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5184" r:id="rId1"/>
  </p:sldMasterIdLst>
  <p:notesMasterIdLst>
    <p:notesMasterId r:id="rId48"/>
  </p:notesMasterIdLst>
  <p:sldIdLst>
    <p:sldId id="1010" r:id="rId2"/>
    <p:sldId id="2412" r:id="rId3"/>
    <p:sldId id="264" r:id="rId4"/>
    <p:sldId id="2423" r:id="rId5"/>
    <p:sldId id="2407" r:id="rId6"/>
    <p:sldId id="2413" r:id="rId7"/>
    <p:sldId id="2422" r:id="rId8"/>
    <p:sldId id="2399" r:id="rId9"/>
    <p:sldId id="2349" r:id="rId10"/>
    <p:sldId id="2386" r:id="rId11"/>
    <p:sldId id="259" r:id="rId12"/>
    <p:sldId id="2421" r:id="rId13"/>
    <p:sldId id="2411" r:id="rId14"/>
    <p:sldId id="2408" r:id="rId15"/>
    <p:sldId id="263" r:id="rId16"/>
    <p:sldId id="266" r:id="rId17"/>
    <p:sldId id="2420" r:id="rId18"/>
    <p:sldId id="2260" r:id="rId19"/>
    <p:sldId id="2414" r:id="rId20"/>
    <p:sldId id="2417" r:id="rId21"/>
    <p:sldId id="2387" r:id="rId22"/>
    <p:sldId id="2402" r:id="rId23"/>
    <p:sldId id="2416" r:id="rId24"/>
    <p:sldId id="2401" r:id="rId25"/>
    <p:sldId id="2389" r:id="rId26"/>
    <p:sldId id="2403" r:id="rId27"/>
    <p:sldId id="2390" r:id="rId28"/>
    <p:sldId id="2404" r:id="rId29"/>
    <p:sldId id="2391" r:id="rId30"/>
    <p:sldId id="2405" r:id="rId31"/>
    <p:sldId id="2424" r:id="rId32"/>
    <p:sldId id="2269" r:id="rId33"/>
    <p:sldId id="2271" r:id="rId34"/>
    <p:sldId id="2410" r:id="rId35"/>
    <p:sldId id="2344" r:id="rId36"/>
    <p:sldId id="2345" r:id="rId37"/>
    <p:sldId id="2346" r:id="rId38"/>
    <p:sldId id="2352" r:id="rId39"/>
    <p:sldId id="2348" r:id="rId40"/>
    <p:sldId id="2393" r:id="rId41"/>
    <p:sldId id="2394" r:id="rId42"/>
    <p:sldId id="2397" r:id="rId43"/>
    <p:sldId id="2398" r:id="rId44"/>
    <p:sldId id="2380" r:id="rId45"/>
    <p:sldId id="2400" r:id="rId46"/>
    <p:sldId id="2358" r:id="rId47"/>
  </p:sldIdLst>
  <p:sldSz cx="12192000" cy="6858000"/>
  <p:notesSz cx="6718300" cy="9867900"/>
  <p:defaultTextStyle>
    <a:defPPr>
      <a:defRPr lang="en-A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76D6FF"/>
    <a:srgbClr val="EFAD66"/>
    <a:srgbClr val="000000"/>
    <a:srgbClr val="698C71"/>
    <a:srgbClr val="8D77AB"/>
    <a:srgbClr val="A91D78"/>
    <a:srgbClr val="86CA28"/>
    <a:srgbClr val="F75544"/>
    <a:srgbClr val="41B48E"/>
    <a:srgbClr val="F6F800"/>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Style moyen 2 - Accentuation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SorterView">
  <p:normalViewPr>
    <p:restoredLeft sz="7223" autoAdjust="0"/>
    <p:restoredTop sz="95432" autoAdjust="0"/>
  </p:normalViewPr>
  <p:slideViewPr>
    <p:cSldViewPr snapToGrid="0" snapToObjects="1">
      <p:cViewPr varScale="1">
        <p:scale>
          <a:sx n="137" d="100"/>
          <a:sy n="137" d="100"/>
        </p:scale>
        <p:origin x="1040" y="192"/>
      </p:cViewPr>
      <p:guideLst>
        <p:guide orient="horz" pos="2160"/>
        <p:guide pos="384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110" d="100"/>
        <a:sy n="110" d="100"/>
      </p:scale>
      <p:origin x="0" y="0"/>
    </p:cViewPr>
  </p:sorterViewPr>
  <p:notesViewPr>
    <p:cSldViewPr snapToGrid="0" snapToObjects="1">
      <p:cViewPr varScale="1">
        <p:scale>
          <a:sx n="104" d="100"/>
          <a:sy n="104" d="100"/>
        </p:scale>
        <p:origin x="4560" y="208"/>
      </p:cViewPr>
      <p:guideLst/>
    </p:cSldViewPr>
  </p:notes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viewProps" Target="viewProp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notesMaster" Target="notesMasters/notesMaster1.xml"/><Relationship Id="rId8" Type="http://schemas.openxmlformats.org/officeDocument/2006/relationships/slide" Target="slides/slide7.xml"/><Relationship Id="rId51" Type="http://schemas.openxmlformats.org/officeDocument/2006/relationships/theme" Target="theme/theme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0" Type="http://schemas.openxmlformats.org/officeDocument/2006/relationships/slide" Target="slides/slide19.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11475" cy="493713"/>
          </a:xfrm>
          <a:prstGeom prst="rect">
            <a:avLst/>
          </a:prstGeom>
        </p:spPr>
        <p:txBody>
          <a:bodyPr vert="horz" lIns="91440" tIns="45720" rIns="91440" bIns="45720" rtlCol="0"/>
          <a:lstStyle>
            <a:lvl1pPr algn="l">
              <a:defRPr sz="1200"/>
            </a:lvl1pPr>
          </a:lstStyle>
          <a:p>
            <a:endParaRPr lang="en-GB"/>
          </a:p>
        </p:txBody>
      </p:sp>
      <p:sp>
        <p:nvSpPr>
          <p:cNvPr id="3" name="Espace réservé de la date 2"/>
          <p:cNvSpPr>
            <a:spLocks noGrp="1"/>
          </p:cNvSpPr>
          <p:nvPr>
            <p:ph type="dt" idx="1"/>
          </p:nvPr>
        </p:nvSpPr>
        <p:spPr>
          <a:xfrm>
            <a:off x="3805238" y="0"/>
            <a:ext cx="2911475" cy="493713"/>
          </a:xfrm>
          <a:prstGeom prst="rect">
            <a:avLst/>
          </a:prstGeom>
        </p:spPr>
        <p:txBody>
          <a:bodyPr vert="horz" lIns="91440" tIns="45720" rIns="91440" bIns="45720" rtlCol="0"/>
          <a:lstStyle>
            <a:lvl1pPr algn="r">
              <a:defRPr sz="1200"/>
            </a:lvl1pPr>
          </a:lstStyle>
          <a:p>
            <a:fld id="{F248E18F-DE90-DB4C-9487-A337AACB1ADF}" type="datetimeFigureOut">
              <a:rPr lang="fr-FR" smtClean="0"/>
              <a:t>28/05/2025</a:t>
            </a:fld>
            <a:endParaRPr lang="en-GB"/>
          </a:p>
        </p:txBody>
      </p:sp>
      <p:sp>
        <p:nvSpPr>
          <p:cNvPr id="4" name="Espace réservé de l'image des diapositives 3"/>
          <p:cNvSpPr>
            <a:spLocks noGrp="1" noRot="1" noChangeAspect="1"/>
          </p:cNvSpPr>
          <p:nvPr>
            <p:ph type="sldImg" idx="2"/>
          </p:nvPr>
        </p:nvSpPr>
        <p:spPr>
          <a:xfrm>
            <a:off x="69850" y="739775"/>
            <a:ext cx="6578600" cy="3700463"/>
          </a:xfrm>
          <a:prstGeom prst="rect">
            <a:avLst/>
          </a:prstGeom>
          <a:noFill/>
          <a:ln w="12700">
            <a:solidFill>
              <a:prstClr val="black"/>
            </a:solidFill>
          </a:ln>
        </p:spPr>
        <p:txBody>
          <a:bodyPr vert="horz" lIns="91440" tIns="45720" rIns="91440" bIns="45720" rtlCol="0" anchor="ctr"/>
          <a:lstStyle/>
          <a:p>
            <a:endParaRPr lang="en-GB"/>
          </a:p>
        </p:txBody>
      </p:sp>
      <p:sp>
        <p:nvSpPr>
          <p:cNvPr id="5" name="Espace réservé des commentaires 4"/>
          <p:cNvSpPr>
            <a:spLocks noGrp="1"/>
          </p:cNvSpPr>
          <p:nvPr>
            <p:ph type="body" sz="quarter" idx="3"/>
          </p:nvPr>
        </p:nvSpPr>
        <p:spPr>
          <a:xfrm>
            <a:off x="671513" y="4687888"/>
            <a:ext cx="5375275" cy="4440237"/>
          </a:xfrm>
          <a:prstGeom prst="rect">
            <a:avLst/>
          </a:prstGeom>
        </p:spPr>
        <p:txBody>
          <a:bodyPr vert="horz" lIns="91440" tIns="45720" rIns="91440" bIns="45720" rtlCol="0"/>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endParaRPr lang="en-GB"/>
          </a:p>
        </p:txBody>
      </p:sp>
      <p:sp>
        <p:nvSpPr>
          <p:cNvPr id="6" name="Espace réservé du pied de page 5"/>
          <p:cNvSpPr>
            <a:spLocks noGrp="1"/>
          </p:cNvSpPr>
          <p:nvPr>
            <p:ph type="ftr" sz="quarter" idx="4"/>
          </p:nvPr>
        </p:nvSpPr>
        <p:spPr>
          <a:xfrm>
            <a:off x="0" y="9372600"/>
            <a:ext cx="2911475" cy="493713"/>
          </a:xfrm>
          <a:prstGeom prst="rect">
            <a:avLst/>
          </a:prstGeom>
        </p:spPr>
        <p:txBody>
          <a:bodyPr vert="horz" lIns="91440" tIns="45720" rIns="91440" bIns="45720" rtlCol="0" anchor="b"/>
          <a:lstStyle>
            <a:lvl1pPr algn="l">
              <a:defRPr sz="1200"/>
            </a:lvl1pPr>
          </a:lstStyle>
          <a:p>
            <a:endParaRPr lang="en-GB"/>
          </a:p>
        </p:txBody>
      </p:sp>
      <p:sp>
        <p:nvSpPr>
          <p:cNvPr id="7" name="Espace réservé du numéro de diapositive 6"/>
          <p:cNvSpPr>
            <a:spLocks noGrp="1"/>
          </p:cNvSpPr>
          <p:nvPr>
            <p:ph type="sldNum" sz="quarter" idx="5"/>
          </p:nvPr>
        </p:nvSpPr>
        <p:spPr>
          <a:xfrm>
            <a:off x="3805238" y="9372600"/>
            <a:ext cx="2911475" cy="493713"/>
          </a:xfrm>
          <a:prstGeom prst="rect">
            <a:avLst/>
          </a:prstGeom>
        </p:spPr>
        <p:txBody>
          <a:bodyPr vert="horz" lIns="91440" tIns="45720" rIns="91440" bIns="45720" rtlCol="0" anchor="b"/>
          <a:lstStyle>
            <a:lvl1pPr algn="r">
              <a:defRPr sz="1200"/>
            </a:lvl1pPr>
          </a:lstStyle>
          <a:p>
            <a:fld id="{A2450FD3-9FBD-5646-958B-8A1D54FA6ED6}" type="slidenum">
              <a:rPr lang="en-GB" smtClean="0"/>
              <a:t>‹#›</a:t>
            </a:fld>
            <a:endParaRPr lang="en-GB"/>
          </a:p>
        </p:txBody>
      </p:sp>
    </p:spTree>
    <p:extLst>
      <p:ext uri="{BB962C8B-B14F-4D97-AF65-F5344CB8AC3E}">
        <p14:creationId xmlns:p14="http://schemas.microsoft.com/office/powerpoint/2010/main" val="3232780296"/>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a:xfrm>
            <a:off x="69850" y="739775"/>
            <a:ext cx="6578600" cy="3700463"/>
          </a:xfrm>
        </p:spPr>
      </p:sp>
      <p:sp>
        <p:nvSpPr>
          <p:cNvPr id="3" name="Espace réservé des notes 2"/>
          <p:cNvSpPr>
            <a:spLocks noGrp="1"/>
          </p:cNvSpPr>
          <p:nvPr>
            <p:ph type="body" idx="1"/>
          </p:nvPr>
        </p:nvSpPr>
        <p:spPr/>
        <p:txBody>
          <a:bodyPr/>
          <a:lstStyle/>
          <a:p>
            <a:endParaRPr lang="en-GB" dirty="0"/>
          </a:p>
        </p:txBody>
      </p:sp>
      <p:sp>
        <p:nvSpPr>
          <p:cNvPr id="4" name="Espace réservé du numéro de diapositive 3"/>
          <p:cNvSpPr>
            <a:spLocks noGrp="1"/>
          </p:cNvSpPr>
          <p:nvPr>
            <p:ph type="sldNum" sz="quarter" idx="5"/>
          </p:nvPr>
        </p:nvSpPr>
        <p:spPr/>
        <p:txBody>
          <a:bodyPr/>
          <a:lstStyle/>
          <a:p>
            <a:fld id="{A2450FD3-9FBD-5646-958B-8A1D54FA6ED6}" type="slidenum">
              <a:rPr lang="en-GB" smtClean="0"/>
              <a:t>1</a:t>
            </a:fld>
            <a:endParaRPr lang="en-GB"/>
          </a:p>
        </p:txBody>
      </p:sp>
    </p:spTree>
    <p:extLst>
      <p:ext uri="{BB962C8B-B14F-4D97-AF65-F5344CB8AC3E}">
        <p14:creationId xmlns:p14="http://schemas.microsoft.com/office/powerpoint/2010/main" val="420751889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en-GB" dirty="0" err="1"/>
              <a:t>NuPECC</a:t>
            </a:r>
            <a:r>
              <a:rPr lang="en-GB" dirty="0"/>
              <a:t> started 1-2 Oct 1988</a:t>
            </a:r>
          </a:p>
        </p:txBody>
      </p:sp>
      <p:sp>
        <p:nvSpPr>
          <p:cNvPr id="4" name="Espace réservé du numéro de diapositive 3"/>
          <p:cNvSpPr>
            <a:spLocks noGrp="1"/>
          </p:cNvSpPr>
          <p:nvPr>
            <p:ph type="sldNum" sz="quarter" idx="10"/>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A2450FD3-9FBD-5646-958B-8A1D54FA6ED6}" type="slidenum">
              <a:rPr kumimoji="0" lang="en-GB" sz="1200" b="1" i="0" u="none" strike="noStrike" kern="1200" cap="none" spc="0" normalizeH="0" baseline="0" noProof="0" smtClean="0">
                <a:ln>
                  <a:noFill/>
                </a:ln>
                <a:solidFill>
                  <a:srgbClr val="000000"/>
                </a:solidFill>
                <a:effectLst/>
                <a:uLnTx/>
                <a:uFillTx/>
                <a:latin typeface="Arial" charset="0"/>
                <a:ea typeface="ＭＳ Ｐゴシック" charset="0"/>
                <a:cs typeface="+mn-cs"/>
                <a:sym typeface="Arial" charset="0"/>
              </a:rPr>
              <a:pPr marL="0" marR="0" lvl="0" indent="0" algn="r" defTabSz="914400" rtl="0" eaLnBrk="1" fontAlgn="base" latinLnBrk="0" hangingPunct="1">
                <a:lnSpc>
                  <a:spcPct val="100000"/>
                </a:lnSpc>
                <a:spcBef>
                  <a:spcPct val="0"/>
                </a:spcBef>
                <a:spcAft>
                  <a:spcPct val="0"/>
                </a:spcAft>
                <a:buClrTx/>
                <a:buSzTx/>
                <a:buFontTx/>
                <a:buNone/>
                <a:tabLst/>
                <a:defRPr/>
              </a:pPr>
              <a:t>2</a:t>
            </a:fld>
            <a:endParaRPr kumimoji="0" lang="en-GB" sz="1200" b="1" i="0" u="none" strike="noStrike" kern="1200" cap="none" spc="0" normalizeH="0" baseline="0" noProof="0">
              <a:ln>
                <a:noFill/>
              </a:ln>
              <a:solidFill>
                <a:srgbClr val="000000"/>
              </a:solidFill>
              <a:effectLst/>
              <a:uLnTx/>
              <a:uFillTx/>
              <a:latin typeface="Arial" charset="0"/>
              <a:ea typeface="ＭＳ Ｐゴシック" charset="0"/>
              <a:cs typeface="+mn-cs"/>
              <a:sym typeface="Arial" charset="0"/>
            </a:endParaRPr>
          </a:p>
        </p:txBody>
      </p:sp>
    </p:spTree>
    <p:extLst>
      <p:ext uri="{BB962C8B-B14F-4D97-AF65-F5344CB8AC3E}">
        <p14:creationId xmlns:p14="http://schemas.microsoft.com/office/powerpoint/2010/main" val="84904811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a:xfrm>
            <a:off x="69850" y="739775"/>
            <a:ext cx="6578600" cy="3700463"/>
          </a:xfrm>
        </p:spPr>
      </p:sp>
      <p:sp>
        <p:nvSpPr>
          <p:cNvPr id="3" name="Espace réservé des notes 2"/>
          <p:cNvSpPr>
            <a:spLocks noGrp="1"/>
          </p:cNvSpPr>
          <p:nvPr>
            <p:ph type="body" idx="1"/>
          </p:nvPr>
        </p:nvSpPr>
        <p:spPr/>
        <p:txBody>
          <a:bodyPr/>
          <a:lstStyle/>
          <a:p>
            <a:endParaRPr lang="en-GB"/>
          </a:p>
        </p:txBody>
      </p:sp>
      <p:sp>
        <p:nvSpPr>
          <p:cNvPr id="4" name="Espace réservé du numéro de diapositive 3"/>
          <p:cNvSpPr>
            <a:spLocks noGrp="1"/>
          </p:cNvSpPr>
          <p:nvPr>
            <p:ph type="sldNum" sz="quarter" idx="5"/>
          </p:nvPr>
        </p:nvSpPr>
        <p:spPr/>
        <p:txBody>
          <a:bodyPr/>
          <a:lstStyle/>
          <a:p>
            <a:fld id="{A2450FD3-9FBD-5646-958B-8A1D54FA6ED6}" type="slidenum">
              <a:rPr lang="en-GB" smtClean="0"/>
              <a:t>5</a:t>
            </a:fld>
            <a:endParaRPr lang="en-GB"/>
          </a:p>
        </p:txBody>
      </p:sp>
    </p:spTree>
    <p:extLst>
      <p:ext uri="{BB962C8B-B14F-4D97-AF65-F5344CB8AC3E}">
        <p14:creationId xmlns:p14="http://schemas.microsoft.com/office/powerpoint/2010/main" val="310166790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a:xfrm>
            <a:off x="69850" y="739775"/>
            <a:ext cx="6578600" cy="3700463"/>
          </a:xfrm>
        </p:spPr>
      </p:sp>
      <p:sp>
        <p:nvSpPr>
          <p:cNvPr id="3" name="Espace réservé des commentaires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GB" dirty="0"/>
              <a:t>Wheel of Fortune of nuclear physics with 6 </a:t>
            </a:r>
            <a:r>
              <a:rPr lang="en-GB" sz="1200" kern="1200" dirty="0">
                <a:solidFill>
                  <a:schemeClr val="tx1"/>
                </a:solidFill>
                <a:effectLst/>
                <a:latin typeface="+mn-lt"/>
                <a:ea typeface="+mn-ea"/>
                <a:cs typeface="+mn-cs"/>
              </a:rPr>
              <a:t>sub- fields </a:t>
            </a:r>
            <a:endParaRPr lang="en-GB" dirty="0">
              <a:effectLst/>
            </a:endParaRPr>
          </a:p>
        </p:txBody>
      </p:sp>
      <p:sp>
        <p:nvSpPr>
          <p:cNvPr id="4" name="Espace réservé du numéro de diapositive 3"/>
          <p:cNvSpPr>
            <a:spLocks noGrp="1"/>
          </p:cNvSpPr>
          <p:nvPr>
            <p:ph type="sldNum" sz="quarter" idx="10"/>
          </p:nvPr>
        </p:nvSpPr>
        <p:spPr/>
        <p:txBody>
          <a:bodyPr/>
          <a:lstStyle/>
          <a:p>
            <a:fld id="{A2450FD3-9FBD-5646-958B-8A1D54FA6ED6}" type="slidenum">
              <a:rPr lang="en-GB" smtClean="0"/>
              <a:t>6</a:t>
            </a:fld>
            <a:endParaRPr lang="en-GB"/>
          </a:p>
        </p:txBody>
      </p:sp>
    </p:spTree>
    <p:extLst>
      <p:ext uri="{BB962C8B-B14F-4D97-AF65-F5344CB8AC3E}">
        <p14:creationId xmlns:p14="http://schemas.microsoft.com/office/powerpoint/2010/main" val="385515264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CE06326-2132-BC97-A1C4-45D803C996C1}"/>
            </a:ext>
          </a:extLst>
        </p:cNvPr>
        <p:cNvGrpSpPr/>
        <p:nvPr/>
      </p:nvGrpSpPr>
      <p:grpSpPr>
        <a:xfrm>
          <a:off x="0" y="0"/>
          <a:ext cx="0" cy="0"/>
          <a:chOff x="0" y="0"/>
          <a:chExt cx="0" cy="0"/>
        </a:xfrm>
      </p:grpSpPr>
      <p:sp>
        <p:nvSpPr>
          <p:cNvPr id="2" name="Espace réservé de l'image des diapositives 1">
            <a:extLst>
              <a:ext uri="{FF2B5EF4-FFF2-40B4-BE49-F238E27FC236}">
                <a16:creationId xmlns:a16="http://schemas.microsoft.com/office/drawing/2014/main" id="{566297C3-BBE7-E7FB-77F1-CED1E8F2011A}"/>
              </a:ext>
            </a:extLst>
          </p:cNvPr>
          <p:cNvSpPr>
            <a:spLocks noGrp="1" noRot="1" noChangeAspect="1"/>
          </p:cNvSpPr>
          <p:nvPr>
            <p:ph type="sldImg"/>
          </p:nvPr>
        </p:nvSpPr>
        <p:spPr>
          <a:xfrm>
            <a:off x="69850" y="739775"/>
            <a:ext cx="6578600" cy="3700463"/>
          </a:xfrm>
        </p:spPr>
      </p:sp>
      <p:sp>
        <p:nvSpPr>
          <p:cNvPr id="3" name="Espace réservé des commentaires 2">
            <a:extLst>
              <a:ext uri="{FF2B5EF4-FFF2-40B4-BE49-F238E27FC236}">
                <a16:creationId xmlns:a16="http://schemas.microsoft.com/office/drawing/2014/main" id="{03235485-B3A7-0F18-A11A-AF5F79FDDA0B}"/>
              </a:ext>
            </a:extLst>
          </p:cNvPr>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GB" dirty="0"/>
              <a:t>Wheel of Fortune of nuclear physics with 6 </a:t>
            </a:r>
            <a:r>
              <a:rPr lang="en-GB" sz="1200" kern="1200" dirty="0">
                <a:solidFill>
                  <a:schemeClr val="tx1"/>
                </a:solidFill>
                <a:effectLst/>
                <a:latin typeface="+mn-lt"/>
                <a:ea typeface="+mn-ea"/>
                <a:cs typeface="+mn-cs"/>
              </a:rPr>
              <a:t>sub- fields </a:t>
            </a:r>
            <a:endParaRPr lang="en-GB" dirty="0">
              <a:effectLst/>
            </a:endParaRPr>
          </a:p>
        </p:txBody>
      </p:sp>
      <p:sp>
        <p:nvSpPr>
          <p:cNvPr id="4" name="Espace réservé du numéro de diapositive 3">
            <a:extLst>
              <a:ext uri="{FF2B5EF4-FFF2-40B4-BE49-F238E27FC236}">
                <a16:creationId xmlns:a16="http://schemas.microsoft.com/office/drawing/2014/main" id="{FDD98245-DD52-EDDC-8C29-DCBD8E82ADF2}"/>
              </a:ext>
            </a:extLst>
          </p:cNvPr>
          <p:cNvSpPr>
            <a:spLocks noGrp="1"/>
          </p:cNvSpPr>
          <p:nvPr>
            <p:ph type="sldNum" sz="quarter" idx="10"/>
          </p:nvPr>
        </p:nvSpPr>
        <p:spPr/>
        <p:txBody>
          <a:bodyPr/>
          <a:lstStyle/>
          <a:p>
            <a:fld id="{A2450FD3-9FBD-5646-958B-8A1D54FA6ED6}" type="slidenum">
              <a:rPr lang="en-GB" smtClean="0"/>
              <a:t>14</a:t>
            </a:fld>
            <a:endParaRPr lang="en-GB"/>
          </a:p>
        </p:txBody>
      </p:sp>
    </p:spTree>
    <p:extLst>
      <p:ext uri="{BB962C8B-B14F-4D97-AF65-F5344CB8AC3E}">
        <p14:creationId xmlns:p14="http://schemas.microsoft.com/office/powerpoint/2010/main" val="297290195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sz="1200" b="0" i="0" u="none" strike="noStrike" dirty="0">
                <a:solidFill>
                  <a:srgbClr val="1F1F1F"/>
                </a:solidFill>
                <a:effectLst/>
                <a:latin typeface="ElsevierGulliver"/>
              </a:rPr>
              <a:t>Electron-Beam Ion Trap (EBIT) &amp; </a:t>
            </a:r>
            <a:r>
              <a:rPr lang="fr-FR" b="0" i="0" u="none" strike="noStrike" dirty="0">
                <a:solidFill>
                  <a:srgbClr val="272727"/>
                </a:solidFill>
                <a:effectLst/>
                <a:latin typeface="-apple-system"/>
              </a:rPr>
              <a:t>High Energy Storage Ring (HESR)</a:t>
            </a:r>
            <a:endParaRPr lang="en-GB" dirty="0"/>
          </a:p>
        </p:txBody>
      </p:sp>
    </p:spTree>
    <p:extLst>
      <p:ext uri="{BB962C8B-B14F-4D97-AF65-F5344CB8AC3E}">
        <p14:creationId xmlns:p14="http://schemas.microsoft.com/office/powerpoint/2010/main" val="416327270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sz="1200" b="0" i="0" u="none" strike="noStrike" dirty="0">
                <a:solidFill>
                  <a:srgbClr val="1F1F1F"/>
                </a:solidFill>
                <a:effectLst/>
                <a:latin typeface="ElsevierGulliver"/>
              </a:rPr>
              <a:t>Electron-Beam Ion Trap (EBIT) &amp; </a:t>
            </a:r>
            <a:r>
              <a:rPr lang="fr-FR" b="0" i="0" u="none" strike="noStrike" dirty="0">
                <a:solidFill>
                  <a:srgbClr val="272727"/>
                </a:solidFill>
                <a:effectLst/>
                <a:latin typeface="-apple-system"/>
              </a:rPr>
              <a:t>High Energy Storage Ring (HESR)</a:t>
            </a:r>
            <a:endParaRPr lang="en-GB" dirty="0"/>
          </a:p>
        </p:txBody>
      </p:sp>
    </p:spTree>
    <p:extLst>
      <p:ext uri="{BB962C8B-B14F-4D97-AF65-F5344CB8AC3E}">
        <p14:creationId xmlns:p14="http://schemas.microsoft.com/office/powerpoint/2010/main" val="409124573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en-GB"/>
          </a:p>
        </p:txBody>
      </p:sp>
    </p:spTree>
    <p:extLst>
      <p:ext uri="{BB962C8B-B14F-4D97-AF65-F5344CB8AC3E}">
        <p14:creationId xmlns:p14="http://schemas.microsoft.com/office/powerpoint/2010/main" val="215368543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a:xfrm>
            <a:off x="69850" y="739775"/>
            <a:ext cx="6578600" cy="3700463"/>
          </a:xfrm>
        </p:spPr>
      </p:sp>
      <p:sp>
        <p:nvSpPr>
          <p:cNvPr id="3" name="Espace réservé des commentaires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GB" dirty="0"/>
              <a:t>Wheel of Fortune of nuclear physics with 6 </a:t>
            </a:r>
            <a:r>
              <a:rPr lang="en-GB" sz="1200" kern="1200" dirty="0">
                <a:solidFill>
                  <a:schemeClr val="tx1"/>
                </a:solidFill>
                <a:effectLst/>
                <a:latin typeface="+mn-lt"/>
                <a:ea typeface="+mn-ea"/>
                <a:cs typeface="+mn-cs"/>
              </a:rPr>
              <a:t>sub- fields </a:t>
            </a:r>
            <a:endParaRPr lang="en-GB" dirty="0">
              <a:effectLst/>
            </a:endParaRPr>
          </a:p>
        </p:txBody>
      </p:sp>
      <p:sp>
        <p:nvSpPr>
          <p:cNvPr id="4" name="Espace réservé du numéro de diapositive 3"/>
          <p:cNvSpPr>
            <a:spLocks noGrp="1"/>
          </p:cNvSpPr>
          <p:nvPr>
            <p:ph type="sldNum" sz="quarter" idx="10"/>
          </p:nvPr>
        </p:nvSpPr>
        <p:spPr/>
        <p:txBody>
          <a:bodyPr/>
          <a:lstStyle/>
          <a:p>
            <a:fld id="{A2450FD3-9FBD-5646-958B-8A1D54FA6ED6}" type="slidenum">
              <a:rPr lang="en-GB" smtClean="0"/>
              <a:t>45</a:t>
            </a:fld>
            <a:endParaRPr lang="en-GB"/>
          </a:p>
        </p:txBody>
      </p:sp>
    </p:spTree>
    <p:extLst>
      <p:ext uri="{BB962C8B-B14F-4D97-AF65-F5344CB8AC3E}">
        <p14:creationId xmlns:p14="http://schemas.microsoft.com/office/powerpoint/2010/main" val="73697935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D3506AE-56C0-7A91-0E83-2CA86BBD80FF}"/>
              </a:ext>
            </a:extLst>
          </p:cNvPr>
          <p:cNvSpPr>
            <a:spLocks noGrp="1"/>
          </p:cNvSpPr>
          <p:nvPr>
            <p:ph type="ctrTitle"/>
          </p:nvPr>
        </p:nvSpPr>
        <p:spPr>
          <a:xfrm>
            <a:off x="1524000" y="1122363"/>
            <a:ext cx="9144000" cy="2387600"/>
          </a:xfrm>
        </p:spPr>
        <p:txBody>
          <a:bodyPr anchor="ctr">
            <a:normAutofit/>
          </a:bodyPr>
          <a:lstStyle>
            <a:lvl1pPr algn="ctr">
              <a:defRPr sz="4800"/>
            </a:lvl1pPr>
          </a:lstStyle>
          <a:p>
            <a:r>
              <a:rPr lang="en-GB"/>
              <a:t>Click to edit Master title style</a:t>
            </a:r>
            <a:endParaRPr lang="en-AT" dirty="0"/>
          </a:p>
        </p:txBody>
      </p:sp>
      <p:sp>
        <p:nvSpPr>
          <p:cNvPr id="3" name="Subtitle 2">
            <a:extLst>
              <a:ext uri="{FF2B5EF4-FFF2-40B4-BE49-F238E27FC236}">
                <a16:creationId xmlns:a16="http://schemas.microsoft.com/office/drawing/2014/main" id="{2E5E0665-8421-1EB4-CB3F-1DB5E8795E29}"/>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GB"/>
              <a:t>Click to edit Master subtitle style</a:t>
            </a:r>
            <a:endParaRPr lang="en-AT"/>
          </a:p>
        </p:txBody>
      </p:sp>
      <p:sp>
        <p:nvSpPr>
          <p:cNvPr id="4" name="Date Placeholder 3">
            <a:extLst>
              <a:ext uri="{FF2B5EF4-FFF2-40B4-BE49-F238E27FC236}">
                <a16:creationId xmlns:a16="http://schemas.microsoft.com/office/drawing/2014/main" id="{1A97B2C2-2D1F-3450-EA8E-44D75BC3B35D}"/>
              </a:ext>
            </a:extLst>
          </p:cNvPr>
          <p:cNvSpPr>
            <a:spLocks noGrp="1"/>
          </p:cNvSpPr>
          <p:nvPr>
            <p:ph type="dt" sz="half" idx="10"/>
          </p:nvPr>
        </p:nvSpPr>
        <p:spPr/>
        <p:txBody>
          <a:bodyPr/>
          <a:lstStyle/>
          <a:p>
            <a:r>
              <a:rPr lang="en-US"/>
              <a:t>28 May 2025</a:t>
            </a:r>
            <a:endParaRPr lang="en-GB" dirty="0"/>
          </a:p>
        </p:txBody>
      </p:sp>
      <p:sp>
        <p:nvSpPr>
          <p:cNvPr id="5" name="Footer Placeholder 4">
            <a:extLst>
              <a:ext uri="{FF2B5EF4-FFF2-40B4-BE49-F238E27FC236}">
                <a16:creationId xmlns:a16="http://schemas.microsoft.com/office/drawing/2014/main" id="{011C0A95-8669-160D-F69B-265A1279ADF6}"/>
              </a:ext>
            </a:extLst>
          </p:cNvPr>
          <p:cNvSpPr>
            <a:spLocks noGrp="1"/>
          </p:cNvSpPr>
          <p:nvPr>
            <p:ph type="ftr" sz="quarter" idx="11"/>
          </p:nvPr>
        </p:nvSpPr>
        <p:spPr/>
        <p:txBody>
          <a:bodyPr/>
          <a:lstStyle/>
          <a:p>
            <a:r>
              <a:rPr lang="fr-FR"/>
              <a:t>E. Widmann WG9 Meeting Deajeon</a:t>
            </a:r>
            <a:endParaRPr lang="fr-FR" dirty="0"/>
          </a:p>
        </p:txBody>
      </p:sp>
      <p:sp>
        <p:nvSpPr>
          <p:cNvPr id="6" name="Slide Number Placeholder 5">
            <a:extLst>
              <a:ext uri="{FF2B5EF4-FFF2-40B4-BE49-F238E27FC236}">
                <a16:creationId xmlns:a16="http://schemas.microsoft.com/office/drawing/2014/main" id="{258CD40E-E605-1F8C-5A5E-B0D0001A1270}"/>
              </a:ext>
            </a:extLst>
          </p:cNvPr>
          <p:cNvSpPr>
            <a:spLocks noGrp="1"/>
          </p:cNvSpPr>
          <p:nvPr>
            <p:ph type="sldNum" sz="quarter" idx="12"/>
          </p:nvPr>
        </p:nvSpPr>
        <p:spPr/>
        <p:txBody>
          <a:bodyPr/>
          <a:lstStyle/>
          <a:p>
            <a:fld id="{D6989F83-ADB3-5041-8C37-95AC9FBEFDEB}" type="slidenum">
              <a:rPr lang="en-GB" smtClean="0"/>
              <a:t>‹#›</a:t>
            </a:fld>
            <a:endParaRPr lang="en-GB" dirty="0"/>
          </a:p>
        </p:txBody>
      </p:sp>
    </p:spTree>
    <p:extLst>
      <p:ext uri="{BB962C8B-B14F-4D97-AF65-F5344CB8AC3E}">
        <p14:creationId xmlns:p14="http://schemas.microsoft.com/office/powerpoint/2010/main" val="159205344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985831A-1F5C-AF56-C397-FF825162A948}"/>
              </a:ext>
            </a:extLst>
          </p:cNvPr>
          <p:cNvSpPr>
            <a:spLocks noGrp="1"/>
          </p:cNvSpPr>
          <p:nvPr>
            <p:ph type="title"/>
          </p:nvPr>
        </p:nvSpPr>
        <p:spPr>
          <a:xfrm>
            <a:off x="838200" y="831912"/>
            <a:ext cx="10515600" cy="917375"/>
          </a:xfrm>
        </p:spPr>
        <p:txBody>
          <a:bodyPr/>
          <a:lstStyle/>
          <a:p>
            <a:r>
              <a:rPr lang="en-GB"/>
              <a:t>Click to edit Master title style</a:t>
            </a:r>
            <a:endParaRPr lang="en-AT" dirty="0"/>
          </a:p>
        </p:txBody>
      </p:sp>
      <p:sp>
        <p:nvSpPr>
          <p:cNvPr id="3" name="Content Placeholder 2">
            <a:extLst>
              <a:ext uri="{FF2B5EF4-FFF2-40B4-BE49-F238E27FC236}">
                <a16:creationId xmlns:a16="http://schemas.microsoft.com/office/drawing/2014/main" id="{D4B690E5-13F4-136A-7FE9-2CCA1DE9E4D1}"/>
              </a:ext>
            </a:extLst>
          </p:cNvPr>
          <p:cNvSpPr>
            <a:spLocks noGrp="1"/>
          </p:cNvSpPr>
          <p:nvPr>
            <p:ph idx="1"/>
          </p:nvPr>
        </p:nvSpPr>
        <p:spPr>
          <a:xfrm>
            <a:off x="838200" y="1749287"/>
            <a:ext cx="10515600" cy="4607062"/>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AT"/>
          </a:p>
        </p:txBody>
      </p:sp>
      <p:sp>
        <p:nvSpPr>
          <p:cNvPr id="4" name="Date Placeholder 3">
            <a:extLst>
              <a:ext uri="{FF2B5EF4-FFF2-40B4-BE49-F238E27FC236}">
                <a16:creationId xmlns:a16="http://schemas.microsoft.com/office/drawing/2014/main" id="{A90ED90C-7243-9D56-D7B9-F84EE318FEBD}"/>
              </a:ext>
            </a:extLst>
          </p:cNvPr>
          <p:cNvSpPr>
            <a:spLocks noGrp="1"/>
          </p:cNvSpPr>
          <p:nvPr>
            <p:ph type="dt" sz="half" idx="10"/>
          </p:nvPr>
        </p:nvSpPr>
        <p:spPr/>
        <p:txBody>
          <a:bodyPr/>
          <a:lstStyle/>
          <a:p>
            <a:r>
              <a:rPr lang="en-US"/>
              <a:t>28 May 2025</a:t>
            </a:r>
            <a:endParaRPr lang="en-GB" dirty="0"/>
          </a:p>
        </p:txBody>
      </p:sp>
      <p:sp>
        <p:nvSpPr>
          <p:cNvPr id="5" name="Footer Placeholder 4">
            <a:extLst>
              <a:ext uri="{FF2B5EF4-FFF2-40B4-BE49-F238E27FC236}">
                <a16:creationId xmlns:a16="http://schemas.microsoft.com/office/drawing/2014/main" id="{1624C96F-6C62-4DE0-811A-C323C249C917}"/>
              </a:ext>
            </a:extLst>
          </p:cNvPr>
          <p:cNvSpPr>
            <a:spLocks noGrp="1"/>
          </p:cNvSpPr>
          <p:nvPr>
            <p:ph type="ftr" sz="quarter" idx="11"/>
          </p:nvPr>
        </p:nvSpPr>
        <p:spPr/>
        <p:txBody>
          <a:bodyPr/>
          <a:lstStyle/>
          <a:p>
            <a:r>
              <a:rPr lang="fr-FR"/>
              <a:t>E. Widmann WG9 Meeting Deajeon</a:t>
            </a:r>
            <a:endParaRPr lang="fr-FR" dirty="0"/>
          </a:p>
        </p:txBody>
      </p:sp>
      <p:sp>
        <p:nvSpPr>
          <p:cNvPr id="6" name="Slide Number Placeholder 5">
            <a:extLst>
              <a:ext uri="{FF2B5EF4-FFF2-40B4-BE49-F238E27FC236}">
                <a16:creationId xmlns:a16="http://schemas.microsoft.com/office/drawing/2014/main" id="{6869EA79-10FD-AAA3-8D79-CAD80B224E49}"/>
              </a:ext>
            </a:extLst>
          </p:cNvPr>
          <p:cNvSpPr>
            <a:spLocks noGrp="1"/>
          </p:cNvSpPr>
          <p:nvPr>
            <p:ph type="sldNum" sz="quarter" idx="12"/>
          </p:nvPr>
        </p:nvSpPr>
        <p:spPr/>
        <p:txBody>
          <a:bodyPr/>
          <a:lstStyle/>
          <a:p>
            <a:fld id="{D6989F83-ADB3-5041-8C37-95AC9FBEFDEB}" type="slidenum">
              <a:rPr lang="en-GB" smtClean="0"/>
              <a:t>‹#›</a:t>
            </a:fld>
            <a:endParaRPr lang="en-GB" dirty="0"/>
          </a:p>
        </p:txBody>
      </p:sp>
    </p:spTree>
    <p:extLst>
      <p:ext uri="{BB962C8B-B14F-4D97-AF65-F5344CB8AC3E}">
        <p14:creationId xmlns:p14="http://schemas.microsoft.com/office/powerpoint/2010/main" val="412952333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B2F4F4F-4F34-A726-E738-EA7AFC2B845F}"/>
              </a:ext>
            </a:extLst>
          </p:cNvPr>
          <p:cNvSpPr>
            <a:spLocks noGrp="1"/>
          </p:cNvSpPr>
          <p:nvPr>
            <p:ph type="title"/>
          </p:nvPr>
        </p:nvSpPr>
        <p:spPr>
          <a:xfrm>
            <a:off x="831850" y="1709738"/>
            <a:ext cx="10515600" cy="2852737"/>
          </a:xfrm>
        </p:spPr>
        <p:txBody>
          <a:bodyPr anchor="b"/>
          <a:lstStyle>
            <a:lvl1pPr>
              <a:defRPr sz="6000"/>
            </a:lvl1pPr>
          </a:lstStyle>
          <a:p>
            <a:r>
              <a:rPr lang="en-GB"/>
              <a:t>Click to edit Master title style</a:t>
            </a:r>
            <a:endParaRPr lang="en-AT"/>
          </a:p>
        </p:txBody>
      </p:sp>
      <p:sp>
        <p:nvSpPr>
          <p:cNvPr id="3" name="Text Placeholder 2">
            <a:extLst>
              <a:ext uri="{FF2B5EF4-FFF2-40B4-BE49-F238E27FC236}">
                <a16:creationId xmlns:a16="http://schemas.microsoft.com/office/drawing/2014/main" id="{2C3B6717-A136-0E15-2166-5C53063790FB}"/>
              </a:ext>
            </a:extLst>
          </p:cNvPr>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en-GB"/>
              <a:t>Click to edit Master text styles</a:t>
            </a:r>
          </a:p>
        </p:txBody>
      </p:sp>
      <p:sp>
        <p:nvSpPr>
          <p:cNvPr id="4" name="Date Placeholder 3">
            <a:extLst>
              <a:ext uri="{FF2B5EF4-FFF2-40B4-BE49-F238E27FC236}">
                <a16:creationId xmlns:a16="http://schemas.microsoft.com/office/drawing/2014/main" id="{3C194E82-5094-4901-9159-72A956663293}"/>
              </a:ext>
            </a:extLst>
          </p:cNvPr>
          <p:cNvSpPr>
            <a:spLocks noGrp="1"/>
          </p:cNvSpPr>
          <p:nvPr>
            <p:ph type="dt" sz="half" idx="10"/>
          </p:nvPr>
        </p:nvSpPr>
        <p:spPr/>
        <p:txBody>
          <a:bodyPr/>
          <a:lstStyle/>
          <a:p>
            <a:r>
              <a:rPr lang="en-US"/>
              <a:t>28 May 2025</a:t>
            </a:r>
            <a:endParaRPr lang="en-GB" dirty="0"/>
          </a:p>
        </p:txBody>
      </p:sp>
      <p:sp>
        <p:nvSpPr>
          <p:cNvPr id="5" name="Footer Placeholder 4">
            <a:extLst>
              <a:ext uri="{FF2B5EF4-FFF2-40B4-BE49-F238E27FC236}">
                <a16:creationId xmlns:a16="http://schemas.microsoft.com/office/drawing/2014/main" id="{CF16CA2E-EEA3-3645-5C25-3C6D64B5CDE9}"/>
              </a:ext>
            </a:extLst>
          </p:cNvPr>
          <p:cNvSpPr>
            <a:spLocks noGrp="1"/>
          </p:cNvSpPr>
          <p:nvPr>
            <p:ph type="ftr" sz="quarter" idx="11"/>
          </p:nvPr>
        </p:nvSpPr>
        <p:spPr/>
        <p:txBody>
          <a:bodyPr/>
          <a:lstStyle/>
          <a:p>
            <a:r>
              <a:rPr lang="fr-FR"/>
              <a:t>E. Widmann WG9 Meeting Deajeon</a:t>
            </a:r>
            <a:endParaRPr lang="fr-FR" dirty="0"/>
          </a:p>
        </p:txBody>
      </p:sp>
      <p:sp>
        <p:nvSpPr>
          <p:cNvPr id="6" name="Slide Number Placeholder 5">
            <a:extLst>
              <a:ext uri="{FF2B5EF4-FFF2-40B4-BE49-F238E27FC236}">
                <a16:creationId xmlns:a16="http://schemas.microsoft.com/office/drawing/2014/main" id="{5E0FA43B-88EE-FB1C-EB7C-88ACF777B178}"/>
              </a:ext>
            </a:extLst>
          </p:cNvPr>
          <p:cNvSpPr>
            <a:spLocks noGrp="1"/>
          </p:cNvSpPr>
          <p:nvPr>
            <p:ph type="sldNum" sz="quarter" idx="12"/>
          </p:nvPr>
        </p:nvSpPr>
        <p:spPr/>
        <p:txBody>
          <a:bodyPr/>
          <a:lstStyle/>
          <a:p>
            <a:fld id="{D6989F83-ADB3-5041-8C37-95AC9FBEFDEB}" type="slidenum">
              <a:rPr lang="en-GB" smtClean="0"/>
              <a:t>‹#›</a:t>
            </a:fld>
            <a:endParaRPr lang="en-GB" dirty="0"/>
          </a:p>
        </p:txBody>
      </p:sp>
    </p:spTree>
    <p:extLst>
      <p:ext uri="{BB962C8B-B14F-4D97-AF65-F5344CB8AC3E}">
        <p14:creationId xmlns:p14="http://schemas.microsoft.com/office/powerpoint/2010/main" val="290547654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2A4386E-F987-C12C-C89A-09D971D802D0}"/>
              </a:ext>
            </a:extLst>
          </p:cNvPr>
          <p:cNvSpPr>
            <a:spLocks noGrp="1"/>
          </p:cNvSpPr>
          <p:nvPr>
            <p:ph type="title"/>
          </p:nvPr>
        </p:nvSpPr>
        <p:spPr/>
        <p:txBody>
          <a:bodyPr/>
          <a:lstStyle>
            <a:lvl1pPr>
              <a:defRPr b="1" i="0">
                <a:latin typeface="Arial" panose="020B0604020202020204" pitchFamily="34" charset="0"/>
                <a:cs typeface="Arial" panose="020B0604020202020204" pitchFamily="34" charset="0"/>
              </a:defRPr>
            </a:lvl1pPr>
          </a:lstStyle>
          <a:p>
            <a:r>
              <a:rPr lang="en-GB"/>
              <a:t>Click to edit Master title style</a:t>
            </a:r>
            <a:endParaRPr lang="en-AT" dirty="0"/>
          </a:p>
        </p:txBody>
      </p:sp>
      <p:sp>
        <p:nvSpPr>
          <p:cNvPr id="3" name="Content Placeholder 2">
            <a:extLst>
              <a:ext uri="{FF2B5EF4-FFF2-40B4-BE49-F238E27FC236}">
                <a16:creationId xmlns:a16="http://schemas.microsoft.com/office/drawing/2014/main" id="{53590958-3BE5-A2F3-DD59-B9C3B2B3675F}"/>
              </a:ext>
            </a:extLst>
          </p:cNvPr>
          <p:cNvSpPr>
            <a:spLocks noGrp="1"/>
          </p:cNvSpPr>
          <p:nvPr>
            <p:ph sz="half" idx="1"/>
          </p:nvPr>
        </p:nvSpPr>
        <p:spPr>
          <a:xfrm>
            <a:off x="838200" y="1825625"/>
            <a:ext cx="5181600" cy="435133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AT" dirty="0"/>
          </a:p>
        </p:txBody>
      </p:sp>
      <p:sp>
        <p:nvSpPr>
          <p:cNvPr id="4" name="Content Placeholder 3">
            <a:extLst>
              <a:ext uri="{FF2B5EF4-FFF2-40B4-BE49-F238E27FC236}">
                <a16:creationId xmlns:a16="http://schemas.microsoft.com/office/drawing/2014/main" id="{495A8FD7-BFE5-42B6-93BA-022ABF668603}"/>
              </a:ext>
            </a:extLst>
          </p:cNvPr>
          <p:cNvSpPr>
            <a:spLocks noGrp="1"/>
          </p:cNvSpPr>
          <p:nvPr>
            <p:ph sz="half" idx="2"/>
          </p:nvPr>
        </p:nvSpPr>
        <p:spPr>
          <a:xfrm>
            <a:off x="6172200" y="1825625"/>
            <a:ext cx="5181600" cy="435133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AT" dirty="0"/>
          </a:p>
        </p:txBody>
      </p:sp>
      <p:sp>
        <p:nvSpPr>
          <p:cNvPr id="5" name="Date Placeholder 4">
            <a:extLst>
              <a:ext uri="{FF2B5EF4-FFF2-40B4-BE49-F238E27FC236}">
                <a16:creationId xmlns:a16="http://schemas.microsoft.com/office/drawing/2014/main" id="{0A6221C5-1A6B-9C76-B566-26D0366C423C}"/>
              </a:ext>
            </a:extLst>
          </p:cNvPr>
          <p:cNvSpPr>
            <a:spLocks noGrp="1"/>
          </p:cNvSpPr>
          <p:nvPr>
            <p:ph type="dt" sz="half" idx="10"/>
          </p:nvPr>
        </p:nvSpPr>
        <p:spPr/>
        <p:txBody>
          <a:bodyPr/>
          <a:lstStyle/>
          <a:p>
            <a:r>
              <a:rPr lang="en-US"/>
              <a:t>28 May 2025</a:t>
            </a:r>
            <a:endParaRPr lang="en-GB" dirty="0"/>
          </a:p>
        </p:txBody>
      </p:sp>
      <p:sp>
        <p:nvSpPr>
          <p:cNvPr id="6" name="Footer Placeholder 5">
            <a:extLst>
              <a:ext uri="{FF2B5EF4-FFF2-40B4-BE49-F238E27FC236}">
                <a16:creationId xmlns:a16="http://schemas.microsoft.com/office/drawing/2014/main" id="{1A644878-119D-78B1-DA23-3E1CE77D3D72}"/>
              </a:ext>
            </a:extLst>
          </p:cNvPr>
          <p:cNvSpPr>
            <a:spLocks noGrp="1"/>
          </p:cNvSpPr>
          <p:nvPr>
            <p:ph type="ftr" sz="quarter" idx="11"/>
          </p:nvPr>
        </p:nvSpPr>
        <p:spPr/>
        <p:txBody>
          <a:bodyPr/>
          <a:lstStyle/>
          <a:p>
            <a:r>
              <a:rPr lang="fr-FR"/>
              <a:t>E. Widmann WG9 Meeting Deajeon</a:t>
            </a:r>
            <a:endParaRPr lang="fr-FR" dirty="0"/>
          </a:p>
        </p:txBody>
      </p:sp>
      <p:sp>
        <p:nvSpPr>
          <p:cNvPr id="7" name="Slide Number Placeholder 6">
            <a:extLst>
              <a:ext uri="{FF2B5EF4-FFF2-40B4-BE49-F238E27FC236}">
                <a16:creationId xmlns:a16="http://schemas.microsoft.com/office/drawing/2014/main" id="{3421225A-C4AC-1590-6F55-1703F6AE2356}"/>
              </a:ext>
            </a:extLst>
          </p:cNvPr>
          <p:cNvSpPr>
            <a:spLocks noGrp="1"/>
          </p:cNvSpPr>
          <p:nvPr>
            <p:ph type="sldNum" sz="quarter" idx="12"/>
          </p:nvPr>
        </p:nvSpPr>
        <p:spPr/>
        <p:txBody>
          <a:bodyPr/>
          <a:lstStyle/>
          <a:p>
            <a:fld id="{D6989F83-ADB3-5041-8C37-95AC9FBEFDEB}" type="slidenum">
              <a:rPr lang="en-GB" smtClean="0"/>
              <a:t>‹#›</a:t>
            </a:fld>
            <a:endParaRPr lang="en-GB" dirty="0"/>
          </a:p>
        </p:txBody>
      </p:sp>
    </p:spTree>
    <p:extLst>
      <p:ext uri="{BB962C8B-B14F-4D97-AF65-F5344CB8AC3E}">
        <p14:creationId xmlns:p14="http://schemas.microsoft.com/office/powerpoint/2010/main" val="223312085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2E46841-8B5D-1F64-0F48-F2A6F87AA63C}"/>
              </a:ext>
            </a:extLst>
          </p:cNvPr>
          <p:cNvSpPr>
            <a:spLocks noGrp="1"/>
          </p:cNvSpPr>
          <p:nvPr>
            <p:ph type="title"/>
          </p:nvPr>
        </p:nvSpPr>
        <p:spPr>
          <a:xfrm>
            <a:off x="839788" y="365125"/>
            <a:ext cx="10515600" cy="1325563"/>
          </a:xfrm>
        </p:spPr>
        <p:txBody>
          <a:bodyPr/>
          <a:lstStyle/>
          <a:p>
            <a:r>
              <a:rPr lang="en-GB"/>
              <a:t>Click to edit Master title style</a:t>
            </a:r>
            <a:endParaRPr lang="en-AT"/>
          </a:p>
        </p:txBody>
      </p:sp>
      <p:sp>
        <p:nvSpPr>
          <p:cNvPr id="3" name="Text Placeholder 2">
            <a:extLst>
              <a:ext uri="{FF2B5EF4-FFF2-40B4-BE49-F238E27FC236}">
                <a16:creationId xmlns:a16="http://schemas.microsoft.com/office/drawing/2014/main" id="{DA866C0A-DF32-8F49-67AA-87D01FD96DA4}"/>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a:t>Click to edit Master text styles</a:t>
            </a:r>
          </a:p>
        </p:txBody>
      </p:sp>
      <p:sp>
        <p:nvSpPr>
          <p:cNvPr id="4" name="Content Placeholder 3">
            <a:extLst>
              <a:ext uri="{FF2B5EF4-FFF2-40B4-BE49-F238E27FC236}">
                <a16:creationId xmlns:a16="http://schemas.microsoft.com/office/drawing/2014/main" id="{729D3BF2-D8FE-A822-B0E7-FBA6E06E2FFF}"/>
              </a:ext>
            </a:extLst>
          </p:cNvPr>
          <p:cNvSpPr>
            <a:spLocks noGrp="1"/>
          </p:cNvSpPr>
          <p:nvPr>
            <p:ph sz="half" idx="2"/>
          </p:nvPr>
        </p:nvSpPr>
        <p:spPr>
          <a:xfrm>
            <a:off x="839788" y="2505075"/>
            <a:ext cx="5157787" cy="368458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AT"/>
          </a:p>
        </p:txBody>
      </p:sp>
      <p:sp>
        <p:nvSpPr>
          <p:cNvPr id="5" name="Text Placeholder 4">
            <a:extLst>
              <a:ext uri="{FF2B5EF4-FFF2-40B4-BE49-F238E27FC236}">
                <a16:creationId xmlns:a16="http://schemas.microsoft.com/office/drawing/2014/main" id="{08E43906-3EA1-D9DE-AD77-983AB1BEE357}"/>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a:t>Click to edit Master text styles</a:t>
            </a:r>
          </a:p>
        </p:txBody>
      </p:sp>
      <p:sp>
        <p:nvSpPr>
          <p:cNvPr id="6" name="Content Placeholder 5">
            <a:extLst>
              <a:ext uri="{FF2B5EF4-FFF2-40B4-BE49-F238E27FC236}">
                <a16:creationId xmlns:a16="http://schemas.microsoft.com/office/drawing/2014/main" id="{21AA8261-B8C3-1D68-BC49-51F454614260}"/>
              </a:ext>
            </a:extLst>
          </p:cNvPr>
          <p:cNvSpPr>
            <a:spLocks noGrp="1"/>
          </p:cNvSpPr>
          <p:nvPr>
            <p:ph sz="quarter" idx="4"/>
          </p:nvPr>
        </p:nvSpPr>
        <p:spPr>
          <a:xfrm>
            <a:off x="6172200" y="2505075"/>
            <a:ext cx="5183188" cy="368458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AT"/>
          </a:p>
        </p:txBody>
      </p:sp>
      <p:sp>
        <p:nvSpPr>
          <p:cNvPr id="7" name="Date Placeholder 6">
            <a:extLst>
              <a:ext uri="{FF2B5EF4-FFF2-40B4-BE49-F238E27FC236}">
                <a16:creationId xmlns:a16="http://schemas.microsoft.com/office/drawing/2014/main" id="{FAE32F9C-E631-2935-0B51-C475E2575484}"/>
              </a:ext>
            </a:extLst>
          </p:cNvPr>
          <p:cNvSpPr>
            <a:spLocks noGrp="1"/>
          </p:cNvSpPr>
          <p:nvPr>
            <p:ph type="dt" sz="half" idx="10"/>
          </p:nvPr>
        </p:nvSpPr>
        <p:spPr/>
        <p:txBody>
          <a:bodyPr/>
          <a:lstStyle/>
          <a:p>
            <a:r>
              <a:rPr lang="en-US"/>
              <a:t>28 May 2025</a:t>
            </a:r>
            <a:endParaRPr lang="en-GB" dirty="0"/>
          </a:p>
        </p:txBody>
      </p:sp>
      <p:sp>
        <p:nvSpPr>
          <p:cNvPr id="8" name="Footer Placeholder 7">
            <a:extLst>
              <a:ext uri="{FF2B5EF4-FFF2-40B4-BE49-F238E27FC236}">
                <a16:creationId xmlns:a16="http://schemas.microsoft.com/office/drawing/2014/main" id="{134ECE86-4E55-C129-709B-7F6C12A14051}"/>
              </a:ext>
            </a:extLst>
          </p:cNvPr>
          <p:cNvSpPr>
            <a:spLocks noGrp="1"/>
          </p:cNvSpPr>
          <p:nvPr>
            <p:ph type="ftr" sz="quarter" idx="11"/>
          </p:nvPr>
        </p:nvSpPr>
        <p:spPr/>
        <p:txBody>
          <a:bodyPr/>
          <a:lstStyle/>
          <a:p>
            <a:r>
              <a:rPr lang="fr-FR"/>
              <a:t>E. Widmann WG9 Meeting Deajeon</a:t>
            </a:r>
            <a:endParaRPr lang="fr-FR" dirty="0"/>
          </a:p>
        </p:txBody>
      </p:sp>
      <p:sp>
        <p:nvSpPr>
          <p:cNvPr id="9" name="Slide Number Placeholder 8">
            <a:extLst>
              <a:ext uri="{FF2B5EF4-FFF2-40B4-BE49-F238E27FC236}">
                <a16:creationId xmlns:a16="http://schemas.microsoft.com/office/drawing/2014/main" id="{235D72F5-5B97-5632-51E6-E3E1EBEB321C}"/>
              </a:ext>
            </a:extLst>
          </p:cNvPr>
          <p:cNvSpPr>
            <a:spLocks noGrp="1"/>
          </p:cNvSpPr>
          <p:nvPr>
            <p:ph type="sldNum" sz="quarter" idx="12"/>
          </p:nvPr>
        </p:nvSpPr>
        <p:spPr/>
        <p:txBody>
          <a:bodyPr/>
          <a:lstStyle/>
          <a:p>
            <a:fld id="{D6989F83-ADB3-5041-8C37-95AC9FBEFDEB}" type="slidenum">
              <a:rPr lang="en-GB" smtClean="0"/>
              <a:t>‹#›</a:t>
            </a:fld>
            <a:endParaRPr lang="en-GB" dirty="0"/>
          </a:p>
        </p:txBody>
      </p:sp>
    </p:spTree>
    <p:extLst>
      <p:ext uri="{BB962C8B-B14F-4D97-AF65-F5344CB8AC3E}">
        <p14:creationId xmlns:p14="http://schemas.microsoft.com/office/powerpoint/2010/main" val="2720609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234177D-CBF6-C357-9FF0-A82206668127}"/>
              </a:ext>
            </a:extLst>
          </p:cNvPr>
          <p:cNvSpPr>
            <a:spLocks noGrp="1"/>
          </p:cNvSpPr>
          <p:nvPr>
            <p:ph type="title"/>
          </p:nvPr>
        </p:nvSpPr>
        <p:spPr>
          <a:xfrm>
            <a:off x="838200" y="831913"/>
            <a:ext cx="10515600" cy="837862"/>
          </a:xfrm>
        </p:spPr>
        <p:txBody>
          <a:bodyPr/>
          <a:lstStyle/>
          <a:p>
            <a:r>
              <a:rPr lang="en-GB"/>
              <a:t>Click to edit Master title style</a:t>
            </a:r>
            <a:endParaRPr lang="en-AT"/>
          </a:p>
        </p:txBody>
      </p:sp>
      <p:sp>
        <p:nvSpPr>
          <p:cNvPr id="3" name="Date Placeholder 2">
            <a:extLst>
              <a:ext uri="{FF2B5EF4-FFF2-40B4-BE49-F238E27FC236}">
                <a16:creationId xmlns:a16="http://schemas.microsoft.com/office/drawing/2014/main" id="{BEC4209A-1055-6800-D817-693E61E9A64C}"/>
              </a:ext>
            </a:extLst>
          </p:cNvPr>
          <p:cNvSpPr>
            <a:spLocks noGrp="1"/>
          </p:cNvSpPr>
          <p:nvPr>
            <p:ph type="dt" sz="half" idx="10"/>
          </p:nvPr>
        </p:nvSpPr>
        <p:spPr/>
        <p:txBody>
          <a:bodyPr/>
          <a:lstStyle/>
          <a:p>
            <a:r>
              <a:rPr lang="en-US"/>
              <a:t>28 May 2025</a:t>
            </a:r>
            <a:endParaRPr lang="en-GB" dirty="0"/>
          </a:p>
        </p:txBody>
      </p:sp>
      <p:sp>
        <p:nvSpPr>
          <p:cNvPr id="4" name="Footer Placeholder 3">
            <a:extLst>
              <a:ext uri="{FF2B5EF4-FFF2-40B4-BE49-F238E27FC236}">
                <a16:creationId xmlns:a16="http://schemas.microsoft.com/office/drawing/2014/main" id="{3BF9B0A0-98AE-1A8D-08B6-B98D84BFDCAE}"/>
              </a:ext>
            </a:extLst>
          </p:cNvPr>
          <p:cNvSpPr>
            <a:spLocks noGrp="1"/>
          </p:cNvSpPr>
          <p:nvPr>
            <p:ph type="ftr" sz="quarter" idx="11"/>
          </p:nvPr>
        </p:nvSpPr>
        <p:spPr/>
        <p:txBody>
          <a:bodyPr/>
          <a:lstStyle/>
          <a:p>
            <a:r>
              <a:rPr lang="fr-FR"/>
              <a:t>E. Widmann WG9 Meeting Deajeon</a:t>
            </a:r>
            <a:endParaRPr lang="fr-FR" dirty="0"/>
          </a:p>
        </p:txBody>
      </p:sp>
      <p:sp>
        <p:nvSpPr>
          <p:cNvPr id="5" name="Slide Number Placeholder 4">
            <a:extLst>
              <a:ext uri="{FF2B5EF4-FFF2-40B4-BE49-F238E27FC236}">
                <a16:creationId xmlns:a16="http://schemas.microsoft.com/office/drawing/2014/main" id="{0B80A458-4138-4F98-03B1-6E8D1D7E3011}"/>
              </a:ext>
            </a:extLst>
          </p:cNvPr>
          <p:cNvSpPr>
            <a:spLocks noGrp="1"/>
          </p:cNvSpPr>
          <p:nvPr>
            <p:ph type="sldNum" sz="quarter" idx="12"/>
          </p:nvPr>
        </p:nvSpPr>
        <p:spPr/>
        <p:txBody>
          <a:bodyPr/>
          <a:lstStyle/>
          <a:p>
            <a:fld id="{D6989F83-ADB3-5041-8C37-95AC9FBEFDEB}" type="slidenum">
              <a:rPr lang="en-GB" smtClean="0"/>
              <a:t>‹#›</a:t>
            </a:fld>
            <a:endParaRPr lang="en-GB" dirty="0"/>
          </a:p>
        </p:txBody>
      </p:sp>
    </p:spTree>
    <p:extLst>
      <p:ext uri="{BB962C8B-B14F-4D97-AF65-F5344CB8AC3E}">
        <p14:creationId xmlns:p14="http://schemas.microsoft.com/office/powerpoint/2010/main" val="304786732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519BE113-E339-5FBA-0264-C7FEA93C4BD7}"/>
              </a:ext>
            </a:extLst>
          </p:cNvPr>
          <p:cNvSpPr>
            <a:spLocks noGrp="1"/>
          </p:cNvSpPr>
          <p:nvPr>
            <p:ph type="dt" sz="half" idx="10"/>
          </p:nvPr>
        </p:nvSpPr>
        <p:spPr/>
        <p:txBody>
          <a:bodyPr/>
          <a:lstStyle/>
          <a:p>
            <a:r>
              <a:rPr lang="en-US"/>
              <a:t>28 May 2025</a:t>
            </a:r>
            <a:endParaRPr lang="en-GB" dirty="0"/>
          </a:p>
        </p:txBody>
      </p:sp>
      <p:sp>
        <p:nvSpPr>
          <p:cNvPr id="3" name="Footer Placeholder 2">
            <a:extLst>
              <a:ext uri="{FF2B5EF4-FFF2-40B4-BE49-F238E27FC236}">
                <a16:creationId xmlns:a16="http://schemas.microsoft.com/office/drawing/2014/main" id="{6CD1FC78-0F3C-D487-7106-99AE106FBD8E}"/>
              </a:ext>
            </a:extLst>
          </p:cNvPr>
          <p:cNvSpPr>
            <a:spLocks noGrp="1"/>
          </p:cNvSpPr>
          <p:nvPr>
            <p:ph type="ftr" sz="quarter" idx="11"/>
          </p:nvPr>
        </p:nvSpPr>
        <p:spPr/>
        <p:txBody>
          <a:bodyPr/>
          <a:lstStyle/>
          <a:p>
            <a:r>
              <a:rPr lang="fr-FR"/>
              <a:t>E. Widmann WG9 Meeting Deajeon</a:t>
            </a:r>
            <a:endParaRPr lang="fr-FR" dirty="0"/>
          </a:p>
        </p:txBody>
      </p:sp>
      <p:sp>
        <p:nvSpPr>
          <p:cNvPr id="4" name="Slide Number Placeholder 3">
            <a:extLst>
              <a:ext uri="{FF2B5EF4-FFF2-40B4-BE49-F238E27FC236}">
                <a16:creationId xmlns:a16="http://schemas.microsoft.com/office/drawing/2014/main" id="{EC5AF4BE-3D52-2D60-B1CC-0D8ED88D6732}"/>
              </a:ext>
            </a:extLst>
          </p:cNvPr>
          <p:cNvSpPr>
            <a:spLocks noGrp="1"/>
          </p:cNvSpPr>
          <p:nvPr>
            <p:ph type="sldNum" sz="quarter" idx="12"/>
          </p:nvPr>
        </p:nvSpPr>
        <p:spPr/>
        <p:txBody>
          <a:bodyPr/>
          <a:lstStyle/>
          <a:p>
            <a:fld id="{D6989F83-ADB3-5041-8C37-95AC9FBEFDEB}" type="slidenum">
              <a:rPr lang="en-GB" smtClean="0"/>
              <a:t>‹#›</a:t>
            </a:fld>
            <a:endParaRPr lang="en-GB" dirty="0"/>
          </a:p>
        </p:txBody>
      </p:sp>
    </p:spTree>
    <p:extLst>
      <p:ext uri="{BB962C8B-B14F-4D97-AF65-F5344CB8AC3E}">
        <p14:creationId xmlns:p14="http://schemas.microsoft.com/office/powerpoint/2010/main" val="418358039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E545ECE-E4F9-2254-2E10-5D61CFDB5D26}"/>
              </a:ext>
            </a:extLst>
          </p:cNvPr>
          <p:cNvSpPr>
            <a:spLocks noGrp="1"/>
          </p:cNvSpPr>
          <p:nvPr>
            <p:ph type="title"/>
          </p:nvPr>
        </p:nvSpPr>
        <p:spPr>
          <a:xfrm>
            <a:off x="839788" y="457200"/>
            <a:ext cx="3932237" cy="1600200"/>
          </a:xfrm>
        </p:spPr>
        <p:txBody>
          <a:bodyPr anchor="b"/>
          <a:lstStyle>
            <a:lvl1pPr>
              <a:defRPr sz="3200"/>
            </a:lvl1pPr>
          </a:lstStyle>
          <a:p>
            <a:r>
              <a:rPr lang="en-GB"/>
              <a:t>Click to edit Master title style</a:t>
            </a:r>
            <a:endParaRPr lang="en-AT"/>
          </a:p>
        </p:txBody>
      </p:sp>
      <p:sp>
        <p:nvSpPr>
          <p:cNvPr id="3" name="Content Placeholder 2">
            <a:extLst>
              <a:ext uri="{FF2B5EF4-FFF2-40B4-BE49-F238E27FC236}">
                <a16:creationId xmlns:a16="http://schemas.microsoft.com/office/drawing/2014/main" id="{2A338E32-3E0B-B1D6-2A2D-1FD7E8D0C7F7}"/>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AT"/>
          </a:p>
        </p:txBody>
      </p:sp>
      <p:sp>
        <p:nvSpPr>
          <p:cNvPr id="4" name="Text Placeholder 3">
            <a:extLst>
              <a:ext uri="{FF2B5EF4-FFF2-40B4-BE49-F238E27FC236}">
                <a16:creationId xmlns:a16="http://schemas.microsoft.com/office/drawing/2014/main" id="{C36A7010-A528-EE23-64DF-EAC222B2DB77}"/>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GB"/>
              <a:t>Click to edit Master text styles</a:t>
            </a:r>
          </a:p>
        </p:txBody>
      </p:sp>
      <p:sp>
        <p:nvSpPr>
          <p:cNvPr id="5" name="Date Placeholder 4">
            <a:extLst>
              <a:ext uri="{FF2B5EF4-FFF2-40B4-BE49-F238E27FC236}">
                <a16:creationId xmlns:a16="http://schemas.microsoft.com/office/drawing/2014/main" id="{2167B353-2181-345B-D8BA-E8AB0A354135}"/>
              </a:ext>
            </a:extLst>
          </p:cNvPr>
          <p:cNvSpPr>
            <a:spLocks noGrp="1"/>
          </p:cNvSpPr>
          <p:nvPr>
            <p:ph type="dt" sz="half" idx="10"/>
          </p:nvPr>
        </p:nvSpPr>
        <p:spPr/>
        <p:txBody>
          <a:bodyPr/>
          <a:lstStyle/>
          <a:p>
            <a:r>
              <a:rPr lang="en-US"/>
              <a:t>28 May 2025</a:t>
            </a:r>
            <a:endParaRPr lang="en-GB" dirty="0"/>
          </a:p>
        </p:txBody>
      </p:sp>
      <p:sp>
        <p:nvSpPr>
          <p:cNvPr id="6" name="Footer Placeholder 5">
            <a:extLst>
              <a:ext uri="{FF2B5EF4-FFF2-40B4-BE49-F238E27FC236}">
                <a16:creationId xmlns:a16="http://schemas.microsoft.com/office/drawing/2014/main" id="{844DC900-DE84-9634-2566-5B555C27153C}"/>
              </a:ext>
            </a:extLst>
          </p:cNvPr>
          <p:cNvSpPr>
            <a:spLocks noGrp="1"/>
          </p:cNvSpPr>
          <p:nvPr>
            <p:ph type="ftr" sz="quarter" idx="11"/>
          </p:nvPr>
        </p:nvSpPr>
        <p:spPr/>
        <p:txBody>
          <a:bodyPr/>
          <a:lstStyle/>
          <a:p>
            <a:r>
              <a:rPr lang="fr-FR"/>
              <a:t>E. Widmann WG9 Meeting Deajeon</a:t>
            </a:r>
            <a:endParaRPr lang="fr-FR" dirty="0"/>
          </a:p>
        </p:txBody>
      </p:sp>
      <p:sp>
        <p:nvSpPr>
          <p:cNvPr id="7" name="Slide Number Placeholder 6">
            <a:extLst>
              <a:ext uri="{FF2B5EF4-FFF2-40B4-BE49-F238E27FC236}">
                <a16:creationId xmlns:a16="http://schemas.microsoft.com/office/drawing/2014/main" id="{51BFA533-4F2F-6548-1842-9BCDCEF465EA}"/>
              </a:ext>
            </a:extLst>
          </p:cNvPr>
          <p:cNvSpPr>
            <a:spLocks noGrp="1"/>
          </p:cNvSpPr>
          <p:nvPr>
            <p:ph type="sldNum" sz="quarter" idx="12"/>
          </p:nvPr>
        </p:nvSpPr>
        <p:spPr/>
        <p:txBody>
          <a:bodyPr/>
          <a:lstStyle/>
          <a:p>
            <a:fld id="{D6989F83-ADB3-5041-8C37-95AC9FBEFDEB}" type="slidenum">
              <a:rPr lang="en-GB" smtClean="0"/>
              <a:t>‹#›</a:t>
            </a:fld>
            <a:endParaRPr lang="en-GB" dirty="0"/>
          </a:p>
        </p:txBody>
      </p:sp>
    </p:spTree>
    <p:extLst>
      <p:ext uri="{BB962C8B-B14F-4D97-AF65-F5344CB8AC3E}">
        <p14:creationId xmlns:p14="http://schemas.microsoft.com/office/powerpoint/2010/main" val="329248192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A8FEB20-3DCA-756D-C22A-B62C573EFAD3}"/>
              </a:ext>
            </a:extLst>
          </p:cNvPr>
          <p:cNvSpPr>
            <a:spLocks noGrp="1"/>
          </p:cNvSpPr>
          <p:nvPr>
            <p:ph type="title"/>
          </p:nvPr>
        </p:nvSpPr>
        <p:spPr>
          <a:xfrm>
            <a:off x="839788" y="457200"/>
            <a:ext cx="3932237" cy="1600200"/>
          </a:xfrm>
        </p:spPr>
        <p:txBody>
          <a:bodyPr anchor="b"/>
          <a:lstStyle>
            <a:lvl1pPr>
              <a:defRPr sz="3200"/>
            </a:lvl1pPr>
          </a:lstStyle>
          <a:p>
            <a:r>
              <a:rPr lang="en-GB"/>
              <a:t>Click to edit Master title style</a:t>
            </a:r>
            <a:endParaRPr lang="en-AT"/>
          </a:p>
        </p:txBody>
      </p:sp>
      <p:sp>
        <p:nvSpPr>
          <p:cNvPr id="3" name="Picture Placeholder 2">
            <a:extLst>
              <a:ext uri="{FF2B5EF4-FFF2-40B4-BE49-F238E27FC236}">
                <a16:creationId xmlns:a16="http://schemas.microsoft.com/office/drawing/2014/main" id="{B0B84DA4-DFBD-ADD1-5B3E-7C45988EAFB6}"/>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GB"/>
              <a:t>Click icon to add picture</a:t>
            </a:r>
            <a:endParaRPr lang="en-AT"/>
          </a:p>
        </p:txBody>
      </p:sp>
      <p:sp>
        <p:nvSpPr>
          <p:cNvPr id="4" name="Text Placeholder 3">
            <a:extLst>
              <a:ext uri="{FF2B5EF4-FFF2-40B4-BE49-F238E27FC236}">
                <a16:creationId xmlns:a16="http://schemas.microsoft.com/office/drawing/2014/main" id="{50F54FE8-AD15-53CD-9860-FDFA678895B2}"/>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GB"/>
              <a:t>Click to edit Master text styles</a:t>
            </a:r>
          </a:p>
        </p:txBody>
      </p:sp>
      <p:sp>
        <p:nvSpPr>
          <p:cNvPr id="5" name="Date Placeholder 4">
            <a:extLst>
              <a:ext uri="{FF2B5EF4-FFF2-40B4-BE49-F238E27FC236}">
                <a16:creationId xmlns:a16="http://schemas.microsoft.com/office/drawing/2014/main" id="{3483F8B9-311E-1B1A-27E0-0D21D3C42AC3}"/>
              </a:ext>
            </a:extLst>
          </p:cNvPr>
          <p:cNvSpPr>
            <a:spLocks noGrp="1"/>
          </p:cNvSpPr>
          <p:nvPr>
            <p:ph type="dt" sz="half" idx="10"/>
          </p:nvPr>
        </p:nvSpPr>
        <p:spPr/>
        <p:txBody>
          <a:bodyPr/>
          <a:lstStyle/>
          <a:p>
            <a:r>
              <a:rPr lang="en-US"/>
              <a:t>28 May 2025</a:t>
            </a:r>
            <a:endParaRPr lang="en-GB" dirty="0"/>
          </a:p>
        </p:txBody>
      </p:sp>
      <p:sp>
        <p:nvSpPr>
          <p:cNvPr id="6" name="Footer Placeholder 5">
            <a:extLst>
              <a:ext uri="{FF2B5EF4-FFF2-40B4-BE49-F238E27FC236}">
                <a16:creationId xmlns:a16="http://schemas.microsoft.com/office/drawing/2014/main" id="{7F3BBBBD-E17C-3C10-3EAC-D96BDCE05628}"/>
              </a:ext>
            </a:extLst>
          </p:cNvPr>
          <p:cNvSpPr>
            <a:spLocks noGrp="1"/>
          </p:cNvSpPr>
          <p:nvPr>
            <p:ph type="ftr" sz="quarter" idx="11"/>
          </p:nvPr>
        </p:nvSpPr>
        <p:spPr/>
        <p:txBody>
          <a:bodyPr/>
          <a:lstStyle/>
          <a:p>
            <a:r>
              <a:rPr lang="fr-FR"/>
              <a:t>E. Widmann WG9 Meeting Deajeon</a:t>
            </a:r>
            <a:endParaRPr lang="fr-FR" dirty="0"/>
          </a:p>
        </p:txBody>
      </p:sp>
      <p:sp>
        <p:nvSpPr>
          <p:cNvPr id="7" name="Slide Number Placeholder 6">
            <a:extLst>
              <a:ext uri="{FF2B5EF4-FFF2-40B4-BE49-F238E27FC236}">
                <a16:creationId xmlns:a16="http://schemas.microsoft.com/office/drawing/2014/main" id="{0ABB226E-7470-A704-E66D-911D52971574}"/>
              </a:ext>
            </a:extLst>
          </p:cNvPr>
          <p:cNvSpPr>
            <a:spLocks noGrp="1"/>
          </p:cNvSpPr>
          <p:nvPr>
            <p:ph type="sldNum" sz="quarter" idx="12"/>
          </p:nvPr>
        </p:nvSpPr>
        <p:spPr/>
        <p:txBody>
          <a:bodyPr/>
          <a:lstStyle/>
          <a:p>
            <a:fld id="{D6989F83-ADB3-5041-8C37-95AC9FBEFDEB}" type="slidenum">
              <a:rPr lang="en-GB" smtClean="0"/>
              <a:t>‹#›</a:t>
            </a:fld>
            <a:endParaRPr lang="en-GB" dirty="0"/>
          </a:p>
        </p:txBody>
      </p:sp>
    </p:spTree>
    <p:extLst>
      <p:ext uri="{BB962C8B-B14F-4D97-AF65-F5344CB8AC3E}">
        <p14:creationId xmlns:p14="http://schemas.microsoft.com/office/powerpoint/2010/main" val="27784599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F0346BA-8472-D359-F7A7-F3986AD15523}"/>
              </a:ext>
            </a:extLst>
          </p:cNvPr>
          <p:cNvSpPr>
            <a:spLocks noGrp="1"/>
          </p:cNvSpPr>
          <p:nvPr>
            <p:ph type="title"/>
          </p:nvPr>
        </p:nvSpPr>
        <p:spPr/>
        <p:txBody>
          <a:bodyPr/>
          <a:lstStyle/>
          <a:p>
            <a:r>
              <a:rPr lang="en-GB"/>
              <a:t>Click to edit Master title style</a:t>
            </a:r>
            <a:endParaRPr lang="en-AT"/>
          </a:p>
        </p:txBody>
      </p:sp>
      <p:sp>
        <p:nvSpPr>
          <p:cNvPr id="3" name="Vertical Text Placeholder 2">
            <a:extLst>
              <a:ext uri="{FF2B5EF4-FFF2-40B4-BE49-F238E27FC236}">
                <a16:creationId xmlns:a16="http://schemas.microsoft.com/office/drawing/2014/main" id="{63DA6B2C-FBB3-F503-BB7E-0FF9C9EDB46E}"/>
              </a:ext>
            </a:extLst>
          </p:cNvPr>
          <p:cNvSpPr>
            <a:spLocks noGrp="1"/>
          </p:cNvSpPr>
          <p:nvPr>
            <p:ph type="body" orient="vert" idx="1"/>
          </p:nvPr>
        </p:nvSpPr>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AT"/>
          </a:p>
        </p:txBody>
      </p:sp>
      <p:sp>
        <p:nvSpPr>
          <p:cNvPr id="4" name="Date Placeholder 3">
            <a:extLst>
              <a:ext uri="{FF2B5EF4-FFF2-40B4-BE49-F238E27FC236}">
                <a16:creationId xmlns:a16="http://schemas.microsoft.com/office/drawing/2014/main" id="{68A79141-1E60-2A51-5739-4AE2D579BB20}"/>
              </a:ext>
            </a:extLst>
          </p:cNvPr>
          <p:cNvSpPr>
            <a:spLocks noGrp="1"/>
          </p:cNvSpPr>
          <p:nvPr>
            <p:ph type="dt" sz="half" idx="10"/>
          </p:nvPr>
        </p:nvSpPr>
        <p:spPr/>
        <p:txBody>
          <a:bodyPr/>
          <a:lstStyle/>
          <a:p>
            <a:r>
              <a:rPr lang="en-US"/>
              <a:t>28 May 2025</a:t>
            </a:r>
            <a:endParaRPr lang="en-GB" dirty="0"/>
          </a:p>
        </p:txBody>
      </p:sp>
      <p:sp>
        <p:nvSpPr>
          <p:cNvPr id="5" name="Footer Placeholder 4">
            <a:extLst>
              <a:ext uri="{FF2B5EF4-FFF2-40B4-BE49-F238E27FC236}">
                <a16:creationId xmlns:a16="http://schemas.microsoft.com/office/drawing/2014/main" id="{36E1E4BA-610D-5457-4F8E-8B7287098CC5}"/>
              </a:ext>
            </a:extLst>
          </p:cNvPr>
          <p:cNvSpPr>
            <a:spLocks noGrp="1"/>
          </p:cNvSpPr>
          <p:nvPr>
            <p:ph type="ftr" sz="quarter" idx="11"/>
          </p:nvPr>
        </p:nvSpPr>
        <p:spPr/>
        <p:txBody>
          <a:bodyPr/>
          <a:lstStyle/>
          <a:p>
            <a:r>
              <a:rPr lang="fr-FR"/>
              <a:t>E. Widmann WG9 Meeting Deajeon</a:t>
            </a:r>
            <a:endParaRPr lang="fr-FR" dirty="0"/>
          </a:p>
        </p:txBody>
      </p:sp>
      <p:sp>
        <p:nvSpPr>
          <p:cNvPr id="6" name="Slide Number Placeholder 5">
            <a:extLst>
              <a:ext uri="{FF2B5EF4-FFF2-40B4-BE49-F238E27FC236}">
                <a16:creationId xmlns:a16="http://schemas.microsoft.com/office/drawing/2014/main" id="{2433AF83-9453-ECCA-B56E-E232DEB45E68}"/>
              </a:ext>
            </a:extLst>
          </p:cNvPr>
          <p:cNvSpPr>
            <a:spLocks noGrp="1"/>
          </p:cNvSpPr>
          <p:nvPr>
            <p:ph type="sldNum" sz="quarter" idx="12"/>
          </p:nvPr>
        </p:nvSpPr>
        <p:spPr/>
        <p:txBody>
          <a:bodyPr/>
          <a:lstStyle/>
          <a:p>
            <a:fld id="{D6989F83-ADB3-5041-8C37-95AC9FBEFDEB}" type="slidenum">
              <a:rPr lang="en-GB" smtClean="0"/>
              <a:t>‹#›</a:t>
            </a:fld>
            <a:endParaRPr lang="en-GB" dirty="0"/>
          </a:p>
        </p:txBody>
      </p:sp>
    </p:spTree>
    <p:extLst>
      <p:ext uri="{BB962C8B-B14F-4D97-AF65-F5344CB8AC3E}">
        <p14:creationId xmlns:p14="http://schemas.microsoft.com/office/powerpoint/2010/main" val="51520934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EA44D369-B634-9E00-772F-0BAABB27BF95}"/>
              </a:ext>
            </a:extLst>
          </p:cNvPr>
          <p:cNvSpPr>
            <a:spLocks noGrp="1"/>
          </p:cNvSpPr>
          <p:nvPr>
            <p:ph type="title" orient="vert"/>
          </p:nvPr>
        </p:nvSpPr>
        <p:spPr>
          <a:xfrm>
            <a:off x="8724900" y="365125"/>
            <a:ext cx="2628900" cy="5811838"/>
          </a:xfrm>
        </p:spPr>
        <p:txBody>
          <a:bodyPr vert="eaVert"/>
          <a:lstStyle/>
          <a:p>
            <a:r>
              <a:rPr lang="en-GB"/>
              <a:t>Click to edit Master title style</a:t>
            </a:r>
            <a:endParaRPr lang="en-AT"/>
          </a:p>
        </p:txBody>
      </p:sp>
      <p:sp>
        <p:nvSpPr>
          <p:cNvPr id="3" name="Vertical Text Placeholder 2">
            <a:extLst>
              <a:ext uri="{FF2B5EF4-FFF2-40B4-BE49-F238E27FC236}">
                <a16:creationId xmlns:a16="http://schemas.microsoft.com/office/drawing/2014/main" id="{BBACC34F-7D5A-D0F4-0D1D-FBC0C56FB5C6}"/>
              </a:ext>
            </a:extLst>
          </p:cNvPr>
          <p:cNvSpPr>
            <a:spLocks noGrp="1"/>
          </p:cNvSpPr>
          <p:nvPr>
            <p:ph type="body" orient="vert" idx="1"/>
          </p:nvPr>
        </p:nvSpPr>
        <p:spPr>
          <a:xfrm>
            <a:off x="838200" y="365125"/>
            <a:ext cx="7734300" cy="5811838"/>
          </a:xfrm>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AT"/>
          </a:p>
        </p:txBody>
      </p:sp>
      <p:sp>
        <p:nvSpPr>
          <p:cNvPr id="4" name="Date Placeholder 3">
            <a:extLst>
              <a:ext uri="{FF2B5EF4-FFF2-40B4-BE49-F238E27FC236}">
                <a16:creationId xmlns:a16="http://schemas.microsoft.com/office/drawing/2014/main" id="{F59A71D6-CBC8-67C3-772E-6ABEAC97F74D}"/>
              </a:ext>
            </a:extLst>
          </p:cNvPr>
          <p:cNvSpPr>
            <a:spLocks noGrp="1"/>
          </p:cNvSpPr>
          <p:nvPr>
            <p:ph type="dt" sz="half" idx="10"/>
          </p:nvPr>
        </p:nvSpPr>
        <p:spPr/>
        <p:txBody>
          <a:bodyPr/>
          <a:lstStyle/>
          <a:p>
            <a:r>
              <a:rPr lang="en-US"/>
              <a:t>28 May 2025</a:t>
            </a:r>
            <a:endParaRPr lang="en-GB" dirty="0"/>
          </a:p>
        </p:txBody>
      </p:sp>
      <p:sp>
        <p:nvSpPr>
          <p:cNvPr id="5" name="Footer Placeholder 4">
            <a:extLst>
              <a:ext uri="{FF2B5EF4-FFF2-40B4-BE49-F238E27FC236}">
                <a16:creationId xmlns:a16="http://schemas.microsoft.com/office/drawing/2014/main" id="{1E774EB9-F779-D3C4-78B6-F621375E7D1D}"/>
              </a:ext>
            </a:extLst>
          </p:cNvPr>
          <p:cNvSpPr>
            <a:spLocks noGrp="1"/>
          </p:cNvSpPr>
          <p:nvPr>
            <p:ph type="ftr" sz="quarter" idx="11"/>
          </p:nvPr>
        </p:nvSpPr>
        <p:spPr/>
        <p:txBody>
          <a:bodyPr/>
          <a:lstStyle/>
          <a:p>
            <a:r>
              <a:rPr lang="fr-FR"/>
              <a:t>E. Widmann WG9 Meeting Deajeon</a:t>
            </a:r>
            <a:endParaRPr lang="fr-FR" dirty="0"/>
          </a:p>
        </p:txBody>
      </p:sp>
      <p:sp>
        <p:nvSpPr>
          <p:cNvPr id="6" name="Slide Number Placeholder 5">
            <a:extLst>
              <a:ext uri="{FF2B5EF4-FFF2-40B4-BE49-F238E27FC236}">
                <a16:creationId xmlns:a16="http://schemas.microsoft.com/office/drawing/2014/main" id="{F9750A42-85BD-66D5-C2A0-0B172DEDBBA2}"/>
              </a:ext>
            </a:extLst>
          </p:cNvPr>
          <p:cNvSpPr>
            <a:spLocks noGrp="1"/>
          </p:cNvSpPr>
          <p:nvPr>
            <p:ph type="sldNum" sz="quarter" idx="12"/>
          </p:nvPr>
        </p:nvSpPr>
        <p:spPr/>
        <p:txBody>
          <a:bodyPr/>
          <a:lstStyle/>
          <a:p>
            <a:fld id="{D6989F83-ADB3-5041-8C37-95AC9FBEFDEB}" type="slidenum">
              <a:rPr lang="en-GB" smtClean="0"/>
              <a:t>‹#›</a:t>
            </a:fld>
            <a:endParaRPr lang="en-GB" dirty="0"/>
          </a:p>
        </p:txBody>
      </p:sp>
    </p:spTree>
    <p:extLst>
      <p:ext uri="{BB962C8B-B14F-4D97-AF65-F5344CB8AC3E}">
        <p14:creationId xmlns:p14="http://schemas.microsoft.com/office/powerpoint/2010/main" val="407549620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Vide">
    <p:spTree>
      <p:nvGrpSpPr>
        <p:cNvPr id="1" name=""/>
        <p:cNvGrpSpPr/>
        <p:nvPr/>
      </p:nvGrpSpPr>
      <p:grpSpPr>
        <a:xfrm>
          <a:off x="0" y="0"/>
          <a:ext cx="0" cy="0"/>
          <a:chOff x="0" y="0"/>
          <a:chExt cx="0" cy="0"/>
        </a:xfrm>
      </p:grpSpPr>
      <p:grpSp>
        <p:nvGrpSpPr>
          <p:cNvPr id="16" name="Group 23"/>
          <p:cNvGrpSpPr>
            <a:grpSpLocks noChangeAspect="1"/>
          </p:cNvGrpSpPr>
          <p:nvPr userDrawn="1"/>
        </p:nvGrpSpPr>
        <p:grpSpPr bwMode="hidden">
          <a:xfrm>
            <a:off x="282220" y="688434"/>
            <a:ext cx="11631168" cy="470665"/>
            <a:chOff x="-3905250" y="4294188"/>
            <a:chExt cx="13011150" cy="1892300"/>
          </a:xfrm>
        </p:grpSpPr>
        <p:sp>
          <p:nvSpPr>
            <p:cNvPr id="17" name="Freeform 14"/>
            <p:cNvSpPr>
              <a:spLocks/>
            </p:cNvSpPr>
            <p:nvPr/>
          </p:nvSpPr>
          <p:spPr bwMode="hidden">
            <a:xfrm>
              <a:off x="4810125" y="4500563"/>
              <a:ext cx="4295775" cy="1016000"/>
            </a:xfrm>
            <a:custGeom>
              <a:avLst/>
              <a:gdLst/>
              <a:ahLst/>
              <a:cxnLst>
                <a:cxn ang="0">
                  <a:pos x="2700" y="0"/>
                </a:cxn>
                <a:cxn ang="0">
                  <a:pos x="2700" y="0"/>
                </a:cxn>
                <a:cxn ang="0">
                  <a:pos x="2586" y="18"/>
                </a:cxn>
                <a:cxn ang="0">
                  <a:pos x="2470" y="38"/>
                </a:cxn>
                <a:cxn ang="0">
                  <a:pos x="2352" y="60"/>
                </a:cxn>
                <a:cxn ang="0">
                  <a:pos x="2230" y="82"/>
                </a:cxn>
                <a:cxn ang="0">
                  <a:pos x="2106" y="108"/>
                </a:cxn>
                <a:cxn ang="0">
                  <a:pos x="1978" y="134"/>
                </a:cxn>
                <a:cxn ang="0">
                  <a:pos x="1848" y="164"/>
                </a:cxn>
                <a:cxn ang="0">
                  <a:pos x="1714" y="194"/>
                </a:cxn>
                <a:cxn ang="0">
                  <a:pos x="1714" y="194"/>
                </a:cxn>
                <a:cxn ang="0">
                  <a:pos x="1472" y="252"/>
                </a:cxn>
                <a:cxn ang="0">
                  <a:pos x="1236" y="304"/>
                </a:cxn>
                <a:cxn ang="0">
                  <a:pos x="1010" y="352"/>
                </a:cxn>
                <a:cxn ang="0">
                  <a:pos x="792" y="398"/>
                </a:cxn>
                <a:cxn ang="0">
                  <a:pos x="584" y="438"/>
                </a:cxn>
                <a:cxn ang="0">
                  <a:pos x="382" y="474"/>
                </a:cxn>
                <a:cxn ang="0">
                  <a:pos x="188" y="508"/>
                </a:cxn>
                <a:cxn ang="0">
                  <a:pos x="0" y="538"/>
                </a:cxn>
                <a:cxn ang="0">
                  <a:pos x="0" y="538"/>
                </a:cxn>
                <a:cxn ang="0">
                  <a:pos x="130" y="556"/>
                </a:cxn>
                <a:cxn ang="0">
                  <a:pos x="254" y="572"/>
                </a:cxn>
                <a:cxn ang="0">
                  <a:pos x="374" y="586"/>
                </a:cxn>
                <a:cxn ang="0">
                  <a:pos x="492" y="598"/>
                </a:cxn>
                <a:cxn ang="0">
                  <a:pos x="606" y="610"/>
                </a:cxn>
                <a:cxn ang="0">
                  <a:pos x="716" y="618"/>
                </a:cxn>
                <a:cxn ang="0">
                  <a:pos x="822" y="626"/>
                </a:cxn>
                <a:cxn ang="0">
                  <a:pos x="926" y="632"/>
                </a:cxn>
                <a:cxn ang="0">
                  <a:pos x="1028" y="636"/>
                </a:cxn>
                <a:cxn ang="0">
                  <a:pos x="1126" y="638"/>
                </a:cxn>
                <a:cxn ang="0">
                  <a:pos x="1220" y="640"/>
                </a:cxn>
                <a:cxn ang="0">
                  <a:pos x="1312" y="640"/>
                </a:cxn>
                <a:cxn ang="0">
                  <a:pos x="1402" y="638"/>
                </a:cxn>
                <a:cxn ang="0">
                  <a:pos x="1490" y="636"/>
                </a:cxn>
                <a:cxn ang="0">
                  <a:pos x="1574" y="632"/>
                </a:cxn>
                <a:cxn ang="0">
                  <a:pos x="1656" y="626"/>
                </a:cxn>
                <a:cxn ang="0">
                  <a:pos x="1734" y="620"/>
                </a:cxn>
                <a:cxn ang="0">
                  <a:pos x="1812" y="612"/>
                </a:cxn>
                <a:cxn ang="0">
                  <a:pos x="1886" y="602"/>
                </a:cxn>
                <a:cxn ang="0">
                  <a:pos x="1960" y="592"/>
                </a:cxn>
                <a:cxn ang="0">
                  <a:pos x="2030" y="580"/>
                </a:cxn>
                <a:cxn ang="0">
                  <a:pos x="2100" y="568"/>
                </a:cxn>
                <a:cxn ang="0">
                  <a:pos x="2166" y="554"/>
                </a:cxn>
                <a:cxn ang="0">
                  <a:pos x="2232" y="540"/>
                </a:cxn>
                <a:cxn ang="0">
                  <a:pos x="2296" y="524"/>
                </a:cxn>
                <a:cxn ang="0">
                  <a:pos x="2358" y="508"/>
                </a:cxn>
                <a:cxn ang="0">
                  <a:pos x="2418" y="490"/>
                </a:cxn>
                <a:cxn ang="0">
                  <a:pos x="2478" y="472"/>
                </a:cxn>
                <a:cxn ang="0">
                  <a:pos x="2592" y="432"/>
                </a:cxn>
                <a:cxn ang="0">
                  <a:pos x="2702" y="390"/>
                </a:cxn>
                <a:cxn ang="0">
                  <a:pos x="2702" y="390"/>
                </a:cxn>
                <a:cxn ang="0">
                  <a:pos x="2706" y="388"/>
                </a:cxn>
                <a:cxn ang="0">
                  <a:pos x="2706" y="388"/>
                </a:cxn>
                <a:cxn ang="0">
                  <a:pos x="2706" y="0"/>
                </a:cxn>
                <a:cxn ang="0">
                  <a:pos x="2706" y="0"/>
                </a:cxn>
                <a:cxn ang="0">
                  <a:pos x="2700" y="0"/>
                </a:cxn>
                <a:cxn ang="0">
                  <a:pos x="2700" y="0"/>
                </a:cxn>
              </a:cxnLst>
              <a:rect l="0" t="0" r="r" b="b"/>
              <a:pathLst>
                <a:path w="2706" h="640">
                  <a:moveTo>
                    <a:pt x="2700" y="0"/>
                  </a:moveTo>
                  <a:lnTo>
                    <a:pt x="2700" y="0"/>
                  </a:lnTo>
                  <a:lnTo>
                    <a:pt x="2586" y="18"/>
                  </a:lnTo>
                  <a:lnTo>
                    <a:pt x="2470" y="38"/>
                  </a:lnTo>
                  <a:lnTo>
                    <a:pt x="2352" y="60"/>
                  </a:lnTo>
                  <a:lnTo>
                    <a:pt x="2230" y="82"/>
                  </a:lnTo>
                  <a:lnTo>
                    <a:pt x="2106" y="108"/>
                  </a:lnTo>
                  <a:lnTo>
                    <a:pt x="1978" y="134"/>
                  </a:lnTo>
                  <a:lnTo>
                    <a:pt x="1848" y="164"/>
                  </a:lnTo>
                  <a:lnTo>
                    <a:pt x="1714" y="194"/>
                  </a:lnTo>
                  <a:lnTo>
                    <a:pt x="1714" y="194"/>
                  </a:lnTo>
                  <a:lnTo>
                    <a:pt x="1472" y="252"/>
                  </a:lnTo>
                  <a:lnTo>
                    <a:pt x="1236" y="304"/>
                  </a:lnTo>
                  <a:lnTo>
                    <a:pt x="1010" y="352"/>
                  </a:lnTo>
                  <a:lnTo>
                    <a:pt x="792" y="398"/>
                  </a:lnTo>
                  <a:lnTo>
                    <a:pt x="584" y="438"/>
                  </a:lnTo>
                  <a:lnTo>
                    <a:pt x="382" y="474"/>
                  </a:lnTo>
                  <a:lnTo>
                    <a:pt x="188" y="508"/>
                  </a:lnTo>
                  <a:lnTo>
                    <a:pt x="0" y="538"/>
                  </a:lnTo>
                  <a:lnTo>
                    <a:pt x="0" y="538"/>
                  </a:lnTo>
                  <a:lnTo>
                    <a:pt x="130" y="556"/>
                  </a:lnTo>
                  <a:lnTo>
                    <a:pt x="254" y="572"/>
                  </a:lnTo>
                  <a:lnTo>
                    <a:pt x="374" y="586"/>
                  </a:lnTo>
                  <a:lnTo>
                    <a:pt x="492" y="598"/>
                  </a:lnTo>
                  <a:lnTo>
                    <a:pt x="606" y="610"/>
                  </a:lnTo>
                  <a:lnTo>
                    <a:pt x="716" y="618"/>
                  </a:lnTo>
                  <a:lnTo>
                    <a:pt x="822" y="626"/>
                  </a:lnTo>
                  <a:lnTo>
                    <a:pt x="926" y="632"/>
                  </a:lnTo>
                  <a:lnTo>
                    <a:pt x="1028" y="636"/>
                  </a:lnTo>
                  <a:lnTo>
                    <a:pt x="1126" y="638"/>
                  </a:lnTo>
                  <a:lnTo>
                    <a:pt x="1220" y="640"/>
                  </a:lnTo>
                  <a:lnTo>
                    <a:pt x="1312" y="640"/>
                  </a:lnTo>
                  <a:lnTo>
                    <a:pt x="1402" y="638"/>
                  </a:lnTo>
                  <a:lnTo>
                    <a:pt x="1490" y="636"/>
                  </a:lnTo>
                  <a:lnTo>
                    <a:pt x="1574" y="632"/>
                  </a:lnTo>
                  <a:lnTo>
                    <a:pt x="1656" y="626"/>
                  </a:lnTo>
                  <a:lnTo>
                    <a:pt x="1734" y="620"/>
                  </a:lnTo>
                  <a:lnTo>
                    <a:pt x="1812" y="612"/>
                  </a:lnTo>
                  <a:lnTo>
                    <a:pt x="1886" y="602"/>
                  </a:lnTo>
                  <a:lnTo>
                    <a:pt x="1960" y="592"/>
                  </a:lnTo>
                  <a:lnTo>
                    <a:pt x="2030" y="580"/>
                  </a:lnTo>
                  <a:lnTo>
                    <a:pt x="2100" y="568"/>
                  </a:lnTo>
                  <a:lnTo>
                    <a:pt x="2166" y="554"/>
                  </a:lnTo>
                  <a:lnTo>
                    <a:pt x="2232" y="540"/>
                  </a:lnTo>
                  <a:lnTo>
                    <a:pt x="2296" y="524"/>
                  </a:lnTo>
                  <a:lnTo>
                    <a:pt x="2358" y="508"/>
                  </a:lnTo>
                  <a:lnTo>
                    <a:pt x="2418" y="490"/>
                  </a:lnTo>
                  <a:lnTo>
                    <a:pt x="2478" y="472"/>
                  </a:lnTo>
                  <a:lnTo>
                    <a:pt x="2592" y="432"/>
                  </a:lnTo>
                  <a:lnTo>
                    <a:pt x="2702" y="390"/>
                  </a:lnTo>
                  <a:lnTo>
                    <a:pt x="2702" y="390"/>
                  </a:lnTo>
                  <a:lnTo>
                    <a:pt x="2706" y="388"/>
                  </a:lnTo>
                  <a:lnTo>
                    <a:pt x="2706" y="388"/>
                  </a:lnTo>
                  <a:lnTo>
                    <a:pt x="2706" y="0"/>
                  </a:lnTo>
                  <a:lnTo>
                    <a:pt x="2706" y="0"/>
                  </a:lnTo>
                  <a:lnTo>
                    <a:pt x="2700" y="0"/>
                  </a:lnTo>
                  <a:lnTo>
                    <a:pt x="2700" y="0"/>
                  </a:lnTo>
                  <a:close/>
                </a:path>
              </a:pathLst>
            </a:custGeom>
            <a:solidFill>
              <a:schemeClr val="bg2">
                <a:alpha val="29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sz="2400"/>
            </a:p>
          </p:txBody>
        </p:sp>
        <p:sp>
          <p:nvSpPr>
            <p:cNvPr id="18" name="Freeform 18"/>
            <p:cNvSpPr>
              <a:spLocks/>
            </p:cNvSpPr>
            <p:nvPr/>
          </p:nvSpPr>
          <p:spPr bwMode="hidden">
            <a:xfrm>
              <a:off x="-309563" y="4318000"/>
              <a:ext cx="8280401" cy="1209675"/>
            </a:xfrm>
            <a:custGeom>
              <a:avLst/>
              <a:gdLst/>
              <a:ahLst/>
              <a:cxnLst>
                <a:cxn ang="0">
                  <a:pos x="5216" y="714"/>
                </a:cxn>
                <a:cxn ang="0">
                  <a:pos x="4984" y="686"/>
                </a:cxn>
                <a:cxn ang="0">
                  <a:pos x="4478" y="610"/>
                </a:cxn>
                <a:cxn ang="0">
                  <a:pos x="3914" y="508"/>
                </a:cxn>
                <a:cxn ang="0">
                  <a:pos x="3286" y="374"/>
                </a:cxn>
                <a:cxn ang="0">
                  <a:pos x="2946" y="296"/>
                </a:cxn>
                <a:cxn ang="0">
                  <a:pos x="2682" y="236"/>
                </a:cxn>
                <a:cxn ang="0">
                  <a:pos x="2430" y="184"/>
                </a:cxn>
                <a:cxn ang="0">
                  <a:pos x="2190" y="140"/>
                </a:cxn>
                <a:cxn ang="0">
                  <a:pos x="1960" y="102"/>
                </a:cxn>
                <a:cxn ang="0">
                  <a:pos x="1740" y="72"/>
                </a:cxn>
                <a:cxn ang="0">
                  <a:pos x="1334" y="28"/>
                </a:cxn>
                <a:cxn ang="0">
                  <a:pos x="970" y="4"/>
                </a:cxn>
                <a:cxn ang="0">
                  <a:pos x="644" y="0"/>
                </a:cxn>
                <a:cxn ang="0">
                  <a:pos x="358" y="10"/>
                </a:cxn>
                <a:cxn ang="0">
                  <a:pos x="110" y="32"/>
                </a:cxn>
                <a:cxn ang="0">
                  <a:pos x="0" y="48"/>
                </a:cxn>
                <a:cxn ang="0">
                  <a:pos x="314" y="86"/>
                </a:cxn>
                <a:cxn ang="0">
                  <a:pos x="652" y="140"/>
                </a:cxn>
                <a:cxn ang="0">
                  <a:pos x="1014" y="210"/>
                </a:cxn>
                <a:cxn ang="0">
                  <a:pos x="1402" y="296"/>
                </a:cxn>
                <a:cxn ang="0">
                  <a:pos x="1756" y="378"/>
                </a:cxn>
                <a:cxn ang="0">
                  <a:pos x="2408" y="516"/>
                </a:cxn>
                <a:cxn ang="0">
                  <a:pos x="2708" y="572"/>
                </a:cxn>
                <a:cxn ang="0">
                  <a:pos x="2992" y="620"/>
                </a:cxn>
                <a:cxn ang="0">
                  <a:pos x="3260" y="662"/>
                </a:cxn>
                <a:cxn ang="0">
                  <a:pos x="3512" y="694"/>
                </a:cxn>
                <a:cxn ang="0">
                  <a:pos x="3750" y="722"/>
                </a:cxn>
                <a:cxn ang="0">
                  <a:pos x="3974" y="740"/>
                </a:cxn>
                <a:cxn ang="0">
                  <a:pos x="4184" y="754"/>
                </a:cxn>
                <a:cxn ang="0">
                  <a:pos x="4384" y="762"/>
                </a:cxn>
                <a:cxn ang="0">
                  <a:pos x="4570" y="762"/>
                </a:cxn>
                <a:cxn ang="0">
                  <a:pos x="4746" y="758"/>
                </a:cxn>
                <a:cxn ang="0">
                  <a:pos x="4912" y="748"/>
                </a:cxn>
                <a:cxn ang="0">
                  <a:pos x="5068" y="732"/>
                </a:cxn>
                <a:cxn ang="0">
                  <a:pos x="5216" y="714"/>
                </a:cxn>
              </a:cxnLst>
              <a:rect l="0" t="0" r="r" b="b"/>
              <a:pathLst>
                <a:path w="5216" h="762">
                  <a:moveTo>
                    <a:pt x="5216" y="714"/>
                  </a:moveTo>
                  <a:lnTo>
                    <a:pt x="5216" y="714"/>
                  </a:lnTo>
                  <a:lnTo>
                    <a:pt x="5102" y="700"/>
                  </a:lnTo>
                  <a:lnTo>
                    <a:pt x="4984" y="686"/>
                  </a:lnTo>
                  <a:lnTo>
                    <a:pt x="4738" y="652"/>
                  </a:lnTo>
                  <a:lnTo>
                    <a:pt x="4478" y="610"/>
                  </a:lnTo>
                  <a:lnTo>
                    <a:pt x="4204" y="564"/>
                  </a:lnTo>
                  <a:lnTo>
                    <a:pt x="3914" y="508"/>
                  </a:lnTo>
                  <a:lnTo>
                    <a:pt x="3608" y="446"/>
                  </a:lnTo>
                  <a:lnTo>
                    <a:pt x="3286" y="374"/>
                  </a:lnTo>
                  <a:lnTo>
                    <a:pt x="2946" y="296"/>
                  </a:lnTo>
                  <a:lnTo>
                    <a:pt x="2946" y="296"/>
                  </a:lnTo>
                  <a:lnTo>
                    <a:pt x="2812" y="266"/>
                  </a:lnTo>
                  <a:lnTo>
                    <a:pt x="2682" y="236"/>
                  </a:lnTo>
                  <a:lnTo>
                    <a:pt x="2556" y="210"/>
                  </a:lnTo>
                  <a:lnTo>
                    <a:pt x="2430" y="184"/>
                  </a:lnTo>
                  <a:lnTo>
                    <a:pt x="2308" y="162"/>
                  </a:lnTo>
                  <a:lnTo>
                    <a:pt x="2190" y="140"/>
                  </a:lnTo>
                  <a:lnTo>
                    <a:pt x="2074" y="120"/>
                  </a:lnTo>
                  <a:lnTo>
                    <a:pt x="1960" y="102"/>
                  </a:lnTo>
                  <a:lnTo>
                    <a:pt x="1850" y="86"/>
                  </a:lnTo>
                  <a:lnTo>
                    <a:pt x="1740" y="72"/>
                  </a:lnTo>
                  <a:lnTo>
                    <a:pt x="1532" y="46"/>
                  </a:lnTo>
                  <a:lnTo>
                    <a:pt x="1334" y="28"/>
                  </a:lnTo>
                  <a:lnTo>
                    <a:pt x="1148" y="14"/>
                  </a:lnTo>
                  <a:lnTo>
                    <a:pt x="970" y="4"/>
                  </a:lnTo>
                  <a:lnTo>
                    <a:pt x="802" y="0"/>
                  </a:lnTo>
                  <a:lnTo>
                    <a:pt x="644" y="0"/>
                  </a:lnTo>
                  <a:lnTo>
                    <a:pt x="496" y="4"/>
                  </a:lnTo>
                  <a:lnTo>
                    <a:pt x="358" y="10"/>
                  </a:lnTo>
                  <a:lnTo>
                    <a:pt x="230" y="20"/>
                  </a:lnTo>
                  <a:lnTo>
                    <a:pt x="110" y="32"/>
                  </a:lnTo>
                  <a:lnTo>
                    <a:pt x="0" y="48"/>
                  </a:lnTo>
                  <a:lnTo>
                    <a:pt x="0" y="48"/>
                  </a:lnTo>
                  <a:lnTo>
                    <a:pt x="154" y="66"/>
                  </a:lnTo>
                  <a:lnTo>
                    <a:pt x="314" y="86"/>
                  </a:lnTo>
                  <a:lnTo>
                    <a:pt x="480" y="112"/>
                  </a:lnTo>
                  <a:lnTo>
                    <a:pt x="652" y="140"/>
                  </a:lnTo>
                  <a:lnTo>
                    <a:pt x="830" y="174"/>
                  </a:lnTo>
                  <a:lnTo>
                    <a:pt x="1014" y="210"/>
                  </a:lnTo>
                  <a:lnTo>
                    <a:pt x="1206" y="250"/>
                  </a:lnTo>
                  <a:lnTo>
                    <a:pt x="1402" y="296"/>
                  </a:lnTo>
                  <a:lnTo>
                    <a:pt x="1402" y="296"/>
                  </a:lnTo>
                  <a:lnTo>
                    <a:pt x="1756" y="378"/>
                  </a:lnTo>
                  <a:lnTo>
                    <a:pt x="2092" y="450"/>
                  </a:lnTo>
                  <a:lnTo>
                    <a:pt x="2408" y="516"/>
                  </a:lnTo>
                  <a:lnTo>
                    <a:pt x="2562" y="544"/>
                  </a:lnTo>
                  <a:lnTo>
                    <a:pt x="2708" y="572"/>
                  </a:lnTo>
                  <a:lnTo>
                    <a:pt x="2852" y="598"/>
                  </a:lnTo>
                  <a:lnTo>
                    <a:pt x="2992" y="620"/>
                  </a:lnTo>
                  <a:lnTo>
                    <a:pt x="3128" y="642"/>
                  </a:lnTo>
                  <a:lnTo>
                    <a:pt x="3260" y="662"/>
                  </a:lnTo>
                  <a:lnTo>
                    <a:pt x="3388" y="678"/>
                  </a:lnTo>
                  <a:lnTo>
                    <a:pt x="3512" y="694"/>
                  </a:lnTo>
                  <a:lnTo>
                    <a:pt x="3632" y="708"/>
                  </a:lnTo>
                  <a:lnTo>
                    <a:pt x="3750" y="722"/>
                  </a:lnTo>
                  <a:lnTo>
                    <a:pt x="3864" y="732"/>
                  </a:lnTo>
                  <a:lnTo>
                    <a:pt x="3974" y="740"/>
                  </a:lnTo>
                  <a:lnTo>
                    <a:pt x="4080" y="748"/>
                  </a:lnTo>
                  <a:lnTo>
                    <a:pt x="4184" y="754"/>
                  </a:lnTo>
                  <a:lnTo>
                    <a:pt x="4286" y="758"/>
                  </a:lnTo>
                  <a:lnTo>
                    <a:pt x="4384" y="762"/>
                  </a:lnTo>
                  <a:lnTo>
                    <a:pt x="4478" y="762"/>
                  </a:lnTo>
                  <a:lnTo>
                    <a:pt x="4570" y="762"/>
                  </a:lnTo>
                  <a:lnTo>
                    <a:pt x="4660" y="760"/>
                  </a:lnTo>
                  <a:lnTo>
                    <a:pt x="4746" y="758"/>
                  </a:lnTo>
                  <a:lnTo>
                    <a:pt x="4830" y="754"/>
                  </a:lnTo>
                  <a:lnTo>
                    <a:pt x="4912" y="748"/>
                  </a:lnTo>
                  <a:lnTo>
                    <a:pt x="4992" y="740"/>
                  </a:lnTo>
                  <a:lnTo>
                    <a:pt x="5068" y="732"/>
                  </a:lnTo>
                  <a:lnTo>
                    <a:pt x="5144" y="724"/>
                  </a:lnTo>
                  <a:lnTo>
                    <a:pt x="5216" y="714"/>
                  </a:lnTo>
                  <a:lnTo>
                    <a:pt x="5216" y="714"/>
                  </a:lnTo>
                  <a:close/>
                </a:path>
              </a:pathLst>
            </a:custGeom>
            <a:solidFill>
              <a:schemeClr val="bg2">
                <a:alpha val="40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sz="2400"/>
            </a:p>
          </p:txBody>
        </p:sp>
        <p:sp>
          <p:nvSpPr>
            <p:cNvPr id="19" name="Freeform 22"/>
            <p:cNvSpPr>
              <a:spLocks/>
            </p:cNvSpPr>
            <p:nvPr/>
          </p:nvSpPr>
          <p:spPr bwMode="hidden">
            <a:xfrm>
              <a:off x="3175" y="4335463"/>
              <a:ext cx="8166100" cy="1101725"/>
            </a:xfrm>
            <a:custGeom>
              <a:avLst/>
              <a:gdLst/>
              <a:ahLst/>
              <a:cxnLst>
                <a:cxn ang="0">
                  <a:pos x="0" y="70"/>
                </a:cxn>
                <a:cxn ang="0">
                  <a:pos x="0" y="70"/>
                </a:cxn>
                <a:cxn ang="0">
                  <a:pos x="18" y="66"/>
                </a:cxn>
                <a:cxn ang="0">
                  <a:pos x="72" y="56"/>
                </a:cxn>
                <a:cxn ang="0">
                  <a:pos x="164" y="42"/>
                </a:cxn>
                <a:cxn ang="0">
                  <a:pos x="224" y="34"/>
                </a:cxn>
                <a:cxn ang="0">
                  <a:pos x="294" y="26"/>
                </a:cxn>
                <a:cxn ang="0">
                  <a:pos x="372" y="20"/>
                </a:cxn>
                <a:cxn ang="0">
                  <a:pos x="462" y="14"/>
                </a:cxn>
                <a:cxn ang="0">
                  <a:pos x="560" y="8"/>
                </a:cxn>
                <a:cxn ang="0">
                  <a:pos x="670" y="4"/>
                </a:cxn>
                <a:cxn ang="0">
                  <a:pos x="790" y="2"/>
                </a:cxn>
                <a:cxn ang="0">
                  <a:pos x="920" y="0"/>
                </a:cxn>
                <a:cxn ang="0">
                  <a:pos x="1060" y="2"/>
                </a:cxn>
                <a:cxn ang="0">
                  <a:pos x="1210" y="6"/>
                </a:cxn>
                <a:cxn ang="0">
                  <a:pos x="1372" y="14"/>
                </a:cxn>
                <a:cxn ang="0">
                  <a:pos x="1544" y="24"/>
                </a:cxn>
                <a:cxn ang="0">
                  <a:pos x="1726" y="40"/>
                </a:cxn>
                <a:cxn ang="0">
                  <a:pos x="1920" y="58"/>
                </a:cxn>
                <a:cxn ang="0">
                  <a:pos x="2126" y="80"/>
                </a:cxn>
                <a:cxn ang="0">
                  <a:pos x="2342" y="106"/>
                </a:cxn>
                <a:cxn ang="0">
                  <a:pos x="2570" y="138"/>
                </a:cxn>
                <a:cxn ang="0">
                  <a:pos x="2808" y="174"/>
                </a:cxn>
                <a:cxn ang="0">
                  <a:pos x="3058" y="216"/>
                </a:cxn>
                <a:cxn ang="0">
                  <a:pos x="3320" y="266"/>
                </a:cxn>
                <a:cxn ang="0">
                  <a:pos x="3594" y="320"/>
                </a:cxn>
                <a:cxn ang="0">
                  <a:pos x="3880" y="380"/>
                </a:cxn>
                <a:cxn ang="0">
                  <a:pos x="4178" y="448"/>
                </a:cxn>
                <a:cxn ang="0">
                  <a:pos x="4488" y="522"/>
                </a:cxn>
                <a:cxn ang="0">
                  <a:pos x="4810" y="604"/>
                </a:cxn>
                <a:cxn ang="0">
                  <a:pos x="5144" y="694"/>
                </a:cxn>
              </a:cxnLst>
              <a:rect l="0" t="0" r="r" b="b"/>
              <a:pathLst>
                <a:path w="5144" h="694">
                  <a:moveTo>
                    <a:pt x="0" y="70"/>
                  </a:moveTo>
                  <a:lnTo>
                    <a:pt x="0" y="70"/>
                  </a:lnTo>
                  <a:lnTo>
                    <a:pt x="18" y="66"/>
                  </a:lnTo>
                  <a:lnTo>
                    <a:pt x="72" y="56"/>
                  </a:lnTo>
                  <a:lnTo>
                    <a:pt x="164" y="42"/>
                  </a:lnTo>
                  <a:lnTo>
                    <a:pt x="224" y="34"/>
                  </a:lnTo>
                  <a:lnTo>
                    <a:pt x="294" y="26"/>
                  </a:lnTo>
                  <a:lnTo>
                    <a:pt x="372" y="20"/>
                  </a:lnTo>
                  <a:lnTo>
                    <a:pt x="462" y="14"/>
                  </a:lnTo>
                  <a:lnTo>
                    <a:pt x="560" y="8"/>
                  </a:lnTo>
                  <a:lnTo>
                    <a:pt x="670" y="4"/>
                  </a:lnTo>
                  <a:lnTo>
                    <a:pt x="790" y="2"/>
                  </a:lnTo>
                  <a:lnTo>
                    <a:pt x="920" y="0"/>
                  </a:lnTo>
                  <a:lnTo>
                    <a:pt x="1060" y="2"/>
                  </a:lnTo>
                  <a:lnTo>
                    <a:pt x="1210" y="6"/>
                  </a:lnTo>
                  <a:lnTo>
                    <a:pt x="1372" y="14"/>
                  </a:lnTo>
                  <a:lnTo>
                    <a:pt x="1544" y="24"/>
                  </a:lnTo>
                  <a:lnTo>
                    <a:pt x="1726" y="40"/>
                  </a:lnTo>
                  <a:lnTo>
                    <a:pt x="1920" y="58"/>
                  </a:lnTo>
                  <a:lnTo>
                    <a:pt x="2126" y="80"/>
                  </a:lnTo>
                  <a:lnTo>
                    <a:pt x="2342" y="106"/>
                  </a:lnTo>
                  <a:lnTo>
                    <a:pt x="2570" y="138"/>
                  </a:lnTo>
                  <a:lnTo>
                    <a:pt x="2808" y="174"/>
                  </a:lnTo>
                  <a:lnTo>
                    <a:pt x="3058" y="216"/>
                  </a:lnTo>
                  <a:lnTo>
                    <a:pt x="3320" y="266"/>
                  </a:lnTo>
                  <a:lnTo>
                    <a:pt x="3594" y="320"/>
                  </a:lnTo>
                  <a:lnTo>
                    <a:pt x="3880" y="380"/>
                  </a:lnTo>
                  <a:lnTo>
                    <a:pt x="4178" y="448"/>
                  </a:lnTo>
                  <a:lnTo>
                    <a:pt x="4488" y="522"/>
                  </a:lnTo>
                  <a:lnTo>
                    <a:pt x="4810" y="604"/>
                  </a:lnTo>
                  <a:lnTo>
                    <a:pt x="5144" y="694"/>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sz="2400"/>
            </a:p>
          </p:txBody>
        </p:sp>
        <p:sp>
          <p:nvSpPr>
            <p:cNvPr id="20" name="Freeform 26"/>
            <p:cNvSpPr>
              <a:spLocks/>
            </p:cNvSpPr>
            <p:nvPr/>
          </p:nvSpPr>
          <p:spPr bwMode="hidden">
            <a:xfrm>
              <a:off x="4156075" y="4316413"/>
              <a:ext cx="4940300" cy="927100"/>
            </a:xfrm>
            <a:custGeom>
              <a:avLst/>
              <a:gdLst/>
              <a:ahLst/>
              <a:cxnLst>
                <a:cxn ang="0">
                  <a:pos x="0" y="584"/>
                </a:cxn>
                <a:cxn ang="0">
                  <a:pos x="0" y="584"/>
                </a:cxn>
                <a:cxn ang="0">
                  <a:pos x="90" y="560"/>
                </a:cxn>
                <a:cxn ang="0">
                  <a:pos x="336" y="498"/>
                </a:cxn>
                <a:cxn ang="0">
                  <a:pos x="506" y="456"/>
                </a:cxn>
                <a:cxn ang="0">
                  <a:pos x="702" y="410"/>
                </a:cxn>
                <a:cxn ang="0">
                  <a:pos x="920" y="360"/>
                </a:cxn>
                <a:cxn ang="0">
                  <a:pos x="1154" y="306"/>
                </a:cxn>
                <a:cxn ang="0">
                  <a:pos x="1402" y="254"/>
                </a:cxn>
                <a:cxn ang="0">
                  <a:pos x="1656" y="202"/>
                </a:cxn>
                <a:cxn ang="0">
                  <a:pos x="1916" y="154"/>
                </a:cxn>
                <a:cxn ang="0">
                  <a:pos x="2174" y="108"/>
                </a:cxn>
                <a:cxn ang="0">
                  <a:pos x="2302" y="88"/>
                </a:cxn>
                <a:cxn ang="0">
                  <a:pos x="2426" y="68"/>
                </a:cxn>
                <a:cxn ang="0">
                  <a:pos x="2550" y="52"/>
                </a:cxn>
                <a:cxn ang="0">
                  <a:pos x="2670" y="36"/>
                </a:cxn>
                <a:cxn ang="0">
                  <a:pos x="2788" y="24"/>
                </a:cxn>
                <a:cxn ang="0">
                  <a:pos x="2900" y="14"/>
                </a:cxn>
                <a:cxn ang="0">
                  <a:pos x="3008" y="6"/>
                </a:cxn>
                <a:cxn ang="0">
                  <a:pos x="3112" y="0"/>
                </a:cxn>
              </a:cxnLst>
              <a:rect l="0" t="0" r="r" b="b"/>
              <a:pathLst>
                <a:path w="3112" h="584">
                  <a:moveTo>
                    <a:pt x="0" y="584"/>
                  </a:moveTo>
                  <a:lnTo>
                    <a:pt x="0" y="584"/>
                  </a:lnTo>
                  <a:lnTo>
                    <a:pt x="90" y="560"/>
                  </a:lnTo>
                  <a:lnTo>
                    <a:pt x="336" y="498"/>
                  </a:lnTo>
                  <a:lnTo>
                    <a:pt x="506" y="456"/>
                  </a:lnTo>
                  <a:lnTo>
                    <a:pt x="702" y="410"/>
                  </a:lnTo>
                  <a:lnTo>
                    <a:pt x="920" y="360"/>
                  </a:lnTo>
                  <a:lnTo>
                    <a:pt x="1154" y="306"/>
                  </a:lnTo>
                  <a:lnTo>
                    <a:pt x="1402" y="254"/>
                  </a:lnTo>
                  <a:lnTo>
                    <a:pt x="1656" y="202"/>
                  </a:lnTo>
                  <a:lnTo>
                    <a:pt x="1916" y="154"/>
                  </a:lnTo>
                  <a:lnTo>
                    <a:pt x="2174" y="108"/>
                  </a:lnTo>
                  <a:lnTo>
                    <a:pt x="2302" y="88"/>
                  </a:lnTo>
                  <a:lnTo>
                    <a:pt x="2426" y="68"/>
                  </a:lnTo>
                  <a:lnTo>
                    <a:pt x="2550" y="52"/>
                  </a:lnTo>
                  <a:lnTo>
                    <a:pt x="2670" y="36"/>
                  </a:lnTo>
                  <a:lnTo>
                    <a:pt x="2788" y="24"/>
                  </a:lnTo>
                  <a:lnTo>
                    <a:pt x="2900" y="14"/>
                  </a:lnTo>
                  <a:lnTo>
                    <a:pt x="3008" y="6"/>
                  </a:lnTo>
                  <a:lnTo>
                    <a:pt x="3112" y="0"/>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sz="2400"/>
            </a:p>
          </p:txBody>
        </p:sp>
        <p:sp useBgFill="1">
          <p:nvSpPr>
            <p:cNvPr id="21" name="Freeform 28"/>
            <p:cNvSpPr>
              <a:spLocks/>
            </p:cNvSpPr>
            <p:nvPr/>
          </p:nvSpPr>
          <p:spPr bwMode="hidden">
            <a:xfrm>
              <a:off x="-3905250" y="4294188"/>
              <a:ext cx="13011150" cy="1892300"/>
            </a:xfrm>
            <a:custGeom>
              <a:avLst/>
              <a:gdLst/>
              <a:ahLst/>
              <a:cxnLst>
                <a:cxn ang="0">
                  <a:pos x="8192" y="512"/>
                </a:cxn>
                <a:cxn ang="0">
                  <a:pos x="8040" y="570"/>
                </a:cxn>
                <a:cxn ang="0">
                  <a:pos x="7878" y="620"/>
                </a:cxn>
                <a:cxn ang="0">
                  <a:pos x="7706" y="666"/>
                </a:cxn>
                <a:cxn ang="0">
                  <a:pos x="7522" y="702"/>
                </a:cxn>
                <a:cxn ang="0">
                  <a:pos x="7322" y="730"/>
                </a:cxn>
                <a:cxn ang="0">
                  <a:pos x="7106" y="750"/>
                </a:cxn>
                <a:cxn ang="0">
                  <a:pos x="6872" y="762"/>
                </a:cxn>
                <a:cxn ang="0">
                  <a:pos x="6618" y="760"/>
                </a:cxn>
                <a:cxn ang="0">
                  <a:pos x="6342" y="750"/>
                </a:cxn>
                <a:cxn ang="0">
                  <a:pos x="6042" y="726"/>
                </a:cxn>
                <a:cxn ang="0">
                  <a:pos x="5716" y="690"/>
                </a:cxn>
                <a:cxn ang="0">
                  <a:pos x="5364" y="642"/>
                </a:cxn>
                <a:cxn ang="0">
                  <a:pos x="4982" y="578"/>
                </a:cxn>
                <a:cxn ang="0">
                  <a:pos x="4568" y="500"/>
                </a:cxn>
                <a:cxn ang="0">
                  <a:pos x="4122" y="406"/>
                </a:cxn>
                <a:cxn ang="0">
                  <a:pos x="3640" y="296"/>
                </a:cxn>
                <a:cxn ang="0">
                  <a:pos x="3396" y="240"/>
                </a:cxn>
                <a:cxn ang="0">
                  <a:pos x="2934" y="148"/>
                </a:cxn>
                <a:cxn ang="0">
                  <a:pos x="2512" y="82"/>
                </a:cxn>
                <a:cxn ang="0">
                  <a:pos x="2126" y="36"/>
                </a:cxn>
                <a:cxn ang="0">
                  <a:pos x="1776" y="10"/>
                </a:cxn>
                <a:cxn ang="0">
                  <a:pos x="1462" y="0"/>
                </a:cxn>
                <a:cxn ang="0">
                  <a:pos x="1182" y="4"/>
                </a:cxn>
                <a:cxn ang="0">
                  <a:pos x="934" y="20"/>
                </a:cxn>
                <a:cxn ang="0">
                  <a:pos x="716" y="44"/>
                </a:cxn>
                <a:cxn ang="0">
                  <a:pos x="530" y="74"/>
                </a:cxn>
                <a:cxn ang="0">
                  <a:pos x="374" y="108"/>
                </a:cxn>
                <a:cxn ang="0">
                  <a:pos x="248" y="144"/>
                </a:cxn>
                <a:cxn ang="0">
                  <a:pos x="148" y="176"/>
                </a:cxn>
                <a:cxn ang="0">
                  <a:pos x="48" y="216"/>
                </a:cxn>
                <a:cxn ang="0">
                  <a:pos x="0" y="240"/>
                </a:cxn>
                <a:cxn ang="0">
                  <a:pos x="8192" y="1192"/>
                </a:cxn>
                <a:cxn ang="0">
                  <a:pos x="8196" y="1186"/>
                </a:cxn>
                <a:cxn ang="0">
                  <a:pos x="8196" y="510"/>
                </a:cxn>
                <a:cxn ang="0">
                  <a:pos x="8192" y="512"/>
                </a:cxn>
              </a:cxnLst>
              <a:rect l="0" t="0" r="r" b="b"/>
              <a:pathLst>
                <a:path w="8196" h="1192">
                  <a:moveTo>
                    <a:pt x="8192" y="512"/>
                  </a:moveTo>
                  <a:lnTo>
                    <a:pt x="8192" y="512"/>
                  </a:lnTo>
                  <a:lnTo>
                    <a:pt x="8116" y="542"/>
                  </a:lnTo>
                  <a:lnTo>
                    <a:pt x="8040" y="570"/>
                  </a:lnTo>
                  <a:lnTo>
                    <a:pt x="7960" y="596"/>
                  </a:lnTo>
                  <a:lnTo>
                    <a:pt x="7878" y="620"/>
                  </a:lnTo>
                  <a:lnTo>
                    <a:pt x="7794" y="644"/>
                  </a:lnTo>
                  <a:lnTo>
                    <a:pt x="7706" y="666"/>
                  </a:lnTo>
                  <a:lnTo>
                    <a:pt x="7616" y="684"/>
                  </a:lnTo>
                  <a:lnTo>
                    <a:pt x="7522" y="702"/>
                  </a:lnTo>
                  <a:lnTo>
                    <a:pt x="7424" y="718"/>
                  </a:lnTo>
                  <a:lnTo>
                    <a:pt x="7322" y="730"/>
                  </a:lnTo>
                  <a:lnTo>
                    <a:pt x="7216" y="742"/>
                  </a:lnTo>
                  <a:lnTo>
                    <a:pt x="7106" y="750"/>
                  </a:lnTo>
                  <a:lnTo>
                    <a:pt x="6992" y="758"/>
                  </a:lnTo>
                  <a:lnTo>
                    <a:pt x="6872" y="762"/>
                  </a:lnTo>
                  <a:lnTo>
                    <a:pt x="6748" y="762"/>
                  </a:lnTo>
                  <a:lnTo>
                    <a:pt x="6618" y="760"/>
                  </a:lnTo>
                  <a:lnTo>
                    <a:pt x="6482" y="756"/>
                  </a:lnTo>
                  <a:lnTo>
                    <a:pt x="6342" y="750"/>
                  </a:lnTo>
                  <a:lnTo>
                    <a:pt x="6196" y="740"/>
                  </a:lnTo>
                  <a:lnTo>
                    <a:pt x="6042" y="726"/>
                  </a:lnTo>
                  <a:lnTo>
                    <a:pt x="5882" y="710"/>
                  </a:lnTo>
                  <a:lnTo>
                    <a:pt x="5716" y="690"/>
                  </a:lnTo>
                  <a:lnTo>
                    <a:pt x="5544" y="668"/>
                  </a:lnTo>
                  <a:lnTo>
                    <a:pt x="5364" y="642"/>
                  </a:lnTo>
                  <a:lnTo>
                    <a:pt x="5176" y="612"/>
                  </a:lnTo>
                  <a:lnTo>
                    <a:pt x="4982" y="578"/>
                  </a:lnTo>
                  <a:lnTo>
                    <a:pt x="4778" y="540"/>
                  </a:lnTo>
                  <a:lnTo>
                    <a:pt x="4568" y="500"/>
                  </a:lnTo>
                  <a:lnTo>
                    <a:pt x="4348" y="454"/>
                  </a:lnTo>
                  <a:lnTo>
                    <a:pt x="4122" y="406"/>
                  </a:lnTo>
                  <a:lnTo>
                    <a:pt x="3886" y="354"/>
                  </a:lnTo>
                  <a:lnTo>
                    <a:pt x="3640" y="296"/>
                  </a:lnTo>
                  <a:lnTo>
                    <a:pt x="3640" y="296"/>
                  </a:lnTo>
                  <a:lnTo>
                    <a:pt x="3396" y="240"/>
                  </a:lnTo>
                  <a:lnTo>
                    <a:pt x="3160" y="192"/>
                  </a:lnTo>
                  <a:lnTo>
                    <a:pt x="2934" y="148"/>
                  </a:lnTo>
                  <a:lnTo>
                    <a:pt x="2718" y="112"/>
                  </a:lnTo>
                  <a:lnTo>
                    <a:pt x="2512" y="82"/>
                  </a:lnTo>
                  <a:lnTo>
                    <a:pt x="2314" y="56"/>
                  </a:lnTo>
                  <a:lnTo>
                    <a:pt x="2126" y="36"/>
                  </a:lnTo>
                  <a:lnTo>
                    <a:pt x="1948" y="20"/>
                  </a:lnTo>
                  <a:lnTo>
                    <a:pt x="1776" y="10"/>
                  </a:lnTo>
                  <a:lnTo>
                    <a:pt x="1616" y="2"/>
                  </a:lnTo>
                  <a:lnTo>
                    <a:pt x="1462" y="0"/>
                  </a:lnTo>
                  <a:lnTo>
                    <a:pt x="1318" y="0"/>
                  </a:lnTo>
                  <a:lnTo>
                    <a:pt x="1182" y="4"/>
                  </a:lnTo>
                  <a:lnTo>
                    <a:pt x="1054" y="10"/>
                  </a:lnTo>
                  <a:lnTo>
                    <a:pt x="934" y="20"/>
                  </a:lnTo>
                  <a:lnTo>
                    <a:pt x="822" y="30"/>
                  </a:lnTo>
                  <a:lnTo>
                    <a:pt x="716" y="44"/>
                  </a:lnTo>
                  <a:lnTo>
                    <a:pt x="620" y="58"/>
                  </a:lnTo>
                  <a:lnTo>
                    <a:pt x="530" y="74"/>
                  </a:lnTo>
                  <a:lnTo>
                    <a:pt x="450" y="92"/>
                  </a:lnTo>
                  <a:lnTo>
                    <a:pt x="374" y="108"/>
                  </a:lnTo>
                  <a:lnTo>
                    <a:pt x="308" y="126"/>
                  </a:lnTo>
                  <a:lnTo>
                    <a:pt x="248" y="144"/>
                  </a:lnTo>
                  <a:lnTo>
                    <a:pt x="194" y="160"/>
                  </a:lnTo>
                  <a:lnTo>
                    <a:pt x="148" y="176"/>
                  </a:lnTo>
                  <a:lnTo>
                    <a:pt x="108" y="192"/>
                  </a:lnTo>
                  <a:lnTo>
                    <a:pt x="48" y="216"/>
                  </a:lnTo>
                  <a:lnTo>
                    <a:pt x="12" y="234"/>
                  </a:lnTo>
                  <a:lnTo>
                    <a:pt x="0" y="240"/>
                  </a:lnTo>
                  <a:lnTo>
                    <a:pt x="0" y="1192"/>
                  </a:lnTo>
                  <a:lnTo>
                    <a:pt x="8192" y="1192"/>
                  </a:lnTo>
                  <a:lnTo>
                    <a:pt x="8192" y="1192"/>
                  </a:lnTo>
                  <a:lnTo>
                    <a:pt x="8196" y="1186"/>
                  </a:lnTo>
                  <a:lnTo>
                    <a:pt x="8196" y="1186"/>
                  </a:lnTo>
                  <a:lnTo>
                    <a:pt x="8196" y="510"/>
                  </a:lnTo>
                  <a:lnTo>
                    <a:pt x="8196" y="510"/>
                  </a:lnTo>
                  <a:lnTo>
                    <a:pt x="8192" y="512"/>
                  </a:lnTo>
                  <a:lnTo>
                    <a:pt x="8192" y="512"/>
                  </a:lnTo>
                  <a:close/>
                </a:path>
              </a:pathLst>
            </a:custGeom>
            <a:ln w="9525">
              <a:noFill/>
              <a:round/>
              <a:headEnd/>
              <a:tailEnd/>
            </a:ln>
          </p:spPr>
          <p:txBody>
            <a:bodyPr vert="horz" wrap="square" lIns="91440" tIns="45720" rIns="91440" bIns="45720" numCol="1" anchor="t" anchorCtr="0" compatLnSpc="1">
              <a:prstTxWarp prst="textNoShape">
                <a:avLst/>
              </a:prstTxWarp>
            </a:bodyPr>
            <a:lstStyle/>
            <a:p>
              <a:endParaRPr lang="en-US" sz="2400"/>
            </a:p>
          </p:txBody>
        </p:sp>
      </p:grpSp>
      <p:sp>
        <p:nvSpPr>
          <p:cNvPr id="3" name="Titre 2">
            <a:extLst>
              <a:ext uri="{FF2B5EF4-FFF2-40B4-BE49-F238E27FC236}">
                <a16:creationId xmlns:a16="http://schemas.microsoft.com/office/drawing/2014/main" id="{6B3A44F7-A44D-1140-85EB-FFF8038658C7}"/>
              </a:ext>
            </a:extLst>
          </p:cNvPr>
          <p:cNvSpPr>
            <a:spLocks noGrp="1"/>
          </p:cNvSpPr>
          <p:nvPr>
            <p:ph type="title"/>
          </p:nvPr>
        </p:nvSpPr>
        <p:spPr>
          <a:xfrm>
            <a:off x="608496" y="35416"/>
            <a:ext cx="10515600" cy="681842"/>
          </a:xfrm>
          <a:prstGeom prst="rect">
            <a:avLst/>
          </a:prstGeom>
        </p:spPr>
        <p:txBody>
          <a:bodyPr/>
          <a:lstStyle/>
          <a:p>
            <a:r>
              <a:rPr lang="fr-FR"/>
              <a:t>Modifiez le style du titre</a:t>
            </a:r>
            <a:endParaRPr lang="en-GB"/>
          </a:p>
        </p:txBody>
      </p:sp>
      <p:sp>
        <p:nvSpPr>
          <p:cNvPr id="6" name="Rectangle 5">
            <a:extLst>
              <a:ext uri="{FF2B5EF4-FFF2-40B4-BE49-F238E27FC236}">
                <a16:creationId xmlns:a16="http://schemas.microsoft.com/office/drawing/2014/main" id="{DB0E94F9-DBDA-8C92-9E77-F10D105D69C2}"/>
              </a:ext>
            </a:extLst>
          </p:cNvPr>
          <p:cNvSpPr/>
          <p:nvPr userDrawn="1"/>
        </p:nvSpPr>
        <p:spPr>
          <a:xfrm>
            <a:off x="5257027" y="6661822"/>
            <a:ext cx="63219" cy="23107"/>
          </a:xfrm>
          <a:prstGeom prst="rect">
            <a:avLst/>
          </a:prstGeom>
          <a:solidFill>
            <a:srgbClr val="FAFAF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2400" dirty="0"/>
          </a:p>
        </p:txBody>
      </p:sp>
      <p:sp>
        <p:nvSpPr>
          <p:cNvPr id="8" name="Espace réservé du pied de page 8">
            <a:extLst>
              <a:ext uri="{FF2B5EF4-FFF2-40B4-BE49-F238E27FC236}">
                <a16:creationId xmlns:a16="http://schemas.microsoft.com/office/drawing/2014/main" id="{7A72DB82-70EE-E838-FB60-098F2DCBBAFD}"/>
              </a:ext>
            </a:extLst>
          </p:cNvPr>
          <p:cNvSpPr>
            <a:spLocks noGrp="1"/>
          </p:cNvSpPr>
          <p:nvPr>
            <p:ph type="ftr" sz="quarter" idx="3"/>
          </p:nvPr>
        </p:nvSpPr>
        <p:spPr>
          <a:xfrm>
            <a:off x="2785" y="6555503"/>
            <a:ext cx="4114800" cy="365125"/>
          </a:xfrm>
          <a:prstGeom prst="rect">
            <a:avLst/>
          </a:prstGeom>
        </p:spPr>
        <p:txBody>
          <a:bodyPr vert="horz" lIns="91440" tIns="45720" rIns="91440" bIns="45720" rtlCol="0" anchor="ctr"/>
          <a:lstStyle>
            <a:lvl1pPr algn="l">
              <a:defRPr lang="en-GB" sz="1200" b="1" kern="1200" dirty="0" smtClean="0">
                <a:solidFill>
                  <a:schemeClr val="tx1">
                    <a:tint val="75000"/>
                  </a:schemeClr>
                </a:solidFill>
                <a:latin typeface="Arial" charset="0"/>
                <a:ea typeface="ＭＳ Ｐゴシック" charset="0"/>
                <a:cs typeface="ＭＳ Ｐゴシック" charset="0"/>
                <a:sym typeface="Arial" charset="0"/>
              </a:defRPr>
            </a:lvl1pPr>
          </a:lstStyle>
          <a:p>
            <a:r>
              <a:rPr lang="fr-FR"/>
              <a:t>E. Widmann WG9 Meeting Deajeon</a:t>
            </a:r>
            <a:endParaRPr lang="fr-FR" dirty="0"/>
          </a:p>
        </p:txBody>
      </p:sp>
      <p:sp>
        <p:nvSpPr>
          <p:cNvPr id="9" name="Espace réservé du numéro de diapositive 3">
            <a:extLst>
              <a:ext uri="{FF2B5EF4-FFF2-40B4-BE49-F238E27FC236}">
                <a16:creationId xmlns:a16="http://schemas.microsoft.com/office/drawing/2014/main" id="{7C54F46B-236C-CEAD-D53E-FD269D3831FB}"/>
              </a:ext>
            </a:extLst>
          </p:cNvPr>
          <p:cNvSpPr>
            <a:spLocks noGrp="1"/>
          </p:cNvSpPr>
          <p:nvPr>
            <p:ph type="sldNum" sz="quarter" idx="4"/>
          </p:nvPr>
        </p:nvSpPr>
        <p:spPr>
          <a:xfrm>
            <a:off x="9460731" y="6567825"/>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6989F83-ADB3-5041-8C37-95AC9FBEFDEB}" type="slidenum">
              <a:rPr lang="en-GB" smtClean="0"/>
              <a:t>‹#›</a:t>
            </a:fld>
            <a:endParaRPr lang="en-GB" dirty="0"/>
          </a:p>
        </p:txBody>
      </p:sp>
      <p:sp>
        <p:nvSpPr>
          <p:cNvPr id="10" name="Espace réservé de la date 1">
            <a:extLst>
              <a:ext uri="{FF2B5EF4-FFF2-40B4-BE49-F238E27FC236}">
                <a16:creationId xmlns:a16="http://schemas.microsoft.com/office/drawing/2014/main" id="{0651357D-6A0C-BE22-A94C-7EB3BA6E76AF}"/>
              </a:ext>
            </a:extLst>
          </p:cNvPr>
          <p:cNvSpPr>
            <a:spLocks noGrp="1"/>
          </p:cNvSpPr>
          <p:nvPr>
            <p:ph type="dt" sz="half" idx="2"/>
          </p:nvPr>
        </p:nvSpPr>
        <p:spPr>
          <a:xfrm>
            <a:off x="4734796" y="6555502"/>
            <a:ext cx="3932126" cy="365125"/>
          </a:xfrm>
          <a:prstGeom prst="rect">
            <a:avLst/>
          </a:prstGeom>
        </p:spPr>
        <p:txBody>
          <a:bodyPr vert="horz" lIns="91440" tIns="45720" rIns="91440" bIns="45720" rtlCol="0" anchor="ctr"/>
          <a:lstStyle>
            <a:lvl1pPr algn="l">
              <a:defRPr sz="1200">
                <a:solidFill>
                  <a:schemeClr val="tx1">
                    <a:tint val="75000"/>
                  </a:schemeClr>
                </a:solidFill>
              </a:defRPr>
            </a:lvl1pPr>
          </a:lstStyle>
          <a:p>
            <a:r>
              <a:rPr lang="en-US"/>
              <a:t>28 May 2025</a:t>
            </a:r>
            <a:endParaRPr lang="en-GB" dirty="0"/>
          </a:p>
        </p:txBody>
      </p:sp>
    </p:spTree>
    <p:extLst>
      <p:ext uri="{BB962C8B-B14F-4D97-AF65-F5344CB8AC3E}">
        <p14:creationId xmlns:p14="http://schemas.microsoft.com/office/powerpoint/2010/main" val="3661786007"/>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cSld name="Title, Content">
    <p:spTree>
      <p:nvGrpSpPr>
        <p:cNvPr id="1" name=""/>
        <p:cNvGrpSpPr/>
        <p:nvPr/>
      </p:nvGrpSpPr>
      <p:grpSpPr>
        <a:xfrm>
          <a:off x="0" y="0"/>
          <a:ext cx="0" cy="0"/>
          <a:chOff x="0" y="0"/>
          <a:chExt cx="0" cy="0"/>
        </a:xfrm>
      </p:grpSpPr>
      <p:sp>
        <p:nvSpPr>
          <p:cNvPr id="4" name="PlaceHolder 1"/>
          <p:cNvSpPr>
            <a:spLocks noGrp="1"/>
          </p:cNvSpPr>
          <p:nvPr>
            <p:ph type="title"/>
          </p:nvPr>
        </p:nvSpPr>
        <p:spPr>
          <a:xfrm>
            <a:off x="1523880" y="1122480"/>
            <a:ext cx="9143280" cy="2386800"/>
          </a:xfrm>
          <a:prstGeom prst="rect">
            <a:avLst/>
          </a:prstGeom>
        </p:spPr>
        <p:txBody>
          <a:bodyPr lIns="0" tIns="0" rIns="0" bIns="0" anchor="ctr"/>
          <a:lstStyle/>
          <a:p>
            <a:pPr algn="ctr"/>
            <a:endParaRPr lang="en-US" sz="3300" b="0" strike="noStrike" spc="-1">
              <a:latin typeface="Arial"/>
            </a:endParaRPr>
          </a:p>
        </p:txBody>
      </p:sp>
      <p:sp>
        <p:nvSpPr>
          <p:cNvPr id="5" name="PlaceHolder 2"/>
          <p:cNvSpPr>
            <a:spLocks noGrp="1"/>
          </p:cNvSpPr>
          <p:nvPr>
            <p:ph type="body"/>
          </p:nvPr>
        </p:nvSpPr>
        <p:spPr>
          <a:xfrm>
            <a:off x="609480" y="1604520"/>
            <a:ext cx="10972440" cy="3977280"/>
          </a:xfrm>
          <a:prstGeom prst="rect">
            <a:avLst/>
          </a:prstGeom>
        </p:spPr>
        <p:txBody>
          <a:bodyPr lIns="0" tIns="0" rIns="0" bIns="0">
            <a:normAutofit/>
          </a:bodyPr>
          <a:lstStyle/>
          <a:p>
            <a:endParaRPr lang="en-US" sz="2400" b="0" strike="noStrike" spc="-1">
              <a:latin typeface="Arial"/>
            </a:endParaRPr>
          </a:p>
        </p:txBody>
      </p:sp>
      <p:sp>
        <p:nvSpPr>
          <p:cNvPr id="7" name="Rectangle 6">
            <a:extLst>
              <a:ext uri="{FF2B5EF4-FFF2-40B4-BE49-F238E27FC236}">
                <a16:creationId xmlns:a16="http://schemas.microsoft.com/office/drawing/2014/main" id="{6FA950C1-645F-6AF1-B4BE-4C1331BE0935}"/>
              </a:ext>
            </a:extLst>
          </p:cNvPr>
          <p:cNvSpPr/>
          <p:nvPr userDrawn="1"/>
        </p:nvSpPr>
        <p:spPr>
          <a:xfrm>
            <a:off x="5257027" y="6661822"/>
            <a:ext cx="63219" cy="23107"/>
          </a:xfrm>
          <a:prstGeom prst="rect">
            <a:avLst/>
          </a:prstGeom>
          <a:solidFill>
            <a:srgbClr val="FAFAF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2400" dirty="0"/>
          </a:p>
        </p:txBody>
      </p:sp>
      <p:sp>
        <p:nvSpPr>
          <p:cNvPr id="8" name="Espace réservé du pied de page 8">
            <a:extLst>
              <a:ext uri="{FF2B5EF4-FFF2-40B4-BE49-F238E27FC236}">
                <a16:creationId xmlns:a16="http://schemas.microsoft.com/office/drawing/2014/main" id="{55C60ECC-C817-037C-207B-607EDE1CABCF}"/>
              </a:ext>
            </a:extLst>
          </p:cNvPr>
          <p:cNvSpPr>
            <a:spLocks noGrp="1"/>
          </p:cNvSpPr>
          <p:nvPr>
            <p:ph type="ftr" sz="quarter" idx="3"/>
          </p:nvPr>
        </p:nvSpPr>
        <p:spPr>
          <a:xfrm>
            <a:off x="2785" y="6555503"/>
            <a:ext cx="4114800" cy="365125"/>
          </a:xfrm>
          <a:prstGeom prst="rect">
            <a:avLst/>
          </a:prstGeom>
        </p:spPr>
        <p:txBody>
          <a:bodyPr vert="horz" lIns="91440" tIns="45720" rIns="91440" bIns="45720" rtlCol="0" anchor="ctr"/>
          <a:lstStyle>
            <a:lvl1pPr algn="l">
              <a:defRPr lang="en-GB" sz="1200" b="1" kern="1200" dirty="0" smtClean="0">
                <a:solidFill>
                  <a:schemeClr val="tx1">
                    <a:tint val="75000"/>
                  </a:schemeClr>
                </a:solidFill>
                <a:latin typeface="Arial" charset="0"/>
                <a:ea typeface="ＭＳ Ｐゴシック" charset="0"/>
                <a:cs typeface="ＭＳ Ｐゴシック" charset="0"/>
                <a:sym typeface="Arial" charset="0"/>
              </a:defRPr>
            </a:lvl1pPr>
          </a:lstStyle>
          <a:p>
            <a:r>
              <a:rPr lang="fr-FR"/>
              <a:t>E. Widmann WG9 Meeting Deajeon</a:t>
            </a:r>
            <a:endParaRPr lang="fr-FR" dirty="0"/>
          </a:p>
        </p:txBody>
      </p:sp>
      <p:sp>
        <p:nvSpPr>
          <p:cNvPr id="10" name="Espace réservé du numéro de diapositive 3">
            <a:extLst>
              <a:ext uri="{FF2B5EF4-FFF2-40B4-BE49-F238E27FC236}">
                <a16:creationId xmlns:a16="http://schemas.microsoft.com/office/drawing/2014/main" id="{A5A66E3F-E146-079D-CCDC-E7BD9E5CA6C7}"/>
              </a:ext>
            </a:extLst>
          </p:cNvPr>
          <p:cNvSpPr>
            <a:spLocks noGrp="1"/>
          </p:cNvSpPr>
          <p:nvPr>
            <p:ph type="sldNum" sz="quarter" idx="4"/>
          </p:nvPr>
        </p:nvSpPr>
        <p:spPr>
          <a:xfrm>
            <a:off x="9460731" y="6567825"/>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6989F83-ADB3-5041-8C37-95AC9FBEFDEB}" type="slidenum">
              <a:rPr lang="en-GB" smtClean="0"/>
              <a:t>‹#›</a:t>
            </a:fld>
            <a:endParaRPr lang="en-GB" dirty="0"/>
          </a:p>
        </p:txBody>
      </p:sp>
      <p:sp>
        <p:nvSpPr>
          <p:cNvPr id="2" name="Espace réservé de la date 1">
            <a:extLst>
              <a:ext uri="{FF2B5EF4-FFF2-40B4-BE49-F238E27FC236}">
                <a16:creationId xmlns:a16="http://schemas.microsoft.com/office/drawing/2014/main" id="{16C93F9C-FD80-3C3D-34D8-4238541A8F58}"/>
              </a:ext>
            </a:extLst>
          </p:cNvPr>
          <p:cNvSpPr>
            <a:spLocks noGrp="1"/>
          </p:cNvSpPr>
          <p:nvPr>
            <p:ph type="dt" sz="half" idx="2"/>
          </p:nvPr>
        </p:nvSpPr>
        <p:spPr>
          <a:xfrm>
            <a:off x="4734796" y="6555502"/>
            <a:ext cx="3932126" cy="365125"/>
          </a:xfrm>
          <a:prstGeom prst="rect">
            <a:avLst/>
          </a:prstGeom>
        </p:spPr>
        <p:txBody>
          <a:bodyPr vert="horz" lIns="91440" tIns="45720" rIns="91440" bIns="45720" rtlCol="0" anchor="ctr"/>
          <a:lstStyle>
            <a:lvl1pPr algn="l">
              <a:defRPr sz="1200">
                <a:solidFill>
                  <a:schemeClr val="tx1">
                    <a:tint val="75000"/>
                  </a:schemeClr>
                </a:solidFill>
              </a:defRPr>
            </a:lvl1pPr>
          </a:lstStyle>
          <a:p>
            <a:r>
              <a:rPr lang="en-US"/>
              <a:t>28 May 2025</a:t>
            </a:r>
            <a:endParaRPr lang="en-GB" dirty="0"/>
          </a:p>
        </p:txBody>
      </p:sp>
    </p:spTree>
    <p:extLst>
      <p:ext uri="{BB962C8B-B14F-4D97-AF65-F5344CB8AC3E}">
        <p14:creationId xmlns:p14="http://schemas.microsoft.com/office/powerpoint/2010/main" val="188189911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1_Titre et contenu">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B064C3CC-F4C5-C277-048E-DB8959EC40D2}"/>
              </a:ext>
            </a:extLst>
          </p:cNvPr>
          <p:cNvSpPr/>
          <p:nvPr userDrawn="1"/>
        </p:nvSpPr>
        <p:spPr>
          <a:xfrm>
            <a:off x="5257027" y="6661822"/>
            <a:ext cx="63219" cy="23107"/>
          </a:xfrm>
          <a:prstGeom prst="rect">
            <a:avLst/>
          </a:prstGeom>
          <a:solidFill>
            <a:srgbClr val="FAFAF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2400" dirty="0"/>
          </a:p>
        </p:txBody>
      </p:sp>
      <p:sp>
        <p:nvSpPr>
          <p:cNvPr id="6" name="Espace réservé du pied de page 8">
            <a:extLst>
              <a:ext uri="{FF2B5EF4-FFF2-40B4-BE49-F238E27FC236}">
                <a16:creationId xmlns:a16="http://schemas.microsoft.com/office/drawing/2014/main" id="{24F615E8-F6EE-A662-FC22-FF82967E1D20}"/>
              </a:ext>
            </a:extLst>
          </p:cNvPr>
          <p:cNvSpPr>
            <a:spLocks noGrp="1"/>
          </p:cNvSpPr>
          <p:nvPr>
            <p:ph type="ftr" sz="quarter" idx="3"/>
          </p:nvPr>
        </p:nvSpPr>
        <p:spPr>
          <a:xfrm>
            <a:off x="2785" y="6555503"/>
            <a:ext cx="4114800" cy="365125"/>
          </a:xfrm>
          <a:prstGeom prst="rect">
            <a:avLst/>
          </a:prstGeom>
        </p:spPr>
        <p:txBody>
          <a:bodyPr vert="horz" lIns="91440" tIns="45720" rIns="91440" bIns="45720" rtlCol="0" anchor="ctr"/>
          <a:lstStyle>
            <a:lvl1pPr algn="l">
              <a:defRPr lang="en-GB" sz="1200" b="1" kern="1200" dirty="0" smtClean="0">
                <a:solidFill>
                  <a:schemeClr val="tx1">
                    <a:tint val="75000"/>
                  </a:schemeClr>
                </a:solidFill>
                <a:latin typeface="Arial" charset="0"/>
                <a:ea typeface="ＭＳ Ｐゴシック" charset="0"/>
                <a:cs typeface="ＭＳ Ｐゴシック" charset="0"/>
                <a:sym typeface="Arial" charset="0"/>
              </a:defRPr>
            </a:lvl1pPr>
          </a:lstStyle>
          <a:p>
            <a:r>
              <a:rPr lang="fr-FR"/>
              <a:t>E. Widmann WG9 Meeting Deajeon</a:t>
            </a:r>
            <a:endParaRPr lang="fr-FR" dirty="0"/>
          </a:p>
        </p:txBody>
      </p:sp>
      <p:sp>
        <p:nvSpPr>
          <p:cNvPr id="8" name="Espace réservé du numéro de diapositive 3">
            <a:extLst>
              <a:ext uri="{FF2B5EF4-FFF2-40B4-BE49-F238E27FC236}">
                <a16:creationId xmlns:a16="http://schemas.microsoft.com/office/drawing/2014/main" id="{0137BCBB-108F-2F2F-033D-AB80106AA33E}"/>
              </a:ext>
            </a:extLst>
          </p:cNvPr>
          <p:cNvSpPr>
            <a:spLocks noGrp="1"/>
          </p:cNvSpPr>
          <p:nvPr>
            <p:ph type="sldNum" sz="quarter" idx="4"/>
          </p:nvPr>
        </p:nvSpPr>
        <p:spPr>
          <a:xfrm>
            <a:off x="9460731" y="6567825"/>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6989F83-ADB3-5041-8C37-95AC9FBEFDEB}" type="slidenum">
              <a:rPr lang="en-GB" smtClean="0"/>
              <a:t>‹#›</a:t>
            </a:fld>
            <a:endParaRPr lang="en-GB" dirty="0"/>
          </a:p>
        </p:txBody>
      </p:sp>
      <p:sp>
        <p:nvSpPr>
          <p:cNvPr id="2" name="Espace réservé de la date 1">
            <a:extLst>
              <a:ext uri="{FF2B5EF4-FFF2-40B4-BE49-F238E27FC236}">
                <a16:creationId xmlns:a16="http://schemas.microsoft.com/office/drawing/2014/main" id="{5FA1AAA7-2FD9-E039-FC07-21DC9E038A67}"/>
              </a:ext>
            </a:extLst>
          </p:cNvPr>
          <p:cNvSpPr>
            <a:spLocks noGrp="1"/>
          </p:cNvSpPr>
          <p:nvPr>
            <p:ph type="dt" sz="half" idx="2"/>
          </p:nvPr>
        </p:nvSpPr>
        <p:spPr>
          <a:xfrm>
            <a:off x="4734796" y="6555502"/>
            <a:ext cx="3932126" cy="365125"/>
          </a:xfrm>
          <a:prstGeom prst="rect">
            <a:avLst/>
          </a:prstGeom>
        </p:spPr>
        <p:txBody>
          <a:bodyPr vert="horz" lIns="91440" tIns="45720" rIns="91440" bIns="45720" rtlCol="0" anchor="ctr"/>
          <a:lstStyle>
            <a:lvl1pPr algn="l">
              <a:defRPr sz="1200">
                <a:solidFill>
                  <a:schemeClr val="tx1">
                    <a:tint val="75000"/>
                  </a:schemeClr>
                </a:solidFill>
              </a:defRPr>
            </a:lvl1pPr>
          </a:lstStyle>
          <a:p>
            <a:r>
              <a:rPr lang="en-US"/>
              <a:t>28 May 2025</a:t>
            </a:r>
            <a:endParaRPr lang="en-GB" dirty="0"/>
          </a:p>
        </p:txBody>
      </p:sp>
    </p:spTree>
    <p:extLst>
      <p:ext uri="{BB962C8B-B14F-4D97-AF65-F5344CB8AC3E}">
        <p14:creationId xmlns:p14="http://schemas.microsoft.com/office/powerpoint/2010/main" val="1881550279"/>
      </p:ext>
    </p:extLst>
  </p:cSld>
  <p:clrMapOvr>
    <a:masterClrMapping/>
  </p:clrMapOvr>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image" Target="../media/image3.emf"/><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image" Target="../media/image2.png"/><Relationship Id="rId2" Type="http://schemas.openxmlformats.org/officeDocument/2006/relationships/slideLayout" Target="../slideLayouts/slideLayout2.xml"/><Relationship Id="rId16" Type="http://schemas.openxmlformats.org/officeDocument/2006/relationships/image" Target="../media/image1.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8B2ED701-567B-D5A5-1529-388FC652AA54}"/>
              </a:ext>
            </a:extLst>
          </p:cNvPr>
          <p:cNvSpPr>
            <a:spLocks noGrp="1"/>
          </p:cNvSpPr>
          <p:nvPr>
            <p:ph type="title"/>
          </p:nvPr>
        </p:nvSpPr>
        <p:spPr>
          <a:xfrm>
            <a:off x="838200" y="831912"/>
            <a:ext cx="10515600" cy="944471"/>
          </a:xfrm>
          <a:prstGeom prst="rect">
            <a:avLst/>
          </a:prstGeom>
        </p:spPr>
        <p:txBody>
          <a:bodyPr vert="horz" lIns="91440" tIns="45720" rIns="91440" bIns="45720" rtlCol="0" anchor="ctr">
            <a:normAutofit/>
          </a:bodyPr>
          <a:lstStyle/>
          <a:p>
            <a:r>
              <a:rPr lang="en-GB" dirty="0"/>
              <a:t>Click to edit Master title style</a:t>
            </a:r>
            <a:endParaRPr lang="en-AT" dirty="0"/>
          </a:p>
        </p:txBody>
      </p:sp>
      <p:sp>
        <p:nvSpPr>
          <p:cNvPr id="3" name="Text Placeholder 2">
            <a:extLst>
              <a:ext uri="{FF2B5EF4-FFF2-40B4-BE49-F238E27FC236}">
                <a16:creationId xmlns:a16="http://schemas.microsoft.com/office/drawing/2014/main" id="{743EF9E5-90CE-6A1B-2F23-CBF80A3B8989}"/>
              </a:ext>
            </a:extLst>
          </p:cNvPr>
          <p:cNvSpPr>
            <a:spLocks noGrp="1"/>
          </p:cNvSpPr>
          <p:nvPr>
            <p:ph type="body" idx="1"/>
          </p:nvPr>
        </p:nvSpPr>
        <p:spPr>
          <a:xfrm>
            <a:off x="838200" y="1825625"/>
            <a:ext cx="10515600" cy="4640054"/>
          </a:xfrm>
          <a:prstGeom prst="rect">
            <a:avLst/>
          </a:prstGeom>
        </p:spPr>
        <p:txBody>
          <a:bodyPr vert="horz" lIns="91440" tIns="45720" rIns="91440" bIns="45720" rtlCol="0">
            <a:normAutofit/>
          </a:bodyPr>
          <a:lstStyle/>
          <a:p>
            <a:pPr lvl="0"/>
            <a:r>
              <a:rPr lang="en-GB" dirty="0"/>
              <a:t>Click to edit Master text styles</a:t>
            </a:r>
          </a:p>
          <a:p>
            <a:pPr lvl="1"/>
            <a:r>
              <a:rPr lang="en-GB" dirty="0"/>
              <a:t>Second level</a:t>
            </a:r>
          </a:p>
          <a:p>
            <a:pPr lvl="2"/>
            <a:r>
              <a:rPr lang="en-GB" dirty="0"/>
              <a:t>Third level</a:t>
            </a:r>
          </a:p>
          <a:p>
            <a:pPr lvl="3"/>
            <a:r>
              <a:rPr lang="en-GB" dirty="0"/>
              <a:t>Fourth level</a:t>
            </a:r>
          </a:p>
          <a:p>
            <a:pPr lvl="4"/>
            <a:r>
              <a:rPr lang="en-GB" dirty="0"/>
              <a:t>Fifth level</a:t>
            </a:r>
            <a:endParaRPr lang="en-AT" dirty="0"/>
          </a:p>
        </p:txBody>
      </p:sp>
      <p:sp>
        <p:nvSpPr>
          <p:cNvPr id="4" name="Date Placeholder 3">
            <a:extLst>
              <a:ext uri="{FF2B5EF4-FFF2-40B4-BE49-F238E27FC236}">
                <a16:creationId xmlns:a16="http://schemas.microsoft.com/office/drawing/2014/main" id="{3E3DCBFA-AA49-CE6C-5C00-E0C210F01D6F}"/>
              </a:ext>
            </a:extLst>
          </p:cNvPr>
          <p:cNvSpPr>
            <a:spLocks noGrp="1"/>
          </p:cNvSpPr>
          <p:nvPr>
            <p:ph type="dt" sz="half" idx="2"/>
          </p:nvPr>
        </p:nvSpPr>
        <p:spPr>
          <a:xfrm>
            <a:off x="838200" y="6475618"/>
            <a:ext cx="2743200" cy="365125"/>
          </a:xfrm>
          <a:prstGeom prst="rect">
            <a:avLst/>
          </a:prstGeom>
        </p:spPr>
        <p:txBody>
          <a:bodyPr vert="horz" lIns="91440" tIns="45720" rIns="91440" bIns="45720" rtlCol="0" anchor="ctr"/>
          <a:lstStyle>
            <a:lvl1pPr algn="l">
              <a:defRPr sz="1200">
                <a:solidFill>
                  <a:schemeClr val="tx1">
                    <a:tint val="82000"/>
                  </a:schemeClr>
                </a:solidFill>
              </a:defRPr>
            </a:lvl1pPr>
          </a:lstStyle>
          <a:p>
            <a:r>
              <a:rPr lang="en-US"/>
              <a:t>28 May 2025</a:t>
            </a:r>
            <a:endParaRPr lang="en-GB" dirty="0"/>
          </a:p>
        </p:txBody>
      </p:sp>
      <p:sp>
        <p:nvSpPr>
          <p:cNvPr id="5" name="Footer Placeholder 4">
            <a:extLst>
              <a:ext uri="{FF2B5EF4-FFF2-40B4-BE49-F238E27FC236}">
                <a16:creationId xmlns:a16="http://schemas.microsoft.com/office/drawing/2014/main" id="{4C03ADD9-B0D5-6E4B-595B-ED262E56F97C}"/>
              </a:ext>
            </a:extLst>
          </p:cNvPr>
          <p:cNvSpPr>
            <a:spLocks noGrp="1"/>
          </p:cNvSpPr>
          <p:nvPr>
            <p:ph type="ftr" sz="quarter" idx="3"/>
          </p:nvPr>
        </p:nvSpPr>
        <p:spPr>
          <a:xfrm>
            <a:off x="4038600" y="6465679"/>
            <a:ext cx="4114800" cy="365125"/>
          </a:xfrm>
          <a:prstGeom prst="rect">
            <a:avLst/>
          </a:prstGeom>
        </p:spPr>
        <p:txBody>
          <a:bodyPr vert="horz" lIns="91440" tIns="45720" rIns="91440" bIns="45720" rtlCol="0" anchor="ctr"/>
          <a:lstStyle>
            <a:lvl1pPr algn="ctr">
              <a:defRPr sz="1200">
                <a:solidFill>
                  <a:schemeClr val="tx1">
                    <a:tint val="82000"/>
                  </a:schemeClr>
                </a:solidFill>
              </a:defRPr>
            </a:lvl1pPr>
          </a:lstStyle>
          <a:p>
            <a:r>
              <a:rPr lang="fr-FR"/>
              <a:t>E. Widmann WG9 Meeting Deajeon</a:t>
            </a:r>
            <a:endParaRPr lang="fr-FR" dirty="0"/>
          </a:p>
        </p:txBody>
      </p:sp>
      <p:sp>
        <p:nvSpPr>
          <p:cNvPr id="6" name="Slide Number Placeholder 5">
            <a:extLst>
              <a:ext uri="{FF2B5EF4-FFF2-40B4-BE49-F238E27FC236}">
                <a16:creationId xmlns:a16="http://schemas.microsoft.com/office/drawing/2014/main" id="{50E6FCBB-6F0A-F0FE-8F7D-9ADC508B4228}"/>
              </a:ext>
            </a:extLst>
          </p:cNvPr>
          <p:cNvSpPr>
            <a:spLocks noGrp="1"/>
          </p:cNvSpPr>
          <p:nvPr>
            <p:ph type="sldNum" sz="quarter" idx="4"/>
          </p:nvPr>
        </p:nvSpPr>
        <p:spPr>
          <a:xfrm>
            <a:off x="8610600" y="6465679"/>
            <a:ext cx="2743200" cy="365125"/>
          </a:xfrm>
          <a:prstGeom prst="rect">
            <a:avLst/>
          </a:prstGeom>
        </p:spPr>
        <p:txBody>
          <a:bodyPr vert="horz" lIns="91440" tIns="45720" rIns="91440" bIns="45720" rtlCol="0" anchor="ctr"/>
          <a:lstStyle>
            <a:lvl1pPr algn="r">
              <a:defRPr sz="1200">
                <a:solidFill>
                  <a:schemeClr val="tx1">
                    <a:tint val="82000"/>
                  </a:schemeClr>
                </a:solidFill>
              </a:defRPr>
            </a:lvl1pPr>
          </a:lstStyle>
          <a:p>
            <a:fld id="{D6989F83-ADB3-5041-8C37-95AC9FBEFDEB}" type="slidenum">
              <a:rPr lang="en-GB" smtClean="0"/>
              <a:t>‹#›</a:t>
            </a:fld>
            <a:endParaRPr lang="en-GB" dirty="0"/>
          </a:p>
        </p:txBody>
      </p:sp>
      <p:pic>
        <p:nvPicPr>
          <p:cNvPr id="8" name="Picture 7" descr="NuPECC Logo_klein">
            <a:extLst>
              <a:ext uri="{FF2B5EF4-FFF2-40B4-BE49-F238E27FC236}">
                <a16:creationId xmlns:a16="http://schemas.microsoft.com/office/drawing/2014/main" id="{F4836888-B045-92AA-C48E-259B1AA5600E}"/>
              </a:ext>
            </a:extLst>
          </p:cNvPr>
          <p:cNvPicPr>
            <a:picLocks noChangeAspect="1"/>
          </p:cNvPicPr>
          <p:nvPr/>
        </p:nvPicPr>
        <p:blipFill>
          <a:blip r:embed="rId16">
            <a:extLst>
              <a:ext uri="{28A0092B-C50C-407E-A947-70E740481C1C}">
                <a14:useLocalDpi xmlns:a14="http://schemas.microsoft.com/office/drawing/2010/main" val="0"/>
              </a:ext>
            </a:extLst>
          </a:blip>
          <a:srcRect/>
          <a:stretch>
            <a:fillRect/>
          </a:stretch>
        </p:blipFill>
        <p:spPr bwMode="auto">
          <a:xfrm>
            <a:off x="87003" y="229794"/>
            <a:ext cx="1211105" cy="429773"/>
          </a:xfrm>
          <a:prstGeom prst="rect">
            <a:avLst/>
          </a:prstGeom>
          <a:noFill/>
          <a:ln>
            <a:noFill/>
          </a:ln>
        </p:spPr>
      </p:pic>
      <p:pic>
        <p:nvPicPr>
          <p:cNvPr id="9" name="Picture 8">
            <a:extLst>
              <a:ext uri="{FF2B5EF4-FFF2-40B4-BE49-F238E27FC236}">
                <a16:creationId xmlns:a16="http://schemas.microsoft.com/office/drawing/2014/main" id="{484AFC83-AC09-6F6A-FF04-9F6346F79AA3}"/>
              </a:ext>
            </a:extLst>
          </p:cNvPr>
          <p:cNvPicPr>
            <a:picLocks noChangeAspect="1"/>
          </p:cNvPicPr>
          <p:nvPr/>
        </p:nvPicPr>
        <p:blipFill>
          <a:blip r:embed="rId17">
            <a:extLst>
              <a:ext uri="{28A0092B-C50C-407E-A947-70E740481C1C}">
                <a14:useLocalDpi xmlns:a14="http://schemas.microsoft.com/office/drawing/2010/main" val="0"/>
              </a:ext>
            </a:extLst>
          </a:blip>
          <a:srcRect/>
          <a:stretch>
            <a:fillRect/>
          </a:stretch>
        </p:blipFill>
        <p:spPr bwMode="auto">
          <a:xfrm>
            <a:off x="11047152" y="108921"/>
            <a:ext cx="911879" cy="712722"/>
          </a:xfrm>
          <a:prstGeom prst="rect">
            <a:avLst/>
          </a:prstGeom>
          <a:solidFill>
            <a:schemeClr val="bg1"/>
          </a:solidFill>
        </p:spPr>
      </p:pic>
      <p:pic>
        <p:nvPicPr>
          <p:cNvPr id="13" name="Picture 12">
            <a:extLst>
              <a:ext uri="{FF2B5EF4-FFF2-40B4-BE49-F238E27FC236}">
                <a16:creationId xmlns:a16="http://schemas.microsoft.com/office/drawing/2014/main" id="{7537F57E-C35A-3E77-0078-DC2B860AC066}"/>
              </a:ext>
            </a:extLst>
          </p:cNvPr>
          <p:cNvPicPr>
            <a:picLocks noChangeAspect="1"/>
          </p:cNvPicPr>
          <p:nvPr/>
        </p:nvPicPr>
        <p:blipFill>
          <a:blip r:embed="rId18"/>
          <a:stretch>
            <a:fillRect/>
          </a:stretch>
        </p:blipFill>
        <p:spPr>
          <a:xfrm>
            <a:off x="1298108" y="21836"/>
            <a:ext cx="9749044" cy="803912"/>
          </a:xfrm>
          <a:prstGeom prst="rect">
            <a:avLst/>
          </a:prstGeom>
        </p:spPr>
      </p:pic>
      <p:grpSp>
        <p:nvGrpSpPr>
          <p:cNvPr id="10" name="Group 23">
            <a:extLst>
              <a:ext uri="{FF2B5EF4-FFF2-40B4-BE49-F238E27FC236}">
                <a16:creationId xmlns:a16="http://schemas.microsoft.com/office/drawing/2014/main" id="{A8A94EEE-3EE3-B182-BEA2-E66BBB53AA39}"/>
              </a:ext>
            </a:extLst>
          </p:cNvPr>
          <p:cNvGrpSpPr>
            <a:grpSpLocks noChangeAspect="1"/>
          </p:cNvGrpSpPr>
          <p:nvPr userDrawn="1"/>
        </p:nvGrpSpPr>
        <p:grpSpPr bwMode="hidden">
          <a:xfrm>
            <a:off x="108905" y="688434"/>
            <a:ext cx="11994983" cy="470665"/>
            <a:chOff x="-4178463" y="4294188"/>
            <a:chExt cx="13284363" cy="1892300"/>
          </a:xfrm>
        </p:grpSpPr>
        <p:sp>
          <p:nvSpPr>
            <p:cNvPr id="11" name="Freeform 14">
              <a:extLst>
                <a:ext uri="{FF2B5EF4-FFF2-40B4-BE49-F238E27FC236}">
                  <a16:creationId xmlns:a16="http://schemas.microsoft.com/office/drawing/2014/main" id="{BAE760DE-939C-5BD3-16A6-2B81DE2CF45D}"/>
                </a:ext>
              </a:extLst>
            </p:cNvPr>
            <p:cNvSpPr>
              <a:spLocks/>
            </p:cNvSpPr>
            <p:nvPr/>
          </p:nvSpPr>
          <p:spPr bwMode="hidden">
            <a:xfrm>
              <a:off x="4810125" y="4500563"/>
              <a:ext cx="4295775" cy="1016000"/>
            </a:xfrm>
            <a:custGeom>
              <a:avLst/>
              <a:gdLst/>
              <a:ahLst/>
              <a:cxnLst>
                <a:cxn ang="0">
                  <a:pos x="2700" y="0"/>
                </a:cxn>
                <a:cxn ang="0">
                  <a:pos x="2700" y="0"/>
                </a:cxn>
                <a:cxn ang="0">
                  <a:pos x="2586" y="18"/>
                </a:cxn>
                <a:cxn ang="0">
                  <a:pos x="2470" y="38"/>
                </a:cxn>
                <a:cxn ang="0">
                  <a:pos x="2352" y="60"/>
                </a:cxn>
                <a:cxn ang="0">
                  <a:pos x="2230" y="82"/>
                </a:cxn>
                <a:cxn ang="0">
                  <a:pos x="2106" y="108"/>
                </a:cxn>
                <a:cxn ang="0">
                  <a:pos x="1978" y="134"/>
                </a:cxn>
                <a:cxn ang="0">
                  <a:pos x="1848" y="164"/>
                </a:cxn>
                <a:cxn ang="0">
                  <a:pos x="1714" y="194"/>
                </a:cxn>
                <a:cxn ang="0">
                  <a:pos x="1714" y="194"/>
                </a:cxn>
                <a:cxn ang="0">
                  <a:pos x="1472" y="252"/>
                </a:cxn>
                <a:cxn ang="0">
                  <a:pos x="1236" y="304"/>
                </a:cxn>
                <a:cxn ang="0">
                  <a:pos x="1010" y="352"/>
                </a:cxn>
                <a:cxn ang="0">
                  <a:pos x="792" y="398"/>
                </a:cxn>
                <a:cxn ang="0">
                  <a:pos x="584" y="438"/>
                </a:cxn>
                <a:cxn ang="0">
                  <a:pos x="382" y="474"/>
                </a:cxn>
                <a:cxn ang="0">
                  <a:pos x="188" y="508"/>
                </a:cxn>
                <a:cxn ang="0">
                  <a:pos x="0" y="538"/>
                </a:cxn>
                <a:cxn ang="0">
                  <a:pos x="0" y="538"/>
                </a:cxn>
                <a:cxn ang="0">
                  <a:pos x="130" y="556"/>
                </a:cxn>
                <a:cxn ang="0">
                  <a:pos x="254" y="572"/>
                </a:cxn>
                <a:cxn ang="0">
                  <a:pos x="374" y="586"/>
                </a:cxn>
                <a:cxn ang="0">
                  <a:pos x="492" y="598"/>
                </a:cxn>
                <a:cxn ang="0">
                  <a:pos x="606" y="610"/>
                </a:cxn>
                <a:cxn ang="0">
                  <a:pos x="716" y="618"/>
                </a:cxn>
                <a:cxn ang="0">
                  <a:pos x="822" y="626"/>
                </a:cxn>
                <a:cxn ang="0">
                  <a:pos x="926" y="632"/>
                </a:cxn>
                <a:cxn ang="0">
                  <a:pos x="1028" y="636"/>
                </a:cxn>
                <a:cxn ang="0">
                  <a:pos x="1126" y="638"/>
                </a:cxn>
                <a:cxn ang="0">
                  <a:pos x="1220" y="640"/>
                </a:cxn>
                <a:cxn ang="0">
                  <a:pos x="1312" y="640"/>
                </a:cxn>
                <a:cxn ang="0">
                  <a:pos x="1402" y="638"/>
                </a:cxn>
                <a:cxn ang="0">
                  <a:pos x="1490" y="636"/>
                </a:cxn>
                <a:cxn ang="0">
                  <a:pos x="1574" y="632"/>
                </a:cxn>
                <a:cxn ang="0">
                  <a:pos x="1656" y="626"/>
                </a:cxn>
                <a:cxn ang="0">
                  <a:pos x="1734" y="620"/>
                </a:cxn>
                <a:cxn ang="0">
                  <a:pos x="1812" y="612"/>
                </a:cxn>
                <a:cxn ang="0">
                  <a:pos x="1886" y="602"/>
                </a:cxn>
                <a:cxn ang="0">
                  <a:pos x="1960" y="592"/>
                </a:cxn>
                <a:cxn ang="0">
                  <a:pos x="2030" y="580"/>
                </a:cxn>
                <a:cxn ang="0">
                  <a:pos x="2100" y="568"/>
                </a:cxn>
                <a:cxn ang="0">
                  <a:pos x="2166" y="554"/>
                </a:cxn>
                <a:cxn ang="0">
                  <a:pos x="2232" y="540"/>
                </a:cxn>
                <a:cxn ang="0">
                  <a:pos x="2296" y="524"/>
                </a:cxn>
                <a:cxn ang="0">
                  <a:pos x="2358" y="508"/>
                </a:cxn>
                <a:cxn ang="0">
                  <a:pos x="2418" y="490"/>
                </a:cxn>
                <a:cxn ang="0">
                  <a:pos x="2478" y="472"/>
                </a:cxn>
                <a:cxn ang="0">
                  <a:pos x="2592" y="432"/>
                </a:cxn>
                <a:cxn ang="0">
                  <a:pos x="2702" y="390"/>
                </a:cxn>
                <a:cxn ang="0">
                  <a:pos x="2702" y="390"/>
                </a:cxn>
                <a:cxn ang="0">
                  <a:pos x="2706" y="388"/>
                </a:cxn>
                <a:cxn ang="0">
                  <a:pos x="2706" y="388"/>
                </a:cxn>
                <a:cxn ang="0">
                  <a:pos x="2706" y="0"/>
                </a:cxn>
                <a:cxn ang="0">
                  <a:pos x="2706" y="0"/>
                </a:cxn>
                <a:cxn ang="0">
                  <a:pos x="2700" y="0"/>
                </a:cxn>
                <a:cxn ang="0">
                  <a:pos x="2700" y="0"/>
                </a:cxn>
              </a:cxnLst>
              <a:rect l="0" t="0" r="r" b="b"/>
              <a:pathLst>
                <a:path w="2706" h="640">
                  <a:moveTo>
                    <a:pt x="2700" y="0"/>
                  </a:moveTo>
                  <a:lnTo>
                    <a:pt x="2700" y="0"/>
                  </a:lnTo>
                  <a:lnTo>
                    <a:pt x="2586" y="18"/>
                  </a:lnTo>
                  <a:lnTo>
                    <a:pt x="2470" y="38"/>
                  </a:lnTo>
                  <a:lnTo>
                    <a:pt x="2352" y="60"/>
                  </a:lnTo>
                  <a:lnTo>
                    <a:pt x="2230" y="82"/>
                  </a:lnTo>
                  <a:lnTo>
                    <a:pt x="2106" y="108"/>
                  </a:lnTo>
                  <a:lnTo>
                    <a:pt x="1978" y="134"/>
                  </a:lnTo>
                  <a:lnTo>
                    <a:pt x="1848" y="164"/>
                  </a:lnTo>
                  <a:lnTo>
                    <a:pt x="1714" y="194"/>
                  </a:lnTo>
                  <a:lnTo>
                    <a:pt x="1714" y="194"/>
                  </a:lnTo>
                  <a:lnTo>
                    <a:pt x="1472" y="252"/>
                  </a:lnTo>
                  <a:lnTo>
                    <a:pt x="1236" y="304"/>
                  </a:lnTo>
                  <a:lnTo>
                    <a:pt x="1010" y="352"/>
                  </a:lnTo>
                  <a:lnTo>
                    <a:pt x="792" y="398"/>
                  </a:lnTo>
                  <a:lnTo>
                    <a:pt x="584" y="438"/>
                  </a:lnTo>
                  <a:lnTo>
                    <a:pt x="382" y="474"/>
                  </a:lnTo>
                  <a:lnTo>
                    <a:pt x="188" y="508"/>
                  </a:lnTo>
                  <a:lnTo>
                    <a:pt x="0" y="538"/>
                  </a:lnTo>
                  <a:lnTo>
                    <a:pt x="0" y="538"/>
                  </a:lnTo>
                  <a:lnTo>
                    <a:pt x="130" y="556"/>
                  </a:lnTo>
                  <a:lnTo>
                    <a:pt x="254" y="572"/>
                  </a:lnTo>
                  <a:lnTo>
                    <a:pt x="374" y="586"/>
                  </a:lnTo>
                  <a:lnTo>
                    <a:pt x="492" y="598"/>
                  </a:lnTo>
                  <a:lnTo>
                    <a:pt x="606" y="610"/>
                  </a:lnTo>
                  <a:lnTo>
                    <a:pt x="716" y="618"/>
                  </a:lnTo>
                  <a:lnTo>
                    <a:pt x="822" y="626"/>
                  </a:lnTo>
                  <a:lnTo>
                    <a:pt x="926" y="632"/>
                  </a:lnTo>
                  <a:lnTo>
                    <a:pt x="1028" y="636"/>
                  </a:lnTo>
                  <a:lnTo>
                    <a:pt x="1126" y="638"/>
                  </a:lnTo>
                  <a:lnTo>
                    <a:pt x="1220" y="640"/>
                  </a:lnTo>
                  <a:lnTo>
                    <a:pt x="1312" y="640"/>
                  </a:lnTo>
                  <a:lnTo>
                    <a:pt x="1402" y="638"/>
                  </a:lnTo>
                  <a:lnTo>
                    <a:pt x="1490" y="636"/>
                  </a:lnTo>
                  <a:lnTo>
                    <a:pt x="1574" y="632"/>
                  </a:lnTo>
                  <a:lnTo>
                    <a:pt x="1656" y="626"/>
                  </a:lnTo>
                  <a:lnTo>
                    <a:pt x="1734" y="620"/>
                  </a:lnTo>
                  <a:lnTo>
                    <a:pt x="1812" y="612"/>
                  </a:lnTo>
                  <a:lnTo>
                    <a:pt x="1886" y="602"/>
                  </a:lnTo>
                  <a:lnTo>
                    <a:pt x="1960" y="592"/>
                  </a:lnTo>
                  <a:lnTo>
                    <a:pt x="2030" y="580"/>
                  </a:lnTo>
                  <a:lnTo>
                    <a:pt x="2100" y="568"/>
                  </a:lnTo>
                  <a:lnTo>
                    <a:pt x="2166" y="554"/>
                  </a:lnTo>
                  <a:lnTo>
                    <a:pt x="2232" y="540"/>
                  </a:lnTo>
                  <a:lnTo>
                    <a:pt x="2296" y="524"/>
                  </a:lnTo>
                  <a:lnTo>
                    <a:pt x="2358" y="508"/>
                  </a:lnTo>
                  <a:lnTo>
                    <a:pt x="2418" y="490"/>
                  </a:lnTo>
                  <a:lnTo>
                    <a:pt x="2478" y="472"/>
                  </a:lnTo>
                  <a:lnTo>
                    <a:pt x="2592" y="432"/>
                  </a:lnTo>
                  <a:lnTo>
                    <a:pt x="2702" y="390"/>
                  </a:lnTo>
                  <a:lnTo>
                    <a:pt x="2702" y="390"/>
                  </a:lnTo>
                  <a:lnTo>
                    <a:pt x="2706" y="388"/>
                  </a:lnTo>
                  <a:lnTo>
                    <a:pt x="2706" y="388"/>
                  </a:lnTo>
                  <a:lnTo>
                    <a:pt x="2706" y="0"/>
                  </a:lnTo>
                  <a:lnTo>
                    <a:pt x="2706" y="0"/>
                  </a:lnTo>
                  <a:lnTo>
                    <a:pt x="2700" y="0"/>
                  </a:lnTo>
                  <a:lnTo>
                    <a:pt x="2700" y="0"/>
                  </a:lnTo>
                  <a:close/>
                </a:path>
              </a:pathLst>
            </a:custGeom>
            <a:solidFill>
              <a:schemeClr val="bg2">
                <a:alpha val="29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GB" sz="2400" dirty="0"/>
            </a:p>
          </p:txBody>
        </p:sp>
        <p:sp>
          <p:nvSpPr>
            <p:cNvPr id="12" name="Freeform 18">
              <a:extLst>
                <a:ext uri="{FF2B5EF4-FFF2-40B4-BE49-F238E27FC236}">
                  <a16:creationId xmlns:a16="http://schemas.microsoft.com/office/drawing/2014/main" id="{2D9A5649-F189-1F50-994D-764B8E4225D0}"/>
                </a:ext>
              </a:extLst>
            </p:cNvPr>
            <p:cNvSpPr>
              <a:spLocks/>
            </p:cNvSpPr>
            <p:nvPr/>
          </p:nvSpPr>
          <p:spPr bwMode="hidden">
            <a:xfrm>
              <a:off x="-309563" y="4318000"/>
              <a:ext cx="8280401" cy="1209675"/>
            </a:xfrm>
            <a:custGeom>
              <a:avLst/>
              <a:gdLst/>
              <a:ahLst/>
              <a:cxnLst>
                <a:cxn ang="0">
                  <a:pos x="5216" y="714"/>
                </a:cxn>
                <a:cxn ang="0">
                  <a:pos x="4984" y="686"/>
                </a:cxn>
                <a:cxn ang="0">
                  <a:pos x="4478" y="610"/>
                </a:cxn>
                <a:cxn ang="0">
                  <a:pos x="3914" y="508"/>
                </a:cxn>
                <a:cxn ang="0">
                  <a:pos x="3286" y="374"/>
                </a:cxn>
                <a:cxn ang="0">
                  <a:pos x="2946" y="296"/>
                </a:cxn>
                <a:cxn ang="0">
                  <a:pos x="2682" y="236"/>
                </a:cxn>
                <a:cxn ang="0">
                  <a:pos x="2430" y="184"/>
                </a:cxn>
                <a:cxn ang="0">
                  <a:pos x="2190" y="140"/>
                </a:cxn>
                <a:cxn ang="0">
                  <a:pos x="1960" y="102"/>
                </a:cxn>
                <a:cxn ang="0">
                  <a:pos x="1740" y="72"/>
                </a:cxn>
                <a:cxn ang="0">
                  <a:pos x="1334" y="28"/>
                </a:cxn>
                <a:cxn ang="0">
                  <a:pos x="970" y="4"/>
                </a:cxn>
                <a:cxn ang="0">
                  <a:pos x="644" y="0"/>
                </a:cxn>
                <a:cxn ang="0">
                  <a:pos x="358" y="10"/>
                </a:cxn>
                <a:cxn ang="0">
                  <a:pos x="110" y="32"/>
                </a:cxn>
                <a:cxn ang="0">
                  <a:pos x="0" y="48"/>
                </a:cxn>
                <a:cxn ang="0">
                  <a:pos x="314" y="86"/>
                </a:cxn>
                <a:cxn ang="0">
                  <a:pos x="652" y="140"/>
                </a:cxn>
                <a:cxn ang="0">
                  <a:pos x="1014" y="210"/>
                </a:cxn>
                <a:cxn ang="0">
                  <a:pos x="1402" y="296"/>
                </a:cxn>
                <a:cxn ang="0">
                  <a:pos x="1756" y="378"/>
                </a:cxn>
                <a:cxn ang="0">
                  <a:pos x="2408" y="516"/>
                </a:cxn>
                <a:cxn ang="0">
                  <a:pos x="2708" y="572"/>
                </a:cxn>
                <a:cxn ang="0">
                  <a:pos x="2992" y="620"/>
                </a:cxn>
                <a:cxn ang="0">
                  <a:pos x="3260" y="662"/>
                </a:cxn>
                <a:cxn ang="0">
                  <a:pos x="3512" y="694"/>
                </a:cxn>
                <a:cxn ang="0">
                  <a:pos x="3750" y="722"/>
                </a:cxn>
                <a:cxn ang="0">
                  <a:pos x="3974" y="740"/>
                </a:cxn>
                <a:cxn ang="0">
                  <a:pos x="4184" y="754"/>
                </a:cxn>
                <a:cxn ang="0">
                  <a:pos x="4384" y="762"/>
                </a:cxn>
                <a:cxn ang="0">
                  <a:pos x="4570" y="762"/>
                </a:cxn>
                <a:cxn ang="0">
                  <a:pos x="4746" y="758"/>
                </a:cxn>
                <a:cxn ang="0">
                  <a:pos x="4912" y="748"/>
                </a:cxn>
                <a:cxn ang="0">
                  <a:pos x="5068" y="732"/>
                </a:cxn>
                <a:cxn ang="0">
                  <a:pos x="5216" y="714"/>
                </a:cxn>
              </a:cxnLst>
              <a:rect l="0" t="0" r="r" b="b"/>
              <a:pathLst>
                <a:path w="5216" h="762">
                  <a:moveTo>
                    <a:pt x="5216" y="714"/>
                  </a:moveTo>
                  <a:lnTo>
                    <a:pt x="5216" y="714"/>
                  </a:lnTo>
                  <a:lnTo>
                    <a:pt x="5102" y="700"/>
                  </a:lnTo>
                  <a:lnTo>
                    <a:pt x="4984" y="686"/>
                  </a:lnTo>
                  <a:lnTo>
                    <a:pt x="4738" y="652"/>
                  </a:lnTo>
                  <a:lnTo>
                    <a:pt x="4478" y="610"/>
                  </a:lnTo>
                  <a:lnTo>
                    <a:pt x="4204" y="564"/>
                  </a:lnTo>
                  <a:lnTo>
                    <a:pt x="3914" y="508"/>
                  </a:lnTo>
                  <a:lnTo>
                    <a:pt x="3608" y="446"/>
                  </a:lnTo>
                  <a:lnTo>
                    <a:pt x="3286" y="374"/>
                  </a:lnTo>
                  <a:lnTo>
                    <a:pt x="2946" y="296"/>
                  </a:lnTo>
                  <a:lnTo>
                    <a:pt x="2946" y="296"/>
                  </a:lnTo>
                  <a:lnTo>
                    <a:pt x="2812" y="266"/>
                  </a:lnTo>
                  <a:lnTo>
                    <a:pt x="2682" y="236"/>
                  </a:lnTo>
                  <a:lnTo>
                    <a:pt x="2556" y="210"/>
                  </a:lnTo>
                  <a:lnTo>
                    <a:pt x="2430" y="184"/>
                  </a:lnTo>
                  <a:lnTo>
                    <a:pt x="2308" y="162"/>
                  </a:lnTo>
                  <a:lnTo>
                    <a:pt x="2190" y="140"/>
                  </a:lnTo>
                  <a:lnTo>
                    <a:pt x="2074" y="120"/>
                  </a:lnTo>
                  <a:lnTo>
                    <a:pt x="1960" y="102"/>
                  </a:lnTo>
                  <a:lnTo>
                    <a:pt x="1850" y="86"/>
                  </a:lnTo>
                  <a:lnTo>
                    <a:pt x="1740" y="72"/>
                  </a:lnTo>
                  <a:lnTo>
                    <a:pt x="1532" y="46"/>
                  </a:lnTo>
                  <a:lnTo>
                    <a:pt x="1334" y="28"/>
                  </a:lnTo>
                  <a:lnTo>
                    <a:pt x="1148" y="14"/>
                  </a:lnTo>
                  <a:lnTo>
                    <a:pt x="970" y="4"/>
                  </a:lnTo>
                  <a:lnTo>
                    <a:pt x="802" y="0"/>
                  </a:lnTo>
                  <a:lnTo>
                    <a:pt x="644" y="0"/>
                  </a:lnTo>
                  <a:lnTo>
                    <a:pt x="496" y="4"/>
                  </a:lnTo>
                  <a:lnTo>
                    <a:pt x="358" y="10"/>
                  </a:lnTo>
                  <a:lnTo>
                    <a:pt x="230" y="20"/>
                  </a:lnTo>
                  <a:lnTo>
                    <a:pt x="110" y="32"/>
                  </a:lnTo>
                  <a:lnTo>
                    <a:pt x="0" y="48"/>
                  </a:lnTo>
                  <a:lnTo>
                    <a:pt x="0" y="48"/>
                  </a:lnTo>
                  <a:lnTo>
                    <a:pt x="154" y="66"/>
                  </a:lnTo>
                  <a:lnTo>
                    <a:pt x="314" y="86"/>
                  </a:lnTo>
                  <a:lnTo>
                    <a:pt x="480" y="112"/>
                  </a:lnTo>
                  <a:lnTo>
                    <a:pt x="652" y="140"/>
                  </a:lnTo>
                  <a:lnTo>
                    <a:pt x="830" y="174"/>
                  </a:lnTo>
                  <a:lnTo>
                    <a:pt x="1014" y="210"/>
                  </a:lnTo>
                  <a:lnTo>
                    <a:pt x="1206" y="250"/>
                  </a:lnTo>
                  <a:lnTo>
                    <a:pt x="1402" y="296"/>
                  </a:lnTo>
                  <a:lnTo>
                    <a:pt x="1402" y="296"/>
                  </a:lnTo>
                  <a:lnTo>
                    <a:pt x="1756" y="378"/>
                  </a:lnTo>
                  <a:lnTo>
                    <a:pt x="2092" y="450"/>
                  </a:lnTo>
                  <a:lnTo>
                    <a:pt x="2408" y="516"/>
                  </a:lnTo>
                  <a:lnTo>
                    <a:pt x="2562" y="544"/>
                  </a:lnTo>
                  <a:lnTo>
                    <a:pt x="2708" y="572"/>
                  </a:lnTo>
                  <a:lnTo>
                    <a:pt x="2852" y="598"/>
                  </a:lnTo>
                  <a:lnTo>
                    <a:pt x="2992" y="620"/>
                  </a:lnTo>
                  <a:lnTo>
                    <a:pt x="3128" y="642"/>
                  </a:lnTo>
                  <a:lnTo>
                    <a:pt x="3260" y="662"/>
                  </a:lnTo>
                  <a:lnTo>
                    <a:pt x="3388" y="678"/>
                  </a:lnTo>
                  <a:lnTo>
                    <a:pt x="3512" y="694"/>
                  </a:lnTo>
                  <a:lnTo>
                    <a:pt x="3632" y="708"/>
                  </a:lnTo>
                  <a:lnTo>
                    <a:pt x="3750" y="722"/>
                  </a:lnTo>
                  <a:lnTo>
                    <a:pt x="3864" y="732"/>
                  </a:lnTo>
                  <a:lnTo>
                    <a:pt x="3974" y="740"/>
                  </a:lnTo>
                  <a:lnTo>
                    <a:pt x="4080" y="748"/>
                  </a:lnTo>
                  <a:lnTo>
                    <a:pt x="4184" y="754"/>
                  </a:lnTo>
                  <a:lnTo>
                    <a:pt x="4286" y="758"/>
                  </a:lnTo>
                  <a:lnTo>
                    <a:pt x="4384" y="762"/>
                  </a:lnTo>
                  <a:lnTo>
                    <a:pt x="4478" y="762"/>
                  </a:lnTo>
                  <a:lnTo>
                    <a:pt x="4570" y="762"/>
                  </a:lnTo>
                  <a:lnTo>
                    <a:pt x="4660" y="760"/>
                  </a:lnTo>
                  <a:lnTo>
                    <a:pt x="4746" y="758"/>
                  </a:lnTo>
                  <a:lnTo>
                    <a:pt x="4830" y="754"/>
                  </a:lnTo>
                  <a:lnTo>
                    <a:pt x="4912" y="748"/>
                  </a:lnTo>
                  <a:lnTo>
                    <a:pt x="4992" y="740"/>
                  </a:lnTo>
                  <a:lnTo>
                    <a:pt x="5068" y="732"/>
                  </a:lnTo>
                  <a:lnTo>
                    <a:pt x="5144" y="724"/>
                  </a:lnTo>
                  <a:lnTo>
                    <a:pt x="5216" y="714"/>
                  </a:lnTo>
                  <a:lnTo>
                    <a:pt x="5216" y="714"/>
                  </a:lnTo>
                  <a:close/>
                </a:path>
              </a:pathLst>
            </a:custGeom>
            <a:solidFill>
              <a:schemeClr val="bg2">
                <a:alpha val="40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GB" sz="2400" dirty="0"/>
            </a:p>
          </p:txBody>
        </p:sp>
        <p:sp>
          <p:nvSpPr>
            <p:cNvPr id="14" name="Freeform 22">
              <a:extLst>
                <a:ext uri="{FF2B5EF4-FFF2-40B4-BE49-F238E27FC236}">
                  <a16:creationId xmlns:a16="http://schemas.microsoft.com/office/drawing/2014/main" id="{AB1734A4-924A-EE51-E0FA-0112DA2CD617}"/>
                </a:ext>
              </a:extLst>
            </p:cNvPr>
            <p:cNvSpPr>
              <a:spLocks/>
            </p:cNvSpPr>
            <p:nvPr/>
          </p:nvSpPr>
          <p:spPr bwMode="hidden">
            <a:xfrm>
              <a:off x="3175" y="4335463"/>
              <a:ext cx="8166100" cy="1101725"/>
            </a:xfrm>
            <a:custGeom>
              <a:avLst/>
              <a:gdLst/>
              <a:ahLst/>
              <a:cxnLst>
                <a:cxn ang="0">
                  <a:pos x="0" y="70"/>
                </a:cxn>
                <a:cxn ang="0">
                  <a:pos x="0" y="70"/>
                </a:cxn>
                <a:cxn ang="0">
                  <a:pos x="18" y="66"/>
                </a:cxn>
                <a:cxn ang="0">
                  <a:pos x="72" y="56"/>
                </a:cxn>
                <a:cxn ang="0">
                  <a:pos x="164" y="42"/>
                </a:cxn>
                <a:cxn ang="0">
                  <a:pos x="224" y="34"/>
                </a:cxn>
                <a:cxn ang="0">
                  <a:pos x="294" y="26"/>
                </a:cxn>
                <a:cxn ang="0">
                  <a:pos x="372" y="20"/>
                </a:cxn>
                <a:cxn ang="0">
                  <a:pos x="462" y="14"/>
                </a:cxn>
                <a:cxn ang="0">
                  <a:pos x="560" y="8"/>
                </a:cxn>
                <a:cxn ang="0">
                  <a:pos x="670" y="4"/>
                </a:cxn>
                <a:cxn ang="0">
                  <a:pos x="790" y="2"/>
                </a:cxn>
                <a:cxn ang="0">
                  <a:pos x="920" y="0"/>
                </a:cxn>
                <a:cxn ang="0">
                  <a:pos x="1060" y="2"/>
                </a:cxn>
                <a:cxn ang="0">
                  <a:pos x="1210" y="6"/>
                </a:cxn>
                <a:cxn ang="0">
                  <a:pos x="1372" y="14"/>
                </a:cxn>
                <a:cxn ang="0">
                  <a:pos x="1544" y="24"/>
                </a:cxn>
                <a:cxn ang="0">
                  <a:pos x="1726" y="40"/>
                </a:cxn>
                <a:cxn ang="0">
                  <a:pos x="1920" y="58"/>
                </a:cxn>
                <a:cxn ang="0">
                  <a:pos x="2126" y="80"/>
                </a:cxn>
                <a:cxn ang="0">
                  <a:pos x="2342" y="106"/>
                </a:cxn>
                <a:cxn ang="0">
                  <a:pos x="2570" y="138"/>
                </a:cxn>
                <a:cxn ang="0">
                  <a:pos x="2808" y="174"/>
                </a:cxn>
                <a:cxn ang="0">
                  <a:pos x="3058" y="216"/>
                </a:cxn>
                <a:cxn ang="0">
                  <a:pos x="3320" y="266"/>
                </a:cxn>
                <a:cxn ang="0">
                  <a:pos x="3594" y="320"/>
                </a:cxn>
                <a:cxn ang="0">
                  <a:pos x="3880" y="380"/>
                </a:cxn>
                <a:cxn ang="0">
                  <a:pos x="4178" y="448"/>
                </a:cxn>
                <a:cxn ang="0">
                  <a:pos x="4488" y="522"/>
                </a:cxn>
                <a:cxn ang="0">
                  <a:pos x="4810" y="604"/>
                </a:cxn>
                <a:cxn ang="0">
                  <a:pos x="5144" y="694"/>
                </a:cxn>
              </a:cxnLst>
              <a:rect l="0" t="0" r="r" b="b"/>
              <a:pathLst>
                <a:path w="5144" h="694">
                  <a:moveTo>
                    <a:pt x="0" y="70"/>
                  </a:moveTo>
                  <a:lnTo>
                    <a:pt x="0" y="70"/>
                  </a:lnTo>
                  <a:lnTo>
                    <a:pt x="18" y="66"/>
                  </a:lnTo>
                  <a:lnTo>
                    <a:pt x="72" y="56"/>
                  </a:lnTo>
                  <a:lnTo>
                    <a:pt x="164" y="42"/>
                  </a:lnTo>
                  <a:lnTo>
                    <a:pt x="224" y="34"/>
                  </a:lnTo>
                  <a:lnTo>
                    <a:pt x="294" y="26"/>
                  </a:lnTo>
                  <a:lnTo>
                    <a:pt x="372" y="20"/>
                  </a:lnTo>
                  <a:lnTo>
                    <a:pt x="462" y="14"/>
                  </a:lnTo>
                  <a:lnTo>
                    <a:pt x="560" y="8"/>
                  </a:lnTo>
                  <a:lnTo>
                    <a:pt x="670" y="4"/>
                  </a:lnTo>
                  <a:lnTo>
                    <a:pt x="790" y="2"/>
                  </a:lnTo>
                  <a:lnTo>
                    <a:pt x="920" y="0"/>
                  </a:lnTo>
                  <a:lnTo>
                    <a:pt x="1060" y="2"/>
                  </a:lnTo>
                  <a:lnTo>
                    <a:pt x="1210" y="6"/>
                  </a:lnTo>
                  <a:lnTo>
                    <a:pt x="1372" y="14"/>
                  </a:lnTo>
                  <a:lnTo>
                    <a:pt x="1544" y="24"/>
                  </a:lnTo>
                  <a:lnTo>
                    <a:pt x="1726" y="40"/>
                  </a:lnTo>
                  <a:lnTo>
                    <a:pt x="1920" y="58"/>
                  </a:lnTo>
                  <a:lnTo>
                    <a:pt x="2126" y="80"/>
                  </a:lnTo>
                  <a:lnTo>
                    <a:pt x="2342" y="106"/>
                  </a:lnTo>
                  <a:lnTo>
                    <a:pt x="2570" y="138"/>
                  </a:lnTo>
                  <a:lnTo>
                    <a:pt x="2808" y="174"/>
                  </a:lnTo>
                  <a:lnTo>
                    <a:pt x="3058" y="216"/>
                  </a:lnTo>
                  <a:lnTo>
                    <a:pt x="3320" y="266"/>
                  </a:lnTo>
                  <a:lnTo>
                    <a:pt x="3594" y="320"/>
                  </a:lnTo>
                  <a:lnTo>
                    <a:pt x="3880" y="380"/>
                  </a:lnTo>
                  <a:lnTo>
                    <a:pt x="4178" y="448"/>
                  </a:lnTo>
                  <a:lnTo>
                    <a:pt x="4488" y="522"/>
                  </a:lnTo>
                  <a:lnTo>
                    <a:pt x="4810" y="604"/>
                  </a:lnTo>
                  <a:lnTo>
                    <a:pt x="5144" y="694"/>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GB" sz="2400" dirty="0"/>
            </a:p>
          </p:txBody>
        </p:sp>
        <p:sp>
          <p:nvSpPr>
            <p:cNvPr id="15" name="Freeform 26">
              <a:extLst>
                <a:ext uri="{FF2B5EF4-FFF2-40B4-BE49-F238E27FC236}">
                  <a16:creationId xmlns:a16="http://schemas.microsoft.com/office/drawing/2014/main" id="{9889A481-8976-D992-5063-42B512C86BD9}"/>
                </a:ext>
              </a:extLst>
            </p:cNvPr>
            <p:cNvSpPr>
              <a:spLocks/>
            </p:cNvSpPr>
            <p:nvPr/>
          </p:nvSpPr>
          <p:spPr bwMode="hidden">
            <a:xfrm>
              <a:off x="4156075" y="4316413"/>
              <a:ext cx="4940300" cy="927100"/>
            </a:xfrm>
            <a:custGeom>
              <a:avLst/>
              <a:gdLst/>
              <a:ahLst/>
              <a:cxnLst>
                <a:cxn ang="0">
                  <a:pos x="0" y="584"/>
                </a:cxn>
                <a:cxn ang="0">
                  <a:pos x="0" y="584"/>
                </a:cxn>
                <a:cxn ang="0">
                  <a:pos x="90" y="560"/>
                </a:cxn>
                <a:cxn ang="0">
                  <a:pos x="336" y="498"/>
                </a:cxn>
                <a:cxn ang="0">
                  <a:pos x="506" y="456"/>
                </a:cxn>
                <a:cxn ang="0">
                  <a:pos x="702" y="410"/>
                </a:cxn>
                <a:cxn ang="0">
                  <a:pos x="920" y="360"/>
                </a:cxn>
                <a:cxn ang="0">
                  <a:pos x="1154" y="306"/>
                </a:cxn>
                <a:cxn ang="0">
                  <a:pos x="1402" y="254"/>
                </a:cxn>
                <a:cxn ang="0">
                  <a:pos x="1656" y="202"/>
                </a:cxn>
                <a:cxn ang="0">
                  <a:pos x="1916" y="154"/>
                </a:cxn>
                <a:cxn ang="0">
                  <a:pos x="2174" y="108"/>
                </a:cxn>
                <a:cxn ang="0">
                  <a:pos x="2302" y="88"/>
                </a:cxn>
                <a:cxn ang="0">
                  <a:pos x="2426" y="68"/>
                </a:cxn>
                <a:cxn ang="0">
                  <a:pos x="2550" y="52"/>
                </a:cxn>
                <a:cxn ang="0">
                  <a:pos x="2670" y="36"/>
                </a:cxn>
                <a:cxn ang="0">
                  <a:pos x="2788" y="24"/>
                </a:cxn>
                <a:cxn ang="0">
                  <a:pos x="2900" y="14"/>
                </a:cxn>
                <a:cxn ang="0">
                  <a:pos x="3008" y="6"/>
                </a:cxn>
                <a:cxn ang="0">
                  <a:pos x="3112" y="0"/>
                </a:cxn>
              </a:cxnLst>
              <a:rect l="0" t="0" r="r" b="b"/>
              <a:pathLst>
                <a:path w="3112" h="584">
                  <a:moveTo>
                    <a:pt x="0" y="584"/>
                  </a:moveTo>
                  <a:lnTo>
                    <a:pt x="0" y="584"/>
                  </a:lnTo>
                  <a:lnTo>
                    <a:pt x="90" y="560"/>
                  </a:lnTo>
                  <a:lnTo>
                    <a:pt x="336" y="498"/>
                  </a:lnTo>
                  <a:lnTo>
                    <a:pt x="506" y="456"/>
                  </a:lnTo>
                  <a:lnTo>
                    <a:pt x="702" y="410"/>
                  </a:lnTo>
                  <a:lnTo>
                    <a:pt x="920" y="360"/>
                  </a:lnTo>
                  <a:lnTo>
                    <a:pt x="1154" y="306"/>
                  </a:lnTo>
                  <a:lnTo>
                    <a:pt x="1402" y="254"/>
                  </a:lnTo>
                  <a:lnTo>
                    <a:pt x="1656" y="202"/>
                  </a:lnTo>
                  <a:lnTo>
                    <a:pt x="1916" y="154"/>
                  </a:lnTo>
                  <a:lnTo>
                    <a:pt x="2174" y="108"/>
                  </a:lnTo>
                  <a:lnTo>
                    <a:pt x="2302" y="88"/>
                  </a:lnTo>
                  <a:lnTo>
                    <a:pt x="2426" y="68"/>
                  </a:lnTo>
                  <a:lnTo>
                    <a:pt x="2550" y="52"/>
                  </a:lnTo>
                  <a:lnTo>
                    <a:pt x="2670" y="36"/>
                  </a:lnTo>
                  <a:lnTo>
                    <a:pt x="2788" y="24"/>
                  </a:lnTo>
                  <a:lnTo>
                    <a:pt x="2900" y="14"/>
                  </a:lnTo>
                  <a:lnTo>
                    <a:pt x="3008" y="6"/>
                  </a:lnTo>
                  <a:lnTo>
                    <a:pt x="3112" y="0"/>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GB" sz="2400" dirty="0"/>
            </a:p>
          </p:txBody>
        </p:sp>
        <p:sp useBgFill="1">
          <p:nvSpPr>
            <p:cNvPr id="16" name="Freeform 28">
              <a:extLst>
                <a:ext uri="{FF2B5EF4-FFF2-40B4-BE49-F238E27FC236}">
                  <a16:creationId xmlns:a16="http://schemas.microsoft.com/office/drawing/2014/main" id="{D889E2A6-4CDB-BC5D-7F4A-6B7908D36B7F}"/>
                </a:ext>
              </a:extLst>
            </p:cNvPr>
            <p:cNvSpPr>
              <a:spLocks/>
            </p:cNvSpPr>
            <p:nvPr/>
          </p:nvSpPr>
          <p:spPr bwMode="hidden">
            <a:xfrm>
              <a:off x="-4178463" y="4294188"/>
              <a:ext cx="13284363" cy="1892300"/>
            </a:xfrm>
            <a:custGeom>
              <a:avLst/>
              <a:gdLst/>
              <a:ahLst/>
              <a:cxnLst>
                <a:cxn ang="0">
                  <a:pos x="8192" y="512"/>
                </a:cxn>
                <a:cxn ang="0">
                  <a:pos x="8040" y="570"/>
                </a:cxn>
                <a:cxn ang="0">
                  <a:pos x="7878" y="620"/>
                </a:cxn>
                <a:cxn ang="0">
                  <a:pos x="7706" y="666"/>
                </a:cxn>
                <a:cxn ang="0">
                  <a:pos x="7522" y="702"/>
                </a:cxn>
                <a:cxn ang="0">
                  <a:pos x="7322" y="730"/>
                </a:cxn>
                <a:cxn ang="0">
                  <a:pos x="7106" y="750"/>
                </a:cxn>
                <a:cxn ang="0">
                  <a:pos x="6872" y="762"/>
                </a:cxn>
                <a:cxn ang="0">
                  <a:pos x="6618" y="760"/>
                </a:cxn>
                <a:cxn ang="0">
                  <a:pos x="6342" y="750"/>
                </a:cxn>
                <a:cxn ang="0">
                  <a:pos x="6042" y="726"/>
                </a:cxn>
                <a:cxn ang="0">
                  <a:pos x="5716" y="690"/>
                </a:cxn>
                <a:cxn ang="0">
                  <a:pos x="5364" y="642"/>
                </a:cxn>
                <a:cxn ang="0">
                  <a:pos x="4982" y="578"/>
                </a:cxn>
                <a:cxn ang="0">
                  <a:pos x="4568" y="500"/>
                </a:cxn>
                <a:cxn ang="0">
                  <a:pos x="4122" y="406"/>
                </a:cxn>
                <a:cxn ang="0">
                  <a:pos x="3640" y="296"/>
                </a:cxn>
                <a:cxn ang="0">
                  <a:pos x="3396" y="240"/>
                </a:cxn>
                <a:cxn ang="0">
                  <a:pos x="2934" y="148"/>
                </a:cxn>
                <a:cxn ang="0">
                  <a:pos x="2512" y="82"/>
                </a:cxn>
                <a:cxn ang="0">
                  <a:pos x="2126" y="36"/>
                </a:cxn>
                <a:cxn ang="0">
                  <a:pos x="1776" y="10"/>
                </a:cxn>
                <a:cxn ang="0">
                  <a:pos x="1462" y="0"/>
                </a:cxn>
                <a:cxn ang="0">
                  <a:pos x="1182" y="4"/>
                </a:cxn>
                <a:cxn ang="0">
                  <a:pos x="934" y="20"/>
                </a:cxn>
                <a:cxn ang="0">
                  <a:pos x="716" y="44"/>
                </a:cxn>
                <a:cxn ang="0">
                  <a:pos x="530" y="74"/>
                </a:cxn>
                <a:cxn ang="0">
                  <a:pos x="374" y="108"/>
                </a:cxn>
                <a:cxn ang="0">
                  <a:pos x="248" y="144"/>
                </a:cxn>
                <a:cxn ang="0">
                  <a:pos x="148" y="176"/>
                </a:cxn>
                <a:cxn ang="0">
                  <a:pos x="48" y="216"/>
                </a:cxn>
                <a:cxn ang="0">
                  <a:pos x="0" y="240"/>
                </a:cxn>
                <a:cxn ang="0">
                  <a:pos x="8192" y="1192"/>
                </a:cxn>
                <a:cxn ang="0">
                  <a:pos x="8196" y="1186"/>
                </a:cxn>
                <a:cxn ang="0">
                  <a:pos x="8196" y="510"/>
                </a:cxn>
                <a:cxn ang="0">
                  <a:pos x="8192" y="512"/>
                </a:cxn>
              </a:cxnLst>
              <a:rect l="0" t="0" r="r" b="b"/>
              <a:pathLst>
                <a:path w="8196" h="1192">
                  <a:moveTo>
                    <a:pt x="8192" y="512"/>
                  </a:moveTo>
                  <a:lnTo>
                    <a:pt x="8192" y="512"/>
                  </a:lnTo>
                  <a:lnTo>
                    <a:pt x="8116" y="542"/>
                  </a:lnTo>
                  <a:lnTo>
                    <a:pt x="8040" y="570"/>
                  </a:lnTo>
                  <a:lnTo>
                    <a:pt x="7960" y="596"/>
                  </a:lnTo>
                  <a:lnTo>
                    <a:pt x="7878" y="620"/>
                  </a:lnTo>
                  <a:lnTo>
                    <a:pt x="7794" y="644"/>
                  </a:lnTo>
                  <a:lnTo>
                    <a:pt x="7706" y="666"/>
                  </a:lnTo>
                  <a:lnTo>
                    <a:pt x="7616" y="684"/>
                  </a:lnTo>
                  <a:lnTo>
                    <a:pt x="7522" y="702"/>
                  </a:lnTo>
                  <a:lnTo>
                    <a:pt x="7424" y="718"/>
                  </a:lnTo>
                  <a:lnTo>
                    <a:pt x="7322" y="730"/>
                  </a:lnTo>
                  <a:lnTo>
                    <a:pt x="7216" y="742"/>
                  </a:lnTo>
                  <a:lnTo>
                    <a:pt x="7106" y="750"/>
                  </a:lnTo>
                  <a:lnTo>
                    <a:pt x="6992" y="758"/>
                  </a:lnTo>
                  <a:lnTo>
                    <a:pt x="6872" y="762"/>
                  </a:lnTo>
                  <a:lnTo>
                    <a:pt x="6748" y="762"/>
                  </a:lnTo>
                  <a:lnTo>
                    <a:pt x="6618" y="760"/>
                  </a:lnTo>
                  <a:lnTo>
                    <a:pt x="6482" y="756"/>
                  </a:lnTo>
                  <a:lnTo>
                    <a:pt x="6342" y="750"/>
                  </a:lnTo>
                  <a:lnTo>
                    <a:pt x="6196" y="740"/>
                  </a:lnTo>
                  <a:lnTo>
                    <a:pt x="6042" y="726"/>
                  </a:lnTo>
                  <a:lnTo>
                    <a:pt x="5882" y="710"/>
                  </a:lnTo>
                  <a:lnTo>
                    <a:pt x="5716" y="690"/>
                  </a:lnTo>
                  <a:lnTo>
                    <a:pt x="5544" y="668"/>
                  </a:lnTo>
                  <a:lnTo>
                    <a:pt x="5364" y="642"/>
                  </a:lnTo>
                  <a:lnTo>
                    <a:pt x="5176" y="612"/>
                  </a:lnTo>
                  <a:lnTo>
                    <a:pt x="4982" y="578"/>
                  </a:lnTo>
                  <a:lnTo>
                    <a:pt x="4778" y="540"/>
                  </a:lnTo>
                  <a:lnTo>
                    <a:pt x="4568" y="500"/>
                  </a:lnTo>
                  <a:lnTo>
                    <a:pt x="4348" y="454"/>
                  </a:lnTo>
                  <a:lnTo>
                    <a:pt x="4122" y="406"/>
                  </a:lnTo>
                  <a:lnTo>
                    <a:pt x="3886" y="354"/>
                  </a:lnTo>
                  <a:lnTo>
                    <a:pt x="3640" y="296"/>
                  </a:lnTo>
                  <a:lnTo>
                    <a:pt x="3640" y="296"/>
                  </a:lnTo>
                  <a:lnTo>
                    <a:pt x="3396" y="240"/>
                  </a:lnTo>
                  <a:lnTo>
                    <a:pt x="3160" y="192"/>
                  </a:lnTo>
                  <a:lnTo>
                    <a:pt x="2934" y="148"/>
                  </a:lnTo>
                  <a:lnTo>
                    <a:pt x="2718" y="112"/>
                  </a:lnTo>
                  <a:lnTo>
                    <a:pt x="2512" y="82"/>
                  </a:lnTo>
                  <a:lnTo>
                    <a:pt x="2314" y="56"/>
                  </a:lnTo>
                  <a:lnTo>
                    <a:pt x="2126" y="36"/>
                  </a:lnTo>
                  <a:lnTo>
                    <a:pt x="1948" y="20"/>
                  </a:lnTo>
                  <a:lnTo>
                    <a:pt x="1776" y="10"/>
                  </a:lnTo>
                  <a:lnTo>
                    <a:pt x="1616" y="2"/>
                  </a:lnTo>
                  <a:lnTo>
                    <a:pt x="1462" y="0"/>
                  </a:lnTo>
                  <a:lnTo>
                    <a:pt x="1318" y="0"/>
                  </a:lnTo>
                  <a:lnTo>
                    <a:pt x="1182" y="4"/>
                  </a:lnTo>
                  <a:lnTo>
                    <a:pt x="1054" y="10"/>
                  </a:lnTo>
                  <a:lnTo>
                    <a:pt x="934" y="20"/>
                  </a:lnTo>
                  <a:lnTo>
                    <a:pt x="822" y="30"/>
                  </a:lnTo>
                  <a:lnTo>
                    <a:pt x="716" y="44"/>
                  </a:lnTo>
                  <a:lnTo>
                    <a:pt x="620" y="58"/>
                  </a:lnTo>
                  <a:lnTo>
                    <a:pt x="530" y="74"/>
                  </a:lnTo>
                  <a:lnTo>
                    <a:pt x="450" y="92"/>
                  </a:lnTo>
                  <a:lnTo>
                    <a:pt x="374" y="108"/>
                  </a:lnTo>
                  <a:lnTo>
                    <a:pt x="308" y="126"/>
                  </a:lnTo>
                  <a:lnTo>
                    <a:pt x="248" y="144"/>
                  </a:lnTo>
                  <a:lnTo>
                    <a:pt x="194" y="160"/>
                  </a:lnTo>
                  <a:lnTo>
                    <a:pt x="148" y="176"/>
                  </a:lnTo>
                  <a:lnTo>
                    <a:pt x="108" y="192"/>
                  </a:lnTo>
                  <a:lnTo>
                    <a:pt x="48" y="216"/>
                  </a:lnTo>
                  <a:lnTo>
                    <a:pt x="12" y="234"/>
                  </a:lnTo>
                  <a:lnTo>
                    <a:pt x="0" y="240"/>
                  </a:lnTo>
                  <a:lnTo>
                    <a:pt x="0" y="1192"/>
                  </a:lnTo>
                  <a:lnTo>
                    <a:pt x="8192" y="1192"/>
                  </a:lnTo>
                  <a:lnTo>
                    <a:pt x="8192" y="1192"/>
                  </a:lnTo>
                  <a:lnTo>
                    <a:pt x="8196" y="1186"/>
                  </a:lnTo>
                  <a:lnTo>
                    <a:pt x="8196" y="1186"/>
                  </a:lnTo>
                  <a:lnTo>
                    <a:pt x="8196" y="510"/>
                  </a:lnTo>
                  <a:lnTo>
                    <a:pt x="8196" y="510"/>
                  </a:lnTo>
                  <a:lnTo>
                    <a:pt x="8192" y="512"/>
                  </a:lnTo>
                  <a:lnTo>
                    <a:pt x="8192" y="512"/>
                  </a:lnTo>
                  <a:close/>
                </a:path>
              </a:pathLst>
            </a:custGeom>
            <a:ln w="9525">
              <a:noFill/>
              <a:round/>
              <a:headEnd/>
              <a:tailEnd/>
            </a:ln>
          </p:spPr>
          <p:txBody>
            <a:bodyPr vert="horz" wrap="square" lIns="91440" tIns="45720" rIns="91440" bIns="45720" numCol="1" anchor="t" anchorCtr="0" compatLnSpc="1">
              <a:prstTxWarp prst="textNoShape">
                <a:avLst/>
              </a:prstTxWarp>
            </a:bodyPr>
            <a:lstStyle/>
            <a:p>
              <a:endParaRPr lang="en-GB" sz="2400" dirty="0"/>
            </a:p>
          </p:txBody>
        </p:sp>
      </p:grpSp>
      <p:sp>
        <p:nvSpPr>
          <p:cNvPr id="18" name="Rectangle 17">
            <a:extLst>
              <a:ext uri="{FF2B5EF4-FFF2-40B4-BE49-F238E27FC236}">
                <a16:creationId xmlns:a16="http://schemas.microsoft.com/office/drawing/2014/main" id="{D5771394-4879-FD1E-0602-9A073723801D}"/>
              </a:ext>
            </a:extLst>
          </p:cNvPr>
          <p:cNvSpPr/>
          <p:nvPr userDrawn="1"/>
        </p:nvSpPr>
        <p:spPr>
          <a:xfrm>
            <a:off x="5257027" y="6661822"/>
            <a:ext cx="63219" cy="23107"/>
          </a:xfrm>
          <a:prstGeom prst="rect">
            <a:avLst/>
          </a:prstGeom>
          <a:solidFill>
            <a:srgbClr val="FAFAF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2400" dirty="0"/>
          </a:p>
        </p:txBody>
      </p:sp>
    </p:spTree>
    <p:extLst>
      <p:ext uri="{BB962C8B-B14F-4D97-AF65-F5344CB8AC3E}">
        <p14:creationId xmlns:p14="http://schemas.microsoft.com/office/powerpoint/2010/main" val="627603983"/>
      </p:ext>
    </p:extLst>
  </p:cSld>
  <p:clrMap bg1="lt1" tx1="dk1" bg2="lt2" tx2="dk2" accent1="accent1" accent2="accent2" accent3="accent3" accent4="accent4" accent5="accent5" accent6="accent6" hlink="hlink" folHlink="folHlink"/>
  <p:sldLayoutIdLst>
    <p:sldLayoutId id="2147485185" r:id="rId1"/>
    <p:sldLayoutId id="2147485186" r:id="rId2"/>
    <p:sldLayoutId id="2147485187" r:id="rId3"/>
    <p:sldLayoutId id="2147485188" r:id="rId4"/>
    <p:sldLayoutId id="2147485189" r:id="rId5"/>
    <p:sldLayoutId id="2147485190" r:id="rId6"/>
    <p:sldLayoutId id="2147485191" r:id="rId7"/>
    <p:sldLayoutId id="2147485192" r:id="rId8"/>
    <p:sldLayoutId id="2147485193" r:id="rId9"/>
    <p:sldLayoutId id="2147485194" r:id="rId10"/>
    <p:sldLayoutId id="2147485195" r:id="rId11"/>
    <p:sldLayoutId id="2147485196" r:id="rId12"/>
    <p:sldLayoutId id="2147485197" r:id="rId13"/>
    <p:sldLayoutId id="2147485161" r:id="rId14"/>
  </p:sldLayoutIdLst>
  <p:hf hdr="0"/>
  <p:txStyles>
    <p:titleStyle>
      <a:lvl1pPr algn="l" defTabSz="914400" rtl="0" eaLnBrk="1" latinLnBrk="0" hangingPunct="1">
        <a:lnSpc>
          <a:spcPct val="90000"/>
        </a:lnSpc>
        <a:spcBef>
          <a:spcPct val="0"/>
        </a:spcBef>
        <a:buNone/>
        <a:defRPr sz="3600" b="1" kern="1200">
          <a:solidFill>
            <a:schemeClr val="tx1"/>
          </a:solidFill>
          <a:latin typeface="Arial" panose="020B0604020202020204" pitchFamily="34" charset="0"/>
          <a:ea typeface="+mj-ea"/>
          <a:cs typeface="Arial" panose="020B0604020202020204" pitchFamily="34" charset="0"/>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400" kern="120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Arial" panose="020B0604020202020204" pitchFamily="34" charset="0"/>
          <a:ea typeface="+mn-ea"/>
          <a:cs typeface="Arial" panose="020B0604020202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A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hyperlink" Target="https://arxiv.org/abs/2503.15575" TargetMode="External"/><Relationship Id="rId5" Type="http://schemas.openxmlformats.org/officeDocument/2006/relationships/hyperlink" Target="http://www.nupecc.org/" TargetMode="External"/><Relationship Id="rId4" Type="http://schemas.openxmlformats.org/officeDocument/2006/relationships/image" Target="../media/image5.png"/></Relationships>
</file>

<file path=ppt/slides/_rels/slide2.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2.xml"/><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3" Type="http://schemas.openxmlformats.org/officeDocument/2006/relationships/image" Target="../media/image8.JPG"/><Relationship Id="rId2" Type="http://schemas.openxmlformats.org/officeDocument/2006/relationships/image" Target="../media/image7.jpg"/><Relationship Id="rId1" Type="http://schemas.openxmlformats.org/officeDocument/2006/relationships/slideLayout" Target="../slideLayouts/slideLayout2.xml"/><Relationship Id="rId5" Type="http://schemas.openxmlformats.org/officeDocument/2006/relationships/image" Target="../media/image10.jpeg"/><Relationship Id="rId4" Type="http://schemas.openxmlformats.org/officeDocument/2006/relationships/image" Target="../media/image9.jpg"/></Relationships>
</file>

<file path=ppt/slides/_rels/slide4.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hyperlink" Target="https://nuffer.web.cern.ch/mission.html" TargetMode="External"/><Relationship Id="rId1" Type="http://schemas.openxmlformats.org/officeDocument/2006/relationships/slideLayout" Target="../slideLayouts/slideLayout4.xml"/><Relationship Id="rId5" Type="http://schemas.openxmlformats.org/officeDocument/2006/relationships/image" Target="../media/image13.png"/><Relationship Id="rId4" Type="http://schemas.openxmlformats.org/officeDocument/2006/relationships/image" Target="../media/image12.png"/></Relationships>
</file>

<file path=ppt/slides/_rels/slide5.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3.xml"/><Relationship Id="rId1" Type="http://schemas.openxmlformats.org/officeDocument/2006/relationships/slideLayout" Target="../slideLayouts/slideLayout6.xml"/><Relationship Id="rId4" Type="http://schemas.openxmlformats.org/officeDocument/2006/relationships/hyperlink" Target="https://arxiv.org/abs/2503.15575" TargetMode="External"/></Relationships>
</file>

<file path=ppt/slides/_rels/slide6.xml.rels><?xml version="1.0" encoding="UTF-8" standalone="yes"?>
<Relationships xmlns="http://schemas.openxmlformats.org/package/2006/relationships"><Relationship Id="rId8" Type="http://schemas.openxmlformats.org/officeDocument/2006/relationships/image" Target="../media/image20.jpeg"/><Relationship Id="rId13" Type="http://schemas.openxmlformats.org/officeDocument/2006/relationships/image" Target="../media/image25.png"/><Relationship Id="rId18" Type="http://schemas.openxmlformats.org/officeDocument/2006/relationships/image" Target="../media/image30.png"/><Relationship Id="rId3" Type="http://schemas.openxmlformats.org/officeDocument/2006/relationships/image" Target="../media/image15.png"/><Relationship Id="rId21" Type="http://schemas.openxmlformats.org/officeDocument/2006/relationships/image" Target="../media/image33.png"/><Relationship Id="rId7" Type="http://schemas.openxmlformats.org/officeDocument/2006/relationships/image" Target="../media/image19.png"/><Relationship Id="rId12" Type="http://schemas.openxmlformats.org/officeDocument/2006/relationships/image" Target="../media/image24.jpeg"/><Relationship Id="rId17" Type="http://schemas.openxmlformats.org/officeDocument/2006/relationships/image" Target="../media/image29.jpeg"/><Relationship Id="rId2" Type="http://schemas.openxmlformats.org/officeDocument/2006/relationships/notesSlide" Target="../notesSlides/notesSlide4.xml"/><Relationship Id="rId16" Type="http://schemas.openxmlformats.org/officeDocument/2006/relationships/image" Target="../media/image28.png"/><Relationship Id="rId20" Type="http://schemas.openxmlformats.org/officeDocument/2006/relationships/image" Target="../media/image32.jpeg"/><Relationship Id="rId1" Type="http://schemas.openxmlformats.org/officeDocument/2006/relationships/slideLayout" Target="../slideLayouts/slideLayout7.xml"/><Relationship Id="rId6" Type="http://schemas.openxmlformats.org/officeDocument/2006/relationships/image" Target="../media/image18.tiff"/><Relationship Id="rId11" Type="http://schemas.openxmlformats.org/officeDocument/2006/relationships/image" Target="../media/image23.emf"/><Relationship Id="rId5" Type="http://schemas.openxmlformats.org/officeDocument/2006/relationships/image" Target="../media/image17.jpeg"/><Relationship Id="rId15" Type="http://schemas.openxmlformats.org/officeDocument/2006/relationships/image" Target="../media/image27.png"/><Relationship Id="rId10" Type="http://schemas.openxmlformats.org/officeDocument/2006/relationships/image" Target="../media/image22.jpeg"/><Relationship Id="rId19" Type="http://schemas.openxmlformats.org/officeDocument/2006/relationships/image" Target="../media/image31.jpeg"/><Relationship Id="rId4" Type="http://schemas.openxmlformats.org/officeDocument/2006/relationships/image" Target="../media/image16.jpeg"/><Relationship Id="rId9" Type="http://schemas.openxmlformats.org/officeDocument/2006/relationships/image" Target="../media/image21.png"/><Relationship Id="rId14" Type="http://schemas.openxmlformats.org/officeDocument/2006/relationships/image" Target="../media/image26.png"/></Relationships>
</file>

<file path=ppt/slides/_rels/slide7.xml.rels><?xml version="1.0" encoding="UTF-8" standalone="yes"?>
<Relationships xmlns="http://schemas.openxmlformats.org/package/2006/relationships"><Relationship Id="rId8" Type="http://schemas.openxmlformats.org/officeDocument/2006/relationships/image" Target="../media/image40.jpeg"/><Relationship Id="rId3" Type="http://schemas.openxmlformats.org/officeDocument/2006/relationships/image" Target="../media/image35.png"/><Relationship Id="rId7" Type="http://schemas.openxmlformats.org/officeDocument/2006/relationships/image" Target="../media/image39.emf"/><Relationship Id="rId2" Type="http://schemas.openxmlformats.org/officeDocument/2006/relationships/image" Target="../media/image34.emf"/><Relationship Id="rId1" Type="http://schemas.openxmlformats.org/officeDocument/2006/relationships/slideLayout" Target="../slideLayouts/slideLayout7.xml"/><Relationship Id="rId6" Type="http://schemas.openxmlformats.org/officeDocument/2006/relationships/image" Target="../media/image38.emf"/><Relationship Id="rId5" Type="http://schemas.openxmlformats.org/officeDocument/2006/relationships/image" Target="../media/image37.png"/><Relationship Id="rId4" Type="http://schemas.openxmlformats.org/officeDocument/2006/relationships/image" Target="../media/image36.png"/><Relationship Id="rId9" Type="http://schemas.openxmlformats.org/officeDocument/2006/relationships/image" Target="../media/image41.emf"/></Relationships>
</file>

<file path=ppt/slides/_rels/slide8.xml.rels><?xml version="1.0" encoding="UTF-8" standalone="yes"?>
<Relationships xmlns="http://schemas.openxmlformats.org/package/2006/relationships"><Relationship Id="rId2" Type="http://schemas.openxmlformats.org/officeDocument/2006/relationships/image" Target="../media/image42.emf"/><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44.jpeg"/><Relationship Id="rId2" Type="http://schemas.openxmlformats.org/officeDocument/2006/relationships/image" Target="../media/image43.emf"/><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2" Type="http://schemas.openxmlformats.org/officeDocument/2006/relationships/image" Target="../media/image45.png"/><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3" Type="http://schemas.openxmlformats.org/officeDocument/2006/relationships/hyperlink" Target="https://arxiv.org/abs/2504.04100" TargetMode="External"/><Relationship Id="rId2" Type="http://schemas.openxmlformats.org/officeDocument/2006/relationships/image" Target="../media/image46.png"/><Relationship Id="rId1" Type="http://schemas.openxmlformats.org/officeDocument/2006/relationships/slideLayout" Target="../slideLayouts/slideLayout4.xml"/><Relationship Id="rId5" Type="http://schemas.openxmlformats.org/officeDocument/2006/relationships/hyperlink" Target="https://indico.cern.ch/event/1439855/contributions/" TargetMode="External"/><Relationship Id="rId4" Type="http://schemas.openxmlformats.org/officeDocument/2006/relationships/image" Target="../media/image47.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4.xml.rels><?xml version="1.0" encoding="UTF-8" standalone="yes"?>
<Relationships xmlns="http://schemas.openxmlformats.org/package/2006/relationships"><Relationship Id="rId3" Type="http://schemas.openxmlformats.org/officeDocument/2006/relationships/image" Target="../media/image48.jpeg"/><Relationship Id="rId2" Type="http://schemas.openxmlformats.org/officeDocument/2006/relationships/notesSlide" Target="../notesSlides/notesSlide5.xml"/><Relationship Id="rId1" Type="http://schemas.openxmlformats.org/officeDocument/2006/relationships/slideLayout" Target="../slideLayouts/slideLayout7.xml"/><Relationship Id="rId6" Type="http://schemas.openxmlformats.org/officeDocument/2006/relationships/image" Target="../media/image14.png"/><Relationship Id="rId5" Type="http://schemas.openxmlformats.org/officeDocument/2006/relationships/hyperlink" Target="https://arxiv.org/abs/2503.15575" TargetMode="External"/><Relationship Id="rId4" Type="http://schemas.openxmlformats.org/officeDocument/2006/relationships/hyperlink" Target="https://www.nupecc.org/lrp2024/Draft_Executive_Summary_LRP2024.pdf" TargetMode="Externa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3" Type="http://schemas.openxmlformats.org/officeDocument/2006/relationships/hyperlink" Target="https://www.nupecc.org/jenaa/index.php?display=computing" TargetMode="External"/><Relationship Id="rId2" Type="http://schemas.openxmlformats.org/officeDocument/2006/relationships/image" Target="../media/image49.png"/><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2" Type="http://schemas.openxmlformats.org/officeDocument/2006/relationships/image" Target="../media/image50.png"/><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3" Type="http://schemas.openxmlformats.org/officeDocument/2006/relationships/hyperlink" Target="https://arxiv.org/abs/2503.15575" TargetMode="External"/><Relationship Id="rId7" Type="http://schemas.openxmlformats.org/officeDocument/2006/relationships/image" Target="../media/image54.jpg"/><Relationship Id="rId2" Type="http://schemas.openxmlformats.org/officeDocument/2006/relationships/hyperlink" Target="https://www.nupecc.org/lrp2016/Documents/lrp2017.pdf" TargetMode="External"/><Relationship Id="rId1" Type="http://schemas.openxmlformats.org/officeDocument/2006/relationships/slideLayout" Target="../slideLayouts/slideLayout6.xml"/><Relationship Id="rId6" Type="http://schemas.openxmlformats.org/officeDocument/2006/relationships/image" Target="../media/image53.png"/><Relationship Id="rId5" Type="http://schemas.openxmlformats.org/officeDocument/2006/relationships/image" Target="../media/image52.png"/><Relationship Id="rId4" Type="http://schemas.openxmlformats.org/officeDocument/2006/relationships/image" Target="../media/image51.jpeg"/></Relationships>
</file>

<file path=ppt/slides/_rels/slide19.xml.rels><?xml version="1.0" encoding="UTF-8" standalone="yes"?>
<Relationships xmlns="http://schemas.openxmlformats.org/package/2006/relationships"><Relationship Id="rId2" Type="http://schemas.openxmlformats.org/officeDocument/2006/relationships/image" Target="../media/image55.png"/><Relationship Id="rId1" Type="http://schemas.openxmlformats.org/officeDocument/2006/relationships/slideLayout" Target="../slideLayouts/slideLayout6.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1.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image" Target="../media/image56.jpeg"/><Relationship Id="rId1" Type="http://schemas.openxmlformats.org/officeDocument/2006/relationships/slideLayout" Target="../slideLayouts/slideLayout7.xml"/><Relationship Id="rId4" Type="http://schemas.openxmlformats.org/officeDocument/2006/relationships/image" Target="../media/image58.png"/></Relationships>
</file>

<file path=ppt/slides/_rels/slide22.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image" Target="../media/image59.jpeg"/><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3" Type="http://schemas.openxmlformats.org/officeDocument/2006/relationships/image" Target="../media/image61.jpeg"/><Relationship Id="rId2" Type="http://schemas.openxmlformats.org/officeDocument/2006/relationships/image" Target="../media/image60.jpeg"/><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3" Type="http://schemas.openxmlformats.org/officeDocument/2006/relationships/image" Target="../media/image62.png"/><Relationship Id="rId2" Type="http://schemas.openxmlformats.org/officeDocument/2006/relationships/image" Target="../media/image15.png"/><Relationship Id="rId1" Type="http://schemas.openxmlformats.org/officeDocument/2006/relationships/slideLayout" Target="../slideLayouts/slideLayout7.xml"/><Relationship Id="rId5" Type="http://schemas.openxmlformats.org/officeDocument/2006/relationships/image" Target="../media/image64.png"/><Relationship Id="rId4" Type="http://schemas.openxmlformats.org/officeDocument/2006/relationships/image" Target="../media/image63.png"/></Relationships>
</file>

<file path=ppt/slides/_rels/slide25.xml.rels><?xml version="1.0" encoding="UTF-8" standalone="yes"?>
<Relationships xmlns="http://schemas.openxmlformats.org/package/2006/relationships"><Relationship Id="rId3" Type="http://schemas.openxmlformats.org/officeDocument/2006/relationships/image" Target="../media/image66.png"/><Relationship Id="rId2" Type="http://schemas.openxmlformats.org/officeDocument/2006/relationships/image" Target="../media/image65.png"/><Relationship Id="rId1" Type="http://schemas.openxmlformats.org/officeDocument/2006/relationships/slideLayout" Target="../slideLayouts/slideLayout7.xml"/><Relationship Id="rId6" Type="http://schemas.openxmlformats.org/officeDocument/2006/relationships/image" Target="../media/image69.emf"/><Relationship Id="rId5" Type="http://schemas.openxmlformats.org/officeDocument/2006/relationships/image" Target="../media/image68.png"/><Relationship Id="rId4" Type="http://schemas.openxmlformats.org/officeDocument/2006/relationships/image" Target="../media/image67.jpeg"/></Relationships>
</file>

<file path=ppt/slides/_rels/slide26.xml.rels><?xml version="1.0" encoding="UTF-8" standalone="yes"?>
<Relationships xmlns="http://schemas.openxmlformats.org/package/2006/relationships"><Relationship Id="rId8" Type="http://schemas.openxmlformats.org/officeDocument/2006/relationships/image" Target="../media/image73.jpeg"/><Relationship Id="rId3" Type="http://schemas.openxmlformats.org/officeDocument/2006/relationships/image" Target="../media/image70.png"/><Relationship Id="rId7" Type="http://schemas.openxmlformats.org/officeDocument/2006/relationships/image" Target="../media/image72.jpeg"/><Relationship Id="rId2" Type="http://schemas.openxmlformats.org/officeDocument/2006/relationships/image" Target="../media/image34.emf"/><Relationship Id="rId1" Type="http://schemas.openxmlformats.org/officeDocument/2006/relationships/slideLayout" Target="../slideLayouts/slideLayout7.xml"/><Relationship Id="rId6" Type="http://schemas.openxmlformats.org/officeDocument/2006/relationships/image" Target="../media/image38.emf"/><Relationship Id="rId5" Type="http://schemas.openxmlformats.org/officeDocument/2006/relationships/image" Target="../media/image41.emf"/><Relationship Id="rId4" Type="http://schemas.openxmlformats.org/officeDocument/2006/relationships/image" Target="../media/image71.jpeg"/></Relationships>
</file>

<file path=ppt/slides/_rels/slide27.xml.rels><?xml version="1.0" encoding="UTF-8" standalone="yes"?>
<Relationships xmlns="http://schemas.openxmlformats.org/package/2006/relationships"><Relationship Id="rId3" Type="http://schemas.openxmlformats.org/officeDocument/2006/relationships/image" Target="../media/image75.jpeg"/><Relationship Id="rId2" Type="http://schemas.openxmlformats.org/officeDocument/2006/relationships/image" Target="../media/image74.png"/><Relationship Id="rId1" Type="http://schemas.openxmlformats.org/officeDocument/2006/relationships/slideLayout" Target="../slideLayouts/slideLayout7.xml"/><Relationship Id="rId4" Type="http://schemas.openxmlformats.org/officeDocument/2006/relationships/image" Target="../media/image76.png"/></Relationships>
</file>

<file path=ppt/slides/_rels/slide28.xml.rels><?xml version="1.0" encoding="UTF-8" standalone="yes"?>
<Relationships xmlns="http://schemas.openxmlformats.org/package/2006/relationships"><Relationship Id="rId3" Type="http://schemas.openxmlformats.org/officeDocument/2006/relationships/image" Target="../media/image70.png"/><Relationship Id="rId2" Type="http://schemas.openxmlformats.org/officeDocument/2006/relationships/image" Target="../media/image34.emf"/><Relationship Id="rId1" Type="http://schemas.openxmlformats.org/officeDocument/2006/relationships/slideLayout" Target="../slideLayouts/slideLayout7.xml"/><Relationship Id="rId4" Type="http://schemas.openxmlformats.org/officeDocument/2006/relationships/image" Target="../media/image38.emf"/></Relationships>
</file>

<file path=ppt/slides/_rels/slide29.xml.rels><?xml version="1.0" encoding="UTF-8" standalone="yes"?>
<Relationships xmlns="http://schemas.openxmlformats.org/package/2006/relationships"><Relationship Id="rId8" Type="http://schemas.openxmlformats.org/officeDocument/2006/relationships/image" Target="../media/image82.jpeg"/><Relationship Id="rId3" Type="http://schemas.openxmlformats.org/officeDocument/2006/relationships/image" Target="../media/image77.jpg"/><Relationship Id="rId7" Type="http://schemas.openxmlformats.org/officeDocument/2006/relationships/image" Target="../media/image81.jpeg"/><Relationship Id="rId2" Type="http://schemas.openxmlformats.org/officeDocument/2006/relationships/notesSlide" Target="../notesSlides/notesSlide6.xml"/><Relationship Id="rId1" Type="http://schemas.openxmlformats.org/officeDocument/2006/relationships/slideLayout" Target="../slideLayouts/slideLayout7.xml"/><Relationship Id="rId6" Type="http://schemas.openxmlformats.org/officeDocument/2006/relationships/image" Target="../media/image80.jpeg"/><Relationship Id="rId5" Type="http://schemas.openxmlformats.org/officeDocument/2006/relationships/image" Target="../media/image79.png"/><Relationship Id="rId4" Type="http://schemas.openxmlformats.org/officeDocument/2006/relationships/image" Target="../media/image78.emf"/></Relationships>
</file>

<file path=ppt/slides/_rels/slide30.xml.rels><?xml version="1.0" encoding="UTF-8" standalone="yes"?>
<Relationships xmlns="http://schemas.openxmlformats.org/package/2006/relationships"><Relationship Id="rId3" Type="http://schemas.openxmlformats.org/officeDocument/2006/relationships/image" Target="../media/image72.jpeg"/><Relationship Id="rId2" Type="http://schemas.openxmlformats.org/officeDocument/2006/relationships/notesSlide" Target="../notesSlides/notesSlide7.xml"/><Relationship Id="rId1" Type="http://schemas.openxmlformats.org/officeDocument/2006/relationships/slideLayout" Target="../slideLayouts/slideLayout7.xml"/><Relationship Id="rId5" Type="http://schemas.openxmlformats.org/officeDocument/2006/relationships/image" Target="../media/image34.emf"/><Relationship Id="rId4" Type="http://schemas.openxmlformats.org/officeDocument/2006/relationships/image" Target="../media/image70.pn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2.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image" Target="../media/image34.emf"/><Relationship Id="rId1" Type="http://schemas.openxmlformats.org/officeDocument/2006/relationships/slideLayout" Target="../slideLayouts/slideLayout7.xml"/></Relationships>
</file>

<file path=ppt/slides/_rels/slide33.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image" Target="../media/image36.png"/><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3" Type="http://schemas.openxmlformats.org/officeDocument/2006/relationships/image" Target="../media/image38.emf"/><Relationship Id="rId2" Type="http://schemas.openxmlformats.org/officeDocument/2006/relationships/image" Target="../media/image37.png"/><Relationship Id="rId1" Type="http://schemas.openxmlformats.org/officeDocument/2006/relationships/slideLayout" Target="../slideLayouts/slideLayout7.xml"/><Relationship Id="rId6" Type="http://schemas.openxmlformats.org/officeDocument/2006/relationships/image" Target="../media/image35.png"/><Relationship Id="rId5" Type="http://schemas.openxmlformats.org/officeDocument/2006/relationships/image" Target="../media/image40.jpeg"/><Relationship Id="rId4" Type="http://schemas.openxmlformats.org/officeDocument/2006/relationships/image" Target="../media/image39.emf"/></Relationships>
</file>

<file path=ppt/slides/_rels/slide35.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image" Target="../media/image41.emf"/><Relationship Id="rId1" Type="http://schemas.openxmlformats.org/officeDocument/2006/relationships/slideLayout" Target="../slideLayouts/slideLayout7.xml"/></Relationships>
</file>

<file path=ppt/slides/_rels/slide36.xml.rels><?xml version="1.0" encoding="UTF-8" standalone="yes"?>
<Relationships xmlns="http://schemas.openxmlformats.org/package/2006/relationships"><Relationship Id="rId3" Type="http://schemas.openxmlformats.org/officeDocument/2006/relationships/image" Target="../media/image84.png"/><Relationship Id="rId2" Type="http://schemas.openxmlformats.org/officeDocument/2006/relationships/image" Target="../media/image83.jpg"/><Relationship Id="rId1" Type="http://schemas.openxmlformats.org/officeDocument/2006/relationships/slideLayout" Target="../slideLayouts/slideLayout7.xml"/><Relationship Id="rId5" Type="http://schemas.openxmlformats.org/officeDocument/2006/relationships/image" Target="../media/image86.jpeg"/><Relationship Id="rId4" Type="http://schemas.openxmlformats.org/officeDocument/2006/relationships/image" Target="../media/image85.png"/></Relationships>
</file>

<file path=ppt/slides/_rels/slide37.xml.rels><?xml version="1.0" encoding="UTF-8" standalone="yes"?>
<Relationships xmlns="http://schemas.openxmlformats.org/package/2006/relationships"><Relationship Id="rId3" Type="http://schemas.openxmlformats.org/officeDocument/2006/relationships/image" Target="../media/image88.png"/><Relationship Id="rId2" Type="http://schemas.openxmlformats.org/officeDocument/2006/relationships/image" Target="../media/image87.png"/><Relationship Id="rId1" Type="http://schemas.openxmlformats.org/officeDocument/2006/relationships/slideLayout" Target="../slideLayouts/slideLayout7.xml"/><Relationship Id="rId5" Type="http://schemas.openxmlformats.org/officeDocument/2006/relationships/image" Target="../media/image90.jpg"/><Relationship Id="rId4" Type="http://schemas.openxmlformats.org/officeDocument/2006/relationships/image" Target="../media/image89.png"/></Relationships>
</file>

<file path=ppt/slides/_rels/slide38.xml.rels><?xml version="1.0" encoding="UTF-8" standalone="yes"?>
<Relationships xmlns="http://schemas.openxmlformats.org/package/2006/relationships"><Relationship Id="rId2" Type="http://schemas.openxmlformats.org/officeDocument/2006/relationships/image" Target="../media/image91.png"/><Relationship Id="rId1" Type="http://schemas.openxmlformats.org/officeDocument/2006/relationships/slideLayout" Target="../slideLayouts/slideLayout7.xml"/></Relationships>
</file>

<file path=ppt/slides/_rels/slide39.xml.rels><?xml version="1.0" encoding="UTF-8" standalone="yes"?>
<Relationships xmlns="http://schemas.openxmlformats.org/package/2006/relationships"><Relationship Id="rId3" Type="http://schemas.openxmlformats.org/officeDocument/2006/relationships/image" Target="../media/image93.jpeg"/><Relationship Id="rId2" Type="http://schemas.openxmlformats.org/officeDocument/2006/relationships/image" Target="../media/image92.tiff"/><Relationship Id="rId1" Type="http://schemas.openxmlformats.org/officeDocument/2006/relationships/slideLayout" Target="../slideLayouts/slideLayout7.xml"/></Relationships>
</file>

<file path=ppt/slides/_rels/slide40.xml.rels><?xml version="1.0" encoding="UTF-8" standalone="yes"?>
<Relationships xmlns="http://schemas.openxmlformats.org/package/2006/relationships"><Relationship Id="rId2" Type="http://schemas.openxmlformats.org/officeDocument/2006/relationships/image" Target="../media/image94.jpeg"/><Relationship Id="rId1" Type="http://schemas.openxmlformats.org/officeDocument/2006/relationships/slideLayout" Target="../slideLayouts/slideLayout7.xml"/></Relationships>
</file>

<file path=ppt/slides/_rels/slide41.xml.rels><?xml version="1.0" encoding="UTF-8" standalone="yes"?>
<Relationships xmlns="http://schemas.openxmlformats.org/package/2006/relationships"><Relationship Id="rId3" Type="http://schemas.openxmlformats.org/officeDocument/2006/relationships/image" Target="../media/image96.emf"/><Relationship Id="rId2" Type="http://schemas.openxmlformats.org/officeDocument/2006/relationships/image" Target="../media/image95.png"/><Relationship Id="rId1" Type="http://schemas.openxmlformats.org/officeDocument/2006/relationships/slideLayout" Target="../slideLayouts/slideLayout7.xml"/></Relationships>
</file>

<file path=ppt/slides/_rels/slide42.xml.rels><?xml version="1.0" encoding="UTF-8" standalone="yes"?>
<Relationships xmlns="http://schemas.openxmlformats.org/package/2006/relationships"><Relationship Id="rId2" Type="http://schemas.openxmlformats.org/officeDocument/2006/relationships/image" Target="../media/image97.png"/><Relationship Id="rId1" Type="http://schemas.openxmlformats.org/officeDocument/2006/relationships/slideLayout" Target="../slideLayouts/slideLayout7.xml"/></Relationships>
</file>

<file path=ppt/slides/_rels/slide43.xml.rels><?xml version="1.0" encoding="UTF-8" standalone="yes"?>
<Relationships xmlns="http://schemas.openxmlformats.org/package/2006/relationships"><Relationship Id="rId3" Type="http://schemas.openxmlformats.org/officeDocument/2006/relationships/image" Target="../media/image99.png"/><Relationship Id="rId2" Type="http://schemas.openxmlformats.org/officeDocument/2006/relationships/image" Target="../media/image98.png"/><Relationship Id="rId1" Type="http://schemas.openxmlformats.org/officeDocument/2006/relationships/slideLayout" Target="../slideLayouts/slideLayout7.xml"/></Relationships>
</file>

<file path=ppt/slides/_rels/slide44.xml.rels><?xml version="1.0" encoding="UTF-8" standalone="yes"?>
<Relationships xmlns="http://schemas.openxmlformats.org/package/2006/relationships"><Relationship Id="rId3" Type="http://schemas.openxmlformats.org/officeDocument/2006/relationships/image" Target="../media/image100.jpeg"/><Relationship Id="rId2" Type="http://schemas.openxmlformats.org/officeDocument/2006/relationships/notesSlide" Target="../notesSlides/notesSlide8.xml"/><Relationship Id="rId1" Type="http://schemas.openxmlformats.org/officeDocument/2006/relationships/slideLayout" Target="../slideLayouts/slideLayout7.xml"/><Relationship Id="rId6" Type="http://schemas.openxmlformats.org/officeDocument/2006/relationships/image" Target="../media/image103.png"/><Relationship Id="rId5" Type="http://schemas.openxmlformats.org/officeDocument/2006/relationships/image" Target="../media/image102.png"/><Relationship Id="rId4" Type="http://schemas.openxmlformats.org/officeDocument/2006/relationships/image" Target="../media/image101.png"/></Relationships>
</file>

<file path=ppt/slides/_rels/slide45.xml.rels><?xml version="1.0" encoding="UTF-8" standalone="yes"?>
<Relationships xmlns="http://schemas.openxmlformats.org/package/2006/relationships"><Relationship Id="rId3" Type="http://schemas.openxmlformats.org/officeDocument/2006/relationships/image" Target="../media/image104.emf"/><Relationship Id="rId2" Type="http://schemas.openxmlformats.org/officeDocument/2006/relationships/notesSlide" Target="../notesSlides/notesSlide9.xml"/><Relationship Id="rId1" Type="http://schemas.openxmlformats.org/officeDocument/2006/relationships/slideLayout" Target="../slideLayouts/slideLayout6.xml"/><Relationship Id="rId4" Type="http://schemas.openxmlformats.org/officeDocument/2006/relationships/image" Target="../media/image105.emf"/></Relationships>
</file>

<file path=ppt/slides/_rels/slide46.xml.rels><?xml version="1.0" encoding="UTF-8" standalone="yes"?>
<Relationships xmlns="http://schemas.openxmlformats.org/package/2006/relationships"><Relationship Id="rId2" Type="http://schemas.openxmlformats.org/officeDocument/2006/relationships/image" Target="../media/image106.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Image 7">
            <a:extLst>
              <a:ext uri="{FF2B5EF4-FFF2-40B4-BE49-F238E27FC236}">
                <a16:creationId xmlns:a16="http://schemas.microsoft.com/office/drawing/2014/main" id="{F9263EF8-EE75-42B3-163D-D9B40E22CB06}"/>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8748064" y="2390963"/>
            <a:ext cx="3219573" cy="3207536"/>
          </a:xfrm>
          <a:prstGeom prst="rect">
            <a:avLst/>
          </a:prstGeom>
        </p:spPr>
      </p:pic>
      <p:pic>
        <p:nvPicPr>
          <p:cNvPr id="14" name="Image 13">
            <a:extLst>
              <a:ext uri="{FF2B5EF4-FFF2-40B4-BE49-F238E27FC236}">
                <a16:creationId xmlns:a16="http://schemas.microsoft.com/office/drawing/2014/main" id="{1CC2188F-DA2E-9A40-E1D3-185BD508E780}"/>
              </a:ext>
            </a:extLst>
          </p:cNvPr>
          <p:cNvPicPr>
            <a:picLocks noChangeAspect="1"/>
          </p:cNvPicPr>
          <p:nvPr/>
        </p:nvPicPr>
        <p:blipFill>
          <a:blip r:embed="rId4" cstate="screen">
            <a:lum bright="20000" contrast="21000"/>
            <a:extLst>
              <a:ext uri="{28A0092B-C50C-407E-A947-70E740481C1C}">
                <a14:useLocalDpi xmlns:a14="http://schemas.microsoft.com/office/drawing/2010/main"/>
              </a:ext>
            </a:extLst>
          </a:blip>
          <a:stretch>
            <a:fillRect/>
          </a:stretch>
        </p:blipFill>
        <p:spPr>
          <a:xfrm>
            <a:off x="224363" y="2067272"/>
            <a:ext cx="2724082" cy="3854919"/>
          </a:xfrm>
          <a:prstGeom prst="rect">
            <a:avLst/>
          </a:prstGeom>
        </p:spPr>
      </p:pic>
      <p:sp>
        <p:nvSpPr>
          <p:cNvPr id="16" name="Title 15">
            <a:extLst>
              <a:ext uri="{FF2B5EF4-FFF2-40B4-BE49-F238E27FC236}">
                <a16:creationId xmlns:a16="http://schemas.microsoft.com/office/drawing/2014/main" id="{E55483EF-B275-5BA9-2474-41CFB2329229}"/>
              </a:ext>
            </a:extLst>
          </p:cNvPr>
          <p:cNvSpPr>
            <a:spLocks noGrp="1"/>
          </p:cNvSpPr>
          <p:nvPr>
            <p:ph type="ctrTitle"/>
          </p:nvPr>
        </p:nvSpPr>
        <p:spPr>
          <a:xfrm>
            <a:off x="2481487" y="1041400"/>
            <a:ext cx="7229026" cy="1276577"/>
          </a:xfrm>
        </p:spPr>
        <p:txBody>
          <a:bodyPr/>
          <a:lstStyle/>
          <a:p>
            <a:r>
              <a:rPr lang="en-AT" dirty="0"/>
              <a:t>NuPECC Report</a:t>
            </a:r>
          </a:p>
        </p:txBody>
      </p:sp>
      <p:sp>
        <p:nvSpPr>
          <p:cNvPr id="17" name="Subtitle 16">
            <a:extLst>
              <a:ext uri="{FF2B5EF4-FFF2-40B4-BE49-F238E27FC236}">
                <a16:creationId xmlns:a16="http://schemas.microsoft.com/office/drawing/2014/main" id="{DB198EA9-5A62-9AD6-A5FD-2E11455BD38D}"/>
              </a:ext>
            </a:extLst>
          </p:cNvPr>
          <p:cNvSpPr>
            <a:spLocks noGrp="1"/>
          </p:cNvSpPr>
          <p:nvPr>
            <p:ph type="subTitle" idx="1"/>
          </p:nvPr>
        </p:nvSpPr>
        <p:spPr>
          <a:xfrm>
            <a:off x="1524000" y="2250140"/>
            <a:ext cx="9144000" cy="4262715"/>
          </a:xfrm>
        </p:spPr>
        <p:txBody>
          <a:bodyPr>
            <a:normAutofit fontScale="92500" lnSpcReduction="20000"/>
          </a:bodyPr>
          <a:lstStyle/>
          <a:p>
            <a:endParaRPr lang="en-GB" dirty="0"/>
          </a:p>
          <a:p>
            <a:r>
              <a:rPr lang="en-GB" b="1" dirty="0" err="1"/>
              <a:t>NuPECC</a:t>
            </a:r>
            <a:r>
              <a:rPr lang="en-GB" b="1" dirty="0"/>
              <a:t> Long Range Plan 2024</a:t>
            </a:r>
          </a:p>
          <a:p>
            <a:r>
              <a:rPr lang="en-GB" b="1" dirty="0" err="1"/>
              <a:t>Dissimination</a:t>
            </a:r>
            <a:endParaRPr lang="en-GB" b="1" dirty="0"/>
          </a:p>
          <a:p>
            <a:r>
              <a:rPr lang="en-GB" b="1" dirty="0"/>
              <a:t>Input to ESPPU</a:t>
            </a:r>
          </a:p>
          <a:p>
            <a:endParaRPr lang="en-GB" dirty="0"/>
          </a:p>
          <a:p>
            <a:r>
              <a:rPr lang="en-GB" dirty="0"/>
              <a:t>Eberhard Widmann</a:t>
            </a:r>
          </a:p>
          <a:p>
            <a:r>
              <a:rPr lang="en-GB" sz="1800" dirty="0" err="1"/>
              <a:t>NuPECC</a:t>
            </a:r>
            <a:r>
              <a:rPr lang="en-GB" sz="1800" dirty="0"/>
              <a:t> Chair</a:t>
            </a:r>
          </a:p>
          <a:p>
            <a:r>
              <a:rPr lang="en-GB" sz="1800" dirty="0">
                <a:hlinkClick r:id="rId5"/>
              </a:rPr>
              <a:t>www.nupecc.org</a:t>
            </a:r>
            <a:r>
              <a:rPr lang="en-GB" sz="1800" dirty="0"/>
              <a:t> </a:t>
            </a:r>
          </a:p>
          <a:p>
            <a:r>
              <a:rPr lang="en-GB" sz="1800" dirty="0"/>
              <a:t>Stefan Meyer Institute, Vienna</a:t>
            </a:r>
          </a:p>
          <a:p>
            <a:r>
              <a:rPr lang="en-GB" sz="1600" i="1" dirty="0"/>
              <a:t>Slides contributed by Marek </a:t>
            </a:r>
            <a:r>
              <a:rPr lang="en-GB" sz="1600" i="1" dirty="0" err="1"/>
              <a:t>Lewitowicz</a:t>
            </a:r>
            <a:endParaRPr lang="en-GB" sz="1600" i="1" dirty="0"/>
          </a:p>
          <a:p>
            <a:endParaRPr lang="en-GB" sz="1600" i="1" dirty="0"/>
          </a:p>
          <a:p>
            <a:r>
              <a:rPr lang="en-GB" sz="1600" dirty="0"/>
              <a:t>WG9 Meeting Daejeon 28 May 2025</a:t>
            </a:r>
          </a:p>
          <a:p>
            <a:endParaRPr lang="en-GB" dirty="0"/>
          </a:p>
          <a:p>
            <a:endParaRPr lang="en-GB" dirty="0"/>
          </a:p>
          <a:p>
            <a:endParaRPr lang="en-GB" dirty="0"/>
          </a:p>
          <a:p>
            <a:endParaRPr lang="en-AT" dirty="0"/>
          </a:p>
        </p:txBody>
      </p:sp>
      <p:sp>
        <p:nvSpPr>
          <p:cNvPr id="23" name="TextBox 22">
            <a:extLst>
              <a:ext uri="{FF2B5EF4-FFF2-40B4-BE49-F238E27FC236}">
                <a16:creationId xmlns:a16="http://schemas.microsoft.com/office/drawing/2014/main" id="{FC95EAC9-6961-97AF-4799-8353A064E64D}"/>
              </a:ext>
            </a:extLst>
          </p:cNvPr>
          <p:cNvSpPr txBox="1"/>
          <p:nvPr/>
        </p:nvSpPr>
        <p:spPr>
          <a:xfrm>
            <a:off x="224363" y="5989636"/>
            <a:ext cx="2794355" cy="523220"/>
          </a:xfrm>
          <a:prstGeom prst="rect">
            <a:avLst/>
          </a:prstGeom>
          <a:noFill/>
        </p:spPr>
        <p:txBody>
          <a:bodyPr wrap="none" rtlCol="0">
            <a:spAutoFit/>
          </a:bodyPr>
          <a:lstStyle/>
          <a:p>
            <a:r>
              <a:rPr lang="en-AT" sz="1400" dirty="0">
                <a:latin typeface="Arial" panose="020B0604020202020204" pitchFamily="34" charset="0"/>
                <a:cs typeface="Arial" panose="020B0604020202020204" pitchFamily="34" charset="0"/>
              </a:rPr>
              <a:t>NuPECC Long Range Plan 2024</a:t>
            </a:r>
          </a:p>
          <a:p>
            <a:r>
              <a:rPr lang="en-GB" sz="1400" b="0" i="0" u="none" strike="noStrike" dirty="0">
                <a:effectLst/>
                <a:latin typeface="Arial" panose="020B0604020202020204" pitchFamily="34" charset="0"/>
                <a:cs typeface="Arial" panose="020B0604020202020204" pitchFamily="34" charset="0"/>
                <a:hlinkClick r:id="rId6"/>
              </a:rPr>
              <a:t>arXiv:2503.15575</a:t>
            </a:r>
            <a:endParaRPr lang="en-AT" sz="14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77576234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Espace réservé de la date 8">
            <a:extLst>
              <a:ext uri="{FF2B5EF4-FFF2-40B4-BE49-F238E27FC236}">
                <a16:creationId xmlns:a16="http://schemas.microsoft.com/office/drawing/2014/main" id="{0559935C-F8B8-C714-D06E-E5CF24A8CED3}"/>
              </a:ext>
            </a:extLst>
          </p:cNvPr>
          <p:cNvSpPr>
            <a:spLocks noGrp="1"/>
          </p:cNvSpPr>
          <p:nvPr>
            <p:ph type="dt" sz="half" idx="10"/>
          </p:nvPr>
        </p:nvSpPr>
        <p:spPr>
          <a:xfrm>
            <a:off x="838200" y="6475618"/>
            <a:ext cx="2743200" cy="365125"/>
          </a:xfrm>
        </p:spPr>
        <p:txBody>
          <a:bodyPr/>
          <a:lstStyle/>
          <a:p>
            <a:r>
              <a:rPr lang="en-US"/>
              <a:t>28 May 2025</a:t>
            </a:r>
            <a:endParaRPr lang="en-GB" dirty="0"/>
          </a:p>
        </p:txBody>
      </p:sp>
      <p:sp>
        <p:nvSpPr>
          <p:cNvPr id="6" name="Espace réservé du pied de page 5">
            <a:extLst>
              <a:ext uri="{FF2B5EF4-FFF2-40B4-BE49-F238E27FC236}">
                <a16:creationId xmlns:a16="http://schemas.microsoft.com/office/drawing/2014/main" id="{ED1C8105-B9DA-62E3-5801-0F5AE91CB127}"/>
              </a:ext>
            </a:extLst>
          </p:cNvPr>
          <p:cNvSpPr>
            <a:spLocks noGrp="1"/>
          </p:cNvSpPr>
          <p:nvPr>
            <p:ph type="ftr" sz="quarter" idx="11"/>
          </p:nvPr>
        </p:nvSpPr>
        <p:spPr>
          <a:xfrm>
            <a:off x="4038600" y="6465679"/>
            <a:ext cx="4114800" cy="365125"/>
          </a:xfrm>
        </p:spPr>
        <p:txBody>
          <a:bodyPr/>
          <a:lstStyle/>
          <a:p>
            <a:r>
              <a:rPr lang="de-AT"/>
              <a:t>E. Widmann WG9 Meeting Deajeon</a:t>
            </a:r>
            <a:endParaRPr lang="en-GB" noProof="0" dirty="0"/>
          </a:p>
        </p:txBody>
      </p:sp>
      <p:sp>
        <p:nvSpPr>
          <p:cNvPr id="11" name="Espace réservé du numéro de diapositive 10">
            <a:extLst>
              <a:ext uri="{FF2B5EF4-FFF2-40B4-BE49-F238E27FC236}">
                <a16:creationId xmlns:a16="http://schemas.microsoft.com/office/drawing/2014/main" id="{3095832C-4304-3DF8-022D-AF8AC7050F94}"/>
              </a:ext>
            </a:extLst>
          </p:cNvPr>
          <p:cNvSpPr>
            <a:spLocks noGrp="1"/>
          </p:cNvSpPr>
          <p:nvPr>
            <p:ph type="sldNum" sz="quarter" idx="12"/>
          </p:nvPr>
        </p:nvSpPr>
        <p:spPr>
          <a:xfrm>
            <a:off x="8610600" y="6465679"/>
            <a:ext cx="2743200" cy="365125"/>
          </a:xfrm>
        </p:spPr>
        <p:txBody>
          <a:bodyPr/>
          <a:lstStyle/>
          <a:p>
            <a:fld id="{D6989F83-ADB3-5041-8C37-95AC9FBEFDEB}" type="slidenum">
              <a:rPr lang="en-GB" smtClean="0"/>
              <a:pPr/>
              <a:t>2</a:t>
            </a:fld>
            <a:endParaRPr lang="en-GB" dirty="0"/>
          </a:p>
        </p:txBody>
      </p:sp>
      <p:sp>
        <p:nvSpPr>
          <p:cNvPr id="7" name="TextBox 10"/>
          <p:cNvSpPr txBox="1"/>
          <p:nvPr/>
        </p:nvSpPr>
        <p:spPr>
          <a:xfrm>
            <a:off x="2119923" y="1043469"/>
            <a:ext cx="7830233" cy="1114921"/>
          </a:xfrm>
          <a:prstGeom prst="rect">
            <a:avLst/>
          </a:prstGeom>
          <a:ln>
            <a:noFill/>
          </a:ln>
        </p:spPr>
        <p:style>
          <a:lnRef idx="1">
            <a:schemeClr val="accent1"/>
          </a:lnRef>
          <a:fillRef idx="2">
            <a:schemeClr val="accent1"/>
          </a:fillRef>
          <a:effectRef idx="1">
            <a:schemeClr val="accent1"/>
          </a:effectRef>
          <a:fontRef idx="minor">
            <a:schemeClr val="dk1"/>
          </a:fontRef>
        </p:style>
        <p:txBody>
          <a:bodyPr wrap="square" rtlCol="0">
            <a:spAutoFit/>
          </a:bodyPr>
          <a:lstStyle/>
          <a:p>
            <a:pPr algn="ctr" defTabSz="844083">
              <a:defRPr/>
            </a:pPr>
            <a:r>
              <a:rPr lang="en-US" sz="2215" dirty="0">
                <a:solidFill>
                  <a:prstClr val="black"/>
                </a:solidFill>
                <a:latin typeface="Candara"/>
              </a:rPr>
              <a:t>Nuclear Physics European Collaboration Committee (</a:t>
            </a:r>
            <a:r>
              <a:rPr lang="en-US" sz="2215" b="1" dirty="0">
                <a:solidFill>
                  <a:prstClr val="black"/>
                </a:solidFill>
                <a:latin typeface="Candara"/>
              </a:rPr>
              <a:t>NuPECC</a:t>
            </a:r>
            <a:r>
              <a:rPr lang="en-US" sz="2215" dirty="0">
                <a:solidFill>
                  <a:prstClr val="black"/>
                </a:solidFill>
                <a:latin typeface="Candara"/>
              </a:rPr>
              <a:t>)</a:t>
            </a:r>
          </a:p>
          <a:p>
            <a:pPr algn="ctr" defTabSz="844083">
              <a:defRPr/>
            </a:pPr>
            <a:r>
              <a:rPr lang="en-US" sz="2215" dirty="0">
                <a:solidFill>
                  <a:prstClr val="black"/>
                </a:solidFill>
                <a:latin typeface="Candara"/>
              </a:rPr>
              <a:t>Is the European Expert Board for Nuclear Physics</a:t>
            </a:r>
          </a:p>
          <a:p>
            <a:pPr algn="ctr" defTabSz="844083">
              <a:defRPr/>
            </a:pPr>
            <a:r>
              <a:rPr lang="en-US" sz="2215" dirty="0">
                <a:solidFill>
                  <a:prstClr val="black"/>
                </a:solidFill>
                <a:latin typeface="Candara"/>
              </a:rPr>
              <a:t>hosted by the European Science Foundation</a:t>
            </a:r>
          </a:p>
        </p:txBody>
      </p:sp>
      <p:sp>
        <p:nvSpPr>
          <p:cNvPr id="3" name="Rectangle 2">
            <a:extLst>
              <a:ext uri="{FF2B5EF4-FFF2-40B4-BE49-F238E27FC236}">
                <a16:creationId xmlns:a16="http://schemas.microsoft.com/office/drawing/2014/main" id="{6C613C66-85A7-C648-B9F6-897D7994AA59}"/>
              </a:ext>
            </a:extLst>
          </p:cNvPr>
          <p:cNvSpPr>
            <a:spLocks noChangeArrowheads="1"/>
          </p:cNvSpPr>
          <p:nvPr/>
        </p:nvSpPr>
        <p:spPr bwMode="auto">
          <a:xfrm>
            <a:off x="5328671" y="1771789"/>
            <a:ext cx="11684340" cy="42609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84406" tIns="42203" rIns="84406" bIns="42203" numCol="1" anchor="ctr" anchorCtr="0" compatLnSpc="1">
            <a:prstTxWarp prst="textNoShape">
              <a:avLst/>
            </a:prstTxWarp>
            <a:spAutoFit/>
          </a:bodyPr>
          <a:lstStyle/>
          <a:p>
            <a:pPr defTabSz="844083">
              <a:defRPr/>
            </a:pPr>
            <a:endParaRPr lang="en-GB" sz="2215">
              <a:cs typeface="+mn-cs"/>
            </a:endParaRPr>
          </a:p>
        </p:txBody>
      </p:sp>
      <p:sp>
        <p:nvSpPr>
          <p:cNvPr id="13" name="TextBox 14">
            <a:extLst>
              <a:ext uri="{FF2B5EF4-FFF2-40B4-BE49-F238E27FC236}">
                <a16:creationId xmlns:a16="http://schemas.microsoft.com/office/drawing/2014/main" id="{10E44C4A-53AB-AA45-8826-BD1148B80938}"/>
              </a:ext>
            </a:extLst>
          </p:cNvPr>
          <p:cNvSpPr txBox="1"/>
          <p:nvPr/>
        </p:nvSpPr>
        <p:spPr>
          <a:xfrm>
            <a:off x="376518" y="2218297"/>
            <a:ext cx="5387249" cy="3785652"/>
          </a:xfrm>
          <a:prstGeom prst="rect">
            <a:avLst/>
          </a:prstGeom>
          <a:solidFill>
            <a:schemeClr val="accent1">
              <a:lumMod val="20000"/>
              <a:lumOff val="80000"/>
            </a:schemeClr>
          </a:solidFill>
          <a:ln>
            <a:noFill/>
          </a:ln>
        </p:spPr>
        <p:style>
          <a:lnRef idx="1">
            <a:schemeClr val="accent1"/>
          </a:lnRef>
          <a:fillRef idx="2">
            <a:schemeClr val="accent1"/>
          </a:fillRef>
          <a:effectRef idx="1">
            <a:schemeClr val="accent1"/>
          </a:effectRef>
          <a:fontRef idx="minor">
            <a:schemeClr val="dk1"/>
          </a:fontRef>
        </p:style>
        <p:txBody>
          <a:bodyPr wrap="square" rtlCol="0">
            <a:spAutoFit/>
            <a:scene3d>
              <a:camera prst="orthographicFront"/>
              <a:lightRig rig="flat" dir="tl">
                <a:rot lat="0" lon="0" rev="6600000"/>
              </a:lightRig>
            </a:scene3d>
            <a:sp3d extrusionH="25400" contourW="8890">
              <a:bevelT w="38100" h="31750"/>
              <a:contourClr>
                <a:schemeClr val="accent2">
                  <a:shade val="75000"/>
                </a:schemeClr>
              </a:contourClr>
            </a:sp3d>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defTabSz="422041">
              <a:defRPr/>
            </a:pPr>
            <a:r>
              <a:rPr lang="en-US" sz="2000" dirty="0">
                <a:solidFill>
                  <a:srgbClr val="7030A0"/>
                </a:solidFill>
                <a:latin typeface="Candara"/>
              </a:rPr>
              <a:t>Representing</a:t>
            </a:r>
            <a:r>
              <a:rPr lang="en-US" sz="2000" dirty="0">
                <a:solidFill>
                  <a:prstClr val="black"/>
                </a:solidFill>
                <a:latin typeface="Candara"/>
              </a:rPr>
              <a:t> </a:t>
            </a:r>
          </a:p>
          <a:p>
            <a:pPr defTabSz="422041">
              <a:defRPr/>
            </a:pPr>
            <a:r>
              <a:rPr lang="en-US" sz="2000" dirty="0">
                <a:solidFill>
                  <a:prstClr val="black"/>
                </a:solidFill>
                <a:latin typeface="Candara"/>
              </a:rPr>
              <a:t>&gt; 5000 scientists</a:t>
            </a:r>
          </a:p>
          <a:p>
            <a:pPr defTabSz="422041">
              <a:defRPr/>
            </a:pPr>
            <a:r>
              <a:rPr lang="en-US" sz="2000" dirty="0">
                <a:solidFill>
                  <a:srgbClr val="7030A0"/>
                </a:solidFill>
                <a:latin typeface="Candara"/>
              </a:rPr>
              <a:t>Composition:  </a:t>
            </a:r>
          </a:p>
          <a:p>
            <a:pPr marL="316531" indent="-316531" defTabSz="422041">
              <a:buFont typeface="Arial" panose="020B0604020202020204" pitchFamily="34" charset="0"/>
              <a:buChar char="•"/>
              <a:defRPr/>
            </a:pPr>
            <a:r>
              <a:rPr lang="en-US" dirty="0">
                <a:solidFill>
                  <a:srgbClr val="00B050"/>
                </a:solidFill>
                <a:latin typeface="Candara"/>
              </a:rPr>
              <a:t>35</a:t>
            </a:r>
            <a:r>
              <a:rPr lang="en-US" dirty="0">
                <a:solidFill>
                  <a:prstClr val="black"/>
                </a:solidFill>
                <a:latin typeface="Candara"/>
              </a:rPr>
              <a:t> representatives from </a:t>
            </a:r>
            <a:r>
              <a:rPr lang="en-US" dirty="0">
                <a:solidFill>
                  <a:srgbClr val="00B050"/>
                </a:solidFill>
                <a:latin typeface="Candara"/>
              </a:rPr>
              <a:t>23 </a:t>
            </a:r>
            <a:r>
              <a:rPr lang="en-US" dirty="0">
                <a:solidFill>
                  <a:prstClr val="black"/>
                </a:solidFill>
                <a:latin typeface="Candara"/>
              </a:rPr>
              <a:t>countries (new: Slovakia, Slovenia, Ukraine)</a:t>
            </a:r>
            <a:r>
              <a:rPr lang="en-US" dirty="0">
                <a:solidFill>
                  <a:srgbClr val="00B050"/>
                </a:solidFill>
                <a:latin typeface="Candara"/>
              </a:rPr>
              <a:t>, 3</a:t>
            </a:r>
            <a:r>
              <a:rPr lang="en-US" dirty="0">
                <a:solidFill>
                  <a:prstClr val="black"/>
                </a:solidFill>
                <a:latin typeface="Candara"/>
              </a:rPr>
              <a:t> ESFRI NP Infrastructures &amp; ECT*</a:t>
            </a:r>
          </a:p>
          <a:p>
            <a:pPr defTabSz="422041">
              <a:defRPr/>
            </a:pPr>
            <a:r>
              <a:rPr lang="en-US" sz="1600" i="1" dirty="0">
                <a:solidFill>
                  <a:srgbClr val="00B050"/>
                </a:solidFill>
                <a:latin typeface="Candara"/>
              </a:rPr>
              <a:t>	</a:t>
            </a:r>
            <a:r>
              <a:rPr lang="en-US" dirty="0">
                <a:solidFill>
                  <a:srgbClr val="00B050"/>
                </a:solidFill>
                <a:latin typeface="Candara"/>
              </a:rPr>
              <a:t>4 </a:t>
            </a:r>
            <a:r>
              <a:rPr lang="en-US" dirty="0">
                <a:solidFill>
                  <a:prstClr val="black"/>
                </a:solidFill>
                <a:latin typeface="Candara"/>
              </a:rPr>
              <a:t>associated members </a:t>
            </a:r>
          </a:p>
          <a:p>
            <a:pPr marL="773731" lvl="1" indent="-316531" defTabSz="422041">
              <a:buFont typeface="Arial" panose="020B0604020202020204" pitchFamily="34" charset="0"/>
              <a:buChar char="•"/>
              <a:defRPr/>
            </a:pPr>
            <a:r>
              <a:rPr lang="en-US" dirty="0">
                <a:solidFill>
                  <a:prstClr val="black"/>
                </a:solidFill>
                <a:latin typeface="Candara"/>
              </a:rPr>
              <a:t>CERN </a:t>
            </a:r>
          </a:p>
          <a:p>
            <a:pPr marL="773731" lvl="1" indent="-316531" defTabSz="422041">
              <a:buFont typeface="Arial" panose="020B0604020202020204" pitchFamily="34" charset="0"/>
              <a:buChar char="•"/>
              <a:defRPr/>
            </a:pPr>
            <a:r>
              <a:rPr lang="en-US" dirty="0">
                <a:solidFill>
                  <a:prstClr val="black"/>
                </a:solidFill>
                <a:latin typeface="Candara"/>
              </a:rPr>
              <a:t>Israel </a:t>
            </a:r>
          </a:p>
          <a:p>
            <a:pPr marL="773731" lvl="1" indent="-316531" defTabSz="422041">
              <a:buFont typeface="Arial" panose="020B0604020202020204" pitchFamily="34" charset="0"/>
              <a:buChar char="•"/>
              <a:defRPr/>
            </a:pPr>
            <a:r>
              <a:rPr lang="en-US" dirty="0">
                <a:solidFill>
                  <a:prstClr val="black"/>
                </a:solidFill>
                <a:latin typeface="Candara"/>
              </a:rPr>
              <a:t>iThemba Labs</a:t>
            </a:r>
          </a:p>
          <a:p>
            <a:pPr marL="773731" lvl="1" indent="-316531" defTabSz="422041">
              <a:buFont typeface="Arial" panose="020B0604020202020204" pitchFamily="34" charset="0"/>
              <a:buChar char="•"/>
              <a:defRPr/>
            </a:pPr>
            <a:r>
              <a:rPr lang="en-US" dirty="0">
                <a:solidFill>
                  <a:prstClr val="black"/>
                </a:solidFill>
                <a:latin typeface="Candara"/>
              </a:rPr>
              <a:t>Nishina Center </a:t>
            </a:r>
          </a:p>
          <a:p>
            <a:pPr marL="316531" indent="-316531" defTabSz="422041">
              <a:buFont typeface="Arial" panose="020B0604020202020204" pitchFamily="34" charset="0"/>
              <a:buChar char="•"/>
              <a:defRPr/>
            </a:pPr>
            <a:r>
              <a:rPr lang="en-US" dirty="0">
                <a:solidFill>
                  <a:srgbClr val="00B050"/>
                </a:solidFill>
                <a:latin typeface="Candara"/>
              </a:rPr>
              <a:t>10</a:t>
            </a:r>
            <a:r>
              <a:rPr lang="en-US" dirty="0">
                <a:solidFill>
                  <a:prstClr val="black"/>
                </a:solidFill>
                <a:latin typeface="Candara"/>
              </a:rPr>
              <a:t> observers: </a:t>
            </a:r>
            <a:r>
              <a:rPr lang="fr-FR" dirty="0">
                <a:solidFill>
                  <a:prstClr val="black"/>
                </a:solidFill>
                <a:latin typeface="Candara"/>
              </a:rPr>
              <a:t>ALAFNA, ANPhA, APPEC, CINP, ECFA, </a:t>
            </a:r>
            <a:r>
              <a:rPr lang="en-US" dirty="0">
                <a:solidFill>
                  <a:prstClr val="black"/>
                </a:solidFill>
                <a:latin typeface="Candara"/>
              </a:rPr>
              <a:t>ESF, </a:t>
            </a:r>
            <a:r>
              <a:rPr lang="fr-FR" dirty="0">
                <a:solidFill>
                  <a:prstClr val="black"/>
                </a:solidFill>
                <a:latin typeface="Candara"/>
              </a:rPr>
              <a:t>EPS-NPD</a:t>
            </a:r>
            <a:r>
              <a:rPr lang="fr-FR" dirty="0">
                <a:solidFill>
                  <a:prstClr val="black"/>
                </a:solidFill>
              </a:rPr>
              <a:t>, </a:t>
            </a:r>
            <a:r>
              <a:rPr lang="fr-FR" dirty="0">
                <a:solidFill>
                  <a:prstClr val="black"/>
                </a:solidFill>
                <a:latin typeface="Candara"/>
              </a:rPr>
              <a:t>EPS-HEPPD</a:t>
            </a:r>
            <a:r>
              <a:rPr lang="fr-FR" dirty="0">
                <a:solidFill>
                  <a:prstClr val="black"/>
                </a:solidFill>
              </a:rPr>
              <a:t>, IAEA</a:t>
            </a:r>
            <a:r>
              <a:rPr lang="fr-FR" dirty="0">
                <a:solidFill>
                  <a:prstClr val="black"/>
                </a:solidFill>
                <a:latin typeface="Candara"/>
              </a:rPr>
              <a:t>, NSAC</a:t>
            </a:r>
          </a:p>
        </p:txBody>
      </p:sp>
      <p:sp>
        <p:nvSpPr>
          <p:cNvPr id="14" name="ZoneTexte 13">
            <a:extLst>
              <a:ext uri="{FF2B5EF4-FFF2-40B4-BE49-F238E27FC236}">
                <a16:creationId xmlns:a16="http://schemas.microsoft.com/office/drawing/2014/main" id="{017B8832-BFDA-AB41-B984-87CA52A3D702}"/>
              </a:ext>
            </a:extLst>
          </p:cNvPr>
          <p:cNvSpPr txBox="1"/>
          <p:nvPr/>
        </p:nvSpPr>
        <p:spPr>
          <a:xfrm>
            <a:off x="1096334" y="6010569"/>
            <a:ext cx="3419635" cy="376385"/>
          </a:xfrm>
          <a:prstGeom prst="rect">
            <a:avLst/>
          </a:prstGeom>
          <a:ln>
            <a:noFill/>
          </a:ln>
        </p:spPr>
        <p:style>
          <a:lnRef idx="1">
            <a:schemeClr val="accent4"/>
          </a:lnRef>
          <a:fillRef idx="2">
            <a:schemeClr val="accent4"/>
          </a:fillRef>
          <a:effectRef idx="1">
            <a:schemeClr val="accent4"/>
          </a:effectRef>
          <a:fontRef idx="minor">
            <a:schemeClr val="dk1"/>
          </a:fontRef>
        </p:style>
        <p:txBody>
          <a:bodyPr wrap="square" rtlCol="0">
            <a:spAutoFit/>
          </a:bodyPr>
          <a:lstStyle/>
          <a:p>
            <a:pPr defTabSz="844083">
              <a:defRPr/>
            </a:pPr>
            <a:r>
              <a:rPr lang="en-GB" sz="1846" dirty="0">
                <a:solidFill>
                  <a:prstClr val="black"/>
                </a:solidFill>
                <a:latin typeface="Candara"/>
              </a:rPr>
              <a:t>3 regular Committee meetings/y</a:t>
            </a:r>
          </a:p>
        </p:txBody>
      </p:sp>
      <p:sp>
        <p:nvSpPr>
          <p:cNvPr id="15" name="ZoneTexte 14">
            <a:extLst>
              <a:ext uri="{FF2B5EF4-FFF2-40B4-BE49-F238E27FC236}">
                <a16:creationId xmlns:a16="http://schemas.microsoft.com/office/drawing/2014/main" id="{CBF35FDA-D1D4-9E4C-B85C-D559F5FFAD05}"/>
              </a:ext>
            </a:extLst>
          </p:cNvPr>
          <p:cNvSpPr txBox="1"/>
          <p:nvPr/>
        </p:nvSpPr>
        <p:spPr>
          <a:xfrm>
            <a:off x="7098165" y="5953455"/>
            <a:ext cx="3149837" cy="376385"/>
          </a:xfrm>
          <a:prstGeom prst="rect">
            <a:avLst/>
          </a:prstGeom>
          <a:ln>
            <a:noFill/>
          </a:ln>
        </p:spPr>
        <p:style>
          <a:lnRef idx="1">
            <a:schemeClr val="accent4"/>
          </a:lnRef>
          <a:fillRef idx="2">
            <a:schemeClr val="accent4"/>
          </a:fillRef>
          <a:effectRef idx="1">
            <a:schemeClr val="accent4"/>
          </a:effectRef>
          <a:fontRef idx="minor">
            <a:schemeClr val="dk1"/>
          </a:fontRef>
        </p:style>
        <p:txBody>
          <a:bodyPr wrap="none" rtlCol="0">
            <a:spAutoFit/>
          </a:bodyPr>
          <a:lstStyle/>
          <a:p>
            <a:pPr defTabSz="844083">
              <a:defRPr/>
            </a:pPr>
            <a:r>
              <a:rPr lang="en-GB" sz="1846" dirty="0">
                <a:solidFill>
                  <a:prstClr val="black"/>
                </a:solidFill>
                <a:latin typeface="Candara"/>
              </a:rPr>
              <a:t>36 Years of NuPECC activities </a:t>
            </a:r>
          </a:p>
        </p:txBody>
      </p:sp>
      <p:sp>
        <p:nvSpPr>
          <p:cNvPr id="4" name="ZoneTexte 3">
            <a:extLst>
              <a:ext uri="{FF2B5EF4-FFF2-40B4-BE49-F238E27FC236}">
                <a16:creationId xmlns:a16="http://schemas.microsoft.com/office/drawing/2014/main" id="{1BBFD872-8C78-448B-89ED-F4455F1177C7}"/>
              </a:ext>
            </a:extLst>
          </p:cNvPr>
          <p:cNvSpPr txBox="1"/>
          <p:nvPr/>
        </p:nvSpPr>
        <p:spPr>
          <a:xfrm>
            <a:off x="7500184" y="6409370"/>
            <a:ext cx="2194832" cy="400110"/>
          </a:xfrm>
          <a:prstGeom prst="rect">
            <a:avLst/>
          </a:prstGeom>
          <a:ln>
            <a:noFill/>
          </a:ln>
        </p:spPr>
        <p:style>
          <a:lnRef idx="1">
            <a:schemeClr val="accent6"/>
          </a:lnRef>
          <a:fillRef idx="2">
            <a:schemeClr val="accent6"/>
          </a:fillRef>
          <a:effectRef idx="1">
            <a:schemeClr val="accent6"/>
          </a:effectRef>
          <a:fontRef idx="minor">
            <a:schemeClr val="dk1"/>
          </a:fontRef>
        </p:style>
        <p:txBody>
          <a:bodyPr wrap="none" rtlCol="0">
            <a:spAutoFit/>
          </a:bodyPr>
          <a:lstStyle/>
          <a:p>
            <a:pPr>
              <a:defRPr/>
            </a:pPr>
            <a:r>
              <a:rPr lang="en-GB" sz="2000" dirty="0">
                <a:solidFill>
                  <a:prstClr val="black"/>
                </a:solidFill>
                <a:latin typeface="Candara"/>
              </a:rPr>
              <a:t>https://</a:t>
            </a:r>
            <a:r>
              <a:rPr lang="en-GB" sz="2000" dirty="0" err="1">
                <a:solidFill>
                  <a:prstClr val="black"/>
                </a:solidFill>
                <a:latin typeface="Candara"/>
              </a:rPr>
              <a:t>nupecc.org</a:t>
            </a:r>
            <a:endParaRPr lang="en-GB" sz="2000" dirty="0">
              <a:solidFill>
                <a:prstClr val="black"/>
              </a:solidFill>
              <a:latin typeface="Candara"/>
            </a:endParaRPr>
          </a:p>
        </p:txBody>
      </p:sp>
      <p:sp>
        <p:nvSpPr>
          <p:cNvPr id="5" name="Rectangle 4">
            <a:extLst>
              <a:ext uri="{FF2B5EF4-FFF2-40B4-BE49-F238E27FC236}">
                <a16:creationId xmlns:a16="http://schemas.microsoft.com/office/drawing/2014/main" id="{4A701934-467E-D7EE-8A6E-40D36D7D3865}"/>
              </a:ext>
            </a:extLst>
          </p:cNvPr>
          <p:cNvSpPr/>
          <p:nvPr/>
        </p:nvSpPr>
        <p:spPr>
          <a:xfrm>
            <a:off x="9902855" y="2904566"/>
            <a:ext cx="535259" cy="398033"/>
          </a:xfrm>
          <a:prstGeom prst="rect">
            <a:avLst/>
          </a:prstGeom>
          <a:solidFill>
            <a:schemeClr val="bg1">
              <a:alpha val="81417"/>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defRPr/>
            </a:pPr>
            <a:endParaRPr lang="en-GB">
              <a:solidFill>
                <a:prstClr val="white"/>
              </a:solidFill>
              <a:latin typeface="Candara"/>
            </a:endParaRPr>
          </a:p>
        </p:txBody>
      </p:sp>
      <p:pic>
        <p:nvPicPr>
          <p:cNvPr id="10" name="Image 9">
            <a:extLst>
              <a:ext uri="{FF2B5EF4-FFF2-40B4-BE49-F238E27FC236}">
                <a16:creationId xmlns:a16="http://schemas.microsoft.com/office/drawing/2014/main" id="{87C5C215-1327-C8BA-0E14-60BCF3AF354E}"/>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5763767" y="2230997"/>
            <a:ext cx="5818633" cy="3721828"/>
          </a:xfrm>
          <a:prstGeom prst="rect">
            <a:avLst/>
          </a:prstGeom>
        </p:spPr>
      </p:pic>
      <p:sp>
        <p:nvSpPr>
          <p:cNvPr id="8" name="Rectangle 7">
            <a:extLst>
              <a:ext uri="{FF2B5EF4-FFF2-40B4-BE49-F238E27FC236}">
                <a16:creationId xmlns:a16="http://schemas.microsoft.com/office/drawing/2014/main" id="{54DCA46C-764B-8F7E-7A07-3F7FBC0E42F8}"/>
              </a:ext>
            </a:extLst>
          </p:cNvPr>
          <p:cNvSpPr/>
          <p:nvPr/>
        </p:nvSpPr>
        <p:spPr>
          <a:xfrm>
            <a:off x="10700951" y="3302599"/>
            <a:ext cx="469890" cy="490925"/>
          </a:xfrm>
          <a:prstGeom prst="rect">
            <a:avLst/>
          </a:prstGeom>
          <a:solidFill>
            <a:schemeClr val="bg1">
              <a:alpha val="80062"/>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dirty="0"/>
          </a:p>
        </p:txBody>
      </p:sp>
    </p:spTree>
    <p:extLst>
      <p:ext uri="{BB962C8B-B14F-4D97-AF65-F5344CB8AC3E}">
        <p14:creationId xmlns:p14="http://schemas.microsoft.com/office/powerpoint/2010/main" val="60334404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3EC9856-D2FC-619D-808F-C854CF522270}"/>
              </a:ext>
            </a:extLst>
          </p:cNvPr>
          <p:cNvSpPr>
            <a:spLocks noGrp="1"/>
          </p:cNvSpPr>
          <p:nvPr>
            <p:ph type="title"/>
          </p:nvPr>
        </p:nvSpPr>
        <p:spPr/>
        <p:txBody>
          <a:bodyPr/>
          <a:lstStyle/>
          <a:p>
            <a:r>
              <a:rPr lang="en-AT" dirty="0"/>
              <a:t>NuPECC management team 2025 - 2027</a:t>
            </a:r>
          </a:p>
        </p:txBody>
      </p:sp>
      <p:sp>
        <p:nvSpPr>
          <p:cNvPr id="3" name="Content Placeholder 2">
            <a:extLst>
              <a:ext uri="{FF2B5EF4-FFF2-40B4-BE49-F238E27FC236}">
                <a16:creationId xmlns:a16="http://schemas.microsoft.com/office/drawing/2014/main" id="{0B576B47-E667-D580-024A-05976952439C}"/>
              </a:ext>
            </a:extLst>
          </p:cNvPr>
          <p:cNvSpPr>
            <a:spLocks noGrp="1"/>
          </p:cNvSpPr>
          <p:nvPr>
            <p:ph idx="1"/>
          </p:nvPr>
        </p:nvSpPr>
        <p:spPr>
          <a:xfrm>
            <a:off x="838200" y="1749287"/>
            <a:ext cx="5347996" cy="4607062"/>
          </a:xfrm>
        </p:spPr>
        <p:txBody>
          <a:bodyPr/>
          <a:lstStyle/>
          <a:p>
            <a:r>
              <a:rPr lang="en-AT" dirty="0"/>
              <a:t>Eberhard Widmann, </a:t>
            </a:r>
            <a:r>
              <a:rPr lang="en-AT" i="1" dirty="0"/>
              <a:t>Chair</a:t>
            </a:r>
          </a:p>
          <a:p>
            <a:pPr lvl="1"/>
            <a:r>
              <a:rPr lang="en-AT" dirty="0"/>
              <a:t>Stefan Meyer Institute Vienna</a:t>
            </a:r>
          </a:p>
          <a:p>
            <a:endParaRPr lang="en-AT" dirty="0"/>
          </a:p>
          <a:p>
            <a:r>
              <a:rPr lang="en-AT" dirty="0"/>
              <a:t>Barbara Erazmus, </a:t>
            </a:r>
            <a:r>
              <a:rPr lang="en-AT" i="1" dirty="0"/>
              <a:t>Deputy Chair</a:t>
            </a:r>
          </a:p>
          <a:p>
            <a:pPr lvl="1"/>
            <a:r>
              <a:rPr lang="en-AT" dirty="0"/>
              <a:t>Subatech Nantes</a:t>
            </a:r>
          </a:p>
          <a:p>
            <a:endParaRPr lang="en-AT" dirty="0"/>
          </a:p>
          <a:p>
            <a:r>
              <a:rPr lang="en-AT" dirty="0"/>
              <a:t>Paul Greenlees, </a:t>
            </a:r>
            <a:r>
              <a:rPr lang="en-AT" i="1" dirty="0"/>
              <a:t>Treasurer</a:t>
            </a:r>
          </a:p>
          <a:p>
            <a:pPr lvl="1"/>
            <a:r>
              <a:rPr lang="en-AT" dirty="0"/>
              <a:t>University of Jyväskylä</a:t>
            </a:r>
          </a:p>
          <a:p>
            <a:endParaRPr lang="en-AT" dirty="0"/>
          </a:p>
          <a:p>
            <a:r>
              <a:rPr lang="en-AT" dirty="0"/>
              <a:t>Sissy Körner, </a:t>
            </a:r>
            <a:r>
              <a:rPr lang="en-AT" i="1" dirty="0"/>
              <a:t>Scientific Secretary</a:t>
            </a:r>
          </a:p>
        </p:txBody>
      </p:sp>
      <p:sp>
        <p:nvSpPr>
          <p:cNvPr id="4" name="Date Placeholder 3">
            <a:extLst>
              <a:ext uri="{FF2B5EF4-FFF2-40B4-BE49-F238E27FC236}">
                <a16:creationId xmlns:a16="http://schemas.microsoft.com/office/drawing/2014/main" id="{B8986D02-F6EE-FA6B-4CA0-A0142E4F7867}"/>
              </a:ext>
            </a:extLst>
          </p:cNvPr>
          <p:cNvSpPr>
            <a:spLocks noGrp="1"/>
          </p:cNvSpPr>
          <p:nvPr>
            <p:ph type="dt" sz="half" idx="10"/>
          </p:nvPr>
        </p:nvSpPr>
        <p:spPr/>
        <p:txBody>
          <a:bodyPr/>
          <a:lstStyle/>
          <a:p>
            <a:r>
              <a:rPr lang="en-US"/>
              <a:t>28 May 2025</a:t>
            </a:r>
            <a:endParaRPr lang="en-AT"/>
          </a:p>
        </p:txBody>
      </p:sp>
      <p:sp>
        <p:nvSpPr>
          <p:cNvPr id="5" name="Footer Placeholder 4">
            <a:extLst>
              <a:ext uri="{FF2B5EF4-FFF2-40B4-BE49-F238E27FC236}">
                <a16:creationId xmlns:a16="http://schemas.microsoft.com/office/drawing/2014/main" id="{DE9B858A-7BF6-16EA-F553-CD82BF2853ED}"/>
              </a:ext>
            </a:extLst>
          </p:cNvPr>
          <p:cNvSpPr>
            <a:spLocks noGrp="1"/>
          </p:cNvSpPr>
          <p:nvPr>
            <p:ph type="ftr" sz="quarter" idx="11"/>
          </p:nvPr>
        </p:nvSpPr>
        <p:spPr/>
        <p:txBody>
          <a:bodyPr/>
          <a:lstStyle/>
          <a:p>
            <a:r>
              <a:rPr lang="en-GB"/>
              <a:t>E. Widmann WG9 Meeting Deajeon</a:t>
            </a:r>
            <a:endParaRPr lang="en-AT"/>
          </a:p>
        </p:txBody>
      </p:sp>
      <p:sp>
        <p:nvSpPr>
          <p:cNvPr id="6" name="Slide Number Placeholder 5">
            <a:extLst>
              <a:ext uri="{FF2B5EF4-FFF2-40B4-BE49-F238E27FC236}">
                <a16:creationId xmlns:a16="http://schemas.microsoft.com/office/drawing/2014/main" id="{4DE857C8-0714-E062-76C8-463F850CB7C7}"/>
              </a:ext>
            </a:extLst>
          </p:cNvPr>
          <p:cNvSpPr>
            <a:spLocks noGrp="1"/>
          </p:cNvSpPr>
          <p:nvPr>
            <p:ph type="sldNum" sz="quarter" idx="12"/>
          </p:nvPr>
        </p:nvSpPr>
        <p:spPr/>
        <p:txBody>
          <a:bodyPr/>
          <a:lstStyle/>
          <a:p>
            <a:fld id="{50A167FB-9B9A-024B-AD81-FFCD769156CB}" type="slidenum">
              <a:rPr lang="en-AT" smtClean="0"/>
              <a:t>3</a:t>
            </a:fld>
            <a:endParaRPr lang="en-AT"/>
          </a:p>
        </p:txBody>
      </p:sp>
      <p:pic>
        <p:nvPicPr>
          <p:cNvPr id="11" name="Picture 10" descr="A close-up of a person&#10;&#10;AI-generated content may be incorrect.">
            <a:extLst>
              <a:ext uri="{FF2B5EF4-FFF2-40B4-BE49-F238E27FC236}">
                <a16:creationId xmlns:a16="http://schemas.microsoft.com/office/drawing/2014/main" id="{907EDCF3-3201-7A46-3F3D-EB6D174BD85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817006" y="2376330"/>
            <a:ext cx="1318557" cy="1749287"/>
          </a:xfrm>
          <a:prstGeom prst="rect">
            <a:avLst/>
          </a:prstGeom>
        </p:spPr>
      </p:pic>
      <p:pic>
        <p:nvPicPr>
          <p:cNvPr id="13" name="Picture 12" descr="A person smiling for the camera&#10;&#10;AI-generated content may be incorrect.">
            <a:extLst>
              <a:ext uri="{FF2B5EF4-FFF2-40B4-BE49-F238E27FC236}">
                <a16:creationId xmlns:a16="http://schemas.microsoft.com/office/drawing/2014/main" id="{7BB4E75B-E041-4EB1-68AF-0DB43815EA4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282152" y="4752660"/>
            <a:ext cx="1400095" cy="1484101"/>
          </a:xfrm>
          <a:prstGeom prst="rect">
            <a:avLst/>
          </a:prstGeom>
        </p:spPr>
      </p:pic>
      <p:pic>
        <p:nvPicPr>
          <p:cNvPr id="15" name="Picture 14" descr="A person in a blue shirt&#10;&#10;AI-generated content may be incorrect.">
            <a:extLst>
              <a:ext uri="{FF2B5EF4-FFF2-40B4-BE49-F238E27FC236}">
                <a16:creationId xmlns:a16="http://schemas.microsoft.com/office/drawing/2014/main" id="{DE7B3885-6F53-C5B1-3900-A57DB1133AC0}"/>
              </a:ext>
            </a:extLst>
          </p:cNvPr>
          <p:cNvPicPr>
            <a:picLocks noChangeAspect="1"/>
          </p:cNvPicPr>
          <p:nvPr/>
        </p:nvPicPr>
        <p:blipFill>
          <a:blip r:embed="rId4">
            <a:extLst>
              <a:ext uri="{28A0092B-C50C-407E-A947-70E740481C1C}">
                <a14:useLocalDpi xmlns:a14="http://schemas.microsoft.com/office/drawing/2010/main" val="0"/>
              </a:ext>
            </a:extLst>
          </a:blip>
          <a:srcRect l="27625" r="33981" b="44800"/>
          <a:stretch>
            <a:fillRect/>
          </a:stretch>
        </p:blipFill>
        <p:spPr>
          <a:xfrm>
            <a:off x="6109201" y="3810739"/>
            <a:ext cx="1816360" cy="1583522"/>
          </a:xfrm>
          <a:prstGeom prst="rect">
            <a:avLst/>
          </a:prstGeom>
        </p:spPr>
      </p:pic>
      <p:pic>
        <p:nvPicPr>
          <p:cNvPr id="17" name="Picture 16" descr="A close-up of a person&#10;&#10;AI-generated content may be incorrect.">
            <a:extLst>
              <a:ext uri="{FF2B5EF4-FFF2-40B4-BE49-F238E27FC236}">
                <a16:creationId xmlns:a16="http://schemas.microsoft.com/office/drawing/2014/main" id="{994A69D6-CC43-765B-F514-0BB5A298BFEF}"/>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379844" y="1529054"/>
            <a:ext cx="1275075" cy="1899946"/>
          </a:xfrm>
          <a:prstGeom prst="rect">
            <a:avLst/>
          </a:prstGeom>
        </p:spPr>
      </p:pic>
    </p:spTree>
    <p:extLst>
      <p:ext uri="{BB962C8B-B14F-4D97-AF65-F5344CB8AC3E}">
        <p14:creationId xmlns:p14="http://schemas.microsoft.com/office/powerpoint/2010/main" val="402652647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607F5435-ADFB-491B-9ED9-66A93D9B59A1}"/>
              </a:ext>
            </a:extLst>
          </p:cNvPr>
          <p:cNvSpPr>
            <a:spLocks noGrp="1"/>
          </p:cNvSpPr>
          <p:nvPr>
            <p:ph type="title"/>
          </p:nvPr>
        </p:nvSpPr>
        <p:spPr/>
        <p:txBody>
          <a:bodyPr>
            <a:noAutofit/>
          </a:bodyPr>
          <a:lstStyle/>
          <a:p>
            <a:r>
              <a:rPr lang="en-AT" sz="2800" dirty="0"/>
              <a:t>A </a:t>
            </a:r>
            <a:r>
              <a:rPr lang="en-GB" sz="2800" dirty="0" err="1"/>
              <a:t>NuPECC</a:t>
            </a:r>
            <a:r>
              <a:rPr lang="en-GB" sz="2800" dirty="0"/>
              <a:t> Forum For Early career Researchers</a:t>
            </a:r>
            <a:endParaRPr lang="en-AT" sz="2800" dirty="0"/>
          </a:p>
        </p:txBody>
      </p:sp>
      <p:sp>
        <p:nvSpPr>
          <p:cNvPr id="8" name="Content Placeholder 7">
            <a:extLst>
              <a:ext uri="{FF2B5EF4-FFF2-40B4-BE49-F238E27FC236}">
                <a16:creationId xmlns:a16="http://schemas.microsoft.com/office/drawing/2014/main" id="{1B7896CA-2824-0C78-80EE-E05626F0AB3B}"/>
              </a:ext>
            </a:extLst>
          </p:cNvPr>
          <p:cNvSpPr>
            <a:spLocks noGrp="1"/>
          </p:cNvSpPr>
          <p:nvPr>
            <p:ph sz="half" idx="1"/>
          </p:nvPr>
        </p:nvSpPr>
        <p:spPr/>
        <p:txBody>
          <a:bodyPr/>
          <a:lstStyle/>
          <a:p>
            <a:r>
              <a:rPr lang="en-AT" dirty="0"/>
              <a:t>Established in 2024</a:t>
            </a:r>
          </a:p>
          <a:p>
            <a:pPr lvl="1"/>
            <a:r>
              <a:rPr lang="en-GB" dirty="0"/>
              <a:t>Chair: Annika Thiel</a:t>
            </a:r>
          </a:p>
          <a:p>
            <a:pPr lvl="1"/>
            <a:r>
              <a:rPr lang="en-GB" dirty="0"/>
              <a:t>Co-chair Michail Athanasakis-</a:t>
            </a:r>
            <a:r>
              <a:rPr lang="en-GB" dirty="0" err="1"/>
              <a:t>Kaklamanakis</a:t>
            </a:r>
            <a:endParaRPr lang="en-GB" dirty="0"/>
          </a:p>
          <a:p>
            <a:pPr lvl="1"/>
            <a:r>
              <a:rPr lang="en-GB" dirty="0"/>
              <a:t>Current activities: b</a:t>
            </a:r>
            <a:r>
              <a:rPr lang="en-AT" dirty="0"/>
              <a:t>y-laws, survey</a:t>
            </a:r>
          </a:p>
          <a:p>
            <a:r>
              <a:rPr lang="en-AT" dirty="0"/>
              <a:t>Kick-off meeting during EuNPC</a:t>
            </a:r>
          </a:p>
        </p:txBody>
      </p:sp>
      <p:sp>
        <p:nvSpPr>
          <p:cNvPr id="9" name="Content Placeholder 8">
            <a:extLst>
              <a:ext uri="{FF2B5EF4-FFF2-40B4-BE49-F238E27FC236}">
                <a16:creationId xmlns:a16="http://schemas.microsoft.com/office/drawing/2014/main" id="{C31D8C49-A3C2-40CC-D113-E31C6148D920}"/>
              </a:ext>
            </a:extLst>
          </p:cNvPr>
          <p:cNvSpPr>
            <a:spLocks noGrp="1"/>
          </p:cNvSpPr>
          <p:nvPr>
            <p:ph sz="half" idx="2"/>
          </p:nvPr>
        </p:nvSpPr>
        <p:spPr/>
        <p:txBody>
          <a:bodyPr/>
          <a:lstStyle/>
          <a:p>
            <a:r>
              <a:rPr lang="en-GB" dirty="0">
                <a:hlinkClick r:id="rId2"/>
              </a:rPr>
              <a:t>https://</a:t>
            </a:r>
            <a:r>
              <a:rPr lang="en-GB" dirty="0" err="1">
                <a:hlinkClick r:id="rId2"/>
              </a:rPr>
              <a:t>nuffer.web.cern.ch</a:t>
            </a:r>
            <a:r>
              <a:rPr lang="en-GB" dirty="0">
                <a:hlinkClick r:id="rId2"/>
              </a:rPr>
              <a:t>/</a:t>
            </a:r>
            <a:endParaRPr lang="en-GB" dirty="0"/>
          </a:p>
          <a:p>
            <a:endParaRPr lang="en-AT" dirty="0"/>
          </a:p>
        </p:txBody>
      </p:sp>
      <p:sp>
        <p:nvSpPr>
          <p:cNvPr id="4" name="Date Placeholder 3">
            <a:extLst>
              <a:ext uri="{FF2B5EF4-FFF2-40B4-BE49-F238E27FC236}">
                <a16:creationId xmlns:a16="http://schemas.microsoft.com/office/drawing/2014/main" id="{3A0572DB-7FBD-33E3-D59E-EAC5A959D627}"/>
              </a:ext>
            </a:extLst>
          </p:cNvPr>
          <p:cNvSpPr>
            <a:spLocks noGrp="1"/>
          </p:cNvSpPr>
          <p:nvPr>
            <p:ph type="dt" sz="half" idx="10"/>
          </p:nvPr>
        </p:nvSpPr>
        <p:spPr/>
        <p:txBody>
          <a:bodyPr/>
          <a:lstStyle/>
          <a:p>
            <a:r>
              <a:rPr lang="en-US"/>
              <a:t>28 May 2025</a:t>
            </a:r>
            <a:endParaRPr lang="en-GB" dirty="0"/>
          </a:p>
        </p:txBody>
      </p:sp>
      <p:sp>
        <p:nvSpPr>
          <p:cNvPr id="5" name="Footer Placeholder 4">
            <a:extLst>
              <a:ext uri="{FF2B5EF4-FFF2-40B4-BE49-F238E27FC236}">
                <a16:creationId xmlns:a16="http://schemas.microsoft.com/office/drawing/2014/main" id="{4CB02D1B-1750-2723-313A-DA84C7D976F0}"/>
              </a:ext>
            </a:extLst>
          </p:cNvPr>
          <p:cNvSpPr>
            <a:spLocks noGrp="1"/>
          </p:cNvSpPr>
          <p:nvPr>
            <p:ph type="ftr" sz="quarter" idx="11"/>
          </p:nvPr>
        </p:nvSpPr>
        <p:spPr/>
        <p:txBody>
          <a:bodyPr/>
          <a:lstStyle/>
          <a:p>
            <a:r>
              <a:rPr lang="fr-FR"/>
              <a:t>E. Widmann WG9 Meeting Deajeon</a:t>
            </a:r>
            <a:endParaRPr lang="fr-FR" dirty="0"/>
          </a:p>
        </p:txBody>
      </p:sp>
      <p:sp>
        <p:nvSpPr>
          <p:cNvPr id="6" name="Slide Number Placeholder 5">
            <a:extLst>
              <a:ext uri="{FF2B5EF4-FFF2-40B4-BE49-F238E27FC236}">
                <a16:creationId xmlns:a16="http://schemas.microsoft.com/office/drawing/2014/main" id="{14115623-4CD8-1674-82BA-296B8301C399}"/>
              </a:ext>
            </a:extLst>
          </p:cNvPr>
          <p:cNvSpPr>
            <a:spLocks noGrp="1"/>
          </p:cNvSpPr>
          <p:nvPr>
            <p:ph type="sldNum" sz="quarter" idx="12"/>
          </p:nvPr>
        </p:nvSpPr>
        <p:spPr/>
        <p:txBody>
          <a:bodyPr/>
          <a:lstStyle/>
          <a:p>
            <a:fld id="{D6989F83-ADB3-5041-8C37-95AC9FBEFDEB}" type="slidenum">
              <a:rPr lang="en-GB" smtClean="0"/>
              <a:t>4</a:t>
            </a:fld>
            <a:endParaRPr lang="en-GB" dirty="0"/>
          </a:p>
        </p:txBody>
      </p:sp>
      <p:pic>
        <p:nvPicPr>
          <p:cNvPr id="18" name="Picture 17" descr="A close-up of a logo&#10;&#10;AI-generated content may be incorrect.">
            <a:extLst>
              <a:ext uri="{FF2B5EF4-FFF2-40B4-BE49-F238E27FC236}">
                <a16:creationId xmlns:a16="http://schemas.microsoft.com/office/drawing/2014/main" id="{AD0F9FA2-7109-28D2-3B3F-3EC1D5362F4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720682" y="881154"/>
            <a:ext cx="1709318" cy="944471"/>
          </a:xfrm>
          <a:prstGeom prst="rect">
            <a:avLst/>
          </a:prstGeom>
        </p:spPr>
      </p:pic>
      <p:pic>
        <p:nvPicPr>
          <p:cNvPr id="3" name="Picture 2" descr="A screenshot of a website&#10;&#10;AI-generated content may be incorrect.">
            <a:extLst>
              <a:ext uri="{FF2B5EF4-FFF2-40B4-BE49-F238E27FC236}">
                <a16:creationId xmlns:a16="http://schemas.microsoft.com/office/drawing/2014/main" id="{7105B85F-7CD1-3553-7ABE-D49BA0336929}"/>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520059" y="2455664"/>
            <a:ext cx="5359005" cy="2886358"/>
          </a:xfrm>
          <a:prstGeom prst="rect">
            <a:avLst/>
          </a:prstGeom>
        </p:spPr>
      </p:pic>
      <p:pic>
        <p:nvPicPr>
          <p:cNvPr id="11" name="Picture 10" descr="A graph of different sizes and colors&#10;&#10;AI-generated content may be incorrect.">
            <a:extLst>
              <a:ext uri="{FF2B5EF4-FFF2-40B4-BE49-F238E27FC236}">
                <a16:creationId xmlns:a16="http://schemas.microsoft.com/office/drawing/2014/main" id="{AF3831E8-40A4-BDD9-8E63-9D39F99FBA47}"/>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38200" y="4127250"/>
            <a:ext cx="5181600" cy="2348368"/>
          </a:xfrm>
          <a:prstGeom prst="rect">
            <a:avLst/>
          </a:prstGeom>
        </p:spPr>
      </p:pic>
    </p:spTree>
    <p:extLst>
      <p:ext uri="{BB962C8B-B14F-4D97-AF65-F5344CB8AC3E}">
        <p14:creationId xmlns:p14="http://schemas.microsoft.com/office/powerpoint/2010/main" val="8728757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ZoneTexte 1">
            <a:extLst>
              <a:ext uri="{FF2B5EF4-FFF2-40B4-BE49-F238E27FC236}">
                <a16:creationId xmlns:a16="http://schemas.microsoft.com/office/drawing/2014/main" id="{600FC934-6D2B-F9CE-26C6-75BCD7C27320}"/>
              </a:ext>
            </a:extLst>
          </p:cNvPr>
          <p:cNvSpPr txBox="1"/>
          <p:nvPr/>
        </p:nvSpPr>
        <p:spPr>
          <a:xfrm>
            <a:off x="4870581" y="2005679"/>
            <a:ext cx="7016620" cy="4001095"/>
          </a:xfrm>
          <a:prstGeom prst="rect">
            <a:avLst/>
          </a:prstGeom>
          <a:noFill/>
        </p:spPr>
        <p:txBody>
          <a:bodyPr wrap="square" rtlCol="0">
            <a:spAutoFit/>
          </a:bodyPr>
          <a:lstStyle/>
          <a:p>
            <a:pPr marL="222250" indent="-222250">
              <a:spcAft>
                <a:spcPts val="800"/>
              </a:spcAft>
            </a:pPr>
            <a:r>
              <a:rPr lang="en-GB" dirty="0">
                <a:solidFill>
                  <a:srgbClr val="2D5EA8"/>
                </a:solidFill>
                <a:effectLst/>
              </a:rPr>
              <a:t>Table of Contents</a:t>
            </a:r>
            <a:endParaRPr lang="en-GB" dirty="0"/>
          </a:p>
          <a:p>
            <a:pPr marL="712788" indent="-268288">
              <a:spcAft>
                <a:spcPts val="800"/>
              </a:spcAft>
              <a:buFont typeface="+mj-lt"/>
              <a:buAutoNum type="arabicPeriod"/>
            </a:pPr>
            <a:r>
              <a:rPr lang="en-GB" sz="1200" dirty="0">
                <a:solidFill>
                  <a:srgbClr val="2D5EA8"/>
                </a:solidFill>
                <a:effectLst/>
                <a:latin typeface="Arial" panose="020B0604020202020204" pitchFamily="34" charset="0"/>
              </a:rPr>
              <a:t>NuPECC LRP2024 Executive Summary </a:t>
            </a:r>
            <a:endParaRPr lang="en-GB" sz="1200" dirty="0"/>
          </a:p>
          <a:p>
            <a:pPr marL="712788" indent="-268288">
              <a:spcAft>
                <a:spcPts val="800"/>
              </a:spcAft>
              <a:buFont typeface="+mj-lt"/>
              <a:buAutoNum type="arabicPeriod"/>
            </a:pPr>
            <a:r>
              <a:rPr lang="en-GB" sz="1200" dirty="0">
                <a:solidFill>
                  <a:srgbClr val="F2AF66"/>
                </a:solidFill>
                <a:effectLst/>
                <a:latin typeface="Arial" panose="020B0604020202020204" pitchFamily="34" charset="0"/>
              </a:rPr>
              <a:t>Hadron Physics </a:t>
            </a:r>
            <a:endParaRPr lang="en-GB" sz="1200" dirty="0"/>
          </a:p>
          <a:p>
            <a:pPr marL="712788" indent="-268288">
              <a:spcAft>
                <a:spcPts val="800"/>
              </a:spcAft>
              <a:buFont typeface="+mj-lt"/>
              <a:buAutoNum type="arabicPeriod"/>
            </a:pPr>
            <a:r>
              <a:rPr lang="en-GB" sz="1200" dirty="0">
                <a:solidFill>
                  <a:srgbClr val="3FB28C"/>
                </a:solidFill>
                <a:effectLst/>
                <a:latin typeface="Arial" panose="020B0604020202020204" pitchFamily="34" charset="0"/>
              </a:rPr>
              <a:t>Properties of Strongly Interacting Matter</a:t>
            </a:r>
            <a:br>
              <a:rPr lang="en-GB" sz="1200" dirty="0">
                <a:solidFill>
                  <a:srgbClr val="3FB28C"/>
                </a:solidFill>
                <a:effectLst/>
                <a:latin typeface="Arial" panose="020B0604020202020204" pitchFamily="34" charset="0"/>
              </a:rPr>
            </a:br>
            <a:r>
              <a:rPr lang="en-GB" sz="1200" dirty="0">
                <a:solidFill>
                  <a:srgbClr val="3FB28C"/>
                </a:solidFill>
                <a:effectLst/>
                <a:latin typeface="Arial" panose="020B0604020202020204" pitchFamily="34" charset="0"/>
              </a:rPr>
              <a:t>at Extreme Conditions of Temperature and Baryon Number Density </a:t>
            </a:r>
            <a:endParaRPr lang="en-GB" sz="1200" dirty="0"/>
          </a:p>
          <a:p>
            <a:pPr marL="712788" indent="-268288">
              <a:spcAft>
                <a:spcPts val="800"/>
              </a:spcAft>
              <a:buFont typeface="+mj-lt"/>
              <a:buAutoNum type="arabicPeriod"/>
            </a:pPr>
            <a:r>
              <a:rPr lang="en-GB" sz="1200" dirty="0">
                <a:solidFill>
                  <a:srgbClr val="F75444"/>
                </a:solidFill>
                <a:effectLst/>
                <a:latin typeface="Arial" panose="020B0604020202020204" pitchFamily="34" charset="0"/>
              </a:rPr>
              <a:t>Nuclear Structure and Reaction Dynamics </a:t>
            </a:r>
            <a:endParaRPr lang="en-GB" sz="1200" dirty="0"/>
          </a:p>
          <a:p>
            <a:pPr marL="712788" indent="-268288">
              <a:spcAft>
                <a:spcPts val="800"/>
              </a:spcAft>
              <a:buFont typeface="+mj-lt"/>
              <a:buAutoNum type="arabicPeriod"/>
            </a:pPr>
            <a:r>
              <a:rPr lang="en-GB" sz="1200" dirty="0">
                <a:solidFill>
                  <a:srgbClr val="84C926"/>
                </a:solidFill>
                <a:effectLst/>
                <a:latin typeface="Arial" panose="020B0604020202020204" pitchFamily="34" charset="0"/>
              </a:rPr>
              <a:t>Nuclear Astrophysics </a:t>
            </a:r>
            <a:endParaRPr lang="en-GB" sz="1200" dirty="0"/>
          </a:p>
          <a:p>
            <a:pPr marL="712788" indent="-268288">
              <a:spcAft>
                <a:spcPts val="800"/>
              </a:spcAft>
              <a:buFont typeface="+mj-lt"/>
              <a:buAutoNum type="arabicPeriod"/>
            </a:pPr>
            <a:r>
              <a:rPr lang="en-GB" sz="1200" dirty="0">
                <a:solidFill>
                  <a:srgbClr val="AA1C77"/>
                </a:solidFill>
                <a:effectLst/>
                <a:latin typeface="Arial" panose="020B0604020202020204" pitchFamily="34" charset="0"/>
              </a:rPr>
              <a:t>Symmetries and Fundamental Interactions </a:t>
            </a:r>
            <a:endParaRPr lang="en-GB" sz="1200" dirty="0"/>
          </a:p>
          <a:p>
            <a:pPr marL="712788" indent="-268288">
              <a:spcAft>
                <a:spcPts val="800"/>
              </a:spcAft>
              <a:buFont typeface="+mj-lt"/>
              <a:buAutoNum type="arabicPeriod"/>
            </a:pPr>
            <a:r>
              <a:rPr lang="en-GB" sz="1200" dirty="0">
                <a:solidFill>
                  <a:srgbClr val="38B5FF"/>
                </a:solidFill>
                <a:effectLst/>
                <a:latin typeface="Arial" panose="020B0604020202020204" pitchFamily="34" charset="0"/>
              </a:rPr>
              <a:t>Applications and Societal Benefits</a:t>
            </a:r>
            <a:endParaRPr lang="en-GB" sz="1200" i="1" dirty="0"/>
          </a:p>
          <a:p>
            <a:pPr marL="712788" indent="-268288">
              <a:spcAft>
                <a:spcPts val="800"/>
              </a:spcAft>
              <a:buFont typeface="+mj-lt"/>
              <a:buAutoNum type="arabicPeriod"/>
            </a:pPr>
            <a:r>
              <a:rPr lang="en-GB" sz="1200" dirty="0">
                <a:solidFill>
                  <a:srgbClr val="DD8C51"/>
                </a:solidFill>
                <a:effectLst/>
                <a:latin typeface="Arial" panose="020B0604020202020204" pitchFamily="34" charset="0"/>
              </a:rPr>
              <a:t>Research Infrastructures </a:t>
            </a:r>
            <a:endParaRPr lang="en-GB" sz="1200" dirty="0"/>
          </a:p>
          <a:p>
            <a:pPr marL="712788" indent="-268288">
              <a:spcAft>
                <a:spcPts val="800"/>
              </a:spcAft>
              <a:buFont typeface="+mj-lt"/>
              <a:buAutoNum type="arabicPeriod"/>
            </a:pPr>
            <a:r>
              <a:rPr lang="en-GB" sz="1200" dirty="0">
                <a:solidFill>
                  <a:srgbClr val="FFA300"/>
                </a:solidFill>
                <a:effectLst/>
                <a:latin typeface="Arial" panose="020B0604020202020204" pitchFamily="34" charset="0"/>
              </a:rPr>
              <a:t>Nuclear Physics Tools - Detectors and Experimental Techniques </a:t>
            </a:r>
            <a:endParaRPr lang="en-GB" sz="1200" dirty="0"/>
          </a:p>
          <a:p>
            <a:pPr marL="712788" indent="-268288">
              <a:spcAft>
                <a:spcPts val="800"/>
              </a:spcAft>
              <a:buFont typeface="+mj-lt"/>
              <a:buAutoNum type="arabicPeriod"/>
            </a:pPr>
            <a:r>
              <a:rPr lang="en-GB" sz="1200" dirty="0">
                <a:solidFill>
                  <a:srgbClr val="8C75AA"/>
                </a:solidFill>
                <a:effectLst/>
                <a:latin typeface="Arial" panose="020B0604020202020204" pitchFamily="34" charset="0"/>
              </a:rPr>
              <a:t>Nuclear Physics Tools - Machine Learning, Artificial Intelligence, and Quantum Computing </a:t>
            </a:r>
            <a:endParaRPr lang="en-GB" sz="1200" dirty="0"/>
          </a:p>
          <a:p>
            <a:pPr marL="712788" indent="-268288">
              <a:spcAft>
                <a:spcPts val="800"/>
              </a:spcAft>
              <a:buFont typeface="+mj-lt"/>
              <a:buAutoNum type="arabicPeriod"/>
            </a:pPr>
            <a:r>
              <a:rPr lang="en-GB" sz="1200" dirty="0">
                <a:solidFill>
                  <a:srgbClr val="6D9175"/>
                </a:solidFill>
                <a:effectLst/>
                <a:latin typeface="Arial" panose="020B0604020202020204" pitchFamily="34" charset="0"/>
              </a:rPr>
              <a:t>Open Science and Data </a:t>
            </a:r>
            <a:endParaRPr lang="en-GB" sz="1200" dirty="0"/>
          </a:p>
          <a:p>
            <a:pPr marL="712788" indent="-268288">
              <a:spcAft>
                <a:spcPts val="800"/>
              </a:spcAft>
              <a:buFont typeface="+mj-lt"/>
              <a:buAutoNum type="arabicPeriod"/>
            </a:pPr>
            <a:r>
              <a:rPr lang="en-GB" sz="1200" dirty="0">
                <a:solidFill>
                  <a:srgbClr val="75B7EF"/>
                </a:solidFill>
                <a:effectLst/>
                <a:latin typeface="Arial" panose="020B0604020202020204" pitchFamily="34" charset="0"/>
              </a:rPr>
              <a:t>Nuclear Science – People and Society </a:t>
            </a:r>
            <a:endParaRPr lang="en-GB" sz="1200" dirty="0">
              <a:solidFill>
                <a:schemeClr val="tx1"/>
              </a:solidFill>
              <a:effectLst/>
            </a:endParaRPr>
          </a:p>
        </p:txBody>
      </p:sp>
      <p:pic>
        <p:nvPicPr>
          <p:cNvPr id="14" name="Image 13">
            <a:extLst>
              <a:ext uri="{FF2B5EF4-FFF2-40B4-BE49-F238E27FC236}">
                <a16:creationId xmlns:a16="http://schemas.microsoft.com/office/drawing/2014/main" id="{1CC2188F-DA2E-9A40-E1D3-185BD508E780}"/>
              </a:ext>
            </a:extLst>
          </p:cNvPr>
          <p:cNvPicPr>
            <a:picLocks noChangeAspect="1"/>
          </p:cNvPicPr>
          <p:nvPr/>
        </p:nvPicPr>
        <p:blipFill>
          <a:blip r:embed="rId3" cstate="screen">
            <a:lum bright="20000" contrast="21000"/>
            <a:extLst>
              <a:ext uri="{28A0092B-C50C-407E-A947-70E740481C1C}">
                <a14:useLocalDpi xmlns:a14="http://schemas.microsoft.com/office/drawing/2010/main"/>
              </a:ext>
            </a:extLst>
          </a:blip>
          <a:stretch>
            <a:fillRect/>
          </a:stretch>
        </p:blipFill>
        <p:spPr>
          <a:xfrm>
            <a:off x="842682" y="1669775"/>
            <a:ext cx="3069800" cy="4344153"/>
          </a:xfrm>
          <a:prstGeom prst="rect">
            <a:avLst/>
          </a:prstGeom>
        </p:spPr>
      </p:pic>
      <p:sp>
        <p:nvSpPr>
          <p:cNvPr id="4" name="Title 3">
            <a:extLst>
              <a:ext uri="{FF2B5EF4-FFF2-40B4-BE49-F238E27FC236}">
                <a16:creationId xmlns:a16="http://schemas.microsoft.com/office/drawing/2014/main" id="{30651667-22D3-79FE-14DC-38D28E6BFA7A}"/>
              </a:ext>
            </a:extLst>
          </p:cNvPr>
          <p:cNvSpPr>
            <a:spLocks noGrp="1"/>
          </p:cNvSpPr>
          <p:nvPr>
            <p:ph type="title"/>
          </p:nvPr>
        </p:nvSpPr>
        <p:spPr>
          <a:xfrm>
            <a:off x="838200" y="831913"/>
            <a:ext cx="10515600" cy="837862"/>
          </a:xfrm>
        </p:spPr>
        <p:txBody>
          <a:bodyPr/>
          <a:lstStyle/>
          <a:p>
            <a:r>
              <a:rPr lang="en-AT" dirty="0"/>
              <a:t>NuPECC Long Range Plan 2024</a:t>
            </a:r>
          </a:p>
        </p:txBody>
      </p:sp>
      <p:sp>
        <p:nvSpPr>
          <p:cNvPr id="15" name="Espace réservé de la date 14">
            <a:extLst>
              <a:ext uri="{FF2B5EF4-FFF2-40B4-BE49-F238E27FC236}">
                <a16:creationId xmlns:a16="http://schemas.microsoft.com/office/drawing/2014/main" id="{5A1FF96A-D51D-2C0B-9854-9011103ED34A}"/>
              </a:ext>
            </a:extLst>
          </p:cNvPr>
          <p:cNvSpPr>
            <a:spLocks noGrp="1"/>
          </p:cNvSpPr>
          <p:nvPr>
            <p:ph type="dt" sz="half" idx="10"/>
          </p:nvPr>
        </p:nvSpPr>
        <p:spPr>
          <a:xfrm>
            <a:off x="838200" y="6475618"/>
            <a:ext cx="2743200" cy="365125"/>
          </a:xfrm>
        </p:spPr>
        <p:txBody>
          <a:bodyPr/>
          <a:lstStyle/>
          <a:p>
            <a:r>
              <a:rPr lang="en-US"/>
              <a:t>28 May 2025</a:t>
            </a:r>
            <a:endParaRPr lang="en-GB" dirty="0"/>
          </a:p>
        </p:txBody>
      </p:sp>
      <p:sp>
        <p:nvSpPr>
          <p:cNvPr id="16" name="Espace réservé du pied de page 15">
            <a:extLst>
              <a:ext uri="{FF2B5EF4-FFF2-40B4-BE49-F238E27FC236}">
                <a16:creationId xmlns:a16="http://schemas.microsoft.com/office/drawing/2014/main" id="{BCF83D9C-D5A3-904E-E913-7CF8610F64D0}"/>
              </a:ext>
            </a:extLst>
          </p:cNvPr>
          <p:cNvSpPr>
            <a:spLocks noGrp="1"/>
          </p:cNvSpPr>
          <p:nvPr>
            <p:ph type="ftr" sz="quarter" idx="11"/>
          </p:nvPr>
        </p:nvSpPr>
        <p:spPr>
          <a:xfrm>
            <a:off x="4038600" y="6465679"/>
            <a:ext cx="4114800" cy="365125"/>
          </a:xfrm>
        </p:spPr>
        <p:txBody>
          <a:bodyPr/>
          <a:lstStyle/>
          <a:p>
            <a:r>
              <a:rPr lang="fr-FR"/>
              <a:t>E. Widmann WG9 Meeting Deajeon</a:t>
            </a:r>
            <a:endParaRPr lang="fr-FR" dirty="0"/>
          </a:p>
        </p:txBody>
      </p:sp>
      <p:sp>
        <p:nvSpPr>
          <p:cNvPr id="17" name="Espace réservé du numéro de diapositive 16">
            <a:extLst>
              <a:ext uri="{FF2B5EF4-FFF2-40B4-BE49-F238E27FC236}">
                <a16:creationId xmlns:a16="http://schemas.microsoft.com/office/drawing/2014/main" id="{B0008113-7C6A-F8A8-1D96-10EBB92FA678}"/>
              </a:ext>
            </a:extLst>
          </p:cNvPr>
          <p:cNvSpPr>
            <a:spLocks noGrp="1"/>
          </p:cNvSpPr>
          <p:nvPr>
            <p:ph type="sldNum" sz="quarter" idx="12"/>
          </p:nvPr>
        </p:nvSpPr>
        <p:spPr>
          <a:xfrm>
            <a:off x="8610600" y="6465679"/>
            <a:ext cx="2743200" cy="365125"/>
          </a:xfrm>
        </p:spPr>
        <p:txBody>
          <a:bodyPr/>
          <a:lstStyle/>
          <a:p>
            <a:fld id="{D6989F83-ADB3-5041-8C37-95AC9FBEFDEB}" type="slidenum">
              <a:rPr lang="en-GB" smtClean="0"/>
              <a:pPr/>
              <a:t>5</a:t>
            </a:fld>
            <a:endParaRPr lang="en-GB" dirty="0"/>
          </a:p>
        </p:txBody>
      </p:sp>
      <p:sp>
        <p:nvSpPr>
          <p:cNvPr id="6" name="Rectangle 5">
            <a:extLst>
              <a:ext uri="{FF2B5EF4-FFF2-40B4-BE49-F238E27FC236}">
                <a16:creationId xmlns:a16="http://schemas.microsoft.com/office/drawing/2014/main" id="{B257CE94-AE53-BDA6-7BCF-A74E4C3D8E40}"/>
              </a:ext>
            </a:extLst>
          </p:cNvPr>
          <p:cNvSpPr/>
          <p:nvPr/>
        </p:nvSpPr>
        <p:spPr>
          <a:xfrm>
            <a:off x="4859079" y="2381841"/>
            <a:ext cx="6877346" cy="1863590"/>
          </a:xfrm>
          <a:prstGeom prst="rect">
            <a:avLst/>
          </a:prstGeom>
          <a:noFill/>
          <a:ln w="38100">
            <a:solidFill>
              <a:srgbClr val="C00000"/>
            </a:solidFill>
          </a:ln>
        </p:spPr>
        <p:style>
          <a:lnRef idx="2">
            <a:schemeClr val="accent6"/>
          </a:lnRef>
          <a:fillRef idx="1">
            <a:schemeClr val="lt1"/>
          </a:fillRef>
          <a:effectRef idx="0">
            <a:schemeClr val="accent6"/>
          </a:effectRef>
          <a:fontRef idx="minor">
            <a:schemeClr val="dk1"/>
          </a:fontRef>
        </p:style>
        <p:txBody>
          <a:bodyPr rtlCol="0" anchor="ctr"/>
          <a:lstStyle/>
          <a:p>
            <a:pPr algn="ctr"/>
            <a:endParaRPr lang="en-AT"/>
          </a:p>
        </p:txBody>
      </p:sp>
      <p:sp>
        <p:nvSpPr>
          <p:cNvPr id="7" name="TextBox 6">
            <a:extLst>
              <a:ext uri="{FF2B5EF4-FFF2-40B4-BE49-F238E27FC236}">
                <a16:creationId xmlns:a16="http://schemas.microsoft.com/office/drawing/2014/main" id="{A70AB772-2F69-07AE-CD6A-452A1FEF5987}"/>
              </a:ext>
            </a:extLst>
          </p:cNvPr>
          <p:cNvSpPr txBox="1"/>
          <p:nvPr/>
        </p:nvSpPr>
        <p:spPr>
          <a:xfrm>
            <a:off x="8827910" y="2543330"/>
            <a:ext cx="1613647" cy="369332"/>
          </a:xfrm>
          <a:prstGeom prst="rect">
            <a:avLst/>
          </a:prstGeom>
          <a:noFill/>
        </p:spPr>
        <p:txBody>
          <a:bodyPr wrap="none" rtlCol="0">
            <a:spAutoFit/>
          </a:bodyPr>
          <a:lstStyle/>
          <a:p>
            <a:r>
              <a:rPr lang="en-AT" dirty="0">
                <a:solidFill>
                  <a:srgbClr val="C00000"/>
                </a:solidFill>
              </a:rPr>
              <a:t>Physics topics</a:t>
            </a:r>
          </a:p>
        </p:txBody>
      </p:sp>
      <p:sp>
        <p:nvSpPr>
          <p:cNvPr id="3" name="TextBox 2">
            <a:extLst>
              <a:ext uri="{FF2B5EF4-FFF2-40B4-BE49-F238E27FC236}">
                <a16:creationId xmlns:a16="http://schemas.microsoft.com/office/drawing/2014/main" id="{10DF0A9C-4E7B-2800-37B1-D5B4D2749926}"/>
              </a:ext>
            </a:extLst>
          </p:cNvPr>
          <p:cNvSpPr txBox="1"/>
          <p:nvPr/>
        </p:nvSpPr>
        <p:spPr>
          <a:xfrm>
            <a:off x="737543" y="6026087"/>
            <a:ext cx="2794355" cy="523220"/>
          </a:xfrm>
          <a:prstGeom prst="rect">
            <a:avLst/>
          </a:prstGeom>
          <a:noFill/>
        </p:spPr>
        <p:txBody>
          <a:bodyPr wrap="none" rtlCol="0">
            <a:spAutoFit/>
          </a:bodyPr>
          <a:lstStyle/>
          <a:p>
            <a:r>
              <a:rPr lang="en-AT" sz="1400" dirty="0">
                <a:latin typeface="Arial" panose="020B0604020202020204" pitchFamily="34" charset="0"/>
                <a:cs typeface="Arial" panose="020B0604020202020204" pitchFamily="34" charset="0"/>
              </a:rPr>
              <a:t>NuPECC Long Range Plan 2024</a:t>
            </a:r>
          </a:p>
          <a:p>
            <a:r>
              <a:rPr lang="en-GB" sz="1400" b="0" i="0" u="none" strike="noStrike" dirty="0">
                <a:effectLst/>
                <a:latin typeface="Arial" panose="020B0604020202020204" pitchFamily="34" charset="0"/>
                <a:cs typeface="Arial" panose="020B0604020202020204" pitchFamily="34" charset="0"/>
                <a:hlinkClick r:id="rId4"/>
              </a:rPr>
              <a:t>arXiv:2503.15575</a:t>
            </a:r>
            <a:endParaRPr lang="en-AT" sz="1400" dirty="0">
              <a:latin typeface="Arial" panose="020B0604020202020204" pitchFamily="34" charset="0"/>
              <a:cs typeface="Arial" panose="020B0604020202020204" pitchFamily="34" charset="0"/>
            </a:endParaRPr>
          </a:p>
        </p:txBody>
      </p:sp>
      <p:sp>
        <p:nvSpPr>
          <p:cNvPr id="11" name="Rectangle 10">
            <a:extLst>
              <a:ext uri="{FF2B5EF4-FFF2-40B4-BE49-F238E27FC236}">
                <a16:creationId xmlns:a16="http://schemas.microsoft.com/office/drawing/2014/main" id="{D3322DE2-2D09-1179-8FB6-FDBD68E6E4A0}"/>
              </a:ext>
            </a:extLst>
          </p:cNvPr>
          <p:cNvSpPr/>
          <p:nvPr/>
        </p:nvSpPr>
        <p:spPr>
          <a:xfrm>
            <a:off x="4869896" y="4817741"/>
            <a:ext cx="6877346" cy="1179344"/>
          </a:xfrm>
          <a:prstGeom prst="rect">
            <a:avLst/>
          </a:prstGeom>
          <a:noFill/>
          <a:ln w="38100">
            <a:solidFill>
              <a:srgbClr val="0070C0"/>
            </a:solidFill>
          </a:ln>
        </p:spPr>
        <p:style>
          <a:lnRef idx="2">
            <a:schemeClr val="accent6"/>
          </a:lnRef>
          <a:fillRef idx="1">
            <a:schemeClr val="lt1"/>
          </a:fillRef>
          <a:effectRef idx="0">
            <a:schemeClr val="accent6"/>
          </a:effectRef>
          <a:fontRef idx="minor">
            <a:schemeClr val="dk1"/>
          </a:fontRef>
        </p:style>
        <p:txBody>
          <a:bodyPr rtlCol="0" anchor="ctr"/>
          <a:lstStyle/>
          <a:p>
            <a:pPr algn="ctr"/>
            <a:endParaRPr lang="en-AT"/>
          </a:p>
        </p:txBody>
      </p:sp>
      <p:sp>
        <p:nvSpPr>
          <p:cNvPr id="12" name="TextBox 11">
            <a:extLst>
              <a:ext uri="{FF2B5EF4-FFF2-40B4-BE49-F238E27FC236}">
                <a16:creationId xmlns:a16="http://schemas.microsoft.com/office/drawing/2014/main" id="{A40A5970-ED30-5222-DB75-98FAD0123EE9}"/>
              </a:ext>
            </a:extLst>
          </p:cNvPr>
          <p:cNvSpPr txBox="1"/>
          <p:nvPr/>
        </p:nvSpPr>
        <p:spPr>
          <a:xfrm>
            <a:off x="8827910" y="5531562"/>
            <a:ext cx="1313180" cy="369332"/>
          </a:xfrm>
          <a:prstGeom prst="rect">
            <a:avLst/>
          </a:prstGeom>
          <a:noFill/>
          <a:ln>
            <a:noFill/>
          </a:ln>
        </p:spPr>
        <p:txBody>
          <a:bodyPr wrap="none" rtlCol="0">
            <a:spAutoFit/>
          </a:bodyPr>
          <a:lstStyle/>
          <a:p>
            <a:r>
              <a:rPr lang="en-AT" dirty="0">
                <a:solidFill>
                  <a:srgbClr val="0070C0"/>
                </a:solidFill>
              </a:rPr>
              <a:t>New topics</a:t>
            </a:r>
          </a:p>
        </p:txBody>
      </p:sp>
    </p:spTree>
    <p:extLst>
      <p:ext uri="{BB962C8B-B14F-4D97-AF65-F5344CB8AC3E}">
        <p14:creationId xmlns:p14="http://schemas.microsoft.com/office/powerpoint/2010/main" val="3538393662"/>
      </p:ext>
    </p:extLst>
  </p:cSld>
  <p:clrMapOvr>
    <a:masterClrMapping/>
  </p:clrMapOvr>
  <p:transition/>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ZoneTexte 2"/>
          <p:cNvSpPr txBox="1"/>
          <p:nvPr/>
        </p:nvSpPr>
        <p:spPr>
          <a:xfrm>
            <a:off x="181049" y="865542"/>
            <a:ext cx="3419526" cy="400110"/>
          </a:xfrm>
          <a:prstGeom prst="rect">
            <a:avLst/>
          </a:prstGeom>
          <a:noFill/>
          <a:ln>
            <a:solidFill>
              <a:srgbClr val="0070C0"/>
            </a:solidFill>
          </a:ln>
        </p:spPr>
        <p:txBody>
          <a:bodyPr wrap="none" rtlCol="0">
            <a:spAutoFit/>
          </a:bodyPr>
          <a:lstStyle/>
          <a:p>
            <a:r>
              <a:rPr lang="en-GB" sz="2000" b="1" dirty="0">
                <a:solidFill>
                  <a:srgbClr val="0070C0"/>
                </a:solidFill>
                <a:latin typeface="+mj-lt"/>
              </a:rPr>
              <a:t>Nuclear Physics in Europe</a:t>
            </a:r>
          </a:p>
        </p:txBody>
      </p:sp>
      <p:sp>
        <p:nvSpPr>
          <p:cNvPr id="4" name="Espace réservé de la date 3">
            <a:extLst>
              <a:ext uri="{FF2B5EF4-FFF2-40B4-BE49-F238E27FC236}">
                <a16:creationId xmlns:a16="http://schemas.microsoft.com/office/drawing/2014/main" id="{0402A00C-FFC6-DE33-195A-E89CE45562F5}"/>
              </a:ext>
            </a:extLst>
          </p:cNvPr>
          <p:cNvSpPr>
            <a:spLocks noGrp="1"/>
          </p:cNvSpPr>
          <p:nvPr>
            <p:ph type="dt" sz="half" idx="10"/>
          </p:nvPr>
        </p:nvSpPr>
        <p:spPr>
          <a:xfrm>
            <a:off x="838200" y="6475618"/>
            <a:ext cx="2743200" cy="365125"/>
          </a:xfrm>
        </p:spPr>
        <p:txBody>
          <a:bodyPr/>
          <a:lstStyle/>
          <a:p>
            <a:r>
              <a:rPr lang="en-US"/>
              <a:t>28 May 2025</a:t>
            </a:r>
            <a:endParaRPr lang="en-GB" dirty="0"/>
          </a:p>
        </p:txBody>
      </p:sp>
      <p:sp>
        <p:nvSpPr>
          <p:cNvPr id="5" name="Espace réservé du pied de page 4">
            <a:extLst>
              <a:ext uri="{FF2B5EF4-FFF2-40B4-BE49-F238E27FC236}">
                <a16:creationId xmlns:a16="http://schemas.microsoft.com/office/drawing/2014/main" id="{60F113A1-62CA-2230-2AA9-47AEC23F9CDF}"/>
              </a:ext>
            </a:extLst>
          </p:cNvPr>
          <p:cNvSpPr>
            <a:spLocks noGrp="1"/>
          </p:cNvSpPr>
          <p:nvPr>
            <p:ph type="ftr" sz="quarter" idx="11"/>
          </p:nvPr>
        </p:nvSpPr>
        <p:spPr>
          <a:xfrm>
            <a:off x="4038600" y="6465679"/>
            <a:ext cx="4114800" cy="365125"/>
          </a:xfrm>
        </p:spPr>
        <p:txBody>
          <a:bodyPr/>
          <a:lstStyle/>
          <a:p>
            <a:r>
              <a:rPr lang="fr-FR"/>
              <a:t>E. Widmann WG9 Meeting Deajeon</a:t>
            </a:r>
            <a:endParaRPr lang="fr-FR" dirty="0"/>
          </a:p>
        </p:txBody>
      </p:sp>
      <p:sp>
        <p:nvSpPr>
          <p:cNvPr id="6" name="Espace réservé du numéro de diapositive 5">
            <a:extLst>
              <a:ext uri="{FF2B5EF4-FFF2-40B4-BE49-F238E27FC236}">
                <a16:creationId xmlns:a16="http://schemas.microsoft.com/office/drawing/2014/main" id="{CB724F64-5A99-B1A1-C90E-B291FC7B9871}"/>
              </a:ext>
            </a:extLst>
          </p:cNvPr>
          <p:cNvSpPr>
            <a:spLocks noGrp="1"/>
          </p:cNvSpPr>
          <p:nvPr>
            <p:ph type="sldNum" sz="quarter" idx="12"/>
          </p:nvPr>
        </p:nvSpPr>
        <p:spPr>
          <a:xfrm>
            <a:off x="8610600" y="6465679"/>
            <a:ext cx="2743200" cy="365125"/>
          </a:xfrm>
        </p:spPr>
        <p:txBody>
          <a:bodyPr/>
          <a:lstStyle/>
          <a:p>
            <a:fld id="{D6989F83-ADB3-5041-8C37-95AC9FBEFDEB}" type="slidenum">
              <a:rPr lang="en-GB" smtClean="0"/>
              <a:pPr/>
              <a:t>6</a:t>
            </a:fld>
            <a:endParaRPr lang="en-GB" dirty="0"/>
          </a:p>
        </p:txBody>
      </p:sp>
      <p:pic>
        <p:nvPicPr>
          <p:cNvPr id="32" name="Picture 2" descr="CBM setup">
            <a:extLst>
              <a:ext uri="{FF2B5EF4-FFF2-40B4-BE49-F238E27FC236}">
                <a16:creationId xmlns:a16="http://schemas.microsoft.com/office/drawing/2014/main" id="{AF3611DE-5A2D-B556-F457-16567AA2B1EE}"/>
              </a:ext>
            </a:extLst>
          </p:cNvPr>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10243496" y="2816245"/>
            <a:ext cx="1717491" cy="794410"/>
          </a:xfrm>
          <a:prstGeom prst="rect">
            <a:avLst/>
          </a:prstGeom>
          <a:noFill/>
          <a:extLst>
            <a:ext uri="{909E8E84-426E-40DD-AFC4-6F175D3DCCD1}">
              <a14:hiddenFill xmlns:a14="http://schemas.microsoft.com/office/drawing/2010/main">
                <a:solidFill>
                  <a:srgbClr val="FFFFFF"/>
                </a:solidFill>
              </a14:hiddenFill>
            </a:ext>
          </a:extLst>
        </p:spPr>
      </p:pic>
      <p:sp>
        <p:nvSpPr>
          <p:cNvPr id="33" name="ZoneTexte 32">
            <a:extLst>
              <a:ext uri="{FF2B5EF4-FFF2-40B4-BE49-F238E27FC236}">
                <a16:creationId xmlns:a16="http://schemas.microsoft.com/office/drawing/2014/main" id="{3586E01C-1C5A-46E2-9CFE-EF9338F30A26}"/>
              </a:ext>
            </a:extLst>
          </p:cNvPr>
          <p:cNvSpPr txBox="1"/>
          <p:nvPr/>
        </p:nvSpPr>
        <p:spPr>
          <a:xfrm>
            <a:off x="9183492" y="1086389"/>
            <a:ext cx="1255779" cy="253916"/>
          </a:xfrm>
          <a:prstGeom prst="rect">
            <a:avLst/>
          </a:prstGeom>
          <a:noFill/>
        </p:spPr>
        <p:txBody>
          <a:bodyPr wrap="square">
            <a:spAutoFit/>
          </a:bodyPr>
          <a:lstStyle>
            <a:defPPr>
              <a:defRPr lang="en-US"/>
            </a:defPPr>
            <a:lvl1pPr>
              <a:defRPr sz="1050" i="0" u="none" strike="noStrike" kern="100" baseline="0">
                <a:latin typeface="Arial" panose="020B0604020202020204" pitchFamily="34" charset="0"/>
                <a:cs typeface="Arial" panose="020B0604020202020204" pitchFamily="34" charset="0"/>
              </a:defRPr>
            </a:lvl1pPr>
          </a:lstStyle>
          <a:p>
            <a:r>
              <a:rPr lang="en-GB" dirty="0"/>
              <a:t>ALICE 3 @ LHC </a:t>
            </a:r>
          </a:p>
        </p:txBody>
      </p:sp>
      <p:pic>
        <p:nvPicPr>
          <p:cNvPr id="36" name="Image 35">
            <a:extLst>
              <a:ext uri="{FF2B5EF4-FFF2-40B4-BE49-F238E27FC236}">
                <a16:creationId xmlns:a16="http://schemas.microsoft.com/office/drawing/2014/main" id="{0BD6DD53-F386-C2C8-AE96-32F97ECBD695}"/>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7218371" y="2382085"/>
            <a:ext cx="2267420" cy="1529420"/>
          </a:xfrm>
          <a:prstGeom prst="rect">
            <a:avLst/>
          </a:prstGeom>
        </p:spPr>
      </p:pic>
      <p:sp>
        <p:nvSpPr>
          <p:cNvPr id="38" name="ZoneTexte 37">
            <a:extLst>
              <a:ext uri="{FF2B5EF4-FFF2-40B4-BE49-F238E27FC236}">
                <a16:creationId xmlns:a16="http://schemas.microsoft.com/office/drawing/2014/main" id="{FCBF72D2-52E0-EAE5-FAEB-6460F85C3721}"/>
              </a:ext>
            </a:extLst>
          </p:cNvPr>
          <p:cNvSpPr txBox="1"/>
          <p:nvPr/>
        </p:nvSpPr>
        <p:spPr>
          <a:xfrm>
            <a:off x="6330558" y="952195"/>
            <a:ext cx="1955445" cy="253916"/>
          </a:xfrm>
          <a:prstGeom prst="rect">
            <a:avLst/>
          </a:prstGeom>
          <a:noFill/>
        </p:spPr>
        <p:txBody>
          <a:bodyPr wrap="square">
            <a:spAutoFit/>
          </a:bodyPr>
          <a:lstStyle/>
          <a:p>
            <a:pPr algn="ctr"/>
            <a:r>
              <a:rPr lang="en-GB" sz="1050" i="0" u="none" strike="noStrike" kern="100" baseline="0" dirty="0">
                <a:latin typeface="Arial" panose="020B0604020202020204" pitchFamily="34" charset="0"/>
                <a:cs typeface="Arial" panose="020B0604020202020204" pitchFamily="34" charset="0"/>
              </a:rPr>
              <a:t>ePIC @ EIC</a:t>
            </a:r>
            <a:endParaRPr lang="en-GB" sz="1050" dirty="0"/>
          </a:p>
        </p:txBody>
      </p:sp>
      <p:pic>
        <p:nvPicPr>
          <p:cNvPr id="39" name="Picture 2">
            <a:extLst>
              <a:ext uri="{FF2B5EF4-FFF2-40B4-BE49-F238E27FC236}">
                <a16:creationId xmlns:a16="http://schemas.microsoft.com/office/drawing/2014/main" id="{1468BD18-1AD8-4EED-D52E-5F3A077D7D93}"/>
              </a:ext>
            </a:extLst>
          </p:cNvPr>
          <p:cNvPicPr>
            <a:picLocks noChangeAspect="1" noChangeArrowheads="1"/>
          </p:cNvPicPr>
          <p:nvPr/>
        </p:nvPicPr>
        <p:blipFill>
          <a:blip r:embed="rId5" cstate="email">
            <a:extLst>
              <a:ext uri="{28A0092B-C50C-407E-A947-70E740481C1C}">
                <a14:useLocalDpi xmlns:a14="http://schemas.microsoft.com/office/drawing/2010/main"/>
              </a:ext>
            </a:extLst>
          </a:blip>
          <a:srcRect/>
          <a:stretch>
            <a:fillRect/>
          </a:stretch>
        </p:blipFill>
        <p:spPr bwMode="auto">
          <a:xfrm>
            <a:off x="5107256" y="1028226"/>
            <a:ext cx="1430453" cy="957774"/>
          </a:xfrm>
          <a:prstGeom prst="rect">
            <a:avLst/>
          </a:prstGeom>
          <a:noFill/>
          <a:extLst>
            <a:ext uri="{909E8E84-426E-40DD-AFC4-6F175D3DCCD1}">
              <a14:hiddenFill xmlns:a14="http://schemas.microsoft.com/office/drawing/2010/main">
                <a:solidFill>
                  <a:srgbClr val="FFFFFF"/>
                </a:solidFill>
              </a14:hiddenFill>
            </a:ext>
          </a:extLst>
        </p:spPr>
      </p:pic>
      <p:sp>
        <p:nvSpPr>
          <p:cNvPr id="40" name="ZoneTexte 39">
            <a:extLst>
              <a:ext uri="{FF2B5EF4-FFF2-40B4-BE49-F238E27FC236}">
                <a16:creationId xmlns:a16="http://schemas.microsoft.com/office/drawing/2014/main" id="{56897DE6-E8E3-ABB6-E46A-F4D80E894A24}"/>
              </a:ext>
            </a:extLst>
          </p:cNvPr>
          <p:cNvSpPr txBox="1"/>
          <p:nvPr/>
        </p:nvSpPr>
        <p:spPr>
          <a:xfrm>
            <a:off x="4517433" y="789270"/>
            <a:ext cx="2313880" cy="253916"/>
          </a:xfrm>
          <a:prstGeom prst="rect">
            <a:avLst/>
          </a:prstGeom>
          <a:noFill/>
        </p:spPr>
        <p:txBody>
          <a:bodyPr wrap="square">
            <a:spAutoFit/>
          </a:bodyPr>
          <a:lstStyle/>
          <a:p>
            <a:pPr algn="ctr"/>
            <a:r>
              <a:rPr lang="en-GB" sz="1050" i="0" u="none" strike="noStrike" kern="100" baseline="0" dirty="0">
                <a:latin typeface="Arial" panose="020B0604020202020204" pitchFamily="34" charset="0"/>
                <a:cs typeface="Arial" panose="020B0604020202020204" pitchFamily="34" charset="0"/>
              </a:rPr>
              <a:t>PANDA @ FAIR</a:t>
            </a:r>
            <a:endParaRPr lang="en-GB" sz="1050" dirty="0"/>
          </a:p>
        </p:txBody>
      </p:sp>
      <p:pic>
        <p:nvPicPr>
          <p:cNvPr id="42" name="Imagen 1" descr="Gráfico&#10;&#10;Descripción generada automáticamente">
            <a:extLst>
              <a:ext uri="{FF2B5EF4-FFF2-40B4-BE49-F238E27FC236}">
                <a16:creationId xmlns:a16="http://schemas.microsoft.com/office/drawing/2014/main" id="{84C7A661-6FDC-36B4-2E7A-EA8F038FC2E4}"/>
              </a:ext>
            </a:extLst>
          </p:cNvPr>
          <p:cNvPicPr>
            <a:picLocks noChangeAspect="1"/>
          </p:cNvPicPr>
          <p:nvPr/>
        </p:nvPicPr>
        <p:blipFill>
          <a:blip r:embed="rId6" cstate="email">
            <a:extLst>
              <a:ext uri="{28A0092B-C50C-407E-A947-70E740481C1C}">
                <a14:useLocalDpi xmlns:a14="http://schemas.microsoft.com/office/drawing/2010/main"/>
              </a:ext>
            </a:extLst>
          </a:blip>
          <a:stretch>
            <a:fillRect/>
          </a:stretch>
        </p:blipFill>
        <p:spPr>
          <a:xfrm>
            <a:off x="8638326" y="5123352"/>
            <a:ext cx="2346109" cy="1267107"/>
          </a:xfrm>
          <a:prstGeom prst="rect">
            <a:avLst/>
          </a:prstGeom>
        </p:spPr>
      </p:pic>
      <p:pic>
        <p:nvPicPr>
          <p:cNvPr id="43" name="Imagen 1" descr="Diagrama&#10;&#10;Descripción generada automáticamente">
            <a:extLst>
              <a:ext uri="{FF2B5EF4-FFF2-40B4-BE49-F238E27FC236}">
                <a16:creationId xmlns:a16="http://schemas.microsoft.com/office/drawing/2014/main" id="{66294ED3-3DC5-5BA3-C63C-A620156193A0}"/>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8821711" y="3727462"/>
            <a:ext cx="2940931" cy="1214171"/>
          </a:xfrm>
          <a:prstGeom prst="rect">
            <a:avLst/>
          </a:prstGeom>
        </p:spPr>
      </p:pic>
      <p:pic>
        <p:nvPicPr>
          <p:cNvPr id="44" name="Image 43">
            <a:extLst>
              <a:ext uri="{FF2B5EF4-FFF2-40B4-BE49-F238E27FC236}">
                <a16:creationId xmlns:a16="http://schemas.microsoft.com/office/drawing/2014/main" id="{CA4A75A8-754A-9A06-BC0C-2ECA2CD1CEED}"/>
              </a:ext>
            </a:extLst>
          </p:cNvPr>
          <p:cNvPicPr>
            <a:picLocks noChangeAspect="1"/>
          </p:cNvPicPr>
          <p:nvPr/>
        </p:nvPicPr>
        <p:blipFill>
          <a:blip r:embed="rId8" cstate="screen">
            <a:extLst>
              <a:ext uri="{28A0092B-C50C-407E-A947-70E740481C1C}">
                <a14:useLocalDpi xmlns:a14="http://schemas.microsoft.com/office/drawing/2010/main"/>
              </a:ext>
            </a:extLst>
          </a:blip>
          <a:stretch>
            <a:fillRect/>
          </a:stretch>
        </p:blipFill>
        <p:spPr>
          <a:xfrm>
            <a:off x="7272713" y="3964333"/>
            <a:ext cx="1534728" cy="977301"/>
          </a:xfrm>
          <a:prstGeom prst="rect">
            <a:avLst/>
          </a:prstGeom>
        </p:spPr>
      </p:pic>
      <p:pic>
        <p:nvPicPr>
          <p:cNvPr id="45" name="image6.png">
            <a:extLst>
              <a:ext uri="{FF2B5EF4-FFF2-40B4-BE49-F238E27FC236}">
                <a16:creationId xmlns:a16="http://schemas.microsoft.com/office/drawing/2014/main" id="{68F8143D-961F-673C-9720-F977C61BD7EE}"/>
              </a:ext>
            </a:extLst>
          </p:cNvPr>
          <p:cNvPicPr/>
          <p:nvPr/>
        </p:nvPicPr>
        <p:blipFill>
          <a:blip r:embed="rId9" cstate="email">
            <a:extLst>
              <a:ext uri="{28A0092B-C50C-407E-A947-70E740481C1C}">
                <a14:useLocalDpi xmlns:a14="http://schemas.microsoft.com/office/drawing/2010/main"/>
              </a:ext>
            </a:extLst>
          </a:blip>
          <a:srcRect/>
          <a:stretch>
            <a:fillRect/>
          </a:stretch>
        </p:blipFill>
        <p:spPr>
          <a:xfrm>
            <a:off x="4179481" y="5287412"/>
            <a:ext cx="1704179" cy="1123146"/>
          </a:xfrm>
          <a:prstGeom prst="rect">
            <a:avLst/>
          </a:prstGeom>
          <a:ln/>
        </p:spPr>
      </p:pic>
      <p:pic>
        <p:nvPicPr>
          <p:cNvPr id="47" name="Image 46">
            <a:extLst>
              <a:ext uri="{FF2B5EF4-FFF2-40B4-BE49-F238E27FC236}">
                <a16:creationId xmlns:a16="http://schemas.microsoft.com/office/drawing/2014/main" id="{C6999D47-792E-0CCB-D1BD-7053776E2A5A}"/>
              </a:ext>
            </a:extLst>
          </p:cNvPr>
          <p:cNvPicPr>
            <a:picLocks noChangeAspect="1"/>
          </p:cNvPicPr>
          <p:nvPr/>
        </p:nvPicPr>
        <p:blipFill>
          <a:blip r:embed="rId10" cstate="screen">
            <a:extLst>
              <a:ext uri="{28A0092B-C50C-407E-A947-70E740481C1C}">
                <a14:useLocalDpi xmlns:a14="http://schemas.microsoft.com/office/drawing/2010/main"/>
              </a:ext>
            </a:extLst>
          </a:blip>
          <a:stretch>
            <a:fillRect/>
          </a:stretch>
        </p:blipFill>
        <p:spPr>
          <a:xfrm>
            <a:off x="348927" y="4234511"/>
            <a:ext cx="2118029" cy="1978160"/>
          </a:xfrm>
          <a:prstGeom prst="rect">
            <a:avLst/>
          </a:prstGeom>
        </p:spPr>
      </p:pic>
      <p:pic>
        <p:nvPicPr>
          <p:cNvPr id="8" name="Image 7">
            <a:extLst>
              <a:ext uri="{FF2B5EF4-FFF2-40B4-BE49-F238E27FC236}">
                <a16:creationId xmlns:a16="http://schemas.microsoft.com/office/drawing/2014/main" id="{DF258EC9-4919-903F-8602-45855EC6BE6F}"/>
              </a:ext>
            </a:extLst>
          </p:cNvPr>
          <p:cNvPicPr>
            <a:picLocks noChangeAspect="1"/>
          </p:cNvPicPr>
          <p:nvPr/>
        </p:nvPicPr>
        <p:blipFill>
          <a:blip r:embed="rId11" cstate="screen">
            <a:extLst>
              <a:ext uri="{28A0092B-C50C-407E-A947-70E740481C1C}">
                <a14:useLocalDpi xmlns:a14="http://schemas.microsoft.com/office/drawing/2010/main"/>
              </a:ext>
            </a:extLst>
          </a:blip>
          <a:stretch>
            <a:fillRect/>
          </a:stretch>
        </p:blipFill>
        <p:spPr>
          <a:xfrm>
            <a:off x="3966422" y="2017175"/>
            <a:ext cx="3292021" cy="3219135"/>
          </a:xfrm>
          <a:prstGeom prst="rect">
            <a:avLst/>
          </a:prstGeom>
        </p:spPr>
      </p:pic>
      <p:pic>
        <p:nvPicPr>
          <p:cNvPr id="49" name="Picture 2">
            <a:extLst>
              <a:ext uri="{FF2B5EF4-FFF2-40B4-BE49-F238E27FC236}">
                <a16:creationId xmlns:a16="http://schemas.microsoft.com/office/drawing/2014/main" id="{5EB70E81-09D7-AF51-D596-87FE1AE8E177}"/>
              </a:ext>
            </a:extLst>
          </p:cNvPr>
          <p:cNvPicPr>
            <a:picLocks noChangeAspect="1"/>
          </p:cNvPicPr>
          <p:nvPr/>
        </p:nvPicPr>
        <p:blipFill rotWithShape="1">
          <a:blip r:embed="rId12" cstate="screen">
            <a:extLst>
              <a:ext uri="{28A0092B-C50C-407E-A947-70E740481C1C}">
                <a14:useLocalDpi xmlns:a14="http://schemas.microsoft.com/office/drawing/2010/main"/>
              </a:ext>
            </a:extLst>
          </a:blip>
          <a:srcRect/>
          <a:stretch/>
        </p:blipFill>
        <p:spPr>
          <a:xfrm>
            <a:off x="181049" y="2839427"/>
            <a:ext cx="1880941" cy="913275"/>
          </a:xfrm>
          <a:prstGeom prst="rect">
            <a:avLst/>
          </a:prstGeom>
        </p:spPr>
      </p:pic>
      <p:pic>
        <p:nvPicPr>
          <p:cNvPr id="52" name="Picture 3">
            <a:extLst>
              <a:ext uri="{FF2B5EF4-FFF2-40B4-BE49-F238E27FC236}">
                <a16:creationId xmlns:a16="http://schemas.microsoft.com/office/drawing/2014/main" id="{722E5C46-7184-A6D1-8A18-448724CEC5C2}"/>
              </a:ext>
            </a:extLst>
          </p:cNvPr>
          <p:cNvPicPr>
            <a:picLocks noChangeAspect="1"/>
          </p:cNvPicPr>
          <p:nvPr/>
        </p:nvPicPr>
        <p:blipFill rotWithShape="1">
          <a:blip r:embed="rId13" cstate="screen">
            <a:extLst>
              <a:ext uri="{28A0092B-C50C-407E-A947-70E740481C1C}">
                <a14:useLocalDpi xmlns:a14="http://schemas.microsoft.com/office/drawing/2010/main"/>
              </a:ext>
            </a:extLst>
          </a:blip>
          <a:srcRect/>
          <a:stretch/>
        </p:blipFill>
        <p:spPr bwMode="auto">
          <a:xfrm>
            <a:off x="2313186" y="1332443"/>
            <a:ext cx="1407536" cy="1471425"/>
          </a:xfrm>
          <a:prstGeom prst="rect">
            <a:avLst/>
          </a:prstGeom>
          <a:noFill/>
          <a:ln>
            <a:noFill/>
          </a:ln>
        </p:spPr>
      </p:pic>
      <p:pic>
        <p:nvPicPr>
          <p:cNvPr id="53" name="Picture 6" descr="A close-up of a machine&#10;&#10;Description automatically generated">
            <a:extLst>
              <a:ext uri="{FF2B5EF4-FFF2-40B4-BE49-F238E27FC236}">
                <a16:creationId xmlns:a16="http://schemas.microsoft.com/office/drawing/2014/main" id="{AEDB4FF5-FAED-B28F-7C5C-399CB79832FF}"/>
              </a:ext>
            </a:extLst>
          </p:cNvPr>
          <p:cNvPicPr>
            <a:picLocks noChangeAspect="1"/>
          </p:cNvPicPr>
          <p:nvPr/>
        </p:nvPicPr>
        <p:blipFill>
          <a:blip r:embed="rId14" cstate="screen">
            <a:extLst>
              <a:ext uri="{28A0092B-C50C-407E-A947-70E740481C1C}">
                <a14:useLocalDpi xmlns:a14="http://schemas.microsoft.com/office/drawing/2010/main"/>
              </a:ext>
            </a:extLst>
          </a:blip>
          <a:stretch>
            <a:fillRect/>
          </a:stretch>
        </p:blipFill>
        <p:spPr>
          <a:xfrm>
            <a:off x="2244415" y="2862166"/>
            <a:ext cx="1571075" cy="883742"/>
          </a:xfrm>
          <a:prstGeom prst="rect">
            <a:avLst/>
          </a:prstGeom>
        </p:spPr>
      </p:pic>
      <p:pic>
        <p:nvPicPr>
          <p:cNvPr id="54" name="image24.png">
            <a:extLst>
              <a:ext uri="{FF2B5EF4-FFF2-40B4-BE49-F238E27FC236}">
                <a16:creationId xmlns:a16="http://schemas.microsoft.com/office/drawing/2014/main" id="{9A3ACCB0-239E-D2B6-7B78-4E0C3C8D124F}"/>
              </a:ext>
            </a:extLst>
          </p:cNvPr>
          <p:cNvPicPr/>
          <p:nvPr/>
        </p:nvPicPr>
        <p:blipFill>
          <a:blip r:embed="rId15" cstate="screen">
            <a:extLst>
              <a:ext uri="{28A0092B-C50C-407E-A947-70E740481C1C}">
                <a14:useLocalDpi xmlns:a14="http://schemas.microsoft.com/office/drawing/2010/main"/>
              </a:ext>
            </a:extLst>
          </a:blip>
          <a:srcRect/>
          <a:stretch>
            <a:fillRect/>
          </a:stretch>
        </p:blipFill>
        <p:spPr>
          <a:xfrm>
            <a:off x="6096000" y="5289138"/>
            <a:ext cx="1344801" cy="1123146"/>
          </a:xfrm>
          <a:prstGeom prst="rect">
            <a:avLst/>
          </a:prstGeom>
          <a:ln/>
        </p:spPr>
      </p:pic>
      <p:pic>
        <p:nvPicPr>
          <p:cNvPr id="48" name="Image 47">
            <a:extLst>
              <a:ext uri="{FF2B5EF4-FFF2-40B4-BE49-F238E27FC236}">
                <a16:creationId xmlns:a16="http://schemas.microsoft.com/office/drawing/2014/main" id="{0EA08726-E24F-81DF-9366-687BFC7E8742}"/>
              </a:ext>
            </a:extLst>
          </p:cNvPr>
          <p:cNvPicPr>
            <a:picLocks noChangeAspect="1"/>
          </p:cNvPicPr>
          <p:nvPr/>
        </p:nvPicPr>
        <p:blipFill>
          <a:blip r:embed="rId16" cstate="screen">
            <a:extLst>
              <a:ext uri="{28A0092B-C50C-407E-A947-70E740481C1C}">
                <a14:useLocalDpi xmlns:a14="http://schemas.microsoft.com/office/drawing/2010/main"/>
              </a:ext>
            </a:extLst>
          </a:blip>
          <a:stretch>
            <a:fillRect/>
          </a:stretch>
        </p:blipFill>
        <p:spPr>
          <a:xfrm>
            <a:off x="2711096" y="5227475"/>
            <a:ext cx="1011185" cy="758388"/>
          </a:xfrm>
          <a:prstGeom prst="rect">
            <a:avLst/>
          </a:prstGeom>
        </p:spPr>
      </p:pic>
      <p:pic>
        <p:nvPicPr>
          <p:cNvPr id="55" name="Image 54">
            <a:extLst>
              <a:ext uri="{FF2B5EF4-FFF2-40B4-BE49-F238E27FC236}">
                <a16:creationId xmlns:a16="http://schemas.microsoft.com/office/drawing/2014/main" id="{F2D83D63-D5E7-F3DE-0E3A-19833DB8152A}"/>
              </a:ext>
            </a:extLst>
          </p:cNvPr>
          <p:cNvPicPr>
            <a:picLocks noChangeAspect="1"/>
          </p:cNvPicPr>
          <p:nvPr/>
        </p:nvPicPr>
        <p:blipFill>
          <a:blip r:embed="rId17" cstate="screen">
            <a:extLst>
              <a:ext uri="{28A0092B-C50C-407E-A947-70E740481C1C}">
                <a14:useLocalDpi xmlns:a14="http://schemas.microsoft.com/office/drawing/2010/main"/>
              </a:ext>
            </a:extLst>
          </a:blip>
          <a:stretch>
            <a:fillRect/>
          </a:stretch>
        </p:blipFill>
        <p:spPr>
          <a:xfrm>
            <a:off x="2443978" y="4161049"/>
            <a:ext cx="1506792" cy="916771"/>
          </a:xfrm>
          <a:prstGeom prst="rect">
            <a:avLst/>
          </a:prstGeom>
        </p:spPr>
      </p:pic>
      <p:pic>
        <p:nvPicPr>
          <p:cNvPr id="63" name="Image 62">
            <a:extLst>
              <a:ext uri="{FF2B5EF4-FFF2-40B4-BE49-F238E27FC236}">
                <a16:creationId xmlns:a16="http://schemas.microsoft.com/office/drawing/2014/main" id="{69609033-B9C4-2FAA-B1B3-44D1A9429AEF}"/>
              </a:ext>
            </a:extLst>
          </p:cNvPr>
          <p:cNvPicPr>
            <a:picLocks/>
          </p:cNvPicPr>
          <p:nvPr/>
        </p:nvPicPr>
        <p:blipFill rotWithShape="1">
          <a:blip r:embed="rId18" cstate="screen">
            <a:extLst>
              <a:ext uri="{28A0092B-C50C-407E-A947-70E740481C1C}">
                <a14:useLocalDpi xmlns:a14="http://schemas.microsoft.com/office/drawing/2010/main"/>
              </a:ext>
            </a:extLst>
          </a:blip>
          <a:srcRect/>
          <a:stretch/>
        </p:blipFill>
        <p:spPr>
          <a:xfrm>
            <a:off x="291727" y="1463984"/>
            <a:ext cx="1880942" cy="1164756"/>
          </a:xfrm>
          <a:prstGeom prst="rect">
            <a:avLst/>
          </a:prstGeom>
        </p:spPr>
      </p:pic>
      <p:pic>
        <p:nvPicPr>
          <p:cNvPr id="37" name="Picture 6" descr="A blueprint of a machine&#10;&#10;Description automatically generated">
            <a:extLst>
              <a:ext uri="{FF2B5EF4-FFF2-40B4-BE49-F238E27FC236}">
                <a16:creationId xmlns:a16="http://schemas.microsoft.com/office/drawing/2014/main" id="{3F3A05FE-8B73-07C8-2BD7-39A4A68E1CC5}"/>
              </a:ext>
            </a:extLst>
          </p:cNvPr>
          <p:cNvPicPr>
            <a:picLocks noChangeAspect="1"/>
          </p:cNvPicPr>
          <p:nvPr/>
        </p:nvPicPr>
        <p:blipFill>
          <a:blip r:embed="rId19" cstate="screen">
            <a:extLst>
              <a:ext uri="{28A0092B-C50C-407E-A947-70E740481C1C}">
                <a14:useLocalDpi xmlns:a14="http://schemas.microsoft.com/office/drawing/2010/main"/>
              </a:ext>
            </a:extLst>
          </a:blip>
          <a:srcRect/>
          <a:stretch>
            <a:fillRect/>
          </a:stretch>
        </p:blipFill>
        <p:spPr bwMode="auto">
          <a:xfrm>
            <a:off x="6759269" y="1213967"/>
            <a:ext cx="1098024" cy="991150"/>
          </a:xfrm>
          <a:prstGeom prst="rect">
            <a:avLst/>
          </a:prstGeom>
          <a:noFill/>
          <a:ln>
            <a:noFill/>
          </a:ln>
        </p:spPr>
      </p:pic>
      <p:pic>
        <p:nvPicPr>
          <p:cNvPr id="41" name="Image 40">
            <a:extLst>
              <a:ext uri="{FF2B5EF4-FFF2-40B4-BE49-F238E27FC236}">
                <a16:creationId xmlns:a16="http://schemas.microsoft.com/office/drawing/2014/main" id="{5356AD6F-388E-0C78-02C5-6F6E700FF3A9}"/>
              </a:ext>
            </a:extLst>
          </p:cNvPr>
          <p:cNvPicPr>
            <a:picLocks noChangeAspect="1"/>
          </p:cNvPicPr>
          <p:nvPr/>
        </p:nvPicPr>
        <p:blipFill>
          <a:blip r:embed="rId20" cstate="screen">
            <a:extLst>
              <a:ext uri="{28A0092B-C50C-407E-A947-70E740481C1C}">
                <a14:useLocalDpi xmlns:a14="http://schemas.microsoft.com/office/drawing/2010/main"/>
              </a:ext>
            </a:extLst>
          </a:blip>
          <a:stretch>
            <a:fillRect/>
          </a:stretch>
        </p:blipFill>
        <p:spPr>
          <a:xfrm>
            <a:off x="3934962" y="865542"/>
            <a:ext cx="975774" cy="1302566"/>
          </a:xfrm>
          <a:prstGeom prst="rect">
            <a:avLst/>
          </a:prstGeom>
        </p:spPr>
      </p:pic>
      <p:pic>
        <p:nvPicPr>
          <p:cNvPr id="35" name="Image 34">
            <a:extLst>
              <a:ext uri="{FF2B5EF4-FFF2-40B4-BE49-F238E27FC236}">
                <a16:creationId xmlns:a16="http://schemas.microsoft.com/office/drawing/2014/main" id="{EC312EA8-F676-B28D-BC88-4B6E5AABD124}"/>
              </a:ext>
            </a:extLst>
          </p:cNvPr>
          <p:cNvPicPr>
            <a:picLocks noChangeAspect="1"/>
          </p:cNvPicPr>
          <p:nvPr/>
        </p:nvPicPr>
        <p:blipFill>
          <a:blip r:embed="rId21" cstate="screen">
            <a:extLst>
              <a:ext uri="{28A0092B-C50C-407E-A947-70E740481C1C}">
                <a14:useLocalDpi xmlns:a14="http://schemas.microsoft.com/office/drawing/2010/main"/>
              </a:ext>
            </a:extLst>
          </a:blip>
          <a:stretch>
            <a:fillRect/>
          </a:stretch>
        </p:blipFill>
        <p:spPr>
          <a:xfrm>
            <a:off x="8921284" y="1328641"/>
            <a:ext cx="1893003" cy="1342848"/>
          </a:xfrm>
          <a:prstGeom prst="rect">
            <a:avLst/>
          </a:prstGeom>
        </p:spPr>
      </p:pic>
      <p:sp>
        <p:nvSpPr>
          <p:cNvPr id="34" name="ZoneTexte 33">
            <a:extLst>
              <a:ext uri="{FF2B5EF4-FFF2-40B4-BE49-F238E27FC236}">
                <a16:creationId xmlns:a16="http://schemas.microsoft.com/office/drawing/2014/main" id="{1B1E287F-C5C5-6960-6447-15EAA440F2DA}"/>
              </a:ext>
            </a:extLst>
          </p:cNvPr>
          <p:cNvSpPr txBox="1"/>
          <p:nvPr/>
        </p:nvSpPr>
        <p:spPr>
          <a:xfrm>
            <a:off x="10660352" y="2523732"/>
            <a:ext cx="1079554" cy="253916"/>
          </a:xfrm>
          <a:prstGeom prst="rect">
            <a:avLst/>
          </a:prstGeom>
          <a:noFill/>
        </p:spPr>
        <p:txBody>
          <a:bodyPr wrap="square">
            <a:spAutoFit/>
          </a:bodyPr>
          <a:lstStyle/>
          <a:p>
            <a:r>
              <a:rPr lang="en-GB" sz="1050" b="1" i="0" u="none" strike="noStrike" kern="100" baseline="0" dirty="0">
                <a:latin typeface="Arial" panose="020B0604020202020204" pitchFamily="34" charset="0"/>
                <a:cs typeface="Arial" panose="020B0604020202020204" pitchFamily="34" charset="0"/>
              </a:rPr>
              <a:t>CBM @ FAIR</a:t>
            </a:r>
            <a:endParaRPr lang="en-GB" sz="1050" dirty="0"/>
          </a:p>
        </p:txBody>
      </p:sp>
      <p:sp>
        <p:nvSpPr>
          <p:cNvPr id="2" name="Rectangle 1">
            <a:extLst>
              <a:ext uri="{FF2B5EF4-FFF2-40B4-BE49-F238E27FC236}">
                <a16:creationId xmlns:a16="http://schemas.microsoft.com/office/drawing/2014/main" id="{C56F4C6F-ACB2-61C7-7B08-B02A3EF80EC3}"/>
              </a:ext>
            </a:extLst>
          </p:cNvPr>
          <p:cNvSpPr/>
          <p:nvPr/>
        </p:nvSpPr>
        <p:spPr>
          <a:xfrm>
            <a:off x="5355903" y="2433095"/>
            <a:ext cx="506590" cy="689106"/>
          </a:xfrm>
          <a:prstGeom prst="rect">
            <a:avLst/>
          </a:prstGeom>
          <a:noFill/>
          <a:ln w="28575">
            <a:solidFill>
              <a:srgbClr val="C0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T"/>
          </a:p>
        </p:txBody>
      </p:sp>
      <p:sp>
        <p:nvSpPr>
          <p:cNvPr id="7" name="Rectangle 6">
            <a:extLst>
              <a:ext uri="{FF2B5EF4-FFF2-40B4-BE49-F238E27FC236}">
                <a16:creationId xmlns:a16="http://schemas.microsoft.com/office/drawing/2014/main" id="{A263AAEB-2418-52B7-C1FA-F079B65C34B9}"/>
              </a:ext>
            </a:extLst>
          </p:cNvPr>
          <p:cNvSpPr/>
          <p:nvPr/>
        </p:nvSpPr>
        <p:spPr>
          <a:xfrm rot="3614374">
            <a:off x="6147476" y="2849019"/>
            <a:ext cx="506590" cy="689106"/>
          </a:xfrm>
          <a:prstGeom prst="rect">
            <a:avLst/>
          </a:prstGeom>
          <a:noFill/>
          <a:ln w="28575">
            <a:solidFill>
              <a:srgbClr val="C0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T"/>
          </a:p>
        </p:txBody>
      </p:sp>
      <p:sp>
        <p:nvSpPr>
          <p:cNvPr id="9" name="Rectangle 8">
            <a:extLst>
              <a:ext uri="{FF2B5EF4-FFF2-40B4-BE49-F238E27FC236}">
                <a16:creationId xmlns:a16="http://schemas.microsoft.com/office/drawing/2014/main" id="{71C78929-D2D5-1DBE-3493-6DEF1E5FFA6A}"/>
              </a:ext>
            </a:extLst>
          </p:cNvPr>
          <p:cNvSpPr/>
          <p:nvPr/>
        </p:nvSpPr>
        <p:spPr>
          <a:xfrm rot="7203075">
            <a:off x="6151052" y="3763373"/>
            <a:ext cx="506590" cy="689106"/>
          </a:xfrm>
          <a:prstGeom prst="rect">
            <a:avLst/>
          </a:prstGeom>
          <a:noFill/>
          <a:ln w="28575">
            <a:solidFill>
              <a:srgbClr val="C0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T"/>
          </a:p>
        </p:txBody>
      </p:sp>
      <p:sp>
        <p:nvSpPr>
          <p:cNvPr id="10" name="Rectangle 9">
            <a:extLst>
              <a:ext uri="{FF2B5EF4-FFF2-40B4-BE49-F238E27FC236}">
                <a16:creationId xmlns:a16="http://schemas.microsoft.com/office/drawing/2014/main" id="{5E154776-CD59-5D14-1712-F038E9241214}"/>
              </a:ext>
            </a:extLst>
          </p:cNvPr>
          <p:cNvSpPr/>
          <p:nvPr/>
        </p:nvSpPr>
        <p:spPr>
          <a:xfrm>
            <a:off x="5349767" y="4195497"/>
            <a:ext cx="506590" cy="689106"/>
          </a:xfrm>
          <a:prstGeom prst="rect">
            <a:avLst/>
          </a:prstGeom>
          <a:noFill/>
          <a:ln w="28575">
            <a:solidFill>
              <a:srgbClr val="C0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T"/>
          </a:p>
        </p:txBody>
      </p:sp>
      <p:sp>
        <p:nvSpPr>
          <p:cNvPr id="11" name="Rectangle 10">
            <a:extLst>
              <a:ext uri="{FF2B5EF4-FFF2-40B4-BE49-F238E27FC236}">
                <a16:creationId xmlns:a16="http://schemas.microsoft.com/office/drawing/2014/main" id="{C6B2529E-16DA-9640-D598-BB0C51C31339}"/>
              </a:ext>
            </a:extLst>
          </p:cNvPr>
          <p:cNvSpPr/>
          <p:nvPr/>
        </p:nvSpPr>
        <p:spPr>
          <a:xfrm rot="3614374">
            <a:off x="4542932" y="3749369"/>
            <a:ext cx="506590" cy="689106"/>
          </a:xfrm>
          <a:prstGeom prst="rect">
            <a:avLst/>
          </a:prstGeom>
          <a:noFill/>
          <a:ln w="28575">
            <a:solidFill>
              <a:srgbClr val="C0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T"/>
          </a:p>
        </p:txBody>
      </p:sp>
      <p:sp>
        <p:nvSpPr>
          <p:cNvPr id="12" name="Rectangle 11">
            <a:extLst>
              <a:ext uri="{FF2B5EF4-FFF2-40B4-BE49-F238E27FC236}">
                <a16:creationId xmlns:a16="http://schemas.microsoft.com/office/drawing/2014/main" id="{26C33543-82E1-5D72-06F7-4C12EC6B8E3A}"/>
              </a:ext>
            </a:extLst>
          </p:cNvPr>
          <p:cNvSpPr/>
          <p:nvPr/>
        </p:nvSpPr>
        <p:spPr>
          <a:xfrm rot="7203075">
            <a:off x="4526595" y="2842362"/>
            <a:ext cx="506590" cy="689106"/>
          </a:xfrm>
          <a:prstGeom prst="rect">
            <a:avLst/>
          </a:prstGeom>
          <a:noFill/>
          <a:ln w="28575">
            <a:solidFill>
              <a:srgbClr val="C0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T"/>
          </a:p>
        </p:txBody>
      </p:sp>
    </p:spTree>
    <p:extLst>
      <p:ext uri="{BB962C8B-B14F-4D97-AF65-F5344CB8AC3E}">
        <p14:creationId xmlns:p14="http://schemas.microsoft.com/office/powerpoint/2010/main" val="274165067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1"/>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9"/>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7"/>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2"/>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8"/>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40"/>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xit" presetSubtype="0" fill="hold" grpId="1" nodeType="clickEffect">
                                  <p:stCondLst>
                                    <p:cond delay="0"/>
                                  </p:stCondLst>
                                  <p:childTnLst>
                                    <p:set>
                                      <p:cBhvr>
                                        <p:cTn id="20" dur="1" fill="hold">
                                          <p:stCondLst>
                                            <p:cond delay="0"/>
                                          </p:stCondLst>
                                        </p:cTn>
                                        <p:tgtEl>
                                          <p:spTgt spid="2"/>
                                        </p:tgtEl>
                                        <p:attrNameLst>
                                          <p:attrName>style.visibility</p:attrName>
                                        </p:attrNameLst>
                                      </p:cBhvr>
                                      <p:to>
                                        <p:strVal val="hidden"/>
                                      </p:to>
                                    </p:set>
                                  </p:childTnLst>
                                </p:cTn>
                              </p:par>
                              <p:par>
                                <p:cTn id="21" presetID="1" presetClass="entr" presetSubtype="0" fill="hold" grpId="0" nodeType="withEffect">
                                  <p:stCondLst>
                                    <p:cond delay="0"/>
                                  </p:stCondLst>
                                  <p:childTnLst>
                                    <p:set>
                                      <p:cBhvr>
                                        <p:cTn id="22" dur="1" fill="hold">
                                          <p:stCondLst>
                                            <p:cond delay="0"/>
                                          </p:stCondLst>
                                        </p:cTn>
                                        <p:tgtEl>
                                          <p:spTgt spid="7"/>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35"/>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36"/>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33"/>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32"/>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34"/>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xit" presetSubtype="0" fill="hold" grpId="1" nodeType="clickEffect">
                                  <p:stCondLst>
                                    <p:cond delay="0"/>
                                  </p:stCondLst>
                                  <p:childTnLst>
                                    <p:set>
                                      <p:cBhvr>
                                        <p:cTn id="36" dur="1" fill="hold">
                                          <p:stCondLst>
                                            <p:cond delay="0"/>
                                          </p:stCondLst>
                                        </p:cTn>
                                        <p:tgtEl>
                                          <p:spTgt spid="7"/>
                                        </p:tgtEl>
                                        <p:attrNameLst>
                                          <p:attrName>style.visibility</p:attrName>
                                        </p:attrNameLst>
                                      </p:cBhvr>
                                      <p:to>
                                        <p:strVal val="hidden"/>
                                      </p:to>
                                    </p:set>
                                  </p:childTnLst>
                                </p:cTn>
                              </p:par>
                              <p:par>
                                <p:cTn id="37" presetID="1" presetClass="entr" presetSubtype="0" fill="hold" grpId="0" nodeType="withEffect">
                                  <p:stCondLst>
                                    <p:cond delay="0"/>
                                  </p:stCondLst>
                                  <p:childTnLst>
                                    <p:set>
                                      <p:cBhvr>
                                        <p:cTn id="38" dur="1" fill="hold">
                                          <p:stCondLst>
                                            <p:cond delay="0"/>
                                          </p:stCondLst>
                                        </p:cTn>
                                        <p:tgtEl>
                                          <p:spTgt spid="9"/>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44"/>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43"/>
                                        </p:tgtEl>
                                        <p:attrNameLst>
                                          <p:attrName>style.visibility</p:attrName>
                                        </p:attrNameLst>
                                      </p:cBhvr>
                                      <p:to>
                                        <p:strVal val="visible"/>
                                      </p:to>
                                    </p:set>
                                  </p:childTnLst>
                                </p:cTn>
                              </p:par>
                              <p:par>
                                <p:cTn id="43" presetID="1" presetClass="entr" presetSubtype="0" fill="hold" nodeType="withEffect">
                                  <p:stCondLst>
                                    <p:cond delay="0"/>
                                  </p:stCondLst>
                                  <p:childTnLst>
                                    <p:set>
                                      <p:cBhvr>
                                        <p:cTn id="44" dur="1" fill="hold">
                                          <p:stCondLst>
                                            <p:cond delay="0"/>
                                          </p:stCondLst>
                                        </p:cTn>
                                        <p:tgtEl>
                                          <p:spTgt spid="42"/>
                                        </p:tgtEl>
                                        <p:attrNameLst>
                                          <p:attrName>style.visibility</p:attrName>
                                        </p:attrNameLst>
                                      </p:cBhvr>
                                      <p:to>
                                        <p:strVal val="visible"/>
                                      </p:to>
                                    </p:set>
                                  </p:childTnLst>
                                </p:cTn>
                              </p:par>
                            </p:childTnLst>
                          </p:cTn>
                        </p:par>
                      </p:childTnLst>
                    </p:cTn>
                  </p:par>
                  <p:par>
                    <p:cTn id="45" fill="hold">
                      <p:stCondLst>
                        <p:cond delay="indefinite"/>
                      </p:stCondLst>
                      <p:childTnLst>
                        <p:par>
                          <p:cTn id="46" fill="hold">
                            <p:stCondLst>
                              <p:cond delay="0"/>
                            </p:stCondLst>
                            <p:childTnLst>
                              <p:par>
                                <p:cTn id="47" presetID="1" presetClass="exit" presetSubtype="0" fill="hold" grpId="1" nodeType="clickEffect">
                                  <p:stCondLst>
                                    <p:cond delay="0"/>
                                  </p:stCondLst>
                                  <p:childTnLst>
                                    <p:set>
                                      <p:cBhvr>
                                        <p:cTn id="48" dur="1" fill="hold">
                                          <p:stCondLst>
                                            <p:cond delay="0"/>
                                          </p:stCondLst>
                                        </p:cTn>
                                        <p:tgtEl>
                                          <p:spTgt spid="9"/>
                                        </p:tgtEl>
                                        <p:attrNameLst>
                                          <p:attrName>style.visibility</p:attrName>
                                        </p:attrNameLst>
                                      </p:cBhvr>
                                      <p:to>
                                        <p:strVal val="hidden"/>
                                      </p:to>
                                    </p:set>
                                  </p:childTnLst>
                                </p:cTn>
                              </p:par>
                              <p:par>
                                <p:cTn id="49" presetID="1" presetClass="entr" presetSubtype="0" fill="hold" grpId="0" nodeType="withEffect">
                                  <p:stCondLst>
                                    <p:cond delay="0"/>
                                  </p:stCondLst>
                                  <p:childTnLst>
                                    <p:set>
                                      <p:cBhvr>
                                        <p:cTn id="50" dur="1" fill="hold">
                                          <p:stCondLst>
                                            <p:cond delay="0"/>
                                          </p:stCondLst>
                                        </p:cTn>
                                        <p:tgtEl>
                                          <p:spTgt spid="10"/>
                                        </p:tgtEl>
                                        <p:attrNameLst>
                                          <p:attrName>style.visibility</p:attrName>
                                        </p:attrNameLst>
                                      </p:cBhvr>
                                      <p:to>
                                        <p:strVal val="visible"/>
                                      </p:to>
                                    </p:set>
                                  </p:childTnLst>
                                </p:cTn>
                              </p:par>
                              <p:par>
                                <p:cTn id="51" presetID="1" presetClass="entr" presetSubtype="0" fill="hold" nodeType="withEffect">
                                  <p:stCondLst>
                                    <p:cond delay="0"/>
                                  </p:stCondLst>
                                  <p:childTnLst>
                                    <p:set>
                                      <p:cBhvr>
                                        <p:cTn id="52" dur="1" fill="hold">
                                          <p:stCondLst>
                                            <p:cond delay="0"/>
                                          </p:stCondLst>
                                        </p:cTn>
                                        <p:tgtEl>
                                          <p:spTgt spid="45"/>
                                        </p:tgtEl>
                                        <p:attrNameLst>
                                          <p:attrName>style.visibility</p:attrName>
                                        </p:attrNameLst>
                                      </p:cBhvr>
                                      <p:to>
                                        <p:strVal val="visible"/>
                                      </p:to>
                                    </p:set>
                                  </p:childTnLst>
                                </p:cTn>
                              </p:par>
                              <p:par>
                                <p:cTn id="53" presetID="1" presetClass="entr" presetSubtype="0" fill="hold" nodeType="withEffect">
                                  <p:stCondLst>
                                    <p:cond delay="0"/>
                                  </p:stCondLst>
                                  <p:childTnLst>
                                    <p:set>
                                      <p:cBhvr>
                                        <p:cTn id="54" dur="1" fill="hold">
                                          <p:stCondLst>
                                            <p:cond delay="0"/>
                                          </p:stCondLst>
                                        </p:cTn>
                                        <p:tgtEl>
                                          <p:spTgt spid="54"/>
                                        </p:tgtEl>
                                        <p:attrNameLst>
                                          <p:attrName>style.visibility</p:attrName>
                                        </p:attrNameLst>
                                      </p:cBhvr>
                                      <p:to>
                                        <p:strVal val="visible"/>
                                      </p:to>
                                    </p:set>
                                  </p:childTnLst>
                                </p:cTn>
                              </p:par>
                            </p:childTnLst>
                          </p:cTn>
                        </p:par>
                      </p:childTnLst>
                    </p:cTn>
                  </p:par>
                  <p:par>
                    <p:cTn id="55" fill="hold">
                      <p:stCondLst>
                        <p:cond delay="indefinite"/>
                      </p:stCondLst>
                      <p:childTnLst>
                        <p:par>
                          <p:cTn id="56" fill="hold">
                            <p:stCondLst>
                              <p:cond delay="0"/>
                            </p:stCondLst>
                            <p:childTnLst>
                              <p:par>
                                <p:cTn id="57" presetID="1" presetClass="exit" presetSubtype="0" fill="hold" grpId="1" nodeType="clickEffect">
                                  <p:stCondLst>
                                    <p:cond delay="0"/>
                                  </p:stCondLst>
                                  <p:childTnLst>
                                    <p:set>
                                      <p:cBhvr>
                                        <p:cTn id="58" dur="1" fill="hold">
                                          <p:stCondLst>
                                            <p:cond delay="0"/>
                                          </p:stCondLst>
                                        </p:cTn>
                                        <p:tgtEl>
                                          <p:spTgt spid="10"/>
                                        </p:tgtEl>
                                        <p:attrNameLst>
                                          <p:attrName>style.visibility</p:attrName>
                                        </p:attrNameLst>
                                      </p:cBhvr>
                                      <p:to>
                                        <p:strVal val="hidden"/>
                                      </p:to>
                                    </p:set>
                                  </p:childTnLst>
                                </p:cTn>
                              </p:par>
                              <p:par>
                                <p:cTn id="59" presetID="1" presetClass="entr" presetSubtype="0" fill="hold" grpId="0" nodeType="withEffect">
                                  <p:stCondLst>
                                    <p:cond delay="0"/>
                                  </p:stCondLst>
                                  <p:childTnLst>
                                    <p:set>
                                      <p:cBhvr>
                                        <p:cTn id="60" dur="1" fill="hold">
                                          <p:stCondLst>
                                            <p:cond delay="0"/>
                                          </p:stCondLst>
                                        </p:cTn>
                                        <p:tgtEl>
                                          <p:spTgt spid="11"/>
                                        </p:tgtEl>
                                        <p:attrNameLst>
                                          <p:attrName>style.visibility</p:attrName>
                                        </p:attrNameLst>
                                      </p:cBhvr>
                                      <p:to>
                                        <p:strVal val="visible"/>
                                      </p:to>
                                    </p:set>
                                  </p:childTnLst>
                                </p:cTn>
                              </p:par>
                              <p:par>
                                <p:cTn id="61" presetID="1" presetClass="entr" presetSubtype="0" fill="hold" nodeType="withEffect">
                                  <p:stCondLst>
                                    <p:cond delay="0"/>
                                  </p:stCondLst>
                                  <p:childTnLst>
                                    <p:set>
                                      <p:cBhvr>
                                        <p:cTn id="62" dur="1" fill="hold">
                                          <p:stCondLst>
                                            <p:cond delay="0"/>
                                          </p:stCondLst>
                                        </p:cTn>
                                        <p:tgtEl>
                                          <p:spTgt spid="47"/>
                                        </p:tgtEl>
                                        <p:attrNameLst>
                                          <p:attrName>style.visibility</p:attrName>
                                        </p:attrNameLst>
                                      </p:cBhvr>
                                      <p:to>
                                        <p:strVal val="visible"/>
                                      </p:to>
                                    </p:set>
                                  </p:childTnLst>
                                </p:cTn>
                              </p:par>
                              <p:par>
                                <p:cTn id="63" presetID="1" presetClass="entr" presetSubtype="0" fill="hold" nodeType="withEffect">
                                  <p:stCondLst>
                                    <p:cond delay="0"/>
                                  </p:stCondLst>
                                  <p:childTnLst>
                                    <p:set>
                                      <p:cBhvr>
                                        <p:cTn id="64" dur="1" fill="hold">
                                          <p:stCondLst>
                                            <p:cond delay="0"/>
                                          </p:stCondLst>
                                        </p:cTn>
                                        <p:tgtEl>
                                          <p:spTgt spid="55"/>
                                        </p:tgtEl>
                                        <p:attrNameLst>
                                          <p:attrName>style.visibility</p:attrName>
                                        </p:attrNameLst>
                                      </p:cBhvr>
                                      <p:to>
                                        <p:strVal val="visible"/>
                                      </p:to>
                                    </p:set>
                                  </p:childTnLst>
                                </p:cTn>
                              </p:par>
                              <p:par>
                                <p:cTn id="65" presetID="1" presetClass="entr" presetSubtype="0" fill="hold" nodeType="withEffect">
                                  <p:stCondLst>
                                    <p:cond delay="0"/>
                                  </p:stCondLst>
                                  <p:childTnLst>
                                    <p:set>
                                      <p:cBhvr>
                                        <p:cTn id="66" dur="1" fill="hold">
                                          <p:stCondLst>
                                            <p:cond delay="0"/>
                                          </p:stCondLst>
                                        </p:cTn>
                                        <p:tgtEl>
                                          <p:spTgt spid="48"/>
                                        </p:tgtEl>
                                        <p:attrNameLst>
                                          <p:attrName>style.visibility</p:attrName>
                                        </p:attrNameLst>
                                      </p:cBhvr>
                                      <p:to>
                                        <p:strVal val="visible"/>
                                      </p:to>
                                    </p:set>
                                  </p:childTnLst>
                                </p:cTn>
                              </p:par>
                            </p:childTnLst>
                          </p:cTn>
                        </p:par>
                      </p:childTnLst>
                    </p:cTn>
                  </p:par>
                  <p:par>
                    <p:cTn id="67" fill="hold">
                      <p:stCondLst>
                        <p:cond delay="indefinite"/>
                      </p:stCondLst>
                      <p:childTnLst>
                        <p:par>
                          <p:cTn id="68" fill="hold">
                            <p:stCondLst>
                              <p:cond delay="0"/>
                            </p:stCondLst>
                            <p:childTnLst>
                              <p:par>
                                <p:cTn id="69" presetID="1" presetClass="exit" presetSubtype="0" fill="hold" grpId="1" nodeType="clickEffect">
                                  <p:stCondLst>
                                    <p:cond delay="0"/>
                                  </p:stCondLst>
                                  <p:childTnLst>
                                    <p:set>
                                      <p:cBhvr>
                                        <p:cTn id="70" dur="1" fill="hold">
                                          <p:stCondLst>
                                            <p:cond delay="0"/>
                                          </p:stCondLst>
                                        </p:cTn>
                                        <p:tgtEl>
                                          <p:spTgt spid="11"/>
                                        </p:tgtEl>
                                        <p:attrNameLst>
                                          <p:attrName>style.visibility</p:attrName>
                                        </p:attrNameLst>
                                      </p:cBhvr>
                                      <p:to>
                                        <p:strVal val="hidden"/>
                                      </p:to>
                                    </p:set>
                                  </p:childTnLst>
                                </p:cTn>
                              </p:par>
                              <p:par>
                                <p:cTn id="71" presetID="1" presetClass="entr" presetSubtype="0" fill="hold" grpId="0" nodeType="withEffect">
                                  <p:stCondLst>
                                    <p:cond delay="0"/>
                                  </p:stCondLst>
                                  <p:childTnLst>
                                    <p:set>
                                      <p:cBhvr>
                                        <p:cTn id="72" dur="1" fill="hold">
                                          <p:stCondLst>
                                            <p:cond delay="0"/>
                                          </p:stCondLst>
                                        </p:cTn>
                                        <p:tgtEl>
                                          <p:spTgt spid="12"/>
                                        </p:tgtEl>
                                        <p:attrNameLst>
                                          <p:attrName>style.visibility</p:attrName>
                                        </p:attrNameLst>
                                      </p:cBhvr>
                                      <p:to>
                                        <p:strVal val="visible"/>
                                      </p:to>
                                    </p:set>
                                  </p:childTnLst>
                                </p:cTn>
                              </p:par>
                              <p:par>
                                <p:cTn id="73" presetID="1" presetClass="entr" presetSubtype="0" fill="hold" nodeType="withEffect">
                                  <p:stCondLst>
                                    <p:cond delay="0"/>
                                  </p:stCondLst>
                                  <p:childTnLst>
                                    <p:set>
                                      <p:cBhvr>
                                        <p:cTn id="74" dur="1" fill="hold">
                                          <p:stCondLst>
                                            <p:cond delay="0"/>
                                          </p:stCondLst>
                                        </p:cTn>
                                        <p:tgtEl>
                                          <p:spTgt spid="63"/>
                                        </p:tgtEl>
                                        <p:attrNameLst>
                                          <p:attrName>style.visibility</p:attrName>
                                        </p:attrNameLst>
                                      </p:cBhvr>
                                      <p:to>
                                        <p:strVal val="visible"/>
                                      </p:to>
                                    </p:set>
                                  </p:childTnLst>
                                </p:cTn>
                              </p:par>
                              <p:par>
                                <p:cTn id="75" presetID="1" presetClass="entr" presetSubtype="0" fill="hold" nodeType="withEffect">
                                  <p:stCondLst>
                                    <p:cond delay="0"/>
                                  </p:stCondLst>
                                  <p:childTnLst>
                                    <p:set>
                                      <p:cBhvr>
                                        <p:cTn id="76" dur="1" fill="hold">
                                          <p:stCondLst>
                                            <p:cond delay="0"/>
                                          </p:stCondLst>
                                        </p:cTn>
                                        <p:tgtEl>
                                          <p:spTgt spid="52"/>
                                        </p:tgtEl>
                                        <p:attrNameLst>
                                          <p:attrName>style.visibility</p:attrName>
                                        </p:attrNameLst>
                                      </p:cBhvr>
                                      <p:to>
                                        <p:strVal val="visible"/>
                                      </p:to>
                                    </p:set>
                                  </p:childTnLst>
                                </p:cTn>
                              </p:par>
                              <p:par>
                                <p:cTn id="77" presetID="1" presetClass="entr" presetSubtype="0" fill="hold" nodeType="withEffect">
                                  <p:stCondLst>
                                    <p:cond delay="0"/>
                                  </p:stCondLst>
                                  <p:childTnLst>
                                    <p:set>
                                      <p:cBhvr>
                                        <p:cTn id="78" dur="1" fill="hold">
                                          <p:stCondLst>
                                            <p:cond delay="0"/>
                                          </p:stCondLst>
                                        </p:cTn>
                                        <p:tgtEl>
                                          <p:spTgt spid="49"/>
                                        </p:tgtEl>
                                        <p:attrNameLst>
                                          <p:attrName>style.visibility</p:attrName>
                                        </p:attrNameLst>
                                      </p:cBhvr>
                                      <p:to>
                                        <p:strVal val="visible"/>
                                      </p:to>
                                    </p:set>
                                  </p:childTnLst>
                                </p:cTn>
                              </p:par>
                              <p:par>
                                <p:cTn id="79" presetID="1" presetClass="entr" presetSubtype="0" fill="hold" nodeType="withEffect">
                                  <p:stCondLst>
                                    <p:cond delay="0"/>
                                  </p:stCondLst>
                                  <p:childTnLst>
                                    <p:set>
                                      <p:cBhvr>
                                        <p:cTn id="80" dur="1" fill="hold">
                                          <p:stCondLst>
                                            <p:cond delay="0"/>
                                          </p:stCondLst>
                                        </p:cTn>
                                        <p:tgtEl>
                                          <p:spTgt spid="53"/>
                                        </p:tgtEl>
                                        <p:attrNameLst>
                                          <p:attrName>style.visibility</p:attrName>
                                        </p:attrNameLst>
                                      </p:cBhvr>
                                      <p:to>
                                        <p:strVal val="visible"/>
                                      </p:to>
                                    </p:set>
                                  </p:childTnLst>
                                </p:cTn>
                              </p:par>
                            </p:childTnLst>
                          </p:cTn>
                        </p:par>
                      </p:childTnLst>
                    </p:cTn>
                  </p:par>
                  <p:par>
                    <p:cTn id="81" fill="hold">
                      <p:stCondLst>
                        <p:cond delay="indefinite"/>
                      </p:stCondLst>
                      <p:childTnLst>
                        <p:par>
                          <p:cTn id="82" fill="hold">
                            <p:stCondLst>
                              <p:cond delay="0"/>
                            </p:stCondLst>
                            <p:childTnLst>
                              <p:par>
                                <p:cTn id="83" presetID="1" presetClass="exit" presetSubtype="0" fill="hold" grpId="1" nodeType="clickEffect">
                                  <p:stCondLst>
                                    <p:cond delay="0"/>
                                  </p:stCondLst>
                                  <p:childTnLst>
                                    <p:set>
                                      <p:cBhvr>
                                        <p:cTn id="84" dur="1" fill="hold">
                                          <p:stCondLst>
                                            <p:cond delay="0"/>
                                          </p:stCondLst>
                                        </p:cTn>
                                        <p:tgtEl>
                                          <p:spTgt spid="12"/>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 grpId="0"/>
      <p:bldP spid="38" grpId="0"/>
      <p:bldP spid="40" grpId="0"/>
      <p:bldP spid="34" grpId="0"/>
      <p:bldP spid="2" grpId="0" animBg="1"/>
      <p:bldP spid="2" grpId="1" animBg="1"/>
      <p:bldP spid="7" grpId="0" animBg="1"/>
      <p:bldP spid="7" grpId="1" animBg="1"/>
      <p:bldP spid="9" grpId="0" animBg="1"/>
      <p:bldP spid="9" grpId="1" animBg="1"/>
      <p:bldP spid="10" grpId="0" animBg="1"/>
      <p:bldP spid="10" grpId="1" animBg="1"/>
      <p:bldP spid="11" grpId="0" animBg="1"/>
      <p:bldP spid="11" grpId="1" animBg="1"/>
      <p:bldP spid="12" grpId="0" animBg="1"/>
      <p:bldP spid="12" grpId="1"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910AEC6-B6B8-FF5A-5C08-E434B65AAAE0}"/>
            </a:ext>
          </a:extLst>
        </p:cNvPr>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6FCEA7F3-9C6E-4FC0-6EEE-747678CE3F33}"/>
              </a:ext>
            </a:extLst>
          </p:cNvPr>
          <p:cNvSpPr>
            <a:spLocks noGrp="1"/>
          </p:cNvSpPr>
          <p:nvPr>
            <p:ph type="dt" sz="half" idx="10"/>
          </p:nvPr>
        </p:nvSpPr>
        <p:spPr/>
        <p:txBody>
          <a:bodyPr/>
          <a:lstStyle/>
          <a:p>
            <a:r>
              <a:rPr lang="en-US"/>
              <a:t>28 May 2025</a:t>
            </a:r>
            <a:endParaRPr lang="en-GB"/>
          </a:p>
        </p:txBody>
      </p:sp>
      <p:sp>
        <p:nvSpPr>
          <p:cNvPr id="2" name="Espace réservé du pied de page 1">
            <a:extLst>
              <a:ext uri="{FF2B5EF4-FFF2-40B4-BE49-F238E27FC236}">
                <a16:creationId xmlns:a16="http://schemas.microsoft.com/office/drawing/2014/main" id="{04A4922B-2A5A-1186-9A79-4FC2EA27529C}"/>
              </a:ext>
            </a:extLst>
          </p:cNvPr>
          <p:cNvSpPr>
            <a:spLocks noGrp="1"/>
          </p:cNvSpPr>
          <p:nvPr>
            <p:ph type="ftr" sz="quarter" idx="11"/>
          </p:nvPr>
        </p:nvSpPr>
        <p:spPr/>
        <p:txBody>
          <a:bodyPr/>
          <a:lstStyle/>
          <a:p>
            <a:r>
              <a:rPr lang="en-US"/>
              <a:t>E. Widmann WG9 Meeting Deajeon</a:t>
            </a:r>
            <a:endParaRPr lang="en-GB" noProof="0" dirty="0"/>
          </a:p>
        </p:txBody>
      </p:sp>
      <p:sp>
        <p:nvSpPr>
          <p:cNvPr id="5" name="Espace réservé du numéro de diapositive 4">
            <a:extLst>
              <a:ext uri="{FF2B5EF4-FFF2-40B4-BE49-F238E27FC236}">
                <a16:creationId xmlns:a16="http://schemas.microsoft.com/office/drawing/2014/main" id="{A315AFC6-97F3-94E0-0B16-572BA38DE09C}"/>
              </a:ext>
            </a:extLst>
          </p:cNvPr>
          <p:cNvSpPr>
            <a:spLocks noGrp="1"/>
          </p:cNvSpPr>
          <p:nvPr>
            <p:ph type="sldNum" sz="quarter" idx="12"/>
          </p:nvPr>
        </p:nvSpPr>
        <p:spPr/>
        <p:txBody>
          <a:bodyPr/>
          <a:lstStyle/>
          <a:p>
            <a:fld id="{D6989F83-ADB3-5041-8C37-95AC9FBEFDEB}" type="slidenum">
              <a:rPr lang="en-GB" smtClean="0"/>
              <a:t>7</a:t>
            </a:fld>
            <a:endParaRPr lang="en-GB" dirty="0"/>
          </a:p>
        </p:txBody>
      </p:sp>
      <p:sp>
        <p:nvSpPr>
          <p:cNvPr id="12" name="ZoneTexte 11">
            <a:extLst>
              <a:ext uri="{FF2B5EF4-FFF2-40B4-BE49-F238E27FC236}">
                <a16:creationId xmlns:a16="http://schemas.microsoft.com/office/drawing/2014/main" id="{E16D81A1-67DC-15CA-24B8-C23043B481DD}"/>
              </a:ext>
            </a:extLst>
          </p:cNvPr>
          <p:cNvSpPr txBox="1"/>
          <p:nvPr/>
        </p:nvSpPr>
        <p:spPr>
          <a:xfrm>
            <a:off x="124829" y="2403354"/>
            <a:ext cx="5166825" cy="3524042"/>
          </a:xfrm>
          <a:prstGeom prst="rect">
            <a:avLst/>
          </a:prstGeom>
          <a:noFill/>
        </p:spPr>
        <p:txBody>
          <a:bodyPr wrap="square">
            <a:spAutoFit/>
          </a:bodyPr>
          <a:lstStyle/>
          <a:p>
            <a:pPr marL="342900" indent="-204788" algn="just">
              <a:spcAft>
                <a:spcPts val="600"/>
              </a:spcAft>
              <a:buFont typeface="Symbol" pitchFamily="2" charset="2"/>
              <a:buChar char=""/>
            </a:pPr>
            <a:r>
              <a:rPr lang="en-GB" sz="1600" b="1" dirty="0">
                <a:effectLst/>
                <a:latin typeface="Arial" panose="020B0604020202020204" pitchFamily="34" charset="0"/>
                <a:ea typeface="Calibri" panose="020F0502020204030204" pitchFamily="34" charset="0"/>
                <a:cs typeface="Calibri" panose="020F0502020204030204" pitchFamily="34" charset="0"/>
              </a:rPr>
              <a:t>FAIR:</a:t>
            </a:r>
            <a:r>
              <a:rPr lang="en-GB" sz="1600" dirty="0">
                <a:effectLst/>
                <a:latin typeface="Arial" panose="020B0604020202020204" pitchFamily="34" charset="0"/>
                <a:ea typeface="Calibri" panose="020F0502020204030204" pitchFamily="34" charset="0"/>
                <a:cs typeface="Calibri" panose="020F0502020204030204" pitchFamily="34" charset="0"/>
              </a:rPr>
              <a:t> 1</a:t>
            </a:r>
            <a:r>
              <a:rPr lang="en-GB" sz="1600" baseline="30000" dirty="0">
                <a:effectLst/>
                <a:latin typeface="Arial" panose="020B0604020202020204" pitchFamily="34" charset="0"/>
                <a:ea typeface="Calibri" panose="020F0502020204030204" pitchFamily="34" charset="0"/>
                <a:cs typeface="Calibri" panose="020F0502020204030204" pitchFamily="34" charset="0"/>
              </a:rPr>
              <a:t>st</a:t>
            </a:r>
            <a:r>
              <a:rPr lang="en-GB" sz="1600" dirty="0">
                <a:effectLst/>
                <a:latin typeface="Arial" panose="020B0604020202020204" pitchFamily="34" charset="0"/>
                <a:ea typeface="Calibri" panose="020F0502020204030204" pitchFamily="34" charset="0"/>
                <a:cs typeface="Calibri" panose="020F0502020204030204" pitchFamily="34" charset="0"/>
              </a:rPr>
              <a:t> science. </a:t>
            </a:r>
            <a:r>
              <a:rPr lang="en-GB" sz="1600" dirty="0">
                <a:effectLst/>
                <a:latin typeface="Arial" panose="020B0604020202020204" pitchFamily="34" charset="0"/>
                <a:ea typeface="Times New Roman" panose="02020603050405020304" pitchFamily="18" charset="0"/>
                <a:cs typeface="Calibri" panose="020F0502020204030204" pitchFamily="34" charset="0"/>
              </a:rPr>
              <a:t>Completing the full</a:t>
            </a:r>
            <a:r>
              <a:rPr lang="en-GB" sz="1600" b="1" dirty="0">
                <a:effectLst/>
                <a:latin typeface="Arial" panose="020B0604020202020204" pitchFamily="34" charset="0"/>
                <a:ea typeface="Times New Roman" panose="02020603050405020304" pitchFamily="18" charset="0"/>
                <a:cs typeface="Calibri" panose="020F0502020204030204" pitchFamily="34" charset="0"/>
              </a:rPr>
              <a:t> </a:t>
            </a:r>
            <a:r>
              <a:rPr lang="en-GB" sz="1600" dirty="0">
                <a:effectLst/>
                <a:latin typeface="Arial" panose="020B0604020202020204" pitchFamily="34" charset="0"/>
                <a:ea typeface="Times New Roman" panose="02020603050405020304" pitchFamily="18" charset="0"/>
                <a:cs typeface="Calibri" panose="020F0502020204030204" pitchFamily="34" charset="0"/>
              </a:rPr>
              <a:t>facility including the </a:t>
            </a:r>
            <a:r>
              <a:rPr lang="en-GB" sz="1600" b="1" dirty="0">
                <a:effectLst/>
                <a:latin typeface="Arial" panose="020B0604020202020204" pitchFamily="34" charset="0"/>
                <a:ea typeface="Times New Roman" panose="02020603050405020304" pitchFamily="18" charset="0"/>
                <a:cs typeface="Calibri" panose="020F0502020204030204" pitchFamily="34" charset="0"/>
              </a:rPr>
              <a:t>APPA</a:t>
            </a:r>
            <a:r>
              <a:rPr lang="en-GB" sz="1600" dirty="0">
                <a:effectLst/>
                <a:latin typeface="Arial" panose="020B0604020202020204" pitchFamily="34" charset="0"/>
                <a:ea typeface="Times New Roman" panose="02020603050405020304" pitchFamily="18" charset="0"/>
                <a:cs typeface="Calibri" panose="020F0502020204030204" pitchFamily="34" charset="0"/>
              </a:rPr>
              <a:t>, </a:t>
            </a:r>
            <a:r>
              <a:rPr lang="en-GB" sz="1600" b="1" dirty="0">
                <a:effectLst/>
                <a:latin typeface="Arial" panose="020B0604020202020204" pitchFamily="34" charset="0"/>
                <a:ea typeface="Times New Roman" panose="02020603050405020304" pitchFamily="18" charset="0"/>
                <a:cs typeface="Calibri" panose="020F0502020204030204" pitchFamily="34" charset="0"/>
              </a:rPr>
              <a:t>CBM</a:t>
            </a:r>
            <a:r>
              <a:rPr lang="en-GB" sz="1600" dirty="0">
                <a:effectLst/>
                <a:latin typeface="Arial" panose="020B0604020202020204" pitchFamily="34" charset="0"/>
                <a:ea typeface="Times New Roman" panose="02020603050405020304" pitchFamily="18" charset="0"/>
                <a:cs typeface="Calibri" panose="020F0502020204030204" pitchFamily="34" charset="0"/>
              </a:rPr>
              <a:t>, </a:t>
            </a:r>
            <a:r>
              <a:rPr lang="en-GB" sz="1600" b="1" dirty="0">
                <a:effectLst/>
                <a:latin typeface="Arial" panose="020B0604020202020204" pitchFamily="34" charset="0"/>
                <a:ea typeface="Times New Roman" panose="02020603050405020304" pitchFamily="18" charset="0"/>
                <a:cs typeface="Calibri" panose="020F0502020204030204" pitchFamily="34" charset="0"/>
              </a:rPr>
              <a:t>NUSTAR</a:t>
            </a:r>
            <a:r>
              <a:rPr lang="en-GB" sz="1600" dirty="0">
                <a:effectLst/>
                <a:latin typeface="Arial" panose="020B0604020202020204" pitchFamily="34" charset="0"/>
                <a:ea typeface="Times New Roman" panose="02020603050405020304" pitchFamily="18" charset="0"/>
                <a:cs typeface="Calibri" panose="020F0502020204030204" pitchFamily="34" charset="0"/>
              </a:rPr>
              <a:t> and </a:t>
            </a:r>
            <a:r>
              <a:rPr lang="en-GB" sz="1600" b="1" dirty="0">
                <a:effectLst/>
                <a:latin typeface="Arial" panose="020B0604020202020204" pitchFamily="34" charset="0"/>
                <a:ea typeface="Times New Roman" panose="02020603050405020304" pitchFamily="18" charset="0"/>
                <a:cs typeface="Calibri" panose="020F0502020204030204" pitchFamily="34" charset="0"/>
              </a:rPr>
              <a:t>PANDA</a:t>
            </a:r>
            <a:r>
              <a:rPr lang="en-GB" sz="1600" dirty="0">
                <a:effectLst/>
                <a:latin typeface="Arial" panose="020B0604020202020204" pitchFamily="34" charset="0"/>
                <a:ea typeface="Times New Roman" panose="02020603050405020304" pitchFamily="18" charset="0"/>
                <a:cs typeface="Calibri" panose="020F0502020204030204" pitchFamily="34" charset="0"/>
              </a:rPr>
              <a:t> programs.</a:t>
            </a:r>
            <a:endParaRPr lang="en-GB" sz="1600" dirty="0">
              <a:latin typeface="Arial" panose="020B0604020202020204" pitchFamily="34" charset="0"/>
              <a:ea typeface="Calibri" panose="020F0502020204030204" pitchFamily="34" charset="0"/>
              <a:cs typeface="Calibri" panose="020F0502020204030204" pitchFamily="34" charset="0"/>
            </a:endParaRPr>
          </a:p>
          <a:p>
            <a:pPr marL="342900" indent="-204788" algn="just">
              <a:spcAft>
                <a:spcPts val="600"/>
              </a:spcAft>
              <a:buFont typeface="Symbol" pitchFamily="2" charset="2"/>
              <a:buChar char=""/>
            </a:pPr>
            <a:r>
              <a:rPr lang="en-GB" sz="1600" b="1" dirty="0">
                <a:solidFill>
                  <a:srgbClr val="000000"/>
                </a:solidFill>
                <a:latin typeface="Arial" panose="020B0604020202020204" pitchFamily="34" charset="0"/>
                <a:ea typeface="Calibri" panose="020F0502020204030204" pitchFamily="34" charset="0"/>
                <a:cs typeface="Arial" panose="020B0604020202020204" pitchFamily="34" charset="0"/>
              </a:rPr>
              <a:t>SPIRAL2:</a:t>
            </a:r>
            <a:r>
              <a:rPr lang="en-GB" sz="1600" dirty="0">
                <a:solidFill>
                  <a:srgbClr val="000000"/>
                </a:solidFill>
                <a:latin typeface="Arial" panose="020B0604020202020204" pitchFamily="34" charset="0"/>
                <a:ea typeface="Calibri" panose="020F0502020204030204" pitchFamily="34" charset="0"/>
                <a:cs typeface="Arial" panose="020B0604020202020204" pitchFamily="34" charset="0"/>
              </a:rPr>
              <a:t> Super-Separator Spectrometer </a:t>
            </a:r>
            <a:r>
              <a:rPr lang="en-GB" sz="1600" b="1" dirty="0">
                <a:solidFill>
                  <a:srgbClr val="000000"/>
                </a:solidFill>
                <a:latin typeface="Arial" panose="020B0604020202020204" pitchFamily="34" charset="0"/>
                <a:ea typeface="Calibri" panose="020F0502020204030204" pitchFamily="34" charset="0"/>
                <a:cs typeface="Arial" panose="020B0604020202020204" pitchFamily="34" charset="0"/>
              </a:rPr>
              <a:t>S</a:t>
            </a:r>
            <a:r>
              <a:rPr lang="en-GB" sz="1600" b="1" baseline="30000" dirty="0">
                <a:solidFill>
                  <a:srgbClr val="000000"/>
                </a:solidFill>
                <a:latin typeface="Arial" panose="020B0604020202020204" pitchFamily="34" charset="0"/>
                <a:ea typeface="Calibri" panose="020F0502020204030204" pitchFamily="34" charset="0"/>
                <a:cs typeface="Arial" panose="020B0604020202020204" pitchFamily="34" charset="0"/>
              </a:rPr>
              <a:t>3</a:t>
            </a:r>
            <a:r>
              <a:rPr lang="en-GB" sz="1600" b="1" dirty="0">
                <a:solidFill>
                  <a:srgbClr val="000000"/>
                </a:solidFill>
                <a:latin typeface="Arial" panose="020B0604020202020204" pitchFamily="34" charset="0"/>
                <a:ea typeface="Calibri" panose="020F0502020204030204" pitchFamily="34" charset="0"/>
                <a:cs typeface="Arial" panose="020B0604020202020204" pitchFamily="34" charset="0"/>
              </a:rPr>
              <a:t>, DESIR</a:t>
            </a:r>
            <a:r>
              <a:rPr lang="en-GB" sz="1600" dirty="0">
                <a:solidFill>
                  <a:srgbClr val="000000"/>
                </a:solidFill>
                <a:latin typeface="Arial" panose="020B0604020202020204" pitchFamily="34" charset="0"/>
                <a:ea typeface="Calibri" panose="020F0502020204030204" pitchFamily="34" charset="0"/>
                <a:cs typeface="Arial" panose="020B0604020202020204" pitchFamily="34" charset="0"/>
              </a:rPr>
              <a:t> facility and heavy-ion injector </a:t>
            </a:r>
            <a:r>
              <a:rPr lang="en-GB" sz="1600" b="1" dirty="0">
                <a:solidFill>
                  <a:srgbClr val="000000"/>
                </a:solidFill>
                <a:latin typeface="Arial" panose="020B0604020202020204" pitchFamily="34" charset="0"/>
                <a:ea typeface="Calibri" panose="020F0502020204030204" pitchFamily="34" charset="0"/>
                <a:cs typeface="Arial" panose="020B0604020202020204" pitchFamily="34" charset="0"/>
              </a:rPr>
              <a:t>NEWGAIN</a:t>
            </a:r>
            <a:r>
              <a:rPr lang="en-GB" sz="1600" strike="sngStrike" dirty="0">
                <a:solidFill>
                  <a:srgbClr val="000000"/>
                </a:solidFill>
                <a:latin typeface="Arial" panose="020B0604020202020204" pitchFamily="34" charset="0"/>
                <a:ea typeface="Calibri" panose="020F0502020204030204" pitchFamily="34" charset="0"/>
                <a:cs typeface="Arial" panose="020B0604020202020204" pitchFamily="34" charset="0"/>
              </a:rPr>
              <a:t>,</a:t>
            </a:r>
            <a:r>
              <a:rPr lang="en-GB" sz="1600" dirty="0">
                <a:solidFill>
                  <a:srgbClr val="000000"/>
                </a:solidFill>
                <a:latin typeface="Arial" panose="020B0604020202020204" pitchFamily="34" charset="0"/>
                <a:ea typeface="Calibri" panose="020F0502020204030204" pitchFamily="34" charset="0"/>
                <a:cs typeface="Arial" panose="020B0604020202020204" pitchFamily="34" charset="0"/>
              </a:rPr>
              <a:t> will be operational from 2027/28.</a:t>
            </a:r>
          </a:p>
          <a:p>
            <a:pPr marL="342900" indent="-204788" algn="just">
              <a:spcAft>
                <a:spcPts val="600"/>
              </a:spcAft>
              <a:buFont typeface="Symbol" pitchFamily="2" charset="2"/>
              <a:buChar char=""/>
            </a:pPr>
            <a:r>
              <a:rPr lang="en-GB" sz="1600" b="1" dirty="0">
                <a:latin typeface="Arial" panose="020B0604020202020204" pitchFamily="34" charset="0"/>
                <a:ea typeface="Calibri" panose="020F0502020204030204" pitchFamily="34" charset="0"/>
                <a:cs typeface="Calibri" panose="020F0502020204030204" pitchFamily="34" charset="0"/>
              </a:rPr>
              <a:t>CERN: ALICE 3</a:t>
            </a:r>
            <a:r>
              <a:rPr lang="en-GB" sz="1600" dirty="0">
                <a:latin typeface="Arial" panose="020B0604020202020204" pitchFamily="34" charset="0"/>
                <a:ea typeface="Calibri" panose="020F0502020204030204" pitchFamily="34" charset="0"/>
                <a:cs typeface="Calibri" panose="020F0502020204030204" pitchFamily="34" charset="0"/>
              </a:rPr>
              <a:t> as part of the </a:t>
            </a:r>
            <a:r>
              <a:rPr lang="en-GB" sz="1600" b="1" dirty="0">
                <a:latin typeface="Arial" panose="020B0604020202020204" pitchFamily="34" charset="0"/>
                <a:ea typeface="Calibri" panose="020F0502020204030204" pitchFamily="34" charset="0"/>
                <a:cs typeface="Calibri" panose="020F0502020204030204" pitchFamily="34" charset="0"/>
              </a:rPr>
              <a:t>HL-LHC</a:t>
            </a:r>
            <a:r>
              <a:rPr lang="en-GB" sz="1600" dirty="0">
                <a:latin typeface="Arial" panose="020B0604020202020204" pitchFamily="34" charset="0"/>
                <a:ea typeface="Calibri" panose="020F0502020204030204" pitchFamily="34" charset="0"/>
                <a:cs typeface="Calibri" panose="020F0502020204030204" pitchFamily="34" charset="0"/>
              </a:rPr>
              <a:t> plans is strongly recommended. Continued support for </a:t>
            </a:r>
            <a:r>
              <a:rPr lang="en-GB" sz="1600" b="1" dirty="0">
                <a:latin typeface="Arial" panose="020B0604020202020204" pitchFamily="34" charset="0"/>
                <a:ea typeface="Calibri" panose="020F0502020204030204" pitchFamily="34" charset="0"/>
                <a:cs typeface="Calibri" panose="020F0502020204030204" pitchFamily="34" charset="0"/>
              </a:rPr>
              <a:t>ISOLDE</a:t>
            </a:r>
            <a:r>
              <a:rPr lang="en-GB" sz="1600" dirty="0">
                <a:latin typeface="Arial" panose="020B0604020202020204" pitchFamily="34" charset="0"/>
                <a:ea typeface="Calibri" panose="020F0502020204030204" pitchFamily="34" charset="0"/>
                <a:cs typeface="Calibri" panose="020F0502020204030204" pitchFamily="34" charset="0"/>
              </a:rPr>
              <a:t>, </a:t>
            </a:r>
            <a:r>
              <a:rPr lang="en-GB" sz="1600" b="1" dirty="0" err="1">
                <a:latin typeface="Arial" panose="020B0604020202020204" pitchFamily="34" charset="0"/>
                <a:ea typeface="Calibri" panose="020F0502020204030204" pitchFamily="34" charset="0"/>
                <a:cs typeface="Calibri" panose="020F0502020204030204" pitchFamily="34" charset="0"/>
              </a:rPr>
              <a:t>n_TOF</a:t>
            </a:r>
            <a:r>
              <a:rPr lang="en-GB" sz="1600" dirty="0">
                <a:latin typeface="Arial" panose="020B0604020202020204" pitchFamily="34" charset="0"/>
                <a:ea typeface="Calibri" panose="020F0502020204030204" pitchFamily="34" charset="0"/>
                <a:cs typeface="Calibri" panose="020F0502020204030204" pitchFamily="34" charset="0"/>
              </a:rPr>
              <a:t>, </a:t>
            </a:r>
            <a:r>
              <a:rPr lang="en-GB" sz="1600" b="1" dirty="0">
                <a:latin typeface="Arial" panose="020B0604020202020204" pitchFamily="34" charset="0"/>
                <a:ea typeface="Calibri" panose="020F0502020204030204" pitchFamily="34" charset="0"/>
                <a:cs typeface="Calibri" panose="020F0502020204030204" pitchFamily="34" charset="0"/>
              </a:rPr>
              <a:t>SPS fixed-target program</a:t>
            </a:r>
            <a:r>
              <a:rPr lang="en-GB" sz="1600" dirty="0">
                <a:latin typeface="Arial" panose="020B0604020202020204" pitchFamily="34" charset="0"/>
                <a:ea typeface="Calibri" panose="020F0502020204030204" pitchFamily="34" charset="0"/>
                <a:cs typeface="Calibri" panose="020F0502020204030204" pitchFamily="34" charset="0"/>
              </a:rPr>
              <a:t> and </a:t>
            </a:r>
            <a:r>
              <a:rPr lang="en-GB" sz="1600" b="1" dirty="0">
                <a:latin typeface="Arial" panose="020B0604020202020204" pitchFamily="34" charset="0"/>
                <a:ea typeface="Calibri" panose="020F0502020204030204" pitchFamily="34" charset="0"/>
                <a:cs typeface="Calibri" panose="020F0502020204030204" pitchFamily="34" charset="0"/>
              </a:rPr>
              <a:t>AD/ELENA.</a:t>
            </a:r>
          </a:p>
          <a:p>
            <a:pPr marL="342900" indent="-204788" algn="just">
              <a:spcAft>
                <a:spcPts val="600"/>
              </a:spcAft>
              <a:buFont typeface="Symbol" pitchFamily="2" charset="2"/>
              <a:buChar char=""/>
            </a:pPr>
            <a:r>
              <a:rPr lang="en-GB" sz="1600" b="1" dirty="0">
                <a:latin typeface="Arial" panose="020B0604020202020204" pitchFamily="34" charset="0"/>
                <a:ea typeface="Calibri" panose="020F0502020204030204" pitchFamily="34" charset="0"/>
                <a:cs typeface="Times New Roman" panose="02020603050405020304" pitchFamily="18" charset="0"/>
              </a:rPr>
              <a:t>ELI-NP:</a:t>
            </a:r>
            <a:r>
              <a:rPr lang="en-GB" sz="1600" dirty="0">
                <a:latin typeface="Arial" panose="020B0604020202020204" pitchFamily="34" charset="0"/>
                <a:ea typeface="Calibri" panose="020F0502020204030204" pitchFamily="34" charset="0"/>
                <a:cs typeface="Times New Roman" panose="02020603050405020304" pitchFamily="18" charset="0"/>
              </a:rPr>
              <a:t> laser-driven ion and electron acceleration. Implementing the gamma beam system to achieve the full completion of the facility.</a:t>
            </a:r>
            <a:endParaRPr lang="en-GB" sz="1600" b="1" dirty="0">
              <a:latin typeface="Arial" panose="020B0604020202020204" pitchFamily="34" charset="0"/>
              <a:ea typeface="Calibri" panose="020F0502020204030204" pitchFamily="34" charset="0"/>
              <a:cs typeface="Calibri" panose="020F0502020204030204" pitchFamily="34" charset="0"/>
            </a:endParaRPr>
          </a:p>
        </p:txBody>
      </p:sp>
      <p:pic>
        <p:nvPicPr>
          <p:cNvPr id="13" name="Picture 1">
            <a:extLst>
              <a:ext uri="{FF2B5EF4-FFF2-40B4-BE49-F238E27FC236}">
                <a16:creationId xmlns:a16="http://schemas.microsoft.com/office/drawing/2014/main" id="{4A8C3D1F-666C-3AD7-9873-6C3D75559A5A}"/>
              </a:ext>
            </a:extLst>
          </p:cNvPr>
          <p:cNvPicPr>
            <a:picLocks noChangeAspect="1"/>
          </p:cNvPicPr>
          <p:nvPr/>
        </p:nvPicPr>
        <p:blipFill>
          <a:blip r:embed="rId2"/>
          <a:stretch>
            <a:fillRect/>
          </a:stretch>
        </p:blipFill>
        <p:spPr>
          <a:xfrm>
            <a:off x="5777735" y="1982377"/>
            <a:ext cx="2966540" cy="1705490"/>
          </a:xfrm>
          <a:prstGeom prst="rect">
            <a:avLst/>
          </a:prstGeom>
        </p:spPr>
      </p:pic>
      <p:pic>
        <p:nvPicPr>
          <p:cNvPr id="1026" name="Picture 2" descr="Home">
            <a:extLst>
              <a:ext uri="{FF2B5EF4-FFF2-40B4-BE49-F238E27FC236}">
                <a16:creationId xmlns:a16="http://schemas.microsoft.com/office/drawing/2014/main" id="{5572E41D-C2C7-91C0-3AE6-6E9465784C20}"/>
              </a:ext>
            </a:extLst>
          </p:cNvPr>
          <p:cNvPicPr>
            <a:picLocks noChangeAspect="1" noChangeArrowheads="1"/>
          </p:cNvPicPr>
          <p:nvPr/>
        </p:nvPicPr>
        <p:blipFill>
          <a:blip r:embed="rId3" cstate="email">
            <a:extLst>
              <a:ext uri="{28A0092B-C50C-407E-A947-70E740481C1C}">
                <a14:useLocalDpi xmlns:a14="http://schemas.microsoft.com/office/drawing/2010/main" val="0"/>
              </a:ext>
            </a:extLst>
          </a:blip>
          <a:srcRect/>
          <a:stretch>
            <a:fillRect/>
          </a:stretch>
        </p:blipFill>
        <p:spPr bwMode="auto">
          <a:xfrm>
            <a:off x="10224274" y="1251124"/>
            <a:ext cx="811691" cy="731253"/>
          </a:xfrm>
          <a:prstGeom prst="rect">
            <a:avLst/>
          </a:prstGeom>
          <a:noFill/>
          <a:extLst>
            <a:ext uri="{909E8E84-426E-40DD-AFC4-6F175D3DCCD1}">
              <a14:hiddenFill xmlns:a14="http://schemas.microsoft.com/office/drawing/2010/main">
                <a:solidFill>
                  <a:srgbClr val="FFFFFF"/>
                </a:solidFill>
              </a14:hiddenFill>
            </a:ext>
          </a:extLst>
        </p:spPr>
      </p:pic>
      <p:sp>
        <p:nvSpPr>
          <p:cNvPr id="7" name="ZoneTexte 6">
            <a:extLst>
              <a:ext uri="{FF2B5EF4-FFF2-40B4-BE49-F238E27FC236}">
                <a16:creationId xmlns:a16="http://schemas.microsoft.com/office/drawing/2014/main" id="{0DB76391-F8B3-90EA-CB4A-4753F659F4EB}"/>
              </a:ext>
            </a:extLst>
          </p:cNvPr>
          <p:cNvSpPr txBox="1"/>
          <p:nvPr/>
        </p:nvSpPr>
        <p:spPr>
          <a:xfrm>
            <a:off x="6571063" y="1836621"/>
            <a:ext cx="835485" cy="276999"/>
          </a:xfrm>
          <a:prstGeom prst="rect">
            <a:avLst/>
          </a:prstGeom>
          <a:noFill/>
        </p:spPr>
        <p:txBody>
          <a:bodyPr wrap="none" rtlCol="0">
            <a:spAutoFit/>
          </a:bodyPr>
          <a:lstStyle/>
          <a:p>
            <a:r>
              <a:rPr lang="en-GB" sz="1200" dirty="0"/>
              <a:t>FAIR/GSI</a:t>
            </a:r>
          </a:p>
        </p:txBody>
      </p:sp>
      <p:sp>
        <p:nvSpPr>
          <p:cNvPr id="8" name="ZoneTexte 7">
            <a:extLst>
              <a:ext uri="{FF2B5EF4-FFF2-40B4-BE49-F238E27FC236}">
                <a16:creationId xmlns:a16="http://schemas.microsoft.com/office/drawing/2014/main" id="{BBE2AD73-89C3-7C54-7B7C-8680FD090047}"/>
              </a:ext>
            </a:extLst>
          </p:cNvPr>
          <p:cNvSpPr txBox="1"/>
          <p:nvPr/>
        </p:nvSpPr>
        <p:spPr>
          <a:xfrm>
            <a:off x="151624" y="1146475"/>
            <a:ext cx="10078400" cy="523220"/>
          </a:xfrm>
          <a:prstGeom prst="rect">
            <a:avLst/>
          </a:prstGeom>
          <a:noFill/>
        </p:spPr>
        <p:txBody>
          <a:bodyPr wrap="none" rtlCol="0">
            <a:spAutoFit/>
          </a:bodyPr>
          <a:lstStyle/>
          <a:p>
            <a:r>
              <a:rPr lang="en-GB" sz="2800" b="1" dirty="0">
                <a:latin typeface="Arial" panose="020B0604020202020204" pitchFamily="34" charset="0"/>
                <a:cs typeface="Arial" panose="020B0604020202020204" pitchFamily="34" charset="0"/>
              </a:rPr>
              <a:t>LRP 2024 Recommendations for NP ESFRI Infrastructures</a:t>
            </a:r>
          </a:p>
        </p:txBody>
      </p:sp>
      <p:pic>
        <p:nvPicPr>
          <p:cNvPr id="11" name="Picture 1">
            <a:extLst>
              <a:ext uri="{FF2B5EF4-FFF2-40B4-BE49-F238E27FC236}">
                <a16:creationId xmlns:a16="http://schemas.microsoft.com/office/drawing/2014/main" id="{DFCDADD8-A14C-63AA-A3F8-96A1A3AAE15E}"/>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9073835" y="2087026"/>
            <a:ext cx="2966541" cy="1764724"/>
          </a:xfrm>
          <a:prstGeom prst="rect">
            <a:avLst/>
          </a:prstGeom>
        </p:spPr>
      </p:pic>
      <p:grpSp>
        <p:nvGrpSpPr>
          <p:cNvPr id="18" name="Group 17">
            <a:extLst>
              <a:ext uri="{FF2B5EF4-FFF2-40B4-BE49-F238E27FC236}">
                <a16:creationId xmlns:a16="http://schemas.microsoft.com/office/drawing/2014/main" id="{71C3D22A-728A-DF61-AD8B-B5D494C0977A}"/>
              </a:ext>
            </a:extLst>
          </p:cNvPr>
          <p:cNvGrpSpPr/>
          <p:nvPr/>
        </p:nvGrpSpPr>
        <p:grpSpPr>
          <a:xfrm>
            <a:off x="5693107" y="3839219"/>
            <a:ext cx="3502891" cy="2549791"/>
            <a:chOff x="6051656" y="1540877"/>
            <a:chExt cx="6069057" cy="4965313"/>
          </a:xfrm>
        </p:grpSpPr>
        <p:pic>
          <p:nvPicPr>
            <p:cNvPr id="14" name="Picture 1">
              <a:extLst>
                <a:ext uri="{FF2B5EF4-FFF2-40B4-BE49-F238E27FC236}">
                  <a16:creationId xmlns:a16="http://schemas.microsoft.com/office/drawing/2014/main" id="{BCF9723E-2B4A-49A4-A381-C38975B99563}"/>
                </a:ext>
              </a:extLst>
            </p:cNvPr>
            <p:cNvPicPr>
              <a:picLocks noChangeAspect="1"/>
            </p:cNvPicPr>
            <p:nvPr/>
          </p:nvPicPr>
          <p:blipFill rotWithShape="1">
            <a:blip r:embed="rId5" cstate="email">
              <a:extLst>
                <a:ext uri="{28A0092B-C50C-407E-A947-70E740481C1C}">
                  <a14:useLocalDpi xmlns:a14="http://schemas.microsoft.com/office/drawing/2010/main" val="0"/>
                </a:ext>
              </a:extLst>
            </a:blip>
            <a:srcRect t="11548" b="18454"/>
            <a:stretch/>
          </p:blipFill>
          <p:spPr bwMode="auto">
            <a:xfrm>
              <a:off x="6181534" y="1540877"/>
              <a:ext cx="5939179" cy="3385663"/>
            </a:xfrm>
            <a:prstGeom prst="rect">
              <a:avLst/>
            </a:prstGeom>
            <a:ln>
              <a:noFill/>
            </a:ln>
            <a:extLst>
              <a:ext uri="{53640926-AAD7-44D8-BBD7-CCE9431645EC}">
                <a14:shadowObscured xmlns:a14="http://schemas.microsoft.com/office/drawing/2010/main"/>
              </a:ext>
            </a:extLst>
          </p:spPr>
        </p:pic>
        <p:pic>
          <p:nvPicPr>
            <p:cNvPr id="15" name="Picture 14279355">
              <a:extLst>
                <a:ext uri="{FF2B5EF4-FFF2-40B4-BE49-F238E27FC236}">
                  <a16:creationId xmlns:a16="http://schemas.microsoft.com/office/drawing/2014/main" id="{FE295149-7722-1F23-5BF8-B425DB6779CF}"/>
                </a:ext>
              </a:extLst>
            </p:cNvPr>
            <p:cNvPicPr>
              <a:picLocks noChangeAspect="1"/>
            </p:cNvPicPr>
            <p:nvPr/>
          </p:nvPicPr>
          <p:blipFill>
            <a:blip r:embed="rId6"/>
            <a:srcRect l="1996" t="10982" r="2218" b="12144"/>
            <a:stretch/>
          </p:blipFill>
          <p:spPr bwMode="auto">
            <a:xfrm>
              <a:off x="6220679" y="4901862"/>
              <a:ext cx="2828925" cy="1604328"/>
            </a:xfrm>
            <a:prstGeom prst="rect">
              <a:avLst/>
            </a:prstGeom>
            <a:ln>
              <a:noFill/>
            </a:ln>
          </p:spPr>
        </p:pic>
        <p:pic>
          <p:nvPicPr>
            <p:cNvPr id="16" name="Picture 9">
              <a:extLst>
                <a:ext uri="{FF2B5EF4-FFF2-40B4-BE49-F238E27FC236}">
                  <a16:creationId xmlns:a16="http://schemas.microsoft.com/office/drawing/2014/main" id="{4204E449-2CF0-DE5A-530C-5FCA2F1D7FB5}"/>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9444391" y="4865458"/>
              <a:ext cx="2631708" cy="1604328"/>
            </a:xfrm>
            <a:prstGeom prst="rect">
              <a:avLst/>
            </a:prstGeom>
          </p:spPr>
        </p:pic>
        <p:pic>
          <p:nvPicPr>
            <p:cNvPr id="17" name="Picture 5" descr="A diagram of a cross section of a machine&#10;&#10;Description automatically generated">
              <a:extLst>
                <a:ext uri="{FF2B5EF4-FFF2-40B4-BE49-F238E27FC236}">
                  <a16:creationId xmlns:a16="http://schemas.microsoft.com/office/drawing/2014/main" id="{43848DD2-5866-EEFB-A839-5B6AB0AB2674}"/>
                </a:ext>
              </a:extLst>
            </p:cNvPr>
            <p:cNvPicPr>
              <a:picLocks noChangeAspect="1"/>
            </p:cNvPicPr>
            <p:nvPr/>
          </p:nvPicPr>
          <p:blipFill>
            <a:blip r:embed="rId8" cstate="email">
              <a:extLst>
                <a:ext uri="{28A0092B-C50C-407E-A947-70E740481C1C}">
                  <a14:useLocalDpi xmlns:a14="http://schemas.microsoft.com/office/drawing/2010/main" val="0"/>
                </a:ext>
              </a:extLst>
            </a:blip>
            <a:srcRect/>
            <a:stretch>
              <a:fillRect/>
            </a:stretch>
          </p:blipFill>
          <p:spPr bwMode="auto">
            <a:xfrm>
              <a:off x="6051656" y="3294080"/>
              <a:ext cx="1350174" cy="1009967"/>
            </a:xfrm>
            <a:prstGeom prst="rect">
              <a:avLst/>
            </a:prstGeom>
            <a:noFill/>
            <a:ln>
              <a:noFill/>
            </a:ln>
          </p:spPr>
        </p:pic>
      </p:grpSp>
      <p:pic>
        <p:nvPicPr>
          <p:cNvPr id="19" name="Picture 2">
            <a:extLst>
              <a:ext uri="{FF2B5EF4-FFF2-40B4-BE49-F238E27FC236}">
                <a16:creationId xmlns:a16="http://schemas.microsoft.com/office/drawing/2014/main" id="{12C5D1D3-A201-BBBA-2331-3FBCFE9047A8}"/>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9336484" y="3947113"/>
            <a:ext cx="2563405" cy="1442002"/>
          </a:xfrm>
          <a:prstGeom prst="rect">
            <a:avLst/>
          </a:prstGeom>
        </p:spPr>
      </p:pic>
      <p:sp>
        <p:nvSpPr>
          <p:cNvPr id="20" name="ZoneTexte 6">
            <a:extLst>
              <a:ext uri="{FF2B5EF4-FFF2-40B4-BE49-F238E27FC236}">
                <a16:creationId xmlns:a16="http://schemas.microsoft.com/office/drawing/2014/main" id="{952B093E-480A-240A-690E-EB9954ED59D5}"/>
              </a:ext>
            </a:extLst>
          </p:cNvPr>
          <p:cNvSpPr txBox="1"/>
          <p:nvPr/>
        </p:nvSpPr>
        <p:spPr>
          <a:xfrm>
            <a:off x="9806531" y="3364688"/>
            <a:ext cx="816249" cy="276999"/>
          </a:xfrm>
          <a:prstGeom prst="rect">
            <a:avLst/>
          </a:prstGeom>
          <a:noFill/>
        </p:spPr>
        <p:txBody>
          <a:bodyPr wrap="none" rtlCol="0">
            <a:spAutoFit/>
          </a:bodyPr>
          <a:lstStyle/>
          <a:p>
            <a:r>
              <a:rPr lang="en-GB" sz="1200" dirty="0"/>
              <a:t>SPIRAL2</a:t>
            </a:r>
          </a:p>
        </p:txBody>
      </p:sp>
      <p:sp>
        <p:nvSpPr>
          <p:cNvPr id="21" name="ZoneTexte 6">
            <a:extLst>
              <a:ext uri="{FF2B5EF4-FFF2-40B4-BE49-F238E27FC236}">
                <a16:creationId xmlns:a16="http://schemas.microsoft.com/office/drawing/2014/main" id="{B71AC626-D5DC-D562-F823-45BEE12B7F24}"/>
              </a:ext>
            </a:extLst>
          </p:cNvPr>
          <p:cNvSpPr txBox="1"/>
          <p:nvPr/>
        </p:nvSpPr>
        <p:spPr>
          <a:xfrm>
            <a:off x="5771565" y="3738058"/>
            <a:ext cx="619080" cy="276999"/>
          </a:xfrm>
          <a:prstGeom prst="rect">
            <a:avLst/>
          </a:prstGeom>
          <a:noFill/>
        </p:spPr>
        <p:txBody>
          <a:bodyPr wrap="none" rtlCol="0">
            <a:spAutoFit/>
          </a:bodyPr>
          <a:lstStyle/>
          <a:p>
            <a:r>
              <a:rPr lang="en-GB" sz="1200" dirty="0"/>
              <a:t>CERN</a:t>
            </a:r>
          </a:p>
        </p:txBody>
      </p:sp>
      <p:sp>
        <p:nvSpPr>
          <p:cNvPr id="22" name="ZoneTexte 6">
            <a:extLst>
              <a:ext uri="{FF2B5EF4-FFF2-40B4-BE49-F238E27FC236}">
                <a16:creationId xmlns:a16="http://schemas.microsoft.com/office/drawing/2014/main" id="{0E517F70-72DC-8143-C8E8-9DB2068790A8}"/>
              </a:ext>
            </a:extLst>
          </p:cNvPr>
          <p:cNvSpPr txBox="1"/>
          <p:nvPr/>
        </p:nvSpPr>
        <p:spPr>
          <a:xfrm>
            <a:off x="10026895" y="5650397"/>
            <a:ext cx="679994" cy="276999"/>
          </a:xfrm>
          <a:prstGeom prst="rect">
            <a:avLst/>
          </a:prstGeom>
          <a:noFill/>
        </p:spPr>
        <p:txBody>
          <a:bodyPr wrap="none" rtlCol="0">
            <a:spAutoFit/>
          </a:bodyPr>
          <a:lstStyle/>
          <a:p>
            <a:r>
              <a:rPr lang="en-GB" sz="1200" dirty="0"/>
              <a:t>ELI-NP</a:t>
            </a:r>
          </a:p>
        </p:txBody>
      </p:sp>
    </p:spTree>
    <p:extLst>
      <p:ext uri="{BB962C8B-B14F-4D97-AF65-F5344CB8AC3E}">
        <p14:creationId xmlns:p14="http://schemas.microsoft.com/office/powerpoint/2010/main" val="24323401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113487" y="976263"/>
            <a:ext cx="5793951" cy="461665"/>
          </a:xfrm>
          <a:prstGeom prst="rect">
            <a:avLst/>
          </a:prstGeom>
          <a:solidFill>
            <a:srgbClr val="698C72"/>
          </a:solidFill>
          <a:ln>
            <a:noFill/>
          </a:ln>
          <a:effectLst>
            <a:outerShdw blurRad="50800" dist="38100" dir="2700000" algn="tl" rotWithShape="0">
              <a:prstClr val="black">
                <a:alpha val="40000"/>
              </a:prstClr>
            </a:outerShdw>
          </a:effectLst>
        </p:spPr>
        <p:style>
          <a:lnRef idx="1">
            <a:schemeClr val="accent5"/>
          </a:lnRef>
          <a:fillRef idx="2">
            <a:schemeClr val="accent5"/>
          </a:fillRef>
          <a:effectRef idx="1">
            <a:schemeClr val="accent5"/>
          </a:effectRef>
          <a:fontRef idx="minor">
            <a:schemeClr val="dk1"/>
          </a:fontRef>
        </p:style>
        <p:txBody>
          <a:bodyPr wrap="square">
            <a:spAutoFit/>
          </a:bodyPr>
          <a:lstStyle/>
          <a:p>
            <a:pPr>
              <a:spcBef>
                <a:spcPts val="1200"/>
              </a:spcBef>
              <a:spcAft>
                <a:spcPts val="1200"/>
              </a:spcAft>
            </a:pPr>
            <a:r>
              <a:rPr lang="en-GB" sz="2400" kern="100" dirty="0">
                <a:solidFill>
                  <a:schemeClr val="bg1"/>
                </a:solidFill>
                <a:latin typeface="Arial" panose="020B0604020202020204" pitchFamily="34" charset="0"/>
                <a:cs typeface="Arial" panose="020B0604020202020204" pitchFamily="34" charset="0"/>
              </a:rPr>
              <a:t>Nuclear Science - People and Society</a:t>
            </a:r>
            <a:r>
              <a:rPr lang="fr-FR" sz="2400" kern="100" dirty="0">
                <a:solidFill>
                  <a:schemeClr val="bg1"/>
                </a:solidFill>
                <a:latin typeface="Arial" panose="020B0604020202020204" pitchFamily="34" charset="0"/>
                <a:cs typeface="Arial" panose="020B0604020202020204" pitchFamily="34" charset="0"/>
              </a:rPr>
              <a:t> </a:t>
            </a: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12" name="ZoneTexte 11">
            <a:extLst>
              <a:ext uri="{FF2B5EF4-FFF2-40B4-BE49-F238E27FC236}">
                <a16:creationId xmlns:a16="http://schemas.microsoft.com/office/drawing/2014/main" id="{FE280C8E-95AC-A262-A373-7FFF250E7989}"/>
              </a:ext>
            </a:extLst>
          </p:cNvPr>
          <p:cNvSpPr txBox="1"/>
          <p:nvPr/>
        </p:nvSpPr>
        <p:spPr>
          <a:xfrm>
            <a:off x="-7761" y="3220078"/>
            <a:ext cx="7811482" cy="3276218"/>
          </a:xfrm>
          <a:prstGeom prst="rect">
            <a:avLst/>
          </a:prstGeom>
          <a:noFill/>
        </p:spPr>
        <p:txBody>
          <a:bodyPr wrap="square">
            <a:spAutoFit/>
          </a:bodyPr>
          <a:lstStyle/>
          <a:p>
            <a:pPr marL="342900" indent="-209550" algn="just">
              <a:lnSpc>
                <a:spcPct val="115000"/>
              </a:lnSpc>
              <a:spcBef>
                <a:spcPts val="0"/>
              </a:spcBef>
              <a:spcAft>
                <a:spcPts val="0"/>
              </a:spcAft>
              <a:buFont typeface="Arial" panose="020B0604020202020204" pitchFamily="34" charset="0"/>
              <a:buChar char="●"/>
            </a:pPr>
            <a:r>
              <a:rPr lang="en-GB" sz="1400" dirty="0">
                <a:solidFill>
                  <a:srgbClr val="000000"/>
                </a:solidFill>
                <a:effectLst/>
                <a:latin typeface="Arial" panose="020B0604020202020204" pitchFamily="34" charset="0"/>
                <a:ea typeface="Arial" panose="020B0604020202020204" pitchFamily="34" charset="0"/>
              </a:rPr>
              <a:t>Diversity</a:t>
            </a:r>
            <a:r>
              <a:rPr lang="en-GB" sz="1400" b="0" dirty="0">
                <a:solidFill>
                  <a:srgbClr val="000000"/>
                </a:solidFill>
                <a:effectLst/>
                <a:latin typeface="Arial" panose="020B0604020202020204" pitchFamily="34" charset="0"/>
                <a:ea typeface="Arial" panose="020B0604020202020204" pitchFamily="34" charset="0"/>
              </a:rPr>
              <a:t>: We recommend that the network of research organisations, funding agencies, as well as scientific collaborations and conference committees should </a:t>
            </a:r>
            <a:r>
              <a:rPr lang="en-GB" sz="1400" dirty="0">
                <a:solidFill>
                  <a:srgbClr val="000000"/>
                </a:solidFill>
                <a:effectLst/>
                <a:latin typeface="Arial" panose="020B0604020202020204" pitchFamily="34" charset="0"/>
                <a:ea typeface="Arial" panose="020B0604020202020204" pitchFamily="34" charset="0"/>
              </a:rPr>
              <a:t>sign up to and promote a diversity charter</a:t>
            </a:r>
            <a:r>
              <a:rPr lang="en-GB" sz="1400" b="0" dirty="0">
                <a:solidFill>
                  <a:srgbClr val="000000"/>
                </a:solidFill>
                <a:effectLst/>
                <a:latin typeface="Arial" panose="020B0604020202020204" pitchFamily="34" charset="0"/>
                <a:ea typeface="Arial" panose="020B0604020202020204" pitchFamily="34" charset="0"/>
              </a:rPr>
              <a:t>, such as the one prepared by NuPECC together with APPEC and ECFA. </a:t>
            </a:r>
            <a:r>
              <a:rPr lang="en-GB" sz="1400" b="0" dirty="0">
                <a:latin typeface="Arial" panose="020B0604020202020204" pitchFamily="34" charset="0"/>
              </a:rPr>
              <a:t>…identify a body in Europe that takes charge of collating and providing an overview of the </a:t>
            </a:r>
            <a:r>
              <a:rPr lang="en-GB" sz="1400" dirty="0">
                <a:latin typeface="Arial" panose="020B0604020202020204" pitchFamily="34" charset="0"/>
              </a:rPr>
              <a:t>monitoring of diversity</a:t>
            </a:r>
            <a:r>
              <a:rPr lang="en-GB" sz="1400" b="0" dirty="0">
                <a:latin typeface="Arial" panose="020B0604020202020204" pitchFamily="34" charset="0"/>
              </a:rPr>
              <a:t> across nuclear science in Europe </a:t>
            </a:r>
            <a:endParaRPr lang="fr-FR" sz="1400" b="0" dirty="0">
              <a:latin typeface="Arial" panose="020B0604020202020204" pitchFamily="34" charset="0"/>
            </a:endParaRPr>
          </a:p>
          <a:p>
            <a:pPr marL="342900" indent="-209550" algn="just">
              <a:lnSpc>
                <a:spcPct val="115000"/>
              </a:lnSpc>
              <a:spcBef>
                <a:spcPts val="1200"/>
              </a:spcBef>
              <a:spcAft>
                <a:spcPts val="600"/>
              </a:spcAft>
              <a:buFont typeface="Arial" panose="020B0604020202020204" pitchFamily="34" charset="0"/>
              <a:buChar char="●"/>
            </a:pPr>
            <a:r>
              <a:rPr lang="en-GB" sz="1400" dirty="0">
                <a:effectLst/>
                <a:latin typeface="Arial" panose="020B0604020202020204" pitchFamily="34" charset="0"/>
                <a:ea typeface="Arial" panose="020B0604020202020204" pitchFamily="34" charset="0"/>
              </a:rPr>
              <a:t>Careers</a:t>
            </a:r>
            <a:r>
              <a:rPr lang="en-GB" sz="1400" b="0" dirty="0">
                <a:effectLst/>
                <a:latin typeface="Arial" panose="020B0604020202020204" pitchFamily="34" charset="0"/>
                <a:ea typeface="Arial" panose="020B0604020202020204" pitchFamily="34" charset="0"/>
              </a:rPr>
              <a:t>: We recommend that equitable and inclusive career development is further prioritised by stakeholders across the European nuclear physics community, giving recognition and visibility to the critical contributions of </a:t>
            </a:r>
            <a:r>
              <a:rPr lang="en-GB" sz="1400" dirty="0">
                <a:effectLst/>
                <a:latin typeface="Arial" panose="020B0604020202020204" pitchFamily="34" charset="0"/>
                <a:ea typeface="Arial" panose="020B0604020202020204" pitchFamily="34" charset="0"/>
              </a:rPr>
              <a:t>early career researchers (ECR)</a:t>
            </a:r>
            <a:r>
              <a:rPr lang="en-GB" sz="1400" b="0" dirty="0">
                <a:effectLst/>
                <a:latin typeface="Arial" panose="020B0604020202020204" pitchFamily="34" charset="0"/>
                <a:ea typeface="Arial" panose="020B0604020202020204" pitchFamily="34" charset="0"/>
              </a:rPr>
              <a:t>, as the future of nuclear physics and its impact on society </a:t>
            </a:r>
          </a:p>
          <a:p>
            <a:pPr marL="533400" lvl="1" indent="-200025" algn="just">
              <a:lnSpc>
                <a:spcPct val="115000"/>
              </a:lnSpc>
              <a:spcBef>
                <a:spcPts val="0"/>
              </a:spcBef>
              <a:spcAft>
                <a:spcPts val="0"/>
              </a:spcAft>
              <a:buSzPct val="150000"/>
              <a:buFont typeface="Arial" panose="020B0604020202020204" pitchFamily="34" charset="0"/>
              <a:buChar char="•"/>
            </a:pPr>
            <a:r>
              <a:rPr lang="en-GB" sz="1400" b="0" dirty="0">
                <a:solidFill>
                  <a:srgbClr val="000000"/>
                </a:solidFill>
                <a:effectLst/>
                <a:latin typeface="Arial" panose="020B0604020202020204" pitchFamily="34" charset="0"/>
                <a:ea typeface="Arial" panose="020B0604020202020204" pitchFamily="34" charset="0"/>
              </a:rPr>
              <a:t>support tenure track programs giving highly qualified ECR the opportunity to lead their own group and establish scientific independence (e.g. </a:t>
            </a:r>
            <a:r>
              <a:rPr lang="en-GB" sz="1400" dirty="0">
                <a:solidFill>
                  <a:srgbClr val="000000"/>
                </a:solidFill>
                <a:effectLst/>
                <a:latin typeface="Arial" panose="020B0604020202020204" pitchFamily="34" charset="0"/>
                <a:ea typeface="Arial" panose="020B0604020202020204" pitchFamily="34" charset="0"/>
              </a:rPr>
              <a:t>permanent staff position openings for ECR, European Research Council Starting Grants</a:t>
            </a:r>
            <a:r>
              <a:rPr lang="en-GB" sz="1400" b="0" dirty="0">
                <a:solidFill>
                  <a:srgbClr val="000000"/>
                </a:solidFill>
                <a:effectLst/>
                <a:latin typeface="Arial" panose="020B0604020202020204" pitchFamily="34" charset="0"/>
                <a:ea typeface="Arial" panose="020B0604020202020204" pitchFamily="34" charset="0"/>
              </a:rPr>
              <a:t>) </a:t>
            </a:r>
            <a:endParaRPr lang="fr-FR" sz="1400" b="0" dirty="0">
              <a:effectLst/>
              <a:latin typeface="Times New Roman" panose="02020603050405020304" pitchFamily="18" charset="0"/>
              <a:ea typeface="Times New Roman" panose="02020603050405020304" pitchFamily="18" charset="0"/>
            </a:endParaRPr>
          </a:p>
        </p:txBody>
      </p:sp>
      <p:sp>
        <p:nvSpPr>
          <p:cNvPr id="8" name="ZoneTexte 7">
            <a:extLst>
              <a:ext uri="{FF2B5EF4-FFF2-40B4-BE49-F238E27FC236}">
                <a16:creationId xmlns:a16="http://schemas.microsoft.com/office/drawing/2014/main" id="{8265CA09-6443-1FBA-238F-DFA5204004DB}"/>
              </a:ext>
            </a:extLst>
          </p:cNvPr>
          <p:cNvSpPr txBox="1"/>
          <p:nvPr/>
        </p:nvSpPr>
        <p:spPr>
          <a:xfrm>
            <a:off x="7751590" y="5924850"/>
            <a:ext cx="4437625" cy="600164"/>
          </a:xfrm>
          <a:prstGeom prst="rect">
            <a:avLst/>
          </a:prstGeom>
          <a:noFill/>
        </p:spPr>
        <p:txBody>
          <a:bodyPr wrap="square">
            <a:spAutoFit/>
          </a:bodyPr>
          <a:lstStyle/>
          <a:p>
            <a:pPr algn="ctr"/>
            <a:r>
              <a:rPr lang="en-GB" sz="1100" b="0" i="1" dirty="0">
                <a:solidFill>
                  <a:srgbClr val="000000"/>
                </a:solidFill>
                <a:effectLst/>
                <a:latin typeface="Arial" panose="020B0604020202020204" pitchFamily="34" charset="0"/>
                <a:ea typeface="Calibri" panose="020F0502020204030204" pitchFamily="34" charset="0"/>
              </a:rPr>
              <a:t>The map shows the community of experimental researchers within NuPECC. For each Country the total number and the ratio of women are given. </a:t>
            </a:r>
            <a:endParaRPr lang="en-GB" sz="1100" b="0" i="1" dirty="0"/>
          </a:p>
        </p:txBody>
      </p:sp>
      <p:sp>
        <p:nvSpPr>
          <p:cNvPr id="2" name="ZoneTexte 1">
            <a:extLst>
              <a:ext uri="{FF2B5EF4-FFF2-40B4-BE49-F238E27FC236}">
                <a16:creationId xmlns:a16="http://schemas.microsoft.com/office/drawing/2014/main" id="{86AB80FC-C021-B769-DF8D-22ACE2F7DE05}"/>
              </a:ext>
            </a:extLst>
          </p:cNvPr>
          <p:cNvSpPr txBox="1"/>
          <p:nvPr/>
        </p:nvSpPr>
        <p:spPr>
          <a:xfrm>
            <a:off x="6027265" y="1007040"/>
            <a:ext cx="2728778" cy="369332"/>
          </a:xfrm>
          <a:prstGeom prst="rect">
            <a:avLst/>
          </a:prstGeom>
          <a:solidFill>
            <a:srgbClr val="698C72"/>
          </a:solidFill>
          <a:ln>
            <a:noFill/>
          </a:ln>
          <a:effectLst>
            <a:outerShdw blurRad="50800" dist="38100" dir="2700000" algn="tl" rotWithShape="0">
              <a:prstClr val="black">
                <a:alpha val="40000"/>
              </a:prstClr>
            </a:outerShdw>
          </a:effectLst>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latin typeface="Arial" panose="020B0604020202020204" pitchFamily="34" charset="0"/>
                <a:cs typeface="Arial" panose="020B0604020202020204" pitchFamily="34" charset="0"/>
              </a:rPr>
              <a:t>Key Questions &amp; Goals</a:t>
            </a:r>
          </a:p>
        </p:txBody>
      </p:sp>
      <p:sp>
        <p:nvSpPr>
          <p:cNvPr id="3" name="ZoneTexte 2">
            <a:extLst>
              <a:ext uri="{FF2B5EF4-FFF2-40B4-BE49-F238E27FC236}">
                <a16:creationId xmlns:a16="http://schemas.microsoft.com/office/drawing/2014/main" id="{D6F18C0B-129B-7DEC-311B-4A3D4F9641A2}"/>
              </a:ext>
            </a:extLst>
          </p:cNvPr>
          <p:cNvSpPr txBox="1"/>
          <p:nvPr/>
        </p:nvSpPr>
        <p:spPr>
          <a:xfrm>
            <a:off x="116271" y="2792306"/>
            <a:ext cx="2172424" cy="369332"/>
          </a:xfrm>
          <a:prstGeom prst="rect">
            <a:avLst/>
          </a:prstGeom>
          <a:solidFill>
            <a:srgbClr val="698C72"/>
          </a:solidFill>
          <a:ln>
            <a:noFill/>
          </a:ln>
          <a:effectLst>
            <a:outerShdw blurRad="50800" dist="38100" dir="2700000" algn="tl" rotWithShape="0">
              <a:prstClr val="black">
                <a:alpha val="40000"/>
              </a:prstClr>
            </a:outerShdw>
          </a:effectLst>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latin typeface="Arial" panose="020B0604020202020204" pitchFamily="34" charset="0"/>
                <a:cs typeface="Arial" panose="020B0604020202020204" pitchFamily="34" charset="0"/>
              </a:rPr>
              <a:t>Recommendations</a:t>
            </a:r>
          </a:p>
        </p:txBody>
      </p:sp>
      <p:sp>
        <p:nvSpPr>
          <p:cNvPr id="5" name="ZoneTexte 4">
            <a:extLst>
              <a:ext uri="{FF2B5EF4-FFF2-40B4-BE49-F238E27FC236}">
                <a16:creationId xmlns:a16="http://schemas.microsoft.com/office/drawing/2014/main" id="{606338AF-094C-80C3-638D-4761004A9D7A}"/>
              </a:ext>
            </a:extLst>
          </p:cNvPr>
          <p:cNvSpPr txBox="1"/>
          <p:nvPr/>
        </p:nvSpPr>
        <p:spPr>
          <a:xfrm>
            <a:off x="113487" y="1539031"/>
            <a:ext cx="12075728" cy="1077218"/>
          </a:xfrm>
          <a:prstGeom prst="rect">
            <a:avLst/>
          </a:prstGeom>
          <a:solidFill>
            <a:srgbClr val="698C72"/>
          </a:solidFill>
          <a:ln>
            <a:noFill/>
          </a:ln>
          <a:effectLst>
            <a:outerShdw blurRad="50800" dist="38100" dir="2700000" algn="tl" rotWithShape="0">
              <a:prstClr val="black">
                <a:alpha val="40000"/>
              </a:prstClr>
            </a:outerShdw>
          </a:effectLst>
        </p:spPr>
        <p:style>
          <a:lnRef idx="1">
            <a:schemeClr val="accent4"/>
          </a:lnRef>
          <a:fillRef idx="2">
            <a:schemeClr val="accent4"/>
          </a:fillRef>
          <a:effectRef idx="1">
            <a:schemeClr val="accent4"/>
          </a:effectRef>
          <a:fontRef idx="minor">
            <a:schemeClr val="dk1"/>
          </a:fontRef>
        </p:style>
        <p:txBody>
          <a:bodyPr wrap="square" rtlCol="0">
            <a:spAutoFit/>
          </a:bodyPr>
          <a:lstStyle/>
          <a:p>
            <a:pPr lvl="0" algn="just"/>
            <a:r>
              <a:rPr lang="en-GB" sz="1600" dirty="0">
                <a:solidFill>
                  <a:schemeClr val="bg1"/>
                </a:solidFill>
                <a:latin typeface="Arial" panose="020B0604020202020204" pitchFamily="34" charset="0"/>
                <a:ea typeface="Calibri" panose="020F0502020204030204" pitchFamily="34" charset="0"/>
                <a:cs typeface="Arial" panose="020B0604020202020204" pitchFamily="34" charset="0"/>
              </a:rPr>
              <a:t>The </a:t>
            </a:r>
            <a:r>
              <a:rPr lang="en-GB" sz="1600" b="1" dirty="0">
                <a:solidFill>
                  <a:schemeClr val="bg1"/>
                </a:solidFill>
                <a:latin typeface="Arial" panose="020B0604020202020204" pitchFamily="34" charset="0"/>
                <a:ea typeface="Calibri" panose="020F0502020204030204" pitchFamily="34" charset="0"/>
                <a:cs typeface="Arial" panose="020B0604020202020204" pitchFamily="34" charset="0"/>
              </a:rPr>
              <a:t>diversity</a:t>
            </a:r>
            <a:r>
              <a:rPr lang="en-GB" sz="1600" dirty="0">
                <a:solidFill>
                  <a:schemeClr val="bg1"/>
                </a:solidFill>
                <a:latin typeface="Arial" panose="020B0604020202020204" pitchFamily="34" charset="0"/>
                <a:ea typeface="Calibri" panose="020F0502020204030204" pitchFamily="34" charset="0"/>
                <a:cs typeface="Arial" panose="020B0604020202020204" pitchFamily="34" charset="0"/>
              </a:rPr>
              <a:t> and </a:t>
            </a:r>
            <a:r>
              <a:rPr lang="en-GB" sz="1600" b="1" dirty="0">
                <a:solidFill>
                  <a:schemeClr val="bg1"/>
                </a:solidFill>
                <a:latin typeface="Arial" panose="020B0604020202020204" pitchFamily="34" charset="0"/>
                <a:ea typeface="Calibri" panose="020F0502020204030204" pitchFamily="34" charset="0"/>
                <a:cs typeface="Arial" panose="020B0604020202020204" pitchFamily="34" charset="0"/>
              </a:rPr>
              <a:t>gender</a:t>
            </a:r>
            <a:r>
              <a:rPr lang="en-GB" sz="1600" dirty="0">
                <a:solidFill>
                  <a:schemeClr val="bg1"/>
                </a:solidFill>
                <a:latin typeface="Arial" panose="020B0604020202020204" pitchFamily="34" charset="0"/>
                <a:ea typeface="Calibri" panose="020F0502020204030204" pitchFamily="34" charset="0"/>
                <a:cs typeface="Arial" panose="020B0604020202020204" pitchFamily="34" charset="0"/>
              </a:rPr>
              <a:t> balance in the nuclear physics community should be a mirror of the European society we live in.</a:t>
            </a:r>
            <a:r>
              <a:rPr lang="fr-FR" sz="1600" dirty="0">
                <a:solidFill>
                  <a:schemeClr val="bg1"/>
                </a:solidFill>
                <a:latin typeface="Arial" panose="020B0604020202020204" pitchFamily="34" charset="0"/>
                <a:cs typeface="Arial" panose="020B0604020202020204" pitchFamily="34" charset="0"/>
              </a:rPr>
              <a:t> </a:t>
            </a:r>
            <a:endParaRPr lang="en-GB" sz="1600" kern="0" dirty="0">
              <a:solidFill>
                <a:schemeClr val="bg1"/>
              </a:solidFill>
              <a:effectLst/>
              <a:latin typeface="Arial" panose="020B0604020202020204" pitchFamily="34" charset="0"/>
              <a:ea typeface="Times New Roman" panose="02020603050405020304" pitchFamily="18" charset="0"/>
              <a:cs typeface="Arial" panose="020B0604020202020204" pitchFamily="34" charset="0"/>
            </a:endParaRPr>
          </a:p>
          <a:p>
            <a:pPr lvl="0" algn="just"/>
            <a:r>
              <a:rPr lang="en-GB" sz="1600" kern="0" dirty="0">
                <a:solidFill>
                  <a:schemeClr val="bg1"/>
                </a:solidFill>
                <a:effectLst/>
                <a:latin typeface="Arial" panose="020B0604020202020204" pitchFamily="34" charset="0"/>
                <a:ea typeface="Times New Roman" panose="02020603050405020304" pitchFamily="18" charset="0"/>
                <a:cs typeface="Arial" panose="020B0604020202020204" pitchFamily="34" charset="0"/>
              </a:rPr>
              <a:t>Early career researchers (</a:t>
            </a:r>
            <a:r>
              <a:rPr lang="en-GB" sz="1600" b="1" kern="0" dirty="0">
                <a:solidFill>
                  <a:schemeClr val="bg1"/>
                </a:solidFill>
                <a:effectLst/>
                <a:latin typeface="Arial" panose="020B0604020202020204" pitchFamily="34" charset="0"/>
                <a:ea typeface="Times New Roman" panose="02020603050405020304" pitchFamily="18" charset="0"/>
                <a:cs typeface="Arial" panose="020B0604020202020204" pitchFamily="34" charset="0"/>
              </a:rPr>
              <a:t>ECR</a:t>
            </a:r>
            <a:r>
              <a:rPr lang="en-GB" sz="1600" kern="0" dirty="0">
                <a:solidFill>
                  <a:schemeClr val="bg1"/>
                </a:solidFill>
                <a:effectLst/>
                <a:latin typeface="Arial" panose="020B0604020202020204" pitchFamily="34" charset="0"/>
                <a:ea typeface="Times New Roman" panose="02020603050405020304" pitchFamily="18" charset="0"/>
                <a:cs typeface="Arial" panose="020B0604020202020204" pitchFamily="34" charset="0"/>
              </a:rPr>
              <a:t>) provide the backbone of the different research areas of the nuclear physics community. </a:t>
            </a:r>
            <a:r>
              <a:rPr lang="en-GB" sz="1600" kern="0" dirty="0">
                <a:solidFill>
                  <a:schemeClr val="bg1"/>
                </a:solidFill>
                <a:latin typeface="Arial" panose="020B0604020202020204" pitchFamily="34" charset="0"/>
                <a:cs typeface="Arial" panose="020B0604020202020204" pitchFamily="34" charset="0"/>
              </a:rPr>
              <a:t>Further efforts are necessary to inspire and offer opportunities to – particularly – the next generations of scientists, enhancing the impact of nuclear physics and the broader nuclear sciences on people and society.</a:t>
            </a:r>
            <a:r>
              <a:rPr lang="fr-FR" sz="1600" kern="0" dirty="0">
                <a:solidFill>
                  <a:schemeClr val="bg1"/>
                </a:solidFill>
                <a:latin typeface="Arial" panose="020B0604020202020204" pitchFamily="34" charset="0"/>
                <a:cs typeface="Arial" panose="020B0604020202020204" pitchFamily="34" charset="0"/>
              </a:rPr>
              <a:t> </a:t>
            </a:r>
          </a:p>
        </p:txBody>
      </p:sp>
      <p:pic>
        <p:nvPicPr>
          <p:cNvPr id="13" name="Image 12">
            <a:extLst>
              <a:ext uri="{FF2B5EF4-FFF2-40B4-BE49-F238E27FC236}">
                <a16:creationId xmlns:a16="http://schemas.microsoft.com/office/drawing/2014/main" id="{2CF86799-2963-7AA9-1CDC-47D0BD852EE7}"/>
              </a:ext>
            </a:extLst>
          </p:cNvPr>
          <p:cNvPicPr>
            <a:picLocks noChangeAspect="1"/>
          </p:cNvPicPr>
          <p:nvPr/>
        </p:nvPicPr>
        <p:blipFill rotWithShape="1">
          <a:blip r:embed="rId2" cstate="email">
            <a:extLst>
              <a:ext uri="{28A0092B-C50C-407E-A947-70E740481C1C}">
                <a14:useLocalDpi xmlns:a14="http://schemas.microsoft.com/office/drawing/2010/main"/>
              </a:ext>
            </a:extLst>
          </a:blip>
          <a:srcRect l="12529" t="1219" r="9854"/>
          <a:stretch/>
        </p:blipFill>
        <p:spPr>
          <a:xfrm>
            <a:off x="7803721" y="2792306"/>
            <a:ext cx="4294150" cy="3074104"/>
          </a:xfrm>
          <a:prstGeom prst="rect">
            <a:avLst/>
          </a:prstGeom>
          <a:effectLst>
            <a:outerShdw blurRad="50800" dist="38100" dir="2700000" algn="tl" rotWithShape="0">
              <a:prstClr val="black">
                <a:alpha val="40000"/>
              </a:prstClr>
            </a:outerShdw>
          </a:effectLst>
        </p:spPr>
      </p:pic>
      <p:sp>
        <p:nvSpPr>
          <p:cNvPr id="11" name="Espace réservé de la date 10">
            <a:extLst>
              <a:ext uri="{FF2B5EF4-FFF2-40B4-BE49-F238E27FC236}">
                <a16:creationId xmlns:a16="http://schemas.microsoft.com/office/drawing/2014/main" id="{16D37D2E-832A-5813-DAD4-CD15552B9974}"/>
              </a:ext>
            </a:extLst>
          </p:cNvPr>
          <p:cNvSpPr>
            <a:spLocks noGrp="1"/>
          </p:cNvSpPr>
          <p:nvPr>
            <p:ph type="dt" sz="half" idx="10"/>
          </p:nvPr>
        </p:nvSpPr>
        <p:spPr>
          <a:xfrm>
            <a:off x="838200" y="6475618"/>
            <a:ext cx="2743200" cy="365125"/>
          </a:xfrm>
        </p:spPr>
        <p:txBody>
          <a:bodyPr vert="horz" lIns="91440" tIns="45720" rIns="91440" bIns="45720" rtlCol="0" anchor="ctr"/>
          <a:lstStyle>
            <a:defPPr>
              <a:defRPr lang="en-US"/>
            </a:defPPr>
            <a:lvl1pPr algn="l"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en-US" b="0"/>
              <a:t>28 May 2025</a:t>
            </a:r>
            <a:endParaRPr lang="en-GB" b="0" dirty="0"/>
          </a:p>
        </p:txBody>
      </p:sp>
      <p:sp>
        <p:nvSpPr>
          <p:cNvPr id="14" name="Espace réservé du pied de page 13">
            <a:extLst>
              <a:ext uri="{FF2B5EF4-FFF2-40B4-BE49-F238E27FC236}">
                <a16:creationId xmlns:a16="http://schemas.microsoft.com/office/drawing/2014/main" id="{D1E5EFB6-7F63-20AE-35E6-FC73E8793B5D}"/>
              </a:ext>
            </a:extLst>
          </p:cNvPr>
          <p:cNvSpPr>
            <a:spLocks noGrp="1"/>
          </p:cNvSpPr>
          <p:nvPr>
            <p:ph type="ftr" sz="quarter" idx="11"/>
          </p:nvPr>
        </p:nvSpPr>
        <p:spPr>
          <a:xfrm>
            <a:off x="4038600" y="6465679"/>
            <a:ext cx="4114800" cy="365125"/>
          </a:xfrm>
        </p:spPr>
        <p:txBody>
          <a:bodyPr vert="horz" lIns="91440" tIns="45720" rIns="91440" bIns="45720" rtlCol="0" anchor="ctr"/>
          <a:lstStyle>
            <a:defPPr>
              <a:defRPr lang="en-US"/>
            </a:defPPr>
            <a:lvl1pPr algn="l" rtl="0" fontAlgn="base">
              <a:spcBef>
                <a:spcPct val="0"/>
              </a:spcBef>
              <a:spcAft>
                <a:spcPct val="0"/>
              </a:spcAft>
              <a:defRPr lang="en-GB" sz="1200" b="1" kern="1200" dirty="0" smtClean="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fr-FR" b="0"/>
              <a:t>E. Widmann WG9 Meeting Deajeon</a:t>
            </a:r>
            <a:endParaRPr lang="fr-FR" b="0" dirty="0"/>
          </a:p>
        </p:txBody>
      </p:sp>
      <p:sp>
        <p:nvSpPr>
          <p:cNvPr id="15" name="Espace réservé du numéro de diapositive 14">
            <a:extLst>
              <a:ext uri="{FF2B5EF4-FFF2-40B4-BE49-F238E27FC236}">
                <a16:creationId xmlns:a16="http://schemas.microsoft.com/office/drawing/2014/main" id="{BA6703C4-CBAE-DF70-47FC-2604A913C417}"/>
              </a:ext>
            </a:extLst>
          </p:cNvPr>
          <p:cNvSpPr>
            <a:spLocks noGrp="1"/>
          </p:cNvSpPr>
          <p:nvPr>
            <p:ph type="sldNum" sz="quarter" idx="12"/>
          </p:nvPr>
        </p:nvSpPr>
        <p:spPr>
          <a:xfrm>
            <a:off x="8610600" y="6465679"/>
            <a:ext cx="2743200" cy="365125"/>
          </a:xfrm>
        </p:spPr>
        <p:txBody>
          <a:bodyPr vert="horz" lIns="91440" tIns="45720" rIns="91440" bIns="45720" rtlCol="0" anchor="ctr"/>
          <a:lstStyle>
            <a:defPPr>
              <a:defRPr lang="en-US"/>
            </a:defPPr>
            <a:lvl1pPr algn="r"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fld id="{D6989F83-ADB3-5041-8C37-95AC9FBEFDEB}" type="slidenum">
              <a:rPr lang="en-GB" b="0" smtClean="0"/>
              <a:pPr/>
              <a:t>8</a:t>
            </a:fld>
            <a:endParaRPr lang="en-GB" b="0" dirty="0"/>
          </a:p>
        </p:txBody>
      </p:sp>
    </p:spTree>
    <p:extLst>
      <p:ext uri="{BB962C8B-B14F-4D97-AF65-F5344CB8AC3E}">
        <p14:creationId xmlns:p14="http://schemas.microsoft.com/office/powerpoint/2010/main" val="32668261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54CC752C-4832-3675-8655-4273245CFF2F}"/>
              </a:ext>
            </a:extLst>
          </p:cNvPr>
          <p:cNvSpPr>
            <a:spLocks noGrp="1"/>
          </p:cNvSpPr>
          <p:nvPr>
            <p:ph type="dt" sz="half" idx="10"/>
          </p:nvPr>
        </p:nvSpPr>
        <p:spPr/>
        <p:txBody>
          <a:bodyPr/>
          <a:lstStyle/>
          <a:p>
            <a:r>
              <a:rPr lang="en-US"/>
              <a:t>28 May 2025</a:t>
            </a:r>
            <a:endParaRPr lang="en-GB"/>
          </a:p>
        </p:txBody>
      </p:sp>
      <p:sp>
        <p:nvSpPr>
          <p:cNvPr id="2" name="Espace réservé du pied de page 1">
            <a:extLst>
              <a:ext uri="{FF2B5EF4-FFF2-40B4-BE49-F238E27FC236}">
                <a16:creationId xmlns:a16="http://schemas.microsoft.com/office/drawing/2014/main" id="{FFF608BA-4637-1F46-3230-11AFFDB6EAC1}"/>
              </a:ext>
            </a:extLst>
          </p:cNvPr>
          <p:cNvSpPr>
            <a:spLocks noGrp="1"/>
          </p:cNvSpPr>
          <p:nvPr>
            <p:ph type="ftr" sz="quarter" idx="11"/>
          </p:nvPr>
        </p:nvSpPr>
        <p:spPr/>
        <p:txBody>
          <a:bodyPr/>
          <a:lstStyle/>
          <a:p>
            <a:r>
              <a:rPr lang="en-US"/>
              <a:t>E. Widmann WG9 Meeting Deajeon</a:t>
            </a:r>
            <a:endParaRPr lang="en-GB" noProof="0" dirty="0"/>
          </a:p>
        </p:txBody>
      </p:sp>
      <p:sp>
        <p:nvSpPr>
          <p:cNvPr id="4" name="Espace réservé du numéro de diapositive 3">
            <a:extLst>
              <a:ext uri="{FF2B5EF4-FFF2-40B4-BE49-F238E27FC236}">
                <a16:creationId xmlns:a16="http://schemas.microsoft.com/office/drawing/2014/main" id="{9DD7CD7F-B024-9434-5D17-B44472641029}"/>
              </a:ext>
            </a:extLst>
          </p:cNvPr>
          <p:cNvSpPr>
            <a:spLocks noGrp="1"/>
          </p:cNvSpPr>
          <p:nvPr>
            <p:ph type="sldNum" sz="quarter" idx="12"/>
          </p:nvPr>
        </p:nvSpPr>
        <p:spPr/>
        <p:txBody>
          <a:bodyPr/>
          <a:lstStyle/>
          <a:p>
            <a:fld id="{D6989F83-ADB3-5041-8C37-95AC9FBEFDEB}" type="slidenum">
              <a:rPr lang="en-GB" smtClean="0"/>
              <a:t>9</a:t>
            </a:fld>
            <a:endParaRPr lang="en-GB" dirty="0"/>
          </a:p>
        </p:txBody>
      </p:sp>
      <p:sp>
        <p:nvSpPr>
          <p:cNvPr id="5" name="ZoneTexte 4">
            <a:extLst>
              <a:ext uri="{FF2B5EF4-FFF2-40B4-BE49-F238E27FC236}">
                <a16:creationId xmlns:a16="http://schemas.microsoft.com/office/drawing/2014/main" id="{1E34D36C-D3EF-ABFA-D96B-86992FFDD635}"/>
              </a:ext>
            </a:extLst>
          </p:cNvPr>
          <p:cNvSpPr txBox="1"/>
          <p:nvPr/>
        </p:nvSpPr>
        <p:spPr>
          <a:xfrm>
            <a:off x="119990" y="2776278"/>
            <a:ext cx="4368801" cy="2800767"/>
          </a:xfrm>
          <a:prstGeom prst="rect">
            <a:avLst/>
          </a:prstGeom>
          <a:noFill/>
        </p:spPr>
        <p:txBody>
          <a:bodyPr wrap="square">
            <a:spAutoFit/>
          </a:bodyPr>
          <a:lstStyle/>
          <a:p>
            <a:pPr marL="342900" lvl="0" indent="-204788" algn="just">
              <a:spcAft>
                <a:spcPts val="600"/>
              </a:spcAft>
              <a:buFont typeface="Symbol" pitchFamily="2" charset="2"/>
              <a:buChar char=""/>
            </a:pPr>
            <a:r>
              <a:rPr lang="en-GB" sz="1600" dirty="0">
                <a:effectLst/>
                <a:latin typeface="Arial" panose="020B0604020202020204" pitchFamily="34" charset="0"/>
                <a:ea typeface="Calibri" panose="020F0502020204030204" pitchFamily="34" charset="0"/>
                <a:cs typeface="Calibri" panose="020F0502020204030204" pitchFamily="34" charset="0"/>
              </a:rPr>
              <a:t>Theory centres and groups should be strongly supported throughout Europe, in particular the </a:t>
            </a:r>
            <a:r>
              <a:rPr lang="en-GB" sz="1600" b="1" dirty="0">
                <a:effectLst/>
                <a:latin typeface="Arial" panose="020B0604020202020204" pitchFamily="34" charset="0"/>
                <a:ea typeface="Calibri" panose="020F0502020204030204" pitchFamily="34" charset="0"/>
                <a:cs typeface="Calibri" panose="020F0502020204030204" pitchFamily="34" charset="0"/>
              </a:rPr>
              <a:t>European Centre for Theoretical Studies (ECT*, Trento, Italy)</a:t>
            </a:r>
            <a:r>
              <a:rPr lang="en-GB" sz="1600" dirty="0">
                <a:effectLst/>
                <a:latin typeface="Arial" panose="020B0604020202020204" pitchFamily="34" charset="0"/>
                <a:ea typeface="Calibri" panose="020F0502020204030204" pitchFamily="34" charset="0"/>
                <a:cs typeface="Calibri" panose="020F0502020204030204" pitchFamily="34" charset="0"/>
              </a:rPr>
              <a:t>, which is a unique European centre dedicated to theoretical nuclear physics in the broadest sense. A stronger </a:t>
            </a:r>
            <a:r>
              <a:rPr lang="en-US" sz="1600" dirty="0">
                <a:solidFill>
                  <a:srgbClr val="000000"/>
                </a:solidFill>
                <a:effectLst/>
                <a:latin typeface="Arial" panose="020B0604020202020204" pitchFamily="34" charset="0"/>
                <a:ea typeface="Times New Roman" panose="02020603050405020304" pitchFamily="18" charset="0"/>
                <a:cs typeface="Arial" panose="020B0604020202020204" pitchFamily="34" charset="0"/>
              </a:rPr>
              <a:t>pan-European support which will ensure that </a:t>
            </a:r>
            <a:r>
              <a:rPr lang="en-US" sz="1600" b="1" dirty="0">
                <a:solidFill>
                  <a:srgbClr val="000000"/>
                </a:solidFill>
                <a:effectLst/>
                <a:latin typeface="Arial" panose="020B0604020202020204" pitchFamily="34" charset="0"/>
                <a:ea typeface="Times New Roman" panose="02020603050405020304" pitchFamily="18" charset="0"/>
                <a:cs typeface="Arial" panose="020B0604020202020204" pitchFamily="34" charset="0"/>
              </a:rPr>
              <a:t>ECT*</a:t>
            </a:r>
            <a:r>
              <a:rPr lang="en-US" sz="1600" dirty="0">
                <a:solidFill>
                  <a:srgbClr val="000000"/>
                </a:solidFill>
                <a:effectLst/>
                <a:latin typeface="Arial" panose="020B0604020202020204" pitchFamily="34" charset="0"/>
                <a:ea typeface="Times New Roman" panose="02020603050405020304" pitchFamily="18" charset="0"/>
                <a:cs typeface="Arial" panose="020B0604020202020204" pitchFamily="34" charset="0"/>
              </a:rPr>
              <a:t> activities continue to play a strategic role in the development of nuclear physics in Europe is recommended.</a:t>
            </a:r>
            <a:endParaRPr lang="fr-FR" sz="1600" dirty="0">
              <a:effectLst/>
              <a:latin typeface="Arial" panose="020B0604020202020204" pitchFamily="34" charset="0"/>
              <a:ea typeface="Calibri" panose="020F0502020204030204" pitchFamily="34" charset="0"/>
              <a:cs typeface="Calibri" panose="020F0502020204030204" pitchFamily="34" charset="0"/>
            </a:endParaRPr>
          </a:p>
        </p:txBody>
      </p:sp>
      <p:sp>
        <p:nvSpPr>
          <p:cNvPr id="7" name="ZoneTexte 6">
            <a:extLst>
              <a:ext uri="{FF2B5EF4-FFF2-40B4-BE49-F238E27FC236}">
                <a16:creationId xmlns:a16="http://schemas.microsoft.com/office/drawing/2014/main" id="{F75EAC4B-3660-093E-78B3-609DC95C2A2B}"/>
              </a:ext>
            </a:extLst>
          </p:cNvPr>
          <p:cNvSpPr txBox="1"/>
          <p:nvPr/>
        </p:nvSpPr>
        <p:spPr>
          <a:xfrm>
            <a:off x="264393" y="1583935"/>
            <a:ext cx="2326538" cy="461665"/>
          </a:xfrm>
          <a:prstGeom prst="rect">
            <a:avLst/>
          </a:prstGeom>
          <a:solidFill>
            <a:srgbClr val="EFAD66"/>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lgn="just">
              <a:spcBef>
                <a:spcPts val="1200"/>
              </a:spcBef>
              <a:spcAft>
                <a:spcPts val="1200"/>
              </a:spcAft>
            </a:pPr>
            <a:r>
              <a:rPr lang="en-GB" sz="24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rPr>
              <a:t>Theory centres</a:t>
            </a:r>
            <a:endParaRPr lang="fr-FR" sz="24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endParaRPr>
          </a:p>
        </p:txBody>
      </p:sp>
      <p:pic>
        <p:nvPicPr>
          <p:cNvPr id="8" name="Image 7">
            <a:extLst>
              <a:ext uri="{FF2B5EF4-FFF2-40B4-BE49-F238E27FC236}">
                <a16:creationId xmlns:a16="http://schemas.microsoft.com/office/drawing/2014/main" id="{5704187A-7CAD-CAA7-B2D3-F23735C845D4}"/>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675686" y="1756774"/>
            <a:ext cx="5464994" cy="4528137"/>
          </a:xfrm>
          <a:prstGeom prst="rect">
            <a:avLst/>
          </a:prstGeom>
        </p:spPr>
      </p:pic>
      <p:sp>
        <p:nvSpPr>
          <p:cNvPr id="9" name="ZoneTexte 8">
            <a:extLst>
              <a:ext uri="{FF2B5EF4-FFF2-40B4-BE49-F238E27FC236}">
                <a16:creationId xmlns:a16="http://schemas.microsoft.com/office/drawing/2014/main" id="{06D00EFB-3E2F-EF09-FE50-C21109300C6C}"/>
              </a:ext>
            </a:extLst>
          </p:cNvPr>
          <p:cNvSpPr txBox="1"/>
          <p:nvPr/>
        </p:nvSpPr>
        <p:spPr>
          <a:xfrm>
            <a:off x="10655300" y="2971800"/>
            <a:ext cx="920445" cy="461665"/>
          </a:xfrm>
          <a:prstGeom prst="rect">
            <a:avLst/>
          </a:prstGeom>
          <a:noFill/>
        </p:spPr>
        <p:txBody>
          <a:bodyPr wrap="none" rtlCol="0">
            <a:spAutoFit/>
          </a:bodyPr>
          <a:lstStyle/>
          <a:p>
            <a:r>
              <a:rPr lang="en-GB" dirty="0"/>
              <a:t>ECT*</a:t>
            </a:r>
          </a:p>
        </p:txBody>
      </p:sp>
      <p:sp>
        <p:nvSpPr>
          <p:cNvPr id="10" name="ZoneTexte 9">
            <a:extLst>
              <a:ext uri="{FF2B5EF4-FFF2-40B4-BE49-F238E27FC236}">
                <a16:creationId xmlns:a16="http://schemas.microsoft.com/office/drawing/2014/main" id="{DEA8DB26-00E7-0BF6-8179-F1A670C9F138}"/>
              </a:ext>
            </a:extLst>
          </p:cNvPr>
          <p:cNvSpPr txBox="1"/>
          <p:nvPr/>
        </p:nvSpPr>
        <p:spPr>
          <a:xfrm>
            <a:off x="6316891" y="6312838"/>
            <a:ext cx="2249334" cy="276999"/>
          </a:xfrm>
          <a:prstGeom prst="rect">
            <a:avLst/>
          </a:prstGeom>
          <a:noFill/>
        </p:spPr>
        <p:txBody>
          <a:bodyPr wrap="none" rtlCol="0">
            <a:spAutoFit/>
          </a:bodyPr>
          <a:lstStyle/>
          <a:p>
            <a:r>
              <a:rPr lang="en-GB" sz="1200" i="1" dirty="0"/>
              <a:t>From NuPECC 2021 survey</a:t>
            </a:r>
          </a:p>
        </p:txBody>
      </p:sp>
      <p:sp>
        <p:nvSpPr>
          <p:cNvPr id="12" name="ZoneTexte 7">
            <a:extLst>
              <a:ext uri="{FF2B5EF4-FFF2-40B4-BE49-F238E27FC236}">
                <a16:creationId xmlns:a16="http://schemas.microsoft.com/office/drawing/2014/main" id="{4816120F-0CB7-8DA5-724D-99A9C4051DA9}"/>
              </a:ext>
            </a:extLst>
          </p:cNvPr>
          <p:cNvSpPr txBox="1"/>
          <p:nvPr/>
        </p:nvSpPr>
        <p:spPr>
          <a:xfrm>
            <a:off x="158750" y="864893"/>
            <a:ext cx="5113836" cy="523220"/>
          </a:xfrm>
          <a:prstGeom prst="rect">
            <a:avLst/>
          </a:prstGeom>
          <a:noFill/>
        </p:spPr>
        <p:txBody>
          <a:bodyPr wrap="none" rtlCol="0">
            <a:spAutoFit/>
          </a:bodyPr>
          <a:lstStyle/>
          <a:p>
            <a:r>
              <a:rPr lang="en-GB" sz="2800" b="1" dirty="0">
                <a:latin typeface="Arial" panose="020B0604020202020204" pitchFamily="34" charset="0"/>
                <a:cs typeface="Arial" panose="020B0604020202020204" pitchFamily="34" charset="0"/>
              </a:rPr>
              <a:t>LRP 2024 Recommendations</a:t>
            </a:r>
          </a:p>
        </p:txBody>
      </p:sp>
      <p:pic>
        <p:nvPicPr>
          <p:cNvPr id="1028" name="Picture 4">
            <a:extLst>
              <a:ext uri="{FF2B5EF4-FFF2-40B4-BE49-F238E27FC236}">
                <a16:creationId xmlns:a16="http://schemas.microsoft.com/office/drawing/2014/main" id="{DC913A72-3D38-2044-A2FC-4334FF5E72B7}"/>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7551" t="-2732" r="16967" b="2732"/>
          <a:stretch/>
        </p:blipFill>
        <p:spPr bwMode="auto">
          <a:xfrm>
            <a:off x="10259467" y="3429000"/>
            <a:ext cx="1684378" cy="148927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4160419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ZoneTexte 3">
            <a:extLst>
              <a:ext uri="{FF2B5EF4-FFF2-40B4-BE49-F238E27FC236}">
                <a16:creationId xmlns:a16="http://schemas.microsoft.com/office/drawing/2014/main" id="{7A72B77C-EA33-1A15-5AD7-F7F7791A600A}"/>
              </a:ext>
            </a:extLst>
          </p:cNvPr>
          <p:cNvSpPr txBox="1"/>
          <p:nvPr/>
        </p:nvSpPr>
        <p:spPr>
          <a:xfrm>
            <a:off x="203161" y="1047442"/>
            <a:ext cx="9084538" cy="646331"/>
          </a:xfrm>
          <a:prstGeom prst="rect">
            <a:avLst/>
          </a:prstGeom>
          <a:noFill/>
        </p:spPr>
        <p:txBody>
          <a:bodyPr wrap="none" rtlCol="0">
            <a:spAutoFit/>
          </a:body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GB" sz="3600" b="1" i="0" u="none" strike="noStrike" kern="1200" cap="none" spc="0" normalizeH="0" baseline="0" noProof="0" dirty="0">
                <a:ln>
                  <a:noFill/>
                </a:ln>
                <a:effectLst/>
                <a:uLnTx/>
                <a:uFillTx/>
                <a:latin typeface="Arial" charset="0"/>
                <a:ea typeface="ＭＳ Ｐゴシック" charset="0"/>
                <a:sym typeface="Arial" charset="0"/>
              </a:rPr>
              <a:t>Implementation of the NuPECC LRP2024</a:t>
            </a:r>
          </a:p>
        </p:txBody>
      </p:sp>
      <p:sp>
        <p:nvSpPr>
          <p:cNvPr id="7" name="ZoneTexte 6">
            <a:extLst>
              <a:ext uri="{FF2B5EF4-FFF2-40B4-BE49-F238E27FC236}">
                <a16:creationId xmlns:a16="http://schemas.microsoft.com/office/drawing/2014/main" id="{555598BD-1C26-B7C3-0E1D-DDB064777382}"/>
              </a:ext>
            </a:extLst>
          </p:cNvPr>
          <p:cNvSpPr txBox="1"/>
          <p:nvPr/>
        </p:nvSpPr>
        <p:spPr>
          <a:xfrm>
            <a:off x="203161" y="1870174"/>
            <a:ext cx="11986054" cy="4785926"/>
          </a:xfrm>
          <a:prstGeom prst="rect">
            <a:avLst/>
          </a:prstGeom>
          <a:noFill/>
        </p:spPr>
        <p:txBody>
          <a:bodyPr wrap="square" rtlCol="0">
            <a:spAutoFit/>
          </a:bodyPr>
          <a:lstStyle/>
          <a:p>
            <a:pPr marL="342900" indent="-161925">
              <a:buFont typeface="Arial" panose="020B0604020202020204" pitchFamily="34" charset="0"/>
              <a:buChar char="•"/>
            </a:pPr>
            <a:r>
              <a:rPr lang="en-GB" dirty="0">
                <a:latin typeface="Arial" panose="020B0604020202020204" pitchFamily="34" charset="0"/>
                <a:cs typeface="Arial" panose="020B0604020202020204" pitchFamily="34" charset="0"/>
              </a:rPr>
              <a:t>NuPECC Task Force (directors of the NP ESFRI infrastructures </a:t>
            </a:r>
            <a:r>
              <a:rPr lang="en-GB" dirty="0">
                <a:solidFill>
                  <a:srgbClr val="0070C0"/>
                </a:solidFill>
                <a:latin typeface="Arial" panose="020B0604020202020204" pitchFamily="34" charset="0"/>
                <a:cs typeface="Arial" panose="020B0604020202020204" pitchFamily="34" charset="0"/>
              </a:rPr>
              <a:t>incl. CERN</a:t>
            </a:r>
            <a:r>
              <a:rPr lang="en-GB" dirty="0">
                <a:latin typeface="Arial" panose="020B0604020202020204" pitchFamily="34" charset="0"/>
                <a:cs typeface="Arial" panose="020B0604020202020204" pitchFamily="34" charset="0"/>
              </a:rPr>
              <a:t>) meetings with the funding agencies of the Member Countries to promote the LRP and encourage its implementation</a:t>
            </a:r>
            <a:br>
              <a:rPr lang="en-GB" dirty="0">
                <a:latin typeface="Arial" panose="020B0604020202020204" pitchFamily="34" charset="0"/>
                <a:cs typeface="Arial" panose="020B0604020202020204" pitchFamily="34" charset="0"/>
              </a:rPr>
            </a:br>
            <a:r>
              <a:rPr lang="en-GB" sz="1800" b="0" dirty="0">
                <a:latin typeface="Arial" panose="020B0604020202020204" pitchFamily="34" charset="0"/>
                <a:cs typeface="Arial" panose="020B0604020202020204" pitchFamily="34" charset="0"/>
              </a:rPr>
              <a:t>9 Task Force meetings in 2017-2022:</a:t>
            </a:r>
            <a:br>
              <a:rPr lang="en-GB" sz="1800" b="0" dirty="0">
                <a:latin typeface="Arial" panose="020B0604020202020204" pitchFamily="34" charset="0"/>
                <a:cs typeface="Arial" panose="020B0604020202020204" pitchFamily="34" charset="0"/>
              </a:rPr>
            </a:br>
            <a:r>
              <a:rPr lang="en-GB" b="0" dirty="0">
                <a:latin typeface="Arial" panose="020B0604020202020204" pitchFamily="34" charset="0"/>
                <a:cs typeface="Arial" panose="020B0604020202020204" pitchFamily="34" charset="0"/>
              </a:rPr>
              <a:t>Task Force meetings in 2023-2025: </a:t>
            </a:r>
          </a:p>
          <a:p>
            <a:pPr marL="800100" lvl="3" indent="-161925">
              <a:spcAft>
                <a:spcPts val="600"/>
              </a:spcAft>
              <a:buFont typeface="Arial" panose="020B0604020202020204" pitchFamily="34" charset="0"/>
              <a:buChar char="•"/>
              <a:defRPr/>
            </a:pPr>
            <a:r>
              <a:rPr lang="en-GB" sz="1600" b="0" dirty="0">
                <a:latin typeface="Arial" panose="020B0604020202020204" pitchFamily="34" charset="0"/>
                <a:cs typeface="Arial" panose="020B0604020202020204" pitchFamily="34" charset="0"/>
              </a:rPr>
              <a:t>Belgium in Brussels on 31/01/2023</a:t>
            </a:r>
          </a:p>
          <a:p>
            <a:pPr marL="800100" lvl="3" indent="-161925">
              <a:spcAft>
                <a:spcPts val="600"/>
              </a:spcAft>
              <a:buFont typeface="Arial" panose="020B0604020202020204" pitchFamily="34" charset="0"/>
              <a:buChar char="•"/>
              <a:defRPr/>
            </a:pPr>
            <a:r>
              <a:rPr lang="en-GB" sz="1600" b="0" dirty="0">
                <a:latin typeface="Arial" panose="020B0604020202020204" pitchFamily="34" charset="0"/>
                <a:cs typeface="Arial" panose="020B0604020202020204" pitchFamily="34" charset="0"/>
              </a:rPr>
              <a:t>Slovenia in Ljubljana on 15/03/2023</a:t>
            </a:r>
          </a:p>
          <a:p>
            <a:pPr marL="800100" lvl="3" indent="-161925">
              <a:spcAft>
                <a:spcPts val="600"/>
              </a:spcAft>
              <a:buFont typeface="Arial" panose="020B0604020202020204" pitchFamily="34" charset="0"/>
              <a:buChar char="•"/>
              <a:defRPr/>
            </a:pPr>
            <a:r>
              <a:rPr lang="en-GB" sz="1600" b="0" dirty="0">
                <a:latin typeface="Arial" panose="020B0604020202020204" pitchFamily="34" charset="0"/>
                <a:cs typeface="Arial" panose="020B0604020202020204" pitchFamily="34" charset="0"/>
              </a:rPr>
              <a:t>Austria in Vienna on 21/04/2023</a:t>
            </a:r>
          </a:p>
          <a:p>
            <a:pPr marL="800100" lvl="3" indent="-161925">
              <a:spcAft>
                <a:spcPts val="600"/>
              </a:spcAft>
              <a:buFont typeface="Arial" panose="020B0604020202020204" pitchFamily="34" charset="0"/>
              <a:buChar char="•"/>
              <a:defRPr/>
            </a:pPr>
            <a:r>
              <a:rPr lang="en-GB" sz="1600" b="0" dirty="0">
                <a:latin typeface="Arial" panose="020B0604020202020204" pitchFamily="34" charset="0"/>
                <a:cs typeface="Arial" panose="020B0604020202020204" pitchFamily="34" charset="0"/>
              </a:rPr>
              <a:t>Germany in Bad </a:t>
            </a:r>
            <a:r>
              <a:rPr lang="en-GB" sz="1600" b="0" dirty="0" err="1">
                <a:latin typeface="Arial" panose="020B0604020202020204" pitchFamily="34" charset="0"/>
                <a:cs typeface="Arial" panose="020B0604020202020204" pitchFamily="34" charset="0"/>
              </a:rPr>
              <a:t>Honnef</a:t>
            </a:r>
            <a:r>
              <a:rPr lang="en-GB" sz="1600" b="0" dirty="0">
                <a:latin typeface="Arial" panose="020B0604020202020204" pitchFamily="34" charset="0"/>
                <a:cs typeface="Arial" panose="020B0604020202020204" pitchFamily="34" charset="0"/>
              </a:rPr>
              <a:t> on December 5</a:t>
            </a:r>
            <a:r>
              <a:rPr lang="en-GB" sz="1600" b="0" baseline="30000" dirty="0">
                <a:latin typeface="Arial" panose="020B0604020202020204" pitchFamily="34" charset="0"/>
                <a:cs typeface="Arial" panose="020B0604020202020204" pitchFamily="34" charset="0"/>
              </a:rPr>
              <a:t>th</a:t>
            </a:r>
            <a:r>
              <a:rPr lang="en-GB" sz="1600" b="0" dirty="0">
                <a:latin typeface="Arial" panose="020B0604020202020204" pitchFamily="34" charset="0"/>
                <a:cs typeface="Arial" panose="020B0604020202020204" pitchFamily="34" charset="0"/>
              </a:rPr>
              <a:t>,  2024</a:t>
            </a:r>
          </a:p>
          <a:p>
            <a:pPr marL="800100" lvl="3" indent="-161925">
              <a:spcAft>
                <a:spcPts val="600"/>
              </a:spcAft>
              <a:buFont typeface="Arial" panose="020B0604020202020204" pitchFamily="34" charset="0"/>
              <a:buChar char="•"/>
              <a:defRPr/>
            </a:pPr>
            <a:r>
              <a:rPr lang="en-GB" sz="1600" i="1" dirty="0">
                <a:latin typeface="Arial" panose="020B0604020202020204" pitchFamily="34" charset="0"/>
                <a:cs typeface="Arial" panose="020B0604020202020204" pitchFamily="34" charset="0"/>
              </a:rPr>
              <a:t>France planned on 11/06/2025, Strasbourg</a:t>
            </a:r>
            <a:endParaRPr lang="en-GB" sz="1600" b="0" i="1" dirty="0">
              <a:latin typeface="Arial" panose="020B0604020202020204" pitchFamily="34" charset="0"/>
              <a:cs typeface="Arial" panose="020B0604020202020204" pitchFamily="34" charset="0"/>
            </a:endParaRPr>
          </a:p>
          <a:p>
            <a:pPr marL="800100" lvl="3" indent="-161925">
              <a:spcAft>
                <a:spcPts val="1200"/>
              </a:spcAft>
              <a:buFont typeface="Arial" panose="020B0604020202020204" pitchFamily="34" charset="0"/>
              <a:buChar char="•"/>
              <a:defRPr/>
            </a:pPr>
            <a:r>
              <a:rPr lang="en-GB" sz="1600" b="0" i="1" dirty="0">
                <a:latin typeface="Arial" panose="020B0604020202020204" pitchFamily="34" charset="0"/>
                <a:cs typeface="Arial" panose="020B0604020202020204" pitchFamily="34" charset="0"/>
              </a:rPr>
              <a:t>Meetings in Slovakia, Hungary, Romania, Finland and Sweden 2025 - 2026</a:t>
            </a:r>
            <a:endParaRPr lang="en-GB" sz="2000" dirty="0">
              <a:latin typeface="Arial" panose="020B0604020202020204" pitchFamily="34" charset="0"/>
              <a:cs typeface="Arial" panose="020B0604020202020204" pitchFamily="34" charset="0"/>
            </a:endParaRPr>
          </a:p>
          <a:p>
            <a:pPr marL="342900" indent="-161925">
              <a:spcAft>
                <a:spcPts val="1200"/>
              </a:spcAft>
              <a:buFont typeface="Arial" panose="020B0604020202020204" pitchFamily="34" charset="0"/>
              <a:buChar char="•"/>
            </a:pPr>
            <a:r>
              <a:rPr lang="en-GB" dirty="0">
                <a:latin typeface="Arial" panose="020B0604020202020204" pitchFamily="34" charset="0"/>
                <a:cs typeface="Arial" panose="020B0604020202020204" pitchFamily="34" charset="0"/>
              </a:rPr>
              <a:t>Revisit countries to promote new LRP</a:t>
            </a:r>
          </a:p>
          <a:p>
            <a:pPr marL="342900" indent="-161925">
              <a:spcAft>
                <a:spcPts val="1200"/>
              </a:spcAft>
              <a:buFont typeface="Arial" panose="020B0604020202020204" pitchFamily="34" charset="0"/>
              <a:buChar char="•"/>
            </a:pPr>
            <a:r>
              <a:rPr lang="en-GB" dirty="0">
                <a:solidFill>
                  <a:srgbClr val="C00000"/>
                </a:solidFill>
                <a:latin typeface="Arial" panose="020B0604020202020204" pitchFamily="34" charset="0"/>
                <a:cs typeface="Arial" panose="020B0604020202020204" pitchFamily="34" charset="0"/>
              </a:rPr>
              <a:t>Use and cite the LRP2024 in the applications for funding of new projects, collaborations, EU and national grants! </a:t>
            </a:r>
          </a:p>
          <a:p>
            <a:pPr marL="342900" indent="-161925">
              <a:spcAft>
                <a:spcPts val="1200"/>
              </a:spcAft>
              <a:buFont typeface="Arial" panose="020B0604020202020204" pitchFamily="34" charset="0"/>
              <a:buChar char="•"/>
            </a:pPr>
            <a:r>
              <a:rPr lang="en-GB" dirty="0">
                <a:latin typeface="Arial" panose="020B0604020202020204" pitchFamily="34" charset="0"/>
                <a:cs typeface="Arial" panose="020B0604020202020204" pitchFamily="34" charset="0"/>
              </a:rPr>
              <a:t>Make the LRP2024 recommendations known among the nuclear physics community</a:t>
            </a:r>
          </a:p>
          <a:p>
            <a:pPr marL="342900" indent="-161925">
              <a:spcAft>
                <a:spcPts val="1200"/>
              </a:spcAft>
              <a:buFont typeface="Arial" panose="020B0604020202020204" pitchFamily="34" charset="0"/>
              <a:buChar char="•"/>
            </a:pPr>
            <a:r>
              <a:rPr lang="en-GB" dirty="0">
                <a:solidFill>
                  <a:srgbClr val="C00000"/>
                </a:solidFill>
                <a:latin typeface="Arial" panose="020B0604020202020204" pitchFamily="34" charset="0"/>
                <a:cs typeface="Arial" panose="020B0604020202020204" pitchFamily="34" charset="0"/>
              </a:rPr>
              <a:t>Apply for and ensure the support of EU for nuclear physics: next EC calls!</a:t>
            </a:r>
          </a:p>
        </p:txBody>
      </p:sp>
      <p:sp>
        <p:nvSpPr>
          <p:cNvPr id="2" name="Date Placeholder 1">
            <a:extLst>
              <a:ext uri="{FF2B5EF4-FFF2-40B4-BE49-F238E27FC236}">
                <a16:creationId xmlns:a16="http://schemas.microsoft.com/office/drawing/2014/main" id="{A0330244-631D-C9B8-37D9-3E0C68251246}"/>
              </a:ext>
            </a:extLst>
          </p:cNvPr>
          <p:cNvSpPr>
            <a:spLocks noGrp="1"/>
          </p:cNvSpPr>
          <p:nvPr>
            <p:ph type="dt" sz="half" idx="2"/>
          </p:nvPr>
        </p:nvSpPr>
        <p:spPr/>
        <p:txBody>
          <a:bodyPr/>
          <a:lstStyle/>
          <a:p>
            <a:r>
              <a:rPr lang="en-US"/>
              <a:t>28 May 2025</a:t>
            </a:r>
            <a:endParaRPr lang="en-GB" dirty="0"/>
          </a:p>
        </p:txBody>
      </p:sp>
      <p:sp>
        <p:nvSpPr>
          <p:cNvPr id="3" name="Footer Placeholder 2">
            <a:extLst>
              <a:ext uri="{FF2B5EF4-FFF2-40B4-BE49-F238E27FC236}">
                <a16:creationId xmlns:a16="http://schemas.microsoft.com/office/drawing/2014/main" id="{B349DF4D-32DC-952A-FDFB-19AAE1B0CD5D}"/>
              </a:ext>
            </a:extLst>
          </p:cNvPr>
          <p:cNvSpPr>
            <a:spLocks noGrp="1"/>
          </p:cNvSpPr>
          <p:nvPr>
            <p:ph type="ftr" sz="quarter" idx="3"/>
          </p:nvPr>
        </p:nvSpPr>
        <p:spPr/>
        <p:txBody>
          <a:bodyPr/>
          <a:lstStyle/>
          <a:p>
            <a:r>
              <a:rPr lang="fr-FR"/>
              <a:t>E. Widmann WG9 Meeting Deajeon</a:t>
            </a:r>
            <a:endParaRPr lang="fr-FR" dirty="0"/>
          </a:p>
        </p:txBody>
      </p:sp>
      <p:sp>
        <p:nvSpPr>
          <p:cNvPr id="5" name="Slide Number Placeholder 4">
            <a:extLst>
              <a:ext uri="{FF2B5EF4-FFF2-40B4-BE49-F238E27FC236}">
                <a16:creationId xmlns:a16="http://schemas.microsoft.com/office/drawing/2014/main" id="{E3DE8FDD-BA68-1921-9AC6-2B46B397231E}"/>
              </a:ext>
            </a:extLst>
          </p:cNvPr>
          <p:cNvSpPr>
            <a:spLocks noGrp="1"/>
          </p:cNvSpPr>
          <p:nvPr>
            <p:ph type="sldNum" sz="quarter" idx="4"/>
          </p:nvPr>
        </p:nvSpPr>
        <p:spPr/>
        <p:txBody>
          <a:bodyPr/>
          <a:lstStyle/>
          <a:p>
            <a:fld id="{D6989F83-ADB3-5041-8C37-95AC9FBEFDEB}" type="slidenum">
              <a:rPr lang="en-GB" smtClean="0"/>
              <a:t>10</a:t>
            </a:fld>
            <a:endParaRPr lang="en-GB" dirty="0"/>
          </a:p>
        </p:txBody>
      </p:sp>
    </p:spTree>
    <p:extLst>
      <p:ext uri="{BB962C8B-B14F-4D97-AF65-F5344CB8AC3E}">
        <p14:creationId xmlns:p14="http://schemas.microsoft.com/office/powerpoint/2010/main" val="331064603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28146AF-A0E3-9158-DA6C-D0F1DAF54407}"/>
              </a:ext>
            </a:extLst>
          </p:cNvPr>
          <p:cNvSpPr>
            <a:spLocks noGrp="1"/>
          </p:cNvSpPr>
          <p:nvPr>
            <p:ph type="title"/>
          </p:nvPr>
        </p:nvSpPr>
        <p:spPr/>
        <p:txBody>
          <a:bodyPr/>
          <a:lstStyle/>
          <a:p>
            <a:r>
              <a:rPr lang="en-AT" dirty="0"/>
              <a:t>JENAS Symposium</a:t>
            </a:r>
          </a:p>
        </p:txBody>
      </p:sp>
      <p:sp>
        <p:nvSpPr>
          <p:cNvPr id="3" name="Content Placeholder 2">
            <a:extLst>
              <a:ext uri="{FF2B5EF4-FFF2-40B4-BE49-F238E27FC236}">
                <a16:creationId xmlns:a16="http://schemas.microsoft.com/office/drawing/2014/main" id="{9E5F9007-A49F-5139-9F74-2889E2A546EE}"/>
              </a:ext>
            </a:extLst>
          </p:cNvPr>
          <p:cNvSpPr>
            <a:spLocks noGrp="1"/>
          </p:cNvSpPr>
          <p:nvPr>
            <p:ph sz="half" idx="1"/>
          </p:nvPr>
        </p:nvSpPr>
        <p:spPr/>
        <p:txBody>
          <a:bodyPr/>
          <a:lstStyle/>
          <a:p>
            <a:r>
              <a:rPr lang="en-AT" dirty="0"/>
              <a:t>~125 participants</a:t>
            </a:r>
          </a:p>
          <a:p>
            <a:pPr lvl="1"/>
            <a:r>
              <a:rPr lang="en-AT" dirty="0"/>
              <a:t>Orsay: 230, Madrid: 164</a:t>
            </a:r>
          </a:p>
          <a:p>
            <a:pPr lvl="1"/>
            <a:r>
              <a:rPr lang="en-GB" dirty="0"/>
              <a:t>D</a:t>
            </a:r>
            <a:r>
              <a:rPr lang="en-AT" dirty="0"/>
              <a:t>ifficult timing: ESPPU deadline, competing conferences</a:t>
            </a:r>
          </a:p>
          <a:p>
            <a:r>
              <a:rPr lang="en-GB" dirty="0"/>
              <a:t>G</a:t>
            </a:r>
            <a:r>
              <a:rPr lang="en-AT" dirty="0"/>
              <a:t>ood presentation of topics of joint interest</a:t>
            </a:r>
          </a:p>
          <a:p>
            <a:r>
              <a:rPr lang="en-AT" dirty="0"/>
              <a:t>14 (+ EC + 2 Swedish colleagues past dead line) representatives of funding agencies</a:t>
            </a:r>
          </a:p>
          <a:p>
            <a:pPr lvl="1"/>
            <a:r>
              <a:rPr lang="en-GB" dirty="0"/>
              <a:t>M</a:t>
            </a:r>
            <a:r>
              <a:rPr lang="en-AT" dirty="0"/>
              <a:t>ain focus: </a:t>
            </a:r>
            <a:r>
              <a:rPr lang="en-AT" i="1" dirty="0"/>
              <a:t>JENA white paper on federated computing </a:t>
            </a:r>
          </a:p>
        </p:txBody>
      </p:sp>
      <p:pic>
        <p:nvPicPr>
          <p:cNvPr id="24" name="Content Placeholder 23" descr="A poster of a building with a glass roof&#10;&#10;AI-generated content may be incorrect.">
            <a:extLst>
              <a:ext uri="{FF2B5EF4-FFF2-40B4-BE49-F238E27FC236}">
                <a16:creationId xmlns:a16="http://schemas.microsoft.com/office/drawing/2014/main" id="{AF01ECA8-D094-7C36-564A-A17DE6C83B40}"/>
              </a:ext>
            </a:extLst>
          </p:cNvPr>
          <p:cNvPicPr>
            <a:picLocks noGrp="1" noChangeAspect="1"/>
          </p:cNvPicPr>
          <p:nvPr>
            <p:ph sz="half" idx="2"/>
          </p:nvPr>
        </p:nvPicPr>
        <p:blipFill>
          <a:blip r:embed="rId2"/>
          <a:stretch>
            <a:fillRect/>
          </a:stretch>
        </p:blipFill>
        <p:spPr>
          <a:xfrm>
            <a:off x="7132492" y="1066669"/>
            <a:ext cx="3829797" cy="5110294"/>
          </a:xfrm>
        </p:spPr>
      </p:pic>
      <p:sp>
        <p:nvSpPr>
          <p:cNvPr id="4" name="Date Placeholder 3">
            <a:extLst>
              <a:ext uri="{FF2B5EF4-FFF2-40B4-BE49-F238E27FC236}">
                <a16:creationId xmlns:a16="http://schemas.microsoft.com/office/drawing/2014/main" id="{7AA90121-1C3B-2A6A-426C-4BC0729571AE}"/>
              </a:ext>
            </a:extLst>
          </p:cNvPr>
          <p:cNvSpPr>
            <a:spLocks noGrp="1"/>
          </p:cNvSpPr>
          <p:nvPr>
            <p:ph type="dt" sz="half" idx="10"/>
          </p:nvPr>
        </p:nvSpPr>
        <p:spPr/>
        <p:txBody>
          <a:bodyPr/>
          <a:lstStyle/>
          <a:p>
            <a:r>
              <a:rPr lang="en-US"/>
              <a:t>28 May 2025</a:t>
            </a:r>
            <a:endParaRPr lang="en-AT"/>
          </a:p>
        </p:txBody>
      </p:sp>
      <p:sp>
        <p:nvSpPr>
          <p:cNvPr id="5" name="Footer Placeholder 4">
            <a:extLst>
              <a:ext uri="{FF2B5EF4-FFF2-40B4-BE49-F238E27FC236}">
                <a16:creationId xmlns:a16="http://schemas.microsoft.com/office/drawing/2014/main" id="{5CCF0A83-43E5-FBB6-2CF7-4FD937160D58}"/>
              </a:ext>
            </a:extLst>
          </p:cNvPr>
          <p:cNvSpPr>
            <a:spLocks noGrp="1"/>
          </p:cNvSpPr>
          <p:nvPr>
            <p:ph type="ftr" sz="quarter" idx="11"/>
          </p:nvPr>
        </p:nvSpPr>
        <p:spPr/>
        <p:txBody>
          <a:bodyPr/>
          <a:lstStyle/>
          <a:p>
            <a:r>
              <a:rPr lang="en-GB"/>
              <a:t>E. Widmann WG9 Meeting Deajeon</a:t>
            </a:r>
            <a:endParaRPr lang="en-AT"/>
          </a:p>
        </p:txBody>
      </p:sp>
      <p:sp>
        <p:nvSpPr>
          <p:cNvPr id="6" name="Slide Number Placeholder 5">
            <a:extLst>
              <a:ext uri="{FF2B5EF4-FFF2-40B4-BE49-F238E27FC236}">
                <a16:creationId xmlns:a16="http://schemas.microsoft.com/office/drawing/2014/main" id="{EA1BFCAB-3F4A-2290-07A2-4E02135C3B8F}"/>
              </a:ext>
            </a:extLst>
          </p:cNvPr>
          <p:cNvSpPr>
            <a:spLocks noGrp="1"/>
          </p:cNvSpPr>
          <p:nvPr>
            <p:ph type="sldNum" sz="quarter" idx="12"/>
          </p:nvPr>
        </p:nvSpPr>
        <p:spPr/>
        <p:txBody>
          <a:bodyPr/>
          <a:lstStyle/>
          <a:p>
            <a:fld id="{50A167FB-9B9A-024B-AD81-FFCD769156CB}" type="slidenum">
              <a:rPr lang="en-AT" smtClean="0"/>
              <a:t>11</a:t>
            </a:fld>
            <a:endParaRPr lang="en-AT"/>
          </a:p>
        </p:txBody>
      </p:sp>
    </p:spTree>
    <p:extLst>
      <p:ext uri="{BB962C8B-B14F-4D97-AF65-F5344CB8AC3E}">
        <p14:creationId xmlns:p14="http://schemas.microsoft.com/office/powerpoint/2010/main" val="5714388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28B5635-3681-044E-0B4D-0351B3C1DCA9}"/>
              </a:ext>
            </a:extLst>
          </p:cNvPr>
          <p:cNvSpPr>
            <a:spLocks noGrp="1"/>
          </p:cNvSpPr>
          <p:nvPr>
            <p:ph type="title"/>
          </p:nvPr>
        </p:nvSpPr>
        <p:spPr/>
        <p:txBody>
          <a:bodyPr/>
          <a:lstStyle/>
          <a:p>
            <a:r>
              <a:rPr lang="en-AT" dirty="0"/>
              <a:t>NuPECC input to ESPPU</a:t>
            </a:r>
          </a:p>
        </p:txBody>
      </p:sp>
      <p:pic>
        <p:nvPicPr>
          <p:cNvPr id="10" name="Content Placeholder 9" descr="A document with text on it&#10;&#10;AI-generated content may be incorrect.">
            <a:extLst>
              <a:ext uri="{FF2B5EF4-FFF2-40B4-BE49-F238E27FC236}">
                <a16:creationId xmlns:a16="http://schemas.microsoft.com/office/drawing/2014/main" id="{A8CC4F7F-9269-9106-50D7-AF64D44650F6}"/>
              </a:ext>
            </a:extLst>
          </p:cNvPr>
          <p:cNvPicPr>
            <a:picLocks noGrp="1" noChangeAspect="1"/>
          </p:cNvPicPr>
          <p:nvPr>
            <p:ph sz="half" idx="1"/>
          </p:nvPr>
        </p:nvPicPr>
        <p:blipFill>
          <a:blip r:embed="rId2"/>
          <a:stretch>
            <a:fillRect/>
          </a:stretch>
        </p:blipFill>
        <p:spPr>
          <a:xfrm>
            <a:off x="1294999" y="1830103"/>
            <a:ext cx="3098770" cy="4351338"/>
          </a:xfrm>
          <a:ln>
            <a:solidFill>
              <a:schemeClr val="tx1"/>
            </a:solidFill>
          </a:ln>
        </p:spPr>
      </p:pic>
      <p:sp>
        <p:nvSpPr>
          <p:cNvPr id="4" name="Content Placeholder 3">
            <a:extLst>
              <a:ext uri="{FF2B5EF4-FFF2-40B4-BE49-F238E27FC236}">
                <a16:creationId xmlns:a16="http://schemas.microsoft.com/office/drawing/2014/main" id="{1811E9DB-DF85-693F-D67C-987C93B19886}"/>
              </a:ext>
            </a:extLst>
          </p:cNvPr>
          <p:cNvSpPr>
            <a:spLocks noGrp="1"/>
          </p:cNvSpPr>
          <p:nvPr>
            <p:ph sz="half" idx="2"/>
          </p:nvPr>
        </p:nvSpPr>
        <p:spPr>
          <a:xfrm>
            <a:off x="5645149" y="2206387"/>
            <a:ext cx="5930899" cy="1440702"/>
          </a:xfrm>
        </p:spPr>
        <p:txBody>
          <a:bodyPr>
            <a:normAutofit/>
          </a:bodyPr>
          <a:lstStyle/>
          <a:p>
            <a:r>
              <a:rPr lang="en-AT" sz="2000" dirty="0"/>
              <a:t>Contribution by small group of volunteers</a:t>
            </a:r>
          </a:p>
          <a:p>
            <a:pPr lvl="1"/>
            <a:r>
              <a:rPr lang="en-AT" dirty="0"/>
              <a:t>#103 of 263</a:t>
            </a:r>
          </a:p>
          <a:p>
            <a:pPr lvl="1"/>
            <a:endParaRPr lang="en-AT" dirty="0"/>
          </a:p>
          <a:p>
            <a:pPr lvl="1"/>
            <a:r>
              <a:rPr lang="en-GB" sz="1600" dirty="0"/>
              <a:t>S</a:t>
            </a:r>
            <a:r>
              <a:rPr lang="en-AT" sz="1600" dirty="0"/>
              <a:t>ubmitted to </a:t>
            </a:r>
            <a:r>
              <a:rPr lang="en-GB" sz="1600" dirty="0">
                <a:hlinkClick r:id="rId3"/>
              </a:rPr>
              <a:t>arXiv:2504.04100 </a:t>
            </a:r>
            <a:endParaRPr lang="en-AT" sz="1600" dirty="0"/>
          </a:p>
        </p:txBody>
      </p:sp>
      <p:sp>
        <p:nvSpPr>
          <p:cNvPr id="5" name="Date Placeholder 4">
            <a:extLst>
              <a:ext uri="{FF2B5EF4-FFF2-40B4-BE49-F238E27FC236}">
                <a16:creationId xmlns:a16="http://schemas.microsoft.com/office/drawing/2014/main" id="{53E65382-08E2-ED17-D203-4685930B6056}"/>
              </a:ext>
            </a:extLst>
          </p:cNvPr>
          <p:cNvSpPr>
            <a:spLocks noGrp="1"/>
          </p:cNvSpPr>
          <p:nvPr>
            <p:ph type="dt" sz="half" idx="10"/>
          </p:nvPr>
        </p:nvSpPr>
        <p:spPr/>
        <p:txBody>
          <a:bodyPr/>
          <a:lstStyle/>
          <a:p>
            <a:r>
              <a:rPr lang="en-US"/>
              <a:t>28 May 2025</a:t>
            </a:r>
            <a:endParaRPr lang="en-AT"/>
          </a:p>
        </p:txBody>
      </p:sp>
      <p:sp>
        <p:nvSpPr>
          <p:cNvPr id="6" name="Footer Placeholder 5">
            <a:extLst>
              <a:ext uri="{FF2B5EF4-FFF2-40B4-BE49-F238E27FC236}">
                <a16:creationId xmlns:a16="http://schemas.microsoft.com/office/drawing/2014/main" id="{CE2E1057-DB19-D9E4-0878-57FCD9241D38}"/>
              </a:ext>
            </a:extLst>
          </p:cNvPr>
          <p:cNvSpPr>
            <a:spLocks noGrp="1"/>
          </p:cNvSpPr>
          <p:nvPr>
            <p:ph type="ftr" sz="quarter" idx="11"/>
          </p:nvPr>
        </p:nvSpPr>
        <p:spPr/>
        <p:txBody>
          <a:bodyPr/>
          <a:lstStyle/>
          <a:p>
            <a:r>
              <a:rPr lang="en-GB"/>
              <a:t>E. Widmann WG9 Meeting Deajeon</a:t>
            </a:r>
            <a:endParaRPr lang="en-AT" dirty="0"/>
          </a:p>
        </p:txBody>
      </p:sp>
      <p:sp>
        <p:nvSpPr>
          <p:cNvPr id="7" name="Slide Number Placeholder 6">
            <a:extLst>
              <a:ext uri="{FF2B5EF4-FFF2-40B4-BE49-F238E27FC236}">
                <a16:creationId xmlns:a16="http://schemas.microsoft.com/office/drawing/2014/main" id="{C4EF0820-7B8B-62B9-D452-976F16170D7C}"/>
              </a:ext>
            </a:extLst>
          </p:cNvPr>
          <p:cNvSpPr>
            <a:spLocks noGrp="1"/>
          </p:cNvSpPr>
          <p:nvPr>
            <p:ph type="sldNum" sz="quarter" idx="12"/>
          </p:nvPr>
        </p:nvSpPr>
        <p:spPr/>
        <p:txBody>
          <a:bodyPr/>
          <a:lstStyle/>
          <a:p>
            <a:fld id="{50A167FB-9B9A-024B-AD81-FFCD769156CB}" type="slidenum">
              <a:rPr lang="en-AT" smtClean="0"/>
              <a:t>12</a:t>
            </a:fld>
            <a:endParaRPr lang="en-AT"/>
          </a:p>
        </p:txBody>
      </p:sp>
      <p:pic>
        <p:nvPicPr>
          <p:cNvPr id="14" name="Picture 13" descr="A blue text on a white background&#10;&#10;AI-generated content may be incorrect.">
            <a:extLst>
              <a:ext uri="{FF2B5EF4-FFF2-40B4-BE49-F238E27FC236}">
                <a16:creationId xmlns:a16="http://schemas.microsoft.com/office/drawing/2014/main" id="{857249D9-1272-9F60-FCD5-7A06226962EC}"/>
              </a:ext>
            </a:extLst>
          </p:cNvPr>
          <p:cNvPicPr>
            <a:picLocks noChangeAspect="1"/>
          </p:cNvPicPr>
          <p:nvPr/>
        </p:nvPicPr>
        <p:blipFill>
          <a:blip r:embed="rId4"/>
          <a:stretch>
            <a:fillRect/>
          </a:stretch>
        </p:blipFill>
        <p:spPr>
          <a:xfrm>
            <a:off x="5645150" y="3749675"/>
            <a:ext cx="5930900" cy="2286000"/>
          </a:xfrm>
          <a:prstGeom prst="rect">
            <a:avLst/>
          </a:prstGeom>
          <a:ln>
            <a:solidFill>
              <a:schemeClr val="tx1"/>
            </a:solidFill>
          </a:ln>
        </p:spPr>
      </p:pic>
      <p:sp>
        <p:nvSpPr>
          <p:cNvPr id="18" name="TextBox 17">
            <a:extLst>
              <a:ext uri="{FF2B5EF4-FFF2-40B4-BE49-F238E27FC236}">
                <a16:creationId xmlns:a16="http://schemas.microsoft.com/office/drawing/2014/main" id="{8C2F0324-1C00-E05B-DA12-9E627923871D}"/>
              </a:ext>
            </a:extLst>
          </p:cNvPr>
          <p:cNvSpPr txBox="1"/>
          <p:nvPr/>
        </p:nvSpPr>
        <p:spPr>
          <a:xfrm>
            <a:off x="6318273" y="2877900"/>
            <a:ext cx="4238296" cy="307777"/>
          </a:xfrm>
          <a:prstGeom prst="rect">
            <a:avLst/>
          </a:prstGeom>
          <a:noFill/>
        </p:spPr>
        <p:txBody>
          <a:bodyPr wrap="square">
            <a:spAutoFit/>
          </a:bodyPr>
          <a:lstStyle/>
          <a:p>
            <a:r>
              <a:rPr lang="en-AT" sz="1400" dirty="0">
                <a:hlinkClick r:id="rId5"/>
              </a:rPr>
              <a:t>https://indico.cern.ch/event/1439855/contributions/</a:t>
            </a:r>
            <a:r>
              <a:rPr lang="en-AT" sz="1400" dirty="0"/>
              <a:t> </a:t>
            </a:r>
          </a:p>
        </p:txBody>
      </p:sp>
    </p:spTree>
    <p:extLst>
      <p:ext uri="{BB962C8B-B14F-4D97-AF65-F5344CB8AC3E}">
        <p14:creationId xmlns:p14="http://schemas.microsoft.com/office/powerpoint/2010/main" val="117479382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platzhalter 5">
            <a:extLst>
              <a:ext uri="{FF2B5EF4-FFF2-40B4-BE49-F238E27FC236}">
                <a16:creationId xmlns:a16="http://schemas.microsoft.com/office/drawing/2014/main" id="{ABFAAC14-D679-2795-3953-33D61AF5E0D5}"/>
              </a:ext>
            </a:extLst>
          </p:cNvPr>
          <p:cNvSpPr>
            <a:spLocks noGrp="1"/>
          </p:cNvSpPr>
          <p:nvPr>
            <p:ph type="body"/>
          </p:nvPr>
        </p:nvSpPr>
        <p:spPr>
          <a:xfrm>
            <a:off x="609480" y="2895600"/>
            <a:ext cx="10972440" cy="2686200"/>
          </a:xfrm>
        </p:spPr>
        <p:txBody>
          <a:bodyPr>
            <a:normAutofit/>
          </a:bodyPr>
          <a:lstStyle/>
          <a:p>
            <a:pPr marL="0" indent="0" algn="ctr">
              <a:buNone/>
            </a:pPr>
            <a:r>
              <a:rPr lang="de-AT" sz="6600" dirty="0">
                <a:solidFill>
                  <a:schemeClr val="tx1"/>
                </a:solidFill>
              </a:rPr>
              <a:t>Backup </a:t>
            </a:r>
            <a:r>
              <a:rPr lang="de-AT" sz="6600" dirty="0" err="1">
                <a:solidFill>
                  <a:schemeClr val="tx1"/>
                </a:solidFill>
              </a:rPr>
              <a:t>slides</a:t>
            </a:r>
            <a:endParaRPr lang="de-AT" sz="6600" dirty="0"/>
          </a:p>
        </p:txBody>
      </p:sp>
      <p:sp>
        <p:nvSpPr>
          <p:cNvPr id="2" name="Fußzeilenplatzhalter 1">
            <a:extLst>
              <a:ext uri="{FF2B5EF4-FFF2-40B4-BE49-F238E27FC236}">
                <a16:creationId xmlns:a16="http://schemas.microsoft.com/office/drawing/2014/main" id="{C1DB7D25-7A8E-ADF4-51C0-1B3C0EE01F0A}"/>
              </a:ext>
            </a:extLst>
          </p:cNvPr>
          <p:cNvSpPr>
            <a:spLocks noGrp="1"/>
          </p:cNvSpPr>
          <p:nvPr>
            <p:ph type="ftr" sz="quarter" idx="3"/>
          </p:nvPr>
        </p:nvSpPr>
        <p:spPr/>
        <p:txBody>
          <a:bodyPr/>
          <a:lstStyle/>
          <a:p>
            <a:r>
              <a:rPr lang="fr-FR"/>
              <a:t>E. Widmann WG9 Meeting Deajeon</a:t>
            </a:r>
            <a:endParaRPr lang="fr-FR" dirty="0"/>
          </a:p>
        </p:txBody>
      </p:sp>
      <p:sp>
        <p:nvSpPr>
          <p:cNvPr id="8" name="Titel 7">
            <a:extLst>
              <a:ext uri="{FF2B5EF4-FFF2-40B4-BE49-F238E27FC236}">
                <a16:creationId xmlns:a16="http://schemas.microsoft.com/office/drawing/2014/main" id="{7DBA9C1A-EE0E-C759-21A1-B3C9C26523AA}"/>
              </a:ext>
            </a:extLst>
          </p:cNvPr>
          <p:cNvSpPr>
            <a:spLocks noGrp="1"/>
          </p:cNvSpPr>
          <p:nvPr>
            <p:ph type="title"/>
          </p:nvPr>
        </p:nvSpPr>
        <p:spPr/>
        <p:txBody>
          <a:bodyPr/>
          <a:lstStyle/>
          <a:p>
            <a:endParaRPr lang="de-AT" dirty="0"/>
          </a:p>
        </p:txBody>
      </p:sp>
      <p:sp>
        <p:nvSpPr>
          <p:cNvPr id="3" name="Foliennummernplatzhalter 2">
            <a:extLst>
              <a:ext uri="{FF2B5EF4-FFF2-40B4-BE49-F238E27FC236}">
                <a16:creationId xmlns:a16="http://schemas.microsoft.com/office/drawing/2014/main" id="{868D52B4-472F-AE00-BE33-91A469414DB2}"/>
              </a:ext>
            </a:extLst>
          </p:cNvPr>
          <p:cNvSpPr>
            <a:spLocks noGrp="1"/>
          </p:cNvSpPr>
          <p:nvPr>
            <p:ph type="sldNum" sz="quarter" idx="4"/>
          </p:nvPr>
        </p:nvSpPr>
        <p:spPr/>
        <p:txBody>
          <a:bodyPr/>
          <a:lstStyle/>
          <a:p>
            <a:fld id="{D6989F83-ADB3-5041-8C37-95AC9FBEFDEB}" type="slidenum">
              <a:rPr lang="en-GB" smtClean="0"/>
              <a:t>13</a:t>
            </a:fld>
            <a:endParaRPr lang="en-GB" dirty="0"/>
          </a:p>
        </p:txBody>
      </p:sp>
      <p:sp>
        <p:nvSpPr>
          <p:cNvPr id="4" name="Datumsplatzhalter 3">
            <a:extLst>
              <a:ext uri="{FF2B5EF4-FFF2-40B4-BE49-F238E27FC236}">
                <a16:creationId xmlns:a16="http://schemas.microsoft.com/office/drawing/2014/main" id="{F25FFCCE-C455-4948-BFC7-06E4A7A97F87}"/>
              </a:ext>
            </a:extLst>
          </p:cNvPr>
          <p:cNvSpPr>
            <a:spLocks noGrp="1"/>
          </p:cNvSpPr>
          <p:nvPr>
            <p:ph type="dt" sz="half" idx="2"/>
          </p:nvPr>
        </p:nvSpPr>
        <p:spPr/>
        <p:txBody>
          <a:bodyPr/>
          <a:lstStyle/>
          <a:p>
            <a:r>
              <a:rPr lang="en-US"/>
              <a:t>28 May 2025</a:t>
            </a:r>
            <a:endParaRPr lang="en-GB" dirty="0"/>
          </a:p>
        </p:txBody>
      </p:sp>
    </p:spTree>
    <p:extLst>
      <p:ext uri="{BB962C8B-B14F-4D97-AF65-F5344CB8AC3E}">
        <p14:creationId xmlns:p14="http://schemas.microsoft.com/office/powerpoint/2010/main" val="356227052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41E0861-688F-CE8F-FE6F-3BA6399F168B}"/>
            </a:ext>
          </a:extLst>
        </p:cNvPr>
        <p:cNvGrpSpPr/>
        <p:nvPr/>
      </p:nvGrpSpPr>
      <p:grpSpPr>
        <a:xfrm>
          <a:off x="0" y="0"/>
          <a:ext cx="0" cy="0"/>
          <a:chOff x="0" y="0"/>
          <a:chExt cx="0" cy="0"/>
        </a:xfrm>
      </p:grpSpPr>
      <p:pic>
        <p:nvPicPr>
          <p:cNvPr id="1026" name="Picture 2">
            <a:extLst>
              <a:ext uri="{FF2B5EF4-FFF2-40B4-BE49-F238E27FC236}">
                <a16:creationId xmlns:a16="http://schemas.microsoft.com/office/drawing/2014/main" id="{043082D7-EB3B-AF3A-F6F0-5D7FF2E47A0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180811" y="4145446"/>
            <a:ext cx="2476500" cy="2476500"/>
          </a:xfrm>
          <a:prstGeom prst="rect">
            <a:avLst/>
          </a:prstGeom>
          <a:noFill/>
          <a:extLst>
            <a:ext uri="{909E8E84-426E-40DD-AFC4-6F175D3DCCD1}">
              <a14:hiddenFill xmlns:a14="http://schemas.microsoft.com/office/drawing/2010/main">
                <a:solidFill>
                  <a:srgbClr val="FFFFFF"/>
                </a:solidFill>
              </a14:hiddenFill>
            </a:ext>
          </a:extLst>
        </p:spPr>
      </p:pic>
      <p:sp>
        <p:nvSpPr>
          <p:cNvPr id="3" name="ZoneTexte 2">
            <a:extLst>
              <a:ext uri="{FF2B5EF4-FFF2-40B4-BE49-F238E27FC236}">
                <a16:creationId xmlns:a16="http://schemas.microsoft.com/office/drawing/2014/main" id="{1B7A6DB6-0310-D709-D6FE-9CC88C809F49}"/>
              </a:ext>
            </a:extLst>
          </p:cNvPr>
          <p:cNvSpPr txBox="1"/>
          <p:nvPr/>
        </p:nvSpPr>
        <p:spPr>
          <a:xfrm>
            <a:off x="3088957" y="815469"/>
            <a:ext cx="7335663" cy="707886"/>
          </a:xfrm>
          <a:prstGeom prst="rect">
            <a:avLst/>
          </a:prstGeom>
          <a:noFill/>
        </p:spPr>
        <p:txBody>
          <a:bodyPr wrap="none" rtlCol="0">
            <a:spAutoFit/>
          </a:bodyPr>
          <a:lstStyle/>
          <a:p>
            <a:r>
              <a:rPr lang="en-GB" sz="4000" b="1" dirty="0">
                <a:latin typeface="Arial" panose="020B0604020202020204" pitchFamily="34" charset="0"/>
                <a:cs typeface="Arial" panose="020B0604020202020204" pitchFamily="34" charset="0"/>
              </a:rPr>
              <a:t>LRP2024 publication process</a:t>
            </a:r>
          </a:p>
        </p:txBody>
      </p:sp>
      <p:sp>
        <p:nvSpPr>
          <p:cNvPr id="4" name="Espace réservé de la date 3">
            <a:extLst>
              <a:ext uri="{FF2B5EF4-FFF2-40B4-BE49-F238E27FC236}">
                <a16:creationId xmlns:a16="http://schemas.microsoft.com/office/drawing/2014/main" id="{F0AEE4EC-2B3E-FF2C-1756-13C2AE2E0915}"/>
              </a:ext>
            </a:extLst>
          </p:cNvPr>
          <p:cNvSpPr>
            <a:spLocks noGrp="1"/>
          </p:cNvSpPr>
          <p:nvPr>
            <p:ph type="dt" sz="half" idx="10"/>
          </p:nvPr>
        </p:nvSpPr>
        <p:spPr>
          <a:xfrm>
            <a:off x="838200" y="6475618"/>
            <a:ext cx="2743200" cy="365125"/>
          </a:xfrm>
        </p:spPr>
        <p:txBody>
          <a:bodyPr/>
          <a:lstStyle/>
          <a:p>
            <a:r>
              <a:rPr lang="en-US"/>
              <a:t>28 May 2025</a:t>
            </a:r>
            <a:endParaRPr lang="en-GB" dirty="0"/>
          </a:p>
        </p:txBody>
      </p:sp>
      <p:sp>
        <p:nvSpPr>
          <p:cNvPr id="5" name="Espace réservé du pied de page 4">
            <a:extLst>
              <a:ext uri="{FF2B5EF4-FFF2-40B4-BE49-F238E27FC236}">
                <a16:creationId xmlns:a16="http://schemas.microsoft.com/office/drawing/2014/main" id="{5595CF0C-0AD7-C998-1B99-2F5E4377D386}"/>
              </a:ext>
            </a:extLst>
          </p:cNvPr>
          <p:cNvSpPr>
            <a:spLocks noGrp="1"/>
          </p:cNvSpPr>
          <p:nvPr>
            <p:ph type="ftr" sz="quarter" idx="11"/>
          </p:nvPr>
        </p:nvSpPr>
        <p:spPr>
          <a:xfrm>
            <a:off x="4038600" y="6465679"/>
            <a:ext cx="4114800" cy="365125"/>
          </a:xfrm>
        </p:spPr>
        <p:txBody>
          <a:bodyPr/>
          <a:lstStyle/>
          <a:p>
            <a:r>
              <a:rPr lang="fr-FR"/>
              <a:t>E. Widmann WG9 Meeting Deajeon</a:t>
            </a:r>
            <a:endParaRPr lang="fr-FR" dirty="0"/>
          </a:p>
        </p:txBody>
      </p:sp>
      <p:sp>
        <p:nvSpPr>
          <p:cNvPr id="6" name="Espace réservé du numéro de diapositive 5">
            <a:extLst>
              <a:ext uri="{FF2B5EF4-FFF2-40B4-BE49-F238E27FC236}">
                <a16:creationId xmlns:a16="http://schemas.microsoft.com/office/drawing/2014/main" id="{9BC525D7-6BA7-9321-E911-12F68E7DC20D}"/>
              </a:ext>
            </a:extLst>
          </p:cNvPr>
          <p:cNvSpPr>
            <a:spLocks noGrp="1"/>
          </p:cNvSpPr>
          <p:nvPr>
            <p:ph type="sldNum" sz="quarter" idx="12"/>
          </p:nvPr>
        </p:nvSpPr>
        <p:spPr>
          <a:xfrm>
            <a:off x="8610600" y="6465679"/>
            <a:ext cx="2743200" cy="365125"/>
          </a:xfrm>
        </p:spPr>
        <p:txBody>
          <a:bodyPr/>
          <a:lstStyle/>
          <a:p>
            <a:fld id="{D6989F83-ADB3-5041-8C37-95AC9FBEFDEB}" type="slidenum">
              <a:rPr lang="en-GB" smtClean="0"/>
              <a:pPr/>
              <a:t>14</a:t>
            </a:fld>
            <a:endParaRPr lang="en-GB" dirty="0"/>
          </a:p>
        </p:txBody>
      </p:sp>
      <p:sp>
        <p:nvSpPr>
          <p:cNvPr id="9" name="ZoneTexte 2">
            <a:extLst>
              <a:ext uri="{FF2B5EF4-FFF2-40B4-BE49-F238E27FC236}">
                <a16:creationId xmlns:a16="http://schemas.microsoft.com/office/drawing/2014/main" id="{9A44B29C-ED8E-28CE-2684-44C2852121C1}"/>
              </a:ext>
            </a:extLst>
          </p:cNvPr>
          <p:cNvSpPr txBox="1"/>
          <p:nvPr/>
        </p:nvSpPr>
        <p:spPr>
          <a:xfrm>
            <a:off x="4961282" y="1523355"/>
            <a:ext cx="7010401" cy="5032147"/>
          </a:xfrm>
          <a:prstGeom prst="rect">
            <a:avLst/>
          </a:prstGeom>
          <a:noFill/>
        </p:spPr>
        <p:txBody>
          <a:bodyPr wrap="square" rtlCol="0">
            <a:spAutoFit/>
          </a:bodyPr>
          <a:lstStyle/>
          <a:p>
            <a:r>
              <a:rPr lang="en-GB" i="1" dirty="0"/>
              <a:t>NuPECC Long Range Plan 2024</a:t>
            </a:r>
          </a:p>
          <a:p>
            <a:r>
              <a:rPr lang="en-GB" i="1" dirty="0">
                <a:latin typeface="Calibri" panose="020F0502020204030204" pitchFamily="34" charset="0"/>
                <a:ea typeface="Times New Roman" panose="02020603050405020304" pitchFamily="18" charset="0"/>
                <a:cs typeface="Times New Roman" panose="02020603050405020304" pitchFamily="18" charset="0"/>
              </a:rPr>
              <a:t>Presentation in Brussels 19 Nov 2024</a:t>
            </a:r>
            <a:endParaRPr lang="en-GB" sz="1050" dirty="0">
              <a:latin typeface="Calibri" panose="020F0502020204030204" pitchFamily="34" charset="0"/>
              <a:ea typeface="Times New Roman" panose="02020603050405020304" pitchFamily="18" charset="0"/>
              <a:cs typeface="Times New Roman" panose="02020603050405020304" pitchFamily="18" charset="0"/>
            </a:endParaRPr>
          </a:p>
          <a:p>
            <a:pPr algn="ctr"/>
            <a:endParaRPr lang="en-GB" sz="1200" dirty="0">
              <a:latin typeface="Calibri" panose="020F0502020204030204" pitchFamily="34" charset="0"/>
              <a:ea typeface="Times New Roman" panose="02020603050405020304" pitchFamily="18" charset="0"/>
              <a:cs typeface="Times New Roman" panose="02020603050405020304" pitchFamily="18" charset="0"/>
            </a:endParaRPr>
          </a:p>
          <a:p>
            <a:pPr marL="342900" indent="-342900">
              <a:spcBef>
                <a:spcPts val="0"/>
              </a:spcBef>
              <a:spcAft>
                <a:spcPts val="600"/>
              </a:spcAft>
              <a:buFont typeface="Arial" panose="020B0604020202020204" pitchFamily="34" charset="0"/>
              <a:buChar char="•"/>
            </a:pPr>
            <a:r>
              <a:rPr lang="en-GB" kern="100" dirty="0">
                <a:solidFill>
                  <a:srgbClr val="2F5496"/>
                </a:solidFill>
                <a:latin typeface="Arial" panose="020B0604020202020204" pitchFamily="34" charset="0"/>
                <a:cs typeface="Arial" panose="020B0604020202020204" pitchFamily="34" charset="0"/>
              </a:rPr>
              <a:t>Brochure: 20-page summary and recommendations</a:t>
            </a:r>
          </a:p>
          <a:p>
            <a:pPr marL="800100" lvl="1" indent="-342900">
              <a:spcBef>
                <a:spcPts val="0"/>
              </a:spcBef>
              <a:spcAft>
                <a:spcPts val="600"/>
              </a:spcAft>
              <a:buFont typeface="Arial" panose="020B0604020202020204" pitchFamily="34" charset="0"/>
              <a:buChar char="•"/>
            </a:pPr>
            <a:r>
              <a:rPr lang="en-GB" kern="100" dirty="0">
                <a:solidFill>
                  <a:srgbClr val="2F5496"/>
                </a:solidFill>
                <a:latin typeface="Arial" panose="020B0604020202020204" pitchFamily="34" charset="0"/>
                <a:cs typeface="Arial" panose="020B0604020202020204" pitchFamily="34" charset="0"/>
              </a:rPr>
              <a:t>Targeted at public and decision makers</a:t>
            </a:r>
          </a:p>
          <a:p>
            <a:pPr marL="800100" lvl="1" indent="-342900">
              <a:spcBef>
                <a:spcPts val="0"/>
              </a:spcBef>
              <a:spcAft>
                <a:spcPts val="600"/>
              </a:spcAft>
              <a:buFont typeface="Arial" panose="020B0604020202020204" pitchFamily="34" charset="0"/>
              <a:buChar char="•"/>
            </a:pPr>
            <a:r>
              <a:rPr lang="en-GB" kern="100" dirty="0">
                <a:solidFill>
                  <a:srgbClr val="2F5496"/>
                </a:solidFill>
                <a:latin typeface="Arial" panose="020B0604020202020204" pitchFamily="34" charset="0"/>
                <a:cs typeface="Arial" panose="020B0604020202020204" pitchFamily="34" charset="0"/>
              </a:rPr>
              <a:t>Available in print</a:t>
            </a:r>
          </a:p>
          <a:p>
            <a:pPr marL="342900" indent="-342900">
              <a:spcBef>
                <a:spcPts val="0"/>
              </a:spcBef>
              <a:spcAft>
                <a:spcPts val="600"/>
              </a:spcAft>
              <a:buFont typeface="Arial" panose="020B0604020202020204" pitchFamily="34" charset="0"/>
              <a:buChar char="•"/>
            </a:pPr>
            <a:r>
              <a:rPr lang="en-GB" kern="100" dirty="0">
                <a:solidFill>
                  <a:srgbClr val="2F5496"/>
                </a:solidFill>
                <a:latin typeface="Arial" panose="020B0604020202020204" pitchFamily="34" charset="0"/>
                <a:cs typeface="Arial" panose="020B0604020202020204" pitchFamily="34" charset="0"/>
              </a:rPr>
              <a:t>Full report</a:t>
            </a:r>
          </a:p>
          <a:p>
            <a:pPr marL="800100" lvl="1" indent="-342900">
              <a:spcBef>
                <a:spcPts val="0"/>
              </a:spcBef>
              <a:spcAft>
                <a:spcPts val="600"/>
              </a:spcAft>
              <a:buFont typeface="Arial" panose="020B0604020202020204" pitchFamily="34" charset="0"/>
              <a:buChar char="•"/>
            </a:pPr>
            <a:r>
              <a:rPr lang="en-GB" kern="100" dirty="0">
                <a:solidFill>
                  <a:srgbClr val="2F5496"/>
                </a:solidFill>
                <a:latin typeface="Arial" panose="020B0604020202020204" pitchFamily="34" charset="0"/>
                <a:cs typeface="Arial" panose="020B0604020202020204" pitchFamily="34" charset="0"/>
              </a:rPr>
              <a:t>Text approved in Lund meeting Jun 2024</a:t>
            </a:r>
          </a:p>
          <a:p>
            <a:pPr marL="800100" lvl="1" indent="-342900">
              <a:spcBef>
                <a:spcPts val="0"/>
              </a:spcBef>
              <a:spcAft>
                <a:spcPts val="600"/>
              </a:spcAft>
              <a:buFont typeface="Arial" panose="020B0604020202020204" pitchFamily="34" charset="0"/>
              <a:buChar char="•"/>
            </a:pPr>
            <a:r>
              <a:rPr lang="en-GB" kern="100" dirty="0">
                <a:solidFill>
                  <a:srgbClr val="2F5496"/>
                </a:solidFill>
                <a:latin typeface="Arial" panose="020B0604020202020204" pitchFamily="34" charset="0"/>
                <a:cs typeface="Arial" panose="020B0604020202020204" pitchFamily="34" charset="0"/>
              </a:rPr>
              <a:t>Editing and </a:t>
            </a:r>
            <a:r>
              <a:rPr lang="en-GB" kern="100" dirty="0" err="1">
                <a:solidFill>
                  <a:srgbClr val="2F5496"/>
                </a:solidFill>
                <a:latin typeface="Arial" panose="020B0604020202020204" pitchFamily="34" charset="0"/>
                <a:cs typeface="Arial" panose="020B0604020202020204" pitchFamily="34" charset="0"/>
              </a:rPr>
              <a:t>layouting</a:t>
            </a:r>
            <a:r>
              <a:rPr lang="en-GB" kern="100" dirty="0">
                <a:solidFill>
                  <a:srgbClr val="2F5496"/>
                </a:solidFill>
                <a:latin typeface="Arial" panose="020B0604020202020204" pitchFamily="34" charset="0"/>
                <a:cs typeface="Arial" panose="020B0604020202020204" pitchFamily="34" charset="0"/>
              </a:rPr>
              <a:t> close to be finished</a:t>
            </a:r>
          </a:p>
          <a:p>
            <a:pPr marL="800100" lvl="1" indent="-342900">
              <a:spcAft>
                <a:spcPts val="600"/>
              </a:spcAft>
              <a:buFont typeface="Arial" panose="020B0604020202020204" pitchFamily="34" charset="0"/>
              <a:buChar char="•"/>
            </a:pPr>
            <a:r>
              <a:rPr lang="en-GB" kern="100" dirty="0">
                <a:solidFill>
                  <a:srgbClr val="2F5496"/>
                </a:solidFill>
                <a:latin typeface="Arial" panose="020B0604020202020204" pitchFamily="34" charset="0"/>
                <a:cs typeface="Arial" panose="020B0604020202020204" pitchFamily="34" charset="0"/>
              </a:rPr>
              <a:t>180+ pages pdf version available</a:t>
            </a:r>
          </a:p>
          <a:p>
            <a:pPr marL="342900" indent="-342900">
              <a:spcBef>
                <a:spcPts val="0"/>
              </a:spcBef>
              <a:spcAft>
                <a:spcPts val="600"/>
              </a:spcAft>
              <a:buFont typeface="Arial" panose="020B0604020202020204" pitchFamily="34" charset="0"/>
              <a:buChar char="•"/>
            </a:pPr>
            <a:r>
              <a:rPr lang="en-US" kern="100" dirty="0">
                <a:solidFill>
                  <a:srgbClr val="2F5496"/>
                </a:solidFill>
                <a:latin typeface="Arial" panose="020B0604020202020204" pitchFamily="34" charset="0"/>
                <a:cs typeface="Arial" panose="020B0604020202020204" pitchFamily="34" charset="0"/>
              </a:rPr>
              <a:t>Executive Summary of the LRP2024 is available on the NuPECC Web site</a:t>
            </a:r>
            <a:br>
              <a:rPr lang="en-US" kern="100" dirty="0">
                <a:solidFill>
                  <a:srgbClr val="2F5496"/>
                </a:solidFill>
                <a:latin typeface="Arial" panose="020B0604020202020204" pitchFamily="34" charset="0"/>
                <a:cs typeface="Arial" panose="020B0604020202020204" pitchFamily="34" charset="0"/>
              </a:rPr>
            </a:br>
            <a:r>
              <a:rPr lang="en-US" sz="1200" kern="100" dirty="0">
                <a:solidFill>
                  <a:srgbClr val="2F5496"/>
                </a:solidFill>
                <a:latin typeface="Arial" panose="020B0604020202020204" pitchFamily="34" charset="0"/>
                <a:cs typeface="Arial" panose="020B0604020202020204" pitchFamily="34" charset="0"/>
                <a:hlinkClick r:id="rId4"/>
              </a:rPr>
              <a:t>https://www.nupecc.org/lrp2024/Draft_Executive_Summary_LRP2024.pdf</a:t>
            </a:r>
            <a:endParaRPr lang="en-US" kern="100" dirty="0">
              <a:solidFill>
                <a:srgbClr val="2F5496"/>
              </a:solidFill>
              <a:latin typeface="Arial" panose="020B0604020202020204" pitchFamily="34" charset="0"/>
              <a:cs typeface="Arial" panose="020B0604020202020204" pitchFamily="34" charset="0"/>
            </a:endParaRPr>
          </a:p>
          <a:p>
            <a:pPr marL="342900" indent="-342900">
              <a:spcBef>
                <a:spcPts val="0"/>
              </a:spcBef>
              <a:spcAft>
                <a:spcPts val="600"/>
              </a:spcAft>
              <a:buFont typeface="Arial" panose="020B0604020202020204" pitchFamily="34" charset="0"/>
              <a:buChar char="•"/>
            </a:pPr>
            <a:r>
              <a:rPr lang="en-US" kern="100" dirty="0">
                <a:solidFill>
                  <a:srgbClr val="2F5496"/>
                </a:solidFill>
                <a:latin typeface="Arial" panose="020B0604020202020204" pitchFamily="34" charset="0"/>
                <a:cs typeface="Arial" panose="020B0604020202020204" pitchFamily="34" charset="0"/>
              </a:rPr>
              <a:t>The PDF &amp; web version of the full document is available at </a:t>
            </a:r>
            <a:r>
              <a:rPr lang="en-GB" sz="1800" b="0" i="0" u="none" strike="noStrike" dirty="0">
                <a:effectLst/>
                <a:latin typeface="Arial" panose="020B0604020202020204" pitchFamily="34" charset="0"/>
                <a:cs typeface="Arial" panose="020B0604020202020204" pitchFamily="34" charset="0"/>
                <a:hlinkClick r:id="rId5"/>
              </a:rPr>
              <a:t>arXiv:2503.15575</a:t>
            </a:r>
            <a:endParaRPr lang="en-GB" sz="1800" b="0" i="0" u="none" strike="noStrike" dirty="0">
              <a:effectLst/>
              <a:latin typeface="Arial" panose="020B0604020202020204" pitchFamily="34" charset="0"/>
              <a:cs typeface="Arial" panose="020B0604020202020204" pitchFamily="34" charset="0"/>
            </a:endParaRPr>
          </a:p>
          <a:p>
            <a:pPr marL="342900" indent="-342900">
              <a:spcBef>
                <a:spcPts val="0"/>
              </a:spcBef>
              <a:spcAft>
                <a:spcPts val="600"/>
              </a:spcAft>
              <a:buFont typeface="Arial" panose="020B0604020202020204" pitchFamily="34" charset="0"/>
              <a:buChar char="•"/>
            </a:pPr>
            <a:r>
              <a:rPr lang="en-GB" kern="100" dirty="0">
                <a:solidFill>
                  <a:srgbClr val="2F5496"/>
                </a:solidFill>
                <a:latin typeface="Arial" panose="020B0604020202020204" pitchFamily="34" charset="0"/>
                <a:cs typeface="Arial" panose="020B0604020202020204" pitchFamily="34" charset="0"/>
              </a:rPr>
              <a:t>Printed version being shipped to </a:t>
            </a:r>
            <a:r>
              <a:rPr lang="en-GB" kern="100" dirty="0" err="1">
                <a:solidFill>
                  <a:srgbClr val="2F5496"/>
                </a:solidFill>
                <a:latin typeface="Arial" panose="020B0604020202020204" pitchFamily="34" charset="0"/>
                <a:cs typeface="Arial" panose="020B0604020202020204" pitchFamily="34" charset="0"/>
              </a:rPr>
              <a:t>NuPECC</a:t>
            </a:r>
            <a:r>
              <a:rPr lang="en-GB" kern="100" dirty="0">
                <a:solidFill>
                  <a:srgbClr val="2F5496"/>
                </a:solidFill>
                <a:latin typeface="Arial" panose="020B0604020202020204" pitchFamily="34" charset="0"/>
                <a:cs typeface="Arial" panose="020B0604020202020204" pitchFamily="34" charset="0"/>
              </a:rPr>
              <a:t> members</a:t>
            </a:r>
            <a:endParaRPr lang="en-US" kern="100" dirty="0">
              <a:solidFill>
                <a:srgbClr val="2F5496"/>
              </a:solidFill>
              <a:latin typeface="Arial" panose="020B0604020202020204" pitchFamily="34" charset="0"/>
              <a:cs typeface="Arial" panose="020B0604020202020204" pitchFamily="34" charset="0"/>
            </a:endParaRPr>
          </a:p>
        </p:txBody>
      </p:sp>
      <p:pic>
        <p:nvPicPr>
          <p:cNvPr id="14" name="Image 13">
            <a:extLst>
              <a:ext uri="{FF2B5EF4-FFF2-40B4-BE49-F238E27FC236}">
                <a16:creationId xmlns:a16="http://schemas.microsoft.com/office/drawing/2014/main" id="{74ED0234-E770-B3FC-FF41-A3B582034552}"/>
              </a:ext>
            </a:extLst>
          </p:cNvPr>
          <p:cNvPicPr>
            <a:picLocks noChangeAspect="1"/>
          </p:cNvPicPr>
          <p:nvPr/>
        </p:nvPicPr>
        <p:blipFill>
          <a:blip r:embed="rId6" cstate="screen">
            <a:lum bright="20000" contrast="21000"/>
            <a:extLst>
              <a:ext uri="{28A0092B-C50C-407E-A947-70E740481C1C}">
                <a14:useLocalDpi xmlns:a14="http://schemas.microsoft.com/office/drawing/2010/main"/>
              </a:ext>
            </a:extLst>
          </a:blip>
          <a:stretch>
            <a:fillRect/>
          </a:stretch>
        </p:blipFill>
        <p:spPr>
          <a:xfrm>
            <a:off x="446475" y="1121825"/>
            <a:ext cx="2415995" cy="3418937"/>
          </a:xfrm>
          <a:prstGeom prst="rect">
            <a:avLst/>
          </a:prstGeom>
        </p:spPr>
      </p:pic>
      <p:sp>
        <p:nvSpPr>
          <p:cNvPr id="16" name="Textfeld 15">
            <a:extLst>
              <a:ext uri="{FF2B5EF4-FFF2-40B4-BE49-F238E27FC236}">
                <a16:creationId xmlns:a16="http://schemas.microsoft.com/office/drawing/2014/main" id="{28AB270C-3C22-A6B2-AFD7-1E57082706F5}"/>
              </a:ext>
            </a:extLst>
          </p:cNvPr>
          <p:cNvSpPr txBox="1"/>
          <p:nvPr/>
        </p:nvSpPr>
        <p:spPr>
          <a:xfrm>
            <a:off x="0" y="4954701"/>
            <a:ext cx="2165978" cy="584775"/>
          </a:xfrm>
          <a:prstGeom prst="rect">
            <a:avLst/>
          </a:prstGeom>
          <a:noFill/>
        </p:spPr>
        <p:txBody>
          <a:bodyPr wrap="none" rtlCol="0">
            <a:spAutoFit/>
          </a:bodyPr>
          <a:lstStyle/>
          <a:p>
            <a:r>
              <a:rPr lang="de-AT" sz="1600" b="0" dirty="0"/>
              <a:t>University </a:t>
            </a:r>
            <a:r>
              <a:rPr lang="de-AT" sz="1600" b="0" dirty="0" err="1"/>
              <a:t>Foundation</a:t>
            </a:r>
            <a:endParaRPr lang="de-AT" sz="1600" b="0" dirty="0"/>
          </a:p>
          <a:p>
            <a:r>
              <a:rPr lang="de-AT" sz="1600" b="0" dirty="0"/>
              <a:t>Bruxelles</a:t>
            </a:r>
          </a:p>
        </p:txBody>
      </p:sp>
    </p:spTree>
    <p:extLst>
      <p:ext uri="{BB962C8B-B14F-4D97-AF65-F5344CB8AC3E}">
        <p14:creationId xmlns:p14="http://schemas.microsoft.com/office/powerpoint/2010/main" val="280179881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F2E08C-5F9C-B953-2F3C-C1B6E51B03DC}"/>
              </a:ext>
            </a:extLst>
          </p:cNvPr>
          <p:cNvSpPr>
            <a:spLocks noGrp="1"/>
          </p:cNvSpPr>
          <p:nvPr>
            <p:ph type="title"/>
          </p:nvPr>
        </p:nvSpPr>
        <p:spPr/>
        <p:txBody>
          <a:bodyPr/>
          <a:lstStyle/>
          <a:p>
            <a:r>
              <a:rPr lang="en-AT" dirty="0"/>
              <a:t>Task Force</a:t>
            </a:r>
          </a:p>
        </p:txBody>
      </p:sp>
      <p:sp>
        <p:nvSpPr>
          <p:cNvPr id="3" name="Content Placeholder 2">
            <a:extLst>
              <a:ext uri="{FF2B5EF4-FFF2-40B4-BE49-F238E27FC236}">
                <a16:creationId xmlns:a16="http://schemas.microsoft.com/office/drawing/2014/main" id="{24B62E4B-B1CE-054B-B461-C8519EFB05B9}"/>
              </a:ext>
            </a:extLst>
          </p:cNvPr>
          <p:cNvSpPr>
            <a:spLocks noGrp="1"/>
          </p:cNvSpPr>
          <p:nvPr>
            <p:ph sz="half" idx="1"/>
          </p:nvPr>
        </p:nvSpPr>
        <p:spPr/>
        <p:txBody>
          <a:bodyPr>
            <a:normAutofit fontScale="92500" lnSpcReduction="10000"/>
          </a:bodyPr>
          <a:lstStyle/>
          <a:p>
            <a:r>
              <a:rPr lang="en-GB" b="0" i="0" u="none" strike="noStrike" dirty="0">
                <a:solidFill>
                  <a:srgbClr val="333333"/>
                </a:solidFill>
                <a:effectLst/>
                <a:latin typeface="Helvetica Neue" panose="02000503000000020004" pitchFamily="2" charset="0"/>
              </a:rPr>
              <a:t>Eberhard Widmann (</a:t>
            </a:r>
            <a:r>
              <a:rPr lang="en-GB" b="0" i="0" u="none" strike="noStrike" dirty="0" err="1">
                <a:solidFill>
                  <a:srgbClr val="333333"/>
                </a:solidFill>
                <a:effectLst/>
                <a:latin typeface="Helvetica Neue" panose="02000503000000020004" pitchFamily="2" charset="0"/>
              </a:rPr>
              <a:t>NuPECC</a:t>
            </a:r>
            <a:r>
              <a:rPr lang="en-GB" b="0" i="0" u="none" strike="noStrike" dirty="0">
                <a:solidFill>
                  <a:srgbClr val="333333"/>
                </a:solidFill>
                <a:effectLst/>
                <a:latin typeface="Helvetica Neue" panose="02000503000000020004" pitchFamily="2" charset="0"/>
              </a:rPr>
              <a:t> Chair)</a:t>
            </a:r>
          </a:p>
          <a:p>
            <a:r>
              <a:rPr lang="en-GB" b="0" i="0" u="none" strike="noStrike" dirty="0">
                <a:solidFill>
                  <a:srgbClr val="333333"/>
                </a:solidFill>
                <a:effectLst/>
                <a:latin typeface="Helvetica Neue" panose="02000503000000020004" pitchFamily="2" charset="0"/>
              </a:rPr>
              <a:t>Barbara Erazmus (</a:t>
            </a:r>
            <a:r>
              <a:rPr lang="en-GB" b="0" i="0" u="none" strike="noStrike" dirty="0" err="1">
                <a:solidFill>
                  <a:srgbClr val="333333"/>
                </a:solidFill>
                <a:effectLst/>
                <a:latin typeface="Helvetica Neue" panose="02000503000000020004" pitchFamily="2" charset="0"/>
              </a:rPr>
              <a:t>NuPECC</a:t>
            </a:r>
            <a:r>
              <a:rPr lang="en-GB" b="0" i="0" u="none" strike="noStrike" dirty="0">
                <a:solidFill>
                  <a:srgbClr val="333333"/>
                </a:solidFill>
                <a:effectLst/>
                <a:latin typeface="Helvetica Neue" panose="02000503000000020004" pitchFamily="2" charset="0"/>
              </a:rPr>
              <a:t> Deputy Chair)</a:t>
            </a:r>
          </a:p>
          <a:p>
            <a:r>
              <a:rPr lang="en-GB" b="0" i="0" u="none" strike="noStrike" dirty="0">
                <a:solidFill>
                  <a:srgbClr val="333333"/>
                </a:solidFill>
                <a:effectLst/>
                <a:latin typeface="Helvetica Neue" panose="02000503000000020004" pitchFamily="2" charset="0"/>
              </a:rPr>
              <a:t>Thomas Nilsson (GSI-FAIR)</a:t>
            </a:r>
          </a:p>
          <a:p>
            <a:r>
              <a:rPr lang="en-GB" b="0" i="0" u="none" strike="noStrike" dirty="0">
                <a:solidFill>
                  <a:srgbClr val="333333"/>
                </a:solidFill>
                <a:effectLst/>
                <a:latin typeface="Helvetica Neue" panose="02000503000000020004" pitchFamily="2" charset="0"/>
              </a:rPr>
              <a:t>Patricia Roussell-</a:t>
            </a:r>
            <a:r>
              <a:rPr lang="en-GB" b="0" i="0" u="none" strike="noStrike" dirty="0" err="1">
                <a:solidFill>
                  <a:srgbClr val="333333"/>
                </a:solidFill>
                <a:effectLst/>
                <a:latin typeface="Helvetica Neue" panose="02000503000000020004" pitchFamily="2" charset="0"/>
              </a:rPr>
              <a:t>Chomaz</a:t>
            </a:r>
            <a:r>
              <a:rPr lang="en-GB" b="0" i="0" u="none" strike="noStrike" dirty="0">
                <a:solidFill>
                  <a:srgbClr val="333333"/>
                </a:solidFill>
                <a:effectLst/>
                <a:latin typeface="Helvetica Neue" panose="02000503000000020004" pitchFamily="2" charset="0"/>
              </a:rPr>
              <a:t> (GANIL-SPIRAL2)</a:t>
            </a:r>
          </a:p>
          <a:p>
            <a:r>
              <a:rPr lang="en-GB" b="0" i="1" u="none" strike="noStrike" dirty="0">
                <a:solidFill>
                  <a:srgbClr val="333333"/>
                </a:solidFill>
                <a:effectLst/>
                <a:latin typeface="Helvetica Neue" panose="02000503000000020004" pitchFamily="2" charset="0"/>
              </a:rPr>
              <a:t>Boris </a:t>
            </a:r>
            <a:r>
              <a:rPr lang="en-GB" b="0" i="1" u="none" strike="noStrike" dirty="0" err="1">
                <a:solidFill>
                  <a:srgbClr val="333333"/>
                </a:solidFill>
                <a:effectLst/>
                <a:latin typeface="Helvetica Neue" panose="02000503000000020004" pitchFamily="2" charset="0"/>
              </a:rPr>
              <a:t>Sharkov</a:t>
            </a:r>
            <a:r>
              <a:rPr lang="en-GB" b="0" i="1" u="none" strike="noStrike" dirty="0">
                <a:solidFill>
                  <a:srgbClr val="333333"/>
                </a:solidFill>
                <a:effectLst/>
                <a:latin typeface="Helvetica Neue" panose="02000503000000020004" pitchFamily="2" charset="0"/>
              </a:rPr>
              <a:t> (JINR Dubna) (participation suspended)</a:t>
            </a:r>
          </a:p>
          <a:p>
            <a:r>
              <a:rPr lang="en-GB" b="0" i="0" u="none" strike="noStrike" dirty="0">
                <a:solidFill>
                  <a:srgbClr val="333333"/>
                </a:solidFill>
                <a:effectLst/>
                <a:latin typeface="Helvetica Neue" panose="02000503000000020004" pitchFamily="2" charset="0"/>
              </a:rPr>
              <a:t>Nicu Marginean (ELI-NP)</a:t>
            </a:r>
          </a:p>
          <a:p>
            <a:r>
              <a:rPr lang="en-GB" b="0" i="0" u="none" strike="noStrike" dirty="0">
                <a:solidFill>
                  <a:srgbClr val="333333"/>
                </a:solidFill>
                <a:effectLst/>
                <a:latin typeface="Helvetica Neue" panose="02000503000000020004" pitchFamily="2" charset="0"/>
              </a:rPr>
              <a:t>Lucia Popescu (MYRRHA)</a:t>
            </a:r>
          </a:p>
          <a:p>
            <a:r>
              <a:rPr lang="en-GB" b="0" i="0" u="none" strike="noStrike" dirty="0">
                <a:solidFill>
                  <a:srgbClr val="333333"/>
                </a:solidFill>
                <a:effectLst/>
                <a:latin typeface="Helvetica Neue" panose="02000503000000020004" pitchFamily="2" charset="0"/>
              </a:rPr>
              <a:t>Gabriele-Elisabeth </a:t>
            </a:r>
            <a:r>
              <a:rPr lang="en-GB" b="0" i="0" u="none" strike="noStrike" dirty="0" err="1">
                <a:solidFill>
                  <a:srgbClr val="333333"/>
                </a:solidFill>
                <a:effectLst/>
                <a:latin typeface="Helvetica Neue" panose="02000503000000020004" pitchFamily="2" charset="0"/>
              </a:rPr>
              <a:t>Körner</a:t>
            </a:r>
            <a:r>
              <a:rPr lang="en-GB" b="0" i="0" u="none" strike="noStrike" dirty="0">
                <a:solidFill>
                  <a:srgbClr val="333333"/>
                </a:solidFill>
                <a:effectLst/>
                <a:latin typeface="Helvetica Neue" panose="02000503000000020004" pitchFamily="2" charset="0"/>
              </a:rPr>
              <a:t> (</a:t>
            </a:r>
            <a:r>
              <a:rPr lang="en-GB" b="0" i="0" u="none" strike="noStrike" dirty="0" err="1">
                <a:solidFill>
                  <a:srgbClr val="333333"/>
                </a:solidFill>
                <a:effectLst/>
                <a:latin typeface="Helvetica Neue" panose="02000503000000020004" pitchFamily="2" charset="0"/>
              </a:rPr>
              <a:t>NuPECC</a:t>
            </a:r>
            <a:r>
              <a:rPr lang="en-GB" b="0" i="0" u="none" strike="noStrike" dirty="0">
                <a:solidFill>
                  <a:srgbClr val="333333"/>
                </a:solidFill>
                <a:effectLst/>
                <a:latin typeface="Helvetica Neue" panose="02000503000000020004" pitchFamily="2" charset="0"/>
              </a:rPr>
              <a:t> Scientific Secretary)</a:t>
            </a:r>
          </a:p>
          <a:p>
            <a:endParaRPr lang="en-AT" dirty="0"/>
          </a:p>
        </p:txBody>
      </p:sp>
      <p:sp>
        <p:nvSpPr>
          <p:cNvPr id="7" name="Content Placeholder 6">
            <a:extLst>
              <a:ext uri="{FF2B5EF4-FFF2-40B4-BE49-F238E27FC236}">
                <a16:creationId xmlns:a16="http://schemas.microsoft.com/office/drawing/2014/main" id="{58E92BFA-FC06-D5D3-1007-B5294D809C49}"/>
              </a:ext>
            </a:extLst>
          </p:cNvPr>
          <p:cNvSpPr>
            <a:spLocks noGrp="1"/>
          </p:cNvSpPr>
          <p:nvPr>
            <p:ph sz="half" idx="2"/>
          </p:nvPr>
        </p:nvSpPr>
        <p:spPr/>
        <p:txBody>
          <a:bodyPr>
            <a:normAutofit fontScale="92500" lnSpcReduction="10000"/>
          </a:bodyPr>
          <a:lstStyle/>
          <a:p>
            <a:r>
              <a:rPr lang="en-AT" dirty="0"/>
              <a:t>Luciano Musa, CERN</a:t>
            </a:r>
          </a:p>
          <a:p>
            <a:pPr lvl="1"/>
            <a:r>
              <a:rPr lang="en-GB" dirty="0"/>
              <a:t>N</a:t>
            </a:r>
            <a:r>
              <a:rPr lang="en-AT" dirty="0"/>
              <a:t>ew member from Strasbourg</a:t>
            </a:r>
          </a:p>
          <a:p>
            <a:pPr lvl="1"/>
            <a:endParaRPr lang="en-AT" dirty="0"/>
          </a:p>
          <a:p>
            <a:pPr lvl="1"/>
            <a:endParaRPr lang="en-AT" dirty="0"/>
          </a:p>
          <a:p>
            <a:r>
              <a:rPr lang="en-GB" dirty="0"/>
              <a:t>S</a:t>
            </a:r>
            <a:r>
              <a:rPr lang="en-AT" dirty="0"/>
              <a:t>tandard visists before NuPECC meeting</a:t>
            </a:r>
          </a:p>
          <a:p>
            <a:pPr lvl="1"/>
            <a:r>
              <a:rPr lang="en-GB" dirty="0"/>
              <a:t>S</a:t>
            </a:r>
            <a:r>
              <a:rPr lang="en-AT" dirty="0"/>
              <a:t>trasbourg</a:t>
            </a:r>
          </a:p>
          <a:p>
            <a:r>
              <a:rPr lang="en-AT" dirty="0"/>
              <a:t>re-visit countries showing new LRP </a:t>
            </a:r>
          </a:p>
        </p:txBody>
      </p:sp>
      <p:sp>
        <p:nvSpPr>
          <p:cNvPr id="4" name="Date Placeholder 3">
            <a:extLst>
              <a:ext uri="{FF2B5EF4-FFF2-40B4-BE49-F238E27FC236}">
                <a16:creationId xmlns:a16="http://schemas.microsoft.com/office/drawing/2014/main" id="{A304E245-92E3-18E5-1600-F87FC181DF89}"/>
              </a:ext>
            </a:extLst>
          </p:cNvPr>
          <p:cNvSpPr>
            <a:spLocks noGrp="1"/>
          </p:cNvSpPr>
          <p:nvPr>
            <p:ph type="dt" sz="half" idx="10"/>
          </p:nvPr>
        </p:nvSpPr>
        <p:spPr/>
        <p:txBody>
          <a:bodyPr/>
          <a:lstStyle/>
          <a:p>
            <a:r>
              <a:rPr lang="en-US"/>
              <a:t>28 May 2025</a:t>
            </a:r>
            <a:endParaRPr lang="en-AT"/>
          </a:p>
        </p:txBody>
      </p:sp>
      <p:sp>
        <p:nvSpPr>
          <p:cNvPr id="5" name="Footer Placeholder 4">
            <a:extLst>
              <a:ext uri="{FF2B5EF4-FFF2-40B4-BE49-F238E27FC236}">
                <a16:creationId xmlns:a16="http://schemas.microsoft.com/office/drawing/2014/main" id="{56B9DBAF-808C-E3CC-30B3-8D5E0F0AD4C5}"/>
              </a:ext>
            </a:extLst>
          </p:cNvPr>
          <p:cNvSpPr>
            <a:spLocks noGrp="1"/>
          </p:cNvSpPr>
          <p:nvPr>
            <p:ph type="ftr" sz="quarter" idx="11"/>
          </p:nvPr>
        </p:nvSpPr>
        <p:spPr/>
        <p:txBody>
          <a:bodyPr/>
          <a:lstStyle/>
          <a:p>
            <a:r>
              <a:rPr lang="en-GB"/>
              <a:t>E. Widmann WG9 Meeting Deajeon</a:t>
            </a:r>
            <a:endParaRPr lang="en-AT"/>
          </a:p>
        </p:txBody>
      </p:sp>
      <p:sp>
        <p:nvSpPr>
          <p:cNvPr id="6" name="Slide Number Placeholder 5">
            <a:extLst>
              <a:ext uri="{FF2B5EF4-FFF2-40B4-BE49-F238E27FC236}">
                <a16:creationId xmlns:a16="http://schemas.microsoft.com/office/drawing/2014/main" id="{03122205-416A-913B-7922-15FED1657D83}"/>
              </a:ext>
            </a:extLst>
          </p:cNvPr>
          <p:cNvSpPr>
            <a:spLocks noGrp="1"/>
          </p:cNvSpPr>
          <p:nvPr>
            <p:ph type="sldNum" sz="quarter" idx="12"/>
          </p:nvPr>
        </p:nvSpPr>
        <p:spPr/>
        <p:txBody>
          <a:bodyPr/>
          <a:lstStyle/>
          <a:p>
            <a:fld id="{50A167FB-9B9A-024B-AD81-FFCD769156CB}" type="slidenum">
              <a:rPr lang="en-AT" smtClean="0"/>
              <a:t>15</a:t>
            </a:fld>
            <a:endParaRPr lang="en-AT"/>
          </a:p>
        </p:txBody>
      </p:sp>
    </p:spTree>
    <p:extLst>
      <p:ext uri="{BB962C8B-B14F-4D97-AF65-F5344CB8AC3E}">
        <p14:creationId xmlns:p14="http://schemas.microsoft.com/office/powerpoint/2010/main" val="313979497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26347442-5E57-AACA-7312-C55DD15C188E}"/>
              </a:ext>
            </a:extLst>
          </p:cNvPr>
          <p:cNvSpPr>
            <a:spLocks noGrp="1"/>
          </p:cNvSpPr>
          <p:nvPr>
            <p:ph type="title"/>
          </p:nvPr>
        </p:nvSpPr>
        <p:spPr/>
        <p:txBody>
          <a:bodyPr/>
          <a:lstStyle/>
          <a:p>
            <a:r>
              <a:rPr lang="en-AT" dirty="0"/>
              <a:t>JENA white paper on federated computing</a:t>
            </a:r>
          </a:p>
        </p:txBody>
      </p:sp>
      <p:pic>
        <p:nvPicPr>
          <p:cNvPr id="13" name="Content Placeholder 12" descr="A document with text and a logo&#10;&#10;AI-generated content may be incorrect.">
            <a:extLst>
              <a:ext uri="{FF2B5EF4-FFF2-40B4-BE49-F238E27FC236}">
                <a16:creationId xmlns:a16="http://schemas.microsoft.com/office/drawing/2014/main" id="{C1CFFFBB-C809-08A8-A705-F937F54B6AE8}"/>
              </a:ext>
            </a:extLst>
          </p:cNvPr>
          <p:cNvPicPr>
            <a:picLocks noGrp="1" noChangeAspect="1"/>
          </p:cNvPicPr>
          <p:nvPr>
            <p:ph sz="half" idx="1"/>
          </p:nvPr>
        </p:nvPicPr>
        <p:blipFill>
          <a:blip r:embed="rId2"/>
          <a:stretch>
            <a:fillRect/>
          </a:stretch>
        </p:blipFill>
        <p:spPr>
          <a:xfrm>
            <a:off x="838200" y="1746180"/>
            <a:ext cx="3298965" cy="4610170"/>
          </a:xfrm>
          <a:ln>
            <a:solidFill>
              <a:schemeClr val="tx1"/>
            </a:solidFill>
          </a:ln>
        </p:spPr>
      </p:pic>
      <p:sp>
        <p:nvSpPr>
          <p:cNvPr id="9" name="Content Placeholder 8">
            <a:extLst>
              <a:ext uri="{FF2B5EF4-FFF2-40B4-BE49-F238E27FC236}">
                <a16:creationId xmlns:a16="http://schemas.microsoft.com/office/drawing/2014/main" id="{88005562-D872-B1AB-D9F5-8D7F6EC00CC8}"/>
              </a:ext>
            </a:extLst>
          </p:cNvPr>
          <p:cNvSpPr>
            <a:spLocks noGrp="1"/>
          </p:cNvSpPr>
          <p:nvPr>
            <p:ph sz="half" idx="2"/>
          </p:nvPr>
        </p:nvSpPr>
        <p:spPr>
          <a:xfrm>
            <a:off x="4572000" y="1825624"/>
            <a:ext cx="6781800" cy="4530725"/>
          </a:xfrm>
        </p:spPr>
        <p:txBody>
          <a:bodyPr>
            <a:normAutofit/>
          </a:bodyPr>
          <a:lstStyle/>
          <a:p>
            <a:r>
              <a:rPr lang="en-AT" dirty="0"/>
              <a:t>Triggered at JENAS2022 seminar</a:t>
            </a:r>
          </a:p>
          <a:p>
            <a:r>
              <a:rPr lang="en-GB" dirty="0"/>
              <a:t>S</a:t>
            </a:r>
            <a:r>
              <a:rPr lang="en-AT" dirty="0"/>
              <a:t>ubmitted to funding agencies joining JENAS2025 &amp; ESPPU</a:t>
            </a:r>
          </a:p>
          <a:p>
            <a:r>
              <a:rPr lang="en-AT" dirty="0"/>
              <a:t>Five working groups</a:t>
            </a:r>
          </a:p>
          <a:p>
            <a:pPr lvl="1"/>
            <a:r>
              <a:rPr lang="en-AT" dirty="0"/>
              <a:t>HPC &amp; HTC Infrastructures</a:t>
            </a:r>
          </a:p>
          <a:p>
            <a:pPr lvl="1"/>
            <a:r>
              <a:rPr lang="en-AT" dirty="0"/>
              <a:t>Software and Heterogenous Architectures</a:t>
            </a:r>
          </a:p>
          <a:p>
            <a:pPr lvl="1"/>
            <a:r>
              <a:rPr lang="en-AT" dirty="0"/>
              <a:t>Data Management and Virtual Research Environments</a:t>
            </a:r>
          </a:p>
          <a:p>
            <a:pPr lvl="1"/>
            <a:r>
              <a:rPr lang="en-AT" dirty="0"/>
              <a:t>Machine Learing and Artificial Intelligence</a:t>
            </a:r>
          </a:p>
          <a:p>
            <a:pPr lvl="1"/>
            <a:r>
              <a:rPr lang="en-AT" dirty="0"/>
              <a:t>Training, Dissemination, Education</a:t>
            </a:r>
          </a:p>
          <a:p>
            <a:pPr lvl="1"/>
            <a:r>
              <a:rPr lang="en-AT" dirty="0"/>
              <a:t>Sustainability</a:t>
            </a:r>
          </a:p>
          <a:p>
            <a:r>
              <a:rPr lang="en-AT" sz="1600" dirty="0"/>
              <a:t>Details at </a:t>
            </a:r>
            <a:r>
              <a:rPr lang="en-GB" sz="1600" dirty="0">
                <a:hlinkClick r:id="rId3"/>
              </a:rPr>
              <a:t>https://www.nupecc.org/jenaa/index.php?display=computing</a:t>
            </a:r>
            <a:r>
              <a:rPr lang="en-GB" sz="1600" dirty="0"/>
              <a:t> </a:t>
            </a:r>
            <a:endParaRPr lang="en-AT" sz="1600" dirty="0"/>
          </a:p>
        </p:txBody>
      </p:sp>
      <p:sp>
        <p:nvSpPr>
          <p:cNvPr id="4" name="Date Placeholder 3">
            <a:extLst>
              <a:ext uri="{FF2B5EF4-FFF2-40B4-BE49-F238E27FC236}">
                <a16:creationId xmlns:a16="http://schemas.microsoft.com/office/drawing/2014/main" id="{6B8818D9-B65A-D56A-A8BA-0D3B12E2630F}"/>
              </a:ext>
            </a:extLst>
          </p:cNvPr>
          <p:cNvSpPr>
            <a:spLocks noGrp="1"/>
          </p:cNvSpPr>
          <p:nvPr>
            <p:ph type="dt" sz="half" idx="10"/>
          </p:nvPr>
        </p:nvSpPr>
        <p:spPr/>
        <p:txBody>
          <a:bodyPr/>
          <a:lstStyle/>
          <a:p>
            <a:r>
              <a:rPr lang="en-US"/>
              <a:t>28 May 2025</a:t>
            </a:r>
            <a:endParaRPr lang="en-AT"/>
          </a:p>
        </p:txBody>
      </p:sp>
      <p:sp>
        <p:nvSpPr>
          <p:cNvPr id="5" name="Footer Placeholder 4">
            <a:extLst>
              <a:ext uri="{FF2B5EF4-FFF2-40B4-BE49-F238E27FC236}">
                <a16:creationId xmlns:a16="http://schemas.microsoft.com/office/drawing/2014/main" id="{01AE5B07-691A-BC09-8E71-CCA8FB6E8D38}"/>
              </a:ext>
            </a:extLst>
          </p:cNvPr>
          <p:cNvSpPr>
            <a:spLocks noGrp="1"/>
          </p:cNvSpPr>
          <p:nvPr>
            <p:ph type="ftr" sz="quarter" idx="11"/>
          </p:nvPr>
        </p:nvSpPr>
        <p:spPr/>
        <p:txBody>
          <a:bodyPr/>
          <a:lstStyle/>
          <a:p>
            <a:r>
              <a:rPr lang="en-GB"/>
              <a:t>E. Widmann WG9 Meeting Deajeon</a:t>
            </a:r>
            <a:endParaRPr lang="en-AT"/>
          </a:p>
        </p:txBody>
      </p:sp>
      <p:sp>
        <p:nvSpPr>
          <p:cNvPr id="6" name="Slide Number Placeholder 5">
            <a:extLst>
              <a:ext uri="{FF2B5EF4-FFF2-40B4-BE49-F238E27FC236}">
                <a16:creationId xmlns:a16="http://schemas.microsoft.com/office/drawing/2014/main" id="{E6385E89-F6E0-7731-B0D0-A1D5F5DF0CC6}"/>
              </a:ext>
            </a:extLst>
          </p:cNvPr>
          <p:cNvSpPr>
            <a:spLocks noGrp="1"/>
          </p:cNvSpPr>
          <p:nvPr>
            <p:ph type="sldNum" sz="quarter" idx="12"/>
          </p:nvPr>
        </p:nvSpPr>
        <p:spPr/>
        <p:txBody>
          <a:bodyPr/>
          <a:lstStyle/>
          <a:p>
            <a:fld id="{50A167FB-9B9A-024B-AD81-FFCD769156CB}" type="slidenum">
              <a:rPr lang="en-AT" smtClean="0"/>
              <a:t>16</a:t>
            </a:fld>
            <a:endParaRPr lang="en-AT"/>
          </a:p>
        </p:txBody>
      </p:sp>
    </p:spTree>
    <p:extLst>
      <p:ext uri="{BB962C8B-B14F-4D97-AF65-F5344CB8AC3E}">
        <p14:creationId xmlns:p14="http://schemas.microsoft.com/office/powerpoint/2010/main" val="207203775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64AFA6FA-0420-B241-B866-408F21F602FC}"/>
              </a:ext>
            </a:extLst>
          </p:cNvPr>
          <p:cNvSpPr>
            <a:spLocks noGrp="1"/>
          </p:cNvSpPr>
          <p:nvPr>
            <p:ph type="title"/>
          </p:nvPr>
        </p:nvSpPr>
        <p:spPr/>
        <p:txBody>
          <a:bodyPr/>
          <a:lstStyle/>
          <a:p>
            <a:r>
              <a:rPr lang="en-AT" dirty="0"/>
              <a:t>Conclusions</a:t>
            </a:r>
          </a:p>
        </p:txBody>
      </p:sp>
      <p:pic>
        <p:nvPicPr>
          <p:cNvPr id="10" name="Content Placeholder 9" descr="A blue background with white text&#10;&#10;AI-generated content may be incorrect.">
            <a:extLst>
              <a:ext uri="{FF2B5EF4-FFF2-40B4-BE49-F238E27FC236}">
                <a16:creationId xmlns:a16="http://schemas.microsoft.com/office/drawing/2014/main" id="{CDFABA3D-8E40-982B-FF1C-331A26E14AC8}"/>
              </a:ext>
            </a:extLst>
          </p:cNvPr>
          <p:cNvPicPr>
            <a:picLocks noGrp="1" noChangeAspect="1"/>
          </p:cNvPicPr>
          <p:nvPr>
            <p:ph sz="half" idx="1"/>
          </p:nvPr>
        </p:nvPicPr>
        <p:blipFill>
          <a:blip r:embed="rId2">
            <a:extLst>
              <a:ext uri="{28A0092B-C50C-407E-A947-70E740481C1C}">
                <a14:useLocalDpi xmlns:a14="http://schemas.microsoft.com/office/drawing/2010/main" val="0"/>
              </a:ext>
            </a:extLst>
          </a:blip>
          <a:stretch>
            <a:fillRect/>
          </a:stretch>
        </p:blipFill>
        <p:spPr>
          <a:xfrm>
            <a:off x="1237333" y="1825625"/>
            <a:ext cx="4383333" cy="4351338"/>
          </a:xfrm>
        </p:spPr>
      </p:pic>
      <p:sp>
        <p:nvSpPr>
          <p:cNvPr id="8" name="Content Placeholder 7">
            <a:extLst>
              <a:ext uri="{FF2B5EF4-FFF2-40B4-BE49-F238E27FC236}">
                <a16:creationId xmlns:a16="http://schemas.microsoft.com/office/drawing/2014/main" id="{C32258D5-56A9-04A2-9B3F-2886BC88A4C2}"/>
              </a:ext>
            </a:extLst>
          </p:cNvPr>
          <p:cNvSpPr>
            <a:spLocks noGrp="1"/>
          </p:cNvSpPr>
          <p:nvPr>
            <p:ph sz="half" idx="2"/>
          </p:nvPr>
        </p:nvSpPr>
        <p:spPr/>
        <p:txBody>
          <a:bodyPr/>
          <a:lstStyle/>
          <a:p>
            <a:r>
              <a:rPr lang="en-AT" b="1" dirty="0"/>
              <a:t>Strategy for next decade defined</a:t>
            </a:r>
          </a:p>
          <a:p>
            <a:endParaRPr lang="en-AT" dirty="0"/>
          </a:p>
          <a:p>
            <a:r>
              <a:rPr lang="en-AT" dirty="0"/>
              <a:t>Thanks to NuPECC colleagues</a:t>
            </a:r>
          </a:p>
          <a:p>
            <a:pPr lvl="1"/>
            <a:r>
              <a:rPr lang="en-AT" dirty="0"/>
              <a:t>Marek Lewotowicz, Sissy Körner</a:t>
            </a:r>
          </a:p>
          <a:p>
            <a:r>
              <a:rPr lang="en-AT" dirty="0"/>
              <a:t>Thanks to steering committee members, convenors, topical working group member</a:t>
            </a:r>
          </a:p>
          <a:p>
            <a:r>
              <a:rPr lang="en-AT" dirty="0"/>
              <a:t>Thanks to all contributors</a:t>
            </a:r>
          </a:p>
          <a:p>
            <a:r>
              <a:rPr lang="en-AT" dirty="0"/>
              <a:t>GSI/FAIR, ELI-NP for hospitality</a:t>
            </a:r>
          </a:p>
        </p:txBody>
      </p:sp>
      <p:sp>
        <p:nvSpPr>
          <p:cNvPr id="5" name="Date Placeholder 4">
            <a:extLst>
              <a:ext uri="{FF2B5EF4-FFF2-40B4-BE49-F238E27FC236}">
                <a16:creationId xmlns:a16="http://schemas.microsoft.com/office/drawing/2014/main" id="{F16B33EA-A665-96E8-70DA-813F81A83C96}"/>
              </a:ext>
            </a:extLst>
          </p:cNvPr>
          <p:cNvSpPr>
            <a:spLocks noGrp="1"/>
          </p:cNvSpPr>
          <p:nvPr>
            <p:ph type="dt" sz="half" idx="10"/>
          </p:nvPr>
        </p:nvSpPr>
        <p:spPr/>
        <p:txBody>
          <a:bodyPr/>
          <a:lstStyle/>
          <a:p>
            <a:r>
              <a:rPr lang="en-US"/>
              <a:t>28 May 2025</a:t>
            </a:r>
            <a:endParaRPr lang="en-GB" dirty="0"/>
          </a:p>
        </p:txBody>
      </p:sp>
      <p:sp>
        <p:nvSpPr>
          <p:cNvPr id="3" name="Footer Placeholder 2">
            <a:extLst>
              <a:ext uri="{FF2B5EF4-FFF2-40B4-BE49-F238E27FC236}">
                <a16:creationId xmlns:a16="http://schemas.microsoft.com/office/drawing/2014/main" id="{1F3972AA-38FD-BAE4-C0B0-AB601C7DA820}"/>
              </a:ext>
            </a:extLst>
          </p:cNvPr>
          <p:cNvSpPr>
            <a:spLocks noGrp="1"/>
          </p:cNvSpPr>
          <p:nvPr>
            <p:ph type="ftr" sz="quarter" idx="11"/>
          </p:nvPr>
        </p:nvSpPr>
        <p:spPr/>
        <p:txBody>
          <a:bodyPr/>
          <a:lstStyle/>
          <a:p>
            <a:r>
              <a:rPr lang="fr-FR"/>
              <a:t>E. Widmann WG9 Meeting Deajeon</a:t>
            </a:r>
            <a:endParaRPr lang="fr-FR" dirty="0"/>
          </a:p>
        </p:txBody>
      </p:sp>
      <p:sp>
        <p:nvSpPr>
          <p:cNvPr id="4" name="Slide Number Placeholder 3">
            <a:extLst>
              <a:ext uri="{FF2B5EF4-FFF2-40B4-BE49-F238E27FC236}">
                <a16:creationId xmlns:a16="http://schemas.microsoft.com/office/drawing/2014/main" id="{8A769F5A-CC3A-C6DB-20C1-665CF0F7B57A}"/>
              </a:ext>
            </a:extLst>
          </p:cNvPr>
          <p:cNvSpPr>
            <a:spLocks noGrp="1"/>
          </p:cNvSpPr>
          <p:nvPr>
            <p:ph type="sldNum" sz="quarter" idx="12"/>
          </p:nvPr>
        </p:nvSpPr>
        <p:spPr/>
        <p:txBody>
          <a:bodyPr/>
          <a:lstStyle/>
          <a:p>
            <a:fld id="{D6989F83-ADB3-5041-8C37-95AC9FBEFDEB}" type="slidenum">
              <a:rPr lang="en-GB" smtClean="0"/>
              <a:t>17</a:t>
            </a:fld>
            <a:endParaRPr lang="en-GB" dirty="0"/>
          </a:p>
        </p:txBody>
      </p:sp>
      <p:sp>
        <p:nvSpPr>
          <p:cNvPr id="11" name="TextBox 10">
            <a:extLst>
              <a:ext uri="{FF2B5EF4-FFF2-40B4-BE49-F238E27FC236}">
                <a16:creationId xmlns:a16="http://schemas.microsoft.com/office/drawing/2014/main" id="{F8811D85-D57D-45D7-8CFF-0F75E35E2A4E}"/>
              </a:ext>
            </a:extLst>
          </p:cNvPr>
          <p:cNvSpPr txBox="1"/>
          <p:nvPr/>
        </p:nvSpPr>
        <p:spPr>
          <a:xfrm>
            <a:off x="2209800" y="6176963"/>
            <a:ext cx="2340513" cy="369332"/>
          </a:xfrm>
          <a:prstGeom prst="rect">
            <a:avLst/>
          </a:prstGeom>
          <a:noFill/>
        </p:spPr>
        <p:txBody>
          <a:bodyPr wrap="none" rtlCol="0">
            <a:spAutoFit/>
          </a:bodyPr>
          <a:lstStyle/>
          <a:p>
            <a:r>
              <a:rPr lang="en-AT" dirty="0"/>
              <a:t>LRP2024 contributors</a:t>
            </a:r>
          </a:p>
        </p:txBody>
      </p:sp>
    </p:spTree>
    <p:extLst>
      <p:ext uri="{BB962C8B-B14F-4D97-AF65-F5344CB8AC3E}">
        <p14:creationId xmlns:p14="http://schemas.microsoft.com/office/powerpoint/2010/main" val="112150604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 name="Title 27">
            <a:extLst>
              <a:ext uri="{FF2B5EF4-FFF2-40B4-BE49-F238E27FC236}">
                <a16:creationId xmlns:a16="http://schemas.microsoft.com/office/drawing/2014/main" id="{CC1B4133-E703-7B6D-2C0B-FB01E43DDE5E}"/>
              </a:ext>
            </a:extLst>
          </p:cNvPr>
          <p:cNvSpPr>
            <a:spLocks noGrp="1"/>
          </p:cNvSpPr>
          <p:nvPr>
            <p:ph type="title"/>
          </p:nvPr>
        </p:nvSpPr>
        <p:spPr>
          <a:xfrm>
            <a:off x="219126" y="790818"/>
            <a:ext cx="10515600" cy="837862"/>
          </a:xfrm>
        </p:spPr>
        <p:txBody>
          <a:bodyPr>
            <a:normAutofit/>
          </a:bodyPr>
          <a:lstStyle/>
          <a:p>
            <a:r>
              <a:rPr lang="en-US" sz="3600" dirty="0">
                <a:latin typeface="+mj-lt"/>
              </a:rPr>
              <a:t>Towards </a:t>
            </a:r>
            <a:r>
              <a:rPr lang="en-US" sz="3600" dirty="0" err="1">
                <a:latin typeface="+mj-lt"/>
              </a:rPr>
              <a:t>NuPECC</a:t>
            </a:r>
            <a:r>
              <a:rPr lang="en-US" sz="3600" dirty="0">
                <a:latin typeface="+mj-lt"/>
              </a:rPr>
              <a:t> Long Range Plan 2024</a:t>
            </a:r>
            <a:endParaRPr lang="en-AT" sz="3600" dirty="0"/>
          </a:p>
        </p:txBody>
      </p:sp>
      <p:sp>
        <p:nvSpPr>
          <p:cNvPr id="17" name="Espace réservé de la date 16">
            <a:extLst>
              <a:ext uri="{FF2B5EF4-FFF2-40B4-BE49-F238E27FC236}">
                <a16:creationId xmlns:a16="http://schemas.microsoft.com/office/drawing/2014/main" id="{646BB3D9-9940-E7B5-E07F-F43878072F5A}"/>
              </a:ext>
            </a:extLst>
          </p:cNvPr>
          <p:cNvSpPr>
            <a:spLocks noGrp="1"/>
          </p:cNvSpPr>
          <p:nvPr>
            <p:ph type="dt" sz="half" idx="10"/>
          </p:nvPr>
        </p:nvSpPr>
        <p:spPr/>
        <p:txBody>
          <a:bodyPr/>
          <a:lstStyle/>
          <a:p>
            <a:r>
              <a:rPr lang="en-US"/>
              <a:t>28 May 2025</a:t>
            </a:r>
            <a:endParaRPr lang="en-GB"/>
          </a:p>
        </p:txBody>
      </p:sp>
      <p:sp>
        <p:nvSpPr>
          <p:cNvPr id="2" name="Espace réservé du pied de page 1">
            <a:extLst>
              <a:ext uri="{FF2B5EF4-FFF2-40B4-BE49-F238E27FC236}">
                <a16:creationId xmlns:a16="http://schemas.microsoft.com/office/drawing/2014/main" id="{BC1315FB-F288-50EA-7164-888F431446E2}"/>
              </a:ext>
            </a:extLst>
          </p:cNvPr>
          <p:cNvSpPr>
            <a:spLocks noGrp="1"/>
          </p:cNvSpPr>
          <p:nvPr>
            <p:ph type="ftr" sz="quarter" idx="11"/>
          </p:nvPr>
        </p:nvSpPr>
        <p:spPr/>
        <p:txBody>
          <a:bodyPr/>
          <a:lstStyle/>
          <a:p>
            <a:r>
              <a:rPr lang="en-US"/>
              <a:t>E. Widmann WG9 Meeting Deajeon</a:t>
            </a:r>
            <a:endParaRPr lang="en-GB" noProof="0" dirty="0"/>
          </a:p>
        </p:txBody>
      </p:sp>
      <p:sp>
        <p:nvSpPr>
          <p:cNvPr id="21" name="Espace réservé du numéro de diapositive 20">
            <a:extLst>
              <a:ext uri="{FF2B5EF4-FFF2-40B4-BE49-F238E27FC236}">
                <a16:creationId xmlns:a16="http://schemas.microsoft.com/office/drawing/2014/main" id="{607DA6A9-12DC-757D-2634-F9E5AB473E75}"/>
              </a:ext>
            </a:extLst>
          </p:cNvPr>
          <p:cNvSpPr>
            <a:spLocks noGrp="1"/>
          </p:cNvSpPr>
          <p:nvPr>
            <p:ph type="sldNum" sz="quarter" idx="12"/>
          </p:nvPr>
        </p:nvSpPr>
        <p:spPr/>
        <p:txBody>
          <a:bodyPr/>
          <a:lstStyle/>
          <a:p>
            <a:fld id="{D6989F83-ADB3-5041-8C37-95AC9FBEFDEB}" type="slidenum">
              <a:rPr lang="en-GB" smtClean="0"/>
              <a:pPr/>
              <a:t>18</a:t>
            </a:fld>
            <a:endParaRPr lang="en-GB" dirty="0"/>
          </a:p>
        </p:txBody>
      </p:sp>
      <p:sp>
        <p:nvSpPr>
          <p:cNvPr id="6" name="Rectangle 5">
            <a:extLst>
              <a:ext uri="{FF2B5EF4-FFF2-40B4-BE49-F238E27FC236}">
                <a16:creationId xmlns:a16="http://schemas.microsoft.com/office/drawing/2014/main" id="{A08A0AD9-038A-EEF6-6B51-9DC2E8997FF7}"/>
              </a:ext>
            </a:extLst>
          </p:cNvPr>
          <p:cNvSpPr/>
          <p:nvPr/>
        </p:nvSpPr>
        <p:spPr>
          <a:xfrm>
            <a:off x="160736" y="6095164"/>
            <a:ext cx="5189030" cy="338554"/>
          </a:xfrm>
          <a:prstGeom prst="rect">
            <a:avLst/>
          </a:prstGeom>
          <a:ln>
            <a:noFill/>
          </a:ln>
        </p:spPr>
        <p:style>
          <a:lnRef idx="1">
            <a:schemeClr val="accent4"/>
          </a:lnRef>
          <a:fillRef idx="2">
            <a:schemeClr val="accent4"/>
          </a:fillRef>
          <a:effectRef idx="1">
            <a:schemeClr val="accent4"/>
          </a:effectRef>
          <a:fontRef idx="minor">
            <a:schemeClr val="dk1"/>
          </a:fontRef>
        </p:style>
        <p:txBody>
          <a:bodyPr wrap="square">
            <a:spAutoFit/>
          </a:bodyPr>
          <a:lstStyle/>
          <a:p>
            <a:pPr algn="ctr"/>
            <a:r>
              <a:rPr lang="en-US" sz="1600" u="sng" dirty="0">
                <a:solidFill>
                  <a:schemeClr val="tx1"/>
                </a:solidFill>
                <a:latin typeface="Calibri" charset="0"/>
                <a:ea typeface="Calibri" charset="0"/>
                <a:cs typeface="Times New Roman" charset="0"/>
                <a:hlinkClick r:id="rId2">
                  <a:extLst>
                    <a:ext uri="{A12FA001-AC4F-418D-AE19-62706E023703}">
                      <ahyp:hlinkClr xmlns:ahyp="http://schemas.microsoft.com/office/drawing/2018/hyperlinkcolor" val="tx"/>
                    </a:ext>
                  </a:extLst>
                </a:hlinkClick>
              </a:rPr>
              <a:t>https://www.nupecc.org/lrp2016/Documents/lrp2017.pdf</a:t>
            </a:r>
            <a:r>
              <a:rPr lang="en-US" sz="1600" dirty="0">
                <a:solidFill>
                  <a:schemeClr val="tx1"/>
                </a:solidFill>
                <a:latin typeface="Calibri" charset="0"/>
                <a:ea typeface="Calibri" charset="0"/>
                <a:cs typeface="Times New Roman" charset="0"/>
              </a:rPr>
              <a:t> </a:t>
            </a:r>
            <a:endParaRPr lang="en-GB" sz="1600" dirty="0">
              <a:solidFill>
                <a:schemeClr val="tx1"/>
              </a:solidFill>
            </a:endParaRPr>
          </a:p>
        </p:txBody>
      </p:sp>
      <p:sp>
        <p:nvSpPr>
          <p:cNvPr id="8" name="ZoneTexte 7">
            <a:extLst>
              <a:ext uri="{FF2B5EF4-FFF2-40B4-BE49-F238E27FC236}">
                <a16:creationId xmlns:a16="http://schemas.microsoft.com/office/drawing/2014/main" id="{34407CFF-1C5F-AC33-B6D4-6EB2FDCBD003}"/>
              </a:ext>
            </a:extLst>
          </p:cNvPr>
          <p:cNvSpPr txBox="1"/>
          <p:nvPr/>
        </p:nvSpPr>
        <p:spPr>
          <a:xfrm>
            <a:off x="10346414" y="5387278"/>
            <a:ext cx="1790875" cy="954107"/>
          </a:xfrm>
          <a:prstGeom prst="rect">
            <a:avLst/>
          </a:prstGeom>
          <a:noFill/>
        </p:spPr>
        <p:txBody>
          <a:bodyPr wrap="none" rtlCol="0">
            <a:spAutoFit/>
          </a:bodyPr>
          <a:lstStyle/>
          <a:p>
            <a:pPr algn="ctr"/>
            <a:r>
              <a:rPr lang="en-GB" sz="2000" dirty="0">
                <a:solidFill>
                  <a:schemeClr val="tx1"/>
                </a:solidFill>
              </a:rPr>
              <a:t>NuPECC </a:t>
            </a:r>
          </a:p>
          <a:p>
            <a:pPr algn="ctr"/>
            <a:r>
              <a:rPr lang="en-GB" sz="2000" dirty="0">
                <a:solidFill>
                  <a:schemeClr val="tx1"/>
                </a:solidFill>
              </a:rPr>
              <a:t>LRP 2024</a:t>
            </a:r>
          </a:p>
          <a:p>
            <a:pPr algn="ctr"/>
            <a:r>
              <a:rPr lang="en-GB" sz="1600" b="0" i="0" u="none" strike="noStrike" dirty="0">
                <a:effectLst/>
                <a:latin typeface="Arial" panose="020B0604020202020204" pitchFamily="34" charset="0"/>
                <a:cs typeface="Arial" panose="020B0604020202020204" pitchFamily="34" charset="0"/>
                <a:hlinkClick r:id="rId3"/>
              </a:rPr>
              <a:t>arXiv:2503.15575</a:t>
            </a:r>
            <a:endParaRPr lang="en-AT" sz="1600" dirty="0">
              <a:latin typeface="Arial" panose="020B0604020202020204" pitchFamily="34" charset="0"/>
              <a:cs typeface="Arial" panose="020B0604020202020204" pitchFamily="34" charset="0"/>
            </a:endParaRPr>
          </a:p>
        </p:txBody>
      </p:sp>
      <p:sp>
        <p:nvSpPr>
          <p:cNvPr id="9" name="ZoneTexte 8">
            <a:extLst>
              <a:ext uri="{FF2B5EF4-FFF2-40B4-BE49-F238E27FC236}">
                <a16:creationId xmlns:a16="http://schemas.microsoft.com/office/drawing/2014/main" id="{7B74EC01-DF23-DD7E-A19B-5E69A1C6C874}"/>
              </a:ext>
            </a:extLst>
          </p:cNvPr>
          <p:cNvSpPr txBox="1"/>
          <p:nvPr/>
        </p:nvSpPr>
        <p:spPr>
          <a:xfrm>
            <a:off x="6541871" y="5488247"/>
            <a:ext cx="3715289" cy="369332"/>
          </a:xfrm>
          <a:prstGeom prst="rect">
            <a:avLst/>
          </a:prstGeom>
          <a:ln>
            <a:noFill/>
          </a:ln>
        </p:spPr>
        <p:style>
          <a:lnRef idx="1">
            <a:schemeClr val="accent5"/>
          </a:lnRef>
          <a:fillRef idx="2">
            <a:schemeClr val="accent5"/>
          </a:fillRef>
          <a:effectRef idx="1">
            <a:schemeClr val="accent5"/>
          </a:effectRef>
          <a:fontRef idx="minor">
            <a:schemeClr val="dk1"/>
          </a:fontRef>
        </p:style>
        <p:txBody>
          <a:bodyPr wrap="square" rtlCol="0">
            <a:spAutoFit/>
          </a:bodyPr>
          <a:lstStyle/>
          <a:p>
            <a:pPr algn="ctr"/>
            <a:r>
              <a:rPr lang="en-GB" dirty="0"/>
              <a:t>Launched in May 2022 in Madrid</a:t>
            </a:r>
          </a:p>
        </p:txBody>
      </p:sp>
      <p:sp>
        <p:nvSpPr>
          <p:cNvPr id="10" name="Flèche vers la droite 9">
            <a:extLst>
              <a:ext uri="{FF2B5EF4-FFF2-40B4-BE49-F238E27FC236}">
                <a16:creationId xmlns:a16="http://schemas.microsoft.com/office/drawing/2014/main" id="{63459596-2678-6520-2B8B-9F9B55D80E0F}"/>
              </a:ext>
            </a:extLst>
          </p:cNvPr>
          <p:cNvSpPr/>
          <p:nvPr/>
        </p:nvSpPr>
        <p:spPr>
          <a:xfrm>
            <a:off x="3970501" y="3384024"/>
            <a:ext cx="2749711" cy="1114094"/>
          </a:xfrm>
          <a:prstGeom prst="rightArrow">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1" name="TextBox 18">
            <a:extLst>
              <a:ext uri="{FF2B5EF4-FFF2-40B4-BE49-F238E27FC236}">
                <a16:creationId xmlns:a16="http://schemas.microsoft.com/office/drawing/2014/main" id="{974FEBBC-A35D-DB7E-47AB-0B1B2D6FC59E}"/>
              </a:ext>
            </a:extLst>
          </p:cNvPr>
          <p:cNvSpPr txBox="1"/>
          <p:nvPr/>
        </p:nvSpPr>
        <p:spPr>
          <a:xfrm>
            <a:off x="39414" y="1423784"/>
            <a:ext cx="889941" cy="307777"/>
          </a:xfrm>
          <a:prstGeom prst="rect">
            <a:avLst/>
          </a:prstGeom>
          <a:noFill/>
        </p:spPr>
        <p:txBody>
          <a:bodyPr wrap="square" rtlCol="0">
            <a:spAutoFit/>
            <a:scene3d>
              <a:camera prst="orthographicFront"/>
              <a:lightRig rig="flat" dir="tl">
                <a:rot lat="0" lon="0" rev="6600000"/>
              </a:lightRig>
            </a:scene3d>
            <a:sp3d extrusionH="25400" contourW="8890">
              <a:bevelT w="38100" h="31750"/>
              <a:contourClr>
                <a:schemeClr val="accent2">
                  <a:shade val="75000"/>
                </a:schemeClr>
              </a:contourClr>
            </a:sp3d>
          </a:bodyPr>
          <a:lstStyle/>
          <a:p>
            <a:r>
              <a:rPr lang="en-US" sz="1400" dirty="0">
                <a:ln w="11430"/>
                <a:solidFill>
                  <a:srgbClr val="000090"/>
                </a:solidFill>
                <a:effectLst>
                  <a:outerShdw blurRad="50800" dist="39000" dir="5460000" algn="tl">
                    <a:srgbClr val="000000">
                      <a:alpha val="38000"/>
                    </a:srgbClr>
                  </a:outerShdw>
                </a:effectLst>
              </a:rPr>
              <a:t>    1991  </a:t>
            </a:r>
            <a:r>
              <a:rPr lang="en-US" sz="1400" dirty="0">
                <a:ln w="11430"/>
                <a:gradFill>
                  <a:gsLst>
                    <a:gs pos="0">
                      <a:schemeClr val="accent2">
                        <a:tint val="70000"/>
                        <a:satMod val="245000"/>
                      </a:schemeClr>
                    </a:gs>
                    <a:gs pos="75000">
                      <a:schemeClr val="accent2">
                        <a:tint val="90000"/>
                        <a:shade val="60000"/>
                        <a:satMod val="240000"/>
                      </a:schemeClr>
                    </a:gs>
                    <a:gs pos="100000">
                      <a:schemeClr val="accent2">
                        <a:tint val="100000"/>
                        <a:shade val="50000"/>
                        <a:satMod val="240000"/>
                      </a:schemeClr>
                    </a:gs>
                  </a:gsLst>
                  <a:lin ang="5400000"/>
                </a:gradFill>
                <a:effectLst>
                  <a:outerShdw blurRad="50800" dist="39000" dir="5460000" algn="tl">
                    <a:srgbClr val="000000">
                      <a:alpha val="38000"/>
                    </a:srgbClr>
                  </a:outerShdw>
                </a:effectLst>
              </a:rPr>
              <a:t>              </a:t>
            </a:r>
          </a:p>
        </p:txBody>
      </p:sp>
      <p:sp>
        <p:nvSpPr>
          <p:cNvPr id="12" name="TextBox 19">
            <a:extLst>
              <a:ext uri="{FF2B5EF4-FFF2-40B4-BE49-F238E27FC236}">
                <a16:creationId xmlns:a16="http://schemas.microsoft.com/office/drawing/2014/main" id="{E49A28DF-5202-AA91-664A-973F9654FEB1}"/>
              </a:ext>
            </a:extLst>
          </p:cNvPr>
          <p:cNvSpPr txBox="1"/>
          <p:nvPr/>
        </p:nvSpPr>
        <p:spPr>
          <a:xfrm>
            <a:off x="843076" y="1423784"/>
            <a:ext cx="779318" cy="307777"/>
          </a:xfrm>
          <a:prstGeom prst="rect">
            <a:avLst/>
          </a:prstGeom>
          <a:noFill/>
        </p:spPr>
        <p:txBody>
          <a:bodyPr wrap="square" rtlCol="0">
            <a:spAutoFit/>
            <a:scene3d>
              <a:camera prst="orthographicFront"/>
              <a:lightRig rig="flat" dir="tl">
                <a:rot lat="0" lon="0" rev="6600000"/>
              </a:lightRig>
            </a:scene3d>
            <a:sp3d extrusionH="25400" contourW="8890">
              <a:bevelT w="38100" h="31750"/>
              <a:contourClr>
                <a:schemeClr val="accent2">
                  <a:shade val="75000"/>
                </a:schemeClr>
              </a:contourClr>
            </a:sp3d>
          </a:bodyPr>
          <a:lstStyle/>
          <a:p>
            <a:r>
              <a:rPr lang="en-US" sz="1400" dirty="0">
                <a:ln w="11430"/>
                <a:solidFill>
                  <a:srgbClr val="000090"/>
                </a:solidFill>
                <a:effectLst>
                  <a:outerShdw blurRad="50800" dist="39000" dir="5460000" algn="tl">
                    <a:srgbClr val="000000">
                      <a:alpha val="38000"/>
                    </a:srgbClr>
                  </a:outerShdw>
                </a:effectLst>
              </a:rPr>
              <a:t>1997</a:t>
            </a:r>
            <a:r>
              <a:rPr lang="en-US" sz="1400" dirty="0">
                <a:ln w="11430"/>
                <a:gradFill>
                  <a:gsLst>
                    <a:gs pos="0">
                      <a:schemeClr val="accent2">
                        <a:tint val="70000"/>
                        <a:satMod val="245000"/>
                      </a:schemeClr>
                    </a:gs>
                    <a:gs pos="75000">
                      <a:schemeClr val="accent2">
                        <a:tint val="90000"/>
                        <a:shade val="60000"/>
                        <a:satMod val="240000"/>
                      </a:schemeClr>
                    </a:gs>
                    <a:gs pos="100000">
                      <a:schemeClr val="accent2">
                        <a:tint val="100000"/>
                        <a:shade val="50000"/>
                        <a:satMod val="240000"/>
                      </a:schemeClr>
                    </a:gs>
                  </a:gsLst>
                  <a:lin ang="5400000"/>
                </a:gradFill>
                <a:effectLst>
                  <a:outerShdw blurRad="50800" dist="39000" dir="5460000" algn="tl">
                    <a:srgbClr val="000000">
                      <a:alpha val="38000"/>
                    </a:srgbClr>
                  </a:outerShdw>
                </a:effectLst>
              </a:rPr>
              <a:t>                </a:t>
            </a:r>
          </a:p>
        </p:txBody>
      </p:sp>
      <p:sp>
        <p:nvSpPr>
          <p:cNvPr id="13" name="TextBox 20">
            <a:extLst>
              <a:ext uri="{FF2B5EF4-FFF2-40B4-BE49-F238E27FC236}">
                <a16:creationId xmlns:a16="http://schemas.microsoft.com/office/drawing/2014/main" id="{EC0B6A19-1112-F070-861B-E76F8D12475B}"/>
              </a:ext>
            </a:extLst>
          </p:cNvPr>
          <p:cNvSpPr txBox="1"/>
          <p:nvPr/>
        </p:nvSpPr>
        <p:spPr>
          <a:xfrm>
            <a:off x="1457274" y="1423784"/>
            <a:ext cx="582211" cy="307777"/>
          </a:xfrm>
          <a:prstGeom prst="rect">
            <a:avLst/>
          </a:prstGeom>
          <a:noFill/>
        </p:spPr>
        <p:txBody>
          <a:bodyPr wrap="none" rtlCol="0">
            <a:spAutoFit/>
            <a:scene3d>
              <a:camera prst="orthographicFront"/>
              <a:lightRig rig="flat" dir="tl">
                <a:rot lat="0" lon="0" rev="6600000"/>
              </a:lightRig>
            </a:scene3d>
            <a:sp3d extrusionH="25400" contourW="8890">
              <a:bevelT w="38100" h="31750"/>
              <a:contourClr>
                <a:schemeClr val="accent2">
                  <a:shade val="75000"/>
                </a:schemeClr>
              </a:contourClr>
            </a:sp3d>
          </a:bodyPr>
          <a:lstStyle/>
          <a:p>
            <a:r>
              <a:rPr lang="en-US" sz="1400" dirty="0">
                <a:ln w="11430"/>
                <a:solidFill>
                  <a:srgbClr val="000090"/>
                </a:solidFill>
                <a:effectLst>
                  <a:outerShdw blurRad="50800" dist="39000" dir="5460000" algn="tl">
                    <a:srgbClr val="000000">
                      <a:alpha val="38000"/>
                    </a:srgbClr>
                  </a:outerShdw>
                </a:effectLst>
              </a:rPr>
              <a:t>2004</a:t>
            </a:r>
          </a:p>
        </p:txBody>
      </p:sp>
      <p:sp>
        <p:nvSpPr>
          <p:cNvPr id="14" name="TextBox 21">
            <a:extLst>
              <a:ext uri="{FF2B5EF4-FFF2-40B4-BE49-F238E27FC236}">
                <a16:creationId xmlns:a16="http://schemas.microsoft.com/office/drawing/2014/main" id="{622384D8-810D-F047-1549-D0589C1E0F71}"/>
              </a:ext>
            </a:extLst>
          </p:cNvPr>
          <p:cNvSpPr txBox="1"/>
          <p:nvPr/>
        </p:nvSpPr>
        <p:spPr>
          <a:xfrm>
            <a:off x="2271200" y="1423784"/>
            <a:ext cx="582211" cy="307777"/>
          </a:xfrm>
          <a:prstGeom prst="rect">
            <a:avLst/>
          </a:prstGeom>
          <a:noFill/>
        </p:spPr>
        <p:txBody>
          <a:bodyPr wrap="none" rtlCol="0">
            <a:spAutoFit/>
            <a:scene3d>
              <a:camera prst="orthographicFront"/>
              <a:lightRig rig="flat" dir="tl">
                <a:rot lat="0" lon="0" rev="6600000"/>
              </a:lightRig>
            </a:scene3d>
            <a:sp3d extrusionH="25400" contourW="8890">
              <a:bevelT w="38100" h="31750"/>
              <a:contourClr>
                <a:schemeClr val="accent2">
                  <a:shade val="75000"/>
                </a:schemeClr>
              </a:contourClr>
            </a:sp3d>
          </a:bodyPr>
          <a:lstStyle/>
          <a:p>
            <a:r>
              <a:rPr lang="en-US" sz="1400" dirty="0">
                <a:ln w="11430"/>
                <a:solidFill>
                  <a:srgbClr val="000090"/>
                </a:solidFill>
                <a:effectLst>
                  <a:outerShdw blurRad="50800" dist="39000" dir="5460000" algn="tl">
                    <a:srgbClr val="000000">
                      <a:alpha val="38000"/>
                    </a:srgbClr>
                  </a:outerShdw>
                </a:effectLst>
              </a:rPr>
              <a:t>2010</a:t>
            </a:r>
          </a:p>
        </p:txBody>
      </p:sp>
      <p:pic>
        <p:nvPicPr>
          <p:cNvPr id="15" name="Immagine 7" descr="Senza titolo.jpg">
            <a:extLst>
              <a:ext uri="{FF2B5EF4-FFF2-40B4-BE49-F238E27FC236}">
                <a16:creationId xmlns:a16="http://schemas.microsoft.com/office/drawing/2014/main" id="{CDACA3D8-7FDC-2CCF-562B-CC8DC2BB8D34}"/>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348412" y="1965984"/>
            <a:ext cx="2754549" cy="1502532"/>
          </a:xfrm>
          <a:prstGeom prst="rect">
            <a:avLst/>
          </a:prstGeom>
        </p:spPr>
      </p:pic>
      <p:sp>
        <p:nvSpPr>
          <p:cNvPr id="16" name="CasellaDiTesto 1">
            <a:extLst>
              <a:ext uri="{FF2B5EF4-FFF2-40B4-BE49-F238E27FC236}">
                <a16:creationId xmlns:a16="http://schemas.microsoft.com/office/drawing/2014/main" id="{F1DABA1C-D57E-F8F7-CF74-27B63F152D3C}"/>
              </a:ext>
            </a:extLst>
          </p:cNvPr>
          <p:cNvSpPr txBox="1"/>
          <p:nvPr/>
        </p:nvSpPr>
        <p:spPr>
          <a:xfrm>
            <a:off x="3581400" y="1521536"/>
            <a:ext cx="8328360" cy="1631216"/>
          </a:xfrm>
          <a:prstGeom prst="rect">
            <a:avLst/>
          </a:prstGeom>
          <a:noFill/>
        </p:spPr>
        <p:txBody>
          <a:bodyPr wrap="square" rtlCol="0">
            <a:spAutoFit/>
          </a:bodyPr>
          <a:lstStyle/>
          <a:p>
            <a:pPr marL="285750" indent="-285750">
              <a:spcAft>
                <a:spcPts val="1200"/>
              </a:spcAft>
              <a:buFont typeface="Arial"/>
              <a:buChar char="•"/>
            </a:pPr>
            <a:r>
              <a:rPr lang="en-GB" sz="1800" dirty="0">
                <a:solidFill>
                  <a:schemeClr val="tx1"/>
                </a:solidFill>
              </a:rPr>
              <a:t>The LRP identifies opportunities and priorities for nuclear science in Europe</a:t>
            </a:r>
          </a:p>
          <a:p>
            <a:pPr marL="285750" indent="-285750">
              <a:spcAft>
                <a:spcPts val="600"/>
              </a:spcAft>
              <a:buFont typeface="Arial"/>
              <a:buChar char="•"/>
            </a:pPr>
            <a:r>
              <a:rPr lang="en-GB" sz="1800" dirty="0">
                <a:solidFill>
                  <a:schemeClr val="tx1"/>
                </a:solidFill>
              </a:rPr>
              <a:t>The LRP provides national funding agencies, European Strategy Forum on Research Infrastructures and the European Commission with a framework for coordinated advances in nuclear science in Europe</a:t>
            </a:r>
          </a:p>
        </p:txBody>
      </p:sp>
      <p:sp>
        <p:nvSpPr>
          <p:cNvPr id="18" name="ZoneTexte 17">
            <a:extLst>
              <a:ext uri="{FF2B5EF4-FFF2-40B4-BE49-F238E27FC236}">
                <a16:creationId xmlns:a16="http://schemas.microsoft.com/office/drawing/2014/main" id="{C3B694D0-DF8F-9D9F-D62F-670EA7894E3A}"/>
              </a:ext>
            </a:extLst>
          </p:cNvPr>
          <p:cNvSpPr txBox="1"/>
          <p:nvPr/>
        </p:nvSpPr>
        <p:spPr>
          <a:xfrm>
            <a:off x="3891032" y="4655886"/>
            <a:ext cx="2829180" cy="461665"/>
          </a:xfrm>
          <a:prstGeom prst="rect">
            <a:avLst/>
          </a:prstGeom>
          <a:ln>
            <a:noFill/>
          </a:ln>
        </p:spPr>
        <p:style>
          <a:lnRef idx="1">
            <a:schemeClr val="accent1"/>
          </a:lnRef>
          <a:fillRef idx="2">
            <a:schemeClr val="accent1"/>
          </a:fillRef>
          <a:effectRef idx="1">
            <a:schemeClr val="accent1"/>
          </a:effectRef>
          <a:fontRef idx="minor">
            <a:schemeClr val="dk1"/>
          </a:fontRef>
        </p:style>
        <p:txBody>
          <a:bodyPr wrap="square" rtlCol="0">
            <a:spAutoFit/>
          </a:bodyPr>
          <a:lstStyle/>
          <a:p>
            <a:r>
              <a:rPr lang="en-GB" sz="1200" i="1" dirty="0"/>
              <a:t>https://</a:t>
            </a:r>
            <a:r>
              <a:rPr lang="en-GB" sz="1200" i="1" dirty="0" err="1"/>
              <a:t>www.nupecc.org</a:t>
            </a:r>
            <a:r>
              <a:rPr lang="en-GB" sz="1200" i="1" dirty="0"/>
              <a:t>/2017_LRP_Assessment_of_Implementation_final.pdf</a:t>
            </a:r>
          </a:p>
        </p:txBody>
      </p:sp>
      <p:sp>
        <p:nvSpPr>
          <p:cNvPr id="19" name="ZoneTexte 18">
            <a:extLst>
              <a:ext uri="{FF2B5EF4-FFF2-40B4-BE49-F238E27FC236}">
                <a16:creationId xmlns:a16="http://schemas.microsoft.com/office/drawing/2014/main" id="{CCBCFEDA-4B47-34F7-D0F0-AA94D8A19994}"/>
              </a:ext>
            </a:extLst>
          </p:cNvPr>
          <p:cNvSpPr txBox="1"/>
          <p:nvPr/>
        </p:nvSpPr>
        <p:spPr>
          <a:xfrm>
            <a:off x="3871530" y="3704595"/>
            <a:ext cx="2743201" cy="523220"/>
          </a:xfrm>
          <a:prstGeom prst="rect">
            <a:avLst/>
          </a:prstGeom>
          <a:noFill/>
        </p:spPr>
        <p:txBody>
          <a:bodyPr wrap="square" rtlCol="0">
            <a:spAutoFit/>
          </a:bodyPr>
          <a:lstStyle/>
          <a:p>
            <a:pPr algn="ctr"/>
            <a:r>
              <a:rPr lang="en-GB" sz="1400" dirty="0">
                <a:solidFill>
                  <a:schemeClr val="bg1"/>
                </a:solidFill>
              </a:rPr>
              <a:t>Assessment of implementation of LRP 2017</a:t>
            </a:r>
          </a:p>
        </p:txBody>
      </p:sp>
      <p:pic>
        <p:nvPicPr>
          <p:cNvPr id="23" name="Image 22">
            <a:extLst>
              <a:ext uri="{FF2B5EF4-FFF2-40B4-BE49-F238E27FC236}">
                <a16:creationId xmlns:a16="http://schemas.microsoft.com/office/drawing/2014/main" id="{62D53A57-8C29-4DE3-35E4-1E07295213E8}"/>
              </a:ext>
            </a:extLst>
          </p:cNvPr>
          <p:cNvPicPr>
            <a:picLocks noChangeAspect="1"/>
          </p:cNvPicPr>
          <p:nvPr/>
        </p:nvPicPr>
        <p:blipFill>
          <a:blip r:embed="rId5" cstate="email">
            <a:extLst>
              <a:ext uri="{28A0092B-C50C-407E-A947-70E740481C1C}">
                <a14:useLocalDpi xmlns:a14="http://schemas.microsoft.com/office/drawing/2010/main" val="0"/>
              </a:ext>
            </a:extLst>
          </a:blip>
          <a:stretch>
            <a:fillRect/>
          </a:stretch>
        </p:blipFill>
        <p:spPr>
          <a:xfrm>
            <a:off x="10509741" y="3168461"/>
            <a:ext cx="1491136" cy="2104103"/>
          </a:xfrm>
          <a:prstGeom prst="rect">
            <a:avLst/>
          </a:prstGeom>
        </p:spPr>
      </p:pic>
      <p:pic>
        <p:nvPicPr>
          <p:cNvPr id="4" name="Immagine 1">
            <a:extLst>
              <a:ext uri="{FF2B5EF4-FFF2-40B4-BE49-F238E27FC236}">
                <a16:creationId xmlns:a16="http://schemas.microsoft.com/office/drawing/2014/main" id="{0EA92739-0F52-2367-1C25-07FC38CB7947}"/>
              </a:ext>
            </a:extLst>
          </p:cNvPr>
          <p:cNvPicPr>
            <a:picLocks noChangeAspect="1"/>
          </p:cNvPicPr>
          <p:nvPr/>
        </p:nvPicPr>
        <p:blipFill rotWithShape="1">
          <a:blip r:embed="rId6" cstate="screen">
            <a:extLst>
              <a:ext uri="{28A0092B-C50C-407E-A947-70E740481C1C}">
                <a14:useLocalDpi xmlns:a14="http://schemas.microsoft.com/office/drawing/2010/main"/>
              </a:ext>
            </a:extLst>
          </a:blip>
          <a:srcRect/>
          <a:stretch/>
        </p:blipFill>
        <p:spPr>
          <a:xfrm>
            <a:off x="1866375" y="3549074"/>
            <a:ext cx="1436080" cy="2083105"/>
          </a:xfrm>
          <a:prstGeom prst="rect">
            <a:avLst/>
          </a:prstGeom>
          <a:ln>
            <a:noFill/>
          </a:ln>
        </p:spPr>
      </p:pic>
      <p:sp>
        <p:nvSpPr>
          <p:cNvPr id="29" name="ZoneTexte 4">
            <a:extLst>
              <a:ext uri="{FF2B5EF4-FFF2-40B4-BE49-F238E27FC236}">
                <a16:creationId xmlns:a16="http://schemas.microsoft.com/office/drawing/2014/main" id="{F040643C-E4ED-FE80-A8CD-38CDE42B3FB7}"/>
              </a:ext>
            </a:extLst>
          </p:cNvPr>
          <p:cNvSpPr txBox="1"/>
          <p:nvPr/>
        </p:nvSpPr>
        <p:spPr>
          <a:xfrm>
            <a:off x="1725686" y="5683393"/>
            <a:ext cx="2464329" cy="338554"/>
          </a:xfrm>
          <a:prstGeom prst="rect">
            <a:avLst/>
          </a:prstGeom>
          <a:noFill/>
        </p:spPr>
        <p:txBody>
          <a:bodyPr wrap="square" rtlCol="0">
            <a:spAutoFit/>
          </a:bodyPr>
          <a:lstStyle/>
          <a:p>
            <a:r>
              <a:rPr lang="en-GB" sz="1600" dirty="0"/>
              <a:t>NuPECC LRP 2017</a:t>
            </a:r>
          </a:p>
        </p:txBody>
      </p:sp>
      <p:pic>
        <p:nvPicPr>
          <p:cNvPr id="3" name="Image 19">
            <a:extLst>
              <a:ext uri="{FF2B5EF4-FFF2-40B4-BE49-F238E27FC236}">
                <a16:creationId xmlns:a16="http://schemas.microsoft.com/office/drawing/2014/main" id="{37140E86-CD22-209E-71F3-EC7C8C88728D}"/>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819183" y="3152752"/>
            <a:ext cx="3337200" cy="2215057"/>
          </a:xfrm>
          <a:prstGeom prst="rect">
            <a:avLst/>
          </a:prstGeom>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250376447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403ECB8B-5AC9-7AEF-1DAF-5572D6752C7E}"/>
              </a:ext>
            </a:extLst>
          </p:cNvPr>
          <p:cNvSpPr>
            <a:spLocks noGrp="1"/>
          </p:cNvSpPr>
          <p:nvPr>
            <p:ph type="title"/>
          </p:nvPr>
        </p:nvSpPr>
        <p:spPr/>
        <p:txBody>
          <a:bodyPr>
            <a:normAutofit/>
          </a:bodyPr>
          <a:lstStyle/>
          <a:p>
            <a:r>
              <a:rPr lang="en-AT" sz="3600" dirty="0"/>
              <a:t>NuPECC LRP2025 Time Line</a:t>
            </a:r>
          </a:p>
        </p:txBody>
      </p:sp>
      <p:sp>
        <p:nvSpPr>
          <p:cNvPr id="2" name="Date Placeholder 1">
            <a:extLst>
              <a:ext uri="{FF2B5EF4-FFF2-40B4-BE49-F238E27FC236}">
                <a16:creationId xmlns:a16="http://schemas.microsoft.com/office/drawing/2014/main" id="{935D1A1A-C278-3288-81CC-AEA8A331DA49}"/>
              </a:ext>
            </a:extLst>
          </p:cNvPr>
          <p:cNvSpPr>
            <a:spLocks noGrp="1"/>
          </p:cNvSpPr>
          <p:nvPr>
            <p:ph type="dt" sz="half" idx="10"/>
          </p:nvPr>
        </p:nvSpPr>
        <p:spPr/>
        <p:txBody>
          <a:bodyPr/>
          <a:lstStyle/>
          <a:p>
            <a:r>
              <a:rPr lang="en-US"/>
              <a:t>28 May 2025</a:t>
            </a:r>
            <a:endParaRPr lang="en-GB" dirty="0"/>
          </a:p>
        </p:txBody>
      </p:sp>
      <p:sp>
        <p:nvSpPr>
          <p:cNvPr id="3" name="Footer Placeholder 2">
            <a:extLst>
              <a:ext uri="{FF2B5EF4-FFF2-40B4-BE49-F238E27FC236}">
                <a16:creationId xmlns:a16="http://schemas.microsoft.com/office/drawing/2014/main" id="{FF2EF77D-5DA2-74CB-4881-B2E14C8E49B4}"/>
              </a:ext>
            </a:extLst>
          </p:cNvPr>
          <p:cNvSpPr>
            <a:spLocks noGrp="1"/>
          </p:cNvSpPr>
          <p:nvPr>
            <p:ph type="ftr" sz="quarter" idx="11"/>
          </p:nvPr>
        </p:nvSpPr>
        <p:spPr/>
        <p:txBody>
          <a:bodyPr/>
          <a:lstStyle/>
          <a:p>
            <a:r>
              <a:rPr lang="fr-FR"/>
              <a:t>E. Widmann WG9 Meeting Deajeon</a:t>
            </a:r>
            <a:endParaRPr lang="fr-FR" dirty="0"/>
          </a:p>
        </p:txBody>
      </p:sp>
      <p:sp>
        <p:nvSpPr>
          <p:cNvPr id="4" name="Slide Number Placeholder 3">
            <a:extLst>
              <a:ext uri="{FF2B5EF4-FFF2-40B4-BE49-F238E27FC236}">
                <a16:creationId xmlns:a16="http://schemas.microsoft.com/office/drawing/2014/main" id="{92C8C69F-F4C4-8F2F-35CA-8903D6C23B91}"/>
              </a:ext>
            </a:extLst>
          </p:cNvPr>
          <p:cNvSpPr>
            <a:spLocks noGrp="1"/>
          </p:cNvSpPr>
          <p:nvPr>
            <p:ph type="sldNum" sz="quarter" idx="12"/>
          </p:nvPr>
        </p:nvSpPr>
        <p:spPr/>
        <p:txBody>
          <a:bodyPr/>
          <a:lstStyle/>
          <a:p>
            <a:fld id="{D6989F83-ADB3-5041-8C37-95AC9FBEFDEB}" type="slidenum">
              <a:rPr lang="en-GB" smtClean="0"/>
              <a:t>19</a:t>
            </a:fld>
            <a:endParaRPr lang="en-GB" dirty="0"/>
          </a:p>
        </p:txBody>
      </p:sp>
      <p:pic>
        <p:nvPicPr>
          <p:cNvPr id="6" name="Picture 5">
            <a:extLst>
              <a:ext uri="{FF2B5EF4-FFF2-40B4-BE49-F238E27FC236}">
                <a16:creationId xmlns:a16="http://schemas.microsoft.com/office/drawing/2014/main" id="{B5162A4C-ADB8-9727-D698-C56E7E74A2CB}"/>
              </a:ext>
            </a:extLst>
          </p:cNvPr>
          <p:cNvPicPr>
            <a:picLocks noChangeAspect="1"/>
          </p:cNvPicPr>
          <p:nvPr/>
        </p:nvPicPr>
        <p:blipFill>
          <a:blip r:embed="rId2">
            <a:extLst>
              <a:ext uri="{28A0092B-C50C-407E-A947-70E740481C1C}">
                <a14:useLocalDpi xmlns:a14="http://schemas.microsoft.com/office/drawing/2010/main" val="0"/>
              </a:ext>
            </a:extLst>
          </a:blip>
          <a:srcRect t="3583"/>
          <a:stretch/>
        </p:blipFill>
        <p:spPr>
          <a:xfrm>
            <a:off x="1608083" y="1928145"/>
            <a:ext cx="9661634" cy="4415590"/>
          </a:xfrm>
          <a:prstGeom prst="rect">
            <a:avLst/>
          </a:prstGeom>
        </p:spPr>
      </p:pic>
      <p:sp>
        <p:nvSpPr>
          <p:cNvPr id="5" name="Rectangle 4">
            <a:extLst>
              <a:ext uri="{FF2B5EF4-FFF2-40B4-BE49-F238E27FC236}">
                <a16:creationId xmlns:a16="http://schemas.microsoft.com/office/drawing/2014/main" id="{03AB6AB7-DE9B-21E0-BFF2-01B411BE397B}"/>
              </a:ext>
            </a:extLst>
          </p:cNvPr>
          <p:cNvSpPr/>
          <p:nvPr/>
        </p:nvSpPr>
        <p:spPr>
          <a:xfrm>
            <a:off x="6741623" y="2842952"/>
            <a:ext cx="1163782" cy="515389"/>
          </a:xfrm>
          <a:prstGeom prst="rect">
            <a:avLst/>
          </a:prstGeom>
          <a:noFill/>
          <a:ln w="28575">
            <a:solidFill>
              <a:srgbClr val="C0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T"/>
          </a:p>
        </p:txBody>
      </p:sp>
      <p:sp>
        <p:nvSpPr>
          <p:cNvPr id="8" name="Rectangle 7">
            <a:extLst>
              <a:ext uri="{FF2B5EF4-FFF2-40B4-BE49-F238E27FC236}">
                <a16:creationId xmlns:a16="http://schemas.microsoft.com/office/drawing/2014/main" id="{8FD216C7-A1E3-CFA5-D9FE-8878FA8A22E0}"/>
              </a:ext>
            </a:extLst>
          </p:cNvPr>
          <p:cNvSpPr/>
          <p:nvPr/>
        </p:nvSpPr>
        <p:spPr>
          <a:xfrm>
            <a:off x="7913718" y="2111432"/>
            <a:ext cx="773082" cy="844207"/>
          </a:xfrm>
          <a:prstGeom prst="rect">
            <a:avLst/>
          </a:prstGeom>
          <a:noFill/>
          <a:ln w="28575">
            <a:solidFill>
              <a:srgbClr val="C0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T"/>
          </a:p>
        </p:txBody>
      </p:sp>
      <p:sp>
        <p:nvSpPr>
          <p:cNvPr id="9" name="TextBox 8">
            <a:extLst>
              <a:ext uri="{FF2B5EF4-FFF2-40B4-BE49-F238E27FC236}">
                <a16:creationId xmlns:a16="http://schemas.microsoft.com/office/drawing/2014/main" id="{EF5FD123-3BC3-48DE-4D48-C3CAC12AA5F6}"/>
              </a:ext>
            </a:extLst>
          </p:cNvPr>
          <p:cNvSpPr txBox="1"/>
          <p:nvPr/>
        </p:nvSpPr>
        <p:spPr>
          <a:xfrm>
            <a:off x="8610600" y="1203448"/>
            <a:ext cx="2505814" cy="400110"/>
          </a:xfrm>
          <a:prstGeom prst="rect">
            <a:avLst/>
          </a:prstGeom>
          <a:noFill/>
        </p:spPr>
        <p:txBody>
          <a:bodyPr wrap="none" rtlCol="0">
            <a:spAutoFit/>
          </a:bodyPr>
          <a:lstStyle/>
          <a:p>
            <a:r>
              <a:rPr lang="en-AT" sz="2000" dirty="0">
                <a:solidFill>
                  <a:srgbClr val="C00000"/>
                </a:solidFill>
                <a:latin typeface="Arial" panose="020B0604020202020204" pitchFamily="34" charset="0"/>
                <a:cs typeface="Arial" panose="020B0604020202020204" pitchFamily="34" charset="0"/>
              </a:rPr>
              <a:t>Bottom-up approach</a:t>
            </a:r>
          </a:p>
        </p:txBody>
      </p:sp>
      <p:cxnSp>
        <p:nvCxnSpPr>
          <p:cNvPr id="11" name="Straight Arrow Connector 10">
            <a:extLst>
              <a:ext uri="{FF2B5EF4-FFF2-40B4-BE49-F238E27FC236}">
                <a16:creationId xmlns:a16="http://schemas.microsoft.com/office/drawing/2014/main" id="{37AB4143-D36F-EAF6-F363-97687DF0D5F3}"/>
              </a:ext>
            </a:extLst>
          </p:cNvPr>
          <p:cNvCxnSpPr/>
          <p:nvPr/>
        </p:nvCxnSpPr>
        <p:spPr>
          <a:xfrm flipH="1">
            <a:off x="4638502" y="1554480"/>
            <a:ext cx="3972098" cy="979055"/>
          </a:xfrm>
          <a:prstGeom prst="straightConnector1">
            <a:avLst/>
          </a:prstGeom>
          <a:ln>
            <a:solidFill>
              <a:srgbClr val="C00000"/>
            </a:solidFill>
            <a:tailEnd type="triangle"/>
          </a:ln>
        </p:spPr>
        <p:style>
          <a:lnRef idx="2">
            <a:schemeClr val="accent1"/>
          </a:lnRef>
          <a:fillRef idx="0">
            <a:schemeClr val="accent1"/>
          </a:fillRef>
          <a:effectRef idx="1">
            <a:schemeClr val="accent1"/>
          </a:effectRef>
          <a:fontRef idx="minor">
            <a:schemeClr val="tx1"/>
          </a:fontRef>
        </p:style>
      </p:cxnSp>
      <p:cxnSp>
        <p:nvCxnSpPr>
          <p:cNvPr id="12" name="Straight Arrow Connector 11">
            <a:extLst>
              <a:ext uri="{FF2B5EF4-FFF2-40B4-BE49-F238E27FC236}">
                <a16:creationId xmlns:a16="http://schemas.microsoft.com/office/drawing/2014/main" id="{29AA74E0-881A-3BF5-CA35-0DFB447DA9FB}"/>
              </a:ext>
            </a:extLst>
          </p:cNvPr>
          <p:cNvCxnSpPr>
            <a:cxnSpLocks/>
          </p:cNvCxnSpPr>
          <p:nvPr/>
        </p:nvCxnSpPr>
        <p:spPr>
          <a:xfrm flipH="1">
            <a:off x="5860473" y="1554480"/>
            <a:ext cx="2826327" cy="2807030"/>
          </a:xfrm>
          <a:prstGeom prst="straightConnector1">
            <a:avLst/>
          </a:prstGeom>
          <a:ln>
            <a:solidFill>
              <a:srgbClr val="C00000"/>
            </a:solidFill>
            <a:tailEnd type="triangle"/>
          </a:ln>
        </p:spPr>
        <p:style>
          <a:lnRef idx="2">
            <a:schemeClr val="accent1"/>
          </a:lnRef>
          <a:fillRef idx="0">
            <a:schemeClr val="accent1"/>
          </a:fillRef>
          <a:effectRef idx="1">
            <a:schemeClr val="accent1"/>
          </a:effectRef>
          <a:fontRef idx="minor">
            <a:schemeClr val="tx1"/>
          </a:fontRef>
        </p:style>
      </p:cxnSp>
      <p:cxnSp>
        <p:nvCxnSpPr>
          <p:cNvPr id="15" name="Straight Arrow Connector 14">
            <a:extLst>
              <a:ext uri="{FF2B5EF4-FFF2-40B4-BE49-F238E27FC236}">
                <a16:creationId xmlns:a16="http://schemas.microsoft.com/office/drawing/2014/main" id="{95D974A3-FC3E-7082-B413-0B9372421472}"/>
              </a:ext>
            </a:extLst>
          </p:cNvPr>
          <p:cNvCxnSpPr>
            <a:cxnSpLocks/>
          </p:cNvCxnSpPr>
          <p:nvPr/>
        </p:nvCxnSpPr>
        <p:spPr>
          <a:xfrm flipH="1">
            <a:off x="8300259" y="1652636"/>
            <a:ext cx="429034" cy="2671830"/>
          </a:xfrm>
          <a:prstGeom prst="straightConnector1">
            <a:avLst/>
          </a:prstGeom>
          <a:ln>
            <a:solidFill>
              <a:srgbClr val="C00000"/>
            </a:solidFill>
            <a:tailEnd type="triangle"/>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00282002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8"/>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9"/>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11"/>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12"/>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1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8" grpId="0" animBg="1"/>
      <p:bldP spid="9"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6873DAF1-5959-2385-0ABA-6BBFE535AFD9}"/>
              </a:ext>
            </a:extLst>
          </p:cNvPr>
          <p:cNvSpPr>
            <a:spLocks noGrp="1"/>
          </p:cNvSpPr>
          <p:nvPr>
            <p:ph type="ctrTitle"/>
          </p:nvPr>
        </p:nvSpPr>
        <p:spPr>
          <a:xfrm>
            <a:off x="1524000" y="1122363"/>
            <a:ext cx="9144000" cy="2728668"/>
          </a:xfrm>
        </p:spPr>
        <p:txBody>
          <a:bodyPr anchor="b"/>
          <a:lstStyle/>
          <a:p>
            <a:r>
              <a:rPr lang="en-AT" dirty="0"/>
              <a:t>Physics topics ad recommendations</a:t>
            </a:r>
          </a:p>
        </p:txBody>
      </p:sp>
      <p:sp>
        <p:nvSpPr>
          <p:cNvPr id="8" name="Subtitle 7">
            <a:extLst>
              <a:ext uri="{FF2B5EF4-FFF2-40B4-BE49-F238E27FC236}">
                <a16:creationId xmlns:a16="http://schemas.microsoft.com/office/drawing/2014/main" id="{3F4AAEDD-E256-9B61-C989-762E49C05244}"/>
              </a:ext>
            </a:extLst>
          </p:cNvPr>
          <p:cNvSpPr>
            <a:spLocks noGrp="1"/>
          </p:cNvSpPr>
          <p:nvPr>
            <p:ph type="subTitle" idx="1"/>
          </p:nvPr>
        </p:nvSpPr>
        <p:spPr>
          <a:xfrm>
            <a:off x="1524000" y="4528038"/>
            <a:ext cx="9144000" cy="729762"/>
          </a:xfrm>
        </p:spPr>
        <p:txBody>
          <a:bodyPr/>
          <a:lstStyle/>
          <a:p>
            <a:endParaRPr lang="en-AT"/>
          </a:p>
        </p:txBody>
      </p:sp>
    </p:spTree>
    <p:extLst>
      <p:ext uri="{BB962C8B-B14F-4D97-AF65-F5344CB8AC3E}">
        <p14:creationId xmlns:p14="http://schemas.microsoft.com/office/powerpoint/2010/main" val="298159692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ZoneTexte 4">
            <a:extLst>
              <a:ext uri="{FF2B5EF4-FFF2-40B4-BE49-F238E27FC236}">
                <a16:creationId xmlns:a16="http://schemas.microsoft.com/office/drawing/2014/main" id="{1E34D36C-D3EF-ABFA-D96B-86992FFDD635}"/>
              </a:ext>
            </a:extLst>
          </p:cNvPr>
          <p:cNvSpPr txBox="1"/>
          <p:nvPr/>
        </p:nvSpPr>
        <p:spPr>
          <a:xfrm>
            <a:off x="116272" y="1756473"/>
            <a:ext cx="12023955" cy="830997"/>
          </a:xfrm>
          <a:prstGeom prst="rect">
            <a:avLst/>
          </a:prstGeom>
          <a:solidFill>
            <a:srgbClr val="EFAD66"/>
          </a:solidFill>
          <a:ln>
            <a:noFill/>
          </a:ln>
          <a:effectLst>
            <a:outerShdw blurRad="50800" dist="38100" dir="2700000" algn="tl" rotWithShape="0">
              <a:prstClr val="black">
                <a:alpha val="40000"/>
              </a:prstClr>
            </a:outerShdw>
          </a:effectLst>
        </p:spPr>
        <p:style>
          <a:lnRef idx="1">
            <a:schemeClr val="accent4"/>
          </a:lnRef>
          <a:fillRef idx="2">
            <a:schemeClr val="accent4"/>
          </a:fillRef>
          <a:effectRef idx="1">
            <a:schemeClr val="accent4"/>
          </a:effectRef>
          <a:fontRef idx="minor">
            <a:schemeClr val="dk1"/>
          </a:fontRef>
        </p:style>
        <p:txBody>
          <a:bodyPr wrap="square">
            <a:spAutoFit/>
          </a:bodyPr>
          <a:lstStyle/>
          <a:p>
            <a:pPr lvl="0" algn="just">
              <a:spcAft>
                <a:spcPts val="600"/>
              </a:spcAft>
            </a:pPr>
            <a:r>
              <a:rPr lang="en-GB" sz="1600" dirty="0">
                <a:effectLst/>
                <a:latin typeface="Arial" panose="020B0604020202020204" pitchFamily="34" charset="0"/>
                <a:ea typeface="Calibri" panose="020F0502020204030204" pitchFamily="34" charset="0"/>
                <a:cs typeface="Times New Roman" panose="02020603050405020304" pitchFamily="18" charset="0"/>
              </a:rPr>
              <a:t>The goal of hadron physics is to understand the </a:t>
            </a:r>
            <a:r>
              <a:rPr lang="en-GB" sz="1600" b="1" dirty="0">
                <a:effectLst/>
                <a:latin typeface="Arial" panose="020B0604020202020204" pitchFamily="34" charset="0"/>
                <a:ea typeface="Calibri" panose="020F0502020204030204" pitchFamily="34" charset="0"/>
                <a:cs typeface="Times New Roman" panose="02020603050405020304" pitchFamily="18" charset="0"/>
              </a:rPr>
              <a:t>rich and complex features </a:t>
            </a:r>
            <a:r>
              <a:rPr lang="en-GB" sz="1600" dirty="0">
                <a:effectLst/>
                <a:latin typeface="Arial" panose="020B0604020202020204" pitchFamily="34" charset="0"/>
                <a:ea typeface="Calibri" panose="020F0502020204030204" pitchFamily="34" charset="0"/>
                <a:cs typeface="Times New Roman" panose="02020603050405020304" pitchFamily="18" charset="0"/>
              </a:rPr>
              <a:t>of the strong interaction. How does the major part of the </a:t>
            </a:r>
            <a:r>
              <a:rPr lang="en-GB" sz="1600" b="1" dirty="0">
                <a:effectLst/>
                <a:latin typeface="Arial" panose="020B0604020202020204" pitchFamily="34" charset="0"/>
                <a:ea typeface="Calibri" panose="020F0502020204030204" pitchFamily="34" charset="0"/>
                <a:cs typeface="Times New Roman" panose="02020603050405020304" pitchFamily="18" charset="0"/>
              </a:rPr>
              <a:t>visible mass of the universe emerge </a:t>
            </a:r>
            <a:r>
              <a:rPr lang="en-GB" sz="1600" dirty="0">
                <a:effectLst/>
                <a:latin typeface="Arial" panose="020B0604020202020204" pitchFamily="34" charset="0"/>
                <a:ea typeface="Calibri" panose="020F0502020204030204" pitchFamily="34" charset="0"/>
                <a:cs typeface="Times New Roman" panose="02020603050405020304" pitchFamily="18" charset="0"/>
              </a:rPr>
              <a:t>from the almost massless quarks? Can massless gluons form massive, exotic matter? What is the role of strong interactions in </a:t>
            </a:r>
            <a:r>
              <a:rPr lang="en-GB" sz="1600" b="1" dirty="0">
                <a:effectLst/>
                <a:latin typeface="Arial" panose="020B0604020202020204" pitchFamily="34" charset="0"/>
                <a:ea typeface="Calibri" panose="020F0502020204030204" pitchFamily="34" charset="0"/>
                <a:cs typeface="Times New Roman" panose="02020603050405020304" pitchFamily="18" charset="0"/>
              </a:rPr>
              <a:t>stellar objects</a:t>
            </a:r>
            <a:r>
              <a:rPr lang="en-GB" sz="1600" dirty="0">
                <a:effectLst/>
                <a:latin typeface="Arial" panose="020B0604020202020204" pitchFamily="34" charset="0"/>
                <a:ea typeface="Calibri" panose="020F0502020204030204" pitchFamily="34" charset="0"/>
                <a:cs typeface="Times New Roman" panose="02020603050405020304" pitchFamily="18" charset="0"/>
              </a:rPr>
              <a:t>, and in precision tests of the Standard Model? </a:t>
            </a:r>
          </a:p>
        </p:txBody>
      </p:sp>
      <p:sp>
        <p:nvSpPr>
          <p:cNvPr id="7" name="ZoneTexte 6">
            <a:extLst>
              <a:ext uri="{FF2B5EF4-FFF2-40B4-BE49-F238E27FC236}">
                <a16:creationId xmlns:a16="http://schemas.microsoft.com/office/drawing/2014/main" id="{F75EAC4B-3660-093E-78B3-609DC95C2A2B}"/>
              </a:ext>
            </a:extLst>
          </p:cNvPr>
          <p:cNvSpPr txBox="1"/>
          <p:nvPr/>
        </p:nvSpPr>
        <p:spPr>
          <a:xfrm>
            <a:off x="116272" y="1049993"/>
            <a:ext cx="2468666" cy="461665"/>
          </a:xfrm>
          <a:prstGeom prst="rect">
            <a:avLst/>
          </a:prstGeom>
          <a:solidFill>
            <a:srgbClr val="EFAD66"/>
          </a:solidFill>
          <a:ln>
            <a:noFill/>
          </a:ln>
          <a:effectLst>
            <a:outerShdw blurRad="50800" dist="38100" dir="2700000" algn="tl" rotWithShape="0">
              <a:prstClr val="black">
                <a:alpha val="40000"/>
              </a:prstClr>
            </a:outerShdw>
          </a:effectLst>
        </p:spPr>
        <p:style>
          <a:lnRef idx="1">
            <a:schemeClr val="accent5"/>
          </a:lnRef>
          <a:fillRef idx="2">
            <a:schemeClr val="accent5"/>
          </a:fillRef>
          <a:effectRef idx="1">
            <a:schemeClr val="accent5"/>
          </a:effectRef>
          <a:fontRef idx="minor">
            <a:schemeClr val="dk1"/>
          </a:fontRef>
        </p:style>
        <p:txBody>
          <a:bodyPr wrap="square">
            <a:spAutoFit/>
          </a:bodyPr>
          <a:lstStyle/>
          <a:p>
            <a:pPr algn="just">
              <a:spcBef>
                <a:spcPts val="1200"/>
              </a:spcBef>
              <a:spcAft>
                <a:spcPts val="1200"/>
              </a:spcAft>
            </a:pPr>
            <a:r>
              <a:rPr lang="en-GB" sz="2400" kern="100" dirty="0">
                <a:solidFill>
                  <a:schemeClr val="tx1"/>
                </a:solidFill>
                <a:effectLst/>
                <a:latin typeface="Arial" panose="020B0604020202020204" pitchFamily="34" charset="0"/>
                <a:ea typeface="Times New Roman" panose="02020603050405020304" pitchFamily="18" charset="0"/>
                <a:cs typeface="Arial" panose="020B0604020202020204" pitchFamily="34" charset="0"/>
              </a:rPr>
              <a:t>Hadron Physics</a:t>
            </a:r>
            <a:endParaRPr lang="fr-FR" sz="2400" kern="100" dirty="0">
              <a:solidFill>
                <a:schemeClr val="tx1"/>
              </a:solidFill>
              <a:effectLst/>
              <a:latin typeface="Arial" panose="020B0604020202020204" pitchFamily="34" charset="0"/>
              <a:ea typeface="Times New Roman" panose="02020603050405020304" pitchFamily="18" charset="0"/>
              <a:cs typeface="Arial" panose="020B0604020202020204" pitchFamily="34" charset="0"/>
            </a:endParaRP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13" name="ZoneTexte 12">
            <a:extLst>
              <a:ext uri="{FF2B5EF4-FFF2-40B4-BE49-F238E27FC236}">
                <a16:creationId xmlns:a16="http://schemas.microsoft.com/office/drawing/2014/main" id="{A2C863E6-8542-2D14-D985-06955C2BC8D5}"/>
              </a:ext>
            </a:extLst>
          </p:cNvPr>
          <p:cNvSpPr txBox="1"/>
          <p:nvPr/>
        </p:nvSpPr>
        <p:spPr>
          <a:xfrm>
            <a:off x="2835102" y="1100831"/>
            <a:ext cx="2960078" cy="400110"/>
          </a:xfrm>
          <a:prstGeom prst="rect">
            <a:avLst/>
          </a:prstGeom>
          <a:solidFill>
            <a:srgbClr val="EFAD66"/>
          </a:solidFill>
          <a:ln>
            <a:noFill/>
          </a:ln>
          <a:effectLst>
            <a:outerShdw blurRad="50800" dist="38100" dir="2700000" algn="tl" rotWithShape="0">
              <a:prstClr val="black">
                <a:alpha val="40000"/>
              </a:prstClr>
            </a:outerShdw>
          </a:effectLst>
        </p:spPr>
        <p:style>
          <a:lnRef idx="1">
            <a:schemeClr val="accent6"/>
          </a:lnRef>
          <a:fillRef idx="2">
            <a:schemeClr val="accent6"/>
          </a:fillRef>
          <a:effectRef idx="1">
            <a:schemeClr val="accent6"/>
          </a:effectRef>
          <a:fontRef idx="minor">
            <a:schemeClr val="dk1"/>
          </a:fontRef>
        </p:style>
        <p:txBody>
          <a:bodyPr wrap="square">
            <a:spAutoFit/>
          </a:bodyPr>
          <a:lstStyle/>
          <a:p>
            <a:r>
              <a:rPr lang="en-GB" sz="2000" i="1" dirty="0">
                <a:latin typeface="Arial" panose="020B0604020202020204" pitchFamily="34" charset="0"/>
                <a:cs typeface="Arial" panose="020B0604020202020204" pitchFamily="34" charset="0"/>
              </a:rPr>
              <a:t>Key </a:t>
            </a:r>
            <a:r>
              <a:rPr lang="en-GB" i="1" dirty="0">
                <a:latin typeface="Arial" panose="020B0604020202020204" pitchFamily="34" charset="0"/>
                <a:cs typeface="Arial" panose="020B0604020202020204" pitchFamily="34" charset="0"/>
              </a:rPr>
              <a:t>Questions</a:t>
            </a:r>
            <a:r>
              <a:rPr lang="en-GB" sz="2000" i="1" dirty="0">
                <a:latin typeface="Arial" panose="020B0604020202020204" pitchFamily="34" charset="0"/>
                <a:cs typeface="Arial" panose="020B0604020202020204" pitchFamily="34" charset="0"/>
              </a:rPr>
              <a:t> &amp; Goals</a:t>
            </a:r>
          </a:p>
        </p:txBody>
      </p:sp>
      <p:pic>
        <p:nvPicPr>
          <p:cNvPr id="15" name="Image 14">
            <a:extLst>
              <a:ext uri="{FF2B5EF4-FFF2-40B4-BE49-F238E27FC236}">
                <a16:creationId xmlns:a16="http://schemas.microsoft.com/office/drawing/2014/main" id="{41FD3A22-BEA1-FBC9-663D-5B149E2525A7}"/>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4117585" y="2644221"/>
            <a:ext cx="2560866" cy="3418515"/>
          </a:xfrm>
          <a:prstGeom prst="rect">
            <a:avLst/>
          </a:prstGeom>
          <a:effectLst>
            <a:outerShdw blurRad="50800" dist="38100" dir="2700000" algn="tl" rotWithShape="0">
              <a:prstClr val="black">
                <a:alpha val="40000"/>
              </a:prstClr>
            </a:outerShdw>
          </a:effectLst>
        </p:spPr>
      </p:pic>
      <p:sp>
        <p:nvSpPr>
          <p:cNvPr id="17" name="ZoneTexte 16">
            <a:extLst>
              <a:ext uri="{FF2B5EF4-FFF2-40B4-BE49-F238E27FC236}">
                <a16:creationId xmlns:a16="http://schemas.microsoft.com/office/drawing/2014/main" id="{6F90D8B3-DB03-FFE0-13EE-4E48EDCC62B6}"/>
              </a:ext>
            </a:extLst>
          </p:cNvPr>
          <p:cNvSpPr txBox="1"/>
          <p:nvPr/>
        </p:nvSpPr>
        <p:spPr>
          <a:xfrm>
            <a:off x="4252850" y="6087008"/>
            <a:ext cx="2479645" cy="461665"/>
          </a:xfrm>
          <a:prstGeom prst="rect">
            <a:avLst/>
          </a:prstGeom>
          <a:noFill/>
        </p:spPr>
        <p:txBody>
          <a:bodyPr wrap="square">
            <a:spAutoFit/>
          </a:bodyPr>
          <a:lstStyle/>
          <a:p>
            <a:pPr algn="ctr"/>
            <a:r>
              <a:rPr lang="en-GB" sz="1200" b="0" dirty="0">
                <a:effectLst/>
                <a:latin typeface="Arial" panose="020B0604020202020204" pitchFamily="34" charset="0"/>
                <a:ea typeface="Calibri" panose="020F0502020204030204" pitchFamily="34" charset="0"/>
              </a:rPr>
              <a:t>Valence content of conventional </a:t>
            </a:r>
          </a:p>
          <a:p>
            <a:pPr algn="ctr"/>
            <a:r>
              <a:rPr lang="en-GB" sz="1200" b="0" dirty="0">
                <a:effectLst/>
                <a:latin typeface="Arial" panose="020B0604020202020204" pitchFamily="34" charset="0"/>
                <a:ea typeface="Calibri" panose="020F0502020204030204" pitchFamily="34" charset="0"/>
              </a:rPr>
              <a:t>and exotic hadrons</a:t>
            </a:r>
            <a:r>
              <a:rPr lang="fr-FR" sz="1200" b="0" dirty="0">
                <a:effectLst/>
              </a:rPr>
              <a:t> </a:t>
            </a:r>
            <a:endParaRPr lang="en-GB" sz="1200" b="0" dirty="0"/>
          </a:p>
        </p:txBody>
      </p:sp>
      <p:pic>
        <p:nvPicPr>
          <p:cNvPr id="18" name="image3.png">
            <a:extLst>
              <a:ext uri="{FF2B5EF4-FFF2-40B4-BE49-F238E27FC236}">
                <a16:creationId xmlns:a16="http://schemas.microsoft.com/office/drawing/2014/main" id="{D6FE6CC3-3572-4F68-9356-F6BADF4EDAF7}"/>
              </a:ext>
            </a:extLst>
          </p:cNvPr>
          <p:cNvPicPr/>
          <p:nvPr/>
        </p:nvPicPr>
        <p:blipFill>
          <a:blip r:embed="rId3"/>
          <a:srcRect/>
          <a:stretch>
            <a:fillRect/>
          </a:stretch>
        </p:blipFill>
        <p:spPr>
          <a:xfrm>
            <a:off x="7688180" y="2644221"/>
            <a:ext cx="3592351" cy="3137120"/>
          </a:xfrm>
          <a:prstGeom prst="rect">
            <a:avLst/>
          </a:prstGeom>
          <a:ln/>
          <a:effectLst>
            <a:outerShdw blurRad="50800" dist="38100" dir="2700000" algn="tl" rotWithShape="0">
              <a:prstClr val="black">
                <a:alpha val="40000"/>
              </a:prstClr>
            </a:outerShdw>
          </a:effectLst>
        </p:spPr>
      </p:pic>
      <p:sp>
        <p:nvSpPr>
          <p:cNvPr id="19" name="ZoneTexte 18">
            <a:extLst>
              <a:ext uri="{FF2B5EF4-FFF2-40B4-BE49-F238E27FC236}">
                <a16:creationId xmlns:a16="http://schemas.microsoft.com/office/drawing/2014/main" id="{6CDB746B-F830-6252-164B-ED357AD5B30A}"/>
              </a:ext>
            </a:extLst>
          </p:cNvPr>
          <p:cNvSpPr txBox="1"/>
          <p:nvPr/>
        </p:nvSpPr>
        <p:spPr>
          <a:xfrm>
            <a:off x="7228706" y="5838092"/>
            <a:ext cx="4893038" cy="900246"/>
          </a:xfrm>
          <a:prstGeom prst="rect">
            <a:avLst/>
          </a:prstGeom>
          <a:noFill/>
        </p:spPr>
        <p:txBody>
          <a:bodyPr wrap="square" rtlCol="0">
            <a:spAutoFit/>
          </a:bodyPr>
          <a:lstStyle/>
          <a:p>
            <a:pPr algn="just"/>
            <a:r>
              <a:rPr lang="en-GB" sz="1050" b="0" dirty="0">
                <a:effectLst/>
                <a:latin typeface="Arial" panose="020B0604020202020204" pitchFamily="34" charset="0"/>
                <a:ea typeface="Calibri" panose="020F0502020204030204" pitchFamily="34" charset="0"/>
              </a:rPr>
              <a:t>The blobs represent the mass and radius constraints from the gravitational wave detectors LIGO and Virgo, as well as NASA’s Neutron star Interior </a:t>
            </a:r>
            <a:r>
              <a:rPr lang="en-GB" sz="1050" b="0" dirty="0" err="1">
                <a:effectLst/>
                <a:latin typeface="Arial" panose="020B0604020202020204" pitchFamily="34" charset="0"/>
                <a:ea typeface="Calibri" panose="020F0502020204030204" pitchFamily="34" charset="0"/>
              </a:rPr>
              <a:t>ExploreR</a:t>
            </a:r>
            <a:r>
              <a:rPr lang="en-GB" sz="1050" b="0" dirty="0">
                <a:effectLst/>
                <a:latin typeface="Arial" panose="020B0604020202020204" pitchFamily="34" charset="0"/>
                <a:ea typeface="Calibri" panose="020F0502020204030204" pitchFamily="34" charset="0"/>
              </a:rPr>
              <a:t> (NICER), while the dashed and solid lines represent the predictions obtained with various EoS models, with and without hyperons. Picture credit I. </a:t>
            </a:r>
            <a:r>
              <a:rPr lang="en-GB" sz="1050" b="0" dirty="0" err="1">
                <a:effectLst/>
                <a:latin typeface="Arial" panose="020B0604020202020204" pitchFamily="34" charset="0"/>
                <a:ea typeface="Calibri" panose="020F0502020204030204" pitchFamily="34" charset="0"/>
              </a:rPr>
              <a:t>Vidana</a:t>
            </a:r>
            <a:r>
              <a:rPr lang="en-GB" sz="1050" b="0" dirty="0">
                <a:effectLst/>
                <a:latin typeface="Arial" panose="020B0604020202020204" pitchFamily="34" charset="0"/>
                <a:ea typeface="Calibri" panose="020F0502020204030204" pitchFamily="34" charset="0"/>
              </a:rPr>
              <a:t> (</a:t>
            </a:r>
            <a:r>
              <a:rPr lang="en-GB" sz="1050" b="0" dirty="0" err="1">
                <a:effectLst/>
                <a:latin typeface="Arial" panose="020B0604020202020204" pitchFamily="34" charset="0"/>
                <a:ea typeface="Calibri" panose="020F0502020204030204" pitchFamily="34" charset="0"/>
              </a:rPr>
              <a:t>Universita</a:t>
            </a:r>
            <a:r>
              <a:rPr lang="en-GB" sz="1050" b="0" dirty="0">
                <a:effectLst/>
                <a:latin typeface="Arial" panose="020B0604020202020204" pitchFamily="34" charset="0"/>
                <a:ea typeface="Calibri" panose="020F0502020204030204" pitchFamily="34" charset="0"/>
              </a:rPr>
              <a:t> di Catania).</a:t>
            </a:r>
            <a:endParaRPr lang="en-GB" sz="1200" b="0" dirty="0"/>
          </a:p>
        </p:txBody>
      </p:sp>
      <p:pic>
        <p:nvPicPr>
          <p:cNvPr id="13314" name="Picture 2" descr="rendering of proton spin puzzle">
            <a:extLst>
              <a:ext uri="{FF2B5EF4-FFF2-40B4-BE49-F238E27FC236}">
                <a16:creationId xmlns:a16="http://schemas.microsoft.com/office/drawing/2014/main" id="{C08D845F-7876-EE50-457A-63E01F859A5F}"/>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36466" y="3671444"/>
            <a:ext cx="2199701" cy="2312185"/>
          </a:xfrm>
          <a:prstGeom prst="rect">
            <a:avLst/>
          </a:prstGeom>
          <a:noFill/>
          <a:extLst>
            <a:ext uri="{909E8E84-426E-40DD-AFC4-6F175D3DCCD1}">
              <a14:hiddenFill xmlns:a14="http://schemas.microsoft.com/office/drawing/2010/main">
                <a:solidFill>
                  <a:srgbClr val="FFFFFF"/>
                </a:solidFill>
              </a14:hiddenFill>
            </a:ext>
          </a:extLst>
        </p:spPr>
      </p:pic>
      <p:sp>
        <p:nvSpPr>
          <p:cNvPr id="20" name="ZoneTexte 19">
            <a:extLst>
              <a:ext uri="{FF2B5EF4-FFF2-40B4-BE49-F238E27FC236}">
                <a16:creationId xmlns:a16="http://schemas.microsoft.com/office/drawing/2014/main" id="{FBFA3F3C-A575-EB7C-EC79-F2B7C317D892}"/>
              </a:ext>
            </a:extLst>
          </p:cNvPr>
          <p:cNvSpPr txBox="1"/>
          <p:nvPr/>
        </p:nvSpPr>
        <p:spPr>
          <a:xfrm>
            <a:off x="534391" y="5852824"/>
            <a:ext cx="2730235" cy="261610"/>
          </a:xfrm>
          <a:prstGeom prst="rect">
            <a:avLst/>
          </a:prstGeom>
          <a:noFill/>
        </p:spPr>
        <p:txBody>
          <a:bodyPr wrap="none" rtlCol="0">
            <a:spAutoFit/>
          </a:bodyPr>
          <a:lstStyle/>
          <a:p>
            <a:r>
              <a:rPr lang="en-GB" sz="1100" b="0" dirty="0"/>
              <a:t>Credit: https://</a:t>
            </a:r>
            <a:r>
              <a:rPr lang="en-GB" sz="1100" b="0" dirty="0" err="1"/>
              <a:t>www.bnl.gov</a:t>
            </a:r>
            <a:r>
              <a:rPr lang="en-GB" sz="1100" b="0" dirty="0"/>
              <a:t>/</a:t>
            </a:r>
            <a:r>
              <a:rPr lang="en-GB" sz="1100" b="0" dirty="0" err="1"/>
              <a:t>eic</a:t>
            </a:r>
            <a:r>
              <a:rPr lang="en-GB" sz="1100" b="0" dirty="0"/>
              <a:t>/</a:t>
            </a:r>
            <a:r>
              <a:rPr lang="en-GB" sz="1100" b="0" dirty="0" err="1"/>
              <a:t>goals.php</a:t>
            </a:r>
            <a:endParaRPr lang="en-GB" sz="1100" b="0" dirty="0"/>
          </a:p>
        </p:txBody>
      </p:sp>
      <p:sp>
        <p:nvSpPr>
          <p:cNvPr id="21" name="ZoneTexte 20">
            <a:extLst>
              <a:ext uri="{FF2B5EF4-FFF2-40B4-BE49-F238E27FC236}">
                <a16:creationId xmlns:a16="http://schemas.microsoft.com/office/drawing/2014/main" id="{3B8AB4EF-450B-B895-34C2-606A4424F23E}"/>
              </a:ext>
            </a:extLst>
          </p:cNvPr>
          <p:cNvSpPr txBox="1"/>
          <p:nvPr/>
        </p:nvSpPr>
        <p:spPr>
          <a:xfrm>
            <a:off x="720940" y="3063117"/>
            <a:ext cx="2313454" cy="646331"/>
          </a:xfrm>
          <a:prstGeom prst="rect">
            <a:avLst/>
          </a:prstGeom>
          <a:noFill/>
        </p:spPr>
        <p:txBody>
          <a:bodyPr wrap="none" rtlCol="0">
            <a:spAutoFit/>
          </a:bodyPr>
          <a:lstStyle/>
          <a:p>
            <a:pPr algn="ctr"/>
            <a:r>
              <a:rPr lang="en-GB" sz="1800" dirty="0"/>
              <a:t>Hadron Structure</a:t>
            </a:r>
          </a:p>
          <a:p>
            <a:pPr algn="ctr"/>
            <a:r>
              <a:rPr lang="en-GB" sz="1800" dirty="0"/>
              <a:t>Quarks and Gluons</a:t>
            </a:r>
          </a:p>
        </p:txBody>
      </p:sp>
      <p:sp>
        <p:nvSpPr>
          <p:cNvPr id="4" name="Espace réservé de la date 3">
            <a:extLst>
              <a:ext uri="{FF2B5EF4-FFF2-40B4-BE49-F238E27FC236}">
                <a16:creationId xmlns:a16="http://schemas.microsoft.com/office/drawing/2014/main" id="{835AEE17-912E-94CA-4A48-73F8DA818970}"/>
              </a:ext>
            </a:extLst>
          </p:cNvPr>
          <p:cNvSpPr>
            <a:spLocks noGrp="1"/>
          </p:cNvSpPr>
          <p:nvPr>
            <p:ph type="dt" sz="half" idx="10"/>
          </p:nvPr>
        </p:nvSpPr>
        <p:spPr/>
        <p:txBody>
          <a:bodyPr vert="horz" lIns="91440" tIns="45720" rIns="91440" bIns="45720" rtlCol="0" anchor="ctr"/>
          <a:lstStyle>
            <a:defPPr>
              <a:defRPr lang="en-US"/>
            </a:defPPr>
            <a:lvl1pPr algn="l"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en-US" b="0"/>
              <a:t>28 May 2025</a:t>
            </a:r>
            <a:endParaRPr lang="en-GB" b="0" dirty="0"/>
          </a:p>
        </p:txBody>
      </p:sp>
      <p:sp>
        <p:nvSpPr>
          <p:cNvPr id="8" name="Espace réservé du pied de page 7">
            <a:extLst>
              <a:ext uri="{FF2B5EF4-FFF2-40B4-BE49-F238E27FC236}">
                <a16:creationId xmlns:a16="http://schemas.microsoft.com/office/drawing/2014/main" id="{58C7DCBA-88F5-7FCF-3DE9-02EBD322B225}"/>
              </a:ext>
            </a:extLst>
          </p:cNvPr>
          <p:cNvSpPr>
            <a:spLocks noGrp="1"/>
          </p:cNvSpPr>
          <p:nvPr>
            <p:ph type="ftr" sz="quarter" idx="11"/>
          </p:nvPr>
        </p:nvSpPr>
        <p:spPr/>
        <p:txBody>
          <a:bodyPr vert="horz" lIns="91440" tIns="45720" rIns="91440" bIns="45720" rtlCol="0" anchor="ctr"/>
          <a:lstStyle>
            <a:defPPr>
              <a:defRPr lang="en-US"/>
            </a:defPPr>
            <a:lvl1pPr algn="l" rtl="0" fontAlgn="base">
              <a:spcBef>
                <a:spcPct val="0"/>
              </a:spcBef>
              <a:spcAft>
                <a:spcPct val="0"/>
              </a:spcAft>
              <a:defRPr lang="en-GB" sz="1200" b="1" kern="1200" dirty="0" smtClean="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fr-FR" b="0"/>
              <a:t>E. Widmann WG9 Meeting Deajeon</a:t>
            </a:r>
            <a:endParaRPr lang="fr-FR" b="0" dirty="0"/>
          </a:p>
        </p:txBody>
      </p:sp>
      <p:sp>
        <p:nvSpPr>
          <p:cNvPr id="9" name="Espace réservé du numéro de diapositive 8">
            <a:extLst>
              <a:ext uri="{FF2B5EF4-FFF2-40B4-BE49-F238E27FC236}">
                <a16:creationId xmlns:a16="http://schemas.microsoft.com/office/drawing/2014/main" id="{8D4AFA94-AB4B-7AC4-415E-73353954ED89}"/>
              </a:ext>
            </a:extLst>
          </p:cNvPr>
          <p:cNvSpPr>
            <a:spLocks noGrp="1"/>
          </p:cNvSpPr>
          <p:nvPr>
            <p:ph type="sldNum" sz="quarter" idx="12"/>
          </p:nvPr>
        </p:nvSpPr>
        <p:spPr/>
        <p:txBody>
          <a:bodyPr vert="horz" lIns="91440" tIns="45720" rIns="91440" bIns="45720" rtlCol="0" anchor="ctr"/>
          <a:lstStyle>
            <a:defPPr>
              <a:defRPr lang="en-US"/>
            </a:defPPr>
            <a:lvl1pPr algn="r"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fld id="{D6989F83-ADB3-5041-8C37-95AC9FBEFDEB}" type="slidenum">
              <a:rPr lang="en-GB" b="0" smtClean="0"/>
              <a:pPr/>
              <a:t>21</a:t>
            </a:fld>
            <a:endParaRPr lang="en-GB" b="0" dirty="0"/>
          </a:p>
        </p:txBody>
      </p:sp>
    </p:spTree>
    <p:extLst>
      <p:ext uri="{BB962C8B-B14F-4D97-AF65-F5344CB8AC3E}">
        <p14:creationId xmlns:p14="http://schemas.microsoft.com/office/powerpoint/2010/main" val="367867093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358820" y="999217"/>
            <a:ext cx="3267679" cy="461665"/>
          </a:xfrm>
          <a:prstGeom prst="rect">
            <a:avLst/>
          </a:prstGeom>
          <a:solidFill>
            <a:srgbClr val="EFAD66"/>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lgn="just">
              <a:spcBef>
                <a:spcPts val="1200"/>
              </a:spcBef>
              <a:spcAft>
                <a:spcPts val="1200"/>
              </a:spcAft>
            </a:pPr>
            <a:r>
              <a:rPr lang="en-GB" sz="2400" kern="100" dirty="0">
                <a:solidFill>
                  <a:schemeClr val="tx1"/>
                </a:solidFill>
                <a:effectLst/>
                <a:latin typeface="Arial" panose="020B0604020202020204" pitchFamily="34" charset="0"/>
                <a:ea typeface="Times New Roman" panose="02020603050405020304" pitchFamily="18" charset="0"/>
                <a:cs typeface="Arial" panose="020B0604020202020204" pitchFamily="34" charset="0"/>
              </a:rPr>
              <a:t>Hadron Physics</a:t>
            </a:r>
            <a:endParaRPr lang="fr-FR" sz="2400" kern="100" dirty="0">
              <a:solidFill>
                <a:schemeClr val="tx1"/>
              </a:solidFill>
              <a:effectLst/>
              <a:latin typeface="Arial" panose="020B0604020202020204" pitchFamily="34" charset="0"/>
              <a:ea typeface="Times New Roman" panose="02020603050405020304" pitchFamily="18" charset="0"/>
              <a:cs typeface="Arial" panose="020B0604020202020204" pitchFamily="34" charset="0"/>
            </a:endParaRP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8" name="ZoneTexte 7">
            <a:extLst>
              <a:ext uri="{FF2B5EF4-FFF2-40B4-BE49-F238E27FC236}">
                <a16:creationId xmlns:a16="http://schemas.microsoft.com/office/drawing/2014/main" id="{B5092E95-8A14-F5E3-2CB1-5F244E084432}"/>
              </a:ext>
            </a:extLst>
          </p:cNvPr>
          <p:cNvSpPr txBox="1"/>
          <p:nvPr/>
        </p:nvSpPr>
        <p:spPr>
          <a:xfrm>
            <a:off x="308210" y="1998734"/>
            <a:ext cx="9243002" cy="3613297"/>
          </a:xfrm>
          <a:prstGeom prst="rect">
            <a:avLst/>
          </a:prstGeom>
          <a:noFill/>
        </p:spPr>
        <p:txBody>
          <a:bodyPr wrap="square">
            <a:spAutoFit/>
          </a:bodyPr>
          <a:lstStyle/>
          <a:p>
            <a:pPr algn="just"/>
            <a:r>
              <a:rPr lang="en-GB" altLang="zh-TW" sz="1600" dirty="0">
                <a:latin typeface="Arial" panose="020B0604020202020204" pitchFamily="34" charset="0"/>
                <a:cs typeface="Arial" panose="020B0604020202020204" pitchFamily="34" charset="0"/>
              </a:rPr>
              <a:t>Support of existing facilities and experiments</a:t>
            </a:r>
            <a:r>
              <a:rPr lang="en-GB" sz="1600" kern="100" dirty="0">
                <a:effectLst/>
                <a:latin typeface="Arial" panose="020B0604020202020204" pitchFamily="34" charset="0"/>
                <a:ea typeface="Calibri" panose="020F0502020204030204" pitchFamily="34" charset="0"/>
                <a:cs typeface="Times New Roman" panose="02020603050405020304" pitchFamily="18" charset="0"/>
              </a:rPr>
              <a:t>: </a:t>
            </a:r>
          </a:p>
          <a:p>
            <a:pPr marL="285750" indent="-285750" algn="just">
              <a:buFont typeface="Arial" panose="020B0604020202020204" pitchFamily="34" charset="0"/>
              <a:buChar char="•"/>
            </a:pPr>
            <a:r>
              <a:rPr lang="en-GB" sz="1600" b="1" u="none" strike="noStrike" kern="100" dirty="0">
                <a:effectLst/>
                <a:latin typeface="Arial" panose="020B0604020202020204" pitchFamily="34" charset="0"/>
                <a:ea typeface="Calibri" panose="020F0502020204030204" pitchFamily="34" charset="0"/>
                <a:cs typeface="Times New Roman" panose="02020603050405020304" pitchFamily="18" charset="0"/>
              </a:rPr>
              <a:t>AMBER</a:t>
            </a:r>
            <a:r>
              <a:rPr lang="en-GB" sz="1600" u="none" strike="noStrike" kern="100" dirty="0">
                <a:effectLst/>
                <a:latin typeface="Arial" panose="020B0604020202020204" pitchFamily="34" charset="0"/>
                <a:ea typeface="Calibri" panose="020F0502020204030204" pitchFamily="34" charset="0"/>
                <a:cs typeface="Times New Roman" panose="02020603050405020304" pitchFamily="18" charset="0"/>
              </a:rPr>
              <a:t> </a:t>
            </a:r>
            <a:r>
              <a:rPr lang="en-GB" sz="1600" b="0" u="none" strike="noStrike" kern="100" dirty="0">
                <a:effectLst/>
                <a:latin typeface="Arial" panose="020B0604020202020204" pitchFamily="34" charset="0"/>
                <a:ea typeface="Calibri" panose="020F0502020204030204" pitchFamily="34" charset="0"/>
                <a:cs typeface="Times New Roman" panose="02020603050405020304" pitchFamily="18" charset="0"/>
              </a:rPr>
              <a:t>at</a:t>
            </a:r>
            <a:r>
              <a:rPr lang="en-GB" sz="1600" u="none" strike="noStrike" kern="100" dirty="0">
                <a:effectLst/>
                <a:latin typeface="Arial" panose="020B0604020202020204" pitchFamily="34" charset="0"/>
                <a:ea typeface="Calibri" panose="020F0502020204030204" pitchFamily="34" charset="0"/>
                <a:cs typeface="Times New Roman" panose="02020603050405020304" pitchFamily="18" charset="0"/>
              </a:rPr>
              <a:t> CERN</a:t>
            </a:r>
            <a:endParaRPr lang="fr-FR" sz="1600" u="none" strike="noStrike" kern="100" dirty="0">
              <a:effectLst/>
              <a:latin typeface="Arial" panose="020B0604020202020204" pitchFamily="34" charset="0"/>
              <a:ea typeface="Calibri" panose="020F0502020204030204" pitchFamily="34" charset="0"/>
              <a:cs typeface="Times New Roman" panose="02020603050405020304" pitchFamily="18" charset="0"/>
            </a:endParaRPr>
          </a:p>
          <a:p>
            <a:pPr marL="285750" indent="-285750" algn="just">
              <a:lnSpc>
                <a:spcPct val="115000"/>
              </a:lnSpc>
              <a:buFont typeface="Arial" panose="020B0604020202020204" pitchFamily="34" charset="0"/>
              <a:buChar char="•"/>
            </a:pPr>
            <a:r>
              <a:rPr lang="en-GB" sz="1600" b="1" u="none" strike="noStrike" kern="100" dirty="0">
                <a:effectLst/>
                <a:latin typeface="Arial" panose="020B0604020202020204" pitchFamily="34" charset="0"/>
                <a:ea typeface="Calibri" panose="020F0502020204030204" pitchFamily="34" charset="0"/>
                <a:cs typeface="Times New Roman" panose="02020603050405020304" pitchFamily="18" charset="0"/>
              </a:rPr>
              <a:t>ELSA</a:t>
            </a:r>
            <a:r>
              <a:rPr lang="en-GB" sz="1600" u="none" strike="noStrike" kern="100" dirty="0">
                <a:effectLst/>
                <a:latin typeface="Arial" panose="020B0604020202020204" pitchFamily="34" charset="0"/>
                <a:ea typeface="Calibri" panose="020F0502020204030204" pitchFamily="34" charset="0"/>
                <a:cs typeface="Times New Roman" panose="02020603050405020304" pitchFamily="18" charset="0"/>
              </a:rPr>
              <a:t> </a:t>
            </a:r>
            <a:r>
              <a:rPr lang="en-GB" sz="1600" b="0" u="none" strike="noStrike" kern="100" dirty="0">
                <a:effectLst/>
                <a:latin typeface="Arial" panose="020B0604020202020204" pitchFamily="34" charset="0"/>
                <a:ea typeface="Calibri" panose="020F0502020204030204" pitchFamily="34" charset="0"/>
                <a:cs typeface="Times New Roman" panose="02020603050405020304" pitchFamily="18" charset="0"/>
              </a:rPr>
              <a:t>in Bonn</a:t>
            </a:r>
            <a:r>
              <a:rPr lang="en-GB" sz="1600" u="none" strike="noStrike" kern="100" dirty="0">
                <a:effectLst/>
                <a:latin typeface="Arial" panose="020B0604020202020204" pitchFamily="34" charset="0"/>
                <a:ea typeface="Calibri" panose="020F0502020204030204" pitchFamily="34" charset="0"/>
                <a:cs typeface="Times New Roman" panose="02020603050405020304" pitchFamily="18" charset="0"/>
              </a:rPr>
              <a:t>, </a:t>
            </a:r>
            <a:r>
              <a:rPr lang="en-GB" sz="1600" b="1" u="none" strike="noStrike" kern="100" dirty="0">
                <a:effectLst/>
                <a:latin typeface="Arial" panose="020B0604020202020204" pitchFamily="34" charset="0"/>
                <a:ea typeface="Calibri" panose="020F0502020204030204" pitchFamily="34" charset="0"/>
                <a:cs typeface="Times New Roman" panose="02020603050405020304" pitchFamily="18" charset="0"/>
              </a:rPr>
              <a:t>HADES </a:t>
            </a:r>
            <a:r>
              <a:rPr lang="en-GB" sz="1600" b="0" u="none" strike="noStrike" kern="100" dirty="0">
                <a:effectLst/>
                <a:latin typeface="Arial" panose="020B0604020202020204" pitchFamily="34" charset="0"/>
                <a:ea typeface="Calibri" panose="020F0502020204030204" pitchFamily="34" charset="0"/>
                <a:cs typeface="Times New Roman" panose="02020603050405020304" pitchFamily="18" charset="0"/>
              </a:rPr>
              <a:t>at GSI</a:t>
            </a:r>
            <a:r>
              <a:rPr lang="en-GB" sz="1600" b="1" u="none" strike="noStrike" kern="100" dirty="0">
                <a:effectLst/>
                <a:latin typeface="Arial" panose="020B0604020202020204" pitchFamily="34" charset="0"/>
                <a:ea typeface="Calibri" panose="020F0502020204030204" pitchFamily="34" charset="0"/>
                <a:cs typeface="Times New Roman" panose="02020603050405020304" pitchFamily="18" charset="0"/>
              </a:rPr>
              <a:t>, MAMI</a:t>
            </a:r>
            <a:r>
              <a:rPr lang="en-GB" sz="1600" u="none" strike="noStrike" kern="100" dirty="0">
                <a:effectLst/>
                <a:latin typeface="Arial" panose="020B0604020202020204" pitchFamily="34" charset="0"/>
                <a:ea typeface="Calibri" panose="020F0502020204030204" pitchFamily="34" charset="0"/>
                <a:cs typeface="Times New Roman" panose="02020603050405020304" pitchFamily="18" charset="0"/>
              </a:rPr>
              <a:t> </a:t>
            </a:r>
            <a:r>
              <a:rPr lang="en-GB" sz="1600" b="0" u="none" strike="noStrike" kern="100" dirty="0">
                <a:effectLst/>
                <a:latin typeface="Arial" panose="020B0604020202020204" pitchFamily="34" charset="0"/>
                <a:ea typeface="Calibri" panose="020F0502020204030204" pitchFamily="34" charset="0"/>
                <a:cs typeface="Times New Roman" panose="02020603050405020304" pitchFamily="18" charset="0"/>
              </a:rPr>
              <a:t>and</a:t>
            </a:r>
            <a:r>
              <a:rPr lang="en-GB" sz="1600" u="none" strike="noStrike" kern="100" dirty="0">
                <a:effectLst/>
                <a:latin typeface="Arial" panose="020B0604020202020204" pitchFamily="34" charset="0"/>
                <a:ea typeface="Calibri" panose="020F0502020204030204" pitchFamily="34" charset="0"/>
                <a:cs typeface="Times New Roman" panose="02020603050405020304" pitchFamily="18" charset="0"/>
              </a:rPr>
              <a:t> </a:t>
            </a:r>
            <a:r>
              <a:rPr lang="en-GB" sz="1600" b="1" u="none" strike="noStrike" kern="100" dirty="0">
                <a:effectLst/>
                <a:latin typeface="Arial" panose="020B0604020202020204" pitchFamily="34" charset="0"/>
                <a:ea typeface="Calibri" panose="020F0502020204030204" pitchFamily="34" charset="0"/>
                <a:cs typeface="Times New Roman" panose="02020603050405020304" pitchFamily="18" charset="0"/>
              </a:rPr>
              <a:t>MESA</a:t>
            </a:r>
            <a:r>
              <a:rPr lang="en-GB" sz="1600" u="none" strike="noStrike" kern="100" dirty="0">
                <a:effectLst/>
                <a:latin typeface="Arial" panose="020B0604020202020204" pitchFamily="34" charset="0"/>
                <a:ea typeface="Calibri" panose="020F0502020204030204" pitchFamily="34" charset="0"/>
                <a:cs typeface="Times New Roman" panose="02020603050405020304" pitchFamily="18" charset="0"/>
              </a:rPr>
              <a:t> </a:t>
            </a:r>
            <a:r>
              <a:rPr lang="en-GB" sz="1600" b="0" u="none" strike="noStrike" kern="100" dirty="0">
                <a:effectLst/>
                <a:latin typeface="Arial" panose="020B0604020202020204" pitchFamily="34" charset="0"/>
                <a:ea typeface="Calibri" panose="020F0502020204030204" pitchFamily="34" charset="0"/>
                <a:cs typeface="Times New Roman" panose="02020603050405020304" pitchFamily="18" charset="0"/>
              </a:rPr>
              <a:t>in Mainz, Germany</a:t>
            </a:r>
            <a:endParaRPr lang="fr-FR" sz="1600" b="0" u="none" strike="noStrike" kern="100" dirty="0">
              <a:effectLst/>
              <a:latin typeface="Arial" panose="020B0604020202020204" pitchFamily="34" charset="0"/>
              <a:ea typeface="Calibri" panose="020F0502020204030204" pitchFamily="34" charset="0"/>
              <a:cs typeface="Times New Roman" panose="02020603050405020304" pitchFamily="18" charset="0"/>
            </a:endParaRPr>
          </a:p>
          <a:p>
            <a:pPr marL="285750" indent="-285750" algn="just">
              <a:lnSpc>
                <a:spcPct val="115000"/>
              </a:lnSpc>
              <a:buFont typeface="Arial" panose="020B0604020202020204" pitchFamily="34" charset="0"/>
              <a:buChar char="•"/>
            </a:pPr>
            <a:r>
              <a:rPr lang="en-GB" sz="1600" b="1" u="none" strike="noStrike" kern="100" dirty="0">
                <a:effectLst/>
                <a:latin typeface="Arial" panose="020B0604020202020204" pitchFamily="34" charset="0"/>
                <a:ea typeface="Calibri" panose="020F0502020204030204" pitchFamily="34" charset="0"/>
                <a:cs typeface="Times New Roman" panose="02020603050405020304" pitchFamily="18" charset="0"/>
              </a:rPr>
              <a:t>Jefferson Laboratory</a:t>
            </a:r>
            <a:r>
              <a:rPr lang="en-GB" sz="1600" u="none" strike="noStrike" kern="100" dirty="0">
                <a:effectLst/>
                <a:latin typeface="Arial" panose="020B0604020202020204" pitchFamily="34" charset="0"/>
                <a:ea typeface="Calibri" panose="020F0502020204030204" pitchFamily="34" charset="0"/>
                <a:cs typeface="Times New Roman" panose="02020603050405020304" pitchFamily="18" charset="0"/>
              </a:rPr>
              <a:t> </a:t>
            </a:r>
            <a:r>
              <a:rPr lang="en-GB" sz="1600" b="0" u="none" strike="noStrike" kern="100" dirty="0">
                <a:effectLst/>
                <a:latin typeface="Arial" panose="020B0604020202020204" pitchFamily="34" charset="0"/>
                <a:ea typeface="Calibri" panose="020F0502020204030204" pitchFamily="34" charset="0"/>
                <a:cs typeface="Times New Roman" panose="02020603050405020304" pitchFamily="18" charset="0"/>
              </a:rPr>
              <a:t>in Newport News, USA</a:t>
            </a:r>
            <a:endParaRPr lang="fr-FR" sz="1600" b="0" u="none" strike="noStrike" kern="100" dirty="0">
              <a:effectLst/>
              <a:latin typeface="Arial" panose="020B0604020202020204" pitchFamily="34" charset="0"/>
              <a:ea typeface="Calibri" panose="020F0502020204030204" pitchFamily="34" charset="0"/>
              <a:cs typeface="Times New Roman" panose="02020603050405020304" pitchFamily="18" charset="0"/>
            </a:endParaRPr>
          </a:p>
          <a:p>
            <a:pPr algn="just"/>
            <a:r>
              <a:rPr lang="en-GB" sz="1600" b="0" kern="100" dirty="0">
                <a:effectLst/>
                <a:latin typeface="Arial" panose="020B0604020202020204" pitchFamily="34" charset="0"/>
                <a:ea typeface="Calibri" panose="020F0502020204030204" pitchFamily="34" charset="0"/>
                <a:cs typeface="Times New Roman" panose="02020603050405020304" pitchFamily="18" charset="0"/>
              </a:rPr>
              <a:t>Furthermore, we recommend the support of ongoing hadron physics activities at the multi-purpose facilities Belle II, BESIII and those at the LHC. </a:t>
            </a:r>
          </a:p>
          <a:p>
            <a:pPr algn="just"/>
            <a:endParaRPr lang="en-GB" sz="1600" kern="100" dirty="0">
              <a:latin typeface="Arial" panose="020B0604020202020204" pitchFamily="34" charset="0"/>
              <a:ea typeface="Calibri" panose="020F0502020204030204" pitchFamily="34" charset="0"/>
              <a:cs typeface="Times New Roman" panose="02020603050405020304" pitchFamily="18" charset="0"/>
            </a:endParaRPr>
          </a:p>
          <a:p>
            <a:pPr algn="just"/>
            <a:endParaRPr lang="en-GB" sz="1600" b="0" kern="100" dirty="0">
              <a:effectLst/>
              <a:latin typeface="Arial" panose="020B0604020202020204" pitchFamily="34" charset="0"/>
              <a:ea typeface="Calibri" panose="020F0502020204030204" pitchFamily="34" charset="0"/>
              <a:cs typeface="Times New Roman" panose="02020603050405020304" pitchFamily="18" charset="0"/>
            </a:endParaRPr>
          </a:p>
          <a:p>
            <a:pPr algn="just"/>
            <a:endParaRPr lang="en-GB" altLang="zh-TW" sz="1600" b="1" i="0" u="none" strike="noStrike" baseline="0" dirty="0">
              <a:solidFill>
                <a:srgbClr val="000000"/>
              </a:solidFill>
              <a:latin typeface="Arial" panose="020B0604020202020204" pitchFamily="34" charset="0"/>
              <a:cs typeface="Arial" panose="020B0604020202020204" pitchFamily="34" charset="0"/>
            </a:endParaRPr>
          </a:p>
          <a:p>
            <a:pPr algn="just"/>
            <a:r>
              <a:rPr lang="en-GB" altLang="zh-TW" sz="1600" b="1" i="0" u="none" strike="noStrike" baseline="0" dirty="0">
                <a:solidFill>
                  <a:srgbClr val="000000"/>
                </a:solidFill>
                <a:latin typeface="Arial" panose="020B0604020202020204" pitchFamily="34" charset="0"/>
                <a:cs typeface="Arial" panose="020B0604020202020204" pitchFamily="34" charset="0"/>
              </a:rPr>
              <a:t>Future flagship facilities and experiments</a:t>
            </a:r>
            <a:r>
              <a:rPr lang="en-GB" sz="1600" b="1" i="0" u="none" strike="noStrike" kern="100" baseline="0" dirty="0">
                <a:latin typeface="Arial" panose="020B0604020202020204" pitchFamily="34" charset="0"/>
                <a:cs typeface="Arial" panose="020B0604020202020204" pitchFamily="34" charset="0"/>
              </a:rPr>
              <a:t>:</a:t>
            </a:r>
          </a:p>
          <a:p>
            <a:pPr marL="323850" indent="-285750" algn="just">
              <a:buFont typeface="Arial" panose="020B0604020202020204" pitchFamily="34" charset="0"/>
              <a:buChar char="•"/>
            </a:pPr>
            <a:r>
              <a:rPr lang="en-GB" sz="1600" b="0" i="0" u="none" strike="noStrike" kern="100" baseline="0" dirty="0">
                <a:latin typeface="Arial" panose="020B0604020202020204" pitchFamily="34" charset="0"/>
                <a:cs typeface="Arial" panose="020B0604020202020204" pitchFamily="34" charset="0"/>
              </a:rPr>
              <a:t>We recommend the expedited realisation of the antiproton experiment </a:t>
            </a:r>
            <a:r>
              <a:rPr lang="en-GB" sz="1600" b="1" i="0" u="none" strike="noStrike" kern="100" baseline="0" dirty="0">
                <a:latin typeface="Arial" panose="020B0604020202020204" pitchFamily="34" charset="0"/>
                <a:cs typeface="Arial" panose="020B0604020202020204" pitchFamily="34" charset="0"/>
              </a:rPr>
              <a:t>PANDA</a:t>
            </a:r>
            <a:r>
              <a:rPr lang="en-GB" sz="1600" b="0" i="0" u="none" strike="noStrike" kern="100" baseline="0" dirty="0">
                <a:latin typeface="Arial" panose="020B0604020202020204" pitchFamily="34" charset="0"/>
                <a:cs typeface="Arial" panose="020B0604020202020204" pitchFamily="34" charset="0"/>
              </a:rPr>
              <a:t>, and the support of European groups to contribute to the electron-ion experiment </a:t>
            </a:r>
            <a:r>
              <a:rPr lang="en-GB" sz="1600" b="1" i="0" u="none" strike="noStrike" kern="100" baseline="0" dirty="0">
                <a:latin typeface="Arial" panose="020B0604020202020204" pitchFamily="34" charset="0"/>
                <a:cs typeface="Arial" panose="020B0604020202020204" pitchFamily="34" charset="0"/>
              </a:rPr>
              <a:t>ePIC</a:t>
            </a:r>
            <a:r>
              <a:rPr lang="en-GB" sz="1600" b="0" i="0" u="none" strike="noStrike" kern="100" baseline="0" dirty="0">
                <a:latin typeface="Arial" panose="020B0604020202020204" pitchFamily="34" charset="0"/>
                <a:cs typeface="Arial" panose="020B0604020202020204" pitchFamily="34" charset="0"/>
              </a:rPr>
              <a:t>. By virtue of their different beam species and energy regimes, PANDA and ePIC will explore complementary physics aspects. </a:t>
            </a:r>
            <a:endParaRPr lang="en-GB" sz="1600" b="0" kern="100" dirty="0">
              <a:effectLst/>
              <a:latin typeface="Arial" panose="020B0604020202020204" pitchFamily="34" charset="0"/>
              <a:ea typeface="Calibri" panose="020F0502020204030204" pitchFamily="34" charset="0"/>
              <a:cs typeface="Times New Roman" panose="02020603050405020304" pitchFamily="18" charset="0"/>
            </a:endParaRPr>
          </a:p>
        </p:txBody>
      </p:sp>
      <p:grpSp>
        <p:nvGrpSpPr>
          <p:cNvPr id="16" name="Groupe 15">
            <a:extLst>
              <a:ext uri="{FF2B5EF4-FFF2-40B4-BE49-F238E27FC236}">
                <a16:creationId xmlns:a16="http://schemas.microsoft.com/office/drawing/2014/main" id="{5FA9F4C6-5A5A-9343-5E56-FB51F2B08238}"/>
              </a:ext>
            </a:extLst>
          </p:cNvPr>
          <p:cNvGrpSpPr/>
          <p:nvPr/>
        </p:nvGrpSpPr>
        <p:grpSpPr>
          <a:xfrm>
            <a:off x="9574400" y="3814319"/>
            <a:ext cx="2465906" cy="2447163"/>
            <a:chOff x="3266205" y="4401761"/>
            <a:chExt cx="1993392" cy="2011515"/>
          </a:xfrm>
        </p:grpSpPr>
        <p:pic>
          <p:nvPicPr>
            <p:cNvPr id="9" name="Picture 6" descr="A blueprint of a machine&#10;&#10;Description automatically generated">
              <a:extLst>
                <a:ext uri="{FF2B5EF4-FFF2-40B4-BE49-F238E27FC236}">
                  <a16:creationId xmlns:a16="http://schemas.microsoft.com/office/drawing/2014/main" id="{0DE3DC43-D0DA-E737-58E9-267949212EB7}"/>
                </a:ext>
              </a:extLst>
            </p:cNvPr>
            <p:cNvPicPr>
              <a:picLocks noChangeAspect="1"/>
            </p:cNvPicPr>
            <p:nvPr/>
          </p:nvPicPr>
          <p:blipFill>
            <a:blip r:embed="rId2" cstate="email">
              <a:extLst>
                <a:ext uri="{28A0092B-C50C-407E-A947-70E740481C1C}">
                  <a14:useLocalDpi xmlns:a14="http://schemas.microsoft.com/office/drawing/2010/main"/>
                </a:ext>
              </a:extLst>
            </a:blip>
            <a:srcRect/>
            <a:stretch>
              <a:fillRect/>
            </a:stretch>
          </p:blipFill>
          <p:spPr bwMode="auto">
            <a:xfrm>
              <a:off x="3392729" y="4842325"/>
              <a:ext cx="1740344" cy="1570951"/>
            </a:xfrm>
            <a:prstGeom prst="rect">
              <a:avLst/>
            </a:prstGeom>
            <a:noFill/>
            <a:ln>
              <a:noFill/>
            </a:ln>
          </p:spPr>
        </p:pic>
        <p:sp>
          <p:nvSpPr>
            <p:cNvPr id="11" name="ZoneTexte 10">
              <a:extLst>
                <a:ext uri="{FF2B5EF4-FFF2-40B4-BE49-F238E27FC236}">
                  <a16:creationId xmlns:a16="http://schemas.microsoft.com/office/drawing/2014/main" id="{166D9D53-A91E-1150-20A2-A728EC55576E}"/>
                </a:ext>
              </a:extLst>
            </p:cNvPr>
            <p:cNvSpPr txBox="1"/>
            <p:nvPr/>
          </p:nvSpPr>
          <p:spPr>
            <a:xfrm>
              <a:off x="3266205" y="4401761"/>
              <a:ext cx="1993392" cy="400110"/>
            </a:xfrm>
            <a:prstGeom prst="rect">
              <a:avLst/>
            </a:prstGeom>
            <a:noFill/>
          </p:spPr>
          <p:txBody>
            <a:bodyPr wrap="square">
              <a:spAutoFit/>
            </a:bodyPr>
            <a:lstStyle/>
            <a:p>
              <a:pPr algn="ctr"/>
              <a:r>
                <a:rPr lang="en-GB" sz="2000" i="0" u="none" strike="noStrike" kern="100" baseline="0" dirty="0">
                  <a:latin typeface="Arial" panose="020B0604020202020204" pitchFamily="34" charset="0"/>
                  <a:cs typeface="Arial" panose="020B0604020202020204" pitchFamily="34" charset="0"/>
                </a:rPr>
                <a:t>ePIC @ EIC</a:t>
              </a:r>
              <a:endParaRPr lang="en-GB" sz="2000" dirty="0"/>
            </a:p>
          </p:txBody>
        </p:sp>
      </p:grpSp>
      <p:grpSp>
        <p:nvGrpSpPr>
          <p:cNvPr id="4" name="Groupe 3">
            <a:extLst>
              <a:ext uri="{FF2B5EF4-FFF2-40B4-BE49-F238E27FC236}">
                <a16:creationId xmlns:a16="http://schemas.microsoft.com/office/drawing/2014/main" id="{A4DCE7D4-0BD7-61CB-BA98-4E4887EAF5D7}"/>
              </a:ext>
            </a:extLst>
          </p:cNvPr>
          <p:cNvGrpSpPr/>
          <p:nvPr/>
        </p:nvGrpSpPr>
        <p:grpSpPr>
          <a:xfrm>
            <a:off x="9251220" y="1307772"/>
            <a:ext cx="2862363" cy="2200204"/>
            <a:chOff x="633115" y="4559875"/>
            <a:chExt cx="2313880" cy="1808520"/>
          </a:xfrm>
        </p:grpSpPr>
        <p:pic>
          <p:nvPicPr>
            <p:cNvPr id="2050" name="Picture 2">
              <a:extLst>
                <a:ext uri="{FF2B5EF4-FFF2-40B4-BE49-F238E27FC236}">
                  <a16:creationId xmlns:a16="http://schemas.microsoft.com/office/drawing/2014/main" id="{B3C8FF74-616F-C3EC-35B0-F748359F1364}"/>
                </a:ext>
              </a:extLst>
            </p:cNvPr>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791611" y="4950506"/>
              <a:ext cx="2117643" cy="1417889"/>
            </a:xfrm>
            <a:prstGeom prst="rect">
              <a:avLst/>
            </a:prstGeom>
            <a:noFill/>
            <a:extLst>
              <a:ext uri="{909E8E84-426E-40DD-AFC4-6F175D3DCCD1}">
                <a14:hiddenFill xmlns:a14="http://schemas.microsoft.com/office/drawing/2010/main">
                  <a:solidFill>
                    <a:srgbClr val="FFFFFF"/>
                  </a:solidFill>
                </a14:hiddenFill>
              </a:ext>
            </a:extLst>
          </p:spPr>
        </p:pic>
        <p:sp>
          <p:nvSpPr>
            <p:cNvPr id="12" name="ZoneTexte 11">
              <a:extLst>
                <a:ext uri="{FF2B5EF4-FFF2-40B4-BE49-F238E27FC236}">
                  <a16:creationId xmlns:a16="http://schemas.microsoft.com/office/drawing/2014/main" id="{6FC272F3-AC7C-F99E-25EF-D9FED9353499}"/>
                </a:ext>
              </a:extLst>
            </p:cNvPr>
            <p:cNvSpPr txBox="1"/>
            <p:nvPr/>
          </p:nvSpPr>
          <p:spPr>
            <a:xfrm>
              <a:off x="633115" y="4559875"/>
              <a:ext cx="2313880" cy="400110"/>
            </a:xfrm>
            <a:prstGeom prst="rect">
              <a:avLst/>
            </a:prstGeom>
            <a:noFill/>
          </p:spPr>
          <p:txBody>
            <a:bodyPr wrap="square">
              <a:spAutoFit/>
            </a:bodyPr>
            <a:lstStyle/>
            <a:p>
              <a:pPr algn="ctr"/>
              <a:r>
                <a:rPr lang="en-GB" sz="2000" i="0" u="none" strike="noStrike" kern="100" baseline="0" dirty="0">
                  <a:latin typeface="Arial" panose="020B0604020202020204" pitchFamily="34" charset="0"/>
                  <a:cs typeface="Arial" panose="020B0604020202020204" pitchFamily="34" charset="0"/>
                </a:rPr>
                <a:t>PANDA @ FAIR</a:t>
              </a:r>
              <a:endParaRPr lang="en-GB" sz="2000" dirty="0"/>
            </a:p>
          </p:txBody>
        </p:sp>
      </p:grpSp>
      <p:sp>
        <p:nvSpPr>
          <p:cNvPr id="2" name="Espace réservé de la date 1">
            <a:extLst>
              <a:ext uri="{FF2B5EF4-FFF2-40B4-BE49-F238E27FC236}">
                <a16:creationId xmlns:a16="http://schemas.microsoft.com/office/drawing/2014/main" id="{67801941-AF93-F46F-CF70-E75094904DBC}"/>
              </a:ext>
            </a:extLst>
          </p:cNvPr>
          <p:cNvSpPr>
            <a:spLocks noGrp="1"/>
          </p:cNvSpPr>
          <p:nvPr>
            <p:ph type="dt" sz="half" idx="10"/>
          </p:nvPr>
        </p:nvSpPr>
        <p:spPr>
          <a:xfrm>
            <a:off x="838200" y="6475618"/>
            <a:ext cx="2743200" cy="365125"/>
          </a:xfrm>
        </p:spPr>
        <p:txBody>
          <a:bodyPr/>
          <a:lstStyle/>
          <a:p>
            <a:r>
              <a:rPr lang="en-US"/>
              <a:t>28 May 2025</a:t>
            </a:r>
            <a:endParaRPr lang="en-GB" dirty="0"/>
          </a:p>
        </p:txBody>
      </p:sp>
      <p:sp>
        <p:nvSpPr>
          <p:cNvPr id="3" name="Espace réservé du pied de page 2">
            <a:extLst>
              <a:ext uri="{FF2B5EF4-FFF2-40B4-BE49-F238E27FC236}">
                <a16:creationId xmlns:a16="http://schemas.microsoft.com/office/drawing/2014/main" id="{73044678-5958-8C78-7BCC-DF3F7774FEEA}"/>
              </a:ext>
            </a:extLst>
          </p:cNvPr>
          <p:cNvSpPr>
            <a:spLocks noGrp="1"/>
          </p:cNvSpPr>
          <p:nvPr>
            <p:ph type="ftr" sz="quarter" idx="11"/>
          </p:nvPr>
        </p:nvSpPr>
        <p:spPr>
          <a:xfrm>
            <a:off x="4038600" y="6465679"/>
            <a:ext cx="4114800" cy="365125"/>
          </a:xfrm>
        </p:spPr>
        <p:txBody>
          <a:bodyPr/>
          <a:lstStyle/>
          <a:p>
            <a:r>
              <a:rPr lang="en-US"/>
              <a:t>E. Widmann WG9 Meeting Deajeon</a:t>
            </a:r>
            <a:endParaRPr lang="en-GB" noProof="0" dirty="0"/>
          </a:p>
        </p:txBody>
      </p:sp>
      <p:sp>
        <p:nvSpPr>
          <p:cNvPr id="6" name="Espace réservé du numéro de diapositive 5">
            <a:extLst>
              <a:ext uri="{FF2B5EF4-FFF2-40B4-BE49-F238E27FC236}">
                <a16:creationId xmlns:a16="http://schemas.microsoft.com/office/drawing/2014/main" id="{92BA3566-3772-6E5A-89EF-755B704EC16C}"/>
              </a:ext>
            </a:extLst>
          </p:cNvPr>
          <p:cNvSpPr>
            <a:spLocks noGrp="1"/>
          </p:cNvSpPr>
          <p:nvPr>
            <p:ph type="sldNum" sz="quarter" idx="12"/>
          </p:nvPr>
        </p:nvSpPr>
        <p:spPr>
          <a:xfrm>
            <a:off x="8610600" y="6465679"/>
            <a:ext cx="2743200" cy="365125"/>
          </a:xfrm>
        </p:spPr>
        <p:txBody>
          <a:bodyPr/>
          <a:lstStyle/>
          <a:p>
            <a:fld id="{D6989F83-ADB3-5041-8C37-95AC9FBEFDEB}" type="slidenum">
              <a:rPr lang="en-GB" smtClean="0"/>
              <a:pPr/>
              <a:t>22</a:t>
            </a:fld>
            <a:endParaRPr lang="en-GB" dirty="0"/>
          </a:p>
        </p:txBody>
      </p:sp>
      <p:sp>
        <p:nvSpPr>
          <p:cNvPr id="14" name="ZoneTexte 13">
            <a:extLst>
              <a:ext uri="{FF2B5EF4-FFF2-40B4-BE49-F238E27FC236}">
                <a16:creationId xmlns:a16="http://schemas.microsoft.com/office/drawing/2014/main" id="{D8F672F1-F9BA-BC32-A8B7-0CC04F6BBD88}"/>
              </a:ext>
            </a:extLst>
          </p:cNvPr>
          <p:cNvSpPr txBox="1"/>
          <p:nvPr/>
        </p:nvSpPr>
        <p:spPr>
          <a:xfrm>
            <a:off x="3827584" y="1045383"/>
            <a:ext cx="4064001" cy="369332"/>
          </a:xfrm>
          <a:prstGeom prst="rect">
            <a:avLst/>
          </a:prstGeom>
          <a:solidFill>
            <a:srgbClr val="EFAD66"/>
          </a:solidFill>
          <a:ln>
            <a:noFill/>
          </a:ln>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latin typeface="Arial" panose="020B0604020202020204" pitchFamily="34" charset="0"/>
                <a:cs typeface="Arial" panose="020B0604020202020204" pitchFamily="34" charset="0"/>
              </a:rPr>
              <a:t>Recommendations (experiments)</a:t>
            </a:r>
          </a:p>
        </p:txBody>
      </p:sp>
    </p:spTree>
    <p:extLst>
      <p:ext uri="{BB962C8B-B14F-4D97-AF65-F5344CB8AC3E}">
        <p14:creationId xmlns:p14="http://schemas.microsoft.com/office/powerpoint/2010/main" val="25522416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129863" y="1084273"/>
            <a:ext cx="7106206" cy="461665"/>
          </a:xfrm>
          <a:prstGeom prst="rect">
            <a:avLst/>
          </a:prstGeom>
          <a:solidFill>
            <a:srgbClr val="41B48E"/>
          </a:solidFill>
          <a:ln>
            <a:noFill/>
          </a:ln>
          <a:effectLst>
            <a:outerShdw blurRad="50800" dist="38100" dir="2700000" algn="tl" rotWithShape="0">
              <a:prstClr val="black">
                <a:alpha val="40000"/>
              </a:prstClr>
            </a:outerShdw>
          </a:effectLst>
        </p:spPr>
        <p:style>
          <a:lnRef idx="1">
            <a:schemeClr val="accent4"/>
          </a:lnRef>
          <a:fillRef idx="3">
            <a:schemeClr val="accent4"/>
          </a:fillRef>
          <a:effectRef idx="2">
            <a:schemeClr val="accent4"/>
          </a:effectRef>
          <a:fontRef idx="minor">
            <a:schemeClr val="lt1"/>
          </a:fontRef>
        </p:style>
        <p:txBody>
          <a:bodyPr wrap="square">
            <a:spAutoFit/>
          </a:bodyPr>
          <a:lstStyle>
            <a:defPPr>
              <a:defRPr lang="en-US"/>
            </a:defPPr>
            <a:lvl1pPr>
              <a:spcBef>
                <a:spcPts val="1200"/>
              </a:spcBef>
              <a:spcAft>
                <a:spcPts val="1200"/>
              </a:spcAft>
              <a:defRPr sz="2800" kern="100">
                <a:solidFill>
                  <a:schemeClr val="bg1"/>
                </a:solidFill>
                <a:latin typeface="Calibri Light" panose="020F0302020204030204" pitchFamily="34" charset="0"/>
                <a:cs typeface="Times New Roman" panose="02020603050405020304" pitchFamily="18" charset="0"/>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sz="2400" dirty="0">
                <a:latin typeface="Arial" panose="020B0604020202020204" pitchFamily="34" charset="0"/>
                <a:cs typeface="Arial" panose="020B0604020202020204" pitchFamily="34" charset="0"/>
              </a:rPr>
              <a:t>Strongly Interacting Matter at Extreme Conditions</a:t>
            </a:r>
            <a:r>
              <a:rPr lang="fr-FR" sz="2400" dirty="0">
                <a:latin typeface="Arial" panose="020B0604020202020204" pitchFamily="34" charset="0"/>
                <a:cs typeface="Arial" panose="020B0604020202020204" pitchFamily="34" charset="0"/>
              </a:rPr>
              <a:t> </a:t>
            </a: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2" name="ZoneTexte 1">
            <a:extLst>
              <a:ext uri="{FF2B5EF4-FFF2-40B4-BE49-F238E27FC236}">
                <a16:creationId xmlns:a16="http://schemas.microsoft.com/office/drawing/2014/main" id="{3FE3C15F-00F3-5541-5B3F-0CFA2F66BC80}"/>
              </a:ext>
            </a:extLst>
          </p:cNvPr>
          <p:cNvSpPr txBox="1"/>
          <p:nvPr/>
        </p:nvSpPr>
        <p:spPr>
          <a:xfrm>
            <a:off x="7425310" y="1115050"/>
            <a:ext cx="2937041" cy="369332"/>
          </a:xfrm>
          <a:prstGeom prst="rect">
            <a:avLst/>
          </a:prstGeom>
          <a:solidFill>
            <a:srgbClr val="41B48E"/>
          </a:solidFill>
          <a:ln>
            <a:noFill/>
          </a:ln>
          <a:effectLst>
            <a:outerShdw blurRad="50800" dist="38100" dir="2700000" algn="tl" rotWithShape="0">
              <a:prstClr val="black">
                <a:alpha val="40000"/>
              </a:prstClr>
            </a:outerShdw>
          </a:effectLst>
        </p:spPr>
        <p:style>
          <a:lnRef idx="1">
            <a:schemeClr val="accent6"/>
          </a:lnRef>
          <a:fillRef idx="2">
            <a:schemeClr val="accent6"/>
          </a:fillRef>
          <a:effectRef idx="1">
            <a:schemeClr val="accent6"/>
          </a:effectRef>
          <a:fontRef idx="minor">
            <a:schemeClr val="dk1"/>
          </a:fontRef>
        </p:style>
        <p:txBody>
          <a:bodyPr wrap="square">
            <a:spAutoFit/>
          </a:bodyPr>
          <a:lstStyle>
            <a:defPPr>
              <a:defRPr lang="en-US"/>
            </a:defPPr>
            <a:lvl1pPr>
              <a:defRPr sz="2000" i="1">
                <a:solidFill>
                  <a:schemeClr val="bg1"/>
                </a:solidFill>
              </a:defRPr>
            </a:lvl1pPr>
          </a:lstStyle>
          <a:p>
            <a:r>
              <a:rPr lang="en-GB" sz="1800" dirty="0">
                <a:latin typeface="Arial" panose="020B0604020202020204" pitchFamily="34" charset="0"/>
                <a:cs typeface="Arial" panose="020B0604020202020204" pitchFamily="34" charset="0"/>
              </a:rPr>
              <a:t>Key Questions &amp; Goals</a:t>
            </a:r>
          </a:p>
        </p:txBody>
      </p:sp>
      <p:pic>
        <p:nvPicPr>
          <p:cNvPr id="16" name="Image 15">
            <a:extLst>
              <a:ext uri="{FF2B5EF4-FFF2-40B4-BE49-F238E27FC236}">
                <a16:creationId xmlns:a16="http://schemas.microsoft.com/office/drawing/2014/main" id="{89D0EE13-1208-5012-DB12-9AB3D61F6AAF}"/>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281591" y="3049386"/>
            <a:ext cx="5224481" cy="3524017"/>
          </a:xfrm>
          <a:prstGeom prst="rect">
            <a:avLst/>
          </a:prstGeom>
          <a:effectLst>
            <a:outerShdw blurRad="50800" dist="38100" dir="2700000" algn="tl" rotWithShape="0">
              <a:prstClr val="black">
                <a:alpha val="40000"/>
              </a:prstClr>
            </a:outerShdw>
          </a:effectLst>
        </p:spPr>
      </p:pic>
      <p:pic>
        <p:nvPicPr>
          <p:cNvPr id="12290" name="Picture 2">
            <a:extLst>
              <a:ext uri="{FF2B5EF4-FFF2-40B4-BE49-F238E27FC236}">
                <a16:creationId xmlns:a16="http://schemas.microsoft.com/office/drawing/2014/main" id="{1A991724-812F-A746-69C5-5F75E5139DB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0380" y="3814445"/>
            <a:ext cx="5334000" cy="1993900"/>
          </a:xfrm>
          <a:prstGeom prst="rect">
            <a:avLst/>
          </a:prstGeom>
          <a:noFill/>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sp>
        <p:nvSpPr>
          <p:cNvPr id="18" name="ZoneTexte 17">
            <a:extLst>
              <a:ext uri="{FF2B5EF4-FFF2-40B4-BE49-F238E27FC236}">
                <a16:creationId xmlns:a16="http://schemas.microsoft.com/office/drawing/2014/main" id="{DACA73FD-EE56-DACA-8764-8C77292592BF}"/>
              </a:ext>
            </a:extLst>
          </p:cNvPr>
          <p:cNvSpPr txBox="1"/>
          <p:nvPr/>
        </p:nvSpPr>
        <p:spPr>
          <a:xfrm>
            <a:off x="803108" y="5857598"/>
            <a:ext cx="4202029" cy="276999"/>
          </a:xfrm>
          <a:prstGeom prst="rect">
            <a:avLst/>
          </a:prstGeom>
          <a:noFill/>
        </p:spPr>
        <p:txBody>
          <a:bodyPr wrap="square">
            <a:spAutoFit/>
          </a:bodyPr>
          <a:lstStyle/>
          <a:p>
            <a:r>
              <a:rPr lang="fr-FR" sz="1200" b="0" i="0" u="none" strike="noStrike" dirty="0" err="1">
                <a:solidFill>
                  <a:srgbClr val="333333"/>
                </a:solidFill>
                <a:effectLst/>
                <a:latin typeface="DejaVu Serif"/>
              </a:rPr>
              <a:t>Mahnaz</a:t>
            </a:r>
            <a:r>
              <a:rPr lang="fr-FR" sz="1200" b="0" i="0" u="none" strike="noStrike" dirty="0">
                <a:solidFill>
                  <a:srgbClr val="333333"/>
                </a:solidFill>
                <a:effectLst/>
                <a:latin typeface="DejaVu Serif"/>
              </a:rPr>
              <a:t> Q. </a:t>
            </a:r>
            <a:r>
              <a:rPr lang="fr-FR" sz="1200" b="0" i="0" u="none" strike="noStrike" dirty="0" err="1">
                <a:solidFill>
                  <a:srgbClr val="333333"/>
                </a:solidFill>
                <a:effectLst/>
                <a:latin typeface="DejaVu Serif"/>
              </a:rPr>
              <a:t>Haseeb</a:t>
            </a:r>
            <a:r>
              <a:rPr lang="fr-FR" sz="1200" b="0" i="0" u="none" strike="noStrike" dirty="0">
                <a:solidFill>
                  <a:srgbClr val="333333"/>
                </a:solidFill>
                <a:effectLst/>
                <a:latin typeface="DejaVu Serif"/>
              </a:rPr>
              <a:t>, </a:t>
            </a:r>
            <a:r>
              <a:rPr lang="fr-FR" sz="1200" b="0" i="1" u="none" strike="noStrike" dirty="0">
                <a:solidFill>
                  <a:srgbClr val="333333"/>
                </a:solidFill>
                <a:effectLst/>
                <a:latin typeface="DejaVu Serif"/>
              </a:rPr>
              <a:t>Introduction to Quark Gluon Plasma</a:t>
            </a:r>
            <a:r>
              <a:rPr lang="fr-FR" sz="1200" b="0" i="0" u="none" strike="noStrike" dirty="0">
                <a:solidFill>
                  <a:srgbClr val="333333"/>
                </a:solidFill>
                <a:effectLst/>
                <a:latin typeface="DejaVu Serif"/>
              </a:rPr>
              <a:t>, 2009</a:t>
            </a:r>
            <a:endParaRPr lang="en-GB" sz="1200" dirty="0"/>
          </a:p>
        </p:txBody>
      </p:sp>
      <p:sp>
        <p:nvSpPr>
          <p:cNvPr id="3" name="Espace réservé de la date 2">
            <a:extLst>
              <a:ext uri="{FF2B5EF4-FFF2-40B4-BE49-F238E27FC236}">
                <a16:creationId xmlns:a16="http://schemas.microsoft.com/office/drawing/2014/main" id="{D5888915-D45A-8E04-5DEE-B68637A328F3}"/>
              </a:ext>
            </a:extLst>
          </p:cNvPr>
          <p:cNvSpPr>
            <a:spLocks noGrp="1"/>
          </p:cNvSpPr>
          <p:nvPr>
            <p:ph type="dt" sz="half" idx="10"/>
          </p:nvPr>
        </p:nvSpPr>
        <p:spPr>
          <a:xfrm>
            <a:off x="838200" y="6475618"/>
            <a:ext cx="2743200" cy="365125"/>
          </a:xfrm>
        </p:spPr>
        <p:txBody>
          <a:bodyPr vert="horz" lIns="91440" tIns="45720" rIns="91440" bIns="45720" rtlCol="0" anchor="ctr"/>
          <a:lstStyle>
            <a:defPPr>
              <a:defRPr lang="en-US"/>
            </a:defPPr>
            <a:lvl1pPr algn="l"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en-US" b="0"/>
              <a:t>28 May 2025</a:t>
            </a:r>
            <a:endParaRPr lang="en-GB" b="0" dirty="0"/>
          </a:p>
        </p:txBody>
      </p:sp>
      <p:sp>
        <p:nvSpPr>
          <p:cNvPr id="5" name="Espace réservé du pied de page 4">
            <a:extLst>
              <a:ext uri="{FF2B5EF4-FFF2-40B4-BE49-F238E27FC236}">
                <a16:creationId xmlns:a16="http://schemas.microsoft.com/office/drawing/2014/main" id="{CE7585B2-437C-E896-8146-9AC43BB1241B}"/>
              </a:ext>
            </a:extLst>
          </p:cNvPr>
          <p:cNvSpPr>
            <a:spLocks noGrp="1"/>
          </p:cNvSpPr>
          <p:nvPr>
            <p:ph type="ftr" sz="quarter" idx="11"/>
          </p:nvPr>
        </p:nvSpPr>
        <p:spPr>
          <a:xfrm>
            <a:off x="4038600" y="6465679"/>
            <a:ext cx="4114800" cy="365125"/>
          </a:xfrm>
        </p:spPr>
        <p:txBody>
          <a:bodyPr vert="horz" lIns="91440" tIns="45720" rIns="91440" bIns="45720" rtlCol="0" anchor="ctr"/>
          <a:lstStyle>
            <a:defPPr>
              <a:defRPr lang="en-US"/>
            </a:defPPr>
            <a:lvl1pPr algn="l" rtl="0" fontAlgn="base">
              <a:spcBef>
                <a:spcPct val="0"/>
              </a:spcBef>
              <a:spcAft>
                <a:spcPct val="0"/>
              </a:spcAft>
              <a:defRPr lang="en-GB" sz="1200" b="1" kern="1200" dirty="0" smtClean="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fr-FR" b="0"/>
              <a:t>E. Widmann WG9 Meeting Deajeon</a:t>
            </a:r>
            <a:endParaRPr lang="fr-FR" b="0" dirty="0"/>
          </a:p>
        </p:txBody>
      </p:sp>
      <p:sp>
        <p:nvSpPr>
          <p:cNvPr id="6" name="Espace réservé du numéro de diapositive 5">
            <a:extLst>
              <a:ext uri="{FF2B5EF4-FFF2-40B4-BE49-F238E27FC236}">
                <a16:creationId xmlns:a16="http://schemas.microsoft.com/office/drawing/2014/main" id="{EA57B350-FF84-FE16-9716-B9153D716CAB}"/>
              </a:ext>
            </a:extLst>
          </p:cNvPr>
          <p:cNvSpPr>
            <a:spLocks noGrp="1"/>
          </p:cNvSpPr>
          <p:nvPr>
            <p:ph type="sldNum" sz="quarter" idx="12"/>
          </p:nvPr>
        </p:nvSpPr>
        <p:spPr>
          <a:xfrm>
            <a:off x="8610600" y="6465679"/>
            <a:ext cx="2743200" cy="365125"/>
          </a:xfrm>
        </p:spPr>
        <p:txBody>
          <a:bodyPr vert="horz" lIns="91440" tIns="45720" rIns="91440" bIns="45720" rtlCol="0" anchor="ctr"/>
          <a:lstStyle>
            <a:defPPr>
              <a:defRPr lang="en-US"/>
            </a:defPPr>
            <a:lvl1pPr algn="r"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fld id="{D6989F83-ADB3-5041-8C37-95AC9FBEFDEB}" type="slidenum">
              <a:rPr lang="en-GB" b="0" smtClean="0"/>
              <a:pPr/>
              <a:t>23</a:t>
            </a:fld>
            <a:endParaRPr lang="en-GB" b="0" dirty="0"/>
          </a:p>
        </p:txBody>
      </p:sp>
      <p:sp>
        <p:nvSpPr>
          <p:cNvPr id="4" name="ZoneTexte 3">
            <a:extLst>
              <a:ext uri="{FF2B5EF4-FFF2-40B4-BE49-F238E27FC236}">
                <a16:creationId xmlns:a16="http://schemas.microsoft.com/office/drawing/2014/main" id="{F27BD0FF-7F7D-7E1D-9701-36E518EFBABA}"/>
              </a:ext>
            </a:extLst>
          </p:cNvPr>
          <p:cNvSpPr txBox="1"/>
          <p:nvPr/>
        </p:nvSpPr>
        <p:spPr>
          <a:xfrm>
            <a:off x="129863" y="1904256"/>
            <a:ext cx="11932274" cy="1323439"/>
          </a:xfrm>
          <a:prstGeom prst="rect">
            <a:avLst/>
          </a:prstGeom>
          <a:solidFill>
            <a:srgbClr val="41B48E"/>
          </a:solidFill>
          <a:ln>
            <a:noFill/>
          </a:ln>
          <a:effectLst>
            <a:outerShdw blurRad="50800" dist="38100" dir="2700000" algn="tl" rotWithShape="0">
              <a:prstClr val="black">
                <a:alpha val="40000"/>
              </a:prstClr>
            </a:outerShdw>
          </a:effectLst>
        </p:spPr>
        <p:style>
          <a:lnRef idx="1">
            <a:schemeClr val="accent4"/>
          </a:lnRef>
          <a:fillRef idx="2">
            <a:schemeClr val="accent4"/>
          </a:fillRef>
          <a:effectRef idx="1">
            <a:schemeClr val="accent4"/>
          </a:effectRef>
          <a:fontRef idx="minor">
            <a:schemeClr val="dk1"/>
          </a:fontRef>
        </p:style>
        <p:txBody>
          <a:bodyPr wrap="square" rtlCol="0">
            <a:spAutoFit/>
          </a:bodyPr>
          <a:lstStyle/>
          <a:p>
            <a:pPr algn="just"/>
            <a:r>
              <a:rPr lang="en-GB" sz="1600" kern="0" dirty="0">
                <a:solidFill>
                  <a:schemeClr val="bg1"/>
                </a:solidFill>
                <a:latin typeface="Arial" panose="020B0604020202020204" pitchFamily="34" charset="0"/>
                <a:cs typeface="Arial" panose="020B0604020202020204" pitchFamily="34" charset="0"/>
              </a:rPr>
              <a:t>What are the </a:t>
            </a:r>
            <a:r>
              <a:rPr lang="en-GB" sz="1600" b="1" kern="0" dirty="0">
                <a:solidFill>
                  <a:schemeClr val="bg1"/>
                </a:solidFill>
                <a:latin typeface="Arial" panose="020B0604020202020204" pitchFamily="34" charset="0"/>
                <a:cs typeface="Arial" panose="020B0604020202020204" pitchFamily="34" charset="0"/>
              </a:rPr>
              <a:t>properties of the quark-gluon plasma</a:t>
            </a:r>
            <a:r>
              <a:rPr lang="en-GB" sz="1600" kern="0" dirty="0">
                <a:solidFill>
                  <a:schemeClr val="bg1"/>
                </a:solidFill>
                <a:latin typeface="Arial" panose="020B0604020202020204" pitchFamily="34" charset="0"/>
                <a:cs typeface="Arial" panose="020B0604020202020204" pitchFamily="34" charset="0"/>
              </a:rPr>
              <a:t>, which is the qualitatively novel state of nuclear matter at extreme conditions of temperature and density? </a:t>
            </a:r>
          </a:p>
          <a:p>
            <a:pPr algn="just"/>
            <a:r>
              <a:rPr lang="en-GB" sz="1600" kern="0" dirty="0">
                <a:solidFill>
                  <a:schemeClr val="bg1"/>
                </a:solidFill>
                <a:latin typeface="Arial" panose="020B0604020202020204" pitchFamily="34" charset="0"/>
                <a:cs typeface="Arial" panose="020B0604020202020204" pitchFamily="34" charset="0"/>
              </a:rPr>
              <a:t>Objectives: Discover in microscopic detail the </a:t>
            </a:r>
            <a:r>
              <a:rPr lang="en-GB" sz="1600" b="1" kern="0" dirty="0">
                <a:solidFill>
                  <a:schemeClr val="bg1"/>
                </a:solidFill>
                <a:latin typeface="Arial" panose="020B0604020202020204" pitchFamily="34" charset="0"/>
                <a:cs typeface="Arial" panose="020B0604020202020204" pitchFamily="34" charset="0"/>
              </a:rPr>
              <a:t>material properties </a:t>
            </a:r>
            <a:r>
              <a:rPr lang="en-GB" sz="1600" kern="0" dirty="0">
                <a:solidFill>
                  <a:schemeClr val="bg1"/>
                </a:solidFill>
                <a:latin typeface="Arial" panose="020B0604020202020204" pitchFamily="34" charset="0"/>
                <a:cs typeface="Arial" panose="020B0604020202020204" pitchFamily="34" charset="0"/>
              </a:rPr>
              <a:t>of the Quark Gluon Plasma at the </a:t>
            </a:r>
            <a:r>
              <a:rPr lang="en-GB" sz="1600" b="1" kern="0" dirty="0">
                <a:solidFill>
                  <a:schemeClr val="bg1"/>
                </a:solidFill>
                <a:latin typeface="Arial" panose="020B0604020202020204" pitchFamily="34" charset="0"/>
                <a:cs typeface="Arial" panose="020B0604020202020204" pitchFamily="34" charset="0"/>
              </a:rPr>
              <a:t>highest temperature </a:t>
            </a:r>
            <a:r>
              <a:rPr lang="en-GB" sz="1600" kern="0" dirty="0">
                <a:solidFill>
                  <a:schemeClr val="bg1"/>
                </a:solidFill>
                <a:latin typeface="Arial" panose="020B0604020202020204" pitchFamily="34" charset="0"/>
                <a:cs typeface="Arial" panose="020B0604020202020204" pitchFamily="34" charset="0"/>
              </a:rPr>
              <a:t>reached at the LHC at CERN and find the expected onset of the </a:t>
            </a:r>
            <a:r>
              <a:rPr lang="en-GB" sz="1600" b="1" kern="0" dirty="0">
                <a:solidFill>
                  <a:schemeClr val="bg1"/>
                </a:solidFill>
                <a:latin typeface="Arial" panose="020B0604020202020204" pitchFamily="34" charset="0"/>
                <a:cs typeface="Arial" panose="020B0604020202020204" pitchFamily="34" charset="0"/>
              </a:rPr>
              <a:t>first-order phase transition </a:t>
            </a:r>
            <a:r>
              <a:rPr lang="en-GB" sz="1600" kern="0" dirty="0">
                <a:solidFill>
                  <a:schemeClr val="bg1"/>
                </a:solidFill>
                <a:latin typeface="Arial" panose="020B0604020202020204" pitchFamily="34" charset="0"/>
                <a:cs typeface="Arial" panose="020B0604020202020204" pitchFamily="34" charset="0"/>
              </a:rPr>
              <a:t>at finite baryon density at FAIR in Darmstadt.</a:t>
            </a:r>
          </a:p>
        </p:txBody>
      </p:sp>
    </p:spTree>
    <p:extLst>
      <p:ext uri="{BB962C8B-B14F-4D97-AF65-F5344CB8AC3E}">
        <p14:creationId xmlns:p14="http://schemas.microsoft.com/office/powerpoint/2010/main" val="2660524649"/>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216632" y="1154605"/>
            <a:ext cx="6847113" cy="461665"/>
          </a:xfrm>
          <a:prstGeom prst="rect">
            <a:avLst/>
          </a:prstGeom>
          <a:solidFill>
            <a:srgbClr val="41B48E"/>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spcBef>
                <a:spcPts val="1200"/>
              </a:spcBef>
              <a:spcAft>
                <a:spcPts val="1200"/>
              </a:spcAft>
            </a:pPr>
            <a:r>
              <a:rPr lang="en-GB" sz="2400" kern="100" dirty="0">
                <a:solidFill>
                  <a:schemeClr val="bg1"/>
                </a:solidFill>
                <a:latin typeface="Arial" panose="020B0604020202020204" pitchFamily="34" charset="0"/>
                <a:cs typeface="Arial" panose="020B0604020202020204" pitchFamily="34" charset="0"/>
              </a:rPr>
              <a:t>Strongly Interacting Matter at Extreme Conditions</a:t>
            </a:r>
            <a:r>
              <a:rPr lang="fr-FR" sz="2400" kern="100" dirty="0">
                <a:solidFill>
                  <a:schemeClr val="bg1"/>
                </a:solidFill>
                <a:latin typeface="Arial" panose="020B0604020202020204" pitchFamily="34" charset="0"/>
                <a:cs typeface="Arial" panose="020B0604020202020204" pitchFamily="34" charset="0"/>
              </a:rPr>
              <a:t> </a:t>
            </a: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12" name="ZoneTexte 11">
            <a:extLst>
              <a:ext uri="{FF2B5EF4-FFF2-40B4-BE49-F238E27FC236}">
                <a16:creationId xmlns:a16="http://schemas.microsoft.com/office/drawing/2014/main" id="{FE280C8E-95AC-A262-A373-7FFF250E7989}"/>
              </a:ext>
            </a:extLst>
          </p:cNvPr>
          <p:cNvSpPr txBox="1"/>
          <p:nvPr/>
        </p:nvSpPr>
        <p:spPr>
          <a:xfrm>
            <a:off x="174058" y="2288154"/>
            <a:ext cx="6887927" cy="3293209"/>
          </a:xfrm>
          <a:prstGeom prst="rect">
            <a:avLst/>
          </a:prstGeom>
          <a:noFill/>
        </p:spPr>
        <p:txBody>
          <a:bodyPr wrap="square">
            <a:spAutoFit/>
          </a:bodyPr>
          <a:lstStyle/>
          <a:p>
            <a:pPr marR="0" algn="just" rtl="0"/>
            <a:r>
              <a:rPr lang="en-GB" sz="1600" b="0" i="0" u="none" strike="noStrike" baseline="0" dirty="0">
                <a:solidFill>
                  <a:srgbClr val="000000"/>
                </a:solidFill>
                <a:latin typeface="Arial" panose="020B0604020202020204" pitchFamily="34" charset="0"/>
                <a:cs typeface="Arial" panose="020B0604020202020204" pitchFamily="34" charset="0"/>
              </a:rPr>
              <a:t> </a:t>
            </a:r>
          </a:p>
          <a:p>
            <a:pPr marL="342900" indent="-342900" algn="just">
              <a:buFont typeface="Arial" panose="020B0604020202020204" pitchFamily="34" charset="0"/>
              <a:buChar char="•"/>
            </a:pPr>
            <a:r>
              <a:rPr lang="en-GB" altLang="zh-TW" sz="1600" b="1" i="0" u="none" strike="noStrike" baseline="0" dirty="0">
                <a:solidFill>
                  <a:srgbClr val="000000"/>
                </a:solidFill>
                <a:latin typeface="Arial" panose="020B0604020202020204" pitchFamily="34" charset="0"/>
                <a:cs typeface="Arial" panose="020B0604020202020204" pitchFamily="34" charset="0"/>
              </a:rPr>
              <a:t>Future flagship facilities and experiments</a:t>
            </a:r>
            <a:endParaRPr lang="en-GB" sz="1600" b="0" i="0" u="none" strike="noStrike" baseline="0" dirty="0">
              <a:solidFill>
                <a:srgbClr val="000000"/>
              </a:solidFill>
              <a:latin typeface="Arial" panose="020B0604020202020204" pitchFamily="34" charset="0"/>
              <a:cs typeface="Arial" panose="020B0604020202020204" pitchFamily="34" charset="0"/>
            </a:endParaRPr>
          </a:p>
          <a:p>
            <a:pPr marL="715963" lvl="1" indent="-352425" algn="just">
              <a:buFont typeface="Courier New" panose="02070309020205020404" pitchFamily="49" charset="0"/>
              <a:buChar char="o"/>
            </a:pPr>
            <a:r>
              <a:rPr lang="en-GB" sz="1600" b="1" i="0" u="none" strike="noStrike" kern="100" baseline="0" dirty="0">
                <a:latin typeface="Arial" panose="020B0604020202020204" pitchFamily="34" charset="0"/>
                <a:cs typeface="Arial" panose="020B0604020202020204" pitchFamily="34" charset="0"/>
              </a:rPr>
              <a:t>ALICE 3</a:t>
            </a:r>
            <a:r>
              <a:rPr lang="en-GB" sz="1600" b="0" i="0" u="none" strike="noStrike" kern="100" baseline="0" dirty="0">
                <a:latin typeface="Arial" panose="020B0604020202020204" pitchFamily="34" charset="0"/>
                <a:cs typeface="Arial" panose="020B0604020202020204" pitchFamily="34" charset="0"/>
              </a:rPr>
              <a:t> at </a:t>
            </a:r>
            <a:r>
              <a:rPr lang="en-GB" sz="1600" b="1" i="0" u="none" strike="noStrike" kern="100" baseline="0" dirty="0">
                <a:latin typeface="Arial" panose="020B0604020202020204" pitchFamily="34" charset="0"/>
                <a:cs typeface="Arial" panose="020B0604020202020204" pitchFamily="34" charset="0"/>
              </a:rPr>
              <a:t>CERN</a:t>
            </a:r>
          </a:p>
          <a:p>
            <a:pPr marL="715963" lvl="1" indent="-352425" algn="just">
              <a:buFont typeface="Courier New" panose="02070309020205020404" pitchFamily="49" charset="0"/>
              <a:buChar char="o"/>
            </a:pPr>
            <a:r>
              <a:rPr lang="en-GB" sz="1600" b="1" i="0" u="none" strike="noStrike" kern="100" baseline="0" dirty="0">
                <a:latin typeface="Arial" panose="020B0604020202020204" pitchFamily="34" charset="0"/>
                <a:cs typeface="Arial" panose="020B0604020202020204" pitchFamily="34" charset="0"/>
              </a:rPr>
              <a:t>SIS-100</a:t>
            </a:r>
            <a:r>
              <a:rPr lang="en-GB" sz="1600" b="0" i="0" u="none" strike="noStrike" kern="100" baseline="0" dirty="0">
                <a:latin typeface="Arial" panose="020B0604020202020204" pitchFamily="34" charset="0"/>
                <a:cs typeface="Arial" panose="020B0604020202020204" pitchFamily="34" charset="0"/>
              </a:rPr>
              <a:t> at </a:t>
            </a:r>
            <a:r>
              <a:rPr lang="en-GB" sz="1600" b="1" i="0" u="none" strike="noStrike" kern="100" baseline="0" dirty="0">
                <a:latin typeface="Arial" panose="020B0604020202020204" pitchFamily="34" charset="0"/>
                <a:cs typeface="Arial" panose="020B0604020202020204" pitchFamily="34" charset="0"/>
              </a:rPr>
              <a:t>FAIR</a:t>
            </a:r>
            <a:r>
              <a:rPr lang="en-GB" sz="1600" b="0" i="0" u="none" strike="noStrike" kern="100" baseline="0" dirty="0">
                <a:latin typeface="Arial" panose="020B0604020202020204" pitchFamily="34" charset="0"/>
                <a:cs typeface="Arial" panose="020B0604020202020204" pitchFamily="34" charset="0"/>
              </a:rPr>
              <a:t> and the realization of the </a:t>
            </a:r>
            <a:r>
              <a:rPr lang="en-GB" sz="1600" b="1" i="0" u="none" strike="noStrike" kern="100" baseline="0" dirty="0">
                <a:latin typeface="Arial" panose="020B0604020202020204" pitchFamily="34" charset="0"/>
                <a:cs typeface="Arial" panose="020B0604020202020204" pitchFamily="34" charset="0"/>
              </a:rPr>
              <a:t>CBM</a:t>
            </a:r>
            <a:r>
              <a:rPr lang="en-GB" sz="1600" b="0" i="0" u="none" strike="noStrike" kern="100" baseline="0" dirty="0">
                <a:latin typeface="Arial" panose="020B0604020202020204" pitchFamily="34" charset="0"/>
                <a:cs typeface="Arial" panose="020B0604020202020204" pitchFamily="34" charset="0"/>
              </a:rPr>
              <a:t> experiment</a:t>
            </a:r>
          </a:p>
          <a:p>
            <a:pPr marL="715963" lvl="1" indent="-352425" algn="just">
              <a:buFont typeface="Courier New" panose="02070309020205020404" pitchFamily="49" charset="0"/>
              <a:buChar char="o"/>
            </a:pPr>
            <a:r>
              <a:rPr lang="en-GB" sz="1600" b="1" i="0" u="none" strike="noStrike" kern="100" baseline="0" dirty="0">
                <a:latin typeface="Arial" panose="020B0604020202020204" pitchFamily="34" charset="0"/>
                <a:cs typeface="Arial" panose="020B0604020202020204" pitchFamily="34" charset="0"/>
              </a:rPr>
              <a:t>CERN</a:t>
            </a:r>
            <a:r>
              <a:rPr lang="en-GB" sz="1600" b="0" i="0" u="none" strike="noStrike" kern="100" baseline="0" dirty="0">
                <a:latin typeface="Arial" panose="020B0604020202020204" pitchFamily="34" charset="0"/>
                <a:cs typeface="Arial" panose="020B0604020202020204" pitchFamily="34" charset="0"/>
              </a:rPr>
              <a:t> </a:t>
            </a:r>
            <a:r>
              <a:rPr lang="en-GB" sz="1600" b="1" i="0" u="none" strike="noStrike" kern="100" baseline="0" dirty="0">
                <a:latin typeface="Arial" panose="020B0604020202020204" pitchFamily="34" charset="0"/>
                <a:cs typeface="Arial" panose="020B0604020202020204" pitchFamily="34" charset="0"/>
              </a:rPr>
              <a:t>LHC</a:t>
            </a:r>
            <a:r>
              <a:rPr lang="en-GB" sz="1600" b="0" i="0" u="none" strike="noStrike" kern="100" baseline="0" dirty="0">
                <a:latin typeface="Arial" panose="020B0604020202020204" pitchFamily="34" charset="0"/>
                <a:cs typeface="Arial" panose="020B0604020202020204" pitchFamily="34" charset="0"/>
              </a:rPr>
              <a:t> after 2035 (Run 5 and 6), the </a:t>
            </a:r>
            <a:r>
              <a:rPr lang="en-GB" sz="1600" b="1" i="0" u="none" strike="noStrike" kern="100" baseline="0" dirty="0">
                <a:latin typeface="Arial" panose="020B0604020202020204" pitchFamily="34" charset="0"/>
                <a:cs typeface="Arial" panose="020B0604020202020204" pitchFamily="34" charset="0"/>
              </a:rPr>
              <a:t>LHCb</a:t>
            </a:r>
            <a:r>
              <a:rPr lang="en-GB" sz="1600" b="0" i="0" u="none" strike="noStrike" kern="100" baseline="0" dirty="0">
                <a:latin typeface="Arial" panose="020B0604020202020204" pitchFamily="34" charset="0"/>
                <a:cs typeface="Arial" panose="020B0604020202020204" pitchFamily="34" charset="0"/>
              </a:rPr>
              <a:t> </a:t>
            </a:r>
            <a:r>
              <a:rPr lang="en-GB" sz="1600" b="1" i="0" u="none" strike="noStrike" kern="100" baseline="0" dirty="0">
                <a:latin typeface="Arial" panose="020B0604020202020204" pitchFamily="34" charset="0"/>
                <a:cs typeface="Arial" panose="020B0604020202020204" pitchFamily="34" charset="0"/>
              </a:rPr>
              <a:t>Upgrade2</a:t>
            </a:r>
            <a:r>
              <a:rPr lang="en-GB" sz="1600" b="0" i="0" u="none" strike="noStrike" kern="100" baseline="0" dirty="0">
                <a:latin typeface="Arial" panose="020B0604020202020204" pitchFamily="34" charset="0"/>
                <a:cs typeface="Arial" panose="020B0604020202020204" pitchFamily="34" charset="0"/>
              </a:rPr>
              <a:t> </a:t>
            </a:r>
          </a:p>
          <a:p>
            <a:pPr marL="363538" lvl="1" algn="just"/>
            <a:r>
              <a:rPr lang="en-GB" sz="1600" b="0" kern="100" dirty="0">
                <a:latin typeface="Arial" panose="020B0604020202020204" pitchFamily="34" charset="0"/>
                <a:cs typeface="Arial" panose="020B0604020202020204" pitchFamily="34" charset="0"/>
              </a:rPr>
              <a:t>	</a:t>
            </a:r>
            <a:r>
              <a:rPr lang="en-GB" sz="1600" b="0" i="0" u="none" strike="noStrike" kern="100" baseline="0" dirty="0">
                <a:latin typeface="Arial" panose="020B0604020202020204" pitchFamily="34" charset="0"/>
                <a:cs typeface="Arial" panose="020B0604020202020204" pitchFamily="34" charset="0"/>
              </a:rPr>
              <a:t>and the fixed-target setup </a:t>
            </a:r>
            <a:r>
              <a:rPr lang="en-GB" sz="1600" b="1" i="0" u="none" strike="noStrike" kern="100" baseline="0" dirty="0">
                <a:latin typeface="Arial" panose="020B0604020202020204" pitchFamily="34" charset="0"/>
                <a:cs typeface="Arial" panose="020B0604020202020204" pitchFamily="34" charset="0"/>
              </a:rPr>
              <a:t>NA60+</a:t>
            </a:r>
            <a:r>
              <a:rPr lang="en-GB" sz="1600" b="0" i="0" u="none" strike="noStrike" kern="100" baseline="0" dirty="0">
                <a:latin typeface="Arial" panose="020B0604020202020204" pitchFamily="34" charset="0"/>
                <a:cs typeface="Arial" panose="020B0604020202020204" pitchFamily="34" charset="0"/>
              </a:rPr>
              <a:t> detector at the </a:t>
            </a:r>
            <a:r>
              <a:rPr lang="en-GB" sz="1600" b="1" i="0" u="none" strike="noStrike" kern="100" baseline="0" dirty="0">
                <a:latin typeface="Arial" panose="020B0604020202020204" pitchFamily="34" charset="0"/>
                <a:cs typeface="Arial" panose="020B0604020202020204" pitchFamily="34" charset="0"/>
              </a:rPr>
              <a:t>SPS</a:t>
            </a:r>
          </a:p>
          <a:p>
            <a:pPr marL="363538" lvl="1" algn="just"/>
            <a:endParaRPr lang="en-GB" sz="1600" b="1" i="0" u="none" strike="noStrike" kern="100" baseline="0" dirty="0">
              <a:latin typeface="Arial" panose="020B0604020202020204" pitchFamily="34" charset="0"/>
              <a:cs typeface="Arial" panose="020B0604020202020204" pitchFamily="34" charset="0"/>
            </a:endParaRPr>
          </a:p>
          <a:p>
            <a:pPr marL="363538" lvl="1" algn="just"/>
            <a:endParaRPr lang="en-GB" sz="1600" b="1" i="0" u="none" strike="noStrike" kern="100" baseline="0" dirty="0">
              <a:latin typeface="Arial" panose="020B0604020202020204" pitchFamily="34" charset="0"/>
              <a:cs typeface="Arial" panose="020B0604020202020204" pitchFamily="34" charset="0"/>
            </a:endParaRPr>
          </a:p>
          <a:p>
            <a:pPr marL="342900" indent="-342900" algn="just">
              <a:buFont typeface="Arial" panose="020B0604020202020204" pitchFamily="34" charset="0"/>
              <a:buChar char="•"/>
            </a:pPr>
            <a:r>
              <a:rPr lang="en-GB" altLang="zh-TW" sz="1600" b="1" i="0" u="none" strike="noStrike" baseline="0" dirty="0">
                <a:solidFill>
                  <a:srgbClr val="000000"/>
                </a:solidFill>
                <a:latin typeface="Arial" panose="020B0604020202020204" pitchFamily="34" charset="0"/>
                <a:cs typeface="Arial" panose="020B0604020202020204" pitchFamily="34" charset="0"/>
              </a:rPr>
              <a:t>Support of existing facilities and experiments</a:t>
            </a:r>
          </a:p>
          <a:p>
            <a:pPr marL="706437" lvl="1" indent="-342900" algn="just">
              <a:buFont typeface="Courier New" panose="02070309020205020404" pitchFamily="49" charset="0"/>
              <a:buChar char="o"/>
            </a:pPr>
            <a:r>
              <a:rPr lang="en-GB" sz="1600" b="0" kern="100" dirty="0">
                <a:latin typeface="Arial" panose="020B0604020202020204" pitchFamily="34" charset="0"/>
                <a:cs typeface="Arial" panose="020B0604020202020204" pitchFamily="34" charset="0"/>
              </a:rPr>
              <a:t>M</a:t>
            </a:r>
            <a:r>
              <a:rPr lang="en-GB" sz="1600" b="0" i="0" u="none" strike="noStrike" kern="100" baseline="0" dirty="0">
                <a:latin typeface="Arial" panose="020B0604020202020204" pitchFamily="34" charset="0"/>
                <a:cs typeface="Arial" panose="020B0604020202020204" pitchFamily="34" charset="0"/>
              </a:rPr>
              <a:t>aximise scientific output from the significant investment in </a:t>
            </a:r>
          </a:p>
          <a:p>
            <a:pPr marL="717550" lvl="1" algn="just"/>
            <a:r>
              <a:rPr lang="en-GB" sz="1600" b="0" i="0" u="none" strike="noStrike" kern="100" baseline="0" dirty="0">
                <a:latin typeface="Arial" panose="020B0604020202020204" pitchFamily="34" charset="0"/>
                <a:cs typeface="Arial" panose="020B0604020202020204" pitchFamily="34" charset="0"/>
              </a:rPr>
              <a:t>current detector upgrades at the </a:t>
            </a:r>
            <a:r>
              <a:rPr lang="en-GB" sz="1600" b="1" i="0" u="none" strike="noStrike" kern="100" baseline="0" dirty="0">
                <a:latin typeface="Arial" panose="020B0604020202020204" pitchFamily="34" charset="0"/>
                <a:cs typeface="Arial" panose="020B0604020202020204" pitchFamily="34" charset="0"/>
              </a:rPr>
              <a:t>LHC</a:t>
            </a:r>
          </a:p>
          <a:p>
            <a:pPr marL="701675" indent="-342900" algn="just">
              <a:buClr>
                <a:srgbClr val="000000"/>
              </a:buClr>
              <a:buFont typeface="Courier New" panose="02070309020205020404" pitchFamily="49" charset="0"/>
              <a:buChar char="o"/>
              <a:tabLst>
                <a:tab pos="395288" algn="l"/>
              </a:tabLst>
            </a:pPr>
            <a:r>
              <a:rPr lang="en-GB" sz="1600" b="1" i="0" u="none" strike="noStrike" kern="100" baseline="0" dirty="0">
                <a:latin typeface="Arial" panose="020B0604020202020204" pitchFamily="34" charset="0"/>
                <a:cs typeface="Arial" panose="020B0604020202020204" pitchFamily="34" charset="0"/>
              </a:rPr>
              <a:t>HADES</a:t>
            </a:r>
            <a:r>
              <a:rPr lang="en-GB" sz="1600" b="0" i="0" u="none" strike="noStrike" kern="100" baseline="0" dirty="0">
                <a:latin typeface="Arial" panose="020B0604020202020204" pitchFamily="34" charset="0"/>
                <a:cs typeface="Arial" panose="020B0604020202020204" pitchFamily="34" charset="0"/>
              </a:rPr>
              <a:t> and </a:t>
            </a:r>
            <a:r>
              <a:rPr lang="en-GB" sz="1600" b="1" i="0" u="none" strike="noStrike" kern="100" baseline="0" dirty="0">
                <a:latin typeface="Arial" panose="020B0604020202020204" pitchFamily="34" charset="0"/>
                <a:cs typeface="Arial" panose="020B0604020202020204" pitchFamily="34" charset="0"/>
              </a:rPr>
              <a:t>R3B</a:t>
            </a:r>
            <a:r>
              <a:rPr lang="en-GB" sz="1600" b="0" i="0" u="none" strike="noStrike" kern="100" baseline="0" dirty="0">
                <a:latin typeface="Arial" panose="020B0604020202020204" pitchFamily="34" charset="0"/>
                <a:cs typeface="Arial" panose="020B0604020202020204" pitchFamily="34" charset="0"/>
              </a:rPr>
              <a:t> at </a:t>
            </a:r>
            <a:r>
              <a:rPr lang="en-GB" sz="1600" b="1" i="0" u="none" strike="noStrike" kern="100" baseline="0" dirty="0">
                <a:latin typeface="Arial" panose="020B0604020202020204" pitchFamily="34" charset="0"/>
                <a:cs typeface="Arial" panose="020B0604020202020204" pitchFamily="34" charset="0"/>
              </a:rPr>
              <a:t>SIS-18/SIS-100</a:t>
            </a:r>
            <a:r>
              <a:rPr lang="en-GB" sz="1600" b="0" i="0" u="none" strike="noStrike" kern="100" baseline="0" dirty="0">
                <a:latin typeface="Arial" panose="020B0604020202020204" pitchFamily="34" charset="0"/>
                <a:cs typeface="Arial" panose="020B0604020202020204" pitchFamily="34" charset="0"/>
              </a:rPr>
              <a:t>, should receive full support.</a:t>
            </a:r>
          </a:p>
          <a:p>
            <a:pPr marL="701675" indent="-342900" algn="just">
              <a:buClr>
                <a:srgbClr val="000000"/>
              </a:buClr>
              <a:buFont typeface="Courier New" panose="02070309020205020404" pitchFamily="49" charset="0"/>
              <a:buChar char="o"/>
            </a:pPr>
            <a:r>
              <a:rPr lang="en-GB" sz="1600" b="0" i="0" u="none" strike="noStrike" kern="100" baseline="0" dirty="0">
                <a:latin typeface="Arial" panose="020B0604020202020204" pitchFamily="34" charset="0"/>
                <a:cs typeface="Arial" panose="020B0604020202020204" pitchFamily="34" charset="0"/>
              </a:rPr>
              <a:t>The exploitation of </a:t>
            </a:r>
            <a:r>
              <a:rPr lang="en-GB" sz="1600" b="1" i="0" u="none" strike="noStrike" kern="100" baseline="0" dirty="0">
                <a:latin typeface="Arial" panose="020B0604020202020204" pitchFamily="34" charset="0"/>
                <a:cs typeface="Arial" panose="020B0604020202020204" pitchFamily="34" charset="0"/>
              </a:rPr>
              <a:t>NA61</a:t>
            </a:r>
            <a:r>
              <a:rPr lang="en-GB" sz="1600" b="0" i="0" u="none" strike="noStrike" kern="100" baseline="0" dirty="0">
                <a:latin typeface="Arial" panose="020B0604020202020204" pitchFamily="34" charset="0"/>
                <a:cs typeface="Arial" panose="020B0604020202020204" pitchFamily="34" charset="0"/>
              </a:rPr>
              <a:t> at </a:t>
            </a:r>
            <a:r>
              <a:rPr lang="en-GB" sz="1600" b="1" i="0" u="none" strike="noStrike" kern="100" baseline="0" dirty="0">
                <a:latin typeface="Arial" panose="020B0604020202020204" pitchFamily="34" charset="0"/>
                <a:cs typeface="Arial" panose="020B0604020202020204" pitchFamily="34" charset="0"/>
              </a:rPr>
              <a:t>SPS</a:t>
            </a:r>
            <a:r>
              <a:rPr lang="en-GB" sz="1600" b="0" i="0" u="none" strike="noStrike" kern="100" baseline="0" dirty="0">
                <a:latin typeface="Arial" panose="020B0604020202020204" pitchFamily="34" charset="0"/>
                <a:cs typeface="Arial" panose="020B0604020202020204" pitchFamily="34" charset="0"/>
              </a:rPr>
              <a:t> should receive full support</a:t>
            </a:r>
          </a:p>
        </p:txBody>
      </p:sp>
      <p:pic>
        <p:nvPicPr>
          <p:cNvPr id="1026" name="Picture 2" descr="CBM setup">
            <a:extLst>
              <a:ext uri="{FF2B5EF4-FFF2-40B4-BE49-F238E27FC236}">
                <a16:creationId xmlns:a16="http://schemas.microsoft.com/office/drawing/2014/main" id="{A7C2F57E-5A23-639E-B67A-FA1640C88589}"/>
              </a:ext>
            </a:extLst>
          </p:cNvPr>
          <p:cNvPicPr>
            <a:picLocks noChangeAspect="1" noChangeArrowheads="1"/>
          </p:cNvPicPr>
          <p:nvPr/>
        </p:nvPicPr>
        <p:blipFill>
          <a:blip r:embed="rId2" cstate="email">
            <a:extLst>
              <a:ext uri="{28A0092B-C50C-407E-A947-70E740481C1C}">
                <a14:useLocalDpi xmlns:a14="http://schemas.microsoft.com/office/drawing/2010/main"/>
              </a:ext>
            </a:extLst>
          </a:blip>
          <a:srcRect/>
          <a:stretch>
            <a:fillRect/>
          </a:stretch>
        </p:blipFill>
        <p:spPr bwMode="auto">
          <a:xfrm>
            <a:off x="9598277" y="2341020"/>
            <a:ext cx="2371537" cy="1096933"/>
          </a:xfrm>
          <a:prstGeom prst="rect">
            <a:avLst/>
          </a:prstGeom>
          <a:noFill/>
          <a:extLst>
            <a:ext uri="{909E8E84-426E-40DD-AFC4-6F175D3DCCD1}">
              <a14:hiddenFill xmlns:a14="http://schemas.microsoft.com/office/drawing/2010/main">
                <a:solidFill>
                  <a:srgbClr val="FFFFFF"/>
                </a:solidFill>
              </a14:hiddenFill>
            </a:ext>
          </a:extLst>
        </p:spPr>
      </p:pic>
      <p:sp>
        <p:nvSpPr>
          <p:cNvPr id="9" name="ZoneTexte 8">
            <a:extLst>
              <a:ext uri="{FF2B5EF4-FFF2-40B4-BE49-F238E27FC236}">
                <a16:creationId xmlns:a16="http://schemas.microsoft.com/office/drawing/2014/main" id="{C7B1EB8F-326F-B1CB-E3F3-F8F496A439EE}"/>
              </a:ext>
            </a:extLst>
          </p:cNvPr>
          <p:cNvSpPr txBox="1"/>
          <p:nvPr/>
        </p:nvSpPr>
        <p:spPr>
          <a:xfrm>
            <a:off x="6887863" y="1625970"/>
            <a:ext cx="2604535" cy="400110"/>
          </a:xfrm>
          <a:prstGeom prst="rect">
            <a:avLst/>
          </a:prstGeom>
          <a:noFill/>
        </p:spPr>
        <p:txBody>
          <a:bodyPr wrap="square">
            <a:spAutoFit/>
          </a:bodyPr>
          <a:lstStyle/>
          <a:p>
            <a:pPr algn="ctr"/>
            <a:r>
              <a:rPr lang="en-GB" sz="2000" b="1" i="0" u="none" strike="noStrike" kern="100" baseline="0" dirty="0">
                <a:latin typeface="Arial" panose="020B0604020202020204" pitchFamily="34" charset="0"/>
                <a:cs typeface="Arial" panose="020B0604020202020204" pitchFamily="34" charset="0"/>
              </a:rPr>
              <a:t>ALICE 3 @ LHC</a:t>
            </a:r>
            <a:r>
              <a:rPr lang="en-GB" sz="2000" b="0" i="0" u="none" strike="noStrike" kern="100" baseline="0" dirty="0">
                <a:latin typeface="Arial" panose="020B0604020202020204" pitchFamily="34" charset="0"/>
                <a:cs typeface="Arial" panose="020B0604020202020204" pitchFamily="34" charset="0"/>
              </a:rPr>
              <a:t> </a:t>
            </a:r>
            <a:endParaRPr lang="en-GB" sz="2000" dirty="0"/>
          </a:p>
        </p:txBody>
      </p:sp>
      <p:sp>
        <p:nvSpPr>
          <p:cNvPr id="11" name="ZoneTexte 10">
            <a:extLst>
              <a:ext uri="{FF2B5EF4-FFF2-40B4-BE49-F238E27FC236}">
                <a16:creationId xmlns:a16="http://schemas.microsoft.com/office/drawing/2014/main" id="{AD922730-A1AD-3D2B-AB69-8BFDA2D06CA9}"/>
              </a:ext>
            </a:extLst>
          </p:cNvPr>
          <p:cNvSpPr txBox="1"/>
          <p:nvPr/>
        </p:nvSpPr>
        <p:spPr>
          <a:xfrm>
            <a:off x="9997050" y="1900965"/>
            <a:ext cx="1836916" cy="400110"/>
          </a:xfrm>
          <a:prstGeom prst="rect">
            <a:avLst/>
          </a:prstGeom>
          <a:noFill/>
        </p:spPr>
        <p:txBody>
          <a:bodyPr wrap="square">
            <a:spAutoFit/>
          </a:bodyPr>
          <a:lstStyle/>
          <a:p>
            <a:r>
              <a:rPr lang="en-GB" sz="2000" b="1" i="0" u="none" strike="noStrike" kern="100" baseline="0" dirty="0">
                <a:latin typeface="Arial" panose="020B0604020202020204" pitchFamily="34" charset="0"/>
                <a:cs typeface="Arial" panose="020B0604020202020204" pitchFamily="34" charset="0"/>
              </a:rPr>
              <a:t>CBM @ FAIR</a:t>
            </a:r>
            <a:endParaRPr lang="en-GB" sz="2000" dirty="0"/>
          </a:p>
        </p:txBody>
      </p:sp>
      <p:sp>
        <p:nvSpPr>
          <p:cNvPr id="3" name="ZoneTexte 2">
            <a:extLst>
              <a:ext uri="{FF2B5EF4-FFF2-40B4-BE49-F238E27FC236}">
                <a16:creationId xmlns:a16="http://schemas.microsoft.com/office/drawing/2014/main" id="{4FA0A4E7-C20F-5CA3-7BAF-51256697512B}"/>
              </a:ext>
            </a:extLst>
          </p:cNvPr>
          <p:cNvSpPr txBox="1"/>
          <p:nvPr/>
        </p:nvSpPr>
        <p:spPr>
          <a:xfrm>
            <a:off x="216632" y="1855621"/>
            <a:ext cx="4088331" cy="400110"/>
          </a:xfrm>
          <a:prstGeom prst="rect">
            <a:avLst/>
          </a:prstGeom>
          <a:solidFill>
            <a:srgbClr val="41B48E"/>
          </a:solidFill>
          <a:ln>
            <a:noFill/>
          </a:ln>
        </p:spPr>
        <p:style>
          <a:lnRef idx="1">
            <a:schemeClr val="accent6"/>
          </a:lnRef>
          <a:fillRef idx="2">
            <a:schemeClr val="accent6"/>
          </a:fillRef>
          <a:effectRef idx="1">
            <a:schemeClr val="accent6"/>
          </a:effectRef>
          <a:fontRef idx="minor">
            <a:schemeClr val="dk1"/>
          </a:fontRef>
        </p:style>
        <p:txBody>
          <a:bodyPr wrap="square">
            <a:spAutoFit/>
          </a:bodyPr>
          <a:lstStyle/>
          <a:p>
            <a:r>
              <a:rPr lang="en-GB" sz="2000" i="1" dirty="0">
                <a:solidFill>
                  <a:schemeClr val="bg1"/>
                </a:solidFill>
              </a:rPr>
              <a:t>Recommendations (experiments)</a:t>
            </a:r>
          </a:p>
        </p:txBody>
      </p:sp>
      <p:sp>
        <p:nvSpPr>
          <p:cNvPr id="6" name="Espace réservé de la date 5">
            <a:extLst>
              <a:ext uri="{FF2B5EF4-FFF2-40B4-BE49-F238E27FC236}">
                <a16:creationId xmlns:a16="http://schemas.microsoft.com/office/drawing/2014/main" id="{99169890-8330-77DE-4C90-830799825666}"/>
              </a:ext>
            </a:extLst>
          </p:cNvPr>
          <p:cNvSpPr>
            <a:spLocks noGrp="1"/>
          </p:cNvSpPr>
          <p:nvPr>
            <p:ph type="dt" sz="half" idx="10"/>
          </p:nvPr>
        </p:nvSpPr>
        <p:spPr>
          <a:xfrm>
            <a:off x="838200" y="6475618"/>
            <a:ext cx="2743200" cy="365125"/>
          </a:xfrm>
        </p:spPr>
        <p:txBody>
          <a:bodyPr/>
          <a:lstStyle/>
          <a:p>
            <a:r>
              <a:rPr lang="en-US"/>
              <a:t>28 May 2025</a:t>
            </a:r>
            <a:endParaRPr lang="en-GB" dirty="0"/>
          </a:p>
        </p:txBody>
      </p:sp>
      <p:sp>
        <p:nvSpPr>
          <p:cNvPr id="8" name="Espace réservé du pied de page 7">
            <a:extLst>
              <a:ext uri="{FF2B5EF4-FFF2-40B4-BE49-F238E27FC236}">
                <a16:creationId xmlns:a16="http://schemas.microsoft.com/office/drawing/2014/main" id="{3BE4B8CF-A8D1-7C60-26A3-28726813BE65}"/>
              </a:ext>
            </a:extLst>
          </p:cNvPr>
          <p:cNvSpPr>
            <a:spLocks noGrp="1"/>
          </p:cNvSpPr>
          <p:nvPr>
            <p:ph type="ftr" sz="quarter" idx="11"/>
          </p:nvPr>
        </p:nvSpPr>
        <p:spPr>
          <a:xfrm>
            <a:off x="4038600" y="6465679"/>
            <a:ext cx="4114800" cy="365125"/>
          </a:xfrm>
        </p:spPr>
        <p:txBody>
          <a:bodyPr/>
          <a:lstStyle/>
          <a:p>
            <a:r>
              <a:rPr lang="en-US"/>
              <a:t>E. Widmann WG9 Meeting Deajeon</a:t>
            </a:r>
            <a:endParaRPr lang="en-GB" noProof="0" dirty="0"/>
          </a:p>
        </p:txBody>
      </p:sp>
      <p:sp>
        <p:nvSpPr>
          <p:cNvPr id="13" name="Espace réservé du numéro de diapositive 12">
            <a:extLst>
              <a:ext uri="{FF2B5EF4-FFF2-40B4-BE49-F238E27FC236}">
                <a16:creationId xmlns:a16="http://schemas.microsoft.com/office/drawing/2014/main" id="{C3D3BE9B-06FC-3AA2-4167-5D4E24F488AC}"/>
              </a:ext>
            </a:extLst>
          </p:cNvPr>
          <p:cNvSpPr>
            <a:spLocks noGrp="1"/>
          </p:cNvSpPr>
          <p:nvPr>
            <p:ph type="sldNum" sz="quarter" idx="12"/>
          </p:nvPr>
        </p:nvSpPr>
        <p:spPr>
          <a:xfrm>
            <a:off x="8610600" y="6465679"/>
            <a:ext cx="2743200" cy="365125"/>
          </a:xfrm>
        </p:spPr>
        <p:txBody>
          <a:bodyPr/>
          <a:lstStyle/>
          <a:p>
            <a:fld id="{D6989F83-ADB3-5041-8C37-95AC9FBEFDEB}" type="slidenum">
              <a:rPr lang="en-GB" smtClean="0"/>
              <a:pPr/>
              <a:t>24</a:t>
            </a:fld>
            <a:endParaRPr lang="en-GB" dirty="0"/>
          </a:p>
        </p:txBody>
      </p:sp>
      <p:pic>
        <p:nvPicPr>
          <p:cNvPr id="15" name="Image 14">
            <a:extLst>
              <a:ext uri="{FF2B5EF4-FFF2-40B4-BE49-F238E27FC236}">
                <a16:creationId xmlns:a16="http://schemas.microsoft.com/office/drawing/2014/main" id="{07262117-554A-BCEB-C661-0D0FF7AD2B05}"/>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7247659" y="2062507"/>
            <a:ext cx="2213072" cy="1569898"/>
          </a:xfrm>
          <a:prstGeom prst="rect">
            <a:avLst/>
          </a:prstGeom>
        </p:spPr>
      </p:pic>
      <p:pic>
        <p:nvPicPr>
          <p:cNvPr id="14" name="Image 13">
            <a:extLst>
              <a:ext uri="{FF2B5EF4-FFF2-40B4-BE49-F238E27FC236}">
                <a16:creationId xmlns:a16="http://schemas.microsoft.com/office/drawing/2014/main" id="{2EB093E4-848D-81EB-93D4-8751C0EC0657}"/>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7199531" y="4028626"/>
            <a:ext cx="2604535" cy="1871587"/>
          </a:xfrm>
          <a:prstGeom prst="rect">
            <a:avLst/>
          </a:prstGeom>
        </p:spPr>
      </p:pic>
      <p:sp>
        <p:nvSpPr>
          <p:cNvPr id="17" name="ZoneTexte 16">
            <a:extLst>
              <a:ext uri="{FF2B5EF4-FFF2-40B4-BE49-F238E27FC236}">
                <a16:creationId xmlns:a16="http://schemas.microsoft.com/office/drawing/2014/main" id="{E887D961-E0E1-E81A-45D8-644B28754B61}"/>
              </a:ext>
            </a:extLst>
          </p:cNvPr>
          <p:cNvSpPr txBox="1"/>
          <p:nvPr/>
        </p:nvSpPr>
        <p:spPr>
          <a:xfrm>
            <a:off x="7136516" y="3628516"/>
            <a:ext cx="2604535" cy="400110"/>
          </a:xfrm>
          <a:prstGeom prst="rect">
            <a:avLst/>
          </a:prstGeom>
          <a:noFill/>
        </p:spPr>
        <p:txBody>
          <a:bodyPr wrap="square">
            <a:spAutoFit/>
          </a:bodyPr>
          <a:lstStyle/>
          <a:p>
            <a:pPr algn="ctr"/>
            <a:r>
              <a:rPr lang="en-GB" sz="2000" b="1" i="0" u="none" strike="noStrike" kern="100" baseline="0" dirty="0">
                <a:latin typeface="Arial" panose="020B0604020202020204" pitchFamily="34" charset="0"/>
                <a:cs typeface="Arial" panose="020B0604020202020204" pitchFamily="34" charset="0"/>
              </a:rPr>
              <a:t>LHCb Upgrade II</a:t>
            </a:r>
            <a:endParaRPr lang="en-GB" sz="2000" dirty="0"/>
          </a:p>
        </p:txBody>
      </p:sp>
      <p:sp>
        <p:nvSpPr>
          <p:cNvPr id="18" name="ZoneTexte 17">
            <a:extLst>
              <a:ext uri="{FF2B5EF4-FFF2-40B4-BE49-F238E27FC236}">
                <a16:creationId xmlns:a16="http://schemas.microsoft.com/office/drawing/2014/main" id="{6E1E461D-92B0-33B1-BDA2-8CAA46B00858}"/>
              </a:ext>
            </a:extLst>
          </p:cNvPr>
          <p:cNvSpPr txBox="1"/>
          <p:nvPr/>
        </p:nvSpPr>
        <p:spPr>
          <a:xfrm>
            <a:off x="7140689" y="5989094"/>
            <a:ext cx="2722219" cy="423193"/>
          </a:xfrm>
          <a:prstGeom prst="rect">
            <a:avLst/>
          </a:prstGeom>
          <a:noFill/>
        </p:spPr>
        <p:txBody>
          <a:bodyPr wrap="none" rtlCol="0">
            <a:spAutoFit/>
          </a:bodyPr>
          <a:lstStyle/>
          <a:p>
            <a:pPr algn="ctr"/>
            <a:r>
              <a:rPr lang="en-GB" sz="1050" b="0" dirty="0">
                <a:latin typeface="+mj-lt"/>
              </a:rPr>
              <a:t>Credit: </a:t>
            </a:r>
            <a:r>
              <a:rPr lang="fr-FR" sz="900" b="0" i="0" u="none" strike="noStrike" dirty="0">
                <a:solidFill>
                  <a:srgbClr val="000000"/>
                </a:solidFill>
                <a:effectLst/>
                <a:latin typeface="+mj-lt"/>
              </a:rPr>
              <a:t>Framework TDR for the LHCb Upgrade II</a:t>
            </a:r>
          </a:p>
          <a:p>
            <a:pPr algn="ctr"/>
            <a:r>
              <a:rPr lang="fr-FR" sz="900" b="0" i="0" u="none" strike="noStrike" dirty="0">
                <a:solidFill>
                  <a:srgbClr val="000000"/>
                </a:solidFill>
                <a:effectLst/>
                <a:latin typeface="+mj-lt"/>
              </a:rPr>
              <a:t>CERN-LHCC-2021-012 ; LHCB-TDR-023</a:t>
            </a:r>
            <a:r>
              <a:rPr lang="en-GB" sz="1050" b="0" dirty="0">
                <a:latin typeface="+mj-lt"/>
              </a:rPr>
              <a:t>  </a:t>
            </a:r>
          </a:p>
        </p:txBody>
      </p:sp>
      <p:pic>
        <p:nvPicPr>
          <p:cNvPr id="14339" name="Picture 3">
            <a:extLst>
              <a:ext uri="{FF2B5EF4-FFF2-40B4-BE49-F238E27FC236}">
                <a16:creationId xmlns:a16="http://schemas.microsoft.com/office/drawing/2014/main" id="{5818BBD0-6F9E-1E6F-6101-9C7946519EAB}"/>
              </a:ext>
            </a:extLst>
          </p:cNvPr>
          <p:cNvPicPr>
            <a:picLocks noChangeAspect="1" noChangeArrowheads="1"/>
          </p:cNvPicPr>
          <p:nvPr/>
        </p:nvPicPr>
        <p:blipFill>
          <a:blip r:embed="rId5" cstate="screen">
            <a:extLst>
              <a:ext uri="{28A0092B-C50C-407E-A947-70E740481C1C}">
                <a14:useLocalDpi xmlns:a14="http://schemas.microsoft.com/office/drawing/2010/main"/>
              </a:ext>
            </a:extLst>
          </a:blip>
          <a:srcRect/>
          <a:stretch>
            <a:fillRect/>
          </a:stretch>
        </p:blipFill>
        <p:spPr bwMode="auto">
          <a:xfrm>
            <a:off x="9830201" y="4334942"/>
            <a:ext cx="2373730" cy="1335223"/>
          </a:xfrm>
          <a:prstGeom prst="rect">
            <a:avLst/>
          </a:prstGeom>
          <a:noFill/>
          <a:extLst>
            <a:ext uri="{909E8E84-426E-40DD-AFC4-6F175D3DCCD1}">
              <a14:hiddenFill xmlns:a14="http://schemas.microsoft.com/office/drawing/2010/main">
                <a:solidFill>
                  <a:srgbClr val="FFFFFF"/>
                </a:solidFill>
              </a14:hiddenFill>
            </a:ext>
          </a:extLst>
        </p:spPr>
      </p:pic>
      <p:sp>
        <p:nvSpPr>
          <p:cNvPr id="20" name="ZoneTexte 19">
            <a:extLst>
              <a:ext uri="{FF2B5EF4-FFF2-40B4-BE49-F238E27FC236}">
                <a16:creationId xmlns:a16="http://schemas.microsoft.com/office/drawing/2014/main" id="{CE0672B1-53A1-0ECB-3A00-60AC53DE0A2F}"/>
              </a:ext>
            </a:extLst>
          </p:cNvPr>
          <p:cNvSpPr txBox="1"/>
          <p:nvPr/>
        </p:nvSpPr>
        <p:spPr>
          <a:xfrm>
            <a:off x="10521577" y="3724137"/>
            <a:ext cx="990977" cy="400110"/>
          </a:xfrm>
          <a:prstGeom prst="rect">
            <a:avLst/>
          </a:prstGeom>
          <a:noFill/>
        </p:spPr>
        <p:txBody>
          <a:bodyPr wrap="none" rtlCol="0">
            <a:spAutoFit/>
          </a:bodyPr>
          <a:lstStyle/>
          <a:p>
            <a:r>
              <a:rPr lang="en-GB" sz="2000" b="1" dirty="0"/>
              <a:t>NA60+</a:t>
            </a:r>
          </a:p>
        </p:txBody>
      </p:sp>
      <p:sp>
        <p:nvSpPr>
          <p:cNvPr id="21" name="ZoneTexte 20">
            <a:extLst>
              <a:ext uri="{FF2B5EF4-FFF2-40B4-BE49-F238E27FC236}">
                <a16:creationId xmlns:a16="http://schemas.microsoft.com/office/drawing/2014/main" id="{E05F3205-789F-0AD3-D408-D64EEA386D2E}"/>
              </a:ext>
            </a:extLst>
          </p:cNvPr>
          <p:cNvSpPr txBox="1"/>
          <p:nvPr/>
        </p:nvSpPr>
        <p:spPr>
          <a:xfrm>
            <a:off x="10030683" y="5900213"/>
            <a:ext cx="2083093" cy="230832"/>
          </a:xfrm>
          <a:prstGeom prst="rect">
            <a:avLst/>
          </a:prstGeom>
          <a:noFill/>
        </p:spPr>
        <p:txBody>
          <a:bodyPr wrap="square" rtlCol="0">
            <a:spAutoFit/>
          </a:bodyPr>
          <a:lstStyle/>
          <a:p>
            <a:r>
              <a:rPr lang="en-GB" sz="900" b="0" dirty="0"/>
              <a:t>Credit: https://na60plus.ca.infn.it</a:t>
            </a:r>
          </a:p>
        </p:txBody>
      </p:sp>
    </p:spTree>
    <p:extLst>
      <p:ext uri="{BB962C8B-B14F-4D97-AF65-F5344CB8AC3E}">
        <p14:creationId xmlns:p14="http://schemas.microsoft.com/office/powerpoint/2010/main" val="2013191968"/>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132744" y="968796"/>
            <a:ext cx="5963256" cy="461665"/>
          </a:xfrm>
          <a:prstGeom prst="rect">
            <a:avLst/>
          </a:prstGeom>
          <a:solidFill>
            <a:srgbClr val="F75544"/>
          </a:solidFill>
          <a:ln>
            <a:noFill/>
          </a:ln>
          <a:effectLst>
            <a:outerShdw blurRad="50800" dist="38100" dir="2700000" algn="tl" rotWithShape="0">
              <a:prstClr val="black">
                <a:alpha val="40000"/>
              </a:prstClr>
            </a:outerShdw>
          </a:effectLst>
        </p:spPr>
        <p:style>
          <a:lnRef idx="1">
            <a:schemeClr val="accent5"/>
          </a:lnRef>
          <a:fillRef idx="2">
            <a:schemeClr val="accent5"/>
          </a:fillRef>
          <a:effectRef idx="1">
            <a:schemeClr val="accent5"/>
          </a:effectRef>
          <a:fontRef idx="minor">
            <a:schemeClr val="dk1"/>
          </a:fontRef>
        </p:style>
        <p:txBody>
          <a:bodyPr wrap="square">
            <a:spAutoFit/>
          </a:bodyPr>
          <a:lstStyle/>
          <a:p>
            <a:pPr>
              <a:spcBef>
                <a:spcPts val="1200"/>
              </a:spcBef>
              <a:spcAft>
                <a:spcPts val="1200"/>
              </a:spcAft>
            </a:pPr>
            <a:r>
              <a:rPr lang="en-GB" sz="2400" kern="100" dirty="0">
                <a:solidFill>
                  <a:schemeClr val="bg1"/>
                </a:solidFill>
                <a:latin typeface="Arial" panose="020B0604020202020204" pitchFamily="34" charset="0"/>
                <a:cs typeface="Arial" panose="020B0604020202020204" pitchFamily="34" charset="0"/>
              </a:rPr>
              <a:t>Nuclear Structure and Reaction Dynamics</a:t>
            </a:r>
            <a:r>
              <a:rPr lang="fr-FR" sz="2400" kern="100" dirty="0">
                <a:solidFill>
                  <a:schemeClr val="bg1"/>
                </a:solidFill>
                <a:latin typeface="Arial" panose="020B0604020202020204" pitchFamily="34" charset="0"/>
                <a:cs typeface="Arial" panose="020B0604020202020204" pitchFamily="34" charset="0"/>
              </a:rPr>
              <a:t> </a:t>
            </a: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2042160"/>
            <a:ext cx="184731" cy="461665"/>
          </a:xfrm>
          <a:prstGeom prst="rect">
            <a:avLst/>
          </a:prstGeom>
          <a:noFill/>
        </p:spPr>
        <p:txBody>
          <a:bodyPr wrap="none" rtlCol="0">
            <a:spAutoFit/>
          </a:bodyPr>
          <a:lstStyle/>
          <a:p>
            <a:endParaRPr lang="en-GB" dirty="0"/>
          </a:p>
        </p:txBody>
      </p:sp>
      <p:sp>
        <p:nvSpPr>
          <p:cNvPr id="4" name="ZoneTexte 3">
            <a:extLst>
              <a:ext uri="{FF2B5EF4-FFF2-40B4-BE49-F238E27FC236}">
                <a16:creationId xmlns:a16="http://schemas.microsoft.com/office/drawing/2014/main" id="{F27BD0FF-7F7D-7E1D-9701-36E518EFBABA}"/>
              </a:ext>
            </a:extLst>
          </p:cNvPr>
          <p:cNvSpPr txBox="1"/>
          <p:nvPr/>
        </p:nvSpPr>
        <p:spPr>
          <a:xfrm>
            <a:off x="115882" y="1523877"/>
            <a:ext cx="11856136" cy="1323439"/>
          </a:xfrm>
          <a:prstGeom prst="rect">
            <a:avLst/>
          </a:prstGeom>
          <a:solidFill>
            <a:srgbClr val="F75544"/>
          </a:solidFill>
          <a:ln>
            <a:noFill/>
          </a:ln>
          <a:effectLst>
            <a:outerShdw blurRad="50800" dist="38100" dir="2700000" algn="tl" rotWithShape="0">
              <a:prstClr val="black">
                <a:alpha val="40000"/>
              </a:prstClr>
            </a:outerShdw>
          </a:effectLst>
        </p:spPr>
        <p:style>
          <a:lnRef idx="1">
            <a:schemeClr val="accent4"/>
          </a:lnRef>
          <a:fillRef idx="2">
            <a:schemeClr val="accent4"/>
          </a:fillRef>
          <a:effectRef idx="1">
            <a:schemeClr val="accent4"/>
          </a:effectRef>
          <a:fontRef idx="minor">
            <a:schemeClr val="dk1"/>
          </a:fontRef>
        </p:style>
        <p:txBody>
          <a:bodyPr wrap="square" rtlCol="0">
            <a:spAutoFit/>
          </a:bodyPr>
          <a:lstStyle/>
          <a:p>
            <a:pPr algn="just"/>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The main goals of Nuclear Structure and Reaction Dynamics in the next decade will be to answer the </a:t>
            </a:r>
            <a:r>
              <a:rPr lang="en-GB" sz="1600" dirty="0">
                <a:solidFill>
                  <a:schemeClr val="bg1"/>
                </a:solidFill>
                <a:latin typeface="Arial" panose="020B0604020202020204" pitchFamily="34" charset="0"/>
                <a:cs typeface="Times New Roman" panose="02020603050405020304" pitchFamily="18" charset="0"/>
              </a:rPr>
              <a:t>following</a:t>
            </a:r>
            <a:r>
              <a:rPr lang="fr-FR" sz="1600" dirty="0">
                <a:solidFill>
                  <a:schemeClr val="bg1"/>
                </a:solidFill>
                <a:latin typeface="Arial" panose="020B0604020202020204" pitchFamily="34" charset="0"/>
                <a:cs typeface="Times New Roman" panose="02020603050405020304" pitchFamily="18" charset="0"/>
              </a:rPr>
              <a:t> questions: </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How do nuclei and nuclear matter </a:t>
            </a:r>
            <a:r>
              <a:rPr lang="en-GB" sz="1600" b="1"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emerge</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 from the underlying fundamental interactions? What is the limit of nuclear existence and which phenomena arise from </a:t>
            </a:r>
            <a:r>
              <a:rPr lang="en-GB" sz="1600" b="1"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open quantum systems</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 How do nuclear </a:t>
            </a:r>
            <a:r>
              <a:rPr lang="en-GB" sz="1600" b="1"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shells</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 evolve across the nuclear landscape, what kind of </a:t>
            </a:r>
            <a:r>
              <a:rPr lang="en-GB" sz="1600" b="1"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shapes</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 can nuclei take, and what is the role of nuclear </a:t>
            </a:r>
            <a:r>
              <a:rPr lang="en-GB" sz="1600" b="1"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correlations</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 What are the mechanisms behind nuclear </a:t>
            </a:r>
            <a:r>
              <a:rPr lang="en-GB" sz="1600" b="1"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reactions</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 and nuclear </a:t>
            </a:r>
            <a:r>
              <a:rPr lang="en-GB" sz="1600" b="1"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fission</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a:t>
            </a:r>
            <a:r>
              <a:rPr lang="fr-FR" sz="1200" dirty="0">
                <a:solidFill>
                  <a:schemeClr val="bg1"/>
                </a:solidFill>
                <a:effectLst/>
              </a:rPr>
              <a:t> </a:t>
            </a:r>
            <a:endParaRPr lang="en-GB" sz="2000" dirty="0">
              <a:solidFill>
                <a:schemeClr val="bg1"/>
              </a:solidFill>
            </a:endParaRPr>
          </a:p>
        </p:txBody>
      </p:sp>
      <p:sp>
        <p:nvSpPr>
          <p:cNvPr id="2" name="ZoneTexte 1">
            <a:extLst>
              <a:ext uri="{FF2B5EF4-FFF2-40B4-BE49-F238E27FC236}">
                <a16:creationId xmlns:a16="http://schemas.microsoft.com/office/drawing/2014/main" id="{DDA586FF-13BC-0030-DC99-6857447F9592}"/>
              </a:ext>
            </a:extLst>
          </p:cNvPr>
          <p:cNvSpPr txBox="1"/>
          <p:nvPr/>
        </p:nvSpPr>
        <p:spPr>
          <a:xfrm>
            <a:off x="6319931" y="1014632"/>
            <a:ext cx="2728778" cy="369332"/>
          </a:xfrm>
          <a:prstGeom prst="rect">
            <a:avLst/>
          </a:prstGeom>
          <a:solidFill>
            <a:srgbClr val="F75544"/>
          </a:solidFill>
          <a:ln>
            <a:noFill/>
          </a:ln>
          <a:effectLst>
            <a:outerShdw blurRad="50800" dist="38100" dir="2700000" algn="tl" rotWithShape="0">
              <a:prstClr val="black">
                <a:alpha val="40000"/>
              </a:prstClr>
            </a:outerShdw>
          </a:effectLst>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latin typeface="Arial" panose="020B0604020202020204" pitchFamily="34" charset="0"/>
                <a:cs typeface="Arial" panose="020B0604020202020204" pitchFamily="34" charset="0"/>
              </a:rPr>
              <a:t>Key Q</a:t>
            </a:r>
            <a:r>
              <a:rPr lang="en-GB" dirty="0">
                <a:solidFill>
                  <a:schemeClr val="bg1"/>
                </a:solidFill>
                <a:latin typeface="Arial" panose="020B0604020202020204" pitchFamily="34" charset="0"/>
                <a:cs typeface="Arial" panose="020B0604020202020204" pitchFamily="34" charset="0"/>
              </a:rPr>
              <a:t>uestions &amp; Goals</a:t>
            </a:r>
            <a:endParaRPr lang="en-GB" i="1" dirty="0">
              <a:solidFill>
                <a:schemeClr val="bg1"/>
              </a:solidFill>
              <a:latin typeface="Arial" panose="020B0604020202020204" pitchFamily="34" charset="0"/>
              <a:cs typeface="Arial" panose="020B0604020202020204" pitchFamily="34" charset="0"/>
            </a:endParaRPr>
          </a:p>
        </p:txBody>
      </p:sp>
      <p:pic>
        <p:nvPicPr>
          <p:cNvPr id="11" name="Imagen 1" descr="Diagrama&#10;&#10;Descripción generada automáticamente">
            <a:extLst>
              <a:ext uri="{FF2B5EF4-FFF2-40B4-BE49-F238E27FC236}">
                <a16:creationId xmlns:a16="http://schemas.microsoft.com/office/drawing/2014/main" id="{A42B709D-7CF4-E7D9-77B4-358FFEE0FBB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rot="20462870">
            <a:off x="3020855" y="3929406"/>
            <a:ext cx="4884944" cy="2016764"/>
          </a:xfrm>
          <a:prstGeom prst="rect">
            <a:avLst/>
          </a:prstGeom>
        </p:spPr>
      </p:pic>
      <p:pic>
        <p:nvPicPr>
          <p:cNvPr id="18" name="Imagen 1">
            <a:extLst>
              <a:ext uri="{FF2B5EF4-FFF2-40B4-BE49-F238E27FC236}">
                <a16:creationId xmlns:a16="http://schemas.microsoft.com/office/drawing/2014/main" id="{36F21D28-E4DD-549F-44AC-3906466F3D58}"/>
              </a:ext>
            </a:extLst>
          </p:cNvPr>
          <p:cNvPicPr>
            <a:picLocks noChangeAspect="1"/>
          </p:cNvPicPr>
          <p:nvPr/>
        </p:nvPicPr>
        <p:blipFill>
          <a:blip r:embed="rId3"/>
          <a:stretch>
            <a:fillRect/>
          </a:stretch>
        </p:blipFill>
        <p:spPr>
          <a:xfrm>
            <a:off x="132744" y="3468822"/>
            <a:ext cx="1686885" cy="2666486"/>
          </a:xfrm>
          <a:prstGeom prst="rect">
            <a:avLst/>
          </a:prstGeom>
        </p:spPr>
      </p:pic>
      <p:pic>
        <p:nvPicPr>
          <p:cNvPr id="19" name="Image 18">
            <a:extLst>
              <a:ext uri="{FF2B5EF4-FFF2-40B4-BE49-F238E27FC236}">
                <a16:creationId xmlns:a16="http://schemas.microsoft.com/office/drawing/2014/main" id="{A3CA7369-E8B6-5DBD-5C79-AC22827DD90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910235" y="3154319"/>
            <a:ext cx="2534789" cy="1614130"/>
          </a:xfrm>
          <a:prstGeom prst="rect">
            <a:avLst/>
          </a:prstGeom>
          <a:effectLst>
            <a:outerShdw blurRad="50800" dist="38100" dir="2700000" algn="tl" rotWithShape="0">
              <a:prstClr val="black">
                <a:alpha val="40000"/>
              </a:prstClr>
            </a:outerShdw>
          </a:effectLst>
        </p:spPr>
      </p:pic>
      <p:pic>
        <p:nvPicPr>
          <p:cNvPr id="20" name="Imagen 5" descr="Imagen que contiene Interfaz de usuario gráfica&#10;&#10;Descripción generada automáticamente">
            <a:extLst>
              <a:ext uri="{FF2B5EF4-FFF2-40B4-BE49-F238E27FC236}">
                <a16:creationId xmlns:a16="http://schemas.microsoft.com/office/drawing/2014/main" id="{9A8D7094-A46E-027A-7183-9CFAF9995156}"/>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1" r="-156" b="54483"/>
          <a:stretch/>
        </p:blipFill>
        <p:spPr>
          <a:xfrm>
            <a:off x="8287331" y="2994309"/>
            <a:ext cx="3454400" cy="1402385"/>
          </a:xfrm>
          <a:prstGeom prst="rect">
            <a:avLst/>
          </a:prstGeom>
          <a:effectLst>
            <a:outerShdw blurRad="50800" dist="38100" dir="2700000" algn="tl" rotWithShape="0">
              <a:prstClr val="black">
                <a:alpha val="40000"/>
              </a:prstClr>
            </a:outerShdw>
          </a:effectLst>
        </p:spPr>
      </p:pic>
      <p:pic>
        <p:nvPicPr>
          <p:cNvPr id="21" name="Imagen 2">
            <a:extLst>
              <a:ext uri="{FF2B5EF4-FFF2-40B4-BE49-F238E27FC236}">
                <a16:creationId xmlns:a16="http://schemas.microsoft.com/office/drawing/2014/main" id="{1DFEB863-D8C0-055D-BC6A-BC570DCEB4F8}"/>
              </a:ext>
            </a:extLst>
          </p:cNvPr>
          <p:cNvPicPr>
            <a:picLocks noChangeAspect="1"/>
          </p:cNvPicPr>
          <p:nvPr/>
        </p:nvPicPr>
        <p:blipFill rotWithShape="1">
          <a:blip r:embed="rId6">
            <a:extLst>
              <a:ext uri="{28A0092B-C50C-407E-A947-70E740481C1C}">
                <a14:useLocalDpi xmlns:a14="http://schemas.microsoft.com/office/drawing/2010/main" val="0"/>
              </a:ext>
            </a:extLst>
          </a:blip>
          <a:srcRect r="45486"/>
          <a:stretch/>
        </p:blipFill>
        <p:spPr>
          <a:xfrm>
            <a:off x="7851530" y="4720559"/>
            <a:ext cx="3227015" cy="2057626"/>
          </a:xfrm>
          <a:prstGeom prst="rect">
            <a:avLst/>
          </a:prstGeom>
          <a:effectLst>
            <a:outerShdw blurRad="50800" dist="38100" dir="2700000" algn="tl" rotWithShape="0">
              <a:prstClr val="black">
                <a:alpha val="40000"/>
              </a:prstClr>
            </a:outerShdw>
          </a:effectLst>
        </p:spPr>
      </p:pic>
      <p:sp>
        <p:nvSpPr>
          <p:cNvPr id="22" name="ZoneTexte 21">
            <a:extLst>
              <a:ext uri="{FF2B5EF4-FFF2-40B4-BE49-F238E27FC236}">
                <a16:creationId xmlns:a16="http://schemas.microsoft.com/office/drawing/2014/main" id="{D070C3F1-99C7-F1FE-0814-B57F31D11989}"/>
              </a:ext>
            </a:extLst>
          </p:cNvPr>
          <p:cNvSpPr txBox="1"/>
          <p:nvPr/>
        </p:nvSpPr>
        <p:spPr>
          <a:xfrm>
            <a:off x="8610600" y="2832256"/>
            <a:ext cx="1915717" cy="338554"/>
          </a:xfrm>
          <a:prstGeom prst="rect">
            <a:avLst/>
          </a:prstGeom>
          <a:noFill/>
        </p:spPr>
        <p:txBody>
          <a:bodyPr wrap="none" rtlCol="0">
            <a:spAutoFit/>
          </a:bodyPr>
          <a:lstStyle/>
          <a:p>
            <a:r>
              <a:rPr lang="en-GB" sz="1600" dirty="0"/>
              <a:t>Super Heavy Nuclei</a:t>
            </a:r>
          </a:p>
        </p:txBody>
      </p:sp>
      <p:sp>
        <p:nvSpPr>
          <p:cNvPr id="23" name="ZoneTexte 22">
            <a:extLst>
              <a:ext uri="{FF2B5EF4-FFF2-40B4-BE49-F238E27FC236}">
                <a16:creationId xmlns:a16="http://schemas.microsoft.com/office/drawing/2014/main" id="{26B9E48D-9CD5-3857-9F7F-E885713B6F6F}"/>
              </a:ext>
            </a:extLst>
          </p:cNvPr>
          <p:cNvSpPr txBox="1"/>
          <p:nvPr/>
        </p:nvSpPr>
        <p:spPr>
          <a:xfrm>
            <a:off x="8153400" y="4432733"/>
            <a:ext cx="1790618" cy="369332"/>
          </a:xfrm>
          <a:prstGeom prst="rect">
            <a:avLst/>
          </a:prstGeom>
          <a:noFill/>
        </p:spPr>
        <p:txBody>
          <a:bodyPr wrap="none" rtlCol="0">
            <a:spAutoFit/>
          </a:bodyPr>
          <a:lstStyle/>
          <a:p>
            <a:r>
              <a:rPr lang="en-GB" dirty="0"/>
              <a:t>Fission of nuclei</a:t>
            </a:r>
          </a:p>
        </p:txBody>
      </p:sp>
      <p:sp>
        <p:nvSpPr>
          <p:cNvPr id="24" name="ZoneTexte 23">
            <a:extLst>
              <a:ext uri="{FF2B5EF4-FFF2-40B4-BE49-F238E27FC236}">
                <a16:creationId xmlns:a16="http://schemas.microsoft.com/office/drawing/2014/main" id="{388FA255-EA5C-384F-D469-1788E221135F}"/>
              </a:ext>
            </a:extLst>
          </p:cNvPr>
          <p:cNvSpPr txBox="1"/>
          <p:nvPr/>
        </p:nvSpPr>
        <p:spPr>
          <a:xfrm>
            <a:off x="1326503" y="5674185"/>
            <a:ext cx="1499257" cy="338554"/>
          </a:xfrm>
          <a:prstGeom prst="rect">
            <a:avLst/>
          </a:prstGeom>
          <a:noFill/>
        </p:spPr>
        <p:txBody>
          <a:bodyPr wrap="none" rtlCol="0">
            <a:spAutoFit/>
          </a:bodyPr>
          <a:lstStyle/>
          <a:p>
            <a:r>
              <a:rPr lang="en-GB" sz="1600" dirty="0"/>
              <a:t>Shell Evolution</a:t>
            </a:r>
          </a:p>
        </p:txBody>
      </p:sp>
      <p:sp>
        <p:nvSpPr>
          <p:cNvPr id="25" name="ZoneTexte 24">
            <a:extLst>
              <a:ext uri="{FF2B5EF4-FFF2-40B4-BE49-F238E27FC236}">
                <a16:creationId xmlns:a16="http://schemas.microsoft.com/office/drawing/2014/main" id="{171A96F8-FAF0-7C6A-42B3-4102774356D2}"/>
              </a:ext>
            </a:extLst>
          </p:cNvPr>
          <p:cNvSpPr txBox="1"/>
          <p:nvPr/>
        </p:nvSpPr>
        <p:spPr>
          <a:xfrm>
            <a:off x="1872135" y="2912725"/>
            <a:ext cx="2401555" cy="338554"/>
          </a:xfrm>
          <a:prstGeom prst="rect">
            <a:avLst/>
          </a:prstGeom>
          <a:noFill/>
        </p:spPr>
        <p:txBody>
          <a:bodyPr wrap="none" rtlCol="0">
            <a:spAutoFit/>
          </a:bodyPr>
          <a:lstStyle/>
          <a:p>
            <a:r>
              <a:rPr lang="en-GB" sz="1600" dirty="0"/>
              <a:t>Short Range Correlations</a:t>
            </a:r>
          </a:p>
        </p:txBody>
      </p:sp>
      <p:sp>
        <p:nvSpPr>
          <p:cNvPr id="3" name="Espace réservé de la date 2">
            <a:extLst>
              <a:ext uri="{FF2B5EF4-FFF2-40B4-BE49-F238E27FC236}">
                <a16:creationId xmlns:a16="http://schemas.microsoft.com/office/drawing/2014/main" id="{C9FCED44-7F06-BD6E-6C75-40FF4C82F524}"/>
              </a:ext>
            </a:extLst>
          </p:cNvPr>
          <p:cNvSpPr>
            <a:spLocks noGrp="1"/>
          </p:cNvSpPr>
          <p:nvPr>
            <p:ph type="dt" sz="half" idx="10"/>
          </p:nvPr>
        </p:nvSpPr>
        <p:spPr/>
        <p:txBody>
          <a:bodyPr vert="horz" lIns="91440" tIns="45720" rIns="91440" bIns="45720" rtlCol="0" anchor="ctr"/>
          <a:lstStyle>
            <a:defPPr>
              <a:defRPr lang="en-US"/>
            </a:defPPr>
            <a:lvl1pPr algn="l"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en-US" b="0"/>
              <a:t>28 May 2025</a:t>
            </a:r>
            <a:endParaRPr lang="en-GB" b="0" dirty="0"/>
          </a:p>
        </p:txBody>
      </p:sp>
      <p:sp>
        <p:nvSpPr>
          <p:cNvPr id="8" name="Espace réservé du pied de page 7">
            <a:extLst>
              <a:ext uri="{FF2B5EF4-FFF2-40B4-BE49-F238E27FC236}">
                <a16:creationId xmlns:a16="http://schemas.microsoft.com/office/drawing/2014/main" id="{0FA06B71-626A-FC88-4081-4ACAF22A0BB8}"/>
              </a:ext>
            </a:extLst>
          </p:cNvPr>
          <p:cNvSpPr>
            <a:spLocks noGrp="1"/>
          </p:cNvSpPr>
          <p:nvPr>
            <p:ph type="ftr" sz="quarter" idx="11"/>
          </p:nvPr>
        </p:nvSpPr>
        <p:spPr/>
        <p:txBody>
          <a:bodyPr vert="horz" lIns="91440" tIns="45720" rIns="91440" bIns="45720" rtlCol="0" anchor="ctr"/>
          <a:lstStyle>
            <a:defPPr>
              <a:defRPr lang="en-US"/>
            </a:defPPr>
            <a:lvl1pPr algn="l" rtl="0" fontAlgn="base">
              <a:spcBef>
                <a:spcPct val="0"/>
              </a:spcBef>
              <a:spcAft>
                <a:spcPct val="0"/>
              </a:spcAft>
              <a:defRPr lang="en-GB" sz="1200" b="1" kern="1200" dirty="0" smtClean="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fr-FR" b="0"/>
              <a:t>E. Widmann WG9 Meeting Deajeon</a:t>
            </a:r>
            <a:endParaRPr lang="fr-FR" b="0" dirty="0"/>
          </a:p>
        </p:txBody>
      </p:sp>
      <p:sp>
        <p:nvSpPr>
          <p:cNvPr id="12" name="Espace réservé du numéro de diapositive 11">
            <a:extLst>
              <a:ext uri="{FF2B5EF4-FFF2-40B4-BE49-F238E27FC236}">
                <a16:creationId xmlns:a16="http://schemas.microsoft.com/office/drawing/2014/main" id="{508A8217-3C80-A5C4-AF4A-83713F916301}"/>
              </a:ext>
            </a:extLst>
          </p:cNvPr>
          <p:cNvSpPr>
            <a:spLocks noGrp="1"/>
          </p:cNvSpPr>
          <p:nvPr>
            <p:ph type="sldNum" sz="quarter" idx="12"/>
          </p:nvPr>
        </p:nvSpPr>
        <p:spPr/>
        <p:txBody>
          <a:bodyPr vert="horz" lIns="91440" tIns="45720" rIns="91440" bIns="45720" rtlCol="0" anchor="ctr"/>
          <a:lstStyle>
            <a:defPPr>
              <a:defRPr lang="en-US"/>
            </a:defPPr>
            <a:lvl1pPr algn="r"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fld id="{D6989F83-ADB3-5041-8C37-95AC9FBEFDEB}" type="slidenum">
              <a:rPr lang="en-GB" b="0" smtClean="0"/>
              <a:pPr/>
              <a:t>25</a:t>
            </a:fld>
            <a:endParaRPr lang="en-GB" b="0" dirty="0"/>
          </a:p>
        </p:txBody>
      </p:sp>
    </p:spTree>
    <p:extLst>
      <p:ext uri="{BB962C8B-B14F-4D97-AF65-F5344CB8AC3E}">
        <p14:creationId xmlns:p14="http://schemas.microsoft.com/office/powerpoint/2010/main" val="1671855304"/>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144566" y="994055"/>
            <a:ext cx="5951434" cy="461665"/>
          </a:xfrm>
          <a:prstGeom prst="rect">
            <a:avLst/>
          </a:prstGeom>
          <a:solidFill>
            <a:srgbClr val="F75544"/>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spcBef>
                <a:spcPts val="1200"/>
              </a:spcBef>
              <a:spcAft>
                <a:spcPts val="1200"/>
              </a:spcAft>
            </a:pPr>
            <a:r>
              <a:rPr lang="en-GB" sz="2400" kern="100" dirty="0">
                <a:solidFill>
                  <a:schemeClr val="bg1"/>
                </a:solidFill>
                <a:latin typeface="Arial" panose="020B0604020202020204" pitchFamily="34" charset="0"/>
                <a:cs typeface="Arial" panose="020B0604020202020204" pitchFamily="34" charset="0"/>
              </a:rPr>
              <a:t>Nuclear Structure and Reaction Dynamics</a:t>
            </a:r>
            <a:r>
              <a:rPr lang="fr-FR" sz="2400" kern="100" dirty="0">
                <a:solidFill>
                  <a:schemeClr val="bg1"/>
                </a:solidFill>
                <a:latin typeface="Arial" panose="020B0604020202020204" pitchFamily="34" charset="0"/>
                <a:cs typeface="Arial" panose="020B0604020202020204" pitchFamily="34" charset="0"/>
              </a:rPr>
              <a:t> </a:t>
            </a: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12" name="ZoneTexte 11">
            <a:extLst>
              <a:ext uri="{FF2B5EF4-FFF2-40B4-BE49-F238E27FC236}">
                <a16:creationId xmlns:a16="http://schemas.microsoft.com/office/drawing/2014/main" id="{FE280C8E-95AC-A262-A373-7FFF250E7989}"/>
              </a:ext>
            </a:extLst>
          </p:cNvPr>
          <p:cNvSpPr txBox="1"/>
          <p:nvPr/>
        </p:nvSpPr>
        <p:spPr>
          <a:xfrm>
            <a:off x="48252" y="1787334"/>
            <a:ext cx="7973424" cy="3077766"/>
          </a:xfrm>
          <a:prstGeom prst="rect">
            <a:avLst/>
          </a:prstGeom>
          <a:noFill/>
        </p:spPr>
        <p:txBody>
          <a:bodyPr wrap="square">
            <a:spAutoFit/>
          </a:bodyPr>
          <a:lstStyle/>
          <a:p>
            <a:pPr marL="285750" indent="-285750" algn="just">
              <a:buFont typeface="Arial" panose="020B0604020202020204" pitchFamily="34" charset="0"/>
              <a:buChar char="•"/>
            </a:pPr>
            <a:r>
              <a:rPr lang="en-GB" sz="1600" b="0" i="0" u="none" strike="noStrike" baseline="0" dirty="0">
                <a:solidFill>
                  <a:srgbClr val="000000"/>
                </a:solidFill>
                <a:latin typeface="Arial" panose="020B0604020202020204" pitchFamily="34" charset="0"/>
                <a:cs typeface="Arial" panose="020B0604020202020204" pitchFamily="34" charset="0"/>
              </a:rPr>
              <a:t> </a:t>
            </a:r>
            <a:r>
              <a:rPr lang="en-GB" altLang="zh-TW" sz="1600" dirty="0">
                <a:latin typeface="Arial" panose="020B0604020202020204" pitchFamily="34" charset="0"/>
                <a:cs typeface="Arial" panose="020B0604020202020204" pitchFamily="34" charset="0"/>
              </a:rPr>
              <a:t>Support of existing facilities and experiments</a:t>
            </a:r>
          </a:p>
          <a:p>
            <a:pPr marL="706437" lvl="1" indent="-342900" algn="just">
              <a:buFont typeface="Courier New" panose="02070309020205020404" pitchFamily="49" charset="0"/>
              <a:buChar char="o"/>
            </a:pPr>
            <a:r>
              <a:rPr lang="en-GB" sz="1600" b="0" dirty="0">
                <a:effectLst/>
                <a:latin typeface="Arial" panose="020B0604020202020204" pitchFamily="34" charset="0"/>
                <a:ea typeface="Calibri" panose="020F0502020204030204" pitchFamily="34" charset="0"/>
                <a:cs typeface="Arial" panose="020B0604020202020204" pitchFamily="34" charset="0"/>
              </a:rPr>
              <a:t>To ensure complementarity in experimental programs</a:t>
            </a:r>
            <a:r>
              <a:rPr lang="fr-FR" sz="1600" b="0" dirty="0">
                <a:latin typeface="Arial" panose="020B0604020202020204" pitchFamily="34" charset="0"/>
                <a:ea typeface="Calibri" panose="020F0502020204030204" pitchFamily="34" charset="0"/>
                <a:cs typeface="Arial" panose="020B0604020202020204" pitchFamily="34" charset="0"/>
              </a:rPr>
              <a:t>, i</a:t>
            </a:r>
            <a:r>
              <a:rPr lang="en-GB" sz="1600" b="0" dirty="0">
                <a:latin typeface="Arial" panose="020B0604020202020204" pitchFamily="34" charset="0"/>
                <a:ea typeface="Calibri" panose="020F0502020204030204" pitchFamily="34" charset="0"/>
                <a:cs typeface="Arial" panose="020B0604020202020204" pitchFamily="34" charset="0"/>
              </a:rPr>
              <a:t>t is essential to strongly support </a:t>
            </a:r>
            <a:r>
              <a:rPr lang="en-GB" sz="1600" b="0" i="1" dirty="0">
                <a:latin typeface="Arial" panose="020B0604020202020204" pitchFamily="34" charset="0"/>
                <a:ea typeface="Calibri" panose="020F0502020204030204" pitchFamily="34" charset="0"/>
                <a:cs typeface="Arial" panose="020B0604020202020204" pitchFamily="34" charset="0"/>
              </a:rPr>
              <a:t>large- and small-scale facilities </a:t>
            </a:r>
            <a:r>
              <a:rPr lang="en-GB" sz="1600" b="0" dirty="0">
                <a:latin typeface="Arial" panose="020B0604020202020204" pitchFamily="34" charset="0"/>
                <a:ea typeface="Calibri" panose="020F0502020204030204" pitchFamily="34" charset="0"/>
                <a:cs typeface="Arial" panose="020B0604020202020204" pitchFamily="34" charset="0"/>
              </a:rPr>
              <a:t>which guarantee access to the whole</a:t>
            </a:r>
            <a:r>
              <a:rPr lang="en-GB" sz="1600" dirty="0">
                <a:latin typeface="Arial" panose="020B0604020202020204" pitchFamily="34" charset="0"/>
                <a:ea typeface="Calibri" panose="020F0502020204030204" pitchFamily="34" charset="0"/>
                <a:cs typeface="Arial" panose="020B0604020202020204" pitchFamily="34" charset="0"/>
              </a:rPr>
              <a:t> </a:t>
            </a:r>
            <a:r>
              <a:rPr lang="en-GB" sz="1600" b="0" dirty="0">
                <a:latin typeface="Arial" panose="020B0604020202020204" pitchFamily="34" charset="0"/>
                <a:ea typeface="Calibri" panose="020F0502020204030204" pitchFamily="34" charset="0"/>
                <a:cs typeface="Arial" panose="020B0604020202020204" pitchFamily="34" charset="0"/>
              </a:rPr>
              <a:t>community</a:t>
            </a:r>
            <a:r>
              <a:rPr lang="fr-FR" sz="1600" dirty="0">
                <a:latin typeface="Arial" panose="020B0604020202020204" pitchFamily="34" charset="0"/>
                <a:cs typeface="Arial" panose="020B0604020202020204" pitchFamily="34" charset="0"/>
              </a:rPr>
              <a:t> </a:t>
            </a:r>
          </a:p>
          <a:p>
            <a:pPr marL="706437" lvl="1" indent="-342900" algn="just">
              <a:buFont typeface="Courier New" panose="02070309020205020404" pitchFamily="49" charset="0"/>
              <a:buChar char="o"/>
            </a:pPr>
            <a:r>
              <a:rPr lang="en-GB" sz="1600" b="0" dirty="0">
                <a:latin typeface="Arial" panose="020B0604020202020204" pitchFamily="34" charset="0"/>
                <a:ea typeface="Calibri" panose="020F0502020204030204" pitchFamily="34" charset="0"/>
                <a:cs typeface="Arial" panose="020B0604020202020204" pitchFamily="34" charset="0"/>
              </a:rPr>
              <a:t>The coordinated effort amongst the </a:t>
            </a:r>
            <a:r>
              <a:rPr lang="en-GB" sz="1600" dirty="0">
                <a:latin typeface="Arial" panose="020B0604020202020204" pitchFamily="34" charset="0"/>
                <a:ea typeface="Calibri" panose="020F0502020204030204" pitchFamily="34" charset="0"/>
                <a:cs typeface="Arial" panose="020B0604020202020204" pitchFamily="34" charset="0"/>
              </a:rPr>
              <a:t>ISOL facilities </a:t>
            </a:r>
            <a:r>
              <a:rPr lang="en-GB" sz="1600" b="0" dirty="0">
                <a:latin typeface="Arial" panose="020B0604020202020204" pitchFamily="34" charset="0"/>
                <a:ea typeface="Calibri" panose="020F0502020204030204" pitchFamily="34" charset="0"/>
                <a:cs typeface="Arial" panose="020B0604020202020204" pitchFamily="34" charset="0"/>
              </a:rPr>
              <a:t>in Europe … will secure the leading position of Europe</a:t>
            </a:r>
            <a:endParaRPr lang="fr-FR" sz="1600" b="0" dirty="0">
              <a:latin typeface="Arial" panose="020B0604020202020204" pitchFamily="34" charset="0"/>
              <a:cs typeface="Arial" panose="020B0604020202020204" pitchFamily="34" charset="0"/>
            </a:endParaRPr>
          </a:p>
          <a:p>
            <a:pPr marL="706437" lvl="1" indent="-342900" algn="just">
              <a:buFont typeface="Courier New" panose="02070309020205020404" pitchFamily="49" charset="0"/>
              <a:buChar char="o"/>
            </a:pPr>
            <a:r>
              <a:rPr lang="en-GB" sz="1600" b="0" dirty="0">
                <a:latin typeface="Arial" panose="020B0604020202020204" pitchFamily="34" charset="0"/>
                <a:ea typeface="Calibri" panose="020F0502020204030204" pitchFamily="34" charset="0"/>
                <a:cs typeface="Arial" panose="020B0604020202020204" pitchFamily="34" charset="0"/>
              </a:rPr>
              <a:t>The full completion of the European flagship gamma spectrometer </a:t>
            </a:r>
            <a:r>
              <a:rPr lang="en-GB" sz="1600" dirty="0">
                <a:latin typeface="Arial" panose="020B0604020202020204" pitchFamily="34" charset="0"/>
                <a:ea typeface="Calibri" panose="020F0502020204030204" pitchFamily="34" charset="0"/>
                <a:cs typeface="Arial" panose="020B0604020202020204" pitchFamily="34" charset="0"/>
              </a:rPr>
              <a:t>AGATA</a:t>
            </a:r>
            <a:r>
              <a:rPr lang="en-GB" sz="1600" b="0" dirty="0">
                <a:latin typeface="Arial" panose="020B0604020202020204" pitchFamily="34" charset="0"/>
                <a:ea typeface="Calibri" panose="020F0502020204030204" pitchFamily="34" charset="0"/>
                <a:cs typeface="Arial" panose="020B0604020202020204" pitchFamily="34" charset="0"/>
              </a:rPr>
              <a:t>-4𝜋 (with ancillaries)</a:t>
            </a:r>
            <a:r>
              <a:rPr lang="en-GB" sz="1600" b="0" i="1" dirty="0">
                <a:latin typeface="Arial" panose="020B0604020202020204" pitchFamily="34" charset="0"/>
                <a:ea typeface="Calibri" panose="020F0502020204030204" pitchFamily="34" charset="0"/>
                <a:cs typeface="Arial" panose="020B0604020202020204" pitchFamily="34" charset="0"/>
              </a:rPr>
              <a:t> </a:t>
            </a:r>
            <a:r>
              <a:rPr lang="en-GB" sz="1600" b="0" dirty="0">
                <a:latin typeface="Arial" panose="020B0604020202020204" pitchFamily="34" charset="0"/>
                <a:ea typeface="Calibri" panose="020F0502020204030204" pitchFamily="34" charset="0"/>
                <a:cs typeface="Arial" panose="020B0604020202020204" pitchFamily="34" charset="0"/>
              </a:rPr>
              <a:t>is mandatory</a:t>
            </a:r>
            <a:r>
              <a:rPr lang="fr-FR" sz="1600" b="0" dirty="0">
                <a:latin typeface="Arial" panose="020B0604020202020204" pitchFamily="34" charset="0"/>
                <a:cs typeface="Arial" panose="020B0604020202020204" pitchFamily="34" charset="0"/>
              </a:rPr>
              <a:t> </a:t>
            </a:r>
            <a:endParaRPr lang="en-GB" sz="1600" b="0" dirty="0">
              <a:latin typeface="Arial" panose="020B0604020202020204" pitchFamily="34" charset="0"/>
              <a:cs typeface="Arial" panose="020B0604020202020204" pitchFamily="34" charset="0"/>
            </a:endParaRPr>
          </a:p>
          <a:p>
            <a:pPr marL="285750" marR="0" indent="-285750" algn="just" rtl="0">
              <a:buFont typeface="Arial" panose="020B0604020202020204" pitchFamily="34" charset="0"/>
              <a:buChar char="•"/>
            </a:pPr>
            <a:r>
              <a:rPr lang="en-GB" altLang="zh-TW" sz="1600" b="1" i="0" u="none" strike="noStrike" baseline="0" dirty="0">
                <a:solidFill>
                  <a:srgbClr val="000000"/>
                </a:solidFill>
                <a:latin typeface="Arial" panose="020B0604020202020204" pitchFamily="34" charset="0"/>
                <a:cs typeface="Arial" panose="020B0604020202020204" pitchFamily="34" charset="0"/>
              </a:rPr>
              <a:t>Future flagship facilities and experiments</a:t>
            </a:r>
            <a:endParaRPr lang="en-GB" sz="1600" b="0" i="0" u="none" strike="noStrike" baseline="0" dirty="0">
              <a:solidFill>
                <a:srgbClr val="000000"/>
              </a:solidFill>
              <a:latin typeface="Arial" panose="020B0604020202020204" pitchFamily="34" charset="0"/>
              <a:cs typeface="Arial" panose="020B0604020202020204" pitchFamily="34" charset="0"/>
            </a:endParaRPr>
          </a:p>
          <a:p>
            <a:pPr marL="715963" lvl="1" indent="-352425" algn="just">
              <a:buFont typeface="Courier New" panose="02070309020205020404" pitchFamily="49" charset="0"/>
              <a:buChar char="o"/>
            </a:pPr>
            <a:r>
              <a:rPr lang="en-GB" sz="1600" b="1" dirty="0">
                <a:effectLst/>
                <a:latin typeface="Arial" panose="020B0604020202020204" pitchFamily="34" charset="0"/>
                <a:ea typeface="Calibri" panose="020F0502020204030204" pitchFamily="34" charset="0"/>
                <a:cs typeface="Arial" panose="020B0604020202020204" pitchFamily="34" charset="0"/>
              </a:rPr>
              <a:t>FAIR</a:t>
            </a:r>
            <a:r>
              <a:rPr lang="en-GB" sz="1600" dirty="0">
                <a:effectLst/>
                <a:latin typeface="Arial" panose="020B0604020202020204" pitchFamily="34" charset="0"/>
                <a:ea typeface="Calibri" panose="020F0502020204030204" pitchFamily="34" charset="0"/>
                <a:cs typeface="Arial" panose="020B0604020202020204" pitchFamily="34" charset="0"/>
              </a:rPr>
              <a:t> </a:t>
            </a:r>
            <a:r>
              <a:rPr lang="en-GB" sz="1600" b="0" dirty="0">
                <a:effectLst/>
                <a:latin typeface="Arial" panose="020B0604020202020204" pitchFamily="34" charset="0"/>
                <a:ea typeface="Calibri" panose="020F0502020204030204" pitchFamily="34" charset="0"/>
                <a:cs typeface="Arial" panose="020B0604020202020204" pitchFamily="34" charset="0"/>
              </a:rPr>
              <a:t>facility (with Low-Energy-Branch)</a:t>
            </a:r>
            <a:r>
              <a:rPr lang="en-GB" sz="1600" dirty="0">
                <a:effectLst/>
                <a:latin typeface="Arial" panose="020B0604020202020204" pitchFamily="34" charset="0"/>
                <a:ea typeface="Calibri" panose="020F0502020204030204" pitchFamily="34" charset="0"/>
                <a:cs typeface="Arial" panose="020B0604020202020204" pitchFamily="34" charset="0"/>
              </a:rPr>
              <a:t>, </a:t>
            </a:r>
            <a:r>
              <a:rPr lang="en-GB" sz="1600" b="1" dirty="0">
                <a:effectLst/>
                <a:latin typeface="Arial" panose="020B0604020202020204" pitchFamily="34" charset="0"/>
                <a:ea typeface="Calibri" panose="020F0502020204030204" pitchFamily="34" charset="0"/>
                <a:cs typeface="Arial" panose="020B0604020202020204" pitchFamily="34" charset="0"/>
              </a:rPr>
              <a:t>SPIRAL2</a:t>
            </a:r>
            <a:r>
              <a:rPr lang="en-GB" sz="1600" dirty="0">
                <a:effectLst/>
                <a:latin typeface="Arial" panose="020B0604020202020204" pitchFamily="34" charset="0"/>
                <a:ea typeface="Calibri" panose="020F0502020204030204" pitchFamily="34" charset="0"/>
                <a:cs typeface="Arial" panose="020B0604020202020204" pitchFamily="34" charset="0"/>
              </a:rPr>
              <a:t>, </a:t>
            </a:r>
            <a:r>
              <a:rPr lang="en-GB" sz="1600" b="1" dirty="0">
                <a:effectLst/>
                <a:latin typeface="Arial" panose="020B0604020202020204" pitchFamily="34" charset="0"/>
                <a:ea typeface="Calibri" panose="020F0502020204030204" pitchFamily="34" charset="0"/>
                <a:cs typeface="Arial" panose="020B0604020202020204" pitchFamily="34" charset="0"/>
              </a:rPr>
              <a:t>SPES</a:t>
            </a:r>
            <a:r>
              <a:rPr lang="en-GB" sz="1600" dirty="0">
                <a:effectLst/>
                <a:latin typeface="Arial" panose="020B0604020202020204" pitchFamily="34" charset="0"/>
                <a:ea typeface="Calibri" panose="020F0502020204030204" pitchFamily="34" charset="0"/>
                <a:cs typeface="Arial" panose="020B0604020202020204" pitchFamily="34" charset="0"/>
              </a:rPr>
              <a:t>, </a:t>
            </a:r>
            <a:endParaRPr lang="en-GB" sz="1600" dirty="0">
              <a:latin typeface="Arial" panose="020B0604020202020204" pitchFamily="34" charset="0"/>
              <a:ea typeface="Calibri" panose="020F0502020204030204" pitchFamily="34" charset="0"/>
              <a:cs typeface="Arial" panose="020B0604020202020204" pitchFamily="34" charset="0"/>
            </a:endParaRPr>
          </a:p>
          <a:p>
            <a:pPr marL="363538" lvl="1" algn="just"/>
            <a:r>
              <a:rPr lang="en-GB" sz="1600" b="1" dirty="0">
                <a:latin typeface="Arial" panose="020B0604020202020204" pitchFamily="34" charset="0"/>
                <a:ea typeface="Calibri" panose="020F0502020204030204" pitchFamily="34" charset="0"/>
                <a:cs typeface="Arial" panose="020B0604020202020204" pitchFamily="34" charset="0"/>
              </a:rPr>
              <a:t>      </a:t>
            </a:r>
            <a:r>
              <a:rPr lang="en-GB" sz="1600" b="1" dirty="0">
                <a:effectLst/>
                <a:latin typeface="Arial" panose="020B0604020202020204" pitchFamily="34" charset="0"/>
                <a:ea typeface="Calibri" panose="020F0502020204030204" pitchFamily="34" charset="0"/>
                <a:cs typeface="Arial" panose="020B0604020202020204" pitchFamily="34" charset="0"/>
              </a:rPr>
              <a:t>ELI-NP</a:t>
            </a:r>
            <a:r>
              <a:rPr lang="en-GB" sz="1600" dirty="0">
                <a:effectLst/>
                <a:latin typeface="Arial" panose="020B0604020202020204" pitchFamily="34" charset="0"/>
                <a:ea typeface="Calibri" panose="020F0502020204030204" pitchFamily="34" charset="0"/>
                <a:cs typeface="Arial" panose="020B0604020202020204" pitchFamily="34" charset="0"/>
              </a:rPr>
              <a:t>, </a:t>
            </a:r>
            <a:r>
              <a:rPr lang="en-GB" sz="1600" b="1" dirty="0">
                <a:effectLst/>
                <a:latin typeface="Arial" panose="020B0604020202020204" pitchFamily="34" charset="0"/>
                <a:ea typeface="Calibri" panose="020F0502020204030204" pitchFamily="34" charset="0"/>
                <a:cs typeface="Arial" panose="020B0604020202020204" pitchFamily="34" charset="0"/>
              </a:rPr>
              <a:t>ISOL@MYRRHA</a:t>
            </a:r>
            <a:r>
              <a:rPr lang="en-GB" sz="1600" dirty="0">
                <a:effectLst/>
                <a:latin typeface="Arial" panose="020B0604020202020204" pitchFamily="34" charset="0"/>
                <a:ea typeface="Calibri" panose="020F0502020204030204" pitchFamily="34" charset="0"/>
                <a:cs typeface="Arial" panose="020B0604020202020204" pitchFamily="34" charset="0"/>
              </a:rPr>
              <a:t>, </a:t>
            </a:r>
            <a:r>
              <a:rPr lang="en-GB" sz="1600" b="0" dirty="0">
                <a:effectLst/>
                <a:latin typeface="Arial" panose="020B0604020202020204" pitchFamily="34" charset="0"/>
                <a:ea typeface="Calibri" panose="020F0502020204030204" pitchFamily="34" charset="0"/>
                <a:cs typeface="Arial" panose="020B0604020202020204" pitchFamily="34" charset="0"/>
              </a:rPr>
              <a:t>and</a:t>
            </a:r>
            <a:r>
              <a:rPr lang="en-GB" sz="1600" dirty="0">
                <a:effectLst/>
                <a:latin typeface="Arial" panose="020B0604020202020204" pitchFamily="34" charset="0"/>
                <a:ea typeface="Calibri" panose="020F0502020204030204" pitchFamily="34" charset="0"/>
                <a:cs typeface="Arial" panose="020B0604020202020204" pitchFamily="34" charset="0"/>
              </a:rPr>
              <a:t> </a:t>
            </a:r>
            <a:r>
              <a:rPr lang="en-GB" sz="1600" b="1" dirty="0">
                <a:effectLst/>
                <a:latin typeface="Arial" panose="020B0604020202020204" pitchFamily="34" charset="0"/>
                <a:ea typeface="Calibri" panose="020F0502020204030204" pitchFamily="34" charset="0"/>
                <a:cs typeface="Arial" panose="020B0604020202020204" pitchFamily="34" charset="0"/>
              </a:rPr>
              <a:t>ISOLDE</a:t>
            </a:r>
            <a:r>
              <a:rPr lang="en-GB" sz="1600" i="1" dirty="0">
                <a:effectLst/>
                <a:latin typeface="Arial" panose="020B0604020202020204" pitchFamily="34" charset="0"/>
                <a:ea typeface="Calibri" panose="020F0502020204030204" pitchFamily="34" charset="0"/>
                <a:cs typeface="Arial" panose="020B0604020202020204" pitchFamily="34" charset="0"/>
              </a:rPr>
              <a:t> </a:t>
            </a:r>
            <a:r>
              <a:rPr lang="en-GB" sz="1600" b="0" dirty="0">
                <a:effectLst/>
                <a:latin typeface="Arial" panose="020B0604020202020204" pitchFamily="34" charset="0"/>
                <a:ea typeface="Calibri" panose="020F0502020204030204" pitchFamily="34" charset="0"/>
                <a:cs typeface="Arial" panose="020B0604020202020204" pitchFamily="34" charset="0"/>
              </a:rPr>
              <a:t>upgrades</a:t>
            </a:r>
            <a:r>
              <a:rPr lang="fr-FR" sz="1600" dirty="0">
                <a:effectLst/>
                <a:latin typeface="Arial" panose="020B0604020202020204" pitchFamily="34" charset="0"/>
                <a:cs typeface="Arial" panose="020B0604020202020204" pitchFamily="34" charset="0"/>
              </a:rPr>
              <a:t> </a:t>
            </a:r>
          </a:p>
          <a:p>
            <a:pPr marL="715963" lvl="1" indent="-352425" algn="just">
              <a:buFont typeface="Courier New" panose="02070309020205020404" pitchFamily="49" charset="0"/>
              <a:buChar char="o"/>
            </a:pPr>
            <a:r>
              <a:rPr lang="en-GB" sz="1600" b="0" dirty="0">
                <a:latin typeface="Arial" panose="020B0604020202020204" pitchFamily="34" charset="0"/>
                <a:ea typeface="Calibri" panose="020F0502020204030204" pitchFamily="34" charset="0"/>
                <a:cs typeface="Arial" panose="020B0604020202020204" pitchFamily="34" charset="0"/>
              </a:rPr>
              <a:t>F</a:t>
            </a:r>
            <a:r>
              <a:rPr lang="en-GB" sz="1600" b="0" dirty="0">
                <a:effectLst/>
                <a:latin typeface="Arial" panose="020B0604020202020204" pitchFamily="34" charset="0"/>
                <a:ea typeface="Calibri" panose="020F0502020204030204" pitchFamily="34" charset="0"/>
                <a:cs typeface="Arial" panose="020B0604020202020204" pitchFamily="34" charset="0"/>
              </a:rPr>
              <a:t>uture rings at </a:t>
            </a:r>
            <a:r>
              <a:rPr lang="en-GB" sz="1600" b="1" dirty="0">
                <a:effectLst/>
                <a:latin typeface="Arial" panose="020B0604020202020204" pitchFamily="34" charset="0"/>
                <a:ea typeface="Calibri" panose="020F0502020204030204" pitchFamily="34" charset="0"/>
                <a:cs typeface="Arial" panose="020B0604020202020204" pitchFamily="34" charset="0"/>
              </a:rPr>
              <a:t>FAIR </a:t>
            </a:r>
            <a:r>
              <a:rPr lang="en-GB" sz="1600" b="0" dirty="0">
                <a:effectLst/>
                <a:latin typeface="Arial" panose="020B0604020202020204" pitchFamily="34" charset="0"/>
                <a:ea typeface="Calibri" panose="020F0502020204030204" pitchFamily="34" charset="0"/>
                <a:cs typeface="Arial" panose="020B0604020202020204" pitchFamily="34" charset="0"/>
              </a:rPr>
              <a:t>and</a:t>
            </a:r>
            <a:r>
              <a:rPr lang="en-GB" sz="1600" b="1" dirty="0">
                <a:effectLst/>
                <a:latin typeface="Arial" panose="020B0604020202020204" pitchFamily="34" charset="0"/>
                <a:ea typeface="Calibri" panose="020F0502020204030204" pitchFamily="34" charset="0"/>
                <a:cs typeface="Arial" panose="020B0604020202020204" pitchFamily="34" charset="0"/>
              </a:rPr>
              <a:t> HIE-ISOLDE</a:t>
            </a:r>
            <a:r>
              <a:rPr lang="fr-FR" sz="1600" dirty="0">
                <a:effectLst/>
                <a:latin typeface="Arial" panose="020B0604020202020204" pitchFamily="34" charset="0"/>
                <a:cs typeface="Arial" panose="020B0604020202020204" pitchFamily="34" charset="0"/>
              </a:rPr>
              <a:t> </a:t>
            </a:r>
          </a:p>
        </p:txBody>
      </p:sp>
      <p:sp>
        <p:nvSpPr>
          <p:cNvPr id="5" name="Espace réservé de la date 4">
            <a:extLst>
              <a:ext uri="{FF2B5EF4-FFF2-40B4-BE49-F238E27FC236}">
                <a16:creationId xmlns:a16="http://schemas.microsoft.com/office/drawing/2014/main" id="{68979817-1696-D570-261D-F1297AFC888F}"/>
              </a:ext>
            </a:extLst>
          </p:cNvPr>
          <p:cNvSpPr>
            <a:spLocks noGrp="1"/>
          </p:cNvSpPr>
          <p:nvPr>
            <p:ph type="dt" sz="half" idx="10"/>
          </p:nvPr>
        </p:nvSpPr>
        <p:spPr>
          <a:xfrm>
            <a:off x="838200" y="6475618"/>
            <a:ext cx="2743200" cy="365125"/>
          </a:xfrm>
        </p:spPr>
        <p:txBody>
          <a:bodyPr/>
          <a:lstStyle/>
          <a:p>
            <a:r>
              <a:rPr lang="en-US"/>
              <a:t>28 May 2025</a:t>
            </a:r>
            <a:endParaRPr lang="en-GB" dirty="0"/>
          </a:p>
        </p:txBody>
      </p:sp>
      <p:sp>
        <p:nvSpPr>
          <p:cNvPr id="6" name="Espace réservé du pied de page 5">
            <a:extLst>
              <a:ext uri="{FF2B5EF4-FFF2-40B4-BE49-F238E27FC236}">
                <a16:creationId xmlns:a16="http://schemas.microsoft.com/office/drawing/2014/main" id="{4013ED78-2C03-BDE0-8CD2-5795C52A09EA}"/>
              </a:ext>
            </a:extLst>
          </p:cNvPr>
          <p:cNvSpPr>
            <a:spLocks noGrp="1"/>
          </p:cNvSpPr>
          <p:nvPr>
            <p:ph type="ftr" sz="quarter" idx="11"/>
          </p:nvPr>
        </p:nvSpPr>
        <p:spPr>
          <a:xfrm>
            <a:off x="4038600" y="6465679"/>
            <a:ext cx="4114800" cy="365125"/>
          </a:xfrm>
        </p:spPr>
        <p:txBody>
          <a:bodyPr/>
          <a:lstStyle/>
          <a:p>
            <a:r>
              <a:rPr lang="en-US"/>
              <a:t>E. Widmann WG9 Meeting Deajeon</a:t>
            </a:r>
            <a:endParaRPr lang="en-GB" noProof="0" dirty="0"/>
          </a:p>
        </p:txBody>
      </p:sp>
      <p:sp>
        <p:nvSpPr>
          <p:cNvPr id="9" name="Espace réservé du numéro de diapositive 8">
            <a:extLst>
              <a:ext uri="{FF2B5EF4-FFF2-40B4-BE49-F238E27FC236}">
                <a16:creationId xmlns:a16="http://schemas.microsoft.com/office/drawing/2014/main" id="{B09B3975-F152-DEE5-45E1-75127EC63525}"/>
              </a:ext>
            </a:extLst>
          </p:cNvPr>
          <p:cNvSpPr>
            <a:spLocks noGrp="1"/>
          </p:cNvSpPr>
          <p:nvPr>
            <p:ph type="sldNum" sz="quarter" idx="12"/>
          </p:nvPr>
        </p:nvSpPr>
        <p:spPr>
          <a:xfrm>
            <a:off x="8610600" y="6465679"/>
            <a:ext cx="2743200" cy="365125"/>
          </a:xfrm>
        </p:spPr>
        <p:txBody>
          <a:bodyPr/>
          <a:lstStyle/>
          <a:p>
            <a:fld id="{D6989F83-ADB3-5041-8C37-95AC9FBEFDEB}" type="slidenum">
              <a:rPr lang="en-GB" smtClean="0"/>
              <a:pPr/>
              <a:t>26</a:t>
            </a:fld>
            <a:endParaRPr lang="en-GB" dirty="0"/>
          </a:p>
        </p:txBody>
      </p:sp>
      <p:pic>
        <p:nvPicPr>
          <p:cNvPr id="3" name="Picture 1">
            <a:extLst>
              <a:ext uri="{FF2B5EF4-FFF2-40B4-BE49-F238E27FC236}">
                <a16:creationId xmlns:a16="http://schemas.microsoft.com/office/drawing/2014/main" id="{F393D4F1-1493-AD50-9CE6-542D23825DE9}"/>
              </a:ext>
            </a:extLst>
          </p:cNvPr>
          <p:cNvPicPr>
            <a:picLocks noChangeAspect="1"/>
          </p:cNvPicPr>
          <p:nvPr/>
        </p:nvPicPr>
        <p:blipFill>
          <a:blip r:embed="rId2"/>
          <a:stretch>
            <a:fillRect/>
          </a:stretch>
        </p:blipFill>
        <p:spPr>
          <a:xfrm>
            <a:off x="8642583" y="1371836"/>
            <a:ext cx="2843507" cy="1634757"/>
          </a:xfrm>
          <a:prstGeom prst="rect">
            <a:avLst/>
          </a:prstGeom>
        </p:spPr>
      </p:pic>
      <p:sp>
        <p:nvSpPr>
          <p:cNvPr id="13" name="ZoneTexte 12">
            <a:extLst>
              <a:ext uri="{FF2B5EF4-FFF2-40B4-BE49-F238E27FC236}">
                <a16:creationId xmlns:a16="http://schemas.microsoft.com/office/drawing/2014/main" id="{0FB08AF9-0E56-FB0A-CB7F-EA205E8E0574}"/>
              </a:ext>
            </a:extLst>
          </p:cNvPr>
          <p:cNvSpPr txBox="1"/>
          <p:nvPr/>
        </p:nvSpPr>
        <p:spPr>
          <a:xfrm>
            <a:off x="11319865" y="2273588"/>
            <a:ext cx="651012" cy="338554"/>
          </a:xfrm>
          <a:prstGeom prst="rect">
            <a:avLst/>
          </a:prstGeom>
          <a:noFill/>
        </p:spPr>
        <p:txBody>
          <a:bodyPr wrap="none" rtlCol="0">
            <a:spAutoFit/>
          </a:bodyPr>
          <a:lstStyle/>
          <a:p>
            <a:r>
              <a:rPr lang="en-GB" sz="1600" dirty="0"/>
              <a:t>FAIR</a:t>
            </a:r>
          </a:p>
        </p:txBody>
      </p:sp>
      <p:pic>
        <p:nvPicPr>
          <p:cNvPr id="15" name="Picture 1">
            <a:extLst>
              <a:ext uri="{FF2B5EF4-FFF2-40B4-BE49-F238E27FC236}">
                <a16:creationId xmlns:a16="http://schemas.microsoft.com/office/drawing/2014/main" id="{4CF02349-5093-8585-9EDB-09C7075784C9}"/>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8705639" y="3230342"/>
            <a:ext cx="2748065" cy="1634758"/>
          </a:xfrm>
          <a:prstGeom prst="rect">
            <a:avLst/>
          </a:prstGeom>
        </p:spPr>
      </p:pic>
      <p:pic>
        <p:nvPicPr>
          <p:cNvPr id="16" name="Picture 9" descr="A blueprint of a building&#10;&#10;Description automatically generated">
            <a:extLst>
              <a:ext uri="{FF2B5EF4-FFF2-40B4-BE49-F238E27FC236}">
                <a16:creationId xmlns:a16="http://schemas.microsoft.com/office/drawing/2014/main" id="{42F2227A-C30C-108E-02C3-E3D23851BDB4}"/>
              </a:ext>
            </a:extLst>
          </p:cNvPr>
          <p:cNvPicPr>
            <a:picLocks noChangeAspect="1"/>
          </p:cNvPicPr>
          <p:nvPr/>
        </p:nvPicPr>
        <p:blipFill>
          <a:blip r:embed="rId4" cstate="screen">
            <a:extLst>
              <a:ext uri="{28A0092B-C50C-407E-A947-70E740481C1C}">
                <a14:useLocalDpi xmlns:a14="http://schemas.microsoft.com/office/drawing/2010/main"/>
              </a:ext>
            </a:extLst>
          </a:blip>
          <a:stretch/>
        </p:blipFill>
        <p:spPr bwMode="auto">
          <a:xfrm>
            <a:off x="9161275" y="5206866"/>
            <a:ext cx="2484096" cy="1397236"/>
          </a:xfrm>
          <a:prstGeom prst="rect">
            <a:avLst/>
          </a:prstGeom>
          <a:noFill/>
          <a:ln>
            <a:noFill/>
          </a:ln>
        </p:spPr>
      </p:pic>
      <p:sp>
        <p:nvSpPr>
          <p:cNvPr id="18" name="ZoneTexte 17">
            <a:extLst>
              <a:ext uri="{FF2B5EF4-FFF2-40B4-BE49-F238E27FC236}">
                <a16:creationId xmlns:a16="http://schemas.microsoft.com/office/drawing/2014/main" id="{78B5DCBB-72BA-EA51-6B13-E973A0B50083}"/>
              </a:ext>
            </a:extLst>
          </p:cNvPr>
          <p:cNvSpPr txBox="1"/>
          <p:nvPr/>
        </p:nvSpPr>
        <p:spPr>
          <a:xfrm>
            <a:off x="9522745" y="4854884"/>
            <a:ext cx="1650901" cy="338554"/>
          </a:xfrm>
          <a:prstGeom prst="rect">
            <a:avLst/>
          </a:prstGeom>
          <a:noFill/>
        </p:spPr>
        <p:txBody>
          <a:bodyPr wrap="none" rtlCol="0">
            <a:spAutoFit/>
          </a:bodyPr>
          <a:lstStyle/>
          <a:p>
            <a:r>
              <a:rPr lang="en-GB" sz="1600" dirty="0"/>
              <a:t>SPES/LNL Italy</a:t>
            </a:r>
          </a:p>
        </p:txBody>
      </p:sp>
      <p:sp>
        <p:nvSpPr>
          <p:cNvPr id="19" name="ZoneTexte 18">
            <a:extLst>
              <a:ext uri="{FF2B5EF4-FFF2-40B4-BE49-F238E27FC236}">
                <a16:creationId xmlns:a16="http://schemas.microsoft.com/office/drawing/2014/main" id="{36BB6D1F-E197-71D6-18E4-0C81F4BF3811}"/>
              </a:ext>
            </a:extLst>
          </p:cNvPr>
          <p:cNvSpPr txBox="1"/>
          <p:nvPr/>
        </p:nvSpPr>
        <p:spPr>
          <a:xfrm>
            <a:off x="9044248" y="2936704"/>
            <a:ext cx="2473754" cy="338554"/>
          </a:xfrm>
          <a:prstGeom prst="rect">
            <a:avLst/>
          </a:prstGeom>
          <a:noFill/>
        </p:spPr>
        <p:txBody>
          <a:bodyPr wrap="none" rtlCol="0">
            <a:spAutoFit/>
          </a:bodyPr>
          <a:lstStyle/>
          <a:p>
            <a:r>
              <a:rPr lang="en-GB" sz="1600" dirty="0"/>
              <a:t>GANIL/SPIRAL2 France</a:t>
            </a:r>
          </a:p>
        </p:txBody>
      </p:sp>
      <p:pic>
        <p:nvPicPr>
          <p:cNvPr id="20" name="Picture 2">
            <a:extLst>
              <a:ext uri="{FF2B5EF4-FFF2-40B4-BE49-F238E27FC236}">
                <a16:creationId xmlns:a16="http://schemas.microsoft.com/office/drawing/2014/main" id="{60EFF50F-F855-2603-B7D9-90DBBAF4494E}"/>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483806" y="5408408"/>
            <a:ext cx="2268255" cy="1275970"/>
          </a:xfrm>
          <a:prstGeom prst="rect">
            <a:avLst/>
          </a:prstGeom>
        </p:spPr>
      </p:pic>
      <p:sp>
        <p:nvSpPr>
          <p:cNvPr id="21" name="ZoneTexte 20">
            <a:extLst>
              <a:ext uri="{FF2B5EF4-FFF2-40B4-BE49-F238E27FC236}">
                <a16:creationId xmlns:a16="http://schemas.microsoft.com/office/drawing/2014/main" id="{89BD9065-A939-A0F8-058D-CA80D3B8B321}"/>
              </a:ext>
            </a:extLst>
          </p:cNvPr>
          <p:cNvSpPr txBox="1"/>
          <p:nvPr/>
        </p:nvSpPr>
        <p:spPr>
          <a:xfrm>
            <a:off x="45566" y="5058080"/>
            <a:ext cx="2956789" cy="338554"/>
          </a:xfrm>
          <a:prstGeom prst="rect">
            <a:avLst/>
          </a:prstGeom>
          <a:noFill/>
        </p:spPr>
        <p:txBody>
          <a:bodyPr wrap="square" rtlCol="0">
            <a:spAutoFit/>
          </a:bodyPr>
          <a:lstStyle/>
          <a:p>
            <a:pPr algn="ctr"/>
            <a:r>
              <a:rPr lang="en-GB" sz="1600" dirty="0"/>
              <a:t>ELI – NP Romania</a:t>
            </a:r>
          </a:p>
        </p:txBody>
      </p:sp>
      <p:pic>
        <p:nvPicPr>
          <p:cNvPr id="22" name="Picture 14279355">
            <a:extLst>
              <a:ext uri="{FF2B5EF4-FFF2-40B4-BE49-F238E27FC236}">
                <a16:creationId xmlns:a16="http://schemas.microsoft.com/office/drawing/2014/main" id="{71086160-CBE3-127C-431F-03573DA03E2E}"/>
              </a:ext>
            </a:extLst>
          </p:cNvPr>
          <p:cNvPicPr>
            <a:picLocks noChangeAspect="1"/>
          </p:cNvPicPr>
          <p:nvPr/>
        </p:nvPicPr>
        <p:blipFill>
          <a:blip r:embed="rId6" cstate="screen">
            <a:extLst>
              <a:ext uri="{28A0092B-C50C-407E-A947-70E740481C1C}">
                <a14:useLocalDpi xmlns:a14="http://schemas.microsoft.com/office/drawing/2010/main"/>
              </a:ext>
            </a:extLst>
          </a:blip>
          <a:srcRect l="1996" t="10982" r="2218" b="12144"/>
          <a:stretch/>
        </p:blipFill>
        <p:spPr bwMode="auto">
          <a:xfrm>
            <a:off x="6478844" y="5282365"/>
            <a:ext cx="2123871" cy="1204481"/>
          </a:xfrm>
          <a:prstGeom prst="rect">
            <a:avLst/>
          </a:prstGeom>
          <a:ln>
            <a:noFill/>
          </a:ln>
        </p:spPr>
      </p:pic>
      <p:pic>
        <p:nvPicPr>
          <p:cNvPr id="23" name="Picture 2">
            <a:extLst>
              <a:ext uri="{FF2B5EF4-FFF2-40B4-BE49-F238E27FC236}">
                <a16:creationId xmlns:a16="http://schemas.microsoft.com/office/drawing/2014/main" id="{83E32933-9C23-AF09-2219-B4AA43B04405}"/>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3890171" y="5554196"/>
            <a:ext cx="1452426" cy="958614"/>
          </a:xfrm>
          <a:prstGeom prst="rect">
            <a:avLst/>
          </a:prstGeom>
        </p:spPr>
      </p:pic>
      <p:sp>
        <p:nvSpPr>
          <p:cNvPr id="24" name="ZoneTexte 23">
            <a:extLst>
              <a:ext uri="{FF2B5EF4-FFF2-40B4-BE49-F238E27FC236}">
                <a16:creationId xmlns:a16="http://schemas.microsoft.com/office/drawing/2014/main" id="{5874D797-F141-38EA-9533-74F494FDD1E9}"/>
              </a:ext>
            </a:extLst>
          </p:cNvPr>
          <p:cNvSpPr txBox="1"/>
          <p:nvPr/>
        </p:nvSpPr>
        <p:spPr>
          <a:xfrm>
            <a:off x="3002356" y="5088693"/>
            <a:ext cx="2621615" cy="338554"/>
          </a:xfrm>
          <a:prstGeom prst="rect">
            <a:avLst/>
          </a:prstGeom>
          <a:noFill/>
        </p:spPr>
        <p:txBody>
          <a:bodyPr wrap="none" rtlCol="0">
            <a:spAutoFit/>
          </a:bodyPr>
          <a:lstStyle/>
          <a:p>
            <a:r>
              <a:rPr lang="en-GB" sz="1600" dirty="0">
                <a:effectLst/>
                <a:latin typeface="Arial" panose="020B0604020202020204" pitchFamily="34" charset="0"/>
                <a:ea typeface="Calibri" panose="020F0502020204030204" pitchFamily="34" charset="0"/>
                <a:cs typeface="Calibri" panose="020F0502020204030204" pitchFamily="34" charset="0"/>
              </a:rPr>
              <a:t>ISOL@MYRRHA Belgium</a:t>
            </a:r>
            <a:endParaRPr lang="en-GB" sz="1600" dirty="0"/>
          </a:p>
        </p:txBody>
      </p:sp>
      <p:sp>
        <p:nvSpPr>
          <p:cNvPr id="25" name="ZoneTexte 24">
            <a:extLst>
              <a:ext uri="{FF2B5EF4-FFF2-40B4-BE49-F238E27FC236}">
                <a16:creationId xmlns:a16="http://schemas.microsoft.com/office/drawing/2014/main" id="{853764A9-9B76-1C2B-66B3-5FB5A44A7F51}"/>
              </a:ext>
            </a:extLst>
          </p:cNvPr>
          <p:cNvSpPr txBox="1"/>
          <p:nvPr/>
        </p:nvSpPr>
        <p:spPr>
          <a:xfrm>
            <a:off x="6453458" y="4922289"/>
            <a:ext cx="1584088" cy="338554"/>
          </a:xfrm>
          <a:prstGeom prst="rect">
            <a:avLst/>
          </a:prstGeom>
          <a:noFill/>
        </p:spPr>
        <p:txBody>
          <a:bodyPr wrap="none" rtlCol="0">
            <a:spAutoFit/>
          </a:bodyPr>
          <a:lstStyle/>
          <a:p>
            <a:r>
              <a:rPr lang="en-GB" sz="1600" dirty="0"/>
              <a:t>ISOLDE CERN</a:t>
            </a:r>
          </a:p>
        </p:txBody>
      </p:sp>
      <p:pic>
        <p:nvPicPr>
          <p:cNvPr id="26" name="Picture 1" descr="A collage of several machines&#10;&#10;Description automatically generated">
            <a:extLst>
              <a:ext uri="{FF2B5EF4-FFF2-40B4-BE49-F238E27FC236}">
                <a16:creationId xmlns:a16="http://schemas.microsoft.com/office/drawing/2014/main" id="{986D0B34-8344-C26E-45F1-72859F3FEBED}"/>
              </a:ext>
            </a:extLst>
          </p:cNvPr>
          <p:cNvPicPr>
            <a:picLocks noChangeAspect="1"/>
          </p:cNvPicPr>
          <p:nvPr/>
        </p:nvPicPr>
        <p:blipFill rotWithShape="1">
          <a:blip r:embed="rId8" cstate="screen">
            <a:extLst>
              <a:ext uri="{28A0092B-C50C-407E-A947-70E740481C1C}">
                <a14:useLocalDpi xmlns:a14="http://schemas.microsoft.com/office/drawing/2010/main"/>
              </a:ext>
            </a:extLst>
          </a:blip>
          <a:srcRect/>
          <a:stretch/>
        </p:blipFill>
        <p:spPr bwMode="auto">
          <a:xfrm>
            <a:off x="6969399" y="3992146"/>
            <a:ext cx="1461914" cy="891946"/>
          </a:xfrm>
          <a:prstGeom prst="rect">
            <a:avLst/>
          </a:prstGeom>
          <a:noFill/>
          <a:ln w="25400">
            <a:solidFill>
              <a:schemeClr val="tx1"/>
            </a:solidFill>
          </a:ln>
          <a:extLst>
            <a:ext uri="{53640926-AAD7-44D8-BBD7-CCE9431645EC}">
              <a14:shadowObscured xmlns:a14="http://schemas.microsoft.com/office/drawing/2010/main"/>
            </a:ext>
          </a:extLst>
        </p:spPr>
      </p:pic>
      <p:sp>
        <p:nvSpPr>
          <p:cNvPr id="27" name="ZoneTexte 26">
            <a:extLst>
              <a:ext uri="{FF2B5EF4-FFF2-40B4-BE49-F238E27FC236}">
                <a16:creationId xmlns:a16="http://schemas.microsoft.com/office/drawing/2014/main" id="{00E2469B-9708-95C9-C1FD-EF6D035ACF60}"/>
              </a:ext>
            </a:extLst>
          </p:cNvPr>
          <p:cNvSpPr txBox="1"/>
          <p:nvPr/>
        </p:nvSpPr>
        <p:spPr>
          <a:xfrm>
            <a:off x="7661883" y="3674763"/>
            <a:ext cx="881908" cy="338554"/>
          </a:xfrm>
          <a:prstGeom prst="rect">
            <a:avLst/>
          </a:prstGeom>
          <a:noFill/>
        </p:spPr>
        <p:txBody>
          <a:bodyPr wrap="none" rtlCol="0">
            <a:spAutoFit/>
          </a:bodyPr>
          <a:lstStyle/>
          <a:p>
            <a:r>
              <a:rPr lang="en-GB" sz="1600" dirty="0"/>
              <a:t>AGATA</a:t>
            </a:r>
          </a:p>
        </p:txBody>
      </p:sp>
      <p:sp>
        <p:nvSpPr>
          <p:cNvPr id="14" name="ZoneTexte 13">
            <a:extLst>
              <a:ext uri="{FF2B5EF4-FFF2-40B4-BE49-F238E27FC236}">
                <a16:creationId xmlns:a16="http://schemas.microsoft.com/office/drawing/2014/main" id="{CE22168D-5664-791D-36E6-D8842EB5719C}"/>
              </a:ext>
            </a:extLst>
          </p:cNvPr>
          <p:cNvSpPr txBox="1"/>
          <p:nvPr/>
        </p:nvSpPr>
        <p:spPr>
          <a:xfrm>
            <a:off x="6200669" y="1039779"/>
            <a:ext cx="3988591" cy="369332"/>
          </a:xfrm>
          <a:prstGeom prst="rect">
            <a:avLst/>
          </a:prstGeom>
          <a:solidFill>
            <a:srgbClr val="F75544"/>
          </a:solidFill>
          <a:ln>
            <a:noFill/>
          </a:ln>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latin typeface="Arial" panose="020B0604020202020204" pitchFamily="34" charset="0"/>
                <a:cs typeface="Arial" panose="020B0604020202020204" pitchFamily="34" charset="0"/>
              </a:rPr>
              <a:t>Recommendations (experiments)</a:t>
            </a:r>
          </a:p>
        </p:txBody>
      </p:sp>
    </p:spTree>
    <p:extLst>
      <p:ext uri="{BB962C8B-B14F-4D97-AF65-F5344CB8AC3E}">
        <p14:creationId xmlns:p14="http://schemas.microsoft.com/office/powerpoint/2010/main" val="361517250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101864" y="946349"/>
            <a:ext cx="3239214" cy="461665"/>
          </a:xfrm>
          <a:prstGeom prst="rect">
            <a:avLst/>
          </a:prstGeom>
          <a:solidFill>
            <a:srgbClr val="86CA28"/>
          </a:solidFill>
          <a:ln>
            <a:noFill/>
          </a:ln>
          <a:effectLst>
            <a:outerShdw blurRad="50800" dist="38100" dir="2700000" algn="tl" rotWithShape="0">
              <a:prstClr val="black">
                <a:alpha val="40000"/>
              </a:prstClr>
            </a:outerShdw>
          </a:effectLst>
        </p:spPr>
        <p:style>
          <a:lnRef idx="1">
            <a:schemeClr val="accent5"/>
          </a:lnRef>
          <a:fillRef idx="2">
            <a:schemeClr val="accent5"/>
          </a:fillRef>
          <a:effectRef idx="1">
            <a:schemeClr val="accent5"/>
          </a:effectRef>
          <a:fontRef idx="minor">
            <a:schemeClr val="dk1"/>
          </a:fontRef>
        </p:style>
        <p:txBody>
          <a:bodyPr wrap="square">
            <a:spAutoFit/>
          </a:bodyPr>
          <a:lstStyle/>
          <a:p>
            <a:pPr>
              <a:spcBef>
                <a:spcPts val="1200"/>
              </a:spcBef>
              <a:spcAft>
                <a:spcPts val="1200"/>
              </a:spcAft>
            </a:pPr>
            <a:r>
              <a:rPr lang="en-GB" sz="2400" kern="100" dirty="0">
                <a:solidFill>
                  <a:schemeClr val="bg1"/>
                </a:solidFill>
                <a:latin typeface="Arial" panose="020B0604020202020204" pitchFamily="34" charset="0"/>
                <a:cs typeface="Arial" panose="020B0604020202020204" pitchFamily="34" charset="0"/>
              </a:rPr>
              <a:t>Nuclear Astrophysics</a:t>
            </a:r>
            <a:r>
              <a:rPr lang="fr-FR" sz="2400" kern="100" dirty="0">
                <a:solidFill>
                  <a:schemeClr val="bg1"/>
                </a:solidFill>
                <a:latin typeface="Arial" panose="020B0604020202020204" pitchFamily="34" charset="0"/>
                <a:cs typeface="Arial" panose="020B0604020202020204" pitchFamily="34" charset="0"/>
              </a:rPr>
              <a:t> </a:t>
            </a: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4" name="ZoneTexte 3">
            <a:extLst>
              <a:ext uri="{FF2B5EF4-FFF2-40B4-BE49-F238E27FC236}">
                <a16:creationId xmlns:a16="http://schemas.microsoft.com/office/drawing/2014/main" id="{F27BD0FF-7F7D-7E1D-9701-36E518EFBABA}"/>
              </a:ext>
            </a:extLst>
          </p:cNvPr>
          <p:cNvSpPr txBox="1"/>
          <p:nvPr/>
        </p:nvSpPr>
        <p:spPr>
          <a:xfrm>
            <a:off x="101863" y="1605978"/>
            <a:ext cx="11964003" cy="1569660"/>
          </a:xfrm>
          <a:prstGeom prst="rect">
            <a:avLst/>
          </a:prstGeom>
          <a:solidFill>
            <a:srgbClr val="86CA28"/>
          </a:solidFill>
          <a:ln>
            <a:noFill/>
          </a:ln>
          <a:effectLst>
            <a:outerShdw blurRad="50800" dist="38100" dir="2700000" algn="tl" rotWithShape="0">
              <a:prstClr val="black">
                <a:alpha val="40000"/>
              </a:prstClr>
            </a:outerShdw>
          </a:effectLst>
        </p:spPr>
        <p:style>
          <a:lnRef idx="1">
            <a:schemeClr val="accent4"/>
          </a:lnRef>
          <a:fillRef idx="2">
            <a:schemeClr val="accent4"/>
          </a:fillRef>
          <a:effectRef idx="1">
            <a:schemeClr val="accent4"/>
          </a:effectRef>
          <a:fontRef idx="minor">
            <a:schemeClr val="dk1"/>
          </a:fontRef>
        </p:style>
        <p:txBody>
          <a:bodyPr wrap="square" rtlCol="0">
            <a:spAutoFit/>
          </a:bodyPr>
          <a:lstStyle/>
          <a:p>
            <a:r>
              <a:rPr lang="en-GB" sz="1600" dirty="0">
                <a:solidFill>
                  <a:schemeClr val="bg1"/>
                </a:solidFill>
                <a:latin typeface="Arial" panose="020B0604020202020204" pitchFamily="34" charset="0"/>
                <a:cs typeface="Times New Roman" panose="02020603050405020304" pitchFamily="18" charset="0"/>
              </a:rPr>
              <a:t>Nuclear astrophysics is the study of nuclear processes in </a:t>
            </a:r>
            <a:r>
              <a:rPr lang="en-GB" sz="1600" b="1" dirty="0">
                <a:solidFill>
                  <a:schemeClr val="bg1"/>
                </a:solidFill>
                <a:latin typeface="Arial" panose="020B0604020202020204" pitchFamily="34" charset="0"/>
                <a:cs typeface="Times New Roman" panose="02020603050405020304" pitchFamily="18" charset="0"/>
              </a:rPr>
              <a:t>astrophysical objects </a:t>
            </a:r>
            <a:r>
              <a:rPr lang="en-GB" sz="1600" dirty="0">
                <a:solidFill>
                  <a:schemeClr val="bg1"/>
                </a:solidFill>
                <a:latin typeface="Arial" panose="020B0604020202020204" pitchFamily="34" charset="0"/>
                <a:cs typeface="Times New Roman" panose="02020603050405020304" pitchFamily="18" charset="0"/>
              </a:rPr>
              <a:t>such as stars, covering the wide range of physical scenarios found in space. The key research questions are:</a:t>
            </a:r>
            <a:r>
              <a:rPr lang="fr-FR" sz="1600" dirty="0">
                <a:solidFill>
                  <a:schemeClr val="bg1"/>
                </a:solidFill>
                <a:latin typeface="Arial" panose="020B0604020202020204" pitchFamily="34" charset="0"/>
                <a:cs typeface="Times New Roman" panose="02020603050405020304" pitchFamily="18" charset="0"/>
              </a:rPr>
              <a:t>  </a:t>
            </a:r>
            <a:r>
              <a:rPr lang="en-GB" sz="1600" dirty="0">
                <a:solidFill>
                  <a:schemeClr val="bg1"/>
                </a:solidFill>
                <a:latin typeface="Arial" panose="020B0604020202020204" pitchFamily="34" charset="0"/>
                <a:cs typeface="Times New Roman" panose="02020603050405020304" pitchFamily="18" charset="0"/>
              </a:rPr>
              <a:t>How can we better understand the </a:t>
            </a:r>
            <a:r>
              <a:rPr lang="en-GB" sz="1600" b="1" dirty="0">
                <a:solidFill>
                  <a:schemeClr val="bg1"/>
                </a:solidFill>
                <a:latin typeface="Arial" panose="020B0604020202020204" pitchFamily="34" charset="0"/>
                <a:cs typeface="Times New Roman" panose="02020603050405020304" pitchFamily="18" charset="0"/>
              </a:rPr>
              <a:t>synthesis of heavy elements </a:t>
            </a:r>
            <a:r>
              <a:rPr lang="en-GB" sz="1600" dirty="0">
                <a:solidFill>
                  <a:schemeClr val="bg1"/>
                </a:solidFill>
                <a:latin typeface="Arial" panose="020B0604020202020204" pitchFamily="34" charset="0"/>
                <a:cs typeface="Times New Roman" panose="02020603050405020304" pitchFamily="18" charset="0"/>
              </a:rPr>
              <a:t>and the </a:t>
            </a:r>
            <a:r>
              <a:rPr lang="en-GB" sz="1600" b="1" dirty="0">
                <a:solidFill>
                  <a:schemeClr val="bg1"/>
                </a:solidFill>
                <a:latin typeface="Arial" panose="020B0604020202020204" pitchFamily="34" charset="0"/>
                <a:cs typeface="Times New Roman" panose="02020603050405020304" pitchFamily="18" charset="0"/>
              </a:rPr>
              <a:t>chemical evolution </a:t>
            </a:r>
            <a:r>
              <a:rPr lang="en-GB" sz="1600" dirty="0">
                <a:solidFill>
                  <a:schemeClr val="bg1"/>
                </a:solidFill>
                <a:latin typeface="Arial" panose="020B0604020202020204" pitchFamily="34" charset="0"/>
                <a:cs typeface="Times New Roman" panose="02020603050405020304" pitchFamily="18" charset="0"/>
              </a:rPr>
              <a:t>of the visible universe? What is the nature of matter in the </a:t>
            </a:r>
            <a:r>
              <a:rPr lang="en-GB" sz="1600" b="1" dirty="0">
                <a:solidFill>
                  <a:schemeClr val="bg1"/>
                </a:solidFill>
                <a:latin typeface="Arial" panose="020B0604020202020204" pitchFamily="34" charset="0"/>
                <a:cs typeface="Times New Roman" panose="02020603050405020304" pitchFamily="18" charset="0"/>
              </a:rPr>
              <a:t>extreme conditions of compact astrophysical objects</a:t>
            </a:r>
            <a:r>
              <a:rPr lang="en-GB" sz="1600" dirty="0">
                <a:solidFill>
                  <a:schemeClr val="bg1"/>
                </a:solidFill>
                <a:latin typeface="Arial" panose="020B0604020202020204" pitchFamily="34" charset="0"/>
                <a:cs typeface="Times New Roman" panose="02020603050405020304" pitchFamily="18" charset="0"/>
              </a:rPr>
              <a:t> such as mergers or pulsars?</a:t>
            </a:r>
          </a:p>
          <a:p>
            <a:r>
              <a:rPr lang="en-US" sz="1600" b="1" dirty="0">
                <a:solidFill>
                  <a:schemeClr val="bg1"/>
                </a:solidFill>
                <a:latin typeface="Arial" panose="020B0604020202020204" pitchFamily="34" charset="0"/>
                <a:cs typeface="Times New Roman" panose="02020603050405020304" pitchFamily="18" charset="0"/>
              </a:rPr>
              <a:t>Gravitational wave </a:t>
            </a:r>
            <a:r>
              <a:rPr lang="en-US" sz="1600" dirty="0">
                <a:solidFill>
                  <a:schemeClr val="bg1"/>
                </a:solidFill>
                <a:latin typeface="Arial" panose="020B0604020202020204" pitchFamily="34" charset="0"/>
                <a:cs typeface="Times New Roman" panose="02020603050405020304" pitchFamily="18" charset="0"/>
              </a:rPr>
              <a:t>telescopes have opened a new window to astrophysics.</a:t>
            </a:r>
            <a:r>
              <a:rPr lang="fr-FR" sz="1600" dirty="0">
                <a:solidFill>
                  <a:schemeClr val="bg1"/>
                </a:solidFill>
                <a:latin typeface="Arial" panose="020B0604020202020204" pitchFamily="34" charset="0"/>
                <a:cs typeface="Times New Roman" panose="02020603050405020304" pitchFamily="18" charset="0"/>
              </a:rPr>
              <a:t> </a:t>
            </a:r>
            <a:r>
              <a:rPr lang="en-US" sz="1600" dirty="0">
                <a:solidFill>
                  <a:schemeClr val="bg1"/>
                </a:solidFill>
                <a:latin typeface="Arial" panose="020B0604020202020204" pitchFamily="34" charset="0"/>
                <a:cs typeface="Times New Roman" panose="02020603050405020304" pitchFamily="18" charset="0"/>
              </a:rPr>
              <a:t>These </a:t>
            </a:r>
            <a:r>
              <a:rPr lang="en-US" sz="1600" b="1" dirty="0">
                <a:solidFill>
                  <a:schemeClr val="bg1"/>
                </a:solidFill>
                <a:latin typeface="Arial" panose="020B0604020202020204" pitchFamily="34" charset="0"/>
                <a:cs typeface="Times New Roman" panose="02020603050405020304" pitchFamily="18" charset="0"/>
              </a:rPr>
              <a:t>multi-messenger</a:t>
            </a:r>
            <a:r>
              <a:rPr lang="en-US" sz="1600" dirty="0">
                <a:solidFill>
                  <a:schemeClr val="bg1"/>
                </a:solidFill>
                <a:latin typeface="Arial" panose="020B0604020202020204" pitchFamily="34" charset="0"/>
                <a:cs typeface="Times New Roman" panose="02020603050405020304" pitchFamily="18" charset="0"/>
              </a:rPr>
              <a:t> studies need a nuclear physics foundation (ex. equation of state of </a:t>
            </a:r>
            <a:r>
              <a:rPr lang="en-US" sz="1600" dirty="0" err="1">
                <a:solidFill>
                  <a:schemeClr val="bg1"/>
                </a:solidFill>
                <a:latin typeface="Arial" panose="020B0604020202020204" pitchFamily="34" charset="0"/>
                <a:cs typeface="Times New Roman" panose="02020603050405020304" pitchFamily="18" charset="0"/>
              </a:rPr>
              <a:t>nucl</a:t>
            </a:r>
            <a:r>
              <a:rPr lang="en-US" sz="1600" dirty="0">
                <a:solidFill>
                  <a:schemeClr val="bg1"/>
                </a:solidFill>
                <a:latin typeface="Arial" panose="020B0604020202020204" pitchFamily="34" charset="0"/>
                <a:cs typeface="Times New Roman" panose="02020603050405020304" pitchFamily="18" charset="0"/>
              </a:rPr>
              <a:t>. matter)</a:t>
            </a:r>
          </a:p>
        </p:txBody>
      </p:sp>
      <p:sp>
        <p:nvSpPr>
          <p:cNvPr id="2" name="ZoneTexte 1">
            <a:extLst>
              <a:ext uri="{FF2B5EF4-FFF2-40B4-BE49-F238E27FC236}">
                <a16:creationId xmlns:a16="http://schemas.microsoft.com/office/drawing/2014/main" id="{793EA74C-5351-E0F7-CBED-5B53C0034346}"/>
              </a:ext>
            </a:extLst>
          </p:cNvPr>
          <p:cNvSpPr txBox="1"/>
          <p:nvPr/>
        </p:nvSpPr>
        <p:spPr>
          <a:xfrm>
            <a:off x="3551209" y="1007904"/>
            <a:ext cx="2728778" cy="369332"/>
          </a:xfrm>
          <a:prstGeom prst="rect">
            <a:avLst/>
          </a:prstGeom>
          <a:solidFill>
            <a:srgbClr val="86CA28"/>
          </a:solidFill>
          <a:ln>
            <a:noFill/>
          </a:ln>
          <a:effectLst>
            <a:outerShdw blurRad="50800" dist="38100" dir="2700000" algn="tl" rotWithShape="0">
              <a:prstClr val="black">
                <a:alpha val="40000"/>
              </a:prstClr>
            </a:outerShdw>
          </a:effectLst>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latin typeface="Arial" panose="020B0604020202020204" pitchFamily="34" charset="0"/>
                <a:cs typeface="Arial" panose="020B0604020202020204" pitchFamily="34" charset="0"/>
              </a:rPr>
              <a:t>Key Q</a:t>
            </a:r>
            <a:r>
              <a:rPr lang="en-GB" dirty="0">
                <a:solidFill>
                  <a:schemeClr val="bg1"/>
                </a:solidFill>
                <a:latin typeface="Arial" panose="020B0604020202020204" pitchFamily="34" charset="0"/>
                <a:cs typeface="Arial" panose="020B0604020202020204" pitchFamily="34" charset="0"/>
              </a:rPr>
              <a:t>uestions &amp; Goals</a:t>
            </a:r>
            <a:endParaRPr lang="en-GB" i="1" dirty="0">
              <a:solidFill>
                <a:schemeClr val="bg1"/>
              </a:solidFill>
              <a:latin typeface="Arial" panose="020B0604020202020204" pitchFamily="34" charset="0"/>
              <a:cs typeface="Arial" panose="020B0604020202020204" pitchFamily="34" charset="0"/>
            </a:endParaRPr>
          </a:p>
        </p:txBody>
      </p:sp>
      <p:pic>
        <p:nvPicPr>
          <p:cNvPr id="14" name="Picture 1" descr="A collage of images of planets and stars&#10;&#10;Description automatically generated">
            <a:extLst>
              <a:ext uri="{FF2B5EF4-FFF2-40B4-BE49-F238E27FC236}">
                <a16:creationId xmlns:a16="http://schemas.microsoft.com/office/drawing/2014/main" id="{704E091A-2DDC-F17E-563A-054A61786BAB}"/>
              </a:ext>
            </a:extLst>
          </p:cNvPr>
          <p:cNvPicPr>
            <a:picLocks noChangeAspect="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8470980" y="3709993"/>
            <a:ext cx="3721020" cy="2631975"/>
          </a:xfrm>
          <a:prstGeom prst="rect">
            <a:avLst/>
          </a:prstGeom>
          <a:noFill/>
          <a:ln>
            <a:noFill/>
          </a:ln>
        </p:spPr>
      </p:pic>
      <p:sp>
        <p:nvSpPr>
          <p:cNvPr id="16" name="ZoneTexte 15">
            <a:extLst>
              <a:ext uri="{FF2B5EF4-FFF2-40B4-BE49-F238E27FC236}">
                <a16:creationId xmlns:a16="http://schemas.microsoft.com/office/drawing/2014/main" id="{0772E51B-3FB2-2FC8-160E-77A4F534660E}"/>
              </a:ext>
            </a:extLst>
          </p:cNvPr>
          <p:cNvSpPr txBox="1"/>
          <p:nvPr/>
        </p:nvSpPr>
        <p:spPr>
          <a:xfrm>
            <a:off x="8470980" y="3310624"/>
            <a:ext cx="3594886" cy="338554"/>
          </a:xfrm>
          <a:prstGeom prst="rect">
            <a:avLst/>
          </a:prstGeom>
          <a:noFill/>
        </p:spPr>
        <p:txBody>
          <a:bodyPr wrap="square">
            <a:spAutoFit/>
          </a:bodyPr>
          <a:lstStyle/>
          <a:p>
            <a:pPr algn="ctr"/>
            <a:r>
              <a:rPr lang="en-GB" sz="1600" dirty="0">
                <a:effectLst/>
                <a:latin typeface="Arial" panose="020B0604020202020204" pitchFamily="34" charset="0"/>
                <a:ea typeface="Arial" panose="020B0604020202020204" pitchFamily="34" charset="0"/>
              </a:rPr>
              <a:t>Neutron stars and Equation of State</a:t>
            </a:r>
            <a:r>
              <a:rPr lang="fr-FR" sz="1600" dirty="0">
                <a:effectLst/>
              </a:rPr>
              <a:t> </a:t>
            </a:r>
            <a:endParaRPr lang="en-GB" sz="1600" dirty="0"/>
          </a:p>
        </p:txBody>
      </p:sp>
      <p:pic>
        <p:nvPicPr>
          <p:cNvPr id="17" name="Picture 1">
            <a:extLst>
              <a:ext uri="{FF2B5EF4-FFF2-40B4-BE49-F238E27FC236}">
                <a16:creationId xmlns:a16="http://schemas.microsoft.com/office/drawing/2014/main" id="{9D8FD4BE-0CEE-D358-D213-423947A7A146}"/>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bwMode="auto">
          <a:xfrm>
            <a:off x="76100" y="3817569"/>
            <a:ext cx="4281169" cy="2443328"/>
          </a:xfrm>
          <a:prstGeom prst="rect">
            <a:avLst/>
          </a:prstGeom>
          <a:noFill/>
          <a:ln>
            <a:noFill/>
          </a:ln>
          <a:effectLst>
            <a:outerShdw blurRad="50800" dist="38100" dir="2700000" algn="tl" rotWithShape="0">
              <a:prstClr val="black">
                <a:alpha val="40000"/>
              </a:prstClr>
            </a:outerShdw>
          </a:effectLst>
        </p:spPr>
      </p:pic>
      <p:sp>
        <p:nvSpPr>
          <p:cNvPr id="19" name="ZoneTexte 18">
            <a:extLst>
              <a:ext uri="{FF2B5EF4-FFF2-40B4-BE49-F238E27FC236}">
                <a16:creationId xmlns:a16="http://schemas.microsoft.com/office/drawing/2014/main" id="{F3538EF7-9B9E-1699-14D7-BD62910EFF44}"/>
              </a:ext>
            </a:extLst>
          </p:cNvPr>
          <p:cNvSpPr txBox="1"/>
          <p:nvPr/>
        </p:nvSpPr>
        <p:spPr>
          <a:xfrm>
            <a:off x="76100" y="3232794"/>
            <a:ext cx="4281169" cy="584775"/>
          </a:xfrm>
          <a:prstGeom prst="rect">
            <a:avLst/>
          </a:prstGeom>
          <a:noFill/>
        </p:spPr>
        <p:txBody>
          <a:bodyPr wrap="square">
            <a:spAutoFit/>
          </a:bodyPr>
          <a:lstStyle/>
          <a:p>
            <a:pPr algn="ctr"/>
            <a:r>
              <a:rPr lang="en-GB" sz="1600" dirty="0">
                <a:effectLst/>
                <a:latin typeface="Arial" panose="020B0604020202020204" pitchFamily="34" charset="0"/>
                <a:ea typeface="Calibri" panose="020F0502020204030204" pitchFamily="34" charset="0"/>
              </a:rPr>
              <a:t>Stellar evolution for low-, intermediate - mass and massive stars</a:t>
            </a:r>
            <a:r>
              <a:rPr lang="fr-FR" sz="1600" dirty="0">
                <a:effectLst/>
              </a:rPr>
              <a:t> </a:t>
            </a:r>
            <a:endParaRPr lang="en-GB" sz="1600" dirty="0"/>
          </a:p>
        </p:txBody>
      </p:sp>
      <p:sp>
        <p:nvSpPr>
          <p:cNvPr id="20" name="ZoneTexte 19">
            <a:extLst>
              <a:ext uri="{FF2B5EF4-FFF2-40B4-BE49-F238E27FC236}">
                <a16:creationId xmlns:a16="http://schemas.microsoft.com/office/drawing/2014/main" id="{ED053EA6-2E1A-D2B3-911D-E16F763A1765}"/>
              </a:ext>
            </a:extLst>
          </p:cNvPr>
          <p:cNvSpPr txBox="1"/>
          <p:nvPr/>
        </p:nvSpPr>
        <p:spPr>
          <a:xfrm>
            <a:off x="5172750" y="3310623"/>
            <a:ext cx="2508142" cy="338554"/>
          </a:xfrm>
          <a:prstGeom prst="rect">
            <a:avLst/>
          </a:prstGeom>
          <a:noFill/>
        </p:spPr>
        <p:txBody>
          <a:bodyPr wrap="square">
            <a:spAutoFit/>
          </a:bodyPr>
          <a:lstStyle/>
          <a:p>
            <a:pPr algn="ctr"/>
            <a:r>
              <a:rPr lang="en-GB" sz="1600" dirty="0">
                <a:effectLst/>
                <a:latin typeface="Arial" panose="020B0604020202020204" pitchFamily="34" charset="0"/>
                <a:ea typeface="Calibri" panose="020F0502020204030204" pitchFamily="34" charset="0"/>
              </a:rPr>
              <a:t>Origin of the Elements</a:t>
            </a:r>
            <a:endParaRPr lang="en-GB" sz="1600" dirty="0"/>
          </a:p>
        </p:txBody>
      </p:sp>
      <p:sp>
        <p:nvSpPr>
          <p:cNvPr id="3" name="ZoneTexte 2">
            <a:extLst>
              <a:ext uri="{FF2B5EF4-FFF2-40B4-BE49-F238E27FC236}">
                <a16:creationId xmlns:a16="http://schemas.microsoft.com/office/drawing/2014/main" id="{3FD51923-8A4B-C308-2662-482BCDDEC471}"/>
              </a:ext>
            </a:extLst>
          </p:cNvPr>
          <p:cNvSpPr txBox="1"/>
          <p:nvPr/>
        </p:nvSpPr>
        <p:spPr>
          <a:xfrm>
            <a:off x="8894944" y="6321524"/>
            <a:ext cx="2332690" cy="307777"/>
          </a:xfrm>
          <a:prstGeom prst="rect">
            <a:avLst/>
          </a:prstGeom>
          <a:noFill/>
        </p:spPr>
        <p:txBody>
          <a:bodyPr wrap="none" rtlCol="0">
            <a:spAutoFit/>
          </a:bodyPr>
          <a:lstStyle/>
          <a:p>
            <a:r>
              <a:rPr lang="en-GB" sz="1400" b="0" i="1" dirty="0"/>
              <a:t>(See LRP2024 for details)</a:t>
            </a:r>
          </a:p>
        </p:txBody>
      </p:sp>
      <p:sp>
        <p:nvSpPr>
          <p:cNvPr id="11" name="Espace réservé de la date 10">
            <a:extLst>
              <a:ext uri="{FF2B5EF4-FFF2-40B4-BE49-F238E27FC236}">
                <a16:creationId xmlns:a16="http://schemas.microsoft.com/office/drawing/2014/main" id="{9A972907-C4DE-BD05-5E0D-B84E9275E1BA}"/>
              </a:ext>
            </a:extLst>
          </p:cNvPr>
          <p:cNvSpPr>
            <a:spLocks noGrp="1"/>
          </p:cNvSpPr>
          <p:nvPr>
            <p:ph type="dt" sz="half" idx="10"/>
          </p:nvPr>
        </p:nvSpPr>
        <p:spPr>
          <a:xfrm>
            <a:off x="838200" y="6475618"/>
            <a:ext cx="2743200" cy="365125"/>
          </a:xfrm>
        </p:spPr>
        <p:txBody>
          <a:bodyPr vert="horz" lIns="91440" tIns="45720" rIns="91440" bIns="45720" rtlCol="0" anchor="ctr"/>
          <a:lstStyle>
            <a:defPPr>
              <a:defRPr lang="en-US"/>
            </a:defPPr>
            <a:lvl1pPr algn="l"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en-US" b="0"/>
              <a:t>28 May 2025</a:t>
            </a:r>
            <a:endParaRPr lang="en-GB" b="0" dirty="0"/>
          </a:p>
        </p:txBody>
      </p:sp>
      <p:sp>
        <p:nvSpPr>
          <p:cNvPr id="12" name="Espace réservé du pied de page 11">
            <a:extLst>
              <a:ext uri="{FF2B5EF4-FFF2-40B4-BE49-F238E27FC236}">
                <a16:creationId xmlns:a16="http://schemas.microsoft.com/office/drawing/2014/main" id="{AB8A2BF3-32A3-80F4-D39D-C2508F79163B}"/>
              </a:ext>
            </a:extLst>
          </p:cNvPr>
          <p:cNvSpPr>
            <a:spLocks noGrp="1"/>
          </p:cNvSpPr>
          <p:nvPr>
            <p:ph type="ftr" sz="quarter" idx="11"/>
          </p:nvPr>
        </p:nvSpPr>
        <p:spPr>
          <a:xfrm>
            <a:off x="4038600" y="6465679"/>
            <a:ext cx="4114800" cy="365125"/>
          </a:xfrm>
        </p:spPr>
        <p:txBody>
          <a:bodyPr vert="horz" lIns="91440" tIns="45720" rIns="91440" bIns="45720" rtlCol="0" anchor="ctr"/>
          <a:lstStyle>
            <a:defPPr>
              <a:defRPr lang="en-US"/>
            </a:defPPr>
            <a:lvl1pPr algn="l" rtl="0" fontAlgn="base">
              <a:spcBef>
                <a:spcPct val="0"/>
              </a:spcBef>
              <a:spcAft>
                <a:spcPct val="0"/>
              </a:spcAft>
              <a:defRPr lang="en-GB" sz="1200" b="1" kern="1200" dirty="0" smtClean="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fr-FR" b="0"/>
              <a:t>E. Widmann WG9 Meeting Deajeon</a:t>
            </a:r>
            <a:endParaRPr lang="fr-FR" b="0" dirty="0"/>
          </a:p>
        </p:txBody>
      </p:sp>
      <p:sp>
        <p:nvSpPr>
          <p:cNvPr id="13" name="Espace réservé du numéro de diapositive 12">
            <a:extLst>
              <a:ext uri="{FF2B5EF4-FFF2-40B4-BE49-F238E27FC236}">
                <a16:creationId xmlns:a16="http://schemas.microsoft.com/office/drawing/2014/main" id="{032020FC-8B7B-D58D-A67A-8785D301884F}"/>
              </a:ext>
            </a:extLst>
          </p:cNvPr>
          <p:cNvSpPr>
            <a:spLocks noGrp="1"/>
          </p:cNvSpPr>
          <p:nvPr>
            <p:ph type="sldNum" sz="quarter" idx="12"/>
          </p:nvPr>
        </p:nvSpPr>
        <p:spPr>
          <a:xfrm>
            <a:off x="8610600" y="6465679"/>
            <a:ext cx="2743200" cy="365125"/>
          </a:xfrm>
        </p:spPr>
        <p:txBody>
          <a:bodyPr vert="horz" lIns="91440" tIns="45720" rIns="91440" bIns="45720" rtlCol="0" anchor="ctr"/>
          <a:lstStyle>
            <a:defPPr>
              <a:defRPr lang="en-US"/>
            </a:defPPr>
            <a:lvl1pPr algn="r"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fld id="{D6989F83-ADB3-5041-8C37-95AC9FBEFDEB}" type="slidenum">
              <a:rPr lang="en-GB" b="0" smtClean="0"/>
              <a:pPr/>
              <a:t>27</a:t>
            </a:fld>
            <a:endParaRPr lang="en-GB" b="0" dirty="0"/>
          </a:p>
        </p:txBody>
      </p:sp>
      <p:pic>
        <p:nvPicPr>
          <p:cNvPr id="15" name="image6.png">
            <a:extLst>
              <a:ext uri="{FF2B5EF4-FFF2-40B4-BE49-F238E27FC236}">
                <a16:creationId xmlns:a16="http://schemas.microsoft.com/office/drawing/2014/main" id="{37E35450-A242-0535-2513-79FD010E6AD0}"/>
              </a:ext>
            </a:extLst>
          </p:cNvPr>
          <p:cNvPicPr/>
          <p:nvPr/>
        </p:nvPicPr>
        <p:blipFill>
          <a:blip r:embed="rId4"/>
          <a:srcRect/>
          <a:stretch>
            <a:fillRect/>
          </a:stretch>
        </p:blipFill>
        <p:spPr>
          <a:xfrm>
            <a:off x="4566312" y="3817569"/>
            <a:ext cx="3721019" cy="2443328"/>
          </a:xfrm>
          <a:prstGeom prst="rect">
            <a:avLst/>
          </a:prstGeom>
          <a:ln/>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1336057353"/>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159896" y="1049569"/>
            <a:ext cx="3993930" cy="523220"/>
          </a:xfrm>
          <a:prstGeom prst="rect">
            <a:avLst/>
          </a:prstGeom>
          <a:solidFill>
            <a:srgbClr val="86CA28"/>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spcBef>
                <a:spcPts val="1200"/>
              </a:spcBef>
              <a:spcAft>
                <a:spcPts val="1200"/>
              </a:spcAft>
            </a:pPr>
            <a:r>
              <a:rPr lang="en-GB" sz="2800" kern="100" dirty="0">
                <a:solidFill>
                  <a:schemeClr val="bg1"/>
                </a:solidFill>
                <a:latin typeface="Arial" panose="020B0604020202020204" pitchFamily="34" charset="0"/>
                <a:cs typeface="Arial" panose="020B0604020202020204" pitchFamily="34" charset="0"/>
              </a:rPr>
              <a:t>Nuclear Astrophysics</a:t>
            </a:r>
            <a:r>
              <a:rPr lang="fr-FR" sz="2800" kern="100" dirty="0">
                <a:solidFill>
                  <a:schemeClr val="bg1"/>
                </a:solidFill>
                <a:latin typeface="Arial" panose="020B0604020202020204" pitchFamily="34" charset="0"/>
                <a:cs typeface="Arial" panose="020B0604020202020204" pitchFamily="34" charset="0"/>
              </a:rPr>
              <a:t> </a:t>
            </a: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12" name="ZoneTexte 11">
            <a:extLst>
              <a:ext uri="{FF2B5EF4-FFF2-40B4-BE49-F238E27FC236}">
                <a16:creationId xmlns:a16="http://schemas.microsoft.com/office/drawing/2014/main" id="{FE280C8E-95AC-A262-A373-7FFF250E7989}"/>
              </a:ext>
            </a:extLst>
          </p:cNvPr>
          <p:cNvSpPr txBox="1"/>
          <p:nvPr/>
        </p:nvSpPr>
        <p:spPr>
          <a:xfrm>
            <a:off x="0" y="1875218"/>
            <a:ext cx="8521723" cy="4278094"/>
          </a:xfrm>
          <a:prstGeom prst="rect">
            <a:avLst/>
          </a:prstGeom>
          <a:noFill/>
        </p:spPr>
        <p:txBody>
          <a:bodyPr wrap="square">
            <a:spAutoFit/>
          </a:bodyPr>
          <a:lstStyle/>
          <a:p>
            <a:pPr marL="285750" indent="-285750" algn="just">
              <a:buFont typeface="Arial" panose="020B0604020202020204" pitchFamily="34" charset="0"/>
              <a:buChar char="•"/>
            </a:pPr>
            <a:r>
              <a:rPr lang="en-GB" sz="1600" b="0" i="0" u="none" strike="noStrike" baseline="0" dirty="0">
                <a:solidFill>
                  <a:srgbClr val="000000"/>
                </a:solidFill>
                <a:latin typeface="Arial" panose="020B0604020202020204" pitchFamily="34" charset="0"/>
                <a:cs typeface="Arial" panose="020B0604020202020204" pitchFamily="34" charset="0"/>
              </a:rPr>
              <a:t> </a:t>
            </a:r>
            <a:r>
              <a:rPr lang="en-US" sz="1600" b="0" dirty="0">
                <a:solidFill>
                  <a:srgbClr val="000000"/>
                </a:solidFill>
                <a:effectLst/>
                <a:latin typeface="Arial" panose="020B0604020202020204" pitchFamily="34" charset="0"/>
                <a:ea typeface="Calibri" panose="020F0502020204030204" pitchFamily="34" charset="0"/>
              </a:rPr>
              <a:t>We recommend to strengthen nuclear astrophysics </a:t>
            </a:r>
            <a:r>
              <a:rPr lang="en-US" sz="1600" b="1" dirty="0">
                <a:solidFill>
                  <a:srgbClr val="000000"/>
                </a:solidFill>
                <a:effectLst/>
                <a:latin typeface="Arial" panose="020B0604020202020204" pitchFamily="34" charset="0"/>
                <a:ea typeface="Calibri" panose="020F0502020204030204" pitchFamily="34" charset="0"/>
              </a:rPr>
              <a:t>networks</a:t>
            </a:r>
            <a:r>
              <a:rPr lang="en-US" sz="1600" b="0" dirty="0">
                <a:solidFill>
                  <a:srgbClr val="000000"/>
                </a:solidFill>
                <a:effectLst/>
                <a:latin typeface="Arial" panose="020B0604020202020204" pitchFamily="34" charset="0"/>
                <a:ea typeface="Calibri" panose="020F0502020204030204" pitchFamily="34" charset="0"/>
              </a:rPr>
              <a:t> in Europe </a:t>
            </a:r>
          </a:p>
          <a:p>
            <a:pPr lvl="1" algn="just"/>
            <a:r>
              <a:rPr lang="en-US" sz="1600" b="0" dirty="0">
                <a:solidFill>
                  <a:srgbClr val="000000"/>
                </a:solidFill>
                <a:effectLst/>
                <a:latin typeface="Arial" panose="020B0604020202020204" pitchFamily="34" charset="0"/>
                <a:ea typeface="Calibri" panose="020F0502020204030204" pitchFamily="34" charset="0"/>
              </a:rPr>
              <a:t>(</a:t>
            </a:r>
            <a:r>
              <a:rPr lang="en-US" sz="1600" b="0" dirty="0">
                <a:solidFill>
                  <a:schemeClr val="tx1"/>
                </a:solidFill>
                <a:effectLst/>
                <a:latin typeface="Arial" panose="020B0604020202020204" pitchFamily="34" charset="0"/>
                <a:ea typeface="Calibri" panose="020F0502020204030204" pitchFamily="34" charset="0"/>
              </a:rPr>
              <a:t>e.g. </a:t>
            </a:r>
            <a:r>
              <a:rPr lang="en-US" sz="1600" dirty="0">
                <a:solidFill>
                  <a:schemeClr val="tx1"/>
                </a:solidFill>
                <a:effectLst/>
                <a:latin typeface="Arial" panose="020B0604020202020204" pitchFamily="34" charset="0"/>
                <a:ea typeface="Calibri" panose="020F0502020204030204" pitchFamily="34" charset="0"/>
              </a:rPr>
              <a:t>ChETEC-INFRA</a:t>
            </a:r>
            <a:r>
              <a:rPr lang="en-US" sz="1600" b="0" dirty="0">
                <a:solidFill>
                  <a:srgbClr val="000000"/>
                </a:solidFill>
                <a:effectLst/>
                <a:latin typeface="Arial" panose="020B0604020202020204" pitchFamily="34" charset="0"/>
                <a:ea typeface="Calibri" panose="020F0502020204030204" pitchFamily="34" charset="0"/>
              </a:rPr>
              <a:t>) and to make them sustainable.</a:t>
            </a:r>
          </a:p>
          <a:p>
            <a:pPr lvl="1" algn="just"/>
            <a:endParaRPr lang="en-GB" sz="1600" b="0" i="0" u="none" strike="noStrike" baseline="0" dirty="0">
              <a:solidFill>
                <a:srgbClr val="000000"/>
              </a:solidFill>
              <a:latin typeface="Arial" panose="020B0604020202020204" pitchFamily="34" charset="0"/>
              <a:cs typeface="Arial" panose="020B0604020202020204" pitchFamily="34" charset="0"/>
            </a:endParaRPr>
          </a:p>
          <a:p>
            <a:pPr marL="285750" indent="-285750" algn="just">
              <a:buFont typeface="Arial" panose="020B0604020202020204" pitchFamily="34" charset="0"/>
              <a:buChar char="•"/>
            </a:pPr>
            <a:r>
              <a:rPr lang="en-GB" altLang="zh-TW" sz="1600" dirty="0">
                <a:latin typeface="Arial" panose="020B0604020202020204" pitchFamily="34" charset="0"/>
                <a:cs typeface="Arial" panose="020B0604020202020204" pitchFamily="34" charset="0"/>
              </a:rPr>
              <a:t>Support of existing facilities and experiments</a:t>
            </a:r>
          </a:p>
          <a:p>
            <a:pPr marL="706437" lvl="1" indent="-342900" algn="just">
              <a:buFont typeface="Courier New" panose="02070309020205020404" pitchFamily="49" charset="0"/>
              <a:buChar char="o"/>
            </a:pPr>
            <a:r>
              <a:rPr lang="en-GB" sz="1600" b="0" dirty="0">
                <a:solidFill>
                  <a:srgbClr val="000000"/>
                </a:solidFill>
                <a:effectLst/>
                <a:latin typeface="Arial" panose="020B0604020202020204" pitchFamily="34" charset="0"/>
                <a:ea typeface="Calibri" panose="020F0502020204030204" pitchFamily="34" charset="0"/>
              </a:rPr>
              <a:t>Small-scale facilities are key for nuclear astrophysics research and </a:t>
            </a:r>
          </a:p>
          <a:p>
            <a:pPr marL="717550" lvl="1" algn="just"/>
            <a:r>
              <a:rPr lang="en-GB" sz="1600" b="0" dirty="0">
                <a:solidFill>
                  <a:srgbClr val="000000"/>
                </a:solidFill>
                <a:effectLst/>
                <a:latin typeface="Arial" panose="020B0604020202020204" pitchFamily="34" charset="0"/>
                <a:ea typeface="Calibri" panose="020F0502020204030204" pitchFamily="34" charset="0"/>
              </a:rPr>
              <a:t>should be supported</a:t>
            </a:r>
          </a:p>
          <a:p>
            <a:pPr marL="706437" lvl="1" indent="-342900" algn="just">
              <a:buFont typeface="Courier New" panose="02070309020205020404" pitchFamily="49" charset="0"/>
              <a:buChar char="o"/>
            </a:pPr>
            <a:r>
              <a:rPr lang="en-GB" sz="1600" b="0" dirty="0">
                <a:solidFill>
                  <a:srgbClr val="000000"/>
                </a:solidFill>
                <a:effectLst/>
                <a:latin typeface="Arial" panose="020B0604020202020204" pitchFamily="34" charset="0"/>
                <a:ea typeface="Calibri" panose="020F0502020204030204" pitchFamily="34" charset="0"/>
              </a:rPr>
              <a:t>European underground laboratories </a:t>
            </a:r>
            <a:r>
              <a:rPr lang="en-GB" sz="1600" dirty="0">
                <a:solidFill>
                  <a:srgbClr val="000000"/>
                </a:solidFill>
                <a:effectLst/>
                <a:latin typeface="Arial" panose="020B0604020202020204" pitchFamily="34" charset="0"/>
                <a:ea typeface="Calibri" panose="020F0502020204030204" pitchFamily="34" charset="0"/>
              </a:rPr>
              <a:t>(</a:t>
            </a:r>
            <a:r>
              <a:rPr lang="en-GB" sz="1600" b="1" dirty="0">
                <a:solidFill>
                  <a:srgbClr val="000000"/>
                </a:solidFill>
                <a:effectLst/>
                <a:latin typeface="Arial" panose="020B0604020202020204" pitchFamily="34" charset="0"/>
                <a:ea typeface="Calibri" panose="020F0502020204030204" pitchFamily="34" charset="0"/>
              </a:rPr>
              <a:t>LNGS Bellotti </a:t>
            </a:r>
            <a:r>
              <a:rPr lang="en-GB" sz="1600" b="0" dirty="0">
                <a:solidFill>
                  <a:srgbClr val="000000"/>
                </a:solidFill>
                <a:effectLst/>
                <a:latin typeface="Arial" panose="020B0604020202020204" pitchFamily="34" charset="0"/>
                <a:ea typeface="Calibri" panose="020F0502020204030204" pitchFamily="34" charset="0"/>
              </a:rPr>
              <a:t>Ion Beam Facility and</a:t>
            </a:r>
            <a:r>
              <a:rPr lang="en-GB" sz="1600" dirty="0">
                <a:solidFill>
                  <a:srgbClr val="000000"/>
                </a:solidFill>
                <a:effectLst/>
                <a:latin typeface="Arial" panose="020B0604020202020204" pitchFamily="34" charset="0"/>
                <a:ea typeface="Calibri" panose="020F0502020204030204" pitchFamily="34" charset="0"/>
              </a:rPr>
              <a:t> </a:t>
            </a:r>
          </a:p>
          <a:p>
            <a:pPr marL="717550" lvl="1" algn="just"/>
            <a:r>
              <a:rPr lang="en-GB" sz="1600" b="1" dirty="0">
                <a:solidFill>
                  <a:srgbClr val="000000"/>
                </a:solidFill>
                <a:effectLst/>
                <a:latin typeface="Arial" panose="020B0604020202020204" pitchFamily="34" charset="0"/>
                <a:ea typeface="Calibri" panose="020F0502020204030204" pitchFamily="34" charset="0"/>
              </a:rPr>
              <a:t>Felsenkeller</a:t>
            </a:r>
            <a:r>
              <a:rPr lang="en-GB" sz="1600" b="1" dirty="0">
                <a:latin typeface="Arial" panose="020B0604020202020204" pitchFamily="34" charset="0"/>
                <a:ea typeface="Calibri" panose="020F0502020204030204" pitchFamily="34" charset="0"/>
              </a:rPr>
              <a:t>) </a:t>
            </a:r>
            <a:r>
              <a:rPr lang="en-GB" sz="1600" b="0" dirty="0">
                <a:latin typeface="Arial" panose="020B0604020202020204" pitchFamily="34" charset="0"/>
                <a:ea typeface="Calibri" panose="020F0502020204030204" pitchFamily="34" charset="0"/>
              </a:rPr>
              <a:t>are essential</a:t>
            </a:r>
          </a:p>
          <a:p>
            <a:pPr marL="706437" lvl="1" indent="-342900" algn="just">
              <a:buFont typeface="Courier New" panose="02070309020205020404" pitchFamily="49" charset="0"/>
              <a:buChar char="o"/>
            </a:pPr>
            <a:r>
              <a:rPr lang="en-GB" sz="1600" dirty="0">
                <a:latin typeface="Arial" panose="020B0604020202020204" pitchFamily="34" charset="0"/>
              </a:rPr>
              <a:t>CRYRING</a:t>
            </a:r>
            <a:r>
              <a:rPr lang="en-GB" sz="1600" b="0" dirty="0">
                <a:latin typeface="Arial" panose="020B0604020202020204" pitchFamily="34" charset="0"/>
              </a:rPr>
              <a:t> and </a:t>
            </a:r>
            <a:r>
              <a:rPr lang="en-GB" sz="1600" dirty="0">
                <a:latin typeface="Arial" panose="020B0604020202020204" pitchFamily="34" charset="0"/>
              </a:rPr>
              <a:t>ESR</a:t>
            </a:r>
            <a:r>
              <a:rPr lang="en-GB" sz="1600" b="0" dirty="0">
                <a:latin typeface="Arial" panose="020B0604020202020204" pitchFamily="34" charset="0"/>
              </a:rPr>
              <a:t> storage rings at FAIR, which open important </a:t>
            </a:r>
          </a:p>
          <a:p>
            <a:pPr marL="717550" lvl="1" algn="just"/>
            <a:r>
              <a:rPr lang="en-GB" sz="1600" b="0" dirty="0">
                <a:latin typeface="Arial" panose="020B0604020202020204" pitchFamily="34" charset="0"/>
              </a:rPr>
              <a:t>new physics cases, and </a:t>
            </a:r>
            <a:r>
              <a:rPr lang="en-GB" sz="1600" dirty="0">
                <a:latin typeface="Arial" panose="020B0604020202020204" pitchFamily="34" charset="0"/>
              </a:rPr>
              <a:t>n_TOF </a:t>
            </a:r>
            <a:r>
              <a:rPr lang="en-GB" sz="1600" b="0" dirty="0">
                <a:latin typeface="Arial" panose="020B0604020202020204" pitchFamily="34" charset="0"/>
              </a:rPr>
              <a:t>at CERN should be fully exploited </a:t>
            </a:r>
          </a:p>
          <a:p>
            <a:pPr marL="717550" lvl="1" algn="just"/>
            <a:endParaRPr lang="en-GB" sz="1600" b="0" dirty="0">
              <a:latin typeface="Arial" panose="020B0604020202020204" pitchFamily="34" charset="0"/>
            </a:endParaRPr>
          </a:p>
          <a:p>
            <a:pPr marL="192087" indent="-285750" algn="just">
              <a:buFont typeface="Arial" panose="020B0604020202020204" pitchFamily="34" charset="0"/>
              <a:buChar char="•"/>
            </a:pPr>
            <a:r>
              <a:rPr lang="en-GB" altLang="zh-TW" sz="1600" b="1" i="0" u="none" strike="noStrike" baseline="0" dirty="0">
                <a:solidFill>
                  <a:srgbClr val="000000"/>
                </a:solidFill>
                <a:latin typeface="Arial" panose="020B0604020202020204" pitchFamily="34" charset="0"/>
                <a:cs typeface="Arial" panose="020B0604020202020204" pitchFamily="34" charset="0"/>
              </a:rPr>
              <a:t>Future flagship facilities and experiments</a:t>
            </a:r>
            <a:endParaRPr lang="en-GB" sz="1600" b="0" i="0" u="none" strike="noStrike" baseline="0" dirty="0">
              <a:solidFill>
                <a:srgbClr val="000000"/>
              </a:solidFill>
              <a:latin typeface="Arial" panose="020B0604020202020204" pitchFamily="34" charset="0"/>
              <a:cs typeface="Arial" panose="020B0604020202020204" pitchFamily="34" charset="0"/>
            </a:endParaRPr>
          </a:p>
          <a:p>
            <a:pPr marL="715963" lvl="1" indent="-352425" algn="just">
              <a:buFont typeface="Courier New" panose="02070309020205020404" pitchFamily="49" charset="0"/>
              <a:buChar char="o"/>
            </a:pPr>
            <a:r>
              <a:rPr lang="en-GB" sz="1600" b="0" dirty="0">
                <a:solidFill>
                  <a:srgbClr val="000000"/>
                </a:solidFill>
                <a:effectLst/>
                <a:latin typeface="Arial" panose="020B0604020202020204" pitchFamily="34" charset="0"/>
                <a:ea typeface="Calibri" panose="020F0502020204030204" pitchFamily="34" charset="0"/>
              </a:rPr>
              <a:t>We strongly recommend the </a:t>
            </a:r>
            <a:r>
              <a:rPr lang="en-GB" sz="1600" b="0" dirty="0">
                <a:latin typeface="Arial" panose="020B0604020202020204" pitchFamily="34" charset="0"/>
              </a:rPr>
              <a:t>completion of Radioactive B</a:t>
            </a:r>
            <a:r>
              <a:rPr lang="en-GB" sz="1600" b="0" dirty="0">
                <a:solidFill>
                  <a:srgbClr val="000000"/>
                </a:solidFill>
                <a:effectLst/>
                <a:latin typeface="Arial" panose="020B0604020202020204" pitchFamily="34" charset="0"/>
                <a:ea typeface="Calibri" panose="020F0502020204030204" pitchFamily="34" charset="0"/>
              </a:rPr>
              <a:t>eam </a:t>
            </a:r>
            <a:r>
              <a:rPr lang="en-GB" sz="1600" b="0" dirty="0">
                <a:latin typeface="Arial" panose="020B0604020202020204" pitchFamily="34" charset="0"/>
                <a:ea typeface="Calibri" panose="020F0502020204030204" pitchFamily="34" charset="0"/>
              </a:rPr>
              <a:t>F</a:t>
            </a:r>
            <a:r>
              <a:rPr lang="en-GB" sz="1600" b="0" dirty="0">
                <a:solidFill>
                  <a:srgbClr val="000000"/>
                </a:solidFill>
                <a:effectLst/>
                <a:latin typeface="Arial" panose="020B0604020202020204" pitchFamily="34" charset="0"/>
                <a:ea typeface="Calibri" panose="020F0502020204030204" pitchFamily="34" charset="0"/>
              </a:rPr>
              <a:t>acilities in Europe, in particular the </a:t>
            </a:r>
            <a:r>
              <a:rPr lang="en-GB" sz="1600" dirty="0">
                <a:solidFill>
                  <a:srgbClr val="000000"/>
                </a:solidFill>
                <a:effectLst/>
                <a:latin typeface="Arial" panose="020B0604020202020204" pitchFamily="34" charset="0"/>
                <a:ea typeface="Calibri" panose="020F0502020204030204" pitchFamily="34" charset="0"/>
              </a:rPr>
              <a:t>Super-FRS</a:t>
            </a:r>
            <a:r>
              <a:rPr lang="en-GB" sz="1600" b="0" dirty="0">
                <a:solidFill>
                  <a:srgbClr val="000000"/>
                </a:solidFill>
                <a:effectLst/>
                <a:latin typeface="Arial" panose="020B0604020202020204" pitchFamily="34" charset="0"/>
                <a:ea typeface="Calibri" panose="020F0502020204030204" pitchFamily="34" charset="0"/>
              </a:rPr>
              <a:t> at FAIR, including the Low-Energy-Branch, the </a:t>
            </a:r>
            <a:r>
              <a:rPr lang="en-GB" sz="1600" dirty="0">
                <a:solidFill>
                  <a:srgbClr val="000000"/>
                </a:solidFill>
                <a:effectLst/>
                <a:latin typeface="Arial" panose="020B0604020202020204" pitchFamily="34" charset="0"/>
                <a:ea typeface="Calibri" panose="020F0502020204030204" pitchFamily="34" charset="0"/>
              </a:rPr>
              <a:t>upgrade of ISOLDE</a:t>
            </a:r>
            <a:r>
              <a:rPr lang="en-GB" sz="1600" b="0" dirty="0">
                <a:solidFill>
                  <a:srgbClr val="000000"/>
                </a:solidFill>
                <a:effectLst/>
                <a:latin typeface="Arial" panose="020B0604020202020204" pitchFamily="34" charset="0"/>
                <a:ea typeface="Calibri" panose="020F0502020204030204" pitchFamily="34" charset="0"/>
              </a:rPr>
              <a:t>, and </a:t>
            </a:r>
            <a:r>
              <a:rPr lang="en-GB" sz="1600" dirty="0">
                <a:solidFill>
                  <a:srgbClr val="000000"/>
                </a:solidFill>
                <a:effectLst/>
                <a:latin typeface="Arial" panose="020B0604020202020204" pitchFamily="34" charset="0"/>
                <a:ea typeface="Calibri" panose="020F0502020204030204" pitchFamily="34" charset="0"/>
              </a:rPr>
              <a:t>SPIRAL2</a:t>
            </a:r>
            <a:r>
              <a:rPr lang="en-GB" sz="1600" b="0" dirty="0">
                <a:effectLst/>
              </a:rPr>
              <a:t> </a:t>
            </a:r>
          </a:p>
          <a:p>
            <a:pPr marL="715963" lvl="1" indent="-352425" algn="just">
              <a:buFont typeface="Courier New" panose="02070309020205020404" pitchFamily="49" charset="0"/>
              <a:buChar char="o"/>
            </a:pPr>
            <a:r>
              <a:rPr lang="en-GB" sz="1600" b="0" dirty="0">
                <a:solidFill>
                  <a:srgbClr val="000000"/>
                </a:solidFill>
                <a:effectLst/>
                <a:latin typeface="Arial" panose="020B0604020202020204" pitchFamily="34" charset="0"/>
                <a:ea typeface="Calibri" panose="020F0502020204030204" pitchFamily="34" charset="0"/>
              </a:rPr>
              <a:t>A large (&gt; 10 MV) </a:t>
            </a:r>
            <a:r>
              <a:rPr lang="en-GB" sz="1600" b="1" dirty="0">
                <a:solidFill>
                  <a:srgbClr val="000000"/>
                </a:solidFill>
                <a:effectLst/>
                <a:latin typeface="Arial" panose="020B0604020202020204" pitchFamily="34" charset="0"/>
                <a:ea typeface="Calibri" panose="020F0502020204030204" pitchFamily="34" charset="0"/>
              </a:rPr>
              <a:t>Accelerator Mass Spectrometry</a:t>
            </a:r>
            <a:r>
              <a:rPr lang="en-GB" sz="1600" dirty="0">
                <a:solidFill>
                  <a:srgbClr val="000000"/>
                </a:solidFill>
                <a:effectLst/>
                <a:latin typeface="Arial" panose="020B0604020202020204" pitchFamily="34" charset="0"/>
                <a:ea typeface="Calibri" panose="020F0502020204030204" pitchFamily="34" charset="0"/>
              </a:rPr>
              <a:t> </a:t>
            </a:r>
            <a:r>
              <a:rPr lang="en-GB" sz="1600" b="0" dirty="0">
                <a:solidFill>
                  <a:srgbClr val="000000"/>
                </a:solidFill>
                <a:effectLst/>
                <a:latin typeface="Arial" panose="020B0604020202020204" pitchFamily="34" charset="0"/>
                <a:ea typeface="Calibri" panose="020F0502020204030204" pitchFamily="34" charset="0"/>
              </a:rPr>
              <a:t>system is currently missing in Europe</a:t>
            </a:r>
            <a:r>
              <a:rPr lang="en-GB" sz="1600" b="0" dirty="0">
                <a:effectLst/>
              </a:rPr>
              <a:t> </a:t>
            </a:r>
          </a:p>
        </p:txBody>
      </p:sp>
      <p:sp>
        <p:nvSpPr>
          <p:cNvPr id="5" name="Espace réservé de la date 4">
            <a:extLst>
              <a:ext uri="{FF2B5EF4-FFF2-40B4-BE49-F238E27FC236}">
                <a16:creationId xmlns:a16="http://schemas.microsoft.com/office/drawing/2014/main" id="{DCD76FA7-BEFB-C611-EA07-FBA333142E0C}"/>
              </a:ext>
            </a:extLst>
          </p:cNvPr>
          <p:cNvSpPr>
            <a:spLocks noGrp="1"/>
          </p:cNvSpPr>
          <p:nvPr>
            <p:ph type="dt" sz="half" idx="10"/>
          </p:nvPr>
        </p:nvSpPr>
        <p:spPr>
          <a:xfrm>
            <a:off x="838200" y="6475618"/>
            <a:ext cx="2743200" cy="365125"/>
          </a:xfrm>
        </p:spPr>
        <p:txBody>
          <a:bodyPr/>
          <a:lstStyle/>
          <a:p>
            <a:r>
              <a:rPr lang="en-US"/>
              <a:t>28 May 2025</a:t>
            </a:r>
            <a:endParaRPr lang="en-GB" dirty="0"/>
          </a:p>
        </p:txBody>
      </p:sp>
      <p:sp>
        <p:nvSpPr>
          <p:cNvPr id="6" name="Espace réservé du pied de page 5">
            <a:extLst>
              <a:ext uri="{FF2B5EF4-FFF2-40B4-BE49-F238E27FC236}">
                <a16:creationId xmlns:a16="http://schemas.microsoft.com/office/drawing/2014/main" id="{4922365D-8F0B-84EF-863C-DF5003CA997A}"/>
              </a:ext>
            </a:extLst>
          </p:cNvPr>
          <p:cNvSpPr>
            <a:spLocks noGrp="1"/>
          </p:cNvSpPr>
          <p:nvPr>
            <p:ph type="ftr" sz="quarter" idx="11"/>
          </p:nvPr>
        </p:nvSpPr>
        <p:spPr>
          <a:xfrm>
            <a:off x="4038600" y="6465679"/>
            <a:ext cx="4114800" cy="365125"/>
          </a:xfrm>
        </p:spPr>
        <p:txBody>
          <a:bodyPr/>
          <a:lstStyle/>
          <a:p>
            <a:r>
              <a:rPr lang="en-US"/>
              <a:t>E. Widmann WG9 Meeting Deajeon</a:t>
            </a:r>
            <a:endParaRPr lang="en-GB" noProof="0" dirty="0"/>
          </a:p>
        </p:txBody>
      </p:sp>
      <p:sp>
        <p:nvSpPr>
          <p:cNvPr id="8" name="Espace réservé du numéro de diapositive 7">
            <a:extLst>
              <a:ext uri="{FF2B5EF4-FFF2-40B4-BE49-F238E27FC236}">
                <a16:creationId xmlns:a16="http://schemas.microsoft.com/office/drawing/2014/main" id="{3369C47E-DAE7-FC0B-3055-8426DE94A549}"/>
              </a:ext>
            </a:extLst>
          </p:cNvPr>
          <p:cNvSpPr>
            <a:spLocks noGrp="1"/>
          </p:cNvSpPr>
          <p:nvPr>
            <p:ph type="sldNum" sz="quarter" idx="12"/>
          </p:nvPr>
        </p:nvSpPr>
        <p:spPr>
          <a:xfrm>
            <a:off x="8610600" y="6465679"/>
            <a:ext cx="2743200" cy="365125"/>
          </a:xfrm>
        </p:spPr>
        <p:txBody>
          <a:bodyPr/>
          <a:lstStyle/>
          <a:p>
            <a:fld id="{D6989F83-ADB3-5041-8C37-95AC9FBEFDEB}" type="slidenum">
              <a:rPr lang="en-GB" smtClean="0"/>
              <a:pPr/>
              <a:t>28</a:t>
            </a:fld>
            <a:endParaRPr lang="en-GB" dirty="0"/>
          </a:p>
        </p:txBody>
      </p:sp>
      <p:sp>
        <p:nvSpPr>
          <p:cNvPr id="11" name="ZoneTexte 10">
            <a:extLst>
              <a:ext uri="{FF2B5EF4-FFF2-40B4-BE49-F238E27FC236}">
                <a16:creationId xmlns:a16="http://schemas.microsoft.com/office/drawing/2014/main" id="{6E4AD2F4-D192-44A3-BDDE-944AF8DDECE8}"/>
              </a:ext>
            </a:extLst>
          </p:cNvPr>
          <p:cNvSpPr txBox="1"/>
          <p:nvPr/>
        </p:nvSpPr>
        <p:spPr>
          <a:xfrm>
            <a:off x="4274686" y="1126513"/>
            <a:ext cx="4155510" cy="369332"/>
          </a:xfrm>
          <a:prstGeom prst="rect">
            <a:avLst/>
          </a:prstGeom>
          <a:solidFill>
            <a:srgbClr val="86CA28"/>
          </a:solidFill>
          <a:ln>
            <a:noFill/>
          </a:ln>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latin typeface="Arial" panose="020B0604020202020204" pitchFamily="34" charset="0"/>
                <a:cs typeface="Arial" panose="020B0604020202020204" pitchFamily="34" charset="0"/>
              </a:rPr>
              <a:t>Recommendations (experiments)</a:t>
            </a:r>
          </a:p>
        </p:txBody>
      </p:sp>
      <p:pic>
        <p:nvPicPr>
          <p:cNvPr id="3" name="Picture 1">
            <a:extLst>
              <a:ext uri="{FF2B5EF4-FFF2-40B4-BE49-F238E27FC236}">
                <a16:creationId xmlns:a16="http://schemas.microsoft.com/office/drawing/2014/main" id="{F328C56C-1B6C-F82A-2AE4-E390D8F984C1}"/>
              </a:ext>
            </a:extLst>
          </p:cNvPr>
          <p:cNvPicPr>
            <a:picLocks noChangeAspect="1"/>
          </p:cNvPicPr>
          <p:nvPr/>
        </p:nvPicPr>
        <p:blipFill>
          <a:blip r:embed="rId2"/>
          <a:stretch>
            <a:fillRect/>
          </a:stretch>
        </p:blipFill>
        <p:spPr>
          <a:xfrm>
            <a:off x="8642583" y="1371836"/>
            <a:ext cx="2843507" cy="1634757"/>
          </a:xfrm>
          <a:prstGeom prst="rect">
            <a:avLst/>
          </a:prstGeom>
        </p:spPr>
      </p:pic>
      <p:sp>
        <p:nvSpPr>
          <p:cNvPr id="13" name="ZoneTexte 12">
            <a:extLst>
              <a:ext uri="{FF2B5EF4-FFF2-40B4-BE49-F238E27FC236}">
                <a16:creationId xmlns:a16="http://schemas.microsoft.com/office/drawing/2014/main" id="{5A95BA23-F168-C5DD-E4A0-09F8B3AE7A36}"/>
              </a:ext>
            </a:extLst>
          </p:cNvPr>
          <p:cNvSpPr txBox="1"/>
          <p:nvPr/>
        </p:nvSpPr>
        <p:spPr>
          <a:xfrm>
            <a:off x="9679328" y="971726"/>
            <a:ext cx="770019" cy="400110"/>
          </a:xfrm>
          <a:prstGeom prst="rect">
            <a:avLst/>
          </a:prstGeom>
          <a:noFill/>
        </p:spPr>
        <p:txBody>
          <a:bodyPr wrap="none" rtlCol="0">
            <a:spAutoFit/>
          </a:bodyPr>
          <a:lstStyle/>
          <a:p>
            <a:r>
              <a:rPr lang="en-GB" sz="2000" dirty="0"/>
              <a:t>FAIR</a:t>
            </a:r>
          </a:p>
        </p:txBody>
      </p:sp>
      <p:pic>
        <p:nvPicPr>
          <p:cNvPr id="15" name="Picture 1">
            <a:extLst>
              <a:ext uri="{FF2B5EF4-FFF2-40B4-BE49-F238E27FC236}">
                <a16:creationId xmlns:a16="http://schemas.microsoft.com/office/drawing/2014/main" id="{9AF01F08-5E76-5477-3ABD-BABA1AAB5907}"/>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9017735" y="3226543"/>
            <a:ext cx="2748065" cy="1634758"/>
          </a:xfrm>
          <a:prstGeom prst="rect">
            <a:avLst/>
          </a:prstGeom>
        </p:spPr>
      </p:pic>
      <p:sp>
        <p:nvSpPr>
          <p:cNvPr id="17" name="ZoneTexte 16">
            <a:extLst>
              <a:ext uri="{FF2B5EF4-FFF2-40B4-BE49-F238E27FC236}">
                <a16:creationId xmlns:a16="http://schemas.microsoft.com/office/drawing/2014/main" id="{57277033-AEDA-9677-E213-DFF4FBB77AC5}"/>
              </a:ext>
            </a:extLst>
          </p:cNvPr>
          <p:cNvSpPr txBox="1"/>
          <p:nvPr/>
        </p:nvSpPr>
        <p:spPr>
          <a:xfrm>
            <a:off x="8923928" y="2888576"/>
            <a:ext cx="3050835" cy="400110"/>
          </a:xfrm>
          <a:prstGeom prst="rect">
            <a:avLst/>
          </a:prstGeom>
          <a:noFill/>
        </p:spPr>
        <p:txBody>
          <a:bodyPr wrap="none" rtlCol="0">
            <a:spAutoFit/>
          </a:bodyPr>
          <a:lstStyle/>
          <a:p>
            <a:r>
              <a:rPr lang="en-GB" sz="2000" dirty="0"/>
              <a:t>GANIL/SPIRAL2 France</a:t>
            </a:r>
          </a:p>
        </p:txBody>
      </p:sp>
      <p:pic>
        <p:nvPicPr>
          <p:cNvPr id="18" name="Picture 14279355">
            <a:extLst>
              <a:ext uri="{FF2B5EF4-FFF2-40B4-BE49-F238E27FC236}">
                <a16:creationId xmlns:a16="http://schemas.microsoft.com/office/drawing/2014/main" id="{0F3E1545-C522-00AB-11D0-76E3AD823607}"/>
              </a:ext>
            </a:extLst>
          </p:cNvPr>
          <p:cNvPicPr>
            <a:picLocks noChangeAspect="1"/>
          </p:cNvPicPr>
          <p:nvPr/>
        </p:nvPicPr>
        <p:blipFill>
          <a:blip r:embed="rId4" cstate="screen">
            <a:extLst>
              <a:ext uri="{28A0092B-C50C-407E-A947-70E740481C1C}">
                <a14:useLocalDpi xmlns:a14="http://schemas.microsoft.com/office/drawing/2010/main"/>
              </a:ext>
            </a:extLst>
          </a:blip>
          <a:srcRect l="1996" t="10982" r="2218" b="12144"/>
          <a:stretch/>
        </p:blipFill>
        <p:spPr bwMode="auto">
          <a:xfrm>
            <a:off x="9329833" y="5363344"/>
            <a:ext cx="2123871" cy="1204481"/>
          </a:xfrm>
          <a:prstGeom prst="rect">
            <a:avLst/>
          </a:prstGeom>
          <a:ln>
            <a:noFill/>
          </a:ln>
        </p:spPr>
      </p:pic>
      <p:sp>
        <p:nvSpPr>
          <p:cNvPr id="19" name="ZoneTexte 18">
            <a:extLst>
              <a:ext uri="{FF2B5EF4-FFF2-40B4-BE49-F238E27FC236}">
                <a16:creationId xmlns:a16="http://schemas.microsoft.com/office/drawing/2014/main" id="{436CBFE5-759A-05BE-ED66-62B61778470A}"/>
              </a:ext>
            </a:extLst>
          </p:cNvPr>
          <p:cNvSpPr txBox="1"/>
          <p:nvPr/>
        </p:nvSpPr>
        <p:spPr>
          <a:xfrm>
            <a:off x="9329833" y="4961045"/>
            <a:ext cx="1939955" cy="400110"/>
          </a:xfrm>
          <a:prstGeom prst="rect">
            <a:avLst/>
          </a:prstGeom>
          <a:noFill/>
        </p:spPr>
        <p:txBody>
          <a:bodyPr wrap="none" rtlCol="0">
            <a:spAutoFit/>
          </a:bodyPr>
          <a:lstStyle/>
          <a:p>
            <a:r>
              <a:rPr lang="en-GB" sz="2000" dirty="0"/>
              <a:t>ISOLDE CERN</a:t>
            </a:r>
          </a:p>
        </p:txBody>
      </p:sp>
    </p:spTree>
    <p:extLst>
      <p:ext uri="{BB962C8B-B14F-4D97-AF65-F5344CB8AC3E}">
        <p14:creationId xmlns:p14="http://schemas.microsoft.com/office/powerpoint/2010/main" val="1308749480"/>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141469" y="1080558"/>
            <a:ext cx="5964278" cy="461665"/>
          </a:xfrm>
          <a:prstGeom prst="rect">
            <a:avLst/>
          </a:prstGeom>
          <a:solidFill>
            <a:srgbClr val="A91D78"/>
          </a:solidFill>
          <a:ln>
            <a:noFill/>
          </a:ln>
          <a:effectLst>
            <a:outerShdw blurRad="50800" dist="38100" dir="2700000" algn="tl" rotWithShape="0">
              <a:prstClr val="black">
                <a:alpha val="40000"/>
              </a:prstClr>
            </a:outerShdw>
          </a:effectLst>
        </p:spPr>
        <p:style>
          <a:lnRef idx="1">
            <a:schemeClr val="accent5"/>
          </a:lnRef>
          <a:fillRef idx="2">
            <a:schemeClr val="accent5"/>
          </a:fillRef>
          <a:effectRef idx="1">
            <a:schemeClr val="accent5"/>
          </a:effectRef>
          <a:fontRef idx="minor">
            <a:schemeClr val="dk1"/>
          </a:fontRef>
        </p:style>
        <p:txBody>
          <a:bodyPr wrap="square">
            <a:spAutoFit/>
          </a:bodyPr>
          <a:lstStyle/>
          <a:p>
            <a:pPr>
              <a:spcBef>
                <a:spcPts val="1200"/>
              </a:spcBef>
              <a:spcAft>
                <a:spcPts val="1200"/>
              </a:spcAft>
            </a:pPr>
            <a:r>
              <a:rPr lang="en-GB" sz="2400" kern="100" dirty="0">
                <a:solidFill>
                  <a:schemeClr val="bg1"/>
                </a:solidFill>
                <a:latin typeface="Arial" panose="020B0604020202020204" pitchFamily="34" charset="0"/>
                <a:cs typeface="Arial" panose="020B0604020202020204" pitchFamily="34" charset="0"/>
              </a:rPr>
              <a:t>Symmetries and Fundamental Interactions</a:t>
            </a:r>
            <a:r>
              <a:rPr lang="fr-FR" sz="2400" kern="100" dirty="0">
                <a:solidFill>
                  <a:schemeClr val="bg1"/>
                </a:solidFill>
                <a:latin typeface="Arial" panose="020B0604020202020204" pitchFamily="34" charset="0"/>
                <a:cs typeface="Arial" panose="020B0604020202020204" pitchFamily="34" charset="0"/>
              </a:rPr>
              <a:t> </a:t>
            </a: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4" name="ZoneTexte 3">
            <a:extLst>
              <a:ext uri="{FF2B5EF4-FFF2-40B4-BE49-F238E27FC236}">
                <a16:creationId xmlns:a16="http://schemas.microsoft.com/office/drawing/2014/main" id="{F27BD0FF-7F7D-7E1D-9701-36E518EFBABA}"/>
              </a:ext>
            </a:extLst>
          </p:cNvPr>
          <p:cNvSpPr txBox="1"/>
          <p:nvPr/>
        </p:nvSpPr>
        <p:spPr>
          <a:xfrm>
            <a:off x="125695" y="1773827"/>
            <a:ext cx="11940610" cy="1077218"/>
          </a:xfrm>
          <a:prstGeom prst="rect">
            <a:avLst/>
          </a:prstGeom>
          <a:solidFill>
            <a:srgbClr val="A91D78"/>
          </a:solidFill>
          <a:ln>
            <a:noFill/>
          </a:ln>
          <a:effectLst>
            <a:outerShdw blurRad="50800" dist="38100" dir="2700000" algn="tl" rotWithShape="0">
              <a:prstClr val="black">
                <a:alpha val="40000"/>
              </a:prstClr>
            </a:outerShdw>
          </a:effectLst>
        </p:spPr>
        <p:style>
          <a:lnRef idx="1">
            <a:schemeClr val="accent4"/>
          </a:lnRef>
          <a:fillRef idx="2">
            <a:schemeClr val="accent4"/>
          </a:fillRef>
          <a:effectRef idx="1">
            <a:schemeClr val="accent4"/>
          </a:effectRef>
          <a:fontRef idx="minor">
            <a:schemeClr val="dk1"/>
          </a:fontRef>
        </p:style>
        <p:txBody>
          <a:bodyPr wrap="square" rtlCol="0">
            <a:spAutoFit/>
          </a:bodyPr>
          <a:lstStyle/>
          <a:p>
            <a:pPr lvl="0" algn="just"/>
            <a:r>
              <a:rPr lang="en-GB" sz="1600" dirty="0">
                <a:solidFill>
                  <a:schemeClr val="bg1"/>
                </a:solidFill>
                <a:effectLst/>
                <a:latin typeface="Arial" panose="020B0604020202020204" pitchFamily="34" charset="0"/>
                <a:ea typeface="Calibri" panose="020F0502020204030204" pitchFamily="34" charset="0"/>
              </a:rPr>
              <a:t>Symmetries, referred to as the invariance of the laws of physics under a given transformation, play a fundamental role in physics.</a:t>
            </a:r>
            <a:r>
              <a:rPr lang="fr-FR" sz="1200" dirty="0">
                <a:solidFill>
                  <a:schemeClr val="bg1"/>
                </a:solidFill>
                <a:effectLst/>
              </a:rPr>
              <a:t> </a:t>
            </a:r>
            <a:r>
              <a:rPr lang="en-GB" sz="1600" dirty="0">
                <a:solidFill>
                  <a:schemeClr val="bg1"/>
                </a:solidFill>
                <a:effectLst/>
                <a:latin typeface="Arial" panose="020B0604020202020204" pitchFamily="34" charset="0"/>
                <a:ea typeface="Times New Roman" panose="02020603050405020304" pitchFamily="18" charset="0"/>
              </a:rPr>
              <a:t>They can be studied by powerful </a:t>
            </a:r>
            <a:r>
              <a:rPr lang="en-GB" sz="1600" b="1" dirty="0">
                <a:solidFill>
                  <a:schemeClr val="bg1"/>
                </a:solidFill>
                <a:effectLst/>
                <a:latin typeface="Arial" panose="020B0604020202020204" pitchFamily="34" charset="0"/>
                <a:ea typeface="Times New Roman" panose="02020603050405020304" pitchFamily="18" charset="0"/>
              </a:rPr>
              <a:t>low-energy probes</a:t>
            </a:r>
            <a:r>
              <a:rPr lang="en-GB" sz="1600" dirty="0">
                <a:solidFill>
                  <a:schemeClr val="bg1"/>
                </a:solidFill>
                <a:effectLst/>
                <a:latin typeface="Arial" panose="020B0604020202020204" pitchFamily="34" charset="0"/>
                <a:ea typeface="Times New Roman" panose="02020603050405020304" pitchFamily="18" charset="0"/>
              </a:rPr>
              <a:t>. As such, precision measurements are </a:t>
            </a:r>
            <a:r>
              <a:rPr lang="en-GB" sz="1600" b="1" dirty="0">
                <a:solidFill>
                  <a:schemeClr val="bg1"/>
                </a:solidFill>
                <a:effectLst/>
                <a:latin typeface="Arial" panose="020B0604020202020204" pitchFamily="34" charset="0"/>
                <a:ea typeface="Times New Roman" panose="02020603050405020304" pitchFamily="18" charset="0"/>
              </a:rPr>
              <a:t>complementary</a:t>
            </a:r>
            <a:r>
              <a:rPr lang="en-GB" sz="1600" dirty="0">
                <a:solidFill>
                  <a:schemeClr val="bg1"/>
                </a:solidFill>
                <a:effectLst/>
                <a:latin typeface="Arial" panose="020B0604020202020204" pitchFamily="34" charset="0"/>
                <a:ea typeface="Times New Roman" panose="02020603050405020304" pitchFamily="18" charset="0"/>
              </a:rPr>
              <a:t> to collider searches for new physics. Pioneering techniques are under development to </a:t>
            </a:r>
            <a:r>
              <a:rPr lang="en-GB" sz="1600" b="1" dirty="0">
                <a:solidFill>
                  <a:schemeClr val="bg1"/>
                </a:solidFill>
                <a:effectLst/>
                <a:latin typeface="Arial" panose="020B0604020202020204" pitchFamily="34" charset="0"/>
                <a:ea typeface="Times New Roman" panose="02020603050405020304" pitchFamily="18" charset="0"/>
              </a:rPr>
              <a:t>produce, manipulate, cool and trap </a:t>
            </a:r>
            <a:r>
              <a:rPr lang="en-GB" sz="1600" dirty="0">
                <a:solidFill>
                  <a:schemeClr val="bg1"/>
                </a:solidFill>
                <a:effectLst/>
                <a:latin typeface="Arial" panose="020B0604020202020204" pitchFamily="34" charset="0"/>
                <a:ea typeface="Times New Roman" panose="02020603050405020304" pitchFamily="18" charset="0"/>
              </a:rPr>
              <a:t>a diverse range of particles, including radioactive nuclei, neutrons, antiprotons, pions, muons, exotic atoms, and highly charged ions.</a:t>
            </a:r>
            <a:r>
              <a:rPr lang="fr-FR" sz="1200" dirty="0">
                <a:solidFill>
                  <a:schemeClr val="bg1"/>
                </a:solidFill>
                <a:effectLst/>
              </a:rPr>
              <a:t> </a:t>
            </a:r>
          </a:p>
        </p:txBody>
      </p:sp>
      <p:sp>
        <p:nvSpPr>
          <p:cNvPr id="2" name="ZoneTexte 1">
            <a:extLst>
              <a:ext uri="{FF2B5EF4-FFF2-40B4-BE49-F238E27FC236}">
                <a16:creationId xmlns:a16="http://schemas.microsoft.com/office/drawing/2014/main" id="{CFD6D995-DA9C-CEF0-771E-230639B97694}"/>
              </a:ext>
            </a:extLst>
          </p:cNvPr>
          <p:cNvSpPr txBox="1"/>
          <p:nvPr/>
        </p:nvSpPr>
        <p:spPr>
          <a:xfrm>
            <a:off x="6230304" y="1126724"/>
            <a:ext cx="2728778" cy="369332"/>
          </a:xfrm>
          <a:prstGeom prst="rect">
            <a:avLst/>
          </a:prstGeom>
          <a:solidFill>
            <a:srgbClr val="A91D78"/>
          </a:solidFill>
          <a:ln>
            <a:noFill/>
          </a:ln>
          <a:effectLst>
            <a:outerShdw blurRad="50800" dist="38100" dir="2700000" algn="tl" rotWithShape="0">
              <a:prstClr val="black">
                <a:alpha val="40000"/>
              </a:prstClr>
            </a:outerShdw>
          </a:effectLst>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latin typeface="Arial" panose="020B0604020202020204" pitchFamily="34" charset="0"/>
                <a:cs typeface="Arial" panose="020B0604020202020204" pitchFamily="34" charset="0"/>
              </a:rPr>
              <a:t>Key Questions &amp; Goals</a:t>
            </a:r>
          </a:p>
        </p:txBody>
      </p:sp>
      <p:pic>
        <p:nvPicPr>
          <p:cNvPr id="13" name="Image 12">
            <a:extLst>
              <a:ext uri="{FF2B5EF4-FFF2-40B4-BE49-F238E27FC236}">
                <a16:creationId xmlns:a16="http://schemas.microsoft.com/office/drawing/2014/main" id="{3733607B-9C0C-E0BA-97F1-9D0CA420566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65266" y="3643202"/>
            <a:ext cx="2903180" cy="2711462"/>
          </a:xfrm>
          <a:prstGeom prst="rect">
            <a:avLst/>
          </a:prstGeom>
          <a:effectLst>
            <a:outerShdw blurRad="50800" dist="38100" dir="2700000" algn="tl" rotWithShape="0">
              <a:prstClr val="black">
                <a:alpha val="40000"/>
              </a:prstClr>
            </a:outerShdw>
          </a:effectLst>
        </p:spPr>
      </p:pic>
      <p:sp>
        <p:nvSpPr>
          <p:cNvPr id="14" name="ZoneTexte 13">
            <a:extLst>
              <a:ext uri="{FF2B5EF4-FFF2-40B4-BE49-F238E27FC236}">
                <a16:creationId xmlns:a16="http://schemas.microsoft.com/office/drawing/2014/main" id="{15CAFCBE-9BDF-DF17-A625-FF1928778911}"/>
              </a:ext>
            </a:extLst>
          </p:cNvPr>
          <p:cNvSpPr txBox="1"/>
          <p:nvPr/>
        </p:nvSpPr>
        <p:spPr>
          <a:xfrm>
            <a:off x="9128299" y="4846261"/>
            <a:ext cx="2928582" cy="738664"/>
          </a:xfrm>
          <a:prstGeom prst="rect">
            <a:avLst/>
          </a:prstGeom>
          <a:noFill/>
        </p:spPr>
        <p:txBody>
          <a:bodyPr wrap="square" rtlCol="0">
            <a:spAutoFit/>
          </a:bodyPr>
          <a:lstStyle/>
          <a:p>
            <a:pPr algn="ctr"/>
            <a:r>
              <a:rPr lang="en-GB" sz="1400" dirty="0">
                <a:latin typeface="Arial" panose="020B0604020202020204" pitchFamily="34" charset="0"/>
                <a:cs typeface="Arial" panose="020B0604020202020204" pitchFamily="34" charset="0"/>
              </a:rPr>
              <a:t>Schematic representation of the radium monofluoride (RaF) molecule</a:t>
            </a:r>
          </a:p>
        </p:txBody>
      </p:sp>
      <p:sp>
        <p:nvSpPr>
          <p:cNvPr id="16" name="ZoneTexte 15">
            <a:extLst>
              <a:ext uri="{FF2B5EF4-FFF2-40B4-BE49-F238E27FC236}">
                <a16:creationId xmlns:a16="http://schemas.microsoft.com/office/drawing/2014/main" id="{8DF4859B-7D1C-D429-1F90-E7A3710505E7}"/>
              </a:ext>
            </a:extLst>
          </p:cNvPr>
          <p:cNvSpPr txBox="1"/>
          <p:nvPr/>
        </p:nvSpPr>
        <p:spPr>
          <a:xfrm>
            <a:off x="141469" y="3041465"/>
            <a:ext cx="3084418" cy="523220"/>
          </a:xfrm>
          <a:prstGeom prst="rect">
            <a:avLst/>
          </a:prstGeom>
          <a:noFill/>
        </p:spPr>
        <p:txBody>
          <a:bodyPr wrap="square" rtlCol="0">
            <a:spAutoFit/>
          </a:bodyPr>
          <a:lstStyle/>
          <a:p>
            <a:pPr algn="ctr"/>
            <a:r>
              <a:rPr lang="en-GB" sz="1400" dirty="0">
                <a:latin typeface="Arial" panose="020B0604020202020204" pitchFamily="34" charset="0"/>
                <a:cs typeface="Arial" panose="020B0604020202020204" pitchFamily="34" charset="0"/>
              </a:rPr>
              <a:t>Examples of beta decays used to probe the weak interaction </a:t>
            </a:r>
          </a:p>
        </p:txBody>
      </p:sp>
      <p:pic>
        <p:nvPicPr>
          <p:cNvPr id="19" name="Image 18">
            <a:extLst>
              <a:ext uri="{FF2B5EF4-FFF2-40B4-BE49-F238E27FC236}">
                <a16:creationId xmlns:a16="http://schemas.microsoft.com/office/drawing/2014/main" id="{A3E2331C-5A26-9A8E-9918-9412A30B9286}"/>
              </a:ext>
            </a:extLst>
          </p:cNvPr>
          <p:cNvPicPr>
            <a:picLocks noChangeAspect="1"/>
          </p:cNvPicPr>
          <p:nvPr/>
        </p:nvPicPr>
        <p:blipFill rotWithShape="1">
          <a:blip r:embed="rId4">
            <a:extLst>
              <a:ext uri="{28A0092B-C50C-407E-A947-70E740481C1C}">
                <a14:useLocalDpi xmlns:a14="http://schemas.microsoft.com/office/drawing/2010/main" val="0"/>
              </a:ext>
            </a:extLst>
          </a:blip>
          <a:srcRect l="4219" t="10775" r="47580" b="51418"/>
          <a:stretch/>
        </p:blipFill>
        <p:spPr>
          <a:xfrm>
            <a:off x="3935446" y="3489274"/>
            <a:ext cx="1598697" cy="1107546"/>
          </a:xfrm>
          <a:prstGeom prst="rect">
            <a:avLst/>
          </a:prstGeom>
          <a:effectLst>
            <a:outerShdw blurRad="50800" dist="38100" dir="2700000" algn="tl" rotWithShape="0">
              <a:prstClr val="black">
                <a:alpha val="40000"/>
              </a:prstClr>
            </a:outerShdw>
          </a:effectLst>
        </p:spPr>
      </p:pic>
      <p:pic>
        <p:nvPicPr>
          <p:cNvPr id="20" name="Image 19">
            <a:extLst>
              <a:ext uri="{FF2B5EF4-FFF2-40B4-BE49-F238E27FC236}">
                <a16:creationId xmlns:a16="http://schemas.microsoft.com/office/drawing/2014/main" id="{38D8A897-569E-78CA-7D70-48D68D365F3F}"/>
              </a:ext>
            </a:extLst>
          </p:cNvPr>
          <p:cNvPicPr>
            <a:picLocks noChangeAspect="1"/>
          </p:cNvPicPr>
          <p:nvPr/>
        </p:nvPicPr>
        <p:blipFill rotWithShape="1">
          <a:blip r:embed="rId4">
            <a:extLst>
              <a:ext uri="{28A0092B-C50C-407E-A947-70E740481C1C}">
                <a14:useLocalDpi xmlns:a14="http://schemas.microsoft.com/office/drawing/2010/main" val="0"/>
              </a:ext>
            </a:extLst>
          </a:blip>
          <a:srcRect l="3426" t="52674" r="46274" b="11443"/>
          <a:stretch/>
        </p:blipFill>
        <p:spPr>
          <a:xfrm>
            <a:off x="3388666" y="4642646"/>
            <a:ext cx="2717081" cy="1712017"/>
          </a:xfrm>
          <a:prstGeom prst="rect">
            <a:avLst/>
          </a:prstGeom>
          <a:effectLst>
            <a:outerShdw blurRad="50800" dist="38100" dir="2700000" algn="tl" rotWithShape="0">
              <a:prstClr val="black">
                <a:alpha val="40000"/>
              </a:prstClr>
            </a:outerShdw>
          </a:effectLst>
        </p:spPr>
      </p:pic>
      <p:sp>
        <p:nvSpPr>
          <p:cNvPr id="21" name="ZoneTexte 20">
            <a:extLst>
              <a:ext uri="{FF2B5EF4-FFF2-40B4-BE49-F238E27FC236}">
                <a16:creationId xmlns:a16="http://schemas.microsoft.com/office/drawing/2014/main" id="{0A1197B6-3302-6182-8868-A5C36EEF16C3}"/>
              </a:ext>
            </a:extLst>
          </p:cNvPr>
          <p:cNvSpPr txBox="1"/>
          <p:nvPr/>
        </p:nvSpPr>
        <p:spPr>
          <a:xfrm>
            <a:off x="3522785" y="3039094"/>
            <a:ext cx="2165970" cy="523220"/>
          </a:xfrm>
          <a:prstGeom prst="rect">
            <a:avLst/>
          </a:prstGeom>
          <a:noFill/>
        </p:spPr>
        <p:txBody>
          <a:bodyPr wrap="square" rtlCol="0">
            <a:spAutoFit/>
          </a:bodyPr>
          <a:lstStyle/>
          <a:p>
            <a:pPr algn="ctr"/>
            <a:r>
              <a:rPr lang="en-GB" sz="1400" dirty="0">
                <a:latin typeface="Arial" panose="020B0604020202020204" pitchFamily="34" charset="0"/>
                <a:cs typeface="Arial" panose="020B0604020202020204" pitchFamily="34" charset="0"/>
              </a:rPr>
              <a:t>Neutrinoless double-beta decay research</a:t>
            </a:r>
          </a:p>
        </p:txBody>
      </p:sp>
      <p:grpSp>
        <p:nvGrpSpPr>
          <p:cNvPr id="32" name="Groupe 31">
            <a:extLst>
              <a:ext uri="{FF2B5EF4-FFF2-40B4-BE49-F238E27FC236}">
                <a16:creationId xmlns:a16="http://schemas.microsoft.com/office/drawing/2014/main" id="{49717843-FFAD-9166-3DF5-BF4765918836}"/>
              </a:ext>
            </a:extLst>
          </p:cNvPr>
          <p:cNvGrpSpPr/>
          <p:nvPr/>
        </p:nvGrpSpPr>
        <p:grpSpPr>
          <a:xfrm>
            <a:off x="9808762" y="5600607"/>
            <a:ext cx="1704146" cy="1120194"/>
            <a:chOff x="10053254" y="5076374"/>
            <a:chExt cx="1704146" cy="1120194"/>
          </a:xfrm>
        </p:grpSpPr>
        <p:pic>
          <p:nvPicPr>
            <p:cNvPr id="11" name="Image 10">
              <a:extLst>
                <a:ext uri="{FF2B5EF4-FFF2-40B4-BE49-F238E27FC236}">
                  <a16:creationId xmlns:a16="http://schemas.microsoft.com/office/drawing/2014/main" id="{1E374BBE-2F8A-4A4D-AB3F-1FEAF9AA55B7}"/>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0053254" y="5086474"/>
              <a:ext cx="1480126" cy="1110094"/>
            </a:xfrm>
            <a:prstGeom prst="rect">
              <a:avLst/>
            </a:prstGeom>
          </p:spPr>
        </p:pic>
        <p:sp>
          <p:nvSpPr>
            <p:cNvPr id="25" name="ZoneTexte 24">
              <a:extLst>
                <a:ext uri="{FF2B5EF4-FFF2-40B4-BE49-F238E27FC236}">
                  <a16:creationId xmlns:a16="http://schemas.microsoft.com/office/drawing/2014/main" id="{88470220-93FC-AE6B-7BF9-23CD3EA6B68F}"/>
                </a:ext>
              </a:extLst>
            </p:cNvPr>
            <p:cNvSpPr txBox="1"/>
            <p:nvPr/>
          </p:nvSpPr>
          <p:spPr>
            <a:xfrm>
              <a:off x="10990843" y="5076374"/>
              <a:ext cx="766557" cy="461665"/>
            </a:xfrm>
            <a:prstGeom prst="rect">
              <a:avLst/>
            </a:prstGeom>
            <a:noFill/>
          </p:spPr>
          <p:txBody>
            <a:bodyPr wrap="none" rtlCol="0">
              <a:spAutoFit/>
            </a:bodyPr>
            <a:lstStyle/>
            <a:p>
              <a:r>
                <a:rPr lang="en-GB" dirty="0"/>
                <a:t>RaF</a:t>
              </a:r>
              <a:endParaRPr lang="en-GB" baseline="30000" dirty="0"/>
            </a:p>
          </p:txBody>
        </p:sp>
      </p:grpSp>
      <p:pic>
        <p:nvPicPr>
          <p:cNvPr id="29" name="Image 28">
            <a:extLst>
              <a:ext uri="{FF2B5EF4-FFF2-40B4-BE49-F238E27FC236}">
                <a16:creationId xmlns:a16="http://schemas.microsoft.com/office/drawing/2014/main" id="{B092D29B-64BA-54AD-E8C1-780283CCBBC0}"/>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6607677" y="3397788"/>
            <a:ext cx="2351405" cy="1430655"/>
          </a:xfrm>
          <a:prstGeom prst="rect">
            <a:avLst/>
          </a:prstGeom>
          <a:effectLst>
            <a:outerShdw blurRad="50800" dist="38100" dir="2700000" algn="tl" rotWithShape="0">
              <a:prstClr val="black">
                <a:alpha val="40000"/>
              </a:prstClr>
            </a:outerShdw>
          </a:effectLst>
        </p:spPr>
      </p:pic>
      <p:pic>
        <p:nvPicPr>
          <p:cNvPr id="30" name="Image 29">
            <a:extLst>
              <a:ext uri="{FF2B5EF4-FFF2-40B4-BE49-F238E27FC236}">
                <a16:creationId xmlns:a16="http://schemas.microsoft.com/office/drawing/2014/main" id="{DD3215F9-1178-DFFD-3E63-852F495F15AA}"/>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6789557" y="5063229"/>
            <a:ext cx="2038985" cy="1240790"/>
          </a:xfrm>
          <a:prstGeom prst="rect">
            <a:avLst/>
          </a:prstGeom>
          <a:effectLst>
            <a:outerShdw blurRad="50800" dist="38100" dir="2700000" algn="tl" rotWithShape="0">
              <a:prstClr val="black">
                <a:alpha val="40000"/>
              </a:prstClr>
            </a:outerShdw>
          </a:effectLst>
        </p:spPr>
      </p:pic>
      <p:sp>
        <p:nvSpPr>
          <p:cNvPr id="31" name="ZoneTexte 30">
            <a:extLst>
              <a:ext uri="{FF2B5EF4-FFF2-40B4-BE49-F238E27FC236}">
                <a16:creationId xmlns:a16="http://schemas.microsoft.com/office/drawing/2014/main" id="{2946975B-16F0-8BAC-F6F6-33AFF8E36562}"/>
              </a:ext>
            </a:extLst>
          </p:cNvPr>
          <p:cNvSpPr txBox="1"/>
          <p:nvPr/>
        </p:nvSpPr>
        <p:spPr>
          <a:xfrm>
            <a:off x="6762289" y="3088895"/>
            <a:ext cx="1210588" cy="307777"/>
          </a:xfrm>
          <a:prstGeom prst="rect">
            <a:avLst/>
          </a:prstGeom>
          <a:noFill/>
        </p:spPr>
        <p:txBody>
          <a:bodyPr wrap="none" rtlCol="0">
            <a:spAutoFit/>
          </a:bodyPr>
          <a:lstStyle/>
          <a:p>
            <a:r>
              <a:rPr lang="en-GB" sz="1400" dirty="0">
                <a:latin typeface="Arial" panose="020B0604020202020204" pitchFamily="34" charset="0"/>
                <a:cs typeface="Arial" panose="020B0604020202020204" pitchFamily="34" charset="0"/>
              </a:rPr>
              <a:t>Exotic atoms</a:t>
            </a:r>
          </a:p>
        </p:txBody>
      </p:sp>
      <p:pic>
        <p:nvPicPr>
          <p:cNvPr id="33" name="Image 32">
            <a:extLst>
              <a:ext uri="{FF2B5EF4-FFF2-40B4-BE49-F238E27FC236}">
                <a16:creationId xmlns:a16="http://schemas.microsoft.com/office/drawing/2014/main" id="{7105093D-8F95-F8D9-1811-8CB3A0FED252}"/>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9134650" y="2929562"/>
            <a:ext cx="2915881" cy="1774401"/>
          </a:xfrm>
          <a:prstGeom prst="rect">
            <a:avLst/>
          </a:prstGeom>
          <a:effectLst>
            <a:outerShdw blurRad="50800" dist="38100" dir="2700000" algn="tl" rotWithShape="0">
              <a:prstClr val="black">
                <a:alpha val="40000"/>
              </a:prstClr>
            </a:outerShdw>
          </a:effectLst>
        </p:spPr>
      </p:pic>
      <p:sp>
        <p:nvSpPr>
          <p:cNvPr id="3" name="Espace réservé de la date 2">
            <a:extLst>
              <a:ext uri="{FF2B5EF4-FFF2-40B4-BE49-F238E27FC236}">
                <a16:creationId xmlns:a16="http://schemas.microsoft.com/office/drawing/2014/main" id="{DA9FACC0-9A55-A901-C327-EE14601A7878}"/>
              </a:ext>
            </a:extLst>
          </p:cNvPr>
          <p:cNvSpPr>
            <a:spLocks noGrp="1"/>
          </p:cNvSpPr>
          <p:nvPr>
            <p:ph type="dt" sz="half" idx="10"/>
          </p:nvPr>
        </p:nvSpPr>
        <p:spPr>
          <a:xfrm>
            <a:off x="838200" y="6475618"/>
            <a:ext cx="2743200" cy="365125"/>
          </a:xfrm>
        </p:spPr>
        <p:txBody>
          <a:bodyPr vert="horz" lIns="91440" tIns="45720" rIns="91440" bIns="45720" rtlCol="0" anchor="ctr"/>
          <a:lstStyle>
            <a:defPPr>
              <a:defRPr lang="en-US"/>
            </a:defPPr>
            <a:lvl1pPr algn="l"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en-US" b="0"/>
              <a:t>28 May 2025</a:t>
            </a:r>
            <a:endParaRPr lang="en-GB" b="0" dirty="0"/>
          </a:p>
        </p:txBody>
      </p:sp>
      <p:sp>
        <p:nvSpPr>
          <p:cNvPr id="9" name="Espace réservé du pied de page 8">
            <a:extLst>
              <a:ext uri="{FF2B5EF4-FFF2-40B4-BE49-F238E27FC236}">
                <a16:creationId xmlns:a16="http://schemas.microsoft.com/office/drawing/2014/main" id="{1DF31952-476B-9FB6-44DC-C6365325EDE3}"/>
              </a:ext>
            </a:extLst>
          </p:cNvPr>
          <p:cNvSpPr>
            <a:spLocks noGrp="1"/>
          </p:cNvSpPr>
          <p:nvPr>
            <p:ph type="ftr" sz="quarter" idx="11"/>
          </p:nvPr>
        </p:nvSpPr>
        <p:spPr>
          <a:xfrm>
            <a:off x="4038600" y="6465679"/>
            <a:ext cx="4114800" cy="365125"/>
          </a:xfrm>
        </p:spPr>
        <p:txBody>
          <a:bodyPr vert="horz" lIns="91440" tIns="45720" rIns="91440" bIns="45720" rtlCol="0" anchor="ctr"/>
          <a:lstStyle>
            <a:defPPr>
              <a:defRPr lang="en-US"/>
            </a:defPPr>
            <a:lvl1pPr algn="l" rtl="0" fontAlgn="base">
              <a:spcBef>
                <a:spcPct val="0"/>
              </a:spcBef>
              <a:spcAft>
                <a:spcPct val="0"/>
              </a:spcAft>
              <a:defRPr lang="en-GB" sz="1200" b="1" kern="1200" dirty="0" smtClean="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fr-FR" b="0"/>
              <a:t>E. Widmann WG9 Meeting Deajeon</a:t>
            </a:r>
            <a:endParaRPr lang="fr-FR" b="0" dirty="0"/>
          </a:p>
        </p:txBody>
      </p:sp>
      <p:sp>
        <p:nvSpPr>
          <p:cNvPr id="12" name="Espace réservé du numéro de diapositive 11">
            <a:extLst>
              <a:ext uri="{FF2B5EF4-FFF2-40B4-BE49-F238E27FC236}">
                <a16:creationId xmlns:a16="http://schemas.microsoft.com/office/drawing/2014/main" id="{4453902D-F12F-4AE5-946F-BD91B97B5ADE}"/>
              </a:ext>
            </a:extLst>
          </p:cNvPr>
          <p:cNvSpPr>
            <a:spLocks noGrp="1"/>
          </p:cNvSpPr>
          <p:nvPr>
            <p:ph type="sldNum" sz="quarter" idx="12"/>
          </p:nvPr>
        </p:nvSpPr>
        <p:spPr>
          <a:xfrm>
            <a:off x="8610600" y="6465679"/>
            <a:ext cx="2743200" cy="365125"/>
          </a:xfrm>
        </p:spPr>
        <p:txBody>
          <a:bodyPr vert="horz" lIns="91440" tIns="45720" rIns="91440" bIns="45720" rtlCol="0" anchor="ctr"/>
          <a:lstStyle>
            <a:defPPr>
              <a:defRPr lang="en-US"/>
            </a:defPPr>
            <a:lvl1pPr algn="r"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fld id="{D6989F83-ADB3-5041-8C37-95AC9FBEFDEB}" type="slidenum">
              <a:rPr lang="en-GB" b="0" smtClean="0"/>
              <a:pPr/>
              <a:t>29</a:t>
            </a:fld>
            <a:endParaRPr lang="en-GB" b="0" dirty="0"/>
          </a:p>
        </p:txBody>
      </p:sp>
    </p:spTree>
    <p:extLst>
      <p:ext uri="{BB962C8B-B14F-4D97-AF65-F5344CB8AC3E}">
        <p14:creationId xmlns:p14="http://schemas.microsoft.com/office/powerpoint/2010/main" val="20686313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3"/>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21"/>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19"/>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0"/>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31"/>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29"/>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30"/>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nodeType="clickEffect">
                                  <p:stCondLst>
                                    <p:cond delay="0"/>
                                  </p:stCondLst>
                                  <p:childTnLst>
                                    <p:set>
                                      <p:cBhvr>
                                        <p:cTn id="28" dur="1" fill="hold">
                                          <p:stCondLst>
                                            <p:cond delay="0"/>
                                          </p:stCondLst>
                                        </p:cTn>
                                        <p:tgtEl>
                                          <p:spTgt spid="33"/>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4"/>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3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p:bldP spid="16" grpId="0"/>
      <p:bldP spid="21" grpId="0"/>
      <p:bldP spid="31"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116274" y="1006711"/>
            <a:ext cx="6943950" cy="523220"/>
          </a:xfrm>
          <a:prstGeom prst="rect">
            <a:avLst/>
          </a:prstGeom>
          <a:solidFill>
            <a:srgbClr val="A91D78"/>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spcBef>
                <a:spcPts val="1200"/>
              </a:spcBef>
              <a:spcAft>
                <a:spcPts val="1200"/>
              </a:spcAft>
            </a:pPr>
            <a:r>
              <a:rPr lang="en-GB" sz="2800" kern="100" dirty="0">
                <a:solidFill>
                  <a:schemeClr val="bg1"/>
                </a:solidFill>
                <a:latin typeface="Arial" panose="020B0604020202020204" pitchFamily="34" charset="0"/>
                <a:cs typeface="Arial" panose="020B0604020202020204" pitchFamily="34" charset="0"/>
              </a:rPr>
              <a:t>Symmetries and Fundamental Interactions</a:t>
            </a:r>
            <a:r>
              <a:rPr lang="fr-FR" sz="2800" kern="100" dirty="0">
                <a:solidFill>
                  <a:schemeClr val="bg1"/>
                </a:solidFill>
                <a:latin typeface="Arial" panose="020B0604020202020204" pitchFamily="34" charset="0"/>
                <a:cs typeface="Arial" panose="020B0604020202020204" pitchFamily="34" charset="0"/>
              </a:rPr>
              <a:t> </a:t>
            </a: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12" name="ZoneTexte 11">
            <a:extLst>
              <a:ext uri="{FF2B5EF4-FFF2-40B4-BE49-F238E27FC236}">
                <a16:creationId xmlns:a16="http://schemas.microsoft.com/office/drawing/2014/main" id="{FE280C8E-95AC-A262-A373-7FFF250E7989}"/>
              </a:ext>
            </a:extLst>
          </p:cNvPr>
          <p:cNvSpPr txBox="1"/>
          <p:nvPr/>
        </p:nvSpPr>
        <p:spPr>
          <a:xfrm>
            <a:off x="-39332" y="2044974"/>
            <a:ext cx="8923866" cy="4524315"/>
          </a:xfrm>
          <a:prstGeom prst="rect">
            <a:avLst/>
          </a:prstGeom>
          <a:noFill/>
        </p:spPr>
        <p:txBody>
          <a:bodyPr wrap="square">
            <a:spAutoFit/>
          </a:bodyPr>
          <a:lstStyle/>
          <a:p>
            <a:pPr marL="285750" indent="-285750" algn="just">
              <a:buFont typeface="Arial" panose="020B0604020202020204" pitchFamily="34" charset="0"/>
              <a:buChar char="•"/>
            </a:pPr>
            <a:r>
              <a:rPr lang="en-GB" sz="1600" b="0" i="0" u="none" strike="noStrike" baseline="0" dirty="0">
                <a:solidFill>
                  <a:srgbClr val="000000"/>
                </a:solidFill>
                <a:latin typeface="Arial" panose="020B0604020202020204" pitchFamily="34" charset="0"/>
                <a:cs typeface="Arial" panose="020B0604020202020204" pitchFamily="34" charset="0"/>
              </a:rPr>
              <a:t> </a:t>
            </a:r>
            <a:r>
              <a:rPr lang="en-GB" altLang="zh-TW" sz="1600" dirty="0">
                <a:latin typeface="Arial" panose="020B0604020202020204" pitchFamily="34" charset="0"/>
                <a:cs typeface="Arial" panose="020B0604020202020204" pitchFamily="34" charset="0"/>
              </a:rPr>
              <a:t>Support of existing facilities and experiments</a:t>
            </a:r>
          </a:p>
          <a:p>
            <a:pPr marL="706437" lvl="1" indent="-342900" algn="just">
              <a:buFont typeface="Courier New" panose="02070309020205020404" pitchFamily="49" charset="0"/>
              <a:buChar char="o"/>
            </a:pPr>
            <a:r>
              <a:rPr lang="en-GB" sz="1600" b="0" dirty="0">
                <a:solidFill>
                  <a:srgbClr val="000000"/>
                </a:solidFill>
                <a:effectLst/>
                <a:latin typeface="Arial" panose="020B0604020202020204" pitchFamily="34" charset="0"/>
                <a:ea typeface="Times New Roman" panose="02020603050405020304" pitchFamily="18" charset="0"/>
              </a:rPr>
              <a:t>The multidisciplinary research infrastructures </a:t>
            </a:r>
            <a:r>
              <a:rPr lang="en-GB" sz="1600" b="1" dirty="0">
                <a:solidFill>
                  <a:srgbClr val="000000"/>
                </a:solidFill>
                <a:effectLst/>
                <a:latin typeface="Arial" panose="020B0604020202020204" pitchFamily="34" charset="0"/>
                <a:ea typeface="Times New Roman" panose="02020603050405020304" pitchFamily="18" charset="0"/>
              </a:rPr>
              <a:t>ILL</a:t>
            </a:r>
            <a:r>
              <a:rPr lang="en-GB" sz="1600" b="0" dirty="0">
                <a:solidFill>
                  <a:srgbClr val="000000"/>
                </a:solidFill>
                <a:effectLst/>
                <a:latin typeface="Arial" panose="020B0604020202020204" pitchFamily="34" charset="0"/>
                <a:ea typeface="Times New Roman" panose="02020603050405020304" pitchFamily="18" charset="0"/>
              </a:rPr>
              <a:t>, </a:t>
            </a:r>
            <a:r>
              <a:rPr lang="en-GB" sz="1600" b="1" dirty="0">
                <a:solidFill>
                  <a:srgbClr val="000000"/>
                </a:solidFill>
                <a:effectLst/>
                <a:latin typeface="Arial" panose="020B0604020202020204" pitchFamily="34" charset="0"/>
                <a:ea typeface="Times New Roman" panose="02020603050405020304" pitchFamily="18" charset="0"/>
              </a:rPr>
              <a:t>FRM-II</a:t>
            </a:r>
            <a:r>
              <a:rPr lang="en-GB" sz="1600" b="0" dirty="0">
                <a:solidFill>
                  <a:srgbClr val="000000"/>
                </a:solidFill>
                <a:effectLst/>
                <a:latin typeface="Arial" panose="020B0604020202020204" pitchFamily="34" charset="0"/>
                <a:ea typeface="Times New Roman" panose="02020603050405020304" pitchFamily="18" charset="0"/>
              </a:rPr>
              <a:t> and </a:t>
            </a:r>
            <a:r>
              <a:rPr lang="en-GB" sz="1600" b="1" dirty="0">
                <a:solidFill>
                  <a:srgbClr val="000000"/>
                </a:solidFill>
                <a:effectLst/>
                <a:latin typeface="Arial" panose="020B0604020202020204" pitchFamily="34" charset="0"/>
                <a:ea typeface="Times New Roman" panose="02020603050405020304" pitchFamily="18" charset="0"/>
              </a:rPr>
              <a:t>PSI</a:t>
            </a:r>
            <a:r>
              <a:rPr lang="en-GB" sz="1600" b="0" dirty="0">
                <a:solidFill>
                  <a:srgbClr val="000000"/>
                </a:solidFill>
                <a:effectLst/>
                <a:latin typeface="Arial" panose="020B0604020202020204" pitchFamily="34" charset="0"/>
                <a:ea typeface="Times New Roman" panose="02020603050405020304" pitchFamily="18" charset="0"/>
              </a:rPr>
              <a:t> provide unique </a:t>
            </a:r>
            <a:r>
              <a:rPr lang="en-GB" sz="1600" b="0" dirty="0">
                <a:latin typeface="Arial" panose="020B0604020202020204" pitchFamily="34" charset="0"/>
              </a:rPr>
              <a:t>opportunities</a:t>
            </a:r>
            <a:r>
              <a:rPr lang="fr-FR" sz="1600" b="0" dirty="0">
                <a:latin typeface="Arial" panose="020B0604020202020204" pitchFamily="34" charset="0"/>
              </a:rPr>
              <a:t>. </a:t>
            </a:r>
            <a:r>
              <a:rPr lang="en-GB" sz="1600" b="0" dirty="0">
                <a:latin typeface="Arial" panose="020B0604020202020204" pitchFamily="34" charset="0"/>
              </a:rPr>
              <a:t>Operation of </a:t>
            </a:r>
            <a:r>
              <a:rPr lang="en-GB" sz="1600" dirty="0">
                <a:latin typeface="Arial" panose="020B0604020202020204" pitchFamily="34" charset="0"/>
              </a:rPr>
              <a:t>ILL</a:t>
            </a:r>
            <a:r>
              <a:rPr lang="en-GB" sz="1600" b="0" dirty="0">
                <a:latin typeface="Arial" panose="020B0604020202020204" pitchFamily="34" charset="0"/>
              </a:rPr>
              <a:t> should be ensured beyond </a:t>
            </a:r>
            <a:r>
              <a:rPr lang="en-GB" sz="1600" dirty="0">
                <a:latin typeface="Arial" panose="020B0604020202020204" pitchFamily="34" charset="0"/>
              </a:rPr>
              <a:t>2033</a:t>
            </a:r>
            <a:r>
              <a:rPr lang="en-GB" sz="1600" b="0" dirty="0">
                <a:latin typeface="Arial" panose="020B0604020202020204" pitchFamily="34" charset="0"/>
              </a:rPr>
              <a:t>.</a:t>
            </a:r>
            <a:r>
              <a:rPr lang="fr-FR" sz="1600" b="0" dirty="0">
                <a:latin typeface="Arial" panose="020B0604020202020204" pitchFamily="34" charset="0"/>
              </a:rPr>
              <a:t> </a:t>
            </a:r>
            <a:endParaRPr lang="fr-FR" sz="1600" b="0" dirty="0">
              <a:solidFill>
                <a:srgbClr val="000000"/>
              </a:solidFill>
              <a:latin typeface="Arial" panose="020B0604020202020204" pitchFamily="34" charset="0"/>
              <a:ea typeface="Calibri" panose="020F0502020204030204" pitchFamily="34" charset="0"/>
            </a:endParaRPr>
          </a:p>
          <a:p>
            <a:pPr marL="706437" lvl="1" indent="-342900" algn="just">
              <a:buFont typeface="Courier New" panose="02070309020205020404" pitchFamily="49" charset="0"/>
              <a:buChar char="o"/>
            </a:pPr>
            <a:r>
              <a:rPr lang="en-GB" sz="1600" b="0" dirty="0">
                <a:solidFill>
                  <a:srgbClr val="000000"/>
                </a:solidFill>
                <a:effectLst/>
                <a:latin typeface="Arial" panose="020B0604020202020204" pitchFamily="34" charset="0"/>
                <a:ea typeface="Times New Roman" panose="02020603050405020304" pitchFamily="18" charset="0"/>
              </a:rPr>
              <a:t>Continued support for </a:t>
            </a:r>
            <a:r>
              <a:rPr lang="en-GB" sz="1600" b="1" dirty="0">
                <a:solidFill>
                  <a:srgbClr val="000000"/>
                </a:solidFill>
                <a:effectLst/>
                <a:latin typeface="Arial" panose="020B0604020202020204" pitchFamily="34" charset="0"/>
                <a:ea typeface="Times New Roman" panose="02020603050405020304" pitchFamily="18" charset="0"/>
              </a:rPr>
              <a:t>ESR</a:t>
            </a:r>
            <a:r>
              <a:rPr lang="en-GB" sz="1600" dirty="0">
                <a:solidFill>
                  <a:srgbClr val="000000"/>
                </a:solidFill>
                <a:effectLst/>
                <a:latin typeface="Arial" panose="020B0604020202020204" pitchFamily="34" charset="0"/>
                <a:ea typeface="Times New Roman" panose="02020603050405020304" pitchFamily="18" charset="0"/>
              </a:rPr>
              <a:t>, </a:t>
            </a:r>
            <a:r>
              <a:rPr lang="en-GB" sz="1600" b="1" dirty="0">
                <a:solidFill>
                  <a:srgbClr val="000000"/>
                </a:solidFill>
                <a:effectLst/>
                <a:latin typeface="Arial" panose="020B0604020202020204" pitchFamily="34" charset="0"/>
                <a:ea typeface="Times New Roman" panose="02020603050405020304" pitchFamily="18" charset="0"/>
              </a:rPr>
              <a:t>CRYRING</a:t>
            </a:r>
            <a:r>
              <a:rPr lang="en-GB" sz="1600" dirty="0">
                <a:solidFill>
                  <a:srgbClr val="000000"/>
                </a:solidFill>
                <a:effectLst/>
                <a:latin typeface="Arial" panose="020B0604020202020204" pitchFamily="34" charset="0"/>
                <a:ea typeface="Times New Roman" panose="02020603050405020304" pitchFamily="18" charset="0"/>
              </a:rPr>
              <a:t> </a:t>
            </a:r>
            <a:r>
              <a:rPr lang="en-GB" sz="1600" b="0" dirty="0">
                <a:solidFill>
                  <a:srgbClr val="000000"/>
                </a:solidFill>
                <a:effectLst/>
                <a:latin typeface="Arial" panose="020B0604020202020204" pitchFamily="34" charset="0"/>
                <a:ea typeface="Times New Roman" panose="02020603050405020304" pitchFamily="18" charset="0"/>
              </a:rPr>
              <a:t>and</a:t>
            </a:r>
            <a:r>
              <a:rPr lang="en-GB" sz="1600" dirty="0">
                <a:solidFill>
                  <a:srgbClr val="000000"/>
                </a:solidFill>
                <a:effectLst/>
                <a:latin typeface="Arial" panose="020B0604020202020204" pitchFamily="34" charset="0"/>
                <a:ea typeface="Times New Roman" panose="02020603050405020304" pitchFamily="18" charset="0"/>
              </a:rPr>
              <a:t> </a:t>
            </a:r>
            <a:r>
              <a:rPr lang="en-GB" sz="1600" b="1" dirty="0">
                <a:solidFill>
                  <a:srgbClr val="000000"/>
                </a:solidFill>
                <a:effectLst/>
                <a:latin typeface="Arial" panose="020B0604020202020204" pitchFamily="34" charset="0"/>
                <a:ea typeface="Times New Roman" panose="02020603050405020304" pitchFamily="18" charset="0"/>
              </a:rPr>
              <a:t>HITRAP</a:t>
            </a:r>
            <a:r>
              <a:rPr lang="en-GB" sz="1600" dirty="0">
                <a:solidFill>
                  <a:srgbClr val="000000"/>
                </a:solidFill>
                <a:effectLst/>
                <a:latin typeface="Arial" panose="020B0604020202020204" pitchFamily="34" charset="0"/>
                <a:ea typeface="Times New Roman" panose="02020603050405020304" pitchFamily="18" charset="0"/>
              </a:rPr>
              <a:t> </a:t>
            </a:r>
            <a:r>
              <a:rPr lang="en-GB" sz="1600" b="0" dirty="0">
                <a:solidFill>
                  <a:srgbClr val="000000"/>
                </a:solidFill>
                <a:effectLst/>
                <a:latin typeface="Arial" panose="020B0604020202020204" pitchFamily="34" charset="0"/>
                <a:ea typeface="Times New Roman" panose="02020603050405020304" pitchFamily="18" charset="0"/>
              </a:rPr>
              <a:t>at GSI/FAIR, and high-energy </a:t>
            </a:r>
            <a:r>
              <a:rPr lang="en-GB" sz="1600" b="1" dirty="0">
                <a:solidFill>
                  <a:srgbClr val="000000"/>
                </a:solidFill>
                <a:effectLst/>
                <a:latin typeface="Arial" panose="020B0604020202020204" pitchFamily="34" charset="0"/>
                <a:ea typeface="Times New Roman" panose="02020603050405020304" pitchFamily="18" charset="0"/>
              </a:rPr>
              <a:t>EBIT</a:t>
            </a:r>
            <a:r>
              <a:rPr lang="en-GB" sz="1600" b="1" dirty="0">
                <a:latin typeface="Arial" panose="020B0604020202020204" pitchFamily="34" charset="0"/>
                <a:ea typeface="Times New Roman" panose="02020603050405020304" pitchFamily="18" charset="0"/>
              </a:rPr>
              <a:t>s </a:t>
            </a:r>
            <a:r>
              <a:rPr lang="en-GB" sz="1600" b="0" dirty="0">
                <a:latin typeface="Arial" panose="020B0604020202020204" pitchFamily="34" charset="0"/>
                <a:ea typeface="Times New Roman" panose="02020603050405020304" pitchFamily="18" charset="0"/>
              </a:rPr>
              <a:t>in other labs</a:t>
            </a:r>
            <a:endParaRPr lang="en-GB" sz="1600" b="0" dirty="0">
              <a:solidFill>
                <a:srgbClr val="000000"/>
              </a:solidFill>
              <a:effectLst/>
              <a:latin typeface="Arial" panose="020B0604020202020204" pitchFamily="34" charset="0"/>
              <a:ea typeface="Times New Roman" panose="02020603050405020304" pitchFamily="18" charset="0"/>
            </a:endParaRPr>
          </a:p>
          <a:p>
            <a:pPr marL="706437" lvl="1" indent="-342900" algn="just">
              <a:buFont typeface="Courier New" panose="02070309020205020404" pitchFamily="49" charset="0"/>
              <a:buChar char="o"/>
            </a:pPr>
            <a:r>
              <a:rPr lang="en-US" sz="1600" b="0" kern="0" dirty="0">
                <a:solidFill>
                  <a:srgbClr val="000000"/>
                </a:solidFill>
                <a:effectLst/>
                <a:latin typeface="Arial" panose="020B0604020202020204" pitchFamily="34" charset="0"/>
                <a:ea typeface="Times New Roman" panose="02020603050405020304" pitchFamily="18" charset="0"/>
              </a:rPr>
              <a:t>The </a:t>
            </a:r>
            <a:r>
              <a:rPr lang="en-US" sz="1600" b="1" kern="0" dirty="0">
                <a:solidFill>
                  <a:srgbClr val="000000"/>
                </a:solidFill>
                <a:effectLst/>
                <a:latin typeface="Arial" panose="020B0604020202020204" pitchFamily="34" charset="0"/>
                <a:ea typeface="Times New Roman" panose="02020603050405020304" pitchFamily="18" charset="0"/>
              </a:rPr>
              <a:t>AD/ELENA </a:t>
            </a:r>
            <a:r>
              <a:rPr lang="en-US" sz="1600" b="0" kern="0" dirty="0">
                <a:solidFill>
                  <a:srgbClr val="000000"/>
                </a:solidFill>
                <a:effectLst/>
                <a:latin typeface="Arial" panose="020B0604020202020204" pitchFamily="34" charset="0"/>
                <a:ea typeface="Times New Roman" panose="02020603050405020304" pitchFamily="18" charset="0"/>
              </a:rPr>
              <a:t>physics program at CERN should be strongly supported</a:t>
            </a:r>
            <a:endParaRPr lang="en-GB" altLang="zh-TW" sz="1600" b="0" i="0" u="none" strike="noStrike" baseline="0" dirty="0">
              <a:solidFill>
                <a:srgbClr val="000000"/>
              </a:solidFill>
              <a:latin typeface="Arial" panose="020B0604020202020204" pitchFamily="34" charset="0"/>
              <a:cs typeface="Arial" panose="020B0604020202020204" pitchFamily="34" charset="0"/>
            </a:endParaRPr>
          </a:p>
          <a:p>
            <a:pPr marL="706437" lvl="1" indent="-342900" algn="just">
              <a:buFont typeface="Courier New" panose="02070309020205020404" pitchFamily="49" charset="0"/>
              <a:buChar char="o"/>
            </a:pPr>
            <a:r>
              <a:rPr lang="en-GB" sz="1600" b="0" dirty="0">
                <a:latin typeface="Arial" panose="020B0604020202020204" pitchFamily="34" charset="0"/>
                <a:ea typeface="Times New Roman" panose="02020603050405020304" pitchFamily="18" charset="0"/>
              </a:rPr>
              <a:t>C</a:t>
            </a:r>
            <a:r>
              <a:rPr lang="en-GB" sz="1600" b="0" dirty="0">
                <a:solidFill>
                  <a:srgbClr val="000000"/>
                </a:solidFill>
                <a:effectLst/>
                <a:latin typeface="Arial" panose="020B0604020202020204" pitchFamily="34" charset="0"/>
                <a:ea typeface="Times New Roman" panose="02020603050405020304" pitchFamily="18" charset="0"/>
              </a:rPr>
              <a:t>ustomised instrumentation and beam time availability should be guaranteed for fundamental tests at </a:t>
            </a:r>
            <a:r>
              <a:rPr lang="en-GB" sz="1600" b="1" dirty="0">
                <a:solidFill>
                  <a:srgbClr val="000000"/>
                </a:solidFill>
                <a:effectLst/>
                <a:latin typeface="Arial" panose="020B0604020202020204" pitchFamily="34" charset="0"/>
                <a:ea typeface="Times New Roman" panose="02020603050405020304" pitchFamily="18" charset="0"/>
              </a:rPr>
              <a:t>RIB facilities </a:t>
            </a:r>
            <a:r>
              <a:rPr lang="en-GB" sz="1600" b="0" dirty="0">
                <a:solidFill>
                  <a:srgbClr val="000000"/>
                </a:solidFill>
                <a:effectLst/>
                <a:latin typeface="Arial" panose="020B0604020202020204" pitchFamily="34" charset="0"/>
                <a:ea typeface="Times New Roman" panose="02020603050405020304" pitchFamily="18" charset="0"/>
              </a:rPr>
              <a:t>like ISOLDE, GANIL-SPIRAL2, and JYFL-ACCLAB/IGISOL</a:t>
            </a:r>
            <a:r>
              <a:rPr lang="fr-FR" sz="1600" b="0" dirty="0">
                <a:effectLst/>
              </a:rPr>
              <a:t> </a:t>
            </a:r>
          </a:p>
          <a:p>
            <a:pPr marL="706437" lvl="1" indent="-342900" algn="just">
              <a:buFont typeface="Courier New" panose="02070309020205020404" pitchFamily="49" charset="0"/>
              <a:buChar char="o"/>
            </a:pPr>
            <a:r>
              <a:rPr lang="en-GB" sz="1600" kern="100" dirty="0">
                <a:solidFill>
                  <a:srgbClr val="000000"/>
                </a:solidFill>
                <a:effectLst/>
                <a:latin typeface="Arial" panose="020B0604020202020204" pitchFamily="34" charset="0"/>
                <a:ea typeface="Times New Roman" panose="02020603050405020304" pitchFamily="18" charset="0"/>
                <a:cs typeface="Arial" panose="020B0604020202020204" pitchFamily="34" charset="0"/>
              </a:rPr>
              <a:t>Multiple and </a:t>
            </a:r>
            <a:r>
              <a:rPr lang="en-GB" sz="1600" b="1" kern="100" dirty="0">
                <a:solidFill>
                  <a:srgbClr val="000000"/>
                </a:solidFill>
                <a:effectLst/>
                <a:latin typeface="Arial" panose="020B0604020202020204" pitchFamily="34" charset="0"/>
                <a:ea typeface="Times New Roman" panose="02020603050405020304" pitchFamily="18" charset="0"/>
                <a:cs typeface="Arial" panose="020B0604020202020204" pitchFamily="34" charset="0"/>
              </a:rPr>
              <a:t>complementary experimental searches</a:t>
            </a:r>
            <a:r>
              <a:rPr lang="en-GB" sz="1600" kern="100" dirty="0">
                <a:solidFill>
                  <a:srgbClr val="000000"/>
                </a:solidFill>
                <a:effectLst/>
                <a:latin typeface="Arial" panose="020B0604020202020204" pitchFamily="34" charset="0"/>
                <a:ea typeface="Times New Roman" panose="02020603050405020304" pitchFamily="18" charset="0"/>
                <a:cs typeface="Arial" panose="020B0604020202020204" pitchFamily="34" charset="0"/>
              </a:rPr>
              <a:t> for neutrino-less double beta decay</a:t>
            </a:r>
            <a:r>
              <a:rPr lang="en-GB" sz="1600" kern="100" dirty="0">
                <a:solidFill>
                  <a:srgbClr val="FF0000"/>
                </a:solidFill>
                <a:effectLst/>
                <a:latin typeface="Arial" panose="020B0604020202020204" pitchFamily="34" charset="0"/>
                <a:ea typeface="Times New Roman" panose="02020603050405020304" pitchFamily="18" charset="0"/>
                <a:cs typeface="Arial" panose="020B0604020202020204" pitchFamily="34" charset="0"/>
              </a:rPr>
              <a:t> </a:t>
            </a:r>
            <a:r>
              <a:rPr lang="en-GB" sz="1600" b="0" kern="100" dirty="0">
                <a:solidFill>
                  <a:srgbClr val="000000"/>
                </a:solidFill>
                <a:effectLst/>
                <a:latin typeface="Arial" panose="020B0604020202020204" pitchFamily="34" charset="0"/>
                <a:ea typeface="Times New Roman" panose="02020603050405020304" pitchFamily="18" charset="0"/>
                <a:cs typeface="Arial" panose="020B0604020202020204" pitchFamily="34" charset="0"/>
              </a:rPr>
              <a:t>have to be encouraged as they can reach into the inverted hierarchy in the next decade.</a:t>
            </a:r>
          </a:p>
          <a:p>
            <a:pPr marL="706437" lvl="1" indent="-342900" algn="just">
              <a:buFont typeface="Courier New" panose="02070309020205020404" pitchFamily="49" charset="0"/>
              <a:buChar char="o"/>
            </a:pPr>
            <a:endParaRPr lang="en-GB" altLang="zh-TW" sz="1600" b="0" i="0" u="none" strike="noStrike" baseline="0" dirty="0">
              <a:solidFill>
                <a:srgbClr val="000000"/>
              </a:solidFill>
              <a:latin typeface="Arial" panose="020B0604020202020204" pitchFamily="34" charset="0"/>
              <a:cs typeface="Arial" panose="020B0604020202020204" pitchFamily="34" charset="0"/>
            </a:endParaRPr>
          </a:p>
          <a:p>
            <a:pPr marL="285750" indent="-285750" algn="just">
              <a:buFont typeface="Arial" panose="020B0604020202020204" pitchFamily="34" charset="0"/>
              <a:buChar char="•"/>
            </a:pPr>
            <a:r>
              <a:rPr lang="en-GB" altLang="zh-TW" sz="1600" b="1" i="0" u="none" strike="noStrike" baseline="0" dirty="0">
                <a:solidFill>
                  <a:srgbClr val="000000"/>
                </a:solidFill>
                <a:latin typeface="Arial" panose="020B0604020202020204" pitchFamily="34" charset="0"/>
                <a:cs typeface="Arial" panose="020B0604020202020204" pitchFamily="34" charset="0"/>
              </a:rPr>
              <a:t>Future flagship facilities and experiments</a:t>
            </a:r>
            <a:endParaRPr lang="en-GB" sz="1600" b="0" i="0" u="none" strike="noStrike" baseline="0" dirty="0">
              <a:solidFill>
                <a:srgbClr val="000000"/>
              </a:solidFill>
              <a:latin typeface="Arial" panose="020B0604020202020204" pitchFamily="34" charset="0"/>
              <a:cs typeface="Arial" panose="020B0604020202020204" pitchFamily="34" charset="0"/>
            </a:endParaRPr>
          </a:p>
          <a:p>
            <a:pPr marL="715963" lvl="1" indent="-352425" algn="just">
              <a:buFont typeface="Courier New" panose="02070309020205020404" pitchFamily="49" charset="0"/>
              <a:buChar char="o"/>
            </a:pPr>
            <a:r>
              <a:rPr lang="en-GB" sz="1600" b="0" dirty="0">
                <a:solidFill>
                  <a:srgbClr val="000000"/>
                </a:solidFill>
                <a:effectLst/>
                <a:latin typeface="Arial" panose="020B0604020202020204" pitchFamily="34" charset="0"/>
                <a:ea typeface="Times New Roman" panose="02020603050405020304" pitchFamily="18" charset="0"/>
              </a:rPr>
              <a:t>Specialization of upcoming Radioactive Ion Beam facilities such as </a:t>
            </a:r>
            <a:r>
              <a:rPr lang="en-GB" sz="1600" b="1" dirty="0">
                <a:solidFill>
                  <a:srgbClr val="000000"/>
                </a:solidFill>
                <a:effectLst/>
                <a:latin typeface="Arial" panose="020B0604020202020204" pitchFamily="34" charset="0"/>
                <a:ea typeface="Times New Roman" panose="02020603050405020304" pitchFamily="18" charset="0"/>
              </a:rPr>
              <a:t>ISOL@MYRRHA </a:t>
            </a:r>
            <a:r>
              <a:rPr lang="en-GB" sz="1600" b="0" dirty="0">
                <a:solidFill>
                  <a:srgbClr val="000000"/>
                </a:solidFill>
                <a:effectLst/>
                <a:latin typeface="Arial" panose="020B0604020202020204" pitchFamily="34" charset="0"/>
                <a:ea typeface="Times New Roman" panose="02020603050405020304" pitchFamily="18" charset="0"/>
              </a:rPr>
              <a:t>and</a:t>
            </a:r>
            <a:r>
              <a:rPr lang="en-GB" sz="1600" dirty="0">
                <a:solidFill>
                  <a:srgbClr val="000000"/>
                </a:solidFill>
                <a:effectLst/>
                <a:latin typeface="Arial" panose="020B0604020202020204" pitchFamily="34" charset="0"/>
                <a:ea typeface="Times New Roman" panose="02020603050405020304" pitchFamily="18" charset="0"/>
              </a:rPr>
              <a:t> </a:t>
            </a:r>
            <a:r>
              <a:rPr lang="en-GB" sz="1600" b="1" dirty="0">
                <a:solidFill>
                  <a:srgbClr val="000000"/>
                </a:solidFill>
                <a:effectLst/>
                <a:latin typeface="Arial" panose="020B0604020202020204" pitchFamily="34" charset="0"/>
                <a:ea typeface="Times New Roman" panose="02020603050405020304" pitchFamily="18" charset="0"/>
              </a:rPr>
              <a:t>DESIR at GANIL-SPIRAL2</a:t>
            </a:r>
            <a:r>
              <a:rPr lang="en-GB" sz="1600" dirty="0">
                <a:solidFill>
                  <a:srgbClr val="000000"/>
                </a:solidFill>
                <a:effectLst/>
                <a:latin typeface="Arial" panose="020B0604020202020204" pitchFamily="34" charset="0"/>
                <a:ea typeface="Times New Roman" panose="02020603050405020304" pitchFamily="18" charset="0"/>
              </a:rPr>
              <a:t> </a:t>
            </a:r>
            <a:r>
              <a:rPr lang="en-GB" sz="1600" b="0" dirty="0">
                <a:solidFill>
                  <a:srgbClr val="000000"/>
                </a:solidFill>
                <a:effectLst/>
                <a:latin typeface="Arial" panose="020B0604020202020204" pitchFamily="34" charset="0"/>
                <a:ea typeface="Times New Roman" panose="02020603050405020304" pitchFamily="18" charset="0"/>
              </a:rPr>
              <a:t>should be regarded as an opportunity not to be missed</a:t>
            </a:r>
            <a:r>
              <a:rPr lang="fr-FR" sz="1600" b="0" dirty="0">
                <a:effectLst/>
              </a:rPr>
              <a:t> </a:t>
            </a:r>
          </a:p>
          <a:p>
            <a:pPr marL="715963" lvl="1" indent="-352425" algn="just">
              <a:buFont typeface="Courier New" panose="02070309020205020404" pitchFamily="49" charset="0"/>
              <a:buChar char="o"/>
            </a:pPr>
            <a:r>
              <a:rPr lang="en-GB" sz="1600" b="0" dirty="0">
                <a:solidFill>
                  <a:srgbClr val="000000"/>
                </a:solidFill>
                <a:effectLst/>
                <a:latin typeface="Arial" panose="020B0604020202020204" pitchFamily="34" charset="0"/>
                <a:ea typeface="Times New Roman" panose="02020603050405020304" pitchFamily="18" charset="0"/>
              </a:rPr>
              <a:t>At </a:t>
            </a:r>
            <a:r>
              <a:rPr lang="en-GB" sz="1600" b="1" dirty="0">
                <a:solidFill>
                  <a:srgbClr val="000000"/>
                </a:solidFill>
                <a:effectLst/>
                <a:latin typeface="Arial" panose="020B0604020202020204" pitchFamily="34" charset="0"/>
                <a:ea typeface="Times New Roman" panose="02020603050405020304" pitchFamily="18" charset="0"/>
              </a:rPr>
              <a:t>ESS</a:t>
            </a:r>
            <a:r>
              <a:rPr lang="en-GB" sz="1600" dirty="0">
                <a:solidFill>
                  <a:srgbClr val="000000"/>
                </a:solidFill>
                <a:effectLst/>
                <a:latin typeface="Arial" panose="020B0604020202020204" pitchFamily="34" charset="0"/>
                <a:ea typeface="Times New Roman" panose="02020603050405020304" pitchFamily="18" charset="0"/>
              </a:rPr>
              <a:t>, </a:t>
            </a:r>
            <a:r>
              <a:rPr lang="en-GB" sz="1600" b="0" dirty="0">
                <a:solidFill>
                  <a:srgbClr val="000000"/>
                </a:solidFill>
                <a:effectLst/>
                <a:latin typeface="Arial" panose="020B0604020202020204" pitchFamily="34" charset="0"/>
                <a:ea typeface="Times New Roman" panose="02020603050405020304" pitchFamily="18" charset="0"/>
              </a:rPr>
              <a:t>a fundamental neutron physics beamline should be installed </a:t>
            </a:r>
          </a:p>
          <a:p>
            <a:pPr marL="715963" lvl="1" indent="-352425" algn="just">
              <a:buFont typeface="Courier New" panose="02070309020205020404" pitchFamily="49" charset="0"/>
              <a:buChar char="o"/>
            </a:pPr>
            <a:r>
              <a:rPr lang="en-GB" sz="1600" b="0" dirty="0">
                <a:solidFill>
                  <a:srgbClr val="000000"/>
                </a:solidFill>
                <a:effectLst/>
                <a:latin typeface="Arial" panose="020B0604020202020204" pitchFamily="34" charset="0"/>
                <a:ea typeface="Times New Roman" panose="02020603050405020304" pitchFamily="18" charset="0"/>
              </a:rPr>
              <a:t>The realisation of future </a:t>
            </a:r>
            <a:r>
              <a:rPr lang="en-GB" sz="1600" b="1" dirty="0">
                <a:solidFill>
                  <a:srgbClr val="000000"/>
                </a:solidFill>
                <a:effectLst/>
                <a:latin typeface="Arial" panose="020B0604020202020204" pitchFamily="34" charset="0"/>
                <a:ea typeface="Times New Roman" panose="02020603050405020304" pitchFamily="18" charset="0"/>
              </a:rPr>
              <a:t>CR</a:t>
            </a:r>
            <a:r>
              <a:rPr lang="en-GB" sz="1600" b="0" dirty="0">
                <a:solidFill>
                  <a:srgbClr val="000000"/>
                </a:solidFill>
                <a:effectLst/>
                <a:latin typeface="Arial" panose="020B0604020202020204" pitchFamily="34" charset="0"/>
                <a:ea typeface="Times New Roman" panose="02020603050405020304" pitchFamily="18" charset="0"/>
              </a:rPr>
              <a:t> and </a:t>
            </a:r>
            <a:r>
              <a:rPr lang="en-GB" sz="1600" b="1" dirty="0">
                <a:solidFill>
                  <a:srgbClr val="000000"/>
                </a:solidFill>
                <a:effectLst/>
                <a:latin typeface="Arial" panose="020B0604020202020204" pitchFamily="34" charset="0"/>
                <a:ea typeface="Times New Roman" panose="02020603050405020304" pitchFamily="18" charset="0"/>
              </a:rPr>
              <a:t>HESR</a:t>
            </a:r>
            <a:r>
              <a:rPr lang="en-GB" sz="1600" b="0" dirty="0">
                <a:solidFill>
                  <a:srgbClr val="000000"/>
                </a:solidFill>
                <a:effectLst/>
                <a:latin typeface="Arial" panose="020B0604020202020204" pitchFamily="34" charset="0"/>
                <a:ea typeface="Times New Roman" panose="02020603050405020304" pitchFamily="18" charset="0"/>
              </a:rPr>
              <a:t> at FAIR should be vigorously pursued</a:t>
            </a:r>
            <a:r>
              <a:rPr lang="fr-FR" sz="1600" b="0" dirty="0">
                <a:effectLst/>
              </a:rPr>
              <a:t> </a:t>
            </a:r>
            <a:endParaRPr lang="en-GB" sz="1600" b="0" dirty="0">
              <a:solidFill>
                <a:srgbClr val="000000"/>
              </a:solidFill>
              <a:effectLst/>
              <a:latin typeface="Arial" panose="020B0604020202020204" pitchFamily="34" charset="0"/>
              <a:ea typeface="Times New Roman" panose="02020603050405020304" pitchFamily="18" charset="0"/>
            </a:endParaRPr>
          </a:p>
        </p:txBody>
      </p:sp>
      <p:sp>
        <p:nvSpPr>
          <p:cNvPr id="5" name="Espace réservé de la date 4">
            <a:extLst>
              <a:ext uri="{FF2B5EF4-FFF2-40B4-BE49-F238E27FC236}">
                <a16:creationId xmlns:a16="http://schemas.microsoft.com/office/drawing/2014/main" id="{D0687E6E-F423-9E23-9079-56B367D702A4}"/>
              </a:ext>
            </a:extLst>
          </p:cNvPr>
          <p:cNvSpPr>
            <a:spLocks noGrp="1"/>
          </p:cNvSpPr>
          <p:nvPr>
            <p:ph type="dt" sz="half" idx="10"/>
          </p:nvPr>
        </p:nvSpPr>
        <p:spPr>
          <a:xfrm>
            <a:off x="838200" y="6475618"/>
            <a:ext cx="2743200" cy="365125"/>
          </a:xfrm>
        </p:spPr>
        <p:txBody>
          <a:bodyPr/>
          <a:lstStyle/>
          <a:p>
            <a:r>
              <a:rPr lang="en-US"/>
              <a:t>28 May 2025</a:t>
            </a:r>
            <a:endParaRPr lang="en-GB" dirty="0"/>
          </a:p>
        </p:txBody>
      </p:sp>
      <p:sp>
        <p:nvSpPr>
          <p:cNvPr id="6" name="Espace réservé du pied de page 5">
            <a:extLst>
              <a:ext uri="{FF2B5EF4-FFF2-40B4-BE49-F238E27FC236}">
                <a16:creationId xmlns:a16="http://schemas.microsoft.com/office/drawing/2014/main" id="{7AF7ABC8-74C1-7FE3-83D6-A2714B335363}"/>
              </a:ext>
            </a:extLst>
          </p:cNvPr>
          <p:cNvSpPr>
            <a:spLocks noGrp="1"/>
          </p:cNvSpPr>
          <p:nvPr>
            <p:ph type="ftr" sz="quarter" idx="11"/>
          </p:nvPr>
        </p:nvSpPr>
        <p:spPr>
          <a:xfrm>
            <a:off x="4038600" y="6465679"/>
            <a:ext cx="4114800" cy="365125"/>
          </a:xfrm>
        </p:spPr>
        <p:txBody>
          <a:bodyPr/>
          <a:lstStyle/>
          <a:p>
            <a:r>
              <a:rPr lang="en-US"/>
              <a:t>E. Widmann WG9 Meeting Deajeon</a:t>
            </a:r>
            <a:endParaRPr lang="en-GB" noProof="0" dirty="0"/>
          </a:p>
        </p:txBody>
      </p:sp>
      <p:sp>
        <p:nvSpPr>
          <p:cNvPr id="8" name="Espace réservé du numéro de diapositive 7">
            <a:extLst>
              <a:ext uri="{FF2B5EF4-FFF2-40B4-BE49-F238E27FC236}">
                <a16:creationId xmlns:a16="http://schemas.microsoft.com/office/drawing/2014/main" id="{A30415FF-B92A-7582-4C3D-A773CF14EE59}"/>
              </a:ext>
            </a:extLst>
          </p:cNvPr>
          <p:cNvSpPr>
            <a:spLocks noGrp="1"/>
          </p:cNvSpPr>
          <p:nvPr>
            <p:ph type="sldNum" sz="quarter" idx="12"/>
          </p:nvPr>
        </p:nvSpPr>
        <p:spPr>
          <a:xfrm>
            <a:off x="8610600" y="6465679"/>
            <a:ext cx="2743200" cy="365125"/>
          </a:xfrm>
        </p:spPr>
        <p:txBody>
          <a:bodyPr/>
          <a:lstStyle/>
          <a:p>
            <a:fld id="{D6989F83-ADB3-5041-8C37-95AC9FBEFDEB}" type="slidenum">
              <a:rPr lang="en-GB" smtClean="0"/>
              <a:pPr/>
              <a:t>30</a:t>
            </a:fld>
            <a:endParaRPr lang="en-GB" dirty="0"/>
          </a:p>
        </p:txBody>
      </p:sp>
      <p:sp>
        <p:nvSpPr>
          <p:cNvPr id="18" name="ZoneTexte 17">
            <a:extLst>
              <a:ext uri="{FF2B5EF4-FFF2-40B4-BE49-F238E27FC236}">
                <a16:creationId xmlns:a16="http://schemas.microsoft.com/office/drawing/2014/main" id="{35517CBB-74D8-112B-A991-D28710787FBE}"/>
              </a:ext>
            </a:extLst>
          </p:cNvPr>
          <p:cNvSpPr txBox="1"/>
          <p:nvPr/>
        </p:nvSpPr>
        <p:spPr>
          <a:xfrm>
            <a:off x="116272" y="1648145"/>
            <a:ext cx="3557512" cy="369332"/>
          </a:xfrm>
          <a:prstGeom prst="rect">
            <a:avLst/>
          </a:prstGeom>
          <a:solidFill>
            <a:srgbClr val="A91D78"/>
          </a:solidFill>
          <a:ln>
            <a:noFill/>
          </a:ln>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latin typeface="Arial" panose="020B0604020202020204" pitchFamily="34" charset="0"/>
                <a:cs typeface="Arial" panose="020B0604020202020204" pitchFamily="34" charset="0"/>
              </a:rPr>
              <a:t>Recommendations (experiments)</a:t>
            </a:r>
          </a:p>
        </p:txBody>
      </p:sp>
      <p:pic>
        <p:nvPicPr>
          <p:cNvPr id="15" name="Picture 2">
            <a:extLst>
              <a:ext uri="{FF2B5EF4-FFF2-40B4-BE49-F238E27FC236}">
                <a16:creationId xmlns:a16="http://schemas.microsoft.com/office/drawing/2014/main" id="{0109B9BB-DDA7-4D4B-2C93-4057171FAEF1}"/>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9919964" y="1431092"/>
            <a:ext cx="1452426" cy="958614"/>
          </a:xfrm>
          <a:prstGeom prst="rect">
            <a:avLst/>
          </a:prstGeom>
        </p:spPr>
      </p:pic>
      <p:sp>
        <p:nvSpPr>
          <p:cNvPr id="17" name="ZoneTexte 16">
            <a:extLst>
              <a:ext uri="{FF2B5EF4-FFF2-40B4-BE49-F238E27FC236}">
                <a16:creationId xmlns:a16="http://schemas.microsoft.com/office/drawing/2014/main" id="{AB43C011-40AF-DA40-808D-F7B50750512E}"/>
              </a:ext>
            </a:extLst>
          </p:cNvPr>
          <p:cNvSpPr txBox="1"/>
          <p:nvPr/>
        </p:nvSpPr>
        <p:spPr>
          <a:xfrm>
            <a:off x="9412774" y="1078902"/>
            <a:ext cx="2316403" cy="307777"/>
          </a:xfrm>
          <a:prstGeom prst="rect">
            <a:avLst/>
          </a:prstGeom>
          <a:noFill/>
        </p:spPr>
        <p:txBody>
          <a:bodyPr wrap="none" rtlCol="0">
            <a:spAutoFit/>
          </a:bodyPr>
          <a:lstStyle/>
          <a:p>
            <a:r>
              <a:rPr lang="en-GB" sz="1400" b="1" dirty="0">
                <a:effectLst/>
                <a:latin typeface="Arial" panose="020B0604020202020204" pitchFamily="34" charset="0"/>
                <a:ea typeface="Calibri" panose="020F0502020204030204" pitchFamily="34" charset="0"/>
                <a:cs typeface="Calibri" panose="020F0502020204030204" pitchFamily="34" charset="0"/>
              </a:rPr>
              <a:t>ISOL@MYRRHA Belgium</a:t>
            </a:r>
            <a:endParaRPr lang="en-GB" sz="1400" dirty="0"/>
          </a:p>
        </p:txBody>
      </p:sp>
      <p:pic>
        <p:nvPicPr>
          <p:cNvPr id="22" name="Picture 1">
            <a:extLst>
              <a:ext uri="{FF2B5EF4-FFF2-40B4-BE49-F238E27FC236}">
                <a16:creationId xmlns:a16="http://schemas.microsoft.com/office/drawing/2014/main" id="{943473EC-0EE7-F800-D523-D8A9818E0501}"/>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9196942" y="3123697"/>
            <a:ext cx="2748065" cy="1634758"/>
          </a:xfrm>
          <a:prstGeom prst="rect">
            <a:avLst/>
          </a:prstGeom>
        </p:spPr>
      </p:pic>
      <p:sp>
        <p:nvSpPr>
          <p:cNvPr id="23" name="ZoneTexte 22">
            <a:extLst>
              <a:ext uri="{FF2B5EF4-FFF2-40B4-BE49-F238E27FC236}">
                <a16:creationId xmlns:a16="http://schemas.microsoft.com/office/drawing/2014/main" id="{A36299F3-A69D-3B3A-A8EF-3C4CD40251F0}"/>
              </a:ext>
            </a:extLst>
          </p:cNvPr>
          <p:cNvSpPr txBox="1"/>
          <p:nvPr/>
        </p:nvSpPr>
        <p:spPr>
          <a:xfrm>
            <a:off x="9344494" y="2610531"/>
            <a:ext cx="2473754" cy="338554"/>
          </a:xfrm>
          <a:prstGeom prst="rect">
            <a:avLst/>
          </a:prstGeom>
          <a:noFill/>
        </p:spPr>
        <p:txBody>
          <a:bodyPr wrap="none" rtlCol="0">
            <a:spAutoFit/>
          </a:bodyPr>
          <a:lstStyle/>
          <a:p>
            <a:r>
              <a:rPr lang="en-GB" sz="1600" dirty="0"/>
              <a:t>GANIL/SPIRAL2 France</a:t>
            </a:r>
          </a:p>
        </p:txBody>
      </p:sp>
      <p:pic>
        <p:nvPicPr>
          <p:cNvPr id="24" name="Picture 1">
            <a:extLst>
              <a:ext uri="{FF2B5EF4-FFF2-40B4-BE49-F238E27FC236}">
                <a16:creationId xmlns:a16="http://schemas.microsoft.com/office/drawing/2014/main" id="{D6FE3C68-1284-5FD7-3006-3C597293EF99}"/>
              </a:ext>
            </a:extLst>
          </p:cNvPr>
          <p:cNvPicPr>
            <a:picLocks noChangeAspect="1"/>
          </p:cNvPicPr>
          <p:nvPr/>
        </p:nvPicPr>
        <p:blipFill>
          <a:blip r:embed="rId5"/>
          <a:stretch>
            <a:fillRect/>
          </a:stretch>
        </p:blipFill>
        <p:spPr>
          <a:xfrm>
            <a:off x="8762899" y="5090626"/>
            <a:ext cx="2843507" cy="1634757"/>
          </a:xfrm>
          <a:prstGeom prst="rect">
            <a:avLst/>
          </a:prstGeom>
        </p:spPr>
      </p:pic>
      <p:sp>
        <p:nvSpPr>
          <p:cNvPr id="25" name="ZoneTexte 24">
            <a:extLst>
              <a:ext uri="{FF2B5EF4-FFF2-40B4-BE49-F238E27FC236}">
                <a16:creationId xmlns:a16="http://schemas.microsoft.com/office/drawing/2014/main" id="{32D23F14-F973-931D-E3B2-D97316C1F947}"/>
              </a:ext>
            </a:extLst>
          </p:cNvPr>
          <p:cNvSpPr txBox="1"/>
          <p:nvPr/>
        </p:nvSpPr>
        <p:spPr>
          <a:xfrm>
            <a:off x="9919964" y="4854197"/>
            <a:ext cx="651012" cy="338554"/>
          </a:xfrm>
          <a:prstGeom prst="rect">
            <a:avLst/>
          </a:prstGeom>
          <a:noFill/>
        </p:spPr>
        <p:txBody>
          <a:bodyPr wrap="none" rtlCol="0">
            <a:spAutoFit/>
          </a:bodyPr>
          <a:lstStyle/>
          <a:p>
            <a:r>
              <a:rPr lang="en-GB" sz="1600" dirty="0"/>
              <a:t>FAIR</a:t>
            </a:r>
          </a:p>
        </p:txBody>
      </p:sp>
      <p:sp>
        <p:nvSpPr>
          <p:cNvPr id="26" name="Ellipse 25">
            <a:extLst>
              <a:ext uri="{FF2B5EF4-FFF2-40B4-BE49-F238E27FC236}">
                <a16:creationId xmlns:a16="http://schemas.microsoft.com/office/drawing/2014/main" id="{F83BE674-C0B3-3086-2C58-63F4327976CB}"/>
              </a:ext>
            </a:extLst>
          </p:cNvPr>
          <p:cNvSpPr/>
          <p:nvPr/>
        </p:nvSpPr>
        <p:spPr>
          <a:xfrm rot="19681539">
            <a:off x="10260373" y="3165272"/>
            <a:ext cx="826228" cy="528002"/>
          </a:xfrm>
          <a:prstGeom prst="ellipse">
            <a:avLst/>
          </a:prstGeom>
          <a:noFill/>
          <a:ln>
            <a:solidFill>
              <a:srgbClr val="FF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7" name="Ellipse 26">
            <a:extLst>
              <a:ext uri="{FF2B5EF4-FFF2-40B4-BE49-F238E27FC236}">
                <a16:creationId xmlns:a16="http://schemas.microsoft.com/office/drawing/2014/main" id="{C3539653-FE56-59B6-7E8F-D43D1F916EA6}"/>
              </a:ext>
            </a:extLst>
          </p:cNvPr>
          <p:cNvSpPr/>
          <p:nvPr/>
        </p:nvSpPr>
        <p:spPr>
          <a:xfrm rot="17625988">
            <a:off x="9498025" y="5725779"/>
            <a:ext cx="1139899" cy="657147"/>
          </a:xfrm>
          <a:prstGeom prst="ellipse">
            <a:avLst/>
          </a:prstGeom>
          <a:noFill/>
          <a:ln>
            <a:solidFill>
              <a:srgbClr val="FF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p>
        </p:txBody>
      </p:sp>
    </p:spTree>
    <p:extLst>
      <p:ext uri="{BB962C8B-B14F-4D97-AF65-F5344CB8AC3E}">
        <p14:creationId xmlns:p14="http://schemas.microsoft.com/office/powerpoint/2010/main" val="386126528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48A8163-62B7-4B6B-9DFD-054E333C3D10}"/>
            </a:ext>
          </a:extLst>
        </p:cNvPr>
        <p:cNvGrpSpPr/>
        <p:nvPr/>
      </p:nvGrpSpPr>
      <p:grpSpPr>
        <a:xfrm>
          <a:off x="0" y="0"/>
          <a:ext cx="0" cy="0"/>
          <a:chOff x="0" y="0"/>
          <a:chExt cx="0" cy="0"/>
        </a:xfrm>
      </p:grpSpPr>
      <p:sp>
        <p:nvSpPr>
          <p:cNvPr id="5" name="Title 4">
            <a:extLst>
              <a:ext uri="{FF2B5EF4-FFF2-40B4-BE49-F238E27FC236}">
                <a16:creationId xmlns:a16="http://schemas.microsoft.com/office/drawing/2014/main" id="{675B5A2A-19C0-D71E-21D8-5F48A3CAC7AB}"/>
              </a:ext>
            </a:extLst>
          </p:cNvPr>
          <p:cNvSpPr>
            <a:spLocks noGrp="1"/>
          </p:cNvSpPr>
          <p:nvPr>
            <p:ph type="ctrTitle"/>
          </p:nvPr>
        </p:nvSpPr>
        <p:spPr>
          <a:xfrm>
            <a:off x="1524000" y="1122363"/>
            <a:ext cx="9144000" cy="2728668"/>
          </a:xfrm>
        </p:spPr>
        <p:txBody>
          <a:bodyPr anchor="b"/>
          <a:lstStyle/>
          <a:p>
            <a:r>
              <a:rPr lang="en-AT" dirty="0"/>
              <a:t>Infrastructures</a:t>
            </a:r>
          </a:p>
        </p:txBody>
      </p:sp>
      <p:sp>
        <p:nvSpPr>
          <p:cNvPr id="8" name="Subtitle 7">
            <a:extLst>
              <a:ext uri="{FF2B5EF4-FFF2-40B4-BE49-F238E27FC236}">
                <a16:creationId xmlns:a16="http://schemas.microsoft.com/office/drawing/2014/main" id="{6E4C86E3-1C55-3377-0507-09C03C826203}"/>
              </a:ext>
            </a:extLst>
          </p:cNvPr>
          <p:cNvSpPr>
            <a:spLocks noGrp="1"/>
          </p:cNvSpPr>
          <p:nvPr>
            <p:ph type="subTitle" idx="1"/>
          </p:nvPr>
        </p:nvSpPr>
        <p:spPr>
          <a:xfrm>
            <a:off x="1524000" y="4528038"/>
            <a:ext cx="9144000" cy="729762"/>
          </a:xfrm>
        </p:spPr>
        <p:txBody>
          <a:bodyPr/>
          <a:lstStyle/>
          <a:p>
            <a:endParaRPr lang="en-AT"/>
          </a:p>
        </p:txBody>
      </p:sp>
    </p:spTree>
    <p:extLst>
      <p:ext uri="{BB962C8B-B14F-4D97-AF65-F5344CB8AC3E}">
        <p14:creationId xmlns:p14="http://schemas.microsoft.com/office/powerpoint/2010/main" val="240111517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AFA8ED3B-993C-BE58-25FD-3531C70E7B8B}"/>
              </a:ext>
            </a:extLst>
          </p:cNvPr>
          <p:cNvSpPr>
            <a:spLocks noGrp="1"/>
          </p:cNvSpPr>
          <p:nvPr>
            <p:ph type="dt" sz="half" idx="10"/>
          </p:nvPr>
        </p:nvSpPr>
        <p:spPr/>
        <p:txBody>
          <a:bodyPr/>
          <a:lstStyle/>
          <a:p>
            <a:r>
              <a:rPr lang="en-US"/>
              <a:t>28 May 2025</a:t>
            </a:r>
            <a:endParaRPr lang="en-GB"/>
          </a:p>
        </p:txBody>
      </p:sp>
      <p:sp>
        <p:nvSpPr>
          <p:cNvPr id="2" name="Espace réservé du pied de page 1">
            <a:extLst>
              <a:ext uri="{FF2B5EF4-FFF2-40B4-BE49-F238E27FC236}">
                <a16:creationId xmlns:a16="http://schemas.microsoft.com/office/drawing/2014/main" id="{27FFEB09-2DF2-4EB3-5850-87358AF91EE9}"/>
              </a:ext>
            </a:extLst>
          </p:cNvPr>
          <p:cNvSpPr>
            <a:spLocks noGrp="1"/>
          </p:cNvSpPr>
          <p:nvPr>
            <p:ph type="ftr" sz="quarter" idx="11"/>
          </p:nvPr>
        </p:nvSpPr>
        <p:spPr/>
        <p:txBody>
          <a:bodyPr/>
          <a:lstStyle/>
          <a:p>
            <a:r>
              <a:rPr lang="en-US"/>
              <a:t>E. Widmann WG9 Meeting Deajeon</a:t>
            </a:r>
            <a:endParaRPr lang="en-GB" noProof="0" dirty="0"/>
          </a:p>
        </p:txBody>
      </p:sp>
      <p:sp>
        <p:nvSpPr>
          <p:cNvPr id="5" name="Espace réservé du numéro de diapositive 4">
            <a:extLst>
              <a:ext uri="{FF2B5EF4-FFF2-40B4-BE49-F238E27FC236}">
                <a16:creationId xmlns:a16="http://schemas.microsoft.com/office/drawing/2014/main" id="{F05842BF-1991-5233-2817-74230341032F}"/>
              </a:ext>
            </a:extLst>
          </p:cNvPr>
          <p:cNvSpPr>
            <a:spLocks noGrp="1"/>
          </p:cNvSpPr>
          <p:nvPr>
            <p:ph type="sldNum" sz="quarter" idx="12"/>
          </p:nvPr>
        </p:nvSpPr>
        <p:spPr/>
        <p:txBody>
          <a:bodyPr/>
          <a:lstStyle/>
          <a:p>
            <a:fld id="{D6989F83-ADB3-5041-8C37-95AC9FBEFDEB}" type="slidenum">
              <a:rPr lang="en-GB" smtClean="0"/>
              <a:t>32</a:t>
            </a:fld>
            <a:endParaRPr lang="en-GB" dirty="0"/>
          </a:p>
        </p:txBody>
      </p:sp>
      <p:sp>
        <p:nvSpPr>
          <p:cNvPr id="9" name="ZoneTexte 8">
            <a:extLst>
              <a:ext uri="{FF2B5EF4-FFF2-40B4-BE49-F238E27FC236}">
                <a16:creationId xmlns:a16="http://schemas.microsoft.com/office/drawing/2014/main" id="{1B855E29-DC5B-6F0E-0F95-F7711A2AE60E}"/>
              </a:ext>
            </a:extLst>
          </p:cNvPr>
          <p:cNvSpPr txBox="1"/>
          <p:nvPr/>
        </p:nvSpPr>
        <p:spPr>
          <a:xfrm>
            <a:off x="231320" y="1774510"/>
            <a:ext cx="6369178" cy="523220"/>
          </a:xfrm>
          <a:prstGeom prst="rect">
            <a:avLst/>
          </a:prstGeom>
          <a:solidFill>
            <a:srgbClr val="EFAD66"/>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lgn="just">
              <a:spcBef>
                <a:spcPts val="1200"/>
              </a:spcBef>
              <a:spcAft>
                <a:spcPts val="1200"/>
              </a:spcAft>
            </a:pPr>
            <a:r>
              <a:rPr lang="en-GB" sz="28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rPr>
              <a:t>FAIR facility, Darmstadt, Germany </a:t>
            </a:r>
            <a:endParaRPr lang="fr-FR" sz="28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endParaRPr>
          </a:p>
        </p:txBody>
      </p:sp>
      <p:sp>
        <p:nvSpPr>
          <p:cNvPr id="12" name="ZoneTexte 11">
            <a:extLst>
              <a:ext uri="{FF2B5EF4-FFF2-40B4-BE49-F238E27FC236}">
                <a16:creationId xmlns:a16="http://schemas.microsoft.com/office/drawing/2014/main" id="{67F42351-9F81-E726-6DAB-26C7B858ECFA}"/>
              </a:ext>
            </a:extLst>
          </p:cNvPr>
          <p:cNvSpPr txBox="1"/>
          <p:nvPr/>
        </p:nvSpPr>
        <p:spPr>
          <a:xfrm>
            <a:off x="79374" y="3192609"/>
            <a:ext cx="5209262" cy="2308324"/>
          </a:xfrm>
          <a:prstGeom prst="rect">
            <a:avLst/>
          </a:prstGeom>
          <a:noFill/>
        </p:spPr>
        <p:txBody>
          <a:bodyPr wrap="square">
            <a:spAutoFit/>
          </a:bodyPr>
          <a:lstStyle/>
          <a:p>
            <a:pPr marL="342900" lvl="0" indent="-342900" algn="just">
              <a:spcAft>
                <a:spcPts val="600"/>
              </a:spcAft>
              <a:buFont typeface="Symbol" pitchFamily="2" charset="2"/>
              <a:buChar char=""/>
            </a:pPr>
            <a:r>
              <a:rPr lang="en-GB" sz="1600" dirty="0">
                <a:effectLst/>
                <a:latin typeface="Arial" panose="020B0604020202020204" pitchFamily="34" charset="0"/>
                <a:ea typeface="Calibri" panose="020F0502020204030204" pitchFamily="34" charset="0"/>
                <a:cs typeface="Calibri" panose="020F0502020204030204" pitchFamily="34" charset="0"/>
              </a:rPr>
              <a:t>The first phase of the international </a:t>
            </a:r>
            <a:r>
              <a:rPr lang="en-GB" sz="1600" b="1" dirty="0">
                <a:effectLst/>
                <a:latin typeface="Arial" panose="020B0604020202020204" pitchFamily="34" charset="0"/>
                <a:ea typeface="Calibri" panose="020F0502020204030204" pitchFamily="34" charset="0"/>
                <a:cs typeface="Calibri" panose="020F0502020204030204" pitchFamily="34" charset="0"/>
              </a:rPr>
              <a:t>FAIR </a:t>
            </a:r>
            <a:r>
              <a:rPr lang="en-GB" sz="1600" dirty="0">
                <a:effectLst/>
                <a:latin typeface="Arial" panose="020B0604020202020204" pitchFamily="34" charset="0"/>
                <a:ea typeface="Calibri" panose="020F0502020204030204" pitchFamily="34" charset="0"/>
                <a:cs typeface="Calibri" panose="020F0502020204030204" pitchFamily="34" charset="0"/>
              </a:rPr>
              <a:t>facility is expected to be operational by 2028, facilitating experiments with SIS100 using the High-Energy Branch of the Super-FRS, the CBM cave and the current GSI facilities. </a:t>
            </a:r>
            <a:r>
              <a:rPr lang="en-GB" sz="1600" dirty="0">
                <a:effectLst/>
                <a:latin typeface="Arial" panose="020B0604020202020204" pitchFamily="34" charset="0"/>
                <a:ea typeface="Times New Roman" panose="02020603050405020304" pitchFamily="18" charset="0"/>
                <a:cs typeface="Calibri" panose="020F0502020204030204" pitchFamily="34" charset="0"/>
              </a:rPr>
              <a:t>Completing the full</a:t>
            </a:r>
            <a:r>
              <a:rPr lang="en-GB" sz="1600" b="1" dirty="0">
                <a:effectLst/>
                <a:latin typeface="Arial" panose="020B0604020202020204" pitchFamily="34" charset="0"/>
                <a:ea typeface="Times New Roman" panose="02020603050405020304" pitchFamily="18" charset="0"/>
                <a:cs typeface="Calibri" panose="020F0502020204030204" pitchFamily="34" charset="0"/>
              </a:rPr>
              <a:t> </a:t>
            </a:r>
            <a:r>
              <a:rPr lang="en-GB" sz="1600" dirty="0">
                <a:effectLst/>
                <a:latin typeface="Arial" panose="020B0604020202020204" pitchFamily="34" charset="0"/>
                <a:ea typeface="Times New Roman" panose="02020603050405020304" pitchFamily="18" charset="0"/>
                <a:cs typeface="Calibri" panose="020F0502020204030204" pitchFamily="34" charset="0"/>
              </a:rPr>
              <a:t>facility including the </a:t>
            </a:r>
            <a:r>
              <a:rPr lang="en-GB" sz="1600" b="1" dirty="0">
                <a:effectLst/>
                <a:latin typeface="Arial" panose="020B0604020202020204" pitchFamily="34" charset="0"/>
                <a:ea typeface="Times New Roman" panose="02020603050405020304" pitchFamily="18" charset="0"/>
                <a:cs typeface="Calibri" panose="020F0502020204030204" pitchFamily="34" charset="0"/>
              </a:rPr>
              <a:t>APPA</a:t>
            </a:r>
            <a:r>
              <a:rPr lang="en-GB" sz="1600" dirty="0">
                <a:effectLst/>
                <a:latin typeface="Arial" panose="020B0604020202020204" pitchFamily="34" charset="0"/>
                <a:ea typeface="Times New Roman" panose="02020603050405020304" pitchFamily="18" charset="0"/>
                <a:cs typeface="Calibri" panose="020F0502020204030204" pitchFamily="34" charset="0"/>
              </a:rPr>
              <a:t>, </a:t>
            </a:r>
            <a:r>
              <a:rPr lang="en-GB" sz="1600" b="1" dirty="0">
                <a:effectLst/>
                <a:latin typeface="Arial" panose="020B0604020202020204" pitchFamily="34" charset="0"/>
                <a:ea typeface="Times New Roman" panose="02020603050405020304" pitchFamily="18" charset="0"/>
                <a:cs typeface="Calibri" panose="020F0502020204030204" pitchFamily="34" charset="0"/>
              </a:rPr>
              <a:t>CBM</a:t>
            </a:r>
            <a:r>
              <a:rPr lang="en-GB" sz="1600" dirty="0">
                <a:effectLst/>
                <a:latin typeface="Arial" panose="020B0604020202020204" pitchFamily="34" charset="0"/>
                <a:ea typeface="Times New Roman" panose="02020603050405020304" pitchFamily="18" charset="0"/>
                <a:cs typeface="Calibri" panose="020F0502020204030204" pitchFamily="34" charset="0"/>
              </a:rPr>
              <a:t>, </a:t>
            </a:r>
            <a:r>
              <a:rPr lang="en-GB" sz="1600" b="1" dirty="0">
                <a:effectLst/>
                <a:latin typeface="Arial" panose="020B0604020202020204" pitchFamily="34" charset="0"/>
                <a:ea typeface="Times New Roman" panose="02020603050405020304" pitchFamily="18" charset="0"/>
                <a:cs typeface="Calibri" panose="020F0502020204030204" pitchFamily="34" charset="0"/>
              </a:rPr>
              <a:t>NUSTAR</a:t>
            </a:r>
            <a:r>
              <a:rPr lang="en-GB" sz="1600" dirty="0">
                <a:effectLst/>
                <a:latin typeface="Arial" panose="020B0604020202020204" pitchFamily="34" charset="0"/>
                <a:ea typeface="Times New Roman" panose="02020603050405020304" pitchFamily="18" charset="0"/>
                <a:cs typeface="Calibri" panose="020F0502020204030204" pitchFamily="34" charset="0"/>
              </a:rPr>
              <a:t> and </a:t>
            </a:r>
            <a:r>
              <a:rPr lang="en-GB" sz="1600" b="1" dirty="0">
                <a:effectLst/>
                <a:latin typeface="Arial" panose="020B0604020202020204" pitchFamily="34" charset="0"/>
                <a:ea typeface="Times New Roman" panose="02020603050405020304" pitchFamily="18" charset="0"/>
                <a:cs typeface="Calibri" panose="020F0502020204030204" pitchFamily="34" charset="0"/>
              </a:rPr>
              <a:t>PANDA</a:t>
            </a:r>
            <a:r>
              <a:rPr lang="en-GB" sz="1600" dirty="0">
                <a:effectLst/>
                <a:latin typeface="Arial" panose="020B0604020202020204" pitchFamily="34" charset="0"/>
                <a:ea typeface="Times New Roman" panose="02020603050405020304" pitchFamily="18" charset="0"/>
                <a:cs typeface="Calibri" panose="020F0502020204030204" pitchFamily="34" charset="0"/>
              </a:rPr>
              <a:t> programs will provide European science with world-class opportunities for decades and is highly recommended.</a:t>
            </a:r>
            <a:endParaRPr lang="fr-FR" sz="1600" dirty="0">
              <a:effectLst/>
              <a:latin typeface="Arial" panose="020B0604020202020204" pitchFamily="34" charset="0"/>
              <a:ea typeface="Calibri" panose="020F0502020204030204" pitchFamily="34" charset="0"/>
              <a:cs typeface="Calibri" panose="020F0502020204030204" pitchFamily="34" charset="0"/>
            </a:endParaRPr>
          </a:p>
        </p:txBody>
      </p:sp>
      <p:pic>
        <p:nvPicPr>
          <p:cNvPr id="13" name="Picture 1">
            <a:extLst>
              <a:ext uri="{FF2B5EF4-FFF2-40B4-BE49-F238E27FC236}">
                <a16:creationId xmlns:a16="http://schemas.microsoft.com/office/drawing/2014/main" id="{90B21B1D-6BCE-8B13-18D1-39BCA431D7F4}"/>
              </a:ext>
            </a:extLst>
          </p:cNvPr>
          <p:cNvPicPr>
            <a:picLocks noChangeAspect="1"/>
          </p:cNvPicPr>
          <p:nvPr/>
        </p:nvPicPr>
        <p:blipFill>
          <a:blip r:embed="rId2"/>
          <a:stretch>
            <a:fillRect/>
          </a:stretch>
        </p:blipFill>
        <p:spPr>
          <a:xfrm>
            <a:off x="5288636" y="2385186"/>
            <a:ext cx="6823990" cy="3923171"/>
          </a:xfrm>
          <a:prstGeom prst="rect">
            <a:avLst/>
          </a:prstGeom>
        </p:spPr>
      </p:pic>
      <p:pic>
        <p:nvPicPr>
          <p:cNvPr id="1026" name="Picture 2" descr="Home">
            <a:extLst>
              <a:ext uri="{FF2B5EF4-FFF2-40B4-BE49-F238E27FC236}">
                <a16:creationId xmlns:a16="http://schemas.microsoft.com/office/drawing/2014/main" id="{6A6C6A32-23B7-4E3B-0C7F-A414885B9D41}"/>
              </a:ext>
            </a:extLst>
          </p:cNvPr>
          <p:cNvPicPr>
            <a:picLocks noChangeAspect="1" noChangeArrowheads="1"/>
          </p:cNvPicPr>
          <p:nvPr/>
        </p:nvPicPr>
        <p:blipFill>
          <a:blip r:embed="rId3" cstate="email">
            <a:extLst>
              <a:ext uri="{28A0092B-C50C-407E-A947-70E740481C1C}">
                <a14:useLocalDpi xmlns:a14="http://schemas.microsoft.com/office/drawing/2010/main" val="0"/>
              </a:ext>
            </a:extLst>
          </a:blip>
          <a:srcRect/>
          <a:stretch>
            <a:fillRect/>
          </a:stretch>
        </p:blipFill>
        <p:spPr bwMode="auto">
          <a:xfrm>
            <a:off x="10224274" y="1251124"/>
            <a:ext cx="811691" cy="731253"/>
          </a:xfrm>
          <a:prstGeom prst="rect">
            <a:avLst/>
          </a:prstGeom>
          <a:noFill/>
          <a:extLst>
            <a:ext uri="{909E8E84-426E-40DD-AFC4-6F175D3DCCD1}">
              <a14:hiddenFill xmlns:a14="http://schemas.microsoft.com/office/drawing/2010/main">
                <a:solidFill>
                  <a:srgbClr val="FFFFFF"/>
                </a:solidFill>
              </a14:hiddenFill>
            </a:ext>
          </a:extLst>
        </p:spPr>
      </p:pic>
      <p:sp>
        <p:nvSpPr>
          <p:cNvPr id="7" name="ZoneTexte 6">
            <a:extLst>
              <a:ext uri="{FF2B5EF4-FFF2-40B4-BE49-F238E27FC236}">
                <a16:creationId xmlns:a16="http://schemas.microsoft.com/office/drawing/2014/main" id="{1BE4E3FD-774D-034D-E492-5444F3D17D18}"/>
              </a:ext>
            </a:extLst>
          </p:cNvPr>
          <p:cNvSpPr txBox="1"/>
          <p:nvPr/>
        </p:nvSpPr>
        <p:spPr>
          <a:xfrm>
            <a:off x="7646316" y="2253765"/>
            <a:ext cx="1499770" cy="461665"/>
          </a:xfrm>
          <a:prstGeom prst="rect">
            <a:avLst/>
          </a:prstGeom>
          <a:noFill/>
        </p:spPr>
        <p:txBody>
          <a:bodyPr wrap="none" rtlCol="0">
            <a:spAutoFit/>
          </a:bodyPr>
          <a:lstStyle/>
          <a:p>
            <a:r>
              <a:rPr lang="en-GB" dirty="0"/>
              <a:t>FAIR/GSI</a:t>
            </a:r>
          </a:p>
        </p:txBody>
      </p:sp>
      <p:sp>
        <p:nvSpPr>
          <p:cNvPr id="8" name="ZoneTexte 7">
            <a:extLst>
              <a:ext uri="{FF2B5EF4-FFF2-40B4-BE49-F238E27FC236}">
                <a16:creationId xmlns:a16="http://schemas.microsoft.com/office/drawing/2014/main" id="{DF8E948E-06F2-BEC9-CE3B-5E6D1112C9CC}"/>
              </a:ext>
            </a:extLst>
          </p:cNvPr>
          <p:cNvSpPr txBox="1"/>
          <p:nvPr/>
        </p:nvSpPr>
        <p:spPr>
          <a:xfrm>
            <a:off x="151624" y="1146475"/>
            <a:ext cx="8922507" cy="523220"/>
          </a:xfrm>
          <a:prstGeom prst="rect">
            <a:avLst/>
          </a:prstGeom>
          <a:noFill/>
        </p:spPr>
        <p:txBody>
          <a:bodyPr wrap="none" rtlCol="0">
            <a:spAutoFit/>
          </a:bodyPr>
          <a:lstStyle/>
          <a:p>
            <a:r>
              <a:rPr lang="en-GB" sz="2800" b="1" dirty="0">
                <a:latin typeface="Arial" panose="020B0604020202020204" pitchFamily="34" charset="0"/>
                <a:cs typeface="Arial" panose="020B0604020202020204" pitchFamily="34" charset="0"/>
              </a:rPr>
              <a:t>LRP 2024 Recommendations for NP Infrastructures</a:t>
            </a:r>
          </a:p>
        </p:txBody>
      </p:sp>
    </p:spTree>
    <p:extLst>
      <p:ext uri="{BB962C8B-B14F-4D97-AF65-F5344CB8AC3E}">
        <p14:creationId xmlns:p14="http://schemas.microsoft.com/office/powerpoint/2010/main" val="438100643"/>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AFA8ED3B-993C-BE58-25FD-3531C70E7B8B}"/>
              </a:ext>
            </a:extLst>
          </p:cNvPr>
          <p:cNvSpPr>
            <a:spLocks noGrp="1"/>
          </p:cNvSpPr>
          <p:nvPr>
            <p:ph type="dt" sz="half" idx="10"/>
          </p:nvPr>
        </p:nvSpPr>
        <p:spPr/>
        <p:txBody>
          <a:bodyPr/>
          <a:lstStyle/>
          <a:p>
            <a:r>
              <a:rPr lang="en-US"/>
              <a:t>28 May 2025</a:t>
            </a:r>
            <a:endParaRPr lang="en-GB"/>
          </a:p>
        </p:txBody>
      </p:sp>
      <p:sp>
        <p:nvSpPr>
          <p:cNvPr id="2" name="Espace réservé du pied de page 1">
            <a:extLst>
              <a:ext uri="{FF2B5EF4-FFF2-40B4-BE49-F238E27FC236}">
                <a16:creationId xmlns:a16="http://schemas.microsoft.com/office/drawing/2014/main" id="{27FFEB09-2DF2-4EB3-5850-87358AF91EE9}"/>
              </a:ext>
            </a:extLst>
          </p:cNvPr>
          <p:cNvSpPr>
            <a:spLocks noGrp="1"/>
          </p:cNvSpPr>
          <p:nvPr>
            <p:ph type="ftr" sz="quarter" idx="11"/>
          </p:nvPr>
        </p:nvSpPr>
        <p:spPr/>
        <p:txBody>
          <a:bodyPr/>
          <a:lstStyle/>
          <a:p>
            <a:r>
              <a:rPr lang="en-US"/>
              <a:t>E. Widmann WG9 Meeting Deajeon</a:t>
            </a:r>
            <a:endParaRPr lang="en-GB" noProof="0" dirty="0"/>
          </a:p>
        </p:txBody>
      </p:sp>
      <p:sp>
        <p:nvSpPr>
          <p:cNvPr id="7" name="Espace réservé du numéro de diapositive 6">
            <a:extLst>
              <a:ext uri="{FF2B5EF4-FFF2-40B4-BE49-F238E27FC236}">
                <a16:creationId xmlns:a16="http://schemas.microsoft.com/office/drawing/2014/main" id="{B3E9EB26-5DB3-1CAC-6A25-5AC470541EBE}"/>
              </a:ext>
            </a:extLst>
          </p:cNvPr>
          <p:cNvSpPr>
            <a:spLocks noGrp="1"/>
          </p:cNvSpPr>
          <p:nvPr>
            <p:ph type="sldNum" sz="quarter" idx="12"/>
          </p:nvPr>
        </p:nvSpPr>
        <p:spPr/>
        <p:txBody>
          <a:bodyPr/>
          <a:lstStyle/>
          <a:p>
            <a:fld id="{D6989F83-ADB3-5041-8C37-95AC9FBEFDEB}" type="slidenum">
              <a:rPr lang="en-GB" smtClean="0"/>
              <a:t>33</a:t>
            </a:fld>
            <a:endParaRPr lang="en-GB" dirty="0"/>
          </a:p>
        </p:txBody>
      </p:sp>
      <p:sp>
        <p:nvSpPr>
          <p:cNvPr id="9" name="ZoneTexte 8">
            <a:extLst>
              <a:ext uri="{FF2B5EF4-FFF2-40B4-BE49-F238E27FC236}">
                <a16:creationId xmlns:a16="http://schemas.microsoft.com/office/drawing/2014/main" id="{1B855E29-DC5B-6F0E-0F95-F7711A2AE60E}"/>
              </a:ext>
            </a:extLst>
          </p:cNvPr>
          <p:cNvSpPr txBox="1"/>
          <p:nvPr/>
        </p:nvSpPr>
        <p:spPr>
          <a:xfrm>
            <a:off x="185445" y="1521368"/>
            <a:ext cx="7163524" cy="523220"/>
          </a:xfrm>
          <a:prstGeom prst="rect">
            <a:avLst/>
          </a:prstGeom>
          <a:solidFill>
            <a:srgbClr val="EFAD66"/>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lgn="just">
              <a:spcBef>
                <a:spcPts val="1200"/>
              </a:spcBef>
              <a:spcAft>
                <a:spcPts val="1200"/>
              </a:spcAft>
            </a:pPr>
            <a:r>
              <a:rPr lang="en-GB" sz="28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rPr>
              <a:t>GANIL/SPIRAL2 facility, Caen, France</a:t>
            </a:r>
            <a:endParaRPr lang="fr-FR" sz="28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endParaRPr>
          </a:p>
        </p:txBody>
      </p:sp>
      <p:sp>
        <p:nvSpPr>
          <p:cNvPr id="12" name="ZoneTexte 11">
            <a:extLst>
              <a:ext uri="{FF2B5EF4-FFF2-40B4-BE49-F238E27FC236}">
                <a16:creationId xmlns:a16="http://schemas.microsoft.com/office/drawing/2014/main" id="{67F42351-9F81-E726-6DAB-26C7B858ECFA}"/>
              </a:ext>
            </a:extLst>
          </p:cNvPr>
          <p:cNvSpPr txBox="1"/>
          <p:nvPr/>
        </p:nvSpPr>
        <p:spPr>
          <a:xfrm>
            <a:off x="79374" y="2688313"/>
            <a:ext cx="5427980" cy="3416320"/>
          </a:xfrm>
          <a:prstGeom prst="rect">
            <a:avLst/>
          </a:prstGeom>
          <a:noFill/>
        </p:spPr>
        <p:txBody>
          <a:bodyPr wrap="square">
            <a:spAutoFit/>
          </a:bodyPr>
          <a:lstStyle/>
          <a:p>
            <a:pPr marL="342900" lvl="0" indent="-342900" algn="just">
              <a:spcAft>
                <a:spcPts val="600"/>
              </a:spcAft>
              <a:buFont typeface="Symbol" pitchFamily="2" charset="2"/>
              <a:buChar char=""/>
            </a:pPr>
            <a:r>
              <a:rPr lang="en-GB" dirty="0">
                <a:solidFill>
                  <a:srgbClr val="000000"/>
                </a:solidFill>
                <a:effectLst/>
                <a:latin typeface="Arial" panose="020B0604020202020204" pitchFamily="34" charset="0"/>
                <a:ea typeface="Calibri" panose="020F0502020204030204" pitchFamily="34" charset="0"/>
                <a:cs typeface="Arial" panose="020B0604020202020204" pitchFamily="34" charset="0"/>
              </a:rPr>
              <a:t>At </a:t>
            </a:r>
            <a:r>
              <a:rPr lang="en-GB" b="1" dirty="0">
                <a:solidFill>
                  <a:srgbClr val="000000"/>
                </a:solidFill>
                <a:effectLst/>
                <a:latin typeface="Arial" panose="020B0604020202020204" pitchFamily="34" charset="0"/>
                <a:ea typeface="Calibri" panose="020F0502020204030204" pitchFamily="34" charset="0"/>
                <a:cs typeface="Arial" panose="020B0604020202020204" pitchFamily="34" charset="0"/>
              </a:rPr>
              <a:t>GANIL/SPIRAL2 </a:t>
            </a:r>
            <a:r>
              <a:rPr lang="en-GB" dirty="0">
                <a:solidFill>
                  <a:srgbClr val="000000"/>
                </a:solidFill>
                <a:effectLst/>
                <a:latin typeface="Arial" panose="020B0604020202020204" pitchFamily="34" charset="0"/>
                <a:ea typeface="Calibri" panose="020F0502020204030204" pitchFamily="34" charset="0"/>
                <a:cs typeface="Arial" panose="020B0604020202020204" pitchFamily="34" charset="0"/>
              </a:rPr>
              <a:t>the Super-Separator Spectrometer </a:t>
            </a:r>
            <a:r>
              <a:rPr lang="en-GB" b="1" dirty="0">
                <a:solidFill>
                  <a:srgbClr val="000000"/>
                </a:solidFill>
                <a:effectLst/>
                <a:latin typeface="Arial" panose="020B0604020202020204" pitchFamily="34" charset="0"/>
                <a:ea typeface="Calibri" panose="020F0502020204030204" pitchFamily="34" charset="0"/>
                <a:cs typeface="Arial" panose="020B0604020202020204" pitchFamily="34" charset="0"/>
              </a:rPr>
              <a:t>S</a:t>
            </a:r>
            <a:r>
              <a:rPr lang="en-GB" b="1" baseline="30000" dirty="0">
                <a:solidFill>
                  <a:srgbClr val="000000"/>
                </a:solidFill>
                <a:effectLst/>
                <a:latin typeface="Arial" panose="020B0604020202020204" pitchFamily="34" charset="0"/>
                <a:ea typeface="Calibri" panose="020F0502020204030204" pitchFamily="34" charset="0"/>
                <a:cs typeface="Arial" panose="020B0604020202020204" pitchFamily="34" charset="0"/>
              </a:rPr>
              <a:t>3</a:t>
            </a:r>
            <a:r>
              <a:rPr lang="en-GB" b="1" dirty="0">
                <a:solidFill>
                  <a:srgbClr val="000000"/>
                </a:solidFill>
                <a:effectLst/>
                <a:latin typeface="Arial" panose="020B0604020202020204" pitchFamily="34" charset="0"/>
                <a:ea typeface="Calibri" panose="020F0502020204030204" pitchFamily="34" charset="0"/>
                <a:cs typeface="Arial" panose="020B0604020202020204" pitchFamily="34" charset="0"/>
              </a:rPr>
              <a:t> </a:t>
            </a:r>
            <a:r>
              <a:rPr lang="en-GB" dirty="0">
                <a:solidFill>
                  <a:srgbClr val="000000"/>
                </a:solidFill>
                <a:effectLst/>
                <a:latin typeface="Arial" panose="020B0604020202020204" pitchFamily="34" charset="0"/>
                <a:ea typeface="Calibri" panose="020F0502020204030204" pitchFamily="34" charset="0"/>
                <a:cs typeface="Arial" panose="020B0604020202020204" pitchFamily="34" charset="0"/>
              </a:rPr>
              <a:t>is in an advanced stage of completion and the low-energy </a:t>
            </a:r>
            <a:r>
              <a:rPr lang="en-GB" b="1" dirty="0">
                <a:solidFill>
                  <a:srgbClr val="000000"/>
                </a:solidFill>
                <a:effectLst/>
                <a:latin typeface="Arial" panose="020B0604020202020204" pitchFamily="34" charset="0"/>
                <a:ea typeface="Calibri" panose="020F0502020204030204" pitchFamily="34" charset="0"/>
                <a:cs typeface="Arial" panose="020B0604020202020204" pitchFamily="34" charset="0"/>
              </a:rPr>
              <a:t>DESIR</a:t>
            </a:r>
            <a:r>
              <a:rPr lang="en-GB" dirty="0">
                <a:solidFill>
                  <a:srgbClr val="000000"/>
                </a:solidFill>
                <a:effectLst/>
                <a:latin typeface="Arial" panose="020B0604020202020204" pitchFamily="34" charset="0"/>
                <a:ea typeface="Calibri" panose="020F0502020204030204" pitchFamily="34" charset="0"/>
                <a:cs typeface="Arial" panose="020B0604020202020204" pitchFamily="34" charset="0"/>
              </a:rPr>
              <a:t> facility and heavy-ion injector </a:t>
            </a:r>
            <a:r>
              <a:rPr lang="en-GB" b="1" dirty="0">
                <a:solidFill>
                  <a:srgbClr val="000000"/>
                </a:solidFill>
                <a:effectLst/>
                <a:latin typeface="Arial" panose="020B0604020202020204" pitchFamily="34" charset="0"/>
                <a:ea typeface="Calibri" panose="020F0502020204030204" pitchFamily="34" charset="0"/>
                <a:cs typeface="Arial" panose="020B0604020202020204" pitchFamily="34" charset="0"/>
              </a:rPr>
              <a:t>NEWGAIN</a:t>
            </a:r>
            <a:r>
              <a:rPr lang="en-GB" strike="sngStrike" dirty="0">
                <a:solidFill>
                  <a:srgbClr val="000000"/>
                </a:solidFill>
                <a:effectLst/>
                <a:latin typeface="Arial" panose="020B0604020202020204" pitchFamily="34" charset="0"/>
                <a:ea typeface="Calibri" panose="020F0502020204030204" pitchFamily="34" charset="0"/>
                <a:cs typeface="Arial" panose="020B0604020202020204" pitchFamily="34" charset="0"/>
              </a:rPr>
              <a:t>,</a:t>
            </a:r>
            <a:r>
              <a:rPr lang="en-GB" dirty="0">
                <a:solidFill>
                  <a:srgbClr val="000000"/>
                </a:solidFill>
                <a:effectLst/>
                <a:latin typeface="Arial" panose="020B0604020202020204" pitchFamily="34" charset="0"/>
                <a:ea typeface="Calibri" panose="020F0502020204030204" pitchFamily="34" charset="0"/>
                <a:cs typeface="Arial" panose="020B0604020202020204" pitchFamily="34" charset="0"/>
              </a:rPr>
              <a:t> will be operational from 2027/28. The refurbishing of the cyclotrons will ensure their operation for the next decades.</a:t>
            </a:r>
            <a:r>
              <a:rPr lang="en-GB" dirty="0">
                <a:effectLst/>
                <a:latin typeface="Arial" panose="020B0604020202020204" pitchFamily="34" charset="0"/>
                <a:ea typeface="Calibri" panose="020F0502020204030204" pitchFamily="34" charset="0"/>
                <a:cs typeface="Calibri" panose="020F0502020204030204" pitchFamily="34" charset="0"/>
              </a:rPr>
              <a:t> </a:t>
            </a:r>
            <a:r>
              <a:rPr lang="en-GB" dirty="0">
                <a:solidFill>
                  <a:srgbClr val="000000"/>
                </a:solidFill>
                <a:effectLst/>
                <a:latin typeface="Arial" panose="020B0604020202020204" pitchFamily="34" charset="0"/>
                <a:ea typeface="Calibri" panose="020F0502020204030204" pitchFamily="34" charset="0"/>
                <a:cs typeface="Arial" panose="020B0604020202020204" pitchFamily="34" charset="0"/>
              </a:rPr>
              <a:t>Timely completion and full exploitation of these GANIL/SPIRAL2 projects are recommended. The future evolution of the infrastructure</a:t>
            </a:r>
            <a:r>
              <a:rPr lang="en-GB" dirty="0">
                <a:effectLst/>
                <a:latin typeface="Arial" panose="020B0604020202020204" pitchFamily="34" charset="0"/>
                <a:ea typeface="Calibri" panose="020F0502020204030204" pitchFamily="34" charset="0"/>
                <a:cs typeface="Calibri" panose="020F0502020204030204" pitchFamily="34" charset="0"/>
              </a:rPr>
              <a:t> </a:t>
            </a:r>
            <a:r>
              <a:rPr lang="en-GB" dirty="0">
                <a:solidFill>
                  <a:srgbClr val="000000"/>
                </a:solidFill>
                <a:effectLst/>
                <a:latin typeface="Arial" panose="020B0604020202020204" pitchFamily="34" charset="0"/>
                <a:ea typeface="Calibri" panose="020F0502020204030204" pitchFamily="34" charset="0"/>
                <a:cs typeface="Arial" panose="020B0604020202020204" pitchFamily="34" charset="0"/>
              </a:rPr>
              <a:t>towards a very high-intensity reaccelerated RIB facility of up to 100 MeV/u should be</a:t>
            </a:r>
            <a:r>
              <a:rPr lang="en-GB" dirty="0">
                <a:effectLst/>
                <a:latin typeface="Arial" panose="020B0604020202020204" pitchFamily="34" charset="0"/>
                <a:ea typeface="Calibri" panose="020F0502020204030204" pitchFamily="34" charset="0"/>
                <a:cs typeface="Calibri" panose="020F0502020204030204" pitchFamily="34" charset="0"/>
              </a:rPr>
              <a:t> </a:t>
            </a:r>
            <a:r>
              <a:rPr lang="en-GB" dirty="0">
                <a:solidFill>
                  <a:srgbClr val="000000"/>
                </a:solidFill>
                <a:effectLst/>
                <a:latin typeface="Arial" panose="020B0604020202020204" pitchFamily="34" charset="0"/>
                <a:ea typeface="Calibri" panose="020F0502020204030204" pitchFamily="34" charset="0"/>
                <a:cs typeface="Arial" panose="020B0604020202020204" pitchFamily="34" charset="0"/>
              </a:rPr>
              <a:t>actively</a:t>
            </a:r>
            <a:r>
              <a:rPr lang="en-GB" dirty="0">
                <a:effectLst/>
                <a:latin typeface="Arial" panose="020B0604020202020204" pitchFamily="34" charset="0"/>
                <a:ea typeface="Calibri" panose="020F0502020204030204" pitchFamily="34" charset="0"/>
                <a:cs typeface="Calibri" panose="020F0502020204030204" pitchFamily="34" charset="0"/>
              </a:rPr>
              <a:t> </a:t>
            </a:r>
            <a:r>
              <a:rPr lang="en-GB" dirty="0">
                <a:solidFill>
                  <a:srgbClr val="000000"/>
                </a:solidFill>
                <a:effectLst/>
                <a:latin typeface="Arial" panose="020B0604020202020204" pitchFamily="34" charset="0"/>
                <a:ea typeface="Calibri" panose="020F0502020204030204" pitchFamily="34" charset="0"/>
                <a:cs typeface="Arial" panose="020B0604020202020204" pitchFamily="34" charset="0"/>
              </a:rPr>
              <a:t>planned.</a:t>
            </a:r>
            <a:endParaRPr lang="fr-FR" dirty="0">
              <a:effectLst/>
              <a:latin typeface="Arial" panose="020B0604020202020204" pitchFamily="34" charset="0"/>
              <a:ea typeface="Calibri" panose="020F0502020204030204" pitchFamily="34" charset="0"/>
              <a:cs typeface="Calibri" panose="020F0502020204030204" pitchFamily="34" charset="0"/>
            </a:endParaRPr>
          </a:p>
        </p:txBody>
      </p:sp>
      <p:pic>
        <p:nvPicPr>
          <p:cNvPr id="5" name="Picture 1">
            <a:extLst>
              <a:ext uri="{FF2B5EF4-FFF2-40B4-BE49-F238E27FC236}">
                <a16:creationId xmlns:a16="http://schemas.microsoft.com/office/drawing/2014/main" id="{103DE8CE-1223-C488-F2DC-659DEB127A38}"/>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5643368" y="2559826"/>
            <a:ext cx="6469258" cy="3848406"/>
          </a:xfrm>
          <a:prstGeom prst="rect">
            <a:avLst/>
          </a:prstGeom>
        </p:spPr>
      </p:pic>
      <p:pic>
        <p:nvPicPr>
          <p:cNvPr id="6" name="Picture 2" descr="Home">
            <a:extLst>
              <a:ext uri="{FF2B5EF4-FFF2-40B4-BE49-F238E27FC236}">
                <a16:creationId xmlns:a16="http://schemas.microsoft.com/office/drawing/2014/main" id="{8A941E41-C78B-D719-7184-BC5F8344E41F}"/>
              </a:ext>
            </a:extLst>
          </p:cNvPr>
          <p:cNvPicPr>
            <a:picLocks noChangeAspect="1" noChangeArrowheads="1"/>
          </p:cNvPicPr>
          <p:nvPr/>
        </p:nvPicPr>
        <p:blipFill>
          <a:blip r:embed="rId3" cstate="email">
            <a:extLst>
              <a:ext uri="{28A0092B-C50C-407E-A947-70E740481C1C}">
                <a14:useLocalDpi xmlns:a14="http://schemas.microsoft.com/office/drawing/2010/main" val="0"/>
              </a:ext>
            </a:extLst>
          </a:blip>
          <a:srcRect/>
          <a:stretch>
            <a:fillRect/>
          </a:stretch>
        </p:blipFill>
        <p:spPr bwMode="auto">
          <a:xfrm>
            <a:off x="10224274" y="1251124"/>
            <a:ext cx="811691" cy="731253"/>
          </a:xfrm>
          <a:prstGeom prst="rect">
            <a:avLst/>
          </a:prstGeom>
          <a:noFill/>
          <a:extLst>
            <a:ext uri="{909E8E84-426E-40DD-AFC4-6F175D3DCCD1}">
              <a14:hiddenFill xmlns:a14="http://schemas.microsoft.com/office/drawing/2010/main">
                <a:solidFill>
                  <a:srgbClr val="FFFFFF"/>
                </a:solidFill>
              </a14:hiddenFill>
            </a:ext>
          </a:extLst>
        </p:spPr>
      </p:pic>
      <p:sp>
        <p:nvSpPr>
          <p:cNvPr id="10" name="ZoneTexte 9">
            <a:extLst>
              <a:ext uri="{FF2B5EF4-FFF2-40B4-BE49-F238E27FC236}">
                <a16:creationId xmlns:a16="http://schemas.microsoft.com/office/drawing/2014/main" id="{D4200E49-C2F6-0ACC-8C6C-D4116708881E}"/>
              </a:ext>
            </a:extLst>
          </p:cNvPr>
          <p:cNvSpPr txBox="1"/>
          <p:nvPr/>
        </p:nvSpPr>
        <p:spPr>
          <a:xfrm>
            <a:off x="7008615" y="2118326"/>
            <a:ext cx="3706464" cy="461665"/>
          </a:xfrm>
          <a:prstGeom prst="rect">
            <a:avLst/>
          </a:prstGeom>
          <a:noFill/>
        </p:spPr>
        <p:txBody>
          <a:bodyPr wrap="none" rtlCol="0">
            <a:spAutoFit/>
          </a:bodyPr>
          <a:lstStyle/>
          <a:p>
            <a:r>
              <a:rPr lang="en-GB" dirty="0"/>
              <a:t>GANIL/SPIRAL2 France</a:t>
            </a:r>
          </a:p>
        </p:txBody>
      </p:sp>
      <p:sp>
        <p:nvSpPr>
          <p:cNvPr id="4" name="ZoneTexte 7">
            <a:extLst>
              <a:ext uri="{FF2B5EF4-FFF2-40B4-BE49-F238E27FC236}">
                <a16:creationId xmlns:a16="http://schemas.microsoft.com/office/drawing/2014/main" id="{F03D66DA-72DD-78F3-79BD-FD78E7DF9915}"/>
              </a:ext>
            </a:extLst>
          </p:cNvPr>
          <p:cNvSpPr txBox="1"/>
          <p:nvPr/>
        </p:nvSpPr>
        <p:spPr>
          <a:xfrm>
            <a:off x="99400" y="862199"/>
            <a:ext cx="8922507" cy="523220"/>
          </a:xfrm>
          <a:prstGeom prst="rect">
            <a:avLst/>
          </a:prstGeom>
          <a:noFill/>
        </p:spPr>
        <p:txBody>
          <a:bodyPr wrap="none" rtlCol="0">
            <a:spAutoFit/>
          </a:bodyPr>
          <a:lstStyle/>
          <a:p>
            <a:r>
              <a:rPr lang="en-GB" sz="2800" b="1" dirty="0">
                <a:latin typeface="Arial" panose="020B0604020202020204" pitchFamily="34" charset="0"/>
                <a:cs typeface="Arial" panose="020B0604020202020204" pitchFamily="34" charset="0"/>
              </a:rPr>
              <a:t>LRP 2024 Recommendations for NP Infrastructures</a:t>
            </a:r>
          </a:p>
        </p:txBody>
      </p:sp>
    </p:spTree>
    <p:extLst>
      <p:ext uri="{BB962C8B-B14F-4D97-AF65-F5344CB8AC3E}">
        <p14:creationId xmlns:p14="http://schemas.microsoft.com/office/powerpoint/2010/main" val="1145913733"/>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AFA8ED3B-993C-BE58-25FD-3531C70E7B8B}"/>
              </a:ext>
            </a:extLst>
          </p:cNvPr>
          <p:cNvSpPr>
            <a:spLocks noGrp="1"/>
          </p:cNvSpPr>
          <p:nvPr>
            <p:ph type="dt" sz="half" idx="10"/>
          </p:nvPr>
        </p:nvSpPr>
        <p:spPr/>
        <p:txBody>
          <a:bodyPr/>
          <a:lstStyle/>
          <a:p>
            <a:r>
              <a:rPr lang="en-US"/>
              <a:t>28 May 2025</a:t>
            </a:r>
            <a:endParaRPr lang="en-GB"/>
          </a:p>
        </p:txBody>
      </p:sp>
      <p:sp>
        <p:nvSpPr>
          <p:cNvPr id="2" name="Espace réservé du pied de page 1">
            <a:extLst>
              <a:ext uri="{FF2B5EF4-FFF2-40B4-BE49-F238E27FC236}">
                <a16:creationId xmlns:a16="http://schemas.microsoft.com/office/drawing/2014/main" id="{27FFEB09-2DF2-4EB3-5850-87358AF91EE9}"/>
              </a:ext>
            </a:extLst>
          </p:cNvPr>
          <p:cNvSpPr>
            <a:spLocks noGrp="1"/>
          </p:cNvSpPr>
          <p:nvPr>
            <p:ph type="ftr" sz="quarter" idx="11"/>
          </p:nvPr>
        </p:nvSpPr>
        <p:spPr/>
        <p:txBody>
          <a:bodyPr/>
          <a:lstStyle/>
          <a:p>
            <a:r>
              <a:rPr lang="en-US"/>
              <a:t>E. Widmann WG9 Meeting Deajeon</a:t>
            </a:r>
            <a:endParaRPr lang="en-GB" noProof="0" dirty="0"/>
          </a:p>
        </p:txBody>
      </p:sp>
      <p:sp>
        <p:nvSpPr>
          <p:cNvPr id="14" name="Espace réservé du numéro de diapositive 13">
            <a:extLst>
              <a:ext uri="{FF2B5EF4-FFF2-40B4-BE49-F238E27FC236}">
                <a16:creationId xmlns:a16="http://schemas.microsoft.com/office/drawing/2014/main" id="{74215E6C-39F6-9211-5A01-2B2A3B7E7685}"/>
              </a:ext>
            </a:extLst>
          </p:cNvPr>
          <p:cNvSpPr>
            <a:spLocks noGrp="1"/>
          </p:cNvSpPr>
          <p:nvPr>
            <p:ph type="sldNum" sz="quarter" idx="12"/>
          </p:nvPr>
        </p:nvSpPr>
        <p:spPr/>
        <p:txBody>
          <a:bodyPr/>
          <a:lstStyle/>
          <a:p>
            <a:fld id="{D6989F83-ADB3-5041-8C37-95AC9FBEFDEB}" type="slidenum">
              <a:rPr lang="en-GB" smtClean="0"/>
              <a:t>34</a:t>
            </a:fld>
            <a:endParaRPr lang="en-GB" dirty="0"/>
          </a:p>
        </p:txBody>
      </p:sp>
      <p:sp>
        <p:nvSpPr>
          <p:cNvPr id="12" name="ZoneTexte 11">
            <a:extLst>
              <a:ext uri="{FF2B5EF4-FFF2-40B4-BE49-F238E27FC236}">
                <a16:creationId xmlns:a16="http://schemas.microsoft.com/office/drawing/2014/main" id="{67F42351-9F81-E726-6DAB-26C7B858ECFA}"/>
              </a:ext>
            </a:extLst>
          </p:cNvPr>
          <p:cNvSpPr txBox="1"/>
          <p:nvPr/>
        </p:nvSpPr>
        <p:spPr>
          <a:xfrm>
            <a:off x="52436" y="2613722"/>
            <a:ext cx="5900035" cy="2554545"/>
          </a:xfrm>
          <a:prstGeom prst="rect">
            <a:avLst/>
          </a:prstGeom>
          <a:noFill/>
        </p:spPr>
        <p:txBody>
          <a:bodyPr wrap="square">
            <a:spAutoFit/>
          </a:bodyPr>
          <a:lstStyle/>
          <a:p>
            <a:pPr marL="342900" lvl="0" indent="-342900" algn="just">
              <a:spcAft>
                <a:spcPts val="600"/>
              </a:spcAft>
              <a:buFont typeface="Symbol" pitchFamily="2" charset="2"/>
              <a:buChar char=""/>
            </a:pPr>
            <a:r>
              <a:rPr lang="en-GB" sz="1600" dirty="0">
                <a:effectLst/>
                <a:latin typeface="Arial" panose="020B0604020202020204" pitchFamily="34" charset="0"/>
                <a:ea typeface="Calibri" panose="020F0502020204030204" pitchFamily="34" charset="0"/>
                <a:cs typeface="Calibri" panose="020F0502020204030204" pitchFamily="34" charset="0"/>
              </a:rPr>
              <a:t>Nuclear physics</a:t>
            </a:r>
            <a:r>
              <a:rPr lang="en-GB" sz="1600" b="1" dirty="0">
                <a:solidFill>
                  <a:srgbClr val="000000"/>
                </a:solidFill>
                <a:effectLst/>
                <a:latin typeface="Arial" panose="020B0604020202020204" pitchFamily="34" charset="0"/>
                <a:ea typeface="Calibri" panose="020F0502020204030204" pitchFamily="34" charset="0"/>
                <a:cs typeface="Calibri" panose="020F0502020204030204" pitchFamily="34" charset="0"/>
              </a:rPr>
              <a:t> </a:t>
            </a:r>
            <a:r>
              <a:rPr lang="en-GB" sz="1600" dirty="0">
                <a:effectLst/>
                <a:latin typeface="Arial" panose="020B0604020202020204" pitchFamily="34" charset="0"/>
                <a:ea typeface="Calibri" panose="020F0502020204030204" pitchFamily="34" charset="0"/>
                <a:cs typeface="Calibri" panose="020F0502020204030204" pitchFamily="34" charset="0"/>
              </a:rPr>
              <a:t>opportunities at </a:t>
            </a:r>
            <a:r>
              <a:rPr lang="en-GB" sz="1600" b="1" dirty="0">
                <a:solidFill>
                  <a:srgbClr val="000000"/>
                </a:solidFill>
                <a:effectLst/>
                <a:latin typeface="Arial" panose="020B0604020202020204" pitchFamily="34" charset="0"/>
                <a:ea typeface="Calibri" panose="020F0502020204030204" pitchFamily="34" charset="0"/>
                <a:cs typeface="Calibri" panose="020F0502020204030204" pitchFamily="34" charset="0"/>
              </a:rPr>
              <a:t>CERN </a:t>
            </a:r>
            <a:r>
              <a:rPr lang="en-GB" sz="1600" dirty="0">
                <a:effectLst/>
                <a:latin typeface="Arial" panose="020B0604020202020204" pitchFamily="34" charset="0"/>
                <a:ea typeface="Calibri" panose="020F0502020204030204" pitchFamily="34" charset="0"/>
                <a:cs typeface="Calibri" panose="020F0502020204030204" pitchFamily="34" charset="0"/>
              </a:rPr>
              <a:t>constitute a world-leading research . The construction of </a:t>
            </a:r>
            <a:r>
              <a:rPr lang="en-GB" sz="1600" b="1" dirty="0">
                <a:effectLst/>
                <a:latin typeface="Arial" panose="020B0604020202020204" pitchFamily="34" charset="0"/>
                <a:ea typeface="Calibri" panose="020F0502020204030204" pitchFamily="34" charset="0"/>
                <a:cs typeface="Calibri" panose="020F0502020204030204" pitchFamily="34" charset="0"/>
              </a:rPr>
              <a:t>ALICE 3</a:t>
            </a:r>
            <a:r>
              <a:rPr lang="en-GB" sz="1600" dirty="0">
                <a:effectLst/>
                <a:latin typeface="Arial" panose="020B0604020202020204" pitchFamily="34" charset="0"/>
                <a:ea typeface="Calibri" panose="020F0502020204030204" pitchFamily="34" charset="0"/>
                <a:cs typeface="Calibri" panose="020F0502020204030204" pitchFamily="34" charset="0"/>
              </a:rPr>
              <a:t> as part of the </a:t>
            </a:r>
            <a:r>
              <a:rPr lang="en-GB" sz="1600" b="1" dirty="0">
                <a:effectLst/>
                <a:latin typeface="Arial" panose="020B0604020202020204" pitchFamily="34" charset="0"/>
                <a:ea typeface="Calibri" panose="020F0502020204030204" pitchFamily="34" charset="0"/>
                <a:cs typeface="Calibri" panose="020F0502020204030204" pitchFamily="34" charset="0"/>
              </a:rPr>
              <a:t>HL-LHC</a:t>
            </a:r>
            <a:r>
              <a:rPr lang="en-GB" sz="1600" dirty="0">
                <a:effectLst/>
                <a:latin typeface="Arial" panose="020B0604020202020204" pitchFamily="34" charset="0"/>
                <a:ea typeface="Calibri" panose="020F0502020204030204" pitchFamily="34" charset="0"/>
                <a:cs typeface="Calibri" panose="020F0502020204030204" pitchFamily="34" charset="0"/>
              </a:rPr>
              <a:t> plans is strongly recommended. Continued support for exploitation and new developments are recommended to maximise the scientific output of </a:t>
            </a:r>
            <a:r>
              <a:rPr lang="en-GB" sz="1600" b="1" dirty="0">
                <a:effectLst/>
                <a:latin typeface="Arial" panose="020B0604020202020204" pitchFamily="34" charset="0"/>
                <a:ea typeface="Calibri" panose="020F0502020204030204" pitchFamily="34" charset="0"/>
                <a:cs typeface="Calibri" panose="020F0502020204030204" pitchFamily="34" charset="0"/>
              </a:rPr>
              <a:t>ISOLDE</a:t>
            </a:r>
            <a:r>
              <a:rPr lang="en-GB" sz="1600" dirty="0">
                <a:effectLst/>
                <a:latin typeface="Arial" panose="020B0604020202020204" pitchFamily="34" charset="0"/>
                <a:ea typeface="Calibri" panose="020F0502020204030204" pitchFamily="34" charset="0"/>
                <a:cs typeface="Calibri" panose="020F0502020204030204" pitchFamily="34" charset="0"/>
              </a:rPr>
              <a:t>, </a:t>
            </a:r>
            <a:r>
              <a:rPr lang="en-GB" sz="1600" b="1" dirty="0">
                <a:effectLst/>
                <a:latin typeface="Arial" panose="020B0604020202020204" pitchFamily="34" charset="0"/>
                <a:ea typeface="Calibri" panose="020F0502020204030204" pitchFamily="34" charset="0"/>
                <a:cs typeface="Calibri" panose="020F0502020204030204" pitchFamily="34" charset="0"/>
              </a:rPr>
              <a:t>n_TOF</a:t>
            </a:r>
            <a:r>
              <a:rPr lang="en-GB" sz="1600" dirty="0">
                <a:effectLst/>
                <a:latin typeface="Arial" panose="020B0604020202020204" pitchFamily="34" charset="0"/>
                <a:ea typeface="Calibri" panose="020F0502020204030204" pitchFamily="34" charset="0"/>
                <a:cs typeface="Calibri" panose="020F0502020204030204" pitchFamily="34" charset="0"/>
              </a:rPr>
              <a:t>, </a:t>
            </a:r>
            <a:r>
              <a:rPr lang="en-GB" sz="1600" b="1" dirty="0">
                <a:effectLst/>
                <a:latin typeface="Arial" panose="020B0604020202020204" pitchFamily="34" charset="0"/>
                <a:ea typeface="Calibri" panose="020F0502020204030204" pitchFamily="34" charset="0"/>
                <a:cs typeface="Calibri" panose="020F0502020204030204" pitchFamily="34" charset="0"/>
              </a:rPr>
              <a:t>SPS fixed-target program</a:t>
            </a:r>
            <a:r>
              <a:rPr lang="en-GB" sz="1600" dirty="0">
                <a:effectLst/>
                <a:latin typeface="Arial" panose="020B0604020202020204" pitchFamily="34" charset="0"/>
                <a:ea typeface="Calibri" panose="020F0502020204030204" pitchFamily="34" charset="0"/>
                <a:cs typeface="Calibri" panose="020F0502020204030204" pitchFamily="34" charset="0"/>
              </a:rPr>
              <a:t> and </a:t>
            </a:r>
            <a:r>
              <a:rPr lang="en-GB" sz="1600" b="1" dirty="0">
                <a:effectLst/>
                <a:latin typeface="Arial" panose="020B0604020202020204" pitchFamily="34" charset="0"/>
                <a:ea typeface="Calibri" panose="020F0502020204030204" pitchFamily="34" charset="0"/>
                <a:cs typeface="Calibri" panose="020F0502020204030204" pitchFamily="34" charset="0"/>
              </a:rPr>
              <a:t>AD/ELENA</a:t>
            </a:r>
            <a:r>
              <a:rPr lang="en-GB" sz="1600" dirty="0">
                <a:effectLst/>
                <a:latin typeface="Arial" panose="020B0604020202020204" pitchFamily="34" charset="0"/>
                <a:ea typeface="Calibri" panose="020F0502020204030204" pitchFamily="34" charset="0"/>
                <a:cs typeface="Calibri" panose="020F0502020204030204" pitchFamily="34" charset="0"/>
              </a:rPr>
              <a:t>. As the roadmap for the post-LHC future of CERN</a:t>
            </a:r>
            <a:r>
              <a:rPr lang="en-GB" sz="1600" b="1" dirty="0">
                <a:effectLst/>
                <a:latin typeface="Arial" panose="020B0604020202020204" pitchFamily="34" charset="0"/>
                <a:ea typeface="Calibri" panose="020F0502020204030204" pitchFamily="34" charset="0"/>
                <a:cs typeface="Calibri" panose="020F0502020204030204" pitchFamily="34" charset="0"/>
              </a:rPr>
              <a:t> </a:t>
            </a:r>
            <a:r>
              <a:rPr lang="en-GB" sz="1600" dirty="0">
                <a:effectLst/>
                <a:latin typeface="Arial" panose="020B0604020202020204" pitchFamily="34" charset="0"/>
                <a:ea typeface="Calibri" panose="020F0502020204030204" pitchFamily="34" charset="0"/>
                <a:cs typeface="Calibri" panose="020F0502020204030204" pitchFamily="34" charset="0"/>
              </a:rPr>
              <a:t>is developed,</a:t>
            </a:r>
            <a:r>
              <a:rPr lang="en-GB" sz="1600" b="1" dirty="0">
                <a:effectLst/>
                <a:latin typeface="Arial" panose="020B0604020202020204" pitchFamily="34" charset="0"/>
                <a:ea typeface="Calibri" panose="020F0502020204030204" pitchFamily="34" charset="0"/>
                <a:cs typeface="Calibri" panose="020F0502020204030204" pitchFamily="34" charset="0"/>
              </a:rPr>
              <a:t> </a:t>
            </a:r>
            <a:r>
              <a:rPr lang="en-GB" sz="1600" dirty="0">
                <a:effectLst/>
                <a:latin typeface="Arial" panose="020B0604020202020204" pitchFamily="34" charset="0"/>
                <a:ea typeface="Calibri" panose="020F0502020204030204" pitchFamily="34" charset="0"/>
                <a:cs typeface="Calibri" panose="020F0502020204030204" pitchFamily="34" charset="0"/>
              </a:rPr>
              <a:t>a strategy should be prepared to secure future opportunities for continuing world-leading nuclear-physics programmes that are unique to CERN.</a:t>
            </a:r>
            <a:endParaRPr lang="fr-FR" sz="1600" dirty="0">
              <a:effectLst/>
              <a:latin typeface="Arial" panose="020B0604020202020204" pitchFamily="34" charset="0"/>
              <a:ea typeface="Calibri" panose="020F0502020204030204" pitchFamily="34" charset="0"/>
              <a:cs typeface="Calibri" panose="020F0502020204030204" pitchFamily="34" charset="0"/>
            </a:endParaRPr>
          </a:p>
        </p:txBody>
      </p:sp>
      <p:pic>
        <p:nvPicPr>
          <p:cNvPr id="6" name="Picture 1">
            <a:extLst>
              <a:ext uri="{FF2B5EF4-FFF2-40B4-BE49-F238E27FC236}">
                <a16:creationId xmlns:a16="http://schemas.microsoft.com/office/drawing/2014/main" id="{F76DF615-4586-1090-2F1E-3FD1069F77B2}"/>
              </a:ext>
            </a:extLst>
          </p:cNvPr>
          <p:cNvPicPr>
            <a:picLocks noChangeAspect="1"/>
          </p:cNvPicPr>
          <p:nvPr/>
        </p:nvPicPr>
        <p:blipFill rotWithShape="1">
          <a:blip r:embed="rId2" cstate="email">
            <a:extLst>
              <a:ext uri="{28A0092B-C50C-407E-A947-70E740481C1C}">
                <a14:useLocalDpi xmlns:a14="http://schemas.microsoft.com/office/drawing/2010/main" val="0"/>
              </a:ext>
            </a:extLst>
          </a:blip>
          <a:srcRect t="11548" b="18454"/>
          <a:stretch/>
        </p:blipFill>
        <p:spPr bwMode="auto">
          <a:xfrm>
            <a:off x="6181534" y="1540877"/>
            <a:ext cx="5939179" cy="3385663"/>
          </a:xfrm>
          <a:prstGeom prst="rect">
            <a:avLst/>
          </a:prstGeom>
          <a:ln>
            <a:noFill/>
          </a:ln>
          <a:extLst>
            <a:ext uri="{53640926-AAD7-44D8-BBD7-CCE9431645EC}">
              <a14:shadowObscured xmlns:a14="http://schemas.microsoft.com/office/drawing/2010/main"/>
            </a:ext>
          </a:extLst>
        </p:spPr>
      </p:pic>
      <p:pic>
        <p:nvPicPr>
          <p:cNvPr id="7" name="Picture 14279355">
            <a:extLst>
              <a:ext uri="{FF2B5EF4-FFF2-40B4-BE49-F238E27FC236}">
                <a16:creationId xmlns:a16="http://schemas.microsoft.com/office/drawing/2014/main" id="{311F9FC9-E3CE-0FA2-576D-F5D706C24814}"/>
              </a:ext>
            </a:extLst>
          </p:cNvPr>
          <p:cNvPicPr>
            <a:picLocks noChangeAspect="1"/>
          </p:cNvPicPr>
          <p:nvPr/>
        </p:nvPicPr>
        <p:blipFill>
          <a:blip r:embed="rId3"/>
          <a:srcRect l="1996" t="10982" r="2218" b="12144"/>
          <a:stretch/>
        </p:blipFill>
        <p:spPr bwMode="auto">
          <a:xfrm>
            <a:off x="6220679" y="4901862"/>
            <a:ext cx="2828925" cy="1604328"/>
          </a:xfrm>
          <a:prstGeom prst="rect">
            <a:avLst/>
          </a:prstGeom>
          <a:ln>
            <a:noFill/>
          </a:ln>
        </p:spPr>
      </p:pic>
      <p:pic>
        <p:nvPicPr>
          <p:cNvPr id="8" name="Picture 9">
            <a:extLst>
              <a:ext uri="{FF2B5EF4-FFF2-40B4-BE49-F238E27FC236}">
                <a16:creationId xmlns:a16="http://schemas.microsoft.com/office/drawing/2014/main" id="{BFF23FD7-73B0-1696-A1A5-2F15DFB97D7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444391" y="4865458"/>
            <a:ext cx="2631708" cy="1604328"/>
          </a:xfrm>
          <a:prstGeom prst="rect">
            <a:avLst/>
          </a:prstGeom>
        </p:spPr>
      </p:pic>
      <p:pic>
        <p:nvPicPr>
          <p:cNvPr id="10" name="Picture 5" descr="A diagram of a cross section of a machine&#10;&#10;Description automatically generated">
            <a:extLst>
              <a:ext uri="{FF2B5EF4-FFF2-40B4-BE49-F238E27FC236}">
                <a16:creationId xmlns:a16="http://schemas.microsoft.com/office/drawing/2014/main" id="{573F2A58-5774-4586-4F3B-94410E75602D}"/>
              </a:ext>
            </a:extLst>
          </p:cNvPr>
          <p:cNvPicPr>
            <a:picLocks noChangeAspect="1"/>
          </p:cNvPicPr>
          <p:nvPr/>
        </p:nvPicPr>
        <p:blipFill>
          <a:blip r:embed="rId5" cstate="email">
            <a:extLst>
              <a:ext uri="{28A0092B-C50C-407E-A947-70E740481C1C}">
                <a14:useLocalDpi xmlns:a14="http://schemas.microsoft.com/office/drawing/2010/main" val="0"/>
              </a:ext>
            </a:extLst>
          </a:blip>
          <a:srcRect/>
          <a:stretch>
            <a:fillRect/>
          </a:stretch>
        </p:blipFill>
        <p:spPr bwMode="auto">
          <a:xfrm>
            <a:off x="6051656" y="3294080"/>
            <a:ext cx="1350174" cy="1009967"/>
          </a:xfrm>
          <a:prstGeom prst="rect">
            <a:avLst/>
          </a:prstGeom>
          <a:noFill/>
          <a:ln>
            <a:noFill/>
          </a:ln>
        </p:spPr>
      </p:pic>
      <p:sp>
        <p:nvSpPr>
          <p:cNvPr id="11" name="ZoneTexte 10">
            <a:extLst>
              <a:ext uri="{FF2B5EF4-FFF2-40B4-BE49-F238E27FC236}">
                <a16:creationId xmlns:a16="http://schemas.microsoft.com/office/drawing/2014/main" id="{1DFA5152-401E-1670-07B8-EB8A87D18F4F}"/>
              </a:ext>
            </a:extLst>
          </p:cNvPr>
          <p:cNvSpPr txBox="1"/>
          <p:nvPr/>
        </p:nvSpPr>
        <p:spPr>
          <a:xfrm>
            <a:off x="6051656" y="2928770"/>
            <a:ext cx="1005403" cy="369332"/>
          </a:xfrm>
          <a:prstGeom prst="rect">
            <a:avLst/>
          </a:prstGeom>
          <a:noFill/>
        </p:spPr>
        <p:txBody>
          <a:bodyPr wrap="none" rtlCol="0">
            <a:spAutoFit/>
          </a:bodyPr>
          <a:lstStyle/>
          <a:p>
            <a:r>
              <a:rPr lang="en-GB" sz="1800" dirty="0"/>
              <a:t>ALICE3</a:t>
            </a:r>
          </a:p>
        </p:txBody>
      </p:sp>
      <p:pic>
        <p:nvPicPr>
          <p:cNvPr id="5" name="Picture 2" descr="Home">
            <a:extLst>
              <a:ext uri="{FF2B5EF4-FFF2-40B4-BE49-F238E27FC236}">
                <a16:creationId xmlns:a16="http://schemas.microsoft.com/office/drawing/2014/main" id="{414E2886-9D52-4D71-82A7-43317AB500B3}"/>
              </a:ext>
            </a:extLst>
          </p:cNvPr>
          <p:cNvPicPr>
            <a:picLocks noChangeAspect="1" noChangeArrowheads="1"/>
          </p:cNvPicPr>
          <p:nvPr/>
        </p:nvPicPr>
        <p:blipFill>
          <a:blip r:embed="rId6" cstate="email">
            <a:extLst>
              <a:ext uri="{28A0092B-C50C-407E-A947-70E740481C1C}">
                <a14:useLocalDpi xmlns:a14="http://schemas.microsoft.com/office/drawing/2010/main" val="0"/>
              </a:ext>
            </a:extLst>
          </a:blip>
          <a:srcRect/>
          <a:stretch>
            <a:fillRect/>
          </a:stretch>
        </p:blipFill>
        <p:spPr bwMode="auto">
          <a:xfrm>
            <a:off x="10385261" y="1175250"/>
            <a:ext cx="811691" cy="731253"/>
          </a:xfrm>
          <a:prstGeom prst="rect">
            <a:avLst/>
          </a:prstGeom>
          <a:noFill/>
          <a:extLst>
            <a:ext uri="{909E8E84-426E-40DD-AFC4-6F175D3DCCD1}">
              <a14:hiddenFill xmlns:a14="http://schemas.microsoft.com/office/drawing/2010/main">
                <a:solidFill>
                  <a:srgbClr val="FFFFFF"/>
                </a:solidFill>
              </a14:hiddenFill>
            </a:ext>
          </a:extLst>
        </p:spPr>
      </p:pic>
      <p:sp>
        <p:nvSpPr>
          <p:cNvPr id="13" name="ZoneTexte 12">
            <a:extLst>
              <a:ext uri="{FF2B5EF4-FFF2-40B4-BE49-F238E27FC236}">
                <a16:creationId xmlns:a16="http://schemas.microsoft.com/office/drawing/2014/main" id="{1423A021-0C00-E9D3-F770-4F872638381D}"/>
              </a:ext>
            </a:extLst>
          </p:cNvPr>
          <p:cNvSpPr txBox="1"/>
          <p:nvPr/>
        </p:nvSpPr>
        <p:spPr>
          <a:xfrm>
            <a:off x="444842" y="5344456"/>
            <a:ext cx="5641733" cy="584775"/>
          </a:xfrm>
          <a:prstGeom prst="rect">
            <a:avLst/>
          </a:prstGeom>
          <a:noFill/>
        </p:spPr>
        <p:txBody>
          <a:bodyPr wrap="square" rtlCol="0">
            <a:spAutoFit/>
          </a:bodyPr>
          <a:lstStyle/>
          <a:p>
            <a:r>
              <a:rPr lang="en-GB" sz="1600" dirty="0">
                <a:solidFill>
                  <a:srgbClr val="00B050"/>
                </a:solidFill>
              </a:rPr>
              <a:t>-&gt; NP contributions to the ongoing Update of the Strategy for Particle Physics </a:t>
            </a:r>
          </a:p>
        </p:txBody>
      </p:sp>
      <p:sp>
        <p:nvSpPr>
          <p:cNvPr id="16" name="ZoneTexte 15">
            <a:extLst>
              <a:ext uri="{FF2B5EF4-FFF2-40B4-BE49-F238E27FC236}">
                <a16:creationId xmlns:a16="http://schemas.microsoft.com/office/drawing/2014/main" id="{8EC44D91-9922-0A74-3CB7-1CD1DE4333E4}"/>
              </a:ext>
            </a:extLst>
          </p:cNvPr>
          <p:cNvSpPr txBox="1"/>
          <p:nvPr/>
        </p:nvSpPr>
        <p:spPr>
          <a:xfrm>
            <a:off x="10322534" y="4865458"/>
            <a:ext cx="747256" cy="307777"/>
          </a:xfrm>
          <a:prstGeom prst="rect">
            <a:avLst/>
          </a:prstGeom>
          <a:solidFill>
            <a:schemeClr val="bg1"/>
          </a:solidFill>
        </p:spPr>
        <p:txBody>
          <a:bodyPr wrap="none" rtlCol="0">
            <a:spAutoFit/>
          </a:bodyPr>
          <a:lstStyle/>
          <a:p>
            <a:r>
              <a:rPr lang="en-GB" sz="1400" dirty="0"/>
              <a:t>n_TOF</a:t>
            </a:r>
          </a:p>
        </p:txBody>
      </p:sp>
      <p:sp>
        <p:nvSpPr>
          <p:cNvPr id="4" name="ZoneTexte 7">
            <a:extLst>
              <a:ext uri="{FF2B5EF4-FFF2-40B4-BE49-F238E27FC236}">
                <a16:creationId xmlns:a16="http://schemas.microsoft.com/office/drawing/2014/main" id="{162F6051-11C4-6159-86F3-86FF852D01E7}"/>
              </a:ext>
            </a:extLst>
          </p:cNvPr>
          <p:cNvSpPr txBox="1"/>
          <p:nvPr/>
        </p:nvSpPr>
        <p:spPr>
          <a:xfrm>
            <a:off x="52436" y="788777"/>
            <a:ext cx="8922507" cy="523220"/>
          </a:xfrm>
          <a:prstGeom prst="rect">
            <a:avLst/>
          </a:prstGeom>
          <a:noFill/>
        </p:spPr>
        <p:txBody>
          <a:bodyPr wrap="none" rtlCol="0">
            <a:spAutoFit/>
          </a:bodyPr>
          <a:lstStyle/>
          <a:p>
            <a:r>
              <a:rPr lang="en-GB" sz="2800" b="1" dirty="0">
                <a:latin typeface="Arial" panose="020B0604020202020204" pitchFamily="34" charset="0"/>
                <a:cs typeface="Arial" panose="020B0604020202020204" pitchFamily="34" charset="0"/>
              </a:rPr>
              <a:t>LRP 2024 Recommendations for NP Infrastructures</a:t>
            </a:r>
          </a:p>
        </p:txBody>
      </p:sp>
      <p:sp>
        <p:nvSpPr>
          <p:cNvPr id="9" name="ZoneTexte 8">
            <a:extLst>
              <a:ext uri="{FF2B5EF4-FFF2-40B4-BE49-F238E27FC236}">
                <a16:creationId xmlns:a16="http://schemas.microsoft.com/office/drawing/2014/main" id="{1B855E29-DC5B-6F0E-0F95-F7711A2AE60E}"/>
              </a:ext>
            </a:extLst>
          </p:cNvPr>
          <p:cNvSpPr txBox="1"/>
          <p:nvPr/>
        </p:nvSpPr>
        <p:spPr>
          <a:xfrm>
            <a:off x="145965" y="1554242"/>
            <a:ext cx="6870870" cy="461665"/>
          </a:xfrm>
          <a:prstGeom prst="rect">
            <a:avLst/>
          </a:prstGeom>
          <a:solidFill>
            <a:srgbClr val="EFAD66"/>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lgn="just">
              <a:spcBef>
                <a:spcPts val="1200"/>
              </a:spcBef>
              <a:spcAft>
                <a:spcPts val="1200"/>
              </a:spcAft>
            </a:pPr>
            <a:r>
              <a:rPr lang="en-GB" sz="24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rPr>
              <a:t>CERN Nuclear Physics </a:t>
            </a:r>
            <a:r>
              <a:rPr lang="en-GB" sz="2400" kern="100" dirty="0">
                <a:solidFill>
                  <a:schemeClr val="bg1"/>
                </a:solidFill>
                <a:latin typeface="Arial" panose="020B0604020202020204" pitchFamily="34" charset="0"/>
                <a:ea typeface="Times New Roman" panose="02020603050405020304" pitchFamily="18" charset="0"/>
                <a:cs typeface="Arial" panose="020B0604020202020204" pitchFamily="34" charset="0"/>
              </a:rPr>
              <a:t>facilities and experiments</a:t>
            </a:r>
            <a:endParaRPr lang="fr-FR" sz="24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endParaRPr>
          </a:p>
        </p:txBody>
      </p:sp>
    </p:spTree>
    <p:extLst>
      <p:ext uri="{BB962C8B-B14F-4D97-AF65-F5344CB8AC3E}">
        <p14:creationId xmlns:p14="http://schemas.microsoft.com/office/powerpoint/2010/main" val="34276434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AFA8ED3B-993C-BE58-25FD-3531C70E7B8B}"/>
              </a:ext>
            </a:extLst>
          </p:cNvPr>
          <p:cNvSpPr>
            <a:spLocks noGrp="1"/>
          </p:cNvSpPr>
          <p:nvPr>
            <p:ph type="dt" sz="half" idx="10"/>
          </p:nvPr>
        </p:nvSpPr>
        <p:spPr/>
        <p:txBody>
          <a:bodyPr/>
          <a:lstStyle/>
          <a:p>
            <a:r>
              <a:rPr lang="en-US"/>
              <a:t>28 May 2025</a:t>
            </a:r>
            <a:endParaRPr lang="en-GB"/>
          </a:p>
        </p:txBody>
      </p:sp>
      <p:sp>
        <p:nvSpPr>
          <p:cNvPr id="2" name="Espace réservé du pied de page 1">
            <a:extLst>
              <a:ext uri="{FF2B5EF4-FFF2-40B4-BE49-F238E27FC236}">
                <a16:creationId xmlns:a16="http://schemas.microsoft.com/office/drawing/2014/main" id="{27FFEB09-2DF2-4EB3-5850-87358AF91EE9}"/>
              </a:ext>
            </a:extLst>
          </p:cNvPr>
          <p:cNvSpPr>
            <a:spLocks noGrp="1"/>
          </p:cNvSpPr>
          <p:nvPr>
            <p:ph type="ftr" sz="quarter" idx="11"/>
          </p:nvPr>
        </p:nvSpPr>
        <p:spPr/>
        <p:txBody>
          <a:bodyPr/>
          <a:lstStyle/>
          <a:p>
            <a:r>
              <a:rPr lang="en-US"/>
              <a:t>E. Widmann WG9 Meeting Deajeon</a:t>
            </a:r>
            <a:endParaRPr lang="en-GB" noProof="0" dirty="0"/>
          </a:p>
        </p:txBody>
      </p:sp>
      <p:sp>
        <p:nvSpPr>
          <p:cNvPr id="7" name="Espace réservé du numéro de diapositive 6">
            <a:extLst>
              <a:ext uri="{FF2B5EF4-FFF2-40B4-BE49-F238E27FC236}">
                <a16:creationId xmlns:a16="http://schemas.microsoft.com/office/drawing/2014/main" id="{9257E121-2B70-53C3-20B0-4AD544507080}"/>
              </a:ext>
            </a:extLst>
          </p:cNvPr>
          <p:cNvSpPr>
            <a:spLocks noGrp="1"/>
          </p:cNvSpPr>
          <p:nvPr>
            <p:ph type="sldNum" sz="quarter" idx="12"/>
          </p:nvPr>
        </p:nvSpPr>
        <p:spPr/>
        <p:txBody>
          <a:bodyPr/>
          <a:lstStyle/>
          <a:p>
            <a:fld id="{D6989F83-ADB3-5041-8C37-95AC9FBEFDEB}" type="slidenum">
              <a:rPr lang="en-GB" smtClean="0"/>
              <a:t>35</a:t>
            </a:fld>
            <a:endParaRPr lang="en-GB" dirty="0"/>
          </a:p>
        </p:txBody>
      </p:sp>
      <p:sp>
        <p:nvSpPr>
          <p:cNvPr id="9" name="ZoneTexte 8">
            <a:extLst>
              <a:ext uri="{FF2B5EF4-FFF2-40B4-BE49-F238E27FC236}">
                <a16:creationId xmlns:a16="http://schemas.microsoft.com/office/drawing/2014/main" id="{1B855E29-DC5B-6F0E-0F95-F7711A2AE60E}"/>
              </a:ext>
            </a:extLst>
          </p:cNvPr>
          <p:cNvSpPr txBox="1"/>
          <p:nvPr/>
        </p:nvSpPr>
        <p:spPr>
          <a:xfrm>
            <a:off x="240206" y="1898081"/>
            <a:ext cx="9345228" cy="461665"/>
          </a:xfrm>
          <a:prstGeom prst="rect">
            <a:avLst/>
          </a:prstGeom>
          <a:solidFill>
            <a:srgbClr val="EFAD66"/>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r>
              <a:rPr lang="en-GB" sz="2400" kern="100" dirty="0">
                <a:solidFill>
                  <a:schemeClr val="bg1"/>
                </a:solidFill>
                <a:latin typeface="Arial" panose="020B0604020202020204" pitchFamily="34" charset="0"/>
                <a:cs typeface="Arial" panose="020B0604020202020204" pitchFamily="34" charset="0"/>
              </a:rPr>
              <a:t>Extreme Light Infrastructure - Nuclear Physics, Magurele, Romania</a:t>
            </a:r>
          </a:p>
        </p:txBody>
      </p:sp>
      <p:sp>
        <p:nvSpPr>
          <p:cNvPr id="12" name="ZoneTexte 11">
            <a:extLst>
              <a:ext uri="{FF2B5EF4-FFF2-40B4-BE49-F238E27FC236}">
                <a16:creationId xmlns:a16="http://schemas.microsoft.com/office/drawing/2014/main" id="{67F42351-9F81-E726-6DAB-26C7B858ECFA}"/>
              </a:ext>
            </a:extLst>
          </p:cNvPr>
          <p:cNvSpPr txBox="1"/>
          <p:nvPr/>
        </p:nvSpPr>
        <p:spPr>
          <a:xfrm>
            <a:off x="65876" y="3253581"/>
            <a:ext cx="4969304" cy="1815882"/>
          </a:xfrm>
          <a:prstGeom prst="rect">
            <a:avLst/>
          </a:prstGeom>
          <a:noFill/>
        </p:spPr>
        <p:txBody>
          <a:bodyPr wrap="square">
            <a:spAutoFit/>
          </a:bodyPr>
          <a:lstStyle/>
          <a:p>
            <a:pPr marL="342900" indent="-342900" algn="just">
              <a:spcAft>
                <a:spcPts val="600"/>
              </a:spcAft>
              <a:buFont typeface="Symbol" pitchFamily="2" charset="2"/>
              <a:buChar char=""/>
            </a:pPr>
            <a:r>
              <a:rPr lang="en-GB" sz="1600" dirty="0">
                <a:effectLst/>
                <a:latin typeface="Arial" panose="020B0604020202020204" pitchFamily="34" charset="0"/>
                <a:ea typeface="Calibri" panose="020F0502020204030204" pitchFamily="34" charset="0"/>
                <a:cs typeface="Times New Roman" panose="02020603050405020304" pitchFamily="18" charset="0"/>
              </a:rPr>
              <a:t>At </a:t>
            </a:r>
            <a:r>
              <a:rPr lang="en-GB" sz="1600" b="1" dirty="0">
                <a:effectLst/>
                <a:latin typeface="Arial" panose="020B0604020202020204" pitchFamily="34" charset="0"/>
                <a:ea typeface="Calibri" panose="020F0502020204030204" pitchFamily="34" charset="0"/>
                <a:cs typeface="Times New Roman" panose="02020603050405020304" pitchFamily="18" charset="0"/>
              </a:rPr>
              <a:t>ELI-NP</a:t>
            </a:r>
            <a:r>
              <a:rPr lang="en-GB" sz="1600" dirty="0">
                <a:effectLst/>
                <a:latin typeface="Arial" panose="020B0604020202020204" pitchFamily="34" charset="0"/>
                <a:ea typeface="Calibri" panose="020F0502020204030204" pitchFamily="34" charset="0"/>
                <a:cs typeface="Times New Roman" panose="02020603050405020304" pitchFamily="18" charset="0"/>
              </a:rPr>
              <a:t> studies will focus on addressing key topics, such as laser-driven ion and electron acceleration. Implementing the gamma beam system to achieve the full completion of the facility to allow breakthrough results in the field of nuclear photonics is of high importance and is strongly recommended.</a:t>
            </a:r>
            <a:r>
              <a:rPr lang="fr-FR" sz="1600" dirty="0">
                <a:effectLst/>
              </a:rPr>
              <a:t> </a:t>
            </a:r>
            <a:endParaRPr lang="en-GB" sz="1600" kern="100" dirty="0">
              <a:effectLst/>
              <a:latin typeface="Calibri" panose="020F0502020204030204" pitchFamily="34" charset="0"/>
              <a:ea typeface="Calibri" panose="020F0502020204030204" pitchFamily="34" charset="0"/>
              <a:cs typeface="Times New Roman" panose="02020603050405020304" pitchFamily="18" charset="0"/>
            </a:endParaRPr>
          </a:p>
        </p:txBody>
      </p:sp>
      <p:pic>
        <p:nvPicPr>
          <p:cNvPr id="5" name="Picture 2">
            <a:extLst>
              <a:ext uri="{FF2B5EF4-FFF2-40B4-BE49-F238E27FC236}">
                <a16:creationId xmlns:a16="http://schemas.microsoft.com/office/drawing/2014/main" id="{573C8279-5D34-47B3-957D-85976CEB1CD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316186" y="2861911"/>
            <a:ext cx="6518179" cy="3666697"/>
          </a:xfrm>
          <a:prstGeom prst="rect">
            <a:avLst/>
          </a:prstGeom>
        </p:spPr>
      </p:pic>
      <p:pic>
        <p:nvPicPr>
          <p:cNvPr id="6" name="Picture 2" descr="Home">
            <a:extLst>
              <a:ext uri="{FF2B5EF4-FFF2-40B4-BE49-F238E27FC236}">
                <a16:creationId xmlns:a16="http://schemas.microsoft.com/office/drawing/2014/main" id="{2C8A2D0E-5A8B-DAE8-5BE8-563E37D20490}"/>
              </a:ext>
            </a:extLst>
          </p:cNvPr>
          <p:cNvPicPr>
            <a:picLocks noChangeAspect="1" noChangeArrowheads="1"/>
          </p:cNvPicPr>
          <p:nvPr/>
        </p:nvPicPr>
        <p:blipFill>
          <a:blip r:embed="rId3" cstate="email">
            <a:extLst>
              <a:ext uri="{28A0092B-C50C-407E-A947-70E740481C1C}">
                <a14:useLocalDpi xmlns:a14="http://schemas.microsoft.com/office/drawing/2010/main" val="0"/>
              </a:ext>
            </a:extLst>
          </a:blip>
          <a:srcRect/>
          <a:stretch>
            <a:fillRect/>
          </a:stretch>
        </p:blipFill>
        <p:spPr bwMode="auto">
          <a:xfrm>
            <a:off x="10137997" y="1807219"/>
            <a:ext cx="811691" cy="731253"/>
          </a:xfrm>
          <a:prstGeom prst="rect">
            <a:avLst/>
          </a:prstGeom>
          <a:noFill/>
          <a:extLst>
            <a:ext uri="{909E8E84-426E-40DD-AFC4-6F175D3DCCD1}">
              <a14:hiddenFill xmlns:a14="http://schemas.microsoft.com/office/drawing/2010/main">
                <a:solidFill>
                  <a:srgbClr val="FFFFFF"/>
                </a:solidFill>
              </a14:hiddenFill>
            </a:ext>
          </a:extLst>
        </p:spPr>
      </p:pic>
      <p:sp>
        <p:nvSpPr>
          <p:cNvPr id="10" name="ZoneTexte 9">
            <a:extLst>
              <a:ext uri="{FF2B5EF4-FFF2-40B4-BE49-F238E27FC236}">
                <a16:creationId xmlns:a16="http://schemas.microsoft.com/office/drawing/2014/main" id="{7900FF67-83B6-557D-97C9-DD22F5767C57}"/>
              </a:ext>
            </a:extLst>
          </p:cNvPr>
          <p:cNvSpPr txBox="1"/>
          <p:nvPr/>
        </p:nvSpPr>
        <p:spPr>
          <a:xfrm>
            <a:off x="7618729" y="2683185"/>
            <a:ext cx="1362874" cy="461665"/>
          </a:xfrm>
          <a:prstGeom prst="rect">
            <a:avLst/>
          </a:prstGeom>
          <a:noFill/>
        </p:spPr>
        <p:txBody>
          <a:bodyPr wrap="none" rtlCol="0">
            <a:spAutoFit/>
          </a:bodyPr>
          <a:lstStyle/>
          <a:p>
            <a:pPr algn="ctr"/>
            <a:r>
              <a:rPr lang="en-GB" dirty="0"/>
              <a:t>ELI - NP</a:t>
            </a:r>
          </a:p>
        </p:txBody>
      </p:sp>
      <p:sp>
        <p:nvSpPr>
          <p:cNvPr id="4" name="ZoneTexte 7">
            <a:extLst>
              <a:ext uri="{FF2B5EF4-FFF2-40B4-BE49-F238E27FC236}">
                <a16:creationId xmlns:a16="http://schemas.microsoft.com/office/drawing/2014/main" id="{21F365A3-A0DB-670E-AF45-08434CAF62EE}"/>
              </a:ext>
            </a:extLst>
          </p:cNvPr>
          <p:cNvSpPr txBox="1"/>
          <p:nvPr/>
        </p:nvSpPr>
        <p:spPr>
          <a:xfrm>
            <a:off x="151624" y="1146475"/>
            <a:ext cx="8922507" cy="523220"/>
          </a:xfrm>
          <a:prstGeom prst="rect">
            <a:avLst/>
          </a:prstGeom>
          <a:noFill/>
        </p:spPr>
        <p:txBody>
          <a:bodyPr wrap="none" rtlCol="0">
            <a:spAutoFit/>
          </a:bodyPr>
          <a:lstStyle/>
          <a:p>
            <a:r>
              <a:rPr lang="en-GB" sz="2800" b="1" dirty="0">
                <a:latin typeface="Arial" panose="020B0604020202020204" pitchFamily="34" charset="0"/>
                <a:cs typeface="Arial" panose="020B0604020202020204" pitchFamily="34" charset="0"/>
              </a:rPr>
              <a:t>LRP 2024 Recommendations for NP Infrastructures</a:t>
            </a:r>
          </a:p>
        </p:txBody>
      </p:sp>
    </p:spTree>
    <p:extLst>
      <p:ext uri="{BB962C8B-B14F-4D97-AF65-F5344CB8AC3E}">
        <p14:creationId xmlns:p14="http://schemas.microsoft.com/office/powerpoint/2010/main" val="644648614"/>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AFA8ED3B-993C-BE58-25FD-3531C70E7B8B}"/>
              </a:ext>
            </a:extLst>
          </p:cNvPr>
          <p:cNvSpPr>
            <a:spLocks noGrp="1"/>
          </p:cNvSpPr>
          <p:nvPr>
            <p:ph type="dt" sz="half" idx="10"/>
          </p:nvPr>
        </p:nvSpPr>
        <p:spPr/>
        <p:txBody>
          <a:bodyPr/>
          <a:lstStyle/>
          <a:p>
            <a:r>
              <a:rPr lang="en-US"/>
              <a:t>28 May 2025</a:t>
            </a:r>
            <a:endParaRPr lang="en-GB"/>
          </a:p>
        </p:txBody>
      </p:sp>
      <p:sp>
        <p:nvSpPr>
          <p:cNvPr id="2" name="Espace réservé du pied de page 1">
            <a:extLst>
              <a:ext uri="{FF2B5EF4-FFF2-40B4-BE49-F238E27FC236}">
                <a16:creationId xmlns:a16="http://schemas.microsoft.com/office/drawing/2014/main" id="{27FFEB09-2DF2-4EB3-5850-87358AF91EE9}"/>
              </a:ext>
            </a:extLst>
          </p:cNvPr>
          <p:cNvSpPr>
            <a:spLocks noGrp="1"/>
          </p:cNvSpPr>
          <p:nvPr>
            <p:ph type="ftr" sz="quarter" idx="11"/>
          </p:nvPr>
        </p:nvSpPr>
        <p:spPr/>
        <p:txBody>
          <a:bodyPr/>
          <a:lstStyle/>
          <a:p>
            <a:r>
              <a:rPr lang="en-US"/>
              <a:t>E. Widmann WG9 Meeting Deajeon</a:t>
            </a:r>
            <a:endParaRPr lang="en-GB" noProof="0" dirty="0"/>
          </a:p>
        </p:txBody>
      </p:sp>
      <p:sp>
        <p:nvSpPr>
          <p:cNvPr id="5" name="Espace réservé du numéro de diapositive 4">
            <a:extLst>
              <a:ext uri="{FF2B5EF4-FFF2-40B4-BE49-F238E27FC236}">
                <a16:creationId xmlns:a16="http://schemas.microsoft.com/office/drawing/2014/main" id="{07E618F9-9836-BB97-DCAA-3F02EC746BDE}"/>
              </a:ext>
            </a:extLst>
          </p:cNvPr>
          <p:cNvSpPr>
            <a:spLocks noGrp="1"/>
          </p:cNvSpPr>
          <p:nvPr>
            <p:ph type="sldNum" sz="quarter" idx="12"/>
          </p:nvPr>
        </p:nvSpPr>
        <p:spPr/>
        <p:txBody>
          <a:bodyPr/>
          <a:lstStyle/>
          <a:p>
            <a:fld id="{D6989F83-ADB3-5041-8C37-95AC9FBEFDEB}" type="slidenum">
              <a:rPr lang="en-GB" smtClean="0"/>
              <a:t>36</a:t>
            </a:fld>
            <a:endParaRPr lang="en-GB" dirty="0"/>
          </a:p>
        </p:txBody>
      </p:sp>
      <p:sp>
        <p:nvSpPr>
          <p:cNvPr id="9" name="ZoneTexte 8">
            <a:extLst>
              <a:ext uri="{FF2B5EF4-FFF2-40B4-BE49-F238E27FC236}">
                <a16:creationId xmlns:a16="http://schemas.microsoft.com/office/drawing/2014/main" id="{1B855E29-DC5B-6F0E-0F95-F7711A2AE60E}"/>
              </a:ext>
            </a:extLst>
          </p:cNvPr>
          <p:cNvSpPr txBox="1"/>
          <p:nvPr/>
        </p:nvSpPr>
        <p:spPr>
          <a:xfrm>
            <a:off x="127220" y="1449721"/>
            <a:ext cx="6252560" cy="523220"/>
          </a:xfrm>
          <a:prstGeom prst="rect">
            <a:avLst/>
          </a:prstGeom>
          <a:solidFill>
            <a:srgbClr val="EFAD66"/>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lgn="just">
              <a:spcBef>
                <a:spcPts val="1200"/>
              </a:spcBef>
              <a:spcAft>
                <a:spcPts val="1200"/>
              </a:spcAft>
            </a:pPr>
            <a:r>
              <a:rPr lang="en-GB" sz="28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rPr>
              <a:t>ISOL radioactive </a:t>
            </a:r>
            <a:r>
              <a:rPr lang="en-GB" sz="2800" kern="100" dirty="0">
                <a:solidFill>
                  <a:schemeClr val="bg1"/>
                </a:solidFill>
                <a:latin typeface="Arial" panose="020B0604020202020204" pitchFamily="34" charset="0"/>
                <a:ea typeface="Times New Roman" panose="02020603050405020304" pitchFamily="18" charset="0"/>
                <a:cs typeface="Arial" panose="020B0604020202020204" pitchFamily="34" charset="0"/>
              </a:rPr>
              <a:t>i</a:t>
            </a:r>
            <a:r>
              <a:rPr lang="en-GB" sz="28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rPr>
              <a:t>on </a:t>
            </a:r>
            <a:r>
              <a:rPr lang="en-GB" sz="2800" kern="100" dirty="0">
                <a:solidFill>
                  <a:schemeClr val="bg1"/>
                </a:solidFill>
                <a:latin typeface="Arial" panose="020B0604020202020204" pitchFamily="34" charset="0"/>
                <a:ea typeface="Times New Roman" panose="02020603050405020304" pitchFamily="18" charset="0"/>
                <a:cs typeface="Arial" panose="020B0604020202020204" pitchFamily="34" charset="0"/>
              </a:rPr>
              <a:t>b</a:t>
            </a:r>
            <a:r>
              <a:rPr lang="en-GB" sz="28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rPr>
              <a:t>eam facilities</a:t>
            </a:r>
            <a:endParaRPr lang="fr-FR" sz="28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endParaRPr>
          </a:p>
        </p:txBody>
      </p:sp>
      <p:sp>
        <p:nvSpPr>
          <p:cNvPr id="12" name="ZoneTexte 11">
            <a:extLst>
              <a:ext uri="{FF2B5EF4-FFF2-40B4-BE49-F238E27FC236}">
                <a16:creationId xmlns:a16="http://schemas.microsoft.com/office/drawing/2014/main" id="{67F42351-9F81-E726-6DAB-26C7B858ECFA}"/>
              </a:ext>
            </a:extLst>
          </p:cNvPr>
          <p:cNvSpPr txBox="1"/>
          <p:nvPr/>
        </p:nvSpPr>
        <p:spPr>
          <a:xfrm>
            <a:off x="-93858" y="2667700"/>
            <a:ext cx="5427980" cy="3293209"/>
          </a:xfrm>
          <a:prstGeom prst="rect">
            <a:avLst/>
          </a:prstGeom>
          <a:noFill/>
        </p:spPr>
        <p:txBody>
          <a:bodyPr wrap="square">
            <a:spAutoFit/>
          </a:bodyPr>
          <a:lstStyle/>
          <a:p>
            <a:pPr marL="342900" lvl="0" indent="-158750" algn="just">
              <a:spcAft>
                <a:spcPts val="600"/>
              </a:spcAft>
              <a:buFont typeface="Symbol" pitchFamily="2" charset="2"/>
              <a:buChar char=""/>
            </a:pPr>
            <a:r>
              <a:rPr lang="en-GB" sz="1600" dirty="0">
                <a:effectLst/>
                <a:latin typeface="Arial" panose="020B0604020202020204" pitchFamily="34" charset="0"/>
                <a:ea typeface="Calibri" panose="020F0502020204030204" pitchFamily="34" charset="0"/>
                <a:cs typeface="Calibri" panose="020F0502020204030204" pitchFamily="34" charset="0"/>
              </a:rPr>
              <a:t>Timely completion of the </a:t>
            </a:r>
            <a:r>
              <a:rPr lang="en-GB" sz="1600" b="1" dirty="0">
                <a:effectLst/>
                <a:latin typeface="Arial" panose="020B0604020202020204" pitchFamily="34" charset="0"/>
                <a:ea typeface="Calibri" panose="020F0502020204030204" pitchFamily="34" charset="0"/>
                <a:cs typeface="Calibri" panose="020F0502020204030204" pitchFamily="34" charset="0"/>
              </a:rPr>
              <a:t>SPES a</a:t>
            </a:r>
            <a:r>
              <a:rPr lang="en-GB" sz="1600" dirty="0">
                <a:effectLst/>
                <a:latin typeface="Arial" panose="020B0604020202020204" pitchFamily="34" charset="0"/>
                <a:ea typeface="Calibri" panose="020F0502020204030204" pitchFamily="34" charset="0"/>
                <a:cs typeface="Calibri" panose="020F0502020204030204" pitchFamily="34" charset="0"/>
              </a:rPr>
              <a:t> facility and continuing coordinated efforts in developing the </a:t>
            </a:r>
            <a:r>
              <a:rPr lang="en-GB" sz="1600" b="1" dirty="0">
                <a:effectLst/>
                <a:latin typeface="Arial" panose="020B0604020202020204" pitchFamily="34" charset="0"/>
                <a:ea typeface="Calibri" panose="020F0502020204030204" pitchFamily="34" charset="0"/>
                <a:cs typeface="Calibri" panose="020F0502020204030204" pitchFamily="34" charset="0"/>
              </a:rPr>
              <a:t>ALTO, IGISOL, ISOLDE, SPES, and SPIRAL</a:t>
            </a:r>
            <a:r>
              <a:rPr lang="en-GB" sz="1600" dirty="0">
                <a:effectLst/>
                <a:latin typeface="Arial" panose="020B0604020202020204" pitchFamily="34" charset="0"/>
                <a:ea typeface="Calibri" panose="020F0502020204030204" pitchFamily="34" charset="0"/>
                <a:cs typeface="Calibri" panose="020F0502020204030204" pitchFamily="34" charset="0"/>
              </a:rPr>
              <a:t> </a:t>
            </a:r>
            <a:r>
              <a:rPr lang="en-GB" sz="1600" b="1" dirty="0">
                <a:effectLst/>
                <a:latin typeface="Arial" panose="020B0604020202020204" pitchFamily="34" charset="0"/>
                <a:ea typeface="Calibri" panose="020F0502020204030204" pitchFamily="34" charset="0"/>
                <a:cs typeface="Calibri" panose="020F0502020204030204" pitchFamily="34" charset="0"/>
              </a:rPr>
              <a:t>ISOL facilities</a:t>
            </a:r>
            <a:r>
              <a:rPr lang="en-GB" sz="1600" dirty="0">
                <a:effectLst/>
                <a:latin typeface="Arial" panose="020B0604020202020204" pitchFamily="34" charset="0"/>
                <a:ea typeface="Calibri" panose="020F0502020204030204" pitchFamily="34" charset="0"/>
                <a:cs typeface="Calibri" panose="020F0502020204030204" pitchFamily="34" charset="0"/>
              </a:rPr>
              <a:t> in Europe, will be key to maintaining their world-leading position in many areas of radioactive isotope science and are strongly recommended. Extending these efforts towards future facilities, such as </a:t>
            </a:r>
            <a:r>
              <a:rPr lang="en-GB" sz="1600" b="1" dirty="0">
                <a:effectLst/>
                <a:latin typeface="Arial" panose="020B0604020202020204" pitchFamily="34" charset="0"/>
                <a:ea typeface="Calibri" panose="020F0502020204030204" pitchFamily="34" charset="0"/>
                <a:cs typeface="Calibri" panose="020F0502020204030204" pitchFamily="34" charset="0"/>
              </a:rPr>
              <a:t>ISOL@MYRRHA, TATTOOS@PSI, </a:t>
            </a:r>
            <a:r>
              <a:rPr lang="en-GB" sz="1600" dirty="0">
                <a:effectLst/>
                <a:latin typeface="Arial" panose="020B0604020202020204" pitchFamily="34" charset="0"/>
                <a:ea typeface="Calibri" panose="020F0502020204030204" pitchFamily="34" charset="0"/>
                <a:cs typeface="Calibri" panose="020F0502020204030204" pitchFamily="34" charset="0"/>
              </a:rPr>
              <a:t>and</a:t>
            </a:r>
            <a:r>
              <a:rPr lang="en-GB" sz="1600" b="1" dirty="0">
                <a:effectLst/>
                <a:latin typeface="Arial" panose="020B0604020202020204" pitchFamily="34" charset="0"/>
                <a:ea typeface="Calibri" panose="020F0502020204030204" pitchFamily="34" charset="0"/>
                <a:cs typeface="Calibri" panose="020F0502020204030204" pitchFamily="34" charset="0"/>
              </a:rPr>
              <a:t> RIB@IFIN</a:t>
            </a:r>
            <a:r>
              <a:rPr lang="en-GB" sz="1600" dirty="0">
                <a:effectLst/>
                <a:latin typeface="Arial" panose="020B0604020202020204" pitchFamily="34" charset="0"/>
                <a:ea typeface="Calibri" panose="020F0502020204030204" pitchFamily="34" charset="0"/>
                <a:cs typeface="Calibri" panose="020F0502020204030204" pitchFamily="34" charset="0"/>
              </a:rPr>
              <a:t>, together with the development of common instrumentation, will secure the European leading position for radioisotope production, separation, and acceleration techniques, and create new avenues for the future and should therefore be actively pursued.</a:t>
            </a:r>
            <a:endParaRPr lang="fr-FR" sz="1600" dirty="0">
              <a:effectLst/>
              <a:latin typeface="Arial" panose="020B0604020202020204" pitchFamily="34" charset="0"/>
              <a:ea typeface="Calibri" panose="020F0502020204030204" pitchFamily="34" charset="0"/>
              <a:cs typeface="Calibri" panose="020F0502020204030204" pitchFamily="34" charset="0"/>
            </a:endParaRPr>
          </a:p>
        </p:txBody>
      </p:sp>
      <p:pic>
        <p:nvPicPr>
          <p:cNvPr id="6" name="Picture 9" descr="A blueprint of a building&#10;&#10;Description automatically generated">
            <a:extLst>
              <a:ext uri="{FF2B5EF4-FFF2-40B4-BE49-F238E27FC236}">
                <a16:creationId xmlns:a16="http://schemas.microsoft.com/office/drawing/2014/main" id="{DB398742-E8F2-1736-5D4E-488196E40CC7}"/>
              </a:ext>
            </a:extLst>
          </p:cNvPr>
          <p:cNvPicPr>
            <a:picLocks noChangeAspect="1"/>
          </p:cNvPicPr>
          <p:nvPr/>
        </p:nvPicPr>
        <p:blipFill>
          <a:blip r:embed="rId2"/>
          <a:stretch/>
        </p:blipFill>
        <p:spPr bwMode="auto">
          <a:xfrm>
            <a:off x="5531161" y="2065540"/>
            <a:ext cx="3279911" cy="1844860"/>
          </a:xfrm>
          <a:prstGeom prst="rect">
            <a:avLst/>
          </a:prstGeom>
          <a:noFill/>
          <a:ln>
            <a:noFill/>
          </a:ln>
        </p:spPr>
      </p:pic>
      <p:pic>
        <p:nvPicPr>
          <p:cNvPr id="7" name="Picture 6">
            <a:extLst>
              <a:ext uri="{FF2B5EF4-FFF2-40B4-BE49-F238E27FC236}">
                <a16:creationId xmlns:a16="http://schemas.microsoft.com/office/drawing/2014/main" id="{48967409-1905-4344-9E80-CDCAB7370459}"/>
              </a:ext>
            </a:extLst>
          </p:cNvPr>
          <p:cNvPicPr>
            <a:picLocks noChangeAspect="1"/>
          </p:cNvPicPr>
          <p:nvPr/>
        </p:nvPicPr>
        <p:blipFill>
          <a:blip r:embed="rId3"/>
          <a:stretch/>
        </p:blipFill>
        <p:spPr bwMode="auto">
          <a:xfrm>
            <a:off x="9330593" y="2394645"/>
            <a:ext cx="2426500" cy="1335688"/>
          </a:xfrm>
          <a:prstGeom prst="rect">
            <a:avLst/>
          </a:prstGeom>
        </p:spPr>
      </p:pic>
      <p:pic>
        <p:nvPicPr>
          <p:cNvPr id="10" name="Picture 1">
            <a:extLst>
              <a:ext uri="{FF2B5EF4-FFF2-40B4-BE49-F238E27FC236}">
                <a16:creationId xmlns:a16="http://schemas.microsoft.com/office/drawing/2014/main" id="{F6337411-9CCF-B5C9-CA6F-DD21CB0E88E4}"/>
              </a:ext>
            </a:extLst>
          </p:cNvPr>
          <p:cNvPicPr>
            <a:picLocks noChangeAspect="1"/>
          </p:cNvPicPr>
          <p:nvPr/>
        </p:nvPicPr>
        <p:blipFill>
          <a:blip r:embed="rId4"/>
          <a:stretch/>
        </p:blipFill>
        <p:spPr bwMode="auto">
          <a:xfrm>
            <a:off x="5616954" y="4299576"/>
            <a:ext cx="3045406" cy="2080993"/>
          </a:xfrm>
          <a:prstGeom prst="rect">
            <a:avLst/>
          </a:prstGeom>
          <a:noFill/>
        </p:spPr>
      </p:pic>
      <p:pic>
        <p:nvPicPr>
          <p:cNvPr id="11" name="Picture 2">
            <a:extLst>
              <a:ext uri="{FF2B5EF4-FFF2-40B4-BE49-F238E27FC236}">
                <a16:creationId xmlns:a16="http://schemas.microsoft.com/office/drawing/2014/main" id="{54DDD00B-C66B-04BF-9011-114B9B8876DC}"/>
              </a:ext>
            </a:extLst>
          </p:cNvPr>
          <p:cNvPicPr>
            <a:picLocks noChangeAspect="1"/>
          </p:cNvPicPr>
          <p:nvPr/>
        </p:nvPicPr>
        <p:blipFill>
          <a:blip r:embed="rId5" cstate="email">
            <a:extLst>
              <a:ext uri="{28A0092B-C50C-407E-A947-70E740481C1C}">
                <a14:useLocalDpi xmlns:a14="http://schemas.microsoft.com/office/drawing/2010/main" val="0"/>
              </a:ext>
            </a:extLst>
          </a:blip>
          <a:stretch>
            <a:fillRect/>
          </a:stretch>
        </p:blipFill>
        <p:spPr>
          <a:xfrm>
            <a:off x="9056439" y="4302631"/>
            <a:ext cx="3045407" cy="2009996"/>
          </a:xfrm>
          <a:prstGeom prst="rect">
            <a:avLst/>
          </a:prstGeom>
        </p:spPr>
      </p:pic>
      <p:sp>
        <p:nvSpPr>
          <p:cNvPr id="13" name="ZoneTexte 12">
            <a:extLst>
              <a:ext uri="{FF2B5EF4-FFF2-40B4-BE49-F238E27FC236}">
                <a16:creationId xmlns:a16="http://schemas.microsoft.com/office/drawing/2014/main" id="{36839896-3E2B-1BB6-69C1-2F0F1F6ED1C6}"/>
              </a:ext>
            </a:extLst>
          </p:cNvPr>
          <p:cNvSpPr txBox="1"/>
          <p:nvPr/>
        </p:nvSpPr>
        <p:spPr>
          <a:xfrm>
            <a:off x="8908281" y="1866521"/>
            <a:ext cx="2169889" cy="369332"/>
          </a:xfrm>
          <a:prstGeom prst="rect">
            <a:avLst/>
          </a:prstGeom>
          <a:noFill/>
        </p:spPr>
        <p:txBody>
          <a:bodyPr wrap="none" rtlCol="0">
            <a:spAutoFit/>
          </a:bodyPr>
          <a:lstStyle/>
          <a:p>
            <a:r>
              <a:rPr lang="en-GB" dirty="0"/>
              <a:t>ALTO/IJCLab France</a:t>
            </a:r>
          </a:p>
        </p:txBody>
      </p:sp>
      <p:sp>
        <p:nvSpPr>
          <p:cNvPr id="14" name="ZoneTexte 13">
            <a:extLst>
              <a:ext uri="{FF2B5EF4-FFF2-40B4-BE49-F238E27FC236}">
                <a16:creationId xmlns:a16="http://schemas.microsoft.com/office/drawing/2014/main" id="{52AF12A0-6AA4-06E7-98AD-372337F976A6}"/>
              </a:ext>
            </a:extLst>
          </p:cNvPr>
          <p:cNvSpPr txBox="1"/>
          <p:nvPr/>
        </p:nvSpPr>
        <p:spPr>
          <a:xfrm>
            <a:off x="6765833" y="1595511"/>
            <a:ext cx="1642886" cy="369332"/>
          </a:xfrm>
          <a:prstGeom prst="rect">
            <a:avLst/>
          </a:prstGeom>
          <a:noFill/>
        </p:spPr>
        <p:txBody>
          <a:bodyPr wrap="none" rtlCol="0">
            <a:spAutoFit/>
          </a:bodyPr>
          <a:lstStyle/>
          <a:p>
            <a:r>
              <a:rPr lang="en-GB" dirty="0"/>
              <a:t>SPES/LNL Italy</a:t>
            </a:r>
          </a:p>
        </p:txBody>
      </p:sp>
      <p:sp>
        <p:nvSpPr>
          <p:cNvPr id="15" name="ZoneTexte 14">
            <a:extLst>
              <a:ext uri="{FF2B5EF4-FFF2-40B4-BE49-F238E27FC236}">
                <a16:creationId xmlns:a16="http://schemas.microsoft.com/office/drawing/2014/main" id="{BF649B82-111D-3963-EE4D-0FBC1123D32C}"/>
              </a:ext>
            </a:extLst>
          </p:cNvPr>
          <p:cNvSpPr txBox="1"/>
          <p:nvPr/>
        </p:nvSpPr>
        <p:spPr>
          <a:xfrm>
            <a:off x="5760101" y="3941176"/>
            <a:ext cx="2172967" cy="369332"/>
          </a:xfrm>
          <a:prstGeom prst="rect">
            <a:avLst/>
          </a:prstGeom>
          <a:noFill/>
        </p:spPr>
        <p:txBody>
          <a:bodyPr wrap="none" rtlCol="0">
            <a:spAutoFit/>
          </a:bodyPr>
          <a:lstStyle/>
          <a:p>
            <a:r>
              <a:rPr lang="en-GB" dirty="0"/>
              <a:t>IGISOL/JYFL Finland</a:t>
            </a:r>
          </a:p>
        </p:txBody>
      </p:sp>
      <p:sp>
        <p:nvSpPr>
          <p:cNvPr id="16" name="ZoneTexte 15">
            <a:extLst>
              <a:ext uri="{FF2B5EF4-FFF2-40B4-BE49-F238E27FC236}">
                <a16:creationId xmlns:a16="http://schemas.microsoft.com/office/drawing/2014/main" id="{DA1B9B24-AE6E-E3BD-29C5-2AD53AC06733}"/>
              </a:ext>
            </a:extLst>
          </p:cNvPr>
          <p:cNvSpPr txBox="1"/>
          <p:nvPr/>
        </p:nvSpPr>
        <p:spPr>
          <a:xfrm>
            <a:off x="9021907" y="3930244"/>
            <a:ext cx="2829685" cy="369332"/>
          </a:xfrm>
          <a:prstGeom prst="rect">
            <a:avLst/>
          </a:prstGeom>
          <a:noFill/>
        </p:spPr>
        <p:txBody>
          <a:bodyPr wrap="none" rtlCol="0">
            <a:spAutoFit/>
          </a:bodyPr>
          <a:lstStyle/>
          <a:p>
            <a:r>
              <a:rPr lang="en-GB" dirty="0">
                <a:effectLst/>
                <a:latin typeface="Arial" panose="020B0604020202020204" pitchFamily="34" charset="0"/>
                <a:ea typeface="Calibri" panose="020F0502020204030204" pitchFamily="34" charset="0"/>
                <a:cs typeface="Calibri" panose="020F0502020204030204" pitchFamily="34" charset="0"/>
              </a:rPr>
              <a:t>ISOL@MYRRHA Belgium</a:t>
            </a:r>
            <a:endParaRPr lang="en-GB" dirty="0"/>
          </a:p>
        </p:txBody>
      </p:sp>
      <p:sp>
        <p:nvSpPr>
          <p:cNvPr id="17" name="ZoneTexte 7">
            <a:extLst>
              <a:ext uri="{FF2B5EF4-FFF2-40B4-BE49-F238E27FC236}">
                <a16:creationId xmlns:a16="http://schemas.microsoft.com/office/drawing/2014/main" id="{127F02BD-33A7-16C4-15A2-F1C24E53387F}"/>
              </a:ext>
            </a:extLst>
          </p:cNvPr>
          <p:cNvSpPr txBox="1"/>
          <p:nvPr/>
        </p:nvSpPr>
        <p:spPr>
          <a:xfrm>
            <a:off x="99400" y="944951"/>
            <a:ext cx="8922507" cy="523220"/>
          </a:xfrm>
          <a:prstGeom prst="rect">
            <a:avLst/>
          </a:prstGeom>
          <a:noFill/>
        </p:spPr>
        <p:txBody>
          <a:bodyPr wrap="none" rtlCol="0">
            <a:spAutoFit/>
          </a:bodyPr>
          <a:lstStyle/>
          <a:p>
            <a:r>
              <a:rPr lang="en-GB" sz="2800" b="1" dirty="0">
                <a:latin typeface="Arial" panose="020B0604020202020204" pitchFamily="34" charset="0"/>
                <a:cs typeface="Arial" panose="020B0604020202020204" pitchFamily="34" charset="0"/>
              </a:rPr>
              <a:t>LRP 2024 Recommendations for NP Infrastructures</a:t>
            </a:r>
          </a:p>
        </p:txBody>
      </p:sp>
    </p:spTree>
    <p:extLst>
      <p:ext uri="{BB962C8B-B14F-4D97-AF65-F5344CB8AC3E}">
        <p14:creationId xmlns:p14="http://schemas.microsoft.com/office/powerpoint/2010/main" val="839287017"/>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AFA8ED3B-993C-BE58-25FD-3531C70E7B8B}"/>
              </a:ext>
            </a:extLst>
          </p:cNvPr>
          <p:cNvSpPr>
            <a:spLocks noGrp="1"/>
          </p:cNvSpPr>
          <p:nvPr>
            <p:ph type="dt" sz="half" idx="10"/>
          </p:nvPr>
        </p:nvSpPr>
        <p:spPr/>
        <p:txBody>
          <a:bodyPr/>
          <a:lstStyle/>
          <a:p>
            <a:r>
              <a:rPr lang="en-US"/>
              <a:t>28 May 2025</a:t>
            </a:r>
            <a:endParaRPr lang="en-GB"/>
          </a:p>
        </p:txBody>
      </p:sp>
      <p:sp>
        <p:nvSpPr>
          <p:cNvPr id="2" name="Espace réservé du pied de page 1">
            <a:extLst>
              <a:ext uri="{FF2B5EF4-FFF2-40B4-BE49-F238E27FC236}">
                <a16:creationId xmlns:a16="http://schemas.microsoft.com/office/drawing/2014/main" id="{27FFEB09-2DF2-4EB3-5850-87358AF91EE9}"/>
              </a:ext>
            </a:extLst>
          </p:cNvPr>
          <p:cNvSpPr>
            <a:spLocks noGrp="1"/>
          </p:cNvSpPr>
          <p:nvPr>
            <p:ph type="ftr" sz="quarter" idx="11"/>
          </p:nvPr>
        </p:nvSpPr>
        <p:spPr/>
        <p:txBody>
          <a:bodyPr/>
          <a:lstStyle/>
          <a:p>
            <a:r>
              <a:rPr lang="en-US"/>
              <a:t>E. Widmann WG9 Meeting Deajeon</a:t>
            </a:r>
            <a:endParaRPr lang="en-GB" noProof="0" dirty="0"/>
          </a:p>
        </p:txBody>
      </p:sp>
      <p:sp>
        <p:nvSpPr>
          <p:cNvPr id="6" name="Espace réservé du numéro de diapositive 5">
            <a:extLst>
              <a:ext uri="{FF2B5EF4-FFF2-40B4-BE49-F238E27FC236}">
                <a16:creationId xmlns:a16="http://schemas.microsoft.com/office/drawing/2014/main" id="{971712B9-347A-7306-0F58-DBCD470B8FA3}"/>
              </a:ext>
            </a:extLst>
          </p:cNvPr>
          <p:cNvSpPr>
            <a:spLocks noGrp="1"/>
          </p:cNvSpPr>
          <p:nvPr>
            <p:ph type="sldNum" sz="quarter" idx="12"/>
          </p:nvPr>
        </p:nvSpPr>
        <p:spPr/>
        <p:txBody>
          <a:bodyPr/>
          <a:lstStyle/>
          <a:p>
            <a:fld id="{D6989F83-ADB3-5041-8C37-95AC9FBEFDEB}" type="slidenum">
              <a:rPr lang="en-GB" smtClean="0"/>
              <a:t>37</a:t>
            </a:fld>
            <a:endParaRPr lang="en-GB" dirty="0"/>
          </a:p>
        </p:txBody>
      </p:sp>
      <p:sp>
        <p:nvSpPr>
          <p:cNvPr id="9" name="ZoneTexte 8">
            <a:extLst>
              <a:ext uri="{FF2B5EF4-FFF2-40B4-BE49-F238E27FC236}">
                <a16:creationId xmlns:a16="http://schemas.microsoft.com/office/drawing/2014/main" id="{1B855E29-DC5B-6F0E-0F95-F7711A2AE60E}"/>
              </a:ext>
            </a:extLst>
          </p:cNvPr>
          <p:cNvSpPr txBox="1"/>
          <p:nvPr/>
        </p:nvSpPr>
        <p:spPr>
          <a:xfrm>
            <a:off x="303667" y="1673022"/>
            <a:ext cx="3670456" cy="461665"/>
          </a:xfrm>
          <a:prstGeom prst="rect">
            <a:avLst/>
          </a:prstGeom>
          <a:solidFill>
            <a:srgbClr val="EFAD66"/>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lgn="just">
              <a:spcBef>
                <a:spcPts val="1200"/>
              </a:spcBef>
              <a:spcAft>
                <a:spcPts val="1200"/>
              </a:spcAft>
            </a:pPr>
            <a:r>
              <a:rPr lang="en-GB" sz="24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rPr>
              <a:t>Stable Ion Beam facilities</a:t>
            </a:r>
            <a:endParaRPr lang="fr-FR" sz="24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endParaRPr>
          </a:p>
        </p:txBody>
      </p:sp>
      <p:sp>
        <p:nvSpPr>
          <p:cNvPr id="12" name="ZoneTexte 11">
            <a:extLst>
              <a:ext uri="{FF2B5EF4-FFF2-40B4-BE49-F238E27FC236}">
                <a16:creationId xmlns:a16="http://schemas.microsoft.com/office/drawing/2014/main" id="{67F42351-9F81-E726-6DAB-26C7B858ECFA}"/>
              </a:ext>
            </a:extLst>
          </p:cNvPr>
          <p:cNvSpPr txBox="1"/>
          <p:nvPr/>
        </p:nvSpPr>
        <p:spPr>
          <a:xfrm>
            <a:off x="-50739" y="2781817"/>
            <a:ext cx="5427980" cy="2554545"/>
          </a:xfrm>
          <a:prstGeom prst="rect">
            <a:avLst/>
          </a:prstGeom>
          <a:noFill/>
        </p:spPr>
        <p:txBody>
          <a:bodyPr wrap="square">
            <a:spAutoFit/>
          </a:bodyPr>
          <a:lstStyle/>
          <a:p>
            <a:pPr marL="342900" lvl="0" indent="-158750" algn="just">
              <a:spcAft>
                <a:spcPts val="600"/>
              </a:spcAft>
              <a:buFont typeface="Symbol" pitchFamily="2" charset="2"/>
              <a:buChar char=""/>
            </a:pPr>
            <a:r>
              <a:rPr lang="en-GB" sz="1600" dirty="0">
                <a:effectLst/>
                <a:latin typeface="Arial" panose="020B0604020202020204" pitchFamily="34" charset="0"/>
                <a:ea typeface="Calibri" panose="020F0502020204030204" pitchFamily="34" charset="0"/>
                <a:cs typeface="Calibri" panose="020F0502020204030204" pitchFamily="34" charset="0"/>
              </a:rPr>
              <a:t>Large-scale </a:t>
            </a:r>
            <a:r>
              <a:rPr lang="en-GB" sz="1600" b="1" dirty="0">
                <a:effectLst/>
                <a:latin typeface="Arial" panose="020B0604020202020204" pitchFamily="34" charset="0"/>
                <a:ea typeface="Calibri" panose="020F0502020204030204" pitchFamily="34" charset="0"/>
                <a:cs typeface="Calibri" panose="020F0502020204030204" pitchFamily="34" charset="0"/>
              </a:rPr>
              <a:t>stable beam</a:t>
            </a:r>
            <a:r>
              <a:rPr lang="en-GB" sz="1600" dirty="0">
                <a:effectLst/>
                <a:latin typeface="Arial" panose="020B0604020202020204" pitchFamily="34" charset="0"/>
                <a:ea typeface="Calibri" panose="020F0502020204030204" pitchFamily="34" charset="0"/>
                <a:cs typeface="Calibri" panose="020F0502020204030204" pitchFamily="34" charset="0"/>
              </a:rPr>
              <a:t> facilities, such as </a:t>
            </a:r>
            <a:r>
              <a:rPr lang="en-GB" sz="1600" b="1" dirty="0">
                <a:effectLst/>
                <a:latin typeface="Arial" panose="020B0604020202020204" pitchFamily="34" charset="0"/>
                <a:ea typeface="Calibri" panose="020F0502020204030204" pitchFamily="34" charset="0"/>
                <a:cs typeface="Calibri" panose="020F0502020204030204" pitchFamily="34" charset="0"/>
              </a:rPr>
              <a:t>FAIR/GSI</a:t>
            </a:r>
            <a:r>
              <a:rPr lang="en-GB" sz="1600" dirty="0">
                <a:effectLst/>
                <a:latin typeface="Arial" panose="020B0604020202020204" pitchFamily="34" charset="0"/>
                <a:ea typeface="Calibri" panose="020F0502020204030204" pitchFamily="34" charset="0"/>
                <a:cs typeface="Calibri" panose="020F0502020204030204" pitchFamily="34" charset="0"/>
              </a:rPr>
              <a:t>, </a:t>
            </a:r>
            <a:r>
              <a:rPr lang="en-GB" sz="1600" b="1" dirty="0">
                <a:effectLst/>
                <a:latin typeface="Arial" panose="020B0604020202020204" pitchFamily="34" charset="0"/>
                <a:ea typeface="Calibri" panose="020F0502020204030204" pitchFamily="34" charset="0"/>
                <a:cs typeface="Calibri" panose="020F0502020204030204" pitchFamily="34" charset="0"/>
              </a:rPr>
              <a:t>GANIL/SPIRAL2, IFIN, JYFL-ACCLAB, LNL, LNS, NLC (SLCJ and IFJ-PAN),</a:t>
            </a:r>
            <a:r>
              <a:rPr lang="en-GB" sz="1600" dirty="0">
                <a:effectLst/>
                <a:latin typeface="Arial" panose="020B0604020202020204" pitchFamily="34" charset="0"/>
                <a:ea typeface="Calibri" panose="020F0502020204030204" pitchFamily="34" charset="0"/>
                <a:cs typeface="Calibri" panose="020F0502020204030204" pitchFamily="34" charset="0"/>
              </a:rPr>
              <a:t> and smaller ones, such as tandems, underground facilities and AMS systems, should be optimally exploited. Developments of novel and more intense beams and capabilities are also recommended to open new opportunities for basic science and applications. It is recommended that synergies between all these facilities, irrespective of size, be reinforced. </a:t>
            </a:r>
            <a:endParaRPr lang="fr-FR" sz="1600" dirty="0">
              <a:effectLst/>
              <a:latin typeface="Arial" panose="020B0604020202020204" pitchFamily="34" charset="0"/>
              <a:ea typeface="Calibri" panose="020F0502020204030204" pitchFamily="34" charset="0"/>
              <a:cs typeface="Calibri" panose="020F0502020204030204" pitchFamily="34" charset="0"/>
            </a:endParaRPr>
          </a:p>
        </p:txBody>
      </p:sp>
      <p:pic>
        <p:nvPicPr>
          <p:cNvPr id="5" name="Picture 5" descr="A blueprint of a machine&#10;&#10;Description automatically generated">
            <a:extLst>
              <a:ext uri="{FF2B5EF4-FFF2-40B4-BE49-F238E27FC236}">
                <a16:creationId xmlns:a16="http://schemas.microsoft.com/office/drawing/2014/main" id="{68B95B2F-E5D2-1FD3-26AC-28A71B403145}"/>
              </a:ext>
            </a:extLst>
          </p:cNvPr>
          <p:cNvPicPr>
            <a:picLocks noChangeAspect="1"/>
          </p:cNvPicPr>
          <p:nvPr/>
        </p:nvPicPr>
        <p:blipFill>
          <a:blip r:embed="rId2"/>
          <a:stretch/>
        </p:blipFill>
        <p:spPr bwMode="auto">
          <a:xfrm>
            <a:off x="5427980" y="2078146"/>
            <a:ext cx="2841307" cy="2492057"/>
          </a:xfrm>
          <a:prstGeom prst="rect">
            <a:avLst/>
          </a:prstGeom>
        </p:spPr>
      </p:pic>
      <p:pic>
        <p:nvPicPr>
          <p:cNvPr id="8" name="Picture 1734853463">
            <a:extLst>
              <a:ext uri="{FF2B5EF4-FFF2-40B4-BE49-F238E27FC236}">
                <a16:creationId xmlns:a16="http://schemas.microsoft.com/office/drawing/2014/main" id="{9352E06C-6B19-A9CD-4DA5-EA7F452EEC3B}"/>
              </a:ext>
            </a:extLst>
          </p:cNvPr>
          <p:cNvPicPr>
            <a:picLocks noChangeAspect="1"/>
          </p:cNvPicPr>
          <p:nvPr/>
        </p:nvPicPr>
        <p:blipFill>
          <a:blip r:embed="rId3" cstate="email">
            <a:extLst>
              <a:ext uri="{28A0092B-C50C-407E-A947-70E740481C1C}">
                <a14:useLocalDpi xmlns:a14="http://schemas.microsoft.com/office/drawing/2010/main" val="0"/>
              </a:ext>
            </a:extLst>
          </a:blip>
          <a:stretch>
            <a:fillRect/>
          </a:stretch>
        </p:blipFill>
        <p:spPr>
          <a:xfrm>
            <a:off x="8572499" y="2078145"/>
            <a:ext cx="3494975" cy="2390563"/>
          </a:xfrm>
          <a:prstGeom prst="rect">
            <a:avLst/>
          </a:prstGeom>
        </p:spPr>
      </p:pic>
      <p:sp>
        <p:nvSpPr>
          <p:cNvPr id="17" name="ZoneTexte 16">
            <a:extLst>
              <a:ext uri="{FF2B5EF4-FFF2-40B4-BE49-F238E27FC236}">
                <a16:creationId xmlns:a16="http://schemas.microsoft.com/office/drawing/2014/main" id="{90C0A12F-78AF-34C1-B687-60524224AFF7}"/>
              </a:ext>
            </a:extLst>
          </p:cNvPr>
          <p:cNvSpPr txBox="1"/>
          <p:nvPr/>
        </p:nvSpPr>
        <p:spPr>
          <a:xfrm>
            <a:off x="5666791" y="1663035"/>
            <a:ext cx="2698175" cy="461665"/>
          </a:xfrm>
          <a:prstGeom prst="rect">
            <a:avLst/>
          </a:prstGeom>
          <a:noFill/>
        </p:spPr>
        <p:txBody>
          <a:bodyPr wrap="none" rtlCol="0">
            <a:spAutoFit/>
          </a:bodyPr>
          <a:lstStyle/>
          <a:p>
            <a:r>
              <a:rPr lang="en-GB" dirty="0"/>
              <a:t>IFIN-HH Romania</a:t>
            </a:r>
          </a:p>
        </p:txBody>
      </p:sp>
      <p:sp>
        <p:nvSpPr>
          <p:cNvPr id="18" name="ZoneTexte 17">
            <a:extLst>
              <a:ext uri="{FF2B5EF4-FFF2-40B4-BE49-F238E27FC236}">
                <a16:creationId xmlns:a16="http://schemas.microsoft.com/office/drawing/2014/main" id="{8E005827-EF20-838F-5989-039AA278FBEC}"/>
              </a:ext>
            </a:extLst>
          </p:cNvPr>
          <p:cNvSpPr txBox="1"/>
          <p:nvPr/>
        </p:nvSpPr>
        <p:spPr>
          <a:xfrm>
            <a:off x="9461500" y="1654579"/>
            <a:ext cx="1500732" cy="461665"/>
          </a:xfrm>
          <a:prstGeom prst="rect">
            <a:avLst/>
          </a:prstGeom>
          <a:noFill/>
        </p:spPr>
        <p:txBody>
          <a:bodyPr wrap="none" rtlCol="0">
            <a:spAutoFit/>
          </a:bodyPr>
          <a:lstStyle/>
          <a:p>
            <a:r>
              <a:rPr lang="en-GB" dirty="0"/>
              <a:t>LNS Italy</a:t>
            </a:r>
          </a:p>
        </p:txBody>
      </p:sp>
      <p:pic>
        <p:nvPicPr>
          <p:cNvPr id="19" name="Picture 1037436948" descr="Obraz zawierający tekst, zrzut ekranu, mapa&#10;&#10;Opis wygenerowany automatycznie">
            <a:extLst>
              <a:ext uri="{FF2B5EF4-FFF2-40B4-BE49-F238E27FC236}">
                <a16:creationId xmlns:a16="http://schemas.microsoft.com/office/drawing/2014/main" id="{0133F3D9-D69C-AAD8-D403-3B256C0EF807}"/>
              </a:ext>
            </a:extLst>
          </p:cNvPr>
          <p:cNvPicPr>
            <a:picLocks noChangeAspect="1"/>
          </p:cNvPicPr>
          <p:nvPr/>
        </p:nvPicPr>
        <p:blipFill>
          <a:blip r:embed="rId4"/>
          <a:stretch/>
        </p:blipFill>
        <p:spPr bwMode="auto">
          <a:xfrm>
            <a:off x="6162173" y="4830358"/>
            <a:ext cx="1809077" cy="1916516"/>
          </a:xfrm>
          <a:prstGeom prst="rect">
            <a:avLst/>
          </a:prstGeom>
        </p:spPr>
      </p:pic>
      <p:pic>
        <p:nvPicPr>
          <p:cNvPr id="20" name="Picture 1250316138" descr="Obraz zawierający zrzut ekranu&#10;&#10;Opis wygenerowany automatycznie">
            <a:extLst>
              <a:ext uri="{FF2B5EF4-FFF2-40B4-BE49-F238E27FC236}">
                <a16:creationId xmlns:a16="http://schemas.microsoft.com/office/drawing/2014/main" id="{43444610-D26A-F8DC-B746-EBF60E13748F}"/>
              </a:ext>
            </a:extLst>
          </p:cNvPr>
          <p:cNvPicPr>
            <a:picLocks noChangeAspect="1"/>
          </p:cNvPicPr>
          <p:nvPr/>
        </p:nvPicPr>
        <p:blipFill>
          <a:blip r:embed="rId5"/>
          <a:stretch/>
        </p:blipFill>
        <p:spPr bwMode="auto">
          <a:xfrm>
            <a:off x="8320823" y="4961018"/>
            <a:ext cx="3340735" cy="1594485"/>
          </a:xfrm>
          <a:prstGeom prst="rect">
            <a:avLst/>
          </a:prstGeom>
        </p:spPr>
      </p:pic>
      <p:sp>
        <p:nvSpPr>
          <p:cNvPr id="21" name="ZoneTexte 20">
            <a:extLst>
              <a:ext uri="{FF2B5EF4-FFF2-40B4-BE49-F238E27FC236}">
                <a16:creationId xmlns:a16="http://schemas.microsoft.com/office/drawing/2014/main" id="{40508B25-B4C1-144F-9364-1D72E739D001}"/>
              </a:ext>
            </a:extLst>
          </p:cNvPr>
          <p:cNvSpPr txBox="1"/>
          <p:nvPr/>
        </p:nvSpPr>
        <p:spPr>
          <a:xfrm>
            <a:off x="7971250" y="4484030"/>
            <a:ext cx="2044588" cy="461665"/>
          </a:xfrm>
          <a:prstGeom prst="rect">
            <a:avLst/>
          </a:prstGeom>
          <a:noFill/>
        </p:spPr>
        <p:txBody>
          <a:bodyPr wrap="square" rtlCol="0">
            <a:spAutoFit/>
          </a:bodyPr>
          <a:lstStyle/>
          <a:p>
            <a:r>
              <a:rPr lang="en-GB" dirty="0"/>
              <a:t>NLC Poland</a:t>
            </a:r>
          </a:p>
        </p:txBody>
      </p:sp>
      <p:sp>
        <p:nvSpPr>
          <p:cNvPr id="22" name="ZoneTexte 21">
            <a:extLst>
              <a:ext uri="{FF2B5EF4-FFF2-40B4-BE49-F238E27FC236}">
                <a16:creationId xmlns:a16="http://schemas.microsoft.com/office/drawing/2014/main" id="{15470C2D-C5A1-D6D9-6F4E-7EAD63677A0F}"/>
              </a:ext>
            </a:extLst>
          </p:cNvPr>
          <p:cNvSpPr txBox="1"/>
          <p:nvPr/>
        </p:nvSpPr>
        <p:spPr>
          <a:xfrm>
            <a:off x="5288636" y="6015602"/>
            <a:ext cx="1313180" cy="461665"/>
          </a:xfrm>
          <a:prstGeom prst="rect">
            <a:avLst/>
          </a:prstGeom>
          <a:noFill/>
        </p:spPr>
        <p:txBody>
          <a:bodyPr wrap="square" rtlCol="0">
            <a:spAutoFit/>
          </a:bodyPr>
          <a:lstStyle/>
          <a:p>
            <a:r>
              <a:rPr lang="en-GB" dirty="0"/>
              <a:t>SLCJ</a:t>
            </a:r>
          </a:p>
        </p:txBody>
      </p:sp>
      <p:sp>
        <p:nvSpPr>
          <p:cNvPr id="23" name="ZoneTexte 22">
            <a:extLst>
              <a:ext uri="{FF2B5EF4-FFF2-40B4-BE49-F238E27FC236}">
                <a16:creationId xmlns:a16="http://schemas.microsoft.com/office/drawing/2014/main" id="{80321D01-C9C3-B703-F1CE-450C5745AE32}"/>
              </a:ext>
            </a:extLst>
          </p:cNvPr>
          <p:cNvSpPr txBox="1"/>
          <p:nvPr/>
        </p:nvSpPr>
        <p:spPr>
          <a:xfrm>
            <a:off x="7519740" y="6046424"/>
            <a:ext cx="1313180" cy="461665"/>
          </a:xfrm>
          <a:prstGeom prst="rect">
            <a:avLst/>
          </a:prstGeom>
          <a:noFill/>
        </p:spPr>
        <p:txBody>
          <a:bodyPr wrap="square" rtlCol="0">
            <a:spAutoFit/>
          </a:bodyPr>
          <a:lstStyle/>
          <a:p>
            <a:r>
              <a:rPr lang="en-GB" dirty="0"/>
              <a:t>CCB</a:t>
            </a:r>
          </a:p>
        </p:txBody>
      </p:sp>
      <p:sp>
        <p:nvSpPr>
          <p:cNvPr id="7" name="ZoneTexte 7">
            <a:extLst>
              <a:ext uri="{FF2B5EF4-FFF2-40B4-BE49-F238E27FC236}">
                <a16:creationId xmlns:a16="http://schemas.microsoft.com/office/drawing/2014/main" id="{5CF8B4B2-CA71-A0A0-013C-522C7D47E2F2}"/>
              </a:ext>
            </a:extLst>
          </p:cNvPr>
          <p:cNvSpPr txBox="1"/>
          <p:nvPr/>
        </p:nvSpPr>
        <p:spPr>
          <a:xfrm>
            <a:off x="191760" y="1073353"/>
            <a:ext cx="8922507" cy="523220"/>
          </a:xfrm>
          <a:prstGeom prst="rect">
            <a:avLst/>
          </a:prstGeom>
          <a:noFill/>
        </p:spPr>
        <p:txBody>
          <a:bodyPr wrap="none" rtlCol="0">
            <a:spAutoFit/>
          </a:bodyPr>
          <a:lstStyle/>
          <a:p>
            <a:r>
              <a:rPr lang="en-GB" sz="2800" b="1" dirty="0">
                <a:latin typeface="Arial" panose="020B0604020202020204" pitchFamily="34" charset="0"/>
                <a:cs typeface="Arial" panose="020B0604020202020204" pitchFamily="34" charset="0"/>
              </a:rPr>
              <a:t>LRP 2024 Recommendations for NP Infrastructures</a:t>
            </a:r>
          </a:p>
        </p:txBody>
      </p:sp>
    </p:spTree>
    <p:extLst>
      <p:ext uri="{BB962C8B-B14F-4D97-AF65-F5344CB8AC3E}">
        <p14:creationId xmlns:p14="http://schemas.microsoft.com/office/powerpoint/2010/main" val="3749114295"/>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AFA8ED3B-993C-BE58-25FD-3531C70E7B8B}"/>
              </a:ext>
            </a:extLst>
          </p:cNvPr>
          <p:cNvSpPr>
            <a:spLocks noGrp="1"/>
          </p:cNvSpPr>
          <p:nvPr>
            <p:ph type="dt" sz="half" idx="10"/>
          </p:nvPr>
        </p:nvSpPr>
        <p:spPr/>
        <p:txBody>
          <a:bodyPr/>
          <a:lstStyle/>
          <a:p>
            <a:r>
              <a:rPr lang="en-US"/>
              <a:t>28 May 2025</a:t>
            </a:r>
            <a:endParaRPr lang="en-GB"/>
          </a:p>
        </p:txBody>
      </p:sp>
      <p:sp>
        <p:nvSpPr>
          <p:cNvPr id="2" name="Espace réservé du pied de page 1">
            <a:extLst>
              <a:ext uri="{FF2B5EF4-FFF2-40B4-BE49-F238E27FC236}">
                <a16:creationId xmlns:a16="http://schemas.microsoft.com/office/drawing/2014/main" id="{27FFEB09-2DF2-4EB3-5850-87358AF91EE9}"/>
              </a:ext>
            </a:extLst>
          </p:cNvPr>
          <p:cNvSpPr>
            <a:spLocks noGrp="1"/>
          </p:cNvSpPr>
          <p:nvPr>
            <p:ph type="ftr" sz="quarter" idx="11"/>
          </p:nvPr>
        </p:nvSpPr>
        <p:spPr/>
        <p:txBody>
          <a:bodyPr/>
          <a:lstStyle/>
          <a:p>
            <a:r>
              <a:rPr lang="en-US"/>
              <a:t>E. Widmann WG9 Meeting Deajeon</a:t>
            </a:r>
            <a:endParaRPr lang="en-GB" noProof="0" dirty="0"/>
          </a:p>
        </p:txBody>
      </p:sp>
      <p:sp>
        <p:nvSpPr>
          <p:cNvPr id="6" name="Espace réservé du numéro de diapositive 5">
            <a:extLst>
              <a:ext uri="{FF2B5EF4-FFF2-40B4-BE49-F238E27FC236}">
                <a16:creationId xmlns:a16="http://schemas.microsoft.com/office/drawing/2014/main" id="{196C05B9-23BC-4B9E-FE87-D2A0A19A46FA}"/>
              </a:ext>
            </a:extLst>
          </p:cNvPr>
          <p:cNvSpPr>
            <a:spLocks noGrp="1"/>
          </p:cNvSpPr>
          <p:nvPr>
            <p:ph type="sldNum" sz="quarter" idx="12"/>
          </p:nvPr>
        </p:nvSpPr>
        <p:spPr/>
        <p:txBody>
          <a:bodyPr/>
          <a:lstStyle/>
          <a:p>
            <a:fld id="{D6989F83-ADB3-5041-8C37-95AC9FBEFDEB}" type="slidenum">
              <a:rPr lang="en-GB" smtClean="0"/>
              <a:t>38</a:t>
            </a:fld>
            <a:endParaRPr lang="en-GB" dirty="0"/>
          </a:p>
        </p:txBody>
      </p:sp>
      <p:sp>
        <p:nvSpPr>
          <p:cNvPr id="9" name="ZoneTexte 8">
            <a:extLst>
              <a:ext uri="{FF2B5EF4-FFF2-40B4-BE49-F238E27FC236}">
                <a16:creationId xmlns:a16="http://schemas.microsoft.com/office/drawing/2014/main" id="{1B855E29-DC5B-6F0E-0F95-F7711A2AE60E}"/>
              </a:ext>
            </a:extLst>
          </p:cNvPr>
          <p:cNvSpPr txBox="1"/>
          <p:nvPr/>
        </p:nvSpPr>
        <p:spPr>
          <a:xfrm>
            <a:off x="187325" y="1913768"/>
            <a:ext cx="6027942" cy="461665"/>
          </a:xfrm>
          <a:prstGeom prst="rect">
            <a:avLst/>
          </a:prstGeom>
          <a:solidFill>
            <a:srgbClr val="EFAD66"/>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lgn="just">
              <a:spcBef>
                <a:spcPts val="1200"/>
              </a:spcBef>
              <a:spcAft>
                <a:spcPts val="1200"/>
              </a:spcAft>
            </a:pPr>
            <a:r>
              <a:rPr lang="en-GB" sz="2400" kern="100" dirty="0">
                <a:solidFill>
                  <a:schemeClr val="bg1"/>
                </a:solidFill>
                <a:latin typeface="Arial" panose="020B0604020202020204" pitchFamily="34" charset="0"/>
                <a:cs typeface="Arial" panose="020B0604020202020204" pitchFamily="34" charset="0"/>
              </a:rPr>
              <a:t>Lepton beam facilities</a:t>
            </a:r>
            <a:endParaRPr lang="fr-FR" sz="2400" b="1"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endParaRPr>
          </a:p>
        </p:txBody>
      </p:sp>
      <p:sp>
        <p:nvSpPr>
          <p:cNvPr id="8" name="ZoneTexte 7">
            <a:extLst>
              <a:ext uri="{FF2B5EF4-FFF2-40B4-BE49-F238E27FC236}">
                <a16:creationId xmlns:a16="http://schemas.microsoft.com/office/drawing/2014/main" id="{F7E1EF4F-86EB-4A24-200E-61FFB7D192AA}"/>
              </a:ext>
            </a:extLst>
          </p:cNvPr>
          <p:cNvSpPr txBox="1"/>
          <p:nvPr/>
        </p:nvSpPr>
        <p:spPr>
          <a:xfrm>
            <a:off x="151624" y="3327759"/>
            <a:ext cx="6027942" cy="1754326"/>
          </a:xfrm>
          <a:prstGeom prst="rect">
            <a:avLst/>
          </a:prstGeom>
          <a:noFill/>
        </p:spPr>
        <p:txBody>
          <a:bodyPr wrap="square">
            <a:spAutoFit/>
          </a:bodyPr>
          <a:lstStyle/>
          <a:p>
            <a:pPr marL="285750" indent="-285750">
              <a:buFont typeface="Arial" panose="020B0604020202020204" pitchFamily="34" charset="0"/>
              <a:buChar char="•"/>
            </a:pPr>
            <a:r>
              <a:rPr lang="en-GB" dirty="0"/>
              <a:t>Exploitation and optimisation of the European lepton beam facilities, including </a:t>
            </a:r>
            <a:r>
              <a:rPr lang="en-GB" b="1" dirty="0"/>
              <a:t>ELSA</a:t>
            </a:r>
            <a:r>
              <a:rPr lang="en-GB" dirty="0"/>
              <a:t>, </a:t>
            </a:r>
            <a:r>
              <a:rPr lang="en-GB" b="1" dirty="0"/>
              <a:t>MAMI</a:t>
            </a:r>
            <a:r>
              <a:rPr lang="en-GB" dirty="0"/>
              <a:t>, and </a:t>
            </a:r>
            <a:br>
              <a:rPr lang="en-GB" dirty="0"/>
            </a:br>
            <a:r>
              <a:rPr lang="en-GB" b="1" dirty="0"/>
              <a:t>S-DALINAC</a:t>
            </a:r>
            <a:r>
              <a:rPr lang="en-GB" dirty="0"/>
              <a:t>, are needed to realise their full physics potential. The completion of the MESA facility and the </a:t>
            </a:r>
            <a:r>
              <a:rPr lang="en-GB" b="1" dirty="0"/>
              <a:t>High-Intensity Muon Beams </a:t>
            </a:r>
            <a:r>
              <a:rPr lang="en-GB" dirty="0"/>
              <a:t>project at PSI, are recommended.</a:t>
            </a:r>
          </a:p>
        </p:txBody>
      </p:sp>
      <p:sp>
        <p:nvSpPr>
          <p:cNvPr id="4" name="ZoneTexte 7">
            <a:extLst>
              <a:ext uri="{FF2B5EF4-FFF2-40B4-BE49-F238E27FC236}">
                <a16:creationId xmlns:a16="http://schemas.microsoft.com/office/drawing/2014/main" id="{6D01C7F1-7844-1E09-8233-152368B13924}"/>
              </a:ext>
            </a:extLst>
          </p:cNvPr>
          <p:cNvSpPr txBox="1"/>
          <p:nvPr/>
        </p:nvSpPr>
        <p:spPr>
          <a:xfrm>
            <a:off x="151624" y="1146475"/>
            <a:ext cx="8922507" cy="523220"/>
          </a:xfrm>
          <a:prstGeom prst="rect">
            <a:avLst/>
          </a:prstGeom>
          <a:noFill/>
        </p:spPr>
        <p:txBody>
          <a:bodyPr wrap="none" rtlCol="0">
            <a:spAutoFit/>
          </a:bodyPr>
          <a:lstStyle/>
          <a:p>
            <a:r>
              <a:rPr lang="en-GB" sz="2800" b="1" dirty="0">
                <a:latin typeface="Arial" panose="020B0604020202020204" pitchFamily="34" charset="0"/>
                <a:cs typeface="Arial" panose="020B0604020202020204" pitchFamily="34" charset="0"/>
              </a:rPr>
              <a:t>LRP 2024 Recommendations for NP Infrastructures</a:t>
            </a:r>
          </a:p>
        </p:txBody>
      </p:sp>
      <p:pic>
        <p:nvPicPr>
          <p:cNvPr id="16" name="Picture 15" descr="A collage of a map&#10;&#10;AI-generated content may be incorrect.">
            <a:extLst>
              <a:ext uri="{FF2B5EF4-FFF2-40B4-BE49-F238E27FC236}">
                <a16:creationId xmlns:a16="http://schemas.microsoft.com/office/drawing/2014/main" id="{2F3DBD1C-0C7E-3CC3-1D28-C47C6A40DB3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15156" y="2105647"/>
            <a:ext cx="5625220" cy="4360032"/>
          </a:xfrm>
          <a:prstGeom prst="rect">
            <a:avLst/>
          </a:prstGeom>
        </p:spPr>
      </p:pic>
      <p:sp>
        <p:nvSpPr>
          <p:cNvPr id="17" name="Rectangle 16">
            <a:extLst>
              <a:ext uri="{FF2B5EF4-FFF2-40B4-BE49-F238E27FC236}">
                <a16:creationId xmlns:a16="http://schemas.microsoft.com/office/drawing/2014/main" id="{66962E57-FCCB-5A85-297E-C1DB2FBA08D5}"/>
              </a:ext>
            </a:extLst>
          </p:cNvPr>
          <p:cNvSpPr/>
          <p:nvPr/>
        </p:nvSpPr>
        <p:spPr>
          <a:xfrm>
            <a:off x="6535554" y="6246796"/>
            <a:ext cx="847023" cy="228822"/>
          </a:xfrm>
          <a:prstGeom prst="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T"/>
          </a:p>
        </p:txBody>
      </p:sp>
    </p:spTree>
    <p:extLst>
      <p:ext uri="{BB962C8B-B14F-4D97-AF65-F5344CB8AC3E}">
        <p14:creationId xmlns:p14="http://schemas.microsoft.com/office/powerpoint/2010/main" val="3303327388"/>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54CC752C-4832-3675-8655-4273245CFF2F}"/>
              </a:ext>
            </a:extLst>
          </p:cNvPr>
          <p:cNvSpPr>
            <a:spLocks noGrp="1"/>
          </p:cNvSpPr>
          <p:nvPr>
            <p:ph type="dt" sz="half" idx="10"/>
          </p:nvPr>
        </p:nvSpPr>
        <p:spPr/>
        <p:txBody>
          <a:bodyPr/>
          <a:lstStyle/>
          <a:p>
            <a:r>
              <a:rPr lang="en-US"/>
              <a:t>28 May 2025</a:t>
            </a:r>
            <a:endParaRPr lang="en-GB"/>
          </a:p>
        </p:txBody>
      </p:sp>
      <p:sp>
        <p:nvSpPr>
          <p:cNvPr id="2" name="Espace réservé du pied de page 1">
            <a:extLst>
              <a:ext uri="{FF2B5EF4-FFF2-40B4-BE49-F238E27FC236}">
                <a16:creationId xmlns:a16="http://schemas.microsoft.com/office/drawing/2014/main" id="{FFF608BA-4637-1F46-3230-11AFFDB6EAC1}"/>
              </a:ext>
            </a:extLst>
          </p:cNvPr>
          <p:cNvSpPr>
            <a:spLocks noGrp="1"/>
          </p:cNvSpPr>
          <p:nvPr>
            <p:ph type="ftr" sz="quarter" idx="11"/>
          </p:nvPr>
        </p:nvSpPr>
        <p:spPr/>
        <p:txBody>
          <a:bodyPr/>
          <a:lstStyle/>
          <a:p>
            <a:r>
              <a:rPr lang="en-US"/>
              <a:t>E. Widmann WG9 Meeting Deajeon</a:t>
            </a:r>
            <a:endParaRPr lang="en-GB" noProof="0" dirty="0"/>
          </a:p>
        </p:txBody>
      </p:sp>
      <p:sp>
        <p:nvSpPr>
          <p:cNvPr id="4" name="Espace réservé du numéro de diapositive 3">
            <a:extLst>
              <a:ext uri="{FF2B5EF4-FFF2-40B4-BE49-F238E27FC236}">
                <a16:creationId xmlns:a16="http://schemas.microsoft.com/office/drawing/2014/main" id="{24A5D566-2AFA-5E87-01E5-1DF64C0D9104}"/>
              </a:ext>
            </a:extLst>
          </p:cNvPr>
          <p:cNvSpPr>
            <a:spLocks noGrp="1"/>
          </p:cNvSpPr>
          <p:nvPr>
            <p:ph type="sldNum" sz="quarter" idx="12"/>
          </p:nvPr>
        </p:nvSpPr>
        <p:spPr/>
        <p:txBody>
          <a:bodyPr/>
          <a:lstStyle/>
          <a:p>
            <a:fld id="{D6989F83-ADB3-5041-8C37-95AC9FBEFDEB}" type="slidenum">
              <a:rPr lang="en-GB" smtClean="0"/>
              <a:t>39</a:t>
            </a:fld>
            <a:endParaRPr lang="en-GB" dirty="0"/>
          </a:p>
        </p:txBody>
      </p:sp>
      <p:sp>
        <p:nvSpPr>
          <p:cNvPr id="5" name="ZoneTexte 4">
            <a:extLst>
              <a:ext uri="{FF2B5EF4-FFF2-40B4-BE49-F238E27FC236}">
                <a16:creationId xmlns:a16="http://schemas.microsoft.com/office/drawing/2014/main" id="{1E34D36C-D3EF-ABFA-D96B-86992FFDD635}"/>
              </a:ext>
            </a:extLst>
          </p:cNvPr>
          <p:cNvSpPr txBox="1"/>
          <p:nvPr/>
        </p:nvSpPr>
        <p:spPr>
          <a:xfrm>
            <a:off x="136772" y="2721836"/>
            <a:ext cx="6693284" cy="2554545"/>
          </a:xfrm>
          <a:prstGeom prst="rect">
            <a:avLst/>
          </a:prstGeom>
          <a:noFill/>
        </p:spPr>
        <p:txBody>
          <a:bodyPr wrap="square">
            <a:spAutoFit/>
          </a:bodyPr>
          <a:lstStyle/>
          <a:p>
            <a:pPr marL="342900" indent="-342900" algn="just">
              <a:buFont typeface="Arial" panose="020B0604020202020204" pitchFamily="34" charset="0"/>
              <a:buChar char="•"/>
            </a:pPr>
            <a:r>
              <a:rPr lang="en-GB" sz="1600" dirty="0">
                <a:solidFill>
                  <a:srgbClr val="000000"/>
                </a:solidFill>
                <a:effectLst/>
                <a:latin typeface="Arial" panose="020B0604020202020204" pitchFamily="34" charset="0"/>
                <a:ea typeface="Calibri" panose="020F0502020204030204" pitchFamily="34" charset="0"/>
              </a:rPr>
              <a:t>Neutron facilities are playing a significant role in nuclear fundamental research and applications, producing unique and valuable experimental outcomes. The new </a:t>
            </a:r>
            <a:r>
              <a:rPr lang="en-GB" sz="1600" b="1" dirty="0">
                <a:solidFill>
                  <a:srgbClr val="000000"/>
                </a:solidFill>
                <a:effectLst/>
                <a:latin typeface="Arial" panose="020B0604020202020204" pitchFamily="34" charset="0"/>
                <a:ea typeface="Calibri" panose="020F0502020204030204" pitchFamily="34" charset="0"/>
              </a:rPr>
              <a:t>NFS</a:t>
            </a:r>
            <a:r>
              <a:rPr lang="en-GB" sz="1600" dirty="0">
                <a:solidFill>
                  <a:srgbClr val="000000"/>
                </a:solidFill>
                <a:effectLst/>
                <a:latin typeface="Arial" panose="020B0604020202020204" pitchFamily="34" charset="0"/>
                <a:ea typeface="Calibri" panose="020F0502020204030204" pitchFamily="34" charset="0"/>
              </a:rPr>
              <a:t> facility, located at SPIRAL2, is now providing a highly intense neutron flux of fast neutrons, attracting a broad scientific community. It is crucial and strongly recommended to maintain the operation of exceptional neutron facilities like </a:t>
            </a:r>
            <a:r>
              <a:rPr lang="en-GB" sz="1600" b="1" dirty="0">
                <a:solidFill>
                  <a:srgbClr val="000000"/>
                </a:solidFill>
                <a:effectLst/>
                <a:latin typeface="Arial" panose="020B0604020202020204" pitchFamily="34" charset="0"/>
                <a:ea typeface="Calibri" panose="020F0502020204030204" pitchFamily="34" charset="0"/>
              </a:rPr>
              <a:t>ILL</a:t>
            </a:r>
            <a:r>
              <a:rPr lang="en-GB" sz="1600" dirty="0">
                <a:solidFill>
                  <a:srgbClr val="000000"/>
                </a:solidFill>
                <a:effectLst/>
                <a:latin typeface="Arial" panose="020B0604020202020204" pitchFamily="34" charset="0"/>
                <a:ea typeface="Calibri" panose="020F0502020204030204" pitchFamily="34" charset="0"/>
              </a:rPr>
              <a:t> and </a:t>
            </a:r>
            <a:r>
              <a:rPr lang="en-GB" sz="1600" b="1" dirty="0">
                <a:solidFill>
                  <a:srgbClr val="000000"/>
                </a:solidFill>
                <a:effectLst/>
                <a:latin typeface="Arial" panose="020B0604020202020204" pitchFamily="34" charset="0"/>
                <a:ea typeface="Calibri" panose="020F0502020204030204" pitchFamily="34" charset="0"/>
              </a:rPr>
              <a:t>n_ToF </a:t>
            </a:r>
            <a:r>
              <a:rPr lang="en-GB" sz="1600" dirty="0">
                <a:solidFill>
                  <a:srgbClr val="000000"/>
                </a:solidFill>
                <a:effectLst/>
                <a:latin typeface="Arial" panose="020B0604020202020204" pitchFamily="34" charset="0"/>
                <a:ea typeface="Calibri" panose="020F0502020204030204" pitchFamily="34" charset="0"/>
              </a:rPr>
              <a:t>at CERN.</a:t>
            </a:r>
            <a:r>
              <a:rPr lang="en-GB" sz="1600" b="1" dirty="0">
                <a:solidFill>
                  <a:srgbClr val="000000"/>
                </a:solidFill>
                <a:effectLst/>
                <a:latin typeface="Arial" panose="020B0604020202020204" pitchFamily="34" charset="0"/>
                <a:ea typeface="Calibri" panose="020F0502020204030204" pitchFamily="34" charset="0"/>
              </a:rPr>
              <a:t> ESS</a:t>
            </a:r>
            <a:r>
              <a:rPr lang="en-GB" sz="1600" dirty="0">
                <a:solidFill>
                  <a:srgbClr val="000000"/>
                </a:solidFill>
                <a:effectLst/>
                <a:latin typeface="Arial" panose="020B0604020202020204" pitchFamily="34" charset="0"/>
                <a:ea typeface="Calibri" panose="020F0502020204030204" pitchFamily="34" charset="0"/>
              </a:rPr>
              <a:t> facility and the future infrastructure </a:t>
            </a:r>
            <a:r>
              <a:rPr lang="en-GB" sz="1600" b="1" dirty="0">
                <a:solidFill>
                  <a:srgbClr val="000000"/>
                </a:solidFill>
                <a:effectLst/>
                <a:latin typeface="Arial" panose="020B0604020202020204" pitchFamily="34" charset="0"/>
                <a:ea typeface="Calibri" panose="020F0502020204030204" pitchFamily="34" charset="0"/>
              </a:rPr>
              <a:t>IFMIF-DONES</a:t>
            </a:r>
            <a:r>
              <a:rPr lang="en-GB" sz="1600" dirty="0">
                <a:solidFill>
                  <a:srgbClr val="000000"/>
                </a:solidFill>
                <a:effectLst/>
                <a:latin typeface="Arial" panose="020B0604020202020204" pitchFamily="34" charset="0"/>
                <a:ea typeface="Calibri" panose="020F0502020204030204" pitchFamily="34" charset="0"/>
              </a:rPr>
              <a:t> will provide advanced tools for interdisciplinary research and their unique capabilities to serve advances in nuclear physics should be explored.</a:t>
            </a:r>
            <a:r>
              <a:rPr lang="fr-FR" sz="1600" dirty="0">
                <a:effectLst/>
              </a:rPr>
              <a:t> </a:t>
            </a:r>
            <a:endParaRPr lang="en-GB" sz="1600" dirty="0"/>
          </a:p>
        </p:txBody>
      </p:sp>
      <p:sp>
        <p:nvSpPr>
          <p:cNvPr id="7" name="ZoneTexte 6">
            <a:extLst>
              <a:ext uri="{FF2B5EF4-FFF2-40B4-BE49-F238E27FC236}">
                <a16:creationId xmlns:a16="http://schemas.microsoft.com/office/drawing/2014/main" id="{F75EAC4B-3660-093E-78B3-609DC95C2A2B}"/>
              </a:ext>
            </a:extLst>
          </p:cNvPr>
          <p:cNvSpPr txBox="1"/>
          <p:nvPr/>
        </p:nvSpPr>
        <p:spPr>
          <a:xfrm>
            <a:off x="535138" y="1581619"/>
            <a:ext cx="2647677" cy="461665"/>
          </a:xfrm>
          <a:prstGeom prst="rect">
            <a:avLst/>
          </a:prstGeom>
          <a:solidFill>
            <a:srgbClr val="EFAD66"/>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lgn="just">
              <a:spcBef>
                <a:spcPts val="1200"/>
              </a:spcBef>
              <a:spcAft>
                <a:spcPts val="1200"/>
              </a:spcAft>
            </a:pPr>
            <a:r>
              <a:rPr lang="en-GB" sz="24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rPr>
              <a:t>Neutron facilities</a:t>
            </a:r>
            <a:endParaRPr lang="fr-FR" sz="2400" kern="100" dirty="0">
              <a:solidFill>
                <a:schemeClr val="bg1"/>
              </a:solidFill>
              <a:effectLst/>
              <a:latin typeface="Arial" panose="020B0604020202020204" pitchFamily="34" charset="0"/>
              <a:ea typeface="Times New Roman" panose="02020603050405020304" pitchFamily="18" charset="0"/>
              <a:cs typeface="Arial" panose="020B0604020202020204" pitchFamily="34" charset="0"/>
            </a:endParaRPr>
          </a:p>
        </p:txBody>
      </p:sp>
      <p:pic>
        <p:nvPicPr>
          <p:cNvPr id="8" name="Image 7">
            <a:extLst>
              <a:ext uri="{FF2B5EF4-FFF2-40B4-BE49-F238E27FC236}">
                <a16:creationId xmlns:a16="http://schemas.microsoft.com/office/drawing/2014/main" id="{4C0C00D7-E938-C899-E52D-06E2AB7948BA}"/>
              </a:ext>
            </a:extLst>
          </p:cNvPr>
          <p:cNvPicPr>
            <a:picLocks noChangeAspect="1"/>
          </p:cNvPicPr>
          <p:nvPr/>
        </p:nvPicPr>
        <p:blipFill>
          <a:blip r:embed="rId2"/>
          <a:stretch>
            <a:fillRect/>
          </a:stretch>
        </p:blipFill>
        <p:spPr>
          <a:xfrm>
            <a:off x="7046002" y="4451310"/>
            <a:ext cx="4024743" cy="1979017"/>
          </a:xfrm>
          <a:prstGeom prst="rect">
            <a:avLst/>
          </a:prstGeom>
        </p:spPr>
      </p:pic>
      <p:sp>
        <p:nvSpPr>
          <p:cNvPr id="9" name="ZoneTexte 8">
            <a:extLst>
              <a:ext uri="{FF2B5EF4-FFF2-40B4-BE49-F238E27FC236}">
                <a16:creationId xmlns:a16="http://schemas.microsoft.com/office/drawing/2014/main" id="{63A6E058-3F9E-61E8-5E79-162FDCE7EBFF}"/>
              </a:ext>
            </a:extLst>
          </p:cNvPr>
          <p:cNvSpPr txBox="1"/>
          <p:nvPr/>
        </p:nvSpPr>
        <p:spPr>
          <a:xfrm>
            <a:off x="7749462" y="4055036"/>
            <a:ext cx="3105337" cy="461665"/>
          </a:xfrm>
          <a:prstGeom prst="rect">
            <a:avLst/>
          </a:prstGeom>
          <a:noFill/>
        </p:spPr>
        <p:txBody>
          <a:bodyPr wrap="none" rtlCol="0">
            <a:spAutoFit/>
          </a:bodyPr>
          <a:lstStyle/>
          <a:p>
            <a:r>
              <a:rPr lang="en-GB" dirty="0"/>
              <a:t>IFMIF-DONES Spain</a:t>
            </a:r>
          </a:p>
        </p:txBody>
      </p:sp>
      <p:pic>
        <p:nvPicPr>
          <p:cNvPr id="2050" name="Picture 2" descr="EU should help large research facilities attract members from newer member  states | Science|Business">
            <a:extLst>
              <a:ext uri="{FF2B5EF4-FFF2-40B4-BE49-F238E27FC236}">
                <a16:creationId xmlns:a16="http://schemas.microsoft.com/office/drawing/2014/main" id="{1E8696B2-5C4A-D481-B0CD-82706AB8751A}"/>
              </a:ext>
            </a:extLst>
          </p:cNvPr>
          <p:cNvPicPr>
            <a:picLocks noChangeAspect="1" noChangeArrowheads="1"/>
          </p:cNvPicPr>
          <p:nvPr/>
        </p:nvPicPr>
        <p:blipFill>
          <a:blip r:embed="rId3" cstate="email">
            <a:extLst>
              <a:ext uri="{28A0092B-C50C-407E-A947-70E740481C1C}">
                <a14:useLocalDpi xmlns:a14="http://schemas.microsoft.com/office/drawing/2010/main" val="0"/>
              </a:ext>
            </a:extLst>
          </a:blip>
          <a:srcRect/>
          <a:stretch>
            <a:fillRect/>
          </a:stretch>
        </p:blipFill>
        <p:spPr bwMode="auto">
          <a:xfrm>
            <a:off x="6995202" y="2056545"/>
            <a:ext cx="4160164" cy="1782695"/>
          </a:xfrm>
          <a:prstGeom prst="rect">
            <a:avLst/>
          </a:prstGeom>
          <a:noFill/>
          <a:extLst>
            <a:ext uri="{909E8E84-426E-40DD-AFC4-6F175D3DCCD1}">
              <a14:hiddenFill xmlns:a14="http://schemas.microsoft.com/office/drawing/2010/main">
                <a:solidFill>
                  <a:srgbClr val="FFFFFF"/>
                </a:solidFill>
              </a14:hiddenFill>
            </a:ext>
          </a:extLst>
        </p:spPr>
      </p:pic>
      <p:sp>
        <p:nvSpPr>
          <p:cNvPr id="11" name="ZoneTexte 10">
            <a:extLst>
              <a:ext uri="{FF2B5EF4-FFF2-40B4-BE49-F238E27FC236}">
                <a16:creationId xmlns:a16="http://schemas.microsoft.com/office/drawing/2014/main" id="{95BC7659-8BC7-BA34-15D5-208B4F60392B}"/>
              </a:ext>
            </a:extLst>
          </p:cNvPr>
          <p:cNvSpPr txBox="1"/>
          <p:nvPr/>
        </p:nvSpPr>
        <p:spPr>
          <a:xfrm>
            <a:off x="8309167" y="1597634"/>
            <a:ext cx="1734001" cy="461665"/>
          </a:xfrm>
          <a:prstGeom prst="rect">
            <a:avLst/>
          </a:prstGeom>
          <a:noFill/>
        </p:spPr>
        <p:txBody>
          <a:bodyPr wrap="none" rtlCol="0">
            <a:spAutoFit/>
          </a:bodyPr>
          <a:lstStyle/>
          <a:p>
            <a:r>
              <a:rPr lang="en-GB" dirty="0"/>
              <a:t>ILL France</a:t>
            </a:r>
          </a:p>
        </p:txBody>
      </p:sp>
      <p:sp>
        <p:nvSpPr>
          <p:cNvPr id="6" name="ZoneTexte 7">
            <a:extLst>
              <a:ext uri="{FF2B5EF4-FFF2-40B4-BE49-F238E27FC236}">
                <a16:creationId xmlns:a16="http://schemas.microsoft.com/office/drawing/2014/main" id="{CB33A481-1DA3-FCCF-1D3A-847094CFC10C}"/>
              </a:ext>
            </a:extLst>
          </p:cNvPr>
          <p:cNvSpPr txBox="1"/>
          <p:nvPr/>
        </p:nvSpPr>
        <p:spPr>
          <a:xfrm>
            <a:off x="255167" y="908784"/>
            <a:ext cx="8922507" cy="523220"/>
          </a:xfrm>
          <a:prstGeom prst="rect">
            <a:avLst/>
          </a:prstGeom>
          <a:noFill/>
        </p:spPr>
        <p:txBody>
          <a:bodyPr wrap="none" rtlCol="0">
            <a:spAutoFit/>
          </a:bodyPr>
          <a:lstStyle/>
          <a:p>
            <a:r>
              <a:rPr lang="en-GB" sz="2800" b="1" dirty="0">
                <a:latin typeface="Arial" panose="020B0604020202020204" pitchFamily="34" charset="0"/>
                <a:cs typeface="Arial" panose="020B0604020202020204" pitchFamily="34" charset="0"/>
              </a:rPr>
              <a:t>LRP 2024 Recommendations for NP Infrastructures</a:t>
            </a:r>
          </a:p>
        </p:txBody>
      </p:sp>
    </p:spTree>
    <p:extLst>
      <p:ext uri="{BB962C8B-B14F-4D97-AF65-F5344CB8AC3E}">
        <p14:creationId xmlns:p14="http://schemas.microsoft.com/office/powerpoint/2010/main" val="1781573131"/>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163166" y="1041410"/>
            <a:ext cx="7345466" cy="400110"/>
          </a:xfrm>
          <a:prstGeom prst="rect">
            <a:avLst/>
          </a:prstGeom>
          <a:solidFill>
            <a:srgbClr val="EFAD66"/>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spcBef>
                <a:spcPts val="1200"/>
              </a:spcBef>
              <a:spcAft>
                <a:spcPts val="1200"/>
              </a:spcAft>
            </a:pPr>
            <a:r>
              <a:rPr lang="en-GB" sz="2000" kern="100" dirty="0">
                <a:solidFill>
                  <a:schemeClr val="tx1"/>
                </a:solidFill>
                <a:latin typeface="Arial" panose="020B0604020202020204" pitchFamily="34" charset="0"/>
                <a:cs typeface="Arial" panose="020B0604020202020204" pitchFamily="34" charset="0"/>
              </a:rPr>
              <a:t>Nuclear Physics Tools</a:t>
            </a:r>
            <a:r>
              <a:rPr lang="fr-FR" sz="2000" kern="100" dirty="0">
                <a:solidFill>
                  <a:schemeClr val="tx1"/>
                </a:solidFill>
                <a:latin typeface="Arial" panose="020B0604020202020204" pitchFamily="34" charset="0"/>
                <a:cs typeface="Arial" panose="020B0604020202020204" pitchFamily="34" charset="0"/>
              </a:rPr>
              <a:t> - </a:t>
            </a:r>
            <a:r>
              <a:rPr lang="en-GB" sz="2000" kern="100" dirty="0">
                <a:solidFill>
                  <a:schemeClr val="tx1"/>
                </a:solidFill>
                <a:latin typeface="Arial" panose="020B0604020202020204" pitchFamily="34" charset="0"/>
                <a:cs typeface="Arial" panose="020B0604020202020204" pitchFamily="34" charset="0"/>
              </a:rPr>
              <a:t>Detectors and experimental techniques</a:t>
            </a:r>
            <a:r>
              <a:rPr lang="fr-FR" sz="2000" kern="100" dirty="0">
                <a:solidFill>
                  <a:schemeClr val="tx1"/>
                </a:solidFill>
                <a:latin typeface="Arial" panose="020B0604020202020204" pitchFamily="34" charset="0"/>
                <a:cs typeface="Arial" panose="020B0604020202020204" pitchFamily="34" charset="0"/>
              </a:rPr>
              <a:t> </a:t>
            </a: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12" name="ZoneTexte 11">
            <a:extLst>
              <a:ext uri="{FF2B5EF4-FFF2-40B4-BE49-F238E27FC236}">
                <a16:creationId xmlns:a16="http://schemas.microsoft.com/office/drawing/2014/main" id="{FE280C8E-95AC-A262-A373-7FFF250E7989}"/>
              </a:ext>
            </a:extLst>
          </p:cNvPr>
          <p:cNvSpPr txBox="1"/>
          <p:nvPr/>
        </p:nvSpPr>
        <p:spPr>
          <a:xfrm>
            <a:off x="0" y="3197798"/>
            <a:ext cx="9412224" cy="3277820"/>
          </a:xfrm>
          <a:prstGeom prst="rect">
            <a:avLst/>
          </a:prstGeom>
          <a:noFill/>
        </p:spPr>
        <p:txBody>
          <a:bodyPr wrap="square">
            <a:spAutoFit/>
          </a:bodyPr>
          <a:lstStyle/>
          <a:p>
            <a:pPr marL="446088" lvl="1" indent="-265113" algn="just">
              <a:spcAft>
                <a:spcPts val="600"/>
              </a:spcAft>
              <a:buFont typeface="Courier New" panose="02070309020205020404" pitchFamily="49" charset="0"/>
              <a:buChar char="o"/>
            </a:pPr>
            <a:r>
              <a:rPr lang="en-GB" sz="1400" b="0" kern="100" dirty="0">
                <a:effectLst/>
                <a:latin typeface="Arial" panose="020B0604020202020204" pitchFamily="34" charset="0"/>
                <a:ea typeface="Calibri" panose="020F0502020204030204" pitchFamily="34" charset="0"/>
                <a:cs typeface="Arial" panose="020B0604020202020204" pitchFamily="34" charset="0"/>
              </a:rPr>
              <a:t>Elaboration of a </a:t>
            </a:r>
            <a:r>
              <a:rPr lang="en-GB" sz="1400" kern="100" dirty="0">
                <a:effectLst/>
                <a:latin typeface="Arial" panose="020B0604020202020204" pitchFamily="34" charset="0"/>
                <a:ea typeface="Calibri" panose="020F0502020204030204" pitchFamily="34" charset="0"/>
                <a:cs typeface="Arial" panose="020B0604020202020204" pitchFamily="34" charset="0"/>
              </a:rPr>
              <a:t>roadmap for detector R&amp;D</a:t>
            </a:r>
            <a:r>
              <a:rPr lang="en-GB" sz="1400" b="0" kern="100" dirty="0">
                <a:effectLst/>
                <a:latin typeface="Arial" panose="020B0604020202020204" pitchFamily="34" charset="0"/>
                <a:ea typeface="Calibri" panose="020F0502020204030204" pitchFamily="34" charset="0"/>
                <a:cs typeface="Arial" panose="020B0604020202020204" pitchFamily="34" charset="0"/>
              </a:rPr>
              <a:t> </a:t>
            </a:r>
            <a:r>
              <a:rPr lang="en-GB" sz="1400" kern="100" dirty="0">
                <a:effectLst/>
                <a:latin typeface="Arial" panose="020B0604020202020204" pitchFamily="34" charset="0"/>
                <a:ea typeface="Calibri" panose="020F0502020204030204" pitchFamily="34" charset="0"/>
                <a:cs typeface="Arial" panose="020B0604020202020204" pitchFamily="34" charset="0"/>
              </a:rPr>
              <a:t>dedicated to the specific needs of low-energy nuclear physics and </a:t>
            </a:r>
            <a:r>
              <a:rPr lang="en-GB" sz="1400" kern="100" dirty="0">
                <a:effectLst/>
                <a:latin typeface="Arial" panose="020B0604020202020204" pitchFamily="34" charset="0"/>
                <a:ea typeface="Calibri" panose="020F0502020204030204" pitchFamily="34" charset="0"/>
                <a:cs typeface="Times New Roman" panose="02020603050405020304" pitchFamily="18" charset="0"/>
              </a:rPr>
              <a:t>applications in radiation monitoring and heritage science</a:t>
            </a:r>
            <a:r>
              <a:rPr lang="en-GB" sz="1400" b="0" kern="100" dirty="0">
                <a:effectLst/>
                <a:latin typeface="Arial" panose="020B0604020202020204" pitchFamily="34" charset="0"/>
                <a:ea typeface="Calibri" panose="020F0502020204030204" pitchFamily="34" charset="0"/>
                <a:cs typeface="Arial" panose="020B0604020202020204" pitchFamily="34" charset="0"/>
              </a:rPr>
              <a:t> must be supported.</a:t>
            </a:r>
            <a:endParaRPr lang="fr-FR" sz="1400" b="0" kern="100" dirty="0">
              <a:effectLst/>
              <a:latin typeface="Arial" panose="020B0604020202020204" pitchFamily="34" charset="0"/>
              <a:ea typeface="Calibri" panose="020F0502020204030204" pitchFamily="34" charset="0"/>
              <a:cs typeface="Times New Roman" panose="02020603050405020304" pitchFamily="18" charset="0"/>
            </a:endParaRPr>
          </a:p>
          <a:p>
            <a:pPr marL="446088" lvl="1" indent="-265113" algn="just">
              <a:spcAft>
                <a:spcPts val="600"/>
              </a:spcAft>
              <a:buFont typeface="Courier New" panose="02070309020205020404" pitchFamily="49" charset="0"/>
              <a:buChar char="o"/>
            </a:pPr>
            <a:r>
              <a:rPr lang="en-GB" sz="1400" kern="100" dirty="0">
                <a:effectLst/>
                <a:latin typeface="Arial" panose="020B0604020202020204" pitchFamily="34" charset="0"/>
                <a:ea typeface="Calibri" panose="020F0502020204030204" pitchFamily="34" charset="0"/>
                <a:cs typeface="Arial" panose="020B0604020202020204" pitchFamily="34" charset="0"/>
              </a:rPr>
              <a:t>Strengthening of the collaborative effort in developing cutting-edge detector technology </a:t>
            </a:r>
            <a:r>
              <a:rPr lang="en-GB" sz="1400" b="0" kern="100" dirty="0">
                <a:effectLst/>
                <a:latin typeface="Arial" panose="020B0604020202020204" pitchFamily="34" charset="0"/>
                <a:ea typeface="Calibri" panose="020F0502020204030204" pitchFamily="34" charset="0"/>
                <a:cs typeface="Arial" panose="020B0604020202020204" pitchFamily="34" charset="0"/>
              </a:rPr>
              <a:t>for identified applications in accelerator experiments with respective activities in high-energy particle physics and other adjacent research fields. </a:t>
            </a:r>
          </a:p>
          <a:p>
            <a:pPr marL="446088" lvl="1" indent="-265113" algn="just">
              <a:spcAft>
                <a:spcPts val="600"/>
              </a:spcAft>
              <a:buFont typeface="Courier New" panose="02070309020205020404" pitchFamily="49" charset="0"/>
              <a:buChar char="o"/>
            </a:pPr>
            <a:r>
              <a:rPr lang="en-GB" sz="1400" b="0" kern="100" dirty="0">
                <a:effectLst/>
                <a:latin typeface="Arial" panose="020B0604020202020204" pitchFamily="34" charset="0"/>
                <a:ea typeface="CMR10"/>
                <a:cs typeface="Arial" panose="020B0604020202020204" pitchFamily="34" charset="0"/>
              </a:rPr>
              <a:t>Enhance precision and efficiency in </a:t>
            </a:r>
            <a:r>
              <a:rPr lang="en-GB" sz="1400" kern="100" dirty="0">
                <a:effectLst/>
                <a:latin typeface="Arial" panose="020B0604020202020204" pitchFamily="34" charset="0"/>
                <a:ea typeface="CMR10"/>
                <a:cs typeface="Arial" panose="020B0604020202020204" pitchFamily="34" charset="0"/>
              </a:rPr>
              <a:t>high-resolution laser spectroscopy and mass spectrometry</a:t>
            </a:r>
            <a:r>
              <a:rPr lang="en-GB" sz="1400" b="0" kern="100" dirty="0">
                <a:effectLst/>
                <a:latin typeface="Arial" panose="020B0604020202020204" pitchFamily="34" charset="0"/>
                <a:ea typeface="CMR10"/>
                <a:cs typeface="Arial" panose="020B0604020202020204" pitchFamily="34" charset="0"/>
              </a:rPr>
              <a:t>, to study the structure of rare isotopes and test fundamental symmetries.</a:t>
            </a:r>
          </a:p>
          <a:p>
            <a:pPr marL="446088" lvl="1" indent="-265113" algn="just">
              <a:spcAft>
                <a:spcPts val="600"/>
              </a:spcAft>
              <a:buFont typeface="Courier New" panose="02070309020205020404" pitchFamily="49" charset="0"/>
              <a:buChar char="o"/>
            </a:pPr>
            <a:r>
              <a:rPr lang="en-GB" sz="1400" b="0" dirty="0">
                <a:effectLst/>
                <a:latin typeface="Arial" panose="020B0604020202020204" pitchFamily="34" charset="0"/>
                <a:ea typeface="CMR10"/>
              </a:rPr>
              <a:t>Establish infrastructures to </a:t>
            </a:r>
            <a:r>
              <a:rPr lang="en-GB" sz="1400" dirty="0">
                <a:effectLst/>
                <a:latin typeface="Arial" panose="020B0604020202020204" pitchFamily="34" charset="0"/>
                <a:ea typeface="CMR10"/>
              </a:rPr>
              <a:t>ensure the provision of stable and radioactive targets</a:t>
            </a:r>
            <a:r>
              <a:rPr lang="en-GB" sz="1400" b="0" dirty="0">
                <a:effectLst/>
                <a:latin typeface="Arial" panose="020B0604020202020204" pitchFamily="34" charset="0"/>
                <a:ea typeface="CMR10"/>
              </a:rPr>
              <a:t>, such as </a:t>
            </a:r>
            <a:r>
              <a:rPr lang="en-GB" sz="1400" dirty="0">
                <a:effectLst/>
                <a:latin typeface="Arial" panose="020B0604020202020204" pitchFamily="34" charset="0"/>
                <a:ea typeface="CMR10"/>
              </a:rPr>
              <a:t>a dedicated mass separator </a:t>
            </a:r>
            <a:r>
              <a:rPr lang="en-GB" sz="1400" b="0" dirty="0">
                <a:effectLst/>
                <a:latin typeface="Arial" panose="020B0604020202020204" pitchFamily="34" charset="0"/>
                <a:ea typeface="CMR10"/>
              </a:rPr>
              <a:t>for providing radioactive samples and targets – </a:t>
            </a:r>
            <a:r>
              <a:rPr lang="en-GB" sz="1400" dirty="0">
                <a:effectLst/>
                <a:latin typeface="Arial" panose="020B0604020202020204" pitchFamily="34" charset="0"/>
                <a:ea typeface="CMR10"/>
              </a:rPr>
              <a:t>foreseen to be built at PSI</a:t>
            </a:r>
            <a:r>
              <a:rPr lang="fr-FR" sz="1400" dirty="0">
                <a:effectLst/>
              </a:rPr>
              <a:t> </a:t>
            </a:r>
            <a:endParaRPr lang="en-GB" sz="1400" kern="100" dirty="0">
              <a:effectLst/>
              <a:latin typeface="Arial" panose="020B0604020202020204" pitchFamily="34" charset="0"/>
              <a:cs typeface="Arial" panose="020B0604020202020204" pitchFamily="34" charset="0"/>
            </a:endParaRPr>
          </a:p>
          <a:p>
            <a:pPr marL="446088" lvl="1" indent="-265113" algn="just">
              <a:spcAft>
                <a:spcPts val="600"/>
              </a:spcAft>
              <a:buFont typeface="Courier New" panose="02070309020205020404" pitchFamily="49" charset="0"/>
              <a:buChar char="o"/>
            </a:pPr>
            <a:r>
              <a:rPr lang="en-GB" sz="1400" b="0" kern="100" dirty="0">
                <a:effectLst/>
                <a:latin typeface="Arial" panose="020B0604020202020204" pitchFamily="34" charset="0"/>
                <a:ea typeface="CMR10"/>
                <a:cs typeface="Arial" panose="020B0604020202020204" pitchFamily="34" charset="0"/>
              </a:rPr>
              <a:t>Secure a strategic </a:t>
            </a:r>
            <a:r>
              <a:rPr lang="en-GB" sz="1400" kern="100" dirty="0">
                <a:effectLst/>
                <a:latin typeface="Arial" panose="020B0604020202020204" pitchFamily="34" charset="0"/>
                <a:ea typeface="CMR10"/>
                <a:cs typeface="Arial" panose="020B0604020202020204" pitchFamily="34" charset="0"/>
              </a:rPr>
              <a:t>supply of stable enriched isotopes </a:t>
            </a:r>
            <a:r>
              <a:rPr lang="en-GB" sz="1400" b="0" kern="100" dirty="0">
                <a:effectLst/>
                <a:latin typeface="Arial" panose="020B0604020202020204" pitchFamily="34" charset="0"/>
                <a:ea typeface="CMR10"/>
                <a:cs typeface="Arial" panose="020B0604020202020204" pitchFamily="34" charset="0"/>
              </a:rPr>
              <a:t>for fundamental research and applications as is the case for the installation of a </a:t>
            </a:r>
            <a:r>
              <a:rPr lang="en-GB" sz="1400" kern="100" dirty="0">
                <a:effectLst/>
                <a:latin typeface="Arial" panose="020B0604020202020204" pitchFamily="34" charset="0"/>
                <a:ea typeface="CMR10"/>
                <a:cs typeface="Arial" panose="020B0604020202020204" pitchFamily="34" charset="0"/>
              </a:rPr>
              <a:t>European Electro-Magnetic Ion Separation facility</a:t>
            </a:r>
            <a:r>
              <a:rPr lang="en-GB" sz="1400" b="0" kern="100" dirty="0">
                <a:effectLst/>
                <a:latin typeface="Arial" panose="020B0604020202020204" pitchFamily="34" charset="0"/>
                <a:ea typeface="CMR10"/>
                <a:cs typeface="Arial" panose="020B0604020202020204" pitchFamily="34" charset="0"/>
              </a:rPr>
              <a:t>, providing material of the highest enrichment in rare stable isotopes.</a:t>
            </a:r>
          </a:p>
          <a:p>
            <a:pPr marL="446088" lvl="1" indent="-265113" algn="just">
              <a:spcAft>
                <a:spcPts val="600"/>
              </a:spcAft>
              <a:buFont typeface="Courier New" panose="02070309020205020404" pitchFamily="49" charset="0"/>
              <a:buChar char="o"/>
            </a:pPr>
            <a:r>
              <a:rPr lang="en-GB" sz="1400" b="0" kern="100" dirty="0">
                <a:effectLst/>
                <a:latin typeface="Arial" panose="020B0604020202020204" pitchFamily="34" charset="0"/>
                <a:ea typeface="Calibri" panose="020F0502020204030204" pitchFamily="34" charset="0"/>
                <a:cs typeface="Arial" panose="020B0604020202020204" pitchFamily="34" charset="0"/>
              </a:rPr>
              <a:t>To develop</a:t>
            </a:r>
            <a:r>
              <a:rPr lang="en-GB" sz="1400" kern="100" dirty="0">
                <a:effectLst/>
                <a:latin typeface="Arial" panose="020B0604020202020204" pitchFamily="34" charset="0"/>
                <a:ea typeface="Calibri" panose="020F0502020204030204" pitchFamily="34" charset="0"/>
                <a:cs typeface="Arial" panose="020B0604020202020204" pitchFamily="34" charset="0"/>
              </a:rPr>
              <a:t> novel </a:t>
            </a:r>
            <a:r>
              <a:rPr lang="en-GB" sz="1400" kern="100" dirty="0">
                <a:effectLst/>
                <a:latin typeface="Arial" panose="020B0604020202020204" pitchFamily="34" charset="0"/>
                <a:ea typeface="CMR10"/>
                <a:cs typeface="Arial" panose="020B0604020202020204" pitchFamily="34" charset="0"/>
              </a:rPr>
              <a:t>efficient neutron detectors </a:t>
            </a:r>
            <a:r>
              <a:rPr lang="en-GB" sz="1400" b="0" kern="100" dirty="0">
                <a:effectLst/>
                <a:latin typeface="Arial" panose="020B0604020202020204" pitchFamily="34" charset="0"/>
                <a:ea typeface="CMR10"/>
                <a:cs typeface="Arial" panose="020B0604020202020204" pitchFamily="34" charset="0"/>
              </a:rPr>
              <a:t>to replace those based on </a:t>
            </a:r>
            <a:r>
              <a:rPr lang="en-GB" sz="1400" b="0" kern="100" baseline="30000" dirty="0">
                <a:effectLst/>
                <a:latin typeface="Arial" panose="020B0604020202020204" pitchFamily="34" charset="0"/>
                <a:ea typeface="CMR7"/>
                <a:cs typeface="Arial" panose="020B0604020202020204" pitchFamily="34" charset="0"/>
              </a:rPr>
              <a:t>3</a:t>
            </a:r>
            <a:r>
              <a:rPr lang="en-GB" sz="1400" b="0" kern="100" dirty="0">
                <a:effectLst/>
                <a:latin typeface="Arial" panose="020B0604020202020204" pitchFamily="34" charset="0"/>
                <a:ea typeface="CMR10"/>
                <a:cs typeface="Arial" panose="020B0604020202020204" pitchFamily="34" charset="0"/>
              </a:rPr>
              <a:t>He.</a:t>
            </a:r>
            <a:endParaRPr lang="fr-FR" sz="1400" b="0" kern="100" dirty="0">
              <a:effectLst/>
              <a:latin typeface="Arial" panose="020B0604020202020204" pitchFamily="34" charset="0"/>
              <a:ea typeface="Calibri" panose="020F0502020204030204" pitchFamily="34" charset="0"/>
              <a:cs typeface="Times New Roman" panose="02020603050405020304" pitchFamily="18" charset="0"/>
            </a:endParaRPr>
          </a:p>
        </p:txBody>
      </p:sp>
      <p:sp>
        <p:nvSpPr>
          <p:cNvPr id="4" name="ZoneTexte 3">
            <a:extLst>
              <a:ext uri="{FF2B5EF4-FFF2-40B4-BE49-F238E27FC236}">
                <a16:creationId xmlns:a16="http://schemas.microsoft.com/office/drawing/2014/main" id="{0F0049C0-54F3-ECB2-FEA3-EF0B30A57F1B}"/>
              </a:ext>
            </a:extLst>
          </p:cNvPr>
          <p:cNvSpPr txBox="1"/>
          <p:nvPr/>
        </p:nvSpPr>
        <p:spPr>
          <a:xfrm>
            <a:off x="7667195" y="1037308"/>
            <a:ext cx="2728778" cy="369332"/>
          </a:xfrm>
          <a:prstGeom prst="rect">
            <a:avLst/>
          </a:prstGeom>
          <a:solidFill>
            <a:srgbClr val="EFAD66"/>
          </a:solidFill>
          <a:ln>
            <a:noFill/>
          </a:ln>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t>Key Q</a:t>
            </a:r>
            <a:r>
              <a:rPr lang="en-GB" dirty="0"/>
              <a:t>uestions &amp; Goals</a:t>
            </a:r>
            <a:endParaRPr lang="en-GB" i="1" dirty="0"/>
          </a:p>
        </p:txBody>
      </p:sp>
      <p:sp>
        <p:nvSpPr>
          <p:cNvPr id="5" name="ZoneTexte 4">
            <a:extLst>
              <a:ext uri="{FF2B5EF4-FFF2-40B4-BE49-F238E27FC236}">
                <a16:creationId xmlns:a16="http://schemas.microsoft.com/office/drawing/2014/main" id="{0EB2CB34-A752-931A-5ED6-A94AAA210779}"/>
              </a:ext>
            </a:extLst>
          </p:cNvPr>
          <p:cNvSpPr txBox="1"/>
          <p:nvPr/>
        </p:nvSpPr>
        <p:spPr>
          <a:xfrm>
            <a:off x="163165" y="2805100"/>
            <a:ext cx="2395699" cy="369332"/>
          </a:xfrm>
          <a:prstGeom prst="rect">
            <a:avLst/>
          </a:prstGeom>
          <a:solidFill>
            <a:srgbClr val="EFAD66"/>
          </a:solidFill>
          <a:ln>
            <a:noFill/>
          </a:ln>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t>Recommendations</a:t>
            </a:r>
          </a:p>
        </p:txBody>
      </p:sp>
      <p:sp>
        <p:nvSpPr>
          <p:cNvPr id="2" name="Espace réservé de la date 1">
            <a:extLst>
              <a:ext uri="{FF2B5EF4-FFF2-40B4-BE49-F238E27FC236}">
                <a16:creationId xmlns:a16="http://schemas.microsoft.com/office/drawing/2014/main" id="{4E570ACA-D43F-53F3-C7C9-DE3781F78242}"/>
              </a:ext>
            </a:extLst>
          </p:cNvPr>
          <p:cNvSpPr>
            <a:spLocks noGrp="1"/>
          </p:cNvSpPr>
          <p:nvPr>
            <p:ph type="dt" sz="half" idx="10"/>
          </p:nvPr>
        </p:nvSpPr>
        <p:spPr>
          <a:xfrm>
            <a:off x="838200" y="6475618"/>
            <a:ext cx="2743200" cy="365125"/>
          </a:xfrm>
        </p:spPr>
        <p:txBody>
          <a:bodyPr/>
          <a:lstStyle/>
          <a:p>
            <a:r>
              <a:rPr lang="en-US"/>
              <a:t>28 May 2025</a:t>
            </a:r>
            <a:endParaRPr lang="en-GB" dirty="0"/>
          </a:p>
        </p:txBody>
      </p:sp>
      <p:sp>
        <p:nvSpPr>
          <p:cNvPr id="3" name="Espace réservé du pied de page 2">
            <a:extLst>
              <a:ext uri="{FF2B5EF4-FFF2-40B4-BE49-F238E27FC236}">
                <a16:creationId xmlns:a16="http://schemas.microsoft.com/office/drawing/2014/main" id="{3A9E5746-F4ED-AE0D-DD72-92446F835383}"/>
              </a:ext>
            </a:extLst>
          </p:cNvPr>
          <p:cNvSpPr>
            <a:spLocks noGrp="1"/>
          </p:cNvSpPr>
          <p:nvPr>
            <p:ph type="ftr" sz="quarter" idx="11"/>
          </p:nvPr>
        </p:nvSpPr>
        <p:spPr>
          <a:xfrm>
            <a:off x="4038600" y="6465679"/>
            <a:ext cx="4114800" cy="365125"/>
          </a:xfrm>
        </p:spPr>
        <p:txBody>
          <a:bodyPr/>
          <a:lstStyle/>
          <a:p>
            <a:r>
              <a:rPr lang="en-US"/>
              <a:t>E. Widmann WG9 Meeting Deajeon</a:t>
            </a:r>
            <a:endParaRPr lang="en-GB" noProof="0" dirty="0"/>
          </a:p>
        </p:txBody>
      </p:sp>
      <p:sp>
        <p:nvSpPr>
          <p:cNvPr id="11" name="Espace réservé du numéro de diapositive 10">
            <a:extLst>
              <a:ext uri="{FF2B5EF4-FFF2-40B4-BE49-F238E27FC236}">
                <a16:creationId xmlns:a16="http://schemas.microsoft.com/office/drawing/2014/main" id="{FB537A0E-0FE7-9BBC-ABBD-A3A8F8FF6A35}"/>
              </a:ext>
            </a:extLst>
          </p:cNvPr>
          <p:cNvSpPr>
            <a:spLocks noGrp="1"/>
          </p:cNvSpPr>
          <p:nvPr>
            <p:ph type="sldNum" sz="quarter" idx="12"/>
          </p:nvPr>
        </p:nvSpPr>
        <p:spPr>
          <a:xfrm>
            <a:off x="8610600" y="6465679"/>
            <a:ext cx="2743200" cy="365125"/>
          </a:xfrm>
        </p:spPr>
        <p:txBody>
          <a:bodyPr/>
          <a:lstStyle/>
          <a:p>
            <a:fld id="{D6989F83-ADB3-5041-8C37-95AC9FBEFDEB}" type="slidenum">
              <a:rPr lang="en-GB" smtClean="0"/>
              <a:pPr/>
              <a:t>40</a:t>
            </a:fld>
            <a:endParaRPr lang="en-GB" dirty="0"/>
          </a:p>
        </p:txBody>
      </p:sp>
      <p:pic>
        <p:nvPicPr>
          <p:cNvPr id="15" name="Image 14">
            <a:extLst>
              <a:ext uri="{FF2B5EF4-FFF2-40B4-BE49-F238E27FC236}">
                <a16:creationId xmlns:a16="http://schemas.microsoft.com/office/drawing/2014/main" id="{65578029-3223-67CB-4846-D2FA0AC857AA}"/>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9492676" y="1512665"/>
            <a:ext cx="2679309" cy="5042837"/>
          </a:xfrm>
          <a:prstGeom prst="rect">
            <a:avLst/>
          </a:prstGeom>
        </p:spPr>
      </p:pic>
      <p:sp>
        <p:nvSpPr>
          <p:cNvPr id="6" name="ZoneTexte 5">
            <a:extLst>
              <a:ext uri="{FF2B5EF4-FFF2-40B4-BE49-F238E27FC236}">
                <a16:creationId xmlns:a16="http://schemas.microsoft.com/office/drawing/2014/main" id="{0C075314-6DE3-149C-69FC-F5DA45D4A8BD}"/>
              </a:ext>
            </a:extLst>
          </p:cNvPr>
          <p:cNvSpPr txBox="1"/>
          <p:nvPr/>
        </p:nvSpPr>
        <p:spPr>
          <a:xfrm>
            <a:off x="163165" y="1597798"/>
            <a:ext cx="9733957" cy="1077218"/>
          </a:xfrm>
          <a:prstGeom prst="rect">
            <a:avLst/>
          </a:prstGeom>
          <a:solidFill>
            <a:srgbClr val="EFAD66"/>
          </a:solidFill>
          <a:ln>
            <a:noFill/>
          </a:ln>
        </p:spPr>
        <p:style>
          <a:lnRef idx="1">
            <a:schemeClr val="accent4"/>
          </a:lnRef>
          <a:fillRef idx="2">
            <a:schemeClr val="accent4"/>
          </a:fillRef>
          <a:effectRef idx="1">
            <a:schemeClr val="accent4"/>
          </a:effectRef>
          <a:fontRef idx="minor">
            <a:schemeClr val="dk1"/>
          </a:fontRef>
        </p:style>
        <p:txBody>
          <a:bodyPr wrap="square" rtlCol="0">
            <a:spAutoFit/>
          </a:bodyPr>
          <a:lstStyle/>
          <a:p>
            <a:pPr lvl="0" algn="just"/>
            <a:r>
              <a:rPr lang="en-GB" sz="1600" dirty="0">
                <a:effectLst/>
                <a:latin typeface="Arial" panose="020B0604020202020204" pitchFamily="34" charset="0"/>
                <a:ea typeface="Calibri" panose="020F0502020204030204" pitchFamily="34" charset="0"/>
                <a:cs typeface="Times New Roman" panose="02020603050405020304" pitchFamily="18" charset="0"/>
              </a:rPr>
              <a:t>Advancement in the understanding of fundamental physics is intimately related to progress in the development of tools for experimental and theoretical investigations. These tools are used for </a:t>
            </a:r>
            <a:r>
              <a:rPr lang="en-GB" sz="1600" b="1" dirty="0">
                <a:effectLst/>
                <a:latin typeface="Arial" panose="020B0604020202020204" pitchFamily="34" charset="0"/>
                <a:ea typeface="Calibri" panose="020F0502020204030204" pitchFamily="34" charset="0"/>
                <a:cs typeface="Times New Roman" panose="02020603050405020304" pitchFamily="18" charset="0"/>
              </a:rPr>
              <a:t>detector R&amp;D, detector operation</a:t>
            </a:r>
            <a:r>
              <a:rPr lang="en-GB" sz="1600" dirty="0">
                <a:effectLst/>
                <a:latin typeface="Arial" panose="020B0604020202020204" pitchFamily="34" charset="0"/>
                <a:ea typeface="Calibri" panose="020F0502020204030204" pitchFamily="34" charset="0"/>
                <a:cs typeface="Times New Roman" panose="02020603050405020304" pitchFamily="18" charset="0"/>
              </a:rPr>
              <a:t>, </a:t>
            </a:r>
            <a:r>
              <a:rPr lang="en-GB" sz="1600" b="1" dirty="0">
                <a:effectLst/>
                <a:latin typeface="Arial" panose="020B0604020202020204" pitchFamily="34" charset="0"/>
                <a:ea typeface="Calibri" panose="020F0502020204030204" pitchFamily="34" charset="0"/>
                <a:cs typeface="Times New Roman" panose="02020603050405020304" pitchFamily="18" charset="0"/>
              </a:rPr>
              <a:t>data acquisition and analysis</a:t>
            </a:r>
            <a:r>
              <a:rPr lang="en-GB" sz="1600" dirty="0">
                <a:effectLst/>
                <a:latin typeface="Arial" panose="020B0604020202020204" pitchFamily="34" charset="0"/>
                <a:ea typeface="Calibri" panose="020F0502020204030204" pitchFamily="34" charset="0"/>
                <a:cs typeface="Times New Roman" panose="02020603050405020304" pitchFamily="18" charset="0"/>
              </a:rPr>
              <a:t>, </a:t>
            </a:r>
            <a:r>
              <a:rPr lang="en-GB" sz="1600" b="1" dirty="0">
                <a:effectLst/>
                <a:latin typeface="Arial" panose="020B0604020202020204" pitchFamily="34" charset="0"/>
                <a:ea typeface="Calibri" panose="020F0502020204030204" pitchFamily="34" charset="0"/>
                <a:cs typeface="Times New Roman" panose="02020603050405020304" pitchFamily="18" charset="0"/>
              </a:rPr>
              <a:t>theoretical interpretation </a:t>
            </a:r>
            <a:r>
              <a:rPr lang="en-GB" sz="1600" dirty="0">
                <a:effectLst/>
                <a:latin typeface="Arial" panose="020B0604020202020204" pitchFamily="34" charset="0"/>
                <a:ea typeface="Calibri" panose="020F0502020204030204" pitchFamily="34" charset="0"/>
                <a:cs typeface="Times New Roman" panose="02020603050405020304" pitchFamily="18" charset="0"/>
              </a:rPr>
              <a:t>of experimental results and genuine theoretical developments. </a:t>
            </a:r>
            <a:endParaRPr lang="fr-FR" sz="1600" kern="100" dirty="0">
              <a:effectLst/>
              <a:latin typeface="Arial" panose="020B060402020202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3918451283"/>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116271" y="990264"/>
            <a:ext cx="7448128" cy="707886"/>
          </a:xfrm>
          <a:prstGeom prst="rect">
            <a:avLst/>
          </a:prstGeom>
          <a:solidFill>
            <a:srgbClr val="8D77AB"/>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spcBef>
                <a:spcPts val="1200"/>
              </a:spcBef>
              <a:spcAft>
                <a:spcPts val="1200"/>
              </a:spcAft>
            </a:pPr>
            <a:r>
              <a:rPr lang="en-GB" sz="2000" kern="100" dirty="0">
                <a:solidFill>
                  <a:schemeClr val="bg1"/>
                </a:solidFill>
                <a:latin typeface="Arial" panose="020B0604020202020204" pitchFamily="34" charset="0"/>
                <a:cs typeface="Arial" panose="020B0604020202020204" pitchFamily="34" charset="0"/>
              </a:rPr>
              <a:t>Nuclear Physics Tools</a:t>
            </a:r>
            <a:r>
              <a:rPr lang="fr-FR" sz="2000" kern="100" dirty="0">
                <a:solidFill>
                  <a:schemeClr val="bg1"/>
                </a:solidFill>
                <a:latin typeface="Arial" panose="020B0604020202020204" pitchFamily="34" charset="0"/>
                <a:cs typeface="Arial" panose="020B0604020202020204" pitchFamily="34" charset="0"/>
              </a:rPr>
              <a:t> – </a:t>
            </a:r>
            <a:r>
              <a:rPr lang="en-GB" sz="2000" kern="100" dirty="0">
                <a:solidFill>
                  <a:schemeClr val="bg1"/>
                </a:solidFill>
                <a:latin typeface="Arial" panose="020B0604020202020204" pitchFamily="34" charset="0"/>
                <a:cs typeface="Arial" panose="020B0604020202020204" pitchFamily="34" charset="0"/>
              </a:rPr>
              <a:t>Computing, Artificial Intelligence, Machine Learning and Quantum Computing</a:t>
            </a:r>
            <a:endParaRPr lang="fr-FR" sz="2000" kern="100" dirty="0">
              <a:solidFill>
                <a:schemeClr val="bg1"/>
              </a:solidFill>
              <a:latin typeface="Arial" panose="020B0604020202020204" pitchFamily="34" charset="0"/>
              <a:cs typeface="Arial" panose="020B0604020202020204" pitchFamily="34" charset="0"/>
            </a:endParaRP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12" name="ZoneTexte 11">
            <a:extLst>
              <a:ext uri="{FF2B5EF4-FFF2-40B4-BE49-F238E27FC236}">
                <a16:creationId xmlns:a16="http://schemas.microsoft.com/office/drawing/2014/main" id="{FE280C8E-95AC-A262-A373-7FFF250E7989}"/>
              </a:ext>
            </a:extLst>
          </p:cNvPr>
          <p:cNvSpPr txBox="1"/>
          <p:nvPr/>
        </p:nvSpPr>
        <p:spPr>
          <a:xfrm>
            <a:off x="15751" y="4260310"/>
            <a:ext cx="8587969" cy="1908215"/>
          </a:xfrm>
          <a:prstGeom prst="rect">
            <a:avLst/>
          </a:prstGeom>
          <a:noFill/>
        </p:spPr>
        <p:txBody>
          <a:bodyPr wrap="square">
            <a:spAutoFit/>
          </a:bodyPr>
          <a:lstStyle/>
          <a:p>
            <a:pPr marL="411163" lvl="1" indent="-315913" algn="just">
              <a:spcAft>
                <a:spcPts val="600"/>
              </a:spcAft>
              <a:buFont typeface="Courier New" panose="02070309020205020404" pitchFamily="49" charset="0"/>
              <a:buChar char="o"/>
            </a:pPr>
            <a:r>
              <a:rPr lang="en-GB" sz="1400" b="0" dirty="0">
                <a:effectLst/>
                <a:latin typeface="Arial" panose="020B0604020202020204" pitchFamily="34" charset="0"/>
                <a:ea typeface="CMR10"/>
                <a:cs typeface="Times New Roman" panose="02020603050405020304" pitchFamily="18" charset="0"/>
              </a:rPr>
              <a:t>Provide </a:t>
            </a:r>
            <a:r>
              <a:rPr lang="en-GB" sz="1400" dirty="0">
                <a:effectLst/>
                <a:latin typeface="Arial" panose="020B0604020202020204" pitchFamily="34" charset="0"/>
                <a:ea typeface="CMR10"/>
                <a:cs typeface="Times New Roman" panose="02020603050405020304" pitchFamily="18" charset="0"/>
              </a:rPr>
              <a:t>long-term career perspectives for software developers </a:t>
            </a:r>
            <a:r>
              <a:rPr lang="en-GB" sz="1400" b="0" dirty="0">
                <a:effectLst/>
                <a:latin typeface="Arial" panose="020B0604020202020204" pitchFamily="34" charset="0"/>
                <a:ea typeface="CMR10"/>
                <a:cs typeface="Times New Roman" panose="02020603050405020304" pitchFamily="18" charset="0"/>
              </a:rPr>
              <a:t>in the field</a:t>
            </a:r>
            <a:endParaRPr lang="fr-FR" sz="1400" b="0" dirty="0">
              <a:latin typeface="Arial" panose="020B0604020202020204" pitchFamily="34" charset="0"/>
              <a:ea typeface="CMR10"/>
              <a:cs typeface="Times New Roman" panose="02020603050405020304" pitchFamily="18" charset="0"/>
            </a:endParaRPr>
          </a:p>
          <a:p>
            <a:pPr marL="411163" lvl="1" indent="-315913" algn="just">
              <a:spcAft>
                <a:spcPts val="600"/>
              </a:spcAft>
              <a:buFont typeface="Courier New" panose="02070309020205020404" pitchFamily="49" charset="0"/>
              <a:buChar char="o"/>
            </a:pPr>
            <a:r>
              <a:rPr lang="en-GB" sz="1400" dirty="0">
                <a:effectLst/>
                <a:latin typeface="Arial" panose="020B0604020202020204" pitchFamily="34" charset="0"/>
                <a:ea typeface="Calibri" panose="020F0502020204030204" pitchFamily="34" charset="0"/>
                <a:cs typeface="Times New Roman" panose="02020603050405020304" pitchFamily="18" charset="0"/>
              </a:rPr>
              <a:t>Facilitate and strengthen access for nuclear physics researchers to large High Performance Computing centres</a:t>
            </a:r>
            <a:r>
              <a:rPr lang="en-GB" sz="1400" b="0" dirty="0">
                <a:effectLst/>
                <a:latin typeface="Arial" panose="020B0604020202020204" pitchFamily="34" charset="0"/>
                <a:ea typeface="Calibri" panose="020F0502020204030204" pitchFamily="34" charset="0"/>
                <a:cs typeface="Times New Roman" panose="02020603050405020304" pitchFamily="18" charset="0"/>
              </a:rPr>
              <a:t> </a:t>
            </a:r>
            <a:endParaRPr lang="en-GB" sz="1400" b="0" dirty="0">
              <a:latin typeface="Arial" panose="020B0604020202020204" pitchFamily="34" charset="0"/>
              <a:ea typeface="Calibri" panose="020F0502020204030204" pitchFamily="34" charset="0"/>
              <a:cs typeface="Times New Roman" panose="02020603050405020304" pitchFamily="18" charset="0"/>
            </a:endParaRPr>
          </a:p>
          <a:p>
            <a:pPr marL="411163" lvl="1" indent="-315913" algn="just">
              <a:spcAft>
                <a:spcPts val="600"/>
              </a:spcAft>
              <a:buFont typeface="Courier New" panose="02070309020205020404" pitchFamily="49" charset="0"/>
              <a:buChar char="o"/>
            </a:pPr>
            <a:r>
              <a:rPr lang="en-GB" sz="1400" b="0" dirty="0">
                <a:effectLst/>
                <a:latin typeface="Arial" panose="020B0604020202020204" pitchFamily="34" charset="0"/>
                <a:ea typeface="CMR10"/>
                <a:cs typeface="Times New Roman" panose="02020603050405020304" pitchFamily="18" charset="0"/>
              </a:rPr>
              <a:t>Develop research into explainable AI; </a:t>
            </a:r>
            <a:r>
              <a:rPr lang="en-GB" sz="1400" dirty="0">
                <a:effectLst/>
                <a:latin typeface="Arial" panose="020B0604020202020204" pitchFamily="34" charset="0"/>
                <a:ea typeface="CMR10"/>
                <a:cs typeface="Times New Roman" panose="02020603050405020304" pitchFamily="18" charset="0"/>
              </a:rPr>
              <a:t>Enhance transparency and interpretability in scientific AI applications in nuclear physics and adjacent fields.</a:t>
            </a:r>
            <a:r>
              <a:rPr lang="fr-FR" sz="1400" dirty="0">
                <a:effectLst/>
              </a:rPr>
              <a:t> </a:t>
            </a:r>
            <a:r>
              <a:rPr lang="fr-FR" sz="1400" b="0" dirty="0">
                <a:effectLst/>
              </a:rPr>
              <a:t> </a:t>
            </a:r>
          </a:p>
          <a:p>
            <a:pPr marL="411163" lvl="1" indent="-315913" algn="just">
              <a:spcAft>
                <a:spcPts val="600"/>
              </a:spcAft>
              <a:buFont typeface="Courier New" panose="02070309020205020404" pitchFamily="49" charset="0"/>
              <a:buChar char="o"/>
            </a:pPr>
            <a:r>
              <a:rPr lang="en-GB" sz="1400" b="0" dirty="0">
                <a:effectLst/>
                <a:latin typeface="Arial" panose="020B0604020202020204" pitchFamily="34" charset="0"/>
                <a:ea typeface="CMR10"/>
                <a:cs typeface="Times New Roman" panose="02020603050405020304" pitchFamily="18" charset="0"/>
              </a:rPr>
              <a:t>Facilitate </a:t>
            </a:r>
            <a:r>
              <a:rPr lang="en-GB" sz="1400" dirty="0">
                <a:effectLst/>
                <a:latin typeface="Arial" panose="020B0604020202020204" pitchFamily="34" charset="0"/>
                <a:ea typeface="CMR10"/>
                <a:cs typeface="Times New Roman" panose="02020603050405020304" pitchFamily="18" charset="0"/>
              </a:rPr>
              <a:t>access to quantum platforms</a:t>
            </a:r>
            <a:r>
              <a:rPr lang="en-GB" sz="1400" b="0" dirty="0">
                <a:effectLst/>
                <a:latin typeface="Arial" panose="020B0604020202020204" pitchFamily="34" charset="0"/>
                <a:ea typeface="CMR10"/>
                <a:cs typeface="Times New Roman" panose="02020603050405020304" pitchFamily="18" charset="0"/>
              </a:rPr>
              <a:t>.</a:t>
            </a:r>
            <a:r>
              <a:rPr lang="fr-FR" sz="1400" b="0" dirty="0">
                <a:effectLst/>
              </a:rPr>
              <a:t> </a:t>
            </a:r>
          </a:p>
          <a:p>
            <a:pPr marL="411163" lvl="1" indent="-315913" algn="just">
              <a:spcAft>
                <a:spcPts val="600"/>
              </a:spcAft>
              <a:buFont typeface="Courier New" panose="02070309020205020404" pitchFamily="49" charset="0"/>
              <a:buChar char="o"/>
            </a:pPr>
            <a:r>
              <a:rPr lang="en-GB" sz="1400" b="0" dirty="0">
                <a:effectLst/>
                <a:latin typeface="Arial" panose="020B0604020202020204" pitchFamily="34" charset="0"/>
                <a:ea typeface="CMR10"/>
                <a:cs typeface="Times New Roman" panose="02020603050405020304" pitchFamily="18" charset="0"/>
              </a:rPr>
              <a:t>Establish a </a:t>
            </a:r>
            <a:r>
              <a:rPr lang="en-GB" sz="1400" dirty="0">
                <a:effectLst/>
                <a:latin typeface="Arial" panose="020B0604020202020204" pitchFamily="34" charset="0"/>
                <a:ea typeface="CMR10"/>
                <a:cs typeface="Times New Roman" panose="02020603050405020304" pitchFamily="18" charset="0"/>
              </a:rPr>
              <a:t>European network on quantum activities related to nuclear physics</a:t>
            </a:r>
            <a:r>
              <a:rPr lang="en-GB" sz="1400" b="0" dirty="0">
                <a:effectLst/>
                <a:latin typeface="Arial" panose="020B0604020202020204" pitchFamily="34" charset="0"/>
                <a:ea typeface="CMR10"/>
                <a:cs typeface="Times New Roman" panose="02020603050405020304" pitchFamily="18" charset="0"/>
              </a:rPr>
              <a:t>. </a:t>
            </a:r>
            <a:endParaRPr lang="fr-FR" sz="1400" b="0" kern="100" dirty="0">
              <a:effectLst/>
              <a:latin typeface="Arial" panose="020B0604020202020204" pitchFamily="34" charset="0"/>
              <a:ea typeface="Calibri" panose="020F0502020204030204" pitchFamily="34" charset="0"/>
              <a:cs typeface="Times New Roman" panose="02020603050405020304" pitchFamily="18" charset="0"/>
            </a:endParaRPr>
          </a:p>
        </p:txBody>
      </p:sp>
      <p:pic>
        <p:nvPicPr>
          <p:cNvPr id="4" name="Picture 2">
            <a:extLst>
              <a:ext uri="{FF2B5EF4-FFF2-40B4-BE49-F238E27FC236}">
                <a16:creationId xmlns:a16="http://schemas.microsoft.com/office/drawing/2014/main" id="{10D5F79D-9750-A6A9-B2C1-042823B217F3}"/>
              </a:ext>
            </a:extLst>
          </p:cNvPr>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9022105" y="5104627"/>
            <a:ext cx="3154144" cy="1406206"/>
          </a:xfrm>
          <a:prstGeom prst="rect">
            <a:avLst/>
          </a:prstGeom>
        </p:spPr>
      </p:pic>
      <p:sp>
        <p:nvSpPr>
          <p:cNvPr id="2" name="ZoneTexte 1">
            <a:extLst>
              <a:ext uri="{FF2B5EF4-FFF2-40B4-BE49-F238E27FC236}">
                <a16:creationId xmlns:a16="http://schemas.microsoft.com/office/drawing/2014/main" id="{4BC56E93-916B-DEF2-B86C-FB0A7A967349}"/>
              </a:ext>
            </a:extLst>
          </p:cNvPr>
          <p:cNvSpPr txBox="1"/>
          <p:nvPr/>
        </p:nvSpPr>
        <p:spPr>
          <a:xfrm>
            <a:off x="7645772" y="1185719"/>
            <a:ext cx="2728778" cy="369332"/>
          </a:xfrm>
          <a:prstGeom prst="rect">
            <a:avLst/>
          </a:prstGeom>
          <a:solidFill>
            <a:srgbClr val="8D77AB"/>
          </a:solidFill>
          <a:ln>
            <a:noFill/>
          </a:ln>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latin typeface="Arial" panose="020B0604020202020204" pitchFamily="34" charset="0"/>
                <a:cs typeface="Arial" panose="020B0604020202020204" pitchFamily="34" charset="0"/>
              </a:rPr>
              <a:t>Key Q</a:t>
            </a:r>
            <a:r>
              <a:rPr lang="en-GB" dirty="0">
                <a:solidFill>
                  <a:schemeClr val="bg1"/>
                </a:solidFill>
                <a:latin typeface="Arial" panose="020B0604020202020204" pitchFamily="34" charset="0"/>
                <a:cs typeface="Arial" panose="020B0604020202020204" pitchFamily="34" charset="0"/>
              </a:rPr>
              <a:t>uestions &amp; Goals</a:t>
            </a:r>
            <a:endParaRPr lang="en-GB" i="1" dirty="0">
              <a:solidFill>
                <a:schemeClr val="bg1"/>
              </a:solidFill>
              <a:latin typeface="Arial" panose="020B0604020202020204" pitchFamily="34" charset="0"/>
              <a:cs typeface="Arial" panose="020B0604020202020204" pitchFamily="34" charset="0"/>
            </a:endParaRPr>
          </a:p>
        </p:txBody>
      </p:sp>
      <p:sp>
        <p:nvSpPr>
          <p:cNvPr id="3" name="ZoneTexte 2">
            <a:extLst>
              <a:ext uri="{FF2B5EF4-FFF2-40B4-BE49-F238E27FC236}">
                <a16:creationId xmlns:a16="http://schemas.microsoft.com/office/drawing/2014/main" id="{642B91DB-AD53-3D27-B0F9-86280E3EE162}"/>
              </a:ext>
            </a:extLst>
          </p:cNvPr>
          <p:cNvSpPr txBox="1"/>
          <p:nvPr/>
        </p:nvSpPr>
        <p:spPr>
          <a:xfrm>
            <a:off x="116271" y="3854508"/>
            <a:ext cx="2437742" cy="369332"/>
          </a:xfrm>
          <a:prstGeom prst="rect">
            <a:avLst/>
          </a:prstGeom>
          <a:solidFill>
            <a:srgbClr val="8D77AB"/>
          </a:solidFill>
          <a:ln>
            <a:noFill/>
          </a:ln>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latin typeface="Arial" panose="020B0604020202020204" pitchFamily="34" charset="0"/>
                <a:cs typeface="Arial" panose="020B0604020202020204" pitchFamily="34" charset="0"/>
              </a:rPr>
              <a:t>Recommendations</a:t>
            </a:r>
          </a:p>
        </p:txBody>
      </p:sp>
      <p:sp>
        <p:nvSpPr>
          <p:cNvPr id="6" name="ZoneTexte 5">
            <a:extLst>
              <a:ext uri="{FF2B5EF4-FFF2-40B4-BE49-F238E27FC236}">
                <a16:creationId xmlns:a16="http://schemas.microsoft.com/office/drawing/2014/main" id="{00D34D32-9C63-ED7B-DED1-11710C27B8C2}"/>
              </a:ext>
            </a:extLst>
          </p:cNvPr>
          <p:cNvSpPr txBox="1"/>
          <p:nvPr/>
        </p:nvSpPr>
        <p:spPr>
          <a:xfrm>
            <a:off x="116271" y="1774923"/>
            <a:ext cx="11927339" cy="1323439"/>
          </a:xfrm>
          <a:prstGeom prst="rect">
            <a:avLst/>
          </a:prstGeom>
          <a:solidFill>
            <a:srgbClr val="8D77AB"/>
          </a:solidFill>
          <a:ln>
            <a:noFill/>
          </a:ln>
        </p:spPr>
        <p:style>
          <a:lnRef idx="1">
            <a:schemeClr val="accent4"/>
          </a:lnRef>
          <a:fillRef idx="2">
            <a:schemeClr val="accent4"/>
          </a:fillRef>
          <a:effectRef idx="1">
            <a:schemeClr val="accent4"/>
          </a:effectRef>
          <a:fontRef idx="minor">
            <a:schemeClr val="dk1"/>
          </a:fontRef>
        </p:style>
        <p:txBody>
          <a:bodyPr wrap="square" rtlCol="0">
            <a:spAutoFit/>
          </a:bodyPr>
          <a:lstStyle/>
          <a:p>
            <a:pPr lvl="0" algn="just"/>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The tremendous progress in the field of nuclear physics has led to the pressing need for appropriate </a:t>
            </a:r>
            <a:r>
              <a:rPr lang="en-GB" sz="1600" b="1"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numerical tools </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aimed at addressing the most relevant </a:t>
            </a:r>
            <a:r>
              <a:rPr lang="en-GB" sz="1600" b="1"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experimental, theoretical and technological </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challenges, such as those encompassed by the Joint ECFA-NuPECC-APPEC (</a:t>
            </a:r>
            <a:r>
              <a:rPr lang="en-GB" sz="1600" b="1"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JENA</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 initiatives. To this end, the advent of algorithms based on Machine Learning (</a:t>
            </a:r>
            <a:r>
              <a:rPr lang="en-GB" sz="1600" b="1"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ML</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 and Artificial Intelligence (AI) techniques, and the fast progress in the field of Quantum Computing (</a:t>
            </a:r>
            <a:r>
              <a:rPr lang="en-GB" sz="1600" b="1"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QC</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 has opened an entire new world of possibilities.</a:t>
            </a:r>
            <a:r>
              <a:rPr lang="fr-FR" sz="1100" dirty="0">
                <a:solidFill>
                  <a:schemeClr val="bg1"/>
                </a:solidFill>
                <a:effectLst/>
              </a:rPr>
              <a:t> </a:t>
            </a:r>
            <a:endParaRPr lang="fr-FR" sz="1400" kern="1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endParaRPr>
          </a:p>
        </p:txBody>
      </p:sp>
      <p:sp>
        <p:nvSpPr>
          <p:cNvPr id="8" name="Espace réservé de la date 7">
            <a:extLst>
              <a:ext uri="{FF2B5EF4-FFF2-40B4-BE49-F238E27FC236}">
                <a16:creationId xmlns:a16="http://schemas.microsoft.com/office/drawing/2014/main" id="{304C95BB-132C-AF32-942A-72A405E37C5F}"/>
              </a:ext>
            </a:extLst>
          </p:cNvPr>
          <p:cNvSpPr>
            <a:spLocks noGrp="1"/>
          </p:cNvSpPr>
          <p:nvPr>
            <p:ph type="dt" sz="half" idx="10"/>
          </p:nvPr>
        </p:nvSpPr>
        <p:spPr>
          <a:xfrm>
            <a:off x="838200" y="6475618"/>
            <a:ext cx="2743200" cy="365125"/>
          </a:xfrm>
        </p:spPr>
        <p:txBody>
          <a:bodyPr/>
          <a:lstStyle/>
          <a:p>
            <a:r>
              <a:rPr lang="en-US"/>
              <a:t>28 May 2025</a:t>
            </a:r>
            <a:endParaRPr lang="en-GB" dirty="0"/>
          </a:p>
        </p:txBody>
      </p:sp>
      <p:sp>
        <p:nvSpPr>
          <p:cNvPr id="9" name="Espace réservé du pied de page 8">
            <a:extLst>
              <a:ext uri="{FF2B5EF4-FFF2-40B4-BE49-F238E27FC236}">
                <a16:creationId xmlns:a16="http://schemas.microsoft.com/office/drawing/2014/main" id="{00D7146C-3092-4763-3593-20E5997B1C4F}"/>
              </a:ext>
            </a:extLst>
          </p:cNvPr>
          <p:cNvSpPr>
            <a:spLocks noGrp="1"/>
          </p:cNvSpPr>
          <p:nvPr>
            <p:ph type="ftr" sz="quarter" idx="11"/>
          </p:nvPr>
        </p:nvSpPr>
        <p:spPr>
          <a:xfrm>
            <a:off x="4038600" y="6465679"/>
            <a:ext cx="4114800" cy="365125"/>
          </a:xfrm>
        </p:spPr>
        <p:txBody>
          <a:bodyPr/>
          <a:lstStyle/>
          <a:p>
            <a:r>
              <a:rPr lang="en-US"/>
              <a:t>E. Widmann WG9 Meeting Deajeon</a:t>
            </a:r>
            <a:endParaRPr lang="en-GB" noProof="0" dirty="0"/>
          </a:p>
        </p:txBody>
      </p:sp>
      <p:sp>
        <p:nvSpPr>
          <p:cNvPr id="11" name="Espace réservé du numéro de diapositive 10">
            <a:extLst>
              <a:ext uri="{FF2B5EF4-FFF2-40B4-BE49-F238E27FC236}">
                <a16:creationId xmlns:a16="http://schemas.microsoft.com/office/drawing/2014/main" id="{E39DD8C6-27FE-02A3-5B15-D440A8BE5576}"/>
              </a:ext>
            </a:extLst>
          </p:cNvPr>
          <p:cNvSpPr>
            <a:spLocks noGrp="1"/>
          </p:cNvSpPr>
          <p:nvPr>
            <p:ph type="sldNum" sz="quarter" idx="12"/>
          </p:nvPr>
        </p:nvSpPr>
        <p:spPr>
          <a:xfrm>
            <a:off x="8610600" y="6465679"/>
            <a:ext cx="2743200" cy="365125"/>
          </a:xfrm>
        </p:spPr>
        <p:txBody>
          <a:bodyPr/>
          <a:lstStyle/>
          <a:p>
            <a:fld id="{D6989F83-ADB3-5041-8C37-95AC9FBEFDEB}" type="slidenum">
              <a:rPr lang="en-GB" smtClean="0"/>
              <a:pPr/>
              <a:t>41</a:t>
            </a:fld>
            <a:endParaRPr lang="en-GB" dirty="0"/>
          </a:p>
        </p:txBody>
      </p:sp>
      <p:sp>
        <p:nvSpPr>
          <p:cNvPr id="14" name="ZoneTexte 13">
            <a:extLst>
              <a:ext uri="{FF2B5EF4-FFF2-40B4-BE49-F238E27FC236}">
                <a16:creationId xmlns:a16="http://schemas.microsoft.com/office/drawing/2014/main" id="{5CFD9940-CE02-844D-1045-9DA6D892F5E1}"/>
              </a:ext>
            </a:extLst>
          </p:cNvPr>
          <p:cNvSpPr txBox="1"/>
          <p:nvPr/>
        </p:nvSpPr>
        <p:spPr>
          <a:xfrm>
            <a:off x="9172224" y="4778860"/>
            <a:ext cx="3045995" cy="276999"/>
          </a:xfrm>
          <a:prstGeom prst="rect">
            <a:avLst/>
          </a:prstGeom>
          <a:noFill/>
        </p:spPr>
        <p:txBody>
          <a:bodyPr wrap="square">
            <a:spAutoFit/>
          </a:bodyPr>
          <a:lstStyle/>
          <a:p>
            <a:pPr algn="ctr"/>
            <a:r>
              <a:rPr lang="en-GB" sz="1200" dirty="0">
                <a:effectLst/>
                <a:latin typeface="Arial" panose="020B0604020202020204" pitchFamily="34" charset="0"/>
                <a:ea typeface="Calibri" panose="020F0502020204030204" pitchFamily="34" charset="0"/>
              </a:rPr>
              <a:t>ML application in nuclear physics</a:t>
            </a:r>
            <a:r>
              <a:rPr lang="fr-FR" sz="1200" dirty="0">
                <a:effectLst/>
              </a:rPr>
              <a:t> </a:t>
            </a:r>
            <a:endParaRPr lang="en-GB" sz="1200" dirty="0"/>
          </a:p>
        </p:txBody>
      </p:sp>
      <p:sp>
        <p:nvSpPr>
          <p:cNvPr id="15" name="ZoneTexte 14">
            <a:extLst>
              <a:ext uri="{FF2B5EF4-FFF2-40B4-BE49-F238E27FC236}">
                <a16:creationId xmlns:a16="http://schemas.microsoft.com/office/drawing/2014/main" id="{6FC0D169-920A-3B34-D4BB-2B7B65A15F9D}"/>
              </a:ext>
            </a:extLst>
          </p:cNvPr>
          <p:cNvSpPr txBox="1"/>
          <p:nvPr/>
        </p:nvSpPr>
        <p:spPr>
          <a:xfrm>
            <a:off x="8582145" y="6460945"/>
            <a:ext cx="3677610" cy="276999"/>
          </a:xfrm>
          <a:prstGeom prst="rect">
            <a:avLst/>
          </a:prstGeom>
          <a:noFill/>
        </p:spPr>
        <p:txBody>
          <a:bodyPr wrap="none" rtlCol="0">
            <a:spAutoFit/>
          </a:bodyPr>
          <a:lstStyle/>
          <a:p>
            <a:r>
              <a:rPr lang="en-GB" sz="1200" dirty="0"/>
              <a:t>Quantum Comp. in nuclear and particle physics</a:t>
            </a:r>
          </a:p>
        </p:txBody>
      </p:sp>
      <p:pic>
        <p:nvPicPr>
          <p:cNvPr id="5" name="Picture 1">
            <a:extLst>
              <a:ext uri="{FF2B5EF4-FFF2-40B4-BE49-F238E27FC236}">
                <a16:creationId xmlns:a16="http://schemas.microsoft.com/office/drawing/2014/main" id="{0B89B190-BA6B-76DB-A47B-C8C0CE16221E}"/>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8673371" y="2842251"/>
            <a:ext cx="3402358" cy="2024514"/>
          </a:xfrm>
          <a:prstGeom prst="rect">
            <a:avLst/>
          </a:prstGeom>
        </p:spPr>
      </p:pic>
    </p:spTree>
    <p:extLst>
      <p:ext uri="{BB962C8B-B14F-4D97-AF65-F5344CB8AC3E}">
        <p14:creationId xmlns:p14="http://schemas.microsoft.com/office/powerpoint/2010/main" val="2082609570"/>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94309" y="992327"/>
            <a:ext cx="3697166" cy="461665"/>
          </a:xfrm>
          <a:prstGeom prst="rect">
            <a:avLst/>
          </a:prstGeom>
          <a:solidFill>
            <a:srgbClr val="EFAD66"/>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spcBef>
                <a:spcPts val="1200"/>
              </a:spcBef>
              <a:spcAft>
                <a:spcPts val="1200"/>
              </a:spcAft>
            </a:pPr>
            <a:r>
              <a:rPr lang="en-GB" sz="2400" kern="100" dirty="0">
                <a:solidFill>
                  <a:schemeClr val="bg1"/>
                </a:solidFill>
                <a:latin typeface="Arial" panose="020B0604020202020204" pitchFamily="34" charset="0"/>
                <a:cs typeface="Arial" panose="020B0604020202020204" pitchFamily="34" charset="0"/>
              </a:rPr>
              <a:t>Open Science and Data</a:t>
            </a:r>
            <a:r>
              <a:rPr lang="fr-FR" sz="2400" kern="100" dirty="0">
                <a:solidFill>
                  <a:schemeClr val="bg1"/>
                </a:solidFill>
                <a:latin typeface="Arial" panose="020B0604020202020204" pitchFamily="34" charset="0"/>
                <a:cs typeface="Arial" panose="020B0604020202020204" pitchFamily="34" charset="0"/>
              </a:rPr>
              <a:t> </a:t>
            </a: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12" name="ZoneTexte 11">
            <a:extLst>
              <a:ext uri="{FF2B5EF4-FFF2-40B4-BE49-F238E27FC236}">
                <a16:creationId xmlns:a16="http://schemas.microsoft.com/office/drawing/2014/main" id="{FE280C8E-95AC-A262-A373-7FFF250E7989}"/>
              </a:ext>
            </a:extLst>
          </p:cNvPr>
          <p:cNvSpPr txBox="1"/>
          <p:nvPr/>
        </p:nvSpPr>
        <p:spPr>
          <a:xfrm>
            <a:off x="14139" y="3700203"/>
            <a:ext cx="9314688" cy="3130601"/>
          </a:xfrm>
          <a:prstGeom prst="rect">
            <a:avLst/>
          </a:prstGeom>
          <a:noFill/>
        </p:spPr>
        <p:txBody>
          <a:bodyPr wrap="square">
            <a:spAutoFit/>
          </a:bodyPr>
          <a:lstStyle/>
          <a:p>
            <a:pPr marL="342900" lvl="0" indent="-342900" algn="just">
              <a:lnSpc>
                <a:spcPct val="115000"/>
              </a:lnSpc>
              <a:spcBef>
                <a:spcPts val="1200"/>
              </a:spcBef>
              <a:spcAft>
                <a:spcPts val="600"/>
              </a:spcAft>
              <a:buFont typeface="Arial" panose="020B0604020202020204" pitchFamily="34" charset="0"/>
              <a:buChar char="●"/>
            </a:pPr>
            <a:r>
              <a:rPr lang="en-GB" sz="1600" b="0" u="none" strike="noStrike" kern="100" dirty="0">
                <a:effectLst/>
                <a:latin typeface="Arial" panose="020B0604020202020204" pitchFamily="34" charset="0"/>
                <a:ea typeface="Calibri" panose="020F0502020204030204" pitchFamily="34" charset="0"/>
                <a:cs typeface="Times New Roman" panose="02020603050405020304" pitchFamily="18" charset="0"/>
              </a:rPr>
              <a:t>The </a:t>
            </a:r>
            <a:r>
              <a:rPr lang="en-GB" sz="1600" u="none" strike="noStrike" kern="100" dirty="0">
                <a:effectLst/>
                <a:latin typeface="Arial" panose="020B0604020202020204" pitchFamily="34" charset="0"/>
                <a:ea typeface="Calibri" panose="020F0502020204030204" pitchFamily="34" charset="0"/>
                <a:cs typeface="Times New Roman" panose="02020603050405020304" pitchFamily="18" charset="0"/>
              </a:rPr>
              <a:t>creation and adoption of open science policies and guidelines </a:t>
            </a:r>
            <a:r>
              <a:rPr lang="en-GB" sz="1600" b="0" u="none" strike="noStrike" kern="100" dirty="0">
                <a:effectLst/>
                <a:latin typeface="Arial" panose="020B0604020202020204" pitchFamily="34" charset="0"/>
                <a:ea typeface="Calibri" panose="020F0502020204030204" pitchFamily="34" charset="0"/>
                <a:cs typeface="Times New Roman" panose="02020603050405020304" pitchFamily="18" charset="0"/>
              </a:rPr>
              <a:t>… as well as </a:t>
            </a:r>
            <a:r>
              <a:rPr lang="en-GB" sz="1600" u="none" strike="noStrike" kern="100" dirty="0">
                <a:effectLst/>
                <a:latin typeface="Arial" panose="020B0604020202020204" pitchFamily="34" charset="0"/>
                <a:ea typeface="Calibri" panose="020F0502020204030204" pitchFamily="34" charset="0"/>
                <a:cs typeface="Times New Roman" panose="02020603050405020304" pitchFamily="18" charset="0"/>
              </a:rPr>
              <a:t>promoting best practices</a:t>
            </a:r>
            <a:r>
              <a:rPr lang="en-GB" sz="1600" b="0" u="none" strike="noStrike" kern="100" dirty="0">
                <a:effectLst/>
                <a:latin typeface="Arial" panose="020B0604020202020204" pitchFamily="34" charset="0"/>
                <a:ea typeface="Calibri" panose="020F0502020204030204" pitchFamily="34" charset="0"/>
                <a:cs typeface="Times New Roman" panose="02020603050405020304" pitchFamily="18" charset="0"/>
              </a:rPr>
              <a:t> within individual institutes and research infrastructures should be strongly encouraged.</a:t>
            </a:r>
            <a:endParaRPr lang="fr-FR" sz="1600" b="0" u="none" strike="noStrike" kern="100" dirty="0">
              <a:effectLst/>
              <a:latin typeface="Arial" panose="020B0604020202020204" pitchFamily="34" charset="0"/>
              <a:ea typeface="Calibri" panose="020F0502020204030204" pitchFamily="34" charset="0"/>
              <a:cs typeface="Times New Roman" panose="02020603050405020304" pitchFamily="18" charset="0"/>
            </a:endParaRPr>
          </a:p>
          <a:p>
            <a:pPr marL="342900" lvl="0" indent="-342900" algn="just">
              <a:lnSpc>
                <a:spcPct val="115000"/>
              </a:lnSpc>
              <a:spcAft>
                <a:spcPts val="600"/>
              </a:spcAft>
              <a:buFont typeface="Arial" panose="020B0604020202020204" pitchFamily="34" charset="0"/>
              <a:buChar char="●"/>
            </a:pPr>
            <a:r>
              <a:rPr lang="en-GB" sz="1600" dirty="0">
                <a:effectLst/>
                <a:latin typeface="Arial" panose="020B0604020202020204" pitchFamily="34" charset="0"/>
                <a:ea typeface="Calibri" panose="020F0502020204030204" pitchFamily="34" charset="0"/>
                <a:cs typeface="Times New Roman" panose="02020603050405020304" pitchFamily="18" charset="0"/>
              </a:rPr>
              <a:t>Creation of coordination bodies to pursue standardization of the Data Life Cycle </a:t>
            </a:r>
            <a:r>
              <a:rPr lang="en-GB" sz="1600" b="0" dirty="0">
                <a:effectLst/>
                <a:latin typeface="Arial" panose="020B0604020202020204" pitchFamily="34" charset="0"/>
                <a:ea typeface="Calibri" panose="020F0502020204030204" pitchFamily="34" charset="0"/>
                <a:cs typeface="Times New Roman" panose="02020603050405020304" pitchFamily="18" charset="0"/>
              </a:rPr>
              <a:t>to ensure data FAIRness should be supported. </a:t>
            </a:r>
            <a:endParaRPr lang="fr-FR" sz="1200" b="0" dirty="0">
              <a:effectLst/>
            </a:endParaRPr>
          </a:p>
          <a:p>
            <a:pPr marL="342900" lvl="0" indent="-342900" algn="just">
              <a:lnSpc>
                <a:spcPct val="115000"/>
              </a:lnSpc>
              <a:spcAft>
                <a:spcPts val="600"/>
              </a:spcAft>
              <a:buFont typeface="Arial" panose="020B0604020202020204" pitchFamily="34" charset="0"/>
              <a:buChar char="●"/>
            </a:pPr>
            <a:r>
              <a:rPr lang="en-GB" sz="1600" b="0" dirty="0">
                <a:effectLst/>
                <a:latin typeface="Arial" panose="020B0604020202020204" pitchFamily="34" charset="0"/>
                <a:ea typeface="Calibri" panose="020F0502020204030204" pitchFamily="34" charset="0"/>
                <a:cs typeface="Times New Roman" panose="02020603050405020304" pitchFamily="18" charset="0"/>
              </a:rPr>
              <a:t>Combine forces of the European nuclear physics research and applications communities to </a:t>
            </a:r>
            <a:r>
              <a:rPr lang="en-GB" sz="1600" dirty="0">
                <a:effectLst/>
                <a:latin typeface="Arial" panose="020B0604020202020204" pitchFamily="34" charset="0"/>
                <a:ea typeface="Calibri" panose="020F0502020204030204" pitchFamily="34" charset="0"/>
                <a:cs typeface="Times New Roman" panose="02020603050405020304" pitchFamily="18" charset="0"/>
              </a:rPr>
              <a:t>establish a comprehensive European nuclear data program </a:t>
            </a:r>
            <a:r>
              <a:rPr lang="en-GB" sz="1600" b="0" dirty="0">
                <a:effectLst/>
                <a:latin typeface="Arial" panose="020B0604020202020204" pitchFamily="34" charset="0"/>
                <a:ea typeface="Calibri" panose="020F0502020204030204" pitchFamily="34" charset="0"/>
                <a:cs typeface="Times New Roman" panose="02020603050405020304" pitchFamily="18" charset="0"/>
              </a:rPr>
              <a:t>with well-defined priorities defined by stakeholders and sustainable funding to fulfil the needs in nuclear structure and dynamics, astrophysics and applications. </a:t>
            </a:r>
          </a:p>
          <a:p>
            <a:pPr marL="342900" lvl="0" indent="-342900" algn="just">
              <a:lnSpc>
                <a:spcPct val="115000"/>
              </a:lnSpc>
              <a:spcAft>
                <a:spcPts val="600"/>
              </a:spcAft>
              <a:buFont typeface="Arial" panose="020B0604020202020204" pitchFamily="34" charset="0"/>
              <a:buChar char="●"/>
            </a:pPr>
            <a:r>
              <a:rPr lang="en-GB" sz="1600" b="0" dirty="0">
                <a:latin typeface="Arial" panose="020B0604020202020204" pitchFamily="34" charset="0"/>
                <a:ea typeface="CMR10"/>
                <a:cs typeface="Times New Roman" panose="02020603050405020304" pitchFamily="18" charset="0"/>
              </a:rPr>
              <a:t>…</a:t>
            </a:r>
            <a:endParaRPr lang="fr-FR" sz="1200" b="0" dirty="0">
              <a:latin typeface="Arial" panose="020B0604020202020204" pitchFamily="34" charset="0"/>
              <a:ea typeface="CMR10"/>
              <a:cs typeface="Times New Roman" panose="02020603050405020304" pitchFamily="18" charset="0"/>
            </a:endParaRPr>
          </a:p>
        </p:txBody>
      </p:sp>
      <p:sp>
        <p:nvSpPr>
          <p:cNvPr id="9" name="ZoneTexte 8">
            <a:extLst>
              <a:ext uri="{FF2B5EF4-FFF2-40B4-BE49-F238E27FC236}">
                <a16:creationId xmlns:a16="http://schemas.microsoft.com/office/drawing/2014/main" id="{1C3A34D1-1230-B8E9-C4FC-8D32ADFC2A30}"/>
              </a:ext>
            </a:extLst>
          </p:cNvPr>
          <p:cNvSpPr txBox="1"/>
          <p:nvPr/>
        </p:nvSpPr>
        <p:spPr>
          <a:xfrm>
            <a:off x="51760" y="3136612"/>
            <a:ext cx="11920784" cy="584775"/>
          </a:xfrm>
          <a:prstGeom prst="rect">
            <a:avLst/>
          </a:prstGeom>
          <a:noFill/>
        </p:spPr>
        <p:txBody>
          <a:bodyPr wrap="square">
            <a:spAutoFit/>
          </a:bodyPr>
          <a:lstStyle/>
          <a:p>
            <a:pPr algn="just"/>
            <a:r>
              <a:rPr lang="en-GB" sz="1600" b="0" kern="100" dirty="0">
                <a:effectLst/>
                <a:latin typeface="Arial" panose="020B0604020202020204" pitchFamily="34" charset="0"/>
                <a:ea typeface="Calibri" panose="020F0502020204030204" pitchFamily="34" charset="0"/>
                <a:cs typeface="Times New Roman" panose="02020603050405020304" pitchFamily="18" charset="0"/>
              </a:rPr>
              <a:t>The results of the </a:t>
            </a:r>
            <a:r>
              <a:rPr lang="en-GB" sz="1600" kern="100" dirty="0">
                <a:effectLst/>
                <a:latin typeface="Arial" panose="020B0604020202020204" pitchFamily="34" charset="0"/>
                <a:ea typeface="Calibri" panose="020F0502020204030204" pitchFamily="34" charset="0"/>
                <a:cs typeface="Times New Roman" panose="02020603050405020304" pitchFamily="18" charset="0"/>
              </a:rPr>
              <a:t>ESCAPE</a:t>
            </a:r>
            <a:r>
              <a:rPr lang="en-GB" sz="1600" b="0" kern="100" dirty="0">
                <a:effectLst/>
                <a:latin typeface="Arial" panose="020B0604020202020204" pitchFamily="34" charset="0"/>
                <a:ea typeface="Calibri" panose="020F0502020204030204" pitchFamily="34" charset="0"/>
                <a:cs typeface="Times New Roman" panose="02020603050405020304" pitchFamily="18" charset="0"/>
              </a:rPr>
              <a:t> and </a:t>
            </a:r>
            <a:r>
              <a:rPr lang="en-GB" sz="1600" kern="100" dirty="0">
                <a:effectLst/>
                <a:latin typeface="Arial" panose="020B0604020202020204" pitchFamily="34" charset="0"/>
                <a:ea typeface="Calibri" panose="020F0502020204030204" pitchFamily="34" charset="0"/>
                <a:cs typeface="Times New Roman" panose="02020603050405020304" pitchFamily="18" charset="0"/>
              </a:rPr>
              <a:t>OSCARS</a:t>
            </a:r>
            <a:r>
              <a:rPr lang="en-GB" sz="1600" b="0" kern="100" dirty="0">
                <a:effectLst/>
                <a:latin typeface="Arial" panose="020B0604020202020204" pitchFamily="34" charset="0"/>
                <a:ea typeface="Calibri" panose="020F0502020204030204" pitchFamily="34" charset="0"/>
                <a:cs typeface="Times New Roman" panose="02020603050405020304" pitchFamily="18" charset="0"/>
              </a:rPr>
              <a:t> EU projects should be fully deployed by and for the nuclear physics community. </a:t>
            </a:r>
          </a:p>
          <a:p>
            <a:pPr algn="just"/>
            <a:r>
              <a:rPr lang="en-GB" sz="1600" dirty="0">
                <a:effectLst/>
                <a:latin typeface="Arial" panose="020B0604020202020204" pitchFamily="34" charset="0"/>
                <a:ea typeface="Calibri" panose="020F0502020204030204" pitchFamily="34" charset="0"/>
                <a:cs typeface="Times New Roman" panose="02020603050405020304" pitchFamily="18" charset="0"/>
              </a:rPr>
              <a:t>Importance of Joint ECFA-NuPECC-APPEC (</a:t>
            </a:r>
            <a:r>
              <a:rPr lang="en-GB" sz="1600" dirty="0">
                <a:latin typeface="Arial" panose="020B0604020202020204" pitchFamily="34" charset="0"/>
                <a:cs typeface="Times New Roman" panose="02020603050405020304" pitchFamily="18" charset="0"/>
              </a:rPr>
              <a:t>JENA) activities</a:t>
            </a:r>
            <a:r>
              <a:rPr lang="fr-FR" sz="1600" dirty="0">
                <a:latin typeface="Arial" panose="020B0604020202020204" pitchFamily="34" charset="0"/>
                <a:cs typeface="Times New Roman" panose="02020603050405020304" pitchFamily="18" charset="0"/>
              </a:rPr>
              <a:t> </a:t>
            </a:r>
            <a:r>
              <a:rPr lang="fr-FR" sz="1600" dirty="0" err="1">
                <a:latin typeface="Arial" panose="020B0604020202020204" pitchFamily="34" charset="0"/>
                <a:cs typeface="Times New Roman" panose="02020603050405020304" pitchFamily="18" charset="0"/>
              </a:rPr>
              <a:t>is</a:t>
            </a:r>
            <a:r>
              <a:rPr lang="fr-FR" sz="1600" dirty="0">
                <a:latin typeface="Arial" panose="020B0604020202020204" pitchFamily="34" charset="0"/>
                <a:cs typeface="Times New Roman" panose="02020603050405020304" pitchFamily="18" charset="0"/>
              </a:rPr>
              <a:t> </a:t>
            </a:r>
            <a:r>
              <a:rPr lang="en-GB" sz="1600" dirty="0">
                <a:latin typeface="Arial" panose="020B0604020202020204" pitchFamily="34" charset="0"/>
                <a:cs typeface="Times New Roman" panose="02020603050405020304" pitchFamily="18" charset="0"/>
              </a:rPr>
              <a:t>underlined</a:t>
            </a:r>
          </a:p>
        </p:txBody>
      </p:sp>
      <p:pic>
        <p:nvPicPr>
          <p:cNvPr id="11" name="image1.png">
            <a:extLst>
              <a:ext uri="{FF2B5EF4-FFF2-40B4-BE49-F238E27FC236}">
                <a16:creationId xmlns:a16="http://schemas.microsoft.com/office/drawing/2014/main" id="{05238BFA-83F8-97F0-BCAF-806B213F0A97}"/>
              </a:ext>
            </a:extLst>
          </p:cNvPr>
          <p:cNvPicPr/>
          <p:nvPr/>
        </p:nvPicPr>
        <p:blipFill rotWithShape="1">
          <a:blip r:embed="rId2" cstate="email">
            <a:extLst>
              <a:ext uri="{28A0092B-C50C-407E-A947-70E740481C1C}">
                <a14:useLocalDpi xmlns:a14="http://schemas.microsoft.com/office/drawing/2010/main"/>
              </a:ext>
            </a:extLst>
          </a:blip>
          <a:srcRect/>
          <a:stretch/>
        </p:blipFill>
        <p:spPr>
          <a:xfrm>
            <a:off x="9250176" y="3085219"/>
            <a:ext cx="2960017" cy="2450192"/>
          </a:xfrm>
          <a:prstGeom prst="rect">
            <a:avLst/>
          </a:prstGeom>
          <a:ln/>
        </p:spPr>
      </p:pic>
      <p:sp>
        <p:nvSpPr>
          <p:cNvPr id="15" name="ZoneTexte 14">
            <a:extLst>
              <a:ext uri="{FF2B5EF4-FFF2-40B4-BE49-F238E27FC236}">
                <a16:creationId xmlns:a16="http://schemas.microsoft.com/office/drawing/2014/main" id="{7D350E67-C900-3E2B-CD86-49AA9C93E79B}"/>
              </a:ext>
            </a:extLst>
          </p:cNvPr>
          <p:cNvSpPr txBox="1"/>
          <p:nvPr/>
        </p:nvSpPr>
        <p:spPr>
          <a:xfrm>
            <a:off x="9870815" y="5728663"/>
            <a:ext cx="1813317" cy="584775"/>
          </a:xfrm>
          <a:prstGeom prst="rect">
            <a:avLst/>
          </a:prstGeom>
          <a:noFill/>
        </p:spPr>
        <p:txBody>
          <a:bodyPr wrap="none" rtlCol="0">
            <a:spAutoFit/>
          </a:bodyPr>
          <a:lstStyle/>
          <a:p>
            <a:pPr algn="ctr"/>
            <a:r>
              <a:rPr lang="en-GB" sz="1600" b="0" i="1" dirty="0"/>
              <a:t>Data life cycle </a:t>
            </a:r>
          </a:p>
          <a:p>
            <a:pPr algn="ctr"/>
            <a:r>
              <a:rPr lang="en-GB" sz="1600" b="0" i="1" dirty="0"/>
              <a:t>in nuclear physics</a:t>
            </a:r>
          </a:p>
        </p:txBody>
      </p:sp>
      <p:sp>
        <p:nvSpPr>
          <p:cNvPr id="2" name="ZoneTexte 1">
            <a:extLst>
              <a:ext uri="{FF2B5EF4-FFF2-40B4-BE49-F238E27FC236}">
                <a16:creationId xmlns:a16="http://schemas.microsoft.com/office/drawing/2014/main" id="{DC27945F-14FC-A898-9184-BE18FE87CC7F}"/>
              </a:ext>
            </a:extLst>
          </p:cNvPr>
          <p:cNvSpPr txBox="1"/>
          <p:nvPr/>
        </p:nvSpPr>
        <p:spPr>
          <a:xfrm>
            <a:off x="3913722" y="1038493"/>
            <a:ext cx="2728778" cy="369332"/>
          </a:xfrm>
          <a:prstGeom prst="rect">
            <a:avLst/>
          </a:prstGeom>
          <a:solidFill>
            <a:srgbClr val="EFAD66"/>
          </a:solidFill>
          <a:ln>
            <a:noFill/>
          </a:ln>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latin typeface="Arial" panose="020B0604020202020204" pitchFamily="34" charset="0"/>
                <a:cs typeface="Arial" panose="020B0604020202020204" pitchFamily="34" charset="0"/>
              </a:rPr>
              <a:t>Key Q</a:t>
            </a:r>
            <a:r>
              <a:rPr lang="en-GB" dirty="0">
                <a:solidFill>
                  <a:schemeClr val="bg1"/>
                </a:solidFill>
                <a:latin typeface="Arial" panose="020B0604020202020204" pitchFamily="34" charset="0"/>
                <a:cs typeface="Arial" panose="020B0604020202020204" pitchFamily="34" charset="0"/>
              </a:rPr>
              <a:t>uestions &amp; Goals</a:t>
            </a:r>
            <a:endParaRPr lang="en-GB" i="1" dirty="0">
              <a:solidFill>
                <a:schemeClr val="bg1"/>
              </a:solidFill>
              <a:latin typeface="Arial" panose="020B0604020202020204" pitchFamily="34" charset="0"/>
              <a:cs typeface="Arial" panose="020B0604020202020204" pitchFamily="34" charset="0"/>
            </a:endParaRPr>
          </a:p>
        </p:txBody>
      </p:sp>
      <p:sp>
        <p:nvSpPr>
          <p:cNvPr id="3" name="ZoneTexte 2">
            <a:extLst>
              <a:ext uri="{FF2B5EF4-FFF2-40B4-BE49-F238E27FC236}">
                <a16:creationId xmlns:a16="http://schemas.microsoft.com/office/drawing/2014/main" id="{0E754E43-65BF-BE4C-5A58-D777C7EB32B0}"/>
              </a:ext>
            </a:extLst>
          </p:cNvPr>
          <p:cNvSpPr txBox="1"/>
          <p:nvPr/>
        </p:nvSpPr>
        <p:spPr>
          <a:xfrm>
            <a:off x="94309" y="2715887"/>
            <a:ext cx="2182899" cy="369332"/>
          </a:xfrm>
          <a:prstGeom prst="rect">
            <a:avLst/>
          </a:prstGeom>
          <a:solidFill>
            <a:srgbClr val="EFAD66"/>
          </a:solidFill>
          <a:ln>
            <a:noFill/>
          </a:ln>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rPr>
              <a:t>Recommendations</a:t>
            </a:r>
          </a:p>
        </p:txBody>
      </p:sp>
      <p:sp>
        <p:nvSpPr>
          <p:cNvPr id="4" name="ZoneTexte 3">
            <a:extLst>
              <a:ext uri="{FF2B5EF4-FFF2-40B4-BE49-F238E27FC236}">
                <a16:creationId xmlns:a16="http://schemas.microsoft.com/office/drawing/2014/main" id="{9C0C9E0E-C6B5-71C9-9F99-12D166C624BA}"/>
              </a:ext>
            </a:extLst>
          </p:cNvPr>
          <p:cNvSpPr txBox="1"/>
          <p:nvPr/>
        </p:nvSpPr>
        <p:spPr>
          <a:xfrm>
            <a:off x="94309" y="1708949"/>
            <a:ext cx="11835686" cy="830997"/>
          </a:xfrm>
          <a:prstGeom prst="rect">
            <a:avLst/>
          </a:prstGeom>
          <a:solidFill>
            <a:srgbClr val="EFAD66"/>
          </a:solidFill>
          <a:ln>
            <a:noFill/>
          </a:ln>
        </p:spPr>
        <p:style>
          <a:lnRef idx="1">
            <a:schemeClr val="accent4"/>
          </a:lnRef>
          <a:fillRef idx="2">
            <a:schemeClr val="accent4"/>
          </a:fillRef>
          <a:effectRef idx="1">
            <a:schemeClr val="accent4"/>
          </a:effectRef>
          <a:fontRef idx="minor">
            <a:schemeClr val="dk1"/>
          </a:fontRef>
        </p:style>
        <p:txBody>
          <a:bodyPr wrap="square" rtlCol="0">
            <a:spAutoFit/>
          </a:bodyPr>
          <a:lstStyle/>
          <a:p>
            <a:pPr lvl="0" algn="just"/>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Open science and </a:t>
            </a:r>
            <a:r>
              <a:rPr lang="en-GB" sz="1600" b="1"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Findable, Accessible, Interoperable, Reusable </a:t>
            </a:r>
            <a:r>
              <a:rPr lang="en-GB" sz="16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rPr>
              <a:t>(FAIR) data offer an important opportunity for the nuclear physics community to uphold the highest research standards and enhance its societal impact, by treating the scientific production process as a strategic asset.</a:t>
            </a:r>
            <a:r>
              <a:rPr lang="fr-FR" sz="1600" dirty="0">
                <a:solidFill>
                  <a:schemeClr val="bg1"/>
                </a:solidFill>
                <a:effectLst/>
              </a:rPr>
              <a:t> </a:t>
            </a:r>
            <a:endParaRPr lang="fr-FR" sz="1600" kern="100" dirty="0">
              <a:solidFill>
                <a:schemeClr val="bg1"/>
              </a:solidFill>
              <a:effectLst/>
              <a:latin typeface="Arial" panose="020B0604020202020204" pitchFamily="34" charset="0"/>
              <a:ea typeface="Calibri" panose="020F0502020204030204" pitchFamily="34" charset="0"/>
              <a:cs typeface="Times New Roman" panose="02020603050405020304" pitchFamily="18" charset="0"/>
            </a:endParaRPr>
          </a:p>
        </p:txBody>
      </p:sp>
      <p:sp>
        <p:nvSpPr>
          <p:cNvPr id="5" name="Espace réservé de la date 4">
            <a:extLst>
              <a:ext uri="{FF2B5EF4-FFF2-40B4-BE49-F238E27FC236}">
                <a16:creationId xmlns:a16="http://schemas.microsoft.com/office/drawing/2014/main" id="{4C681F7E-F4B4-0D38-EA87-0B759614FB93}"/>
              </a:ext>
            </a:extLst>
          </p:cNvPr>
          <p:cNvSpPr>
            <a:spLocks noGrp="1"/>
          </p:cNvSpPr>
          <p:nvPr>
            <p:ph type="dt" sz="half" idx="10"/>
          </p:nvPr>
        </p:nvSpPr>
        <p:spPr>
          <a:xfrm>
            <a:off x="838200" y="6475618"/>
            <a:ext cx="2743200" cy="365125"/>
          </a:xfrm>
        </p:spPr>
        <p:txBody>
          <a:bodyPr/>
          <a:lstStyle/>
          <a:p>
            <a:r>
              <a:rPr lang="en-US"/>
              <a:t>28 May 2025</a:t>
            </a:r>
            <a:endParaRPr lang="en-GB" dirty="0"/>
          </a:p>
        </p:txBody>
      </p:sp>
      <p:sp>
        <p:nvSpPr>
          <p:cNvPr id="6" name="Espace réservé du pied de page 5">
            <a:extLst>
              <a:ext uri="{FF2B5EF4-FFF2-40B4-BE49-F238E27FC236}">
                <a16:creationId xmlns:a16="http://schemas.microsoft.com/office/drawing/2014/main" id="{44259C57-91C8-EEC3-57C2-F6C11F6B454B}"/>
              </a:ext>
            </a:extLst>
          </p:cNvPr>
          <p:cNvSpPr>
            <a:spLocks noGrp="1"/>
          </p:cNvSpPr>
          <p:nvPr>
            <p:ph type="ftr" sz="quarter" idx="11"/>
          </p:nvPr>
        </p:nvSpPr>
        <p:spPr>
          <a:xfrm>
            <a:off x="4038600" y="6465679"/>
            <a:ext cx="4114800" cy="365125"/>
          </a:xfrm>
        </p:spPr>
        <p:txBody>
          <a:bodyPr/>
          <a:lstStyle/>
          <a:p>
            <a:r>
              <a:rPr lang="en-US"/>
              <a:t>E. Widmann WG9 Meeting Deajeon</a:t>
            </a:r>
            <a:endParaRPr lang="en-GB" noProof="0" dirty="0"/>
          </a:p>
        </p:txBody>
      </p:sp>
      <p:sp>
        <p:nvSpPr>
          <p:cNvPr id="8" name="Espace réservé du numéro de diapositive 7">
            <a:extLst>
              <a:ext uri="{FF2B5EF4-FFF2-40B4-BE49-F238E27FC236}">
                <a16:creationId xmlns:a16="http://schemas.microsoft.com/office/drawing/2014/main" id="{05DA27F5-D3D1-A337-FA76-EB2A28F244AC}"/>
              </a:ext>
            </a:extLst>
          </p:cNvPr>
          <p:cNvSpPr>
            <a:spLocks noGrp="1"/>
          </p:cNvSpPr>
          <p:nvPr>
            <p:ph type="sldNum" sz="quarter" idx="12"/>
          </p:nvPr>
        </p:nvSpPr>
        <p:spPr>
          <a:xfrm>
            <a:off x="8610600" y="6465679"/>
            <a:ext cx="2743200" cy="365125"/>
          </a:xfrm>
        </p:spPr>
        <p:txBody>
          <a:bodyPr/>
          <a:lstStyle/>
          <a:p>
            <a:fld id="{D6989F83-ADB3-5041-8C37-95AC9FBEFDEB}" type="slidenum">
              <a:rPr lang="en-GB" smtClean="0"/>
              <a:pPr/>
              <a:t>42</a:t>
            </a:fld>
            <a:endParaRPr lang="en-GB" dirty="0"/>
          </a:p>
        </p:txBody>
      </p:sp>
    </p:spTree>
    <p:extLst>
      <p:ext uri="{BB962C8B-B14F-4D97-AF65-F5344CB8AC3E}">
        <p14:creationId xmlns:p14="http://schemas.microsoft.com/office/powerpoint/2010/main" val="3955844531"/>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116272" y="892903"/>
            <a:ext cx="4618524" cy="400110"/>
          </a:xfrm>
          <a:prstGeom prst="rect">
            <a:avLst/>
          </a:prstGeom>
          <a:solidFill>
            <a:srgbClr val="698C72"/>
          </a:solidFill>
          <a:ln>
            <a:noFill/>
          </a:ln>
          <a:effectLst>
            <a:outerShdw blurRad="50800" dist="38100" dir="2700000" algn="tl" rotWithShape="0">
              <a:prstClr val="black">
                <a:alpha val="40000"/>
              </a:prstClr>
            </a:outerShdw>
          </a:effectLst>
        </p:spPr>
        <p:style>
          <a:lnRef idx="1">
            <a:schemeClr val="accent5"/>
          </a:lnRef>
          <a:fillRef idx="2">
            <a:schemeClr val="accent5"/>
          </a:fillRef>
          <a:effectRef idx="1">
            <a:schemeClr val="accent5"/>
          </a:effectRef>
          <a:fontRef idx="minor">
            <a:schemeClr val="dk1"/>
          </a:fontRef>
        </p:style>
        <p:txBody>
          <a:bodyPr wrap="square">
            <a:spAutoFit/>
          </a:bodyPr>
          <a:lstStyle/>
          <a:p>
            <a:pPr>
              <a:spcBef>
                <a:spcPts val="1200"/>
              </a:spcBef>
              <a:spcAft>
                <a:spcPts val="1200"/>
              </a:spcAft>
            </a:pPr>
            <a:r>
              <a:rPr lang="en-GB" sz="2000" kern="100" dirty="0">
                <a:solidFill>
                  <a:schemeClr val="bg1"/>
                </a:solidFill>
                <a:latin typeface="Arial" panose="020B0604020202020204" pitchFamily="34" charset="0"/>
                <a:cs typeface="Arial" panose="020B0604020202020204" pitchFamily="34" charset="0"/>
              </a:rPr>
              <a:t>Nuclear Science - People and Society</a:t>
            </a:r>
            <a:r>
              <a:rPr lang="fr-FR" sz="2000" kern="100" dirty="0">
                <a:solidFill>
                  <a:schemeClr val="bg1"/>
                </a:solidFill>
                <a:latin typeface="Arial" panose="020B0604020202020204" pitchFamily="34" charset="0"/>
                <a:cs typeface="Arial" panose="020B0604020202020204" pitchFamily="34" charset="0"/>
              </a:rPr>
              <a:t> </a:t>
            </a: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12" name="ZoneTexte 11">
            <a:extLst>
              <a:ext uri="{FF2B5EF4-FFF2-40B4-BE49-F238E27FC236}">
                <a16:creationId xmlns:a16="http://schemas.microsoft.com/office/drawing/2014/main" id="{FE280C8E-95AC-A262-A373-7FFF250E7989}"/>
              </a:ext>
            </a:extLst>
          </p:cNvPr>
          <p:cNvSpPr txBox="1"/>
          <p:nvPr/>
        </p:nvSpPr>
        <p:spPr>
          <a:xfrm>
            <a:off x="0" y="3461374"/>
            <a:ext cx="9232392" cy="2762744"/>
          </a:xfrm>
          <a:prstGeom prst="rect">
            <a:avLst/>
          </a:prstGeom>
          <a:noFill/>
        </p:spPr>
        <p:txBody>
          <a:bodyPr wrap="square">
            <a:spAutoFit/>
          </a:bodyPr>
          <a:lstStyle/>
          <a:p>
            <a:pPr marL="342900" lvl="0" indent="-342900" algn="just">
              <a:lnSpc>
                <a:spcPct val="115000"/>
              </a:lnSpc>
              <a:spcBef>
                <a:spcPts val="1200"/>
              </a:spcBef>
              <a:spcAft>
                <a:spcPts val="600"/>
              </a:spcAft>
              <a:buFont typeface="Arial" panose="020B0604020202020204" pitchFamily="34" charset="0"/>
              <a:buChar char="●"/>
            </a:pPr>
            <a:r>
              <a:rPr lang="en-GB" sz="1400" dirty="0">
                <a:effectLst/>
                <a:latin typeface="Arial" panose="020B0604020202020204" pitchFamily="34" charset="0"/>
                <a:ea typeface="Arial" panose="020B0604020202020204" pitchFamily="34" charset="0"/>
              </a:rPr>
              <a:t>Outreach: </a:t>
            </a:r>
            <a:r>
              <a:rPr lang="en-GB" sz="1400" b="0" dirty="0">
                <a:effectLst/>
                <a:latin typeface="Arial" panose="020B0604020202020204" pitchFamily="34" charset="0"/>
                <a:ea typeface="Arial" panose="020B0604020202020204" pitchFamily="34" charset="0"/>
              </a:rPr>
              <a:t>We recommend that funding agencies, national and international bodies, and the community of European nuclear physicists </a:t>
            </a:r>
            <a:r>
              <a:rPr lang="en-GB" sz="1400" dirty="0">
                <a:effectLst/>
                <a:latin typeface="Arial" panose="020B0604020202020204" pitchFamily="34" charset="0"/>
                <a:ea typeface="Arial" panose="020B0604020202020204" pitchFamily="34" charset="0"/>
              </a:rPr>
              <a:t>emphasise the critical societal investment inspiring the public about nuclear science and its impacts</a:t>
            </a:r>
            <a:r>
              <a:rPr lang="fr-FR" sz="1400" b="0" dirty="0">
                <a:effectLst/>
              </a:rPr>
              <a:t> </a:t>
            </a:r>
          </a:p>
          <a:p>
            <a:pPr marL="342900" lvl="0" indent="-342900" algn="just">
              <a:lnSpc>
                <a:spcPct val="115000"/>
              </a:lnSpc>
              <a:spcBef>
                <a:spcPts val="1200"/>
              </a:spcBef>
              <a:spcAft>
                <a:spcPts val="600"/>
              </a:spcAft>
              <a:buFont typeface="Arial" panose="020B0604020202020204" pitchFamily="34" charset="0"/>
              <a:buChar char="●"/>
            </a:pPr>
            <a:r>
              <a:rPr lang="en-GB" sz="1400" dirty="0">
                <a:effectLst/>
                <a:latin typeface="Arial" panose="020B0604020202020204" pitchFamily="34" charset="0"/>
                <a:ea typeface="Arial" panose="020B0604020202020204" pitchFamily="34" charset="0"/>
              </a:rPr>
              <a:t>Education: </a:t>
            </a:r>
            <a:r>
              <a:rPr lang="en-GB" sz="1400" b="0" dirty="0">
                <a:effectLst/>
                <a:latin typeface="Arial" panose="020B0604020202020204" pitchFamily="34" charset="0"/>
                <a:ea typeface="Arial" panose="020B0604020202020204" pitchFamily="34" charset="0"/>
              </a:rPr>
              <a:t>We recommend that national educational accreditation bodies, funding agencies, universities and educational institutions, in collaboration with the community of European nuclear physicists work to </a:t>
            </a:r>
            <a:r>
              <a:rPr lang="en-GB" sz="1400" dirty="0">
                <a:effectLst/>
                <a:latin typeface="Arial" panose="020B0604020202020204" pitchFamily="34" charset="0"/>
                <a:ea typeface="Arial" panose="020B0604020202020204" pitchFamily="34" charset="0"/>
              </a:rPr>
              <a:t>embed nuclear science across all levels of education, highlighting its interdisciplinary nature and impact</a:t>
            </a:r>
            <a:r>
              <a:rPr lang="en-GB" sz="1400" b="0" dirty="0">
                <a:effectLst/>
                <a:latin typeface="Arial" panose="020B0604020202020204" pitchFamily="34" charset="0"/>
                <a:ea typeface="Arial" panose="020B0604020202020204" pitchFamily="34" charset="0"/>
              </a:rPr>
              <a:t> </a:t>
            </a:r>
          </a:p>
          <a:p>
            <a:pPr marL="342900" lvl="0" indent="-342900" algn="just">
              <a:lnSpc>
                <a:spcPct val="115000"/>
              </a:lnSpc>
              <a:spcBef>
                <a:spcPts val="1200"/>
              </a:spcBef>
              <a:spcAft>
                <a:spcPts val="600"/>
              </a:spcAft>
              <a:buFont typeface="Arial" panose="020B0604020202020204" pitchFamily="34" charset="0"/>
              <a:buChar char="●"/>
            </a:pPr>
            <a:r>
              <a:rPr lang="en-GB" sz="1400" dirty="0">
                <a:solidFill>
                  <a:srgbClr val="000000"/>
                </a:solidFill>
                <a:effectLst/>
                <a:latin typeface="Arial" panose="020B0604020202020204" pitchFamily="34" charset="0"/>
                <a:ea typeface="Arial" panose="020B0604020202020204" pitchFamily="34" charset="0"/>
              </a:rPr>
              <a:t>Training: </a:t>
            </a:r>
            <a:r>
              <a:rPr lang="en-GB" sz="1400" b="0" dirty="0">
                <a:solidFill>
                  <a:srgbClr val="000000"/>
                </a:solidFill>
                <a:effectLst/>
                <a:latin typeface="Arial" panose="020B0604020202020204" pitchFamily="34" charset="0"/>
                <a:ea typeface="Arial" panose="020B0604020202020204" pitchFamily="34" charset="0"/>
              </a:rPr>
              <a:t>We recommend that the community of European nuclear physicists in collaboration with funding bodies and other stakeholders </a:t>
            </a:r>
            <a:r>
              <a:rPr lang="en-GB" sz="1400" dirty="0">
                <a:solidFill>
                  <a:srgbClr val="000000"/>
                </a:solidFill>
                <a:effectLst/>
                <a:latin typeface="Arial" panose="020B0604020202020204" pitchFamily="34" charset="0"/>
                <a:ea typeface="Arial" panose="020B0604020202020204" pitchFamily="34" charset="0"/>
              </a:rPr>
              <a:t>resource and support the training of new generations of nuclear scientists</a:t>
            </a:r>
            <a:r>
              <a:rPr lang="en-GB" sz="1400" b="0" dirty="0">
                <a:solidFill>
                  <a:srgbClr val="000000"/>
                </a:solidFill>
                <a:effectLst/>
                <a:latin typeface="Arial" panose="020B0604020202020204" pitchFamily="34" charset="0"/>
                <a:ea typeface="Arial" panose="020B0604020202020204" pitchFamily="34" charset="0"/>
              </a:rPr>
              <a:t>, … </a:t>
            </a:r>
            <a:r>
              <a:rPr lang="en-GB" sz="1400" dirty="0">
                <a:solidFill>
                  <a:srgbClr val="000000"/>
                </a:solidFill>
                <a:effectLst/>
                <a:latin typeface="Arial" panose="020B0604020202020204" pitchFamily="34" charset="0"/>
                <a:ea typeface="Arial" panose="020B0604020202020204" pitchFamily="34" charset="0"/>
              </a:rPr>
              <a:t>technical and engineering staff as well as interdisciplinary researchers</a:t>
            </a:r>
            <a:r>
              <a:rPr lang="en-GB" sz="1400" b="0" dirty="0">
                <a:solidFill>
                  <a:srgbClr val="000000"/>
                </a:solidFill>
                <a:effectLst/>
                <a:latin typeface="Arial" panose="020B0604020202020204" pitchFamily="34" charset="0"/>
                <a:ea typeface="Arial" panose="020B0604020202020204" pitchFamily="34" charset="0"/>
              </a:rPr>
              <a:t> </a:t>
            </a:r>
          </a:p>
        </p:txBody>
      </p:sp>
      <p:pic>
        <p:nvPicPr>
          <p:cNvPr id="16" name="Picture 2" descr="A group of people at a lego exhibition&#10;&#10;Description automatically generated">
            <a:extLst>
              <a:ext uri="{FF2B5EF4-FFF2-40B4-BE49-F238E27FC236}">
                <a16:creationId xmlns:a16="http://schemas.microsoft.com/office/drawing/2014/main" id="{E1CF72EB-B73C-5E16-8797-279DC4068D75}"/>
              </a:ext>
            </a:extLst>
          </p:cNvPr>
          <p:cNvPicPr>
            <a:picLocks noChangeAspect="1"/>
          </p:cNvPicPr>
          <p:nvPr/>
        </p:nvPicPr>
        <p:blipFill>
          <a:blip r:embed="rId2" cstate="email">
            <a:extLst>
              <a:ext uri="{28A0092B-C50C-407E-A947-70E740481C1C}">
                <a14:useLocalDpi xmlns:a14="http://schemas.microsoft.com/office/drawing/2010/main"/>
              </a:ext>
            </a:extLst>
          </a:blip>
          <a:srcRect/>
          <a:stretch>
            <a:fillRect/>
          </a:stretch>
        </p:blipFill>
        <p:spPr bwMode="auto">
          <a:xfrm>
            <a:off x="9291435" y="2645028"/>
            <a:ext cx="2746376" cy="1460800"/>
          </a:xfrm>
          <a:prstGeom prst="rect">
            <a:avLst/>
          </a:prstGeom>
          <a:noFill/>
          <a:ln>
            <a:noFill/>
          </a:ln>
          <a:effectLst>
            <a:outerShdw blurRad="50800" dist="38100" dir="2700000" algn="tl" rotWithShape="0">
              <a:prstClr val="black">
                <a:alpha val="40000"/>
              </a:prstClr>
            </a:outerShdw>
          </a:effectLst>
        </p:spPr>
      </p:pic>
      <p:pic>
        <p:nvPicPr>
          <p:cNvPr id="17" name="Picture 7">
            <a:extLst>
              <a:ext uri="{FF2B5EF4-FFF2-40B4-BE49-F238E27FC236}">
                <a16:creationId xmlns:a16="http://schemas.microsoft.com/office/drawing/2014/main" id="{36BFB7D7-647C-616E-8658-04F6188B3AAE}"/>
              </a:ext>
            </a:extLst>
          </p:cNvPr>
          <p:cNvPicPr>
            <a:picLocks noChangeAspect="1"/>
          </p:cNvPicPr>
          <p:nvPr/>
        </p:nvPicPr>
        <p:blipFill>
          <a:blip r:embed="rId3" cstate="email">
            <a:extLst>
              <a:ext uri="{28A0092B-C50C-407E-A947-70E740481C1C}">
                <a14:useLocalDpi xmlns:a14="http://schemas.microsoft.com/office/drawing/2010/main"/>
              </a:ext>
            </a:extLst>
          </a:blip>
          <a:srcRect/>
          <a:stretch>
            <a:fillRect/>
          </a:stretch>
        </p:blipFill>
        <p:spPr bwMode="auto">
          <a:xfrm>
            <a:off x="9291435" y="4448432"/>
            <a:ext cx="2784292" cy="1718766"/>
          </a:xfrm>
          <a:prstGeom prst="rect">
            <a:avLst/>
          </a:prstGeom>
          <a:noFill/>
          <a:ln>
            <a:noFill/>
          </a:ln>
          <a:effectLst>
            <a:outerShdw blurRad="50800" dist="38100" dir="2700000" algn="tl" rotWithShape="0">
              <a:prstClr val="black">
                <a:alpha val="40000"/>
              </a:prstClr>
            </a:outerShdw>
          </a:effectLst>
        </p:spPr>
      </p:pic>
      <p:sp>
        <p:nvSpPr>
          <p:cNvPr id="18" name="ZoneTexte 17">
            <a:extLst>
              <a:ext uri="{FF2B5EF4-FFF2-40B4-BE49-F238E27FC236}">
                <a16:creationId xmlns:a16="http://schemas.microsoft.com/office/drawing/2014/main" id="{4F91629F-3374-BF8B-9274-3A85D7292DBB}"/>
              </a:ext>
            </a:extLst>
          </p:cNvPr>
          <p:cNvSpPr txBox="1"/>
          <p:nvPr/>
        </p:nvSpPr>
        <p:spPr>
          <a:xfrm>
            <a:off x="9259187" y="6224118"/>
            <a:ext cx="2692771" cy="307777"/>
          </a:xfrm>
          <a:prstGeom prst="rect">
            <a:avLst/>
          </a:prstGeom>
          <a:noFill/>
        </p:spPr>
        <p:txBody>
          <a:bodyPr wrap="square" rtlCol="0">
            <a:spAutoFit/>
          </a:bodyPr>
          <a:lstStyle/>
          <a:p>
            <a:r>
              <a:rPr lang="en-GB" sz="1400" b="0" i="1" dirty="0"/>
              <a:t>Training at  EURO-LABS facilities</a:t>
            </a:r>
          </a:p>
        </p:txBody>
      </p:sp>
      <p:sp>
        <p:nvSpPr>
          <p:cNvPr id="20" name="ZoneTexte 19">
            <a:extLst>
              <a:ext uri="{FF2B5EF4-FFF2-40B4-BE49-F238E27FC236}">
                <a16:creationId xmlns:a16="http://schemas.microsoft.com/office/drawing/2014/main" id="{D1AAC4C9-87D2-A86C-B677-B670A6EA359D}"/>
              </a:ext>
            </a:extLst>
          </p:cNvPr>
          <p:cNvSpPr txBox="1"/>
          <p:nvPr/>
        </p:nvSpPr>
        <p:spPr>
          <a:xfrm>
            <a:off x="9232392" y="4105828"/>
            <a:ext cx="2959608" cy="307777"/>
          </a:xfrm>
          <a:prstGeom prst="rect">
            <a:avLst/>
          </a:prstGeom>
          <a:noFill/>
        </p:spPr>
        <p:txBody>
          <a:bodyPr wrap="square">
            <a:spAutoFit/>
          </a:bodyPr>
          <a:lstStyle/>
          <a:p>
            <a:r>
              <a:rPr lang="en-GB" sz="1400" b="0" i="1" dirty="0"/>
              <a:t>Binding Blocks initiative in UK</a:t>
            </a:r>
          </a:p>
        </p:txBody>
      </p:sp>
      <p:sp>
        <p:nvSpPr>
          <p:cNvPr id="2" name="ZoneTexte 1">
            <a:extLst>
              <a:ext uri="{FF2B5EF4-FFF2-40B4-BE49-F238E27FC236}">
                <a16:creationId xmlns:a16="http://schemas.microsoft.com/office/drawing/2014/main" id="{35F40E60-5B23-745F-AC1C-F6D0963D2189}"/>
              </a:ext>
            </a:extLst>
          </p:cNvPr>
          <p:cNvSpPr txBox="1"/>
          <p:nvPr/>
        </p:nvSpPr>
        <p:spPr>
          <a:xfrm>
            <a:off x="4837742" y="897783"/>
            <a:ext cx="2728778" cy="369332"/>
          </a:xfrm>
          <a:prstGeom prst="rect">
            <a:avLst/>
          </a:prstGeom>
          <a:solidFill>
            <a:srgbClr val="698C72"/>
          </a:solidFill>
          <a:ln>
            <a:noFill/>
          </a:ln>
          <a:effectLst>
            <a:outerShdw blurRad="50800" dist="38100" dir="2700000" algn="tl" rotWithShape="0">
              <a:prstClr val="black">
                <a:alpha val="40000"/>
              </a:prstClr>
            </a:outerShdw>
          </a:effectLst>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latin typeface="Arial" panose="020B0604020202020204" pitchFamily="34" charset="0"/>
                <a:cs typeface="Arial" panose="020B0604020202020204" pitchFamily="34" charset="0"/>
              </a:rPr>
              <a:t>Key Questions &amp; Goals</a:t>
            </a:r>
          </a:p>
        </p:txBody>
      </p:sp>
      <p:sp>
        <p:nvSpPr>
          <p:cNvPr id="3" name="ZoneTexte 2">
            <a:extLst>
              <a:ext uri="{FF2B5EF4-FFF2-40B4-BE49-F238E27FC236}">
                <a16:creationId xmlns:a16="http://schemas.microsoft.com/office/drawing/2014/main" id="{E20D2BB4-2EAC-63ED-56B3-E60895A6EB8A}"/>
              </a:ext>
            </a:extLst>
          </p:cNvPr>
          <p:cNvSpPr txBox="1"/>
          <p:nvPr/>
        </p:nvSpPr>
        <p:spPr>
          <a:xfrm>
            <a:off x="135231" y="3008477"/>
            <a:ext cx="2172424" cy="369332"/>
          </a:xfrm>
          <a:prstGeom prst="rect">
            <a:avLst/>
          </a:prstGeom>
          <a:solidFill>
            <a:srgbClr val="698C72"/>
          </a:solidFill>
          <a:ln>
            <a:noFill/>
          </a:ln>
          <a:effectLst>
            <a:outerShdw blurRad="50800" dist="38100" dir="2700000" algn="tl" rotWithShape="0">
              <a:prstClr val="black">
                <a:alpha val="40000"/>
              </a:prstClr>
            </a:outerShdw>
          </a:effectLst>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solidFill>
                  <a:schemeClr val="bg1"/>
                </a:solidFill>
              </a:rPr>
              <a:t>Recommendations</a:t>
            </a:r>
          </a:p>
        </p:txBody>
      </p:sp>
      <p:sp>
        <p:nvSpPr>
          <p:cNvPr id="4" name="ZoneTexte 3">
            <a:extLst>
              <a:ext uri="{FF2B5EF4-FFF2-40B4-BE49-F238E27FC236}">
                <a16:creationId xmlns:a16="http://schemas.microsoft.com/office/drawing/2014/main" id="{48C8CE2B-B9F1-078A-0561-7690242591DE}"/>
              </a:ext>
            </a:extLst>
          </p:cNvPr>
          <p:cNvSpPr txBox="1"/>
          <p:nvPr/>
        </p:nvSpPr>
        <p:spPr>
          <a:xfrm>
            <a:off x="116272" y="1353817"/>
            <a:ext cx="11835686" cy="1077218"/>
          </a:xfrm>
          <a:prstGeom prst="rect">
            <a:avLst/>
          </a:prstGeom>
          <a:solidFill>
            <a:srgbClr val="698C72"/>
          </a:solidFill>
          <a:ln>
            <a:noFill/>
          </a:ln>
          <a:effectLst>
            <a:outerShdw blurRad="50800" dist="38100" dir="2700000" algn="tl" rotWithShape="0">
              <a:prstClr val="black">
                <a:alpha val="40000"/>
              </a:prstClr>
            </a:outerShdw>
          </a:effectLst>
        </p:spPr>
        <p:style>
          <a:lnRef idx="1">
            <a:schemeClr val="accent4"/>
          </a:lnRef>
          <a:fillRef idx="2">
            <a:schemeClr val="accent4"/>
          </a:fillRef>
          <a:effectRef idx="1">
            <a:schemeClr val="accent4"/>
          </a:effectRef>
          <a:fontRef idx="minor">
            <a:schemeClr val="dk1"/>
          </a:fontRef>
        </p:style>
        <p:txBody>
          <a:bodyPr wrap="square" rtlCol="0">
            <a:spAutoFit/>
          </a:bodyPr>
          <a:lstStyle/>
          <a:p>
            <a:pPr lvl="0" algn="just"/>
            <a:r>
              <a:rPr lang="en-GB" sz="1600" dirty="0">
                <a:solidFill>
                  <a:schemeClr val="bg1"/>
                </a:solidFill>
                <a:effectLst/>
                <a:latin typeface="Arial" panose="020B0604020202020204" pitchFamily="34" charset="0"/>
                <a:ea typeface="Calibri" panose="020F0502020204030204" pitchFamily="34" charset="0"/>
                <a:cs typeface="Arial" panose="020B0604020202020204" pitchFamily="34" charset="0"/>
              </a:rPr>
              <a:t>Fundamental nuclear science and curiosity-driven research is a rich area of knowledge and development with a broad range of applications and impact on our society</a:t>
            </a:r>
            <a:r>
              <a:rPr lang="fr-FR" sz="1600" dirty="0">
                <a:solidFill>
                  <a:schemeClr val="bg1"/>
                </a:solidFill>
                <a:effectLst/>
                <a:latin typeface="Arial" panose="020B0604020202020204" pitchFamily="34" charset="0"/>
                <a:cs typeface="Arial" panose="020B0604020202020204" pitchFamily="34" charset="0"/>
              </a:rPr>
              <a:t>. </a:t>
            </a:r>
            <a:r>
              <a:rPr lang="en-GB" sz="1600" dirty="0">
                <a:solidFill>
                  <a:schemeClr val="bg1"/>
                </a:solidFill>
                <a:effectLst/>
                <a:latin typeface="Arial" panose="020B0604020202020204" pitchFamily="34" charset="0"/>
                <a:ea typeface="Calibri" panose="020F0502020204030204" pitchFamily="34" charset="0"/>
                <a:cs typeface="Arial" panose="020B0604020202020204" pitchFamily="34" charset="0"/>
              </a:rPr>
              <a:t>To further develop this pool of knowledge for future generations, however, we must not only explore these areas of knowledge, understanding and development, but communicate them to – and develop them jointly with – the next generations, through </a:t>
            </a:r>
            <a:r>
              <a:rPr lang="en-GB" sz="1600" b="1" dirty="0">
                <a:solidFill>
                  <a:schemeClr val="bg1"/>
                </a:solidFill>
                <a:effectLst/>
                <a:latin typeface="Arial" panose="020B0604020202020204" pitchFamily="34" charset="0"/>
                <a:ea typeface="Calibri" panose="020F0502020204030204" pitchFamily="34" charset="0"/>
                <a:cs typeface="Arial" panose="020B0604020202020204" pitchFamily="34" charset="0"/>
              </a:rPr>
              <a:t>outreach</a:t>
            </a:r>
            <a:r>
              <a:rPr lang="en-GB" sz="1600" dirty="0">
                <a:solidFill>
                  <a:schemeClr val="bg1"/>
                </a:solidFill>
                <a:effectLst/>
                <a:latin typeface="Arial" panose="020B0604020202020204" pitchFamily="34" charset="0"/>
                <a:ea typeface="Calibri" panose="020F0502020204030204" pitchFamily="34" charset="0"/>
                <a:cs typeface="Arial" panose="020B0604020202020204" pitchFamily="34" charset="0"/>
              </a:rPr>
              <a:t>, </a:t>
            </a:r>
            <a:r>
              <a:rPr lang="en-GB" sz="1600" b="1" dirty="0">
                <a:solidFill>
                  <a:schemeClr val="bg1"/>
                </a:solidFill>
                <a:effectLst/>
                <a:latin typeface="Arial" panose="020B0604020202020204" pitchFamily="34" charset="0"/>
                <a:ea typeface="Calibri" panose="020F0502020204030204" pitchFamily="34" charset="0"/>
                <a:cs typeface="Arial" panose="020B0604020202020204" pitchFamily="34" charset="0"/>
              </a:rPr>
              <a:t>education</a:t>
            </a:r>
            <a:r>
              <a:rPr lang="en-GB" sz="1600" dirty="0">
                <a:solidFill>
                  <a:schemeClr val="bg1"/>
                </a:solidFill>
                <a:effectLst/>
                <a:latin typeface="Arial" panose="020B0604020202020204" pitchFamily="34" charset="0"/>
                <a:ea typeface="Calibri" panose="020F0502020204030204" pitchFamily="34" charset="0"/>
                <a:cs typeface="Arial" panose="020B0604020202020204" pitchFamily="34" charset="0"/>
              </a:rPr>
              <a:t> and </a:t>
            </a:r>
            <a:r>
              <a:rPr lang="en-GB" sz="1600" b="1" dirty="0">
                <a:solidFill>
                  <a:schemeClr val="bg1"/>
                </a:solidFill>
                <a:effectLst/>
                <a:latin typeface="Arial" panose="020B0604020202020204" pitchFamily="34" charset="0"/>
                <a:ea typeface="Calibri" panose="020F0502020204030204" pitchFamily="34" charset="0"/>
                <a:cs typeface="Arial" panose="020B0604020202020204" pitchFamily="34" charset="0"/>
              </a:rPr>
              <a:t>training</a:t>
            </a:r>
            <a:r>
              <a:rPr lang="en-GB" sz="1600" dirty="0">
                <a:solidFill>
                  <a:schemeClr val="bg1"/>
                </a:solidFill>
                <a:effectLst/>
                <a:latin typeface="Arial" panose="020B0604020202020204" pitchFamily="34" charset="0"/>
                <a:ea typeface="Calibri" panose="020F0502020204030204" pitchFamily="34" charset="0"/>
                <a:cs typeface="Arial" panose="020B0604020202020204" pitchFamily="34" charset="0"/>
              </a:rPr>
              <a:t>.</a:t>
            </a:r>
            <a:r>
              <a:rPr lang="fr-FR" sz="1600" dirty="0">
                <a:solidFill>
                  <a:schemeClr val="bg1"/>
                </a:solidFill>
                <a:effectLst/>
                <a:latin typeface="Arial" panose="020B0604020202020204" pitchFamily="34" charset="0"/>
                <a:cs typeface="Arial" panose="020B0604020202020204" pitchFamily="34" charset="0"/>
              </a:rPr>
              <a:t> </a:t>
            </a:r>
            <a:endParaRPr lang="fr-FR" sz="1600" kern="100" dirty="0">
              <a:solidFill>
                <a:schemeClr val="bg1"/>
              </a:solidFill>
              <a:effectLst/>
              <a:latin typeface="Arial" panose="020B0604020202020204" pitchFamily="34" charset="0"/>
              <a:ea typeface="Calibri" panose="020F0502020204030204" pitchFamily="34" charset="0"/>
              <a:cs typeface="Arial" panose="020B0604020202020204" pitchFamily="34" charset="0"/>
            </a:endParaRPr>
          </a:p>
        </p:txBody>
      </p:sp>
      <p:sp>
        <p:nvSpPr>
          <p:cNvPr id="9" name="Espace réservé de la date 8">
            <a:extLst>
              <a:ext uri="{FF2B5EF4-FFF2-40B4-BE49-F238E27FC236}">
                <a16:creationId xmlns:a16="http://schemas.microsoft.com/office/drawing/2014/main" id="{42689AEA-0A47-C0BB-340D-C5413C9E6E9E}"/>
              </a:ext>
            </a:extLst>
          </p:cNvPr>
          <p:cNvSpPr>
            <a:spLocks noGrp="1"/>
          </p:cNvSpPr>
          <p:nvPr>
            <p:ph type="dt" sz="half" idx="10"/>
          </p:nvPr>
        </p:nvSpPr>
        <p:spPr>
          <a:xfrm>
            <a:off x="838200" y="6475618"/>
            <a:ext cx="2743200" cy="365125"/>
          </a:xfrm>
        </p:spPr>
        <p:txBody>
          <a:bodyPr vert="horz" lIns="91440" tIns="45720" rIns="91440" bIns="45720" rtlCol="0" anchor="ctr"/>
          <a:lstStyle>
            <a:defPPr>
              <a:defRPr lang="en-US"/>
            </a:defPPr>
            <a:lvl1pPr algn="l"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en-US" b="0"/>
              <a:t>28 May 2025</a:t>
            </a:r>
            <a:endParaRPr lang="en-GB" b="0" dirty="0"/>
          </a:p>
        </p:txBody>
      </p:sp>
      <p:sp>
        <p:nvSpPr>
          <p:cNvPr id="11" name="Espace réservé du pied de page 10">
            <a:extLst>
              <a:ext uri="{FF2B5EF4-FFF2-40B4-BE49-F238E27FC236}">
                <a16:creationId xmlns:a16="http://schemas.microsoft.com/office/drawing/2014/main" id="{B57A0414-5171-9EB1-8F2C-99EAC6A00451}"/>
              </a:ext>
            </a:extLst>
          </p:cNvPr>
          <p:cNvSpPr>
            <a:spLocks noGrp="1"/>
          </p:cNvSpPr>
          <p:nvPr>
            <p:ph type="ftr" sz="quarter" idx="11"/>
          </p:nvPr>
        </p:nvSpPr>
        <p:spPr>
          <a:xfrm>
            <a:off x="4038600" y="6465679"/>
            <a:ext cx="4114800" cy="365125"/>
          </a:xfrm>
        </p:spPr>
        <p:txBody>
          <a:bodyPr vert="horz" lIns="91440" tIns="45720" rIns="91440" bIns="45720" rtlCol="0" anchor="ctr"/>
          <a:lstStyle>
            <a:defPPr>
              <a:defRPr lang="en-US"/>
            </a:defPPr>
            <a:lvl1pPr algn="l" rtl="0" fontAlgn="base">
              <a:spcBef>
                <a:spcPct val="0"/>
              </a:spcBef>
              <a:spcAft>
                <a:spcPct val="0"/>
              </a:spcAft>
              <a:defRPr lang="en-GB" sz="1200" b="1" kern="1200" dirty="0" smtClean="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r>
              <a:rPr lang="fr-FR" b="0"/>
              <a:t>E. Widmann WG9 Meeting Deajeon</a:t>
            </a:r>
            <a:endParaRPr lang="fr-FR" b="0" dirty="0"/>
          </a:p>
        </p:txBody>
      </p:sp>
      <p:sp>
        <p:nvSpPr>
          <p:cNvPr id="13" name="Espace réservé du numéro de diapositive 12">
            <a:extLst>
              <a:ext uri="{FF2B5EF4-FFF2-40B4-BE49-F238E27FC236}">
                <a16:creationId xmlns:a16="http://schemas.microsoft.com/office/drawing/2014/main" id="{11A737CD-E051-2D7B-5AD7-7FF1DBA40575}"/>
              </a:ext>
            </a:extLst>
          </p:cNvPr>
          <p:cNvSpPr>
            <a:spLocks noGrp="1"/>
          </p:cNvSpPr>
          <p:nvPr>
            <p:ph type="sldNum" sz="quarter" idx="12"/>
          </p:nvPr>
        </p:nvSpPr>
        <p:spPr>
          <a:xfrm>
            <a:off x="8610600" y="6465679"/>
            <a:ext cx="2743200" cy="365125"/>
          </a:xfrm>
        </p:spPr>
        <p:txBody>
          <a:bodyPr vert="horz" lIns="91440" tIns="45720" rIns="91440" bIns="45720" rtlCol="0" anchor="ctr"/>
          <a:lstStyle>
            <a:defPPr>
              <a:defRPr lang="en-US"/>
            </a:defPPr>
            <a:lvl1pPr algn="r" rtl="0" fontAlgn="base">
              <a:spcBef>
                <a:spcPct val="0"/>
              </a:spcBef>
              <a:spcAft>
                <a:spcPct val="0"/>
              </a:spcAft>
              <a:defRPr sz="1200" b="1" kern="1200">
                <a:solidFill>
                  <a:schemeClr val="tx1">
                    <a:tint val="75000"/>
                  </a:schemeClr>
                </a:solidFill>
                <a:latin typeface="Arial" charset="0"/>
                <a:ea typeface="ＭＳ Ｐゴシック" charset="0"/>
                <a:cs typeface="ＭＳ Ｐゴシック" charset="0"/>
                <a:sym typeface="Arial" charset="0"/>
              </a:defRPr>
            </a:lvl1pPr>
            <a:lvl2pPr marL="4572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2pPr>
            <a:lvl3pPr marL="9144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3pPr>
            <a:lvl4pPr marL="13716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4pPr>
            <a:lvl5pPr marL="1828800" algn="l" rtl="0" fontAlgn="base">
              <a:spcBef>
                <a:spcPct val="0"/>
              </a:spcBef>
              <a:spcAft>
                <a:spcPct val="0"/>
              </a:spcAft>
              <a:defRPr sz="2400" b="1" kern="1200">
                <a:solidFill>
                  <a:srgbClr val="000000"/>
                </a:solidFill>
                <a:latin typeface="Arial" charset="0"/>
                <a:ea typeface="ＭＳ Ｐゴシック" charset="0"/>
                <a:cs typeface="ＭＳ Ｐゴシック" charset="0"/>
                <a:sym typeface="Arial" charset="0"/>
              </a:defRPr>
            </a:lvl5pPr>
            <a:lvl6pPr marL="22860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6pPr>
            <a:lvl7pPr marL="27432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7pPr>
            <a:lvl8pPr marL="32004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8pPr>
            <a:lvl9pPr marL="3657600" algn="l" defTabSz="457200" rtl="0" eaLnBrk="1" latinLnBrk="0" hangingPunct="1">
              <a:defRPr sz="2400" b="1" kern="1200">
                <a:solidFill>
                  <a:srgbClr val="000000"/>
                </a:solidFill>
                <a:latin typeface="Arial" charset="0"/>
                <a:ea typeface="ＭＳ Ｐゴシック" charset="0"/>
                <a:cs typeface="ＭＳ Ｐゴシック" charset="0"/>
                <a:sym typeface="Arial" charset="0"/>
              </a:defRPr>
            </a:lvl9pPr>
          </a:lstStyle>
          <a:p>
            <a:fld id="{D6989F83-ADB3-5041-8C37-95AC9FBEFDEB}" type="slidenum">
              <a:rPr lang="en-GB" b="0" smtClean="0"/>
              <a:pPr/>
              <a:t>43</a:t>
            </a:fld>
            <a:endParaRPr lang="en-GB" b="0" dirty="0"/>
          </a:p>
        </p:txBody>
      </p:sp>
    </p:spTree>
    <p:extLst>
      <p:ext uri="{BB962C8B-B14F-4D97-AF65-F5344CB8AC3E}">
        <p14:creationId xmlns:p14="http://schemas.microsoft.com/office/powerpoint/2010/main" val="2430879491"/>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ZoneTexte 6">
            <a:extLst>
              <a:ext uri="{FF2B5EF4-FFF2-40B4-BE49-F238E27FC236}">
                <a16:creationId xmlns:a16="http://schemas.microsoft.com/office/drawing/2014/main" id="{F75EAC4B-3660-093E-78B3-609DC95C2A2B}"/>
              </a:ext>
            </a:extLst>
          </p:cNvPr>
          <p:cNvSpPr txBox="1"/>
          <p:nvPr/>
        </p:nvSpPr>
        <p:spPr>
          <a:xfrm>
            <a:off x="162424" y="927805"/>
            <a:ext cx="5246559" cy="461665"/>
          </a:xfrm>
          <a:prstGeom prst="rect">
            <a:avLst/>
          </a:prstGeom>
          <a:solidFill>
            <a:srgbClr val="76D6FF"/>
          </a:solidFill>
          <a:ln>
            <a:noFill/>
          </a:ln>
        </p:spPr>
        <p:style>
          <a:lnRef idx="1">
            <a:schemeClr val="accent5"/>
          </a:lnRef>
          <a:fillRef idx="2">
            <a:schemeClr val="accent5"/>
          </a:fillRef>
          <a:effectRef idx="1">
            <a:schemeClr val="accent5"/>
          </a:effectRef>
          <a:fontRef idx="minor">
            <a:schemeClr val="dk1"/>
          </a:fontRef>
        </p:style>
        <p:txBody>
          <a:bodyPr wrap="square">
            <a:spAutoFit/>
          </a:bodyPr>
          <a:lstStyle/>
          <a:p>
            <a:pPr>
              <a:spcBef>
                <a:spcPts val="1200"/>
              </a:spcBef>
              <a:spcAft>
                <a:spcPts val="1200"/>
              </a:spcAft>
            </a:pPr>
            <a:r>
              <a:rPr lang="en-GB" sz="2400" kern="100" dirty="0">
                <a:solidFill>
                  <a:schemeClr val="tx1"/>
                </a:solidFill>
                <a:cs typeface="Times New Roman" panose="02020603050405020304" pitchFamily="18" charset="0"/>
              </a:rPr>
              <a:t>Applications and Societal Benefits</a:t>
            </a:r>
            <a:r>
              <a:rPr lang="fr-FR" sz="2400" kern="100" dirty="0">
                <a:solidFill>
                  <a:schemeClr val="tx1"/>
                </a:solidFill>
                <a:cs typeface="Times New Roman" panose="02020603050405020304" pitchFamily="18" charset="0"/>
              </a:rPr>
              <a:t> </a:t>
            </a:r>
          </a:p>
        </p:txBody>
      </p:sp>
      <p:sp>
        <p:nvSpPr>
          <p:cNvPr id="10" name="ZoneTexte 9">
            <a:extLst>
              <a:ext uri="{FF2B5EF4-FFF2-40B4-BE49-F238E27FC236}">
                <a16:creationId xmlns:a16="http://schemas.microsoft.com/office/drawing/2014/main" id="{DBC9AB6A-77A9-ABB4-B6D0-7A98B45F0E11}"/>
              </a:ext>
            </a:extLst>
          </p:cNvPr>
          <p:cNvSpPr txBox="1"/>
          <p:nvPr/>
        </p:nvSpPr>
        <p:spPr>
          <a:xfrm>
            <a:off x="8102600" y="1981200"/>
            <a:ext cx="184731" cy="461665"/>
          </a:xfrm>
          <a:prstGeom prst="rect">
            <a:avLst/>
          </a:prstGeom>
          <a:noFill/>
        </p:spPr>
        <p:txBody>
          <a:bodyPr wrap="none" rtlCol="0">
            <a:spAutoFit/>
          </a:bodyPr>
          <a:lstStyle/>
          <a:p>
            <a:endParaRPr lang="en-GB" dirty="0"/>
          </a:p>
        </p:txBody>
      </p:sp>
      <p:sp>
        <p:nvSpPr>
          <p:cNvPr id="12" name="ZoneTexte 11">
            <a:extLst>
              <a:ext uri="{FF2B5EF4-FFF2-40B4-BE49-F238E27FC236}">
                <a16:creationId xmlns:a16="http://schemas.microsoft.com/office/drawing/2014/main" id="{FE280C8E-95AC-A262-A373-7FFF250E7989}"/>
              </a:ext>
            </a:extLst>
          </p:cNvPr>
          <p:cNvSpPr txBox="1"/>
          <p:nvPr/>
        </p:nvSpPr>
        <p:spPr>
          <a:xfrm>
            <a:off x="-199817" y="3429000"/>
            <a:ext cx="10484478" cy="3185487"/>
          </a:xfrm>
          <a:prstGeom prst="rect">
            <a:avLst/>
          </a:prstGeom>
          <a:noFill/>
        </p:spPr>
        <p:txBody>
          <a:bodyPr wrap="square">
            <a:spAutoFit/>
          </a:bodyPr>
          <a:lstStyle/>
          <a:p>
            <a:pPr marL="706437" lvl="1" indent="-342900" algn="just">
              <a:buFont typeface="Courier New" panose="02070309020205020404" pitchFamily="49" charset="0"/>
              <a:buChar char="o"/>
            </a:pPr>
            <a:r>
              <a:rPr lang="en-GB" sz="1400" b="0" dirty="0">
                <a:latin typeface="ArialMT"/>
                <a:ea typeface="Calibri" panose="020F0502020204030204" pitchFamily="34" charset="0"/>
                <a:cs typeface="Times New Roman" panose="02020603050405020304" pitchFamily="18" charset="0"/>
              </a:rPr>
              <a:t>I</a:t>
            </a:r>
            <a:r>
              <a:rPr lang="en-GB" sz="1400" b="0" dirty="0">
                <a:effectLst/>
                <a:latin typeface="ArialMT"/>
                <a:ea typeface="Calibri" panose="020F0502020204030204" pitchFamily="34" charset="0"/>
                <a:cs typeface="Times New Roman" panose="02020603050405020304" pitchFamily="18" charset="0"/>
              </a:rPr>
              <a:t>mproving </a:t>
            </a:r>
            <a:r>
              <a:rPr lang="en-GB" sz="1400" b="1" dirty="0">
                <a:effectLst/>
                <a:latin typeface="ArialMT"/>
                <a:ea typeface="Calibri" panose="020F0502020204030204" pitchFamily="34" charset="0"/>
                <a:cs typeface="Times New Roman" panose="02020603050405020304" pitchFamily="18" charset="0"/>
              </a:rPr>
              <a:t>nuclear data</a:t>
            </a:r>
            <a:r>
              <a:rPr lang="en-GB" sz="1400" b="0" dirty="0">
                <a:effectLst/>
                <a:latin typeface="ArialMT"/>
                <a:ea typeface="Calibri" panose="020F0502020204030204" pitchFamily="34" charset="0"/>
                <a:cs typeface="Times New Roman" panose="02020603050405020304" pitchFamily="18" charset="0"/>
              </a:rPr>
              <a:t>, including both the measurement and the evaluation of nuclear data is needed to support research in the fields of energy, health, space, and material science.</a:t>
            </a:r>
            <a:r>
              <a:rPr lang="fr-FR" sz="1400" b="0" dirty="0">
                <a:effectLst/>
              </a:rPr>
              <a:t> </a:t>
            </a:r>
            <a:r>
              <a:rPr lang="fr-FR" sz="1400" b="0" dirty="0">
                <a:latin typeface="Arial" panose="020B0604020202020204" pitchFamily="34" charset="0"/>
              </a:rPr>
              <a:t> </a:t>
            </a:r>
            <a:endParaRPr lang="fr-FR" sz="1400" dirty="0">
              <a:solidFill>
                <a:srgbClr val="000000"/>
              </a:solidFill>
              <a:latin typeface="Arial" panose="020B0604020202020204" pitchFamily="34" charset="0"/>
            </a:endParaRPr>
          </a:p>
          <a:p>
            <a:pPr marL="706437" lvl="1" indent="-342900" algn="just">
              <a:buFont typeface="Courier New" panose="02070309020205020404" pitchFamily="49" charset="0"/>
              <a:buChar char="o"/>
            </a:pPr>
            <a:r>
              <a:rPr lang="en-GB" sz="1400" b="1" dirty="0">
                <a:latin typeface="ArialMT"/>
                <a:ea typeface="Calibri" panose="020F0502020204030204" pitchFamily="34" charset="0"/>
                <a:cs typeface="Times New Roman" panose="02020603050405020304" pitchFamily="18" charset="0"/>
              </a:rPr>
              <a:t>C</a:t>
            </a:r>
            <a:r>
              <a:rPr lang="en-GB" sz="1400" b="1" dirty="0">
                <a:effectLst/>
                <a:latin typeface="ArialMT"/>
                <a:ea typeface="Calibri" panose="020F0502020204030204" pitchFamily="34" charset="0"/>
                <a:cs typeface="Times New Roman" panose="02020603050405020304" pitchFamily="18" charset="0"/>
              </a:rPr>
              <a:t>apacity building</a:t>
            </a:r>
            <a:r>
              <a:rPr lang="en-GB" sz="1400" b="0" dirty="0">
                <a:latin typeface="ArialMT"/>
                <a:cs typeface="Times New Roman" panose="02020603050405020304" pitchFamily="18" charset="0"/>
              </a:rPr>
              <a:t>:</a:t>
            </a:r>
            <a:r>
              <a:rPr lang="fr-FR" sz="1400" b="0" dirty="0">
                <a:latin typeface="ArialMT"/>
                <a:cs typeface="Times New Roman" panose="02020603050405020304" pitchFamily="18" charset="0"/>
              </a:rPr>
              <a:t> in </a:t>
            </a:r>
            <a:r>
              <a:rPr lang="en-GB" sz="1400" b="0" dirty="0">
                <a:latin typeface="ArialMT"/>
                <a:cs typeface="Times New Roman" panose="02020603050405020304" pitchFamily="18" charset="0"/>
              </a:rPr>
              <a:t>radiochemistry and radiobiology</a:t>
            </a:r>
            <a:r>
              <a:rPr lang="fr-FR" sz="1400" b="0" dirty="0">
                <a:latin typeface="ArialMT"/>
                <a:cs typeface="Times New Roman" panose="02020603050405020304" pitchFamily="18" charset="0"/>
              </a:rPr>
              <a:t> </a:t>
            </a:r>
            <a:r>
              <a:rPr lang="en-GB" sz="1400" b="0" dirty="0">
                <a:latin typeface="ArialMT"/>
                <a:cs typeface="Times New Roman" panose="02020603050405020304" pitchFamily="18" charset="0"/>
              </a:rPr>
              <a:t>maintaining nuclear application competencies, developing the landscape of smaller-scale facilities, in coordination with the large-scale facilities.</a:t>
            </a:r>
            <a:r>
              <a:rPr lang="fr-FR" sz="1400" b="0" dirty="0">
                <a:latin typeface="ArialMT"/>
                <a:cs typeface="Times New Roman" panose="02020603050405020304" pitchFamily="18" charset="0"/>
              </a:rPr>
              <a:t>  </a:t>
            </a:r>
          </a:p>
          <a:p>
            <a:pPr marL="706437" lvl="1" indent="-342900" algn="just">
              <a:buFont typeface="Courier New" panose="02070309020205020404" pitchFamily="49" charset="0"/>
              <a:buChar char="o"/>
            </a:pPr>
            <a:r>
              <a:rPr lang="en-GB" sz="1400" b="0" u="none" strike="noStrike" dirty="0">
                <a:effectLst/>
                <a:latin typeface="ArialMT"/>
                <a:ea typeface="Times New Roman" panose="02020603050405020304" pitchFamily="18" charset="0"/>
              </a:rPr>
              <a:t>New generations of nuclear energy sources and the management of nuclear waste through partition and transmutation, depend on sustained technological developments in the present facilities, as well as the completion of </a:t>
            </a:r>
            <a:r>
              <a:rPr lang="en-GB" sz="1400" b="1" u="none" strike="noStrike" dirty="0">
                <a:effectLst/>
                <a:latin typeface="ArialMT"/>
                <a:ea typeface="Times New Roman" panose="02020603050405020304" pitchFamily="18" charset="0"/>
              </a:rPr>
              <a:t>MYRRHA </a:t>
            </a:r>
            <a:r>
              <a:rPr lang="en-GB" sz="1400" b="0" u="none" strike="noStrike" dirty="0">
                <a:effectLst/>
                <a:latin typeface="ArialMT"/>
                <a:ea typeface="Times New Roman" panose="02020603050405020304" pitchFamily="18" charset="0"/>
              </a:rPr>
              <a:t>and</a:t>
            </a:r>
            <a:r>
              <a:rPr lang="en-GB" sz="1400" b="1" u="none" strike="noStrike" dirty="0">
                <a:effectLst/>
                <a:latin typeface="ArialMT"/>
                <a:ea typeface="Times New Roman" panose="02020603050405020304" pitchFamily="18" charset="0"/>
              </a:rPr>
              <a:t> IFMIF-DONES.</a:t>
            </a:r>
            <a:endParaRPr lang="fr-FR" sz="1400" u="none" strike="noStrike" dirty="0">
              <a:effectLst/>
              <a:latin typeface="Times New Roman" panose="02020603050405020304" pitchFamily="18" charset="0"/>
              <a:ea typeface="Times New Roman" panose="02020603050405020304" pitchFamily="18" charset="0"/>
            </a:endParaRPr>
          </a:p>
          <a:p>
            <a:pPr marL="715963" lvl="1" indent="-352425" algn="just">
              <a:buFont typeface="Courier New" panose="02070309020205020404" pitchFamily="49" charset="0"/>
              <a:buChar char="o"/>
            </a:pPr>
            <a:r>
              <a:rPr lang="en-GB" sz="1400" dirty="0">
                <a:latin typeface="ArialMT"/>
                <a:ea typeface="Calibri" panose="020F0502020204030204" pitchFamily="34" charset="0"/>
                <a:cs typeface="Times New Roman" panose="02020603050405020304" pitchFamily="18" charset="0"/>
              </a:rPr>
              <a:t>U</a:t>
            </a:r>
            <a:r>
              <a:rPr lang="en-GB" sz="1400" dirty="0">
                <a:effectLst/>
                <a:latin typeface="ArialMT"/>
                <a:ea typeface="Calibri" panose="020F0502020204030204" pitchFamily="34" charset="0"/>
                <a:cs typeface="Times New Roman" panose="02020603050405020304" pitchFamily="18" charset="0"/>
              </a:rPr>
              <a:t>pscaling the production capacity of novel medical radionuclides: </a:t>
            </a:r>
            <a:r>
              <a:rPr lang="en-GB" sz="1400" b="1" dirty="0">
                <a:effectLst/>
                <a:latin typeface="ArialMT"/>
                <a:ea typeface="Calibri" panose="020F0502020204030204" pitchFamily="34" charset="0"/>
                <a:cs typeface="Times New Roman" panose="02020603050405020304" pitchFamily="18" charset="0"/>
              </a:rPr>
              <a:t>MEDICIS </a:t>
            </a:r>
            <a:r>
              <a:rPr lang="en-GB" sz="1400" b="0" dirty="0">
                <a:effectLst/>
                <a:latin typeface="ArialMT"/>
                <a:ea typeface="Calibri" panose="020F0502020204030204" pitchFamily="34" charset="0"/>
                <a:cs typeface="Times New Roman" panose="02020603050405020304" pitchFamily="18" charset="0"/>
              </a:rPr>
              <a:t>separator at CERN</a:t>
            </a:r>
            <a:r>
              <a:rPr lang="en-GB" sz="1400" dirty="0">
                <a:effectLst/>
                <a:latin typeface="ArialMT"/>
                <a:ea typeface="Calibri" panose="020F0502020204030204" pitchFamily="34" charset="0"/>
                <a:cs typeface="Times New Roman" panose="02020603050405020304" pitchFamily="18" charset="0"/>
              </a:rPr>
              <a:t>, </a:t>
            </a:r>
            <a:r>
              <a:rPr lang="en-GB" sz="1400" b="0" dirty="0">
                <a:effectLst/>
                <a:latin typeface="ArialMT"/>
                <a:ea typeface="Calibri" panose="020F0502020204030204" pitchFamily="34" charset="0"/>
                <a:cs typeface="Times New Roman" panose="02020603050405020304" pitchFamily="18" charset="0"/>
              </a:rPr>
              <a:t>the expansion of the EU </a:t>
            </a:r>
            <a:r>
              <a:rPr lang="en-GB" sz="1400" b="1" dirty="0">
                <a:effectLst/>
                <a:latin typeface="ArialMT"/>
                <a:ea typeface="Calibri" panose="020F0502020204030204" pitchFamily="34" charset="0"/>
                <a:cs typeface="Times New Roman" panose="02020603050405020304" pitchFamily="18" charset="0"/>
              </a:rPr>
              <a:t>PRISMAP </a:t>
            </a:r>
            <a:r>
              <a:rPr lang="en-GB" sz="1400" b="0" dirty="0">
                <a:effectLst/>
                <a:latin typeface="ArialMT"/>
                <a:ea typeface="Calibri" panose="020F0502020204030204" pitchFamily="34" charset="0"/>
                <a:cs typeface="Times New Roman" panose="02020603050405020304" pitchFamily="18" charset="0"/>
              </a:rPr>
              <a:t>project, and the completion </a:t>
            </a:r>
            <a:r>
              <a:rPr lang="en-GB" sz="1400" b="1" dirty="0">
                <a:effectLst/>
                <a:latin typeface="ArialMT"/>
                <a:ea typeface="Calibri" panose="020F0502020204030204" pitchFamily="34" charset="0"/>
                <a:cs typeface="Times New Roman" panose="02020603050405020304" pitchFamily="18" charset="0"/>
              </a:rPr>
              <a:t>ISOLPHARM</a:t>
            </a:r>
            <a:r>
              <a:rPr lang="en-GB" sz="1400" dirty="0">
                <a:effectLst/>
                <a:latin typeface="ArialMT"/>
                <a:ea typeface="Calibri" panose="020F0502020204030204" pitchFamily="34" charset="0"/>
                <a:cs typeface="Times New Roman" panose="02020603050405020304" pitchFamily="18" charset="0"/>
              </a:rPr>
              <a:t> </a:t>
            </a:r>
            <a:r>
              <a:rPr lang="en-GB" sz="1400" b="0" dirty="0">
                <a:effectLst/>
                <a:latin typeface="ArialMT"/>
                <a:ea typeface="Calibri" panose="020F0502020204030204" pitchFamily="34" charset="0"/>
                <a:cs typeface="Times New Roman" panose="02020603050405020304" pitchFamily="18" charset="0"/>
              </a:rPr>
              <a:t>at SPES</a:t>
            </a:r>
            <a:r>
              <a:rPr lang="en-GB" sz="1400" dirty="0">
                <a:effectLst/>
                <a:latin typeface="ArialMT"/>
                <a:ea typeface="Calibri" panose="020F0502020204030204" pitchFamily="34" charset="0"/>
                <a:cs typeface="Times New Roman" panose="02020603050405020304" pitchFamily="18" charset="0"/>
              </a:rPr>
              <a:t>, </a:t>
            </a:r>
            <a:r>
              <a:rPr lang="en-GB" sz="1400" b="1" dirty="0">
                <a:effectLst/>
                <a:latin typeface="ArialMT"/>
                <a:ea typeface="Calibri" panose="020F0502020204030204" pitchFamily="34" charset="0"/>
                <a:cs typeface="Times New Roman" panose="02020603050405020304" pitchFamily="18" charset="0"/>
              </a:rPr>
              <a:t>ISOL@MYRRHA</a:t>
            </a:r>
            <a:r>
              <a:rPr lang="en-GB" sz="1400" dirty="0">
                <a:effectLst/>
                <a:latin typeface="ArialMT"/>
                <a:ea typeface="Calibri" panose="020F0502020204030204" pitchFamily="34" charset="0"/>
                <a:cs typeface="Times New Roman" panose="02020603050405020304" pitchFamily="18" charset="0"/>
              </a:rPr>
              <a:t>, </a:t>
            </a:r>
            <a:r>
              <a:rPr lang="en-GB" sz="1400" b="1" dirty="0">
                <a:effectLst/>
                <a:latin typeface="ArialMT"/>
                <a:ea typeface="Calibri" panose="020F0502020204030204" pitchFamily="34" charset="0"/>
                <a:cs typeface="Times New Roman" panose="02020603050405020304" pitchFamily="18" charset="0"/>
              </a:rPr>
              <a:t>IMPACT-TATTOOS</a:t>
            </a:r>
            <a:r>
              <a:rPr lang="en-GB" sz="1400" dirty="0">
                <a:effectLst/>
                <a:latin typeface="ArialMT"/>
                <a:ea typeface="Calibri" panose="020F0502020204030204" pitchFamily="34" charset="0"/>
                <a:cs typeface="Times New Roman" panose="02020603050405020304" pitchFamily="18" charset="0"/>
              </a:rPr>
              <a:t> </a:t>
            </a:r>
            <a:r>
              <a:rPr lang="en-GB" sz="1400" b="0" dirty="0">
                <a:effectLst/>
                <a:latin typeface="ArialMT"/>
                <a:ea typeface="Calibri" panose="020F0502020204030204" pitchFamily="34" charset="0"/>
                <a:cs typeface="Times New Roman" panose="02020603050405020304" pitchFamily="18" charset="0"/>
              </a:rPr>
              <a:t>at PSI, and </a:t>
            </a:r>
            <a:r>
              <a:rPr lang="en-GB" sz="1400" b="1" dirty="0">
                <a:effectLst/>
                <a:latin typeface="ArialMT"/>
                <a:ea typeface="Calibri" panose="020F0502020204030204" pitchFamily="34" charset="0"/>
                <a:cs typeface="Times New Roman" panose="02020603050405020304" pitchFamily="18" charset="0"/>
              </a:rPr>
              <a:t>SMILES</a:t>
            </a:r>
            <a:r>
              <a:rPr lang="en-GB" sz="1400" dirty="0">
                <a:effectLst/>
                <a:latin typeface="ArialMT"/>
                <a:ea typeface="Calibri" panose="020F0502020204030204" pitchFamily="34" charset="0"/>
                <a:cs typeface="Times New Roman" panose="02020603050405020304" pitchFamily="18" charset="0"/>
              </a:rPr>
              <a:t> </a:t>
            </a:r>
            <a:r>
              <a:rPr lang="en-GB" sz="1400" b="0" dirty="0">
                <a:effectLst/>
                <a:latin typeface="ArialMT"/>
                <a:ea typeface="Calibri" panose="020F0502020204030204" pitchFamily="34" charset="0"/>
                <a:cs typeface="Times New Roman" panose="02020603050405020304" pitchFamily="18" charset="0"/>
              </a:rPr>
              <a:t>at Subatech</a:t>
            </a:r>
            <a:r>
              <a:rPr lang="fr-FR" sz="1400" b="0" dirty="0">
                <a:effectLst/>
              </a:rPr>
              <a:t> </a:t>
            </a:r>
            <a:endParaRPr lang="en-GB" sz="1400" b="0" dirty="0">
              <a:latin typeface="ArialMT"/>
              <a:ea typeface="Calibri" panose="020F0502020204030204" pitchFamily="34" charset="0"/>
              <a:cs typeface="Times New Roman" panose="02020603050405020304" pitchFamily="18" charset="0"/>
            </a:endParaRPr>
          </a:p>
          <a:p>
            <a:pPr marL="715963" lvl="1" indent="-352425" algn="just">
              <a:buFont typeface="Courier New" panose="02070309020205020404" pitchFamily="49" charset="0"/>
              <a:buChar char="o"/>
            </a:pPr>
            <a:r>
              <a:rPr lang="en-GB" sz="1400" b="0" dirty="0">
                <a:latin typeface="ArialMT"/>
                <a:ea typeface="Calibri" panose="020F0502020204030204" pitchFamily="34" charset="0"/>
                <a:cs typeface="Times New Roman" panose="02020603050405020304" pitchFamily="18" charset="0"/>
              </a:rPr>
              <a:t>C</a:t>
            </a:r>
            <a:r>
              <a:rPr lang="en-GB" sz="1400" b="0" dirty="0">
                <a:effectLst/>
                <a:latin typeface="ArialMT"/>
                <a:ea typeface="Calibri" panose="020F0502020204030204" pitchFamily="34" charset="0"/>
                <a:cs typeface="Times New Roman" panose="02020603050405020304" pitchFamily="18" charset="0"/>
              </a:rPr>
              <a:t>ompletion of the first </a:t>
            </a:r>
            <a:r>
              <a:rPr lang="en-GB" sz="1400" dirty="0">
                <a:effectLst/>
                <a:latin typeface="ArialMT"/>
                <a:ea typeface="Calibri" panose="020F0502020204030204" pitchFamily="34" charset="0"/>
                <a:cs typeface="Times New Roman" panose="02020603050405020304" pitchFamily="18" charset="0"/>
              </a:rPr>
              <a:t>galactic cosmic ray simulator </a:t>
            </a:r>
            <a:r>
              <a:rPr lang="en-GB" sz="1400" b="0" dirty="0">
                <a:effectLst/>
                <a:latin typeface="ArialMT"/>
                <a:ea typeface="Calibri" panose="020F0502020204030204" pitchFamily="34" charset="0"/>
                <a:cs typeface="Times New Roman" panose="02020603050405020304" pitchFamily="18" charset="0"/>
              </a:rPr>
              <a:t>in Europe at GSI/FAIR</a:t>
            </a:r>
            <a:r>
              <a:rPr lang="fr-FR" sz="1400" b="0" dirty="0">
                <a:effectLst/>
              </a:rPr>
              <a:t> </a:t>
            </a:r>
          </a:p>
          <a:p>
            <a:pPr marL="715963" lvl="1" indent="-352425" algn="just">
              <a:buFont typeface="Courier New" panose="02070309020205020404" pitchFamily="49" charset="0"/>
              <a:buChar char="o"/>
            </a:pPr>
            <a:r>
              <a:rPr lang="en-GB" sz="1400" b="0" dirty="0">
                <a:effectLst/>
                <a:latin typeface="ArialMT"/>
                <a:ea typeface="Calibri" panose="020F0502020204030204" pitchFamily="34" charset="0"/>
                <a:cs typeface="Times New Roman" panose="02020603050405020304" pitchFamily="18" charset="0"/>
              </a:rPr>
              <a:t>The installation of a</a:t>
            </a:r>
            <a:r>
              <a:rPr lang="en-GB" sz="1400" dirty="0">
                <a:effectLst/>
                <a:latin typeface="ArialMT"/>
                <a:ea typeface="Calibri" panose="020F0502020204030204" pitchFamily="34" charset="0"/>
                <a:cs typeface="Times New Roman" panose="02020603050405020304" pitchFamily="18" charset="0"/>
              </a:rPr>
              <a:t> high-energy </a:t>
            </a:r>
            <a:r>
              <a:rPr lang="en-GB" sz="1400" b="1" dirty="0">
                <a:effectLst/>
                <a:latin typeface="ArialMT"/>
                <a:ea typeface="Calibri" panose="020F0502020204030204" pitchFamily="34" charset="0"/>
                <a:cs typeface="Times New Roman" panose="02020603050405020304" pitchFamily="18" charset="0"/>
              </a:rPr>
              <a:t>AMS</a:t>
            </a:r>
            <a:r>
              <a:rPr lang="en-GB" sz="1400" dirty="0">
                <a:effectLst/>
                <a:latin typeface="ArialMT"/>
                <a:ea typeface="Calibri" panose="020F0502020204030204" pitchFamily="34" charset="0"/>
                <a:cs typeface="Times New Roman" panose="02020603050405020304" pitchFamily="18" charset="0"/>
              </a:rPr>
              <a:t> </a:t>
            </a:r>
            <a:r>
              <a:rPr lang="en-GB" sz="1400" b="0" dirty="0">
                <a:effectLst/>
                <a:latin typeface="ArialMT"/>
                <a:ea typeface="Calibri" panose="020F0502020204030204" pitchFamily="34" charset="0"/>
                <a:cs typeface="Times New Roman" panose="02020603050405020304" pitchFamily="18" charset="0"/>
              </a:rPr>
              <a:t>in Europe (&gt;10 MV) is recommended.</a:t>
            </a:r>
            <a:r>
              <a:rPr lang="fr-FR" sz="1400" b="0" dirty="0">
                <a:effectLst/>
              </a:rPr>
              <a:t> </a:t>
            </a:r>
          </a:p>
          <a:p>
            <a:pPr marL="712788" lvl="1" indent="-349250" algn="just">
              <a:spcAft>
                <a:spcPts val="0"/>
              </a:spcAft>
              <a:buClr>
                <a:srgbClr val="000000"/>
              </a:buClr>
              <a:buFont typeface="Courier New" panose="02070309020205020404" pitchFamily="49" charset="0"/>
              <a:buChar char="o"/>
            </a:pPr>
            <a:r>
              <a:rPr lang="en-GB" sz="1400" b="0" dirty="0">
                <a:latin typeface="ArialMT"/>
                <a:ea typeface="Calibri" panose="020F0502020204030204" pitchFamily="34" charset="0"/>
                <a:cs typeface="Times New Roman" panose="02020603050405020304" pitchFamily="18" charset="0"/>
              </a:rPr>
              <a:t>I</a:t>
            </a:r>
            <a:r>
              <a:rPr lang="en-GB" sz="1400" b="0" dirty="0">
                <a:effectLst/>
                <a:latin typeface="ArialMT"/>
                <a:ea typeface="Calibri" panose="020F0502020204030204" pitchFamily="34" charset="0"/>
                <a:cs typeface="Times New Roman" panose="02020603050405020304" pitchFamily="18" charset="0"/>
              </a:rPr>
              <a:t>sotope-sensitive techniques in </a:t>
            </a:r>
            <a:r>
              <a:rPr lang="en-GB" sz="1400" b="1" dirty="0">
                <a:effectLst/>
                <a:latin typeface="ArialMT"/>
                <a:ea typeface="Calibri" panose="020F0502020204030204" pitchFamily="34" charset="0"/>
                <a:cs typeface="Times New Roman" panose="02020603050405020304" pitchFamily="18" charset="0"/>
              </a:rPr>
              <a:t>environmental, heritage, and </a:t>
            </a:r>
            <a:r>
              <a:rPr lang="en-GB" sz="1400" b="1" dirty="0">
                <a:latin typeface="ArialMT"/>
                <a:cs typeface="Times New Roman" panose="02020603050405020304" pitchFamily="18" charset="0"/>
              </a:rPr>
              <a:t>material </a:t>
            </a:r>
            <a:r>
              <a:rPr lang="en-GB" sz="1400" b="1" dirty="0" err="1">
                <a:latin typeface="ArialMT"/>
                <a:cs typeface="Times New Roman" panose="02020603050405020304" pitchFamily="18" charset="0"/>
              </a:rPr>
              <a:t>scie</a:t>
            </a:r>
            <a:r>
              <a:rPr lang="fr-FR" sz="1400" b="1" dirty="0" err="1">
                <a:latin typeface="ArialMT"/>
                <a:cs typeface="Times New Roman" panose="02020603050405020304" pitchFamily="18" charset="0"/>
              </a:rPr>
              <a:t>nce</a:t>
            </a:r>
            <a:r>
              <a:rPr lang="fr-FR" sz="1400" b="0" dirty="0">
                <a:latin typeface="ArialMT"/>
                <a:cs typeface="Times New Roman" panose="02020603050405020304" pitchFamily="18" charset="0"/>
              </a:rPr>
              <a:t>: </a:t>
            </a:r>
          </a:p>
          <a:p>
            <a:pPr marL="363537" lvl="1" algn="just">
              <a:spcAft>
                <a:spcPts val="0"/>
              </a:spcAft>
              <a:buClr>
                <a:srgbClr val="000000"/>
              </a:buClr>
            </a:pPr>
            <a:r>
              <a:rPr lang="en-GB" sz="1400" b="0" dirty="0">
                <a:effectLst/>
                <a:latin typeface="ArialMT"/>
                <a:ea typeface="Calibri" panose="020F0502020204030204" pitchFamily="34" charset="0"/>
                <a:cs typeface="Times New Roman" panose="02020603050405020304" pitchFamily="18" charset="0"/>
              </a:rPr>
              <a:t>       sustained operation of research reactors </a:t>
            </a:r>
          </a:p>
        </p:txBody>
      </p:sp>
      <p:sp>
        <p:nvSpPr>
          <p:cNvPr id="4" name="ZoneTexte 3">
            <a:extLst>
              <a:ext uri="{FF2B5EF4-FFF2-40B4-BE49-F238E27FC236}">
                <a16:creationId xmlns:a16="http://schemas.microsoft.com/office/drawing/2014/main" id="{F27BD0FF-7F7D-7E1D-9701-36E518EFBABA}"/>
              </a:ext>
            </a:extLst>
          </p:cNvPr>
          <p:cNvSpPr txBox="1"/>
          <p:nvPr/>
        </p:nvSpPr>
        <p:spPr>
          <a:xfrm>
            <a:off x="162424" y="1444047"/>
            <a:ext cx="10143594" cy="1600438"/>
          </a:xfrm>
          <a:prstGeom prst="rect">
            <a:avLst/>
          </a:prstGeom>
          <a:solidFill>
            <a:srgbClr val="76D6FF"/>
          </a:solidFill>
          <a:ln>
            <a:noFill/>
          </a:ln>
        </p:spPr>
        <p:style>
          <a:lnRef idx="1">
            <a:schemeClr val="accent4"/>
          </a:lnRef>
          <a:fillRef idx="2">
            <a:schemeClr val="accent4"/>
          </a:fillRef>
          <a:effectRef idx="1">
            <a:schemeClr val="accent4"/>
          </a:effectRef>
          <a:fontRef idx="minor">
            <a:schemeClr val="dk1"/>
          </a:fontRef>
        </p:style>
        <p:txBody>
          <a:bodyPr wrap="square" rtlCol="0">
            <a:spAutoFit/>
          </a:bodyPr>
          <a:lstStyle/>
          <a:p>
            <a:pPr lvl="0" algn="just"/>
            <a:r>
              <a:rPr lang="en-GB" sz="1400" kern="0" dirty="0">
                <a:solidFill>
                  <a:srgbClr val="000000"/>
                </a:solidFill>
                <a:effectLst/>
                <a:latin typeface="Arial" panose="020B0604020202020204" pitchFamily="34" charset="0"/>
                <a:ea typeface="Times New Roman" panose="02020603050405020304" pitchFamily="18" charset="0"/>
                <a:cs typeface="Arial" panose="020B0604020202020204" pitchFamily="34" charset="0"/>
              </a:rPr>
              <a:t>How might nuclear physics strengthen its role in society's </a:t>
            </a:r>
            <a:r>
              <a:rPr lang="en-GB" sz="1400" b="1" kern="0" dirty="0">
                <a:solidFill>
                  <a:srgbClr val="000000"/>
                </a:solidFill>
                <a:effectLst/>
                <a:latin typeface="Arial" panose="020B0604020202020204" pitchFamily="34" charset="0"/>
                <a:ea typeface="Times New Roman" panose="02020603050405020304" pitchFamily="18" charset="0"/>
                <a:cs typeface="Arial" panose="020B0604020202020204" pitchFamily="34" charset="0"/>
              </a:rPr>
              <a:t>sustainable development</a:t>
            </a:r>
            <a:r>
              <a:rPr lang="en-GB" sz="1400" kern="0" dirty="0">
                <a:solidFill>
                  <a:srgbClr val="000000"/>
                </a:solidFill>
                <a:effectLst/>
                <a:latin typeface="Arial" panose="020B0604020202020204" pitchFamily="34" charset="0"/>
                <a:ea typeface="Times New Roman" panose="02020603050405020304" pitchFamily="18" charset="0"/>
                <a:cs typeface="Arial" panose="020B0604020202020204" pitchFamily="34" charset="0"/>
              </a:rPr>
              <a:t>?</a:t>
            </a:r>
          </a:p>
          <a:p>
            <a:pPr lvl="0" algn="just"/>
            <a:r>
              <a:rPr lang="en-GB" sz="1400" dirty="0">
                <a:latin typeface="Arial" panose="020B0604020202020204" pitchFamily="34" charset="0"/>
                <a:ea typeface="Calibri" panose="020F0502020204030204" pitchFamily="34" charset="0"/>
                <a:cs typeface="Arial" panose="020B0604020202020204" pitchFamily="34" charset="0"/>
              </a:rPr>
              <a:t>T</a:t>
            </a:r>
            <a:r>
              <a:rPr lang="en-GB" sz="1400" dirty="0">
                <a:effectLst/>
                <a:latin typeface="Arial" panose="020B0604020202020204" pitchFamily="34" charset="0"/>
                <a:ea typeface="Calibri" panose="020F0502020204030204" pitchFamily="34" charset="0"/>
                <a:cs typeface="Arial" panose="020B0604020202020204" pitchFamily="34" charset="0"/>
              </a:rPr>
              <a:t>he United Nations Sustainable Development Goals (SDGs) call to action for all governments across the globe, but also a call for all research communities to contribute. The nuclear science community contributes to all SDGs but more specifically, it directly addresses some of these goals (#3 Good health and well-being, #7 Affordable and clean energy, #9 Industry, innovation and infrastructure, #13 Climate action) or indirectly (#4 quality education, #5 gender equality, #10 reduced inequalities) through innovative and collaborative approaches. Nuclear science must critically assess where it can contribute to them and engage fully in such opportunities.</a:t>
            </a:r>
            <a:r>
              <a:rPr lang="fr-FR" sz="1400" dirty="0">
                <a:effectLst/>
                <a:latin typeface="Arial" panose="020B0604020202020204" pitchFamily="34" charset="0"/>
                <a:cs typeface="Arial" panose="020B0604020202020204" pitchFamily="34" charset="0"/>
              </a:rPr>
              <a:t> </a:t>
            </a:r>
            <a:endParaRPr lang="fr-FR" sz="1400" kern="100" dirty="0">
              <a:effectLst/>
              <a:latin typeface="Arial" panose="020B0604020202020204" pitchFamily="34" charset="0"/>
              <a:ea typeface="Calibri" panose="020F0502020204030204" pitchFamily="34" charset="0"/>
              <a:cs typeface="Arial" panose="020B0604020202020204" pitchFamily="34" charset="0"/>
            </a:endParaRPr>
          </a:p>
        </p:txBody>
      </p:sp>
      <p:pic>
        <p:nvPicPr>
          <p:cNvPr id="5" name="Picture 1">
            <a:extLst>
              <a:ext uri="{FF2B5EF4-FFF2-40B4-BE49-F238E27FC236}">
                <a16:creationId xmlns:a16="http://schemas.microsoft.com/office/drawing/2014/main" id="{A3BFBC09-F943-A608-B2E9-9E931E6F394B}"/>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t="-1553" b="-409"/>
          <a:stretch/>
        </p:blipFill>
        <p:spPr bwMode="auto">
          <a:xfrm>
            <a:off x="10607040" y="1995357"/>
            <a:ext cx="1320165" cy="1345565"/>
          </a:xfrm>
          <a:prstGeom prst="rect">
            <a:avLst/>
          </a:prstGeom>
          <a:noFill/>
          <a:ln>
            <a:noFill/>
          </a:ln>
          <a:extLst>
            <a:ext uri="{53640926-AAD7-44D8-BBD7-CCE9431645EC}">
              <a14:shadowObscured xmlns:a14="http://schemas.microsoft.com/office/drawing/2010/main"/>
            </a:ext>
          </a:extLst>
        </p:spPr>
      </p:pic>
      <p:sp>
        <p:nvSpPr>
          <p:cNvPr id="11" name="ZoneTexte 10">
            <a:extLst>
              <a:ext uri="{FF2B5EF4-FFF2-40B4-BE49-F238E27FC236}">
                <a16:creationId xmlns:a16="http://schemas.microsoft.com/office/drawing/2014/main" id="{D71D0B90-6917-D460-C135-087C9B8C420A}"/>
              </a:ext>
            </a:extLst>
          </p:cNvPr>
          <p:cNvSpPr txBox="1"/>
          <p:nvPr/>
        </p:nvSpPr>
        <p:spPr>
          <a:xfrm>
            <a:off x="10387714" y="1587992"/>
            <a:ext cx="1758815" cy="338554"/>
          </a:xfrm>
          <a:prstGeom prst="rect">
            <a:avLst/>
          </a:prstGeom>
          <a:noFill/>
        </p:spPr>
        <p:txBody>
          <a:bodyPr wrap="none" rtlCol="0">
            <a:spAutoFit/>
          </a:bodyPr>
          <a:lstStyle/>
          <a:p>
            <a:r>
              <a:rPr lang="en-GB" sz="1600" dirty="0"/>
              <a:t>AI nuclear clock</a:t>
            </a:r>
          </a:p>
        </p:txBody>
      </p:sp>
      <p:pic>
        <p:nvPicPr>
          <p:cNvPr id="13" name="Picture 2">
            <a:extLst>
              <a:ext uri="{FF2B5EF4-FFF2-40B4-BE49-F238E27FC236}">
                <a16:creationId xmlns:a16="http://schemas.microsoft.com/office/drawing/2014/main" id="{707FBCF9-F6E1-3359-7186-4C95657AB762}"/>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9597762" y="5364094"/>
            <a:ext cx="2451001" cy="1398022"/>
          </a:xfrm>
          <a:prstGeom prst="rect">
            <a:avLst/>
          </a:prstGeom>
        </p:spPr>
      </p:pic>
      <p:pic>
        <p:nvPicPr>
          <p:cNvPr id="16" name="Picture 3">
            <a:extLst>
              <a:ext uri="{FF2B5EF4-FFF2-40B4-BE49-F238E27FC236}">
                <a16:creationId xmlns:a16="http://schemas.microsoft.com/office/drawing/2014/main" id="{722E5C46-7184-A6D1-8A18-448724CEC5C2}"/>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a:stretch/>
        </p:blipFill>
        <p:spPr bwMode="auto">
          <a:xfrm>
            <a:off x="10513261" y="3338744"/>
            <a:ext cx="1535502" cy="1710316"/>
          </a:xfrm>
          <a:prstGeom prst="rect">
            <a:avLst/>
          </a:prstGeom>
          <a:noFill/>
          <a:ln>
            <a:noFill/>
          </a:ln>
        </p:spPr>
      </p:pic>
      <p:sp>
        <p:nvSpPr>
          <p:cNvPr id="2" name="ZoneTexte 1">
            <a:extLst>
              <a:ext uri="{FF2B5EF4-FFF2-40B4-BE49-F238E27FC236}">
                <a16:creationId xmlns:a16="http://schemas.microsoft.com/office/drawing/2014/main" id="{B84ADBCD-6F7B-2342-76AA-82C765E6C5ED}"/>
              </a:ext>
            </a:extLst>
          </p:cNvPr>
          <p:cNvSpPr txBox="1"/>
          <p:nvPr/>
        </p:nvSpPr>
        <p:spPr>
          <a:xfrm>
            <a:off x="5466187" y="973971"/>
            <a:ext cx="2728778" cy="369332"/>
          </a:xfrm>
          <a:prstGeom prst="rect">
            <a:avLst/>
          </a:prstGeom>
          <a:solidFill>
            <a:srgbClr val="76D6FF"/>
          </a:solidFill>
          <a:ln>
            <a:noFill/>
          </a:ln>
        </p:spPr>
        <p:style>
          <a:lnRef idx="1">
            <a:schemeClr val="accent6"/>
          </a:lnRef>
          <a:fillRef idx="2">
            <a:schemeClr val="accent6"/>
          </a:fillRef>
          <a:effectRef idx="1">
            <a:schemeClr val="accent6"/>
          </a:effectRef>
          <a:fontRef idx="minor">
            <a:schemeClr val="dk1"/>
          </a:fontRef>
        </p:style>
        <p:txBody>
          <a:bodyPr wrap="square">
            <a:spAutoFit/>
          </a:bodyPr>
          <a:lstStyle/>
          <a:p>
            <a:r>
              <a:rPr lang="en-GB" i="1" dirty="0">
                <a:latin typeface="Arial" panose="020B0604020202020204" pitchFamily="34" charset="0"/>
                <a:cs typeface="Arial" panose="020B0604020202020204" pitchFamily="34" charset="0"/>
              </a:rPr>
              <a:t>Key </a:t>
            </a:r>
            <a:r>
              <a:rPr lang="en-GB" dirty="0">
                <a:latin typeface="Arial" panose="020B0604020202020204" pitchFamily="34" charset="0"/>
                <a:cs typeface="Arial" panose="020B0604020202020204" pitchFamily="34" charset="0"/>
              </a:rPr>
              <a:t>questions &amp; Goals</a:t>
            </a:r>
            <a:endParaRPr lang="en-GB" i="1" dirty="0">
              <a:latin typeface="Arial" panose="020B0604020202020204" pitchFamily="34" charset="0"/>
              <a:cs typeface="Arial" panose="020B0604020202020204" pitchFamily="34" charset="0"/>
            </a:endParaRPr>
          </a:p>
        </p:txBody>
      </p:sp>
      <p:sp>
        <p:nvSpPr>
          <p:cNvPr id="3" name="ZoneTexte 2">
            <a:extLst>
              <a:ext uri="{FF2B5EF4-FFF2-40B4-BE49-F238E27FC236}">
                <a16:creationId xmlns:a16="http://schemas.microsoft.com/office/drawing/2014/main" id="{5AD44CEA-992E-22F4-72B0-CD21B30DA059}"/>
              </a:ext>
            </a:extLst>
          </p:cNvPr>
          <p:cNvSpPr txBox="1"/>
          <p:nvPr/>
        </p:nvSpPr>
        <p:spPr>
          <a:xfrm>
            <a:off x="162424" y="3090446"/>
            <a:ext cx="1941505" cy="338554"/>
          </a:xfrm>
          <a:prstGeom prst="rect">
            <a:avLst/>
          </a:prstGeom>
          <a:solidFill>
            <a:srgbClr val="76D6FF"/>
          </a:solidFill>
          <a:ln>
            <a:noFill/>
          </a:ln>
        </p:spPr>
        <p:style>
          <a:lnRef idx="1">
            <a:schemeClr val="accent6"/>
          </a:lnRef>
          <a:fillRef idx="2">
            <a:schemeClr val="accent6"/>
          </a:fillRef>
          <a:effectRef idx="1">
            <a:schemeClr val="accent6"/>
          </a:effectRef>
          <a:fontRef idx="minor">
            <a:schemeClr val="dk1"/>
          </a:fontRef>
        </p:style>
        <p:txBody>
          <a:bodyPr wrap="square">
            <a:spAutoFit/>
          </a:bodyPr>
          <a:lstStyle/>
          <a:p>
            <a:r>
              <a:rPr lang="en-GB" sz="1600" i="1" dirty="0"/>
              <a:t>Recommendations</a:t>
            </a:r>
          </a:p>
        </p:txBody>
      </p:sp>
      <p:sp>
        <p:nvSpPr>
          <p:cNvPr id="6" name="Date Placeholder 5">
            <a:extLst>
              <a:ext uri="{FF2B5EF4-FFF2-40B4-BE49-F238E27FC236}">
                <a16:creationId xmlns:a16="http://schemas.microsoft.com/office/drawing/2014/main" id="{D77542EF-C4DC-1409-D5D5-ECE71C25D90C}"/>
              </a:ext>
            </a:extLst>
          </p:cNvPr>
          <p:cNvSpPr>
            <a:spLocks noGrp="1"/>
          </p:cNvSpPr>
          <p:nvPr>
            <p:ph type="dt" sz="half" idx="10"/>
          </p:nvPr>
        </p:nvSpPr>
        <p:spPr/>
        <p:txBody>
          <a:bodyPr/>
          <a:lstStyle/>
          <a:p>
            <a:r>
              <a:rPr lang="en-US"/>
              <a:t>28 May 2025</a:t>
            </a:r>
            <a:endParaRPr lang="en-GB" dirty="0"/>
          </a:p>
        </p:txBody>
      </p:sp>
      <p:sp>
        <p:nvSpPr>
          <p:cNvPr id="8" name="Footer Placeholder 7">
            <a:extLst>
              <a:ext uri="{FF2B5EF4-FFF2-40B4-BE49-F238E27FC236}">
                <a16:creationId xmlns:a16="http://schemas.microsoft.com/office/drawing/2014/main" id="{ED62AD4C-5B6E-D258-54DB-4D0EF3517B39}"/>
              </a:ext>
            </a:extLst>
          </p:cNvPr>
          <p:cNvSpPr>
            <a:spLocks noGrp="1"/>
          </p:cNvSpPr>
          <p:nvPr>
            <p:ph type="ftr" sz="quarter" idx="11"/>
          </p:nvPr>
        </p:nvSpPr>
        <p:spPr/>
        <p:txBody>
          <a:bodyPr/>
          <a:lstStyle/>
          <a:p>
            <a:r>
              <a:rPr lang="fr-FR"/>
              <a:t>E. Widmann WG9 Meeting Deajeon</a:t>
            </a:r>
            <a:endParaRPr lang="fr-FR" dirty="0"/>
          </a:p>
        </p:txBody>
      </p:sp>
      <p:sp>
        <p:nvSpPr>
          <p:cNvPr id="9" name="Slide Number Placeholder 8">
            <a:extLst>
              <a:ext uri="{FF2B5EF4-FFF2-40B4-BE49-F238E27FC236}">
                <a16:creationId xmlns:a16="http://schemas.microsoft.com/office/drawing/2014/main" id="{C12BAEFD-CD10-2C6D-E40E-6F7A47E1EB7B}"/>
              </a:ext>
            </a:extLst>
          </p:cNvPr>
          <p:cNvSpPr>
            <a:spLocks noGrp="1"/>
          </p:cNvSpPr>
          <p:nvPr>
            <p:ph type="sldNum" sz="quarter" idx="12"/>
          </p:nvPr>
        </p:nvSpPr>
        <p:spPr/>
        <p:txBody>
          <a:bodyPr/>
          <a:lstStyle/>
          <a:p>
            <a:fld id="{D6989F83-ADB3-5041-8C37-95AC9FBEFDEB}" type="slidenum">
              <a:rPr lang="en-GB" smtClean="0"/>
              <a:t>44</a:t>
            </a:fld>
            <a:endParaRPr lang="en-GB" dirty="0"/>
          </a:p>
        </p:txBody>
      </p:sp>
      <p:pic>
        <p:nvPicPr>
          <p:cNvPr id="14" name="Picture 1">
            <a:extLst>
              <a:ext uri="{FF2B5EF4-FFF2-40B4-BE49-F238E27FC236}">
                <a16:creationId xmlns:a16="http://schemas.microsoft.com/office/drawing/2014/main" id="{7734B2EB-9CFB-05B7-867F-6BA5FD0AAE7D}"/>
              </a:ext>
            </a:extLst>
          </p:cNvPr>
          <p:cNvPicPr>
            <a:picLocks noChangeAspect="1"/>
          </p:cNvPicPr>
          <p:nvPr/>
        </p:nvPicPr>
        <p:blipFill>
          <a:blip r:embed="rId6" cstate="email">
            <a:extLst>
              <a:ext uri="{28A0092B-C50C-407E-A947-70E740481C1C}">
                <a14:useLocalDpi xmlns:a14="http://schemas.microsoft.com/office/drawing/2010/main" val="0"/>
              </a:ext>
            </a:extLst>
          </a:blip>
          <a:stretch>
            <a:fillRect/>
          </a:stretch>
        </p:blipFill>
        <p:spPr>
          <a:xfrm>
            <a:off x="7413876" y="5469194"/>
            <a:ext cx="2040919" cy="1223940"/>
          </a:xfrm>
          <a:prstGeom prst="rect">
            <a:avLst/>
          </a:prstGeom>
        </p:spPr>
      </p:pic>
    </p:spTree>
    <p:extLst>
      <p:ext uri="{BB962C8B-B14F-4D97-AF65-F5344CB8AC3E}">
        <p14:creationId xmlns:p14="http://schemas.microsoft.com/office/powerpoint/2010/main" val="311783184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a:extLst>
              <a:ext uri="{FF2B5EF4-FFF2-40B4-BE49-F238E27FC236}">
                <a16:creationId xmlns:a16="http://schemas.microsoft.com/office/drawing/2014/main" id="{4C937646-8BC0-CA2C-7D88-612CBBF7A1DA}"/>
              </a:ext>
            </a:extLst>
          </p:cNvPr>
          <p:cNvSpPr>
            <a:spLocks noGrp="1"/>
          </p:cNvSpPr>
          <p:nvPr>
            <p:ph type="title"/>
          </p:nvPr>
        </p:nvSpPr>
        <p:spPr>
          <a:xfrm>
            <a:off x="838200" y="798098"/>
            <a:ext cx="10515600" cy="944471"/>
          </a:xfrm>
        </p:spPr>
        <p:txBody>
          <a:bodyPr/>
          <a:lstStyle/>
          <a:p>
            <a:r>
              <a:rPr lang="en-AT" dirty="0"/>
              <a:t>Nuclear Physics in Europe – two pillars</a:t>
            </a:r>
          </a:p>
        </p:txBody>
      </p:sp>
      <p:sp>
        <p:nvSpPr>
          <p:cNvPr id="4" name="Espace réservé de la date 3">
            <a:extLst>
              <a:ext uri="{FF2B5EF4-FFF2-40B4-BE49-F238E27FC236}">
                <a16:creationId xmlns:a16="http://schemas.microsoft.com/office/drawing/2014/main" id="{0402A00C-FFC6-DE33-195A-E89CE45562F5}"/>
              </a:ext>
            </a:extLst>
          </p:cNvPr>
          <p:cNvSpPr>
            <a:spLocks noGrp="1"/>
          </p:cNvSpPr>
          <p:nvPr>
            <p:ph type="dt" sz="half" idx="10"/>
          </p:nvPr>
        </p:nvSpPr>
        <p:spPr/>
        <p:txBody>
          <a:bodyPr/>
          <a:lstStyle/>
          <a:p>
            <a:r>
              <a:rPr lang="en-US"/>
              <a:t>28 May 2025</a:t>
            </a:r>
            <a:endParaRPr lang="en-GB" dirty="0"/>
          </a:p>
        </p:txBody>
      </p:sp>
      <p:sp>
        <p:nvSpPr>
          <p:cNvPr id="5" name="Espace réservé du pied de page 4">
            <a:extLst>
              <a:ext uri="{FF2B5EF4-FFF2-40B4-BE49-F238E27FC236}">
                <a16:creationId xmlns:a16="http://schemas.microsoft.com/office/drawing/2014/main" id="{60F113A1-62CA-2230-2AA9-47AEC23F9CDF}"/>
              </a:ext>
            </a:extLst>
          </p:cNvPr>
          <p:cNvSpPr>
            <a:spLocks noGrp="1"/>
          </p:cNvSpPr>
          <p:nvPr>
            <p:ph type="ftr" sz="quarter" idx="11"/>
          </p:nvPr>
        </p:nvSpPr>
        <p:spPr/>
        <p:txBody>
          <a:bodyPr/>
          <a:lstStyle/>
          <a:p>
            <a:r>
              <a:rPr lang="fr-FR"/>
              <a:t>E. Widmann WG9 Meeting Deajeon</a:t>
            </a:r>
            <a:endParaRPr lang="fr-FR" dirty="0"/>
          </a:p>
        </p:txBody>
      </p:sp>
      <p:sp>
        <p:nvSpPr>
          <p:cNvPr id="6" name="Espace réservé du numéro de diapositive 5">
            <a:extLst>
              <a:ext uri="{FF2B5EF4-FFF2-40B4-BE49-F238E27FC236}">
                <a16:creationId xmlns:a16="http://schemas.microsoft.com/office/drawing/2014/main" id="{CB724F64-5A99-B1A1-C90E-B291FC7B9871}"/>
              </a:ext>
            </a:extLst>
          </p:cNvPr>
          <p:cNvSpPr>
            <a:spLocks noGrp="1"/>
          </p:cNvSpPr>
          <p:nvPr>
            <p:ph type="sldNum" sz="quarter" idx="12"/>
          </p:nvPr>
        </p:nvSpPr>
        <p:spPr/>
        <p:txBody>
          <a:bodyPr/>
          <a:lstStyle/>
          <a:p>
            <a:fld id="{D6989F83-ADB3-5041-8C37-95AC9FBEFDEB}" type="slidenum">
              <a:rPr lang="en-GB" smtClean="0"/>
              <a:t>45</a:t>
            </a:fld>
            <a:endParaRPr lang="en-GB" dirty="0"/>
          </a:p>
        </p:txBody>
      </p:sp>
      <p:pic>
        <p:nvPicPr>
          <p:cNvPr id="2" name="Image 1">
            <a:extLst>
              <a:ext uri="{FF2B5EF4-FFF2-40B4-BE49-F238E27FC236}">
                <a16:creationId xmlns:a16="http://schemas.microsoft.com/office/drawing/2014/main" id="{673DBC98-3699-E7F7-DA63-355D2594BCA7}"/>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1539667" y="2236572"/>
            <a:ext cx="3352052" cy="3259254"/>
          </a:xfrm>
          <a:prstGeom prst="rect">
            <a:avLst/>
          </a:prstGeom>
        </p:spPr>
      </p:pic>
      <p:sp>
        <p:nvSpPr>
          <p:cNvPr id="10" name="ZoneTexte 9">
            <a:extLst>
              <a:ext uri="{FF2B5EF4-FFF2-40B4-BE49-F238E27FC236}">
                <a16:creationId xmlns:a16="http://schemas.microsoft.com/office/drawing/2014/main" id="{C7D33CF9-D210-D64B-F469-9415207FE564}"/>
              </a:ext>
            </a:extLst>
          </p:cNvPr>
          <p:cNvSpPr txBox="1"/>
          <p:nvPr/>
        </p:nvSpPr>
        <p:spPr>
          <a:xfrm>
            <a:off x="509912" y="5533125"/>
            <a:ext cx="5586088" cy="892552"/>
          </a:xfrm>
          <a:prstGeom prst="rect">
            <a:avLst/>
          </a:prstGeom>
          <a:noFill/>
          <a:ln>
            <a:noFill/>
          </a:ln>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GB" sz="1600" dirty="0">
                <a:solidFill>
                  <a:srgbClr val="00B050"/>
                </a:solidFill>
              </a:rPr>
              <a:t>5346</a:t>
            </a:r>
            <a:r>
              <a:rPr lang="en-GB" sz="1200" dirty="0"/>
              <a:t> - total number of Nuclear Physicists (Exp. &amp; Theory) in the European NuPECC Member States and the Associated Member CERN</a:t>
            </a:r>
            <a:r>
              <a:rPr lang="fr-FR" sz="1200" dirty="0"/>
              <a:t> </a:t>
            </a:r>
            <a:endParaRPr lang="en-GB" sz="1200" dirty="0"/>
          </a:p>
          <a:p>
            <a:r>
              <a:rPr lang="en-GB" sz="1200" i="1" dirty="0">
                <a:solidFill>
                  <a:srgbClr val="00B050"/>
                </a:solidFill>
              </a:rPr>
              <a:t>2546</a:t>
            </a:r>
            <a:r>
              <a:rPr lang="en-GB" sz="1200" i="1" dirty="0"/>
              <a:t> – permanent staff</a:t>
            </a:r>
          </a:p>
          <a:p>
            <a:r>
              <a:rPr lang="en-GB" sz="1200" i="1" dirty="0">
                <a:solidFill>
                  <a:srgbClr val="00B050"/>
                </a:solidFill>
              </a:rPr>
              <a:t>2800</a:t>
            </a:r>
            <a:r>
              <a:rPr lang="en-GB" sz="1200" i="1" dirty="0"/>
              <a:t> – PhD students and non-permanent staff</a:t>
            </a:r>
          </a:p>
        </p:txBody>
      </p:sp>
      <p:sp>
        <p:nvSpPr>
          <p:cNvPr id="11" name="ZoneTexte 10">
            <a:extLst>
              <a:ext uri="{FF2B5EF4-FFF2-40B4-BE49-F238E27FC236}">
                <a16:creationId xmlns:a16="http://schemas.microsoft.com/office/drawing/2014/main" id="{C7E859C1-1EF1-7C71-425B-5CF11174DBE6}"/>
              </a:ext>
            </a:extLst>
          </p:cNvPr>
          <p:cNvSpPr txBox="1"/>
          <p:nvPr/>
        </p:nvSpPr>
        <p:spPr>
          <a:xfrm>
            <a:off x="1860220" y="6385675"/>
            <a:ext cx="2743059" cy="276999"/>
          </a:xfrm>
          <a:prstGeom prst="rect">
            <a:avLst/>
          </a:prstGeom>
          <a:noFill/>
        </p:spPr>
        <p:txBody>
          <a:bodyPr wrap="none" rtlCol="0">
            <a:spAutoFit/>
          </a:bodyPr>
          <a:lstStyle/>
          <a:p>
            <a:r>
              <a:rPr lang="en-GB" sz="1200" i="1" dirty="0"/>
              <a:t>From NuPECC 2021&amp; 2023 surveys</a:t>
            </a:r>
          </a:p>
        </p:txBody>
      </p:sp>
      <p:pic>
        <p:nvPicPr>
          <p:cNvPr id="12" name="Image 11">
            <a:extLst>
              <a:ext uri="{FF2B5EF4-FFF2-40B4-BE49-F238E27FC236}">
                <a16:creationId xmlns:a16="http://schemas.microsoft.com/office/drawing/2014/main" id="{09FE6246-B214-9A2B-0792-8E75D37F4EAA}"/>
              </a:ext>
            </a:extLst>
          </p:cNvPr>
          <p:cNvPicPr>
            <a:picLocks noChangeAspect="1"/>
          </p:cNvPicPr>
          <p:nvPr/>
        </p:nvPicPr>
        <p:blipFill rotWithShape="1">
          <a:blip r:embed="rId4" cstate="screen">
            <a:extLst>
              <a:ext uri="{28A0092B-C50C-407E-A947-70E740481C1C}">
                <a14:useLocalDpi xmlns:a14="http://schemas.microsoft.com/office/drawing/2010/main"/>
              </a:ext>
            </a:extLst>
          </a:blip>
          <a:srcRect l="9378" t="9776" r="9634" b="7245"/>
          <a:stretch/>
        </p:blipFill>
        <p:spPr>
          <a:xfrm>
            <a:off x="6735938" y="2250341"/>
            <a:ext cx="4259412" cy="3273023"/>
          </a:xfrm>
          <a:prstGeom prst="rect">
            <a:avLst/>
          </a:prstGeom>
        </p:spPr>
      </p:pic>
      <p:sp>
        <p:nvSpPr>
          <p:cNvPr id="13" name="ZoneTexte 12">
            <a:extLst>
              <a:ext uri="{FF2B5EF4-FFF2-40B4-BE49-F238E27FC236}">
                <a16:creationId xmlns:a16="http://schemas.microsoft.com/office/drawing/2014/main" id="{2E23263D-EB75-DDF3-4CCD-BFDB42653C38}"/>
              </a:ext>
            </a:extLst>
          </p:cNvPr>
          <p:cNvSpPr txBox="1"/>
          <p:nvPr/>
        </p:nvSpPr>
        <p:spPr>
          <a:xfrm>
            <a:off x="718042" y="1734830"/>
            <a:ext cx="5169828" cy="400110"/>
          </a:xfrm>
          <a:prstGeom prst="rect">
            <a:avLst/>
          </a:prstGeom>
          <a:noFill/>
        </p:spPr>
        <p:txBody>
          <a:bodyPr wrap="square" rtlCol="0">
            <a:spAutoFit/>
          </a:bodyPr>
          <a:lstStyle/>
          <a:p>
            <a:pPr algn="ctr"/>
            <a:r>
              <a:rPr lang="en-GB" sz="2000" dirty="0">
                <a:solidFill>
                  <a:schemeClr val="tx1"/>
                </a:solidFill>
              </a:rPr>
              <a:t>Nuclear Physics Workforce in Europe</a:t>
            </a:r>
          </a:p>
        </p:txBody>
      </p:sp>
      <p:sp>
        <p:nvSpPr>
          <p:cNvPr id="15" name="ZoneTexte 14">
            <a:extLst>
              <a:ext uri="{FF2B5EF4-FFF2-40B4-BE49-F238E27FC236}">
                <a16:creationId xmlns:a16="http://schemas.microsoft.com/office/drawing/2014/main" id="{AB68D4FC-CD8C-C8A4-5F16-29D3E30B83D4}"/>
              </a:ext>
            </a:extLst>
          </p:cNvPr>
          <p:cNvSpPr txBox="1"/>
          <p:nvPr/>
        </p:nvSpPr>
        <p:spPr>
          <a:xfrm>
            <a:off x="6096000" y="1579410"/>
            <a:ext cx="5539288" cy="707886"/>
          </a:xfrm>
          <a:prstGeom prst="rect">
            <a:avLst/>
          </a:prstGeom>
          <a:noFill/>
          <a:ln>
            <a:noFill/>
          </a:ln>
        </p:spPr>
        <p:txBody>
          <a:bodyPr wrap="square">
            <a:spAutoFit/>
          </a:bodyPr>
          <a:lstStyle/>
          <a:p>
            <a:pPr algn="ctr"/>
            <a:r>
              <a:rPr lang="en-GB" sz="2000" dirty="0">
                <a:sym typeface="Arial" charset="0"/>
              </a:rPr>
              <a:t>European Landscape </a:t>
            </a:r>
          </a:p>
          <a:p>
            <a:pPr algn="ctr"/>
            <a:r>
              <a:rPr lang="en-GB" sz="2000" dirty="0">
                <a:sym typeface="Arial" charset="0"/>
              </a:rPr>
              <a:t>of Nuclear </a:t>
            </a:r>
            <a:r>
              <a:rPr lang="en-GB" sz="2000">
                <a:sym typeface="Arial" charset="0"/>
              </a:rPr>
              <a:t>Physics Infrastructures</a:t>
            </a:r>
            <a:endParaRPr lang="en-GB" sz="2000" dirty="0"/>
          </a:p>
        </p:txBody>
      </p:sp>
      <p:sp>
        <p:nvSpPr>
          <p:cNvPr id="29" name="ZoneTexte 28">
            <a:extLst>
              <a:ext uri="{FF2B5EF4-FFF2-40B4-BE49-F238E27FC236}">
                <a16:creationId xmlns:a16="http://schemas.microsoft.com/office/drawing/2014/main" id="{18BB4E17-77C5-2BF1-E677-71FD3722B57D}"/>
              </a:ext>
            </a:extLst>
          </p:cNvPr>
          <p:cNvSpPr txBox="1"/>
          <p:nvPr/>
        </p:nvSpPr>
        <p:spPr>
          <a:xfrm>
            <a:off x="7106564" y="5913907"/>
            <a:ext cx="3839181" cy="584775"/>
          </a:xfrm>
          <a:prstGeom prst="rect">
            <a:avLst/>
          </a:prstGeom>
          <a:noFill/>
          <a:ln>
            <a:noFill/>
          </a:ln>
        </p:spPr>
        <p:style>
          <a:lnRef idx="1">
            <a:schemeClr val="accent5"/>
          </a:lnRef>
          <a:fillRef idx="2">
            <a:schemeClr val="accent5"/>
          </a:fillRef>
          <a:effectRef idx="1">
            <a:schemeClr val="accent5"/>
          </a:effectRef>
          <a:fontRef idx="minor">
            <a:schemeClr val="dk1"/>
          </a:fontRef>
        </p:style>
        <p:txBody>
          <a:bodyPr wrap="square" rtlCol="0">
            <a:spAutoFit/>
          </a:bodyPr>
          <a:lstStyle/>
          <a:p>
            <a:pPr algn="ctr"/>
            <a:r>
              <a:rPr lang="en-GB" sz="1600" dirty="0">
                <a:solidFill>
                  <a:schemeClr val="tx1"/>
                </a:solidFill>
              </a:rPr>
              <a:t>Taking data </a:t>
            </a:r>
            <a:r>
              <a:rPr lang="en-GB" sz="1600" dirty="0">
                <a:solidFill>
                  <a:srgbClr val="00B050"/>
                </a:solidFill>
              </a:rPr>
              <a:t>&gt; 30;  </a:t>
            </a:r>
          </a:p>
          <a:p>
            <a:pPr algn="ctr"/>
            <a:r>
              <a:rPr lang="en-GB" sz="1600" dirty="0">
                <a:solidFill>
                  <a:schemeClr val="tx1"/>
                </a:solidFill>
              </a:rPr>
              <a:t>Under construction or upgrade </a:t>
            </a:r>
            <a:r>
              <a:rPr lang="en-GB" sz="1600" dirty="0">
                <a:solidFill>
                  <a:srgbClr val="00B050"/>
                </a:solidFill>
              </a:rPr>
              <a:t>≥ 9</a:t>
            </a:r>
          </a:p>
        </p:txBody>
      </p:sp>
      <p:sp>
        <p:nvSpPr>
          <p:cNvPr id="31" name="ZoneTexte 30">
            <a:extLst>
              <a:ext uri="{FF2B5EF4-FFF2-40B4-BE49-F238E27FC236}">
                <a16:creationId xmlns:a16="http://schemas.microsoft.com/office/drawing/2014/main" id="{FD257C12-4DC6-477D-65C8-6E7268BEF673}"/>
              </a:ext>
            </a:extLst>
          </p:cNvPr>
          <p:cNvSpPr txBox="1"/>
          <p:nvPr/>
        </p:nvSpPr>
        <p:spPr>
          <a:xfrm>
            <a:off x="8039794" y="6484975"/>
            <a:ext cx="1972720" cy="276999"/>
          </a:xfrm>
          <a:prstGeom prst="rect">
            <a:avLst/>
          </a:prstGeom>
          <a:noFill/>
        </p:spPr>
        <p:txBody>
          <a:bodyPr wrap="none" rtlCol="0">
            <a:spAutoFit/>
          </a:bodyPr>
          <a:lstStyle/>
          <a:p>
            <a:r>
              <a:rPr lang="en-GB" sz="1200" i="1" dirty="0"/>
              <a:t>From NuPECC LRP 2024</a:t>
            </a:r>
          </a:p>
        </p:txBody>
      </p:sp>
      <p:sp>
        <p:nvSpPr>
          <p:cNvPr id="7" name="ZoneTexte 6">
            <a:extLst>
              <a:ext uri="{FF2B5EF4-FFF2-40B4-BE49-F238E27FC236}">
                <a16:creationId xmlns:a16="http://schemas.microsoft.com/office/drawing/2014/main" id="{56183ADF-F2A9-3C5B-D618-A91D0E2C7D7B}"/>
              </a:ext>
            </a:extLst>
          </p:cNvPr>
          <p:cNvSpPr txBox="1"/>
          <p:nvPr/>
        </p:nvSpPr>
        <p:spPr>
          <a:xfrm>
            <a:off x="7169043" y="5534912"/>
            <a:ext cx="3714222" cy="338554"/>
          </a:xfrm>
          <a:prstGeom prst="rect">
            <a:avLst/>
          </a:prstGeom>
          <a:ln>
            <a:noFill/>
          </a:ln>
        </p:spPr>
        <p:style>
          <a:lnRef idx="1">
            <a:schemeClr val="accent6"/>
          </a:lnRef>
          <a:fillRef idx="2">
            <a:schemeClr val="accent6"/>
          </a:fillRef>
          <a:effectRef idx="1">
            <a:schemeClr val="accent6"/>
          </a:effectRef>
          <a:fontRef idx="minor">
            <a:schemeClr val="dk1"/>
          </a:fontRef>
        </p:style>
        <p:txBody>
          <a:bodyPr wrap="none" rtlCol="0">
            <a:spAutoFit/>
          </a:bodyPr>
          <a:lstStyle/>
          <a:p>
            <a:pPr algn="ctr"/>
            <a:r>
              <a:rPr lang="en-GB" sz="1600" dirty="0"/>
              <a:t>All infrastructures are multidisciplinary !</a:t>
            </a:r>
          </a:p>
        </p:txBody>
      </p:sp>
    </p:spTree>
    <p:extLst>
      <p:ext uri="{BB962C8B-B14F-4D97-AF65-F5344CB8AC3E}">
        <p14:creationId xmlns:p14="http://schemas.microsoft.com/office/powerpoint/2010/main" val="973146683"/>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8ED87D67-C762-74DA-550D-001DFF1A954F}"/>
              </a:ext>
            </a:extLst>
          </p:cNvPr>
          <p:cNvSpPr>
            <a:spLocks noGrp="1"/>
          </p:cNvSpPr>
          <p:nvPr>
            <p:ph type="dt" sz="half" idx="10"/>
          </p:nvPr>
        </p:nvSpPr>
        <p:spPr/>
        <p:txBody>
          <a:bodyPr/>
          <a:lstStyle/>
          <a:p>
            <a:r>
              <a:rPr lang="en-US"/>
              <a:t>28 May 2025</a:t>
            </a:r>
            <a:endParaRPr lang="en-GB" dirty="0"/>
          </a:p>
        </p:txBody>
      </p:sp>
      <p:sp>
        <p:nvSpPr>
          <p:cNvPr id="2" name="Espace réservé du pied de page 1">
            <a:extLst>
              <a:ext uri="{FF2B5EF4-FFF2-40B4-BE49-F238E27FC236}">
                <a16:creationId xmlns:a16="http://schemas.microsoft.com/office/drawing/2014/main" id="{C6B6610E-EF1E-8087-9D96-B866D5C9A217}"/>
              </a:ext>
            </a:extLst>
          </p:cNvPr>
          <p:cNvSpPr>
            <a:spLocks noGrp="1"/>
          </p:cNvSpPr>
          <p:nvPr>
            <p:ph type="ftr" sz="quarter" idx="11"/>
          </p:nvPr>
        </p:nvSpPr>
        <p:spPr/>
        <p:txBody>
          <a:bodyPr/>
          <a:lstStyle/>
          <a:p>
            <a:r>
              <a:rPr lang="en-US"/>
              <a:t>E. Widmann WG9 Meeting Deajeon</a:t>
            </a:r>
            <a:endParaRPr lang="en-GB" noProof="0" dirty="0"/>
          </a:p>
        </p:txBody>
      </p:sp>
      <p:sp>
        <p:nvSpPr>
          <p:cNvPr id="6" name="Espace réservé du numéro de diapositive 5">
            <a:extLst>
              <a:ext uri="{FF2B5EF4-FFF2-40B4-BE49-F238E27FC236}">
                <a16:creationId xmlns:a16="http://schemas.microsoft.com/office/drawing/2014/main" id="{6D09F87F-3DEF-E5A5-D60A-A318F08AB14B}"/>
              </a:ext>
            </a:extLst>
          </p:cNvPr>
          <p:cNvSpPr>
            <a:spLocks noGrp="1"/>
          </p:cNvSpPr>
          <p:nvPr>
            <p:ph type="sldNum" sz="quarter" idx="12"/>
          </p:nvPr>
        </p:nvSpPr>
        <p:spPr/>
        <p:txBody>
          <a:bodyPr/>
          <a:lstStyle/>
          <a:p>
            <a:fld id="{D6989F83-ADB3-5041-8C37-95AC9FBEFDEB}" type="slidenum">
              <a:rPr lang="en-GB" smtClean="0"/>
              <a:t>46</a:t>
            </a:fld>
            <a:endParaRPr lang="en-GB" dirty="0"/>
          </a:p>
        </p:txBody>
      </p:sp>
      <p:sp>
        <p:nvSpPr>
          <p:cNvPr id="4" name="ZoneTexte 3">
            <a:extLst>
              <a:ext uri="{FF2B5EF4-FFF2-40B4-BE49-F238E27FC236}">
                <a16:creationId xmlns:a16="http://schemas.microsoft.com/office/drawing/2014/main" id="{9D9C6D35-D014-3C97-FC66-1D0FFD070AE1}"/>
              </a:ext>
            </a:extLst>
          </p:cNvPr>
          <p:cNvSpPr txBox="1"/>
          <p:nvPr/>
        </p:nvSpPr>
        <p:spPr>
          <a:xfrm>
            <a:off x="3494887" y="73122"/>
            <a:ext cx="4665636" cy="584775"/>
          </a:xfrm>
          <a:prstGeom prst="rect">
            <a:avLst/>
          </a:prstGeom>
          <a:noFill/>
        </p:spPr>
        <p:txBody>
          <a:bodyPr wrap="none" rtlCol="0">
            <a:spAutoFit/>
          </a:bodyPr>
          <a:lstStyle/>
          <a:p>
            <a:r>
              <a:rPr lang="en-GB" sz="3200" dirty="0">
                <a:solidFill>
                  <a:schemeClr val="bg1"/>
                </a:solidFill>
              </a:rPr>
              <a:t>The NuPECC LRP 2024</a:t>
            </a:r>
          </a:p>
        </p:txBody>
      </p:sp>
      <p:sp>
        <p:nvSpPr>
          <p:cNvPr id="9" name="Rectangle 3">
            <a:extLst>
              <a:ext uri="{FF2B5EF4-FFF2-40B4-BE49-F238E27FC236}">
                <a16:creationId xmlns:a16="http://schemas.microsoft.com/office/drawing/2014/main" id="{52FA084A-B30D-F420-9632-139019D032FD}"/>
              </a:ext>
            </a:extLst>
          </p:cNvPr>
          <p:cNvSpPr>
            <a:spLocks noChangeArrowheads="1"/>
          </p:cNvSpPr>
          <p:nvPr/>
        </p:nvSpPr>
        <p:spPr bwMode="auto">
          <a:xfrm>
            <a:off x="351000" y="657897"/>
            <a:ext cx="6709586" cy="577081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lvl1pPr eaLnBrk="0" hangingPunct="0">
              <a:tabLst>
                <a:tab pos="5754688" algn="r"/>
              </a:tabLst>
              <a:defRPr>
                <a:solidFill>
                  <a:schemeClr val="tx1"/>
                </a:solidFill>
                <a:latin typeface="Arial" panose="020B0604020202020204" pitchFamily="34" charset="0"/>
              </a:defRPr>
            </a:lvl1pPr>
            <a:lvl2pPr eaLnBrk="0" hangingPunct="0">
              <a:tabLst>
                <a:tab pos="5754688" algn="r"/>
              </a:tabLst>
              <a:defRPr>
                <a:solidFill>
                  <a:schemeClr val="tx1"/>
                </a:solidFill>
                <a:latin typeface="Arial" panose="020B0604020202020204" pitchFamily="34" charset="0"/>
              </a:defRPr>
            </a:lvl2pPr>
            <a:lvl3pPr eaLnBrk="0" hangingPunct="0">
              <a:tabLst>
                <a:tab pos="5754688" algn="r"/>
              </a:tabLst>
              <a:defRPr>
                <a:solidFill>
                  <a:schemeClr val="tx1"/>
                </a:solidFill>
                <a:latin typeface="Arial" panose="020B0604020202020204" pitchFamily="34" charset="0"/>
              </a:defRPr>
            </a:lvl3pPr>
            <a:lvl4pPr eaLnBrk="0" hangingPunct="0">
              <a:tabLst>
                <a:tab pos="5754688" algn="r"/>
              </a:tabLst>
              <a:defRPr>
                <a:solidFill>
                  <a:schemeClr val="tx1"/>
                </a:solidFill>
                <a:latin typeface="Arial" panose="020B0604020202020204" pitchFamily="34" charset="0"/>
              </a:defRPr>
            </a:lvl4pPr>
            <a:lvl5pPr eaLnBrk="0" hangingPunct="0">
              <a:tabLst>
                <a:tab pos="5754688" algn="r"/>
              </a:tabLst>
              <a:defRPr>
                <a:solidFill>
                  <a:schemeClr val="tx1"/>
                </a:solidFill>
                <a:latin typeface="Arial" panose="020B0604020202020204" pitchFamily="34" charset="0"/>
              </a:defRPr>
            </a:lvl5pPr>
            <a:lvl6pPr eaLnBrk="0" fontAlgn="base" hangingPunct="0">
              <a:spcBef>
                <a:spcPct val="0"/>
              </a:spcBef>
              <a:spcAft>
                <a:spcPct val="0"/>
              </a:spcAft>
              <a:tabLst>
                <a:tab pos="5754688" algn="r"/>
              </a:tabLst>
              <a:defRPr>
                <a:solidFill>
                  <a:schemeClr val="tx1"/>
                </a:solidFill>
                <a:latin typeface="Arial" panose="020B0604020202020204" pitchFamily="34" charset="0"/>
              </a:defRPr>
            </a:lvl6pPr>
            <a:lvl7pPr eaLnBrk="0" fontAlgn="base" hangingPunct="0">
              <a:spcBef>
                <a:spcPct val="0"/>
              </a:spcBef>
              <a:spcAft>
                <a:spcPct val="0"/>
              </a:spcAft>
              <a:tabLst>
                <a:tab pos="5754688" algn="r"/>
              </a:tabLst>
              <a:defRPr>
                <a:solidFill>
                  <a:schemeClr val="tx1"/>
                </a:solidFill>
                <a:latin typeface="Arial" panose="020B0604020202020204" pitchFamily="34" charset="0"/>
              </a:defRPr>
            </a:lvl7pPr>
            <a:lvl8pPr eaLnBrk="0" fontAlgn="base" hangingPunct="0">
              <a:spcBef>
                <a:spcPct val="0"/>
              </a:spcBef>
              <a:spcAft>
                <a:spcPct val="0"/>
              </a:spcAft>
              <a:tabLst>
                <a:tab pos="5754688" algn="r"/>
              </a:tabLst>
              <a:defRPr>
                <a:solidFill>
                  <a:schemeClr val="tx1"/>
                </a:solidFill>
                <a:latin typeface="Arial" panose="020B0604020202020204" pitchFamily="34" charset="0"/>
              </a:defRPr>
            </a:lvl8pPr>
            <a:lvl9pPr eaLnBrk="0" fontAlgn="base" hangingPunct="0">
              <a:spcBef>
                <a:spcPct val="0"/>
              </a:spcBef>
              <a:spcAft>
                <a:spcPct val="0"/>
              </a:spcAft>
              <a:tabLst>
                <a:tab pos="5754688" algn="r"/>
              </a:tabLst>
              <a:defRPr>
                <a:solidFill>
                  <a:schemeClr val="tx1"/>
                </a:solidFill>
                <a:latin typeface="Arial" panose="020B0604020202020204" pitchFamily="34" charset="0"/>
              </a:defRPr>
            </a:lvl9pPr>
          </a:lstStyle>
          <a:p>
            <a:pPr marR="0" lvl="0" algn="just" defTabSz="914400" rtl="0" eaLnBrk="0" fontAlgn="base" latinLnBrk="0" hangingPunct="0">
              <a:lnSpc>
                <a:spcPct val="100000"/>
              </a:lnSpc>
              <a:spcBef>
                <a:spcPct val="0"/>
              </a:spcBef>
              <a:spcAft>
                <a:spcPts val="600"/>
              </a:spcAft>
              <a:buClrTx/>
              <a:buSzTx/>
              <a:tabLst>
                <a:tab pos="5754688" algn="r"/>
              </a:tabLst>
            </a:pPr>
            <a:r>
              <a:rPr kumimoji="0" lang="en-GB" altLang="fr-FR" sz="2800" i="0" strike="noStrike" cap="none" normalizeH="0" baseline="0" dirty="0">
                <a:ln>
                  <a:noFill/>
                </a:ln>
                <a:solidFill>
                  <a:srgbClr val="00B050"/>
                </a:solidFill>
                <a:effectLst/>
                <a:latin typeface="Arial" panose="020B0604020202020204" pitchFamily="34" charset="0"/>
                <a:ea typeface="Calibri" panose="020F0502020204030204" pitchFamily="34" charset="0"/>
                <a:cs typeface="Arial" panose="020B0604020202020204" pitchFamily="34" charset="0"/>
              </a:rPr>
              <a:t>Executive Summary</a:t>
            </a:r>
            <a:endParaRPr kumimoji="0" lang="en-GB" altLang="fr-FR" sz="2000" i="1" strike="noStrike" cap="none" normalizeH="0" baseline="0" dirty="0">
              <a:ln>
                <a:noFill/>
              </a:ln>
              <a:solidFill>
                <a:srgbClr val="00B050"/>
              </a:solidFill>
              <a:effectLst/>
            </a:endParaRPr>
          </a:p>
          <a:p>
            <a:pPr marL="285750" marR="0" lvl="0" indent="-285750" algn="just" defTabSz="914400" rtl="0" eaLnBrk="0" fontAlgn="base" latinLnBrk="0" hangingPunct="0">
              <a:lnSpc>
                <a:spcPct val="100000"/>
              </a:lnSpc>
              <a:spcBef>
                <a:spcPct val="0"/>
              </a:spcBef>
              <a:spcAft>
                <a:spcPct val="0"/>
              </a:spcAft>
              <a:buClrTx/>
              <a:buSzTx/>
              <a:buFont typeface="Arial" panose="020B0604020202020204" pitchFamily="34" charset="0"/>
              <a:buChar char="•"/>
              <a:tabLst>
                <a:tab pos="5754688" algn="r"/>
              </a:tabLst>
            </a:pPr>
            <a:r>
              <a:rPr lang="en-GB" altLang="fr-FR" sz="1600" b="0" dirty="0">
                <a:cs typeface="Arial" panose="020B0604020202020204" pitchFamily="34" charset="0"/>
              </a:rPr>
              <a:t>Introduction</a:t>
            </a:r>
          </a:p>
          <a:p>
            <a:pPr marL="285750" marR="0" lvl="0" indent="-285750" algn="just" defTabSz="914400" rtl="0" eaLnBrk="0" fontAlgn="base" latinLnBrk="0" hangingPunct="0">
              <a:lnSpc>
                <a:spcPct val="100000"/>
              </a:lnSpc>
              <a:spcBef>
                <a:spcPct val="0"/>
              </a:spcBef>
              <a:spcAft>
                <a:spcPct val="0"/>
              </a:spcAft>
              <a:buClrTx/>
              <a:buSzTx/>
              <a:buFont typeface="Arial" panose="020B0604020202020204" pitchFamily="34" charset="0"/>
              <a:buChar char="•"/>
              <a:tabLst>
                <a:tab pos="5754688" algn="r"/>
              </a:tabLst>
            </a:pPr>
            <a:r>
              <a:rPr lang="en-GB" altLang="fr-FR" sz="1600" b="0" dirty="0">
                <a:cs typeface="Arial" panose="020B0604020202020204" pitchFamily="34" charset="0"/>
              </a:rPr>
              <a:t>What does Nuclear Physics stand for?</a:t>
            </a:r>
          </a:p>
          <a:p>
            <a:pPr marL="285750" marR="0" lvl="0" indent="-285750" algn="just" defTabSz="914400" rtl="0" eaLnBrk="0" fontAlgn="base" latinLnBrk="0" hangingPunct="0">
              <a:lnSpc>
                <a:spcPct val="100000"/>
              </a:lnSpc>
              <a:spcBef>
                <a:spcPct val="0"/>
              </a:spcBef>
              <a:spcAft>
                <a:spcPct val="0"/>
              </a:spcAft>
              <a:buClrTx/>
              <a:buSzTx/>
              <a:buFont typeface="Arial" panose="020B0604020202020204" pitchFamily="34" charset="0"/>
              <a:buChar char="•"/>
              <a:tabLst>
                <a:tab pos="5754688" algn="r"/>
              </a:tabLst>
            </a:pPr>
            <a:r>
              <a:rPr lang="en-GB" altLang="fr-FR" sz="1600" b="0" dirty="0">
                <a:cs typeface="Arial" panose="020B0604020202020204" pitchFamily="34" charset="0"/>
              </a:rPr>
              <a:t>Nuclear Physics and Society</a:t>
            </a:r>
          </a:p>
          <a:p>
            <a:pPr marL="285750" marR="0" lvl="0" indent="-285750" algn="just" defTabSz="914400" rtl="0" eaLnBrk="0" fontAlgn="base" latinLnBrk="0" hangingPunct="0">
              <a:lnSpc>
                <a:spcPct val="100000"/>
              </a:lnSpc>
              <a:spcBef>
                <a:spcPct val="0"/>
              </a:spcBef>
              <a:spcAft>
                <a:spcPct val="0"/>
              </a:spcAft>
              <a:buClrTx/>
              <a:buSzTx/>
              <a:buFont typeface="Arial" panose="020B0604020202020204" pitchFamily="34" charset="0"/>
              <a:buChar char="•"/>
              <a:tabLst>
                <a:tab pos="5754688" algn="r"/>
              </a:tabLst>
            </a:pPr>
            <a:r>
              <a:rPr lang="en-GB" altLang="fr-FR" sz="1600" b="0" dirty="0">
                <a:cs typeface="Arial" panose="020B0604020202020204" pitchFamily="34" charset="0"/>
              </a:rPr>
              <a:t>European landscape of nuclear physics</a:t>
            </a:r>
          </a:p>
          <a:p>
            <a:pPr marL="285750" marR="0" lvl="0" indent="-285750" algn="just" defTabSz="914400" rtl="0" eaLnBrk="0" fontAlgn="base" latinLnBrk="0" hangingPunct="0">
              <a:lnSpc>
                <a:spcPct val="100000"/>
              </a:lnSpc>
              <a:spcBef>
                <a:spcPct val="0"/>
              </a:spcBef>
              <a:spcAft>
                <a:spcPct val="0"/>
              </a:spcAft>
              <a:buClrTx/>
              <a:buSzTx/>
              <a:buFont typeface="Wingdings" pitchFamily="2" charset="2"/>
              <a:buChar char="v"/>
              <a:tabLst>
                <a:tab pos="5754688" algn="r"/>
              </a:tabLst>
            </a:pPr>
            <a:r>
              <a:rPr lang="en-GB" altLang="fr-FR" sz="1600" dirty="0">
                <a:solidFill>
                  <a:srgbClr val="C00000"/>
                </a:solidFill>
                <a:cs typeface="Arial" panose="020B0604020202020204" pitchFamily="34" charset="0"/>
              </a:rPr>
              <a:t>Recommendations for Nuclear Physics Infrastructures</a:t>
            </a:r>
          </a:p>
          <a:p>
            <a:pPr marL="285750" indent="-285750" algn="just">
              <a:buFont typeface="Arial" panose="020B0604020202020204" pitchFamily="34" charset="0"/>
              <a:buChar char="•"/>
            </a:pPr>
            <a:r>
              <a:rPr lang="en-GB" altLang="fr-FR" sz="1600" b="0" dirty="0">
                <a:cs typeface="Arial" panose="020B0604020202020204" pitchFamily="34" charset="0"/>
              </a:rPr>
              <a:t>International and Interdisciplinary Context</a:t>
            </a:r>
          </a:p>
          <a:p>
            <a:pPr marL="285750" indent="-285750" algn="just">
              <a:buFont typeface="Arial" panose="020B0604020202020204" pitchFamily="34" charset="0"/>
              <a:buChar char="•"/>
            </a:pPr>
            <a:r>
              <a:rPr lang="en-GB" altLang="fr-FR" sz="1600" b="0" dirty="0">
                <a:cs typeface="Arial" panose="020B0604020202020204" pitchFamily="34" charset="0"/>
              </a:rPr>
              <a:t>Recommendations</a:t>
            </a:r>
          </a:p>
          <a:p>
            <a:pPr marL="742950" lvl="1" indent="-285750" algn="just">
              <a:buFont typeface="Arial" panose="020B0604020202020204" pitchFamily="34" charset="0"/>
              <a:buChar char="•"/>
            </a:pPr>
            <a:r>
              <a:rPr lang="en-GB" altLang="fr-FR" sz="1600" dirty="0">
                <a:cs typeface="Arial" panose="020B0604020202020204" pitchFamily="34" charset="0"/>
              </a:rPr>
              <a:t>Fundamental Nuclear Physics</a:t>
            </a:r>
          </a:p>
          <a:p>
            <a:pPr marL="1200150" lvl="2" indent="-285750" algn="just">
              <a:buFont typeface="Courier New" panose="02070309020205020404" pitchFamily="49" charset="0"/>
              <a:buChar char="o"/>
            </a:pPr>
            <a:r>
              <a:rPr lang="en-GB" altLang="fr-FR" sz="1600" b="0" dirty="0">
                <a:cs typeface="Arial" panose="020B0604020202020204" pitchFamily="34" charset="0"/>
              </a:rPr>
              <a:t>Hadron Physics</a:t>
            </a:r>
          </a:p>
          <a:p>
            <a:pPr marL="1200150" lvl="2" indent="-285750" algn="just">
              <a:buFont typeface="Wingdings" pitchFamily="2" charset="2"/>
              <a:buChar char="v"/>
            </a:pPr>
            <a:r>
              <a:rPr lang="en-GB" altLang="fr-FR" sz="1600" dirty="0">
                <a:solidFill>
                  <a:srgbClr val="C00000"/>
                </a:solidFill>
                <a:cs typeface="Arial" panose="020B0604020202020204" pitchFamily="34" charset="0"/>
              </a:rPr>
              <a:t>Strongly Interacting Matter at Extreme Conditions</a:t>
            </a:r>
          </a:p>
          <a:p>
            <a:pPr marL="1200150" lvl="2" indent="-285750" algn="just">
              <a:buFont typeface="Wingdings" pitchFamily="2" charset="2"/>
              <a:buChar char="v"/>
            </a:pPr>
            <a:r>
              <a:rPr lang="en-GB" altLang="fr-FR" sz="1600" dirty="0">
                <a:solidFill>
                  <a:srgbClr val="C00000"/>
                </a:solidFill>
                <a:cs typeface="Arial" panose="020B0604020202020204" pitchFamily="34" charset="0"/>
              </a:rPr>
              <a:t>Nuclear Structure and Reaction Dynamics</a:t>
            </a:r>
          </a:p>
          <a:p>
            <a:pPr marL="1200150" lvl="2" indent="-285750" algn="just">
              <a:buFont typeface="Wingdings" pitchFamily="2" charset="2"/>
              <a:buChar char="v"/>
            </a:pPr>
            <a:r>
              <a:rPr lang="en-GB" altLang="fr-FR" sz="1600" dirty="0">
                <a:solidFill>
                  <a:srgbClr val="C00000"/>
                </a:solidFill>
                <a:cs typeface="Arial" panose="020B0604020202020204" pitchFamily="34" charset="0"/>
              </a:rPr>
              <a:t>Nuclear Astrophysics</a:t>
            </a:r>
          </a:p>
          <a:p>
            <a:pPr marL="1200150" lvl="2" indent="-285750" algn="just">
              <a:buFont typeface="Wingdings" pitchFamily="2" charset="2"/>
              <a:buChar char="v"/>
            </a:pPr>
            <a:r>
              <a:rPr lang="en-GB" altLang="fr-FR" sz="1600" dirty="0">
                <a:solidFill>
                  <a:srgbClr val="C00000"/>
                </a:solidFill>
                <a:cs typeface="Arial" panose="020B0604020202020204" pitchFamily="34" charset="0"/>
              </a:rPr>
              <a:t>Symmetries and Fundamental Interactions</a:t>
            </a:r>
          </a:p>
          <a:p>
            <a:pPr marL="742950" lvl="1" indent="-285750" algn="just">
              <a:buFont typeface="Wingdings" pitchFamily="2" charset="2"/>
              <a:buChar char="v"/>
            </a:pPr>
            <a:r>
              <a:rPr lang="en-GB" altLang="fr-FR" sz="1600" dirty="0">
                <a:solidFill>
                  <a:srgbClr val="C00000"/>
                </a:solidFill>
                <a:cs typeface="Arial" panose="020B0604020202020204" pitchFamily="34" charset="0"/>
              </a:rPr>
              <a:t>Applications and Societal Benefits</a:t>
            </a:r>
          </a:p>
          <a:p>
            <a:pPr marL="742950" lvl="1" indent="-285750" algn="just">
              <a:buFont typeface="Arial" panose="020B0604020202020204" pitchFamily="34" charset="0"/>
              <a:buChar char="•"/>
            </a:pPr>
            <a:r>
              <a:rPr lang="en-GB" altLang="fr-FR" sz="1600" dirty="0">
                <a:cs typeface="Arial" panose="020B0604020202020204" pitchFamily="34" charset="0"/>
              </a:rPr>
              <a:t>Nuclear Physics Tools</a:t>
            </a:r>
          </a:p>
          <a:p>
            <a:pPr marL="1200150" lvl="2" indent="-285750" algn="just">
              <a:buFont typeface="Wingdings" pitchFamily="2" charset="2"/>
              <a:buChar char="v"/>
            </a:pPr>
            <a:r>
              <a:rPr lang="en-GB" altLang="fr-FR" sz="1600" dirty="0">
                <a:solidFill>
                  <a:srgbClr val="C00000"/>
                </a:solidFill>
                <a:cs typeface="Arial" panose="020B0604020202020204" pitchFamily="34" charset="0"/>
              </a:rPr>
              <a:t>Detectors and experimental techniques</a:t>
            </a:r>
          </a:p>
          <a:p>
            <a:pPr marL="1200150" lvl="2" indent="-285750" algn="just">
              <a:buFont typeface="Wingdings" pitchFamily="2" charset="2"/>
              <a:buChar char="v"/>
            </a:pPr>
            <a:r>
              <a:rPr lang="en-GB" altLang="fr-FR" sz="1600" dirty="0">
                <a:solidFill>
                  <a:srgbClr val="C00000"/>
                </a:solidFill>
                <a:cs typeface="Arial" panose="020B0604020202020204" pitchFamily="34" charset="0"/>
              </a:rPr>
              <a:t>Machine learning (ML) and artificial intelligence (AI), Quantum computing (QC), Numerical tools, techniques and resources</a:t>
            </a:r>
          </a:p>
          <a:p>
            <a:pPr marL="742950" lvl="1" indent="-285750" algn="just">
              <a:buFont typeface="Arial" panose="020B0604020202020204" pitchFamily="34" charset="0"/>
              <a:buChar char="•"/>
            </a:pPr>
            <a:r>
              <a:rPr lang="en-GB" altLang="fr-FR" sz="1600" b="0" dirty="0">
                <a:cs typeface="Arial" panose="020B0604020202020204" pitchFamily="34" charset="0"/>
              </a:rPr>
              <a:t>Open Science and Data</a:t>
            </a:r>
          </a:p>
          <a:p>
            <a:pPr marL="742950" lvl="1" indent="-285750" algn="just">
              <a:buFont typeface="Arial" panose="020B0604020202020204" pitchFamily="34" charset="0"/>
              <a:buChar char="•"/>
            </a:pPr>
            <a:r>
              <a:rPr lang="en-GB" altLang="fr-FR" sz="1600" b="0" dirty="0">
                <a:cs typeface="Arial" panose="020B0604020202020204" pitchFamily="34" charset="0"/>
              </a:rPr>
              <a:t>Nuclear Science - People and Society</a:t>
            </a:r>
          </a:p>
        </p:txBody>
      </p:sp>
      <p:pic>
        <p:nvPicPr>
          <p:cNvPr id="7" name="Image 6">
            <a:extLst>
              <a:ext uri="{FF2B5EF4-FFF2-40B4-BE49-F238E27FC236}">
                <a16:creationId xmlns:a16="http://schemas.microsoft.com/office/drawing/2014/main" id="{D40C2C49-6CA2-6E45-8FC8-03A1E6BEA206}"/>
              </a:ext>
            </a:extLst>
          </p:cNvPr>
          <p:cNvPicPr>
            <a:picLocks noChangeAspect="1"/>
          </p:cNvPicPr>
          <p:nvPr/>
        </p:nvPicPr>
        <p:blipFill rotWithShape="1">
          <a:blip r:embed="rId2" cstate="email">
            <a:extLst>
              <a:ext uri="{28A0092B-C50C-407E-A947-70E740481C1C}">
                <a14:useLocalDpi xmlns:a14="http://schemas.microsoft.com/office/drawing/2010/main" val="0"/>
              </a:ext>
            </a:extLst>
          </a:blip>
          <a:srcRect t="2120" r="5177" b="7250"/>
          <a:stretch/>
        </p:blipFill>
        <p:spPr>
          <a:xfrm>
            <a:off x="7323832" y="2239893"/>
            <a:ext cx="4772484" cy="3421098"/>
          </a:xfrm>
          <a:prstGeom prst="rect">
            <a:avLst/>
          </a:prstGeom>
        </p:spPr>
      </p:pic>
      <p:sp>
        <p:nvSpPr>
          <p:cNvPr id="8" name="ZoneTexte 7">
            <a:extLst>
              <a:ext uri="{FF2B5EF4-FFF2-40B4-BE49-F238E27FC236}">
                <a16:creationId xmlns:a16="http://schemas.microsoft.com/office/drawing/2014/main" id="{7EE011C1-DC3E-599B-D8C9-376621A778DB}"/>
              </a:ext>
            </a:extLst>
          </p:cNvPr>
          <p:cNvSpPr txBox="1"/>
          <p:nvPr/>
        </p:nvSpPr>
        <p:spPr>
          <a:xfrm>
            <a:off x="7569438" y="1039564"/>
            <a:ext cx="3810000" cy="1200329"/>
          </a:xfrm>
          <a:prstGeom prst="rect">
            <a:avLst/>
          </a:prstGeom>
          <a:noFill/>
        </p:spPr>
        <p:txBody>
          <a:bodyPr wrap="square" rtlCol="0">
            <a:spAutoFit/>
          </a:bodyPr>
          <a:lstStyle/>
          <a:p>
            <a:pPr algn="ctr"/>
            <a:r>
              <a:rPr lang="en-GB" dirty="0"/>
              <a:t>LRP2024 approved at the NuPECC meeting in Lund 13/06/2024</a:t>
            </a:r>
          </a:p>
        </p:txBody>
      </p:sp>
      <p:sp>
        <p:nvSpPr>
          <p:cNvPr id="5" name="ZoneTexte 4">
            <a:extLst>
              <a:ext uri="{FF2B5EF4-FFF2-40B4-BE49-F238E27FC236}">
                <a16:creationId xmlns:a16="http://schemas.microsoft.com/office/drawing/2014/main" id="{2F59FD16-8370-235A-21CC-097A1AF51909}"/>
              </a:ext>
            </a:extLst>
          </p:cNvPr>
          <p:cNvSpPr txBox="1"/>
          <p:nvPr/>
        </p:nvSpPr>
        <p:spPr>
          <a:xfrm>
            <a:off x="7912947" y="6259809"/>
            <a:ext cx="3594254" cy="461665"/>
          </a:xfrm>
          <a:prstGeom prst="rect">
            <a:avLst/>
          </a:prstGeom>
          <a:ln>
            <a:noFill/>
          </a:ln>
        </p:spPr>
        <p:style>
          <a:lnRef idx="1">
            <a:schemeClr val="accent6"/>
          </a:lnRef>
          <a:fillRef idx="2">
            <a:schemeClr val="accent6"/>
          </a:fillRef>
          <a:effectRef idx="1">
            <a:schemeClr val="accent6"/>
          </a:effectRef>
          <a:fontRef idx="minor">
            <a:schemeClr val="dk1"/>
          </a:fontRef>
        </p:style>
        <p:txBody>
          <a:bodyPr wrap="none" rtlCol="0">
            <a:spAutoFit/>
          </a:bodyPr>
          <a:lstStyle/>
          <a:p>
            <a:pPr algn="ctr"/>
            <a:r>
              <a:rPr lang="en-GB" dirty="0"/>
              <a:t>Full LRP2024 of 360 pages</a:t>
            </a:r>
          </a:p>
        </p:txBody>
      </p:sp>
      <p:sp>
        <p:nvSpPr>
          <p:cNvPr id="10" name="ZoneTexte 9">
            <a:extLst>
              <a:ext uri="{FF2B5EF4-FFF2-40B4-BE49-F238E27FC236}">
                <a16:creationId xmlns:a16="http://schemas.microsoft.com/office/drawing/2014/main" id="{B27F975D-DF3E-A853-EABA-AC81A663F80E}"/>
              </a:ext>
            </a:extLst>
          </p:cNvPr>
          <p:cNvSpPr txBox="1"/>
          <p:nvPr/>
        </p:nvSpPr>
        <p:spPr>
          <a:xfrm>
            <a:off x="6810713" y="5666308"/>
            <a:ext cx="5285603" cy="646331"/>
          </a:xfrm>
          <a:prstGeom prst="rect">
            <a:avLst/>
          </a:prstGeom>
          <a:noFill/>
        </p:spPr>
        <p:txBody>
          <a:bodyPr wrap="square">
            <a:spAutoFit/>
          </a:bodyPr>
          <a:lstStyle/>
          <a:p>
            <a:pPr marL="914400" lvl="1" indent="-457200">
              <a:buFont typeface="Wingdings" pitchFamily="2" charset="2"/>
              <a:buChar char="Ø"/>
            </a:pPr>
            <a:r>
              <a:rPr lang="en-GB" sz="1800" i="1" dirty="0">
                <a:solidFill>
                  <a:srgbClr val="FF0000"/>
                </a:solidFill>
              </a:rPr>
              <a:t>https://</a:t>
            </a:r>
            <a:r>
              <a:rPr lang="en-GB" sz="1800" i="1" dirty="0" err="1">
                <a:solidFill>
                  <a:srgbClr val="FF0000"/>
                </a:solidFill>
              </a:rPr>
              <a:t>www.nupecc.org</a:t>
            </a:r>
            <a:r>
              <a:rPr lang="en-GB" sz="1800" i="1" dirty="0">
                <a:solidFill>
                  <a:srgbClr val="FF0000"/>
                </a:solidFill>
              </a:rPr>
              <a:t>/lrp2024/Draft_Executive_Summary_LRP2024.pdf</a:t>
            </a:r>
          </a:p>
        </p:txBody>
      </p:sp>
    </p:spTree>
    <p:extLst>
      <p:ext uri="{BB962C8B-B14F-4D97-AF65-F5344CB8AC3E}">
        <p14:creationId xmlns:p14="http://schemas.microsoft.com/office/powerpoint/2010/main" val="2549657926"/>
      </p:ext>
    </p:extLst>
  </p:cSld>
  <p:clrMapOvr>
    <a:masterClrMapping/>
  </p:clrMapOvr>
</p:sld>
</file>

<file path=ppt/theme/theme1.xml><?xml version="1.0" encoding="utf-8"?>
<a:theme xmlns:a="http://schemas.openxmlformats.org/drawingml/2006/main" name="NuPECC 2025 templat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NuPECC RAL 2025 Questionnaire" id="{76DBC954-2CE2-0E44-8195-CB126D208BBC}" vid="{535F9E9E-FADE-4846-A0CF-B7A050E0346B}"/>
    </a:ext>
  </a:extLst>
</a:theme>
</file>

<file path=ppt/theme/theme2.xml><?xml version="1.0" encoding="utf-8"?>
<a:theme xmlns:a="http://schemas.openxmlformats.org/drawingml/2006/main" name="Thème Office">
  <a:themeElements>
    <a:clrScheme name="Bureau">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Bureau">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Bureau">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NuPECC 2025 template</Template>
  <TotalTime>9225</TotalTime>
  <Words>5352</Words>
  <Application>Microsoft Macintosh PowerPoint</Application>
  <PresentationFormat>Widescreen</PresentationFormat>
  <Paragraphs>593</Paragraphs>
  <Slides>46</Slides>
  <Notes>9</Notes>
  <HiddenSlides>0</HiddenSlides>
  <MMClips>0</MMClips>
  <ScaleCrop>false</ScaleCrop>
  <HeadingPairs>
    <vt:vector size="6" baseType="variant">
      <vt:variant>
        <vt:lpstr>Fonts Used</vt:lpstr>
      </vt:variant>
      <vt:variant>
        <vt:i4>12</vt:i4>
      </vt:variant>
      <vt:variant>
        <vt:lpstr>Theme</vt:lpstr>
      </vt:variant>
      <vt:variant>
        <vt:i4>1</vt:i4>
      </vt:variant>
      <vt:variant>
        <vt:lpstr>Slide Titles</vt:lpstr>
      </vt:variant>
      <vt:variant>
        <vt:i4>46</vt:i4>
      </vt:variant>
    </vt:vector>
  </HeadingPairs>
  <TitlesOfParts>
    <vt:vector size="59" baseType="lpstr">
      <vt:lpstr>-apple-system</vt:lpstr>
      <vt:lpstr>Arial</vt:lpstr>
      <vt:lpstr>ArialMT</vt:lpstr>
      <vt:lpstr>Calibri</vt:lpstr>
      <vt:lpstr>Candara</vt:lpstr>
      <vt:lpstr>Courier New</vt:lpstr>
      <vt:lpstr>DejaVu Serif</vt:lpstr>
      <vt:lpstr>ElsevierGulliver</vt:lpstr>
      <vt:lpstr>Helvetica Neue</vt:lpstr>
      <vt:lpstr>Symbol</vt:lpstr>
      <vt:lpstr>Times New Roman</vt:lpstr>
      <vt:lpstr>Wingdings</vt:lpstr>
      <vt:lpstr>NuPECC 2025 template</vt:lpstr>
      <vt:lpstr>NuPECC Report</vt:lpstr>
      <vt:lpstr>PowerPoint Presentation</vt:lpstr>
      <vt:lpstr>NuPECC management team 2025 - 2027</vt:lpstr>
      <vt:lpstr>A NuPECC Forum For Early career Researchers</vt:lpstr>
      <vt:lpstr>NuPECC Long Range Plan 2024</vt:lpstr>
      <vt:lpstr>PowerPoint Presentation</vt:lpstr>
      <vt:lpstr>PowerPoint Presentation</vt:lpstr>
      <vt:lpstr>PowerPoint Presentation</vt:lpstr>
      <vt:lpstr>PowerPoint Presentation</vt:lpstr>
      <vt:lpstr>PowerPoint Presentation</vt:lpstr>
      <vt:lpstr>JENAS Symposium</vt:lpstr>
      <vt:lpstr>NuPECC input to ESPPU</vt:lpstr>
      <vt:lpstr>PowerPoint Presentation</vt:lpstr>
      <vt:lpstr>PowerPoint Presentation</vt:lpstr>
      <vt:lpstr>Task Force</vt:lpstr>
      <vt:lpstr>JENA white paper on federated computing</vt:lpstr>
      <vt:lpstr>Conclusions</vt:lpstr>
      <vt:lpstr>Towards NuPECC Long Range Plan 2024</vt:lpstr>
      <vt:lpstr>NuPECC LRP2025 Time Line</vt:lpstr>
      <vt:lpstr>Physics topics ad recommendations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Infrastructures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Nuclear Physics in Europe – two pillars</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Présentation PowerPoint</dc:title>
  <dc:creator>Marek</dc:creator>
  <cp:lastModifiedBy>Widmann, Eberhard</cp:lastModifiedBy>
  <cp:revision>2045</cp:revision>
  <cp:lastPrinted>2022-11-17T10:00:03Z</cp:lastPrinted>
  <dcterms:created xsi:type="dcterms:W3CDTF">2017-05-13T09:16:29Z</dcterms:created>
  <dcterms:modified xsi:type="dcterms:W3CDTF">2025-05-27T19:55:17Z</dcterms:modified>
</cp:coreProperties>
</file>