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0" r:id="rId5"/>
  </p:sldMasterIdLst>
  <p:notesMasterIdLst>
    <p:notesMasterId r:id="rId22"/>
  </p:notesMasterIdLst>
  <p:handoutMasterIdLst>
    <p:handoutMasterId r:id="rId23"/>
  </p:handoutMasterIdLst>
  <p:sldIdLst>
    <p:sldId id="270" r:id="rId6"/>
    <p:sldId id="497" r:id="rId7"/>
    <p:sldId id="669" r:id="rId8"/>
    <p:sldId id="671" r:id="rId9"/>
    <p:sldId id="948" r:id="rId10"/>
    <p:sldId id="945" r:id="rId11"/>
    <p:sldId id="928" r:id="rId12"/>
    <p:sldId id="934" r:id="rId13"/>
    <p:sldId id="935" r:id="rId14"/>
    <p:sldId id="946" r:id="rId15"/>
    <p:sldId id="947" r:id="rId16"/>
    <p:sldId id="587" r:id="rId17"/>
    <p:sldId id="666" r:id="rId18"/>
    <p:sldId id="941" r:id="rId19"/>
    <p:sldId id="597" r:id="rId20"/>
    <p:sldId id="530" r:id="rId21"/>
  </p:sldIdLst>
  <p:sldSz cx="12192000" cy="6858000"/>
  <p:notesSz cx="6950075" cy="9236075"/>
  <p:defaultTextStyle>
    <a:defPPr>
      <a:defRPr lang="en-US"/>
    </a:defPPr>
    <a:lvl1pPr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12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254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379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50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5633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2759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199886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012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4308"/>
    <a:srgbClr val="F4CE3D"/>
    <a:srgbClr val="72B33B"/>
    <a:srgbClr val="005CB9"/>
    <a:srgbClr val="F3EADE"/>
    <a:srgbClr val="FFAE1A"/>
    <a:srgbClr val="E7E9DE"/>
    <a:srgbClr val="0F0C8F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Objects="1">
      <p:cViewPr varScale="1">
        <p:scale>
          <a:sx n="127" d="100"/>
          <a:sy n="127" d="100"/>
        </p:scale>
        <p:origin x="448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Objects="1">
      <p:cViewPr varScale="1">
        <p:scale>
          <a:sx n="73" d="100"/>
          <a:sy n="73" d="100"/>
        </p:scale>
        <p:origin x="2982" y="54"/>
      </p:cViewPr>
      <p:guideLst>
        <p:guide orient="horz" pos="290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11" y="0"/>
            <a:ext cx="3011489" cy="463385"/>
          </a:xfrm>
          <a:prstGeom prst="rect">
            <a:avLst/>
          </a:prstGeom>
        </p:spPr>
        <p:txBody>
          <a:bodyPr vert="horz" lIns="90959" tIns="45479" rIns="90959" bIns="45479" rtlCol="0"/>
          <a:lstStyle>
            <a:lvl1pPr algn="r">
              <a:defRPr sz="1200"/>
            </a:lvl1pPr>
          </a:lstStyle>
          <a:p>
            <a:r>
              <a:rPr lang="en-US" sz="900" dirty="0"/>
              <a:t>3 May 2023</a:t>
            </a:r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9" cy="463385"/>
          </a:xfrm>
          <a:prstGeom prst="rect">
            <a:avLst/>
          </a:prstGeom>
        </p:spPr>
        <p:txBody>
          <a:bodyPr vert="horz" lIns="90959" tIns="45479" rIns="90959" bIns="45479" rtlCol="0"/>
          <a:lstStyle>
            <a:lvl1pPr algn="l">
              <a:defRPr sz="1200"/>
            </a:lvl1pPr>
          </a:lstStyle>
          <a:p>
            <a:r>
              <a:rPr lang="en-US" sz="900" dirty="0"/>
              <a:t>FRIB PowerPoint Template 16x9 Status</a:t>
            </a:r>
          </a:p>
          <a:p>
            <a:r>
              <a:rPr lang="en-US" sz="900" dirty="0"/>
              <a:t>Alex Parsons, FRIB Creative Director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788289" y="8450227"/>
            <a:ext cx="4729728" cy="703690"/>
          </a:xfrm>
          <a:prstGeom prst="rect">
            <a:avLst/>
          </a:prstGeom>
        </p:spPr>
        <p:txBody>
          <a:bodyPr vert="horz" lIns="94149" tIns="47074" rIns="94149" bIns="47074" rtlCol="0" anchor="b"/>
          <a:lstStyle>
            <a:lvl1pPr algn="l">
              <a:defRPr sz="1200"/>
            </a:lvl1pPr>
          </a:lstStyle>
          <a:p>
            <a:r>
              <a:rPr lang="en-US" sz="900" dirty="0"/>
              <a:t>Facility for Rare Isotope Beams</a:t>
            </a:r>
          </a:p>
          <a:p>
            <a:r>
              <a:rPr lang="en-US" sz="900" dirty="0"/>
              <a:t>U.S. Department of Energy Office of Science | Michigan State University</a:t>
            </a:r>
          </a:p>
          <a:p>
            <a:r>
              <a:rPr lang="en-US" sz="900" dirty="0"/>
              <a:t>640 South Shaw Lane • East Lansing, MI 48824, USA</a:t>
            </a:r>
          </a:p>
          <a:p>
            <a:r>
              <a:rPr lang="en-US" sz="900" dirty="0"/>
              <a:t>frib.msu.edu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" y="8403314"/>
            <a:ext cx="642863" cy="7506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C3F6D33-7C2E-44BB-B6EF-2876F56DBD42}" type="slidenum">
              <a:rPr lang="en-US" sz="90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1699" cy="461725"/>
          </a:xfrm>
          <a:prstGeom prst="rect">
            <a:avLst/>
          </a:prstGeom>
        </p:spPr>
        <p:txBody>
          <a:bodyPr vert="horz" wrap="square" lIns="91914" tIns="45956" rIns="91914" bIns="4595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2"/>
            <a:ext cx="3011699" cy="461725"/>
          </a:xfrm>
          <a:prstGeom prst="rect">
            <a:avLst/>
          </a:prstGeom>
        </p:spPr>
        <p:txBody>
          <a:bodyPr vert="horz" wrap="square" lIns="91914" tIns="45956" rIns="91914" bIns="4595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5/26/25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914" tIns="45956" rIns="91914" bIns="4595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78"/>
            <a:ext cx="5560060" cy="4155519"/>
          </a:xfrm>
          <a:prstGeom prst="rect">
            <a:avLst/>
          </a:prstGeom>
        </p:spPr>
        <p:txBody>
          <a:bodyPr vert="horz" wrap="square" lIns="91914" tIns="45956" rIns="91914" bIns="4595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764"/>
            <a:ext cx="3011699" cy="461724"/>
          </a:xfrm>
          <a:prstGeom prst="rect">
            <a:avLst/>
          </a:prstGeom>
        </p:spPr>
        <p:txBody>
          <a:bodyPr vert="horz" wrap="square" lIns="91914" tIns="45956" rIns="91914" bIns="4595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764"/>
            <a:ext cx="3011699" cy="461724"/>
          </a:xfrm>
          <a:prstGeom prst="rect">
            <a:avLst/>
          </a:prstGeom>
        </p:spPr>
        <p:txBody>
          <a:bodyPr vert="horz" wrap="square" lIns="91914" tIns="45956" rIns="91914" bIns="4595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831" indent="-285705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2817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599942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070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5633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9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3874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1687-8727-E6C3-39AB-9C041CBDA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B9D792E-6F7F-36F1-F497-61C801F2A3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A8DBF3C-0B55-C909-3007-7B2BFF9605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7826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87388"/>
            <a:ext cx="611822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4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3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703" y="1238250"/>
            <a:ext cx="9986635" cy="44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77" indent="0" algn="ctr">
              <a:buNone/>
              <a:defRPr/>
            </a:lvl2pPr>
            <a:lvl3pPr marL="864551" indent="0" algn="ctr">
              <a:buNone/>
              <a:defRPr/>
            </a:lvl3pPr>
            <a:lvl4pPr marL="1296827" indent="0" algn="ctr">
              <a:buNone/>
              <a:defRPr/>
            </a:lvl4pPr>
            <a:lvl5pPr marL="1729104" indent="0" algn="ctr">
              <a:buNone/>
              <a:defRPr/>
            </a:lvl5pPr>
            <a:lvl6pPr marL="2161379" indent="0" algn="ctr">
              <a:buNone/>
              <a:defRPr/>
            </a:lvl6pPr>
            <a:lvl7pPr marL="2593655" indent="0" algn="ctr">
              <a:buNone/>
              <a:defRPr/>
            </a:lvl7pPr>
            <a:lvl8pPr marL="3025929" indent="0" algn="ctr">
              <a:buNone/>
              <a:defRPr/>
            </a:lvl8pPr>
            <a:lvl9pPr marL="34582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5" y="3147284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54"/>
            <a:ext cx="12192000" cy="42588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110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US National Science Foundation under grant No. PHY-23-10078 and the U.S. Department of Energy, Office of Science, Office of Nuclear Physics and used resources of the</a:t>
            </a:r>
            <a:r>
              <a:rPr lang="en-US" sz="110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Facility for Rare Isotope Beams (FRIB) Operations, which is a DOE Office of Science User Facility under Award Number DE-SC0023633.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45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546592"/>
            <a:ext cx="1600200" cy="2043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D52DA-7EC2-A93A-E527-24C0D964E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53488"/>
          <a:stretch/>
        </p:blipFill>
        <p:spPr>
          <a:xfrm>
            <a:off x="2819400" y="5636776"/>
            <a:ext cx="3048000" cy="639434"/>
          </a:xfrm>
          <a:prstGeom prst="rect">
            <a:avLst/>
          </a:prstGeom>
        </p:spPr>
      </p:pic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5E56C48-E97E-EB04-E105-6EE91E71C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27011" y="5695162"/>
            <a:ext cx="3474189" cy="6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8" y="1320110"/>
            <a:ext cx="10486572" cy="3376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9947" tIns="44973" rIns="89947" bIns="44973">
            <a:spAutoFit/>
          </a:bodyPr>
          <a:lstStyle/>
          <a:p>
            <a:pPr defTabSz="449856" eaLnBrk="0" hangingPunct="0">
              <a:lnSpc>
                <a:spcPct val="90000"/>
              </a:lnSpc>
              <a:defRPr/>
            </a:pPr>
            <a:endParaRPr lang="en-US" sz="1772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06"/>
            <a:ext cx="12192000" cy="363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9947" tIns="44973" rIns="89947" bIns="44973">
            <a:spAutoFit/>
          </a:bodyPr>
          <a:lstStyle/>
          <a:p>
            <a:pPr defTabSz="449856">
              <a:defRPr/>
            </a:pPr>
            <a:endParaRPr lang="en-US" sz="1772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1882"/>
            <a:ext cx="119888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984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7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10200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07095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10200"/>
            <a:ext cx="12089496" cy="584200"/>
          </a:xfrm>
        </p:spPr>
        <p:txBody>
          <a:bodyPr anchor="ctr"/>
          <a:lstStyle>
            <a:lvl1pPr marL="1371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9355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7" y="1071570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56905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2" y="1067105"/>
            <a:ext cx="11988805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2" y="3581407"/>
            <a:ext cx="11988805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45674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5"/>
            <a:ext cx="5892800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9" y="1067105"/>
            <a:ext cx="5923033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13" y="3581407"/>
            <a:ext cx="5892799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9" y="3581407"/>
            <a:ext cx="5923033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17802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30951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6079" y="6063452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8937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8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8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2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</p:sldLayoutIdLst>
  <p:hf hdr="0" dt="0"/>
  <p:txStyles>
    <p:titleStyle>
      <a:lvl1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80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162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241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323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95" indent="-180195" algn="l" defTabSz="803370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94" indent="-15166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641" indent="-160673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90" indent="-13364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3087" indent="-18019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507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590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67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75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2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1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3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ib.msu.edu/_files/pdfs/frib400_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tm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Bradley Sherrill</a:t>
            </a:r>
            <a:br>
              <a:rPr lang="en-US" dirty="0"/>
            </a:br>
            <a:r>
              <a:rPr lang="en-US" dirty="0"/>
              <a:t>Associate Director for Fragment Separation</a:t>
            </a:r>
            <a:br>
              <a:rPr lang="en-US" dirty="0"/>
            </a:br>
            <a:r>
              <a:rPr lang="en-US" dirty="0"/>
              <a:t>sherrill@frib.msu.edu</a:t>
            </a:r>
          </a:p>
          <a:p>
            <a:r>
              <a:rPr lang="en-US" dirty="0"/>
              <a:t>27 May 2025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95255" y="3147284"/>
            <a:ext cx="12001499" cy="478612"/>
          </a:xfrm>
        </p:spPr>
        <p:txBody>
          <a:bodyPr/>
          <a:lstStyle/>
          <a:p>
            <a:r>
              <a:rPr lang="en-US" dirty="0"/>
              <a:t>Report to WG9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F15DB8-02C4-BDBF-5766-9E9730BB4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Epochs defined in the process to reach full power – do not correspond to years</a:t>
            </a:r>
          </a:p>
          <a:p>
            <a:r>
              <a:rPr lang="en-US" dirty="0"/>
              <a:t>Epoch transitions are based on experience and hardware upgrades to address issues</a:t>
            </a:r>
          </a:p>
          <a:p>
            <a:r>
              <a:rPr lang="en-US" dirty="0"/>
              <a:t>We are currently operating in Epoch 2 at 20 kW</a:t>
            </a:r>
          </a:p>
          <a:p>
            <a:pPr lvl="1"/>
            <a:r>
              <a:rPr lang="en-US" dirty="0"/>
              <a:t>New beams added; </a:t>
            </a:r>
            <a:r>
              <a:rPr lang="en-US" baseline="30000" dirty="0"/>
              <a:t>28</a:t>
            </a:r>
            <a:r>
              <a:rPr lang="en-US" dirty="0"/>
              <a:t>Si, </a:t>
            </a:r>
            <a:r>
              <a:rPr lang="en-US" baseline="30000" dirty="0"/>
              <a:t>56</a:t>
            </a:r>
            <a:r>
              <a:rPr lang="en-US" dirty="0"/>
              <a:t>Ni, </a:t>
            </a:r>
            <a:r>
              <a:rPr lang="en-US" baseline="30000" dirty="0"/>
              <a:t>238</a:t>
            </a:r>
            <a:r>
              <a:rPr lang="en-US" dirty="0"/>
              <a:t>U</a:t>
            </a:r>
          </a:p>
          <a:p>
            <a:pPr lvl="1"/>
            <a:r>
              <a:rPr lang="en-US" dirty="0"/>
              <a:t>2 new vaults added</a:t>
            </a:r>
          </a:p>
          <a:p>
            <a:r>
              <a:rPr lang="en-US" dirty="0"/>
              <a:t>Epoch 3 will begin in FY2026 with 30-50 kW</a:t>
            </a:r>
          </a:p>
          <a:p>
            <a:pPr lvl="1"/>
            <a:r>
              <a:rPr lang="en-US" dirty="0"/>
              <a:t>New beams, e.g., </a:t>
            </a:r>
            <a:r>
              <a:rPr lang="en-US" baseline="30000" dirty="0"/>
              <a:t>208</a:t>
            </a:r>
            <a:r>
              <a:rPr lang="en-US" dirty="0"/>
              <a:t>Pb added</a:t>
            </a:r>
          </a:p>
          <a:p>
            <a:pPr lvl="1"/>
            <a:r>
              <a:rPr lang="en-US" dirty="0"/>
              <a:t>New beam dump</a:t>
            </a:r>
          </a:p>
          <a:p>
            <a:r>
              <a:rPr lang="en-US" dirty="0"/>
              <a:t>Epoch 4 – 50 kW</a:t>
            </a:r>
          </a:p>
          <a:p>
            <a:r>
              <a:rPr lang="en-US" dirty="0"/>
              <a:t>Epoch 5 – 100 kW</a:t>
            </a:r>
          </a:p>
          <a:p>
            <a:r>
              <a:rPr lang="en-US" dirty="0"/>
              <a:t>Epoch 6 – 200 kW to 400 kW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4149D4-697F-08D1-B565-FB781617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FRIB Improvements Build of Operational Experience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E5FB5-0F4C-454A-9659-E8A0A4788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4FB76-EBBC-6A91-7D17-FB0EFEE68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9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1505BB-7DC3-7503-1E02-07570AE7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1067100"/>
            <a:ext cx="4699000" cy="4937460"/>
          </a:xfrm>
        </p:spPr>
        <p:txBody>
          <a:bodyPr/>
          <a:lstStyle/>
          <a:p>
            <a:r>
              <a:rPr lang="en-US" dirty="0"/>
              <a:t>New 8 Tm spectrometer for use with very neutron rich and high-energy beams</a:t>
            </a:r>
          </a:p>
          <a:p>
            <a:r>
              <a:rPr lang="en-US" dirty="0"/>
              <a:t>Multiple ion-optical modes optimize different experiments</a:t>
            </a:r>
          </a:p>
          <a:p>
            <a:pPr lvl="1"/>
            <a:r>
              <a:rPr lang="en-US" dirty="0"/>
              <a:t>Achromatic mode</a:t>
            </a:r>
          </a:p>
          <a:p>
            <a:pPr lvl="1"/>
            <a:r>
              <a:rPr lang="en-US" dirty="0"/>
              <a:t>Dispersion matching mode</a:t>
            </a:r>
          </a:p>
          <a:p>
            <a:pPr lvl="1"/>
            <a:r>
              <a:rPr lang="en-US" dirty="0"/>
              <a:t>Achromatic mode with intermediate beam image</a:t>
            </a:r>
          </a:p>
          <a:p>
            <a:r>
              <a:rPr lang="en-US" dirty="0"/>
              <a:t>HRS includes a High Transmission Beam Line (HTBL) and a Spectrometer (SPS)</a:t>
            </a:r>
          </a:p>
          <a:p>
            <a:pPr lvl="1"/>
            <a:r>
              <a:rPr lang="en-US" dirty="0"/>
              <a:t>HRS-HTBL under construction</a:t>
            </a:r>
          </a:p>
          <a:p>
            <a:pPr lvl="1"/>
            <a:r>
              <a:rPr lang="en-US" dirty="0"/>
              <a:t>SPS DOE Office of Project Assessment (OPA) Review in October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8AFC7-82C4-2A43-53EA-F84E3521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FRIB Major Equipment Upgrade – High Rigidity Spectrometer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05DCB-30B6-9608-4216-E46459FFC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4F141-AA6B-6107-B447-97F502B18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17E9C-25E9-827C-C64D-81C4BED3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95400"/>
            <a:ext cx="7315200" cy="44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7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8541" y="-216661"/>
            <a:ext cx="10289059" cy="1345271"/>
          </a:xfrm>
        </p:spPr>
        <p:txBody>
          <a:bodyPr/>
          <a:lstStyle/>
          <a:p>
            <a:r>
              <a:rPr lang="en-US" dirty="0"/>
              <a:t>FRIB400 – Upgrade to 400 MeV/u Primary Beam Energy for Uranium will Expand Science Reach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Content Placeholder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t="54643" r="2037"/>
          <a:stretch/>
        </p:blipFill>
        <p:spPr bwMode="auto">
          <a:xfrm>
            <a:off x="3505200" y="1242652"/>
            <a:ext cx="8686800" cy="22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876800" y="13229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Space in the FRIB tunnel for the needed 11 cryomodules –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lends itself to staged implementation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15277" r="5729" b="13435"/>
          <a:stretch/>
        </p:blipFill>
        <p:spPr>
          <a:xfrm>
            <a:off x="5352578" y="3269211"/>
            <a:ext cx="5449244" cy="28443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3962400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FRIB was designed to allow addition cryomodules (shown in blue) </a:t>
            </a:r>
          </a:p>
          <a:p>
            <a:r>
              <a:rPr lang="en-US" dirty="0"/>
              <a:t>The upgrade would consist of 55 SC elliptical cavities (β</a:t>
            </a:r>
            <a:r>
              <a:rPr lang="en-US" sz="1800" baseline="-25000" dirty="0"/>
              <a:t>OPT</a:t>
            </a:r>
            <a:r>
              <a:rPr lang="en-US" dirty="0"/>
              <a:t>=0.65, 644 MHz) in 11 cryomodules at 17.5 MV/m accelerating field</a:t>
            </a:r>
          </a:p>
          <a:p>
            <a:r>
              <a:rPr lang="en-US" dirty="0"/>
              <a:t>Addition would allow at least 400 MeV/u for all beams at 400 kW</a:t>
            </a:r>
          </a:p>
          <a:p>
            <a:r>
              <a:rPr lang="en-US" dirty="0"/>
              <a:t>Installation could be in phases with minimal facility down time</a:t>
            </a:r>
          </a:p>
          <a:p>
            <a:r>
              <a:rPr lang="en-US" dirty="0"/>
              <a:t>Proposed but not funded</a:t>
            </a:r>
          </a:p>
        </p:txBody>
      </p:sp>
    </p:spTree>
    <p:extLst>
      <p:ext uri="{BB962C8B-B14F-4D97-AF65-F5344CB8AC3E}">
        <p14:creationId xmlns:p14="http://schemas.microsoft.com/office/powerpoint/2010/main" val="51991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for FRIB400 is Progressing Well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960" y="2813265"/>
            <a:ext cx="2377440" cy="316992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28600" y="1076725"/>
            <a:ext cx="10366249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Technology being demonstrated</a:t>
            </a: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kern="0" dirty="0"/>
              <a:t>High-Q is demonstrated with nitrogen doping and mid-T furnace baking</a:t>
            </a:r>
          </a:p>
          <a:p>
            <a:pPr marL="211709" lvl="1" indent="0">
              <a:buNone/>
            </a:pPr>
            <a:r>
              <a:rPr lang="en-US" kern="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5655" y="2405982"/>
            <a:ext cx="219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Cavity in He vessel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6922" y="4673483"/>
            <a:ext cx="18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Cryomodule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15596" r="10264"/>
          <a:stretch/>
        </p:blipFill>
        <p:spPr>
          <a:xfrm rot="5400000">
            <a:off x="6545725" y="3070436"/>
            <a:ext cx="3218687" cy="268004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828800"/>
            <a:ext cx="5575217" cy="3861516"/>
          </a:xfrm>
        </p:spPr>
        <p:txBody>
          <a:bodyPr/>
          <a:lstStyle/>
          <a:p>
            <a:r>
              <a:rPr lang="en-US" sz="2400" dirty="0"/>
              <a:t>Fully-dressed cavity is ready for testing</a:t>
            </a:r>
          </a:p>
          <a:p>
            <a:pPr lvl="1"/>
            <a:r>
              <a:rPr lang="en-US" sz="2200" dirty="0"/>
              <a:t>Titanium He vessel</a:t>
            </a:r>
          </a:p>
          <a:p>
            <a:pPr lvl="1"/>
            <a:r>
              <a:rPr lang="en-US" sz="2200" dirty="0"/>
              <a:t>Combined tuner includes a stepper motor and piezo element</a:t>
            </a:r>
          </a:p>
          <a:p>
            <a:r>
              <a:rPr lang="en-US" sz="2400" dirty="0"/>
              <a:t>High power RF coupler is being developed</a:t>
            </a:r>
          </a:p>
          <a:p>
            <a:r>
              <a:rPr lang="en-US" sz="2400" dirty="0"/>
              <a:t>Two niobium cavities were tested multiple times and met specifications</a:t>
            </a:r>
          </a:p>
          <a:p>
            <a:r>
              <a:rPr lang="en-US" dirty="0"/>
              <a:t>The dressed cavity is being prepared for cold testing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47861" y="2405982"/>
            <a:ext cx="219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Bare niobium cavity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2969" y="2044784"/>
            <a:ext cx="344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Preparation for cold testing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480D4-A7CF-8548-85CB-B1AB531DC6CF}"/>
              </a:ext>
            </a:extLst>
          </p:cNvPr>
          <p:cNvSpPr txBox="1"/>
          <p:nvPr/>
        </p:nvSpPr>
        <p:spPr>
          <a:xfrm>
            <a:off x="8614386" y="661453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4308"/>
                </a:solidFill>
              </a:rPr>
              <a:t>P. </a:t>
            </a:r>
            <a:r>
              <a:rPr lang="en-US" dirty="0" err="1">
                <a:solidFill>
                  <a:srgbClr val="064308"/>
                </a:solidFill>
              </a:rPr>
              <a:t>Ostroumov</a:t>
            </a:r>
            <a:r>
              <a:rPr lang="en-US" dirty="0">
                <a:solidFill>
                  <a:srgbClr val="064308"/>
                </a:solidFill>
              </a:rPr>
              <a:t> </a:t>
            </a:r>
            <a:r>
              <a:rPr lang="en-US" i="1" dirty="0">
                <a:solidFill>
                  <a:srgbClr val="064308"/>
                </a:solidFill>
              </a:rPr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354140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5A19B-F324-BE27-0DE8-C5C840BA3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63EADC-4AB7-E9AB-2E87-8E2CB82F8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>
            <a:normAutofit/>
          </a:bodyPr>
          <a:lstStyle/>
          <a:p>
            <a:r>
              <a:rPr lang="en-US" dirty="0"/>
              <a:t>FRIB Overview – Facility for Rare Isotope Beams is a US Department of Energy User Facility open to scientists from around the world (one of 28 user facilities; other NP facilities RHIC, JLAB, ATLAS)</a:t>
            </a:r>
          </a:p>
          <a:p>
            <a:pPr lvl="1"/>
            <a:r>
              <a:rPr lang="en-US" dirty="0"/>
              <a:t>Our mission is to support scientific users</a:t>
            </a:r>
          </a:p>
          <a:p>
            <a:r>
              <a:rPr lang="en-US" dirty="0"/>
              <a:t>Summary of Secondary Beams Delivered</a:t>
            </a:r>
          </a:p>
          <a:p>
            <a:r>
              <a:rPr lang="en-US" dirty="0"/>
              <a:t>Summary of the First Three FRIB PACs</a:t>
            </a:r>
          </a:p>
          <a:p>
            <a:r>
              <a:rPr lang="en-US" dirty="0"/>
              <a:t>FRIB Users are Publishing Science Results in High-Impact Journals</a:t>
            </a:r>
          </a:p>
          <a:p>
            <a:r>
              <a:rPr lang="en-US" dirty="0"/>
              <a:t>FRIB Power Ramp Up and Equipment Upgrade Plans</a:t>
            </a:r>
          </a:p>
          <a:p>
            <a:r>
              <a:rPr lang="en-US" dirty="0"/>
              <a:t>Summary of the energy upgrade plans to 400 MeV/u, FRIB400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9AB6CA-A599-F045-778A-93CC06D8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4A067-422C-5DCC-DF1D-509445943B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350"/>
            <a:ext cx="5080000" cy="365125"/>
          </a:xfrm>
        </p:spPr>
        <p:txBody>
          <a:bodyPr/>
          <a:lstStyle/>
          <a:p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F33A-08F2-4E6F-C834-DD9E26851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6000" y="6356350"/>
            <a:ext cx="1016000" cy="365125"/>
          </a:xfrm>
        </p:spPr>
        <p:txBody>
          <a:bodyPr/>
          <a:lstStyle/>
          <a:p>
            <a:r>
              <a:rPr lang="en-US"/>
              <a:t>, Slide </a:t>
            </a:r>
            <a:fld id="{35AD4620-7552-4207-8973-898801ED21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FRIB and FRIB400 beam energies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57" y="1040028"/>
            <a:ext cx="7408715" cy="5027613"/>
          </a:xfrm>
        </p:spPr>
      </p:pic>
    </p:spTree>
    <p:extLst>
      <p:ext uri="{BB962C8B-B14F-4D97-AF65-F5344CB8AC3E}">
        <p14:creationId xmlns:p14="http://schemas.microsoft.com/office/powerpoint/2010/main" val="426190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Content Placeholder 6"/>
          <p:cNvSpPr>
            <a:spLocks noGrp="1"/>
          </p:cNvSpPr>
          <p:nvPr>
            <p:ph idx="1"/>
          </p:nvPr>
        </p:nvSpPr>
        <p:spPr>
          <a:xfrm>
            <a:off x="101600" y="1067100"/>
            <a:ext cx="6948399" cy="4937460"/>
          </a:xfrm>
        </p:spPr>
        <p:txBody>
          <a:bodyPr>
            <a:normAutofit/>
          </a:bodyPr>
          <a:lstStyle/>
          <a:p>
            <a:pPr>
              <a:spcBef>
                <a:spcPts val="394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Major Science Themes:</a:t>
            </a:r>
          </a:p>
          <a:p>
            <a:pPr lvl="1">
              <a:spcBef>
                <a:spcPts val="394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Dense nuclear matter can be created and studied up to twice saturation density, relevant for neutron star modeling</a:t>
            </a:r>
          </a:p>
          <a:p>
            <a:pPr lvl="1">
              <a:spcBef>
                <a:spcPts val="394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Double the reach of FRIB along the neutron dripline from Z=30 to Z=60 into a region relevant for neutron-star crusts and to allow study of extreme, neutron-rich nuclei such as </a:t>
            </a:r>
            <a:r>
              <a:rPr lang="en-US" altLang="en-US" sz="1600" baseline="30000" dirty="0">
                <a:latin typeface="Arial" panose="020B0604020202020204" pitchFamily="34" charset="0"/>
              </a:rPr>
              <a:t>70</a:t>
            </a:r>
            <a:r>
              <a:rPr lang="en-US" altLang="en-US" sz="1600" dirty="0">
                <a:latin typeface="Arial" panose="020B0604020202020204" pitchFamily="34" charset="0"/>
              </a:rPr>
              <a:t>Ca </a:t>
            </a:r>
          </a:p>
          <a:p>
            <a:pPr lvl="1">
              <a:spcBef>
                <a:spcPts val="394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The emergence of neutron-star mergers as a likely site of the r-process highlights the need to study the most neutron-rich isotopes. FRIB400 will significantly extend the study of these isotopes.</a:t>
            </a:r>
          </a:p>
          <a:p>
            <a:pPr lvl="1">
              <a:spcBef>
                <a:spcPts val="394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Nuclear reactions can be performed in an energy regime of optimum nuclear transparency, improving their interpretation by reaction theory.</a:t>
            </a:r>
          </a:p>
          <a:p>
            <a:pPr marL="281286" indent="-281286">
              <a:spcBef>
                <a:spcPts val="394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64308"/>
                </a:solidFill>
              </a:rPr>
              <a:t>FRIB400 will allow a kinematically-complete study of nuclear fission</a:t>
            </a:r>
          </a:p>
          <a:p>
            <a:pPr marL="281286" indent="-281286">
              <a:spcBef>
                <a:spcPts val="394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64308"/>
                </a:solidFill>
              </a:rPr>
              <a:t>FRIB400 will expand the scientific impact of harvested isotopes by increasing the available yield of many isotopes by factor 10</a:t>
            </a:r>
          </a:p>
          <a:p>
            <a:pPr marL="281286" indent="-281286">
              <a:spcBef>
                <a:spcPts val="394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FRIB400 whitepaper:</a:t>
            </a:r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https://frib.msu.edu/_files/pdfs/frib400_final.pdf</a:t>
            </a:r>
            <a:endParaRPr lang="en-US" altLang="en-US" sz="1600" dirty="0"/>
          </a:p>
          <a:p>
            <a:pPr marL="0" indent="0">
              <a:spcBef>
                <a:spcPts val="394"/>
              </a:spcBef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27000" y="283376"/>
            <a:ext cx="11988800" cy="478624"/>
          </a:xfrm>
        </p:spPr>
        <p:txBody>
          <a:bodyPr/>
          <a:lstStyle/>
          <a:p>
            <a:r>
              <a:rPr lang="en-US" dirty="0"/>
              <a:t>FRIB400 Would Expand Science Reach</a:t>
            </a:r>
            <a:endParaRPr lang="en-US" altLang="en-US" sz="2363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B51C0-73A2-7AA3-92EF-418947BF0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F8985-9536-E4C4-AE36-CF954C9F6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964450"/>
            <a:ext cx="4356777" cy="2671392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09" y="3379236"/>
            <a:ext cx="2181591" cy="3581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0058400" y="2755113"/>
            <a:ext cx="1909565" cy="1077218"/>
          </a:xfrm>
          <a:prstGeom prst="rect">
            <a:avLst/>
          </a:prstGeom>
          <a:solidFill>
            <a:srgbClr val="F3EADE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FRIB400 might  allow reaching the dripline up to Z=60 (Z=30 for FRIB)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25236" y="4323890"/>
            <a:ext cx="1909564" cy="1569660"/>
          </a:xfrm>
          <a:prstGeom prst="rect">
            <a:avLst/>
          </a:prstGeom>
          <a:solidFill>
            <a:srgbClr val="F3EADE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FRIB400 will allow </a:t>
            </a:r>
            <a:r>
              <a:rPr lang="en-US" sz="1600" dirty="0">
                <a:sym typeface="Symbol" panose="05050102010706020507" pitchFamily="18" charset="2"/>
              </a:rPr>
              <a:t>-ray </a:t>
            </a:r>
            <a:r>
              <a:rPr lang="en-US" sz="1600" dirty="0"/>
              <a:t>spectroscopy with GRETA@HRS in regions out of reach at FRIB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760"/>
            <a:ext cx="777574" cy="975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EA7888-F6F2-E460-65C2-5CF4F240821B}"/>
              </a:ext>
            </a:extLst>
          </p:cNvPr>
          <p:cNvSpPr txBox="1"/>
          <p:nvPr/>
        </p:nvSpPr>
        <p:spPr>
          <a:xfrm>
            <a:off x="1006174" y="762000"/>
            <a:ext cx="1598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www.frib.msu.edu</a:t>
            </a:r>
          </a:p>
        </p:txBody>
      </p:sp>
    </p:spTree>
    <p:extLst>
      <p:ext uri="{BB962C8B-B14F-4D97-AF65-F5344CB8AC3E}">
        <p14:creationId xmlns:p14="http://schemas.microsoft.com/office/powerpoint/2010/main" val="25163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/>
          <a:p>
            <a:r>
              <a:rPr lang="en-US" dirty="0"/>
              <a:t>FRIB Overview – The Facility for Rare Isotope Beams is a US Department of Energy User Facility open to scientists from around the world (one of 28 user facilities; other NP facilities RHIC, JLAB, ATLAS)</a:t>
            </a:r>
          </a:p>
          <a:p>
            <a:pPr lvl="1"/>
            <a:r>
              <a:rPr lang="en-US" dirty="0"/>
              <a:t>Our mission is to support scientific users</a:t>
            </a:r>
          </a:p>
          <a:p>
            <a:r>
              <a:rPr lang="en-US" dirty="0"/>
              <a:t>Summary of Secondary Beams Delivered</a:t>
            </a:r>
          </a:p>
          <a:p>
            <a:r>
              <a:rPr lang="en-US" dirty="0"/>
              <a:t>Summary of the First Three FRIB PACs</a:t>
            </a:r>
          </a:p>
          <a:p>
            <a:r>
              <a:rPr lang="en-US" dirty="0"/>
              <a:t>FRIB Users are Publishing Science Results in High-Impact Journals</a:t>
            </a:r>
          </a:p>
          <a:p>
            <a:r>
              <a:rPr lang="en-US" dirty="0"/>
              <a:t>FRIB Power Ramp Up and Equipment Upgrade Plans</a:t>
            </a:r>
          </a:p>
          <a:p>
            <a:r>
              <a:rPr lang="en-US" dirty="0"/>
              <a:t>Summary of the energy upgrade plans to 400 MeV/u, FRIB400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356350"/>
            <a:ext cx="5080000" cy="365125"/>
          </a:xfrm>
        </p:spPr>
        <p:txBody>
          <a:bodyPr/>
          <a:lstStyle/>
          <a:p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76000" y="6356350"/>
            <a:ext cx="1016000" cy="365125"/>
          </a:xfrm>
        </p:spPr>
        <p:txBody>
          <a:bodyPr/>
          <a:lstStyle/>
          <a:p>
            <a:r>
              <a:rPr lang="en-US"/>
              <a:t>, Slide </a:t>
            </a:r>
            <a:fld id="{35AD4620-7552-4207-8973-898801ED21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5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4102F7-6CC4-280D-6545-64FD6400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Facility For Rare Isotope Beams – US DOE User Facility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30A1A-EF4C-19AD-5E43-2158F32055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9C057-EB23-7F4B-FEF7-301A4D8C8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F07BA1-237C-EBAA-93A8-8982C29CB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4326" y="1219200"/>
            <a:ext cx="6221398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7F8536-9AA7-8826-393F-7ACCA01BB9E9}"/>
              </a:ext>
            </a:extLst>
          </p:cNvPr>
          <p:cNvSpPr txBox="1"/>
          <p:nvPr/>
        </p:nvSpPr>
        <p:spPr>
          <a:xfrm>
            <a:off x="6471397" y="5691695"/>
            <a:ext cx="537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Thomas Glasmacher, FRIB Laboratory Director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D0108F-7170-7484-BA50-EEB363C7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067100"/>
            <a:ext cx="5994400" cy="49374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FRIB’s key feature is 400 kW beam power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8 p𝜇A or 5 x 10</a:t>
            </a:r>
            <a:r>
              <a:rPr lang="en-US" sz="2133" baseline="30000" dirty="0"/>
              <a:t>13  238</a:t>
            </a:r>
            <a:r>
              <a:rPr lang="en-US" sz="2133" dirty="0"/>
              <a:t>U /s 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42 p𝜇A or 2.6 x 10</a:t>
            </a:r>
            <a:r>
              <a:rPr lang="en-US" sz="2133" baseline="30000" dirty="0"/>
              <a:t>14  48</a:t>
            </a:r>
            <a:r>
              <a:rPr lang="en-US" sz="2133" dirty="0"/>
              <a:t>Ca /s </a:t>
            </a:r>
          </a:p>
          <a:p>
            <a:r>
              <a:rPr lang="en-US" sz="2400" spc="-5" dirty="0">
                <a:latin typeface="Arial"/>
                <a:cs typeface="Arial"/>
              </a:rPr>
              <a:t>Range of beam energies</a:t>
            </a:r>
          </a:p>
          <a:p>
            <a:pPr lvl="1"/>
            <a:r>
              <a:rPr lang="en-US" sz="2200" spc="-5" dirty="0">
                <a:latin typeface="Arial"/>
                <a:cs typeface="Arial"/>
              </a:rPr>
              <a:t>Fast – 20 to 200 MeV/u</a:t>
            </a:r>
          </a:p>
          <a:p>
            <a:pPr lvl="1"/>
            <a:r>
              <a:rPr lang="en-US" sz="2200" spc="-5" dirty="0">
                <a:latin typeface="Arial"/>
                <a:cs typeface="Arial"/>
              </a:rPr>
              <a:t>Stopped – 10 kV</a:t>
            </a:r>
          </a:p>
          <a:p>
            <a:pPr lvl="1"/>
            <a:r>
              <a:rPr lang="en-US" sz="2200" spc="-5" dirty="0">
                <a:latin typeface="Arial"/>
                <a:cs typeface="Arial"/>
              </a:rPr>
              <a:t>Reaccelerated – 3-10 MeV/u</a:t>
            </a:r>
          </a:p>
          <a:p>
            <a:r>
              <a:rPr lang="en-US" sz="2400" spc="-5" dirty="0">
                <a:latin typeface="Arial"/>
                <a:cs typeface="Arial"/>
              </a:rPr>
              <a:t>Funded for 4,000 hours/y of operation</a:t>
            </a:r>
          </a:p>
          <a:p>
            <a:pPr lvl="1"/>
            <a:r>
              <a:rPr lang="en-US" spc="-5" dirty="0">
                <a:latin typeface="Arial"/>
                <a:cs typeface="Arial"/>
              </a:rPr>
              <a:t>Run about 2,000/y for single event upset studies</a:t>
            </a:r>
          </a:p>
          <a:p>
            <a:r>
              <a:rPr lang="en-US" spc="-5" dirty="0">
                <a:latin typeface="Arial"/>
                <a:cs typeface="Arial"/>
              </a:rPr>
              <a:t>FRIB Users Organization, FRIBUO, </a:t>
            </a:r>
            <a:r>
              <a:rPr lang="en-US" spc="-5">
                <a:latin typeface="Arial"/>
                <a:cs typeface="Arial"/>
              </a:rPr>
              <a:t>with 1,800 </a:t>
            </a:r>
            <a:r>
              <a:rPr lang="en-US" spc="-5" dirty="0">
                <a:latin typeface="Arial"/>
                <a:cs typeface="Arial"/>
              </a:rPr>
              <a:t>members</a:t>
            </a:r>
          </a:p>
          <a:p>
            <a:r>
              <a:rPr lang="en-US" sz="2400" spc="-5" dirty="0">
                <a:latin typeface="Arial"/>
                <a:cs typeface="Arial"/>
              </a:rPr>
              <a:t>Isotope harvesting capability ( e.g., from beam </a:t>
            </a:r>
            <a:r>
              <a:rPr lang="en-US" sz="2400" spc="-10" dirty="0">
                <a:latin typeface="Arial"/>
                <a:cs typeface="Arial"/>
              </a:rPr>
              <a:t>dump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water) </a:t>
            </a:r>
          </a:p>
          <a:p>
            <a:pPr lvl="1"/>
            <a:r>
              <a:rPr lang="en-US" sz="2200" spc="-5" dirty="0">
                <a:latin typeface="Arial"/>
                <a:cs typeface="Arial"/>
              </a:rPr>
              <a:t>1 experiment completed so far (see talk of G Severin)</a:t>
            </a:r>
            <a:endParaRPr lang="en-US" sz="22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D42300-AFE1-DB52-B301-5A4017D52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067100"/>
            <a:ext cx="3428400" cy="4937460"/>
          </a:xfrm>
        </p:spPr>
        <p:txBody>
          <a:bodyPr/>
          <a:lstStyle/>
          <a:p>
            <a:r>
              <a:rPr lang="en-US" dirty="0"/>
              <a:t>Approximately 410 Rare Isotope Beams Delivered to FRIB users from May 2022 to May 2025</a:t>
            </a:r>
          </a:p>
          <a:p>
            <a:r>
              <a:rPr lang="en-US" dirty="0"/>
              <a:t>For the last year, 6081 scheduled operating beam hours at 95.% availability</a:t>
            </a:r>
          </a:p>
          <a:p>
            <a:r>
              <a:rPr lang="en-US" dirty="0"/>
              <a:t>Beam rates have ranged from 10</a:t>
            </a:r>
            <a:r>
              <a:rPr lang="en-US" baseline="30000" dirty="0"/>
              <a:t>9</a:t>
            </a:r>
            <a:r>
              <a:rPr lang="en-US" dirty="0"/>
              <a:t>/s to 10</a:t>
            </a:r>
            <a:r>
              <a:rPr lang="en-US" baseline="30000" dirty="0"/>
              <a:t>-5</a:t>
            </a:r>
            <a:r>
              <a:rPr lang="en-US" dirty="0"/>
              <a:t>/s</a:t>
            </a:r>
          </a:p>
          <a:p>
            <a:r>
              <a:rPr lang="en-US" dirty="0"/>
              <a:t>Some experiments use “cocktails” while others use a pure single-isotope beam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B0B4A7-7FF1-EB1D-B597-11BE8613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410 Rare Isotope Beams Delivered for Experiments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DFDCC-EF62-956F-AFC4-6C9ECCE85B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6D9E5-4751-26A2-7002-91F59EC18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2F48D-F272-AE6A-8180-CDC2B8A5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95621" y="1002905"/>
            <a:ext cx="7547413" cy="5047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5D5887-77EB-76B5-FBAB-C49D22D3FF99}"/>
              </a:ext>
            </a:extLst>
          </p:cNvPr>
          <p:cNvSpPr txBox="1"/>
          <p:nvPr/>
        </p:nvSpPr>
        <p:spPr>
          <a:xfrm>
            <a:off x="10623154" y="563392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Neutrons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A92FB-7967-0D0A-38CD-26DF2904D6E1}"/>
              </a:ext>
            </a:extLst>
          </p:cNvPr>
          <p:cNvSpPr txBox="1"/>
          <p:nvPr/>
        </p:nvSpPr>
        <p:spPr>
          <a:xfrm rot="16200000">
            <a:off x="3410577" y="122931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Protons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41575D-AE4D-2BFC-04F1-C0F516529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95514"/>
              </p:ext>
            </p:extLst>
          </p:nvPr>
        </p:nvGraphicFramePr>
        <p:xfrm>
          <a:off x="11271925" y="1615647"/>
          <a:ext cx="878807" cy="391209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78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74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Primary Beams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marL="0" marR="0" lvl="0" indent="0" algn="ctr" defTabSz="9141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30000" dirty="0">
                          <a:effectLst/>
                        </a:rPr>
                        <a:t>18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marL="0" marR="0" lvl="0" indent="0" algn="ctr" defTabSz="9141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30000" dirty="0">
                          <a:effectLst/>
                        </a:rPr>
                        <a:t>22</a:t>
                      </a:r>
                      <a:r>
                        <a:rPr lang="en-US" sz="1400" u="none" strike="noStrike" dirty="0">
                          <a:effectLst/>
                        </a:rPr>
                        <a:t>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30000" dirty="0">
                          <a:effectLst/>
                        </a:rPr>
                        <a:t>28</a:t>
                      </a:r>
                      <a:r>
                        <a:rPr lang="en-US" sz="1400" u="none" strike="noStrike" dirty="0">
                          <a:effectLst/>
                        </a:rPr>
                        <a:t>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30000" dirty="0">
                          <a:effectLst/>
                        </a:rPr>
                        <a:t>36</a:t>
                      </a:r>
                      <a:r>
                        <a:rPr lang="en-US" sz="1400" u="none" strike="noStrike" dirty="0">
                          <a:effectLst/>
                        </a:rPr>
                        <a:t>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30000" dirty="0">
                          <a:effectLst/>
                        </a:rPr>
                        <a:t>48</a:t>
                      </a:r>
                      <a:r>
                        <a:rPr lang="en-US" sz="1400" u="none" strike="noStrike" dirty="0">
                          <a:effectLst/>
                        </a:rPr>
                        <a:t>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marL="0" marR="0" lvl="0" indent="0" algn="ctr" defTabSz="91407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30000">
                          <a:effectLst/>
                        </a:rPr>
                        <a:t>64</a:t>
                      </a:r>
                      <a:r>
                        <a:rPr lang="en-US" sz="1400" u="none" strike="noStrike">
                          <a:effectLst/>
                        </a:rPr>
                        <a:t>Zn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30000" dirty="0">
                          <a:effectLst/>
                        </a:rPr>
                        <a:t>70</a:t>
                      </a:r>
                      <a:r>
                        <a:rPr lang="en-US" sz="1400" u="none" strike="noStrike" dirty="0">
                          <a:effectLst/>
                        </a:rPr>
                        <a:t>Zn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30000" dirty="0">
                          <a:effectLst/>
                        </a:rPr>
                        <a:t>82</a:t>
                      </a:r>
                      <a:r>
                        <a:rPr lang="en-US" sz="1400" u="none" strike="noStrike" dirty="0">
                          <a:effectLst/>
                        </a:rPr>
                        <a:t>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30000" dirty="0">
                          <a:effectLst/>
                        </a:rPr>
                        <a:t>124</a:t>
                      </a:r>
                      <a:r>
                        <a:rPr lang="en-US" sz="1400" u="none" strike="noStrike" dirty="0">
                          <a:effectLst/>
                        </a:rPr>
                        <a:t>Xe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30000" dirty="0">
                          <a:effectLst/>
                        </a:rPr>
                        <a:t>198</a:t>
                      </a:r>
                      <a:r>
                        <a:rPr lang="en-US" sz="1400" u="none" strike="noStrike" dirty="0">
                          <a:effectLst/>
                        </a:rPr>
                        <a:t>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marL="0" marR="0" lvl="0" indent="0" algn="ctr" defTabSz="9141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30000" dirty="0">
                          <a:effectLst/>
                        </a:rPr>
                        <a:t>238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1821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40E7628-EF5A-F689-171C-43C67D212604}"/>
              </a:ext>
            </a:extLst>
          </p:cNvPr>
          <p:cNvGrpSpPr/>
          <p:nvPr/>
        </p:nvGrpSpPr>
        <p:grpSpPr>
          <a:xfrm>
            <a:off x="9223176" y="3635658"/>
            <a:ext cx="1992810" cy="1573591"/>
            <a:chOff x="5943600" y="3882001"/>
            <a:chExt cx="1992810" cy="157359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CD30A2-56BF-DCA5-45F4-926A94746B8A}"/>
                </a:ext>
              </a:extLst>
            </p:cNvPr>
            <p:cNvSpPr/>
            <p:nvPr/>
          </p:nvSpPr>
          <p:spPr>
            <a:xfrm>
              <a:off x="5943600" y="4221480"/>
              <a:ext cx="137160" cy="1371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581762-E2F5-C1D2-FA35-EA5BA8E94990}"/>
                </a:ext>
              </a:extLst>
            </p:cNvPr>
            <p:cNvSpPr txBox="1"/>
            <p:nvPr/>
          </p:nvSpPr>
          <p:spPr>
            <a:xfrm>
              <a:off x="6099048" y="4136171"/>
              <a:ext cx="1409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Primary Beams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C4E570-3D5E-B714-5EEB-79FC5BBAA61C}"/>
                </a:ext>
              </a:extLst>
            </p:cNvPr>
            <p:cNvSpPr/>
            <p:nvPr/>
          </p:nvSpPr>
          <p:spPr>
            <a:xfrm>
              <a:off x="5943600" y="4473447"/>
              <a:ext cx="137160" cy="137160"/>
            </a:xfrm>
            <a:prstGeom prst="rect">
              <a:avLst/>
            </a:prstGeom>
            <a:solidFill>
              <a:srgbClr val="CCE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EA9EFE-C0D5-E3DF-87F6-EC78B7A20334}"/>
                </a:ext>
              </a:extLst>
            </p:cNvPr>
            <p:cNvSpPr txBox="1"/>
            <p:nvPr/>
          </p:nvSpPr>
          <p:spPr>
            <a:xfrm>
              <a:off x="6099048" y="4382650"/>
              <a:ext cx="1677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Observed isotopes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F79467-A8EB-AF75-4AE0-58D20091A242}"/>
                </a:ext>
              </a:extLst>
            </p:cNvPr>
            <p:cNvSpPr/>
            <p:nvPr/>
          </p:nvSpPr>
          <p:spPr>
            <a:xfrm>
              <a:off x="5943600" y="4735982"/>
              <a:ext cx="137160" cy="137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890863-A855-B1E1-B8AA-C057BAB9940B}"/>
                </a:ext>
              </a:extLst>
            </p:cNvPr>
            <p:cNvSpPr txBox="1"/>
            <p:nvPr/>
          </p:nvSpPr>
          <p:spPr>
            <a:xfrm>
              <a:off x="6099048" y="4650673"/>
              <a:ext cx="1837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dirty="0"/>
                <a:t>Experiments at FRIB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8F8A3E-8831-EDBB-EBFB-AE2523DAF95C}"/>
                </a:ext>
              </a:extLst>
            </p:cNvPr>
            <p:cNvSpPr/>
            <p:nvPr/>
          </p:nvSpPr>
          <p:spPr>
            <a:xfrm>
              <a:off x="5943600" y="3967310"/>
              <a:ext cx="137160" cy="137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CCEC47-D13C-6DEE-4983-D146DFFC01B1}"/>
                </a:ext>
              </a:extLst>
            </p:cNvPr>
            <p:cNvSpPr txBox="1"/>
            <p:nvPr/>
          </p:nvSpPr>
          <p:spPr>
            <a:xfrm>
              <a:off x="6099048" y="3882001"/>
              <a:ext cx="1409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Stable isotopes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3BC01A-381D-4636-E74A-40AE294FADA1}"/>
                </a:ext>
              </a:extLst>
            </p:cNvPr>
            <p:cNvSpPr/>
            <p:nvPr/>
          </p:nvSpPr>
          <p:spPr>
            <a:xfrm>
              <a:off x="5943600" y="5002292"/>
              <a:ext cx="137160" cy="137160"/>
            </a:xfrm>
            <a:prstGeom prst="rect">
              <a:avLst/>
            </a:prstGeom>
            <a:solidFill>
              <a:srgbClr val="FFAE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E1A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0D6900-71FC-8910-210E-7DC4B2C50C0B}"/>
                </a:ext>
              </a:extLst>
            </p:cNvPr>
            <p:cNvSpPr txBox="1"/>
            <p:nvPr/>
          </p:nvSpPr>
          <p:spPr>
            <a:xfrm>
              <a:off x="6099048" y="4916983"/>
              <a:ext cx="173797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dirty="0"/>
                <a:t>Discovered at FRIB</a:t>
              </a:r>
            </a:p>
            <a:p>
              <a:pPr>
                <a:spcBef>
                  <a:spcPts val="600"/>
                </a:spcBef>
              </a:pPr>
              <a:r>
                <a:rPr lang="en-US" sz="1000" dirty="0"/>
                <a:t>Data Date: 2025-05-05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EC369C6-443B-ECC8-8499-83DDF760A36B}"/>
              </a:ext>
            </a:extLst>
          </p:cNvPr>
          <p:cNvSpPr/>
          <p:nvPr/>
        </p:nvSpPr>
        <p:spPr>
          <a:xfrm>
            <a:off x="8785352" y="3060715"/>
            <a:ext cx="2121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>
                <a:solidFill>
                  <a:srgbClr val="FFAE1A"/>
                </a:solidFill>
              </a:rPr>
              <a:t>182,183</a:t>
            </a:r>
            <a:r>
              <a:rPr lang="en-US" sz="1400" dirty="0">
                <a:solidFill>
                  <a:srgbClr val="FFAE1A"/>
                </a:solidFill>
              </a:rPr>
              <a:t>Tm,</a:t>
            </a:r>
            <a:r>
              <a:rPr lang="en-US" sz="1400" baseline="30000" dirty="0">
                <a:solidFill>
                  <a:srgbClr val="FFAE1A"/>
                </a:solidFill>
              </a:rPr>
              <a:t> 186,187</a:t>
            </a:r>
            <a:r>
              <a:rPr lang="en-US" sz="1400" dirty="0">
                <a:solidFill>
                  <a:srgbClr val="FFAE1A"/>
                </a:solidFill>
              </a:rPr>
              <a:t>Yb, </a:t>
            </a:r>
            <a:r>
              <a:rPr lang="en-US" sz="1400" baseline="30000" dirty="0">
                <a:solidFill>
                  <a:srgbClr val="FFAE1A"/>
                </a:solidFill>
              </a:rPr>
              <a:t>190</a:t>
            </a:r>
            <a:r>
              <a:rPr lang="en-US" sz="1400" dirty="0">
                <a:solidFill>
                  <a:srgbClr val="FFAE1A"/>
                </a:solidFill>
              </a:rPr>
              <a:t>Lu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25744-C919-86AF-AB1B-9F58854DD982}"/>
              </a:ext>
            </a:extLst>
          </p:cNvPr>
          <p:cNvSpPr txBox="1"/>
          <p:nvPr/>
        </p:nvSpPr>
        <p:spPr>
          <a:xfrm>
            <a:off x="4143214" y="999887"/>
            <a:ext cx="7172220" cy="221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 since January 2025: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E23076: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68-71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</a:t>
            </a:r>
            <a:r>
              <a:rPr lang="en-US" sz="1400" dirty="0">
                <a:solidFill>
                  <a:srgbClr val="860000"/>
                </a:solidFill>
              </a:rPr>
              <a:t>          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E23055: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56-62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59-65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62-69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65-72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Mn,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68-74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71-76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74-78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E21035: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97-99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98-102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Rb,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101-104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102-106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104-109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Zr,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107-112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Nb,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110-115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113-119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Tc,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116-121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Ru, 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119-123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Rh,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122-125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125-128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E21056: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E23023: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41-43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43,44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43-45,47-49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46,48-50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Mn,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45-47,49-51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48,49, 51-53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54-55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E21049: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97,99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98,100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Ag,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99,101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Cd,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100,102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In, </a:t>
            </a:r>
            <a:r>
              <a:rPr lang="de-DE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101,103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E21038: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42-44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43,44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43-45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46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Mn,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45-47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Fe,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48,49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400" b="1" dirty="0">
                <a:solidFill>
                  <a:srgbClr val="860000"/>
                </a:solidFill>
              </a:rPr>
              <a:t>E23063: </a:t>
            </a:r>
            <a:r>
              <a:rPr lang="en-US" sz="1400" baseline="30000" dirty="0">
                <a:solidFill>
                  <a:srgbClr val="860000"/>
                </a:solidFill>
              </a:rPr>
              <a:t>31,33-36,38</a:t>
            </a:r>
            <a:r>
              <a:rPr lang="en-US" sz="1400" dirty="0">
                <a:solidFill>
                  <a:srgbClr val="860000"/>
                </a:solidFill>
              </a:rPr>
              <a:t>Si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E7DBF-D065-AC90-7965-2F73E6BB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067100"/>
            <a:ext cx="3560010" cy="3504900"/>
          </a:xfrm>
        </p:spPr>
        <p:txBody>
          <a:bodyPr>
            <a:normAutofit/>
          </a:bodyPr>
          <a:lstStyle/>
          <a:p>
            <a:r>
              <a:rPr lang="en-US" dirty="0"/>
              <a:t>FRIB continues to be oversubscribed by 3:1</a:t>
            </a:r>
          </a:p>
          <a:p>
            <a:r>
              <a:rPr lang="en-US" dirty="0"/>
              <a:t>User are unique individuals listed on proposals</a:t>
            </a:r>
          </a:p>
          <a:p>
            <a:r>
              <a:rPr lang="en-US" dirty="0"/>
              <a:t>Proposals are fairly evenly divided between instruments and fast, stopped and reaccelerated beams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CB3963-05E1-DB20-D0A9-AC26B9E9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FRIB Has Had Three Program Advisory Committee Meetings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01C46-C91A-3C2E-F77F-A4B18F8B9E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109F5-4C51-3326-8374-AB2BCEAD8D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A blue and white chart with numbers and a number&#10;&#10;AI-generated content may be incorrect.">
            <a:extLst>
              <a:ext uri="{FF2B5EF4-FFF2-40B4-BE49-F238E27FC236}">
                <a16:creationId xmlns:a16="http://schemas.microsoft.com/office/drawing/2014/main" id="{CAE5D5E4-6D0F-5BF2-C4A7-BDC1A56606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91"/>
          <a:stretch>
            <a:fillRect/>
          </a:stretch>
        </p:blipFill>
        <p:spPr>
          <a:xfrm>
            <a:off x="3657600" y="1066800"/>
            <a:ext cx="8454190" cy="47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C63E5D-70BE-AC64-E2FA-757D957E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58 experiment have run since May 2022</a:t>
            </a:r>
          </a:p>
          <a:p>
            <a:r>
              <a:rPr lang="en-US" sz="2400" dirty="0"/>
              <a:t>Many results have been presented in talks at this conference</a:t>
            </a:r>
          </a:p>
          <a:p>
            <a:pPr lvl="1"/>
            <a:r>
              <a:rPr lang="en-US" dirty="0"/>
              <a:t>Spectroscopy of rare isotopes with the Active Target Time Projection Chamber D. Bazin et al.</a:t>
            </a:r>
          </a:p>
          <a:p>
            <a:pPr lvl="1"/>
            <a:r>
              <a:rPr lang="en-US" dirty="0"/>
              <a:t>Study of the full electric dipole strength of the double halo nucleus </a:t>
            </a:r>
            <a:r>
              <a:rPr lang="en-US" baseline="30000" dirty="0"/>
              <a:t>11</a:t>
            </a:r>
            <a:r>
              <a:rPr lang="en-US" dirty="0"/>
              <a:t>Li J.M Lopez Gonzalez</a:t>
            </a:r>
          </a:p>
          <a:p>
            <a:pPr lvl="1"/>
            <a:r>
              <a:rPr lang="en-US" dirty="0"/>
              <a:t>A foundation model for TPC data M. Kuchera et al.</a:t>
            </a:r>
          </a:p>
          <a:p>
            <a:pPr lvl="1"/>
            <a:r>
              <a:rPr lang="el-GR" dirty="0"/>
              <a:t>β</a:t>
            </a:r>
            <a:r>
              <a:rPr lang="en-US" dirty="0"/>
              <a:t>-delayed 2p emission E. Jensen et al.</a:t>
            </a:r>
          </a:p>
          <a:p>
            <a:pPr lvl="1"/>
            <a:r>
              <a:rPr lang="en-US" dirty="0"/>
              <a:t>Lifetime measurements in N=Z </a:t>
            </a:r>
            <a:r>
              <a:rPr lang="en-US" baseline="30000" dirty="0"/>
              <a:t>88</a:t>
            </a:r>
            <a:r>
              <a:rPr lang="en-US" dirty="0"/>
              <a:t>Ru M. Bentley et al.</a:t>
            </a:r>
          </a:p>
          <a:p>
            <a:pPr lvl="1"/>
            <a:r>
              <a:rPr lang="en-US" dirty="0"/>
              <a:t>Investigations near N=20 using nucleon transfer reactions with HELIOS and SOLARIS (FRIB </a:t>
            </a:r>
            <a:r>
              <a:rPr lang="en-US" dirty="0" err="1"/>
              <a:t>Reaccelerator</a:t>
            </a:r>
            <a:r>
              <a:rPr lang="en-US" dirty="0"/>
              <a:t>) N. Watwood et al.</a:t>
            </a:r>
          </a:p>
          <a:p>
            <a:pPr lvl="1"/>
            <a:r>
              <a:rPr lang="en-US" baseline="30000" dirty="0"/>
              <a:t>22</a:t>
            </a:r>
            <a:r>
              <a:rPr lang="en-US" dirty="0"/>
              <a:t>Al, </a:t>
            </a:r>
            <a:r>
              <a:rPr lang="en-US" baseline="30000" dirty="0"/>
              <a:t>23</a:t>
            </a:r>
            <a:r>
              <a:rPr lang="en-US" dirty="0"/>
              <a:t>Si, </a:t>
            </a:r>
            <a:r>
              <a:rPr lang="en-US" baseline="30000" dirty="0"/>
              <a:t>101,103</a:t>
            </a:r>
            <a:r>
              <a:rPr lang="en-US" dirty="0"/>
              <a:t>Sn, … Mass measurements F.M. Maier et al.</a:t>
            </a:r>
            <a:endParaRPr lang="en-US" baseline="30000" dirty="0"/>
          </a:p>
          <a:p>
            <a:pPr lvl="1"/>
            <a:r>
              <a:rPr lang="en-US" dirty="0"/>
              <a:t>Structure within the N=40 island of inversion H. Crawford et al.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CA522B-C631-74BD-C623-46DC6C3D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FRIB Scientific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A0C8F-4328-0AB9-45BD-75871CFC8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F681B-AB9A-9072-B4A3-E43D0448B9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872190-8FDE-3BCA-76AE-62DF9D469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FRIB Decay Station Initiator: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FDSi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 Published Results</a:t>
            </a:r>
            <a:endParaRPr lang="en-US" sz="240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12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sz="1200" dirty="0"/>
              <a:t>	</a:t>
            </a:r>
            <a:fld id="{1D2CDB64-C772-4C10-8066-C769534B205C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+mn-cs"/>
              </a:rPr>
              <a:pPr marL="0" marR="0" lvl="0" indent="0" algn="l" defTabSz="457126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6896" y="789639"/>
            <a:ext cx="3208179" cy="3005750"/>
            <a:chOff x="393699" y="4610687"/>
            <a:chExt cx="2847079" cy="2639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99" y="4610687"/>
              <a:ext cx="2847079" cy="231058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3699" y="6973488"/>
              <a:ext cx="2683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Phys. Rev. Lett. 129, 212501 (2022)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08459" y="3302071"/>
            <a:ext cx="4884055" cy="3672245"/>
            <a:chOff x="3447745" y="816321"/>
            <a:chExt cx="4377307" cy="33779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7745" y="1066800"/>
              <a:ext cx="4377307" cy="312751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06462" y="816321"/>
              <a:ext cx="2683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Phys. Rev. Lett. 130, 242501 (2023)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78704" y="1143000"/>
            <a:ext cx="4843470" cy="3580087"/>
            <a:chOff x="7823132" y="460090"/>
            <a:chExt cx="4237087" cy="31884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3132" y="460090"/>
              <a:ext cx="4237087" cy="318848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388611" y="730431"/>
              <a:ext cx="2683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Phys. Rev. Lett. 132, 152503 (2024)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32C0CA3-B686-724A-2179-36641EECB6D4}"/>
              </a:ext>
            </a:extLst>
          </p:cNvPr>
          <p:cNvSpPr txBox="1"/>
          <p:nvPr/>
        </p:nvSpPr>
        <p:spPr>
          <a:xfrm>
            <a:off x="2049376" y="4288592"/>
            <a:ext cx="1201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39</a:t>
            </a:r>
            <a:r>
              <a:rPr lang="en-US" dirty="0"/>
              <a:t>Mg Short Half-life</a:t>
            </a:r>
          </a:p>
          <a:p>
            <a:r>
              <a:rPr lang="en-US" dirty="0"/>
              <a:t>Published in Nov 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E59A1-21F1-76C0-1F42-1F92AD14AD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654"/>
          <a:stretch/>
        </p:blipFill>
        <p:spPr>
          <a:xfrm>
            <a:off x="4242371" y="789639"/>
            <a:ext cx="3215312" cy="2385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69E68-72B9-B703-8D13-52D2D2599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88" y="3714977"/>
            <a:ext cx="2081488" cy="22667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4A6927-8B72-1912-0B27-DF57A4142399}"/>
              </a:ext>
            </a:extLst>
          </p:cNvPr>
          <p:cNvSpPr txBox="1"/>
          <p:nvPr/>
        </p:nvSpPr>
        <p:spPr>
          <a:xfrm>
            <a:off x="7427483" y="108742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64308"/>
                </a:solidFill>
              </a:rPr>
              <a:t>FDSi</a:t>
            </a:r>
            <a:endParaRPr lang="en-US" dirty="0">
              <a:solidFill>
                <a:srgbClr val="064308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60D853-4BED-8914-E292-A096ACE6C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6047" y="4813949"/>
            <a:ext cx="2362911" cy="16350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F0A89E-1121-F0B6-A163-D75901C43FE0}"/>
              </a:ext>
            </a:extLst>
          </p:cNvPr>
          <p:cNvSpPr txBox="1"/>
          <p:nvPr/>
        </p:nvSpPr>
        <p:spPr>
          <a:xfrm>
            <a:off x="10635964" y="6248400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160968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AE9F1-3CAB-D889-F9F6-EA1B2A0F4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067100"/>
            <a:ext cx="8252676" cy="212764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GRETA gamma-ray array has been a powerful tool</a:t>
            </a:r>
          </a:p>
          <a:p>
            <a:pPr lvl="0"/>
            <a:r>
              <a:rPr lang="en-US" dirty="0"/>
              <a:t>Calculations allowing excitations across N=40 lead to discovery of potentially interesting collective structures</a:t>
            </a:r>
          </a:p>
          <a:p>
            <a:pPr lvl="0"/>
            <a:r>
              <a:rPr lang="en-US" dirty="0"/>
              <a:t>Find and characterize the 0</a:t>
            </a:r>
            <a:r>
              <a:rPr lang="en-US" baseline="30000" dirty="0"/>
              <a:t>+</a:t>
            </a:r>
            <a:r>
              <a:rPr lang="en-US" dirty="0"/>
              <a:t> states in </a:t>
            </a:r>
            <a:r>
              <a:rPr lang="en-US" baseline="30000" dirty="0"/>
              <a:t>62</a:t>
            </a:r>
            <a:r>
              <a:rPr lang="en-US" dirty="0"/>
              <a:t>Cr</a:t>
            </a:r>
          </a:p>
          <a:p>
            <a:pPr lvl="0"/>
            <a:r>
              <a:rPr lang="en-US" dirty="0"/>
              <a:t>Measure</a:t>
            </a:r>
            <a:r>
              <a:rPr lang="en-US" b="1" dirty="0"/>
              <a:t> </a:t>
            </a:r>
            <a:r>
              <a:rPr lang="en-US" dirty="0"/>
              <a:t>longitudinal momentum distributions of </a:t>
            </a:r>
            <a:r>
              <a:rPr lang="en-US" baseline="30000" dirty="0"/>
              <a:t>62</a:t>
            </a:r>
            <a:r>
              <a:rPr lang="en-US" dirty="0"/>
              <a:t>Cr in </a:t>
            </a:r>
            <a:r>
              <a:rPr lang="en-US" baseline="30000" dirty="0"/>
              <a:t>9</a:t>
            </a:r>
            <a:r>
              <a:rPr lang="en-US" dirty="0"/>
              <a:t>Be(</a:t>
            </a:r>
            <a:r>
              <a:rPr lang="en-US" baseline="30000" dirty="0"/>
              <a:t>64</a:t>
            </a:r>
            <a:r>
              <a:rPr lang="en-US" dirty="0"/>
              <a:t>Fe,</a:t>
            </a:r>
            <a:r>
              <a:rPr lang="en-US" baseline="30000" dirty="0"/>
              <a:t>62</a:t>
            </a:r>
            <a:r>
              <a:rPr lang="en-US" dirty="0"/>
              <a:t>Cr+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dirty="0"/>
              <a:t>) are sensitive to the final-state J</a:t>
            </a:r>
          </a:p>
          <a:p>
            <a:endParaRPr lang="en-US" dirty="0"/>
          </a:p>
        </p:txBody>
      </p:sp>
      <p:sp>
        <p:nvSpPr>
          <p:cNvPr id="10244" name="Title 4">
            <a:extLst>
              <a:ext uri="{FF2B5EF4-FFF2-40B4-BE49-F238E27FC236}">
                <a16:creationId xmlns:a16="http://schemas.microsoft.com/office/drawing/2014/main" id="{29FD27A5-057B-DFC3-4D12-180AE79B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in-beam spectroscopy at the FRIB reveals competing nuclear shapes in the rare isotope </a:t>
            </a:r>
            <a:r>
              <a:rPr lang="en-US" baseline="30000" dirty="0"/>
              <a:t>62</a:t>
            </a:r>
            <a:r>
              <a:rPr lang="en-US" dirty="0"/>
              <a:t>Cr</a:t>
            </a:r>
            <a:r>
              <a:rPr lang="en-US" sz="2400" dirty="0">
                <a:latin typeface="Arial" pitchFamily="34" charset="0"/>
                <a:ea typeface="ＭＳ Ｐゴシック"/>
                <a:cs typeface="ＭＳ Ｐゴシック"/>
              </a:rPr>
              <a:t>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61780-18D8-23EC-8541-48F59AA8A3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12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/>
              <a:t>          </a:t>
            </a:r>
            <a:fld id="{1D2CDB64-C772-4C10-8066-C769534B205C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+mn-cs"/>
              </a:rPr>
              <a:pPr marL="0" marR="0" lvl="0" indent="0" algn="l" defTabSz="457126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034973"/>
            <a:ext cx="3886200" cy="364263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7" y="3239374"/>
            <a:ext cx="3622564" cy="27651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58" y="3084179"/>
            <a:ext cx="3035057" cy="28735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30042" y="3864344"/>
            <a:ext cx="231494" cy="230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5439" y="5015085"/>
            <a:ext cx="797917" cy="79791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541410" y="4046795"/>
            <a:ext cx="231494" cy="230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518631" y="4722235"/>
            <a:ext cx="103924" cy="251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2BE4-6726-A032-5791-D955E10B6A05}"/>
              </a:ext>
            </a:extLst>
          </p:cNvPr>
          <p:cNvSpPr txBox="1"/>
          <p:nvPr/>
        </p:nvSpPr>
        <p:spPr>
          <a:xfrm>
            <a:off x="9682631" y="5072545"/>
            <a:ext cx="255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Gade et al., Nature Physics (2024)</a:t>
            </a:r>
          </a:p>
        </p:txBody>
      </p:sp>
    </p:spTree>
    <p:extLst>
      <p:ext uri="{BB962C8B-B14F-4D97-AF65-F5344CB8AC3E}">
        <p14:creationId xmlns:p14="http://schemas.microsoft.com/office/powerpoint/2010/main" val="77614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600" y="1067100"/>
            <a:ext cx="4546600" cy="4937460"/>
          </a:xfrm>
        </p:spPr>
        <p:txBody>
          <a:bodyPr/>
          <a:lstStyle/>
          <a:p>
            <a:r>
              <a:rPr lang="en-US" sz="1800" baseline="30000" dirty="0"/>
              <a:t>229,232</a:t>
            </a:r>
            <a:r>
              <a:rPr lang="en-US" sz="1800" dirty="0"/>
              <a:t>Th, </a:t>
            </a:r>
            <a:r>
              <a:rPr lang="en-US" sz="1800" baseline="30000" dirty="0"/>
              <a:t>229,232</a:t>
            </a:r>
            <a:r>
              <a:rPr lang="en-US" sz="1800" dirty="0"/>
              <a:t>ThO, and </a:t>
            </a:r>
            <a:r>
              <a:rPr lang="en-US" sz="1800" baseline="30000" dirty="0"/>
              <a:t>229,232</a:t>
            </a:r>
            <a:r>
              <a:rPr lang="en-US" sz="1800" dirty="0"/>
              <a:t>ThF beams are isotopes of interest for beyond-standard-model studies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MIT-led PAC-recommended laser spectroscopy experiments with RISE/BECOLA facility started</a:t>
            </a:r>
          </a:p>
          <a:p>
            <a:pPr lvl="1"/>
            <a:r>
              <a:rPr lang="en-US" sz="1600" dirty="0"/>
              <a:t>Rotational and hyperfine structure of the molecules </a:t>
            </a:r>
            <a:r>
              <a:rPr lang="en-US" sz="1600" baseline="30000" dirty="0"/>
              <a:t>229,232</a:t>
            </a:r>
            <a:r>
              <a:rPr lang="en-US" sz="1600" dirty="0"/>
              <a:t>ThO and </a:t>
            </a:r>
            <a:r>
              <a:rPr lang="en-US" sz="1600" baseline="30000" dirty="0"/>
              <a:t>229,232</a:t>
            </a:r>
            <a:r>
              <a:rPr lang="en-US" sz="1600" dirty="0"/>
              <a:t>ThF for future studies of symmetry-violating nuclear properties </a:t>
            </a:r>
          </a:p>
          <a:p>
            <a:r>
              <a:rPr lang="en-US" sz="1800" dirty="0"/>
              <a:t>FRIB’s nuclear chemistry group synthesized suitable </a:t>
            </a:r>
            <a:r>
              <a:rPr lang="en-US" sz="1800" dirty="0" err="1"/>
              <a:t>Th</a:t>
            </a:r>
            <a:r>
              <a:rPr lang="en-US" sz="1800" dirty="0"/>
              <a:t> compound with for use in batch mode ion source  – </a:t>
            </a:r>
            <a:r>
              <a:rPr lang="en-US" sz="1800" dirty="0" err="1"/>
              <a:t>Th</a:t>
            </a:r>
            <a:r>
              <a:rPr lang="en-US" sz="1800" dirty="0"/>
              <a:t>, </a:t>
            </a:r>
            <a:r>
              <a:rPr lang="en-US" sz="1800" dirty="0" err="1"/>
              <a:t>ThO</a:t>
            </a:r>
            <a:r>
              <a:rPr lang="en-US" sz="1800" dirty="0"/>
              <a:t>, </a:t>
            </a:r>
            <a:r>
              <a:rPr lang="en-US" sz="1800" dirty="0" err="1"/>
              <a:t>ThF</a:t>
            </a:r>
            <a:r>
              <a:rPr lang="en-US" sz="1800" dirty="0"/>
              <a:t> delivery confirmed</a:t>
            </a:r>
          </a:p>
          <a:p>
            <a:r>
              <a:rPr lang="en-US" sz="1800" dirty="0"/>
              <a:t>Longer term: Isotope harvesting will provide research quantities of </a:t>
            </a:r>
            <a:r>
              <a:rPr lang="en-US" sz="1800" dirty="0" err="1"/>
              <a:t>Th</a:t>
            </a:r>
            <a:r>
              <a:rPr lang="en-US" sz="1800" dirty="0"/>
              <a:t> and other candidate isotopes that the batch mode ion source can provided for a range of fundamental symmetry studies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2675"/>
            <a:ext cx="11988800" cy="911948"/>
          </a:xfrm>
        </p:spPr>
        <p:txBody>
          <a:bodyPr/>
          <a:lstStyle/>
          <a:p>
            <a:r>
              <a:rPr lang="en-US" dirty="0"/>
              <a:t>First Measurements On The Path to Using Molecules That Contain Heavy Rare Isotopes Have Begun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B. Sherrill, INPC2025 WG9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     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680" y="1439426"/>
            <a:ext cx="1267586" cy="7098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172889" y="2179428"/>
            <a:ext cx="1737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Garcia Ruiz Lab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91FF4E-BEFB-F82C-E39B-DD34B6E3C332}"/>
              </a:ext>
            </a:extLst>
          </p:cNvPr>
          <p:cNvSpPr txBox="1"/>
          <p:nvPr/>
        </p:nvSpPr>
        <p:spPr>
          <a:xfrm>
            <a:off x="5813194" y="1111773"/>
            <a:ext cx="627720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Various efforts in exploratory stages, aspiring different radioactive molecules and trapping approaches from ranging from Penning traps to capturing candidate nuclei in a solid noble-gas matrix. </a:t>
            </a:r>
          </a:p>
          <a:p>
            <a:r>
              <a:rPr lang="en-US" sz="1600" dirty="0"/>
              <a:t>Engaged community is scientifically very diverse and skills needed straddle nuclear physics, AMO, radiochemistry, computational quantum chemistry, nuclear many-body theory …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t="9147"/>
          <a:stretch/>
        </p:blipFill>
        <p:spPr>
          <a:xfrm>
            <a:off x="4776515" y="3031851"/>
            <a:ext cx="7415485" cy="31524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82350" y="2743200"/>
            <a:ext cx="6697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Mass separator scan after the batch-mode ion source for different oven temperature</a:t>
            </a:r>
          </a:p>
        </p:txBody>
      </p:sp>
    </p:spTree>
    <p:extLst>
      <p:ext uri="{BB962C8B-B14F-4D97-AF65-F5344CB8AC3E}">
        <p14:creationId xmlns:p14="http://schemas.microsoft.com/office/powerpoint/2010/main" val="2983759357"/>
      </p:ext>
    </p:extLst>
  </p:cSld>
  <p:clrMapOvr>
    <a:masterClrMapping/>
  </p:clrMapOvr>
</p:sld>
</file>

<file path=ppt/theme/theme1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5" id="{386E0BD5-C86C-4D62-9771-31771216E89C}" vid="{4ACF4385-ADC6-4C4F-9B7B-D66EF0FAE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27e6a43e-a4c4-4f52-b0e1-49827a209077">
      <Value>447</Value>
      <Value>283</Value>
      <Value>471</Value>
    </TaxCatchAll>
    <Document_x0020_Number xmlns="27e6a43e-a4c4-4f52-b0e1-49827a209077">48689</Document_x0020_Number>
    <AuthorizedDocs xmlns="51b9806a-5185-426e-8026-9f8401f8c974" xsi:nil="true"/>
    <Formatted_x0020_Sequence_x0020_Number xmlns="51b9806a-5185-426e-8026-9f8401f8c974">000454</Formatted_x0020_Sequence_x0020_Number>
    <Author1 xmlns="51b9806a-5185-426e-8026-9f8401f8c974">Parsons, Alex|61354939-8ef1-40bf-a344-a283b52ba8e0</Author1>
    <af7f2bdd3e3f4144927c8f46bf137639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S10000 Management and Administration</TermName>
          <TermId xmlns="http://schemas.microsoft.com/office/infopath/2007/PartnerControls">26ad7ea8-87d4-42ac-9781-b7fff1d89416</TermId>
        </TermInfo>
      </Terms>
    </af7f2bdd3e3f4144927c8f46bf137639>
    <WBS_x0020_Abbreviation xmlns="51b9806a-5185-426e-8026-9f8401f8c974">S10000</WBS_x0020_Abbreviation>
    <InternalSigners xmlns="51b9806a-5185-426e-8026-9f8401f8c974">
      <UserInfo>
        <DisplayName>Parsons, Alex</DisplayName>
        <AccountId>936</AccountId>
        <AccountType/>
      </UserInfo>
    </InternalSigners>
    <k249c3db22e246c8be4b953e603e4d6b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Parsons, Alex</TermName>
          <TermId xmlns="http://schemas.microsoft.com/office/infopath/2007/PartnerControls">61354939-8ef1-40bf-a344-a283b52ba8e0</TermId>
        </TermInfo>
      </Terms>
    </k249c3db22e246c8be4b953e603e4d6b>
    <ExternalSigners xmlns="51b9806a-5185-426e-8026-9f8401f8c974" xsi:nil="true"/>
    <AuthorizingDoc xmlns="51b9806a-5185-426e-8026-9f8401f8c974" xsi:nil="true"/>
    <i71e836a5a224468bea9b04c4fae55f7 xmlns="6819902c-d263-4340-a3b4-c7375668d2ad">
      <Terms xmlns="http://schemas.microsoft.com/office/infopath/2007/PartnerControls"/>
    </i71e836a5a224468bea9b04c4fae55f7>
    <e9dd64bcc98445289e39b91f109bdcd5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FM</TermName>
          <TermId xmlns="http://schemas.microsoft.com/office/infopath/2007/PartnerControls">6b363047-e12c-44ec-9837-aeed4884c22d</TermId>
        </TermInfo>
      </Terms>
    </e9dd64bcc98445289e39b91f109bdcd5>
    <Filtered_x0020_Document_x0020_Number0 xmlns="6819902c-d263-4340-a3b4-c7375668d2ad">48689</Filtered_x0020_Document_x0020_Number0>
    <Identifier xmlns="51b9806a-5185-426e-8026-9f8401f8c974">FM</Identifier>
    <Formatted_x0020_Revision xmlns="51b9806a-5185-426e-8026-9f8401f8c974">005</Formatted_x0020_Revision>
    <Revision_x0020_History xmlns="51b9806a-5185-426e-8026-9f8401f8c974">Updated footer with new DOE logo</Revision_x0020_History>
    <adda98769e204859847d571c1cc4aba8 xmlns="6819902c-d263-4340-a3b4-c7375668d2ad" xsi:nil="true"/>
    <AuthorizingComm_x0026_Boards xmlns="51b9806a-5185-426e-8026-9f8401f8c9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ntrolled Document" ma:contentTypeID="0x010100A77CE2F963BD5C4AB895E5E1F954079C" ma:contentTypeVersion="16" ma:contentTypeDescription="Create a new document." ma:contentTypeScope="" ma:versionID="afdac9f8058ac176136f3d7adb595399">
  <xsd:schema xmlns:xsd="http://www.w3.org/2001/XMLSchema" xmlns:xs="http://www.w3.org/2001/XMLSchema" xmlns:p="http://schemas.microsoft.com/office/2006/metadata/properties" xmlns:ns1="http://schemas.microsoft.com/sharepoint/v3" xmlns:ns3="6819902c-d263-4340-a3b4-c7375668d2ad" xmlns:ns4="51b9806a-5185-426e-8026-9f8401f8c974" xmlns:ns5="27e6a43e-a4c4-4f52-b0e1-49827a209077" targetNamespace="http://schemas.microsoft.com/office/2006/metadata/properties" ma:root="true" ma:fieldsID="c30e777042fe99c0ff3ef036ff66f7c5" ns1:_="" ns3:_="" ns4:_="" ns5:_="">
    <xsd:import namespace="http://schemas.microsoft.com/sharepoint/v3"/>
    <xsd:import namespace="6819902c-d263-4340-a3b4-c7375668d2ad"/>
    <xsd:import namespace="51b9806a-5185-426e-8026-9f8401f8c974"/>
    <xsd:import namespace="27e6a43e-a4c4-4f52-b0e1-49827a209077"/>
    <xsd:element name="properties">
      <xsd:complexType>
        <xsd:sequence>
          <xsd:element name="documentManagement">
            <xsd:complexType>
              <xsd:all>
                <xsd:element ref="ns3:Filtered_x0020_Document_x0020_Number0" minOccurs="0"/>
                <xsd:element ref="ns4:WBS_x0020_Abbreviation" minOccurs="0"/>
                <xsd:element ref="ns4:Identifier" minOccurs="0"/>
                <xsd:element ref="ns4:Formatted_x0020_Sequence_x0020_Number" minOccurs="0"/>
                <xsd:element ref="ns4:Formatted_x0020_Revision" minOccurs="0"/>
                <xsd:element ref="ns4:InternalSigners" minOccurs="0"/>
                <xsd:element ref="ns4:ExternalSigners" minOccurs="0"/>
                <xsd:element ref="ns4:AuthorizingDoc" minOccurs="0"/>
                <xsd:element ref="ns4:AuthorizedDocs" minOccurs="0"/>
                <xsd:element ref="ns4:AuthorizingComm_x0026_Boards" minOccurs="0"/>
                <xsd:element ref="ns4:Author1" minOccurs="0"/>
                <xsd:element ref="ns4:Revision_x0020_History" minOccurs="0"/>
                <xsd:element ref="ns5:Document_x0020_Number" minOccurs="0"/>
                <xsd:element ref="ns3:k249c3db22e246c8be4b953e603e4d6b" minOccurs="0"/>
                <xsd:element ref="ns3:e9dd64bcc98445289e39b91f109bdcd5" minOccurs="0"/>
                <xsd:element ref="ns3:af7f2bdd3e3f4144927c8f46bf137639" minOccurs="0"/>
                <xsd:element ref="ns3:i71e836a5a224468bea9b04c4fae55f7" minOccurs="0"/>
                <xsd:element ref="ns5:TaxCatchAll" minOccurs="0"/>
                <xsd:element ref="ns1:_dlc_Exempt" minOccurs="0"/>
                <xsd:element ref="ns3:adda98769e204859847d571c1cc4aba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3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9902c-d263-4340-a3b4-c7375668d2ad" elementFormDefault="qualified">
    <xsd:import namespace="http://schemas.microsoft.com/office/2006/documentManagement/types"/>
    <xsd:import namespace="http://schemas.microsoft.com/office/infopath/2007/PartnerControls"/>
    <xsd:element name="Filtered_x0020_Document_x0020_Number0" ma:index="3" nillable="true" ma:displayName="Filtered Document Number" ma:list="9fecad60-3c5f-4b1e-97fe-bd29726213cb" ma:internalName="Filtered_x0020_Document_x0020_Number0" ma:showField="03f48824-29a8-4910-b16b-2538dd33bf46" ma:web="27e6a43e-a4c4-4f52-b0e1-49827a209077">
      <xsd:simpleType>
        <xsd:restriction base="dms:Unknown"/>
      </xsd:simpleType>
    </xsd:element>
    <xsd:element name="k249c3db22e246c8be4b953e603e4d6b" ma:index="24" nillable="true" ma:taxonomy="true" ma:internalName="k249c3db22e246c8be4b953e603e4d6b" ma:taxonomyFieldName="Author_" ma:displayName="Author_" ma:indexed="true" ma:default="" ma:fieldId="{4249c3db-22e2-46c8-be4b-953e603e4d6b}" ma:sspId="e79ac590-b2ba-4d84-8233-e7113f930f2a" ma:termSetId="9a961305-3498-445e-9205-fc8019e3f96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dd64bcc98445289e39b91f109bdcd5" ma:index="26" nillable="true" ma:taxonomy="true" ma:internalName="e9dd64bcc98445289e39b91f109bdcd5" ma:taxonomyFieldName="Subcategory_" ma:displayName="Subcategory_" ma:indexed="true" ma:default="" ma:fieldId="{e9dd64bc-c984-4528-9e39-b91f109bdcd5}" ma:sspId="e79ac590-b2ba-4d84-8233-e7113f930f2a" ma:termSetId="df4988c2-6ea7-4775-a660-7ca64affa0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f7f2bdd3e3f4144927c8f46bf137639" ma:index="27" nillable="true" ma:taxonomy="true" ma:internalName="af7f2bdd3e3f4144927c8f46bf137639" ma:taxonomyFieldName="_x0057_BS0" ma:displayName="WBS" ma:indexed="true" ma:default="" ma:fieldId="{af7f2bdd-3e3f-4144-927c-8f46bf137639}" ma:sspId="e79ac590-b2ba-4d84-8233-e7113f930f2a" ma:termSetId="5af71c37-dbbc-4bcd-b94e-7a1ec876d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1e836a5a224468bea9b04c4fae55f7" ma:index="28" nillable="true" ma:taxonomy="true" ma:internalName="i71e836a5a224468bea9b04c4fae55f7" ma:taxonomyFieldName="Tags10" ma:displayName="Tags" ma:default="" ma:fieldId="{271e836a-5a22-4468-bea9-b04c4fae55f7}" ma:taxonomyMulti="true" ma:sspId="e79ac590-b2ba-4d84-8233-e7113f930f2a" ma:termSetId="15758f5a-2859-4efe-a184-c420225ff4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da98769e204859847d571c1cc4aba8" ma:index="32" nillable="true" ma:displayName="EC Keywords_0" ma:hidden="true" ma:internalName="adda98769e204859847d571c1cc4aba8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9806a-5185-426e-8026-9f8401f8c974" elementFormDefault="qualified">
    <xsd:import namespace="http://schemas.microsoft.com/office/2006/documentManagement/types"/>
    <xsd:import namespace="http://schemas.microsoft.com/office/infopath/2007/PartnerControls"/>
    <xsd:element name="WBS_x0020_Abbreviation" ma:index="4" nillable="true" ma:displayName="WBS Abbreviation" ma:indexed="true" ma:internalName="WBS_x0020_Abbreviation">
      <xsd:simpleType>
        <xsd:restriction base="dms:Text">
          <xsd:maxLength value="255"/>
        </xsd:restriction>
      </xsd:simpleType>
    </xsd:element>
    <xsd:element name="Identifier" ma:index="5" nillable="true" ma:displayName="Identifier" ma:internalName="Identifier">
      <xsd:simpleType>
        <xsd:restriction base="dms:Text">
          <xsd:maxLength value="255"/>
        </xsd:restriction>
      </xsd:simpleType>
    </xsd:element>
    <xsd:element name="Formatted_x0020_Sequence_x0020_Number" ma:index="6" nillable="true" ma:displayName="Formatted Sequence Number" ma:indexed="true" ma:internalName="Formatted_x0020_Sequence_x0020_Number">
      <xsd:simpleType>
        <xsd:restriction base="dms:Text">
          <xsd:maxLength value="255"/>
        </xsd:restriction>
      </xsd:simpleType>
    </xsd:element>
    <xsd:element name="Formatted_x0020_Revision" ma:index="7" nillable="true" ma:displayName="Formatted Revision" ma:internalName="Formatted_x0020_Revision">
      <xsd:simpleType>
        <xsd:restriction base="dms:Text">
          <xsd:maxLength value="255"/>
        </xsd:restriction>
      </xsd:simpleType>
    </xsd:element>
    <xsd:element name="InternalSigners" ma:index="8" nillable="true" ma:displayName="Internal Signers" ma:list="UserInfo" ma:SharePointGroup="0" ma:internalName="InternalSign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Signers" ma:index="9" nillable="true" ma:displayName="External Signers" ma:internalName="ExternalSigners">
      <xsd:simpleType>
        <xsd:restriction base="dms:Note">
          <xsd:maxLength value="255"/>
        </xsd:restriction>
      </xsd:simpleType>
    </xsd:element>
    <xsd:element name="AuthorizingDoc" ma:index="10" nillable="true" ma:displayName="Authorizing Doc" ma:internalName="AuthorizingDoc">
      <xsd:simpleType>
        <xsd:restriction base="dms:Note">
          <xsd:maxLength value="255"/>
        </xsd:restriction>
      </xsd:simpleType>
    </xsd:element>
    <xsd:element name="AuthorizedDocs" ma:index="11" nillable="true" ma:displayName="Authorized Docs" ma:internalName="AuthorizedDocs">
      <xsd:simpleType>
        <xsd:restriction base="dms:Note">
          <xsd:maxLength value="255"/>
        </xsd:restriction>
      </xsd:simpleType>
    </xsd:element>
    <xsd:element name="AuthorizingComm_x0026_Boards" ma:index="12" nillable="true" ma:displayName="Authorizing Comm &amp; Board" ma:internalName="AuthorizingComm_x0026_Boards">
      <xsd:simpleType>
        <xsd:restriction base="dms:Note">
          <xsd:maxLength value="255"/>
        </xsd:restriction>
      </xsd:simpleType>
    </xsd:element>
    <xsd:element name="Author1" ma:index="16" nillable="true" ma:displayName="Author1" ma:internalName="Author1">
      <xsd:simpleType>
        <xsd:restriction base="dms:Text">
          <xsd:maxLength value="255"/>
        </xsd:restriction>
      </xsd:simpleType>
    </xsd:element>
    <xsd:element name="Revision_x0020_History" ma:index="18" nillable="true" ma:displayName="Revision History" ma:internalName="Revision_x0020_Histo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a43e-a4c4-4f52-b0e1-49827a209077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19" nillable="true" ma:displayName="Document Number" ma:hidden="true" ma:list="{9fecad60-3c5f-4b1e-97fe-bd29726213cb}" ma:internalName="Document_x0020_Number" ma:readOnly="false" ma:showField="Document_x0020_Number" ma:web="27e6a43e-a4c4-4f52-b0e1-49827a209077">
      <xsd:simpleType>
        <xsd:restriction base="dms:Lookup"/>
      </xsd:simpleType>
    </xsd:element>
    <xsd:element name="TaxCatchAll" ma:index="29" nillable="true" ma:displayName="Taxonomy Catch All Column" ma:hidden="true" ma:list="{aa28423a-96a4-4fb2-8cce-b1b4f3e5b10f}" ma:internalName="TaxCatchAll" ma:showField="CatchAllData" ma:web="27e6a43e-a4c4-4f52-b0e1-49827a209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Controlled Document</p:Name>
  <p:Description/>
  <p:Statement/>
  <p:PolicyItems>
    <p:PolicyItem featureId="Microsoft.Office.RecordsManagement.PolicyFeatures.PolicyAudit" staticId="0x0101005B1FD2F7289FF44494593DF6B04CC580|8138272" UniqueId="d2e935fd-7aec-4982-a92c-0eafd6a3e49f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www.w3.org/XML/1998/namespace"/>
    <ds:schemaRef ds:uri="51b9806a-5185-426e-8026-9f8401f8c974"/>
    <ds:schemaRef ds:uri="6819902c-d263-4340-a3b4-c7375668d2ad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sharepoint/v3"/>
    <ds:schemaRef ds:uri="27e6a43e-a4c4-4f52-b0e1-49827a209077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92E1D8-DBB6-4499-95C6-CADF0CC52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19902c-d263-4340-a3b4-c7375668d2ad"/>
    <ds:schemaRef ds:uri="51b9806a-5185-426e-8026-9f8401f8c974"/>
    <ds:schemaRef ds:uri="27e6a43e-a4c4-4f52-b0e1-49827a209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757BF34-B7C1-46C0-9AA8-0B6FB1E45DD9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1711</Words>
  <Application>Microsoft Macintosh PowerPoint</Application>
  <PresentationFormat>Widescreen</PresentationFormat>
  <Paragraphs>193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Helvetica</vt:lpstr>
      <vt:lpstr>Lucida Grande</vt:lpstr>
      <vt:lpstr>Symbol</vt:lpstr>
      <vt:lpstr>Wingdings</vt:lpstr>
      <vt:lpstr>ヒラギノ角ゴ Pro W3</vt:lpstr>
      <vt:lpstr>1_FRIB3</vt:lpstr>
      <vt:lpstr>Report to WG9 </vt:lpstr>
      <vt:lpstr>Outline</vt:lpstr>
      <vt:lpstr>The Facility For Rare Isotope Beams – US DOE User Facility</vt:lpstr>
      <vt:lpstr>410 Rare Isotope Beams Delivered for Experiments</vt:lpstr>
      <vt:lpstr>FRIB Has Had Three Program Advisory Committee Meetings</vt:lpstr>
      <vt:lpstr>FRIB Scientific Results</vt:lpstr>
      <vt:lpstr>FRIB Decay Station Initiator: FDSi Published Results</vt:lpstr>
      <vt:lpstr>First in-beam spectroscopy at the FRIB reveals competing nuclear shapes in the rare isotope 62Cr  </vt:lpstr>
      <vt:lpstr>First Measurements On The Path to Using Molecules That Contain Heavy Rare Isotopes Have Begun</vt:lpstr>
      <vt:lpstr>FRIB Improvements Build of Operational Experience</vt:lpstr>
      <vt:lpstr>FRIB Major Equipment Upgrade – High Rigidity Spectrometer</vt:lpstr>
      <vt:lpstr>FRIB400 – Upgrade to 400 MeV/u Primary Beam Energy for Uranium will Expand Science Reach</vt:lpstr>
      <vt:lpstr>R&amp;D for FRIB400 is Progressing Well</vt:lpstr>
      <vt:lpstr>Summary</vt:lpstr>
      <vt:lpstr>FRIB and FRIB400 beam energies</vt:lpstr>
      <vt:lpstr>FRIB400 Would Expand Science Reach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PowerPoint Template</dc:title>
  <dc:subject>S10000-FM-000454-R005</dc:subject>
  <dc:creator>Parsons, Alex</dc:creator>
  <cp:lastModifiedBy>Sherrill, Bradley</cp:lastModifiedBy>
  <cp:revision>142</cp:revision>
  <cp:lastPrinted>2024-12-18T15:41:47Z</cp:lastPrinted>
  <dcterms:created xsi:type="dcterms:W3CDTF">2023-05-16T14:40:51Z</dcterms:created>
  <dcterms:modified xsi:type="dcterms:W3CDTF">2025-05-26T23:15:28Z</dcterms:modified>
  <cp:category>24 February 2025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0x010100A77CE2F963BD5C4AB895E5E1F954079C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5600</vt:r8>
  </property>
  <property fmtid="{D5CDD505-2E9C-101B-9397-08002B2CF9AE}" pid="7" name="Author_">
    <vt:lpwstr>447;#Parsons, Alex|61354939-8ef1-40bf-a344-a283b52ba8e0</vt:lpwstr>
  </property>
  <property fmtid="{D5CDD505-2E9C-101B-9397-08002B2CF9AE}" pid="8" name="Subcategory_">
    <vt:lpwstr>283;#FM|6b363047-e12c-44ec-9837-aeed4884c22d</vt:lpwstr>
  </property>
  <property fmtid="{D5CDD505-2E9C-101B-9397-08002B2CF9AE}" pid="9" name="ECKeywords">
    <vt:lpwstr/>
  </property>
  <property fmtid="{D5CDD505-2E9C-101B-9397-08002B2CF9AE}" pid="10" name="WBS0">
    <vt:lpwstr>471;#S10000 Management and Administration|26ad7ea8-87d4-42ac-9781-b7fff1d89416</vt:lpwstr>
  </property>
  <property fmtid="{D5CDD505-2E9C-101B-9397-08002B2CF9AE}" pid="11" name="Tags10">
    <vt:lpwstr/>
  </property>
  <property fmtid="{D5CDD505-2E9C-101B-9397-08002B2CF9AE}" pid="12" name="WorkflowChangePath">
    <vt:lpwstr>141c4800-5459-4a0f-8f70-37b212b6aaa7,4;141c4800-5459-4a0f-8f70-37b212b6aaa7,4;141c4800-5459-4a0f-8f70-37b212b6aaa7,4;141c4800-5459-4a0f-8f70-37b212b6aaa7,6;141c4800-5459-4a0f-8f70-37b212b6aaa7,6;141c4800-5459-4a0f-8f70-37b212b6aaa7,6;141c4800-5459-4a0f-8f141c4800-5459-4a0f-8f70-37b212b6aaa7,4;141c4800-5459-4a0f-8f70-37b212b6aaa7,4;141c4800-5459-4a0f-8f70-37b212b6aaa7,4;141c4800-5459-4a0f-8f70-37b212b6aaa7,5;141c4800-5459-4a0f-8f70-37b212b6aaa7,5;141c4800-5459-4a0f-8f70-37b212b6aaa7,5;141c4800-5459-4a0f-8f70-37b212b6aaa7,5;141c4800-5459-4a0f-8f70-37b212b6aaa7,5;141c4800-5459-4a0f-8f70-37b212b6aaa7,4;141c4800-5459-4a0f-8f70-37b212b6aaa7,4;141c4800-5459-4a0f-8f70-37b212b6aaa7,4;141c4800-5459-4a0f-8f70-37b212b6aaa7,7;141c4800-5459-4a0f-8f70-37b212b6aaa7,7;141c4800-5459-4a0f-8f70-37b212b6aaa7,7;141c4800-5459-4a0f-8f70-37b212b6aaa7,7;141c4800-5459-4a0f-8f70-37b212b6aaa7,7;141c4800-5459-4a0f-8f70-37b212b6aaa7,4;141c4800-5459-4a0f-8f70-37b212b6aaa7,4;141c4800-5459-4a0f-8f70-37b212b6aaa7,4;141c4800-5459-4a0f-8f70-37b212b6aaa7,6;141c4800-5459-4a0f-8f70-37b212b6aaa7,6;141c4800-5459-4a0f-8f70-37b212b6aaa7,6;141c4800-5459-4a0f-8f70-37b212b6aaa7,6;141c4800-5459-4a0f-8f70-37b212b6aaa7,6;</vt:lpwstr>
  </property>
  <property fmtid="{D5CDD505-2E9C-101B-9397-08002B2CF9AE}" pid="13" name="DNS">
    <vt:lpwstr>44668;#S10000-FM-000454-R002</vt:lpwstr>
  </property>
  <property fmtid="{D5CDD505-2E9C-101B-9397-08002B2CF9AE}" pid="14" name="Archive Document Workflow">
    <vt:lpwstr>, </vt:lpwstr>
  </property>
  <property fmtid="{D5CDD505-2E9C-101B-9397-08002B2CF9AE}" pid="15" name="Submission Date">
    <vt:filetime>2023-08-09T16:57:02Z</vt:filetime>
  </property>
  <property fmtid="{D5CDD505-2E9C-101B-9397-08002B2CF9AE}" pid="16" name="Subcategory">
    <vt:lpwstr>20</vt:lpwstr>
  </property>
</Properties>
</file>