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theme/theme3.xml" ContentType="application/vnd.openxmlformats-officedocument.theme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theme/theme4.xml" ContentType="application/vnd.openxmlformats-officedocument.theme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theme/theme5.xml" ContentType="application/vnd.openxmlformats-officedocument.theme+xml"/>
  <Override PartName="/ppt/theme/theme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47" r:id="rId1"/>
    <p:sldMasterId id="2147483955" r:id="rId2"/>
    <p:sldMasterId id="2147483967" r:id="rId3"/>
    <p:sldMasterId id="2147483995" r:id="rId4"/>
    <p:sldMasterId id="2147484007" r:id="rId5"/>
  </p:sldMasterIdLst>
  <p:notesMasterIdLst>
    <p:notesMasterId r:id="rId21"/>
  </p:notesMasterIdLst>
  <p:sldIdLst>
    <p:sldId id="901" r:id="rId6"/>
    <p:sldId id="865" r:id="rId7"/>
    <p:sldId id="1402" r:id="rId8"/>
    <p:sldId id="1680" r:id="rId9"/>
    <p:sldId id="2607" r:id="rId10"/>
    <p:sldId id="2609" r:id="rId11"/>
    <p:sldId id="2608" r:id="rId12"/>
    <p:sldId id="2610" r:id="rId13"/>
    <p:sldId id="2602" r:id="rId14"/>
    <p:sldId id="2601" r:id="rId15"/>
    <p:sldId id="5073" r:id="rId16"/>
    <p:sldId id="5069" r:id="rId17"/>
    <p:sldId id="5071" r:id="rId18"/>
    <p:sldId id="572" r:id="rId19"/>
    <p:sldId id="5072" r:id="rId2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37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  <a:srgbClr val="66FFFF"/>
    <a:srgbClr val="FFFF99"/>
    <a:srgbClr val="FFCC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24" autoAdjust="0"/>
    <p:restoredTop sz="93899" autoAdjust="0"/>
  </p:normalViewPr>
  <p:slideViewPr>
    <p:cSldViewPr snapToGrid="0" showGuides="1">
      <p:cViewPr varScale="1">
        <p:scale>
          <a:sx n="61" d="100"/>
          <a:sy n="61" d="100"/>
        </p:scale>
        <p:origin x="88" y="92"/>
      </p:cViewPr>
      <p:guideLst>
        <p:guide orient="horz" pos="2137"/>
        <p:guide pos="3840"/>
      </p:guideLst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80" d="100"/>
        <a:sy n="80" d="100"/>
      </p:scale>
      <p:origin x="0" y="-2276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3" Type="http://schemas.openxmlformats.org/officeDocument/2006/relationships/slideMaster" Target="slideMasters/slideMaster3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1.xml"/><Relationship Id="rId20" Type="http://schemas.openxmlformats.org/officeDocument/2006/relationships/slide" Target="slides/slide15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24" Type="http://schemas.openxmlformats.org/officeDocument/2006/relationships/theme" Target="theme/theme1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0.xml"/><Relationship Id="rId23" Type="http://schemas.openxmlformats.org/officeDocument/2006/relationships/viewProps" Target="viewProps.xml"/><Relationship Id="rId10" Type="http://schemas.openxmlformats.org/officeDocument/2006/relationships/slide" Target="slides/slide5.xml"/><Relationship Id="rId19" Type="http://schemas.openxmlformats.org/officeDocument/2006/relationships/slide" Target="slides/slide14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ー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438D70F-0344-4DA6-A4DB-666177270096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4" name="スライド イメージ プレースホルダー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ja-JP" altLang="en-US"/>
          </a:p>
        </p:txBody>
      </p:sp>
      <p:sp>
        <p:nvSpPr>
          <p:cNvPr id="5" name="ノー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8A9FA2D-4350-4BB2-ABB6-4DE31EB94DC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5999900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fld id="{3CE45895-16A5-4299-A5CF-5B67251032C9}" type="slidenum">
              <a:rPr kumimoji="1" lang="en-US" altLang="ja-JP" sz="1200" b="0" i="0" u="none" strike="noStrike" kern="120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ＭＳ Ｐゴシック" pitchFamily="50" charset="-128"/>
                <a:cs typeface="+mn-cs"/>
              </a:rPr>
              <a:pPr marL="0" marR="0" lvl="0" indent="0" algn="r" defTabSz="914400" rtl="0" eaLnBrk="1" fontAlgn="base" latinLnBrk="0" hangingPunct="1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1" lang="en-US" altLang="ja-JP" sz="12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ＭＳ Ｐゴシック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2434011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02" name="Rectangle 7"/>
          <p:cNvSpPr txBox="1">
            <a:spLocks noGrp="1" noChangeArrowheads="1"/>
          </p:cNvSpPr>
          <p:nvPr/>
        </p:nvSpPr>
        <p:spPr bwMode="auto">
          <a:xfrm>
            <a:off x="3747368" y="10111552"/>
            <a:ext cx="2866806" cy="53228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A85A729-607F-4F0E-B381-DA8E4DC637BA}" type="slidenum">
              <a:rPr kumimoji="1" lang="en-US" altLang="ja-JP" sz="1200" b="0" i="0" u="none" strike="noStrike" kern="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ＭＳ Ｐゴシック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1" lang="en-US" altLang="ja-JP" sz="1200" b="0" i="0" u="none" strike="noStrike" kern="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itchFamily="34" charset="0"/>
              <a:ea typeface="ＭＳ Ｐゴシック" pitchFamily="50" charset="-128"/>
              <a:cs typeface="+mn-cs"/>
            </a:endParaRPr>
          </a:p>
        </p:txBody>
      </p:sp>
      <p:sp>
        <p:nvSpPr>
          <p:cNvPr id="153603" name="Rectangle 7"/>
          <p:cNvSpPr txBox="1">
            <a:spLocks noGrp="1" noChangeArrowheads="1"/>
          </p:cNvSpPr>
          <p:nvPr/>
        </p:nvSpPr>
        <p:spPr bwMode="auto">
          <a:xfrm>
            <a:off x="3748899" y="10113399"/>
            <a:ext cx="2866806" cy="53228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EC492FE9-1583-4C56-A368-36BA18B3B0B6}" type="slidenum">
              <a:rPr kumimoji="1" lang="en-US" altLang="ja-JP" sz="1200" b="0" i="0" u="none" strike="noStrike" kern="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ＭＳ Ｐゴシック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1" lang="en-US" altLang="ja-JP" sz="12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ＭＳ Ｐゴシック" pitchFamily="50" charset="-128"/>
              <a:cs typeface="+mn-cs"/>
            </a:endParaRPr>
          </a:p>
        </p:txBody>
      </p:sp>
      <p:sp>
        <p:nvSpPr>
          <p:cNvPr id="15360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-239713" y="796925"/>
            <a:ext cx="7099301" cy="3994150"/>
          </a:xfrm>
          <a:ln/>
        </p:spPr>
      </p:sp>
      <p:sp>
        <p:nvSpPr>
          <p:cNvPr id="15360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61571" y="5056700"/>
            <a:ext cx="5292563" cy="4792406"/>
          </a:xfr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ja-JP" altLang="ja-JP"/>
          </a:p>
        </p:txBody>
      </p:sp>
    </p:spTree>
    <p:extLst>
      <p:ext uri="{BB962C8B-B14F-4D97-AF65-F5344CB8AC3E}">
        <p14:creationId xmlns:p14="http://schemas.microsoft.com/office/powerpoint/2010/main" val="189044790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02" name="Rectangle 7"/>
          <p:cNvSpPr txBox="1">
            <a:spLocks noGrp="1" noChangeArrowheads="1"/>
          </p:cNvSpPr>
          <p:nvPr/>
        </p:nvSpPr>
        <p:spPr bwMode="auto">
          <a:xfrm>
            <a:off x="3747368" y="10111552"/>
            <a:ext cx="2866806" cy="53228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A85A729-607F-4F0E-B381-DA8E4DC637BA}" type="slidenum">
              <a:rPr kumimoji="1" lang="en-US" altLang="ja-JP" sz="1200" b="0" i="0" u="none" strike="noStrike" kern="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itchFamily="34" charset="0"/>
                <a:ea typeface="ＭＳ Ｐゴシック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1" lang="en-US" altLang="ja-JP" sz="1200" b="0" i="0" u="none" strike="noStrike" kern="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itchFamily="34" charset="0"/>
              <a:ea typeface="ＭＳ Ｐゴシック" pitchFamily="50" charset="-128"/>
              <a:cs typeface="+mn-cs"/>
            </a:endParaRPr>
          </a:p>
        </p:txBody>
      </p:sp>
      <p:sp>
        <p:nvSpPr>
          <p:cNvPr id="153603" name="Rectangle 7"/>
          <p:cNvSpPr txBox="1">
            <a:spLocks noGrp="1" noChangeArrowheads="1"/>
          </p:cNvSpPr>
          <p:nvPr/>
        </p:nvSpPr>
        <p:spPr bwMode="auto">
          <a:xfrm>
            <a:off x="3748899" y="10113399"/>
            <a:ext cx="2866806" cy="53228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EC492FE9-1583-4C56-A368-36BA18B3B0B6}" type="slidenum">
              <a:rPr kumimoji="1" lang="en-US" altLang="ja-JP" sz="1200" b="0" i="0" u="none" strike="noStrike" kern="0" cap="none" spc="0" normalizeH="0" baseline="0" noProof="0" smtClean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ＭＳ Ｐゴシック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1" lang="en-US" altLang="ja-JP" sz="12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ＭＳ Ｐゴシック" pitchFamily="50" charset="-128"/>
              <a:cs typeface="+mn-cs"/>
            </a:endParaRPr>
          </a:p>
        </p:txBody>
      </p:sp>
      <p:sp>
        <p:nvSpPr>
          <p:cNvPr id="15360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-239713" y="796925"/>
            <a:ext cx="7099301" cy="3994150"/>
          </a:xfrm>
          <a:ln/>
        </p:spPr>
      </p:sp>
      <p:sp>
        <p:nvSpPr>
          <p:cNvPr id="15360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61571" y="5056700"/>
            <a:ext cx="5292563" cy="4792406"/>
          </a:xfr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ja-JP" altLang="ja-JP"/>
          </a:p>
        </p:txBody>
      </p:sp>
    </p:spTree>
    <p:extLst>
      <p:ext uri="{BB962C8B-B14F-4D97-AF65-F5344CB8AC3E}">
        <p14:creationId xmlns:p14="http://schemas.microsoft.com/office/powerpoint/2010/main" val="141077282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A9B1A46-F7B3-0294-6BD4-9722F36E00E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>
            <a:extLst>
              <a:ext uri="{FF2B5EF4-FFF2-40B4-BE49-F238E27FC236}">
                <a16:creationId xmlns:a16="http://schemas.microsoft.com/office/drawing/2014/main" id="{A66E213C-3EA8-CFC7-98F2-0054A23B6AA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>
            <a:extLst>
              <a:ext uri="{FF2B5EF4-FFF2-40B4-BE49-F238E27FC236}">
                <a16:creationId xmlns:a16="http://schemas.microsoft.com/office/drawing/2014/main" id="{2E4CA77C-4A97-BB88-D034-B00FEB898CA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en-US" dirty="0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463A5BD4-433F-7E2B-3050-C243AEC03C9A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AE058ED-291E-4012-B54D-99514533601F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7019523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09575" y="1233488"/>
            <a:ext cx="5916613" cy="3328987"/>
          </a:xfrm>
          <a:ln/>
        </p:spPr>
      </p:sp>
      <p:sp>
        <p:nvSpPr>
          <p:cNvPr id="5427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marL="227013" indent="-227013">
              <a:buFont typeface="Calibri" pitchFamily="34" charset="0"/>
              <a:buNone/>
            </a:pPr>
            <a:endParaRPr lang="en-US" altLang="ja-JP" dirty="0">
              <a:ea typeface="Osaka"/>
              <a:cs typeface="Osaka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914400" y="2130430"/>
            <a:ext cx="10363200" cy="1470025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ja-JP" altLang="en-US"/>
              <a:t>マスター サブタイトルの書式設定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006F7CF5-52F7-49E1-9E0F-02ED0F915FE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D3645AD0-A0C0-4374-8B48-C2FC589C9206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3CF5856A-B577-4DE4-937C-0AD609EA27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F7259002-2DD3-4621-9DF0-F4F0D338078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FAC73DA1-81B1-46AB-B007-A3C6350C9E38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3516745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2EA48CA8-16CF-4C66-AC14-EF5D686BFAD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1AE013DB-30C4-4011-8AF7-46B394F6DD1A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DD6932B5-A67F-4DFB-8FE7-5AFF005C56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9FCBD3A3-F37C-4C0F-B389-C9A2EB8CDA8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4E94CE1F-912F-4B7A-8603-30A5388C98A4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2878332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963084" y="4406905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D99A6DE1-470D-4EF9-B36D-A0DF08E77E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2314734D-E0F7-4AFE-B2DC-F89A5AB1ABF5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54ED947C-B616-47FC-9A09-C400D306A0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E43A9179-DED1-4553-AB59-5D6D164169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B3236A78-B7D4-4FFF-B533-8A811087E36E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2836520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sz="half" idx="1"/>
          </p:nvPr>
        </p:nvSpPr>
        <p:spPr>
          <a:xfrm>
            <a:off x="609600" y="1600205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6197600" y="1600205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F34B8CA5-64BC-45B5-BAEC-51FB53B269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AEC2C014-6DB3-4CA7-BF1D-DB21292E2ABB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6B291FF7-7A9D-447E-B47D-90E5F35E730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9CC91DE5-3C0C-4163-BD42-30ACA938BC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744A77E6-2835-4CC7-9104-2A3E9E775BEC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108348965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テキス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193370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コンテンツ プレースホルダー 5"/>
          <p:cNvSpPr>
            <a:spLocks noGrp="1"/>
          </p:cNvSpPr>
          <p:nvPr>
            <p:ph sz="quarter" idx="4"/>
          </p:nvPr>
        </p:nvSpPr>
        <p:spPr>
          <a:xfrm>
            <a:off x="6193370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7" name="日付プレースホルダー 6">
            <a:extLst>
              <a:ext uri="{FF2B5EF4-FFF2-40B4-BE49-F238E27FC236}">
                <a16:creationId xmlns:a16="http://schemas.microsoft.com/office/drawing/2014/main" id="{0A9B84B0-B25B-44B7-9D3D-DBA88B5703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B9D0C3EA-C051-409A-AD84-90F0CED9EF1E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8" name="フッター プレースホルダー 7">
            <a:extLst>
              <a:ext uri="{FF2B5EF4-FFF2-40B4-BE49-F238E27FC236}">
                <a16:creationId xmlns:a16="http://schemas.microsoft.com/office/drawing/2014/main" id="{2AC5B9BD-88B6-4BF0-B8FE-8C546BA538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9" name="スライド番号プレースホルダー 8">
            <a:extLst>
              <a:ext uri="{FF2B5EF4-FFF2-40B4-BE49-F238E27FC236}">
                <a16:creationId xmlns:a16="http://schemas.microsoft.com/office/drawing/2014/main" id="{86393CF8-3E7F-48CD-BDA1-7E6D36BF818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4DB5F357-34CB-42F5-A51D-29481335200F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6543823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日付プレースホルダー 2">
            <a:extLst>
              <a:ext uri="{FF2B5EF4-FFF2-40B4-BE49-F238E27FC236}">
                <a16:creationId xmlns:a16="http://schemas.microsoft.com/office/drawing/2014/main" id="{2D15D80C-0A2B-4DE8-B2CF-F0A7BBD6E3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7C40810F-AC82-45B5-91F0-764ABE06830F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4" name="フッター プレースホルダー 3">
            <a:extLst>
              <a:ext uri="{FF2B5EF4-FFF2-40B4-BE49-F238E27FC236}">
                <a16:creationId xmlns:a16="http://schemas.microsoft.com/office/drawing/2014/main" id="{C725F565-1FC2-4679-BD1D-677A0604E5C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D2FD57AF-011F-44F6-9945-06AFEA25CCA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D5C70AE0-C7EE-4151-A983-F3FB91005B74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41283873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>
            <a:extLst>
              <a:ext uri="{FF2B5EF4-FFF2-40B4-BE49-F238E27FC236}">
                <a16:creationId xmlns:a16="http://schemas.microsoft.com/office/drawing/2014/main" id="{9BFD2496-6598-4803-BF25-C19FF69C20E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1E16A887-981B-4B03-9996-AC3365201A1B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3" name="フッター プレースホルダー 2">
            <a:extLst>
              <a:ext uri="{FF2B5EF4-FFF2-40B4-BE49-F238E27FC236}">
                <a16:creationId xmlns:a16="http://schemas.microsoft.com/office/drawing/2014/main" id="{043C06DC-49A1-4C68-B70B-FD5D022C31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19DEBE68-0AB5-4A13-AFC4-4878924A66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F4FBA559-2920-464A-8E76-5CFA2ED34758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27126567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&#10;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>
          <a:xfrm>
            <a:off x="4766735" y="273053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609601" y="1435103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E8C7F211-80BC-4B81-AD87-29C47E7B5D0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93E2B2AD-0825-4155-A4EE-15DA9E1D8883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B8E6F643-346A-48B8-9EEE-771518C4CD9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1CEF4CC8-BD6D-4355-873A-B2B4B41B04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5F51C70D-4F51-4B52-BFC0-C5223560A3B6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130324280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図プレースホルダー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ja-JP" altLang="en-US" noProof="0"/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90C56BB2-70E2-4BB3-B26C-AEA5303E962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7C4A5080-BDF0-4908-824B-6588D35585CC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94D0B1E3-CF98-421C-9B35-576184F1A0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DF9B375D-2256-498E-B9B7-00BF4BA392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01FA62D3-F80D-46C9-B661-1ECB229CB90E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397510507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F0C8BDB4-3E14-4804-BD19-2E7CD5FEC3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B8E2271C-BD8E-4652-B0EC-EF50FF88ABA7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11CF6CAF-C30C-4149-B024-8A4246C35B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31B09924-3083-4242-A2C9-E6EBB0B72E6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EDAA8E84-CC93-4D89-9643-0D60D6AE25B3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117804397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8839200" y="274640"/>
            <a:ext cx="2743200" cy="5851525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>
          <a:xfrm>
            <a:off x="609600" y="274640"/>
            <a:ext cx="8026400" cy="5851525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03CDF17D-54E6-4FD1-AEDD-7D3FEBB950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fld id="{8C1F161F-1728-4A22-85D5-C41F4AF9568A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ED23107A-5B42-4CD6-A74D-C17E940BF96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028791DF-65FF-4303-B5CB-4D6C2263EB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95FE22B7-9A2A-4221-8A5D-0490ACEC8766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419338286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タイトルと 4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コンテンツ プレースホルダ 2"/>
          <p:cNvSpPr>
            <a:spLocks noGrp="1"/>
          </p:cNvSpPr>
          <p:nvPr>
            <p:ph sz="quarter" idx="1"/>
          </p:nvPr>
        </p:nvSpPr>
        <p:spPr>
          <a:xfrm>
            <a:off x="609600" y="1600200"/>
            <a:ext cx="5384800" cy="2185988"/>
          </a:xfrm>
        </p:spPr>
        <p:txBody>
          <a:bodyPr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quarter" idx="2"/>
          </p:nvPr>
        </p:nvSpPr>
        <p:spPr>
          <a:xfrm>
            <a:off x="6197600" y="1600200"/>
            <a:ext cx="5384800" cy="2185988"/>
          </a:xfrm>
        </p:spPr>
        <p:txBody>
          <a:bodyPr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コンテンツ プレースホルダ 4"/>
          <p:cNvSpPr>
            <a:spLocks noGrp="1"/>
          </p:cNvSpPr>
          <p:nvPr>
            <p:ph sz="quarter" idx="3"/>
          </p:nvPr>
        </p:nvSpPr>
        <p:spPr>
          <a:xfrm>
            <a:off x="609600" y="3938590"/>
            <a:ext cx="5384800" cy="2187575"/>
          </a:xfrm>
        </p:spPr>
        <p:txBody>
          <a:bodyPr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6197600" y="3938590"/>
            <a:ext cx="5384800" cy="2187575"/>
          </a:xfrm>
        </p:spPr>
        <p:txBody>
          <a:bodyPr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5BAB60CB-26AD-4664-8F2D-E96EAEF525B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>
                    <a:tint val="75000"/>
                  </a:schemeClr>
                </a:solidFill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ru-RU" altLang="ja-JP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774B7068-4D52-4DB7-8265-7F402692C0D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>
                    <a:tint val="75000"/>
                  </a:schemeClr>
                </a:solidFill>
                <a:latin typeface="Arial" pitchFamily="34" charset="0"/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ru-RU" altLang="ja-JP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396D90F4-8BA2-46B8-B924-61EE404A23E3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xfrm>
            <a:off x="9347200" y="6492876"/>
            <a:ext cx="2844800" cy="365125"/>
          </a:xfrm>
        </p:spPr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fld id="{CA22D92E-18A6-4FD2-9E60-B26011F01CA6}" type="slidenum">
              <a:rPr lang="ru-RU" altLang="ja-JP"/>
              <a:pPr/>
              <a:t>‹#›</a:t>
            </a:fld>
            <a:endParaRPr lang="ru-RU" altLang="ja-JP"/>
          </a:p>
        </p:txBody>
      </p:sp>
    </p:spTree>
    <p:extLst>
      <p:ext uri="{BB962C8B-B14F-4D97-AF65-F5344CB8AC3E}">
        <p14:creationId xmlns:p14="http://schemas.microsoft.com/office/powerpoint/2010/main" val="361233684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タイトル、テキスト、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/>
          <a:p>
            <a:r>
              <a:rPr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sz="half" idx="1"/>
          </p:nvPr>
        </p:nvSpPr>
        <p:spPr>
          <a:xfrm>
            <a:off x="609600" y="1600205"/>
            <a:ext cx="5384800" cy="4525963"/>
          </a:xfrm>
        </p:spPr>
        <p:txBody>
          <a:bodyPr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6197600" y="1600205"/>
            <a:ext cx="5384800" cy="4525963"/>
          </a:xfrm>
        </p:spPr>
        <p:txBody>
          <a:bodyPr/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A8DA3265-9EA0-4346-B0C4-225D5191C8CA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ja-JP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A950558-253C-4642-B2AA-D8C8D7D63410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ja-JP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C1591E8E-DF4D-499C-A118-4820EA68FFC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6EB39EF-CDA6-4E17-8D37-1F0BBBA66466}" type="slidenum">
              <a:rPr lang="ru-RU" altLang="ja-JP"/>
              <a:pPr/>
              <a:t>‹#›</a:t>
            </a:fld>
            <a:endParaRPr lang="ru-RU" altLang="ja-JP"/>
          </a:p>
        </p:txBody>
      </p:sp>
    </p:spTree>
    <p:extLst>
      <p:ext uri="{BB962C8B-B14F-4D97-AF65-F5344CB8AC3E}">
        <p14:creationId xmlns:p14="http://schemas.microsoft.com/office/powerpoint/2010/main" val="87811452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914400" y="2130429"/>
            <a:ext cx="10363200" cy="1470025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077" indent="0" algn="ctr">
              <a:buNone/>
              <a:defRPr/>
            </a:lvl2pPr>
            <a:lvl3pPr marL="914156" indent="0" algn="ctr">
              <a:buNone/>
              <a:defRPr/>
            </a:lvl3pPr>
            <a:lvl4pPr marL="1371232" indent="0" algn="ctr">
              <a:buNone/>
              <a:defRPr/>
            </a:lvl4pPr>
            <a:lvl5pPr marL="1828311" indent="0" algn="ctr">
              <a:buNone/>
              <a:defRPr/>
            </a:lvl5pPr>
            <a:lvl6pPr marL="2285389" indent="0" algn="ctr">
              <a:buNone/>
              <a:defRPr/>
            </a:lvl6pPr>
            <a:lvl7pPr marL="2742468" indent="0" algn="ctr">
              <a:buNone/>
              <a:defRPr/>
            </a:lvl7pPr>
            <a:lvl8pPr marL="3199545" indent="0" algn="ctr">
              <a:buNone/>
              <a:defRPr/>
            </a:lvl8pPr>
            <a:lvl9pPr marL="3656622" indent="0" algn="ctr">
              <a:buNone/>
              <a:defRPr/>
            </a:lvl9pPr>
          </a:lstStyle>
          <a:p>
            <a:r>
              <a:rPr lang="ja-JP" altLang="en-US"/>
              <a:t>マスター サブタイトルの書式設定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08A28A7-B7BC-45A2-B095-B344D11FF948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0E35940-424D-4F13-B6B9-1BAEF6211947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73455100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31E6493-B9A2-4210-8C31-835E0E31C584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E093C57-4841-4B07-A466-9569D8583D84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79595514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963084" y="4406904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963084" y="2906717"/>
            <a:ext cx="103632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077" indent="0">
              <a:buNone/>
              <a:defRPr sz="1800"/>
            </a:lvl2pPr>
            <a:lvl3pPr marL="914156" indent="0">
              <a:buNone/>
              <a:defRPr sz="1600"/>
            </a:lvl3pPr>
            <a:lvl4pPr marL="1371232" indent="0">
              <a:buNone/>
              <a:defRPr sz="1400"/>
            </a:lvl4pPr>
            <a:lvl5pPr marL="1828311" indent="0">
              <a:buNone/>
              <a:defRPr sz="1400"/>
            </a:lvl5pPr>
            <a:lvl6pPr marL="2285389" indent="0">
              <a:buNone/>
              <a:defRPr sz="1400"/>
            </a:lvl6pPr>
            <a:lvl7pPr marL="2742468" indent="0">
              <a:buNone/>
              <a:defRPr sz="1400"/>
            </a:lvl7pPr>
            <a:lvl8pPr marL="3199545" indent="0">
              <a:buNone/>
              <a:defRPr sz="1400"/>
            </a:lvl8pPr>
            <a:lvl9pPr marL="3656622" indent="0">
              <a:buNone/>
              <a:defRPr sz="14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DDB994F-7EF9-418A-99C4-BBC9A646EA8C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1F3C452-432C-4E53-8732-CEB81E07FEE9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53235734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sz="half" idx="1"/>
          </p:nvPr>
        </p:nvSpPr>
        <p:spPr>
          <a:xfrm>
            <a:off x="914400" y="1981200"/>
            <a:ext cx="508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6197600" y="1981200"/>
            <a:ext cx="508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018A1C6-F798-4006-A4F7-4B024BE8C1B2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F7CCD5C-6275-4173-A752-379449B9D731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343330111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609600" y="1535116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077" indent="0">
              <a:buNone/>
              <a:defRPr sz="2000" b="1"/>
            </a:lvl2pPr>
            <a:lvl3pPr marL="914156" indent="0">
              <a:buNone/>
              <a:defRPr sz="1800" b="1"/>
            </a:lvl3pPr>
            <a:lvl4pPr marL="1371232" indent="0">
              <a:buNone/>
              <a:defRPr sz="1600" b="1"/>
            </a:lvl4pPr>
            <a:lvl5pPr marL="1828311" indent="0">
              <a:buNone/>
              <a:defRPr sz="1600" b="1"/>
            </a:lvl5pPr>
            <a:lvl6pPr marL="2285389" indent="0">
              <a:buNone/>
              <a:defRPr sz="1600" b="1"/>
            </a:lvl6pPr>
            <a:lvl7pPr marL="2742468" indent="0">
              <a:buNone/>
              <a:defRPr sz="1600" b="1"/>
            </a:lvl7pPr>
            <a:lvl8pPr marL="3199545" indent="0">
              <a:buNone/>
              <a:defRPr sz="1600" b="1"/>
            </a:lvl8pPr>
            <a:lvl9pPr marL="3656622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609600" y="2174878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テキス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193372" y="1535116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077" indent="0">
              <a:buNone/>
              <a:defRPr sz="2000" b="1"/>
            </a:lvl2pPr>
            <a:lvl3pPr marL="914156" indent="0">
              <a:buNone/>
              <a:defRPr sz="1800" b="1"/>
            </a:lvl3pPr>
            <a:lvl4pPr marL="1371232" indent="0">
              <a:buNone/>
              <a:defRPr sz="1600" b="1"/>
            </a:lvl4pPr>
            <a:lvl5pPr marL="1828311" indent="0">
              <a:buNone/>
              <a:defRPr sz="1600" b="1"/>
            </a:lvl5pPr>
            <a:lvl6pPr marL="2285389" indent="0">
              <a:buNone/>
              <a:defRPr sz="1600" b="1"/>
            </a:lvl6pPr>
            <a:lvl7pPr marL="2742468" indent="0">
              <a:buNone/>
              <a:defRPr sz="1600" b="1"/>
            </a:lvl7pPr>
            <a:lvl8pPr marL="3199545" indent="0">
              <a:buNone/>
              <a:defRPr sz="1600" b="1"/>
            </a:lvl8pPr>
            <a:lvl9pPr marL="3656622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コンテンツ プレースホルダー 5"/>
          <p:cNvSpPr>
            <a:spLocks noGrp="1"/>
          </p:cNvSpPr>
          <p:nvPr>
            <p:ph sz="quarter" idx="4"/>
          </p:nvPr>
        </p:nvSpPr>
        <p:spPr>
          <a:xfrm>
            <a:off x="6193372" y="2174878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83D7248-BEF4-41D3-B1DD-6343816E8914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AA670AD-0099-4247-BCB0-56B44784EF1E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4164239318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8833DFA-2C67-47B7-8EC7-551C0555DDC6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3AF7124-7151-4EF3-94B0-6EB58D226F3B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44782077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B0C3F11-D0B0-4D13-A611-DC0BFB2227F9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4210ABF-3553-44FF-9BF8-BEC765C6193F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404283889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&#10;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609605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>
          <a:xfrm>
            <a:off x="4766733" y="273054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609605" y="1435103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077" indent="0">
              <a:buNone/>
              <a:defRPr sz="1200"/>
            </a:lvl2pPr>
            <a:lvl3pPr marL="914156" indent="0">
              <a:buNone/>
              <a:defRPr sz="1000"/>
            </a:lvl3pPr>
            <a:lvl4pPr marL="1371232" indent="0">
              <a:buNone/>
              <a:defRPr sz="900"/>
            </a:lvl4pPr>
            <a:lvl5pPr marL="1828311" indent="0">
              <a:buNone/>
              <a:defRPr sz="900"/>
            </a:lvl5pPr>
            <a:lvl6pPr marL="2285389" indent="0">
              <a:buNone/>
              <a:defRPr sz="900"/>
            </a:lvl6pPr>
            <a:lvl7pPr marL="2742468" indent="0">
              <a:buNone/>
              <a:defRPr sz="900"/>
            </a:lvl7pPr>
            <a:lvl8pPr marL="3199545" indent="0">
              <a:buNone/>
              <a:defRPr sz="900"/>
            </a:lvl8pPr>
            <a:lvl9pPr marL="3656622" indent="0">
              <a:buNone/>
              <a:defRPr sz="9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D06DF23-EBEF-42AC-B42A-A7CCBD5C8A9F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9F65003-15BB-4C02-A9CA-2524191FBE62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7445037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図プレースホルダー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077" indent="0">
              <a:buNone/>
              <a:defRPr sz="2800"/>
            </a:lvl2pPr>
            <a:lvl3pPr marL="914156" indent="0">
              <a:buNone/>
              <a:defRPr sz="2400"/>
            </a:lvl3pPr>
            <a:lvl4pPr marL="1371232" indent="0">
              <a:buNone/>
              <a:defRPr sz="2000"/>
            </a:lvl4pPr>
            <a:lvl5pPr marL="1828311" indent="0">
              <a:buNone/>
              <a:defRPr sz="2000"/>
            </a:lvl5pPr>
            <a:lvl6pPr marL="2285389" indent="0">
              <a:buNone/>
              <a:defRPr sz="2000"/>
            </a:lvl6pPr>
            <a:lvl7pPr marL="2742468" indent="0">
              <a:buNone/>
              <a:defRPr sz="2000"/>
            </a:lvl7pPr>
            <a:lvl8pPr marL="3199545" indent="0">
              <a:buNone/>
              <a:defRPr sz="2000"/>
            </a:lvl8pPr>
            <a:lvl9pPr marL="3656622" indent="0">
              <a:buNone/>
              <a:defRPr sz="2000"/>
            </a:lvl9pPr>
          </a:lstStyle>
          <a:p>
            <a:pPr lvl="0"/>
            <a:endParaRPr lang="ja-JP" altLang="en-US" noProof="0"/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077" indent="0">
              <a:buNone/>
              <a:defRPr sz="1200"/>
            </a:lvl2pPr>
            <a:lvl3pPr marL="914156" indent="0">
              <a:buNone/>
              <a:defRPr sz="1000"/>
            </a:lvl3pPr>
            <a:lvl4pPr marL="1371232" indent="0">
              <a:buNone/>
              <a:defRPr sz="900"/>
            </a:lvl4pPr>
            <a:lvl5pPr marL="1828311" indent="0">
              <a:buNone/>
              <a:defRPr sz="900"/>
            </a:lvl5pPr>
            <a:lvl6pPr marL="2285389" indent="0">
              <a:buNone/>
              <a:defRPr sz="900"/>
            </a:lvl6pPr>
            <a:lvl7pPr marL="2742468" indent="0">
              <a:buNone/>
              <a:defRPr sz="900"/>
            </a:lvl7pPr>
            <a:lvl8pPr marL="3199545" indent="0">
              <a:buNone/>
              <a:defRPr sz="900"/>
            </a:lvl8pPr>
            <a:lvl9pPr marL="3656622" indent="0">
              <a:buNone/>
              <a:defRPr sz="9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02C098-7508-4FDB-B93F-7D8F0D7F4315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46448E5-0285-4964-8EEF-0E8E5DBAA390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11288155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E43058C-E0B0-47E2-A233-B4DC4EAAFDC5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2FE4EDC-1C3C-4E72-8D71-FEEEC4ABE951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708862723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8686800" y="609600"/>
            <a:ext cx="2590800" cy="5486400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>
          <a:xfrm>
            <a:off x="914400" y="609600"/>
            <a:ext cx="7569200" cy="5486400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C831CBD-24F9-4780-ACD3-7A1BFE2BA69B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D83BD85-2341-4007-9472-BDA4B4E9877D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56039826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24813253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16286591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781526843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533928699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47044516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630604623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570312362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44375336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48920276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770201647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932417609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771699-496A-41D4-ADCF-F422D0E1B41E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901874942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0A2060-4E6E-4DCF-BCF8-6D5BE42F5E94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959515520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9C2093A-4623-463A-9540-54747F5FEEAD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49593551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490BC22-AA37-45AB-93D7-37CDEE2E9B9A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333662949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915DFF0-1146-4369-99C7-1DCDE3F96ED4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27405175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3CF4242-04DD-4817-BBBA-0802AD73A150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470038043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4B2E8E-10D4-461B-91EC-BA2D94C6448B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248671648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5CDAD76-41AB-400D-812C-82D93472C114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502203585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E33C94-17C1-4D36-A832-63AAD51B9B4B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02561916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FDBA9C3-72A7-45C6-B7A1-459E56BA4CE0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845556629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633018E-E5CB-4EEA-A56A-DB7466220585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4336405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/>
              <a:t>Cliquez pour modifier le style des sous-titres du masque</a:t>
            </a:r>
            <a:endParaRPr lang="fr-BE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1937685828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fr-BE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3897768117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3269228124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fr-BE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fr-BE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1362890729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fr-BE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fr-BE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522081432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3797093750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2639368796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fr-BE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2225013122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BE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4285147408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fr-BE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3907843012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fr-BE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425336276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1.xml"/><Relationship Id="rId3" Type="http://schemas.openxmlformats.org/officeDocument/2006/relationships/slideLayout" Target="../slideLayouts/slideLayout16.xml"/><Relationship Id="rId7" Type="http://schemas.openxmlformats.org/officeDocument/2006/relationships/slideLayout" Target="../slideLayouts/slideLayout20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6" Type="http://schemas.openxmlformats.org/officeDocument/2006/relationships/slideLayout" Target="../slideLayouts/slideLayout19.xml"/><Relationship Id="rId11" Type="http://schemas.openxmlformats.org/officeDocument/2006/relationships/slideLayout" Target="../slideLayouts/slideLayout24.xml"/><Relationship Id="rId5" Type="http://schemas.openxmlformats.org/officeDocument/2006/relationships/slideLayout" Target="../slideLayouts/slideLayout18.xml"/><Relationship Id="rId10" Type="http://schemas.openxmlformats.org/officeDocument/2006/relationships/slideLayout" Target="../slideLayouts/slideLayout23.xml"/><Relationship Id="rId4" Type="http://schemas.openxmlformats.org/officeDocument/2006/relationships/slideLayout" Target="../slideLayouts/slideLayout17.xml"/><Relationship Id="rId9" Type="http://schemas.openxmlformats.org/officeDocument/2006/relationships/slideLayout" Target="../slideLayouts/slideLayout22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2.xml"/><Relationship Id="rId3" Type="http://schemas.openxmlformats.org/officeDocument/2006/relationships/slideLayout" Target="../slideLayouts/slideLayout27.xml"/><Relationship Id="rId7" Type="http://schemas.openxmlformats.org/officeDocument/2006/relationships/slideLayout" Target="../slideLayouts/slideLayout31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6.xml"/><Relationship Id="rId1" Type="http://schemas.openxmlformats.org/officeDocument/2006/relationships/slideLayout" Target="../slideLayouts/slideLayout25.xml"/><Relationship Id="rId6" Type="http://schemas.openxmlformats.org/officeDocument/2006/relationships/slideLayout" Target="../slideLayouts/slideLayout30.xml"/><Relationship Id="rId11" Type="http://schemas.openxmlformats.org/officeDocument/2006/relationships/slideLayout" Target="../slideLayouts/slideLayout35.xml"/><Relationship Id="rId5" Type="http://schemas.openxmlformats.org/officeDocument/2006/relationships/slideLayout" Target="../slideLayouts/slideLayout29.xml"/><Relationship Id="rId10" Type="http://schemas.openxmlformats.org/officeDocument/2006/relationships/slideLayout" Target="../slideLayouts/slideLayout34.xml"/><Relationship Id="rId4" Type="http://schemas.openxmlformats.org/officeDocument/2006/relationships/slideLayout" Target="../slideLayouts/slideLayout28.xml"/><Relationship Id="rId9" Type="http://schemas.openxmlformats.org/officeDocument/2006/relationships/slideLayout" Target="../slideLayouts/slideLayout33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3.xml"/><Relationship Id="rId3" Type="http://schemas.openxmlformats.org/officeDocument/2006/relationships/slideLayout" Target="../slideLayouts/slideLayout38.xml"/><Relationship Id="rId7" Type="http://schemas.openxmlformats.org/officeDocument/2006/relationships/slideLayout" Target="../slideLayouts/slideLayout42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37.xml"/><Relationship Id="rId1" Type="http://schemas.openxmlformats.org/officeDocument/2006/relationships/slideLayout" Target="../slideLayouts/slideLayout36.xml"/><Relationship Id="rId6" Type="http://schemas.openxmlformats.org/officeDocument/2006/relationships/slideLayout" Target="../slideLayouts/slideLayout41.xml"/><Relationship Id="rId11" Type="http://schemas.openxmlformats.org/officeDocument/2006/relationships/slideLayout" Target="../slideLayouts/slideLayout46.xml"/><Relationship Id="rId5" Type="http://schemas.openxmlformats.org/officeDocument/2006/relationships/slideLayout" Target="../slideLayouts/slideLayout40.xml"/><Relationship Id="rId10" Type="http://schemas.openxmlformats.org/officeDocument/2006/relationships/slideLayout" Target="../slideLayouts/slideLayout45.xml"/><Relationship Id="rId4" Type="http://schemas.openxmlformats.org/officeDocument/2006/relationships/slideLayout" Target="../slideLayouts/slideLayout39.xml"/><Relationship Id="rId9" Type="http://schemas.openxmlformats.org/officeDocument/2006/relationships/slideLayout" Target="../slideLayouts/slideLayout44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4.xml"/><Relationship Id="rId3" Type="http://schemas.openxmlformats.org/officeDocument/2006/relationships/slideLayout" Target="../slideLayouts/slideLayout49.xml"/><Relationship Id="rId7" Type="http://schemas.openxmlformats.org/officeDocument/2006/relationships/slideLayout" Target="../slideLayouts/slideLayout53.xml"/><Relationship Id="rId12" Type="http://schemas.openxmlformats.org/officeDocument/2006/relationships/theme" Target="../theme/theme5.xml"/><Relationship Id="rId2" Type="http://schemas.openxmlformats.org/officeDocument/2006/relationships/slideLayout" Target="../slideLayouts/slideLayout48.xml"/><Relationship Id="rId1" Type="http://schemas.openxmlformats.org/officeDocument/2006/relationships/slideLayout" Target="../slideLayouts/slideLayout47.xml"/><Relationship Id="rId6" Type="http://schemas.openxmlformats.org/officeDocument/2006/relationships/slideLayout" Target="../slideLayouts/slideLayout52.xml"/><Relationship Id="rId11" Type="http://schemas.openxmlformats.org/officeDocument/2006/relationships/slideLayout" Target="../slideLayouts/slideLayout57.xml"/><Relationship Id="rId5" Type="http://schemas.openxmlformats.org/officeDocument/2006/relationships/slideLayout" Target="../slideLayouts/slideLayout51.xml"/><Relationship Id="rId10" Type="http://schemas.openxmlformats.org/officeDocument/2006/relationships/slideLayout" Target="../slideLayouts/slideLayout56.xml"/><Relationship Id="rId4" Type="http://schemas.openxmlformats.org/officeDocument/2006/relationships/slideLayout" Target="../slideLayouts/slideLayout50.xml"/><Relationship Id="rId9" Type="http://schemas.openxmlformats.org/officeDocument/2006/relationships/slideLayout" Target="../slideLayouts/slideLayout5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タイトル プレースホルダー 1"/>
          <p:cNvSpPr>
            <a:spLocks noGrp="1"/>
          </p:cNvSpPr>
          <p:nvPr>
            <p:ph type="title"/>
          </p:nvPr>
        </p:nvSpPr>
        <p:spPr bwMode="auto">
          <a:xfrm>
            <a:off x="609600" y="274638"/>
            <a:ext cx="109728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マスター タイトルの書式設定</a:t>
            </a:r>
          </a:p>
        </p:txBody>
      </p:sp>
      <p:sp>
        <p:nvSpPr>
          <p:cNvPr id="1027" name="テキスト プレースホルダー 2"/>
          <p:cNvSpPr>
            <a:spLocks noGrp="1"/>
          </p:cNvSpPr>
          <p:nvPr>
            <p:ph type="body" idx="1"/>
          </p:nvPr>
        </p:nvSpPr>
        <p:spPr bwMode="auto">
          <a:xfrm>
            <a:off x="609600" y="1600201"/>
            <a:ext cx="109728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D24F315B-8E01-4A11-A63D-546D5A8E089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tint val="75000"/>
                  </a:prstClr>
                </a:solidFill>
                <a:latin typeface="Calibri"/>
                <a:ea typeface="ＭＳ Ｐゴシック"/>
              </a:defRPr>
            </a:lvl1pPr>
          </a:lstStyle>
          <a:p>
            <a:pPr>
              <a:defRPr/>
            </a:pPr>
            <a:fld id="{53785B87-897D-4F26-A89C-A99F6CABD21E}" type="datetimeFigureOut">
              <a:rPr lang="ja-JP" altLang="en-US"/>
              <a:pPr>
                <a:defRPr/>
              </a:pPr>
              <a:t>2025/5/27</a:t>
            </a:fld>
            <a:endParaRPr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CBA1550C-867F-4715-AC87-7947C0787E7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tint val="75000"/>
                  </a:prstClr>
                </a:solidFill>
                <a:latin typeface="Calibri"/>
                <a:ea typeface="ＭＳ Ｐゴシック"/>
              </a:defRPr>
            </a:lvl1pPr>
          </a:lstStyle>
          <a:p>
            <a:pPr>
              <a:defRPr/>
            </a:pPr>
            <a:endParaRPr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B37F0C94-1E9E-4142-BA8A-98E6AEC9C7E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DB71656D-A18B-426F-BB51-4062AE5B0B93}" type="slidenum">
              <a:rPr lang="ja-JP" altLang="en-US"/>
              <a:pPr/>
              <a:t>‹#›</a:t>
            </a:fld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14199027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48" r:id="rId1"/>
    <p:sldLayoutId id="2147483749" r:id="rId2"/>
    <p:sldLayoutId id="2147483750" r:id="rId3"/>
    <p:sldLayoutId id="2147483751" r:id="rId4"/>
    <p:sldLayoutId id="2147483752" r:id="rId5"/>
    <p:sldLayoutId id="2147483753" r:id="rId6"/>
    <p:sldLayoutId id="2147483754" r:id="rId7"/>
    <p:sldLayoutId id="2147483755" r:id="rId8"/>
    <p:sldLayoutId id="2147483756" r:id="rId9"/>
    <p:sldLayoutId id="2147483757" r:id="rId10"/>
    <p:sldLayoutId id="2147483758" r:id="rId11"/>
    <p:sldLayoutId id="2147483759" r:id="rId12"/>
    <p:sldLayoutId id="2147483760" r:id="rId13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kumimoji="1"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kumimoji="1"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kumimoji="1"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kumimoji="1"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914400" y="609600"/>
            <a:ext cx="103632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16" tIns="45708" rIns="91416" bIns="4570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 タイトルの書式設定</a:t>
            </a:r>
          </a:p>
        </p:txBody>
      </p:sp>
      <p:sp>
        <p:nvSpPr>
          <p:cNvPr id="163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1981200"/>
            <a:ext cx="103632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16" tIns="45708" rIns="91416" bIns="4570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914400" y="6248400"/>
            <a:ext cx="2540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16" tIns="45708" rIns="91416" bIns="45708" numCol="1" anchor="t" anchorCtr="0" compatLnSpc="1">
            <a:prstTxWarp prst="textNoShape">
              <a:avLst/>
            </a:prstTxWarp>
          </a:bodyPr>
          <a:lstStyle>
            <a:lvl1pPr algn="l">
              <a:defRPr sz="1400"/>
            </a:lvl1pPr>
          </a:lstStyle>
          <a:p>
            <a:pPr>
              <a:defRPr/>
            </a:pPr>
            <a:fld id="{B0F7314C-9EAA-4880-9185-3EDA3C060819}" type="datetime1">
              <a:rPr lang="ja-JP" altLang="en-US" smtClean="0"/>
              <a:t>2025/5/27</a:t>
            </a:fld>
            <a:endParaRPr lang="en-US" altLang="ja-JP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4165600" y="6248400"/>
            <a:ext cx="3860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16" tIns="45708" rIns="91416" bIns="45708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737600" y="6248400"/>
            <a:ext cx="2540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16" tIns="45708" rIns="91416" bIns="45708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pPr>
              <a:defRPr/>
            </a:pPr>
            <a:fld id="{5B55A15B-FEDE-44A9-8D86-E659400BA4FD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04823740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56" r:id="rId1"/>
    <p:sldLayoutId id="2147483957" r:id="rId2"/>
    <p:sldLayoutId id="2147483958" r:id="rId3"/>
    <p:sldLayoutId id="2147483959" r:id="rId4"/>
    <p:sldLayoutId id="2147483960" r:id="rId5"/>
    <p:sldLayoutId id="2147483961" r:id="rId6"/>
    <p:sldLayoutId id="2147483962" r:id="rId7"/>
    <p:sldLayoutId id="2147483963" r:id="rId8"/>
    <p:sldLayoutId id="2147483964" r:id="rId9"/>
    <p:sldLayoutId id="2147483965" r:id="rId10"/>
    <p:sldLayoutId id="2147483966" r:id="rId11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50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50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50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50" charset="-128"/>
        </a:defRPr>
      </a:lvl5pPr>
      <a:lvl6pPr marL="457077" algn="ctr" rtl="0" fontAlgn="base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50" charset="-128"/>
        </a:defRPr>
      </a:lvl6pPr>
      <a:lvl7pPr marL="914156" algn="ctr" rtl="0" fontAlgn="base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50" charset="-128"/>
        </a:defRPr>
      </a:lvl7pPr>
      <a:lvl8pPr marL="1371232" algn="ctr" rtl="0" fontAlgn="base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50" charset="-128"/>
        </a:defRPr>
      </a:lvl8pPr>
      <a:lvl9pPr marL="1828311" algn="ctr" rtl="0" fontAlgn="base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Times New Roman" pitchFamily="18" charset="0"/>
          <a:ea typeface="ＭＳ Ｐゴシック" pitchFamily="50" charset="-128"/>
        </a:defRPr>
      </a:lvl9pPr>
    </p:titleStyle>
    <p:bodyStyle>
      <a:lvl1pPr marL="342809" indent="-342809" algn="l" rtl="0" eaLnBrk="0" fontAlgn="base" hangingPunct="0">
        <a:spcBef>
          <a:spcPct val="20000"/>
        </a:spcBef>
        <a:spcAft>
          <a:spcPct val="0"/>
        </a:spcAft>
        <a:buChar char="•"/>
        <a:defRPr kumimoji="1" sz="3200">
          <a:solidFill>
            <a:schemeClr val="tx1"/>
          </a:solidFill>
          <a:latin typeface="+mn-lt"/>
          <a:ea typeface="+mn-ea"/>
          <a:cs typeface="+mn-cs"/>
        </a:defRPr>
      </a:lvl1pPr>
      <a:lvl2pPr marL="742751" indent="-285673" algn="l" rtl="0" eaLnBrk="0" fontAlgn="base" hangingPunct="0">
        <a:spcBef>
          <a:spcPct val="20000"/>
        </a:spcBef>
        <a:spcAft>
          <a:spcPct val="0"/>
        </a:spcAft>
        <a:buChar char="–"/>
        <a:defRPr kumimoji="1" sz="2800">
          <a:solidFill>
            <a:schemeClr val="tx1"/>
          </a:solidFill>
          <a:latin typeface="+mn-lt"/>
          <a:ea typeface="+mn-ea"/>
        </a:defRPr>
      </a:lvl2pPr>
      <a:lvl3pPr marL="1142694" indent="-228540" algn="l" rtl="0" eaLnBrk="0" fontAlgn="base" hangingPunct="0">
        <a:spcBef>
          <a:spcPct val="20000"/>
        </a:spcBef>
        <a:spcAft>
          <a:spcPct val="0"/>
        </a:spcAft>
        <a:buChar char="•"/>
        <a:defRPr kumimoji="1" sz="2400">
          <a:solidFill>
            <a:schemeClr val="tx1"/>
          </a:solidFill>
          <a:latin typeface="+mn-lt"/>
          <a:ea typeface="+mn-ea"/>
        </a:defRPr>
      </a:lvl3pPr>
      <a:lvl4pPr marL="1599771" indent="-228540" algn="l" rtl="0" eaLnBrk="0" fontAlgn="base" hangingPunct="0">
        <a:spcBef>
          <a:spcPct val="20000"/>
        </a:spcBef>
        <a:spcAft>
          <a:spcPct val="0"/>
        </a:spcAft>
        <a:buChar char="–"/>
        <a:defRPr kumimoji="1" sz="2000">
          <a:solidFill>
            <a:schemeClr val="tx1"/>
          </a:solidFill>
          <a:latin typeface="+mn-lt"/>
          <a:ea typeface="+mn-ea"/>
        </a:defRPr>
      </a:lvl4pPr>
      <a:lvl5pPr marL="2056851" indent="-228540" algn="l" rtl="0" eaLnBrk="0" fontAlgn="base" hangingPunct="0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5pPr>
      <a:lvl6pPr marL="2513928" indent="-228540" algn="l" rtl="0" fontAlgn="base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6pPr>
      <a:lvl7pPr marL="2971007" indent="-228540" algn="l" rtl="0" fontAlgn="base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7pPr>
      <a:lvl8pPr marL="3428083" indent="-228540" algn="l" rtl="0" fontAlgn="base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8pPr>
      <a:lvl9pPr marL="3885160" indent="-228540" algn="l" rtl="0" fontAlgn="base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ja-JP"/>
      </a:defPPr>
      <a:lvl1pPr marL="0" algn="l" defTabSz="914156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077" algn="l" defTabSz="914156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156" algn="l" defTabSz="914156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232" algn="l" defTabSz="914156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311" algn="l" defTabSz="914156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389" algn="l" defTabSz="914156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468" algn="l" defTabSz="914156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199545" algn="l" defTabSz="914156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6622" algn="l" defTabSz="914156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9768AE-68A7-443C-8714-2B692BF97FED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011145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68" r:id="rId1"/>
    <p:sldLayoutId id="2147483969" r:id="rId2"/>
    <p:sldLayoutId id="2147483970" r:id="rId3"/>
    <p:sldLayoutId id="2147483971" r:id="rId4"/>
    <p:sldLayoutId id="2147483972" r:id="rId5"/>
    <p:sldLayoutId id="2147483973" r:id="rId6"/>
    <p:sldLayoutId id="2147483974" r:id="rId7"/>
    <p:sldLayoutId id="2147483975" r:id="rId8"/>
    <p:sldLayoutId id="2147483976" r:id="rId9"/>
    <p:sldLayoutId id="2147483977" r:id="rId10"/>
    <p:sldLayoutId id="2147483978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B130829-ED7C-4848-8407-7555FEB37A3E}" type="datetime1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483ACCA-7C0F-4BA4-A8A9-50C7213EF80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5673481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96" r:id="rId1"/>
    <p:sldLayoutId id="2147483997" r:id="rId2"/>
    <p:sldLayoutId id="2147483998" r:id="rId3"/>
    <p:sldLayoutId id="2147483999" r:id="rId4"/>
    <p:sldLayoutId id="2147484000" r:id="rId5"/>
    <p:sldLayoutId id="2147484001" r:id="rId6"/>
    <p:sldLayoutId id="2147484002" r:id="rId7"/>
    <p:sldLayoutId id="2147484003" r:id="rId8"/>
    <p:sldLayoutId id="2147484004" r:id="rId9"/>
    <p:sldLayoutId id="2147484005" r:id="rId10"/>
    <p:sldLayoutId id="2147484006" r:id="rId11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Cliquez pour modifier le style du titre</a:t>
            </a:r>
            <a:endParaRPr lang="fr-BE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fr-BE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A309A6D-C09C-4548-B29A-6CF363A7E532}" type="datetimeFigureOut">
              <a:rPr lang="fr-FR" smtClean="0"/>
              <a:pPr/>
              <a:t>27/05/2025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16436708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08" r:id="rId1"/>
    <p:sldLayoutId id="2147484009" r:id="rId2"/>
    <p:sldLayoutId id="2147484010" r:id="rId3"/>
    <p:sldLayoutId id="2147484011" r:id="rId4"/>
    <p:sldLayoutId id="2147484012" r:id="rId5"/>
    <p:sldLayoutId id="2147484013" r:id="rId6"/>
    <p:sldLayoutId id="2147484014" r:id="rId7"/>
    <p:sldLayoutId id="2147484015" r:id="rId8"/>
    <p:sldLayoutId id="2147484016" r:id="rId9"/>
    <p:sldLayoutId id="2147484017" r:id="rId10"/>
    <p:sldLayoutId id="2147484018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jpeg"/><Relationship Id="rId3" Type="http://schemas.openxmlformats.org/officeDocument/2006/relationships/image" Target="../media/image3.png"/><Relationship Id="rId7" Type="http://schemas.openxmlformats.org/officeDocument/2006/relationships/image" Target="../media/image7.e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.emf"/><Relationship Id="rId5" Type="http://schemas.openxmlformats.org/officeDocument/2006/relationships/image" Target="../media/image5.jpeg"/><Relationship Id="rId10" Type="http://schemas.openxmlformats.org/officeDocument/2006/relationships/image" Target="../media/image10.jpeg"/><Relationship Id="rId4" Type="http://schemas.openxmlformats.org/officeDocument/2006/relationships/image" Target="../media/image4.jpeg"/><Relationship Id="rId9" Type="http://schemas.openxmlformats.org/officeDocument/2006/relationships/image" Target="../media/image9.jpe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png"/><Relationship Id="rId3" Type="http://schemas.openxmlformats.org/officeDocument/2006/relationships/image" Target="../media/image11.png"/><Relationship Id="rId7" Type="http://schemas.openxmlformats.org/officeDocument/2006/relationships/image" Target="../media/image15.e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.png"/><Relationship Id="rId5" Type="http://schemas.openxmlformats.org/officeDocument/2006/relationships/image" Target="../media/image13.png"/><Relationship Id="rId10" Type="http://schemas.openxmlformats.org/officeDocument/2006/relationships/image" Target="../media/image18.png"/><Relationship Id="rId4" Type="http://schemas.openxmlformats.org/officeDocument/2006/relationships/image" Target="../media/image12.png"/><Relationship Id="rId9" Type="http://schemas.openxmlformats.org/officeDocument/2006/relationships/image" Target="../media/image17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4.png"/><Relationship Id="rId3" Type="http://schemas.openxmlformats.org/officeDocument/2006/relationships/image" Target="../media/image19.png"/><Relationship Id="rId7" Type="http://schemas.openxmlformats.org/officeDocument/2006/relationships/image" Target="../media/image2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2.png"/><Relationship Id="rId11" Type="http://schemas.openxmlformats.org/officeDocument/2006/relationships/image" Target="../media/image27.png"/><Relationship Id="rId5" Type="http://schemas.openxmlformats.org/officeDocument/2006/relationships/image" Target="../media/image21.png"/><Relationship Id="rId10" Type="http://schemas.openxmlformats.org/officeDocument/2006/relationships/image" Target="../media/image26.png"/><Relationship Id="rId4" Type="http://schemas.openxmlformats.org/officeDocument/2006/relationships/image" Target="../media/image20.png"/><Relationship Id="rId9" Type="http://schemas.openxmlformats.org/officeDocument/2006/relationships/image" Target="../media/image2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4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4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4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4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0.png"/><Relationship Id="rId5" Type="http://schemas.openxmlformats.org/officeDocument/2006/relationships/image" Target="../media/image39.png"/><Relationship Id="rId4" Type="http://schemas.openxmlformats.org/officeDocument/2006/relationships/image" Target="../media/image38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5.png"/><Relationship Id="rId13" Type="http://schemas.openxmlformats.org/officeDocument/2006/relationships/image" Target="../media/image50.png"/><Relationship Id="rId3" Type="http://schemas.openxmlformats.org/officeDocument/2006/relationships/image" Target="../media/image3.png"/><Relationship Id="rId7" Type="http://schemas.openxmlformats.org/officeDocument/2006/relationships/image" Target="../media/image44.png"/><Relationship Id="rId12" Type="http://schemas.openxmlformats.org/officeDocument/2006/relationships/image" Target="../media/image49.png"/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3.png"/><Relationship Id="rId11" Type="http://schemas.openxmlformats.org/officeDocument/2006/relationships/image" Target="../media/image48.png"/><Relationship Id="rId5" Type="http://schemas.openxmlformats.org/officeDocument/2006/relationships/image" Target="../media/image42.png"/><Relationship Id="rId10" Type="http://schemas.openxmlformats.org/officeDocument/2006/relationships/image" Target="../media/image47.png"/><Relationship Id="rId4" Type="http://schemas.openxmlformats.org/officeDocument/2006/relationships/image" Target="../media/image2.jpeg"/><Relationship Id="rId9" Type="http://schemas.openxmlformats.org/officeDocument/2006/relationships/image" Target="../media/image46.png"/><Relationship Id="rId14" Type="http://schemas.openxmlformats.org/officeDocument/2006/relationships/image" Target="../media/image51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6.png"/><Relationship Id="rId5" Type="http://schemas.openxmlformats.org/officeDocument/2006/relationships/image" Target="../media/image55.png"/><Relationship Id="rId4" Type="http://schemas.openxmlformats.org/officeDocument/2006/relationships/image" Target="../media/image54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53.xml"/><Relationship Id="rId5" Type="http://schemas.openxmlformats.org/officeDocument/2006/relationships/image" Target="../media/image59.png"/><Relationship Id="rId4" Type="http://schemas.openxmlformats.org/officeDocument/2006/relationships/image" Target="../media/image58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53.xml"/><Relationship Id="rId6" Type="http://schemas.openxmlformats.org/officeDocument/2006/relationships/image" Target="../media/image64.png"/><Relationship Id="rId5" Type="http://schemas.openxmlformats.org/officeDocument/2006/relationships/image" Target="../media/image63.png"/><Relationship Id="rId4" Type="http://schemas.openxmlformats.org/officeDocument/2006/relationships/image" Target="../media/image6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0.xml"/><Relationship Id="rId5" Type="http://schemas.openxmlformats.org/officeDocument/2006/relationships/image" Target="../media/image67.png"/><Relationship Id="rId4" Type="http://schemas.openxmlformats.org/officeDocument/2006/relationships/image" Target="../media/image66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jpeg"/><Relationship Id="rId2" Type="http://schemas.openxmlformats.org/officeDocument/2006/relationships/image" Target="../media/image68.png"/><Relationship Id="rId1" Type="http://schemas.openxmlformats.org/officeDocument/2006/relationships/slideLayout" Target="../slideLayouts/slideLayout31.xml"/><Relationship Id="rId4" Type="http://schemas.openxmlformats.org/officeDocument/2006/relationships/image" Target="../media/image70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テキスト ボックス 31">
            <a:extLst>
              <a:ext uri="{FF2B5EF4-FFF2-40B4-BE49-F238E27FC236}">
                <a16:creationId xmlns:a16="http://schemas.microsoft.com/office/drawing/2014/main" id="{5DC13F8D-7DEB-437D-BFAC-00974EE30564}"/>
              </a:ext>
            </a:extLst>
          </p:cNvPr>
          <p:cNvSpPr txBox="1"/>
          <p:nvPr/>
        </p:nvSpPr>
        <p:spPr>
          <a:xfrm>
            <a:off x="3335354" y="2557315"/>
            <a:ext cx="4165104" cy="7586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15000"/>
              </a:lnSpc>
              <a:spcAft>
                <a:spcPts val="600"/>
              </a:spcAft>
            </a:pPr>
            <a:r>
              <a:rPr lang="en-US" altLang="ja-JP" sz="4000" b="0" i="0" u="none" strike="noStrike" baseline="0" dirty="0"/>
              <a:t>Report from RIKEN</a:t>
            </a:r>
          </a:p>
        </p:txBody>
      </p:sp>
      <p:pic>
        <p:nvPicPr>
          <p:cNvPr id="33" name="Picture 2" descr="sy72">
            <a:extLst>
              <a:ext uri="{FF2B5EF4-FFF2-40B4-BE49-F238E27FC236}">
                <a16:creationId xmlns:a16="http://schemas.microsoft.com/office/drawing/2014/main" id="{25A44F58-1DF5-4D86-9621-A63C19559F5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7181" y="162187"/>
            <a:ext cx="558480" cy="9446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" name="Picture 31" descr="カラー縦">
            <a:extLst>
              <a:ext uri="{FF2B5EF4-FFF2-40B4-BE49-F238E27FC236}">
                <a16:creationId xmlns:a16="http://schemas.microsoft.com/office/drawing/2014/main" id="{29E40008-5E42-4854-8D77-272D66FDE42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32486" y="162187"/>
            <a:ext cx="914859" cy="9472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5" name="正方形/長方形 34">
            <a:extLst>
              <a:ext uri="{FF2B5EF4-FFF2-40B4-BE49-F238E27FC236}">
                <a16:creationId xmlns:a16="http://schemas.microsoft.com/office/drawing/2014/main" id="{9A09F4F6-6AD2-43A5-B928-3F681E7A4F86}"/>
              </a:ext>
            </a:extLst>
          </p:cNvPr>
          <p:cNvSpPr/>
          <p:nvPr/>
        </p:nvSpPr>
        <p:spPr>
          <a:xfrm>
            <a:off x="8879650" y="162187"/>
            <a:ext cx="3092513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 fontAlgn="base">
              <a:spcBef>
                <a:spcPct val="20000"/>
              </a:spcBef>
              <a:spcAft>
                <a:spcPct val="0"/>
              </a:spcAft>
              <a:defRPr/>
            </a:pPr>
            <a:r>
              <a:rPr kumimoji="1" lang="en-US" altLang="ja-JP" sz="2000" kern="0" dirty="0">
                <a:solidFill>
                  <a:prstClr val="black"/>
                </a:solidFill>
                <a:latin typeface="Calibri" panose="020F0502020204030204" pitchFamily="34" charset="0"/>
              </a:rPr>
              <a:t>IUPAP WG9, May 28</a:t>
            </a:r>
            <a:r>
              <a:rPr kumimoji="1" lang="en-US" altLang="ja-JP" sz="2000" kern="0" baseline="30000" dirty="0">
                <a:solidFill>
                  <a:prstClr val="black"/>
                </a:solidFill>
                <a:latin typeface="Calibri" panose="020F0502020204030204" pitchFamily="34" charset="0"/>
              </a:rPr>
              <a:t>th</a:t>
            </a:r>
            <a:r>
              <a:rPr kumimoji="1" lang="en-US" altLang="ja-JP" sz="2000" kern="0" dirty="0">
                <a:solidFill>
                  <a:prstClr val="black"/>
                </a:solidFill>
                <a:latin typeface="Calibri" panose="020F0502020204030204" pitchFamily="34" charset="0"/>
              </a:rPr>
              <a:t>, 2025</a:t>
            </a:r>
          </a:p>
          <a:p>
            <a:pPr defTabSz="914400" fontAlgn="base">
              <a:spcBef>
                <a:spcPct val="20000"/>
              </a:spcBef>
              <a:spcAft>
                <a:spcPct val="0"/>
              </a:spcAft>
              <a:defRPr/>
            </a:pPr>
            <a:r>
              <a:rPr kumimoji="1" lang="en-US" altLang="ja-JP" sz="2000" kern="0" dirty="0">
                <a:solidFill>
                  <a:prstClr val="black"/>
                </a:solidFill>
                <a:latin typeface="Calibri" panose="020F0502020204030204" pitchFamily="34" charset="0"/>
              </a:rPr>
              <a:t>Daejeon, Korea</a:t>
            </a: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5CF0F158-BA52-409E-A95B-78DB7BE725D6}"/>
              </a:ext>
            </a:extLst>
          </p:cNvPr>
          <p:cNvSpPr txBox="1"/>
          <p:nvPr/>
        </p:nvSpPr>
        <p:spPr>
          <a:xfrm>
            <a:off x="5347464" y="5647291"/>
            <a:ext cx="6624699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2400" dirty="0"/>
              <a:t>Hiroyoshi Sakurai</a:t>
            </a:r>
          </a:p>
          <a:p>
            <a:r>
              <a:rPr kumimoji="1" lang="en-US" altLang="ja-JP" sz="2400" dirty="0"/>
              <a:t>RIKEN Nishina Center for Accelerator-Based Science</a:t>
            </a:r>
            <a:endParaRPr kumimoji="1" lang="ja-JP" altLang="en-US" sz="2400" dirty="0"/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1786CA2D-6F58-1F10-1EFC-7847D9E86FB2}"/>
              </a:ext>
            </a:extLst>
          </p:cNvPr>
          <p:cNvSpPr txBox="1"/>
          <p:nvPr/>
        </p:nvSpPr>
        <p:spPr>
          <a:xfrm>
            <a:off x="3335354" y="3403128"/>
            <a:ext cx="4789837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342900" indent="-342900">
              <a:buAutoNum type="arabicPeriod"/>
            </a:pPr>
            <a:r>
              <a:rPr kumimoji="1" lang="en-US" altLang="ja-JP" sz="2400" dirty="0"/>
              <a:t>Overview of RIBF</a:t>
            </a:r>
          </a:p>
          <a:p>
            <a:pPr marL="342900" indent="-342900">
              <a:buAutoNum type="arabicPeriod"/>
            </a:pPr>
            <a:r>
              <a:rPr kumimoji="1" lang="en-US" altLang="ja-JP" sz="2400" dirty="0"/>
              <a:t>New results and news</a:t>
            </a:r>
          </a:p>
          <a:p>
            <a:pPr marL="342900" indent="-342900">
              <a:buAutoNum type="arabicPeriod"/>
            </a:pPr>
            <a:r>
              <a:rPr kumimoji="1" lang="en-US" altLang="ja-JP" sz="2400" dirty="0"/>
              <a:t>Status of the RIBF upgrade project</a:t>
            </a:r>
            <a:endParaRPr kumimoji="1" lang="ja-JP" altLang="en-US" sz="2400" dirty="0"/>
          </a:p>
        </p:txBody>
      </p:sp>
    </p:spTree>
    <p:extLst>
      <p:ext uri="{BB962C8B-B14F-4D97-AF65-F5344CB8AC3E}">
        <p14:creationId xmlns:p14="http://schemas.microsoft.com/office/powerpoint/2010/main" val="195200617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" name="図 19" descr="屋内, テーブル, 座る が含まれている画像&#10;&#10;自動的に生成された説明">
            <a:extLst>
              <a:ext uri="{FF2B5EF4-FFF2-40B4-BE49-F238E27FC236}">
                <a16:creationId xmlns:a16="http://schemas.microsoft.com/office/drawing/2014/main" id="{AE9AFE46-4907-48B7-64D1-D220C215DDA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5510" y="1669879"/>
            <a:ext cx="6295611" cy="3790921"/>
          </a:xfrm>
          <a:prstGeom prst="rect">
            <a:avLst/>
          </a:prstGeom>
        </p:spPr>
      </p:pic>
      <p:cxnSp>
        <p:nvCxnSpPr>
          <p:cNvPr id="12" name="直線コネクタ 11"/>
          <p:cNvCxnSpPr>
            <a:cxnSpLocks/>
          </p:cNvCxnSpPr>
          <p:nvPr/>
        </p:nvCxnSpPr>
        <p:spPr>
          <a:xfrm flipV="1">
            <a:off x="389563" y="733099"/>
            <a:ext cx="8765414" cy="4248"/>
          </a:xfrm>
          <a:prstGeom prst="line">
            <a:avLst/>
          </a:prstGeom>
          <a:ln w="38100">
            <a:solidFill>
              <a:srgbClr val="0000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テキスト ボックス 13"/>
          <p:cNvSpPr txBox="1"/>
          <p:nvPr/>
        </p:nvSpPr>
        <p:spPr>
          <a:xfrm>
            <a:off x="422989" y="86792"/>
            <a:ext cx="8539469" cy="646307"/>
          </a:xfrm>
          <a:prstGeom prst="rect">
            <a:avLst/>
          </a:prstGeom>
          <a:noFill/>
        </p:spPr>
        <p:txBody>
          <a:bodyPr wrap="none" lIns="91416" tIns="45708" rIns="91416" bIns="45708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36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+mj-lt"/>
                <a:ea typeface="游ゴシック" panose="020B0400000000000000" pitchFamily="50" charset="-128"/>
                <a:cs typeface="+mn-cs"/>
              </a:rPr>
              <a:t>Radioactive-isotope (RI) Beam Factory</a:t>
            </a:r>
            <a:r>
              <a:rPr lang="en-US" altLang="ja-JP" sz="3600" kern="0" dirty="0">
                <a:solidFill>
                  <a:srgbClr val="000000"/>
                </a:solidFill>
                <a:latin typeface="+mj-lt"/>
                <a:ea typeface="游ゴシック" panose="020B0400000000000000" pitchFamily="50" charset="-128"/>
              </a:rPr>
              <a:t> (RIBF)</a:t>
            </a:r>
            <a:endParaRPr kumimoji="0" lang="ja-JP" altLang="en-US" sz="36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+mj-lt"/>
              <a:ea typeface="游ゴシック" panose="020B0400000000000000" pitchFamily="50" charset="-128"/>
              <a:cs typeface="+mn-cs"/>
            </a:endParaRPr>
          </a:p>
        </p:txBody>
      </p:sp>
      <p:sp>
        <p:nvSpPr>
          <p:cNvPr id="21" name="テキスト ボックス 20">
            <a:extLst>
              <a:ext uri="{FF2B5EF4-FFF2-40B4-BE49-F238E27FC236}">
                <a16:creationId xmlns:a16="http://schemas.microsoft.com/office/drawing/2014/main" id="{EF903421-7E24-4849-BB66-6A73A21CDA67}"/>
              </a:ext>
            </a:extLst>
          </p:cNvPr>
          <p:cNvSpPr txBox="1"/>
          <p:nvPr/>
        </p:nvSpPr>
        <p:spPr>
          <a:xfrm>
            <a:off x="7094885" y="1018785"/>
            <a:ext cx="4518856" cy="70788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highlight>
                  <a:srgbClr val="FFFF00"/>
                </a:highlight>
                <a:uLnTx/>
                <a:uFillTx/>
                <a:ea typeface="ＭＳ Ｐゴシック" panose="020B0600070205080204" pitchFamily="50" charset="-128"/>
                <a:cs typeface="+mn-cs"/>
              </a:rPr>
              <a:t>Three spectrometers</a:t>
            </a:r>
            <a:r>
              <a:rPr kumimoji="1" lang="en-US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ＭＳ Ｐゴシック" panose="020B0600070205080204" pitchFamily="50" charset="-128"/>
                <a:cs typeface="+mn-cs"/>
              </a:rPr>
              <a:t>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ＭＳ Ｐゴシック" panose="020B0600070205080204" pitchFamily="50" charset="-128"/>
                <a:cs typeface="+mn-cs"/>
              </a:rPr>
              <a:t>for reaction studies with fast RI beams</a:t>
            </a:r>
          </a:p>
        </p:txBody>
      </p:sp>
      <p:pic>
        <p:nvPicPr>
          <p:cNvPr id="23" name="Picture 5" descr="２．SRC-2">
            <a:extLst>
              <a:ext uri="{FF2B5EF4-FFF2-40B4-BE49-F238E27FC236}">
                <a16:creationId xmlns:a16="http://schemas.microsoft.com/office/drawing/2014/main" id="{0C3E3525-4CFD-B625-EE1F-CA597BAEC20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69373" y="2262378"/>
            <a:ext cx="1769118" cy="12796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" name="Text Box 5">
            <a:extLst>
              <a:ext uri="{FF2B5EF4-FFF2-40B4-BE49-F238E27FC236}">
                <a16:creationId xmlns:a16="http://schemas.microsoft.com/office/drawing/2014/main" id="{ECE0E550-E1F1-9972-3F0E-E0111546A8D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58923" y="1017988"/>
            <a:ext cx="4358724" cy="10156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91416" tIns="45708" rIns="91416" bIns="45708">
            <a:spAutoFit/>
          </a:bodyPr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+mn-lt"/>
                <a:ea typeface="ＭＳ Ｐゴシック" pitchFamily="50" charset="-128"/>
                <a:cs typeface="+mn-cs"/>
              </a:rPr>
              <a:t>SRC:</a:t>
            </a:r>
            <a:r>
              <a:rPr kumimoji="1" lang="ja-JP" altLang="en-US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+mn-lt"/>
                <a:ea typeface="ＭＳ Ｐゴシック" pitchFamily="50" charset="-128"/>
                <a:cs typeface="+mn-cs"/>
              </a:rPr>
              <a:t>　</a:t>
            </a: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+mn-lt"/>
                <a:ea typeface="ＭＳ Ｐゴシック" pitchFamily="50" charset="-128"/>
                <a:cs typeface="+mn-cs"/>
              </a:rPr>
              <a:t>Superconducting Ring Cyclotron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+mn-lt"/>
                <a:ea typeface="ＭＳ Ｐゴシック" pitchFamily="50" charset="-128"/>
                <a:cs typeface="+mn-cs"/>
              </a:rPr>
              <a:t>World’s First and Strongest K2600MeV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highlight>
                  <a:srgbClr val="FFFF00"/>
                </a:highlight>
                <a:uLnTx/>
                <a:uFillTx/>
                <a:latin typeface="+mn-lt"/>
                <a:ea typeface="ＭＳ Ｐゴシック" pitchFamily="50" charset="-128"/>
                <a:cs typeface="+mn-cs"/>
              </a:rPr>
              <a:t>Uranium beam 345 MeV/u , &gt;6x10</a:t>
            </a:r>
            <a:r>
              <a:rPr kumimoji="1" lang="en-US" altLang="ja-JP" sz="2000" b="0" i="0" u="none" strike="noStrike" kern="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highlight>
                  <a:srgbClr val="FFFF00"/>
                </a:highlight>
                <a:uLnTx/>
                <a:uFillTx/>
                <a:latin typeface="+mn-lt"/>
                <a:ea typeface="ＭＳ Ｐゴシック" pitchFamily="50" charset="-128"/>
                <a:cs typeface="+mn-cs"/>
              </a:rPr>
              <a:t>11</a:t>
            </a: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highlight>
                  <a:srgbClr val="FFFF00"/>
                </a:highlight>
                <a:uLnTx/>
                <a:uFillTx/>
                <a:latin typeface="+mn-lt"/>
                <a:ea typeface="ＭＳ Ｐゴシック" pitchFamily="50" charset="-128"/>
                <a:cs typeface="+mn-cs"/>
              </a:rPr>
              <a:t> /s</a:t>
            </a:r>
          </a:p>
        </p:txBody>
      </p:sp>
      <p:sp>
        <p:nvSpPr>
          <p:cNvPr id="25" name="Text Box 6">
            <a:extLst>
              <a:ext uri="{FF2B5EF4-FFF2-40B4-BE49-F238E27FC236}">
                <a16:creationId xmlns:a16="http://schemas.microsoft.com/office/drawing/2014/main" id="{2F0465D7-A30E-F3CE-90E2-25402DC1968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78258" y="5015164"/>
            <a:ext cx="5063215" cy="1631192"/>
          </a:xfrm>
          <a:prstGeom prst="rect">
            <a:avLst/>
          </a:prstGeom>
          <a:solidFill>
            <a:srgbClr val="FFFFFF">
              <a:alpha val="69804"/>
            </a:srgbClr>
          </a:solidFill>
          <a:ln>
            <a:noFill/>
          </a:ln>
        </p:spPr>
        <p:txBody>
          <a:bodyPr wrap="square" lIns="91416" tIns="45708" rIns="91416" bIns="45708">
            <a:spAutoFit/>
          </a:bodyPr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+mn-lt"/>
                <a:ea typeface="ＭＳ Ｐゴシック" pitchFamily="50" charset="-128"/>
                <a:cs typeface="+mn-cs"/>
              </a:rPr>
              <a:t>BigRIPS</a:t>
            </a: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+mn-lt"/>
                <a:ea typeface="ＭＳ Ｐゴシック" pitchFamily="50" charset="-128"/>
                <a:cs typeface="+mn-cs"/>
              </a:rPr>
              <a:t> Superconducting RI beam Separator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highlight>
                  <a:srgbClr val="FFFF00"/>
                </a:highlight>
                <a:uLnTx/>
                <a:uFillTx/>
                <a:latin typeface="+mn-lt"/>
                <a:ea typeface="ＭＳ Ｐゴシック" pitchFamily="50" charset="-128"/>
                <a:cs typeface="+mn-cs"/>
              </a:rPr>
              <a:t>In-flight separator 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+mn-lt"/>
                <a:ea typeface="ＭＳ Ｐゴシック" pitchFamily="50" charset="-128"/>
                <a:cs typeface="+mn-cs"/>
              </a:rPr>
              <a:t>World’s Largest Acceptance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+mn-lt"/>
                <a:ea typeface="ＭＳ Ｐゴシック" pitchFamily="50" charset="-128"/>
                <a:cs typeface="+mn-cs"/>
              </a:rPr>
              <a:t>High magnetic rigidity 9 Tm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highlight>
                  <a:srgbClr val="FFFF00"/>
                </a:highlight>
                <a:uLnTx/>
                <a:uFillTx/>
                <a:latin typeface="+mn-lt"/>
                <a:ea typeface="ＭＳ Ｐゴシック" pitchFamily="50" charset="-128"/>
                <a:cs typeface="+mn-cs"/>
              </a:rPr>
              <a:t>  ~250 MeV/u</a:t>
            </a:r>
          </a:p>
        </p:txBody>
      </p:sp>
      <p:pic>
        <p:nvPicPr>
          <p:cNvPr id="28" name="Picture 9" descr="BIGRIPS1">
            <a:extLst>
              <a:ext uri="{FF2B5EF4-FFF2-40B4-BE49-F238E27FC236}">
                <a16:creationId xmlns:a16="http://schemas.microsoft.com/office/drawing/2014/main" id="{803E0DCF-9B47-5148-AE9A-DFE377DD84E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9346" y="5453266"/>
            <a:ext cx="1648358" cy="123669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19B528DB-C8B6-545A-EEFB-8A97F763DEA2}"/>
              </a:ext>
            </a:extLst>
          </p:cNvPr>
          <p:cNvSpPr txBox="1"/>
          <p:nvPr/>
        </p:nvSpPr>
        <p:spPr>
          <a:xfrm>
            <a:off x="3840724" y="3607420"/>
            <a:ext cx="536878" cy="36933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ＭＳ Ｐゴシック" panose="020B0600070205080204" pitchFamily="50" charset="-128"/>
                <a:cs typeface="+mn-cs"/>
              </a:rPr>
              <a:t>SRC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29" name="テキスト ボックス 28">
            <a:extLst>
              <a:ext uri="{FF2B5EF4-FFF2-40B4-BE49-F238E27FC236}">
                <a16:creationId xmlns:a16="http://schemas.microsoft.com/office/drawing/2014/main" id="{A9525BF0-1611-B5A0-1B1B-AEFC1DB00209}"/>
              </a:ext>
            </a:extLst>
          </p:cNvPr>
          <p:cNvSpPr txBox="1"/>
          <p:nvPr/>
        </p:nvSpPr>
        <p:spPr>
          <a:xfrm>
            <a:off x="4784975" y="4505804"/>
            <a:ext cx="878767" cy="36933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ＭＳ Ｐゴシック" panose="020B0600070205080204" pitchFamily="50" charset="-128"/>
                <a:cs typeface="+mn-cs"/>
              </a:rPr>
              <a:t>BigRIPS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4" name="図 3">
            <a:extLst>
              <a:ext uri="{FF2B5EF4-FFF2-40B4-BE49-F238E27FC236}">
                <a16:creationId xmlns:a16="http://schemas.microsoft.com/office/drawing/2014/main" id="{E09810DA-270A-BE66-532A-60992C57374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545325" y="2089725"/>
            <a:ext cx="2076686" cy="1064259"/>
          </a:xfrm>
          <a:prstGeom prst="rect">
            <a:avLst/>
          </a:prstGeom>
        </p:spPr>
      </p:pic>
      <p:pic>
        <p:nvPicPr>
          <p:cNvPr id="5" name="図 4">
            <a:extLst>
              <a:ext uri="{FF2B5EF4-FFF2-40B4-BE49-F238E27FC236}">
                <a16:creationId xmlns:a16="http://schemas.microsoft.com/office/drawing/2014/main" id="{647EC97D-B773-3E01-1072-C38D77ED8A1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9977446" y="2107025"/>
            <a:ext cx="1358785" cy="1046774"/>
          </a:xfrm>
          <a:prstGeom prst="rect">
            <a:avLst/>
          </a:prstGeom>
        </p:spPr>
      </p:pic>
      <p:pic>
        <p:nvPicPr>
          <p:cNvPr id="7" name="Picture 4" descr="SHARAQ1">
            <a:extLst>
              <a:ext uri="{FF2B5EF4-FFF2-40B4-BE49-F238E27FC236}">
                <a16:creationId xmlns:a16="http://schemas.microsoft.com/office/drawing/2014/main" id="{C4EC22EA-8AE8-C8FB-2424-0A2224CB5B0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64517" y="3668543"/>
            <a:ext cx="2313743" cy="8315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図 7">
            <a:extLst>
              <a:ext uri="{FF2B5EF4-FFF2-40B4-BE49-F238E27FC236}">
                <a16:creationId xmlns:a16="http://schemas.microsoft.com/office/drawing/2014/main" id="{6616D0BF-D86F-FBD9-CB6B-B0499A1F2857}"/>
              </a:ext>
            </a:extLst>
          </p:cNvPr>
          <p:cNvPicPr>
            <a:picLocks noChangeAspect="1"/>
          </p:cNvPicPr>
          <p:nvPr/>
        </p:nvPicPr>
        <p:blipFill rotWithShape="1"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469" t="9672"/>
          <a:stretch/>
        </p:blipFill>
        <p:spPr>
          <a:xfrm>
            <a:off x="9951907" y="3656427"/>
            <a:ext cx="1194842" cy="831519"/>
          </a:xfrm>
          <a:prstGeom prst="rect">
            <a:avLst/>
          </a:prstGeom>
        </p:spPr>
      </p:pic>
      <p:pic>
        <p:nvPicPr>
          <p:cNvPr id="9" name="Picture 2" descr="Rare-RI Ring Collaboration Page">
            <a:extLst>
              <a:ext uri="{FF2B5EF4-FFF2-40B4-BE49-F238E27FC236}">
                <a16:creationId xmlns:a16="http://schemas.microsoft.com/office/drawing/2014/main" id="{3B1206F7-590F-A181-CD48-529FBFF4C06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04644" y="5300315"/>
            <a:ext cx="2649711" cy="9323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02356232-FB92-B60C-49BD-D333EA7BCB2B}"/>
              </a:ext>
            </a:extLst>
          </p:cNvPr>
          <p:cNvSpPr txBox="1"/>
          <p:nvPr/>
        </p:nvSpPr>
        <p:spPr>
          <a:xfrm>
            <a:off x="7115658" y="4653984"/>
            <a:ext cx="3407187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highlight>
                  <a:srgbClr val="FFFF00"/>
                </a:highlight>
                <a:uLnTx/>
                <a:uFillTx/>
                <a:ea typeface="ＭＳ Ｐゴシック" panose="020B0600070205080204" pitchFamily="50" charset="-128"/>
                <a:cs typeface="+mn-cs"/>
              </a:rPr>
              <a:t>A storage ring (Rare RI Ring)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ＭＳ Ｐゴシック" panose="020B0600070205080204" pitchFamily="50" charset="-128"/>
                <a:cs typeface="+mn-cs"/>
              </a:rPr>
              <a:t>dedicated to mass measurement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16" name="テキスト ボックス 15">
            <a:extLst>
              <a:ext uri="{FF2B5EF4-FFF2-40B4-BE49-F238E27FC236}">
                <a16:creationId xmlns:a16="http://schemas.microsoft.com/office/drawing/2014/main" id="{BBB4B07E-FC5C-9676-F40E-64CAD532938F}"/>
              </a:ext>
            </a:extLst>
          </p:cNvPr>
          <p:cNvSpPr txBox="1"/>
          <p:nvPr/>
        </p:nvSpPr>
        <p:spPr>
          <a:xfrm>
            <a:off x="7209322" y="1702768"/>
            <a:ext cx="191109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ＭＳ Ｐゴシック" panose="020B0600070205080204" pitchFamily="50" charset="-128"/>
                <a:cs typeface="+mn-cs"/>
              </a:rPr>
              <a:t>ZeroDegree</a:t>
            </a:r>
            <a:endParaRPr kumimoji="1" lang="en-US" altLang="ja-JP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17" name="テキスト ボックス 16">
            <a:extLst>
              <a:ext uri="{FF2B5EF4-FFF2-40B4-BE49-F238E27FC236}">
                <a16:creationId xmlns:a16="http://schemas.microsoft.com/office/drawing/2014/main" id="{3695E6BE-898A-23A3-719D-63ED477ACD8F}"/>
              </a:ext>
            </a:extLst>
          </p:cNvPr>
          <p:cNvSpPr txBox="1"/>
          <p:nvPr/>
        </p:nvSpPr>
        <p:spPr>
          <a:xfrm>
            <a:off x="9154977" y="1695364"/>
            <a:ext cx="191109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ＭＳ Ｐゴシック" panose="020B0600070205080204" pitchFamily="50" charset="-128"/>
                <a:cs typeface="+mn-cs"/>
              </a:rPr>
              <a:t>　　　　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ＭＳ Ｐゴシック" panose="020B0600070205080204" pitchFamily="50" charset="-128"/>
                <a:cs typeface="+mn-cs"/>
              </a:rPr>
              <a:t>SAMURAI</a:t>
            </a:r>
          </a:p>
        </p:txBody>
      </p:sp>
      <p:sp>
        <p:nvSpPr>
          <p:cNvPr id="18" name="テキスト ボックス 17">
            <a:extLst>
              <a:ext uri="{FF2B5EF4-FFF2-40B4-BE49-F238E27FC236}">
                <a16:creationId xmlns:a16="http://schemas.microsoft.com/office/drawing/2014/main" id="{C913C0D4-493D-8A65-77E4-B7F02DC98562}"/>
              </a:ext>
            </a:extLst>
          </p:cNvPr>
          <p:cNvSpPr txBox="1"/>
          <p:nvPr/>
        </p:nvSpPr>
        <p:spPr>
          <a:xfrm>
            <a:off x="7179557" y="3236480"/>
            <a:ext cx="3881722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ea typeface="ＭＳ Ｐゴシック" panose="020B0600070205080204" pitchFamily="50" charset="-128"/>
                <a:cs typeface="+mn-cs"/>
              </a:rPr>
              <a:t>SHARAQ + OEDO (univ. of Tokyo, CNS)</a:t>
            </a:r>
          </a:p>
        </p:txBody>
      </p:sp>
      <p:sp>
        <p:nvSpPr>
          <p:cNvPr id="2" name="正方形/長方形 1">
            <a:extLst>
              <a:ext uri="{FF2B5EF4-FFF2-40B4-BE49-F238E27FC236}">
                <a16:creationId xmlns:a16="http://schemas.microsoft.com/office/drawing/2014/main" id="{C9A87761-8E8E-6838-33CB-34A2404AADA5}"/>
              </a:ext>
            </a:extLst>
          </p:cNvPr>
          <p:cNvSpPr/>
          <p:nvPr/>
        </p:nvSpPr>
        <p:spPr>
          <a:xfrm>
            <a:off x="7094886" y="1017988"/>
            <a:ext cx="4518856" cy="5361263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cxnSp>
        <p:nvCxnSpPr>
          <p:cNvPr id="13" name="直線矢印コネクタ 12">
            <a:extLst>
              <a:ext uri="{FF2B5EF4-FFF2-40B4-BE49-F238E27FC236}">
                <a16:creationId xmlns:a16="http://schemas.microsoft.com/office/drawing/2014/main" id="{0427AE98-24BB-55A0-BD3B-282726B27BE8}"/>
              </a:ext>
            </a:extLst>
          </p:cNvPr>
          <p:cNvCxnSpPr>
            <a:cxnSpLocks/>
          </p:cNvCxnSpPr>
          <p:nvPr/>
        </p:nvCxnSpPr>
        <p:spPr>
          <a:xfrm flipH="1">
            <a:off x="6003031" y="2048807"/>
            <a:ext cx="212358" cy="32711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8658264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四角形: 角を丸くする 18">
            <a:extLst>
              <a:ext uri="{FF2B5EF4-FFF2-40B4-BE49-F238E27FC236}">
                <a16:creationId xmlns:a16="http://schemas.microsoft.com/office/drawing/2014/main" id="{84DD0F9B-DE86-21FD-F9C8-E9376BEBB0E7}"/>
              </a:ext>
            </a:extLst>
          </p:cNvPr>
          <p:cNvSpPr/>
          <p:nvPr/>
        </p:nvSpPr>
        <p:spPr>
          <a:xfrm>
            <a:off x="7696859" y="4108710"/>
            <a:ext cx="4442242" cy="2740506"/>
          </a:xfrm>
          <a:prstGeom prst="roundRect">
            <a:avLst>
              <a:gd name="adj" fmla="val 6328"/>
            </a:avLst>
          </a:prstGeom>
          <a:solidFill>
            <a:srgbClr val="FFFFCC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31" name="Picture 2">
            <a:extLst>
              <a:ext uri="{FF2B5EF4-FFF2-40B4-BE49-F238E27FC236}">
                <a16:creationId xmlns:a16="http://schemas.microsoft.com/office/drawing/2014/main" id="{308E7528-B1F5-4E83-81A1-F15F595B75B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425787" y="3147952"/>
            <a:ext cx="1297922" cy="9742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074" name="Picture 2" descr="2018 年度 修士論文 中性子過剰核 32Ne の非束縛準位の探索">
            <a:extLst>
              <a:ext uri="{FF2B5EF4-FFF2-40B4-BE49-F238E27FC236}">
                <a16:creationId xmlns:a16="http://schemas.microsoft.com/office/drawing/2014/main" id="{F67133CD-7DC4-4362-A8A5-48DA18CBBBF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23345" y="4880486"/>
            <a:ext cx="3141119" cy="19687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9828" name="テキスト ボックス 25"/>
          <p:cNvSpPr txBox="1">
            <a:spLocks noChangeArrowheads="1"/>
          </p:cNvSpPr>
          <p:nvPr/>
        </p:nvSpPr>
        <p:spPr bwMode="auto">
          <a:xfrm>
            <a:off x="2065840" y="256389"/>
            <a:ext cx="184731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91416" tIns="45708" rIns="91416" bIns="45708">
            <a:spAutoFit/>
          </a:bodyPr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en-US" altLang="ja-JP" sz="28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ＭＳ Ｐゴシック" pitchFamily="50" charset="-128"/>
              <a:cs typeface="Calibri" panose="020F0502020204030204" pitchFamily="34" charset="0"/>
            </a:endParaRPr>
          </a:p>
        </p:txBody>
      </p:sp>
      <p:sp>
        <p:nvSpPr>
          <p:cNvPr id="27" name="Line 8"/>
          <p:cNvSpPr>
            <a:spLocks noChangeShapeType="1"/>
          </p:cNvSpPr>
          <p:nvPr/>
        </p:nvSpPr>
        <p:spPr bwMode="auto">
          <a:xfrm>
            <a:off x="224631" y="592436"/>
            <a:ext cx="7338219" cy="0"/>
          </a:xfrm>
          <a:prstGeom prst="line">
            <a:avLst/>
          </a:prstGeom>
          <a:noFill/>
          <a:ln w="38100">
            <a:solidFill>
              <a:srgbClr val="0070C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91416" tIns="45708" rIns="91416" bIns="45708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ja-JP" altLang="en-US" sz="18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ＭＳ Ｐゴシック"/>
              <a:cs typeface="Calibri" panose="020F0502020204030204" pitchFamily="34" charset="0"/>
            </a:endParaRPr>
          </a:p>
        </p:txBody>
      </p:sp>
      <p:sp>
        <p:nvSpPr>
          <p:cNvPr id="28" name="テキスト ボックス 27"/>
          <p:cNvSpPr txBox="1"/>
          <p:nvPr/>
        </p:nvSpPr>
        <p:spPr>
          <a:xfrm>
            <a:off x="224631" y="-7712"/>
            <a:ext cx="768511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36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/>
                <a:cs typeface="Calibri" panose="020F0502020204030204" pitchFamily="34" charset="0"/>
              </a:rPr>
              <a:t>Large-Size International Collaborations</a:t>
            </a:r>
            <a:endParaRPr kumimoji="1" lang="ja-JP" altLang="en-US" sz="36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Calibri" panose="020F0502020204030204" pitchFamily="34" charset="0"/>
              <a:ea typeface="ＭＳ Ｐゴシック"/>
              <a:cs typeface="Calibri" panose="020F0502020204030204" pitchFamily="34" charset="0"/>
            </a:endParaRPr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2C5832F3-F434-42C0-BC61-5EBB17892EE1}"/>
              </a:ext>
            </a:extLst>
          </p:cNvPr>
          <p:cNvSpPr txBox="1"/>
          <p:nvPr/>
        </p:nvSpPr>
        <p:spPr>
          <a:xfrm>
            <a:off x="317424" y="706569"/>
            <a:ext cx="289354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EURICA (2011-2016):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EUroball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-RIKEN Cluster Array</a:t>
            </a:r>
          </a:p>
        </p:txBody>
      </p:sp>
      <p:sp>
        <p:nvSpPr>
          <p:cNvPr id="21" name="テキスト ボックス 20">
            <a:extLst>
              <a:ext uri="{FF2B5EF4-FFF2-40B4-BE49-F238E27FC236}">
                <a16:creationId xmlns:a16="http://schemas.microsoft.com/office/drawing/2014/main" id="{41F6D86D-FA5B-49ED-B999-17E506A25C85}"/>
              </a:ext>
            </a:extLst>
          </p:cNvPr>
          <p:cNvSpPr txBox="1"/>
          <p:nvPr/>
        </p:nvSpPr>
        <p:spPr>
          <a:xfrm>
            <a:off x="3923928" y="713688"/>
            <a:ext cx="2252861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SEASTAR (2014-2017):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thick liq. H</a:t>
            </a:r>
            <a:r>
              <a:rPr kumimoji="1" lang="en-US" altLang="ja-JP" sz="1800" b="0" i="0" u="none" strike="noStrike" kern="1200" cap="none" spc="0" normalizeH="0" baseline="-25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2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 +</a:t>
            </a: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TPC+NaI</a:t>
            </a:r>
            <a:endParaRPr kumimoji="1" lang="en-US" altLang="ja-JP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ＭＳ Ｐゴシック" panose="020B0600070205080204" pitchFamily="50" charset="-128"/>
              <a:cs typeface="Calibri" panose="020F0502020204030204" pitchFamily="34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for in-beam gamma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spectroscopy</a:t>
            </a:r>
          </a:p>
        </p:txBody>
      </p:sp>
      <p:sp>
        <p:nvSpPr>
          <p:cNvPr id="22" name="テキスト ボックス 21">
            <a:extLst>
              <a:ext uri="{FF2B5EF4-FFF2-40B4-BE49-F238E27FC236}">
                <a16:creationId xmlns:a16="http://schemas.microsoft.com/office/drawing/2014/main" id="{776174BA-3BC5-4225-8D51-8CB858AF8CC1}"/>
              </a:ext>
            </a:extLst>
          </p:cNvPr>
          <p:cNvSpPr txBox="1"/>
          <p:nvPr/>
        </p:nvSpPr>
        <p:spPr>
          <a:xfrm>
            <a:off x="347453" y="4111347"/>
            <a:ext cx="362150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sng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SpiRIT</a:t>
            </a:r>
            <a:r>
              <a:rPr kumimoji="1" lang="en-US" altLang="ja-JP" sz="18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 TPC (2015-):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heavy-ion collision program for EOS</a:t>
            </a:r>
          </a:p>
        </p:txBody>
      </p:sp>
      <p:sp>
        <p:nvSpPr>
          <p:cNvPr id="23" name="テキスト ボックス 22">
            <a:extLst>
              <a:ext uri="{FF2B5EF4-FFF2-40B4-BE49-F238E27FC236}">
                <a16:creationId xmlns:a16="http://schemas.microsoft.com/office/drawing/2014/main" id="{24E9D292-4DC5-4755-8163-3C9A4664C604}"/>
              </a:ext>
            </a:extLst>
          </p:cNvPr>
          <p:cNvSpPr txBox="1"/>
          <p:nvPr/>
        </p:nvSpPr>
        <p:spPr>
          <a:xfrm>
            <a:off x="317424" y="2756565"/>
            <a:ext cx="2422458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BRIKEN(2017-2021):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He-3 detector array for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beta-delayed neutron</a:t>
            </a: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E7599F5D-353A-4C3D-B348-3CFEFF625920}"/>
              </a:ext>
            </a:extLst>
          </p:cNvPr>
          <p:cNvSpPr txBox="1"/>
          <p:nvPr/>
        </p:nvSpPr>
        <p:spPr>
          <a:xfrm>
            <a:off x="3986715" y="2597625"/>
            <a:ext cx="2207527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sng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HiCARI</a:t>
            </a:r>
            <a:r>
              <a:rPr kumimoji="1" lang="en-US" altLang="ja-JP" sz="18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 (2019-2021):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Tracking Ge detectors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for in-beam gamma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spectroscopy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ＭＳ Ｐゴシック" panose="020B0600070205080204" pitchFamily="50" charset="-128"/>
              <a:cs typeface="Calibri" panose="020F0502020204030204" pitchFamily="34" charset="0"/>
            </a:endParaRPr>
          </a:p>
        </p:txBody>
      </p:sp>
      <p:pic>
        <p:nvPicPr>
          <p:cNvPr id="30" name="Picture 2">
            <a:extLst>
              <a:ext uri="{FF2B5EF4-FFF2-40B4-BE49-F238E27FC236}">
                <a16:creationId xmlns:a16="http://schemas.microsoft.com/office/drawing/2014/main" id="{86350084-4AAF-468E-896F-F8260129BD6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3201" y="1337401"/>
            <a:ext cx="2578525" cy="14009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3" name="Picture 2">
            <a:extLst>
              <a:ext uri="{FF2B5EF4-FFF2-40B4-BE49-F238E27FC236}">
                <a16:creationId xmlns:a16="http://schemas.microsoft.com/office/drawing/2014/main" id="{C0B65B75-2EA2-46FA-A56D-C7313055962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5132" y="1331831"/>
            <a:ext cx="1574747" cy="1127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4" name="テキスト ボックス 53">
            <a:extLst>
              <a:ext uri="{FF2B5EF4-FFF2-40B4-BE49-F238E27FC236}">
                <a16:creationId xmlns:a16="http://schemas.microsoft.com/office/drawing/2014/main" id="{968093E3-A8CC-4AD8-A73E-1DA5DC5196F3}"/>
              </a:ext>
            </a:extLst>
          </p:cNvPr>
          <p:cNvSpPr txBox="1"/>
          <p:nvPr/>
        </p:nvSpPr>
        <p:spPr>
          <a:xfrm>
            <a:off x="3967360" y="4195822"/>
            <a:ext cx="2764169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SAMURAI (2012-):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neutron detectors + </a:t>
            </a: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CsI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+…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for neutron correlation</a:t>
            </a:r>
          </a:p>
        </p:txBody>
      </p:sp>
      <p:pic>
        <p:nvPicPr>
          <p:cNvPr id="6" name="図 5">
            <a:extLst>
              <a:ext uri="{FF2B5EF4-FFF2-40B4-BE49-F238E27FC236}">
                <a16:creationId xmlns:a16="http://schemas.microsoft.com/office/drawing/2014/main" id="{4CAA976E-D1B8-44D5-B85A-6B9A41074F39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30877" y="4791816"/>
            <a:ext cx="2398048" cy="1635450"/>
          </a:xfrm>
          <a:prstGeom prst="rect">
            <a:avLst/>
          </a:prstGeom>
        </p:spPr>
      </p:pic>
      <p:pic>
        <p:nvPicPr>
          <p:cNvPr id="8" name="図 7">
            <a:extLst>
              <a:ext uri="{FF2B5EF4-FFF2-40B4-BE49-F238E27FC236}">
                <a16:creationId xmlns:a16="http://schemas.microsoft.com/office/drawing/2014/main" id="{D13DE20D-B91C-4ABA-8059-18634DC636C1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6194242" y="2749818"/>
            <a:ext cx="1297922" cy="1116174"/>
          </a:xfrm>
          <a:prstGeom prst="rect">
            <a:avLst/>
          </a:prstGeom>
        </p:spPr>
      </p:pic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27C36F1B-BEF4-95F3-FC6E-7FF1EA1331E2}"/>
              </a:ext>
            </a:extLst>
          </p:cNvPr>
          <p:cNvSpPr txBox="1"/>
          <p:nvPr/>
        </p:nvSpPr>
        <p:spPr>
          <a:xfrm>
            <a:off x="8089446" y="779609"/>
            <a:ext cx="3621119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IDATEN (2021-):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84 LaBr</a:t>
            </a:r>
            <a:r>
              <a:rPr kumimoji="1" lang="en-US" altLang="ja-JP" sz="1800" b="0" i="0" u="none" strike="noStrike" kern="1200" cap="none" spc="0" normalizeH="0" baseline="-25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3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 (Ce) + 2 Cover Ge detectors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to measure lifetime of excited states</a:t>
            </a:r>
          </a:p>
        </p:txBody>
      </p:sp>
      <p:pic>
        <p:nvPicPr>
          <p:cNvPr id="2050" name="Picture 2" descr="Figure of Research Collaboration Map">
            <a:extLst>
              <a:ext uri="{FF2B5EF4-FFF2-40B4-BE49-F238E27FC236}">
                <a16:creationId xmlns:a16="http://schemas.microsoft.com/office/drawing/2014/main" id="{831FBD37-B97E-27A2-70B2-C009DD4322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55170" y="4717350"/>
            <a:ext cx="4325620" cy="17963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8" name="テキスト ボックス 17">
            <a:extLst>
              <a:ext uri="{FF2B5EF4-FFF2-40B4-BE49-F238E27FC236}">
                <a16:creationId xmlns:a16="http://schemas.microsoft.com/office/drawing/2014/main" id="{18640511-5346-B4BE-61DA-772E9E3D1477}"/>
              </a:ext>
            </a:extLst>
          </p:cNvPr>
          <p:cNvSpPr txBox="1"/>
          <p:nvPr/>
        </p:nvSpPr>
        <p:spPr>
          <a:xfrm>
            <a:off x="7696859" y="4071019"/>
            <a:ext cx="449514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MoUs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with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48 institutions and universities in 20 countries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9" name="図 8">
            <a:extLst>
              <a:ext uri="{FF2B5EF4-FFF2-40B4-BE49-F238E27FC236}">
                <a16:creationId xmlns:a16="http://schemas.microsoft.com/office/drawing/2014/main" id="{AC5A563D-FD20-2DE2-5533-1C22E94567A5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8439535" y="1797593"/>
            <a:ext cx="2773920" cy="1390008"/>
          </a:xfrm>
          <a:prstGeom prst="rect">
            <a:avLst/>
          </a:prstGeom>
        </p:spPr>
      </p:pic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49AF04B0-3E60-CD18-823F-97C5A6F6FEC5}"/>
              </a:ext>
            </a:extLst>
          </p:cNvPr>
          <p:cNvSpPr txBox="1"/>
          <p:nvPr/>
        </p:nvSpPr>
        <p:spPr>
          <a:xfrm>
            <a:off x="7909748" y="3465513"/>
            <a:ext cx="405745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highlight>
                  <a:srgbClr val="FFFF00"/>
                </a:highlight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EURICA-II, HYPATIA projects are on going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!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11242080"/>
      </p:ext>
    </p:extLst>
  </p:cSld>
  <p:clrMapOvr>
    <a:masterClrMapping/>
  </p:clrMapOvr>
  <p:transition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828" name="テキスト ボックス 25"/>
          <p:cNvSpPr txBox="1">
            <a:spLocks noChangeArrowheads="1"/>
          </p:cNvSpPr>
          <p:nvPr/>
        </p:nvSpPr>
        <p:spPr bwMode="auto">
          <a:xfrm>
            <a:off x="3580315" y="214316"/>
            <a:ext cx="184731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91416" tIns="45708" rIns="91416" bIns="45708">
            <a:spAutoFit/>
          </a:bodyPr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en-US" altLang="ja-JP" sz="28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ＭＳ Ｐゴシック" pitchFamily="50" charset="-128"/>
              <a:cs typeface="Calibri" panose="020F0502020204030204" pitchFamily="34" charset="0"/>
            </a:endParaRPr>
          </a:p>
        </p:txBody>
      </p:sp>
      <p:sp>
        <p:nvSpPr>
          <p:cNvPr id="27" name="Line 8"/>
          <p:cNvSpPr>
            <a:spLocks noChangeShapeType="1"/>
          </p:cNvSpPr>
          <p:nvPr/>
        </p:nvSpPr>
        <p:spPr bwMode="auto">
          <a:xfrm flipV="1">
            <a:off x="271897" y="662258"/>
            <a:ext cx="7238375" cy="11704"/>
          </a:xfrm>
          <a:prstGeom prst="line">
            <a:avLst/>
          </a:prstGeom>
          <a:noFill/>
          <a:ln w="38100">
            <a:solidFill>
              <a:srgbClr val="0070C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91416" tIns="45708" rIns="91416" bIns="45708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ja-JP" altLang="en-US" sz="18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/>
              <a:ea typeface="ＭＳ Ｐゴシック"/>
              <a:cs typeface="+mn-cs"/>
            </a:endParaRPr>
          </a:p>
        </p:txBody>
      </p:sp>
      <p:sp>
        <p:nvSpPr>
          <p:cNvPr id="28" name="テキスト ボックス 27"/>
          <p:cNvSpPr txBox="1"/>
          <p:nvPr/>
        </p:nvSpPr>
        <p:spPr>
          <a:xfrm>
            <a:off x="282728" y="-10504"/>
            <a:ext cx="7358105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36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/>
                <a:cs typeface="Calibri" panose="020F0502020204030204" pitchFamily="34" charset="0"/>
              </a:rPr>
              <a:t>Very</a:t>
            </a:r>
            <a:r>
              <a:rPr kumimoji="1" lang="en-US" altLang="ja-JP" sz="3600" b="0" i="0" u="none" strike="noStrike" kern="0" cap="none" spc="0" normalizeH="0" baseline="3000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/>
                <a:cs typeface="Calibri" panose="020F0502020204030204" pitchFamily="34" charset="0"/>
              </a:rPr>
              <a:t>2</a:t>
            </a:r>
            <a:r>
              <a:rPr kumimoji="1" lang="en-US" altLang="ja-JP" sz="36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/>
                <a:cs typeface="Calibri" panose="020F0502020204030204" pitchFamily="34" charset="0"/>
              </a:rPr>
              <a:t> selected highlights in 2007-2024</a:t>
            </a:r>
            <a:endParaRPr kumimoji="1" lang="ja-JP" altLang="en-US" sz="36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Calibri" panose="020F0502020204030204" pitchFamily="34" charset="0"/>
              <a:ea typeface="ＭＳ Ｐゴシック"/>
              <a:cs typeface="Calibri" panose="020F0502020204030204" pitchFamily="34" charset="0"/>
            </a:endParaRP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B9F4766C-A85A-4B03-BA7B-1DE7E3B07FAA}"/>
              </a:ext>
            </a:extLst>
          </p:cNvPr>
          <p:cNvSpPr txBox="1"/>
          <p:nvPr/>
        </p:nvSpPr>
        <p:spPr>
          <a:xfrm>
            <a:off x="411621" y="827613"/>
            <a:ext cx="521315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Shell-evolution: </a:t>
            </a:r>
            <a:r>
              <a:rPr kumimoji="1" lang="en-US" altLang="ja-JP" sz="2000" b="1" i="0" u="sng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magicity</a:t>
            </a:r>
            <a:r>
              <a:rPr kumimoji="1" lang="en-US" altLang="ja-JP" sz="2000" b="1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loss and new </a:t>
            </a:r>
            <a:r>
              <a:rPr kumimoji="1" lang="en-US" altLang="ja-JP" sz="2000" b="1" i="0" u="sng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magicity</a:t>
            </a:r>
            <a:endParaRPr kumimoji="1" lang="ja-JP" altLang="en-US" sz="2000" b="1" i="0" u="sng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22" name="テキスト ボックス 21">
            <a:extLst>
              <a:ext uri="{FF2B5EF4-FFF2-40B4-BE49-F238E27FC236}">
                <a16:creationId xmlns:a16="http://schemas.microsoft.com/office/drawing/2014/main" id="{45C2C7E1-7F27-4211-BEA7-2AFC40EC5E8A}"/>
              </a:ext>
            </a:extLst>
          </p:cNvPr>
          <p:cNvSpPr txBox="1"/>
          <p:nvPr/>
        </p:nvSpPr>
        <p:spPr>
          <a:xfrm>
            <a:off x="411621" y="3977484"/>
            <a:ext cx="3291286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Neutron-neutron correlation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in the vicinity of the dripline</a:t>
            </a:r>
            <a:endParaRPr kumimoji="1" lang="ja-JP" altLang="en-US" sz="2000" b="1" i="0" u="sng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24" name="Rectangle 64">
            <a:extLst>
              <a:ext uri="{FF2B5EF4-FFF2-40B4-BE49-F238E27FC236}">
                <a16:creationId xmlns:a16="http://schemas.microsoft.com/office/drawing/2014/main" id="{8B4068A1-B070-4F07-8646-A88D7B19B05F}"/>
              </a:ext>
            </a:extLst>
          </p:cNvPr>
          <p:cNvSpPr>
            <a:spLocks noChangeArrowheads="1"/>
          </p:cNvSpPr>
          <p:nvPr/>
        </p:nvSpPr>
        <p:spPr bwMode="auto">
          <a:xfrm>
            <a:off x="6567223" y="838761"/>
            <a:ext cx="4517535" cy="40008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lIns="91416" tIns="45708" rIns="91416" bIns="45708">
            <a:spAutoFit/>
          </a:bodyPr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sng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itchFamily="50" charset="-128"/>
                <a:cs typeface="Calibri" panose="020F0502020204030204" pitchFamily="34" charset="0"/>
              </a:rPr>
              <a:t>r-process path : </a:t>
            </a:r>
            <a:r>
              <a:rPr kumimoji="1" lang="en-US" altLang="ja-JP" sz="2000" b="1" i="0" u="sng" strike="noStrike" kern="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itchFamily="50" charset="-128"/>
                <a:cs typeface="Calibri" panose="020F0502020204030204" pitchFamily="34" charset="0"/>
              </a:rPr>
              <a:t>nucleo</a:t>
            </a:r>
            <a:r>
              <a:rPr kumimoji="1" lang="en-US" altLang="ja-JP" sz="2000" b="1" i="0" u="sng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itchFamily="50" charset="-128"/>
                <a:cs typeface="Calibri" panose="020F0502020204030204" pitchFamily="34" charset="0"/>
              </a:rPr>
              <a:t>-synthesis up to U</a:t>
            </a:r>
            <a:endParaRPr kumimoji="1" lang="ja-JP" altLang="en-US" sz="2000" b="1" i="0" u="sng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ＭＳ Ｐゴシック" pitchFamily="50" charset="-128"/>
              <a:cs typeface="Calibri" panose="020F0502020204030204" pitchFamily="34" charset="0"/>
            </a:endParaRPr>
          </a:p>
        </p:txBody>
      </p:sp>
      <p:sp>
        <p:nvSpPr>
          <p:cNvPr id="49" name="Rectangle 65">
            <a:extLst>
              <a:ext uri="{FF2B5EF4-FFF2-40B4-BE49-F238E27FC236}">
                <a16:creationId xmlns:a16="http://schemas.microsoft.com/office/drawing/2014/main" id="{FCE3CF44-D969-CFDF-E58E-602F5607AE7A}"/>
              </a:ext>
            </a:extLst>
          </p:cNvPr>
          <p:cNvSpPr>
            <a:spLocks noChangeArrowheads="1"/>
          </p:cNvSpPr>
          <p:nvPr/>
        </p:nvSpPr>
        <p:spPr bwMode="auto">
          <a:xfrm>
            <a:off x="6619530" y="3851181"/>
            <a:ext cx="5274152" cy="7078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lIns="91416" tIns="45708" rIns="91416" bIns="45708">
            <a:spAutoFit/>
          </a:bodyPr>
          <a:lstStyle>
            <a:lvl1pPr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1pPr>
            <a:lvl2pPr marL="742950" indent="-28575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2pPr>
            <a:lvl3pPr marL="11430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3pPr>
            <a:lvl4pPr marL="16002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4pPr>
            <a:lvl5pPr marL="2057400" indent="-228600" eaLnBrk="0" hangingPunct="0"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Times New Roman" pitchFamily="18" charset="0"/>
                <a:ea typeface="ＭＳ Ｐゴシック" pitchFamily="50" charset="-128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sng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ＭＳ Ｐゴシック" pitchFamily="50" charset="-128"/>
                <a:cs typeface="+mn-cs"/>
              </a:rPr>
              <a:t>Equation-of-State in asymmetric nuclear matter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ＭＳ Ｐゴシック" pitchFamily="50" charset="-128"/>
                <a:cs typeface="+mn-cs"/>
              </a:rPr>
              <a:t>SN explosion, neutron-star, gravitational wave</a:t>
            </a:r>
          </a:p>
        </p:txBody>
      </p:sp>
      <p:pic>
        <p:nvPicPr>
          <p:cNvPr id="2" name="図 1">
            <a:extLst>
              <a:ext uri="{FF2B5EF4-FFF2-40B4-BE49-F238E27FC236}">
                <a16:creationId xmlns:a16="http://schemas.microsoft.com/office/drawing/2014/main" id="{B23D2009-E87A-5B1F-E918-AF3809D310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02859" y="1577277"/>
            <a:ext cx="4373042" cy="1418284"/>
          </a:xfrm>
          <a:prstGeom prst="rect">
            <a:avLst/>
          </a:prstGeom>
        </p:spPr>
      </p:pic>
      <p:sp>
        <p:nvSpPr>
          <p:cNvPr id="23" name="テキスト ボックス 22">
            <a:extLst>
              <a:ext uri="{FF2B5EF4-FFF2-40B4-BE49-F238E27FC236}">
                <a16:creationId xmlns:a16="http://schemas.microsoft.com/office/drawing/2014/main" id="{2707DFA8-8482-1DF2-1C40-8D0EF2A8C433}"/>
              </a:ext>
            </a:extLst>
          </p:cNvPr>
          <p:cNvSpPr txBox="1"/>
          <p:nvPr/>
        </p:nvSpPr>
        <p:spPr>
          <a:xfrm>
            <a:off x="411621" y="4703864"/>
            <a:ext cx="3378361" cy="1477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Two-neutron halo F-29 (PRL 2020)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Surface localization of dineutron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in Li-11 (PRL 2020)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Tetra-neutron system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(PRL 2016, Nature 2022)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33" name="テキスト ボックス 32">
            <a:extLst>
              <a:ext uri="{FF2B5EF4-FFF2-40B4-BE49-F238E27FC236}">
                <a16:creationId xmlns:a16="http://schemas.microsoft.com/office/drawing/2014/main" id="{5EAF1B99-92A6-1B85-9578-30921B32E9A4}"/>
              </a:ext>
            </a:extLst>
          </p:cNvPr>
          <p:cNvSpPr txBox="1"/>
          <p:nvPr/>
        </p:nvSpPr>
        <p:spPr>
          <a:xfrm>
            <a:off x="6521320" y="1230051"/>
            <a:ext cx="6206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T1/2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43" name="テキスト ボックス 42">
            <a:extLst>
              <a:ext uri="{FF2B5EF4-FFF2-40B4-BE49-F238E27FC236}">
                <a16:creationId xmlns:a16="http://schemas.microsoft.com/office/drawing/2014/main" id="{97D27790-2D14-282E-6457-DC83D580E4F5}"/>
              </a:ext>
            </a:extLst>
          </p:cNvPr>
          <p:cNvSpPr txBox="1"/>
          <p:nvPr/>
        </p:nvSpPr>
        <p:spPr>
          <a:xfrm>
            <a:off x="10080278" y="3202887"/>
            <a:ext cx="253776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Phong,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PRL 129, 172701 (2022)</a:t>
            </a:r>
            <a:endParaRPr kumimoji="0" lang="ja-JP" alt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45" name="図 44">
            <a:extLst>
              <a:ext uri="{FF2B5EF4-FFF2-40B4-BE49-F238E27FC236}">
                <a16:creationId xmlns:a16="http://schemas.microsoft.com/office/drawing/2014/main" id="{1D335D44-062A-9534-E9A9-430F0324872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092437" y="1278447"/>
            <a:ext cx="2160294" cy="993276"/>
          </a:xfrm>
          <a:prstGeom prst="rect">
            <a:avLst/>
          </a:prstGeom>
        </p:spPr>
      </p:pic>
      <p:pic>
        <p:nvPicPr>
          <p:cNvPr id="51" name="図 50">
            <a:extLst>
              <a:ext uri="{FF2B5EF4-FFF2-40B4-BE49-F238E27FC236}">
                <a16:creationId xmlns:a16="http://schemas.microsoft.com/office/drawing/2014/main" id="{501C68E9-6A3B-EB16-1CED-2B5CFEE02F7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087736" y="2590395"/>
            <a:ext cx="2907242" cy="1349791"/>
          </a:xfrm>
          <a:prstGeom prst="rect">
            <a:avLst/>
          </a:prstGeom>
        </p:spPr>
      </p:pic>
      <p:sp>
        <p:nvSpPr>
          <p:cNvPr id="53" name="テキスト ボックス 52">
            <a:extLst>
              <a:ext uri="{FF2B5EF4-FFF2-40B4-BE49-F238E27FC236}">
                <a16:creationId xmlns:a16="http://schemas.microsoft.com/office/drawing/2014/main" id="{FBEAFFAC-2A95-0B8C-BABE-5AB2D10168ED}"/>
              </a:ext>
            </a:extLst>
          </p:cNvPr>
          <p:cNvSpPr txBox="1"/>
          <p:nvPr/>
        </p:nvSpPr>
        <p:spPr>
          <a:xfrm>
            <a:off x="7087736" y="2232414"/>
            <a:ext cx="2296313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b-NO" altLang="ja-JP" sz="1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/>
                <a:cs typeface="Calibri" panose="020F0502020204030204" pitchFamily="34" charset="0"/>
              </a:rPr>
              <a:t>Wu, PRL 118, 072701 (2018)</a:t>
            </a:r>
          </a:p>
        </p:txBody>
      </p:sp>
      <p:sp>
        <p:nvSpPr>
          <p:cNvPr id="54" name="テキスト ボックス 53">
            <a:extLst>
              <a:ext uri="{FF2B5EF4-FFF2-40B4-BE49-F238E27FC236}">
                <a16:creationId xmlns:a16="http://schemas.microsoft.com/office/drawing/2014/main" id="{BD8C1F37-5808-C1CF-DBAB-83FDAFC2982B}"/>
              </a:ext>
            </a:extLst>
          </p:cNvPr>
          <p:cNvSpPr txBox="1"/>
          <p:nvPr/>
        </p:nvSpPr>
        <p:spPr>
          <a:xfrm>
            <a:off x="6660322" y="2588507"/>
            <a:ext cx="42511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Pn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55" name="Picture 4" descr="Figure 2">
            <a:extLst>
              <a:ext uri="{FF2B5EF4-FFF2-40B4-BE49-F238E27FC236}">
                <a16:creationId xmlns:a16="http://schemas.microsoft.com/office/drawing/2014/main" id="{67D4D79F-6BCC-A015-1E0C-91988E6A760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60562" y="4479733"/>
            <a:ext cx="1324195" cy="23562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6" name="Picture 6">
            <a:extLst>
              <a:ext uri="{FF2B5EF4-FFF2-40B4-BE49-F238E27FC236}">
                <a16:creationId xmlns:a16="http://schemas.microsoft.com/office/drawing/2014/main" id="{4432358E-16DE-F1A5-94E4-6F0CD1487EC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22010" y="4504965"/>
            <a:ext cx="2565847" cy="17021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8" name="テキスト ボックス 57">
            <a:extLst>
              <a:ext uri="{FF2B5EF4-FFF2-40B4-BE49-F238E27FC236}">
                <a16:creationId xmlns:a16="http://schemas.microsoft.com/office/drawing/2014/main" id="{4815CAC7-3620-9A31-833A-678A6454FD28}"/>
              </a:ext>
            </a:extLst>
          </p:cNvPr>
          <p:cNvSpPr txBox="1"/>
          <p:nvPr/>
        </p:nvSpPr>
        <p:spPr>
          <a:xfrm>
            <a:off x="7087736" y="6299351"/>
            <a:ext cx="2590422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ＭＳ Ｐゴシック" panose="020B0600070205080204" pitchFamily="50" charset="-128"/>
                <a:cs typeface="Calibri" panose="020F0502020204030204" pitchFamily="34" charset="0"/>
              </a:rPr>
              <a:t>Estee, PRL 126, 162701 (2021)</a:t>
            </a:r>
          </a:p>
        </p:txBody>
      </p:sp>
      <p:pic>
        <p:nvPicPr>
          <p:cNvPr id="59" name="図 58">
            <a:extLst>
              <a:ext uri="{FF2B5EF4-FFF2-40B4-BE49-F238E27FC236}">
                <a16:creationId xmlns:a16="http://schemas.microsoft.com/office/drawing/2014/main" id="{38605E68-C6BE-30B6-3738-592B5CD38BAA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0125488" y="1207784"/>
            <a:ext cx="1966412" cy="1442930"/>
          </a:xfrm>
          <a:prstGeom prst="rect">
            <a:avLst/>
          </a:prstGeom>
        </p:spPr>
      </p:pic>
      <p:sp>
        <p:nvSpPr>
          <p:cNvPr id="60" name="テキスト ボックス 59">
            <a:extLst>
              <a:ext uri="{FF2B5EF4-FFF2-40B4-BE49-F238E27FC236}">
                <a16:creationId xmlns:a16="http://schemas.microsoft.com/office/drawing/2014/main" id="{A0A359AB-E12B-48D3-5240-0D1D33632603}"/>
              </a:ext>
            </a:extLst>
          </p:cNvPr>
          <p:cNvSpPr txBox="1"/>
          <p:nvPr/>
        </p:nvSpPr>
        <p:spPr>
          <a:xfrm>
            <a:off x="9487858" y="1226251"/>
            <a:ext cx="6719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Mass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61" name="テキスト ボックス 60">
            <a:extLst>
              <a:ext uri="{FF2B5EF4-FFF2-40B4-BE49-F238E27FC236}">
                <a16:creationId xmlns:a16="http://schemas.microsoft.com/office/drawing/2014/main" id="{767BE9BE-B506-F1F1-5359-9B3640C35118}"/>
              </a:ext>
            </a:extLst>
          </p:cNvPr>
          <p:cNvSpPr txBox="1"/>
          <p:nvPr/>
        </p:nvSpPr>
        <p:spPr>
          <a:xfrm>
            <a:off x="10117393" y="2627411"/>
            <a:ext cx="207460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Li, PRL 128, 152701(2022)</a:t>
            </a:r>
            <a:endParaRPr kumimoji="1" lang="ja-JP" alt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5" name="Picture 2">
            <a:extLst>
              <a:ext uri="{FF2B5EF4-FFF2-40B4-BE49-F238E27FC236}">
                <a16:creationId xmlns:a16="http://schemas.microsoft.com/office/drawing/2014/main" id="{D9C2F04B-2D75-FBAF-EB74-61E25EEB621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0307" y="1291522"/>
            <a:ext cx="1228245" cy="16188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 algn="ctr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3EB8311B-7F1D-3469-977B-2E158858F677}"/>
              </a:ext>
            </a:extLst>
          </p:cNvPr>
          <p:cNvSpPr txBox="1"/>
          <p:nvPr/>
        </p:nvSpPr>
        <p:spPr>
          <a:xfrm>
            <a:off x="1802859" y="1189451"/>
            <a:ext cx="36082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New </a:t>
            </a: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magicity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at N=34 (Nature 2013)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F35DF382-7409-DB56-F0DB-9026F3869B87}"/>
              </a:ext>
            </a:extLst>
          </p:cNvPr>
          <p:cNvSpPr txBox="1"/>
          <p:nvPr/>
        </p:nvSpPr>
        <p:spPr>
          <a:xfrm>
            <a:off x="1786793" y="1485472"/>
            <a:ext cx="4135748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Double </a:t>
            </a: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magicity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of Ni-78 (Nature 2019)     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3D385A38-5AA0-3EBE-4EF3-CB26B3A080B7}"/>
              </a:ext>
            </a:extLst>
          </p:cNvPr>
          <p:cNvSpPr txBox="1"/>
          <p:nvPr/>
        </p:nvSpPr>
        <p:spPr>
          <a:xfrm>
            <a:off x="1770368" y="3127571"/>
            <a:ext cx="3306611" cy="646331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Shell evolution in the Cu isotopes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(Nature Physics 2019)  </a:t>
            </a:r>
          </a:p>
        </p:txBody>
      </p:sp>
      <p:pic>
        <p:nvPicPr>
          <p:cNvPr id="3" name="Picture 2" descr="Figure 4">
            <a:extLst>
              <a:ext uri="{FF2B5EF4-FFF2-40B4-BE49-F238E27FC236}">
                <a16:creationId xmlns:a16="http://schemas.microsoft.com/office/drawing/2014/main" id="{700DC4F1-6F61-7B64-527B-3AF95F6C228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46771" y="5504906"/>
            <a:ext cx="1833613" cy="13422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図 16">
            <a:extLst>
              <a:ext uri="{FF2B5EF4-FFF2-40B4-BE49-F238E27FC236}">
                <a16:creationId xmlns:a16="http://schemas.microsoft.com/office/drawing/2014/main" id="{F1F18FD9-35AE-C043-1D36-A3EA99EA2ED3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4023613" y="3950404"/>
            <a:ext cx="1629785" cy="1483876"/>
          </a:xfrm>
          <a:prstGeom prst="rect">
            <a:avLst/>
          </a:prstGeom>
        </p:spPr>
      </p:pic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BCCA95F2-63C1-22AD-4ED8-CE7C357C2DE2}"/>
              </a:ext>
            </a:extLst>
          </p:cNvPr>
          <p:cNvSpPr txBox="1"/>
          <p:nvPr/>
        </p:nvSpPr>
        <p:spPr>
          <a:xfrm>
            <a:off x="1768070" y="2866632"/>
            <a:ext cx="324633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Observation of </a:t>
            </a:r>
            <a:r>
              <a:rPr kumimoji="1" lang="en-US" altLang="ja-JP" sz="18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28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O(Nature 2023)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39639116"/>
      </p:ext>
    </p:extLst>
  </p:cSld>
  <p:clrMapOvr>
    <a:masterClrMapping/>
  </p:clrMapOvr>
  <p:transition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番号プレースホルダー 1">
            <a:extLst>
              <a:ext uri="{FF2B5EF4-FFF2-40B4-BE49-F238E27FC236}">
                <a16:creationId xmlns:a16="http://schemas.microsoft.com/office/drawing/2014/main" id="{48D62F00-BC67-BAF7-C639-498B32D925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483ACCA-7C0F-4BA4-A8A9-50C7213EF800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pic>
        <p:nvPicPr>
          <p:cNvPr id="1026" name="Picture 2" descr="Figure caption">
            <a:extLst>
              <a:ext uri="{FF2B5EF4-FFF2-40B4-BE49-F238E27FC236}">
                <a16:creationId xmlns:a16="http://schemas.microsoft.com/office/drawing/2014/main" id="{92DC0152-7648-9DA8-6B27-0CDF2432C65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05929" y="2121683"/>
            <a:ext cx="4762500" cy="2381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2E723047-450F-5300-B2E2-4701772BA547}"/>
              </a:ext>
            </a:extLst>
          </p:cNvPr>
          <p:cNvSpPr txBox="1"/>
          <p:nvPr/>
        </p:nvSpPr>
        <p:spPr>
          <a:xfrm>
            <a:off x="526476" y="136525"/>
            <a:ext cx="11139047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3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Validation of the </a:t>
            </a:r>
            <a:r>
              <a:rPr kumimoji="0" lang="en-US" altLang="ja-JP" sz="32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10</a:t>
            </a:r>
            <a:r>
              <a:rPr kumimoji="0" lang="en-US" altLang="ja-JP" sz="3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Be Ground-State Molecular Structure Using </a:t>
            </a:r>
            <a:r>
              <a:rPr kumimoji="0" lang="en-US" altLang="ja-JP" sz="32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10</a:t>
            </a:r>
            <a:r>
              <a:rPr kumimoji="0" lang="en-US" altLang="ja-JP" sz="3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Be(</a:t>
            </a:r>
            <a:r>
              <a:rPr kumimoji="0" lang="en-US" altLang="ja-JP" sz="32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p,p</a:t>
            </a:r>
            <a:r>
              <a:rPr kumimoji="0" lang="en-US" altLang="ja-JP" sz="32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Symbol" panose="05050102010706020507" pitchFamily="18" charset="2"/>
                <a:ea typeface="游ゴシック" panose="020B0400000000000000" pitchFamily="50" charset="-128"/>
                <a:cs typeface="+mn-cs"/>
              </a:rPr>
              <a:t>a</a:t>
            </a:r>
            <a:r>
              <a:rPr kumimoji="0" lang="en-US" altLang="ja-JP" sz="3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)</a:t>
            </a:r>
            <a:r>
              <a:rPr kumimoji="0" lang="en-US" altLang="ja-JP" sz="3200" b="0" i="0" u="none" strike="noStrike" kern="1200" cap="none" spc="0" normalizeH="0" baseline="3000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6</a:t>
            </a:r>
            <a:r>
              <a:rPr kumimoji="0" lang="en-US" altLang="ja-JP" sz="3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He Tripple Differential Reaction Cross-Section Measurements</a:t>
            </a:r>
          </a:p>
        </p:txBody>
      </p:sp>
      <p:sp>
        <p:nvSpPr>
          <p:cNvPr id="10" name="Line 8">
            <a:extLst>
              <a:ext uri="{FF2B5EF4-FFF2-40B4-BE49-F238E27FC236}">
                <a16:creationId xmlns:a16="http://schemas.microsoft.com/office/drawing/2014/main" id="{0F146EBA-C02D-BC60-950B-9AA87FD3D9DE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647604" y="1706185"/>
            <a:ext cx="6918856" cy="4720"/>
          </a:xfrm>
          <a:prstGeom prst="line">
            <a:avLst/>
          </a:prstGeom>
          <a:noFill/>
          <a:ln w="38100">
            <a:solidFill>
              <a:srgbClr val="0070C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91416" tIns="45708" rIns="91416" bIns="45708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ja-JP" altLang="en-US" sz="18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ＭＳ Ｐゴシック"/>
              <a:cs typeface="Calibri" panose="020F0502020204030204" pitchFamily="34" charset="0"/>
            </a:endParaRPr>
          </a:p>
        </p:txBody>
      </p:sp>
      <p:pic>
        <p:nvPicPr>
          <p:cNvPr id="1030" name="Picture 6">
            <a:extLst>
              <a:ext uri="{FF2B5EF4-FFF2-40B4-BE49-F238E27FC236}">
                <a16:creationId xmlns:a16="http://schemas.microsoft.com/office/drawing/2014/main" id="{EDDBAA03-B904-FBE7-C110-C42EA2C579C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9918" y="2586472"/>
            <a:ext cx="4033709" cy="42105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EFBB70EE-2150-CAFC-3B66-02540605121E}"/>
              </a:ext>
            </a:extLst>
          </p:cNvPr>
          <p:cNvSpPr txBox="1"/>
          <p:nvPr/>
        </p:nvSpPr>
        <p:spPr>
          <a:xfrm>
            <a:off x="526476" y="1706185"/>
            <a:ext cx="6052234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SAMURAI Collaboration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R. Li, D. </a:t>
            </a:r>
            <a:r>
              <a:rPr kumimoji="1" lang="en-US" altLang="ja-JP" sz="2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Beaumel</a:t>
            </a: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et al., PRL 131, 212501 (2023)</a:t>
            </a:r>
            <a:endParaRPr kumimoji="1" lang="ja-JP" alt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59C91A4E-A4E9-02DE-6A04-BC7FE354727A}"/>
              </a:ext>
            </a:extLst>
          </p:cNvPr>
          <p:cNvSpPr txBox="1"/>
          <p:nvPr/>
        </p:nvSpPr>
        <p:spPr>
          <a:xfrm>
            <a:off x="6904235" y="4560450"/>
            <a:ext cx="511666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 Light" panose="020F0302020204030204"/>
                <a:ea typeface="游ゴシック" panose="020B0400000000000000" pitchFamily="50" charset="-128"/>
                <a:cs typeface="+mn-cs"/>
              </a:rPr>
              <a:t>“Nuclear Ground State Has Molecule-Like Structure”</a:t>
            </a:r>
          </a:p>
        </p:txBody>
      </p:sp>
      <p:sp>
        <p:nvSpPr>
          <p:cNvPr id="15" name="テキスト ボックス 14">
            <a:extLst>
              <a:ext uri="{FF2B5EF4-FFF2-40B4-BE49-F238E27FC236}">
                <a16:creationId xmlns:a16="http://schemas.microsoft.com/office/drawing/2014/main" id="{3FD5ABC3-B590-8219-D5D2-73EEBDA60EEA}"/>
              </a:ext>
            </a:extLst>
          </p:cNvPr>
          <p:cNvSpPr txBox="1"/>
          <p:nvPr/>
        </p:nvSpPr>
        <p:spPr>
          <a:xfrm>
            <a:off x="6970324" y="4929782"/>
            <a:ext cx="4033709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November 21, 2023, Physics 16, s167</a:t>
            </a:r>
            <a:endParaRPr kumimoji="0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sp>
        <p:nvSpPr>
          <p:cNvPr id="17" name="テキスト ボックス 16">
            <a:extLst>
              <a:ext uri="{FF2B5EF4-FFF2-40B4-BE49-F238E27FC236}">
                <a16:creationId xmlns:a16="http://schemas.microsoft.com/office/drawing/2014/main" id="{2ACC28F1-C714-E7E1-0C8B-BA7DB4D173F6}"/>
              </a:ext>
            </a:extLst>
          </p:cNvPr>
          <p:cNvSpPr txBox="1"/>
          <p:nvPr/>
        </p:nvSpPr>
        <p:spPr>
          <a:xfrm>
            <a:off x="6970324" y="5190837"/>
            <a:ext cx="181082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srgbClr val="222222"/>
                </a:solidFill>
                <a:effectLst/>
                <a:uLnTx/>
                <a:uFillTx/>
                <a:latin typeface="Source Sans Pro" panose="020B0503030403020204" pitchFamily="34" charset="0"/>
                <a:ea typeface="游ゴシック" panose="020B0400000000000000" pitchFamily="50" charset="-128"/>
                <a:cs typeface="+mn-cs"/>
              </a:rPr>
              <a:t>David Ehrenstein</a:t>
            </a:r>
            <a:endParaRPr kumimoji="0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6324191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番号プレースホルダー 1">
            <a:extLst>
              <a:ext uri="{FF2B5EF4-FFF2-40B4-BE49-F238E27FC236}">
                <a16:creationId xmlns:a16="http://schemas.microsoft.com/office/drawing/2014/main" id="{233C1729-B612-37F7-337A-2479E35BBA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483ACCA-7C0F-4BA4-A8A9-50C7213EF800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91FB515C-0E6B-4652-4918-CF3DC0AD54E7}"/>
              </a:ext>
            </a:extLst>
          </p:cNvPr>
          <p:cNvSpPr txBox="1"/>
          <p:nvPr/>
        </p:nvSpPr>
        <p:spPr>
          <a:xfrm>
            <a:off x="401025" y="136525"/>
            <a:ext cx="11297483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Magicity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 versus </a:t>
            </a:r>
            <a:r>
              <a:rPr kumimoji="0" lang="en-US" altLang="ja-JP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Superfuluidity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 around </a:t>
            </a:r>
            <a:r>
              <a:rPr kumimoji="0" lang="en-US" altLang="ja-JP" sz="3600" b="0" i="0" u="none" strike="noStrike" kern="1200" cap="none" spc="0" normalizeH="0" baseline="3000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28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O viewed from the Study of </a:t>
            </a:r>
            <a:r>
              <a:rPr kumimoji="0" lang="en-US" altLang="ja-JP" sz="3600" b="0" i="0" u="none" strike="noStrike" kern="1200" cap="none" spc="0" normalizeH="0" baseline="3000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30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F</a:t>
            </a:r>
          </a:p>
        </p:txBody>
      </p:sp>
      <p:sp>
        <p:nvSpPr>
          <p:cNvPr id="4" name="Line 8">
            <a:extLst>
              <a:ext uri="{FF2B5EF4-FFF2-40B4-BE49-F238E27FC236}">
                <a16:creationId xmlns:a16="http://schemas.microsoft.com/office/drawing/2014/main" id="{1CCA422F-604C-CE29-11A9-96CD12937A7C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493492" y="1336854"/>
            <a:ext cx="6918856" cy="4720"/>
          </a:xfrm>
          <a:prstGeom prst="line">
            <a:avLst/>
          </a:prstGeom>
          <a:noFill/>
          <a:ln w="38100">
            <a:solidFill>
              <a:srgbClr val="0070C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91416" tIns="45708" rIns="91416" bIns="45708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ja-JP" altLang="en-US" sz="18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ＭＳ Ｐゴシック"/>
              <a:cs typeface="Calibri" panose="020F0502020204030204" pitchFamily="34" charset="0"/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67D5B347-CDED-B1EA-3A75-F5AAD55F89FE}"/>
              </a:ext>
            </a:extLst>
          </p:cNvPr>
          <p:cNvSpPr txBox="1"/>
          <p:nvPr/>
        </p:nvSpPr>
        <p:spPr>
          <a:xfrm>
            <a:off x="493492" y="1418509"/>
            <a:ext cx="680147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SAMURAI Collaboration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J. </a:t>
            </a:r>
            <a:r>
              <a:rPr kumimoji="1" lang="en-US" altLang="ja-JP" sz="2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Kahlbow</a:t>
            </a: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, T. </a:t>
            </a:r>
            <a:r>
              <a:rPr kumimoji="1" lang="en-US" altLang="ja-JP" sz="2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Aumann</a:t>
            </a: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, et al., PRL 133, 0 82501(2024)</a:t>
            </a:r>
            <a:endParaRPr kumimoji="1" lang="ja-JP" alt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7" name="Picture 2">
            <a:extLst>
              <a:ext uri="{FF2B5EF4-FFF2-40B4-BE49-F238E27FC236}">
                <a16:creationId xmlns:a16="http://schemas.microsoft.com/office/drawing/2014/main" id="{41F183EF-6B7C-C295-5726-79E2988C1B6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98069" y="2249506"/>
            <a:ext cx="2853872" cy="28538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9A878141-38FC-C0FF-5378-593E205B42EE}"/>
              </a:ext>
            </a:extLst>
          </p:cNvPr>
          <p:cNvSpPr txBox="1"/>
          <p:nvPr/>
        </p:nvSpPr>
        <p:spPr>
          <a:xfrm>
            <a:off x="6190955" y="5268199"/>
            <a:ext cx="3547154" cy="9233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Large drop of stability at N&gt;16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Sn </a:t>
            </a:r>
            <a:r>
              <a:rPr kumimoji="0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stays constant at N&gt;16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Large mixing of </a:t>
            </a:r>
            <a:r>
              <a:rPr kumimoji="0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sd</a:t>
            </a:r>
            <a:r>
              <a:rPr kumimoji="0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 and pf shells?</a:t>
            </a:r>
          </a:p>
        </p:txBody>
      </p:sp>
      <p:grpSp>
        <p:nvGrpSpPr>
          <p:cNvPr id="16" name="グループ化 15">
            <a:extLst>
              <a:ext uri="{FF2B5EF4-FFF2-40B4-BE49-F238E27FC236}">
                <a16:creationId xmlns:a16="http://schemas.microsoft.com/office/drawing/2014/main" id="{AEE836EE-88D3-F0D4-395F-760FD29AC6B5}"/>
              </a:ext>
            </a:extLst>
          </p:cNvPr>
          <p:cNvGrpSpPr/>
          <p:nvPr/>
        </p:nvGrpSpPr>
        <p:grpSpPr>
          <a:xfrm>
            <a:off x="1083170" y="2433589"/>
            <a:ext cx="4310763" cy="4287886"/>
            <a:chOff x="846864" y="1415483"/>
            <a:chExt cx="5335321" cy="5121909"/>
          </a:xfrm>
        </p:grpSpPr>
        <p:pic>
          <p:nvPicPr>
            <p:cNvPr id="13" name="Picture 2" descr="Figure 2">
              <a:extLst>
                <a:ext uri="{FF2B5EF4-FFF2-40B4-BE49-F238E27FC236}">
                  <a16:creationId xmlns:a16="http://schemas.microsoft.com/office/drawing/2014/main" id="{EADBCB61-4835-F225-7C70-9393AB56EDF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46864" y="1415483"/>
              <a:ext cx="5335321" cy="512190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cxnSp>
          <p:nvCxnSpPr>
            <p:cNvPr id="14" name="直線矢印コネクタ 13">
              <a:extLst>
                <a:ext uri="{FF2B5EF4-FFF2-40B4-BE49-F238E27FC236}">
                  <a16:creationId xmlns:a16="http://schemas.microsoft.com/office/drawing/2014/main" id="{73D834D6-39E4-C735-E939-A60689D2C2DE}"/>
                </a:ext>
              </a:extLst>
            </p:cNvPr>
            <p:cNvCxnSpPr/>
            <p:nvPr/>
          </p:nvCxnSpPr>
          <p:spPr>
            <a:xfrm>
              <a:off x="2243995" y="4408279"/>
              <a:ext cx="491613" cy="1032387"/>
            </a:xfrm>
            <a:prstGeom prst="straightConnector1">
              <a:avLst/>
            </a:prstGeom>
            <a:noFill/>
            <a:ln w="76200" cap="flat" cmpd="sng" algn="ctr">
              <a:solidFill>
                <a:srgbClr val="000000"/>
              </a:solidFill>
              <a:prstDash val="solid"/>
              <a:tailEnd type="triangle"/>
            </a:ln>
            <a:effectLst/>
          </p:spPr>
        </p:cxnSp>
        <p:cxnSp>
          <p:nvCxnSpPr>
            <p:cNvPr id="15" name="直線矢印コネクタ 14">
              <a:extLst>
                <a:ext uri="{FF2B5EF4-FFF2-40B4-BE49-F238E27FC236}">
                  <a16:creationId xmlns:a16="http://schemas.microsoft.com/office/drawing/2014/main" id="{EA180DB0-1139-FDAB-442F-F1FA644C4DF3}"/>
                </a:ext>
              </a:extLst>
            </p:cNvPr>
            <p:cNvCxnSpPr>
              <a:cxnSpLocks/>
            </p:cNvCxnSpPr>
            <p:nvPr/>
          </p:nvCxnSpPr>
          <p:spPr>
            <a:xfrm>
              <a:off x="3039297" y="5667221"/>
              <a:ext cx="2804869" cy="0"/>
            </a:xfrm>
            <a:prstGeom prst="straightConnector1">
              <a:avLst/>
            </a:prstGeom>
            <a:noFill/>
            <a:ln w="76200" cap="flat" cmpd="sng" algn="ctr">
              <a:solidFill>
                <a:srgbClr val="000000"/>
              </a:solidFill>
              <a:prstDash val="solid"/>
              <a:tailEnd type="triangle"/>
            </a:ln>
            <a:effectLst/>
          </p:spPr>
        </p:cxnSp>
      </p:grpSp>
    </p:spTree>
    <p:extLst>
      <p:ext uri="{BB962C8B-B14F-4D97-AF65-F5344CB8AC3E}">
        <p14:creationId xmlns:p14="http://schemas.microsoft.com/office/powerpoint/2010/main" val="90616814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番号プレースホルダー 1">
            <a:extLst>
              <a:ext uri="{FF2B5EF4-FFF2-40B4-BE49-F238E27FC236}">
                <a16:creationId xmlns:a16="http://schemas.microsoft.com/office/drawing/2014/main" id="{70E47663-1274-B70B-01CA-7A3BC4987FD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483ACCA-7C0F-4BA4-A8A9-50C7213EF800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838CA810-B22C-5AC3-7DAC-22C4706DAA29}"/>
              </a:ext>
            </a:extLst>
          </p:cNvPr>
          <p:cNvSpPr txBox="1"/>
          <p:nvPr/>
        </p:nvSpPr>
        <p:spPr>
          <a:xfrm>
            <a:off x="401025" y="136525"/>
            <a:ext cx="10348645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Neutron capture reaction cross-section of </a:t>
            </a:r>
            <a:r>
              <a:rPr kumimoji="0" lang="en-US" altLang="ja-JP" sz="3600" b="0" i="0" u="none" strike="noStrike" kern="1200" cap="none" spc="0" normalizeH="0" baseline="3000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79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Se through the </a:t>
            </a:r>
            <a:r>
              <a:rPr kumimoji="0" lang="en-US" altLang="ja-JP" sz="3600" b="0" i="0" u="none" strike="noStrike" kern="1200" cap="none" spc="0" normalizeH="0" baseline="3000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79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Se(</a:t>
            </a:r>
            <a:r>
              <a:rPr kumimoji="0" lang="en-US" altLang="ja-JP" sz="3600" b="0" i="1" u="none" strike="noStrike" kern="1200" cap="none" spc="0" normalizeH="0" baseline="0" noProof="0" dirty="0" err="1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d,p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) reaction in inverse kinematics</a:t>
            </a:r>
          </a:p>
        </p:txBody>
      </p:sp>
      <p:sp>
        <p:nvSpPr>
          <p:cNvPr id="5" name="Line 8">
            <a:extLst>
              <a:ext uri="{FF2B5EF4-FFF2-40B4-BE49-F238E27FC236}">
                <a16:creationId xmlns:a16="http://schemas.microsoft.com/office/drawing/2014/main" id="{FC413E22-C834-3276-6A15-8DE1DBE63A6A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493492" y="1336854"/>
            <a:ext cx="6918856" cy="4720"/>
          </a:xfrm>
          <a:prstGeom prst="line">
            <a:avLst/>
          </a:prstGeom>
          <a:noFill/>
          <a:ln w="38100">
            <a:solidFill>
              <a:srgbClr val="0070C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91416" tIns="45708" rIns="91416" bIns="45708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ja-JP" altLang="en-US" sz="18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ＭＳ Ｐゴシック"/>
              <a:cs typeface="Calibri" panose="020F0502020204030204" pitchFamily="34" charset="0"/>
            </a:endParaRP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36650CCD-89D8-58C9-755C-695828870AD2}"/>
              </a:ext>
            </a:extLst>
          </p:cNvPr>
          <p:cNvSpPr txBox="1"/>
          <p:nvPr/>
        </p:nvSpPr>
        <p:spPr>
          <a:xfrm>
            <a:off x="493492" y="1418509"/>
            <a:ext cx="4780411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SHARAQ/OEDO Collaboration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N. Imai et al., PLB 850, 138470(2024)</a:t>
            </a:r>
            <a:endParaRPr kumimoji="1" lang="ja-JP" alt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2052" name="Picture 4">
            <a:extLst>
              <a:ext uri="{FF2B5EF4-FFF2-40B4-BE49-F238E27FC236}">
                <a16:creationId xmlns:a16="http://schemas.microsoft.com/office/drawing/2014/main" id="{6A43D4A7-F05D-2FB1-01B8-F3DBC9025FA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4343" y="2348029"/>
            <a:ext cx="4931263" cy="43734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4" name="Picture 6">
            <a:extLst>
              <a:ext uri="{FF2B5EF4-FFF2-40B4-BE49-F238E27FC236}">
                <a16:creationId xmlns:a16="http://schemas.microsoft.com/office/drawing/2014/main" id="{16F087F0-9258-52B0-7ECB-F1A982B7379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89378" y="1496304"/>
            <a:ext cx="4881026" cy="32540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C3004453-4428-C381-33A5-A020017D0ECE}"/>
              </a:ext>
            </a:extLst>
          </p:cNvPr>
          <p:cNvSpPr txBox="1"/>
          <p:nvPr/>
        </p:nvSpPr>
        <p:spPr>
          <a:xfrm>
            <a:off x="6096000" y="4819119"/>
            <a:ext cx="32924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SHARAQ/OEDO, Univ. Tokyo, CNS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8227881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087AC1D-9404-B068-2298-19CC21B82BE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番号プレースホルダー 1">
            <a:extLst>
              <a:ext uri="{FF2B5EF4-FFF2-40B4-BE49-F238E27FC236}">
                <a16:creationId xmlns:a16="http://schemas.microsoft.com/office/drawing/2014/main" id="{6FD141E0-8CE9-0F3A-347F-BD684253C0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D483ACCA-7C0F-4BA4-A8A9-50C7213EF800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4572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2E4F9476-1BF3-CA16-2376-12ABF1D5A123}"/>
              </a:ext>
            </a:extLst>
          </p:cNvPr>
          <p:cNvSpPr txBox="1"/>
          <p:nvPr/>
        </p:nvSpPr>
        <p:spPr>
          <a:xfrm>
            <a:off x="401025" y="136525"/>
            <a:ext cx="11790975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Precise spectroscopy of the 3</a:t>
            </a:r>
            <a:r>
              <a:rPr kumimoji="0" lang="en-US" altLang="ja-JP" sz="3600" b="0" i="1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n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 and 3</a:t>
            </a:r>
            <a:r>
              <a:rPr kumimoji="0" lang="en-US" altLang="ja-JP" sz="3600" b="0" i="1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p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 systems via </a:t>
            </a:r>
            <a:r>
              <a:rPr kumimoji="0" lang="en-US" altLang="ja-JP" sz="3600" b="0" i="0" u="none" strike="noStrike" kern="1200" cap="none" spc="0" normalizeH="0" baseline="3000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3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H(</a:t>
            </a:r>
            <a:r>
              <a:rPr kumimoji="0" lang="en-US" altLang="ja-JP" sz="3600" b="0" i="1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t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,</a:t>
            </a:r>
            <a:r>
              <a:rPr kumimoji="0" lang="en-US" altLang="ja-JP" sz="3600" b="0" i="0" u="none" strike="noStrike" kern="1200" cap="none" spc="0" normalizeH="0" baseline="3000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3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He)3</a:t>
            </a:r>
            <a:r>
              <a:rPr kumimoji="0" lang="en-US" altLang="ja-JP" sz="3600" b="0" i="1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n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 and </a:t>
            </a:r>
            <a:r>
              <a:rPr kumimoji="0" lang="en-US" altLang="ja-JP" sz="3600" b="0" i="0" u="none" strike="noStrike" kern="1200" cap="none" spc="0" normalizeH="0" baseline="3000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3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He(</a:t>
            </a:r>
            <a:r>
              <a:rPr kumimoji="0" lang="en-US" altLang="ja-JP" sz="3600" b="0" i="0" u="none" strike="noStrike" kern="1200" cap="none" spc="0" normalizeH="0" baseline="3000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3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He, </a:t>
            </a:r>
            <a:r>
              <a:rPr kumimoji="0" lang="en-US" altLang="ja-JP" sz="3600" b="0" i="1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t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)3</a:t>
            </a:r>
            <a:r>
              <a:rPr kumimoji="0" lang="en-US" altLang="ja-JP" sz="3600" b="0" i="1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p</a:t>
            </a:r>
            <a:r>
              <a:rPr kumimoji="0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srgbClr val="1F1F1F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 reactions at intermediate energies</a:t>
            </a:r>
          </a:p>
        </p:txBody>
      </p:sp>
      <p:sp>
        <p:nvSpPr>
          <p:cNvPr id="5" name="Line 8">
            <a:extLst>
              <a:ext uri="{FF2B5EF4-FFF2-40B4-BE49-F238E27FC236}">
                <a16:creationId xmlns:a16="http://schemas.microsoft.com/office/drawing/2014/main" id="{3C983BE2-A7A2-76BA-D096-0367D14CDB03}"/>
              </a:ext>
            </a:extLst>
          </p:cNvPr>
          <p:cNvSpPr>
            <a:spLocks noChangeShapeType="1"/>
          </p:cNvSpPr>
          <p:nvPr/>
        </p:nvSpPr>
        <p:spPr bwMode="auto">
          <a:xfrm flipV="1">
            <a:off x="493492" y="1336854"/>
            <a:ext cx="6918856" cy="4720"/>
          </a:xfrm>
          <a:prstGeom prst="line">
            <a:avLst/>
          </a:prstGeom>
          <a:noFill/>
          <a:ln w="38100">
            <a:solidFill>
              <a:srgbClr val="0070C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lIns="91416" tIns="45708" rIns="91416" bIns="45708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ja-JP" altLang="en-US" sz="1800" b="0" i="0" u="none" strike="noStrike" kern="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ＭＳ Ｐゴシック"/>
              <a:cs typeface="Calibri" panose="020F0502020204030204" pitchFamily="34" charset="0"/>
            </a:endParaRP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17A78550-A3AD-D5F9-4493-26C499901849}"/>
              </a:ext>
            </a:extLst>
          </p:cNvPr>
          <p:cNvSpPr txBox="1"/>
          <p:nvPr/>
        </p:nvSpPr>
        <p:spPr>
          <a:xfrm>
            <a:off x="493492" y="1418509"/>
            <a:ext cx="4745145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SHARAQ+RCNP Collaboration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K. Miki et al., PRL 133, 012501(2024)</a:t>
            </a:r>
            <a:endParaRPr kumimoji="1" lang="ja-JP" alt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3078" name="Picture 6">
            <a:extLst>
              <a:ext uri="{FF2B5EF4-FFF2-40B4-BE49-F238E27FC236}">
                <a16:creationId xmlns:a16="http://schemas.microsoft.com/office/drawing/2014/main" id="{133873BE-7259-24E8-08A7-970FE7FB769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4905" y="2698250"/>
            <a:ext cx="4263709" cy="32915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125DD42A-0A57-C63D-B847-1E8A9BDE287D}"/>
              </a:ext>
            </a:extLst>
          </p:cNvPr>
          <p:cNvSpPr txBox="1"/>
          <p:nvPr/>
        </p:nvSpPr>
        <p:spPr>
          <a:xfrm>
            <a:off x="4610644" y="3312883"/>
            <a:ext cx="1466299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Ti-</a:t>
            </a:r>
            <a:r>
              <a:rPr kumimoji="1" lang="en-US" altLang="ja-JP" sz="18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3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H target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(</a:t>
            </a:r>
            <a:r>
              <a:rPr kumimoji="1" lang="en-US" altLang="ja-JP" sz="18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3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H 3mg/cm</a:t>
            </a:r>
            <a:r>
              <a:rPr kumimoji="1" lang="en-US" altLang="ja-JP" sz="18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2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)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at SHARAQ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492F022D-EFA9-A49A-D84A-262E3C7C0309}"/>
              </a:ext>
            </a:extLst>
          </p:cNvPr>
          <p:cNvSpPr txBox="1"/>
          <p:nvPr/>
        </p:nvSpPr>
        <p:spPr>
          <a:xfrm>
            <a:off x="4610644" y="4608495"/>
            <a:ext cx="69878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RCNP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pic>
        <p:nvPicPr>
          <p:cNvPr id="3080" name="Picture 8">
            <a:extLst>
              <a:ext uri="{FF2B5EF4-FFF2-40B4-BE49-F238E27FC236}">
                <a16:creationId xmlns:a16="http://schemas.microsoft.com/office/drawing/2014/main" id="{5C14BA98-ED45-B5E0-40D4-BDA33EF66A4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96512" y="1618750"/>
            <a:ext cx="5168971" cy="48278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5594031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80E51A3-8645-B92C-B2EA-1474CC073AD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11C58DD1-6C51-CF4F-4C13-B4613B88C64E}"/>
              </a:ext>
            </a:extLst>
          </p:cNvPr>
          <p:cNvSpPr txBox="1"/>
          <p:nvPr/>
        </p:nvSpPr>
        <p:spPr>
          <a:xfrm>
            <a:off x="763060" y="8349"/>
            <a:ext cx="5565178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36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Nishina</a:t>
            </a:r>
            <a:r>
              <a:rPr kumimoji="1" lang="en-US" altLang="ja-JP" sz="3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Memorial Prize 2024</a:t>
            </a:r>
            <a:endParaRPr kumimoji="1" lang="ja-JP" altLang="en-US" sz="3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3" name="直線コネクタ 2">
            <a:extLst>
              <a:ext uri="{FF2B5EF4-FFF2-40B4-BE49-F238E27FC236}">
                <a16:creationId xmlns:a16="http://schemas.microsoft.com/office/drawing/2014/main" id="{31602A07-0FE0-2FEA-8268-0847A69FDB6E}"/>
              </a:ext>
            </a:extLst>
          </p:cNvPr>
          <p:cNvCxnSpPr>
            <a:cxnSpLocks/>
          </p:cNvCxnSpPr>
          <p:nvPr/>
        </p:nvCxnSpPr>
        <p:spPr>
          <a:xfrm>
            <a:off x="763060" y="654680"/>
            <a:ext cx="5565178" cy="0"/>
          </a:xfrm>
          <a:prstGeom prst="line">
            <a:avLst/>
          </a:prstGeom>
          <a:ln w="38100">
            <a:solidFill>
              <a:srgbClr val="0070C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3436D17-A83A-3AF1-AE00-AF9E9F60C9A4}"/>
              </a:ext>
            </a:extLst>
          </p:cNvPr>
          <p:cNvSpPr txBox="1"/>
          <p:nvPr/>
        </p:nvSpPr>
        <p:spPr>
          <a:xfrm>
            <a:off x="763060" y="1418676"/>
            <a:ext cx="7449787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Given to Prof. Dr. Susumu Shimoura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for </a:t>
            </a:r>
            <a:r>
              <a:rPr kumimoji="0" lang="en-US" altLang="ja-JP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“Experimental study of four-neutron states”</a:t>
            </a:r>
            <a:endParaRPr kumimoji="0" lang="ja-JP" alt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F56F7060-AFE6-C8F7-ED6C-F9D3A854F7B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70497" y="505571"/>
            <a:ext cx="1600827" cy="16008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8" name="テキスト ボックス 17">
            <a:extLst>
              <a:ext uri="{FF2B5EF4-FFF2-40B4-BE49-F238E27FC236}">
                <a16:creationId xmlns:a16="http://schemas.microsoft.com/office/drawing/2014/main" id="{CD2D1ACC-BB4B-131A-7EDE-94532A502A8F}"/>
              </a:ext>
            </a:extLst>
          </p:cNvPr>
          <p:cNvSpPr txBox="1"/>
          <p:nvPr/>
        </p:nvSpPr>
        <p:spPr>
          <a:xfrm>
            <a:off x="8651582" y="2505245"/>
            <a:ext cx="3039486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Award Ceremony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December 5, 2024 @ Tokyo</a:t>
            </a:r>
            <a:endParaRPr kumimoji="1" lang="ja-JP" alt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20" name="図 19">
            <a:extLst>
              <a:ext uri="{FF2B5EF4-FFF2-40B4-BE49-F238E27FC236}">
                <a16:creationId xmlns:a16="http://schemas.microsoft.com/office/drawing/2014/main" id="{4438F909-1038-E16D-252A-1AD43462E37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4529" y="2720147"/>
            <a:ext cx="3507099" cy="3419818"/>
          </a:xfrm>
          <a:prstGeom prst="rect">
            <a:avLst/>
          </a:prstGeom>
        </p:spPr>
      </p:pic>
      <p:pic>
        <p:nvPicPr>
          <p:cNvPr id="22" name="図 21">
            <a:extLst>
              <a:ext uri="{FF2B5EF4-FFF2-40B4-BE49-F238E27FC236}">
                <a16:creationId xmlns:a16="http://schemas.microsoft.com/office/drawing/2014/main" id="{B0C58940-742A-564C-750E-78846D62CE5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766948" y="2751162"/>
            <a:ext cx="3670436" cy="1200481"/>
          </a:xfrm>
          <a:prstGeom prst="rect">
            <a:avLst/>
          </a:prstGeom>
        </p:spPr>
      </p:pic>
      <p:pic>
        <p:nvPicPr>
          <p:cNvPr id="24" name="図 23">
            <a:extLst>
              <a:ext uri="{FF2B5EF4-FFF2-40B4-BE49-F238E27FC236}">
                <a16:creationId xmlns:a16="http://schemas.microsoft.com/office/drawing/2014/main" id="{DBD5BD2E-2168-D925-73FD-8372A27C5C9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766948" y="3997584"/>
            <a:ext cx="3122579" cy="2205736"/>
          </a:xfrm>
          <a:prstGeom prst="rect">
            <a:avLst/>
          </a:prstGeom>
        </p:spPr>
      </p:pic>
      <p:sp>
        <p:nvSpPr>
          <p:cNvPr id="26" name="テキスト ボックス 25">
            <a:extLst>
              <a:ext uri="{FF2B5EF4-FFF2-40B4-BE49-F238E27FC236}">
                <a16:creationId xmlns:a16="http://schemas.microsoft.com/office/drawing/2014/main" id="{9C679AB9-4BB5-1AE2-534F-ECA4E8E8D56F}"/>
              </a:ext>
            </a:extLst>
          </p:cNvPr>
          <p:cNvSpPr txBox="1"/>
          <p:nvPr/>
        </p:nvSpPr>
        <p:spPr>
          <a:xfrm>
            <a:off x="1040041" y="6295202"/>
            <a:ext cx="3122579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Phys. Rev. Lett. 116, 052501 (2016) </a:t>
            </a:r>
          </a:p>
        </p:txBody>
      </p:sp>
      <p:sp>
        <p:nvSpPr>
          <p:cNvPr id="28" name="テキスト ボックス 27">
            <a:extLst>
              <a:ext uri="{FF2B5EF4-FFF2-40B4-BE49-F238E27FC236}">
                <a16:creationId xmlns:a16="http://schemas.microsoft.com/office/drawing/2014/main" id="{8FE5CD8E-081E-24DF-59A2-1AC4A64CE1C6}"/>
              </a:ext>
            </a:extLst>
          </p:cNvPr>
          <p:cNvSpPr txBox="1"/>
          <p:nvPr/>
        </p:nvSpPr>
        <p:spPr>
          <a:xfrm>
            <a:off x="5224511" y="6295202"/>
            <a:ext cx="2917534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16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Nature 606, 678 (2022) </a:t>
            </a: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5DEE4616-9465-ADBC-318F-9A6F8ECCAFBE}"/>
              </a:ext>
            </a:extLst>
          </p:cNvPr>
          <p:cNvSpPr txBox="1"/>
          <p:nvPr/>
        </p:nvSpPr>
        <p:spPr>
          <a:xfrm>
            <a:off x="844529" y="743723"/>
            <a:ext cx="721332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Nishina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Memorial Prize is one of the prestigious award for physics in Japan,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given by </a:t>
            </a: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Nishina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Memorial Foundation.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8" name="図 7">
            <a:extLst>
              <a:ext uri="{FF2B5EF4-FFF2-40B4-BE49-F238E27FC236}">
                <a16:creationId xmlns:a16="http://schemas.microsoft.com/office/drawing/2014/main" id="{CE4D70E4-0271-C5D5-2819-9F63D1CAB746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570497" y="3411451"/>
            <a:ext cx="2974997" cy="2897791"/>
          </a:xfrm>
          <a:prstGeom prst="rect">
            <a:avLst/>
          </a:prstGeom>
        </p:spPr>
      </p:pic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85F88C60-DC1F-1736-7E1D-6893A31AF86C}"/>
              </a:ext>
            </a:extLst>
          </p:cNvPr>
          <p:cNvSpPr txBox="1"/>
          <p:nvPr/>
        </p:nvSpPr>
        <p:spPr>
          <a:xfrm>
            <a:off x="844529" y="2564910"/>
            <a:ext cx="23002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SHARAQ spectrometer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480664E9-DF55-0BD8-0D12-886993C0B013}"/>
              </a:ext>
            </a:extLst>
          </p:cNvPr>
          <p:cNvSpPr txBox="1"/>
          <p:nvPr/>
        </p:nvSpPr>
        <p:spPr>
          <a:xfrm>
            <a:off x="4815340" y="2560776"/>
            <a:ext cx="24037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SAMURAI spectrometer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9717981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BAF89D3-8E11-3A68-5298-702AB75316B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9D56E872-CF5D-6A9A-6169-0DD70EE642B4}"/>
              </a:ext>
            </a:extLst>
          </p:cNvPr>
          <p:cNvSpPr txBox="1"/>
          <p:nvPr/>
        </p:nvSpPr>
        <p:spPr>
          <a:xfrm>
            <a:off x="499045" y="38227"/>
            <a:ext cx="1069831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Korea-Japan Collaboration: Top-Tier Platform for Rare-Isotope Science</a:t>
            </a:r>
            <a:endParaRPr kumimoji="1" lang="ja-JP" alt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cxnSp>
        <p:nvCxnSpPr>
          <p:cNvPr id="3" name="直線コネクタ 2">
            <a:extLst>
              <a:ext uri="{FF2B5EF4-FFF2-40B4-BE49-F238E27FC236}">
                <a16:creationId xmlns:a16="http://schemas.microsoft.com/office/drawing/2014/main" id="{78EBC9D5-DDE6-4530-3A90-42C2915AA404}"/>
              </a:ext>
            </a:extLst>
          </p:cNvPr>
          <p:cNvCxnSpPr>
            <a:cxnSpLocks/>
          </p:cNvCxnSpPr>
          <p:nvPr/>
        </p:nvCxnSpPr>
        <p:spPr>
          <a:xfrm>
            <a:off x="499045" y="611928"/>
            <a:ext cx="10158605" cy="0"/>
          </a:xfrm>
          <a:prstGeom prst="line">
            <a:avLst/>
          </a:prstGeom>
          <a:ln w="38100">
            <a:solidFill>
              <a:srgbClr val="0070C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89" name="그림 30">
            <a:extLst>
              <a:ext uri="{FF2B5EF4-FFF2-40B4-BE49-F238E27FC236}">
                <a16:creationId xmlns:a16="http://schemas.microsoft.com/office/drawing/2014/main" id="{4FFF21F2-C312-CACF-1FA7-ADBE179DFCD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19687324">
            <a:off x="8951786" y="2414153"/>
            <a:ext cx="3458885" cy="1406613"/>
          </a:xfrm>
          <a:prstGeom prst="rect">
            <a:avLst/>
          </a:prstGeom>
        </p:spPr>
      </p:pic>
      <p:sp>
        <p:nvSpPr>
          <p:cNvPr id="90" name="テキスト ボックス 89">
            <a:extLst>
              <a:ext uri="{FF2B5EF4-FFF2-40B4-BE49-F238E27FC236}">
                <a16:creationId xmlns:a16="http://schemas.microsoft.com/office/drawing/2014/main" id="{00B20104-3986-6394-7CC6-CD77F4D1110C}"/>
              </a:ext>
            </a:extLst>
          </p:cNvPr>
          <p:cNvSpPr txBox="1"/>
          <p:nvPr/>
        </p:nvSpPr>
        <p:spPr>
          <a:xfrm>
            <a:off x="4463741" y="1378796"/>
            <a:ext cx="3588355" cy="1077218"/>
          </a:xfrm>
          <a:prstGeom prst="rect">
            <a:avLst/>
          </a:prstGeom>
          <a:solidFill>
            <a:srgbClr val="FFFF99"/>
          </a:solidFill>
        </p:spPr>
        <p:txBody>
          <a:bodyPr wrap="none" rtlCol="0">
            <a:spAutoFit/>
          </a:bodyPr>
          <a:lstStyle/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1" lang="en-US" altLang="ja-JP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Collaboration research</a:t>
            </a: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1" lang="en-US" altLang="ja-JP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Exchange of researchers</a:t>
            </a: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1" lang="en-US" altLang="ja-JP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Sharing information &amp; know-how</a:t>
            </a: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1" lang="en-US" altLang="ja-JP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Establishment of collaboration center</a:t>
            </a:r>
          </a:p>
        </p:txBody>
      </p:sp>
      <p:sp>
        <p:nvSpPr>
          <p:cNvPr id="91" name="正方形/長方形 90">
            <a:extLst>
              <a:ext uri="{FF2B5EF4-FFF2-40B4-BE49-F238E27FC236}">
                <a16:creationId xmlns:a16="http://schemas.microsoft.com/office/drawing/2014/main" id="{CDE1548C-1AD3-0F88-7377-6ECA985EB4AC}"/>
              </a:ext>
            </a:extLst>
          </p:cNvPr>
          <p:cNvSpPr/>
          <p:nvPr/>
        </p:nvSpPr>
        <p:spPr>
          <a:xfrm>
            <a:off x="940098" y="765306"/>
            <a:ext cx="3567832" cy="3217455"/>
          </a:xfrm>
          <a:prstGeom prst="rect">
            <a:avLst/>
          </a:prstGeom>
          <a:noFill/>
          <a:ln w="12700"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92" name="正方形/長方形 91">
            <a:extLst>
              <a:ext uri="{FF2B5EF4-FFF2-40B4-BE49-F238E27FC236}">
                <a16:creationId xmlns:a16="http://schemas.microsoft.com/office/drawing/2014/main" id="{58F62986-43A0-67AB-7A55-9BA6E9BC6062}"/>
              </a:ext>
            </a:extLst>
          </p:cNvPr>
          <p:cNvSpPr/>
          <p:nvPr/>
        </p:nvSpPr>
        <p:spPr>
          <a:xfrm>
            <a:off x="8007906" y="765306"/>
            <a:ext cx="2743201" cy="3217455"/>
          </a:xfrm>
          <a:prstGeom prst="rect">
            <a:avLst/>
          </a:prstGeom>
          <a:noFill/>
          <a:ln w="12700"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93" name="図 92" descr="屋内, テーブル, 座る が含まれている画像&#10;&#10;自動的に生成された説明">
            <a:extLst>
              <a:ext uri="{FF2B5EF4-FFF2-40B4-BE49-F238E27FC236}">
                <a16:creationId xmlns:a16="http://schemas.microsoft.com/office/drawing/2014/main" id="{7C972507-E76F-3859-1C6A-D386E46FA2C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81958" y="949248"/>
            <a:ext cx="2947090" cy="1774599"/>
          </a:xfrm>
          <a:prstGeom prst="rect">
            <a:avLst/>
          </a:prstGeom>
        </p:spPr>
      </p:pic>
      <p:sp>
        <p:nvSpPr>
          <p:cNvPr id="94" name="テキスト ボックス 93">
            <a:extLst>
              <a:ext uri="{FF2B5EF4-FFF2-40B4-BE49-F238E27FC236}">
                <a16:creationId xmlns:a16="http://schemas.microsoft.com/office/drawing/2014/main" id="{5B6D907C-D6BD-8B1C-4341-251308B4A75B}"/>
              </a:ext>
            </a:extLst>
          </p:cNvPr>
          <p:cNvSpPr txBox="1"/>
          <p:nvPr/>
        </p:nvSpPr>
        <p:spPr>
          <a:xfrm>
            <a:off x="2662849" y="842092"/>
            <a:ext cx="1600909" cy="384721"/>
          </a:xfrm>
          <a:prstGeom prst="rect">
            <a:avLst/>
          </a:prstGeom>
          <a:solidFill>
            <a:schemeClr val="bg1"/>
          </a:solidFill>
          <a:ln w="19050"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9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Fast RI beams</a:t>
            </a:r>
            <a:endParaRPr kumimoji="1" lang="ja-JP" altLang="en-US" sz="19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95" name="テキスト ボックス 94">
            <a:extLst>
              <a:ext uri="{FF2B5EF4-FFF2-40B4-BE49-F238E27FC236}">
                <a16:creationId xmlns:a16="http://schemas.microsoft.com/office/drawing/2014/main" id="{9008A76B-6744-B9C2-2F03-073A56450334}"/>
              </a:ext>
            </a:extLst>
          </p:cNvPr>
          <p:cNvSpPr txBox="1"/>
          <p:nvPr/>
        </p:nvSpPr>
        <p:spPr>
          <a:xfrm>
            <a:off x="8065207" y="2723847"/>
            <a:ext cx="1655774" cy="384721"/>
          </a:xfrm>
          <a:prstGeom prst="rect">
            <a:avLst/>
          </a:prstGeom>
          <a:solidFill>
            <a:schemeClr val="bg1"/>
          </a:solidFill>
          <a:ln w="19050">
            <a:solidFill>
              <a:srgbClr val="FF0000"/>
            </a:solidFill>
          </a:ln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9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Slow RI beams</a:t>
            </a:r>
            <a:endParaRPr kumimoji="1" lang="ja-JP" altLang="en-US" sz="19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96" name="矢印: 右 95">
            <a:extLst>
              <a:ext uri="{FF2B5EF4-FFF2-40B4-BE49-F238E27FC236}">
                <a16:creationId xmlns:a16="http://schemas.microsoft.com/office/drawing/2014/main" id="{A31FC835-CF24-0B93-D996-2E81E45F6E81}"/>
              </a:ext>
            </a:extLst>
          </p:cNvPr>
          <p:cNvSpPr/>
          <p:nvPr/>
        </p:nvSpPr>
        <p:spPr>
          <a:xfrm>
            <a:off x="4994511" y="2481778"/>
            <a:ext cx="2423744" cy="362071"/>
          </a:xfrm>
          <a:prstGeom prst="rightArrow">
            <a:avLst/>
          </a:prstGeom>
          <a:solidFill>
            <a:srgbClr val="5394B5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97" name="矢印: 右 96">
            <a:extLst>
              <a:ext uri="{FF2B5EF4-FFF2-40B4-BE49-F238E27FC236}">
                <a16:creationId xmlns:a16="http://schemas.microsoft.com/office/drawing/2014/main" id="{44D50F1D-AB20-A7A9-C085-A0515CB36E3A}"/>
              </a:ext>
            </a:extLst>
          </p:cNvPr>
          <p:cNvSpPr/>
          <p:nvPr/>
        </p:nvSpPr>
        <p:spPr>
          <a:xfrm rot="10800000">
            <a:off x="4923960" y="960802"/>
            <a:ext cx="2423744" cy="362071"/>
          </a:xfrm>
          <a:prstGeom prst="rightArrow">
            <a:avLst/>
          </a:prstGeom>
          <a:solidFill>
            <a:srgbClr val="5394B5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98" name="Picture 31" descr="カラー縦">
            <a:extLst>
              <a:ext uri="{FF2B5EF4-FFF2-40B4-BE49-F238E27FC236}">
                <a16:creationId xmlns:a16="http://schemas.microsoft.com/office/drawing/2014/main" id="{04DDBC0F-0E44-40DA-3EB9-ACE3943AC5E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88440" y="1367867"/>
            <a:ext cx="866366" cy="8970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9" name="Picture 2">
            <a:extLst>
              <a:ext uri="{FF2B5EF4-FFF2-40B4-BE49-F238E27FC236}">
                <a16:creationId xmlns:a16="http://schemas.microsoft.com/office/drawing/2014/main" id="{AEB4EFEB-87F6-4A52-CD41-BA6255290EB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8559" y="3070384"/>
            <a:ext cx="815389" cy="81419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0" name="Picture 2" descr="mail">
            <a:extLst>
              <a:ext uri="{FF2B5EF4-FFF2-40B4-BE49-F238E27FC236}">
                <a16:creationId xmlns:a16="http://schemas.microsoft.com/office/drawing/2014/main" id="{37A62760-3100-486A-7FB4-A1D6D8FFB93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37513" y="3168910"/>
            <a:ext cx="1320688" cy="6171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1" name="テキスト ボックス 100">
            <a:extLst>
              <a:ext uri="{FF2B5EF4-FFF2-40B4-BE49-F238E27FC236}">
                <a16:creationId xmlns:a16="http://schemas.microsoft.com/office/drawing/2014/main" id="{859554CC-41FE-8EA6-FA5C-63A563B94954}"/>
              </a:ext>
            </a:extLst>
          </p:cNvPr>
          <p:cNvSpPr txBox="1"/>
          <p:nvPr/>
        </p:nvSpPr>
        <p:spPr>
          <a:xfrm>
            <a:off x="1992716" y="2647592"/>
            <a:ext cx="2412144" cy="384721"/>
          </a:xfrm>
          <a:prstGeom prst="rect">
            <a:avLst/>
          </a:prstGeom>
          <a:solidFill>
            <a:schemeClr val="bg1"/>
          </a:solidFill>
          <a:ln w="19050"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9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Low-E primary beams</a:t>
            </a:r>
            <a:endParaRPr kumimoji="1" lang="ja-JP" altLang="en-US" sz="19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pic>
        <p:nvPicPr>
          <p:cNvPr id="102" name="図 101">
            <a:extLst>
              <a:ext uri="{FF2B5EF4-FFF2-40B4-BE49-F238E27FC236}">
                <a16:creationId xmlns:a16="http://schemas.microsoft.com/office/drawing/2014/main" id="{0198129A-C399-288C-1126-A7FFAC33E4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858014" y="3516103"/>
            <a:ext cx="991572" cy="317811"/>
          </a:xfrm>
          <a:prstGeom prst="rect">
            <a:avLst/>
          </a:prstGeom>
        </p:spPr>
      </p:pic>
      <p:pic>
        <p:nvPicPr>
          <p:cNvPr id="105" name="Picture 4" descr="国旗・国歌」について - 内閣府 さん">
            <a:extLst>
              <a:ext uri="{FF2B5EF4-FFF2-40B4-BE49-F238E27FC236}">
                <a16:creationId xmlns:a16="http://schemas.microsoft.com/office/drawing/2014/main" id="{9D3243B2-865D-F160-FF4C-9824485B859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4387" y="645415"/>
            <a:ext cx="1025352" cy="6823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6" name="Picture 6" descr="アジアの楽器図鑑 さん">
            <a:extLst>
              <a:ext uri="{FF2B5EF4-FFF2-40B4-BE49-F238E27FC236}">
                <a16:creationId xmlns:a16="http://schemas.microsoft.com/office/drawing/2014/main" id="{55D3A8BF-85B8-BD05-015C-2B6A6D45878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67940" y="666655"/>
            <a:ext cx="1002601" cy="7509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9" name="Picture 2" descr="서울대학교 로고 AI 일러스트 파일 다운">
            <a:extLst>
              <a:ext uri="{FF2B5EF4-FFF2-40B4-BE49-F238E27FC236}">
                <a16:creationId xmlns:a16="http://schemas.microsoft.com/office/drawing/2014/main" id="{D4B408F2-A1EE-B605-D9C8-A6AE14C00F7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53448" y="1581760"/>
            <a:ext cx="1238202" cy="12382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0" name="그림 8">
            <a:extLst>
              <a:ext uri="{FF2B5EF4-FFF2-40B4-BE49-F238E27FC236}">
                <a16:creationId xmlns:a16="http://schemas.microsoft.com/office/drawing/2014/main" id="{17DA2F3D-D222-BA81-3D1E-1ADB9B185EE2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8124978" y="842092"/>
            <a:ext cx="971243" cy="961000"/>
          </a:xfrm>
          <a:prstGeom prst="rect">
            <a:avLst/>
          </a:prstGeom>
        </p:spPr>
      </p:pic>
      <p:pic>
        <p:nvPicPr>
          <p:cNvPr id="111" name="Picture 4" descr="고려대학교 로고 및 UI - 고대 상징 - 대학소개 [20]">
            <a:extLst>
              <a:ext uri="{FF2B5EF4-FFF2-40B4-BE49-F238E27FC236}">
                <a16:creationId xmlns:a16="http://schemas.microsoft.com/office/drawing/2014/main" id="{CDCA19C6-9B28-79F9-1455-A5D17767610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34111" y="842092"/>
            <a:ext cx="648372" cy="820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2" name="Picture 14" descr="CI &lt; KAERI 소개 - 한국원자력연구원 대표 홈페이지">
            <a:extLst>
              <a:ext uri="{FF2B5EF4-FFF2-40B4-BE49-F238E27FC236}">
                <a16:creationId xmlns:a16="http://schemas.microsoft.com/office/drawing/2014/main" id="{4845B988-CB10-4571-E25A-E51829EFCF8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4816" y="1275249"/>
            <a:ext cx="942834" cy="9428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7" name="テキスト ボックス 116">
            <a:extLst>
              <a:ext uri="{FF2B5EF4-FFF2-40B4-BE49-F238E27FC236}">
                <a16:creationId xmlns:a16="http://schemas.microsoft.com/office/drawing/2014/main" id="{F6448197-D355-9F84-3880-3D8EF8C602F2}"/>
              </a:ext>
            </a:extLst>
          </p:cNvPr>
          <p:cNvSpPr txBox="1"/>
          <p:nvPr/>
        </p:nvSpPr>
        <p:spPr>
          <a:xfrm>
            <a:off x="1141836" y="4062319"/>
            <a:ext cx="9987991" cy="20313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Top-Tier Platform is an NRF grant in Korea, to enhance international collaborations with foreign partners.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      20B KRW for 10 years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IBS Institute of Rare Isotope Science decided to submit a proposal with RIKEN </a:t>
            </a: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Nishina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Center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     Korea : IBS, Seoul National University, Korea University, KAERI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     Japan:  RIKEN </a:t>
            </a:r>
            <a:r>
              <a:rPr kumimoji="1" lang="en-US" altLang="ja-JP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Nishina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 Center, Univ. of Tokyo CNS, KEK WNSC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The proposal was approved in this year to promote rare-isotope science.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en-US" altLang="ja-JP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EA397426-03B4-B7B9-21E7-CB13527B2FD7}"/>
              </a:ext>
            </a:extLst>
          </p:cNvPr>
          <p:cNvSpPr txBox="1"/>
          <p:nvPr/>
        </p:nvSpPr>
        <p:spPr>
          <a:xfrm>
            <a:off x="8065207" y="3245598"/>
            <a:ext cx="1680588" cy="646331"/>
          </a:xfrm>
          <a:prstGeom prst="rect">
            <a:avLst/>
          </a:prstGeom>
          <a:solidFill>
            <a:schemeClr val="bg1"/>
          </a:solidFill>
          <a:ln w="19050"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9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Fast RI beams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7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(in the future)</a:t>
            </a:r>
          </a:p>
        </p:txBody>
      </p:sp>
      <p:pic>
        <p:nvPicPr>
          <p:cNvPr id="4098" name="Picture 2" descr="集合写真">
            <a:extLst>
              <a:ext uri="{FF2B5EF4-FFF2-40B4-BE49-F238E27FC236}">
                <a16:creationId xmlns:a16="http://schemas.microsoft.com/office/drawing/2014/main" id="{9A3F110F-ECCD-F503-9D9B-4AFB18C5C9E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14944" y="5004261"/>
            <a:ext cx="2665804" cy="17754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911C8FFA-C92A-B211-C6F5-E7EEB500F604}"/>
              </a:ext>
            </a:extLst>
          </p:cNvPr>
          <p:cNvSpPr txBox="1"/>
          <p:nvPr/>
        </p:nvSpPr>
        <p:spPr>
          <a:xfrm>
            <a:off x="4375022" y="6347358"/>
            <a:ext cx="630620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The kick-off meeting in December 16-17, 2024</a:t>
            </a:r>
          </a:p>
        </p:txBody>
      </p:sp>
    </p:spTree>
    <p:extLst>
      <p:ext uri="{BB962C8B-B14F-4D97-AF65-F5344CB8AC3E}">
        <p14:creationId xmlns:p14="http://schemas.microsoft.com/office/powerpoint/2010/main" val="14502395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図 2">
            <a:extLst>
              <a:ext uri="{FF2B5EF4-FFF2-40B4-BE49-F238E27FC236}">
                <a16:creationId xmlns:a16="http://schemas.microsoft.com/office/drawing/2014/main" id="{25D35AB6-CDA3-861E-B052-DF13AD8CE97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2067" y="117218"/>
            <a:ext cx="2772871" cy="858854"/>
          </a:xfrm>
          <a:prstGeom prst="rect">
            <a:avLst/>
          </a:prstGeom>
        </p:spPr>
      </p:pic>
      <p:pic>
        <p:nvPicPr>
          <p:cNvPr id="5" name="図 4">
            <a:extLst>
              <a:ext uri="{FF2B5EF4-FFF2-40B4-BE49-F238E27FC236}">
                <a16:creationId xmlns:a16="http://schemas.microsoft.com/office/drawing/2014/main" id="{1E2155F5-F8BE-72CF-3C08-CDFBE2EEA3C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84938" y="-1682"/>
            <a:ext cx="3270085" cy="1022477"/>
          </a:xfrm>
          <a:prstGeom prst="rect">
            <a:avLst/>
          </a:prstGeom>
        </p:spPr>
      </p:pic>
      <p:pic>
        <p:nvPicPr>
          <p:cNvPr id="7" name="図 6">
            <a:extLst>
              <a:ext uri="{FF2B5EF4-FFF2-40B4-BE49-F238E27FC236}">
                <a16:creationId xmlns:a16="http://schemas.microsoft.com/office/drawing/2014/main" id="{D098D08F-49AD-78D4-C909-8438132D66D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49414" y="1042053"/>
            <a:ext cx="6758848" cy="1449784"/>
          </a:xfrm>
          <a:prstGeom prst="rect">
            <a:avLst/>
          </a:prstGeom>
        </p:spPr>
      </p:pic>
      <p:pic>
        <p:nvPicPr>
          <p:cNvPr id="9" name="図 8">
            <a:extLst>
              <a:ext uri="{FF2B5EF4-FFF2-40B4-BE49-F238E27FC236}">
                <a16:creationId xmlns:a16="http://schemas.microsoft.com/office/drawing/2014/main" id="{53C7A9A0-F6DB-09C3-214C-6A33DD5FB44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49414" y="2690840"/>
            <a:ext cx="8776452" cy="4000521"/>
          </a:xfrm>
          <a:prstGeom prst="rect">
            <a:avLst/>
          </a:prstGeom>
        </p:spPr>
      </p:pic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04592FFE-1607-C73E-0A4F-A0D802BB01F2}"/>
              </a:ext>
            </a:extLst>
          </p:cNvPr>
          <p:cNvSpPr txBox="1"/>
          <p:nvPr/>
        </p:nvSpPr>
        <p:spPr>
          <a:xfrm>
            <a:off x="5646442" y="976072"/>
            <a:ext cx="6758847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ja-JP" altLang="en-US" b="1" dirty="0">
                <a:latin typeface="+mj-lt"/>
              </a:rPr>
              <a:t>https://www.jst.go.jp/moonshot/en/program/goal10/index.html</a:t>
            </a:r>
          </a:p>
        </p:txBody>
      </p:sp>
      <p:pic>
        <p:nvPicPr>
          <p:cNvPr id="12" name="図 11">
            <a:extLst>
              <a:ext uri="{FF2B5EF4-FFF2-40B4-BE49-F238E27FC236}">
                <a16:creationId xmlns:a16="http://schemas.microsoft.com/office/drawing/2014/main" id="{2B49176A-334F-A3EA-E77D-CFEEE465CED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754998" y="2690840"/>
            <a:ext cx="3357710" cy="1698207"/>
          </a:xfrm>
          <a:prstGeom prst="rect">
            <a:avLst/>
          </a:prstGeom>
        </p:spPr>
      </p:pic>
      <p:sp>
        <p:nvSpPr>
          <p:cNvPr id="16" name="テキスト ボックス 15">
            <a:extLst>
              <a:ext uri="{FF2B5EF4-FFF2-40B4-BE49-F238E27FC236}">
                <a16:creationId xmlns:a16="http://schemas.microsoft.com/office/drawing/2014/main" id="{4A78F9E5-D7BD-46E5-AB3B-A16FDEF87DF4}"/>
              </a:ext>
            </a:extLst>
          </p:cNvPr>
          <p:cNvSpPr txBox="1"/>
          <p:nvPr/>
        </p:nvSpPr>
        <p:spPr>
          <a:xfrm>
            <a:off x="8923189" y="4389047"/>
            <a:ext cx="3268811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/>
            <a:r>
              <a:rPr lang="en-US" altLang="ja-JP" sz="1200" b="1" i="0" dirty="0">
                <a:solidFill>
                  <a:srgbClr val="212121"/>
                </a:solidFill>
                <a:effectLst/>
              </a:rPr>
              <a:t>Okuno et al.</a:t>
            </a:r>
          </a:p>
          <a:p>
            <a:pPr algn="l"/>
            <a:r>
              <a:rPr lang="en-US" altLang="ja-JP" sz="1200" b="1" i="0" dirty="0">
                <a:solidFill>
                  <a:srgbClr val="212121"/>
                </a:solidFill>
                <a:effectLst/>
              </a:rPr>
              <a:t>Proposal of a 1-ampere-class deuteron </a:t>
            </a:r>
          </a:p>
          <a:p>
            <a:pPr algn="l"/>
            <a:r>
              <a:rPr lang="en-US" altLang="ja-JP" sz="1200" b="1" i="0" dirty="0">
                <a:solidFill>
                  <a:srgbClr val="212121"/>
                </a:solidFill>
                <a:effectLst/>
              </a:rPr>
              <a:t>single-cell linac for nuclear transmutation</a:t>
            </a:r>
          </a:p>
          <a:p>
            <a:pPr algn="l"/>
            <a:r>
              <a:rPr lang="en-US" altLang="ja-JP" sz="1200" b="1" dirty="0" err="1">
                <a:solidFill>
                  <a:srgbClr val="212121"/>
                </a:solidFill>
              </a:rPr>
              <a:t>Prc</a:t>
            </a:r>
            <a:r>
              <a:rPr lang="en-US" altLang="ja-JP" sz="1200" b="1" dirty="0">
                <a:solidFill>
                  <a:srgbClr val="212121"/>
                </a:solidFill>
              </a:rPr>
              <a:t>. </a:t>
            </a:r>
            <a:r>
              <a:rPr lang="en-US" altLang="ja-JP" sz="1200" b="1" dirty="0" err="1">
                <a:solidFill>
                  <a:srgbClr val="212121"/>
                </a:solidFill>
              </a:rPr>
              <a:t>Jpn</a:t>
            </a:r>
            <a:r>
              <a:rPr lang="en-US" altLang="ja-JP" sz="1200" b="1" dirty="0">
                <a:solidFill>
                  <a:srgbClr val="212121"/>
                </a:solidFill>
              </a:rPr>
              <a:t>. Acad. Ser. B Phys. </a:t>
            </a:r>
            <a:r>
              <a:rPr lang="en-US" altLang="ja-JP" sz="1200" b="1" dirty="0" err="1">
                <a:solidFill>
                  <a:srgbClr val="212121"/>
                </a:solidFill>
              </a:rPr>
              <a:t>Iol</a:t>
            </a:r>
            <a:r>
              <a:rPr lang="en-US" altLang="ja-JP" sz="1200" b="1" dirty="0">
                <a:solidFill>
                  <a:srgbClr val="212121"/>
                </a:solidFill>
              </a:rPr>
              <a:t>. Sci. 95, 430, 2019</a:t>
            </a:r>
            <a:endParaRPr lang="en-US" altLang="ja-JP" sz="1200" b="1" i="0" dirty="0">
              <a:solidFill>
                <a:srgbClr val="212121"/>
              </a:solidFill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260479553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6ED91F1-F004-9E7E-921A-42297D079E3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四角形: 角を丸くする 31">
            <a:extLst>
              <a:ext uri="{FF2B5EF4-FFF2-40B4-BE49-F238E27FC236}">
                <a16:creationId xmlns:a16="http://schemas.microsoft.com/office/drawing/2014/main" id="{F9F3EA45-6F0E-1F6E-1696-CB9716A2B137}"/>
              </a:ext>
            </a:extLst>
          </p:cNvPr>
          <p:cNvSpPr/>
          <p:nvPr/>
        </p:nvSpPr>
        <p:spPr>
          <a:xfrm>
            <a:off x="4443360" y="3046475"/>
            <a:ext cx="7113717" cy="3642582"/>
          </a:xfrm>
          <a:prstGeom prst="roundRect">
            <a:avLst>
              <a:gd name="adj" fmla="val 2275"/>
            </a:avLst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28" name="楕円 27">
            <a:extLst>
              <a:ext uri="{FF2B5EF4-FFF2-40B4-BE49-F238E27FC236}">
                <a16:creationId xmlns:a16="http://schemas.microsoft.com/office/drawing/2014/main" id="{D91B31C4-F986-9B73-8675-9BD75ED78A12}"/>
              </a:ext>
            </a:extLst>
          </p:cNvPr>
          <p:cNvSpPr/>
          <p:nvPr/>
        </p:nvSpPr>
        <p:spPr>
          <a:xfrm>
            <a:off x="8207671" y="1094273"/>
            <a:ext cx="3103735" cy="1538514"/>
          </a:xfrm>
          <a:prstGeom prst="ellipse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53F1D370-8D14-D6EA-9CD9-CED49F9818C1}"/>
              </a:ext>
            </a:extLst>
          </p:cNvPr>
          <p:cNvSpPr txBox="1"/>
          <p:nvPr/>
        </p:nvSpPr>
        <p:spPr>
          <a:xfrm>
            <a:off x="201126" y="51186"/>
            <a:ext cx="454505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RIBF Upgrade Project</a:t>
            </a: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87" name="テキスト ボックス 86">
            <a:extLst>
              <a:ext uri="{FF2B5EF4-FFF2-40B4-BE49-F238E27FC236}">
                <a16:creationId xmlns:a16="http://schemas.microsoft.com/office/drawing/2014/main" id="{0D945912-E365-C663-03BE-185088F6D9B8}"/>
              </a:ext>
            </a:extLst>
          </p:cNvPr>
          <p:cNvSpPr txBox="1"/>
          <p:nvPr/>
        </p:nvSpPr>
        <p:spPr>
          <a:xfrm>
            <a:off x="-414933" y="623470"/>
            <a:ext cx="866155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游ゴシック" panose="020F0502020204030204"/>
                <a:ea typeface="游ゴシック" panose="020B0400000000000000" pitchFamily="50" charset="-128"/>
                <a:cs typeface="+mn-cs"/>
              </a:rPr>
              <a:t>Science of heavy element RI will be opened by fast RI beams</a:t>
            </a:r>
            <a:endParaRPr kumimoji="1" lang="en-US" altLang="ja-JP" sz="1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游ゴシック" panose="020F0502020204030204"/>
              <a:ea typeface="游ゴシック" panose="020B0400000000000000" pitchFamily="50" charset="-128"/>
              <a:cs typeface="+mn-cs"/>
            </a:endParaRPr>
          </a:p>
        </p:txBody>
      </p:sp>
      <p:pic>
        <p:nvPicPr>
          <p:cNvPr id="27" name="図 26">
            <a:extLst>
              <a:ext uri="{FF2B5EF4-FFF2-40B4-BE49-F238E27FC236}">
                <a16:creationId xmlns:a16="http://schemas.microsoft.com/office/drawing/2014/main" id="{E4BEEDB3-BC64-8F89-5A24-5F16B9BFAF12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alphaModFix/>
          </a:blip>
          <a:stretch>
            <a:fillRect/>
          </a:stretch>
        </p:blipFill>
        <p:spPr>
          <a:xfrm>
            <a:off x="1650035" y="1247046"/>
            <a:ext cx="5701972" cy="3585161"/>
          </a:xfrm>
          <a:prstGeom prst="rect">
            <a:avLst/>
          </a:prstGeom>
        </p:spPr>
      </p:pic>
      <p:sp>
        <p:nvSpPr>
          <p:cNvPr id="31" name="フリーフォーム: 図形 30">
            <a:extLst>
              <a:ext uri="{FF2B5EF4-FFF2-40B4-BE49-F238E27FC236}">
                <a16:creationId xmlns:a16="http://schemas.microsoft.com/office/drawing/2014/main" id="{529968DC-DE5D-5162-2ED4-9CE61EA22098}"/>
              </a:ext>
            </a:extLst>
          </p:cNvPr>
          <p:cNvSpPr/>
          <p:nvPr/>
        </p:nvSpPr>
        <p:spPr>
          <a:xfrm>
            <a:off x="1597339" y="2217920"/>
            <a:ext cx="4469504" cy="2628199"/>
          </a:xfrm>
          <a:custGeom>
            <a:avLst/>
            <a:gdLst>
              <a:gd name="connsiteX0" fmla="*/ 0 w 6800193"/>
              <a:gd name="connsiteY0" fmla="*/ 3936124 h 4051738"/>
              <a:gd name="connsiteX1" fmla="*/ 1072055 w 6800193"/>
              <a:gd name="connsiteY1" fmla="*/ 2427890 h 4051738"/>
              <a:gd name="connsiteX2" fmla="*/ 2732689 w 6800193"/>
              <a:gd name="connsiteY2" fmla="*/ 1066800 h 4051738"/>
              <a:gd name="connsiteX3" fmla="*/ 2942896 w 6800193"/>
              <a:gd name="connsiteY3" fmla="*/ 945931 h 4051738"/>
              <a:gd name="connsiteX4" fmla="*/ 4309241 w 6800193"/>
              <a:gd name="connsiteY4" fmla="*/ 956441 h 4051738"/>
              <a:gd name="connsiteX5" fmla="*/ 4871544 w 6800193"/>
              <a:gd name="connsiteY5" fmla="*/ 804041 h 4051738"/>
              <a:gd name="connsiteX6" fmla="*/ 5270938 w 6800193"/>
              <a:gd name="connsiteY6" fmla="*/ 804041 h 4051738"/>
              <a:gd name="connsiteX7" fmla="*/ 6032938 w 6800193"/>
              <a:gd name="connsiteY7" fmla="*/ 147145 h 4051738"/>
              <a:gd name="connsiteX8" fmla="*/ 6700344 w 6800193"/>
              <a:gd name="connsiteY8" fmla="*/ 0 h 4051738"/>
              <a:gd name="connsiteX9" fmla="*/ 6800193 w 6800193"/>
              <a:gd name="connsiteY9" fmla="*/ 105103 h 4051738"/>
              <a:gd name="connsiteX10" fmla="*/ 5691351 w 6800193"/>
              <a:gd name="connsiteY10" fmla="*/ 1019503 h 4051738"/>
              <a:gd name="connsiteX11" fmla="*/ 4797972 w 6800193"/>
              <a:gd name="connsiteY11" fmla="*/ 1529255 h 4051738"/>
              <a:gd name="connsiteX12" fmla="*/ 3972910 w 6800193"/>
              <a:gd name="connsiteY12" fmla="*/ 2044262 h 4051738"/>
              <a:gd name="connsiteX13" fmla="*/ 3573517 w 6800193"/>
              <a:gd name="connsiteY13" fmla="*/ 2107324 h 4051738"/>
              <a:gd name="connsiteX14" fmla="*/ 3300248 w 6800193"/>
              <a:gd name="connsiteY14" fmla="*/ 2349062 h 4051738"/>
              <a:gd name="connsiteX15" fmla="*/ 2485696 w 6800193"/>
              <a:gd name="connsiteY15" fmla="*/ 2916621 h 4051738"/>
              <a:gd name="connsiteX16" fmla="*/ 1881351 w 6800193"/>
              <a:gd name="connsiteY16" fmla="*/ 3310759 h 4051738"/>
              <a:gd name="connsiteX17" fmla="*/ 536027 w 6800193"/>
              <a:gd name="connsiteY17" fmla="*/ 3993931 h 4051738"/>
              <a:gd name="connsiteX18" fmla="*/ 120869 w 6800193"/>
              <a:gd name="connsiteY18" fmla="*/ 4051738 h 4051738"/>
              <a:gd name="connsiteX19" fmla="*/ 0 w 6800193"/>
              <a:gd name="connsiteY19" fmla="*/ 3936124 h 405173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</a:cxnLst>
            <a:rect l="l" t="t" r="r" b="b"/>
            <a:pathLst>
              <a:path w="6800193" h="4051738">
                <a:moveTo>
                  <a:pt x="0" y="3936124"/>
                </a:moveTo>
                <a:lnTo>
                  <a:pt x="1072055" y="2427890"/>
                </a:lnTo>
                <a:lnTo>
                  <a:pt x="2732689" y="1066800"/>
                </a:lnTo>
                <a:lnTo>
                  <a:pt x="2942896" y="945931"/>
                </a:lnTo>
                <a:lnTo>
                  <a:pt x="4309241" y="956441"/>
                </a:lnTo>
                <a:lnTo>
                  <a:pt x="4871544" y="804041"/>
                </a:lnTo>
                <a:lnTo>
                  <a:pt x="5270938" y="804041"/>
                </a:lnTo>
                <a:lnTo>
                  <a:pt x="6032938" y="147145"/>
                </a:lnTo>
                <a:lnTo>
                  <a:pt x="6700344" y="0"/>
                </a:lnTo>
                <a:lnTo>
                  <a:pt x="6800193" y="105103"/>
                </a:lnTo>
                <a:lnTo>
                  <a:pt x="5691351" y="1019503"/>
                </a:lnTo>
                <a:lnTo>
                  <a:pt x="4797972" y="1529255"/>
                </a:lnTo>
                <a:lnTo>
                  <a:pt x="3972910" y="2044262"/>
                </a:lnTo>
                <a:lnTo>
                  <a:pt x="3573517" y="2107324"/>
                </a:lnTo>
                <a:lnTo>
                  <a:pt x="3300248" y="2349062"/>
                </a:lnTo>
                <a:lnTo>
                  <a:pt x="2485696" y="2916621"/>
                </a:lnTo>
                <a:lnTo>
                  <a:pt x="1881351" y="3310759"/>
                </a:lnTo>
                <a:lnTo>
                  <a:pt x="536027" y="3993931"/>
                </a:lnTo>
                <a:lnTo>
                  <a:pt x="120869" y="4051738"/>
                </a:lnTo>
                <a:lnTo>
                  <a:pt x="0" y="3936124"/>
                </a:lnTo>
                <a:close/>
              </a:path>
            </a:pathLst>
          </a:custGeom>
          <a:solidFill>
            <a:schemeClr val="tx2">
              <a:lumMod val="60000"/>
              <a:lumOff val="40000"/>
              <a:alpha val="13000"/>
            </a:schemeClr>
          </a:solidFill>
          <a:ln w="19050">
            <a:solidFill>
              <a:srgbClr val="00B0F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38" name="テキスト ボックス 37">
            <a:extLst>
              <a:ext uri="{FF2B5EF4-FFF2-40B4-BE49-F238E27FC236}">
                <a16:creationId xmlns:a16="http://schemas.microsoft.com/office/drawing/2014/main" id="{523C1669-E543-1C67-E0EA-11174465F38D}"/>
              </a:ext>
            </a:extLst>
          </p:cNvPr>
          <p:cNvSpPr txBox="1"/>
          <p:nvPr/>
        </p:nvSpPr>
        <p:spPr>
          <a:xfrm>
            <a:off x="641940" y="2073460"/>
            <a:ext cx="229902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RIBF</a:t>
            </a:r>
            <a:r>
              <a:rPr kumimoji="1" lang="ja-JP" altLang="en-US" sz="2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 </a:t>
            </a:r>
            <a:r>
              <a:rPr kumimoji="1" lang="fr-FR" altLang="ja-JP" sz="2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2007 - 2022</a:t>
            </a:r>
            <a:endParaRPr kumimoji="1" lang="ja-JP" altLang="en-US" sz="2400" b="1" i="0" u="none" strike="noStrike" kern="1200" cap="none" spc="0" normalizeH="0" baseline="0" noProof="0" dirty="0">
              <a:ln>
                <a:noFill/>
              </a:ln>
              <a:solidFill>
                <a:srgbClr val="0070C0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39" name="テキスト ボックス 38">
            <a:extLst>
              <a:ext uri="{FF2B5EF4-FFF2-40B4-BE49-F238E27FC236}">
                <a16:creationId xmlns:a16="http://schemas.microsoft.com/office/drawing/2014/main" id="{F72F402C-E619-DD79-AF8A-8BEB78DDC064}"/>
              </a:ext>
            </a:extLst>
          </p:cNvPr>
          <p:cNvSpPr txBox="1"/>
          <p:nvPr/>
        </p:nvSpPr>
        <p:spPr>
          <a:xfrm>
            <a:off x="7436362" y="1125730"/>
            <a:ext cx="57099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1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238</a:t>
            </a:r>
            <a:r>
              <a:rPr kumimoji="1" lang="en-US" altLang="ja-JP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U</a:t>
            </a:r>
            <a:endParaRPr kumimoji="1" lang="ja-JP" altLang="en-US" sz="1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cxnSp>
        <p:nvCxnSpPr>
          <p:cNvPr id="40" name="直線コネクタ 39">
            <a:extLst>
              <a:ext uri="{FF2B5EF4-FFF2-40B4-BE49-F238E27FC236}">
                <a16:creationId xmlns:a16="http://schemas.microsoft.com/office/drawing/2014/main" id="{4F2D7EEC-A75E-0436-01F0-39127C4CECAA}"/>
              </a:ext>
            </a:extLst>
          </p:cNvPr>
          <p:cNvCxnSpPr>
            <a:cxnSpLocks/>
            <a:stCxn id="39" idx="1"/>
          </p:cNvCxnSpPr>
          <p:nvPr/>
        </p:nvCxnSpPr>
        <p:spPr>
          <a:xfrm flipH="1">
            <a:off x="7253523" y="1310396"/>
            <a:ext cx="182839" cy="6418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45" name="テキスト ボックス 44">
            <a:extLst>
              <a:ext uri="{FF2B5EF4-FFF2-40B4-BE49-F238E27FC236}">
                <a16:creationId xmlns:a16="http://schemas.microsoft.com/office/drawing/2014/main" id="{E3BE9F31-E396-DC81-660A-56EE9A5362C4}"/>
              </a:ext>
            </a:extLst>
          </p:cNvPr>
          <p:cNvSpPr txBox="1"/>
          <p:nvPr/>
        </p:nvSpPr>
        <p:spPr>
          <a:xfrm>
            <a:off x="627142" y="2463018"/>
            <a:ext cx="331610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Light to medium-heavy elements</a:t>
            </a:r>
            <a:endParaRPr kumimoji="1" lang="en-US" altLang="ja-JP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47" name="楕円 46">
            <a:extLst>
              <a:ext uri="{FF2B5EF4-FFF2-40B4-BE49-F238E27FC236}">
                <a16:creationId xmlns:a16="http://schemas.microsoft.com/office/drawing/2014/main" id="{8ABF4C32-9C8E-DFC6-4219-ACC6770E41AD}"/>
              </a:ext>
            </a:extLst>
          </p:cNvPr>
          <p:cNvSpPr/>
          <p:nvPr/>
        </p:nvSpPr>
        <p:spPr>
          <a:xfrm rot="20343057">
            <a:off x="4077207" y="1493255"/>
            <a:ext cx="3382246" cy="997180"/>
          </a:xfrm>
          <a:prstGeom prst="ellipse">
            <a:avLst/>
          </a:prstGeom>
          <a:noFill/>
          <a:ln w="9525">
            <a:solidFill>
              <a:srgbClr val="FF3399"/>
            </a:solidFill>
          </a:ln>
          <a:effectLst>
            <a:glow rad="101600">
              <a:schemeClr val="accent2">
                <a:satMod val="175000"/>
                <a:alpha val="40000"/>
              </a:schemeClr>
            </a:glow>
          </a:effectLst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cxnSp>
        <p:nvCxnSpPr>
          <p:cNvPr id="49" name="直線矢印コネクタ 48">
            <a:extLst>
              <a:ext uri="{FF2B5EF4-FFF2-40B4-BE49-F238E27FC236}">
                <a16:creationId xmlns:a16="http://schemas.microsoft.com/office/drawing/2014/main" id="{AB8D43B1-4919-68FD-304F-81A3FEEBD8C9}"/>
              </a:ext>
            </a:extLst>
          </p:cNvPr>
          <p:cNvCxnSpPr>
            <a:cxnSpLocks/>
          </p:cNvCxnSpPr>
          <p:nvPr/>
        </p:nvCxnSpPr>
        <p:spPr>
          <a:xfrm flipV="1">
            <a:off x="4196913" y="2390598"/>
            <a:ext cx="660965" cy="519443"/>
          </a:xfrm>
          <a:prstGeom prst="straightConnector1">
            <a:avLst/>
          </a:prstGeom>
          <a:ln w="57150"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3" name="テキスト ボックス 52">
            <a:extLst>
              <a:ext uri="{FF2B5EF4-FFF2-40B4-BE49-F238E27FC236}">
                <a16:creationId xmlns:a16="http://schemas.microsoft.com/office/drawing/2014/main" id="{F25424C2-1134-E7EA-DA03-E60A79CB8B33}"/>
              </a:ext>
            </a:extLst>
          </p:cNvPr>
          <p:cNvSpPr txBox="1"/>
          <p:nvPr/>
        </p:nvSpPr>
        <p:spPr>
          <a:xfrm>
            <a:off x="1856764" y="1311389"/>
            <a:ext cx="320869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Toward heavy elements</a:t>
            </a:r>
            <a:endParaRPr kumimoji="1" lang="en-US" altLang="ja-JP" sz="24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54" name="テキスト ボックス 53">
            <a:extLst>
              <a:ext uri="{FF2B5EF4-FFF2-40B4-BE49-F238E27FC236}">
                <a16:creationId xmlns:a16="http://schemas.microsoft.com/office/drawing/2014/main" id="{BD409E73-8E81-14C5-150F-B1AD9541B858}"/>
              </a:ext>
            </a:extLst>
          </p:cNvPr>
          <p:cNvSpPr txBox="1"/>
          <p:nvPr/>
        </p:nvSpPr>
        <p:spPr>
          <a:xfrm>
            <a:off x="6373240" y="3057139"/>
            <a:ext cx="3350276" cy="101566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Heavy element </a:t>
            </a:r>
            <a:r>
              <a:rPr kumimoji="1" lang="en-US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RI</a:t>
            </a:r>
            <a:r>
              <a:rPr kumimoji="1" lang="ja-JP" alt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＝</a:t>
            </a:r>
            <a:endParaRPr kumimoji="1" lang="en-US" altLang="ja-JP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Strongly correlated system of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nuclear &amp; Coulomb forces</a:t>
            </a:r>
            <a:endParaRPr kumimoji="1" lang="en-US" sz="20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812E0AAA-08FF-848D-D0FF-3B4E20D90DDD}"/>
              </a:ext>
            </a:extLst>
          </p:cNvPr>
          <p:cNvSpPr txBox="1"/>
          <p:nvPr/>
        </p:nvSpPr>
        <p:spPr>
          <a:xfrm>
            <a:off x="4529238" y="4132614"/>
            <a:ext cx="218875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Emergence of structure</a:t>
            </a:r>
            <a:endParaRPr kumimoji="1" lang="en-US" sz="20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7F19708-E096-CE12-68D2-230A50F5FD21}"/>
              </a:ext>
            </a:extLst>
          </p:cNvPr>
          <p:cNvSpPr txBox="1"/>
          <p:nvPr/>
        </p:nvSpPr>
        <p:spPr>
          <a:xfrm>
            <a:off x="9287247" y="4099948"/>
            <a:ext cx="162529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sz="2000" b="1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Emergence of dynamics</a:t>
            </a: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59555036-E125-0ECD-2DDD-F98AD4CCE8A6}"/>
              </a:ext>
            </a:extLst>
          </p:cNvPr>
          <p:cNvSpPr txBox="1"/>
          <p:nvPr/>
        </p:nvSpPr>
        <p:spPr>
          <a:xfrm>
            <a:off x="6896116" y="4130125"/>
            <a:ext cx="187455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RI</a:t>
            </a:r>
            <a:r>
              <a:rPr kumimoji="1" lang="ja-JP" altLang="en-US" sz="2000" b="1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 </a:t>
            </a:r>
            <a:r>
              <a:rPr kumimoji="1" lang="en-US" altLang="ja-JP" sz="2000" b="1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beam studies</a:t>
            </a:r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D9BCBE57-E188-5683-6ECE-6AB25032BF6E}"/>
              </a:ext>
            </a:extLst>
          </p:cNvPr>
          <p:cNvSpPr txBox="1"/>
          <p:nvPr/>
        </p:nvSpPr>
        <p:spPr>
          <a:xfrm>
            <a:off x="2425458" y="992394"/>
            <a:ext cx="190917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1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RIBF Upgrade</a:t>
            </a:r>
            <a:endParaRPr kumimoji="1" lang="ja-JP" altLang="en-US" sz="2400" b="1" i="0" u="none" strike="noStrike" kern="1200" cap="none" spc="0" normalizeH="0" baseline="0" noProof="0" dirty="0">
              <a:ln>
                <a:noFill/>
              </a:ln>
              <a:solidFill>
                <a:srgbClr val="C00000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15" name="テキスト ボックス 14">
            <a:extLst>
              <a:ext uri="{FF2B5EF4-FFF2-40B4-BE49-F238E27FC236}">
                <a16:creationId xmlns:a16="http://schemas.microsoft.com/office/drawing/2014/main" id="{3D3BFB95-9844-3D5D-C142-6AF8153FF66B}"/>
              </a:ext>
            </a:extLst>
          </p:cNvPr>
          <p:cNvSpPr txBox="1"/>
          <p:nvPr/>
        </p:nvSpPr>
        <p:spPr>
          <a:xfrm>
            <a:off x="4909762" y="5710576"/>
            <a:ext cx="224619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Evolution of </a:t>
            </a:r>
            <a:r>
              <a:rPr kumimoji="1" lang="fr-FR" altLang="ja-JP" sz="20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matter</a:t>
            </a:r>
            <a:endParaRPr kumimoji="1" lang="en-US" altLang="ja-JP" sz="20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16" name="テキスト ボックス 15">
            <a:extLst>
              <a:ext uri="{FF2B5EF4-FFF2-40B4-BE49-F238E27FC236}">
                <a16:creationId xmlns:a16="http://schemas.microsoft.com/office/drawing/2014/main" id="{DAF9BD83-D2C7-241C-2277-BFCEF42165F6}"/>
              </a:ext>
            </a:extLst>
          </p:cNvPr>
          <p:cNvSpPr txBox="1"/>
          <p:nvPr/>
        </p:nvSpPr>
        <p:spPr>
          <a:xfrm>
            <a:off x="8730858" y="5695475"/>
            <a:ext cx="1969001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Nuclear </a:t>
            </a:r>
            <a:r>
              <a:rPr kumimoji="1" lang="fr-FR" altLang="ja-JP" sz="20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energies</a:t>
            </a:r>
            <a:endParaRPr kumimoji="1" lang="en-US" altLang="ja-JP" sz="20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17" name="テキスト ボックス 16">
            <a:extLst>
              <a:ext uri="{FF2B5EF4-FFF2-40B4-BE49-F238E27FC236}">
                <a16:creationId xmlns:a16="http://schemas.microsoft.com/office/drawing/2014/main" id="{B56B37D1-4E65-7294-BA43-98436F558696}"/>
              </a:ext>
            </a:extLst>
          </p:cNvPr>
          <p:cNvSpPr txBox="1"/>
          <p:nvPr/>
        </p:nvSpPr>
        <p:spPr>
          <a:xfrm>
            <a:off x="4642656" y="6017290"/>
            <a:ext cx="2518253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Nucleosynthesis</a:t>
            </a:r>
            <a:endParaRPr kumimoji="1" lang="fr-FR" altLang="ja-JP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Neutron star structure</a:t>
            </a:r>
            <a:endParaRPr kumimoji="1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18" name="テキスト ボックス 17">
            <a:extLst>
              <a:ext uri="{FF2B5EF4-FFF2-40B4-BE49-F238E27FC236}">
                <a16:creationId xmlns:a16="http://schemas.microsoft.com/office/drawing/2014/main" id="{3AAE0AA4-B164-F404-F02B-A35A802D2647}"/>
              </a:ext>
            </a:extLst>
          </p:cNvPr>
          <p:cNvSpPr txBox="1"/>
          <p:nvPr/>
        </p:nvSpPr>
        <p:spPr>
          <a:xfrm>
            <a:off x="8433151" y="6042726"/>
            <a:ext cx="2717732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RI </a:t>
            </a:r>
            <a:r>
              <a:rPr kumimoji="1" lang="fr-FR" altLang="ja-JP" sz="20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medicine</a:t>
            </a:r>
            <a:r>
              <a:rPr kumimoji="1" lang="fr-FR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 applications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New energy cycle</a:t>
            </a:r>
          </a:p>
        </p:txBody>
      </p:sp>
      <p:sp>
        <p:nvSpPr>
          <p:cNvPr id="19" name="フリーフォーム: 図形 18">
            <a:extLst>
              <a:ext uri="{FF2B5EF4-FFF2-40B4-BE49-F238E27FC236}">
                <a16:creationId xmlns:a16="http://schemas.microsoft.com/office/drawing/2014/main" id="{0484AF92-265B-4A28-1227-635B8E9B167F}"/>
              </a:ext>
            </a:extLst>
          </p:cNvPr>
          <p:cNvSpPr/>
          <p:nvPr/>
        </p:nvSpPr>
        <p:spPr>
          <a:xfrm>
            <a:off x="7954008" y="1227408"/>
            <a:ext cx="3028500" cy="1794659"/>
          </a:xfrm>
          <a:custGeom>
            <a:avLst/>
            <a:gdLst>
              <a:gd name="connsiteX0" fmla="*/ 3062959 w 3062959"/>
              <a:gd name="connsiteY0" fmla="*/ 0 h 1918557"/>
              <a:gd name="connsiteX1" fmla="*/ 1896117 w 3062959"/>
              <a:gd name="connsiteY1" fmla="*/ 628300 h 1918557"/>
              <a:gd name="connsiteX2" fmla="*/ 807813 w 3062959"/>
              <a:gd name="connsiteY2" fmla="*/ 1340746 h 1918557"/>
              <a:gd name="connsiteX3" fmla="*/ 0 w 3062959"/>
              <a:gd name="connsiteY3" fmla="*/ 1918557 h 19185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62959" h="1918557">
                <a:moveTo>
                  <a:pt x="3062959" y="0"/>
                </a:moveTo>
                <a:cubicBezTo>
                  <a:pt x="2667467" y="202421"/>
                  <a:pt x="2271975" y="404842"/>
                  <a:pt x="1896117" y="628300"/>
                </a:cubicBezTo>
                <a:cubicBezTo>
                  <a:pt x="1520259" y="851758"/>
                  <a:pt x="1123833" y="1125703"/>
                  <a:pt x="807813" y="1340746"/>
                </a:cubicBezTo>
                <a:cubicBezTo>
                  <a:pt x="491793" y="1555789"/>
                  <a:pt x="245896" y="1737173"/>
                  <a:pt x="0" y="1918557"/>
                </a:cubicBezTo>
              </a:path>
            </a:pathLst>
          </a:custGeom>
          <a:noFill/>
          <a:ln w="76200">
            <a:gradFill>
              <a:gsLst>
                <a:gs pos="0">
                  <a:schemeClr val="accent1">
                    <a:lumMod val="5000"/>
                    <a:lumOff val="95000"/>
                  </a:schemeClr>
                </a:gs>
                <a:gs pos="74000">
                  <a:schemeClr val="accent1">
                    <a:lumMod val="45000"/>
                    <a:lumOff val="55000"/>
                  </a:schemeClr>
                </a:gs>
                <a:gs pos="83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  <a:headEnd type="none" w="med" len="med"/>
            <a:tailEnd type="triangle" w="med" len="med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51" name="テキスト ボックス 50">
            <a:extLst>
              <a:ext uri="{FF2B5EF4-FFF2-40B4-BE49-F238E27FC236}">
                <a16:creationId xmlns:a16="http://schemas.microsoft.com/office/drawing/2014/main" id="{8C495B8D-5124-60F6-37FC-523BD47FC822}"/>
              </a:ext>
            </a:extLst>
          </p:cNvPr>
          <p:cNvSpPr txBox="1"/>
          <p:nvPr/>
        </p:nvSpPr>
        <p:spPr>
          <a:xfrm>
            <a:off x="8757802" y="1385242"/>
            <a:ext cx="160697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Nuclear force</a:t>
            </a:r>
            <a:endParaRPr kumimoji="1" lang="en-US" sz="20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52" name="テキスト ボックス 51">
            <a:extLst>
              <a:ext uri="{FF2B5EF4-FFF2-40B4-BE49-F238E27FC236}">
                <a16:creationId xmlns:a16="http://schemas.microsoft.com/office/drawing/2014/main" id="{29CA6714-EFC7-3EDB-6BCB-0049AF5C368C}"/>
              </a:ext>
            </a:extLst>
          </p:cNvPr>
          <p:cNvSpPr txBox="1"/>
          <p:nvPr/>
        </p:nvSpPr>
        <p:spPr>
          <a:xfrm>
            <a:off x="8421767" y="1868624"/>
            <a:ext cx="273190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Many-body correlations</a:t>
            </a:r>
          </a:p>
        </p:txBody>
      </p:sp>
      <p:cxnSp>
        <p:nvCxnSpPr>
          <p:cNvPr id="21" name="直線コネクタ 20">
            <a:extLst>
              <a:ext uri="{FF2B5EF4-FFF2-40B4-BE49-F238E27FC236}">
                <a16:creationId xmlns:a16="http://schemas.microsoft.com/office/drawing/2014/main" id="{BAB3A2EC-FF7D-7A1A-12C3-DC08D178A8FA}"/>
              </a:ext>
            </a:extLst>
          </p:cNvPr>
          <p:cNvCxnSpPr>
            <a:cxnSpLocks/>
          </p:cNvCxnSpPr>
          <p:nvPr/>
        </p:nvCxnSpPr>
        <p:spPr>
          <a:xfrm flipH="1">
            <a:off x="5785274" y="3852995"/>
            <a:ext cx="377651" cy="279734"/>
          </a:xfrm>
          <a:prstGeom prst="line">
            <a:avLst/>
          </a:prstGeom>
          <a:ln w="57150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直線コネクタ 22">
            <a:extLst>
              <a:ext uri="{FF2B5EF4-FFF2-40B4-BE49-F238E27FC236}">
                <a16:creationId xmlns:a16="http://schemas.microsoft.com/office/drawing/2014/main" id="{9A051575-3671-3AAE-33A6-7C0D443E656B}"/>
              </a:ext>
            </a:extLst>
          </p:cNvPr>
          <p:cNvCxnSpPr>
            <a:cxnSpLocks/>
          </p:cNvCxnSpPr>
          <p:nvPr/>
        </p:nvCxnSpPr>
        <p:spPr>
          <a:xfrm flipH="1" flipV="1">
            <a:off x="9638871" y="3790140"/>
            <a:ext cx="342949" cy="285400"/>
          </a:xfrm>
          <a:prstGeom prst="line">
            <a:avLst/>
          </a:prstGeom>
          <a:ln w="57150">
            <a:solidFill>
              <a:schemeClr val="accent1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9" name="テキスト ボックス 28">
            <a:extLst>
              <a:ext uri="{FF2B5EF4-FFF2-40B4-BE49-F238E27FC236}">
                <a16:creationId xmlns:a16="http://schemas.microsoft.com/office/drawing/2014/main" id="{955358EA-422E-8181-3B3C-6C539819E821}"/>
              </a:ext>
            </a:extLst>
          </p:cNvPr>
          <p:cNvSpPr txBox="1"/>
          <p:nvPr/>
        </p:nvSpPr>
        <p:spPr>
          <a:xfrm>
            <a:off x="7070916" y="5060145"/>
            <a:ext cx="147283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1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deployment</a:t>
            </a:r>
            <a:endParaRPr kumimoji="1" lang="en-US" sz="2000" b="1" i="0" u="none" strike="noStrike" kern="1200" cap="none" spc="0" normalizeH="0" baseline="0" noProof="0" dirty="0">
              <a:ln>
                <a:noFill/>
              </a:ln>
              <a:solidFill>
                <a:srgbClr val="C0000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30" name="テキスト ボックス 29">
            <a:extLst>
              <a:ext uri="{FF2B5EF4-FFF2-40B4-BE49-F238E27FC236}">
                <a16:creationId xmlns:a16="http://schemas.microsoft.com/office/drawing/2014/main" id="{C08B850A-A0C8-5A14-24EA-CD989BEF8126}"/>
              </a:ext>
            </a:extLst>
          </p:cNvPr>
          <p:cNvSpPr txBox="1"/>
          <p:nvPr/>
        </p:nvSpPr>
        <p:spPr>
          <a:xfrm>
            <a:off x="1304085" y="4062467"/>
            <a:ext cx="28084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Z</a:t>
            </a:r>
            <a:endParaRPr kumimoji="1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cxnSp>
        <p:nvCxnSpPr>
          <p:cNvPr id="33" name="直線矢印コネクタ 32">
            <a:extLst>
              <a:ext uri="{FF2B5EF4-FFF2-40B4-BE49-F238E27FC236}">
                <a16:creationId xmlns:a16="http://schemas.microsoft.com/office/drawing/2014/main" id="{DD711225-F131-9D4D-B730-35D5EC660176}"/>
              </a:ext>
            </a:extLst>
          </p:cNvPr>
          <p:cNvCxnSpPr/>
          <p:nvPr/>
        </p:nvCxnSpPr>
        <p:spPr>
          <a:xfrm flipV="1">
            <a:off x="1470223" y="4432052"/>
            <a:ext cx="0" cy="7200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34" name="直線矢印コネクタ 33">
            <a:extLst>
              <a:ext uri="{FF2B5EF4-FFF2-40B4-BE49-F238E27FC236}">
                <a16:creationId xmlns:a16="http://schemas.microsoft.com/office/drawing/2014/main" id="{11557CEA-2B37-74FF-D611-D48481EFCCBC}"/>
              </a:ext>
            </a:extLst>
          </p:cNvPr>
          <p:cNvCxnSpPr>
            <a:cxnSpLocks/>
          </p:cNvCxnSpPr>
          <p:nvPr/>
        </p:nvCxnSpPr>
        <p:spPr>
          <a:xfrm rot="5400000" flipV="1">
            <a:off x="1722668" y="4661447"/>
            <a:ext cx="0" cy="72000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35" name="テキスト ボックス 34">
            <a:extLst>
              <a:ext uri="{FF2B5EF4-FFF2-40B4-BE49-F238E27FC236}">
                <a16:creationId xmlns:a16="http://schemas.microsoft.com/office/drawing/2014/main" id="{D69A648C-8CF7-A884-9D44-2BB067FAC796}"/>
              </a:ext>
            </a:extLst>
          </p:cNvPr>
          <p:cNvSpPr txBox="1"/>
          <p:nvPr/>
        </p:nvSpPr>
        <p:spPr>
          <a:xfrm>
            <a:off x="2107743" y="4888559"/>
            <a:ext cx="31771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N</a:t>
            </a:r>
            <a:endParaRPr kumimoji="1" lang="en-US" sz="1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pic>
        <p:nvPicPr>
          <p:cNvPr id="36" name="Google Shape;112;p13" descr="Figure 8">
            <a:extLst>
              <a:ext uri="{FF2B5EF4-FFF2-40B4-BE49-F238E27FC236}">
                <a16:creationId xmlns:a16="http://schemas.microsoft.com/office/drawing/2014/main" id="{3617FA99-B13E-A927-0DA5-55BA92F06306}"/>
              </a:ext>
            </a:extLst>
          </p:cNvPr>
          <p:cNvPicPr preferRelativeResize="0">
            <a:picLocks noChangeAspect="1"/>
          </p:cNvPicPr>
          <p:nvPr/>
        </p:nvPicPr>
        <p:blipFill rotWithShape="1">
          <a:blip r:embed="rId4">
            <a:clrChange>
              <a:clrFrom>
                <a:srgbClr val="FEFEFE"/>
              </a:clrFrom>
              <a:clrTo>
                <a:srgbClr val="FEFEFE">
                  <a:alpha val="0"/>
                </a:srgbClr>
              </a:clrTo>
            </a:clrChange>
            <a:alphaModFix/>
          </a:blip>
          <a:srcRect/>
          <a:stretch/>
        </p:blipFill>
        <p:spPr>
          <a:xfrm>
            <a:off x="9523322" y="4819205"/>
            <a:ext cx="1215776" cy="860767"/>
          </a:xfrm>
          <a:prstGeom prst="rect">
            <a:avLst/>
          </a:prstGeom>
          <a:noFill/>
          <a:ln>
            <a:noFill/>
          </a:ln>
        </p:spPr>
      </p:pic>
      <p:pic>
        <p:nvPicPr>
          <p:cNvPr id="37" name="図 36">
            <a:extLst>
              <a:ext uri="{FF2B5EF4-FFF2-40B4-BE49-F238E27FC236}">
                <a16:creationId xmlns:a16="http://schemas.microsoft.com/office/drawing/2014/main" id="{DA35B0EF-DE62-FF8C-FFFB-FDF6B4EA8BF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963872" y="4849257"/>
            <a:ext cx="1339836" cy="668954"/>
          </a:xfrm>
          <a:prstGeom prst="rect">
            <a:avLst/>
          </a:prstGeom>
        </p:spPr>
      </p:pic>
      <p:cxnSp>
        <p:nvCxnSpPr>
          <p:cNvPr id="43" name="直線矢印コネクタ 42">
            <a:extLst>
              <a:ext uri="{FF2B5EF4-FFF2-40B4-BE49-F238E27FC236}">
                <a16:creationId xmlns:a16="http://schemas.microsoft.com/office/drawing/2014/main" id="{B3984130-78C3-E803-4090-C2A605DBFF50}"/>
              </a:ext>
            </a:extLst>
          </p:cNvPr>
          <p:cNvCxnSpPr>
            <a:cxnSpLocks/>
          </p:cNvCxnSpPr>
          <p:nvPr/>
        </p:nvCxnSpPr>
        <p:spPr>
          <a:xfrm flipH="1">
            <a:off x="7776097" y="4532129"/>
            <a:ext cx="1" cy="525510"/>
          </a:xfrm>
          <a:prstGeom prst="straightConnector1">
            <a:avLst/>
          </a:prstGeom>
          <a:ln w="57150">
            <a:solidFill>
              <a:schemeClr val="accent2">
                <a:lumMod val="60000"/>
                <a:lumOff val="40000"/>
              </a:schemeClr>
            </a:solidFill>
            <a:headEnd type="none" w="med" len="med"/>
            <a:tailEnd type="non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直線矢印コネクタ 45">
            <a:extLst>
              <a:ext uri="{FF2B5EF4-FFF2-40B4-BE49-F238E27FC236}">
                <a16:creationId xmlns:a16="http://schemas.microsoft.com/office/drawing/2014/main" id="{AC1D0164-2CFE-BB48-4DF3-EBC32BCF482E}"/>
              </a:ext>
            </a:extLst>
          </p:cNvPr>
          <p:cNvCxnSpPr/>
          <p:nvPr/>
        </p:nvCxnSpPr>
        <p:spPr>
          <a:xfrm>
            <a:off x="6540573" y="4513513"/>
            <a:ext cx="2592000" cy="0"/>
          </a:xfrm>
          <a:prstGeom prst="straightConnector1">
            <a:avLst/>
          </a:prstGeom>
          <a:ln w="57150">
            <a:solidFill>
              <a:schemeClr val="accent2">
                <a:lumMod val="60000"/>
                <a:lumOff val="40000"/>
              </a:schemeClr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890D2AB8-2D03-3592-2FDC-AFCA4206FEC0}"/>
              </a:ext>
            </a:extLst>
          </p:cNvPr>
          <p:cNvSpPr/>
          <p:nvPr/>
        </p:nvSpPr>
        <p:spPr>
          <a:xfrm>
            <a:off x="2747997" y="4674101"/>
            <a:ext cx="108000" cy="108000"/>
          </a:xfrm>
          <a:prstGeom prst="rect">
            <a:avLst/>
          </a:prstGeom>
          <a:solidFill>
            <a:schemeClr val="tx1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8" name="正方形/長方形 7">
            <a:extLst>
              <a:ext uri="{FF2B5EF4-FFF2-40B4-BE49-F238E27FC236}">
                <a16:creationId xmlns:a16="http://schemas.microsoft.com/office/drawing/2014/main" id="{BD0D3A9F-3632-F60E-843A-C0E7289728E2}"/>
              </a:ext>
            </a:extLst>
          </p:cNvPr>
          <p:cNvSpPr/>
          <p:nvPr/>
        </p:nvSpPr>
        <p:spPr>
          <a:xfrm>
            <a:off x="2746220" y="4876884"/>
            <a:ext cx="108000" cy="108000"/>
          </a:xfrm>
          <a:prstGeom prst="rect">
            <a:avLst/>
          </a:prstGeom>
          <a:solidFill>
            <a:srgbClr val="FFFF00"/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FACCEAFD-D206-E5B0-3B61-19B30CCBC46C}"/>
              </a:ext>
            </a:extLst>
          </p:cNvPr>
          <p:cNvSpPr/>
          <p:nvPr/>
        </p:nvSpPr>
        <p:spPr>
          <a:xfrm>
            <a:off x="2745176" y="5096866"/>
            <a:ext cx="108000" cy="108000"/>
          </a:xfrm>
          <a:prstGeom prst="rect">
            <a:avLst/>
          </a:prstGeom>
          <a:solidFill>
            <a:schemeClr val="bg1">
              <a:lumMod val="75000"/>
            </a:schemeClr>
          </a:solidFill>
          <a:ln w="127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277FD17A-F99D-2CEA-4104-6F3485389E4D}"/>
              </a:ext>
            </a:extLst>
          </p:cNvPr>
          <p:cNvSpPr txBox="1"/>
          <p:nvPr/>
        </p:nvSpPr>
        <p:spPr>
          <a:xfrm>
            <a:off x="2869949" y="4599886"/>
            <a:ext cx="57073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Stable</a:t>
            </a:r>
            <a:endParaRPr kumimoji="1" lang="ja-JP" alt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CDDBBD63-2A5A-5219-BE4B-592E1FF83DE7}"/>
              </a:ext>
            </a:extLst>
          </p:cNvPr>
          <p:cNvSpPr txBox="1"/>
          <p:nvPr/>
        </p:nvSpPr>
        <p:spPr>
          <a:xfrm>
            <a:off x="2874226" y="4805845"/>
            <a:ext cx="79964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RI </a:t>
            </a:r>
            <a:r>
              <a:rPr kumimoji="1" lang="ja-JP" alt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 </a:t>
            </a:r>
            <a:r>
              <a:rPr kumimoji="1" lang="fr-FR" altLang="ja-JP" sz="12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known</a:t>
            </a:r>
            <a:endParaRPr kumimoji="1" lang="ja-JP" alt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12" name="テキスト ボックス 11">
            <a:extLst>
              <a:ext uri="{FF2B5EF4-FFF2-40B4-BE49-F238E27FC236}">
                <a16:creationId xmlns:a16="http://schemas.microsoft.com/office/drawing/2014/main" id="{8C774930-45F6-2DC5-2357-BB401F36DAC0}"/>
              </a:ext>
            </a:extLst>
          </p:cNvPr>
          <p:cNvSpPr txBox="1"/>
          <p:nvPr/>
        </p:nvSpPr>
        <p:spPr>
          <a:xfrm>
            <a:off x="2869949" y="5025197"/>
            <a:ext cx="959943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RI </a:t>
            </a:r>
            <a:r>
              <a:rPr kumimoji="1" lang="ja-JP" altLang="en-US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 </a:t>
            </a:r>
            <a:r>
              <a:rPr kumimoji="1" lang="fr-FR" altLang="ja-JP" sz="12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unknown</a:t>
            </a:r>
            <a:endParaRPr kumimoji="1" lang="ja-JP" alt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14" name="正方形/長方形 13">
            <a:extLst>
              <a:ext uri="{FF2B5EF4-FFF2-40B4-BE49-F238E27FC236}">
                <a16:creationId xmlns:a16="http://schemas.microsoft.com/office/drawing/2014/main" id="{973FCD97-A257-9DF0-3AAB-C8EA6A73AFEA}"/>
              </a:ext>
            </a:extLst>
          </p:cNvPr>
          <p:cNvSpPr/>
          <p:nvPr/>
        </p:nvSpPr>
        <p:spPr>
          <a:xfrm>
            <a:off x="2740119" y="5312401"/>
            <a:ext cx="108000" cy="108000"/>
          </a:xfrm>
          <a:prstGeom prst="rect">
            <a:avLst/>
          </a:prstGeom>
          <a:solidFill>
            <a:srgbClr val="00B0F0"/>
          </a:solidFill>
          <a:ln w="12700"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20" name="テキスト ボックス 19">
            <a:extLst>
              <a:ext uri="{FF2B5EF4-FFF2-40B4-BE49-F238E27FC236}">
                <a16:creationId xmlns:a16="http://schemas.microsoft.com/office/drawing/2014/main" id="{9C7E7C59-5DD0-D86C-28C2-54890081235E}"/>
              </a:ext>
            </a:extLst>
          </p:cNvPr>
          <p:cNvSpPr txBox="1"/>
          <p:nvPr/>
        </p:nvSpPr>
        <p:spPr>
          <a:xfrm>
            <a:off x="2874227" y="5244549"/>
            <a:ext cx="46038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RIBF</a:t>
            </a:r>
            <a:endParaRPr kumimoji="1" lang="ja-JP" alt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cxnSp>
        <p:nvCxnSpPr>
          <p:cNvPr id="22" name="直線矢印コネクタ 21">
            <a:extLst>
              <a:ext uri="{FF2B5EF4-FFF2-40B4-BE49-F238E27FC236}">
                <a16:creationId xmlns:a16="http://schemas.microsoft.com/office/drawing/2014/main" id="{FE0091F0-13C7-16EE-0B39-B977521118C4}"/>
              </a:ext>
            </a:extLst>
          </p:cNvPr>
          <p:cNvCxnSpPr>
            <a:cxnSpLocks/>
          </p:cNvCxnSpPr>
          <p:nvPr/>
        </p:nvCxnSpPr>
        <p:spPr>
          <a:xfrm flipH="1">
            <a:off x="7124298" y="5404599"/>
            <a:ext cx="391206" cy="368181"/>
          </a:xfrm>
          <a:prstGeom prst="straightConnector1">
            <a:avLst/>
          </a:prstGeom>
          <a:ln w="57150">
            <a:solidFill>
              <a:schemeClr val="accent2">
                <a:lumMod val="60000"/>
                <a:lumOff val="40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直線矢印コネクタ 24">
            <a:extLst>
              <a:ext uri="{FF2B5EF4-FFF2-40B4-BE49-F238E27FC236}">
                <a16:creationId xmlns:a16="http://schemas.microsoft.com/office/drawing/2014/main" id="{46AEF117-6284-D215-E926-1EF99A8C3EF0}"/>
              </a:ext>
            </a:extLst>
          </p:cNvPr>
          <p:cNvCxnSpPr>
            <a:cxnSpLocks/>
          </p:cNvCxnSpPr>
          <p:nvPr/>
        </p:nvCxnSpPr>
        <p:spPr>
          <a:xfrm>
            <a:off x="8046296" y="5394406"/>
            <a:ext cx="407046" cy="363999"/>
          </a:xfrm>
          <a:prstGeom prst="straightConnector1">
            <a:avLst/>
          </a:prstGeom>
          <a:ln w="57150">
            <a:solidFill>
              <a:schemeClr val="accent2">
                <a:lumMod val="60000"/>
                <a:lumOff val="40000"/>
              </a:schemeClr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D91AE4B4-9928-D197-215F-C52269A2342D}"/>
              </a:ext>
            </a:extLst>
          </p:cNvPr>
          <p:cNvSpPr txBox="1"/>
          <p:nvPr/>
        </p:nvSpPr>
        <p:spPr>
          <a:xfrm>
            <a:off x="9035336" y="285792"/>
            <a:ext cx="268932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Courtesy of Daisuke Suzuki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cxnSp>
        <p:nvCxnSpPr>
          <p:cNvPr id="26" name="直線コネクタ 25">
            <a:extLst>
              <a:ext uri="{FF2B5EF4-FFF2-40B4-BE49-F238E27FC236}">
                <a16:creationId xmlns:a16="http://schemas.microsoft.com/office/drawing/2014/main" id="{D6780661-79FE-6219-EC3D-9CBAD0F3D013}"/>
              </a:ext>
            </a:extLst>
          </p:cNvPr>
          <p:cNvCxnSpPr>
            <a:cxnSpLocks/>
          </p:cNvCxnSpPr>
          <p:nvPr/>
        </p:nvCxnSpPr>
        <p:spPr>
          <a:xfrm flipV="1">
            <a:off x="5316924" y="2010057"/>
            <a:ext cx="2957104" cy="899984"/>
          </a:xfrm>
          <a:prstGeom prst="line">
            <a:avLst/>
          </a:prstGeom>
          <a:ln>
            <a:solidFill>
              <a:srgbClr val="00B0F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9823861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テキスト ボックス 159">
            <a:extLst>
              <a:ext uri="{FF2B5EF4-FFF2-40B4-BE49-F238E27FC236}">
                <a16:creationId xmlns:a16="http://schemas.microsoft.com/office/drawing/2014/main" id="{CAA26645-8633-C2BE-23A5-F2441413467E}"/>
              </a:ext>
            </a:extLst>
          </p:cNvPr>
          <p:cNvSpPr txBox="1"/>
          <p:nvPr/>
        </p:nvSpPr>
        <p:spPr>
          <a:xfrm>
            <a:off x="366453" y="74977"/>
            <a:ext cx="3103708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Physics Cases</a:t>
            </a:r>
          </a:p>
        </p:txBody>
      </p:sp>
      <p:sp>
        <p:nvSpPr>
          <p:cNvPr id="161" name="テキスト ボックス 160">
            <a:extLst>
              <a:ext uri="{FF2B5EF4-FFF2-40B4-BE49-F238E27FC236}">
                <a16:creationId xmlns:a16="http://schemas.microsoft.com/office/drawing/2014/main" id="{B0E6513C-160E-F8FE-818A-0AEB8566BD0D}"/>
              </a:ext>
            </a:extLst>
          </p:cNvPr>
          <p:cNvSpPr txBox="1"/>
          <p:nvPr/>
        </p:nvSpPr>
        <p:spPr>
          <a:xfrm>
            <a:off x="9361703" y="133413"/>
            <a:ext cx="272645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Daisuke Suzuki, ADRIB2024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游ゴシック" panose="020B0400000000000000" pitchFamily="50" charset="-128"/>
              <a:cs typeface="Calibri" panose="020F0502020204030204" pitchFamily="34" charset="0"/>
            </a:endParaRPr>
          </a:p>
        </p:txBody>
      </p:sp>
      <p:sp>
        <p:nvSpPr>
          <p:cNvPr id="162" name="テキスト ボックス 161">
            <a:extLst>
              <a:ext uri="{FF2B5EF4-FFF2-40B4-BE49-F238E27FC236}">
                <a16:creationId xmlns:a16="http://schemas.microsoft.com/office/drawing/2014/main" id="{25097548-776F-E594-79F5-92EE1069B091}"/>
              </a:ext>
            </a:extLst>
          </p:cNvPr>
          <p:cNvSpPr txBox="1"/>
          <p:nvPr/>
        </p:nvSpPr>
        <p:spPr>
          <a:xfrm>
            <a:off x="366453" y="662719"/>
            <a:ext cx="4350230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Proton dripline and limit of existence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Location of the driplines reflects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complex interplay of structure and dynamics</a:t>
            </a:r>
          </a:p>
        </p:txBody>
      </p:sp>
      <p:pic>
        <p:nvPicPr>
          <p:cNvPr id="186" name="図 185">
            <a:extLst>
              <a:ext uri="{FF2B5EF4-FFF2-40B4-BE49-F238E27FC236}">
                <a16:creationId xmlns:a16="http://schemas.microsoft.com/office/drawing/2014/main" id="{B50F3ADA-D9E3-0397-8E55-A9098FFBA5D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0985" y="1616826"/>
            <a:ext cx="4061667" cy="2089901"/>
          </a:xfrm>
          <a:prstGeom prst="rect">
            <a:avLst/>
          </a:prstGeom>
          <a:ln>
            <a:solidFill>
              <a:srgbClr val="FF0000"/>
            </a:solidFill>
          </a:ln>
        </p:spPr>
      </p:pic>
      <p:sp>
        <p:nvSpPr>
          <p:cNvPr id="187" name="テキスト ボックス 186">
            <a:extLst>
              <a:ext uri="{FF2B5EF4-FFF2-40B4-BE49-F238E27FC236}">
                <a16:creationId xmlns:a16="http://schemas.microsoft.com/office/drawing/2014/main" id="{F7AFBFC1-04C0-2294-8943-0512BBBE1EB9}"/>
              </a:ext>
            </a:extLst>
          </p:cNvPr>
          <p:cNvSpPr txBox="1"/>
          <p:nvPr/>
        </p:nvSpPr>
        <p:spPr>
          <a:xfrm>
            <a:off x="4773933" y="659870"/>
            <a:ext cx="3821624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Alpha decay, rare decays to fission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Dynamics and structure behind can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be studied in a unified way</a:t>
            </a:r>
          </a:p>
        </p:txBody>
      </p:sp>
      <p:pic>
        <p:nvPicPr>
          <p:cNvPr id="221" name="図 220">
            <a:extLst>
              <a:ext uri="{FF2B5EF4-FFF2-40B4-BE49-F238E27FC236}">
                <a16:creationId xmlns:a16="http://schemas.microsoft.com/office/drawing/2014/main" id="{95CA51AE-1F6D-07BA-5A88-CE9FC6C201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898800" y="1613977"/>
            <a:ext cx="3481686" cy="2089901"/>
          </a:xfrm>
          <a:prstGeom prst="rect">
            <a:avLst/>
          </a:prstGeom>
          <a:ln>
            <a:solidFill>
              <a:srgbClr val="FF0000"/>
            </a:solidFill>
          </a:ln>
        </p:spPr>
      </p:pic>
      <p:sp>
        <p:nvSpPr>
          <p:cNvPr id="222" name="テキスト ボックス 221">
            <a:extLst>
              <a:ext uri="{FF2B5EF4-FFF2-40B4-BE49-F238E27FC236}">
                <a16:creationId xmlns:a16="http://schemas.microsoft.com/office/drawing/2014/main" id="{73C6D0F7-3C1B-0CF2-6B96-58A3B67EEA10}"/>
              </a:ext>
            </a:extLst>
          </p:cNvPr>
          <p:cNvSpPr txBox="1"/>
          <p:nvPr/>
        </p:nvSpPr>
        <p:spPr>
          <a:xfrm>
            <a:off x="8648195" y="659752"/>
            <a:ext cx="3452292" cy="67710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R-process path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Towards the end point of elements</a:t>
            </a:r>
          </a:p>
        </p:txBody>
      </p:sp>
      <p:pic>
        <p:nvPicPr>
          <p:cNvPr id="245" name="図 244">
            <a:extLst>
              <a:ext uri="{FF2B5EF4-FFF2-40B4-BE49-F238E27FC236}">
                <a16:creationId xmlns:a16="http://schemas.microsoft.com/office/drawing/2014/main" id="{DF469466-959A-62F5-2559-875029FA1FE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754775" y="1613977"/>
            <a:ext cx="3239133" cy="2089901"/>
          </a:xfrm>
          <a:prstGeom prst="rect">
            <a:avLst/>
          </a:prstGeom>
        </p:spPr>
      </p:pic>
      <p:pic>
        <p:nvPicPr>
          <p:cNvPr id="276" name="図 275">
            <a:extLst>
              <a:ext uri="{FF2B5EF4-FFF2-40B4-BE49-F238E27FC236}">
                <a16:creationId xmlns:a16="http://schemas.microsoft.com/office/drawing/2014/main" id="{13BD8E1C-DBE7-463A-6153-5EC46F2B639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67507" y="4603139"/>
            <a:ext cx="3757125" cy="2089901"/>
          </a:xfrm>
          <a:prstGeom prst="rect">
            <a:avLst/>
          </a:prstGeom>
          <a:ln>
            <a:solidFill>
              <a:srgbClr val="FF0000"/>
            </a:solidFill>
          </a:ln>
        </p:spPr>
      </p:pic>
      <p:sp>
        <p:nvSpPr>
          <p:cNvPr id="277" name="テキスト ボックス 276">
            <a:extLst>
              <a:ext uri="{FF2B5EF4-FFF2-40B4-BE49-F238E27FC236}">
                <a16:creationId xmlns:a16="http://schemas.microsoft.com/office/drawing/2014/main" id="{CCC81F3B-57C0-9F62-E225-BF8674AAC6E1}"/>
              </a:ext>
            </a:extLst>
          </p:cNvPr>
          <p:cNvSpPr txBox="1"/>
          <p:nvPr/>
        </p:nvSpPr>
        <p:spPr>
          <a:xfrm>
            <a:off x="401948" y="3851836"/>
            <a:ext cx="5187061" cy="67710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Exotic shapes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A variety of shapes expected in heavy element region</a:t>
            </a:r>
          </a:p>
        </p:txBody>
      </p:sp>
      <p:pic>
        <p:nvPicPr>
          <p:cNvPr id="310" name="図 309">
            <a:extLst>
              <a:ext uri="{FF2B5EF4-FFF2-40B4-BE49-F238E27FC236}">
                <a16:creationId xmlns:a16="http://schemas.microsoft.com/office/drawing/2014/main" id="{42681BFA-A70B-CD38-0BC6-138E19C9AE8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276286" y="4603138"/>
            <a:ext cx="4208400" cy="2089901"/>
          </a:xfrm>
          <a:prstGeom prst="rect">
            <a:avLst/>
          </a:prstGeom>
          <a:ln>
            <a:solidFill>
              <a:srgbClr val="FF0000"/>
            </a:solidFill>
          </a:ln>
        </p:spPr>
      </p:pic>
      <p:sp>
        <p:nvSpPr>
          <p:cNvPr id="312" name="テキスト ボックス 311">
            <a:extLst>
              <a:ext uri="{FF2B5EF4-FFF2-40B4-BE49-F238E27FC236}">
                <a16:creationId xmlns:a16="http://schemas.microsoft.com/office/drawing/2014/main" id="{B0B8D7EE-F352-05FD-6C7C-9CD46647B460}"/>
              </a:ext>
            </a:extLst>
          </p:cNvPr>
          <p:cNvSpPr txBox="1"/>
          <p:nvPr/>
        </p:nvSpPr>
        <p:spPr>
          <a:xfrm>
            <a:off x="5648482" y="3851836"/>
            <a:ext cx="6543518" cy="677108"/>
          </a:xfrm>
          <a:prstGeom prst="rect">
            <a:avLst/>
          </a:prstGeom>
          <a:solidFill>
            <a:schemeClr val="bg1">
              <a:alpha val="75000"/>
            </a:schemeClr>
          </a:solidFill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Isomerisum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游ゴシック" panose="020B0400000000000000" pitchFamily="50" charset="-128"/>
                <a:cs typeface="Calibri" panose="020F0502020204030204" pitchFamily="34" charset="0"/>
              </a:rPr>
              <a:t>States with extreme deformation or spin, rarely met in ground states</a:t>
            </a:r>
          </a:p>
        </p:txBody>
      </p:sp>
    </p:spTree>
    <p:extLst>
      <p:ext uri="{BB962C8B-B14F-4D97-AF65-F5344CB8AC3E}">
        <p14:creationId xmlns:p14="http://schemas.microsoft.com/office/powerpoint/2010/main" val="347027635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230" name="TextBox 4">
            <a:extLst>
              <a:ext uri="{FF2B5EF4-FFF2-40B4-BE49-F238E27FC236}">
                <a16:creationId xmlns:a16="http://schemas.microsoft.com/office/drawing/2014/main" id="{BEF90F4E-3D87-46A8-87F4-A138DF0F159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55706" y="45915"/>
            <a:ext cx="9214574" cy="646331"/>
          </a:xfrm>
          <a:prstGeom prst="rect">
            <a:avLst/>
          </a:prstGeom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none">
            <a:spAutoFit/>
          </a:bodyPr>
          <a:lstStyle>
            <a:lvl1pPr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42950" indent="-285750"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43000" indent="-228600"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600200" indent="-228600"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2057400" indent="-228600"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 defTabSz="914400"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r>
              <a:rPr lang="en-US" altLang="ja-JP" sz="3600" dirty="0">
                <a:solidFill>
                  <a:prstClr val="black"/>
                </a:solidFill>
                <a:latin typeface="Calibri" panose="020F0502020204030204" pitchFamily="34" charset="0"/>
                <a:ea typeface="ヒラギノ丸ゴ ProN W4" charset="-128"/>
                <a:cs typeface="Calibri" panose="020F0502020204030204" pitchFamily="34" charset="0"/>
              </a:rPr>
              <a:t>RIBF upgrade plan to have more intense U beam</a:t>
            </a:r>
            <a:endParaRPr lang="ja-JP" altLang="en-US" sz="3600" dirty="0">
              <a:solidFill>
                <a:prstClr val="black"/>
              </a:solidFill>
              <a:latin typeface="Calibri" panose="020F0502020204030204" pitchFamily="34" charset="0"/>
              <a:ea typeface="ヒラギノ丸ゴ ProN W4" charset="-128"/>
              <a:cs typeface="Calibri" panose="020F0502020204030204" pitchFamily="34" charset="0"/>
            </a:endParaRPr>
          </a:p>
        </p:txBody>
      </p:sp>
      <p:sp>
        <p:nvSpPr>
          <p:cNvPr id="53283" name="Text Box 83"/>
          <p:cNvSpPr txBox="1">
            <a:spLocks noChangeArrowheads="1"/>
          </p:cNvSpPr>
          <p:nvPr/>
        </p:nvSpPr>
        <p:spPr bwMode="auto">
          <a:xfrm>
            <a:off x="11258339" y="6528452"/>
            <a:ext cx="428625" cy="3413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90000" tIns="46800" rIns="90000" bIns="46800">
            <a:spAutoFit/>
          </a:bodyPr>
          <a:lstStyle>
            <a:lvl1pPr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ＭＳ Ｐゴシック" pitchFamily="50" charset="-128"/>
                <a:ea typeface="ＭＳ Ｐゴシック" pitchFamily="50" charset="-128"/>
              </a:defRPr>
            </a:lvl1pPr>
            <a:lvl2pPr marL="742950" indent="-28575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ＭＳ Ｐゴシック" pitchFamily="50" charset="-128"/>
                <a:ea typeface="ＭＳ Ｐゴシック" pitchFamily="50" charset="-128"/>
              </a:defRPr>
            </a:lvl2pPr>
            <a:lvl3pPr marL="1143000" indent="-22860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ＭＳ Ｐゴシック" pitchFamily="50" charset="-128"/>
                <a:ea typeface="ＭＳ Ｐゴシック" pitchFamily="50" charset="-128"/>
              </a:defRPr>
            </a:lvl3pPr>
            <a:lvl4pPr marL="1600200" indent="-22860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ＭＳ Ｐゴシック" pitchFamily="50" charset="-128"/>
                <a:ea typeface="ＭＳ Ｐゴシック" pitchFamily="50" charset="-128"/>
              </a:defRPr>
            </a:lvl4pPr>
            <a:lvl5pPr marL="2057400" indent="-22860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ＭＳ Ｐゴシック" pitchFamily="50" charset="-128"/>
                <a:ea typeface="ＭＳ Ｐゴシック" pitchFamily="50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ＭＳ Ｐゴシック" pitchFamily="50" charset="-128"/>
                <a:ea typeface="ＭＳ Ｐゴシック" pitchFamily="50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ＭＳ Ｐゴシック" pitchFamily="50" charset="-128"/>
                <a:ea typeface="ＭＳ Ｐゴシック" pitchFamily="50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ＭＳ Ｐゴシック" pitchFamily="50" charset="-128"/>
                <a:ea typeface="ＭＳ Ｐゴシック" pitchFamily="50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ＭＳ Ｐゴシック" pitchFamily="50" charset="-128"/>
                <a:ea typeface="ＭＳ Ｐゴシック" pitchFamily="50" charset="-128"/>
              </a:defRPr>
            </a:lvl9pPr>
          </a:lstStyle>
          <a:p>
            <a:pPr algn="r" defTabSz="914400" fontAlgn="base">
              <a:spcBef>
                <a:spcPct val="0"/>
              </a:spcBef>
              <a:spcAft>
                <a:spcPct val="0"/>
              </a:spcAft>
              <a:buNone/>
              <a:defRPr/>
            </a:pPr>
            <a:fld id="{3BE805F7-B4B1-42C8-B133-383D449AB4CF}" type="slidenum">
              <a:rPr lang="en-US" altLang="ja-JP" sz="1600">
                <a:solidFill>
                  <a:srgbClr val="0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pPr algn="r" defTabSz="914400" fontAlgn="base">
                <a:spcBef>
                  <a:spcPct val="0"/>
                </a:spcBef>
                <a:spcAft>
                  <a:spcPct val="0"/>
                </a:spcAft>
                <a:buNone/>
                <a:defRPr/>
              </a:pPr>
              <a:t>14</a:t>
            </a:fld>
            <a:endParaRPr lang="en-US" altLang="ja-JP" sz="1600" dirty="0">
              <a:solidFill>
                <a:srgbClr val="00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7" name="図 36">
            <a:extLst>
              <a:ext uri="{FF2B5EF4-FFF2-40B4-BE49-F238E27FC236}">
                <a16:creationId xmlns:a16="http://schemas.microsoft.com/office/drawing/2014/main" id="{FCB34125-809A-45E1-B448-516A3F1C87F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1466" y="1007418"/>
            <a:ext cx="6585834" cy="1981331"/>
          </a:xfrm>
          <a:prstGeom prst="rect">
            <a:avLst/>
          </a:prstGeom>
        </p:spPr>
      </p:pic>
      <p:pic>
        <p:nvPicPr>
          <p:cNvPr id="38" name="図 37">
            <a:extLst>
              <a:ext uri="{FF2B5EF4-FFF2-40B4-BE49-F238E27FC236}">
                <a16:creationId xmlns:a16="http://schemas.microsoft.com/office/drawing/2014/main" id="{D693C1AA-DCED-44F2-9D96-3E0316B02AC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6709" y="3792691"/>
            <a:ext cx="6492813" cy="1711573"/>
          </a:xfrm>
          <a:prstGeom prst="rect">
            <a:avLst/>
          </a:prstGeom>
        </p:spPr>
      </p:pic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03A2587D-3D22-4F69-9C41-65D6D386F8CC}"/>
              </a:ext>
            </a:extLst>
          </p:cNvPr>
          <p:cNvSpPr txBox="1"/>
          <p:nvPr/>
        </p:nvSpPr>
        <p:spPr>
          <a:xfrm>
            <a:off x="1121754" y="5622120"/>
            <a:ext cx="4981107" cy="646331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txBody>
          <a:bodyPr wrap="none" rtlCol="0">
            <a:spAutoFit/>
          </a:bodyPr>
          <a:lstStyle/>
          <a:p>
            <a:r>
              <a:rPr kumimoji="1" lang="en-US" altLang="ja-JP" dirty="0">
                <a:latin typeface="Calibri" panose="020F0502020204030204" pitchFamily="34" charset="0"/>
                <a:cs typeface="Calibri" panose="020F0502020204030204" pitchFamily="34" charset="0"/>
              </a:rPr>
              <a:t>Charge Stripper Rings</a:t>
            </a:r>
            <a:r>
              <a:rPr kumimoji="1" lang="ja-JP" altLang="en-US" dirty="0"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kumimoji="1" lang="en-US" altLang="ja-JP" dirty="0">
                <a:latin typeface="Calibri" panose="020F0502020204030204" pitchFamily="34" charset="0"/>
                <a:cs typeface="Calibri" panose="020F0502020204030204" pitchFamily="34" charset="0"/>
              </a:rPr>
              <a:t>: beam recycling technology </a:t>
            </a:r>
          </a:p>
          <a:p>
            <a:r>
              <a:rPr kumimoji="1" lang="en-US" altLang="ja-JP" dirty="0">
                <a:latin typeface="Calibri" panose="020F0502020204030204" pitchFamily="34" charset="0"/>
                <a:cs typeface="Calibri" panose="020F0502020204030204" pitchFamily="34" charset="0"/>
              </a:rPr>
              <a:t>to increase transmission efficiency by a factor of 10</a:t>
            </a: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827E3B53-E1BF-4E6B-87CC-6E641E8692E2}"/>
              </a:ext>
            </a:extLst>
          </p:cNvPr>
          <p:cNvSpPr txBox="1"/>
          <p:nvPr/>
        </p:nvSpPr>
        <p:spPr>
          <a:xfrm>
            <a:off x="509540" y="711370"/>
            <a:ext cx="381860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2400" u="sng" dirty="0">
                <a:latin typeface="Calibri" panose="020F0502020204030204" pitchFamily="34" charset="0"/>
                <a:cs typeface="Calibri" panose="020F0502020204030204" pitchFamily="34" charset="0"/>
              </a:rPr>
              <a:t>Present Acceleration Scheme</a:t>
            </a:r>
            <a:endParaRPr kumimoji="1" lang="ja-JP" altLang="en-US" sz="2400" u="sng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31BDFE69-348D-482A-B54F-2B62C6229580}"/>
              </a:ext>
            </a:extLst>
          </p:cNvPr>
          <p:cNvSpPr txBox="1"/>
          <p:nvPr/>
        </p:nvSpPr>
        <p:spPr>
          <a:xfrm>
            <a:off x="916709" y="2874181"/>
            <a:ext cx="62520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dirty="0">
                <a:latin typeface="Calibri" panose="020F0502020204030204" pitchFamily="34" charset="0"/>
                <a:cs typeface="Calibri" panose="020F0502020204030204" pitchFamily="34" charset="0"/>
              </a:rPr>
              <a:t>Large loss at the strippers : transmission efficiency is about 6%</a:t>
            </a:r>
            <a:endParaRPr kumimoji="1" lang="ja-JP" alt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3" name="テキスト ボックス 42">
            <a:extLst>
              <a:ext uri="{FF2B5EF4-FFF2-40B4-BE49-F238E27FC236}">
                <a16:creationId xmlns:a16="http://schemas.microsoft.com/office/drawing/2014/main" id="{252A796F-24DC-4FE2-B914-DE8D91A1CEF7}"/>
              </a:ext>
            </a:extLst>
          </p:cNvPr>
          <p:cNvSpPr txBox="1"/>
          <p:nvPr/>
        </p:nvSpPr>
        <p:spPr>
          <a:xfrm>
            <a:off x="586678" y="3365055"/>
            <a:ext cx="186313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2400" u="sng" dirty="0">
                <a:latin typeface="Calibri" panose="020F0502020204030204" pitchFamily="34" charset="0"/>
                <a:cs typeface="Calibri" panose="020F0502020204030204" pitchFamily="34" charset="0"/>
              </a:rPr>
              <a:t>Upgrade plan</a:t>
            </a:r>
            <a:endParaRPr kumimoji="1" lang="ja-JP" altLang="en-US" sz="2400" u="sng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84129EC1-68CC-4F2A-8DE7-85DF43FBDABD}"/>
              </a:ext>
            </a:extLst>
          </p:cNvPr>
          <p:cNvSpPr txBox="1"/>
          <p:nvPr/>
        </p:nvSpPr>
        <p:spPr>
          <a:xfrm>
            <a:off x="6637186" y="1404034"/>
            <a:ext cx="106311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2000" b="1" dirty="0">
                <a:latin typeface="Calibri" panose="020F0502020204030204" pitchFamily="34" charset="0"/>
                <a:cs typeface="Calibri" panose="020F0502020204030204" pitchFamily="34" charset="0"/>
              </a:rPr>
              <a:t>100 </a:t>
            </a:r>
            <a:r>
              <a:rPr kumimoji="1" lang="en-US" altLang="ja-JP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pnA</a:t>
            </a:r>
            <a:endParaRPr kumimoji="1" lang="en-US" altLang="ja-JP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5" name="テキスト ボックス 44">
            <a:extLst>
              <a:ext uri="{FF2B5EF4-FFF2-40B4-BE49-F238E27FC236}">
                <a16:creationId xmlns:a16="http://schemas.microsoft.com/office/drawing/2014/main" id="{AA99B024-9160-40BA-88C7-3E18111512EF}"/>
              </a:ext>
            </a:extLst>
          </p:cNvPr>
          <p:cNvSpPr txBox="1"/>
          <p:nvPr/>
        </p:nvSpPr>
        <p:spPr>
          <a:xfrm>
            <a:off x="6577570" y="3881172"/>
            <a:ext cx="119295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2000" b="1" dirty="0">
                <a:latin typeface="Calibri" panose="020F0502020204030204" pitchFamily="34" charset="0"/>
                <a:cs typeface="Calibri" panose="020F0502020204030204" pitchFamily="34" charset="0"/>
              </a:rPr>
              <a:t>2000 </a:t>
            </a:r>
            <a:r>
              <a:rPr kumimoji="1" lang="en-US" altLang="ja-JP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pnA</a:t>
            </a:r>
            <a:endParaRPr kumimoji="1" lang="en-US" altLang="ja-JP" sz="20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8961AC7D-48D2-492F-892A-AD3B0B441579}"/>
              </a:ext>
            </a:extLst>
          </p:cNvPr>
          <p:cNvSpPr/>
          <p:nvPr/>
        </p:nvSpPr>
        <p:spPr>
          <a:xfrm>
            <a:off x="2790330" y="4428691"/>
            <a:ext cx="517236" cy="1147262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48" name="正方形/長方形 47">
            <a:extLst>
              <a:ext uri="{FF2B5EF4-FFF2-40B4-BE49-F238E27FC236}">
                <a16:creationId xmlns:a16="http://schemas.microsoft.com/office/drawing/2014/main" id="{D24AD15C-8384-4F82-845F-1929D1ECEEB0}"/>
              </a:ext>
            </a:extLst>
          </p:cNvPr>
          <p:cNvSpPr/>
          <p:nvPr/>
        </p:nvSpPr>
        <p:spPr>
          <a:xfrm>
            <a:off x="4051309" y="4428691"/>
            <a:ext cx="517236" cy="1147262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157D655A-BA2F-4AF0-A280-F6F94C1AC7C9}"/>
              </a:ext>
            </a:extLst>
          </p:cNvPr>
          <p:cNvSpPr txBox="1"/>
          <p:nvPr/>
        </p:nvSpPr>
        <p:spPr>
          <a:xfrm>
            <a:off x="2693316" y="4059359"/>
            <a:ext cx="65594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dirty="0">
                <a:latin typeface="Calibri" panose="020F0502020204030204" pitchFamily="34" charset="0"/>
                <a:cs typeface="Calibri" panose="020F0502020204030204" pitchFamily="34" charset="0"/>
              </a:rPr>
              <a:t>CSR1</a:t>
            </a:r>
            <a:endParaRPr kumimoji="1" lang="ja-JP" alt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50" name="テキスト ボックス 49">
            <a:extLst>
              <a:ext uri="{FF2B5EF4-FFF2-40B4-BE49-F238E27FC236}">
                <a16:creationId xmlns:a16="http://schemas.microsoft.com/office/drawing/2014/main" id="{9821AFA0-4ABE-4A56-859C-D1AA0F503BF1}"/>
              </a:ext>
            </a:extLst>
          </p:cNvPr>
          <p:cNvSpPr txBox="1"/>
          <p:nvPr/>
        </p:nvSpPr>
        <p:spPr>
          <a:xfrm>
            <a:off x="3954295" y="4059359"/>
            <a:ext cx="65594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dirty="0">
                <a:latin typeface="Calibri" panose="020F0502020204030204" pitchFamily="34" charset="0"/>
                <a:cs typeface="Calibri" panose="020F0502020204030204" pitchFamily="34" charset="0"/>
              </a:rPr>
              <a:t>CSR2</a:t>
            </a:r>
            <a:endParaRPr kumimoji="1" lang="ja-JP" alt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BC8CD510-750C-4925-9787-55285039A47E}"/>
              </a:ext>
            </a:extLst>
          </p:cNvPr>
          <p:cNvSpPr txBox="1"/>
          <p:nvPr/>
        </p:nvSpPr>
        <p:spPr>
          <a:xfrm>
            <a:off x="951224" y="4828536"/>
            <a:ext cx="126509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dirty="0">
                <a:latin typeface="Calibri" panose="020F0502020204030204" pitchFamily="34" charset="0"/>
                <a:cs typeface="Calibri" panose="020F0502020204030204" pitchFamily="34" charset="0"/>
              </a:rPr>
              <a:t>Ion-source</a:t>
            </a:r>
          </a:p>
          <a:p>
            <a:r>
              <a:rPr kumimoji="1" lang="en-US" altLang="ja-JP" dirty="0">
                <a:latin typeface="Calibri" panose="020F0502020204030204" pitchFamily="34" charset="0"/>
                <a:cs typeface="Calibri" panose="020F0502020204030204" pitchFamily="34" charset="0"/>
              </a:rPr>
              <a:t>upgrade X2</a:t>
            </a:r>
            <a:endParaRPr kumimoji="1" lang="ja-JP" alt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12" name="直線矢印コネクタ 11">
            <a:extLst>
              <a:ext uri="{FF2B5EF4-FFF2-40B4-BE49-F238E27FC236}">
                <a16:creationId xmlns:a16="http://schemas.microsoft.com/office/drawing/2014/main" id="{6A433BE1-6C1F-4C82-8900-D75E3D6E0ECF}"/>
              </a:ext>
            </a:extLst>
          </p:cNvPr>
          <p:cNvCxnSpPr/>
          <p:nvPr/>
        </p:nvCxnSpPr>
        <p:spPr>
          <a:xfrm>
            <a:off x="7168742" y="1858174"/>
            <a:ext cx="0" cy="2032013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6FB53D81-F151-4542-BC05-B7CD72F70901}"/>
              </a:ext>
            </a:extLst>
          </p:cNvPr>
          <p:cNvSpPr txBox="1"/>
          <p:nvPr/>
        </p:nvSpPr>
        <p:spPr>
          <a:xfrm>
            <a:off x="7380834" y="2515932"/>
            <a:ext cx="77938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3200" dirty="0">
                <a:latin typeface="Calibri" panose="020F0502020204030204" pitchFamily="34" charset="0"/>
                <a:cs typeface="Calibri" panose="020F0502020204030204" pitchFamily="34" charset="0"/>
              </a:rPr>
              <a:t>x20</a:t>
            </a:r>
            <a:endParaRPr kumimoji="1" lang="ja-JP" altLang="en-US" sz="3200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6" name="直線コネクタ 5">
            <a:extLst>
              <a:ext uri="{FF2B5EF4-FFF2-40B4-BE49-F238E27FC236}">
                <a16:creationId xmlns:a16="http://schemas.microsoft.com/office/drawing/2014/main" id="{EE60DD7F-2C37-B8D5-9A8A-A76ACD4414D1}"/>
              </a:ext>
            </a:extLst>
          </p:cNvPr>
          <p:cNvCxnSpPr>
            <a:cxnSpLocks/>
          </p:cNvCxnSpPr>
          <p:nvPr/>
        </p:nvCxnSpPr>
        <p:spPr>
          <a:xfrm>
            <a:off x="586678" y="642629"/>
            <a:ext cx="9033262" cy="0"/>
          </a:xfrm>
          <a:prstGeom prst="line">
            <a:avLst/>
          </a:prstGeom>
          <a:ln w="57150">
            <a:solidFill>
              <a:srgbClr val="0070C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2311FFA3-57B1-1C33-FD02-1B3EB892D953}"/>
              </a:ext>
            </a:extLst>
          </p:cNvPr>
          <p:cNvSpPr txBox="1"/>
          <p:nvPr/>
        </p:nvSpPr>
        <p:spPr>
          <a:xfrm>
            <a:off x="7710966" y="3250532"/>
            <a:ext cx="4118628" cy="461665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txBody>
          <a:bodyPr wrap="none" rtlCol="0">
            <a:spAutoFit/>
          </a:bodyPr>
          <a:lstStyle/>
          <a:p>
            <a:r>
              <a:rPr kumimoji="1" lang="en-US" altLang="ja-JP" sz="2400" dirty="0">
                <a:latin typeface="Calibri" panose="020F0502020204030204" pitchFamily="34" charset="0"/>
                <a:cs typeface="Calibri" panose="020F0502020204030204" pitchFamily="34" charset="0"/>
              </a:rPr>
              <a:t>“Recycling of heavy-ion beams”</a:t>
            </a:r>
          </a:p>
        </p:txBody>
      </p:sp>
      <p:sp>
        <p:nvSpPr>
          <p:cNvPr id="14" name="テキスト ボックス 13">
            <a:extLst>
              <a:ext uri="{FF2B5EF4-FFF2-40B4-BE49-F238E27FC236}">
                <a16:creationId xmlns:a16="http://schemas.microsoft.com/office/drawing/2014/main" id="{E003FB09-5C9A-779F-7DE2-AEE61FB6A2A0}"/>
              </a:ext>
            </a:extLst>
          </p:cNvPr>
          <p:cNvSpPr txBox="1"/>
          <p:nvPr/>
        </p:nvSpPr>
        <p:spPr>
          <a:xfrm>
            <a:off x="7281955" y="1709306"/>
            <a:ext cx="154189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3200" dirty="0">
                <a:highlight>
                  <a:srgbClr val="FFFF00"/>
                </a:highlight>
              </a:rPr>
              <a:t>6x10</a:t>
            </a:r>
            <a:r>
              <a:rPr kumimoji="1" lang="en-US" altLang="ja-JP" sz="3200" baseline="30000" dirty="0">
                <a:highlight>
                  <a:srgbClr val="FFFF00"/>
                </a:highlight>
              </a:rPr>
              <a:t>11</a:t>
            </a:r>
            <a:r>
              <a:rPr kumimoji="1" lang="en-US" altLang="ja-JP" sz="3200" dirty="0">
                <a:highlight>
                  <a:srgbClr val="FFFF00"/>
                </a:highlight>
              </a:rPr>
              <a:t>/s</a:t>
            </a:r>
            <a:endParaRPr kumimoji="1" lang="ja-JP" altLang="en-US" sz="3200" dirty="0">
              <a:highlight>
                <a:srgbClr val="FFFF00"/>
              </a:highlight>
            </a:endParaRPr>
          </a:p>
        </p:txBody>
      </p:sp>
      <p:sp>
        <p:nvSpPr>
          <p:cNvPr id="16" name="テキスト ボックス 15">
            <a:extLst>
              <a:ext uri="{FF2B5EF4-FFF2-40B4-BE49-F238E27FC236}">
                <a16:creationId xmlns:a16="http://schemas.microsoft.com/office/drawing/2014/main" id="{1B13BF6A-F213-C607-1428-5DD16F19281F}"/>
              </a:ext>
            </a:extLst>
          </p:cNvPr>
          <p:cNvSpPr txBox="1"/>
          <p:nvPr/>
        </p:nvSpPr>
        <p:spPr>
          <a:xfrm>
            <a:off x="5616715" y="3184439"/>
            <a:ext cx="155202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3200" dirty="0">
                <a:highlight>
                  <a:srgbClr val="FFFF00"/>
                </a:highlight>
              </a:rPr>
              <a:t>1x10</a:t>
            </a:r>
            <a:r>
              <a:rPr kumimoji="1" lang="en-US" altLang="ja-JP" sz="3200" baseline="30000" dirty="0">
                <a:highlight>
                  <a:srgbClr val="FFFF00"/>
                </a:highlight>
              </a:rPr>
              <a:t>13</a:t>
            </a:r>
            <a:r>
              <a:rPr kumimoji="1" lang="en-US" altLang="ja-JP" sz="3200" dirty="0">
                <a:highlight>
                  <a:srgbClr val="FFFF00"/>
                </a:highlight>
              </a:rPr>
              <a:t>/s</a:t>
            </a:r>
            <a:endParaRPr kumimoji="1" lang="ja-JP" altLang="en-US" sz="3200" dirty="0">
              <a:highlight>
                <a:srgbClr val="FFFF00"/>
              </a:highlight>
            </a:endParaRPr>
          </a:p>
        </p:txBody>
      </p:sp>
      <p:sp>
        <p:nvSpPr>
          <p:cNvPr id="21" name="テキスト ボックス 20">
            <a:extLst>
              <a:ext uri="{FF2B5EF4-FFF2-40B4-BE49-F238E27FC236}">
                <a16:creationId xmlns:a16="http://schemas.microsoft.com/office/drawing/2014/main" id="{745D4F28-B642-25A6-1648-5372929C27EA}"/>
              </a:ext>
            </a:extLst>
          </p:cNvPr>
          <p:cNvSpPr txBox="1"/>
          <p:nvPr/>
        </p:nvSpPr>
        <p:spPr>
          <a:xfrm>
            <a:off x="9770280" y="226457"/>
            <a:ext cx="195983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ＭＳ Ｐゴシック" panose="020B0600070205080204" pitchFamily="50" charset="-128"/>
                <a:cs typeface="+mn-cs"/>
              </a:rPr>
              <a:t>Courtesy of Imao</a:t>
            </a:r>
            <a:endParaRPr kumimoji="1" lang="ja-JP" alt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ＭＳ Ｐゴシック" panose="020B0600070205080204" pitchFamily="50" charset="-128"/>
              <a:cs typeface="+mn-cs"/>
            </a:endParaRPr>
          </a:p>
        </p:txBody>
      </p:sp>
      <p:sp>
        <p:nvSpPr>
          <p:cNvPr id="23" name="テキスト ボックス 22">
            <a:extLst>
              <a:ext uri="{FF2B5EF4-FFF2-40B4-BE49-F238E27FC236}">
                <a16:creationId xmlns:a16="http://schemas.microsoft.com/office/drawing/2014/main" id="{3AE7B9DE-C6E9-59D3-C868-18197FA9800C}"/>
              </a:ext>
            </a:extLst>
          </p:cNvPr>
          <p:cNvSpPr txBox="1"/>
          <p:nvPr/>
        </p:nvSpPr>
        <p:spPr>
          <a:xfrm>
            <a:off x="2031465" y="6533342"/>
            <a:ext cx="812907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ja-JP" altLang="en-US" dirty="0"/>
              <a:t>https://www.nishina.riken.jp/researcher/RIBFupgrade/RIBF_Upgrade_NCAC.pdf</a:t>
            </a:r>
          </a:p>
        </p:txBody>
      </p:sp>
      <p:pic>
        <p:nvPicPr>
          <p:cNvPr id="10" name="図 9">
            <a:extLst>
              <a:ext uri="{FF2B5EF4-FFF2-40B4-BE49-F238E27FC236}">
                <a16:creationId xmlns:a16="http://schemas.microsoft.com/office/drawing/2014/main" id="{0B30A74F-1125-41DA-48F1-9893601D132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877175" y="3958380"/>
            <a:ext cx="4151356" cy="2335138"/>
          </a:xfrm>
          <a:prstGeom prst="rect">
            <a:avLst/>
          </a:prstGeom>
        </p:spPr>
      </p:pic>
    </p:spTree>
  </p:cSld>
  <p:clrMapOvr>
    <a:masterClrMapping/>
  </p:clrMapOvr>
  <p:transition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図 8">
            <a:extLst>
              <a:ext uri="{FF2B5EF4-FFF2-40B4-BE49-F238E27FC236}">
                <a16:creationId xmlns:a16="http://schemas.microsoft.com/office/drawing/2014/main" id="{5B7C503D-3460-A4BC-B68A-96E86ADBE85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603445" y="224128"/>
            <a:ext cx="2262768" cy="3204872"/>
          </a:xfrm>
          <a:prstGeom prst="rect">
            <a:avLst/>
          </a:prstGeom>
          <a:ln w="28575">
            <a:solidFill>
              <a:srgbClr val="FF0000"/>
            </a:solidFill>
          </a:ln>
        </p:spPr>
      </p:pic>
      <p:sp>
        <p:nvSpPr>
          <p:cNvPr id="19" name="テキスト ボックス 18">
            <a:extLst>
              <a:ext uri="{FF2B5EF4-FFF2-40B4-BE49-F238E27FC236}">
                <a16:creationId xmlns:a16="http://schemas.microsoft.com/office/drawing/2014/main" id="{01EEA0B2-1A5A-4923-4837-1CF2AE0329F6}"/>
              </a:ext>
            </a:extLst>
          </p:cNvPr>
          <p:cNvSpPr txBox="1"/>
          <p:nvPr/>
        </p:nvSpPr>
        <p:spPr>
          <a:xfrm>
            <a:off x="624417" y="831557"/>
            <a:ext cx="812907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https://www.nishina.riken.jp/researcher/RIBFupgrade/RIBF_Upgrade_NCAC.pdf</a:t>
            </a:r>
          </a:p>
        </p:txBody>
      </p:sp>
      <p:sp>
        <p:nvSpPr>
          <p:cNvPr id="20" name="テキスト ボックス 19">
            <a:extLst>
              <a:ext uri="{FF2B5EF4-FFF2-40B4-BE49-F238E27FC236}">
                <a16:creationId xmlns:a16="http://schemas.microsoft.com/office/drawing/2014/main" id="{274AA6E1-7924-3231-8344-E6D710B1AEB8}"/>
              </a:ext>
            </a:extLst>
          </p:cNvPr>
          <p:cNvSpPr txBox="1"/>
          <p:nvPr/>
        </p:nvSpPr>
        <p:spPr>
          <a:xfrm>
            <a:off x="608894" y="369892"/>
            <a:ext cx="587449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“RIBF Facility Upgrade Project” issued in 2023</a:t>
            </a:r>
            <a:endParaRPr kumimoji="1" lang="ja-JP" altLang="en-US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pic>
        <p:nvPicPr>
          <p:cNvPr id="27" name="図 26" descr="会議室にいる人たち&#10;&#10;自動的に生成された説明">
            <a:extLst>
              <a:ext uri="{FF2B5EF4-FFF2-40B4-BE49-F238E27FC236}">
                <a16:creationId xmlns:a16="http://schemas.microsoft.com/office/drawing/2014/main" id="{D07D225C-E328-C556-FA2C-E483CEB1AC8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03445" y="4160663"/>
            <a:ext cx="2296432" cy="1722325"/>
          </a:xfrm>
          <a:prstGeom prst="rect">
            <a:avLst/>
          </a:prstGeom>
        </p:spPr>
      </p:pic>
      <p:sp>
        <p:nvSpPr>
          <p:cNvPr id="28" name="テキスト ボックス 27">
            <a:extLst>
              <a:ext uri="{FF2B5EF4-FFF2-40B4-BE49-F238E27FC236}">
                <a16:creationId xmlns:a16="http://schemas.microsoft.com/office/drawing/2014/main" id="{AAEFD851-7850-51BA-A60A-58F9DDDF73E5}"/>
              </a:ext>
            </a:extLst>
          </p:cNvPr>
          <p:cNvSpPr txBox="1"/>
          <p:nvPr/>
        </p:nvSpPr>
        <p:spPr>
          <a:xfrm>
            <a:off x="717129" y="5439374"/>
            <a:ext cx="8886316" cy="10772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メイリオ" panose="020B0604030504040204" pitchFamily="50" charset="-128"/>
                <a:cs typeface="Calibri" panose="020F0502020204030204" pitchFamily="34" charset="0"/>
              </a:rPr>
              <a:t>In 2024, Int’l  WS “</a:t>
            </a:r>
            <a:r>
              <a:rPr kumimoji="0" lang="en-US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Advancing physics at next RIBF (ADRIB24)”</a:t>
            </a:r>
          </a:p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メイリオ" panose="020B0604030504040204" pitchFamily="50" charset="-128"/>
                <a:cs typeface="Calibri" panose="020F0502020204030204" pitchFamily="34" charset="0"/>
              </a:rPr>
              <a:t>In 2025, Int’l  WS “</a:t>
            </a:r>
            <a:r>
              <a:rPr kumimoji="0" lang="en-US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Advancing physics at next RIBF (ADRIB25)”</a:t>
            </a:r>
            <a:endParaRPr kumimoji="0" lang="en-US" altLang="ja-JP" sz="200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メイリオ" panose="020B0604030504040204" pitchFamily="50" charset="-128"/>
              <a:cs typeface="Calibri" panose="020F0502020204030204" pitchFamily="34" charset="0"/>
            </a:endParaRPr>
          </a:p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altLang="ja-JP" sz="24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メイリオ" panose="020B0604030504040204" pitchFamily="50" charset="-128"/>
                <a:cs typeface="Calibri" panose="020F0502020204030204" pitchFamily="34" charset="0"/>
              </a:rPr>
              <a:t>          </a:t>
            </a:r>
            <a:r>
              <a:rPr kumimoji="0" lang="en-US" altLang="ja-JP" sz="2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メイリオ" panose="020B0604030504040204" pitchFamily="50" charset="-128"/>
                <a:cs typeface="Calibri" panose="020F0502020204030204" pitchFamily="34" charset="0"/>
              </a:rPr>
              <a:t>more than 100 participants, 50% were young generations (20-30’s years old)</a:t>
            </a:r>
            <a:endParaRPr kumimoji="0" lang="en-US" altLang="ja-JP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sp>
        <p:nvSpPr>
          <p:cNvPr id="29" name="テキスト ボックス 28">
            <a:extLst>
              <a:ext uri="{FF2B5EF4-FFF2-40B4-BE49-F238E27FC236}">
                <a16:creationId xmlns:a16="http://schemas.microsoft.com/office/drawing/2014/main" id="{83E799BE-0AF1-3043-1F2D-2085218FB95D}"/>
              </a:ext>
            </a:extLst>
          </p:cNvPr>
          <p:cNvSpPr txBox="1"/>
          <p:nvPr/>
        </p:nvSpPr>
        <p:spPr>
          <a:xfrm>
            <a:off x="1125284" y="4780087"/>
            <a:ext cx="356366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2400" b="1" i="0" u="sng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Budget is being requested </a:t>
            </a:r>
            <a:endParaRPr kumimoji="1" lang="ja-JP" altLang="en-US" sz="2400" b="1" i="0" u="sng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pic>
        <p:nvPicPr>
          <p:cNvPr id="5" name="図 4">
            <a:extLst>
              <a:ext uri="{FF2B5EF4-FFF2-40B4-BE49-F238E27FC236}">
                <a16:creationId xmlns:a16="http://schemas.microsoft.com/office/drawing/2014/main" id="{5B5B4648-7582-DAB6-9D6F-4BE8413CB5B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21527" y="2089194"/>
            <a:ext cx="6289248" cy="2603806"/>
          </a:xfrm>
          <a:prstGeom prst="rect">
            <a:avLst/>
          </a:prstGeom>
        </p:spPr>
      </p:pic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BA66029D-2E85-E6B5-C4CD-56FC1D7E6B6E}"/>
              </a:ext>
            </a:extLst>
          </p:cNvPr>
          <p:cNvSpPr txBox="1"/>
          <p:nvPr/>
        </p:nvSpPr>
        <p:spPr>
          <a:xfrm>
            <a:off x="717129" y="1238555"/>
            <a:ext cx="4907818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1" lang="fr-F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8 </a:t>
            </a:r>
            <a:r>
              <a:rPr kumimoji="1" lang="fr-FR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year</a:t>
            </a:r>
            <a:r>
              <a:rPr kumimoji="1" lang="fr-F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 </a:t>
            </a:r>
            <a:r>
              <a:rPr kumimoji="1" lang="fr-FR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project</a:t>
            </a:r>
            <a:r>
              <a:rPr kumimoji="1" lang="fr-F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. 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1" lang="fr-FR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Year</a:t>
            </a:r>
            <a:r>
              <a:rPr kumimoji="1" lang="fr-F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 1 to 5: construction of CSR1 for 500 </a:t>
            </a:r>
            <a:r>
              <a:rPr kumimoji="1" lang="fr-FR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pnA</a:t>
            </a:r>
            <a:r>
              <a:rPr kumimoji="1" lang="fr-F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 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1" lang="fr-FR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Year</a:t>
            </a:r>
            <a:r>
              <a:rPr kumimoji="1" lang="fr-F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 6 to 8: construction of CSR2 for 2,000 </a:t>
            </a:r>
            <a:r>
              <a:rPr kumimoji="1" lang="fr-FR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pnA</a:t>
            </a:r>
            <a:r>
              <a:rPr kumimoji="1" lang="fr-F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 </a:t>
            </a:r>
            <a:endParaRPr kumimoji="1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434059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​​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46_標準デザイン">
  <a:themeElements>
    <a:clrScheme name="42_標準デザイン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42_標準デザイン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42_標準デザイン 1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42_標準デザイン 2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2_標準デザイン 3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2_標準デザイン 4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2_標準デザイン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2_標準デザイン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42_標準デザイン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Office テーマ">
  <a:themeElements>
    <a:clrScheme name="Office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2_Office テーマ">
  <a:themeElements>
    <a:clrScheme name="Office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12283</TotalTime>
  <Words>1179</Words>
  <Application>Microsoft Office PowerPoint</Application>
  <PresentationFormat>ワイド画面</PresentationFormat>
  <Paragraphs>213</Paragraphs>
  <Slides>15</Slides>
  <Notes>5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10</vt:i4>
      </vt:variant>
      <vt:variant>
        <vt:lpstr>テーマ</vt:lpstr>
      </vt:variant>
      <vt:variant>
        <vt:i4>5</vt:i4>
      </vt:variant>
      <vt:variant>
        <vt:lpstr>スライド タイトル</vt:lpstr>
      </vt:variant>
      <vt:variant>
        <vt:i4>15</vt:i4>
      </vt:variant>
    </vt:vector>
  </HeadingPairs>
  <TitlesOfParts>
    <vt:vector size="30" baseType="lpstr">
      <vt:lpstr>ＭＳ Ｐゴシック</vt:lpstr>
      <vt:lpstr>Osaka</vt:lpstr>
      <vt:lpstr>游ゴシック</vt:lpstr>
      <vt:lpstr>游ゴシック Light</vt:lpstr>
      <vt:lpstr>Arial</vt:lpstr>
      <vt:lpstr>Calibri</vt:lpstr>
      <vt:lpstr>Calibri Light</vt:lpstr>
      <vt:lpstr>Source Sans Pro</vt:lpstr>
      <vt:lpstr>Symbol</vt:lpstr>
      <vt:lpstr>Times New Roman</vt:lpstr>
      <vt:lpstr>Office ​​テーマ</vt:lpstr>
      <vt:lpstr>46_標準デザイン</vt:lpstr>
      <vt:lpstr>Office テーマ</vt:lpstr>
      <vt:lpstr>2_Office テーマ</vt:lpstr>
      <vt:lpstr>Thème Office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HiroSaku</dc:creator>
  <cp:lastModifiedBy>HiroSaku</cp:lastModifiedBy>
  <cp:revision>281</cp:revision>
  <dcterms:created xsi:type="dcterms:W3CDTF">2019-02-15T11:11:42Z</dcterms:created>
  <dcterms:modified xsi:type="dcterms:W3CDTF">2025-05-27T13:01:57Z</dcterms:modified>
</cp:coreProperties>
</file>