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6.jpg" ContentType="image/jpeg"/>
  <Override PartName="/ppt/media/image18.jpg" ContentType="image/jpeg"/>
  <Override PartName="/ppt/media/image20.jpg" ContentType="image/jpeg"/>
  <Override PartName="/ppt/media/image26.jpg" ContentType="image/jpeg"/>
  <Override PartName="/ppt/media/image34.jpg" ContentType="image/jpeg"/>
  <Override PartName="/ppt/media/image35.jpg" ContentType="image/jpeg"/>
  <Override PartName="/ppt/media/image37.jpg" ContentType="image/jpeg"/>
  <Override PartName="/ppt/notesSlides/notesSlide4.xml" ContentType="application/vnd.openxmlformats-officedocument.presentationml.notesSlide+xml"/>
  <Override PartName="/ppt/media/image53.jpg" ContentType="image/jpeg"/>
  <Override PartName="/ppt/media/image57.JPG" ContentType="image/jpeg"/>
  <Override PartName="/ppt/notesSlides/notesSlide5.xml" ContentType="application/vnd.openxmlformats-officedocument.presentationml.notesSlide+xml"/>
  <Override PartName="/ppt/media/image90.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6" r:id="rId1"/>
  </p:sldMasterIdLst>
  <p:notesMasterIdLst>
    <p:notesMasterId r:id="rId26"/>
  </p:notesMasterIdLst>
  <p:handoutMasterIdLst>
    <p:handoutMasterId r:id="rId27"/>
  </p:handoutMasterIdLst>
  <p:sldIdLst>
    <p:sldId id="603" r:id="rId2"/>
    <p:sldId id="1402" r:id="rId3"/>
    <p:sldId id="4200" r:id="rId4"/>
    <p:sldId id="4185" r:id="rId5"/>
    <p:sldId id="4186" r:id="rId6"/>
    <p:sldId id="610" r:id="rId7"/>
    <p:sldId id="4158" r:id="rId8"/>
    <p:sldId id="4187" r:id="rId9"/>
    <p:sldId id="4188" r:id="rId10"/>
    <p:sldId id="4192" r:id="rId11"/>
    <p:sldId id="285" r:id="rId12"/>
    <p:sldId id="4193" r:id="rId13"/>
    <p:sldId id="619" r:id="rId14"/>
    <p:sldId id="4191" r:id="rId15"/>
    <p:sldId id="4195" r:id="rId16"/>
    <p:sldId id="4164" r:id="rId17"/>
    <p:sldId id="4190" r:id="rId18"/>
    <p:sldId id="4194" r:id="rId19"/>
    <p:sldId id="4196" r:id="rId20"/>
    <p:sldId id="685" r:id="rId21"/>
    <p:sldId id="674" r:id="rId22"/>
    <p:sldId id="2655" r:id="rId23"/>
    <p:sldId id="691" r:id="rId24"/>
    <p:sldId id="646" r:id="rId25"/>
  </p:sldIdLst>
  <p:sldSz cx="9144000" cy="5143500" type="screen16x9"/>
  <p:notesSz cx="6889750" cy="10021888"/>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B1B740E7-046D-4B95-9E49-6A5880657376}">
          <p14:sldIdLst>
            <p14:sldId id="603"/>
            <p14:sldId id="1402"/>
            <p14:sldId id="4200"/>
            <p14:sldId id="4185"/>
            <p14:sldId id="4186"/>
            <p14:sldId id="610"/>
            <p14:sldId id="4158"/>
            <p14:sldId id="4187"/>
            <p14:sldId id="4188"/>
            <p14:sldId id="4192"/>
            <p14:sldId id="285"/>
            <p14:sldId id="4193"/>
            <p14:sldId id="619"/>
            <p14:sldId id="4191"/>
            <p14:sldId id="4195"/>
            <p14:sldId id="4164"/>
            <p14:sldId id="4190"/>
            <p14:sldId id="4194"/>
            <p14:sldId id="4196"/>
            <p14:sldId id="685"/>
            <p14:sldId id="674"/>
            <p14:sldId id="2655"/>
            <p14:sldId id="691"/>
            <p14:sldId id="646"/>
          </p14:sldIdLst>
        </p14:section>
        <p14:section name="Abschnitt ohne Titel" id="{9AA3B53F-4544-49E5-915E-449DA70E69E2}">
          <p14:sldIdLst/>
        </p14:section>
      </p14:sectionLst>
    </p:ext>
    <p:ext uri="{EFAFB233-063F-42B5-8137-9DF3F51BA10A}">
      <p15:sldGuideLst xmlns:p15="http://schemas.microsoft.com/office/powerpoint/2012/main">
        <p15:guide id="1" orient="horz" pos="1688"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56" userDrawn="1">
          <p15:clr>
            <a:srgbClr val="A4A3A4"/>
          </p15:clr>
        </p15:guide>
        <p15:guide id="2" pos="217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ifels, Yvonne Dr." initials="LYD" lastIdx="8" clrIdx="0"/>
  <p:cmAuthor id="2" name="frank.maas@icloud.com" initials="f" lastIdx="1" clrIdx="1"/>
  <p:cmAuthor id="3" name="frank.maas@icloud.com" initials="f [2]" lastIdx="1" clrIdx="2"/>
  <p:cmAuthor id="4" name="frank.maas@icloud.com" initials="f [3]" lastIdx="1" clrIdx="3"/>
  <p:cmAuthor id="5" name="frank.maas@icloud.com" initials="f [4]" lastIdx="1" clrIdx="4"/>
  <p:cmAuthor id="6" name="frank.maas@icloud.com" initials="f [5]"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E46C0A"/>
    <a:srgbClr val="15568C"/>
    <a:srgbClr val="4F81BD"/>
    <a:srgbClr val="5E8CC3"/>
    <a:srgbClr val="504EB6"/>
    <a:srgbClr val="0076AE"/>
    <a:srgbClr val="4551EF"/>
    <a:srgbClr val="4472C4"/>
    <a:srgbClr val="D23D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91" autoAdjust="0"/>
    <p:restoredTop sz="95431" autoAdjust="0"/>
  </p:normalViewPr>
  <p:slideViewPr>
    <p:cSldViewPr snapToGrid="0" snapToObjects="1">
      <p:cViewPr varScale="1">
        <p:scale>
          <a:sx n="73" d="100"/>
          <a:sy n="73" d="100"/>
        </p:scale>
        <p:origin x="48" y="316"/>
      </p:cViewPr>
      <p:guideLst>
        <p:guide orient="horz" pos="168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showGuides="1">
      <p:cViewPr varScale="1">
        <p:scale>
          <a:sx n="50" d="100"/>
          <a:sy n="50" d="100"/>
        </p:scale>
        <p:origin x="2645" y="34"/>
      </p:cViewPr>
      <p:guideLst>
        <p:guide orient="horz" pos="3156"/>
        <p:guide pos="217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1" y="1"/>
            <a:ext cx="2985558" cy="501095"/>
          </a:xfrm>
          <a:prstGeom prst="rect">
            <a:avLst/>
          </a:prstGeom>
        </p:spPr>
        <p:txBody>
          <a:bodyPr vert="horz" lIns="92454" tIns="46227" rIns="92454" bIns="46227" rtlCol="0"/>
          <a:lstStyle>
            <a:lvl1pPr algn="l">
              <a:defRPr sz="1200"/>
            </a:lvl1pPr>
          </a:lstStyle>
          <a:p>
            <a:endParaRPr lang="de-DE"/>
          </a:p>
        </p:txBody>
      </p:sp>
      <p:sp>
        <p:nvSpPr>
          <p:cNvPr id="3" name="Datumsplatzhalter 2"/>
          <p:cNvSpPr>
            <a:spLocks noGrp="1"/>
          </p:cNvSpPr>
          <p:nvPr>
            <p:ph type="dt" sz="quarter" idx="1"/>
          </p:nvPr>
        </p:nvSpPr>
        <p:spPr>
          <a:xfrm>
            <a:off x="3902599" y="1"/>
            <a:ext cx="2985558" cy="501095"/>
          </a:xfrm>
          <a:prstGeom prst="rect">
            <a:avLst/>
          </a:prstGeom>
        </p:spPr>
        <p:txBody>
          <a:bodyPr vert="horz" lIns="92454" tIns="46227" rIns="92454" bIns="46227" rtlCol="0"/>
          <a:lstStyle>
            <a:lvl1pPr algn="r">
              <a:defRPr sz="1200"/>
            </a:lvl1pPr>
          </a:lstStyle>
          <a:p>
            <a:fld id="{0B851660-0934-124D-A4B3-496C7F320307}" type="datetimeFigureOut">
              <a:rPr lang="de-DE" smtClean="0"/>
              <a:t>28.05.2025</a:t>
            </a:fld>
            <a:endParaRPr lang="de-DE"/>
          </a:p>
        </p:txBody>
      </p:sp>
      <p:sp>
        <p:nvSpPr>
          <p:cNvPr id="4" name="Fußzeilenplatzhalter 3"/>
          <p:cNvSpPr>
            <a:spLocks noGrp="1"/>
          </p:cNvSpPr>
          <p:nvPr>
            <p:ph type="ftr" sz="quarter" idx="2"/>
          </p:nvPr>
        </p:nvSpPr>
        <p:spPr>
          <a:xfrm>
            <a:off x="1" y="9519055"/>
            <a:ext cx="2985558" cy="501095"/>
          </a:xfrm>
          <a:prstGeom prst="rect">
            <a:avLst/>
          </a:prstGeom>
        </p:spPr>
        <p:txBody>
          <a:bodyPr vert="horz" lIns="92454" tIns="46227" rIns="92454" bIns="46227" rtlCol="0" anchor="b"/>
          <a:lstStyle>
            <a:lvl1pPr algn="l">
              <a:defRPr sz="1200"/>
            </a:lvl1pPr>
          </a:lstStyle>
          <a:p>
            <a:endParaRPr lang="de-DE"/>
          </a:p>
        </p:txBody>
      </p:sp>
      <p:sp>
        <p:nvSpPr>
          <p:cNvPr id="5" name="Foliennummernplatzhalter 4"/>
          <p:cNvSpPr>
            <a:spLocks noGrp="1"/>
          </p:cNvSpPr>
          <p:nvPr>
            <p:ph type="sldNum" sz="quarter" idx="3"/>
          </p:nvPr>
        </p:nvSpPr>
        <p:spPr>
          <a:xfrm>
            <a:off x="3902599" y="9519055"/>
            <a:ext cx="2985558" cy="501095"/>
          </a:xfrm>
          <a:prstGeom prst="rect">
            <a:avLst/>
          </a:prstGeom>
        </p:spPr>
        <p:txBody>
          <a:bodyPr vert="horz" lIns="92454" tIns="46227" rIns="92454" bIns="46227" rtlCol="0" anchor="b"/>
          <a:lstStyle>
            <a:lvl1pPr algn="r">
              <a:defRPr sz="1200"/>
            </a:lvl1pPr>
          </a:lstStyle>
          <a:p>
            <a:fld id="{7F3A3EDE-7EBB-0F4A-80C2-34DB9D2E2ED3}" type="slidenum">
              <a:rPr lang="de-DE" smtClean="0"/>
              <a:t>‹Nr.›</a:t>
            </a:fld>
            <a:endParaRPr lang="de-DE"/>
          </a:p>
        </p:txBody>
      </p:sp>
    </p:spTree>
    <p:extLst>
      <p:ext uri="{BB962C8B-B14F-4D97-AF65-F5344CB8AC3E}">
        <p14:creationId xmlns:p14="http://schemas.microsoft.com/office/powerpoint/2010/main" val="1028215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1" y="1"/>
            <a:ext cx="2985558" cy="501095"/>
          </a:xfrm>
          <a:prstGeom prst="rect">
            <a:avLst/>
          </a:prstGeom>
        </p:spPr>
        <p:txBody>
          <a:bodyPr vert="horz" lIns="92454" tIns="46227" rIns="92454" bIns="46227" rtlCol="0"/>
          <a:lstStyle>
            <a:lvl1pPr algn="l">
              <a:defRPr sz="1200"/>
            </a:lvl1pPr>
          </a:lstStyle>
          <a:p>
            <a:endParaRPr lang="de-DE"/>
          </a:p>
        </p:txBody>
      </p:sp>
      <p:sp>
        <p:nvSpPr>
          <p:cNvPr id="3" name="Datumsplatzhalter 2"/>
          <p:cNvSpPr>
            <a:spLocks noGrp="1"/>
          </p:cNvSpPr>
          <p:nvPr>
            <p:ph type="dt" idx="1"/>
          </p:nvPr>
        </p:nvSpPr>
        <p:spPr>
          <a:xfrm>
            <a:off x="3902599" y="1"/>
            <a:ext cx="2985558" cy="501095"/>
          </a:xfrm>
          <a:prstGeom prst="rect">
            <a:avLst/>
          </a:prstGeom>
        </p:spPr>
        <p:txBody>
          <a:bodyPr vert="horz" lIns="92454" tIns="46227" rIns="92454" bIns="46227" rtlCol="0"/>
          <a:lstStyle>
            <a:lvl1pPr algn="r">
              <a:defRPr sz="1200"/>
            </a:lvl1pPr>
          </a:lstStyle>
          <a:p>
            <a:fld id="{98C828EF-C252-394A-93BF-1C478CFA0896}" type="datetimeFigureOut">
              <a:rPr lang="de-DE" smtClean="0"/>
              <a:t>28.05.2025</a:t>
            </a:fld>
            <a:endParaRPr lang="de-DE"/>
          </a:p>
        </p:txBody>
      </p:sp>
      <p:sp>
        <p:nvSpPr>
          <p:cNvPr id="4" name="Folienbildplatzhalter 3"/>
          <p:cNvSpPr>
            <a:spLocks noGrp="1" noRot="1" noChangeAspect="1"/>
          </p:cNvSpPr>
          <p:nvPr>
            <p:ph type="sldImg" idx="2"/>
          </p:nvPr>
        </p:nvSpPr>
        <p:spPr>
          <a:xfrm>
            <a:off x="104775" y="752475"/>
            <a:ext cx="6680200" cy="3757613"/>
          </a:xfrm>
          <a:prstGeom prst="rect">
            <a:avLst/>
          </a:prstGeom>
          <a:noFill/>
          <a:ln w="12700">
            <a:solidFill>
              <a:prstClr val="black"/>
            </a:solidFill>
          </a:ln>
        </p:spPr>
        <p:txBody>
          <a:bodyPr vert="horz" lIns="92454" tIns="46227" rIns="92454" bIns="46227" rtlCol="0" anchor="ctr"/>
          <a:lstStyle/>
          <a:p>
            <a:endParaRPr lang="de-DE"/>
          </a:p>
        </p:txBody>
      </p:sp>
      <p:sp>
        <p:nvSpPr>
          <p:cNvPr id="5" name="Notizenplatzhalter 4"/>
          <p:cNvSpPr>
            <a:spLocks noGrp="1"/>
          </p:cNvSpPr>
          <p:nvPr>
            <p:ph type="body" sz="quarter" idx="3"/>
          </p:nvPr>
        </p:nvSpPr>
        <p:spPr>
          <a:xfrm>
            <a:off x="688976" y="4760399"/>
            <a:ext cx="5511800" cy="4509849"/>
          </a:xfrm>
          <a:prstGeom prst="rect">
            <a:avLst/>
          </a:prstGeom>
        </p:spPr>
        <p:txBody>
          <a:bodyPr vert="horz" lIns="92454" tIns="46227" rIns="92454" bIns="46227"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519055"/>
            <a:ext cx="2985558" cy="501095"/>
          </a:xfrm>
          <a:prstGeom prst="rect">
            <a:avLst/>
          </a:prstGeom>
        </p:spPr>
        <p:txBody>
          <a:bodyPr vert="horz" lIns="92454" tIns="46227" rIns="92454" bIns="46227" rtlCol="0" anchor="b"/>
          <a:lstStyle>
            <a:lvl1pPr algn="l">
              <a:defRPr sz="1200"/>
            </a:lvl1pPr>
          </a:lstStyle>
          <a:p>
            <a:endParaRPr lang="de-DE"/>
          </a:p>
        </p:txBody>
      </p:sp>
      <p:sp>
        <p:nvSpPr>
          <p:cNvPr id="7" name="Foliennummernplatzhalter 6"/>
          <p:cNvSpPr>
            <a:spLocks noGrp="1"/>
          </p:cNvSpPr>
          <p:nvPr>
            <p:ph type="sldNum" sz="quarter" idx="5"/>
          </p:nvPr>
        </p:nvSpPr>
        <p:spPr>
          <a:xfrm>
            <a:off x="3902599" y="9519055"/>
            <a:ext cx="2985558" cy="501095"/>
          </a:xfrm>
          <a:prstGeom prst="rect">
            <a:avLst/>
          </a:prstGeom>
        </p:spPr>
        <p:txBody>
          <a:bodyPr vert="horz" lIns="92454" tIns="46227" rIns="92454" bIns="46227" rtlCol="0" anchor="b"/>
          <a:lstStyle>
            <a:lvl1pPr algn="r">
              <a:defRPr sz="1200"/>
            </a:lvl1pPr>
          </a:lstStyle>
          <a:p>
            <a:fld id="{DAE02386-BEE7-5D4D-B4E7-4BB579C47884}" type="slidenum">
              <a:rPr lang="de-DE" smtClean="0"/>
              <a:t>‹Nr.›</a:t>
            </a:fld>
            <a:endParaRPr lang="de-DE"/>
          </a:p>
        </p:txBody>
      </p:sp>
    </p:spTree>
    <p:extLst>
      <p:ext uri="{BB962C8B-B14F-4D97-AF65-F5344CB8AC3E}">
        <p14:creationId xmlns:p14="http://schemas.microsoft.com/office/powerpoint/2010/main" val="33290198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DAE02386-BEE7-5D4D-B4E7-4BB579C47884}" type="slidenum">
              <a:rPr lang="de-DE" smtClean="0"/>
              <a:t>1</a:t>
            </a:fld>
            <a:endParaRPr lang="de-DE"/>
          </a:p>
        </p:txBody>
      </p:sp>
    </p:spTree>
    <p:extLst>
      <p:ext uri="{BB962C8B-B14F-4D97-AF65-F5344CB8AC3E}">
        <p14:creationId xmlns:p14="http://schemas.microsoft.com/office/powerpoint/2010/main" val="2397907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AE02386-BEE7-5D4D-B4E7-4BB579C47884}" type="slidenum">
              <a:rPr lang="de-DE" smtClean="0"/>
              <a:t>2</a:t>
            </a:fld>
            <a:endParaRPr lang="de-DE"/>
          </a:p>
        </p:txBody>
      </p:sp>
    </p:spTree>
    <p:extLst>
      <p:ext uri="{BB962C8B-B14F-4D97-AF65-F5344CB8AC3E}">
        <p14:creationId xmlns:p14="http://schemas.microsoft.com/office/powerpoint/2010/main" val="4211912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ESFRI Landmark and </a:t>
            </a:r>
            <a:r>
              <a:rPr lang="de-DE" dirty="0" err="1"/>
              <a:t>strategic</a:t>
            </a:r>
            <a:r>
              <a:rPr lang="de-DE" dirty="0"/>
              <a:t> </a:t>
            </a:r>
            <a:r>
              <a:rPr lang="de-DE" dirty="0" err="1"/>
              <a:t>goal</a:t>
            </a:r>
            <a:r>
              <a:rPr lang="de-DE" dirty="0"/>
              <a:t> </a:t>
            </a:r>
            <a:r>
              <a:rPr lang="de-DE" dirty="0" err="1"/>
              <a:t>of</a:t>
            </a:r>
            <a:r>
              <a:rPr lang="de-DE" dirty="0"/>
              <a:t> </a:t>
            </a:r>
            <a:r>
              <a:rPr lang="de-DE" dirty="0" err="1"/>
              <a:t>the</a:t>
            </a:r>
            <a:r>
              <a:rPr lang="de-DE" dirty="0"/>
              <a:t> </a:t>
            </a:r>
            <a:r>
              <a:rPr lang="de-DE" dirty="0" err="1"/>
              <a:t>nuclear</a:t>
            </a:r>
            <a:r>
              <a:rPr lang="de-DE" dirty="0"/>
              <a:t> </a:t>
            </a:r>
            <a:r>
              <a:rPr lang="de-DE" dirty="0" err="1"/>
              <a:t>physics</a:t>
            </a:r>
            <a:r>
              <a:rPr lang="de-DE" dirty="0"/>
              <a:t> </a:t>
            </a:r>
            <a:r>
              <a:rPr lang="de-DE" dirty="0" err="1"/>
              <a:t>community</a:t>
            </a:r>
            <a:r>
              <a:rPr lang="de-DE" dirty="0"/>
              <a:t>, 3000 </a:t>
            </a:r>
            <a:r>
              <a:rPr lang="de-DE" dirty="0" err="1"/>
              <a:t>users</a:t>
            </a:r>
            <a:r>
              <a:rPr lang="de-DE" dirty="0"/>
              <a:t> </a:t>
            </a:r>
            <a:r>
              <a:rPr lang="de-DE" dirty="0" err="1"/>
              <a:t>from</a:t>
            </a:r>
            <a:r>
              <a:rPr lang="de-DE" dirty="0"/>
              <a:t> </a:t>
            </a:r>
            <a:r>
              <a:rPr lang="de-DE" dirty="0" err="1"/>
              <a:t>more</a:t>
            </a:r>
            <a:r>
              <a:rPr lang="de-DE" dirty="0"/>
              <a:t> </a:t>
            </a:r>
            <a:r>
              <a:rPr lang="de-DE" dirty="0" err="1"/>
              <a:t>than</a:t>
            </a:r>
            <a:r>
              <a:rPr lang="de-DE" dirty="0"/>
              <a:t> 50 countries</a:t>
            </a:r>
          </a:p>
        </p:txBody>
      </p:sp>
      <p:sp>
        <p:nvSpPr>
          <p:cNvPr id="4" name="Foliennummernplatzhalter 3"/>
          <p:cNvSpPr>
            <a:spLocks noGrp="1"/>
          </p:cNvSpPr>
          <p:nvPr>
            <p:ph type="sldNum" sz="quarter" idx="5"/>
          </p:nvPr>
        </p:nvSpPr>
        <p:spPr/>
        <p:txBody>
          <a:bodyPr/>
          <a:lstStyle/>
          <a:p>
            <a:fld id="{DAE02386-BEE7-5D4D-B4E7-4BB579C47884}" type="slidenum">
              <a:rPr lang="de-DE" smtClean="0"/>
              <a:t>4</a:t>
            </a:fld>
            <a:endParaRPr lang="de-DE"/>
          </a:p>
        </p:txBody>
      </p:sp>
    </p:spTree>
    <p:extLst>
      <p:ext uri="{BB962C8B-B14F-4D97-AF65-F5344CB8AC3E}">
        <p14:creationId xmlns:p14="http://schemas.microsoft.com/office/powerpoint/2010/main" val="1520387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CBM and HADES cave</a:t>
            </a:r>
          </a:p>
        </p:txBody>
      </p:sp>
      <p:sp>
        <p:nvSpPr>
          <p:cNvPr id="4" name="Foliennummernplatzhalter 3"/>
          <p:cNvSpPr>
            <a:spLocks noGrp="1"/>
          </p:cNvSpPr>
          <p:nvPr>
            <p:ph type="sldNum" sz="quarter" idx="5"/>
          </p:nvPr>
        </p:nvSpPr>
        <p:spPr/>
        <p:txBody>
          <a:bodyPr/>
          <a:lstStyle/>
          <a:p>
            <a:fld id="{DAE02386-BEE7-5D4D-B4E7-4BB579C47884}" type="slidenum">
              <a:rPr lang="de-DE" smtClean="0"/>
              <a:t>15</a:t>
            </a:fld>
            <a:endParaRPr lang="de-DE"/>
          </a:p>
        </p:txBody>
      </p:sp>
    </p:spTree>
    <p:extLst>
      <p:ext uri="{BB962C8B-B14F-4D97-AF65-F5344CB8AC3E}">
        <p14:creationId xmlns:p14="http://schemas.microsoft.com/office/powerpoint/2010/main" val="4234655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Germany, </a:t>
            </a:r>
            <a:r>
              <a:rPr lang="de-DE" dirty="0" err="1"/>
              <a:t>Slowenia</a:t>
            </a:r>
            <a:r>
              <a:rPr lang="de-DE" dirty="0"/>
              <a:t>, Romania, </a:t>
            </a:r>
            <a:r>
              <a:rPr lang="de-DE" dirty="0" err="1"/>
              <a:t>Poland</a:t>
            </a:r>
            <a:r>
              <a:rPr lang="de-DE" dirty="0"/>
              <a:t>,</a:t>
            </a:r>
            <a:r>
              <a:rPr lang="de-DE" baseline="0" dirty="0"/>
              <a:t> </a:t>
            </a:r>
            <a:r>
              <a:rPr lang="de-DE" baseline="0" dirty="0" err="1"/>
              <a:t>Russia</a:t>
            </a:r>
            <a:r>
              <a:rPr lang="de-DE" baseline="0" dirty="0"/>
              <a:t>, </a:t>
            </a:r>
            <a:r>
              <a:rPr lang="de-DE" baseline="0" dirty="0" err="1"/>
              <a:t>India</a:t>
            </a:r>
            <a:r>
              <a:rPr lang="de-DE" baseline="0" dirty="0"/>
              <a:t>, </a:t>
            </a:r>
            <a:r>
              <a:rPr lang="de-DE" baseline="0" dirty="0" err="1"/>
              <a:t>Finland</a:t>
            </a:r>
            <a:r>
              <a:rPr lang="de-DE" baseline="0" dirty="0"/>
              <a:t>, </a:t>
            </a:r>
            <a:r>
              <a:rPr lang="de-DE" baseline="0" dirty="0" err="1"/>
              <a:t>Sweden</a:t>
            </a:r>
            <a:r>
              <a:rPr lang="de-DE" baseline="0" dirty="0"/>
              <a:t>, UK, Czech</a:t>
            </a:r>
            <a:endParaRPr lang="de-DE" dirty="0"/>
          </a:p>
        </p:txBody>
      </p:sp>
      <p:sp>
        <p:nvSpPr>
          <p:cNvPr id="4" name="Slide Number Placeholder 3"/>
          <p:cNvSpPr>
            <a:spLocks noGrp="1"/>
          </p:cNvSpPr>
          <p:nvPr>
            <p:ph type="sldNum" sz="quarter" idx="10"/>
          </p:nvPr>
        </p:nvSpPr>
        <p:spPr/>
        <p:txBody>
          <a:bodyPr/>
          <a:lstStyle/>
          <a:p>
            <a:fld id="{DAE02386-BEE7-5D4D-B4E7-4BB579C47884}" type="slidenum">
              <a:rPr lang="de-DE" smtClean="0"/>
              <a:t>21</a:t>
            </a:fld>
            <a:endParaRPr lang="de-DE"/>
          </a:p>
        </p:txBody>
      </p:sp>
    </p:spTree>
    <p:extLst>
      <p:ext uri="{BB962C8B-B14F-4D97-AF65-F5344CB8AC3E}">
        <p14:creationId xmlns:p14="http://schemas.microsoft.com/office/powerpoint/2010/main" val="1574376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7040B52E-6118-F844-8FBE-85B6AFDC9E2A}"/>
              </a:ext>
            </a:extLst>
          </p:cNvPr>
          <p:cNvGrpSpPr/>
          <p:nvPr userDrawn="1"/>
        </p:nvGrpSpPr>
        <p:grpSpPr>
          <a:xfrm>
            <a:off x="1502578" y="976199"/>
            <a:ext cx="7426269" cy="3877686"/>
            <a:chOff x="1502578" y="976199"/>
            <a:chExt cx="7426269" cy="3877686"/>
          </a:xfrm>
        </p:grpSpPr>
        <p:sp>
          <p:nvSpPr>
            <p:cNvPr id="4" name="Rechteck 3">
              <a:extLst>
                <a:ext uri="{FF2B5EF4-FFF2-40B4-BE49-F238E27FC236}">
                  <a16:creationId xmlns:a16="http://schemas.microsoft.com/office/drawing/2014/main" id="{3FAB316F-95F1-6040-AB6B-EF23A5D58FAF}"/>
                </a:ext>
              </a:extLst>
            </p:cNvPr>
            <p:cNvSpPr/>
            <p:nvPr userDrawn="1"/>
          </p:nvSpPr>
          <p:spPr>
            <a:xfrm>
              <a:off x="7781365" y="3854824"/>
              <a:ext cx="1147482" cy="9990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8" name="Grafik 7">
              <a:extLst>
                <a:ext uri="{FF2B5EF4-FFF2-40B4-BE49-F238E27FC236}">
                  <a16:creationId xmlns:a16="http://schemas.microsoft.com/office/drawing/2014/main" id="{9DE39F29-B8C0-C64D-ADFE-A8AFF963CB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02578" y="976199"/>
              <a:ext cx="6099496" cy="3877686"/>
            </a:xfrm>
            <a:prstGeom prst="rect">
              <a:avLst/>
            </a:prstGeom>
          </p:spPr>
        </p:pic>
      </p:grpSp>
      <p:sp>
        <p:nvSpPr>
          <p:cNvPr id="2" name="Titel 1"/>
          <p:cNvSpPr>
            <a:spLocks noGrp="1"/>
          </p:cNvSpPr>
          <p:nvPr>
            <p:ph type="ctrTitle"/>
          </p:nvPr>
        </p:nvSpPr>
        <p:spPr>
          <a:xfrm>
            <a:off x="2151529" y="2738074"/>
            <a:ext cx="4303059" cy="584900"/>
          </a:xfrm>
        </p:spPr>
        <p:txBody>
          <a:bodyPr anchor="b" anchorCtr="0">
            <a:noAutofit/>
          </a:bodyPr>
          <a:lstStyle>
            <a:lvl1pPr algn="ctr">
              <a:defRPr sz="2400">
                <a:solidFill>
                  <a:srgbClr val="666666"/>
                </a:solidFill>
              </a:defRPr>
            </a:lvl1pPr>
          </a:lstStyle>
          <a:p>
            <a:r>
              <a:rPr lang="de-DE"/>
              <a:t>Mastertitelformat bearbeiten</a:t>
            </a:r>
            <a:endParaRPr lang="de-DE" dirty="0"/>
          </a:p>
        </p:txBody>
      </p:sp>
      <p:sp>
        <p:nvSpPr>
          <p:cNvPr id="3" name="Untertitel 2"/>
          <p:cNvSpPr>
            <a:spLocks noGrp="1"/>
          </p:cNvSpPr>
          <p:nvPr>
            <p:ph type="subTitle" idx="1"/>
          </p:nvPr>
        </p:nvSpPr>
        <p:spPr>
          <a:xfrm>
            <a:off x="2151529" y="3322973"/>
            <a:ext cx="4303060" cy="531851"/>
          </a:xfrm>
        </p:spPr>
        <p:txBody>
          <a:bodyPr>
            <a:normAutofit/>
          </a:bodyPr>
          <a:lstStyle>
            <a:lvl1pPr marL="0" indent="0" algn="ctr">
              <a:buNone/>
              <a:defRPr sz="1500">
                <a:solidFill>
                  <a:schemeClr val="bg1">
                    <a:lumMod val="6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a:t>Master-Untertitelformat bearbeiten</a:t>
            </a:r>
            <a:endParaRPr lang="de-DE" dirty="0"/>
          </a:p>
        </p:txBody>
      </p:sp>
      <p:sp>
        <p:nvSpPr>
          <p:cNvPr id="13" name="Rechteck 12"/>
          <p:cNvSpPr/>
          <p:nvPr userDrawn="1"/>
        </p:nvSpPr>
        <p:spPr>
          <a:xfrm>
            <a:off x="404091" y="4987636"/>
            <a:ext cx="3371273" cy="155864"/>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2276167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7123547" y="4914483"/>
            <a:ext cx="825285" cy="273844"/>
          </a:xfrm>
          <a:prstGeom prst="rect">
            <a:avLst/>
          </a:prstGeom>
        </p:spPr>
        <p:txBody>
          <a:bodyPr vert="horz" lIns="91440" tIns="45720" rIns="91440" bIns="45720" rtlCol="0" anchor="ctr"/>
          <a:lstStyle>
            <a:lvl1pPr algn="r">
              <a:defRPr sz="750">
                <a:solidFill>
                  <a:schemeClr val="tx1"/>
                </a:solidFill>
              </a:defRPr>
            </a:lvl1pPr>
          </a:lstStyle>
          <a:p>
            <a:fld id="{EB269B6D-D872-4844-A67F-14A20D6ACE92}" type="datetime1">
              <a:rPr lang="de-DE" smtClean="0"/>
              <a:t>28.05.2025</a:t>
            </a:fld>
            <a:endParaRPr lang="de-DE" dirty="0"/>
          </a:p>
        </p:txBody>
      </p:sp>
      <p:sp>
        <p:nvSpPr>
          <p:cNvPr id="8"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en-US"/>
              <a:t>IUPAP Meeting - WG9 </a:t>
            </a:r>
            <a:endParaRPr lang="de-DE" dirty="0"/>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317634" y="130629"/>
            <a:ext cx="6071291" cy="701284"/>
          </a:xfrm>
        </p:spPr>
        <p:txBody>
          <a:bodyPr anchor="b"/>
          <a:lstStyle>
            <a:lvl1pPr marL="0" indent="0" algn="l">
              <a:buNone/>
              <a:defRPr sz="2000" b="1"/>
            </a:lvl1pPr>
          </a:lstStyle>
          <a:p>
            <a:r>
              <a:rPr lang="de-DE" dirty="0"/>
              <a:t>Titel hinzufügen</a:t>
            </a:r>
          </a:p>
        </p:txBody>
      </p:sp>
    </p:spTree>
    <p:extLst>
      <p:ext uri="{BB962C8B-B14F-4D97-AF65-F5344CB8AC3E}">
        <p14:creationId xmlns:p14="http://schemas.microsoft.com/office/powerpoint/2010/main" val="2092769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200151"/>
            <a:ext cx="4038600" cy="3394472"/>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de-DE"/>
              <a:t>Mastertextformat bearbeiten</a:t>
            </a:r>
          </a:p>
        </p:txBody>
      </p:sp>
      <p:sp>
        <p:nvSpPr>
          <p:cNvPr id="4" name="Inhaltsplatzhalter 3"/>
          <p:cNvSpPr>
            <a:spLocks noGrp="1"/>
          </p:cNvSpPr>
          <p:nvPr>
            <p:ph sz="half" idx="2"/>
          </p:nvPr>
        </p:nvSpPr>
        <p:spPr>
          <a:xfrm>
            <a:off x="4648200" y="1200151"/>
            <a:ext cx="4038600" cy="3394472"/>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de-DE"/>
              <a:t>Mastertextformat bearbeiten</a:t>
            </a:r>
          </a:p>
        </p:txBody>
      </p:sp>
      <p:sp>
        <p:nvSpPr>
          <p:cNvPr id="7" name="Foliennummernplatzhalter 6"/>
          <p:cNvSpPr>
            <a:spLocks noGrp="1"/>
          </p:cNvSpPr>
          <p:nvPr>
            <p:ph type="sldNum" sz="quarter" idx="12"/>
          </p:nvPr>
        </p:nvSpPr>
        <p:spPr/>
        <p:txBody>
          <a:bodyPr/>
          <a:lstStyle/>
          <a:p>
            <a:fld id="{125CBDDA-5CCF-8748-8988-9DC6C8981774}" type="slidenum">
              <a:rPr lang="de-DE" smtClean="0"/>
              <a:t>‹Nr.›</a:t>
            </a:fld>
            <a:endParaRPr lang="de-DE"/>
          </a:p>
        </p:txBody>
      </p:sp>
      <p:sp>
        <p:nvSpPr>
          <p:cNvPr id="6" name="Datumsplatzhalter 4"/>
          <p:cNvSpPr>
            <a:spLocks noGrp="1"/>
          </p:cNvSpPr>
          <p:nvPr>
            <p:ph type="dt" sz="half" idx="13"/>
          </p:nvPr>
        </p:nvSpPr>
        <p:spPr>
          <a:xfrm>
            <a:off x="7099001" y="4914483"/>
            <a:ext cx="849831" cy="273844"/>
          </a:xfrm>
          <a:prstGeom prst="rect">
            <a:avLst/>
          </a:prstGeom>
        </p:spPr>
        <p:txBody>
          <a:bodyPr vert="horz" lIns="91440" tIns="45720" rIns="91440" bIns="45720" rtlCol="0" anchor="ctr"/>
          <a:lstStyle>
            <a:lvl1pPr algn="r">
              <a:defRPr sz="750">
                <a:solidFill>
                  <a:schemeClr val="tx1"/>
                </a:solidFill>
              </a:defRPr>
            </a:lvl1pPr>
          </a:lstStyle>
          <a:p>
            <a:fld id="{3CA3CBC1-4AA9-49B1-9387-A107625CE799}" type="datetime1">
              <a:rPr lang="de-DE" smtClean="0"/>
              <a:t>28.05.2025</a:t>
            </a:fld>
            <a:endParaRPr lang="de-DE" dirty="0"/>
          </a:p>
        </p:txBody>
      </p:sp>
      <p:sp>
        <p:nvSpPr>
          <p:cNvPr id="9"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en-US"/>
              <a:t>IUPAP Meeting - WG9 </a:t>
            </a:r>
            <a:endParaRPr lang="de-DE" dirty="0"/>
          </a:p>
        </p:txBody>
      </p:sp>
    </p:spTree>
    <p:extLst>
      <p:ext uri="{BB962C8B-B14F-4D97-AF65-F5344CB8AC3E}">
        <p14:creationId xmlns:p14="http://schemas.microsoft.com/office/powerpoint/2010/main" val="3485829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5" name="Foliennummernplatzhalter 4"/>
          <p:cNvSpPr>
            <a:spLocks noGrp="1"/>
          </p:cNvSpPr>
          <p:nvPr>
            <p:ph type="sldNum" sz="quarter" idx="12"/>
          </p:nvPr>
        </p:nvSpPr>
        <p:spPr/>
        <p:txBody>
          <a:bodyPr/>
          <a:lstStyle/>
          <a:p>
            <a:fld id="{125CBDDA-5CCF-8748-8988-9DC6C8981774}" type="slidenum">
              <a:rPr lang="de-DE" smtClean="0"/>
              <a:t>‹Nr.›</a:t>
            </a:fld>
            <a:endParaRPr lang="de-DE"/>
          </a:p>
        </p:txBody>
      </p:sp>
      <p:sp>
        <p:nvSpPr>
          <p:cNvPr id="4" name="Datumsplatzhalter 4"/>
          <p:cNvSpPr>
            <a:spLocks noGrp="1"/>
          </p:cNvSpPr>
          <p:nvPr>
            <p:ph type="dt" sz="half" idx="2"/>
          </p:nvPr>
        </p:nvSpPr>
        <p:spPr>
          <a:xfrm>
            <a:off x="7099001" y="4914483"/>
            <a:ext cx="849831" cy="273844"/>
          </a:xfrm>
          <a:prstGeom prst="rect">
            <a:avLst/>
          </a:prstGeom>
        </p:spPr>
        <p:txBody>
          <a:bodyPr vert="horz" lIns="91440" tIns="45720" rIns="91440" bIns="45720" rtlCol="0" anchor="ctr"/>
          <a:lstStyle>
            <a:lvl1pPr algn="r">
              <a:defRPr sz="750">
                <a:solidFill>
                  <a:schemeClr val="tx1"/>
                </a:solidFill>
              </a:defRPr>
            </a:lvl1pPr>
          </a:lstStyle>
          <a:p>
            <a:fld id="{C9E75EAE-4801-4C16-A4A9-F627D4741757}" type="datetime1">
              <a:rPr lang="de-DE" smtClean="0"/>
              <a:t>28.05.2025</a:t>
            </a:fld>
            <a:endParaRPr lang="de-DE" dirty="0"/>
          </a:p>
        </p:txBody>
      </p:sp>
      <p:sp>
        <p:nvSpPr>
          <p:cNvPr id="7"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en-US"/>
              <a:t>IUPAP Meeting - WG9 </a:t>
            </a:r>
            <a:endParaRPr lang="de-DE" dirty="0"/>
          </a:p>
        </p:txBody>
      </p:sp>
    </p:spTree>
    <p:extLst>
      <p:ext uri="{BB962C8B-B14F-4D97-AF65-F5344CB8AC3E}">
        <p14:creationId xmlns:p14="http://schemas.microsoft.com/office/powerpoint/2010/main" val="75763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7123547" y="4914483"/>
            <a:ext cx="825285" cy="273844"/>
          </a:xfrm>
          <a:prstGeom prst="rect">
            <a:avLst/>
          </a:prstGeom>
        </p:spPr>
        <p:txBody>
          <a:bodyPr vert="horz" lIns="91440" tIns="45720" rIns="91440" bIns="45720" rtlCol="0" anchor="ctr"/>
          <a:lstStyle>
            <a:lvl1pPr algn="r">
              <a:defRPr sz="750">
                <a:solidFill>
                  <a:schemeClr val="tx1"/>
                </a:solidFill>
              </a:defRPr>
            </a:lvl1pPr>
          </a:lstStyle>
          <a:p>
            <a:fld id="{8BD67931-1331-449D-B72D-8C35071FA469}" type="datetime1">
              <a:rPr lang="de-DE" smtClean="0"/>
              <a:t>28.05.2025</a:t>
            </a:fld>
            <a:endParaRPr lang="de-DE" dirty="0"/>
          </a:p>
        </p:txBody>
      </p:sp>
      <p:sp>
        <p:nvSpPr>
          <p:cNvPr id="8"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en-US"/>
              <a:t>IUPAP Meeting - WG9 </a:t>
            </a:r>
            <a:endParaRPr lang="de-DE" dirty="0"/>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317634" y="130629"/>
            <a:ext cx="6071291" cy="701284"/>
          </a:xfrm>
        </p:spPr>
        <p:txBody>
          <a:bodyPr anchor="b"/>
          <a:lstStyle>
            <a:lvl1pPr marL="0" indent="0" algn="l">
              <a:buNone/>
              <a:defRPr sz="2000" b="1"/>
            </a:lvl1pPr>
          </a:lstStyle>
          <a:p>
            <a:r>
              <a:rPr lang="de-DE" dirty="0"/>
              <a:t>Titel hinzufügen</a:t>
            </a:r>
          </a:p>
        </p:txBody>
      </p:sp>
    </p:spTree>
    <p:extLst>
      <p:ext uri="{BB962C8B-B14F-4D97-AF65-F5344CB8AC3E}">
        <p14:creationId xmlns:p14="http://schemas.microsoft.com/office/powerpoint/2010/main" val="947664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3" name="Inhaltsplatzhalter 2"/>
          <p:cNvSpPr>
            <a:spLocks noGrp="1"/>
          </p:cNvSpPr>
          <p:nvPr>
            <p:ph idx="1"/>
          </p:nvPr>
        </p:nvSpPr>
        <p:spPr>
          <a:xfrm>
            <a:off x="317635" y="1088015"/>
            <a:ext cx="8643485" cy="3677689"/>
          </a:xfrm>
        </p:spPr>
        <p:txBody>
          <a:bodyPr/>
          <a:lstStyle/>
          <a:p>
            <a:pPr lvl="0"/>
            <a:r>
              <a:rPr lang="de-DE" dirty="0"/>
              <a:t>Mastertextformat bearbeiten</a:t>
            </a:r>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317634" y="130629"/>
            <a:ext cx="7072979" cy="701284"/>
          </a:xfrm>
        </p:spPr>
        <p:txBody>
          <a:bodyPr anchor="b"/>
          <a:lstStyle>
            <a:lvl1pPr marL="0" indent="0" algn="l">
              <a:buNone/>
              <a:defRPr sz="2000" b="1"/>
            </a:lvl1pPr>
          </a:lstStyle>
          <a:p>
            <a:r>
              <a:rPr lang="de-DE" dirty="0"/>
              <a:t>Titel hinzufügen</a:t>
            </a:r>
          </a:p>
        </p:txBody>
      </p:sp>
      <p:sp>
        <p:nvSpPr>
          <p:cNvPr id="11" name="Foliennummernplatzhalter 5">
            <a:extLst>
              <a:ext uri="{FF2B5EF4-FFF2-40B4-BE49-F238E27FC236}">
                <a16:creationId xmlns:a16="http://schemas.microsoft.com/office/drawing/2014/main" id="{8FA1EDED-3A54-1860-E15C-CADAD532490C}"/>
              </a:ext>
            </a:extLst>
          </p:cNvPr>
          <p:cNvSpPr>
            <a:spLocks noGrp="1"/>
          </p:cNvSpPr>
          <p:nvPr>
            <p:ph type="sldNum" sz="quarter" idx="4"/>
          </p:nvPr>
        </p:nvSpPr>
        <p:spPr>
          <a:xfrm>
            <a:off x="7284275" y="4914482"/>
            <a:ext cx="744898" cy="273844"/>
          </a:xfrm>
          <a:prstGeom prst="rect">
            <a:avLst/>
          </a:prstGeom>
        </p:spPr>
        <p:txBody>
          <a:bodyPr vert="horz" lIns="91440" tIns="45720" rIns="91440" bIns="45720" rtlCol="0" anchor="ctr"/>
          <a:lstStyle>
            <a:lvl1pPr algn="r">
              <a:defRPr sz="750">
                <a:solidFill>
                  <a:srgbClr val="333333"/>
                </a:solidFill>
                <a:latin typeface="Arial"/>
                <a:cs typeface="Arial"/>
              </a:defRPr>
            </a:lvl1pPr>
          </a:lstStyle>
          <a:p>
            <a:fld id="{125CBDDA-5CCF-8748-8988-9DC6C8981774}" type="slidenum">
              <a:rPr lang="de-DE" smtClean="0"/>
              <a:pPr/>
              <a:t>‹Nr.›</a:t>
            </a:fld>
            <a:endParaRPr lang="de-DE" dirty="0"/>
          </a:p>
        </p:txBody>
      </p:sp>
      <p:sp>
        <p:nvSpPr>
          <p:cNvPr id="12" name="Datumsplatzhalter 4">
            <a:extLst>
              <a:ext uri="{FF2B5EF4-FFF2-40B4-BE49-F238E27FC236}">
                <a16:creationId xmlns:a16="http://schemas.microsoft.com/office/drawing/2014/main" id="{AC947361-DA97-3ADC-2609-622ED5AB124B}"/>
              </a:ext>
            </a:extLst>
          </p:cNvPr>
          <p:cNvSpPr>
            <a:spLocks noGrp="1"/>
          </p:cNvSpPr>
          <p:nvPr>
            <p:ph type="dt" sz="half" idx="2"/>
          </p:nvPr>
        </p:nvSpPr>
        <p:spPr>
          <a:xfrm>
            <a:off x="6419739" y="4914482"/>
            <a:ext cx="848374" cy="273844"/>
          </a:xfrm>
          <a:prstGeom prst="rect">
            <a:avLst/>
          </a:prstGeom>
        </p:spPr>
        <p:txBody>
          <a:bodyPr vert="horz" lIns="91440" tIns="45720" rIns="91440" bIns="45720" rtlCol="0" anchor="ctr"/>
          <a:lstStyle>
            <a:lvl1pPr algn="r">
              <a:defRPr sz="750">
                <a:solidFill>
                  <a:srgbClr val="333333"/>
                </a:solidFill>
              </a:defRPr>
            </a:lvl1pPr>
          </a:lstStyle>
          <a:p>
            <a:r>
              <a:rPr lang="de-DE"/>
              <a:t>31.03.14</a:t>
            </a:r>
            <a:endParaRPr lang="de-DE" dirty="0"/>
          </a:p>
        </p:txBody>
      </p:sp>
      <p:sp>
        <p:nvSpPr>
          <p:cNvPr id="14" name="Fußzeilenplatzhalter 7">
            <a:extLst>
              <a:ext uri="{FF2B5EF4-FFF2-40B4-BE49-F238E27FC236}">
                <a16:creationId xmlns:a16="http://schemas.microsoft.com/office/drawing/2014/main" id="{A749937D-A761-25CF-432B-0B9DF9C5986C}"/>
              </a:ext>
            </a:extLst>
          </p:cNvPr>
          <p:cNvSpPr>
            <a:spLocks noGrp="1"/>
          </p:cNvSpPr>
          <p:nvPr>
            <p:ph type="ftr" sz="quarter" idx="3"/>
          </p:nvPr>
        </p:nvSpPr>
        <p:spPr>
          <a:xfrm>
            <a:off x="3281684" y="4920458"/>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spTree>
    <p:extLst>
      <p:ext uri="{BB962C8B-B14F-4D97-AF65-F5344CB8AC3E}">
        <p14:creationId xmlns:p14="http://schemas.microsoft.com/office/powerpoint/2010/main" val="3759635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7" name="Gerade Verbindung 26">
            <a:extLst>
              <a:ext uri="{FF2B5EF4-FFF2-40B4-BE49-F238E27FC236}">
                <a16:creationId xmlns:a16="http://schemas.microsoft.com/office/drawing/2014/main" id="{943494DA-FA9D-1447-B70B-2896FD77F5D0}"/>
              </a:ext>
            </a:extLst>
          </p:cNvPr>
          <p:cNvCxnSpPr/>
          <p:nvPr userDrawn="1"/>
        </p:nvCxnSpPr>
        <p:spPr>
          <a:xfrm>
            <a:off x="0" y="5049583"/>
            <a:ext cx="9144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pic>
        <p:nvPicPr>
          <p:cNvPr id="22" name="Bild 6" descr="GSI_Logo_rgb.png">
            <a:extLst>
              <a:ext uri="{FF2B5EF4-FFF2-40B4-BE49-F238E27FC236}">
                <a16:creationId xmlns:a16="http://schemas.microsoft.com/office/drawing/2014/main" id="{0E0D4DB1-EEDA-A644-B002-75EBF9968E0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609839" y="363875"/>
            <a:ext cx="1129081" cy="376361"/>
          </a:xfrm>
          <a:prstGeom prst="rect">
            <a:avLst/>
          </a:prstGeom>
        </p:spPr>
      </p:pic>
      <p:cxnSp>
        <p:nvCxnSpPr>
          <p:cNvPr id="23" name="Gerade Verbindung 22">
            <a:extLst>
              <a:ext uri="{FF2B5EF4-FFF2-40B4-BE49-F238E27FC236}">
                <a16:creationId xmlns:a16="http://schemas.microsoft.com/office/drawing/2014/main" id="{2AC6B5F8-0827-6645-B5C9-ED4385971D8F}"/>
              </a:ext>
            </a:extLst>
          </p:cNvPr>
          <p:cNvCxnSpPr/>
          <p:nvPr userDrawn="1"/>
        </p:nvCxnSpPr>
        <p:spPr>
          <a:xfrm>
            <a:off x="0" y="826224"/>
            <a:ext cx="9144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a:extLst>
              <a:ext uri="{FF2B5EF4-FFF2-40B4-BE49-F238E27FC236}">
                <a16:creationId xmlns:a16="http://schemas.microsoft.com/office/drawing/2014/main" id="{CC9BBC89-C94F-2342-BFB0-0C52DC04C485}"/>
              </a:ext>
            </a:extLst>
          </p:cNvPr>
          <p:cNvSpPr>
            <a:spLocks/>
          </p:cNvSpPr>
          <p:nvPr userDrawn="1"/>
        </p:nvSpPr>
        <p:spPr>
          <a:xfrm>
            <a:off x="-1" y="727074"/>
            <a:ext cx="201600" cy="201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25" name="Rechteck 24">
            <a:extLst>
              <a:ext uri="{FF2B5EF4-FFF2-40B4-BE49-F238E27FC236}">
                <a16:creationId xmlns:a16="http://schemas.microsoft.com/office/drawing/2014/main" id="{5E807027-043F-224A-B8A1-2EA6FD7AA9B7}"/>
              </a:ext>
            </a:extLst>
          </p:cNvPr>
          <p:cNvSpPr>
            <a:spLocks/>
          </p:cNvSpPr>
          <p:nvPr userDrawn="1"/>
        </p:nvSpPr>
        <p:spPr>
          <a:xfrm>
            <a:off x="-1" y="4949824"/>
            <a:ext cx="203277" cy="203277"/>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Textplatzhalter 2"/>
          <p:cNvSpPr>
            <a:spLocks noGrp="1"/>
          </p:cNvSpPr>
          <p:nvPr>
            <p:ph type="body" idx="1"/>
          </p:nvPr>
        </p:nvSpPr>
        <p:spPr>
          <a:xfrm>
            <a:off x="317635" y="1088015"/>
            <a:ext cx="8420176" cy="3677689"/>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8015792" y="4914482"/>
            <a:ext cx="744898" cy="273844"/>
          </a:xfrm>
          <a:prstGeom prst="rect">
            <a:avLst/>
          </a:prstGeom>
        </p:spPr>
        <p:txBody>
          <a:bodyPr vert="horz" lIns="91440" tIns="45720" rIns="91440" bIns="45720" rtlCol="0" anchor="ctr"/>
          <a:lstStyle>
            <a:lvl1pPr algn="r">
              <a:defRPr sz="750">
                <a:solidFill>
                  <a:srgbClr val="333333"/>
                </a:solidFill>
                <a:latin typeface="Arial"/>
                <a:cs typeface="Arial"/>
              </a:defRPr>
            </a:lvl1pPr>
          </a:lstStyle>
          <a:p>
            <a:fld id="{125CBDDA-5CCF-8748-8988-9DC6C8981774}" type="slidenum">
              <a:rPr lang="de-DE" smtClean="0"/>
              <a:pPr/>
              <a:t>‹Nr.›</a:t>
            </a:fld>
            <a:endParaRPr lang="de-DE" dirty="0"/>
          </a:p>
        </p:txBody>
      </p:sp>
      <p:sp>
        <p:nvSpPr>
          <p:cNvPr id="11" name="Textfeld 10"/>
          <p:cNvSpPr txBox="1"/>
          <p:nvPr/>
        </p:nvSpPr>
        <p:spPr>
          <a:xfrm>
            <a:off x="331573" y="4950517"/>
            <a:ext cx="3527133" cy="207749"/>
          </a:xfrm>
          <a:prstGeom prst="rect">
            <a:avLst/>
          </a:prstGeom>
          <a:noFill/>
        </p:spPr>
        <p:txBody>
          <a:bodyPr wrap="square" rtlCol="0" anchor="ctr">
            <a:spAutoFit/>
          </a:bodyPr>
          <a:lstStyle/>
          <a:p>
            <a:pPr marL="0" marR="0" indent="0" algn="l" defTabSz="342900" rtl="0" eaLnBrk="1" fontAlgn="auto" latinLnBrk="0" hangingPunct="1">
              <a:lnSpc>
                <a:spcPct val="100000"/>
              </a:lnSpc>
              <a:spcBef>
                <a:spcPts val="0"/>
              </a:spcBef>
              <a:spcAft>
                <a:spcPts val="0"/>
              </a:spcAft>
              <a:buClrTx/>
              <a:buSzTx/>
              <a:buFontTx/>
              <a:buNone/>
              <a:tabLst/>
              <a:defRPr/>
            </a:pPr>
            <a:r>
              <a:rPr lang="de-DE" sz="750" dirty="0">
                <a:solidFill>
                  <a:srgbClr val="333333"/>
                </a:solidFill>
                <a:latin typeface="Arial"/>
                <a:cs typeface="Arial"/>
              </a:rPr>
              <a:t>FAIR GmbH | GSI GmbH</a:t>
            </a:r>
          </a:p>
        </p:txBody>
      </p:sp>
      <p:sp>
        <p:nvSpPr>
          <p:cNvPr id="2" name="Titelplatzhalter 1"/>
          <p:cNvSpPr>
            <a:spLocks noGrp="1"/>
          </p:cNvSpPr>
          <p:nvPr>
            <p:ph type="title"/>
          </p:nvPr>
        </p:nvSpPr>
        <p:spPr>
          <a:xfrm>
            <a:off x="317638" y="231075"/>
            <a:ext cx="6129236" cy="590668"/>
          </a:xfrm>
          <a:prstGeom prst="rect">
            <a:avLst/>
          </a:prstGeom>
        </p:spPr>
        <p:txBody>
          <a:bodyPr vert="horz" lIns="91440" tIns="45720" rIns="91440" bIns="45720" rtlCol="0" anchor="b" anchorCtr="0">
            <a:noAutofit/>
          </a:bodyPr>
          <a:lstStyle/>
          <a:p>
            <a:r>
              <a:rPr lang="de-DE" dirty="0"/>
              <a:t>Mastertitelformat bearbeiten</a:t>
            </a:r>
          </a:p>
        </p:txBody>
      </p:sp>
      <p:sp>
        <p:nvSpPr>
          <p:cNvPr id="5" name="Datumsplatzhalter 4"/>
          <p:cNvSpPr>
            <a:spLocks noGrp="1"/>
          </p:cNvSpPr>
          <p:nvPr>
            <p:ph type="dt" sz="half" idx="2"/>
          </p:nvPr>
        </p:nvSpPr>
        <p:spPr>
          <a:xfrm>
            <a:off x="7151256" y="4914482"/>
            <a:ext cx="848374" cy="273844"/>
          </a:xfrm>
          <a:prstGeom prst="rect">
            <a:avLst/>
          </a:prstGeom>
        </p:spPr>
        <p:txBody>
          <a:bodyPr vert="horz" lIns="91440" tIns="45720" rIns="91440" bIns="45720" rtlCol="0" anchor="ctr"/>
          <a:lstStyle>
            <a:lvl1pPr algn="r">
              <a:defRPr sz="750">
                <a:solidFill>
                  <a:srgbClr val="333333"/>
                </a:solidFill>
              </a:defRPr>
            </a:lvl1pPr>
          </a:lstStyle>
          <a:p>
            <a:fld id="{DFCB6DB3-2BF4-4A54-9B0C-6778B6DBD287}" type="datetime1">
              <a:rPr lang="de-DE" smtClean="0"/>
              <a:t>28.05.2025</a:t>
            </a:fld>
            <a:endParaRPr lang="de-DE" dirty="0"/>
          </a:p>
        </p:txBody>
      </p:sp>
      <p:sp>
        <p:nvSpPr>
          <p:cNvPr id="8" name="Fußzeilenplatzhalter 7"/>
          <p:cNvSpPr>
            <a:spLocks noGrp="1"/>
          </p:cNvSpPr>
          <p:nvPr>
            <p:ph type="ftr" sz="quarter" idx="3"/>
          </p:nvPr>
        </p:nvSpPr>
        <p:spPr>
          <a:xfrm>
            <a:off x="4013201" y="4920458"/>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en-US"/>
              <a:t>IUPAP Meeting - WG9 </a:t>
            </a:r>
            <a:endParaRPr lang="de-DE" dirty="0"/>
          </a:p>
        </p:txBody>
      </p:sp>
      <p:pic>
        <p:nvPicPr>
          <p:cNvPr id="13" name="Bild 12" descr="FAIR_Logo_rgb.png">
            <a:extLst>
              <a:ext uri="{FF2B5EF4-FFF2-40B4-BE49-F238E27FC236}">
                <a16:creationId xmlns:a16="http://schemas.microsoft.com/office/drawing/2014/main" id="{6EBF7B64-1F60-354C-83F5-CFA893F204B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640829" y="206825"/>
            <a:ext cx="775055" cy="645879"/>
          </a:xfrm>
          <a:prstGeom prst="rect">
            <a:avLst/>
          </a:prstGeom>
        </p:spPr>
      </p:pic>
    </p:spTree>
    <p:extLst>
      <p:ext uri="{BB962C8B-B14F-4D97-AF65-F5344CB8AC3E}">
        <p14:creationId xmlns:p14="http://schemas.microsoft.com/office/powerpoint/2010/main" val="391144412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50" r:id="rId5"/>
    <p:sldLayoutId id="2147483663" r:id="rId6"/>
  </p:sldLayoutIdLst>
  <p:hf hdr="0" dt="0"/>
  <p:txStyles>
    <p:titleStyle>
      <a:lvl1pPr algn="l" defTabSz="342900" rtl="0" eaLnBrk="1" latinLnBrk="0" hangingPunct="1">
        <a:spcBef>
          <a:spcPct val="0"/>
        </a:spcBef>
        <a:buNone/>
        <a:defRPr sz="1800" b="1" kern="1200">
          <a:solidFill>
            <a:srgbClr val="333333"/>
          </a:solidFill>
          <a:latin typeface="Arial"/>
          <a:ea typeface="+mj-ea"/>
          <a:cs typeface="Arial"/>
        </a:defRPr>
      </a:lvl1pPr>
    </p:titleStyle>
    <p:body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emf"/><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0.emf"/><Relationship Id="rId3" Type="http://schemas.openxmlformats.org/officeDocument/2006/relationships/image" Target="../media/image42.png"/><Relationship Id="rId7" Type="http://schemas.openxmlformats.org/officeDocument/2006/relationships/image" Target="../media/image46.jpg"/><Relationship Id="rId12" Type="http://schemas.openxmlformats.org/officeDocument/2006/relationships/image" Target="../media/image19.gif"/><Relationship Id="rId2" Type="http://schemas.openxmlformats.org/officeDocument/2006/relationships/image" Target="../media/image41.png"/><Relationship Id="rId16" Type="http://schemas.openxmlformats.org/officeDocument/2006/relationships/image" Target="../media/image53.jpg"/><Relationship Id="rId1" Type="http://schemas.openxmlformats.org/officeDocument/2006/relationships/slideLayout" Target="../slideLayouts/slideLayout4.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5" Type="http://schemas.openxmlformats.org/officeDocument/2006/relationships/image" Target="../media/image52.png"/><Relationship Id="rId10" Type="http://schemas.openxmlformats.org/officeDocument/2006/relationships/image" Target="../media/image18.jpg"/><Relationship Id="rId4" Type="http://schemas.openxmlformats.org/officeDocument/2006/relationships/image" Target="../media/image43.jpeg"/><Relationship Id="rId9" Type="http://schemas.openxmlformats.org/officeDocument/2006/relationships/image" Target="../media/image48.png"/><Relationship Id="rId14" Type="http://schemas.openxmlformats.org/officeDocument/2006/relationships/image" Target="../media/image51.jpe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jpg"/><Relationship Id="rId2"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image" Target="../media/image56.jpg"/></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tmp"/><Relationship Id="rId1" Type="http://schemas.openxmlformats.org/officeDocument/2006/relationships/slideLayout" Target="../slideLayouts/slideLayout4.xml"/><Relationship Id="rId5" Type="http://schemas.openxmlformats.org/officeDocument/2006/relationships/image" Target="../media/image64.jpe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15.jpg"/><Relationship Id="rId7" Type="http://schemas.openxmlformats.org/officeDocument/2006/relationships/image" Target="../media/image69.png"/><Relationship Id="rId12" Type="http://schemas.openxmlformats.org/officeDocument/2006/relationships/image" Target="../media/image74.jpeg"/><Relationship Id="rId2" Type="http://schemas.openxmlformats.org/officeDocument/2006/relationships/notesSlide" Target="../notesSlides/notesSlide5.xml"/><Relationship Id="rId16" Type="http://schemas.openxmlformats.org/officeDocument/2006/relationships/image" Target="../media/image78.png"/><Relationship Id="rId1" Type="http://schemas.openxmlformats.org/officeDocument/2006/relationships/slideLayout" Target="../slideLayouts/slideLayout4.xml"/><Relationship Id="rId6" Type="http://schemas.openxmlformats.org/officeDocument/2006/relationships/image" Target="../media/image68.png"/><Relationship Id="rId11" Type="http://schemas.openxmlformats.org/officeDocument/2006/relationships/image" Target="../media/image73.jpe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22.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jpg"/><Relationship Id="rId18" Type="http://schemas.openxmlformats.org/officeDocument/2006/relationships/image" Target="../media/image94.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3.png"/><Relationship Id="rId2" Type="http://schemas.openxmlformats.org/officeDocument/2006/relationships/image" Target="../media/image79.png"/><Relationship Id="rId16"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jpeg"/><Relationship Id="rId15" Type="http://schemas.openxmlformats.org/officeDocument/2006/relationships/image" Target="../media/image9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s>
</file>

<file path=ppt/slides/_rels/slide2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image" Target="../media/image95.png"/><Relationship Id="rId1" Type="http://schemas.openxmlformats.org/officeDocument/2006/relationships/slideLayout" Target="../slideLayouts/slideLayout4.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jpeg"/><Relationship Id="rId10" Type="http://schemas.openxmlformats.org/officeDocument/2006/relationships/image" Target="../media/image103.png"/><Relationship Id="rId4" Type="http://schemas.openxmlformats.org/officeDocument/2006/relationships/image" Target="../media/image97.jpeg"/><Relationship Id="rId9" Type="http://schemas.openxmlformats.org/officeDocument/2006/relationships/image" Target="../media/image10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6.xml"/><Relationship Id="rId6" Type="http://schemas.openxmlformats.org/officeDocument/2006/relationships/image" Target="../media/image19.gif"/><Relationship Id="rId11" Type="http://schemas.openxmlformats.org/officeDocument/2006/relationships/image" Target="../media/image24.png"/><Relationship Id="rId5" Type="http://schemas.openxmlformats.org/officeDocument/2006/relationships/image" Target="../media/image18.jp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0">
            <a:extLst>
              <a:ext uri="{FF2B5EF4-FFF2-40B4-BE49-F238E27FC236}">
                <a16:creationId xmlns:a16="http://schemas.microsoft.com/office/drawing/2014/main" id="{814CB19C-0FDA-4843-839A-316903962EAA}"/>
              </a:ext>
            </a:extLst>
          </p:cNvPr>
          <p:cNvPicPr>
            <a:picLocks noChangeAspect="1"/>
          </p:cNvPicPr>
          <p:nvPr/>
        </p:nvPicPr>
        <p:blipFill rotWithShape="1">
          <a:blip r:embed="rId3"/>
          <a:srcRect l="5290" r="5290"/>
          <a:stretch/>
        </p:blipFill>
        <p:spPr bwMode="auto">
          <a:xfrm>
            <a:off x="-654756" y="-331696"/>
            <a:ext cx="9991298" cy="6285729"/>
          </a:xfrm>
          <a:prstGeom prst="rect">
            <a:avLst/>
          </a:prstGeom>
        </p:spPr>
      </p:pic>
      <p:sp>
        <p:nvSpPr>
          <p:cNvPr id="2" name="Title 1"/>
          <p:cNvSpPr>
            <a:spLocks noGrp="1"/>
          </p:cNvSpPr>
          <p:nvPr>
            <p:ph type="ctrTitle"/>
          </p:nvPr>
        </p:nvSpPr>
        <p:spPr/>
        <p:txBody>
          <a:bodyPr/>
          <a:lstStyle/>
          <a:p>
            <a:r>
              <a:rPr lang="de-DE" dirty="0">
                <a:solidFill>
                  <a:schemeClr val="bg1"/>
                </a:solidFill>
              </a:rPr>
              <a:t>Status </a:t>
            </a:r>
            <a:r>
              <a:rPr lang="de-DE" dirty="0" err="1">
                <a:solidFill>
                  <a:schemeClr val="bg1"/>
                </a:solidFill>
              </a:rPr>
              <a:t>of</a:t>
            </a:r>
            <a:r>
              <a:rPr lang="de-DE" dirty="0">
                <a:solidFill>
                  <a:schemeClr val="bg1"/>
                </a:solidFill>
              </a:rPr>
              <a:t> FAIR</a:t>
            </a:r>
          </a:p>
        </p:txBody>
      </p:sp>
      <p:sp>
        <p:nvSpPr>
          <p:cNvPr id="3" name="Subtitle 2"/>
          <p:cNvSpPr>
            <a:spLocks noGrp="1"/>
          </p:cNvSpPr>
          <p:nvPr>
            <p:ph type="subTitle" idx="1"/>
          </p:nvPr>
        </p:nvSpPr>
        <p:spPr>
          <a:xfrm>
            <a:off x="2151529" y="3322973"/>
            <a:ext cx="4303060" cy="1260316"/>
          </a:xfrm>
        </p:spPr>
        <p:txBody>
          <a:bodyPr>
            <a:normAutofit/>
          </a:bodyPr>
          <a:lstStyle/>
          <a:p>
            <a:r>
              <a:rPr lang="de-DE" dirty="0">
                <a:solidFill>
                  <a:schemeClr val="bg1"/>
                </a:solidFill>
              </a:rPr>
              <a:t>Yvonne Leifels </a:t>
            </a:r>
          </a:p>
          <a:p>
            <a:r>
              <a:rPr lang="de-DE" dirty="0">
                <a:solidFill>
                  <a:schemeClr val="bg1"/>
                </a:solidFill>
              </a:rPr>
              <a:t>GSI Helmholtzzentrum für Schwerionenforschung, Darmstadt / </a:t>
            </a:r>
          </a:p>
          <a:p>
            <a:r>
              <a:rPr lang="de-DE" dirty="0">
                <a:solidFill>
                  <a:schemeClr val="bg1"/>
                </a:solidFill>
              </a:rPr>
              <a:t>FAIR Facility </a:t>
            </a:r>
            <a:r>
              <a:rPr lang="de-DE" dirty="0" err="1">
                <a:solidFill>
                  <a:schemeClr val="bg1"/>
                </a:solidFill>
              </a:rPr>
              <a:t>for</a:t>
            </a:r>
            <a:r>
              <a:rPr lang="de-DE" dirty="0">
                <a:solidFill>
                  <a:schemeClr val="bg1"/>
                </a:solidFill>
              </a:rPr>
              <a:t> Antiproton </a:t>
            </a:r>
            <a:r>
              <a:rPr lang="de-DE" dirty="0" err="1">
                <a:solidFill>
                  <a:schemeClr val="bg1"/>
                </a:solidFill>
              </a:rPr>
              <a:t>and</a:t>
            </a:r>
            <a:r>
              <a:rPr lang="de-DE" dirty="0">
                <a:solidFill>
                  <a:schemeClr val="bg1"/>
                </a:solidFill>
              </a:rPr>
              <a:t> Ion Research</a:t>
            </a:r>
          </a:p>
        </p:txBody>
      </p:sp>
      <p:sp>
        <p:nvSpPr>
          <p:cNvPr id="5" name="object 4"/>
          <p:cNvSpPr/>
          <p:nvPr/>
        </p:nvSpPr>
        <p:spPr bwMode="auto">
          <a:xfrm>
            <a:off x="8233829" y="23531"/>
            <a:ext cx="876933" cy="962726"/>
          </a:xfrm>
          <a:custGeom>
            <a:avLst/>
            <a:gdLst/>
            <a:ahLst/>
            <a:cxnLst/>
            <a:rect l="l" t="t" r="r" b="b"/>
            <a:pathLst>
              <a:path w="1025525" h="1125855" extrusionOk="0">
                <a:moveTo>
                  <a:pt x="0" y="0"/>
                </a:moveTo>
                <a:lnTo>
                  <a:pt x="1025387" y="0"/>
                </a:lnTo>
                <a:lnTo>
                  <a:pt x="1025387" y="1125717"/>
                </a:lnTo>
                <a:lnTo>
                  <a:pt x="0" y="1125717"/>
                </a:lnTo>
                <a:lnTo>
                  <a:pt x="0" y="0"/>
                </a:lnTo>
                <a:close/>
              </a:path>
            </a:pathLst>
          </a:custGeom>
          <a:solidFill>
            <a:srgbClr val="FFFFFF">
              <a:alpha val="74899"/>
            </a:srgbClr>
          </a:solidFill>
        </p:spPr>
        <p:txBody>
          <a:bodyPr wrap="square" lIns="0" tIns="0" rIns="0" bIns="0" rtlCol="0"/>
          <a:lstStyle/>
          <a:p>
            <a:pPr>
              <a:defRPr/>
            </a:pPr>
            <a:endParaRPr sz="1539"/>
          </a:p>
        </p:txBody>
      </p:sp>
      <p:sp>
        <p:nvSpPr>
          <p:cNvPr id="6" name="object 5"/>
          <p:cNvSpPr/>
          <p:nvPr/>
        </p:nvSpPr>
        <p:spPr bwMode="auto">
          <a:xfrm>
            <a:off x="8351388" y="141226"/>
            <a:ext cx="559395" cy="466162"/>
          </a:xfrm>
          <a:prstGeom prst="rect">
            <a:avLst/>
          </a:prstGeom>
          <a:blipFill>
            <a:blip r:embed="rId4"/>
            <a:stretch/>
          </a:blipFill>
        </p:spPr>
        <p:txBody>
          <a:bodyPr wrap="square" lIns="0" tIns="0" rIns="0" bIns="0" rtlCol="0"/>
          <a:lstStyle/>
          <a:p>
            <a:pPr>
              <a:defRPr/>
            </a:pPr>
            <a:endParaRPr sz="1539"/>
          </a:p>
        </p:txBody>
      </p:sp>
      <p:sp>
        <p:nvSpPr>
          <p:cNvPr id="7" name="object 6"/>
          <p:cNvSpPr/>
          <p:nvPr/>
        </p:nvSpPr>
        <p:spPr bwMode="auto">
          <a:xfrm>
            <a:off x="8351387" y="631850"/>
            <a:ext cx="559395" cy="186465"/>
          </a:xfrm>
          <a:prstGeom prst="rect">
            <a:avLst/>
          </a:prstGeom>
          <a:blipFill>
            <a:blip r:embed="rId5"/>
            <a:stretch/>
          </a:blipFill>
        </p:spPr>
        <p:txBody>
          <a:bodyPr wrap="square" lIns="0" tIns="0" rIns="0" bIns="0" rtlCol="0"/>
          <a:lstStyle/>
          <a:p>
            <a:pPr>
              <a:defRPr/>
            </a:pPr>
            <a:endParaRPr sz="1539"/>
          </a:p>
        </p:txBody>
      </p:sp>
    </p:spTree>
    <p:extLst>
      <p:ext uri="{BB962C8B-B14F-4D97-AF65-F5344CB8AC3E}">
        <p14:creationId xmlns:p14="http://schemas.microsoft.com/office/powerpoint/2010/main" val="2205363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369DAE-854E-4845-9AC7-D86FBAE298FC}"/>
              </a:ext>
            </a:extLst>
          </p:cNvPr>
          <p:cNvSpPr>
            <a:spLocks noGrp="1"/>
          </p:cNvSpPr>
          <p:nvPr>
            <p:ph type="title"/>
          </p:nvPr>
        </p:nvSpPr>
        <p:spPr/>
        <p:txBody>
          <a:bodyPr/>
          <a:lstStyle/>
          <a:p>
            <a:r>
              <a:rPr lang="de-DE" dirty="0"/>
              <a:t>FAIR Project – </a:t>
            </a:r>
            <a:r>
              <a:rPr lang="de-DE" dirty="0" err="1"/>
              <a:t>Civil</a:t>
            </a:r>
            <a:r>
              <a:rPr lang="de-DE" dirty="0"/>
              <a:t> Construction</a:t>
            </a:r>
          </a:p>
        </p:txBody>
      </p:sp>
      <p:sp>
        <p:nvSpPr>
          <p:cNvPr id="3" name="Foliennummernplatzhalter 2">
            <a:extLst>
              <a:ext uri="{FF2B5EF4-FFF2-40B4-BE49-F238E27FC236}">
                <a16:creationId xmlns:a16="http://schemas.microsoft.com/office/drawing/2014/main" id="{851F6E94-64C3-4ED2-822B-3E332FC3971B}"/>
              </a:ext>
            </a:extLst>
          </p:cNvPr>
          <p:cNvSpPr>
            <a:spLocks noGrp="1"/>
          </p:cNvSpPr>
          <p:nvPr>
            <p:ph type="sldNum" sz="quarter" idx="12"/>
          </p:nvPr>
        </p:nvSpPr>
        <p:spPr/>
        <p:txBody>
          <a:bodyPr/>
          <a:lstStyle/>
          <a:p>
            <a:fld id="{125CBDDA-5CCF-8748-8988-9DC6C8981774}" type="slidenum">
              <a:rPr lang="de-DE" smtClean="0"/>
              <a:t>10</a:t>
            </a:fld>
            <a:endParaRPr lang="de-DE"/>
          </a:p>
        </p:txBody>
      </p:sp>
      <p:sp>
        <p:nvSpPr>
          <p:cNvPr id="4" name="Fußzeilenplatzhalter 3">
            <a:extLst>
              <a:ext uri="{FF2B5EF4-FFF2-40B4-BE49-F238E27FC236}">
                <a16:creationId xmlns:a16="http://schemas.microsoft.com/office/drawing/2014/main" id="{667A4A44-B41E-4A97-A3E4-B3CA5A0B7D66}"/>
              </a:ext>
            </a:extLst>
          </p:cNvPr>
          <p:cNvSpPr>
            <a:spLocks noGrp="1"/>
          </p:cNvSpPr>
          <p:nvPr>
            <p:ph type="ftr" sz="quarter" idx="3"/>
          </p:nvPr>
        </p:nvSpPr>
        <p:spPr/>
        <p:txBody>
          <a:bodyPr/>
          <a:lstStyle/>
          <a:p>
            <a:pPr algn="l"/>
            <a:r>
              <a:rPr lang="en-US"/>
              <a:t>IUPAP Meeting - WG9 </a:t>
            </a:r>
            <a:endParaRPr lang="de-DE" dirty="0"/>
          </a:p>
        </p:txBody>
      </p:sp>
      <p:pic>
        <p:nvPicPr>
          <p:cNvPr id="6" name="Grafik 5">
            <a:extLst>
              <a:ext uri="{FF2B5EF4-FFF2-40B4-BE49-F238E27FC236}">
                <a16:creationId xmlns:a16="http://schemas.microsoft.com/office/drawing/2014/main" id="{018957C4-C443-410D-ACF7-095B8B486599}"/>
              </a:ext>
            </a:extLst>
          </p:cNvPr>
          <p:cNvPicPr>
            <a:picLocks noChangeAspect="1"/>
          </p:cNvPicPr>
          <p:nvPr/>
        </p:nvPicPr>
        <p:blipFill>
          <a:blip r:embed="rId2"/>
          <a:stretch>
            <a:fillRect/>
          </a:stretch>
        </p:blipFill>
        <p:spPr>
          <a:xfrm>
            <a:off x="1415005" y="1232808"/>
            <a:ext cx="6375906" cy="3687652"/>
          </a:xfrm>
          <a:prstGeom prst="rect">
            <a:avLst/>
          </a:prstGeom>
        </p:spPr>
      </p:pic>
      <p:sp>
        <p:nvSpPr>
          <p:cNvPr id="7" name="Textfeld 13">
            <a:extLst>
              <a:ext uri="{FF2B5EF4-FFF2-40B4-BE49-F238E27FC236}">
                <a16:creationId xmlns:a16="http://schemas.microsoft.com/office/drawing/2014/main" id="{9327650C-980D-49DD-97A1-E47B1FDC4A46}"/>
              </a:ext>
            </a:extLst>
          </p:cNvPr>
          <p:cNvSpPr txBox="1"/>
          <p:nvPr/>
        </p:nvSpPr>
        <p:spPr bwMode="auto">
          <a:xfrm>
            <a:off x="544512" y="838612"/>
            <a:ext cx="8054976" cy="772059"/>
          </a:xfrm>
          <a:prstGeom prst="rect">
            <a:avLst/>
          </a:prstGeom>
          <a:noFill/>
          <a:ln w="9525">
            <a:noFill/>
            <a:miter lim="800000"/>
            <a:headEnd/>
            <a:tailEnd/>
          </a:ln>
        </p:spPr>
        <p:txBody>
          <a:bodyPr vert="horz" wrap="square" lIns="46800" tIns="90000" rIns="46800" bIns="90000" numCol="1" rtlCol="0" anchor="t" anchorCtr="0" compatLnSpc="1">
            <a:prstTxWarp prst="textNoShape">
              <a:avLst/>
            </a:prstTxWarp>
            <a:noAutofit/>
          </a:bodyPr>
          <a:lstStyle>
            <a:defPPr>
              <a:defRPr lang="de-DE"/>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lgn="ctr" eaLnBrk="0" hangingPunct="0">
              <a:lnSpc>
                <a:spcPct val="140000"/>
              </a:lnSpc>
              <a:spcAft>
                <a:spcPts val="375"/>
              </a:spcAft>
            </a:pPr>
            <a:r>
              <a:rPr lang="en-US" sz="1600" dirty="0"/>
              <a:t>Central transfer building </a:t>
            </a:r>
          </a:p>
        </p:txBody>
      </p:sp>
    </p:spTree>
    <p:extLst>
      <p:ext uri="{BB962C8B-B14F-4D97-AF65-F5344CB8AC3E}">
        <p14:creationId xmlns:p14="http://schemas.microsoft.com/office/powerpoint/2010/main" val="2776832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FD4DEDEB-121A-42E1-9B65-4E2158AC831D}"/>
              </a:ext>
            </a:extLst>
          </p:cNvPr>
          <p:cNvSpPr>
            <a:spLocks noGrp="1"/>
          </p:cNvSpPr>
          <p:nvPr>
            <p:ph type="body" sz="quarter" idx="13"/>
          </p:nvPr>
        </p:nvSpPr>
        <p:spPr/>
        <p:txBody>
          <a:bodyPr/>
          <a:lstStyle/>
          <a:p>
            <a:r>
              <a:rPr lang="de-DE" dirty="0"/>
              <a:t>FAIR Project - </a:t>
            </a:r>
            <a:r>
              <a:rPr lang="de-DE" dirty="0" err="1"/>
              <a:t>Current</a:t>
            </a:r>
            <a:r>
              <a:rPr lang="de-DE" dirty="0"/>
              <a:t> </a:t>
            </a:r>
            <a:r>
              <a:rPr lang="de-DE" dirty="0" err="1"/>
              <a:t>Scope</a:t>
            </a:r>
            <a:endParaRPr lang="de-DE" dirty="0"/>
          </a:p>
        </p:txBody>
      </p:sp>
      <p:pic>
        <p:nvPicPr>
          <p:cNvPr id="4" name="Picture 3">
            <a:extLst>
              <a:ext uri="{FF2B5EF4-FFF2-40B4-BE49-F238E27FC236}">
                <a16:creationId xmlns:a16="http://schemas.microsoft.com/office/drawing/2014/main" id="{93E53684-E4A6-45CE-B727-9D754D4450B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71835" y="935295"/>
            <a:ext cx="8254531" cy="4503420"/>
          </a:xfrm>
          <a:prstGeom prst="rect">
            <a:avLst/>
          </a:prstGeom>
        </p:spPr>
      </p:pic>
    </p:spTree>
    <p:extLst>
      <p:ext uri="{BB962C8B-B14F-4D97-AF65-F5344CB8AC3E}">
        <p14:creationId xmlns:p14="http://schemas.microsoft.com/office/powerpoint/2010/main" val="1438441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79429C-3600-4E18-B19D-8DC0C59DF015}"/>
              </a:ext>
            </a:extLst>
          </p:cNvPr>
          <p:cNvSpPr>
            <a:spLocks noGrp="1"/>
          </p:cNvSpPr>
          <p:nvPr>
            <p:ph type="title"/>
          </p:nvPr>
        </p:nvSpPr>
        <p:spPr/>
        <p:txBody>
          <a:bodyPr/>
          <a:lstStyle/>
          <a:p>
            <a:r>
              <a:rPr lang="de-DE" dirty="0"/>
              <a:t>FAIR Progress – </a:t>
            </a:r>
            <a:r>
              <a:rPr lang="de-DE" dirty="0" err="1"/>
              <a:t>Accelerators</a:t>
            </a:r>
            <a:br>
              <a:rPr lang="de-DE" dirty="0"/>
            </a:br>
            <a:r>
              <a:rPr lang="de-DE" dirty="0"/>
              <a:t>SIS100</a:t>
            </a:r>
          </a:p>
        </p:txBody>
      </p:sp>
      <p:sp>
        <p:nvSpPr>
          <p:cNvPr id="3" name="Foliennummernplatzhalter 2">
            <a:extLst>
              <a:ext uri="{FF2B5EF4-FFF2-40B4-BE49-F238E27FC236}">
                <a16:creationId xmlns:a16="http://schemas.microsoft.com/office/drawing/2014/main" id="{561BA047-0104-43CA-A895-F25DE8BDDB9C}"/>
              </a:ext>
            </a:extLst>
          </p:cNvPr>
          <p:cNvSpPr>
            <a:spLocks noGrp="1"/>
          </p:cNvSpPr>
          <p:nvPr>
            <p:ph type="sldNum" sz="quarter" idx="12"/>
          </p:nvPr>
        </p:nvSpPr>
        <p:spPr/>
        <p:txBody>
          <a:bodyPr/>
          <a:lstStyle/>
          <a:p>
            <a:fld id="{125CBDDA-5CCF-8748-8988-9DC6C8981774}" type="slidenum">
              <a:rPr lang="de-DE" smtClean="0"/>
              <a:t>12</a:t>
            </a:fld>
            <a:endParaRPr lang="de-DE"/>
          </a:p>
        </p:txBody>
      </p:sp>
      <p:sp>
        <p:nvSpPr>
          <p:cNvPr id="4" name="Fußzeilenplatzhalter 3">
            <a:extLst>
              <a:ext uri="{FF2B5EF4-FFF2-40B4-BE49-F238E27FC236}">
                <a16:creationId xmlns:a16="http://schemas.microsoft.com/office/drawing/2014/main" id="{9E7BFBE5-26C6-4A6B-B0F3-2B40419FA5A0}"/>
              </a:ext>
            </a:extLst>
          </p:cNvPr>
          <p:cNvSpPr>
            <a:spLocks noGrp="1"/>
          </p:cNvSpPr>
          <p:nvPr>
            <p:ph type="ftr" sz="quarter" idx="3"/>
          </p:nvPr>
        </p:nvSpPr>
        <p:spPr/>
        <p:txBody>
          <a:bodyPr/>
          <a:lstStyle/>
          <a:p>
            <a:pPr algn="l"/>
            <a:r>
              <a:rPr lang="en-US"/>
              <a:t>IUPAP Meeting - WG9 </a:t>
            </a:r>
            <a:endParaRPr lang="de-DE" dirty="0"/>
          </a:p>
        </p:txBody>
      </p:sp>
      <p:pic>
        <p:nvPicPr>
          <p:cNvPr id="5" name="Grafik 2">
            <a:extLst>
              <a:ext uri="{FF2B5EF4-FFF2-40B4-BE49-F238E27FC236}">
                <a16:creationId xmlns:a16="http://schemas.microsoft.com/office/drawing/2014/main" id="{7291F6DB-BC9B-46B6-B44A-143A65D3E049}"/>
              </a:ext>
            </a:extLst>
          </p:cNvPr>
          <p:cNvPicPr>
            <a:picLocks noChangeAspect="1"/>
          </p:cNvPicPr>
          <p:nvPr/>
        </p:nvPicPr>
        <p:blipFill>
          <a:blip r:embed="rId2" cstate="print">
            <a:extLst>
              <a:ext uri="{28A0092B-C50C-407E-A947-70E740481C1C}">
                <a14:useLocalDpi xmlns:a14="http://schemas.microsoft.com/office/drawing/2010/main"/>
              </a:ext>
            </a:extLst>
          </a:blip>
          <a:stretch/>
        </p:blipFill>
        <p:spPr bwMode="auto">
          <a:xfrm>
            <a:off x="0" y="953481"/>
            <a:ext cx="9144000" cy="5394074"/>
          </a:xfrm>
          <a:prstGeom prst="rect">
            <a:avLst/>
          </a:prstGeom>
        </p:spPr>
      </p:pic>
      <p:pic>
        <p:nvPicPr>
          <p:cNvPr id="6" name="Grafik 21">
            <a:extLst>
              <a:ext uri="{FF2B5EF4-FFF2-40B4-BE49-F238E27FC236}">
                <a16:creationId xmlns:a16="http://schemas.microsoft.com/office/drawing/2014/main" id="{A444AF1E-F89D-4AD3-9362-0492432802AB}"/>
              </a:ext>
            </a:extLst>
          </p:cNvPr>
          <p:cNvPicPr>
            <a:picLocks noChangeAspect="1"/>
          </p:cNvPicPr>
          <p:nvPr/>
        </p:nvPicPr>
        <p:blipFill>
          <a:blip r:embed="rId3"/>
          <a:stretch>
            <a:fillRect/>
          </a:stretch>
        </p:blipFill>
        <p:spPr bwMode="auto">
          <a:xfrm>
            <a:off x="7221600" y="3076562"/>
            <a:ext cx="1774317" cy="1798767"/>
          </a:xfrm>
          <a:prstGeom prst="rect">
            <a:avLst/>
          </a:prstGeom>
          <a:solidFill>
            <a:schemeClr val="bg1">
              <a:alpha val="63000"/>
            </a:schemeClr>
          </a:solidFill>
        </p:spPr>
      </p:pic>
    </p:spTree>
    <p:extLst>
      <p:ext uri="{BB962C8B-B14F-4D97-AF65-F5344CB8AC3E}">
        <p14:creationId xmlns:p14="http://schemas.microsoft.com/office/powerpoint/2010/main" val="3910328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FAIR Progress - </a:t>
            </a:r>
            <a:r>
              <a:rPr lang="de-DE" dirty="0" err="1"/>
              <a:t>Accelerators</a:t>
            </a:r>
            <a:br>
              <a:rPr lang="de-DE" dirty="0"/>
            </a:br>
            <a:r>
              <a:rPr lang="de-DE" dirty="0"/>
              <a:t>Super-Fragment Separator</a:t>
            </a:r>
          </a:p>
        </p:txBody>
      </p:sp>
      <p:sp>
        <p:nvSpPr>
          <p:cNvPr id="3" name="Footer Placeholder 2"/>
          <p:cNvSpPr>
            <a:spLocks noGrp="1"/>
          </p:cNvSpPr>
          <p:nvPr>
            <p:ph type="ftr" sz="quarter" idx="3"/>
          </p:nvPr>
        </p:nvSpPr>
        <p:spPr/>
        <p:txBody>
          <a:bodyPr/>
          <a:lstStyle/>
          <a:p>
            <a:pPr algn="l"/>
            <a:r>
              <a:rPr lang="en-US"/>
              <a:t>IUPAP Meeting - WG9 </a:t>
            </a:r>
            <a:endParaRPr lang="de-DE" dirty="0"/>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2592126" y="713047"/>
            <a:ext cx="6341851" cy="3107507"/>
          </a:xfrm>
          <a:prstGeom prst="rect">
            <a:avLst/>
          </a:prstGeom>
        </p:spPr>
      </p:pic>
      <p:sp>
        <p:nvSpPr>
          <p:cNvPr id="14" name="Oval 13"/>
          <p:cNvSpPr/>
          <p:nvPr/>
        </p:nvSpPr>
        <p:spPr>
          <a:xfrm>
            <a:off x="8252243" y="1494231"/>
            <a:ext cx="180000" cy="180000"/>
          </a:xfrm>
          <a:prstGeom prst="ellipse">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5" name="Oval 14"/>
          <p:cNvSpPr/>
          <p:nvPr/>
        </p:nvSpPr>
        <p:spPr>
          <a:xfrm>
            <a:off x="8126243" y="1876556"/>
            <a:ext cx="180000" cy="180000"/>
          </a:xfrm>
          <a:prstGeom prst="ellipse">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6" name="Oval 15"/>
          <p:cNvSpPr/>
          <p:nvPr/>
        </p:nvSpPr>
        <p:spPr>
          <a:xfrm>
            <a:off x="7268827" y="2266800"/>
            <a:ext cx="180000" cy="180000"/>
          </a:xfrm>
          <a:prstGeom prst="ellipse">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7" name="Oval 16"/>
          <p:cNvSpPr/>
          <p:nvPr/>
        </p:nvSpPr>
        <p:spPr>
          <a:xfrm>
            <a:off x="6799700" y="2553188"/>
            <a:ext cx="180000" cy="180000"/>
          </a:xfrm>
          <a:prstGeom prst="ellipse">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solidFill>
                <a:srgbClr val="FFFF00"/>
              </a:solidFill>
            </a:endParaRPr>
          </a:p>
        </p:txBody>
      </p:sp>
      <p:sp>
        <p:nvSpPr>
          <p:cNvPr id="18" name="Oval 17"/>
          <p:cNvSpPr/>
          <p:nvPr/>
        </p:nvSpPr>
        <p:spPr>
          <a:xfrm>
            <a:off x="5673051" y="2266800"/>
            <a:ext cx="180000" cy="180000"/>
          </a:xfrm>
          <a:prstGeom prst="ellipse">
            <a:avLst/>
          </a:prstGeom>
          <a:solidFill>
            <a:srgbClr val="FDBB6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9" name="Oval 18"/>
          <p:cNvSpPr/>
          <p:nvPr/>
        </p:nvSpPr>
        <p:spPr>
          <a:xfrm>
            <a:off x="7594831" y="2923982"/>
            <a:ext cx="180000" cy="180000"/>
          </a:xfrm>
          <a:prstGeom prst="ellipse">
            <a:avLst/>
          </a:prstGeom>
          <a:solidFill>
            <a:srgbClr val="FDBB6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0" name="TextBox 19"/>
          <p:cNvSpPr txBox="1"/>
          <p:nvPr/>
        </p:nvSpPr>
        <p:spPr>
          <a:xfrm>
            <a:off x="7416007" y="4482416"/>
            <a:ext cx="4126727" cy="307777"/>
          </a:xfrm>
          <a:prstGeom prst="rect">
            <a:avLst/>
          </a:prstGeom>
        </p:spPr>
        <p:txBody>
          <a:bodyPr vert="horz" wrap="square" lIns="91440" tIns="45720" rIns="91440" bIns="45720" rtlCol="0" anchor="t">
            <a:spAutoFit/>
          </a:bodyPr>
          <a:lstStyle/>
          <a:p>
            <a:pPr algn="l"/>
            <a:r>
              <a:rPr lang="de-DE" sz="1400" dirty="0"/>
              <a:t>Experimental </a:t>
            </a:r>
            <a:r>
              <a:rPr lang="de-DE" sz="1400" dirty="0" err="1"/>
              <a:t>sites</a:t>
            </a:r>
            <a:endParaRPr lang="de-DE" sz="1400" dirty="0"/>
          </a:p>
        </p:txBody>
      </p:sp>
      <p:sp>
        <p:nvSpPr>
          <p:cNvPr id="21" name="Oval 20"/>
          <p:cNvSpPr/>
          <p:nvPr/>
        </p:nvSpPr>
        <p:spPr>
          <a:xfrm>
            <a:off x="7259928" y="4557045"/>
            <a:ext cx="180000" cy="180000"/>
          </a:xfrm>
          <a:prstGeom prst="ellipse">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2" name="TextBox 21"/>
          <p:cNvSpPr txBox="1"/>
          <p:nvPr/>
        </p:nvSpPr>
        <p:spPr>
          <a:xfrm>
            <a:off x="2548191" y="929602"/>
            <a:ext cx="1668129" cy="307777"/>
          </a:xfrm>
          <a:prstGeom prst="rect">
            <a:avLst/>
          </a:prstGeom>
        </p:spPr>
        <p:txBody>
          <a:bodyPr vert="horz" wrap="square" lIns="91440" tIns="45720" rIns="91440" bIns="45720" rtlCol="0" anchor="t">
            <a:spAutoFit/>
          </a:bodyPr>
          <a:lstStyle/>
          <a:p>
            <a:pPr algn="l"/>
            <a:r>
              <a:rPr lang="de-DE" sz="1400" dirty="0"/>
              <a:t>Target </a:t>
            </a:r>
            <a:r>
              <a:rPr lang="de-DE" sz="1400" dirty="0" err="1"/>
              <a:t>area</a:t>
            </a:r>
            <a:endParaRPr lang="de-DE" sz="1400" dirty="0"/>
          </a:p>
        </p:txBody>
      </p:sp>
      <p:sp>
        <p:nvSpPr>
          <p:cNvPr id="23" name="TextBox 22"/>
          <p:cNvSpPr txBox="1"/>
          <p:nvPr/>
        </p:nvSpPr>
        <p:spPr>
          <a:xfrm>
            <a:off x="7067924" y="1028883"/>
            <a:ext cx="1998212" cy="307777"/>
          </a:xfrm>
          <a:prstGeom prst="rect">
            <a:avLst/>
          </a:prstGeom>
        </p:spPr>
        <p:txBody>
          <a:bodyPr vert="horz" wrap="square" lIns="91440" tIns="45720" rIns="91440" bIns="45720" rtlCol="0" anchor="t">
            <a:spAutoFit/>
          </a:bodyPr>
          <a:lstStyle/>
          <a:p>
            <a:pPr algn="l"/>
            <a:r>
              <a:rPr lang="de-DE" sz="1400" dirty="0"/>
              <a:t>Low </a:t>
            </a:r>
            <a:r>
              <a:rPr lang="de-DE" sz="1400" dirty="0" err="1"/>
              <a:t>energy</a:t>
            </a:r>
            <a:r>
              <a:rPr lang="de-DE" sz="1400" dirty="0"/>
              <a:t> </a:t>
            </a:r>
            <a:r>
              <a:rPr lang="de-DE" sz="1400" dirty="0" err="1"/>
              <a:t>branch</a:t>
            </a:r>
            <a:endParaRPr lang="de-DE" sz="1400" dirty="0"/>
          </a:p>
        </p:txBody>
      </p:sp>
      <p:sp>
        <p:nvSpPr>
          <p:cNvPr id="24" name="TextBox 23"/>
          <p:cNvSpPr txBox="1"/>
          <p:nvPr/>
        </p:nvSpPr>
        <p:spPr>
          <a:xfrm>
            <a:off x="7157498" y="2356800"/>
            <a:ext cx="1998212" cy="523220"/>
          </a:xfrm>
          <a:prstGeom prst="rect">
            <a:avLst/>
          </a:prstGeom>
        </p:spPr>
        <p:txBody>
          <a:bodyPr vert="horz" wrap="square" lIns="91440" tIns="45720" rIns="91440" bIns="45720" rtlCol="0" anchor="t">
            <a:spAutoFit/>
          </a:bodyPr>
          <a:lstStyle/>
          <a:p>
            <a:pPr algn="r"/>
            <a:r>
              <a:rPr lang="de-DE" sz="1400" dirty="0"/>
              <a:t>High </a:t>
            </a:r>
            <a:r>
              <a:rPr lang="de-DE" sz="1400" dirty="0" err="1"/>
              <a:t>energy</a:t>
            </a:r>
            <a:r>
              <a:rPr lang="de-DE" sz="1400" dirty="0"/>
              <a:t> </a:t>
            </a:r>
          </a:p>
          <a:p>
            <a:pPr algn="r"/>
            <a:r>
              <a:rPr lang="de-DE" sz="1400" dirty="0" err="1"/>
              <a:t>branch</a:t>
            </a:r>
            <a:endParaRPr lang="de-DE" sz="1400" dirty="0"/>
          </a:p>
        </p:txBody>
      </p:sp>
      <p:cxnSp>
        <p:nvCxnSpPr>
          <p:cNvPr id="28" name="Straight Connector 27"/>
          <p:cNvCxnSpPr>
            <a:endCxn id="15" idx="0"/>
          </p:cNvCxnSpPr>
          <p:nvPr/>
        </p:nvCxnSpPr>
        <p:spPr>
          <a:xfrm>
            <a:off x="7904510" y="1336660"/>
            <a:ext cx="311733" cy="53989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7904510" y="2643188"/>
            <a:ext cx="527733" cy="37079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7448827" y="3554233"/>
            <a:ext cx="803416" cy="3147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8208292" y="3716792"/>
            <a:ext cx="444352" cy="307777"/>
          </a:xfrm>
          <a:prstGeom prst="rect">
            <a:avLst/>
          </a:prstGeom>
        </p:spPr>
        <p:txBody>
          <a:bodyPr vert="horz" wrap="none" lIns="91440" tIns="45720" rIns="91440" bIns="45720" rtlCol="0" anchor="t">
            <a:spAutoFit/>
          </a:bodyPr>
          <a:lstStyle/>
          <a:p>
            <a:pPr algn="l"/>
            <a:r>
              <a:rPr lang="de-DE" sz="1400" dirty="0"/>
              <a:t>CR</a:t>
            </a:r>
          </a:p>
        </p:txBody>
      </p:sp>
      <p:sp>
        <p:nvSpPr>
          <p:cNvPr id="7" name="Foliennummernplatzhalter 6">
            <a:extLst>
              <a:ext uri="{FF2B5EF4-FFF2-40B4-BE49-F238E27FC236}">
                <a16:creationId xmlns:a16="http://schemas.microsoft.com/office/drawing/2014/main" id="{AB90EC4B-E3D4-4512-94B0-E391399D87C8}"/>
              </a:ext>
            </a:extLst>
          </p:cNvPr>
          <p:cNvSpPr>
            <a:spLocks noGrp="1"/>
          </p:cNvSpPr>
          <p:nvPr>
            <p:ph type="sldNum" sz="quarter" idx="12"/>
          </p:nvPr>
        </p:nvSpPr>
        <p:spPr/>
        <p:txBody>
          <a:bodyPr/>
          <a:lstStyle/>
          <a:p>
            <a:fld id="{125CBDDA-5CCF-8748-8988-9DC6C8981774}" type="slidenum">
              <a:rPr lang="de-DE" smtClean="0"/>
              <a:t>13</a:t>
            </a:fld>
            <a:endParaRPr lang="de-DE"/>
          </a:p>
        </p:txBody>
      </p:sp>
      <p:pic>
        <p:nvPicPr>
          <p:cNvPr id="32" name="Grafik 31">
            <a:extLst>
              <a:ext uri="{FF2B5EF4-FFF2-40B4-BE49-F238E27FC236}">
                <a16:creationId xmlns:a16="http://schemas.microsoft.com/office/drawing/2014/main" id="{7E9E91D9-2CA5-4BED-A5C7-009EDC5E1941}"/>
              </a:ext>
            </a:extLst>
          </p:cNvPr>
          <p:cNvPicPr>
            <a:picLocks noChangeAspect="1"/>
          </p:cNvPicPr>
          <p:nvPr/>
        </p:nvPicPr>
        <p:blipFill>
          <a:blip r:embed="rId3"/>
          <a:stretch>
            <a:fillRect/>
          </a:stretch>
        </p:blipFill>
        <p:spPr>
          <a:xfrm>
            <a:off x="2157912" y="3028447"/>
            <a:ext cx="2496001" cy="1872000"/>
          </a:xfrm>
          <a:prstGeom prst="rect">
            <a:avLst/>
          </a:prstGeom>
        </p:spPr>
      </p:pic>
      <p:pic>
        <p:nvPicPr>
          <p:cNvPr id="36" name="Grafik 35">
            <a:extLst>
              <a:ext uri="{FF2B5EF4-FFF2-40B4-BE49-F238E27FC236}">
                <a16:creationId xmlns:a16="http://schemas.microsoft.com/office/drawing/2014/main" id="{73FA37F1-4684-4F45-AEC9-AC69C13EE961}"/>
              </a:ext>
            </a:extLst>
          </p:cNvPr>
          <p:cNvPicPr>
            <a:picLocks noChangeAspect="1"/>
          </p:cNvPicPr>
          <p:nvPr/>
        </p:nvPicPr>
        <p:blipFill>
          <a:blip r:embed="rId4"/>
          <a:stretch>
            <a:fillRect/>
          </a:stretch>
        </p:blipFill>
        <p:spPr>
          <a:xfrm>
            <a:off x="434683" y="1072231"/>
            <a:ext cx="1956919" cy="2609225"/>
          </a:xfrm>
          <a:prstGeom prst="rect">
            <a:avLst/>
          </a:prstGeom>
        </p:spPr>
      </p:pic>
      <p:sp>
        <p:nvSpPr>
          <p:cNvPr id="25" name="Textfeld 24">
            <a:extLst>
              <a:ext uri="{FF2B5EF4-FFF2-40B4-BE49-F238E27FC236}">
                <a16:creationId xmlns:a16="http://schemas.microsoft.com/office/drawing/2014/main" id="{68A33756-3B06-4E92-999C-704C582A67AF}"/>
              </a:ext>
            </a:extLst>
          </p:cNvPr>
          <p:cNvSpPr txBox="1"/>
          <p:nvPr/>
        </p:nvSpPr>
        <p:spPr>
          <a:xfrm>
            <a:off x="576634" y="3420785"/>
            <a:ext cx="1704121" cy="276999"/>
          </a:xfrm>
          <a:prstGeom prst="rect">
            <a:avLst/>
          </a:prstGeom>
        </p:spPr>
        <p:txBody>
          <a:bodyPr vert="horz" wrap="none" lIns="91440" tIns="45720" rIns="91440" bIns="45720" rtlCol="0" anchor="t">
            <a:spAutoFit/>
          </a:bodyPr>
          <a:lstStyle/>
          <a:p>
            <a:pPr algn="l"/>
            <a:r>
              <a:rPr lang="de-DE" sz="1200" b="1" dirty="0">
                <a:solidFill>
                  <a:schemeClr val="bg1"/>
                </a:solidFill>
              </a:rPr>
              <a:t>Target </a:t>
            </a:r>
            <a:r>
              <a:rPr lang="de-DE" sz="1200" b="1" dirty="0" err="1">
                <a:solidFill>
                  <a:schemeClr val="bg1"/>
                </a:solidFill>
              </a:rPr>
              <a:t>flask</a:t>
            </a:r>
            <a:r>
              <a:rPr lang="de-DE" sz="1200" b="1" dirty="0">
                <a:solidFill>
                  <a:schemeClr val="bg1"/>
                </a:solidFill>
              </a:rPr>
              <a:t> </a:t>
            </a:r>
            <a:r>
              <a:rPr lang="de-DE" sz="1200" b="1" dirty="0" err="1">
                <a:solidFill>
                  <a:schemeClr val="bg1"/>
                </a:solidFill>
              </a:rPr>
              <a:t>installed</a:t>
            </a:r>
            <a:endParaRPr lang="de-DE" sz="1200" b="1" dirty="0">
              <a:solidFill>
                <a:schemeClr val="bg1"/>
              </a:solidFill>
            </a:endParaRPr>
          </a:p>
        </p:txBody>
      </p:sp>
      <p:sp>
        <p:nvSpPr>
          <p:cNvPr id="37" name="Textfeld 36">
            <a:extLst>
              <a:ext uri="{FF2B5EF4-FFF2-40B4-BE49-F238E27FC236}">
                <a16:creationId xmlns:a16="http://schemas.microsoft.com/office/drawing/2014/main" id="{DD3745F7-E32B-4CBE-87C6-0D9396E6ECF7}"/>
              </a:ext>
            </a:extLst>
          </p:cNvPr>
          <p:cNvSpPr txBox="1"/>
          <p:nvPr/>
        </p:nvSpPr>
        <p:spPr>
          <a:xfrm>
            <a:off x="2321197" y="3050690"/>
            <a:ext cx="2077813" cy="276999"/>
          </a:xfrm>
          <a:prstGeom prst="rect">
            <a:avLst/>
          </a:prstGeom>
        </p:spPr>
        <p:txBody>
          <a:bodyPr vert="horz" wrap="none" lIns="91440" tIns="45720" rIns="91440" bIns="45720" rtlCol="0" anchor="t">
            <a:spAutoFit/>
          </a:bodyPr>
          <a:lstStyle/>
          <a:p>
            <a:pPr algn="l"/>
            <a:r>
              <a:rPr lang="de-DE" sz="1200" b="1" dirty="0">
                <a:solidFill>
                  <a:schemeClr val="bg1"/>
                </a:solidFill>
              </a:rPr>
              <a:t>Lateral </a:t>
            </a:r>
            <a:r>
              <a:rPr lang="de-DE" sz="1200" b="1" dirty="0" err="1">
                <a:solidFill>
                  <a:schemeClr val="bg1"/>
                </a:solidFill>
              </a:rPr>
              <a:t>shielding</a:t>
            </a:r>
            <a:r>
              <a:rPr lang="de-DE" sz="1200" b="1" dirty="0">
                <a:solidFill>
                  <a:schemeClr val="bg1"/>
                </a:solidFill>
              </a:rPr>
              <a:t> </a:t>
            </a:r>
            <a:r>
              <a:rPr lang="de-DE" sz="1200" b="1" dirty="0" err="1">
                <a:solidFill>
                  <a:schemeClr val="bg1"/>
                </a:solidFill>
              </a:rPr>
              <a:t>installed</a:t>
            </a:r>
            <a:endParaRPr lang="de-DE" sz="1200" b="1" dirty="0">
              <a:solidFill>
                <a:schemeClr val="bg1"/>
              </a:solidFill>
            </a:endParaRPr>
          </a:p>
        </p:txBody>
      </p:sp>
      <p:pic>
        <p:nvPicPr>
          <p:cNvPr id="27" name="Grafik 26">
            <a:extLst>
              <a:ext uri="{FF2B5EF4-FFF2-40B4-BE49-F238E27FC236}">
                <a16:creationId xmlns:a16="http://schemas.microsoft.com/office/drawing/2014/main" id="{0B699D6D-8B9B-44C4-8B70-93BB13FEC797}"/>
              </a:ext>
            </a:extLst>
          </p:cNvPr>
          <p:cNvPicPr>
            <a:picLocks noChangeAspect="1"/>
          </p:cNvPicPr>
          <p:nvPr/>
        </p:nvPicPr>
        <p:blipFill rotWithShape="1">
          <a:blip r:embed="rId5"/>
          <a:srcRect l="-1967" t="-1614" r="-548" b="-900"/>
          <a:stretch/>
        </p:blipFill>
        <p:spPr>
          <a:xfrm>
            <a:off x="4666090" y="3004123"/>
            <a:ext cx="1936401" cy="1908000"/>
          </a:xfrm>
          <a:prstGeom prst="rect">
            <a:avLst/>
          </a:prstGeom>
        </p:spPr>
      </p:pic>
      <p:sp>
        <p:nvSpPr>
          <p:cNvPr id="38" name="Textfeld 37">
            <a:extLst>
              <a:ext uri="{FF2B5EF4-FFF2-40B4-BE49-F238E27FC236}">
                <a16:creationId xmlns:a16="http://schemas.microsoft.com/office/drawing/2014/main" id="{53F83250-3A52-4B4D-9E13-904403FA1532}"/>
              </a:ext>
            </a:extLst>
          </p:cNvPr>
          <p:cNvSpPr txBox="1"/>
          <p:nvPr/>
        </p:nvSpPr>
        <p:spPr>
          <a:xfrm>
            <a:off x="4629036" y="4638030"/>
            <a:ext cx="2044149" cy="276999"/>
          </a:xfrm>
          <a:prstGeom prst="rect">
            <a:avLst/>
          </a:prstGeom>
        </p:spPr>
        <p:txBody>
          <a:bodyPr vert="horz" wrap="none" lIns="91440" tIns="45720" rIns="91440" bIns="45720" rtlCol="0" anchor="t">
            <a:spAutoFit/>
          </a:bodyPr>
          <a:lstStyle/>
          <a:p>
            <a:pPr algn="l"/>
            <a:r>
              <a:rPr lang="de-DE" sz="1200" b="1" dirty="0">
                <a:solidFill>
                  <a:schemeClr val="bg1"/>
                </a:solidFill>
              </a:rPr>
              <a:t>Installation 1st </a:t>
            </a:r>
            <a:r>
              <a:rPr lang="en-US" sz="1200" b="1" dirty="0" err="1">
                <a:solidFill>
                  <a:schemeClr val="bg1"/>
                </a:solidFill>
              </a:rPr>
              <a:t>multiplett</a:t>
            </a:r>
            <a:r>
              <a:rPr lang="en-US" sz="1200" b="1" dirty="0">
                <a:solidFill>
                  <a:schemeClr val="bg1"/>
                </a:solidFill>
              </a:rPr>
              <a:t> </a:t>
            </a:r>
          </a:p>
        </p:txBody>
      </p:sp>
      <p:sp>
        <p:nvSpPr>
          <p:cNvPr id="29" name="Ellipse 28">
            <a:extLst>
              <a:ext uri="{FF2B5EF4-FFF2-40B4-BE49-F238E27FC236}">
                <a16:creationId xmlns:a16="http://schemas.microsoft.com/office/drawing/2014/main" id="{68B3CD73-E28A-4E2C-B20A-57E409E85912}"/>
              </a:ext>
            </a:extLst>
          </p:cNvPr>
          <p:cNvSpPr/>
          <p:nvPr/>
        </p:nvSpPr>
        <p:spPr>
          <a:xfrm>
            <a:off x="2808514" y="1797091"/>
            <a:ext cx="491869" cy="374562"/>
          </a:xfrm>
          <a:prstGeom prst="ellipse">
            <a:avLst/>
          </a:pr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Tree>
    <p:extLst>
      <p:ext uri="{BB962C8B-B14F-4D97-AF65-F5344CB8AC3E}">
        <p14:creationId xmlns:p14="http://schemas.microsoft.com/office/powerpoint/2010/main" val="1218883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A8D285-7205-4339-82B7-17A80207D737}"/>
              </a:ext>
            </a:extLst>
          </p:cNvPr>
          <p:cNvSpPr>
            <a:spLocks noGrp="1"/>
          </p:cNvSpPr>
          <p:nvPr>
            <p:ph type="title"/>
          </p:nvPr>
        </p:nvSpPr>
        <p:spPr/>
        <p:txBody>
          <a:bodyPr/>
          <a:lstStyle/>
          <a:p>
            <a:r>
              <a:rPr lang="de-DE" dirty="0"/>
              <a:t>FAIR Progress - FAIR Control Center</a:t>
            </a:r>
          </a:p>
        </p:txBody>
      </p:sp>
      <p:sp>
        <p:nvSpPr>
          <p:cNvPr id="3" name="Foliennummernplatzhalter 2">
            <a:extLst>
              <a:ext uri="{FF2B5EF4-FFF2-40B4-BE49-F238E27FC236}">
                <a16:creationId xmlns:a16="http://schemas.microsoft.com/office/drawing/2014/main" id="{73AE6A8E-1650-4BFB-97B3-46227A00D761}"/>
              </a:ext>
            </a:extLst>
          </p:cNvPr>
          <p:cNvSpPr>
            <a:spLocks noGrp="1"/>
          </p:cNvSpPr>
          <p:nvPr>
            <p:ph type="sldNum" sz="quarter" idx="12"/>
          </p:nvPr>
        </p:nvSpPr>
        <p:spPr/>
        <p:txBody>
          <a:bodyPr/>
          <a:lstStyle/>
          <a:p>
            <a:fld id="{125CBDDA-5CCF-8748-8988-9DC6C8981774}" type="slidenum">
              <a:rPr lang="de-DE" smtClean="0"/>
              <a:t>14</a:t>
            </a:fld>
            <a:endParaRPr lang="de-DE"/>
          </a:p>
        </p:txBody>
      </p:sp>
      <p:sp>
        <p:nvSpPr>
          <p:cNvPr id="4" name="Fußzeilenplatzhalter 3">
            <a:extLst>
              <a:ext uri="{FF2B5EF4-FFF2-40B4-BE49-F238E27FC236}">
                <a16:creationId xmlns:a16="http://schemas.microsoft.com/office/drawing/2014/main" id="{3770F7E1-FE46-4281-9AC7-910A24478C28}"/>
              </a:ext>
            </a:extLst>
          </p:cNvPr>
          <p:cNvSpPr>
            <a:spLocks noGrp="1"/>
          </p:cNvSpPr>
          <p:nvPr>
            <p:ph type="ftr" sz="quarter" idx="3"/>
          </p:nvPr>
        </p:nvSpPr>
        <p:spPr/>
        <p:txBody>
          <a:bodyPr/>
          <a:lstStyle/>
          <a:p>
            <a:pPr algn="l"/>
            <a:r>
              <a:rPr lang="en-US"/>
              <a:t>IUPAP Meeting - WG9 </a:t>
            </a:r>
            <a:endParaRPr lang="de-DE" dirty="0"/>
          </a:p>
        </p:txBody>
      </p:sp>
      <p:sp>
        <p:nvSpPr>
          <p:cNvPr id="5" name="Textfeld 13">
            <a:extLst>
              <a:ext uri="{FF2B5EF4-FFF2-40B4-BE49-F238E27FC236}">
                <a16:creationId xmlns:a16="http://schemas.microsoft.com/office/drawing/2014/main" id="{C10AE01B-F671-44C3-BF9B-8F02EC3AD7FA}"/>
              </a:ext>
            </a:extLst>
          </p:cNvPr>
          <p:cNvSpPr txBox="1"/>
          <p:nvPr/>
        </p:nvSpPr>
        <p:spPr bwMode="auto">
          <a:xfrm>
            <a:off x="515460" y="1280693"/>
            <a:ext cx="3307714" cy="1462082"/>
          </a:xfrm>
          <a:prstGeom prst="rect">
            <a:avLst/>
          </a:prstGeom>
          <a:noFill/>
        </p:spPr>
        <p:txBody>
          <a:bodyPr vert="horz" wrap="square" lIns="76343" tIns="38171" rIns="76343" bIns="38171" rtlCol="0" anchor="t">
            <a:spAutoFit/>
          </a:bodyPr>
          <a:lstStyle>
            <a:defPPr>
              <a:defRPr lang="de-DE"/>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marL="238568" indent="-238568" defTabSz="464348">
              <a:buClr>
                <a:srgbClr val="FDBB63"/>
              </a:buClr>
              <a:buFont typeface="Wingdings"/>
              <a:buChar char="§"/>
              <a:defRPr/>
            </a:pPr>
            <a:r>
              <a:rPr lang="de-DE" dirty="0">
                <a:solidFill>
                  <a:prstClr val="black"/>
                </a:solidFill>
                <a:latin typeface="Arial"/>
                <a:ea typeface="Arial"/>
                <a:cs typeface="Arial"/>
              </a:rPr>
              <a:t>Main </a:t>
            </a:r>
            <a:r>
              <a:rPr lang="de-DE" dirty="0" err="1">
                <a:solidFill>
                  <a:prstClr val="black"/>
                </a:solidFill>
                <a:latin typeface="Arial"/>
                <a:ea typeface="Arial"/>
                <a:cs typeface="Arial"/>
              </a:rPr>
              <a:t>control</a:t>
            </a:r>
            <a:r>
              <a:rPr lang="de-DE" dirty="0">
                <a:solidFill>
                  <a:prstClr val="black"/>
                </a:solidFill>
                <a:latin typeface="Arial"/>
                <a:ea typeface="Arial"/>
                <a:cs typeface="Arial"/>
              </a:rPr>
              <a:t> </a:t>
            </a:r>
            <a:r>
              <a:rPr lang="de-DE" dirty="0" err="1">
                <a:solidFill>
                  <a:prstClr val="black"/>
                </a:solidFill>
                <a:latin typeface="Arial"/>
                <a:ea typeface="Arial"/>
                <a:cs typeface="Arial"/>
              </a:rPr>
              <a:t>room</a:t>
            </a:r>
            <a:r>
              <a:rPr lang="de-DE" dirty="0">
                <a:solidFill>
                  <a:prstClr val="black"/>
                </a:solidFill>
                <a:latin typeface="Arial"/>
                <a:ea typeface="Arial"/>
                <a:cs typeface="Arial"/>
              </a:rPr>
              <a:t> </a:t>
            </a:r>
            <a:r>
              <a:rPr lang="de-DE" dirty="0" err="1">
                <a:solidFill>
                  <a:prstClr val="black"/>
                </a:solidFill>
                <a:latin typeface="Arial"/>
                <a:ea typeface="Arial"/>
                <a:cs typeface="Arial"/>
              </a:rPr>
              <a:t>for</a:t>
            </a:r>
            <a:r>
              <a:rPr lang="de-DE" dirty="0">
                <a:solidFill>
                  <a:prstClr val="black"/>
                </a:solidFill>
                <a:latin typeface="Arial"/>
                <a:ea typeface="Arial"/>
                <a:cs typeface="Arial"/>
              </a:rPr>
              <a:t> FAIR &amp; GSI </a:t>
            </a:r>
            <a:r>
              <a:rPr lang="de-DE" dirty="0" err="1">
                <a:solidFill>
                  <a:prstClr val="black"/>
                </a:solidFill>
                <a:latin typeface="Arial"/>
                <a:ea typeface="Arial"/>
                <a:cs typeface="Arial"/>
              </a:rPr>
              <a:t>accelerators</a:t>
            </a:r>
            <a:r>
              <a:rPr lang="de-DE" dirty="0">
                <a:solidFill>
                  <a:prstClr val="black"/>
                </a:solidFill>
                <a:latin typeface="Arial"/>
                <a:ea typeface="Arial"/>
                <a:cs typeface="Arial"/>
              </a:rPr>
              <a:t> </a:t>
            </a:r>
            <a:r>
              <a:rPr lang="de-DE" dirty="0" err="1">
                <a:solidFill>
                  <a:prstClr val="black"/>
                </a:solidFill>
                <a:latin typeface="Arial"/>
                <a:ea typeface="Arial"/>
                <a:cs typeface="Arial"/>
              </a:rPr>
              <a:t>with</a:t>
            </a:r>
            <a:r>
              <a:rPr lang="de-DE" dirty="0">
                <a:solidFill>
                  <a:prstClr val="black"/>
                </a:solidFill>
                <a:latin typeface="Arial"/>
                <a:ea typeface="Arial"/>
                <a:cs typeface="Arial"/>
              </a:rPr>
              <a:t> </a:t>
            </a:r>
            <a:r>
              <a:rPr lang="de-DE" dirty="0" err="1">
                <a:solidFill>
                  <a:prstClr val="black"/>
                </a:solidFill>
                <a:latin typeface="Arial"/>
                <a:ea typeface="Arial"/>
                <a:cs typeface="Arial"/>
              </a:rPr>
              <a:t>new</a:t>
            </a:r>
            <a:r>
              <a:rPr lang="de-DE" dirty="0">
                <a:solidFill>
                  <a:prstClr val="black"/>
                </a:solidFill>
                <a:latin typeface="Arial"/>
                <a:ea typeface="Arial"/>
                <a:cs typeface="Arial"/>
              </a:rPr>
              <a:t> FAIR Control System</a:t>
            </a:r>
            <a:endParaRPr dirty="0">
              <a:solidFill>
                <a:prstClr val="black"/>
              </a:solidFill>
              <a:latin typeface="Arial"/>
            </a:endParaRPr>
          </a:p>
          <a:p>
            <a:pPr marL="238568" indent="-238568" defTabSz="464348">
              <a:buClr>
                <a:srgbClr val="FDBB63"/>
              </a:buClr>
              <a:buFont typeface="Wingdings"/>
              <a:buChar char="§"/>
              <a:defRPr/>
            </a:pPr>
            <a:endParaRPr lang="de-DE" dirty="0">
              <a:solidFill>
                <a:prstClr val="black"/>
              </a:solidFill>
              <a:latin typeface="Arial"/>
              <a:ea typeface="Arial"/>
              <a:cs typeface="Arial"/>
            </a:endParaRPr>
          </a:p>
          <a:p>
            <a:pPr marL="238568" indent="-238568" defTabSz="464348">
              <a:buClr>
                <a:srgbClr val="FDBB63"/>
              </a:buClr>
              <a:buFont typeface="Wingdings"/>
              <a:buChar char="§"/>
              <a:defRPr/>
            </a:pPr>
            <a:r>
              <a:rPr lang="de-DE" b="1" dirty="0" err="1">
                <a:solidFill>
                  <a:prstClr val="black"/>
                </a:solidFill>
                <a:latin typeface="Arial"/>
                <a:cs typeface="Arial"/>
              </a:rPr>
              <a:t>Completion</a:t>
            </a:r>
            <a:r>
              <a:rPr lang="de-DE" b="1" dirty="0">
                <a:solidFill>
                  <a:prstClr val="black"/>
                </a:solidFill>
                <a:latin typeface="Arial"/>
                <a:cs typeface="Arial"/>
              </a:rPr>
              <a:t> </a:t>
            </a:r>
            <a:r>
              <a:rPr lang="de-DE" b="1" dirty="0" err="1">
                <a:solidFill>
                  <a:prstClr val="black"/>
                </a:solidFill>
                <a:latin typeface="Arial"/>
                <a:cs typeface="Arial"/>
              </a:rPr>
              <a:t>mid</a:t>
            </a:r>
            <a:r>
              <a:rPr lang="de-DE" b="1" dirty="0">
                <a:solidFill>
                  <a:prstClr val="black"/>
                </a:solidFill>
                <a:latin typeface="Arial"/>
                <a:cs typeface="Arial"/>
              </a:rPr>
              <a:t> 2026</a:t>
            </a:r>
            <a:endParaRPr b="1" dirty="0">
              <a:solidFill>
                <a:prstClr val="black"/>
              </a:solidFill>
              <a:latin typeface="Arial"/>
            </a:endParaRPr>
          </a:p>
        </p:txBody>
      </p:sp>
      <p:grpSp>
        <p:nvGrpSpPr>
          <p:cNvPr id="6" name="Gruppieren 5">
            <a:extLst>
              <a:ext uri="{FF2B5EF4-FFF2-40B4-BE49-F238E27FC236}">
                <a16:creationId xmlns:a16="http://schemas.microsoft.com/office/drawing/2014/main" id="{4AF7E9FE-B81F-4ED7-8CFD-85656619C202}"/>
              </a:ext>
            </a:extLst>
          </p:cNvPr>
          <p:cNvGrpSpPr/>
          <p:nvPr/>
        </p:nvGrpSpPr>
        <p:grpSpPr bwMode="auto">
          <a:xfrm>
            <a:off x="254536" y="2980053"/>
            <a:ext cx="4323368" cy="1747354"/>
            <a:chOff x="989429" y="1025752"/>
            <a:chExt cx="9795856" cy="4936119"/>
          </a:xfrm>
        </p:grpSpPr>
        <p:pic>
          <p:nvPicPr>
            <p:cNvPr id="10" name="Picture 2">
              <a:extLst>
                <a:ext uri="{FF2B5EF4-FFF2-40B4-BE49-F238E27FC236}">
                  <a16:creationId xmlns:a16="http://schemas.microsoft.com/office/drawing/2014/main" id="{33AB426D-CE10-4838-A987-7D597E967074}"/>
                </a:ext>
              </a:extLst>
            </p:cNvPr>
            <p:cNvPicPr>
              <a:picLocks noChangeAspect="1" noChangeArrowheads="1"/>
            </p:cNvPicPr>
            <p:nvPr/>
          </p:nvPicPr>
          <p:blipFill>
            <a:blip r:embed="rId2"/>
            <a:stretch/>
          </p:blipFill>
          <p:spPr bwMode="auto">
            <a:xfrm>
              <a:off x="989429" y="1886405"/>
              <a:ext cx="8684432" cy="4075466"/>
            </a:xfrm>
            <a:prstGeom prst="rect">
              <a:avLst/>
            </a:prstGeom>
            <a:noFill/>
          </p:spPr>
        </p:pic>
        <p:sp>
          <p:nvSpPr>
            <p:cNvPr id="11" name="Textfeld 4">
              <a:extLst>
                <a:ext uri="{FF2B5EF4-FFF2-40B4-BE49-F238E27FC236}">
                  <a16:creationId xmlns:a16="http://schemas.microsoft.com/office/drawing/2014/main" id="{F031CB05-38C0-458F-A398-FC641D1161A3}"/>
                </a:ext>
              </a:extLst>
            </p:cNvPr>
            <p:cNvSpPr txBox="1"/>
            <p:nvPr/>
          </p:nvSpPr>
          <p:spPr bwMode="auto">
            <a:xfrm>
              <a:off x="8221427" y="1025752"/>
              <a:ext cx="2563858" cy="2058817"/>
            </a:xfrm>
            <a:prstGeom prst="rect">
              <a:avLst/>
            </a:prstGeom>
            <a:noFill/>
          </p:spPr>
          <p:txBody>
            <a:bodyPr wrap="square" rtlCol="0">
              <a:spAutoFit/>
            </a:bodyPr>
            <a:lstStyle>
              <a:defPPr>
                <a:defRPr lang="de-DE"/>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defTabSz="745019">
                <a:defRPr/>
              </a:pPr>
              <a:r>
                <a:rPr lang="de-DE" sz="650" dirty="0">
                  <a:solidFill>
                    <a:sysClr val="windowText" lastClr="000000"/>
                  </a:solidFill>
                  <a:latin typeface="Arial"/>
                </a:rPr>
                <a:t>Main Control Room</a:t>
              </a:r>
              <a:endParaRPr sz="1500" dirty="0">
                <a:solidFill>
                  <a:sysClr val="windowText" lastClr="000000"/>
                </a:solidFill>
                <a:latin typeface="Arial"/>
              </a:endParaRPr>
            </a:p>
            <a:p>
              <a:pPr defTabSz="745019">
                <a:defRPr/>
              </a:pPr>
              <a:r>
                <a:rPr lang="en-US" sz="650" dirty="0">
                  <a:solidFill>
                    <a:sysClr val="windowText" lastClr="000000"/>
                  </a:solidFill>
                  <a:latin typeface="Arial"/>
                </a:rPr>
                <a:t>Conference rooms </a:t>
              </a:r>
              <a:endParaRPr sz="1500" dirty="0">
                <a:solidFill>
                  <a:sysClr val="windowText" lastClr="000000"/>
                </a:solidFill>
                <a:latin typeface="Arial"/>
              </a:endParaRPr>
            </a:p>
            <a:p>
              <a:pPr defTabSz="745019">
                <a:defRPr/>
              </a:pPr>
              <a:r>
                <a:rPr lang="en-US" sz="650" dirty="0">
                  <a:solidFill>
                    <a:sysClr val="windowText" lastClr="000000"/>
                  </a:solidFill>
                  <a:latin typeface="Arial"/>
                </a:rPr>
                <a:t>Offices</a:t>
              </a:r>
              <a:endParaRPr sz="1500" dirty="0">
                <a:solidFill>
                  <a:sysClr val="windowText" lastClr="000000"/>
                </a:solidFill>
                <a:latin typeface="Arial"/>
              </a:endParaRPr>
            </a:p>
            <a:p>
              <a:pPr defTabSz="745019">
                <a:defRPr/>
              </a:pPr>
              <a:endParaRPr lang="en-US" sz="900" dirty="0">
                <a:solidFill>
                  <a:sysClr val="windowText" lastClr="000000"/>
                </a:solidFill>
                <a:latin typeface="Arial"/>
              </a:endParaRPr>
            </a:p>
            <a:p>
              <a:pPr defTabSz="745019">
                <a:defRPr/>
              </a:pPr>
              <a:endParaRPr lang="en-US" sz="900" dirty="0">
                <a:solidFill>
                  <a:sysClr val="windowText" lastClr="000000"/>
                </a:solidFill>
                <a:latin typeface="Arial"/>
              </a:endParaRPr>
            </a:p>
            <a:p>
              <a:pPr defTabSz="745019">
                <a:defRPr/>
              </a:pPr>
              <a:endParaRPr lang="en-US" sz="900" dirty="0">
                <a:solidFill>
                  <a:sysClr val="windowText" lastClr="000000"/>
                </a:solidFill>
                <a:latin typeface="Arial"/>
              </a:endParaRPr>
            </a:p>
          </p:txBody>
        </p:sp>
        <p:cxnSp>
          <p:nvCxnSpPr>
            <p:cNvPr id="12" name="Gewinkelte Verbindung 24">
              <a:extLst>
                <a:ext uri="{FF2B5EF4-FFF2-40B4-BE49-F238E27FC236}">
                  <a16:creationId xmlns:a16="http://schemas.microsoft.com/office/drawing/2014/main" id="{2860BCD2-1C13-4070-8DD0-DF07A86E9A86}"/>
                </a:ext>
              </a:extLst>
            </p:cNvPr>
            <p:cNvCxnSpPr>
              <a:cxnSpLocks/>
            </p:cNvCxnSpPr>
            <p:nvPr/>
          </p:nvCxnSpPr>
          <p:spPr bwMode="auto">
            <a:xfrm rot="10800000" flipV="1">
              <a:off x="1705666" y="1432216"/>
              <a:ext cx="5941734" cy="3101468"/>
            </a:xfrm>
            <a:prstGeom prst="bentConnector3">
              <a:avLst>
                <a:gd name="adj1" fmla="val 99907"/>
              </a:avLst>
            </a:prstGeom>
            <a:noFill/>
            <a:ln w="6350" cap="flat" cmpd="sng" algn="ctr">
              <a:solidFill>
                <a:sysClr val="windowText" lastClr="000000"/>
              </a:solidFill>
              <a:prstDash val="solid"/>
              <a:tailEnd type="triangle"/>
            </a:ln>
            <a:effectLst/>
          </p:spPr>
        </p:cxnSp>
        <p:cxnSp>
          <p:nvCxnSpPr>
            <p:cNvPr id="13" name="Gewinkelte Verbindung 26">
              <a:extLst>
                <a:ext uri="{FF2B5EF4-FFF2-40B4-BE49-F238E27FC236}">
                  <a16:creationId xmlns:a16="http://schemas.microsoft.com/office/drawing/2014/main" id="{F0A684BF-2772-465D-ABA7-4F9E2EC24716}"/>
                </a:ext>
              </a:extLst>
            </p:cNvPr>
            <p:cNvCxnSpPr>
              <a:cxnSpLocks/>
            </p:cNvCxnSpPr>
            <p:nvPr/>
          </p:nvCxnSpPr>
          <p:spPr bwMode="auto">
            <a:xfrm rot="5400000">
              <a:off x="6273993" y="2114172"/>
              <a:ext cx="1732842" cy="1034902"/>
            </a:xfrm>
            <a:prstGeom prst="bentConnector3">
              <a:avLst>
                <a:gd name="adj1" fmla="val 39"/>
              </a:avLst>
            </a:prstGeom>
            <a:noFill/>
            <a:ln w="6350" cap="flat" cmpd="sng" algn="ctr">
              <a:solidFill>
                <a:sysClr val="windowText" lastClr="000000"/>
              </a:solidFill>
              <a:prstDash val="solid"/>
              <a:tailEnd type="triangle"/>
            </a:ln>
            <a:effectLst/>
          </p:spPr>
        </p:cxnSp>
        <p:cxnSp>
          <p:nvCxnSpPr>
            <p:cNvPr id="14" name="Gewinkelte Verbindung 28">
              <a:extLst>
                <a:ext uri="{FF2B5EF4-FFF2-40B4-BE49-F238E27FC236}">
                  <a16:creationId xmlns:a16="http://schemas.microsoft.com/office/drawing/2014/main" id="{B71B18ED-7AD4-4C8E-AEDA-37C97A4014C3}"/>
                </a:ext>
              </a:extLst>
            </p:cNvPr>
            <p:cNvCxnSpPr>
              <a:cxnSpLocks/>
            </p:cNvCxnSpPr>
            <p:nvPr/>
          </p:nvCxnSpPr>
          <p:spPr bwMode="auto">
            <a:xfrm rot="10800000" flipV="1">
              <a:off x="5905057" y="1583954"/>
              <a:ext cx="1752806" cy="926423"/>
            </a:xfrm>
            <a:prstGeom prst="bentConnector3">
              <a:avLst>
                <a:gd name="adj1" fmla="val 100152"/>
              </a:avLst>
            </a:prstGeom>
            <a:noFill/>
            <a:ln w="6350" cap="flat" cmpd="sng" algn="ctr">
              <a:solidFill>
                <a:sysClr val="windowText" lastClr="000000"/>
              </a:solidFill>
              <a:prstDash val="solid"/>
              <a:tailEnd type="triangle"/>
            </a:ln>
            <a:effectLst/>
          </p:spPr>
        </p:cxnSp>
        <p:cxnSp>
          <p:nvCxnSpPr>
            <p:cNvPr id="15" name="Gerade Verbindung mit Pfeil 14">
              <a:extLst>
                <a:ext uri="{FF2B5EF4-FFF2-40B4-BE49-F238E27FC236}">
                  <a16:creationId xmlns:a16="http://schemas.microsoft.com/office/drawing/2014/main" id="{4740A367-E119-4914-BD62-28ECD8E59D41}"/>
                </a:ext>
              </a:extLst>
            </p:cNvPr>
            <p:cNvCxnSpPr>
              <a:cxnSpLocks/>
            </p:cNvCxnSpPr>
            <p:nvPr/>
          </p:nvCxnSpPr>
          <p:spPr bwMode="auto">
            <a:xfrm>
              <a:off x="5905057" y="2578928"/>
              <a:ext cx="0" cy="414404"/>
            </a:xfrm>
            <a:prstGeom prst="straightConnector1">
              <a:avLst/>
            </a:prstGeom>
            <a:noFill/>
            <a:ln w="6350" cap="flat" cmpd="sng" algn="ctr">
              <a:solidFill>
                <a:sysClr val="windowText" lastClr="000000"/>
              </a:solidFill>
              <a:prstDash val="solid"/>
              <a:tailEnd type="triangle"/>
            </a:ln>
            <a:effectLst/>
          </p:spPr>
        </p:cxnSp>
        <p:cxnSp>
          <p:nvCxnSpPr>
            <p:cNvPr id="16" name="Gerade Verbindung mit Pfeil 15">
              <a:extLst>
                <a:ext uri="{FF2B5EF4-FFF2-40B4-BE49-F238E27FC236}">
                  <a16:creationId xmlns:a16="http://schemas.microsoft.com/office/drawing/2014/main" id="{0B46BADD-A5F8-4857-BBA1-16C9A843389F}"/>
                </a:ext>
              </a:extLst>
            </p:cNvPr>
            <p:cNvCxnSpPr>
              <a:cxnSpLocks/>
            </p:cNvCxnSpPr>
            <p:nvPr/>
          </p:nvCxnSpPr>
          <p:spPr bwMode="auto">
            <a:xfrm flipH="1">
              <a:off x="5083759" y="4885031"/>
              <a:ext cx="821298" cy="0"/>
            </a:xfrm>
            <a:prstGeom prst="straightConnector1">
              <a:avLst/>
            </a:prstGeom>
            <a:noFill/>
            <a:ln w="6350" cap="flat" cmpd="sng" algn="ctr">
              <a:solidFill>
                <a:sysClr val="windowText" lastClr="000000"/>
              </a:solidFill>
              <a:prstDash val="solid"/>
              <a:tailEnd type="triangle"/>
            </a:ln>
            <a:effectLst/>
          </p:spPr>
        </p:cxnSp>
        <p:cxnSp>
          <p:nvCxnSpPr>
            <p:cNvPr id="17" name="Gerade Verbindung mit Pfeil 16">
              <a:extLst>
                <a:ext uri="{FF2B5EF4-FFF2-40B4-BE49-F238E27FC236}">
                  <a16:creationId xmlns:a16="http://schemas.microsoft.com/office/drawing/2014/main" id="{C8B45379-B1BD-40F2-850D-19D1E482EFC9}"/>
                </a:ext>
              </a:extLst>
            </p:cNvPr>
            <p:cNvCxnSpPr>
              <a:cxnSpLocks/>
            </p:cNvCxnSpPr>
            <p:nvPr/>
          </p:nvCxnSpPr>
          <p:spPr bwMode="auto">
            <a:xfrm>
              <a:off x="5901948" y="3409716"/>
              <a:ext cx="0" cy="514422"/>
            </a:xfrm>
            <a:prstGeom prst="straightConnector1">
              <a:avLst/>
            </a:prstGeom>
            <a:noFill/>
            <a:ln w="6350" cap="flat" cmpd="sng" algn="ctr">
              <a:solidFill>
                <a:sysClr val="windowText" lastClr="000000"/>
              </a:solidFill>
              <a:prstDash val="solid"/>
              <a:tailEnd type="triangle"/>
            </a:ln>
            <a:effectLst/>
          </p:spPr>
        </p:cxnSp>
        <p:cxnSp>
          <p:nvCxnSpPr>
            <p:cNvPr id="18" name="Gerade Verbindung mit Pfeil 17">
              <a:extLst>
                <a:ext uri="{FF2B5EF4-FFF2-40B4-BE49-F238E27FC236}">
                  <a16:creationId xmlns:a16="http://schemas.microsoft.com/office/drawing/2014/main" id="{0E3BF40E-94F7-4A3A-92D9-2DCF06EE9AE3}"/>
                </a:ext>
              </a:extLst>
            </p:cNvPr>
            <p:cNvCxnSpPr>
              <a:cxnSpLocks/>
            </p:cNvCxnSpPr>
            <p:nvPr/>
          </p:nvCxnSpPr>
          <p:spPr bwMode="auto">
            <a:xfrm>
              <a:off x="5905057" y="3924139"/>
              <a:ext cx="0" cy="514422"/>
            </a:xfrm>
            <a:prstGeom prst="straightConnector1">
              <a:avLst/>
            </a:prstGeom>
            <a:noFill/>
            <a:ln w="6350" cap="flat" cmpd="sng" algn="ctr">
              <a:solidFill>
                <a:sysClr val="windowText" lastClr="000000"/>
              </a:solidFill>
              <a:prstDash val="solid"/>
              <a:tailEnd type="triangle"/>
            </a:ln>
            <a:effectLst/>
          </p:spPr>
        </p:cxnSp>
        <p:cxnSp>
          <p:nvCxnSpPr>
            <p:cNvPr id="19" name="Gerade Verbindung mit Pfeil 18">
              <a:extLst>
                <a:ext uri="{FF2B5EF4-FFF2-40B4-BE49-F238E27FC236}">
                  <a16:creationId xmlns:a16="http://schemas.microsoft.com/office/drawing/2014/main" id="{A575C872-7485-4A87-9259-3433964765BE}"/>
                </a:ext>
              </a:extLst>
            </p:cNvPr>
            <p:cNvCxnSpPr>
              <a:cxnSpLocks/>
            </p:cNvCxnSpPr>
            <p:nvPr/>
          </p:nvCxnSpPr>
          <p:spPr bwMode="auto">
            <a:xfrm>
              <a:off x="5901948" y="4438561"/>
              <a:ext cx="0" cy="462906"/>
            </a:xfrm>
            <a:prstGeom prst="straightConnector1">
              <a:avLst/>
            </a:prstGeom>
            <a:noFill/>
            <a:ln w="6350" cap="flat" cmpd="sng" algn="ctr">
              <a:solidFill>
                <a:sysClr val="windowText" lastClr="000000"/>
              </a:solidFill>
              <a:prstDash val="solid"/>
              <a:tailEnd type="triangle"/>
            </a:ln>
            <a:effectLst/>
          </p:spPr>
        </p:cxnSp>
        <p:cxnSp>
          <p:nvCxnSpPr>
            <p:cNvPr id="20" name="Gerade Verbindung mit Pfeil 19">
              <a:extLst>
                <a:ext uri="{FF2B5EF4-FFF2-40B4-BE49-F238E27FC236}">
                  <a16:creationId xmlns:a16="http://schemas.microsoft.com/office/drawing/2014/main" id="{81A3ED25-AAF0-42A1-B0DC-A67A1BA3DB7C}"/>
                </a:ext>
              </a:extLst>
            </p:cNvPr>
            <p:cNvCxnSpPr>
              <a:cxnSpLocks/>
            </p:cNvCxnSpPr>
            <p:nvPr/>
          </p:nvCxnSpPr>
          <p:spPr bwMode="auto">
            <a:xfrm>
              <a:off x="5905057" y="3011702"/>
              <a:ext cx="0" cy="514422"/>
            </a:xfrm>
            <a:prstGeom prst="straightConnector1">
              <a:avLst/>
            </a:prstGeom>
            <a:noFill/>
            <a:ln w="6350" cap="flat" cmpd="sng" algn="ctr">
              <a:solidFill>
                <a:sysClr val="windowText" lastClr="000000"/>
              </a:solidFill>
              <a:prstDash val="solid"/>
              <a:tailEnd type="triangle"/>
            </a:ln>
            <a:effectLst/>
          </p:spPr>
        </p:cxnSp>
      </p:grpSp>
      <p:pic>
        <p:nvPicPr>
          <p:cNvPr id="9" name="Grafik 8">
            <a:extLst>
              <a:ext uri="{FF2B5EF4-FFF2-40B4-BE49-F238E27FC236}">
                <a16:creationId xmlns:a16="http://schemas.microsoft.com/office/drawing/2014/main" id="{E8CB00B1-6284-4B90-8FD5-DEA87048878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4504428" y="1102015"/>
            <a:ext cx="4533916" cy="2550328"/>
          </a:xfrm>
          <a:prstGeom prst="rect">
            <a:avLst/>
          </a:prstGeom>
        </p:spPr>
      </p:pic>
    </p:spTree>
    <p:extLst>
      <p:ext uri="{BB962C8B-B14F-4D97-AF65-F5344CB8AC3E}">
        <p14:creationId xmlns:p14="http://schemas.microsoft.com/office/powerpoint/2010/main" val="1538094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B66D49-028E-443C-9FEF-D9A8FEB2D843}"/>
              </a:ext>
            </a:extLst>
          </p:cNvPr>
          <p:cNvSpPr>
            <a:spLocks noGrp="1"/>
          </p:cNvSpPr>
          <p:nvPr>
            <p:ph type="title"/>
          </p:nvPr>
        </p:nvSpPr>
        <p:spPr/>
        <p:txBody>
          <a:bodyPr/>
          <a:lstStyle/>
          <a:p>
            <a:r>
              <a:rPr lang="de-DE" dirty="0"/>
              <a:t>FAIR Progress – Experiments</a:t>
            </a:r>
            <a:br>
              <a:rPr lang="de-DE" dirty="0"/>
            </a:br>
            <a:r>
              <a:rPr lang="de-DE" dirty="0"/>
              <a:t>CBM Cave</a:t>
            </a:r>
          </a:p>
        </p:txBody>
      </p:sp>
      <p:sp>
        <p:nvSpPr>
          <p:cNvPr id="3" name="Foliennummernplatzhalter 2">
            <a:extLst>
              <a:ext uri="{FF2B5EF4-FFF2-40B4-BE49-F238E27FC236}">
                <a16:creationId xmlns:a16="http://schemas.microsoft.com/office/drawing/2014/main" id="{D1211066-F72F-4463-8CE5-787BCCA5A333}"/>
              </a:ext>
            </a:extLst>
          </p:cNvPr>
          <p:cNvSpPr>
            <a:spLocks noGrp="1"/>
          </p:cNvSpPr>
          <p:nvPr>
            <p:ph type="sldNum" sz="quarter" idx="12"/>
          </p:nvPr>
        </p:nvSpPr>
        <p:spPr/>
        <p:txBody>
          <a:bodyPr/>
          <a:lstStyle/>
          <a:p>
            <a:fld id="{125CBDDA-5CCF-8748-8988-9DC6C8981774}" type="slidenum">
              <a:rPr lang="de-DE" smtClean="0"/>
              <a:t>15</a:t>
            </a:fld>
            <a:endParaRPr lang="de-DE"/>
          </a:p>
        </p:txBody>
      </p:sp>
      <p:sp>
        <p:nvSpPr>
          <p:cNvPr id="4" name="Fußzeilenplatzhalter 3">
            <a:extLst>
              <a:ext uri="{FF2B5EF4-FFF2-40B4-BE49-F238E27FC236}">
                <a16:creationId xmlns:a16="http://schemas.microsoft.com/office/drawing/2014/main" id="{34E70339-73DC-406E-8605-FF08A56B0A60}"/>
              </a:ext>
            </a:extLst>
          </p:cNvPr>
          <p:cNvSpPr>
            <a:spLocks noGrp="1"/>
          </p:cNvSpPr>
          <p:nvPr>
            <p:ph type="ftr" sz="quarter" idx="3"/>
          </p:nvPr>
        </p:nvSpPr>
        <p:spPr/>
        <p:txBody>
          <a:bodyPr/>
          <a:lstStyle/>
          <a:p>
            <a:pPr algn="l"/>
            <a:r>
              <a:rPr lang="en-US"/>
              <a:t>IUPAP Meeting - WG9 </a:t>
            </a:r>
            <a:endParaRPr lang="de-DE" dirty="0"/>
          </a:p>
        </p:txBody>
      </p:sp>
      <p:sp>
        <p:nvSpPr>
          <p:cNvPr id="5" name="Textfeld 13">
            <a:extLst>
              <a:ext uri="{FF2B5EF4-FFF2-40B4-BE49-F238E27FC236}">
                <a16:creationId xmlns:a16="http://schemas.microsoft.com/office/drawing/2014/main" id="{CD972D91-60B4-43FA-B5B2-B087E573EDB2}"/>
              </a:ext>
            </a:extLst>
          </p:cNvPr>
          <p:cNvSpPr txBox="1"/>
          <p:nvPr/>
        </p:nvSpPr>
        <p:spPr bwMode="auto">
          <a:xfrm>
            <a:off x="169889" y="999810"/>
            <a:ext cx="4788024" cy="944367"/>
          </a:xfrm>
          <a:prstGeom prst="rect">
            <a:avLst/>
          </a:prstGeom>
          <a:noFill/>
          <a:ln w="9525">
            <a:noFill/>
            <a:miter lim="800000"/>
            <a:headEnd/>
            <a:tailEnd/>
          </a:ln>
        </p:spPr>
        <p:txBody>
          <a:bodyPr vert="horz" wrap="square" lIns="39073" tIns="75140" rIns="39073" bIns="75140" numCol="1" rtlCol="0" anchor="t" anchorCtr="0" compatLnSpc="1">
            <a:prstTxWarp prst="textNoShape">
              <a:avLst/>
            </a:prstTxWarp>
            <a:noAutofit/>
          </a:bodyPr>
          <a:lstStyle/>
          <a:p>
            <a:pPr algn="ctr" eaLnBrk="0" hangingPunct="0">
              <a:lnSpc>
                <a:spcPct val="110000"/>
              </a:lnSpc>
              <a:spcAft>
                <a:spcPts val="268"/>
              </a:spcAft>
            </a:pPr>
            <a:r>
              <a:rPr lang="en-US" sz="1600" dirty="0">
                <a:cs typeface="Calibri" panose="020F0502020204030204" pitchFamily="34" charset="0"/>
              </a:rPr>
              <a:t>Experiment platform and magnet foundation </a:t>
            </a:r>
          </a:p>
          <a:p>
            <a:pPr algn="ctr" eaLnBrk="0" hangingPunct="0">
              <a:lnSpc>
                <a:spcPct val="110000"/>
              </a:lnSpc>
              <a:spcAft>
                <a:spcPts val="268"/>
              </a:spcAft>
            </a:pPr>
            <a:r>
              <a:rPr lang="en-US" sz="1600" dirty="0">
                <a:cs typeface="Calibri" panose="020F0502020204030204" pitchFamily="34" charset="0"/>
              </a:rPr>
              <a:t>ready for next installation steps</a:t>
            </a:r>
          </a:p>
        </p:txBody>
      </p:sp>
      <p:pic>
        <p:nvPicPr>
          <p:cNvPr id="6" name="Content Placeholder 1">
            <a:extLst>
              <a:ext uri="{FF2B5EF4-FFF2-40B4-BE49-F238E27FC236}">
                <a16:creationId xmlns:a16="http://schemas.microsoft.com/office/drawing/2014/main" id="{E1F89C30-3B9A-49A0-92E7-9C03F01F46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3001" y="1645253"/>
            <a:ext cx="4341799" cy="3256189"/>
          </a:xfrm>
          <a:prstGeom prst="rect">
            <a:avLst/>
          </a:prstGeom>
        </p:spPr>
      </p:pic>
      <p:sp>
        <p:nvSpPr>
          <p:cNvPr id="7" name="Textfeld 13">
            <a:extLst>
              <a:ext uri="{FF2B5EF4-FFF2-40B4-BE49-F238E27FC236}">
                <a16:creationId xmlns:a16="http://schemas.microsoft.com/office/drawing/2014/main" id="{5C6FA97B-E47F-4E72-987A-F9F1C19243FC}"/>
              </a:ext>
            </a:extLst>
          </p:cNvPr>
          <p:cNvSpPr txBox="1"/>
          <p:nvPr/>
        </p:nvSpPr>
        <p:spPr bwMode="auto">
          <a:xfrm>
            <a:off x="5005292" y="1266402"/>
            <a:ext cx="3757054" cy="787558"/>
          </a:xfrm>
          <a:prstGeom prst="rect">
            <a:avLst/>
          </a:prstGeom>
          <a:noFill/>
          <a:ln w="9525">
            <a:noFill/>
            <a:miter lim="800000"/>
            <a:headEnd/>
            <a:tailEnd/>
          </a:ln>
        </p:spPr>
        <p:txBody>
          <a:bodyPr vert="horz" wrap="square" lIns="39073" tIns="75140" rIns="39073" bIns="75140" numCol="1" rtlCol="0" anchor="t" anchorCtr="0" compatLnSpc="1">
            <a:prstTxWarp prst="textNoShape">
              <a:avLst/>
            </a:prstTxWarp>
            <a:noAutofit/>
          </a:bodyPr>
          <a:lstStyle/>
          <a:p>
            <a:pPr algn="ctr" eaLnBrk="0" hangingPunct="0">
              <a:lnSpc>
                <a:spcPct val="140000"/>
              </a:lnSpc>
              <a:spcAft>
                <a:spcPts val="268"/>
              </a:spcAft>
            </a:pPr>
            <a:r>
              <a:rPr lang="en-US" sz="1600" dirty="0">
                <a:cs typeface="Calibri" panose="020F0502020204030204" pitchFamily="34" charset="0"/>
              </a:rPr>
              <a:t>Artistic view of CBM and HADES experiment</a:t>
            </a:r>
          </a:p>
        </p:txBody>
      </p:sp>
      <p:pic>
        <p:nvPicPr>
          <p:cNvPr id="9" name="Picture 4">
            <a:extLst>
              <a:ext uri="{FF2B5EF4-FFF2-40B4-BE49-F238E27FC236}">
                <a16:creationId xmlns:a16="http://schemas.microsoft.com/office/drawing/2014/main" id="{0393B0DE-76D4-4988-B747-CA9A41AFD8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7601" y="1645253"/>
            <a:ext cx="3875378" cy="2179900"/>
          </a:xfrm>
          <a:prstGeom prst="rect">
            <a:avLst/>
          </a:prstGeom>
        </p:spPr>
      </p:pic>
    </p:spTree>
    <p:extLst>
      <p:ext uri="{BB962C8B-B14F-4D97-AF65-F5344CB8AC3E}">
        <p14:creationId xmlns:p14="http://schemas.microsoft.com/office/powerpoint/2010/main" val="3419952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7BB2DC76-AE2C-43E9-B03F-2C0745E2C25F}"/>
              </a:ext>
            </a:extLst>
          </p:cNvPr>
          <p:cNvPicPr>
            <a:picLocks noChangeAspect="1"/>
          </p:cNvPicPr>
          <p:nvPr/>
        </p:nvPicPr>
        <p:blipFill>
          <a:blip r:embed="rId2"/>
          <a:stretch>
            <a:fillRect/>
          </a:stretch>
        </p:blipFill>
        <p:spPr>
          <a:xfrm>
            <a:off x="2235613" y="2962129"/>
            <a:ext cx="2156084" cy="1437038"/>
          </a:xfrm>
          <a:prstGeom prst="rect">
            <a:avLst/>
          </a:prstGeom>
        </p:spPr>
      </p:pic>
      <p:sp>
        <p:nvSpPr>
          <p:cNvPr id="2" name="Titel 1">
            <a:extLst>
              <a:ext uri="{FF2B5EF4-FFF2-40B4-BE49-F238E27FC236}">
                <a16:creationId xmlns:a16="http://schemas.microsoft.com/office/drawing/2014/main" id="{F0821A76-12C6-40E0-B513-2ABFB0FAF489}"/>
              </a:ext>
            </a:extLst>
          </p:cNvPr>
          <p:cNvSpPr>
            <a:spLocks noGrp="1"/>
          </p:cNvSpPr>
          <p:nvPr>
            <p:ph type="title"/>
          </p:nvPr>
        </p:nvSpPr>
        <p:spPr/>
        <p:txBody>
          <a:bodyPr/>
          <a:lstStyle/>
          <a:p>
            <a:r>
              <a:rPr lang="de-DE" dirty="0"/>
              <a:t>FAIR Progress - Experiments</a:t>
            </a:r>
          </a:p>
        </p:txBody>
      </p:sp>
      <p:sp>
        <p:nvSpPr>
          <p:cNvPr id="4" name="Textfeld 3">
            <a:extLst>
              <a:ext uri="{FF2B5EF4-FFF2-40B4-BE49-F238E27FC236}">
                <a16:creationId xmlns:a16="http://schemas.microsoft.com/office/drawing/2014/main" id="{F4CFB781-C858-4D87-9A5A-5C55871DED24}"/>
              </a:ext>
            </a:extLst>
          </p:cNvPr>
          <p:cNvSpPr txBox="1"/>
          <p:nvPr/>
        </p:nvSpPr>
        <p:spPr>
          <a:xfrm>
            <a:off x="73152" y="948058"/>
            <a:ext cx="2275046" cy="369332"/>
          </a:xfrm>
          <a:prstGeom prst="rect">
            <a:avLst/>
          </a:prstGeom>
        </p:spPr>
        <p:txBody>
          <a:bodyPr vert="horz" wrap="none" lIns="91440" tIns="45720" rIns="91440" bIns="45720" rtlCol="0" anchor="t">
            <a:spAutoFit/>
          </a:bodyPr>
          <a:lstStyle/>
          <a:p>
            <a:pPr algn="l"/>
            <a:r>
              <a:rPr lang="de-DE" dirty="0">
                <a:solidFill>
                  <a:srgbClr val="FFFFFF"/>
                </a:solidFill>
              </a:rPr>
              <a:t>CBM Silicon Tracker</a:t>
            </a:r>
          </a:p>
        </p:txBody>
      </p:sp>
      <p:cxnSp>
        <p:nvCxnSpPr>
          <p:cNvPr id="6" name="Gerader Verbinder 5">
            <a:extLst>
              <a:ext uri="{FF2B5EF4-FFF2-40B4-BE49-F238E27FC236}">
                <a16:creationId xmlns:a16="http://schemas.microsoft.com/office/drawing/2014/main" id="{92963F0B-D48F-40C9-BB0D-D2DC7B37CF75}"/>
              </a:ext>
            </a:extLst>
          </p:cNvPr>
          <p:cNvCxnSpPr/>
          <p:nvPr/>
        </p:nvCxnSpPr>
        <p:spPr>
          <a:xfrm>
            <a:off x="0" y="2871216"/>
            <a:ext cx="906170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8" name="Image1" descr="Ein Bild, das Kabel, Elektrische Leitungen, Elektronik, Maschine enthält.&#10;&#10;Automatisch generierte Beschreibung">
            <a:extLst>
              <a:ext uri="{FF2B5EF4-FFF2-40B4-BE49-F238E27FC236}">
                <a16:creationId xmlns:a16="http://schemas.microsoft.com/office/drawing/2014/main" id="{2D7D4259-E775-45F2-B3B5-52F16CE451D0}"/>
              </a:ext>
            </a:extLst>
          </p:cNvPr>
          <p:cNvPicPr/>
          <p:nvPr/>
        </p:nvPicPr>
        <p:blipFill rotWithShape="1">
          <a:blip r:embed="rId3">
            <a:lum/>
            <a:alphaModFix/>
          </a:blip>
          <a:srcRect l="37322" r="435"/>
          <a:stretch/>
        </p:blipFill>
        <p:spPr>
          <a:xfrm>
            <a:off x="4737555" y="1062835"/>
            <a:ext cx="2688942" cy="1739900"/>
          </a:xfrm>
          <a:prstGeom prst="rect">
            <a:avLst/>
          </a:prstGeom>
        </p:spPr>
      </p:pic>
      <p:sp>
        <p:nvSpPr>
          <p:cNvPr id="9" name="Textfeld 8">
            <a:extLst>
              <a:ext uri="{FF2B5EF4-FFF2-40B4-BE49-F238E27FC236}">
                <a16:creationId xmlns:a16="http://schemas.microsoft.com/office/drawing/2014/main" id="{023CEC9B-DF34-4EEA-8E12-A3E4C47D3FB1}"/>
              </a:ext>
            </a:extLst>
          </p:cNvPr>
          <p:cNvSpPr txBox="1"/>
          <p:nvPr/>
        </p:nvSpPr>
        <p:spPr>
          <a:xfrm>
            <a:off x="4696968" y="1027306"/>
            <a:ext cx="1279068" cy="276999"/>
          </a:xfrm>
          <a:prstGeom prst="rect">
            <a:avLst/>
          </a:prstGeom>
        </p:spPr>
        <p:txBody>
          <a:bodyPr vert="horz" wrap="none" lIns="91440" tIns="45720" rIns="91440" bIns="45720" rtlCol="0" anchor="t">
            <a:spAutoFit/>
          </a:bodyPr>
          <a:lstStyle/>
          <a:p>
            <a:pPr algn="l"/>
            <a:r>
              <a:rPr lang="de-DE" sz="1200" b="1" dirty="0">
                <a:solidFill>
                  <a:srgbClr val="FFFFFF"/>
                </a:solidFill>
              </a:rPr>
              <a:t>Silicon Tracker</a:t>
            </a:r>
          </a:p>
        </p:txBody>
      </p:sp>
      <p:cxnSp>
        <p:nvCxnSpPr>
          <p:cNvPr id="11" name="Gerader Verbinder 10">
            <a:extLst>
              <a:ext uri="{FF2B5EF4-FFF2-40B4-BE49-F238E27FC236}">
                <a16:creationId xmlns:a16="http://schemas.microsoft.com/office/drawing/2014/main" id="{F154DC03-C2F8-42F0-BA84-D61AE7A14276}"/>
              </a:ext>
            </a:extLst>
          </p:cNvPr>
          <p:cNvCxnSpPr>
            <a:cxnSpLocks/>
          </p:cNvCxnSpPr>
          <p:nvPr/>
        </p:nvCxnSpPr>
        <p:spPr>
          <a:xfrm flipV="1">
            <a:off x="4572000" y="929770"/>
            <a:ext cx="0" cy="396436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 name="Picture 25">
            <a:extLst>
              <a:ext uri="{FF2B5EF4-FFF2-40B4-BE49-F238E27FC236}">
                <a16:creationId xmlns:a16="http://schemas.microsoft.com/office/drawing/2014/main" id="{5110A245-A218-4157-AC75-DAB2703708CA}"/>
              </a:ext>
            </a:extLst>
          </p:cNvPr>
          <p:cNvPicPr>
            <a:picLocks noChangeAspect="1"/>
          </p:cNvPicPr>
          <p:nvPr/>
        </p:nvPicPr>
        <p:blipFill>
          <a:blip r:embed="rId4" cstate="print">
            <a:extLst>
              <a:ext uri="{28A0092B-C50C-407E-A947-70E740481C1C}">
                <a14:useLocalDpi xmlns:a14="http://schemas.microsoft.com/office/drawing/2010/main"/>
              </a:ext>
            </a:extLst>
          </a:blip>
          <a:stretch/>
        </p:blipFill>
        <p:spPr bwMode="auto">
          <a:xfrm>
            <a:off x="113829" y="2981621"/>
            <a:ext cx="2072105" cy="1402274"/>
          </a:xfrm>
          <a:prstGeom prst="rect">
            <a:avLst/>
          </a:prstGeom>
        </p:spPr>
      </p:pic>
      <p:sp>
        <p:nvSpPr>
          <p:cNvPr id="15" name="CuadroTexto 16">
            <a:extLst>
              <a:ext uri="{FF2B5EF4-FFF2-40B4-BE49-F238E27FC236}">
                <a16:creationId xmlns:a16="http://schemas.microsoft.com/office/drawing/2014/main" id="{5DC1BC39-E16E-4E91-B488-4252568590DF}"/>
              </a:ext>
            </a:extLst>
          </p:cNvPr>
          <p:cNvSpPr txBox="1"/>
          <p:nvPr/>
        </p:nvSpPr>
        <p:spPr bwMode="auto">
          <a:xfrm>
            <a:off x="83285" y="3845169"/>
            <a:ext cx="2025988" cy="553998"/>
          </a:xfrm>
          <a:prstGeom prst="rect">
            <a:avLst/>
          </a:prstGeom>
          <a:noFill/>
        </p:spPr>
        <p:txBody>
          <a:bodyPr wrap="square" rtlCol="0">
            <a:spAutoFit/>
          </a:bodyPr>
          <a:lstStyle/>
          <a:p>
            <a:pPr>
              <a:defRPr/>
            </a:pPr>
            <a:r>
              <a:rPr sz="1000" b="1" dirty="0">
                <a:solidFill>
                  <a:srgbClr val="FFC000"/>
                </a:solidFill>
              </a:rPr>
              <a:t>DESPEC </a:t>
            </a:r>
            <a:endParaRPr lang="de-DE" sz="1000" b="1" dirty="0">
              <a:solidFill>
                <a:srgbClr val="FFC000"/>
              </a:solidFill>
            </a:endParaRPr>
          </a:p>
          <a:p>
            <a:pPr>
              <a:defRPr/>
            </a:pPr>
            <a:r>
              <a:rPr lang="de-DE" sz="1000" b="1" dirty="0">
                <a:solidFill>
                  <a:srgbClr val="FFC000"/>
                </a:solidFill>
              </a:rPr>
              <a:t>Gamma-</a:t>
            </a:r>
            <a:r>
              <a:rPr lang="de-DE" sz="1000" b="1" dirty="0" err="1">
                <a:solidFill>
                  <a:srgbClr val="FFC000"/>
                </a:solidFill>
              </a:rPr>
              <a:t>ray</a:t>
            </a:r>
            <a:r>
              <a:rPr lang="de-DE" sz="1000" b="1" dirty="0">
                <a:solidFill>
                  <a:srgbClr val="FFC000"/>
                </a:solidFill>
              </a:rPr>
              <a:t> </a:t>
            </a:r>
          </a:p>
          <a:p>
            <a:pPr>
              <a:defRPr/>
            </a:pPr>
            <a:r>
              <a:rPr sz="1000" b="1" dirty="0">
                <a:solidFill>
                  <a:srgbClr val="FFC000"/>
                </a:solidFill>
              </a:rPr>
              <a:t>hybrid array</a:t>
            </a:r>
          </a:p>
        </p:txBody>
      </p:sp>
      <p:pic>
        <p:nvPicPr>
          <p:cNvPr id="18" name="Picture 2">
            <a:extLst>
              <a:ext uri="{FF2B5EF4-FFF2-40B4-BE49-F238E27FC236}">
                <a16:creationId xmlns:a16="http://schemas.microsoft.com/office/drawing/2014/main" id="{F2A4E683-4B40-4167-80E1-06E3AAD23E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92858" y="1036946"/>
            <a:ext cx="1655467" cy="1768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object 14">
            <a:extLst>
              <a:ext uri="{FF2B5EF4-FFF2-40B4-BE49-F238E27FC236}">
                <a16:creationId xmlns:a16="http://schemas.microsoft.com/office/drawing/2014/main" id="{5F6ABD40-2A07-4583-85BE-875F83844451}"/>
              </a:ext>
            </a:extLst>
          </p:cNvPr>
          <p:cNvPicPr/>
          <p:nvPr/>
        </p:nvPicPr>
        <p:blipFill>
          <a:blip r:embed="rId6" cstate="print"/>
          <a:stretch>
            <a:fillRect/>
          </a:stretch>
        </p:blipFill>
        <p:spPr>
          <a:xfrm>
            <a:off x="4586742" y="2998111"/>
            <a:ext cx="1506228" cy="1796266"/>
          </a:xfrm>
          <a:prstGeom prst="rect">
            <a:avLst/>
          </a:prstGeom>
        </p:spPr>
      </p:pic>
      <p:pic>
        <p:nvPicPr>
          <p:cNvPr id="21" name="object 26">
            <a:extLst>
              <a:ext uri="{FF2B5EF4-FFF2-40B4-BE49-F238E27FC236}">
                <a16:creationId xmlns:a16="http://schemas.microsoft.com/office/drawing/2014/main" id="{A398AE8E-36C0-4A73-AD3E-FA1045B2A1FB}"/>
              </a:ext>
            </a:extLst>
          </p:cNvPr>
          <p:cNvPicPr/>
          <p:nvPr/>
        </p:nvPicPr>
        <p:blipFill>
          <a:blip r:embed="rId7" cstate="print"/>
          <a:stretch>
            <a:fillRect/>
          </a:stretch>
        </p:blipFill>
        <p:spPr>
          <a:xfrm>
            <a:off x="6057739" y="3172599"/>
            <a:ext cx="2883704" cy="1395723"/>
          </a:xfrm>
          <a:prstGeom prst="rect">
            <a:avLst/>
          </a:prstGeom>
        </p:spPr>
      </p:pic>
      <p:sp>
        <p:nvSpPr>
          <p:cNvPr id="24" name="Textfeld 23">
            <a:extLst>
              <a:ext uri="{FF2B5EF4-FFF2-40B4-BE49-F238E27FC236}">
                <a16:creationId xmlns:a16="http://schemas.microsoft.com/office/drawing/2014/main" id="{B7EF91B0-D866-4062-A637-E14F601696D1}"/>
              </a:ext>
            </a:extLst>
          </p:cNvPr>
          <p:cNvSpPr txBox="1"/>
          <p:nvPr/>
        </p:nvSpPr>
        <p:spPr>
          <a:xfrm>
            <a:off x="8084929" y="3150065"/>
            <a:ext cx="902811" cy="246221"/>
          </a:xfrm>
          <a:prstGeom prst="rect">
            <a:avLst/>
          </a:prstGeom>
        </p:spPr>
        <p:txBody>
          <a:bodyPr vert="horz" wrap="none" lIns="91440" tIns="45720" rIns="91440" bIns="45720" rtlCol="0" anchor="t">
            <a:spAutoFit/>
          </a:bodyPr>
          <a:lstStyle/>
          <a:p>
            <a:pPr algn="l"/>
            <a:r>
              <a:rPr lang="de-DE" sz="1000" b="1" dirty="0"/>
              <a:t>Barrel DIRC</a:t>
            </a:r>
          </a:p>
        </p:txBody>
      </p:sp>
      <p:pic>
        <p:nvPicPr>
          <p:cNvPr id="25" name="Picture 46">
            <a:extLst>
              <a:ext uri="{FF2B5EF4-FFF2-40B4-BE49-F238E27FC236}">
                <a16:creationId xmlns:a16="http://schemas.microsoft.com/office/drawing/2014/main" id="{F2FD3748-2BFD-4017-B4EB-0EB7631AEC4F}"/>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112216" y="1218514"/>
            <a:ext cx="1554098" cy="1508675"/>
          </a:xfrm>
          <a:prstGeom prst="rect">
            <a:avLst/>
          </a:prstGeom>
        </p:spPr>
      </p:pic>
      <p:sp>
        <p:nvSpPr>
          <p:cNvPr id="26" name="TextBox 49">
            <a:extLst>
              <a:ext uri="{FF2B5EF4-FFF2-40B4-BE49-F238E27FC236}">
                <a16:creationId xmlns:a16="http://schemas.microsoft.com/office/drawing/2014/main" id="{8EAD9D2F-983D-4D52-B38B-9DB5DD1EE3E0}"/>
              </a:ext>
            </a:extLst>
          </p:cNvPr>
          <p:cNvSpPr txBox="1"/>
          <p:nvPr/>
        </p:nvSpPr>
        <p:spPr>
          <a:xfrm>
            <a:off x="106881" y="2487307"/>
            <a:ext cx="1329531" cy="223138"/>
          </a:xfrm>
          <a:prstGeom prst="rect">
            <a:avLst/>
          </a:prstGeom>
        </p:spPr>
        <p:txBody>
          <a:bodyPr vert="horz" wrap="none" lIns="68580" tIns="34290" rIns="68580" bIns="34290" rtlCol="0" anchor="t">
            <a:spAutoFit/>
          </a:bodyPr>
          <a:lstStyle/>
          <a:p>
            <a:pPr algn="l"/>
            <a:r>
              <a:rPr lang="en-US" sz="1000" b="1" dirty="0">
                <a:solidFill>
                  <a:schemeClr val="bg1"/>
                </a:solidFill>
              </a:rPr>
              <a:t>Diamond anvil cells</a:t>
            </a:r>
          </a:p>
        </p:txBody>
      </p:sp>
      <p:pic>
        <p:nvPicPr>
          <p:cNvPr id="27" name="Picture 10">
            <a:extLst>
              <a:ext uri="{FF2B5EF4-FFF2-40B4-BE49-F238E27FC236}">
                <a16:creationId xmlns:a16="http://schemas.microsoft.com/office/drawing/2014/main" id="{E2C1BA1F-0F46-4C74-AC16-4B7B67C62AC4}"/>
              </a:ext>
            </a:extLst>
          </p:cNvPr>
          <p:cNvPicPr>
            <a:picLocks noChangeAspect="1"/>
          </p:cNvPicPr>
          <p:nvPr/>
        </p:nvPicPr>
        <p:blipFill rotWithShape="1">
          <a:blip r:embed="rId9">
            <a:clrChange>
              <a:clrFrom>
                <a:srgbClr val="FFFFFF"/>
              </a:clrFrom>
              <a:clrTo>
                <a:srgbClr val="FFFFFF">
                  <a:alpha val="0"/>
                </a:srgbClr>
              </a:clrTo>
            </a:clrChange>
          </a:blip>
          <a:srcRect b="19614"/>
          <a:stretch/>
        </p:blipFill>
        <p:spPr>
          <a:xfrm>
            <a:off x="255175" y="959764"/>
            <a:ext cx="716032" cy="354206"/>
          </a:xfrm>
          <a:prstGeom prst="rect">
            <a:avLst/>
          </a:prstGeom>
        </p:spPr>
      </p:pic>
      <p:pic>
        <p:nvPicPr>
          <p:cNvPr id="28" name="Picture 12">
            <a:extLst>
              <a:ext uri="{FF2B5EF4-FFF2-40B4-BE49-F238E27FC236}">
                <a16:creationId xmlns:a16="http://schemas.microsoft.com/office/drawing/2014/main" id="{7B80743C-9181-4125-9394-EFD1525518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37555" y="2335779"/>
            <a:ext cx="345547" cy="466956"/>
          </a:xfrm>
          <a:prstGeom prst="rect">
            <a:avLst/>
          </a:prstGeom>
        </p:spPr>
      </p:pic>
      <p:pic>
        <p:nvPicPr>
          <p:cNvPr id="29" name="Picture 21">
            <a:extLst>
              <a:ext uri="{FF2B5EF4-FFF2-40B4-BE49-F238E27FC236}">
                <a16:creationId xmlns:a16="http://schemas.microsoft.com/office/drawing/2014/main" id="{8816BF45-0224-40CD-BC73-29689E9A2F86}"/>
              </a:ext>
            </a:extLst>
          </p:cNvPr>
          <p:cNvPicPr>
            <a:picLocks noChangeAspect="1"/>
          </p:cNvPicPr>
          <p:nvPr/>
        </p:nvPicPr>
        <p:blipFill>
          <a:blip r:embed="rId11"/>
          <a:stretch>
            <a:fillRect/>
          </a:stretch>
        </p:blipFill>
        <p:spPr>
          <a:xfrm>
            <a:off x="146156" y="4425043"/>
            <a:ext cx="534105" cy="450868"/>
          </a:xfrm>
          <a:prstGeom prst="rect">
            <a:avLst/>
          </a:prstGeom>
        </p:spPr>
      </p:pic>
      <p:pic>
        <p:nvPicPr>
          <p:cNvPr id="30" name="Picture 23">
            <a:extLst>
              <a:ext uri="{FF2B5EF4-FFF2-40B4-BE49-F238E27FC236}">
                <a16:creationId xmlns:a16="http://schemas.microsoft.com/office/drawing/2014/main" id="{B4F1D384-23F0-4CC7-A975-0A6CC9FEFF4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65362" y="2976966"/>
            <a:ext cx="1091823" cy="258455"/>
          </a:xfrm>
          <a:prstGeom prst="rect">
            <a:avLst/>
          </a:prstGeom>
        </p:spPr>
      </p:pic>
      <p:pic>
        <p:nvPicPr>
          <p:cNvPr id="31" name="Grafik 30">
            <a:extLst>
              <a:ext uri="{FF2B5EF4-FFF2-40B4-BE49-F238E27FC236}">
                <a16:creationId xmlns:a16="http://schemas.microsoft.com/office/drawing/2014/main" id="{FBD9761F-93E9-4A25-B757-750318A698DA}"/>
              </a:ext>
            </a:extLst>
          </p:cNvPr>
          <p:cNvPicPr>
            <a:picLocks noChangeAspect="1"/>
          </p:cNvPicPr>
          <p:nvPr/>
        </p:nvPicPr>
        <p:blipFill rotWithShape="1">
          <a:blip r:embed="rId13"/>
          <a:srcRect t="19646" b="5918"/>
          <a:stretch/>
        </p:blipFill>
        <p:spPr>
          <a:xfrm>
            <a:off x="963947" y="4269384"/>
            <a:ext cx="2318159" cy="598374"/>
          </a:xfrm>
          <a:prstGeom prst="rect">
            <a:avLst/>
          </a:prstGeom>
        </p:spPr>
      </p:pic>
      <p:sp>
        <p:nvSpPr>
          <p:cNvPr id="32" name="Textfeld 31">
            <a:extLst>
              <a:ext uri="{FF2B5EF4-FFF2-40B4-BE49-F238E27FC236}">
                <a16:creationId xmlns:a16="http://schemas.microsoft.com/office/drawing/2014/main" id="{7AC98FE5-D32B-4A78-B4ED-49767015E894}"/>
              </a:ext>
            </a:extLst>
          </p:cNvPr>
          <p:cNvSpPr txBox="1"/>
          <p:nvPr/>
        </p:nvSpPr>
        <p:spPr>
          <a:xfrm>
            <a:off x="931079" y="4651045"/>
            <a:ext cx="2040943" cy="246221"/>
          </a:xfrm>
          <a:prstGeom prst="rect">
            <a:avLst/>
          </a:prstGeom>
        </p:spPr>
        <p:txBody>
          <a:bodyPr vert="horz" wrap="none" lIns="91440" tIns="45720" rIns="91440" bIns="45720" rtlCol="0" anchor="t">
            <a:spAutoFit/>
          </a:bodyPr>
          <a:lstStyle/>
          <a:p>
            <a:pPr algn="l"/>
            <a:r>
              <a:rPr lang="de-DE" sz="1000" b="1" dirty="0"/>
              <a:t>R3B Proton Arm </a:t>
            </a:r>
            <a:r>
              <a:rPr lang="de-DE" sz="1000" b="1" dirty="0" err="1"/>
              <a:t>Spectrometer</a:t>
            </a:r>
            <a:endParaRPr lang="de-DE" sz="1000" b="1" dirty="0"/>
          </a:p>
        </p:txBody>
      </p:sp>
      <p:pic>
        <p:nvPicPr>
          <p:cNvPr id="33" name="Picture 28">
            <a:extLst>
              <a:ext uri="{FF2B5EF4-FFF2-40B4-BE49-F238E27FC236}">
                <a16:creationId xmlns:a16="http://schemas.microsoft.com/office/drawing/2014/main" id="{8B2F8315-BCCD-4FAB-A2C2-F21C1506A5B8}"/>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785273" y="1218514"/>
            <a:ext cx="1132366" cy="15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49">
            <a:extLst>
              <a:ext uri="{FF2B5EF4-FFF2-40B4-BE49-F238E27FC236}">
                <a16:creationId xmlns:a16="http://schemas.microsoft.com/office/drawing/2014/main" id="{4A37D7AF-04FC-4734-8FFC-4543DA3DFB3E}"/>
              </a:ext>
            </a:extLst>
          </p:cNvPr>
          <p:cNvSpPr txBox="1"/>
          <p:nvPr/>
        </p:nvSpPr>
        <p:spPr>
          <a:xfrm>
            <a:off x="2202497" y="1188650"/>
            <a:ext cx="749244" cy="377026"/>
          </a:xfrm>
          <a:prstGeom prst="rect">
            <a:avLst/>
          </a:prstGeom>
        </p:spPr>
        <p:txBody>
          <a:bodyPr vert="horz" wrap="none" lIns="68580" tIns="34290" rIns="68580" bIns="34290" rtlCol="0" anchor="t">
            <a:spAutoFit/>
          </a:bodyPr>
          <a:lstStyle/>
          <a:p>
            <a:pPr algn="r"/>
            <a:r>
              <a:rPr lang="en-US" sz="1000" b="1" dirty="0">
                <a:solidFill>
                  <a:schemeClr val="bg1"/>
                </a:solidFill>
              </a:rPr>
              <a:t>Schottky</a:t>
            </a:r>
          </a:p>
          <a:p>
            <a:pPr algn="r"/>
            <a:r>
              <a:rPr lang="en-US" sz="1000" b="1" dirty="0">
                <a:solidFill>
                  <a:schemeClr val="bg1"/>
                </a:solidFill>
              </a:rPr>
              <a:t> detectors</a:t>
            </a:r>
          </a:p>
        </p:txBody>
      </p:sp>
      <p:sp>
        <p:nvSpPr>
          <p:cNvPr id="3" name="Foliennummernplatzhalter 2">
            <a:extLst>
              <a:ext uri="{FF2B5EF4-FFF2-40B4-BE49-F238E27FC236}">
                <a16:creationId xmlns:a16="http://schemas.microsoft.com/office/drawing/2014/main" id="{D37BD571-D7C6-45CF-B83B-876D955D3402}"/>
              </a:ext>
            </a:extLst>
          </p:cNvPr>
          <p:cNvSpPr>
            <a:spLocks noGrp="1"/>
          </p:cNvSpPr>
          <p:nvPr>
            <p:ph type="sldNum" sz="quarter" idx="12"/>
          </p:nvPr>
        </p:nvSpPr>
        <p:spPr/>
        <p:txBody>
          <a:bodyPr/>
          <a:lstStyle/>
          <a:p>
            <a:fld id="{125CBDDA-5CCF-8748-8988-9DC6C8981774}" type="slidenum">
              <a:rPr lang="de-DE" smtClean="0"/>
              <a:t>16</a:t>
            </a:fld>
            <a:endParaRPr lang="de-DE"/>
          </a:p>
        </p:txBody>
      </p:sp>
      <p:pic>
        <p:nvPicPr>
          <p:cNvPr id="35" name="Grafik 12">
            <a:extLst>
              <a:ext uri="{FF2B5EF4-FFF2-40B4-BE49-F238E27FC236}">
                <a16:creationId xmlns:a16="http://schemas.microsoft.com/office/drawing/2014/main" id="{F926F160-BEF9-49AD-B094-35D5F1B93CF6}"/>
              </a:ext>
            </a:extLst>
          </p:cNvPr>
          <p:cNvPicPr>
            <a:picLocks noChangeAspect="1"/>
          </p:cNvPicPr>
          <p:nvPr/>
        </p:nvPicPr>
        <p:blipFill rotWithShape="1">
          <a:blip r:embed="rId15"/>
          <a:srcRect l="5" t="56042" r="51322" b="470"/>
          <a:stretch/>
        </p:blipFill>
        <p:spPr>
          <a:xfrm>
            <a:off x="3006785" y="1218514"/>
            <a:ext cx="1297277" cy="724396"/>
          </a:xfrm>
          <a:prstGeom prst="rect">
            <a:avLst/>
          </a:prstGeom>
        </p:spPr>
      </p:pic>
      <p:pic>
        <p:nvPicPr>
          <p:cNvPr id="7" name="Grafik 6">
            <a:extLst>
              <a:ext uri="{FF2B5EF4-FFF2-40B4-BE49-F238E27FC236}">
                <a16:creationId xmlns:a16="http://schemas.microsoft.com/office/drawing/2014/main" id="{A7C96816-3796-4F36-B8FA-78B0798E1949}"/>
              </a:ext>
            </a:extLst>
          </p:cNvPr>
          <p:cNvPicPr>
            <a:picLocks noChangeAspect="1"/>
          </p:cNvPicPr>
          <p:nvPr/>
        </p:nvPicPr>
        <p:blipFill>
          <a:blip r:embed="rId16"/>
          <a:stretch>
            <a:fillRect/>
          </a:stretch>
        </p:blipFill>
        <p:spPr>
          <a:xfrm>
            <a:off x="3004342" y="1884926"/>
            <a:ext cx="1307601" cy="871734"/>
          </a:xfrm>
          <a:prstGeom prst="rect">
            <a:avLst/>
          </a:prstGeom>
        </p:spPr>
      </p:pic>
      <p:sp>
        <p:nvSpPr>
          <p:cNvPr id="36" name="TextBox 49">
            <a:extLst>
              <a:ext uri="{FF2B5EF4-FFF2-40B4-BE49-F238E27FC236}">
                <a16:creationId xmlns:a16="http://schemas.microsoft.com/office/drawing/2014/main" id="{009CA430-CD88-4F82-9385-5F611115004F}"/>
              </a:ext>
            </a:extLst>
          </p:cNvPr>
          <p:cNvSpPr txBox="1"/>
          <p:nvPr/>
        </p:nvSpPr>
        <p:spPr>
          <a:xfrm>
            <a:off x="2983136" y="2389161"/>
            <a:ext cx="821379" cy="377026"/>
          </a:xfrm>
          <a:prstGeom prst="rect">
            <a:avLst/>
          </a:prstGeom>
        </p:spPr>
        <p:txBody>
          <a:bodyPr vert="horz" wrap="none" lIns="68580" tIns="34290" rIns="68580" bIns="34290" rtlCol="0" anchor="t">
            <a:spAutoFit/>
          </a:bodyPr>
          <a:lstStyle/>
          <a:p>
            <a:r>
              <a:rPr lang="en-US" sz="1000" b="1" dirty="0">
                <a:solidFill>
                  <a:schemeClr val="bg1"/>
                </a:solidFill>
              </a:rPr>
              <a:t>Laser</a:t>
            </a:r>
          </a:p>
          <a:p>
            <a:r>
              <a:rPr lang="en-US" sz="1000" b="1" dirty="0">
                <a:solidFill>
                  <a:schemeClr val="bg1"/>
                </a:solidFill>
              </a:rPr>
              <a:t>technology</a:t>
            </a:r>
          </a:p>
        </p:txBody>
      </p:sp>
      <p:sp>
        <p:nvSpPr>
          <p:cNvPr id="37" name="TextBox 49">
            <a:extLst>
              <a:ext uri="{FF2B5EF4-FFF2-40B4-BE49-F238E27FC236}">
                <a16:creationId xmlns:a16="http://schemas.microsoft.com/office/drawing/2014/main" id="{059355CD-1FA9-4592-A492-6CB37FDB514A}"/>
              </a:ext>
            </a:extLst>
          </p:cNvPr>
          <p:cNvSpPr txBox="1"/>
          <p:nvPr/>
        </p:nvSpPr>
        <p:spPr>
          <a:xfrm>
            <a:off x="2950190" y="1682850"/>
            <a:ext cx="1419299" cy="223138"/>
          </a:xfrm>
          <a:prstGeom prst="rect">
            <a:avLst/>
          </a:prstGeom>
        </p:spPr>
        <p:txBody>
          <a:bodyPr vert="horz" wrap="none" lIns="68580" tIns="34290" rIns="68580" bIns="34290" rtlCol="0" anchor="t">
            <a:spAutoFit/>
          </a:bodyPr>
          <a:lstStyle/>
          <a:p>
            <a:pPr algn="r"/>
            <a:r>
              <a:rPr lang="en-US" sz="1000" b="1" dirty="0">
                <a:solidFill>
                  <a:schemeClr val="bg1"/>
                </a:solidFill>
              </a:rPr>
              <a:t>3d printed modulator</a:t>
            </a:r>
          </a:p>
        </p:txBody>
      </p:sp>
      <p:sp>
        <p:nvSpPr>
          <p:cNvPr id="17" name="Textfeld 16">
            <a:extLst>
              <a:ext uri="{FF2B5EF4-FFF2-40B4-BE49-F238E27FC236}">
                <a16:creationId xmlns:a16="http://schemas.microsoft.com/office/drawing/2014/main" id="{07D320B2-DB4F-4F6B-A1EE-AB6FB45E5B17}"/>
              </a:ext>
            </a:extLst>
          </p:cNvPr>
          <p:cNvSpPr txBox="1"/>
          <p:nvPr/>
        </p:nvSpPr>
        <p:spPr>
          <a:xfrm>
            <a:off x="2256587" y="2935788"/>
            <a:ext cx="979755" cy="646331"/>
          </a:xfrm>
          <a:prstGeom prst="rect">
            <a:avLst/>
          </a:prstGeom>
        </p:spPr>
        <p:txBody>
          <a:bodyPr vert="horz" wrap="none" lIns="91440" tIns="45720" rIns="91440" bIns="45720" rtlCol="0" anchor="t">
            <a:spAutoFit/>
          </a:bodyPr>
          <a:lstStyle/>
          <a:p>
            <a:pPr algn="l"/>
            <a:r>
              <a:rPr lang="de-DE" sz="1200" b="1" dirty="0" err="1">
                <a:solidFill>
                  <a:schemeClr val="bg1"/>
                </a:solidFill>
              </a:rPr>
              <a:t>Cryogenic</a:t>
            </a:r>
            <a:r>
              <a:rPr lang="de-DE" sz="1200" b="1" dirty="0">
                <a:solidFill>
                  <a:schemeClr val="bg1"/>
                </a:solidFill>
              </a:rPr>
              <a:t> </a:t>
            </a:r>
          </a:p>
          <a:p>
            <a:pPr algn="l"/>
            <a:r>
              <a:rPr lang="de-DE" sz="1200" b="1" dirty="0" err="1">
                <a:solidFill>
                  <a:schemeClr val="bg1"/>
                </a:solidFill>
              </a:rPr>
              <a:t>stopping</a:t>
            </a:r>
            <a:r>
              <a:rPr lang="de-DE" sz="1200" b="1" dirty="0">
                <a:solidFill>
                  <a:schemeClr val="bg1"/>
                </a:solidFill>
              </a:rPr>
              <a:t> </a:t>
            </a:r>
          </a:p>
          <a:p>
            <a:pPr algn="l"/>
            <a:r>
              <a:rPr lang="de-DE" sz="1200" b="1" dirty="0" err="1">
                <a:solidFill>
                  <a:schemeClr val="bg1"/>
                </a:solidFill>
              </a:rPr>
              <a:t>cell</a:t>
            </a:r>
            <a:endParaRPr lang="de-DE" sz="1200" b="1" dirty="0">
              <a:solidFill>
                <a:schemeClr val="bg1"/>
              </a:solidFill>
            </a:endParaRPr>
          </a:p>
        </p:txBody>
      </p:sp>
    </p:spTree>
    <p:extLst>
      <p:ext uri="{BB962C8B-B14F-4D97-AF65-F5344CB8AC3E}">
        <p14:creationId xmlns:p14="http://schemas.microsoft.com/office/powerpoint/2010/main" val="1305149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C4E8C8-C710-4E52-8459-072BC45F71BB}"/>
              </a:ext>
            </a:extLst>
          </p:cNvPr>
          <p:cNvSpPr>
            <a:spLocks noGrp="1"/>
          </p:cNvSpPr>
          <p:nvPr>
            <p:ph type="title"/>
          </p:nvPr>
        </p:nvSpPr>
        <p:spPr>
          <a:xfrm>
            <a:off x="840920" y="231075"/>
            <a:ext cx="5605953" cy="590668"/>
          </a:xfrm>
        </p:spPr>
        <p:txBody>
          <a:bodyPr/>
          <a:lstStyle/>
          <a:p>
            <a:r>
              <a:rPr lang="de-DE" dirty="0"/>
              <a:t>FAIR Phase-0</a:t>
            </a:r>
            <a:br>
              <a:rPr lang="de-DE" dirty="0"/>
            </a:br>
            <a:r>
              <a:rPr lang="de-DE" dirty="0" err="1"/>
              <a:t>Stepwise</a:t>
            </a:r>
            <a:r>
              <a:rPr lang="de-DE" dirty="0"/>
              <a:t> </a:t>
            </a:r>
            <a:r>
              <a:rPr lang="de-DE" dirty="0" err="1"/>
              <a:t>approach</a:t>
            </a:r>
            <a:r>
              <a:rPr lang="de-DE" dirty="0"/>
              <a:t> </a:t>
            </a:r>
            <a:r>
              <a:rPr lang="de-DE" dirty="0" err="1"/>
              <a:t>to</a:t>
            </a:r>
            <a:r>
              <a:rPr lang="de-DE" dirty="0"/>
              <a:t> FAIR </a:t>
            </a:r>
            <a:r>
              <a:rPr lang="de-DE" dirty="0" err="1"/>
              <a:t>science</a:t>
            </a:r>
            <a:endParaRPr lang="de-DE" dirty="0"/>
          </a:p>
        </p:txBody>
      </p:sp>
      <p:sp>
        <p:nvSpPr>
          <p:cNvPr id="3" name="Foliennummernplatzhalter 2">
            <a:extLst>
              <a:ext uri="{FF2B5EF4-FFF2-40B4-BE49-F238E27FC236}">
                <a16:creationId xmlns:a16="http://schemas.microsoft.com/office/drawing/2014/main" id="{11896C1F-B7E3-49C8-9995-859AF5BC6455}"/>
              </a:ext>
            </a:extLst>
          </p:cNvPr>
          <p:cNvSpPr>
            <a:spLocks noGrp="1"/>
          </p:cNvSpPr>
          <p:nvPr>
            <p:ph type="sldNum" sz="quarter" idx="12"/>
          </p:nvPr>
        </p:nvSpPr>
        <p:spPr/>
        <p:txBody>
          <a:bodyPr/>
          <a:lstStyle/>
          <a:p>
            <a:fld id="{125CBDDA-5CCF-8748-8988-9DC6C8981774}" type="slidenum">
              <a:rPr lang="de-DE" smtClean="0"/>
              <a:t>17</a:t>
            </a:fld>
            <a:endParaRPr lang="de-DE"/>
          </a:p>
        </p:txBody>
      </p:sp>
      <p:sp>
        <p:nvSpPr>
          <p:cNvPr id="4" name="Fußzeilenplatzhalter 3">
            <a:extLst>
              <a:ext uri="{FF2B5EF4-FFF2-40B4-BE49-F238E27FC236}">
                <a16:creationId xmlns:a16="http://schemas.microsoft.com/office/drawing/2014/main" id="{EC0600AC-F515-4ED6-A7B5-AA3DE32A57A4}"/>
              </a:ext>
            </a:extLst>
          </p:cNvPr>
          <p:cNvSpPr>
            <a:spLocks noGrp="1"/>
          </p:cNvSpPr>
          <p:nvPr>
            <p:ph type="ftr" sz="quarter" idx="3"/>
          </p:nvPr>
        </p:nvSpPr>
        <p:spPr/>
        <p:txBody>
          <a:bodyPr/>
          <a:lstStyle/>
          <a:p>
            <a:pPr algn="l"/>
            <a:r>
              <a:rPr lang="en-US"/>
              <a:t>IUPAP Meeting - WG9 </a:t>
            </a:r>
            <a:endParaRPr lang="de-DE" dirty="0"/>
          </a:p>
        </p:txBody>
      </p:sp>
      <p:pic>
        <p:nvPicPr>
          <p:cNvPr id="5" name="object 9">
            <a:extLst>
              <a:ext uri="{FF2B5EF4-FFF2-40B4-BE49-F238E27FC236}">
                <a16:creationId xmlns:a16="http://schemas.microsoft.com/office/drawing/2014/main" id="{8F2883EB-C66F-45B9-A20A-42CF3C994050}"/>
              </a:ext>
            </a:extLst>
          </p:cNvPr>
          <p:cNvPicPr/>
          <p:nvPr/>
        </p:nvPicPr>
        <p:blipFill>
          <a:blip r:embed="rId2" cstate="print"/>
          <a:stretch>
            <a:fillRect/>
          </a:stretch>
        </p:blipFill>
        <p:spPr>
          <a:xfrm>
            <a:off x="532310" y="895491"/>
            <a:ext cx="1854154" cy="973592"/>
          </a:xfrm>
          <a:prstGeom prst="rect">
            <a:avLst/>
          </a:prstGeom>
        </p:spPr>
      </p:pic>
      <p:sp>
        <p:nvSpPr>
          <p:cNvPr id="6" name="Rectangle 6">
            <a:extLst>
              <a:ext uri="{FF2B5EF4-FFF2-40B4-BE49-F238E27FC236}">
                <a16:creationId xmlns:a16="http://schemas.microsoft.com/office/drawing/2014/main" id="{AE5CFE3B-AD8F-4A40-972E-0A9AF602A12F}"/>
              </a:ext>
            </a:extLst>
          </p:cNvPr>
          <p:cNvSpPr/>
          <p:nvPr/>
        </p:nvSpPr>
        <p:spPr>
          <a:xfrm>
            <a:off x="460107" y="3353062"/>
            <a:ext cx="4111893" cy="1766702"/>
          </a:xfrm>
          <a:prstGeom prst="rect">
            <a:avLst/>
          </a:prstGeom>
        </p:spPr>
        <p:txBody>
          <a:bodyPr wrap="square">
            <a:spAutoFit/>
          </a:bodyPr>
          <a:lstStyle/>
          <a:p>
            <a:pPr>
              <a:lnSpc>
                <a:spcPct val="110000"/>
              </a:lnSpc>
            </a:pPr>
            <a:r>
              <a:rPr lang="en-US" sz="1600" b="1" dirty="0"/>
              <a:t>FAIR Phase-0 started in 2019</a:t>
            </a:r>
          </a:p>
          <a:p>
            <a:pPr marL="263519" indent="-263519">
              <a:lnSpc>
                <a:spcPct val="110000"/>
              </a:lnSpc>
              <a:buClr>
                <a:srgbClr val="FFC000"/>
              </a:buClr>
              <a:buFont typeface="Wingdings" panose="05000000000000000000" pitchFamily="2" charset="2"/>
              <a:buChar char="§"/>
            </a:pPr>
            <a:r>
              <a:rPr lang="en-US" sz="1400" dirty="0"/>
              <a:t>100 days of beam time per year until FAIR starts operation</a:t>
            </a:r>
          </a:p>
          <a:p>
            <a:pPr marL="263519" indent="-263519">
              <a:lnSpc>
                <a:spcPct val="110000"/>
              </a:lnSpc>
              <a:buClr>
                <a:srgbClr val="FFC000"/>
              </a:buClr>
              <a:buFont typeface="Wingdings" panose="05000000000000000000" pitchFamily="2" charset="2"/>
              <a:buChar char="§"/>
            </a:pPr>
            <a:r>
              <a:rPr lang="en-US" sz="1400" dirty="0"/>
              <a:t>Commissioning and operation of </a:t>
            </a:r>
            <a:r>
              <a:rPr lang="en-US" sz="1400" b="1" dirty="0"/>
              <a:t>upgraded GSI accelerators</a:t>
            </a:r>
            <a:r>
              <a:rPr lang="en-US" sz="1400" dirty="0"/>
              <a:t> and newly built </a:t>
            </a:r>
            <a:r>
              <a:rPr lang="en-US" sz="1400" b="1" dirty="0"/>
              <a:t>FAIR detectors </a:t>
            </a:r>
          </a:p>
          <a:p>
            <a:pPr>
              <a:lnSpc>
                <a:spcPct val="110000"/>
              </a:lnSpc>
              <a:buClr>
                <a:srgbClr val="FFC000"/>
              </a:buClr>
            </a:pPr>
            <a:endParaRPr lang="en-US" sz="1400" dirty="0"/>
          </a:p>
        </p:txBody>
      </p:sp>
      <p:pic>
        <p:nvPicPr>
          <p:cNvPr id="7" name="Picture 10">
            <a:extLst>
              <a:ext uri="{FF2B5EF4-FFF2-40B4-BE49-F238E27FC236}">
                <a16:creationId xmlns:a16="http://schemas.microsoft.com/office/drawing/2014/main" id="{28C4B719-A9E6-4B01-B7E1-A05410908F95}"/>
              </a:ext>
            </a:extLst>
          </p:cNvPr>
          <p:cNvPicPr>
            <a:picLocks noChangeAspect="1"/>
          </p:cNvPicPr>
          <p:nvPr/>
        </p:nvPicPr>
        <p:blipFill>
          <a:blip r:embed="rId3"/>
          <a:stretch>
            <a:fillRect/>
          </a:stretch>
        </p:blipFill>
        <p:spPr>
          <a:xfrm>
            <a:off x="536732" y="1646814"/>
            <a:ext cx="1770823" cy="1015018"/>
          </a:xfrm>
          <a:prstGeom prst="rect">
            <a:avLst/>
          </a:prstGeom>
          <a:ln>
            <a:solidFill>
              <a:schemeClr val="bg1"/>
            </a:solidFill>
          </a:ln>
        </p:spPr>
      </p:pic>
      <p:pic>
        <p:nvPicPr>
          <p:cNvPr id="8" name="object 7">
            <a:extLst>
              <a:ext uri="{FF2B5EF4-FFF2-40B4-BE49-F238E27FC236}">
                <a16:creationId xmlns:a16="http://schemas.microsoft.com/office/drawing/2014/main" id="{2E581F46-2499-42BD-BA34-28B9A6609D22}"/>
              </a:ext>
            </a:extLst>
          </p:cNvPr>
          <p:cNvPicPr/>
          <p:nvPr/>
        </p:nvPicPr>
        <p:blipFill>
          <a:blip r:embed="rId4" cstate="print"/>
          <a:stretch>
            <a:fillRect/>
          </a:stretch>
        </p:blipFill>
        <p:spPr>
          <a:xfrm>
            <a:off x="2304550" y="913853"/>
            <a:ext cx="980112" cy="1398940"/>
          </a:xfrm>
          <a:prstGeom prst="rect">
            <a:avLst/>
          </a:prstGeom>
          <a:ln>
            <a:solidFill>
              <a:schemeClr val="bg1"/>
            </a:solidFill>
          </a:ln>
        </p:spPr>
      </p:pic>
      <p:pic>
        <p:nvPicPr>
          <p:cNvPr id="9" name="Picture 10" descr="A picture containing indoor, engine&#10;&#10;Description automatically generated">
            <a:extLst>
              <a:ext uri="{FF2B5EF4-FFF2-40B4-BE49-F238E27FC236}">
                <a16:creationId xmlns:a16="http://schemas.microsoft.com/office/drawing/2014/main" id="{6E12042D-8679-4E28-8205-87D182348AA2}"/>
              </a:ext>
            </a:extLst>
          </p:cNvPr>
          <p:cNvPicPr>
            <a:picLocks noChangeAspect="1"/>
          </p:cNvPicPr>
          <p:nvPr/>
        </p:nvPicPr>
        <p:blipFill>
          <a:blip r:embed="rId5"/>
          <a:stretch>
            <a:fillRect/>
          </a:stretch>
        </p:blipFill>
        <p:spPr>
          <a:xfrm>
            <a:off x="540003" y="2474125"/>
            <a:ext cx="1778773" cy="807711"/>
          </a:xfrm>
          <a:prstGeom prst="rect">
            <a:avLst/>
          </a:prstGeom>
          <a:ln>
            <a:solidFill>
              <a:schemeClr val="bg1"/>
            </a:solidFill>
          </a:ln>
        </p:spPr>
      </p:pic>
      <p:pic>
        <p:nvPicPr>
          <p:cNvPr id="10" name="Picture 13">
            <a:extLst>
              <a:ext uri="{FF2B5EF4-FFF2-40B4-BE49-F238E27FC236}">
                <a16:creationId xmlns:a16="http://schemas.microsoft.com/office/drawing/2014/main" id="{60160078-9BC2-4EEA-B366-5686BD39D568}"/>
              </a:ext>
            </a:extLst>
          </p:cNvPr>
          <p:cNvPicPr>
            <a:picLocks noChangeAspect="1"/>
          </p:cNvPicPr>
          <p:nvPr/>
        </p:nvPicPr>
        <p:blipFill rotWithShape="1">
          <a:blip r:embed="rId6"/>
          <a:srcRect r="12969"/>
          <a:stretch/>
        </p:blipFill>
        <p:spPr>
          <a:xfrm>
            <a:off x="2175254" y="2320964"/>
            <a:ext cx="1114104" cy="960872"/>
          </a:xfrm>
          <a:prstGeom prst="rect">
            <a:avLst/>
          </a:prstGeom>
          <a:ln>
            <a:solidFill>
              <a:schemeClr val="bg1"/>
            </a:solidFill>
          </a:ln>
        </p:spPr>
      </p:pic>
      <p:pic>
        <p:nvPicPr>
          <p:cNvPr id="11" name="object 27">
            <a:extLst>
              <a:ext uri="{FF2B5EF4-FFF2-40B4-BE49-F238E27FC236}">
                <a16:creationId xmlns:a16="http://schemas.microsoft.com/office/drawing/2014/main" id="{7017B12B-C51C-4B8E-B53A-34EF5AD38DA7}"/>
              </a:ext>
            </a:extLst>
          </p:cNvPr>
          <p:cNvPicPr>
            <a:picLocks noChangeAspect="1"/>
          </p:cNvPicPr>
          <p:nvPr/>
        </p:nvPicPr>
        <p:blipFill>
          <a:blip r:embed="rId7" cstate="print">
            <a:clrChange>
              <a:clrFrom>
                <a:srgbClr val="FFFFFF"/>
              </a:clrFrom>
              <a:clrTo>
                <a:srgbClr val="FFFFFF">
                  <a:alpha val="0"/>
                </a:srgbClr>
              </a:clrTo>
            </a:clrChange>
          </a:blip>
          <a:stretch>
            <a:fillRect/>
          </a:stretch>
        </p:blipFill>
        <p:spPr>
          <a:xfrm>
            <a:off x="29395" y="105008"/>
            <a:ext cx="713227" cy="713227"/>
          </a:xfrm>
          <a:prstGeom prst="rect">
            <a:avLst/>
          </a:prstGeom>
        </p:spPr>
      </p:pic>
      <p:pic>
        <p:nvPicPr>
          <p:cNvPr id="12" name="Grafik 11">
            <a:extLst>
              <a:ext uri="{FF2B5EF4-FFF2-40B4-BE49-F238E27FC236}">
                <a16:creationId xmlns:a16="http://schemas.microsoft.com/office/drawing/2014/main" id="{EF74AD3F-771F-4B57-A7FB-1AB7EF160805}"/>
              </a:ext>
            </a:extLst>
          </p:cNvPr>
          <p:cNvPicPr>
            <a:picLocks noChangeAspect="1"/>
          </p:cNvPicPr>
          <p:nvPr/>
        </p:nvPicPr>
        <p:blipFill>
          <a:blip r:embed="rId8"/>
          <a:stretch>
            <a:fillRect/>
          </a:stretch>
        </p:blipFill>
        <p:spPr>
          <a:xfrm>
            <a:off x="3167200" y="1029425"/>
            <a:ext cx="6345235" cy="3700034"/>
          </a:xfrm>
          <a:prstGeom prst="rect">
            <a:avLst/>
          </a:prstGeom>
        </p:spPr>
      </p:pic>
    </p:spTree>
    <p:extLst>
      <p:ext uri="{BB962C8B-B14F-4D97-AF65-F5344CB8AC3E}">
        <p14:creationId xmlns:p14="http://schemas.microsoft.com/office/powerpoint/2010/main" val="2898244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BC84BA-11E3-4B72-94B6-A1C9245D3DD3}"/>
              </a:ext>
            </a:extLst>
          </p:cNvPr>
          <p:cNvSpPr>
            <a:spLocks noGrp="1"/>
          </p:cNvSpPr>
          <p:nvPr>
            <p:ph type="title"/>
          </p:nvPr>
        </p:nvSpPr>
        <p:spPr/>
        <p:txBody>
          <a:bodyPr/>
          <a:lstStyle/>
          <a:p>
            <a:r>
              <a:rPr lang="de-DE" dirty="0"/>
              <a:t>FAIR Progress – </a:t>
            </a:r>
            <a:r>
              <a:rPr lang="de-DE" dirty="0" err="1"/>
              <a:t>Commissioning</a:t>
            </a:r>
            <a:r>
              <a:rPr lang="de-DE" dirty="0"/>
              <a:t> </a:t>
            </a:r>
            <a:br>
              <a:rPr lang="de-DE" dirty="0"/>
            </a:br>
            <a:r>
              <a:rPr lang="de-DE" dirty="0"/>
              <a:t>Start in 2025</a:t>
            </a:r>
          </a:p>
        </p:txBody>
      </p:sp>
      <p:sp>
        <p:nvSpPr>
          <p:cNvPr id="3" name="Foliennummernplatzhalter 2">
            <a:extLst>
              <a:ext uri="{FF2B5EF4-FFF2-40B4-BE49-F238E27FC236}">
                <a16:creationId xmlns:a16="http://schemas.microsoft.com/office/drawing/2014/main" id="{28914D6E-BD48-4233-8740-F7E8C85BA746}"/>
              </a:ext>
            </a:extLst>
          </p:cNvPr>
          <p:cNvSpPr>
            <a:spLocks noGrp="1"/>
          </p:cNvSpPr>
          <p:nvPr>
            <p:ph type="sldNum" sz="quarter" idx="12"/>
          </p:nvPr>
        </p:nvSpPr>
        <p:spPr/>
        <p:txBody>
          <a:bodyPr/>
          <a:lstStyle/>
          <a:p>
            <a:fld id="{125CBDDA-5CCF-8748-8988-9DC6C8981774}" type="slidenum">
              <a:rPr lang="de-DE" smtClean="0"/>
              <a:t>18</a:t>
            </a:fld>
            <a:endParaRPr lang="de-DE"/>
          </a:p>
        </p:txBody>
      </p:sp>
      <p:sp>
        <p:nvSpPr>
          <p:cNvPr id="4" name="Fußzeilenplatzhalter 3">
            <a:extLst>
              <a:ext uri="{FF2B5EF4-FFF2-40B4-BE49-F238E27FC236}">
                <a16:creationId xmlns:a16="http://schemas.microsoft.com/office/drawing/2014/main" id="{32E25E66-2B60-4BD3-8D40-5E6E202C3948}"/>
              </a:ext>
            </a:extLst>
          </p:cNvPr>
          <p:cNvSpPr>
            <a:spLocks noGrp="1"/>
          </p:cNvSpPr>
          <p:nvPr>
            <p:ph type="ftr" sz="quarter" idx="3"/>
          </p:nvPr>
        </p:nvSpPr>
        <p:spPr>
          <a:xfrm>
            <a:off x="3962401" y="4961279"/>
            <a:ext cx="3136599" cy="267868"/>
          </a:xfrm>
        </p:spPr>
        <p:txBody>
          <a:bodyPr/>
          <a:lstStyle/>
          <a:p>
            <a:pPr algn="l"/>
            <a:r>
              <a:rPr lang="en-US"/>
              <a:t>IUPAP Meeting - WG9 </a:t>
            </a:r>
            <a:endParaRPr lang="de-DE" dirty="0"/>
          </a:p>
        </p:txBody>
      </p:sp>
      <p:pic>
        <p:nvPicPr>
          <p:cNvPr id="5" name="Grafik 4" descr="Bildschirmausschnitt">
            <a:extLst>
              <a:ext uri="{FF2B5EF4-FFF2-40B4-BE49-F238E27FC236}">
                <a16:creationId xmlns:a16="http://schemas.microsoft.com/office/drawing/2014/main" id="{74D2472F-4BAF-4E34-8FE3-E2C7A3126C0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l="11174"/>
          <a:stretch/>
        </p:blipFill>
        <p:spPr bwMode="auto">
          <a:xfrm>
            <a:off x="1066800" y="968654"/>
            <a:ext cx="4698695" cy="4174846"/>
          </a:xfrm>
          <a:prstGeom prst="rect">
            <a:avLst/>
          </a:prstGeom>
          <a:ln>
            <a:noFill/>
          </a:ln>
        </p:spPr>
      </p:pic>
      <p:pic>
        <p:nvPicPr>
          <p:cNvPr id="6" name="Grafik 5">
            <a:extLst>
              <a:ext uri="{FF2B5EF4-FFF2-40B4-BE49-F238E27FC236}">
                <a16:creationId xmlns:a16="http://schemas.microsoft.com/office/drawing/2014/main" id="{67B117E8-2EED-4380-B924-7D465EAF551B}"/>
              </a:ext>
            </a:extLst>
          </p:cNvPr>
          <p:cNvPicPr>
            <a:picLocks noChangeAspect="1"/>
          </p:cNvPicPr>
          <p:nvPr/>
        </p:nvPicPr>
        <p:blipFill>
          <a:blip r:embed="rId3" cstate="print">
            <a:extLst>
              <a:ext uri="{28A0092B-C50C-407E-A947-70E740481C1C}">
                <a14:useLocalDpi xmlns:a14="http://schemas.microsoft.com/office/drawing/2010/main"/>
              </a:ext>
            </a:extLst>
          </a:blip>
          <a:stretch/>
        </p:blipFill>
        <p:spPr bwMode="auto">
          <a:xfrm>
            <a:off x="5403310" y="1001698"/>
            <a:ext cx="2241540" cy="1440000"/>
          </a:xfrm>
          <a:prstGeom prst="rect">
            <a:avLst/>
          </a:prstGeom>
          <a:ln w="38100">
            <a:solidFill>
              <a:srgbClr val="00B0F0"/>
            </a:solidFill>
          </a:ln>
        </p:spPr>
      </p:pic>
      <p:pic>
        <p:nvPicPr>
          <p:cNvPr id="7" name="Image 3">
            <a:extLst>
              <a:ext uri="{FF2B5EF4-FFF2-40B4-BE49-F238E27FC236}">
                <a16:creationId xmlns:a16="http://schemas.microsoft.com/office/drawing/2014/main" id="{A1ACB33C-49CF-4D35-ACE1-CECC1A6B0E3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121736" y="3484973"/>
            <a:ext cx="1206499" cy="1414353"/>
          </a:xfrm>
          <a:prstGeom prst="rect">
            <a:avLst/>
          </a:prstGeom>
          <a:ln w="38100">
            <a:solidFill>
              <a:srgbClr val="E46C0A"/>
            </a:solidFill>
          </a:ln>
        </p:spPr>
      </p:pic>
      <p:pic>
        <p:nvPicPr>
          <p:cNvPr id="8" name="Grafik 7">
            <a:extLst>
              <a:ext uri="{FF2B5EF4-FFF2-40B4-BE49-F238E27FC236}">
                <a16:creationId xmlns:a16="http://schemas.microsoft.com/office/drawing/2014/main" id="{B731AA96-29E5-493E-9BC7-8FE5FA0C543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bwMode="auto">
          <a:xfrm>
            <a:off x="1033451" y="1001698"/>
            <a:ext cx="2101251" cy="1440000"/>
          </a:xfrm>
          <a:prstGeom prst="rect">
            <a:avLst/>
          </a:prstGeom>
          <a:ln w="38100">
            <a:solidFill>
              <a:srgbClr val="00B0F0"/>
            </a:solidFill>
          </a:ln>
        </p:spPr>
      </p:pic>
      <p:sp>
        <p:nvSpPr>
          <p:cNvPr id="9" name="Content Placeholder 2">
            <a:extLst>
              <a:ext uri="{FF2B5EF4-FFF2-40B4-BE49-F238E27FC236}">
                <a16:creationId xmlns:a16="http://schemas.microsoft.com/office/drawing/2014/main" id="{1EC9645A-C4C3-4D37-8EF9-C57E6476A27A}"/>
              </a:ext>
            </a:extLst>
          </p:cNvPr>
          <p:cNvSpPr txBox="1">
            <a:spLocks/>
          </p:cNvSpPr>
          <p:nvPr/>
        </p:nvSpPr>
        <p:spPr bwMode="auto">
          <a:xfrm>
            <a:off x="5798844" y="2909189"/>
            <a:ext cx="2773656" cy="3962680"/>
          </a:xfrm>
          <a:prstGeom prst="rect">
            <a:avLst/>
          </a:prstGeom>
        </p:spPr>
        <p:txBody>
          <a:bodyPr/>
          <a:lst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nSpc>
                <a:spcPct val="110000"/>
              </a:lnSpc>
              <a:spcBef>
                <a:spcPts val="0"/>
              </a:spcBef>
              <a:spcAft>
                <a:spcPts val="600"/>
              </a:spcAft>
              <a:buFont typeface="Wingdings" panose="05000000000000000000" pitchFamily="2" charset="2"/>
              <a:buChar char="§"/>
            </a:pPr>
            <a:r>
              <a:rPr lang="de-DE" sz="1300" b="1" noProof="0" dirty="0">
                <a:solidFill>
                  <a:srgbClr val="00B0F0"/>
                </a:solidFill>
                <a:latin typeface="+mn-lt"/>
                <a:cs typeface="Calibri" panose="020F0502020204030204" pitchFamily="34" charset="0"/>
              </a:rPr>
              <a:t>Q3 2025: Start </a:t>
            </a:r>
            <a:r>
              <a:rPr lang="de-DE" sz="1300" b="1" noProof="0" dirty="0" err="1">
                <a:solidFill>
                  <a:srgbClr val="00B0F0"/>
                </a:solidFill>
                <a:latin typeface="+mn-lt"/>
                <a:cs typeface="Calibri" panose="020F0502020204030204" pitchFamily="34" charset="0"/>
              </a:rPr>
              <a:t>of</a:t>
            </a:r>
            <a:r>
              <a:rPr lang="de-DE" sz="1300" b="1" noProof="0" dirty="0">
                <a:solidFill>
                  <a:srgbClr val="00B0F0"/>
                </a:solidFill>
                <a:latin typeface="+mn-lt"/>
                <a:cs typeface="Calibri" panose="020F0502020204030204" pitchFamily="34" charset="0"/>
              </a:rPr>
              <a:t> </a:t>
            </a:r>
            <a:r>
              <a:rPr lang="de-DE" sz="1300" b="1" dirty="0">
                <a:solidFill>
                  <a:srgbClr val="00B0F0"/>
                </a:solidFill>
                <a:latin typeface="+mn-lt"/>
                <a:cs typeface="Calibri" panose="020F0502020204030204" pitchFamily="34" charset="0"/>
              </a:rPr>
              <a:t>c</a:t>
            </a:r>
            <a:r>
              <a:rPr lang="de-DE" sz="1300" b="1" noProof="0" dirty="0" err="1">
                <a:solidFill>
                  <a:srgbClr val="00B0F0"/>
                </a:solidFill>
                <a:latin typeface="+mn-lt"/>
                <a:cs typeface="Calibri" panose="020F0502020204030204" pitchFamily="34" charset="0"/>
              </a:rPr>
              <a:t>ommissioning</a:t>
            </a:r>
            <a:r>
              <a:rPr lang="de-DE" sz="1300" b="1" noProof="0" dirty="0">
                <a:solidFill>
                  <a:srgbClr val="00B0F0"/>
                </a:solidFill>
                <a:latin typeface="+mn-lt"/>
                <a:cs typeface="Calibri" panose="020F0502020204030204" pitchFamily="34" charset="0"/>
              </a:rPr>
              <a:t> </a:t>
            </a:r>
            <a:r>
              <a:rPr lang="de-DE" sz="1300" b="1" noProof="0" dirty="0" err="1">
                <a:solidFill>
                  <a:srgbClr val="00B0F0"/>
                </a:solidFill>
                <a:latin typeface="+mn-lt"/>
                <a:cs typeface="Calibri" panose="020F0502020204030204" pitchFamily="34" charset="0"/>
              </a:rPr>
              <a:t>of</a:t>
            </a:r>
            <a:r>
              <a:rPr lang="de-DE" sz="1300" b="1" noProof="0" dirty="0">
                <a:solidFill>
                  <a:srgbClr val="00B0F0"/>
                </a:solidFill>
                <a:latin typeface="+mn-lt"/>
                <a:cs typeface="Calibri" panose="020F0502020204030204" pitchFamily="34" charset="0"/>
              </a:rPr>
              <a:t> </a:t>
            </a:r>
            <a:r>
              <a:rPr lang="de-DE" sz="1300" b="1" dirty="0" err="1">
                <a:solidFill>
                  <a:srgbClr val="00B0F0"/>
                </a:solidFill>
                <a:latin typeface="+mn-lt"/>
                <a:cs typeface="Calibri" panose="020F0502020204030204" pitchFamily="34" charset="0"/>
              </a:rPr>
              <a:t>Cryo</a:t>
            </a:r>
            <a:r>
              <a:rPr lang="de-DE" sz="1300" b="1" noProof="0" dirty="0">
                <a:solidFill>
                  <a:srgbClr val="00B0F0"/>
                </a:solidFill>
                <a:latin typeface="+mn-lt"/>
                <a:cs typeface="Calibri" panose="020F0502020204030204" pitchFamily="34" charset="0"/>
              </a:rPr>
              <a:t> plant </a:t>
            </a:r>
            <a:r>
              <a:rPr lang="de-DE" sz="1300" b="1" dirty="0">
                <a:solidFill>
                  <a:srgbClr val="00B0F0"/>
                </a:solidFill>
                <a:latin typeface="+mn-lt"/>
                <a:cs typeface="Calibri" panose="020F0502020204030204" pitchFamily="34" charset="0"/>
              </a:rPr>
              <a:t>and Cooling </a:t>
            </a:r>
            <a:r>
              <a:rPr lang="de-DE" sz="1300" b="1" dirty="0" err="1">
                <a:solidFill>
                  <a:srgbClr val="00B0F0"/>
                </a:solidFill>
                <a:latin typeface="+mn-lt"/>
                <a:cs typeface="Calibri" panose="020F0502020204030204" pitchFamily="34" charset="0"/>
              </a:rPr>
              <a:t>water</a:t>
            </a:r>
            <a:r>
              <a:rPr lang="de-DE" sz="1300" b="1" dirty="0">
                <a:solidFill>
                  <a:srgbClr val="00B0F0"/>
                </a:solidFill>
                <a:latin typeface="+mn-lt"/>
                <a:cs typeface="Calibri" panose="020F0502020204030204" pitchFamily="34" charset="0"/>
              </a:rPr>
              <a:t> </a:t>
            </a:r>
            <a:r>
              <a:rPr lang="de-DE" sz="1300" b="1" dirty="0" err="1">
                <a:solidFill>
                  <a:srgbClr val="00B0F0"/>
                </a:solidFill>
                <a:latin typeface="+mn-lt"/>
                <a:cs typeface="Calibri" panose="020F0502020204030204" pitchFamily="34" charset="0"/>
              </a:rPr>
              <a:t>system</a:t>
            </a:r>
            <a:endParaRPr lang="de-DE" sz="1300" b="1" noProof="0" dirty="0">
              <a:solidFill>
                <a:srgbClr val="00B0F0"/>
              </a:solidFill>
              <a:latin typeface="+mn-lt"/>
              <a:cs typeface="Calibri" panose="020F0502020204030204" pitchFamily="34" charset="0"/>
            </a:endParaRPr>
          </a:p>
          <a:p>
            <a:pPr>
              <a:lnSpc>
                <a:spcPct val="110000"/>
              </a:lnSpc>
              <a:spcBef>
                <a:spcPts val="0"/>
              </a:spcBef>
              <a:spcAft>
                <a:spcPts val="600"/>
              </a:spcAft>
              <a:buFont typeface="Wingdings" panose="05000000000000000000" pitchFamily="2" charset="2"/>
              <a:buChar char="§"/>
            </a:pPr>
            <a:r>
              <a:rPr lang="de-DE" sz="1300" b="1" noProof="0" dirty="0">
                <a:solidFill>
                  <a:schemeClr val="accent3">
                    <a:lumMod val="75000"/>
                  </a:schemeClr>
                </a:solidFill>
                <a:latin typeface="+mn-lt"/>
                <a:cs typeface="Calibri" panose="020F0502020204030204" pitchFamily="34" charset="0"/>
              </a:rPr>
              <a:t>Q4 2025: </a:t>
            </a:r>
            <a:r>
              <a:rPr lang="de-DE" sz="1300" b="1" dirty="0">
                <a:solidFill>
                  <a:schemeClr val="accent3">
                    <a:lumMod val="75000"/>
                  </a:schemeClr>
                </a:solidFill>
                <a:latin typeface="+mn-lt"/>
                <a:cs typeface="Calibri" panose="020F0502020204030204" pitchFamily="34" charset="0"/>
              </a:rPr>
              <a:t>Initial</a:t>
            </a:r>
            <a:r>
              <a:rPr lang="de-DE" sz="1300" b="1" noProof="0" dirty="0">
                <a:solidFill>
                  <a:schemeClr val="accent3">
                    <a:lumMod val="75000"/>
                  </a:schemeClr>
                </a:solidFill>
                <a:latin typeface="+mn-lt"/>
                <a:cs typeface="Calibri" panose="020F0502020204030204" pitchFamily="34" charset="0"/>
              </a:rPr>
              <a:t> </a:t>
            </a:r>
            <a:r>
              <a:rPr lang="de-DE" sz="1300" b="1" noProof="0" dirty="0" err="1">
                <a:solidFill>
                  <a:schemeClr val="accent3">
                    <a:lumMod val="75000"/>
                  </a:schemeClr>
                </a:solidFill>
                <a:latin typeface="+mn-lt"/>
                <a:cs typeface="Calibri" panose="020F0502020204030204" pitchFamily="34" charset="0"/>
              </a:rPr>
              <a:t>steps</a:t>
            </a:r>
            <a:r>
              <a:rPr lang="de-DE" sz="1300" b="1" dirty="0">
                <a:solidFill>
                  <a:schemeClr val="accent3">
                    <a:lumMod val="75000"/>
                  </a:schemeClr>
                </a:solidFill>
                <a:latin typeface="+mn-lt"/>
                <a:cs typeface="Calibri" panose="020F0502020204030204" pitchFamily="34" charset="0"/>
              </a:rPr>
              <a:t> </a:t>
            </a:r>
            <a:r>
              <a:rPr lang="de-DE" sz="1300" b="1" dirty="0" err="1">
                <a:solidFill>
                  <a:schemeClr val="accent3">
                    <a:lumMod val="75000"/>
                  </a:schemeClr>
                </a:solidFill>
                <a:latin typeface="+mn-lt"/>
                <a:cs typeface="Calibri" panose="020F0502020204030204" pitchFamily="34" charset="0"/>
              </a:rPr>
              <a:t>for</a:t>
            </a:r>
            <a:r>
              <a:rPr lang="de-DE" sz="1300" b="1" dirty="0">
                <a:solidFill>
                  <a:schemeClr val="accent3">
                    <a:lumMod val="75000"/>
                  </a:schemeClr>
                </a:solidFill>
                <a:latin typeface="+mn-lt"/>
                <a:cs typeface="Calibri" panose="020F0502020204030204" pitchFamily="34" charset="0"/>
              </a:rPr>
              <a:t> HEBT </a:t>
            </a:r>
            <a:r>
              <a:rPr lang="de-DE" sz="1300" b="1" noProof="0" dirty="0" err="1">
                <a:solidFill>
                  <a:schemeClr val="accent3">
                    <a:lumMod val="75000"/>
                  </a:schemeClr>
                </a:solidFill>
                <a:latin typeface="+mn-lt"/>
                <a:cs typeface="Calibri" panose="020F0502020204030204" pitchFamily="34" charset="0"/>
              </a:rPr>
              <a:t>commissioning</a:t>
            </a:r>
            <a:endParaRPr lang="de-DE" sz="1300" b="1" noProof="0" dirty="0">
              <a:solidFill>
                <a:srgbClr val="00B0F0"/>
              </a:solidFill>
              <a:latin typeface="+mn-lt"/>
              <a:cs typeface="Calibri" panose="020F0502020204030204" pitchFamily="34" charset="0"/>
            </a:endParaRPr>
          </a:p>
          <a:p>
            <a:pPr>
              <a:lnSpc>
                <a:spcPct val="110000"/>
              </a:lnSpc>
              <a:spcBef>
                <a:spcPts val="0"/>
              </a:spcBef>
              <a:spcAft>
                <a:spcPts val="600"/>
              </a:spcAft>
              <a:buFont typeface="Wingdings" panose="05000000000000000000" pitchFamily="2" charset="2"/>
              <a:buChar char="§"/>
            </a:pPr>
            <a:r>
              <a:rPr lang="de-DE" sz="1300" b="1" noProof="0" dirty="0">
                <a:solidFill>
                  <a:schemeClr val="accent6">
                    <a:lumMod val="75000"/>
                  </a:schemeClr>
                </a:solidFill>
                <a:latin typeface="+mn-lt"/>
                <a:cs typeface="Calibri" panose="020F0502020204030204" pitchFamily="34" charset="0"/>
              </a:rPr>
              <a:t>Q4 2025: Takeover </a:t>
            </a:r>
            <a:r>
              <a:rPr lang="de-DE" sz="1300" b="1" noProof="0" dirty="0" err="1">
                <a:solidFill>
                  <a:schemeClr val="accent6">
                    <a:lumMod val="75000"/>
                  </a:schemeClr>
                </a:solidFill>
                <a:latin typeface="+mn-lt"/>
                <a:cs typeface="Calibri" panose="020F0502020204030204" pitchFamily="34" charset="0"/>
              </a:rPr>
              <a:t>of</a:t>
            </a:r>
            <a:r>
              <a:rPr lang="de-DE" sz="1300" b="1" noProof="0" dirty="0">
                <a:solidFill>
                  <a:schemeClr val="accent6">
                    <a:lumMod val="75000"/>
                  </a:schemeClr>
                </a:solidFill>
                <a:latin typeface="+mn-lt"/>
                <a:cs typeface="Calibri" panose="020F0502020204030204" pitchFamily="34" charset="0"/>
              </a:rPr>
              <a:t> </a:t>
            </a:r>
            <a:r>
              <a:rPr lang="de-DE" sz="1300" b="1" noProof="0" dirty="0" err="1">
                <a:solidFill>
                  <a:schemeClr val="accent6">
                    <a:lumMod val="75000"/>
                  </a:schemeClr>
                </a:solidFill>
                <a:latin typeface="+mn-lt"/>
                <a:cs typeface="Calibri" panose="020F0502020204030204" pitchFamily="34" charset="0"/>
              </a:rPr>
              <a:t>main</a:t>
            </a:r>
            <a:r>
              <a:rPr lang="de-DE" sz="1300" b="1" noProof="0" dirty="0">
                <a:solidFill>
                  <a:schemeClr val="accent6">
                    <a:lumMod val="75000"/>
                  </a:schemeClr>
                </a:solidFill>
                <a:latin typeface="+mn-lt"/>
                <a:cs typeface="Calibri" panose="020F0502020204030204" pitchFamily="34" charset="0"/>
              </a:rPr>
              <a:t> </a:t>
            </a:r>
            <a:r>
              <a:rPr lang="de-DE" sz="1300" b="1" noProof="0" dirty="0" err="1">
                <a:solidFill>
                  <a:schemeClr val="accent6">
                    <a:lumMod val="75000"/>
                  </a:schemeClr>
                </a:solidFill>
                <a:latin typeface="+mn-lt"/>
                <a:cs typeface="Calibri" panose="020F0502020204030204" pitchFamily="34" charset="0"/>
              </a:rPr>
              <a:t>control</a:t>
            </a:r>
            <a:r>
              <a:rPr lang="de-DE" sz="1300" b="1" noProof="0" dirty="0">
                <a:solidFill>
                  <a:schemeClr val="accent6">
                    <a:lumMod val="75000"/>
                  </a:schemeClr>
                </a:solidFill>
                <a:latin typeface="+mn-lt"/>
                <a:cs typeface="Calibri" panose="020F0502020204030204" pitchFamily="34" charset="0"/>
              </a:rPr>
              <a:t> </a:t>
            </a:r>
            <a:r>
              <a:rPr lang="de-DE" sz="1300" b="1" noProof="0" dirty="0" err="1">
                <a:solidFill>
                  <a:schemeClr val="accent6">
                    <a:lumMod val="75000"/>
                  </a:schemeClr>
                </a:solidFill>
                <a:latin typeface="+mn-lt"/>
                <a:cs typeface="Calibri" panose="020F0502020204030204" pitchFamily="34" charset="0"/>
              </a:rPr>
              <a:t>room</a:t>
            </a:r>
            <a:r>
              <a:rPr lang="de-DE" sz="1300" b="1" noProof="0" dirty="0">
                <a:solidFill>
                  <a:schemeClr val="accent6">
                    <a:lumMod val="75000"/>
                  </a:schemeClr>
                </a:solidFill>
                <a:latin typeface="+mn-lt"/>
                <a:cs typeface="Calibri" panose="020F0502020204030204" pitchFamily="34" charset="0"/>
              </a:rPr>
              <a:t> in FAIR Control Center (FCC)</a:t>
            </a:r>
            <a:endParaRPr lang="de-DE" sz="1300" noProof="0" dirty="0">
              <a:latin typeface="+mn-lt"/>
              <a:cs typeface="Calibri" panose="020F0502020204030204" pitchFamily="34" charset="0"/>
            </a:endParaRPr>
          </a:p>
        </p:txBody>
      </p:sp>
    </p:spTree>
    <p:extLst>
      <p:ext uri="{BB962C8B-B14F-4D97-AF65-F5344CB8AC3E}">
        <p14:creationId xmlns:p14="http://schemas.microsoft.com/office/powerpoint/2010/main" val="1487074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DE8B8B-DFBF-4EC7-BB3E-DFF78CD5BDF8}"/>
              </a:ext>
            </a:extLst>
          </p:cNvPr>
          <p:cNvSpPr>
            <a:spLocks noGrp="1"/>
          </p:cNvSpPr>
          <p:nvPr>
            <p:ph type="title"/>
          </p:nvPr>
        </p:nvSpPr>
        <p:spPr/>
        <p:txBody>
          <a:bodyPr/>
          <a:lstStyle/>
          <a:p>
            <a:r>
              <a:rPr lang="de-DE" dirty="0"/>
              <a:t>Integrated Time Schedule </a:t>
            </a:r>
          </a:p>
        </p:txBody>
      </p:sp>
      <p:sp>
        <p:nvSpPr>
          <p:cNvPr id="3" name="Foliennummernplatzhalter 2">
            <a:extLst>
              <a:ext uri="{FF2B5EF4-FFF2-40B4-BE49-F238E27FC236}">
                <a16:creationId xmlns:a16="http://schemas.microsoft.com/office/drawing/2014/main" id="{C3539381-656C-432B-BAC6-A4997C1A8FA9}"/>
              </a:ext>
            </a:extLst>
          </p:cNvPr>
          <p:cNvSpPr>
            <a:spLocks noGrp="1"/>
          </p:cNvSpPr>
          <p:nvPr>
            <p:ph type="sldNum" sz="quarter" idx="12"/>
          </p:nvPr>
        </p:nvSpPr>
        <p:spPr/>
        <p:txBody>
          <a:bodyPr/>
          <a:lstStyle/>
          <a:p>
            <a:fld id="{125CBDDA-5CCF-8748-8988-9DC6C8981774}" type="slidenum">
              <a:rPr lang="de-DE" smtClean="0"/>
              <a:t>19</a:t>
            </a:fld>
            <a:endParaRPr lang="de-DE"/>
          </a:p>
        </p:txBody>
      </p:sp>
      <p:sp>
        <p:nvSpPr>
          <p:cNvPr id="4" name="Fußzeilenplatzhalter 3">
            <a:extLst>
              <a:ext uri="{FF2B5EF4-FFF2-40B4-BE49-F238E27FC236}">
                <a16:creationId xmlns:a16="http://schemas.microsoft.com/office/drawing/2014/main" id="{B0551351-444C-4B7D-BF38-E51435EFCDEC}"/>
              </a:ext>
            </a:extLst>
          </p:cNvPr>
          <p:cNvSpPr>
            <a:spLocks noGrp="1"/>
          </p:cNvSpPr>
          <p:nvPr>
            <p:ph type="ftr" sz="quarter" idx="3"/>
          </p:nvPr>
        </p:nvSpPr>
        <p:spPr/>
        <p:txBody>
          <a:bodyPr/>
          <a:lstStyle/>
          <a:p>
            <a:pPr algn="l"/>
            <a:r>
              <a:rPr lang="en-US"/>
              <a:t>IUPAP Meeting - WG9 </a:t>
            </a:r>
            <a:endParaRPr lang="de-DE" dirty="0"/>
          </a:p>
        </p:txBody>
      </p:sp>
      <p:sp>
        <p:nvSpPr>
          <p:cNvPr id="5" name="Rechteck 4">
            <a:extLst>
              <a:ext uri="{FF2B5EF4-FFF2-40B4-BE49-F238E27FC236}">
                <a16:creationId xmlns:a16="http://schemas.microsoft.com/office/drawing/2014/main" id="{DAE4379B-B02C-41F0-B9B6-6D38260F5B91}"/>
              </a:ext>
            </a:extLst>
          </p:cNvPr>
          <p:cNvSpPr/>
          <p:nvPr/>
        </p:nvSpPr>
        <p:spPr bwMode="auto">
          <a:xfrm>
            <a:off x="-8782" y="1124796"/>
            <a:ext cx="9152782" cy="239966"/>
          </a:xfrm>
          <a:prstGeom prst="rect">
            <a:avLst/>
          </a:prstGeom>
          <a:solidFill>
            <a:srgbClr val="FFFFFF">
              <a:lumMod val="85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feld 5">
            <a:extLst>
              <a:ext uri="{FF2B5EF4-FFF2-40B4-BE49-F238E27FC236}">
                <a16:creationId xmlns:a16="http://schemas.microsoft.com/office/drawing/2014/main" id="{99A339A6-E53C-4CB7-8907-58DF07152B13}"/>
              </a:ext>
            </a:extLst>
          </p:cNvPr>
          <p:cNvSpPr txBox="1"/>
          <p:nvPr/>
        </p:nvSpPr>
        <p:spPr bwMode="auto">
          <a:xfrm>
            <a:off x="-10600" y="1128708"/>
            <a:ext cx="9154600" cy="284693"/>
          </a:xfrm>
          <a:prstGeom prst="rect">
            <a:avLst/>
          </a:prstGeom>
          <a:solidFill>
            <a:srgbClr val="EAEBEB"/>
          </a:solidFill>
          <a:ln>
            <a:noFill/>
          </a:ln>
        </p:spPr>
        <p:txBody>
          <a:bodyPr vert="horz" wrap="square" lIns="68580" tIns="34290" rIns="68580" bIns="34290" rtlCol="0" anchor="t">
            <a:spAutoFit/>
          </a:bodyPr>
          <a:lstStyle/>
          <a:p>
            <a:pPr defTabSz="685800" rtl="0"/>
            <a:r>
              <a:rPr lang="en-US" sz="1400" b="1" kern="1200" dirty="0">
                <a:solidFill>
                  <a:srgbClr val="000000">
                    <a:lumMod val="65000"/>
                    <a:lumOff val="35000"/>
                  </a:srgbClr>
                </a:solidFill>
                <a:cs typeface="Calibri" panose="020F0502020204030204" pitchFamily="34" charset="0"/>
              </a:rPr>
              <a:t>2024</a:t>
            </a:r>
            <a:r>
              <a:rPr lang="en-US" sz="1400" b="1" kern="1200" dirty="0">
                <a:solidFill>
                  <a:srgbClr val="000000">
                    <a:lumMod val="65000"/>
                    <a:lumOff val="35000"/>
                  </a:srgbClr>
                </a:solidFill>
                <a:latin typeface="Calibri" panose="020F0502020204030204" pitchFamily="34" charset="0"/>
                <a:cs typeface="Calibri" panose="020F0502020204030204" pitchFamily="34" charset="0"/>
              </a:rPr>
              <a:t>	                     </a:t>
            </a:r>
            <a:r>
              <a:rPr lang="en-US" sz="1400" b="1" kern="1200" dirty="0">
                <a:solidFill>
                  <a:srgbClr val="000000">
                    <a:lumMod val="65000"/>
                    <a:lumOff val="35000"/>
                  </a:srgbClr>
                </a:solidFill>
                <a:cs typeface="Calibri" panose="020F0502020204030204" pitchFamily="34" charset="0"/>
              </a:rPr>
              <a:t>2025	</a:t>
            </a:r>
            <a:r>
              <a:rPr lang="en-US" sz="1400" b="1" kern="1200" dirty="0">
                <a:solidFill>
                  <a:srgbClr val="000000">
                    <a:lumMod val="65000"/>
                    <a:lumOff val="35000"/>
                  </a:srgbClr>
                </a:solidFill>
                <a:latin typeface="Calibri" panose="020F0502020204030204" pitchFamily="34" charset="0"/>
                <a:cs typeface="Calibri" panose="020F0502020204030204" pitchFamily="34" charset="0"/>
              </a:rPr>
              <a:t>		     </a:t>
            </a:r>
            <a:r>
              <a:rPr lang="en-US" sz="1400" b="1" kern="1200" dirty="0">
                <a:solidFill>
                  <a:srgbClr val="000000">
                    <a:lumMod val="65000"/>
                    <a:lumOff val="35000"/>
                  </a:srgbClr>
                </a:solidFill>
                <a:cs typeface="Calibri" panose="020F0502020204030204" pitchFamily="34" charset="0"/>
              </a:rPr>
              <a:t>2026	</a:t>
            </a:r>
            <a:r>
              <a:rPr lang="en-US" sz="1400" b="1" kern="1200" dirty="0">
                <a:solidFill>
                  <a:srgbClr val="000000">
                    <a:lumMod val="65000"/>
                    <a:lumOff val="35000"/>
                  </a:srgbClr>
                </a:solidFill>
                <a:latin typeface="Calibri" panose="020F0502020204030204" pitchFamily="34" charset="0"/>
                <a:cs typeface="Calibri" panose="020F0502020204030204" pitchFamily="34" charset="0"/>
              </a:rPr>
              <a:t>		     </a:t>
            </a:r>
            <a:r>
              <a:rPr lang="en-US" sz="1400" b="1" kern="1200" dirty="0">
                <a:solidFill>
                  <a:srgbClr val="000000">
                    <a:lumMod val="65000"/>
                    <a:lumOff val="35000"/>
                  </a:srgbClr>
                </a:solidFill>
                <a:cs typeface="Calibri" panose="020F0502020204030204" pitchFamily="34" charset="0"/>
              </a:rPr>
              <a:t>2027</a:t>
            </a:r>
            <a:r>
              <a:rPr lang="en-US" sz="1400" b="1" kern="1200" dirty="0">
                <a:solidFill>
                  <a:srgbClr val="000000">
                    <a:lumMod val="65000"/>
                    <a:lumOff val="35000"/>
                  </a:srgbClr>
                </a:solidFill>
                <a:latin typeface="Calibri" panose="020F0502020204030204" pitchFamily="34" charset="0"/>
                <a:cs typeface="Calibri" panose="020F0502020204030204" pitchFamily="34" charset="0"/>
              </a:rPr>
              <a:t>			     </a:t>
            </a:r>
            <a:r>
              <a:rPr lang="en-US" sz="1400" b="1" kern="1200" dirty="0">
                <a:solidFill>
                  <a:srgbClr val="000000">
                    <a:lumMod val="65000"/>
                    <a:lumOff val="35000"/>
                  </a:srgbClr>
                </a:solidFill>
                <a:cs typeface="Calibri" panose="020F0502020204030204" pitchFamily="34" charset="0"/>
              </a:rPr>
              <a:t>2028</a:t>
            </a:r>
          </a:p>
        </p:txBody>
      </p:sp>
      <p:sp>
        <p:nvSpPr>
          <p:cNvPr id="7" name="Rechteck 6">
            <a:extLst>
              <a:ext uri="{FF2B5EF4-FFF2-40B4-BE49-F238E27FC236}">
                <a16:creationId xmlns:a16="http://schemas.microsoft.com/office/drawing/2014/main" id="{37D72057-F7CB-472C-9F26-1DB66ADD5097}"/>
              </a:ext>
            </a:extLst>
          </p:cNvPr>
          <p:cNvSpPr/>
          <p:nvPr/>
        </p:nvSpPr>
        <p:spPr bwMode="auto">
          <a:xfrm>
            <a:off x="977074" y="1528556"/>
            <a:ext cx="980153" cy="216000"/>
          </a:xfrm>
          <a:prstGeom prst="rect">
            <a:avLst/>
          </a:prstGeom>
          <a:solidFill>
            <a:srgbClr val="D24696"/>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ea typeface="+mn-ea"/>
                <a:cs typeface="Calibri" panose="020F0502020204030204" pitchFamily="34" charset="0"/>
              </a:rPr>
              <a:t>Beam Time</a:t>
            </a:r>
          </a:p>
        </p:txBody>
      </p:sp>
      <p:sp>
        <p:nvSpPr>
          <p:cNvPr id="8" name="Rechteck 7">
            <a:extLst>
              <a:ext uri="{FF2B5EF4-FFF2-40B4-BE49-F238E27FC236}">
                <a16:creationId xmlns:a16="http://schemas.microsoft.com/office/drawing/2014/main" id="{557A0DEC-3C88-45D8-B8BF-D7AD81800187}"/>
              </a:ext>
            </a:extLst>
          </p:cNvPr>
          <p:cNvSpPr/>
          <p:nvPr/>
        </p:nvSpPr>
        <p:spPr bwMode="auto">
          <a:xfrm>
            <a:off x="6277255" y="1531545"/>
            <a:ext cx="774176" cy="216000"/>
          </a:xfrm>
          <a:prstGeom prst="rect">
            <a:avLst/>
          </a:prstGeom>
          <a:solidFill>
            <a:srgbClr val="D24696"/>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ea typeface="+mn-ea"/>
                <a:cs typeface="Calibri" panose="020F0502020204030204" pitchFamily="34" charset="0"/>
              </a:rPr>
              <a:t>Beam Time</a:t>
            </a:r>
          </a:p>
        </p:txBody>
      </p:sp>
      <p:sp>
        <p:nvSpPr>
          <p:cNvPr id="9" name="Rechteck 8">
            <a:extLst>
              <a:ext uri="{FF2B5EF4-FFF2-40B4-BE49-F238E27FC236}">
                <a16:creationId xmlns:a16="http://schemas.microsoft.com/office/drawing/2014/main" id="{66087975-7208-4A3A-9457-035DD9710E57}"/>
              </a:ext>
            </a:extLst>
          </p:cNvPr>
          <p:cNvSpPr/>
          <p:nvPr/>
        </p:nvSpPr>
        <p:spPr bwMode="auto">
          <a:xfrm>
            <a:off x="8310083" y="1526227"/>
            <a:ext cx="774176" cy="216000"/>
          </a:xfrm>
          <a:prstGeom prst="rect">
            <a:avLst/>
          </a:prstGeom>
          <a:solidFill>
            <a:srgbClr val="D24696"/>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mn-ea"/>
                <a:cs typeface="Calibri" panose="020F0502020204030204" pitchFamily="34" charset="0"/>
              </a:rPr>
              <a:t>Beam Time</a:t>
            </a:r>
          </a:p>
        </p:txBody>
      </p:sp>
      <p:grpSp>
        <p:nvGrpSpPr>
          <p:cNvPr id="10" name="Gruppieren 9">
            <a:extLst>
              <a:ext uri="{FF2B5EF4-FFF2-40B4-BE49-F238E27FC236}">
                <a16:creationId xmlns:a16="http://schemas.microsoft.com/office/drawing/2014/main" id="{849937EE-3B8D-402B-BBD1-897D562D31FF}"/>
              </a:ext>
            </a:extLst>
          </p:cNvPr>
          <p:cNvGrpSpPr/>
          <p:nvPr/>
        </p:nvGrpSpPr>
        <p:grpSpPr>
          <a:xfrm>
            <a:off x="4230662" y="1876842"/>
            <a:ext cx="2619589" cy="346249"/>
            <a:chOff x="4238515" y="1313229"/>
            <a:chExt cx="2619589" cy="346249"/>
          </a:xfrm>
        </p:grpSpPr>
        <p:sp>
          <p:nvSpPr>
            <p:cNvPr id="11" name="Raute 10">
              <a:extLst>
                <a:ext uri="{FF2B5EF4-FFF2-40B4-BE49-F238E27FC236}">
                  <a16:creationId xmlns:a16="http://schemas.microsoft.com/office/drawing/2014/main" id="{CA2BD0A4-89A7-42D5-AB75-C92EDF81571A}"/>
                </a:ext>
              </a:extLst>
            </p:cNvPr>
            <p:cNvSpPr/>
            <p:nvPr/>
          </p:nvSpPr>
          <p:spPr>
            <a:xfrm>
              <a:off x="4238515" y="1409674"/>
              <a:ext cx="172130" cy="172130"/>
            </a:xfrm>
            <a:prstGeom prst="diamond">
              <a:avLst/>
            </a:prstGeom>
            <a:solidFill>
              <a:srgbClr val="00B050"/>
            </a:solidFill>
            <a:ln w="3175" cap="flat" cmpd="sng" algn="ctr">
              <a:solidFill>
                <a:srgbClr val="000000"/>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Textfeld 11">
              <a:extLst>
                <a:ext uri="{FF2B5EF4-FFF2-40B4-BE49-F238E27FC236}">
                  <a16:creationId xmlns:a16="http://schemas.microsoft.com/office/drawing/2014/main" id="{F36B21C8-0176-46A1-80A4-89CCAA6A7DBC}"/>
                </a:ext>
              </a:extLst>
            </p:cNvPr>
            <p:cNvSpPr txBox="1"/>
            <p:nvPr/>
          </p:nvSpPr>
          <p:spPr>
            <a:xfrm>
              <a:off x="4401698" y="1313229"/>
              <a:ext cx="2456406" cy="346249"/>
            </a:xfrm>
            <a:prstGeom prst="rect">
              <a:avLst/>
            </a:prstGeom>
          </p:spPr>
          <p:txBody>
            <a:bodyPr vert="horz" wrap="square" lIns="68580" tIns="34290" rIns="68580" bIns="34290" rtlCol="0" anchor="t">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GSI ACC operation with new FAIR control system </a:t>
              </a:r>
            </a:p>
            <a:p>
              <a:pPr marL="0" marR="0" lvl="0" indent="0"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from new FAIR Control Center</a:t>
              </a:r>
            </a:p>
          </p:txBody>
        </p:sp>
      </p:grpSp>
      <p:sp>
        <p:nvSpPr>
          <p:cNvPr id="13" name="Rechteck 12">
            <a:extLst>
              <a:ext uri="{FF2B5EF4-FFF2-40B4-BE49-F238E27FC236}">
                <a16:creationId xmlns:a16="http://schemas.microsoft.com/office/drawing/2014/main" id="{D183C5A0-AAA0-4428-A9FE-D702F2B63745}"/>
              </a:ext>
            </a:extLst>
          </p:cNvPr>
          <p:cNvSpPr/>
          <p:nvPr/>
        </p:nvSpPr>
        <p:spPr bwMode="auto">
          <a:xfrm>
            <a:off x="0" y="1955858"/>
            <a:ext cx="4184247" cy="216000"/>
          </a:xfrm>
          <a:prstGeom prst="rect">
            <a:avLst/>
          </a:prstGeom>
          <a:solidFill>
            <a:srgbClr val="6DC58C"/>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ts val="7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Calibri" panose="020F0502020204030204" pitchFamily="34" charset="0"/>
              </a:rPr>
              <a:t>FAIR Control Center and Technical infrastructure - Construction</a:t>
            </a:r>
          </a:p>
        </p:txBody>
      </p:sp>
      <p:sp>
        <p:nvSpPr>
          <p:cNvPr id="14" name="Rechteck 13">
            <a:extLst>
              <a:ext uri="{FF2B5EF4-FFF2-40B4-BE49-F238E27FC236}">
                <a16:creationId xmlns:a16="http://schemas.microsoft.com/office/drawing/2014/main" id="{4A93DF5E-7C6B-4A9F-BC99-432344D64C44}"/>
              </a:ext>
            </a:extLst>
          </p:cNvPr>
          <p:cNvSpPr/>
          <p:nvPr/>
        </p:nvSpPr>
        <p:spPr bwMode="auto">
          <a:xfrm>
            <a:off x="6262879" y="3612533"/>
            <a:ext cx="774176" cy="216000"/>
          </a:xfrm>
          <a:prstGeom prst="rect">
            <a:avLst/>
          </a:prstGeom>
          <a:solidFill>
            <a:srgbClr val="C00000"/>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ea typeface="+mn-ea"/>
                <a:cs typeface="Calibri" panose="020F0502020204030204" pitchFamily="34" charset="0"/>
              </a:rPr>
              <a:t>Beam Commissioning</a:t>
            </a:r>
          </a:p>
        </p:txBody>
      </p:sp>
      <p:grpSp>
        <p:nvGrpSpPr>
          <p:cNvPr id="15" name="Gruppieren 14">
            <a:extLst>
              <a:ext uri="{FF2B5EF4-FFF2-40B4-BE49-F238E27FC236}">
                <a16:creationId xmlns:a16="http://schemas.microsoft.com/office/drawing/2014/main" id="{FCCF078F-A7C3-417B-BC53-7306762A829B}"/>
              </a:ext>
            </a:extLst>
          </p:cNvPr>
          <p:cNvGrpSpPr/>
          <p:nvPr/>
        </p:nvGrpSpPr>
        <p:grpSpPr>
          <a:xfrm>
            <a:off x="1974297" y="3261911"/>
            <a:ext cx="4293376" cy="569606"/>
            <a:chOff x="1974297" y="2648316"/>
            <a:chExt cx="4293376" cy="738904"/>
          </a:xfrm>
        </p:grpSpPr>
        <p:sp>
          <p:nvSpPr>
            <p:cNvPr id="16" name="Rechteck 15">
              <a:extLst>
                <a:ext uri="{FF2B5EF4-FFF2-40B4-BE49-F238E27FC236}">
                  <a16:creationId xmlns:a16="http://schemas.microsoft.com/office/drawing/2014/main" id="{6D6072A5-450A-4496-94B6-F8C51000A533}"/>
                </a:ext>
              </a:extLst>
            </p:cNvPr>
            <p:cNvSpPr/>
            <p:nvPr/>
          </p:nvSpPr>
          <p:spPr>
            <a:xfrm>
              <a:off x="2743200" y="3102623"/>
              <a:ext cx="3524473" cy="284597"/>
            </a:xfrm>
            <a:prstGeom prst="rect">
              <a:avLst/>
            </a:prstGeom>
            <a:gradFill flip="none" rotWithShape="1">
              <a:gsLst>
                <a:gs pos="8000">
                  <a:srgbClr val="FFFFFF"/>
                </a:gs>
                <a:gs pos="74000">
                  <a:srgbClr val="FFC107"/>
                </a:gs>
              </a:gsLst>
              <a:lin ang="0" scaled="1"/>
              <a:tileRect/>
            </a:gradFill>
            <a:ln w="9525" cap="flat" cmpd="sng" algn="ctr">
              <a:noFill/>
              <a:prstDash val="solid"/>
            </a:ln>
            <a:effectLst/>
          </p:spPr>
          <p:txBody>
            <a:bodyPr rot="0" spcFirstLastPara="0" vertOverflow="overflow" horzOverflow="overflow" vert="horz" wrap="square" lIns="0" tIns="34290" rIns="28800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900" b="0" i="0" u="none" strike="noStrike" kern="1200" cap="none" spc="0" normalizeH="0" baseline="0" noProof="0" dirty="0">
                  <a:ln>
                    <a:noFill/>
                  </a:ln>
                  <a:solidFill>
                    <a:prstClr val="black"/>
                  </a:solidFill>
                  <a:effectLst/>
                  <a:uLnTx/>
                  <a:uFillTx/>
                  <a:ea typeface="+mn-ea"/>
                  <a:cs typeface="Calibri" panose="020F0502020204030204" pitchFamily="34" charset="0"/>
                </a:rPr>
                <a:t>FAIR  Hardware-Commissioning Super FRS</a:t>
              </a:r>
            </a:p>
          </p:txBody>
        </p:sp>
        <p:sp>
          <p:nvSpPr>
            <p:cNvPr id="17" name="Rechteck 16">
              <a:extLst>
                <a:ext uri="{FF2B5EF4-FFF2-40B4-BE49-F238E27FC236}">
                  <a16:creationId xmlns:a16="http://schemas.microsoft.com/office/drawing/2014/main" id="{9ACE0707-C790-46C2-BD11-ABEA5A6ADCF6}"/>
                </a:ext>
              </a:extLst>
            </p:cNvPr>
            <p:cNvSpPr/>
            <p:nvPr/>
          </p:nvSpPr>
          <p:spPr>
            <a:xfrm>
              <a:off x="1974297" y="2648316"/>
              <a:ext cx="1330616" cy="317624"/>
            </a:xfrm>
            <a:prstGeom prst="rect">
              <a:avLst/>
            </a:prstGeom>
            <a:gradFill rotWithShape="1">
              <a:gsLst>
                <a:gs pos="32000">
                  <a:srgbClr val="64B5F6"/>
                </a:gs>
                <a:gs pos="100000">
                  <a:srgbClr val="FFFFFF"/>
                </a:gs>
              </a:gsLst>
              <a:lin ang="0" scaled="1"/>
            </a:gra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ts val="700"/>
                </a:lnSpc>
                <a:spcBef>
                  <a:spcPts val="0"/>
                </a:spcBef>
                <a:spcAft>
                  <a:spcPts val="0"/>
                </a:spcAft>
                <a:buClrTx/>
                <a:buSzTx/>
                <a:buFontTx/>
                <a:buNone/>
                <a:tabLst/>
                <a:defRPr/>
              </a:pPr>
              <a:r>
                <a:rPr kumimoji="0" lang="en-US" sz="800" b="0" i="0" u="none" strike="noStrike" kern="1200" cap="none" spc="0" normalizeH="0" baseline="0" noProof="1">
                  <a:ln>
                    <a:noFill/>
                  </a:ln>
                  <a:effectLst/>
                  <a:uLnTx/>
                  <a:uFillTx/>
                  <a:ea typeface="+mn-ea"/>
                  <a:cs typeface="Calibri" panose="020F0502020204030204" pitchFamily="34" charset="0"/>
                </a:rPr>
                <a:t>Cryo</a:t>
              </a:r>
              <a:r>
                <a:rPr kumimoji="0" lang="en-US" sz="800" b="0" i="0" u="none" strike="noStrike" kern="1200" cap="none" spc="0" normalizeH="0" baseline="0" noProof="0" dirty="0">
                  <a:ln>
                    <a:noFill/>
                  </a:ln>
                  <a:effectLst/>
                  <a:uLnTx/>
                  <a:uFillTx/>
                  <a:ea typeface="+mn-ea"/>
                  <a:cs typeface="Calibri" panose="020F0502020204030204" pitchFamily="34" charset="0"/>
                </a:rPr>
                <a:t> 2 </a:t>
              </a:r>
              <a:br>
                <a:rPr kumimoji="0" lang="en-US" sz="800" b="0" i="0" u="none" strike="noStrike" kern="1200" cap="none" spc="0" normalizeH="0" baseline="0" noProof="0" dirty="0">
                  <a:ln>
                    <a:noFill/>
                  </a:ln>
                  <a:effectLst/>
                  <a:uLnTx/>
                  <a:uFillTx/>
                  <a:ea typeface="+mn-ea"/>
                  <a:cs typeface="Calibri" panose="020F0502020204030204" pitchFamily="34" charset="0"/>
                </a:rPr>
              </a:br>
              <a:r>
                <a:rPr kumimoji="0" lang="en-US" sz="800" b="0" i="0" u="none" strike="noStrike" kern="1200" cap="none" spc="0" normalizeH="0" baseline="0" noProof="0" dirty="0">
                  <a:ln>
                    <a:noFill/>
                  </a:ln>
                  <a:effectLst/>
                  <a:uLnTx/>
                  <a:uFillTx/>
                  <a:ea typeface="+mn-ea"/>
                  <a:cs typeface="Calibri" panose="020F0502020204030204" pitchFamily="34" charset="0"/>
                </a:rPr>
                <a:t>Commissioning</a:t>
              </a:r>
            </a:p>
          </p:txBody>
        </p:sp>
      </p:grpSp>
      <p:sp>
        <p:nvSpPr>
          <p:cNvPr id="18" name="Rechteck 17">
            <a:extLst>
              <a:ext uri="{FF2B5EF4-FFF2-40B4-BE49-F238E27FC236}">
                <a16:creationId xmlns:a16="http://schemas.microsoft.com/office/drawing/2014/main" id="{1C7EBB3E-3CB1-48C9-A8D0-5EBCAD585539}"/>
              </a:ext>
            </a:extLst>
          </p:cNvPr>
          <p:cNvSpPr/>
          <p:nvPr/>
        </p:nvSpPr>
        <p:spPr bwMode="auto">
          <a:xfrm>
            <a:off x="3045759" y="4090676"/>
            <a:ext cx="5238028" cy="216000"/>
          </a:xfrm>
          <a:prstGeom prst="rect">
            <a:avLst/>
          </a:prstGeom>
          <a:gradFill flip="none" rotWithShape="1">
            <a:gsLst>
              <a:gs pos="0">
                <a:srgbClr val="FFFFFF"/>
              </a:gs>
              <a:gs pos="74000">
                <a:srgbClr val="FFC107"/>
              </a:gs>
            </a:gsLst>
            <a:lin ang="0" scaled="1"/>
            <a:tileRect/>
          </a:gra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ea typeface="+mn-ea"/>
                <a:cs typeface="Calibri" panose="020F0502020204030204" pitchFamily="34" charset="0"/>
              </a:rPr>
              <a:t>FAIR Hardware-Commissioning SIS-100</a:t>
            </a:r>
          </a:p>
        </p:txBody>
      </p:sp>
      <p:sp>
        <p:nvSpPr>
          <p:cNvPr id="19" name="Rechteck 18">
            <a:extLst>
              <a:ext uri="{FF2B5EF4-FFF2-40B4-BE49-F238E27FC236}">
                <a16:creationId xmlns:a16="http://schemas.microsoft.com/office/drawing/2014/main" id="{409C1FDA-0512-4884-B004-64F9E147BB6C}"/>
              </a:ext>
            </a:extLst>
          </p:cNvPr>
          <p:cNvSpPr/>
          <p:nvPr/>
        </p:nvSpPr>
        <p:spPr bwMode="auto">
          <a:xfrm>
            <a:off x="8283787" y="4088144"/>
            <a:ext cx="774176" cy="224144"/>
          </a:xfrm>
          <a:prstGeom prst="rect">
            <a:avLst/>
          </a:prstGeom>
          <a:solidFill>
            <a:srgbClr val="C00000"/>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ea typeface="+mn-ea"/>
                <a:cs typeface="Calibri" panose="020F0502020204030204" pitchFamily="34" charset="0"/>
              </a:rPr>
              <a:t>Beam Commissioning</a:t>
            </a:r>
          </a:p>
        </p:txBody>
      </p:sp>
      <p:sp>
        <p:nvSpPr>
          <p:cNvPr id="20" name="Rechteck 19">
            <a:extLst>
              <a:ext uri="{FF2B5EF4-FFF2-40B4-BE49-F238E27FC236}">
                <a16:creationId xmlns:a16="http://schemas.microsoft.com/office/drawing/2014/main" id="{A55317BB-3670-4B02-9150-9C1B67262B24}"/>
              </a:ext>
            </a:extLst>
          </p:cNvPr>
          <p:cNvSpPr/>
          <p:nvPr/>
        </p:nvSpPr>
        <p:spPr bwMode="auto">
          <a:xfrm>
            <a:off x="4324580" y="1518417"/>
            <a:ext cx="624704" cy="216000"/>
          </a:xfrm>
          <a:prstGeom prst="rect">
            <a:avLst/>
          </a:prstGeom>
          <a:solidFill>
            <a:srgbClr val="D24696"/>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ea typeface="+mn-ea"/>
                <a:cs typeface="Calibri" panose="020F0502020204030204" pitchFamily="34" charset="0"/>
              </a:rPr>
              <a:t>Beam Time</a:t>
            </a:r>
          </a:p>
        </p:txBody>
      </p:sp>
      <p:sp>
        <p:nvSpPr>
          <p:cNvPr id="21" name="Rechteck 20">
            <a:extLst>
              <a:ext uri="{FF2B5EF4-FFF2-40B4-BE49-F238E27FC236}">
                <a16:creationId xmlns:a16="http://schemas.microsoft.com/office/drawing/2014/main" id="{EF12CD95-917D-41E6-B33B-C989F93AF97C}"/>
              </a:ext>
            </a:extLst>
          </p:cNvPr>
          <p:cNvSpPr/>
          <p:nvPr/>
        </p:nvSpPr>
        <p:spPr bwMode="auto">
          <a:xfrm>
            <a:off x="3081472" y="1513982"/>
            <a:ext cx="81873" cy="216000"/>
          </a:xfrm>
          <a:prstGeom prst="rect">
            <a:avLst/>
          </a:prstGeom>
          <a:solidFill>
            <a:srgbClr val="D24696"/>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hteck 21">
            <a:extLst>
              <a:ext uri="{FF2B5EF4-FFF2-40B4-BE49-F238E27FC236}">
                <a16:creationId xmlns:a16="http://schemas.microsoft.com/office/drawing/2014/main" id="{358DC3DC-AB9C-4973-8730-89D8B5ACA4B1}"/>
              </a:ext>
            </a:extLst>
          </p:cNvPr>
          <p:cNvSpPr/>
          <p:nvPr/>
        </p:nvSpPr>
        <p:spPr bwMode="auto">
          <a:xfrm>
            <a:off x="-10600" y="2847867"/>
            <a:ext cx="8112878" cy="216000"/>
          </a:xfrm>
          <a:prstGeom prst="rect">
            <a:avLst/>
          </a:prstGeom>
          <a:solidFill>
            <a:srgbClr val="FFC000"/>
          </a:soli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ea typeface="+mn-ea"/>
                <a:cs typeface="Calibri" panose="020F0502020204030204" pitchFamily="34" charset="0"/>
              </a:rPr>
              <a:t>FAIR Accelerator / Experiments - Procurement, Manufacturing &amp; Installation </a:t>
            </a:r>
          </a:p>
        </p:txBody>
      </p:sp>
      <p:sp>
        <p:nvSpPr>
          <p:cNvPr id="23" name="Stern mit 5 Zacken 63">
            <a:extLst>
              <a:ext uri="{FF2B5EF4-FFF2-40B4-BE49-F238E27FC236}">
                <a16:creationId xmlns:a16="http://schemas.microsoft.com/office/drawing/2014/main" id="{03C7B1A4-5D99-483D-B91C-9D85AA4CD28E}"/>
              </a:ext>
            </a:extLst>
          </p:cNvPr>
          <p:cNvSpPr/>
          <p:nvPr/>
        </p:nvSpPr>
        <p:spPr bwMode="auto">
          <a:xfrm>
            <a:off x="6931461" y="3546010"/>
            <a:ext cx="308167" cy="284693"/>
          </a:xfrm>
          <a:prstGeom prst="star5">
            <a:avLst/>
          </a:prstGeom>
          <a:gradFill flip="none" rotWithShape="1">
            <a:gsLst>
              <a:gs pos="5000">
                <a:srgbClr val="FFFF00"/>
              </a:gs>
              <a:gs pos="65000">
                <a:srgbClr val="FFC000">
                  <a:shade val="67500"/>
                  <a:satMod val="115000"/>
                </a:srgbClr>
              </a:gs>
              <a:gs pos="93000">
                <a:srgbClr val="FFC000">
                  <a:shade val="100000"/>
                  <a:satMod val="115000"/>
                </a:srgbClr>
              </a:gs>
            </a:gsLst>
            <a:path path="circle">
              <a:fillToRect l="50000" t="50000" r="50000" b="50000"/>
            </a:path>
            <a:tileRect/>
          </a:gradFill>
          <a:ln w="3175" cap="flat" cmpd="sng" algn="ctr">
            <a:solidFill>
              <a:srgbClr val="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Stern mit 5 Zacken 64">
            <a:extLst>
              <a:ext uri="{FF2B5EF4-FFF2-40B4-BE49-F238E27FC236}">
                <a16:creationId xmlns:a16="http://schemas.microsoft.com/office/drawing/2014/main" id="{FDAA5237-436F-482B-85A3-D42C3CAF8992}"/>
              </a:ext>
            </a:extLst>
          </p:cNvPr>
          <p:cNvSpPr/>
          <p:nvPr/>
        </p:nvSpPr>
        <p:spPr bwMode="auto">
          <a:xfrm>
            <a:off x="8899006" y="4043704"/>
            <a:ext cx="308167" cy="284693"/>
          </a:xfrm>
          <a:prstGeom prst="star5">
            <a:avLst/>
          </a:prstGeom>
          <a:gradFill flip="none" rotWithShape="1">
            <a:gsLst>
              <a:gs pos="5000">
                <a:srgbClr val="FFFF00"/>
              </a:gs>
              <a:gs pos="65000">
                <a:srgbClr val="FFC000">
                  <a:shade val="67500"/>
                  <a:satMod val="115000"/>
                </a:srgbClr>
              </a:gs>
              <a:gs pos="93000">
                <a:srgbClr val="FFC000">
                  <a:shade val="100000"/>
                  <a:satMod val="115000"/>
                </a:srgbClr>
              </a:gs>
            </a:gsLst>
            <a:path path="circle">
              <a:fillToRect l="50000" t="50000" r="50000" b="50000"/>
            </a:path>
            <a:tileRect/>
          </a:gradFill>
          <a:ln w="3175" cap="flat" cmpd="sng" algn="ctr">
            <a:solidFill>
              <a:srgbClr val="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Textfeld 24">
            <a:extLst>
              <a:ext uri="{FF2B5EF4-FFF2-40B4-BE49-F238E27FC236}">
                <a16:creationId xmlns:a16="http://schemas.microsoft.com/office/drawing/2014/main" id="{22DE7075-8374-4E37-BC74-F0B0F3459202}"/>
              </a:ext>
            </a:extLst>
          </p:cNvPr>
          <p:cNvSpPr txBox="1"/>
          <p:nvPr/>
        </p:nvSpPr>
        <p:spPr bwMode="auto">
          <a:xfrm>
            <a:off x="7227125" y="3529724"/>
            <a:ext cx="1534909" cy="346249"/>
          </a:xfrm>
          <a:prstGeom prst="rect">
            <a:avLst/>
          </a:prstGeom>
        </p:spPr>
        <p:txBody>
          <a:bodyPr vert="horz" wrap="square" lIns="68580" tIns="34290" rIns="68580" bIns="34290" rtlCol="0" anchor="t">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cs typeface="Calibri" panose="020F0502020204030204" pitchFamily="34" charset="0"/>
              </a:rPr>
              <a:t>start of </a:t>
            </a:r>
            <a:r>
              <a:rPr kumimoji="0" lang="en-AU" sz="900" b="1" i="0" u="none" strike="noStrike" kern="1200" cap="none" spc="0" normalizeH="0" baseline="0" noProof="0" dirty="0">
                <a:ln>
                  <a:noFill/>
                </a:ln>
                <a:solidFill>
                  <a:srgbClr val="000000"/>
                </a:solidFill>
                <a:effectLst/>
                <a:uLnTx/>
                <a:uFillTx/>
                <a:cs typeface="Calibri" panose="020F0502020204030204" pitchFamily="34" charset="0"/>
              </a:rPr>
              <a:t>early </a:t>
            </a:r>
            <a:endParaRPr kumimoji="0" lang="en-US" sz="900" b="1" i="0" u="none" strike="noStrike" kern="1200" cap="none" spc="0" normalizeH="0" baseline="0" noProof="0" dirty="0">
              <a:ln>
                <a:noFill/>
              </a:ln>
              <a:solidFill>
                <a:prstClr val="black"/>
              </a:solidFill>
              <a:effectLst/>
              <a:uLnTx/>
              <a:uFillTx/>
              <a:cs typeface="Calibri" panose="020F0502020204030204" pitchFamily="34" charset="0"/>
            </a:endParaRPr>
          </a:p>
          <a:p>
            <a:pPr marL="0" marR="0" lvl="0" indent="0"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cs typeface="Calibri" panose="020F0502020204030204" pitchFamily="34" charset="0"/>
              </a:rPr>
              <a:t>science program</a:t>
            </a:r>
          </a:p>
        </p:txBody>
      </p:sp>
      <p:sp>
        <p:nvSpPr>
          <p:cNvPr id="26" name="Textfeld 25">
            <a:extLst>
              <a:ext uri="{FF2B5EF4-FFF2-40B4-BE49-F238E27FC236}">
                <a16:creationId xmlns:a16="http://schemas.microsoft.com/office/drawing/2014/main" id="{546D5E0B-B474-43CD-8D61-F3BCF4BBF234}"/>
              </a:ext>
            </a:extLst>
          </p:cNvPr>
          <p:cNvSpPr txBox="1"/>
          <p:nvPr/>
        </p:nvSpPr>
        <p:spPr bwMode="auto">
          <a:xfrm>
            <a:off x="7349799" y="4345846"/>
            <a:ext cx="1794201" cy="484748"/>
          </a:xfrm>
          <a:prstGeom prst="rect">
            <a:avLst/>
          </a:prstGeom>
        </p:spPr>
        <p:txBody>
          <a:bodyPr vert="horz" wrap="square" lIns="68580" tIns="34290" rIns="68580" bIns="34290" rtlCol="0" anchor="t">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cs typeface="Calibri" panose="020F0502020204030204" pitchFamily="34" charset="0"/>
              </a:rPr>
              <a:t>start of </a:t>
            </a:r>
            <a:r>
              <a:rPr kumimoji="0" lang="en-AU" sz="900" b="1" i="0" u="none" strike="noStrike" kern="1200" cap="none" spc="0" normalizeH="0" baseline="0" noProof="0" dirty="0">
                <a:ln>
                  <a:noFill/>
                </a:ln>
                <a:solidFill>
                  <a:srgbClr val="000000"/>
                </a:solidFill>
                <a:effectLst/>
                <a:uLnTx/>
                <a:uFillTx/>
                <a:cs typeface="Calibri" panose="020F0502020204030204" pitchFamily="34" charset="0"/>
              </a:rPr>
              <a:t>first </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cs typeface="Calibri" panose="020F0502020204030204" pitchFamily="34" charset="0"/>
              </a:rPr>
              <a:t>science program</a:t>
            </a:r>
          </a:p>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kern="1200" dirty="0">
                <a:solidFill>
                  <a:prstClr val="black"/>
                </a:solidFill>
                <a:cs typeface="Calibri" panose="020F0502020204030204" pitchFamily="34" charset="0"/>
              </a:rPr>
              <a:t>&amp; first science+ program</a:t>
            </a:r>
            <a:endParaRPr kumimoji="0" lang="en-US" sz="900" b="1" i="0" u="none" strike="noStrike" kern="1200" cap="none" spc="0" normalizeH="0" baseline="0" noProof="0" dirty="0">
              <a:ln>
                <a:noFill/>
              </a:ln>
              <a:solidFill>
                <a:prstClr val="black"/>
              </a:solidFill>
              <a:effectLst/>
              <a:uLnTx/>
              <a:uFillTx/>
              <a:cs typeface="Calibri" panose="020F0502020204030204" pitchFamily="34" charset="0"/>
            </a:endParaRPr>
          </a:p>
        </p:txBody>
      </p:sp>
      <p:sp>
        <p:nvSpPr>
          <p:cNvPr id="27" name="Rechteck 26">
            <a:extLst>
              <a:ext uri="{FF2B5EF4-FFF2-40B4-BE49-F238E27FC236}">
                <a16:creationId xmlns:a16="http://schemas.microsoft.com/office/drawing/2014/main" id="{2A6D8A02-0365-4A65-9F7C-95B582547F3F}"/>
              </a:ext>
            </a:extLst>
          </p:cNvPr>
          <p:cNvSpPr/>
          <p:nvPr/>
        </p:nvSpPr>
        <p:spPr bwMode="auto">
          <a:xfrm>
            <a:off x="0" y="2421137"/>
            <a:ext cx="5017625" cy="216000"/>
          </a:xfrm>
          <a:prstGeom prst="rect">
            <a:avLst/>
          </a:prstGeom>
          <a:gradFill flip="none" rotWithShape="1">
            <a:gsLst>
              <a:gs pos="41000">
                <a:schemeClr val="tx2">
                  <a:lumMod val="40000"/>
                  <a:lumOff val="60000"/>
                </a:schemeClr>
              </a:gs>
              <a:gs pos="100000">
                <a:schemeClr val="tx2">
                  <a:lumMod val="40000"/>
                  <a:lumOff val="60000"/>
                  <a:tint val="44500"/>
                  <a:satMod val="160000"/>
                </a:schemeClr>
              </a:gs>
              <a:gs pos="100000">
                <a:schemeClr val="tx2">
                  <a:lumMod val="40000"/>
                  <a:lumOff val="60000"/>
                  <a:tint val="23500"/>
                  <a:satMod val="16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r>
              <a:rPr lang="en-US" sz="900" dirty="0">
                <a:solidFill>
                  <a:schemeClr val="tx1"/>
                </a:solidFill>
                <a:cs typeface="Calibri" panose="020F0502020204030204" pitchFamily="34" charset="0"/>
              </a:rPr>
              <a:t>FAIR Buildings and Technical Infrastructure - Construction</a:t>
            </a:r>
          </a:p>
        </p:txBody>
      </p:sp>
    </p:spTree>
    <p:extLst>
      <p:ext uri="{BB962C8B-B14F-4D97-AF65-F5344CB8AC3E}">
        <p14:creationId xmlns:p14="http://schemas.microsoft.com/office/powerpoint/2010/main" val="3883857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7" name="Group 6">
            <a:extLst>
              <a:ext uri="{FF2B5EF4-FFF2-40B4-BE49-F238E27FC236}">
                <a16:creationId xmlns:a16="http://schemas.microsoft.com/office/drawing/2014/main" id="{7D0E6F2E-BDBA-2DED-D13E-3A1396240814}"/>
              </a:ext>
            </a:extLst>
          </p:cNvPr>
          <p:cNvGrpSpPr/>
          <p:nvPr/>
        </p:nvGrpSpPr>
        <p:grpSpPr>
          <a:xfrm>
            <a:off x="6322525" y="1009995"/>
            <a:ext cx="2780952" cy="1979201"/>
            <a:chOff x="10230" y="1057557"/>
            <a:chExt cx="9140789" cy="5594475"/>
          </a:xfrm>
        </p:grpSpPr>
        <p:grpSp>
          <p:nvGrpSpPr>
            <p:cNvPr id="4" name="Group 3">
              <a:extLst>
                <a:ext uri="{FF2B5EF4-FFF2-40B4-BE49-F238E27FC236}">
                  <a16:creationId xmlns:a16="http://schemas.microsoft.com/office/drawing/2014/main" id="{9CBD9DBB-1E78-A5B1-CCE4-62CC25D66F2D}"/>
                </a:ext>
              </a:extLst>
            </p:cNvPr>
            <p:cNvGrpSpPr/>
            <p:nvPr/>
          </p:nvGrpSpPr>
          <p:grpSpPr>
            <a:xfrm>
              <a:off x="10230" y="1057557"/>
              <a:ext cx="9140789" cy="5544616"/>
              <a:chOff x="10230" y="985550"/>
              <a:chExt cx="9140789" cy="5544616"/>
            </a:xfrm>
          </p:grpSpPr>
          <p:pic>
            <p:nvPicPr>
              <p:cNvPr id="10" name="Grafik 7"/>
              <p:cNvPicPr>
                <a:picLocks noChangeAspect="1"/>
              </p:cNvPicPr>
              <p:nvPr/>
            </p:nvPicPr>
            <p:blipFill>
              <a:blip r:embed="rId3" cstate="print">
                <a:extLst>
                  <a:ext uri="{28A0092B-C50C-407E-A947-70E740481C1C}">
                    <a14:useLocalDpi xmlns:a14="http://schemas.microsoft.com/office/drawing/2010/main"/>
                  </a:ext>
                </a:extLst>
              </a:blip>
              <a:srcRect/>
              <a:stretch/>
            </p:blipFill>
            <p:spPr bwMode="auto">
              <a:xfrm>
                <a:off x="10230" y="985550"/>
                <a:ext cx="9140789" cy="5544616"/>
              </a:xfrm>
              <a:prstGeom prst="rect">
                <a:avLst/>
              </a:prstGeom>
              <a:noFill/>
              <a:ln w="12700">
                <a:solidFill>
                  <a:srgbClr val="FFFF00"/>
                </a:solidFill>
              </a:ln>
              <a:effectLst/>
            </p:spPr>
          </p:pic>
          <p:sp>
            <p:nvSpPr>
              <p:cNvPr id="12" name="Abgerundete rechteckige Legende 5"/>
              <p:cNvSpPr/>
              <p:nvPr/>
            </p:nvSpPr>
            <p:spPr bwMode="auto">
              <a:xfrm>
                <a:off x="6914938" y="4011267"/>
                <a:ext cx="539904" cy="235916"/>
              </a:xfrm>
              <a:prstGeom prst="wedgeRoundRectCallout">
                <a:avLst>
                  <a:gd name="adj1" fmla="val -184944"/>
                  <a:gd name="adj2" fmla="val -303612"/>
                  <a:gd name="adj3" fmla="val 16667"/>
                </a:avLst>
              </a:prstGeom>
              <a:noFill/>
              <a:ln w="12700">
                <a:solidFill>
                  <a:srgbClr val="FFFF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7257" tIns="28628" rIns="57257" bIns="28628" numCol="1" spcCol="0" rtlCol="0" fromWordArt="0" anchor="ctr" anchorCtr="0" forceAA="0" compatLnSpc="1">
                <a:prstTxWarp prst="textNoShape">
                  <a:avLst/>
                </a:prstTxWarp>
                <a:noAutofit/>
              </a:bodyPr>
              <a:lstStyle>
                <a:defPPr>
                  <a:defRPr lang="de-DE"/>
                </a:defPPr>
                <a:lvl1pPr algn="l">
                  <a:spcBef>
                    <a:spcPts val="0"/>
                  </a:spcBef>
                  <a:spcAft>
                    <a:spcPts val="0"/>
                  </a:spcAft>
                  <a:defRPr>
                    <a:solidFill>
                      <a:schemeClr val="lt1"/>
                    </a:solidFill>
                    <a:latin typeface="+mn-lt"/>
                    <a:ea typeface="+mn-ea"/>
                    <a:cs typeface="+mn-cs"/>
                  </a:defRPr>
                </a:lvl1pPr>
                <a:lvl2pPr marL="457200" algn="l">
                  <a:spcBef>
                    <a:spcPts val="0"/>
                  </a:spcBef>
                  <a:spcAft>
                    <a:spcPts val="0"/>
                  </a:spcAft>
                  <a:defRPr>
                    <a:solidFill>
                      <a:schemeClr val="lt1"/>
                    </a:solidFill>
                    <a:latin typeface="+mn-lt"/>
                    <a:ea typeface="+mn-ea"/>
                    <a:cs typeface="+mn-cs"/>
                  </a:defRPr>
                </a:lvl2pPr>
                <a:lvl3pPr marL="914400" algn="l">
                  <a:spcBef>
                    <a:spcPts val="0"/>
                  </a:spcBef>
                  <a:spcAft>
                    <a:spcPts val="0"/>
                  </a:spcAft>
                  <a:defRPr>
                    <a:solidFill>
                      <a:schemeClr val="lt1"/>
                    </a:solidFill>
                    <a:latin typeface="+mn-lt"/>
                    <a:ea typeface="+mn-ea"/>
                    <a:cs typeface="+mn-cs"/>
                  </a:defRPr>
                </a:lvl3pPr>
                <a:lvl4pPr marL="1371600" algn="l">
                  <a:spcBef>
                    <a:spcPts val="0"/>
                  </a:spcBef>
                  <a:spcAft>
                    <a:spcPts val="0"/>
                  </a:spcAft>
                  <a:defRPr>
                    <a:solidFill>
                      <a:schemeClr val="lt1"/>
                    </a:solidFill>
                    <a:latin typeface="+mn-lt"/>
                    <a:ea typeface="+mn-ea"/>
                    <a:cs typeface="+mn-cs"/>
                  </a:defRPr>
                </a:lvl4pPr>
                <a:lvl5pPr marL="1828800" algn="l">
                  <a:spcBef>
                    <a:spcPts val="0"/>
                  </a:spcBef>
                  <a:spcAft>
                    <a:spcPts val="0"/>
                  </a:spcAft>
                  <a:defRPr>
                    <a:solidFill>
                      <a:schemeClr val="lt1"/>
                    </a:solidFill>
                    <a:latin typeface="+mn-lt"/>
                    <a:ea typeface="+mn-ea"/>
                    <a:cs typeface="+mn-cs"/>
                  </a:defRPr>
                </a:lvl5pPr>
                <a:lvl6pPr marL="2286000" algn="l" defTabSz="914400">
                  <a:defRPr>
                    <a:solidFill>
                      <a:schemeClr val="lt1"/>
                    </a:solidFill>
                    <a:latin typeface="+mn-lt"/>
                    <a:ea typeface="+mn-ea"/>
                    <a:cs typeface="+mn-cs"/>
                  </a:defRPr>
                </a:lvl6pPr>
                <a:lvl7pPr marL="2743200" algn="l" defTabSz="914400">
                  <a:defRPr>
                    <a:solidFill>
                      <a:schemeClr val="lt1"/>
                    </a:solidFill>
                    <a:latin typeface="+mn-lt"/>
                    <a:ea typeface="+mn-ea"/>
                    <a:cs typeface="+mn-cs"/>
                  </a:defRPr>
                </a:lvl7pPr>
                <a:lvl8pPr marL="3200400" algn="l" defTabSz="914400">
                  <a:defRPr>
                    <a:solidFill>
                      <a:schemeClr val="lt1"/>
                    </a:solidFill>
                    <a:latin typeface="+mn-lt"/>
                    <a:ea typeface="+mn-ea"/>
                    <a:cs typeface="+mn-cs"/>
                  </a:defRPr>
                </a:lvl8pPr>
                <a:lvl9pPr marL="3657600" algn="l" defTabSz="914400">
                  <a:defRPr>
                    <a:solidFill>
                      <a:schemeClr val="lt1"/>
                    </a:solidFill>
                    <a:latin typeface="+mn-lt"/>
                    <a:ea typeface="+mn-ea"/>
                    <a:cs typeface="+mn-cs"/>
                  </a:defRPr>
                </a:lvl9pPr>
              </a:lstStyle>
              <a:p>
                <a:pPr algn="ctr">
                  <a:defRPr/>
                </a:pPr>
                <a:r>
                  <a:rPr lang="en-GB" sz="200" dirty="0"/>
                  <a:t>CBM</a:t>
                </a:r>
                <a:endParaRPr sz="700" dirty="0"/>
              </a:p>
            </p:txBody>
          </p:sp>
          <p:sp>
            <p:nvSpPr>
              <p:cNvPr id="14" name="Abgerundete rechteckige Legende 9"/>
              <p:cNvSpPr/>
              <p:nvPr/>
            </p:nvSpPr>
            <p:spPr bwMode="auto">
              <a:xfrm>
                <a:off x="2847145" y="4872570"/>
                <a:ext cx="1133799" cy="218607"/>
              </a:xfrm>
              <a:prstGeom prst="wedgeRoundRectCallout">
                <a:avLst>
                  <a:gd name="adj1" fmla="val 68537"/>
                  <a:gd name="adj2" fmla="val -523397"/>
                  <a:gd name="adj3" fmla="val 16667"/>
                </a:avLst>
              </a:prstGeom>
              <a:noFill/>
              <a:ln w="12700">
                <a:solidFill>
                  <a:srgbClr val="FFFF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7257" tIns="28628" rIns="57257" bIns="28628" numCol="1" spcCol="0" rtlCol="0" fromWordArt="0" anchor="ctr" anchorCtr="0" forceAA="0" compatLnSpc="1">
                <a:prstTxWarp prst="textNoShape">
                  <a:avLst/>
                </a:prstTxWarp>
                <a:noAutofit/>
              </a:bodyPr>
              <a:lstStyle>
                <a:defPPr>
                  <a:defRPr lang="de-DE"/>
                </a:defPPr>
                <a:lvl1pPr algn="l">
                  <a:spcBef>
                    <a:spcPts val="0"/>
                  </a:spcBef>
                  <a:spcAft>
                    <a:spcPts val="0"/>
                  </a:spcAft>
                  <a:defRPr>
                    <a:solidFill>
                      <a:schemeClr val="lt1"/>
                    </a:solidFill>
                    <a:latin typeface="+mn-lt"/>
                    <a:ea typeface="+mn-ea"/>
                    <a:cs typeface="+mn-cs"/>
                  </a:defRPr>
                </a:lvl1pPr>
                <a:lvl2pPr marL="457200" algn="l">
                  <a:spcBef>
                    <a:spcPts val="0"/>
                  </a:spcBef>
                  <a:spcAft>
                    <a:spcPts val="0"/>
                  </a:spcAft>
                  <a:defRPr>
                    <a:solidFill>
                      <a:schemeClr val="lt1"/>
                    </a:solidFill>
                    <a:latin typeface="+mn-lt"/>
                    <a:ea typeface="+mn-ea"/>
                    <a:cs typeface="+mn-cs"/>
                  </a:defRPr>
                </a:lvl2pPr>
                <a:lvl3pPr marL="914400" algn="l">
                  <a:spcBef>
                    <a:spcPts val="0"/>
                  </a:spcBef>
                  <a:spcAft>
                    <a:spcPts val="0"/>
                  </a:spcAft>
                  <a:defRPr>
                    <a:solidFill>
                      <a:schemeClr val="lt1"/>
                    </a:solidFill>
                    <a:latin typeface="+mn-lt"/>
                    <a:ea typeface="+mn-ea"/>
                    <a:cs typeface="+mn-cs"/>
                  </a:defRPr>
                </a:lvl3pPr>
                <a:lvl4pPr marL="1371600" algn="l">
                  <a:spcBef>
                    <a:spcPts val="0"/>
                  </a:spcBef>
                  <a:spcAft>
                    <a:spcPts val="0"/>
                  </a:spcAft>
                  <a:defRPr>
                    <a:solidFill>
                      <a:schemeClr val="lt1"/>
                    </a:solidFill>
                    <a:latin typeface="+mn-lt"/>
                    <a:ea typeface="+mn-ea"/>
                    <a:cs typeface="+mn-cs"/>
                  </a:defRPr>
                </a:lvl4pPr>
                <a:lvl5pPr marL="1828800" algn="l">
                  <a:spcBef>
                    <a:spcPts val="0"/>
                  </a:spcBef>
                  <a:spcAft>
                    <a:spcPts val="0"/>
                  </a:spcAft>
                  <a:defRPr>
                    <a:solidFill>
                      <a:schemeClr val="lt1"/>
                    </a:solidFill>
                    <a:latin typeface="+mn-lt"/>
                    <a:ea typeface="+mn-ea"/>
                    <a:cs typeface="+mn-cs"/>
                  </a:defRPr>
                </a:lvl5pPr>
                <a:lvl6pPr marL="2286000" algn="l" defTabSz="914400">
                  <a:defRPr>
                    <a:solidFill>
                      <a:schemeClr val="lt1"/>
                    </a:solidFill>
                    <a:latin typeface="+mn-lt"/>
                    <a:ea typeface="+mn-ea"/>
                    <a:cs typeface="+mn-cs"/>
                  </a:defRPr>
                </a:lvl6pPr>
                <a:lvl7pPr marL="2743200" algn="l" defTabSz="914400">
                  <a:defRPr>
                    <a:solidFill>
                      <a:schemeClr val="lt1"/>
                    </a:solidFill>
                    <a:latin typeface="+mn-lt"/>
                    <a:ea typeface="+mn-ea"/>
                    <a:cs typeface="+mn-cs"/>
                  </a:defRPr>
                </a:lvl7pPr>
                <a:lvl8pPr marL="3200400" algn="l" defTabSz="914400">
                  <a:defRPr>
                    <a:solidFill>
                      <a:schemeClr val="lt1"/>
                    </a:solidFill>
                    <a:latin typeface="+mn-lt"/>
                    <a:ea typeface="+mn-ea"/>
                    <a:cs typeface="+mn-cs"/>
                  </a:defRPr>
                </a:lvl8pPr>
                <a:lvl9pPr marL="3657600" algn="l" defTabSz="914400">
                  <a:defRPr>
                    <a:solidFill>
                      <a:schemeClr val="lt1"/>
                    </a:solidFill>
                    <a:latin typeface="+mn-lt"/>
                    <a:ea typeface="+mn-ea"/>
                    <a:cs typeface="+mn-cs"/>
                  </a:defRPr>
                </a:lvl9pPr>
              </a:lstStyle>
              <a:p>
                <a:pPr algn="ctr">
                  <a:defRPr/>
                </a:pPr>
                <a:r>
                  <a:rPr lang="en-GB" sz="200"/>
                  <a:t>NUSTAR HEB</a:t>
                </a:r>
                <a:endParaRPr sz="700"/>
              </a:p>
            </p:txBody>
          </p:sp>
          <p:sp>
            <p:nvSpPr>
              <p:cNvPr id="15" name="Abgerundete rechteckige Legende 10"/>
              <p:cNvSpPr/>
              <p:nvPr/>
            </p:nvSpPr>
            <p:spPr bwMode="auto">
              <a:xfrm>
                <a:off x="6050448" y="4489132"/>
                <a:ext cx="668132" cy="235916"/>
              </a:xfrm>
              <a:prstGeom prst="wedgeRoundRectCallout">
                <a:avLst>
                  <a:gd name="adj1" fmla="val -128333"/>
                  <a:gd name="adj2" fmla="val -442920"/>
                  <a:gd name="adj3" fmla="val 16667"/>
                </a:avLst>
              </a:prstGeom>
              <a:noFill/>
              <a:ln w="12700">
                <a:solidFill>
                  <a:srgbClr val="FFFF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7257" tIns="28628" rIns="57257" bIns="28628" numCol="1" spcCol="0" rtlCol="0" fromWordArt="0" anchor="ctr" anchorCtr="0" forceAA="0" compatLnSpc="1">
                <a:prstTxWarp prst="textNoShape">
                  <a:avLst/>
                </a:prstTxWarp>
                <a:noAutofit/>
              </a:bodyPr>
              <a:lstStyle>
                <a:defPPr>
                  <a:defRPr lang="de-DE"/>
                </a:defPPr>
                <a:lvl1pPr algn="l">
                  <a:spcBef>
                    <a:spcPts val="0"/>
                  </a:spcBef>
                  <a:spcAft>
                    <a:spcPts val="0"/>
                  </a:spcAft>
                  <a:defRPr>
                    <a:solidFill>
                      <a:schemeClr val="lt1"/>
                    </a:solidFill>
                    <a:latin typeface="+mn-lt"/>
                    <a:ea typeface="+mn-ea"/>
                    <a:cs typeface="+mn-cs"/>
                  </a:defRPr>
                </a:lvl1pPr>
                <a:lvl2pPr marL="457200" algn="l">
                  <a:spcBef>
                    <a:spcPts val="0"/>
                  </a:spcBef>
                  <a:spcAft>
                    <a:spcPts val="0"/>
                  </a:spcAft>
                  <a:defRPr>
                    <a:solidFill>
                      <a:schemeClr val="lt1"/>
                    </a:solidFill>
                    <a:latin typeface="+mn-lt"/>
                    <a:ea typeface="+mn-ea"/>
                    <a:cs typeface="+mn-cs"/>
                  </a:defRPr>
                </a:lvl2pPr>
                <a:lvl3pPr marL="914400" algn="l">
                  <a:spcBef>
                    <a:spcPts val="0"/>
                  </a:spcBef>
                  <a:spcAft>
                    <a:spcPts val="0"/>
                  </a:spcAft>
                  <a:defRPr>
                    <a:solidFill>
                      <a:schemeClr val="lt1"/>
                    </a:solidFill>
                    <a:latin typeface="+mn-lt"/>
                    <a:ea typeface="+mn-ea"/>
                    <a:cs typeface="+mn-cs"/>
                  </a:defRPr>
                </a:lvl3pPr>
                <a:lvl4pPr marL="1371600" algn="l">
                  <a:spcBef>
                    <a:spcPts val="0"/>
                  </a:spcBef>
                  <a:spcAft>
                    <a:spcPts val="0"/>
                  </a:spcAft>
                  <a:defRPr>
                    <a:solidFill>
                      <a:schemeClr val="lt1"/>
                    </a:solidFill>
                    <a:latin typeface="+mn-lt"/>
                    <a:ea typeface="+mn-ea"/>
                    <a:cs typeface="+mn-cs"/>
                  </a:defRPr>
                </a:lvl4pPr>
                <a:lvl5pPr marL="1828800" algn="l">
                  <a:spcBef>
                    <a:spcPts val="0"/>
                  </a:spcBef>
                  <a:spcAft>
                    <a:spcPts val="0"/>
                  </a:spcAft>
                  <a:defRPr>
                    <a:solidFill>
                      <a:schemeClr val="lt1"/>
                    </a:solidFill>
                    <a:latin typeface="+mn-lt"/>
                    <a:ea typeface="+mn-ea"/>
                    <a:cs typeface="+mn-cs"/>
                  </a:defRPr>
                </a:lvl5pPr>
                <a:lvl6pPr marL="2286000" algn="l" defTabSz="914400">
                  <a:defRPr>
                    <a:solidFill>
                      <a:schemeClr val="lt1"/>
                    </a:solidFill>
                    <a:latin typeface="+mn-lt"/>
                    <a:ea typeface="+mn-ea"/>
                    <a:cs typeface="+mn-cs"/>
                  </a:defRPr>
                </a:lvl6pPr>
                <a:lvl7pPr marL="2743200" algn="l" defTabSz="914400">
                  <a:defRPr>
                    <a:solidFill>
                      <a:schemeClr val="lt1"/>
                    </a:solidFill>
                    <a:latin typeface="+mn-lt"/>
                    <a:ea typeface="+mn-ea"/>
                    <a:cs typeface="+mn-cs"/>
                  </a:defRPr>
                </a:lvl7pPr>
                <a:lvl8pPr marL="3200400" algn="l" defTabSz="914400">
                  <a:defRPr>
                    <a:solidFill>
                      <a:schemeClr val="lt1"/>
                    </a:solidFill>
                    <a:latin typeface="+mn-lt"/>
                    <a:ea typeface="+mn-ea"/>
                    <a:cs typeface="+mn-cs"/>
                  </a:defRPr>
                </a:lvl8pPr>
                <a:lvl9pPr marL="3657600" algn="l" defTabSz="914400">
                  <a:defRPr>
                    <a:solidFill>
                      <a:schemeClr val="lt1"/>
                    </a:solidFill>
                    <a:latin typeface="+mn-lt"/>
                    <a:ea typeface="+mn-ea"/>
                    <a:cs typeface="+mn-cs"/>
                  </a:defRPr>
                </a:lvl9pPr>
              </a:lstStyle>
              <a:p>
                <a:pPr algn="ctr">
                  <a:defRPr/>
                </a:pPr>
                <a:r>
                  <a:rPr lang="en-GB" sz="200"/>
                  <a:t>S-FRS</a:t>
                </a:r>
                <a:endParaRPr sz="700"/>
              </a:p>
            </p:txBody>
          </p:sp>
          <p:sp>
            <p:nvSpPr>
              <p:cNvPr id="16" name="Abgerundete rechteckige Legende 11"/>
              <p:cNvSpPr/>
              <p:nvPr/>
            </p:nvSpPr>
            <p:spPr bwMode="auto">
              <a:xfrm>
                <a:off x="7093781" y="1638152"/>
                <a:ext cx="722122" cy="235916"/>
              </a:xfrm>
              <a:prstGeom prst="wedgeRoundRectCallout">
                <a:avLst>
                  <a:gd name="adj1" fmla="val -53831"/>
                  <a:gd name="adj2" fmla="val 205867"/>
                  <a:gd name="adj3" fmla="val 16667"/>
                </a:avLst>
              </a:prstGeom>
              <a:noFill/>
              <a:ln w="12700">
                <a:solidFill>
                  <a:srgbClr val="FFFF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7257" tIns="28628" rIns="57257" bIns="28628" numCol="1" spcCol="0" rtlCol="0" fromWordArt="0" anchor="ctr" anchorCtr="0" forceAA="0" compatLnSpc="1">
                <a:prstTxWarp prst="textNoShape">
                  <a:avLst/>
                </a:prstTxWarp>
                <a:noAutofit/>
              </a:bodyPr>
              <a:lstStyle>
                <a:defPPr>
                  <a:defRPr lang="de-DE"/>
                </a:defPPr>
                <a:lvl1pPr algn="l">
                  <a:spcBef>
                    <a:spcPts val="0"/>
                  </a:spcBef>
                  <a:spcAft>
                    <a:spcPts val="0"/>
                  </a:spcAft>
                  <a:defRPr>
                    <a:solidFill>
                      <a:schemeClr val="lt1"/>
                    </a:solidFill>
                    <a:latin typeface="+mn-lt"/>
                    <a:ea typeface="+mn-ea"/>
                    <a:cs typeface="+mn-cs"/>
                  </a:defRPr>
                </a:lvl1pPr>
                <a:lvl2pPr marL="457200" algn="l">
                  <a:spcBef>
                    <a:spcPts val="0"/>
                  </a:spcBef>
                  <a:spcAft>
                    <a:spcPts val="0"/>
                  </a:spcAft>
                  <a:defRPr>
                    <a:solidFill>
                      <a:schemeClr val="lt1"/>
                    </a:solidFill>
                    <a:latin typeface="+mn-lt"/>
                    <a:ea typeface="+mn-ea"/>
                    <a:cs typeface="+mn-cs"/>
                  </a:defRPr>
                </a:lvl2pPr>
                <a:lvl3pPr marL="914400" algn="l">
                  <a:spcBef>
                    <a:spcPts val="0"/>
                  </a:spcBef>
                  <a:spcAft>
                    <a:spcPts val="0"/>
                  </a:spcAft>
                  <a:defRPr>
                    <a:solidFill>
                      <a:schemeClr val="lt1"/>
                    </a:solidFill>
                    <a:latin typeface="+mn-lt"/>
                    <a:ea typeface="+mn-ea"/>
                    <a:cs typeface="+mn-cs"/>
                  </a:defRPr>
                </a:lvl3pPr>
                <a:lvl4pPr marL="1371600" algn="l">
                  <a:spcBef>
                    <a:spcPts val="0"/>
                  </a:spcBef>
                  <a:spcAft>
                    <a:spcPts val="0"/>
                  </a:spcAft>
                  <a:defRPr>
                    <a:solidFill>
                      <a:schemeClr val="lt1"/>
                    </a:solidFill>
                    <a:latin typeface="+mn-lt"/>
                    <a:ea typeface="+mn-ea"/>
                    <a:cs typeface="+mn-cs"/>
                  </a:defRPr>
                </a:lvl4pPr>
                <a:lvl5pPr marL="1828800" algn="l">
                  <a:spcBef>
                    <a:spcPts val="0"/>
                  </a:spcBef>
                  <a:spcAft>
                    <a:spcPts val="0"/>
                  </a:spcAft>
                  <a:defRPr>
                    <a:solidFill>
                      <a:schemeClr val="lt1"/>
                    </a:solidFill>
                    <a:latin typeface="+mn-lt"/>
                    <a:ea typeface="+mn-ea"/>
                    <a:cs typeface="+mn-cs"/>
                  </a:defRPr>
                </a:lvl5pPr>
                <a:lvl6pPr marL="2286000" algn="l" defTabSz="914400">
                  <a:defRPr>
                    <a:solidFill>
                      <a:schemeClr val="lt1"/>
                    </a:solidFill>
                    <a:latin typeface="+mn-lt"/>
                    <a:ea typeface="+mn-ea"/>
                    <a:cs typeface="+mn-cs"/>
                  </a:defRPr>
                </a:lvl6pPr>
                <a:lvl7pPr marL="2743200" algn="l" defTabSz="914400">
                  <a:defRPr>
                    <a:solidFill>
                      <a:schemeClr val="lt1"/>
                    </a:solidFill>
                    <a:latin typeface="+mn-lt"/>
                    <a:ea typeface="+mn-ea"/>
                    <a:cs typeface="+mn-cs"/>
                  </a:defRPr>
                </a:lvl7pPr>
                <a:lvl8pPr marL="3200400" algn="l" defTabSz="914400">
                  <a:defRPr>
                    <a:solidFill>
                      <a:schemeClr val="lt1"/>
                    </a:solidFill>
                    <a:latin typeface="+mn-lt"/>
                    <a:ea typeface="+mn-ea"/>
                    <a:cs typeface="+mn-cs"/>
                  </a:defRPr>
                </a:lvl8pPr>
                <a:lvl9pPr marL="3657600" algn="l" defTabSz="914400">
                  <a:defRPr>
                    <a:solidFill>
                      <a:schemeClr val="lt1"/>
                    </a:solidFill>
                    <a:latin typeface="+mn-lt"/>
                    <a:ea typeface="+mn-ea"/>
                    <a:cs typeface="+mn-cs"/>
                  </a:defRPr>
                </a:lvl9pPr>
              </a:lstStyle>
              <a:p>
                <a:pPr algn="ctr">
                  <a:defRPr/>
                </a:pPr>
                <a:r>
                  <a:rPr lang="en-GB" sz="200"/>
                  <a:t>SIS100</a:t>
                </a:r>
                <a:endParaRPr sz="700"/>
              </a:p>
            </p:txBody>
          </p:sp>
          <p:sp>
            <p:nvSpPr>
              <p:cNvPr id="17" name="Abgerundete rechteckige Legende 12"/>
              <p:cNvSpPr/>
              <p:nvPr/>
            </p:nvSpPr>
            <p:spPr bwMode="auto">
              <a:xfrm>
                <a:off x="6537005" y="2429190"/>
                <a:ext cx="755865" cy="235916"/>
              </a:xfrm>
              <a:prstGeom prst="wedgeRoundRectCallout">
                <a:avLst>
                  <a:gd name="adj1" fmla="val -66848"/>
                  <a:gd name="adj2" fmla="val 174023"/>
                  <a:gd name="adj3" fmla="val 16667"/>
                </a:avLst>
              </a:prstGeom>
              <a:noFill/>
              <a:ln w="12700">
                <a:solidFill>
                  <a:srgbClr val="FFFF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57257" tIns="28628" rIns="57257" bIns="28628" numCol="1" spcCol="0" rtlCol="0" fromWordArt="0" anchor="ctr" anchorCtr="0" forceAA="0" compatLnSpc="1">
                <a:prstTxWarp prst="textNoShape">
                  <a:avLst/>
                </a:prstTxWarp>
                <a:noAutofit/>
              </a:bodyPr>
              <a:lstStyle>
                <a:defPPr>
                  <a:defRPr lang="de-DE"/>
                </a:defPPr>
                <a:lvl1pPr algn="l">
                  <a:spcBef>
                    <a:spcPts val="0"/>
                  </a:spcBef>
                  <a:spcAft>
                    <a:spcPts val="0"/>
                  </a:spcAft>
                  <a:defRPr>
                    <a:solidFill>
                      <a:schemeClr val="lt1"/>
                    </a:solidFill>
                    <a:latin typeface="+mn-lt"/>
                    <a:ea typeface="+mn-ea"/>
                    <a:cs typeface="+mn-cs"/>
                  </a:defRPr>
                </a:lvl1pPr>
                <a:lvl2pPr marL="457200" algn="l">
                  <a:spcBef>
                    <a:spcPts val="0"/>
                  </a:spcBef>
                  <a:spcAft>
                    <a:spcPts val="0"/>
                  </a:spcAft>
                  <a:defRPr>
                    <a:solidFill>
                      <a:schemeClr val="lt1"/>
                    </a:solidFill>
                    <a:latin typeface="+mn-lt"/>
                    <a:ea typeface="+mn-ea"/>
                    <a:cs typeface="+mn-cs"/>
                  </a:defRPr>
                </a:lvl2pPr>
                <a:lvl3pPr marL="914400" algn="l">
                  <a:spcBef>
                    <a:spcPts val="0"/>
                  </a:spcBef>
                  <a:spcAft>
                    <a:spcPts val="0"/>
                  </a:spcAft>
                  <a:defRPr>
                    <a:solidFill>
                      <a:schemeClr val="lt1"/>
                    </a:solidFill>
                    <a:latin typeface="+mn-lt"/>
                    <a:ea typeface="+mn-ea"/>
                    <a:cs typeface="+mn-cs"/>
                  </a:defRPr>
                </a:lvl3pPr>
                <a:lvl4pPr marL="1371600" algn="l">
                  <a:spcBef>
                    <a:spcPts val="0"/>
                  </a:spcBef>
                  <a:spcAft>
                    <a:spcPts val="0"/>
                  </a:spcAft>
                  <a:defRPr>
                    <a:solidFill>
                      <a:schemeClr val="lt1"/>
                    </a:solidFill>
                    <a:latin typeface="+mn-lt"/>
                    <a:ea typeface="+mn-ea"/>
                    <a:cs typeface="+mn-cs"/>
                  </a:defRPr>
                </a:lvl4pPr>
                <a:lvl5pPr marL="1828800" algn="l">
                  <a:spcBef>
                    <a:spcPts val="0"/>
                  </a:spcBef>
                  <a:spcAft>
                    <a:spcPts val="0"/>
                  </a:spcAft>
                  <a:defRPr>
                    <a:solidFill>
                      <a:schemeClr val="lt1"/>
                    </a:solidFill>
                    <a:latin typeface="+mn-lt"/>
                    <a:ea typeface="+mn-ea"/>
                    <a:cs typeface="+mn-cs"/>
                  </a:defRPr>
                </a:lvl5pPr>
                <a:lvl6pPr marL="2286000" algn="l" defTabSz="914400">
                  <a:defRPr>
                    <a:solidFill>
                      <a:schemeClr val="lt1"/>
                    </a:solidFill>
                    <a:latin typeface="+mn-lt"/>
                    <a:ea typeface="+mn-ea"/>
                    <a:cs typeface="+mn-cs"/>
                  </a:defRPr>
                </a:lvl6pPr>
                <a:lvl7pPr marL="2743200" algn="l" defTabSz="914400">
                  <a:defRPr>
                    <a:solidFill>
                      <a:schemeClr val="lt1"/>
                    </a:solidFill>
                    <a:latin typeface="+mn-lt"/>
                    <a:ea typeface="+mn-ea"/>
                    <a:cs typeface="+mn-cs"/>
                  </a:defRPr>
                </a:lvl7pPr>
                <a:lvl8pPr marL="3200400" algn="l" defTabSz="914400">
                  <a:defRPr>
                    <a:solidFill>
                      <a:schemeClr val="lt1"/>
                    </a:solidFill>
                    <a:latin typeface="+mn-lt"/>
                    <a:ea typeface="+mn-ea"/>
                    <a:cs typeface="+mn-cs"/>
                  </a:defRPr>
                </a:lvl8pPr>
                <a:lvl9pPr marL="3657600" algn="l" defTabSz="914400">
                  <a:defRPr>
                    <a:solidFill>
                      <a:schemeClr val="lt1"/>
                    </a:solidFill>
                    <a:latin typeface="+mn-lt"/>
                    <a:ea typeface="+mn-ea"/>
                    <a:cs typeface="+mn-cs"/>
                  </a:defRPr>
                </a:lvl9pPr>
              </a:lstStyle>
              <a:p>
                <a:pPr algn="ctr">
                  <a:defRPr/>
                </a:pPr>
                <a:r>
                  <a:rPr lang="en-GB" sz="200"/>
                  <a:t>CRYO 2</a:t>
                </a:r>
                <a:endParaRPr sz="700"/>
              </a:p>
            </p:txBody>
          </p:sp>
        </p:grpSp>
        <p:sp>
          <p:nvSpPr>
            <p:cNvPr id="11" name="Textfeld 1"/>
            <p:cNvSpPr txBox="1"/>
            <p:nvPr/>
          </p:nvSpPr>
          <p:spPr bwMode="auto">
            <a:xfrm>
              <a:off x="7203149" y="6184120"/>
              <a:ext cx="1930617" cy="467912"/>
            </a:xfrm>
            <a:prstGeom prst="rect">
              <a:avLst/>
            </a:prstGeom>
          </p:spPr>
          <p:txBody>
            <a:bodyPr vert="horz" wrap="square" lIns="57257" tIns="28628" rIns="57257" bIns="28628" rtlCol="0" anchor="t">
              <a:spAutoFit/>
            </a:bodyPr>
            <a:lstStyle>
              <a:defPPr>
                <a:defRPr lang="de-DE"/>
              </a:defPPr>
              <a:lvl1pPr algn="l">
                <a:spcBef>
                  <a:spcPts val="0"/>
                </a:spcBef>
                <a:spcAft>
                  <a:spcPts val="0"/>
                </a:spcAft>
                <a:defRPr>
                  <a:solidFill>
                    <a:schemeClr val="tx1"/>
                  </a:solidFill>
                  <a:latin typeface="Arial"/>
                  <a:ea typeface="+mn-ea"/>
                  <a:cs typeface="+mn-cs"/>
                </a:defRPr>
              </a:lvl1pPr>
              <a:lvl2pPr marL="457200" algn="l">
                <a:spcBef>
                  <a:spcPts val="0"/>
                </a:spcBef>
                <a:spcAft>
                  <a:spcPts val="0"/>
                </a:spcAft>
                <a:defRPr>
                  <a:solidFill>
                    <a:schemeClr val="tx1"/>
                  </a:solidFill>
                  <a:latin typeface="Arial"/>
                  <a:ea typeface="+mn-ea"/>
                  <a:cs typeface="+mn-cs"/>
                </a:defRPr>
              </a:lvl2pPr>
              <a:lvl3pPr marL="914400" algn="l">
                <a:spcBef>
                  <a:spcPts val="0"/>
                </a:spcBef>
                <a:spcAft>
                  <a:spcPts val="0"/>
                </a:spcAft>
                <a:defRPr>
                  <a:solidFill>
                    <a:schemeClr val="tx1"/>
                  </a:solidFill>
                  <a:latin typeface="Arial"/>
                  <a:ea typeface="+mn-ea"/>
                  <a:cs typeface="+mn-cs"/>
                </a:defRPr>
              </a:lvl3pPr>
              <a:lvl4pPr marL="1371600" algn="l">
                <a:spcBef>
                  <a:spcPts val="0"/>
                </a:spcBef>
                <a:spcAft>
                  <a:spcPts val="0"/>
                </a:spcAft>
                <a:defRPr>
                  <a:solidFill>
                    <a:schemeClr val="tx1"/>
                  </a:solidFill>
                  <a:latin typeface="Arial"/>
                  <a:ea typeface="+mn-ea"/>
                  <a:cs typeface="+mn-cs"/>
                </a:defRPr>
              </a:lvl4pPr>
              <a:lvl5pPr marL="1828800" algn="l">
                <a:spcBef>
                  <a:spcPts val="0"/>
                </a:spcBef>
                <a:spcAft>
                  <a:spcPts val="0"/>
                </a:spcAft>
                <a:defRPr>
                  <a:solidFill>
                    <a:schemeClr val="tx1"/>
                  </a:solidFill>
                  <a:latin typeface="Arial"/>
                  <a:ea typeface="+mn-ea"/>
                  <a:cs typeface="+mn-cs"/>
                </a:defRPr>
              </a:lvl5pPr>
              <a:lvl6pPr marL="2286000" algn="l" defTabSz="914400">
                <a:defRPr>
                  <a:solidFill>
                    <a:schemeClr val="tx1"/>
                  </a:solidFill>
                  <a:latin typeface="Arial"/>
                  <a:ea typeface="+mn-ea"/>
                  <a:cs typeface="+mn-cs"/>
                </a:defRPr>
              </a:lvl6pPr>
              <a:lvl7pPr marL="2743200" algn="l" defTabSz="914400">
                <a:defRPr>
                  <a:solidFill>
                    <a:schemeClr val="tx1"/>
                  </a:solidFill>
                  <a:latin typeface="Arial"/>
                  <a:ea typeface="+mn-ea"/>
                  <a:cs typeface="+mn-cs"/>
                </a:defRPr>
              </a:lvl7pPr>
              <a:lvl8pPr marL="3200400" algn="l" defTabSz="914400">
                <a:defRPr>
                  <a:solidFill>
                    <a:schemeClr val="tx1"/>
                  </a:solidFill>
                  <a:latin typeface="Arial"/>
                  <a:ea typeface="+mn-ea"/>
                  <a:cs typeface="+mn-cs"/>
                </a:defRPr>
              </a:lvl8pPr>
              <a:lvl9pPr marL="3657600" algn="l" defTabSz="914400">
                <a:defRPr>
                  <a:solidFill>
                    <a:schemeClr val="tx1"/>
                  </a:solidFill>
                  <a:latin typeface="Arial"/>
                  <a:ea typeface="+mn-ea"/>
                  <a:cs typeface="+mn-cs"/>
                </a:defRPr>
              </a:lvl9pPr>
            </a:lstStyle>
            <a:p>
              <a:pPr algn="l">
                <a:defRPr/>
              </a:pPr>
              <a:r>
                <a:rPr lang="de-DE" sz="500" dirty="0">
                  <a:solidFill>
                    <a:schemeClr val="bg1"/>
                  </a:solidFill>
                  <a:latin typeface="Calibri"/>
                  <a:cs typeface="Calibri"/>
                </a:rPr>
                <a:t>April 2024</a:t>
              </a:r>
              <a:r>
                <a:rPr lang="de-DE" sz="200" dirty="0">
                  <a:solidFill>
                    <a:schemeClr val="bg1"/>
                  </a:solidFill>
                  <a:latin typeface="Calibri"/>
                  <a:cs typeface="Calibri"/>
                </a:rPr>
                <a:t>,  D. </a:t>
              </a:r>
              <a:r>
                <a:rPr lang="de-DE" sz="200" dirty="0" err="1">
                  <a:solidFill>
                    <a:schemeClr val="bg1"/>
                  </a:solidFill>
                  <a:latin typeface="Calibri"/>
                  <a:cs typeface="Calibri"/>
                </a:rPr>
                <a:t>Fehrenz</a:t>
              </a:r>
              <a:r>
                <a:rPr lang="de-DE" sz="200" dirty="0">
                  <a:solidFill>
                    <a:schemeClr val="bg1"/>
                  </a:solidFill>
                  <a:latin typeface="Calibri"/>
                  <a:cs typeface="Calibri"/>
                </a:rPr>
                <a:t>, GSI FAIR</a:t>
              </a:r>
              <a:endParaRPr lang="de-DE" sz="500" dirty="0">
                <a:solidFill>
                  <a:schemeClr val="bg1"/>
                </a:solidFill>
                <a:latin typeface="Calibri"/>
                <a:cs typeface="Calibri"/>
              </a:endParaRPr>
            </a:p>
          </p:txBody>
        </p:sp>
      </p:grpSp>
      <p:sp>
        <p:nvSpPr>
          <p:cNvPr id="3" name="Slide Number Placeholder 2">
            <a:extLst>
              <a:ext uri="{FF2B5EF4-FFF2-40B4-BE49-F238E27FC236}">
                <a16:creationId xmlns:a16="http://schemas.microsoft.com/office/drawing/2014/main" id="{1BB7CBFF-CF3B-9401-DDB1-896BA363FF60}"/>
              </a:ext>
            </a:extLst>
          </p:cNvPr>
          <p:cNvSpPr>
            <a:spLocks noGrp="1"/>
          </p:cNvSpPr>
          <p:nvPr>
            <p:ph type="sldNum" sz="quarter" idx="12"/>
          </p:nvPr>
        </p:nvSpPr>
        <p:spPr/>
        <p:txBody>
          <a:bodyPr/>
          <a:lstStyle/>
          <a:p>
            <a:pPr>
              <a:defRPr/>
            </a:pPr>
            <a:fld id="{125CBDDA-5CCF-8748-8988-9DC6C8981774}" type="slidenum">
              <a:rPr lang="de-DE" smtClean="0"/>
              <a:t>2</a:t>
            </a:fld>
            <a:endParaRPr lang="de-DE"/>
          </a:p>
        </p:txBody>
      </p:sp>
      <p:sp>
        <p:nvSpPr>
          <p:cNvPr id="18" name="Text Placeholder 17">
            <a:extLst>
              <a:ext uri="{FF2B5EF4-FFF2-40B4-BE49-F238E27FC236}">
                <a16:creationId xmlns:a16="http://schemas.microsoft.com/office/drawing/2014/main" id="{94A041D1-5F01-533B-3ECD-42A79A79736B}"/>
              </a:ext>
            </a:extLst>
          </p:cNvPr>
          <p:cNvSpPr>
            <a:spLocks noGrp="1"/>
          </p:cNvSpPr>
          <p:nvPr>
            <p:ph type="body" sz="quarter" idx="13"/>
          </p:nvPr>
        </p:nvSpPr>
        <p:spPr/>
        <p:txBody>
          <a:bodyPr/>
          <a:lstStyle/>
          <a:p>
            <a:r>
              <a:rPr lang="en-GB" dirty="0"/>
              <a:t>Outline</a:t>
            </a:r>
          </a:p>
        </p:txBody>
      </p:sp>
      <p:pic>
        <p:nvPicPr>
          <p:cNvPr id="9" name="Picture 4">
            <a:extLst>
              <a:ext uri="{FF2B5EF4-FFF2-40B4-BE49-F238E27FC236}">
                <a16:creationId xmlns:a16="http://schemas.microsoft.com/office/drawing/2014/main" id="{D41A9054-247E-931A-ADE3-4CD4BAC3782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6342"/>
          <a:stretch/>
        </p:blipFill>
        <p:spPr>
          <a:xfrm>
            <a:off x="6548899" y="3361165"/>
            <a:ext cx="2481842" cy="1609316"/>
          </a:xfrm>
          <a:prstGeom prst="rect">
            <a:avLst/>
          </a:prstGeom>
        </p:spPr>
      </p:pic>
      <p:pic>
        <p:nvPicPr>
          <p:cNvPr id="13" name="Picture 6">
            <a:extLst>
              <a:ext uri="{FF2B5EF4-FFF2-40B4-BE49-F238E27FC236}">
                <a16:creationId xmlns:a16="http://schemas.microsoft.com/office/drawing/2014/main" id="{F424C075-020A-450E-5E6E-FB151986CCA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tretch/>
        </p:blipFill>
        <p:spPr bwMode="auto">
          <a:xfrm>
            <a:off x="4447884" y="2556506"/>
            <a:ext cx="2480737" cy="1609317"/>
          </a:xfrm>
          <a:prstGeom prst="rect">
            <a:avLst/>
          </a:prstGeom>
          <a:noFill/>
        </p:spPr>
      </p:pic>
      <p:pic>
        <p:nvPicPr>
          <p:cNvPr id="20" name="Picture 6">
            <a:extLst>
              <a:ext uri="{FF2B5EF4-FFF2-40B4-BE49-F238E27FC236}">
                <a16:creationId xmlns:a16="http://schemas.microsoft.com/office/drawing/2014/main" id="{83A7B52D-43F7-210F-6A7C-37F8D2CF41A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17475" y="1109405"/>
            <a:ext cx="1424397" cy="1384930"/>
          </a:xfrm>
          <a:prstGeom prst="rect">
            <a:avLst/>
          </a:prstGeom>
          <a:noFill/>
        </p:spPr>
      </p:pic>
      <p:sp>
        <p:nvSpPr>
          <p:cNvPr id="6" name="Content Placeholder 5">
            <a:extLst>
              <a:ext uri="{FF2B5EF4-FFF2-40B4-BE49-F238E27FC236}">
                <a16:creationId xmlns:a16="http://schemas.microsoft.com/office/drawing/2014/main" id="{A25852F9-1A96-847A-CEF0-05E1EC8BCE67}"/>
              </a:ext>
            </a:extLst>
          </p:cNvPr>
          <p:cNvSpPr>
            <a:spLocks noGrp="1"/>
          </p:cNvSpPr>
          <p:nvPr>
            <p:ph idx="1"/>
          </p:nvPr>
        </p:nvSpPr>
        <p:spPr>
          <a:xfrm>
            <a:off x="247639" y="1232563"/>
            <a:ext cx="6031209" cy="3910937"/>
          </a:xfrm>
        </p:spPr>
        <p:txBody>
          <a:bodyPr/>
          <a:lstStyle/>
          <a:p>
            <a:r>
              <a:rPr lang="en-GB" dirty="0"/>
              <a:t>Introduction</a:t>
            </a:r>
          </a:p>
          <a:p>
            <a:r>
              <a:rPr lang="en-GB" dirty="0"/>
              <a:t>Civil construction</a:t>
            </a:r>
          </a:p>
          <a:p>
            <a:pPr lvl="1"/>
            <a:r>
              <a:rPr lang="en-GB" dirty="0"/>
              <a:t>Concrete works completed</a:t>
            </a:r>
          </a:p>
          <a:p>
            <a:pPr lvl="1"/>
            <a:r>
              <a:rPr lang="en-GB" dirty="0"/>
              <a:t>Cables, ventilation, etc (TBI) ongoing</a:t>
            </a:r>
          </a:p>
          <a:p>
            <a:r>
              <a:rPr lang="en-GB" dirty="0"/>
              <a:t>Accelerators</a:t>
            </a:r>
          </a:p>
          <a:p>
            <a:pPr lvl="1"/>
            <a:r>
              <a:rPr lang="en-GB" dirty="0"/>
              <a:t>Installations started beginning of 2024</a:t>
            </a:r>
          </a:p>
          <a:p>
            <a:r>
              <a:rPr lang="en-GB" dirty="0"/>
              <a:t>Experiments</a:t>
            </a:r>
          </a:p>
          <a:p>
            <a:pPr lvl="1"/>
            <a:r>
              <a:rPr lang="en-GB" dirty="0"/>
              <a:t>On track for FAIR 2028  </a:t>
            </a:r>
          </a:p>
          <a:p>
            <a:r>
              <a:rPr lang="en-GB" dirty="0"/>
              <a:t>FAIR Commissioning</a:t>
            </a:r>
          </a:p>
          <a:p>
            <a:pPr lvl="1"/>
            <a:r>
              <a:rPr lang="en-GB" dirty="0"/>
              <a:t>Start in 2025</a:t>
            </a:r>
          </a:p>
          <a:p>
            <a:pPr lvl="1"/>
            <a:r>
              <a:rPr lang="en-GB" dirty="0"/>
              <a:t>First experiments with Super-FRS@SIS18 end of 2027/2028 </a:t>
            </a:r>
          </a:p>
        </p:txBody>
      </p:sp>
      <p:sp>
        <p:nvSpPr>
          <p:cNvPr id="24" name="Footer Placeholder 23">
            <a:extLst>
              <a:ext uri="{FF2B5EF4-FFF2-40B4-BE49-F238E27FC236}">
                <a16:creationId xmlns:a16="http://schemas.microsoft.com/office/drawing/2014/main" id="{C22BA950-E409-8086-9DEE-9B0BAC19FBB3}"/>
              </a:ext>
            </a:extLst>
          </p:cNvPr>
          <p:cNvSpPr>
            <a:spLocks noGrp="1"/>
          </p:cNvSpPr>
          <p:nvPr>
            <p:ph type="ftr" sz="quarter" idx="3"/>
          </p:nvPr>
        </p:nvSpPr>
        <p:spPr/>
        <p:txBody>
          <a:bodyPr/>
          <a:lstStyle/>
          <a:p>
            <a:pPr algn="l"/>
            <a:r>
              <a:rPr lang="en-US"/>
              <a:t>IUPAP Meeting - WG9 </a:t>
            </a:r>
            <a:endParaRPr lang="de-D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sp>
        <p:nvSpPr>
          <p:cNvPr id="3" name="Footer Placeholder 2"/>
          <p:cNvSpPr>
            <a:spLocks noGrp="1"/>
          </p:cNvSpPr>
          <p:nvPr>
            <p:ph type="ftr" sz="quarter" idx="3"/>
          </p:nvPr>
        </p:nvSpPr>
        <p:spPr/>
        <p:txBody>
          <a:bodyPr/>
          <a:lstStyle/>
          <a:p>
            <a:pPr algn="l"/>
            <a:r>
              <a:rPr lang="en-US"/>
              <a:t>IUPAP Meeting - WG9 </a:t>
            </a:r>
            <a:endParaRPr lang="de-DE"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p:cNvSpPr txBox="1"/>
          <p:nvPr/>
        </p:nvSpPr>
        <p:spPr>
          <a:xfrm>
            <a:off x="364436" y="314311"/>
            <a:ext cx="4459357" cy="830997"/>
          </a:xfrm>
          <a:prstGeom prst="rect">
            <a:avLst/>
          </a:prstGeom>
        </p:spPr>
        <p:txBody>
          <a:bodyPr vert="horz" wrap="square" lIns="91440" tIns="45720" rIns="91440" bIns="45720" rtlCol="0" anchor="t">
            <a:spAutoFit/>
          </a:bodyPr>
          <a:lstStyle/>
          <a:p>
            <a:pPr algn="l"/>
            <a:r>
              <a:rPr lang="de-DE" sz="2400" dirty="0" err="1">
                <a:solidFill>
                  <a:schemeClr val="bg1"/>
                </a:solidFill>
              </a:rPr>
              <a:t>Thank</a:t>
            </a:r>
            <a:r>
              <a:rPr lang="de-DE" sz="2400" dirty="0">
                <a:solidFill>
                  <a:schemeClr val="bg1"/>
                </a:solidFill>
              </a:rPr>
              <a:t> </a:t>
            </a:r>
            <a:r>
              <a:rPr lang="de-DE" sz="2400" dirty="0" err="1">
                <a:solidFill>
                  <a:schemeClr val="bg1"/>
                </a:solidFill>
              </a:rPr>
              <a:t>you</a:t>
            </a:r>
            <a:r>
              <a:rPr lang="de-DE" sz="2400" dirty="0">
                <a:solidFill>
                  <a:schemeClr val="bg1"/>
                </a:solidFill>
              </a:rPr>
              <a:t>!</a:t>
            </a:r>
          </a:p>
          <a:p>
            <a:pPr algn="l"/>
            <a:r>
              <a:rPr lang="de-DE" sz="2400" dirty="0" err="1">
                <a:solidFill>
                  <a:schemeClr val="bg1"/>
                </a:solidFill>
              </a:rPr>
              <a:t>Questions</a:t>
            </a:r>
            <a:r>
              <a:rPr lang="de-DE" sz="2400" dirty="0">
                <a:solidFill>
                  <a:schemeClr val="bg1"/>
                </a:solidFill>
              </a:rPr>
              <a:t>?</a:t>
            </a:r>
          </a:p>
        </p:txBody>
      </p:sp>
      <p:sp>
        <p:nvSpPr>
          <p:cNvPr id="7" name="Foliennummernplatzhalter 6">
            <a:extLst>
              <a:ext uri="{FF2B5EF4-FFF2-40B4-BE49-F238E27FC236}">
                <a16:creationId xmlns:a16="http://schemas.microsoft.com/office/drawing/2014/main" id="{05396CD5-72FB-4BCE-BC97-72503BCB8EFD}"/>
              </a:ext>
            </a:extLst>
          </p:cNvPr>
          <p:cNvSpPr>
            <a:spLocks noGrp="1"/>
          </p:cNvSpPr>
          <p:nvPr>
            <p:ph type="sldNum" sz="quarter" idx="12"/>
          </p:nvPr>
        </p:nvSpPr>
        <p:spPr/>
        <p:txBody>
          <a:bodyPr/>
          <a:lstStyle/>
          <a:p>
            <a:fld id="{125CBDDA-5CCF-8748-8988-9DC6C8981774}" type="slidenum">
              <a:rPr lang="de-DE" smtClean="0"/>
              <a:t>20</a:t>
            </a:fld>
            <a:endParaRPr lang="de-DE"/>
          </a:p>
        </p:txBody>
      </p:sp>
    </p:spTree>
    <p:extLst>
      <p:ext uri="{BB962C8B-B14F-4D97-AF65-F5344CB8AC3E}">
        <p14:creationId xmlns:p14="http://schemas.microsoft.com/office/powerpoint/2010/main" val="3379935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sp>
        <p:nvSpPr>
          <p:cNvPr id="3" name="Footer Placeholder 2"/>
          <p:cNvSpPr>
            <a:spLocks noGrp="1"/>
          </p:cNvSpPr>
          <p:nvPr>
            <p:ph type="ftr" sz="quarter" idx="3"/>
          </p:nvPr>
        </p:nvSpPr>
        <p:spPr/>
        <p:txBody>
          <a:bodyPr/>
          <a:lstStyle/>
          <a:p>
            <a:pPr algn="l"/>
            <a:r>
              <a:rPr lang="en-US"/>
              <a:t>IUPAP Meeting - WG9 </a:t>
            </a:r>
            <a:endParaRPr lang="de-DE" dirty="0"/>
          </a:p>
        </p:txBody>
      </p:sp>
      <p:pic>
        <p:nvPicPr>
          <p:cNvPr id="8" name="object 3"/>
          <p:cNvPicPr>
            <a:picLocks noChangeAspect="1"/>
          </p:cNvPicPr>
          <p:nvPr/>
        </p:nvPicPr>
        <p:blipFill>
          <a:blip r:embed="rId3" cstate="print"/>
          <a:stretch>
            <a:fillRect/>
          </a:stretch>
        </p:blipFill>
        <p:spPr>
          <a:xfrm>
            <a:off x="-815009" y="0"/>
            <a:ext cx="10426148" cy="5864708"/>
          </a:xfrm>
          <a:prstGeom prst="rect">
            <a:avLst/>
          </a:prstGeom>
        </p:spPr>
      </p:pic>
      <p:grpSp>
        <p:nvGrpSpPr>
          <p:cNvPr id="22" name="Gruppieren 1"/>
          <p:cNvGrpSpPr/>
          <p:nvPr/>
        </p:nvGrpSpPr>
        <p:grpSpPr>
          <a:xfrm>
            <a:off x="-524375" y="6367243"/>
            <a:ext cx="5434378" cy="402999"/>
            <a:chOff x="175683" y="6455734"/>
            <a:chExt cx="5434378" cy="402999"/>
          </a:xfrm>
        </p:grpSpPr>
        <p:sp>
          <p:nvSpPr>
            <p:cNvPr id="23" name="Rectangle 13"/>
            <p:cNvSpPr>
              <a:spLocks/>
            </p:cNvSpPr>
            <p:nvPr/>
          </p:nvSpPr>
          <p:spPr bwMode="auto">
            <a:xfrm>
              <a:off x="4582427" y="6700436"/>
              <a:ext cx="49483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9200" bIns="0">
              <a:spAutoFit/>
            </a:bodyPr>
            <a:lstStyle>
              <a:lvl1pPr marL="381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1pPr>
              <a:lvl2pPr marL="742950" indent="-28575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2pPr>
              <a:lvl3pPr marL="11430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3pPr>
              <a:lvl4pPr marL="16002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4pPr>
              <a:lvl5pPr marL="20574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5pPr>
              <a:lvl6pPr marL="25146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6pPr>
              <a:lvl7pPr marL="29718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7pPr>
              <a:lvl8pPr marL="34290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8pPr>
              <a:lvl9pPr marL="38862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9pPr>
            </a:lstStyle>
            <a:p>
              <a:pPr marL="38100" marR="0" lvl="0" indent="0" algn="l" defTabSz="457200" rtl="0" eaLnBrk="1" fontAlgn="auto" latinLnBrk="0" hangingPunct="1">
                <a:lnSpc>
                  <a:spcPct val="100000"/>
                </a:lnSpc>
                <a:spcBef>
                  <a:spcPts val="563"/>
                </a:spcBef>
                <a:spcAft>
                  <a:spcPts val="0"/>
                </a:spcAft>
                <a:buClrTx/>
                <a:buSzTx/>
                <a:buFontTx/>
                <a:buNone/>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a:pPr>
              <a:r>
                <a:rPr kumimoji="0" lang="en-US" altLang="ru-RU" sz="900" b="0" i="0" u="none" strike="noStrike" kern="1200" cap="none" spc="0" normalizeH="0" baseline="0" noProof="0" dirty="0">
                  <a:ln>
                    <a:noFill/>
                  </a:ln>
                  <a:solidFill>
                    <a:schemeClr val="tx1"/>
                  </a:solidFill>
                  <a:effectLst/>
                  <a:uLnTx/>
                  <a:uFillTx/>
                  <a:latin typeface="Arial" pitchFamily="34" charset="0"/>
                  <a:ea typeface="MS PGothic" pitchFamily="34" charset="-128"/>
                  <a:cs typeface="+mn-cs"/>
                  <a:sym typeface="Arial" pitchFamily="34" charset="0"/>
                </a:rPr>
                <a:t>Sweden</a:t>
              </a:r>
            </a:p>
          </p:txBody>
        </p:sp>
        <p:sp>
          <p:nvSpPr>
            <p:cNvPr id="24" name="Rectangle 14"/>
            <p:cNvSpPr>
              <a:spLocks/>
            </p:cNvSpPr>
            <p:nvPr/>
          </p:nvSpPr>
          <p:spPr bwMode="auto">
            <a:xfrm>
              <a:off x="707442" y="6703611"/>
              <a:ext cx="43712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9200" bIns="0">
              <a:spAutoFit/>
            </a:bodyPr>
            <a:lstStyle>
              <a:lvl1pPr marL="381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1pPr>
              <a:lvl2pPr marL="742950" indent="-28575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2pPr>
              <a:lvl3pPr marL="11430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3pPr>
              <a:lvl4pPr marL="16002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4pPr>
              <a:lvl5pPr marL="20574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5pPr>
              <a:lvl6pPr marL="25146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6pPr>
              <a:lvl7pPr marL="29718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7pPr>
              <a:lvl8pPr marL="34290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8pPr>
              <a:lvl9pPr marL="38862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9pPr>
            </a:lstStyle>
            <a:p>
              <a:pPr marL="38100" marR="0" lvl="0" indent="0" algn="l" defTabSz="457200" rtl="0" eaLnBrk="1" fontAlgn="auto" latinLnBrk="0" hangingPunct="1">
                <a:lnSpc>
                  <a:spcPct val="100000"/>
                </a:lnSpc>
                <a:spcBef>
                  <a:spcPts val="563"/>
                </a:spcBef>
                <a:spcAft>
                  <a:spcPts val="0"/>
                </a:spcAft>
                <a:buClrTx/>
                <a:buSzTx/>
                <a:buFontTx/>
                <a:buNone/>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a:pPr>
              <a:r>
                <a:rPr kumimoji="0" lang="en-US" altLang="ru-RU" sz="900" b="0" i="0" u="none" strike="noStrike" kern="1200" cap="none" spc="0" normalizeH="0" baseline="0" noProof="0" dirty="0">
                  <a:ln>
                    <a:noFill/>
                  </a:ln>
                  <a:solidFill>
                    <a:schemeClr val="tx1"/>
                  </a:solidFill>
                  <a:effectLst/>
                  <a:uLnTx/>
                  <a:uFillTx/>
                  <a:latin typeface="Arial" pitchFamily="34" charset="0"/>
                  <a:ea typeface="MS PGothic" pitchFamily="34" charset="-128"/>
                  <a:cs typeface="+mn-cs"/>
                  <a:sym typeface="Arial" pitchFamily="34" charset="0"/>
                </a:rPr>
                <a:t>France</a:t>
              </a:r>
            </a:p>
          </p:txBody>
        </p:sp>
        <p:pic>
          <p:nvPicPr>
            <p:cNvPr id="25" name="Picture 15"/>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0596" y="6460723"/>
              <a:ext cx="358775" cy="242888"/>
            </a:xfrm>
            <a:prstGeom prst="rect">
              <a:avLst/>
            </a:prstGeom>
            <a:noFill/>
            <a:ln w="936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6" name="Rectangle 16"/>
            <p:cNvSpPr>
              <a:spLocks/>
            </p:cNvSpPr>
            <p:nvPr/>
          </p:nvSpPr>
          <p:spPr bwMode="auto">
            <a:xfrm>
              <a:off x="1909215" y="6703611"/>
              <a:ext cx="32812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9200" bIns="0">
              <a:spAutoFit/>
            </a:bodyPr>
            <a:lstStyle>
              <a:lvl1pPr marL="381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1pPr>
              <a:lvl2pPr marL="742950" indent="-28575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2pPr>
              <a:lvl3pPr marL="11430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3pPr>
              <a:lvl4pPr marL="16002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4pPr>
              <a:lvl5pPr marL="20574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5pPr>
              <a:lvl6pPr marL="25146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6pPr>
              <a:lvl7pPr marL="29718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7pPr>
              <a:lvl8pPr marL="34290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8pPr>
              <a:lvl9pPr marL="38862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9pPr>
            </a:lstStyle>
            <a:p>
              <a:pPr marL="38100" marR="0" lvl="0" indent="0" algn="l" defTabSz="457200" rtl="0" eaLnBrk="1" fontAlgn="auto" latinLnBrk="0" hangingPunct="1">
                <a:lnSpc>
                  <a:spcPct val="100000"/>
                </a:lnSpc>
                <a:spcBef>
                  <a:spcPts val="563"/>
                </a:spcBef>
                <a:spcAft>
                  <a:spcPts val="0"/>
                </a:spcAft>
                <a:buClrTx/>
                <a:buSzTx/>
                <a:buFontTx/>
                <a:buNone/>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a:pPr>
              <a:r>
                <a:rPr kumimoji="0" lang="en-US" altLang="ru-RU" sz="900" b="0" i="0" u="none" strike="noStrike" kern="1200" cap="none" spc="0" normalizeH="0" baseline="0" noProof="0">
                  <a:ln>
                    <a:noFill/>
                  </a:ln>
                  <a:solidFill>
                    <a:schemeClr val="tx1"/>
                  </a:solidFill>
                  <a:effectLst/>
                  <a:uLnTx/>
                  <a:uFillTx/>
                  <a:latin typeface="Arial" pitchFamily="34" charset="0"/>
                  <a:ea typeface="MS PGothic" pitchFamily="34" charset="-128"/>
                  <a:cs typeface="+mn-cs"/>
                  <a:sym typeface="Arial" pitchFamily="34" charset="0"/>
                </a:rPr>
                <a:t>India</a:t>
              </a:r>
            </a:p>
          </p:txBody>
        </p:sp>
        <p:pic>
          <p:nvPicPr>
            <p:cNvPr id="27" name="Picture 17"/>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6191" y="6460723"/>
              <a:ext cx="330200" cy="242888"/>
            </a:xfrm>
            <a:prstGeom prst="rect">
              <a:avLst/>
            </a:prstGeom>
            <a:noFill/>
            <a:ln w="936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8" name="Rectangle 18"/>
            <p:cNvSpPr>
              <a:spLocks/>
            </p:cNvSpPr>
            <p:nvPr/>
          </p:nvSpPr>
          <p:spPr bwMode="auto">
            <a:xfrm>
              <a:off x="175683" y="6702023"/>
              <a:ext cx="45636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9200" bIns="0">
              <a:spAutoFit/>
            </a:bodyPr>
            <a:lstStyle>
              <a:lvl1pPr marL="381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1pPr>
              <a:lvl2pPr marL="742950" indent="-28575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2pPr>
              <a:lvl3pPr marL="11430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3pPr>
              <a:lvl4pPr marL="16002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4pPr>
              <a:lvl5pPr marL="20574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5pPr>
              <a:lvl6pPr marL="25146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6pPr>
              <a:lvl7pPr marL="29718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7pPr>
              <a:lvl8pPr marL="34290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8pPr>
              <a:lvl9pPr marL="38862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9pPr>
            </a:lstStyle>
            <a:p>
              <a:pPr marL="38100" marR="0" lvl="0" indent="0" algn="l" defTabSz="457200" rtl="0" eaLnBrk="1" fontAlgn="auto" latinLnBrk="0" hangingPunct="1">
                <a:lnSpc>
                  <a:spcPct val="100000"/>
                </a:lnSpc>
                <a:spcBef>
                  <a:spcPts val="563"/>
                </a:spcBef>
                <a:spcAft>
                  <a:spcPts val="0"/>
                </a:spcAft>
                <a:buClrTx/>
                <a:buSzTx/>
                <a:buFontTx/>
                <a:buNone/>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a:pPr>
              <a:r>
                <a:rPr kumimoji="0" lang="en-US" altLang="ru-RU" sz="900" b="0" i="0" u="none" strike="noStrike" kern="1200" cap="none" spc="0" normalizeH="0" baseline="0" noProof="0" dirty="0">
                  <a:ln>
                    <a:noFill/>
                  </a:ln>
                  <a:solidFill>
                    <a:schemeClr val="tx1"/>
                  </a:solidFill>
                  <a:effectLst/>
                  <a:uLnTx/>
                  <a:uFillTx/>
                  <a:latin typeface="Arial" pitchFamily="34" charset="0"/>
                  <a:ea typeface="MS PGothic" pitchFamily="34" charset="-128"/>
                  <a:cs typeface="+mn-cs"/>
                  <a:sym typeface="Arial" pitchFamily="34" charset="0"/>
                </a:rPr>
                <a:t>Finland</a:t>
              </a:r>
            </a:p>
          </p:txBody>
        </p:sp>
        <p:pic>
          <p:nvPicPr>
            <p:cNvPr id="29" name="Picture 19"/>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76158" y="6460723"/>
              <a:ext cx="358775" cy="242888"/>
            </a:xfrm>
            <a:prstGeom prst="rect">
              <a:avLst/>
            </a:prstGeom>
            <a:noFill/>
            <a:ln w="936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30" name="Picture 20"/>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14564" y="6460723"/>
              <a:ext cx="400050" cy="242888"/>
            </a:xfrm>
            <a:prstGeom prst="rect">
              <a:avLst/>
            </a:prstGeom>
            <a:noFill/>
            <a:ln w="936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1" name="Rectangle 21"/>
            <p:cNvSpPr>
              <a:spLocks/>
            </p:cNvSpPr>
            <p:nvPr/>
          </p:nvSpPr>
          <p:spPr bwMode="auto">
            <a:xfrm>
              <a:off x="1231108" y="6703611"/>
              <a:ext cx="55254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9200" bIns="0">
              <a:spAutoFit/>
            </a:bodyPr>
            <a:lstStyle>
              <a:lvl1pPr marL="381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1pPr>
              <a:lvl2pPr marL="742950" indent="-28575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2pPr>
              <a:lvl3pPr marL="11430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3pPr>
              <a:lvl4pPr marL="16002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4pPr>
              <a:lvl5pPr marL="20574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5pPr>
              <a:lvl6pPr marL="25146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6pPr>
              <a:lvl7pPr marL="29718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7pPr>
              <a:lvl8pPr marL="34290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8pPr>
              <a:lvl9pPr marL="38862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9pPr>
            </a:lstStyle>
            <a:p>
              <a:pPr marL="38100" marR="0" lvl="0" indent="0" algn="l" defTabSz="457200" rtl="0" eaLnBrk="1" fontAlgn="auto" latinLnBrk="0" hangingPunct="1">
                <a:lnSpc>
                  <a:spcPct val="100000"/>
                </a:lnSpc>
                <a:spcBef>
                  <a:spcPts val="563"/>
                </a:spcBef>
                <a:spcAft>
                  <a:spcPts val="0"/>
                </a:spcAft>
                <a:buClrTx/>
                <a:buSzTx/>
                <a:buFontTx/>
                <a:buNone/>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a:pPr>
              <a:r>
                <a:rPr kumimoji="0" lang="en-US" altLang="ru-RU" sz="900" b="0" i="0" u="none" strike="noStrike" kern="1200" cap="none" spc="0" normalizeH="0" baseline="0" noProof="0" dirty="0">
                  <a:ln>
                    <a:noFill/>
                  </a:ln>
                  <a:solidFill>
                    <a:schemeClr val="tx1"/>
                  </a:solidFill>
                  <a:effectLst/>
                  <a:uLnTx/>
                  <a:uFillTx/>
                  <a:latin typeface="Arial" pitchFamily="34" charset="0"/>
                  <a:ea typeface="MS PGothic" pitchFamily="34" charset="-128"/>
                  <a:cs typeface="+mn-cs"/>
                  <a:sym typeface="Arial" pitchFamily="34" charset="0"/>
                </a:rPr>
                <a:t>Germany</a:t>
              </a:r>
            </a:p>
          </p:txBody>
        </p:sp>
        <p:pic>
          <p:nvPicPr>
            <p:cNvPr id="32" name="Picture 22"/>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469409" y="6460723"/>
              <a:ext cx="384175" cy="242888"/>
            </a:xfrm>
            <a:prstGeom prst="rect">
              <a:avLst/>
            </a:prstGeom>
            <a:noFill/>
            <a:ln w="936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3" name="Rectangle 23"/>
            <p:cNvSpPr>
              <a:spLocks/>
            </p:cNvSpPr>
            <p:nvPr/>
          </p:nvSpPr>
          <p:spPr bwMode="auto">
            <a:xfrm>
              <a:off x="2420878" y="6703611"/>
              <a:ext cx="43712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9200" bIns="0">
              <a:spAutoFit/>
            </a:bodyPr>
            <a:lstStyle>
              <a:lvl1pPr marL="381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1pPr>
              <a:lvl2pPr marL="742950" indent="-28575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2pPr>
              <a:lvl3pPr marL="11430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3pPr>
              <a:lvl4pPr marL="16002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4pPr>
              <a:lvl5pPr marL="20574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5pPr>
              <a:lvl6pPr marL="25146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6pPr>
              <a:lvl7pPr marL="29718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7pPr>
              <a:lvl8pPr marL="34290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8pPr>
              <a:lvl9pPr marL="38862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9pPr>
            </a:lstStyle>
            <a:p>
              <a:pPr marL="38100" marR="0" lvl="0" indent="0" algn="l" defTabSz="457200" rtl="0" eaLnBrk="1" fontAlgn="auto" latinLnBrk="0" hangingPunct="1">
                <a:lnSpc>
                  <a:spcPct val="100000"/>
                </a:lnSpc>
                <a:spcBef>
                  <a:spcPts val="563"/>
                </a:spcBef>
                <a:spcAft>
                  <a:spcPts val="0"/>
                </a:spcAft>
                <a:buClrTx/>
                <a:buSzTx/>
                <a:buFontTx/>
                <a:buNone/>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a:pPr>
              <a:r>
                <a:rPr kumimoji="0" lang="en-US" altLang="ru-RU" sz="900" b="0" i="0" u="none" strike="noStrike" kern="1200" cap="none" spc="0" normalizeH="0" baseline="0" noProof="0">
                  <a:ln>
                    <a:noFill/>
                  </a:ln>
                  <a:solidFill>
                    <a:schemeClr val="tx1"/>
                  </a:solidFill>
                  <a:effectLst/>
                  <a:uLnTx/>
                  <a:uFillTx/>
                  <a:latin typeface="Arial" pitchFamily="34" charset="0"/>
                  <a:ea typeface="MS PGothic" pitchFamily="34" charset="-128"/>
                  <a:cs typeface="+mn-cs"/>
                  <a:sym typeface="Arial" pitchFamily="34" charset="0"/>
                </a:rPr>
                <a:t>Poland</a:t>
              </a:r>
            </a:p>
          </p:txBody>
        </p:sp>
        <p:pic>
          <p:nvPicPr>
            <p:cNvPr id="34" name="Picture 26"/>
            <p:cNvPicPr>
              <a:picLocks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645996" y="6457548"/>
              <a:ext cx="384175" cy="242888"/>
            </a:xfrm>
            <a:prstGeom prst="rect">
              <a:avLst/>
            </a:prstGeom>
            <a:noFill/>
            <a:ln w="936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5" name="Rectangle 27"/>
            <p:cNvSpPr>
              <a:spLocks/>
            </p:cNvSpPr>
            <p:nvPr/>
          </p:nvSpPr>
          <p:spPr bwMode="auto">
            <a:xfrm>
              <a:off x="2966855" y="6703611"/>
              <a:ext cx="53972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9200" bIns="0">
              <a:spAutoFit/>
            </a:bodyPr>
            <a:lstStyle>
              <a:lvl1pPr marL="381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1pPr>
              <a:lvl2pPr marL="742950" indent="-28575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2pPr>
              <a:lvl3pPr marL="11430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3pPr>
              <a:lvl4pPr marL="16002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4pPr>
              <a:lvl5pPr marL="20574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5pPr>
              <a:lvl6pPr marL="25146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6pPr>
              <a:lvl7pPr marL="29718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7pPr>
              <a:lvl8pPr marL="34290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8pPr>
              <a:lvl9pPr marL="38862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9pPr>
            </a:lstStyle>
            <a:p>
              <a:pPr marL="38100" marR="0" lvl="0" indent="0" algn="l" defTabSz="457200" rtl="0" eaLnBrk="1" fontAlgn="auto" latinLnBrk="0" hangingPunct="1">
                <a:lnSpc>
                  <a:spcPct val="100000"/>
                </a:lnSpc>
                <a:spcBef>
                  <a:spcPts val="563"/>
                </a:spcBef>
                <a:spcAft>
                  <a:spcPts val="0"/>
                </a:spcAft>
                <a:buClrTx/>
                <a:buSzTx/>
                <a:buFontTx/>
                <a:buNone/>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a:pPr>
              <a:r>
                <a:rPr kumimoji="0" lang="en-US" altLang="ru-RU" sz="900" b="0" i="0" u="none" strike="noStrike" kern="1200" cap="none" spc="0" normalizeH="0" baseline="0" noProof="0">
                  <a:ln>
                    <a:noFill/>
                  </a:ln>
                  <a:solidFill>
                    <a:schemeClr val="tx1"/>
                  </a:solidFill>
                  <a:effectLst/>
                  <a:uLnTx/>
                  <a:uFillTx/>
                  <a:latin typeface="Arial" pitchFamily="34" charset="0"/>
                  <a:ea typeface="MS PGothic" pitchFamily="34" charset="-128"/>
                  <a:cs typeface="+mn-cs"/>
                  <a:sym typeface="Arial" pitchFamily="34" charset="0"/>
                </a:rPr>
                <a:t>Romania</a:t>
              </a:r>
            </a:p>
          </p:txBody>
        </p:sp>
        <p:pic>
          <p:nvPicPr>
            <p:cNvPr id="36" name="Picture 28"/>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581757" y="6459136"/>
              <a:ext cx="358775" cy="242887"/>
            </a:xfrm>
            <a:prstGeom prst="rect">
              <a:avLst/>
            </a:prstGeom>
            <a:noFill/>
            <a:ln w="936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7" name="Rectangle 29"/>
            <p:cNvSpPr>
              <a:spLocks/>
            </p:cNvSpPr>
            <p:nvPr/>
          </p:nvSpPr>
          <p:spPr bwMode="auto">
            <a:xfrm>
              <a:off x="3534814" y="6702023"/>
              <a:ext cx="43071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9200" bIns="0">
              <a:spAutoFit/>
            </a:bodyPr>
            <a:lstStyle>
              <a:lvl1pPr marL="381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1pPr>
              <a:lvl2pPr marL="742950" indent="-28575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2pPr>
              <a:lvl3pPr marL="11430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3pPr>
              <a:lvl4pPr marL="16002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4pPr>
              <a:lvl5pPr marL="20574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5pPr>
              <a:lvl6pPr marL="25146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6pPr>
              <a:lvl7pPr marL="29718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7pPr>
              <a:lvl8pPr marL="34290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8pPr>
              <a:lvl9pPr marL="38862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9pPr>
            </a:lstStyle>
            <a:p>
              <a:pPr marL="38100" marR="0" lvl="0" indent="0" algn="l" defTabSz="457200" rtl="0" eaLnBrk="1" fontAlgn="auto" latinLnBrk="0" hangingPunct="1">
                <a:lnSpc>
                  <a:spcPct val="100000"/>
                </a:lnSpc>
                <a:spcBef>
                  <a:spcPts val="563"/>
                </a:spcBef>
                <a:spcAft>
                  <a:spcPts val="0"/>
                </a:spcAft>
                <a:buClrTx/>
                <a:buSzTx/>
                <a:buFontTx/>
                <a:buNone/>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a:pPr>
              <a:r>
                <a:rPr kumimoji="0" lang="en-US" altLang="ru-RU" sz="900" b="0" i="0" u="none" strike="noStrike" kern="1200" cap="none" spc="0" normalizeH="0" baseline="0" noProof="0">
                  <a:ln>
                    <a:noFill/>
                  </a:ln>
                  <a:solidFill>
                    <a:schemeClr val="tx1"/>
                  </a:solidFill>
                  <a:effectLst/>
                  <a:uLnTx/>
                  <a:uFillTx/>
                  <a:latin typeface="Arial" pitchFamily="34" charset="0"/>
                  <a:ea typeface="MS PGothic" pitchFamily="34" charset="-128"/>
                  <a:cs typeface="+mn-cs"/>
                  <a:sym typeface="Arial" pitchFamily="34" charset="0"/>
                </a:rPr>
                <a:t>Russia</a:t>
              </a:r>
            </a:p>
          </p:txBody>
        </p:sp>
        <p:sp>
          <p:nvSpPr>
            <p:cNvPr id="38" name="Rectangle 30"/>
            <p:cNvSpPr>
              <a:spLocks/>
            </p:cNvSpPr>
            <p:nvPr/>
          </p:nvSpPr>
          <p:spPr bwMode="auto">
            <a:xfrm>
              <a:off x="4055391" y="6698848"/>
              <a:ext cx="52048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9200" bIns="0">
              <a:spAutoFit/>
            </a:bodyPr>
            <a:lstStyle>
              <a:lvl1pPr marL="381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1pPr>
              <a:lvl2pPr marL="742950" indent="-28575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2pPr>
              <a:lvl3pPr marL="11430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3pPr>
              <a:lvl4pPr marL="16002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4pPr>
              <a:lvl5pPr marL="20574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5pPr>
              <a:lvl6pPr marL="25146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6pPr>
              <a:lvl7pPr marL="29718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7pPr>
              <a:lvl8pPr marL="34290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8pPr>
              <a:lvl9pPr marL="38862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9pPr>
            </a:lstStyle>
            <a:p>
              <a:pPr marL="38100" marR="0" lvl="0" indent="0" algn="l" defTabSz="457200" rtl="0" eaLnBrk="1" fontAlgn="auto" latinLnBrk="0" hangingPunct="1">
                <a:lnSpc>
                  <a:spcPct val="100000"/>
                </a:lnSpc>
                <a:spcBef>
                  <a:spcPts val="563"/>
                </a:spcBef>
                <a:spcAft>
                  <a:spcPts val="0"/>
                </a:spcAft>
                <a:buClrTx/>
                <a:buSzTx/>
                <a:buFontTx/>
                <a:buNone/>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a:pPr>
              <a:r>
                <a:rPr kumimoji="0" lang="en-US" altLang="ru-RU" sz="900" b="0" i="0" u="none" strike="noStrike" kern="1200" cap="none" spc="0" normalizeH="0" baseline="0" noProof="0">
                  <a:ln>
                    <a:noFill/>
                  </a:ln>
                  <a:solidFill>
                    <a:schemeClr val="tx1"/>
                  </a:solidFill>
                  <a:effectLst/>
                  <a:uLnTx/>
                  <a:uFillTx/>
                  <a:latin typeface="Arial" pitchFamily="34" charset="0"/>
                  <a:ea typeface="MS PGothic" pitchFamily="34" charset="-128"/>
                  <a:cs typeface="+mn-cs"/>
                  <a:sym typeface="Arial" pitchFamily="34" charset="0"/>
                </a:rPr>
                <a:t>Slovenia</a:t>
              </a:r>
            </a:p>
          </p:txBody>
        </p:sp>
        <p:pic>
          <p:nvPicPr>
            <p:cNvPr id="39" name="Picture 31"/>
            <p:cNvPicPr>
              <a:picLocks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140435" y="6460723"/>
              <a:ext cx="363537" cy="241300"/>
            </a:xfrm>
            <a:prstGeom prst="rect">
              <a:avLst/>
            </a:prstGeom>
            <a:noFill/>
            <a:ln w="9360"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40" name="Picture 32"/>
            <p:cNvPicPr>
              <a:picLocks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051899" y="6459136"/>
              <a:ext cx="363537" cy="242887"/>
            </a:xfrm>
            <a:prstGeom prst="rect">
              <a:avLst/>
            </a:prstGeom>
            <a:noFill/>
            <a:ln w="9360"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41" name="Picture 34"/>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165561" y="6455734"/>
              <a:ext cx="444500" cy="279400"/>
            </a:xfrm>
            <a:prstGeom prst="rect">
              <a:avLst/>
            </a:prstGeom>
            <a:noFill/>
            <a:ln w="3175">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42" name="Rectangle 35"/>
            <p:cNvSpPr>
              <a:spLocks/>
            </p:cNvSpPr>
            <p:nvPr/>
          </p:nvSpPr>
          <p:spPr bwMode="auto">
            <a:xfrm>
              <a:off x="5258318" y="6720620"/>
              <a:ext cx="23812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9200" bIns="0">
              <a:spAutoFit/>
            </a:bodyPr>
            <a:lstStyle>
              <a:lvl1pPr marL="381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1pPr>
              <a:lvl2pPr marL="742950" indent="-28575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2pPr>
              <a:lvl3pPr marL="11430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3pPr>
              <a:lvl4pPr marL="16002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4pPr>
              <a:lvl5pPr marL="2057400" indent="-228600" eaLnBrk="0" hangingPunct="0">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5pPr>
              <a:lvl6pPr marL="25146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6pPr>
              <a:lvl7pPr marL="29718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7pPr>
              <a:lvl8pPr marL="34290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8pPr>
              <a:lvl9pPr marL="3886200" indent="-228600" eaLnBrk="0" fontAlgn="base" hangingPunct="0">
                <a:spcBef>
                  <a:spcPct val="0"/>
                </a:spcBef>
                <a:spcAft>
                  <a:spcPct val="0"/>
                </a:spcAft>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sz="2400">
                  <a:solidFill>
                    <a:srgbClr val="000000"/>
                  </a:solidFill>
                  <a:latin typeface="Arial" pitchFamily="34" charset="0"/>
                  <a:ea typeface="Heiti SC Light" charset="-122"/>
                  <a:sym typeface="Arial" pitchFamily="34" charset="0"/>
                </a:defRPr>
              </a:lvl9pPr>
            </a:lstStyle>
            <a:p>
              <a:pPr marL="38100" marR="0" lvl="0" indent="0" algn="l" defTabSz="457200" rtl="0" eaLnBrk="1" fontAlgn="auto" latinLnBrk="0" hangingPunct="1">
                <a:lnSpc>
                  <a:spcPct val="100000"/>
                </a:lnSpc>
                <a:spcBef>
                  <a:spcPts val="563"/>
                </a:spcBef>
                <a:spcAft>
                  <a:spcPts val="0"/>
                </a:spcAft>
                <a:buClrTx/>
                <a:buSzTx/>
                <a:buFontTx/>
                <a:buNone/>
                <a:tabLst>
                  <a:tab pos="38100" algn="l"/>
                  <a:tab pos="952500" algn="l"/>
                  <a:tab pos="1866900" algn="l"/>
                  <a:tab pos="2781300" algn="l"/>
                  <a:tab pos="3695700" algn="l"/>
                  <a:tab pos="4610100" algn="l"/>
                  <a:tab pos="5524500" algn="l"/>
                  <a:tab pos="6438900" algn="l"/>
                  <a:tab pos="7353300" algn="l"/>
                  <a:tab pos="8267700" algn="l"/>
                  <a:tab pos="9182100" algn="l"/>
                  <a:tab pos="10096500" algn="l"/>
                  <a:tab pos="10375900" algn="l"/>
                </a:tabLst>
                <a:defRPr/>
              </a:pPr>
              <a:r>
                <a:rPr kumimoji="0" lang="en-US" altLang="ru-RU" sz="900" b="0" i="0" u="none" strike="noStrike" kern="1200" cap="none" spc="0" normalizeH="0" baseline="0" noProof="0" dirty="0">
                  <a:ln>
                    <a:noFill/>
                  </a:ln>
                  <a:solidFill>
                    <a:schemeClr val="tx1"/>
                  </a:solidFill>
                  <a:effectLst/>
                  <a:uLnTx/>
                  <a:uFillTx/>
                  <a:latin typeface="Arial" pitchFamily="34" charset="0"/>
                  <a:ea typeface="MS PGothic" pitchFamily="34" charset="-128"/>
                  <a:cs typeface="+mn-cs"/>
                  <a:sym typeface="Arial" pitchFamily="34" charset="0"/>
                </a:rPr>
                <a:t>UK</a:t>
              </a:r>
            </a:p>
          </p:txBody>
        </p:sp>
      </p:grpSp>
      <p:sp>
        <p:nvSpPr>
          <p:cNvPr id="44" name="Rectangle 43"/>
          <p:cNvSpPr/>
          <p:nvPr/>
        </p:nvSpPr>
        <p:spPr>
          <a:xfrm>
            <a:off x="5034087" y="1747119"/>
            <a:ext cx="3518708" cy="3344505"/>
          </a:xfrm>
          <a:prstGeom prst="rect">
            <a:avLst/>
          </a:prstGeom>
        </p:spPr>
        <p:txBody>
          <a:bodyPr wrap="square">
            <a:spAutoFit/>
          </a:bodyPr>
          <a:lstStyle/>
          <a:p>
            <a:pPr>
              <a:spcBef>
                <a:spcPts val="441"/>
              </a:spcBef>
            </a:pPr>
            <a:r>
              <a:rPr lang="en-GB" altLang="de-DE" sz="2000" dirty="0">
                <a:solidFill>
                  <a:schemeClr val="bg1"/>
                </a:solidFill>
                <a:latin typeface="Calibri" panose="020F0502020204030204" pitchFamily="34" charset="0"/>
                <a:cs typeface="Calibri" panose="020F0502020204030204" pitchFamily="34" charset="0"/>
              </a:rPr>
              <a:t>FAIR’s  international convention </a:t>
            </a:r>
          </a:p>
          <a:p>
            <a:pPr marL="577867" lvl="1" indent="-334636">
              <a:spcBef>
                <a:spcPts val="441"/>
              </a:spcBef>
              <a:buFont typeface="Arial" panose="020B0604020202020204" pitchFamily="34" charset="0"/>
              <a:buChar char="•"/>
            </a:pPr>
            <a:r>
              <a:rPr lang="en-GB" altLang="de-DE" dirty="0">
                <a:solidFill>
                  <a:schemeClr val="bg1"/>
                </a:solidFill>
                <a:latin typeface="Calibri" panose="020F0502020204030204" pitchFamily="34" charset="0"/>
                <a:cs typeface="Calibri" panose="020F0502020204030204" pitchFamily="34" charset="0"/>
              </a:rPr>
              <a:t>9 shareholders: </a:t>
            </a:r>
          </a:p>
          <a:p>
            <a:pPr marL="577867" lvl="1" indent="-334636">
              <a:spcBef>
                <a:spcPts val="441"/>
              </a:spcBef>
              <a:buFont typeface="Arial" panose="020B0604020202020204" pitchFamily="34" charset="0"/>
              <a:buChar char="•"/>
            </a:pPr>
            <a:r>
              <a:rPr lang="en-GB" altLang="de-DE" dirty="0">
                <a:solidFill>
                  <a:schemeClr val="bg1"/>
                </a:solidFill>
                <a:latin typeface="Calibri" panose="020F0502020204030204" pitchFamily="34" charset="0"/>
                <a:cs typeface="Calibri" panose="020F0502020204030204" pitchFamily="34" charset="0"/>
              </a:rPr>
              <a:t>+ 1 associated partner: </a:t>
            </a:r>
          </a:p>
          <a:p>
            <a:pPr marL="577867" lvl="1" indent="-334636">
              <a:spcBef>
                <a:spcPts val="441"/>
              </a:spcBef>
              <a:buFont typeface="Arial" panose="020B0604020202020204" pitchFamily="34" charset="0"/>
              <a:buChar char="•"/>
            </a:pPr>
            <a:r>
              <a:rPr lang="en-GB" altLang="de-DE" dirty="0">
                <a:solidFill>
                  <a:schemeClr val="bg1"/>
                </a:solidFill>
                <a:latin typeface="Calibri" panose="020F0502020204030204" pitchFamily="34" charset="0"/>
                <a:cs typeface="Calibri" panose="020F0502020204030204" pitchFamily="34" charset="0"/>
              </a:rPr>
              <a:t>+ 1 aspirant partner: </a:t>
            </a:r>
          </a:p>
          <a:p>
            <a:pPr marL="243231" lvl="1">
              <a:spcBef>
                <a:spcPts val="441"/>
              </a:spcBef>
            </a:pPr>
            <a:endParaRPr lang="en-GB" altLang="de-DE" dirty="0">
              <a:solidFill>
                <a:schemeClr val="bg1"/>
              </a:solidFill>
              <a:latin typeface="Calibri" panose="020F0502020204030204" pitchFamily="34" charset="0"/>
              <a:cs typeface="Calibri" panose="020F0502020204030204" pitchFamily="34" charset="0"/>
            </a:endParaRPr>
          </a:p>
          <a:p>
            <a:pPr marL="243231" lvl="1">
              <a:spcBef>
                <a:spcPts val="441"/>
              </a:spcBef>
            </a:pPr>
            <a:endParaRPr lang="en-GB" altLang="de-DE" dirty="0">
              <a:solidFill>
                <a:schemeClr val="bg1"/>
              </a:solidFill>
              <a:latin typeface="Calibri" panose="020F0502020204030204" pitchFamily="34" charset="0"/>
              <a:cs typeface="Calibri" panose="020F0502020204030204" pitchFamily="34" charset="0"/>
            </a:endParaRPr>
          </a:p>
          <a:p>
            <a:pPr marL="243231" lvl="1">
              <a:spcBef>
                <a:spcPts val="441"/>
              </a:spcBef>
            </a:pPr>
            <a:endParaRPr lang="en-GB" altLang="de-DE" dirty="0">
              <a:solidFill>
                <a:schemeClr val="bg1"/>
              </a:solidFill>
              <a:latin typeface="Calibri" panose="020F0502020204030204" pitchFamily="34" charset="0"/>
              <a:cs typeface="Calibri" panose="020F0502020204030204" pitchFamily="34" charset="0"/>
            </a:endParaRPr>
          </a:p>
          <a:p>
            <a:pPr>
              <a:spcBef>
                <a:spcPts val="441"/>
              </a:spcBef>
            </a:pPr>
            <a:r>
              <a:rPr lang="en-GB" altLang="de-DE" sz="2000" dirty="0">
                <a:solidFill>
                  <a:schemeClr val="bg1"/>
                </a:solidFill>
                <a:latin typeface="Calibri" panose="020F0502020204030204" pitchFamily="34" charset="0"/>
                <a:cs typeface="Calibri" panose="020F0502020204030204" pitchFamily="34" charset="0"/>
              </a:rPr>
              <a:t>3000 users from more than 200 institutions from 53 countries are involved</a:t>
            </a:r>
          </a:p>
        </p:txBody>
      </p:sp>
      <p:grpSp>
        <p:nvGrpSpPr>
          <p:cNvPr id="43" name="Group 42"/>
          <p:cNvGrpSpPr/>
          <p:nvPr/>
        </p:nvGrpSpPr>
        <p:grpSpPr>
          <a:xfrm>
            <a:off x="8552795" y="1514994"/>
            <a:ext cx="360000" cy="2576847"/>
            <a:chOff x="6318166" y="7031504"/>
            <a:chExt cx="368880" cy="2640418"/>
          </a:xfrm>
        </p:grpSpPr>
        <p:grpSp>
          <p:nvGrpSpPr>
            <p:cNvPr id="45" name="Gruppieren 5"/>
            <p:cNvGrpSpPr/>
            <p:nvPr/>
          </p:nvGrpSpPr>
          <p:grpSpPr>
            <a:xfrm>
              <a:off x="6318166" y="7031504"/>
              <a:ext cx="368880" cy="2640418"/>
              <a:chOff x="3279162" y="8906035"/>
              <a:chExt cx="368880" cy="2640418"/>
            </a:xfrm>
          </p:grpSpPr>
          <p:pic>
            <p:nvPicPr>
              <p:cNvPr id="50" name="Picture 1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79162" y="10998284"/>
                <a:ext cx="368880" cy="268354"/>
              </a:xfrm>
              <a:prstGeom prst="rect">
                <a:avLst/>
              </a:prstGeom>
              <a:noFill/>
              <a:ln w="936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52" name="Picture 1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79162" y="10364399"/>
                <a:ext cx="368880" cy="246982"/>
              </a:xfrm>
              <a:prstGeom prst="rect">
                <a:avLst/>
              </a:prstGeom>
              <a:noFill/>
              <a:ln w="936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53" name="Picture 2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279162" y="8906035"/>
                <a:ext cx="368880" cy="221501"/>
              </a:xfrm>
              <a:prstGeom prst="rect">
                <a:avLst/>
              </a:prstGeom>
              <a:noFill/>
              <a:ln w="936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55" name="Picture 2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279162" y="9774410"/>
                <a:ext cx="368880" cy="230653"/>
              </a:xfrm>
              <a:prstGeom prst="rect">
                <a:avLst/>
              </a:prstGeom>
              <a:noFill/>
              <a:ln w="936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57" name="Picture 2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279162" y="11330903"/>
                <a:ext cx="368880" cy="215550"/>
              </a:xfrm>
              <a:prstGeom prst="rect">
                <a:avLst/>
              </a:prstGeom>
              <a:noFill/>
              <a:ln w="936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59" name="Picture 28"/>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279162" y="10069327"/>
                <a:ext cx="368880" cy="230809"/>
              </a:xfrm>
              <a:prstGeom prst="rect">
                <a:avLst/>
              </a:prstGeom>
              <a:noFill/>
              <a:ln w="936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62" name="Picture 31"/>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279162" y="9191799"/>
                <a:ext cx="368880" cy="226298"/>
              </a:xfrm>
              <a:prstGeom prst="rect">
                <a:avLst/>
              </a:prstGeom>
              <a:noFill/>
              <a:ln w="9360"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63" name="Picture 32"/>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279162" y="9482361"/>
                <a:ext cx="368880" cy="227786"/>
              </a:xfrm>
              <a:prstGeom prst="rect">
                <a:avLst/>
              </a:prstGeom>
              <a:noFill/>
              <a:ln w="9360"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grpSp>
        <p:pic>
          <p:nvPicPr>
            <p:cNvPr id="46" name="Grafik 29" descr="http://www.nationalflaggen.de/media/flags/flagge-indien.g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18166" y="8801113"/>
              <a:ext cx="368880" cy="258377"/>
            </a:xfrm>
            <a:prstGeom prst="rect">
              <a:avLst/>
            </a:prstGeom>
            <a:noFill/>
            <a:ln w="952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grpSp>
      <p:pic>
        <p:nvPicPr>
          <p:cNvPr id="65" name="Picture 6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71008" y="4789804"/>
            <a:ext cx="323573" cy="215715"/>
          </a:xfrm>
          <a:prstGeom prst="rect">
            <a:avLst/>
          </a:prstGeom>
          <a:noFill/>
          <a:ln w="9360">
            <a:solidFill>
              <a:schemeClr val="tx1"/>
            </a:solidFill>
            <a:prstDash val="sysDot"/>
            <a:miter lim="800000"/>
            <a:headEnd/>
            <a:tailEnd/>
          </a:ln>
        </p:spPr>
      </p:pic>
      <p:pic>
        <p:nvPicPr>
          <p:cNvPr id="66" name="Picture 6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71008" y="4385303"/>
            <a:ext cx="323573" cy="201942"/>
          </a:xfrm>
          <a:prstGeom prst="rect">
            <a:avLst/>
          </a:prstGeom>
          <a:noFill/>
          <a:ln w="9360">
            <a:solidFill>
              <a:schemeClr val="tx1"/>
            </a:solidFill>
            <a:prstDash val="sysDot"/>
            <a:miter lim="800000"/>
            <a:headEnd/>
            <a:tailEnd/>
          </a:ln>
        </p:spPr>
      </p:pic>
      <p:sp>
        <p:nvSpPr>
          <p:cNvPr id="6" name="Foliennummernplatzhalter 5">
            <a:extLst>
              <a:ext uri="{FF2B5EF4-FFF2-40B4-BE49-F238E27FC236}">
                <a16:creationId xmlns:a16="http://schemas.microsoft.com/office/drawing/2014/main" id="{269E8F47-AEA0-4250-964A-58E0ADCAEE00}"/>
              </a:ext>
            </a:extLst>
          </p:cNvPr>
          <p:cNvSpPr>
            <a:spLocks noGrp="1"/>
          </p:cNvSpPr>
          <p:nvPr>
            <p:ph type="sldNum" sz="quarter" idx="12"/>
          </p:nvPr>
        </p:nvSpPr>
        <p:spPr/>
        <p:txBody>
          <a:bodyPr/>
          <a:lstStyle/>
          <a:p>
            <a:fld id="{125CBDDA-5CCF-8748-8988-9DC6C8981774}" type="slidenum">
              <a:rPr lang="de-DE" smtClean="0"/>
              <a:t>21</a:t>
            </a:fld>
            <a:endParaRPr lang="de-DE"/>
          </a:p>
        </p:txBody>
      </p:sp>
    </p:spTree>
    <p:extLst>
      <p:ext uri="{BB962C8B-B14F-4D97-AF65-F5344CB8AC3E}">
        <p14:creationId xmlns:p14="http://schemas.microsoft.com/office/powerpoint/2010/main" val="269571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CFB4A1EE-F61B-99AF-911A-22FD40A086E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14398" y="3685148"/>
            <a:ext cx="1943606" cy="1309260"/>
          </a:xfrm>
          <a:prstGeom prst="rect">
            <a:avLst/>
          </a:prstGeom>
        </p:spPr>
      </p:pic>
      <p:sp>
        <p:nvSpPr>
          <p:cNvPr id="3" name="Foliennummernplatzhalter 2">
            <a:extLst>
              <a:ext uri="{FF2B5EF4-FFF2-40B4-BE49-F238E27FC236}">
                <a16:creationId xmlns:a16="http://schemas.microsoft.com/office/drawing/2014/main" id="{7BCB6E97-020E-4337-B5FD-11C94AF44B81}"/>
              </a:ext>
            </a:extLst>
          </p:cNvPr>
          <p:cNvSpPr>
            <a:spLocks noGrp="1"/>
          </p:cNvSpPr>
          <p:nvPr>
            <p:ph type="sldNum" sz="quarter" idx="12"/>
          </p:nvPr>
        </p:nvSpPr>
        <p:spPr>
          <a:xfrm>
            <a:off x="5862982" y="3685862"/>
            <a:ext cx="558674" cy="205383"/>
          </a:xfrm>
          <a:prstGeom prst="rect">
            <a:avLst/>
          </a:prstGeom>
        </p:spPr>
        <p:txBody>
          <a:bodyPr vert="horz" lIns="68580" tIns="34290" rIns="68580" bIns="34290" rtlCol="0" anchor="ctr"/>
          <a:lstStyle>
            <a:defPPr>
              <a:defRPr lang="de-DE"/>
            </a:defPPr>
            <a:lvl1pPr marL="0" algn="r" defTabSz="342900" rtl="0" eaLnBrk="1" latinLnBrk="0" hangingPunct="1">
              <a:defRPr sz="563" kern="1200">
                <a:solidFill>
                  <a:srgbClr val="333333"/>
                </a:solidFill>
                <a:latin typeface="Arial"/>
                <a:ea typeface="+mn-ea"/>
                <a:cs typeface="Arial"/>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fld id="{125CBDDA-5CCF-8748-8988-9DC6C8981774}" type="slidenum">
              <a:rPr lang="de-DE" smtClean="0"/>
              <a:pPr/>
              <a:t>22</a:t>
            </a:fld>
            <a:endParaRPr lang="de-DE"/>
          </a:p>
        </p:txBody>
      </p:sp>
      <p:sp>
        <p:nvSpPr>
          <p:cNvPr id="4" name="Fußzeilenplatzhalter 3">
            <a:extLst>
              <a:ext uri="{FF2B5EF4-FFF2-40B4-BE49-F238E27FC236}">
                <a16:creationId xmlns:a16="http://schemas.microsoft.com/office/drawing/2014/main" id="{16AC9DF4-643A-4754-AC8B-3980C5159A64}"/>
              </a:ext>
            </a:extLst>
          </p:cNvPr>
          <p:cNvSpPr>
            <a:spLocks noGrp="1"/>
          </p:cNvSpPr>
          <p:nvPr>
            <p:ph type="ftr" sz="quarter" idx="3"/>
          </p:nvPr>
        </p:nvSpPr>
        <p:spPr>
          <a:xfrm>
            <a:off x="2822939" y="3690344"/>
            <a:ext cx="2352449" cy="200901"/>
          </a:xfrm>
          <a:prstGeom prst="rect">
            <a:avLst/>
          </a:prstGeom>
        </p:spPr>
        <p:txBody>
          <a:bodyPr vert="horz" lIns="68580" tIns="34290" rIns="68580" bIns="34290" rtlCol="0" anchor="ctr"/>
          <a:lstStyle>
            <a:defPPr>
              <a:defRPr lang="de-DE"/>
            </a:defPPr>
            <a:lvl1pPr marL="0" algn="ctr" defTabSz="342900" rtl="0" eaLnBrk="1" latinLnBrk="0" hangingPunct="1">
              <a:defRPr sz="563" kern="1200">
                <a:solidFill>
                  <a:srgbClr val="333333"/>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l"/>
            <a:r>
              <a:rPr lang="en-US"/>
              <a:t>C412 18 Experiments, Dec 2024</a:t>
            </a:r>
            <a:endParaRPr lang="de-DE" dirty="0"/>
          </a:p>
        </p:txBody>
      </p:sp>
      <p:pic>
        <p:nvPicPr>
          <p:cNvPr id="6" name="Grafik 5">
            <a:extLst>
              <a:ext uri="{FF2B5EF4-FFF2-40B4-BE49-F238E27FC236}">
                <a16:creationId xmlns:a16="http://schemas.microsoft.com/office/drawing/2014/main" id="{39A0935F-1A8F-B466-38D2-98D0CD8786D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42483" y="464949"/>
            <a:ext cx="1702864" cy="1183775"/>
          </a:xfrm>
          <a:prstGeom prst="rect">
            <a:avLst/>
          </a:prstGeom>
        </p:spPr>
      </p:pic>
      <p:pic>
        <p:nvPicPr>
          <p:cNvPr id="9" name="Picture 37">
            <a:extLst>
              <a:ext uri="{FF2B5EF4-FFF2-40B4-BE49-F238E27FC236}">
                <a16:creationId xmlns:a16="http://schemas.microsoft.com/office/drawing/2014/main" id="{70261907-68F7-F6C7-C73D-1B700533024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20405" y="2354522"/>
            <a:ext cx="2790310" cy="1395155"/>
          </a:xfrm>
          <a:prstGeom prst="rect">
            <a:avLst/>
          </a:prstGeom>
        </p:spPr>
      </p:pic>
      <p:pic>
        <p:nvPicPr>
          <p:cNvPr id="11" name="Picture 2" descr="Schematic of a Diamond Anvil Cell where atoms, depicted as colored spheres, enter, get squeezed, as depicted by red arrows pointing towards the center of the cell diamonds, and exit as chemical compounds represented by stick-ball-models in different colors.">
            <a:extLst>
              <a:ext uri="{FF2B5EF4-FFF2-40B4-BE49-F238E27FC236}">
                <a16:creationId xmlns:a16="http://schemas.microsoft.com/office/drawing/2014/main" id="{00F42012-3013-DE4B-0970-99043520C65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60169" y="1659457"/>
            <a:ext cx="2799998" cy="17664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a:extLst>
              <a:ext uri="{FF2B5EF4-FFF2-40B4-BE49-F238E27FC236}">
                <a16:creationId xmlns:a16="http://schemas.microsoft.com/office/drawing/2014/main" id="{7D1BB428-3782-2DA0-2E51-BD08D4508F3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411710" y="2773925"/>
            <a:ext cx="2345094" cy="1851090"/>
          </a:xfrm>
          <a:prstGeom prst="rect">
            <a:avLst/>
          </a:prstGeom>
        </p:spPr>
      </p:pic>
      <p:pic>
        <p:nvPicPr>
          <p:cNvPr id="15" name="Grafik 14">
            <a:extLst>
              <a:ext uri="{FF2B5EF4-FFF2-40B4-BE49-F238E27FC236}">
                <a16:creationId xmlns:a16="http://schemas.microsoft.com/office/drawing/2014/main" id="{F471C895-B73E-7DB7-4328-7306E68F8CD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71132" y="3100272"/>
            <a:ext cx="2644704" cy="1012340"/>
          </a:xfrm>
          <a:prstGeom prst="rect">
            <a:avLst/>
          </a:prstGeom>
        </p:spPr>
      </p:pic>
      <p:pic>
        <p:nvPicPr>
          <p:cNvPr id="16" name="Grafik 15">
            <a:extLst>
              <a:ext uri="{FF2B5EF4-FFF2-40B4-BE49-F238E27FC236}">
                <a16:creationId xmlns:a16="http://schemas.microsoft.com/office/drawing/2014/main" id="{4AA90373-51A7-6E25-A6D3-866C45D8FB86}"/>
              </a:ext>
            </a:extLst>
          </p:cNvPr>
          <p:cNvPicPr>
            <a:picLocks noChangeAspect="1"/>
          </p:cNvPicPr>
          <p:nvPr/>
        </p:nvPicPr>
        <p:blipFill>
          <a:blip r:embed="rId8"/>
          <a:stretch>
            <a:fillRect/>
          </a:stretch>
        </p:blipFill>
        <p:spPr>
          <a:xfrm>
            <a:off x="472758" y="2299436"/>
            <a:ext cx="1020727" cy="899290"/>
          </a:xfrm>
          <a:prstGeom prst="rect">
            <a:avLst/>
          </a:prstGeom>
        </p:spPr>
      </p:pic>
      <p:sp>
        <p:nvSpPr>
          <p:cNvPr id="2" name="Titel 1">
            <a:extLst>
              <a:ext uri="{FF2B5EF4-FFF2-40B4-BE49-F238E27FC236}">
                <a16:creationId xmlns:a16="http://schemas.microsoft.com/office/drawing/2014/main" id="{839DB47D-161B-4912-A66B-499170E2AD55}"/>
              </a:ext>
            </a:extLst>
          </p:cNvPr>
          <p:cNvSpPr>
            <a:spLocks noGrp="1"/>
          </p:cNvSpPr>
          <p:nvPr>
            <p:ph type="title"/>
          </p:nvPr>
        </p:nvSpPr>
        <p:spPr/>
        <p:txBody>
          <a:bodyPr/>
          <a:lstStyle/>
          <a:p>
            <a:r>
              <a:rPr lang="de-DE" dirty="0"/>
              <a:t> </a:t>
            </a:r>
            <a:br>
              <a:rPr lang="de-DE" dirty="0"/>
            </a:br>
            <a:r>
              <a:rPr lang="de-DE" dirty="0"/>
              <a:t>FAIR Phase-0 Scientific Programme</a:t>
            </a:r>
          </a:p>
        </p:txBody>
      </p:sp>
      <p:pic>
        <p:nvPicPr>
          <p:cNvPr id="20" name="Grafik 19">
            <a:extLst>
              <a:ext uri="{FF2B5EF4-FFF2-40B4-BE49-F238E27FC236}">
                <a16:creationId xmlns:a16="http://schemas.microsoft.com/office/drawing/2014/main" id="{D70B9594-A1E0-422F-99B1-EB8565BB8AAB}"/>
              </a:ext>
            </a:extLst>
          </p:cNvPr>
          <p:cNvPicPr>
            <a:picLocks noChangeAspect="1"/>
          </p:cNvPicPr>
          <p:nvPr/>
        </p:nvPicPr>
        <p:blipFill>
          <a:blip r:embed="rId9"/>
          <a:stretch>
            <a:fillRect/>
          </a:stretch>
        </p:blipFill>
        <p:spPr>
          <a:xfrm>
            <a:off x="344053" y="3951868"/>
            <a:ext cx="2650302" cy="954720"/>
          </a:xfrm>
          <a:prstGeom prst="rect">
            <a:avLst/>
          </a:prstGeom>
        </p:spPr>
      </p:pic>
      <p:pic>
        <p:nvPicPr>
          <p:cNvPr id="21" name="Grafik 20">
            <a:extLst>
              <a:ext uri="{FF2B5EF4-FFF2-40B4-BE49-F238E27FC236}">
                <a16:creationId xmlns:a16="http://schemas.microsoft.com/office/drawing/2014/main" id="{85C7C4E6-43FD-4419-A1E6-553DA2FF2431}"/>
              </a:ext>
            </a:extLst>
          </p:cNvPr>
          <p:cNvPicPr>
            <a:picLocks noChangeAspect="1"/>
          </p:cNvPicPr>
          <p:nvPr/>
        </p:nvPicPr>
        <p:blipFill>
          <a:blip r:embed="rId10"/>
          <a:stretch>
            <a:fillRect/>
          </a:stretch>
        </p:blipFill>
        <p:spPr>
          <a:xfrm>
            <a:off x="4352097" y="3411430"/>
            <a:ext cx="3272045" cy="1605016"/>
          </a:xfrm>
          <a:prstGeom prst="rect">
            <a:avLst/>
          </a:prstGeom>
        </p:spPr>
      </p:pic>
      <p:pic>
        <p:nvPicPr>
          <p:cNvPr id="18" name="Grafik 17">
            <a:extLst>
              <a:ext uri="{FF2B5EF4-FFF2-40B4-BE49-F238E27FC236}">
                <a16:creationId xmlns:a16="http://schemas.microsoft.com/office/drawing/2014/main" id="{6DCE2A54-B765-A880-8E9F-6C34AA77CD5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111119" y="3600906"/>
            <a:ext cx="874926" cy="1396159"/>
          </a:xfrm>
          <a:prstGeom prst="rect">
            <a:avLst/>
          </a:prstGeom>
        </p:spPr>
      </p:pic>
      <p:pic>
        <p:nvPicPr>
          <p:cNvPr id="22" name="Grafik 21">
            <a:extLst>
              <a:ext uri="{FF2B5EF4-FFF2-40B4-BE49-F238E27FC236}">
                <a16:creationId xmlns:a16="http://schemas.microsoft.com/office/drawing/2014/main" id="{7D79B63E-BD1B-485C-A46E-29D3F2E2B836}"/>
              </a:ext>
            </a:extLst>
          </p:cNvPr>
          <p:cNvPicPr>
            <a:picLocks noChangeAspect="1"/>
          </p:cNvPicPr>
          <p:nvPr/>
        </p:nvPicPr>
        <p:blipFill>
          <a:blip r:embed="rId12"/>
          <a:stretch>
            <a:fillRect/>
          </a:stretch>
        </p:blipFill>
        <p:spPr>
          <a:xfrm>
            <a:off x="6419907" y="4459382"/>
            <a:ext cx="684000" cy="169965"/>
          </a:xfrm>
          <a:prstGeom prst="rect">
            <a:avLst/>
          </a:prstGeom>
        </p:spPr>
      </p:pic>
      <p:pic>
        <p:nvPicPr>
          <p:cNvPr id="24" name="Grafik 23">
            <a:extLst>
              <a:ext uri="{FF2B5EF4-FFF2-40B4-BE49-F238E27FC236}">
                <a16:creationId xmlns:a16="http://schemas.microsoft.com/office/drawing/2014/main" id="{5E72524E-B59E-4D27-A44F-9890919A20B8}"/>
              </a:ext>
            </a:extLst>
          </p:cNvPr>
          <p:cNvPicPr>
            <a:picLocks noChangeAspect="1"/>
          </p:cNvPicPr>
          <p:nvPr/>
        </p:nvPicPr>
        <p:blipFill>
          <a:blip r:embed="rId13"/>
          <a:stretch>
            <a:fillRect/>
          </a:stretch>
        </p:blipFill>
        <p:spPr>
          <a:xfrm>
            <a:off x="251155" y="907437"/>
            <a:ext cx="2127275" cy="1413456"/>
          </a:xfrm>
          <a:prstGeom prst="rect">
            <a:avLst/>
          </a:prstGeom>
        </p:spPr>
      </p:pic>
      <p:pic>
        <p:nvPicPr>
          <p:cNvPr id="5" name="Grafik 4">
            <a:extLst>
              <a:ext uri="{FF2B5EF4-FFF2-40B4-BE49-F238E27FC236}">
                <a16:creationId xmlns:a16="http://schemas.microsoft.com/office/drawing/2014/main" id="{C193FC1C-F73B-9D58-7D73-99DD2F342BD9}"/>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492074">
            <a:off x="2570644" y="784215"/>
            <a:ext cx="1887169" cy="1064827"/>
          </a:xfrm>
          <a:prstGeom prst="rect">
            <a:avLst/>
          </a:prstGeom>
        </p:spPr>
      </p:pic>
      <p:pic>
        <p:nvPicPr>
          <p:cNvPr id="8" name="Picture 19">
            <a:extLst>
              <a:ext uri="{FF2B5EF4-FFF2-40B4-BE49-F238E27FC236}">
                <a16:creationId xmlns:a16="http://schemas.microsoft.com/office/drawing/2014/main" id="{71C8625B-2D77-3AA4-6304-42292185FAB9}"/>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99928" y="1282383"/>
            <a:ext cx="1228283" cy="1251055"/>
          </a:xfrm>
          <a:prstGeom prst="rect">
            <a:avLst/>
          </a:prstGeom>
        </p:spPr>
      </p:pic>
      <p:pic>
        <p:nvPicPr>
          <p:cNvPr id="19" name="Picture 6">
            <a:extLst>
              <a:ext uri="{FF2B5EF4-FFF2-40B4-BE49-F238E27FC236}">
                <a16:creationId xmlns:a16="http://schemas.microsoft.com/office/drawing/2014/main" id="{B40A876D-846C-7FFB-627F-65C68E427DA9}"/>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716679" y="1009178"/>
            <a:ext cx="1110878" cy="1080098"/>
          </a:xfrm>
          <a:prstGeom prst="rect">
            <a:avLst/>
          </a:prstGeom>
          <a:noFill/>
        </p:spPr>
      </p:pic>
      <p:pic>
        <p:nvPicPr>
          <p:cNvPr id="34" name="Grafik 33">
            <a:extLst>
              <a:ext uri="{FF2B5EF4-FFF2-40B4-BE49-F238E27FC236}">
                <a16:creationId xmlns:a16="http://schemas.microsoft.com/office/drawing/2014/main" id="{8416B8D3-A230-40CA-8C9E-8AD630BC3935}"/>
              </a:ext>
            </a:extLst>
          </p:cNvPr>
          <p:cNvPicPr>
            <a:picLocks noChangeAspect="1"/>
          </p:cNvPicPr>
          <p:nvPr/>
        </p:nvPicPr>
        <p:blipFill>
          <a:blip r:embed="rId17"/>
          <a:stretch>
            <a:fillRect/>
          </a:stretch>
        </p:blipFill>
        <p:spPr>
          <a:xfrm>
            <a:off x="1520891" y="1684622"/>
            <a:ext cx="2490693" cy="1477530"/>
          </a:xfrm>
          <a:prstGeom prst="rect">
            <a:avLst/>
          </a:prstGeom>
        </p:spPr>
      </p:pic>
      <p:pic>
        <p:nvPicPr>
          <p:cNvPr id="36" name="Grafik 35">
            <a:extLst>
              <a:ext uri="{FF2B5EF4-FFF2-40B4-BE49-F238E27FC236}">
                <a16:creationId xmlns:a16="http://schemas.microsoft.com/office/drawing/2014/main" id="{D833B3E4-E1CA-4A09-BD83-5E2186A0BD66}"/>
              </a:ext>
            </a:extLst>
          </p:cNvPr>
          <p:cNvPicPr>
            <a:picLocks noChangeAspect="1"/>
          </p:cNvPicPr>
          <p:nvPr/>
        </p:nvPicPr>
        <p:blipFill>
          <a:blip r:embed="rId18"/>
          <a:stretch>
            <a:fillRect/>
          </a:stretch>
        </p:blipFill>
        <p:spPr>
          <a:xfrm>
            <a:off x="2815836" y="2848998"/>
            <a:ext cx="1128526" cy="176201"/>
          </a:xfrm>
          <a:prstGeom prst="rect">
            <a:avLst/>
          </a:prstGeom>
        </p:spPr>
      </p:pic>
      <p:sp>
        <p:nvSpPr>
          <p:cNvPr id="37" name="Textfeld 36">
            <a:extLst>
              <a:ext uri="{FF2B5EF4-FFF2-40B4-BE49-F238E27FC236}">
                <a16:creationId xmlns:a16="http://schemas.microsoft.com/office/drawing/2014/main" id="{B4A7E666-B3CE-4548-AA3A-53C2F84548FC}"/>
              </a:ext>
            </a:extLst>
          </p:cNvPr>
          <p:cNvSpPr txBox="1"/>
          <p:nvPr/>
        </p:nvSpPr>
        <p:spPr>
          <a:xfrm>
            <a:off x="274380" y="907437"/>
            <a:ext cx="883512" cy="276999"/>
          </a:xfrm>
          <a:prstGeom prst="rect">
            <a:avLst/>
          </a:prstGeom>
        </p:spPr>
        <p:txBody>
          <a:bodyPr vert="horz" wrap="square" lIns="91440" tIns="45720" rIns="91440" bIns="45720" rtlCol="0" anchor="t">
            <a:spAutoFit/>
          </a:bodyPr>
          <a:lstStyle/>
          <a:p>
            <a:pPr algn="l"/>
            <a:r>
              <a:rPr lang="de-DE" sz="1200" b="1" i="1" dirty="0">
                <a:solidFill>
                  <a:schemeClr val="bg1"/>
                </a:solidFill>
              </a:rPr>
              <a:t>HITRAP</a:t>
            </a:r>
          </a:p>
        </p:txBody>
      </p:sp>
      <p:sp>
        <p:nvSpPr>
          <p:cNvPr id="38" name="Textfeld 37">
            <a:extLst>
              <a:ext uri="{FF2B5EF4-FFF2-40B4-BE49-F238E27FC236}">
                <a16:creationId xmlns:a16="http://schemas.microsoft.com/office/drawing/2014/main" id="{57200AF4-D6B8-44C1-BF06-76B9501C6054}"/>
              </a:ext>
            </a:extLst>
          </p:cNvPr>
          <p:cNvSpPr txBox="1"/>
          <p:nvPr/>
        </p:nvSpPr>
        <p:spPr>
          <a:xfrm>
            <a:off x="4742483" y="454216"/>
            <a:ext cx="883512" cy="276999"/>
          </a:xfrm>
          <a:prstGeom prst="rect">
            <a:avLst/>
          </a:prstGeom>
        </p:spPr>
        <p:txBody>
          <a:bodyPr vert="horz" wrap="square" lIns="91440" tIns="45720" rIns="91440" bIns="45720" rtlCol="0" anchor="t">
            <a:spAutoFit/>
          </a:bodyPr>
          <a:lstStyle/>
          <a:p>
            <a:pPr algn="l"/>
            <a:r>
              <a:rPr lang="de-DE" sz="1200" b="1" i="1" dirty="0">
                <a:solidFill>
                  <a:schemeClr val="bg1"/>
                </a:solidFill>
              </a:rPr>
              <a:t>DESPEC</a:t>
            </a:r>
          </a:p>
        </p:txBody>
      </p:sp>
    </p:spTree>
    <p:extLst>
      <p:ext uri="{BB962C8B-B14F-4D97-AF65-F5344CB8AC3E}">
        <p14:creationId xmlns:p14="http://schemas.microsoft.com/office/powerpoint/2010/main" val="877260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8C2A0F-FF0A-497F-9E85-54AE67935C67}"/>
              </a:ext>
            </a:extLst>
          </p:cNvPr>
          <p:cNvSpPr>
            <a:spLocks noGrp="1"/>
          </p:cNvSpPr>
          <p:nvPr>
            <p:ph type="title"/>
          </p:nvPr>
        </p:nvSpPr>
        <p:spPr/>
        <p:txBody>
          <a:bodyPr/>
          <a:lstStyle/>
          <a:p>
            <a:r>
              <a:rPr lang="de-DE" dirty="0"/>
              <a:t>FAIR Phase-0 Highlights</a:t>
            </a:r>
            <a:br>
              <a:rPr lang="de-DE" dirty="0"/>
            </a:br>
            <a:r>
              <a:rPr lang="de-DE" dirty="0"/>
              <a:t>Bound </a:t>
            </a:r>
            <a:r>
              <a:rPr lang="de-DE" dirty="0" err="1"/>
              <a:t>state</a:t>
            </a:r>
            <a:r>
              <a:rPr lang="de-DE" dirty="0"/>
              <a:t> </a:t>
            </a:r>
            <a:r>
              <a:rPr lang="el-GR" dirty="0"/>
              <a:t>β</a:t>
            </a:r>
            <a:r>
              <a:rPr lang="de-DE" dirty="0"/>
              <a:t>-</a:t>
            </a:r>
            <a:r>
              <a:rPr lang="de-DE" dirty="0" err="1"/>
              <a:t>decay</a:t>
            </a:r>
            <a:r>
              <a:rPr lang="de-DE" dirty="0"/>
              <a:t> </a:t>
            </a:r>
            <a:r>
              <a:rPr lang="de-DE" dirty="0" err="1"/>
              <a:t>of</a:t>
            </a:r>
            <a:r>
              <a:rPr lang="de-DE" dirty="0"/>
              <a:t> </a:t>
            </a:r>
            <a:r>
              <a:rPr lang="de-DE" baseline="30000" dirty="0"/>
              <a:t>205</a:t>
            </a:r>
            <a:r>
              <a:rPr lang="de-DE" dirty="0"/>
              <a:t>Tl</a:t>
            </a:r>
            <a:r>
              <a:rPr lang="de-DE" baseline="30000" dirty="0"/>
              <a:t>81+</a:t>
            </a:r>
          </a:p>
        </p:txBody>
      </p:sp>
      <p:sp>
        <p:nvSpPr>
          <p:cNvPr id="3" name="Fußzeilenplatzhalter 2">
            <a:extLst>
              <a:ext uri="{FF2B5EF4-FFF2-40B4-BE49-F238E27FC236}">
                <a16:creationId xmlns:a16="http://schemas.microsoft.com/office/drawing/2014/main" id="{1AB69C8D-21B8-4673-8BD1-4235B6648FD7}"/>
              </a:ext>
            </a:extLst>
          </p:cNvPr>
          <p:cNvSpPr>
            <a:spLocks noGrp="1"/>
          </p:cNvSpPr>
          <p:nvPr>
            <p:ph type="ftr" sz="quarter" idx="3"/>
          </p:nvPr>
        </p:nvSpPr>
        <p:spPr/>
        <p:txBody>
          <a:bodyPr/>
          <a:lstStyle/>
          <a:p>
            <a:pPr algn="l"/>
            <a:r>
              <a:rPr lang="en-US"/>
              <a:t>IUPAP Meeting - WG9 </a:t>
            </a:r>
            <a:endParaRPr lang="de-DE" dirty="0"/>
          </a:p>
        </p:txBody>
      </p:sp>
      <p:sp>
        <p:nvSpPr>
          <p:cNvPr id="4" name="Inhaltsplatzhalter 2">
            <a:extLst>
              <a:ext uri="{FF2B5EF4-FFF2-40B4-BE49-F238E27FC236}">
                <a16:creationId xmlns:a16="http://schemas.microsoft.com/office/drawing/2014/main" id="{61EF520D-FB80-46D2-991B-39218FAAB04E}"/>
              </a:ext>
            </a:extLst>
          </p:cNvPr>
          <p:cNvSpPr txBox="1">
            <a:spLocks/>
          </p:cNvSpPr>
          <p:nvPr/>
        </p:nvSpPr>
        <p:spPr>
          <a:xfrm>
            <a:off x="145522" y="2288439"/>
            <a:ext cx="4447316" cy="5151638"/>
          </a:xfrm>
          <a:prstGeom prst="rect">
            <a:avLst/>
          </a:prstGeom>
        </p:spPr>
        <p:txBody>
          <a:bodyPr>
            <a:normAutofit/>
          </a:bodyPr>
          <a:lst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nSpc>
                <a:spcPct val="110000"/>
              </a:lnSpc>
            </a:pPr>
            <a:r>
              <a:rPr lang="de-DE" sz="1600" baseline="30000" dirty="0"/>
              <a:t>205</a:t>
            </a:r>
            <a:r>
              <a:rPr lang="de-DE" sz="1600" dirty="0"/>
              <a:t>Tl </a:t>
            </a:r>
            <a:r>
              <a:rPr lang="de-DE" sz="1600" dirty="0" err="1"/>
              <a:t>is</a:t>
            </a:r>
            <a:r>
              <a:rPr lang="de-DE" sz="1600" dirty="0"/>
              <a:t> a </a:t>
            </a:r>
            <a:r>
              <a:rPr lang="de-DE" sz="1600" dirty="0" err="1"/>
              <a:t>stable</a:t>
            </a:r>
            <a:r>
              <a:rPr lang="de-DE" sz="1600" dirty="0"/>
              <a:t> </a:t>
            </a:r>
            <a:r>
              <a:rPr lang="de-DE" sz="1600" dirty="0" err="1"/>
              <a:t>atom</a:t>
            </a:r>
            <a:r>
              <a:rPr lang="de-DE" sz="1600" dirty="0"/>
              <a:t>, </a:t>
            </a:r>
            <a:r>
              <a:rPr lang="de-DE" sz="1600" dirty="0" err="1"/>
              <a:t>the</a:t>
            </a:r>
            <a:r>
              <a:rPr lang="de-DE" sz="1600" dirty="0"/>
              <a:t> bare </a:t>
            </a:r>
            <a:r>
              <a:rPr lang="de-DE" sz="1600" baseline="30000" dirty="0"/>
              <a:t>205</a:t>
            </a:r>
            <a:r>
              <a:rPr lang="de-DE" sz="1600" dirty="0"/>
              <a:t>Tl</a:t>
            </a:r>
            <a:r>
              <a:rPr lang="de-DE" sz="1600" baseline="30000" dirty="0"/>
              <a:t>81+ </a:t>
            </a:r>
            <a:r>
              <a:rPr lang="de-DE" sz="1600" dirty="0" err="1"/>
              <a:t>nucleus</a:t>
            </a:r>
            <a:r>
              <a:rPr lang="de-DE" sz="1600" dirty="0"/>
              <a:t> </a:t>
            </a:r>
            <a:r>
              <a:rPr lang="de-DE" sz="1600" dirty="0" err="1"/>
              <a:t>decays</a:t>
            </a:r>
            <a:r>
              <a:rPr lang="de-DE" sz="1600" dirty="0"/>
              <a:t> </a:t>
            </a:r>
            <a:r>
              <a:rPr lang="de-DE" sz="1600" dirty="0" err="1"/>
              <a:t>to</a:t>
            </a:r>
            <a:r>
              <a:rPr lang="de-DE" sz="1600" dirty="0"/>
              <a:t>  </a:t>
            </a:r>
            <a:r>
              <a:rPr lang="de-DE" sz="1600" baseline="30000" dirty="0"/>
              <a:t>205</a:t>
            </a:r>
            <a:r>
              <a:rPr lang="de-DE" sz="1600" dirty="0"/>
              <a:t>Pb</a:t>
            </a:r>
          </a:p>
          <a:p>
            <a:pPr>
              <a:lnSpc>
                <a:spcPct val="110000"/>
              </a:lnSpc>
            </a:pPr>
            <a:r>
              <a:rPr lang="de-DE" sz="1600" dirty="0" err="1"/>
              <a:t>Process</a:t>
            </a:r>
            <a:r>
              <a:rPr lang="de-DE" sz="1600" dirty="0"/>
              <a:t> </a:t>
            </a:r>
            <a:r>
              <a:rPr lang="de-DE" sz="1600" dirty="0" err="1"/>
              <a:t>becomes</a:t>
            </a:r>
            <a:r>
              <a:rPr lang="de-DE" sz="1600" dirty="0"/>
              <a:t> relevant in stellar medium  (~10 Millionen Kelvin)</a:t>
            </a:r>
          </a:p>
          <a:p>
            <a:pPr>
              <a:lnSpc>
                <a:spcPct val="110000"/>
              </a:lnSpc>
            </a:pPr>
            <a:r>
              <a:rPr lang="de-DE" sz="1600" dirty="0" err="1"/>
              <a:t>Modifies</a:t>
            </a:r>
            <a:r>
              <a:rPr lang="de-DE" sz="1600" dirty="0"/>
              <a:t> </a:t>
            </a:r>
            <a:r>
              <a:rPr lang="de-DE" sz="1600" dirty="0" err="1"/>
              <a:t>the</a:t>
            </a:r>
            <a:r>
              <a:rPr lang="de-DE" sz="1600" dirty="0"/>
              <a:t> </a:t>
            </a:r>
            <a:r>
              <a:rPr lang="de-DE" sz="1600" dirty="0" err="1"/>
              <a:t>abundance</a:t>
            </a:r>
            <a:r>
              <a:rPr lang="de-DE" sz="1600" dirty="0"/>
              <a:t> </a:t>
            </a:r>
            <a:r>
              <a:rPr lang="de-DE" sz="1600" dirty="0" err="1"/>
              <a:t>of</a:t>
            </a:r>
            <a:r>
              <a:rPr lang="de-DE" sz="1600" dirty="0"/>
              <a:t>  </a:t>
            </a:r>
            <a:r>
              <a:rPr lang="de-DE" sz="1600" baseline="30000" dirty="0"/>
              <a:t>205</a:t>
            </a:r>
            <a:r>
              <a:rPr lang="de-DE" sz="1600" dirty="0"/>
              <a:t>Pb</a:t>
            </a:r>
          </a:p>
          <a:p>
            <a:pPr lvl="1">
              <a:lnSpc>
                <a:spcPct val="110000"/>
              </a:lnSpc>
            </a:pPr>
            <a:r>
              <a:rPr lang="de-DE" sz="1600" dirty="0" err="1"/>
              <a:t>which</a:t>
            </a:r>
            <a:r>
              <a:rPr lang="de-DE" sz="1600" dirty="0"/>
              <a:t> </a:t>
            </a:r>
            <a:r>
              <a:rPr lang="de-DE" sz="1600" dirty="0" err="1"/>
              <a:t>is</a:t>
            </a:r>
            <a:r>
              <a:rPr lang="de-DE" sz="1600" dirty="0"/>
              <a:t> </a:t>
            </a:r>
            <a:r>
              <a:rPr lang="de-DE" sz="1600" dirty="0" err="1"/>
              <a:t>created</a:t>
            </a:r>
            <a:r>
              <a:rPr lang="de-DE" sz="1600" dirty="0"/>
              <a:t> </a:t>
            </a:r>
            <a:r>
              <a:rPr lang="de-DE" sz="1600" dirty="0" err="1"/>
              <a:t>by</a:t>
            </a:r>
            <a:r>
              <a:rPr lang="de-DE" sz="1600" dirty="0"/>
              <a:t> slow in </a:t>
            </a:r>
            <a:r>
              <a:rPr lang="de-DE" sz="1600" dirty="0" err="1"/>
              <a:t>neutron</a:t>
            </a:r>
            <a:r>
              <a:rPr lang="de-DE" sz="1600" dirty="0"/>
              <a:t> </a:t>
            </a:r>
            <a:r>
              <a:rPr lang="de-DE" sz="1600" dirty="0" err="1"/>
              <a:t>capture</a:t>
            </a:r>
            <a:r>
              <a:rPr lang="de-DE" sz="1600" dirty="0"/>
              <a:t> in AGB </a:t>
            </a:r>
            <a:r>
              <a:rPr lang="de-DE" sz="1600" dirty="0" err="1"/>
              <a:t>stars</a:t>
            </a:r>
            <a:r>
              <a:rPr lang="de-DE" sz="1600" dirty="0"/>
              <a:t> </a:t>
            </a:r>
          </a:p>
          <a:p>
            <a:pPr>
              <a:lnSpc>
                <a:spcPct val="110000"/>
              </a:lnSpc>
            </a:pPr>
            <a:r>
              <a:rPr lang="de-DE" sz="1600" baseline="30000" dirty="0"/>
              <a:t>205</a:t>
            </a:r>
            <a:r>
              <a:rPr lang="de-DE" sz="1600" dirty="0"/>
              <a:t>Pb </a:t>
            </a:r>
            <a:r>
              <a:rPr lang="de-DE" sz="1600" dirty="0" err="1"/>
              <a:t>abundance</a:t>
            </a:r>
            <a:r>
              <a:rPr lang="de-DE" sz="1600" dirty="0"/>
              <a:t> relevant </a:t>
            </a:r>
            <a:r>
              <a:rPr lang="de-DE" sz="1600" dirty="0" err="1"/>
              <a:t>for</a:t>
            </a:r>
            <a:r>
              <a:rPr lang="de-DE" sz="1600" dirty="0"/>
              <a:t> </a:t>
            </a:r>
            <a:r>
              <a:rPr lang="de-DE" sz="1600" dirty="0" err="1"/>
              <a:t>the</a:t>
            </a:r>
            <a:r>
              <a:rPr lang="de-DE" sz="1600" dirty="0"/>
              <a:t> </a:t>
            </a:r>
            <a:r>
              <a:rPr lang="de-DE" sz="1600" dirty="0" err="1"/>
              <a:t>evolution</a:t>
            </a:r>
            <a:r>
              <a:rPr lang="de-DE" sz="1600" dirty="0"/>
              <a:t> </a:t>
            </a:r>
            <a:r>
              <a:rPr lang="de-DE" sz="1600" dirty="0" err="1"/>
              <a:t>of</a:t>
            </a:r>
            <a:r>
              <a:rPr lang="de-DE" sz="1600" dirty="0"/>
              <a:t> </a:t>
            </a:r>
            <a:r>
              <a:rPr lang="de-DE" sz="1600" dirty="0" err="1"/>
              <a:t>the</a:t>
            </a:r>
            <a:r>
              <a:rPr lang="de-DE" sz="1600" dirty="0"/>
              <a:t> solar </a:t>
            </a:r>
            <a:r>
              <a:rPr lang="de-DE" sz="1600" dirty="0" err="1"/>
              <a:t>system</a:t>
            </a:r>
            <a:r>
              <a:rPr lang="de-DE" sz="1600" dirty="0"/>
              <a:t> </a:t>
            </a:r>
          </a:p>
          <a:p>
            <a:pPr marL="0" indent="0">
              <a:buNone/>
            </a:pPr>
            <a:endParaRPr lang="de-DE" dirty="0"/>
          </a:p>
          <a:p>
            <a:endParaRPr lang="de-DE" dirty="0"/>
          </a:p>
        </p:txBody>
      </p:sp>
      <p:pic>
        <p:nvPicPr>
          <p:cNvPr id="5" name="Picture 10">
            <a:extLst>
              <a:ext uri="{FF2B5EF4-FFF2-40B4-BE49-F238E27FC236}">
                <a16:creationId xmlns:a16="http://schemas.microsoft.com/office/drawing/2014/main" id="{D4069657-909F-47AE-ABFF-854B2B3BEC45}"/>
              </a:ext>
            </a:extLst>
          </p:cNvPr>
          <p:cNvPicPr>
            <a:picLocks noChangeAspect="1"/>
          </p:cNvPicPr>
          <p:nvPr/>
        </p:nvPicPr>
        <p:blipFill rotWithShape="1">
          <a:blip r:embed="rId2"/>
          <a:srcRect l="64531" t="18900" b="27988"/>
          <a:stretch/>
        </p:blipFill>
        <p:spPr>
          <a:xfrm>
            <a:off x="6901464" y="906798"/>
            <a:ext cx="2207040" cy="1818443"/>
          </a:xfrm>
          <a:prstGeom prst="rect">
            <a:avLst/>
          </a:prstGeom>
        </p:spPr>
      </p:pic>
      <p:pic>
        <p:nvPicPr>
          <p:cNvPr id="6" name="Picture 9">
            <a:extLst>
              <a:ext uri="{FF2B5EF4-FFF2-40B4-BE49-F238E27FC236}">
                <a16:creationId xmlns:a16="http://schemas.microsoft.com/office/drawing/2014/main" id="{8A474B6F-D788-45F7-B359-066CE0BE297F}"/>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704044">
            <a:off x="4514920" y="891051"/>
            <a:ext cx="2447844" cy="858602"/>
          </a:xfrm>
          <a:prstGeom prst="rect">
            <a:avLst/>
          </a:prstGeom>
        </p:spPr>
      </p:pic>
      <p:pic>
        <p:nvPicPr>
          <p:cNvPr id="7" name="Picture 1" descr="neutral.jpg">
            <a:extLst>
              <a:ext uri="{FF2B5EF4-FFF2-40B4-BE49-F238E27FC236}">
                <a16:creationId xmlns:a16="http://schemas.microsoft.com/office/drawing/2014/main" id="{DC9EDB54-D24E-4874-9183-F4A171FBE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101" y="1130681"/>
            <a:ext cx="1908000" cy="92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ionized.jpg">
            <a:extLst>
              <a:ext uri="{FF2B5EF4-FFF2-40B4-BE49-F238E27FC236}">
                <a16:creationId xmlns:a16="http://schemas.microsoft.com/office/drawing/2014/main" id="{D60E0C8B-321F-4834-B8D8-594B634342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1152185"/>
            <a:ext cx="1908000" cy="995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a:extLst>
              <a:ext uri="{FF2B5EF4-FFF2-40B4-BE49-F238E27FC236}">
                <a16:creationId xmlns:a16="http://schemas.microsoft.com/office/drawing/2014/main" id="{8A045B4F-A26E-4D4B-80D7-A49F2AF03495}"/>
              </a:ext>
            </a:extLst>
          </p:cNvPr>
          <p:cNvSpPr/>
          <p:nvPr/>
        </p:nvSpPr>
        <p:spPr bwMode="auto">
          <a:xfrm>
            <a:off x="6838448" y="3284984"/>
            <a:ext cx="973911" cy="6196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3" name="Picture 16">
            <a:extLst>
              <a:ext uri="{FF2B5EF4-FFF2-40B4-BE49-F238E27FC236}">
                <a16:creationId xmlns:a16="http://schemas.microsoft.com/office/drawing/2014/main" id="{10C074FB-87DD-4300-B100-E7D4AF98A4A7}"/>
              </a:ext>
            </a:extLst>
          </p:cNvPr>
          <p:cNvPicPr>
            <a:picLocks noChangeAspect="1"/>
          </p:cNvPicPr>
          <p:nvPr/>
        </p:nvPicPr>
        <p:blipFill>
          <a:blip r:embed="rId6"/>
          <a:stretch>
            <a:fillRect/>
          </a:stretch>
        </p:blipFill>
        <p:spPr>
          <a:xfrm>
            <a:off x="4592838" y="2947786"/>
            <a:ext cx="4228768" cy="1503769"/>
          </a:xfrm>
          <a:prstGeom prst="rect">
            <a:avLst/>
          </a:prstGeom>
        </p:spPr>
      </p:pic>
      <p:pic>
        <p:nvPicPr>
          <p:cNvPr id="14" name="Picture 2">
            <a:extLst>
              <a:ext uri="{FF2B5EF4-FFF2-40B4-BE49-F238E27FC236}">
                <a16:creationId xmlns:a16="http://schemas.microsoft.com/office/drawing/2014/main" id="{7C93923D-B152-470F-8A4B-2CC7930E59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6238" y="2927428"/>
            <a:ext cx="1008671" cy="2466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3">
            <a:extLst>
              <a:ext uri="{FF2B5EF4-FFF2-40B4-BE49-F238E27FC236}">
                <a16:creationId xmlns:a16="http://schemas.microsoft.com/office/drawing/2014/main" id="{39CFE17C-7B49-4751-9728-044BCE7C00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0328" y="4486357"/>
            <a:ext cx="415559" cy="41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https://www.gsi.de/fileadmin/_processed_/4/4/csm_sparclogo_bc5be07c61.jpg">
            <a:extLst>
              <a:ext uri="{FF2B5EF4-FFF2-40B4-BE49-F238E27FC236}">
                <a16:creationId xmlns:a16="http://schemas.microsoft.com/office/drawing/2014/main" id="{D63E2DB3-6CBA-4DCF-8F2D-41EDB75E9B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27718" y="4516993"/>
            <a:ext cx="1256799" cy="35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a:extLst>
              <a:ext uri="{FF2B5EF4-FFF2-40B4-BE49-F238E27FC236}">
                <a16:creationId xmlns:a16="http://schemas.microsoft.com/office/drawing/2014/main" id="{0CDEDC08-1D27-412C-823F-CD72FE2D7D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4623" y="4498381"/>
            <a:ext cx="403720" cy="40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5" descr="A black and red text with a white background&#10;&#10;Description automatically generated">
            <a:extLst>
              <a:ext uri="{FF2B5EF4-FFF2-40B4-BE49-F238E27FC236}">
                <a16:creationId xmlns:a16="http://schemas.microsoft.com/office/drawing/2014/main" id="{D98FCC99-D94C-46B6-B4DA-FCC851D52981}"/>
              </a:ext>
            </a:extLst>
          </p:cNvPr>
          <p:cNvPicPr>
            <a:picLocks noChangeAspect="1"/>
          </p:cNvPicPr>
          <p:nvPr/>
        </p:nvPicPr>
        <p:blipFill>
          <a:blip r:embed="rId11"/>
          <a:stretch>
            <a:fillRect/>
          </a:stretch>
        </p:blipFill>
        <p:spPr>
          <a:xfrm>
            <a:off x="7363552" y="4522737"/>
            <a:ext cx="661348" cy="360000"/>
          </a:xfrm>
          <a:prstGeom prst="rect">
            <a:avLst/>
          </a:prstGeom>
        </p:spPr>
      </p:pic>
      <p:pic>
        <p:nvPicPr>
          <p:cNvPr id="19" name="Picture 7" descr="A logo of a skin condition&#10;&#10;Description automatically generated">
            <a:extLst>
              <a:ext uri="{FF2B5EF4-FFF2-40B4-BE49-F238E27FC236}">
                <a16:creationId xmlns:a16="http://schemas.microsoft.com/office/drawing/2014/main" id="{4E5C0D74-CE09-400E-AD95-759310143263}"/>
              </a:ext>
            </a:extLst>
          </p:cNvPr>
          <p:cNvPicPr>
            <a:picLocks noChangeAspect="1"/>
          </p:cNvPicPr>
          <p:nvPr/>
        </p:nvPicPr>
        <p:blipFill>
          <a:blip r:embed="rId12"/>
          <a:stretch>
            <a:fillRect/>
          </a:stretch>
        </p:blipFill>
        <p:spPr>
          <a:xfrm>
            <a:off x="8060832" y="4482706"/>
            <a:ext cx="496471" cy="360000"/>
          </a:xfrm>
          <a:prstGeom prst="rect">
            <a:avLst/>
          </a:prstGeom>
        </p:spPr>
      </p:pic>
      <p:sp>
        <p:nvSpPr>
          <p:cNvPr id="21" name="Textfeld 20">
            <a:extLst>
              <a:ext uri="{FF2B5EF4-FFF2-40B4-BE49-F238E27FC236}">
                <a16:creationId xmlns:a16="http://schemas.microsoft.com/office/drawing/2014/main" id="{AC0081BD-987A-44E9-852C-01146D9BD9C2}"/>
              </a:ext>
            </a:extLst>
          </p:cNvPr>
          <p:cNvSpPr txBox="1"/>
          <p:nvPr/>
        </p:nvSpPr>
        <p:spPr>
          <a:xfrm>
            <a:off x="4654260" y="1738630"/>
            <a:ext cx="4625162" cy="726609"/>
          </a:xfrm>
          <a:prstGeom prst="rect">
            <a:avLst/>
          </a:prstGeom>
          <a:noFill/>
        </p:spPr>
        <p:txBody>
          <a:bodyPr wrap="square">
            <a:spAutoFit/>
          </a:bodyPr>
          <a:lstStyle/>
          <a:p>
            <a:pPr marL="0" indent="0">
              <a:lnSpc>
                <a:spcPct val="120000"/>
              </a:lnSpc>
              <a:buNone/>
            </a:pPr>
            <a:r>
              <a:rPr lang="de-DE" b="1" dirty="0"/>
              <a:t>Half-</a:t>
            </a:r>
            <a:r>
              <a:rPr lang="de-DE" b="1" dirty="0" err="1"/>
              <a:t>life</a:t>
            </a:r>
            <a:r>
              <a:rPr lang="de-DE" b="1" dirty="0"/>
              <a:t> </a:t>
            </a:r>
            <a:r>
              <a:rPr lang="de-DE" b="1" dirty="0" err="1"/>
              <a:t>of</a:t>
            </a:r>
            <a:r>
              <a:rPr lang="de-DE" sz="1800" b="1" dirty="0"/>
              <a:t> </a:t>
            </a:r>
          </a:p>
          <a:p>
            <a:pPr marL="0" indent="0">
              <a:lnSpc>
                <a:spcPct val="120000"/>
              </a:lnSpc>
              <a:buNone/>
            </a:pPr>
            <a:r>
              <a:rPr lang="de-DE" b="1" dirty="0"/>
              <a:t> </a:t>
            </a:r>
            <a:r>
              <a:rPr lang="de-DE" sz="1800" b="1" baseline="30000" dirty="0"/>
              <a:t>205</a:t>
            </a:r>
            <a:r>
              <a:rPr lang="de-DE" sz="1800" b="1" dirty="0"/>
              <a:t>Tl</a:t>
            </a:r>
            <a:r>
              <a:rPr lang="de-DE" sz="1800" b="1" baseline="30000" dirty="0"/>
              <a:t>81+</a:t>
            </a:r>
            <a:r>
              <a:rPr lang="de-DE" sz="1800" dirty="0"/>
              <a:t> </a:t>
            </a:r>
            <a:r>
              <a:rPr lang="de-DE" sz="1800" b="1" dirty="0"/>
              <a:t>~290Tage</a:t>
            </a:r>
          </a:p>
        </p:txBody>
      </p:sp>
      <p:sp>
        <p:nvSpPr>
          <p:cNvPr id="23" name="Textfeld 22">
            <a:extLst>
              <a:ext uri="{FF2B5EF4-FFF2-40B4-BE49-F238E27FC236}">
                <a16:creationId xmlns:a16="http://schemas.microsoft.com/office/drawing/2014/main" id="{F236E36D-EF29-4501-92BD-613E851CCDCC}"/>
              </a:ext>
            </a:extLst>
          </p:cNvPr>
          <p:cNvSpPr txBox="1"/>
          <p:nvPr/>
        </p:nvSpPr>
        <p:spPr>
          <a:xfrm>
            <a:off x="4572000" y="2520032"/>
            <a:ext cx="4641110" cy="461665"/>
          </a:xfrm>
          <a:prstGeom prst="rect">
            <a:avLst/>
          </a:prstGeom>
          <a:noFill/>
        </p:spPr>
        <p:txBody>
          <a:bodyPr wrap="square">
            <a:spAutoFit/>
          </a:bodyPr>
          <a:lstStyle/>
          <a:p>
            <a:pPr marL="0" indent="0">
              <a:buNone/>
            </a:pPr>
            <a:r>
              <a:rPr lang="en-US" sz="1200" i="1" dirty="0"/>
              <a:t>G. Leckenby et al., Nature (2024) </a:t>
            </a:r>
          </a:p>
          <a:p>
            <a:pPr marL="0" indent="0">
              <a:buNone/>
            </a:pPr>
            <a:r>
              <a:rPr lang="en-US" sz="1200" i="1" dirty="0"/>
              <a:t>R. S. Sidhu et al., Phys. Rev. Lett. (2024) </a:t>
            </a:r>
          </a:p>
        </p:txBody>
      </p:sp>
      <p:sp>
        <p:nvSpPr>
          <p:cNvPr id="11" name="Foliennummernplatzhalter 10">
            <a:extLst>
              <a:ext uri="{FF2B5EF4-FFF2-40B4-BE49-F238E27FC236}">
                <a16:creationId xmlns:a16="http://schemas.microsoft.com/office/drawing/2014/main" id="{A7D10444-5C15-4C74-9A4F-1A6D97B3524A}"/>
              </a:ext>
            </a:extLst>
          </p:cNvPr>
          <p:cNvSpPr>
            <a:spLocks noGrp="1"/>
          </p:cNvSpPr>
          <p:nvPr>
            <p:ph type="sldNum" sz="quarter" idx="12"/>
          </p:nvPr>
        </p:nvSpPr>
        <p:spPr/>
        <p:txBody>
          <a:bodyPr/>
          <a:lstStyle/>
          <a:p>
            <a:fld id="{125CBDDA-5CCF-8748-8988-9DC6C8981774}" type="slidenum">
              <a:rPr lang="de-DE" smtClean="0"/>
              <a:t>23</a:t>
            </a:fld>
            <a:endParaRPr lang="de-DE"/>
          </a:p>
        </p:txBody>
      </p:sp>
    </p:spTree>
    <p:extLst>
      <p:ext uri="{BB962C8B-B14F-4D97-AF65-F5344CB8AC3E}">
        <p14:creationId xmlns:p14="http://schemas.microsoft.com/office/powerpoint/2010/main" val="360904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Vision </a:t>
            </a:r>
            <a:r>
              <a:rPr lang="de-DE" dirty="0" err="1"/>
              <a:t>for</a:t>
            </a:r>
            <a:r>
              <a:rPr lang="de-DE" dirty="0"/>
              <a:t> </a:t>
            </a:r>
            <a:r>
              <a:rPr lang="de-DE" dirty="0" err="1"/>
              <a:t>the</a:t>
            </a:r>
            <a:r>
              <a:rPr lang="de-DE" dirty="0"/>
              <a:t> </a:t>
            </a:r>
            <a:r>
              <a:rPr lang="de-DE" dirty="0" err="1"/>
              <a:t>future</a:t>
            </a:r>
            <a:r>
              <a:rPr lang="de-DE" dirty="0"/>
              <a:t>: FAIR 2028</a:t>
            </a:r>
          </a:p>
        </p:txBody>
      </p:sp>
      <p:sp>
        <p:nvSpPr>
          <p:cNvPr id="3" name="Footer Placeholder 2"/>
          <p:cNvSpPr>
            <a:spLocks noGrp="1"/>
          </p:cNvSpPr>
          <p:nvPr>
            <p:ph type="ftr" sz="quarter" idx="3"/>
          </p:nvPr>
        </p:nvSpPr>
        <p:spPr/>
        <p:txBody>
          <a:bodyPr/>
          <a:lstStyle/>
          <a:p>
            <a:pPr algn="l"/>
            <a:r>
              <a:rPr lang="en-US"/>
              <a:t>IUPAP Meeting - WG9 </a:t>
            </a:r>
            <a:endParaRPr lang="de-DE" dirty="0"/>
          </a:p>
        </p:txBody>
      </p:sp>
      <p:sp>
        <p:nvSpPr>
          <p:cNvPr id="5" name="Rectangle 4"/>
          <p:cNvSpPr/>
          <p:nvPr/>
        </p:nvSpPr>
        <p:spPr>
          <a:xfrm>
            <a:off x="317637" y="935579"/>
            <a:ext cx="8471255" cy="3725122"/>
          </a:xfrm>
          <a:prstGeom prst="rect">
            <a:avLst/>
          </a:prstGeom>
        </p:spPr>
        <p:txBody>
          <a:bodyPr wrap="square">
            <a:spAutoFit/>
          </a:bodyPr>
          <a:lstStyle/>
          <a:p>
            <a:pPr marL="300612" lvl="0" indent="-300612" defTabSz="400816">
              <a:lnSpc>
                <a:spcPct val="110000"/>
              </a:lnSpc>
              <a:buClr>
                <a:srgbClr val="FDBB63"/>
              </a:buClr>
              <a:buFont typeface="Wingdings" charset="2"/>
              <a:buChar char="§"/>
            </a:pPr>
            <a:r>
              <a:rPr lang="en-US" dirty="0">
                <a:solidFill>
                  <a:srgbClr val="333333"/>
                </a:solidFill>
                <a:cs typeface="Arial"/>
              </a:rPr>
              <a:t>FAIR in 2028 will feature the most valuable science program which can be hosted in the then existing infrastructure   </a:t>
            </a:r>
          </a:p>
          <a:p>
            <a:pPr marL="300612" lvl="0" indent="-300612" defTabSz="400816">
              <a:lnSpc>
                <a:spcPct val="110000"/>
              </a:lnSpc>
              <a:buClr>
                <a:srgbClr val="FDBB63"/>
              </a:buClr>
              <a:buFont typeface="Wingdings" charset="2"/>
              <a:buChar char="§"/>
            </a:pPr>
            <a:r>
              <a:rPr lang="en-US" dirty="0">
                <a:solidFill>
                  <a:srgbClr val="333333"/>
                </a:solidFill>
                <a:cs typeface="Arial"/>
              </a:rPr>
              <a:t>The „</a:t>
            </a:r>
            <a:r>
              <a:rPr lang="en-US" b="1" dirty="0">
                <a:solidFill>
                  <a:srgbClr val="333333"/>
                </a:solidFill>
                <a:cs typeface="Arial"/>
              </a:rPr>
              <a:t>FAIR 2028</a:t>
            </a:r>
            <a:r>
              <a:rPr lang="en-US" dirty="0">
                <a:solidFill>
                  <a:srgbClr val="333333"/>
                </a:solidFill>
                <a:cs typeface="Arial"/>
              </a:rPr>
              <a:t>“ science program will include:</a:t>
            </a:r>
          </a:p>
          <a:p>
            <a:pPr marL="651326" lvl="1" indent="-250510" defTabSz="400816">
              <a:lnSpc>
                <a:spcPct val="110000"/>
              </a:lnSpc>
              <a:buClr>
                <a:srgbClr val="FDBB63"/>
              </a:buClr>
              <a:buFont typeface="Wingdings" charset="2"/>
              <a:buChar char="§"/>
            </a:pPr>
            <a:r>
              <a:rPr lang="en-US" b="1" dirty="0">
                <a:solidFill>
                  <a:srgbClr val="333333"/>
                </a:solidFill>
                <a:cs typeface="Arial"/>
              </a:rPr>
              <a:t>APPA</a:t>
            </a:r>
            <a:r>
              <a:rPr lang="en-US" dirty="0">
                <a:solidFill>
                  <a:srgbClr val="333333"/>
                </a:solidFill>
                <a:cs typeface="Arial"/>
              </a:rPr>
              <a:t> experiments </a:t>
            </a:r>
            <a:r>
              <a:rPr lang="en-US" b="1" i="1" dirty="0">
                <a:solidFill>
                  <a:srgbClr val="1F497D"/>
                </a:solidFill>
                <a:cs typeface="Arial"/>
              </a:rPr>
              <a:t>at the low-energy rings</a:t>
            </a:r>
            <a:r>
              <a:rPr lang="en-US" dirty="0">
                <a:solidFill>
                  <a:srgbClr val="333333"/>
                </a:solidFill>
                <a:cs typeface="Arial"/>
              </a:rPr>
              <a:t>, </a:t>
            </a:r>
            <a:r>
              <a:rPr lang="en-US" b="1" i="1" dirty="0">
                <a:solidFill>
                  <a:srgbClr val="1F497D"/>
                </a:solidFill>
                <a:cs typeface="Arial"/>
              </a:rPr>
              <a:t>at SIS100</a:t>
            </a:r>
            <a:r>
              <a:rPr lang="en-US" dirty="0">
                <a:solidFill>
                  <a:srgbClr val="333333"/>
                </a:solidFill>
                <a:cs typeface="Arial"/>
              </a:rPr>
              <a:t>, at the </a:t>
            </a:r>
            <a:r>
              <a:rPr lang="en-US" b="1" i="1" dirty="0">
                <a:solidFill>
                  <a:srgbClr val="1F497D"/>
                </a:solidFill>
                <a:cs typeface="Arial"/>
              </a:rPr>
              <a:t>caves at SIS18 and UNILAC</a:t>
            </a:r>
            <a:r>
              <a:rPr lang="en-US" dirty="0">
                <a:solidFill>
                  <a:srgbClr val="333333"/>
                </a:solidFill>
                <a:cs typeface="Arial"/>
              </a:rPr>
              <a:t> </a:t>
            </a:r>
            <a:r>
              <a:rPr lang="en-US" dirty="0">
                <a:solidFill>
                  <a:prstClr val="black"/>
                </a:solidFill>
                <a:cs typeface="Arial"/>
              </a:rPr>
              <a:t>with and at </a:t>
            </a:r>
            <a:r>
              <a:rPr lang="en-US" b="1" i="1" dirty="0">
                <a:solidFill>
                  <a:srgbClr val="1F497D"/>
                </a:solidFill>
                <a:cs typeface="Arial"/>
              </a:rPr>
              <a:t>PHELIX</a:t>
            </a:r>
            <a:r>
              <a:rPr lang="en-US" dirty="0">
                <a:solidFill>
                  <a:srgbClr val="333333"/>
                </a:solidFill>
                <a:cs typeface="Arial"/>
              </a:rPr>
              <a:t> and a limited set of experiments which could be hosted at all the </a:t>
            </a:r>
            <a:r>
              <a:rPr lang="en-US" b="1" i="1" dirty="0">
                <a:solidFill>
                  <a:srgbClr val="1F497D"/>
                </a:solidFill>
                <a:cs typeface="Arial"/>
              </a:rPr>
              <a:t>caves served by SIS100</a:t>
            </a:r>
          </a:p>
          <a:p>
            <a:pPr marL="651326" lvl="1" indent="-250510" defTabSz="400816">
              <a:lnSpc>
                <a:spcPct val="110000"/>
              </a:lnSpc>
              <a:buClr>
                <a:srgbClr val="FDBB63"/>
              </a:buClr>
              <a:buFont typeface="Wingdings" charset="2"/>
              <a:buChar char="§"/>
            </a:pPr>
            <a:r>
              <a:rPr lang="en-US" b="1" dirty="0">
                <a:solidFill>
                  <a:srgbClr val="333333"/>
                </a:solidFill>
                <a:cs typeface="Arial"/>
              </a:rPr>
              <a:t>NUSTAR</a:t>
            </a:r>
            <a:r>
              <a:rPr lang="en-US" dirty="0">
                <a:solidFill>
                  <a:srgbClr val="333333"/>
                </a:solidFill>
                <a:cs typeface="Arial"/>
              </a:rPr>
              <a:t> at the </a:t>
            </a:r>
            <a:r>
              <a:rPr lang="en-US" b="1" i="1" dirty="0">
                <a:solidFill>
                  <a:srgbClr val="1F497D"/>
                </a:solidFill>
                <a:cs typeface="Arial"/>
              </a:rPr>
              <a:t>Super FRS with SIS100 beams</a:t>
            </a:r>
            <a:r>
              <a:rPr lang="en-US" dirty="0">
                <a:solidFill>
                  <a:srgbClr val="333333"/>
                </a:solidFill>
                <a:cs typeface="Arial"/>
              </a:rPr>
              <a:t>, plus </a:t>
            </a:r>
            <a:r>
              <a:rPr lang="en-US" b="1" i="1" dirty="0">
                <a:solidFill>
                  <a:srgbClr val="1F497D"/>
                </a:solidFill>
                <a:cs typeface="Arial"/>
              </a:rPr>
              <a:t>SHE experiments at UNILAC</a:t>
            </a:r>
            <a:r>
              <a:rPr lang="en-US" dirty="0">
                <a:solidFill>
                  <a:srgbClr val="333333"/>
                </a:solidFill>
                <a:cs typeface="Arial"/>
              </a:rPr>
              <a:t> and </a:t>
            </a:r>
            <a:r>
              <a:rPr lang="en-US" b="1" i="1" dirty="0">
                <a:solidFill>
                  <a:srgbClr val="1F497D"/>
                </a:solidFill>
                <a:cs typeface="Arial"/>
              </a:rPr>
              <a:t>ILIMA at the low-energy rings</a:t>
            </a:r>
          </a:p>
          <a:p>
            <a:pPr marL="651326" lvl="1" indent="-250510" defTabSz="400816">
              <a:lnSpc>
                <a:spcPct val="110000"/>
              </a:lnSpc>
              <a:buClr>
                <a:srgbClr val="FDBB63"/>
              </a:buClr>
              <a:buFont typeface="Wingdings" charset="2"/>
              <a:buChar char="§"/>
            </a:pPr>
            <a:r>
              <a:rPr lang="en-US" b="1" dirty="0">
                <a:solidFill>
                  <a:srgbClr val="333333"/>
                </a:solidFill>
                <a:cs typeface="Arial"/>
              </a:rPr>
              <a:t>CBM</a:t>
            </a:r>
            <a:r>
              <a:rPr lang="en-US" dirty="0">
                <a:solidFill>
                  <a:srgbClr val="333333"/>
                </a:solidFill>
                <a:cs typeface="Arial"/>
              </a:rPr>
              <a:t> at the </a:t>
            </a:r>
            <a:r>
              <a:rPr lang="en-US" b="1" i="1" dirty="0">
                <a:solidFill>
                  <a:srgbClr val="1F497D"/>
                </a:solidFill>
                <a:cs typeface="Arial"/>
              </a:rPr>
              <a:t>new cave with SIS100 beams</a:t>
            </a:r>
            <a:r>
              <a:rPr lang="en-US" dirty="0">
                <a:solidFill>
                  <a:srgbClr val="333333"/>
                </a:solidFill>
                <a:cs typeface="Arial"/>
              </a:rPr>
              <a:t>, and </a:t>
            </a:r>
            <a:r>
              <a:rPr lang="en-US" b="1" i="1" dirty="0">
                <a:solidFill>
                  <a:srgbClr val="1F497D"/>
                </a:solidFill>
                <a:cs typeface="Arial"/>
              </a:rPr>
              <a:t>HADES at SIS18</a:t>
            </a:r>
          </a:p>
          <a:p>
            <a:pPr marL="651326" lvl="1" indent="-250510" defTabSz="400816">
              <a:lnSpc>
                <a:spcPct val="110000"/>
              </a:lnSpc>
              <a:buClr>
                <a:srgbClr val="FDBB63"/>
              </a:buClr>
              <a:buFont typeface="Wingdings" charset="2"/>
              <a:buChar char="§"/>
            </a:pPr>
            <a:r>
              <a:rPr lang="en-US" b="1" dirty="0">
                <a:solidFill>
                  <a:srgbClr val="333333"/>
                </a:solidFill>
                <a:cs typeface="Arial"/>
              </a:rPr>
              <a:t>PANDA </a:t>
            </a:r>
            <a:r>
              <a:rPr lang="en-US" dirty="0">
                <a:solidFill>
                  <a:srgbClr val="333333"/>
                </a:solidFill>
                <a:cs typeface="Arial"/>
              </a:rPr>
              <a:t>is developing a hadron physics program to be carried as bridge towards the program with antiprotons, when possible</a:t>
            </a:r>
            <a:r>
              <a:rPr lang="en-US" b="1" i="1" dirty="0">
                <a:solidFill>
                  <a:srgbClr val="1F497D"/>
                </a:solidFill>
                <a:cs typeface="Arial"/>
              </a:rPr>
              <a:t> using the caves and beams available at GSI/FAIR</a:t>
            </a:r>
            <a:r>
              <a:rPr lang="en-US" dirty="0">
                <a:solidFill>
                  <a:srgbClr val="333333"/>
                </a:solidFill>
                <a:cs typeface="Arial"/>
              </a:rPr>
              <a:t> and synergies with other experiments</a:t>
            </a:r>
          </a:p>
        </p:txBody>
      </p:sp>
      <p:sp>
        <p:nvSpPr>
          <p:cNvPr id="6" name="Foliennummernplatzhalter 5">
            <a:extLst>
              <a:ext uri="{FF2B5EF4-FFF2-40B4-BE49-F238E27FC236}">
                <a16:creationId xmlns:a16="http://schemas.microsoft.com/office/drawing/2014/main" id="{9FB90641-E8A5-4D0C-97E4-530D947DA608}"/>
              </a:ext>
            </a:extLst>
          </p:cNvPr>
          <p:cNvSpPr>
            <a:spLocks noGrp="1"/>
          </p:cNvSpPr>
          <p:nvPr>
            <p:ph type="sldNum" sz="quarter" idx="12"/>
          </p:nvPr>
        </p:nvSpPr>
        <p:spPr/>
        <p:txBody>
          <a:bodyPr/>
          <a:lstStyle/>
          <a:p>
            <a:fld id="{125CBDDA-5CCF-8748-8988-9DC6C8981774}" type="slidenum">
              <a:rPr lang="de-DE" smtClean="0"/>
              <a:t>24</a:t>
            </a:fld>
            <a:endParaRPr lang="de-DE"/>
          </a:p>
        </p:txBody>
      </p:sp>
    </p:spTree>
    <p:extLst>
      <p:ext uri="{BB962C8B-B14F-4D97-AF65-F5344CB8AC3E}">
        <p14:creationId xmlns:p14="http://schemas.microsoft.com/office/powerpoint/2010/main" val="3656719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 name="Textplatzhalter 10"/>
          <p:cNvSpPr>
            <a:spLocks noGrp="1"/>
          </p:cNvSpPr>
          <p:nvPr>
            <p:ph type="body" sz="quarter" idx="13"/>
          </p:nvPr>
        </p:nvSpPr>
        <p:spPr bwMode="auto">
          <a:xfrm>
            <a:off x="317634" y="129600"/>
            <a:ext cx="7072979" cy="701284"/>
          </a:xfrm>
        </p:spPr>
        <p:txBody>
          <a:bodyPr/>
          <a:lstStyle/>
          <a:p>
            <a:pPr marL="0" marR="0" lvl="0" indent="0" algn="l" defTabSz="556184">
              <a:lnSpc>
                <a:spcPct val="100000"/>
              </a:lnSpc>
              <a:spcBef>
                <a:spcPts val="0"/>
              </a:spcBef>
              <a:spcAft>
                <a:spcPts val="0"/>
              </a:spcAft>
              <a:buClrTx/>
              <a:buSzTx/>
              <a:buFontTx/>
              <a:buNone/>
              <a:defRPr/>
            </a:pPr>
            <a:r>
              <a:rPr lang="de-DE" sz="2200" dirty="0">
                <a:solidFill>
                  <a:prstClr val="black"/>
                </a:solidFill>
              </a:rPr>
              <a:t>New </a:t>
            </a:r>
            <a:r>
              <a:rPr lang="de-DE" sz="2200" dirty="0" err="1">
                <a:solidFill>
                  <a:prstClr val="black"/>
                </a:solidFill>
              </a:rPr>
              <a:t>management</a:t>
            </a:r>
            <a:r>
              <a:rPr lang="de-DE" sz="2200" dirty="0">
                <a:solidFill>
                  <a:prstClr val="black"/>
                </a:solidFill>
              </a:rPr>
              <a:t> </a:t>
            </a:r>
            <a:r>
              <a:rPr lang="de-DE" sz="2200" dirty="0" err="1">
                <a:solidFill>
                  <a:prstClr val="black"/>
                </a:solidFill>
              </a:rPr>
              <a:t>team</a:t>
            </a:r>
            <a:endParaRPr lang="en-US" sz="2200" b="1" i="0" u="none" strike="noStrike" cap="none" spc="0" dirty="0">
              <a:ln>
                <a:noFill/>
              </a:ln>
              <a:solidFill>
                <a:prstClr val="black"/>
              </a:solidFill>
              <a:latin typeface="Arial"/>
              <a:cs typeface="Arial"/>
            </a:endParaRPr>
          </a:p>
        </p:txBody>
      </p:sp>
      <p:pic>
        <p:nvPicPr>
          <p:cNvPr id="13" name="Picture 8"/>
          <p:cNvPicPr>
            <a:picLocks noChangeAspect="1"/>
          </p:cNvPicPr>
          <p:nvPr/>
        </p:nvPicPr>
        <p:blipFill rotWithShape="1">
          <a:blip r:embed="rId2"/>
          <a:srcRect t="6388" r="65598"/>
          <a:stretch/>
        </p:blipFill>
        <p:spPr bwMode="auto">
          <a:xfrm>
            <a:off x="3409752" y="1003618"/>
            <a:ext cx="2903962" cy="3882927"/>
          </a:xfrm>
          <a:prstGeom prst="rect">
            <a:avLst/>
          </a:prstGeom>
        </p:spPr>
      </p:pic>
      <p:pic>
        <p:nvPicPr>
          <p:cNvPr id="14" name="Picture 3"/>
          <p:cNvPicPr>
            <a:picLocks noChangeAspect="1"/>
          </p:cNvPicPr>
          <p:nvPr/>
        </p:nvPicPr>
        <p:blipFill>
          <a:blip r:embed="rId3"/>
          <a:stretch/>
        </p:blipFill>
        <p:spPr bwMode="auto">
          <a:xfrm>
            <a:off x="1905005" y="1067119"/>
            <a:ext cx="1583591" cy="475077"/>
          </a:xfrm>
          <a:prstGeom prst="rect">
            <a:avLst/>
          </a:prstGeom>
        </p:spPr>
      </p:pic>
      <p:pic>
        <p:nvPicPr>
          <p:cNvPr id="6" name="Grafik 5"/>
          <p:cNvPicPr>
            <a:picLocks noChangeAspect="1"/>
          </p:cNvPicPr>
          <p:nvPr/>
        </p:nvPicPr>
        <p:blipFill>
          <a:blip r:embed="rId4"/>
          <a:stretch/>
        </p:blipFill>
        <p:spPr bwMode="auto">
          <a:xfrm>
            <a:off x="1164101" y="1063676"/>
            <a:ext cx="894904" cy="624661"/>
          </a:xfrm>
          <a:prstGeom prst="rect">
            <a:avLst/>
          </a:prstGeom>
        </p:spPr>
      </p:pic>
      <p:sp>
        <p:nvSpPr>
          <p:cNvPr id="15" name="Foliennummernplatzhalter 14"/>
          <p:cNvSpPr>
            <a:spLocks noGrp="1"/>
          </p:cNvSpPr>
          <p:nvPr>
            <p:ph type="sldNum" sz="quarter" idx="4"/>
          </p:nvPr>
        </p:nvSpPr>
        <p:spPr bwMode="auto"/>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125CBDDA-5CCF-8748-8988-9DC6C8981774}" type="slidenum">
              <a:rPr kumimoji="0" lang="de-DE" sz="750" b="0" i="0" u="none" strike="noStrike" kern="0" cap="none" spc="0" normalizeH="0" baseline="0" noProof="0">
                <a:ln>
                  <a:noFill/>
                </a:ln>
                <a:solidFill>
                  <a:srgbClr val="333333"/>
                </a:solidFill>
                <a:effectLst/>
                <a:uLnTx/>
                <a:uFillTx/>
                <a:latin typeface="Arial"/>
                <a:cs typeface="Arial"/>
              </a:rPr>
              <a:pPr marL="0" marR="0" lvl="0" indent="0" algn="r" defTabSz="457200" eaLnBrk="1" fontAlgn="auto" latinLnBrk="0" hangingPunct="1">
                <a:lnSpc>
                  <a:spcPct val="100000"/>
                </a:lnSpc>
                <a:spcBef>
                  <a:spcPts val="0"/>
                </a:spcBef>
                <a:spcAft>
                  <a:spcPts val="0"/>
                </a:spcAft>
                <a:buClrTx/>
                <a:buSzTx/>
                <a:buFontTx/>
                <a:buNone/>
                <a:tabLst/>
                <a:defRPr/>
              </a:pPr>
              <a:t>3</a:t>
            </a:fld>
            <a:endParaRPr kumimoji="0" lang="de-DE" sz="750" b="0" i="0" u="none" strike="noStrike" kern="0" cap="none" spc="0" normalizeH="0" baseline="0" noProof="0">
              <a:ln>
                <a:noFill/>
              </a:ln>
              <a:solidFill>
                <a:srgbClr val="333333"/>
              </a:solidFill>
              <a:effectLst/>
              <a:uLnTx/>
              <a:uFillTx/>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0EDF809E-1BDF-4CF0-B7CA-0A4CCE477E4E}"/>
              </a:ext>
            </a:extLst>
          </p:cNvPr>
          <p:cNvPicPr>
            <a:picLocks noGrp="1" noChangeAspect="1"/>
          </p:cNvPicPr>
          <p:nvPr>
            <p:ph idx="1"/>
          </p:nvPr>
        </p:nvPicPr>
        <p:blipFill>
          <a:blip r:embed="rId3"/>
          <a:stretch>
            <a:fillRect/>
          </a:stretch>
        </p:blipFill>
        <p:spPr>
          <a:xfrm rot="20879172">
            <a:off x="-697752" y="-2361259"/>
            <a:ext cx="12044647" cy="8028000"/>
          </a:xfrm>
        </p:spPr>
      </p:pic>
      <p:sp>
        <p:nvSpPr>
          <p:cNvPr id="4" name="Foliennummernplatzhalter 3">
            <a:extLst>
              <a:ext uri="{FF2B5EF4-FFF2-40B4-BE49-F238E27FC236}">
                <a16:creationId xmlns:a16="http://schemas.microsoft.com/office/drawing/2014/main" id="{0E4AA89E-692E-4356-9F3D-72E6A3507C96}"/>
              </a:ext>
            </a:extLst>
          </p:cNvPr>
          <p:cNvSpPr>
            <a:spLocks noGrp="1"/>
          </p:cNvSpPr>
          <p:nvPr>
            <p:ph type="sldNum" sz="quarter" idx="4"/>
          </p:nvPr>
        </p:nvSpPr>
        <p:spPr/>
        <p:txBody>
          <a:bodyPr/>
          <a:lstStyle/>
          <a:p>
            <a:fld id="{125CBDDA-5CCF-8748-8988-9DC6C8981774}" type="slidenum">
              <a:rPr lang="de-DE" smtClean="0"/>
              <a:pPr/>
              <a:t>4</a:t>
            </a:fld>
            <a:endParaRPr lang="de-DE" dirty="0"/>
          </a:p>
        </p:txBody>
      </p:sp>
      <p:sp>
        <p:nvSpPr>
          <p:cNvPr id="7" name="TextBox 8">
            <a:extLst>
              <a:ext uri="{FF2B5EF4-FFF2-40B4-BE49-F238E27FC236}">
                <a16:creationId xmlns:a16="http://schemas.microsoft.com/office/drawing/2014/main" id="{25BC389A-3E06-413C-9373-B84E91B2F866}"/>
              </a:ext>
            </a:extLst>
          </p:cNvPr>
          <p:cNvSpPr txBox="1"/>
          <p:nvPr/>
        </p:nvSpPr>
        <p:spPr>
          <a:xfrm>
            <a:off x="4034251" y="43005"/>
            <a:ext cx="6904797" cy="369332"/>
          </a:xfrm>
          <a:prstGeom prst="rect">
            <a:avLst/>
          </a:prstGeom>
        </p:spPr>
        <p:txBody>
          <a:bodyPr vert="horz" wrap="square" lIns="91440" tIns="45720" rIns="91440" bIns="45720" rtlCol="0" anchor="t">
            <a:spAutoFit/>
          </a:bodyPr>
          <a:lstStyle/>
          <a:p>
            <a:pPr algn="l"/>
            <a:r>
              <a:rPr lang="de-DE" b="1" dirty="0">
                <a:solidFill>
                  <a:schemeClr val="bg1"/>
                </a:solidFill>
              </a:rPr>
              <a:t>FAIR Facility </a:t>
            </a:r>
            <a:r>
              <a:rPr lang="de-DE" b="1" dirty="0" err="1">
                <a:solidFill>
                  <a:schemeClr val="bg1"/>
                </a:solidFill>
              </a:rPr>
              <a:t>for</a:t>
            </a:r>
            <a:r>
              <a:rPr lang="de-DE" b="1" dirty="0">
                <a:solidFill>
                  <a:schemeClr val="bg1"/>
                </a:solidFill>
              </a:rPr>
              <a:t> Antiproton and Ion Research </a:t>
            </a:r>
          </a:p>
        </p:txBody>
      </p:sp>
      <p:sp>
        <p:nvSpPr>
          <p:cNvPr id="9" name="TextBox 8">
            <a:extLst>
              <a:ext uri="{FF2B5EF4-FFF2-40B4-BE49-F238E27FC236}">
                <a16:creationId xmlns:a16="http://schemas.microsoft.com/office/drawing/2014/main" id="{8DA452A0-053B-4B1D-A94F-D87488189DEA}"/>
              </a:ext>
            </a:extLst>
          </p:cNvPr>
          <p:cNvSpPr txBox="1"/>
          <p:nvPr/>
        </p:nvSpPr>
        <p:spPr>
          <a:xfrm>
            <a:off x="198369" y="4376266"/>
            <a:ext cx="6904797" cy="646331"/>
          </a:xfrm>
          <a:prstGeom prst="rect">
            <a:avLst/>
          </a:prstGeom>
        </p:spPr>
        <p:txBody>
          <a:bodyPr vert="horz" wrap="square" lIns="91440" tIns="45720" rIns="91440" bIns="45720" rtlCol="0" anchor="t">
            <a:spAutoFit/>
          </a:bodyPr>
          <a:lstStyle/>
          <a:p>
            <a:pPr algn="l"/>
            <a:r>
              <a:rPr lang="de-DE" b="1" dirty="0">
                <a:solidFill>
                  <a:schemeClr val="bg1"/>
                </a:solidFill>
              </a:rPr>
              <a:t>GSI </a:t>
            </a:r>
            <a:r>
              <a:rPr lang="de-DE" b="1" dirty="0" err="1">
                <a:solidFill>
                  <a:schemeClr val="bg1"/>
                </a:solidFill>
              </a:rPr>
              <a:t>Helmholtzzentrum</a:t>
            </a:r>
            <a:r>
              <a:rPr lang="de-DE" b="1" dirty="0">
                <a:solidFill>
                  <a:schemeClr val="bg1"/>
                </a:solidFill>
              </a:rPr>
              <a:t> </a:t>
            </a:r>
          </a:p>
          <a:p>
            <a:pPr algn="l"/>
            <a:r>
              <a:rPr lang="de-DE" b="1" dirty="0">
                <a:solidFill>
                  <a:schemeClr val="bg1"/>
                </a:solidFill>
              </a:rPr>
              <a:t>für Schwerionenforschung</a:t>
            </a:r>
          </a:p>
        </p:txBody>
      </p:sp>
    </p:spTree>
    <p:extLst>
      <p:ext uri="{BB962C8B-B14F-4D97-AF65-F5344CB8AC3E}">
        <p14:creationId xmlns:p14="http://schemas.microsoft.com/office/powerpoint/2010/main" val="3545987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F1B4979-0E0F-4A91-95F9-2CA57C5D494B}"/>
              </a:ext>
            </a:extLst>
          </p:cNvPr>
          <p:cNvSpPr>
            <a:spLocks noGrp="1"/>
          </p:cNvSpPr>
          <p:nvPr>
            <p:ph idx="1"/>
          </p:nvPr>
        </p:nvSpPr>
        <p:spPr/>
        <p:txBody>
          <a:bodyPr/>
          <a:lstStyle/>
          <a:p>
            <a:endParaRPr lang="de-DE"/>
          </a:p>
        </p:txBody>
      </p:sp>
      <p:sp>
        <p:nvSpPr>
          <p:cNvPr id="3" name="Textplatzhalter 2">
            <a:extLst>
              <a:ext uri="{FF2B5EF4-FFF2-40B4-BE49-F238E27FC236}">
                <a16:creationId xmlns:a16="http://schemas.microsoft.com/office/drawing/2014/main" id="{EE4D2C61-545C-429C-8213-278B0D159024}"/>
              </a:ext>
            </a:extLst>
          </p:cNvPr>
          <p:cNvSpPr>
            <a:spLocks noGrp="1"/>
          </p:cNvSpPr>
          <p:nvPr>
            <p:ph type="body" sz="quarter" idx="13"/>
          </p:nvPr>
        </p:nvSpPr>
        <p:spPr/>
        <p:txBody>
          <a:bodyPr/>
          <a:lstStyle/>
          <a:p>
            <a:endParaRPr lang="de-DE"/>
          </a:p>
        </p:txBody>
      </p:sp>
      <p:pic>
        <p:nvPicPr>
          <p:cNvPr id="4" name="object 3">
            <a:extLst>
              <a:ext uri="{FF2B5EF4-FFF2-40B4-BE49-F238E27FC236}">
                <a16:creationId xmlns:a16="http://schemas.microsoft.com/office/drawing/2014/main" id="{E9F59926-6227-4F4B-9765-325FD532D63A}"/>
              </a:ext>
            </a:extLst>
          </p:cNvPr>
          <p:cNvPicPr>
            <a:picLocks noChangeAspect="1"/>
          </p:cNvPicPr>
          <p:nvPr/>
        </p:nvPicPr>
        <p:blipFill>
          <a:blip r:embed="rId2" cstate="print"/>
          <a:stretch>
            <a:fillRect/>
          </a:stretch>
        </p:blipFill>
        <p:spPr>
          <a:xfrm>
            <a:off x="-815009" y="0"/>
            <a:ext cx="10426148" cy="5864708"/>
          </a:xfrm>
          <a:prstGeom prst="rect">
            <a:avLst/>
          </a:prstGeom>
        </p:spPr>
      </p:pic>
      <p:grpSp>
        <p:nvGrpSpPr>
          <p:cNvPr id="5" name="Group 20">
            <a:extLst>
              <a:ext uri="{FF2B5EF4-FFF2-40B4-BE49-F238E27FC236}">
                <a16:creationId xmlns:a16="http://schemas.microsoft.com/office/drawing/2014/main" id="{E525D3F1-B3F8-4F30-BE22-4378C49C1A4E}"/>
              </a:ext>
            </a:extLst>
          </p:cNvPr>
          <p:cNvGrpSpPr/>
          <p:nvPr/>
        </p:nvGrpSpPr>
        <p:grpSpPr>
          <a:xfrm>
            <a:off x="6559819" y="636108"/>
            <a:ext cx="2160000" cy="3786805"/>
            <a:chOff x="6559819" y="636108"/>
            <a:chExt cx="2160000" cy="3786805"/>
          </a:xfrm>
        </p:grpSpPr>
        <p:sp>
          <p:nvSpPr>
            <p:cNvPr id="6" name="Rectangle 8">
              <a:extLst>
                <a:ext uri="{FF2B5EF4-FFF2-40B4-BE49-F238E27FC236}">
                  <a16:creationId xmlns:a16="http://schemas.microsoft.com/office/drawing/2014/main" id="{217BEE86-4211-449A-A547-ECAB5CB88406}"/>
                </a:ext>
              </a:extLst>
            </p:cNvPr>
            <p:cNvSpPr/>
            <p:nvPr/>
          </p:nvSpPr>
          <p:spPr>
            <a:xfrm>
              <a:off x="6559819" y="636108"/>
              <a:ext cx="2160000" cy="3786805"/>
            </a:xfrm>
            <a:prstGeom prst="rect">
              <a:avLst/>
            </a:prstGeom>
            <a:solidFill>
              <a:schemeClr val="bg1">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7" name="Picture 9">
              <a:extLst>
                <a:ext uri="{FF2B5EF4-FFF2-40B4-BE49-F238E27FC236}">
                  <a16:creationId xmlns:a16="http://schemas.microsoft.com/office/drawing/2014/main" id="{B5D63D59-141B-46CF-9F36-68EA73A00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3447" y="835445"/>
              <a:ext cx="981939" cy="815009"/>
            </a:xfrm>
            <a:prstGeom prst="rect">
              <a:avLst/>
            </a:prstGeom>
          </p:spPr>
        </p:pic>
        <p:pic>
          <p:nvPicPr>
            <p:cNvPr id="8" name="Picture 10">
              <a:extLst>
                <a:ext uri="{FF2B5EF4-FFF2-40B4-BE49-F238E27FC236}">
                  <a16:creationId xmlns:a16="http://schemas.microsoft.com/office/drawing/2014/main" id="{76307645-6174-4FF2-A921-38927D9EC1DE}"/>
                </a:ext>
              </a:extLst>
            </p:cNvPr>
            <p:cNvPicPr>
              <a:picLocks noChangeAspect="1"/>
            </p:cNvPicPr>
            <p:nvPr/>
          </p:nvPicPr>
          <p:blipFill rotWithShape="1">
            <a:blip r:embed="rId4">
              <a:clrChange>
                <a:clrFrom>
                  <a:srgbClr val="FFFFFF"/>
                </a:clrFrom>
                <a:clrTo>
                  <a:srgbClr val="FFFFFF">
                    <a:alpha val="0"/>
                  </a:srgbClr>
                </a:clrTo>
              </a:clrChange>
            </a:blip>
            <a:srcRect b="19614"/>
            <a:stretch/>
          </p:blipFill>
          <p:spPr>
            <a:xfrm>
              <a:off x="6782975" y="1072858"/>
              <a:ext cx="716032" cy="354206"/>
            </a:xfrm>
            <a:prstGeom prst="rect">
              <a:avLst/>
            </a:prstGeom>
          </p:spPr>
        </p:pic>
        <p:pic>
          <p:nvPicPr>
            <p:cNvPr id="9" name="Picture 11">
              <a:extLst>
                <a:ext uri="{FF2B5EF4-FFF2-40B4-BE49-F238E27FC236}">
                  <a16:creationId xmlns:a16="http://schemas.microsoft.com/office/drawing/2014/main" id="{6B76C5AB-64CF-4997-8949-3B70D077D8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9293" y="1818107"/>
              <a:ext cx="507492" cy="685800"/>
            </a:xfrm>
            <a:prstGeom prst="rect">
              <a:avLst/>
            </a:prstGeom>
          </p:spPr>
        </p:pic>
        <p:pic>
          <p:nvPicPr>
            <p:cNvPr id="10" name="Picture 12">
              <a:extLst>
                <a:ext uri="{FF2B5EF4-FFF2-40B4-BE49-F238E27FC236}">
                  <a16:creationId xmlns:a16="http://schemas.microsoft.com/office/drawing/2014/main" id="{C62B00B3-876D-4ADF-A894-D2EEA95BC4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6387" y="3879299"/>
              <a:ext cx="1091823" cy="258455"/>
            </a:xfrm>
            <a:prstGeom prst="rect">
              <a:avLst/>
            </a:prstGeom>
          </p:spPr>
        </p:pic>
        <p:pic>
          <p:nvPicPr>
            <p:cNvPr id="11" name="Picture 13">
              <a:extLst>
                <a:ext uri="{FF2B5EF4-FFF2-40B4-BE49-F238E27FC236}">
                  <a16:creationId xmlns:a16="http://schemas.microsoft.com/office/drawing/2014/main" id="{FC9CEEC4-0843-4260-ABE9-61042E382E72}"/>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31825" y="2840838"/>
              <a:ext cx="703246" cy="543132"/>
            </a:xfrm>
            <a:prstGeom prst="rect">
              <a:avLst/>
            </a:prstGeom>
          </p:spPr>
        </p:pic>
        <p:grpSp>
          <p:nvGrpSpPr>
            <p:cNvPr id="12" name="object 3">
              <a:extLst>
                <a:ext uri="{FF2B5EF4-FFF2-40B4-BE49-F238E27FC236}">
                  <a16:creationId xmlns:a16="http://schemas.microsoft.com/office/drawing/2014/main" id="{3ED761B4-0B37-4359-8B3C-F6DD839C3E51}"/>
                </a:ext>
              </a:extLst>
            </p:cNvPr>
            <p:cNvGrpSpPr>
              <a:grpSpLocks noChangeAspect="1"/>
            </p:cNvGrpSpPr>
            <p:nvPr/>
          </p:nvGrpSpPr>
          <p:grpSpPr>
            <a:xfrm>
              <a:off x="7485219" y="2792543"/>
              <a:ext cx="1120167" cy="731061"/>
              <a:chOff x="431291" y="-462778"/>
              <a:chExt cx="8327135" cy="5434587"/>
            </a:xfrm>
          </p:grpSpPr>
          <p:pic>
            <p:nvPicPr>
              <p:cNvPr id="15" name="object 4">
                <a:extLst>
                  <a:ext uri="{FF2B5EF4-FFF2-40B4-BE49-F238E27FC236}">
                    <a16:creationId xmlns:a16="http://schemas.microsoft.com/office/drawing/2014/main" id="{77F94395-FCBA-4CAB-A150-A7FE8ADD532C}"/>
                  </a:ext>
                </a:extLst>
              </p:cNvPr>
              <p:cNvPicPr/>
              <p:nvPr/>
            </p:nvPicPr>
            <p:blipFill>
              <a:blip r:embed="rId8" cstate="print">
                <a:clrChange>
                  <a:clrFrom>
                    <a:srgbClr val="FFFFFF"/>
                  </a:clrFrom>
                  <a:clrTo>
                    <a:srgbClr val="FFFFFF">
                      <a:alpha val="0"/>
                    </a:srgbClr>
                  </a:clrTo>
                </a:clrChange>
              </a:blip>
              <a:stretch>
                <a:fillRect/>
              </a:stretch>
            </p:blipFill>
            <p:spPr>
              <a:xfrm>
                <a:off x="431291" y="-462778"/>
                <a:ext cx="8327135" cy="5434587"/>
              </a:xfrm>
              <a:prstGeom prst="rect">
                <a:avLst/>
              </a:prstGeom>
            </p:spPr>
          </p:pic>
          <p:sp>
            <p:nvSpPr>
              <p:cNvPr id="16" name="object 5">
                <a:extLst>
                  <a:ext uri="{FF2B5EF4-FFF2-40B4-BE49-F238E27FC236}">
                    <a16:creationId xmlns:a16="http://schemas.microsoft.com/office/drawing/2014/main" id="{D7431571-45DD-4F09-8CB5-387A7DBF7D4F}"/>
                  </a:ext>
                </a:extLst>
              </p:cNvPr>
              <p:cNvSpPr/>
              <p:nvPr/>
            </p:nvSpPr>
            <p:spPr>
              <a:xfrm>
                <a:off x="4526914" y="781938"/>
                <a:ext cx="69850" cy="85725"/>
              </a:xfrm>
              <a:custGeom>
                <a:avLst/>
                <a:gdLst/>
                <a:ahLst/>
                <a:cxnLst/>
                <a:rect l="l" t="t" r="r" b="b"/>
                <a:pathLst>
                  <a:path w="69850" h="85725">
                    <a:moveTo>
                      <a:pt x="67183" y="0"/>
                    </a:moveTo>
                    <a:lnTo>
                      <a:pt x="0" y="35940"/>
                    </a:lnTo>
                    <a:lnTo>
                      <a:pt x="69469" y="85216"/>
                    </a:lnTo>
                    <a:lnTo>
                      <a:pt x="67183" y="0"/>
                    </a:lnTo>
                    <a:close/>
                  </a:path>
                </a:pathLst>
              </a:custGeom>
              <a:solidFill>
                <a:srgbClr val="000000"/>
              </a:solidFill>
            </p:spPr>
            <p:txBody>
              <a:bodyPr wrap="square" lIns="0" tIns="0" rIns="0" bIns="0" rtlCol="0"/>
              <a:lstStyle/>
              <a:p>
                <a:endParaRPr/>
              </a:p>
            </p:txBody>
          </p:sp>
          <p:pic>
            <p:nvPicPr>
              <p:cNvPr id="17" name="object 6">
                <a:extLst>
                  <a:ext uri="{FF2B5EF4-FFF2-40B4-BE49-F238E27FC236}">
                    <a16:creationId xmlns:a16="http://schemas.microsoft.com/office/drawing/2014/main" id="{C2457084-37B0-4BC1-9E08-CFBE3FCE41D8}"/>
                  </a:ext>
                </a:extLst>
              </p:cNvPr>
              <p:cNvPicPr/>
              <p:nvPr/>
            </p:nvPicPr>
            <p:blipFill>
              <a:blip r:embed="rId9" cstate="print">
                <a:clrChange>
                  <a:clrFrom>
                    <a:srgbClr val="FFFFFF"/>
                  </a:clrFrom>
                  <a:clrTo>
                    <a:srgbClr val="FFFFFF">
                      <a:alpha val="0"/>
                    </a:srgbClr>
                  </a:clrTo>
                </a:clrChange>
              </a:blip>
              <a:stretch>
                <a:fillRect/>
              </a:stretch>
            </p:blipFill>
            <p:spPr>
              <a:xfrm>
                <a:off x="3352927" y="3154806"/>
                <a:ext cx="229997" cy="229996"/>
              </a:xfrm>
              <a:prstGeom prst="rect">
                <a:avLst/>
              </a:prstGeom>
            </p:spPr>
          </p:pic>
        </p:grpSp>
        <p:pic>
          <p:nvPicPr>
            <p:cNvPr id="13" name="object 18">
              <a:extLst>
                <a:ext uri="{FF2B5EF4-FFF2-40B4-BE49-F238E27FC236}">
                  <a16:creationId xmlns:a16="http://schemas.microsoft.com/office/drawing/2014/main" id="{2EE7F1E3-CEB5-478A-A219-4C11B6F9B799}"/>
                </a:ext>
              </a:extLst>
            </p:cNvPr>
            <p:cNvPicPr>
              <a:picLocks noChangeAspect="1"/>
            </p:cNvPicPr>
            <p:nvPr/>
          </p:nvPicPr>
          <p:blipFill>
            <a:blip r:embed="rId10" cstate="print"/>
            <a:stretch>
              <a:fillRect/>
            </a:stretch>
          </p:blipFill>
          <p:spPr>
            <a:xfrm>
              <a:off x="7884412" y="3691901"/>
              <a:ext cx="544321" cy="555108"/>
            </a:xfrm>
            <a:prstGeom prst="rect">
              <a:avLst/>
            </a:prstGeom>
          </p:spPr>
        </p:pic>
        <p:pic>
          <p:nvPicPr>
            <p:cNvPr id="14" name="Picture 19">
              <a:extLst>
                <a:ext uri="{FF2B5EF4-FFF2-40B4-BE49-F238E27FC236}">
                  <a16:creationId xmlns:a16="http://schemas.microsoft.com/office/drawing/2014/main" id="{AA674368-0338-4967-A4FB-F1C004AEB6A5}"/>
                </a:ext>
              </a:extLst>
            </p:cNvPr>
            <p:cNvPicPr>
              <a:picLocks noChangeAspect="1"/>
            </p:cNvPicPr>
            <p:nvPr/>
          </p:nvPicPr>
          <p:blipFill>
            <a:blip r:embed="rId11"/>
            <a:stretch>
              <a:fillRect/>
            </a:stretch>
          </p:blipFill>
          <p:spPr>
            <a:xfrm>
              <a:off x="7496967" y="1831870"/>
              <a:ext cx="1118147" cy="774362"/>
            </a:xfrm>
            <a:prstGeom prst="rect">
              <a:avLst/>
            </a:prstGeom>
          </p:spPr>
        </p:pic>
      </p:grpSp>
    </p:spTree>
    <p:extLst>
      <p:ext uri="{BB962C8B-B14F-4D97-AF65-F5344CB8AC3E}">
        <p14:creationId xmlns:p14="http://schemas.microsoft.com/office/powerpoint/2010/main" val="76518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638" y="217824"/>
            <a:ext cx="6129236" cy="590668"/>
          </a:xfrm>
        </p:spPr>
        <p:txBody>
          <a:bodyPr/>
          <a:lstStyle/>
          <a:p>
            <a:r>
              <a:rPr lang="de-DE" dirty="0"/>
              <a:t>GSI and FAIR – </a:t>
            </a:r>
            <a:r>
              <a:rPr lang="de-DE" dirty="0" err="1"/>
              <a:t>Facilities</a:t>
            </a:r>
            <a:r>
              <a:rPr lang="de-DE" dirty="0"/>
              <a:t> </a:t>
            </a:r>
          </a:p>
        </p:txBody>
      </p:sp>
      <p:pic>
        <p:nvPicPr>
          <p:cNvPr id="8" name="Grafik 6">
            <a:extLst>
              <a:ext uri="{FF2B5EF4-FFF2-40B4-BE49-F238E27FC236}">
                <a16:creationId xmlns:a16="http://schemas.microsoft.com/office/drawing/2014/main" id="{4B6980B4-F3F1-ED48-B314-AB04DF9BE799}"/>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8620" y="1183137"/>
            <a:ext cx="8705864" cy="4037981"/>
          </a:xfrm>
          <a:prstGeom prst="rect">
            <a:avLst/>
          </a:prstGeom>
        </p:spPr>
      </p:pic>
      <p:sp>
        <p:nvSpPr>
          <p:cNvPr id="9" name="Freihandform 38">
            <a:extLst>
              <a:ext uri="{FF2B5EF4-FFF2-40B4-BE49-F238E27FC236}">
                <a16:creationId xmlns:a16="http://schemas.microsoft.com/office/drawing/2014/main" id="{50260AD2-6503-C44A-8599-718D51FC7AE0}"/>
              </a:ext>
            </a:extLst>
          </p:cNvPr>
          <p:cNvSpPr/>
          <p:nvPr/>
        </p:nvSpPr>
        <p:spPr>
          <a:xfrm>
            <a:off x="4505769" y="4341286"/>
            <a:ext cx="73266" cy="63310"/>
          </a:xfrm>
          <a:custGeom>
            <a:avLst/>
            <a:gdLst>
              <a:gd name="connsiteX0" fmla="*/ 102550 w 102550"/>
              <a:gd name="connsiteY0" fmla="*/ 94004 h 94004"/>
              <a:gd name="connsiteX1" fmla="*/ 0 w 102550"/>
              <a:gd name="connsiteY1" fmla="*/ 0 h 94004"/>
              <a:gd name="connsiteX2" fmla="*/ 17092 w 102550"/>
              <a:gd name="connsiteY2" fmla="*/ 25638 h 94004"/>
            </a:gdLst>
            <a:ahLst/>
            <a:cxnLst>
              <a:cxn ang="0">
                <a:pos x="connsiteX0" y="connsiteY0"/>
              </a:cxn>
              <a:cxn ang="0">
                <a:pos x="connsiteX1" y="connsiteY1"/>
              </a:cxn>
              <a:cxn ang="0">
                <a:pos x="connsiteX2" y="connsiteY2"/>
              </a:cxn>
            </a:cxnLst>
            <a:rect l="l" t="t" r="r" b="b"/>
            <a:pathLst>
              <a:path w="102550" h="94004">
                <a:moveTo>
                  <a:pt x="102550" y="94004"/>
                </a:moveTo>
                <a:lnTo>
                  <a:pt x="0" y="0"/>
                </a:lnTo>
                <a:lnTo>
                  <a:pt x="17092" y="25638"/>
                </a:lnTo>
              </a:path>
            </a:pathLst>
          </a:cu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6181">
              <a:defRPr/>
            </a:pPr>
            <a:endParaRPr lang="en-GB" sz="1184">
              <a:solidFill>
                <a:prstClr val="white"/>
              </a:solidFill>
              <a:latin typeface="Arial"/>
            </a:endParaRPr>
          </a:p>
        </p:txBody>
      </p:sp>
      <p:sp>
        <p:nvSpPr>
          <p:cNvPr id="10" name="Textfeld 8">
            <a:extLst>
              <a:ext uri="{FF2B5EF4-FFF2-40B4-BE49-F238E27FC236}">
                <a16:creationId xmlns:a16="http://schemas.microsoft.com/office/drawing/2014/main" id="{01FE0EF8-6456-864B-BCAA-B6549CDDD745}"/>
              </a:ext>
            </a:extLst>
          </p:cNvPr>
          <p:cNvSpPr txBox="1"/>
          <p:nvPr/>
        </p:nvSpPr>
        <p:spPr>
          <a:xfrm>
            <a:off x="5882450" y="1814322"/>
            <a:ext cx="1446523" cy="246193"/>
          </a:xfrm>
          <a:prstGeom prst="rect">
            <a:avLst/>
          </a:prstGeom>
        </p:spPr>
        <p:txBody>
          <a:bodyPr vert="horz" wrap="square" lIns="80206" tIns="40104" rIns="80206" bIns="40104" rtlCol="0" anchor="t">
            <a:spAutoFit/>
          </a:bodyPr>
          <a:lstStyle/>
          <a:p>
            <a:pPr algn="ctr" defTabSz="446181">
              <a:defRPr/>
            </a:pPr>
            <a:r>
              <a:rPr lang="en-GB" sz="1073" b="1" dirty="0">
                <a:solidFill>
                  <a:prstClr val="black"/>
                </a:solidFill>
                <a:latin typeface="Arial"/>
                <a:cs typeface="Arial" panose="020B0604020202020204" pitchFamily="34" charset="0"/>
              </a:rPr>
              <a:t>SIS !00</a:t>
            </a:r>
          </a:p>
        </p:txBody>
      </p:sp>
      <p:sp>
        <p:nvSpPr>
          <p:cNvPr id="11" name="Textfeld 9">
            <a:extLst>
              <a:ext uri="{FF2B5EF4-FFF2-40B4-BE49-F238E27FC236}">
                <a16:creationId xmlns:a16="http://schemas.microsoft.com/office/drawing/2014/main" id="{1FEE0952-2FB5-6241-922E-79AE0AFB67D3}"/>
              </a:ext>
            </a:extLst>
          </p:cNvPr>
          <p:cNvSpPr txBox="1"/>
          <p:nvPr/>
        </p:nvSpPr>
        <p:spPr>
          <a:xfrm>
            <a:off x="5668720" y="3731717"/>
            <a:ext cx="1151327" cy="246193"/>
          </a:xfrm>
          <a:prstGeom prst="rect">
            <a:avLst/>
          </a:prstGeom>
        </p:spPr>
        <p:txBody>
          <a:bodyPr vert="horz" wrap="square" lIns="80206" tIns="40104" rIns="80206" bIns="40104" rtlCol="0" anchor="t">
            <a:spAutoFit/>
          </a:bodyPr>
          <a:lstStyle/>
          <a:p>
            <a:pPr defTabSz="446181">
              <a:defRPr/>
            </a:pPr>
            <a:r>
              <a:rPr lang="en-GB" sz="1073" b="1" dirty="0">
                <a:solidFill>
                  <a:prstClr val="black"/>
                </a:solidFill>
                <a:latin typeface="Arial"/>
                <a:cs typeface="Arial" panose="020B0604020202020204" pitchFamily="34" charset="0"/>
              </a:rPr>
              <a:t>Super FRS</a:t>
            </a:r>
          </a:p>
        </p:txBody>
      </p:sp>
      <p:sp>
        <p:nvSpPr>
          <p:cNvPr id="12" name="Textfeld 10">
            <a:extLst>
              <a:ext uri="{FF2B5EF4-FFF2-40B4-BE49-F238E27FC236}">
                <a16:creationId xmlns:a16="http://schemas.microsoft.com/office/drawing/2014/main" id="{36121CD7-38AF-5240-A140-4117E829A765}"/>
              </a:ext>
            </a:extLst>
          </p:cNvPr>
          <p:cNvSpPr txBox="1"/>
          <p:nvPr/>
        </p:nvSpPr>
        <p:spPr>
          <a:xfrm>
            <a:off x="3706269" y="2060276"/>
            <a:ext cx="1151327" cy="238727"/>
          </a:xfrm>
          <a:prstGeom prst="rect">
            <a:avLst/>
          </a:prstGeom>
        </p:spPr>
        <p:txBody>
          <a:bodyPr vert="horz" wrap="square" lIns="80206" tIns="40104" rIns="80206" bIns="40104" rtlCol="0" anchor="t">
            <a:spAutoFit/>
          </a:bodyPr>
          <a:lstStyle/>
          <a:p>
            <a:pPr defTabSz="446181">
              <a:defRPr/>
            </a:pPr>
            <a:r>
              <a:rPr lang="en-GB" sz="1025" b="1" dirty="0">
                <a:solidFill>
                  <a:prstClr val="black"/>
                </a:solidFill>
                <a:latin typeface="Arial"/>
                <a:cs typeface="Arial" panose="020B0604020202020204" pitchFamily="34" charset="0"/>
              </a:rPr>
              <a:t>SIS18</a:t>
            </a:r>
          </a:p>
        </p:txBody>
      </p:sp>
      <p:sp>
        <p:nvSpPr>
          <p:cNvPr id="13" name="Textfeld 11">
            <a:extLst>
              <a:ext uri="{FF2B5EF4-FFF2-40B4-BE49-F238E27FC236}">
                <a16:creationId xmlns:a16="http://schemas.microsoft.com/office/drawing/2014/main" id="{829D4E84-38AF-344F-A10D-5AA4272C940A}"/>
              </a:ext>
            </a:extLst>
          </p:cNvPr>
          <p:cNvSpPr txBox="1"/>
          <p:nvPr/>
        </p:nvSpPr>
        <p:spPr>
          <a:xfrm>
            <a:off x="6749324" y="3706912"/>
            <a:ext cx="1364415" cy="234452"/>
          </a:xfrm>
          <a:prstGeom prst="rect">
            <a:avLst/>
          </a:prstGeom>
        </p:spPr>
        <p:txBody>
          <a:bodyPr vert="horz" wrap="square" lIns="68580" tIns="34290" rIns="68580" bIns="34290" rtlCol="0" anchor="t">
            <a:spAutoFit/>
          </a:bodyPr>
          <a:lstStyle/>
          <a:p>
            <a:pPr defTabSz="446181">
              <a:defRPr/>
            </a:pPr>
            <a:endParaRPr lang="en-GB" sz="1073" b="1">
              <a:solidFill>
                <a:prstClr val="black"/>
              </a:solidFill>
              <a:latin typeface="Arial"/>
              <a:cs typeface="Arial" panose="020B0604020202020204" pitchFamily="34" charset="0"/>
            </a:endParaRPr>
          </a:p>
        </p:txBody>
      </p:sp>
      <p:sp>
        <p:nvSpPr>
          <p:cNvPr id="14" name="Textfeld 12">
            <a:extLst>
              <a:ext uri="{FF2B5EF4-FFF2-40B4-BE49-F238E27FC236}">
                <a16:creationId xmlns:a16="http://schemas.microsoft.com/office/drawing/2014/main" id="{F92A6021-17D3-8845-8635-59BCE95DDE85}"/>
              </a:ext>
            </a:extLst>
          </p:cNvPr>
          <p:cNvSpPr txBox="1"/>
          <p:nvPr/>
        </p:nvSpPr>
        <p:spPr>
          <a:xfrm>
            <a:off x="6749324" y="3979499"/>
            <a:ext cx="1364415" cy="234452"/>
          </a:xfrm>
          <a:prstGeom prst="rect">
            <a:avLst/>
          </a:prstGeom>
        </p:spPr>
        <p:txBody>
          <a:bodyPr vert="horz" wrap="square" lIns="68580" tIns="34290" rIns="68580" bIns="34290" rtlCol="0" anchor="t">
            <a:spAutoFit/>
          </a:bodyPr>
          <a:lstStyle/>
          <a:p>
            <a:pPr defTabSz="446181">
              <a:defRPr/>
            </a:pPr>
            <a:endParaRPr lang="en-GB" sz="1073" b="1">
              <a:solidFill>
                <a:prstClr val="black"/>
              </a:solidFill>
              <a:latin typeface="Arial"/>
              <a:cs typeface="Arial" panose="020B0604020202020204" pitchFamily="34" charset="0"/>
            </a:endParaRPr>
          </a:p>
        </p:txBody>
      </p:sp>
      <p:sp>
        <p:nvSpPr>
          <p:cNvPr id="15" name="Textfeld 14">
            <a:extLst>
              <a:ext uri="{FF2B5EF4-FFF2-40B4-BE49-F238E27FC236}">
                <a16:creationId xmlns:a16="http://schemas.microsoft.com/office/drawing/2014/main" id="{AF3EAD57-9C61-5145-8EEA-14DFDF54A325}"/>
              </a:ext>
            </a:extLst>
          </p:cNvPr>
          <p:cNvSpPr txBox="1"/>
          <p:nvPr/>
        </p:nvSpPr>
        <p:spPr>
          <a:xfrm>
            <a:off x="2486913" y="1559494"/>
            <a:ext cx="1287259" cy="205697"/>
          </a:xfrm>
          <a:prstGeom prst="rect">
            <a:avLst/>
          </a:prstGeom>
        </p:spPr>
        <p:txBody>
          <a:bodyPr vert="horz" wrap="square" lIns="0" tIns="40104" rIns="80206" bIns="0" rtlCol="0" anchor="t">
            <a:spAutoFit/>
          </a:bodyPr>
          <a:lstStyle/>
          <a:p>
            <a:pPr defTabSz="446181">
              <a:defRPr/>
            </a:pPr>
            <a:r>
              <a:rPr lang="en-GB" sz="1073" b="1" dirty="0">
                <a:solidFill>
                  <a:prstClr val="black"/>
                </a:solidFill>
                <a:latin typeface="Arial"/>
                <a:cs typeface="Arial" panose="020B0604020202020204" pitchFamily="34" charset="0"/>
              </a:rPr>
              <a:t>UNILAC</a:t>
            </a:r>
          </a:p>
        </p:txBody>
      </p:sp>
      <p:sp>
        <p:nvSpPr>
          <p:cNvPr id="16" name="Line 19">
            <a:extLst>
              <a:ext uri="{FF2B5EF4-FFF2-40B4-BE49-F238E27FC236}">
                <a16:creationId xmlns:a16="http://schemas.microsoft.com/office/drawing/2014/main" id="{D9B6566B-620F-AB45-BEBA-6FEABDB3FB8D}"/>
              </a:ext>
            </a:extLst>
          </p:cNvPr>
          <p:cNvSpPr>
            <a:spLocks noChangeShapeType="1"/>
          </p:cNvSpPr>
          <p:nvPr/>
        </p:nvSpPr>
        <p:spPr bwMode="auto">
          <a:xfrm flipV="1">
            <a:off x="2423377" y="1672651"/>
            <a:ext cx="9196" cy="725003"/>
          </a:xfrm>
          <a:prstGeom prst="line">
            <a:avLst/>
          </a:prstGeom>
          <a:noFill/>
          <a:ln w="9525">
            <a:solidFill>
              <a:schemeClr val="tx1"/>
            </a:solidFill>
            <a:round/>
            <a:headEnd type="triangle" w="med" len="me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46181">
              <a:defRPr/>
            </a:pPr>
            <a:endParaRPr lang="en-GB" sz="1602">
              <a:solidFill>
                <a:prstClr val="black"/>
              </a:solidFill>
              <a:latin typeface="Arial"/>
              <a:cs typeface="Arial" panose="020B0604020202020204" pitchFamily="34" charset="0"/>
            </a:endParaRPr>
          </a:p>
        </p:txBody>
      </p:sp>
      <p:sp>
        <p:nvSpPr>
          <p:cNvPr id="17" name="Textfeld 16">
            <a:extLst>
              <a:ext uri="{FF2B5EF4-FFF2-40B4-BE49-F238E27FC236}">
                <a16:creationId xmlns:a16="http://schemas.microsoft.com/office/drawing/2014/main" id="{84C1FC79-2D99-C649-A0E9-F9D8A54080DA}"/>
              </a:ext>
            </a:extLst>
          </p:cNvPr>
          <p:cNvSpPr txBox="1"/>
          <p:nvPr/>
        </p:nvSpPr>
        <p:spPr>
          <a:xfrm rot="899126">
            <a:off x="987028" y="3160107"/>
            <a:ext cx="745259" cy="270287"/>
          </a:xfrm>
          <a:prstGeom prst="rect">
            <a:avLst/>
          </a:prstGeom>
        </p:spPr>
        <p:txBody>
          <a:bodyPr vert="horz" wrap="square" lIns="89239" tIns="44619" rIns="89239" bIns="44619" rtlCol="0" anchor="t">
            <a:spAutoFit/>
          </a:bodyPr>
          <a:lstStyle/>
          <a:p>
            <a:pPr defTabSz="446181">
              <a:defRPr/>
            </a:pPr>
            <a:r>
              <a:rPr lang="en-GB" sz="1171" dirty="0">
                <a:solidFill>
                  <a:prstClr val="black"/>
                </a:solidFill>
                <a:latin typeface="Arial"/>
                <a:cs typeface="Arial" panose="020B0604020202020204" pitchFamily="34" charset="0"/>
              </a:rPr>
              <a:t>100 m</a:t>
            </a:r>
          </a:p>
        </p:txBody>
      </p:sp>
      <p:sp>
        <p:nvSpPr>
          <p:cNvPr id="18" name="Textfeld 17">
            <a:extLst>
              <a:ext uri="{FF2B5EF4-FFF2-40B4-BE49-F238E27FC236}">
                <a16:creationId xmlns:a16="http://schemas.microsoft.com/office/drawing/2014/main" id="{D19C2DA8-C3A3-544E-B1A4-28E865CA667D}"/>
              </a:ext>
            </a:extLst>
          </p:cNvPr>
          <p:cNvSpPr txBox="1"/>
          <p:nvPr/>
        </p:nvSpPr>
        <p:spPr>
          <a:xfrm>
            <a:off x="3778679" y="3217037"/>
            <a:ext cx="555410" cy="246193"/>
          </a:xfrm>
          <a:prstGeom prst="rect">
            <a:avLst/>
          </a:prstGeom>
        </p:spPr>
        <p:txBody>
          <a:bodyPr vert="horz" wrap="square" lIns="80206" tIns="40104" rIns="80206" bIns="40104" rtlCol="0" anchor="t">
            <a:spAutoFit/>
          </a:bodyPr>
          <a:lstStyle/>
          <a:p>
            <a:pPr defTabSz="446181">
              <a:defRPr/>
            </a:pPr>
            <a:r>
              <a:rPr lang="en-GB" sz="1073" b="1" dirty="0">
                <a:solidFill>
                  <a:prstClr val="black"/>
                </a:solidFill>
                <a:latin typeface="Arial"/>
                <a:cs typeface="Arial" panose="020B0604020202020204" pitchFamily="34" charset="0"/>
              </a:rPr>
              <a:t>HESR</a:t>
            </a:r>
          </a:p>
        </p:txBody>
      </p:sp>
      <p:sp>
        <p:nvSpPr>
          <p:cNvPr id="19" name="Textfeld 18">
            <a:extLst>
              <a:ext uri="{FF2B5EF4-FFF2-40B4-BE49-F238E27FC236}">
                <a16:creationId xmlns:a16="http://schemas.microsoft.com/office/drawing/2014/main" id="{9BB5080E-3EEF-1E45-97DA-AB3664EADD64}"/>
              </a:ext>
            </a:extLst>
          </p:cNvPr>
          <p:cNvSpPr txBox="1"/>
          <p:nvPr/>
        </p:nvSpPr>
        <p:spPr>
          <a:xfrm>
            <a:off x="3891281" y="4434847"/>
            <a:ext cx="435966" cy="246193"/>
          </a:xfrm>
          <a:prstGeom prst="rect">
            <a:avLst/>
          </a:prstGeom>
        </p:spPr>
        <p:txBody>
          <a:bodyPr vert="horz" wrap="square" lIns="80206" tIns="40104" rIns="80206" bIns="40104" rtlCol="0" anchor="t">
            <a:spAutoFit/>
          </a:bodyPr>
          <a:lstStyle/>
          <a:p>
            <a:pPr defTabSz="446181">
              <a:defRPr/>
            </a:pPr>
            <a:r>
              <a:rPr lang="en-GB" sz="1073" b="1" dirty="0">
                <a:solidFill>
                  <a:prstClr val="black"/>
                </a:solidFill>
                <a:latin typeface="Arial"/>
                <a:cs typeface="Arial" panose="020B0604020202020204" pitchFamily="34" charset="0"/>
              </a:rPr>
              <a:t>CR</a:t>
            </a:r>
          </a:p>
        </p:txBody>
      </p:sp>
      <p:sp>
        <p:nvSpPr>
          <p:cNvPr id="20" name="Textfeld 20">
            <a:extLst>
              <a:ext uri="{FF2B5EF4-FFF2-40B4-BE49-F238E27FC236}">
                <a16:creationId xmlns:a16="http://schemas.microsoft.com/office/drawing/2014/main" id="{06235D61-7372-4D4A-AB3A-AF4620C76E37}"/>
              </a:ext>
            </a:extLst>
          </p:cNvPr>
          <p:cNvSpPr txBox="1"/>
          <p:nvPr/>
        </p:nvSpPr>
        <p:spPr>
          <a:xfrm>
            <a:off x="3299075" y="2561476"/>
            <a:ext cx="490866" cy="238727"/>
          </a:xfrm>
          <a:prstGeom prst="rect">
            <a:avLst/>
          </a:prstGeom>
          <a:solidFill>
            <a:schemeClr val="bg1">
              <a:lumMod val="95000"/>
              <a:alpha val="37000"/>
            </a:schemeClr>
          </a:solidFill>
        </p:spPr>
        <p:txBody>
          <a:bodyPr vert="horz" wrap="square" lIns="80206" tIns="40104" rIns="80206" bIns="40104" rtlCol="0" anchor="t">
            <a:spAutoFit/>
          </a:bodyPr>
          <a:lstStyle/>
          <a:p>
            <a:pPr defTabSz="446181">
              <a:defRPr/>
            </a:pPr>
            <a:r>
              <a:rPr lang="en-GB" sz="1025" b="1" dirty="0">
                <a:solidFill>
                  <a:prstClr val="black"/>
                </a:solidFill>
                <a:latin typeface="Arial"/>
                <a:cs typeface="Arial" panose="020B0604020202020204" pitchFamily="34" charset="0"/>
              </a:rPr>
              <a:t>ESR</a:t>
            </a:r>
            <a:endParaRPr lang="en-GB" sz="1073" b="1" dirty="0">
              <a:solidFill>
                <a:prstClr val="black"/>
              </a:solidFill>
              <a:latin typeface="Arial"/>
              <a:cs typeface="Arial" panose="020B0604020202020204" pitchFamily="34" charset="0"/>
            </a:endParaRPr>
          </a:p>
        </p:txBody>
      </p:sp>
      <p:sp>
        <p:nvSpPr>
          <p:cNvPr id="21" name="Textfeld 21">
            <a:extLst>
              <a:ext uri="{FF2B5EF4-FFF2-40B4-BE49-F238E27FC236}">
                <a16:creationId xmlns:a16="http://schemas.microsoft.com/office/drawing/2014/main" id="{1429AF65-35D3-3849-AFE8-4F7AD62A8001}"/>
              </a:ext>
            </a:extLst>
          </p:cNvPr>
          <p:cNvSpPr txBox="1"/>
          <p:nvPr/>
        </p:nvSpPr>
        <p:spPr>
          <a:xfrm>
            <a:off x="2495307" y="3212092"/>
            <a:ext cx="890956" cy="238727"/>
          </a:xfrm>
          <a:prstGeom prst="rect">
            <a:avLst/>
          </a:prstGeom>
        </p:spPr>
        <p:txBody>
          <a:bodyPr vert="horz" wrap="square" lIns="80206" tIns="40104" rIns="80206" bIns="40104" rtlCol="0" anchor="t">
            <a:spAutoFit/>
          </a:bodyPr>
          <a:lstStyle/>
          <a:p>
            <a:pPr defTabSz="446181">
              <a:defRPr/>
            </a:pPr>
            <a:r>
              <a:rPr lang="en-GB" sz="1025" b="1" dirty="0">
                <a:solidFill>
                  <a:prstClr val="black"/>
                </a:solidFill>
                <a:latin typeface="Arial"/>
                <a:cs typeface="Arial" panose="020B0604020202020204" pitchFamily="34" charset="0"/>
              </a:rPr>
              <a:t>CRYRING</a:t>
            </a:r>
          </a:p>
        </p:txBody>
      </p:sp>
      <p:sp>
        <p:nvSpPr>
          <p:cNvPr id="22" name="Textfeld 22">
            <a:extLst>
              <a:ext uri="{FF2B5EF4-FFF2-40B4-BE49-F238E27FC236}">
                <a16:creationId xmlns:a16="http://schemas.microsoft.com/office/drawing/2014/main" id="{ACC0C342-DB1B-0E45-8F43-E332E8597EA4}"/>
              </a:ext>
            </a:extLst>
          </p:cNvPr>
          <p:cNvSpPr txBox="1"/>
          <p:nvPr/>
        </p:nvSpPr>
        <p:spPr>
          <a:xfrm rot="18884253">
            <a:off x="3533246" y="2551841"/>
            <a:ext cx="490866" cy="238727"/>
          </a:xfrm>
          <a:prstGeom prst="rect">
            <a:avLst/>
          </a:prstGeom>
          <a:solidFill>
            <a:schemeClr val="bg1">
              <a:lumMod val="95000"/>
              <a:alpha val="37000"/>
            </a:schemeClr>
          </a:solidFill>
        </p:spPr>
        <p:txBody>
          <a:bodyPr vert="horz" wrap="square" lIns="80206" tIns="40104" rIns="80206" bIns="40104" rtlCol="0" anchor="t">
            <a:spAutoFit/>
          </a:bodyPr>
          <a:lstStyle/>
          <a:p>
            <a:pPr defTabSz="446181">
              <a:defRPr/>
            </a:pPr>
            <a:r>
              <a:rPr lang="en-GB" sz="1025" b="1" dirty="0">
                <a:solidFill>
                  <a:prstClr val="black"/>
                </a:solidFill>
                <a:latin typeface="Arial"/>
                <a:cs typeface="Arial" panose="020B0604020202020204" pitchFamily="34" charset="0"/>
              </a:rPr>
              <a:t>FRS</a:t>
            </a:r>
            <a:endParaRPr lang="en-GB" sz="1073" b="1" dirty="0">
              <a:solidFill>
                <a:prstClr val="black"/>
              </a:solidFill>
              <a:latin typeface="Arial"/>
              <a:cs typeface="Arial" panose="020B0604020202020204" pitchFamily="34" charset="0"/>
            </a:endParaRPr>
          </a:p>
        </p:txBody>
      </p:sp>
      <p:sp>
        <p:nvSpPr>
          <p:cNvPr id="23" name="Textfeld 23">
            <a:extLst>
              <a:ext uri="{FF2B5EF4-FFF2-40B4-BE49-F238E27FC236}">
                <a16:creationId xmlns:a16="http://schemas.microsoft.com/office/drawing/2014/main" id="{3E7AA5C1-650A-8E4D-8B9D-2CB03601E0F6}"/>
              </a:ext>
            </a:extLst>
          </p:cNvPr>
          <p:cNvSpPr txBox="1"/>
          <p:nvPr/>
        </p:nvSpPr>
        <p:spPr>
          <a:xfrm>
            <a:off x="2938836" y="2156702"/>
            <a:ext cx="728792" cy="238727"/>
          </a:xfrm>
          <a:prstGeom prst="rect">
            <a:avLst/>
          </a:prstGeom>
          <a:solidFill>
            <a:schemeClr val="bg1">
              <a:lumMod val="85000"/>
              <a:alpha val="52000"/>
            </a:schemeClr>
          </a:solidFill>
        </p:spPr>
        <p:txBody>
          <a:bodyPr vert="horz" wrap="square" lIns="80206" tIns="40104" rIns="80206" bIns="40104" rtlCol="0" anchor="t">
            <a:spAutoFit/>
          </a:bodyPr>
          <a:lstStyle/>
          <a:p>
            <a:pPr defTabSz="446181">
              <a:defRPr/>
            </a:pPr>
            <a:r>
              <a:rPr lang="en-GB" sz="1025" b="1" dirty="0">
                <a:solidFill>
                  <a:prstClr val="black"/>
                </a:solidFill>
                <a:latin typeface="Arial"/>
                <a:cs typeface="Arial" panose="020B0604020202020204" pitchFamily="34" charset="0"/>
              </a:rPr>
              <a:t>HITRAP</a:t>
            </a:r>
          </a:p>
        </p:txBody>
      </p:sp>
      <p:sp>
        <p:nvSpPr>
          <p:cNvPr id="24" name="Ellipse 24">
            <a:extLst>
              <a:ext uri="{FF2B5EF4-FFF2-40B4-BE49-F238E27FC236}">
                <a16:creationId xmlns:a16="http://schemas.microsoft.com/office/drawing/2014/main" id="{A44EA9D6-5D5B-3E4E-A736-32802EFF3C2E}"/>
              </a:ext>
            </a:extLst>
          </p:cNvPr>
          <p:cNvSpPr>
            <a:spLocks noChangeAspect="1"/>
          </p:cNvSpPr>
          <p:nvPr/>
        </p:nvSpPr>
        <p:spPr>
          <a:xfrm>
            <a:off x="3495770" y="2299003"/>
            <a:ext cx="97476" cy="10441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239" tIns="44619" rIns="89239" bIns="44619" numCol="1" spcCol="0" rtlCol="0" fromWordArt="0" anchor="ctr" anchorCtr="0" forceAA="0" compatLnSpc="1">
            <a:prstTxWarp prst="textNoShape">
              <a:avLst/>
            </a:prstTxWarp>
            <a:noAutofit/>
          </a:bodyPr>
          <a:lstStyle/>
          <a:p>
            <a:pPr algn="ctr" defTabSz="446181">
              <a:defRPr/>
            </a:pPr>
            <a:endParaRPr lang="en-GB" sz="1757">
              <a:solidFill>
                <a:prstClr val="white"/>
              </a:solidFill>
              <a:latin typeface="Arial"/>
            </a:endParaRPr>
          </a:p>
        </p:txBody>
      </p:sp>
      <p:sp>
        <p:nvSpPr>
          <p:cNvPr id="29" name="Textfeld 3">
            <a:extLst>
              <a:ext uri="{FF2B5EF4-FFF2-40B4-BE49-F238E27FC236}">
                <a16:creationId xmlns:a16="http://schemas.microsoft.com/office/drawing/2014/main" id="{93393D26-715A-4099-A595-6BD32E6F7762}"/>
              </a:ext>
            </a:extLst>
          </p:cNvPr>
          <p:cNvSpPr txBox="1"/>
          <p:nvPr/>
        </p:nvSpPr>
        <p:spPr>
          <a:xfrm>
            <a:off x="765544" y="3486656"/>
            <a:ext cx="2124077" cy="459441"/>
          </a:xfrm>
          <a:prstGeom prst="rect">
            <a:avLst/>
          </a:prstGeom>
          <a:ln>
            <a:noFill/>
          </a:ln>
        </p:spPr>
        <p:txBody>
          <a:bodyPr vert="horz" wrap="square" lIns="89239" tIns="44619" rIns="89239" bIns="44619" rtlCol="0" anchor="t">
            <a:spAutoFit/>
          </a:bodyPr>
          <a:lstStyle/>
          <a:p>
            <a:pPr algn="ctr" defTabSz="446181">
              <a:defRPr/>
            </a:pPr>
            <a:r>
              <a:rPr lang="en-GB" sz="1200" b="1" dirty="0">
                <a:solidFill>
                  <a:prstClr val="black"/>
                </a:solidFill>
                <a:cs typeface="Calibri"/>
              </a:rPr>
              <a:t>ESR, CRYRING, &amp; HITRAP are part of FAIR</a:t>
            </a:r>
          </a:p>
        </p:txBody>
      </p:sp>
      <p:sp>
        <p:nvSpPr>
          <p:cNvPr id="28" name="Title 7">
            <a:extLst>
              <a:ext uri="{FF2B5EF4-FFF2-40B4-BE49-F238E27FC236}">
                <a16:creationId xmlns:a16="http://schemas.microsoft.com/office/drawing/2014/main" id="{5CA15E76-9F6F-4C7B-BDBC-928E1EC128CF}"/>
              </a:ext>
            </a:extLst>
          </p:cNvPr>
          <p:cNvSpPr txBox="1">
            <a:spLocks/>
          </p:cNvSpPr>
          <p:nvPr/>
        </p:nvSpPr>
        <p:spPr>
          <a:xfrm>
            <a:off x="129205" y="1162875"/>
            <a:ext cx="2895413" cy="490134"/>
          </a:xfrm>
          <a:prstGeom prst="rect">
            <a:avLst/>
          </a:prstGeom>
        </p:spPr>
        <p:txBody>
          <a:bodyPr vert="horz" lIns="89239" tIns="44619" rIns="89239" bIns="44619" rtlCol="0" anchor="b" anchorCtr="0">
            <a:noAutofit/>
          </a:bodyPr>
          <a:lstStyle>
            <a:lvl1pPr algn="l" defTabSz="457200" rtl="0" eaLnBrk="1" latinLnBrk="0" hangingPunct="1">
              <a:spcBef>
                <a:spcPct val="0"/>
              </a:spcBef>
              <a:buNone/>
              <a:defRPr sz="2400" b="1" kern="1200">
                <a:solidFill>
                  <a:srgbClr val="333333"/>
                </a:solidFill>
                <a:latin typeface="Calibri"/>
                <a:ea typeface="+mj-ea"/>
                <a:cs typeface="Calibri"/>
              </a:defRPr>
            </a:lvl1pPr>
          </a:lstStyle>
          <a:p>
            <a:pPr defTabSz="446181">
              <a:defRPr/>
            </a:pPr>
            <a:r>
              <a:rPr lang="en-GB" sz="3123" dirty="0">
                <a:solidFill>
                  <a:srgbClr val="504EB6"/>
                </a:solidFill>
              </a:rPr>
              <a:t>GSI, </a:t>
            </a:r>
            <a:r>
              <a:rPr lang="en-GB" sz="1800" dirty="0">
                <a:solidFill>
                  <a:srgbClr val="504EB6"/>
                </a:solidFill>
              </a:rPr>
              <a:t>existing (upgraded to integrate with FAIR)</a:t>
            </a:r>
          </a:p>
        </p:txBody>
      </p:sp>
      <p:sp>
        <p:nvSpPr>
          <p:cNvPr id="30" name="Textfeld 3"/>
          <p:cNvSpPr txBox="1"/>
          <p:nvPr/>
        </p:nvSpPr>
        <p:spPr>
          <a:xfrm>
            <a:off x="6626855" y="3619816"/>
            <a:ext cx="2436299" cy="1245792"/>
          </a:xfrm>
          <a:prstGeom prst="rect">
            <a:avLst/>
          </a:prstGeom>
          <a:solidFill>
            <a:schemeClr val="bg1">
              <a:lumMod val="85000"/>
            </a:schemeClr>
          </a:solidFill>
          <a:ln>
            <a:noFill/>
          </a:ln>
        </p:spPr>
        <p:txBody>
          <a:bodyPr vert="horz" wrap="square" lIns="78235" tIns="39117" rIns="78235" bIns="39117" rtlCol="0" anchor="t">
            <a:spAutoFit/>
          </a:bodyPr>
          <a:lstStyle/>
          <a:p>
            <a:pPr indent="-244473" defTabSz="446181" eaLnBrk="0" fontAlgn="base" hangingPunct="0">
              <a:lnSpc>
                <a:spcPct val="110000"/>
              </a:lnSpc>
              <a:spcBef>
                <a:spcPct val="0"/>
              </a:spcBef>
              <a:spcAft>
                <a:spcPct val="0"/>
              </a:spcAft>
              <a:buClr>
                <a:srgbClr val="F79646"/>
              </a:buClr>
              <a:buFont typeface="Wingdings" panose="05000000000000000000" pitchFamily="2" charset="2"/>
              <a:buChar char="§"/>
            </a:pPr>
            <a:r>
              <a:rPr lang="de-DE" sz="1757" dirty="0">
                <a:solidFill>
                  <a:prstClr val="black"/>
                </a:solidFill>
                <a:latin typeface="Arial" panose="020B0604020202020204" pitchFamily="34" charset="0"/>
                <a:cs typeface="Arial" panose="020B0604020202020204" pitchFamily="34" charset="0"/>
              </a:rPr>
              <a:t>Synchrotron SIS100</a:t>
            </a:r>
          </a:p>
          <a:p>
            <a:pPr indent="-244473" defTabSz="446181" eaLnBrk="0" fontAlgn="base" hangingPunct="0">
              <a:lnSpc>
                <a:spcPct val="110000"/>
              </a:lnSpc>
              <a:spcBef>
                <a:spcPct val="0"/>
              </a:spcBef>
              <a:spcAft>
                <a:spcPct val="0"/>
              </a:spcAft>
              <a:buClr>
                <a:srgbClr val="F79646"/>
              </a:buClr>
              <a:buFont typeface="Wingdings" panose="05000000000000000000" pitchFamily="2" charset="2"/>
              <a:buChar char="§"/>
            </a:pPr>
            <a:r>
              <a:rPr lang="de-DE" sz="1757" dirty="0">
                <a:solidFill>
                  <a:prstClr val="black"/>
                </a:solidFill>
                <a:latin typeface="Arial" panose="020B0604020202020204" pitchFamily="34" charset="0"/>
                <a:cs typeface="Arial" panose="020B0604020202020204" pitchFamily="34" charset="0"/>
              </a:rPr>
              <a:t>Super-FRS</a:t>
            </a:r>
            <a:endParaRPr lang="de-DE" sz="781" dirty="0">
              <a:solidFill>
                <a:prstClr val="black"/>
              </a:solidFill>
              <a:latin typeface="Arial" panose="020B0604020202020204" pitchFamily="34" charset="0"/>
              <a:cs typeface="Arial" panose="020B0604020202020204" pitchFamily="34" charset="0"/>
            </a:endParaRPr>
          </a:p>
          <a:p>
            <a:pPr indent="-244473" defTabSz="446181" eaLnBrk="0" fontAlgn="base" hangingPunct="0">
              <a:lnSpc>
                <a:spcPct val="110000"/>
              </a:lnSpc>
              <a:spcBef>
                <a:spcPct val="0"/>
              </a:spcBef>
              <a:spcAft>
                <a:spcPct val="0"/>
              </a:spcAft>
              <a:buClr>
                <a:srgbClr val="F79646"/>
              </a:buClr>
              <a:buFont typeface="Wingdings" panose="05000000000000000000" pitchFamily="2" charset="2"/>
              <a:buChar char="§"/>
            </a:pPr>
            <a:r>
              <a:rPr lang="de-DE" sz="1757" dirty="0">
                <a:solidFill>
                  <a:prstClr val="black"/>
                </a:solidFill>
                <a:latin typeface="Arial" panose="020B0604020202020204" pitchFamily="34" charset="0"/>
                <a:cs typeface="Arial" panose="020B0604020202020204" pitchFamily="34" charset="0"/>
              </a:rPr>
              <a:t>Storage rings</a:t>
            </a:r>
            <a:endParaRPr lang="de-DE" sz="781" dirty="0">
              <a:solidFill>
                <a:prstClr val="black"/>
              </a:solidFill>
              <a:latin typeface="Arial" panose="020B0604020202020204" pitchFamily="34" charset="0"/>
              <a:cs typeface="Arial" panose="020B0604020202020204" pitchFamily="34" charset="0"/>
            </a:endParaRPr>
          </a:p>
          <a:p>
            <a:pPr indent="-244473" defTabSz="446181" eaLnBrk="0" fontAlgn="base" hangingPunct="0">
              <a:lnSpc>
                <a:spcPct val="110000"/>
              </a:lnSpc>
              <a:spcBef>
                <a:spcPct val="0"/>
              </a:spcBef>
              <a:spcAft>
                <a:spcPct val="0"/>
              </a:spcAft>
              <a:buClr>
                <a:srgbClr val="F79646"/>
              </a:buClr>
              <a:buFont typeface="Wingdings" panose="05000000000000000000" pitchFamily="2" charset="2"/>
              <a:buChar char="§"/>
            </a:pPr>
            <a:r>
              <a:rPr lang="de-DE" sz="1757" dirty="0">
                <a:solidFill>
                  <a:prstClr val="black"/>
                </a:solidFill>
                <a:latin typeface="Arial" panose="020B0604020202020204" pitchFamily="34" charset="0"/>
                <a:cs typeface="Arial" panose="020B0604020202020204" pitchFamily="34" charset="0"/>
              </a:rPr>
              <a:t>Antiproton </a:t>
            </a:r>
            <a:r>
              <a:rPr lang="de-DE" sz="1757" dirty="0" err="1">
                <a:solidFill>
                  <a:prstClr val="black"/>
                </a:solidFill>
                <a:latin typeface="Arial" panose="020B0604020202020204" pitchFamily="34" charset="0"/>
                <a:cs typeface="Arial" panose="020B0604020202020204" pitchFamily="34" charset="0"/>
              </a:rPr>
              <a:t>beams</a:t>
            </a:r>
            <a:endParaRPr lang="de-DE" sz="1757" dirty="0">
              <a:solidFill>
                <a:prstClr val="black"/>
              </a:solidFill>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3"/>
          </p:nvPr>
        </p:nvSpPr>
        <p:spPr/>
        <p:txBody>
          <a:bodyPr/>
          <a:lstStyle/>
          <a:p>
            <a:pPr algn="l"/>
            <a:r>
              <a:rPr lang="en-US"/>
              <a:t>IUPAP Meeting - WG9 </a:t>
            </a:r>
            <a:endParaRPr lang="de-DE" dirty="0"/>
          </a:p>
        </p:txBody>
      </p:sp>
      <p:sp>
        <p:nvSpPr>
          <p:cNvPr id="5" name="Foliennummernplatzhalter 4">
            <a:extLst>
              <a:ext uri="{FF2B5EF4-FFF2-40B4-BE49-F238E27FC236}">
                <a16:creationId xmlns:a16="http://schemas.microsoft.com/office/drawing/2014/main" id="{1E994BE8-CBD9-4D93-AE3D-C7BAF1912263}"/>
              </a:ext>
            </a:extLst>
          </p:cNvPr>
          <p:cNvSpPr>
            <a:spLocks noGrp="1"/>
          </p:cNvSpPr>
          <p:nvPr>
            <p:ph type="sldNum" sz="quarter" idx="12"/>
          </p:nvPr>
        </p:nvSpPr>
        <p:spPr/>
        <p:txBody>
          <a:bodyPr/>
          <a:lstStyle/>
          <a:p>
            <a:fld id="{125CBDDA-5CCF-8748-8988-9DC6C8981774}" type="slidenum">
              <a:rPr lang="de-DE" smtClean="0"/>
              <a:t>6</a:t>
            </a:fld>
            <a:endParaRPr lang="de-DE"/>
          </a:p>
        </p:txBody>
      </p:sp>
    </p:spTree>
    <p:extLst>
      <p:ext uri="{BB962C8B-B14F-4D97-AF65-F5344CB8AC3E}">
        <p14:creationId xmlns:p14="http://schemas.microsoft.com/office/powerpoint/2010/main" val="1221154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A9EF32-1F27-479F-9A95-9E91F3C279A5}"/>
              </a:ext>
            </a:extLst>
          </p:cNvPr>
          <p:cNvSpPr>
            <a:spLocks noGrp="1"/>
          </p:cNvSpPr>
          <p:nvPr>
            <p:ph type="title"/>
          </p:nvPr>
        </p:nvSpPr>
        <p:spPr/>
        <p:txBody>
          <a:bodyPr/>
          <a:lstStyle/>
          <a:p>
            <a:r>
              <a:rPr lang="de-DE" dirty="0"/>
              <a:t>FAIR Status</a:t>
            </a:r>
          </a:p>
        </p:txBody>
      </p:sp>
      <p:pic>
        <p:nvPicPr>
          <p:cNvPr id="4" name="Grafik 3">
            <a:extLst>
              <a:ext uri="{FF2B5EF4-FFF2-40B4-BE49-F238E27FC236}">
                <a16:creationId xmlns:a16="http://schemas.microsoft.com/office/drawing/2014/main" id="{E4729B8C-973D-4B01-89A5-656EBE2A81B1}"/>
              </a:ext>
            </a:extLst>
          </p:cNvPr>
          <p:cNvPicPr>
            <a:picLocks noChangeAspect="1"/>
          </p:cNvPicPr>
          <p:nvPr/>
        </p:nvPicPr>
        <p:blipFill rotWithShape="1">
          <a:blip r:embed="rId2"/>
          <a:srcRect t="18056" b="12792"/>
          <a:stretch/>
        </p:blipFill>
        <p:spPr>
          <a:xfrm>
            <a:off x="0" y="935665"/>
            <a:ext cx="9201149" cy="4207835"/>
          </a:xfrm>
          <a:prstGeom prst="rect">
            <a:avLst/>
          </a:prstGeom>
          <a:solidFill>
            <a:schemeClr val="bg1"/>
          </a:solidFill>
          <a:ln w="25400">
            <a:solidFill>
              <a:schemeClr val="tx2">
                <a:lumMod val="60000"/>
                <a:lumOff val="40000"/>
              </a:schemeClr>
            </a:solidFill>
          </a:ln>
          <a:effectLst/>
        </p:spPr>
      </p:pic>
      <p:sp>
        <p:nvSpPr>
          <p:cNvPr id="6" name="Abgerundete rechteckige Legende 9">
            <a:extLst>
              <a:ext uri="{FF2B5EF4-FFF2-40B4-BE49-F238E27FC236}">
                <a16:creationId xmlns:a16="http://schemas.microsoft.com/office/drawing/2014/main" id="{AC4BCF92-BC64-4192-BD28-5C1A89A4CC54}"/>
              </a:ext>
            </a:extLst>
          </p:cNvPr>
          <p:cNvSpPr/>
          <p:nvPr/>
        </p:nvSpPr>
        <p:spPr>
          <a:xfrm>
            <a:off x="4348938" y="4599805"/>
            <a:ext cx="1181762" cy="330964"/>
          </a:xfrm>
          <a:prstGeom prst="wedgeRoundRectCallout">
            <a:avLst>
              <a:gd name="adj1" fmla="val -100812"/>
              <a:gd name="adj2" fmla="val -170264"/>
              <a:gd name="adj3" fmla="val 16667"/>
            </a:avLst>
          </a:prstGeom>
          <a:solidFill>
            <a:schemeClr val="bg1"/>
          </a:solidFill>
          <a:ln w="254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89239" tIns="44619" rIns="89239" bIns="44619" numCol="1" spcCol="0" rtlCol="0" fromWordArt="0" anchor="ctr" anchorCtr="0" forceAA="0" compatLnSpc="1">
            <a:prstTxWarp prst="textNoShape">
              <a:avLst/>
            </a:prstTxWarp>
            <a:noAutofit/>
          </a:bodyPr>
          <a:lstStyle>
            <a:defPPr>
              <a:defRPr lang="de-DE"/>
            </a:defPPr>
            <a:lvl1pPr algn="l">
              <a:spcBef>
                <a:spcPts val="0"/>
              </a:spcBef>
              <a:spcAft>
                <a:spcPts val="0"/>
              </a:spcAft>
              <a:defRPr>
                <a:solidFill>
                  <a:schemeClr val="lt1"/>
                </a:solidFill>
                <a:latin typeface="+mn-lt"/>
                <a:ea typeface="+mn-ea"/>
                <a:cs typeface="+mn-cs"/>
              </a:defRPr>
            </a:lvl1pPr>
            <a:lvl2pPr marL="457200" algn="l">
              <a:spcBef>
                <a:spcPts val="0"/>
              </a:spcBef>
              <a:spcAft>
                <a:spcPts val="0"/>
              </a:spcAft>
              <a:defRPr>
                <a:solidFill>
                  <a:schemeClr val="lt1"/>
                </a:solidFill>
                <a:latin typeface="+mn-lt"/>
                <a:ea typeface="+mn-ea"/>
                <a:cs typeface="+mn-cs"/>
              </a:defRPr>
            </a:lvl2pPr>
            <a:lvl3pPr marL="914400" algn="l">
              <a:spcBef>
                <a:spcPts val="0"/>
              </a:spcBef>
              <a:spcAft>
                <a:spcPts val="0"/>
              </a:spcAft>
              <a:defRPr>
                <a:solidFill>
                  <a:schemeClr val="lt1"/>
                </a:solidFill>
                <a:latin typeface="+mn-lt"/>
                <a:ea typeface="+mn-ea"/>
                <a:cs typeface="+mn-cs"/>
              </a:defRPr>
            </a:lvl3pPr>
            <a:lvl4pPr marL="1371600" algn="l">
              <a:spcBef>
                <a:spcPts val="0"/>
              </a:spcBef>
              <a:spcAft>
                <a:spcPts val="0"/>
              </a:spcAft>
              <a:defRPr>
                <a:solidFill>
                  <a:schemeClr val="lt1"/>
                </a:solidFill>
                <a:latin typeface="+mn-lt"/>
                <a:ea typeface="+mn-ea"/>
                <a:cs typeface="+mn-cs"/>
              </a:defRPr>
            </a:lvl4pPr>
            <a:lvl5pPr marL="1828800" algn="l">
              <a:spcBef>
                <a:spcPts val="0"/>
              </a:spcBef>
              <a:spcAft>
                <a:spcPts val="0"/>
              </a:spcAft>
              <a:defRPr>
                <a:solidFill>
                  <a:schemeClr val="lt1"/>
                </a:solidFill>
                <a:latin typeface="+mn-lt"/>
                <a:ea typeface="+mn-ea"/>
                <a:cs typeface="+mn-cs"/>
              </a:defRPr>
            </a:lvl5pPr>
            <a:lvl6pPr marL="2286000" algn="l" defTabSz="914400">
              <a:defRPr>
                <a:solidFill>
                  <a:schemeClr val="lt1"/>
                </a:solidFill>
                <a:latin typeface="+mn-lt"/>
                <a:ea typeface="+mn-ea"/>
                <a:cs typeface="+mn-cs"/>
              </a:defRPr>
            </a:lvl6pPr>
            <a:lvl7pPr marL="2743200" algn="l" defTabSz="914400">
              <a:defRPr>
                <a:solidFill>
                  <a:schemeClr val="lt1"/>
                </a:solidFill>
                <a:latin typeface="+mn-lt"/>
                <a:ea typeface="+mn-ea"/>
                <a:cs typeface="+mn-cs"/>
              </a:defRPr>
            </a:lvl7pPr>
            <a:lvl8pPr marL="3200400" algn="l" defTabSz="914400">
              <a:defRPr>
                <a:solidFill>
                  <a:schemeClr val="lt1"/>
                </a:solidFill>
                <a:latin typeface="+mn-lt"/>
                <a:ea typeface="+mn-ea"/>
                <a:cs typeface="+mn-cs"/>
              </a:defRPr>
            </a:lvl8pPr>
            <a:lvl9pPr marL="3657600" algn="l" defTabSz="914400">
              <a:defRPr>
                <a:solidFill>
                  <a:schemeClr val="lt1"/>
                </a:solidFill>
                <a:latin typeface="+mn-lt"/>
                <a:ea typeface="+mn-ea"/>
                <a:cs typeface="+mn-cs"/>
              </a:defRPr>
            </a:lvl9pPr>
          </a:lstStyle>
          <a:p>
            <a:pPr algn="ctr"/>
            <a:r>
              <a:rPr lang="en-GB" sz="1073" b="1" dirty="0">
                <a:solidFill>
                  <a:schemeClr val="tx1"/>
                </a:solidFill>
              </a:rPr>
              <a:t>NUSTAR LEB</a:t>
            </a:r>
          </a:p>
        </p:txBody>
      </p:sp>
      <p:sp>
        <p:nvSpPr>
          <p:cNvPr id="7" name="Abgerundete rechteckige Legende 9">
            <a:extLst>
              <a:ext uri="{FF2B5EF4-FFF2-40B4-BE49-F238E27FC236}">
                <a16:creationId xmlns:a16="http://schemas.microsoft.com/office/drawing/2014/main" id="{3FFE87BB-4D71-4A58-9533-D2519AE539FA}"/>
              </a:ext>
            </a:extLst>
          </p:cNvPr>
          <p:cNvSpPr/>
          <p:nvPr/>
        </p:nvSpPr>
        <p:spPr>
          <a:xfrm>
            <a:off x="6401903" y="4207835"/>
            <a:ext cx="701229" cy="330964"/>
          </a:xfrm>
          <a:prstGeom prst="wedgeRoundRectCallout">
            <a:avLst>
              <a:gd name="adj1" fmla="val -238027"/>
              <a:gd name="adj2" fmla="val -309606"/>
              <a:gd name="adj3" fmla="val 16667"/>
            </a:avLst>
          </a:prstGeom>
          <a:solidFill>
            <a:schemeClr val="bg1"/>
          </a:solidFill>
          <a:ln w="254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89239" tIns="44619" rIns="89239" bIns="44619" numCol="1" spcCol="0" rtlCol="0" fromWordArt="0" anchor="ctr" anchorCtr="0" forceAA="0" compatLnSpc="1">
            <a:prstTxWarp prst="textNoShape">
              <a:avLst/>
            </a:prstTxWarp>
            <a:noAutofit/>
          </a:bodyPr>
          <a:lstStyle>
            <a:defPPr>
              <a:defRPr lang="de-DE"/>
            </a:defPPr>
            <a:lvl1pPr algn="l">
              <a:spcBef>
                <a:spcPts val="0"/>
              </a:spcBef>
              <a:spcAft>
                <a:spcPts val="0"/>
              </a:spcAft>
              <a:defRPr>
                <a:solidFill>
                  <a:schemeClr val="lt1"/>
                </a:solidFill>
                <a:latin typeface="+mn-lt"/>
                <a:ea typeface="+mn-ea"/>
                <a:cs typeface="+mn-cs"/>
              </a:defRPr>
            </a:lvl1pPr>
            <a:lvl2pPr marL="457200" algn="l">
              <a:spcBef>
                <a:spcPts val="0"/>
              </a:spcBef>
              <a:spcAft>
                <a:spcPts val="0"/>
              </a:spcAft>
              <a:defRPr>
                <a:solidFill>
                  <a:schemeClr val="lt1"/>
                </a:solidFill>
                <a:latin typeface="+mn-lt"/>
                <a:ea typeface="+mn-ea"/>
                <a:cs typeface="+mn-cs"/>
              </a:defRPr>
            </a:lvl2pPr>
            <a:lvl3pPr marL="914400" algn="l">
              <a:spcBef>
                <a:spcPts val="0"/>
              </a:spcBef>
              <a:spcAft>
                <a:spcPts val="0"/>
              </a:spcAft>
              <a:defRPr>
                <a:solidFill>
                  <a:schemeClr val="lt1"/>
                </a:solidFill>
                <a:latin typeface="+mn-lt"/>
                <a:ea typeface="+mn-ea"/>
                <a:cs typeface="+mn-cs"/>
              </a:defRPr>
            </a:lvl3pPr>
            <a:lvl4pPr marL="1371600" algn="l">
              <a:spcBef>
                <a:spcPts val="0"/>
              </a:spcBef>
              <a:spcAft>
                <a:spcPts val="0"/>
              </a:spcAft>
              <a:defRPr>
                <a:solidFill>
                  <a:schemeClr val="lt1"/>
                </a:solidFill>
                <a:latin typeface="+mn-lt"/>
                <a:ea typeface="+mn-ea"/>
                <a:cs typeface="+mn-cs"/>
              </a:defRPr>
            </a:lvl4pPr>
            <a:lvl5pPr marL="1828800" algn="l">
              <a:spcBef>
                <a:spcPts val="0"/>
              </a:spcBef>
              <a:spcAft>
                <a:spcPts val="0"/>
              </a:spcAft>
              <a:defRPr>
                <a:solidFill>
                  <a:schemeClr val="lt1"/>
                </a:solidFill>
                <a:latin typeface="+mn-lt"/>
                <a:ea typeface="+mn-ea"/>
                <a:cs typeface="+mn-cs"/>
              </a:defRPr>
            </a:lvl5pPr>
            <a:lvl6pPr marL="2286000" algn="l" defTabSz="914400">
              <a:defRPr>
                <a:solidFill>
                  <a:schemeClr val="lt1"/>
                </a:solidFill>
                <a:latin typeface="+mn-lt"/>
                <a:ea typeface="+mn-ea"/>
                <a:cs typeface="+mn-cs"/>
              </a:defRPr>
            </a:lvl6pPr>
            <a:lvl7pPr marL="2743200" algn="l" defTabSz="914400">
              <a:defRPr>
                <a:solidFill>
                  <a:schemeClr val="lt1"/>
                </a:solidFill>
                <a:latin typeface="+mn-lt"/>
                <a:ea typeface="+mn-ea"/>
                <a:cs typeface="+mn-cs"/>
              </a:defRPr>
            </a:lvl7pPr>
            <a:lvl8pPr marL="3200400" algn="l" defTabSz="914400">
              <a:defRPr>
                <a:solidFill>
                  <a:schemeClr val="lt1"/>
                </a:solidFill>
                <a:latin typeface="+mn-lt"/>
                <a:ea typeface="+mn-ea"/>
                <a:cs typeface="+mn-cs"/>
              </a:defRPr>
            </a:lvl8pPr>
            <a:lvl9pPr marL="3657600" algn="l" defTabSz="914400">
              <a:defRPr>
                <a:solidFill>
                  <a:schemeClr val="lt1"/>
                </a:solidFill>
                <a:latin typeface="+mn-lt"/>
                <a:ea typeface="+mn-ea"/>
                <a:cs typeface="+mn-cs"/>
              </a:defRPr>
            </a:lvl9pPr>
          </a:lstStyle>
          <a:p>
            <a:pPr algn="ctr"/>
            <a:r>
              <a:rPr lang="en-GB" sz="1073" b="1" dirty="0">
                <a:solidFill>
                  <a:schemeClr val="tx1"/>
                </a:solidFill>
              </a:rPr>
              <a:t>S-FRS</a:t>
            </a:r>
          </a:p>
        </p:txBody>
      </p:sp>
      <p:sp>
        <p:nvSpPr>
          <p:cNvPr id="8" name="Abgerundete rechteckige Legende 9">
            <a:extLst>
              <a:ext uri="{FF2B5EF4-FFF2-40B4-BE49-F238E27FC236}">
                <a16:creationId xmlns:a16="http://schemas.microsoft.com/office/drawing/2014/main" id="{ABB5F405-B6B2-4439-9DFE-D3DC5CB9AFB8}"/>
              </a:ext>
            </a:extLst>
          </p:cNvPr>
          <p:cNvSpPr/>
          <p:nvPr/>
        </p:nvSpPr>
        <p:spPr>
          <a:xfrm>
            <a:off x="1860252" y="4632865"/>
            <a:ext cx="1181762" cy="330964"/>
          </a:xfrm>
          <a:prstGeom prst="wedgeRoundRectCallout">
            <a:avLst>
              <a:gd name="adj1" fmla="val 62373"/>
              <a:gd name="adj2" fmla="val -219710"/>
              <a:gd name="adj3" fmla="val 16667"/>
            </a:avLst>
          </a:prstGeom>
          <a:solidFill>
            <a:schemeClr val="bg1"/>
          </a:solidFill>
          <a:ln w="254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89239" tIns="44619" rIns="89239" bIns="44619" numCol="1" spcCol="0" rtlCol="0" fromWordArt="0" anchor="ctr" anchorCtr="0" forceAA="0" compatLnSpc="1">
            <a:prstTxWarp prst="textNoShape">
              <a:avLst/>
            </a:prstTxWarp>
            <a:noAutofit/>
          </a:bodyPr>
          <a:lstStyle>
            <a:defPPr>
              <a:defRPr lang="de-DE"/>
            </a:defPPr>
            <a:lvl1pPr algn="l">
              <a:spcBef>
                <a:spcPts val="0"/>
              </a:spcBef>
              <a:spcAft>
                <a:spcPts val="0"/>
              </a:spcAft>
              <a:defRPr>
                <a:solidFill>
                  <a:schemeClr val="lt1"/>
                </a:solidFill>
                <a:latin typeface="+mn-lt"/>
                <a:ea typeface="+mn-ea"/>
                <a:cs typeface="+mn-cs"/>
              </a:defRPr>
            </a:lvl1pPr>
            <a:lvl2pPr marL="457200" algn="l">
              <a:spcBef>
                <a:spcPts val="0"/>
              </a:spcBef>
              <a:spcAft>
                <a:spcPts val="0"/>
              </a:spcAft>
              <a:defRPr>
                <a:solidFill>
                  <a:schemeClr val="lt1"/>
                </a:solidFill>
                <a:latin typeface="+mn-lt"/>
                <a:ea typeface="+mn-ea"/>
                <a:cs typeface="+mn-cs"/>
              </a:defRPr>
            </a:lvl2pPr>
            <a:lvl3pPr marL="914400" algn="l">
              <a:spcBef>
                <a:spcPts val="0"/>
              </a:spcBef>
              <a:spcAft>
                <a:spcPts val="0"/>
              </a:spcAft>
              <a:defRPr>
                <a:solidFill>
                  <a:schemeClr val="lt1"/>
                </a:solidFill>
                <a:latin typeface="+mn-lt"/>
                <a:ea typeface="+mn-ea"/>
                <a:cs typeface="+mn-cs"/>
              </a:defRPr>
            </a:lvl3pPr>
            <a:lvl4pPr marL="1371600" algn="l">
              <a:spcBef>
                <a:spcPts val="0"/>
              </a:spcBef>
              <a:spcAft>
                <a:spcPts val="0"/>
              </a:spcAft>
              <a:defRPr>
                <a:solidFill>
                  <a:schemeClr val="lt1"/>
                </a:solidFill>
                <a:latin typeface="+mn-lt"/>
                <a:ea typeface="+mn-ea"/>
                <a:cs typeface="+mn-cs"/>
              </a:defRPr>
            </a:lvl4pPr>
            <a:lvl5pPr marL="1828800" algn="l">
              <a:spcBef>
                <a:spcPts val="0"/>
              </a:spcBef>
              <a:spcAft>
                <a:spcPts val="0"/>
              </a:spcAft>
              <a:defRPr>
                <a:solidFill>
                  <a:schemeClr val="lt1"/>
                </a:solidFill>
                <a:latin typeface="+mn-lt"/>
                <a:ea typeface="+mn-ea"/>
                <a:cs typeface="+mn-cs"/>
              </a:defRPr>
            </a:lvl5pPr>
            <a:lvl6pPr marL="2286000" algn="l" defTabSz="914400">
              <a:defRPr>
                <a:solidFill>
                  <a:schemeClr val="lt1"/>
                </a:solidFill>
                <a:latin typeface="+mn-lt"/>
                <a:ea typeface="+mn-ea"/>
                <a:cs typeface="+mn-cs"/>
              </a:defRPr>
            </a:lvl6pPr>
            <a:lvl7pPr marL="2743200" algn="l" defTabSz="914400">
              <a:defRPr>
                <a:solidFill>
                  <a:schemeClr val="lt1"/>
                </a:solidFill>
                <a:latin typeface="+mn-lt"/>
                <a:ea typeface="+mn-ea"/>
                <a:cs typeface="+mn-cs"/>
              </a:defRPr>
            </a:lvl7pPr>
            <a:lvl8pPr marL="3200400" algn="l" defTabSz="914400">
              <a:defRPr>
                <a:solidFill>
                  <a:schemeClr val="lt1"/>
                </a:solidFill>
                <a:latin typeface="+mn-lt"/>
                <a:ea typeface="+mn-ea"/>
                <a:cs typeface="+mn-cs"/>
              </a:defRPr>
            </a:lvl8pPr>
            <a:lvl9pPr marL="3657600" algn="l" defTabSz="914400">
              <a:defRPr>
                <a:solidFill>
                  <a:schemeClr val="lt1"/>
                </a:solidFill>
                <a:latin typeface="+mn-lt"/>
                <a:ea typeface="+mn-ea"/>
                <a:cs typeface="+mn-cs"/>
              </a:defRPr>
            </a:lvl9pPr>
          </a:lstStyle>
          <a:p>
            <a:pPr algn="ctr"/>
            <a:r>
              <a:rPr lang="en-GB" sz="1073" b="1" dirty="0">
                <a:solidFill>
                  <a:schemeClr val="tx1"/>
                </a:solidFill>
              </a:rPr>
              <a:t>NUSTAR HEB</a:t>
            </a:r>
          </a:p>
        </p:txBody>
      </p:sp>
      <p:sp>
        <p:nvSpPr>
          <p:cNvPr id="9" name="Abgerundete rechteckige Legende 9">
            <a:extLst>
              <a:ext uri="{FF2B5EF4-FFF2-40B4-BE49-F238E27FC236}">
                <a16:creationId xmlns:a16="http://schemas.microsoft.com/office/drawing/2014/main" id="{33625F7E-40B1-472E-B1D2-E0054ACBE88B}"/>
              </a:ext>
            </a:extLst>
          </p:cNvPr>
          <p:cNvSpPr/>
          <p:nvPr/>
        </p:nvSpPr>
        <p:spPr>
          <a:xfrm>
            <a:off x="6950962" y="3716544"/>
            <a:ext cx="701229" cy="330964"/>
          </a:xfrm>
          <a:prstGeom prst="wedgeRoundRectCallout">
            <a:avLst>
              <a:gd name="adj1" fmla="val -219884"/>
              <a:gd name="adj2" fmla="val -187080"/>
              <a:gd name="adj3" fmla="val 16667"/>
            </a:avLst>
          </a:prstGeom>
          <a:solidFill>
            <a:schemeClr val="bg1"/>
          </a:solidFill>
          <a:ln w="254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89239" tIns="44619" rIns="89239" bIns="44619" numCol="1" spcCol="0" rtlCol="0" fromWordArt="0" anchor="ctr" anchorCtr="0" forceAA="0" compatLnSpc="1">
            <a:prstTxWarp prst="textNoShape">
              <a:avLst/>
            </a:prstTxWarp>
            <a:noAutofit/>
          </a:bodyPr>
          <a:lstStyle>
            <a:defPPr>
              <a:defRPr lang="de-DE"/>
            </a:defPPr>
            <a:lvl1pPr algn="l">
              <a:spcBef>
                <a:spcPts val="0"/>
              </a:spcBef>
              <a:spcAft>
                <a:spcPts val="0"/>
              </a:spcAft>
              <a:defRPr>
                <a:solidFill>
                  <a:schemeClr val="lt1"/>
                </a:solidFill>
                <a:latin typeface="+mn-lt"/>
                <a:ea typeface="+mn-ea"/>
                <a:cs typeface="+mn-cs"/>
              </a:defRPr>
            </a:lvl1pPr>
            <a:lvl2pPr marL="457200" algn="l">
              <a:spcBef>
                <a:spcPts val="0"/>
              </a:spcBef>
              <a:spcAft>
                <a:spcPts val="0"/>
              </a:spcAft>
              <a:defRPr>
                <a:solidFill>
                  <a:schemeClr val="lt1"/>
                </a:solidFill>
                <a:latin typeface="+mn-lt"/>
                <a:ea typeface="+mn-ea"/>
                <a:cs typeface="+mn-cs"/>
              </a:defRPr>
            </a:lvl2pPr>
            <a:lvl3pPr marL="914400" algn="l">
              <a:spcBef>
                <a:spcPts val="0"/>
              </a:spcBef>
              <a:spcAft>
                <a:spcPts val="0"/>
              </a:spcAft>
              <a:defRPr>
                <a:solidFill>
                  <a:schemeClr val="lt1"/>
                </a:solidFill>
                <a:latin typeface="+mn-lt"/>
                <a:ea typeface="+mn-ea"/>
                <a:cs typeface="+mn-cs"/>
              </a:defRPr>
            </a:lvl3pPr>
            <a:lvl4pPr marL="1371600" algn="l">
              <a:spcBef>
                <a:spcPts val="0"/>
              </a:spcBef>
              <a:spcAft>
                <a:spcPts val="0"/>
              </a:spcAft>
              <a:defRPr>
                <a:solidFill>
                  <a:schemeClr val="lt1"/>
                </a:solidFill>
                <a:latin typeface="+mn-lt"/>
                <a:ea typeface="+mn-ea"/>
                <a:cs typeface="+mn-cs"/>
              </a:defRPr>
            </a:lvl4pPr>
            <a:lvl5pPr marL="1828800" algn="l">
              <a:spcBef>
                <a:spcPts val="0"/>
              </a:spcBef>
              <a:spcAft>
                <a:spcPts val="0"/>
              </a:spcAft>
              <a:defRPr>
                <a:solidFill>
                  <a:schemeClr val="lt1"/>
                </a:solidFill>
                <a:latin typeface="+mn-lt"/>
                <a:ea typeface="+mn-ea"/>
                <a:cs typeface="+mn-cs"/>
              </a:defRPr>
            </a:lvl5pPr>
            <a:lvl6pPr marL="2286000" algn="l" defTabSz="914400">
              <a:defRPr>
                <a:solidFill>
                  <a:schemeClr val="lt1"/>
                </a:solidFill>
                <a:latin typeface="+mn-lt"/>
                <a:ea typeface="+mn-ea"/>
                <a:cs typeface="+mn-cs"/>
              </a:defRPr>
            </a:lvl6pPr>
            <a:lvl7pPr marL="2743200" algn="l" defTabSz="914400">
              <a:defRPr>
                <a:solidFill>
                  <a:schemeClr val="lt1"/>
                </a:solidFill>
                <a:latin typeface="+mn-lt"/>
                <a:ea typeface="+mn-ea"/>
                <a:cs typeface="+mn-cs"/>
              </a:defRPr>
            </a:lvl7pPr>
            <a:lvl8pPr marL="3200400" algn="l" defTabSz="914400">
              <a:defRPr>
                <a:solidFill>
                  <a:schemeClr val="lt1"/>
                </a:solidFill>
                <a:latin typeface="+mn-lt"/>
                <a:ea typeface="+mn-ea"/>
                <a:cs typeface="+mn-cs"/>
              </a:defRPr>
            </a:lvl8pPr>
            <a:lvl9pPr marL="3657600" algn="l" defTabSz="914400">
              <a:defRPr>
                <a:solidFill>
                  <a:schemeClr val="lt1"/>
                </a:solidFill>
                <a:latin typeface="+mn-lt"/>
                <a:ea typeface="+mn-ea"/>
                <a:cs typeface="+mn-cs"/>
              </a:defRPr>
            </a:lvl9pPr>
          </a:lstStyle>
          <a:p>
            <a:pPr algn="ctr"/>
            <a:r>
              <a:rPr lang="en-GB" sz="1073" b="1" dirty="0">
                <a:solidFill>
                  <a:schemeClr val="tx1"/>
                </a:solidFill>
              </a:rPr>
              <a:t>CBM</a:t>
            </a:r>
          </a:p>
        </p:txBody>
      </p:sp>
      <p:sp>
        <p:nvSpPr>
          <p:cNvPr id="10" name="Abgerundete rechteckige Legende 9">
            <a:extLst>
              <a:ext uri="{FF2B5EF4-FFF2-40B4-BE49-F238E27FC236}">
                <a16:creationId xmlns:a16="http://schemas.microsoft.com/office/drawing/2014/main" id="{3DED093E-3BF6-4BFF-9A13-B730F1818E9E}"/>
              </a:ext>
            </a:extLst>
          </p:cNvPr>
          <p:cNvSpPr/>
          <p:nvPr/>
        </p:nvSpPr>
        <p:spPr>
          <a:xfrm>
            <a:off x="4700129" y="1249971"/>
            <a:ext cx="701229" cy="379409"/>
          </a:xfrm>
          <a:prstGeom prst="wedgeRoundRectCallout">
            <a:avLst>
              <a:gd name="adj1" fmla="val 38761"/>
              <a:gd name="adj2" fmla="val 301685"/>
              <a:gd name="adj3" fmla="val 16667"/>
            </a:avLst>
          </a:prstGeom>
          <a:solidFill>
            <a:schemeClr val="bg1"/>
          </a:solidFill>
          <a:ln w="254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89239" tIns="44619" rIns="89239" bIns="44619" numCol="1" spcCol="0" rtlCol="0" fromWordArt="0" anchor="ctr" anchorCtr="0" forceAA="0" compatLnSpc="1">
            <a:prstTxWarp prst="textNoShape">
              <a:avLst/>
            </a:prstTxWarp>
            <a:noAutofit/>
          </a:bodyPr>
          <a:lstStyle>
            <a:defPPr>
              <a:defRPr lang="de-DE"/>
            </a:defPPr>
            <a:lvl1pPr algn="l">
              <a:spcBef>
                <a:spcPts val="0"/>
              </a:spcBef>
              <a:spcAft>
                <a:spcPts val="0"/>
              </a:spcAft>
              <a:defRPr>
                <a:solidFill>
                  <a:schemeClr val="lt1"/>
                </a:solidFill>
                <a:latin typeface="+mn-lt"/>
                <a:ea typeface="+mn-ea"/>
                <a:cs typeface="+mn-cs"/>
              </a:defRPr>
            </a:lvl1pPr>
            <a:lvl2pPr marL="457200" algn="l">
              <a:spcBef>
                <a:spcPts val="0"/>
              </a:spcBef>
              <a:spcAft>
                <a:spcPts val="0"/>
              </a:spcAft>
              <a:defRPr>
                <a:solidFill>
                  <a:schemeClr val="lt1"/>
                </a:solidFill>
                <a:latin typeface="+mn-lt"/>
                <a:ea typeface="+mn-ea"/>
                <a:cs typeface="+mn-cs"/>
              </a:defRPr>
            </a:lvl2pPr>
            <a:lvl3pPr marL="914400" algn="l">
              <a:spcBef>
                <a:spcPts val="0"/>
              </a:spcBef>
              <a:spcAft>
                <a:spcPts val="0"/>
              </a:spcAft>
              <a:defRPr>
                <a:solidFill>
                  <a:schemeClr val="lt1"/>
                </a:solidFill>
                <a:latin typeface="+mn-lt"/>
                <a:ea typeface="+mn-ea"/>
                <a:cs typeface="+mn-cs"/>
              </a:defRPr>
            </a:lvl3pPr>
            <a:lvl4pPr marL="1371600" algn="l">
              <a:spcBef>
                <a:spcPts val="0"/>
              </a:spcBef>
              <a:spcAft>
                <a:spcPts val="0"/>
              </a:spcAft>
              <a:defRPr>
                <a:solidFill>
                  <a:schemeClr val="lt1"/>
                </a:solidFill>
                <a:latin typeface="+mn-lt"/>
                <a:ea typeface="+mn-ea"/>
                <a:cs typeface="+mn-cs"/>
              </a:defRPr>
            </a:lvl4pPr>
            <a:lvl5pPr marL="1828800" algn="l">
              <a:spcBef>
                <a:spcPts val="0"/>
              </a:spcBef>
              <a:spcAft>
                <a:spcPts val="0"/>
              </a:spcAft>
              <a:defRPr>
                <a:solidFill>
                  <a:schemeClr val="lt1"/>
                </a:solidFill>
                <a:latin typeface="+mn-lt"/>
                <a:ea typeface="+mn-ea"/>
                <a:cs typeface="+mn-cs"/>
              </a:defRPr>
            </a:lvl5pPr>
            <a:lvl6pPr marL="2286000" algn="l" defTabSz="914400">
              <a:defRPr>
                <a:solidFill>
                  <a:schemeClr val="lt1"/>
                </a:solidFill>
                <a:latin typeface="+mn-lt"/>
                <a:ea typeface="+mn-ea"/>
                <a:cs typeface="+mn-cs"/>
              </a:defRPr>
            </a:lvl6pPr>
            <a:lvl7pPr marL="2743200" algn="l" defTabSz="914400">
              <a:defRPr>
                <a:solidFill>
                  <a:schemeClr val="lt1"/>
                </a:solidFill>
                <a:latin typeface="+mn-lt"/>
                <a:ea typeface="+mn-ea"/>
                <a:cs typeface="+mn-cs"/>
              </a:defRPr>
            </a:lvl7pPr>
            <a:lvl8pPr marL="3200400" algn="l" defTabSz="914400">
              <a:defRPr>
                <a:solidFill>
                  <a:schemeClr val="lt1"/>
                </a:solidFill>
                <a:latin typeface="+mn-lt"/>
                <a:ea typeface="+mn-ea"/>
                <a:cs typeface="+mn-cs"/>
              </a:defRPr>
            </a:lvl8pPr>
            <a:lvl9pPr marL="3657600" algn="l" defTabSz="914400">
              <a:defRPr>
                <a:solidFill>
                  <a:schemeClr val="lt1"/>
                </a:solidFill>
                <a:latin typeface="+mn-lt"/>
                <a:ea typeface="+mn-ea"/>
                <a:cs typeface="+mn-cs"/>
              </a:defRPr>
            </a:lvl9pPr>
          </a:lstStyle>
          <a:p>
            <a:pPr algn="ctr"/>
            <a:r>
              <a:rPr lang="en-GB" sz="1073" b="1" dirty="0">
                <a:solidFill>
                  <a:schemeClr val="tx1"/>
                </a:solidFill>
              </a:rPr>
              <a:t>CRYO2</a:t>
            </a:r>
          </a:p>
        </p:txBody>
      </p:sp>
      <p:sp>
        <p:nvSpPr>
          <p:cNvPr id="11" name="Abgerundete rechteckige Legende 9">
            <a:extLst>
              <a:ext uri="{FF2B5EF4-FFF2-40B4-BE49-F238E27FC236}">
                <a16:creationId xmlns:a16="http://schemas.microsoft.com/office/drawing/2014/main" id="{415CF778-0242-4CF4-9CC6-E3C82EE10BAB}"/>
              </a:ext>
            </a:extLst>
          </p:cNvPr>
          <p:cNvSpPr/>
          <p:nvPr/>
        </p:nvSpPr>
        <p:spPr>
          <a:xfrm>
            <a:off x="7996757" y="1624012"/>
            <a:ext cx="701229" cy="330964"/>
          </a:xfrm>
          <a:prstGeom prst="wedgeRoundRectCallout">
            <a:avLst>
              <a:gd name="adj1" fmla="val -157981"/>
              <a:gd name="adj2" fmla="val 192930"/>
              <a:gd name="adj3" fmla="val 16667"/>
            </a:avLst>
          </a:prstGeom>
          <a:solidFill>
            <a:schemeClr val="bg1"/>
          </a:solidFill>
          <a:ln w="254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89239" tIns="44619" rIns="89239" bIns="44619" numCol="1" spcCol="0" rtlCol="0" fromWordArt="0" anchor="ctr" anchorCtr="0" forceAA="0" compatLnSpc="1">
            <a:prstTxWarp prst="textNoShape">
              <a:avLst/>
            </a:prstTxWarp>
            <a:noAutofit/>
          </a:bodyPr>
          <a:lstStyle>
            <a:defPPr>
              <a:defRPr lang="de-DE"/>
            </a:defPPr>
            <a:lvl1pPr algn="l">
              <a:spcBef>
                <a:spcPts val="0"/>
              </a:spcBef>
              <a:spcAft>
                <a:spcPts val="0"/>
              </a:spcAft>
              <a:defRPr>
                <a:solidFill>
                  <a:schemeClr val="lt1"/>
                </a:solidFill>
                <a:latin typeface="+mn-lt"/>
                <a:ea typeface="+mn-ea"/>
                <a:cs typeface="+mn-cs"/>
              </a:defRPr>
            </a:lvl1pPr>
            <a:lvl2pPr marL="457200" algn="l">
              <a:spcBef>
                <a:spcPts val="0"/>
              </a:spcBef>
              <a:spcAft>
                <a:spcPts val="0"/>
              </a:spcAft>
              <a:defRPr>
                <a:solidFill>
                  <a:schemeClr val="lt1"/>
                </a:solidFill>
                <a:latin typeface="+mn-lt"/>
                <a:ea typeface="+mn-ea"/>
                <a:cs typeface="+mn-cs"/>
              </a:defRPr>
            </a:lvl2pPr>
            <a:lvl3pPr marL="914400" algn="l">
              <a:spcBef>
                <a:spcPts val="0"/>
              </a:spcBef>
              <a:spcAft>
                <a:spcPts val="0"/>
              </a:spcAft>
              <a:defRPr>
                <a:solidFill>
                  <a:schemeClr val="lt1"/>
                </a:solidFill>
                <a:latin typeface="+mn-lt"/>
                <a:ea typeface="+mn-ea"/>
                <a:cs typeface="+mn-cs"/>
              </a:defRPr>
            </a:lvl3pPr>
            <a:lvl4pPr marL="1371600" algn="l">
              <a:spcBef>
                <a:spcPts val="0"/>
              </a:spcBef>
              <a:spcAft>
                <a:spcPts val="0"/>
              </a:spcAft>
              <a:defRPr>
                <a:solidFill>
                  <a:schemeClr val="lt1"/>
                </a:solidFill>
                <a:latin typeface="+mn-lt"/>
                <a:ea typeface="+mn-ea"/>
                <a:cs typeface="+mn-cs"/>
              </a:defRPr>
            </a:lvl4pPr>
            <a:lvl5pPr marL="1828800" algn="l">
              <a:spcBef>
                <a:spcPts val="0"/>
              </a:spcBef>
              <a:spcAft>
                <a:spcPts val="0"/>
              </a:spcAft>
              <a:defRPr>
                <a:solidFill>
                  <a:schemeClr val="lt1"/>
                </a:solidFill>
                <a:latin typeface="+mn-lt"/>
                <a:ea typeface="+mn-ea"/>
                <a:cs typeface="+mn-cs"/>
              </a:defRPr>
            </a:lvl5pPr>
            <a:lvl6pPr marL="2286000" algn="l" defTabSz="914400">
              <a:defRPr>
                <a:solidFill>
                  <a:schemeClr val="lt1"/>
                </a:solidFill>
                <a:latin typeface="+mn-lt"/>
                <a:ea typeface="+mn-ea"/>
                <a:cs typeface="+mn-cs"/>
              </a:defRPr>
            </a:lvl6pPr>
            <a:lvl7pPr marL="2743200" algn="l" defTabSz="914400">
              <a:defRPr>
                <a:solidFill>
                  <a:schemeClr val="lt1"/>
                </a:solidFill>
                <a:latin typeface="+mn-lt"/>
                <a:ea typeface="+mn-ea"/>
                <a:cs typeface="+mn-cs"/>
              </a:defRPr>
            </a:lvl7pPr>
            <a:lvl8pPr marL="3200400" algn="l" defTabSz="914400">
              <a:defRPr>
                <a:solidFill>
                  <a:schemeClr val="lt1"/>
                </a:solidFill>
                <a:latin typeface="+mn-lt"/>
                <a:ea typeface="+mn-ea"/>
                <a:cs typeface="+mn-cs"/>
              </a:defRPr>
            </a:lvl8pPr>
            <a:lvl9pPr marL="3657600" algn="l" defTabSz="914400">
              <a:defRPr>
                <a:solidFill>
                  <a:schemeClr val="lt1"/>
                </a:solidFill>
                <a:latin typeface="+mn-lt"/>
                <a:ea typeface="+mn-ea"/>
                <a:cs typeface="+mn-cs"/>
              </a:defRPr>
            </a:lvl9pPr>
          </a:lstStyle>
          <a:p>
            <a:pPr algn="ctr"/>
            <a:r>
              <a:rPr lang="en-GB" sz="1073" b="1" dirty="0">
                <a:solidFill>
                  <a:schemeClr val="tx1"/>
                </a:solidFill>
              </a:rPr>
              <a:t>SIS100</a:t>
            </a:r>
          </a:p>
        </p:txBody>
      </p:sp>
      <p:sp>
        <p:nvSpPr>
          <p:cNvPr id="12" name="Abgerundete rechteckige Legende 9">
            <a:extLst>
              <a:ext uri="{FF2B5EF4-FFF2-40B4-BE49-F238E27FC236}">
                <a16:creationId xmlns:a16="http://schemas.microsoft.com/office/drawing/2014/main" id="{219C1661-5726-4853-AAD2-EE761B7373F5}"/>
              </a:ext>
            </a:extLst>
          </p:cNvPr>
          <p:cNvSpPr/>
          <p:nvPr/>
        </p:nvSpPr>
        <p:spPr>
          <a:xfrm>
            <a:off x="2861475" y="2217689"/>
            <a:ext cx="701229" cy="330964"/>
          </a:xfrm>
          <a:prstGeom prst="wedgeRoundRectCallout">
            <a:avLst>
              <a:gd name="adj1" fmla="val 73799"/>
              <a:gd name="adj2" fmla="val 279000"/>
              <a:gd name="adj3" fmla="val 16667"/>
            </a:avLst>
          </a:prstGeom>
          <a:solidFill>
            <a:schemeClr val="bg1"/>
          </a:solidFill>
          <a:ln w="254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89239" tIns="44619" rIns="89239" bIns="44619" numCol="1" spcCol="0" rtlCol="0" fromWordArt="0" anchor="ctr" anchorCtr="0" forceAA="0" compatLnSpc="1">
            <a:prstTxWarp prst="textNoShape">
              <a:avLst/>
            </a:prstTxWarp>
            <a:noAutofit/>
          </a:bodyPr>
          <a:lstStyle>
            <a:defPPr>
              <a:defRPr lang="de-DE"/>
            </a:defPPr>
            <a:lvl1pPr algn="l">
              <a:spcBef>
                <a:spcPts val="0"/>
              </a:spcBef>
              <a:spcAft>
                <a:spcPts val="0"/>
              </a:spcAft>
              <a:defRPr>
                <a:solidFill>
                  <a:schemeClr val="lt1"/>
                </a:solidFill>
                <a:latin typeface="+mn-lt"/>
                <a:ea typeface="+mn-ea"/>
                <a:cs typeface="+mn-cs"/>
              </a:defRPr>
            </a:lvl1pPr>
            <a:lvl2pPr marL="457200" algn="l">
              <a:spcBef>
                <a:spcPts val="0"/>
              </a:spcBef>
              <a:spcAft>
                <a:spcPts val="0"/>
              </a:spcAft>
              <a:defRPr>
                <a:solidFill>
                  <a:schemeClr val="lt1"/>
                </a:solidFill>
                <a:latin typeface="+mn-lt"/>
                <a:ea typeface="+mn-ea"/>
                <a:cs typeface="+mn-cs"/>
              </a:defRPr>
            </a:lvl2pPr>
            <a:lvl3pPr marL="914400" algn="l">
              <a:spcBef>
                <a:spcPts val="0"/>
              </a:spcBef>
              <a:spcAft>
                <a:spcPts val="0"/>
              </a:spcAft>
              <a:defRPr>
                <a:solidFill>
                  <a:schemeClr val="lt1"/>
                </a:solidFill>
                <a:latin typeface="+mn-lt"/>
                <a:ea typeface="+mn-ea"/>
                <a:cs typeface="+mn-cs"/>
              </a:defRPr>
            </a:lvl3pPr>
            <a:lvl4pPr marL="1371600" algn="l">
              <a:spcBef>
                <a:spcPts val="0"/>
              </a:spcBef>
              <a:spcAft>
                <a:spcPts val="0"/>
              </a:spcAft>
              <a:defRPr>
                <a:solidFill>
                  <a:schemeClr val="lt1"/>
                </a:solidFill>
                <a:latin typeface="+mn-lt"/>
                <a:ea typeface="+mn-ea"/>
                <a:cs typeface="+mn-cs"/>
              </a:defRPr>
            </a:lvl4pPr>
            <a:lvl5pPr marL="1828800" algn="l">
              <a:spcBef>
                <a:spcPts val="0"/>
              </a:spcBef>
              <a:spcAft>
                <a:spcPts val="0"/>
              </a:spcAft>
              <a:defRPr>
                <a:solidFill>
                  <a:schemeClr val="lt1"/>
                </a:solidFill>
                <a:latin typeface="+mn-lt"/>
                <a:ea typeface="+mn-ea"/>
                <a:cs typeface="+mn-cs"/>
              </a:defRPr>
            </a:lvl5pPr>
            <a:lvl6pPr marL="2286000" algn="l" defTabSz="914400">
              <a:defRPr>
                <a:solidFill>
                  <a:schemeClr val="lt1"/>
                </a:solidFill>
                <a:latin typeface="+mn-lt"/>
                <a:ea typeface="+mn-ea"/>
                <a:cs typeface="+mn-cs"/>
              </a:defRPr>
            </a:lvl6pPr>
            <a:lvl7pPr marL="2743200" algn="l" defTabSz="914400">
              <a:defRPr>
                <a:solidFill>
                  <a:schemeClr val="lt1"/>
                </a:solidFill>
                <a:latin typeface="+mn-lt"/>
                <a:ea typeface="+mn-ea"/>
                <a:cs typeface="+mn-cs"/>
              </a:defRPr>
            </a:lvl7pPr>
            <a:lvl8pPr marL="3200400" algn="l" defTabSz="914400">
              <a:defRPr>
                <a:solidFill>
                  <a:schemeClr val="lt1"/>
                </a:solidFill>
                <a:latin typeface="+mn-lt"/>
                <a:ea typeface="+mn-ea"/>
                <a:cs typeface="+mn-cs"/>
              </a:defRPr>
            </a:lvl8pPr>
            <a:lvl9pPr marL="3657600" algn="l" defTabSz="914400">
              <a:defRPr>
                <a:solidFill>
                  <a:schemeClr val="lt1"/>
                </a:solidFill>
                <a:latin typeface="+mn-lt"/>
                <a:ea typeface="+mn-ea"/>
                <a:cs typeface="+mn-cs"/>
              </a:defRPr>
            </a:lvl9pPr>
          </a:lstStyle>
          <a:p>
            <a:pPr algn="ctr"/>
            <a:r>
              <a:rPr lang="en-GB" sz="1073" b="1" dirty="0">
                <a:solidFill>
                  <a:schemeClr val="tx1"/>
                </a:solidFill>
              </a:rPr>
              <a:t>APPA</a:t>
            </a:r>
          </a:p>
        </p:txBody>
      </p:sp>
      <p:sp>
        <p:nvSpPr>
          <p:cNvPr id="3" name="Foliennummernplatzhalter 2">
            <a:extLst>
              <a:ext uri="{FF2B5EF4-FFF2-40B4-BE49-F238E27FC236}">
                <a16:creationId xmlns:a16="http://schemas.microsoft.com/office/drawing/2014/main" id="{AF22CA21-76CA-4DA4-BB44-BC51B059181A}"/>
              </a:ext>
            </a:extLst>
          </p:cNvPr>
          <p:cNvSpPr>
            <a:spLocks noGrp="1"/>
          </p:cNvSpPr>
          <p:nvPr>
            <p:ph type="sldNum" sz="quarter" idx="12"/>
          </p:nvPr>
        </p:nvSpPr>
        <p:spPr/>
        <p:txBody>
          <a:bodyPr/>
          <a:lstStyle/>
          <a:p>
            <a:fld id="{125CBDDA-5CCF-8748-8988-9DC6C8981774}" type="slidenum">
              <a:rPr lang="de-DE" smtClean="0"/>
              <a:t>7</a:t>
            </a:fld>
            <a:endParaRPr lang="de-DE"/>
          </a:p>
        </p:txBody>
      </p:sp>
    </p:spTree>
    <p:extLst>
      <p:ext uri="{BB962C8B-B14F-4D97-AF65-F5344CB8AC3E}">
        <p14:creationId xmlns:p14="http://schemas.microsoft.com/office/powerpoint/2010/main" val="1728401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398D65-0207-44EB-B56A-64541D1A3061}"/>
              </a:ext>
            </a:extLst>
          </p:cNvPr>
          <p:cNvSpPr>
            <a:spLocks noGrp="1"/>
          </p:cNvSpPr>
          <p:nvPr>
            <p:ph type="title"/>
          </p:nvPr>
        </p:nvSpPr>
        <p:spPr/>
        <p:txBody>
          <a:bodyPr/>
          <a:lstStyle/>
          <a:p>
            <a:r>
              <a:rPr lang="de-DE" dirty="0"/>
              <a:t>FAIR Progress – </a:t>
            </a:r>
            <a:r>
              <a:rPr lang="de-DE" dirty="0" err="1"/>
              <a:t>Civil</a:t>
            </a:r>
            <a:r>
              <a:rPr lang="de-DE" dirty="0"/>
              <a:t> Construction </a:t>
            </a:r>
          </a:p>
        </p:txBody>
      </p:sp>
      <p:sp>
        <p:nvSpPr>
          <p:cNvPr id="3" name="Foliennummernplatzhalter 2">
            <a:extLst>
              <a:ext uri="{FF2B5EF4-FFF2-40B4-BE49-F238E27FC236}">
                <a16:creationId xmlns:a16="http://schemas.microsoft.com/office/drawing/2014/main" id="{1E795996-1141-444B-B818-0633348410CC}"/>
              </a:ext>
            </a:extLst>
          </p:cNvPr>
          <p:cNvSpPr>
            <a:spLocks noGrp="1"/>
          </p:cNvSpPr>
          <p:nvPr>
            <p:ph type="sldNum" sz="quarter" idx="12"/>
          </p:nvPr>
        </p:nvSpPr>
        <p:spPr/>
        <p:txBody>
          <a:bodyPr/>
          <a:lstStyle/>
          <a:p>
            <a:fld id="{125CBDDA-5CCF-8748-8988-9DC6C8981774}" type="slidenum">
              <a:rPr lang="de-DE" smtClean="0"/>
              <a:t>8</a:t>
            </a:fld>
            <a:endParaRPr lang="de-DE"/>
          </a:p>
        </p:txBody>
      </p:sp>
      <p:sp>
        <p:nvSpPr>
          <p:cNvPr id="4" name="Fußzeilenplatzhalter 3">
            <a:extLst>
              <a:ext uri="{FF2B5EF4-FFF2-40B4-BE49-F238E27FC236}">
                <a16:creationId xmlns:a16="http://schemas.microsoft.com/office/drawing/2014/main" id="{2C147056-A2F2-4A5D-8489-8D4E8FBDCE1A}"/>
              </a:ext>
            </a:extLst>
          </p:cNvPr>
          <p:cNvSpPr>
            <a:spLocks noGrp="1"/>
          </p:cNvSpPr>
          <p:nvPr>
            <p:ph type="ftr" sz="quarter" idx="3"/>
          </p:nvPr>
        </p:nvSpPr>
        <p:spPr/>
        <p:txBody>
          <a:bodyPr/>
          <a:lstStyle/>
          <a:p>
            <a:pPr algn="l"/>
            <a:r>
              <a:rPr lang="en-US"/>
              <a:t>IUPAP Meeting - WG9 </a:t>
            </a:r>
            <a:endParaRPr lang="de-DE" dirty="0"/>
          </a:p>
        </p:txBody>
      </p:sp>
      <p:pic>
        <p:nvPicPr>
          <p:cNvPr id="5" name="Picture 4">
            <a:extLst>
              <a:ext uri="{FF2B5EF4-FFF2-40B4-BE49-F238E27FC236}">
                <a16:creationId xmlns:a16="http://schemas.microsoft.com/office/drawing/2014/main" id="{52B98A2C-B8F1-7C76-D733-BCA8B1A17611}"/>
              </a:ext>
            </a:extLst>
          </p:cNvPr>
          <p:cNvPicPr>
            <a:picLocks noChangeAspect="1"/>
          </p:cNvPicPr>
          <p:nvPr/>
        </p:nvPicPr>
        <p:blipFill>
          <a:blip r:embed="rId2" cstate="print">
            <a:extLst>
              <a:ext uri="{28A0092B-C50C-407E-A947-70E740481C1C}">
                <a14:useLocalDpi xmlns:a14="http://schemas.microsoft.com/office/drawing/2010/main"/>
              </a:ext>
            </a:extLst>
          </a:blip>
          <a:srcRect b="17851"/>
          <a:stretch/>
        </p:blipFill>
        <p:spPr bwMode="auto">
          <a:xfrm>
            <a:off x="0" y="1209855"/>
            <a:ext cx="9144000" cy="3719820"/>
          </a:xfrm>
          <a:prstGeom prst="rect">
            <a:avLst/>
          </a:prstGeom>
        </p:spPr>
      </p:pic>
      <p:sp>
        <p:nvSpPr>
          <p:cNvPr id="6" name="Textfeld 13">
            <a:extLst>
              <a:ext uri="{FF2B5EF4-FFF2-40B4-BE49-F238E27FC236}">
                <a16:creationId xmlns:a16="http://schemas.microsoft.com/office/drawing/2014/main" id="{2BF4FF69-4D6D-1C5E-AAD3-CCB9E68BF18D}"/>
              </a:ext>
            </a:extLst>
          </p:cNvPr>
          <p:cNvSpPr txBox="1"/>
          <p:nvPr/>
        </p:nvSpPr>
        <p:spPr bwMode="auto">
          <a:xfrm>
            <a:off x="992186" y="821743"/>
            <a:ext cx="7159628" cy="1344193"/>
          </a:xfrm>
          <a:prstGeom prst="rect">
            <a:avLst/>
          </a:prstGeom>
          <a:noFill/>
          <a:ln w="9525">
            <a:noFill/>
            <a:miter lim="800000"/>
            <a:headEnd/>
            <a:tailEnd/>
          </a:ln>
        </p:spPr>
        <p:txBody>
          <a:bodyPr vert="horz" wrap="square" lIns="46800" tIns="90000" rIns="46800" bIns="90000" numCol="1" rtlCol="0" anchor="t" anchorCtr="0" compatLnSpc="1">
            <a:prstTxWarp prst="textNoShape">
              <a:avLst/>
            </a:prstTxWarp>
            <a:noAutofit/>
          </a:bodyPr>
          <a:lstStyle>
            <a:defPPr>
              <a:defRPr lang="de-DE"/>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lgn="ctr" eaLnBrk="0" hangingPunct="0">
              <a:lnSpc>
                <a:spcPct val="140000"/>
              </a:lnSpc>
              <a:spcAft>
                <a:spcPts val="375"/>
              </a:spcAft>
            </a:pPr>
            <a:r>
              <a:rPr lang="en-US" sz="1600" dirty="0"/>
              <a:t>View of south area with all buildings completed and soil modelling in progress</a:t>
            </a:r>
          </a:p>
        </p:txBody>
      </p:sp>
    </p:spTree>
    <p:extLst>
      <p:ext uri="{BB962C8B-B14F-4D97-AF65-F5344CB8AC3E}">
        <p14:creationId xmlns:p14="http://schemas.microsoft.com/office/powerpoint/2010/main" val="113042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73DB07-927F-4B22-98F7-00EEFDB4F18A}"/>
              </a:ext>
            </a:extLst>
          </p:cNvPr>
          <p:cNvSpPr>
            <a:spLocks noGrp="1"/>
          </p:cNvSpPr>
          <p:nvPr>
            <p:ph type="title"/>
          </p:nvPr>
        </p:nvSpPr>
        <p:spPr/>
        <p:txBody>
          <a:bodyPr/>
          <a:lstStyle/>
          <a:p>
            <a:r>
              <a:rPr lang="de-DE" dirty="0"/>
              <a:t>FAIR Progress – </a:t>
            </a:r>
            <a:r>
              <a:rPr lang="de-DE" dirty="0" err="1"/>
              <a:t>Civil</a:t>
            </a:r>
            <a:r>
              <a:rPr lang="de-DE" dirty="0"/>
              <a:t> Construction </a:t>
            </a:r>
          </a:p>
        </p:txBody>
      </p:sp>
      <p:sp>
        <p:nvSpPr>
          <p:cNvPr id="3" name="Foliennummernplatzhalter 2">
            <a:extLst>
              <a:ext uri="{FF2B5EF4-FFF2-40B4-BE49-F238E27FC236}">
                <a16:creationId xmlns:a16="http://schemas.microsoft.com/office/drawing/2014/main" id="{B2083D0A-8267-49E3-8FFA-B58C5CF04D47}"/>
              </a:ext>
            </a:extLst>
          </p:cNvPr>
          <p:cNvSpPr>
            <a:spLocks noGrp="1"/>
          </p:cNvSpPr>
          <p:nvPr>
            <p:ph type="sldNum" sz="quarter" idx="12"/>
          </p:nvPr>
        </p:nvSpPr>
        <p:spPr/>
        <p:txBody>
          <a:bodyPr/>
          <a:lstStyle/>
          <a:p>
            <a:fld id="{125CBDDA-5CCF-8748-8988-9DC6C8981774}" type="slidenum">
              <a:rPr lang="de-DE" smtClean="0"/>
              <a:t>9</a:t>
            </a:fld>
            <a:endParaRPr lang="de-DE"/>
          </a:p>
        </p:txBody>
      </p:sp>
      <p:sp>
        <p:nvSpPr>
          <p:cNvPr id="4" name="Fußzeilenplatzhalter 3">
            <a:extLst>
              <a:ext uri="{FF2B5EF4-FFF2-40B4-BE49-F238E27FC236}">
                <a16:creationId xmlns:a16="http://schemas.microsoft.com/office/drawing/2014/main" id="{00F868DA-443E-4877-84B1-31983E534652}"/>
              </a:ext>
            </a:extLst>
          </p:cNvPr>
          <p:cNvSpPr>
            <a:spLocks noGrp="1"/>
          </p:cNvSpPr>
          <p:nvPr>
            <p:ph type="ftr" sz="quarter" idx="3"/>
          </p:nvPr>
        </p:nvSpPr>
        <p:spPr/>
        <p:txBody>
          <a:bodyPr/>
          <a:lstStyle/>
          <a:p>
            <a:pPr algn="l"/>
            <a:r>
              <a:rPr lang="en-US"/>
              <a:t>IUPAP Meeting - WG9 </a:t>
            </a:r>
            <a:endParaRPr lang="de-DE" dirty="0"/>
          </a:p>
        </p:txBody>
      </p:sp>
      <p:pic>
        <p:nvPicPr>
          <p:cNvPr id="5" name="Picture 10">
            <a:extLst>
              <a:ext uri="{FF2B5EF4-FFF2-40B4-BE49-F238E27FC236}">
                <a16:creationId xmlns:a16="http://schemas.microsoft.com/office/drawing/2014/main" id="{3464453B-3DCE-E90B-F246-14A9C2776668}"/>
              </a:ext>
            </a:extLst>
          </p:cNvPr>
          <p:cNvPicPr>
            <a:picLocks noChangeAspect="1"/>
          </p:cNvPicPr>
          <p:nvPr/>
        </p:nvPicPr>
        <p:blipFill>
          <a:blip r:embed="rId2"/>
          <a:srcRect t="19012" b="9126"/>
          <a:stretch/>
        </p:blipFill>
        <p:spPr>
          <a:xfrm>
            <a:off x="0" y="1249097"/>
            <a:ext cx="9144000" cy="3690318"/>
          </a:xfrm>
          <a:prstGeom prst="rect">
            <a:avLst/>
          </a:prstGeom>
        </p:spPr>
      </p:pic>
      <p:sp>
        <p:nvSpPr>
          <p:cNvPr id="6" name="Textfeld 13">
            <a:extLst>
              <a:ext uri="{FF2B5EF4-FFF2-40B4-BE49-F238E27FC236}">
                <a16:creationId xmlns:a16="http://schemas.microsoft.com/office/drawing/2014/main" id="{2BF4FF69-4D6D-1C5E-AAD3-CCB9E68BF18D}"/>
              </a:ext>
            </a:extLst>
          </p:cNvPr>
          <p:cNvSpPr txBox="1"/>
          <p:nvPr/>
        </p:nvSpPr>
        <p:spPr bwMode="auto">
          <a:xfrm>
            <a:off x="544512" y="838612"/>
            <a:ext cx="8054976" cy="772059"/>
          </a:xfrm>
          <a:prstGeom prst="rect">
            <a:avLst/>
          </a:prstGeom>
          <a:noFill/>
          <a:ln w="9525">
            <a:noFill/>
            <a:miter lim="800000"/>
            <a:headEnd/>
            <a:tailEnd/>
          </a:ln>
        </p:spPr>
        <p:txBody>
          <a:bodyPr vert="horz" wrap="square" lIns="46800" tIns="90000" rIns="46800" bIns="90000" numCol="1" rtlCol="0" anchor="t" anchorCtr="0" compatLnSpc="1">
            <a:prstTxWarp prst="textNoShape">
              <a:avLst/>
            </a:prstTxWarp>
            <a:noAutofit/>
          </a:bodyPr>
          <a:lstStyle>
            <a:defPPr>
              <a:defRPr lang="de-DE"/>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lgn="ctr" eaLnBrk="0" hangingPunct="0">
              <a:lnSpc>
                <a:spcPct val="140000"/>
              </a:lnSpc>
              <a:spcAft>
                <a:spcPts val="375"/>
              </a:spcAft>
            </a:pPr>
            <a:r>
              <a:rPr lang="en-US" sz="1600" dirty="0"/>
              <a:t>View of north area (SIS100) with all buildings completed</a:t>
            </a:r>
          </a:p>
        </p:txBody>
      </p:sp>
    </p:spTree>
    <p:extLst>
      <p:ext uri="{BB962C8B-B14F-4D97-AF65-F5344CB8AC3E}">
        <p14:creationId xmlns:p14="http://schemas.microsoft.com/office/powerpoint/2010/main" val="1599725942"/>
      </p:ext>
    </p:extLst>
  </p:cSld>
  <p:clrMapOvr>
    <a:masterClrMapping/>
  </p:clrMapOvr>
</p:sld>
</file>

<file path=ppt/theme/theme1.xml><?xml version="1.0" encoding="utf-8"?>
<a:theme xmlns:a="http://schemas.openxmlformats.org/drawingml/2006/main" name="1_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Präsentation5" id="{3AECD3E1-8DA4-BA48-8C52-0C39CC25DCAC}" vid="{10909A78-EA76-4346-92A8-E04EFC56BD02}"/>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919</Words>
  <Application>Microsoft Office PowerPoint</Application>
  <PresentationFormat>Bildschirmpräsentation (16:9)</PresentationFormat>
  <Paragraphs>214</Paragraphs>
  <Slides>24</Slides>
  <Notes>5</Notes>
  <HiddenSlides>4</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24</vt:i4>
      </vt:variant>
    </vt:vector>
  </HeadingPairs>
  <TitlesOfParts>
    <vt:vector size="28" baseType="lpstr">
      <vt:lpstr>Arial</vt:lpstr>
      <vt:lpstr>Calibri</vt:lpstr>
      <vt:lpstr>Wingdings</vt:lpstr>
      <vt:lpstr>1_fair-gsi-folienmaster_2017_onering</vt:lpstr>
      <vt:lpstr>Status of FAIR</vt:lpstr>
      <vt:lpstr>PowerPoint-Präsentation</vt:lpstr>
      <vt:lpstr>PowerPoint-Präsentation</vt:lpstr>
      <vt:lpstr>PowerPoint-Präsentation</vt:lpstr>
      <vt:lpstr>PowerPoint-Präsentation</vt:lpstr>
      <vt:lpstr>GSI and FAIR – Facilities </vt:lpstr>
      <vt:lpstr>FAIR Status</vt:lpstr>
      <vt:lpstr>FAIR Progress – Civil Construction </vt:lpstr>
      <vt:lpstr>FAIR Progress – Civil Construction </vt:lpstr>
      <vt:lpstr>FAIR Project – Civil Construction</vt:lpstr>
      <vt:lpstr>PowerPoint-Präsentation</vt:lpstr>
      <vt:lpstr>FAIR Progress – Accelerators SIS100</vt:lpstr>
      <vt:lpstr>FAIR Progress - Accelerators Super-Fragment Separator</vt:lpstr>
      <vt:lpstr>FAIR Progress - FAIR Control Center</vt:lpstr>
      <vt:lpstr>FAIR Progress – Experiments CBM Cave</vt:lpstr>
      <vt:lpstr>FAIR Progress - Experiments</vt:lpstr>
      <vt:lpstr>FAIR Phase-0 Stepwise approach to FAIR science</vt:lpstr>
      <vt:lpstr>FAIR Progress – Commissioning  Start in 2025</vt:lpstr>
      <vt:lpstr>Integrated Time Schedule </vt:lpstr>
      <vt:lpstr>PowerPoint-Präsentation</vt:lpstr>
      <vt:lpstr>PowerPoint-Präsentation</vt:lpstr>
      <vt:lpstr>  FAIR Phase-0 Scientific Programme</vt:lpstr>
      <vt:lpstr>FAIR Phase-0 Highlights Bound state β-decay of 205Tl81+</vt:lpstr>
      <vt:lpstr>Vision for the future: FAIR 2028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Microsoft Office User</dc:creator>
  <cp:lastModifiedBy>Leifels, Yvonne Dr.</cp:lastModifiedBy>
  <cp:revision>534</cp:revision>
  <cp:lastPrinted>2023-10-03T00:50:12Z</cp:lastPrinted>
  <dcterms:created xsi:type="dcterms:W3CDTF">2019-12-04T14:42:24Z</dcterms:created>
  <dcterms:modified xsi:type="dcterms:W3CDTF">2025-05-27T23:20:37Z</dcterms:modified>
</cp:coreProperties>
</file>