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1"/>
  </p:sldMasterIdLst>
  <p:notesMasterIdLst>
    <p:notesMasterId r:id="rId13"/>
  </p:notesMasterIdLst>
  <p:handoutMasterIdLst>
    <p:handoutMasterId r:id="rId14"/>
  </p:handoutMasterIdLst>
  <p:sldIdLst>
    <p:sldId id="664" r:id="rId2"/>
    <p:sldId id="2085" r:id="rId3"/>
    <p:sldId id="10012" r:id="rId4"/>
    <p:sldId id="9985" r:id="rId5"/>
    <p:sldId id="9982" r:id="rId6"/>
    <p:sldId id="10015" r:id="rId7"/>
    <p:sldId id="10016" r:id="rId8"/>
    <p:sldId id="10014" r:id="rId9"/>
    <p:sldId id="9984" r:id="rId10"/>
    <p:sldId id="1511" r:id="rId11"/>
    <p:sldId id="200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FF"/>
    <a:srgbClr val="767171"/>
    <a:srgbClr val="FFFFFF"/>
    <a:srgbClr val="009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655" autoAdjust="0"/>
    <p:restoredTop sz="94692"/>
  </p:normalViewPr>
  <p:slideViewPr>
    <p:cSldViewPr snapToGrid="0" snapToObjects="1">
      <p:cViewPr varScale="1">
        <p:scale>
          <a:sx n="111" d="100"/>
          <a:sy n="111" d="100"/>
        </p:scale>
        <p:origin x="224" y="96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37" d="100"/>
          <a:sy n="137" d="100"/>
        </p:scale>
        <p:origin x="178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F9C03A-79D8-174C-8A65-8B724BE9D7B5}" type="datetimeFigureOut">
              <a:rPr lang="en-US" smtClean="0"/>
              <a:t>5/7/25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D49E93-5542-D14B-A07B-05AD65D6EB97}" type="slidenum">
              <a:rPr lang="en-US" smtClean="0"/>
              <a:t>‹#›</a:t>
            </a:fld>
            <a:endParaRPr lang="en-US" dirty="0"/>
          </a:p>
        </p:txBody>
      </p:sp>
    </p:spTree>
    <p:extLst>
      <p:ext uri="{BB962C8B-B14F-4D97-AF65-F5344CB8AC3E}">
        <p14:creationId xmlns:p14="http://schemas.microsoft.com/office/powerpoint/2010/main" val="1989204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3967B-E13D-644C-B749-25F5E6C5117C}" type="datetimeFigureOut">
              <a:rPr lang="en-US" smtClean="0"/>
              <a:t>5/7/25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A6A82-C43D-0E45-8BBC-3BA89641B414}" type="slidenum">
              <a:rPr lang="en-US" smtClean="0"/>
              <a:t>‹#›</a:t>
            </a:fld>
            <a:endParaRPr lang="en-US" dirty="0"/>
          </a:p>
        </p:txBody>
      </p:sp>
    </p:spTree>
    <p:extLst>
      <p:ext uri="{BB962C8B-B14F-4D97-AF65-F5344CB8AC3E}">
        <p14:creationId xmlns:p14="http://schemas.microsoft.com/office/powerpoint/2010/main" val="1504460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FA6A82-C43D-0E45-8BBC-3BA89641B4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0059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15" name="Rectangle 14"/>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16"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2025-05-07</a:t>
            </a:fld>
            <a:endParaRPr lang="en-US" dirty="0">
              <a:solidFill>
                <a:schemeClr val="bg2">
                  <a:lumMod val="10000"/>
                </a:schemeClr>
              </a:solidFill>
              <a:latin typeface="Arial" panose="020B0604020202020204"/>
            </a:endParaRPr>
          </a:p>
        </p:txBody>
      </p:sp>
      <p:sp>
        <p:nvSpPr>
          <p:cNvPr id="17"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8" name="TextBox 17"/>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10"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4"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534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7" name="Text Placeholder 2"/>
          <p:cNvSpPr>
            <a:spLocks noGrp="1"/>
          </p:cNvSpPr>
          <p:nvPr>
            <p:ph type="body" idx="1"/>
          </p:nvPr>
        </p:nvSpPr>
        <p:spPr>
          <a:xfrm>
            <a:off x="773411" y="2032777"/>
            <a:ext cx="4869743" cy="769809"/>
          </a:xfrm>
          <a:prstGeom prst="rect">
            <a:avLst/>
          </a:prstGeom>
        </p:spPr>
        <p:txBody>
          <a:bodyPr anchor="b">
            <a:noAutofit/>
          </a:bodyPr>
          <a:lstStyle>
            <a:lvl1pPr marL="0" indent="0" algn="l">
              <a:lnSpc>
                <a:spcPct val="100000"/>
              </a:lnSpc>
              <a:buNone/>
              <a:defRPr sz="2200" b="0" cap="none" baseline="0">
                <a:solidFill>
                  <a:srgbClr val="00A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3"/>
          <p:cNvSpPr>
            <a:spLocks noGrp="1"/>
          </p:cNvSpPr>
          <p:nvPr>
            <p:ph sz="half" idx="2"/>
          </p:nvPr>
        </p:nvSpPr>
        <p:spPr>
          <a:xfrm>
            <a:off x="773410" y="3337854"/>
            <a:ext cx="4869744" cy="3040252"/>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
        <p:nvSpPr>
          <p:cNvPr id="9" name="Text Placeholder 2"/>
          <p:cNvSpPr>
            <a:spLocks noGrp="1"/>
          </p:cNvSpPr>
          <p:nvPr>
            <p:ph type="body" idx="12"/>
          </p:nvPr>
        </p:nvSpPr>
        <p:spPr>
          <a:xfrm>
            <a:off x="5968074" y="2032777"/>
            <a:ext cx="4869743" cy="769809"/>
          </a:xfrm>
          <a:prstGeom prst="rect">
            <a:avLst/>
          </a:prstGeom>
        </p:spPr>
        <p:txBody>
          <a:bodyPr anchor="b">
            <a:noAutofit/>
          </a:bodyPr>
          <a:lstStyle>
            <a:lvl1pPr marL="0" indent="0" algn="l">
              <a:lnSpc>
                <a:spcPct val="100000"/>
              </a:lnSpc>
              <a:buNone/>
              <a:defRPr sz="2200" b="0" cap="none" baseline="0">
                <a:solidFill>
                  <a:srgbClr val="00A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p:cNvSpPr>
            <a:spLocks noGrp="1"/>
          </p:cNvSpPr>
          <p:nvPr>
            <p:ph sz="half" idx="13"/>
          </p:nvPr>
        </p:nvSpPr>
        <p:spPr>
          <a:xfrm>
            <a:off x="5968073" y="3337854"/>
            <a:ext cx="4869744" cy="3040251"/>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
        <p:nvSpPr>
          <p:cNvPr id="11" name="Title 1"/>
          <p:cNvSpPr>
            <a:spLocks noGrp="1"/>
          </p:cNvSpPr>
          <p:nvPr>
            <p:ph type="title" hasCustomPrompt="1"/>
          </p:nvPr>
        </p:nvSpPr>
        <p:spPr>
          <a:xfrm>
            <a:off x="773410" y="979687"/>
            <a:ext cx="10064407" cy="637077"/>
          </a:xfrm>
          <a:prstGeom prst="rect">
            <a:avLst/>
          </a:prstGeom>
        </p:spPr>
        <p:txBody>
          <a:bodyPr>
            <a:normAutofit/>
          </a:bodyPr>
          <a:lstStyle>
            <a:lvl1pPr algn="l">
              <a:defRPr sz="1800" b="1" i="0">
                <a:solidFill>
                  <a:srgbClr val="00A9FF"/>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903464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0" name="Title 1"/>
          <p:cNvSpPr>
            <a:spLocks noGrp="1"/>
          </p:cNvSpPr>
          <p:nvPr>
            <p:ph type="title"/>
          </p:nvPr>
        </p:nvSpPr>
        <p:spPr>
          <a:xfrm>
            <a:off x="661743" y="2032776"/>
            <a:ext cx="3938833" cy="1581962"/>
          </a:xfrm>
          <a:prstGeom prst="rect">
            <a:avLst/>
          </a:prstGeom>
        </p:spPr>
        <p:txBody>
          <a:bodyPr anchor="t">
            <a:normAutofit/>
          </a:bodyPr>
          <a:lstStyle>
            <a:lvl1pPr algn="l">
              <a:defRPr sz="3200" b="0">
                <a:solidFill>
                  <a:srgbClr val="00B0F0"/>
                </a:solidFill>
                <a:latin typeface="+mn-lt"/>
              </a:defRPr>
            </a:lvl1pPr>
          </a:lstStyle>
          <a:p>
            <a:r>
              <a:rPr lang="en-US"/>
              <a:t>Click to edit Master title style</a:t>
            </a:r>
            <a:endParaRPr lang="en-US" dirty="0"/>
          </a:p>
        </p:txBody>
      </p:sp>
      <p:sp>
        <p:nvSpPr>
          <p:cNvPr id="11" name="Subtitle 2"/>
          <p:cNvSpPr>
            <a:spLocks noGrp="1"/>
          </p:cNvSpPr>
          <p:nvPr>
            <p:ph type="subTitle" idx="1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Content Placeholder 2"/>
          <p:cNvSpPr>
            <a:spLocks noGrp="1"/>
          </p:cNvSpPr>
          <p:nvPr>
            <p:ph idx="1"/>
          </p:nvPr>
        </p:nvSpPr>
        <p:spPr>
          <a:xfrm>
            <a:off x="5075864" y="2032776"/>
            <a:ext cx="5446278" cy="3931442"/>
          </a:xfrm>
          <a:prstGeom prst="rect">
            <a:avLst/>
          </a:prstGeom>
        </p:spPr>
        <p:txBody>
          <a:bodyPr anchor="ctr"/>
          <a:lstStyle>
            <a:lvl1pPr marL="228600" indent="-228600">
              <a:buClr>
                <a:srgbClr val="00A9FF"/>
              </a:buClr>
              <a:buFont typeface="Wingdings" charset="2"/>
              <a:buChar char="§"/>
              <a:defRPr sz="3200" b="0" i="0">
                <a:solidFill>
                  <a:schemeClr val="tx1"/>
                </a:solidFill>
                <a:latin typeface="Arial" charset="0"/>
                <a:ea typeface="Arial" charset="0"/>
                <a:cs typeface="Arial" charset="0"/>
              </a:defRPr>
            </a:lvl1pPr>
            <a:lvl2pPr marL="685800" indent="-228600">
              <a:buClr>
                <a:srgbClr val="00A9FF"/>
              </a:buClr>
              <a:buFont typeface="Wingdings" charset="2"/>
              <a:buChar char="§"/>
              <a:defRPr sz="3200" b="0" i="0">
                <a:solidFill>
                  <a:schemeClr val="tx1"/>
                </a:solidFill>
                <a:latin typeface="Arial" charset="0"/>
                <a:ea typeface="Arial" charset="0"/>
                <a:cs typeface="Arial" charset="0"/>
              </a:defRPr>
            </a:lvl2pPr>
            <a:lvl3pPr marL="1143000" indent="-228600">
              <a:buClr>
                <a:srgbClr val="00A9FF"/>
              </a:buClr>
              <a:buFont typeface="Wingdings" charset="2"/>
              <a:buChar char="§"/>
              <a:defRPr sz="3200" b="0" i="0">
                <a:solidFill>
                  <a:schemeClr val="tx1"/>
                </a:solidFill>
                <a:latin typeface="Arial" charset="0"/>
                <a:ea typeface="Arial" charset="0"/>
                <a:cs typeface="Arial" charset="0"/>
              </a:defRPr>
            </a:lvl3pPr>
            <a:lvl4pPr marL="1600200" indent="-228600">
              <a:buClr>
                <a:srgbClr val="00A9FF"/>
              </a:buClr>
              <a:buFont typeface="Wingdings" charset="2"/>
              <a:buChar char="§"/>
              <a:defRPr sz="3200" b="0" i="0">
                <a:solidFill>
                  <a:schemeClr val="tx1"/>
                </a:solidFill>
                <a:latin typeface="Arial" charset="0"/>
                <a:ea typeface="Arial" charset="0"/>
                <a:cs typeface="Arial" charset="0"/>
              </a:defRPr>
            </a:lvl4pPr>
            <a:lvl5pPr marL="2057400" indent="-228600">
              <a:buClr>
                <a:srgbClr val="00A9FF"/>
              </a:buClr>
              <a:buFont typeface="Wingdings" charset="2"/>
              <a:buChar char="§"/>
              <a:defRPr sz="32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6365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Title 1"/>
          <p:cNvSpPr>
            <a:spLocks noGrp="1"/>
          </p:cNvSpPr>
          <p:nvPr>
            <p:ph type="title"/>
          </p:nvPr>
        </p:nvSpPr>
        <p:spPr>
          <a:xfrm>
            <a:off x="661743" y="2032776"/>
            <a:ext cx="3938833" cy="1581962"/>
          </a:xfrm>
          <a:prstGeom prst="rect">
            <a:avLst/>
          </a:prstGeom>
        </p:spPr>
        <p:txBody>
          <a:bodyPr anchor="t">
            <a:normAutofit/>
          </a:bodyPr>
          <a:lstStyle>
            <a:lvl1pPr algn="l">
              <a:defRPr sz="3200" b="0" i="0">
                <a:solidFill>
                  <a:srgbClr val="00B0F0"/>
                </a:solidFill>
                <a:latin typeface="Arial" charset="0"/>
                <a:ea typeface="Arial" charset="0"/>
                <a:cs typeface="Arial" charset="0"/>
              </a:defRPr>
            </a:lvl1pPr>
          </a:lstStyle>
          <a:p>
            <a:r>
              <a:rPr lang="en-US"/>
              <a:t>Click to edit Master title style</a:t>
            </a:r>
            <a:endParaRPr lang="en-US" dirty="0"/>
          </a:p>
        </p:txBody>
      </p:sp>
      <p:sp>
        <p:nvSpPr>
          <p:cNvPr id="9" name="Subtitle 2"/>
          <p:cNvSpPr>
            <a:spLocks noGrp="1"/>
          </p:cNvSpPr>
          <p:nvPr>
            <p:ph type="subTitle" idx="1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Picture Placeholder 2"/>
          <p:cNvSpPr>
            <a:spLocks noGrp="1" noChangeAspect="1"/>
          </p:cNvSpPr>
          <p:nvPr>
            <p:ph type="pic" idx="1"/>
          </p:nvPr>
        </p:nvSpPr>
        <p:spPr>
          <a:xfrm>
            <a:off x="6747062" y="979688"/>
            <a:ext cx="4182876" cy="5881540"/>
          </a:xfrm>
          <a:prstGeom prst="rect">
            <a:avLst/>
          </a:prstGeo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468787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Vertical Text Placeholder 2"/>
          <p:cNvSpPr>
            <a:spLocks noGrp="1"/>
          </p:cNvSpPr>
          <p:nvPr>
            <p:ph type="body" orient="vert" idx="1"/>
          </p:nvPr>
        </p:nvSpPr>
        <p:spPr>
          <a:xfrm>
            <a:off x="1947791" y="2032777"/>
            <a:ext cx="7687507" cy="4439522"/>
          </a:xfrm>
          <a:prstGeom prst="rect">
            <a:avLst/>
          </a:prstGeom>
        </p:spPr>
        <p:txBody>
          <a:bodyPr vert="eaVert">
            <a:norm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marL="1600200" indent="-228600">
              <a:lnSpc>
                <a:spcPct val="100000"/>
              </a:lnSpc>
              <a:buClr>
                <a:srgbClr val="00B0F0"/>
              </a:buClr>
              <a:buFont typeface="Wingdings" charset="2"/>
              <a:buChar char="§"/>
              <a:defRPr sz="3200" b="0">
                <a:solidFill>
                  <a:schemeClr val="tx1"/>
                </a:solidFill>
              </a:defRPr>
            </a:lvl4pPr>
            <a:lvl5pPr marL="2057400" indent="-228600">
              <a:lnSpc>
                <a:spcPct val="100000"/>
              </a:lnSpc>
              <a:buClr>
                <a:srgbClr val="00B0F0"/>
              </a:buClr>
              <a:buFont typeface="Wingdings" charset="2"/>
              <a:buChar char="§"/>
              <a:defRPr sz="32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hasCustomPrompt="1"/>
          </p:nvPr>
        </p:nvSpPr>
        <p:spPr>
          <a:xfrm>
            <a:off x="1947791" y="979688"/>
            <a:ext cx="7687507" cy="663582"/>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592065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Vertical Text Placeholder 2"/>
          <p:cNvSpPr>
            <a:spLocks noGrp="1"/>
          </p:cNvSpPr>
          <p:nvPr>
            <p:ph type="body" orient="vert" idx="1"/>
          </p:nvPr>
        </p:nvSpPr>
        <p:spPr>
          <a:xfrm>
            <a:off x="1947791" y="2032777"/>
            <a:ext cx="6921889" cy="4439522"/>
          </a:xfrm>
          <a:prstGeom prst="rect">
            <a:avLst/>
          </a:prstGeom>
        </p:spPr>
        <p:txBody>
          <a:bodyPr vert="eaVert">
            <a:norm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marL="1600200" indent="-228600">
              <a:lnSpc>
                <a:spcPct val="100000"/>
              </a:lnSpc>
              <a:buClr>
                <a:srgbClr val="00B0F0"/>
              </a:buClr>
              <a:buFont typeface="Wingdings" charset="2"/>
              <a:buChar char="§"/>
              <a:defRPr sz="3200" b="0">
                <a:solidFill>
                  <a:schemeClr val="tx1"/>
                </a:solidFill>
              </a:defRPr>
            </a:lvl4pPr>
            <a:lvl5pPr marL="2057400" indent="-228600">
              <a:lnSpc>
                <a:spcPct val="100000"/>
              </a:lnSpc>
              <a:buClr>
                <a:srgbClr val="00B0F0"/>
              </a:buClr>
              <a:buFont typeface="Wingdings" charset="2"/>
              <a:buChar char="§"/>
              <a:defRPr sz="32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hasCustomPrompt="1"/>
          </p:nvPr>
        </p:nvSpPr>
        <p:spPr>
          <a:xfrm rot="5400000">
            <a:off x="7116880" y="3953881"/>
            <a:ext cx="4439522" cy="597317"/>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560668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ur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0"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3"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4"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1130185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ur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535462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ur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1564176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ur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ure Slide 5">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5"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7" name="TextBox 6"/>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8"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9"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0"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88593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20" name="TextBox 19"/>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2"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2025-05-07</a:t>
            </a:fld>
            <a:endParaRPr lang="en-US" dirty="0">
              <a:solidFill>
                <a:schemeClr val="bg2">
                  <a:lumMod val="10000"/>
                </a:schemeClr>
              </a:solidFill>
              <a:latin typeface="Arial" panose="020B0604020202020204"/>
            </a:endParaRPr>
          </a:p>
        </p:txBody>
      </p:sp>
    </p:spTree>
    <p:extLst>
      <p:ext uri="{BB962C8B-B14F-4D97-AF65-F5344CB8AC3E}">
        <p14:creationId xmlns:p14="http://schemas.microsoft.com/office/powerpoint/2010/main" val="866811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3" name="Title 1"/>
          <p:cNvSpPr>
            <a:spLocks noGrp="1"/>
          </p:cNvSpPr>
          <p:nvPr>
            <p:ph type="title"/>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802613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yclotr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25128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RI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234398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son Ha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589605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eo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692157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yclotron Grou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2039419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fe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297925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ud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695984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I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437673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mote Handling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0658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11" name="TextBox 10"/>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2"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3"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2025-05-07</a:t>
            </a:fld>
            <a:endParaRPr lang="en-US" dirty="0">
              <a:solidFill>
                <a:schemeClr val="bg2">
                  <a:lumMod val="10000"/>
                </a:schemeClr>
              </a:solidFill>
              <a:latin typeface="Arial" panose="020B0604020202020204"/>
            </a:endParaRPr>
          </a:p>
        </p:txBody>
      </p:sp>
    </p:spTree>
    <p:extLst>
      <p:ext uri="{BB962C8B-B14F-4D97-AF65-F5344CB8AC3E}">
        <p14:creationId xmlns:p14="http://schemas.microsoft.com/office/powerpoint/2010/main" val="1740321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mote Handling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12481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mote Handling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70101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mote Handling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17789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F NI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959714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099446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PH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3738488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RAG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085208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SOSI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39267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lium Recyc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4131516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R-1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223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11" name="TextBox 10"/>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2"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3"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2025-05-07</a:t>
            </a:fld>
            <a:endParaRPr lang="en-US" dirty="0">
              <a:solidFill>
                <a:schemeClr val="bg2">
                  <a:lumMod val="10000"/>
                </a:schemeClr>
              </a:solidFill>
              <a:latin typeface="Arial" panose="020B0604020202020204"/>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13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5366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SCA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32640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SCA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9350479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er Tap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236687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sign Draf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98282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abbit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076498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chine Sh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1899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rol Room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8286531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rol Room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520384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rol Room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96740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5"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7" name="TextBox 6"/>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8"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9"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06242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aper Clip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65631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1" name="Title 1"/>
          <p:cNvSpPr>
            <a:spLocks noGrp="1"/>
          </p:cNvSpPr>
          <p:nvPr>
            <p:ph type="title" hasCustomPrompt="1"/>
          </p:nvPr>
        </p:nvSpPr>
        <p:spPr>
          <a:xfrm>
            <a:off x="681471" y="979687"/>
            <a:ext cx="8953827" cy="650329"/>
          </a:xfrm>
          <a:prstGeom prst="rect">
            <a:avLst/>
          </a:prstGeom>
        </p:spPr>
        <p:txBody>
          <a:bodyPr>
            <a:normAutofit/>
          </a:bodyPr>
          <a:lstStyle>
            <a:lvl1pPr algn="l">
              <a:defRPr sz="1800" b="1" i="0">
                <a:solidFill>
                  <a:srgbClr val="00A9FF"/>
                </a:solidFill>
                <a:latin typeface="Arial" charset="0"/>
                <a:ea typeface="Arial" charset="0"/>
                <a:cs typeface="Arial" charset="0"/>
              </a:defRPr>
            </a:lvl1pPr>
          </a:lstStyle>
          <a:p>
            <a:r>
              <a:rPr lang="en-US" dirty="0"/>
              <a:t>Click to edit master title style</a:t>
            </a:r>
          </a:p>
        </p:txBody>
      </p:sp>
      <p:sp>
        <p:nvSpPr>
          <p:cNvPr id="12" name="Content Placeholder 2"/>
          <p:cNvSpPr>
            <a:spLocks noGrp="1"/>
          </p:cNvSpPr>
          <p:nvPr>
            <p:ph idx="1"/>
          </p:nvPr>
        </p:nvSpPr>
        <p:spPr>
          <a:xfrm>
            <a:off x="681471" y="2032777"/>
            <a:ext cx="8953827" cy="3939398"/>
          </a:xfrm>
          <a:prstGeom prst="rect">
            <a:avLst/>
          </a:prstGeom>
        </p:spPr>
        <p:txBody>
          <a:bodyPr anchor="ctr">
            <a:normAutofit/>
          </a:bodyPr>
          <a:lstStyle>
            <a:lvl1pPr marL="228600" indent="-228600">
              <a:buClr>
                <a:srgbClr val="00A9FF"/>
              </a:buClr>
              <a:buFont typeface="Wingdings" charset="2"/>
              <a:buChar char="§"/>
              <a:defRPr sz="3200" b="0" i="0">
                <a:solidFill>
                  <a:schemeClr val="tx1"/>
                </a:solidFill>
                <a:latin typeface="Arial" charset="0"/>
                <a:ea typeface="Arial" charset="0"/>
                <a:cs typeface="Arial" charset="0"/>
              </a:defRPr>
            </a:lvl1pPr>
            <a:lvl2pPr marL="685800" indent="-228600">
              <a:buClr>
                <a:srgbClr val="00A9FF"/>
              </a:buClr>
              <a:buFont typeface="Wingdings" charset="2"/>
              <a:buChar char="§"/>
              <a:defRPr sz="3200" b="0" i="0">
                <a:solidFill>
                  <a:schemeClr val="tx1"/>
                </a:solidFill>
                <a:latin typeface="Arial" charset="0"/>
                <a:ea typeface="Arial" charset="0"/>
                <a:cs typeface="Arial" charset="0"/>
              </a:defRPr>
            </a:lvl2pPr>
            <a:lvl3pPr marL="1143000" indent="-228600">
              <a:buClr>
                <a:srgbClr val="00A9FF"/>
              </a:buClr>
              <a:buFont typeface="Wingdings" charset="2"/>
              <a:buChar char="§"/>
              <a:defRPr sz="3200" b="0" i="0">
                <a:solidFill>
                  <a:schemeClr val="tx1"/>
                </a:solidFill>
                <a:latin typeface="Arial" charset="0"/>
                <a:ea typeface="Arial" charset="0"/>
                <a:cs typeface="Arial" charset="0"/>
              </a:defRPr>
            </a:lvl3pPr>
            <a:lvl4pPr marL="1600200" indent="-228600">
              <a:buClr>
                <a:srgbClr val="00A9FF"/>
              </a:buClr>
              <a:buFont typeface="Wingdings" charset="2"/>
              <a:buChar char="§"/>
              <a:defRPr sz="3200" b="0" i="0">
                <a:solidFill>
                  <a:schemeClr val="tx1"/>
                </a:solidFill>
                <a:latin typeface="Arial" charset="0"/>
                <a:ea typeface="Arial" charset="0"/>
                <a:cs typeface="Arial" charset="0"/>
              </a:defRPr>
            </a:lvl4pPr>
            <a:lvl5pPr marL="2057400" indent="-228600">
              <a:buClr>
                <a:srgbClr val="00A9FF"/>
              </a:buClr>
              <a:buFont typeface="Wingdings" charset="2"/>
              <a:buChar char="§"/>
              <a:defRPr sz="32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752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7" name="Picture Placeholder 2"/>
          <p:cNvSpPr>
            <a:spLocks noGrp="1" noChangeAspect="1"/>
          </p:cNvSpPr>
          <p:nvPr>
            <p:ph type="pic" idx="1"/>
          </p:nvPr>
        </p:nvSpPr>
        <p:spPr>
          <a:xfrm>
            <a:off x="698269" y="979688"/>
            <a:ext cx="10231669" cy="5881540"/>
          </a:xfrm>
          <a:prstGeom prst="rect">
            <a:avLst/>
          </a:prstGeo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23957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0" name="Title 1"/>
          <p:cNvSpPr>
            <a:spLocks noGrp="1"/>
          </p:cNvSpPr>
          <p:nvPr>
            <p:ph type="title"/>
          </p:nvPr>
        </p:nvSpPr>
        <p:spPr>
          <a:xfrm>
            <a:off x="661743" y="2032776"/>
            <a:ext cx="3938833" cy="1581961"/>
          </a:xfrm>
          <a:prstGeom prst="rect">
            <a:avLst/>
          </a:prstGeom>
        </p:spPr>
        <p:txBody>
          <a:bodyPr anchor="t">
            <a:normAutofit/>
          </a:bodyPr>
          <a:lstStyle>
            <a:lvl1pPr algn="l">
              <a:defRPr sz="3200" b="0" i="0">
                <a:solidFill>
                  <a:srgbClr val="00B0F0"/>
                </a:solidFill>
                <a:latin typeface="Arial" charset="0"/>
                <a:ea typeface="Arial" charset="0"/>
                <a:cs typeface="Arial" charset="0"/>
              </a:defRPr>
            </a:lvl1pPr>
          </a:lstStyle>
          <a:p>
            <a:r>
              <a:rPr lang="en-US"/>
              <a:t>Click to edit Master title style</a:t>
            </a:r>
            <a:endParaRPr lang="en-US" dirty="0"/>
          </a:p>
        </p:txBody>
      </p:sp>
      <p:sp>
        <p:nvSpPr>
          <p:cNvPr id="14" name="Subtitle 2"/>
          <p:cNvSpPr>
            <a:spLocks noGrp="1"/>
          </p:cNvSpPr>
          <p:nvPr>
            <p:ph type="subTitle" idx="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5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9" name="Content Placeholder 3"/>
          <p:cNvSpPr>
            <a:spLocks noGrp="1"/>
          </p:cNvSpPr>
          <p:nvPr>
            <p:ph sz="half" idx="2"/>
          </p:nvPr>
        </p:nvSpPr>
        <p:spPr>
          <a:xfrm>
            <a:off x="773410" y="2032777"/>
            <a:ext cx="4869744" cy="4345329"/>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
        <p:nvSpPr>
          <p:cNvPr id="10" name="Content Placeholder 3"/>
          <p:cNvSpPr>
            <a:spLocks noGrp="1"/>
          </p:cNvSpPr>
          <p:nvPr>
            <p:ph sz="half" idx="13"/>
          </p:nvPr>
        </p:nvSpPr>
        <p:spPr>
          <a:xfrm>
            <a:off x="5968073" y="2032777"/>
            <a:ext cx="4869744" cy="4345329"/>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066167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10231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86" r:id="rId4"/>
    <p:sldLayoutId id="2147483817" r:id="rId5"/>
    <p:sldLayoutId id="2147483770" r:id="rId6"/>
    <p:sldLayoutId id="2147483784" r:id="rId7"/>
    <p:sldLayoutId id="2147483771"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8" r:id="rId18"/>
    <p:sldLayoutId id="2147483818" r:id="rId19"/>
    <p:sldLayoutId id="2147483785" r:id="rId20"/>
    <p:sldLayoutId id="2147483790" r:id="rId21"/>
    <p:sldLayoutId id="2147483791" r:id="rId22"/>
    <p:sldLayoutId id="2147483793" r:id="rId23"/>
    <p:sldLayoutId id="2147483794" r:id="rId24"/>
    <p:sldLayoutId id="2147483795" r:id="rId25"/>
    <p:sldLayoutId id="2147483798" r:id="rId26"/>
    <p:sldLayoutId id="2147483799" r:id="rId27"/>
    <p:sldLayoutId id="2147483800" r:id="rId28"/>
    <p:sldLayoutId id="2147483801" r:id="rId29"/>
    <p:sldLayoutId id="2147483802" r:id="rId30"/>
    <p:sldLayoutId id="2147483803" r:id="rId31"/>
    <p:sldLayoutId id="2147483804" r:id="rId32"/>
    <p:sldLayoutId id="2147483805" r:id="rId33"/>
    <p:sldLayoutId id="2147483806" r:id="rId34"/>
    <p:sldLayoutId id="2147483807" r:id="rId35"/>
    <p:sldLayoutId id="2147483808" r:id="rId36"/>
    <p:sldLayoutId id="2147483809" r:id="rId37"/>
    <p:sldLayoutId id="2147483810" r:id="rId38"/>
    <p:sldLayoutId id="2147483811" r:id="rId39"/>
    <p:sldLayoutId id="2147483812" r:id="rId40"/>
    <p:sldLayoutId id="2147483813" r:id="rId41"/>
    <p:sldLayoutId id="2147483796" r:id="rId42"/>
    <p:sldLayoutId id="2147483821" r:id="rId43"/>
    <p:sldLayoutId id="2147483823" r:id="rId44"/>
    <p:sldLayoutId id="2147483819" r:id="rId45"/>
    <p:sldLayoutId id="2147483820" r:id="rId46"/>
    <p:sldLayoutId id="2147483814" r:id="rId47"/>
    <p:sldLayoutId id="2147483815" r:id="rId48"/>
    <p:sldLayoutId id="2147483816" r:id="rId49"/>
    <p:sldLayoutId id="2147483824" r:id="rId5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triumfoffice365-my.sharepoint.com/:b:/g/personal/mhartz_triumf_ca/EbsB50GpOpNJnNOedyg5xvsBNWO9fiyN2e4Tiea1NylBkg?e=TdlQGY"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triumf.ca/people/david-morrissey/" TargetMode="External"/><Relationship Id="rId2" Type="http://schemas.openxmlformats.org/officeDocument/2006/relationships/hyperlink" Target="https://triumf.ca/research/particle-physics/"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85037" y="1168020"/>
            <a:ext cx="10621926" cy="688338"/>
          </a:xfrm>
        </p:spPr>
        <p:txBody>
          <a:bodyPr>
            <a:normAutofit/>
          </a:bodyPr>
          <a:lstStyle/>
          <a:p>
            <a:r>
              <a:rPr lang="en-US" sz="3200" dirty="0"/>
              <a:t>Particle Physics Faculty Meeting</a:t>
            </a:r>
            <a:endParaRPr lang="en-US" sz="3000" dirty="0"/>
          </a:p>
        </p:txBody>
      </p:sp>
      <p:sp>
        <p:nvSpPr>
          <p:cNvPr id="5" name="Rectangle 4">
            <a:extLst>
              <a:ext uri="{FF2B5EF4-FFF2-40B4-BE49-F238E27FC236}">
                <a16:creationId xmlns:a16="http://schemas.microsoft.com/office/drawing/2014/main" id="{3F3E9DF6-0197-454E-9EB8-796E0050B9AE}"/>
              </a:ext>
            </a:extLst>
          </p:cNvPr>
          <p:cNvSpPr/>
          <p:nvPr/>
        </p:nvSpPr>
        <p:spPr>
          <a:xfrm>
            <a:off x="1417280" y="1856358"/>
            <a:ext cx="10943746" cy="1923604"/>
          </a:xfrm>
          <a:prstGeom prst="rect">
            <a:avLst/>
          </a:prstGeom>
        </p:spPr>
        <p:txBody>
          <a:bodyPr wrap="square">
            <a:spAutoFit/>
          </a:bodyPr>
          <a:lstStyle/>
          <a:p>
            <a:pPr marL="285750" indent="-285750">
              <a:spcBef>
                <a:spcPts val="600"/>
              </a:spcBef>
              <a:buClr>
                <a:srgbClr val="00B0F0"/>
              </a:buClr>
              <a:buFont typeface="Wingdings" charset="2"/>
              <a:buChar char="§"/>
            </a:pPr>
            <a:r>
              <a:rPr lang="en-US" sz="2400" dirty="0"/>
              <a:t>Agenda</a:t>
            </a:r>
            <a:endParaRPr lang="en-CA" sz="2000" dirty="0"/>
          </a:p>
          <a:p>
            <a:pPr marL="742950" lvl="1" indent="-285750">
              <a:spcBef>
                <a:spcPts val="600"/>
              </a:spcBef>
              <a:buClr>
                <a:srgbClr val="00B0F0"/>
              </a:buClr>
              <a:buFont typeface="Wingdings" charset="2"/>
              <a:buChar char="§"/>
            </a:pPr>
            <a:r>
              <a:rPr lang="en-CA" sz="2000" dirty="0"/>
              <a:t>News/Update</a:t>
            </a:r>
          </a:p>
          <a:p>
            <a:pPr marL="742950" lvl="1" indent="-285750">
              <a:spcBef>
                <a:spcPts val="600"/>
              </a:spcBef>
              <a:buClr>
                <a:srgbClr val="00B0F0"/>
              </a:buClr>
              <a:buFont typeface="Wingdings" charset="2"/>
              <a:buChar char="§"/>
            </a:pPr>
            <a:r>
              <a:rPr lang="en-CA" sz="2000" dirty="0">
                <a:solidFill>
                  <a:srgbClr val="212121"/>
                </a:solidFill>
              </a:rPr>
              <a:t>ARIEL (Alex Gottberg)</a:t>
            </a:r>
          </a:p>
          <a:p>
            <a:pPr marL="742950" lvl="1" indent="-285750">
              <a:spcBef>
                <a:spcPts val="600"/>
              </a:spcBef>
              <a:buClr>
                <a:srgbClr val="00B0F0"/>
              </a:buClr>
              <a:buFont typeface="Wingdings" charset="2"/>
              <a:buChar char="§"/>
            </a:pPr>
            <a:r>
              <a:rPr lang="en-CA" sz="2000" dirty="0">
                <a:solidFill>
                  <a:srgbClr val="212121"/>
                </a:solidFill>
              </a:rPr>
              <a:t>Committee Updates</a:t>
            </a:r>
            <a:endParaRPr lang="en-CA" sz="2000" dirty="0"/>
          </a:p>
          <a:p>
            <a:pPr lvl="2">
              <a:buClr>
                <a:srgbClr val="00B0F0"/>
              </a:buClr>
            </a:pPr>
            <a:endParaRPr lang="en-CA" sz="2000" dirty="0"/>
          </a:p>
        </p:txBody>
      </p:sp>
    </p:spTree>
    <p:extLst>
      <p:ext uri="{BB962C8B-B14F-4D97-AF65-F5344CB8AC3E}">
        <p14:creationId xmlns:p14="http://schemas.microsoft.com/office/powerpoint/2010/main" val="2815220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85037" y="1168020"/>
            <a:ext cx="10621926" cy="688338"/>
          </a:xfrm>
        </p:spPr>
        <p:txBody>
          <a:bodyPr>
            <a:normAutofit/>
          </a:bodyPr>
          <a:lstStyle/>
          <a:p>
            <a:r>
              <a:rPr lang="en-US" sz="3200" dirty="0"/>
              <a:t>Committee Updates</a:t>
            </a:r>
            <a:endParaRPr lang="en-US" sz="3000" dirty="0"/>
          </a:p>
        </p:txBody>
      </p:sp>
      <p:sp>
        <p:nvSpPr>
          <p:cNvPr id="5" name="Rectangle 4">
            <a:extLst>
              <a:ext uri="{FF2B5EF4-FFF2-40B4-BE49-F238E27FC236}">
                <a16:creationId xmlns:a16="http://schemas.microsoft.com/office/drawing/2014/main" id="{58AA9893-04F1-4A45-A255-8ACD5D549302}"/>
              </a:ext>
            </a:extLst>
          </p:cNvPr>
          <p:cNvSpPr/>
          <p:nvPr/>
        </p:nvSpPr>
        <p:spPr>
          <a:xfrm>
            <a:off x="539418" y="1856358"/>
            <a:ext cx="11113164" cy="3693319"/>
          </a:xfrm>
          <a:prstGeom prst="rect">
            <a:avLst/>
          </a:prstGeom>
        </p:spPr>
        <p:txBody>
          <a:bodyPr wrap="square">
            <a:spAutoFit/>
          </a:bodyPr>
          <a:lstStyle/>
          <a:p>
            <a:pPr marL="742950" lvl="1" indent="-285750">
              <a:buClr>
                <a:srgbClr val="00B0F0"/>
              </a:buClr>
              <a:buFont typeface="Wingdings" charset="2"/>
              <a:buChar char="§"/>
            </a:pPr>
            <a:r>
              <a:rPr lang="en-US" dirty="0"/>
              <a:t>IPP Council / CINP / CAP</a:t>
            </a:r>
          </a:p>
          <a:p>
            <a:pPr marL="742950" lvl="1" indent="-285750">
              <a:buClr>
                <a:srgbClr val="00B0F0"/>
              </a:buClr>
              <a:buFont typeface="Wingdings" charset="2"/>
              <a:buChar char="§"/>
            </a:pPr>
            <a:r>
              <a:rPr lang="en-US" dirty="0"/>
              <a:t>Science Council</a:t>
            </a:r>
          </a:p>
          <a:p>
            <a:pPr marL="742950" lvl="1" indent="-285750">
              <a:buClr>
                <a:srgbClr val="00B0F0"/>
              </a:buClr>
              <a:buFont typeface="Wingdings" charset="2"/>
              <a:buChar char="§"/>
            </a:pPr>
            <a:r>
              <a:rPr lang="en-US" dirty="0"/>
              <a:t>Space</a:t>
            </a:r>
          </a:p>
          <a:p>
            <a:pPr marL="742950" lvl="1" indent="-285750">
              <a:buClr>
                <a:srgbClr val="00B0F0"/>
              </a:buClr>
              <a:buFont typeface="Wingdings" charset="2"/>
              <a:buChar char="§"/>
            </a:pPr>
            <a:r>
              <a:rPr lang="en-US" dirty="0"/>
              <a:t>Seminar/Colloquia</a:t>
            </a:r>
          </a:p>
          <a:p>
            <a:pPr marL="742950" lvl="1" indent="-285750">
              <a:buClr>
                <a:srgbClr val="00B0F0"/>
              </a:buClr>
              <a:buFont typeface="Wingdings" charset="2"/>
              <a:buChar char="§"/>
            </a:pPr>
            <a:r>
              <a:rPr lang="en-US" dirty="0"/>
              <a:t>SciTech seminars / Quantum Forum / Dark Matter Forum</a:t>
            </a:r>
          </a:p>
          <a:p>
            <a:pPr marL="742950" lvl="1" indent="-285750">
              <a:buClr>
                <a:srgbClr val="00B0F0"/>
              </a:buClr>
              <a:buFont typeface="Wingdings" charset="2"/>
              <a:buChar char="§"/>
            </a:pPr>
            <a:r>
              <a:rPr lang="en-US" dirty="0"/>
              <a:t>Mixer</a:t>
            </a:r>
          </a:p>
          <a:p>
            <a:pPr marL="742950" lvl="1" indent="-285750">
              <a:buClr>
                <a:srgbClr val="00B0F0"/>
              </a:buClr>
              <a:buFont typeface="Wingdings" charset="2"/>
              <a:buChar char="§"/>
            </a:pPr>
            <a:r>
              <a:rPr lang="en-US" dirty="0"/>
              <a:t>Science Week</a:t>
            </a:r>
          </a:p>
          <a:p>
            <a:pPr marL="742950" lvl="1" indent="-285750">
              <a:buClr>
                <a:srgbClr val="00B0F0"/>
              </a:buClr>
              <a:buFont typeface="Wingdings" charset="2"/>
              <a:buChar char="§"/>
            </a:pPr>
            <a:r>
              <a:rPr lang="en-US" dirty="0"/>
              <a:t>TUEC</a:t>
            </a:r>
          </a:p>
          <a:p>
            <a:pPr marL="742950" lvl="1" indent="-285750">
              <a:buClr>
                <a:srgbClr val="00B0F0"/>
              </a:buClr>
              <a:buFont typeface="Wingdings" charset="2"/>
              <a:buChar char="§"/>
            </a:pPr>
            <a:r>
              <a:rPr lang="en-US" dirty="0"/>
              <a:t>Safety</a:t>
            </a:r>
          </a:p>
          <a:p>
            <a:pPr marL="742950" lvl="1" indent="-285750">
              <a:buClr>
                <a:srgbClr val="00B0F0"/>
              </a:buClr>
              <a:buFont typeface="Wingdings" charset="2"/>
              <a:buChar char="§"/>
            </a:pPr>
            <a:r>
              <a:rPr lang="en-US" dirty="0"/>
              <a:t>Summer schools </a:t>
            </a:r>
          </a:p>
          <a:p>
            <a:pPr marL="742950" lvl="1" indent="-285750">
              <a:buClr>
                <a:srgbClr val="00B0F0"/>
              </a:buClr>
              <a:buFont typeface="Wingdings" charset="2"/>
              <a:buChar char="§"/>
            </a:pPr>
            <a:r>
              <a:rPr lang="en-US" dirty="0"/>
              <a:t>EDI committee</a:t>
            </a:r>
          </a:p>
          <a:p>
            <a:pPr marL="742950" lvl="1" indent="-285750">
              <a:buClr>
                <a:srgbClr val="00B0F0"/>
              </a:buClr>
              <a:buFont typeface="Wingdings" charset="2"/>
              <a:buChar char="§"/>
            </a:pPr>
            <a:r>
              <a:rPr lang="en-US" dirty="0"/>
              <a:t>IDSSD - Earth Humanity Coalition</a:t>
            </a:r>
          </a:p>
          <a:p>
            <a:pPr lvl="1">
              <a:buClr>
                <a:srgbClr val="00B0F0"/>
              </a:buClr>
            </a:pPr>
            <a:endParaRPr lang="en-US" dirty="0"/>
          </a:p>
        </p:txBody>
      </p:sp>
    </p:spTree>
    <p:extLst>
      <p:ext uri="{BB962C8B-B14F-4D97-AF65-F5344CB8AC3E}">
        <p14:creationId xmlns:p14="http://schemas.microsoft.com/office/powerpoint/2010/main" val="2307164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85037" y="1168020"/>
            <a:ext cx="10621926" cy="688338"/>
          </a:xfrm>
        </p:spPr>
        <p:txBody>
          <a:bodyPr>
            <a:normAutofit/>
          </a:bodyPr>
          <a:lstStyle/>
          <a:p>
            <a:r>
              <a:rPr lang="en-US" sz="3200" dirty="0"/>
              <a:t>Next Meeting</a:t>
            </a:r>
            <a:endParaRPr lang="en-US" sz="3000" dirty="0"/>
          </a:p>
        </p:txBody>
      </p:sp>
      <p:sp>
        <p:nvSpPr>
          <p:cNvPr id="5" name="Rectangle 4">
            <a:extLst>
              <a:ext uri="{FF2B5EF4-FFF2-40B4-BE49-F238E27FC236}">
                <a16:creationId xmlns:a16="http://schemas.microsoft.com/office/drawing/2014/main" id="{58AA9893-04F1-4A45-A255-8ACD5D549302}"/>
              </a:ext>
            </a:extLst>
          </p:cNvPr>
          <p:cNvSpPr/>
          <p:nvPr/>
        </p:nvSpPr>
        <p:spPr>
          <a:xfrm>
            <a:off x="539418" y="1856358"/>
            <a:ext cx="11113164" cy="923330"/>
          </a:xfrm>
          <a:prstGeom prst="rect">
            <a:avLst/>
          </a:prstGeom>
        </p:spPr>
        <p:txBody>
          <a:bodyPr wrap="square">
            <a:spAutoFit/>
          </a:bodyPr>
          <a:lstStyle/>
          <a:p>
            <a:pPr marL="742950" lvl="1" indent="-285750">
              <a:spcBef>
                <a:spcPts val="600"/>
              </a:spcBef>
              <a:buClr>
                <a:srgbClr val="00B0F0"/>
              </a:buClr>
              <a:buFont typeface="Wingdings" charset="2"/>
              <a:buChar char="§"/>
            </a:pPr>
            <a:r>
              <a:rPr lang="en-CA" dirty="0"/>
              <a:t>Jun 12</a:t>
            </a:r>
            <a:r>
              <a:rPr lang="en-CA" baseline="30000" dirty="0"/>
              <a:t>th</a:t>
            </a:r>
            <a:r>
              <a:rPr lang="en-CA" dirty="0"/>
              <a:t> </a:t>
            </a:r>
          </a:p>
          <a:p>
            <a:pPr lvl="1">
              <a:buClr>
                <a:srgbClr val="00B0F0"/>
              </a:buClr>
            </a:pPr>
            <a:endParaRPr lang="en-CA" dirty="0"/>
          </a:p>
          <a:p>
            <a:pPr lvl="1">
              <a:buClr>
                <a:srgbClr val="00B0F0"/>
              </a:buClr>
            </a:pPr>
            <a:endParaRPr lang="en-CA" dirty="0"/>
          </a:p>
        </p:txBody>
      </p:sp>
    </p:spTree>
    <p:extLst>
      <p:ext uri="{BB962C8B-B14F-4D97-AF65-F5344CB8AC3E}">
        <p14:creationId xmlns:p14="http://schemas.microsoft.com/office/powerpoint/2010/main" val="371035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162B6D-C944-32BE-1EA2-1F66A0186C7B}"/>
              </a:ext>
            </a:extLst>
          </p:cNvPr>
          <p:cNvSpPr txBox="1"/>
          <p:nvPr/>
        </p:nvSpPr>
        <p:spPr>
          <a:xfrm>
            <a:off x="2077179" y="2505152"/>
            <a:ext cx="8037643" cy="1883593"/>
          </a:xfrm>
          <a:prstGeom prst="rect">
            <a:avLst/>
          </a:prstGeom>
          <a:noFill/>
        </p:spPr>
        <p:txBody>
          <a:bodyPr wrap="square">
            <a:spAutoFit/>
          </a:bodyPr>
          <a:lstStyle/>
          <a:p>
            <a:pPr algn="l" fontAlgn="base"/>
            <a:r>
              <a:rPr lang="en-US" sz="1940" i="1">
                <a:solidFill>
                  <a:srgbClr val="45454A"/>
                </a:solidFill>
                <a:latin typeface="Helvetica Neue"/>
              </a:rPr>
              <a:t>TRIUMF is located on the </a:t>
            </a:r>
            <a:r>
              <a:rPr lang="en-US" sz="1940" i="1">
                <a:solidFill>
                  <a:srgbClr val="00B0F0"/>
                </a:solidFill>
                <a:latin typeface="Helvetica Neue"/>
              </a:rPr>
              <a:t>traditional, ancestral, and unceded territory of </a:t>
            </a:r>
            <a:r>
              <a:rPr lang="en-US" sz="1940" i="1" err="1">
                <a:solidFill>
                  <a:srgbClr val="00B0F0"/>
                </a:solidFill>
                <a:latin typeface="Helvetica Neue"/>
              </a:rPr>
              <a:t>thexʷməθkʷəy̓əm</a:t>
            </a:r>
            <a:r>
              <a:rPr lang="en-US" sz="1940" i="1">
                <a:solidFill>
                  <a:srgbClr val="00B0F0"/>
                </a:solidFill>
                <a:latin typeface="Helvetica Neue"/>
              </a:rPr>
              <a:t> (Musqueam) people</a:t>
            </a:r>
            <a:r>
              <a:rPr lang="en-US" sz="1940" i="1">
                <a:solidFill>
                  <a:srgbClr val="45454A"/>
                </a:solidFill>
                <a:latin typeface="Helvetica Neue"/>
              </a:rPr>
              <a:t>, who for millennia have passed on their culture, history, and traditions from one generation to the next on this site.</a:t>
            </a:r>
          </a:p>
          <a:p>
            <a:pPr algn="l" fontAlgn="base"/>
            <a:br>
              <a:rPr lang="en-US" sz="1940" i="1">
                <a:solidFill>
                  <a:srgbClr val="45454A"/>
                </a:solidFill>
                <a:latin typeface="Helvetica Neue"/>
              </a:rPr>
            </a:br>
            <a:r>
              <a:rPr lang="en-US" sz="1940" i="1">
                <a:solidFill>
                  <a:srgbClr val="45454A"/>
                </a:solidFill>
                <a:latin typeface="Helvetica Neue"/>
              </a:rPr>
              <a:t>TRIUMF’s home has always been </a:t>
            </a:r>
            <a:r>
              <a:rPr lang="en-US" sz="1940" i="1">
                <a:solidFill>
                  <a:srgbClr val="00B0F0"/>
                </a:solidFill>
                <a:latin typeface="Helvetica Neue"/>
              </a:rPr>
              <a:t>a seat of learning.</a:t>
            </a:r>
          </a:p>
        </p:txBody>
      </p:sp>
    </p:spTree>
    <p:extLst>
      <p:ext uri="{BB962C8B-B14F-4D97-AF65-F5344CB8AC3E}">
        <p14:creationId xmlns:p14="http://schemas.microsoft.com/office/powerpoint/2010/main" val="143228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ACC12-72FD-8F6C-D15D-158F7585169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B92FAB7-44A1-98CB-9A6B-FE700C5F33D6}"/>
              </a:ext>
            </a:extLst>
          </p:cNvPr>
          <p:cNvPicPr>
            <a:picLocks noChangeAspect="1"/>
          </p:cNvPicPr>
          <p:nvPr/>
        </p:nvPicPr>
        <p:blipFill>
          <a:blip r:embed="rId2"/>
          <a:stretch>
            <a:fillRect/>
          </a:stretch>
        </p:blipFill>
        <p:spPr>
          <a:xfrm>
            <a:off x="817819" y="1094013"/>
            <a:ext cx="10556361" cy="5632955"/>
          </a:xfrm>
          <a:prstGeom prst="rect">
            <a:avLst/>
          </a:prstGeom>
        </p:spPr>
      </p:pic>
      <p:sp>
        <p:nvSpPr>
          <p:cNvPr id="4" name="Title 1">
            <a:extLst>
              <a:ext uri="{FF2B5EF4-FFF2-40B4-BE49-F238E27FC236}">
                <a16:creationId xmlns:a16="http://schemas.microsoft.com/office/drawing/2014/main" id="{C1E46AD7-5E4B-FFDB-73C9-4CE78D48F255}"/>
              </a:ext>
            </a:extLst>
          </p:cNvPr>
          <p:cNvSpPr>
            <a:spLocks noGrp="1"/>
          </p:cNvSpPr>
          <p:nvPr>
            <p:ph type="title"/>
          </p:nvPr>
        </p:nvSpPr>
        <p:spPr>
          <a:xfrm>
            <a:off x="518186" y="654522"/>
            <a:ext cx="8953827" cy="650329"/>
          </a:xfrm>
        </p:spPr>
        <p:txBody>
          <a:bodyPr/>
          <a:lstStyle/>
          <a:p>
            <a:r>
              <a:rPr lang="en-CA" dirty="0"/>
              <a:t>QRPP</a:t>
            </a:r>
          </a:p>
        </p:txBody>
      </p:sp>
    </p:spTree>
    <p:extLst>
      <p:ext uri="{BB962C8B-B14F-4D97-AF65-F5344CB8AC3E}">
        <p14:creationId xmlns:p14="http://schemas.microsoft.com/office/powerpoint/2010/main" val="1655847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B3272-19C3-C0F4-AB70-98AA0F6282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867E4C-B135-75DF-0D39-BF01529C3B83}"/>
              </a:ext>
            </a:extLst>
          </p:cNvPr>
          <p:cNvSpPr>
            <a:spLocks noGrp="1"/>
          </p:cNvSpPr>
          <p:nvPr>
            <p:ph type="title"/>
          </p:nvPr>
        </p:nvSpPr>
        <p:spPr>
          <a:xfrm>
            <a:off x="518186" y="654522"/>
            <a:ext cx="8953827" cy="650329"/>
          </a:xfrm>
        </p:spPr>
        <p:txBody>
          <a:bodyPr/>
          <a:lstStyle/>
          <a:p>
            <a:r>
              <a:rPr lang="en-CA" dirty="0"/>
              <a:t>QRPP</a:t>
            </a:r>
          </a:p>
        </p:txBody>
      </p:sp>
      <p:pic>
        <p:nvPicPr>
          <p:cNvPr id="7" name="Picture 6" descr="A diagram of a project management&#10;&#10;AI-generated content may be incorrect.">
            <a:extLst>
              <a:ext uri="{FF2B5EF4-FFF2-40B4-BE49-F238E27FC236}">
                <a16:creationId xmlns:a16="http://schemas.microsoft.com/office/drawing/2014/main" id="{90CB3053-3625-AB90-48BE-C7CDB825248E}"/>
              </a:ext>
            </a:extLst>
          </p:cNvPr>
          <p:cNvPicPr>
            <a:picLocks noChangeAspect="1"/>
          </p:cNvPicPr>
          <p:nvPr/>
        </p:nvPicPr>
        <p:blipFill>
          <a:blip r:embed="rId2"/>
          <a:stretch>
            <a:fillRect/>
          </a:stretch>
        </p:blipFill>
        <p:spPr>
          <a:xfrm>
            <a:off x="1021861" y="1304851"/>
            <a:ext cx="9810261" cy="5196845"/>
          </a:xfrm>
          <a:prstGeom prst="rect">
            <a:avLst/>
          </a:prstGeom>
        </p:spPr>
      </p:pic>
    </p:spTree>
    <p:extLst>
      <p:ext uri="{BB962C8B-B14F-4D97-AF65-F5344CB8AC3E}">
        <p14:creationId xmlns:p14="http://schemas.microsoft.com/office/powerpoint/2010/main" val="1318127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75935-5363-B394-251E-B64BF09D5CA6}"/>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017E052F-FB9F-A8BE-4E32-F8227512E298}"/>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ACOT</a:t>
            </a:r>
            <a:endParaRPr lang="en-US" sz="3000" dirty="0"/>
          </a:p>
        </p:txBody>
      </p:sp>
      <p:sp>
        <p:nvSpPr>
          <p:cNvPr id="7" name="TextBox 6">
            <a:extLst>
              <a:ext uri="{FF2B5EF4-FFF2-40B4-BE49-F238E27FC236}">
                <a16:creationId xmlns:a16="http://schemas.microsoft.com/office/drawing/2014/main" id="{D36CCFB0-115D-0A37-0A7D-B5531F07E776}"/>
              </a:ext>
            </a:extLst>
          </p:cNvPr>
          <p:cNvSpPr txBox="1"/>
          <p:nvPr/>
        </p:nvSpPr>
        <p:spPr>
          <a:xfrm>
            <a:off x="880874" y="1261185"/>
            <a:ext cx="10694092" cy="2323713"/>
          </a:xfrm>
          <a:prstGeom prst="rect">
            <a:avLst/>
          </a:prstGeom>
          <a:noFill/>
        </p:spPr>
        <p:txBody>
          <a:bodyPr wrap="square" lIns="91440" tIns="45720" rIns="91440" bIns="45720" rtlCol="0" anchor="t">
            <a:spAutoFit/>
          </a:bodyPr>
          <a:lstStyle/>
          <a:p>
            <a:pPr>
              <a:spcBef>
                <a:spcPts val="600"/>
              </a:spcBef>
              <a:buClr>
                <a:srgbClr val="00B0F0"/>
              </a:buCl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r>
              <a:rPr lang="en-CA" sz="2000" b="0" i="0" u="none" strike="noStrike" dirty="0">
                <a:solidFill>
                  <a:srgbClr val="000000"/>
                </a:solidFill>
                <a:effectLst/>
                <a:latin typeface="Calibri" panose="020F0502020204030204" pitchFamily="34" charset="0"/>
                <a:cs typeface="Calibri" panose="020F0502020204030204" pitchFamily="34" charset="0"/>
              </a:rPr>
              <a:t>April 28-30</a:t>
            </a:r>
          </a:p>
          <a:p>
            <a:pPr marL="742950" lvl="1" indent="-285750">
              <a:spcBef>
                <a:spcPts val="600"/>
              </a:spcBef>
              <a:buClr>
                <a:srgbClr val="00B0F0"/>
              </a:buClr>
              <a:buFont typeface="Wingdings" charset="2"/>
              <a:buChar char="§"/>
            </a:pPr>
            <a:r>
              <a:rPr lang="en-CA" sz="2000" b="0" i="0" u="none" strike="noStrike" dirty="0">
                <a:solidFill>
                  <a:srgbClr val="000000"/>
                </a:solidFill>
                <a:effectLst/>
                <a:latin typeface="Calibri" panose="020F0502020204030204" pitchFamily="34" charset="0"/>
                <a:cs typeface="Calibri" panose="020F0502020204030204" pitchFamily="34" charset="0"/>
              </a:rPr>
              <a:t>9:00 - 10:15  Overviews PSD -  Ritu  (15 mins)</a:t>
            </a:r>
          </a:p>
          <a:p>
            <a:pPr marL="742950" lvl="1" indent="-285750">
              <a:spcBef>
                <a:spcPts val="600"/>
              </a:spcBef>
              <a:buClr>
                <a:srgbClr val="00B0F0"/>
              </a:buClr>
              <a:buFont typeface="Wingdings" charset="2"/>
              <a:buChar char="§"/>
            </a:pPr>
            <a:r>
              <a:rPr lang="en-CA" sz="2000" b="0" i="0" u="none" strike="noStrike" dirty="0">
                <a:solidFill>
                  <a:srgbClr val="000000"/>
                </a:solidFill>
                <a:effectLst/>
                <a:latin typeface="Calibri" panose="020F0502020204030204" pitchFamily="34" charset="0"/>
                <a:cs typeface="Calibri" panose="020F0502020204030204" pitchFamily="34" charset="0"/>
              </a:rPr>
              <a:t>14:30 - 16:00 Parallel Sessions, joint with SciTech and </a:t>
            </a:r>
            <a:r>
              <a:rPr lang="en-CA" sz="2000" b="0" i="0" u="none" strike="noStrike" dirty="0" err="1">
                <a:solidFill>
                  <a:srgbClr val="000000"/>
                </a:solidFill>
                <a:effectLst/>
                <a:latin typeface="Calibri" panose="020F0502020204030204" pitchFamily="34" charset="0"/>
                <a:cs typeface="Calibri" panose="020F0502020204030204" pitchFamily="34" charset="0"/>
              </a:rPr>
              <a:t>SciComp</a:t>
            </a:r>
            <a:endParaRPr lang="en-CA" sz="2000" b="0" i="0" u="none" strike="noStrike" dirty="0">
              <a:solidFill>
                <a:srgbClr val="000000"/>
              </a:solidFill>
              <a:effectLst/>
              <a:latin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r>
              <a:rPr lang="en-CA" sz="2000" dirty="0">
                <a:solidFill>
                  <a:srgbClr val="000000"/>
                </a:solidFill>
                <a:latin typeface="Calibri" panose="020F0502020204030204" pitchFamily="34" charset="0"/>
                <a:cs typeface="Calibri" panose="020F0502020204030204" pitchFamily="34" charset="0"/>
              </a:rPr>
              <a:t>Good feedback from committee</a:t>
            </a:r>
          </a:p>
          <a:p>
            <a:pPr marL="285750" indent="-285750">
              <a:spcBef>
                <a:spcPts val="600"/>
              </a:spcBef>
              <a:buClr>
                <a:srgbClr val="00B0F0"/>
              </a:buClr>
              <a:buFont typeface="Wingdings" charset="2"/>
              <a:buChar char="§"/>
            </a:pPr>
            <a:r>
              <a:rPr lang="en-CA" sz="2000" b="0" i="0" u="none" strike="noStrike" dirty="0">
                <a:solidFill>
                  <a:srgbClr val="000000"/>
                </a:solidFill>
                <a:effectLst/>
                <a:latin typeface="Calibri" panose="020F0502020204030204" pitchFamily="34" charset="0"/>
                <a:cs typeface="Calibri" panose="020F0502020204030204" pitchFamily="34" charset="0"/>
              </a:rPr>
              <a:t>Thanks to everyone for preparing slides and staying on time </a:t>
            </a:r>
          </a:p>
        </p:txBody>
      </p:sp>
    </p:spTree>
    <p:extLst>
      <p:ext uri="{BB962C8B-B14F-4D97-AF65-F5344CB8AC3E}">
        <p14:creationId xmlns:p14="http://schemas.microsoft.com/office/powerpoint/2010/main" val="123575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61CD3-FB6F-EA7E-3296-B5C723DC1C76}"/>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D40BDE19-7B54-69E7-640B-ADF240787EB0}"/>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HQP Seating Map</a:t>
            </a:r>
            <a:endParaRPr lang="en-US" sz="3000" dirty="0"/>
          </a:p>
        </p:txBody>
      </p:sp>
      <p:sp>
        <p:nvSpPr>
          <p:cNvPr id="7" name="TextBox 6">
            <a:extLst>
              <a:ext uri="{FF2B5EF4-FFF2-40B4-BE49-F238E27FC236}">
                <a16:creationId xmlns:a16="http://schemas.microsoft.com/office/drawing/2014/main" id="{F97D885D-5DFC-8EE8-64C2-49F3F0C8F46C}"/>
              </a:ext>
            </a:extLst>
          </p:cNvPr>
          <p:cNvSpPr txBox="1"/>
          <p:nvPr/>
        </p:nvSpPr>
        <p:spPr>
          <a:xfrm>
            <a:off x="405266" y="1983863"/>
            <a:ext cx="10694092" cy="4231928"/>
          </a:xfrm>
          <a:prstGeom prst="rect">
            <a:avLst/>
          </a:prstGeom>
          <a:noFill/>
        </p:spPr>
        <p:txBody>
          <a:bodyPr wrap="square" lIns="91440" tIns="45720" rIns="91440" bIns="45720" rtlCol="0" anchor="t">
            <a:spAutoFit/>
          </a:bodyPr>
          <a:lstStyle/>
          <a:p>
            <a:pPr>
              <a:spcBef>
                <a:spcPts val="600"/>
              </a:spcBef>
              <a:buClr>
                <a:srgbClr val="00B0F0"/>
              </a:buCl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r>
              <a:rPr lang="en-CA" sz="2000" b="0" i="0" u="none" strike="noStrike" dirty="0">
                <a:solidFill>
                  <a:srgbClr val="000000"/>
                </a:solidFill>
                <a:effectLst/>
                <a:latin typeface="Calibri" panose="020F0502020204030204" pitchFamily="34" charset="0"/>
                <a:cs typeface="Calibri" panose="020F0502020204030204" pitchFamily="34" charset="0"/>
              </a:rPr>
              <a:t>From Mark</a:t>
            </a:r>
          </a:p>
          <a:p>
            <a:pPr marL="285750" indent="-285750">
              <a:spcBef>
                <a:spcPts val="600"/>
              </a:spcBef>
              <a:buClr>
                <a:srgbClr val="00B0F0"/>
              </a:buClr>
              <a:buFont typeface="Wingdings" charset="2"/>
              <a:buChar char="§"/>
            </a:pPr>
            <a:r>
              <a:rPr kumimoji="0" lang="en-US" altLang="en-US" sz="2000" b="0" i="0" u="none" strike="noStrike" cap="none" normalizeH="0" baseline="0" dirty="0">
                <a:ln>
                  <a:noFill/>
                </a:ln>
                <a:solidFill>
                  <a:srgbClr val="000000"/>
                </a:solidFill>
                <a:effectLst/>
                <a:latin typeface="Aptos" panose="020B0004020202020204" pitchFamily="34" charset="0"/>
              </a:rPr>
              <a:t>Please find the initial pass at seating </a:t>
            </a:r>
            <a:r>
              <a:rPr kumimoji="0" lang="en-US" altLang="en-US" sz="2000" b="0" i="0" u="none" strike="noStrike" cap="none" normalizeH="0" baseline="0" dirty="0">
                <a:ln>
                  <a:noFill/>
                </a:ln>
                <a:solidFill>
                  <a:srgbClr val="000000"/>
                </a:solidFill>
                <a:effectLst/>
                <a:latin typeface="Aptos" panose="020B0004020202020204" pitchFamily="34" charset="0"/>
                <a:hlinkClick r:id="rId2"/>
              </a:rPr>
              <a:t>here</a:t>
            </a:r>
            <a:r>
              <a:rPr kumimoji="0" lang="en-US" altLang="en-US" sz="2000" b="0" i="0" u="none" strike="noStrike" cap="none" normalizeH="0" baseline="0" dirty="0">
                <a:ln>
                  <a:noFill/>
                </a:ln>
                <a:solidFill>
                  <a:srgbClr val="000000"/>
                </a:solidFill>
                <a:effectLst/>
                <a:latin typeface="Aptos" panose="020B0004020202020204" pitchFamily="34" charset="0"/>
              </a:rPr>
              <a:t>:</a:t>
            </a:r>
            <a:br>
              <a:rPr kumimoji="0" lang="en-US" altLang="en-US" sz="2000" b="0" i="0" u="none" strike="noStrike" cap="none" normalizeH="0" baseline="0" dirty="0">
                <a:ln>
                  <a:noFill/>
                </a:ln>
                <a:solidFill>
                  <a:srgbClr val="000000"/>
                </a:solidFill>
                <a:effectLst/>
                <a:latin typeface="Aptos" panose="020B0004020202020204" pitchFamily="34" charset="0"/>
              </a:rPr>
            </a:br>
            <a:endParaRPr kumimoji="0" lang="en-US" altLang="en-US" sz="1400" b="0" i="0" u="none" strike="noStrike" cap="none" normalizeH="0" baseline="0" dirty="0">
              <a:ln>
                <a:noFill/>
              </a:ln>
              <a:solidFill>
                <a:schemeClr val="tx1"/>
              </a:solidFill>
              <a:effectLst/>
            </a:endParaRPr>
          </a:p>
          <a:p>
            <a:pPr marL="285750" indent="-285750">
              <a:spcBef>
                <a:spcPts val="600"/>
              </a:spcBef>
              <a:buClr>
                <a:srgbClr val="00B0F0"/>
              </a:buClr>
              <a:buFont typeface="Wingdings" charset="2"/>
              <a:buChar char="§"/>
            </a:pPr>
            <a:r>
              <a:rPr kumimoji="0" lang="en-US" altLang="en-US" sz="2000" b="0" i="0" u="none" strike="noStrike" cap="none" normalizeH="0" baseline="0" dirty="0">
                <a:ln>
                  <a:noFill/>
                </a:ln>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 undergraduate students are generally assigned to Trailer FF.  They can freely swap desks or use desks in the side offices that are unused.</a:t>
            </a:r>
            <a:endParaRPr kumimoji="0" lang="en-US" altLang="en-US" sz="1400" b="0" i="0" u="none" strike="noStrike" cap="none" normalizeH="0" baseline="0" dirty="0">
              <a:ln>
                <a:noFill/>
              </a:ln>
              <a:solidFill>
                <a:schemeClr val="tx1"/>
              </a:solidFill>
              <a:effectLst/>
            </a:endParaRPr>
          </a:p>
          <a:p>
            <a:pPr marL="285750" indent="-285750">
              <a:spcBef>
                <a:spcPts val="600"/>
              </a:spcBef>
              <a:buClr>
                <a:srgbClr val="00B0F0"/>
              </a:buClr>
              <a:buFont typeface="Wingdings" charset="2"/>
              <a:buChar char="§"/>
            </a:pPr>
            <a:r>
              <a:rPr lang="en-CA" sz="2000" b="0" i="0" u="none" strike="noStrike" dirty="0">
                <a:solidFill>
                  <a:srgbClr val="000000"/>
                </a:solidFill>
                <a:effectLst/>
                <a:latin typeface="Aptos" panose="020B0004020202020204" pitchFamily="34" charset="0"/>
              </a:rPr>
              <a:t>All of the graduate students and postdocs should have desks in MOB 299 or MOB 201 now.  There appears to be one open desk in MOB 299.  I would suggest sharing that among the undergraduates and any visitors.  </a:t>
            </a:r>
            <a:endParaRPr lang="en-CA" sz="2000" b="0" i="0" u="none" strike="noStrike" dirty="0">
              <a:solidFill>
                <a:srgbClr val="000000"/>
              </a:solidFill>
              <a:effectLst/>
              <a:latin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endParaRPr lang="en-CA" sz="2000" b="0" i="0" u="none" strike="noStrike" dirty="0">
              <a:solidFill>
                <a:srgbClr val="000000"/>
              </a:solidFill>
              <a:effectLst/>
              <a:latin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endParaRPr lang="en-CA" sz="2000" dirty="0">
              <a:solidFill>
                <a:srgbClr val="000000"/>
              </a:solidFill>
              <a:latin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endParaRPr lang="en-CA" sz="2000" b="0" i="0" u="none" strike="noStrike"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102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794DB-A8D8-B32A-17CF-6D36E60AEE3D}"/>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0C0C168B-5B08-E587-C101-2D16898F02B0}"/>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PP Website</a:t>
            </a:r>
            <a:endParaRPr lang="en-US" sz="3000" dirty="0"/>
          </a:p>
        </p:txBody>
      </p:sp>
      <p:sp>
        <p:nvSpPr>
          <p:cNvPr id="7" name="TextBox 6">
            <a:extLst>
              <a:ext uri="{FF2B5EF4-FFF2-40B4-BE49-F238E27FC236}">
                <a16:creationId xmlns:a16="http://schemas.microsoft.com/office/drawing/2014/main" id="{3E0B7143-1662-24B0-0D36-4830E57D3E62}"/>
              </a:ext>
            </a:extLst>
          </p:cNvPr>
          <p:cNvSpPr txBox="1"/>
          <p:nvPr/>
        </p:nvSpPr>
        <p:spPr>
          <a:xfrm>
            <a:off x="880874" y="1261185"/>
            <a:ext cx="10694092" cy="5093702"/>
          </a:xfrm>
          <a:prstGeom prst="rect">
            <a:avLst/>
          </a:prstGeom>
          <a:noFill/>
        </p:spPr>
        <p:txBody>
          <a:bodyPr wrap="square" lIns="91440" tIns="45720" rIns="91440" bIns="45720" rtlCol="0" anchor="t">
            <a:spAutoFit/>
          </a:bodyPr>
          <a:lstStyle/>
          <a:p>
            <a:pPr>
              <a:spcBef>
                <a:spcPts val="600"/>
              </a:spcBef>
              <a:buClr>
                <a:srgbClr val="00B0F0"/>
              </a:buCl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r>
              <a:rPr lang="en-CA" sz="2000" b="0" i="0" u="none" strike="noStrike" dirty="0">
                <a:solidFill>
                  <a:srgbClr val="000000"/>
                </a:solidFill>
                <a:effectLst/>
                <a:latin typeface="Calibri" panose="020F0502020204030204" pitchFamily="34" charset="0"/>
                <a:cs typeface="Calibri" panose="020F0502020204030204" pitchFamily="34" charset="0"/>
              </a:rPr>
              <a:t>From Chloe</a:t>
            </a:r>
          </a:p>
          <a:p>
            <a:pPr marL="285750" indent="-285750">
              <a:spcBef>
                <a:spcPts val="600"/>
              </a:spcBef>
              <a:buClr>
                <a:srgbClr val="00B0F0"/>
              </a:buClr>
              <a:buFont typeface="Wingdings" charset="2"/>
              <a:buChar char="§"/>
            </a:pPr>
            <a:r>
              <a:rPr lang="en-CA" sz="2000" b="0" i="0" u="none" strike="noStrike" dirty="0">
                <a:solidFill>
                  <a:srgbClr val="000000"/>
                </a:solidFill>
                <a:effectLst/>
                <a:latin typeface="Aptos" panose="020B0004020202020204" pitchFamily="34" charset="0"/>
              </a:rPr>
              <a:t>To populate the </a:t>
            </a:r>
            <a:r>
              <a:rPr lang="en-CA" sz="2000" b="0" i="0" u="none" strike="noStrike" dirty="0">
                <a:solidFill>
                  <a:srgbClr val="0086F0"/>
                </a:solidFill>
                <a:effectLst/>
                <a:latin typeface="Aptos" panose="020B0004020202020204" pitchFamily="34" charset="0"/>
                <a:hlinkClick r:id="rId2" tooltip="https://triumf.ca/research/particle-physics/"/>
              </a:rPr>
              <a:t>PP website page</a:t>
            </a:r>
            <a:r>
              <a:rPr lang="en-CA" sz="2000" b="0" i="0" u="none" strike="noStrike" dirty="0">
                <a:solidFill>
                  <a:srgbClr val="000000"/>
                </a:solidFill>
                <a:effectLst/>
                <a:latin typeface="Aptos" panose="020B0004020202020204" pitchFamily="34" charset="0"/>
              </a:rPr>
              <a:t> could you send me by </a:t>
            </a:r>
            <a:r>
              <a:rPr lang="en-CA" sz="2000" b="1" i="0" u="sng" strike="noStrike" dirty="0">
                <a:solidFill>
                  <a:srgbClr val="000000"/>
                </a:solidFill>
                <a:effectLst/>
                <a:latin typeface="Aptos" panose="020B0004020202020204" pitchFamily="34" charset="0"/>
              </a:rPr>
              <a:t>May 9th</a:t>
            </a:r>
            <a:r>
              <a:rPr lang="en-CA" sz="2000" b="0" i="0" u="none" strike="noStrike" dirty="0">
                <a:solidFill>
                  <a:srgbClr val="000000"/>
                </a:solidFill>
                <a:effectLst/>
                <a:latin typeface="Aptos" panose="020B0004020202020204" pitchFamily="34" charset="0"/>
              </a:rPr>
              <a:t>: </a:t>
            </a:r>
          </a:p>
          <a:p>
            <a:pPr marL="742950" lvl="1" indent="-285750">
              <a:spcBef>
                <a:spcPts val="600"/>
              </a:spcBef>
              <a:buClr>
                <a:srgbClr val="00B0F0"/>
              </a:buClr>
              <a:buFont typeface="Wingdings" charset="2"/>
              <a:buChar char="§"/>
            </a:pPr>
            <a:r>
              <a:rPr lang="en-CA" sz="2000" b="0" i="0" u="none" strike="noStrike" dirty="0">
                <a:solidFill>
                  <a:srgbClr val="000000"/>
                </a:solidFill>
                <a:effectLst/>
                <a:latin typeface="Aptos" panose="020B0004020202020204" pitchFamily="34" charset="0"/>
              </a:rPr>
              <a:t>A publication-quality photo/headshot, if desired</a:t>
            </a:r>
            <a:endParaRPr lang="en-CA" sz="2000" dirty="0">
              <a:solidFill>
                <a:srgbClr val="000000"/>
              </a:solidFill>
              <a:latin typeface="Aptos" panose="020B0004020202020204" pitchFamily="34" charset="0"/>
            </a:endParaRPr>
          </a:p>
          <a:p>
            <a:pPr marL="742950" lvl="1" indent="-285750">
              <a:spcBef>
                <a:spcPts val="600"/>
              </a:spcBef>
              <a:buClr>
                <a:srgbClr val="00B0F0"/>
              </a:buClr>
              <a:buFont typeface="Wingdings" charset="2"/>
              <a:buChar char="§"/>
            </a:pPr>
            <a:r>
              <a:rPr lang="en-CA" sz="2000" b="0" i="0" u="none" strike="noStrike" dirty="0">
                <a:solidFill>
                  <a:srgbClr val="000000"/>
                </a:solidFill>
                <a:effectLst/>
                <a:latin typeface="Aptos" panose="020B0004020202020204" pitchFamily="34" charset="0"/>
              </a:rPr>
              <a:t>A brief (100-200 words) bio.3. Any other links you would like to have displayed (inspire, university website etc..)</a:t>
            </a:r>
          </a:p>
          <a:p>
            <a:pPr marL="285750" indent="-285750">
              <a:spcBef>
                <a:spcPts val="600"/>
              </a:spcBef>
              <a:buClr>
                <a:srgbClr val="00B0F0"/>
              </a:buClr>
              <a:buFont typeface="Wingdings" charset="2"/>
              <a:buChar char="§"/>
            </a:pPr>
            <a:endParaRPr lang="en-CA" sz="2000" b="0" i="0" u="none" strike="noStrike" dirty="0">
              <a:solidFill>
                <a:srgbClr val="000000"/>
              </a:solidFill>
              <a:effectLst/>
              <a:latin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r>
              <a:rPr lang="en-CA" sz="2000" b="0" i="0" u="none" strike="noStrike" dirty="0">
                <a:solidFill>
                  <a:srgbClr val="000000"/>
                </a:solidFill>
                <a:effectLst/>
                <a:latin typeface="Aptos" panose="020B0004020202020204" pitchFamily="34" charset="0"/>
              </a:rPr>
              <a:t>See an example here: </a:t>
            </a:r>
            <a:r>
              <a:rPr lang="en-CA" sz="2000" b="0" i="0" u="none" strike="noStrike" dirty="0">
                <a:solidFill>
                  <a:srgbClr val="0086F0"/>
                </a:solidFill>
                <a:effectLst/>
                <a:latin typeface="Aptos" panose="020B0004020202020204" pitchFamily="34" charset="0"/>
                <a:hlinkClick r:id="rId3" tooltip="https://triumf.ca/people/david-morrissey/"/>
              </a:rPr>
              <a:t>https://triumf.ca/people/david-morrissey/</a:t>
            </a:r>
            <a:endParaRPr lang="en-CA" sz="2000" dirty="0">
              <a:solidFill>
                <a:srgbClr val="000000"/>
              </a:solidFill>
              <a:latin typeface="Aptos" panose="020B0004020202020204" pitchFamily="34" charset="0"/>
            </a:endParaRPr>
          </a:p>
          <a:p>
            <a:pPr marL="285750" indent="-285750">
              <a:spcBef>
                <a:spcPts val="600"/>
              </a:spcBef>
              <a:buClr>
                <a:srgbClr val="00B0F0"/>
              </a:buClr>
              <a:buFont typeface="Wingdings" charset="2"/>
              <a:buChar char="§"/>
            </a:pPr>
            <a:r>
              <a:rPr lang="en-CA" sz="2000" b="0" i="0" u="none" strike="noStrike" dirty="0">
                <a:solidFill>
                  <a:srgbClr val="000000"/>
                </a:solidFill>
                <a:effectLst/>
                <a:latin typeface="Aptos" panose="020B0004020202020204" pitchFamily="34" charset="0"/>
              </a:rPr>
              <a:t>So far we have only BAEs listed - we will eventually add joint, affiliates, P&amp;S and emeritus.</a:t>
            </a:r>
          </a:p>
          <a:p>
            <a:pPr marL="285750" indent="-285750">
              <a:spcBef>
                <a:spcPts val="600"/>
              </a:spcBef>
              <a:buClr>
                <a:srgbClr val="00B0F0"/>
              </a:buClr>
              <a:buFont typeface="Wingdings" charset="2"/>
              <a:buChar char="§"/>
            </a:pPr>
            <a:r>
              <a:rPr lang="en-CA" sz="2000" b="0" i="0" u="none" strike="noStrike" dirty="0">
                <a:solidFill>
                  <a:srgbClr val="000000"/>
                </a:solidFill>
                <a:effectLst/>
                <a:latin typeface="Aptos" panose="020B0004020202020204" pitchFamily="34" charset="0"/>
              </a:rPr>
              <a:t>Other groups have included their RAs, postdocs, and graduate students. Let us know if you'd like to add your group members as well. The list will likely grow quite long, but it could be useful for visibility. One caveat: we don’t yet know how much editing access we’ll have (so far, none), so making frequent updates may not be feasible.</a:t>
            </a:r>
            <a:endParaRPr lang="en-CA" sz="2000" b="0" i="0" u="none" strike="noStrike" dirty="0">
              <a:solidFill>
                <a:srgbClr val="000000"/>
              </a:solidFill>
              <a:effectLst/>
              <a:latin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endParaRPr lang="en-CA" sz="2000" b="0" i="0" u="none" strike="noStrike"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257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065B6-5D91-ED8F-0988-E420520B8DD3}"/>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8667646D-FC5D-9EFD-3FDF-6A35BC9B97C0}"/>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Various</a:t>
            </a:r>
            <a:endParaRPr lang="en-US" sz="3000" dirty="0"/>
          </a:p>
        </p:txBody>
      </p:sp>
      <p:sp>
        <p:nvSpPr>
          <p:cNvPr id="7" name="TextBox 6">
            <a:extLst>
              <a:ext uri="{FF2B5EF4-FFF2-40B4-BE49-F238E27FC236}">
                <a16:creationId xmlns:a16="http://schemas.microsoft.com/office/drawing/2014/main" id="{B1A8ACEF-F2F6-0DEC-4E91-8D9F3EA0CA05}"/>
              </a:ext>
            </a:extLst>
          </p:cNvPr>
          <p:cNvSpPr txBox="1"/>
          <p:nvPr/>
        </p:nvSpPr>
        <p:spPr>
          <a:xfrm>
            <a:off x="880874" y="1385891"/>
            <a:ext cx="10694092" cy="4939814"/>
          </a:xfrm>
          <a:prstGeom prst="rect">
            <a:avLst/>
          </a:prstGeom>
          <a:noFill/>
        </p:spPr>
        <p:txBody>
          <a:bodyPr wrap="square" lIns="91440" tIns="45720" rIns="91440" bIns="45720" rtlCol="0" anchor="t">
            <a:spAutoFit/>
          </a:bodyPr>
          <a:lstStyle/>
          <a:p>
            <a:pPr>
              <a:spcBef>
                <a:spcPts val="600"/>
              </a:spcBef>
              <a:buClr>
                <a:srgbClr val="00B0F0"/>
              </a:buCl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r>
              <a:rPr lang="en-CA" sz="2000" kern="100" dirty="0">
                <a:solidFill>
                  <a:srgbClr val="212121"/>
                </a:solidFill>
                <a:cs typeface="Calibri" panose="020F0502020204030204" pitchFamily="34" charset="0"/>
              </a:rPr>
              <a:t>Canadian LRP</a:t>
            </a:r>
          </a:p>
          <a:p>
            <a:pPr marL="742950" lvl="1" indent="-285750">
              <a:spcBef>
                <a:spcPts val="600"/>
              </a:spcBef>
              <a:buClr>
                <a:srgbClr val="00B0F0"/>
              </a:buClr>
              <a:buFont typeface="Wingdings" charset="2"/>
              <a:buChar char="§"/>
            </a:pPr>
            <a:r>
              <a:rPr lang="en-CA" sz="2000" b="0" i="0" u="none" strike="noStrike" dirty="0">
                <a:solidFill>
                  <a:srgbClr val="333333"/>
                </a:solidFill>
                <a:effectLst/>
                <a:cs typeface="Calibri" panose="020F0502020204030204" pitchFamily="34" charset="0"/>
              </a:rPr>
              <a:t>Paul Garrett (University of Guelph) and Alison Lister (University of British Columbia) have agreed to serve as the LRPC Co-Chairs </a:t>
            </a:r>
          </a:p>
          <a:p>
            <a:pPr marL="742950" lvl="1" indent="-285750">
              <a:spcBef>
                <a:spcPts val="600"/>
              </a:spcBef>
              <a:buClr>
                <a:srgbClr val="00B0F0"/>
              </a:buClr>
              <a:buFont typeface="Wingdings" charset="2"/>
              <a:buChar char="§"/>
            </a:pPr>
            <a:r>
              <a:rPr lang="en-CA" sz="2000" dirty="0">
                <a:solidFill>
                  <a:srgbClr val="333333"/>
                </a:solidFill>
                <a:cs typeface="Calibri" panose="020F0502020204030204" pitchFamily="34" charset="0"/>
              </a:rPr>
              <a:t>Deadline for IPP Briefs May 23</a:t>
            </a:r>
            <a:r>
              <a:rPr lang="en-CA" sz="2000" baseline="30000" dirty="0">
                <a:solidFill>
                  <a:srgbClr val="333333"/>
                </a:solidFill>
                <a:cs typeface="Calibri" panose="020F0502020204030204" pitchFamily="34" charset="0"/>
              </a:rPr>
              <a:t>rd</a:t>
            </a:r>
            <a:r>
              <a:rPr lang="en-CA" sz="2000" dirty="0">
                <a:solidFill>
                  <a:srgbClr val="333333"/>
                </a:solidFill>
                <a:cs typeface="Calibri" panose="020F0502020204030204" pitchFamily="34" charset="0"/>
              </a:rPr>
              <a:t> </a:t>
            </a:r>
            <a:endParaRPr lang="en-CA" sz="2000" b="0" i="0" u="none" strike="noStrike" dirty="0">
              <a:solidFill>
                <a:srgbClr val="333333"/>
              </a:solidFill>
              <a:effectLst/>
              <a:cs typeface="Calibri" panose="020F0502020204030204" pitchFamily="34" charset="0"/>
            </a:endParaRPr>
          </a:p>
          <a:p>
            <a:pPr marL="285750" indent="-285750">
              <a:spcBef>
                <a:spcPts val="600"/>
              </a:spcBef>
              <a:buClr>
                <a:srgbClr val="00B0F0"/>
              </a:buClr>
              <a:buFont typeface="Wingdings" charset="2"/>
              <a:buChar char="§"/>
            </a:pPr>
            <a:r>
              <a:rPr lang="en-CA" sz="2000" kern="100" dirty="0" err="1">
                <a:solidFill>
                  <a:srgbClr val="212121"/>
                </a:solidFill>
                <a:cs typeface="Calibri" panose="020F0502020204030204" pitchFamily="34" charset="0"/>
              </a:rPr>
              <a:t>BoG</a:t>
            </a:r>
            <a:r>
              <a:rPr lang="en-CA" sz="2000" kern="100" dirty="0">
                <a:solidFill>
                  <a:srgbClr val="212121"/>
                </a:solidFill>
                <a:cs typeface="Calibri" panose="020F0502020204030204" pitchFamily="34" charset="0"/>
              </a:rPr>
              <a:t> quarterly report due by May 13</a:t>
            </a:r>
            <a:r>
              <a:rPr lang="en-CA" sz="2000" kern="100" baseline="30000" dirty="0">
                <a:solidFill>
                  <a:srgbClr val="212121"/>
                </a:solidFill>
                <a:cs typeface="Calibri" panose="020F0502020204030204" pitchFamily="34" charset="0"/>
              </a:rPr>
              <a:t>th</a:t>
            </a:r>
            <a:r>
              <a:rPr lang="en-CA" sz="2000" kern="100" dirty="0">
                <a:solidFill>
                  <a:srgbClr val="212121"/>
                </a:solidFill>
                <a:cs typeface="Calibri" panose="020F0502020204030204" pitchFamily="34" charset="0"/>
              </a:rPr>
              <a:t>, please send updates by May 12</a:t>
            </a:r>
            <a:r>
              <a:rPr lang="en-CA" sz="2000" kern="100" baseline="30000" dirty="0">
                <a:solidFill>
                  <a:srgbClr val="212121"/>
                </a:solidFill>
                <a:cs typeface="Calibri" panose="020F0502020204030204" pitchFamily="34" charset="0"/>
              </a:rPr>
              <a:t>th </a:t>
            </a:r>
          </a:p>
          <a:p>
            <a:pPr marL="285750" indent="-285750">
              <a:spcBef>
                <a:spcPts val="600"/>
              </a:spcBef>
              <a:buClr>
                <a:srgbClr val="00B0F0"/>
              </a:buClr>
              <a:buFont typeface="Wingdings" charset="2"/>
              <a:buChar char="§"/>
            </a:pPr>
            <a:r>
              <a:rPr lang="en-CA" sz="2000" kern="100" dirty="0">
                <a:solidFill>
                  <a:srgbClr val="212121"/>
                </a:solidFill>
                <a:cs typeface="Calibri" panose="020F0502020204030204" pitchFamily="34" charset="0"/>
              </a:rPr>
              <a:t>Priorities and Resource Allocation Discussion - LT/BAEs May 22</a:t>
            </a:r>
            <a:r>
              <a:rPr lang="en-CA" sz="2000" kern="100" baseline="30000" dirty="0">
                <a:solidFill>
                  <a:srgbClr val="212121"/>
                </a:solidFill>
                <a:cs typeface="Calibri" panose="020F0502020204030204" pitchFamily="34" charset="0"/>
              </a:rPr>
              <a:t>nd</a:t>
            </a:r>
            <a:r>
              <a:rPr lang="en-CA" sz="2000" kern="100" dirty="0">
                <a:solidFill>
                  <a:srgbClr val="212121"/>
                </a:solidFill>
                <a:cs typeface="Calibri" panose="020F0502020204030204" pitchFamily="34" charset="0"/>
              </a:rPr>
              <a:t> 3pm</a:t>
            </a:r>
          </a:p>
          <a:p>
            <a:pPr marL="285750" indent="-285750">
              <a:spcBef>
                <a:spcPts val="600"/>
              </a:spcBef>
              <a:buClr>
                <a:srgbClr val="00B0F0"/>
              </a:buClr>
              <a:buFont typeface="Wingdings" charset="2"/>
              <a:buChar char="§"/>
            </a:pPr>
            <a:endParaRPr lang="en-CA" sz="2000" kern="100" dirty="0">
              <a:solidFill>
                <a:srgbClr val="212121"/>
              </a:solidFill>
              <a:cs typeface="Calibri" panose="020F0502020204030204" pitchFamily="34" charset="0"/>
            </a:endParaRPr>
          </a:p>
          <a:p>
            <a:pPr marL="285750" indent="-285750">
              <a:spcBef>
                <a:spcPts val="600"/>
              </a:spcBef>
              <a:buClr>
                <a:srgbClr val="00B0F0"/>
              </a:buClr>
              <a:buFont typeface="Wingdings" charset="2"/>
              <a:buChar char="§"/>
            </a:pPr>
            <a:r>
              <a:rPr lang="en-CA" sz="2000" kern="100" dirty="0">
                <a:solidFill>
                  <a:srgbClr val="212121"/>
                </a:solidFill>
                <a:cs typeface="Calibri" panose="020F0502020204030204" pitchFamily="34" charset="0"/>
              </a:rPr>
              <a:t>Seminar:</a:t>
            </a:r>
            <a:r>
              <a:rPr lang="en-CA" sz="2000" kern="100" baseline="30000" dirty="0">
                <a:solidFill>
                  <a:srgbClr val="212121"/>
                </a:solidFill>
                <a:cs typeface="Calibri" panose="020F0502020204030204" pitchFamily="34" charset="0"/>
              </a:rPr>
              <a:t> </a:t>
            </a:r>
            <a:r>
              <a:rPr lang="en-CA" sz="2000" dirty="0"/>
              <a:t>Julieta </a:t>
            </a:r>
            <a:r>
              <a:rPr lang="en-CA" sz="2000" dirty="0" err="1"/>
              <a:t>Gruszko</a:t>
            </a:r>
            <a:r>
              <a:rPr lang="en-CA" sz="2000" dirty="0"/>
              <a:t> from UNC </a:t>
            </a:r>
          </a:p>
          <a:p>
            <a:pPr marL="742950" lvl="1" indent="-285750">
              <a:spcBef>
                <a:spcPts val="600"/>
              </a:spcBef>
              <a:buClr>
                <a:srgbClr val="00B0F0"/>
              </a:buClr>
              <a:buFont typeface="Wingdings" charset="2"/>
              <a:buChar char="§"/>
            </a:pPr>
            <a:r>
              <a:rPr lang="en-CA" sz="2000" dirty="0"/>
              <a:t>Title: Discovering the Origin of Matter with LEGEND</a:t>
            </a:r>
          </a:p>
          <a:p>
            <a:pPr marL="285750" indent="-285750">
              <a:spcBef>
                <a:spcPts val="600"/>
              </a:spcBef>
              <a:buClr>
                <a:srgbClr val="00B0F0"/>
              </a:buClr>
              <a:buFont typeface="Wingdings" charset="2"/>
              <a:buChar char="§"/>
            </a:pPr>
            <a:endParaRPr lang="en-CA" sz="2000" kern="100" dirty="0">
              <a:solidFill>
                <a:srgbClr val="212121"/>
              </a:solidFill>
              <a:latin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endParaRPr lang="en-CA" sz="2000" kern="100" dirty="0">
              <a:solidFill>
                <a:srgbClr val="212121"/>
              </a:solidFill>
              <a:latin typeface="Calibri" panose="020F0502020204030204" pitchFamily="34" charset="0"/>
              <a:cs typeface="Calibri" panose="020F0502020204030204" pitchFamily="34" charset="0"/>
            </a:endParaRPr>
          </a:p>
          <a:p>
            <a:pPr lvl="1">
              <a:spcBef>
                <a:spcPts val="600"/>
              </a:spcBef>
              <a:buClr>
                <a:srgbClr val="00B0F0"/>
              </a:buClr>
            </a:pPr>
            <a:endParaRPr lang="en-CA" sz="2000" kern="100" dirty="0">
              <a:solidFill>
                <a:srgbClr val="21212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1602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73011-E301-8162-2E98-5256C8196A6F}"/>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B0B02B1D-1E56-7172-30F3-D09E5D2C53CB}"/>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AOB</a:t>
            </a:r>
          </a:p>
          <a:p>
            <a:endParaRPr lang="en-US" sz="3000" dirty="0"/>
          </a:p>
        </p:txBody>
      </p:sp>
    </p:spTree>
    <p:extLst>
      <p:ext uri="{BB962C8B-B14F-4D97-AF65-F5344CB8AC3E}">
        <p14:creationId xmlns:p14="http://schemas.microsoft.com/office/powerpoint/2010/main" val="597014779"/>
      </p:ext>
    </p:extLst>
  </p:cSld>
  <p:clrMapOvr>
    <a:masterClrMapping/>
  </p:clrMapOvr>
</p:sld>
</file>

<file path=ppt/theme/theme1.xml><?xml version="1.0" encoding="utf-8"?>
<a:theme xmlns:a="http://schemas.openxmlformats.org/drawingml/2006/main" name="Custom Design">
  <a:themeElements>
    <a:clrScheme name="TRIUMF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UMF_Light_03" id="{4D894E19-41A3-8842-A464-3F12065EEF05}" vid="{B960C763-9EE8-8C4A-B0B5-CE3D986AFA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 Design</Template>
  <TotalTime>80879</TotalTime>
  <Words>470</Words>
  <Application>Microsoft Macintosh PowerPoint</Application>
  <PresentationFormat>Widescreen</PresentationFormat>
  <Paragraphs>61</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Calibri</vt:lpstr>
      <vt:lpstr>Helvetica Neue</vt:lpstr>
      <vt:lpstr>Wingdings</vt:lpstr>
      <vt:lpstr>Custom Design</vt:lpstr>
      <vt:lpstr>Particle Physics Faculty Meeting</vt:lpstr>
      <vt:lpstr>PowerPoint Presentation</vt:lpstr>
      <vt:lpstr>QRPP</vt:lpstr>
      <vt:lpstr>QRPP</vt:lpstr>
      <vt:lpstr>PowerPoint Presentation</vt:lpstr>
      <vt:lpstr>PowerPoint Presentation</vt:lpstr>
      <vt:lpstr>PowerPoint Presentation</vt:lpstr>
      <vt:lpstr>PowerPoint Presentation</vt:lpstr>
      <vt:lpstr>PowerPoint Presentation</vt:lpstr>
      <vt:lpstr>Committee Updates</vt:lpstr>
      <vt:lpstr>Next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Oliver Stelzer-Chilton</dc:creator>
  <cp:lastModifiedBy>Oliver Stelzer-Chilton</cp:lastModifiedBy>
  <cp:revision>2418</cp:revision>
  <cp:lastPrinted>2024-06-13T18:59:23Z</cp:lastPrinted>
  <dcterms:created xsi:type="dcterms:W3CDTF">2018-01-29T04:01:54Z</dcterms:created>
  <dcterms:modified xsi:type="dcterms:W3CDTF">2025-05-08T18:46:24Z</dcterms:modified>
</cp:coreProperties>
</file>