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5"/>
  </p:notesMasterIdLst>
  <p:handoutMasterIdLst>
    <p:handoutMasterId r:id="rId16"/>
  </p:handoutMasterIdLst>
  <p:sldIdLst>
    <p:sldId id="664" r:id="rId2"/>
    <p:sldId id="2085" r:id="rId3"/>
    <p:sldId id="10012" r:id="rId4"/>
    <p:sldId id="10017" r:id="rId5"/>
    <p:sldId id="9985" r:id="rId6"/>
    <p:sldId id="10016" r:id="rId7"/>
    <p:sldId id="10018" r:id="rId8"/>
    <p:sldId id="10019" r:id="rId9"/>
    <p:sldId id="10020" r:id="rId10"/>
    <p:sldId id="10014" r:id="rId11"/>
    <p:sldId id="9984" r:id="rId12"/>
    <p:sldId id="691" r:id="rId13"/>
    <p:sldId id="20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73" autoAdjust="0"/>
    <p:restoredTop sz="94692"/>
  </p:normalViewPr>
  <p:slideViewPr>
    <p:cSldViewPr snapToGrid="0" snapToObjects="1">
      <p:cViewPr varScale="1">
        <p:scale>
          <a:sx n="83" d="100"/>
          <a:sy n="83" d="100"/>
        </p:scale>
        <p:origin x="224" y="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6/19/25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2025-06-19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2025-06-19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2025-06-19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2025-06-19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riumfoffice365.sharepoint.com/:x:/s/QuarterlyReviewofProjectsandPriorities/Ec0nyExaPRhImMONAypadsYBQRMeqqXyJoHt4pxhUqraOw?e=GzrEY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riumf.ca/research/particle-physics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</a:rPr>
              <a:t>Research groups Updates</a:t>
            </a:r>
            <a:endParaRPr lang="en-CA" sz="2000" dirty="0"/>
          </a:p>
          <a:p>
            <a:pPr lvl="2">
              <a:buClr>
                <a:srgbClr val="00B0F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65B6-5D91-ED8F-0988-E420520B8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667646D-FC5D-9EFD-3FDF-6A35BC9B97C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Various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8ACEF-F2F6-0DEC-4E91-8D9F3EA0CA05}"/>
              </a:ext>
            </a:extLst>
          </p:cNvPr>
          <p:cNvSpPr txBox="1"/>
          <p:nvPr/>
        </p:nvSpPr>
        <p:spPr>
          <a:xfrm>
            <a:off x="865376" y="1148745"/>
            <a:ext cx="10694092" cy="68634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Canadian LRP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333333"/>
                </a:solidFill>
                <a:effectLst/>
                <a:cs typeface="Calibri" panose="020F0502020204030204" pitchFamily="34" charset="0"/>
              </a:rPr>
              <a:t>Paul Garrett (University of Guelph) and Alison Lister (University of British Columbia) have agreed to serve as the LRPC Co-Chairs 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333333"/>
                </a:solidFill>
                <a:cs typeface="Calibri" panose="020F0502020204030204" pitchFamily="34" charset="0"/>
              </a:rPr>
              <a:t>Town Hall today</a:t>
            </a:r>
            <a:endParaRPr lang="en-CA" sz="2000" b="0" i="0" u="none" strike="noStrike" dirty="0">
              <a:solidFill>
                <a:srgbClr val="333333"/>
              </a:solidFill>
              <a:effectLst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Budget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PSD </a:t>
            </a:r>
            <a:r>
              <a:rPr lang="en-CA" sz="2000" dirty="0"/>
              <a:t>got $30,000 this year for SAP detector development in NRC budget.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Hope this helps in some R&amp;D project work.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Cost center  is Science Technology, Program is PRG_2360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How to use it?</a:t>
            </a:r>
            <a:endParaRPr lang="en-CA" sz="2000" kern="100" baseline="300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Thank you to </a:t>
            </a:r>
            <a:r>
              <a:rPr lang="en-CA" sz="2000" kern="100" dirty="0" err="1">
                <a:solidFill>
                  <a:srgbClr val="212121"/>
                </a:solidFill>
                <a:cs typeface="Calibri" panose="020F0502020204030204" pitchFamily="34" charset="0"/>
              </a:rPr>
              <a:t>Xiaoyue</a:t>
            </a: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 Li to agree to be our Particle Physics rep on the PSD space cttee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Martin Alcorta and Nicole Vassh will chair PSD wide space cttee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PSD retreat planned for October 3</a:t>
            </a:r>
            <a:r>
              <a:rPr lang="en-CA" sz="2000" kern="100" baseline="30000" dirty="0">
                <a:solidFill>
                  <a:srgbClr val="212121"/>
                </a:solidFill>
                <a:cs typeface="Calibri" panose="020F0502020204030204" pitchFamily="34" charset="0"/>
              </a:rPr>
              <a:t>rd</a:t>
            </a: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 (expected topic: updated 20 Year vision)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Follow up: Priorities and Resource Allocation Discussion - LT/BAEs from May 22</a:t>
            </a:r>
            <a:r>
              <a:rPr lang="en-CA" sz="2000" kern="100" baseline="30000" dirty="0">
                <a:solidFill>
                  <a:srgbClr val="212121"/>
                </a:solidFill>
                <a:cs typeface="Calibri" panose="020F0502020204030204" pitchFamily="34" charset="0"/>
              </a:rPr>
              <a:t>nd</a:t>
            </a: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212121"/>
                </a:solidFill>
                <a:cs typeface="Calibri" panose="020F0502020204030204" pitchFamily="34" charset="0"/>
              </a:rPr>
              <a:t>Follow up: Discussion with Alex Gottberg on ARIEL</a:t>
            </a: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212121"/>
              </a:solidFill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2121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0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3011-E301-8162-2E98-5256C819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0B02B1D-1E56-7172-30F3-D09E5D2C53CB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9701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Round Table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ATLAS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T2K/</a:t>
            </a:r>
            <a:r>
              <a:rPr lang="en-US" dirty="0" err="1"/>
              <a:t>HyperK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TUCAN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ALPHA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 err="1"/>
              <a:t>SuperCDMS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 err="1"/>
              <a:t>DarkLight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n-EXO / </a:t>
            </a:r>
            <a:r>
              <a:rPr lang="en-US" sz="1800" b="0" strike="noStrike" spc="-1" dirty="0">
                <a:solidFill>
                  <a:srgbClr val="000000"/>
                </a:solidFill>
              </a:rPr>
              <a:t>PHORWARD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PIONEER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NA62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P-One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SNO+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HALO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g-2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Belle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Theory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56444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July 10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2077179" y="2505152"/>
            <a:ext cx="8037643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940" i="1">
                <a:solidFill>
                  <a:srgbClr val="45454A"/>
                </a:solidFill>
                <a:latin typeface="Helvetica Neue"/>
              </a:rPr>
              <a:t>TRIUMF is located on the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traditional, ancestral, and unceded territory of </a:t>
            </a:r>
            <a:r>
              <a:rPr lang="en-US" sz="1940" i="1" err="1">
                <a:solidFill>
                  <a:srgbClr val="00B0F0"/>
                </a:solidFill>
                <a:latin typeface="Helvetica Neue"/>
              </a:rPr>
              <a:t>thexʷməθkʷəy̓əm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 (Musqueam) people</a:t>
            </a:r>
            <a:r>
              <a:rPr lang="en-US" sz="1940" i="1">
                <a:solidFill>
                  <a:srgbClr val="45454A"/>
                </a:solidFill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1940" i="1">
                <a:solidFill>
                  <a:srgbClr val="45454A"/>
                </a:solidFill>
                <a:latin typeface="Helvetica Neue"/>
              </a:rPr>
            </a:br>
            <a:r>
              <a:rPr lang="en-US" sz="1940" i="1">
                <a:solidFill>
                  <a:srgbClr val="45454A"/>
                </a:solidFill>
                <a:latin typeface="Helvetica Neue"/>
              </a:rPr>
              <a:t>TRIUMF’s home has always been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a seat of learning.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ACC12-72FD-8F6C-D15D-158F7585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E46AD7-5E4B-FFDB-73C9-4CE78D48F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86" y="654522"/>
            <a:ext cx="8953827" cy="650329"/>
          </a:xfrm>
        </p:spPr>
        <p:txBody>
          <a:bodyPr/>
          <a:lstStyle/>
          <a:p>
            <a:r>
              <a:rPr lang="en-CA" dirty="0"/>
              <a:t>TUCAN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2DAC9-3263-20E5-FEC1-2EBEDE96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28" y="1977169"/>
            <a:ext cx="7772400" cy="3491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72444-9462-F973-0675-C8CAB75A2596}"/>
              </a:ext>
            </a:extLst>
          </p:cNvPr>
          <p:cNvSpPr txBox="1"/>
          <p:nvPr/>
        </p:nvSpPr>
        <p:spPr>
          <a:xfrm>
            <a:off x="868682" y="979686"/>
            <a:ext cx="10694092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UCN production on Friday June 13</a:t>
            </a:r>
            <a:r>
              <a:rPr lang="en-CA" sz="2000" b="0" i="0" u="none" strike="noStrike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36C64-AE72-4395-172D-6610E1BE717B}"/>
              </a:ext>
            </a:extLst>
          </p:cNvPr>
          <p:cNvSpPr txBox="1"/>
          <p:nvPr/>
        </p:nvSpPr>
        <p:spPr>
          <a:xfrm>
            <a:off x="868682" y="5272109"/>
            <a:ext cx="10694092" cy="1523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Congratulations!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After subtracting background see 26000 UCN per shot (within 15 % off from predictions)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4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117B1-F614-926A-9BC7-7F4C300CE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E463C-637D-88E1-522A-194FE7395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19" y="1094013"/>
            <a:ext cx="10556361" cy="56329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1529AB-5BA5-A00D-58BA-49906649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86" y="654522"/>
            <a:ext cx="8953827" cy="650329"/>
          </a:xfrm>
        </p:spPr>
        <p:txBody>
          <a:bodyPr/>
          <a:lstStyle/>
          <a:p>
            <a:r>
              <a:rPr lang="en-CA" dirty="0"/>
              <a:t>QRPP</a:t>
            </a:r>
          </a:p>
        </p:txBody>
      </p:sp>
    </p:spTree>
    <p:extLst>
      <p:ext uri="{BB962C8B-B14F-4D97-AF65-F5344CB8AC3E}">
        <p14:creationId xmlns:p14="http://schemas.microsoft.com/office/powerpoint/2010/main" val="44225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B3272-19C3-C0F4-AB70-98AA0F62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7E4C-B135-75DF-0D39-BF01529C3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86" y="654522"/>
            <a:ext cx="8953827" cy="650329"/>
          </a:xfrm>
        </p:spPr>
        <p:txBody>
          <a:bodyPr/>
          <a:lstStyle/>
          <a:p>
            <a:r>
              <a:rPr lang="en-CA" dirty="0"/>
              <a:t>QRPP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DFC31-2645-4EFB-2008-7170DA762207}"/>
              </a:ext>
            </a:extLst>
          </p:cNvPr>
          <p:cNvSpPr txBox="1"/>
          <p:nvPr/>
        </p:nvSpPr>
        <p:spPr>
          <a:xfrm>
            <a:off x="748954" y="1180413"/>
            <a:ext cx="10694092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ink to the </a:t>
            </a:r>
            <a:r>
              <a:rPr lang="en-US" altLang="en-US" sz="2000" b="1" dirty="0">
                <a:solidFill>
                  <a:srgbClr val="000000"/>
                </a:solidFill>
                <a:latin typeface="Aptos" panose="020B0004020202020204" pitchFamily="34" charset="0"/>
              </a:rPr>
              <a:t>QRPP Report for July–September 2025: </a:t>
            </a:r>
            <a:r>
              <a:rPr lang="en-US" altLang="en-US" sz="2000" b="1" dirty="0">
                <a:solidFill>
                  <a:srgbClr val="0078D7"/>
                </a:solidFill>
                <a:latin typeface="Aptos" panose="020B0004020202020204" pitchFamily="34" charset="0"/>
              </a:rPr>
              <a:t>  </a:t>
            </a:r>
            <a:r>
              <a:rPr lang="en-US" altLang="en-US" sz="2000" b="1" dirty="0">
                <a:solidFill>
                  <a:srgbClr val="0078D7"/>
                </a:solidFill>
                <a:latin typeface="Aptos" panose="020B0004020202020204" pitchFamily="34" charset="0"/>
                <a:hlinkClick r:id="rId2" tooltip="https://triumfoffice365.sharepoint.com/:x:/s/QuarterlyReviewofProjectsandPriorities/Ec0nyExaPRhImMONAypadsYBQRMeqqXyJoHt4pxhUqraOw?e=GzrEY0"/>
              </a:rPr>
              <a:t>       QRPP Reports June 2025.xlsx</a:t>
            </a:r>
            <a:endParaRPr lang="en-US" altLang="en-US" sz="1400" b="1" dirty="0"/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Group and Project Leaders can now begin reviewing which jobs may not be supportable. For Group Leaders, please add your feedback directly in the </a:t>
            </a:r>
            <a:r>
              <a:rPr lang="en-US" altLang="en-US" sz="2000" dirty="0" err="1">
                <a:solidFill>
                  <a:srgbClr val="000000"/>
                </a:solidFill>
                <a:latin typeface="Aptos" panose="020B0004020202020204" pitchFamily="34" charset="0"/>
              </a:rPr>
              <a:t>GroupReports</a:t>
            </a:r>
            <a:r>
              <a:rPr lang="en-US" alt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 tab, using the blue-shaded column </a:t>
            </a:r>
            <a:r>
              <a:rPr lang="en-US" altLang="en-US" sz="2000" b="1" dirty="0">
                <a:solidFill>
                  <a:srgbClr val="000000"/>
                </a:solidFill>
                <a:latin typeface="Aptos" panose="020B0004020202020204" pitchFamily="34" charset="0"/>
              </a:rPr>
              <a:t>R</a:t>
            </a:r>
            <a:r>
              <a:rPr lang="en-US" alt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Chris and Peter are hoping to receive your updates and suggestions by the </a:t>
            </a:r>
            <a:r>
              <a:rPr lang="en-US" altLang="en-US" sz="2000" b="1" dirty="0">
                <a:solidFill>
                  <a:srgbClr val="000000"/>
                </a:solidFill>
                <a:latin typeface="Aptos" panose="020B0004020202020204" pitchFamily="34" charset="0"/>
              </a:rPr>
              <a:t>end of this week (Friday)</a:t>
            </a:r>
            <a:r>
              <a:rPr lang="en-US" alt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12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794DB-A8D8-B32A-17CF-6D36E60AE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C0C168B-5B08-E587-C101-2D16898F02B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PP Website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B7143-1662-24B0-0D36-4830E57D3E62}"/>
              </a:ext>
            </a:extLst>
          </p:cNvPr>
          <p:cNvSpPr txBox="1"/>
          <p:nvPr/>
        </p:nvSpPr>
        <p:spPr>
          <a:xfrm>
            <a:off x="880874" y="1261185"/>
            <a:ext cx="1069409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For the </a:t>
            </a:r>
            <a:r>
              <a:rPr lang="en-CA" sz="2000" b="0" i="0" u="none" strike="noStrike" dirty="0">
                <a:solidFill>
                  <a:srgbClr val="0086F0"/>
                </a:solidFill>
                <a:effectLst/>
                <a:latin typeface="Aptos" panose="020B0004020202020204" pitchFamily="34" charset="0"/>
                <a:hlinkClick r:id="rId2" tooltip="https://triumf.ca/research/particle-physics/"/>
              </a:rPr>
              <a:t>PP website page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if you have not done so already could you to Chloe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publication-quality photo/headshot, if desired</a:t>
            </a:r>
            <a:endParaRPr lang="en-CA" sz="2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brief (100-200 words) bio.3. Any other links you would like to have displayed (inspire, university website etc..)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See examples here: </a:t>
            </a:r>
            <a:r>
              <a:rPr lang="en-CA" sz="2000" dirty="0">
                <a:solidFill>
                  <a:srgbClr val="0086F0"/>
                </a:solidFill>
                <a:latin typeface="Aptos" panose="020B0004020202020204" pitchFamily="34" charset="0"/>
              </a:rPr>
              <a:t>https://</a:t>
            </a:r>
            <a:r>
              <a:rPr lang="en-CA" sz="2000" dirty="0" err="1">
                <a:solidFill>
                  <a:srgbClr val="0086F0"/>
                </a:solidFill>
                <a:latin typeface="Aptos" panose="020B0004020202020204" pitchFamily="34" charset="0"/>
              </a:rPr>
              <a:t>triumf.ca</a:t>
            </a:r>
            <a:r>
              <a:rPr lang="en-CA" sz="2000" dirty="0">
                <a:solidFill>
                  <a:srgbClr val="0086F0"/>
                </a:solidFill>
                <a:latin typeface="Aptos" panose="020B0004020202020204" pitchFamily="34" charset="0"/>
              </a:rPr>
              <a:t>/research/particle-physics/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 far we have only BAEs listed - add joint next then affiliates, P&amp;S and emeritus.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add a new Research Feature: UCN?</a:t>
            </a:r>
            <a:endParaRPr lang="en-CA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8DAED-C40F-303C-50D8-587413597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3CF6317-5998-F343-E0AB-03A414E5D049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HR</a:t>
            </a:r>
            <a:endParaRPr lang="en-US" sz="3000" dirty="0"/>
          </a:p>
        </p:txBody>
      </p:sp>
      <p:pic>
        <p:nvPicPr>
          <p:cNvPr id="3" name="Picture 2" descr="A list of text on a white background&#10;&#10;AI-generated content may be incorrect.">
            <a:extLst>
              <a:ext uri="{FF2B5EF4-FFF2-40B4-BE49-F238E27FC236}">
                <a16:creationId xmlns:a16="http://schemas.microsoft.com/office/drawing/2014/main" id="{04EC5E5B-781A-1E6B-F55D-B9E93EB0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59" y="1605354"/>
            <a:ext cx="9430305" cy="4222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722AFE-4FCD-76F7-2FEC-7FA15C1E85C1}"/>
              </a:ext>
            </a:extLst>
          </p:cNvPr>
          <p:cNvSpPr txBox="1"/>
          <p:nvPr/>
        </p:nvSpPr>
        <p:spPr>
          <a:xfrm>
            <a:off x="1037159" y="5132671"/>
            <a:ext cx="10694092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is a requirement for salary adjustments</a:t>
            </a:r>
            <a:endParaRPr lang="en-CA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7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F50F5-33C1-8864-0665-24B815E7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0CC36C0-0041-E332-CDB2-00F30BBAD65C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HR</a:t>
            </a:r>
            <a:endParaRPr lang="en-US" sz="3000" dirty="0"/>
          </a:p>
        </p:txBody>
      </p:sp>
      <p:pic>
        <p:nvPicPr>
          <p:cNvPr id="3" name="Picture 2" descr="A list of text on a white background&#10;&#10;AI-generated content may be incorrect.">
            <a:extLst>
              <a:ext uri="{FF2B5EF4-FFF2-40B4-BE49-F238E27FC236}">
                <a16:creationId xmlns:a16="http://schemas.microsoft.com/office/drawing/2014/main" id="{B91D32B2-4DC8-812C-7959-456BB845C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59" y="1605354"/>
            <a:ext cx="9430305" cy="4222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699C57-5A58-ADDE-65BD-415943004EC6}"/>
              </a:ext>
            </a:extLst>
          </p:cNvPr>
          <p:cNvSpPr txBox="1"/>
          <p:nvPr/>
        </p:nvSpPr>
        <p:spPr>
          <a:xfrm>
            <a:off x="1037159" y="5132671"/>
            <a:ext cx="10694092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is a requirement for salary adjustments</a:t>
            </a:r>
            <a:endParaRPr lang="en-CA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6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D288F-E6DF-0598-9E67-1A7D2D63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9D5615C9-5FD5-40CE-9DD1-B3BC0639450C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HR</a:t>
            </a:r>
            <a:endParaRPr lang="en-US" sz="3000" dirty="0"/>
          </a:p>
        </p:txBody>
      </p:sp>
      <p:pic>
        <p:nvPicPr>
          <p:cNvPr id="5" name="Picture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C346941A-F3FB-77BC-2778-C8C40A80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66" y="1424795"/>
            <a:ext cx="9010335" cy="52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22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80962</TotalTime>
  <Words>447</Words>
  <Application>Microsoft Macintosh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Helvetica Neue</vt:lpstr>
      <vt:lpstr>Wingdings</vt:lpstr>
      <vt:lpstr>Custom Design</vt:lpstr>
      <vt:lpstr>Particle Physics Faculty Meeting</vt:lpstr>
      <vt:lpstr>PowerPoint Presentation</vt:lpstr>
      <vt:lpstr>TUCAN</vt:lpstr>
      <vt:lpstr>QRPP</vt:lpstr>
      <vt:lpstr>QRPP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Table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2437</cp:revision>
  <cp:lastPrinted>2024-06-13T18:59:23Z</cp:lastPrinted>
  <dcterms:created xsi:type="dcterms:W3CDTF">2018-01-29T04:01:54Z</dcterms:created>
  <dcterms:modified xsi:type="dcterms:W3CDTF">2025-06-19T19:39:26Z</dcterms:modified>
</cp:coreProperties>
</file>