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15"/>
  </p:notesMasterIdLst>
  <p:handoutMasterIdLst>
    <p:handoutMasterId r:id="rId16"/>
  </p:handoutMasterIdLst>
  <p:sldIdLst>
    <p:sldId id="664" r:id="rId2"/>
    <p:sldId id="2085" r:id="rId3"/>
    <p:sldId id="10014" r:id="rId4"/>
    <p:sldId id="10016" r:id="rId5"/>
    <p:sldId id="10017" r:id="rId6"/>
    <p:sldId id="10018" r:id="rId7"/>
    <p:sldId id="10015" r:id="rId8"/>
    <p:sldId id="691" r:id="rId9"/>
    <p:sldId id="10134" r:id="rId10"/>
    <p:sldId id="10136" r:id="rId11"/>
    <p:sldId id="10137" r:id="rId12"/>
    <p:sldId id="9984" r:id="rId13"/>
    <p:sldId id="200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FF"/>
    <a:srgbClr val="767171"/>
    <a:srgbClr val="FFFFFF"/>
    <a:srgbClr val="00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69" autoAdjust="0"/>
    <p:restoredTop sz="94692"/>
  </p:normalViewPr>
  <p:slideViewPr>
    <p:cSldViewPr snapToGrid="0" snapToObjects="1">
      <p:cViewPr varScale="1">
        <p:scale>
          <a:sx n="105" d="100"/>
          <a:sy n="105" d="100"/>
        </p:scale>
        <p:origin x="216" y="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7" d="100"/>
          <a:sy n="137" d="100"/>
        </p:scale>
        <p:origin x="17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7/9/25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7/9/25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FA6A82-C43D-0E45-8BBC-3BA89641B4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059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2025-07-09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A9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2025-07-09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2025-07-09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2025-07-09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can01.safelinks.protection.outlook.com/?url=https%3A%2F%2Farxiv.org%2Fabs%2F2507.03500&amp;data=05%7C02%7Cstelzer-chilton%40triumf.ca%7Cb7cff9d8bac24a7f806008ddbf0b26a9%7Cc20535109cb34679a2d38f442e03b587%7C1%7C0%7C638876776820988459%7CUnknown%7CTWFpbGZsb3d8eyJFbXB0eU1hcGkiOnRydWUsIlYiOiIwLjAuMDAwMCIsIlAiOiJXaW4zMiIsIkFOIjoiTWFpbCIsIldUIjoyfQ%3D%3D%7C0%7C%7C%7C&amp;sdata=2xKDDpg6QXiV9%2BWjHIGEZTYHabzjoX44vP13kLm%2BlmQ%3D&amp;reserved=0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particlephysicsdepartmentlist@triumfoffice365.onmicrosoft.com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85037" y="1168020"/>
            <a:ext cx="10621926" cy="688338"/>
          </a:xfrm>
        </p:spPr>
        <p:txBody>
          <a:bodyPr>
            <a:normAutofit/>
          </a:bodyPr>
          <a:lstStyle/>
          <a:p>
            <a:r>
              <a:rPr lang="en-US" sz="3200" dirty="0"/>
              <a:t>Particle Physics Faculty Meeting</a:t>
            </a:r>
            <a:endParaRPr lang="en-US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3E9DF6-0197-454E-9EB8-796E0050B9AE}"/>
              </a:ext>
            </a:extLst>
          </p:cNvPr>
          <p:cNvSpPr/>
          <p:nvPr/>
        </p:nvSpPr>
        <p:spPr>
          <a:xfrm>
            <a:off x="1417280" y="1856358"/>
            <a:ext cx="1094374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sz="2400" dirty="0"/>
              <a:t>Agenda</a:t>
            </a:r>
            <a:endParaRPr lang="en-CA" sz="2000" dirty="0"/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News/Update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>
                <a:solidFill>
                  <a:srgbClr val="212121"/>
                </a:solidFill>
              </a:rPr>
              <a:t>Research groups Updates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815220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718AB-98A8-E1E2-30B7-8BF90EF99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7B29BA56-25CE-F406-9932-CB4F54E4CB2D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ATLAS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CC514-E4F7-5A83-6DD0-108EB932435C}"/>
              </a:ext>
            </a:extLst>
          </p:cNvPr>
          <p:cNvSpPr txBox="1"/>
          <p:nvPr/>
        </p:nvSpPr>
        <p:spPr>
          <a:xfrm>
            <a:off x="865376" y="1148745"/>
            <a:ext cx="10694092" cy="40164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WZ Full Run 2 Inclusive Cross-Sections paper (with EFT interpretations) 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Submitted to JHEP and on the </a:t>
            </a:r>
            <a:r>
              <a:rPr lang="en-CA" sz="2000" dirty="0">
                <a:hlinkClick r:id="rId2" tooltip="https://can01.safelinks.protection.outlook.com/?url=https%3A%2F%2Farxiv.org%2Fabs%2F2507.03500&amp;data=05%7C02%7Cstelzer-chilton%40triumf.ca%7Cb7cff9d8bac24a7f806008ddbf0b26a9%7Cc20535109cb34679a2d38f442e03b587%7C1%7C0%7C638876776820988459%7CUnknown%7CTWFpbGZsb3d8eyJFbXB0eU1hcGkiOnRydWUsIlYiOiIwLjAuMDAwMCIsIlAiOiJXaW4zMiIsIkFOIjoiTWFpbCIsIldUIjoyfQ%3D%3D%7C0%7C%7C%7C&amp;sdata=2xKDDpg6QXiV9%2BWjHIGEZTYHabzjoX44vP13kLm%2BlmQ%3D&amp;reserved=0"/>
              </a:rPr>
              <a:t>arXiv</a:t>
            </a:r>
            <a:r>
              <a:rPr lang="en-CA" sz="2000" dirty="0"/>
              <a:t> (results shown at EPS) - Juan Cristóbal has been working on this (with Rob and Isabel, and several other members of the UVic group)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ATLAS successfully ran p-O, O-O and Ne-Ne collisions this past week, all for the first time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Add “</a:t>
            </a:r>
            <a:r>
              <a:rPr lang="en-CA" sz="2000" dirty="0" err="1"/>
              <a:t>toponium</a:t>
            </a:r>
            <a:r>
              <a:rPr lang="en-CA" sz="2000" dirty="0"/>
              <a:t> update” and ITK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/>
          </a:p>
          <a:p>
            <a:br>
              <a:rPr lang="en-CA" sz="2000" dirty="0"/>
            </a:br>
            <a:endParaRPr lang="en-CA" sz="2000" dirty="0"/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kern="100" dirty="0">
              <a:solidFill>
                <a:srgbClr val="212121"/>
              </a:solidFill>
              <a:cs typeface="Calibri" panose="020F0502020204030204" pitchFamily="34" charset="0"/>
            </a:endParaRPr>
          </a:p>
          <a:p>
            <a:pPr lvl="1"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917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35FEA-4849-80A8-80F6-15669310A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32804BCD-C93C-F5BB-76C7-3613708223CD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P-ONE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6BA338-0549-8C54-F094-926C06F27F98}"/>
              </a:ext>
            </a:extLst>
          </p:cNvPr>
          <p:cNvSpPr txBox="1"/>
          <p:nvPr/>
        </p:nvSpPr>
        <p:spPr>
          <a:xfrm>
            <a:off x="865376" y="1148745"/>
            <a:ext cx="10694092" cy="35548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First detector line: backbone cable and all detector components have arrived at TRIUMF end of June for final detector integration and testing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This marks a huge milestone for P-ONE and we are all grateful to members of SciTech, OPs team, and DAQ team for their support 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dirty="0"/>
          </a:p>
          <a:p>
            <a:br>
              <a:rPr lang="en-CA" sz="2000" dirty="0"/>
            </a:br>
            <a:endParaRPr lang="en-CA" sz="2000" dirty="0"/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kern="100" dirty="0">
              <a:solidFill>
                <a:srgbClr val="212121"/>
              </a:solidFill>
              <a:cs typeface="Calibri" panose="020F0502020204030204" pitchFamily="34" charset="0"/>
            </a:endParaRPr>
          </a:p>
          <a:p>
            <a:pPr lvl="1"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erson standing in a factory&#10;&#10;AI-generated content may be incorrect.">
            <a:extLst>
              <a:ext uri="{FF2B5EF4-FFF2-40B4-BE49-F238E27FC236}">
                <a16:creationId xmlns:a16="http://schemas.microsoft.com/office/drawing/2014/main" id="{2CA1A694-4CB2-CC3F-6C0B-58C8145F50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68"/>
          <a:stretch>
            <a:fillRect/>
          </a:stretch>
        </p:blipFill>
        <p:spPr>
          <a:xfrm>
            <a:off x="481791" y="3161784"/>
            <a:ext cx="4124866" cy="2545490"/>
          </a:xfrm>
          <a:prstGeom prst="rect">
            <a:avLst/>
          </a:prstGeom>
        </p:spPr>
      </p:pic>
      <p:pic>
        <p:nvPicPr>
          <p:cNvPr id="5" name="Picture 4" descr="A large rack with wires in it&#10;&#10;AI-generated content may be incorrect.">
            <a:extLst>
              <a:ext uri="{FF2B5EF4-FFF2-40B4-BE49-F238E27FC236}">
                <a16:creationId xmlns:a16="http://schemas.microsoft.com/office/drawing/2014/main" id="{76B9C158-71C7-23B7-D8BA-11AB7F9EE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562" y="3161342"/>
            <a:ext cx="3394575" cy="2545932"/>
          </a:xfrm>
          <a:prstGeom prst="rect">
            <a:avLst/>
          </a:prstGeom>
        </p:spPr>
      </p:pic>
      <p:pic>
        <p:nvPicPr>
          <p:cNvPr id="8" name="Picture 7" descr="A group of people in a factory&#10;&#10;AI-generated content may be incorrect.">
            <a:extLst>
              <a:ext uri="{FF2B5EF4-FFF2-40B4-BE49-F238E27FC236}">
                <a16:creationId xmlns:a16="http://schemas.microsoft.com/office/drawing/2014/main" id="{CC2FC6E0-230A-DCE7-5CA7-799C041C4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166" y="3163763"/>
            <a:ext cx="3393987" cy="254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06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73011-E301-8162-2E98-5256C8196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B0B02B1D-1E56-7172-30F3-D09E5D2C53CB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AOB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597014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85037" y="1168020"/>
            <a:ext cx="10621926" cy="688338"/>
          </a:xfrm>
        </p:spPr>
        <p:txBody>
          <a:bodyPr>
            <a:normAutofit/>
          </a:bodyPr>
          <a:lstStyle/>
          <a:p>
            <a:r>
              <a:rPr lang="en-US" sz="3200" dirty="0"/>
              <a:t>Next Meeting</a:t>
            </a:r>
            <a:endParaRPr lang="en-US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AA9893-04F1-4A45-A255-8ACD5D549302}"/>
              </a:ext>
            </a:extLst>
          </p:cNvPr>
          <p:cNvSpPr/>
          <p:nvPr/>
        </p:nvSpPr>
        <p:spPr>
          <a:xfrm>
            <a:off x="539418" y="1856358"/>
            <a:ext cx="11113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dirty="0"/>
              <a:t>Sept 11</a:t>
            </a:r>
            <a:r>
              <a:rPr lang="en-CA" baseline="30000" dirty="0"/>
              <a:t>th</a:t>
            </a:r>
            <a:r>
              <a:rPr lang="en-CA" dirty="0"/>
              <a:t> and Sept 25</a:t>
            </a:r>
            <a:r>
              <a:rPr lang="en-CA" baseline="30000" dirty="0"/>
              <a:t>th</a:t>
            </a:r>
            <a:r>
              <a:rPr lang="en-CA" dirty="0"/>
              <a:t>?</a:t>
            </a:r>
          </a:p>
          <a:p>
            <a:pPr lvl="1">
              <a:buClr>
                <a:srgbClr val="00B0F0"/>
              </a:buClr>
            </a:pPr>
            <a:endParaRPr lang="en-CA" dirty="0"/>
          </a:p>
          <a:p>
            <a:pPr lvl="1">
              <a:buClr>
                <a:srgbClr val="00B0F0"/>
              </a:buClr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10352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162B6D-C944-32BE-1EA2-1F66A0186C7B}"/>
              </a:ext>
            </a:extLst>
          </p:cNvPr>
          <p:cNvSpPr txBox="1"/>
          <p:nvPr/>
        </p:nvSpPr>
        <p:spPr>
          <a:xfrm>
            <a:off x="2077179" y="2505152"/>
            <a:ext cx="8037643" cy="188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940" i="1">
                <a:solidFill>
                  <a:srgbClr val="45454A"/>
                </a:solidFill>
                <a:latin typeface="Helvetica Neue"/>
              </a:rPr>
              <a:t>TRIUMF is located on the </a:t>
            </a:r>
            <a:r>
              <a:rPr lang="en-US" sz="1940" i="1">
                <a:solidFill>
                  <a:srgbClr val="00B0F0"/>
                </a:solidFill>
                <a:latin typeface="Helvetica Neue"/>
              </a:rPr>
              <a:t>traditional, ancestral, and unceded territory of </a:t>
            </a:r>
            <a:r>
              <a:rPr lang="en-US" sz="1940" i="1" err="1">
                <a:solidFill>
                  <a:srgbClr val="00B0F0"/>
                </a:solidFill>
                <a:latin typeface="Helvetica Neue"/>
              </a:rPr>
              <a:t>thexʷməθkʷəy̓əm</a:t>
            </a:r>
            <a:r>
              <a:rPr lang="en-US" sz="1940" i="1">
                <a:solidFill>
                  <a:srgbClr val="00B0F0"/>
                </a:solidFill>
                <a:latin typeface="Helvetica Neue"/>
              </a:rPr>
              <a:t> (Musqueam) people</a:t>
            </a:r>
            <a:r>
              <a:rPr lang="en-US" sz="1940" i="1">
                <a:solidFill>
                  <a:srgbClr val="45454A"/>
                </a:solidFill>
                <a:latin typeface="Helvetica Neue"/>
              </a:rPr>
              <a:t>, who for millennia have passed on their culture, history, and traditions from one generation to the next on this site.</a:t>
            </a:r>
          </a:p>
          <a:p>
            <a:pPr algn="l" fontAlgn="base"/>
            <a:br>
              <a:rPr lang="en-US" sz="1940" i="1">
                <a:solidFill>
                  <a:srgbClr val="45454A"/>
                </a:solidFill>
                <a:latin typeface="Helvetica Neue"/>
              </a:rPr>
            </a:br>
            <a:r>
              <a:rPr lang="en-US" sz="1940" i="1">
                <a:solidFill>
                  <a:srgbClr val="45454A"/>
                </a:solidFill>
                <a:latin typeface="Helvetica Neue"/>
              </a:rPr>
              <a:t>TRIUMF’s home has always been </a:t>
            </a:r>
            <a:r>
              <a:rPr lang="en-US" sz="1940" i="1">
                <a:solidFill>
                  <a:srgbClr val="00B0F0"/>
                </a:solidFill>
                <a:latin typeface="Helvetica Neue"/>
              </a:rPr>
              <a:t>a seat of learning.</a:t>
            </a:r>
          </a:p>
        </p:txBody>
      </p:sp>
    </p:spTree>
    <p:extLst>
      <p:ext uri="{BB962C8B-B14F-4D97-AF65-F5344CB8AC3E}">
        <p14:creationId xmlns:p14="http://schemas.microsoft.com/office/powerpoint/2010/main" val="143228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065B6-5D91-ED8F-0988-E420520B8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667646D-FC5D-9EFD-3FDF-6A35BC9B97C0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New Salary Framework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A8ACEF-F2F6-0DEC-4E91-8D9F3EA0CA05}"/>
              </a:ext>
            </a:extLst>
          </p:cNvPr>
          <p:cNvSpPr txBox="1"/>
          <p:nvPr/>
        </p:nvSpPr>
        <p:spPr>
          <a:xfrm>
            <a:off x="865376" y="1404777"/>
            <a:ext cx="10694092" cy="38625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212121"/>
                </a:solidFill>
                <a:cs typeface="Calibri" panose="020F0502020204030204" pitchFamily="34" charset="0"/>
              </a:rPr>
              <a:t>Introduced at All Hands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212121"/>
                </a:solidFill>
                <a:cs typeface="Calibri" panose="020F0502020204030204" pitchFamily="34" charset="0"/>
              </a:rPr>
              <a:t>Backgrounder document shared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212121"/>
                </a:solidFill>
                <a:cs typeface="Calibri" panose="020F0502020204030204" pitchFamily="34" charset="0"/>
              </a:rPr>
              <a:t>Info sessions this week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212121"/>
                </a:solidFill>
                <a:cs typeface="Calibri" panose="020F0502020204030204" pitchFamily="34" charset="0"/>
              </a:rPr>
              <a:t>Impact on grant funded personal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kern="100" dirty="0">
              <a:solidFill>
                <a:srgbClr val="212121"/>
              </a:solidFill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212121"/>
                </a:solidFill>
                <a:cs typeface="Calibri" panose="020F0502020204030204" pitchFamily="34" charset="0"/>
              </a:rPr>
              <a:t>BAE framework separately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212121"/>
                </a:solidFill>
                <a:cs typeface="Calibri" panose="020F0502020204030204" pitchFamily="34" charset="0"/>
              </a:rPr>
              <a:t>Phase 3 taking effect July 1</a:t>
            </a:r>
            <a:r>
              <a:rPr lang="en-CA" sz="2000" kern="100" baseline="30000" dirty="0">
                <a:solidFill>
                  <a:srgbClr val="212121"/>
                </a:solidFill>
                <a:cs typeface="Calibri" panose="020F0502020204030204" pitchFamily="34" charset="0"/>
              </a:rPr>
              <a:t>st</a:t>
            </a:r>
            <a:r>
              <a:rPr lang="en-CA" sz="2000" kern="100" dirty="0">
                <a:solidFill>
                  <a:srgbClr val="212121"/>
                </a:solidFill>
                <a:cs typeface="Calibri" panose="020F0502020204030204" pitchFamily="34" charset="0"/>
              </a:rPr>
              <a:t>  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kern="100" dirty="0">
              <a:solidFill>
                <a:srgbClr val="212121"/>
              </a:solidFill>
              <a:cs typeface="Calibri" panose="020F0502020204030204" pitchFamily="34" charset="0"/>
            </a:endParaRPr>
          </a:p>
          <a:p>
            <a:pPr lvl="1"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602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FF0F3-1F07-EC13-C750-7D0389066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9C16F63C-A458-9EFC-4456-C1E8FA8586F8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Next PSD Retreat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9C894A-0B4E-6619-D31C-38CA3FF97B38}"/>
              </a:ext>
            </a:extLst>
          </p:cNvPr>
          <p:cNvSpPr txBox="1"/>
          <p:nvPr/>
        </p:nvSpPr>
        <p:spPr>
          <a:xfrm>
            <a:off x="865376" y="1404777"/>
            <a:ext cx="10694092" cy="41703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Planning of Division Retreat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Date : October 3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Venue : Golf Club or Robert Lee Alumni Center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Possible Agenda: 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Goals for 2025 - 2030 (current FYP) - first half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Next FYP and 20 Year Vision - second half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Propose to cancel our August meeting and have at least 2 meetings in September to prepare for retreat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kern="100" dirty="0">
              <a:solidFill>
                <a:srgbClr val="212121"/>
              </a:solidFill>
              <a:cs typeface="Calibri" panose="020F0502020204030204" pitchFamily="34" charset="0"/>
            </a:endParaRPr>
          </a:p>
          <a:p>
            <a:pPr lvl="1"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080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BF96C-AD4D-BB27-0579-DA1FEAECF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BF8C5A74-7B42-2BEA-879E-1954CE15507F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Particle Physics Prioritization and Succession Planning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39541A-C627-F93E-D022-5DB20740B005}"/>
              </a:ext>
            </a:extLst>
          </p:cNvPr>
          <p:cNvSpPr txBox="1"/>
          <p:nvPr/>
        </p:nvSpPr>
        <p:spPr>
          <a:xfrm>
            <a:off x="865376" y="1404777"/>
            <a:ext cx="10694092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Ritu requested updated prioritization 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212121"/>
                </a:solidFill>
                <a:cs typeface="Calibri" panose="020F0502020204030204" pitchFamily="34" charset="0"/>
              </a:rPr>
              <a:t>Currently have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sz="2000" b="1" dirty="0">
                <a:cs typeface="Arial"/>
              </a:rPr>
              <a:t>Lead in Scientific Discovery </a:t>
            </a:r>
            <a:r>
              <a:rPr lang="en-US" sz="2000" dirty="0">
                <a:cs typeface="Arial"/>
              </a:rPr>
              <a:t>through </a:t>
            </a:r>
            <a:r>
              <a:rPr lang="en-US" sz="2000" b="1" dirty="0">
                <a:cs typeface="Arial"/>
              </a:rPr>
              <a:t>focus projects </a:t>
            </a:r>
            <a:endParaRPr lang="en-US" sz="2000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cs typeface="Arial"/>
              </a:rPr>
              <a:t>Projects where we are involved in all areas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cs typeface="Arial"/>
              </a:rPr>
              <a:t>detector design/construction, operations, data analysis</a:t>
            </a:r>
            <a:endParaRPr lang="en-US" sz="2000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Ensure critical mass is established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Maintain leadership in all areas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Current experiments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ATLAS, T2K/Hyper-K, ALPHA, TUCAN, </a:t>
            </a:r>
            <a:r>
              <a:rPr lang="en-US" sz="2000" dirty="0" err="1"/>
              <a:t>SuperCDMS</a:t>
            </a:r>
            <a:endParaRPr lang="en-US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New experiments expected to reach that point in the future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 err="1"/>
              <a:t>DarkLight</a:t>
            </a:r>
            <a:r>
              <a:rPr lang="en-US" sz="2000" dirty="0"/>
              <a:t>, </a:t>
            </a:r>
            <a:r>
              <a:rPr lang="en-US" sz="2000" dirty="0" err="1"/>
              <a:t>nEXO</a:t>
            </a:r>
            <a:r>
              <a:rPr lang="en-US" sz="2000" dirty="0"/>
              <a:t>, PIONEER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For ACOT we also report on </a:t>
            </a:r>
            <a:r>
              <a:rPr lang="en-US" sz="2000" dirty="0" err="1"/>
              <a:t>DarkSide</a:t>
            </a:r>
            <a:r>
              <a:rPr lang="en-US" sz="2000" dirty="0"/>
              <a:t>, HAICU, NA62/</a:t>
            </a:r>
            <a:r>
              <a:rPr lang="en-US" sz="2000" dirty="0" err="1"/>
              <a:t>Pienu</a:t>
            </a:r>
            <a:r>
              <a:rPr lang="en-US" sz="2000" dirty="0"/>
              <a:t>, DRD, SNO+?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kern="100" dirty="0">
                <a:solidFill>
                  <a:srgbClr val="212121"/>
                </a:solidFill>
                <a:cs typeface="Calibri" panose="020F0502020204030204" pitchFamily="34" charset="0"/>
              </a:rPr>
              <a:t>Feedback: Particle Physics is doing too much</a:t>
            </a:r>
            <a:endParaRPr lang="en-CA" sz="2000" kern="100" dirty="0">
              <a:solidFill>
                <a:srgbClr val="212121"/>
              </a:solidFill>
              <a:cs typeface="Calibri" panose="020F0502020204030204" pitchFamily="34" charset="0"/>
            </a:endParaRPr>
          </a:p>
          <a:p>
            <a:pPr lvl="1"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984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0776B-FE6D-9653-1A12-085BAF2CD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DB93CF35-0D52-E2EB-A108-3331A14D2A7F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Particle Physics Prioritization and Succession Planning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8BCF08-F0C4-016F-F711-268F632183C8}"/>
              </a:ext>
            </a:extLst>
          </p:cNvPr>
          <p:cNvSpPr txBox="1"/>
          <p:nvPr/>
        </p:nvSpPr>
        <p:spPr>
          <a:xfrm>
            <a:off x="865376" y="1404777"/>
            <a:ext cx="10694092" cy="48628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Proposal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US" sz="2000" b="1" dirty="0">
                <a:cs typeface="Arial"/>
              </a:rPr>
              <a:t>Lead in Scientific Discovery </a:t>
            </a:r>
            <a:r>
              <a:rPr lang="en-US" sz="2000" dirty="0">
                <a:cs typeface="Arial"/>
              </a:rPr>
              <a:t>through </a:t>
            </a:r>
            <a:r>
              <a:rPr lang="en-US" sz="2000" b="1" dirty="0">
                <a:cs typeface="Arial"/>
              </a:rPr>
              <a:t>focus projects </a:t>
            </a:r>
            <a:endParaRPr lang="en-US" sz="2000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cs typeface="Arial"/>
              </a:rPr>
              <a:t>Projects where we are involved in all areas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>
                <a:cs typeface="Arial"/>
              </a:rPr>
              <a:t>detector design/construction, operations, data analysis</a:t>
            </a:r>
            <a:endParaRPr lang="en-US" sz="2000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Ensure critical mass is established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Maintain leadership in all areas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Focus Projects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b="1" dirty="0"/>
              <a:t>Flagship</a:t>
            </a:r>
            <a:r>
              <a:rPr lang="en-US" sz="2000" dirty="0"/>
              <a:t> </a:t>
            </a:r>
            <a:r>
              <a:rPr lang="en-US" sz="2000" b="1" dirty="0"/>
              <a:t>ATLAS, T2K/Hyper-K, ALPHA, TUCAN</a:t>
            </a:r>
            <a:endParaRPr lang="en-US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Have two more categories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Other Focus projects</a:t>
            </a:r>
            <a:endParaRPr lang="en-CA" sz="2000" kern="100" dirty="0">
              <a:solidFill>
                <a:srgbClr val="212121"/>
              </a:solidFill>
              <a:cs typeface="Calibri" panose="020F0502020204030204" pitchFamily="34" charset="0"/>
            </a:endParaRP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212121"/>
                </a:solidFill>
                <a:cs typeface="Calibri" panose="020F0502020204030204" pitchFamily="34" charset="0"/>
              </a:rPr>
              <a:t>Projects with individual (&lt;1FTE) contributors</a:t>
            </a:r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endParaRPr lang="en-US" sz="2000" dirty="0"/>
          </a:p>
          <a:p>
            <a:pPr marL="285750" indent="-285750">
              <a:buClr>
                <a:srgbClr val="00B0F0"/>
              </a:buClr>
              <a:buFont typeface="Wingdings" charset="2"/>
              <a:buChar char="§"/>
            </a:pPr>
            <a:r>
              <a:rPr lang="en-US" sz="2000" dirty="0"/>
              <a:t>Update our succession / hiring priority by this fall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57926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594FC-F51C-6483-9BAC-2579FA78F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58E53815-61DA-B868-386C-F77A78678ABF}"/>
              </a:ext>
            </a:extLst>
          </p:cNvPr>
          <p:cNvSpPr txBox="1">
            <a:spLocks/>
          </p:cNvSpPr>
          <p:nvPr/>
        </p:nvSpPr>
        <p:spPr>
          <a:xfrm>
            <a:off x="481791" y="917016"/>
            <a:ext cx="10541042" cy="688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sz="3000" dirty="0"/>
              <a:t>Various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FB85D-D73D-B4A1-05F9-0CEB69B4E23D}"/>
              </a:ext>
            </a:extLst>
          </p:cNvPr>
          <p:cNvSpPr txBox="1"/>
          <p:nvPr/>
        </p:nvSpPr>
        <p:spPr>
          <a:xfrm>
            <a:off x="865376" y="1148745"/>
            <a:ext cx="10694092" cy="68634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kern="100" dirty="0">
                <a:solidFill>
                  <a:srgbClr val="212121"/>
                </a:solidFill>
                <a:cs typeface="Calibri" panose="020F0502020204030204" pitchFamily="34" charset="0"/>
              </a:rPr>
              <a:t>New ARIEL </a:t>
            </a:r>
            <a:r>
              <a:rPr lang="en-CA" sz="2000" dirty="0"/>
              <a:t>Operation Department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New hire of Engineer (Mechanical), </a:t>
            </a:r>
            <a:r>
              <a:rPr lang="en-CA" sz="2000" dirty="0" err="1"/>
              <a:t>Mahdiar</a:t>
            </a:r>
            <a:r>
              <a:rPr lang="en-CA" sz="2000" dirty="0"/>
              <a:t> Khosravi, in the ARIEL Experiments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Joint position in nuclear physics with the University of Guelph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Applications will be reviewed in August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Need Division list of students and post docs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Lauren will setup a shared Excel sheet that supervisors should update when new HQP joins or one leaves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Exclusive Particle Physics Department mailing list (for PSD information specific to one department)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u="sng" dirty="0">
                <a:hlinkClick r:id="rId2" tooltip="mailto:particlephysicsdepartmentlist@triumfoffice365.onmicrosoft.com"/>
              </a:rPr>
              <a:t>particlephysicsdepartmentlist@triumfoffice365.onmicrosoft.com</a:t>
            </a:r>
            <a:endParaRPr lang="en-CA" sz="2000" dirty="0"/>
          </a:p>
          <a:p>
            <a:r>
              <a:rPr lang="en-CA" sz="2000" dirty="0"/>
              <a:t> </a:t>
            </a:r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Next Mixer (next week Friday)</a:t>
            </a:r>
          </a:p>
          <a:p>
            <a:pPr marL="742950" lvl="1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r>
              <a:rPr lang="en-CA" sz="2000" dirty="0"/>
              <a:t>Ritu requested 1-2 slides per department on selected highlights for the upcoming PSD Mixer</a:t>
            </a:r>
          </a:p>
          <a:p>
            <a:br>
              <a:rPr lang="en-CA" sz="2000" dirty="0"/>
            </a:br>
            <a:endParaRPr lang="en-CA" sz="2000" dirty="0"/>
          </a:p>
          <a:p>
            <a:pPr marL="285750" indent="-285750">
              <a:spcBef>
                <a:spcPts val="600"/>
              </a:spcBef>
              <a:buClr>
                <a:srgbClr val="00B0F0"/>
              </a:buClr>
              <a:buFont typeface="Wingdings" charset="2"/>
              <a:buChar char="§"/>
            </a:pPr>
            <a:endParaRPr lang="en-CA" sz="2000" kern="100" dirty="0">
              <a:solidFill>
                <a:srgbClr val="212121"/>
              </a:solidFill>
              <a:cs typeface="Calibri" panose="020F0502020204030204" pitchFamily="34" charset="0"/>
            </a:endParaRPr>
          </a:p>
          <a:p>
            <a:pPr lvl="1">
              <a:spcBef>
                <a:spcPts val="600"/>
              </a:spcBef>
              <a:buClr>
                <a:srgbClr val="00B0F0"/>
              </a:buClr>
            </a:pPr>
            <a:endParaRPr lang="en-CA" sz="2000" kern="100" dirty="0">
              <a:solidFill>
                <a:srgbClr val="2121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790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85037" y="1168020"/>
            <a:ext cx="10621926" cy="688338"/>
          </a:xfrm>
        </p:spPr>
        <p:txBody>
          <a:bodyPr>
            <a:normAutofit/>
          </a:bodyPr>
          <a:lstStyle/>
          <a:p>
            <a:r>
              <a:rPr lang="en-US" sz="3200" dirty="0"/>
              <a:t>Round Table</a:t>
            </a:r>
            <a:endParaRPr lang="en-US" sz="3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AA9893-04F1-4A45-A255-8ACD5D549302}"/>
              </a:ext>
            </a:extLst>
          </p:cNvPr>
          <p:cNvSpPr/>
          <p:nvPr/>
        </p:nvSpPr>
        <p:spPr>
          <a:xfrm>
            <a:off x="539418" y="1856358"/>
            <a:ext cx="1111316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ATLAS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T2K/</a:t>
            </a:r>
            <a:r>
              <a:rPr lang="en-US" dirty="0" err="1"/>
              <a:t>HyperK</a:t>
            </a:r>
            <a:endParaRPr lang="en-US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TUCAN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ALPHA 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 err="1"/>
              <a:t>SuperCDMS</a:t>
            </a:r>
            <a:endParaRPr lang="en-US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 err="1"/>
              <a:t>DarkLight</a:t>
            </a:r>
            <a:endParaRPr lang="en-US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n-EXO / </a:t>
            </a:r>
            <a:r>
              <a:rPr lang="en-US" sz="1800" b="0" strike="noStrike" spc="-1" dirty="0">
                <a:solidFill>
                  <a:srgbClr val="000000"/>
                </a:solidFill>
              </a:rPr>
              <a:t>PHORWARD</a:t>
            </a:r>
            <a:endParaRPr lang="en-US" dirty="0"/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PIONEER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NA62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P-One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SNO+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HALO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g-2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Belle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r>
              <a:rPr lang="en-US" dirty="0"/>
              <a:t>Theory</a:t>
            </a:r>
          </a:p>
          <a:p>
            <a:pPr marL="742950" lvl="1" indent="-285750">
              <a:buClr>
                <a:srgbClr val="00B0F0"/>
              </a:buClr>
              <a:buFont typeface="Wingdings" charset="2"/>
              <a:buChar char="§"/>
            </a:pPr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2564443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2C49FB-D9E1-321E-E5AE-70ABE5A0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46" y="77550"/>
            <a:ext cx="7687507" cy="663582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Physical Science Update </a:t>
            </a:r>
            <a:endParaRPr lang="en-US"/>
          </a:p>
        </p:txBody>
      </p:sp>
      <p:pic>
        <p:nvPicPr>
          <p:cNvPr id="4" name="Picture 3" descr="A screenshot of a computer">
            <a:extLst>
              <a:ext uri="{FF2B5EF4-FFF2-40B4-BE49-F238E27FC236}">
                <a16:creationId xmlns:a16="http://schemas.microsoft.com/office/drawing/2014/main" id="{11353C16-383A-2DFC-3DC4-52B4DD94F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58" y="0"/>
            <a:ext cx="11954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9856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82381</TotalTime>
  <Words>599</Words>
  <Application>Microsoft Macintosh PowerPoint</Application>
  <PresentationFormat>Widescreen</PresentationFormat>
  <Paragraphs>103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Helvetica Neue</vt:lpstr>
      <vt:lpstr>Wingdings</vt:lpstr>
      <vt:lpstr>Custom Design</vt:lpstr>
      <vt:lpstr>Particle Physics Faculty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Round Table</vt:lpstr>
      <vt:lpstr>Physical Science Update </vt:lpstr>
      <vt:lpstr>PowerPoint Presentation</vt:lpstr>
      <vt:lpstr>PowerPoint Presentation</vt:lpstr>
      <vt:lpstr>PowerPoint Presentation</vt:lpstr>
      <vt:lpstr>Next Meeting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Oliver Stelzer-Chilton</dc:creator>
  <cp:lastModifiedBy>Oliver Stelzer-Chilton</cp:lastModifiedBy>
  <cp:revision>2474</cp:revision>
  <cp:lastPrinted>2024-06-13T18:59:23Z</cp:lastPrinted>
  <dcterms:created xsi:type="dcterms:W3CDTF">2018-01-29T04:01:54Z</dcterms:created>
  <dcterms:modified xsi:type="dcterms:W3CDTF">2025-07-10T18:31:52Z</dcterms:modified>
</cp:coreProperties>
</file>