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65" r:id="rId4"/>
    <p:sldId id="309" r:id="rId5"/>
    <p:sldId id="301" r:id="rId6"/>
    <p:sldId id="266" r:id="rId7"/>
    <p:sldId id="332" r:id="rId8"/>
    <p:sldId id="333" r:id="rId9"/>
    <p:sldId id="314" r:id="rId10"/>
    <p:sldId id="321" r:id="rId11"/>
    <p:sldId id="330" r:id="rId12"/>
    <p:sldId id="328" r:id="rId13"/>
    <p:sldId id="331" r:id="rId14"/>
    <p:sldId id="329" r:id="rId15"/>
    <p:sldId id="302" r:id="rId16"/>
    <p:sldId id="334" r:id="rId17"/>
    <p:sldId id="325" r:id="rId18"/>
    <p:sldId id="327" r:id="rId19"/>
    <p:sldId id="263" r:id="rId20"/>
    <p:sldId id="335" r:id="rId21"/>
    <p:sldId id="322" r:id="rId22"/>
    <p:sldId id="324" r:id="rId23"/>
    <p:sldId id="269" r:id="rId24"/>
    <p:sldId id="313" r:id="rId25"/>
    <p:sldId id="310" r:id="rId26"/>
    <p:sldId id="323" r:id="rId27"/>
    <p:sldId id="326" r:id="rId28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945200"/>
    <a:srgbClr val="CC66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濃色 1 - アクセント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42"/>
    <p:restoredTop sz="91424"/>
  </p:normalViewPr>
  <p:slideViewPr>
    <p:cSldViewPr snapToGrid="0" snapToObjects="1">
      <p:cViewPr>
        <p:scale>
          <a:sx n="130" d="100"/>
          <a:sy n="130" d="100"/>
        </p:scale>
        <p:origin x="68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2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68D5D-5830-E946-8273-B6E65DA84E4A}" type="datetimeFigureOut">
              <a:rPr kumimoji="1" lang="ja-JP" altLang="en-US" smtClean="0"/>
              <a:t>2019/12/10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F0A81-2367-6149-A601-3A0D57E819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8233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17BCC-D68C-694B-8F56-D4DE52CE8682}" type="datetimeFigureOut">
              <a:rPr kumimoji="1" lang="ja-JP" altLang="en-US" smtClean="0"/>
              <a:t>2019/12/10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A78C3-7DC3-6349-8940-E115C096A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97608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A78C3-7DC3-6349-8940-E115C096AFE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687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34EFBB-B40D-984A-983F-3F582AD75C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71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34EFBB-B40D-984A-983F-3F582AD75C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86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34EFBB-B40D-984A-983F-3F582AD75C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35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28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23850" y="981075"/>
            <a:ext cx="402748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03738" y="981075"/>
            <a:ext cx="4029075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2788" y="6313488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E15A7A9-75DB-7F4B-846B-0D3B14A60877}" type="datetime1">
              <a:rPr kumimoji="1" lang="ja-JP" altLang="en-US" smtClean="0"/>
              <a:t>2019/12/10</a:t>
            </a:fld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51188" y="6313488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08115-EA72-6440-87FA-6ACE9DC5C7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A0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ja-JP" altLang="en-US" dirty="0"/>
              <a:t>マスタ</a:t>
            </a:r>
            <a:r>
              <a:rPr lang="en-US" altLang="ja-JP" dirty="0"/>
              <a:t> </a:t>
            </a:r>
            <a:r>
              <a:rPr lang="ja-JP" altLang="en-US" dirty="0"/>
              <a:t>タイトルの書式設定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81075"/>
            <a:ext cx="8208963" cy="51117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 dirty="0"/>
              <a:t>マスタ</a:t>
            </a:r>
            <a:r>
              <a:rPr lang="en-US" altLang="ja-JP" dirty="0"/>
              <a:t> </a:t>
            </a:r>
            <a:r>
              <a:rPr lang="ja-JP" altLang="en-US" dirty="0"/>
              <a:t>テキストの書式設定</a:t>
            </a:r>
            <a:endParaRPr lang="en-US" altLang="ja-JP" dirty="0"/>
          </a:p>
          <a:p>
            <a:pPr lvl="1"/>
            <a:r>
              <a:rPr lang="ja-JP" altLang="en-US" dirty="0"/>
              <a:t>第</a:t>
            </a:r>
            <a:r>
              <a:rPr lang="en-US" altLang="ja-JP" dirty="0"/>
              <a:t> 2 </a:t>
            </a:r>
            <a:r>
              <a:rPr lang="ja-JP" altLang="en-US" dirty="0"/>
              <a:t>レベル</a:t>
            </a:r>
            <a:endParaRPr lang="en-US" altLang="ja-JP" dirty="0"/>
          </a:p>
          <a:p>
            <a:pPr lvl="2"/>
            <a:r>
              <a:rPr lang="ja-JP" altLang="en-US" dirty="0"/>
              <a:t>第</a:t>
            </a:r>
            <a:r>
              <a:rPr lang="en-US" altLang="ja-JP" dirty="0"/>
              <a:t> 3 </a:t>
            </a:r>
            <a:r>
              <a:rPr lang="ja-JP" altLang="en-US" dirty="0"/>
              <a:t>レベル</a:t>
            </a:r>
            <a:endParaRPr lang="en-US" altLang="ja-JP" dirty="0"/>
          </a:p>
          <a:p>
            <a:pPr lvl="3"/>
            <a:r>
              <a:rPr lang="ja-JP" altLang="en-US" dirty="0"/>
              <a:t>第</a:t>
            </a:r>
            <a:r>
              <a:rPr lang="en-US" altLang="ja-JP" dirty="0"/>
              <a:t> 4 </a:t>
            </a:r>
            <a:r>
              <a:rPr lang="ja-JP" altLang="en-US" dirty="0"/>
              <a:t>レベル</a:t>
            </a:r>
            <a:endParaRPr lang="en-US" altLang="ja-JP" dirty="0"/>
          </a:p>
          <a:p>
            <a:pPr lvl="4"/>
            <a:r>
              <a:rPr lang="ja-JP" altLang="en-US" dirty="0"/>
              <a:t>第</a:t>
            </a:r>
            <a:r>
              <a:rPr lang="en-US" altLang="ja-JP" dirty="0"/>
              <a:t> 5 </a:t>
            </a:r>
            <a:r>
              <a:rPr lang="ja-JP" altLang="en-US" dirty="0"/>
              <a:t>レベル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rgbClr val="FFFFFF"/>
                </a:solidFill>
              </a:defRPr>
            </a:lvl1pPr>
          </a:lstStyle>
          <a:p>
            <a:fld id="{2334EFBB-B40D-984A-983F-3F582AD75C9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250825" y="836613"/>
            <a:ext cx="8763000" cy="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/>
          </a:p>
        </p:txBody>
      </p:sp>
      <p:pic>
        <p:nvPicPr>
          <p:cNvPr id="10" name="Picture 31" descr="ロゴＢ緑"/>
          <p:cNvPicPr>
            <a:picLocks noChangeAspect="1" noChangeArrowheads="1"/>
          </p:cNvPicPr>
          <p:nvPr userDrawn="1"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7850" y="522288"/>
            <a:ext cx="827088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440" descr="マークカラー"/>
          <p:cNvPicPr>
            <a:picLocks noChangeAspect="1" noChangeArrowheads="1"/>
          </p:cNvPicPr>
          <p:nvPr userDrawn="1"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78825" y="69850"/>
            <a:ext cx="4365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747" r:id="rId4"/>
    <p:sldLayoutId id="2147483748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chemeClr val="tx2">
              <a:lumMod val="20000"/>
              <a:lumOff val="80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Blip>
          <a:blip r:embed="rId9"/>
        </a:buBlip>
        <a:defRPr kumimoji="1" sz="3200">
          <a:solidFill>
            <a:schemeClr val="bg1"/>
          </a:solidFill>
          <a:latin typeface="+mn-lt"/>
          <a:ea typeface="+mn-ea"/>
          <a:cs typeface="+mn-cs"/>
        </a:defRPr>
      </a:lvl1pPr>
      <a:lvl2pPr marL="539750" indent="-274638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20000"/>
            <a:lumOff val="80000"/>
          </a:schemeClr>
        </a:buClr>
        <a:buSzPct val="70000"/>
        <a:buFont typeface="Wingdings" charset="0"/>
        <a:buChar char="l"/>
        <a:defRPr kumimoji="1" sz="2800">
          <a:solidFill>
            <a:schemeClr val="bg1"/>
          </a:solidFill>
          <a:latin typeface="+mn-lt"/>
          <a:ea typeface="+mn-ea"/>
        </a:defRPr>
      </a:lvl2pPr>
      <a:lvl3pPr marL="714375" indent="-265113" algn="l" defTabSz="714375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charset="0"/>
        <a:buChar char="l"/>
        <a:defRPr kumimoji="1" sz="2400">
          <a:solidFill>
            <a:schemeClr val="bg1"/>
          </a:solidFill>
          <a:latin typeface="+mn-lt"/>
          <a:ea typeface="+mn-ea"/>
        </a:defRPr>
      </a:lvl3pPr>
      <a:lvl4pPr marL="10795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charset="0"/>
        <a:buChar char="l"/>
        <a:defRPr kumimoji="1" sz="2000">
          <a:solidFill>
            <a:schemeClr val="bg1"/>
          </a:solidFill>
          <a:latin typeface="+mn-lt"/>
          <a:ea typeface="+mn-ea"/>
        </a:defRPr>
      </a:lvl4pPr>
      <a:lvl5pPr marL="14414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tiff"/><Relationship Id="rId7" Type="http://schemas.openxmlformats.org/officeDocument/2006/relationships/image" Target="../media/image12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tiff"/><Relationship Id="rId4" Type="http://schemas.openxmlformats.org/officeDocument/2006/relationships/image" Target="../media/image36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emf"/><Relationship Id="rId4" Type="http://schemas.openxmlformats.org/officeDocument/2006/relationships/image" Target="../media/image45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emf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tiff"/><Relationship Id="rId5" Type="http://schemas.openxmlformats.org/officeDocument/2006/relationships/image" Target="../media/image70.emf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403649" y="1161366"/>
            <a:ext cx="8083244" cy="1754326"/>
          </a:xfrm>
          <a:solidFill>
            <a:schemeClr val="bg1"/>
          </a:solidFill>
        </p:spPr>
        <p:txBody>
          <a:bodyPr/>
          <a:lstStyle/>
          <a:p>
            <a:r>
              <a:rPr lang="en-US" altLang="ja-JP" sz="3600" dirty="0">
                <a:solidFill>
                  <a:schemeClr val="tx2"/>
                </a:solidFill>
              </a:rPr>
              <a:t>Measurement of displacement cross section in J-PARC for proton kinematic energy range from 0.4 GeV to 30 GeV</a:t>
            </a:r>
            <a:endParaRPr kumimoji="1" lang="ja-JP" altLang="en-US" sz="3600" dirty="0">
              <a:solidFill>
                <a:schemeClr val="tx2"/>
              </a:solidFill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134140" y="195215"/>
            <a:ext cx="689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solidFill>
                  <a:schemeClr val="bg1"/>
                </a:solidFill>
              </a:rPr>
              <a:t>RaDIATE</a:t>
            </a:r>
            <a:r>
              <a:rPr lang="en-US" altLang="ja-JP" dirty="0">
                <a:solidFill>
                  <a:schemeClr val="bg1"/>
                </a:solidFill>
              </a:rPr>
              <a:t> 2019 meeting at TRIUMF 9 -13 Dec 2019</a:t>
            </a:r>
            <a:endParaRPr kumimoji="1" lang="ja-JP" altLang="en-US" dirty="0"/>
          </a:p>
        </p:txBody>
      </p:sp>
      <p:sp>
        <p:nvSpPr>
          <p:cNvPr id="6" name="サブタイトル 5"/>
          <p:cNvSpPr txBox="1">
            <a:spLocks/>
          </p:cNvSpPr>
          <p:nvPr/>
        </p:nvSpPr>
        <p:spPr bwMode="auto">
          <a:xfrm>
            <a:off x="219078" y="3138058"/>
            <a:ext cx="8742041" cy="254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SzPct val="85000"/>
              <a:buNone/>
              <a:defRPr kumimoji="1"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0"/>
              <a:buNone/>
              <a:defRPr kumimoji="1" sz="2800">
                <a:solidFill>
                  <a:srgbClr val="000000"/>
                </a:solidFill>
                <a:latin typeface="+mn-lt"/>
                <a:ea typeface="+mn-ea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charset="0"/>
              <a:buNone/>
              <a:defRPr kumimoji="1" sz="2400">
                <a:solidFill>
                  <a:srgbClr val="000000"/>
                </a:solidFill>
                <a:latin typeface="+mn-lt"/>
                <a:ea typeface="+mn-ea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charset="0"/>
              <a:buNone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None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None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None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None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None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algn="l" defTabSz="914400">
              <a:tabLst>
                <a:tab pos="1768475" algn="l"/>
                <a:tab pos="2349500" algn="l"/>
              </a:tabLst>
            </a:pPr>
            <a:r>
              <a:rPr lang="en-US" altLang="ja-JP" sz="2800" kern="0" dirty="0">
                <a:solidFill>
                  <a:schemeClr val="bg1"/>
                </a:solidFill>
              </a:rPr>
              <a:t>(JAEA/J-PARC)	</a:t>
            </a:r>
            <a:r>
              <a:rPr lang="en-US" altLang="ja-JP" sz="2800" u="sng" kern="0" dirty="0">
                <a:solidFill>
                  <a:schemeClr val="bg1"/>
                </a:solidFill>
              </a:rPr>
              <a:t>Shin-</a:t>
            </a:r>
            <a:r>
              <a:rPr lang="en-US" altLang="ja-JP" sz="2800" u="sng" kern="0" dirty="0" err="1">
                <a:solidFill>
                  <a:schemeClr val="bg1"/>
                </a:solidFill>
              </a:rPr>
              <a:t>ichiro</a:t>
            </a:r>
            <a:r>
              <a:rPr lang="en-US" altLang="ja-JP" sz="2800" u="sng" kern="0" dirty="0">
                <a:solidFill>
                  <a:schemeClr val="bg1"/>
                </a:solidFill>
              </a:rPr>
              <a:t>. Meigo</a:t>
            </a:r>
            <a:r>
              <a:rPr lang="en-US" altLang="ja-JP" sz="2800" kern="0" dirty="0">
                <a:solidFill>
                  <a:schemeClr val="bg1"/>
                </a:solidFill>
              </a:rPr>
              <a:t>, </a:t>
            </a:r>
          </a:p>
          <a:p>
            <a:pPr algn="l" defTabSz="914400">
              <a:tabLst>
                <a:tab pos="1768475" algn="l"/>
                <a:tab pos="2349500" algn="l"/>
              </a:tabLst>
            </a:pPr>
            <a:r>
              <a:rPr lang="en-US" altLang="ja-JP" sz="2800" kern="0" dirty="0">
                <a:solidFill>
                  <a:schemeClr val="bg1"/>
                </a:solidFill>
              </a:rPr>
              <a:t>			H. Matsuda, Y. Iwamoto,</a:t>
            </a:r>
          </a:p>
          <a:p>
            <a:pPr algn="l" defTabSz="914400">
              <a:tabLst>
                <a:tab pos="1768475" algn="l"/>
                <a:tab pos="2349500" algn="l"/>
              </a:tabLst>
            </a:pPr>
            <a:r>
              <a:rPr lang="en-US" altLang="ja-JP" sz="2800" kern="0" dirty="0">
                <a:solidFill>
                  <a:schemeClr val="bg1"/>
                </a:solidFill>
              </a:rPr>
              <a:t>			S. Hasegawa, F. </a:t>
            </a:r>
            <a:r>
              <a:rPr lang="en-US" altLang="ja-JP" sz="2800" kern="0" dirty="0" err="1">
                <a:solidFill>
                  <a:schemeClr val="bg1"/>
                </a:solidFill>
              </a:rPr>
              <a:t>Maekawa</a:t>
            </a:r>
            <a:r>
              <a:rPr lang="en-US" altLang="ja-JP" sz="2800" kern="0" dirty="0">
                <a:solidFill>
                  <a:schemeClr val="bg1"/>
                </a:solidFill>
              </a:rPr>
              <a:t>,</a:t>
            </a:r>
          </a:p>
          <a:p>
            <a:pPr algn="l" defTabSz="914400">
              <a:tabLst>
                <a:tab pos="1768475" algn="l"/>
                <a:tab pos="2349500" algn="l"/>
              </a:tabLst>
            </a:pPr>
            <a:r>
              <a:rPr lang="en-US" altLang="ja-JP" sz="2800" kern="0" dirty="0">
                <a:solidFill>
                  <a:schemeClr val="bg1"/>
                </a:solidFill>
              </a:rPr>
              <a:t>		   	H. Iwamoto</a:t>
            </a:r>
          </a:p>
          <a:p>
            <a:pPr algn="l" defTabSz="914400">
              <a:tabLst>
                <a:tab pos="1768475" algn="l"/>
                <a:tab pos="2349500" algn="l"/>
              </a:tabLst>
            </a:pPr>
            <a:r>
              <a:rPr lang="ja-JP" altLang="en-US" sz="2800" kern="0" dirty="0">
                <a:solidFill>
                  <a:schemeClr val="bg1"/>
                </a:solidFill>
              </a:rPr>
              <a:t> </a:t>
            </a:r>
            <a:r>
              <a:rPr lang="en-US" altLang="ja-JP" sz="2800" kern="0" dirty="0">
                <a:solidFill>
                  <a:schemeClr val="bg1"/>
                </a:solidFill>
              </a:rPr>
              <a:t>(KEK/J-PARC) 	M. Yoshida, T. </a:t>
            </a:r>
            <a:r>
              <a:rPr lang="en-US" altLang="ja-JP" sz="2800" kern="0" dirty="0" err="1">
                <a:solidFill>
                  <a:schemeClr val="bg1"/>
                </a:solidFill>
              </a:rPr>
              <a:t>Nakamoto</a:t>
            </a:r>
            <a:r>
              <a:rPr lang="en-US" altLang="ja-JP" sz="2800" kern="0" dirty="0">
                <a:solidFill>
                  <a:schemeClr val="bg1"/>
                </a:solidFill>
              </a:rPr>
              <a:t>, T. Ishida,</a:t>
            </a:r>
          </a:p>
          <a:p>
            <a:pPr algn="l" defTabSz="914400">
              <a:tabLst>
                <a:tab pos="1768475" algn="l"/>
                <a:tab pos="2349500" algn="l"/>
              </a:tabLst>
            </a:pPr>
            <a:r>
              <a:rPr lang="en-US" altLang="ja-JP" sz="2800" kern="0" dirty="0">
                <a:solidFill>
                  <a:schemeClr val="bg1"/>
                </a:solidFill>
              </a:rPr>
              <a:t>			and S. </a:t>
            </a:r>
            <a:r>
              <a:rPr lang="en-US" altLang="ja-JP" sz="2800" kern="0" dirty="0" err="1">
                <a:solidFill>
                  <a:schemeClr val="bg1"/>
                </a:solidFill>
              </a:rPr>
              <a:t>Makimura</a:t>
            </a:r>
            <a:endParaRPr lang="ja-JP" altLang="en-US" sz="2800" kern="0" dirty="0">
              <a:solidFill>
                <a:schemeClr val="bg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08960" y="6140734"/>
            <a:ext cx="8932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ja-JP" kern="0" dirty="0">
                <a:solidFill>
                  <a:schemeClr val="bg1"/>
                </a:solidFill>
              </a:rPr>
              <a:t>Present study includes the results of “Measurement of displacement cross section at J-PARC for structural material utilized at ADS” entrusted to JAEA by MEXT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AD06F48-41D5-1346-AEF8-E834A05129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60" y="73360"/>
            <a:ext cx="2025180" cy="71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9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Outlook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850" y="992650"/>
            <a:ext cx="8497421" cy="5111750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Introduction</a:t>
            </a:r>
          </a:p>
          <a:p>
            <a:r>
              <a:rPr lang="en-US" altLang="ja-JP" dirty="0"/>
              <a:t>Measurement of displacement cross section experiment in J-PARC</a:t>
            </a:r>
          </a:p>
          <a:p>
            <a:r>
              <a:rPr lang="en-US" altLang="ja-JP" dirty="0"/>
              <a:t>Comparison with calculation by PHITS</a:t>
            </a:r>
          </a:p>
          <a:p>
            <a:r>
              <a:rPr lang="en-US" altLang="ja-JP" dirty="0"/>
              <a:t>Plan of experiment at other facilities</a:t>
            </a:r>
          </a:p>
          <a:p>
            <a:r>
              <a:rPr lang="en-US" altLang="ja-JP" dirty="0"/>
              <a:t>Summary</a:t>
            </a:r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67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テキスト ボックス 13"/>
          <p:cNvSpPr txBox="1">
            <a:spLocks noChangeArrowheads="1"/>
          </p:cNvSpPr>
          <p:nvPr/>
        </p:nvSpPr>
        <p:spPr bwMode="auto">
          <a:xfrm>
            <a:off x="2700338" y="6030913"/>
            <a:ext cx="2717800" cy="400050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>
                <a:solidFill>
                  <a:srgbClr val="0000FF"/>
                </a:solidFill>
              </a:rPr>
              <a:t>Neutron beam lines (23)</a:t>
            </a:r>
            <a:endParaRPr lang="ja-JP" altLang="en-US" sz="2000">
              <a:solidFill>
                <a:srgbClr val="0000FF"/>
              </a:solidFill>
            </a:endParaRPr>
          </a:p>
        </p:txBody>
      </p:sp>
      <p:pic>
        <p:nvPicPr>
          <p:cNvPr id="57348" name="Picture 3" descr="200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Text Box 4"/>
          <p:cNvSpPr txBox="1">
            <a:spLocks noChangeArrowheads="1"/>
          </p:cNvSpPr>
          <p:nvPr/>
        </p:nvSpPr>
        <p:spPr bwMode="auto">
          <a:xfrm>
            <a:off x="7462838" y="1628775"/>
            <a:ext cx="1701800" cy="646113"/>
          </a:xfrm>
          <a:prstGeom prst="rect">
            <a:avLst/>
          </a:prstGeom>
          <a:solidFill>
            <a:srgbClr val="000000">
              <a:alpha val="58823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701" rIns="91400" bIns="45701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1800">
                <a:solidFill>
                  <a:srgbClr val="FFFFCC"/>
                </a:solidFill>
                <a:latin typeface="Arial" pitchFamily="34" charset="0"/>
              </a:rPr>
              <a:t>Bird’s eye photo</a:t>
            </a:r>
          </a:p>
        </p:txBody>
      </p:sp>
      <p:sp>
        <p:nvSpPr>
          <p:cNvPr id="57350" name="Line 17"/>
          <p:cNvSpPr>
            <a:spLocks noChangeShapeType="1"/>
          </p:cNvSpPr>
          <p:nvPr/>
        </p:nvSpPr>
        <p:spPr bwMode="auto">
          <a:xfrm flipV="1">
            <a:off x="3201988" y="4092575"/>
            <a:ext cx="461962" cy="42863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7351" name="Text Box 18"/>
          <p:cNvSpPr txBox="1">
            <a:spLocks noChangeArrowheads="1"/>
          </p:cNvSpPr>
          <p:nvPr/>
        </p:nvSpPr>
        <p:spPr bwMode="auto">
          <a:xfrm>
            <a:off x="1473200" y="3836988"/>
            <a:ext cx="1676400" cy="923925"/>
          </a:xfrm>
          <a:prstGeom prst="rect">
            <a:avLst/>
          </a:prstGeom>
          <a:solidFill>
            <a:srgbClr val="448C8E">
              <a:alpha val="49019"/>
            </a:srgbClr>
          </a:solidFill>
          <a:ln w="28575" cmpd="sng">
            <a:solidFill>
              <a:srgbClr val="FF0000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bg1"/>
                </a:solidFill>
                <a:ea typeface="ＭＳ ゴシック" pitchFamily="49" charset="-128"/>
              </a:rPr>
              <a:t>Transmutation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bg1"/>
                </a:solidFill>
                <a:ea typeface="ＭＳ ゴシック" pitchFamily="49" charset="-128"/>
              </a:rPr>
              <a:t>Facility</a:t>
            </a:r>
            <a:r>
              <a:rPr lang="ja-JP" altLang="en-US" sz="1800" dirty="0">
                <a:solidFill>
                  <a:schemeClr val="bg1"/>
                </a:solidFill>
                <a:ea typeface="ＭＳ ゴシック" pitchFamily="49" charset="-128"/>
              </a:rPr>
              <a:t> </a:t>
            </a:r>
            <a:r>
              <a:rPr lang="en-US" altLang="ja-JP" sz="1800" dirty="0">
                <a:solidFill>
                  <a:schemeClr val="bg1"/>
                </a:solidFill>
                <a:ea typeface="ＭＳ ゴシック" pitchFamily="49" charset="-128"/>
              </a:rPr>
              <a:t>(TEF)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bg1"/>
                </a:solidFill>
                <a:ea typeface="ＭＳ ゴシック" pitchFamily="49" charset="-128"/>
              </a:rPr>
              <a:t>(Phase II</a:t>
            </a:r>
            <a:r>
              <a:rPr lang="ja-JP" altLang="en-US" sz="1800" dirty="0">
                <a:solidFill>
                  <a:schemeClr val="bg1"/>
                </a:solidFill>
                <a:ea typeface="ＭＳ ゴシック" pitchFamily="49" charset="-128"/>
              </a:rPr>
              <a:t>）</a:t>
            </a:r>
          </a:p>
        </p:txBody>
      </p:sp>
      <p:sp>
        <p:nvSpPr>
          <p:cNvPr id="57352" name="Text Box 19"/>
          <p:cNvSpPr txBox="1">
            <a:spLocks noChangeArrowheads="1"/>
          </p:cNvSpPr>
          <p:nvPr/>
        </p:nvSpPr>
        <p:spPr bwMode="auto">
          <a:xfrm>
            <a:off x="3968750" y="0"/>
            <a:ext cx="2373313" cy="544765"/>
          </a:xfrm>
          <a:prstGeom prst="rect">
            <a:avLst/>
          </a:prstGeom>
          <a:solidFill>
            <a:srgbClr val="448C8E">
              <a:alpha val="49019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Hadron Experiment Facility</a:t>
            </a:r>
          </a:p>
        </p:txBody>
      </p:sp>
      <p:sp>
        <p:nvSpPr>
          <p:cNvPr id="57353" name="Text Box 20"/>
          <p:cNvSpPr txBox="1">
            <a:spLocks noChangeArrowheads="1"/>
          </p:cNvSpPr>
          <p:nvPr/>
        </p:nvSpPr>
        <p:spPr bwMode="auto">
          <a:xfrm>
            <a:off x="5741988" y="2782888"/>
            <a:ext cx="3275012" cy="567848"/>
          </a:xfrm>
          <a:prstGeom prst="rect">
            <a:avLst/>
          </a:prstGeom>
          <a:solidFill>
            <a:srgbClr val="448C8E">
              <a:alpha val="49019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  <a:ea typeface="ＭＳ ゴシック" pitchFamily="49" charset="-128"/>
              </a:rPr>
              <a:t>Neutrino Exp. Facility</a:t>
            </a:r>
          </a:p>
          <a:p>
            <a:pPr eaLnBrk="1" hangingPunct="1">
              <a:lnSpc>
                <a:spcPct val="30000"/>
              </a:lnSpc>
              <a:spcBef>
                <a:spcPct val="5000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  <a:ea typeface="ＭＳ ゴシック" pitchFamily="49" charset="-128"/>
              </a:rPr>
              <a:t>(294km to Super KAMIOKANDE)</a:t>
            </a:r>
          </a:p>
        </p:txBody>
      </p:sp>
      <p:sp>
        <p:nvSpPr>
          <p:cNvPr id="57354" name="Text Box 21"/>
          <p:cNvSpPr txBox="1">
            <a:spLocks noChangeArrowheads="1"/>
          </p:cNvSpPr>
          <p:nvPr/>
        </p:nvSpPr>
        <p:spPr bwMode="auto">
          <a:xfrm>
            <a:off x="650875" y="1041400"/>
            <a:ext cx="2557463" cy="544765"/>
          </a:xfrm>
          <a:prstGeom prst="rect">
            <a:avLst/>
          </a:prstGeom>
          <a:solidFill>
            <a:srgbClr val="448C8E">
              <a:alpha val="47058"/>
            </a:srgbClr>
          </a:solidFill>
          <a:ln w="28575" cmpd="sng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ja-JP" sz="1800" b="1">
                <a:solidFill>
                  <a:schemeClr val="bg1"/>
                </a:solidFill>
                <a:ea typeface="ＭＳ ゴシック" pitchFamily="49" charset="-128"/>
              </a:rPr>
              <a:t>Materials &amp; Life Science Facility (MLF)</a:t>
            </a:r>
          </a:p>
        </p:txBody>
      </p:sp>
      <p:sp>
        <p:nvSpPr>
          <p:cNvPr id="57386" name="Line 16"/>
          <p:cNvSpPr>
            <a:spLocks noChangeShapeType="1"/>
          </p:cNvSpPr>
          <p:nvPr/>
        </p:nvSpPr>
        <p:spPr bwMode="auto">
          <a:xfrm flipV="1">
            <a:off x="3455988" y="2314575"/>
            <a:ext cx="650875" cy="541338"/>
          </a:xfrm>
          <a:prstGeom prst="line">
            <a:avLst/>
          </a:prstGeom>
          <a:noFill/>
          <a:ln w="57150">
            <a:solidFill>
              <a:srgbClr val="FFFF00">
                <a:alpha val="67058"/>
              </a:srgb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7388" name="Line 7"/>
          <p:cNvSpPr>
            <a:spLocks noChangeShapeType="1"/>
          </p:cNvSpPr>
          <p:nvPr/>
        </p:nvSpPr>
        <p:spPr bwMode="auto">
          <a:xfrm flipV="1">
            <a:off x="3783013" y="3641726"/>
            <a:ext cx="1882775" cy="7938"/>
          </a:xfrm>
          <a:prstGeom prst="line">
            <a:avLst/>
          </a:prstGeom>
          <a:noFill/>
          <a:ln w="57150">
            <a:solidFill>
              <a:srgbClr val="FF6666">
                <a:alpha val="67058"/>
              </a:srgb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7390" name="Text Box 22"/>
          <p:cNvSpPr txBox="1">
            <a:spLocks noChangeArrowheads="1"/>
          </p:cNvSpPr>
          <p:nvPr/>
        </p:nvSpPr>
        <p:spPr bwMode="auto">
          <a:xfrm>
            <a:off x="463550" y="2909888"/>
            <a:ext cx="2179638" cy="56832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ja-JP" sz="1800" dirty="0">
                <a:ea typeface="ＭＳ ゴシック" pitchFamily="49" charset="-128"/>
              </a:rPr>
              <a:t>3GeV Synchrotron</a:t>
            </a:r>
          </a:p>
          <a:p>
            <a:pPr eaLnBrk="1" hangingPunct="1">
              <a:lnSpc>
                <a:spcPct val="30000"/>
              </a:lnSpc>
              <a:spcBef>
                <a:spcPct val="50000"/>
              </a:spcBef>
              <a:buFontTx/>
              <a:buNone/>
            </a:pPr>
            <a:r>
              <a:rPr lang="en-US" altLang="ja-JP" sz="1800" dirty="0">
                <a:ea typeface="ＭＳ ゴシック" pitchFamily="49" charset="-128"/>
              </a:rPr>
              <a:t>RCS (25Hz,1MW)</a:t>
            </a:r>
          </a:p>
        </p:txBody>
      </p:sp>
      <p:grpSp>
        <p:nvGrpSpPr>
          <p:cNvPr id="57356" name="Group 33"/>
          <p:cNvGrpSpPr>
            <a:grpSpLocks/>
          </p:cNvGrpSpPr>
          <p:nvPr/>
        </p:nvGrpSpPr>
        <p:grpSpPr bwMode="auto">
          <a:xfrm>
            <a:off x="3617913" y="3614738"/>
            <a:ext cx="2559050" cy="2117725"/>
            <a:chOff x="2279" y="2277"/>
            <a:chExt cx="1612" cy="1334"/>
          </a:xfrm>
        </p:grpSpPr>
        <p:sp>
          <p:nvSpPr>
            <p:cNvPr id="57384" name="Line 5"/>
            <p:cNvSpPr>
              <a:spLocks noChangeShapeType="1"/>
            </p:cNvSpPr>
            <p:nvPr/>
          </p:nvSpPr>
          <p:spPr bwMode="auto">
            <a:xfrm>
              <a:off x="3576" y="2277"/>
              <a:ext cx="315" cy="1334"/>
            </a:xfrm>
            <a:prstGeom prst="line">
              <a:avLst/>
            </a:prstGeom>
            <a:noFill/>
            <a:ln w="57150">
              <a:solidFill>
                <a:srgbClr val="00CC99">
                  <a:alpha val="67058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385" name="Text Box 23"/>
            <p:cNvSpPr txBox="1">
              <a:spLocks noChangeArrowheads="1"/>
            </p:cNvSpPr>
            <p:nvPr/>
          </p:nvSpPr>
          <p:spPr bwMode="auto">
            <a:xfrm>
              <a:off x="2279" y="3016"/>
              <a:ext cx="1248" cy="37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ja-JP" sz="1800" dirty="0" err="1">
                  <a:ea typeface="ＭＳ ゴシック" pitchFamily="49" charset="-128"/>
                </a:rPr>
                <a:t>Linac</a:t>
              </a:r>
              <a:endParaRPr lang="en-US" altLang="ja-JP" sz="1800" dirty="0">
                <a:ea typeface="ＭＳ ゴシック" pitchFamily="49" charset="-128"/>
              </a:endParaRPr>
            </a:p>
            <a:p>
              <a:pPr eaLnBrk="1" hangingPunct="1">
                <a:lnSpc>
                  <a:spcPct val="20000"/>
                </a:lnSpc>
                <a:spcBef>
                  <a:spcPct val="50000"/>
                </a:spcBef>
                <a:buFontTx/>
                <a:buNone/>
              </a:pPr>
              <a:r>
                <a:rPr lang="en-US" altLang="ja-JP" sz="1800" dirty="0">
                  <a:ea typeface="ＭＳ ゴシック" pitchFamily="49" charset="-128"/>
                </a:rPr>
                <a:t>400MeV(</a:t>
              </a:r>
              <a:r>
                <a:rPr lang="en-US" altLang="ja-JP" sz="1800" dirty="0">
                  <a:solidFill>
                    <a:schemeClr val="tx2"/>
                  </a:solidFill>
                  <a:ea typeface="ＭＳ ゴシック" pitchFamily="49" charset="-128"/>
                </a:rPr>
                <a:t>50mA</a:t>
              </a:r>
              <a:r>
                <a:rPr lang="en-US" altLang="ja-JP" sz="1800" dirty="0">
                  <a:ea typeface="ＭＳ ゴシック" pitchFamily="49" charset="-128"/>
                </a:rPr>
                <a:t>)</a:t>
              </a:r>
            </a:p>
          </p:txBody>
        </p:sp>
      </p:grpSp>
      <p:sp>
        <p:nvSpPr>
          <p:cNvPr id="57357" name="Rectangle 25"/>
          <p:cNvSpPr>
            <a:spLocks noChangeArrowheads="1"/>
          </p:cNvSpPr>
          <p:nvPr/>
        </p:nvSpPr>
        <p:spPr bwMode="auto">
          <a:xfrm>
            <a:off x="3752850" y="3784600"/>
            <a:ext cx="1042988" cy="457200"/>
          </a:xfrm>
          <a:prstGeom prst="rect">
            <a:avLst/>
          </a:prstGeom>
          <a:noFill/>
          <a:ln w="38100" algn="ctr">
            <a:solidFill>
              <a:schemeClr val="tx2">
                <a:lumMod val="20000"/>
                <a:lumOff val="80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800"/>
          </a:p>
        </p:txBody>
      </p:sp>
      <p:sp>
        <p:nvSpPr>
          <p:cNvPr id="57358" name="Line 26"/>
          <p:cNvSpPr>
            <a:spLocks noChangeShapeType="1"/>
          </p:cNvSpPr>
          <p:nvPr/>
        </p:nvSpPr>
        <p:spPr bwMode="auto">
          <a:xfrm flipV="1">
            <a:off x="4806950" y="2335213"/>
            <a:ext cx="2455863" cy="211137"/>
          </a:xfrm>
          <a:prstGeom prst="line">
            <a:avLst/>
          </a:prstGeom>
          <a:noFill/>
          <a:ln w="57150">
            <a:solidFill>
              <a:srgbClr val="00B0F0">
                <a:alpha val="67058"/>
              </a:srgb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7359" name="Line 27"/>
          <p:cNvSpPr>
            <a:spLocks noChangeShapeType="1"/>
          </p:cNvSpPr>
          <p:nvPr/>
        </p:nvSpPr>
        <p:spPr bwMode="auto">
          <a:xfrm>
            <a:off x="3216275" y="1330325"/>
            <a:ext cx="433388" cy="198438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7360" name="Line 28"/>
          <p:cNvSpPr>
            <a:spLocks noChangeShapeType="1"/>
          </p:cNvSpPr>
          <p:nvPr/>
        </p:nvSpPr>
        <p:spPr bwMode="auto">
          <a:xfrm flipH="1">
            <a:off x="3678238" y="171450"/>
            <a:ext cx="271462" cy="203200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7361" name="Line 29"/>
          <p:cNvSpPr>
            <a:spLocks noChangeShapeType="1"/>
          </p:cNvSpPr>
          <p:nvPr/>
        </p:nvSpPr>
        <p:spPr bwMode="auto">
          <a:xfrm flipH="1" flipV="1">
            <a:off x="5592763" y="2563813"/>
            <a:ext cx="166687" cy="149225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7362" name="Oval 30"/>
          <p:cNvSpPr>
            <a:spLocks noChangeArrowheads="1"/>
          </p:cNvSpPr>
          <p:nvPr/>
        </p:nvSpPr>
        <p:spPr bwMode="auto">
          <a:xfrm>
            <a:off x="4348163" y="2200275"/>
            <a:ext cx="2308225" cy="330200"/>
          </a:xfrm>
          <a:prstGeom prst="ellipse">
            <a:avLst/>
          </a:prstGeom>
          <a:noFill/>
          <a:ln w="9525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800"/>
          </a:p>
        </p:txBody>
      </p:sp>
      <p:grpSp>
        <p:nvGrpSpPr>
          <p:cNvPr id="57380" name="Group 13"/>
          <p:cNvGrpSpPr>
            <a:grpSpLocks/>
          </p:cNvGrpSpPr>
          <p:nvPr/>
        </p:nvGrpSpPr>
        <p:grpSpPr bwMode="auto">
          <a:xfrm>
            <a:off x="7524750" y="0"/>
            <a:ext cx="1619250" cy="1619250"/>
            <a:chOff x="4740" y="0"/>
            <a:chExt cx="1020" cy="1020"/>
          </a:xfrm>
          <a:solidFill>
            <a:schemeClr val="bg2">
              <a:lumMod val="75000"/>
              <a:lumOff val="25000"/>
            </a:schemeClr>
          </a:solidFill>
        </p:grpSpPr>
        <p:graphicFrame>
          <p:nvGraphicFramePr>
            <p:cNvPr id="57382" name="Object 2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6164090"/>
                </p:ext>
              </p:extLst>
            </p:nvPr>
          </p:nvGraphicFramePr>
          <p:xfrm>
            <a:off x="4740" y="0"/>
            <a:ext cx="1020" cy="1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5" name="Image" r:id="rId4" imgW="7568254" imgH="7568254" progId="">
                    <p:embed/>
                  </p:oleObj>
                </mc:Choice>
                <mc:Fallback>
                  <p:oleObj name="Image" r:id="rId4" imgW="7568254" imgH="7568254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clrChange>
                            <a:clrFrom>
                              <a:srgbClr val="FFCCCC"/>
                            </a:clrFrom>
                            <a:clrTo>
                              <a:srgbClr val="FF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9752" b="29752"/>
                        <a:stretch>
                          <a:fillRect/>
                        </a:stretch>
                      </p:blipFill>
                      <p:spPr bwMode="auto">
                        <a:xfrm>
                          <a:off x="4740" y="0"/>
                          <a:ext cx="1020" cy="1020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383" name="Oval 15"/>
            <p:cNvSpPr>
              <a:spLocks noChangeArrowheads="1"/>
            </p:cNvSpPr>
            <p:nvPr/>
          </p:nvSpPr>
          <p:spPr bwMode="auto">
            <a:xfrm>
              <a:off x="5364" y="618"/>
              <a:ext cx="48" cy="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ja-JP" sz="1800"/>
            </a:p>
          </p:txBody>
        </p:sp>
      </p:grpSp>
      <p:sp>
        <p:nvSpPr>
          <p:cNvPr id="57381" name="Line 31"/>
          <p:cNvSpPr>
            <a:spLocks noChangeShapeType="1"/>
          </p:cNvSpPr>
          <p:nvPr/>
        </p:nvSpPr>
        <p:spPr bwMode="auto">
          <a:xfrm>
            <a:off x="8556316" y="603495"/>
            <a:ext cx="309" cy="374405"/>
          </a:xfrm>
          <a:prstGeom prst="line">
            <a:avLst/>
          </a:prstGeom>
          <a:solidFill>
            <a:schemeClr val="bg2">
              <a:lumMod val="75000"/>
              <a:lumOff val="25000"/>
            </a:schemeClr>
          </a:solidFill>
          <a:ln>
            <a:solidFill>
              <a:schemeClr val="tx2"/>
            </a:solidFill>
            <a:headEnd/>
            <a:tailEnd type="triangle" w="med" len="med"/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ja-JP" altLang="en-US"/>
          </a:p>
        </p:txBody>
      </p:sp>
      <p:sp>
        <p:nvSpPr>
          <p:cNvPr id="57364" name="Text Box 32"/>
          <p:cNvSpPr txBox="1">
            <a:spLocks noChangeArrowheads="1"/>
          </p:cNvSpPr>
          <p:nvPr/>
        </p:nvSpPr>
        <p:spPr bwMode="auto">
          <a:xfrm>
            <a:off x="7524328" y="5373216"/>
            <a:ext cx="1503363" cy="544765"/>
          </a:xfrm>
          <a:prstGeom prst="rect">
            <a:avLst/>
          </a:prstGeom>
          <a:solidFill>
            <a:srgbClr val="2663A0">
              <a:alpha val="4901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bg1"/>
                </a:solidFill>
                <a:ea typeface="ＭＳ ゴシック" pitchFamily="49" charset="-128"/>
              </a:rPr>
              <a:t>JRR-3M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bg1"/>
                </a:solidFill>
                <a:ea typeface="ＭＳ ゴシック" pitchFamily="49" charset="-128"/>
              </a:rPr>
              <a:t>800m to MLF</a:t>
            </a:r>
          </a:p>
        </p:txBody>
      </p:sp>
      <p:grpSp>
        <p:nvGrpSpPr>
          <p:cNvPr id="57365" name="Group 35"/>
          <p:cNvGrpSpPr>
            <a:grpSpLocks/>
          </p:cNvGrpSpPr>
          <p:nvPr/>
        </p:nvGrpSpPr>
        <p:grpSpPr bwMode="auto">
          <a:xfrm>
            <a:off x="2138363" y="560388"/>
            <a:ext cx="5676900" cy="2303462"/>
            <a:chOff x="1347" y="353"/>
            <a:chExt cx="3576" cy="1451"/>
          </a:xfrm>
        </p:grpSpPr>
        <p:sp>
          <p:nvSpPr>
            <p:cNvPr id="57377" name="Freeform 9"/>
            <p:cNvSpPr>
              <a:spLocks/>
            </p:cNvSpPr>
            <p:nvPr/>
          </p:nvSpPr>
          <p:spPr bwMode="auto">
            <a:xfrm>
              <a:off x="1347" y="495"/>
              <a:ext cx="2904" cy="1219"/>
            </a:xfrm>
            <a:custGeom>
              <a:avLst/>
              <a:gdLst>
                <a:gd name="T0" fmla="*/ 2329 w 2904"/>
                <a:gd name="T1" fmla="*/ 169 h 1219"/>
                <a:gd name="T2" fmla="*/ 2141 w 2904"/>
                <a:gd name="T3" fmla="*/ 133 h 1219"/>
                <a:gd name="T4" fmla="*/ 2145 w 2904"/>
                <a:gd name="T5" fmla="*/ 133 h 1219"/>
                <a:gd name="T6" fmla="*/ 1945 w 2904"/>
                <a:gd name="T7" fmla="*/ 93 h 1219"/>
                <a:gd name="T8" fmla="*/ 1757 w 2904"/>
                <a:gd name="T9" fmla="*/ 61 h 1219"/>
                <a:gd name="T10" fmla="*/ 1469 w 2904"/>
                <a:gd name="T11" fmla="*/ 17 h 1219"/>
                <a:gd name="T12" fmla="*/ 1145 w 2904"/>
                <a:gd name="T13" fmla="*/ 1 h 1219"/>
                <a:gd name="T14" fmla="*/ 797 w 2904"/>
                <a:gd name="T15" fmla="*/ 21 h 1219"/>
                <a:gd name="T16" fmla="*/ 485 w 2904"/>
                <a:gd name="T17" fmla="*/ 89 h 1219"/>
                <a:gd name="T18" fmla="*/ 237 w 2904"/>
                <a:gd name="T19" fmla="*/ 201 h 1219"/>
                <a:gd name="T20" fmla="*/ 53 w 2904"/>
                <a:gd name="T21" fmla="*/ 417 h 1219"/>
                <a:gd name="T22" fmla="*/ 1 w 2904"/>
                <a:gd name="T23" fmla="*/ 657 h 1219"/>
                <a:gd name="T24" fmla="*/ 45 w 2904"/>
                <a:gd name="T25" fmla="*/ 901 h 1219"/>
                <a:gd name="T26" fmla="*/ 173 w 2904"/>
                <a:gd name="T27" fmla="*/ 1065 h 1219"/>
                <a:gd name="T28" fmla="*/ 393 w 2904"/>
                <a:gd name="T29" fmla="*/ 1173 h 1219"/>
                <a:gd name="T30" fmla="*/ 813 w 2904"/>
                <a:gd name="T31" fmla="*/ 1213 h 1219"/>
                <a:gd name="T32" fmla="*/ 1129 w 2904"/>
                <a:gd name="T33" fmla="*/ 1209 h 1219"/>
                <a:gd name="T34" fmla="*/ 1445 w 2904"/>
                <a:gd name="T35" fmla="*/ 1177 h 1219"/>
                <a:gd name="T36" fmla="*/ 1845 w 2904"/>
                <a:gd name="T37" fmla="*/ 1093 h 1219"/>
                <a:gd name="T38" fmla="*/ 2157 w 2904"/>
                <a:gd name="T39" fmla="*/ 1001 h 1219"/>
                <a:gd name="T40" fmla="*/ 2569 w 2904"/>
                <a:gd name="T41" fmla="*/ 849 h 1219"/>
                <a:gd name="T42" fmla="*/ 2841 w 2904"/>
                <a:gd name="T43" fmla="*/ 693 h 1219"/>
                <a:gd name="T44" fmla="*/ 2885 w 2904"/>
                <a:gd name="T45" fmla="*/ 473 h 1219"/>
                <a:gd name="T46" fmla="*/ 2725 w 2904"/>
                <a:gd name="T47" fmla="*/ 313 h 1219"/>
                <a:gd name="T48" fmla="*/ 2509 w 2904"/>
                <a:gd name="T49" fmla="*/ 217 h 1219"/>
                <a:gd name="T50" fmla="*/ 2329 w 2904"/>
                <a:gd name="T51" fmla="*/ 169 h 121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904"/>
                <a:gd name="T79" fmla="*/ 0 h 1219"/>
                <a:gd name="T80" fmla="*/ 2904 w 2904"/>
                <a:gd name="T81" fmla="*/ 1219 h 121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904" h="1219">
                  <a:moveTo>
                    <a:pt x="2329" y="169"/>
                  </a:moveTo>
                  <a:cubicBezTo>
                    <a:pt x="2298" y="163"/>
                    <a:pt x="2172" y="139"/>
                    <a:pt x="2141" y="133"/>
                  </a:cubicBezTo>
                  <a:cubicBezTo>
                    <a:pt x="2110" y="127"/>
                    <a:pt x="2178" y="140"/>
                    <a:pt x="2145" y="133"/>
                  </a:cubicBezTo>
                  <a:cubicBezTo>
                    <a:pt x="2112" y="126"/>
                    <a:pt x="2010" y="105"/>
                    <a:pt x="1945" y="93"/>
                  </a:cubicBezTo>
                  <a:cubicBezTo>
                    <a:pt x="1880" y="81"/>
                    <a:pt x="1836" y="74"/>
                    <a:pt x="1757" y="61"/>
                  </a:cubicBezTo>
                  <a:cubicBezTo>
                    <a:pt x="1678" y="48"/>
                    <a:pt x="1571" y="27"/>
                    <a:pt x="1469" y="17"/>
                  </a:cubicBezTo>
                  <a:cubicBezTo>
                    <a:pt x="1367" y="7"/>
                    <a:pt x="1257" y="0"/>
                    <a:pt x="1145" y="1"/>
                  </a:cubicBezTo>
                  <a:cubicBezTo>
                    <a:pt x="1033" y="2"/>
                    <a:pt x="907" y="6"/>
                    <a:pt x="797" y="21"/>
                  </a:cubicBezTo>
                  <a:cubicBezTo>
                    <a:pt x="687" y="36"/>
                    <a:pt x="578" y="59"/>
                    <a:pt x="485" y="89"/>
                  </a:cubicBezTo>
                  <a:cubicBezTo>
                    <a:pt x="392" y="119"/>
                    <a:pt x="309" y="146"/>
                    <a:pt x="237" y="201"/>
                  </a:cubicBezTo>
                  <a:cubicBezTo>
                    <a:pt x="165" y="256"/>
                    <a:pt x="92" y="341"/>
                    <a:pt x="53" y="417"/>
                  </a:cubicBezTo>
                  <a:cubicBezTo>
                    <a:pt x="14" y="493"/>
                    <a:pt x="2" y="576"/>
                    <a:pt x="1" y="657"/>
                  </a:cubicBezTo>
                  <a:cubicBezTo>
                    <a:pt x="0" y="738"/>
                    <a:pt x="16" y="833"/>
                    <a:pt x="45" y="901"/>
                  </a:cubicBezTo>
                  <a:cubicBezTo>
                    <a:pt x="74" y="969"/>
                    <a:pt x="115" y="1020"/>
                    <a:pt x="173" y="1065"/>
                  </a:cubicBezTo>
                  <a:cubicBezTo>
                    <a:pt x="231" y="1110"/>
                    <a:pt x="287" y="1148"/>
                    <a:pt x="393" y="1173"/>
                  </a:cubicBezTo>
                  <a:cubicBezTo>
                    <a:pt x="499" y="1198"/>
                    <a:pt x="690" y="1207"/>
                    <a:pt x="813" y="1213"/>
                  </a:cubicBezTo>
                  <a:cubicBezTo>
                    <a:pt x="936" y="1219"/>
                    <a:pt x="1024" y="1215"/>
                    <a:pt x="1129" y="1209"/>
                  </a:cubicBezTo>
                  <a:cubicBezTo>
                    <a:pt x="1234" y="1203"/>
                    <a:pt x="1326" y="1196"/>
                    <a:pt x="1445" y="1177"/>
                  </a:cubicBezTo>
                  <a:cubicBezTo>
                    <a:pt x="1564" y="1158"/>
                    <a:pt x="1726" y="1122"/>
                    <a:pt x="1845" y="1093"/>
                  </a:cubicBezTo>
                  <a:cubicBezTo>
                    <a:pt x="1964" y="1064"/>
                    <a:pt x="2036" y="1042"/>
                    <a:pt x="2157" y="1001"/>
                  </a:cubicBezTo>
                  <a:cubicBezTo>
                    <a:pt x="2278" y="960"/>
                    <a:pt x="2455" y="900"/>
                    <a:pt x="2569" y="849"/>
                  </a:cubicBezTo>
                  <a:cubicBezTo>
                    <a:pt x="2683" y="798"/>
                    <a:pt x="2788" y="756"/>
                    <a:pt x="2841" y="693"/>
                  </a:cubicBezTo>
                  <a:cubicBezTo>
                    <a:pt x="2894" y="630"/>
                    <a:pt x="2904" y="536"/>
                    <a:pt x="2885" y="473"/>
                  </a:cubicBezTo>
                  <a:cubicBezTo>
                    <a:pt x="2866" y="410"/>
                    <a:pt x="2788" y="356"/>
                    <a:pt x="2725" y="313"/>
                  </a:cubicBezTo>
                  <a:cubicBezTo>
                    <a:pt x="2662" y="270"/>
                    <a:pt x="2575" y="241"/>
                    <a:pt x="2509" y="217"/>
                  </a:cubicBezTo>
                  <a:cubicBezTo>
                    <a:pt x="2443" y="193"/>
                    <a:pt x="2366" y="179"/>
                    <a:pt x="2329" y="169"/>
                  </a:cubicBezTo>
                </a:path>
              </a:pathLst>
            </a:custGeom>
            <a:noFill/>
            <a:ln w="38100" cap="flat" cmpd="sng">
              <a:solidFill>
                <a:srgbClr val="FFFF66">
                  <a:alpha val="67058"/>
                </a:srgb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378" name="Freeform 10"/>
            <p:cNvSpPr>
              <a:spLocks/>
            </p:cNvSpPr>
            <p:nvPr/>
          </p:nvSpPr>
          <p:spPr bwMode="auto">
            <a:xfrm>
              <a:off x="2172" y="1604"/>
              <a:ext cx="928" cy="200"/>
            </a:xfrm>
            <a:custGeom>
              <a:avLst/>
              <a:gdLst>
                <a:gd name="T0" fmla="*/ 82 w 1257"/>
                <a:gd name="T1" fmla="*/ 0 h 342"/>
                <a:gd name="T2" fmla="*/ 0 w 1257"/>
                <a:gd name="T3" fmla="*/ 3 h 342"/>
                <a:gd name="T4" fmla="*/ 0 60000 65536"/>
                <a:gd name="T5" fmla="*/ 0 60000 65536"/>
                <a:gd name="T6" fmla="*/ 0 w 1257"/>
                <a:gd name="T7" fmla="*/ 0 h 342"/>
                <a:gd name="T8" fmla="*/ 1257 w 1257"/>
                <a:gd name="T9" fmla="*/ 342 h 34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57" h="342">
                  <a:moveTo>
                    <a:pt x="1257" y="0"/>
                  </a:moveTo>
                  <a:lnTo>
                    <a:pt x="0" y="342"/>
                  </a:lnTo>
                </a:path>
              </a:pathLst>
            </a:custGeom>
            <a:noFill/>
            <a:ln w="38100" cmpd="sng">
              <a:solidFill>
                <a:srgbClr val="FFFF66">
                  <a:alpha val="67058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379" name="Text Box 24"/>
            <p:cNvSpPr txBox="1">
              <a:spLocks noChangeArrowheads="1"/>
            </p:cNvSpPr>
            <p:nvPr/>
          </p:nvSpPr>
          <p:spPr bwMode="auto">
            <a:xfrm>
              <a:off x="3596" y="353"/>
              <a:ext cx="1327" cy="358"/>
            </a:xfrm>
            <a:prstGeom prst="rect">
              <a:avLst/>
            </a:prstGeom>
            <a:solidFill>
              <a:srgbClr val="FFFFCC"/>
            </a:solidFill>
            <a:ln w="38100" cmpd="sng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ja-JP" sz="1800" dirty="0">
                  <a:ea typeface="ＭＳ ゴシック" pitchFamily="49" charset="-128"/>
                </a:rPr>
                <a:t>30GeV Synchrotron</a:t>
              </a:r>
            </a:p>
            <a:p>
              <a:pPr eaLnBrk="1" hangingPunct="1">
                <a:lnSpc>
                  <a:spcPct val="30000"/>
                </a:lnSpc>
                <a:spcBef>
                  <a:spcPct val="50000"/>
                </a:spcBef>
                <a:buFontTx/>
                <a:buNone/>
              </a:pPr>
              <a:r>
                <a:rPr lang="en-US" altLang="ja-JP" sz="1800" dirty="0">
                  <a:ea typeface="ＭＳ ゴシック" pitchFamily="49" charset="-128"/>
                </a:rPr>
                <a:t>MR (0.75MW)</a:t>
              </a:r>
            </a:p>
          </p:txBody>
        </p:sp>
      </p:grpSp>
      <p:sp>
        <p:nvSpPr>
          <p:cNvPr id="57366" name="Text Box 35"/>
          <p:cNvSpPr txBox="1">
            <a:spLocks noChangeArrowheads="1"/>
          </p:cNvSpPr>
          <p:nvPr/>
        </p:nvSpPr>
        <p:spPr bwMode="auto">
          <a:xfrm>
            <a:off x="144463" y="6505575"/>
            <a:ext cx="5880100" cy="369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accent2"/>
                </a:solidFill>
                <a:latin typeface="Helvetica" pitchFamily="1" charset="0"/>
                <a:ea typeface="Osaka" pitchFamily="1" charset="-128"/>
              </a:rPr>
              <a:t>J-PARC = Japan Proton Accelerator Research Complex</a:t>
            </a:r>
          </a:p>
        </p:txBody>
      </p:sp>
      <p:sp>
        <p:nvSpPr>
          <p:cNvPr id="46" name="Line 16"/>
          <p:cNvSpPr>
            <a:spLocks noChangeShapeType="1"/>
          </p:cNvSpPr>
          <p:nvPr/>
        </p:nvSpPr>
        <p:spPr bwMode="auto">
          <a:xfrm flipV="1">
            <a:off x="4116037" y="1648350"/>
            <a:ext cx="9007" cy="693570"/>
          </a:xfrm>
          <a:prstGeom prst="line">
            <a:avLst/>
          </a:prstGeom>
          <a:noFill/>
          <a:ln w="57150">
            <a:solidFill>
              <a:srgbClr val="FFFF00">
                <a:alpha val="67058"/>
              </a:srgb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04892" y="5269677"/>
            <a:ext cx="2687576" cy="1015663"/>
          </a:xfrm>
          <a:prstGeom prst="rect">
            <a:avLst/>
          </a:prstGeom>
          <a:solidFill>
            <a:srgbClr val="595959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kumimoji="1" lang="en-US" altLang="ja-JP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JFY2007 Beam</a:t>
            </a:r>
          </a:p>
          <a:p>
            <a:pPr algn="r"/>
            <a:r>
              <a:rPr lang="en-US" altLang="ja-JP" dirty="0"/>
              <a:t>       </a:t>
            </a:r>
            <a:r>
              <a:rPr lang="en-US" altLang="ja-JP" dirty="0">
                <a:solidFill>
                  <a:srgbClr val="FFFF00"/>
                </a:solidFill>
              </a:rPr>
              <a:t>JFY2008 Beam</a:t>
            </a:r>
          </a:p>
          <a:p>
            <a:pPr algn="r"/>
            <a:r>
              <a:rPr kumimoji="1" lang="en-US" altLang="ja-JP" dirty="0"/>
              <a:t>       </a:t>
            </a:r>
            <a:r>
              <a:rPr kumimoji="1" lang="en-US" altLang="ja-JP" dirty="0">
                <a:solidFill>
                  <a:schemeClr val="bg2">
                    <a:lumMod val="25000"/>
                    <a:lumOff val="75000"/>
                  </a:schemeClr>
                </a:solidFill>
              </a:rPr>
              <a:t>JFY2009 Beam</a:t>
            </a:r>
            <a:endParaRPr kumimoji="1" lang="ja-JP" altLang="en-US" dirty="0">
              <a:solidFill>
                <a:schemeClr val="bg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50" name="Line 34"/>
          <p:cNvSpPr>
            <a:spLocks noChangeShapeType="1"/>
          </p:cNvSpPr>
          <p:nvPr/>
        </p:nvSpPr>
        <p:spPr bwMode="auto">
          <a:xfrm>
            <a:off x="462659" y="5464941"/>
            <a:ext cx="423862" cy="0"/>
          </a:xfrm>
          <a:prstGeom prst="line">
            <a:avLst/>
          </a:prstGeom>
          <a:noFill/>
          <a:ln w="57150">
            <a:solidFill>
              <a:srgbClr val="FF66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1" name="Line 34"/>
          <p:cNvSpPr>
            <a:spLocks noChangeShapeType="1"/>
          </p:cNvSpPr>
          <p:nvPr/>
        </p:nvSpPr>
        <p:spPr bwMode="auto">
          <a:xfrm>
            <a:off x="462659" y="5764239"/>
            <a:ext cx="423862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2" name="Line 34"/>
          <p:cNvSpPr>
            <a:spLocks noChangeShapeType="1"/>
          </p:cNvSpPr>
          <p:nvPr/>
        </p:nvSpPr>
        <p:spPr bwMode="auto">
          <a:xfrm>
            <a:off x="462659" y="6063537"/>
            <a:ext cx="423862" cy="0"/>
          </a:xfrm>
          <a:prstGeom prst="line">
            <a:avLst/>
          </a:prstGeom>
          <a:noFill/>
          <a:ln w="57150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3" name="Freeform 9"/>
          <p:cNvSpPr>
            <a:spLocks/>
          </p:cNvSpPr>
          <p:nvPr/>
        </p:nvSpPr>
        <p:spPr bwMode="auto">
          <a:xfrm rot="10740000" flipH="1">
            <a:off x="3040871" y="2855613"/>
            <a:ext cx="1759423" cy="738546"/>
          </a:xfrm>
          <a:custGeom>
            <a:avLst/>
            <a:gdLst>
              <a:gd name="T0" fmla="*/ 2329 w 2904"/>
              <a:gd name="T1" fmla="*/ 169 h 1219"/>
              <a:gd name="T2" fmla="*/ 2141 w 2904"/>
              <a:gd name="T3" fmla="*/ 133 h 1219"/>
              <a:gd name="T4" fmla="*/ 2145 w 2904"/>
              <a:gd name="T5" fmla="*/ 133 h 1219"/>
              <a:gd name="T6" fmla="*/ 1945 w 2904"/>
              <a:gd name="T7" fmla="*/ 93 h 1219"/>
              <a:gd name="T8" fmla="*/ 1757 w 2904"/>
              <a:gd name="T9" fmla="*/ 61 h 1219"/>
              <a:gd name="T10" fmla="*/ 1469 w 2904"/>
              <a:gd name="T11" fmla="*/ 17 h 1219"/>
              <a:gd name="T12" fmla="*/ 1145 w 2904"/>
              <a:gd name="T13" fmla="*/ 1 h 1219"/>
              <a:gd name="T14" fmla="*/ 797 w 2904"/>
              <a:gd name="T15" fmla="*/ 21 h 1219"/>
              <a:gd name="T16" fmla="*/ 485 w 2904"/>
              <a:gd name="T17" fmla="*/ 89 h 1219"/>
              <a:gd name="T18" fmla="*/ 237 w 2904"/>
              <a:gd name="T19" fmla="*/ 201 h 1219"/>
              <a:gd name="T20" fmla="*/ 53 w 2904"/>
              <a:gd name="T21" fmla="*/ 417 h 1219"/>
              <a:gd name="T22" fmla="*/ 1 w 2904"/>
              <a:gd name="T23" fmla="*/ 657 h 1219"/>
              <a:gd name="T24" fmla="*/ 45 w 2904"/>
              <a:gd name="T25" fmla="*/ 901 h 1219"/>
              <a:gd name="T26" fmla="*/ 173 w 2904"/>
              <a:gd name="T27" fmla="*/ 1065 h 1219"/>
              <a:gd name="T28" fmla="*/ 393 w 2904"/>
              <a:gd name="T29" fmla="*/ 1173 h 1219"/>
              <a:gd name="T30" fmla="*/ 813 w 2904"/>
              <a:gd name="T31" fmla="*/ 1213 h 1219"/>
              <a:gd name="T32" fmla="*/ 1129 w 2904"/>
              <a:gd name="T33" fmla="*/ 1209 h 1219"/>
              <a:gd name="T34" fmla="*/ 1445 w 2904"/>
              <a:gd name="T35" fmla="*/ 1177 h 1219"/>
              <a:gd name="T36" fmla="*/ 1845 w 2904"/>
              <a:gd name="T37" fmla="*/ 1093 h 1219"/>
              <a:gd name="T38" fmla="*/ 2157 w 2904"/>
              <a:gd name="T39" fmla="*/ 1001 h 1219"/>
              <a:gd name="T40" fmla="*/ 2569 w 2904"/>
              <a:gd name="T41" fmla="*/ 849 h 1219"/>
              <a:gd name="T42" fmla="*/ 2841 w 2904"/>
              <a:gd name="T43" fmla="*/ 693 h 1219"/>
              <a:gd name="T44" fmla="*/ 2885 w 2904"/>
              <a:gd name="T45" fmla="*/ 473 h 1219"/>
              <a:gd name="T46" fmla="*/ 2725 w 2904"/>
              <a:gd name="T47" fmla="*/ 313 h 1219"/>
              <a:gd name="T48" fmla="*/ 2509 w 2904"/>
              <a:gd name="T49" fmla="*/ 217 h 1219"/>
              <a:gd name="T50" fmla="*/ 2329 w 2904"/>
              <a:gd name="T51" fmla="*/ 169 h 121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904"/>
              <a:gd name="T79" fmla="*/ 0 h 1219"/>
              <a:gd name="T80" fmla="*/ 2904 w 2904"/>
              <a:gd name="T81" fmla="*/ 1219 h 1219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904" h="1219">
                <a:moveTo>
                  <a:pt x="2329" y="169"/>
                </a:moveTo>
                <a:cubicBezTo>
                  <a:pt x="2298" y="163"/>
                  <a:pt x="2172" y="139"/>
                  <a:pt x="2141" y="133"/>
                </a:cubicBezTo>
                <a:cubicBezTo>
                  <a:pt x="2110" y="127"/>
                  <a:pt x="2178" y="140"/>
                  <a:pt x="2145" y="133"/>
                </a:cubicBezTo>
                <a:cubicBezTo>
                  <a:pt x="2112" y="126"/>
                  <a:pt x="2010" y="105"/>
                  <a:pt x="1945" y="93"/>
                </a:cubicBezTo>
                <a:cubicBezTo>
                  <a:pt x="1880" y="81"/>
                  <a:pt x="1836" y="74"/>
                  <a:pt x="1757" y="61"/>
                </a:cubicBezTo>
                <a:cubicBezTo>
                  <a:pt x="1678" y="48"/>
                  <a:pt x="1571" y="27"/>
                  <a:pt x="1469" y="17"/>
                </a:cubicBezTo>
                <a:cubicBezTo>
                  <a:pt x="1367" y="7"/>
                  <a:pt x="1257" y="0"/>
                  <a:pt x="1145" y="1"/>
                </a:cubicBezTo>
                <a:cubicBezTo>
                  <a:pt x="1033" y="2"/>
                  <a:pt x="907" y="6"/>
                  <a:pt x="797" y="21"/>
                </a:cubicBezTo>
                <a:cubicBezTo>
                  <a:pt x="687" y="36"/>
                  <a:pt x="578" y="59"/>
                  <a:pt x="485" y="89"/>
                </a:cubicBezTo>
                <a:cubicBezTo>
                  <a:pt x="392" y="119"/>
                  <a:pt x="309" y="146"/>
                  <a:pt x="237" y="201"/>
                </a:cubicBezTo>
                <a:cubicBezTo>
                  <a:pt x="165" y="256"/>
                  <a:pt x="92" y="341"/>
                  <a:pt x="53" y="417"/>
                </a:cubicBezTo>
                <a:cubicBezTo>
                  <a:pt x="14" y="493"/>
                  <a:pt x="2" y="576"/>
                  <a:pt x="1" y="657"/>
                </a:cubicBezTo>
                <a:cubicBezTo>
                  <a:pt x="0" y="738"/>
                  <a:pt x="16" y="833"/>
                  <a:pt x="45" y="901"/>
                </a:cubicBezTo>
                <a:cubicBezTo>
                  <a:pt x="74" y="969"/>
                  <a:pt x="115" y="1020"/>
                  <a:pt x="173" y="1065"/>
                </a:cubicBezTo>
                <a:cubicBezTo>
                  <a:pt x="231" y="1110"/>
                  <a:pt x="287" y="1148"/>
                  <a:pt x="393" y="1173"/>
                </a:cubicBezTo>
                <a:cubicBezTo>
                  <a:pt x="499" y="1198"/>
                  <a:pt x="690" y="1207"/>
                  <a:pt x="813" y="1213"/>
                </a:cubicBezTo>
                <a:cubicBezTo>
                  <a:pt x="936" y="1219"/>
                  <a:pt x="1024" y="1215"/>
                  <a:pt x="1129" y="1209"/>
                </a:cubicBezTo>
                <a:cubicBezTo>
                  <a:pt x="1234" y="1203"/>
                  <a:pt x="1326" y="1196"/>
                  <a:pt x="1445" y="1177"/>
                </a:cubicBezTo>
                <a:cubicBezTo>
                  <a:pt x="1564" y="1158"/>
                  <a:pt x="1726" y="1122"/>
                  <a:pt x="1845" y="1093"/>
                </a:cubicBezTo>
                <a:cubicBezTo>
                  <a:pt x="1964" y="1064"/>
                  <a:pt x="2036" y="1042"/>
                  <a:pt x="2157" y="1001"/>
                </a:cubicBezTo>
                <a:cubicBezTo>
                  <a:pt x="2278" y="960"/>
                  <a:pt x="2455" y="900"/>
                  <a:pt x="2569" y="849"/>
                </a:cubicBezTo>
                <a:cubicBezTo>
                  <a:pt x="2683" y="798"/>
                  <a:pt x="2788" y="756"/>
                  <a:pt x="2841" y="693"/>
                </a:cubicBezTo>
                <a:cubicBezTo>
                  <a:pt x="2894" y="630"/>
                  <a:pt x="2904" y="536"/>
                  <a:pt x="2885" y="473"/>
                </a:cubicBezTo>
                <a:cubicBezTo>
                  <a:pt x="2866" y="410"/>
                  <a:pt x="2788" y="356"/>
                  <a:pt x="2725" y="313"/>
                </a:cubicBezTo>
                <a:cubicBezTo>
                  <a:pt x="2662" y="270"/>
                  <a:pt x="2575" y="241"/>
                  <a:pt x="2509" y="217"/>
                </a:cubicBezTo>
                <a:cubicBezTo>
                  <a:pt x="2443" y="193"/>
                  <a:pt x="2366" y="179"/>
                  <a:pt x="2329" y="169"/>
                </a:cubicBezTo>
              </a:path>
            </a:pathLst>
          </a:custGeom>
          <a:noFill/>
          <a:ln w="76200" cap="flat" cmpd="sng">
            <a:solidFill>
              <a:srgbClr val="FF6600">
                <a:alpha val="67058"/>
              </a:srgb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58" name="図形グループ 57"/>
          <p:cNvGrpSpPr/>
          <p:nvPr/>
        </p:nvGrpSpPr>
        <p:grpSpPr>
          <a:xfrm>
            <a:off x="4397840" y="3929483"/>
            <a:ext cx="1423931" cy="752593"/>
            <a:chOff x="4844815" y="1759185"/>
            <a:chExt cx="1166518" cy="752593"/>
          </a:xfrm>
        </p:grpSpPr>
        <p:sp>
          <p:nvSpPr>
            <p:cNvPr id="59" name="円弧 58"/>
            <p:cNvSpPr/>
            <p:nvPr/>
          </p:nvSpPr>
          <p:spPr>
            <a:xfrm>
              <a:off x="5371630" y="1759185"/>
              <a:ext cx="639703" cy="752593"/>
            </a:xfrm>
            <a:prstGeom prst="arc">
              <a:avLst/>
            </a:prstGeom>
            <a:ln w="38100" cmpd="sng">
              <a:solidFill>
                <a:schemeClr val="tx2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0" name="直線コネクタ 59"/>
            <p:cNvCxnSpPr>
              <a:stCxn id="59" idx="0"/>
            </p:cNvCxnSpPr>
            <p:nvPr/>
          </p:nvCxnSpPr>
          <p:spPr bwMode="auto">
            <a:xfrm flipH="1">
              <a:off x="4844815" y="1759185"/>
              <a:ext cx="84666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CCCC"/>
              </a:solidFill>
              <a:prstDash val="sys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94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 1"/>
          <p:cNvSpPr txBox="1">
            <a:spLocks/>
          </p:cNvSpPr>
          <p:nvPr/>
        </p:nvSpPr>
        <p:spPr>
          <a:xfrm>
            <a:off x="1" y="-4162"/>
            <a:ext cx="8242662" cy="808875"/>
          </a:xfrm>
          <a:prstGeom prst="rect">
            <a:avLst/>
          </a:prstGeom>
        </p:spPr>
        <p:txBody>
          <a:bodyPr anchor="ctr" anchorCtr="0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1514018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028036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42053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6056071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altLang="ja-JP" sz="2800" b="1" kern="0" dirty="0"/>
              <a:t>Target for high-intensity hadron accelerator and superconductor in high radiation area</a:t>
            </a:r>
            <a:endParaRPr lang="ja-JP" altLang="en-US" sz="2800" b="1" kern="0" dirty="0"/>
          </a:p>
        </p:txBody>
      </p:sp>
      <p:pic>
        <p:nvPicPr>
          <p:cNvPr id="22" name="Picture 6" descr="IMGP364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27" y="1856233"/>
            <a:ext cx="2074036" cy="190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33132" y="954712"/>
            <a:ext cx="3107110" cy="830997"/>
          </a:xfrm>
          <a:prstGeom prst="rect">
            <a:avLst/>
          </a:prstGeom>
          <a:solidFill>
            <a:srgbClr val="FFFD78"/>
          </a:solidFill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Proton beam window in J-PARC spallation neutron source: Aluminum alloy (</a:t>
            </a:r>
            <a:r>
              <a:rPr lang="en-US" altLang="ja-JP" sz="1600" i="1" dirty="0">
                <a:latin typeface="Symbol" charset="2"/>
                <a:ea typeface="Symbol" charset="2"/>
                <a:cs typeface="Symbol" charset="2"/>
              </a:rPr>
              <a:t>f</a:t>
            </a:r>
            <a:r>
              <a:rPr lang="en-US" altLang="ja-JP" sz="1600" dirty="0"/>
              <a:t> 0.6 m)</a:t>
            </a:r>
            <a:endParaRPr kumimoji="1" lang="ja-JP" altLang="en-US" sz="1600" dirty="0"/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557" y="1840662"/>
            <a:ext cx="2481318" cy="1843487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3486599" y="954712"/>
            <a:ext cx="2610655" cy="584775"/>
          </a:xfrm>
          <a:prstGeom prst="rect">
            <a:avLst/>
          </a:prstGeom>
          <a:solidFill>
            <a:srgbClr val="FFFD78"/>
          </a:solidFill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T2K beam window</a:t>
            </a:r>
          </a:p>
          <a:p>
            <a:r>
              <a:rPr lang="en-US" altLang="ja-JP" sz="1600" dirty="0"/>
              <a:t>Titanium alloy (Ti-6Al-4V)</a:t>
            </a:r>
          </a:p>
        </p:txBody>
      </p:sp>
      <p:pic>
        <p:nvPicPr>
          <p:cNvPr id="54" name="図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695" y="4530709"/>
            <a:ext cx="2967440" cy="22032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8" name="Text Box 16"/>
          <p:cNvSpPr txBox="1">
            <a:spLocks noChangeArrowheads="1"/>
          </p:cNvSpPr>
          <p:nvPr/>
        </p:nvSpPr>
        <p:spPr bwMode="auto">
          <a:xfrm>
            <a:off x="6176981" y="3970973"/>
            <a:ext cx="280415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SC magnet system in beam line of COMET (J-PARC) </a:t>
            </a:r>
          </a:p>
        </p:txBody>
      </p:sp>
      <p:pic>
        <p:nvPicPr>
          <p:cNvPr id="82" name="図 8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30684"/>
            <a:ext cx="6092875" cy="1782039"/>
          </a:xfrm>
          <a:prstGeom prst="rect">
            <a:avLst/>
          </a:prstGeom>
        </p:spPr>
      </p:pic>
      <p:sp>
        <p:nvSpPr>
          <p:cNvPr id="96" name="Text Box 4949"/>
          <p:cNvSpPr txBox="1">
            <a:spLocks noChangeArrowheads="1"/>
          </p:cNvSpPr>
          <p:nvPr/>
        </p:nvSpPr>
        <p:spPr bwMode="auto">
          <a:xfrm>
            <a:off x="6224165" y="954712"/>
            <a:ext cx="2804154" cy="2580329"/>
          </a:xfrm>
          <a:prstGeom prst="rect">
            <a:avLst/>
          </a:prstGeom>
          <a:solidFill>
            <a:srgbClr val="FFFD78"/>
          </a:solidFill>
          <a:ln>
            <a:solidFill>
              <a:schemeClr val="tx2"/>
            </a:solidFill>
          </a:ln>
          <a:effectLst/>
          <a:extLst/>
        </p:spPr>
        <p:txBody>
          <a:bodyPr wrap="square" lIns="86493" tIns="43247" rIns="86493" bIns="43247">
            <a:spAutoFit/>
          </a:bodyPr>
          <a:lstStyle>
            <a:lvl1pPr marL="431800" indent="-431800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601663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865188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296988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1730375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buFontTx/>
              <a:buBlip>
                <a:blip r:embed="rId6"/>
              </a:buBlip>
            </a:pPr>
            <a:r>
              <a:rPr lang="en-US" altLang="ja-JP" sz="1800" dirty="0">
                <a:latin typeface="Arial" pitchFamily="34" charset="0"/>
              </a:rPr>
              <a:t>For damage estimation of </a:t>
            </a:r>
            <a:r>
              <a:rPr lang="en-US" altLang="ja-JP" sz="1800">
                <a:latin typeface="Arial" pitchFamily="34" charset="0"/>
              </a:rPr>
              <a:t>beam intercepting material</a:t>
            </a:r>
            <a:r>
              <a:rPr lang="en-US" altLang="ja-JP" sz="1800" dirty="0">
                <a:latin typeface="Arial" pitchFamily="34" charset="0"/>
              </a:rPr>
              <a:t>, DPA is utilized based on displacement cross section.</a:t>
            </a:r>
          </a:p>
          <a:p>
            <a:pPr>
              <a:buFontTx/>
              <a:buBlip>
                <a:blip r:embed="rId6"/>
              </a:buBlip>
            </a:pPr>
            <a:r>
              <a:rPr lang="en-US" altLang="ja-JP" sz="1800" dirty="0">
                <a:latin typeface="Arial" pitchFamily="34" charset="0"/>
              </a:rPr>
              <a:t>High accuracy of the displacement cross-section is required.</a:t>
            </a:r>
          </a:p>
        </p:txBody>
      </p:sp>
      <p:cxnSp>
        <p:nvCxnSpPr>
          <p:cNvPr id="98" name="直線矢印コネクタ 97"/>
          <p:cNvCxnSpPr>
            <a:cxnSpLocks/>
          </p:cNvCxnSpPr>
          <p:nvPr/>
        </p:nvCxnSpPr>
        <p:spPr bwMode="auto">
          <a:xfrm flipH="1" flipV="1">
            <a:off x="1060113" y="2862542"/>
            <a:ext cx="824666" cy="1394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直線矢印コネクタ 100"/>
          <p:cNvCxnSpPr/>
          <p:nvPr/>
        </p:nvCxnSpPr>
        <p:spPr bwMode="auto">
          <a:xfrm flipV="1">
            <a:off x="4131258" y="2957813"/>
            <a:ext cx="547988" cy="168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" name="テキスト ボックス 103"/>
          <p:cNvSpPr txBox="1"/>
          <p:nvPr/>
        </p:nvSpPr>
        <p:spPr>
          <a:xfrm flipH="1">
            <a:off x="1362329" y="3098038"/>
            <a:ext cx="778958" cy="523220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chemeClr val="tx2"/>
                </a:solidFill>
              </a:rPr>
              <a:t>P</a:t>
            </a:r>
            <a:r>
              <a:rPr kumimoji="1" lang="en-US" altLang="ja-JP" sz="1400" dirty="0">
                <a:solidFill>
                  <a:schemeClr val="tx2"/>
                </a:solidFill>
              </a:rPr>
              <a:t>roton</a:t>
            </a:r>
          </a:p>
          <a:p>
            <a:r>
              <a:rPr kumimoji="1" lang="en-US" altLang="ja-JP" sz="1400" dirty="0">
                <a:solidFill>
                  <a:schemeClr val="tx2"/>
                </a:solidFill>
              </a:rPr>
              <a:t> 3 GeV </a:t>
            </a:r>
            <a:endParaRPr kumimoji="1" lang="ja-JP" altLang="en-US" sz="1400" dirty="0">
              <a:solidFill>
                <a:schemeClr val="tx2"/>
              </a:solidFill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3480267" y="3227264"/>
            <a:ext cx="1464122" cy="307777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chemeClr val="tx2"/>
                </a:solidFill>
              </a:rPr>
              <a:t>Proton 30 GeV </a:t>
            </a:r>
            <a:endParaRPr kumimoji="1" lang="ja-JP" altLang="en-US" sz="1400" dirty="0">
              <a:solidFill>
                <a:schemeClr val="tx2"/>
              </a:solidFill>
            </a:endParaRPr>
          </a:p>
        </p:txBody>
      </p:sp>
      <p:sp>
        <p:nvSpPr>
          <p:cNvPr id="108" name="Text Box 4949"/>
          <p:cNvSpPr txBox="1">
            <a:spLocks noChangeArrowheads="1"/>
          </p:cNvSpPr>
          <p:nvPr/>
        </p:nvSpPr>
        <p:spPr bwMode="auto">
          <a:xfrm>
            <a:off x="58678" y="4003631"/>
            <a:ext cx="5879261" cy="641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  <a:extLst/>
        </p:spPr>
        <p:txBody>
          <a:bodyPr wrap="square" lIns="86493" tIns="43247" rIns="86493" bIns="43247">
            <a:spAutoFit/>
          </a:bodyPr>
          <a:lstStyle>
            <a:lvl1pPr marL="431800" indent="-431800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601663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865188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296988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1730375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buFontTx/>
              <a:buBlip>
                <a:blip r:embed="rId6"/>
              </a:buBlip>
            </a:pPr>
            <a:r>
              <a:rPr lang="en-US" altLang="ja-JP" sz="1800" dirty="0">
                <a:latin typeface="Arial" pitchFamily="34" charset="0"/>
              </a:rPr>
              <a:t>Resistivity change due to radiation is crucial for Superconductor(SC) magnet sustaining damage.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7"/>
          <a:srcRect l="3885"/>
          <a:stretch/>
        </p:blipFill>
        <p:spPr>
          <a:xfrm>
            <a:off x="0" y="5944498"/>
            <a:ext cx="1227909" cy="853942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AEC2519A-8735-E946-912D-A0DAE0DB7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2577" y="2130162"/>
            <a:ext cx="1033483" cy="152554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15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0" y="88611"/>
            <a:ext cx="8172450" cy="584775"/>
          </a:xfrm>
        </p:spPr>
        <p:txBody>
          <a:bodyPr/>
          <a:lstStyle/>
          <a:p>
            <a:r>
              <a:rPr kumimoji="1" lang="en-US" altLang="ja-JP" sz="3200" dirty="0"/>
              <a:t>Transmutation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Experimental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Facility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(TEF)</a:t>
            </a:r>
            <a:endParaRPr kumimoji="1" lang="ja-JP" altLang="en-US" sz="3200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650" b="5682"/>
          <a:stretch/>
        </p:blipFill>
        <p:spPr>
          <a:xfrm>
            <a:off x="9569" y="940180"/>
            <a:ext cx="8825023" cy="537849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797439" y="6390167"/>
            <a:ext cx="696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For R&amp;D of ADS, 0.4 GeV beam </a:t>
            </a:r>
            <a:r>
              <a:rPr kumimoji="1" lang="en-US" altLang="ja-JP">
                <a:solidFill>
                  <a:schemeClr val="bg1"/>
                </a:solidFill>
              </a:rPr>
              <a:t>by LINAC will </a:t>
            </a:r>
            <a:r>
              <a:rPr kumimoji="1" lang="en-US" altLang="ja-JP" dirty="0">
                <a:solidFill>
                  <a:schemeClr val="bg1"/>
                </a:solidFill>
              </a:rPr>
              <a:t>be delivered</a:t>
            </a:r>
            <a:r>
              <a:rPr lang="en-US" altLang="ja-JP" dirty="0">
                <a:solidFill>
                  <a:schemeClr val="bg1"/>
                </a:solidFill>
              </a:rPr>
              <a:t> to TEF.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172" b="12371"/>
          <a:stretch/>
        </p:blipFill>
        <p:spPr>
          <a:xfrm>
            <a:off x="6424935" y="2978331"/>
            <a:ext cx="2669244" cy="1162595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7812341" y="2978331"/>
            <a:ext cx="133165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solidFill>
                  <a:schemeClr val="tx2"/>
                </a:solidFill>
              </a:rPr>
              <a:t>Soviet </a:t>
            </a:r>
            <a:r>
              <a:rPr kumimoji="1" lang="en-US" altLang="ja-JP" sz="1100">
                <a:solidFill>
                  <a:schemeClr val="tx2"/>
                </a:solidFill>
              </a:rPr>
              <a:t>submarine (</a:t>
            </a:r>
            <a:r>
              <a:rPr kumimoji="1" lang="en-US" altLang="ja-JP" sz="1100" dirty="0">
                <a:solidFill>
                  <a:schemeClr val="tx2"/>
                </a:solidFill>
              </a:rPr>
              <a:t>LBE)</a:t>
            </a:r>
            <a:endParaRPr kumimoji="1" lang="ja-JP" alt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3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57834"/>
            <a:ext cx="7772400" cy="646331"/>
          </a:xfrm>
        </p:spPr>
        <p:txBody>
          <a:bodyPr/>
          <a:lstStyle/>
          <a:p>
            <a:r>
              <a:rPr lang="en-US" altLang="ja-JP" sz="3600" dirty="0">
                <a:latin typeface="Arial" charset="0"/>
                <a:ea typeface="ＭＳ Ｐゴシック" charset="0"/>
              </a:rPr>
              <a:t>Beam transport from RCS to MLF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14265" y="4484358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514" b="41676"/>
          <a:stretch>
            <a:fillRect/>
          </a:stretch>
        </p:blipFill>
        <p:spPr bwMode="auto">
          <a:xfrm>
            <a:off x="79024" y="1066800"/>
            <a:ext cx="9144000" cy="586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6150" name="Rectangle 8"/>
          <p:cNvSpPr>
            <a:spLocks noChangeArrowheads="1"/>
          </p:cNvSpPr>
          <p:nvPr/>
        </p:nvSpPr>
        <p:spPr bwMode="auto">
          <a:xfrm rot="1800000">
            <a:off x="3040285" y="3958253"/>
            <a:ext cx="1143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ja-JP" sz="2400" dirty="0">
                <a:solidFill>
                  <a:srgbClr val="FF0000"/>
                </a:solidFill>
                <a:latin typeface="+mj-lt"/>
              </a:rPr>
              <a:t>3NBT</a:t>
            </a:r>
          </a:p>
        </p:txBody>
      </p:sp>
      <p:sp>
        <p:nvSpPr>
          <p:cNvPr id="6151" name="Rectangle 9"/>
          <p:cNvSpPr>
            <a:spLocks noChangeArrowheads="1"/>
          </p:cNvSpPr>
          <p:nvPr/>
        </p:nvSpPr>
        <p:spPr bwMode="auto">
          <a:xfrm rot="3600000">
            <a:off x="2528865" y="5398758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FF3399"/>
                </a:solidFill>
              </a:rPr>
              <a:t>3-50BT</a:t>
            </a:r>
          </a:p>
        </p:txBody>
      </p:sp>
      <p:sp>
        <p:nvSpPr>
          <p:cNvPr id="6152" name="Rectangle 10"/>
          <p:cNvSpPr>
            <a:spLocks noChangeArrowheads="1"/>
          </p:cNvSpPr>
          <p:nvPr/>
        </p:nvSpPr>
        <p:spPr bwMode="auto">
          <a:xfrm>
            <a:off x="1004865" y="4331958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chemeClr val="accent2"/>
                </a:solidFill>
              </a:rPr>
              <a:t>3-GeV</a:t>
            </a:r>
            <a:br>
              <a:rPr lang="en-US" altLang="ja-JP">
                <a:solidFill>
                  <a:schemeClr val="accent2"/>
                </a:solidFill>
              </a:rPr>
            </a:br>
            <a:r>
              <a:rPr lang="en-US" altLang="ja-JP">
                <a:solidFill>
                  <a:schemeClr val="accent2"/>
                </a:solidFill>
              </a:rPr>
              <a:t>RCS</a:t>
            </a:r>
          </a:p>
        </p:txBody>
      </p:sp>
      <p:sp>
        <p:nvSpPr>
          <p:cNvPr id="6153" name="Rectangle 11"/>
          <p:cNvSpPr>
            <a:spLocks noChangeArrowheads="1"/>
          </p:cNvSpPr>
          <p:nvPr/>
        </p:nvSpPr>
        <p:spPr bwMode="auto">
          <a:xfrm rot="-2647524">
            <a:off x="4205265" y="1588758"/>
            <a:ext cx="152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009900"/>
                </a:solidFill>
              </a:rPr>
              <a:t>50-GeV MR</a:t>
            </a:r>
          </a:p>
        </p:txBody>
      </p:sp>
      <p:sp>
        <p:nvSpPr>
          <p:cNvPr id="6154" name="Rectangle 12"/>
          <p:cNvSpPr>
            <a:spLocks noChangeArrowheads="1"/>
          </p:cNvSpPr>
          <p:nvPr/>
        </p:nvSpPr>
        <p:spPr bwMode="auto">
          <a:xfrm rot="-5400000">
            <a:off x="4090965" y="3608058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00CC99"/>
                </a:solidFill>
              </a:rPr>
              <a:t>Neutrino line</a:t>
            </a:r>
          </a:p>
        </p:txBody>
      </p:sp>
      <p:sp>
        <p:nvSpPr>
          <p:cNvPr id="6155" name="Rectangle 13"/>
          <p:cNvSpPr>
            <a:spLocks noChangeArrowheads="1"/>
          </p:cNvSpPr>
          <p:nvPr/>
        </p:nvSpPr>
        <p:spPr bwMode="auto">
          <a:xfrm>
            <a:off x="6093967" y="2934812"/>
            <a:ext cx="2722563" cy="856732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rgbClr val="68A1DB"/>
            </a:solidFill>
          </a:ln>
          <a:effectLst/>
          <a:ex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ja-JP" sz="2000" dirty="0">
                <a:solidFill>
                  <a:srgbClr val="FF0000"/>
                </a:solidFill>
              </a:rPr>
              <a:t>Material</a:t>
            </a:r>
            <a:r>
              <a:rPr lang="ja-JP" altLang="en-US" sz="2000" dirty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and</a:t>
            </a:r>
            <a:r>
              <a:rPr lang="ja-JP" altLang="en-US" sz="2000" dirty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Life</a:t>
            </a:r>
            <a:r>
              <a:rPr lang="ja-JP" altLang="en-US" sz="2000" dirty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Science</a:t>
            </a:r>
            <a:r>
              <a:rPr lang="ja-JP" altLang="en-US" sz="2000" dirty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Experimental</a:t>
            </a:r>
            <a:r>
              <a:rPr lang="ja-JP" altLang="en-US" sz="2000" dirty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Facility</a:t>
            </a:r>
            <a:r>
              <a:rPr lang="ja-JP" altLang="en-US" sz="2000" dirty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(MLF)</a:t>
            </a:r>
          </a:p>
        </p:txBody>
      </p:sp>
      <p:sp>
        <p:nvSpPr>
          <p:cNvPr id="6156" name="Rectangle 14"/>
          <p:cNvSpPr>
            <a:spLocks noChangeArrowheads="1"/>
          </p:cNvSpPr>
          <p:nvPr/>
        </p:nvSpPr>
        <p:spPr bwMode="auto">
          <a:xfrm>
            <a:off x="7862865" y="6160758"/>
            <a:ext cx="1066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ja-JP" sz="1800" dirty="0">
                <a:solidFill>
                  <a:srgbClr val="FF0000"/>
                </a:solidFill>
              </a:rPr>
              <a:t>Neutron target</a:t>
            </a:r>
          </a:p>
        </p:txBody>
      </p:sp>
      <p:sp>
        <p:nvSpPr>
          <p:cNvPr id="6157" name="Rectangle 15"/>
          <p:cNvSpPr>
            <a:spLocks noChangeArrowheads="1"/>
          </p:cNvSpPr>
          <p:nvPr/>
        </p:nvSpPr>
        <p:spPr bwMode="auto">
          <a:xfrm>
            <a:off x="5881665" y="6160758"/>
            <a:ext cx="1066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FF0000"/>
                </a:solidFill>
              </a:rPr>
              <a:t>Muon target</a:t>
            </a:r>
          </a:p>
        </p:txBody>
      </p:sp>
      <p:sp>
        <p:nvSpPr>
          <p:cNvPr id="6158" name="Line 16"/>
          <p:cNvSpPr>
            <a:spLocks noChangeShapeType="1"/>
          </p:cNvSpPr>
          <p:nvPr/>
        </p:nvSpPr>
        <p:spPr bwMode="auto">
          <a:xfrm flipV="1">
            <a:off x="6491265" y="5474958"/>
            <a:ext cx="3810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159" name="Line 17"/>
          <p:cNvSpPr>
            <a:spLocks noChangeShapeType="1"/>
          </p:cNvSpPr>
          <p:nvPr/>
        </p:nvSpPr>
        <p:spPr bwMode="auto">
          <a:xfrm flipH="1" flipV="1">
            <a:off x="7634265" y="5398758"/>
            <a:ext cx="45720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160" name="Rectangle 18"/>
          <p:cNvSpPr>
            <a:spLocks noChangeArrowheads="1"/>
          </p:cNvSpPr>
          <p:nvPr/>
        </p:nvSpPr>
        <p:spPr bwMode="auto">
          <a:xfrm>
            <a:off x="3290865" y="2579358"/>
            <a:ext cx="1066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FF9933"/>
                </a:solidFill>
              </a:rPr>
              <a:t>road to</a:t>
            </a:r>
            <a:br>
              <a:rPr lang="en-US" altLang="ja-JP">
                <a:solidFill>
                  <a:srgbClr val="FF9933"/>
                </a:solidFill>
              </a:rPr>
            </a:br>
            <a:r>
              <a:rPr lang="en-US" altLang="ja-JP">
                <a:solidFill>
                  <a:srgbClr val="FF9933"/>
                </a:solidFill>
              </a:rPr>
              <a:t>coast</a:t>
            </a:r>
          </a:p>
        </p:txBody>
      </p:sp>
      <p:sp>
        <p:nvSpPr>
          <p:cNvPr id="6162" name="テキスト ボックス 1"/>
          <p:cNvSpPr txBox="1">
            <a:spLocks noChangeArrowheads="1"/>
          </p:cNvSpPr>
          <p:nvPr/>
        </p:nvSpPr>
        <p:spPr bwMode="auto">
          <a:xfrm>
            <a:off x="2156736" y="1285726"/>
            <a:ext cx="2948832" cy="1323439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dirty="0" err="1"/>
              <a:t>Ep</a:t>
            </a:r>
            <a:r>
              <a:rPr lang="en-US" altLang="ja-JP" dirty="0"/>
              <a:t>: 	3GeV</a:t>
            </a:r>
          </a:p>
          <a:p>
            <a:pPr eaLnBrk="1" hangingPunct="1"/>
            <a:r>
              <a:rPr lang="en-US" altLang="ja-JP" dirty="0"/>
              <a:t>Power: 1MW</a:t>
            </a:r>
          </a:p>
          <a:p>
            <a:pPr eaLnBrk="1" hangingPunct="1"/>
            <a:r>
              <a:rPr lang="ja-JP" altLang="ja-JP" dirty="0"/>
              <a:t> </a:t>
            </a:r>
            <a:r>
              <a:rPr lang="en-US" altLang="ja-JP" dirty="0"/>
              <a:t>Already</a:t>
            </a:r>
            <a:r>
              <a:rPr lang="ja-JP" altLang="en-US" dirty="0"/>
              <a:t> </a:t>
            </a:r>
            <a:r>
              <a:rPr lang="en-US" altLang="ja-JP" dirty="0"/>
              <a:t>demonstrated</a:t>
            </a:r>
          </a:p>
          <a:p>
            <a:pPr eaLnBrk="1" hangingPunct="1"/>
            <a:r>
              <a:rPr lang="en-US" altLang="ja-JP" dirty="0"/>
              <a:t>Rep.:	25Hz</a:t>
            </a:r>
            <a:endParaRPr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939065" y="3995408"/>
            <a:ext cx="915988" cy="400050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/>
              <a:t>JSNS</a:t>
            </a:r>
            <a:endParaRPr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957865" y="4004933"/>
            <a:ext cx="1066800" cy="400050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/>
              <a:t>MUSE</a:t>
            </a:r>
            <a:endParaRPr lang="ja-JP" altLang="en-US"/>
          </a:p>
        </p:txBody>
      </p:sp>
      <p:grpSp>
        <p:nvGrpSpPr>
          <p:cNvPr id="5" name="図形グループ 4"/>
          <p:cNvGrpSpPr/>
          <p:nvPr/>
        </p:nvGrpSpPr>
        <p:grpSpPr>
          <a:xfrm>
            <a:off x="273931" y="1266940"/>
            <a:ext cx="1655188" cy="1312418"/>
            <a:chOff x="273931" y="1266940"/>
            <a:chExt cx="1396283" cy="1038921"/>
          </a:xfrm>
        </p:grpSpPr>
        <p:sp>
          <p:nvSpPr>
            <p:cNvPr id="3" name="正方形/長方形 2"/>
            <p:cNvSpPr/>
            <p:nvPr/>
          </p:nvSpPr>
          <p:spPr bwMode="auto">
            <a:xfrm>
              <a:off x="273931" y="1332376"/>
              <a:ext cx="1332300" cy="89655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" name="図形グループ 1"/>
            <p:cNvGrpSpPr/>
            <p:nvPr/>
          </p:nvGrpSpPr>
          <p:grpSpPr>
            <a:xfrm>
              <a:off x="287501" y="1701024"/>
              <a:ext cx="1382713" cy="604837"/>
              <a:chOff x="7372350" y="306388"/>
              <a:chExt cx="1382713" cy="604837"/>
            </a:xfrm>
            <a:noFill/>
          </p:grpSpPr>
          <p:grpSp>
            <p:nvGrpSpPr>
              <p:cNvPr id="21" name="グループ化 9"/>
              <p:cNvGrpSpPr>
                <a:grpSpLocks/>
              </p:cNvGrpSpPr>
              <p:nvPr/>
            </p:nvGrpSpPr>
            <p:grpSpPr bwMode="auto">
              <a:xfrm>
                <a:off x="7702550" y="306388"/>
                <a:ext cx="585788" cy="296862"/>
                <a:chOff x="4556760" y="2032000"/>
                <a:chExt cx="1199970" cy="607915"/>
              </a:xfrm>
              <a:grpFill/>
            </p:grpSpPr>
            <p:grpSp>
              <p:nvGrpSpPr>
                <p:cNvPr id="22" name="グループ化 11"/>
                <p:cNvGrpSpPr>
                  <a:grpSpLocks/>
                </p:cNvGrpSpPr>
                <p:nvPr/>
              </p:nvGrpSpPr>
              <p:grpSpPr bwMode="auto">
                <a:xfrm>
                  <a:off x="4556760" y="2179320"/>
                  <a:ext cx="1199970" cy="460595"/>
                  <a:chOff x="4556760" y="2179320"/>
                  <a:chExt cx="3017520" cy="1158240"/>
                </a:xfrm>
                <a:grpFill/>
              </p:grpSpPr>
              <p:sp>
                <p:nvSpPr>
                  <p:cNvPr id="24" name="フリーフォーム 13"/>
                  <p:cNvSpPr>
                    <a:spLocks/>
                  </p:cNvSpPr>
                  <p:nvPr/>
                </p:nvSpPr>
                <p:spPr bwMode="auto">
                  <a:xfrm>
                    <a:off x="4556760" y="2179320"/>
                    <a:ext cx="2453640" cy="1158240"/>
                  </a:xfrm>
                  <a:custGeom>
                    <a:avLst/>
                    <a:gdLst>
                      <a:gd name="T0" fmla="*/ 0 w 2453640"/>
                      <a:gd name="T1" fmla="*/ 1143000 h 1158240"/>
                      <a:gd name="T2" fmla="*/ 487680 w 2453640"/>
                      <a:gd name="T3" fmla="*/ 1150620 h 1158240"/>
                      <a:gd name="T4" fmla="*/ 731520 w 2453640"/>
                      <a:gd name="T5" fmla="*/ 15240 h 1158240"/>
                      <a:gd name="T6" fmla="*/ 982980 w 2453640"/>
                      <a:gd name="T7" fmla="*/ 1158240 h 1158240"/>
                      <a:gd name="T8" fmla="*/ 1905000 w 2453640"/>
                      <a:gd name="T9" fmla="*/ 1150620 h 1158240"/>
                      <a:gd name="T10" fmla="*/ 2133600 w 2453640"/>
                      <a:gd name="T11" fmla="*/ 0 h 1158240"/>
                      <a:gd name="T12" fmla="*/ 2453640 w 2453640"/>
                      <a:gd name="T13" fmla="*/ 1158240 h 115824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2453640" h="1158240">
                        <a:moveTo>
                          <a:pt x="0" y="1143000"/>
                        </a:moveTo>
                        <a:lnTo>
                          <a:pt x="487680" y="1150620"/>
                        </a:lnTo>
                        <a:lnTo>
                          <a:pt x="731520" y="15240"/>
                        </a:lnTo>
                        <a:lnTo>
                          <a:pt x="982980" y="1158240"/>
                        </a:lnTo>
                        <a:lnTo>
                          <a:pt x="1905000" y="1150620"/>
                        </a:lnTo>
                        <a:lnTo>
                          <a:pt x="2133600" y="0"/>
                        </a:lnTo>
                        <a:lnTo>
                          <a:pt x="2453640" y="1158240"/>
                        </a:lnTo>
                      </a:path>
                    </a:pathLst>
                  </a:custGeom>
                  <a:grpFill/>
                  <a:ln w="38100" cap="flat" cmpd="sng">
                    <a:solidFill>
                      <a:schemeClr val="tx2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  <p:cxnSp>
                <p:nvCxnSpPr>
                  <p:cNvPr id="25" name="直線コネクタ 14"/>
                  <p:cNvCxnSpPr>
                    <a:cxnSpLocks noChangeShapeType="1"/>
                    <a:stCxn id="24" idx="6"/>
                  </p:cNvCxnSpPr>
                  <p:nvPr/>
                </p:nvCxnSpPr>
                <p:spPr bwMode="auto">
                  <a:xfrm flipV="1">
                    <a:off x="7010026" y="3337560"/>
                    <a:ext cx="564254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2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  <p:cxnSp>
              <p:nvCxnSpPr>
                <p:cNvPr id="23" name="直線矢印コネクタ 12"/>
                <p:cNvCxnSpPr>
                  <a:cxnSpLocks noChangeShapeType="1"/>
                </p:cNvCxnSpPr>
                <p:nvPr/>
              </p:nvCxnSpPr>
              <p:spPr bwMode="auto">
                <a:xfrm>
                  <a:off x="4839681" y="2032000"/>
                  <a:ext cx="569090" cy="13004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 type="arrow" w="med" len="med"/>
                  <a:tailEnd type="arrow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6" name="テキスト ボックス 10"/>
              <p:cNvSpPr txBox="1">
                <a:spLocks noChangeArrowheads="1"/>
              </p:cNvSpPr>
              <p:nvPr/>
            </p:nvSpPr>
            <p:spPr bwMode="auto">
              <a:xfrm>
                <a:off x="7372350" y="603250"/>
                <a:ext cx="1382713" cy="3079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altLang="ja-JP" sz="1400" dirty="0"/>
                  <a:t>FWHM ~150ns</a:t>
                </a:r>
              </a:p>
            </p:txBody>
          </p:sp>
        </p:grpSp>
        <p:sp>
          <p:nvSpPr>
            <p:cNvPr id="28" name="テキスト ボックス 8"/>
            <p:cNvSpPr txBox="1">
              <a:spLocks noChangeArrowheads="1"/>
            </p:cNvSpPr>
            <p:nvPr/>
          </p:nvSpPr>
          <p:spPr bwMode="auto">
            <a:xfrm>
              <a:off x="505638" y="1266940"/>
              <a:ext cx="72231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altLang="ja-JP" sz="1400"/>
                <a:t>600ns </a:t>
              </a:r>
            </a:p>
          </p:txBody>
        </p:sp>
      </p:grpSp>
      <p:sp>
        <p:nvSpPr>
          <p:cNvPr id="29" name="テキスト ボックス 8"/>
          <p:cNvSpPr txBox="1">
            <a:spLocks noChangeArrowheads="1"/>
          </p:cNvSpPr>
          <p:nvPr/>
        </p:nvSpPr>
        <p:spPr bwMode="auto">
          <a:xfrm>
            <a:off x="7702550" y="-3175"/>
            <a:ext cx="722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1400"/>
              <a:t>600ns 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880604" y="338378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solidFill>
                  <a:schemeClr val="tx2"/>
                </a:solidFill>
              </a:rPr>
              <a:t>Dump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C35C4677-576A-FB40-B4E6-3665C0461540}"/>
              </a:ext>
            </a:extLst>
          </p:cNvPr>
          <p:cNvSpPr/>
          <p:nvPr/>
        </p:nvSpPr>
        <p:spPr bwMode="auto">
          <a:xfrm>
            <a:off x="7962156" y="1410472"/>
            <a:ext cx="129309" cy="129309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円/楕円 33">
            <a:extLst>
              <a:ext uri="{FF2B5EF4-FFF2-40B4-BE49-F238E27FC236}">
                <a16:creationId xmlns:a16="http://schemas.microsoft.com/office/drawing/2014/main" id="{356AF8EA-0D16-B14C-8848-CEEC6AEBB935}"/>
              </a:ext>
            </a:extLst>
          </p:cNvPr>
          <p:cNvSpPr/>
          <p:nvPr/>
        </p:nvSpPr>
        <p:spPr bwMode="auto">
          <a:xfrm>
            <a:off x="2332505" y="3884046"/>
            <a:ext cx="129309" cy="129309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8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PKA and DPA</a:t>
            </a:r>
            <a:endParaRPr kumimoji="1"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B54207D-5EC8-5347-9B69-136382AC4893}"/>
              </a:ext>
            </a:extLst>
          </p:cNvPr>
          <p:cNvGrpSpPr/>
          <p:nvPr/>
        </p:nvGrpSpPr>
        <p:grpSpPr>
          <a:xfrm>
            <a:off x="179388" y="4134284"/>
            <a:ext cx="8907464" cy="2554545"/>
            <a:chOff x="122236" y="947741"/>
            <a:chExt cx="8907464" cy="2554545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2236" y="989243"/>
              <a:ext cx="6786660" cy="2476427"/>
            </a:xfrm>
            <a:prstGeom prst="rect">
              <a:avLst/>
            </a:prstGeom>
          </p:spPr>
        </p:pic>
        <p:sp>
          <p:nvSpPr>
            <p:cNvPr id="5" name="テキスト ボックス 4"/>
            <p:cNvSpPr txBox="1"/>
            <p:nvPr/>
          </p:nvSpPr>
          <p:spPr>
            <a:xfrm>
              <a:off x="6908896" y="947741"/>
              <a:ext cx="212080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>
                  <a:solidFill>
                    <a:schemeClr val="bg1"/>
                  </a:solidFill>
                </a:rPr>
                <a:t>DPA (Displacement per Atom) is estimated by calculation based on PKA (Primary Knock-on Atom)</a:t>
              </a:r>
            </a:p>
          </p:txBody>
        </p:sp>
      </p:grpSp>
      <p:pic>
        <p:nvPicPr>
          <p:cNvPr id="12" name="図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698" y="957174"/>
            <a:ext cx="5649982" cy="2981935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486D961-C81F-354A-A60D-0589754D811A}"/>
              </a:ext>
            </a:extLst>
          </p:cNvPr>
          <p:cNvSpPr/>
          <p:nvPr/>
        </p:nvSpPr>
        <p:spPr>
          <a:xfrm>
            <a:off x="5119940" y="1388976"/>
            <a:ext cx="41886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altLang="ja-JP" dirty="0">
                <a:solidFill>
                  <a:schemeClr val="bg1"/>
                </a:solidFill>
              </a:rPr>
              <a:t>Damage characteristics may be described as a function of DPA, gas production and temperature.</a:t>
            </a:r>
          </a:p>
          <a:p>
            <a:pPr lvl="2"/>
            <a:endParaRPr lang="en-US" altLang="ja-JP" dirty="0">
              <a:solidFill>
                <a:schemeClr val="bg1"/>
              </a:solidFill>
            </a:endParaRPr>
          </a:p>
          <a:p>
            <a:pPr lvl="2"/>
            <a:r>
              <a:rPr lang="en-US" altLang="ja-JP" dirty="0">
                <a:solidFill>
                  <a:schemeClr val="bg1"/>
                </a:solidFill>
              </a:rPr>
              <a:t>DPA</a:t>
            </a:r>
            <a:r>
              <a:rPr lang="ja-JP" altLang="en-US">
                <a:solidFill>
                  <a:schemeClr val="bg1"/>
                </a:solidFill>
              </a:rPr>
              <a:t> </a:t>
            </a:r>
            <a:r>
              <a:rPr lang="en-US" altLang="ja-JP" dirty="0">
                <a:solidFill>
                  <a:schemeClr val="bg1"/>
                </a:solidFill>
              </a:rPr>
              <a:t>=</a:t>
            </a:r>
            <a:r>
              <a:rPr lang="ja-JP" altLang="en-US">
                <a:solidFill>
                  <a:schemeClr val="bg1"/>
                </a:solidFill>
              </a:rPr>
              <a:t> </a:t>
            </a:r>
            <a:r>
              <a:rPr lang="en-US" altLang="ja-JP" dirty="0">
                <a:solidFill>
                  <a:schemeClr val="bg1"/>
                </a:solidFill>
              </a:rPr>
              <a:t>flux</a:t>
            </a:r>
            <a:r>
              <a:rPr lang="ja-JP" altLang="en-US">
                <a:solidFill>
                  <a:schemeClr val="bg1"/>
                </a:solidFill>
              </a:rPr>
              <a:t> </a:t>
            </a:r>
            <a:r>
              <a:rPr lang="en-US" altLang="ja-JP" dirty="0">
                <a:solidFill>
                  <a:schemeClr val="bg1"/>
                </a:solidFill>
              </a:rPr>
              <a:t>×</a:t>
            </a:r>
            <a:r>
              <a:rPr lang="ja-JP" altLang="en-US">
                <a:solidFill>
                  <a:schemeClr val="bg1"/>
                </a:solidFill>
              </a:rPr>
              <a:t> </a:t>
            </a:r>
            <a:r>
              <a:rPr lang="en-US" altLang="ja-JP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Displacement</a:t>
            </a:r>
            <a:r>
              <a:rPr lang="ja-JP" altLang="en-US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ja-JP" dirty="0">
                <a:solidFill>
                  <a:schemeClr val="tx2">
                    <a:lumMod val="20000"/>
                    <a:lumOff val="80000"/>
                  </a:schemeClr>
                </a:solidFill>
              </a:rPr>
              <a:t>cross</a:t>
            </a:r>
            <a:r>
              <a:rPr lang="ja-JP" altLang="en-US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ja-JP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section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4D73287-DDA8-3749-A095-AF9D33846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84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79388" y="57835"/>
            <a:ext cx="7772400" cy="646331"/>
          </a:xfrm>
        </p:spPr>
        <p:txBody>
          <a:bodyPr/>
          <a:lstStyle/>
          <a:p>
            <a:r>
              <a:rPr lang="en-US" altLang="ja-JP" sz="3600" dirty="0"/>
              <a:t>DPA and displacement</a:t>
            </a:r>
            <a:r>
              <a:rPr kumimoji="1" lang="ja-JP" altLang="en-US" sz="3600" dirty="0"/>
              <a:t> </a:t>
            </a:r>
            <a:r>
              <a:rPr kumimoji="1" lang="en-US" altLang="ja-JP" sz="3600" dirty="0"/>
              <a:t>cross</a:t>
            </a:r>
            <a:r>
              <a:rPr lang="ja-JP" altLang="en-US" sz="3600" dirty="0"/>
              <a:t> </a:t>
            </a:r>
            <a:r>
              <a:rPr kumimoji="1" lang="en-US" altLang="ja-JP" sz="3600" dirty="0"/>
              <a:t>section</a:t>
            </a:r>
            <a:endParaRPr kumimoji="1" lang="ja-JP" altLang="en-US" sz="3600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8915" y="806429"/>
            <a:ext cx="5516295" cy="2866223"/>
          </a:xfrm>
        </p:spPr>
        <p:txBody>
          <a:bodyPr>
            <a:noAutofit/>
          </a:bodyPr>
          <a:lstStyle/>
          <a:p>
            <a:r>
              <a:rPr lang="en-US" altLang="ja-JP" sz="2000" dirty="0"/>
              <a:t>Although DPA is widely</a:t>
            </a:r>
            <a:r>
              <a:rPr lang="ja-JP" altLang="en-US" sz="2000" dirty="0"/>
              <a:t> </a:t>
            </a:r>
            <a:r>
              <a:rPr lang="en-US" altLang="ja-JP" sz="2000" dirty="0"/>
              <a:t>utilized to estimate damage, displacement</a:t>
            </a:r>
            <a:r>
              <a:rPr lang="ja-JP" altLang="en-US" sz="2000" dirty="0"/>
              <a:t> </a:t>
            </a:r>
            <a:r>
              <a:rPr lang="en-US" altLang="ja-JP" sz="2000" dirty="0"/>
              <a:t>cross</a:t>
            </a:r>
            <a:r>
              <a:rPr lang="ja-JP" altLang="en-US" sz="2000" dirty="0"/>
              <a:t> </a:t>
            </a:r>
            <a:r>
              <a:rPr lang="en-US" altLang="ja-JP" sz="2000" dirty="0"/>
              <a:t>section</a:t>
            </a:r>
            <a:r>
              <a:rPr lang="ja-JP" altLang="en-US" sz="2000" dirty="0"/>
              <a:t> </a:t>
            </a:r>
            <a:r>
              <a:rPr lang="en-US" altLang="ja-JP" sz="2000" dirty="0"/>
              <a:t>has</a:t>
            </a:r>
            <a:r>
              <a:rPr lang="ja-JP" altLang="en-US" sz="2000" dirty="0"/>
              <a:t> </a:t>
            </a:r>
            <a:r>
              <a:rPr lang="en-US" altLang="ja-JP" sz="2000" dirty="0"/>
              <a:t>not</a:t>
            </a:r>
            <a:r>
              <a:rPr lang="ja-JP" altLang="en-US" sz="2000" dirty="0"/>
              <a:t> </a:t>
            </a:r>
            <a:r>
              <a:rPr lang="en-US" altLang="ja-JP" sz="2000" dirty="0"/>
              <a:t>been</a:t>
            </a:r>
            <a:r>
              <a:rPr lang="ja-JP" altLang="en-US" sz="2000" dirty="0"/>
              <a:t> </a:t>
            </a:r>
            <a:r>
              <a:rPr lang="en-US" altLang="ja-JP" sz="2000" dirty="0"/>
              <a:t>enough</a:t>
            </a:r>
            <a:r>
              <a:rPr lang="ja-JP" altLang="en-US" sz="2000" dirty="0"/>
              <a:t> </a:t>
            </a:r>
            <a:r>
              <a:rPr lang="en-US" altLang="ja-JP" sz="2000" dirty="0"/>
              <a:t>validated.</a:t>
            </a:r>
          </a:p>
          <a:p>
            <a:pPr lvl="1"/>
            <a:r>
              <a:rPr lang="en-US" altLang="ja-JP" sz="2000" dirty="0"/>
              <a:t>Cross</a:t>
            </a:r>
            <a:r>
              <a:rPr lang="ja-JP" altLang="en-US" sz="2000"/>
              <a:t> </a:t>
            </a:r>
            <a:r>
              <a:rPr lang="en-US" altLang="ja-JP" sz="2000" dirty="0"/>
              <a:t>section</a:t>
            </a:r>
            <a:r>
              <a:rPr lang="ja-JP" altLang="en-US" sz="2000"/>
              <a:t> </a:t>
            </a:r>
            <a:r>
              <a:rPr lang="en-US" altLang="ja-JP" sz="2000" dirty="0"/>
              <a:t>exp. data for Ep&gt;20 MeV are scarce.</a:t>
            </a:r>
          </a:p>
          <a:p>
            <a:pPr lvl="2"/>
            <a:r>
              <a:rPr lang="en-US" altLang="ja-JP" sz="2000" dirty="0"/>
              <a:t>Only 5 Data  (Cu: 3, W: 2)  </a:t>
            </a:r>
          </a:p>
          <a:p>
            <a:pPr lvl="2"/>
            <a:r>
              <a:rPr lang="en-US" altLang="ja-JP" sz="2000" dirty="0"/>
              <a:t>No data for Al, </a:t>
            </a:r>
            <a:r>
              <a:rPr lang="en-US" altLang="ja-JP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Fe</a:t>
            </a:r>
          </a:p>
          <a:p>
            <a:pPr lvl="1"/>
            <a:r>
              <a:rPr lang="en-US" altLang="ja-JP" sz="2000" dirty="0"/>
              <a:t>Showing large discrepancies among calculation models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71" y="3891245"/>
            <a:ext cx="4417420" cy="286987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4941" y="3891245"/>
            <a:ext cx="4296874" cy="286987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2033" y="1403247"/>
            <a:ext cx="3700269" cy="2394746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6178828" y="989670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N. </a:t>
            </a:r>
            <a:r>
              <a:rPr kumimoji="1" lang="en-US" altLang="ja-JP" dirty="0" err="1">
                <a:solidFill>
                  <a:schemeClr val="bg1"/>
                </a:solidFill>
              </a:rPr>
              <a:t>Mokhov</a:t>
            </a:r>
            <a:r>
              <a:rPr kumimoji="1" lang="en-US" altLang="ja-JP" dirty="0">
                <a:solidFill>
                  <a:schemeClr val="bg1"/>
                </a:solidFill>
              </a:rPr>
              <a:t> HPTW2016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689F0B1-A6AF-F245-91BB-6C233F08479A}"/>
              </a:ext>
            </a:extLst>
          </p:cNvPr>
          <p:cNvSpPr txBox="1"/>
          <p:nvPr/>
        </p:nvSpPr>
        <p:spPr>
          <a:xfrm>
            <a:off x="7860888" y="5939400"/>
            <a:ext cx="949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chemeClr val="tx2"/>
                </a:solidFill>
              </a:rPr>
              <a:t>x8 times</a:t>
            </a:r>
            <a:endParaRPr kumimoji="1" lang="ja-JP" altLang="en-US" sz="1600">
              <a:solidFill>
                <a:schemeClr val="tx2"/>
              </a:solidFill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F867C033-CF3B-6C48-8359-C7C524132900}"/>
              </a:ext>
            </a:extLst>
          </p:cNvPr>
          <p:cNvCxnSpPr>
            <a:cxnSpLocks/>
          </p:cNvCxnSpPr>
          <p:nvPr/>
        </p:nvCxnSpPr>
        <p:spPr bwMode="auto">
          <a:xfrm>
            <a:off x="8128769" y="5383161"/>
            <a:ext cx="0" cy="58993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miter lim="800000"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8CD93197-BF73-C941-AC97-0DA68D02E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6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/>
          <p:cNvSpPr txBox="1">
            <a:spLocks/>
          </p:cNvSpPr>
          <p:nvPr/>
        </p:nvSpPr>
        <p:spPr>
          <a:xfrm>
            <a:off x="1" y="21596"/>
            <a:ext cx="9144000" cy="808875"/>
          </a:xfrm>
          <a:prstGeom prst="rect">
            <a:avLst/>
          </a:prstGeom>
        </p:spPr>
        <p:txBody>
          <a:bodyPr anchor="ctr" anchorCtr="0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1514018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028036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42053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6056071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altLang="ja-JP" sz="2800" b="1" kern="0" dirty="0"/>
              <a:t>Measurement of displacement cross section</a:t>
            </a:r>
          </a:p>
          <a:p>
            <a:r>
              <a:rPr lang="en-US" altLang="ja-JP" sz="2800" b="1" kern="0" dirty="0"/>
              <a:t> for 0.4</a:t>
            </a:r>
            <a:r>
              <a:rPr lang="ja-JP" altLang="en-US" sz="2800" b="1" kern="0" dirty="0"/>
              <a:t>～</a:t>
            </a:r>
            <a:r>
              <a:rPr lang="en-US" altLang="ja-JP" sz="2800" b="1" kern="0" dirty="0"/>
              <a:t>3</a:t>
            </a:r>
            <a:r>
              <a:rPr lang="ja-JP" altLang="en-US" sz="2800" b="1" kern="0" dirty="0"/>
              <a:t> </a:t>
            </a:r>
            <a:r>
              <a:rPr lang="en-US" altLang="ja-JP" sz="2800" b="1" kern="0" dirty="0"/>
              <a:t>GeV proton</a:t>
            </a:r>
            <a:endParaRPr lang="ja-JP" altLang="en-US" sz="2800" b="1" kern="0" dirty="0"/>
          </a:p>
        </p:txBody>
      </p:sp>
      <p:sp>
        <p:nvSpPr>
          <p:cNvPr id="13" name="Text Box 4949"/>
          <p:cNvSpPr txBox="1">
            <a:spLocks noChangeArrowheads="1"/>
          </p:cNvSpPr>
          <p:nvPr/>
        </p:nvSpPr>
        <p:spPr bwMode="auto">
          <a:xfrm>
            <a:off x="121280" y="907998"/>
            <a:ext cx="9063875" cy="36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6493" tIns="43247" rIns="86493" bIns="43247">
            <a:spAutoFit/>
          </a:bodyPr>
          <a:lstStyle>
            <a:lvl1pPr marL="431800" indent="-431800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601663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865188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296988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1730375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en-US" altLang="ja-JP" sz="1800" dirty="0">
                <a:solidFill>
                  <a:schemeClr val="bg1"/>
                </a:solidFill>
                <a:latin typeface="Arial" pitchFamily="34" charset="0"/>
              </a:rPr>
              <a:t>Experiment at the RCS with change of radiation license</a:t>
            </a:r>
          </a:p>
        </p:txBody>
      </p:sp>
      <p:grpSp>
        <p:nvGrpSpPr>
          <p:cNvPr id="25" name="図形グループ 24"/>
          <p:cNvGrpSpPr/>
          <p:nvPr/>
        </p:nvGrpSpPr>
        <p:grpSpPr>
          <a:xfrm>
            <a:off x="4713506" y="3859473"/>
            <a:ext cx="4160407" cy="2994974"/>
            <a:chOff x="6933839" y="2509418"/>
            <a:chExt cx="7277599" cy="5238962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3839" y="2509418"/>
              <a:ext cx="6966232" cy="522467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</p:pic>
        <p:cxnSp>
          <p:nvCxnSpPr>
            <p:cNvPr id="16" name="直線矢印コネクタ 15"/>
            <p:cNvCxnSpPr/>
            <p:nvPr/>
          </p:nvCxnSpPr>
          <p:spPr bwMode="auto">
            <a:xfrm flipH="1">
              <a:off x="7179183" y="4907153"/>
              <a:ext cx="6672262" cy="589379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円/楕円 16"/>
            <p:cNvSpPr/>
            <p:nvPr/>
          </p:nvSpPr>
          <p:spPr bwMode="auto">
            <a:xfrm>
              <a:off x="8879384" y="2509418"/>
              <a:ext cx="2543175" cy="5238962"/>
            </a:xfrm>
            <a:prstGeom prst="ellipse">
              <a:avLst/>
            </a:prstGeom>
            <a:noFill/>
            <a:ln w="57150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ys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1784736" y="2509418"/>
              <a:ext cx="2426702" cy="1292109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/>
                <a:t>Vacuum chamber with </a:t>
              </a:r>
            </a:p>
            <a:p>
              <a:r>
                <a:rPr kumimoji="1" lang="en-US" altLang="ja-JP" sz="1400" dirty="0"/>
                <a:t>4 K </a:t>
              </a:r>
              <a:r>
                <a:rPr lang="en-US" altLang="ja-JP" sz="1400" dirty="0"/>
                <a:t>cryo-</a:t>
              </a:r>
              <a:r>
                <a:rPr kumimoji="1" lang="en-US" altLang="ja-JP" sz="1400" dirty="0"/>
                <a:t>cooler</a:t>
              </a:r>
              <a:endParaRPr kumimoji="1" lang="ja-JP" altLang="en-US" sz="1400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2339859" y="6779006"/>
              <a:ext cx="923096" cy="592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chemeClr val="bg1"/>
                  </a:solidFill>
                </a:rPr>
                <a:t>1 m</a:t>
              </a:r>
              <a:endParaRPr kumimoji="1" lang="ja-JP" altLang="en-US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直線矢印コネクタ 22"/>
            <p:cNvCxnSpPr/>
            <p:nvPr/>
          </p:nvCxnSpPr>
          <p:spPr bwMode="auto">
            <a:xfrm>
              <a:off x="11978139" y="7394713"/>
              <a:ext cx="1630240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bg1"/>
              </a:solidFill>
              <a:prstDash val="solid"/>
              <a:miter lim="800000"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テキスト ボックス 23"/>
            <p:cNvSpPr txBox="1"/>
            <p:nvPr/>
          </p:nvSpPr>
          <p:spPr>
            <a:xfrm>
              <a:off x="7308436" y="4706841"/>
              <a:ext cx="1259582" cy="5922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>
                  <a:solidFill>
                    <a:schemeClr val="tx2"/>
                  </a:solidFill>
                </a:rPr>
                <a:t>Beam</a:t>
              </a:r>
              <a:endParaRPr kumimoji="1" lang="ja-JP" altLang="en-US" sz="1600" dirty="0">
                <a:solidFill>
                  <a:schemeClr val="tx2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 Box 4949"/>
              <p:cNvSpPr txBox="1">
                <a:spLocks noChangeArrowheads="1"/>
              </p:cNvSpPr>
              <p:nvPr/>
            </p:nvSpPr>
            <p:spPr bwMode="auto">
              <a:xfrm>
                <a:off x="465827" y="1479544"/>
                <a:ext cx="8063333" cy="1716258"/>
              </a:xfrm>
              <a:prstGeom prst="rect">
                <a:avLst/>
              </a:prstGeom>
              <a:solidFill>
                <a:srgbClr val="FFFD78"/>
              </a:solidFill>
              <a:ln>
                <a:noFill/>
              </a:ln>
              <a:effectLst/>
              <a:extLst/>
            </p:spPr>
            <p:txBody>
              <a:bodyPr wrap="square" lIns="86493" tIns="43247" rIns="86493" bIns="43247">
                <a:noAutofit/>
              </a:bodyPr>
              <a:lstStyle>
                <a:lvl1pPr marL="431800" indent="-431800" defTabSz="865188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601663" defTabSz="865188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865188" defTabSz="865188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296988" defTabSz="865188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1730375" defTabSz="865188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187575" defTabSz="86518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644775" defTabSz="86518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101975" defTabSz="86518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559175" defTabSz="86518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marL="0" indent="0"/>
                <a:r>
                  <a:rPr lang="en-US" altLang="ja-JP" sz="1800" dirty="0">
                    <a:latin typeface="Arial" pitchFamily="34" charset="0"/>
                  </a:rPr>
                  <a:t>To sustain damage, sample was cooled to </a:t>
                </a:r>
                <a:r>
                  <a:rPr lang="en-US" altLang="ja-JP" sz="1800" dirty="0">
                    <a:solidFill>
                      <a:schemeClr val="tx2"/>
                    </a:solidFill>
                    <a:latin typeface="Arial" pitchFamily="34" charset="0"/>
                  </a:rPr>
                  <a:t>cryo-temperature</a:t>
                </a:r>
                <a:r>
                  <a:rPr lang="en-US" altLang="ja-JP" sz="1800" dirty="0">
                    <a:latin typeface="Arial" pitchFamily="34" charset="0"/>
                  </a:rPr>
                  <a:t> (~ 4 K).</a:t>
                </a:r>
              </a:p>
              <a:p>
                <a:pPr marL="0" indent="0"/>
                <a:r>
                  <a:rPr lang="en-US" altLang="ja-JP" sz="1800" dirty="0">
                    <a:latin typeface="Arial" pitchFamily="34" charset="0"/>
                  </a:rPr>
                  <a:t>Displacement cross section(</a:t>
                </a:r>
                <a:r>
                  <a:rPr lang="en-US" altLang="ja-JP" sz="1800" dirty="0">
                    <a:latin typeface="Symbol" charset="2"/>
                    <a:ea typeface="Symbol" charset="2"/>
                    <a:cs typeface="Symbol" charset="2"/>
                  </a:rPr>
                  <a:t>s</a:t>
                </a:r>
                <a:r>
                  <a:rPr lang="en-US" altLang="ja-JP" sz="1800" dirty="0">
                    <a:latin typeface="Arial" pitchFamily="34" charset="0"/>
                  </a:rPr>
                  <a:t>) can be obtained by increase of resistivity</a:t>
                </a:r>
              </a:p>
              <a:p>
                <a:pPr marL="0" indent="0"/>
                <a:r>
                  <a:rPr lang="en-US" altLang="ja-JP" sz="1800" dirty="0">
                    <a:latin typeface="Arial" pitchFamily="34" charset="0"/>
                  </a:rPr>
                  <a:t> (</a:t>
                </a:r>
                <a:r>
                  <a:rPr lang="en-US" altLang="ja-JP" sz="1800" i="1" dirty="0" err="1">
                    <a:latin typeface="Arial" pitchFamily="34" charset="0"/>
                  </a:rPr>
                  <a:t>Δρ</a:t>
                </a:r>
                <a:r>
                  <a:rPr lang="en-US" altLang="ja-JP" sz="1800" i="1" dirty="0">
                    <a:latin typeface="Arial" pitchFamily="34" charset="0"/>
                  </a:rPr>
                  <a:t> = ΔR∙A/L</a:t>
                </a:r>
                <a:r>
                  <a:rPr lang="en-US" altLang="ja-JP" sz="1800" dirty="0">
                    <a:latin typeface="Arial" pitchFamily="34" charset="0"/>
                  </a:rPr>
                  <a:t>) due to proton irradiation with average flux </a:t>
                </a:r>
                <a:r>
                  <a:rPr lang="en-US" altLang="ja-JP" sz="1800" dirty="0">
                    <a:latin typeface="Symbol" charset="2"/>
                    <a:ea typeface="Symbol" charset="2"/>
                    <a:cs typeface="Symbol" charset="2"/>
                  </a:rPr>
                  <a:t>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ja-JP" sz="180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ja-JP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ja-JP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bar>
                  </m:oMath>
                </a14:m>
                <a:r>
                  <a:rPr lang="en-US" altLang="ja-JP" sz="1800" dirty="0">
                    <a:latin typeface="Arial" pitchFamily="34" charset="0"/>
                  </a:rPr>
                  <a:t>).</a:t>
                </a:r>
              </a:p>
            </p:txBody>
          </p:sp>
        </mc:Choice>
        <mc:Fallback>
          <p:sp>
            <p:nvSpPr>
              <p:cNvPr id="30" name="Text Box 49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827" y="1479544"/>
                <a:ext cx="8063333" cy="1716258"/>
              </a:xfrm>
              <a:prstGeom prst="rect">
                <a:avLst/>
              </a:prstGeom>
              <a:blipFill>
                <a:blip r:embed="rId4"/>
                <a:stretch>
                  <a:fillRect l="-629" t="-730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テキスト ボックス 36"/>
          <p:cNvSpPr txBox="1"/>
          <p:nvPr/>
        </p:nvSpPr>
        <p:spPr>
          <a:xfrm>
            <a:off x="3606775" y="2638120"/>
            <a:ext cx="4682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/>
              <a:t>ρ</a:t>
            </a:r>
            <a:r>
              <a:rPr kumimoji="1" lang="en-US" altLang="ja-JP" sz="1200" baseline="-25000" dirty="0" err="1"/>
              <a:t>FP</a:t>
            </a:r>
            <a:r>
              <a:rPr kumimoji="1" lang="en-US" altLang="ja-JP" sz="1200" dirty="0"/>
              <a:t>: Resistivity change by a Frankel pair  (Cu: 2.2x10</a:t>
            </a:r>
            <a:r>
              <a:rPr kumimoji="1" lang="en-US" altLang="ja-JP" sz="1200" baseline="30000" dirty="0"/>
              <a:t>-6</a:t>
            </a:r>
            <a:r>
              <a:rPr kumimoji="1" lang="en-US" altLang="ja-JP" sz="1200" dirty="0"/>
              <a:t> Ωm</a:t>
            </a:r>
            <a:r>
              <a:rPr lang="en-US" altLang="ja-JP" sz="1200" dirty="0"/>
              <a:t>±</a:t>
            </a:r>
            <a:r>
              <a:rPr kumimoji="1" lang="en-US" altLang="ja-JP" sz="1200" dirty="0"/>
              <a:t>23%)</a:t>
            </a:r>
            <a:endParaRPr kumimoji="1" lang="ja-JP" altLang="en-US" sz="1200" dirty="0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0148AA76-7FFF-7845-B375-71065BFE7929}"/>
              </a:ext>
            </a:extLst>
          </p:cNvPr>
          <p:cNvGrpSpPr/>
          <p:nvPr/>
        </p:nvGrpSpPr>
        <p:grpSpPr>
          <a:xfrm>
            <a:off x="509" y="4364962"/>
            <a:ext cx="4567056" cy="1929005"/>
            <a:chOff x="121280" y="5166795"/>
            <a:chExt cx="3689852" cy="1558497"/>
          </a:xfrm>
        </p:grpSpPr>
        <p:grpSp>
          <p:nvGrpSpPr>
            <p:cNvPr id="5" name="図形グループ 4"/>
            <p:cNvGrpSpPr/>
            <p:nvPr/>
          </p:nvGrpSpPr>
          <p:grpSpPr>
            <a:xfrm>
              <a:off x="121280" y="5166795"/>
              <a:ext cx="3684840" cy="1558497"/>
              <a:chOff x="805560" y="36270517"/>
              <a:chExt cx="6330299" cy="2677392"/>
            </a:xfrm>
          </p:grpSpPr>
          <p:pic>
            <p:nvPicPr>
              <p:cNvPr id="6" name="Picture 4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41885" t="2836" r="23466" b="75148"/>
              <a:stretch/>
            </p:blipFill>
            <p:spPr bwMode="auto">
              <a:xfrm flipH="1">
                <a:off x="929300" y="36270517"/>
                <a:ext cx="6206559" cy="26773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cxnSp>
            <p:nvCxnSpPr>
              <p:cNvPr id="7" name="直線矢印コネクタ 6"/>
              <p:cNvCxnSpPr/>
              <p:nvPr/>
            </p:nvCxnSpPr>
            <p:spPr bwMode="auto">
              <a:xfrm flipH="1">
                <a:off x="6159784" y="37823132"/>
                <a:ext cx="916995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" name="円/楕円 7"/>
              <p:cNvSpPr/>
              <p:nvPr/>
            </p:nvSpPr>
            <p:spPr bwMode="auto">
              <a:xfrm flipH="1">
                <a:off x="5780689" y="37259131"/>
                <a:ext cx="312162" cy="894865"/>
              </a:xfrm>
              <a:prstGeom prst="ellips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" name="テキスト ボックス 8"/>
              <p:cNvSpPr txBox="1"/>
              <p:nvPr/>
            </p:nvSpPr>
            <p:spPr>
              <a:xfrm>
                <a:off x="1057501" y="37061960"/>
                <a:ext cx="2217400" cy="5816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/>
                  <a:t>Beam dump</a:t>
                </a:r>
                <a:endParaRPr kumimoji="1" lang="ja-JP" altLang="en-US" sz="1600" dirty="0"/>
              </a:p>
            </p:txBody>
          </p:sp>
          <p:sp>
            <p:nvSpPr>
              <p:cNvPr id="10" name="テキスト ボックス 9"/>
              <p:cNvSpPr txBox="1"/>
              <p:nvPr/>
            </p:nvSpPr>
            <p:spPr>
              <a:xfrm>
                <a:off x="5147638" y="36277439"/>
                <a:ext cx="1978235" cy="5816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600" dirty="0"/>
                  <a:t>From RCS</a:t>
                </a:r>
              </a:p>
            </p:txBody>
          </p:sp>
          <p:sp>
            <p:nvSpPr>
              <p:cNvPr id="11" name="テキスト ボックス 10"/>
              <p:cNvSpPr txBox="1"/>
              <p:nvPr/>
            </p:nvSpPr>
            <p:spPr>
              <a:xfrm>
                <a:off x="805560" y="36277439"/>
                <a:ext cx="1492916" cy="5816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/>
                  <a:t>To MLF</a:t>
                </a:r>
                <a:endParaRPr kumimoji="1" lang="ja-JP" altLang="en-US" sz="1600" dirty="0"/>
              </a:p>
            </p:txBody>
          </p:sp>
        </p:grpSp>
        <p:sp>
          <p:nvSpPr>
            <p:cNvPr id="21" name="テキスト ボックス 20"/>
            <p:cNvSpPr txBox="1"/>
            <p:nvPr/>
          </p:nvSpPr>
          <p:spPr>
            <a:xfrm>
              <a:off x="2455232" y="6333690"/>
              <a:ext cx="1300450" cy="30777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/>
                <a:t>Vertical view</a:t>
              </a:r>
              <a:endParaRPr kumimoji="1" lang="ja-JP" altLang="en-US" sz="1400" dirty="0"/>
            </a:p>
          </p:txBody>
        </p: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2B4F0CF0-93AC-9F44-B08A-B76F342EC9EA}"/>
                </a:ext>
              </a:extLst>
            </p:cNvPr>
            <p:cNvSpPr/>
            <p:nvPr/>
          </p:nvSpPr>
          <p:spPr bwMode="auto">
            <a:xfrm>
              <a:off x="3491067" y="5491671"/>
              <a:ext cx="320065" cy="21062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A14092E-2FAE-DD4E-847D-23D271431B2A}"/>
                  </a:ext>
                </a:extLst>
              </p:cNvPr>
              <p:cNvSpPr txBox="1"/>
              <p:nvPr/>
            </p:nvSpPr>
            <p:spPr>
              <a:xfrm>
                <a:off x="1088382" y="2546204"/>
                <a:ext cx="2278701" cy="46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kumimoji="1"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d>
                        <m:d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altLang="ja-JP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en-US" altLang="ja-JP" sz="16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bar>
                          <m:sSub>
                            <m:sSubPr>
                              <m:ctrlPr>
                                <a:rPr lang="en-US" altLang="ja-JP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ja-JP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𝐹𝑃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ja-JP" altLang="en-US" sz="1600"/>
              </a:p>
            </p:txBody>
          </p:sp>
        </mc:Choice>
        <mc:Fallback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A14092E-2FAE-DD4E-847D-23D271431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382" y="2546204"/>
                <a:ext cx="2278701" cy="4608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549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388" y="-3721"/>
            <a:ext cx="7772400" cy="769441"/>
          </a:xfrm>
        </p:spPr>
        <p:txBody>
          <a:bodyPr/>
          <a:lstStyle/>
          <a:p>
            <a:r>
              <a:rPr kumimoji="1" lang="en-US" altLang="ja-JP" dirty="0"/>
              <a:t>Al, Fe, Cu and W samples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39" y="1323012"/>
            <a:ext cx="2918738" cy="389165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 flipH="1">
            <a:off x="267456" y="926026"/>
            <a:ext cx="260550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3NBT for 0.4 – 3 GeV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833500" y="907752"/>
            <a:ext cx="33105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kumimoji="1" lang="en-US" altLang="ja-JP" sz="2000" dirty="0">
                <a:solidFill>
                  <a:schemeClr val="bg1"/>
                </a:solidFill>
              </a:rPr>
              <a:t>Cascade scheme of 4 pieces (Al, Fe, Cu, W)  with Φ0.25 mm were applied</a:t>
            </a:r>
          </a:p>
          <a:p>
            <a:pPr marL="285750" indent="-285750">
              <a:buFont typeface="Arial" charset="0"/>
              <a:buChar char="•"/>
            </a:pPr>
            <a:r>
              <a:rPr lang="en-US" altLang="ja-JP" sz="2000" dirty="0">
                <a:solidFill>
                  <a:schemeClr val="bg1"/>
                </a:solidFill>
              </a:rPr>
              <a:t>Samples were annealed ~</a:t>
            </a:r>
            <a:r>
              <a:rPr lang="en-US" altLang="ja-JP" sz="2000" dirty="0" err="1">
                <a:solidFill>
                  <a:schemeClr val="bg1"/>
                </a:solidFill>
              </a:rPr>
              <a:t>T</a:t>
            </a:r>
            <a:r>
              <a:rPr lang="en-US" altLang="ja-JP" sz="2000" baseline="-25000" dirty="0" err="1">
                <a:solidFill>
                  <a:schemeClr val="bg1"/>
                </a:solidFill>
              </a:rPr>
              <a:t>melt</a:t>
            </a:r>
            <a:r>
              <a:rPr lang="en-US" altLang="ja-JP" sz="2000" dirty="0">
                <a:solidFill>
                  <a:schemeClr val="bg1"/>
                </a:solidFill>
              </a:rPr>
              <a:t> before installation.</a:t>
            </a:r>
            <a:endParaRPr kumimoji="1" lang="en-US" altLang="ja-JP" sz="2000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altLang="ja-JP" sz="2000" dirty="0">
                <a:solidFill>
                  <a:schemeClr val="bg1"/>
                </a:solidFill>
              </a:rPr>
              <a:t>Wire direction</a:t>
            </a:r>
          </a:p>
          <a:p>
            <a:pPr lvl="1"/>
            <a:r>
              <a:rPr lang="en-US" altLang="ja-JP" sz="2000" dirty="0">
                <a:solidFill>
                  <a:schemeClr val="bg1"/>
                </a:solidFill>
              </a:rPr>
              <a:t>3NBT: Horizontal</a:t>
            </a:r>
          </a:p>
          <a:p>
            <a:pPr lvl="1"/>
            <a:r>
              <a:rPr lang="en-US" altLang="ja-JP" sz="2000" dirty="0">
                <a:solidFill>
                  <a:schemeClr val="bg1"/>
                </a:solidFill>
              </a:rPr>
              <a:t>MR:    Vertical</a:t>
            </a:r>
          </a:p>
          <a:p>
            <a:pPr marL="301625" lvl="1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chemeClr val="bg1"/>
                </a:solidFill>
              </a:rPr>
              <a:t>After trial and error, the temperature was achieved &lt;4 K.</a:t>
            </a:r>
          </a:p>
          <a:p>
            <a:pPr marL="301625" lvl="1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chemeClr val="bg1"/>
                </a:solidFill>
                <a:latin typeface="Arial" pitchFamily="34" charset="0"/>
              </a:rPr>
              <a:t>To obtain resistance accurately, 4 wires with delta mode switching polarity with 10 Hz and averaging was applied.</a:t>
            </a:r>
          </a:p>
          <a:p>
            <a:pPr marL="301625" lvl="1" indent="-285750">
              <a:buFont typeface="Arial" panose="020B0604020202020204" pitchFamily="34" charset="0"/>
              <a:buChar char="•"/>
            </a:pPr>
            <a:endParaRPr lang="en-US" altLang="ja-JP" sz="2000" dirty="0">
              <a:solidFill>
                <a:schemeClr val="bg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D461FF0-3FBF-D948-BCD9-94A7A9E9A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970" y="1323012"/>
            <a:ext cx="2412161" cy="220370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3084016-2702-3B44-85C8-18B8ECC87813}"/>
              </a:ext>
            </a:extLst>
          </p:cNvPr>
          <p:cNvSpPr txBox="1"/>
          <p:nvPr/>
        </p:nvSpPr>
        <p:spPr>
          <a:xfrm flipH="1">
            <a:off x="3208970" y="937239"/>
            <a:ext cx="231193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MR for 3 – 30 GeV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62FD960-AF80-F944-A3B1-699BF72B58A0}"/>
              </a:ext>
            </a:extLst>
          </p:cNvPr>
          <p:cNvSpPr txBox="1"/>
          <p:nvPr/>
        </p:nvSpPr>
        <p:spPr>
          <a:xfrm>
            <a:off x="1374938" y="4378184"/>
            <a:ext cx="766995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40 mm</a:t>
            </a:r>
            <a:endParaRPr kumimoji="1" lang="ja-JP" altLang="en-US" sz="1400" dirty="0"/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D26A328-95F2-6648-A5B1-66959876016F}"/>
              </a:ext>
            </a:extLst>
          </p:cNvPr>
          <p:cNvCxnSpPr/>
          <p:nvPr/>
        </p:nvCxnSpPr>
        <p:spPr bwMode="auto">
          <a:xfrm>
            <a:off x="963827" y="6178378"/>
            <a:ext cx="74140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81A897EA-84EB-2A47-81E1-E49884D332FE}"/>
              </a:ext>
            </a:extLst>
          </p:cNvPr>
          <p:cNvCxnSpPr>
            <a:cxnSpLocks/>
          </p:cNvCxnSpPr>
          <p:nvPr/>
        </p:nvCxnSpPr>
        <p:spPr bwMode="auto">
          <a:xfrm>
            <a:off x="562454" y="5923005"/>
            <a:ext cx="490152" cy="2553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0515AE8-ECC1-FF48-80C4-491662A1E9B7}"/>
              </a:ext>
            </a:extLst>
          </p:cNvPr>
          <p:cNvCxnSpPr>
            <a:cxnSpLocks/>
          </p:cNvCxnSpPr>
          <p:nvPr/>
        </p:nvCxnSpPr>
        <p:spPr bwMode="auto">
          <a:xfrm flipV="1">
            <a:off x="562454" y="6178378"/>
            <a:ext cx="401373" cy="2553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DB39EE9-837C-6C4B-B889-26DB9B7E8013}"/>
              </a:ext>
            </a:extLst>
          </p:cNvPr>
          <p:cNvSpPr txBox="1"/>
          <p:nvPr/>
        </p:nvSpPr>
        <p:spPr>
          <a:xfrm>
            <a:off x="179388" y="5470035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chemeClr val="bg1"/>
                </a:solidFill>
              </a:rPr>
              <a:t>V+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CF6E389B-5804-4346-897E-5FA135892399}"/>
              </a:ext>
            </a:extLst>
          </p:cNvPr>
          <p:cNvCxnSpPr>
            <a:cxnSpLocks/>
          </p:cNvCxnSpPr>
          <p:nvPr/>
        </p:nvCxnSpPr>
        <p:spPr bwMode="auto">
          <a:xfrm flipH="1">
            <a:off x="1581546" y="5924330"/>
            <a:ext cx="490152" cy="2553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CC1FD0B4-69F7-8D4C-B02B-0C0D7346CBB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684909" y="6179703"/>
            <a:ext cx="401373" cy="2553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78E8073-8697-3D4A-8BDF-42F43D38BC29}"/>
              </a:ext>
            </a:extLst>
          </p:cNvPr>
          <p:cNvSpPr txBox="1"/>
          <p:nvPr/>
        </p:nvSpPr>
        <p:spPr>
          <a:xfrm>
            <a:off x="1942706" y="5553673"/>
            <a:ext cx="40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chemeClr val="bg1"/>
                </a:solidFill>
              </a:rPr>
              <a:t>V-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E63C455-B5F4-5349-A90F-0E6504174C86}"/>
              </a:ext>
            </a:extLst>
          </p:cNvPr>
          <p:cNvSpPr txBox="1"/>
          <p:nvPr/>
        </p:nvSpPr>
        <p:spPr>
          <a:xfrm>
            <a:off x="241287" y="6291482"/>
            <a:ext cx="383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chemeClr val="bg1"/>
                </a:solidFill>
              </a:rPr>
              <a:t>I+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A2F387F-7C8C-E643-850B-4B671E1B9706}"/>
              </a:ext>
            </a:extLst>
          </p:cNvPr>
          <p:cNvSpPr txBox="1"/>
          <p:nvPr/>
        </p:nvSpPr>
        <p:spPr>
          <a:xfrm>
            <a:off x="2013828" y="635539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chemeClr val="bg1"/>
                </a:solidFill>
              </a:rPr>
              <a:t>I-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A61A95C-EDD1-5F48-B7A2-D9A7E1B0045E}"/>
              </a:ext>
            </a:extLst>
          </p:cNvPr>
          <p:cNvSpPr txBox="1"/>
          <p:nvPr/>
        </p:nvSpPr>
        <p:spPr>
          <a:xfrm>
            <a:off x="806115" y="6282679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Sample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B4F59F2-BA6A-7849-B56B-B1C761478E51}"/>
              </a:ext>
            </a:extLst>
          </p:cNvPr>
          <p:cNvSpPr txBox="1"/>
          <p:nvPr/>
        </p:nvSpPr>
        <p:spPr>
          <a:xfrm>
            <a:off x="2849458" y="5853597"/>
            <a:ext cx="787179" cy="7386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</a:rPr>
              <a:t>MUX</a:t>
            </a:r>
          </a:p>
          <a:p>
            <a:pPr algn="ctr"/>
            <a:r>
              <a:rPr lang="en-US" altLang="ja-JP" sz="1200" dirty="0">
                <a:solidFill>
                  <a:schemeClr val="bg1"/>
                </a:solidFill>
              </a:rPr>
              <a:t>(2700 Keithley)</a:t>
            </a:r>
            <a:endParaRPr kumimoji="1" lang="ja-JP" altLang="en-US" sz="1200">
              <a:solidFill>
                <a:schemeClr val="bg1"/>
              </a:solidFill>
            </a:endParaRP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4726A532-E9E6-764C-B30F-8E8073976E47}"/>
              </a:ext>
            </a:extLst>
          </p:cNvPr>
          <p:cNvCxnSpPr/>
          <p:nvPr/>
        </p:nvCxnSpPr>
        <p:spPr bwMode="auto">
          <a:xfrm>
            <a:off x="2108053" y="6050691"/>
            <a:ext cx="7414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B693254-2EE1-6844-9CFD-31F855C55407}"/>
              </a:ext>
            </a:extLst>
          </p:cNvPr>
          <p:cNvSpPr txBox="1"/>
          <p:nvPr/>
        </p:nvSpPr>
        <p:spPr>
          <a:xfrm>
            <a:off x="3901976" y="5352346"/>
            <a:ext cx="1645935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</a:rPr>
              <a:t>Nano-V meter </a:t>
            </a:r>
          </a:p>
          <a:p>
            <a:pPr algn="ctr"/>
            <a:r>
              <a:rPr lang="en-US" altLang="ja-JP" sz="1400" dirty="0">
                <a:solidFill>
                  <a:schemeClr val="bg1"/>
                </a:solidFill>
              </a:rPr>
              <a:t>(2182A Keithley)</a:t>
            </a:r>
            <a:endParaRPr kumimoji="1" lang="ja-JP" altLang="en-US" sz="1400">
              <a:solidFill>
                <a:schemeClr val="bg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9FBD1EA-2E50-0640-AA56-5288585F5FAB}"/>
              </a:ext>
            </a:extLst>
          </p:cNvPr>
          <p:cNvSpPr txBox="1"/>
          <p:nvPr/>
        </p:nvSpPr>
        <p:spPr>
          <a:xfrm>
            <a:off x="4269995" y="4845330"/>
            <a:ext cx="78717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chemeClr val="bg1"/>
                </a:solidFill>
              </a:rPr>
              <a:t>PC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AC7AAE0-4328-1247-9B0D-1F6595287762}"/>
              </a:ext>
            </a:extLst>
          </p:cNvPr>
          <p:cNvSpPr txBox="1"/>
          <p:nvPr/>
        </p:nvSpPr>
        <p:spPr>
          <a:xfrm>
            <a:off x="3869354" y="6110307"/>
            <a:ext cx="1751777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</a:rPr>
              <a:t>Source ±0.1A </a:t>
            </a:r>
            <a:r>
              <a:rPr lang="en-US" altLang="ja-JP" sz="1400" dirty="0">
                <a:solidFill>
                  <a:schemeClr val="bg1"/>
                </a:solidFill>
              </a:rPr>
              <a:t>(2182A Keithley)</a:t>
            </a:r>
            <a:endParaRPr kumimoji="1" lang="ja-JP" altLang="en-US" sz="1400">
              <a:solidFill>
                <a:schemeClr val="bg1"/>
              </a:solidFill>
            </a:endParaRPr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668D9622-0C7B-9B4F-929B-FB9DFA1C01C9}"/>
              </a:ext>
            </a:extLst>
          </p:cNvPr>
          <p:cNvCxnSpPr/>
          <p:nvPr/>
        </p:nvCxnSpPr>
        <p:spPr bwMode="auto">
          <a:xfrm>
            <a:off x="2093475" y="6123580"/>
            <a:ext cx="7414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9EC69217-F4EA-BD46-B7B2-1CF4A514E48A}"/>
              </a:ext>
            </a:extLst>
          </p:cNvPr>
          <p:cNvCxnSpPr/>
          <p:nvPr/>
        </p:nvCxnSpPr>
        <p:spPr bwMode="auto">
          <a:xfrm>
            <a:off x="2118655" y="6196468"/>
            <a:ext cx="7414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9DD83A06-61E9-3D45-967C-F28B68710BDF}"/>
              </a:ext>
            </a:extLst>
          </p:cNvPr>
          <p:cNvCxnSpPr/>
          <p:nvPr/>
        </p:nvCxnSpPr>
        <p:spPr bwMode="auto">
          <a:xfrm>
            <a:off x="2104079" y="6269354"/>
            <a:ext cx="7414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3C13BE06-9476-E34B-ABD7-16E8E4109E46}"/>
              </a:ext>
            </a:extLst>
          </p:cNvPr>
          <p:cNvCxnSpPr>
            <a:cxnSpLocks/>
          </p:cNvCxnSpPr>
          <p:nvPr/>
        </p:nvCxnSpPr>
        <p:spPr bwMode="auto">
          <a:xfrm>
            <a:off x="3640611" y="6227253"/>
            <a:ext cx="21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AA3CE90D-9292-1C45-8B14-45D1ED2AA684}"/>
              </a:ext>
            </a:extLst>
          </p:cNvPr>
          <p:cNvCxnSpPr>
            <a:cxnSpLocks/>
            <a:endCxn id="32" idx="0"/>
          </p:cNvCxnSpPr>
          <p:nvPr/>
        </p:nvCxnSpPr>
        <p:spPr bwMode="auto">
          <a:xfrm>
            <a:off x="4663584" y="5241115"/>
            <a:ext cx="0" cy="1112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0E8AADA5-1863-C54E-BDCB-38832E653DEA}"/>
              </a:ext>
            </a:extLst>
          </p:cNvPr>
          <p:cNvCxnSpPr>
            <a:cxnSpLocks/>
            <a:endCxn id="34" idx="0"/>
          </p:cNvCxnSpPr>
          <p:nvPr/>
        </p:nvCxnSpPr>
        <p:spPr bwMode="auto">
          <a:xfrm>
            <a:off x="4652735" y="5932416"/>
            <a:ext cx="0" cy="17789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984EF217-5340-8441-A6BA-4BBF806C409B}"/>
              </a:ext>
            </a:extLst>
          </p:cNvPr>
          <p:cNvCxnSpPr>
            <a:cxnSpLocks/>
          </p:cNvCxnSpPr>
          <p:nvPr/>
        </p:nvCxnSpPr>
        <p:spPr bwMode="auto">
          <a:xfrm>
            <a:off x="3640611" y="6291482"/>
            <a:ext cx="21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カギ線コネクタ 63">
            <a:extLst>
              <a:ext uri="{FF2B5EF4-FFF2-40B4-BE49-F238E27FC236}">
                <a16:creationId xmlns:a16="http://schemas.microsoft.com/office/drawing/2014/main" id="{3EC1BE92-E0C8-214F-92DE-8D23A1F59828}"/>
              </a:ext>
            </a:extLst>
          </p:cNvPr>
          <p:cNvCxnSpPr>
            <a:cxnSpLocks/>
          </p:cNvCxnSpPr>
          <p:nvPr/>
        </p:nvCxnSpPr>
        <p:spPr bwMode="auto">
          <a:xfrm flipV="1">
            <a:off x="3633094" y="5562102"/>
            <a:ext cx="265339" cy="483977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カギ線コネクタ 64">
            <a:extLst>
              <a:ext uri="{FF2B5EF4-FFF2-40B4-BE49-F238E27FC236}">
                <a16:creationId xmlns:a16="http://schemas.microsoft.com/office/drawing/2014/main" id="{E44280BA-BA6C-1349-BA42-80D7CF4F4F93}"/>
              </a:ext>
            </a:extLst>
          </p:cNvPr>
          <p:cNvCxnSpPr/>
          <p:nvPr/>
        </p:nvCxnSpPr>
        <p:spPr bwMode="auto">
          <a:xfrm flipV="1">
            <a:off x="3640180" y="5520688"/>
            <a:ext cx="265339" cy="483977"/>
          </a:xfrm>
          <a:prstGeom prst="bentConnector3">
            <a:avLst>
              <a:gd name="adj1" fmla="val 27961"/>
            </a:avLst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C495FCB-6D8E-B245-B285-EA98FD7541F6}"/>
              </a:ext>
            </a:extLst>
          </p:cNvPr>
          <p:cNvSpPr txBox="1"/>
          <p:nvPr/>
        </p:nvSpPr>
        <p:spPr>
          <a:xfrm>
            <a:off x="2418791" y="573699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</a:rPr>
              <a:t>x16</a:t>
            </a:r>
            <a:endParaRPr kumimoji="1" lang="ja-JP" altLang="en-US" sz="1400">
              <a:solidFill>
                <a:schemeClr val="bg1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325C682-A3F9-C74D-8565-D3836391E6A3}"/>
              </a:ext>
            </a:extLst>
          </p:cNvPr>
          <p:cNvSpPr txBox="1"/>
          <p:nvPr/>
        </p:nvSpPr>
        <p:spPr>
          <a:xfrm>
            <a:off x="2238137" y="5454184"/>
            <a:ext cx="785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</a:rPr>
              <a:t>L&lt;30 m</a:t>
            </a:r>
            <a:endParaRPr kumimoji="1" lang="ja-JP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04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 txBox="1">
            <a:spLocks/>
          </p:cNvSpPr>
          <p:nvPr/>
        </p:nvSpPr>
        <p:spPr>
          <a:xfrm>
            <a:off x="1" y="21596"/>
            <a:ext cx="9144000" cy="808875"/>
          </a:xfrm>
          <a:prstGeom prst="rect">
            <a:avLst/>
          </a:prstGeom>
        </p:spPr>
        <p:txBody>
          <a:bodyPr anchor="ctr" anchorCtr="0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1514018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028036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42053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6056071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14571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altLang="ja-JP" sz="3200" b="1" kern="0" dirty="0"/>
              <a:t>Result of experiment</a:t>
            </a:r>
            <a:endParaRPr lang="ja-JP" altLang="en-US" sz="3200" b="1" kern="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2355" y="1040431"/>
            <a:ext cx="4831089" cy="369332"/>
          </a:xfrm>
          <a:prstGeom prst="rect">
            <a:avLst/>
          </a:prstGeom>
          <a:solidFill>
            <a:srgbClr val="FFFD78"/>
          </a:solidFill>
        </p:spPr>
        <p:txBody>
          <a:bodyPr wrap="square" rtlCol="0">
            <a:spAutoFit/>
          </a:bodyPr>
          <a:lstStyle/>
          <a:p>
            <a:r>
              <a:rPr lang="en-US" altLang="ja-JP" dirty="0"/>
              <a:t>Resistance and temperature during irradiation</a:t>
            </a:r>
            <a:endParaRPr kumimoji="1" lang="ja-JP" altLang="en-US" dirty="0"/>
          </a:p>
        </p:txBody>
      </p:sp>
      <p:sp>
        <p:nvSpPr>
          <p:cNvPr id="10" name="Text Box 4949"/>
          <p:cNvSpPr txBox="1">
            <a:spLocks noChangeArrowheads="1"/>
          </p:cNvSpPr>
          <p:nvPr/>
        </p:nvSpPr>
        <p:spPr bwMode="auto">
          <a:xfrm>
            <a:off x="-34165" y="5282110"/>
            <a:ext cx="9148667" cy="1010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6493" tIns="43247" rIns="86493" bIns="43247">
            <a:spAutoFit/>
          </a:bodyPr>
          <a:lstStyle>
            <a:lvl1pPr marL="431800" indent="-431800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601663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865188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296988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1730375"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en-US" altLang="ja-JP" sz="2000" dirty="0">
                <a:solidFill>
                  <a:schemeClr val="bg1"/>
                </a:solidFill>
                <a:latin typeface="Arial" pitchFamily="34" charset="0"/>
              </a:rPr>
              <a:t>Experiment was carried out for protons of 0.4, 0.8, 1.3, 2.2 and 3.0 GeV by changing of acceleration time in RCS.</a:t>
            </a:r>
          </a:p>
          <a:p>
            <a:pPr marL="0" indent="0"/>
            <a:endParaRPr lang="en-US" altLang="ja-JP" sz="20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027" name="Picture 3" descr="http://www-cont.j-parc.jp/ScrShot/2018_05/10/2018_05_10_10_39_09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18" t="46186" r="15174" b="23900"/>
          <a:stretch/>
        </p:blipFill>
        <p:spPr bwMode="auto">
          <a:xfrm>
            <a:off x="5452308" y="1775496"/>
            <a:ext cx="3640422" cy="129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452308" y="1409541"/>
            <a:ext cx="3226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Vertical beam profile</a:t>
            </a:r>
            <a:endParaRPr kumimoji="1" lang="ja-JP" altLang="en-US" sz="24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D022310-5C31-A84C-9E64-DB42C828429A}"/>
              </a:ext>
            </a:extLst>
          </p:cNvPr>
          <p:cNvSpPr txBox="1"/>
          <p:nvPr/>
        </p:nvSpPr>
        <p:spPr>
          <a:xfrm>
            <a:off x="5500683" y="3223457"/>
            <a:ext cx="36433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chemeClr val="bg1"/>
                </a:solidFill>
              </a:rPr>
              <a:t>Obtained by multi wire profile monitor placed in front of the 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solidFill>
                  <a:schemeClr val="bg1"/>
                </a:solidFill>
              </a:rPr>
              <a:t>Scanned at sample position by steering magnet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59A94A8-D455-2746-B47F-B12218629B4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33" y="1517016"/>
            <a:ext cx="5166320" cy="3576683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5821EB0-FED2-F642-8269-CD5808CFC74A}"/>
              </a:ext>
            </a:extLst>
          </p:cNvPr>
          <p:cNvCxnSpPr/>
          <p:nvPr/>
        </p:nvCxnSpPr>
        <p:spPr bwMode="auto">
          <a:xfrm>
            <a:off x="1153886" y="3374571"/>
            <a:ext cx="341811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41B06D99-DD13-BB4A-B676-940608E9F37F}"/>
              </a:ext>
            </a:extLst>
          </p:cNvPr>
          <p:cNvCxnSpPr>
            <a:cxnSpLocks/>
          </p:cNvCxnSpPr>
          <p:nvPr/>
        </p:nvCxnSpPr>
        <p:spPr bwMode="auto">
          <a:xfrm>
            <a:off x="3178629" y="2971800"/>
            <a:ext cx="139337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B0E0684-B5C5-6F4A-B3A0-F5444E05D854}"/>
              </a:ext>
            </a:extLst>
          </p:cNvPr>
          <p:cNvSpPr txBox="1"/>
          <p:nvPr/>
        </p:nvSpPr>
        <p:spPr>
          <a:xfrm rot="16200000">
            <a:off x="3813758" y="3012417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2">
                    <a:lumMod val="50000"/>
                    <a:lumOff val="50000"/>
                  </a:schemeClr>
                </a:solidFill>
              </a:rPr>
              <a:t>∆R</a:t>
            </a:r>
            <a:endParaRPr kumimoji="1" lang="ja-JP" altLang="en-US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34AFF6DF-5B4F-4E40-B197-8C1D172B022E}"/>
              </a:ext>
            </a:extLst>
          </p:cNvPr>
          <p:cNvCxnSpPr/>
          <p:nvPr/>
        </p:nvCxnSpPr>
        <p:spPr bwMode="auto">
          <a:xfrm>
            <a:off x="4376881" y="2971800"/>
            <a:ext cx="0" cy="40277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miter lim="800000"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607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0E89D8-4D8A-7A4D-9398-79CC22FD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7057"/>
            <a:ext cx="7772400" cy="707886"/>
          </a:xfrm>
        </p:spPr>
        <p:txBody>
          <a:bodyPr/>
          <a:lstStyle/>
          <a:p>
            <a:r>
              <a:rPr kumimoji="1" lang="en-US" altLang="ja-JP" sz="4000" dirty="0"/>
              <a:t>Experiment for 30-GeV protons</a:t>
            </a:r>
            <a:endParaRPr kumimoji="1" lang="ja-JP" altLang="en-US" sz="400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1D56B58-77A9-C844-9450-F883CB9C7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4" name="Picture 2" descr="D:\D_DRV\document\IPAC\IPAC18\graph\MR\ana\nov14_2_free_sigma.png">
            <a:extLst>
              <a:ext uri="{FF2B5EF4-FFF2-40B4-BE49-F238E27FC236}">
                <a16:creationId xmlns:a16="http://schemas.microsoft.com/office/drawing/2014/main" id="{ECACD3B7-FFAE-0349-9B7A-F6F49B77F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6385" y="4779681"/>
            <a:ext cx="3504961" cy="207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40857F0-6204-C94F-9A88-5E6D9CB8F6F9}"/>
              </a:ext>
            </a:extLst>
          </p:cNvPr>
          <p:cNvGrpSpPr/>
          <p:nvPr/>
        </p:nvGrpSpPr>
        <p:grpSpPr>
          <a:xfrm>
            <a:off x="434929" y="807139"/>
            <a:ext cx="2157826" cy="3236741"/>
            <a:chOff x="4716016" y="256125"/>
            <a:chExt cx="4320480" cy="6480721"/>
          </a:xfrm>
        </p:grpSpPr>
        <p:pic>
          <p:nvPicPr>
            <p:cNvPr id="10" name="Picture 4" descr="C:\Users\yoshida\Desktop\RalphaPlus\resize\P1090257[1].jpg">
              <a:extLst>
                <a:ext uri="{FF2B5EF4-FFF2-40B4-BE49-F238E27FC236}">
                  <a16:creationId xmlns:a16="http://schemas.microsoft.com/office/drawing/2014/main" id="{3336EAB2-D3F8-714A-BD2A-80F30915AE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256125"/>
              <a:ext cx="4320480" cy="64807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1DA6362-514B-1D40-AE05-419586859A14}"/>
                </a:ext>
              </a:extLst>
            </p:cNvPr>
            <p:cNvSpPr txBox="1"/>
            <p:nvPr/>
          </p:nvSpPr>
          <p:spPr>
            <a:xfrm>
              <a:off x="4722035" y="537220"/>
              <a:ext cx="2380495" cy="55635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dirty="0">
                  <a:latin typeface="Calibri"/>
                </a:rPr>
                <a:t>GM cryo-cooler</a:t>
              </a:r>
              <a:endParaRPr lang="ja-JP" altLang="en-US" sz="1400" dirty="0">
                <a:latin typeface="Calibri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718049E-9184-A040-90FD-0F515E43A54F}"/>
              </a:ext>
            </a:extLst>
          </p:cNvPr>
          <p:cNvSpPr txBox="1"/>
          <p:nvPr/>
        </p:nvSpPr>
        <p:spPr>
          <a:xfrm>
            <a:off x="2689400" y="1952768"/>
            <a:ext cx="63807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chemeClr val="bg1"/>
                </a:solidFill>
              </a:rPr>
              <a:t>Beam was misaligned ~10 mm at sample due to fit the position toward T2K.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chemeClr val="bg1"/>
                </a:solidFill>
              </a:rPr>
              <a:t>Even full strength of steering magnet, the position was not centralized without adjustment of EXT KM.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chemeClr val="bg1"/>
                </a:solidFill>
              </a:rPr>
              <a:t>Data acquisition PC malfunctioned 2 times. C</a:t>
            </a:r>
            <a:r>
              <a:rPr lang="en-US" altLang="ja-JP" sz="2000" dirty="0">
                <a:solidFill>
                  <a:schemeClr val="bg1"/>
                </a:solidFill>
              </a:rPr>
              <a:t>ryo-cooler malfunctioned by unknown reason.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chemeClr val="bg1"/>
                </a:solidFill>
              </a:rPr>
              <a:t>After recovery, do again w/ orbit correction (hopefully Dec 20).</a:t>
            </a:r>
            <a:endParaRPr kumimoji="1" lang="ja-JP" altLang="en-US" sz="2000">
              <a:solidFill>
                <a:schemeClr val="bg1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42FE4AE-C003-FE49-9AC2-E9063CBBB1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790" t="7072" r="11897" b="51237"/>
          <a:stretch/>
        </p:blipFill>
        <p:spPr>
          <a:xfrm>
            <a:off x="1" y="4663486"/>
            <a:ext cx="2941320" cy="213454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0FFDBFC-6935-2347-809F-41B357442BE2}"/>
              </a:ext>
            </a:extLst>
          </p:cNvPr>
          <p:cNvSpPr txBox="1"/>
          <p:nvPr/>
        </p:nvSpPr>
        <p:spPr>
          <a:xfrm>
            <a:off x="172899" y="4686647"/>
            <a:ext cx="2581156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Resistance w/ beam for W</a:t>
            </a:r>
            <a:endParaRPr kumimoji="1" lang="ja-JP" altLang="en-US" sz="1600" dirty="0"/>
          </a:p>
        </p:txBody>
      </p:sp>
      <p:grpSp>
        <p:nvGrpSpPr>
          <p:cNvPr id="15" name="図形グループ 8">
            <a:extLst>
              <a:ext uri="{FF2B5EF4-FFF2-40B4-BE49-F238E27FC236}">
                <a16:creationId xmlns:a16="http://schemas.microsoft.com/office/drawing/2014/main" id="{8AF9E10E-5E3A-F646-9260-4D6EC7CE22AA}"/>
              </a:ext>
            </a:extLst>
          </p:cNvPr>
          <p:cNvGrpSpPr/>
          <p:nvPr/>
        </p:nvGrpSpPr>
        <p:grpSpPr>
          <a:xfrm>
            <a:off x="3397645" y="958554"/>
            <a:ext cx="3850737" cy="980465"/>
            <a:chOff x="0" y="3371760"/>
            <a:chExt cx="9144000" cy="2328222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4925B5D-8AC1-9E4B-BE76-572BCE9D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371760"/>
              <a:ext cx="9144000" cy="2328222"/>
            </a:xfrm>
            <a:prstGeom prst="rect">
              <a:avLst/>
            </a:prstGeom>
          </p:spPr>
        </p:pic>
        <p:sp>
          <p:nvSpPr>
            <p:cNvPr id="17" name="円/楕円 16">
              <a:extLst>
                <a:ext uri="{FF2B5EF4-FFF2-40B4-BE49-F238E27FC236}">
                  <a16:creationId xmlns:a16="http://schemas.microsoft.com/office/drawing/2014/main" id="{EAFCD645-7ABE-FC4B-BE1B-26DE7A8059CB}"/>
                </a:ext>
              </a:extLst>
            </p:cNvPr>
            <p:cNvSpPr/>
            <p:nvPr/>
          </p:nvSpPr>
          <p:spPr bwMode="auto">
            <a:xfrm>
              <a:off x="4355742" y="4232146"/>
              <a:ext cx="507716" cy="507716"/>
            </a:xfrm>
            <a:prstGeom prst="ellipse">
              <a:avLst/>
            </a:prstGeom>
            <a:noFill/>
            <a:ln w="38100" cap="flat" cmpd="sng" algn="ctr">
              <a:solidFill>
                <a:schemeClr val="tx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31BC765-2150-9545-B536-50AAE34B730A}"/>
              </a:ext>
            </a:extLst>
          </p:cNvPr>
          <p:cNvSpPr txBox="1"/>
          <p:nvPr/>
        </p:nvSpPr>
        <p:spPr>
          <a:xfrm>
            <a:off x="6724218" y="5429071"/>
            <a:ext cx="2069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Using the scan result the average flux and cross section obtained.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E6C52D-78BD-B74A-858B-89B00526DE0A}"/>
              </a:ext>
            </a:extLst>
          </p:cNvPr>
          <p:cNvSpPr txBox="1"/>
          <p:nvPr/>
        </p:nvSpPr>
        <p:spPr>
          <a:xfrm>
            <a:off x="6520151" y="1569687"/>
            <a:ext cx="731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/>
              <a:t>Dump</a:t>
            </a:r>
            <a:endParaRPr kumimoji="1" lang="ja-JP" altLang="en-US" sz="16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AC90FC3-D66E-5547-BC33-1958166FDBAB}"/>
              </a:ext>
            </a:extLst>
          </p:cNvPr>
          <p:cNvSpPr txBox="1"/>
          <p:nvPr/>
        </p:nvSpPr>
        <p:spPr>
          <a:xfrm>
            <a:off x="6372588" y="918506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T2K</a:t>
            </a:r>
            <a:endParaRPr kumimoji="1" lang="ja-JP" altLang="en-US" sz="1600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FF55BAE1-34D2-C048-869B-AE94CE925FDE}"/>
              </a:ext>
            </a:extLst>
          </p:cNvPr>
          <p:cNvCxnSpPr>
            <a:cxnSpLocks/>
          </p:cNvCxnSpPr>
          <p:nvPr/>
        </p:nvCxnSpPr>
        <p:spPr bwMode="auto">
          <a:xfrm>
            <a:off x="6049819" y="6151418"/>
            <a:ext cx="0" cy="4779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14D49827-C1B1-3F40-AF59-4CCBD970CDD8}"/>
              </a:ext>
            </a:extLst>
          </p:cNvPr>
          <p:cNvCxnSpPr>
            <a:cxnSpLocks/>
          </p:cNvCxnSpPr>
          <p:nvPr/>
        </p:nvCxnSpPr>
        <p:spPr bwMode="auto">
          <a:xfrm>
            <a:off x="5227326" y="5754255"/>
            <a:ext cx="0" cy="4964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7FE42B46-470C-2842-BB9B-D71CA4C2179F}"/>
              </a:ext>
            </a:extLst>
          </p:cNvPr>
          <p:cNvCxnSpPr>
            <a:cxnSpLocks/>
          </p:cNvCxnSpPr>
          <p:nvPr/>
        </p:nvCxnSpPr>
        <p:spPr bwMode="auto">
          <a:xfrm>
            <a:off x="4991799" y="5506028"/>
            <a:ext cx="0" cy="4964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725BA3-9052-A149-B241-B8AF683AA079}"/>
              </a:ext>
            </a:extLst>
          </p:cNvPr>
          <p:cNvSpPr txBox="1"/>
          <p:nvPr/>
        </p:nvSpPr>
        <p:spPr>
          <a:xfrm>
            <a:off x="5643297" y="5777736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STR 0A</a:t>
            </a:r>
            <a:endParaRPr kumimoji="1" lang="ja-JP" altLang="en-US" sz="140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C47F6C3-AC15-0741-8271-9F0ED56DE1B1}"/>
              </a:ext>
            </a:extLst>
          </p:cNvPr>
          <p:cNvSpPr txBox="1"/>
          <p:nvPr/>
        </p:nvSpPr>
        <p:spPr>
          <a:xfrm>
            <a:off x="4405737" y="5198251"/>
            <a:ext cx="9829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STR MAX</a:t>
            </a:r>
            <a:endParaRPr kumimoji="1" lang="ja-JP" altLang="en-US" sz="140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A1CAEBD-A073-AB45-AE4F-798463F3C4A6}"/>
              </a:ext>
            </a:extLst>
          </p:cNvPr>
          <p:cNvSpPr txBox="1"/>
          <p:nvPr/>
        </p:nvSpPr>
        <p:spPr>
          <a:xfrm>
            <a:off x="5017164" y="5478307"/>
            <a:ext cx="946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Obs. X-sec</a:t>
            </a:r>
            <a:endParaRPr kumimoji="1"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404359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-27296" y="124339"/>
            <a:ext cx="8123892" cy="646331"/>
          </a:xfrm>
        </p:spPr>
        <p:txBody>
          <a:bodyPr/>
          <a:lstStyle/>
          <a:p>
            <a:r>
              <a:rPr lang="en-US" altLang="ja-JP" sz="3600" dirty="0"/>
              <a:t>Calculation with PHITS code</a:t>
            </a:r>
            <a:endParaRPr lang="en-US" sz="3600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151319" y="878575"/>
            <a:ext cx="8290759" cy="180090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Displacement cross section with PHITS implemented following models</a:t>
            </a:r>
            <a:endParaRPr lang="en-US" altLang="ja-JP" sz="2800" dirty="0"/>
          </a:p>
          <a:p>
            <a:pPr lvl="1"/>
            <a:r>
              <a:rPr lang="en-US" sz="2400" dirty="0" err="1"/>
              <a:t>Norgett</a:t>
            </a:r>
            <a:r>
              <a:rPr lang="en-US" sz="2400" dirty="0"/>
              <a:t>-Robinson-Torrens (NRT)</a:t>
            </a:r>
            <a:r>
              <a:rPr lang="ja-JP" altLang="en-US" sz="2400"/>
              <a:t> </a:t>
            </a:r>
            <a:r>
              <a:rPr lang="en-US" altLang="ja-JP" sz="2400" dirty="0"/>
              <a:t>model: Widely utilized</a:t>
            </a:r>
          </a:p>
          <a:p>
            <a:pPr lvl="1"/>
            <a:r>
              <a:rPr lang="en-US" altLang="ja-JP" sz="2400" dirty="0" err="1"/>
              <a:t>Athermal</a:t>
            </a:r>
            <a:r>
              <a:rPr lang="en-US" altLang="ja-JP" sz="2400" dirty="0"/>
              <a:t> recombination corrected (arc) model </a:t>
            </a:r>
          </a:p>
          <a:p>
            <a:pPr lvl="2"/>
            <a:r>
              <a:rPr lang="en-US" altLang="ja-JP" sz="2000" dirty="0" err="1"/>
              <a:t>Nordlund</a:t>
            </a:r>
            <a:r>
              <a:rPr lang="en-US" altLang="ja-JP" sz="2000" dirty="0"/>
              <a:t> parameter : Nature comm. 9 1084 (2018)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45" y="3090976"/>
            <a:ext cx="4071014" cy="1319220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1125628" y="2631898"/>
            <a:ext cx="2240998" cy="369332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NRT</a:t>
            </a:r>
            <a:r>
              <a:rPr lang="ja-JP" altLang="en-US" dirty="0"/>
              <a:t> </a:t>
            </a:r>
            <a:r>
              <a:rPr lang="en-US" altLang="ja-JP" dirty="0"/>
              <a:t>(Cu Ed 33 eV)</a:t>
            </a:r>
            <a:r>
              <a:rPr lang="en-US" dirty="0"/>
              <a:t>:</a:t>
            </a:r>
          </a:p>
        </p:txBody>
      </p:sp>
      <p:sp>
        <p:nvSpPr>
          <p:cNvPr id="15" name="正方形/長方形 14"/>
          <p:cNvSpPr/>
          <p:nvPr/>
        </p:nvSpPr>
        <p:spPr bwMode="auto">
          <a:xfrm>
            <a:off x="1655908" y="3759974"/>
            <a:ext cx="2119257" cy="510945"/>
          </a:xfrm>
          <a:prstGeom prst="rect">
            <a:avLst/>
          </a:prstGeom>
          <a:solidFill>
            <a:srgbClr val="FFFF00">
              <a:alpha val="3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46145" y="3802182"/>
            <a:ext cx="1575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kumimoji="1" lang="en-US" altLang="ja-JP" sz="1200" dirty="0" err="1"/>
              <a:t>N</a:t>
            </a:r>
            <a:r>
              <a:rPr kumimoji="1" lang="en-US" altLang="ja-JP" sz="1200" baseline="-25000" dirty="0" err="1"/>
              <a:t>d</a:t>
            </a:r>
            <a:r>
              <a:rPr lang="en-US" altLang="ja-JP" sz="1200" dirty="0"/>
              <a:t>:	 Number of displacement</a:t>
            </a:r>
          </a:p>
          <a:p>
            <a:pPr marL="269875" indent="-269875"/>
            <a:r>
              <a:rPr kumimoji="1" lang="en-US" altLang="ja-JP" sz="1200" dirty="0"/>
              <a:t>T</a:t>
            </a:r>
            <a:r>
              <a:rPr kumimoji="1" lang="en-US" altLang="ja-JP" sz="1200" baseline="-25000" dirty="0"/>
              <a:t>d</a:t>
            </a:r>
            <a:r>
              <a:rPr kumimoji="1" lang="en-US" altLang="ja-JP" sz="1200" dirty="0"/>
              <a:t>:  </a:t>
            </a:r>
            <a:r>
              <a:rPr kumimoji="1" lang="en-US" altLang="ja-JP" sz="1200" dirty="0" err="1"/>
              <a:t>Displ</a:t>
            </a:r>
            <a:r>
              <a:rPr kumimoji="1" lang="en-US" altLang="ja-JP" sz="1200" dirty="0"/>
              <a:t>. energy</a:t>
            </a:r>
            <a:endParaRPr kumimoji="1" lang="ja-JP" altLang="en-US" sz="1200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6F8981F-8141-5948-A8A2-A3035939832F}"/>
              </a:ext>
            </a:extLst>
          </p:cNvPr>
          <p:cNvGrpSpPr/>
          <p:nvPr/>
        </p:nvGrpSpPr>
        <p:grpSpPr>
          <a:xfrm>
            <a:off x="146145" y="2584648"/>
            <a:ext cx="8788333" cy="4214065"/>
            <a:chOff x="146145" y="2584648"/>
            <a:chExt cx="8788333" cy="4214065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22125" y="2990209"/>
              <a:ext cx="4212353" cy="1088191"/>
            </a:xfrm>
            <a:prstGeom prst="rect">
              <a:avLst/>
            </a:prstGeom>
          </p:spPr>
        </p:pic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2125" y="4067391"/>
              <a:ext cx="4069178" cy="627560"/>
            </a:xfrm>
            <a:prstGeom prst="rect">
              <a:avLst/>
            </a:prstGeom>
          </p:spPr>
        </p:pic>
        <p:sp>
          <p:nvSpPr>
            <p:cNvPr id="14" name="テキスト ボックス 13"/>
            <p:cNvSpPr txBox="1"/>
            <p:nvPr/>
          </p:nvSpPr>
          <p:spPr>
            <a:xfrm>
              <a:off x="4860269" y="2584648"/>
              <a:ext cx="3108543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arc-</a:t>
              </a:r>
              <a:r>
                <a:rPr lang="en-US" dirty="0" err="1"/>
                <a:t>Nordlund</a:t>
              </a:r>
              <a:r>
                <a:rPr lang="en-US" dirty="0"/>
                <a:t> </a:t>
              </a:r>
              <a:r>
                <a:rPr lang="en-US" altLang="ja-JP" dirty="0"/>
                <a:t>(Cu Ed 33 eV)</a:t>
              </a:r>
              <a:r>
                <a:rPr lang="en-US" dirty="0"/>
                <a:t>:</a:t>
              </a:r>
            </a:p>
          </p:txBody>
        </p:sp>
        <p:sp>
          <p:nvSpPr>
            <p:cNvPr id="16" name="正方形/長方形 15"/>
            <p:cNvSpPr/>
            <p:nvPr/>
          </p:nvSpPr>
          <p:spPr bwMode="auto">
            <a:xfrm>
              <a:off x="6126234" y="3551420"/>
              <a:ext cx="2522560" cy="464026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正方形/長方形 16"/>
            <p:cNvSpPr/>
            <p:nvPr/>
          </p:nvSpPr>
          <p:spPr bwMode="auto">
            <a:xfrm>
              <a:off x="4777407" y="4055433"/>
              <a:ext cx="4013896" cy="549019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1" name="図形グループ 10"/>
            <p:cNvGrpSpPr/>
            <p:nvPr/>
          </p:nvGrpSpPr>
          <p:grpSpPr>
            <a:xfrm>
              <a:off x="4660910" y="4817796"/>
              <a:ext cx="3622477" cy="1963243"/>
              <a:chOff x="4217159" y="4638622"/>
              <a:chExt cx="3953082" cy="2142418"/>
            </a:xfrm>
          </p:grpSpPr>
          <p:pic>
            <p:nvPicPr>
              <p:cNvPr id="20" name="図 19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17159" y="4638622"/>
                <a:ext cx="3953082" cy="2142418"/>
              </a:xfrm>
              <a:prstGeom prst="rect">
                <a:avLst/>
              </a:prstGeom>
            </p:spPr>
          </p:pic>
          <p:sp>
            <p:nvSpPr>
              <p:cNvPr id="2" name="テキスト ボックス 1"/>
              <p:cNvSpPr txBox="1"/>
              <p:nvPr/>
            </p:nvSpPr>
            <p:spPr>
              <a:xfrm>
                <a:off x="6699554" y="5874748"/>
                <a:ext cx="1342064" cy="5037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200" dirty="0">
                    <a:solidFill>
                      <a:schemeClr val="bg2">
                        <a:lumMod val="50000"/>
                        <a:lumOff val="50000"/>
                      </a:schemeClr>
                    </a:solidFill>
                  </a:rPr>
                  <a:t>ー</a:t>
                </a:r>
                <a:r>
                  <a:rPr lang="en-US" altLang="ja-JP" sz="1200" dirty="0">
                    <a:solidFill>
                      <a:schemeClr val="bg2">
                        <a:lumMod val="50000"/>
                        <a:lumOff val="50000"/>
                      </a:schemeClr>
                    </a:solidFill>
                  </a:rPr>
                  <a:t> NRT</a:t>
                </a:r>
                <a:endParaRPr kumimoji="1" lang="en-US" altLang="ja-JP" sz="1200" dirty="0">
                  <a:solidFill>
                    <a:schemeClr val="bg2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ja-JP" altLang="en-US" sz="1200">
                    <a:solidFill>
                      <a:schemeClr val="tx2"/>
                    </a:solidFill>
                  </a:rPr>
                  <a:t>ー </a:t>
                </a:r>
                <a:r>
                  <a:rPr lang="en-US" altLang="ja-JP" sz="1200" dirty="0">
                    <a:solidFill>
                      <a:schemeClr val="tx2"/>
                    </a:solidFill>
                  </a:rPr>
                  <a:t>arc </a:t>
                </a:r>
                <a:r>
                  <a:rPr lang="en-US" altLang="ja-JP" sz="1200" dirty="0" err="1">
                    <a:solidFill>
                      <a:schemeClr val="tx2"/>
                    </a:solidFill>
                  </a:rPr>
                  <a:t>Nordlund</a:t>
                </a:r>
                <a:endParaRPr lang="en-US" altLang="ja-JP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4985144" y="4818645"/>
                <a:ext cx="25647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00" dirty="0" err="1"/>
                  <a:t>N</a:t>
                </a:r>
                <a:r>
                  <a:rPr lang="en-US" altLang="ja-JP" sz="1400" baseline="-25000" dirty="0" err="1"/>
                  <a:t>d</a:t>
                </a:r>
                <a:r>
                  <a:rPr lang="en-US" altLang="ja-JP" sz="1400" dirty="0"/>
                  <a:t> different for T</a:t>
                </a:r>
                <a:r>
                  <a:rPr lang="en-US" altLang="ja-JP" sz="1400" baseline="-25000" dirty="0"/>
                  <a:t>d</a:t>
                </a:r>
                <a:r>
                  <a:rPr lang="en-US" altLang="ja-JP" sz="1400" dirty="0"/>
                  <a:t>&gt;83 eV</a:t>
                </a:r>
                <a:endParaRPr lang="en-US" sz="1400" dirty="0"/>
              </a:p>
            </p:txBody>
          </p:sp>
        </p:grpSp>
        <p:pic>
          <p:nvPicPr>
            <p:cNvPr id="13" name="図 1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145" y="4510503"/>
              <a:ext cx="4050191" cy="2288210"/>
            </a:xfrm>
            <a:prstGeom prst="rect">
              <a:avLst/>
            </a:prstGeom>
          </p:spPr>
        </p:pic>
      </p:grpSp>
      <p:sp>
        <p:nvSpPr>
          <p:cNvPr id="19" name="スライド番号プレースホルダー 18">
            <a:extLst>
              <a:ext uri="{FF2B5EF4-FFF2-40B4-BE49-F238E27FC236}">
                <a16:creationId xmlns:a16="http://schemas.microsoft.com/office/drawing/2014/main" id="{59A5A45C-092B-B541-9CEC-1A33C4E6D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79AC70A-4552-C047-ABB7-1D66A5FA5F59}"/>
              </a:ext>
            </a:extLst>
          </p:cNvPr>
          <p:cNvSpPr txBox="1"/>
          <p:nvPr/>
        </p:nvSpPr>
        <p:spPr>
          <a:xfrm>
            <a:off x="7568318" y="534416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X 3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58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65683F-39CD-D740-A8EB-5361F320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-3721"/>
            <a:ext cx="7772400" cy="769441"/>
          </a:xfrm>
        </p:spPr>
        <p:txBody>
          <a:bodyPr/>
          <a:lstStyle/>
          <a:p>
            <a:r>
              <a:rPr kumimoji="1" lang="en-US" altLang="ja-JP" dirty="0"/>
              <a:t>Comparison Cal</a:t>
            </a:r>
            <a:r>
              <a:rPr lang="en-US" altLang="ja-JP" dirty="0"/>
              <a:t>c.</a:t>
            </a:r>
            <a:r>
              <a:rPr kumimoji="1" lang="en-US" altLang="ja-JP" dirty="0"/>
              <a:t> vs Exp.</a:t>
            </a:r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7C9660F-6110-9640-A283-E64B97249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E498E47-2BC4-6741-B96F-AE5098DC2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88" y="923591"/>
            <a:ext cx="3528000" cy="26571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A6783AA-A3E3-B140-9F4B-B33E39F74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6165" y="923591"/>
            <a:ext cx="3528000" cy="26571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398261C-2BC5-9844-82E3-0DDFD44F6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88" y="3642124"/>
            <a:ext cx="3528000" cy="27279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E995368-955F-EF42-B54E-53CAF435D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6165" y="3641696"/>
            <a:ext cx="3528000" cy="27304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D215628-1F4B-3041-8DF2-1178359DAC73}"/>
              </a:ext>
            </a:extLst>
          </p:cNvPr>
          <p:cNvSpPr txBox="1"/>
          <p:nvPr/>
        </p:nvSpPr>
        <p:spPr>
          <a:xfrm>
            <a:off x="1944210" y="6411032"/>
            <a:ext cx="5327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NOTE: 30 GeV experiment very preliminary result</a:t>
            </a:r>
            <a:endParaRPr kumimoji="1" lang="ja-JP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26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388" y="119389"/>
            <a:ext cx="7772400" cy="523220"/>
          </a:xfrm>
        </p:spPr>
        <p:txBody>
          <a:bodyPr/>
          <a:lstStyle/>
          <a:p>
            <a:r>
              <a:rPr lang="en-US" altLang="ja-JP" sz="2800" dirty="0"/>
              <a:t>Displacement cross section ~30 GeV</a:t>
            </a:r>
            <a:endParaRPr kumimoji="1" lang="ja-JP" altLang="en-US" sz="28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F6313-81D3-E44F-979E-1FD115D886CD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388" y="1010160"/>
            <a:ext cx="3764280" cy="101566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As increase proton kinematic energy, h</a:t>
            </a:r>
            <a:r>
              <a:rPr kumimoji="1" lang="en-US" altLang="ja-JP" sz="2000" dirty="0"/>
              <a:t>eat density on material (W) increase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13787" y="932991"/>
            <a:ext cx="4297929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Regardless of increase heat deposition </a:t>
            </a:r>
            <a:r>
              <a:rPr lang="en-US" altLang="ja-JP" sz="2000" dirty="0"/>
              <a:t>for Ep~30 GeV, d</a:t>
            </a:r>
            <a:r>
              <a:rPr kumimoji="1" lang="en-US" altLang="ja-JP" sz="2000" dirty="0"/>
              <a:t>isplacement cross-section sustains almost constant </a:t>
            </a:r>
            <a:r>
              <a:rPr lang="en-US" altLang="ja-JP" sz="2000" dirty="0"/>
              <a:t>. Why?</a:t>
            </a:r>
            <a:endParaRPr kumimoji="1" lang="ja-JP" altLang="en-US" sz="2000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7C3FC0E-66AC-574B-A620-7AE5B5748410}"/>
              </a:ext>
            </a:extLst>
          </p:cNvPr>
          <p:cNvGrpSpPr/>
          <p:nvPr/>
        </p:nvGrpSpPr>
        <p:grpSpPr>
          <a:xfrm>
            <a:off x="508114" y="2164679"/>
            <a:ext cx="3106828" cy="2410869"/>
            <a:chOff x="179388" y="2300778"/>
            <a:chExt cx="4488356" cy="348292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189F4CC-A1FB-6D40-A6A1-558CE7C44FD3}"/>
                </a:ext>
              </a:extLst>
            </p:cNvPr>
            <p:cNvGrpSpPr/>
            <p:nvPr/>
          </p:nvGrpSpPr>
          <p:grpSpPr>
            <a:xfrm>
              <a:off x="179388" y="2300778"/>
              <a:ext cx="4488356" cy="3482922"/>
              <a:chOff x="0" y="1849201"/>
              <a:chExt cx="4706486" cy="3652190"/>
            </a:xfrm>
          </p:grpSpPr>
          <p:pic>
            <p:nvPicPr>
              <p:cNvPr id="4" name="図 3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880" r="5712"/>
              <a:stretch/>
            </p:blipFill>
            <p:spPr>
              <a:xfrm>
                <a:off x="0" y="1849201"/>
                <a:ext cx="4691920" cy="3652190"/>
              </a:xfrm>
              <a:prstGeom prst="rect">
                <a:avLst/>
              </a:prstGeom>
            </p:spPr>
          </p:pic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CBE2645-CE84-7B40-8C9B-6C479C734574}"/>
                  </a:ext>
                </a:extLst>
              </p:cNvPr>
              <p:cNvSpPr txBox="1"/>
              <p:nvPr/>
            </p:nvSpPr>
            <p:spPr>
              <a:xfrm>
                <a:off x="2420910" y="2405999"/>
                <a:ext cx="2285576" cy="792618"/>
              </a:xfrm>
              <a:prstGeom prst="rect">
                <a:avLst/>
              </a:prstGeom>
              <a:solidFill>
                <a:schemeClr val="accent3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dirty="0"/>
                  <a:t> </a:t>
                </a:r>
                <a:r>
                  <a:rPr lang="en-US" altLang="ja-JP" sz="1400" dirty="0">
                    <a:solidFill>
                      <a:srgbClr val="FF0000"/>
                    </a:solidFill>
                  </a:rPr>
                  <a:t>●</a:t>
                </a:r>
                <a:r>
                  <a:rPr kumimoji="1" lang="en-US" altLang="ja-JP" sz="1400" dirty="0">
                    <a:solidFill>
                      <a:srgbClr val="FF0000"/>
                    </a:solidFill>
                  </a:rPr>
                  <a:t>  Heat density</a:t>
                </a:r>
              </a:p>
              <a:p>
                <a:r>
                  <a:rPr kumimoji="1" lang="en-US" altLang="ja-JP" sz="1400" dirty="0"/>
                  <a:t> </a:t>
                </a:r>
                <a:r>
                  <a:rPr kumimoji="1" lang="ja-JP" altLang="en-US" sz="1400">
                    <a:solidFill>
                      <a:srgbClr val="00B050"/>
                    </a:solidFill>
                  </a:rPr>
                  <a:t>ー</a:t>
                </a:r>
                <a:r>
                  <a:rPr kumimoji="1" lang="en-US" altLang="ja-JP" sz="1400" dirty="0">
                    <a:solidFill>
                      <a:srgbClr val="00B050"/>
                    </a:solidFill>
                  </a:rPr>
                  <a:t> Bethe-Bloch</a:t>
                </a:r>
                <a:endParaRPr kumimoji="1" lang="ja-JP" altLang="en-US" sz="1400">
                  <a:solidFill>
                    <a:srgbClr val="00B050"/>
                  </a:solidFill>
                </a:endParaRPr>
              </a:p>
            </p:txBody>
          </p:sp>
        </p:grp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0272F733-9EE0-BB4D-ADD9-89A3A046F7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45191" y="4056260"/>
              <a:ext cx="0" cy="131661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2">
                  <a:lumMod val="50000"/>
                  <a:lumOff val="50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815DBAB-929B-C742-9C72-EF8B45A82F23}"/>
                </a:ext>
              </a:extLst>
            </p:cNvPr>
            <p:cNvSpPr txBox="1"/>
            <p:nvPr/>
          </p:nvSpPr>
          <p:spPr>
            <a:xfrm>
              <a:off x="3272288" y="3672907"/>
              <a:ext cx="1144479" cy="444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30 GeV</a:t>
              </a:r>
              <a:endParaRPr kumimoji="1" lang="ja-JP" altLang="en-US" sz="1400"/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0EAD99DC-9ACE-C540-9FFA-430ED794F0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3668" y="4831080"/>
            <a:ext cx="2059472" cy="192024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CBB4B-E886-DB40-8D21-D71101BDB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93" y="6058863"/>
            <a:ext cx="2483539" cy="683873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D3BF45D5-B145-224D-954E-E74FB94F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3404" y="2297768"/>
            <a:ext cx="3210555" cy="24847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A7E09A6-620E-BF43-A3F7-14BE9A94B61D}"/>
              </a:ext>
            </a:extLst>
          </p:cNvPr>
          <p:cNvSpPr txBox="1"/>
          <p:nvPr/>
        </p:nvSpPr>
        <p:spPr>
          <a:xfrm>
            <a:off x="6400800" y="5297268"/>
            <a:ext cx="2298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On Wed, Y. Iwamoto’s talk</a:t>
            </a:r>
            <a:endParaRPr kumimoji="1" lang="ja-JP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2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129"/>
    </mc:Choice>
    <mc:Fallback xmlns="">
      <p:transition advTm="3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FE61A7B-040B-D34E-A746-57BE8FDF3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588" y="4191762"/>
            <a:ext cx="3636000" cy="26745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72F79811-2221-E844-9B45-B71CE1EB3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8021" y="4145851"/>
            <a:ext cx="3636000" cy="2674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0324D716-099C-9348-BC35-C098CF815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8021" y="1481739"/>
            <a:ext cx="3636000" cy="2674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F79A6469-D691-D545-BF85-334392F73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588" y="1481740"/>
            <a:ext cx="3636000" cy="2674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6" name="タイトル 5">
            <a:extLst>
              <a:ext uri="{FF2B5EF4-FFF2-40B4-BE49-F238E27FC236}">
                <a16:creationId xmlns:a16="http://schemas.microsoft.com/office/drawing/2014/main" id="{4C2BC50C-CF92-BC49-9BE0-528F380E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-3721"/>
            <a:ext cx="7772400" cy="769441"/>
          </a:xfrm>
        </p:spPr>
        <p:txBody>
          <a:bodyPr/>
          <a:lstStyle/>
          <a:p>
            <a:r>
              <a:rPr kumimoji="1" lang="en-US" altLang="ja-JP" dirty="0"/>
              <a:t>Isochronal recovery result</a:t>
            </a:r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40C91B-D30E-0C47-9609-8AC210DD85FC}"/>
              </a:ext>
            </a:extLst>
          </p:cNvPr>
          <p:cNvSpPr txBox="1"/>
          <p:nvPr/>
        </p:nvSpPr>
        <p:spPr>
          <a:xfrm>
            <a:off x="113132" y="862234"/>
            <a:ext cx="8815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chemeClr val="bg1"/>
                </a:solidFill>
              </a:rPr>
              <a:t>To observe recovery dependence of temp., irradiated sample heated to certain temp and cooled </a:t>
            </a:r>
            <a:r>
              <a:rPr lang="en-US" altLang="ja-JP" dirty="0" err="1">
                <a:solidFill>
                  <a:schemeClr val="bg1"/>
                </a:solidFill>
              </a:rPr>
              <a:t>cryotemp</a:t>
            </a:r>
            <a:r>
              <a:rPr lang="en-US" altLang="ja-JP" dirty="0">
                <a:solidFill>
                  <a:schemeClr val="bg1"/>
                </a:solidFill>
              </a:rPr>
              <a:t> (~4 K) again.</a:t>
            </a:r>
            <a:endParaRPr kumimoji="1" lang="ja-JP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58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3A3AD5-D214-6444-B286-55257D4C6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7057"/>
            <a:ext cx="7772400" cy="707886"/>
          </a:xfrm>
        </p:spPr>
        <p:txBody>
          <a:bodyPr/>
          <a:lstStyle/>
          <a:p>
            <a:r>
              <a:rPr kumimoji="1" lang="en-US" altLang="ja-JP" sz="4000" dirty="0"/>
              <a:t>Experiment at FNAL for 120 GeV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FA4A1F-8D5F-214A-9666-E30626AE3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981075"/>
            <a:ext cx="8208963" cy="2039711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/>
              <a:t>Budget already approved by MEXT for some of our collaborators</a:t>
            </a:r>
          </a:p>
          <a:p>
            <a:r>
              <a:rPr lang="en-US" altLang="ja-JP" dirty="0"/>
              <a:t>Experiment will start for 120 GeV proton in next JFY 2020.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2B1AA0-2455-B743-BC76-6BEE7FF5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2049" name="Picture 1" descr="page9image1785024">
            <a:extLst>
              <a:ext uri="{FF2B5EF4-FFF2-40B4-BE49-F238E27FC236}">
                <a16:creationId xmlns:a16="http://schemas.microsoft.com/office/drawing/2014/main" id="{7C068774-C19E-4748-BDF1-B900F7819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2199" y="3121132"/>
            <a:ext cx="3800614" cy="283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age9image1791968">
            <a:extLst>
              <a:ext uri="{FF2B5EF4-FFF2-40B4-BE49-F238E27FC236}">
                <a16:creationId xmlns:a16="http://schemas.microsoft.com/office/drawing/2014/main" id="{6D92AE67-2F38-7248-93E4-24C6D0F33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3144773"/>
            <a:ext cx="4268422" cy="281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36D541-6E36-F842-9294-E739E4AC5007}"/>
              </a:ext>
            </a:extLst>
          </p:cNvPr>
          <p:cNvSpPr txBox="1"/>
          <p:nvPr/>
        </p:nvSpPr>
        <p:spPr>
          <a:xfrm>
            <a:off x="6765990" y="4127828"/>
            <a:ext cx="1633781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120 GeV proton</a:t>
            </a:r>
            <a:endParaRPr kumimoji="1" lang="ja-JP" altLang="en-US" sz="16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2D4A4EF-7715-BA4C-B1AC-569DDE340E88}"/>
              </a:ext>
            </a:extLst>
          </p:cNvPr>
          <p:cNvSpPr txBox="1"/>
          <p:nvPr/>
        </p:nvSpPr>
        <p:spPr>
          <a:xfrm>
            <a:off x="4701203" y="5134460"/>
            <a:ext cx="2180045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 err="1"/>
              <a:t>Cryo</a:t>
            </a:r>
            <a:r>
              <a:rPr kumimoji="1" lang="en-US" altLang="ja-JP" sz="1400" dirty="0"/>
              <a:t> chamber</a:t>
            </a:r>
            <a:r>
              <a:rPr lang="en-US" altLang="ja-JP" sz="1400" dirty="0"/>
              <a:t> and beam instruments will be placed</a:t>
            </a:r>
            <a:endParaRPr kumimoji="1" lang="en-US" altLang="ja-JP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5BDFD0E-5DAC-2946-8040-1D86867FC4FC}"/>
              </a:ext>
            </a:extLst>
          </p:cNvPr>
          <p:cNvSpPr txBox="1"/>
          <p:nvPr/>
        </p:nvSpPr>
        <p:spPr>
          <a:xfrm>
            <a:off x="7239000" y="32750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MT3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25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D736D7-CAFB-5044-B792-19AB5B8EC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88612"/>
            <a:ext cx="7772400" cy="584775"/>
          </a:xfrm>
        </p:spPr>
        <p:txBody>
          <a:bodyPr/>
          <a:lstStyle/>
          <a:p>
            <a:r>
              <a:rPr kumimoji="1" lang="en-US" altLang="ja-JP" sz="3200" dirty="0"/>
              <a:t>Ep 400 GeV at </a:t>
            </a:r>
            <a:r>
              <a:rPr kumimoji="1" lang="en-US" altLang="ja-JP" sz="3200" dirty="0" err="1"/>
              <a:t>HiRadMat</a:t>
            </a:r>
            <a:r>
              <a:rPr kumimoji="1" lang="en-US" altLang="ja-JP" sz="3200" dirty="0"/>
              <a:t> in CERN (plan)</a:t>
            </a:r>
            <a:endParaRPr kumimoji="1" lang="ja-JP" altLang="en-US" sz="320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EC4143C-A582-5B40-B8C3-BB7451183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9789997-E6CF-5944-864D-A320B7839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2023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1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Summary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>
          <a:xfrm>
            <a:off x="323850" y="981075"/>
            <a:ext cx="8620356" cy="5111750"/>
          </a:xfrm>
        </p:spPr>
        <p:txBody>
          <a:bodyPr>
            <a:normAutofit/>
          </a:bodyPr>
          <a:lstStyle/>
          <a:p>
            <a:r>
              <a:rPr lang="en-US" altLang="ja-JP" sz="2800" dirty="0"/>
              <a:t>To understand the damage on beam intercepting materials, displacement cross section was obtained for Al, Fe, Cu, and W for proton 0.4 - 30 GeV.</a:t>
            </a:r>
          </a:p>
          <a:p>
            <a:pPr lvl="1"/>
            <a:r>
              <a:rPr lang="en-US" altLang="ja-JP" sz="2400" dirty="0"/>
              <a:t>NRT model: 4 times overestimation</a:t>
            </a:r>
          </a:p>
          <a:p>
            <a:pPr lvl="1"/>
            <a:r>
              <a:rPr lang="en-US" altLang="ja-JP" sz="2400" dirty="0"/>
              <a:t>arc model: good agreement with present results.</a:t>
            </a:r>
          </a:p>
          <a:p>
            <a:pPr lvl="1"/>
            <a:endParaRPr lang="en-US" altLang="ja-JP" sz="2400" dirty="0"/>
          </a:p>
          <a:p>
            <a:r>
              <a:rPr lang="en-US" altLang="ja-JP" dirty="0"/>
              <a:t>To obtain the cross section, similar experiment will be carried out at FNAL and </a:t>
            </a:r>
            <a:r>
              <a:rPr lang="en-US" altLang="ja-JP" dirty="0" err="1"/>
              <a:t>HiRadMat</a:t>
            </a:r>
            <a:r>
              <a:rPr lang="en-US" altLang="ja-JP" dirty="0"/>
              <a:t> for 120 and 400 GeV protons.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49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9FF097-BB62-C145-A656-6ECFC5D1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Thank you for attention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433A61-B47B-A147-9237-860D51C5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249D830-2777-474A-8E3D-68247DBAB5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88" y="1819225"/>
            <a:ext cx="8890913" cy="481017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6B37BEA-8CF2-0048-870A-1BBC2D537B83}"/>
              </a:ext>
            </a:extLst>
          </p:cNvPr>
          <p:cNvSpPr txBox="1"/>
          <p:nvPr/>
        </p:nvSpPr>
        <p:spPr>
          <a:xfrm>
            <a:off x="179388" y="986525"/>
            <a:ext cx="8814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Memorial snap shot  completed beam test of 1MW for 1 h.</a:t>
            </a:r>
          </a:p>
          <a:p>
            <a:r>
              <a:rPr lang="en-US" altLang="ja-JP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This year successfully completed for 10 h. Next year 1 week?</a:t>
            </a:r>
            <a:endParaRPr kumimoji="1" lang="ja-JP" altLang="en-US" sz="24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2DC6308-2D9E-0046-A9E4-6023F6FA086D}"/>
              </a:ext>
            </a:extLst>
          </p:cNvPr>
          <p:cNvSpPr txBox="1"/>
          <p:nvPr/>
        </p:nvSpPr>
        <p:spPr>
          <a:xfrm>
            <a:off x="2090057" y="4855028"/>
            <a:ext cx="4868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Successfully completed </a:t>
            </a:r>
            <a:r>
              <a:rPr kumimoji="1" lang="en-US" altLang="ja-JP" sz="2000" dirty="0"/>
              <a:t>1 MW beam test!</a:t>
            </a:r>
            <a:endParaRPr kumimoji="1" lang="ja-JP" altLang="en-US" sz="20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4BEA174-179F-E74F-94BD-D22E2F5E9CEC}"/>
              </a:ext>
            </a:extLst>
          </p:cNvPr>
          <p:cNvSpPr txBox="1"/>
          <p:nvPr/>
        </p:nvSpPr>
        <p:spPr>
          <a:xfrm>
            <a:off x="4887686" y="558437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2018 July 3rd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186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CE28ED-6021-7D4D-BD50-BA3F8EE9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3336B06-5C0F-C244-8A80-78DDF6BE4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4984E0-6CF2-4741-B25B-A9D63AD23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79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EA96F9-6246-BE4E-AC72-FEE9BF104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1 MW beam operation at MLF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1FA944-B0AB-504C-AFDC-80A94A5E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0609CCC-F296-F642-8D83-BF777C37FB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935"/>
          <a:stretch/>
        </p:blipFill>
        <p:spPr>
          <a:xfrm>
            <a:off x="179388" y="926596"/>
            <a:ext cx="4906962" cy="265477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38B33CD-ED70-CF46-8B65-F0FCB6971144}"/>
              </a:ext>
            </a:extLst>
          </p:cNvPr>
          <p:cNvSpPr txBox="1"/>
          <p:nvPr/>
        </p:nvSpPr>
        <p:spPr>
          <a:xfrm>
            <a:off x="5274129" y="1322613"/>
            <a:ext cx="35759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</a:rPr>
              <a:t>Last year memorial snap shot at 1MW for 1 h test (2018/7/3)</a:t>
            </a:r>
            <a:endParaRPr kumimoji="1" lang="ja-JP" altLang="en-US" sz="2400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6135726-73F2-9549-B927-9DFE4125C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387" r="8214"/>
          <a:stretch/>
        </p:blipFill>
        <p:spPr>
          <a:xfrm>
            <a:off x="2841309" y="3694541"/>
            <a:ext cx="6008777" cy="311203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DCBCEF7-5C9A-FD4F-BED0-85720D647EFD}"/>
              </a:ext>
            </a:extLst>
          </p:cNvPr>
          <p:cNvSpPr txBox="1"/>
          <p:nvPr/>
        </p:nvSpPr>
        <p:spPr>
          <a:xfrm>
            <a:off x="0" y="4024610"/>
            <a:ext cx="28413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Result of this year</a:t>
            </a:r>
          </a:p>
          <a:p>
            <a:r>
              <a:rPr kumimoji="1" lang="en-US" altLang="ja-JP" sz="2400" dirty="0">
                <a:solidFill>
                  <a:schemeClr val="bg1"/>
                </a:solidFill>
              </a:rPr>
              <a:t>Beam intensity trend  at 1MW for 10.5 h test (2019/7/3)</a:t>
            </a:r>
          </a:p>
          <a:p>
            <a:r>
              <a:rPr lang="en-US" altLang="ja-JP" sz="2400" dirty="0">
                <a:solidFill>
                  <a:schemeClr val="bg1"/>
                </a:solidFill>
              </a:rPr>
              <a:t>Availability ~ 98%</a:t>
            </a:r>
            <a:endParaRPr kumimoji="1" lang="ja-JP" altLang="en-US" sz="2400">
              <a:solidFill>
                <a:schemeClr val="bg1"/>
              </a:solidFill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5C4F4CA3-97CA-ED49-A01B-66A401008CBA}"/>
              </a:ext>
            </a:extLst>
          </p:cNvPr>
          <p:cNvCxnSpPr/>
          <p:nvPr/>
        </p:nvCxnSpPr>
        <p:spPr bwMode="auto">
          <a:xfrm>
            <a:off x="3494314" y="3967842"/>
            <a:ext cx="520881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3A284E4-E9DC-FB4C-8B11-223BAE8AC2EB}"/>
              </a:ext>
            </a:extLst>
          </p:cNvPr>
          <p:cNvSpPr txBox="1"/>
          <p:nvPr/>
        </p:nvSpPr>
        <p:spPr>
          <a:xfrm>
            <a:off x="7859490" y="3641276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 MW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11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388" y="88613"/>
            <a:ext cx="7772400" cy="584775"/>
          </a:xfrm>
        </p:spPr>
        <p:txBody>
          <a:bodyPr/>
          <a:lstStyle/>
          <a:p>
            <a:r>
              <a:rPr kumimoji="1" lang="en-US" altLang="ja-JP" sz="3200" dirty="0"/>
              <a:t>Proton</a:t>
            </a:r>
            <a:r>
              <a:rPr kumimoji="1" lang="ja-JP" altLang="en-US" sz="3200" dirty="0"/>
              <a:t> </a:t>
            </a:r>
            <a:r>
              <a:rPr lang="en-US" altLang="ja-JP" sz="3200" dirty="0"/>
              <a:t>Beam</a:t>
            </a:r>
            <a:r>
              <a:rPr lang="ja-JP" altLang="en-US" sz="3200" dirty="0"/>
              <a:t> </a:t>
            </a:r>
            <a:r>
              <a:rPr lang="en-US" altLang="ja-JP" sz="3200" dirty="0"/>
              <a:t>Window at MLF (A5083)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9388" y="962183"/>
            <a:ext cx="8773907" cy="1796893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/>
              <a:t>Lifetime</a:t>
            </a:r>
            <a:r>
              <a:rPr lang="ja-JP" altLang="en-US" dirty="0"/>
              <a:t> </a:t>
            </a:r>
            <a:r>
              <a:rPr lang="en-US" altLang="ja-JP" dirty="0"/>
              <a:t>estimation</a:t>
            </a:r>
            <a:r>
              <a:rPr lang="ja-JP" altLang="en-US" dirty="0"/>
              <a:t> </a:t>
            </a:r>
            <a:r>
              <a:rPr lang="en-US" altLang="ja-JP" dirty="0"/>
              <a:t>based</a:t>
            </a:r>
            <a:r>
              <a:rPr lang="ja-JP" altLang="en-US" dirty="0"/>
              <a:t> </a:t>
            </a:r>
            <a:r>
              <a:rPr lang="en-US" altLang="ja-JP" dirty="0"/>
              <a:t>on</a:t>
            </a:r>
            <a:r>
              <a:rPr lang="ja-JP" altLang="en-US" dirty="0"/>
              <a:t> </a:t>
            </a:r>
            <a:r>
              <a:rPr lang="en-US" altLang="ja-JP" dirty="0"/>
              <a:t>Post</a:t>
            </a:r>
            <a:r>
              <a:rPr lang="ja-JP" altLang="en-US" dirty="0"/>
              <a:t> </a:t>
            </a:r>
            <a:r>
              <a:rPr lang="en-US" altLang="ja-JP" dirty="0"/>
              <a:t>Irradiation Examination (PIE)</a:t>
            </a:r>
            <a:r>
              <a:rPr lang="ja-JP" altLang="en-US" dirty="0"/>
              <a:t> </a:t>
            </a:r>
            <a:r>
              <a:rPr lang="en-US" altLang="ja-JP" dirty="0"/>
              <a:t>for</a:t>
            </a:r>
            <a:r>
              <a:rPr lang="ja-JP" altLang="en-US" dirty="0"/>
              <a:t> </a:t>
            </a:r>
            <a:r>
              <a:rPr lang="en-US" altLang="ja-JP" dirty="0"/>
              <a:t>safety shroud (AlMg3) at</a:t>
            </a:r>
            <a:r>
              <a:rPr lang="ja-JP" altLang="en-US" dirty="0"/>
              <a:t> </a:t>
            </a:r>
            <a:r>
              <a:rPr lang="en-US" altLang="ja-JP" dirty="0"/>
              <a:t>SINQ</a:t>
            </a:r>
            <a:r>
              <a:rPr lang="ja-JP" altLang="en-US" dirty="0"/>
              <a:t> </a:t>
            </a:r>
            <a:r>
              <a:rPr lang="en-US" altLang="ja-JP" dirty="0"/>
              <a:t>in</a:t>
            </a:r>
            <a:r>
              <a:rPr lang="ja-JP" altLang="en-US" dirty="0"/>
              <a:t> </a:t>
            </a:r>
            <a:r>
              <a:rPr lang="en-US" altLang="ja-JP" dirty="0"/>
              <a:t>PSI</a:t>
            </a:r>
          </a:p>
          <a:p>
            <a:r>
              <a:rPr lang="en-US" altLang="ja-JP" dirty="0"/>
              <a:t>Considering difference of proton energy, to predict lifetime of the PBW with high accuracy for validation of calculation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351242" y="2490459"/>
            <a:ext cx="47525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FFFF"/>
                </a:solidFill>
              </a:rPr>
              <a:t>Result at SINQ/PSI</a:t>
            </a:r>
            <a:r>
              <a:rPr lang="ja-JP" altLang="en-US" dirty="0">
                <a:solidFill>
                  <a:srgbClr val="FFFFFF"/>
                </a:solidFill>
              </a:rPr>
              <a:t>　</a:t>
            </a:r>
            <a:r>
              <a:rPr lang="en-US" altLang="ja-JP" dirty="0">
                <a:solidFill>
                  <a:srgbClr val="FFFFFF"/>
                </a:solidFill>
              </a:rPr>
              <a:t>for 0.6GeV</a:t>
            </a:r>
          </a:p>
          <a:p>
            <a:r>
              <a:rPr kumimoji="1" lang="en-US" altLang="ja-JP" sz="1200" dirty="0">
                <a:solidFill>
                  <a:srgbClr val="FFFFFF"/>
                </a:solidFill>
              </a:rPr>
              <a:t>                                          Y. Dai, et al, </a:t>
            </a:r>
            <a:r>
              <a:rPr lang="en-US" altLang="ja-JP" sz="1200" dirty="0">
                <a:solidFill>
                  <a:srgbClr val="FFFFFF"/>
                </a:solidFill>
              </a:rPr>
              <a:t>J. </a:t>
            </a:r>
            <a:r>
              <a:rPr lang="en-US" altLang="ja-JP" sz="1200" dirty="0" err="1">
                <a:solidFill>
                  <a:srgbClr val="FFFFFF"/>
                </a:solidFill>
              </a:rPr>
              <a:t>Nucl</a:t>
            </a:r>
            <a:r>
              <a:rPr lang="en-US" altLang="ja-JP" sz="1200" dirty="0">
                <a:solidFill>
                  <a:srgbClr val="FFFFFF"/>
                </a:solidFill>
              </a:rPr>
              <a:t> Mat. </a:t>
            </a:r>
            <a:r>
              <a:rPr kumimoji="1" lang="en-US" altLang="ja-JP" sz="1200" dirty="0">
                <a:solidFill>
                  <a:srgbClr val="FFFFFF"/>
                </a:solidFill>
              </a:rPr>
              <a:t>343 184 (2005)</a:t>
            </a:r>
            <a:endParaRPr kumimoji="1" lang="ja-JP" altLang="en-US" sz="1200" dirty="0">
              <a:solidFill>
                <a:srgbClr val="FFFFFF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0276" y="3130921"/>
            <a:ext cx="2383875" cy="1802442"/>
          </a:xfrm>
          <a:prstGeom prst="rect">
            <a:avLst/>
          </a:prstGeom>
        </p:spPr>
      </p:pic>
      <p:pic>
        <p:nvPicPr>
          <p:cNvPr id="11" name="図 1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996952"/>
            <a:ext cx="3191705" cy="385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円/楕円 11"/>
          <p:cNvSpPr/>
          <p:nvPr/>
        </p:nvSpPr>
        <p:spPr bwMode="auto">
          <a:xfrm>
            <a:off x="467544" y="3645024"/>
            <a:ext cx="936104" cy="280831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579220" y="6229698"/>
            <a:ext cx="1493355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Height: 3.8m</a:t>
            </a:r>
          </a:p>
          <a:p>
            <a:r>
              <a:rPr lang="en-US" altLang="en-US" dirty="0"/>
              <a:t>Weight</a:t>
            </a:r>
            <a:r>
              <a:rPr lang="ja-JP" altLang="en-US" dirty="0"/>
              <a:t>：</a:t>
            </a:r>
            <a:r>
              <a:rPr lang="en-US" altLang="ja-JP" dirty="0"/>
              <a:t>10t</a:t>
            </a:r>
            <a:endParaRPr kumimoji="1" lang="ja-JP" altLang="en-US" dirty="0"/>
          </a:p>
        </p:txBody>
      </p:sp>
      <p:cxnSp>
        <p:nvCxnSpPr>
          <p:cNvPr id="14" name="直線矢印コネクタ 13"/>
          <p:cNvCxnSpPr/>
          <p:nvPr/>
        </p:nvCxnSpPr>
        <p:spPr bwMode="auto">
          <a:xfrm flipV="1">
            <a:off x="0" y="5805264"/>
            <a:ext cx="1691680" cy="72008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6" descr="IMGP364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5430" y="5191993"/>
            <a:ext cx="1078080" cy="99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4182283" y="5104756"/>
            <a:ext cx="4761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FFFF"/>
                </a:solidFill>
              </a:rPr>
              <a:t>Lifetime of PBW: </a:t>
            </a:r>
            <a:r>
              <a:rPr lang="en-US" altLang="ja-JP" dirty="0">
                <a:solidFill>
                  <a:srgbClr val="FFFFFF"/>
                </a:solidFill>
              </a:rPr>
              <a:t>Determined by He gas production (1200 </a:t>
            </a:r>
            <a:r>
              <a:rPr lang="en-US" altLang="ja-JP" dirty="0" err="1">
                <a:solidFill>
                  <a:srgbClr val="FFFFFF"/>
                </a:solidFill>
              </a:rPr>
              <a:t>appm</a:t>
            </a:r>
            <a:r>
              <a:rPr lang="en-US" altLang="ja-JP" dirty="0">
                <a:solidFill>
                  <a:srgbClr val="FFFFFF"/>
                </a:solidFill>
              </a:rPr>
              <a:t>) </a:t>
            </a:r>
            <a:r>
              <a:rPr kumimoji="1" lang="en-US" altLang="ja-JP" dirty="0">
                <a:solidFill>
                  <a:srgbClr val="FFFFFF"/>
                </a:solidFill>
              </a:rPr>
              <a:t>2 years</a:t>
            </a:r>
            <a:r>
              <a:rPr kumimoji="1" lang="en-US" altLang="ja-JP" baseline="30000" dirty="0">
                <a:solidFill>
                  <a:srgbClr val="FFFFFF"/>
                </a:solidFill>
              </a:rPr>
              <a:t>*</a:t>
            </a:r>
            <a:endParaRPr lang="en-US" altLang="ja-JP" baseline="30000" dirty="0">
              <a:solidFill>
                <a:srgbClr val="FFFFFF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182283" y="5751087"/>
            <a:ext cx="4911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2">
                    <a:lumMod val="20000"/>
                    <a:lumOff val="80000"/>
                  </a:schemeClr>
                </a:solidFill>
              </a:rPr>
              <a:t>By recent PIE result of the SINQ (2400 </a:t>
            </a:r>
            <a:r>
              <a:rPr kumimoji="1" lang="en-US" altLang="ja-JP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apmm</a:t>
            </a:r>
            <a:r>
              <a:rPr kumimoji="1" lang="en-US" altLang="ja-JP" dirty="0">
                <a:solidFill>
                  <a:schemeClr val="tx2">
                    <a:lumMod val="20000"/>
                    <a:lumOff val="80000"/>
                  </a:schemeClr>
                </a:solidFill>
              </a:rPr>
              <a:t>), lifetime may be applicable to 3 years.</a:t>
            </a:r>
            <a:endParaRPr kumimoji="1" lang="ja-JP" alt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2111" y="3145946"/>
            <a:ext cx="2517909" cy="1805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3152" y="2354969"/>
            <a:ext cx="1921948" cy="28370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599394" y="6547121"/>
            <a:ext cx="30139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>
                <a:solidFill>
                  <a:srgbClr val="FFFFFF"/>
                </a:solidFill>
              </a:rPr>
              <a:t>*  </a:t>
            </a:r>
            <a:r>
              <a:rPr lang="en-US" altLang="ja-JP" sz="1100" dirty="0">
                <a:solidFill>
                  <a:srgbClr val="FFFFFF"/>
                </a:solidFill>
              </a:rPr>
              <a:t>S. Meigo, et al, J. </a:t>
            </a:r>
            <a:r>
              <a:rPr lang="en-US" altLang="ja-JP" sz="1100" dirty="0" err="1">
                <a:solidFill>
                  <a:srgbClr val="FFFFFF"/>
                </a:solidFill>
              </a:rPr>
              <a:t>Nucl</a:t>
            </a:r>
            <a:r>
              <a:rPr lang="en-US" altLang="ja-JP" sz="1100" dirty="0">
                <a:solidFill>
                  <a:srgbClr val="FFFFFF"/>
                </a:solidFill>
              </a:rPr>
              <a:t> Mat. 450 141 (2012)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85695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図 23" descr="P104060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413" y="1998663"/>
            <a:ext cx="2322512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96055"/>
            <a:ext cx="8258866" cy="954107"/>
          </a:xfrm>
        </p:spPr>
        <p:txBody>
          <a:bodyPr/>
          <a:lstStyle/>
          <a:p>
            <a:pPr>
              <a:defRPr/>
            </a:pPr>
            <a:r>
              <a:rPr lang="en-US" altLang="ja-JP" sz="2800" dirty="0">
                <a:ea typeface="ＭＳ Ｐゴシック" charset="0"/>
              </a:rPr>
              <a:t>Targets in Material Life Experimental Facility (MLF)</a:t>
            </a:r>
            <a:endParaRPr lang="ja-JP" altLang="en-US" sz="2800" dirty="0">
              <a:latin typeface="Arial Black" charset="0"/>
              <a:ea typeface="ＭＳ Ｐゴシック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892175"/>
            <a:ext cx="3208338" cy="5111750"/>
          </a:xfrm>
        </p:spPr>
        <p:txBody>
          <a:bodyPr/>
          <a:lstStyle/>
          <a:p>
            <a:pPr>
              <a:defRPr/>
            </a:pPr>
            <a:r>
              <a:rPr lang="en-US" altLang="ja-JP" sz="2000" dirty="0">
                <a:latin typeface="Arial" charset="0"/>
                <a:ea typeface="ＭＳ Ｐゴシック" charset="0"/>
              </a:rPr>
              <a:t>Muon production target</a:t>
            </a:r>
            <a:endParaRPr lang="ja-JP" altLang="en-US" sz="2000" dirty="0">
              <a:latin typeface="Arial" charset="0"/>
              <a:ea typeface="ＭＳ Ｐゴシック" charset="0"/>
            </a:endParaRPr>
          </a:p>
          <a:p>
            <a:pPr lvl="1">
              <a:defRPr/>
            </a:pPr>
            <a:r>
              <a:rPr lang="en-US" altLang="ja-JP" sz="2000" dirty="0">
                <a:latin typeface="Arial" charset="0"/>
                <a:ea typeface="ＭＳ Ｐゴシック" charset="0"/>
              </a:rPr>
              <a:t>Carbon graphite</a:t>
            </a:r>
          </a:p>
          <a:p>
            <a:pPr lvl="1">
              <a:defRPr/>
            </a:pPr>
            <a:r>
              <a:rPr lang="en-US" altLang="ja-JP" sz="2000" dirty="0">
                <a:latin typeface="Arial" charset="0"/>
                <a:ea typeface="ＭＳ Ｐゴシック" charset="0"/>
              </a:rPr>
              <a:t>Highest </a:t>
            </a:r>
            <a:r>
              <a:rPr lang="en-US" altLang="ja-JP" sz="2000" dirty="0" err="1">
                <a:latin typeface="Arial" charset="0"/>
                <a:ea typeface="ＭＳ Ｐゴシック" charset="0"/>
              </a:rPr>
              <a:t>μ</a:t>
            </a:r>
            <a:r>
              <a:rPr lang="en-US" altLang="ja-JP" sz="2000" baseline="30000" dirty="0">
                <a:latin typeface="Arial" charset="0"/>
                <a:ea typeface="ＭＳ Ｐゴシック" charset="0"/>
              </a:rPr>
              <a:t>-</a:t>
            </a:r>
            <a:r>
              <a:rPr lang="en-US" altLang="ja-JP" sz="2000" dirty="0">
                <a:latin typeface="Arial" charset="0"/>
                <a:ea typeface="ＭＳ Ｐゴシック" charset="0"/>
              </a:rPr>
              <a:t> intensity</a:t>
            </a:r>
            <a:endParaRPr lang="ja-JP" altLang="en-US" sz="2000" dirty="0">
              <a:latin typeface="Arial" charset="0"/>
              <a:ea typeface="ＭＳ Ｐゴシック" charset="0"/>
            </a:endParaRPr>
          </a:p>
          <a:p>
            <a:pPr lvl="1">
              <a:defRPr/>
            </a:pPr>
            <a:endParaRPr lang="ja-JP" alt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3138488" y="835025"/>
            <a:ext cx="3348037" cy="5111750"/>
          </a:xfrm>
        </p:spPr>
        <p:txBody>
          <a:bodyPr/>
          <a:lstStyle/>
          <a:p>
            <a:pPr>
              <a:defRPr/>
            </a:pPr>
            <a:r>
              <a:rPr lang="en-US" altLang="ja-JP" sz="2000" dirty="0">
                <a:latin typeface="Arial" charset="0"/>
                <a:ea typeface="ＭＳ Ｐゴシック" charset="0"/>
              </a:rPr>
              <a:t>Neutron production target</a:t>
            </a:r>
            <a:endParaRPr lang="ja-JP" altLang="en-US" sz="2000" dirty="0">
              <a:latin typeface="Arial" charset="0"/>
              <a:ea typeface="ＭＳ Ｐゴシック" charset="0"/>
            </a:endParaRPr>
          </a:p>
          <a:p>
            <a:pPr lvl="1">
              <a:defRPr/>
            </a:pPr>
            <a:r>
              <a:rPr lang="en-US" altLang="ja-JP" sz="2000" dirty="0">
                <a:latin typeface="Arial" charset="0"/>
                <a:ea typeface="ＭＳ Ｐゴシック" charset="0"/>
              </a:rPr>
              <a:t>Mercury (Hg)</a:t>
            </a:r>
            <a:endParaRPr lang="ja-JP" altLang="en-US" sz="2000" dirty="0">
              <a:latin typeface="Arial" charset="0"/>
              <a:ea typeface="ＭＳ Ｐゴシック" charset="0"/>
            </a:endParaRPr>
          </a:p>
        </p:txBody>
      </p:sp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425" t="64766" b="5940"/>
          <a:stretch>
            <a:fillRect/>
          </a:stretch>
        </p:blipFill>
        <p:spPr bwMode="auto">
          <a:xfrm>
            <a:off x="176213" y="4830763"/>
            <a:ext cx="5562600" cy="20272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816100" y="4144963"/>
            <a:ext cx="1443024" cy="584775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defRPr kumimoji="1" sz="24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altLang="ja-JP" sz="1600" dirty="0">
                <a:solidFill>
                  <a:schemeClr val="bg1"/>
                </a:solidFill>
              </a:rPr>
              <a:t>Thick. 2cm</a:t>
            </a:r>
          </a:p>
          <a:p>
            <a:pPr>
              <a:defRPr/>
            </a:pPr>
            <a:r>
              <a:rPr lang="en-US" altLang="ja-JP" sz="1600" dirty="0">
                <a:solidFill>
                  <a:schemeClr val="bg1"/>
                </a:solidFill>
              </a:rPr>
              <a:t>Diam. Φ33cm</a:t>
            </a:r>
          </a:p>
        </p:txBody>
      </p:sp>
      <p:pic>
        <p:nvPicPr>
          <p:cNvPr id="101383" name="Picture 8" descr="IMG_08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0725" y="1992313"/>
            <a:ext cx="3027363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Line 9"/>
          <p:cNvSpPr>
            <a:spLocks noChangeShapeType="1"/>
          </p:cNvSpPr>
          <p:nvPr/>
        </p:nvSpPr>
        <p:spPr bwMode="auto">
          <a:xfrm flipV="1">
            <a:off x="4611688" y="3746500"/>
            <a:ext cx="1066800" cy="635000"/>
          </a:xfrm>
          <a:prstGeom prst="line">
            <a:avLst/>
          </a:prstGeom>
          <a:noFill/>
          <a:ln w="9525">
            <a:solidFill>
              <a:schemeClr val="bg1"/>
            </a:solidFill>
            <a:miter lim="800000"/>
            <a:headEnd type="arrow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672013" y="4251325"/>
            <a:ext cx="63395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defRPr kumimoji="1" sz="24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altLang="ja-JP" sz="1600" dirty="0">
                <a:solidFill>
                  <a:schemeClr val="bg1"/>
                </a:solidFill>
              </a:rPr>
              <a:t>L</a:t>
            </a:r>
            <a:r>
              <a:rPr lang="ja-JP" altLang="en-US" sz="1600" dirty="0">
                <a:solidFill>
                  <a:schemeClr val="bg1"/>
                </a:solidFill>
              </a:rPr>
              <a:t> </a:t>
            </a:r>
            <a:r>
              <a:rPr lang="en-US" altLang="ja-JP" sz="1600" dirty="0">
                <a:solidFill>
                  <a:schemeClr val="bg1"/>
                </a:solidFill>
              </a:rPr>
              <a:t>2m</a:t>
            </a:r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3817938" y="3971925"/>
            <a:ext cx="228600" cy="177800"/>
          </a:xfrm>
          <a:prstGeom prst="line">
            <a:avLst/>
          </a:prstGeom>
          <a:noFill/>
          <a:ln w="9525">
            <a:solidFill>
              <a:schemeClr val="bg1"/>
            </a:solidFill>
            <a:miter lim="800000"/>
            <a:headEnd type="arrow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/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490913" y="4302125"/>
            <a:ext cx="938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defRPr kumimoji="1" sz="24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altLang="ja-JP" sz="1600" dirty="0">
                <a:solidFill>
                  <a:schemeClr val="bg1"/>
                </a:solidFill>
              </a:rPr>
              <a:t>W</a:t>
            </a:r>
            <a:r>
              <a:rPr lang="ja-JP" altLang="en-US" sz="1600" dirty="0">
                <a:solidFill>
                  <a:schemeClr val="bg1"/>
                </a:solidFill>
              </a:rPr>
              <a:t> </a:t>
            </a:r>
            <a:r>
              <a:rPr lang="en-US" altLang="ja-JP" sz="1600" dirty="0">
                <a:solidFill>
                  <a:schemeClr val="bg1"/>
                </a:solidFill>
              </a:rPr>
              <a:t>34cm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3697288" y="2062163"/>
            <a:ext cx="1653017" cy="40011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kumimoji="1" sz="28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defRPr kumimoji="1" sz="24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kumimoji="1" sz="20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altLang="ja-JP" sz="2000" dirty="0">
                <a:solidFill>
                  <a:schemeClr val="tx1"/>
                </a:solidFill>
              </a:rPr>
              <a:t>SS container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grpSp>
        <p:nvGrpSpPr>
          <p:cNvPr id="101389" name="Group 14"/>
          <p:cNvGrpSpPr>
            <a:grpSpLocks/>
          </p:cNvGrpSpPr>
          <p:nvPr/>
        </p:nvGrpSpPr>
        <p:grpSpPr bwMode="auto">
          <a:xfrm>
            <a:off x="6288088" y="4797425"/>
            <a:ext cx="2855912" cy="2060575"/>
            <a:chOff x="4097" y="3034"/>
            <a:chExt cx="1581" cy="1140"/>
          </a:xfrm>
        </p:grpSpPr>
        <p:grpSp>
          <p:nvGrpSpPr>
            <p:cNvPr id="101395" name="Group 15"/>
            <p:cNvGrpSpPr>
              <a:grpSpLocks noChangeAspect="1"/>
            </p:cNvGrpSpPr>
            <p:nvPr/>
          </p:nvGrpSpPr>
          <p:grpSpPr bwMode="auto">
            <a:xfrm>
              <a:off x="4097" y="3035"/>
              <a:ext cx="1581" cy="1139"/>
              <a:chOff x="0" y="461"/>
              <a:chExt cx="4440" cy="3136"/>
            </a:xfrm>
          </p:grpSpPr>
          <p:pic>
            <p:nvPicPr>
              <p:cNvPr id="101399" name="Picture 1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61"/>
                <a:ext cx="4440" cy="3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1400" name="Freeform 17"/>
              <p:cNvSpPr>
                <a:spLocks noChangeAspect="1"/>
              </p:cNvSpPr>
              <p:nvPr/>
            </p:nvSpPr>
            <p:spPr bwMode="auto">
              <a:xfrm>
                <a:off x="2070" y="2537"/>
                <a:ext cx="205" cy="271"/>
              </a:xfrm>
              <a:custGeom>
                <a:avLst/>
                <a:gdLst>
                  <a:gd name="T0" fmla="*/ 41 w 240"/>
                  <a:gd name="T1" fmla="*/ 0 h 324"/>
                  <a:gd name="T2" fmla="*/ 0 w 240"/>
                  <a:gd name="T3" fmla="*/ 27 h 324"/>
                  <a:gd name="T4" fmla="*/ 36 w 240"/>
                  <a:gd name="T5" fmla="*/ 44 h 324"/>
                  <a:gd name="T6" fmla="*/ 46 w 240"/>
                  <a:gd name="T7" fmla="*/ 62 h 324"/>
                  <a:gd name="T8" fmla="*/ 55 w 240"/>
                  <a:gd name="T9" fmla="*/ 84 h 324"/>
                  <a:gd name="T10" fmla="*/ 57 w 240"/>
                  <a:gd name="T11" fmla="*/ 99 h 324"/>
                  <a:gd name="T12" fmla="*/ 52 w 240"/>
                  <a:gd name="T13" fmla="*/ 115 h 324"/>
                  <a:gd name="T14" fmla="*/ 19 w 240"/>
                  <a:gd name="T15" fmla="*/ 130 h 324"/>
                  <a:gd name="T16" fmla="*/ 49 w 240"/>
                  <a:gd name="T17" fmla="*/ 133 h 324"/>
                  <a:gd name="T18" fmla="*/ 96 w 240"/>
                  <a:gd name="T19" fmla="*/ 113 h 324"/>
                  <a:gd name="T20" fmla="*/ 108 w 240"/>
                  <a:gd name="T21" fmla="*/ 94 h 324"/>
                  <a:gd name="T22" fmla="*/ 108 w 240"/>
                  <a:gd name="T23" fmla="*/ 71 h 324"/>
                  <a:gd name="T24" fmla="*/ 104 w 240"/>
                  <a:gd name="T25" fmla="*/ 44 h 324"/>
                  <a:gd name="T26" fmla="*/ 85 w 240"/>
                  <a:gd name="T27" fmla="*/ 24 h 324"/>
                  <a:gd name="T28" fmla="*/ 73 w 240"/>
                  <a:gd name="T29" fmla="*/ 13 h 324"/>
                  <a:gd name="T30" fmla="*/ 41 w 240"/>
                  <a:gd name="T31" fmla="*/ 0 h 32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40" h="324">
                    <a:moveTo>
                      <a:pt x="90" y="0"/>
                    </a:moveTo>
                    <a:lnTo>
                      <a:pt x="0" y="66"/>
                    </a:lnTo>
                    <a:lnTo>
                      <a:pt x="78" y="108"/>
                    </a:lnTo>
                    <a:lnTo>
                      <a:pt x="102" y="150"/>
                    </a:lnTo>
                    <a:lnTo>
                      <a:pt x="120" y="204"/>
                    </a:lnTo>
                    <a:lnTo>
                      <a:pt x="126" y="240"/>
                    </a:lnTo>
                    <a:lnTo>
                      <a:pt x="114" y="282"/>
                    </a:lnTo>
                    <a:lnTo>
                      <a:pt x="42" y="318"/>
                    </a:lnTo>
                    <a:lnTo>
                      <a:pt x="108" y="324"/>
                    </a:lnTo>
                    <a:lnTo>
                      <a:pt x="210" y="276"/>
                    </a:lnTo>
                    <a:lnTo>
                      <a:pt x="240" y="228"/>
                    </a:lnTo>
                    <a:lnTo>
                      <a:pt x="240" y="174"/>
                    </a:lnTo>
                    <a:lnTo>
                      <a:pt x="228" y="108"/>
                    </a:lnTo>
                    <a:lnTo>
                      <a:pt x="186" y="60"/>
                    </a:lnTo>
                    <a:lnTo>
                      <a:pt x="162" y="30"/>
                    </a:lnTo>
                    <a:lnTo>
                      <a:pt x="9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CC00"/>
                  </a:gs>
                  <a:gs pos="100000">
                    <a:srgbClr val="A27F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01396" name="Rectangle 18"/>
            <p:cNvSpPr>
              <a:spLocks noChangeAspect="1" noChangeArrowheads="1"/>
            </p:cNvSpPr>
            <p:nvPr/>
          </p:nvSpPr>
          <p:spPr bwMode="auto">
            <a:xfrm>
              <a:off x="4421" y="4060"/>
              <a:ext cx="169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defTabSz="238125"/>
              <a:r>
                <a:rPr lang="en-US" altLang="ja-JP" sz="1000" dirty="0" err="1">
                  <a:solidFill>
                    <a:srgbClr val="000000"/>
                  </a:solidFill>
                </a:rPr>
                <a:t>Ptron</a:t>
              </a:r>
              <a:endParaRPr lang="ja-JP" altLang="en-US" sz="1000" dirty="0"/>
            </a:p>
          </p:txBody>
        </p:sp>
        <p:sp>
          <p:nvSpPr>
            <p:cNvPr id="101397" name="Rectangle 19"/>
            <p:cNvSpPr>
              <a:spLocks noChangeAspect="1" noChangeArrowheads="1"/>
            </p:cNvSpPr>
            <p:nvPr/>
          </p:nvSpPr>
          <p:spPr bwMode="auto">
            <a:xfrm>
              <a:off x="5516" y="3211"/>
              <a:ext cx="91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defTabSz="238125"/>
              <a:r>
                <a:rPr lang="en-US" altLang="ja-JP" sz="1000" dirty="0">
                  <a:solidFill>
                    <a:srgbClr val="000000"/>
                  </a:solidFill>
                </a:rPr>
                <a:t>Hg</a:t>
              </a:r>
              <a:endParaRPr lang="ja-JP" altLang="en-US" sz="1000" dirty="0"/>
            </a:p>
          </p:txBody>
        </p:sp>
        <p:sp>
          <p:nvSpPr>
            <p:cNvPr id="101398" name="Rectangle 20"/>
            <p:cNvSpPr>
              <a:spLocks noChangeAspect="1" noChangeArrowheads="1"/>
            </p:cNvSpPr>
            <p:nvPr/>
          </p:nvSpPr>
          <p:spPr bwMode="auto">
            <a:xfrm>
              <a:off x="5188" y="3034"/>
              <a:ext cx="245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defTabSz="238125"/>
              <a:r>
                <a:rPr lang="en-US" altLang="ja-JP" sz="1000">
                  <a:solidFill>
                    <a:srgbClr val="000000"/>
                  </a:solidFill>
                </a:rPr>
                <a:t>Light water</a:t>
              </a:r>
              <a:endParaRPr lang="ja-JP" altLang="en-US" sz="1000" dirty="0"/>
            </a:p>
          </p:txBody>
        </p:sp>
      </p:grpSp>
      <p:sp>
        <p:nvSpPr>
          <p:cNvPr id="101390" name="AutoShape 21"/>
          <p:cNvSpPr>
            <a:spLocks/>
          </p:cNvSpPr>
          <p:nvPr/>
        </p:nvSpPr>
        <p:spPr bwMode="auto">
          <a:xfrm>
            <a:off x="5873750" y="5165725"/>
            <a:ext cx="1365250" cy="702371"/>
          </a:xfrm>
          <a:prstGeom prst="borderCallout2">
            <a:avLst>
              <a:gd name="adj1" fmla="val 19833"/>
              <a:gd name="adj2" fmla="val 105389"/>
              <a:gd name="adj3" fmla="val 19833"/>
              <a:gd name="adj4" fmla="val 112009"/>
              <a:gd name="adj5" fmla="val 92838"/>
              <a:gd name="adj6" fmla="val 127611"/>
            </a:avLst>
          </a:prstGeom>
          <a:solidFill>
            <a:srgbClr val="FFF7FF"/>
          </a:solidFill>
          <a:ln w="15875">
            <a:solidFill>
              <a:srgbClr val="FF0000"/>
            </a:solidFill>
            <a:miter lim="800000"/>
            <a:headEnd/>
            <a:tailEnd type="oval" w="med" len="med"/>
          </a:ln>
        </p:spPr>
        <p:txBody>
          <a:bodyPr lIns="72000" tIns="23930" rIns="23930" bIns="23930"/>
          <a:lstStyle/>
          <a:p>
            <a:pPr defTabSz="608013"/>
            <a:r>
              <a:rPr lang="en-US" altLang="ja-JP" sz="1100" dirty="0">
                <a:solidFill>
                  <a:srgbClr val="FF0000"/>
                </a:solidFill>
              </a:rPr>
              <a:t>Safety hull</a:t>
            </a:r>
          </a:p>
          <a:p>
            <a:pPr defTabSz="608013"/>
            <a:r>
              <a:rPr lang="en-US" altLang="ja-JP" sz="1100" dirty="0"/>
              <a:t>Double wall: Helium layer observed radiation</a:t>
            </a:r>
            <a:endParaRPr lang="ja-JP" altLang="en-US" sz="1100" dirty="0"/>
          </a:p>
        </p:txBody>
      </p:sp>
      <p:pic>
        <p:nvPicPr>
          <p:cNvPr id="22" name="Picture 5" descr="棒グラフ_rev_eng+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242" t="20940" r="21294" b="9642"/>
          <a:stretch/>
        </p:blipFill>
        <p:spPr bwMode="auto">
          <a:xfrm>
            <a:off x="6346826" y="1911879"/>
            <a:ext cx="2797175" cy="2726796"/>
          </a:xfrm>
          <a:prstGeom prst="rect">
            <a:avLst/>
          </a:prstGeom>
          <a:noFill/>
          <a:ln w="19050" cmpd="sng">
            <a:solidFill>
              <a:schemeClr val="bg2">
                <a:lumMod val="10000"/>
                <a:lumOff val="9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6520005" y="906987"/>
            <a:ext cx="2500421" cy="7874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7"/>
              </a:buBlip>
              <a:defRPr kumimoji="1"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kumimoji="1" sz="24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sz="18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18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18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18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18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18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altLang="ja-JP" sz="2000" kern="0" dirty="0">
                <a:solidFill>
                  <a:srgbClr val="FFFFFF"/>
                </a:solidFill>
              </a:rPr>
              <a:t>Highest pulse intensity in the world</a:t>
            </a:r>
          </a:p>
        </p:txBody>
      </p:sp>
      <p:cxnSp>
        <p:nvCxnSpPr>
          <p:cNvPr id="25" name="直線矢印コネクタ 24"/>
          <p:cNvCxnSpPr/>
          <p:nvPr/>
        </p:nvCxnSpPr>
        <p:spPr>
          <a:xfrm flipH="1" flipV="1">
            <a:off x="1320800" y="3698875"/>
            <a:ext cx="471488" cy="3889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94" name="下カーブ矢印 16"/>
          <p:cNvSpPr>
            <a:spLocks noChangeArrowheads="1"/>
          </p:cNvSpPr>
          <p:nvPr/>
        </p:nvSpPr>
        <p:spPr bwMode="auto">
          <a:xfrm>
            <a:off x="790575" y="2251075"/>
            <a:ext cx="1044575" cy="352425"/>
          </a:xfrm>
          <a:prstGeom prst="curvedDownArrow">
            <a:avLst>
              <a:gd name="adj1" fmla="val 24947"/>
              <a:gd name="adj2" fmla="val 49893"/>
              <a:gd name="adj3" fmla="val 25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ja-JP" altLang="en-US" sz="200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94284" y="6512454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/>
              <a:t>8% beam loss</a:t>
            </a:r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08115-EA72-6440-87FA-6ACE9DC5C73D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72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ADS</a:t>
            </a:r>
            <a:r>
              <a:rPr lang="ja-JP" altLang="en-US" dirty="0"/>
              <a:t> </a:t>
            </a:r>
            <a:r>
              <a:rPr lang="en-US" altLang="ja-JP" dirty="0"/>
              <a:t>proposed</a:t>
            </a:r>
            <a:r>
              <a:rPr lang="ja-JP" altLang="en-US" dirty="0"/>
              <a:t> </a:t>
            </a:r>
            <a:r>
              <a:rPr lang="en-US" altLang="ja-JP" dirty="0"/>
              <a:t>by</a:t>
            </a:r>
            <a:r>
              <a:rPr lang="ja-JP" altLang="en-US" dirty="0"/>
              <a:t> </a:t>
            </a:r>
            <a:r>
              <a:rPr lang="en-US" altLang="ja-JP" dirty="0"/>
              <a:t>JAEA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25</a:t>
            </a:fld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427"/>
            <a:ext cx="9144000" cy="6261373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 bwMode="auto">
          <a:xfrm>
            <a:off x="2796468" y="1722287"/>
            <a:ext cx="1631274" cy="340756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正方形/長方形 10"/>
          <p:cNvSpPr/>
          <p:nvPr/>
        </p:nvSpPr>
        <p:spPr bwMode="auto">
          <a:xfrm>
            <a:off x="4570604" y="900457"/>
            <a:ext cx="4516244" cy="53860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6" name="図形グループ 5"/>
          <p:cNvGrpSpPr/>
          <p:nvPr/>
        </p:nvGrpSpPr>
        <p:grpSpPr>
          <a:xfrm>
            <a:off x="4671844" y="961557"/>
            <a:ext cx="4329294" cy="5396698"/>
            <a:chOff x="4464533" y="1058841"/>
            <a:chExt cx="4581769" cy="5711422"/>
          </a:xfrm>
        </p:grpSpPr>
        <p:pic>
          <p:nvPicPr>
            <p:cNvPr id="9" name="図 8" descr="ads_reactor_3d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64533" y="1058841"/>
              <a:ext cx="4581769" cy="5711422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直線矢印コネクタ 9"/>
            <p:cNvCxnSpPr/>
            <p:nvPr/>
          </p:nvCxnSpPr>
          <p:spPr bwMode="auto">
            <a:xfrm>
              <a:off x="8366243" y="5729752"/>
              <a:ext cx="233992" cy="1538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miter lim="800000"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テキスト ボックス 2"/>
          <p:cNvSpPr txBox="1"/>
          <p:nvPr/>
        </p:nvSpPr>
        <p:spPr>
          <a:xfrm>
            <a:off x="3278680" y="1693711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/>
              <a:t>  ~ 30 MW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592299" y="5186175"/>
            <a:ext cx="798489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Beam window</a:t>
            </a:r>
            <a:endParaRPr kumimoji="1" lang="ja-JP" altLang="en-US" sz="1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38721" y="6384612"/>
            <a:ext cx="8440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ja-JP" dirty="0">
                <a:solidFill>
                  <a:schemeClr val="tx2">
                    <a:lumMod val="20000"/>
                    <a:lumOff val="80000"/>
                  </a:schemeClr>
                </a:solidFill>
              </a:rPr>
              <a:t>Beam window: 20 </a:t>
            </a:r>
            <a:r>
              <a:rPr lang="en-US" altLang="ja-JP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dpa</a:t>
            </a:r>
            <a:r>
              <a:rPr lang="en-US" altLang="ja-JP" dirty="0">
                <a:solidFill>
                  <a:schemeClr val="tx2">
                    <a:lumMod val="20000"/>
                    <a:lumOff val="80000"/>
                  </a:schemeClr>
                </a:solidFill>
              </a:rPr>
              <a:t>/year. Accuracy of </a:t>
            </a:r>
            <a:r>
              <a:rPr lang="en-US" altLang="ja-JP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dpa</a:t>
            </a:r>
            <a:r>
              <a:rPr lang="en-US" altLang="ja-JP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is required for damage estimation.</a:t>
            </a:r>
            <a:endParaRPr kumimoji="1" lang="ja-JP" alt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389" y="961652"/>
            <a:ext cx="4492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kumimoji="1" lang="en-US" altLang="ja-JP" dirty="0">
                <a:solidFill>
                  <a:schemeClr val="tx2"/>
                </a:solidFill>
              </a:rPr>
              <a:t>Belgium ADS program MYRRHA at SCK</a:t>
            </a:r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CEN (</a:t>
            </a:r>
            <a:r>
              <a:rPr kumimoji="1" lang="en-US" altLang="ja-JP" dirty="0" err="1">
                <a:solidFill>
                  <a:schemeClr val="tx2"/>
                </a:solidFill>
              </a:rPr>
              <a:t>Mol</a:t>
            </a:r>
            <a:r>
              <a:rPr kumimoji="1" lang="en-US" altLang="ja-JP" dirty="0">
                <a:solidFill>
                  <a:schemeClr val="tx2"/>
                </a:solidFill>
              </a:rPr>
              <a:t>) approved 558 M</a:t>
            </a:r>
            <a:r>
              <a:rPr lang="pt-BR" altLang="ja-JP" dirty="0">
                <a:solidFill>
                  <a:schemeClr val="tx2"/>
                </a:solidFill>
              </a:rPr>
              <a:t>€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97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388" y="27057"/>
            <a:ext cx="7772400" cy="707886"/>
          </a:xfrm>
        </p:spPr>
        <p:txBody>
          <a:bodyPr/>
          <a:lstStyle/>
          <a:p>
            <a:r>
              <a:rPr lang="en-US" altLang="ja-JP" sz="4000" dirty="0"/>
              <a:t>Contribution for displacement</a:t>
            </a:r>
            <a:endParaRPr kumimoji="1" lang="ja-JP" altLang="en-US" sz="4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26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FCF0174-C349-2A47-86C0-0E401063A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651" y="3650337"/>
            <a:ext cx="4286182" cy="32076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372EA0C-E0D7-0B45-8BAE-BD1416BBD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33" y="3714328"/>
            <a:ext cx="4200675" cy="3143672"/>
          </a:xfrm>
          <a:prstGeom prst="rect">
            <a:avLst/>
          </a:prstGeom>
        </p:spPr>
      </p:pic>
      <p:grpSp>
        <p:nvGrpSpPr>
          <p:cNvPr id="6" name="図形グループ 5"/>
          <p:cNvGrpSpPr/>
          <p:nvPr/>
        </p:nvGrpSpPr>
        <p:grpSpPr>
          <a:xfrm>
            <a:off x="207987" y="866060"/>
            <a:ext cx="4074941" cy="2680217"/>
            <a:chOff x="98474" y="1024919"/>
            <a:chExt cx="8573106" cy="5638802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53" t="49051" r="55154" b="12501"/>
            <a:stretch/>
          </p:blipFill>
          <p:spPr>
            <a:xfrm>
              <a:off x="98474" y="1159547"/>
              <a:ext cx="8566942" cy="5504174"/>
            </a:xfrm>
            <a:prstGeom prst="rect">
              <a:avLst/>
            </a:prstGeom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368" y="1024919"/>
              <a:ext cx="7997212" cy="537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" name="図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651" y="888866"/>
            <a:ext cx="4024064" cy="2634136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 bwMode="auto">
          <a:xfrm>
            <a:off x="7779026" y="4651513"/>
            <a:ext cx="596348" cy="278296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481679" y="4190496"/>
            <a:ext cx="1693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Fission and spallation </a:t>
            </a:r>
            <a:r>
              <a:rPr kumimoji="1" lang="en-US" altLang="ja-JP"/>
              <a:t>fragment dominating</a:t>
            </a:r>
            <a:endParaRPr kumimoji="1" lang="ja-JP" altLang="en-US" dirty="0"/>
          </a:p>
        </p:txBody>
      </p:sp>
      <p:cxnSp>
        <p:nvCxnSpPr>
          <p:cNvPr id="13" name="直線矢印コネクタ 12"/>
          <p:cNvCxnSpPr/>
          <p:nvPr/>
        </p:nvCxnSpPr>
        <p:spPr bwMode="auto">
          <a:xfrm>
            <a:off x="6638395" y="4581938"/>
            <a:ext cx="1074343" cy="13914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7349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82523-B475-D14D-AA11-65DA5C0C0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654839C-578D-7F4A-ACB4-0D056DA77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EFBB-B40D-984A-983F-3F582AD75C92}" type="slidenum">
              <a:rPr kumimoji="1" lang="ja-JP" altLang="en-US" smtClean="0"/>
              <a:t>27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B89916D-5C5B-2C4D-A8BC-0A01ED138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meigo_2016_dark_blue2">
  <a:themeElements>
    <a:clrScheme name="">
      <a:dk1>
        <a:srgbClr val="000000"/>
      </a:dk1>
      <a:lt1>
        <a:srgbClr val="FFFFFF"/>
      </a:lt1>
      <a:dk2>
        <a:srgbClr val="FF0000"/>
      </a:dk2>
      <a:lt2>
        <a:srgbClr val="000044"/>
      </a:lt2>
      <a:accent1>
        <a:srgbClr val="9CE157"/>
      </a:accent1>
      <a:accent2>
        <a:srgbClr val="2663A0"/>
      </a:accent2>
      <a:accent3>
        <a:srgbClr val="FFFFFF"/>
      </a:accent3>
      <a:accent4>
        <a:srgbClr val="000000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1_Meigo2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1_Meigo2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meigo_2016_dark_blue.thmx</Template>
  <TotalTime>16344</TotalTime>
  <Words>1414</Words>
  <Application>Microsoft Macintosh PowerPoint</Application>
  <PresentationFormat>画面に合わせる (4:3)</PresentationFormat>
  <Paragraphs>249</Paragraphs>
  <Slides>27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40" baseType="lpstr">
      <vt:lpstr>ＭＳ Ｐゴシック</vt:lpstr>
      <vt:lpstr>ＭＳ ゴシック</vt:lpstr>
      <vt:lpstr>Osaka</vt:lpstr>
      <vt:lpstr>Arial</vt:lpstr>
      <vt:lpstr>Arial Black</vt:lpstr>
      <vt:lpstr>Calibri</vt:lpstr>
      <vt:lpstr>Cambria Math</vt:lpstr>
      <vt:lpstr>Helvetica</vt:lpstr>
      <vt:lpstr>Symbol</vt:lpstr>
      <vt:lpstr>Times New Roman</vt:lpstr>
      <vt:lpstr>Wingdings</vt:lpstr>
      <vt:lpstr>meigo_2016_dark_blue2</vt:lpstr>
      <vt:lpstr>Image</vt:lpstr>
      <vt:lpstr>Measurement of displacement cross section in J-PARC for proton kinematic energy range from 0.4 GeV to 30 GeV</vt:lpstr>
      <vt:lpstr>Outlook</vt:lpstr>
      <vt:lpstr>PowerPoint プレゼンテーション</vt:lpstr>
      <vt:lpstr>PowerPoint プレゼンテーション</vt:lpstr>
      <vt:lpstr>Transmutation Experimental Facility (TEF)</vt:lpstr>
      <vt:lpstr>Beam transport from RCS to MLF</vt:lpstr>
      <vt:lpstr>PKA and DPA</vt:lpstr>
      <vt:lpstr>DPA and displacement cross section</vt:lpstr>
      <vt:lpstr>PowerPoint プレゼンテーション</vt:lpstr>
      <vt:lpstr>Al, Fe, Cu and W samples</vt:lpstr>
      <vt:lpstr>PowerPoint プレゼンテーション</vt:lpstr>
      <vt:lpstr>Experiment for 30-GeV protons</vt:lpstr>
      <vt:lpstr>Calculation with PHITS code</vt:lpstr>
      <vt:lpstr>Comparison Calc. vs Exp.</vt:lpstr>
      <vt:lpstr>Displacement cross section ~30 GeV</vt:lpstr>
      <vt:lpstr>Isochronal recovery result</vt:lpstr>
      <vt:lpstr>Experiment at FNAL for 120 GeV</vt:lpstr>
      <vt:lpstr>Ep 400 GeV at HiRadMat in CERN (plan)</vt:lpstr>
      <vt:lpstr>Summary</vt:lpstr>
      <vt:lpstr>Thank you for attention</vt:lpstr>
      <vt:lpstr>PowerPoint プレゼンテーション</vt:lpstr>
      <vt:lpstr>1 MW beam operation at MLF</vt:lpstr>
      <vt:lpstr>Proton Beam Window at MLF (A5083)</vt:lpstr>
      <vt:lpstr>Targets in Material Life Experimental Facility (MLF)</vt:lpstr>
      <vt:lpstr>ADS proposed by JAEA</vt:lpstr>
      <vt:lpstr>Contribution for displacement</vt:lpstr>
      <vt:lpstr>PowerPoint プレゼンテーション</vt:lpstr>
    </vt:vector>
  </TitlesOfParts>
  <Company>J-PARC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明午 伸一郎</dc:creator>
  <cp:lastModifiedBy>明午 伸一郎</cp:lastModifiedBy>
  <cp:revision>173</cp:revision>
  <dcterms:created xsi:type="dcterms:W3CDTF">2016-09-12T05:53:04Z</dcterms:created>
  <dcterms:modified xsi:type="dcterms:W3CDTF">2019-12-10T13:34:42Z</dcterms:modified>
</cp:coreProperties>
</file>