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87" r:id="rId4"/>
    <p:sldId id="288" r:id="rId5"/>
    <p:sldId id="289" r:id="rId6"/>
    <p:sldId id="292" r:id="rId7"/>
    <p:sldId id="308" r:id="rId8"/>
    <p:sldId id="1056" r:id="rId9"/>
    <p:sldId id="1057" r:id="rId10"/>
    <p:sldId id="1059" r:id="rId11"/>
    <p:sldId id="1060" r:id="rId12"/>
    <p:sldId id="1058" r:id="rId13"/>
    <p:sldId id="299" r:id="rId14"/>
    <p:sldId id="1061" r:id="rId15"/>
    <p:sldId id="27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50000" autoAdjust="0"/>
  </p:normalViewPr>
  <p:slideViewPr>
    <p:cSldViewPr snapToGrid="0" snapToObjects="1">
      <p:cViewPr varScale="1">
        <p:scale>
          <a:sx n="124" d="100"/>
          <a:sy n="124" d="100"/>
        </p:scale>
        <p:origin x="52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DAB51-A123-1F4F-8DD7-8EFEF9A26808}" type="datetimeFigureOut">
              <a:rPr lang="en-US" smtClean="0"/>
              <a:t>12/8/19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9BC83-9243-6E4B-AB7B-F062B2664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823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42053-5B71-E846-8BB6-A296339FFEB7}" type="datetimeFigureOut">
              <a:rPr lang="en-US" smtClean="0"/>
              <a:t>12/8/19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7D894-3151-EE42-AFD7-BA9D49305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92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15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E76A7-28E5-4F1E-8CA1-DF481970BA05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791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aDIATE - Hex Rad Damage Red Reverse Blur alpha orange.t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7333" y="62436"/>
            <a:ext cx="489820" cy="6083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9Dec2019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87A6B00-1FDF-4048-BD71-3FE6AD57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29120" y="88624"/>
            <a:ext cx="1110133" cy="307159"/>
          </a:xfrm>
        </p:spPr>
        <p:txBody>
          <a:bodyPr/>
          <a:lstStyle/>
          <a:p>
            <a:r>
              <a:rPr lang="en-US"/>
              <a:t>9Dec2019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2F13E8D-B4D8-614C-B3BB-0E658C51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29120" y="88624"/>
            <a:ext cx="1110133" cy="307159"/>
          </a:xfrm>
        </p:spPr>
        <p:txBody>
          <a:bodyPr/>
          <a:lstStyle/>
          <a:p>
            <a:r>
              <a:rPr lang="en-US"/>
              <a:t>9Dec2019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EE7DF22-BF36-7345-9413-C7D31B82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29120" y="88624"/>
            <a:ext cx="1110133" cy="307159"/>
          </a:xfrm>
        </p:spPr>
        <p:txBody>
          <a:bodyPr/>
          <a:lstStyle/>
          <a:p>
            <a:r>
              <a:rPr lang="en-US"/>
              <a:t>9Dec2019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672513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9Dec2019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P. Hurh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7563182" y="395784"/>
            <a:ext cx="940762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P. Hurh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039252" y="88624"/>
            <a:ext cx="465133" cy="3071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RaDIATE - Hex Rad Damage Red Reverse Blur alpha orange.t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7333" y="62436"/>
            <a:ext cx="489820" cy="608387"/>
          </a:xfrm>
          <a:prstGeom prst="rect">
            <a:avLst/>
          </a:prstGeom>
        </p:spPr>
      </p:pic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53C9EFDA-184A-0B4F-B0CF-46F717DED49B}"/>
              </a:ext>
            </a:extLst>
          </p:cNvPr>
          <p:cNvSpPr txBox="1">
            <a:spLocks/>
          </p:cNvSpPr>
          <p:nvPr userDrawn="1"/>
        </p:nvSpPr>
        <p:spPr>
          <a:xfrm>
            <a:off x="6929120" y="88624"/>
            <a:ext cx="1110133" cy="307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9Dec2019</a:t>
            </a:r>
          </a:p>
        </p:txBody>
      </p:sp>
    </p:spTree>
    <p:extLst>
      <p:ext uri="{BB962C8B-B14F-4D97-AF65-F5344CB8AC3E}">
        <p14:creationId xmlns:p14="http://schemas.microsoft.com/office/powerpoint/2010/main" val="343922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860900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49567"/>
            <a:ext cx="7315200" cy="4239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29120" y="88624"/>
            <a:ext cx="1110133" cy="307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9Dec2019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39252" y="88624"/>
            <a:ext cx="465133" cy="3071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63182" y="395784"/>
            <a:ext cx="940762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r">
              <a:defRPr sz="10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P. Hurh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tif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tiff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dropbox.com/s/6ozzzyoi1402e2i/IMG_6712.m4v?dl=0" TargetMode="Externa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685" y="4697935"/>
            <a:ext cx="8603669" cy="1144632"/>
          </a:xfrm>
        </p:spPr>
        <p:txBody>
          <a:bodyPr>
            <a:noAutofit/>
          </a:bodyPr>
          <a:lstStyle/>
          <a:p>
            <a:r>
              <a:rPr lang="en-US" sz="2800" dirty="0"/>
              <a:t>6th Annual Collaboration Meeting	09 Dec 2019</a:t>
            </a:r>
          </a:p>
          <a:p>
            <a:r>
              <a:rPr lang="en-US" sz="2800" dirty="0">
                <a:solidFill>
                  <a:srgbClr val="FFCF99"/>
                </a:solidFill>
              </a:rPr>
              <a:t>Meeting Objectives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95" y="6363939"/>
            <a:ext cx="8933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>
                <a:solidFill>
                  <a:srgbClr val="FFB666"/>
                </a:solidFill>
              </a:rPr>
              <a:t>Ra</a:t>
            </a:r>
            <a:r>
              <a:rPr lang="en-US" spc="300" dirty="0"/>
              <a:t>diation </a:t>
            </a:r>
            <a:r>
              <a:rPr lang="en-US" spc="300" dirty="0">
                <a:solidFill>
                  <a:srgbClr val="FFB666"/>
                </a:solidFill>
              </a:rPr>
              <a:t>D</a:t>
            </a:r>
            <a:r>
              <a:rPr lang="en-US" spc="300" dirty="0"/>
              <a:t>amage </a:t>
            </a:r>
            <a:r>
              <a:rPr lang="en-US" spc="300" dirty="0">
                <a:solidFill>
                  <a:srgbClr val="FFB666"/>
                </a:solidFill>
              </a:rPr>
              <a:t>I</a:t>
            </a:r>
            <a:r>
              <a:rPr lang="en-US" spc="300" dirty="0"/>
              <a:t>n </a:t>
            </a:r>
            <a:r>
              <a:rPr lang="en-US" spc="300" dirty="0">
                <a:solidFill>
                  <a:srgbClr val="FFB666"/>
                </a:solidFill>
              </a:rPr>
              <a:t>A</a:t>
            </a:r>
            <a:r>
              <a:rPr lang="en-US" spc="300" dirty="0"/>
              <a:t>ccelerator </a:t>
            </a:r>
            <a:r>
              <a:rPr lang="en-US" spc="300" dirty="0">
                <a:solidFill>
                  <a:srgbClr val="FFB666"/>
                </a:solidFill>
              </a:rPr>
              <a:t>T</a:t>
            </a:r>
            <a:r>
              <a:rPr lang="en-US" spc="300" dirty="0"/>
              <a:t>arget </a:t>
            </a:r>
            <a:r>
              <a:rPr lang="en-US" spc="300" dirty="0">
                <a:solidFill>
                  <a:srgbClr val="FFB666"/>
                </a:solidFill>
              </a:rPr>
              <a:t>E</a:t>
            </a:r>
            <a:r>
              <a:rPr lang="en-US" spc="300" dirty="0"/>
              <a:t>nvironments</a:t>
            </a:r>
          </a:p>
        </p:txBody>
      </p:sp>
      <p:pic>
        <p:nvPicPr>
          <p:cNvPr id="1026" name="Picture 2" descr="6th RaDIATE Collaboration Meeting">
            <a:extLst>
              <a:ext uri="{FF2B5EF4-FFF2-40B4-BE49-F238E27FC236}">
                <a16:creationId xmlns:a16="http://schemas.microsoft.com/office/drawing/2014/main" id="{B3D54CF2-7142-DA45-A9C0-9F39682A7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4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56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Since we last met…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Post Irradiation Examinations of specimens irradiated at BLIP, BNL underway at PNNL</a:t>
            </a:r>
          </a:p>
          <a:p>
            <a:pPr lvl="1"/>
            <a:r>
              <a:rPr lang="en-US" dirty="0"/>
              <a:t>Titanium alloys &amp; Beryllium</a:t>
            </a:r>
          </a:p>
          <a:p>
            <a:pPr lvl="1"/>
            <a:r>
              <a:rPr lang="en-US" dirty="0"/>
              <a:t>CERN capsules awaiting shipment to Europe</a:t>
            </a:r>
          </a:p>
          <a:p>
            <a:pPr lvl="1"/>
            <a:r>
              <a:rPr lang="en-US" dirty="0"/>
              <a:t>Fatigue testing of </a:t>
            </a:r>
            <a:r>
              <a:rPr lang="en-US" dirty="0" err="1"/>
              <a:t>Ti</a:t>
            </a:r>
            <a:r>
              <a:rPr lang="en-US" dirty="0"/>
              <a:t> alloys underway at Fermilab</a:t>
            </a:r>
          </a:p>
          <a:p>
            <a:r>
              <a:rPr lang="en-US" dirty="0"/>
              <a:t>New BLIP capsule design, analysis and QA begun</a:t>
            </a:r>
          </a:p>
          <a:p>
            <a:pPr lvl="1"/>
            <a:r>
              <a:rPr lang="en-US" dirty="0"/>
              <a:t>Short QA irradiation planned for spring 2020</a:t>
            </a:r>
          </a:p>
          <a:p>
            <a:r>
              <a:rPr lang="en-US" dirty="0" err="1"/>
              <a:t>HiRadMat</a:t>
            </a:r>
            <a:r>
              <a:rPr lang="en-US" dirty="0"/>
              <a:t> experiment (HRMT-43) PIE starting at CCFE</a:t>
            </a:r>
          </a:p>
          <a:p>
            <a:pPr lvl="1"/>
            <a:r>
              <a:rPr lang="en-US" dirty="0"/>
              <a:t>Irradiated specimens &amp; Novel materials</a:t>
            </a:r>
          </a:p>
          <a:p>
            <a:r>
              <a:rPr lang="en-US" dirty="0"/>
              <a:t>New collaborative projects with Universities</a:t>
            </a:r>
          </a:p>
          <a:p>
            <a:pPr lvl="1"/>
            <a:r>
              <a:rPr lang="en-US" dirty="0"/>
              <a:t>Abe Burleigh (IIT) – ion irradiation of graphite</a:t>
            </a:r>
          </a:p>
          <a:p>
            <a:pPr lvl="1"/>
            <a:r>
              <a:rPr lang="en-US" dirty="0"/>
              <a:t>Ming (Eric) Jiang (Bristol) – characterization of graphite</a:t>
            </a:r>
          </a:p>
          <a:p>
            <a:pPr lvl="1"/>
            <a:r>
              <a:rPr lang="en-US" dirty="0" err="1"/>
              <a:t>Jianqi</a:t>
            </a:r>
            <a:r>
              <a:rPr lang="en-US" dirty="0"/>
              <a:t> Xi (UW) – modeling He bubble formation in Be</a:t>
            </a:r>
          </a:p>
          <a:p>
            <a:pPr lvl="1"/>
            <a:endParaRPr lang="en-US" dirty="0"/>
          </a:p>
          <a:p>
            <a:pPr marL="3200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3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DA6F36-21EE-491D-A41C-FEC819C1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B666"/>
                </a:solidFill>
              </a:rPr>
              <a:t>High Power/Intensity </a:t>
            </a:r>
            <a:r>
              <a:rPr lang="en-US" sz="2400" dirty="0" err="1">
                <a:solidFill>
                  <a:srgbClr val="FFB666"/>
                </a:solidFill>
              </a:rPr>
              <a:t>Targetry</a:t>
            </a:r>
            <a:r>
              <a:rPr lang="en-US" sz="2400" dirty="0">
                <a:solidFill>
                  <a:srgbClr val="FFB666"/>
                </a:solidFill>
              </a:rPr>
              <a:t> Challenges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CF9C73CF-374F-43BE-BC7C-4C4B101B2D3A}"/>
              </a:ext>
            </a:extLst>
          </p:cNvPr>
          <p:cNvSpPr/>
          <p:nvPr/>
        </p:nvSpPr>
        <p:spPr>
          <a:xfrm>
            <a:off x="774783" y="1583906"/>
            <a:ext cx="2275799" cy="711187"/>
          </a:xfrm>
          <a:custGeom>
            <a:avLst/>
            <a:gdLst>
              <a:gd name="connsiteX0" fmla="*/ 0 w 2275799"/>
              <a:gd name="connsiteY0" fmla="*/ 0 h 711187"/>
              <a:gd name="connsiteX1" fmla="*/ 2275799 w 2275799"/>
              <a:gd name="connsiteY1" fmla="*/ 0 h 711187"/>
              <a:gd name="connsiteX2" fmla="*/ 2275799 w 2275799"/>
              <a:gd name="connsiteY2" fmla="*/ 711187 h 711187"/>
              <a:gd name="connsiteX3" fmla="*/ 0 w 2275799"/>
              <a:gd name="connsiteY3" fmla="*/ 711187 h 711187"/>
              <a:gd name="connsiteX4" fmla="*/ 0 w 2275799"/>
              <a:gd name="connsiteY4" fmla="*/ 0 h 71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799" h="711187">
                <a:moveTo>
                  <a:pt x="0" y="0"/>
                </a:moveTo>
                <a:lnTo>
                  <a:pt x="2275799" y="0"/>
                </a:lnTo>
                <a:lnTo>
                  <a:pt x="2275799" y="711187"/>
                </a:lnTo>
                <a:lnTo>
                  <a:pt x="0" y="7111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alpha val="87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1711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latin typeface="Helvetica" panose="020B0604020202020204" pitchFamily="34" charset="0"/>
                <a:cs typeface="Helvetica" panose="020B0604020202020204" pitchFamily="34" charset="0"/>
              </a:rPr>
              <a:t>Heat removal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D67838-BF4F-4111-8283-C190B00E8ED8}"/>
              </a:ext>
            </a:extLst>
          </p:cNvPr>
          <p:cNvSpPr>
            <a:spLocks noChangeAspect="1"/>
          </p:cNvSpPr>
          <p:nvPr/>
        </p:nvSpPr>
        <p:spPr>
          <a:xfrm>
            <a:off x="526719" y="1291626"/>
            <a:ext cx="622289" cy="933433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000" r="-3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1DCE8B63-7E28-4905-850C-9EC6225AB317}"/>
              </a:ext>
            </a:extLst>
          </p:cNvPr>
          <p:cNvSpPr/>
          <p:nvPr/>
        </p:nvSpPr>
        <p:spPr>
          <a:xfrm>
            <a:off x="3408239" y="1583906"/>
            <a:ext cx="2275799" cy="711187"/>
          </a:xfrm>
          <a:custGeom>
            <a:avLst/>
            <a:gdLst>
              <a:gd name="connsiteX0" fmla="*/ 0 w 2275799"/>
              <a:gd name="connsiteY0" fmla="*/ 0 h 711187"/>
              <a:gd name="connsiteX1" fmla="*/ 2275799 w 2275799"/>
              <a:gd name="connsiteY1" fmla="*/ 0 h 711187"/>
              <a:gd name="connsiteX2" fmla="*/ 2275799 w 2275799"/>
              <a:gd name="connsiteY2" fmla="*/ 711187 h 711187"/>
              <a:gd name="connsiteX3" fmla="*/ 0 w 2275799"/>
              <a:gd name="connsiteY3" fmla="*/ 711187 h 711187"/>
              <a:gd name="connsiteX4" fmla="*/ 0 w 2275799"/>
              <a:gd name="connsiteY4" fmla="*/ 0 h 71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799" h="711187">
                <a:moveTo>
                  <a:pt x="0" y="0"/>
                </a:moveTo>
                <a:lnTo>
                  <a:pt x="2275799" y="0"/>
                </a:lnTo>
                <a:lnTo>
                  <a:pt x="2275799" y="711187"/>
                </a:lnTo>
                <a:lnTo>
                  <a:pt x="0" y="7111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alpha val="87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1711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latin typeface="Helvetica" panose="020B0604020202020204" pitchFamily="34" charset="0"/>
                <a:cs typeface="Helvetica" panose="020B0604020202020204" pitchFamily="34" charset="0"/>
              </a:rPr>
              <a:t>Thermal shock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6FE742-397A-49AC-B898-FAB761798DE0}"/>
              </a:ext>
            </a:extLst>
          </p:cNvPr>
          <p:cNvSpPr>
            <a:spLocks noChangeAspect="1"/>
          </p:cNvSpPr>
          <p:nvPr/>
        </p:nvSpPr>
        <p:spPr>
          <a:xfrm>
            <a:off x="3187527" y="1286588"/>
            <a:ext cx="622289" cy="933433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00" r="-1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8204AD84-9A4D-4EE1-898B-99760C32363D}"/>
              </a:ext>
            </a:extLst>
          </p:cNvPr>
          <p:cNvSpPr/>
          <p:nvPr/>
        </p:nvSpPr>
        <p:spPr>
          <a:xfrm>
            <a:off x="774782" y="2700009"/>
            <a:ext cx="2275799" cy="711187"/>
          </a:xfrm>
          <a:custGeom>
            <a:avLst/>
            <a:gdLst>
              <a:gd name="connsiteX0" fmla="*/ 0 w 2275799"/>
              <a:gd name="connsiteY0" fmla="*/ 0 h 711187"/>
              <a:gd name="connsiteX1" fmla="*/ 2275799 w 2275799"/>
              <a:gd name="connsiteY1" fmla="*/ 0 h 711187"/>
              <a:gd name="connsiteX2" fmla="*/ 2275799 w 2275799"/>
              <a:gd name="connsiteY2" fmla="*/ 711187 h 711187"/>
              <a:gd name="connsiteX3" fmla="*/ 0 w 2275799"/>
              <a:gd name="connsiteY3" fmla="*/ 711187 h 711187"/>
              <a:gd name="connsiteX4" fmla="*/ 0 w 2275799"/>
              <a:gd name="connsiteY4" fmla="*/ 0 h 71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799" h="711187">
                <a:moveTo>
                  <a:pt x="0" y="0"/>
                </a:moveTo>
                <a:lnTo>
                  <a:pt x="2275799" y="0"/>
                </a:lnTo>
                <a:lnTo>
                  <a:pt x="2275799" y="711187"/>
                </a:lnTo>
                <a:lnTo>
                  <a:pt x="0" y="7111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alpha val="87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1711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latin typeface="Helvetica" panose="020B0604020202020204" pitchFamily="34" charset="0"/>
                <a:cs typeface="Helvetica" panose="020B0604020202020204" pitchFamily="34" charset="0"/>
              </a:rPr>
              <a:t>Physics performance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371760-BC6C-431D-9EE8-35F192DCEB73}"/>
              </a:ext>
            </a:extLst>
          </p:cNvPr>
          <p:cNvSpPr>
            <a:spLocks noChangeAspect="1"/>
          </p:cNvSpPr>
          <p:nvPr/>
        </p:nvSpPr>
        <p:spPr>
          <a:xfrm>
            <a:off x="526718" y="2409324"/>
            <a:ext cx="622289" cy="93343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89" t="2355" r="-45911" b="-2355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98E005C2-7C6F-48B2-8AAE-A19D1F5B24E4}"/>
              </a:ext>
            </a:extLst>
          </p:cNvPr>
          <p:cNvSpPr/>
          <p:nvPr/>
        </p:nvSpPr>
        <p:spPr>
          <a:xfrm>
            <a:off x="3408238" y="2701864"/>
            <a:ext cx="2275799" cy="711187"/>
          </a:xfrm>
          <a:custGeom>
            <a:avLst/>
            <a:gdLst>
              <a:gd name="connsiteX0" fmla="*/ 0 w 2275799"/>
              <a:gd name="connsiteY0" fmla="*/ 0 h 711187"/>
              <a:gd name="connsiteX1" fmla="*/ 2275799 w 2275799"/>
              <a:gd name="connsiteY1" fmla="*/ 0 h 711187"/>
              <a:gd name="connsiteX2" fmla="*/ 2275799 w 2275799"/>
              <a:gd name="connsiteY2" fmla="*/ 711187 h 711187"/>
              <a:gd name="connsiteX3" fmla="*/ 0 w 2275799"/>
              <a:gd name="connsiteY3" fmla="*/ 711187 h 711187"/>
              <a:gd name="connsiteX4" fmla="*/ 0 w 2275799"/>
              <a:gd name="connsiteY4" fmla="*/ 0 h 71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799" h="711187">
                <a:moveTo>
                  <a:pt x="0" y="0"/>
                </a:moveTo>
                <a:lnTo>
                  <a:pt x="2275799" y="0"/>
                </a:lnTo>
                <a:lnTo>
                  <a:pt x="2275799" y="711187"/>
                </a:lnTo>
                <a:lnTo>
                  <a:pt x="0" y="7111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alpha val="87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1711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latin typeface="Helvetica" panose="020B0604020202020204" pitchFamily="34" charset="0"/>
                <a:cs typeface="Helvetica" panose="020B0604020202020204" pitchFamily="34" charset="0"/>
              </a:rPr>
              <a:t>Radiation damage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98614-4351-4851-8283-AACF899C26B5}"/>
              </a:ext>
            </a:extLst>
          </p:cNvPr>
          <p:cNvSpPr>
            <a:spLocks noChangeAspect="1"/>
          </p:cNvSpPr>
          <p:nvPr/>
        </p:nvSpPr>
        <p:spPr>
          <a:xfrm>
            <a:off x="3187526" y="2409323"/>
            <a:ext cx="622289" cy="93343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234" r="-29766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C22003B9-7CE2-43A5-9054-EFBA857BC629}"/>
              </a:ext>
            </a:extLst>
          </p:cNvPr>
          <p:cNvSpPr/>
          <p:nvPr/>
        </p:nvSpPr>
        <p:spPr>
          <a:xfrm>
            <a:off x="736827" y="3840325"/>
            <a:ext cx="2275799" cy="711187"/>
          </a:xfrm>
          <a:custGeom>
            <a:avLst/>
            <a:gdLst>
              <a:gd name="connsiteX0" fmla="*/ 0 w 2275799"/>
              <a:gd name="connsiteY0" fmla="*/ 0 h 711187"/>
              <a:gd name="connsiteX1" fmla="*/ 2275799 w 2275799"/>
              <a:gd name="connsiteY1" fmla="*/ 0 h 711187"/>
              <a:gd name="connsiteX2" fmla="*/ 2275799 w 2275799"/>
              <a:gd name="connsiteY2" fmla="*/ 711187 h 711187"/>
              <a:gd name="connsiteX3" fmla="*/ 0 w 2275799"/>
              <a:gd name="connsiteY3" fmla="*/ 711187 h 711187"/>
              <a:gd name="connsiteX4" fmla="*/ 0 w 2275799"/>
              <a:gd name="connsiteY4" fmla="*/ 0 h 71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799" h="711187">
                <a:moveTo>
                  <a:pt x="0" y="0"/>
                </a:moveTo>
                <a:lnTo>
                  <a:pt x="2275799" y="0"/>
                </a:lnTo>
                <a:lnTo>
                  <a:pt x="2275799" y="711187"/>
                </a:lnTo>
                <a:lnTo>
                  <a:pt x="0" y="7111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alpha val="87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1711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latin typeface="Helvetica" panose="020B0604020202020204" pitchFamily="34" charset="0"/>
                <a:cs typeface="Helvetica" panose="020B0604020202020204" pitchFamily="34" charset="0"/>
              </a:rPr>
              <a:t>Operational safety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6948C6-8E01-4DAB-8149-6ACC64603B36}"/>
              </a:ext>
            </a:extLst>
          </p:cNvPr>
          <p:cNvSpPr>
            <a:spLocks noChangeAspect="1"/>
          </p:cNvSpPr>
          <p:nvPr/>
        </p:nvSpPr>
        <p:spPr>
          <a:xfrm>
            <a:off x="526719" y="3536141"/>
            <a:ext cx="622289" cy="933433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 19">
            <a:extLst>
              <a:ext uri="{FF2B5EF4-FFF2-40B4-BE49-F238E27FC236}">
                <a16:creationId xmlns:a16="http://schemas.microsoft.com/office/drawing/2014/main" id="{6B84E54A-F490-4A1E-BD33-D93C380AD56A}"/>
              </a:ext>
            </a:extLst>
          </p:cNvPr>
          <p:cNvSpPr/>
          <p:nvPr/>
        </p:nvSpPr>
        <p:spPr>
          <a:xfrm>
            <a:off x="3408237" y="3840324"/>
            <a:ext cx="2275799" cy="711187"/>
          </a:xfrm>
          <a:custGeom>
            <a:avLst/>
            <a:gdLst>
              <a:gd name="connsiteX0" fmla="*/ 0 w 2275799"/>
              <a:gd name="connsiteY0" fmla="*/ 0 h 711187"/>
              <a:gd name="connsiteX1" fmla="*/ 2275799 w 2275799"/>
              <a:gd name="connsiteY1" fmla="*/ 0 h 711187"/>
              <a:gd name="connsiteX2" fmla="*/ 2275799 w 2275799"/>
              <a:gd name="connsiteY2" fmla="*/ 711187 h 711187"/>
              <a:gd name="connsiteX3" fmla="*/ 0 w 2275799"/>
              <a:gd name="connsiteY3" fmla="*/ 711187 h 711187"/>
              <a:gd name="connsiteX4" fmla="*/ 0 w 2275799"/>
              <a:gd name="connsiteY4" fmla="*/ 0 h 71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799" h="711187">
                <a:moveTo>
                  <a:pt x="0" y="0"/>
                </a:moveTo>
                <a:lnTo>
                  <a:pt x="2275799" y="0"/>
                </a:lnTo>
                <a:lnTo>
                  <a:pt x="2275799" y="711187"/>
                </a:lnTo>
                <a:lnTo>
                  <a:pt x="0" y="7111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alpha val="87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1711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latin typeface="Helvetica" panose="020B0604020202020204" pitchFamily="34" charset="0"/>
                <a:cs typeface="Helvetica" panose="020B0604020202020204" pitchFamily="34" charset="0"/>
              </a:rPr>
              <a:t>Storage and disposal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85904C-2B7A-4E9F-85F1-ED921F9F0C99}"/>
              </a:ext>
            </a:extLst>
          </p:cNvPr>
          <p:cNvSpPr>
            <a:spLocks noChangeAspect="1"/>
          </p:cNvSpPr>
          <p:nvPr/>
        </p:nvSpPr>
        <p:spPr>
          <a:xfrm>
            <a:off x="3187525" y="3543431"/>
            <a:ext cx="622289" cy="933433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000" r="-4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CBE55F74-3849-4FCE-B25A-59BD07FBF564}"/>
              </a:ext>
            </a:extLst>
          </p:cNvPr>
          <p:cNvSpPr/>
          <p:nvPr/>
        </p:nvSpPr>
        <p:spPr>
          <a:xfrm>
            <a:off x="5848334" y="1532901"/>
            <a:ext cx="290946" cy="19904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0C7FB9-3CD0-49F7-920B-53E9519A2272}"/>
              </a:ext>
            </a:extLst>
          </p:cNvPr>
          <p:cNvSpPr txBox="1"/>
          <p:nvPr/>
        </p:nvSpPr>
        <p:spPr>
          <a:xfrm>
            <a:off x="6220039" y="2204951"/>
            <a:ext cx="2670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Subjects of the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RaDIATE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Collaboration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B5E9D3-4C63-4AE1-A0B1-A60D6312AF25}"/>
              </a:ext>
            </a:extLst>
          </p:cNvPr>
          <p:cNvSpPr txBox="1"/>
          <p:nvPr/>
        </p:nvSpPr>
        <p:spPr>
          <a:xfrm>
            <a:off x="5904748" y="4196857"/>
            <a:ext cx="3127664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At the Proton Accelerators for Science and Innovation Workshop (PASI 2012), workshop participants from a range of high power accelerator facilities identified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radiation damage 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and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thermal shock 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as the most cross-cutting challenges facing high power target facilities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9151E3-6813-4509-A12D-3655E5C4B858}"/>
              </a:ext>
            </a:extLst>
          </p:cNvPr>
          <p:cNvCxnSpPr>
            <a:stCxn id="21" idx="0"/>
          </p:cNvCxnSpPr>
          <p:nvPr/>
        </p:nvCxnSpPr>
        <p:spPr>
          <a:xfrm flipV="1">
            <a:off x="7468580" y="3076303"/>
            <a:ext cx="0" cy="1120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DE6D7E0-9A0C-4DEE-B502-C5519724B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293" y="4790825"/>
            <a:ext cx="5302743" cy="160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2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0161A2-8BD7-4ADD-A393-98809847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B666"/>
                </a:solidFill>
              </a:rPr>
              <a:t>Thermal Shock (Stress Waves)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AE550D5-687A-4234-9AB5-E71F17026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557" y="1253751"/>
            <a:ext cx="1900705" cy="252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T2K window schematic.png">
            <a:extLst>
              <a:ext uri="{FF2B5EF4-FFF2-40B4-BE49-F238E27FC236}">
                <a16:creationId xmlns:a16="http://schemas.microsoft.com/office/drawing/2014/main" id="{A87B98CE-6F14-4B56-95E4-CD1A4A51EC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7852" y="1253751"/>
            <a:ext cx="753568" cy="2529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575ACD-3F3D-4F4E-B875-290205444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141" y="812604"/>
            <a:ext cx="4177665" cy="34118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EFA510-2E14-4FD2-B263-2C7143E4286C}"/>
              </a:ext>
            </a:extLst>
          </p:cNvPr>
          <p:cNvSpPr txBox="1"/>
          <p:nvPr/>
        </p:nvSpPr>
        <p:spPr>
          <a:xfrm>
            <a:off x="209908" y="4015847"/>
            <a:ext cx="436209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Material response dependent on: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Specific heat (temperature jump)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Coefficient of thermal expansion (induced strain)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Modulus of elasticity (associated stress)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Flow stress behavior (plastic deformation)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Strength limits (yield, fatigue, fracture toughness)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15E4F4-F00D-449B-8607-8401426A4158}"/>
              </a:ext>
            </a:extLst>
          </p:cNvPr>
          <p:cNvSpPr txBox="1"/>
          <p:nvPr/>
        </p:nvSpPr>
        <p:spPr>
          <a:xfrm>
            <a:off x="228600" y="5520562"/>
            <a:ext cx="5801588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Heavy dependence on material properties, but: </a:t>
            </a:r>
          </a:p>
          <a:p>
            <a:r>
              <a:rPr lang="en-US" sz="18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material properties 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dependent upon </a:t>
            </a:r>
            <a:r>
              <a:rPr lang="en-US" sz="18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Radiation Damage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69D4075B-FBD7-4DE3-A535-6922D514CDF3}"/>
              </a:ext>
            </a:extLst>
          </p:cNvPr>
          <p:cNvSpPr txBox="1">
            <a:spLocks/>
          </p:cNvSpPr>
          <p:nvPr/>
        </p:nvSpPr>
        <p:spPr>
          <a:xfrm>
            <a:off x="209908" y="657214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4C97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Geneva" charset="0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2E5286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dirty="0">
                <a:solidFill>
                  <a:srgbClr val="D9D9D9"/>
                </a:solidFill>
              </a:rPr>
              <a:t>Example: T2K beam window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5A0B4-77B9-4527-A4C3-93D1FACE415C}"/>
              </a:ext>
            </a:extLst>
          </p:cNvPr>
          <p:cNvSpPr/>
          <p:nvPr/>
        </p:nvSpPr>
        <p:spPr>
          <a:xfrm>
            <a:off x="5000318" y="4288755"/>
            <a:ext cx="3741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Dynamic stress waves may result in plastic deformation, cracking, and fatigue</a:t>
            </a:r>
          </a:p>
        </p:txBody>
      </p:sp>
    </p:spTree>
    <p:extLst>
      <p:ext uri="{BB962C8B-B14F-4D97-AF65-F5344CB8AC3E}">
        <p14:creationId xmlns:p14="http://schemas.microsoft.com/office/powerpoint/2010/main" val="128834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20EE5D-EDE5-4FC9-8F15-AFD78051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B666"/>
                </a:solidFill>
              </a:rPr>
              <a:t>Radiation Damage Disorders Microstructure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A84DB000-4D89-4185-AD1E-DF55CEEAB6D0}"/>
              </a:ext>
            </a:extLst>
          </p:cNvPr>
          <p:cNvGrpSpPr>
            <a:grpSpLocks/>
          </p:cNvGrpSpPr>
          <p:nvPr/>
        </p:nvGrpSpPr>
        <p:grpSpPr bwMode="auto">
          <a:xfrm>
            <a:off x="222250" y="848611"/>
            <a:ext cx="4253738" cy="3529811"/>
            <a:chOff x="638457" y="573088"/>
            <a:chExt cx="4549377" cy="3776151"/>
          </a:xfrm>
        </p:grpSpPr>
        <p:pic>
          <p:nvPicPr>
            <p:cNvPr id="8" name="Picture 13">
              <a:extLst>
                <a:ext uri="{FF2B5EF4-FFF2-40B4-BE49-F238E27FC236}">
                  <a16:creationId xmlns:a16="http://schemas.microsoft.com/office/drawing/2014/main" id="{1046A738-9129-4C1C-8A93-DF410531FA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38" y="573088"/>
              <a:ext cx="4468696" cy="34708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9" name="Rectangle 14">
              <a:extLst>
                <a:ext uri="{FF2B5EF4-FFF2-40B4-BE49-F238E27FC236}">
                  <a16:creationId xmlns:a16="http://schemas.microsoft.com/office/drawing/2014/main" id="{94F9AF7C-9F35-4D38-9C76-D13A92F93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57" y="3987058"/>
              <a:ext cx="3352800" cy="362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rgbClr val="181847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1" hangingPunct="1"/>
              <a:r>
                <a:rPr lang="en-US" sz="800" dirty="0">
                  <a:latin typeface="Helvetica" panose="020B0604020202020204" pitchFamily="34" charset="0"/>
                  <a:cs typeface="Helvetica" panose="020B0604020202020204" pitchFamily="34" charset="0"/>
                </a:rPr>
                <a:t>From D. </a:t>
              </a:r>
              <a:r>
                <a:rPr lang="en-US" sz="8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Filges</a:t>
              </a:r>
              <a:r>
                <a:rPr lang="en-US" sz="800" dirty="0">
                  <a:latin typeface="Helvetica" panose="020B0604020202020204" pitchFamily="34" charset="0"/>
                  <a:cs typeface="Helvetica" panose="020B0604020202020204" pitchFamily="34" charset="0"/>
                </a:rPr>
                <a:t>, F. </a:t>
              </a:r>
              <a:r>
                <a:rPr lang="en-US" sz="8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Goldenbaum</a:t>
              </a:r>
              <a:r>
                <a:rPr lang="en-US" sz="800" dirty="0">
                  <a:latin typeface="Helvetica" panose="020B0604020202020204" pitchFamily="34" charset="0"/>
                  <a:cs typeface="Helvetica" panose="020B0604020202020204" pitchFamily="34" charset="0"/>
                </a:rPr>
                <a:t>, in:, </a:t>
              </a:r>
              <a:r>
                <a:rPr lang="en-US" sz="8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Handb</a:t>
              </a:r>
              <a:r>
                <a:rPr lang="en-US" sz="800" dirty="0">
                  <a:latin typeface="Helvetica" panose="020B0604020202020204" pitchFamily="34" charset="0"/>
                  <a:cs typeface="Helvetica" panose="020B0604020202020204" pitchFamily="34" charset="0"/>
                </a:rPr>
                <a:t>. Spallation Res., Wiley-VCH Verlag GmbH &amp; Co. </a:t>
              </a:r>
              <a:r>
                <a:rPr lang="en-US" sz="8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KGaA</a:t>
              </a:r>
              <a:r>
                <a:rPr lang="en-US" sz="800" dirty="0">
                  <a:latin typeface="Helvetica" panose="020B0604020202020204" pitchFamily="34" charset="0"/>
                  <a:cs typeface="Helvetica" panose="020B0604020202020204" pitchFamily="34" charset="0"/>
                </a:rPr>
                <a:t>, 2010, pp. 1–61. 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51591C5-2D9C-435A-A19D-234668270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19" y="4431627"/>
            <a:ext cx="3206115" cy="18540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59E87C-0433-4599-A63B-29921908F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832" y="3447382"/>
            <a:ext cx="2971800" cy="25774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66C0C3-B699-4C85-AD68-0AC13E316EF0}"/>
              </a:ext>
            </a:extLst>
          </p:cNvPr>
          <p:cNvSpPr txBox="1"/>
          <p:nvPr/>
        </p:nvSpPr>
        <p:spPr>
          <a:xfrm>
            <a:off x="4721551" y="1367578"/>
            <a:ext cx="4090012" cy="1600438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08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Microstructural response: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Creation of transmutation products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Atomic displacements (cascades)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Displacements Per Atom (DPA)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= Average number of stable interstitial/vacancy pairs created</a:t>
            </a:r>
          </a:p>
        </p:txBody>
      </p:sp>
    </p:spTree>
    <p:extLst>
      <p:ext uri="{BB962C8B-B14F-4D97-AF65-F5344CB8AC3E}">
        <p14:creationId xmlns:p14="http://schemas.microsoft.com/office/powerpoint/2010/main" val="2162430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4678169"/>
            <a:ext cx="9144000" cy="184963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88B7B-9BBC-4CDE-82B9-D803355EE035}"/>
              </a:ext>
            </a:extLst>
          </p:cNvPr>
          <p:cNvSpPr txBox="1"/>
          <p:nvPr/>
        </p:nvSpPr>
        <p:spPr>
          <a:xfrm>
            <a:off x="495301" y="1324360"/>
            <a:ext cx="8232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</a:t>
            </a:r>
            <a:r>
              <a:rPr lang="en-US" sz="2200" b="1" i="1" dirty="0">
                <a:solidFill>
                  <a:srgbClr val="D9D9D9"/>
                </a:solidFill>
              </a:rPr>
              <a:t>diation</a:t>
            </a:r>
            <a:r>
              <a:rPr lang="en-US" sz="2200" b="1" i="1" dirty="0">
                <a:solidFill>
                  <a:schemeClr val="tx2"/>
                </a:solidFill>
              </a:rPr>
              <a:t> </a:t>
            </a:r>
            <a:r>
              <a:rPr lang="en-US" sz="2200" b="1" i="1" dirty="0">
                <a:solidFill>
                  <a:srgbClr val="FFB666"/>
                </a:solidFill>
              </a:rPr>
              <a:t>D</a:t>
            </a:r>
            <a:r>
              <a:rPr lang="en-US" sz="2200" b="1" i="1" dirty="0">
                <a:solidFill>
                  <a:srgbClr val="D9D9D9"/>
                </a:solidFill>
              </a:rPr>
              <a:t>amage</a:t>
            </a:r>
            <a:r>
              <a:rPr lang="en-US" sz="2200" b="1" i="1" dirty="0">
                <a:solidFill>
                  <a:schemeClr val="tx2"/>
                </a:solidFill>
              </a:rPr>
              <a:t> </a:t>
            </a:r>
            <a:r>
              <a:rPr lang="en-US" sz="2200" b="1" i="1" dirty="0">
                <a:solidFill>
                  <a:srgbClr val="FFB666"/>
                </a:solidFill>
              </a:rPr>
              <a:t>I</a:t>
            </a:r>
            <a:r>
              <a:rPr lang="en-US" sz="2200" b="1" i="1" dirty="0">
                <a:solidFill>
                  <a:srgbClr val="D9D9D9"/>
                </a:solidFill>
              </a:rPr>
              <a:t>n</a:t>
            </a:r>
            <a:r>
              <a:rPr lang="en-US" sz="2200" b="1" i="1" dirty="0">
                <a:solidFill>
                  <a:schemeClr val="tx2"/>
                </a:solidFill>
              </a:rPr>
              <a:t> </a:t>
            </a:r>
            <a:r>
              <a:rPr lang="en-US" sz="2200" b="1" i="1" dirty="0">
                <a:solidFill>
                  <a:srgbClr val="FFB666"/>
                </a:solidFill>
              </a:rPr>
              <a:t>A</a:t>
            </a:r>
            <a:r>
              <a:rPr lang="en-US" sz="2200" b="1" i="1" dirty="0">
                <a:solidFill>
                  <a:srgbClr val="D9D9D9"/>
                </a:solidFill>
              </a:rPr>
              <a:t>ccelerator</a:t>
            </a:r>
            <a:r>
              <a:rPr lang="en-US" sz="2200" b="1" i="1" dirty="0">
                <a:solidFill>
                  <a:schemeClr val="tx2"/>
                </a:solidFill>
              </a:rPr>
              <a:t> </a:t>
            </a:r>
            <a:r>
              <a:rPr lang="en-US" sz="2200" b="1" i="1" dirty="0">
                <a:solidFill>
                  <a:srgbClr val="FFB666"/>
                </a:solidFill>
              </a:rPr>
              <a:t>T</a:t>
            </a:r>
            <a:r>
              <a:rPr lang="en-US" sz="2200" b="1" i="1" dirty="0">
                <a:solidFill>
                  <a:srgbClr val="D9D9D9"/>
                </a:solidFill>
              </a:rPr>
              <a:t>arget</a:t>
            </a:r>
            <a:r>
              <a:rPr lang="en-US" sz="2200" b="1" i="1" dirty="0">
                <a:solidFill>
                  <a:schemeClr val="tx2"/>
                </a:solidFill>
              </a:rPr>
              <a:t> </a:t>
            </a:r>
            <a:r>
              <a:rPr lang="en-US" sz="2200" b="1" i="1" dirty="0">
                <a:solidFill>
                  <a:srgbClr val="FFB666"/>
                </a:solidFill>
              </a:rPr>
              <a:t>E</a:t>
            </a:r>
            <a:r>
              <a:rPr lang="en-US" sz="2200" b="1" i="1" dirty="0">
                <a:solidFill>
                  <a:srgbClr val="D9D9D9"/>
                </a:solidFill>
              </a:rPr>
              <a:t>nvironments</a:t>
            </a:r>
            <a:r>
              <a:rPr lang="en-US" sz="2200" b="1" i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CA1BD2-65F3-4342-9A01-81A540CCC63C}"/>
              </a:ext>
            </a:extLst>
          </p:cNvPr>
          <p:cNvSpPr txBox="1"/>
          <p:nvPr/>
        </p:nvSpPr>
        <p:spPr>
          <a:xfrm>
            <a:off x="469900" y="115465"/>
            <a:ext cx="7889624" cy="1210733"/>
          </a:xfrm>
          <a:prstGeom prst="rect">
            <a:avLst/>
          </a:prstGeom>
          <a:solidFill>
            <a:srgbClr val="2C6FDA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71600" rIns="1371600" rtlCol="0">
            <a:noAutofit/>
          </a:bodyPr>
          <a:lstStyle/>
          <a:p>
            <a:pPr algn="dist"/>
            <a:r>
              <a:rPr lang="en-US" sz="3600" dirty="0" err="1">
                <a:solidFill>
                  <a:schemeClr val="bg1"/>
                </a:solidFill>
                <a:effectLst>
                  <a:glow rad="165100">
                    <a:srgbClr val="FFF367">
                      <a:alpha val="65000"/>
                    </a:srgbClr>
                  </a:glow>
                </a:effectLst>
                <a:latin typeface="Franklin Gothic Medium"/>
                <a:cs typeface="Franklin Gothic Medium"/>
              </a:rPr>
              <a:t>RaDIATE</a:t>
            </a:r>
            <a:endParaRPr lang="en-US" sz="3600" dirty="0">
              <a:solidFill>
                <a:schemeClr val="bg1"/>
              </a:solidFill>
              <a:effectLst>
                <a:glow rad="165100">
                  <a:srgbClr val="FFF367">
                    <a:alpha val="65000"/>
                  </a:srgbClr>
                </a:glow>
              </a:effectLst>
              <a:latin typeface="Franklin Gothic Medium"/>
              <a:cs typeface="Franklin Gothic Medium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/>
                <a:latin typeface="Candara"/>
                <a:cs typeface="Candara"/>
              </a:rPr>
              <a:t>Collaboration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779629-4A8E-4AF0-A2DA-E03EAD521602}"/>
              </a:ext>
            </a:extLst>
          </p:cNvPr>
          <p:cNvSpPr/>
          <p:nvPr/>
        </p:nvSpPr>
        <p:spPr>
          <a:xfrm>
            <a:off x="6220450" y="1704303"/>
            <a:ext cx="2082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FFB666"/>
                </a:solidFill>
              </a:rPr>
              <a:t>radiate.fnal.gov</a:t>
            </a:r>
            <a:endParaRPr lang="en-US" sz="2000" b="1" dirty="0">
              <a:solidFill>
                <a:srgbClr val="FFB66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396366-8AB4-4924-97E8-45BF20A84711}"/>
              </a:ext>
            </a:extLst>
          </p:cNvPr>
          <p:cNvSpPr/>
          <p:nvPr/>
        </p:nvSpPr>
        <p:spPr>
          <a:xfrm>
            <a:off x="0" y="2012756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Broad aims are threefold: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 generate new and useful materials data for application within the </a:t>
            </a:r>
            <a:r>
              <a:rPr lang="en-US" sz="18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accelerator</a:t>
            </a: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en-US" sz="18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fission/fusion</a:t>
            </a: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communities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 recruit and develop new scientific and engineering experts who can </a:t>
            </a:r>
            <a:r>
              <a:rPr lang="en-US" sz="18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cross the boundaries </a:t>
            </a: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between these communities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 initiate and coordinate a </a:t>
            </a:r>
            <a:r>
              <a:rPr lang="en-US" sz="18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continuing synergy </a:t>
            </a: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between research in these communities, benefitting both </a:t>
            </a:r>
            <a:r>
              <a:rPr lang="en-US" sz="18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proton accelerator applications </a:t>
            </a:r>
            <a:r>
              <a:rPr lang="en-US" sz="18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science and industry and </a:t>
            </a:r>
            <a:r>
              <a:rPr lang="en-US" sz="18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carbon-free energy technologies</a:t>
            </a:r>
          </a:p>
        </p:txBody>
      </p:sp>
      <p:pic>
        <p:nvPicPr>
          <p:cNvPr id="11" name="Picture 10" descr="2218_ox_brand1_pos_rect.gif">
            <a:extLst>
              <a:ext uri="{FF2B5EF4-FFF2-40B4-BE49-F238E27FC236}">
                <a16:creationId xmlns:a16="http://schemas.microsoft.com/office/drawing/2014/main" id="{4C6E35EF-A299-4EAA-A65F-A58DB796F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832" y="4851704"/>
            <a:ext cx="1434465" cy="445770"/>
          </a:xfrm>
          <a:prstGeom prst="rect">
            <a:avLst/>
          </a:prstGeom>
        </p:spPr>
      </p:pic>
      <p:pic>
        <p:nvPicPr>
          <p:cNvPr id="12" name="Picture 11" descr="pnnl image.png">
            <a:extLst>
              <a:ext uri="{FF2B5EF4-FFF2-40B4-BE49-F238E27FC236}">
                <a16:creationId xmlns:a16="http://schemas.microsoft.com/office/drawing/2014/main" id="{458D10AB-ABFD-4035-BBB3-BE7EF4EBBA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850" y="4722937"/>
            <a:ext cx="1521436" cy="643684"/>
          </a:xfrm>
          <a:prstGeom prst="rect">
            <a:avLst/>
          </a:prstGeom>
        </p:spPr>
      </p:pic>
      <p:pic>
        <p:nvPicPr>
          <p:cNvPr id="13" name="Picture 12" descr="FermiLogo.tif">
            <a:extLst>
              <a:ext uri="{FF2B5EF4-FFF2-40B4-BE49-F238E27FC236}">
                <a16:creationId xmlns:a16="http://schemas.microsoft.com/office/drawing/2014/main" id="{7DAA0BFD-6E2A-4C38-A868-E4E24C6AD2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706" y="4911446"/>
            <a:ext cx="1749311" cy="313602"/>
          </a:xfrm>
          <a:prstGeom prst="rect">
            <a:avLst/>
          </a:prstGeom>
        </p:spPr>
      </p:pic>
      <p:pic>
        <p:nvPicPr>
          <p:cNvPr id="14" name="Picture 13" descr="BNL Logo_Small.jpg">
            <a:extLst>
              <a:ext uri="{FF2B5EF4-FFF2-40B4-BE49-F238E27FC236}">
                <a16:creationId xmlns:a16="http://schemas.microsoft.com/office/drawing/2014/main" id="{AEA2DF8B-4305-4517-B4BF-4570AF8718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4709" y="4825454"/>
            <a:ext cx="1601114" cy="585521"/>
          </a:xfrm>
          <a:prstGeom prst="rect">
            <a:avLst/>
          </a:prstGeom>
        </p:spPr>
      </p:pic>
      <p:pic>
        <p:nvPicPr>
          <p:cNvPr id="15" name="Picture 14" descr="STFC Logo.tif">
            <a:extLst>
              <a:ext uri="{FF2B5EF4-FFF2-40B4-BE49-F238E27FC236}">
                <a16:creationId xmlns:a16="http://schemas.microsoft.com/office/drawing/2014/main" id="{C2B7B5B8-0C66-4D82-815A-8FF84770798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7664" y="4858629"/>
            <a:ext cx="1825600" cy="3973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03D1E1-90AE-4DD0-AAB2-8A3CC680A6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042" y="5471009"/>
            <a:ext cx="1466436" cy="7070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8D1DB2-3DE2-4570-96D2-77F7B81442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9199" y="5571856"/>
            <a:ext cx="671285" cy="6218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541DBC-13DB-4CAA-B1BB-0AC9290A08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3500" y="5545126"/>
            <a:ext cx="867890" cy="7980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B6DDCB-AD79-453C-A50A-0D76982900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3432" y="5558261"/>
            <a:ext cx="1178386" cy="6322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E5309E0-2E13-4A74-9F2D-D3627254AB8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8295" y="5428247"/>
            <a:ext cx="1507586" cy="8080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7B4698-803D-423B-AF44-CC151941C2A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706" y="5529251"/>
            <a:ext cx="1365431" cy="7070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DB633E8-5D92-4709-BB3E-7FEC4B1958A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562" y="5438539"/>
            <a:ext cx="756455" cy="79774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lumOff val="3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320000" scaled="0"/>
            <a:tileRect/>
          </a:gradFill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A59DA4-CF3C-4E6A-A29D-A7D8D20F65C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512" y="5558260"/>
            <a:ext cx="668104" cy="6322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lumOff val="3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320000" scaled="0"/>
            <a:tileRect/>
          </a:gradFill>
        </p:spPr>
      </p:pic>
    </p:spTree>
    <p:extLst>
      <p:ext uri="{BB962C8B-B14F-4D97-AF65-F5344CB8AC3E}">
        <p14:creationId xmlns:p14="http://schemas.microsoft.com/office/powerpoint/2010/main" val="269845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444850"/>
            <a:ext cx="6344187" cy="505936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Graphite (target core material) studies:</a:t>
            </a:r>
          </a:p>
          <a:p>
            <a:pPr lvl="1"/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Swelling/fracture studies</a:t>
            </a:r>
          </a:p>
          <a:p>
            <a:pPr lvl="1"/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Preparing for HE proton irradiation at BLIP (2020/21) to confirm elevated temperature annealing</a:t>
            </a:r>
          </a:p>
          <a:p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Beryllium (beam window material) studies:</a:t>
            </a:r>
          </a:p>
          <a:p>
            <a:pPr lvl="1"/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Examination of BLIP irradiated Be specimens underway</a:t>
            </a:r>
          </a:p>
          <a:p>
            <a:pPr lvl="1"/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Helium implantation studies show bubble formation at irradiation temperatures above 360 ˚C</a:t>
            </a:r>
          </a:p>
          <a:p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Titanium Alloys (beam window material) studies:</a:t>
            </a:r>
          </a:p>
          <a:p>
            <a:pPr lvl="1"/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Examination of BLIP irradiated specimens underway</a:t>
            </a:r>
          </a:p>
          <a:p>
            <a:pPr lvl="1"/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World first high cycle fatigue testing of </a:t>
            </a:r>
            <a:b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irradiated titanium underway at FNAL</a:t>
            </a:r>
          </a:p>
          <a:p>
            <a:pPr lvl="1"/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pPr lvl="1"/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642168"/>
            <a:ext cx="6344187" cy="42787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Neutrino Target &amp; Beam Window Materials R&amp;D Progress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BBD351-558B-8145-AFD6-584D27827AD7}"/>
              </a:ext>
            </a:extLst>
          </p:cNvPr>
          <p:cNvSpPr txBox="1"/>
          <p:nvPr/>
        </p:nvSpPr>
        <p:spPr>
          <a:xfrm>
            <a:off x="6762151" y="1105112"/>
            <a:ext cx="2242456" cy="206210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Benefits to multi-MW targets (e.g. LBNF):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alloy/grade choice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cooling system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tolerable beam intensities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expected lifetimes</a:t>
            </a:r>
          </a:p>
        </p:txBody>
      </p:sp>
      <p:pic>
        <p:nvPicPr>
          <p:cNvPr id="10" name="図 13">
            <a:extLst>
              <a:ext uri="{FF2B5EF4-FFF2-40B4-BE49-F238E27FC236}">
                <a16:creationId xmlns:a16="http://schemas.microsoft.com/office/drawing/2014/main" id="{83801496-A328-FA4F-A571-BC9D59CA11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2151" y="3429000"/>
            <a:ext cx="2217880" cy="28740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E7C71D-2CF1-3C47-9DB4-71E2C9E1EFCF}"/>
              </a:ext>
            </a:extLst>
          </p:cNvPr>
          <p:cNvSpPr txBox="1"/>
          <p:nvPr/>
        </p:nvSpPr>
        <p:spPr>
          <a:xfrm>
            <a:off x="6861633" y="5646594"/>
            <a:ext cx="2153248" cy="646331"/>
          </a:xfrm>
          <a:prstGeom prst="rect">
            <a:avLst/>
          </a:prstGeom>
          <a:solidFill>
            <a:srgbClr val="404040">
              <a:alpha val="36000"/>
            </a:srgb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In-beam thermal shock testing of </a:t>
            </a:r>
            <a:r>
              <a:rPr lang="en-US" sz="1200" i="1" dirty="0"/>
              <a:t>BLIP irradiated </a:t>
            </a:r>
            <a:r>
              <a:rPr lang="en-US" sz="1200" dirty="0"/>
              <a:t>Be and </a:t>
            </a:r>
            <a:r>
              <a:rPr lang="en-US" sz="1200" dirty="0" err="1"/>
              <a:t>Ti</a:t>
            </a:r>
            <a:r>
              <a:rPr lang="en-US" sz="1200" dirty="0"/>
              <a:t> alloys at CERN</a:t>
            </a:r>
          </a:p>
        </p:txBody>
      </p:sp>
    </p:spTree>
    <p:extLst>
      <p:ext uri="{BB962C8B-B14F-4D97-AF65-F5344CB8AC3E}">
        <p14:creationId xmlns:p14="http://schemas.microsoft.com/office/powerpoint/2010/main" val="155461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C9B98F-9B05-DD4E-9A48-B34EDF03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Sujit </a:t>
            </a:r>
            <a:r>
              <a:rPr lang="en-US" sz="1800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Bidhar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 (FNAL) – User defined material model in ANSYS</a:t>
            </a:r>
          </a:p>
          <a:p>
            <a:r>
              <a:rPr lang="en-US" sz="18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Elastic modulus 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as a function of dose and temperature</a:t>
            </a:r>
          </a:p>
          <a:p>
            <a:r>
              <a:rPr lang="en-US" sz="18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Swelling (NSLS-II) 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as a function of dose and temperature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2AB1FA-8205-F544-A320-D17914105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Modeling of graphite swelling predicts fracture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942FC3-52C0-8944-88F1-C83FF5370C4C}"/>
              </a:ext>
            </a:extLst>
          </p:cNvPr>
          <p:cNvGrpSpPr/>
          <p:nvPr/>
        </p:nvGrpSpPr>
        <p:grpSpPr>
          <a:xfrm>
            <a:off x="362314" y="3265869"/>
            <a:ext cx="2181056" cy="3253703"/>
            <a:chOff x="3391074" y="4205252"/>
            <a:chExt cx="2181056" cy="32537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E0F1C8-D0CC-BB47-B9B4-5D5B157DE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391074" y="4699040"/>
              <a:ext cx="2181056" cy="2759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133225-7230-514E-8CE3-B7F90949E712}"/>
                </a:ext>
              </a:extLst>
            </p:cNvPr>
            <p:cNvSpPr/>
            <p:nvPr/>
          </p:nvSpPr>
          <p:spPr>
            <a:xfrm>
              <a:off x="3783137" y="4967097"/>
              <a:ext cx="374432" cy="3057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woPt" dir="br">
                <a:rot lat="0" lon="0" rev="8700000"/>
              </a:lightRig>
            </a:scene3d>
            <a:sp3d prstMaterial="matte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638804-9CF2-4A41-953A-6EB527A622AC}"/>
                </a:ext>
              </a:extLst>
            </p:cNvPr>
            <p:cNvSpPr txBox="1"/>
            <p:nvPr/>
          </p:nvSpPr>
          <p:spPr>
            <a:xfrm>
              <a:off x="3503918" y="4205252"/>
              <a:ext cx="19906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Thermal Response</a:t>
              </a: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350E8C-2182-3243-B793-506EE703D67C}"/>
              </a:ext>
            </a:extLst>
          </p:cNvPr>
          <p:cNvCxnSpPr>
            <a:cxnSpLocks/>
          </p:cNvCxnSpPr>
          <p:nvPr/>
        </p:nvCxnSpPr>
        <p:spPr>
          <a:xfrm flipV="1">
            <a:off x="2752561" y="6010004"/>
            <a:ext cx="4329494" cy="4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B614152-0DDE-8145-BE22-3EB5D1DDDF57}"/>
              </a:ext>
            </a:extLst>
          </p:cNvPr>
          <p:cNvSpPr txBox="1"/>
          <p:nvPr/>
        </p:nvSpPr>
        <p:spPr>
          <a:xfrm>
            <a:off x="3695317" y="6065945"/>
            <a:ext cx="2651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radiation damage effects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87198AD-FB1B-DB44-953C-794AF351AEA2}"/>
              </a:ext>
            </a:extLst>
          </p:cNvPr>
          <p:cNvCxnSpPr>
            <a:cxnSpLocks/>
          </p:cNvCxnSpPr>
          <p:nvPr/>
        </p:nvCxnSpPr>
        <p:spPr>
          <a:xfrm flipV="1">
            <a:off x="5949715" y="3509132"/>
            <a:ext cx="1220646" cy="4370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D2D29CC-A663-5F47-A78E-5F59DF3FA979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949715" y="2828863"/>
            <a:ext cx="1220646" cy="4267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85B898B-B4F5-8448-87D3-3A84D3DC1CAD}"/>
              </a:ext>
            </a:extLst>
          </p:cNvPr>
          <p:cNvCxnSpPr>
            <a:cxnSpLocks/>
          </p:cNvCxnSpPr>
          <p:nvPr/>
        </p:nvCxnSpPr>
        <p:spPr>
          <a:xfrm flipV="1">
            <a:off x="2338398" y="3075316"/>
            <a:ext cx="1063296" cy="836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7E948F-6CE8-BD47-97C5-6DE95E083809}"/>
              </a:ext>
            </a:extLst>
          </p:cNvPr>
          <p:cNvGrpSpPr/>
          <p:nvPr/>
        </p:nvGrpSpPr>
        <p:grpSpPr>
          <a:xfrm>
            <a:off x="3476605" y="2049219"/>
            <a:ext cx="2473110" cy="1559288"/>
            <a:chOff x="3476605" y="2049219"/>
            <a:chExt cx="2473110" cy="155928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2371A35-07CC-0249-9FCF-94874C032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76605" y="2049219"/>
              <a:ext cx="2473110" cy="1559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529ED8-DE42-4349-BE53-F162507A5120}"/>
                </a:ext>
              </a:extLst>
            </p:cNvPr>
            <p:cNvSpPr txBox="1"/>
            <p:nvPr/>
          </p:nvSpPr>
          <p:spPr>
            <a:xfrm>
              <a:off x="4522211" y="2935799"/>
              <a:ext cx="1137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E change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CB1941-75C4-624E-B5FB-CB2A63FEAA1D}"/>
              </a:ext>
            </a:extLst>
          </p:cNvPr>
          <p:cNvGrpSpPr/>
          <p:nvPr/>
        </p:nvGrpSpPr>
        <p:grpSpPr>
          <a:xfrm>
            <a:off x="3551486" y="3728118"/>
            <a:ext cx="2370987" cy="1756459"/>
            <a:chOff x="120355" y="2901582"/>
            <a:chExt cx="2996700" cy="22147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05F6DB-6633-E646-8CB0-883B38770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355" y="2901582"/>
              <a:ext cx="2996700" cy="175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D8BB451-A4C2-AB42-A417-DEE860ADAAB9}"/>
                </a:ext>
              </a:extLst>
            </p:cNvPr>
            <p:cNvSpPr txBox="1"/>
            <p:nvPr/>
          </p:nvSpPr>
          <p:spPr>
            <a:xfrm>
              <a:off x="575427" y="4650613"/>
              <a:ext cx="1651459" cy="465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Swelling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531DCB3-0B19-C94A-9FD1-B112EFAA8DB7}"/>
              </a:ext>
            </a:extLst>
          </p:cNvPr>
          <p:cNvGrpSpPr/>
          <p:nvPr/>
        </p:nvGrpSpPr>
        <p:grpSpPr>
          <a:xfrm>
            <a:off x="6566533" y="2075666"/>
            <a:ext cx="2378374" cy="2267460"/>
            <a:chOff x="6566533" y="2075666"/>
            <a:chExt cx="2378374" cy="226746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20F3589-E3AB-A44E-8AC8-423583B2C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346898" y="2398915"/>
              <a:ext cx="1598009" cy="19442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99D6679-8A6D-5741-85B8-62433AA67355}"/>
                </a:ext>
              </a:extLst>
            </p:cNvPr>
            <p:cNvSpPr/>
            <p:nvPr/>
          </p:nvSpPr>
          <p:spPr>
            <a:xfrm>
              <a:off x="7381018" y="2519424"/>
              <a:ext cx="258716" cy="2587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woPt" dir="br">
                <a:rot lat="0" lon="0" rev="8700000"/>
              </a:lightRig>
            </a:scene3d>
            <a:sp3d prstMaterial="matte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55C327-5E36-5240-A377-EA0D98464571}"/>
                </a:ext>
              </a:extLst>
            </p:cNvPr>
            <p:cNvSpPr txBox="1"/>
            <p:nvPr/>
          </p:nvSpPr>
          <p:spPr>
            <a:xfrm>
              <a:off x="7827514" y="2075666"/>
              <a:ext cx="1082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Stress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EA0D066-3C78-6748-B2FD-2224BAA9D24C}"/>
                </a:ext>
              </a:extLst>
            </p:cNvPr>
            <p:cNvSpPr txBox="1"/>
            <p:nvPr/>
          </p:nvSpPr>
          <p:spPr>
            <a:xfrm>
              <a:off x="6566533" y="2183387"/>
              <a:ext cx="989373" cy="30777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/>
                <a:t>179 </a:t>
              </a:r>
              <a:r>
                <a:rPr lang="en-US" sz="1400" dirty="0" err="1"/>
                <a:t>Mpa</a:t>
              </a:r>
              <a:r>
                <a:rPr lang="en-US" sz="1400" dirty="0"/>
                <a:t> !!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9C5EC71-9BE8-7944-A500-23152B8D3836}"/>
                </a:ext>
              </a:extLst>
            </p:cNvPr>
            <p:cNvCxnSpPr>
              <a:cxnSpLocks/>
              <a:stCxn id="44" idx="3"/>
            </p:cNvCxnSpPr>
            <p:nvPr/>
          </p:nvCxnSpPr>
          <p:spPr>
            <a:xfrm>
              <a:off x="7555906" y="2337276"/>
              <a:ext cx="540952" cy="4542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F8410B1-34E3-B946-9E98-194812EA6879}"/>
              </a:ext>
            </a:extLst>
          </p:cNvPr>
          <p:cNvSpPr/>
          <p:nvPr/>
        </p:nvSpPr>
        <p:spPr>
          <a:xfrm>
            <a:off x="525207" y="2186943"/>
            <a:ext cx="2288013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200" dirty="0"/>
              <a:t>Tensile strength of graphite: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79 MPa (0 DPA)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110 MPa (0.1 DPA)</a:t>
            </a:r>
          </a:p>
        </p:txBody>
      </p:sp>
      <p:pic>
        <p:nvPicPr>
          <p:cNvPr id="24" name="8ef26d66-797d-4f4f-8d8f-f8bea7c5a328" descr="C2F07D7E-E266-4FE0-A1DA-F457F6C32ECA@dhcp">
            <a:extLst>
              <a:ext uri="{FF2B5EF4-FFF2-40B4-BE49-F238E27FC236}">
                <a16:creationId xmlns:a16="http://schemas.microsoft.com/office/drawing/2014/main" id="{718DE47F-FEF2-6946-AA72-AACC94455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0361" y="177537"/>
            <a:ext cx="1740027" cy="172086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5BDDDED-D9F8-5344-9EF0-8D5E601F9007}"/>
              </a:ext>
            </a:extLst>
          </p:cNvPr>
          <p:cNvCxnSpPr>
            <a:cxnSpLocks/>
          </p:cNvCxnSpPr>
          <p:nvPr/>
        </p:nvCxnSpPr>
        <p:spPr>
          <a:xfrm flipV="1">
            <a:off x="2623457" y="4487101"/>
            <a:ext cx="821344" cy="752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6428560-90E4-D34E-9BF7-87B0712CCD66}"/>
              </a:ext>
            </a:extLst>
          </p:cNvPr>
          <p:cNvGrpSpPr/>
          <p:nvPr/>
        </p:nvGrpSpPr>
        <p:grpSpPr>
          <a:xfrm>
            <a:off x="6467925" y="4562338"/>
            <a:ext cx="2509636" cy="2129828"/>
            <a:chOff x="6467925" y="4562338"/>
            <a:chExt cx="2509636" cy="212982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23790D-57C5-A042-B7A9-60AC85E4ECD5}"/>
                </a:ext>
              </a:extLst>
            </p:cNvPr>
            <p:cNvSpPr txBox="1"/>
            <p:nvPr/>
          </p:nvSpPr>
          <p:spPr>
            <a:xfrm>
              <a:off x="6467925" y="4562338"/>
              <a:ext cx="702436" cy="30777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/>
                <a:t>2 MPa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310169E-2505-D547-967E-3EF429D57A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"/>
            <a:stretch/>
          </p:blipFill>
          <p:spPr bwMode="auto">
            <a:xfrm>
              <a:off x="7379552" y="4597831"/>
              <a:ext cx="1598009" cy="186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7E61726-5F9F-7041-BA2C-CACEB4463C85}"/>
                </a:ext>
              </a:extLst>
            </p:cNvPr>
            <p:cNvSpPr/>
            <p:nvPr/>
          </p:nvSpPr>
          <p:spPr>
            <a:xfrm>
              <a:off x="7443130" y="4583422"/>
              <a:ext cx="258716" cy="2587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woPt" dir="br">
                <a:rot lat="0" lon="0" rev="8700000"/>
              </a:lightRig>
            </a:scene3d>
            <a:sp3d prstMaterial="matte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A6464652-2CDC-A94C-909D-0CCAE7FA215A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>
              <a:off x="7170361" y="4716227"/>
              <a:ext cx="926497" cy="100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05698D6-F608-A34C-8F5D-42A34C35E8F2}"/>
                </a:ext>
              </a:extLst>
            </p:cNvPr>
            <p:cNvSpPr txBox="1"/>
            <p:nvPr/>
          </p:nvSpPr>
          <p:spPr>
            <a:xfrm>
              <a:off x="7637119" y="6322834"/>
              <a:ext cx="1082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Stress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123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A1D72B-157D-8D42-9107-0F56B5FD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BLIP Irradiation Examinations Underway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B3E988-D3D5-C84B-8F9D-782A8BA0C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2364886"/>
            <a:ext cx="5331057" cy="3868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6B66FC-B4E5-BD43-9128-C1C2EFF83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869" y="332674"/>
            <a:ext cx="2000881" cy="1539983"/>
          </a:xfrm>
          <a:prstGeom prst="rect">
            <a:avLst/>
          </a:prstGeom>
        </p:spPr>
      </p:pic>
      <p:grpSp>
        <p:nvGrpSpPr>
          <p:cNvPr id="10" name="グループ化 4">
            <a:extLst>
              <a:ext uri="{FF2B5EF4-FFF2-40B4-BE49-F238E27FC236}">
                <a16:creationId xmlns:a16="http://schemas.microsoft.com/office/drawing/2014/main" id="{071F043C-9006-1C4A-9238-6F0215B42800}"/>
              </a:ext>
            </a:extLst>
          </p:cNvPr>
          <p:cNvGrpSpPr>
            <a:grpSpLocks noChangeAspect="1"/>
          </p:cNvGrpSpPr>
          <p:nvPr/>
        </p:nvGrpSpPr>
        <p:grpSpPr>
          <a:xfrm>
            <a:off x="5846461" y="2023078"/>
            <a:ext cx="3068939" cy="2142994"/>
            <a:chOff x="89322" y="3625124"/>
            <a:chExt cx="3892862" cy="2472858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図 7">
              <a:extLst>
                <a:ext uri="{FF2B5EF4-FFF2-40B4-BE49-F238E27FC236}">
                  <a16:creationId xmlns:a16="http://schemas.microsoft.com/office/drawing/2014/main" id="{48B9505E-A7EA-FD43-8F29-5C6920E7EA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0304" y="3631778"/>
              <a:ext cx="3701880" cy="2466204"/>
            </a:xfrm>
            <a:prstGeom prst="rect">
              <a:avLst/>
            </a:prstGeom>
          </p:spPr>
        </p:pic>
        <p:pic>
          <p:nvPicPr>
            <p:cNvPr id="12" name="Picture 14" descr="C:\Users\byun372\Desktop\ByunTS\P0B-SP&amp;JIG DRAWINGS &amp; EQUIPMENT\TP-Grips &amp; Specimens\TPB&amp;SS3.bmp">
              <a:extLst>
                <a:ext uri="{FF2B5EF4-FFF2-40B4-BE49-F238E27FC236}">
                  <a16:creationId xmlns:a16="http://schemas.microsoft.com/office/drawing/2014/main" id="{9590C516-798F-EE45-B7E2-16FC530590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9322" y="3625124"/>
              <a:ext cx="644673" cy="23200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右矢印 8">
              <a:extLst>
                <a:ext uri="{FF2B5EF4-FFF2-40B4-BE49-F238E27FC236}">
                  <a16:creationId xmlns:a16="http://schemas.microsoft.com/office/drawing/2014/main" id="{60D23EE1-DCFA-6346-98C0-DCBC07EA83D0}"/>
                </a:ext>
              </a:extLst>
            </p:cNvPr>
            <p:cNvSpPr/>
            <p:nvPr/>
          </p:nvSpPr>
          <p:spPr bwMode="auto">
            <a:xfrm rot="9000000">
              <a:off x="1844182" y="5720825"/>
              <a:ext cx="455812" cy="354521"/>
            </a:xfrm>
            <a:prstGeom prst="rightArrow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pic>
        <p:nvPicPr>
          <p:cNvPr id="14" name="Picture 13">
            <a:hlinkClick r:id="rId6"/>
            <a:extLst>
              <a:ext uri="{FF2B5EF4-FFF2-40B4-BE49-F238E27FC236}">
                <a16:creationId xmlns:a16="http://schemas.microsoft.com/office/drawing/2014/main" id="{3BDF52C5-5DCB-E24D-A952-3A8392CB820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5000" y="4461075"/>
            <a:ext cx="3119440" cy="2034884"/>
          </a:xfrm>
          <a:prstGeom prst="rect">
            <a:avLst/>
          </a:prstGeom>
          <a:ln w="28575"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5E474BE-D878-8343-BFF2-27F183E733FA}"/>
              </a:ext>
            </a:extLst>
          </p:cNvPr>
          <p:cNvSpPr txBox="1"/>
          <p:nvPr/>
        </p:nvSpPr>
        <p:spPr>
          <a:xfrm>
            <a:off x="222250" y="816876"/>
            <a:ext cx="55317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Significant hardening at low dose in Be and </a:t>
            </a:r>
            <a:r>
              <a:rPr lang="en-US" sz="1600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Ti</a:t>
            </a:r>
            <a:endParaRPr lang="en-US" sz="16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Less hardening in higher temperature specimens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First ever fatigue study on irradiated </a:t>
            </a:r>
            <a:r>
              <a:rPr lang="en-US" sz="1600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Ti</a:t>
            </a:r>
            <a:r>
              <a:rPr lang="en-US" sz="16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 alloys begun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Indicates about 10% reduction in fatigue strength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Microstructural examinations underway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301EE4-E755-C140-A506-E18F6BEE1AC0}"/>
              </a:ext>
            </a:extLst>
          </p:cNvPr>
          <p:cNvSpPr txBox="1"/>
          <p:nvPr/>
        </p:nvSpPr>
        <p:spPr>
          <a:xfrm>
            <a:off x="960777" y="4986659"/>
            <a:ext cx="328783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Irradiation hardening of S-65F 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Reduction of strain to failure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Increased strength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BC5266-4B05-814F-BBD7-6ECE815984B5}"/>
              </a:ext>
            </a:extLst>
          </p:cNvPr>
          <p:cNvSpPr txBox="1"/>
          <p:nvPr/>
        </p:nvSpPr>
        <p:spPr>
          <a:xfrm>
            <a:off x="5865001" y="6023109"/>
            <a:ext cx="3119440" cy="461665"/>
          </a:xfrm>
          <a:prstGeom prst="rect">
            <a:avLst/>
          </a:prstGeom>
          <a:solidFill>
            <a:srgbClr val="4E4E4E">
              <a:alpha val="67000"/>
            </a:srgb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Custom Fatigue Testing Machine for Irradiated Materials (FNAL)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03FCD1-4B9F-D14F-9940-4730FB76D6A8}"/>
              </a:ext>
            </a:extLst>
          </p:cNvPr>
          <p:cNvSpPr txBox="1"/>
          <p:nvPr/>
        </p:nvSpPr>
        <p:spPr>
          <a:xfrm>
            <a:off x="960777" y="6421582"/>
            <a:ext cx="24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Senor &amp; A. Casella</a:t>
            </a:r>
          </a:p>
        </p:txBody>
      </p:sp>
    </p:spTree>
    <p:extLst>
      <p:ext uri="{BB962C8B-B14F-4D97-AF65-F5344CB8AC3E}">
        <p14:creationId xmlns:p14="http://schemas.microsoft.com/office/powerpoint/2010/main" val="178567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8A9C36-DBAA-684F-9D3D-C441E663C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971550"/>
            <a:ext cx="3708906" cy="505936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Fermilab designed Fatigue Testing Machine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20 Hz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Variable Stress Amplitude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Digital Controller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Automatic Stop Switch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Monitor On Internet</a:t>
            </a:r>
          </a:p>
          <a:p>
            <a:r>
              <a:rPr lang="en-US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Ti</a:t>
            </a:r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 Grade 5 and 23</a:t>
            </a:r>
          </a:p>
          <a:p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Testing complete in Feb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CAF19E-4248-EC41-B6E3-4A97D68F0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Fatigue Testing of Irradiated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Alloys Underway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4D0E770-54D3-F044-8B12-51FF47F34AB4}"/>
              </a:ext>
            </a:extLst>
          </p:cNvPr>
          <p:cNvGrpSpPr/>
          <p:nvPr/>
        </p:nvGrpSpPr>
        <p:grpSpPr>
          <a:xfrm>
            <a:off x="4119937" y="1047964"/>
            <a:ext cx="4781176" cy="2803651"/>
            <a:chOff x="372140" y="857249"/>
            <a:chExt cx="7655442" cy="4580679"/>
          </a:xfrm>
        </p:grpSpPr>
        <p:pic>
          <p:nvPicPr>
            <p:cNvPr id="5" name="Picture 4" descr="A picture containing indoor, table, floor&#10;&#10;Description automatically generated">
              <a:extLst>
                <a:ext uri="{FF2B5EF4-FFF2-40B4-BE49-F238E27FC236}">
                  <a16:creationId xmlns:a16="http://schemas.microsoft.com/office/drawing/2014/main" id="{A8B183DC-8453-FB48-A9FE-20D01C23A0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84" r="9791" b="11151"/>
            <a:stretch/>
          </p:blipFill>
          <p:spPr>
            <a:xfrm>
              <a:off x="372140" y="857249"/>
              <a:ext cx="7655442" cy="458067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1DA901-36C9-0C46-AC07-B50066387FA7}"/>
                </a:ext>
              </a:extLst>
            </p:cNvPr>
            <p:cNvSpPr txBox="1"/>
            <p:nvPr/>
          </p:nvSpPr>
          <p:spPr>
            <a:xfrm>
              <a:off x="1432707" y="3096010"/>
              <a:ext cx="1948446" cy="431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Eccentric Cam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5397BDD-32DC-9848-A96F-E363949F7913}"/>
                </a:ext>
              </a:extLst>
            </p:cNvPr>
            <p:cNvSpPr txBox="1"/>
            <p:nvPr/>
          </p:nvSpPr>
          <p:spPr>
            <a:xfrm>
              <a:off x="5015931" y="4812549"/>
              <a:ext cx="1164207" cy="431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Slider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844787-8F74-CA45-B697-BAC783784746}"/>
                </a:ext>
              </a:extLst>
            </p:cNvPr>
            <p:cNvSpPr txBox="1"/>
            <p:nvPr/>
          </p:nvSpPr>
          <p:spPr>
            <a:xfrm>
              <a:off x="4473407" y="2057195"/>
              <a:ext cx="1395299" cy="431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Lever arm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D831D7-B563-264B-90E6-A3CD70DB919A}"/>
                </a:ext>
              </a:extLst>
            </p:cNvPr>
            <p:cNvSpPr txBox="1"/>
            <p:nvPr/>
          </p:nvSpPr>
          <p:spPr>
            <a:xfrm>
              <a:off x="3504715" y="1096906"/>
              <a:ext cx="1185706" cy="732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Spring preload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5724A9-95D4-334F-AA31-1CB09F84AB72}"/>
                </a:ext>
              </a:extLst>
            </p:cNvPr>
            <p:cNvSpPr txBox="1"/>
            <p:nvPr/>
          </p:nvSpPr>
          <p:spPr>
            <a:xfrm>
              <a:off x="806451" y="1553468"/>
              <a:ext cx="1164207" cy="732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Sample holder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DD04EAA-DB26-C242-8F63-AA194DDA49DD}"/>
                </a:ext>
              </a:extLst>
            </p:cNvPr>
            <p:cNvCxnSpPr/>
            <p:nvPr/>
          </p:nvCxnSpPr>
          <p:spPr>
            <a:xfrm>
              <a:off x="1432708" y="2044972"/>
              <a:ext cx="194073" cy="258139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E558F69-EAAF-9C49-A688-1357B18CDC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11572" y="2984164"/>
              <a:ext cx="389432" cy="163424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B2FB8A5-8FDA-5E46-9111-4CC70A155B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2798" y="1437877"/>
              <a:ext cx="542277" cy="803983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B42E1A0-62CB-4542-B2D7-4844B94829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7567" y="2313241"/>
              <a:ext cx="418469" cy="305360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2818D00-2EFE-A44B-89A0-43B32187EF6A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 flipH="1" flipV="1">
              <a:off x="5171060" y="4402570"/>
              <a:ext cx="426976" cy="409979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497420F-2DCA-694F-8DA6-BBBC8071E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333" y="3983150"/>
            <a:ext cx="4230384" cy="25820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B75DED8-4D2F-C946-BDA3-AC0D4250D2A4}"/>
              </a:ext>
            </a:extLst>
          </p:cNvPr>
          <p:cNvSpPr txBox="1"/>
          <p:nvPr/>
        </p:nvSpPr>
        <p:spPr>
          <a:xfrm>
            <a:off x="811658" y="6226139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S. </a:t>
            </a:r>
            <a:r>
              <a:rPr lang="en-US" dirty="0" err="1"/>
              <a:t>Bidhar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230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9BC341-6186-974F-B5D5-7FB3E1188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71550"/>
            <a:ext cx="4425593" cy="505936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CFD Analysis of target box configuration</a:t>
            </a:r>
          </a:p>
          <a:p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Laser weld procedure testing underway</a:t>
            </a:r>
          </a:p>
          <a:p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QA process improvements</a:t>
            </a:r>
          </a:p>
          <a:p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Irradiation procedure under development for handling test capsules</a:t>
            </a:r>
          </a:p>
          <a:p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Short test run in spring 2020?</a:t>
            </a:r>
          </a:p>
          <a:p>
            <a:pPr lvl="1"/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Graphite in single capsule</a:t>
            </a:r>
          </a:p>
          <a:p>
            <a:pPr lvl="1"/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2 – 4 week irradiation</a:t>
            </a:r>
          </a:p>
          <a:p>
            <a:pPr lvl="1"/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Prove out improvements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ED6DA9-E32A-204F-8169-C07A8A04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BLIP Irradiation Analysis and QA Run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5A79A5-D9F2-FA44-AF73-BB1300C25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661" y="971550"/>
            <a:ext cx="4154452" cy="27195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31D5D7-CDC5-7749-AE27-DF4956681F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0" t="54587" r="27645" b="2196"/>
          <a:stretch/>
        </p:blipFill>
        <p:spPr>
          <a:xfrm>
            <a:off x="4749747" y="3801438"/>
            <a:ext cx="4165653" cy="28049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F8AFA9-0B78-1A48-913C-9024B6671166}"/>
              </a:ext>
            </a:extLst>
          </p:cNvPr>
          <p:cNvSpPr txBox="1"/>
          <p:nvPr/>
        </p:nvSpPr>
        <p:spPr>
          <a:xfrm>
            <a:off x="228600" y="6257447"/>
            <a:ext cx="142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K. </a:t>
            </a:r>
            <a:r>
              <a:rPr lang="en-US" dirty="0" err="1"/>
              <a:t>Ammigan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5EC36-624A-EF42-B0BB-964E0F1BE3D3}"/>
              </a:ext>
            </a:extLst>
          </p:cNvPr>
          <p:cNvSpPr txBox="1"/>
          <p:nvPr/>
        </p:nvSpPr>
        <p:spPr>
          <a:xfrm>
            <a:off x="7263828" y="6227127"/>
            <a:ext cx="1592494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M. Parkin, RAL</a:t>
            </a:r>
          </a:p>
        </p:txBody>
      </p:sp>
    </p:spTree>
    <p:extLst>
      <p:ext uri="{BB962C8B-B14F-4D97-AF65-F5344CB8AC3E}">
        <p14:creationId xmlns:p14="http://schemas.microsoft.com/office/powerpoint/2010/main" val="2629675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1D19E9-E03B-0C4F-80C2-68559AC5A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71550"/>
            <a:ext cx="5741126" cy="5059363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High Dose Ion Irradiation of Graphite</a:t>
            </a:r>
          </a:p>
          <a:p>
            <a:pPr lvl="1">
              <a:spcAft>
                <a:spcPts val="600"/>
              </a:spcAft>
            </a:pP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Abraham Burleigh (PhD student, </a:t>
            </a:r>
            <a:r>
              <a:rPr lang="en-US" sz="18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IIT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) under Dr. J. Terry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Characterization of Graphite by Raman Spectroscopy and Nano-tomography</a:t>
            </a:r>
          </a:p>
          <a:p>
            <a:pPr lvl="1">
              <a:spcAft>
                <a:spcPts val="600"/>
              </a:spcAft>
            </a:pP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Ming (Eric) Jiang (MSc student, </a:t>
            </a:r>
            <a:r>
              <a:rPr lang="en-US" sz="18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Bristol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) under Dr. D. Liu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Modeling of He bubble Nucleation and Growth in irradiated Beryllium</a:t>
            </a:r>
          </a:p>
          <a:p>
            <a:pPr lvl="1">
              <a:spcAft>
                <a:spcPts val="600"/>
              </a:spcAft>
            </a:pPr>
            <a:r>
              <a:rPr lang="en-US" sz="1800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Jianqi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 Xi (Post-Doc, </a:t>
            </a:r>
            <a:r>
              <a:rPr lang="en-US" sz="18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UW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) under Dr. I. </a:t>
            </a:r>
            <a:r>
              <a:rPr lang="en-US" sz="1800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Szlufarska</a:t>
            </a:r>
            <a:endParaRPr lang="en-US" sz="18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Radiation Mapping Drone &amp; Machine Vision for Remote Handling</a:t>
            </a:r>
          </a:p>
          <a:p>
            <a:pPr lvl="1">
              <a:spcAft>
                <a:spcPts val="600"/>
              </a:spcAft>
            </a:pP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Senior Design Team Projects at </a:t>
            </a:r>
            <a:r>
              <a:rPr lang="en-US" sz="18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UIC</a:t>
            </a:r>
            <a:r>
              <a:rPr lang="en-US" sz="1800" dirty="0">
                <a:solidFill>
                  <a:schemeClr val="bg2">
                    <a:lumMod val="10000"/>
                    <a:lumOff val="90000"/>
                  </a:schemeClr>
                </a:solidFill>
              </a:rPr>
              <a:t> under Dr. J. </a:t>
            </a:r>
            <a:r>
              <a:rPr lang="en-US" sz="1800" dirty="0" err="1">
                <a:solidFill>
                  <a:schemeClr val="bg2">
                    <a:lumMod val="10000"/>
                    <a:lumOff val="90000"/>
                  </a:schemeClr>
                </a:solidFill>
              </a:rPr>
              <a:t>Komperda</a:t>
            </a:r>
            <a:endParaRPr lang="en-US" sz="18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pPr lvl="1"/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FE2B47-D63B-0B42-B8F6-540219EA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Significant University Involvement in HPT R&amp;D</a:t>
            </a:r>
          </a:p>
        </p:txBody>
      </p:sp>
      <p:pic>
        <p:nvPicPr>
          <p:cNvPr id="7" name="Picture 6" descr="A picture containing colorful, sky&#10;&#10;Description automatically generated">
            <a:extLst>
              <a:ext uri="{FF2B5EF4-FFF2-40B4-BE49-F238E27FC236}">
                <a16:creationId xmlns:a16="http://schemas.microsoft.com/office/drawing/2014/main" id="{294F44DF-4CDD-E04B-B363-72CD62C97B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092" t="3847" r="19933" b="3589"/>
          <a:stretch/>
        </p:blipFill>
        <p:spPr>
          <a:xfrm>
            <a:off x="6695077" y="2512840"/>
            <a:ext cx="2195287" cy="21892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7411E8-46D5-6246-B800-43581C695D2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1611" y="4764522"/>
            <a:ext cx="2560139" cy="19201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EAD23F-A917-4543-8396-0C998AC58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183" y="823759"/>
            <a:ext cx="2336181" cy="159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65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050377-3AE9-499D-A89A-79D2BCE50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43220"/>
            <a:ext cx="6870700" cy="750348"/>
          </a:xfrm>
        </p:spPr>
        <p:txBody>
          <a:bodyPr/>
          <a:lstStyle/>
          <a:p>
            <a:r>
              <a:rPr lang="en-US" sz="2400" dirty="0">
                <a:solidFill>
                  <a:srgbClr val="FFB666"/>
                </a:solidFill>
              </a:rPr>
              <a:t>Need for low energy irradiation studies to explore radiation damage effects at high doses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ACE215-0C64-42D2-9ECA-17CF22F9135F}"/>
              </a:ext>
            </a:extLst>
          </p:cNvPr>
          <p:cNvSpPr txBox="1"/>
          <p:nvPr/>
        </p:nvSpPr>
        <p:spPr>
          <a:xfrm>
            <a:off x="76518" y="1163953"/>
            <a:ext cx="8932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High energy,</a:t>
            </a:r>
            <a:r>
              <a:rPr lang="en-US" sz="16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high fluence, large volume proton irradiations are expensive and time consuming</a:t>
            </a:r>
            <a:br>
              <a:rPr lang="en-US" sz="12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200" dirty="0">
              <a:solidFill>
                <a:srgbClr val="D9D9D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 irradiation beam times required to achieve high dose (months to years)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PIE on highly activated specimens is challenging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9F4DB-8A3D-4A91-B3B3-1CDE55805C30}"/>
              </a:ext>
            </a:extLst>
          </p:cNvPr>
          <p:cNvSpPr txBox="1"/>
          <p:nvPr/>
        </p:nvSpPr>
        <p:spPr>
          <a:xfrm>
            <a:off x="76518" y="2259066"/>
            <a:ext cx="89323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Low energy, </a:t>
            </a:r>
            <a:r>
              <a:rPr lang="en-US" sz="16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small volume ion irradiations are inexpensive and can achieve high DPA rate</a:t>
            </a:r>
            <a:br>
              <a:rPr lang="en-US" sz="12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200" dirty="0">
              <a:solidFill>
                <a:srgbClr val="D9D9D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Low to zero activation (PIE in ‘normal’ lab areas)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Greatly accelerated damage rates (several DPAs in hours)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However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Very shallow penetration depths (0.5 – 100 µm) and irradiation volume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Little gas production (transmutation) in specimens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CC92E4-3D75-47FC-8F2A-BD7798782592}"/>
              </a:ext>
            </a:extLst>
          </p:cNvPr>
          <p:cNvSpPr txBox="1"/>
          <p:nvPr/>
        </p:nvSpPr>
        <p:spPr>
          <a:xfrm>
            <a:off x="76517" y="3934960"/>
            <a:ext cx="89323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Promising Solutions:</a:t>
            </a:r>
            <a:br>
              <a:rPr lang="en-US" sz="12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200" dirty="0">
              <a:solidFill>
                <a:srgbClr val="D9D9D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Micro-mechanics</a:t>
            </a: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coupled with advanced microscopy techniques can enable evaluation of critical properties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Simultaneous implantation of He and H ions (</a:t>
            </a:r>
            <a:r>
              <a:rPr lang="en-US" sz="1400" b="1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triple-beam irradiation</a:t>
            </a:r>
            <a:r>
              <a:rPr lang="en-US" sz="1400" dirty="0">
                <a:solidFill>
                  <a:srgbClr val="D9D9D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to mimic gas production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099EB2-2C02-48BE-913D-83D00B0C72FA}"/>
              </a:ext>
            </a:extLst>
          </p:cNvPr>
          <p:cNvSpPr txBox="1"/>
          <p:nvPr/>
        </p:nvSpPr>
        <p:spPr>
          <a:xfrm>
            <a:off x="76516" y="5305513"/>
            <a:ext cx="893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Still need HE proton irradiations to correlate and validate LE irradiation studies and do final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qulaification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136768-419F-7442-A919-B1246E0522D0}"/>
              </a:ext>
            </a:extLst>
          </p:cNvPr>
          <p:cNvSpPr txBox="1"/>
          <p:nvPr/>
        </p:nvSpPr>
        <p:spPr>
          <a:xfrm>
            <a:off x="164385" y="6253115"/>
            <a:ext cx="878958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/>
              <a:t>But what is ideal irradiation facility for accelerator targetry materials??</a:t>
            </a:r>
          </a:p>
        </p:txBody>
      </p:sp>
    </p:spTree>
    <p:extLst>
      <p:ext uri="{BB962C8B-B14F-4D97-AF65-F5344CB8AC3E}">
        <p14:creationId xmlns:p14="http://schemas.microsoft.com/office/powerpoint/2010/main" val="3328514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FD37D8-79A2-0E4D-8C3C-E3495FF79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Cross-training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Nuclear Materials Science &lt;-&gt; Accelerator Targetry</a:t>
            </a:r>
          </a:p>
          <a:p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3 parallel sessions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Monte Carlos Radiation Transport Codes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TEM Image Interpretation for Radiation Damage Effects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Remote Handling at TRIUMF</a:t>
            </a:r>
          </a:p>
          <a:p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Build on this at future meetings?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Increase student involvement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Add course to Particle Accelerator Schools?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Please suggest topics for future meetings</a:t>
            </a:r>
          </a:p>
          <a:p>
            <a:pPr lvl="1"/>
            <a:endParaRPr lang="en-US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DC2B34-FD6F-A848-AAEE-6DFDAF85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New this year: Seminars/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Demonstations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54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2049567"/>
            <a:ext cx="7589985" cy="423909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Hear</a:t>
            </a:r>
            <a:r>
              <a:rPr lang="en-US" dirty="0"/>
              <a:t> about recent results from </a:t>
            </a:r>
            <a:r>
              <a:rPr lang="en-US" dirty="0" err="1"/>
              <a:t>RaDIATE</a:t>
            </a:r>
            <a:r>
              <a:rPr lang="en-US" dirty="0"/>
              <a:t> relevant studies</a:t>
            </a:r>
          </a:p>
          <a:p>
            <a:r>
              <a:rPr lang="en-US" sz="2400" dirty="0">
                <a:solidFill>
                  <a:srgbClr val="FF8600"/>
                </a:solidFill>
              </a:rPr>
              <a:t>Learn</a:t>
            </a:r>
            <a:r>
              <a:rPr lang="en-US" dirty="0"/>
              <a:t> about PIE and modeling techniques and methods</a:t>
            </a:r>
            <a:endParaRPr lang="en-US" sz="1800" i="1" dirty="0"/>
          </a:p>
          <a:p>
            <a:r>
              <a:rPr lang="en-US" sz="2400" dirty="0">
                <a:solidFill>
                  <a:srgbClr val="FF8600"/>
                </a:solidFill>
              </a:rPr>
              <a:t>Discuss</a:t>
            </a:r>
            <a:r>
              <a:rPr lang="en-US" dirty="0"/>
              <a:t> new material ideas for targets, windows, collimators</a:t>
            </a:r>
          </a:p>
          <a:p>
            <a:r>
              <a:rPr lang="en-US" sz="2400" dirty="0">
                <a:solidFill>
                  <a:srgbClr val="FF8600"/>
                </a:solidFill>
              </a:rPr>
              <a:t>Plan</a:t>
            </a:r>
            <a:r>
              <a:rPr lang="en-US" dirty="0"/>
              <a:t> for the rest of PIE activities related to RaDIATE BLIP run</a:t>
            </a:r>
          </a:p>
          <a:p>
            <a:r>
              <a:rPr lang="en-US" sz="2400" dirty="0">
                <a:solidFill>
                  <a:srgbClr val="FF8600"/>
                </a:solidFill>
              </a:rPr>
              <a:t>Plan</a:t>
            </a:r>
            <a:r>
              <a:rPr lang="en-US" dirty="0"/>
              <a:t> the next HE proton and LE ion irradiations</a:t>
            </a:r>
          </a:p>
          <a:p>
            <a:r>
              <a:rPr lang="en-US" sz="2400" dirty="0">
                <a:solidFill>
                  <a:srgbClr val="FF8600"/>
                </a:solidFill>
              </a:rPr>
              <a:t>Update</a:t>
            </a:r>
            <a:r>
              <a:rPr lang="en-US" dirty="0"/>
              <a:t> on administrative issues for </a:t>
            </a:r>
            <a:r>
              <a:rPr lang="en-US" dirty="0" err="1"/>
              <a:t>RaDIATE</a:t>
            </a:r>
            <a:endParaRPr lang="en-US" dirty="0"/>
          </a:p>
          <a:p>
            <a:r>
              <a:rPr lang="en-US" sz="2400" dirty="0">
                <a:solidFill>
                  <a:srgbClr val="FF8600"/>
                </a:solidFill>
              </a:rPr>
              <a:t>Strengthen</a:t>
            </a:r>
            <a:r>
              <a:rPr lang="en-US" dirty="0"/>
              <a:t> the RaDIATE Community</a:t>
            </a:r>
          </a:p>
          <a:p>
            <a:r>
              <a:rPr lang="en-US" sz="2400" dirty="0">
                <a:solidFill>
                  <a:srgbClr val="FF8600"/>
                </a:solidFill>
              </a:rPr>
              <a:t>Enjoy Vancouver!</a:t>
            </a:r>
          </a:p>
        </p:txBody>
      </p:sp>
    </p:spTree>
    <p:extLst>
      <p:ext uri="{BB962C8B-B14F-4D97-AF65-F5344CB8AC3E}">
        <p14:creationId xmlns:p14="http://schemas.microsoft.com/office/powerpoint/2010/main" val="4028563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 keV H in Be trial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02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686" y="2429030"/>
            <a:ext cx="7315200" cy="2595025"/>
          </a:xfrm>
        </p:spPr>
        <p:txBody>
          <a:bodyPr/>
          <a:lstStyle/>
          <a:p>
            <a:r>
              <a:rPr lang="en-US" dirty="0" err="1"/>
              <a:t>RaDIATE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685" y="5078936"/>
            <a:ext cx="8603669" cy="1144632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rgbClr val="FFB666"/>
                </a:solidFill>
              </a:rPr>
              <a:t>10 </a:t>
            </a:r>
            <a:r>
              <a:rPr lang="en-US" sz="1800" dirty="0" err="1">
                <a:solidFill>
                  <a:srgbClr val="FFB666"/>
                </a:solidFill>
              </a:rPr>
              <a:t>keV</a:t>
            </a:r>
            <a:r>
              <a:rPr lang="en-US" sz="1800" dirty="0">
                <a:solidFill>
                  <a:srgbClr val="FFB666"/>
                </a:solidFill>
              </a:rPr>
              <a:t> protons into Beryllium (simulated with SRIM 2008 and artistically rendered with Graphic Converter by P. Hurh)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95" y="6363939"/>
            <a:ext cx="8933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>
                <a:solidFill>
                  <a:srgbClr val="FFB666"/>
                </a:solidFill>
              </a:rPr>
              <a:t>Ra</a:t>
            </a:r>
            <a:r>
              <a:rPr lang="en-US" spc="300" dirty="0"/>
              <a:t>diation </a:t>
            </a:r>
            <a:r>
              <a:rPr lang="en-US" spc="300" dirty="0">
                <a:solidFill>
                  <a:srgbClr val="FFB666"/>
                </a:solidFill>
              </a:rPr>
              <a:t>D</a:t>
            </a:r>
            <a:r>
              <a:rPr lang="en-US" spc="300" dirty="0"/>
              <a:t>amage </a:t>
            </a:r>
            <a:r>
              <a:rPr lang="en-US" spc="300" dirty="0">
                <a:solidFill>
                  <a:srgbClr val="FFB666"/>
                </a:solidFill>
              </a:rPr>
              <a:t>I</a:t>
            </a:r>
            <a:r>
              <a:rPr lang="en-US" spc="300" dirty="0"/>
              <a:t>n </a:t>
            </a:r>
            <a:r>
              <a:rPr lang="en-US" spc="300" dirty="0">
                <a:solidFill>
                  <a:srgbClr val="FFB666"/>
                </a:solidFill>
              </a:rPr>
              <a:t>A</a:t>
            </a:r>
            <a:r>
              <a:rPr lang="en-US" spc="300" dirty="0"/>
              <a:t>ccelerator </a:t>
            </a:r>
            <a:r>
              <a:rPr lang="en-US" spc="300" dirty="0">
                <a:solidFill>
                  <a:srgbClr val="FFB666"/>
                </a:solidFill>
              </a:rPr>
              <a:t>T</a:t>
            </a:r>
            <a:r>
              <a:rPr lang="en-US" spc="300" dirty="0"/>
              <a:t>arget </a:t>
            </a:r>
            <a:r>
              <a:rPr lang="en-US" spc="300" dirty="0">
                <a:solidFill>
                  <a:srgbClr val="FFB666"/>
                </a:solidFill>
              </a:rPr>
              <a:t>E</a:t>
            </a:r>
            <a:r>
              <a:rPr lang="en-US" spc="300" dirty="0"/>
              <a:t>nvironments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1018695"/>
            <a:ext cx="7315200" cy="758167"/>
          </a:xfrm>
          <a:prstGeom prst="rect">
            <a:avLst/>
          </a:prstGeom>
          <a:solidFill>
            <a:schemeClr val="bg1">
              <a:lumMod val="85000"/>
              <a:lumOff val="15000"/>
              <a:alpha val="62000"/>
            </a:schemeClr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Enjoy the meeting!</a:t>
            </a:r>
          </a:p>
        </p:txBody>
      </p:sp>
    </p:spTree>
    <p:extLst>
      <p:ext uri="{BB962C8B-B14F-4D97-AF65-F5344CB8AC3E}">
        <p14:creationId xmlns:p14="http://schemas.microsoft.com/office/powerpoint/2010/main" val="282533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8276</TotalTime>
  <Words>1086</Words>
  <Application>Microsoft Macintosh PowerPoint</Application>
  <PresentationFormat>On-screen Show (4:3)</PresentationFormat>
  <Paragraphs>168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Candara</vt:lpstr>
      <vt:lpstr>Courier New</vt:lpstr>
      <vt:lpstr>Franklin Gothic Medium</vt:lpstr>
      <vt:lpstr>Helvetica</vt:lpstr>
      <vt:lpstr>Helvetica</vt:lpstr>
      <vt:lpstr>Wingdings</vt:lpstr>
      <vt:lpstr>Perspective</vt:lpstr>
      <vt:lpstr>PowerPoint Presentation</vt:lpstr>
      <vt:lpstr>Since we last met…</vt:lpstr>
      <vt:lpstr>High Power/Intensity Targetry Challenges</vt:lpstr>
      <vt:lpstr>Thermal Shock (Stress Waves)</vt:lpstr>
      <vt:lpstr>Radiation Damage Disorders Microstructure</vt:lpstr>
      <vt:lpstr>PowerPoint Presentation</vt:lpstr>
      <vt:lpstr>Neutrino Target &amp; Beam Window Materials R&amp;D Progress</vt:lpstr>
      <vt:lpstr>Modeling of graphite swelling predicts fracture</vt:lpstr>
      <vt:lpstr>BLIP Irradiation Examinations Underway</vt:lpstr>
      <vt:lpstr>Fatigue Testing of Irradiated Ti Alloys Underway</vt:lpstr>
      <vt:lpstr>BLIP Irradiation Analysis and QA Run</vt:lpstr>
      <vt:lpstr>Significant University Involvement in HPT R&amp;D</vt:lpstr>
      <vt:lpstr>Need for low energy irradiation studies to explore radiation damage effects at high doses</vt:lpstr>
      <vt:lpstr>New this year: Seminars/Demonstations</vt:lpstr>
      <vt:lpstr>Meeting Objectives</vt:lpstr>
      <vt:lpstr>RaDIATE</vt:lpstr>
    </vt:vector>
  </TitlesOfParts>
  <Company>Fermilab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Hurh</dc:creator>
  <cp:lastModifiedBy>Patrick G Hurh</cp:lastModifiedBy>
  <cp:revision>132</cp:revision>
  <dcterms:created xsi:type="dcterms:W3CDTF">2014-05-15T13:26:49Z</dcterms:created>
  <dcterms:modified xsi:type="dcterms:W3CDTF">2019-12-09T03:06:48Z</dcterms:modified>
</cp:coreProperties>
</file>