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573" r:id="rId3"/>
    <p:sldId id="496" r:id="rId4"/>
    <p:sldId id="559" r:id="rId5"/>
    <p:sldId id="261" r:id="rId6"/>
    <p:sldId id="567" r:id="rId7"/>
    <p:sldId id="588" r:id="rId8"/>
    <p:sldId id="561" r:id="rId9"/>
    <p:sldId id="577" r:id="rId10"/>
    <p:sldId id="570" r:id="rId11"/>
    <p:sldId id="571" r:id="rId12"/>
    <p:sldId id="338" r:id="rId13"/>
    <p:sldId id="589" r:id="rId14"/>
    <p:sldId id="575" r:id="rId15"/>
    <p:sldId id="578" r:id="rId16"/>
    <p:sldId id="593" r:id="rId17"/>
    <p:sldId id="579" r:id="rId18"/>
    <p:sldId id="590" r:id="rId19"/>
    <p:sldId id="541" r:id="rId20"/>
    <p:sldId id="302" r:id="rId21"/>
    <p:sldId id="295" r:id="rId22"/>
    <p:sldId id="585" r:id="rId23"/>
    <p:sldId id="313" r:id="rId24"/>
    <p:sldId id="304" r:id="rId25"/>
    <p:sldId id="591" r:id="rId26"/>
    <p:sldId id="592" r:id="rId27"/>
    <p:sldId id="301" r:id="rId28"/>
    <p:sldId id="563" r:id="rId29"/>
    <p:sldId id="566" r:id="rId30"/>
    <p:sldId id="584" r:id="rId31"/>
  </p:sldIdLst>
  <p:sldSz cx="9144000" cy="6858000" type="screen4x3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89299" autoAdjust="0"/>
  </p:normalViewPr>
  <p:slideViewPr>
    <p:cSldViewPr>
      <p:cViewPr varScale="1">
        <p:scale>
          <a:sx n="40" d="100"/>
          <a:sy n="40" d="100"/>
        </p:scale>
        <p:origin x="840" y="54"/>
      </p:cViewPr>
      <p:guideLst>
        <p:guide orient="horz" pos="347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4A32A0CC-9D75-4EDA-ABDE-F890F56199EF}" type="datetimeFigureOut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4188"/>
            <a:ext cx="2919413" cy="4937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40968768-9EAB-4F68-AB1F-E5DFE9575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593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474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2DDD10F5-8E07-46B4-810F-F124763AE2B3}" type="datetimeFigureOut">
              <a:rPr kumimoji="1" lang="ja-JP" altLang="en-US" smtClean="0"/>
              <a:pPr/>
              <a:t>2019/12/12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27" tIns="45714" rIns="91427" bIns="45714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374" y="9374301"/>
            <a:ext cx="2918831" cy="493474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EC02CA0B-E948-4E3F-8DC3-623BF94980B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298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05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51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ja-JP" sz="105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9957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63A0D-50BC-4F90-A19C-F1CA2CC64CA7}" type="slidenum">
              <a:rPr lang="ja-JP" altLang="en-US" smtClean="0"/>
              <a:pPr>
                <a:defRPr/>
              </a:pPr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21181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B70268-9E8D-4B2F-BEED-43E714844065}" type="slidenum">
              <a:rPr lang="ja-JP" altLang="en-US" smtClean="0"/>
              <a:pPr>
                <a:defRPr/>
              </a:pPr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9115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44525" y="798513"/>
            <a:ext cx="5326063" cy="399573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ja-JP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975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B70268-9E8D-4B2F-BEED-43E714844065}" type="slidenum">
              <a:rPr lang="ja-JP" altLang="en-US" smtClean="0"/>
              <a:pPr>
                <a:defRPr/>
              </a:pPr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5287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ja-JP" sz="105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891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B70268-9E8D-4B2F-BEED-43E714844065}" type="slidenum">
              <a:rPr lang="ja-JP" altLang="en-US" smtClean="0"/>
              <a:pPr>
                <a:defRPr/>
              </a:pPr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82689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4438D8-DD82-40C9-8296-8A178A96AA9F}" type="slidenum">
              <a:rPr lang="ja-JP" altLang="en-US" smtClean="0"/>
              <a:pPr>
                <a:defRPr/>
              </a:pPr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23880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4438D8-DD82-40C9-8296-8A178A96AA9F}" type="slidenum">
              <a:rPr lang="ja-JP" altLang="en-US" smtClean="0"/>
              <a:pPr>
                <a:defRPr/>
              </a:pPr>
              <a:t>10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30371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ja-JP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C88F4-454A-4394-A9D5-C26590A44A54}" type="slidenum">
              <a:rPr lang="ja-JP" altLang="en-US" smtClean="0"/>
              <a:pPr>
                <a:defRPr/>
              </a:pPr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69709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kumimoji="1" lang="en-US" altLang="ja-JP" sz="12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C88F4-454A-4394-A9D5-C26590A44A54}" type="slidenum">
              <a:rPr lang="ja-JP" altLang="en-US" smtClean="0"/>
              <a:pPr>
                <a:defRPr/>
              </a:pPr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81940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ja-JP" sz="105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461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63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817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274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503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ja-JP" sz="105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7586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altLang="ja-JP" sz="13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63A0D-50BC-4F90-A19C-F1CA2CC64CA7}" type="slidenum">
              <a:rPr lang="ja-JP" altLang="en-US" smtClean="0"/>
              <a:pPr>
                <a:defRPr/>
              </a:pPr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064451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7479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4213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7484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8186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4191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ja-JP" sz="105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5114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B70268-9E8D-4B2F-BEED-43E714844065}" type="slidenum">
              <a:rPr lang="ja-JP" altLang="en-US" smtClean="0"/>
              <a:pPr>
                <a:defRPr/>
              </a:pPr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518229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0113" y="739775"/>
            <a:ext cx="493553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defTabSz="880927">
              <a:defRPr/>
            </a:pPr>
            <a:endParaRPr lang="en-US" altLang="ja-JP" dirty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B70268-9E8D-4B2F-BEED-43E714844065}" type="slidenum">
              <a:rPr lang="ja-JP" altLang="en-US" smtClean="0"/>
              <a:pPr>
                <a:defRPr/>
              </a:pPr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243608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First, I’d like to show you scale on total irradiation effect.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6816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944C7C-CA49-47EA-8B79-905B5E88A9A5}" type="slidenum">
              <a:rPr lang="ja-JP" altLang="en-US" sz="1200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ja-JP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930422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2CA0B-E948-4E3F-8DC3-623BF94980B6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28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2A13E-6F0A-4336-8111-9C9AC0D034A6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A802B-2C86-4052-96CC-7A1EB47DE1A6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288D-6AF8-423C-97C2-DD43CE3182FB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9E442-0F6F-464F-A046-FE1FF8E4AD71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16CA-1B2B-4051-9BC2-9BDC4FC7412B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151C-5BBD-4523-844D-E34E66074F37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1F00-3796-4999-BDF7-2D7FE2B218E7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D0349-51E0-4955-996D-97A239E3E926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6A807-C7D8-4770-A62E-D218FBD44425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E818-F558-46EC-B335-AB3BF4B2AEC8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3799-F211-4927-BA05-0CDD5459C503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 Bottom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971550"/>
            <a:ext cx="8672513" cy="50593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7/17/19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6504213"/>
            <a:ext cx="626211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b="1"/>
              <a:t>Inspect M03 Beam Line, Yonehara</a:t>
            </a:r>
            <a:endParaRPr lang="en-US" b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49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7E4EB-61B2-4788-B0DD-36DD4A2D766B}" type="datetime1">
              <a:rPr kumimoji="1" lang="ja-JP" altLang="en-US" smtClean="0"/>
              <a:t>2019/12/12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85CDC-A257-4497-9BFC-D7D03056A09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.wmf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4.png"/><Relationship Id="rId5" Type="http://schemas.openxmlformats.org/officeDocument/2006/relationships/image" Target="../media/image9.wmf"/><Relationship Id="rId10" Type="http://schemas.openxmlformats.org/officeDocument/2006/relationships/image" Target="../media/image23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2.jp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0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emf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286896" y="640159"/>
            <a:ext cx="9668574" cy="2202753"/>
          </a:xfrm>
        </p:spPr>
        <p:txBody>
          <a:bodyPr>
            <a:noAutofit/>
          </a:bodyPr>
          <a:lstStyle/>
          <a:p>
            <a:r>
              <a:rPr lang="en-US" altLang="ja-JP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Calculations of damage energy of nuclear reaction products </a:t>
            </a:r>
            <a:br>
              <a:rPr lang="en-US" altLang="ja-JP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br>
              <a:rPr lang="en-US" altLang="ja-JP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plan for DPA cross section </a:t>
            </a:r>
            <a:br>
              <a:rPr lang="en-US" altLang="ja-JP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120 GeV protons at FNAL</a:t>
            </a:r>
            <a:endParaRPr lang="ja-JP" altLang="en-US" sz="2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 17"/>
          <p:cNvSpPr>
            <a:spLocks noGrp="1"/>
          </p:cNvSpPr>
          <p:nvPr>
            <p:ph type="sldNum" sz="quarter" idx="12"/>
          </p:nvPr>
        </p:nvSpPr>
        <p:spPr>
          <a:xfrm>
            <a:off x="7046912" y="6448253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DD91E72-731B-4475-8E6F-350F7CAF5F9E}"/>
              </a:ext>
            </a:extLst>
          </p:cNvPr>
          <p:cNvSpPr/>
          <p:nvPr/>
        </p:nvSpPr>
        <p:spPr>
          <a:xfrm>
            <a:off x="1259632" y="4454477"/>
            <a:ext cx="60161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1. JAEA, 2. KEK, 3. FNAL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2827735" y="12454"/>
            <a:ext cx="6425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6th </a:t>
            </a:r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RaDIATE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Collaboration Meeting, 9th-13th Dec. 2019 at TRIUMF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DD91E72-731B-4475-8E6F-350F7CAF5F9E}"/>
              </a:ext>
            </a:extLst>
          </p:cNvPr>
          <p:cNvSpPr/>
          <p:nvPr/>
        </p:nvSpPr>
        <p:spPr>
          <a:xfrm>
            <a:off x="135423" y="3257420"/>
            <a:ext cx="90450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Y. Iwamoto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, S. Hashimoto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, M. Yoshida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, H. Iwamoto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, S. Meigo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K. Yonehara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, T. Spina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and P. Hurh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160B063-8DAB-4AAF-B9DB-EBACD71D894A}"/>
              </a:ext>
            </a:extLst>
          </p:cNvPr>
          <p:cNvSpPr/>
          <p:nvPr/>
        </p:nvSpPr>
        <p:spPr>
          <a:xfrm>
            <a:off x="381742" y="5295940"/>
            <a:ext cx="77719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This work is supported by JSPS KAKENHI Grant Number JP19H02652.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81742" y="5738262"/>
            <a:ext cx="8533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Present study includes the results of “Measurement of displacement cross section at J-PARC for structural material utilized at ADS” entrusted to JAEA by MEXT.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23528" y="5222950"/>
            <a:ext cx="8469025" cy="1196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01335" y="2025058"/>
            <a:ext cx="83854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DPA calculation method in high-energy region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Calculations of DPA cross sections and damage energy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4. Plan for DPA measurements using 120 GeV protons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4DC0F144-B134-4C94-AE80-62367B6D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 17"/>
          <p:cNvSpPr>
            <a:spLocks noGrp="1"/>
          </p:cNvSpPr>
          <p:nvPr>
            <p:ph type="sldNum" sz="quarter" idx="12"/>
          </p:nvPr>
        </p:nvSpPr>
        <p:spPr>
          <a:xfrm>
            <a:off x="6980006" y="6492875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980728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9704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3304"/>
          </a:xfrm>
        </p:spPr>
        <p:txBody>
          <a:bodyPr/>
          <a:lstStyle/>
          <a:p>
            <a:pPr marL="225425" indent="-225425">
              <a:tabLst>
                <a:tab pos="406400" algn="l"/>
              </a:tabLst>
            </a:pPr>
            <a:r>
              <a:rPr lang="en-US" altLang="ja-JP" sz="2800" dirty="0">
                <a:solidFill>
                  <a:srgbClr val="0000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Introduction</a:t>
            </a:r>
          </a:p>
        </p:txBody>
      </p:sp>
      <p:sp>
        <p:nvSpPr>
          <p:cNvPr id="9219" name="スライド番号プレースホルダ 10"/>
          <p:cNvSpPr>
            <a:spLocks noGrp="1"/>
          </p:cNvSpPr>
          <p:nvPr>
            <p:ph type="sldNum" sz="quarter" idx="12"/>
          </p:nvPr>
        </p:nvSpPr>
        <p:spPr bwMode="auto">
          <a:xfrm>
            <a:off x="8339138" y="6492875"/>
            <a:ext cx="804862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19C253-BD66-411D-8AF1-910545BBB769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50" charset="-128"/>
                <a:cs typeface="Arial" panose="020B0604020202020204" pitchFamily="34" charset="0"/>
              </a:rPr>
              <a:pPr>
                <a:defRPr/>
              </a:pPr>
              <a:t>3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50" charset="-128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ea typeface="Arial Unicode MS" pitchFamily="50" charset="-128"/>
              <a:cs typeface="Arial" panose="020B0604020202020204" pitchFamily="34" charset="0"/>
            </a:endParaRPr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129480" y="548680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4101" name="正方形/長方形 20"/>
          <p:cNvSpPr>
            <a:spLocks noChangeArrowheads="1"/>
          </p:cNvSpPr>
          <p:nvPr/>
        </p:nvSpPr>
        <p:spPr bwMode="auto">
          <a:xfrm>
            <a:off x="323528" y="632882"/>
            <a:ext cx="85739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Prediction of usable lifetime of materials under high-energy (E&gt;100 MeV) particle irradiation is essential for the design. 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-30473" y="5981218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Displacement per atom (DPA) value  is used as a damage-based exposure unit.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A9CEC270-BB10-466D-A032-015DF3BD5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412776"/>
            <a:ext cx="2059915" cy="1880773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D80D646E-47B7-4D1B-BAB2-17462424E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908" y="3645024"/>
            <a:ext cx="1799800" cy="1866265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3598F615-835C-42FD-B09F-1D5BBCFFE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614" y="1412776"/>
            <a:ext cx="2573746" cy="190336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5AB748B2-E77B-4035-8B08-52CEF117D2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3869270"/>
            <a:ext cx="2128317" cy="1575241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0ADDB9F-0B61-4721-B533-C7C6BFFC21BF}"/>
              </a:ext>
            </a:extLst>
          </p:cNvPr>
          <p:cNvSpPr txBox="1"/>
          <p:nvPr/>
        </p:nvSpPr>
        <p:spPr>
          <a:xfrm>
            <a:off x="5174537" y="5478055"/>
            <a:ext cx="3222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target in J-PARC MLF (W)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F270AD-8D18-4653-AC49-D0F65CDB7841}"/>
              </a:ext>
            </a:extLst>
          </p:cNvPr>
          <p:cNvSpPr txBox="1"/>
          <p:nvPr/>
        </p:nvSpPr>
        <p:spPr>
          <a:xfrm>
            <a:off x="4510980" y="3284984"/>
            <a:ext cx="4408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Beam window in neutrino facility (</a:t>
            </a:r>
            <a:r>
              <a:rPr kumimoji="1"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alloy)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4443B0B-00B6-41C8-BEB0-2C1EA0403655}"/>
              </a:ext>
            </a:extLst>
          </p:cNvPr>
          <p:cNvSpPr txBox="1"/>
          <p:nvPr/>
        </p:nvSpPr>
        <p:spPr>
          <a:xfrm>
            <a:off x="-24454" y="3275692"/>
            <a:ext cx="434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Beam windows in J-PARC MLF (Al alloy)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5A586E8-925A-454D-A9C3-48B59212B538}"/>
              </a:ext>
            </a:extLst>
          </p:cNvPr>
          <p:cNvSpPr txBox="1"/>
          <p:nvPr/>
        </p:nvSpPr>
        <p:spPr>
          <a:xfrm>
            <a:off x="-74459" y="5435932"/>
            <a:ext cx="500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CERN LHC superconducting magnet (</a:t>
            </a:r>
            <a:r>
              <a:rPr kumimoji="1"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alloy)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88045"/>
      </p:ext>
    </p:extLst>
  </p:cSld>
  <p:clrMapOvr>
    <a:masterClrMapping/>
  </p:clrMapOvr>
  <p:transition advTm="85282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65345" y="-289689"/>
            <a:ext cx="9048998" cy="1143000"/>
          </a:xfrm>
        </p:spPr>
        <p:txBody>
          <a:bodyPr/>
          <a:lstStyle/>
          <a:p>
            <a:pPr>
              <a:defRPr/>
            </a:pPr>
            <a:r>
              <a:rPr lang="en-US" altLang="ja-JP" sz="2800" dirty="0">
                <a:solidFill>
                  <a:srgbClr val="0000FF"/>
                </a:solidFill>
                <a:latin typeface="Helvetica" panose="020B0604020202020204" pitchFamily="34" charset="0"/>
                <a:ea typeface="Arial Unicode MS" pitchFamily="50" charset="-128"/>
                <a:cs typeface="Helvetica" panose="020B0604020202020204" pitchFamily="34" charset="0"/>
              </a:rPr>
              <a:t>Microscopic effects on material</a:t>
            </a:r>
            <a:endParaRPr lang="ja-JP" altLang="en-US" sz="28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013945" y="6492875"/>
            <a:ext cx="2133600" cy="365125"/>
          </a:xfrm>
        </p:spPr>
        <p:txBody>
          <a:bodyPr/>
          <a:lstStyle/>
          <a:p>
            <a:pPr>
              <a:defRPr/>
            </a:pPr>
            <a:fld id="{C26AF569-1F77-4D64-8243-17DD0DA3A5B6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4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ine 3"/>
          <p:cNvSpPr>
            <a:spLocks noChangeShapeType="1"/>
          </p:cNvSpPr>
          <p:nvPr/>
        </p:nvSpPr>
        <p:spPr bwMode="auto">
          <a:xfrm>
            <a:off x="126476" y="476672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27" name="正方形/長方形 26"/>
          <p:cNvSpPr>
            <a:spLocks noChangeArrowheads="1"/>
          </p:cNvSpPr>
          <p:nvPr/>
        </p:nvSpPr>
        <p:spPr bwMode="auto">
          <a:xfrm>
            <a:off x="3853014" y="968831"/>
            <a:ext cx="51480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b="1" i="1" dirty="0" err="1">
                <a:latin typeface="Symbol" pitchFamily="18" charset="2"/>
              </a:rPr>
              <a:t>s</a:t>
            </a:r>
            <a:r>
              <a:rPr lang="en-US" altLang="ja-JP" sz="2000" b="1" baseline="-25000" dirty="0" err="1">
                <a:latin typeface="Arial" panose="020B0604020202020204" pitchFamily="34" charset="0"/>
                <a:cs typeface="Arial" pitchFamily="34" charset="0"/>
              </a:rPr>
              <a:t>d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displacement cross-section (m</a:t>
            </a:r>
            <a:r>
              <a:rPr lang="en-US" altLang="ja-JP" sz="20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正方形/長方形 16"/>
              <p:cNvSpPr>
                <a:spLocks noChangeArrowheads="1"/>
              </p:cNvSpPr>
              <p:nvPr/>
            </p:nvSpPr>
            <p:spPr bwMode="auto">
              <a:xfrm>
                <a:off x="3995679" y="1444714"/>
                <a:ext cx="410471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ja-JP" alt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: irradiation fluence (particles/m</a:t>
                </a:r>
                <a:r>
                  <a:rPr lang="en-US" altLang="ja-JP" sz="2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8" name="正方形/長方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5679" y="1444714"/>
                <a:ext cx="4104713" cy="400110"/>
              </a:xfrm>
              <a:prstGeom prst="rect">
                <a:avLst/>
              </a:prstGeom>
              <a:blipFill>
                <a:blip r:embed="rId3"/>
                <a:stretch>
                  <a:fillRect l="-593" t="-7576" r="-1039" b="-272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正方形/長方形 15"/>
          <p:cNvSpPr>
            <a:spLocks noChangeArrowheads="1"/>
          </p:cNvSpPr>
          <p:nvPr/>
        </p:nvSpPr>
        <p:spPr bwMode="auto">
          <a:xfrm>
            <a:off x="1039857" y="1160969"/>
            <a:ext cx="12618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3200" b="1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ja-JP" altLang="en-US" sz="3200" b="1" baseline="-250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26D70357-15D4-417B-ACA7-1704E33F44FC}"/>
                  </a:ext>
                </a:extLst>
              </p:cNvPr>
              <p:cNvSpPr txBox="1"/>
              <p:nvPr/>
            </p:nvSpPr>
            <p:spPr>
              <a:xfrm>
                <a:off x="1918554" y="1145958"/>
                <a:ext cx="14293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800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800" i="0">
                              <a:latin typeface="Cambria Math"/>
                            </a:rPr>
                            <m:t>d</m:t>
                          </m:r>
                        </m:sub>
                      </m:sSub>
                      <m:r>
                        <a:rPr lang="ja-JP" altLang="en-US" sz="280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kumimoji="1" lang="ja-JP" altLang="en-US" sz="2800" i="1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26D70357-15D4-417B-ACA7-1704E33F4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554" y="1145958"/>
                <a:ext cx="142931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正方形/長方形 13">
            <a:extLst>
              <a:ext uri="{FF2B5EF4-FFF2-40B4-BE49-F238E27FC236}">
                <a16:creationId xmlns:a16="http://schemas.microsoft.com/office/drawing/2014/main" id="{1332A5FC-50C6-4CD5-9099-07A1425D1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387" y="575320"/>
            <a:ext cx="83486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DPA: average number of displaced atoms per atom of a material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6965A13-CFF2-497C-9DAC-C682441AFC81}"/>
              </a:ext>
            </a:extLst>
          </p:cNvPr>
          <p:cNvSpPr txBox="1"/>
          <p:nvPr/>
        </p:nvSpPr>
        <p:spPr>
          <a:xfrm>
            <a:off x="1808247" y="3099747"/>
            <a:ext cx="12202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vacancy</a:t>
            </a:r>
            <a:endParaRPr kumimoji="1" lang="ja-JP" alt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1439C59-425E-4B1F-B393-1ABAFD2587E7}"/>
              </a:ext>
            </a:extLst>
          </p:cNvPr>
          <p:cNvSpPr txBox="1"/>
          <p:nvPr/>
        </p:nvSpPr>
        <p:spPr>
          <a:xfrm>
            <a:off x="3338111" y="2318263"/>
            <a:ext cx="2402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Interstitial</a:t>
            </a:r>
            <a:r>
              <a:rPr lang="ja-JP" alt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atom</a:t>
            </a:r>
            <a:endParaRPr kumimoji="1" lang="ja-JP" alt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4ED04F5-8E9A-4B1F-A102-752C5C9F4914}"/>
              </a:ext>
            </a:extLst>
          </p:cNvPr>
          <p:cNvSpPr/>
          <p:nvPr/>
        </p:nvSpPr>
        <p:spPr>
          <a:xfrm>
            <a:off x="87381" y="2132856"/>
            <a:ext cx="8964248" cy="13835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円/楕円 78">
            <a:extLst>
              <a:ext uri="{FF2B5EF4-FFF2-40B4-BE49-F238E27FC236}">
                <a16:creationId xmlns:a16="http://schemas.microsoft.com/office/drawing/2014/main" id="{5C9DFFF8-2AA3-4643-AE8E-28A8E5D6F157}"/>
              </a:ext>
            </a:extLst>
          </p:cNvPr>
          <p:cNvSpPr/>
          <p:nvPr/>
        </p:nvSpPr>
        <p:spPr>
          <a:xfrm>
            <a:off x="2166053" y="2223782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円/楕円 79">
            <a:extLst>
              <a:ext uri="{FF2B5EF4-FFF2-40B4-BE49-F238E27FC236}">
                <a16:creationId xmlns:a16="http://schemas.microsoft.com/office/drawing/2014/main" id="{0C976469-4849-4644-8218-0B89E86DC34E}"/>
              </a:ext>
            </a:extLst>
          </p:cNvPr>
          <p:cNvSpPr/>
          <p:nvPr/>
        </p:nvSpPr>
        <p:spPr>
          <a:xfrm>
            <a:off x="2471671" y="2223782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円/楕円 80">
            <a:extLst>
              <a:ext uri="{FF2B5EF4-FFF2-40B4-BE49-F238E27FC236}">
                <a16:creationId xmlns:a16="http://schemas.microsoft.com/office/drawing/2014/main" id="{0898353A-6568-477E-AB31-C5B127B77DE8}"/>
              </a:ext>
            </a:extLst>
          </p:cNvPr>
          <p:cNvSpPr/>
          <p:nvPr/>
        </p:nvSpPr>
        <p:spPr>
          <a:xfrm>
            <a:off x="2831711" y="2223782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円/楕円 81">
            <a:extLst>
              <a:ext uri="{FF2B5EF4-FFF2-40B4-BE49-F238E27FC236}">
                <a16:creationId xmlns:a16="http://schemas.microsoft.com/office/drawing/2014/main" id="{DA7AF941-8636-412C-B8E3-EBAA4ECDDB25}"/>
              </a:ext>
            </a:extLst>
          </p:cNvPr>
          <p:cNvSpPr/>
          <p:nvPr/>
        </p:nvSpPr>
        <p:spPr>
          <a:xfrm>
            <a:off x="3191751" y="2223782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円/楕円 82">
            <a:extLst>
              <a:ext uri="{FF2B5EF4-FFF2-40B4-BE49-F238E27FC236}">
                <a16:creationId xmlns:a16="http://schemas.microsoft.com/office/drawing/2014/main" id="{688B7735-FCAA-41C3-86CB-C7D61EB0B06B}"/>
              </a:ext>
            </a:extLst>
          </p:cNvPr>
          <p:cNvSpPr/>
          <p:nvPr/>
        </p:nvSpPr>
        <p:spPr>
          <a:xfrm>
            <a:off x="2318453" y="2505832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円/楕円 83">
            <a:extLst>
              <a:ext uri="{FF2B5EF4-FFF2-40B4-BE49-F238E27FC236}">
                <a16:creationId xmlns:a16="http://schemas.microsoft.com/office/drawing/2014/main" id="{97774BA8-5939-4E81-A930-0DD5ED0DAEE2}"/>
              </a:ext>
            </a:extLst>
          </p:cNvPr>
          <p:cNvSpPr/>
          <p:nvPr/>
        </p:nvSpPr>
        <p:spPr>
          <a:xfrm>
            <a:off x="2624071" y="2505832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円/楕円 84">
            <a:extLst>
              <a:ext uri="{FF2B5EF4-FFF2-40B4-BE49-F238E27FC236}">
                <a16:creationId xmlns:a16="http://schemas.microsoft.com/office/drawing/2014/main" id="{16C5D581-A5AF-4E16-A2AF-C168C79A1CB0}"/>
              </a:ext>
            </a:extLst>
          </p:cNvPr>
          <p:cNvSpPr/>
          <p:nvPr/>
        </p:nvSpPr>
        <p:spPr>
          <a:xfrm>
            <a:off x="2984111" y="2505832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円/楕円 85">
            <a:extLst>
              <a:ext uri="{FF2B5EF4-FFF2-40B4-BE49-F238E27FC236}">
                <a16:creationId xmlns:a16="http://schemas.microsoft.com/office/drawing/2014/main" id="{2FC11E67-1474-4D78-807D-E0572F4C8BDC}"/>
              </a:ext>
            </a:extLst>
          </p:cNvPr>
          <p:cNvSpPr/>
          <p:nvPr/>
        </p:nvSpPr>
        <p:spPr>
          <a:xfrm>
            <a:off x="2166053" y="2793864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円/楕円 86">
            <a:extLst>
              <a:ext uri="{FF2B5EF4-FFF2-40B4-BE49-F238E27FC236}">
                <a16:creationId xmlns:a16="http://schemas.microsoft.com/office/drawing/2014/main" id="{7C453D84-730B-4A8B-8A7B-D1665EE4B760}"/>
              </a:ext>
            </a:extLst>
          </p:cNvPr>
          <p:cNvSpPr/>
          <p:nvPr/>
        </p:nvSpPr>
        <p:spPr>
          <a:xfrm>
            <a:off x="2831711" y="2417874"/>
            <a:ext cx="198438" cy="198438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円/楕円 87">
            <a:extLst>
              <a:ext uri="{FF2B5EF4-FFF2-40B4-BE49-F238E27FC236}">
                <a16:creationId xmlns:a16="http://schemas.microsoft.com/office/drawing/2014/main" id="{FCA4CCAD-765C-43B6-B796-366C11234035}"/>
              </a:ext>
            </a:extLst>
          </p:cNvPr>
          <p:cNvSpPr/>
          <p:nvPr/>
        </p:nvSpPr>
        <p:spPr>
          <a:xfrm>
            <a:off x="2831711" y="2793864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円/楕円 88">
            <a:extLst>
              <a:ext uri="{FF2B5EF4-FFF2-40B4-BE49-F238E27FC236}">
                <a16:creationId xmlns:a16="http://schemas.microsoft.com/office/drawing/2014/main" id="{98E901A0-F266-4B25-A8D2-428A6FF77C34}"/>
              </a:ext>
            </a:extLst>
          </p:cNvPr>
          <p:cNvSpPr/>
          <p:nvPr/>
        </p:nvSpPr>
        <p:spPr>
          <a:xfrm>
            <a:off x="3191751" y="2793864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34515328-87B9-487F-9469-FD693F9B603C}"/>
              </a:ext>
            </a:extLst>
          </p:cNvPr>
          <p:cNvCxnSpPr>
            <a:cxnSpLocks/>
          </p:cNvCxnSpPr>
          <p:nvPr/>
        </p:nvCxnSpPr>
        <p:spPr>
          <a:xfrm>
            <a:off x="2093923" y="2625619"/>
            <a:ext cx="351438" cy="206182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78F07BFE-18CF-4351-B143-0D0340FDB0BD}"/>
              </a:ext>
            </a:extLst>
          </p:cNvPr>
          <p:cNvSpPr/>
          <p:nvPr/>
        </p:nvSpPr>
        <p:spPr>
          <a:xfrm>
            <a:off x="2497094" y="2809853"/>
            <a:ext cx="202014" cy="20201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529498C9-E0BF-41DD-BDDB-5E19B83FCA6F}"/>
              </a:ext>
            </a:extLst>
          </p:cNvPr>
          <p:cNvCxnSpPr>
            <a:endCxn id="52" idx="4"/>
          </p:cNvCxnSpPr>
          <p:nvPr/>
        </p:nvCxnSpPr>
        <p:spPr>
          <a:xfrm flipV="1">
            <a:off x="2679395" y="2616312"/>
            <a:ext cx="251535" cy="220073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B070014D-03DD-410D-9AE5-F96B6F8944D9}"/>
              </a:ext>
            </a:extLst>
          </p:cNvPr>
          <p:cNvCxnSpPr/>
          <p:nvPr/>
        </p:nvCxnSpPr>
        <p:spPr>
          <a:xfrm flipV="1">
            <a:off x="2291904" y="3018435"/>
            <a:ext cx="251535" cy="220073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5C584A8-2F53-4A78-B6E1-B20017237C9E}"/>
              </a:ext>
            </a:extLst>
          </p:cNvPr>
          <p:cNvCxnSpPr>
            <a:cxnSpLocks/>
            <a:stCxn id="37" idx="1"/>
          </p:cNvCxnSpPr>
          <p:nvPr/>
        </p:nvCxnSpPr>
        <p:spPr>
          <a:xfrm flipH="1" flipV="1">
            <a:off x="3023447" y="2483756"/>
            <a:ext cx="314664" cy="4995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9B2D1042-2338-46A4-87AC-B30D35D47623}"/>
              </a:ext>
            </a:extLst>
          </p:cNvPr>
          <p:cNvSpPr/>
          <p:nvPr/>
        </p:nvSpPr>
        <p:spPr>
          <a:xfrm>
            <a:off x="3480404" y="2781034"/>
            <a:ext cx="5651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Frenkel-pairs cause cascade damage.</a:t>
            </a: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C2657987-9007-4307-8ECB-1631375DB311}"/>
              </a:ext>
            </a:extLst>
          </p:cNvPr>
          <p:cNvSpPr/>
          <p:nvPr/>
        </p:nvSpPr>
        <p:spPr>
          <a:xfrm>
            <a:off x="59666" y="2495101"/>
            <a:ext cx="21428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Primary Knock-</a:t>
            </a:r>
          </a:p>
          <a:p>
            <a:r>
              <a:rPr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on Atom (PKA)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3BFFDD6D-07DB-4B5E-AC7A-3DB8C8954714}"/>
              </a:ext>
            </a:extLst>
          </p:cNvPr>
          <p:cNvCxnSpPr/>
          <p:nvPr/>
        </p:nvCxnSpPr>
        <p:spPr>
          <a:xfrm>
            <a:off x="1549239" y="2311742"/>
            <a:ext cx="487857" cy="317139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C0DE2DAB-81FF-466C-94AE-B2CBB17F1E79}"/>
              </a:ext>
            </a:extLst>
          </p:cNvPr>
          <p:cNvCxnSpPr/>
          <p:nvPr/>
        </p:nvCxnSpPr>
        <p:spPr>
          <a:xfrm flipH="1" flipV="1">
            <a:off x="1922342" y="2177821"/>
            <a:ext cx="143966" cy="439285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85DF3994-53F0-45C6-818B-E9A70045FCFC}"/>
              </a:ext>
            </a:extLst>
          </p:cNvPr>
          <p:cNvSpPr/>
          <p:nvPr/>
        </p:nvSpPr>
        <p:spPr>
          <a:xfrm>
            <a:off x="326059" y="6427978"/>
            <a:ext cx="830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S. Was, Fundamentals of Radiation Materials Science, New York, USA: Springer Press, 2017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F6CAF12-DF46-4344-AAC7-60D7EA43CCCF}"/>
              </a:ext>
            </a:extLst>
          </p:cNvPr>
          <p:cNvSpPr txBox="1"/>
          <p:nvPr/>
        </p:nvSpPr>
        <p:spPr>
          <a:xfrm>
            <a:off x="179512" y="4269068"/>
            <a:ext cx="87891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00" dirty="0">
                <a:latin typeface="Arial" panose="020B0604020202020204" pitchFamily="34" charset="0"/>
                <a:cs typeface="Arial" panose="020B0604020202020204" pitchFamily="34" charset="0"/>
              </a:rPr>
              <a:t>Conventional method: </a:t>
            </a:r>
            <a:r>
              <a:rPr lang="en-US" altLang="ja-JP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NRT</a:t>
            </a:r>
            <a:r>
              <a:rPr lang="en-US" altLang="ja-JP" sz="2200" dirty="0">
                <a:latin typeface="Arial" panose="020B0604020202020204" pitchFamily="34" charset="0"/>
                <a:cs typeface="Arial" panose="020B0604020202020204" pitchFamily="34" charset="0"/>
              </a:rPr>
              <a:t> model (</a:t>
            </a:r>
            <a:r>
              <a:rPr lang="en-US" altLang="ja-JP" sz="2200" dirty="0" err="1">
                <a:latin typeface="Arial" panose="020B0604020202020204" pitchFamily="34" charset="0"/>
                <a:cs typeface="Arial" panose="020B0604020202020204" pitchFamily="34" charset="0"/>
              </a:rPr>
              <a:t>Norgett</a:t>
            </a:r>
            <a:r>
              <a:rPr lang="en-US" altLang="ja-JP" sz="2200" dirty="0">
                <a:latin typeface="Arial" panose="020B0604020202020204" pitchFamily="34" charset="0"/>
                <a:cs typeface="Arial" panose="020B0604020202020204" pitchFamily="34" charset="0"/>
              </a:rPr>
              <a:t>, Robinson, Torrens)</a:t>
            </a:r>
            <a:r>
              <a:rPr lang="ja-JP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ja-JP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endParaRPr lang="en-US" altLang="ja-JP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F6DCDCB5-7660-44B2-A79E-4B50A5AE960B}"/>
                  </a:ext>
                </a:extLst>
              </p:cNvPr>
              <p:cNvSpPr/>
              <p:nvPr/>
            </p:nvSpPr>
            <p:spPr>
              <a:xfrm>
                <a:off x="196291" y="4809581"/>
                <a:ext cx="2241255" cy="8466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ja-JP" alt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ja-JP" altLang="en-US" sz="2400">
                              <a:latin typeface="Cambria Math" panose="02040503050406030204" pitchFamily="18" charset="0"/>
                            </a:rPr>
                            <m:t>NRT</m:t>
                          </m:r>
                        </m:sub>
                      </m:sSub>
                      <m:r>
                        <a:rPr lang="ja-JP" altLang="en-US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0.8</m:t>
                          </m:r>
                        </m:num>
                        <m:den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sz="240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40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en-US" altLang="ja-JP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F6DCDCB5-7660-44B2-A79E-4B50A5AE96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91" y="4809581"/>
                <a:ext cx="2241255" cy="8466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94D641AA-8F12-46C5-96E0-EC808A91BF8C}"/>
              </a:ext>
            </a:extLst>
          </p:cNvPr>
          <p:cNvSpPr/>
          <p:nvPr/>
        </p:nvSpPr>
        <p:spPr>
          <a:xfrm>
            <a:off x="2895512" y="4987744"/>
            <a:ext cx="53206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 energy  transferred to lattice atoms 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F2314231-41C0-4C4E-AF0A-051003C30642}"/>
              </a:ext>
            </a:extLst>
          </p:cNvPr>
          <p:cNvSpPr/>
          <p:nvPr/>
        </p:nvSpPr>
        <p:spPr>
          <a:xfrm>
            <a:off x="2730126" y="5356844"/>
            <a:ext cx="3833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 displacement energy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886D3B42-1F7D-422D-951F-5F6C3C1AEA66}"/>
              </a:ext>
            </a:extLst>
          </p:cNvPr>
          <p:cNvCxnSpPr/>
          <p:nvPr/>
        </p:nvCxnSpPr>
        <p:spPr>
          <a:xfrm flipH="1" flipV="1">
            <a:off x="2318275" y="5204756"/>
            <a:ext cx="531122" cy="2748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0DC10311-D264-4589-AB2D-7F0681E9CD86}"/>
              </a:ext>
            </a:extLst>
          </p:cNvPr>
          <p:cNvCxnSpPr>
            <a:stCxn id="71" idx="1"/>
          </p:cNvCxnSpPr>
          <p:nvPr/>
        </p:nvCxnSpPr>
        <p:spPr>
          <a:xfrm flipH="1">
            <a:off x="1975360" y="5556899"/>
            <a:ext cx="754766" cy="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2651F38B-5A7B-4D0B-954A-F1F5FBFBE94E}"/>
              </a:ext>
            </a:extLst>
          </p:cNvPr>
          <p:cNvSpPr/>
          <p:nvPr/>
        </p:nvSpPr>
        <p:spPr>
          <a:xfrm>
            <a:off x="186962" y="3945637"/>
            <a:ext cx="8763000" cy="185962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87D842A4-07EB-48A1-B8BB-DD4FAEB545E7}"/>
              </a:ext>
            </a:extLst>
          </p:cNvPr>
          <p:cNvSpPr/>
          <p:nvPr/>
        </p:nvSpPr>
        <p:spPr>
          <a:xfrm>
            <a:off x="194038" y="3924078"/>
            <a:ext cx="45903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The number of 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displacement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DDC4950C-C03B-4C3B-801A-681D4EAE06E9}"/>
              </a:ext>
            </a:extLst>
          </p:cNvPr>
          <p:cNvSpPr/>
          <p:nvPr/>
        </p:nvSpPr>
        <p:spPr>
          <a:xfrm>
            <a:off x="4474216" y="4639763"/>
            <a:ext cx="4626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Engineering and Design 33 (1975) 50.</a:t>
            </a: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6E47EDEE-1A7D-4EE0-9402-4B6D2C60B5C9}"/>
              </a:ext>
            </a:extLst>
          </p:cNvPr>
          <p:cNvSpPr/>
          <p:nvPr/>
        </p:nvSpPr>
        <p:spPr>
          <a:xfrm>
            <a:off x="6417707" y="5368151"/>
            <a:ext cx="15648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15 – 90 eV 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99592" y="52746"/>
            <a:ext cx="7759815" cy="279910"/>
          </a:xfrm>
        </p:spPr>
        <p:txBody>
          <a:bodyPr>
            <a:noAutofit/>
          </a:bodyPr>
          <a:lstStyle/>
          <a:p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for </a:t>
            </a:r>
            <a:r>
              <a:rPr lang="en-US" altLang="ja-JP" sz="28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calculations in high-energy </a:t>
            </a:r>
            <a:endParaRPr lang="ja-JP" alt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スライド番号プレースホルダ 55"/>
          <p:cNvSpPr>
            <a:spLocks noGrp="1"/>
          </p:cNvSpPr>
          <p:nvPr>
            <p:ph type="sldNum" sz="quarter" idx="12"/>
          </p:nvPr>
        </p:nvSpPr>
        <p:spPr>
          <a:xfrm>
            <a:off x="7035946" y="6488349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5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>
            <a:off x="186962" y="417151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4326579" y="456193"/>
            <a:ext cx="354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dirty="0"/>
              <a:t>　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84191" y="580402"/>
            <a:ext cx="8239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New method: </a:t>
            </a:r>
            <a:r>
              <a:rPr lang="en-US" altLang="ja-JP" sz="2200" dirty="0" err="1">
                <a:latin typeface="Helvetica" panose="020B0604020202020204" pitchFamily="34" charset="0"/>
                <a:cs typeface="Helvetica" panose="020B0604020202020204" pitchFamily="34" charset="0"/>
              </a:rPr>
              <a:t>athermal</a:t>
            </a:r>
            <a:r>
              <a:rPr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 recombination</a:t>
            </a:r>
            <a:r>
              <a:rPr lang="ja-JP" alt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correction (</a:t>
            </a:r>
            <a:r>
              <a:rPr lang="en-US" altLang="ja-JP" sz="2200" dirty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arc</a:t>
            </a:r>
            <a:r>
              <a:rPr lang="en-US" altLang="ja-JP" sz="2200" dirty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3967282" y="1017939"/>
            <a:ext cx="3707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Nordlund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Nature Communications 9 (2018) 1084.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正方形/長方形 27"/>
              <p:cNvSpPr/>
              <p:nvPr/>
            </p:nvSpPr>
            <p:spPr>
              <a:xfrm>
                <a:off x="528317" y="1040569"/>
                <a:ext cx="3142976" cy="8486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ja-JP" alt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400" b="0" i="0" smtClean="0">
                              <a:latin typeface="Cambria Math" panose="02040503050406030204" pitchFamily="18" charset="0"/>
                            </a:rPr>
                            <m:t>arc</m:t>
                          </m:r>
                        </m:sub>
                      </m:sSub>
                      <m:r>
                        <a:rPr lang="ja-JP" altLang="en-US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0.8</m:t>
                          </m:r>
                        </m:num>
                        <m:den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sz="2400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40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altLang="ja-JP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𝑎𝑟𝑐</m:t>
                          </m:r>
                        </m:sub>
                      </m:sSub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ja-JP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ja-JP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正方形/長方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17" y="1040569"/>
                <a:ext cx="3142976" cy="84863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図 23">
            <a:extLst>
              <a:ext uri="{FF2B5EF4-FFF2-40B4-BE49-F238E27FC236}">
                <a16:creationId xmlns:a16="http://schemas.microsoft.com/office/drawing/2014/main" id="{4DDC7400-5755-424B-92A4-B6ED1BD50B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42" t="28969" r="13930" b="19552"/>
          <a:stretch/>
        </p:blipFill>
        <p:spPr>
          <a:xfrm>
            <a:off x="5200664" y="1827276"/>
            <a:ext cx="3943336" cy="3866724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24844821-4404-4982-889E-A3DAF1827A1D}"/>
              </a:ext>
            </a:extLst>
          </p:cNvPr>
          <p:cNvSpPr/>
          <p:nvPr/>
        </p:nvSpPr>
        <p:spPr>
          <a:xfrm>
            <a:off x="5826583" y="4077072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PHITS</a:t>
            </a:r>
            <a:endParaRPr lang="ja-JP" altLang="en-US" sz="2000" dirty="0"/>
          </a:p>
        </p:txBody>
      </p:sp>
      <p:sp>
        <p:nvSpPr>
          <p:cNvPr id="26" name="正方形/長方形 45">
            <a:extLst>
              <a:ext uri="{FF2B5EF4-FFF2-40B4-BE49-F238E27FC236}">
                <a16:creationId xmlns:a16="http://schemas.microsoft.com/office/drawing/2014/main" id="{9B5ABDA8-5466-4F6F-BF34-F46987DD7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234" y="5619116"/>
            <a:ext cx="303582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NRT and arc </a:t>
            </a:r>
            <a:r>
              <a:rPr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cross sections for p-W.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正方形/長方形 31">
            <a:extLst>
              <a:ext uri="{FF2B5EF4-FFF2-40B4-BE49-F238E27FC236}">
                <a16:creationId xmlns:a16="http://schemas.microsoft.com/office/drawing/2014/main" id="{56199A1D-EB17-454E-858B-259AAB6A5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136"/>
            <a:ext cx="52572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Monte Carlo codes with nuclear reactions. 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正方形/長方形 30">
            <a:extLst>
              <a:ext uri="{FF2B5EF4-FFF2-40B4-BE49-F238E27FC236}">
                <a16:creationId xmlns:a16="http://schemas.microsoft.com/office/drawing/2014/main" id="{D5CEF9F8-AFA0-4941-A00A-C3229420D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967" y="2598812"/>
            <a:ext cx="42179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PHITS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MARS, FLUKA, MCNP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下矢印 149">
            <a:extLst>
              <a:ext uri="{FF2B5EF4-FFF2-40B4-BE49-F238E27FC236}">
                <a16:creationId xmlns:a16="http://schemas.microsoft.com/office/drawing/2014/main" id="{2E3EFD83-33CB-446B-85B3-EEA10CFFFCCC}"/>
              </a:ext>
            </a:extLst>
          </p:cNvPr>
          <p:cNvSpPr/>
          <p:nvPr/>
        </p:nvSpPr>
        <p:spPr>
          <a:xfrm>
            <a:off x="254175" y="3551917"/>
            <a:ext cx="855623" cy="338550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94D3A216-5E54-4F04-BCAC-D5F792528D62}"/>
              </a:ext>
            </a:extLst>
          </p:cNvPr>
          <p:cNvSpPr/>
          <p:nvPr/>
        </p:nvSpPr>
        <p:spPr>
          <a:xfrm>
            <a:off x="8695" y="3695541"/>
            <a:ext cx="531839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Relationship between nuclear products and their damage energies are unclear.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Contribution of relativistic Coulomb scattering cross section between proton and target is not considered in PHITS.</a:t>
            </a:r>
          </a:p>
          <a:p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No data with proton energy over 30 GeV</a:t>
            </a:r>
          </a:p>
          <a:p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55DB4F9E-7DCB-47E5-A82A-7324FACCF7D0}"/>
              </a:ext>
            </a:extLst>
          </p:cNvPr>
          <p:cNvSpPr/>
          <p:nvPr/>
        </p:nvSpPr>
        <p:spPr>
          <a:xfrm>
            <a:off x="186962" y="554737"/>
            <a:ext cx="8763000" cy="133247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19" name="正方形/長方形 31">
            <a:extLst>
              <a:ext uri="{FF2B5EF4-FFF2-40B4-BE49-F238E27FC236}">
                <a16:creationId xmlns:a16="http://schemas.microsoft.com/office/drawing/2014/main" id="{997C8D82-F91E-42B2-9827-25CA007F3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639" y="3497473"/>
            <a:ext cx="52572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High-energy region above 100 MeV 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86962" y="2944870"/>
            <a:ext cx="53940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Sato et al., J.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Sci. Technol., 55 (2018) 684-695.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22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95002" y="186444"/>
            <a:ext cx="9048998" cy="785991"/>
          </a:xfrm>
        </p:spPr>
        <p:txBody>
          <a:bodyPr/>
          <a:lstStyle/>
          <a:p>
            <a:pPr>
              <a:defRPr/>
            </a:pPr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ea typeface="Arial Unicode MS" pitchFamily="50" charset="-128"/>
                <a:cs typeface="Arial" panose="020B0604020202020204" pitchFamily="34" charset="0"/>
              </a:rPr>
              <a:t>Purpose</a:t>
            </a:r>
            <a:endParaRPr lang="ja-JP" alt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C26AF569-1F77-4D64-8243-17DD0DA3A5B6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6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32692" y="1861001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Implementation of relativistic differential Coulomb scattering cross section for DPA calculation in PHITS</a:t>
            </a:r>
          </a:p>
          <a:p>
            <a:pPr marL="342900" indent="-342900">
              <a:buFont typeface="Wingdings" panose="05000000000000000000" pitchFamily="2" charset="2"/>
              <a:buChar char="n"/>
            </a:pP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Calculations of arc-</a:t>
            </a: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cross sections and damage energy up to 120 GeV protons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正方形/長方形 144"/>
          <p:cNvSpPr/>
          <p:nvPr/>
        </p:nvSpPr>
        <p:spPr>
          <a:xfrm>
            <a:off x="132692" y="4315436"/>
            <a:ext cx="853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Introduction of plan for DPA cross section measurements with 120 GeV protons at FNAL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ine 3"/>
          <p:cNvSpPr>
            <a:spLocks noChangeShapeType="1"/>
          </p:cNvSpPr>
          <p:nvPr/>
        </p:nvSpPr>
        <p:spPr bwMode="auto">
          <a:xfrm>
            <a:off x="132692" y="980728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8014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01335" y="2025058"/>
            <a:ext cx="83854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ja-JP" alt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 calculation method in high-energy region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Calculations of DPA cross sections and damage energy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4. Plan for DPA measurements using 120 GeV protons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4DC0F144-B134-4C94-AE80-62367B6D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 17"/>
          <p:cNvSpPr>
            <a:spLocks noGrp="1"/>
          </p:cNvSpPr>
          <p:nvPr>
            <p:ph type="sldNum" sz="quarter" idx="12"/>
          </p:nvPr>
        </p:nvSpPr>
        <p:spPr>
          <a:xfrm>
            <a:off x="6980006" y="6492875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7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980728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2867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106444" y="827584"/>
            <a:ext cx="8887685" cy="40764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232381" y="-9668"/>
            <a:ext cx="8358767" cy="661514"/>
          </a:xfrm>
        </p:spPr>
        <p:txBody>
          <a:bodyPr/>
          <a:lstStyle/>
          <a:p>
            <a:pPr>
              <a:defRPr/>
            </a:pPr>
            <a:r>
              <a:rPr lang="en-US" altLang="ja-JP" sz="2800" dirty="0">
                <a:solidFill>
                  <a:srgbClr val="0000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DPA calculation method in PHITS</a:t>
            </a:r>
            <a:endParaRPr lang="ja-JP" altLang="en-US" sz="2800" dirty="0">
              <a:solidFill>
                <a:srgbClr val="0000FF"/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036417" y="6492875"/>
            <a:ext cx="2133600" cy="365125"/>
          </a:xfrm>
        </p:spPr>
        <p:txBody>
          <a:bodyPr/>
          <a:lstStyle/>
          <a:p>
            <a:pPr>
              <a:defRPr/>
            </a:pPr>
            <a:fld id="{C26AF569-1F77-4D64-8243-17DD0DA3A5B6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8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9" name="テキスト ボックス 38"/>
          <p:cNvSpPr txBox="1">
            <a:spLocks noChangeArrowheads="1"/>
          </p:cNvSpPr>
          <p:nvPr/>
        </p:nvSpPr>
        <p:spPr bwMode="auto">
          <a:xfrm>
            <a:off x="23551" y="881858"/>
            <a:ext cx="296427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Nuclear interaction</a:t>
            </a:r>
            <a:endParaRPr lang="ja-JP" altLang="en-US" sz="2200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31" name="テキスト ボックス 65"/>
          <p:cNvSpPr txBox="1">
            <a:spLocks noChangeArrowheads="1"/>
          </p:cNvSpPr>
          <p:nvPr/>
        </p:nvSpPr>
        <p:spPr bwMode="auto">
          <a:xfrm>
            <a:off x="2890894" y="853417"/>
            <a:ext cx="31983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 Energy transfer</a:t>
            </a:r>
          </a:p>
          <a:p>
            <a:r>
              <a:rPr lang="en-US" altLang="ja-JP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Coulomb scattering</a:t>
            </a:r>
            <a:endParaRPr lang="ja-JP" altLang="en-US" sz="2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ine 3"/>
          <p:cNvSpPr>
            <a:spLocks noChangeShapeType="1"/>
          </p:cNvSpPr>
          <p:nvPr/>
        </p:nvSpPr>
        <p:spPr bwMode="auto">
          <a:xfrm>
            <a:off x="106444" y="620688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865444" y="4580962"/>
            <a:ext cx="5250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Iwamoto et al.,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Instr. Meth. B 274 (2012) 57-64.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角丸四角形 53">
            <a:extLst>
              <a:ext uri="{FF2B5EF4-FFF2-40B4-BE49-F238E27FC236}">
                <a16:creationId xmlns:a16="http://schemas.microsoft.com/office/drawing/2014/main" id="{34340954-71E2-419B-95E8-2190ED549828}"/>
              </a:ext>
            </a:extLst>
          </p:cNvPr>
          <p:cNvSpPr/>
          <p:nvPr/>
        </p:nvSpPr>
        <p:spPr>
          <a:xfrm>
            <a:off x="228283" y="3035254"/>
            <a:ext cx="2570515" cy="168988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円/楕円 64"/>
          <p:cNvSpPr/>
          <p:nvPr/>
        </p:nvSpPr>
        <p:spPr>
          <a:xfrm>
            <a:off x="1318826" y="3196318"/>
            <a:ext cx="198437" cy="195460"/>
          </a:xfrm>
          <a:prstGeom prst="ellipse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爆発 1 66"/>
          <p:cNvSpPr/>
          <p:nvPr/>
        </p:nvSpPr>
        <p:spPr>
          <a:xfrm>
            <a:off x="394125" y="3078573"/>
            <a:ext cx="725488" cy="392497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23FB6DEA-20AA-4C2D-967C-577EE9CB9A80}"/>
              </a:ext>
            </a:extLst>
          </p:cNvPr>
          <p:cNvCxnSpPr/>
          <p:nvPr/>
        </p:nvCxnSpPr>
        <p:spPr>
          <a:xfrm flipV="1">
            <a:off x="1536313" y="3281438"/>
            <a:ext cx="520700" cy="1261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右矢印 52">
            <a:extLst>
              <a:ext uri="{FF2B5EF4-FFF2-40B4-BE49-F238E27FC236}">
                <a16:creationId xmlns:a16="http://schemas.microsoft.com/office/drawing/2014/main" id="{4FBDBD01-6758-4D1C-B761-47BB60E38BD9}"/>
              </a:ext>
            </a:extLst>
          </p:cNvPr>
          <p:cNvSpPr/>
          <p:nvPr/>
        </p:nvSpPr>
        <p:spPr>
          <a:xfrm flipV="1">
            <a:off x="2783664" y="2655185"/>
            <a:ext cx="677684" cy="4892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角丸四角形 53">
            <a:extLst>
              <a:ext uri="{FF2B5EF4-FFF2-40B4-BE49-F238E27FC236}">
                <a16:creationId xmlns:a16="http://schemas.microsoft.com/office/drawing/2014/main" id="{BFF88414-3794-4B2C-A769-DC3D8AD8791B}"/>
              </a:ext>
            </a:extLst>
          </p:cNvPr>
          <p:cNvSpPr/>
          <p:nvPr/>
        </p:nvSpPr>
        <p:spPr>
          <a:xfrm>
            <a:off x="312572" y="1610594"/>
            <a:ext cx="2479591" cy="111044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円/楕円 56">
            <a:extLst>
              <a:ext uri="{FF2B5EF4-FFF2-40B4-BE49-F238E27FC236}">
                <a16:creationId xmlns:a16="http://schemas.microsoft.com/office/drawing/2014/main" id="{BDE5023B-CA78-4633-8F72-D8B3C29952F2}"/>
              </a:ext>
            </a:extLst>
          </p:cNvPr>
          <p:cNvSpPr/>
          <p:nvPr/>
        </p:nvSpPr>
        <p:spPr>
          <a:xfrm>
            <a:off x="1338015" y="1791276"/>
            <a:ext cx="198438" cy="1984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61CE7294-A091-42CB-A095-A4A75E626FB8}"/>
              </a:ext>
            </a:extLst>
          </p:cNvPr>
          <p:cNvCxnSpPr/>
          <p:nvPr/>
        </p:nvCxnSpPr>
        <p:spPr>
          <a:xfrm flipV="1">
            <a:off x="1553915" y="1878589"/>
            <a:ext cx="520700" cy="1270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角丸四角形 77">
            <a:extLst>
              <a:ext uri="{FF2B5EF4-FFF2-40B4-BE49-F238E27FC236}">
                <a16:creationId xmlns:a16="http://schemas.microsoft.com/office/drawing/2014/main" id="{BD481B33-4DE6-4467-A4A9-FFB3C9C0AA5C}"/>
              </a:ext>
            </a:extLst>
          </p:cNvPr>
          <p:cNvSpPr/>
          <p:nvPr/>
        </p:nvSpPr>
        <p:spPr>
          <a:xfrm>
            <a:off x="3535340" y="1682203"/>
            <a:ext cx="2392455" cy="289892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円/楕円 78">
            <a:extLst>
              <a:ext uri="{FF2B5EF4-FFF2-40B4-BE49-F238E27FC236}">
                <a16:creationId xmlns:a16="http://schemas.microsoft.com/office/drawing/2014/main" id="{45505E4A-0101-4509-8A62-4581BF27CE9D}"/>
              </a:ext>
            </a:extLst>
          </p:cNvPr>
          <p:cNvSpPr/>
          <p:nvPr/>
        </p:nvSpPr>
        <p:spPr>
          <a:xfrm>
            <a:off x="4693977" y="3354195"/>
            <a:ext cx="296862" cy="296862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円/楕円 80">
            <a:extLst>
              <a:ext uri="{FF2B5EF4-FFF2-40B4-BE49-F238E27FC236}">
                <a16:creationId xmlns:a16="http://schemas.microsoft.com/office/drawing/2014/main" id="{911E3699-2DDB-4D79-A320-58AC87780E49}"/>
              </a:ext>
            </a:extLst>
          </p:cNvPr>
          <p:cNvSpPr/>
          <p:nvPr/>
        </p:nvSpPr>
        <p:spPr>
          <a:xfrm>
            <a:off x="4428135" y="2922470"/>
            <a:ext cx="196850" cy="19685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フリーフォーム 81">
            <a:extLst>
              <a:ext uri="{FF2B5EF4-FFF2-40B4-BE49-F238E27FC236}">
                <a16:creationId xmlns:a16="http://schemas.microsoft.com/office/drawing/2014/main" id="{ECEAB1C4-8293-4C0F-82A1-9F79E3CCAA21}"/>
              </a:ext>
            </a:extLst>
          </p:cNvPr>
          <p:cNvSpPr/>
          <p:nvPr/>
        </p:nvSpPr>
        <p:spPr>
          <a:xfrm>
            <a:off x="3981540" y="3112641"/>
            <a:ext cx="519112" cy="160338"/>
          </a:xfrm>
          <a:custGeom>
            <a:avLst/>
            <a:gdLst>
              <a:gd name="connsiteX0" fmla="*/ 0 w 1138518"/>
              <a:gd name="connsiteY0" fmla="*/ 331694 h 352612"/>
              <a:gd name="connsiteX1" fmla="*/ 681318 w 1138518"/>
              <a:gd name="connsiteY1" fmla="*/ 313765 h 352612"/>
              <a:gd name="connsiteX2" fmla="*/ 1039906 w 1138518"/>
              <a:gd name="connsiteY2" fmla="*/ 98612 h 352612"/>
              <a:gd name="connsiteX3" fmla="*/ 1138518 w 1138518"/>
              <a:gd name="connsiteY3" fmla="*/ 0 h 35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518" h="352612">
                <a:moveTo>
                  <a:pt x="0" y="331694"/>
                </a:moveTo>
                <a:cubicBezTo>
                  <a:pt x="254000" y="342153"/>
                  <a:pt x="508000" y="352612"/>
                  <a:pt x="681318" y="313765"/>
                </a:cubicBezTo>
                <a:cubicBezTo>
                  <a:pt x="854636" y="274918"/>
                  <a:pt x="963706" y="150906"/>
                  <a:pt x="1039906" y="98612"/>
                </a:cubicBezTo>
                <a:cubicBezTo>
                  <a:pt x="1116106" y="46318"/>
                  <a:pt x="1127312" y="23159"/>
                  <a:pt x="1138518" y="0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フリーフォーム 82">
            <a:extLst>
              <a:ext uri="{FF2B5EF4-FFF2-40B4-BE49-F238E27FC236}">
                <a16:creationId xmlns:a16="http://schemas.microsoft.com/office/drawing/2014/main" id="{279E6E54-1EDC-464C-889F-D5C7F1D20FAA}"/>
              </a:ext>
            </a:extLst>
          </p:cNvPr>
          <p:cNvSpPr/>
          <p:nvPr/>
        </p:nvSpPr>
        <p:spPr>
          <a:xfrm>
            <a:off x="4319677" y="3296791"/>
            <a:ext cx="368300" cy="104775"/>
          </a:xfrm>
          <a:custGeom>
            <a:avLst/>
            <a:gdLst>
              <a:gd name="connsiteX0" fmla="*/ 0 w 806823"/>
              <a:gd name="connsiteY0" fmla="*/ 13448 h 228601"/>
              <a:gd name="connsiteX1" fmla="*/ 349623 w 806823"/>
              <a:gd name="connsiteY1" fmla="*/ 22412 h 228601"/>
              <a:gd name="connsiteX2" fmla="*/ 654423 w 806823"/>
              <a:gd name="connsiteY2" fmla="*/ 147918 h 228601"/>
              <a:gd name="connsiteX3" fmla="*/ 654423 w 806823"/>
              <a:gd name="connsiteY3" fmla="*/ 147918 h 228601"/>
              <a:gd name="connsiteX4" fmla="*/ 654423 w 806823"/>
              <a:gd name="connsiteY4" fmla="*/ 147918 h 228601"/>
              <a:gd name="connsiteX5" fmla="*/ 654423 w 806823"/>
              <a:gd name="connsiteY5" fmla="*/ 147918 h 228601"/>
              <a:gd name="connsiteX6" fmla="*/ 806823 w 806823"/>
              <a:gd name="connsiteY6" fmla="*/ 228601 h 22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6823" h="228601">
                <a:moveTo>
                  <a:pt x="0" y="13448"/>
                </a:moveTo>
                <a:cubicBezTo>
                  <a:pt x="120276" y="6724"/>
                  <a:pt x="240553" y="0"/>
                  <a:pt x="349623" y="22412"/>
                </a:cubicBezTo>
                <a:cubicBezTo>
                  <a:pt x="458694" y="44824"/>
                  <a:pt x="654423" y="147918"/>
                  <a:pt x="654423" y="147918"/>
                </a:cubicBezTo>
                <a:lnTo>
                  <a:pt x="654423" y="147918"/>
                </a:lnTo>
                <a:lnTo>
                  <a:pt x="654423" y="147918"/>
                </a:lnTo>
                <a:lnTo>
                  <a:pt x="654423" y="147918"/>
                </a:lnTo>
                <a:lnTo>
                  <a:pt x="806823" y="228601"/>
                </a:ln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テキスト ボックス 50">
            <a:extLst>
              <a:ext uri="{FF2B5EF4-FFF2-40B4-BE49-F238E27FC236}">
                <a16:creationId xmlns:a16="http://schemas.microsoft.com/office/drawing/2014/main" id="{4399CA50-FFB5-43FD-BC92-E872163DE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080" y="3664084"/>
            <a:ext cx="25249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target atom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テキスト ボックス 29">
            <a:extLst>
              <a:ext uri="{FF2B5EF4-FFF2-40B4-BE49-F238E27FC236}">
                <a16:creationId xmlns:a16="http://schemas.microsoft.com/office/drawing/2014/main" id="{88C34CFB-E841-4119-8123-9AF6EBEDB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5299" y="1777215"/>
            <a:ext cx="26542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Proton or </a:t>
            </a: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nuclear products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D851299-5808-4F69-9C63-4786F0EDB456}"/>
              </a:ext>
            </a:extLst>
          </p:cNvPr>
          <p:cNvSpPr/>
          <p:nvPr/>
        </p:nvSpPr>
        <p:spPr>
          <a:xfrm>
            <a:off x="274274" y="3412049"/>
            <a:ext cx="29438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Nuclear products</a:t>
            </a:r>
            <a:endParaRPr lang="ja-JP" altLang="en-US" sz="2400" dirty="0"/>
          </a:p>
        </p:txBody>
      </p:sp>
      <p:sp>
        <p:nvSpPr>
          <p:cNvPr id="96" name="角丸四角形 53">
            <a:extLst>
              <a:ext uri="{FF2B5EF4-FFF2-40B4-BE49-F238E27FC236}">
                <a16:creationId xmlns:a16="http://schemas.microsoft.com/office/drawing/2014/main" id="{58AA02B1-3C38-4AD2-8108-E565F530E50D}"/>
              </a:ext>
            </a:extLst>
          </p:cNvPr>
          <p:cNvSpPr/>
          <p:nvPr/>
        </p:nvSpPr>
        <p:spPr>
          <a:xfrm>
            <a:off x="6533519" y="1684095"/>
            <a:ext cx="2309312" cy="282502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テキスト ボックス 27">
            <a:extLst>
              <a:ext uri="{FF2B5EF4-FFF2-40B4-BE49-F238E27FC236}">
                <a16:creationId xmlns:a16="http://schemas.microsoft.com/office/drawing/2014/main" id="{F9818E51-60AE-466A-BDC5-3CFB7EBC6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1027" y="899529"/>
            <a:ext cx="282320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 Cascade damage</a:t>
            </a:r>
          </a:p>
          <a:p>
            <a:r>
              <a:rPr lang="en-US" altLang="ja-JP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approximation </a:t>
            </a:r>
            <a:endParaRPr lang="ja-JP" altLang="en-US" sz="2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右矢印 52">
            <a:extLst>
              <a:ext uri="{FF2B5EF4-FFF2-40B4-BE49-F238E27FC236}">
                <a16:creationId xmlns:a16="http://schemas.microsoft.com/office/drawing/2014/main" id="{1E82004B-8B3C-4BAB-BD80-A6C008C70246}"/>
              </a:ext>
            </a:extLst>
          </p:cNvPr>
          <p:cNvSpPr/>
          <p:nvPr/>
        </p:nvSpPr>
        <p:spPr>
          <a:xfrm flipV="1">
            <a:off x="6021225" y="2544579"/>
            <a:ext cx="465767" cy="61206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8" name="グループ化 157">
            <a:extLst>
              <a:ext uri="{FF2B5EF4-FFF2-40B4-BE49-F238E27FC236}">
                <a16:creationId xmlns:a16="http://schemas.microsoft.com/office/drawing/2014/main" id="{A60C79F5-AAE2-4154-AE41-205918EAE005}"/>
              </a:ext>
            </a:extLst>
          </p:cNvPr>
          <p:cNvGrpSpPr/>
          <p:nvPr/>
        </p:nvGrpSpPr>
        <p:grpSpPr>
          <a:xfrm>
            <a:off x="6547417" y="1914044"/>
            <a:ext cx="2289073" cy="1260731"/>
            <a:chOff x="-3602003" y="1837369"/>
            <a:chExt cx="3647714" cy="2009017"/>
          </a:xfrm>
        </p:grpSpPr>
        <p:cxnSp>
          <p:nvCxnSpPr>
            <p:cNvPr id="159" name="直線矢印コネクタ 158">
              <a:extLst>
                <a:ext uri="{FF2B5EF4-FFF2-40B4-BE49-F238E27FC236}">
                  <a16:creationId xmlns:a16="http://schemas.microsoft.com/office/drawing/2014/main" id="{504C2E04-0FF1-4A53-8321-76EFF2E41B05}"/>
                </a:ext>
              </a:extLst>
            </p:cNvPr>
            <p:cNvCxnSpPr/>
            <p:nvPr/>
          </p:nvCxnSpPr>
          <p:spPr>
            <a:xfrm>
              <a:off x="-3602003" y="2036551"/>
              <a:ext cx="680066" cy="442087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0" name="グループ化 159">
              <a:extLst>
                <a:ext uri="{FF2B5EF4-FFF2-40B4-BE49-F238E27FC236}">
                  <a16:creationId xmlns:a16="http://schemas.microsoft.com/office/drawing/2014/main" id="{C04F3521-8893-4F1F-9FE1-821B6755E62E}"/>
                </a:ext>
              </a:extLst>
            </p:cNvPr>
            <p:cNvGrpSpPr/>
            <p:nvPr/>
          </p:nvGrpSpPr>
          <p:grpSpPr>
            <a:xfrm>
              <a:off x="-3201245" y="1837369"/>
              <a:ext cx="3246956" cy="2009017"/>
              <a:chOff x="2535164" y="4390085"/>
              <a:chExt cx="3246956" cy="2009017"/>
            </a:xfrm>
          </p:grpSpPr>
          <p:sp>
            <p:nvSpPr>
              <p:cNvPr id="161" name="円/楕円 9">
                <a:extLst>
                  <a:ext uri="{FF2B5EF4-FFF2-40B4-BE49-F238E27FC236}">
                    <a16:creationId xmlns:a16="http://schemas.microsoft.com/office/drawing/2014/main" id="{2179FC3D-E58E-40F9-9F38-CAF1453FCAE9}"/>
                  </a:ext>
                </a:extLst>
              </p:cNvPr>
              <p:cNvSpPr/>
              <p:nvPr/>
            </p:nvSpPr>
            <p:spPr>
              <a:xfrm>
                <a:off x="3759300" y="5540988"/>
                <a:ext cx="1080120" cy="858114"/>
              </a:xfrm>
              <a:prstGeom prst="ellipse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2" name="円/楕円 30">
                <a:extLst>
                  <a:ext uri="{FF2B5EF4-FFF2-40B4-BE49-F238E27FC236}">
                    <a16:creationId xmlns:a16="http://schemas.microsoft.com/office/drawing/2014/main" id="{1A139DDD-11DC-4344-98AD-6FA77D4DC794}"/>
                  </a:ext>
                </a:extLst>
              </p:cNvPr>
              <p:cNvSpPr/>
              <p:nvPr/>
            </p:nvSpPr>
            <p:spPr>
              <a:xfrm>
                <a:off x="2535164" y="439008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円/楕円 33">
                <a:extLst>
                  <a:ext uri="{FF2B5EF4-FFF2-40B4-BE49-F238E27FC236}">
                    <a16:creationId xmlns:a16="http://schemas.microsoft.com/office/drawing/2014/main" id="{9230CB8E-3A99-4C54-ABAB-73FCBDBB560D}"/>
                  </a:ext>
                </a:extLst>
              </p:cNvPr>
              <p:cNvSpPr/>
              <p:nvPr/>
            </p:nvSpPr>
            <p:spPr>
              <a:xfrm>
                <a:off x="2840782" y="439008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円/楕円 34">
                <a:extLst>
                  <a:ext uri="{FF2B5EF4-FFF2-40B4-BE49-F238E27FC236}">
                    <a16:creationId xmlns:a16="http://schemas.microsoft.com/office/drawing/2014/main" id="{C1955312-9D63-4478-8B17-00CBDC0C92C7}"/>
                  </a:ext>
                </a:extLst>
              </p:cNvPr>
              <p:cNvSpPr/>
              <p:nvPr/>
            </p:nvSpPr>
            <p:spPr>
              <a:xfrm>
                <a:off x="3200822" y="439008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円/楕円 36">
                <a:extLst>
                  <a:ext uri="{FF2B5EF4-FFF2-40B4-BE49-F238E27FC236}">
                    <a16:creationId xmlns:a16="http://schemas.microsoft.com/office/drawing/2014/main" id="{DA04E9A3-5FAD-4A6C-AC90-CF2DD8A62866}"/>
                  </a:ext>
                </a:extLst>
              </p:cNvPr>
              <p:cNvSpPr/>
              <p:nvPr/>
            </p:nvSpPr>
            <p:spPr>
              <a:xfrm>
                <a:off x="3560862" y="439008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円/楕円 38">
                <a:extLst>
                  <a:ext uri="{FF2B5EF4-FFF2-40B4-BE49-F238E27FC236}">
                    <a16:creationId xmlns:a16="http://schemas.microsoft.com/office/drawing/2014/main" id="{4DE15F7A-79C2-4E67-91C5-CF31B44D0590}"/>
                  </a:ext>
                </a:extLst>
              </p:cNvPr>
              <p:cNvSpPr/>
              <p:nvPr/>
            </p:nvSpPr>
            <p:spPr>
              <a:xfrm>
                <a:off x="3920902" y="439008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円/楕円 39">
                <a:extLst>
                  <a:ext uri="{FF2B5EF4-FFF2-40B4-BE49-F238E27FC236}">
                    <a16:creationId xmlns:a16="http://schemas.microsoft.com/office/drawing/2014/main" id="{21051AFC-5DEA-4AD7-9159-392BC617322A}"/>
                  </a:ext>
                </a:extLst>
              </p:cNvPr>
              <p:cNvSpPr/>
              <p:nvPr/>
            </p:nvSpPr>
            <p:spPr>
              <a:xfrm>
                <a:off x="4280942" y="439008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円/楕円 41">
                <a:extLst>
                  <a:ext uri="{FF2B5EF4-FFF2-40B4-BE49-F238E27FC236}">
                    <a16:creationId xmlns:a16="http://schemas.microsoft.com/office/drawing/2014/main" id="{E343640A-E568-429A-A5B5-3C6A56D21AE1}"/>
                  </a:ext>
                </a:extLst>
              </p:cNvPr>
              <p:cNvSpPr/>
              <p:nvPr/>
            </p:nvSpPr>
            <p:spPr>
              <a:xfrm>
                <a:off x="2687564" y="467213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円/楕円 42">
                <a:extLst>
                  <a:ext uri="{FF2B5EF4-FFF2-40B4-BE49-F238E27FC236}">
                    <a16:creationId xmlns:a16="http://schemas.microsoft.com/office/drawing/2014/main" id="{86B5EBFA-12D8-47D1-9F2E-4EEA39BCA162}"/>
                  </a:ext>
                </a:extLst>
              </p:cNvPr>
              <p:cNvSpPr/>
              <p:nvPr/>
            </p:nvSpPr>
            <p:spPr>
              <a:xfrm>
                <a:off x="2993182" y="467213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円/楕円 43">
                <a:extLst>
                  <a:ext uri="{FF2B5EF4-FFF2-40B4-BE49-F238E27FC236}">
                    <a16:creationId xmlns:a16="http://schemas.microsoft.com/office/drawing/2014/main" id="{AC1756C1-C4C8-4ED2-97B6-E962E6936C31}"/>
                  </a:ext>
                </a:extLst>
              </p:cNvPr>
              <p:cNvSpPr/>
              <p:nvPr/>
            </p:nvSpPr>
            <p:spPr>
              <a:xfrm>
                <a:off x="3353222" y="467213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円/楕円 44">
                <a:extLst>
                  <a:ext uri="{FF2B5EF4-FFF2-40B4-BE49-F238E27FC236}">
                    <a16:creationId xmlns:a16="http://schemas.microsoft.com/office/drawing/2014/main" id="{BD9F8BB9-FDC8-41D7-975E-E56106BC9594}"/>
                  </a:ext>
                </a:extLst>
              </p:cNvPr>
              <p:cNvSpPr/>
              <p:nvPr/>
            </p:nvSpPr>
            <p:spPr>
              <a:xfrm>
                <a:off x="3713262" y="467213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円/楕円 45">
                <a:extLst>
                  <a:ext uri="{FF2B5EF4-FFF2-40B4-BE49-F238E27FC236}">
                    <a16:creationId xmlns:a16="http://schemas.microsoft.com/office/drawing/2014/main" id="{9D6DA790-9953-4251-8448-8D54DEAFA538}"/>
                  </a:ext>
                </a:extLst>
              </p:cNvPr>
              <p:cNvSpPr/>
              <p:nvPr/>
            </p:nvSpPr>
            <p:spPr>
              <a:xfrm>
                <a:off x="4073302" y="467213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円/楕円 46">
                <a:extLst>
                  <a:ext uri="{FF2B5EF4-FFF2-40B4-BE49-F238E27FC236}">
                    <a16:creationId xmlns:a16="http://schemas.microsoft.com/office/drawing/2014/main" id="{62E47759-22AA-4E95-B575-D4B638B80CBC}"/>
                  </a:ext>
                </a:extLst>
              </p:cNvPr>
              <p:cNvSpPr/>
              <p:nvPr/>
            </p:nvSpPr>
            <p:spPr>
              <a:xfrm>
                <a:off x="4433342" y="467213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円/楕円 47">
                <a:extLst>
                  <a:ext uri="{FF2B5EF4-FFF2-40B4-BE49-F238E27FC236}">
                    <a16:creationId xmlns:a16="http://schemas.microsoft.com/office/drawing/2014/main" id="{6478EDBE-F278-47D9-BD4E-DCFE20A9652B}"/>
                  </a:ext>
                </a:extLst>
              </p:cNvPr>
              <p:cNvSpPr/>
              <p:nvPr/>
            </p:nvSpPr>
            <p:spPr>
              <a:xfrm>
                <a:off x="2535164" y="4960167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円/楕円 48">
                <a:extLst>
                  <a:ext uri="{FF2B5EF4-FFF2-40B4-BE49-F238E27FC236}">
                    <a16:creationId xmlns:a16="http://schemas.microsoft.com/office/drawing/2014/main" id="{0BF8B647-200B-4CD6-B0DD-E656186E0135}"/>
                  </a:ext>
                </a:extLst>
              </p:cNvPr>
              <p:cNvSpPr/>
              <p:nvPr/>
            </p:nvSpPr>
            <p:spPr>
              <a:xfrm>
                <a:off x="3200822" y="4584177"/>
                <a:ext cx="198438" cy="19843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円/楕円 49">
                <a:extLst>
                  <a:ext uri="{FF2B5EF4-FFF2-40B4-BE49-F238E27FC236}">
                    <a16:creationId xmlns:a16="http://schemas.microsoft.com/office/drawing/2014/main" id="{C8A5B403-641F-4712-8FB9-FBE089EF86FA}"/>
                  </a:ext>
                </a:extLst>
              </p:cNvPr>
              <p:cNvSpPr/>
              <p:nvPr/>
            </p:nvSpPr>
            <p:spPr>
              <a:xfrm>
                <a:off x="3200822" y="4960167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円/楕円 50">
                <a:extLst>
                  <a:ext uri="{FF2B5EF4-FFF2-40B4-BE49-F238E27FC236}">
                    <a16:creationId xmlns:a16="http://schemas.microsoft.com/office/drawing/2014/main" id="{49A24852-3785-42CF-952D-AD1C643D87F5}"/>
                  </a:ext>
                </a:extLst>
              </p:cNvPr>
              <p:cNvSpPr/>
              <p:nvPr/>
            </p:nvSpPr>
            <p:spPr>
              <a:xfrm>
                <a:off x="3560862" y="4960167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円/楕円 51">
                <a:extLst>
                  <a:ext uri="{FF2B5EF4-FFF2-40B4-BE49-F238E27FC236}">
                    <a16:creationId xmlns:a16="http://schemas.microsoft.com/office/drawing/2014/main" id="{F7D1FBBD-56F6-46F9-8E61-1829F2C31D72}"/>
                  </a:ext>
                </a:extLst>
              </p:cNvPr>
              <p:cNvSpPr/>
              <p:nvPr/>
            </p:nvSpPr>
            <p:spPr>
              <a:xfrm>
                <a:off x="3920902" y="4960167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円/楕円 52">
                <a:extLst>
                  <a:ext uri="{FF2B5EF4-FFF2-40B4-BE49-F238E27FC236}">
                    <a16:creationId xmlns:a16="http://schemas.microsoft.com/office/drawing/2014/main" id="{EDBBF703-66CA-49FA-8BC2-FE1B59703B87}"/>
                  </a:ext>
                </a:extLst>
              </p:cNvPr>
              <p:cNvSpPr/>
              <p:nvPr/>
            </p:nvSpPr>
            <p:spPr>
              <a:xfrm>
                <a:off x="4280942" y="4960167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円/楕円 53">
                <a:extLst>
                  <a:ext uri="{FF2B5EF4-FFF2-40B4-BE49-F238E27FC236}">
                    <a16:creationId xmlns:a16="http://schemas.microsoft.com/office/drawing/2014/main" id="{F20F5745-BAA7-427A-913A-A632A61AC21F}"/>
                  </a:ext>
                </a:extLst>
              </p:cNvPr>
              <p:cNvSpPr/>
              <p:nvPr/>
            </p:nvSpPr>
            <p:spPr>
              <a:xfrm>
                <a:off x="2687564" y="5248199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円/楕円 54">
                <a:extLst>
                  <a:ext uri="{FF2B5EF4-FFF2-40B4-BE49-F238E27FC236}">
                    <a16:creationId xmlns:a16="http://schemas.microsoft.com/office/drawing/2014/main" id="{F3E6837F-737A-4532-A6D2-A9D598EAE0ED}"/>
                  </a:ext>
                </a:extLst>
              </p:cNvPr>
              <p:cNvSpPr/>
              <p:nvPr/>
            </p:nvSpPr>
            <p:spPr>
              <a:xfrm>
                <a:off x="2993182" y="5248199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円/楕円 55">
                <a:extLst>
                  <a:ext uri="{FF2B5EF4-FFF2-40B4-BE49-F238E27FC236}">
                    <a16:creationId xmlns:a16="http://schemas.microsoft.com/office/drawing/2014/main" id="{AE8887B0-F721-421E-A095-841AFD46ACF8}"/>
                  </a:ext>
                </a:extLst>
              </p:cNvPr>
              <p:cNvSpPr/>
              <p:nvPr/>
            </p:nvSpPr>
            <p:spPr>
              <a:xfrm>
                <a:off x="3353222" y="5248199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円/楕円 56">
                <a:extLst>
                  <a:ext uri="{FF2B5EF4-FFF2-40B4-BE49-F238E27FC236}">
                    <a16:creationId xmlns:a16="http://schemas.microsoft.com/office/drawing/2014/main" id="{A95B159E-641F-4045-9103-934CC30AAF39}"/>
                  </a:ext>
                </a:extLst>
              </p:cNvPr>
              <p:cNvSpPr/>
              <p:nvPr/>
            </p:nvSpPr>
            <p:spPr>
              <a:xfrm>
                <a:off x="3713262" y="5248199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円/楕円 57">
                <a:extLst>
                  <a:ext uri="{FF2B5EF4-FFF2-40B4-BE49-F238E27FC236}">
                    <a16:creationId xmlns:a16="http://schemas.microsoft.com/office/drawing/2014/main" id="{7A418578-F8C2-4938-BE38-2893B571006E}"/>
                  </a:ext>
                </a:extLst>
              </p:cNvPr>
              <p:cNvSpPr/>
              <p:nvPr/>
            </p:nvSpPr>
            <p:spPr>
              <a:xfrm>
                <a:off x="4073302" y="5248199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円/楕円 58">
                <a:extLst>
                  <a:ext uri="{FF2B5EF4-FFF2-40B4-BE49-F238E27FC236}">
                    <a16:creationId xmlns:a16="http://schemas.microsoft.com/office/drawing/2014/main" id="{58DAE404-C4EF-4777-B53C-AD98DDDC6DEE}"/>
                  </a:ext>
                </a:extLst>
              </p:cNvPr>
              <p:cNvSpPr/>
              <p:nvPr/>
            </p:nvSpPr>
            <p:spPr>
              <a:xfrm>
                <a:off x="4433342" y="5248199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円/楕円 59">
                <a:extLst>
                  <a:ext uri="{FF2B5EF4-FFF2-40B4-BE49-F238E27FC236}">
                    <a16:creationId xmlns:a16="http://schemas.microsoft.com/office/drawing/2014/main" id="{69FB3734-346E-4124-8836-BFFAB39FF3BF}"/>
                  </a:ext>
                </a:extLst>
              </p:cNvPr>
              <p:cNvSpPr/>
              <p:nvPr/>
            </p:nvSpPr>
            <p:spPr>
              <a:xfrm>
                <a:off x="2535164" y="5536231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円/楕円 60">
                <a:extLst>
                  <a:ext uri="{FF2B5EF4-FFF2-40B4-BE49-F238E27FC236}">
                    <a16:creationId xmlns:a16="http://schemas.microsoft.com/office/drawing/2014/main" id="{C00B77E3-0CAB-4B77-8E6A-E3642680CB06}"/>
                  </a:ext>
                </a:extLst>
              </p:cNvPr>
              <p:cNvSpPr/>
              <p:nvPr/>
            </p:nvSpPr>
            <p:spPr>
              <a:xfrm>
                <a:off x="2840782" y="5536231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円/楕円 61">
                <a:extLst>
                  <a:ext uri="{FF2B5EF4-FFF2-40B4-BE49-F238E27FC236}">
                    <a16:creationId xmlns:a16="http://schemas.microsoft.com/office/drawing/2014/main" id="{CF4DF655-9328-4B08-83C1-D20BB6A9F7F7}"/>
                  </a:ext>
                </a:extLst>
              </p:cNvPr>
              <p:cNvSpPr/>
              <p:nvPr/>
            </p:nvSpPr>
            <p:spPr>
              <a:xfrm>
                <a:off x="4500426" y="5734287"/>
                <a:ext cx="198438" cy="19843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円/楕円 62">
                <a:extLst>
                  <a:ext uri="{FF2B5EF4-FFF2-40B4-BE49-F238E27FC236}">
                    <a16:creationId xmlns:a16="http://schemas.microsoft.com/office/drawing/2014/main" id="{E6B1E101-BED5-4F99-AA5F-0C126CE94EC2}"/>
                  </a:ext>
                </a:extLst>
              </p:cNvPr>
              <p:cNvSpPr/>
              <p:nvPr/>
            </p:nvSpPr>
            <p:spPr>
              <a:xfrm>
                <a:off x="3560862" y="5536231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円/楕円 63">
                <a:extLst>
                  <a:ext uri="{FF2B5EF4-FFF2-40B4-BE49-F238E27FC236}">
                    <a16:creationId xmlns:a16="http://schemas.microsoft.com/office/drawing/2014/main" id="{47588E71-1DE4-4FF9-B672-B903990A0873}"/>
                  </a:ext>
                </a:extLst>
              </p:cNvPr>
              <p:cNvSpPr/>
              <p:nvPr/>
            </p:nvSpPr>
            <p:spPr>
              <a:xfrm>
                <a:off x="3920902" y="5536231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円/楕円 64">
                <a:extLst>
                  <a:ext uri="{FF2B5EF4-FFF2-40B4-BE49-F238E27FC236}">
                    <a16:creationId xmlns:a16="http://schemas.microsoft.com/office/drawing/2014/main" id="{EFF6959C-41F9-4C45-97E3-51FD3A2D0230}"/>
                  </a:ext>
                </a:extLst>
              </p:cNvPr>
              <p:cNvSpPr/>
              <p:nvPr/>
            </p:nvSpPr>
            <p:spPr>
              <a:xfrm>
                <a:off x="4280942" y="5536231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正方形/長方形 191">
                <a:extLst>
                  <a:ext uri="{FF2B5EF4-FFF2-40B4-BE49-F238E27FC236}">
                    <a16:creationId xmlns:a16="http://schemas.microsoft.com/office/drawing/2014/main" id="{D9936864-86CD-44AF-84AE-C9C93609EC6F}"/>
                  </a:ext>
                </a:extLst>
              </p:cNvPr>
              <p:cNvSpPr/>
              <p:nvPr/>
            </p:nvSpPr>
            <p:spPr>
              <a:xfrm>
                <a:off x="2866205" y="4976156"/>
                <a:ext cx="202014" cy="202014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193" name="直線矢印コネクタ 192">
                <a:extLst>
                  <a:ext uri="{FF2B5EF4-FFF2-40B4-BE49-F238E27FC236}">
                    <a16:creationId xmlns:a16="http://schemas.microsoft.com/office/drawing/2014/main" id="{D0CB7C38-63C7-4183-A270-1753CF0C753D}"/>
                  </a:ext>
                </a:extLst>
              </p:cNvPr>
              <p:cNvCxnSpPr>
                <a:endCxn id="175" idx="4"/>
              </p:cNvCxnSpPr>
              <p:nvPr/>
            </p:nvCxnSpPr>
            <p:spPr>
              <a:xfrm flipV="1">
                <a:off x="3048506" y="4782615"/>
                <a:ext cx="251535" cy="22007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円/楕円 66">
                <a:extLst>
                  <a:ext uri="{FF2B5EF4-FFF2-40B4-BE49-F238E27FC236}">
                    <a16:creationId xmlns:a16="http://schemas.microsoft.com/office/drawing/2014/main" id="{6F9E99F9-C843-4D2A-B07B-A5CE139CB881}"/>
                  </a:ext>
                </a:extLst>
              </p:cNvPr>
              <p:cNvSpPr/>
              <p:nvPr/>
            </p:nvSpPr>
            <p:spPr>
              <a:xfrm>
                <a:off x="2687564" y="5824263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円/楕円 68">
                <a:extLst>
                  <a:ext uri="{FF2B5EF4-FFF2-40B4-BE49-F238E27FC236}">
                    <a16:creationId xmlns:a16="http://schemas.microsoft.com/office/drawing/2014/main" id="{C2E7F149-2B74-4466-AF77-AAAB89D2439E}"/>
                  </a:ext>
                </a:extLst>
              </p:cNvPr>
              <p:cNvSpPr/>
              <p:nvPr/>
            </p:nvSpPr>
            <p:spPr>
              <a:xfrm>
                <a:off x="3353222" y="5824263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円/楕円 69">
                <a:extLst>
                  <a:ext uri="{FF2B5EF4-FFF2-40B4-BE49-F238E27FC236}">
                    <a16:creationId xmlns:a16="http://schemas.microsoft.com/office/drawing/2014/main" id="{790BCDA9-A311-421E-87C9-64BC1BFFF82A}"/>
                  </a:ext>
                </a:extLst>
              </p:cNvPr>
              <p:cNvSpPr/>
              <p:nvPr/>
            </p:nvSpPr>
            <p:spPr>
              <a:xfrm>
                <a:off x="3713262" y="5824263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円/楕円 70">
                <a:extLst>
                  <a:ext uri="{FF2B5EF4-FFF2-40B4-BE49-F238E27FC236}">
                    <a16:creationId xmlns:a16="http://schemas.microsoft.com/office/drawing/2014/main" id="{4FFF8883-FA37-43EF-8BD2-268C66FFC1EC}"/>
                  </a:ext>
                </a:extLst>
              </p:cNvPr>
              <p:cNvSpPr/>
              <p:nvPr/>
            </p:nvSpPr>
            <p:spPr>
              <a:xfrm>
                <a:off x="4161433" y="5897854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円/楕円 71">
                <a:extLst>
                  <a:ext uri="{FF2B5EF4-FFF2-40B4-BE49-F238E27FC236}">
                    <a16:creationId xmlns:a16="http://schemas.microsoft.com/office/drawing/2014/main" id="{EC8F1A78-D437-4185-A6E9-09F7FF703360}"/>
                  </a:ext>
                </a:extLst>
              </p:cNvPr>
              <p:cNvSpPr/>
              <p:nvPr/>
            </p:nvSpPr>
            <p:spPr>
              <a:xfrm>
                <a:off x="4508942" y="5957166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円/楕円 72">
                <a:extLst>
                  <a:ext uri="{FF2B5EF4-FFF2-40B4-BE49-F238E27FC236}">
                    <a16:creationId xmlns:a16="http://schemas.microsoft.com/office/drawing/2014/main" id="{A65ACF89-650C-4685-8E69-0E4A5BF1241B}"/>
                  </a:ext>
                </a:extLst>
              </p:cNvPr>
              <p:cNvSpPr/>
              <p:nvPr/>
            </p:nvSpPr>
            <p:spPr>
              <a:xfrm>
                <a:off x="2535164" y="611229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円/楕円 73">
                <a:extLst>
                  <a:ext uri="{FF2B5EF4-FFF2-40B4-BE49-F238E27FC236}">
                    <a16:creationId xmlns:a16="http://schemas.microsoft.com/office/drawing/2014/main" id="{C1DECC55-2A35-4BB9-9F9A-17C0B822B083}"/>
                  </a:ext>
                </a:extLst>
              </p:cNvPr>
              <p:cNvSpPr/>
              <p:nvPr/>
            </p:nvSpPr>
            <p:spPr>
              <a:xfrm>
                <a:off x="2840782" y="611229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円/楕円 74">
                <a:extLst>
                  <a:ext uri="{FF2B5EF4-FFF2-40B4-BE49-F238E27FC236}">
                    <a16:creationId xmlns:a16="http://schemas.microsoft.com/office/drawing/2014/main" id="{AA9CFB36-3BF1-426F-AFC4-A61698116B01}"/>
                  </a:ext>
                </a:extLst>
              </p:cNvPr>
              <p:cNvSpPr/>
              <p:nvPr/>
            </p:nvSpPr>
            <p:spPr>
              <a:xfrm>
                <a:off x="3200822" y="611229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円/楕円 75">
                <a:extLst>
                  <a:ext uri="{FF2B5EF4-FFF2-40B4-BE49-F238E27FC236}">
                    <a16:creationId xmlns:a16="http://schemas.microsoft.com/office/drawing/2014/main" id="{4C7E3AF7-A073-4A3F-B2C9-0C266F246948}"/>
                  </a:ext>
                </a:extLst>
              </p:cNvPr>
              <p:cNvSpPr/>
              <p:nvPr/>
            </p:nvSpPr>
            <p:spPr>
              <a:xfrm>
                <a:off x="3560862" y="6112295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円/楕円 76">
                <a:extLst>
                  <a:ext uri="{FF2B5EF4-FFF2-40B4-BE49-F238E27FC236}">
                    <a16:creationId xmlns:a16="http://schemas.microsoft.com/office/drawing/2014/main" id="{9AB6A2E0-B8C1-45F7-8B60-E2ED377B0558}"/>
                  </a:ext>
                </a:extLst>
              </p:cNvPr>
              <p:cNvSpPr/>
              <p:nvPr/>
            </p:nvSpPr>
            <p:spPr>
              <a:xfrm>
                <a:off x="3996502" y="6195129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円/楕円 77">
                <a:extLst>
                  <a:ext uri="{FF2B5EF4-FFF2-40B4-BE49-F238E27FC236}">
                    <a16:creationId xmlns:a16="http://schemas.microsoft.com/office/drawing/2014/main" id="{6945C340-D566-4089-8936-217D8C01441C}"/>
                  </a:ext>
                </a:extLst>
              </p:cNvPr>
              <p:cNvSpPr/>
              <p:nvPr/>
            </p:nvSpPr>
            <p:spPr>
              <a:xfrm>
                <a:off x="4378920" y="6171767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正方形/長方形 204">
                <a:extLst>
                  <a:ext uri="{FF2B5EF4-FFF2-40B4-BE49-F238E27FC236}">
                    <a16:creationId xmlns:a16="http://schemas.microsoft.com/office/drawing/2014/main" id="{E6E56042-1ED9-4D26-8A9B-BF631729294E}"/>
                  </a:ext>
                </a:extLst>
              </p:cNvPr>
              <p:cNvSpPr/>
              <p:nvPr/>
            </p:nvSpPr>
            <p:spPr>
              <a:xfrm>
                <a:off x="3174827" y="5536231"/>
                <a:ext cx="202014" cy="202014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06" name="曲線コネクタ 13">
                <a:extLst>
                  <a:ext uri="{FF2B5EF4-FFF2-40B4-BE49-F238E27FC236}">
                    <a16:creationId xmlns:a16="http://schemas.microsoft.com/office/drawing/2014/main" id="{EB2A4767-8BB1-4E2C-9228-FC55C40DB6E7}"/>
                  </a:ext>
                </a:extLst>
              </p:cNvPr>
              <p:cNvCxnSpPr>
                <a:stCxn id="192" idx="2"/>
                <a:endCxn id="205" idx="1"/>
              </p:cNvCxnSpPr>
              <p:nvPr/>
            </p:nvCxnSpPr>
            <p:spPr>
              <a:xfrm rot="16200000" flipH="1">
                <a:off x="2841485" y="5303896"/>
                <a:ext cx="459068" cy="207615"/>
              </a:xfrm>
              <a:prstGeom prst="curvedConnector2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曲線コネクタ 15">
                <a:extLst>
                  <a:ext uri="{FF2B5EF4-FFF2-40B4-BE49-F238E27FC236}">
                    <a16:creationId xmlns:a16="http://schemas.microsoft.com/office/drawing/2014/main" id="{FC51DD3D-0332-4F95-A153-3AE8699C6D44}"/>
                  </a:ext>
                </a:extLst>
              </p:cNvPr>
              <p:cNvCxnSpPr>
                <a:stCxn id="205" idx="2"/>
                <a:endCxn id="188" idx="2"/>
              </p:cNvCxnSpPr>
              <p:nvPr/>
            </p:nvCxnSpPr>
            <p:spPr>
              <a:xfrm rot="16200000" flipH="1">
                <a:off x="3840500" y="5173579"/>
                <a:ext cx="95261" cy="1224592"/>
              </a:xfrm>
              <a:prstGeom prst="curvedConnector2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直線矢印コネクタ 207">
                <a:extLst>
                  <a:ext uri="{FF2B5EF4-FFF2-40B4-BE49-F238E27FC236}">
                    <a16:creationId xmlns:a16="http://schemas.microsoft.com/office/drawing/2014/main" id="{F76E1742-8AC3-4768-A5C3-FF9D1B5BD476}"/>
                  </a:ext>
                </a:extLst>
              </p:cNvPr>
              <p:cNvCxnSpPr>
                <a:stCxn id="205" idx="2"/>
              </p:cNvCxnSpPr>
              <p:nvPr/>
            </p:nvCxnSpPr>
            <p:spPr>
              <a:xfrm flipH="1">
                <a:off x="3165454" y="5738245"/>
                <a:ext cx="110380" cy="19448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直線矢印コネクタ 208">
                <a:extLst>
                  <a:ext uri="{FF2B5EF4-FFF2-40B4-BE49-F238E27FC236}">
                    <a16:creationId xmlns:a16="http://schemas.microsoft.com/office/drawing/2014/main" id="{0F99BD30-8807-4529-A81E-18142E1C6ADC}"/>
                  </a:ext>
                </a:extLst>
              </p:cNvPr>
              <p:cNvCxnSpPr>
                <a:endCxn id="179" idx="4"/>
              </p:cNvCxnSpPr>
              <p:nvPr/>
            </p:nvCxnSpPr>
            <p:spPr>
              <a:xfrm flipH="1" flipV="1">
                <a:off x="4380161" y="5158605"/>
                <a:ext cx="84" cy="357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0" name="円/楕円 103">
                <a:extLst>
                  <a:ext uri="{FF2B5EF4-FFF2-40B4-BE49-F238E27FC236}">
                    <a16:creationId xmlns:a16="http://schemas.microsoft.com/office/drawing/2014/main" id="{203EFD81-A2C7-41E2-928D-CFB6FBFCBEB6}"/>
                  </a:ext>
                </a:extLst>
              </p:cNvPr>
              <p:cNvSpPr/>
              <p:nvPr/>
            </p:nvSpPr>
            <p:spPr>
              <a:xfrm>
                <a:off x="3005854" y="5844272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円/楕円 105">
                <a:extLst>
                  <a:ext uri="{FF2B5EF4-FFF2-40B4-BE49-F238E27FC236}">
                    <a16:creationId xmlns:a16="http://schemas.microsoft.com/office/drawing/2014/main" id="{0B5BC9DC-F01F-489C-A8F1-E4E99C68C58A}"/>
                  </a:ext>
                </a:extLst>
              </p:cNvPr>
              <p:cNvSpPr/>
              <p:nvPr/>
            </p:nvSpPr>
            <p:spPr>
              <a:xfrm>
                <a:off x="4657954" y="4408072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円/楕円 106">
                <a:extLst>
                  <a:ext uri="{FF2B5EF4-FFF2-40B4-BE49-F238E27FC236}">
                    <a16:creationId xmlns:a16="http://schemas.microsoft.com/office/drawing/2014/main" id="{BC157773-30C0-42D9-B973-5504C456BC67}"/>
                  </a:ext>
                </a:extLst>
              </p:cNvPr>
              <p:cNvSpPr/>
              <p:nvPr/>
            </p:nvSpPr>
            <p:spPr>
              <a:xfrm>
                <a:off x="5017994" y="4408072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円/楕円 107">
                <a:extLst>
                  <a:ext uri="{FF2B5EF4-FFF2-40B4-BE49-F238E27FC236}">
                    <a16:creationId xmlns:a16="http://schemas.microsoft.com/office/drawing/2014/main" id="{4B57FF2F-5D11-4FEE-840D-22A57A035144}"/>
                  </a:ext>
                </a:extLst>
              </p:cNvPr>
              <p:cNvSpPr/>
              <p:nvPr/>
            </p:nvSpPr>
            <p:spPr>
              <a:xfrm>
                <a:off x="5378034" y="4408072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円/楕円 108">
                <a:extLst>
                  <a:ext uri="{FF2B5EF4-FFF2-40B4-BE49-F238E27FC236}">
                    <a16:creationId xmlns:a16="http://schemas.microsoft.com/office/drawing/2014/main" id="{04251250-F522-4CC2-BC64-B2B6BF4CC277}"/>
                  </a:ext>
                </a:extLst>
              </p:cNvPr>
              <p:cNvSpPr/>
              <p:nvPr/>
            </p:nvSpPr>
            <p:spPr>
              <a:xfrm>
                <a:off x="4838758" y="4683396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円/楕円 109">
                <a:extLst>
                  <a:ext uri="{FF2B5EF4-FFF2-40B4-BE49-F238E27FC236}">
                    <a16:creationId xmlns:a16="http://schemas.microsoft.com/office/drawing/2014/main" id="{856AD640-5426-415D-9E57-19935C725548}"/>
                  </a:ext>
                </a:extLst>
              </p:cNvPr>
              <p:cNvSpPr/>
              <p:nvPr/>
            </p:nvSpPr>
            <p:spPr>
              <a:xfrm>
                <a:off x="5198798" y="4683396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円/楕円 110">
                <a:extLst>
                  <a:ext uri="{FF2B5EF4-FFF2-40B4-BE49-F238E27FC236}">
                    <a16:creationId xmlns:a16="http://schemas.microsoft.com/office/drawing/2014/main" id="{61A8EA83-9DF6-4C33-AC83-CE18C67086B0}"/>
                  </a:ext>
                </a:extLst>
              </p:cNvPr>
              <p:cNvSpPr/>
              <p:nvPr/>
            </p:nvSpPr>
            <p:spPr>
              <a:xfrm>
                <a:off x="5558838" y="4683396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円/楕円 111">
                <a:extLst>
                  <a:ext uri="{FF2B5EF4-FFF2-40B4-BE49-F238E27FC236}">
                    <a16:creationId xmlns:a16="http://schemas.microsoft.com/office/drawing/2014/main" id="{0740F98F-F561-4108-AE7B-68CF894E1A81}"/>
                  </a:ext>
                </a:extLst>
              </p:cNvPr>
              <p:cNvSpPr/>
              <p:nvPr/>
            </p:nvSpPr>
            <p:spPr>
              <a:xfrm>
                <a:off x="4677156" y="4970834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円/楕円 112">
                <a:extLst>
                  <a:ext uri="{FF2B5EF4-FFF2-40B4-BE49-F238E27FC236}">
                    <a16:creationId xmlns:a16="http://schemas.microsoft.com/office/drawing/2014/main" id="{BB24EA16-4FD8-46BA-92D7-F101870C5D46}"/>
                  </a:ext>
                </a:extLst>
              </p:cNvPr>
              <p:cNvSpPr/>
              <p:nvPr/>
            </p:nvSpPr>
            <p:spPr>
              <a:xfrm>
                <a:off x="5037196" y="4970834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円/楕円 113">
                <a:extLst>
                  <a:ext uri="{FF2B5EF4-FFF2-40B4-BE49-F238E27FC236}">
                    <a16:creationId xmlns:a16="http://schemas.microsoft.com/office/drawing/2014/main" id="{B67EF9AA-94F0-44AD-AFC9-88B67B42852A}"/>
                  </a:ext>
                </a:extLst>
              </p:cNvPr>
              <p:cNvSpPr/>
              <p:nvPr/>
            </p:nvSpPr>
            <p:spPr>
              <a:xfrm>
                <a:off x="5397236" y="4970834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円/楕円 114">
                <a:extLst>
                  <a:ext uri="{FF2B5EF4-FFF2-40B4-BE49-F238E27FC236}">
                    <a16:creationId xmlns:a16="http://schemas.microsoft.com/office/drawing/2014/main" id="{298B82FA-E282-43C1-BCDE-33D21F1433C1}"/>
                  </a:ext>
                </a:extLst>
              </p:cNvPr>
              <p:cNvSpPr/>
              <p:nvPr/>
            </p:nvSpPr>
            <p:spPr>
              <a:xfrm>
                <a:off x="4863602" y="5246158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円/楕円 115">
                <a:extLst>
                  <a:ext uri="{FF2B5EF4-FFF2-40B4-BE49-F238E27FC236}">
                    <a16:creationId xmlns:a16="http://schemas.microsoft.com/office/drawing/2014/main" id="{0466EA47-1AF1-4126-AA98-CD4DC127E7AD}"/>
                  </a:ext>
                </a:extLst>
              </p:cNvPr>
              <p:cNvSpPr/>
              <p:nvPr/>
            </p:nvSpPr>
            <p:spPr>
              <a:xfrm>
                <a:off x="5223642" y="5246158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円/楕円 116">
                <a:extLst>
                  <a:ext uri="{FF2B5EF4-FFF2-40B4-BE49-F238E27FC236}">
                    <a16:creationId xmlns:a16="http://schemas.microsoft.com/office/drawing/2014/main" id="{5727A884-8A12-4981-B1EC-3B98BF4E7CFD}"/>
                  </a:ext>
                </a:extLst>
              </p:cNvPr>
              <p:cNvSpPr/>
              <p:nvPr/>
            </p:nvSpPr>
            <p:spPr>
              <a:xfrm>
                <a:off x="5583682" y="5246158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円/楕円 117">
                <a:extLst>
                  <a:ext uri="{FF2B5EF4-FFF2-40B4-BE49-F238E27FC236}">
                    <a16:creationId xmlns:a16="http://schemas.microsoft.com/office/drawing/2014/main" id="{94EAAA43-8780-4C90-87BF-23EE3DF986BE}"/>
                  </a:ext>
                </a:extLst>
              </p:cNvPr>
              <p:cNvSpPr/>
              <p:nvPr/>
            </p:nvSpPr>
            <p:spPr>
              <a:xfrm>
                <a:off x="4659747" y="5534456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円/楕円 118">
                <a:extLst>
                  <a:ext uri="{FF2B5EF4-FFF2-40B4-BE49-F238E27FC236}">
                    <a16:creationId xmlns:a16="http://schemas.microsoft.com/office/drawing/2014/main" id="{737EF856-6C18-423D-B3DA-21A0D5F95AFA}"/>
                  </a:ext>
                </a:extLst>
              </p:cNvPr>
              <p:cNvSpPr/>
              <p:nvPr/>
            </p:nvSpPr>
            <p:spPr>
              <a:xfrm>
                <a:off x="5019787" y="5534456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円/楕円 119">
                <a:extLst>
                  <a:ext uri="{FF2B5EF4-FFF2-40B4-BE49-F238E27FC236}">
                    <a16:creationId xmlns:a16="http://schemas.microsoft.com/office/drawing/2014/main" id="{BF528358-B2EC-400A-BB69-FB81C0CC22ED}"/>
                  </a:ext>
                </a:extLst>
              </p:cNvPr>
              <p:cNvSpPr/>
              <p:nvPr/>
            </p:nvSpPr>
            <p:spPr>
              <a:xfrm>
                <a:off x="5379827" y="5534456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円/楕円 120">
                <a:extLst>
                  <a:ext uri="{FF2B5EF4-FFF2-40B4-BE49-F238E27FC236}">
                    <a16:creationId xmlns:a16="http://schemas.microsoft.com/office/drawing/2014/main" id="{4A0DD1E5-A34A-4CB7-908C-A2BD168CC3A9}"/>
                  </a:ext>
                </a:extLst>
              </p:cNvPr>
              <p:cNvSpPr/>
              <p:nvPr/>
            </p:nvSpPr>
            <p:spPr>
              <a:xfrm>
                <a:off x="4863602" y="5809142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" name="円/楕円 121">
                <a:extLst>
                  <a:ext uri="{FF2B5EF4-FFF2-40B4-BE49-F238E27FC236}">
                    <a16:creationId xmlns:a16="http://schemas.microsoft.com/office/drawing/2014/main" id="{5158B636-0EAF-44C1-8810-9CFED8C8CFDD}"/>
                  </a:ext>
                </a:extLst>
              </p:cNvPr>
              <p:cNvSpPr/>
              <p:nvPr/>
            </p:nvSpPr>
            <p:spPr>
              <a:xfrm>
                <a:off x="5223642" y="5809142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8" name="円/楕円 122">
                <a:extLst>
                  <a:ext uri="{FF2B5EF4-FFF2-40B4-BE49-F238E27FC236}">
                    <a16:creationId xmlns:a16="http://schemas.microsoft.com/office/drawing/2014/main" id="{639FDD88-B51D-4875-A039-480E06A34E1F}"/>
                  </a:ext>
                </a:extLst>
              </p:cNvPr>
              <p:cNvSpPr/>
              <p:nvPr/>
            </p:nvSpPr>
            <p:spPr>
              <a:xfrm>
                <a:off x="5583682" y="5809142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9" name="円/楕円 129">
                <a:extLst>
                  <a:ext uri="{FF2B5EF4-FFF2-40B4-BE49-F238E27FC236}">
                    <a16:creationId xmlns:a16="http://schemas.microsoft.com/office/drawing/2014/main" id="{90123EA6-2AB8-46A4-A6EB-68CDF299E379}"/>
                  </a:ext>
                </a:extLst>
              </p:cNvPr>
              <p:cNvSpPr/>
              <p:nvPr/>
            </p:nvSpPr>
            <p:spPr>
              <a:xfrm>
                <a:off x="4701138" y="6135423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0" name="円/楕円 130">
                <a:extLst>
                  <a:ext uri="{FF2B5EF4-FFF2-40B4-BE49-F238E27FC236}">
                    <a16:creationId xmlns:a16="http://schemas.microsoft.com/office/drawing/2014/main" id="{7B74FBCB-8B99-4E9D-A3F2-F2AE582068EC}"/>
                  </a:ext>
                </a:extLst>
              </p:cNvPr>
              <p:cNvSpPr/>
              <p:nvPr/>
            </p:nvSpPr>
            <p:spPr>
              <a:xfrm>
                <a:off x="5061178" y="6135423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1" name="円/楕円 131">
                <a:extLst>
                  <a:ext uri="{FF2B5EF4-FFF2-40B4-BE49-F238E27FC236}">
                    <a16:creationId xmlns:a16="http://schemas.microsoft.com/office/drawing/2014/main" id="{A7DD4464-586D-4481-BBBB-CFDBEFE567F2}"/>
                  </a:ext>
                </a:extLst>
              </p:cNvPr>
              <p:cNvSpPr/>
              <p:nvPr/>
            </p:nvSpPr>
            <p:spPr>
              <a:xfrm>
                <a:off x="5421218" y="6135423"/>
                <a:ext cx="198438" cy="1984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32" name="直線矢印コネクタ 231">
                <a:extLst>
                  <a:ext uri="{FF2B5EF4-FFF2-40B4-BE49-F238E27FC236}">
                    <a16:creationId xmlns:a16="http://schemas.microsoft.com/office/drawing/2014/main" id="{451BDF3F-2D95-4D4D-93D7-570A2731C309}"/>
                  </a:ext>
                </a:extLst>
              </p:cNvPr>
              <p:cNvCxnSpPr/>
              <p:nvPr/>
            </p:nvCxnSpPr>
            <p:spPr>
              <a:xfrm flipH="1">
                <a:off x="2993316" y="6022701"/>
                <a:ext cx="110380" cy="19448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3" name="円/楕円 146">
                <a:extLst>
                  <a:ext uri="{FF2B5EF4-FFF2-40B4-BE49-F238E27FC236}">
                    <a16:creationId xmlns:a16="http://schemas.microsoft.com/office/drawing/2014/main" id="{BB451A72-5726-41FC-988F-AF002B995F2B}"/>
                  </a:ext>
                </a:extLst>
              </p:cNvPr>
              <p:cNvSpPr/>
              <p:nvPr/>
            </p:nvSpPr>
            <p:spPr>
              <a:xfrm>
                <a:off x="5242132" y="4949743"/>
                <a:ext cx="198438" cy="19843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67075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00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34" name="直線矢印コネクタ 233">
                <a:extLst>
                  <a:ext uri="{FF2B5EF4-FFF2-40B4-BE49-F238E27FC236}">
                    <a16:creationId xmlns:a16="http://schemas.microsoft.com/office/drawing/2014/main" id="{CD07CA63-CF94-4344-A850-3293D39EC5F8}"/>
                  </a:ext>
                </a:extLst>
              </p:cNvPr>
              <p:cNvCxnSpPr/>
              <p:nvPr/>
            </p:nvCxnSpPr>
            <p:spPr>
              <a:xfrm flipV="1">
                <a:off x="4856196" y="5176124"/>
                <a:ext cx="403420" cy="59816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テキスト ボックス 5"/>
          <p:cNvSpPr txBox="1"/>
          <p:nvPr/>
        </p:nvSpPr>
        <p:spPr>
          <a:xfrm>
            <a:off x="362376" y="1887024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Proton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正方形/長方形 15"/>
          <p:cNvSpPr>
            <a:spLocks noChangeArrowheads="1"/>
          </p:cNvSpPr>
          <p:nvPr/>
        </p:nvSpPr>
        <p:spPr bwMode="auto">
          <a:xfrm>
            <a:off x="6662234" y="3483792"/>
            <a:ext cx="10865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 b="1" dirty="0">
                <a:solidFill>
                  <a:srgbClr val="0000FF"/>
                </a:solidFill>
              </a:rPr>
              <a:t>DPA</a:t>
            </a:r>
            <a:r>
              <a:rPr lang="en-US" altLang="ja-JP" sz="3200" b="1" dirty="0"/>
              <a:t>=</a:t>
            </a:r>
            <a:endParaRPr lang="ja-JP" altLang="en-US" sz="3200" b="1" baseline="-250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26D70357-15D4-417B-ACA7-1704E33F44FC}"/>
                  </a:ext>
                </a:extLst>
              </p:cNvPr>
              <p:cNvSpPr txBox="1"/>
              <p:nvPr/>
            </p:nvSpPr>
            <p:spPr>
              <a:xfrm>
                <a:off x="7454620" y="3504175"/>
                <a:ext cx="1429310" cy="527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ja-JP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ja-JP" altLang="en-U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ja-JP" altLang="en-US" sz="2800" i="1">
                              <a:latin typeface="Cambria Math"/>
                            </a:rPr>
                            <m:t>𝜙</m:t>
                          </m:r>
                        </m:e>
                      </m:acc>
                    </m:oMath>
                  </m:oMathPara>
                </a14:m>
                <a:endParaRPr kumimoji="1" lang="ja-JP" altLang="en-US" sz="2800" i="1" dirty="0"/>
              </a:p>
            </p:txBody>
          </p:sp>
        </mc:Choice>
        <mc:Fallback xmlns="">
          <p:sp>
            <p:nvSpPr>
              <p:cNvPr id="114" name="テキスト ボックス 1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6D70357-15D4-417B-ACA7-1704E33F4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620" y="3504175"/>
                <a:ext cx="1429310" cy="52783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" name="円/楕円 115"/>
          <p:cNvSpPr/>
          <p:nvPr/>
        </p:nvSpPr>
        <p:spPr>
          <a:xfrm>
            <a:off x="4650503" y="2982872"/>
            <a:ext cx="198437" cy="195460"/>
          </a:xfrm>
          <a:prstGeom prst="ellipse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/>
              <p:cNvSpPr txBox="1"/>
              <p:nvPr/>
            </p:nvSpPr>
            <p:spPr>
              <a:xfrm>
                <a:off x="2876398" y="5020040"/>
                <a:ext cx="5655266" cy="869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sz="240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ja-JP" altLang="en-US" sz="2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𝐶𝑜𝑢𝑙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0.8</m:t>
                          </m:r>
                          <m:sSub>
                            <m:sSubPr>
                              <m:ctrlP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𝑎𝑟𝑐</m:t>
                          </m:r>
                        </m:sub>
                      </m:sSub>
                      <m:d>
                        <m:d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2" name="テキスト ボックス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398" y="5020040"/>
                <a:ext cx="5655266" cy="86940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正方形/長方形 111"/>
          <p:cNvSpPr/>
          <p:nvPr/>
        </p:nvSpPr>
        <p:spPr>
          <a:xfrm>
            <a:off x="5873072" y="5021440"/>
            <a:ext cx="1260346" cy="975223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7" name="正方形/長方形 116"/>
          <p:cNvSpPr/>
          <p:nvPr/>
        </p:nvSpPr>
        <p:spPr>
          <a:xfrm>
            <a:off x="4500652" y="5037010"/>
            <a:ext cx="1293218" cy="975223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" name="Text Box 22"/>
          <p:cNvSpPr txBox="1">
            <a:spLocks noChangeArrowheads="1"/>
          </p:cNvSpPr>
          <p:nvPr/>
        </p:nvSpPr>
        <p:spPr bwMode="auto">
          <a:xfrm>
            <a:off x="2520497" y="6049590"/>
            <a:ext cx="30036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Differential Coulomb scattering cross section</a:t>
            </a: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6994440" y="6050025"/>
            <a:ext cx="22005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 production efficiency</a:t>
            </a:r>
          </a:p>
        </p:txBody>
      </p:sp>
      <p:sp>
        <p:nvSpPr>
          <p:cNvPr id="120" name="正方形/長方形 119"/>
          <p:cNvSpPr/>
          <p:nvPr/>
        </p:nvSpPr>
        <p:spPr>
          <a:xfrm>
            <a:off x="7204893" y="5011248"/>
            <a:ext cx="926142" cy="975223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Text Box 22"/>
          <p:cNvSpPr txBox="1">
            <a:spLocks noChangeArrowheads="1"/>
          </p:cNvSpPr>
          <p:nvPr/>
        </p:nvSpPr>
        <p:spPr bwMode="auto">
          <a:xfrm>
            <a:off x="5394206" y="6029754"/>
            <a:ext cx="194695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displacement</a:t>
            </a:r>
          </a:p>
        </p:txBody>
      </p:sp>
      <p:sp>
        <p:nvSpPr>
          <p:cNvPr id="122" name="Text Box 22"/>
          <p:cNvSpPr txBox="1">
            <a:spLocks noChangeArrowheads="1"/>
          </p:cNvSpPr>
          <p:nvPr/>
        </p:nvSpPr>
        <p:spPr bwMode="auto">
          <a:xfrm>
            <a:off x="43462" y="4969680"/>
            <a:ext cx="29857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 cross section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276668" y="3802583"/>
            <a:ext cx="24673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Intra-nuclear cascade 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(INCL4.6 and JAM)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33579" y="2273400"/>
            <a:ext cx="22893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Ionization: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ATIMA</a:t>
            </a:r>
          </a:p>
        </p:txBody>
      </p:sp>
      <p:sp>
        <p:nvSpPr>
          <p:cNvPr id="123" name="正方形/長方形 122"/>
          <p:cNvSpPr/>
          <p:nvPr/>
        </p:nvSpPr>
        <p:spPr>
          <a:xfrm>
            <a:off x="299880" y="4354181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Evaporation (GEM)</a:t>
            </a:r>
          </a:p>
        </p:txBody>
      </p:sp>
      <p:sp>
        <p:nvSpPr>
          <p:cNvPr id="124" name="テキスト ボックス 65"/>
          <p:cNvSpPr txBox="1">
            <a:spLocks noChangeArrowheads="1"/>
          </p:cNvSpPr>
          <p:nvPr/>
        </p:nvSpPr>
        <p:spPr bwMode="auto">
          <a:xfrm>
            <a:off x="323943" y="5411340"/>
            <a:ext cx="31481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dimensionless transferred energy </a:t>
            </a:r>
            <a:endParaRPr lang="ja-JP" altLang="en-US" sz="2000" i="1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 flipV="1">
            <a:off x="4241096" y="5889445"/>
            <a:ext cx="508625" cy="22978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H="1" flipV="1">
            <a:off x="6798907" y="5924782"/>
            <a:ext cx="23507" cy="419055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119" idx="0"/>
          </p:cNvCxnSpPr>
          <p:nvPr/>
        </p:nvCxnSpPr>
        <p:spPr>
          <a:xfrm flipH="1" flipV="1">
            <a:off x="7840477" y="5797271"/>
            <a:ext cx="254229" cy="252754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602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1294" y="95116"/>
            <a:ext cx="8676456" cy="563563"/>
          </a:xfrm>
        </p:spPr>
        <p:txBody>
          <a:bodyPr/>
          <a:lstStyle/>
          <a:p>
            <a:pPr>
              <a:defRPr/>
            </a:pP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Differential Coulomb scattering cross section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>
          <a:xfrm>
            <a:off x="7097098" y="6519713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1418607" y="1252842"/>
            <a:ext cx="296862" cy="296863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1152999" y="912616"/>
            <a:ext cx="198437" cy="19685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フリーフォーム 8"/>
          <p:cNvSpPr/>
          <p:nvPr/>
        </p:nvSpPr>
        <p:spPr>
          <a:xfrm>
            <a:off x="625949" y="1077716"/>
            <a:ext cx="520700" cy="160337"/>
          </a:xfrm>
          <a:custGeom>
            <a:avLst/>
            <a:gdLst>
              <a:gd name="connsiteX0" fmla="*/ 0 w 1138518"/>
              <a:gd name="connsiteY0" fmla="*/ 331694 h 352612"/>
              <a:gd name="connsiteX1" fmla="*/ 681318 w 1138518"/>
              <a:gd name="connsiteY1" fmla="*/ 313765 h 352612"/>
              <a:gd name="connsiteX2" fmla="*/ 1039906 w 1138518"/>
              <a:gd name="connsiteY2" fmla="*/ 98612 h 352612"/>
              <a:gd name="connsiteX3" fmla="*/ 1138518 w 1138518"/>
              <a:gd name="connsiteY3" fmla="*/ 0 h 35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518" h="352612">
                <a:moveTo>
                  <a:pt x="0" y="331694"/>
                </a:moveTo>
                <a:cubicBezTo>
                  <a:pt x="254000" y="342153"/>
                  <a:pt x="508000" y="352612"/>
                  <a:pt x="681318" y="313765"/>
                </a:cubicBezTo>
                <a:cubicBezTo>
                  <a:pt x="854636" y="274918"/>
                  <a:pt x="963706" y="150906"/>
                  <a:pt x="1039906" y="98612"/>
                </a:cubicBezTo>
                <a:cubicBezTo>
                  <a:pt x="1116106" y="46318"/>
                  <a:pt x="1127312" y="23159"/>
                  <a:pt x="1138518" y="0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フリーフォーム 9"/>
          <p:cNvSpPr/>
          <p:nvPr/>
        </p:nvSpPr>
        <p:spPr>
          <a:xfrm>
            <a:off x="914551" y="1324850"/>
            <a:ext cx="369888" cy="104775"/>
          </a:xfrm>
          <a:custGeom>
            <a:avLst/>
            <a:gdLst>
              <a:gd name="connsiteX0" fmla="*/ 0 w 806823"/>
              <a:gd name="connsiteY0" fmla="*/ 13448 h 228601"/>
              <a:gd name="connsiteX1" fmla="*/ 349623 w 806823"/>
              <a:gd name="connsiteY1" fmla="*/ 22412 h 228601"/>
              <a:gd name="connsiteX2" fmla="*/ 654423 w 806823"/>
              <a:gd name="connsiteY2" fmla="*/ 147918 h 228601"/>
              <a:gd name="connsiteX3" fmla="*/ 654423 w 806823"/>
              <a:gd name="connsiteY3" fmla="*/ 147918 h 228601"/>
              <a:gd name="connsiteX4" fmla="*/ 654423 w 806823"/>
              <a:gd name="connsiteY4" fmla="*/ 147918 h 228601"/>
              <a:gd name="connsiteX5" fmla="*/ 654423 w 806823"/>
              <a:gd name="connsiteY5" fmla="*/ 147918 h 228601"/>
              <a:gd name="connsiteX6" fmla="*/ 806823 w 806823"/>
              <a:gd name="connsiteY6" fmla="*/ 228601 h 22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6823" h="228601">
                <a:moveTo>
                  <a:pt x="0" y="13448"/>
                </a:moveTo>
                <a:cubicBezTo>
                  <a:pt x="120276" y="6724"/>
                  <a:pt x="240553" y="0"/>
                  <a:pt x="349623" y="22412"/>
                </a:cubicBezTo>
                <a:cubicBezTo>
                  <a:pt x="458694" y="44824"/>
                  <a:pt x="654423" y="147918"/>
                  <a:pt x="654423" y="147918"/>
                </a:cubicBezTo>
                <a:lnTo>
                  <a:pt x="654423" y="147918"/>
                </a:lnTo>
                <a:lnTo>
                  <a:pt x="654423" y="147918"/>
                </a:lnTo>
                <a:lnTo>
                  <a:pt x="654423" y="147918"/>
                </a:lnTo>
                <a:lnTo>
                  <a:pt x="806823" y="228601"/>
                </a:ln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54750" y="648984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10255" name="テキスト ボックス 65"/>
          <p:cNvSpPr txBox="1">
            <a:spLocks noChangeArrowheads="1"/>
          </p:cNvSpPr>
          <p:nvPr/>
        </p:nvSpPr>
        <p:spPr bwMode="auto">
          <a:xfrm>
            <a:off x="306" y="3322325"/>
            <a:ext cx="45498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dimensionless transferred energy </a:t>
            </a:r>
            <a:endParaRPr lang="ja-JP" altLang="en-US" sz="2000" i="1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8" name="正方形/長方形 26"/>
          <p:cNvSpPr>
            <a:spLocks noChangeArrowheads="1"/>
          </p:cNvSpPr>
          <p:nvPr/>
        </p:nvSpPr>
        <p:spPr bwMode="auto">
          <a:xfrm>
            <a:off x="2605023" y="843087"/>
            <a:ext cx="56589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ja-JP" sz="20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:kinetic energy of proton or nuclear products 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9" name="正方形/長方形 27"/>
          <p:cNvSpPr>
            <a:spLocks noChangeArrowheads="1"/>
          </p:cNvSpPr>
          <p:nvPr/>
        </p:nvSpPr>
        <p:spPr bwMode="auto">
          <a:xfrm>
            <a:off x="2629757" y="1262473"/>
            <a:ext cx="4194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 transferred energy to target atom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02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027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37" name="正方形/長方形 36"/>
          <p:cNvSpPr/>
          <p:nvPr/>
        </p:nvSpPr>
        <p:spPr>
          <a:xfrm>
            <a:off x="5276639" y="1720470"/>
            <a:ext cx="29477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 functions: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11298" name="Object 2"/>
          <p:cNvGraphicFramePr>
            <a:graphicFrameLocks noChangeAspect="1"/>
          </p:cNvGraphicFramePr>
          <p:nvPr/>
        </p:nvGraphicFramePr>
        <p:xfrm>
          <a:off x="4735967" y="1984454"/>
          <a:ext cx="38020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0" name="数式" r:id="rId4" imgW="2006280" imgH="266400" progId="Equation.3">
                  <p:embed/>
                </p:oleObj>
              </mc:Choice>
              <mc:Fallback>
                <p:oleObj name="数式" r:id="rId4" imgW="2006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5967" y="1984454"/>
                        <a:ext cx="380206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1300" name="Object 4"/>
          <p:cNvGraphicFramePr>
            <a:graphicFrameLocks noChangeAspect="1"/>
          </p:cNvGraphicFramePr>
          <p:nvPr/>
        </p:nvGraphicFramePr>
        <p:xfrm>
          <a:off x="218858" y="5552944"/>
          <a:ext cx="242888" cy="340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1" name="数式" r:id="rId6" imgW="126835" imgH="139518" progId="Equation.3">
                  <p:embed/>
                </p:oleObj>
              </mc:Choice>
              <mc:Fallback>
                <p:oleObj name="数式" r:id="rId6" imgW="126835" imgH="1395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858" y="5552944"/>
                        <a:ext cx="242888" cy="3403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正方形/長方形 34"/>
          <p:cNvSpPr>
            <a:spLocks noChangeArrowheads="1"/>
          </p:cNvSpPr>
          <p:nvPr/>
        </p:nvSpPr>
        <p:spPr bwMode="auto">
          <a:xfrm>
            <a:off x="387014" y="5523043"/>
            <a:ext cx="27366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dimensionless energy</a:t>
            </a:r>
            <a:endParaRPr lang="ja-JP" altLang="en-US" sz="2000" i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正方形/長方形 34"/>
          <p:cNvSpPr>
            <a:spLocks noChangeArrowheads="1"/>
          </p:cNvSpPr>
          <p:nvPr/>
        </p:nvSpPr>
        <p:spPr bwMode="auto">
          <a:xfrm>
            <a:off x="299267" y="4342402"/>
            <a:ext cx="21389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 maximum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2000" i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21880" y="2515232"/>
            <a:ext cx="4003034" cy="368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正方形/長方形 31"/>
          <p:cNvSpPr>
            <a:spLocks noChangeArrowheads="1"/>
          </p:cNvSpPr>
          <p:nvPr/>
        </p:nvSpPr>
        <p:spPr bwMode="auto">
          <a:xfrm>
            <a:off x="4202535" y="6072117"/>
            <a:ext cx="42578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Large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     large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in close collisions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正方形/長方形 31"/>
          <p:cNvSpPr>
            <a:spLocks noChangeArrowheads="1"/>
          </p:cNvSpPr>
          <p:nvPr/>
        </p:nvSpPr>
        <p:spPr bwMode="auto">
          <a:xfrm>
            <a:off x="4190678" y="6363935"/>
            <a:ext cx="44294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Small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     small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in distant collisions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直線矢印コネクタ 43"/>
          <p:cNvCxnSpPr/>
          <p:nvPr/>
        </p:nvCxnSpPr>
        <p:spPr>
          <a:xfrm>
            <a:off x="5148064" y="6309320"/>
            <a:ext cx="288032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/>
          <p:nvPr/>
        </p:nvCxnSpPr>
        <p:spPr>
          <a:xfrm>
            <a:off x="5148064" y="6598953"/>
            <a:ext cx="288032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/>
              <p:cNvSpPr txBox="1"/>
              <p:nvPr/>
            </p:nvSpPr>
            <p:spPr>
              <a:xfrm>
                <a:off x="91506" y="2222254"/>
                <a:ext cx="3387722" cy="7605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ja-JP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𝐶𝑜𝑢𝑙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altLang="ja-JP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ja-JP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𝑇𝐹</m:t>
                              </m:r>
                            </m:sub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altLang="ja-JP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altLang="ja-JP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ja-JP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  <m:r>
                            <a:rPr lang="en-US" altLang="ja-JP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ja-JP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06" y="2222254"/>
                <a:ext cx="3387722" cy="7605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53140" y="3343377"/>
            <a:ext cx="4116732" cy="34206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/>
              <p:cNvSpPr txBox="1"/>
              <p:nvPr/>
            </p:nvSpPr>
            <p:spPr>
              <a:xfrm>
                <a:off x="1158292" y="5869978"/>
                <a:ext cx="2261580" cy="6387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sz="20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𝑇𝐹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43" name="テキスト ボックス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292" y="5869978"/>
                <a:ext cx="2261580" cy="63870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/>
              <p:cNvSpPr txBox="1"/>
              <p:nvPr/>
            </p:nvSpPr>
            <p:spPr>
              <a:xfrm>
                <a:off x="1012205" y="3680756"/>
                <a:ext cx="1150380" cy="6281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ja-JP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47" name="テキスト ボックス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205" y="3680756"/>
                <a:ext cx="1150380" cy="628121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1068443" y="4771281"/>
                <a:ext cx="1660776" cy="6582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sz="20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ja-JP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ja-JP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443" y="4771281"/>
                <a:ext cx="1660776" cy="65825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479296" y="817535"/>
            <a:ext cx="7935553" cy="818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1418607" y="764704"/>
            <a:ext cx="970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(Z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684643" y="1195654"/>
            <a:ext cx="970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(Z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61" name="正方形/長方形 31"/>
          <p:cNvSpPr>
            <a:spLocks noChangeArrowheads="1"/>
          </p:cNvSpPr>
          <p:nvPr/>
        </p:nvSpPr>
        <p:spPr bwMode="auto">
          <a:xfrm>
            <a:off x="5290467" y="5074080"/>
            <a:ext cx="25106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>
                <a:latin typeface="Symbol" panose="05050102010706020507" pitchFamily="18" charset="2"/>
                <a:cs typeface="Arial" panose="020B0604020202020204" pitchFamily="34" charset="0"/>
              </a:rPr>
              <a:t>l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=1.309, </a:t>
            </a:r>
            <a:r>
              <a:rPr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=1/3, </a:t>
            </a:r>
            <a:r>
              <a:rPr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=2/3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4243255" y="1723518"/>
            <a:ext cx="4453749" cy="5040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下矢印 15"/>
          <p:cNvSpPr/>
          <p:nvPr/>
        </p:nvSpPr>
        <p:spPr>
          <a:xfrm>
            <a:off x="2836083" y="2982847"/>
            <a:ext cx="250629" cy="3605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右矢印 16"/>
          <p:cNvSpPr/>
          <p:nvPr/>
        </p:nvSpPr>
        <p:spPr>
          <a:xfrm>
            <a:off x="3515920" y="2338720"/>
            <a:ext cx="709236" cy="1942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937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506" y="40326"/>
            <a:ext cx="8676456" cy="563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ja-JP" sz="2400" dirty="0">
                <a:solidFill>
                  <a:srgbClr val="0000FF"/>
                </a:solidFill>
                <a:latin typeface="Arial" charset="0"/>
                <a:cs typeface="Arial" charset="0"/>
              </a:rPr>
              <a:t>Relativistic differential Coulomb scattering cross section</a:t>
            </a:r>
            <a:endParaRPr lang="ja-JP" altLang="en-US" sz="2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>
          <a:xfrm>
            <a:off x="7045728" y="6519713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1418607" y="1252842"/>
            <a:ext cx="296862" cy="296863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1152999" y="912616"/>
            <a:ext cx="198437" cy="19685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フリーフォーム 8"/>
          <p:cNvSpPr/>
          <p:nvPr/>
        </p:nvSpPr>
        <p:spPr>
          <a:xfrm>
            <a:off x="625949" y="1077716"/>
            <a:ext cx="520700" cy="160337"/>
          </a:xfrm>
          <a:custGeom>
            <a:avLst/>
            <a:gdLst>
              <a:gd name="connsiteX0" fmla="*/ 0 w 1138518"/>
              <a:gd name="connsiteY0" fmla="*/ 331694 h 352612"/>
              <a:gd name="connsiteX1" fmla="*/ 681318 w 1138518"/>
              <a:gd name="connsiteY1" fmla="*/ 313765 h 352612"/>
              <a:gd name="connsiteX2" fmla="*/ 1039906 w 1138518"/>
              <a:gd name="connsiteY2" fmla="*/ 98612 h 352612"/>
              <a:gd name="connsiteX3" fmla="*/ 1138518 w 1138518"/>
              <a:gd name="connsiteY3" fmla="*/ 0 h 35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518" h="352612">
                <a:moveTo>
                  <a:pt x="0" y="331694"/>
                </a:moveTo>
                <a:cubicBezTo>
                  <a:pt x="254000" y="342153"/>
                  <a:pt x="508000" y="352612"/>
                  <a:pt x="681318" y="313765"/>
                </a:cubicBezTo>
                <a:cubicBezTo>
                  <a:pt x="854636" y="274918"/>
                  <a:pt x="963706" y="150906"/>
                  <a:pt x="1039906" y="98612"/>
                </a:cubicBezTo>
                <a:cubicBezTo>
                  <a:pt x="1116106" y="46318"/>
                  <a:pt x="1127312" y="23159"/>
                  <a:pt x="1138518" y="0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フリーフォーム 9"/>
          <p:cNvSpPr/>
          <p:nvPr/>
        </p:nvSpPr>
        <p:spPr>
          <a:xfrm>
            <a:off x="914551" y="1324850"/>
            <a:ext cx="369888" cy="104775"/>
          </a:xfrm>
          <a:custGeom>
            <a:avLst/>
            <a:gdLst>
              <a:gd name="connsiteX0" fmla="*/ 0 w 806823"/>
              <a:gd name="connsiteY0" fmla="*/ 13448 h 228601"/>
              <a:gd name="connsiteX1" fmla="*/ 349623 w 806823"/>
              <a:gd name="connsiteY1" fmla="*/ 22412 h 228601"/>
              <a:gd name="connsiteX2" fmla="*/ 654423 w 806823"/>
              <a:gd name="connsiteY2" fmla="*/ 147918 h 228601"/>
              <a:gd name="connsiteX3" fmla="*/ 654423 w 806823"/>
              <a:gd name="connsiteY3" fmla="*/ 147918 h 228601"/>
              <a:gd name="connsiteX4" fmla="*/ 654423 w 806823"/>
              <a:gd name="connsiteY4" fmla="*/ 147918 h 228601"/>
              <a:gd name="connsiteX5" fmla="*/ 654423 w 806823"/>
              <a:gd name="connsiteY5" fmla="*/ 147918 h 228601"/>
              <a:gd name="connsiteX6" fmla="*/ 806823 w 806823"/>
              <a:gd name="connsiteY6" fmla="*/ 228601 h 22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6823" h="228601">
                <a:moveTo>
                  <a:pt x="0" y="13448"/>
                </a:moveTo>
                <a:cubicBezTo>
                  <a:pt x="120276" y="6724"/>
                  <a:pt x="240553" y="0"/>
                  <a:pt x="349623" y="22412"/>
                </a:cubicBezTo>
                <a:cubicBezTo>
                  <a:pt x="458694" y="44824"/>
                  <a:pt x="654423" y="147918"/>
                  <a:pt x="654423" y="147918"/>
                </a:cubicBezTo>
                <a:lnTo>
                  <a:pt x="654423" y="147918"/>
                </a:lnTo>
                <a:lnTo>
                  <a:pt x="654423" y="147918"/>
                </a:lnTo>
                <a:lnTo>
                  <a:pt x="654423" y="147918"/>
                </a:lnTo>
                <a:lnTo>
                  <a:pt x="806823" y="228601"/>
                </a:ln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54750" y="648984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10255" name="テキスト ボックス 65"/>
          <p:cNvSpPr txBox="1">
            <a:spLocks noChangeArrowheads="1"/>
          </p:cNvSpPr>
          <p:nvPr/>
        </p:nvSpPr>
        <p:spPr bwMode="auto">
          <a:xfrm>
            <a:off x="200316" y="3728609"/>
            <a:ext cx="45498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 dimensionless transferred energy</a:t>
            </a:r>
            <a:endParaRPr lang="ja-JP" altLang="en-US" sz="2000" i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8" name="正方形/長方形 26"/>
          <p:cNvSpPr>
            <a:spLocks noChangeArrowheads="1"/>
          </p:cNvSpPr>
          <p:nvPr/>
        </p:nvSpPr>
        <p:spPr bwMode="auto">
          <a:xfrm>
            <a:off x="2992719" y="816656"/>
            <a:ext cx="60949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ja-JP" sz="20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:kinetic energy of </a:t>
            </a: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high-energy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(&gt;100 MeV) </a:t>
            </a: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</a:t>
            </a:r>
            <a:endParaRPr lang="ja-JP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9" name="正方形/長方形 27"/>
          <p:cNvSpPr>
            <a:spLocks noChangeArrowheads="1"/>
          </p:cNvSpPr>
          <p:nvPr/>
        </p:nvSpPr>
        <p:spPr bwMode="auto">
          <a:xfrm>
            <a:off x="3179130" y="1211189"/>
            <a:ext cx="4194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 energy transferred to target atom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02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027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36" name="テキスト ボックス 65"/>
          <p:cNvSpPr txBox="1">
            <a:spLocks noChangeArrowheads="1"/>
          </p:cNvSpPr>
          <p:nvPr/>
        </p:nvSpPr>
        <p:spPr bwMode="auto">
          <a:xfrm>
            <a:off x="91506" y="1757162"/>
            <a:ext cx="8872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Relativistic differential Coulomb scattering cross section:</a:t>
            </a:r>
            <a:endParaRPr lang="ja-JP" altLang="en-US" sz="2000" i="1" baseline="-25000" dirty="0">
              <a:solidFill>
                <a:srgbClr val="FF0000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48" name="正方形/長方形 34"/>
          <p:cNvSpPr>
            <a:spLocks noChangeArrowheads="1"/>
          </p:cNvSpPr>
          <p:nvPr/>
        </p:nvSpPr>
        <p:spPr bwMode="auto">
          <a:xfrm>
            <a:off x="203321" y="4861488"/>
            <a:ext cx="21389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 maximum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2000" i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/>
              <p:cNvSpPr txBox="1"/>
              <p:nvPr/>
            </p:nvSpPr>
            <p:spPr>
              <a:xfrm>
                <a:off x="122658" y="2101137"/>
                <a:ext cx="6820329" cy="118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ja-JP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𝐶𝑜𝑢𝑙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altLang="ja-JP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ja-JP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ja-JP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ja-JP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ja-JP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ja-JP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ja-JP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altLang="ja-JP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ja-JP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p>
                                  <m:r>
                                    <a:rPr lang="en-US" altLang="ja-JP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ja-JP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ja-JP" alt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𝜋𝛼𝛽</m:t>
                          </m:r>
                          <m:r>
                            <a:rPr lang="ja-JP" alt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altLang="ja-JP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altLang="ja-JP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ja-JP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altLang="ja-JP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ja-JP" alt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p>
                                          <m:r>
                                            <a:rPr lang="en-US" altLang="ja-JP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rad>
                              <m:r>
                                <a:rPr lang="en-US" altLang="ja-JP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ja-JP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ja-JP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ja-JP" alt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𝜀</m:t>
                                      </m:r>
                                    </m:e>
                                    <m:sup>
                                      <m:r>
                                        <a:rPr lang="en-US" altLang="ja-JP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kumimoji="1" lang="ja-JP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58" y="2101137"/>
                <a:ext cx="6820329" cy="11890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54750" y="4325093"/>
            <a:ext cx="8623317" cy="2232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/>
              <p:cNvSpPr txBox="1"/>
              <p:nvPr/>
            </p:nvSpPr>
            <p:spPr>
              <a:xfrm>
                <a:off x="7204357" y="4743231"/>
                <a:ext cx="1288878" cy="669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𝑧𝑍</m:t>
                          </m:r>
                          <m:sSup>
                            <m:sSup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ja-JP" altLang="en-US" sz="200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43" name="テキスト ボックス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7" y="4743231"/>
                <a:ext cx="1288878" cy="66941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/>
              <p:cNvSpPr txBox="1"/>
              <p:nvPr/>
            </p:nvSpPr>
            <p:spPr>
              <a:xfrm>
                <a:off x="4429732" y="3622135"/>
                <a:ext cx="1150380" cy="6281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ja-JP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47" name="テキスト ボックス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732" y="3622135"/>
                <a:ext cx="1150380" cy="62812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2449694" y="4743231"/>
                <a:ext cx="2522935" cy="82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ja-JP" sz="20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ja-JP" sz="20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altLang="ja-JP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altLang="ja-JP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i="1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f>
                                <m:fPr>
                                  <m:ctrlP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en-US" altLang="ja-JP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den>
                              </m:f>
                              <m:r>
                                <a:rPr lang="en-US" altLang="ja-JP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ja-JP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694" y="4743231"/>
                <a:ext cx="2522935" cy="82060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479296" y="817535"/>
            <a:ext cx="8485192" cy="9473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1418607" y="764704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(Z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=z, M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=m)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684643" y="1195654"/>
            <a:ext cx="1572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(Z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=Z, M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=M)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/>
              <p:cNvSpPr txBox="1"/>
              <p:nvPr/>
            </p:nvSpPr>
            <p:spPr>
              <a:xfrm>
                <a:off x="325028" y="5542054"/>
                <a:ext cx="2549672" cy="9093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000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d>
                            <m:d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ja-JP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ja-JP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ja-JP" sz="20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en-US" altLang="ja-JP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ja-JP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ja-JP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ja-JP" sz="20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en-US" altLang="ja-JP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ja-JP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altLang="ja-JP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0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altLang="ja-JP" sz="20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38" name="テキスト ボックス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28" y="5542054"/>
                <a:ext cx="2549672" cy="90935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/>
              <p:cNvSpPr txBox="1"/>
              <p:nvPr/>
            </p:nvSpPr>
            <p:spPr>
              <a:xfrm>
                <a:off x="3638163" y="5630170"/>
                <a:ext cx="1456489" cy="707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altLang="ja-JP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ja-JP" altLang="en-US" sz="20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p>
                                  <m:r>
                                    <a:rPr lang="en-US" altLang="ja-JP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49" name="テキスト ボックス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163" y="5630170"/>
                <a:ext cx="1456489" cy="70737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/>
              <p:cNvSpPr txBox="1"/>
              <p:nvPr/>
            </p:nvSpPr>
            <p:spPr>
              <a:xfrm>
                <a:off x="5648502" y="5668181"/>
                <a:ext cx="2216569" cy="617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sSup>
                            <m:sSupPr>
                              <m:ctrlP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ja-JP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num>
                        <m:den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137.036</m:t>
                          </m:r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50" name="テキスト ボックス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502" y="5668181"/>
                <a:ext cx="2216569" cy="61773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/>
          <p:cNvSpPr/>
          <p:nvPr/>
        </p:nvSpPr>
        <p:spPr>
          <a:xfrm>
            <a:off x="1252217" y="4266735"/>
            <a:ext cx="6296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Relativistic correction for high-energy proton </a:t>
            </a:r>
            <a:endParaRPr lang="ja-JP" altLang="en-US" sz="2400" dirty="0"/>
          </a:p>
        </p:txBody>
      </p:sp>
      <p:sp>
        <p:nvSpPr>
          <p:cNvPr id="11" name="正方形/長方形 10"/>
          <p:cNvSpPr/>
          <p:nvPr/>
        </p:nvSpPr>
        <p:spPr>
          <a:xfrm>
            <a:off x="6933643" y="2430002"/>
            <a:ext cx="2030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into PHITS</a:t>
            </a:r>
            <a:endParaRPr lang="ja-JP" altLang="en-US" i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5197894" y="4900544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Impact parameter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6001E2-162C-4A52-9EA5-1F1DCD475113}"/>
              </a:ext>
            </a:extLst>
          </p:cNvPr>
          <p:cNvSpPr txBox="1"/>
          <p:nvPr/>
        </p:nvSpPr>
        <p:spPr>
          <a:xfrm>
            <a:off x="1715469" y="6501052"/>
            <a:ext cx="4341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Next: Damage energy to lattice atom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830613" y="3265435"/>
            <a:ext cx="44302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I.  Jun, IEEE Trans.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Sci. 48  (2001) 162.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446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540568" y="57125"/>
            <a:ext cx="10081120" cy="563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ja-JP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Damage energy transferred to the lattice atom</a:t>
            </a:r>
            <a:endParaRPr lang="ja-JP" altLang="en-US" sz="2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>
          <a:xfrm>
            <a:off x="7018337" y="6510734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93217" y="620688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112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28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2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29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29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正方形/長方形 23"/>
              <p:cNvSpPr/>
              <p:nvPr/>
            </p:nvSpPr>
            <p:spPr>
              <a:xfrm>
                <a:off x="777403" y="1193093"/>
                <a:ext cx="1886862" cy="7855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ja-JP" alt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2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ja-JP" altLang="en-US" sz="2200">
                              <a:latin typeface="Cambria Math" panose="02040503050406030204" pitchFamily="18" charset="0"/>
                            </a:rPr>
                            <m:t>NRT</m:t>
                          </m:r>
                        </m:sub>
                      </m:sSub>
                      <m:r>
                        <a:rPr lang="ja-JP" altLang="en-US" sz="2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200" i="1">
                              <a:latin typeface="Cambria Math" panose="02040503050406030204" pitchFamily="18" charset="0"/>
                            </a:rPr>
                            <m:t>0.8</m:t>
                          </m:r>
                          <m:sSub>
                            <m:sSubPr>
                              <m:ctrlPr>
                                <a:rPr lang="en-US" altLang="ja-JP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sz="220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num>
                        <m:den>
                          <m:r>
                            <a:rPr lang="en-US" altLang="ja-JP" sz="22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ja-JP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2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sz="2200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ja-JP" sz="22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正方形/長方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03" y="1193093"/>
                <a:ext cx="1886862" cy="7855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テキスト ボックス 65">
            <a:extLst>
              <a:ext uri="{FF2B5EF4-FFF2-40B4-BE49-F238E27FC236}">
                <a16:creationId xmlns:a16="http://schemas.microsoft.com/office/drawing/2014/main" id="{01D04642-DF39-43C1-A214-8710BBECB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149" y="3031014"/>
            <a:ext cx="472816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ja-JP" sz="20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20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:damage energy is the energy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available to generate atomic displacements by 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 collisions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正方形/長方形 5"/>
              <p:cNvSpPr/>
              <p:nvPr/>
            </p:nvSpPr>
            <p:spPr>
              <a:xfrm>
                <a:off x="1135643" y="1966650"/>
                <a:ext cx="1781834" cy="724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00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en-US" altLang="ja-JP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𝑘𝑔</m:t>
                          </m:r>
                        </m:den>
                      </m:f>
                      <m:r>
                        <a:rPr lang="en-US" altLang="ja-JP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ja-JP" altLang="en-US" sz="2000" dirty="0"/>
              </a:p>
            </p:txBody>
          </p:sp>
        </mc:Choice>
        <mc:Fallback xmlns="">
          <p:sp>
            <p:nvSpPr>
              <p:cNvPr id="6" name="正方形/長方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643" y="1966650"/>
                <a:ext cx="1781834" cy="72449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0" name="図 119"/>
          <p:cNvPicPr>
            <a:picLocks noChangeAspect="1"/>
          </p:cNvPicPr>
          <p:nvPr/>
        </p:nvPicPr>
        <p:blipFill rotWithShape="1">
          <a:blip r:embed="rId5"/>
          <a:srcRect l="8894" t="28513" r="12191" b="20197"/>
          <a:stretch/>
        </p:blipFill>
        <p:spPr>
          <a:xfrm>
            <a:off x="4786216" y="1174597"/>
            <a:ext cx="4317568" cy="3973568"/>
          </a:xfrm>
          <a:prstGeom prst="rect">
            <a:avLst/>
          </a:prstGeom>
        </p:spPr>
      </p:pic>
      <p:sp>
        <p:nvSpPr>
          <p:cNvPr id="125" name="テキスト ボックス 65">
            <a:extLst>
              <a:ext uri="{FF2B5EF4-FFF2-40B4-BE49-F238E27FC236}">
                <a16:creationId xmlns:a16="http://schemas.microsoft.com/office/drawing/2014/main" id="{01D04642-DF39-43C1-A214-8710BBECB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262" y="5160468"/>
            <a:ext cx="43924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Relationship between PKA energy and damage energy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127" name="テキスト ボックス 65">
            <a:extLst>
              <a:ext uri="{FF2B5EF4-FFF2-40B4-BE49-F238E27FC236}">
                <a16:creationId xmlns:a16="http://schemas.microsoft.com/office/drawing/2014/main" id="{01D04642-DF39-43C1-A214-8710BBECB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5325" y="1471907"/>
            <a:ext cx="219797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Damage among same atoms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7548" y="4295785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The energy lost in the cascade by electron excitation is subtracted.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2AD51BA-A678-4355-B6ED-FF13B74B07D4}"/>
              </a:ext>
            </a:extLst>
          </p:cNvPr>
          <p:cNvSpPr/>
          <p:nvPr/>
        </p:nvSpPr>
        <p:spPr>
          <a:xfrm>
            <a:off x="-12149" y="738109"/>
            <a:ext cx="7965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Number of displaced atoms using phenomenological approach by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Lindhard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テキスト ボックス 65">
            <a:extLst>
              <a:ext uri="{FF2B5EF4-FFF2-40B4-BE49-F238E27FC236}">
                <a16:creationId xmlns:a16="http://schemas.microsoft.com/office/drawing/2014/main" id="{61FA4E73-D7C3-4B9F-A78E-FB5FE2EFA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152" y="4869160"/>
            <a:ext cx="1008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i="1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T</a:t>
            </a:r>
            <a:endParaRPr lang="ja-JP" altLang="en-US" sz="2000" i="1" dirty="0">
              <a:solidFill>
                <a:srgbClr val="0000FF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20" name="テキスト ボックス 65">
            <a:extLst>
              <a:ext uri="{FF2B5EF4-FFF2-40B4-BE49-F238E27FC236}">
                <a16:creationId xmlns:a16="http://schemas.microsoft.com/office/drawing/2014/main" id="{5FCEBF61-AE51-4A0C-9EF5-CCE0DE95C36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340007" y="3733001"/>
            <a:ext cx="1008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i="1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T</a:t>
            </a:r>
            <a:r>
              <a:rPr lang="en-US" altLang="ja-JP" sz="2000" baseline="-25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d</a:t>
            </a:r>
            <a:endParaRPr lang="ja-JP" altLang="en-US" sz="2000" baseline="-25000" dirty="0">
              <a:solidFill>
                <a:srgbClr val="0000FF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8568D37-35D8-4F4F-8CD0-012B07237BFC}"/>
              </a:ext>
            </a:extLst>
          </p:cNvPr>
          <p:cNvSpPr txBox="1"/>
          <p:nvPr/>
        </p:nvSpPr>
        <p:spPr>
          <a:xfrm>
            <a:off x="7031123" y="4170961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eV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-64547" y="6068035"/>
            <a:ext cx="59640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Lindhard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Dan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Vidnsk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Selsk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Fyf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Medd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33:1 (1963).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2E969F-4C75-4899-B398-D94214A8C5EE}"/>
              </a:ext>
            </a:extLst>
          </p:cNvPr>
          <p:cNvSpPr txBox="1"/>
          <p:nvPr/>
        </p:nvSpPr>
        <p:spPr>
          <a:xfrm>
            <a:off x="1715469" y="6501052"/>
            <a:ext cx="3996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Next: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Defect production efficiency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C852A22-0AF1-46B4-BA73-6B6A337A18E8}"/>
              </a:ext>
            </a:extLst>
          </p:cNvPr>
          <p:cNvSpPr/>
          <p:nvPr/>
        </p:nvSpPr>
        <p:spPr>
          <a:xfrm>
            <a:off x="40153" y="518191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Damage energies are saturated with PKA energy over 1 MeV.</a:t>
            </a:r>
          </a:p>
        </p:txBody>
      </p:sp>
    </p:spTree>
    <p:extLst>
      <p:ext uri="{BB962C8B-B14F-4D97-AF65-F5344CB8AC3E}">
        <p14:creationId xmlns:p14="http://schemas.microsoft.com/office/powerpoint/2010/main" val="1692856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/>
          <a:srcRect l="11016" t="29391" r="14093" b="20418"/>
          <a:stretch/>
        </p:blipFill>
        <p:spPr>
          <a:xfrm>
            <a:off x="5796136" y="3430026"/>
            <a:ext cx="3111180" cy="295196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47713" y="-80704"/>
            <a:ext cx="5315413" cy="563563"/>
          </a:xfrm>
        </p:spPr>
        <p:txBody>
          <a:bodyPr>
            <a:noAutofit/>
          </a:bodyPr>
          <a:lstStyle/>
          <a:p>
            <a:r>
              <a:rPr lang="en-US" altLang="ja-JP" sz="24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Athermal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recombination</a:t>
            </a:r>
            <a:r>
              <a:rPr lang="ja-JP" alt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correction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>
          <a:xfrm>
            <a:off x="7086652" y="6564930"/>
            <a:ext cx="2133600" cy="365125"/>
          </a:xfrm>
        </p:spPr>
        <p:txBody>
          <a:bodyPr/>
          <a:lstStyle/>
          <a:p>
            <a:pPr>
              <a:defRPr/>
            </a:pPr>
            <a:fld id="{8F61C85A-CD65-4877-8061-980DC6FC50E6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12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129480" y="404664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112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28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2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29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29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正方形/長方形 7"/>
              <p:cNvSpPr/>
              <p:nvPr/>
            </p:nvSpPr>
            <p:spPr>
              <a:xfrm>
                <a:off x="483832" y="4770620"/>
                <a:ext cx="3961213" cy="786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ja-JP" altLang="en-US" sz="2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ζ</m:t>
                          </m:r>
                        </m:e>
                        <m:sub>
                          <m:r>
                            <a:rPr lang="en-US" altLang="ja-JP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𝑎𝑟𝑐</m:t>
                          </m:r>
                        </m:sub>
                      </m:sSub>
                      <m:r>
                        <a:rPr lang="ja-JP" altLang="en-US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ja-JP" alt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2200" i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ja-JP" alt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/>
                          </m:sSub>
                        </m:num>
                        <m:den>
                          <m:sSup>
                            <m:sSupPr>
                              <m:ctrlPr>
                                <a:rPr lang="ja-JP" alt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ja-JP" alt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ja-JP" altLang="en-US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ja-JP" alt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ja-JP" alt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ja-JP" altLang="en-US" sz="2200" i="1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ja-JP" sz="2200" b="0" i="0" smtClean="0">
                                              <a:latin typeface="Cambria Math" panose="02040503050406030204" pitchFamily="18" charset="0"/>
                                            </a:rPr>
                                            <m:t>d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ja-JP" altLang="en-US" sz="2200" i="0">
                                          <a:latin typeface="Cambria Math" panose="02040503050406030204" pitchFamily="18" charset="0"/>
                                        </a:rPr>
                                        <m:t>0.8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ja-JP" alt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sz="22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/>
                              </m:sSub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ja-JP" altLang="en-US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ja-JP" sz="2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ja-JP" altLang="en-US" sz="2200" i="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  <m:sup>
                          <m:sSub>
                            <m:sSubPr>
                              <m:ctrlPr>
                                <a:rPr lang="ja-JP" alt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2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/>
                          </m:sSub>
                        </m:sup>
                      </m:sSubSup>
                      <m:r>
                        <a:rPr lang="ja-JP" altLang="en-US" sz="22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ja-JP" alt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/>
                      </m:sSub>
                    </m:oMath>
                  </m:oMathPara>
                </a14:m>
                <a:endParaRPr lang="ja-JP" altLang="en-US" sz="2200" dirty="0"/>
              </a:p>
            </p:txBody>
          </p:sp>
        </mc:Choice>
        <mc:Fallback xmlns="">
          <p:sp>
            <p:nvSpPr>
              <p:cNvPr id="8" name="正方形/長方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32" y="4770620"/>
                <a:ext cx="3961213" cy="78669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>
            <a:extLst>
              <a:ext uri="{FF2B5EF4-FFF2-40B4-BE49-F238E27FC236}">
                <a16:creationId xmlns:a16="http://schemas.microsoft.com/office/drawing/2014/main" id="{05D858FF-C1D5-4A4E-9BDD-786A5C787E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71" r="32326"/>
          <a:stretch/>
        </p:blipFill>
        <p:spPr>
          <a:xfrm>
            <a:off x="2857744" y="573816"/>
            <a:ext cx="4157579" cy="200743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D6FD67A-91FF-42BD-A317-9089C4ED79E6}"/>
              </a:ext>
            </a:extLst>
          </p:cNvPr>
          <p:cNvSpPr/>
          <p:nvPr/>
        </p:nvSpPr>
        <p:spPr>
          <a:xfrm>
            <a:off x="60170" y="1833585"/>
            <a:ext cx="3105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 : K.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Nordlund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Nature Comm. 9 (2018) 1084.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93CD88B-9A3D-463F-A61E-6C54546AFBDE}"/>
              </a:ext>
            </a:extLst>
          </p:cNvPr>
          <p:cNvSpPr/>
          <p:nvPr/>
        </p:nvSpPr>
        <p:spPr>
          <a:xfrm>
            <a:off x="2527612" y="2517275"/>
            <a:ext cx="2408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NRT damage model</a:t>
            </a:r>
            <a:endParaRPr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DBDFC52-D3BD-4951-B9DA-BB1C71D08E1B}"/>
              </a:ext>
            </a:extLst>
          </p:cNvPr>
          <p:cNvSpPr/>
          <p:nvPr/>
        </p:nvSpPr>
        <p:spPr>
          <a:xfrm>
            <a:off x="4816373" y="2538958"/>
            <a:ext cx="3006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 damage production</a:t>
            </a:r>
            <a:endParaRPr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6615BFB9-C67C-444D-BC79-4620EFC722A6}"/>
              </a:ext>
            </a:extLst>
          </p:cNvPr>
          <p:cNvSpPr/>
          <p:nvPr/>
        </p:nvSpPr>
        <p:spPr>
          <a:xfrm>
            <a:off x="81820" y="542478"/>
            <a:ext cx="8967688" cy="2764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775E129-7D35-494E-9CA0-EB450A184E63}"/>
              </a:ext>
            </a:extLst>
          </p:cNvPr>
          <p:cNvSpPr/>
          <p:nvPr/>
        </p:nvSpPr>
        <p:spPr>
          <a:xfrm>
            <a:off x="80466" y="3398604"/>
            <a:ext cx="8969042" cy="32254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66FF8EF-CDEB-4237-9CC1-5B6FF362CFC3}"/>
              </a:ext>
            </a:extLst>
          </p:cNvPr>
          <p:cNvSpPr/>
          <p:nvPr/>
        </p:nvSpPr>
        <p:spPr>
          <a:xfrm>
            <a:off x="57830" y="962183"/>
            <a:ext cx="28556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Molecular dynamic simulation study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61A931DF-472B-498A-BDA0-CF932E138A3D}"/>
              </a:ext>
            </a:extLst>
          </p:cNvPr>
          <p:cNvSpPr/>
          <p:nvPr/>
        </p:nvSpPr>
        <p:spPr>
          <a:xfrm>
            <a:off x="5717005" y="6270959"/>
            <a:ext cx="34433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 production efficiency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正方形/長方形 3"/>
              <p:cNvSpPr/>
              <p:nvPr/>
            </p:nvSpPr>
            <p:spPr>
              <a:xfrm>
                <a:off x="506198" y="3557958"/>
                <a:ext cx="4099327" cy="7855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ja-JP" alt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2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200" b="0" i="0" smtClean="0">
                              <a:latin typeface="Cambria Math" panose="02040503050406030204" pitchFamily="18" charset="0"/>
                            </a:rPr>
                            <m:t>arc</m:t>
                          </m:r>
                        </m:sub>
                      </m:sSub>
                      <m:d>
                        <m:dPr>
                          <m:ctrlPr>
                            <a:rPr lang="en-US" altLang="ja-JP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2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sz="2200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d>
                      <m:r>
                        <a:rPr lang="ja-JP" altLang="en-US" sz="2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200" i="1">
                              <a:latin typeface="Cambria Math" panose="02040503050406030204" pitchFamily="18" charset="0"/>
                            </a:rPr>
                            <m:t>0.8</m:t>
                          </m:r>
                        </m:num>
                        <m:den>
                          <m:r>
                            <a:rPr lang="en-US" altLang="ja-JP" sz="22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ja-JP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2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sz="2200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altLang="ja-JP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200" i="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d>
                        <m:dPr>
                          <m:ctrlPr>
                            <a:rPr lang="en-US" altLang="ja-JP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2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sz="2200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altLang="ja-JP" sz="2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altLang="ja-JP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𝑎𝑟𝑐</m:t>
                          </m:r>
                        </m:sub>
                      </m:sSub>
                      <m:r>
                        <a:rPr lang="en-US" altLang="ja-JP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ja-JP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en-US" altLang="ja-JP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ja-JP" altLang="en-US" sz="2200" dirty="0"/>
              </a:p>
            </p:txBody>
          </p:sp>
        </mc:Choice>
        <mc:Fallback xmlns="">
          <p:sp>
            <p:nvSpPr>
              <p:cNvPr id="4" name="正方形/長方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198" y="3557958"/>
                <a:ext cx="4099327" cy="78553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正方形/長方形 8"/>
          <p:cNvSpPr/>
          <p:nvPr/>
        </p:nvSpPr>
        <p:spPr>
          <a:xfrm>
            <a:off x="80466" y="2878642"/>
            <a:ext cx="90115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Schematic illustration of the damage for the case of ~1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keV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damage energy in a metal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129151" y="1995849"/>
            <a:ext cx="17347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Interstitial atom </a:t>
            </a:r>
            <a:endParaRPr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7188999" y="929381"/>
            <a:ext cx="106615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Vacancy</a:t>
            </a:r>
            <a:endParaRPr lang="ja-JP" altLang="en-US" dirty="0"/>
          </a:p>
        </p:txBody>
      </p:sp>
      <p:cxnSp>
        <p:nvCxnSpPr>
          <p:cNvPr id="12" name="直線矢印コネクタ 11"/>
          <p:cNvCxnSpPr/>
          <p:nvPr/>
        </p:nvCxnSpPr>
        <p:spPr>
          <a:xfrm flipH="1" flipV="1">
            <a:off x="6548751" y="1804775"/>
            <a:ext cx="605933" cy="2908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H="1">
            <a:off x="5949681" y="1211480"/>
            <a:ext cx="1239318" cy="12037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7904363" y="5163871"/>
            <a:ext cx="0" cy="89148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144217" y="5751779"/>
            <a:ext cx="270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Cu: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= -0.68,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= 0.16</a:t>
            </a:r>
          </a:p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W:  </a:t>
            </a:r>
            <a:r>
              <a:rPr kumimoji="1"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= -0.56, </a:t>
            </a:r>
            <a:r>
              <a:rPr kumimoji="1"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= 0.12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8880" y="4468742"/>
            <a:ext cx="5974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Efficiency function based on tabulated parameters 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941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01335" y="2025058"/>
            <a:ext cx="83854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DPA calculation method in high-energy region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ja-JP" alt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Calculations of DPA cross sections and damage energy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4. Plan for DPA measurements using 120 GeV protons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4DC0F144-B134-4C94-AE80-62367B6D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 17"/>
          <p:cNvSpPr>
            <a:spLocks noGrp="1"/>
          </p:cNvSpPr>
          <p:nvPr>
            <p:ph type="sldNum" sz="quarter" idx="12"/>
          </p:nvPr>
        </p:nvSpPr>
        <p:spPr>
          <a:xfrm>
            <a:off x="6980006" y="6492875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13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980728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3405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34280" y="-18823"/>
            <a:ext cx="8229600" cy="560487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Arc-</a:t>
            </a:r>
            <a:r>
              <a:rPr lang="en-US" altLang="ja-JP" sz="28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cross section for proton irradiation</a:t>
            </a:r>
            <a:endParaRPr kumimoji="1" lang="ja-JP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010400" y="6441830"/>
            <a:ext cx="2133600" cy="365125"/>
          </a:xfrm>
        </p:spPr>
        <p:txBody>
          <a:bodyPr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14/26</a:t>
            </a:r>
            <a:endParaRPr kumimoji="1"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541664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8398" y="5879523"/>
            <a:ext cx="8249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Nuclear reaction product is dominant with proton energy over 100 MeV.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4992" y="5032716"/>
            <a:ext cx="8939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Contribution of Coulomb scattering for </a:t>
            </a:r>
            <a:r>
              <a:rPr kumimoji="1"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p+target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increases with Ep over 1 GeV.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80402" y="5314708"/>
            <a:ext cx="7389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i.e. 9% at 1 GeV, 19% at 30 GeV, 29% at 100 GeV for tungsten 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65">
            <a:extLst>
              <a:ext uri="{FF2B5EF4-FFF2-40B4-BE49-F238E27FC236}">
                <a16:creationId xmlns:a16="http://schemas.microsoft.com/office/drawing/2014/main" id="{01D04642-DF39-43C1-A214-8710BBECB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062" y="4549229"/>
            <a:ext cx="50312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Arc-</a:t>
            </a:r>
            <a:r>
              <a:rPr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dpa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 cross sections for </a:t>
            </a:r>
            <a:r>
              <a:rPr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p+Cu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 and </a:t>
            </a:r>
            <a:r>
              <a:rPr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p+W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17BE8FA-3281-4708-BFEE-D34F6E773B54}"/>
              </a:ext>
            </a:extLst>
          </p:cNvPr>
          <p:cNvSpPr/>
          <p:nvPr/>
        </p:nvSpPr>
        <p:spPr>
          <a:xfrm>
            <a:off x="434280" y="6441830"/>
            <a:ext cx="75357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Next slide: arc-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cross section of nuclear interaction product</a:t>
            </a:r>
            <a:endParaRPr lang="ja-JP" altLang="en-US" sz="2000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/>
          <a:srcRect l="11195" t="27783" r="12990" b="19627"/>
          <a:stretch/>
        </p:blipFill>
        <p:spPr>
          <a:xfrm>
            <a:off x="323527" y="667995"/>
            <a:ext cx="3989521" cy="391802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/>
          <a:srcRect l="11893" t="28349" r="12293" b="19187"/>
          <a:stretch/>
        </p:blipFill>
        <p:spPr>
          <a:xfrm>
            <a:off x="4763185" y="676669"/>
            <a:ext cx="3990236" cy="39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80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4186"/>
            <a:ext cx="8229600" cy="619108"/>
          </a:xfrm>
        </p:spPr>
        <p:txBody>
          <a:bodyPr>
            <a:normAutofit fontScale="90000"/>
          </a:bodyPr>
          <a:lstStyle/>
          <a:p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Arc-</a:t>
            </a:r>
            <a:r>
              <a:rPr lang="en-US" altLang="ja-JP" sz="28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cross section of nuclear interaction product</a:t>
            </a:r>
            <a:endParaRPr lang="ja-JP" alt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010400" y="6456126"/>
            <a:ext cx="2133600" cy="365125"/>
          </a:xfrm>
        </p:spPr>
        <p:txBody>
          <a:bodyPr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15/26</a:t>
            </a:r>
            <a:endParaRPr kumimoji="1"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87418" y="5079724"/>
            <a:ext cx="8656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Arc-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cross sections are widely distributed with increasing proton energy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This trend is strong for heavier target material.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51520" y="6238579"/>
            <a:ext cx="75330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Next slide: Damage energies for 1 GeV protons incident on W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65">
            <a:extLst>
              <a:ext uri="{FF2B5EF4-FFF2-40B4-BE49-F238E27FC236}">
                <a16:creationId xmlns:a16="http://schemas.microsoft.com/office/drawing/2014/main" id="{01D04642-DF39-43C1-A214-8710BBECB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4516994"/>
            <a:ext cx="61271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Arc-</a:t>
            </a:r>
            <a:r>
              <a:rPr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dpa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t> cross sections of nuclear interaction product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643294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l="10373" t="32150" r="13812" b="23400"/>
          <a:stretch/>
        </p:blipFill>
        <p:spPr>
          <a:xfrm>
            <a:off x="0" y="768563"/>
            <a:ext cx="4515782" cy="374843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/>
          <a:srcRect l="10406" t="31451" r="13780" b="23932"/>
          <a:stretch/>
        </p:blipFill>
        <p:spPr>
          <a:xfrm>
            <a:off x="4515782" y="768562"/>
            <a:ext cx="4437718" cy="369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01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9276" t="31956" r="13423" b="22895"/>
          <a:stretch/>
        </p:blipFill>
        <p:spPr>
          <a:xfrm>
            <a:off x="148802" y="697748"/>
            <a:ext cx="4326060" cy="357731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10230" t="31638" r="12470" b="23797"/>
          <a:stretch/>
        </p:blipFill>
        <p:spPr>
          <a:xfrm>
            <a:off x="4568572" y="670951"/>
            <a:ext cx="4364818" cy="356262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-14451"/>
            <a:ext cx="8763000" cy="675235"/>
          </a:xfrm>
        </p:spPr>
        <p:txBody>
          <a:bodyPr>
            <a:normAutofit fontScale="90000"/>
          </a:bodyPr>
          <a:lstStyle/>
          <a:p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 energy of each nuclear product for 1 GeV </a:t>
            </a:r>
            <a:r>
              <a:rPr lang="en-US" altLang="ja-JP" sz="28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p+W</a:t>
            </a:r>
            <a:endParaRPr lang="ja-JP" alt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970376" y="6443020"/>
            <a:ext cx="2133600" cy="365125"/>
          </a:xfrm>
        </p:spPr>
        <p:txBody>
          <a:bodyPr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16/26</a:t>
            </a:r>
            <a:endParaRPr kumimoji="1"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065" y="548680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2277" y="5404922"/>
            <a:ext cx="8229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For target nucleus (tungsten),</a:t>
            </a:r>
            <a:r>
              <a:rPr kumimoji="1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contribution of nuclear elastic scattering is dominant below 50 </a:t>
            </a:r>
            <a:r>
              <a:rPr kumimoji="1"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</a:t>
            </a:r>
            <a:r>
              <a:rPr kumimoji="1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14772" y="6092820"/>
            <a:ext cx="7760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In-elastic scattering components are dominant for 50 keV – 5 MeV.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39552" y="4139920"/>
            <a:ext cx="4368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damage energy distribution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90415" y="4148407"/>
            <a:ext cx="3842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spectra of W, Ho and Sn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95628" y="4655190"/>
            <a:ext cx="8355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Damage energy is smaller than kinetic energy because the energy lost in the cascade by electron excitation is subtracted.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正方形/長方形 16"/>
              <p:cNvSpPr/>
              <p:nvPr/>
            </p:nvSpPr>
            <p:spPr>
              <a:xfrm>
                <a:off x="1369947" y="2804009"/>
                <a:ext cx="1878591" cy="724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0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en-US" altLang="ja-JP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𝑘𝑔</m:t>
                          </m:r>
                        </m:den>
                      </m:f>
                      <m:sSub>
                        <m:sSubPr>
                          <m:ctrlPr>
                            <a:rPr lang="en-US" altLang="ja-JP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ja-JP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ja-JP" altLang="en-US" sz="2000" dirty="0"/>
              </a:p>
            </p:txBody>
          </p:sp>
        </mc:Choice>
        <mc:Fallback xmlns="">
          <p:sp>
            <p:nvSpPr>
              <p:cNvPr id="17" name="正方形/長方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947" y="2804009"/>
                <a:ext cx="1878591" cy="7244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77C6B7A-EF1D-44FF-90DF-056C7E406A9A}"/>
              </a:ext>
            </a:extLst>
          </p:cNvPr>
          <p:cNvSpPr txBox="1"/>
          <p:nvPr/>
        </p:nvSpPr>
        <p:spPr>
          <a:xfrm>
            <a:off x="5258172" y="785833"/>
            <a:ext cx="1342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elastic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7483574-6152-4EF6-B915-3763228BAF77}"/>
              </a:ext>
            </a:extLst>
          </p:cNvPr>
          <p:cNvSpPr txBox="1"/>
          <p:nvPr/>
        </p:nvSpPr>
        <p:spPr>
          <a:xfrm>
            <a:off x="5889452" y="1608192"/>
            <a:ext cx="1156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in-elastic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084168" y="1052736"/>
            <a:ext cx="288032" cy="7200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V="1">
            <a:off x="6865719" y="1547641"/>
            <a:ext cx="296612" cy="24250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25830DE-F94F-48BF-8253-26754CFA243E}"/>
              </a:ext>
            </a:extLst>
          </p:cNvPr>
          <p:cNvSpPr txBox="1"/>
          <p:nvPr/>
        </p:nvSpPr>
        <p:spPr>
          <a:xfrm>
            <a:off x="212277" y="6506870"/>
            <a:ext cx="7390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Next slide: Damage energies for 50 GeV protons incident on W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665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C46AD846-86D9-4E0B-8093-52CDC205F5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55" t="31181" r="13645" b="23670"/>
          <a:stretch/>
        </p:blipFill>
        <p:spPr>
          <a:xfrm>
            <a:off x="154497" y="743679"/>
            <a:ext cx="4309492" cy="356362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/>
          <a:srcRect l="11349" t="31100" r="14322" b="23750"/>
          <a:stretch/>
        </p:blipFill>
        <p:spPr>
          <a:xfrm>
            <a:off x="4655681" y="647348"/>
            <a:ext cx="4381500" cy="376809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-29920"/>
            <a:ext cx="8763000" cy="578600"/>
          </a:xfrm>
        </p:spPr>
        <p:txBody>
          <a:bodyPr>
            <a:normAutofit fontScale="90000"/>
          </a:bodyPr>
          <a:lstStyle/>
          <a:p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 energy of each nuclear product for 50 GeV </a:t>
            </a:r>
            <a:r>
              <a:rPr lang="en-US" altLang="ja-JP" sz="28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p+W</a:t>
            </a:r>
            <a:endParaRPr lang="ja-JP" alt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943323" y="6468985"/>
            <a:ext cx="2133600" cy="365125"/>
          </a:xfrm>
        </p:spPr>
        <p:txBody>
          <a:bodyPr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17/26</a:t>
            </a:r>
            <a:endParaRPr kumimoji="1"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476672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9710" y="574013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Damage energy range are almost same in the proton energy region from 1 to 120 GeV.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93014" y="4376944"/>
            <a:ext cx="4368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damage energy distribution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102746" y="4346879"/>
            <a:ext cx="3799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spectra of W, Ho and Ag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正方形/長方形 16"/>
              <p:cNvSpPr/>
              <p:nvPr/>
            </p:nvSpPr>
            <p:spPr>
              <a:xfrm>
                <a:off x="1369947" y="2804009"/>
                <a:ext cx="1878591" cy="724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00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en-US" altLang="ja-JP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altLang="ja-JP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𝑘𝑔</m:t>
                          </m:r>
                        </m:den>
                      </m:f>
                      <m:sSub>
                        <m:sSubPr>
                          <m:ctrlPr>
                            <a:rPr lang="en-US" altLang="ja-JP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ja-JP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ja-JP" altLang="en-US" sz="2000" dirty="0"/>
              </a:p>
            </p:txBody>
          </p:sp>
        </mc:Choice>
        <mc:Fallback xmlns="">
          <p:sp>
            <p:nvSpPr>
              <p:cNvPr id="17" name="正方形/長方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947" y="2804009"/>
                <a:ext cx="1878591" cy="72449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77C6B7A-EF1D-44FF-90DF-056C7E406A9A}"/>
              </a:ext>
            </a:extLst>
          </p:cNvPr>
          <p:cNvSpPr txBox="1"/>
          <p:nvPr/>
        </p:nvSpPr>
        <p:spPr>
          <a:xfrm>
            <a:off x="5292080" y="788483"/>
            <a:ext cx="1342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elastic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7483574-6152-4EF6-B915-3763228BAF77}"/>
              </a:ext>
            </a:extLst>
          </p:cNvPr>
          <p:cNvSpPr txBox="1"/>
          <p:nvPr/>
        </p:nvSpPr>
        <p:spPr>
          <a:xfrm>
            <a:off x="5997839" y="1379566"/>
            <a:ext cx="1156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in-elastic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5580112" y="1445682"/>
            <a:ext cx="0" cy="24143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V="1">
            <a:off x="6973744" y="1606704"/>
            <a:ext cx="296612" cy="24250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F90B006-2DF1-4D71-851E-96E630EEFAD5}"/>
              </a:ext>
            </a:extLst>
          </p:cNvPr>
          <p:cNvSpPr txBox="1"/>
          <p:nvPr/>
        </p:nvSpPr>
        <p:spPr>
          <a:xfrm>
            <a:off x="406102" y="4947729"/>
            <a:ext cx="857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Damage energies of nuclear products also range from 50 keV to 5 MeV.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矢印: 下 5">
            <a:extLst>
              <a:ext uri="{FF2B5EF4-FFF2-40B4-BE49-F238E27FC236}">
                <a16:creationId xmlns:a16="http://schemas.microsoft.com/office/drawing/2014/main" id="{C013A7D6-12EF-43B2-91ED-0E4AEAC29E69}"/>
              </a:ext>
            </a:extLst>
          </p:cNvPr>
          <p:cNvSpPr/>
          <p:nvPr/>
        </p:nvSpPr>
        <p:spPr>
          <a:xfrm>
            <a:off x="3923928" y="5355654"/>
            <a:ext cx="648072" cy="4297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098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01335" y="2025058"/>
            <a:ext cx="83854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DPA calculation method in high-energy region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Calculations of DPA cross sections and damage energy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Plan for DPA measurements using 120 GeV protons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4DC0F144-B134-4C94-AE80-62367B6D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 17"/>
          <p:cNvSpPr>
            <a:spLocks noGrp="1"/>
          </p:cNvSpPr>
          <p:nvPr>
            <p:ph type="sldNum" sz="quarter" idx="12"/>
          </p:nvPr>
        </p:nvSpPr>
        <p:spPr>
          <a:xfrm>
            <a:off x="6980006" y="6492875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18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980728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38234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323528" y="1191"/>
            <a:ext cx="8532812" cy="548680"/>
          </a:xfrm>
        </p:spPr>
        <p:txBody>
          <a:bodyPr/>
          <a:lstStyle/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method of </a:t>
            </a:r>
            <a:r>
              <a:rPr lang="en-US" altLang="ja-JP" sz="24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cross section</a:t>
            </a:r>
            <a:r>
              <a:rPr lang="ja-JP" alt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endParaRPr lang="ja-JP" altLang="en-US" sz="2400" b="1" dirty="0">
              <a:solidFill>
                <a:srgbClr val="0000FF"/>
              </a:solidFill>
              <a:latin typeface="Arial" panose="020B0604020202020204" pitchFamily="34" charset="0"/>
              <a:ea typeface="Arial Unicode MS" pitchFamily="50" charset="-128"/>
              <a:cs typeface="Arial" panose="020B0604020202020204" pitchFamily="34" charset="0"/>
            </a:endParaRPr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129480" y="548680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31" name="スライド番号プレースホルダ 30"/>
          <p:cNvSpPr>
            <a:spLocks noGrp="1"/>
          </p:cNvSpPr>
          <p:nvPr>
            <p:ph type="sldNum" sz="quarter" idx="12"/>
          </p:nvPr>
        </p:nvSpPr>
        <p:spPr>
          <a:xfrm>
            <a:off x="7018164" y="6489750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19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14"/>
          <p:cNvSpPr>
            <a:spLocks noChangeArrowheads="1"/>
          </p:cNvSpPr>
          <p:nvPr/>
        </p:nvSpPr>
        <p:spPr bwMode="auto">
          <a:xfrm>
            <a:off x="-180528" y="5728400"/>
            <a:ext cx="90368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    We have developed 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 </a:t>
            </a:r>
            <a:r>
              <a:rPr lang="ja-JP" alt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cryogen-free cooling system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measured </a:t>
            </a:r>
            <a:r>
              <a:rPr lang="en-US" altLang="ja-JP" sz="24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cross sections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at accelerator facilities in Japan.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769144"/>
              </p:ext>
            </p:extLst>
          </p:nvPr>
        </p:nvGraphicFramePr>
        <p:xfrm>
          <a:off x="778622" y="2098175"/>
          <a:ext cx="2610690" cy="980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" name="数式" r:id="rId4" imgW="1143000" imgH="431800" progId="Equation.3">
                  <p:embed/>
                </p:oleObj>
              </mc:Choice>
              <mc:Fallback>
                <p:oleObj name="数式" r:id="rId4" imgW="1143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622" y="2098175"/>
                        <a:ext cx="2610690" cy="9806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正方形/長方形 13"/>
          <p:cNvSpPr/>
          <p:nvPr/>
        </p:nvSpPr>
        <p:spPr>
          <a:xfrm>
            <a:off x="725389" y="663147"/>
            <a:ext cx="7924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Irradiation on metal </a:t>
            </a:r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cryogenic temperature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3821360" y="1939846"/>
            <a:ext cx="47179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err="1">
                <a:solidFill>
                  <a:srgbClr val="0000FF"/>
                </a:solidFill>
                <a:cs typeface="Arial" charset="0"/>
              </a:rPr>
              <a:t>Δ</a:t>
            </a:r>
            <a:r>
              <a:rPr lang="en-US" altLang="ja-JP" sz="2000" i="1" dirty="0" err="1">
                <a:solidFill>
                  <a:srgbClr val="0000FF"/>
                </a:solidFill>
                <a:cs typeface="Arial" charset="0"/>
              </a:rPr>
              <a:t>ρ</a:t>
            </a:r>
            <a:r>
              <a:rPr lang="en-US" altLang="ja-JP" sz="2000" baseline="-25000" dirty="0" err="1">
                <a:solidFill>
                  <a:srgbClr val="0000FF"/>
                </a:solidFill>
                <a:cs typeface="Arial" charset="0"/>
              </a:rPr>
              <a:t>metal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Electrical resistivity change</a:t>
            </a:r>
            <a:r>
              <a:rPr lang="en-US" altLang="ja-JP" sz="2000" dirty="0">
                <a:solidFill>
                  <a:srgbClr val="0000FF"/>
                </a:solidFill>
                <a:cs typeface="Arial" charset="0"/>
              </a:rPr>
              <a:t>(</a:t>
            </a:r>
            <a:r>
              <a:rPr lang="en-US" altLang="ja-JP" sz="2000" dirty="0" err="1">
                <a:solidFill>
                  <a:srgbClr val="0000FF"/>
                </a:solidFill>
                <a:cs typeface="Arial" charset="0"/>
              </a:rPr>
              <a:t>Ωm</a:t>
            </a:r>
            <a:r>
              <a:rPr lang="en-US" altLang="ja-JP" sz="2000" dirty="0">
                <a:solidFill>
                  <a:srgbClr val="0000FF"/>
                </a:solidFill>
                <a:cs typeface="Arial" charset="0"/>
              </a:rPr>
              <a:t>)</a:t>
            </a:r>
            <a:endParaRPr lang="en-US" altLang="ja-JP" sz="2000" dirty="0">
              <a:cs typeface="Arial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373611" y="2365477"/>
            <a:ext cx="37723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i="1" dirty="0">
                <a:solidFill>
                  <a:srgbClr val="0000FF"/>
                </a:solidFill>
                <a:cs typeface="Arial" charset="0"/>
              </a:rPr>
              <a:t>Φ</a:t>
            </a:r>
            <a:r>
              <a:rPr lang="en-US" altLang="ja-JP" sz="2000" dirty="0">
                <a:solidFill>
                  <a:srgbClr val="0000FF"/>
                </a:solidFill>
                <a:cs typeface="Arial" charset="0"/>
              </a:rPr>
              <a:t>: </a:t>
            </a:r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Beam </a:t>
            </a:r>
            <a:r>
              <a:rPr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fluence</a:t>
            </a:r>
            <a:r>
              <a:rPr lang="en-US" altLang="ja-JP" sz="2000" dirty="0">
                <a:solidFill>
                  <a:srgbClr val="0000FF"/>
                </a:solidFill>
                <a:cs typeface="Arial" charset="0"/>
              </a:rPr>
              <a:t>(1/m</a:t>
            </a:r>
            <a:r>
              <a:rPr lang="en-US" altLang="ja-JP" sz="2000" baseline="30000" dirty="0">
                <a:solidFill>
                  <a:srgbClr val="0000FF"/>
                </a:solidFill>
                <a:cs typeface="Arial" charset="0"/>
              </a:rPr>
              <a:t>2</a:t>
            </a:r>
            <a:r>
              <a:rPr lang="en-US" altLang="ja-JP" sz="2000" dirty="0">
                <a:solidFill>
                  <a:srgbClr val="0000FF"/>
                </a:solidFill>
                <a:cs typeface="Arial" charset="0"/>
              </a:rPr>
              <a:t>)</a:t>
            </a:r>
            <a:endParaRPr lang="en-US" altLang="ja-JP" sz="2000" dirty="0">
              <a:cs typeface="Arial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160137" y="2740858"/>
            <a:ext cx="3923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i="1" dirty="0" err="1">
                <a:cs typeface="Arial" charset="0"/>
              </a:rPr>
              <a:t>ρ</a:t>
            </a:r>
            <a:r>
              <a:rPr lang="en-US" altLang="ja-JP" sz="2000" baseline="-25000" dirty="0" err="1">
                <a:cs typeface="Arial" charset="0"/>
              </a:rPr>
              <a:t>FP</a:t>
            </a:r>
            <a:r>
              <a:rPr lang="en-US" altLang="ja-JP" sz="2000" dirty="0">
                <a:cs typeface="Arial" charset="0"/>
              </a:rPr>
              <a:t>: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Frenkel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-pair resistivity </a:t>
            </a:r>
            <a:r>
              <a:rPr lang="en-US" altLang="ja-JP" sz="2000" dirty="0">
                <a:cs typeface="Arial" charset="0"/>
              </a:rPr>
              <a:t>(</a:t>
            </a:r>
            <a:r>
              <a:rPr lang="en-US" altLang="ja-JP" sz="2000" dirty="0" err="1">
                <a:cs typeface="Arial" charset="0"/>
              </a:rPr>
              <a:t>Ωm</a:t>
            </a:r>
            <a:r>
              <a:rPr lang="en-US" altLang="ja-JP" sz="2000" dirty="0">
                <a:cs typeface="Arial" charset="0"/>
              </a:rPr>
              <a:t>)</a:t>
            </a:r>
          </a:p>
        </p:txBody>
      </p:sp>
      <p:sp>
        <p:nvSpPr>
          <p:cNvPr id="26" name="角丸四角形 25"/>
          <p:cNvSpPr/>
          <p:nvPr/>
        </p:nvSpPr>
        <p:spPr>
          <a:xfrm>
            <a:off x="2294558" y="2098175"/>
            <a:ext cx="1071736" cy="1008112"/>
          </a:xfrm>
          <a:prstGeom prst="round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7" name="正方形/長方形 26"/>
          <p:cNvSpPr/>
          <p:nvPr/>
        </p:nvSpPr>
        <p:spPr>
          <a:xfrm>
            <a:off x="323528" y="1124744"/>
            <a:ext cx="8820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Recombination of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Frenkel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pairs by thermal motion is well suppressed.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1769413" y="1661284"/>
            <a:ext cx="2034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 rate</a:t>
            </a:r>
            <a:endParaRPr lang="ja-JP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521296" y="3302421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Resistivity increase is the sum of resistivity per </a:t>
            </a: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Frenkel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pair 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9004506-17D5-4601-82C1-FF3AECC00EE3}"/>
              </a:ext>
            </a:extLst>
          </p:cNvPr>
          <p:cNvCxnSpPr/>
          <p:nvPr/>
        </p:nvCxnSpPr>
        <p:spPr>
          <a:xfrm>
            <a:off x="2675924" y="2618992"/>
            <a:ext cx="3600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CE15B590-4CB5-46AE-82C3-6E03538BF713}"/>
              </a:ext>
            </a:extLst>
          </p:cNvPr>
          <p:cNvCxnSpPr>
            <a:cxnSpLocks/>
          </p:cNvCxnSpPr>
          <p:nvPr/>
        </p:nvCxnSpPr>
        <p:spPr>
          <a:xfrm>
            <a:off x="4413753" y="2420881"/>
            <a:ext cx="288032" cy="991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BF68F67-5AB4-499C-A1C0-3F85DC710D02}"/>
              </a:ext>
            </a:extLst>
          </p:cNvPr>
          <p:cNvSpPr/>
          <p:nvPr/>
        </p:nvSpPr>
        <p:spPr>
          <a:xfrm>
            <a:off x="300088" y="1673984"/>
            <a:ext cx="8568952" cy="220435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6D03B47-F6B7-449F-90BE-72D8635FB2A2}"/>
              </a:ext>
            </a:extLst>
          </p:cNvPr>
          <p:cNvSpPr/>
          <p:nvPr/>
        </p:nvSpPr>
        <p:spPr>
          <a:xfrm>
            <a:off x="187574" y="4945645"/>
            <a:ext cx="86859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In BNL experiments, cryostat assembly for sample irradiation consisted of 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complicated system to deliver a flow of liquid cryogen.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6D03B47-F6B7-449F-90BE-72D8635FB2A2}"/>
              </a:ext>
            </a:extLst>
          </p:cNvPr>
          <p:cNvSpPr/>
          <p:nvPr/>
        </p:nvSpPr>
        <p:spPr>
          <a:xfrm>
            <a:off x="170434" y="4058049"/>
            <a:ext cx="64177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Before our experiments, the data have been measured using 1 – 2 GeV protons at BNL. 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4425142" y="4346833"/>
            <a:ext cx="36522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G.A.  Greene et al., Proc. of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AccApp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'03, 1-5 Jun 2003. San Diego.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263086"/>
      </p:ext>
    </p:extLst>
  </p:cSld>
  <p:clrMapOvr>
    <a:masterClrMapping/>
  </p:clrMapOvr>
  <p:transition advTm="85282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435" y="8974"/>
            <a:ext cx="8497279" cy="433960"/>
          </a:xfrm>
        </p:spPr>
        <p:txBody>
          <a:bodyPr>
            <a:noAutofit/>
          </a:bodyPr>
          <a:lstStyle/>
          <a:p>
            <a:r>
              <a:rPr kumimoji="1" lang="en-US" altLang="ja-JP" sz="24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</a:t>
            </a:r>
            <a:r>
              <a:rPr kumimoji="1"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cross section measurements</a:t>
            </a:r>
            <a:endParaRPr kumimoji="1" lang="ja-JP" altLang="en-US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04785CDC-A257-4497-9BFC-D7D03056A090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20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73361" y="442372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1837" y="5384549"/>
            <a:ext cx="3395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RCNP, Osaka Univ.</a:t>
            </a: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4" t="26285" r="33437" b="11739"/>
          <a:stretch/>
        </p:blipFill>
        <p:spPr>
          <a:xfrm>
            <a:off x="241039" y="713165"/>
            <a:ext cx="2577666" cy="3830417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4CDB6A3-234B-4275-A22F-66E740EF336F}"/>
              </a:ext>
            </a:extLst>
          </p:cNvPr>
          <p:cNvSpPr txBox="1"/>
          <p:nvPr/>
        </p:nvSpPr>
        <p:spPr>
          <a:xfrm>
            <a:off x="-58260" y="5109772"/>
            <a:ext cx="3363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FFAG facility, Kyoto Univ.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F493983-A500-490B-B20C-BBC71750FE93}"/>
              </a:ext>
            </a:extLst>
          </p:cNvPr>
          <p:cNvSpPr/>
          <p:nvPr/>
        </p:nvSpPr>
        <p:spPr>
          <a:xfrm>
            <a:off x="107504" y="619239"/>
            <a:ext cx="2941545" cy="61941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753387A-367A-4FC5-9578-EBFA88087A1A}"/>
              </a:ext>
            </a:extLst>
          </p:cNvPr>
          <p:cNvSpPr/>
          <p:nvPr/>
        </p:nvSpPr>
        <p:spPr>
          <a:xfrm>
            <a:off x="3175348" y="620687"/>
            <a:ext cx="2853584" cy="61763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47D0353-9F5B-43EB-8521-6B4E9AD01251}"/>
              </a:ext>
            </a:extLst>
          </p:cNvPr>
          <p:cNvSpPr/>
          <p:nvPr/>
        </p:nvSpPr>
        <p:spPr>
          <a:xfrm>
            <a:off x="107504" y="6212266"/>
            <a:ext cx="3281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Iwamoto et al., J.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Mater., 508, (2018) 195-202.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BBBCD06E-0CF4-4C87-B92E-7DD204077BC7}"/>
              </a:ext>
            </a:extLst>
          </p:cNvPr>
          <p:cNvSpPr/>
          <p:nvPr/>
        </p:nvSpPr>
        <p:spPr>
          <a:xfrm>
            <a:off x="115274" y="5721192"/>
            <a:ext cx="30855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Iwamoto et al., J.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Mater., 458, (2015) 369-375.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DC65B21-EE46-4006-B785-E0D20F2FF9FD}"/>
              </a:ext>
            </a:extLst>
          </p:cNvPr>
          <p:cNvSpPr txBox="1"/>
          <p:nvPr/>
        </p:nvSpPr>
        <p:spPr>
          <a:xfrm>
            <a:off x="388626" y="4489989"/>
            <a:ext cx="2256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125 - 400 MeV proton + Al, Cu, W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DB6E3D97-4C93-47D0-BFAE-91E372F798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1" r="32011"/>
          <a:stretch/>
        </p:blipFill>
        <p:spPr>
          <a:xfrm>
            <a:off x="3268684" y="747835"/>
            <a:ext cx="2731516" cy="382246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FD27F42-A241-485E-A312-32107F128BA3}"/>
              </a:ext>
            </a:extLst>
          </p:cNvPr>
          <p:cNvSpPr txBox="1"/>
          <p:nvPr/>
        </p:nvSpPr>
        <p:spPr>
          <a:xfrm>
            <a:off x="3196781" y="5207439"/>
            <a:ext cx="236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J-PARC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9D63AB7-0599-45DD-A217-71BF1715EEA0}"/>
              </a:ext>
            </a:extLst>
          </p:cNvPr>
          <p:cNvSpPr txBox="1"/>
          <p:nvPr/>
        </p:nvSpPr>
        <p:spPr>
          <a:xfrm>
            <a:off x="2818705" y="4513512"/>
            <a:ext cx="3257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0.4 - 30 GeV </a:t>
            </a:r>
            <a:r>
              <a:rPr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proton+Al,Cu,Fe,W</a:t>
            </a:r>
            <a:endParaRPr lang="en-US" altLang="ja-JP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305621" y="5633616"/>
            <a:ext cx="2498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Meigo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will present at this workshop</a:t>
            </a:r>
            <a:endParaRPr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9D63AB7-0599-45DD-A217-71BF1715EEA0}"/>
              </a:ext>
            </a:extLst>
          </p:cNvPr>
          <p:cNvSpPr txBox="1"/>
          <p:nvPr/>
        </p:nvSpPr>
        <p:spPr>
          <a:xfrm>
            <a:off x="6066571" y="4247048"/>
            <a:ext cx="3069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Experimental plan with 120 GeV proton at FNAL.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4E5B2F-6048-4B66-9146-0843D4E7857D}"/>
              </a:ext>
            </a:extLst>
          </p:cNvPr>
          <p:cNvSpPr txBox="1"/>
          <p:nvPr/>
        </p:nvSpPr>
        <p:spPr>
          <a:xfrm>
            <a:off x="6166959" y="2384221"/>
            <a:ext cx="290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No experimental data above 30 GeV</a:t>
            </a:r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A483DA3C-3EED-43DE-B061-FDD9DC62A1C6}"/>
              </a:ext>
            </a:extLst>
          </p:cNvPr>
          <p:cNvSpPr/>
          <p:nvPr/>
        </p:nvSpPr>
        <p:spPr>
          <a:xfrm>
            <a:off x="7236296" y="3339528"/>
            <a:ext cx="576064" cy="7078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441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EDCA2D-1458-0D4C-9F07-14C665143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36" y="189365"/>
            <a:ext cx="8686800" cy="427877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Fermilab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 Beam Facility (FTBF) located on FNAL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2C9E02-0331-E54F-A583-F796048F7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830" y="1077808"/>
            <a:ext cx="5492339" cy="530352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70419C2-1C10-C542-9D96-AB4B08BDC1EF}"/>
              </a:ext>
            </a:extLst>
          </p:cNvPr>
          <p:cNvSpPr>
            <a:spLocks noChangeAspect="1"/>
          </p:cNvSpPr>
          <p:nvPr/>
        </p:nvSpPr>
        <p:spPr>
          <a:xfrm>
            <a:off x="4949768" y="2426818"/>
            <a:ext cx="182880" cy="182880"/>
          </a:xfrm>
          <a:prstGeom prst="ellipse">
            <a:avLst/>
          </a:prstGeom>
          <a:noFill/>
          <a:ln w="38100">
            <a:solidFill>
              <a:srgbClr val="FFF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924EB-6DD8-9247-A91F-D1B5CCB85509}"/>
              </a:ext>
            </a:extLst>
          </p:cNvPr>
          <p:cNvSpPr txBox="1"/>
          <p:nvPr/>
        </p:nvSpPr>
        <p:spPr>
          <a:xfrm>
            <a:off x="4406803" y="4463102"/>
            <a:ext cx="1365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Tevatron</a:t>
            </a:r>
            <a:endParaRPr lang="en-US" sz="2400" dirty="0">
              <a:solidFill>
                <a:srgbClr val="FFF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11A384-7E4C-F148-B8DE-7F5E6511DF2E}"/>
              </a:ext>
            </a:extLst>
          </p:cNvPr>
          <p:cNvSpPr txBox="1"/>
          <p:nvPr/>
        </p:nvSpPr>
        <p:spPr>
          <a:xfrm>
            <a:off x="2530897" y="5263893"/>
            <a:ext cx="193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injector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B82301-A8F8-C64E-B198-89A51187C31C}"/>
              </a:ext>
            </a:extLst>
          </p:cNvPr>
          <p:cNvSpPr txBox="1"/>
          <p:nvPr/>
        </p:nvSpPr>
        <p:spPr>
          <a:xfrm>
            <a:off x="5138980" y="2308789"/>
            <a:ext cx="1502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MS3/M03</a:t>
            </a:r>
          </a:p>
        </p:txBody>
      </p:sp>
      <p:sp>
        <p:nvSpPr>
          <p:cNvPr id="14" name="スライド番号プレースホルダー 2">
            <a:extLst>
              <a:ext uri="{FF2B5EF4-FFF2-40B4-BE49-F238E27FC236}">
                <a16:creationId xmlns:a16="http://schemas.microsoft.com/office/drawing/2014/main" id="{852536D7-B24F-4B63-B00A-AEDF92D3B936}"/>
              </a:ext>
            </a:extLst>
          </p:cNvPr>
          <p:cNvSpPr txBox="1">
            <a:spLocks/>
          </p:cNvSpPr>
          <p:nvPr/>
        </p:nvSpPr>
        <p:spPr>
          <a:xfrm>
            <a:off x="8420100" y="6492875"/>
            <a:ext cx="10668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785CDC-A257-4497-9BFC-D7D03056A090}" type="slidenum">
              <a:rPr lang="ja-JP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ine 3">
            <a:extLst>
              <a:ext uri="{FF2B5EF4-FFF2-40B4-BE49-F238E27FC236}">
                <a16:creationId xmlns:a16="http://schemas.microsoft.com/office/drawing/2014/main" id="{90D5EE9E-2299-4CEF-826F-C819305E25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764704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20598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209520-3359-FD42-9B49-7A4646F0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62" y="40624"/>
            <a:ext cx="7943800" cy="427877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area in M03 beam Line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459BD1-E6C0-0841-99C4-52331B5F7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453412" y="1563674"/>
            <a:ext cx="5239628" cy="3929721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D8C955-0820-CC4D-B90E-90E09196D8BB}"/>
              </a:ext>
            </a:extLst>
          </p:cNvPr>
          <p:cNvSpPr txBox="1"/>
          <p:nvPr/>
        </p:nvSpPr>
        <p:spPr>
          <a:xfrm>
            <a:off x="2092730" y="3479605"/>
            <a:ext cx="12618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158.75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A5EC1-BE03-BC46-A6A1-211606B3AA98}"/>
              </a:ext>
            </a:extLst>
          </p:cNvPr>
          <p:cNvSpPr txBox="1"/>
          <p:nvPr/>
        </p:nvSpPr>
        <p:spPr>
          <a:xfrm>
            <a:off x="517714" y="1726601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 Magnet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261043-9D36-A245-A2DF-FE999765DE3F}"/>
              </a:ext>
            </a:extLst>
          </p:cNvPr>
          <p:cNvSpPr txBox="1"/>
          <p:nvPr/>
        </p:nvSpPr>
        <p:spPr>
          <a:xfrm>
            <a:off x="218419" y="1011868"/>
            <a:ext cx="1340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Collimator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65C476B-3D5B-48D1-9063-1DEE06150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4" t="26285" r="33437" b="11739"/>
          <a:stretch/>
        </p:blipFill>
        <p:spPr>
          <a:xfrm>
            <a:off x="5173457" y="2897644"/>
            <a:ext cx="2208869" cy="3282385"/>
          </a:xfrm>
          <a:prstGeom prst="rect">
            <a:avLst/>
          </a:prstGeom>
        </p:spPr>
      </p:pic>
      <p:sp>
        <p:nvSpPr>
          <p:cNvPr id="22" name="Line 3">
            <a:extLst>
              <a:ext uri="{FF2B5EF4-FFF2-40B4-BE49-F238E27FC236}">
                <a16:creationId xmlns:a16="http://schemas.microsoft.com/office/drawing/2014/main" id="{8DE1B266-6A6C-4AE4-8494-0F14BCC9D9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361" y="485604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8FD128B9-1319-404A-AE00-CC3EB134E2E1}"/>
              </a:ext>
            </a:extLst>
          </p:cNvPr>
          <p:cNvSpPr/>
          <p:nvPr/>
        </p:nvSpPr>
        <p:spPr>
          <a:xfrm rot="10800000">
            <a:off x="3625214" y="3479605"/>
            <a:ext cx="1461666" cy="1104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Straight Arrow Connector 12">
            <a:extLst>
              <a:ext uri="{FF2B5EF4-FFF2-40B4-BE49-F238E27FC236}">
                <a16:creationId xmlns:a16="http://schemas.microsoft.com/office/drawing/2014/main" id="{E03EC776-3E94-4673-AF86-94D31C4E0D68}"/>
              </a:ext>
            </a:extLst>
          </p:cNvPr>
          <p:cNvCxnSpPr>
            <a:cxnSpLocks/>
          </p:cNvCxnSpPr>
          <p:nvPr/>
        </p:nvCxnSpPr>
        <p:spPr>
          <a:xfrm>
            <a:off x="5663284" y="5148852"/>
            <a:ext cx="1719042" cy="1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13">
            <a:extLst>
              <a:ext uri="{FF2B5EF4-FFF2-40B4-BE49-F238E27FC236}">
                <a16:creationId xmlns:a16="http://schemas.microsoft.com/office/drawing/2014/main" id="{C7116346-A046-46F7-AA9E-82AEFD973233}"/>
              </a:ext>
            </a:extLst>
          </p:cNvPr>
          <p:cNvSpPr txBox="1"/>
          <p:nvPr/>
        </p:nvSpPr>
        <p:spPr>
          <a:xfrm>
            <a:off x="6061860" y="4779520"/>
            <a:ext cx="81304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 cm</a:t>
            </a: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3C4451B2-CC16-4118-8E81-D9C2CC40CA37}"/>
              </a:ext>
            </a:extLst>
          </p:cNvPr>
          <p:cNvSpPr txBox="1"/>
          <p:nvPr/>
        </p:nvSpPr>
        <p:spPr>
          <a:xfrm>
            <a:off x="6061860" y="4002171"/>
            <a:ext cx="93326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f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cm</a:t>
            </a:r>
          </a:p>
        </p:txBody>
      </p:sp>
      <p:cxnSp>
        <p:nvCxnSpPr>
          <p:cNvPr id="31" name="Straight Arrow Connector 12">
            <a:extLst>
              <a:ext uri="{FF2B5EF4-FFF2-40B4-BE49-F238E27FC236}">
                <a16:creationId xmlns:a16="http://schemas.microsoft.com/office/drawing/2014/main" id="{97E57973-77A1-4FEE-A237-CC1643238E74}"/>
              </a:ext>
            </a:extLst>
          </p:cNvPr>
          <p:cNvCxnSpPr>
            <a:cxnSpLocks/>
          </p:cNvCxnSpPr>
          <p:nvPr/>
        </p:nvCxnSpPr>
        <p:spPr>
          <a:xfrm flipV="1">
            <a:off x="5914595" y="4390846"/>
            <a:ext cx="1080534" cy="22216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A86F7F6A-0C3A-4BA5-85E2-EB52A7E64CF2}"/>
              </a:ext>
            </a:extLst>
          </p:cNvPr>
          <p:cNvSpPr/>
          <p:nvPr/>
        </p:nvSpPr>
        <p:spPr>
          <a:xfrm>
            <a:off x="4447437" y="908720"/>
            <a:ext cx="4383400" cy="183509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B1CE2434-A986-466C-87CC-873668A70B04}"/>
              </a:ext>
            </a:extLst>
          </p:cNvPr>
          <p:cNvSpPr txBox="1"/>
          <p:nvPr/>
        </p:nvSpPr>
        <p:spPr>
          <a:xfrm>
            <a:off x="5799754" y="2353662"/>
            <a:ext cx="1920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 structure</a:t>
            </a:r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8289F617-1409-45E3-89B9-DC9286653317}"/>
              </a:ext>
            </a:extLst>
          </p:cNvPr>
          <p:cNvCxnSpPr/>
          <p:nvPr/>
        </p:nvCxnSpPr>
        <p:spPr>
          <a:xfrm rot="10800000">
            <a:off x="7856880" y="1745352"/>
            <a:ext cx="3985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03365287-7F7D-42F3-A4F1-E58EE525F36E}"/>
              </a:ext>
            </a:extLst>
          </p:cNvPr>
          <p:cNvCxnSpPr/>
          <p:nvPr/>
        </p:nvCxnSpPr>
        <p:spPr>
          <a:xfrm rot="10800000">
            <a:off x="7856880" y="1376020"/>
            <a:ext cx="0" cy="3693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3770E080-C1AB-4F37-AFFC-23C0F9C026F8}"/>
              </a:ext>
            </a:extLst>
          </p:cNvPr>
          <p:cNvCxnSpPr/>
          <p:nvPr/>
        </p:nvCxnSpPr>
        <p:spPr>
          <a:xfrm rot="10800000">
            <a:off x="7679392" y="1376020"/>
            <a:ext cx="1774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F1E3BE36-F20B-4BFB-9EFB-A04ED9E02045}"/>
              </a:ext>
            </a:extLst>
          </p:cNvPr>
          <p:cNvCxnSpPr/>
          <p:nvPr/>
        </p:nvCxnSpPr>
        <p:spPr>
          <a:xfrm rot="10800000" flipV="1">
            <a:off x="7679392" y="1376020"/>
            <a:ext cx="0" cy="3693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24A2AD57-482C-4B9B-9CE5-21CD8FAF31A3}"/>
              </a:ext>
            </a:extLst>
          </p:cNvPr>
          <p:cNvCxnSpPr/>
          <p:nvPr/>
        </p:nvCxnSpPr>
        <p:spPr>
          <a:xfrm rot="10800000">
            <a:off x="5879192" y="1745352"/>
            <a:ext cx="1800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65FCF055-3D2D-42F9-B7CD-9CD8483C0904}"/>
              </a:ext>
            </a:extLst>
          </p:cNvPr>
          <p:cNvCxnSpPr/>
          <p:nvPr/>
        </p:nvCxnSpPr>
        <p:spPr>
          <a:xfrm rot="10800000">
            <a:off x="5879192" y="1376020"/>
            <a:ext cx="0" cy="3693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26196FDF-5A08-4F8C-BCF1-F8D7A9CA747D}"/>
              </a:ext>
            </a:extLst>
          </p:cNvPr>
          <p:cNvCxnSpPr/>
          <p:nvPr/>
        </p:nvCxnSpPr>
        <p:spPr>
          <a:xfrm rot="10800000">
            <a:off x="5733605" y="1376020"/>
            <a:ext cx="1455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E32F0C61-D5E3-4EED-877F-61A4E4767462}"/>
              </a:ext>
            </a:extLst>
          </p:cNvPr>
          <p:cNvCxnSpPr/>
          <p:nvPr/>
        </p:nvCxnSpPr>
        <p:spPr>
          <a:xfrm rot="10800000" flipV="1">
            <a:off x="5733605" y="1376020"/>
            <a:ext cx="0" cy="3693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B4E135E7-CDE6-44C8-B87A-C0A599394740}"/>
              </a:ext>
            </a:extLst>
          </p:cNvPr>
          <p:cNvCxnSpPr/>
          <p:nvPr/>
        </p:nvCxnSpPr>
        <p:spPr>
          <a:xfrm rot="10800000">
            <a:off x="5159112" y="1745352"/>
            <a:ext cx="5744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444E2CD3-DBEE-45B6-BC72-D4BD752E29C8}"/>
              </a:ext>
            </a:extLst>
          </p:cNvPr>
          <p:cNvCxnSpPr/>
          <p:nvPr/>
        </p:nvCxnSpPr>
        <p:spPr>
          <a:xfrm rot="10800000">
            <a:off x="5716326" y="1668447"/>
            <a:ext cx="197768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18">
            <a:extLst>
              <a:ext uri="{FF2B5EF4-FFF2-40B4-BE49-F238E27FC236}">
                <a16:creationId xmlns:a16="http://schemas.microsoft.com/office/drawing/2014/main" id="{8848E2B4-5E3C-4087-AA0E-8F917B2BE76B}"/>
              </a:ext>
            </a:extLst>
          </p:cNvPr>
          <p:cNvSpPr txBox="1"/>
          <p:nvPr/>
        </p:nvSpPr>
        <p:spPr>
          <a:xfrm>
            <a:off x="6290076" y="132451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60 sec</a:t>
            </a: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6AF9EF42-9CD7-47F3-A427-5A49460FD127}"/>
              </a:ext>
            </a:extLst>
          </p:cNvPr>
          <p:cNvCxnSpPr>
            <a:cxnSpLocks/>
          </p:cNvCxnSpPr>
          <p:nvPr/>
        </p:nvCxnSpPr>
        <p:spPr>
          <a:xfrm>
            <a:off x="1493006" y="3015640"/>
            <a:ext cx="1266366" cy="17850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19">
            <a:extLst>
              <a:ext uri="{FF2B5EF4-FFF2-40B4-BE49-F238E27FC236}">
                <a16:creationId xmlns:a16="http://schemas.microsoft.com/office/drawing/2014/main" id="{39A825E5-1D66-47EA-AF5E-DF336E3DFACD}"/>
              </a:ext>
            </a:extLst>
          </p:cNvPr>
          <p:cNvSpPr txBox="1"/>
          <p:nvPr/>
        </p:nvSpPr>
        <p:spPr>
          <a:xfrm>
            <a:off x="2129553" y="2553717"/>
            <a:ext cx="1582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GeV protons</a:t>
            </a:r>
          </a:p>
        </p:txBody>
      </p:sp>
      <p:sp>
        <p:nvSpPr>
          <p:cNvPr id="71" name="TextBox 19">
            <a:extLst>
              <a:ext uri="{FF2B5EF4-FFF2-40B4-BE49-F238E27FC236}">
                <a16:creationId xmlns:a16="http://schemas.microsoft.com/office/drawing/2014/main" id="{104CD977-3F51-43AA-826B-228FE3D33978}"/>
              </a:ext>
            </a:extLst>
          </p:cNvPr>
          <p:cNvSpPr txBox="1"/>
          <p:nvPr/>
        </p:nvSpPr>
        <p:spPr>
          <a:xfrm>
            <a:off x="4463587" y="6222601"/>
            <a:ext cx="4102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Irradiation chamber used at RCNP</a:t>
            </a:r>
          </a:p>
        </p:txBody>
      </p:sp>
      <p:sp>
        <p:nvSpPr>
          <p:cNvPr id="72" name="TextBox 19">
            <a:extLst>
              <a:ext uri="{FF2B5EF4-FFF2-40B4-BE49-F238E27FC236}">
                <a16:creationId xmlns:a16="http://schemas.microsoft.com/office/drawing/2014/main" id="{6AA4F105-9D94-47E8-AC65-0D9FBF3FA18B}"/>
              </a:ext>
            </a:extLst>
          </p:cNvPr>
          <p:cNvSpPr txBox="1"/>
          <p:nvPr/>
        </p:nvSpPr>
        <p:spPr>
          <a:xfrm>
            <a:off x="998417" y="6111618"/>
            <a:ext cx="2265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area</a:t>
            </a: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8848E2B4-5E3C-4087-AA0E-8F917B2BE76B}"/>
              </a:ext>
            </a:extLst>
          </p:cNvPr>
          <p:cNvSpPr txBox="1"/>
          <p:nvPr/>
        </p:nvSpPr>
        <p:spPr>
          <a:xfrm>
            <a:off x="6628741" y="949320"/>
            <a:ext cx="1927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proton/min</a:t>
            </a:r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5480616" y="1411978"/>
            <a:ext cx="2478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 flipH="1" flipV="1">
            <a:off x="5874525" y="1416496"/>
            <a:ext cx="274632" cy="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8">
            <a:extLst>
              <a:ext uri="{FF2B5EF4-FFF2-40B4-BE49-F238E27FC236}">
                <a16:creationId xmlns:a16="http://schemas.microsoft.com/office/drawing/2014/main" id="{8848E2B4-5E3C-4087-AA0E-8F917B2BE76B}"/>
              </a:ext>
            </a:extLst>
          </p:cNvPr>
          <p:cNvSpPr txBox="1"/>
          <p:nvPr/>
        </p:nvSpPr>
        <p:spPr>
          <a:xfrm>
            <a:off x="5451476" y="1059559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4.2 sec</a:t>
            </a:r>
          </a:p>
        </p:txBody>
      </p:sp>
      <p:sp>
        <p:nvSpPr>
          <p:cNvPr id="49" name="TextBox 19">
            <a:extLst>
              <a:ext uri="{FF2B5EF4-FFF2-40B4-BE49-F238E27FC236}">
                <a16:creationId xmlns:a16="http://schemas.microsoft.com/office/drawing/2014/main" id="{B1CE2434-A986-466C-87CC-873668A70B04}"/>
              </a:ext>
            </a:extLst>
          </p:cNvPr>
          <p:cNvSpPr txBox="1"/>
          <p:nvPr/>
        </p:nvSpPr>
        <p:spPr>
          <a:xfrm>
            <a:off x="4554861" y="1769455"/>
            <a:ext cx="379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h irradiation: 8.64 x 10</a:t>
            </a:r>
            <a:r>
              <a:rPr lang="en-US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protons</a:t>
            </a:r>
            <a:endParaRPr lang="en-US" baseline="30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509885" y="2046563"/>
            <a:ext cx="4378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RMS beam size can be 4 mm for protons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8449963" y="6530322"/>
            <a:ext cx="6976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22/26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01541" y="5446836"/>
            <a:ext cx="386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Segmented Wire Ionization Chambers (SWICs) will be installed.</a:t>
            </a:r>
            <a:endParaRPr lang="ja-JP" altLang="en-US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V="1">
            <a:off x="732811" y="3720627"/>
            <a:ext cx="852496" cy="1542035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 flipV="1">
            <a:off x="1041035" y="4779520"/>
            <a:ext cx="1410113" cy="74609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840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54" y="804460"/>
            <a:ext cx="6744734" cy="59583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06240" y="8126"/>
            <a:ext cx="6608357" cy="477787"/>
          </a:xfrm>
        </p:spPr>
        <p:txBody>
          <a:bodyPr>
            <a:no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Irradiation chamber and target assembly</a:t>
            </a:r>
            <a:endParaRPr lang="ja-JP" altLang="en-US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 55"/>
          <p:cNvSpPr>
            <a:spLocks noGrp="1"/>
          </p:cNvSpPr>
          <p:nvPr>
            <p:ph type="sldNum" sz="quarter" idx="12"/>
          </p:nvPr>
        </p:nvSpPr>
        <p:spPr>
          <a:xfrm>
            <a:off x="7046912" y="6515310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23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170545" y="522411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89986" y="677819"/>
            <a:ext cx="3082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GM refrigerator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RDK-408D2, Sumitomo Inc.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1806" y="1249896"/>
            <a:ext cx="14029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Helium gas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7955" y="2658047"/>
            <a:ext cx="1879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stage of cold head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40K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3464" y="3870927"/>
            <a:ext cx="1841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stage of cold head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1666280" y="2991908"/>
            <a:ext cx="648072" cy="14906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>
            <a:off x="1666280" y="4257962"/>
            <a:ext cx="838002" cy="14906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 rot="16200000">
            <a:off x="2684157" y="379513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542 mm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矢印コネクタ 20"/>
          <p:cNvCxnSpPr/>
          <p:nvPr/>
        </p:nvCxnSpPr>
        <p:spPr>
          <a:xfrm flipH="1">
            <a:off x="2848198" y="3757224"/>
            <a:ext cx="1156864" cy="105404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1177413" y="5821977"/>
            <a:ext cx="27366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1mm thick thermal shield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 flipV="1">
            <a:off x="2590887" y="5567133"/>
            <a:ext cx="78686" cy="336732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1318940" y="1691478"/>
            <a:ext cx="3529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flipH="1">
            <a:off x="1306240" y="1878732"/>
            <a:ext cx="33517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 flipH="1">
            <a:off x="2727546" y="1255527"/>
            <a:ext cx="304" cy="48937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4955738" y="1855687"/>
            <a:ext cx="911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OFHC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直線矢印コネクタ 36"/>
          <p:cNvCxnSpPr/>
          <p:nvPr/>
        </p:nvCxnSpPr>
        <p:spPr>
          <a:xfrm flipV="1">
            <a:off x="5674563" y="1787635"/>
            <a:ext cx="453913" cy="15544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5274633" y="2425045"/>
            <a:ext cx="59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線矢印コネクタ 46"/>
          <p:cNvCxnSpPr/>
          <p:nvPr/>
        </p:nvCxnSpPr>
        <p:spPr>
          <a:xfrm>
            <a:off x="5674563" y="2609711"/>
            <a:ext cx="384652" cy="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>
            <a:off x="5174283" y="4048608"/>
            <a:ext cx="1505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esistance thermometer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 rot="16200000">
            <a:off x="6109365" y="290209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140 mm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467098" y="4547955"/>
            <a:ext cx="2209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assembly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624753" y="5645586"/>
            <a:ext cx="4709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Measure the changes in electrical resistivity of sample under proton irradiation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4589F6E-4339-4BBC-864A-6BB0FD4091CF}"/>
              </a:ext>
            </a:extLst>
          </p:cNvPr>
          <p:cNvSpPr/>
          <p:nvPr/>
        </p:nvSpPr>
        <p:spPr>
          <a:xfrm>
            <a:off x="170545" y="6452585"/>
            <a:ext cx="61631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 of the cryogenic irradiation chamber 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C633BBB9-0570-4138-BCC2-E83F0E55B603}"/>
              </a:ext>
            </a:extLst>
          </p:cNvPr>
          <p:cNvCxnSpPr>
            <a:cxnSpLocks/>
          </p:cNvCxnSpPr>
          <p:nvPr/>
        </p:nvCxnSpPr>
        <p:spPr>
          <a:xfrm flipH="1" flipV="1">
            <a:off x="4525128" y="3877308"/>
            <a:ext cx="838960" cy="237511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271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108520" y="10115"/>
            <a:ext cx="8229600" cy="477787"/>
          </a:xfrm>
        </p:spPr>
        <p:txBody>
          <a:bodyPr>
            <a:noAutofit/>
          </a:bodyPr>
          <a:lstStyle/>
          <a:p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 of samples </a:t>
            </a:r>
            <a:endParaRPr lang="ja-JP" alt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 55"/>
          <p:cNvSpPr>
            <a:spLocks noGrp="1"/>
          </p:cNvSpPr>
          <p:nvPr>
            <p:ph type="sldNum" sz="quarter" idx="12"/>
          </p:nvPr>
        </p:nvSpPr>
        <p:spPr>
          <a:xfrm>
            <a:off x="6946742" y="6541899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24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215148" y="462196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99" name="正方形/長方形 98"/>
          <p:cNvSpPr/>
          <p:nvPr/>
        </p:nvSpPr>
        <p:spPr>
          <a:xfrm>
            <a:off x="98335" y="3903115"/>
            <a:ext cx="8958867" cy="2693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pic>
        <p:nvPicPr>
          <p:cNvPr id="55" name="図 5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5" t="4495" r="20000" b="10183"/>
          <a:stretch/>
        </p:blipFill>
        <p:spPr>
          <a:xfrm>
            <a:off x="384737" y="657002"/>
            <a:ext cx="1928290" cy="2262648"/>
          </a:xfrm>
          <a:prstGeom prst="rect">
            <a:avLst/>
          </a:prstGeom>
        </p:spPr>
      </p:pic>
      <p:cxnSp>
        <p:nvCxnSpPr>
          <p:cNvPr id="5" name="直線矢印コネクタ 4"/>
          <p:cNvCxnSpPr/>
          <p:nvPr/>
        </p:nvCxnSpPr>
        <p:spPr>
          <a:xfrm>
            <a:off x="783802" y="2349010"/>
            <a:ext cx="1114384" cy="1865"/>
          </a:xfrm>
          <a:prstGeom prst="straightConnector1">
            <a:avLst/>
          </a:prstGeom>
          <a:ln w="381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/>
          <p:cNvSpPr txBox="1"/>
          <p:nvPr/>
        </p:nvSpPr>
        <p:spPr>
          <a:xfrm>
            <a:off x="917258" y="2498090"/>
            <a:ext cx="8899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mm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8" t="23551" r="28601" b="18584"/>
          <a:stretch/>
        </p:blipFill>
        <p:spPr>
          <a:xfrm rot="5400000">
            <a:off x="298206" y="3916243"/>
            <a:ext cx="1860239" cy="1994964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1228324" y="3202880"/>
            <a:ext cx="83122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Beam loss permits less than 3 % of interaction length in area at M03.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        1.2 cm for 120 GeV proton on Al.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535569" y="1657396"/>
            <a:ext cx="2622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Total thickness of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AlN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and Al plates:</a:t>
            </a:r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 cm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388969" y="2685192"/>
            <a:ext cx="2769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used in RCNP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21475" y="5850291"/>
            <a:ext cx="2187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wire samples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543617" y="831532"/>
            <a:ext cx="2115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Wire sample with 125 </a:t>
            </a:r>
            <a:r>
              <a:rPr lang="en-US" altLang="ja-JP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 diameter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30843" y="6158858"/>
            <a:ext cx="8284443" cy="400110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method of four wire samples (Al, Fe, Cu, W) was established.</a:t>
            </a:r>
            <a:endParaRPr kumimoji="1" lang="ja-JP" alt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289497" y="5867980"/>
            <a:ext cx="525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 of electrical resistance with 30 GeV protons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5"/>
          <a:srcRect l="3928"/>
          <a:stretch/>
        </p:blipFill>
        <p:spPr>
          <a:xfrm>
            <a:off x="2541578" y="3970976"/>
            <a:ext cx="3549098" cy="1979874"/>
          </a:xfrm>
          <a:prstGeom prst="rect">
            <a:avLst/>
          </a:prstGeom>
        </p:spPr>
      </p:pic>
      <p:sp>
        <p:nvSpPr>
          <p:cNvPr id="30" name="正方形/長方形 29"/>
          <p:cNvSpPr/>
          <p:nvPr/>
        </p:nvSpPr>
        <p:spPr>
          <a:xfrm>
            <a:off x="98336" y="587347"/>
            <a:ext cx="8958866" cy="25381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11" name="右矢印 10"/>
          <p:cNvSpPr/>
          <p:nvPr/>
        </p:nvSpPr>
        <p:spPr>
          <a:xfrm rot="5400000">
            <a:off x="398680" y="3234232"/>
            <a:ext cx="617636" cy="530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432456" y="5561513"/>
            <a:ext cx="161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1" lang="en-US" altLang="ja-JP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kumimoji="1"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Nov. 2019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460168" y="5542883"/>
            <a:ext cx="161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 rot="16200000">
            <a:off x="1984212" y="4415700"/>
            <a:ext cx="135741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Electrical resistance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201316" y="4141606"/>
            <a:ext cx="40267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ja-JP" altLang="en-US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080405" y="4089118"/>
            <a:ext cx="2905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Success to measure  change of resistance.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050290" y="4900802"/>
            <a:ext cx="3004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This method will be applied to the FNAL expt.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459745" y="5261008"/>
            <a:ext cx="1285095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J-PARC MR</a:t>
            </a:r>
            <a:endParaRPr lang="ja-JP" alt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グループ化 41"/>
          <p:cNvGrpSpPr/>
          <p:nvPr/>
        </p:nvGrpSpPr>
        <p:grpSpPr>
          <a:xfrm>
            <a:off x="5027236" y="718854"/>
            <a:ext cx="4510975" cy="2062164"/>
            <a:chOff x="-2253" y="1124744"/>
            <a:chExt cx="4510975" cy="2062164"/>
          </a:xfrm>
        </p:grpSpPr>
        <p:sp>
          <p:nvSpPr>
            <p:cNvPr id="43" name="正方形/長方形 211"/>
            <p:cNvSpPr>
              <a:spLocks noChangeArrowheads="1"/>
            </p:cNvSpPr>
            <p:nvPr/>
          </p:nvSpPr>
          <p:spPr bwMode="auto">
            <a:xfrm>
              <a:off x="611560" y="2411211"/>
              <a:ext cx="2058987" cy="677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2000" dirty="0">
                  <a:latin typeface="Arial" panose="020B0604020202020204" pitchFamily="34" charset="0"/>
                  <a:cs typeface="Arial" panose="020B0604020202020204" pitchFamily="34" charset="0"/>
                </a:rPr>
                <a:t>Source</a:t>
              </a:r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:6221</a:t>
              </a:r>
            </a:p>
            <a:p>
              <a:pPr algn="ctr"/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正方形/長方形 212"/>
            <p:cNvSpPr>
              <a:spLocks noChangeArrowheads="1"/>
            </p:cNvSpPr>
            <p:nvPr/>
          </p:nvSpPr>
          <p:spPr bwMode="auto">
            <a:xfrm>
              <a:off x="1240465" y="1147005"/>
              <a:ext cx="1936748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Nano</a:t>
              </a:r>
              <a:r>
                <a:rPr lang="en-US" altLang="ja-JP" sz="2000" dirty="0">
                  <a:latin typeface="Arial" panose="020B0604020202020204" pitchFamily="34" charset="0"/>
                  <a:cs typeface="Arial" panose="020B0604020202020204" pitchFamily="34" charset="0"/>
                </a:rPr>
                <a:t>-voltmeter</a:t>
              </a:r>
            </a:p>
          </p:txBody>
        </p:sp>
        <p:sp>
          <p:nvSpPr>
            <p:cNvPr id="45" name="正方形/長方形 213"/>
            <p:cNvSpPr>
              <a:spLocks noChangeArrowheads="1"/>
            </p:cNvSpPr>
            <p:nvPr/>
          </p:nvSpPr>
          <p:spPr bwMode="auto">
            <a:xfrm>
              <a:off x="1115616" y="1475107"/>
              <a:ext cx="244827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2182A </a:t>
              </a:r>
              <a:r>
                <a:rPr lang="en-US" altLang="ja-JP" dirty="0" err="1">
                  <a:latin typeface="Arial" panose="020B0604020202020204" pitchFamily="34" charset="0"/>
                  <a:cs typeface="Arial" panose="020B0604020202020204" pitchFamily="34" charset="0"/>
                </a:rPr>
                <a:t>Keithley</a:t>
              </a:r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 Inc. </a:t>
              </a:r>
              <a:endParaRPr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1034881" y="1166318"/>
              <a:ext cx="2266950" cy="7080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769769" y="2385518"/>
              <a:ext cx="1825563" cy="6737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直線コネクタ 48"/>
            <p:cNvCxnSpPr/>
            <p:nvPr/>
          </p:nvCxnSpPr>
          <p:spPr>
            <a:xfrm>
              <a:off x="1487319" y="1874343"/>
              <a:ext cx="0" cy="500063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正方形/長方形 217"/>
            <p:cNvSpPr>
              <a:spLocks noChangeArrowheads="1"/>
            </p:cNvSpPr>
            <p:nvPr/>
          </p:nvSpPr>
          <p:spPr bwMode="auto">
            <a:xfrm>
              <a:off x="2683165" y="1804644"/>
              <a:ext cx="182555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Four point technique</a:t>
              </a:r>
            </a:p>
          </p:txBody>
        </p:sp>
        <p:sp>
          <p:nvSpPr>
            <p:cNvPr id="56" name="正方形/長方形 218"/>
            <p:cNvSpPr>
              <a:spLocks noChangeArrowheads="1"/>
            </p:cNvSpPr>
            <p:nvPr/>
          </p:nvSpPr>
          <p:spPr bwMode="auto">
            <a:xfrm>
              <a:off x="2817295" y="2361706"/>
              <a:ext cx="1127232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Arial" panose="020B0604020202020204" pitchFamily="34" charset="0"/>
                  <a:cs typeface="Arial" panose="020B0604020202020204" pitchFamily="34" charset="0"/>
                </a:rPr>
                <a:t>PC</a:t>
              </a:r>
            </a:p>
            <a:p>
              <a:pPr algn="ctr"/>
              <a:r>
                <a:rPr lang="en-US" altLang="ja-JP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Labview</a:t>
              </a:r>
              <a:endParaRPr lang="en-US" altLang="ja-JP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2699791" y="2402981"/>
              <a:ext cx="1241045" cy="7429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直線コネクタ 57"/>
            <p:cNvCxnSpPr/>
            <p:nvPr/>
          </p:nvCxnSpPr>
          <p:spPr>
            <a:xfrm flipV="1">
              <a:off x="2450931" y="1883868"/>
              <a:ext cx="0" cy="490538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正方形/長方形 222"/>
            <p:cNvSpPr>
              <a:spLocks noChangeArrowheads="1"/>
            </p:cNvSpPr>
            <p:nvPr/>
          </p:nvSpPr>
          <p:spPr bwMode="auto">
            <a:xfrm>
              <a:off x="-2253" y="1124744"/>
              <a:ext cx="569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2400">
                  <a:latin typeface="Arial" panose="020B0604020202020204" pitchFamily="34" charset="0"/>
                  <a:cs typeface="Arial" panose="020B0604020202020204" pitchFamily="34" charset="0"/>
                </a:rPr>
                <a:t>V+</a:t>
              </a:r>
            </a:p>
          </p:txBody>
        </p:sp>
        <p:sp>
          <p:nvSpPr>
            <p:cNvPr id="60" name="正方形/長方形 223"/>
            <p:cNvSpPr>
              <a:spLocks noChangeArrowheads="1"/>
            </p:cNvSpPr>
            <p:nvPr/>
          </p:nvSpPr>
          <p:spPr bwMode="auto">
            <a:xfrm>
              <a:off x="-2253" y="1404386"/>
              <a:ext cx="4754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2400" dirty="0">
                  <a:latin typeface="Arial" panose="020B0604020202020204" pitchFamily="34" charset="0"/>
                  <a:cs typeface="Arial" panose="020B0604020202020204" pitchFamily="34" charset="0"/>
                </a:rPr>
                <a:t>V-</a:t>
              </a:r>
            </a:p>
          </p:txBody>
        </p:sp>
        <p:sp>
          <p:nvSpPr>
            <p:cNvPr id="61" name="正方形/長方形 224"/>
            <p:cNvSpPr>
              <a:spLocks noChangeArrowheads="1"/>
            </p:cNvSpPr>
            <p:nvPr/>
          </p:nvSpPr>
          <p:spPr bwMode="auto">
            <a:xfrm>
              <a:off x="107504" y="2272806"/>
              <a:ext cx="4491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2400">
                  <a:latin typeface="Arial" panose="020B0604020202020204" pitchFamily="34" charset="0"/>
                  <a:cs typeface="Arial" panose="020B0604020202020204" pitchFamily="34" charset="0"/>
                </a:rPr>
                <a:t>I+</a:t>
              </a:r>
            </a:p>
          </p:txBody>
        </p:sp>
        <p:sp>
          <p:nvSpPr>
            <p:cNvPr id="62" name="正方形/長方形 225"/>
            <p:cNvSpPr>
              <a:spLocks noChangeArrowheads="1"/>
            </p:cNvSpPr>
            <p:nvPr/>
          </p:nvSpPr>
          <p:spPr bwMode="auto">
            <a:xfrm>
              <a:off x="107504" y="2725243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2400" dirty="0">
                  <a:latin typeface="Arial" panose="020B0604020202020204" pitchFamily="34" charset="0"/>
                  <a:cs typeface="Arial" panose="020B0604020202020204" pitchFamily="34" charset="0"/>
                </a:rPr>
                <a:t>I-</a:t>
              </a:r>
            </a:p>
          </p:txBody>
        </p:sp>
        <p:cxnSp>
          <p:nvCxnSpPr>
            <p:cNvPr id="63" name="直線矢印コネクタ 62"/>
            <p:cNvCxnSpPr/>
            <p:nvPr/>
          </p:nvCxnSpPr>
          <p:spPr>
            <a:xfrm flipH="1">
              <a:off x="611561" y="1672912"/>
              <a:ext cx="423320" cy="2994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矢印コネクタ 63"/>
            <p:cNvCxnSpPr/>
            <p:nvPr/>
          </p:nvCxnSpPr>
          <p:spPr>
            <a:xfrm flipH="1">
              <a:off x="464969" y="2514106"/>
              <a:ext cx="304800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 flipV="1">
              <a:off x="2586430" y="2883993"/>
              <a:ext cx="123825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矢印コネクタ 65"/>
            <p:cNvCxnSpPr/>
            <p:nvPr/>
          </p:nvCxnSpPr>
          <p:spPr>
            <a:xfrm flipH="1">
              <a:off x="453856" y="2971306"/>
              <a:ext cx="303213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矢印コネクタ 66"/>
            <p:cNvCxnSpPr/>
            <p:nvPr/>
          </p:nvCxnSpPr>
          <p:spPr>
            <a:xfrm flipH="1">
              <a:off x="611560" y="1377456"/>
              <a:ext cx="415384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正方形/長方形 67"/>
            <p:cNvSpPr/>
            <p:nvPr/>
          </p:nvSpPr>
          <p:spPr>
            <a:xfrm>
              <a:off x="1034881" y="2675515"/>
              <a:ext cx="12619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±100 </a:t>
              </a:r>
              <a:r>
                <a:rPr lang="en-US" altLang="ja-JP" dirty="0" err="1">
                  <a:latin typeface="Arial" panose="020B0604020202020204" pitchFamily="34" charset="0"/>
                  <a:cs typeface="Arial" panose="020B0604020202020204" pitchFamily="34" charset="0"/>
                </a:rPr>
                <a:t>mA</a:t>
              </a:r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9" name="正方形/長方形 68"/>
          <p:cNvSpPr/>
          <p:nvPr/>
        </p:nvSpPr>
        <p:spPr>
          <a:xfrm>
            <a:off x="5844793" y="2737548"/>
            <a:ext cx="12410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Precision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正方形/長方形 75"/>
          <p:cNvSpPr/>
          <p:nvPr/>
        </p:nvSpPr>
        <p:spPr>
          <a:xfrm>
            <a:off x="7073453" y="2756130"/>
            <a:ext cx="1970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±0.001</a:t>
            </a:r>
            <a:r>
              <a:rPr lang="en-US" altLang="ja-JP" dirty="0"/>
              <a:t>μΩ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@ 3 K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051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01335" y="2025058"/>
            <a:ext cx="83854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DPA calculation method in high-energy region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ja-JP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Calculations of DPA cross sections and damage energy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4. Plan for DPA measurements using 120 GeV protons </a:t>
            </a:r>
          </a:p>
          <a:p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ja-JP" alt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4DC0F144-B134-4C94-AE80-62367B6D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 17"/>
          <p:cNvSpPr>
            <a:spLocks noGrp="1"/>
          </p:cNvSpPr>
          <p:nvPr>
            <p:ph type="sldNum" sz="quarter" idx="12"/>
          </p:nvPr>
        </p:nvSpPr>
        <p:spPr>
          <a:xfrm>
            <a:off x="6980006" y="6492875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25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980728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2905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-122362" y="107514"/>
            <a:ext cx="9048998" cy="711787"/>
          </a:xfrm>
        </p:spPr>
        <p:txBody>
          <a:bodyPr/>
          <a:lstStyle/>
          <a:p>
            <a:pPr>
              <a:defRPr/>
            </a:pPr>
            <a:r>
              <a:rPr lang="en-US" altLang="ja-JP" sz="2800" dirty="0">
                <a:solidFill>
                  <a:srgbClr val="0000FF"/>
                </a:solidFill>
                <a:latin typeface="Arial" panose="020B0604020202020204" pitchFamily="34" charset="0"/>
                <a:ea typeface="Arial Unicode MS" pitchFamily="50" charset="-128"/>
                <a:cs typeface="Arial" panose="020B0604020202020204" pitchFamily="34" charset="0"/>
              </a:rPr>
              <a:t>Summary</a:t>
            </a:r>
            <a:endParaRPr lang="ja-JP" alt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C26AF569-1F77-4D64-8243-17DD0DA3A5B6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26</a:t>
            </a:fld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32692" y="1799346"/>
            <a:ext cx="90113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Contribution of Coulomb scattering for proton + target increases with proton energy over 1 GeV.</a:t>
            </a:r>
          </a:p>
          <a:p>
            <a:pPr marL="342900" indent="-342900">
              <a:buFont typeface="Wingdings" panose="05000000000000000000" pitchFamily="2" charset="2"/>
              <a:buChar char="n"/>
            </a:pP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Damage energy to the lattice atom ranges from around 50 </a:t>
            </a: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keV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to 5 MeV for high-energy proton irradiation over 1 GeV. 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正方形/長方形 144"/>
          <p:cNvSpPr/>
          <p:nvPr/>
        </p:nvSpPr>
        <p:spPr>
          <a:xfrm>
            <a:off x="132692" y="4401921"/>
            <a:ext cx="8532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Production method of four wire samples (Al, Fe, Cu, W) was established for DPA cross section measurements with 120 GeV protons at FNAL. 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ine 3"/>
          <p:cNvSpPr>
            <a:spLocks noChangeShapeType="1"/>
          </p:cNvSpPr>
          <p:nvPr/>
        </p:nvSpPr>
        <p:spPr bwMode="auto">
          <a:xfrm>
            <a:off x="142999" y="908720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228184" y="2183235"/>
            <a:ext cx="3080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i.e. 29% at 100 GeV. 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4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1403648" y="2636912"/>
            <a:ext cx="5853336" cy="50507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Back-up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スライド番号プレースホルダ 55"/>
          <p:cNvSpPr>
            <a:spLocks noGrp="1"/>
          </p:cNvSpPr>
          <p:nvPr>
            <p:ph type="sldNum" sz="quarter" idx="12"/>
          </p:nvPr>
        </p:nvSpPr>
        <p:spPr>
          <a:xfrm>
            <a:off x="7046912" y="6525344"/>
            <a:ext cx="2133600" cy="365125"/>
          </a:xfrm>
        </p:spPr>
        <p:txBody>
          <a:bodyPr/>
          <a:lstStyle/>
          <a:p>
            <a:pPr>
              <a:defRPr/>
            </a:pPr>
            <a:fld id="{237BC9A4-F621-46CA-AB68-C6F449EBA8C3}" type="slidenum">
              <a:rPr lang="ja-JP" alt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27</a:t>
            </a:fld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293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正方形/長方形 117"/>
          <p:cNvSpPr/>
          <p:nvPr/>
        </p:nvSpPr>
        <p:spPr>
          <a:xfrm>
            <a:off x="1199432" y="1641486"/>
            <a:ext cx="3227471" cy="1686911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右矢印 53"/>
          <p:cNvSpPr/>
          <p:nvPr/>
        </p:nvSpPr>
        <p:spPr>
          <a:xfrm rot="19903604">
            <a:off x="854085" y="3089538"/>
            <a:ext cx="7876636" cy="8509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204131" y="485499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177450" y="0"/>
            <a:ext cx="7028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Scale on total irradiation effect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1154857" y="1372175"/>
            <a:ext cx="0" cy="42288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H="1">
            <a:off x="1154857" y="5600979"/>
            <a:ext cx="7170143" cy="1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2302759" y="5467305"/>
            <a:ext cx="0" cy="1441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3590784" y="5467305"/>
            <a:ext cx="0" cy="1441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4779947" y="5451263"/>
            <a:ext cx="0" cy="1498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7078778" y="5456838"/>
            <a:ext cx="0" cy="1441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8295504" y="5459931"/>
            <a:ext cx="0" cy="1441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>
            <a:off x="1163744" y="3143093"/>
            <a:ext cx="1772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1171118" y="3988668"/>
            <a:ext cx="1772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1170694" y="4777647"/>
            <a:ext cx="1772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1153779" y="2285228"/>
            <a:ext cx="1772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611837" y="2100562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03840" y="2970716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-6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562043" y="3882775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-10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41809" y="4592981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-14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37962" y="5384357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-18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869142" y="560097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-20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945091" y="5610441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-15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259603" y="5575104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-10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426903" y="5568003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-5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5664884" y="5600916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793098" y="5599074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7991098" y="5601744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869142" y="4684001"/>
            <a:ext cx="1742296" cy="742589"/>
          </a:xfrm>
          <a:prstGeom prst="ellipse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reaction</a:t>
            </a:r>
            <a:endParaRPr kumimoji="1" lang="ja-JP" alt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1941778" y="4114516"/>
            <a:ext cx="1948182" cy="742589"/>
          </a:xfrm>
          <a:prstGeom prst="ellipse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collisions</a:t>
            </a:r>
            <a:endParaRPr lang="ja-JP" alt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円/楕円 51"/>
          <p:cNvSpPr/>
          <p:nvPr/>
        </p:nvSpPr>
        <p:spPr>
          <a:xfrm>
            <a:off x="3417600" y="2928783"/>
            <a:ext cx="2564680" cy="1058679"/>
          </a:xfrm>
          <a:prstGeom prst="ellipse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Diffusion and growth process</a:t>
            </a:r>
            <a:endParaRPr lang="ja-JP" alt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1160966" y="620688"/>
            <a:ext cx="1005644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reaction model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2160348" y="620688"/>
            <a:ext cx="1195083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Molecular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Dynamics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3355431" y="620688"/>
            <a:ext cx="2580347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K-Monte Carlo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5935779" y="620688"/>
            <a:ext cx="272148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Dislocation dynamics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テキスト ボックス 129"/>
          <p:cNvSpPr txBox="1"/>
          <p:nvPr/>
        </p:nvSpPr>
        <p:spPr>
          <a:xfrm rot="16200000">
            <a:off x="-134263" y="3479198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Size (m)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テキスト ボックス 130"/>
          <p:cNvSpPr txBox="1"/>
          <p:nvPr/>
        </p:nvSpPr>
        <p:spPr>
          <a:xfrm>
            <a:off x="3764520" y="5794613"/>
            <a:ext cx="1848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Time (sec)</a:t>
            </a:r>
            <a:r>
              <a:rPr kumimoji="1"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　　　　</a:t>
            </a:r>
          </a:p>
        </p:txBody>
      </p:sp>
      <p:pic>
        <p:nvPicPr>
          <p:cNvPr id="119" name="Picture 26"/>
          <p:cNvPicPr>
            <a:picLocks noChangeAspect="1" noChangeArrowheads="1"/>
          </p:cNvPicPr>
          <p:nvPr/>
        </p:nvPicPr>
        <p:blipFill rotWithShape="1">
          <a:blip r:embed="rId3" cstate="print"/>
          <a:srcRect l="67811" t="54597" r="4841" b="19580"/>
          <a:stretch/>
        </p:blipFill>
        <p:spPr bwMode="auto">
          <a:xfrm>
            <a:off x="4927565" y="4045091"/>
            <a:ext cx="1876042" cy="14465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6" name="正方形/長方形 135"/>
          <p:cNvSpPr/>
          <p:nvPr/>
        </p:nvSpPr>
        <p:spPr>
          <a:xfrm>
            <a:off x="5977268" y="4058219"/>
            <a:ext cx="1079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Voids</a:t>
            </a:r>
          </a:p>
        </p:txBody>
      </p:sp>
      <p:sp>
        <p:nvSpPr>
          <p:cNvPr id="148" name="スライド番号プレースホルダー 147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kumimoji="1"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2962404" y="2003919"/>
            <a:ext cx="1504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Interstitial</a:t>
            </a: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atom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テキスト ボックス 150"/>
          <p:cNvSpPr txBox="1"/>
          <p:nvPr/>
        </p:nvSpPr>
        <p:spPr>
          <a:xfrm>
            <a:off x="1333493" y="2874473"/>
            <a:ext cx="1149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Vacancy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円/楕円 151"/>
          <p:cNvSpPr/>
          <p:nvPr/>
        </p:nvSpPr>
        <p:spPr>
          <a:xfrm>
            <a:off x="1945780" y="2106809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3" name="円/楕円 152"/>
          <p:cNvSpPr/>
          <p:nvPr/>
        </p:nvSpPr>
        <p:spPr>
          <a:xfrm>
            <a:off x="2251398" y="2106809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4" name="円/楕円 153"/>
          <p:cNvSpPr/>
          <p:nvPr/>
        </p:nvSpPr>
        <p:spPr>
          <a:xfrm>
            <a:off x="2611438" y="2106809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6" name="円/楕円 155"/>
          <p:cNvSpPr/>
          <p:nvPr/>
        </p:nvSpPr>
        <p:spPr>
          <a:xfrm>
            <a:off x="2098180" y="2388859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7" name="円/楕円 156"/>
          <p:cNvSpPr/>
          <p:nvPr/>
        </p:nvSpPr>
        <p:spPr>
          <a:xfrm>
            <a:off x="2403798" y="2388859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8" name="円/楕円 157"/>
          <p:cNvSpPr/>
          <p:nvPr/>
        </p:nvSpPr>
        <p:spPr>
          <a:xfrm>
            <a:off x="2763838" y="2388859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9" name="円/楕円 158"/>
          <p:cNvSpPr/>
          <p:nvPr/>
        </p:nvSpPr>
        <p:spPr>
          <a:xfrm>
            <a:off x="1945780" y="2676891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60" name="円/楕円 159"/>
          <p:cNvSpPr/>
          <p:nvPr/>
        </p:nvSpPr>
        <p:spPr>
          <a:xfrm>
            <a:off x="2611438" y="2300901"/>
            <a:ext cx="198438" cy="198438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61" name="円/楕円 160"/>
          <p:cNvSpPr/>
          <p:nvPr/>
        </p:nvSpPr>
        <p:spPr>
          <a:xfrm>
            <a:off x="2611438" y="2676891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62" name="円/楕円 161"/>
          <p:cNvSpPr/>
          <p:nvPr/>
        </p:nvSpPr>
        <p:spPr>
          <a:xfrm>
            <a:off x="2971478" y="2676891"/>
            <a:ext cx="198438" cy="1984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70758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00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163" name="直線矢印コネクタ 162"/>
          <p:cNvCxnSpPr>
            <a:cxnSpLocks/>
          </p:cNvCxnSpPr>
          <p:nvPr/>
        </p:nvCxnSpPr>
        <p:spPr>
          <a:xfrm>
            <a:off x="1873650" y="2508646"/>
            <a:ext cx="351438" cy="206182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正方形/長方形 163"/>
          <p:cNvSpPr/>
          <p:nvPr/>
        </p:nvSpPr>
        <p:spPr>
          <a:xfrm>
            <a:off x="2276821" y="2692880"/>
            <a:ext cx="202014" cy="20201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5" name="直線矢印コネクタ 164"/>
          <p:cNvCxnSpPr>
            <a:endCxn id="160" idx="4"/>
          </p:cNvCxnSpPr>
          <p:nvPr/>
        </p:nvCxnSpPr>
        <p:spPr>
          <a:xfrm flipV="1">
            <a:off x="2459122" y="2499339"/>
            <a:ext cx="251535" cy="220073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線矢印コネクタ 167">
            <a:extLst>
              <a:ext uri="{FF2B5EF4-FFF2-40B4-BE49-F238E27FC236}">
                <a16:creationId xmlns:a16="http://schemas.microsoft.com/office/drawing/2014/main" id="{D0756F9C-1382-47C3-A4B9-5EBF0F56F84E}"/>
              </a:ext>
            </a:extLst>
          </p:cNvPr>
          <p:cNvCxnSpPr/>
          <p:nvPr/>
        </p:nvCxnSpPr>
        <p:spPr>
          <a:xfrm>
            <a:off x="1691680" y="2083477"/>
            <a:ext cx="125143" cy="428431"/>
          </a:xfrm>
          <a:prstGeom prst="straightConnector1">
            <a:avLst/>
          </a:prstGeom>
          <a:ln w="19050">
            <a:solidFill>
              <a:srgbClr val="0000FF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線矢印コネクタ 168">
            <a:extLst>
              <a:ext uri="{FF2B5EF4-FFF2-40B4-BE49-F238E27FC236}">
                <a16:creationId xmlns:a16="http://schemas.microsoft.com/office/drawing/2014/main" id="{FDD11024-6BA0-443A-96E6-3D957888B7B8}"/>
              </a:ext>
            </a:extLst>
          </p:cNvPr>
          <p:cNvCxnSpPr/>
          <p:nvPr/>
        </p:nvCxnSpPr>
        <p:spPr>
          <a:xfrm flipH="1">
            <a:off x="1531503" y="2500134"/>
            <a:ext cx="314532" cy="152822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正方形/長方形 169">
            <a:extLst>
              <a:ext uri="{FF2B5EF4-FFF2-40B4-BE49-F238E27FC236}">
                <a16:creationId xmlns:a16="http://schemas.microsoft.com/office/drawing/2014/main" id="{E7FEB18E-153F-4D48-A7A8-3899783C10E5}"/>
              </a:ext>
            </a:extLst>
          </p:cNvPr>
          <p:cNvSpPr/>
          <p:nvPr/>
        </p:nvSpPr>
        <p:spPr>
          <a:xfrm>
            <a:off x="1221694" y="1660357"/>
            <a:ext cx="35319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Primary Knock-on Atom (PKA)</a:t>
            </a:r>
          </a:p>
        </p:txBody>
      </p:sp>
      <p:sp>
        <p:nvSpPr>
          <p:cNvPr id="172" name="正方形/長方形 171"/>
          <p:cNvSpPr/>
          <p:nvPr/>
        </p:nvSpPr>
        <p:spPr>
          <a:xfrm>
            <a:off x="544404" y="6231179"/>
            <a:ext cx="8495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DPA  focuses on primary damage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73" name="直線矢印コネクタ 172">
            <a:extLst>
              <a:ext uri="{FF2B5EF4-FFF2-40B4-BE49-F238E27FC236}">
                <a16:creationId xmlns:a16="http://schemas.microsoft.com/office/drawing/2014/main" id="{D0756F9C-1382-47C3-A4B9-5EBF0F56F84E}"/>
              </a:ext>
            </a:extLst>
          </p:cNvPr>
          <p:cNvCxnSpPr/>
          <p:nvPr/>
        </p:nvCxnSpPr>
        <p:spPr>
          <a:xfrm>
            <a:off x="2779361" y="2564904"/>
            <a:ext cx="275129" cy="1552796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Picture 26"/>
          <p:cNvPicPr>
            <a:picLocks noChangeAspect="1" noChangeArrowheads="1"/>
          </p:cNvPicPr>
          <p:nvPr/>
        </p:nvPicPr>
        <p:blipFill rotWithShape="1">
          <a:blip r:embed="rId3" cstate="print"/>
          <a:srcRect l="40668" t="14569" r="40786" b="60925"/>
          <a:stretch/>
        </p:blipFill>
        <p:spPr bwMode="auto">
          <a:xfrm>
            <a:off x="4604009" y="1062628"/>
            <a:ext cx="1473449" cy="146086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5" name="テキスト ボックス 94"/>
          <p:cNvSpPr txBox="1"/>
          <p:nvPr/>
        </p:nvSpPr>
        <p:spPr>
          <a:xfrm>
            <a:off x="5523323" y="1026354"/>
            <a:ext cx="126977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Irradiated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906217" y="1648079"/>
            <a:ext cx="126977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Not irradiated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5789592" y="1700198"/>
            <a:ext cx="2412664" cy="1328735"/>
          </a:xfrm>
          <a:prstGeom prst="ellipse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Property changes</a:t>
            </a:r>
            <a:endParaRPr lang="ja-JP" alt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4891348" y="2280912"/>
            <a:ext cx="79961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Strain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右中かっこ 2"/>
          <p:cNvSpPr/>
          <p:nvPr/>
        </p:nvSpPr>
        <p:spPr>
          <a:xfrm rot="5400000">
            <a:off x="1999689" y="5205367"/>
            <a:ext cx="430299" cy="1772970"/>
          </a:xfrm>
          <a:prstGeom prst="righ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207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ChangeArrowheads="1"/>
          </p:cNvSpPr>
          <p:nvPr/>
        </p:nvSpPr>
        <p:spPr bwMode="auto">
          <a:xfrm>
            <a:off x="1403648" y="724694"/>
            <a:ext cx="5826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P</a:t>
            </a:r>
            <a:r>
              <a:rPr lang="en-US" altLang="ja-JP" sz="2000" b="1" dirty="0"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article</a:t>
            </a:r>
            <a:r>
              <a:rPr lang="en-US" altLang="ja-JP" sz="2000" b="1" dirty="0">
                <a:solidFill>
                  <a:srgbClr val="FFFF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 </a:t>
            </a:r>
            <a:r>
              <a:rPr lang="en-US" altLang="ja-JP" sz="2000" b="1" dirty="0"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and</a:t>
            </a:r>
            <a:r>
              <a:rPr lang="en-US" altLang="ja-JP" sz="2000" b="1" dirty="0">
                <a:solidFill>
                  <a:srgbClr val="FFFF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 </a:t>
            </a:r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H</a:t>
            </a:r>
            <a:r>
              <a:rPr lang="en-US" altLang="ja-JP" sz="2000" b="1" dirty="0"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eavy</a:t>
            </a:r>
            <a:r>
              <a:rPr lang="en-US" altLang="ja-JP" sz="2000" b="1" dirty="0">
                <a:solidFill>
                  <a:srgbClr val="FFFF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 </a:t>
            </a:r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I</a:t>
            </a:r>
            <a:r>
              <a:rPr lang="en-US" altLang="ja-JP" sz="2000" b="1" dirty="0"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on</a:t>
            </a:r>
            <a:r>
              <a:rPr lang="en-US" altLang="ja-JP" sz="2000" b="1" dirty="0">
                <a:solidFill>
                  <a:srgbClr val="FFFF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 </a:t>
            </a:r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T</a:t>
            </a:r>
            <a:r>
              <a:rPr lang="en-US" altLang="ja-JP" sz="2000" b="1" dirty="0"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ransport</a:t>
            </a:r>
            <a:r>
              <a:rPr lang="en-US" altLang="ja-JP" sz="2000" b="1" dirty="0">
                <a:solidFill>
                  <a:srgbClr val="FFFF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 </a:t>
            </a:r>
            <a:r>
              <a:rPr lang="en-US" altLang="ja-JP" sz="2000" b="1" dirty="0"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code</a:t>
            </a:r>
            <a:r>
              <a:rPr lang="en-US" altLang="ja-JP" sz="2000" b="1" dirty="0">
                <a:solidFill>
                  <a:srgbClr val="FFFF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 </a:t>
            </a:r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S</a:t>
            </a:r>
            <a:r>
              <a:rPr lang="en-US" altLang="ja-JP" sz="2000" b="1" dirty="0"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ystem</a:t>
            </a:r>
            <a:endParaRPr lang="ja-JP" altLang="en-US" sz="2000" b="1" dirty="0">
              <a:latin typeface="Arial" pitchFamily="34" charset="0"/>
              <a:ea typeface="HG創英角ｺﾞｼｯｸUB" pitchFamily="49" charset="-128"/>
              <a:cs typeface="Arial" pitchFamily="34" charset="0"/>
            </a:endParaRPr>
          </a:p>
        </p:txBody>
      </p:sp>
      <p:sp>
        <p:nvSpPr>
          <p:cNvPr id="5124" name="Text Box 12"/>
          <p:cNvSpPr txBox="1">
            <a:spLocks noChangeArrowheads="1"/>
          </p:cNvSpPr>
          <p:nvPr/>
        </p:nvSpPr>
        <p:spPr bwMode="auto">
          <a:xfrm>
            <a:off x="2871788" y="2198234"/>
            <a:ext cx="320040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09" tIns="49355" rIns="98709" bIns="49355">
            <a:spAutoFit/>
          </a:bodyPr>
          <a:lstStyle/>
          <a:p>
            <a:pPr algn="ctr" defTabSz="987425"/>
            <a:r>
              <a:rPr lang="en-US" altLang="ja-JP" sz="2400" b="1" dirty="0">
                <a:solidFill>
                  <a:srgbClr val="0000CC"/>
                </a:solidFill>
                <a:latin typeface="Arial" panose="020B0604020202020204" pitchFamily="34" charset="0"/>
                <a:ea typeface="HG創英角ｺﾞｼｯｸUB" pitchFamily="49" charset="-128"/>
                <a:cs typeface="Arial" panose="020B0604020202020204" pitchFamily="34" charset="0"/>
              </a:rPr>
              <a:t>Capability</a:t>
            </a:r>
          </a:p>
        </p:txBody>
      </p:sp>
      <p:sp>
        <p:nvSpPr>
          <p:cNvPr id="5125" name="Text Box 13"/>
          <p:cNvSpPr txBox="1">
            <a:spLocks noChangeArrowheads="1"/>
          </p:cNvSpPr>
          <p:nvPr/>
        </p:nvSpPr>
        <p:spPr bwMode="auto">
          <a:xfrm>
            <a:off x="35496" y="2528657"/>
            <a:ext cx="95434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  <a:r>
              <a:rPr kumimoji="0" lang="en-US" altLang="ja-JP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ja-JP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0" lang="en-US" altLang="ja-JP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collision</a:t>
            </a:r>
            <a:r>
              <a:rPr kumimoji="0" lang="en-US" altLang="ja-JP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kumimoji="0" lang="en-US" altLang="ja-JP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various particles</a:t>
            </a:r>
            <a:r>
              <a:rPr kumimoji="0" lang="en-US" altLang="ja-JP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over </a:t>
            </a:r>
            <a:r>
              <a:rPr kumimoji="0" lang="en-US" altLang="ja-JP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 energy range</a:t>
            </a:r>
          </a:p>
        </p:txBody>
      </p:sp>
      <p:sp>
        <p:nvSpPr>
          <p:cNvPr id="5126" name="Text Box 14"/>
          <p:cNvSpPr txBox="1">
            <a:spLocks noChangeArrowheads="1"/>
          </p:cNvSpPr>
          <p:nvPr/>
        </p:nvSpPr>
        <p:spPr bwMode="auto">
          <a:xfrm>
            <a:off x="136481" y="3042436"/>
            <a:ext cx="20954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ja-JP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3D phase space</a:t>
            </a:r>
          </a:p>
        </p:txBody>
      </p:sp>
      <p:sp>
        <p:nvSpPr>
          <p:cNvPr id="5127" name="Text Box 15"/>
          <p:cNvSpPr txBox="1">
            <a:spLocks noChangeArrowheads="1"/>
          </p:cNvSpPr>
          <p:nvPr/>
        </p:nvSpPr>
        <p:spPr bwMode="auto">
          <a:xfrm>
            <a:off x="2987824" y="2920055"/>
            <a:ext cx="36052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ja-JP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neutron, proton, meson, baryon electron, photon, heavy ions</a:t>
            </a:r>
          </a:p>
        </p:txBody>
      </p:sp>
      <p:sp>
        <p:nvSpPr>
          <p:cNvPr id="5128" name="Text Box 16"/>
          <p:cNvSpPr txBox="1">
            <a:spLocks noChangeArrowheads="1"/>
          </p:cNvSpPr>
          <p:nvPr/>
        </p:nvSpPr>
        <p:spPr bwMode="auto">
          <a:xfrm>
            <a:off x="6715124" y="3052929"/>
            <a:ext cx="21053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 </a:t>
            </a:r>
            <a:r>
              <a:rPr kumimoji="0" lang="en-US" altLang="ja-JP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TeV</a:t>
            </a:r>
            <a:r>
              <a:rPr kumimoji="0" lang="en-US" altLang="ja-JP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/u</a:t>
            </a:r>
          </a:p>
        </p:txBody>
      </p:sp>
      <p:sp>
        <p:nvSpPr>
          <p:cNvPr id="5130" name="Text Box 22"/>
          <p:cNvSpPr txBox="1">
            <a:spLocks noChangeArrowheads="1"/>
          </p:cNvSpPr>
          <p:nvPr/>
        </p:nvSpPr>
        <p:spPr bwMode="auto">
          <a:xfrm>
            <a:off x="539552" y="5787327"/>
            <a:ext cx="23519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ja-JP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Accelerator Design</a:t>
            </a:r>
          </a:p>
        </p:txBody>
      </p:sp>
      <p:sp>
        <p:nvSpPr>
          <p:cNvPr id="5131" name="Text Box 23"/>
          <p:cNvSpPr txBox="1">
            <a:spLocks noChangeArrowheads="1"/>
          </p:cNvSpPr>
          <p:nvPr/>
        </p:nvSpPr>
        <p:spPr bwMode="auto">
          <a:xfrm>
            <a:off x="3419872" y="5827397"/>
            <a:ext cx="2276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ja-JP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Radiation Therapy</a:t>
            </a:r>
          </a:p>
        </p:txBody>
      </p:sp>
      <p:sp>
        <p:nvSpPr>
          <p:cNvPr id="5132" name="Text Box 24"/>
          <p:cNvSpPr txBox="1">
            <a:spLocks noChangeArrowheads="1"/>
          </p:cNvSpPr>
          <p:nvPr/>
        </p:nvSpPr>
        <p:spPr bwMode="auto">
          <a:xfrm>
            <a:off x="6084168" y="5787327"/>
            <a:ext cx="22255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ja-JP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Application</a:t>
            </a:r>
          </a:p>
        </p:txBody>
      </p:sp>
      <p:sp>
        <p:nvSpPr>
          <p:cNvPr id="5134" name="Text Box 6"/>
          <p:cNvSpPr txBox="1">
            <a:spLocks noChangeArrowheads="1"/>
          </p:cNvSpPr>
          <p:nvPr/>
        </p:nvSpPr>
        <p:spPr bwMode="auto">
          <a:xfrm>
            <a:off x="1692275" y="1124744"/>
            <a:ext cx="5472113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09" tIns="49355" rIns="98709" bIns="49355">
            <a:spAutoFit/>
          </a:bodyPr>
          <a:lstStyle/>
          <a:p>
            <a:pPr algn="ctr" defTabSz="987425"/>
            <a:r>
              <a:rPr lang="en-US" altLang="ja-JP" sz="2400" b="1" dirty="0">
                <a:solidFill>
                  <a:srgbClr val="0000CC"/>
                </a:solidFill>
                <a:latin typeface="Arial" panose="020B0604020202020204" pitchFamily="34" charset="0"/>
                <a:ea typeface="HG創英角ｺﾞｼｯｸUB" pitchFamily="49" charset="-128"/>
                <a:cs typeface="Arial" panose="020B0604020202020204" pitchFamily="34" charset="0"/>
              </a:rPr>
              <a:t>Development</a:t>
            </a:r>
          </a:p>
        </p:txBody>
      </p:sp>
      <p:sp>
        <p:nvSpPr>
          <p:cNvPr id="5135" name="Text Box 27"/>
          <p:cNvSpPr txBox="1">
            <a:spLocks noChangeArrowheads="1"/>
          </p:cNvSpPr>
          <p:nvPr/>
        </p:nvSpPr>
        <p:spPr bwMode="auto">
          <a:xfrm>
            <a:off x="323528" y="1455655"/>
            <a:ext cx="85377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ja-JP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JAEA (Japan), RIST (Japan), KEK (Japan), </a:t>
            </a:r>
            <a:r>
              <a:rPr kumimoji="0" lang="en-US" altLang="ja-JP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Technische</a:t>
            </a:r>
            <a:r>
              <a:rPr kumimoji="0" lang="en-US" altLang="ja-JP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ja-JP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Universitat</a:t>
            </a:r>
            <a:r>
              <a:rPr kumimoji="0" lang="en-US" altLang="ja-JP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Wien(Austria)</a:t>
            </a:r>
          </a:p>
        </p:txBody>
      </p:sp>
      <p:sp>
        <p:nvSpPr>
          <p:cNvPr id="5136" name="スライド番号プレースホルダ 22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E0C1D65-16B6-491A-962D-0EFD86010464}" type="slidenum">
              <a:rPr lang="ja-JP" altLang="en-US" sz="160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rPr>
              <a:pPr/>
              <a:t>29</a:t>
            </a:fld>
            <a:endParaRPr lang="en-US" altLang="ja-JP" sz="1600" dirty="0">
              <a:solidFill>
                <a:srgbClr val="000000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827584" y="0"/>
            <a:ext cx="6842125" cy="646113"/>
          </a:xfrm>
          <a:prstGeom prst="roundRect">
            <a:avLst>
              <a:gd name="adj" fmla="val 8106"/>
            </a:avLst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91440" rIns="0" bIns="91440">
            <a:spAutoFit/>
          </a:bodyPr>
          <a:lstStyle/>
          <a:p>
            <a:pPr marL="342900" indent="-342900" algn="ctr">
              <a:defRPr/>
            </a:pPr>
            <a:r>
              <a:rPr lang="en-US" altLang="ja-JP" sz="2800" dirty="0">
                <a:latin typeface="Arial" pitchFamily="34" charset="0"/>
                <a:ea typeface="HG創英角ｺﾞｼｯｸUB" pitchFamily="49" charset="-128"/>
                <a:cs typeface="Arial" pitchFamily="34" charset="0"/>
              </a:rPr>
              <a:t>Overview of PHITS</a:t>
            </a:r>
            <a:endParaRPr lang="ja-JP" altLang="en-US" sz="2800" dirty="0">
              <a:latin typeface="Arial" pitchFamily="34" charset="0"/>
              <a:ea typeface="HG創英角ｺﾞｼｯｸUB" pitchFamily="49" charset="-128"/>
              <a:cs typeface="Arial" pitchFamily="34" charset="0"/>
            </a:endParaRPr>
          </a:p>
        </p:txBody>
      </p:sp>
      <p:sp>
        <p:nvSpPr>
          <p:cNvPr id="5139" name="Text Box 18"/>
          <p:cNvSpPr txBox="1">
            <a:spLocks noChangeArrowheads="1"/>
          </p:cNvSpPr>
          <p:nvPr/>
        </p:nvSpPr>
        <p:spPr bwMode="auto">
          <a:xfrm>
            <a:off x="2946400" y="3739165"/>
            <a:ext cx="320040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09" tIns="49355" rIns="98709" bIns="49355">
            <a:spAutoFit/>
          </a:bodyPr>
          <a:lstStyle/>
          <a:p>
            <a:pPr algn="ctr" defTabSz="987425"/>
            <a:r>
              <a:rPr lang="en-US" altLang="ja-JP" sz="2400" b="1" dirty="0">
                <a:solidFill>
                  <a:srgbClr val="0000CC"/>
                </a:solidFill>
                <a:latin typeface="Arial" panose="020B0604020202020204" pitchFamily="34" charset="0"/>
                <a:ea typeface="HG創英角ｺﾞｼｯｸUB" pitchFamily="49" charset="-128"/>
                <a:cs typeface="Arial" panose="020B0604020202020204" pitchFamily="34" charset="0"/>
              </a:rPr>
              <a:t>Application Fields</a:t>
            </a:r>
          </a:p>
        </p:txBody>
      </p:sp>
      <p:sp>
        <p:nvSpPr>
          <p:cNvPr id="26" name="Line 3"/>
          <p:cNvSpPr>
            <a:spLocks noChangeShapeType="1"/>
          </p:cNvSpPr>
          <p:nvPr/>
        </p:nvSpPr>
        <p:spPr bwMode="auto">
          <a:xfrm>
            <a:off x="179388" y="620713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pic>
        <p:nvPicPr>
          <p:cNvPr id="27" name="Picture 38" descr="dshowv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8507" y="4098883"/>
            <a:ext cx="1366838" cy="1631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28" name="Picture 35" descr="h_zy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459245"/>
            <a:ext cx="1357312" cy="11652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30" name="図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4315229"/>
            <a:ext cx="142557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D:\High\phits\DCC\voxel\3dshow\rmcp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4315229"/>
            <a:ext cx="38417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304023" y="1755908"/>
            <a:ext cx="5579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ja-JP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RIKEN (Japan), CEA (France), Kyushu Univ. (Japan)</a:t>
            </a:r>
          </a:p>
        </p:txBody>
      </p:sp>
      <p:pic>
        <p:nvPicPr>
          <p:cNvPr id="35" name="Picture 4" descr="WorldDoseMa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4531253"/>
            <a:ext cx="2133545" cy="1039565"/>
          </a:xfrm>
          <a:prstGeom prst="rect">
            <a:avLst/>
          </a:prstGeom>
          <a:noFill/>
        </p:spPr>
      </p:pic>
      <p:pic>
        <p:nvPicPr>
          <p:cNvPr id="36" name="Picture 5" descr="強度バー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72401" y="4500537"/>
            <a:ext cx="72008" cy="1047957"/>
          </a:xfrm>
          <a:prstGeom prst="rect">
            <a:avLst/>
          </a:prstGeom>
          <a:noFill/>
        </p:spPr>
      </p:pic>
      <p:sp>
        <p:nvSpPr>
          <p:cNvPr id="38" name="Rectangle 8"/>
          <p:cNvSpPr>
            <a:spLocks noChangeArrowheads="1"/>
          </p:cNvSpPr>
          <p:nvPr/>
        </p:nvSpPr>
        <p:spPr bwMode="auto">
          <a:xfrm rot="16200000">
            <a:off x="8012223" y="4833589"/>
            <a:ext cx="7088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nSv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/h</a:t>
            </a: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8172400" y="4243221"/>
            <a:ext cx="5261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8172400" y="5479015"/>
            <a:ext cx="4122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76928" y="1195631"/>
            <a:ext cx="9014520" cy="9045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82884" y="2237306"/>
            <a:ext cx="9014520" cy="14077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1E8872B-A2E7-437A-B51D-C86D898F99B3}"/>
              </a:ext>
            </a:extLst>
          </p:cNvPr>
          <p:cNvSpPr/>
          <p:nvPr/>
        </p:nvSpPr>
        <p:spPr>
          <a:xfrm>
            <a:off x="53628" y="3771346"/>
            <a:ext cx="9014520" cy="25276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994347" y="6284206"/>
            <a:ext cx="53940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Sato et al., J.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Sci. Technol., 55 (2018) 684-695.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614539"/>
      </p:ext>
    </p:extLst>
  </p:cSld>
  <p:clrMapOvr>
    <a:masterClrMapping/>
  </p:clrMapOvr>
  <p:transition advTm="68625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90264" y="79666"/>
            <a:ext cx="9324528" cy="680318"/>
          </a:xfrm>
        </p:spPr>
        <p:txBody>
          <a:bodyPr>
            <a:noAutofit/>
          </a:bodyPr>
          <a:lstStyle/>
          <a:p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Proton energy dependency of damage energy for nuclear products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025030" y="6492875"/>
            <a:ext cx="2133600" cy="365125"/>
          </a:xfrm>
        </p:spPr>
        <p:txBody>
          <a:bodyPr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kumimoji="1"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l="10406" t="29672" r="15267" b="19929"/>
          <a:stretch/>
        </p:blipFill>
        <p:spPr>
          <a:xfrm>
            <a:off x="395536" y="821430"/>
            <a:ext cx="3751080" cy="360103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/>
          <a:srcRect l="10406" t="29399" r="13780" b="18830"/>
          <a:stretch/>
        </p:blipFill>
        <p:spPr>
          <a:xfrm>
            <a:off x="4751750" y="791071"/>
            <a:ext cx="3906450" cy="3776687"/>
          </a:xfrm>
          <a:prstGeom prst="rect">
            <a:avLst/>
          </a:prstGeom>
        </p:spPr>
      </p:pic>
      <p:sp>
        <p:nvSpPr>
          <p:cNvPr id="6" name="Line 3">
            <a:extLst>
              <a:ext uri="{FF2B5EF4-FFF2-40B4-BE49-F238E27FC236}">
                <a16:creationId xmlns:a16="http://schemas.microsoft.com/office/drawing/2014/main" id="{E53452AD-F9D9-4480-8770-4DE87A37A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" y="692696"/>
            <a:ext cx="8763000" cy="0"/>
          </a:xfrm>
          <a:prstGeom prst="line">
            <a:avLst/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+mn-ea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71600" y="4343270"/>
            <a:ext cx="3068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 energy for </a:t>
            </a:r>
            <a:r>
              <a:rPr kumimoji="1"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p+Cu</a:t>
            </a:r>
            <a:endParaRPr kumimoji="1"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14021" y="4412155"/>
            <a:ext cx="2981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 energy for </a:t>
            </a:r>
            <a:r>
              <a:rPr lang="en-US" altLang="ja-JP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p+W</a:t>
            </a:r>
            <a:endParaRPr lang="ja-JP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58910" y="4892926"/>
            <a:ext cx="8355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Damage energy of target nucleus (</a:t>
            </a: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) :10 keV – 100 keV.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Decreasing with proton energy. 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258910" y="5831030"/>
            <a:ext cx="9117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Damage energy of nuclear reaction products:100 keV – MeV order.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Almost constant with proton energy. </a:t>
            </a:r>
          </a:p>
        </p:txBody>
      </p:sp>
    </p:spTree>
    <p:extLst>
      <p:ext uri="{BB962C8B-B14F-4D97-AF65-F5344CB8AC3E}">
        <p14:creationId xmlns:p14="http://schemas.microsoft.com/office/powerpoint/2010/main" val="377840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53976</TotalTime>
  <Words>2345</Words>
  <Application>Microsoft Office PowerPoint</Application>
  <PresentationFormat>画面に合わせる (4:3)</PresentationFormat>
  <Paragraphs>439</Paragraphs>
  <Slides>30</Slides>
  <Notes>30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40" baseType="lpstr">
      <vt:lpstr>Arial Unicode MS</vt:lpstr>
      <vt:lpstr>Arial</vt:lpstr>
      <vt:lpstr>Calibri</vt:lpstr>
      <vt:lpstr>Cambria Math</vt:lpstr>
      <vt:lpstr>Helvetica</vt:lpstr>
      <vt:lpstr>Symbol</vt:lpstr>
      <vt:lpstr>Times New Roman</vt:lpstr>
      <vt:lpstr>Wingdings</vt:lpstr>
      <vt:lpstr>Office テーマ</vt:lpstr>
      <vt:lpstr>数式</vt:lpstr>
      <vt:lpstr>Calculations of damage energy of nuclear reaction products  and  experimental plan for DPA cross section  using 120 GeV protons at FNAL</vt:lpstr>
      <vt:lpstr>Outline</vt:lpstr>
      <vt:lpstr>Introduction</vt:lpstr>
      <vt:lpstr>Microscopic effects on material</vt:lpstr>
      <vt:lpstr>Problem for dpa calculations in high-energy </vt:lpstr>
      <vt:lpstr>Purpose</vt:lpstr>
      <vt:lpstr>Outline</vt:lpstr>
      <vt:lpstr>DPA calculation method in PHITS</vt:lpstr>
      <vt:lpstr>Differential Coulomb scattering cross section</vt:lpstr>
      <vt:lpstr>Relativistic differential Coulomb scattering cross section</vt:lpstr>
      <vt:lpstr>Damage energy transferred to the lattice atom</vt:lpstr>
      <vt:lpstr>Athermal recombination correction</vt:lpstr>
      <vt:lpstr>Outline</vt:lpstr>
      <vt:lpstr>Arc-dpa cross section for proton irradiation</vt:lpstr>
      <vt:lpstr>Arc-dpa cross section of nuclear interaction product</vt:lpstr>
      <vt:lpstr>Damage energy of each nuclear product for 1 GeV p+W</vt:lpstr>
      <vt:lpstr>Damage energy of each nuclear product for 50 GeV p+W</vt:lpstr>
      <vt:lpstr>Outline</vt:lpstr>
      <vt:lpstr>Measurement method of dpa cross section　</vt:lpstr>
      <vt:lpstr>dpa cross section measurements</vt:lpstr>
      <vt:lpstr>Fermilab Test Beam Facility (FTBF) located on FNAL</vt:lpstr>
      <vt:lpstr>Experimental area in M03 beam Line</vt:lpstr>
      <vt:lpstr>Irradiation chamber and target assembly</vt:lpstr>
      <vt:lpstr>Improvement of samples </vt:lpstr>
      <vt:lpstr>Outline</vt:lpstr>
      <vt:lpstr>Summary</vt:lpstr>
      <vt:lpstr>Back-up</vt:lpstr>
      <vt:lpstr>PowerPoint プレゼンテーション</vt:lpstr>
      <vt:lpstr>PowerPoint プレゼンテーション</vt:lpstr>
      <vt:lpstr>Proton energy dependency of damage energy for nuclear products</vt:lpstr>
    </vt:vector>
  </TitlesOfParts>
  <Company>Dell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中性子・陽子・重陽子照射に対する加速器材料のPHITS 用はじき出し断面積の作成と応用</dc:title>
  <dc:creator>Preferred Customer</dc:creator>
  <cp:lastModifiedBy>Yosuke Iwamoto</cp:lastModifiedBy>
  <cp:revision>3347</cp:revision>
  <cp:lastPrinted>2019-12-02T01:49:32Z</cp:lastPrinted>
  <dcterms:created xsi:type="dcterms:W3CDTF">2013-03-16T11:54:51Z</dcterms:created>
  <dcterms:modified xsi:type="dcterms:W3CDTF">2019-12-11T17:01:10Z</dcterms:modified>
</cp:coreProperties>
</file>