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f" ContentType="image/tiff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handoutMasterIdLst>
    <p:handoutMasterId r:id="rId32"/>
  </p:handoutMasterIdLst>
  <p:sldIdLst>
    <p:sldId id="256" r:id="rId2"/>
    <p:sldId id="257" r:id="rId3"/>
    <p:sldId id="287" r:id="rId4"/>
    <p:sldId id="383" r:id="rId5"/>
    <p:sldId id="376" r:id="rId6"/>
    <p:sldId id="363" r:id="rId7"/>
    <p:sldId id="365" r:id="rId8"/>
    <p:sldId id="367" r:id="rId9"/>
    <p:sldId id="289" r:id="rId10"/>
    <p:sldId id="384" r:id="rId11"/>
    <p:sldId id="296" r:id="rId12"/>
    <p:sldId id="288" r:id="rId13"/>
    <p:sldId id="375" r:id="rId14"/>
    <p:sldId id="307" r:id="rId15"/>
    <p:sldId id="380" r:id="rId16"/>
    <p:sldId id="339" r:id="rId17"/>
    <p:sldId id="341" r:id="rId18"/>
    <p:sldId id="343" r:id="rId19"/>
    <p:sldId id="342" r:id="rId20"/>
    <p:sldId id="345" r:id="rId21"/>
    <p:sldId id="346" r:id="rId22"/>
    <p:sldId id="347" r:id="rId23"/>
    <p:sldId id="352" r:id="rId24"/>
    <p:sldId id="348" r:id="rId25"/>
    <p:sldId id="371" r:id="rId26"/>
    <p:sldId id="379" r:id="rId27"/>
    <p:sldId id="381" r:id="rId28"/>
    <p:sldId id="382" r:id="rId29"/>
    <p:sldId id="385" r:id="rId30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סגנון ביניים 2 - הדגשה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23" autoAdjust="0"/>
    <p:restoredTop sz="67647" autoAdjust="0"/>
  </p:normalViewPr>
  <p:slideViewPr>
    <p:cSldViewPr>
      <p:cViewPr>
        <p:scale>
          <a:sx n="83" d="100"/>
          <a:sy n="83" d="100"/>
        </p:scale>
        <p:origin x="-1572" y="3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0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04"/>
    </p:cViewPr>
  </p:sorterViewPr>
  <p:notesViewPr>
    <p:cSldViewPr>
      <p:cViewPr>
        <p:scale>
          <a:sx n="90" d="100"/>
          <a:sy n="90" d="100"/>
        </p:scale>
        <p:origin x="-2808" y="192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52016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quarter" idx="1"/>
          </p:nvPr>
        </p:nvSpPr>
        <p:spPr>
          <a:xfrm>
            <a:off x="157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E0A8CC5-D7A7-4498-A237-6432760F9C7B}" type="datetimeFigureOut">
              <a:rPr lang="he-IL" smtClean="0"/>
              <a:t>י'/כסלו/תש"פ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2"/>
          </p:nvPr>
        </p:nvSpPr>
        <p:spPr>
          <a:xfrm>
            <a:off x="3852016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3"/>
          </p:nvPr>
        </p:nvSpPr>
        <p:spPr>
          <a:xfrm>
            <a:off x="157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3634F543-0785-4178-B050-8AFA7A6E85C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1603858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52016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7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2FBA83B8-8DD9-4D8E-85C2-6A3A81CDBD45}" type="datetimeFigureOut">
              <a:rPr lang="he-IL" smtClean="0"/>
              <a:t>י'/כסלו/תש"פ</a:t>
            </a:fld>
            <a:endParaRPr lang="he-I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52016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7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4934174-2EA9-4555-8619-C96F6DEE65D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3575191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34174-2EA9-4555-8619-C96F6DEE65D4}" type="slidenum">
              <a:rPr lang="he-IL" smtClean="0"/>
              <a:t>1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592551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34174-2EA9-4555-8619-C96F6DEE65D4}" type="slidenum">
              <a:rPr lang="he-IL" smtClean="0"/>
              <a:t>2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61356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921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01939" indent="-269977" defTabSz="914921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079906" indent="-215981" defTabSz="914921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511869" indent="-215981" defTabSz="914921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1943832" indent="-215981" defTabSz="914921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375794" indent="-215981" algn="ctr" defTabSz="9149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807757" indent="-215981" algn="ctr" defTabSz="9149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239719" indent="-215981" algn="ctr" defTabSz="9149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671682" indent="-215981" algn="ctr" defTabSz="9149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94B323E6-B384-4D55-A0CD-C83B4BD42729}" type="slidenum">
              <a:rPr lang="he-IL" smtClean="0"/>
              <a:pPr eaLnBrk="1" hangingPunct="1"/>
              <a:t>3</a:t>
            </a:fld>
            <a:endParaRPr lang="en-US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rtl="0" eaLnBrk="1" hangingPunct="1"/>
            <a:endParaRPr lang="en-US" dirty="0" smtClean="0"/>
          </a:p>
        </p:txBody>
      </p:sp>
      <p:sp>
        <p:nvSpPr>
          <p:cNvPr id="2" name="מציין מיקום של כותרת תחתונה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921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01939" indent="-269977" defTabSz="914921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079906" indent="-215981" defTabSz="914921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511869" indent="-215981" defTabSz="914921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1943832" indent="-215981" defTabSz="914921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375794" indent="-215981" algn="ctr" defTabSz="9149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807757" indent="-215981" algn="ctr" defTabSz="9149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239719" indent="-215981" algn="ctr" defTabSz="9149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671682" indent="-215981" algn="ctr" defTabSz="9149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94B323E6-B384-4D55-A0CD-C83B4BD42729}" type="slidenum">
              <a:rPr lang="he-IL" smtClean="0"/>
              <a:pPr eaLnBrk="1" hangingPunct="1"/>
              <a:t>4</a:t>
            </a:fld>
            <a:endParaRPr lang="en-US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rtl="0" eaLnBrk="1" hangingPunct="1"/>
            <a:endParaRPr lang="en-US" dirty="0" smtClean="0"/>
          </a:p>
        </p:txBody>
      </p:sp>
      <p:sp>
        <p:nvSpPr>
          <p:cNvPr id="2" name="מציין מיקום של כותרת תחתונה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4934174-2EA9-4555-8619-C96F6DEE65D4}" type="slidenum">
              <a:rPr lang="he-IL" smtClean="0"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69406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he-IL" sz="2000" b="1" u="sng" dirty="0">
              <a:effectLst/>
            </a:endParaRP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4934174-2EA9-4555-8619-C96F6DEE65D4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68265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4934174-2EA9-4555-8619-C96F6DEE65D4}" type="slidenum">
              <a:rPr lang="he-IL" smtClean="0"/>
              <a:t>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421472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4934174-2EA9-4555-8619-C96F6DEE65D4}" type="slidenum">
              <a:rPr lang="he-IL" smtClean="0"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810534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15153"/>
            <a:ext cx="5589199" cy="4466987"/>
          </a:xfrm>
        </p:spPr>
        <p:txBody>
          <a:bodyPr/>
          <a:lstStyle/>
          <a:p>
            <a:pPr algn="l" rtl="0"/>
            <a:endParaRPr lang="en-US" dirty="0" smtClean="0"/>
          </a:p>
          <a:p>
            <a:pPr algn="l" rtl="0"/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34174-2EA9-4555-8619-C96F6DEE65D4}" type="slidenum">
              <a:rPr lang="he-IL" smtClean="0"/>
              <a:t>9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929947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15153"/>
            <a:ext cx="5589199" cy="4466987"/>
          </a:xfrm>
        </p:spPr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34174-2EA9-4555-8619-C96F6DEE65D4}" type="slidenum">
              <a:rPr lang="he-IL" smtClean="0"/>
              <a:t>11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929947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US" baseline="0" dirty="0" smtClean="0"/>
              <a:t> 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34174-2EA9-4555-8619-C96F6DEE65D4}" type="slidenum">
              <a:rPr lang="he-IL" smtClean="0"/>
              <a:t>12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770075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 rtl="0">
              <a:buFont typeface="Arial" panose="020B0604020202020204" pitchFamily="34" charset="0"/>
              <a:buNone/>
            </a:pPr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4934174-2EA9-4555-8619-C96F6DEE65D4}" type="slidenum">
              <a:rPr lang="he-IL" smtClean="0"/>
              <a:t>14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952001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34174-2EA9-4555-8619-C96F6DEE65D4}" type="slidenum">
              <a:rPr lang="he-IL" smtClean="0"/>
              <a:t>16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969464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34174-2EA9-4555-8619-C96F6DEE65D4}" type="slidenum">
              <a:rPr lang="he-IL" smtClean="0"/>
              <a:t>17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969464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4934174-2EA9-4555-8619-C96F6DEE65D4}" type="slidenum">
              <a:rPr lang="he-IL" smtClean="0"/>
              <a:t>19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730298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4934174-2EA9-4555-8619-C96F6DEE65D4}" type="slidenum">
              <a:rPr lang="he-IL" smtClean="0"/>
              <a:t>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61649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4934174-2EA9-4555-8619-C96F6DEE65D4}" type="slidenum">
              <a:rPr lang="he-IL" smtClean="0"/>
              <a:t>21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40011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4934174-2EA9-4555-8619-C96F6DEE65D4}" type="slidenum">
              <a:rPr lang="he-IL" smtClean="0"/>
              <a:t>22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254026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4934174-2EA9-4555-8619-C96F6DEE65D4}" type="slidenum">
              <a:rPr lang="he-IL" smtClean="0"/>
              <a:t>23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000994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4934174-2EA9-4555-8619-C96F6DEE65D4}" type="slidenum">
              <a:rPr lang="he-IL" smtClean="0"/>
              <a:t>24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83759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4934174-2EA9-4555-8619-C96F6DEE65D4}" type="slidenum">
              <a:rPr lang="he-IL" smtClean="0"/>
              <a:t>25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83759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baseline="0" dirty="0" smtClean="0"/>
          </a:p>
          <a:p>
            <a:pPr algn="l" rtl="0"/>
            <a:r>
              <a:rPr lang="en-US" baseline="0" dirty="0" smtClean="0"/>
              <a:t>This graph is of neutrons from:</a:t>
            </a:r>
          </a:p>
          <a:p>
            <a:pPr algn="l" rtl="0"/>
            <a:r>
              <a:rPr lang="en-US" baseline="0" dirty="0" smtClean="0"/>
              <a:t>FFTF and JOYO (fast reactors): </a:t>
            </a:r>
            <a:r>
              <a:rPr lang="en-US" baseline="0" dirty="0" err="1" smtClean="0"/>
              <a:t>En</a:t>
            </a:r>
            <a:r>
              <a:rPr lang="en-US" baseline="0" dirty="0" smtClean="0"/>
              <a:t>&gt;0.1MeV and from JMTR with a mixed n spectrum  </a:t>
            </a:r>
          </a:p>
          <a:p>
            <a:pPr algn="l" rtl="0"/>
            <a:endParaRPr lang="en-US" baseline="0" dirty="0" smtClean="0"/>
          </a:p>
          <a:p>
            <a:pPr algn="l" rtl="0"/>
            <a:r>
              <a:rPr lang="en-US" baseline="0" dirty="0" smtClean="0"/>
              <a:t>JOYO { </a:t>
            </a:r>
            <a:r>
              <a:rPr lang="en-US" baseline="0" dirty="0" err="1" smtClean="0"/>
              <a:t>fluence</a:t>
            </a:r>
            <a:r>
              <a:rPr lang="en-US" baseline="0" dirty="0" smtClean="0"/>
              <a:t> 10^25n/m2 , dpa-0.17 (400C)- up to 1.54dpa (750C)</a:t>
            </a:r>
          </a:p>
          <a:p>
            <a:pPr algn="l" rtl="0"/>
            <a:endParaRPr lang="en-US" baseline="0" dirty="0" smtClean="0"/>
          </a:p>
          <a:p>
            <a:pPr algn="l" rtl="0"/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4934174-2EA9-4555-8619-C96F6DEE65D4}" type="slidenum">
              <a:rPr lang="he-IL" smtClean="0"/>
              <a:t>26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8375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0C47D-B448-4E95-81F7-9BAF1638CFDB}" type="datetime8">
              <a:rPr lang="he-IL" smtClean="0"/>
              <a:t>08 דצמבר 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58F2B-D70F-4DC4-8F9F-50A6693D1E62}" type="datetime8">
              <a:rPr lang="he-IL" smtClean="0"/>
              <a:t>08 דצמבר 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8E2AC-5558-4277-B276-4C9F00C3C584}" type="datetime8">
              <a:rPr lang="he-IL" smtClean="0"/>
              <a:t>08 דצמבר 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C3570-5190-4230-82CD-A734639D58FC}" type="datetime8">
              <a:rPr lang="he-IL" smtClean="0"/>
              <a:t>08 דצמבר 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C682E-06B7-4ECB-AFA4-0A3F50F68924}" type="datetime8">
              <a:rPr lang="he-IL" smtClean="0"/>
              <a:t>08 דצמבר 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09097-C0FC-42E1-8660-584EC08B9990}" type="datetime8">
              <a:rPr lang="he-IL" smtClean="0"/>
              <a:t>08 דצמבר 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B2F10-10C9-4219-88CF-49A596254FC5}" type="datetime8">
              <a:rPr lang="he-IL" smtClean="0"/>
              <a:t>08 דצמבר 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A8BD3-4A39-4416-954C-25C4B9B7E7F9}" type="datetime8">
              <a:rPr lang="he-IL" smtClean="0"/>
              <a:t>08 דצמבר 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B4CC8-313D-4E6A-A353-950ED50D2B86}" type="datetime8">
              <a:rPr lang="he-IL" smtClean="0"/>
              <a:t>08 דצמבר 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B1130-16FD-4D16-AA13-1759892996C3}" type="datetime8">
              <a:rPr lang="he-IL" smtClean="0"/>
              <a:t>08 דצמבר 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42CDB-2B39-43B7-A0AA-5F50B2E6AC14}" type="datetime8">
              <a:rPr lang="he-IL" smtClean="0"/>
              <a:t>08 דצמבר 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FA1258F-1F24-43EB-896E-2ACCBE1B2939}" type="datetime8">
              <a:rPr lang="he-IL" smtClean="0"/>
              <a:t>08 דצמבר 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marL="320040" indent="-320040" algn="r" defTabSz="914400" rtl="1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286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7" Type="http://schemas.microsoft.com/office/2007/relationships/hdphoto" Target="../media/hdphoto2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NUL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tiff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t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ti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t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267200"/>
            <a:ext cx="7924800" cy="1676400"/>
          </a:xfrm>
        </p:spPr>
        <p:txBody>
          <a:bodyPr>
            <a:normAutofit fontScale="25000" lnSpcReduction="20000"/>
          </a:bodyPr>
          <a:lstStyle/>
          <a:p>
            <a:pPr rtl="0"/>
            <a:r>
              <a:rPr lang="en-US" sz="8800" b="1" dirty="0" smtClean="0"/>
              <a:t>I </a:t>
            </a:r>
            <a:r>
              <a:rPr lang="en-US" sz="8800" b="1" dirty="0" err="1"/>
              <a:t>Gavish</a:t>
            </a:r>
            <a:r>
              <a:rPr lang="en-US" sz="8800" b="1" dirty="0"/>
              <a:t> Segev</a:t>
            </a:r>
            <a:r>
              <a:rPr lang="en-US" sz="8800" b="1" baseline="30000" dirty="0"/>
              <a:t>1,2</a:t>
            </a:r>
            <a:r>
              <a:rPr lang="en-US" sz="8800" b="1" dirty="0"/>
              <a:t>, E Yahel</a:t>
            </a:r>
            <a:r>
              <a:rPr lang="en-US" sz="8800" b="1" baseline="30000" dirty="0"/>
              <a:t>3</a:t>
            </a:r>
            <a:r>
              <a:rPr lang="en-US" sz="8800" b="1" dirty="0"/>
              <a:t>, I Silverman</a:t>
            </a:r>
            <a:r>
              <a:rPr lang="en-US" sz="8800" b="1" baseline="30000" dirty="0"/>
              <a:t>2</a:t>
            </a:r>
            <a:r>
              <a:rPr lang="en-US" sz="8800" b="1" dirty="0"/>
              <a:t> and </a:t>
            </a:r>
            <a:r>
              <a:rPr lang="en-US" sz="8800" b="1" dirty="0" smtClean="0"/>
              <a:t>G Makov</a:t>
            </a:r>
            <a:r>
              <a:rPr lang="en-US" sz="8800" b="1" baseline="30000" dirty="0" smtClean="0"/>
              <a:t>1</a:t>
            </a:r>
          </a:p>
          <a:p>
            <a:pPr rtl="0"/>
            <a:r>
              <a:rPr lang="en-US" sz="7200" baseline="30000" dirty="0" smtClean="0"/>
              <a:t>1</a:t>
            </a:r>
            <a:r>
              <a:rPr lang="en-US" sz="7200" dirty="0" smtClean="0"/>
              <a:t>Dept</a:t>
            </a:r>
            <a:r>
              <a:rPr lang="en-US" sz="7200" dirty="0"/>
              <a:t>. of Materials Engineering, Ben-Gurion University of the Negev</a:t>
            </a:r>
            <a:r>
              <a:rPr lang="en-US" sz="7200" dirty="0" smtClean="0"/>
              <a:t>, </a:t>
            </a:r>
          </a:p>
          <a:p>
            <a:pPr rtl="0"/>
            <a:r>
              <a:rPr lang="en-US" sz="7200" dirty="0"/>
              <a:t> </a:t>
            </a:r>
            <a:r>
              <a:rPr lang="en-US" sz="7200" dirty="0" smtClean="0"/>
              <a:t>Beer </a:t>
            </a:r>
            <a:r>
              <a:rPr lang="en-US" sz="7200" dirty="0" err="1"/>
              <a:t>Sheva</a:t>
            </a:r>
            <a:r>
              <a:rPr lang="en-US" sz="7200" dirty="0"/>
              <a:t> 84105, Israel</a:t>
            </a:r>
          </a:p>
          <a:p>
            <a:pPr rtl="0"/>
            <a:r>
              <a:rPr lang="en-US" sz="7200" baseline="30000" dirty="0"/>
              <a:t>2</a:t>
            </a:r>
            <a:r>
              <a:rPr lang="en-US" sz="7200" dirty="0"/>
              <a:t> </a:t>
            </a:r>
            <a:r>
              <a:rPr lang="en-US" sz="7200" dirty="0" err="1"/>
              <a:t>Soreq</a:t>
            </a:r>
            <a:r>
              <a:rPr lang="en-US" sz="7200" dirty="0"/>
              <a:t> NRC, Yavne, Israel</a:t>
            </a:r>
          </a:p>
          <a:p>
            <a:pPr rtl="0"/>
            <a:r>
              <a:rPr lang="en-US" sz="7200" baseline="30000" dirty="0"/>
              <a:t>3</a:t>
            </a:r>
            <a:r>
              <a:rPr lang="en-US" sz="7200" dirty="0"/>
              <a:t> Dept. of Physics, NRCN, Beer </a:t>
            </a:r>
            <a:r>
              <a:rPr lang="en-US" sz="7200" dirty="0" err="1"/>
              <a:t>Sheva</a:t>
            </a:r>
            <a:r>
              <a:rPr lang="en-US" sz="7200" dirty="0"/>
              <a:t> 84190, Israel</a:t>
            </a:r>
          </a:p>
          <a:p>
            <a:pPr algn="ctr"/>
            <a:r>
              <a:rPr lang="en-US" sz="2400" dirty="0"/>
              <a:t/>
            </a:r>
            <a:br>
              <a:rPr lang="en-US" sz="2400" dirty="0"/>
            </a:br>
            <a:endParaRPr lang="he-IL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9993" y="1600200"/>
            <a:ext cx="8786363" cy="1793167"/>
          </a:xfrm>
        </p:spPr>
        <p:txBody>
          <a:bodyPr/>
          <a:lstStyle/>
          <a:p>
            <a:pPr marL="182880" indent="0" algn="ctr" rtl="0">
              <a:buNone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Blister study in W irradiated MeV protons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Fracture morphology &amp; Mechanical properties</a:t>
            </a:r>
            <a:b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/>
            </a:r>
            <a:br>
              <a:rPr lang="en-US" sz="2800" dirty="0" smtClean="0"/>
            </a:br>
            <a:endParaRPr lang="he-IL" sz="2800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6" name="Picture 1283" descr="BGU symb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15330"/>
            <a:ext cx="756260" cy="1017204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313" y="0"/>
            <a:ext cx="2057687" cy="97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54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533400"/>
            <a:ext cx="6512511" cy="1143000"/>
          </a:xfrm>
        </p:spPr>
        <p:txBody>
          <a:bodyPr/>
          <a:lstStyle/>
          <a:p>
            <a:pPr marL="0" indent="0" algn="l" rtl="0">
              <a:buNone/>
            </a:pPr>
            <a:r>
              <a:rPr lang="en-US" dirty="0" smtClean="0"/>
              <a:t>Talk Outline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1524000"/>
            <a:ext cx="6705600" cy="4389120"/>
          </a:xfrm>
        </p:spPr>
        <p:txBody>
          <a:bodyPr>
            <a:normAutofit lnSpcReduction="10000"/>
          </a:bodyPr>
          <a:lstStyle/>
          <a:p>
            <a:pPr algn="l" rtl="0">
              <a:buFont typeface="Georgia" panose="02040502050405020303" pitchFamily="18" charset="0"/>
              <a:buChar char="√"/>
            </a:pPr>
            <a:r>
              <a:rPr lang="en-US" sz="2600" dirty="0" smtClean="0"/>
              <a:t>Introduction:</a:t>
            </a:r>
          </a:p>
          <a:p>
            <a:pPr lvl="1" algn="l" rtl="0">
              <a:buFont typeface="Georgia" panose="02040502050405020303" pitchFamily="18" charset="0"/>
              <a:buChar char="√"/>
            </a:pPr>
            <a:r>
              <a:rPr lang="en-US" sz="2400" dirty="0" smtClean="0"/>
              <a:t>SARAF Accelerator</a:t>
            </a:r>
          </a:p>
          <a:p>
            <a:pPr lvl="1" algn="l" rtl="0">
              <a:buFont typeface="Georgia" panose="02040502050405020303" pitchFamily="18" charset="0"/>
              <a:buChar char="√"/>
            </a:pPr>
            <a:r>
              <a:rPr lang="en-US" sz="2400" dirty="0" smtClean="0"/>
              <a:t>Protons radiation damage in W</a:t>
            </a:r>
          </a:p>
          <a:p>
            <a:pPr lvl="1" algn="l" rtl="0">
              <a:buFont typeface="Georgia" panose="02040502050405020303" pitchFamily="18" charset="0"/>
              <a:buChar char="√"/>
            </a:pPr>
            <a:r>
              <a:rPr lang="en-US" sz="2400" dirty="0" err="1" smtClean="0"/>
              <a:t>keV</a:t>
            </a:r>
            <a:r>
              <a:rPr lang="en-US" sz="2400" dirty="0" smtClean="0"/>
              <a:t> Vs MeV </a:t>
            </a:r>
          </a:p>
          <a:p>
            <a:pPr algn="l" rtl="0">
              <a:buFont typeface="Georgia" panose="02040502050405020303" pitchFamily="18" charset="0"/>
              <a:buChar char="√"/>
            </a:pPr>
            <a:r>
              <a:rPr lang="en-US" sz="2600" dirty="0" smtClean="0"/>
              <a:t>Experimental </a:t>
            </a:r>
          </a:p>
          <a:p>
            <a:pPr algn="l" rtl="0">
              <a:buFont typeface="Georgia" panose="02040502050405020303" pitchFamily="18" charset="0"/>
              <a:buChar char="√"/>
            </a:pPr>
            <a:r>
              <a:rPr lang="en-US" sz="2600" dirty="0" smtClean="0"/>
              <a:t>Results</a:t>
            </a:r>
          </a:p>
          <a:p>
            <a:pPr lvl="1" algn="l" rtl="0">
              <a:buFont typeface="Georgia" panose="02040502050405020303" pitchFamily="18" charset="0"/>
              <a:buChar char="√"/>
            </a:pPr>
            <a:r>
              <a:rPr lang="en-US" sz="2400" dirty="0" smtClean="0"/>
              <a:t>Blisters morphology</a:t>
            </a:r>
          </a:p>
          <a:p>
            <a:pPr lvl="1" algn="l" rtl="0">
              <a:buFont typeface="Georgia" panose="02040502050405020303" pitchFamily="18" charset="0"/>
              <a:buChar char="√"/>
            </a:pPr>
            <a:r>
              <a:rPr lang="en-US" sz="2400" dirty="0" smtClean="0"/>
              <a:t>Mechanical properties</a:t>
            </a:r>
          </a:p>
          <a:p>
            <a:pPr algn="l" rtl="0">
              <a:buFont typeface="Georgia" panose="02040502050405020303" pitchFamily="18" charset="0"/>
              <a:buChar char="√"/>
            </a:pPr>
            <a:r>
              <a:rPr lang="en-US" sz="2600" dirty="0" smtClean="0"/>
              <a:t>Summary  </a:t>
            </a:r>
          </a:p>
          <a:p>
            <a:pPr marL="45720" indent="0" algn="l" rtl="0">
              <a:buNone/>
            </a:pPr>
            <a:endParaRPr lang="he-IL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800725" y="3435057"/>
            <a:ext cx="2057400" cy="7386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400" dirty="0" smtClean="0"/>
              <a:t>Protons radiation damage at Cu collimator at PSI</a:t>
            </a:r>
            <a:endParaRPr lang="he-IL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470386"/>
            <a:ext cx="3162300" cy="238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98" t="17673" r="12558" b="48540"/>
          <a:stretch/>
        </p:blipFill>
        <p:spPr bwMode="auto">
          <a:xfrm>
            <a:off x="7286625" y="2526715"/>
            <a:ext cx="1676400" cy="1816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9" r="11660"/>
          <a:stretch/>
        </p:blipFill>
        <p:spPr bwMode="auto">
          <a:xfrm>
            <a:off x="5029200" y="4227688"/>
            <a:ext cx="2152650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124450" y="6256513"/>
            <a:ext cx="2057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400" dirty="0" smtClean="0"/>
              <a:t>Be cracking at JUDITH e beam</a:t>
            </a:r>
            <a:endParaRPr lang="he-IL" sz="1400" dirty="0"/>
          </a:p>
        </p:txBody>
      </p:sp>
    </p:spTree>
    <p:extLst>
      <p:ext uri="{BB962C8B-B14F-4D97-AF65-F5344CB8AC3E}">
        <p14:creationId xmlns:p14="http://schemas.microsoft.com/office/powerpoint/2010/main" val="333342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2" name="Picture 2" descr="C:\Documents and Settings\user\My Documents\danu\עבודה\SARAF\literature\conferences\linac\linac12\saraf papers\status\background material\DSC_1328 s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33375"/>
            <a:ext cx="9117343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434145" y="481650"/>
            <a:ext cx="6276513" cy="54927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 rtl="0"/>
            <a:r>
              <a:rPr lang="en-US" sz="3600" b="1" dirty="0" smtClean="0">
                <a:solidFill>
                  <a:srgbClr val="0000FF"/>
                </a:solidFill>
                <a:latin typeface="+mj-lt"/>
                <a:ea typeface="+mj-ea"/>
                <a:cs typeface="+mj-cs"/>
              </a:rPr>
              <a:t>*SARAF Phase-I Accelerator</a:t>
            </a:r>
            <a:endParaRPr lang="en-US" sz="3600" b="1" dirty="0">
              <a:solidFill>
                <a:srgbClr val="0000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4294967295"/>
          </p:nvPr>
        </p:nvSpPr>
        <p:spPr>
          <a:xfrm>
            <a:off x="0" y="6545263"/>
            <a:ext cx="504180" cy="31273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40CBC52-A765-4211-B390-9F0340ED8F47}" type="slidenum">
              <a:rPr lang="he-IL"/>
              <a:pPr>
                <a:defRPr/>
              </a:pPr>
              <a:t>3</a:t>
            </a:fld>
            <a:endParaRPr lang="en-US" dirty="0"/>
          </a:p>
        </p:txBody>
      </p:sp>
      <p:graphicFrame>
        <p:nvGraphicFramePr>
          <p:cNvPr id="2" name="טבלה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895517"/>
              </p:ext>
            </p:extLst>
          </p:nvPr>
        </p:nvGraphicFramePr>
        <p:xfrm>
          <a:off x="152401" y="4626610"/>
          <a:ext cx="3428999" cy="11074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95399"/>
                <a:gridCol w="838200"/>
                <a:gridCol w="1295400"/>
              </a:tblGrid>
              <a:tr h="176192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Protons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 CW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Deuterons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CW</a:t>
                      </a:r>
                      <a:r>
                        <a:rPr lang="he-I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מלבן 2"/>
          <p:cNvSpPr/>
          <p:nvPr/>
        </p:nvSpPr>
        <p:spPr>
          <a:xfrm>
            <a:off x="3505200" y="5802868"/>
            <a:ext cx="5791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*</a:t>
            </a:r>
            <a:r>
              <a:rPr lang="en-US" dirty="0" err="1" smtClean="0"/>
              <a:t>Soreq</a:t>
            </a:r>
            <a:r>
              <a:rPr lang="en-US" dirty="0" smtClean="0"/>
              <a:t> </a:t>
            </a:r>
            <a:r>
              <a:rPr lang="en-US" dirty="0"/>
              <a:t>Applied Research Accelerator Facility (</a:t>
            </a:r>
            <a:r>
              <a:rPr lang="en-US" dirty="0" smtClean="0"/>
              <a:t>SARAF)</a:t>
            </a:r>
            <a:endParaRPr lang="he-IL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0" y="1447800"/>
            <a:ext cx="34290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758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434145" y="481650"/>
            <a:ext cx="6276513" cy="54927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 rtl="0"/>
            <a:r>
              <a:rPr lang="en-US" sz="3600" b="1" dirty="0" smtClean="0">
                <a:solidFill>
                  <a:srgbClr val="0000FF"/>
                </a:solidFill>
                <a:latin typeface="+mj-lt"/>
                <a:ea typeface="+mj-ea"/>
                <a:cs typeface="+mj-cs"/>
              </a:rPr>
              <a:t>SARAF Phase-</a:t>
            </a:r>
            <a:r>
              <a:rPr lang="en-US" sz="3600" b="1" dirty="0">
                <a:solidFill>
                  <a:srgbClr val="0000FF"/>
                </a:solidFill>
                <a:latin typeface="+mj-lt"/>
                <a:ea typeface="+mj-ea"/>
                <a:cs typeface="+mj-cs"/>
              </a:rPr>
              <a:t>I</a:t>
            </a:r>
            <a:r>
              <a:rPr lang="en-US" sz="3600" b="1" dirty="0" smtClean="0">
                <a:solidFill>
                  <a:srgbClr val="0000FF"/>
                </a:solidFill>
                <a:latin typeface="+mj-lt"/>
                <a:ea typeface="+mj-ea"/>
                <a:cs typeface="+mj-cs"/>
              </a:rPr>
              <a:t>I Accelerator</a:t>
            </a:r>
            <a:endParaRPr lang="en-US" sz="3600" b="1" dirty="0">
              <a:solidFill>
                <a:srgbClr val="0000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4294967295"/>
          </p:nvPr>
        </p:nvSpPr>
        <p:spPr>
          <a:xfrm>
            <a:off x="0" y="6545263"/>
            <a:ext cx="504180" cy="31273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40CBC52-A765-4211-B390-9F0340ED8F47}" type="slidenum">
              <a:rPr lang="he-IL"/>
              <a:pPr>
                <a:defRPr/>
              </a:pPr>
              <a:t>4</a:t>
            </a:fld>
            <a:endParaRPr lang="en-US" dirty="0"/>
          </a:p>
        </p:txBody>
      </p:sp>
      <p:graphicFrame>
        <p:nvGraphicFramePr>
          <p:cNvPr id="2" name="טבלה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4027910"/>
              </p:ext>
            </p:extLst>
          </p:nvPr>
        </p:nvGraphicFramePr>
        <p:xfrm>
          <a:off x="244854" y="5638800"/>
          <a:ext cx="3428999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55346"/>
                <a:gridCol w="778253"/>
                <a:gridCol w="1295400"/>
              </a:tblGrid>
              <a:tr h="176192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Deuterons/ Protons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 CW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30480" y="1390175"/>
            <a:ext cx="8124184" cy="3165462"/>
            <a:chOff x="98369" y="1558938"/>
            <a:chExt cx="8587837" cy="3546021"/>
          </a:xfrm>
        </p:grpSpPr>
        <p:grpSp>
          <p:nvGrpSpPr>
            <p:cNvPr id="8" name="Group 7"/>
            <p:cNvGrpSpPr>
              <a:grpSpLocks noChangeAspect="1"/>
            </p:cNvGrpSpPr>
            <p:nvPr/>
          </p:nvGrpSpPr>
          <p:grpSpPr>
            <a:xfrm>
              <a:off x="457200" y="2716063"/>
              <a:ext cx="8149743" cy="2023489"/>
              <a:chOff x="-737222" y="1775638"/>
              <a:chExt cx="12783910" cy="3174100"/>
            </a:xfrm>
          </p:grpSpPr>
          <p:pic>
            <p:nvPicPr>
              <p:cNvPr id="32" name="Image 2"/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798" t="12792" r="1445" b="7781"/>
              <a:stretch/>
            </p:blipFill>
            <p:spPr>
              <a:xfrm>
                <a:off x="2424223" y="1775638"/>
                <a:ext cx="9622465" cy="2743200"/>
              </a:xfrm>
              <a:prstGeom prst="rect">
                <a:avLst/>
              </a:prstGeom>
            </p:spPr>
          </p:pic>
          <p:pic>
            <p:nvPicPr>
              <p:cNvPr id="33" name="Picture 32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 rot="21061887">
                <a:off x="-737222" y="3637278"/>
                <a:ext cx="3446079" cy="13124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" name="TextBox 6"/>
            <p:cNvSpPr txBox="1"/>
            <p:nvPr/>
          </p:nvSpPr>
          <p:spPr>
            <a:xfrm rot="21161421">
              <a:off x="669235" y="3303825"/>
              <a:ext cx="792626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rgbClr val="0000FF"/>
                  </a:solidFill>
                </a:rPr>
                <a:t>LEBT</a:t>
              </a:r>
              <a:endParaRPr lang="he-IL" b="1" dirty="0">
                <a:solidFill>
                  <a:srgbClr val="0000FF"/>
                </a:solidFill>
              </a:endParaRPr>
            </a:p>
          </p:txBody>
        </p:sp>
        <p:sp>
          <p:nvSpPr>
            <p:cNvPr id="10" name="TextBox 7"/>
            <p:cNvSpPr txBox="1"/>
            <p:nvPr/>
          </p:nvSpPr>
          <p:spPr>
            <a:xfrm rot="21161421">
              <a:off x="1331881" y="3183073"/>
              <a:ext cx="1175657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rgbClr val="0000FF"/>
                  </a:solidFill>
                </a:rPr>
                <a:t>RFQ</a:t>
              </a:r>
              <a:endParaRPr lang="he-IL" b="1" dirty="0">
                <a:solidFill>
                  <a:srgbClr val="0000FF"/>
                </a:solidFill>
              </a:endParaRPr>
            </a:p>
          </p:txBody>
        </p:sp>
        <p:sp>
          <p:nvSpPr>
            <p:cNvPr id="11" name="TextBox 8"/>
            <p:cNvSpPr txBox="1"/>
            <p:nvPr/>
          </p:nvSpPr>
          <p:spPr>
            <a:xfrm rot="21161421">
              <a:off x="2495628" y="3031553"/>
              <a:ext cx="1091918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rgbClr val="0000FF"/>
                  </a:solidFill>
                </a:rPr>
                <a:t>MEBT</a:t>
              </a:r>
              <a:endParaRPr lang="he-IL" b="1" dirty="0">
                <a:solidFill>
                  <a:srgbClr val="0000FF"/>
                </a:solidFill>
              </a:endParaRPr>
            </a:p>
          </p:txBody>
        </p:sp>
        <p:sp>
          <p:nvSpPr>
            <p:cNvPr id="12" name="TextBox 9"/>
            <p:cNvSpPr txBox="1"/>
            <p:nvPr/>
          </p:nvSpPr>
          <p:spPr>
            <a:xfrm rot="21161421">
              <a:off x="3595912" y="2872119"/>
              <a:ext cx="980795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rgbClr val="0000FF"/>
                  </a:solidFill>
                </a:rPr>
                <a:t>CM1</a:t>
              </a:r>
              <a:endParaRPr lang="he-IL" b="1" dirty="0">
                <a:solidFill>
                  <a:srgbClr val="0000FF"/>
                </a:solidFill>
              </a:endParaRPr>
            </a:p>
          </p:txBody>
        </p:sp>
        <p:sp>
          <p:nvSpPr>
            <p:cNvPr id="13" name="TextBox 10"/>
            <p:cNvSpPr txBox="1"/>
            <p:nvPr/>
          </p:nvSpPr>
          <p:spPr>
            <a:xfrm rot="21161421">
              <a:off x="4759660" y="2704649"/>
              <a:ext cx="997262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rgbClr val="0000FF"/>
                  </a:solidFill>
                </a:rPr>
                <a:t>CM2</a:t>
              </a:r>
              <a:endParaRPr lang="he-IL" b="1" dirty="0">
                <a:solidFill>
                  <a:srgbClr val="0000FF"/>
                </a:solidFill>
              </a:endParaRPr>
            </a:p>
          </p:txBody>
        </p:sp>
        <p:sp>
          <p:nvSpPr>
            <p:cNvPr id="14" name="TextBox 11"/>
            <p:cNvSpPr txBox="1"/>
            <p:nvPr/>
          </p:nvSpPr>
          <p:spPr>
            <a:xfrm rot="21161421">
              <a:off x="5923406" y="2537179"/>
              <a:ext cx="1093474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rgbClr val="0000FF"/>
                  </a:solidFill>
                </a:rPr>
                <a:t>CM3</a:t>
              </a:r>
              <a:endParaRPr lang="he-IL" b="1" dirty="0">
                <a:solidFill>
                  <a:srgbClr val="0000FF"/>
                </a:solidFill>
              </a:endParaRPr>
            </a:p>
          </p:txBody>
        </p:sp>
        <p:sp>
          <p:nvSpPr>
            <p:cNvPr id="15" name="TextBox 13"/>
            <p:cNvSpPr txBox="1"/>
            <p:nvPr/>
          </p:nvSpPr>
          <p:spPr>
            <a:xfrm rot="21161421">
              <a:off x="98369" y="4458628"/>
              <a:ext cx="1003505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rgbClr val="0000FF"/>
                  </a:solidFill>
                </a:rPr>
                <a:t>ion source</a:t>
              </a:r>
              <a:endParaRPr lang="he-IL" b="1" dirty="0">
                <a:solidFill>
                  <a:srgbClr val="0000FF"/>
                </a:solidFill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1919029" y="3021993"/>
              <a:ext cx="8459" cy="296585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5"/>
            <p:cNvSpPr txBox="1"/>
            <p:nvPr/>
          </p:nvSpPr>
          <p:spPr>
            <a:xfrm rot="21161421">
              <a:off x="1278573" y="2477093"/>
              <a:ext cx="642715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/>
                <a:t>0.04</a:t>
              </a:r>
              <a:endParaRPr lang="he-IL" b="1" dirty="0"/>
            </a:p>
          </p:txBody>
        </p:sp>
        <p:sp>
          <p:nvSpPr>
            <p:cNvPr id="18" name="TextBox 16"/>
            <p:cNvSpPr txBox="1"/>
            <p:nvPr/>
          </p:nvSpPr>
          <p:spPr>
            <a:xfrm rot="21161421">
              <a:off x="2238760" y="2348763"/>
              <a:ext cx="691193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/>
                <a:t>2.6</a:t>
              </a:r>
              <a:endParaRPr lang="he-IL" b="1" dirty="0"/>
            </a:p>
          </p:txBody>
        </p:sp>
        <p:sp>
          <p:nvSpPr>
            <p:cNvPr id="19" name="TextBox 17"/>
            <p:cNvSpPr txBox="1"/>
            <p:nvPr/>
          </p:nvSpPr>
          <p:spPr>
            <a:xfrm rot="21161421">
              <a:off x="3115379" y="2211928"/>
              <a:ext cx="952739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/>
                <a:t>2.6</a:t>
              </a:r>
              <a:endParaRPr lang="he-IL" b="1" dirty="0"/>
            </a:p>
          </p:txBody>
        </p:sp>
        <p:sp>
          <p:nvSpPr>
            <p:cNvPr id="20" name="TextBox 18"/>
            <p:cNvSpPr txBox="1"/>
            <p:nvPr/>
          </p:nvSpPr>
          <p:spPr>
            <a:xfrm rot="21161421">
              <a:off x="4396778" y="2034654"/>
              <a:ext cx="811902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/>
                <a:t>6.8</a:t>
              </a:r>
              <a:endParaRPr lang="he-IL" b="1" dirty="0"/>
            </a:p>
          </p:txBody>
        </p:sp>
        <p:sp>
          <p:nvSpPr>
            <p:cNvPr id="21" name="TextBox 19"/>
            <p:cNvSpPr txBox="1"/>
            <p:nvPr/>
          </p:nvSpPr>
          <p:spPr>
            <a:xfrm rot="21161421">
              <a:off x="5377183" y="1885167"/>
              <a:ext cx="860321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/>
                <a:t>11.5</a:t>
              </a:r>
              <a:endParaRPr lang="he-IL" b="1" dirty="0"/>
            </a:p>
          </p:txBody>
        </p:sp>
        <p:sp>
          <p:nvSpPr>
            <p:cNvPr id="22" name="TextBox 20"/>
            <p:cNvSpPr txBox="1"/>
            <p:nvPr/>
          </p:nvSpPr>
          <p:spPr>
            <a:xfrm rot="21161421">
              <a:off x="6533818" y="1718151"/>
              <a:ext cx="963672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/>
                <a:t>24.5</a:t>
              </a:r>
              <a:endParaRPr lang="he-IL" b="1" dirty="0"/>
            </a:p>
          </p:txBody>
        </p:sp>
        <p:sp>
          <p:nvSpPr>
            <p:cNvPr id="23" name="TextBox 21"/>
            <p:cNvSpPr txBox="1"/>
            <p:nvPr/>
          </p:nvSpPr>
          <p:spPr>
            <a:xfrm rot="21161421">
              <a:off x="7568290" y="1558938"/>
              <a:ext cx="1117916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/>
                <a:t>40.0</a:t>
              </a:r>
              <a:endParaRPr lang="he-IL" b="1" dirty="0"/>
            </a:p>
          </p:txBody>
        </p:sp>
        <p:sp>
          <p:nvSpPr>
            <p:cNvPr id="24" name="TextBox 22"/>
            <p:cNvSpPr txBox="1"/>
            <p:nvPr/>
          </p:nvSpPr>
          <p:spPr>
            <a:xfrm rot="21161421">
              <a:off x="2885435" y="1691349"/>
              <a:ext cx="3852023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/>
                <a:t>Deuteron energy (MeV)</a:t>
              </a:r>
              <a:endParaRPr lang="he-IL" b="1" dirty="0"/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 flipV="1">
              <a:off x="493807" y="1986440"/>
              <a:ext cx="7728746" cy="1138034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2949753" y="2873700"/>
              <a:ext cx="8459" cy="296585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>
              <a:off x="3956101" y="2720192"/>
              <a:ext cx="8459" cy="296585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5166641" y="2559278"/>
              <a:ext cx="8459" cy="296585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>
              <a:off x="6219794" y="2397908"/>
              <a:ext cx="8459" cy="296585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7424862" y="2230240"/>
              <a:ext cx="8459" cy="296585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8564083" y="2068258"/>
              <a:ext cx="8459" cy="296585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4" name="Content Placeholder 4"/>
          <p:cNvPicPr>
            <a:picLocks noGrp="1"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28"/>
          <a:stretch/>
        </p:blipFill>
        <p:spPr bwMode="auto">
          <a:xfrm>
            <a:off x="6961419" y="3560479"/>
            <a:ext cx="2041984" cy="3191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7" name="Striped Right Arrow 36"/>
          <p:cNvSpPr/>
          <p:nvPr/>
        </p:nvSpPr>
        <p:spPr>
          <a:xfrm rot="343816">
            <a:off x="6645311" y="3732297"/>
            <a:ext cx="1515981" cy="394568"/>
          </a:xfrm>
          <a:prstGeom prst="stripedRightArrow">
            <a:avLst>
              <a:gd name="adj1" fmla="val 50000"/>
              <a:gd name="adj2" fmla="val 44856"/>
            </a:avLst>
          </a:prstGeom>
          <a:scene3d>
            <a:camera prst="perspectiveContrastingLeftFacing"/>
            <a:lightRig rig="threePt" dir="t"/>
          </a:scene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Beam</a:t>
            </a:r>
            <a:endParaRPr lang="he-IL" dirty="0"/>
          </a:p>
        </p:txBody>
      </p:sp>
      <p:grpSp>
        <p:nvGrpSpPr>
          <p:cNvPr id="6" name="Group 5"/>
          <p:cNvGrpSpPr/>
          <p:nvPr/>
        </p:nvGrpSpPr>
        <p:grpSpPr>
          <a:xfrm>
            <a:off x="7666483" y="3637189"/>
            <a:ext cx="745302" cy="2822047"/>
            <a:chOff x="7666483" y="3637189"/>
            <a:chExt cx="745302" cy="2822047"/>
          </a:xfrm>
        </p:grpSpPr>
        <p:sp>
          <p:nvSpPr>
            <p:cNvPr id="35" name="Down Arrow 34"/>
            <p:cNvSpPr/>
            <p:nvPr/>
          </p:nvSpPr>
          <p:spPr>
            <a:xfrm>
              <a:off x="8178139" y="4342789"/>
              <a:ext cx="151598" cy="541791"/>
            </a:xfrm>
            <a:prstGeom prst="downArrow">
              <a:avLst/>
            </a:prstGeom>
            <a:solidFill>
              <a:schemeClr val="accent6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he-IL"/>
            </a:p>
          </p:txBody>
        </p:sp>
        <p:sp>
          <p:nvSpPr>
            <p:cNvPr id="36" name="Down Arrow 35"/>
            <p:cNvSpPr/>
            <p:nvPr/>
          </p:nvSpPr>
          <p:spPr>
            <a:xfrm>
              <a:off x="8136466" y="4964578"/>
              <a:ext cx="275319" cy="1494658"/>
            </a:xfrm>
            <a:prstGeom prst="downArrow">
              <a:avLst/>
            </a:prstGeom>
            <a:gradFill>
              <a:gsLst>
                <a:gs pos="0">
                  <a:schemeClr val="tx2">
                    <a:lumMod val="40000"/>
                    <a:lumOff val="60000"/>
                  </a:schemeClr>
                </a:gs>
                <a:gs pos="37000">
                  <a:schemeClr val="accent1">
                    <a:lumMod val="60000"/>
                    <a:lumOff val="40000"/>
                  </a:schemeClr>
                </a:gs>
                <a:gs pos="62000">
                  <a:schemeClr val="accent2">
                    <a:lumMod val="75000"/>
                  </a:schemeClr>
                </a:gs>
                <a:gs pos="100000">
                  <a:srgbClr val="C00000"/>
                </a:gs>
              </a:gsLst>
              <a:lin ang="16200000" scaled="0"/>
            </a:gra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he-IL"/>
            </a:p>
          </p:txBody>
        </p:sp>
        <p:sp>
          <p:nvSpPr>
            <p:cNvPr id="38" name="U-Turn Arrow 37"/>
            <p:cNvSpPr/>
            <p:nvPr/>
          </p:nvSpPr>
          <p:spPr>
            <a:xfrm>
              <a:off x="7666483" y="3637189"/>
              <a:ext cx="745302" cy="2654778"/>
            </a:xfrm>
            <a:prstGeom prst="uturnArrow">
              <a:avLst>
                <a:gd name="adj1" fmla="val 7604"/>
                <a:gd name="adj2" fmla="val 10119"/>
                <a:gd name="adj3" fmla="val 18426"/>
                <a:gd name="adj4" fmla="val 28869"/>
                <a:gd name="adj5" fmla="val 15703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he-IL">
                <a:solidFill>
                  <a:schemeClr val="tx1"/>
                </a:solidFill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4422969" y="4613684"/>
            <a:ext cx="2470243" cy="1922983"/>
            <a:chOff x="6429796" y="862041"/>
            <a:chExt cx="2470243" cy="1922983"/>
          </a:xfrm>
        </p:grpSpPr>
        <p:pic>
          <p:nvPicPr>
            <p:cNvPr id="51" name="Picture 5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254" b="44427"/>
            <a:stretch/>
          </p:blipFill>
          <p:spPr>
            <a:xfrm>
              <a:off x="6429796" y="935280"/>
              <a:ext cx="2470243" cy="1849744"/>
            </a:xfrm>
            <a:prstGeom prst="rect">
              <a:avLst/>
            </a:prstGeom>
          </p:spPr>
        </p:pic>
        <p:cxnSp>
          <p:nvCxnSpPr>
            <p:cNvPr id="52" name="AutoShape 58"/>
            <p:cNvCxnSpPr>
              <a:cxnSpLocks noChangeShapeType="1"/>
            </p:cNvCxnSpPr>
            <p:nvPr/>
          </p:nvCxnSpPr>
          <p:spPr bwMode="auto">
            <a:xfrm>
              <a:off x="7574666" y="1149402"/>
              <a:ext cx="0" cy="710750"/>
            </a:xfrm>
            <a:prstGeom prst="straightConnector1">
              <a:avLst/>
            </a:prstGeom>
            <a:noFill/>
            <a:ln w="31750">
              <a:solidFill>
                <a:srgbClr val="FFFF00"/>
              </a:solidFill>
              <a:round/>
              <a:headEnd/>
              <a:tailEnd type="triangle" w="med" len="med"/>
            </a:ln>
          </p:spPr>
        </p:cxnSp>
        <p:sp>
          <p:nvSpPr>
            <p:cNvPr id="53" name="Text Box 57"/>
            <p:cNvSpPr txBox="1">
              <a:spLocks noChangeArrowheads="1"/>
            </p:cNvSpPr>
            <p:nvPr/>
          </p:nvSpPr>
          <p:spPr bwMode="auto">
            <a:xfrm>
              <a:off x="7021510" y="862041"/>
              <a:ext cx="1106311" cy="360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1600" b="1" dirty="0" err="1" smtClean="0">
                  <a:solidFill>
                    <a:srgbClr val="FFFF00"/>
                  </a:solidFill>
                  <a:latin typeface="Calibri" pitchFamily="34" charset="0"/>
                  <a:ea typeface="Arial" pitchFamily="34" charset="0"/>
                </a:rPr>
                <a:t>GaIn</a:t>
              </a:r>
              <a:r>
                <a:rPr lang="en-US" sz="1600" b="1" dirty="0" smtClean="0">
                  <a:solidFill>
                    <a:srgbClr val="FFFF00"/>
                  </a:solidFill>
                  <a:latin typeface="Calibri" pitchFamily="34" charset="0"/>
                  <a:ea typeface="Arial" pitchFamily="34" charset="0"/>
                </a:rPr>
                <a:t> </a:t>
              </a:r>
              <a:r>
                <a:rPr lang="en-US" sz="1600" b="1" dirty="0">
                  <a:solidFill>
                    <a:srgbClr val="FFFF00"/>
                  </a:solidFill>
                  <a:latin typeface="Calibri" pitchFamily="34" charset="0"/>
                  <a:ea typeface="Arial" pitchFamily="34" charset="0"/>
                </a:rPr>
                <a:t>flow</a:t>
              </a:r>
              <a:endParaRPr lang="he-IL" sz="1600" b="1" dirty="0">
                <a:solidFill>
                  <a:srgbClr val="FFFF00"/>
                </a:solidFill>
              </a:endParaRPr>
            </a:p>
          </p:txBody>
        </p:sp>
        <p:sp>
          <p:nvSpPr>
            <p:cNvPr id="54" name="Line 41"/>
            <p:cNvSpPr>
              <a:spLocks noChangeShapeType="1"/>
            </p:cNvSpPr>
            <p:nvPr/>
          </p:nvSpPr>
          <p:spPr bwMode="auto">
            <a:xfrm rot="240000" flipV="1">
              <a:off x="6574499" y="2014692"/>
              <a:ext cx="838065" cy="500762"/>
            </a:xfrm>
            <a:prstGeom prst="line">
              <a:avLst/>
            </a:prstGeom>
            <a:noFill/>
            <a:ln w="76200" cmpd="tri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he-IL">
                <a:solidFill>
                  <a:srgbClr val="000000"/>
                </a:solidFill>
              </a:endParaRPr>
            </a:p>
          </p:txBody>
        </p:sp>
        <p:sp>
          <p:nvSpPr>
            <p:cNvPr id="55" name="Text Box 62"/>
            <p:cNvSpPr txBox="1">
              <a:spLocks noChangeArrowheads="1"/>
            </p:cNvSpPr>
            <p:nvPr/>
          </p:nvSpPr>
          <p:spPr bwMode="auto">
            <a:xfrm>
              <a:off x="6445446" y="1679814"/>
              <a:ext cx="952657" cy="648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FF0000"/>
                  </a:solidFill>
                  <a:latin typeface="Calibri" pitchFamily="34" charset="0"/>
                  <a:ea typeface="Arial" pitchFamily="34" charset="0"/>
                </a:rPr>
                <a:t>Proton beam</a:t>
              </a:r>
              <a:endParaRPr lang="he-IL" sz="16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943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3" name="תמונה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155681"/>
            <a:ext cx="3943350" cy="296144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2450578" y="3422986"/>
            <a:ext cx="6324600" cy="3171198"/>
            <a:chOff x="381000" y="2086602"/>
            <a:chExt cx="6324600" cy="3171198"/>
          </a:xfrm>
        </p:grpSpPr>
        <p:grpSp>
          <p:nvGrpSpPr>
            <p:cNvPr id="5" name="Group 4"/>
            <p:cNvGrpSpPr/>
            <p:nvPr/>
          </p:nvGrpSpPr>
          <p:grpSpPr>
            <a:xfrm>
              <a:off x="381000" y="2133600"/>
              <a:ext cx="6324600" cy="2971800"/>
              <a:chOff x="152400" y="1828800"/>
              <a:chExt cx="4876800" cy="2667000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1219200" y="2209800"/>
                <a:ext cx="3657600" cy="2209800"/>
                <a:chOff x="457200" y="4495800"/>
                <a:chExt cx="2667000" cy="1447800"/>
              </a:xfrm>
            </p:grpSpPr>
            <p:sp>
              <p:nvSpPr>
                <p:cNvPr id="14" name="מלבן 8"/>
                <p:cNvSpPr/>
                <p:nvPr/>
              </p:nvSpPr>
              <p:spPr>
                <a:xfrm>
                  <a:off x="1143000" y="4495800"/>
                  <a:ext cx="1981200" cy="144780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cxnSp>
              <p:nvCxnSpPr>
                <p:cNvPr id="15" name="מחבר חץ ישר 10"/>
                <p:cNvCxnSpPr/>
                <p:nvPr/>
              </p:nvCxnSpPr>
              <p:spPr>
                <a:xfrm>
                  <a:off x="457200" y="4648200"/>
                  <a:ext cx="685800" cy="0"/>
                </a:xfrm>
                <a:prstGeom prst="straightConnector1">
                  <a:avLst/>
                </a:prstGeom>
                <a:ln w="3810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מחבר חץ ישר 11"/>
                <p:cNvCxnSpPr/>
                <p:nvPr/>
              </p:nvCxnSpPr>
              <p:spPr>
                <a:xfrm>
                  <a:off x="457200" y="4876800"/>
                  <a:ext cx="685800" cy="0"/>
                </a:xfrm>
                <a:prstGeom prst="straightConnector1">
                  <a:avLst/>
                </a:prstGeom>
                <a:ln w="3810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מחבר חץ ישר 12"/>
                <p:cNvCxnSpPr/>
                <p:nvPr/>
              </p:nvCxnSpPr>
              <p:spPr>
                <a:xfrm>
                  <a:off x="457200" y="5182225"/>
                  <a:ext cx="685800" cy="0"/>
                </a:xfrm>
                <a:prstGeom prst="straightConnector1">
                  <a:avLst/>
                </a:prstGeom>
                <a:ln w="3810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מחבר חץ ישר 13"/>
                <p:cNvCxnSpPr/>
                <p:nvPr/>
              </p:nvCxnSpPr>
              <p:spPr>
                <a:xfrm>
                  <a:off x="457200" y="5410200"/>
                  <a:ext cx="685800" cy="0"/>
                </a:xfrm>
                <a:prstGeom prst="straightConnector1">
                  <a:avLst/>
                </a:prstGeom>
                <a:ln w="3810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מחבר חץ ישר 14"/>
                <p:cNvCxnSpPr/>
                <p:nvPr/>
              </p:nvCxnSpPr>
              <p:spPr>
                <a:xfrm>
                  <a:off x="457200" y="5715000"/>
                  <a:ext cx="685800" cy="0"/>
                </a:xfrm>
                <a:prstGeom prst="straightConnector1">
                  <a:avLst/>
                </a:prstGeom>
                <a:ln w="3810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מחבר ישר 18"/>
                <p:cNvCxnSpPr/>
                <p:nvPr/>
              </p:nvCxnSpPr>
              <p:spPr>
                <a:xfrm>
                  <a:off x="1219200" y="4648200"/>
                  <a:ext cx="0" cy="10668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מחבר ישר 19"/>
                <p:cNvCxnSpPr/>
                <p:nvPr/>
              </p:nvCxnSpPr>
              <p:spPr>
                <a:xfrm>
                  <a:off x="2743200" y="4648200"/>
                  <a:ext cx="0" cy="10668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" name="TextBox 8"/>
              <p:cNvSpPr txBox="1"/>
              <p:nvPr/>
            </p:nvSpPr>
            <p:spPr>
              <a:xfrm>
                <a:off x="3962400" y="1828800"/>
                <a:ext cx="1066800" cy="3693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en-US" dirty="0" smtClean="0"/>
                  <a:t>2.2 MeV</a:t>
                </a:r>
                <a:endParaRPr lang="he-IL" dirty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1918063" y="1840468"/>
                <a:ext cx="1282337" cy="3693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en-US" dirty="0" smtClean="0"/>
                  <a:t>50keV</a:t>
                </a:r>
                <a:endParaRPr lang="he-IL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52400" y="2813612"/>
                <a:ext cx="1676400" cy="828629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en-US" b="1" dirty="0" smtClean="0"/>
                  <a:t>Tungsten </a:t>
                </a:r>
              </a:p>
              <a:p>
                <a:r>
                  <a:rPr lang="en-US" b="1" dirty="0" smtClean="0"/>
                  <a:t>Irradiated</a:t>
                </a:r>
              </a:p>
              <a:p>
                <a:r>
                  <a:rPr lang="en-US" b="1" dirty="0" smtClean="0"/>
                  <a:t> surface</a:t>
                </a:r>
                <a:endParaRPr lang="he-IL" b="1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057400" y="4126468"/>
                <a:ext cx="888274" cy="3693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en-US" dirty="0" smtClean="0"/>
                  <a:t>0.1µm</a:t>
                </a:r>
                <a:endParaRPr lang="he-IL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4082170" y="4126468"/>
                <a:ext cx="888274" cy="3693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en-US" dirty="0" smtClean="0"/>
                  <a:t>17µm</a:t>
                </a:r>
                <a:endParaRPr lang="he-IL" dirty="0"/>
              </a:p>
            </p:txBody>
          </p:sp>
        </p:grpSp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38738" b="61907" l="53565" r="73049"/>
                      </a14:imgEffect>
                    </a14:imgLayer>
                  </a14:imgProps>
                </a:ext>
              </a:extLst>
            </a:blip>
            <a:srcRect l="59429" t="35842" r="31082" b="34883"/>
            <a:stretch/>
          </p:blipFill>
          <p:spPr>
            <a:xfrm>
              <a:off x="2958428" y="2086602"/>
              <a:ext cx="327316" cy="3171198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40208" b="63376" l="53393" r="72361"/>
                      </a14:imgEffect>
                    </a14:imgLayer>
                  </a14:imgProps>
                </a:ext>
              </a:extLst>
            </a:blip>
            <a:srcRect l="58394" t="37312" r="30398" b="33728"/>
            <a:stretch/>
          </p:blipFill>
          <p:spPr>
            <a:xfrm>
              <a:off x="5431536" y="2278626"/>
              <a:ext cx="792480" cy="2979174"/>
            </a:xfrm>
            <a:prstGeom prst="rect">
              <a:avLst/>
            </a:prstGeom>
          </p:spPr>
        </p:pic>
      </p:grpSp>
      <p:sp>
        <p:nvSpPr>
          <p:cNvPr id="22" name="Title 1"/>
          <p:cNvSpPr txBox="1">
            <a:spLocks/>
          </p:cNvSpPr>
          <p:nvPr/>
        </p:nvSpPr>
        <p:spPr>
          <a:xfrm>
            <a:off x="457200" y="201269"/>
            <a:ext cx="8991600" cy="1143000"/>
          </a:xfrm>
          <a:prstGeom prst="rect">
            <a:avLst/>
          </a:prstGeom>
        </p:spPr>
        <p:txBody>
          <a:bodyPr/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rtl="0">
              <a:buFont typeface="Georgia" pitchFamily="18" charset="0"/>
              <a:buNone/>
            </a:pPr>
            <a:r>
              <a:rPr lang="en-US" dirty="0" smtClean="0"/>
              <a:t>Protons radiation damage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95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מציין מיקום תוכן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7684498"/>
              </p:ext>
            </p:extLst>
          </p:nvPr>
        </p:nvGraphicFramePr>
        <p:xfrm>
          <a:off x="5638800" y="4961206"/>
          <a:ext cx="3238500" cy="1770297"/>
        </p:xfrm>
        <a:graphic>
          <a:graphicData uri="http://schemas.openxmlformats.org/drawingml/2006/table">
            <a:tbl>
              <a:tblPr rtl="1" firstRow="1" firstCol="1" lastRow="1" lastCol="1" bandRow="1" bandCol="1">
                <a:tableStyleId>{21E4AEA4-8DFA-4A89-87EB-49C32662AFE0}</a:tableStyleId>
              </a:tblPr>
              <a:tblGrid>
                <a:gridCol w="1826926"/>
                <a:gridCol w="1411574"/>
              </a:tblGrid>
              <a:tr h="261762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Migration E[eV</a:t>
                      </a:r>
                      <a:r>
                        <a:rPr lang="en-US" sz="1800" dirty="0">
                          <a:effectLst/>
                        </a:rPr>
                        <a:t>]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e-IL" sz="1400" dirty="0"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</a:tr>
              <a:tr h="4529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effectLst/>
                        </a:rPr>
                        <a:t>0.005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SIA </a:t>
                      </a:r>
                      <a:r>
                        <a:rPr lang="en-US" sz="1800" dirty="0">
                          <a:effectLst/>
                        </a:rPr>
                        <a:t>in </a:t>
                      </a:r>
                      <a:r>
                        <a:rPr lang="en-US" sz="1800" dirty="0" smtClean="0">
                          <a:effectLst/>
                        </a:rPr>
                        <a:t>W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</a:tr>
              <a:tr h="4529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effectLst/>
                        </a:rPr>
                        <a:t>0.26 -0.39</a:t>
                      </a:r>
                      <a:endParaRPr lang="en-US" sz="1800" dirty="0" smtClean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D </a:t>
                      </a:r>
                      <a:r>
                        <a:rPr lang="en-US" sz="1800" dirty="0">
                          <a:effectLst/>
                        </a:rPr>
                        <a:t>in </a:t>
                      </a:r>
                      <a:r>
                        <a:rPr lang="en-US" sz="1800" dirty="0" smtClean="0">
                          <a:effectLst/>
                        </a:rPr>
                        <a:t>W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</a:tr>
              <a:tr h="4529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effectLst/>
                        </a:rPr>
                        <a:t>1.78-1.8</a:t>
                      </a:r>
                      <a:endParaRPr lang="en-US" sz="18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Vac. </a:t>
                      </a:r>
                      <a:r>
                        <a:rPr lang="en-US" sz="1800" dirty="0">
                          <a:effectLst/>
                        </a:rPr>
                        <a:t>in </a:t>
                      </a:r>
                      <a:r>
                        <a:rPr lang="en-US" sz="1800" dirty="0" smtClean="0">
                          <a:effectLst/>
                        </a:rPr>
                        <a:t>W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1717089" y="152400"/>
            <a:ext cx="6512511" cy="1143000"/>
          </a:xfrm>
        </p:spPr>
        <p:txBody>
          <a:bodyPr/>
          <a:lstStyle/>
          <a:p>
            <a:pPr marL="0" indent="0" algn="l" rtl="0">
              <a:buNone/>
            </a:pPr>
            <a:r>
              <a:rPr lang="en-US" dirty="0" smtClean="0"/>
              <a:t>Hydrogen in W</a:t>
            </a:r>
            <a:endParaRPr lang="he-IL" dirty="0"/>
          </a:p>
        </p:txBody>
      </p:sp>
      <p:graphicFrame>
        <p:nvGraphicFramePr>
          <p:cNvPr id="7" name="מציין מיקום תוכן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010661860"/>
              </p:ext>
            </p:extLst>
          </p:nvPr>
        </p:nvGraphicFramePr>
        <p:xfrm>
          <a:off x="87443" y="2301240"/>
          <a:ext cx="4367760" cy="26517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19300"/>
                <a:gridCol w="2348460"/>
              </a:tblGrid>
              <a:tr h="302904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Trapping E 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H trapped</a:t>
                      </a:r>
                      <a:r>
                        <a:rPr lang="en-US" baseline="0" dirty="0" smtClean="0"/>
                        <a:t> in…</a:t>
                      </a:r>
                      <a:endParaRPr lang="he-IL" dirty="0"/>
                    </a:p>
                  </a:txBody>
                  <a:tcPr/>
                </a:tc>
              </a:tr>
              <a:tr h="302904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1.4eV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1. vacancy</a:t>
                      </a:r>
                      <a:endParaRPr lang="he-IL" dirty="0"/>
                    </a:p>
                  </a:txBody>
                  <a:tcPr/>
                </a:tc>
              </a:tr>
              <a:tr h="522820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1.3-1.5eV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2. Dislocation</a:t>
                      </a:r>
                      <a:r>
                        <a:rPr lang="en-US" baseline="0" dirty="0" smtClean="0"/>
                        <a:t> and grain boundaries</a:t>
                      </a:r>
                      <a:endParaRPr lang="he-IL" dirty="0"/>
                    </a:p>
                  </a:txBody>
                  <a:tcPr/>
                </a:tc>
              </a:tr>
              <a:tr h="302904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1.4eV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3. Gas in voids</a:t>
                      </a:r>
                      <a:endParaRPr lang="he-IL" dirty="0"/>
                    </a:p>
                  </a:txBody>
                  <a:tcPr/>
                </a:tc>
              </a:tr>
              <a:tr h="522820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1.8-2.1eV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4.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err="1" smtClean="0"/>
                        <a:t>Chemisorption</a:t>
                      </a:r>
                      <a:r>
                        <a:rPr lang="en-US" dirty="0" smtClean="0"/>
                        <a:t> sites on the wall of voids</a:t>
                      </a:r>
                      <a:endParaRPr lang="he-IL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0" name="קבוצה 9"/>
          <p:cNvGrpSpPr/>
          <p:nvPr/>
        </p:nvGrpSpPr>
        <p:grpSpPr>
          <a:xfrm>
            <a:off x="4746784" y="2303843"/>
            <a:ext cx="4279490" cy="2423528"/>
            <a:chOff x="4654648" y="3793634"/>
            <a:chExt cx="4279490" cy="2423528"/>
          </a:xfrm>
        </p:grpSpPr>
        <p:sp>
          <p:nvSpPr>
            <p:cNvPr id="5" name="מלבן 4"/>
            <p:cNvSpPr/>
            <p:nvPr/>
          </p:nvSpPr>
          <p:spPr>
            <a:xfrm>
              <a:off x="4788108" y="5293832"/>
              <a:ext cx="414603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/>
                <a:t>30-130K – only SIA is mobile</a:t>
              </a:r>
            </a:p>
            <a:p>
              <a:r>
                <a:rPr lang="en-US" dirty="0"/>
                <a:t>T&gt;130K – Deuterium is also mobile </a:t>
              </a:r>
            </a:p>
            <a:p>
              <a:r>
                <a:rPr lang="en-US" dirty="0"/>
                <a:t>T&gt;600K- vacancies are also mobile</a:t>
              </a:r>
              <a:endParaRPr lang="he-IL" dirty="0"/>
            </a:p>
          </p:txBody>
        </p:sp>
        <p:pic>
          <p:nvPicPr>
            <p:cNvPr id="6" name="image09.png"/>
            <p:cNvPicPr/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rcRect r="4913"/>
            <a:stretch/>
          </p:blipFill>
          <p:spPr bwMode="auto">
            <a:xfrm>
              <a:off x="4654648" y="3793634"/>
              <a:ext cx="4279490" cy="150019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8" name="מלבן 7"/>
          <p:cNvSpPr/>
          <p:nvPr/>
        </p:nvSpPr>
        <p:spPr>
          <a:xfrm>
            <a:off x="87443" y="5200471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Different sinks with similar binding energies which makes it more difficult to distinguish between the sinks using TDS approach. </a:t>
            </a:r>
            <a:endParaRPr lang="he-IL" dirty="0"/>
          </a:p>
        </p:txBody>
      </p:sp>
      <p:sp>
        <p:nvSpPr>
          <p:cNvPr id="11" name="מלבן 10"/>
          <p:cNvSpPr/>
          <p:nvPr/>
        </p:nvSpPr>
        <p:spPr>
          <a:xfrm>
            <a:off x="87443" y="1053458"/>
            <a:ext cx="95899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When H penetrate into W it enhanced defects production </a:t>
            </a:r>
            <a:endParaRPr lang="en-US" sz="2000" dirty="0" smtClean="0"/>
          </a:p>
          <a:p>
            <a:r>
              <a:rPr lang="en-US" sz="2000" dirty="0" smtClean="0"/>
              <a:t>which </a:t>
            </a:r>
            <a:r>
              <a:rPr lang="en-US" sz="2000" dirty="0"/>
              <a:t>may </a:t>
            </a:r>
            <a:r>
              <a:rPr lang="en-US" sz="2000" dirty="0" smtClean="0"/>
              <a:t>serve as trapping sites</a:t>
            </a:r>
          </a:p>
          <a:p>
            <a:r>
              <a:rPr lang="en-US" sz="2000" dirty="0" smtClean="0"/>
              <a:t>The accumulated damage depend on the ion energy, flux, temperature etc.</a:t>
            </a:r>
            <a:endParaRPr lang="he-IL" sz="2000" dirty="0"/>
          </a:p>
        </p:txBody>
      </p:sp>
    </p:spTree>
    <p:extLst>
      <p:ext uri="{BB962C8B-B14F-4D97-AF65-F5344CB8AC3E}">
        <p14:creationId xmlns:p14="http://schemas.microsoft.com/office/powerpoint/2010/main" val="254513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6"/>
          <p:cNvSpPr/>
          <p:nvPr/>
        </p:nvSpPr>
        <p:spPr>
          <a:xfrm>
            <a:off x="304800" y="2514600"/>
            <a:ext cx="6019800" cy="28956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0" y="381000"/>
            <a:ext cx="9144000" cy="1143000"/>
          </a:xfrm>
        </p:spPr>
        <p:txBody>
          <a:bodyPr/>
          <a:lstStyle/>
          <a:p>
            <a:pPr marL="0" indent="0" algn="l" rtl="0">
              <a:buNone/>
            </a:pPr>
            <a:r>
              <a:rPr lang="en-US" dirty="0" smtClean="0"/>
              <a:t>Hydrogen Blisters at low E(</a:t>
            </a:r>
            <a:r>
              <a:rPr lang="en-US" dirty="0" err="1" smtClean="0"/>
              <a:t>keV</a:t>
            </a:r>
            <a:r>
              <a:rPr lang="en-US" dirty="0" smtClean="0"/>
              <a:t>)</a:t>
            </a:r>
            <a:endParaRPr lang="he-IL" dirty="0"/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13"/>
          </p:nvPr>
        </p:nvSpPr>
        <p:spPr>
          <a:xfrm>
            <a:off x="381000" y="1600200"/>
            <a:ext cx="6172200" cy="3474720"/>
          </a:xfrm>
        </p:spPr>
        <p:txBody>
          <a:bodyPr>
            <a:normAutofit lnSpcReduction="10000"/>
          </a:bodyPr>
          <a:lstStyle/>
          <a:p>
            <a:pPr algn="l" rtl="0"/>
            <a:r>
              <a:rPr lang="en-US" sz="2400" dirty="0" smtClean="0"/>
              <a:t>Blistering </a:t>
            </a:r>
            <a:r>
              <a:rPr lang="en-US" sz="2400" dirty="0"/>
              <a:t>threshold dose </a:t>
            </a:r>
            <a:r>
              <a:rPr lang="en-US" sz="2400" dirty="0" smtClean="0"/>
              <a:t>10</a:t>
            </a:r>
            <a:r>
              <a:rPr lang="en-US" sz="2400" baseline="30000" dirty="0" smtClean="0"/>
              <a:t>18</a:t>
            </a:r>
            <a:r>
              <a:rPr lang="en-US" sz="2400" dirty="0" smtClean="0"/>
              <a:t>–10</a:t>
            </a:r>
            <a:r>
              <a:rPr lang="en-US" sz="2400" baseline="30000" dirty="0" smtClean="0"/>
              <a:t>20</a:t>
            </a:r>
            <a:r>
              <a:rPr lang="en-US" sz="2400" dirty="0" smtClean="0"/>
              <a:t> cm</a:t>
            </a:r>
            <a:r>
              <a:rPr lang="en-US" sz="2400" baseline="30000" dirty="0" smtClean="0"/>
              <a:t>-2</a:t>
            </a:r>
            <a:r>
              <a:rPr lang="en-US" sz="2400" dirty="0" smtClean="0"/>
              <a:t> </a:t>
            </a:r>
          </a:p>
          <a:p>
            <a:pPr marL="45720" indent="0" algn="l" rtl="0">
              <a:buNone/>
            </a:pPr>
            <a:r>
              <a:rPr lang="en-US" sz="2400" dirty="0" smtClean="0"/>
              <a:t>Temperature:</a:t>
            </a:r>
          </a:p>
          <a:p>
            <a:pPr algn="l" rtl="0"/>
            <a:r>
              <a:rPr lang="en-US" sz="2400" dirty="0" smtClean="0"/>
              <a:t>As T     Blister Height &amp; Density </a:t>
            </a:r>
          </a:p>
          <a:p>
            <a:pPr algn="l" rtl="0"/>
            <a:r>
              <a:rPr lang="en-US" sz="2400" dirty="0" smtClean="0"/>
              <a:t>Above 700K no blister formation</a:t>
            </a:r>
          </a:p>
          <a:p>
            <a:pPr marL="45720" indent="0" algn="l" rtl="0">
              <a:buNone/>
            </a:pPr>
            <a:r>
              <a:rPr lang="en-US" sz="2400" dirty="0" smtClean="0"/>
              <a:t>At very low T – cracks instead of blisters</a:t>
            </a:r>
          </a:p>
          <a:p>
            <a:pPr marL="45720" indent="0" algn="l" rtl="0">
              <a:buNone/>
            </a:pPr>
            <a:r>
              <a:rPr lang="en-US" sz="2400" dirty="0" smtClean="0"/>
              <a:t>Increasing T- increase in H diffusion- far from surface </a:t>
            </a:r>
          </a:p>
          <a:p>
            <a:pPr marL="45720" indent="0" algn="l" rtl="0">
              <a:buNone/>
            </a:pPr>
            <a:r>
              <a:rPr lang="en-US" sz="2400" dirty="0" smtClean="0"/>
              <a:t>High T- traps can no longer able to hold H</a:t>
            </a:r>
          </a:p>
          <a:p>
            <a:pPr marL="45720" indent="0" algn="l" rtl="0">
              <a:buNone/>
            </a:pPr>
            <a:endParaRPr lang="en-US" sz="2400" dirty="0"/>
          </a:p>
          <a:p>
            <a:pPr marL="45720" indent="0" algn="l" rtl="0">
              <a:buNone/>
            </a:pPr>
            <a:endParaRPr lang="en-US" sz="2400" dirty="0" smtClean="0"/>
          </a:p>
          <a:p>
            <a:pPr marL="45720" indent="0" algn="l" rtl="0">
              <a:buNone/>
            </a:pPr>
            <a:endParaRPr lang="en-US" sz="2400" dirty="0" smtClean="0"/>
          </a:p>
          <a:p>
            <a:pPr algn="l" rtl="0"/>
            <a:endParaRPr lang="en-US" dirty="0" smtClean="0"/>
          </a:p>
          <a:p>
            <a:pPr algn="l" rtl="0"/>
            <a:endParaRPr lang="en-US" dirty="0" smtClean="0"/>
          </a:p>
          <a:p>
            <a:pPr algn="l" rtl="0"/>
            <a:endParaRPr lang="he-IL" dirty="0"/>
          </a:p>
        </p:txBody>
      </p:sp>
      <p:grpSp>
        <p:nvGrpSpPr>
          <p:cNvPr id="8" name="Group 7"/>
          <p:cNvGrpSpPr/>
          <p:nvPr/>
        </p:nvGrpSpPr>
        <p:grpSpPr>
          <a:xfrm>
            <a:off x="6477000" y="2362200"/>
            <a:ext cx="2454676" cy="3009900"/>
            <a:chOff x="6477000" y="2438400"/>
            <a:chExt cx="2454676" cy="3009900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7000" y="2438400"/>
              <a:ext cx="2454676" cy="3009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9"/>
            <p:cNvSpPr/>
            <p:nvPr/>
          </p:nvSpPr>
          <p:spPr>
            <a:xfrm>
              <a:off x="8001000" y="4191000"/>
              <a:ext cx="930676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130278" y="2474976"/>
              <a:ext cx="465338" cy="152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sp>
        <p:nvSpPr>
          <p:cNvPr id="4" name="Up Arrow 3"/>
          <p:cNvSpPr/>
          <p:nvPr/>
        </p:nvSpPr>
        <p:spPr>
          <a:xfrm>
            <a:off x="1337310" y="2526030"/>
            <a:ext cx="304800" cy="31165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Up Arrow 11"/>
          <p:cNvSpPr/>
          <p:nvPr/>
        </p:nvSpPr>
        <p:spPr>
          <a:xfrm rot="10800000">
            <a:off x="5105400" y="2548890"/>
            <a:ext cx="304800" cy="29794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8317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0" y="381000"/>
            <a:ext cx="9144000" cy="1143000"/>
          </a:xfrm>
        </p:spPr>
        <p:txBody>
          <a:bodyPr/>
          <a:lstStyle/>
          <a:p>
            <a:pPr marL="0" indent="0" algn="l" rtl="0">
              <a:buNone/>
            </a:pPr>
            <a:r>
              <a:rPr lang="en-US" dirty="0" smtClean="0"/>
              <a:t>Hydrogen Blisters at low E(</a:t>
            </a:r>
            <a:r>
              <a:rPr lang="en-US" dirty="0" err="1" smtClean="0"/>
              <a:t>keV</a:t>
            </a:r>
            <a:r>
              <a:rPr lang="en-US" dirty="0" smtClean="0"/>
              <a:t>)</a:t>
            </a:r>
            <a:endParaRPr lang="he-IL" dirty="0"/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13"/>
          </p:nvPr>
        </p:nvSpPr>
        <p:spPr>
          <a:xfrm>
            <a:off x="0" y="1371600"/>
            <a:ext cx="8966304" cy="3474720"/>
          </a:xfrm>
        </p:spPr>
        <p:txBody>
          <a:bodyPr/>
          <a:lstStyle/>
          <a:p>
            <a:pPr algn="just" rtl="0"/>
            <a:r>
              <a:rPr lang="en-US" b="1" dirty="0" smtClean="0"/>
              <a:t>The mechanism to blister formation and growth is not clear in the case of H </a:t>
            </a:r>
            <a:r>
              <a:rPr lang="en-US" dirty="0" smtClean="0"/>
              <a:t>(as opposed to He)</a:t>
            </a:r>
          </a:p>
          <a:p>
            <a:pPr algn="just" rtl="0"/>
            <a:r>
              <a:rPr lang="en-US" dirty="0" smtClean="0"/>
              <a:t>In He </a:t>
            </a:r>
            <a:r>
              <a:rPr lang="en-US" dirty="0"/>
              <a:t>forms gas bubbles </a:t>
            </a:r>
            <a:r>
              <a:rPr lang="en-US" dirty="0" smtClean="0"/>
              <a:t>form with pressure &gt;&gt; </a:t>
            </a:r>
            <a:r>
              <a:rPr lang="en-US" dirty="0"/>
              <a:t>surface tension. </a:t>
            </a:r>
            <a:r>
              <a:rPr lang="en-US" dirty="0" smtClean="0"/>
              <a:t>Blister cap ~= He stopping </a:t>
            </a:r>
            <a:r>
              <a:rPr lang="en-US" dirty="0"/>
              <a:t>range. </a:t>
            </a:r>
            <a:endParaRPr lang="en-US" dirty="0" smtClean="0"/>
          </a:p>
          <a:p>
            <a:pPr algn="just" rtl="0"/>
            <a:r>
              <a:rPr lang="en-US" b="1" dirty="0" smtClean="0"/>
              <a:t>In H : Blister cap &gt;&gt; proton stopping range</a:t>
            </a:r>
          </a:p>
          <a:p>
            <a:pPr algn="l" rtl="0"/>
            <a:endParaRPr lang="he-IL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2"/>
          <a:stretch/>
        </p:blipFill>
        <p:spPr bwMode="auto">
          <a:xfrm>
            <a:off x="5121193" y="3745468"/>
            <a:ext cx="3962400" cy="2614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492793" y="6324504"/>
            <a:ext cx="2590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err="1" smtClean="0"/>
              <a:t>Enomoto</a:t>
            </a:r>
            <a:r>
              <a:rPr lang="en-US" dirty="0" smtClean="0"/>
              <a:t> </a:t>
            </a:r>
            <a:r>
              <a:rPr lang="en-US" i="1" dirty="0" smtClean="0"/>
              <a:t>et al. </a:t>
            </a:r>
            <a:r>
              <a:rPr lang="en-US" dirty="0" smtClean="0"/>
              <a:t>2009</a:t>
            </a:r>
            <a:endParaRPr lang="he-IL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0"/>
            <a:ext cx="3798778" cy="220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מלבן 4"/>
          <p:cNvSpPr/>
          <p:nvPr/>
        </p:nvSpPr>
        <p:spPr>
          <a:xfrm>
            <a:off x="0" y="5990928"/>
            <a:ext cx="5033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Inter bubble fracture and loop </a:t>
            </a:r>
            <a:r>
              <a:rPr lang="en-US" dirty="0"/>
              <a:t>punching </a:t>
            </a:r>
            <a:r>
              <a:rPr lang="en-US" dirty="0" smtClean="0"/>
              <a:t>model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457718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pPr marL="0" indent="0" algn="ctr" rtl="0">
              <a:buNone/>
            </a:pPr>
            <a:r>
              <a:rPr lang="en-US" dirty="0" err="1" smtClean="0"/>
              <a:t>keV</a:t>
            </a:r>
            <a:r>
              <a:rPr lang="en-US" dirty="0" smtClean="0"/>
              <a:t> vs. MeV protons</a:t>
            </a:r>
            <a:r>
              <a:rPr lang="en-US" u="sng" dirty="0"/>
              <a:t/>
            </a:r>
            <a:br>
              <a:rPr lang="en-US" u="sng" dirty="0"/>
            </a:b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-17489" y="1128010"/>
            <a:ext cx="9144000" cy="5715000"/>
          </a:xfrm>
        </p:spPr>
        <p:txBody>
          <a:bodyPr>
            <a:normAutofit/>
          </a:bodyPr>
          <a:lstStyle/>
          <a:p>
            <a:pPr marL="45720" indent="0" algn="l" rtl="0">
              <a:buNone/>
            </a:pPr>
            <a:r>
              <a:rPr lang="en-US" sz="2400" dirty="0" smtClean="0"/>
              <a:t>The ability to compare drives from </a:t>
            </a:r>
            <a:r>
              <a:rPr lang="en-US" sz="2400" b="1" u="sng" dirty="0" smtClean="0">
                <a:hlinkClick r:id="" action="ppaction://noaction"/>
              </a:rPr>
              <a:t>E </a:t>
            </a:r>
            <a:r>
              <a:rPr lang="en-US" sz="2400" b="1" u="sng" dirty="0">
                <a:hlinkClick r:id="" action="ppaction://noaction"/>
              </a:rPr>
              <a:t>lose processes </a:t>
            </a:r>
            <a:r>
              <a:rPr lang="en-US" sz="2400" b="1" u="sng" dirty="0"/>
              <a:t>of </a:t>
            </a:r>
            <a:r>
              <a:rPr lang="en-US" sz="2400" b="1" u="sng" dirty="0" smtClean="0"/>
              <a:t>protons </a:t>
            </a:r>
            <a:endParaRPr lang="en-US" sz="2400" dirty="0" smtClean="0"/>
          </a:p>
          <a:p>
            <a:pPr marL="45720" indent="0" algn="l" rtl="0">
              <a:buNone/>
            </a:pPr>
            <a:endParaRPr lang="en-US" sz="2400" dirty="0" smtClean="0"/>
          </a:p>
          <a:p>
            <a:pPr marL="45720" indent="0" algn="l" rtl="0">
              <a:buNone/>
            </a:pPr>
            <a:endParaRPr lang="en-US" sz="2400" dirty="0"/>
          </a:p>
          <a:p>
            <a:pPr marL="45720" indent="0" algn="l" rtl="0">
              <a:buNone/>
            </a:pPr>
            <a:endParaRPr lang="en-US" sz="2400" dirty="0" smtClean="0"/>
          </a:p>
          <a:p>
            <a:pPr marL="45720" indent="0" algn="l" rtl="0">
              <a:buNone/>
            </a:pPr>
            <a:endParaRPr lang="en-US" sz="2400" dirty="0" smtClean="0"/>
          </a:p>
          <a:p>
            <a:pPr marL="45720" indent="0" algn="l" rtl="0">
              <a:buNone/>
            </a:pPr>
            <a:endParaRPr lang="en-US" sz="2400" dirty="0" smtClean="0"/>
          </a:p>
          <a:p>
            <a:pPr algn="l" rtl="0"/>
            <a:endParaRPr lang="en-US" sz="2400" dirty="0" smtClean="0"/>
          </a:p>
          <a:p>
            <a:pPr algn="l" rtl="0"/>
            <a:endParaRPr lang="en-US" sz="2400" dirty="0" smtClean="0"/>
          </a:p>
          <a:p>
            <a:pPr algn="l" rtl="0"/>
            <a:r>
              <a:rPr lang="en-US" sz="2400" dirty="0" smtClean="0"/>
              <a:t>T affects </a:t>
            </a:r>
            <a:r>
              <a:rPr lang="en-US" sz="2400" dirty="0"/>
              <a:t>diffusion processes </a:t>
            </a:r>
          </a:p>
          <a:p>
            <a:pPr marL="45720" indent="0" algn="l" rtl="0">
              <a:buNone/>
            </a:pPr>
            <a:r>
              <a:rPr lang="en-US" sz="2400" dirty="0" smtClean="0"/>
              <a:t>Therefore MeV Vs. </a:t>
            </a:r>
            <a:r>
              <a:rPr lang="en-US" sz="2400" dirty="0" err="1" smtClean="0"/>
              <a:t>keV</a:t>
            </a:r>
            <a:r>
              <a:rPr lang="en-US" sz="2400" dirty="0" smtClean="0"/>
              <a:t> is </a:t>
            </a:r>
            <a:r>
              <a:rPr lang="en-US" sz="2400" dirty="0"/>
              <a:t>expected to differ in hydrogen retention, radiation damage evolution and blistering </a:t>
            </a:r>
            <a:r>
              <a:rPr lang="en-US" sz="2400" dirty="0" smtClean="0"/>
              <a:t>conditions</a:t>
            </a:r>
            <a:endParaRPr lang="en-US" sz="2400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7" name="טבלה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7783528"/>
              </p:ext>
            </p:extLst>
          </p:nvPr>
        </p:nvGraphicFramePr>
        <p:xfrm>
          <a:off x="914399" y="1676400"/>
          <a:ext cx="7086601" cy="32004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148127"/>
                <a:gridCol w="2677874"/>
                <a:gridCol w="2260600"/>
              </a:tblGrid>
              <a:tr h="322422">
                <a:tc>
                  <a:txBody>
                    <a:bodyPr/>
                    <a:lstStyle/>
                    <a:p>
                      <a:pPr algn="l" rtl="1"/>
                      <a:r>
                        <a:rPr lang="en-US" sz="2000" dirty="0" smtClean="0"/>
                        <a:t>MeV</a:t>
                      </a:r>
                      <a:endParaRPr lang="he-IL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2000" dirty="0" err="1" smtClean="0"/>
                        <a:t>keV</a:t>
                      </a:r>
                      <a:endParaRPr lang="he-IL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endParaRPr lang="he-IL" sz="2000"/>
                    </a:p>
                  </a:txBody>
                  <a:tcPr/>
                </a:tc>
              </a:tr>
              <a:tr h="494619"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smtClean="0"/>
                        <a:t>Microns scale</a:t>
                      </a:r>
                      <a:endParaRPr lang="he-IL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baseline="0" dirty="0" smtClean="0"/>
                        <a:t>nm scale</a:t>
                      </a:r>
                      <a:endParaRPr lang="he-IL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smtClean="0"/>
                        <a:t>Implantation range</a:t>
                      </a:r>
                      <a:endParaRPr lang="he-IL" sz="2000" dirty="0"/>
                    </a:p>
                  </a:txBody>
                  <a:tcPr/>
                </a:tc>
              </a:tr>
              <a:tr h="5105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Minor sputtering</a:t>
                      </a:r>
                      <a:endParaRPr lang="he-IL" sz="2000" dirty="0" smtClean="0"/>
                    </a:p>
                    <a:p>
                      <a:pPr algn="l" rtl="0"/>
                      <a:endParaRPr lang="he-IL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smtClean="0"/>
                        <a:t>Intensive sputtering</a:t>
                      </a:r>
                      <a:endParaRPr lang="he-IL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smtClean="0"/>
                        <a:t>Sputtering</a:t>
                      </a:r>
                      <a:endParaRPr lang="he-IL" sz="2000" dirty="0"/>
                    </a:p>
                  </a:txBody>
                  <a:tcPr/>
                </a:tc>
              </a:tr>
              <a:tr h="510502"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smtClean="0"/>
                        <a:t>High</a:t>
                      </a:r>
                      <a:endParaRPr lang="he-IL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smtClean="0"/>
                        <a:t>Low</a:t>
                      </a:r>
                      <a:endParaRPr lang="he-IL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smtClean="0"/>
                        <a:t>Irradiation temperature</a:t>
                      </a:r>
                      <a:endParaRPr lang="he-IL" sz="2000" dirty="0"/>
                    </a:p>
                  </a:txBody>
                  <a:tcPr/>
                </a:tc>
              </a:tr>
              <a:tr h="295554">
                <a:tc>
                  <a:txBody>
                    <a:bodyPr/>
                    <a:lstStyle/>
                    <a:p>
                      <a:pPr algn="l" rtl="1"/>
                      <a:r>
                        <a:rPr lang="he-IL" sz="2000" b="1" dirty="0" smtClean="0">
                          <a:solidFill>
                            <a:srgbClr val="FF0000"/>
                          </a:solidFill>
                        </a:rPr>
                        <a:t>???</a:t>
                      </a:r>
                      <a:endParaRPr lang="he-IL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2000" b="0" dirty="0" smtClean="0"/>
                        <a:t>10</a:t>
                      </a:r>
                      <a:r>
                        <a:rPr lang="en-US" sz="2000" b="0" baseline="30000" dirty="0" smtClean="0"/>
                        <a:t>18</a:t>
                      </a:r>
                      <a:r>
                        <a:rPr lang="en-US" sz="2000" b="0" dirty="0" smtClean="0"/>
                        <a:t>-10</a:t>
                      </a:r>
                      <a:r>
                        <a:rPr lang="en-US" sz="2000" b="0" baseline="30000" dirty="0" smtClean="0"/>
                        <a:t> 20</a:t>
                      </a:r>
                      <a:r>
                        <a:rPr lang="en-US" sz="2000" b="0" dirty="0" smtClean="0"/>
                        <a:t>protons/cm</a:t>
                      </a:r>
                      <a:r>
                        <a:rPr lang="en-US" sz="2000" b="0" baseline="30000" dirty="0" smtClean="0"/>
                        <a:t>2</a:t>
                      </a:r>
                      <a:endParaRPr lang="he-IL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2000" dirty="0" smtClean="0"/>
                        <a:t>Blister formation critical dose</a:t>
                      </a:r>
                      <a:endParaRPr lang="he-IL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367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1371600" y="304800"/>
            <a:ext cx="6512511" cy="1143000"/>
          </a:xfrm>
        </p:spPr>
        <p:txBody>
          <a:bodyPr/>
          <a:lstStyle/>
          <a:p>
            <a:pPr marL="0" indent="0" algn="l" rtl="0">
              <a:buNone/>
            </a:pPr>
            <a:r>
              <a:rPr lang="en-US" dirty="0" smtClean="0"/>
              <a:t>Research goals</a:t>
            </a:r>
            <a:endParaRPr lang="he-IL" dirty="0"/>
          </a:p>
        </p:txBody>
      </p:sp>
      <p:sp>
        <p:nvSpPr>
          <p:cNvPr id="4" name="מציין מיקום תוכן 3"/>
          <p:cNvSpPr>
            <a:spLocks noGrp="1"/>
          </p:cNvSpPr>
          <p:nvPr>
            <p:ph sz="quarter" idx="13"/>
          </p:nvPr>
        </p:nvSpPr>
        <p:spPr>
          <a:xfrm>
            <a:off x="1143000" y="1371600"/>
            <a:ext cx="6629400" cy="4008120"/>
          </a:xfrm>
        </p:spPr>
        <p:txBody>
          <a:bodyPr>
            <a:normAutofit lnSpcReduction="10000"/>
          </a:bodyPr>
          <a:lstStyle/>
          <a:p>
            <a:pPr algn="l" rtl="0"/>
            <a:r>
              <a:rPr lang="en-US" dirty="0"/>
              <a:t>The main goal of this research is to explore the effect of irradiation by high energy protons (MeV’s) on blister formation </a:t>
            </a:r>
            <a:r>
              <a:rPr lang="en-US" dirty="0" smtClean="0"/>
              <a:t>and growth in </a:t>
            </a:r>
            <a:r>
              <a:rPr lang="en-US" dirty="0"/>
              <a:t>W.</a:t>
            </a:r>
          </a:p>
          <a:p>
            <a:pPr algn="l" rtl="0"/>
            <a:r>
              <a:rPr lang="en-US" dirty="0"/>
              <a:t>At these high energies we expect </a:t>
            </a:r>
            <a:r>
              <a:rPr lang="en-US" u="sng" dirty="0"/>
              <a:t>deeper penetration </a:t>
            </a:r>
            <a:r>
              <a:rPr lang="en-US" dirty="0"/>
              <a:t>of the protons in W, </a:t>
            </a:r>
            <a:r>
              <a:rPr lang="en-US" u="sng" dirty="0"/>
              <a:t>greater energy transfer </a:t>
            </a:r>
            <a:r>
              <a:rPr lang="en-US" dirty="0"/>
              <a:t>and thus </a:t>
            </a:r>
            <a:r>
              <a:rPr lang="en-US" u="sng" dirty="0"/>
              <a:t>higher temperatures</a:t>
            </a:r>
            <a:r>
              <a:rPr lang="en-US" dirty="0"/>
              <a:t>, all of which should affect the nature, density, and evolution of the radiation induced defects in the material.</a:t>
            </a:r>
          </a:p>
          <a:p>
            <a:pPr algn="l" rtl="0"/>
            <a:r>
              <a:rPr lang="en-US" dirty="0"/>
              <a:t>In particular, we shall focus on Nucleation and growth of hydrogen blisters, and the material and irradiation parameters controlling </a:t>
            </a:r>
            <a:r>
              <a:rPr lang="en-US" dirty="0" smtClean="0"/>
              <a:t>it</a:t>
            </a:r>
            <a:r>
              <a:rPr lang="en-US" dirty="0" smtClean="0">
                <a:solidFill>
                  <a:schemeClr val="tx2"/>
                </a:solidFill>
              </a:rPr>
              <a:t>.</a:t>
            </a:r>
            <a:endParaRPr lang="en-US" dirty="0">
              <a:solidFill>
                <a:schemeClr val="tx2"/>
              </a:solidFill>
            </a:endParaRPr>
          </a:p>
          <a:p>
            <a:pPr marL="45720" indent="0" algn="l" rtl="0">
              <a:buNone/>
            </a:pPr>
            <a:endParaRPr lang="he-IL" dirty="0"/>
          </a:p>
          <a:p>
            <a:pPr algn="l" rtl="0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3634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426745"/>
            <a:ext cx="3386725" cy="348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8" name="מלבן 1037"/>
          <p:cNvSpPr/>
          <p:nvPr/>
        </p:nvSpPr>
        <p:spPr>
          <a:xfrm>
            <a:off x="942507" y="3400422"/>
            <a:ext cx="1905000" cy="106249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pPr marL="0" indent="0" algn="ctr" rtl="0">
              <a:buNone/>
            </a:pPr>
            <a:r>
              <a:rPr lang="en-US" dirty="0" smtClean="0"/>
              <a:t>Experimental</a:t>
            </a:r>
            <a:r>
              <a:rPr lang="en-US" u="sng" dirty="0"/>
              <a:t/>
            </a:r>
            <a:br>
              <a:rPr lang="en-US" u="sng" dirty="0"/>
            </a:br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1024" name="קבוצה 1023"/>
          <p:cNvGrpSpPr/>
          <p:nvPr/>
        </p:nvGrpSpPr>
        <p:grpSpPr>
          <a:xfrm>
            <a:off x="4343400" y="2917289"/>
            <a:ext cx="1211529" cy="493352"/>
            <a:chOff x="2417493" y="2630848"/>
            <a:chExt cx="1066800" cy="493352"/>
          </a:xfrm>
        </p:grpSpPr>
        <p:cxnSp>
          <p:nvCxnSpPr>
            <p:cNvPr id="23" name="מחבר חץ ישר 22"/>
            <p:cNvCxnSpPr/>
            <p:nvPr/>
          </p:nvCxnSpPr>
          <p:spPr>
            <a:xfrm>
              <a:off x="2417493" y="3124200"/>
              <a:ext cx="1066800" cy="0"/>
            </a:xfrm>
            <a:prstGeom prst="straightConnector1">
              <a:avLst/>
            </a:prstGeom>
            <a:ln w="2222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2509552" y="2630848"/>
              <a:ext cx="914400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dirty="0" smtClean="0"/>
                <a:t>10mm</a:t>
              </a:r>
              <a:endParaRPr lang="he-IL" dirty="0"/>
            </a:p>
          </p:txBody>
        </p:sp>
      </p:grpSp>
      <p:cxnSp>
        <p:nvCxnSpPr>
          <p:cNvPr id="1027" name="מחבר חץ ישר 1026"/>
          <p:cNvCxnSpPr/>
          <p:nvPr/>
        </p:nvCxnSpPr>
        <p:spPr>
          <a:xfrm>
            <a:off x="3810000" y="3442716"/>
            <a:ext cx="381000" cy="0"/>
          </a:xfrm>
          <a:prstGeom prst="straightConnector1">
            <a:avLst/>
          </a:prstGeom>
          <a:ln w="2222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8" name="TextBox 1027"/>
          <p:cNvSpPr txBox="1"/>
          <p:nvPr/>
        </p:nvSpPr>
        <p:spPr>
          <a:xfrm>
            <a:off x="3657600" y="2823674"/>
            <a:ext cx="64561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1.5</a:t>
            </a:r>
          </a:p>
          <a:p>
            <a:r>
              <a:rPr lang="en-US" dirty="0" smtClean="0"/>
              <a:t>mm</a:t>
            </a:r>
            <a:endParaRPr lang="he-IL" dirty="0"/>
          </a:p>
        </p:txBody>
      </p:sp>
      <p:sp>
        <p:nvSpPr>
          <p:cNvPr id="1029" name="חץ שמאלה 1028"/>
          <p:cNvSpPr/>
          <p:nvPr/>
        </p:nvSpPr>
        <p:spPr>
          <a:xfrm>
            <a:off x="6629400" y="2684915"/>
            <a:ext cx="2438400" cy="1277485"/>
          </a:xfrm>
          <a:prstGeom prst="leftArrow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30" name="TextBox 1029"/>
          <p:cNvSpPr txBox="1"/>
          <p:nvPr/>
        </p:nvSpPr>
        <p:spPr>
          <a:xfrm>
            <a:off x="6718387" y="3151144"/>
            <a:ext cx="257801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2.2 MeV protons beam</a:t>
            </a:r>
            <a:endParaRPr lang="he-IL" dirty="0"/>
          </a:p>
        </p:txBody>
      </p:sp>
      <p:cxnSp>
        <p:nvCxnSpPr>
          <p:cNvPr id="1034" name="מחבר ישר 1033"/>
          <p:cNvCxnSpPr/>
          <p:nvPr/>
        </p:nvCxnSpPr>
        <p:spPr>
          <a:xfrm flipH="1" flipV="1">
            <a:off x="2098311" y="3148991"/>
            <a:ext cx="1635489" cy="215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מחבר ישר 42"/>
          <p:cNvCxnSpPr/>
          <p:nvPr/>
        </p:nvCxnSpPr>
        <p:spPr>
          <a:xfrm flipV="1">
            <a:off x="2098311" y="3151145"/>
            <a:ext cx="0" cy="25949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7" name="TextBox 1036"/>
          <p:cNvSpPr txBox="1"/>
          <p:nvPr/>
        </p:nvSpPr>
        <p:spPr>
          <a:xfrm>
            <a:off x="974361" y="3470005"/>
            <a:ext cx="224790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In situ back wall Temperature measurement</a:t>
            </a:r>
            <a:endParaRPr lang="he-IL" dirty="0"/>
          </a:p>
        </p:txBody>
      </p:sp>
      <p:cxnSp>
        <p:nvCxnSpPr>
          <p:cNvPr id="1041" name="מחבר ישר 1040"/>
          <p:cNvCxnSpPr/>
          <p:nvPr/>
        </p:nvCxnSpPr>
        <p:spPr>
          <a:xfrm>
            <a:off x="5448300" y="4038600"/>
            <a:ext cx="68527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3" name="מחבר ישר 1042"/>
          <p:cNvCxnSpPr/>
          <p:nvPr/>
        </p:nvCxnSpPr>
        <p:spPr>
          <a:xfrm>
            <a:off x="6133578" y="4038600"/>
            <a:ext cx="0" cy="97254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מלבן 52"/>
          <p:cNvSpPr/>
          <p:nvPr/>
        </p:nvSpPr>
        <p:spPr>
          <a:xfrm>
            <a:off x="5448300" y="4774504"/>
            <a:ext cx="1905000" cy="106249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5" name="TextBox 54"/>
          <p:cNvSpPr txBox="1"/>
          <p:nvPr/>
        </p:nvSpPr>
        <p:spPr>
          <a:xfrm>
            <a:off x="5442037" y="4913670"/>
            <a:ext cx="22479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In situ current measurement</a:t>
            </a:r>
            <a:endParaRPr lang="he-IL" dirty="0"/>
          </a:p>
        </p:txBody>
      </p:sp>
      <p:sp>
        <p:nvSpPr>
          <p:cNvPr id="1045" name="TextBox 1044"/>
          <p:cNvSpPr txBox="1"/>
          <p:nvPr/>
        </p:nvSpPr>
        <p:spPr>
          <a:xfrm>
            <a:off x="2250713" y="1447800"/>
            <a:ext cx="437868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Polycrystalline&amp; Single crystal (110) </a:t>
            </a:r>
          </a:p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 discs</a:t>
            </a:r>
            <a:endParaRPr lang="he-IL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6" name="אליפסה 1045"/>
          <p:cNvSpPr/>
          <p:nvPr/>
        </p:nvSpPr>
        <p:spPr>
          <a:xfrm>
            <a:off x="5977003" y="2825279"/>
            <a:ext cx="588984" cy="1021061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47" name="TextBox 1046"/>
          <p:cNvSpPr txBox="1"/>
          <p:nvPr/>
        </p:nvSpPr>
        <p:spPr>
          <a:xfrm>
            <a:off x="5977003" y="3146839"/>
            <a:ext cx="72859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8mm</a:t>
            </a:r>
            <a:endParaRPr lang="he-IL" dirty="0"/>
          </a:p>
        </p:txBody>
      </p:sp>
      <p:sp>
        <p:nvSpPr>
          <p:cNvPr id="1048" name="TextBox 1047"/>
          <p:cNvSpPr txBox="1"/>
          <p:nvPr/>
        </p:nvSpPr>
        <p:spPr>
          <a:xfrm>
            <a:off x="5943599" y="2191841"/>
            <a:ext cx="1219201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Beam diameter</a:t>
            </a:r>
            <a:endParaRPr lang="he-IL" dirty="0"/>
          </a:p>
        </p:txBody>
      </p:sp>
      <p:graphicFrame>
        <p:nvGraphicFramePr>
          <p:cNvPr id="24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5932291"/>
              </p:ext>
            </p:extLst>
          </p:nvPr>
        </p:nvGraphicFramePr>
        <p:xfrm>
          <a:off x="321039" y="4599881"/>
          <a:ext cx="3505200" cy="1920240"/>
        </p:xfrm>
        <a:graphic>
          <a:graphicData uri="http://schemas.openxmlformats.org/drawingml/2006/table">
            <a:tbl>
              <a:tblPr rtl="1" firstRow="1" bandRow="1">
                <a:tableStyleId>{2D5ABB26-0587-4C30-8999-92F81FD0307C}</a:tableStyleId>
              </a:tblPr>
              <a:tblGrid>
                <a:gridCol w="2280529"/>
                <a:gridCol w="1224671"/>
              </a:tblGrid>
              <a:tr h="266743">
                <a:tc>
                  <a:txBody>
                    <a:bodyPr/>
                    <a:lstStyle/>
                    <a:p>
                      <a:pPr algn="l" rtl="0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0.1-10µA</a:t>
                      </a:r>
                      <a:endParaRPr lang="he-IL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800" dirty="0" smtClean="0"/>
                        <a:t>Proton</a:t>
                      </a:r>
                      <a:r>
                        <a:rPr lang="en-US" sz="1800" baseline="0" dirty="0" smtClean="0"/>
                        <a:t> current</a:t>
                      </a:r>
                      <a:endParaRPr lang="he-IL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6446">
                <a:tc>
                  <a:txBody>
                    <a:bodyPr/>
                    <a:lstStyle/>
                    <a:p>
                      <a:pPr algn="l" rtl="0"/>
                      <a:r>
                        <a:rPr lang="en-US" sz="1800" dirty="0" smtClean="0"/>
                        <a:t>3×10</a:t>
                      </a:r>
                      <a:r>
                        <a:rPr lang="en-US" sz="1800" baseline="30000" dirty="0" smtClean="0"/>
                        <a:t>12</a:t>
                      </a:r>
                      <a:r>
                        <a:rPr lang="en-US" sz="1800" dirty="0" smtClean="0"/>
                        <a:t>– 2×10</a:t>
                      </a:r>
                      <a:r>
                        <a:rPr lang="en-US" sz="1800" baseline="30000" dirty="0" smtClean="0"/>
                        <a:t>14</a:t>
                      </a:r>
                      <a:r>
                        <a:rPr lang="en-US" sz="1800" baseline="0" dirty="0" smtClean="0"/>
                        <a:t> P</a:t>
                      </a:r>
                      <a:r>
                        <a:rPr lang="en-US" sz="1800" dirty="0" smtClean="0"/>
                        <a:t>rotons/cm</a:t>
                      </a:r>
                      <a:r>
                        <a:rPr lang="en-US" sz="1800" baseline="30000" dirty="0" smtClean="0"/>
                        <a:t>2</a:t>
                      </a:r>
                      <a:r>
                        <a:rPr lang="en-US" sz="1800" dirty="0" smtClean="0"/>
                        <a:t>s</a:t>
                      </a:r>
                      <a:endParaRPr lang="he-IL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800" dirty="0" smtClean="0"/>
                        <a:t>Beam flux</a:t>
                      </a:r>
                      <a:endParaRPr lang="he-IL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0996">
                <a:tc>
                  <a:txBody>
                    <a:bodyPr/>
                    <a:lstStyle/>
                    <a:p>
                      <a:pPr marL="0" marR="0" indent="0" algn="l" defTabSz="36620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1×10</a:t>
                      </a:r>
                      <a:r>
                        <a:rPr lang="en-US" sz="1800" baseline="30000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7×10</a:t>
                      </a:r>
                      <a:r>
                        <a:rPr lang="en-US" sz="1800" baseline="3000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800" dirty="0" smtClean="0"/>
                        <a:t>protons/cm</a:t>
                      </a:r>
                      <a:r>
                        <a:rPr lang="en-US" sz="1800" baseline="30000" dirty="0" smtClean="0"/>
                        <a:t>2</a:t>
                      </a:r>
                      <a:endParaRPr lang="he-IL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800" dirty="0" smtClean="0"/>
                        <a:t>Total dose</a:t>
                      </a:r>
                      <a:endParaRPr lang="he-IL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4899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43840"/>
            <a:ext cx="9906000" cy="1143000"/>
          </a:xfrm>
        </p:spPr>
        <p:txBody>
          <a:bodyPr/>
          <a:lstStyle/>
          <a:p>
            <a:pPr marL="0" indent="0" algn="l" rtl="0">
              <a:buNone/>
            </a:pPr>
            <a:r>
              <a:rPr lang="en-US" dirty="0" smtClean="0"/>
              <a:t>Experimental-Cooled Target Cell</a:t>
            </a:r>
            <a:endParaRPr lang="he-IL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2" t="13162" r="5247"/>
          <a:stretch/>
        </p:blipFill>
        <p:spPr>
          <a:xfrm>
            <a:off x="182880" y="4647575"/>
            <a:ext cx="3463290" cy="2227743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5"/>
          <a:stretch/>
        </p:blipFill>
        <p:spPr>
          <a:xfrm>
            <a:off x="189262" y="2218672"/>
            <a:ext cx="3453098" cy="2451764"/>
          </a:xfrm>
        </p:spPr>
      </p:pic>
      <p:sp>
        <p:nvSpPr>
          <p:cNvPr id="3" name="מציין מיקום של מספר שקופית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6" r="7571"/>
          <a:stretch/>
        </p:blipFill>
        <p:spPr bwMode="auto">
          <a:xfrm>
            <a:off x="7597432" y="1752600"/>
            <a:ext cx="1537823" cy="50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647576"/>
            <a:ext cx="1682496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תמונה 9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610" y="4639955"/>
            <a:ext cx="1666875" cy="2171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5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33400" y="4876800"/>
            <a:ext cx="8610600" cy="15081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dirty="0" smtClean="0"/>
              <a:t>Very large and shallow blisters obtained at PC &amp; SC </a:t>
            </a:r>
          </a:p>
          <a:p>
            <a:r>
              <a:rPr lang="en-US" sz="2800" dirty="0"/>
              <a:t>At </a:t>
            </a:r>
            <a:r>
              <a:rPr lang="en-US" sz="2800" dirty="0" smtClean="0"/>
              <a:t>a low </a:t>
            </a:r>
            <a:r>
              <a:rPr lang="en-US" sz="2800" dirty="0"/>
              <a:t>critical proton </a:t>
            </a:r>
            <a:r>
              <a:rPr lang="en-US" sz="2800" dirty="0" smtClean="0"/>
              <a:t>dose </a:t>
            </a:r>
            <a:r>
              <a:rPr lang="en-US" sz="2800" dirty="0"/>
              <a:t>- </a:t>
            </a:r>
            <a:r>
              <a:rPr lang="en-US" sz="2800" dirty="0" smtClean="0"/>
              <a:t>3·10</a:t>
            </a:r>
            <a:r>
              <a:rPr lang="en-US" sz="2800" baseline="30000" dirty="0" smtClean="0"/>
              <a:t>17</a:t>
            </a:r>
            <a:r>
              <a:rPr lang="en-US" sz="2800" dirty="0" smtClean="0"/>
              <a:t>protons/cm</a:t>
            </a:r>
            <a:r>
              <a:rPr lang="en-US" sz="2800" baseline="30000" dirty="0" smtClean="0"/>
              <a:t>2</a:t>
            </a:r>
            <a:endParaRPr lang="en-US" sz="2800" baseline="30000" dirty="0"/>
          </a:p>
          <a:p>
            <a:endParaRPr lang="en-US" dirty="0"/>
          </a:p>
          <a:p>
            <a:endParaRPr lang="he-IL" dirty="0"/>
          </a:p>
        </p:txBody>
      </p:sp>
      <p:pic>
        <p:nvPicPr>
          <p:cNvPr id="4" name="תמונה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447800"/>
            <a:ext cx="3144252" cy="299847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201269"/>
            <a:ext cx="8991600" cy="1143000"/>
          </a:xfrm>
          <a:prstGeom prst="rect">
            <a:avLst/>
          </a:prstGeom>
        </p:spPr>
        <p:txBody>
          <a:bodyPr/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rtl="0">
              <a:buFont typeface="Georgia" pitchFamily="18" charset="0"/>
              <a:buNone/>
            </a:pPr>
            <a:r>
              <a:rPr lang="en-US" dirty="0" smtClean="0"/>
              <a:t>Results- Blisters</a:t>
            </a:r>
            <a:endParaRPr lang="en-US" dirty="0"/>
          </a:p>
        </p:txBody>
      </p:sp>
      <p:pic>
        <p:nvPicPr>
          <p:cNvPr id="6" name="תמונה 30" descr="C:\Inbal\תואר מסמכים עדכניים 1.2015\FIB28_9_16\S-10_001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4"/>
          <a:stretch/>
        </p:blipFill>
        <p:spPr bwMode="auto">
          <a:xfrm>
            <a:off x="4267200" y="1447799"/>
            <a:ext cx="2209800" cy="20961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תמונה 31" descr="C:\Inbal\תואר מסמכים עדכניים 1.2015\FIB28_9_16\S-1_2_002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98"/>
          <a:stretch/>
        </p:blipFill>
        <p:spPr bwMode="auto">
          <a:xfrm>
            <a:off x="6629400" y="1447800"/>
            <a:ext cx="2308225" cy="20961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0837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1269"/>
            <a:ext cx="8991600" cy="1143000"/>
          </a:xfrm>
        </p:spPr>
        <p:txBody>
          <a:bodyPr/>
          <a:lstStyle/>
          <a:p>
            <a:pPr marL="0" indent="0" algn="l" rtl="0">
              <a:buNone/>
            </a:pPr>
            <a:r>
              <a:rPr lang="en-US" dirty="0"/>
              <a:t>Blister shape – Role of T &amp; GB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3" name="מלבן 12"/>
          <p:cNvSpPr/>
          <p:nvPr/>
        </p:nvSpPr>
        <p:spPr>
          <a:xfrm>
            <a:off x="914400" y="6509290"/>
            <a:ext cx="563811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I. </a:t>
            </a:r>
            <a:r>
              <a:rPr lang="en-US" sz="1400" dirty="0" err="1"/>
              <a:t>Gavish</a:t>
            </a:r>
            <a:r>
              <a:rPr lang="en-US" sz="1400" dirty="0"/>
              <a:t> </a:t>
            </a:r>
            <a:r>
              <a:rPr lang="en-US" sz="1400" dirty="0" err="1"/>
              <a:t>Segev</a:t>
            </a:r>
            <a:r>
              <a:rPr lang="en-US" sz="1400" dirty="0"/>
              <a:t> et al. Journal of Nuclear Materials </a:t>
            </a:r>
            <a:r>
              <a:rPr lang="en-US" sz="1400" dirty="0" smtClean="0"/>
              <a:t>513 </a:t>
            </a:r>
            <a:r>
              <a:rPr lang="en-US" sz="1400" dirty="0"/>
              <a:t>(</a:t>
            </a:r>
            <a:r>
              <a:rPr lang="en-US" sz="1400" dirty="0" smtClean="0"/>
              <a:t>2019) 209</a:t>
            </a:r>
            <a:endParaRPr lang="he-IL" sz="14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1"/>
            <a:ext cx="6705600" cy="5379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30"/>
          <a:stretch/>
        </p:blipFill>
        <p:spPr bwMode="auto">
          <a:xfrm>
            <a:off x="6096000" y="3765477"/>
            <a:ext cx="3048000" cy="251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934200" y="1676400"/>
            <a:ext cx="2590800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dirty="0" err="1" smtClean="0"/>
              <a:t>keV</a:t>
            </a:r>
            <a:r>
              <a:rPr lang="en-US" dirty="0" smtClean="0"/>
              <a:t>: (R.T)</a:t>
            </a:r>
          </a:p>
          <a:p>
            <a:pPr algn="l"/>
            <a:r>
              <a:rPr lang="en-US" dirty="0" smtClean="0"/>
              <a:t>PC</a:t>
            </a:r>
          </a:p>
          <a:p>
            <a:pPr algn="l"/>
            <a:r>
              <a:rPr lang="en-US" dirty="0" smtClean="0"/>
              <a:t>Height/area 0.1-10</a:t>
            </a:r>
          </a:p>
          <a:p>
            <a:pPr algn="l"/>
            <a:r>
              <a:rPr lang="en-US" dirty="0" smtClean="0"/>
              <a:t>SC</a:t>
            </a:r>
          </a:p>
          <a:p>
            <a:r>
              <a:rPr lang="en-US" dirty="0" smtClean="0"/>
              <a:t>Height/area 0.2-0.6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228600" y="1161564"/>
            <a:ext cx="6273896" cy="1944073"/>
            <a:chOff x="228600" y="1161564"/>
            <a:chExt cx="6273896" cy="1944073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494" b="100000" l="3425" r="9708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0200" y="2514600"/>
              <a:ext cx="1092296" cy="591037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494" b="100000" l="3425" r="9708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600" y="1161564"/>
              <a:ext cx="381000" cy="743436"/>
            </a:xfrm>
            <a:prstGeom prst="rect">
              <a:avLst/>
            </a:prstGeom>
          </p:spPr>
        </p:pic>
      </p:grpSp>
      <p:sp>
        <p:nvSpPr>
          <p:cNvPr id="6" name="Arc 5"/>
          <p:cNvSpPr/>
          <p:nvPr/>
        </p:nvSpPr>
        <p:spPr>
          <a:xfrm>
            <a:off x="-1524000" y="1905000"/>
            <a:ext cx="6248400" cy="1276836"/>
          </a:xfrm>
          <a:prstGeom prst="arc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8" name="Straight Arrow Connector 7"/>
          <p:cNvCxnSpPr>
            <a:endCxn id="6" idx="0"/>
          </p:cNvCxnSpPr>
          <p:nvPr/>
        </p:nvCxnSpPr>
        <p:spPr>
          <a:xfrm flipH="1">
            <a:off x="1600200" y="1905000"/>
            <a:ext cx="3810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325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quarter" idx="13"/>
          </p:nvPr>
        </p:nvSpPr>
        <p:spPr>
          <a:xfrm>
            <a:off x="1219200" y="1344269"/>
            <a:ext cx="6400800" cy="3474720"/>
          </a:xfrm>
        </p:spPr>
        <p:txBody>
          <a:bodyPr/>
          <a:lstStyle/>
          <a:p>
            <a:pPr marL="45720" indent="0" algn="l" rtl="0">
              <a:buNone/>
            </a:pPr>
            <a:r>
              <a:rPr lang="en-US" dirty="0" smtClean="0"/>
              <a:t>Cross section by FIB drilling </a:t>
            </a:r>
            <a:endParaRPr lang="he-IL" dirty="0"/>
          </a:p>
        </p:txBody>
      </p:sp>
      <p:pic>
        <p:nvPicPr>
          <p:cNvPr id="6" name="תמונה 5" descr="C:\Inbal\תואר מסמכים עדכניים 1.2015\FIB28_9_16_continue2\S-10_01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053590"/>
            <a:ext cx="4095750" cy="3396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תמונה 30" descr="C:\Inbal\תואר מסמכים עדכניים 1.2015\FIB28_9_16\S-10_001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4"/>
          <a:stretch/>
        </p:blipFill>
        <p:spPr bwMode="auto">
          <a:xfrm>
            <a:off x="152400" y="2057400"/>
            <a:ext cx="4114800" cy="339312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762000" y="201269"/>
            <a:ext cx="8991600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rtl="0">
              <a:buFont typeface="Georgia" pitchFamily="18" charset="0"/>
              <a:buNone/>
            </a:pPr>
            <a:r>
              <a:rPr lang="en-US" dirty="0" smtClean="0"/>
              <a:t>Cross section of a blister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72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81000" y="1524000"/>
            <a:ext cx="8305800" cy="4953000"/>
          </a:xfrm>
        </p:spPr>
        <p:txBody>
          <a:bodyPr>
            <a:normAutofit/>
          </a:bodyPr>
          <a:lstStyle/>
          <a:p>
            <a:pPr marL="502920" indent="-457200" algn="l" rtl="0">
              <a:buFont typeface="+mj-lt"/>
              <a:buAutoNum type="arabicPeriod"/>
            </a:pPr>
            <a:endParaRPr lang="en-US" dirty="0" smtClean="0"/>
          </a:p>
          <a:p>
            <a:pPr marL="502920" indent="-457200" algn="l" rtl="0">
              <a:buFont typeface="+mj-lt"/>
              <a:buAutoNum type="arabicPeriod"/>
            </a:pPr>
            <a:endParaRPr lang="en-US" dirty="0"/>
          </a:p>
          <a:p>
            <a:pPr marL="502920" indent="-457200" algn="l" rtl="0">
              <a:buFont typeface="+mj-lt"/>
              <a:buAutoNum type="arabicPeriod"/>
            </a:pPr>
            <a:endParaRPr lang="en-US" dirty="0" smtClean="0"/>
          </a:p>
          <a:p>
            <a:pPr marL="502920" indent="-457200" algn="l" rtl="0">
              <a:buFont typeface="+mj-lt"/>
              <a:buAutoNum type="arabicPeriod"/>
            </a:pPr>
            <a:endParaRPr lang="he-IL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1143000"/>
          </a:xfrm>
        </p:spPr>
        <p:txBody>
          <a:bodyPr/>
          <a:lstStyle/>
          <a:p>
            <a:pPr marL="0" indent="0" algn="l" rtl="0">
              <a:buNone/>
            </a:pPr>
            <a:r>
              <a:rPr lang="en-US" dirty="0" smtClean="0"/>
              <a:t>PC Morphology study of blisters</a:t>
            </a:r>
            <a:endParaRPr lang="he-IL" dirty="0"/>
          </a:p>
        </p:txBody>
      </p:sp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10255" name="תמונה 31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50"/>
          <a:stretch/>
        </p:blipFill>
        <p:spPr bwMode="auto">
          <a:xfrm>
            <a:off x="4572001" y="1130305"/>
            <a:ext cx="3234736" cy="2807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7" name="תמונה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49"/>
          <a:stretch>
            <a:fillRect/>
          </a:stretch>
        </p:blipFill>
        <p:spPr bwMode="auto">
          <a:xfrm>
            <a:off x="4622007" y="4114799"/>
            <a:ext cx="3248890" cy="239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תמונה 300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17"/>
          <a:stretch/>
        </p:blipFill>
        <p:spPr bwMode="auto">
          <a:xfrm>
            <a:off x="749559" y="4114800"/>
            <a:ext cx="3343429" cy="241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קבוצה 9"/>
          <p:cNvGrpSpPr/>
          <p:nvPr/>
        </p:nvGrpSpPr>
        <p:grpSpPr>
          <a:xfrm>
            <a:off x="660983" y="1421652"/>
            <a:ext cx="3399631" cy="2435972"/>
            <a:chOff x="0" y="0"/>
            <a:chExt cx="3267986" cy="2003729"/>
          </a:xfrm>
        </p:grpSpPr>
        <p:pic>
          <p:nvPicPr>
            <p:cNvPr id="12" name="מציין מיקום תוכן 1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92153" r="2052"/>
            <a:stretch/>
          </p:blipFill>
          <p:spPr bwMode="auto">
            <a:xfrm>
              <a:off x="55659" y="1789043"/>
              <a:ext cx="3188473" cy="21468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3" name="מציין מיקום תוכן 19"/>
            <p:cNvPicPr>
              <a:picLocks noGrp="1"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524"/>
            <a:stretch/>
          </p:blipFill>
          <p:spPr>
            <a:xfrm>
              <a:off x="0" y="0"/>
              <a:ext cx="3267986" cy="1820849"/>
            </a:xfrm>
            <a:prstGeom prst="rect">
              <a:avLst/>
            </a:prstGeom>
          </p:spPr>
        </p:pic>
      </p:grpSp>
      <p:pic>
        <p:nvPicPr>
          <p:cNvPr id="10251" name="תמונה 299" descr="PC cooled 5_15 3X3_0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63" b="28510"/>
          <a:stretch>
            <a:fillRect/>
          </a:stretch>
        </p:blipFill>
        <p:spPr bwMode="auto">
          <a:xfrm>
            <a:off x="2184190" y="1459097"/>
            <a:ext cx="1876425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כותרת 1"/>
          <p:cNvSpPr txBox="1">
            <a:spLocks/>
          </p:cNvSpPr>
          <p:nvPr/>
        </p:nvSpPr>
        <p:spPr>
          <a:xfrm>
            <a:off x="717871" y="1747794"/>
            <a:ext cx="1615621" cy="873595"/>
          </a:xfrm>
          <a:prstGeom prst="rect">
            <a:avLst/>
          </a:prstGeom>
        </p:spPr>
        <p:txBody>
          <a:bodyPr vert="horz" wrap="square" lIns="91440" tIns="45720" rIns="91440" bIns="45720" rtlCol="1" anchor="ctr">
            <a:noAutofit/>
          </a:bodyPr>
          <a:lstStyle/>
          <a:p>
            <a:pPr marL="0" marR="0" algn="just" fontAlgn="t">
              <a:spcBef>
                <a:spcPts val="0"/>
              </a:spcBef>
              <a:spcAft>
                <a:spcPts val="0"/>
              </a:spcAft>
            </a:pPr>
            <a:r>
              <a:rPr lang="en-US" kern="1200" dirty="0">
                <a:solidFill>
                  <a:srgbClr val="000000"/>
                </a:solidFill>
                <a:effectLst/>
                <a:latin typeface="+mj-lt"/>
                <a:ea typeface="Times New Roman"/>
                <a:cs typeface="Arial"/>
              </a:rPr>
              <a:t>PC 300K </a:t>
            </a:r>
            <a:endParaRPr lang="en-US" dirty="0">
              <a:effectLst/>
              <a:latin typeface="+mj-lt"/>
              <a:ea typeface="Times New Roman"/>
            </a:endParaRPr>
          </a:p>
          <a:p>
            <a:pPr marL="0" marR="0" algn="just" fontAlgn="t">
              <a:spcBef>
                <a:spcPts val="0"/>
              </a:spcBef>
              <a:spcAft>
                <a:spcPts val="0"/>
              </a:spcAft>
            </a:pPr>
            <a:r>
              <a:rPr lang="en-US" kern="1200" dirty="0">
                <a:solidFill>
                  <a:srgbClr val="000000"/>
                </a:solidFill>
                <a:effectLst/>
                <a:latin typeface="+mj-lt"/>
                <a:ea typeface="Times New Roman"/>
                <a:cs typeface="Arial"/>
              </a:rPr>
              <a:t>dose 7.7X</a:t>
            </a:r>
            <a:r>
              <a:rPr lang="en-US" dirty="0">
                <a:effectLst/>
                <a:latin typeface="+mj-lt"/>
                <a:ea typeface="Times New Roman"/>
                <a:cs typeface="Times New Roman"/>
              </a:rPr>
              <a:t>10</a:t>
            </a:r>
            <a:r>
              <a:rPr lang="en-US" baseline="30000" dirty="0">
                <a:effectLst/>
                <a:latin typeface="+mj-lt"/>
                <a:ea typeface="Times New Roman"/>
                <a:cs typeface="Times New Roman"/>
              </a:rPr>
              <a:t>17</a:t>
            </a:r>
            <a:r>
              <a:rPr lang="en-US" dirty="0">
                <a:effectLst/>
                <a:latin typeface="+mj-lt"/>
                <a:ea typeface="Times New Roman"/>
                <a:cs typeface="Times New Roman"/>
              </a:rPr>
              <a:t>cm-</a:t>
            </a:r>
            <a:r>
              <a:rPr lang="en-US" baseline="30000" dirty="0">
                <a:effectLst/>
                <a:latin typeface="+mj-lt"/>
                <a:ea typeface="Times New Roman"/>
                <a:cs typeface="Times New Roman"/>
              </a:rPr>
              <a:t>2</a:t>
            </a:r>
            <a:r>
              <a:rPr lang="en-US" kern="1200" dirty="0">
                <a:solidFill>
                  <a:srgbClr val="000000"/>
                </a:solidFill>
                <a:effectLst/>
                <a:latin typeface="+mj-lt"/>
                <a:ea typeface="Times New Roman"/>
                <a:cs typeface="Arial"/>
              </a:rPr>
              <a:t>   </a:t>
            </a:r>
            <a:endParaRPr lang="en-US" dirty="0">
              <a:effectLst/>
              <a:latin typeface="+mj-lt"/>
              <a:ea typeface="Times New Roman"/>
            </a:endParaRPr>
          </a:p>
        </p:txBody>
      </p:sp>
      <p:sp>
        <p:nvSpPr>
          <p:cNvPr id="6" name="כותרת 1"/>
          <p:cNvSpPr txBox="1">
            <a:spLocks/>
          </p:cNvSpPr>
          <p:nvPr/>
        </p:nvSpPr>
        <p:spPr bwMode="auto">
          <a:xfrm>
            <a:off x="4800600" y="5838825"/>
            <a:ext cx="2991804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e-IL" altLang="he-IL" dirty="0">
                <a:solidFill>
                  <a:srgbClr val="000000"/>
                </a:solidFill>
                <a:latin typeface="+mj-lt"/>
                <a:ea typeface="Times New Roman"/>
                <a:cs typeface="Arial"/>
              </a:rPr>
              <a:t>PC 670K </a:t>
            </a:r>
            <a:r>
              <a:rPr lang="he-IL" altLang="he-IL" dirty="0" err="1">
                <a:solidFill>
                  <a:srgbClr val="000000"/>
                </a:solidFill>
                <a:latin typeface="+mj-lt"/>
                <a:ea typeface="Times New Roman"/>
                <a:cs typeface="Arial"/>
              </a:rPr>
              <a:t>dose</a:t>
            </a:r>
            <a:r>
              <a:rPr lang="he-IL" altLang="he-IL" dirty="0">
                <a:solidFill>
                  <a:srgbClr val="000000"/>
                </a:solidFill>
                <a:latin typeface="+mj-lt"/>
                <a:ea typeface="Times New Roman"/>
                <a:cs typeface="Arial"/>
              </a:rPr>
              <a:t> 4.3X10</a:t>
            </a:r>
            <a:r>
              <a:rPr lang="he-IL" altLang="he-IL" baseline="30000" dirty="0">
                <a:solidFill>
                  <a:srgbClr val="000000"/>
                </a:solidFill>
                <a:latin typeface="+mj-lt"/>
                <a:ea typeface="Times New Roman"/>
                <a:cs typeface="Arial"/>
              </a:rPr>
              <a:t>17</a:t>
            </a:r>
            <a:r>
              <a:rPr lang="he-IL" altLang="he-IL" dirty="0">
                <a:solidFill>
                  <a:srgbClr val="000000"/>
                </a:solidFill>
                <a:latin typeface="+mj-lt"/>
                <a:ea typeface="Times New Roman"/>
                <a:cs typeface="Arial"/>
              </a:rPr>
              <a:t>cm</a:t>
            </a:r>
            <a:r>
              <a:rPr lang="en-US" altLang="he-IL" baseline="30000" dirty="0">
                <a:solidFill>
                  <a:srgbClr val="000000"/>
                </a:solidFill>
                <a:latin typeface="+mj-lt"/>
                <a:ea typeface="Times New Roman"/>
                <a:cs typeface="Arial"/>
              </a:rPr>
              <a:t>-2</a:t>
            </a:r>
            <a:endParaRPr lang="he-IL" altLang="he-IL" baseline="30000" dirty="0">
              <a:solidFill>
                <a:srgbClr val="000000"/>
              </a:solidFill>
              <a:latin typeface="+mj-lt"/>
              <a:ea typeface="Times New Roman"/>
              <a:cs typeface="Arial"/>
            </a:endParaRPr>
          </a:p>
        </p:txBody>
      </p:sp>
      <p:sp>
        <p:nvSpPr>
          <p:cNvPr id="8" name="Text Box 8"/>
          <p:cNvSpPr txBox="1">
            <a:spLocks/>
          </p:cNvSpPr>
          <p:nvPr/>
        </p:nvSpPr>
        <p:spPr bwMode="auto">
          <a:xfrm>
            <a:off x="4749211" y="3236263"/>
            <a:ext cx="3117486" cy="75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just" fontAlgn="t"/>
            <a:r>
              <a:rPr lang="he-IL" altLang="he-IL" dirty="0">
                <a:solidFill>
                  <a:srgbClr val="000000"/>
                </a:solidFill>
                <a:latin typeface="+mj-lt"/>
                <a:ea typeface="Times New Roman"/>
                <a:cs typeface="Arial"/>
              </a:rPr>
              <a:t>PC</a:t>
            </a:r>
            <a:r>
              <a:rPr lang="en-US" altLang="he-IL" dirty="0">
                <a:solidFill>
                  <a:srgbClr val="000000"/>
                </a:solidFill>
                <a:latin typeface="+mj-lt"/>
                <a:ea typeface="Times New Roman"/>
                <a:cs typeface="Arial"/>
              </a:rPr>
              <a:t> 3</a:t>
            </a:r>
            <a:r>
              <a:rPr lang="he-IL" altLang="he-IL" dirty="0">
                <a:solidFill>
                  <a:srgbClr val="000000"/>
                </a:solidFill>
                <a:latin typeface="+mj-lt"/>
                <a:ea typeface="Times New Roman"/>
                <a:cs typeface="Arial"/>
              </a:rPr>
              <a:t>40K </a:t>
            </a:r>
            <a:r>
              <a:rPr lang="he-IL" altLang="he-IL" dirty="0" err="1">
                <a:solidFill>
                  <a:srgbClr val="000000"/>
                </a:solidFill>
                <a:latin typeface="+mj-lt"/>
                <a:ea typeface="Times New Roman"/>
                <a:cs typeface="Arial"/>
              </a:rPr>
              <a:t>dose</a:t>
            </a:r>
            <a:r>
              <a:rPr lang="he-IL" altLang="he-IL" dirty="0">
                <a:solidFill>
                  <a:srgbClr val="000000"/>
                </a:solidFill>
                <a:latin typeface="+mj-lt"/>
                <a:ea typeface="Times New Roman"/>
                <a:cs typeface="Arial"/>
              </a:rPr>
              <a:t> 4.5X10</a:t>
            </a:r>
            <a:r>
              <a:rPr lang="he-IL" altLang="he-IL" baseline="30000" dirty="0">
                <a:solidFill>
                  <a:srgbClr val="000000"/>
                </a:solidFill>
                <a:latin typeface="+mj-lt"/>
                <a:ea typeface="Times New Roman"/>
                <a:cs typeface="Arial"/>
              </a:rPr>
              <a:t>17</a:t>
            </a:r>
            <a:r>
              <a:rPr lang="he-IL" altLang="he-IL" dirty="0">
                <a:solidFill>
                  <a:srgbClr val="000000"/>
                </a:solidFill>
                <a:latin typeface="+mj-lt"/>
                <a:ea typeface="Times New Roman"/>
                <a:cs typeface="Arial"/>
              </a:rPr>
              <a:t>cm</a:t>
            </a:r>
            <a:r>
              <a:rPr lang="he-IL" altLang="he-IL" baseline="30000" dirty="0">
                <a:solidFill>
                  <a:srgbClr val="000000"/>
                </a:solidFill>
                <a:latin typeface="+mj-lt"/>
                <a:ea typeface="Times New Roman"/>
                <a:cs typeface="Arial"/>
              </a:rPr>
              <a:t>-2</a:t>
            </a:r>
          </a:p>
        </p:txBody>
      </p:sp>
      <p:sp>
        <p:nvSpPr>
          <p:cNvPr id="20" name="מלבן 19"/>
          <p:cNvSpPr/>
          <p:nvPr/>
        </p:nvSpPr>
        <p:spPr>
          <a:xfrm>
            <a:off x="1922098" y="2916423"/>
            <a:ext cx="735377" cy="2381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e-IL"/>
          </a:p>
        </p:txBody>
      </p:sp>
      <p:cxnSp>
        <p:nvCxnSpPr>
          <p:cNvPr id="21" name="מחבר חץ ישר 20"/>
          <p:cNvCxnSpPr/>
          <p:nvPr/>
        </p:nvCxnSpPr>
        <p:spPr>
          <a:xfrm flipV="1">
            <a:off x="2316499" y="2628901"/>
            <a:ext cx="209550" cy="26669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כותרת 1"/>
          <p:cNvSpPr txBox="1">
            <a:spLocks/>
          </p:cNvSpPr>
          <p:nvPr/>
        </p:nvSpPr>
        <p:spPr>
          <a:xfrm>
            <a:off x="932287" y="5715001"/>
            <a:ext cx="3103512" cy="680402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7500"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  <a:latin typeface="+mj-lt"/>
                <a:ea typeface="Times New Roman"/>
                <a:cs typeface="Arial"/>
              </a:rPr>
              <a:t>PC 540K dose 8X10</a:t>
            </a:r>
            <a:r>
              <a:rPr lang="en-US" baseline="30000" dirty="0">
                <a:solidFill>
                  <a:srgbClr val="000000"/>
                </a:solidFill>
                <a:latin typeface="+mj-lt"/>
                <a:ea typeface="Times New Roman"/>
                <a:cs typeface="Arial"/>
              </a:rPr>
              <a:t>17</a:t>
            </a:r>
            <a:r>
              <a:rPr lang="en-US" dirty="0">
                <a:solidFill>
                  <a:srgbClr val="000000"/>
                </a:solidFill>
                <a:latin typeface="+mj-lt"/>
                <a:ea typeface="Times New Roman"/>
                <a:cs typeface="Arial"/>
              </a:rPr>
              <a:t>cm</a:t>
            </a:r>
            <a:r>
              <a:rPr lang="en-US" baseline="30000" dirty="0">
                <a:solidFill>
                  <a:srgbClr val="000000"/>
                </a:solidFill>
                <a:latin typeface="+mj-lt"/>
                <a:ea typeface="Times New Roman"/>
                <a:cs typeface="Arial"/>
              </a:rPr>
              <a:t>-2</a:t>
            </a:r>
            <a:r>
              <a:rPr lang="en-US" dirty="0">
                <a:solidFill>
                  <a:srgbClr val="000000"/>
                </a:solidFill>
                <a:latin typeface="+mj-lt"/>
                <a:ea typeface="Times New Roman"/>
                <a:cs typeface="Arial"/>
              </a:rPr>
              <a:t>  </a:t>
            </a:r>
            <a:r>
              <a:rPr lang="en-US" sz="18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Arial"/>
              </a:rPr>
              <a:t>	</a:t>
            </a:r>
            <a:endParaRPr lang="en-US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5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he-IL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endParaRPr kumimoji="0" lang="en-US" altLang="he-IL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he-I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23"/>
          <p:cNvSpPr>
            <a:spLocks noChangeArrowheads="1"/>
          </p:cNvSpPr>
          <p:nvPr/>
        </p:nvSpPr>
        <p:spPr bwMode="auto">
          <a:xfrm>
            <a:off x="0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7" name="Rectangle 25"/>
          <p:cNvSpPr>
            <a:spLocks noChangeArrowheads="1"/>
          </p:cNvSpPr>
          <p:nvPr/>
        </p:nvSpPr>
        <p:spPr bwMode="auto">
          <a:xfrm>
            <a:off x="0" y="2895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he-IL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altLang="he-IL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altLang="he-IL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he-I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26"/>
          <p:cNvSpPr>
            <a:spLocks noChangeArrowheads="1"/>
          </p:cNvSpPr>
          <p:nvPr/>
        </p:nvSpPr>
        <p:spPr bwMode="auto">
          <a:xfrm>
            <a:off x="0" y="28956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26" name="Rectangle 28"/>
          <p:cNvSpPr>
            <a:spLocks noChangeArrowheads="1"/>
          </p:cNvSpPr>
          <p:nvPr/>
        </p:nvSpPr>
        <p:spPr bwMode="auto">
          <a:xfrm>
            <a:off x="0" y="3886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he-IL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altLang="he-IL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he-I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0"/>
          <p:cNvSpPr>
            <a:spLocks noChangeArrowheads="1"/>
          </p:cNvSpPr>
          <p:nvPr/>
        </p:nvSpPr>
        <p:spPr bwMode="auto">
          <a:xfrm>
            <a:off x="0" y="3886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28" name="Rectangle 33"/>
          <p:cNvSpPr>
            <a:spLocks noChangeArrowheads="1"/>
          </p:cNvSpPr>
          <p:nvPr/>
        </p:nvSpPr>
        <p:spPr bwMode="auto">
          <a:xfrm>
            <a:off x="0" y="614362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29" name="Rectangle 36"/>
          <p:cNvSpPr>
            <a:spLocks noChangeArrowheads="1"/>
          </p:cNvSpPr>
          <p:nvPr/>
        </p:nvSpPr>
        <p:spPr bwMode="auto">
          <a:xfrm>
            <a:off x="0" y="83629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מלבן 12"/>
          <p:cNvSpPr/>
          <p:nvPr/>
        </p:nvSpPr>
        <p:spPr>
          <a:xfrm>
            <a:off x="914400" y="6509290"/>
            <a:ext cx="563811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I. </a:t>
            </a:r>
            <a:r>
              <a:rPr lang="en-US" sz="1400" dirty="0" err="1"/>
              <a:t>Gavish</a:t>
            </a:r>
            <a:r>
              <a:rPr lang="en-US" sz="1400" dirty="0"/>
              <a:t> </a:t>
            </a:r>
            <a:r>
              <a:rPr lang="en-US" sz="1400" dirty="0" err="1"/>
              <a:t>Segev</a:t>
            </a:r>
            <a:r>
              <a:rPr lang="en-US" sz="1400" dirty="0"/>
              <a:t> et al. Journal of Nuclear Materials </a:t>
            </a:r>
            <a:r>
              <a:rPr lang="en-US" sz="1400" dirty="0" smtClean="0"/>
              <a:t>525 </a:t>
            </a:r>
            <a:r>
              <a:rPr lang="en-US" sz="1400" dirty="0"/>
              <a:t>(</a:t>
            </a:r>
            <a:r>
              <a:rPr lang="en-US" sz="1400" dirty="0" smtClean="0"/>
              <a:t>2019) 40</a:t>
            </a:r>
            <a:endParaRPr lang="he-IL" sz="1400" dirty="0"/>
          </a:p>
        </p:txBody>
      </p:sp>
    </p:spTree>
    <p:extLst>
      <p:ext uri="{BB962C8B-B14F-4D97-AF65-F5344CB8AC3E}">
        <p14:creationId xmlns:p14="http://schemas.microsoft.com/office/powerpoint/2010/main" val="34013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1143000"/>
          </a:xfrm>
        </p:spPr>
        <p:txBody>
          <a:bodyPr/>
          <a:lstStyle/>
          <a:p>
            <a:pPr marL="0" indent="0" algn="l" rtl="0">
              <a:buNone/>
            </a:pPr>
            <a:r>
              <a:rPr lang="en-US" dirty="0" smtClean="0"/>
              <a:t>SC Morphology study of blisters</a:t>
            </a:r>
            <a:endParaRPr lang="he-IL" dirty="0"/>
          </a:p>
        </p:txBody>
      </p:sp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5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he-IL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endParaRPr kumimoji="0" lang="en-US" altLang="he-IL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he-I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23"/>
          <p:cNvSpPr>
            <a:spLocks noChangeArrowheads="1"/>
          </p:cNvSpPr>
          <p:nvPr/>
        </p:nvSpPr>
        <p:spPr bwMode="auto">
          <a:xfrm>
            <a:off x="0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7" name="Rectangle 25"/>
          <p:cNvSpPr>
            <a:spLocks noChangeArrowheads="1"/>
          </p:cNvSpPr>
          <p:nvPr/>
        </p:nvSpPr>
        <p:spPr bwMode="auto">
          <a:xfrm>
            <a:off x="0" y="2895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he-IL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altLang="he-IL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altLang="he-IL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he-I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26"/>
          <p:cNvSpPr>
            <a:spLocks noChangeArrowheads="1"/>
          </p:cNvSpPr>
          <p:nvPr/>
        </p:nvSpPr>
        <p:spPr bwMode="auto">
          <a:xfrm>
            <a:off x="0" y="28956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26" name="Rectangle 28"/>
          <p:cNvSpPr>
            <a:spLocks noChangeArrowheads="1"/>
          </p:cNvSpPr>
          <p:nvPr/>
        </p:nvSpPr>
        <p:spPr bwMode="auto">
          <a:xfrm>
            <a:off x="0" y="3886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he-IL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altLang="he-IL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0"/>
          <p:cNvSpPr>
            <a:spLocks noChangeArrowheads="1"/>
          </p:cNvSpPr>
          <p:nvPr/>
        </p:nvSpPr>
        <p:spPr bwMode="auto">
          <a:xfrm>
            <a:off x="0" y="3886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28" name="Rectangle 33"/>
          <p:cNvSpPr>
            <a:spLocks noChangeArrowheads="1"/>
          </p:cNvSpPr>
          <p:nvPr/>
        </p:nvSpPr>
        <p:spPr bwMode="auto">
          <a:xfrm>
            <a:off x="0" y="614362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29" name="Rectangle 36"/>
          <p:cNvSpPr>
            <a:spLocks noChangeArrowheads="1"/>
          </p:cNvSpPr>
          <p:nvPr/>
        </p:nvSpPr>
        <p:spPr bwMode="auto">
          <a:xfrm>
            <a:off x="0" y="83629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95" name="Picture 1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7" t="18967" r="4565"/>
          <a:stretch/>
        </p:blipFill>
        <p:spPr bwMode="auto">
          <a:xfrm>
            <a:off x="4774565" y="1180358"/>
            <a:ext cx="3150235" cy="276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73"/>
          <a:stretch>
            <a:fillRect/>
          </a:stretch>
        </p:blipFill>
        <p:spPr bwMode="auto">
          <a:xfrm>
            <a:off x="4774614" y="4163008"/>
            <a:ext cx="2934309" cy="240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5" name="תמונה 2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180358"/>
            <a:ext cx="3059574" cy="2819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800600" y="3424237"/>
            <a:ext cx="293830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he-IL" dirty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SC 300K </a:t>
            </a:r>
            <a:r>
              <a:rPr lang="he-IL" altLang="he-IL" dirty="0" err="1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dose</a:t>
            </a:r>
            <a:r>
              <a:rPr lang="he-IL" altLang="he-IL" dirty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 6.5X10</a:t>
            </a:r>
            <a:r>
              <a:rPr lang="he-IL" altLang="he-IL" baseline="30000" dirty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17</a:t>
            </a:r>
            <a:r>
              <a:rPr lang="he-IL" altLang="he-IL" dirty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cm</a:t>
            </a:r>
            <a:r>
              <a:rPr lang="he-IL" altLang="he-IL" baseline="30000" dirty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-2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219200" y="3424238"/>
            <a:ext cx="31959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altLang="he-IL" dirty="0">
                <a:solidFill>
                  <a:srgbClr val="000000"/>
                </a:solidFill>
                <a:latin typeface="+mj-lt"/>
                <a:ea typeface="Times New Roman"/>
                <a:cs typeface="Arial"/>
              </a:rPr>
              <a:t>SC 300K </a:t>
            </a:r>
            <a:r>
              <a:rPr lang="he-IL" altLang="he-IL" dirty="0" err="1">
                <a:solidFill>
                  <a:srgbClr val="000000"/>
                </a:solidFill>
                <a:latin typeface="+mj-lt"/>
                <a:ea typeface="Times New Roman"/>
                <a:cs typeface="Arial"/>
              </a:rPr>
              <a:t>dose</a:t>
            </a:r>
            <a:r>
              <a:rPr lang="he-IL" altLang="he-IL" dirty="0">
                <a:solidFill>
                  <a:srgbClr val="000000"/>
                </a:solidFill>
                <a:latin typeface="+mj-lt"/>
                <a:ea typeface="Times New Roman"/>
                <a:cs typeface="Arial"/>
              </a:rPr>
              <a:t> 12.9X10</a:t>
            </a:r>
            <a:r>
              <a:rPr lang="he-IL" altLang="he-IL" baseline="30000" dirty="0">
                <a:solidFill>
                  <a:srgbClr val="000000"/>
                </a:solidFill>
                <a:latin typeface="+mj-lt"/>
                <a:ea typeface="Times New Roman"/>
                <a:cs typeface="Arial"/>
              </a:rPr>
              <a:t>17</a:t>
            </a:r>
            <a:r>
              <a:rPr lang="he-IL" altLang="he-IL" dirty="0">
                <a:solidFill>
                  <a:srgbClr val="000000"/>
                </a:solidFill>
                <a:latin typeface="+mj-lt"/>
                <a:ea typeface="Times New Roman"/>
                <a:cs typeface="Arial"/>
              </a:rPr>
              <a:t>cm</a:t>
            </a:r>
            <a:r>
              <a:rPr lang="he-IL" altLang="he-IL" baseline="30000" dirty="0">
                <a:solidFill>
                  <a:srgbClr val="000000"/>
                </a:solidFill>
                <a:latin typeface="+mj-lt"/>
                <a:ea typeface="Times New Roman"/>
                <a:cs typeface="Arial"/>
              </a:rPr>
              <a:t>-2</a:t>
            </a:r>
          </a:p>
        </p:txBody>
      </p:sp>
      <p:sp>
        <p:nvSpPr>
          <p:cNvPr id="19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0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23" name="Rectangle 15"/>
          <p:cNvSpPr>
            <a:spLocks noChangeArrowheads="1"/>
          </p:cNvSpPr>
          <p:nvPr/>
        </p:nvSpPr>
        <p:spPr bwMode="auto">
          <a:xfrm>
            <a:off x="0" y="30194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he-I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altLang="he-I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altLang="he-IL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he-I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17"/>
          <p:cNvSpPr>
            <a:spLocks noChangeArrowheads="1"/>
          </p:cNvSpPr>
          <p:nvPr/>
        </p:nvSpPr>
        <p:spPr bwMode="auto">
          <a:xfrm>
            <a:off x="0" y="301942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6384" name="Rectangle 21"/>
          <p:cNvSpPr>
            <a:spLocks noChangeArrowheads="1"/>
          </p:cNvSpPr>
          <p:nvPr/>
        </p:nvSpPr>
        <p:spPr bwMode="auto">
          <a:xfrm>
            <a:off x="4421959" y="4843076"/>
            <a:ext cx="30008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he-IL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endParaRPr kumimoji="0" lang="en-US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86" name="Rectangle 22"/>
          <p:cNvSpPr>
            <a:spLocks noChangeArrowheads="1"/>
          </p:cNvSpPr>
          <p:nvPr/>
        </p:nvSpPr>
        <p:spPr bwMode="auto">
          <a:xfrm>
            <a:off x="0" y="7334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he-IL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endParaRPr kumimoji="0" lang="en-US" altLang="he-IL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he-I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1" name="קבוצה 30"/>
          <p:cNvGrpSpPr/>
          <p:nvPr/>
        </p:nvGrpSpPr>
        <p:grpSpPr>
          <a:xfrm>
            <a:off x="1149401" y="3962400"/>
            <a:ext cx="3221753" cy="2662679"/>
            <a:chOff x="42536" y="-115667"/>
            <a:chExt cx="4256694" cy="3824883"/>
          </a:xfrm>
        </p:grpSpPr>
        <p:pic>
          <p:nvPicPr>
            <p:cNvPr id="32" name="Picture 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757" y="-115667"/>
              <a:ext cx="4153425" cy="38248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3" name="TextBox 4"/>
            <p:cNvSpPr txBox="1"/>
            <p:nvPr/>
          </p:nvSpPr>
          <p:spPr>
            <a:xfrm>
              <a:off x="42536" y="2933271"/>
              <a:ext cx="4256694" cy="752459"/>
            </a:xfrm>
            <a:prstGeom prst="rect">
              <a:avLst/>
            </a:prstGeom>
            <a:noFill/>
          </p:spPr>
          <p:txBody>
            <a:bodyPr wrap="square" rtlCol="1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kern="1200" dirty="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Arial"/>
                </a:rPr>
                <a:t>SC 590K, dose 69X</a:t>
              </a:r>
              <a:r>
                <a:rPr lang="en-US" dirty="0">
                  <a:effectLst/>
                  <a:latin typeface="Times New Roman"/>
                  <a:ea typeface="Times New Roman"/>
                  <a:cs typeface="Times New Roman"/>
                </a:rPr>
                <a:t>10</a:t>
              </a:r>
              <a:r>
                <a:rPr lang="en-US" baseline="30000" dirty="0">
                  <a:effectLst/>
                  <a:latin typeface="Times New Roman"/>
                  <a:ea typeface="Times New Roman"/>
                  <a:cs typeface="Times New Roman"/>
                </a:rPr>
                <a:t>17</a:t>
              </a:r>
              <a:r>
                <a:rPr lang="en-US" dirty="0">
                  <a:effectLst/>
                  <a:latin typeface="Times New Roman"/>
                  <a:ea typeface="Times New Roman"/>
                  <a:cs typeface="Times New Roman"/>
                </a:rPr>
                <a:t>cm</a:t>
              </a:r>
              <a:r>
                <a:rPr lang="en-US" baseline="30000" dirty="0">
                  <a:effectLst/>
                  <a:latin typeface="+mj-lt"/>
                  <a:ea typeface="Times New Roman"/>
                  <a:cs typeface="Times New Roman"/>
                </a:rPr>
                <a:t>-2</a:t>
              </a:r>
              <a:endParaRPr lang="en-US" dirty="0">
                <a:effectLst/>
                <a:latin typeface="+mj-lt"/>
                <a:ea typeface="Times New Roman"/>
              </a:endParaRPr>
            </a:p>
          </p:txBody>
        </p:sp>
      </p:grpSp>
      <p:grpSp>
        <p:nvGrpSpPr>
          <p:cNvPr id="16397" name="קבוצה 16396"/>
          <p:cNvGrpSpPr/>
          <p:nvPr/>
        </p:nvGrpSpPr>
        <p:grpSpPr>
          <a:xfrm>
            <a:off x="1534148" y="4632148"/>
            <a:ext cx="3190252" cy="1038134"/>
            <a:chOff x="1534148" y="4632148"/>
            <a:chExt cx="3190252" cy="1038134"/>
          </a:xfrm>
        </p:grpSpPr>
        <p:sp>
          <p:nvSpPr>
            <p:cNvPr id="44" name="מלבן 43"/>
            <p:cNvSpPr/>
            <p:nvPr/>
          </p:nvSpPr>
          <p:spPr>
            <a:xfrm>
              <a:off x="1534148" y="5063973"/>
              <a:ext cx="1226129" cy="606309"/>
            </a:xfrm>
            <a:prstGeom prst="rect">
              <a:avLst/>
            </a:pr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1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e-IL"/>
            </a:p>
          </p:txBody>
        </p:sp>
        <p:cxnSp>
          <p:nvCxnSpPr>
            <p:cNvPr id="45" name="מחבר חץ ישר 44"/>
            <p:cNvCxnSpPr/>
            <p:nvPr/>
          </p:nvCxnSpPr>
          <p:spPr>
            <a:xfrm>
              <a:off x="2414695" y="4632148"/>
              <a:ext cx="2309705" cy="0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90" name="מחבר ישר 16389"/>
            <p:cNvCxnSpPr/>
            <p:nvPr/>
          </p:nvCxnSpPr>
          <p:spPr>
            <a:xfrm flipV="1">
              <a:off x="2468636" y="4648201"/>
              <a:ext cx="0" cy="415772"/>
            </a:xfrm>
            <a:prstGeom prst="line">
              <a:avLst/>
            </a:prstGeom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מלבן 12"/>
          <p:cNvSpPr/>
          <p:nvPr/>
        </p:nvSpPr>
        <p:spPr>
          <a:xfrm>
            <a:off x="914400" y="6603563"/>
            <a:ext cx="563811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I. </a:t>
            </a:r>
            <a:r>
              <a:rPr lang="en-US" sz="1400" dirty="0" err="1"/>
              <a:t>Gavish</a:t>
            </a:r>
            <a:r>
              <a:rPr lang="en-US" sz="1400" dirty="0"/>
              <a:t> </a:t>
            </a:r>
            <a:r>
              <a:rPr lang="en-US" sz="1400" dirty="0" err="1"/>
              <a:t>Segev</a:t>
            </a:r>
            <a:r>
              <a:rPr lang="en-US" sz="1400" dirty="0"/>
              <a:t> et al. Journal of Nuclear Materials </a:t>
            </a:r>
            <a:r>
              <a:rPr lang="en-US" sz="1400" dirty="0" smtClean="0"/>
              <a:t>525 </a:t>
            </a:r>
            <a:r>
              <a:rPr lang="en-US" sz="1400" dirty="0"/>
              <a:t>(</a:t>
            </a:r>
            <a:r>
              <a:rPr lang="en-US" sz="1400" dirty="0" smtClean="0"/>
              <a:t>2019) 40</a:t>
            </a:r>
            <a:endParaRPr lang="he-IL" sz="1400" dirty="0"/>
          </a:p>
        </p:txBody>
      </p:sp>
    </p:spTree>
    <p:extLst>
      <p:ext uri="{BB962C8B-B14F-4D97-AF65-F5344CB8AC3E}">
        <p14:creationId xmlns:p14="http://schemas.microsoft.com/office/powerpoint/2010/main" val="1060767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1167451" y="12492"/>
            <a:ext cx="6512511" cy="1143000"/>
          </a:xfrm>
        </p:spPr>
        <p:txBody>
          <a:bodyPr/>
          <a:lstStyle/>
          <a:p>
            <a:pPr marL="0" indent="0" algn="l" rtl="0">
              <a:buNone/>
            </a:pPr>
            <a:r>
              <a:rPr lang="en-US" dirty="0" smtClean="0"/>
              <a:t>Inner PC blister cap</a:t>
            </a:r>
            <a:endParaRPr lang="he-IL" dirty="0"/>
          </a:p>
        </p:txBody>
      </p:sp>
      <p:pic>
        <p:nvPicPr>
          <p:cNvPr id="5" name="Picture 2" descr="C:\Inbal\תואר מסמכים עדכניים 1.2015\experiment 5 SARAF 3_2018\paper no.3\fibwall_cup cut2017\side 3_00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251" y="1066800"/>
            <a:ext cx="2971800" cy="2802932"/>
          </a:xfrm>
          <a:prstGeom prst="rect">
            <a:avLst/>
          </a:prstGeom>
          <a:noFill/>
          <a:extLst/>
        </p:spPr>
      </p:pic>
      <p:pic>
        <p:nvPicPr>
          <p:cNvPr id="6" name="מציין מיקום תוכן 3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9" t="23487" r="21778"/>
          <a:stretch/>
        </p:blipFill>
        <p:spPr>
          <a:xfrm>
            <a:off x="4479561" y="1085538"/>
            <a:ext cx="3200401" cy="2815652"/>
          </a:xfrm>
          <a:prstGeom prst="rect">
            <a:avLst/>
          </a:prstGeom>
        </p:spPr>
      </p:pic>
      <p:pic>
        <p:nvPicPr>
          <p:cNvPr id="7" name="מציין מיקום תוכן 6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98" r="21210"/>
          <a:stretch/>
        </p:blipFill>
        <p:spPr>
          <a:xfrm>
            <a:off x="1109251" y="4143375"/>
            <a:ext cx="3050540" cy="27146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800600" y="4143375"/>
            <a:ext cx="3657600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Blister’s cap was removed from a 540K </a:t>
            </a:r>
            <a:r>
              <a:rPr lang="en-US" dirty="0" err="1" smtClean="0"/>
              <a:t>irrad</a:t>
            </a:r>
            <a:r>
              <a:rPr lang="en-US" dirty="0" smtClean="0"/>
              <a:t>. PC sample, via FIB drilling. </a:t>
            </a:r>
          </a:p>
          <a:p>
            <a:r>
              <a:rPr lang="en-US" dirty="0" smtClean="0"/>
              <a:t>An electric fiber was glued to the upper surface allowed the elevation of the cap 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70165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/>
          <p:cNvPicPr/>
          <p:nvPr/>
        </p:nvPicPr>
        <p:blipFill rotWithShape="1">
          <a:blip r:embed="rId3"/>
          <a:srcRect l="12480" r="19333"/>
          <a:stretch/>
        </p:blipFill>
        <p:spPr bwMode="auto">
          <a:xfrm>
            <a:off x="1219200" y="914400"/>
            <a:ext cx="6791325" cy="57619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כותרת 2"/>
          <p:cNvSpPr txBox="1">
            <a:spLocks/>
          </p:cNvSpPr>
          <p:nvPr/>
        </p:nvSpPr>
        <p:spPr>
          <a:xfrm>
            <a:off x="1167451" y="12492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rtl="0">
              <a:buFont typeface="Georgia" pitchFamily="18" charset="0"/>
              <a:buNone/>
            </a:pPr>
            <a:r>
              <a:rPr lang="en-US" dirty="0" smtClean="0"/>
              <a:t>Inner PC blister cap</a:t>
            </a:r>
            <a:endParaRPr lang="he-IL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219200"/>
            <a:ext cx="160020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r>
              <a:rPr lang="en-US" dirty="0" smtClean="0"/>
              <a:t>Ductile </a:t>
            </a:r>
            <a:r>
              <a:rPr lang="en-US" dirty="0" err="1" smtClean="0"/>
              <a:t>transgranular</a:t>
            </a:r>
            <a:r>
              <a:rPr lang="en-US" dirty="0" smtClean="0"/>
              <a:t> surface</a:t>
            </a:r>
            <a:endParaRPr lang="he-IL" dirty="0"/>
          </a:p>
        </p:txBody>
      </p:sp>
      <p:sp>
        <p:nvSpPr>
          <p:cNvPr id="8" name="TextBox 7"/>
          <p:cNvSpPr txBox="1"/>
          <p:nvPr/>
        </p:nvSpPr>
        <p:spPr>
          <a:xfrm>
            <a:off x="-76200" y="4038600"/>
            <a:ext cx="167640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r>
              <a:rPr lang="en-US" dirty="0" smtClean="0"/>
              <a:t>Intergranular fracture surface</a:t>
            </a:r>
            <a:endParaRPr lang="he-IL" dirty="0"/>
          </a:p>
        </p:txBody>
      </p:sp>
      <p:sp>
        <p:nvSpPr>
          <p:cNvPr id="9" name="מלבן 12"/>
          <p:cNvSpPr/>
          <p:nvPr/>
        </p:nvSpPr>
        <p:spPr>
          <a:xfrm>
            <a:off x="914400" y="6600730"/>
            <a:ext cx="563811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I. </a:t>
            </a:r>
            <a:r>
              <a:rPr lang="en-US" sz="1400" dirty="0" err="1"/>
              <a:t>Gavish</a:t>
            </a:r>
            <a:r>
              <a:rPr lang="en-US" sz="1400" dirty="0"/>
              <a:t> </a:t>
            </a:r>
            <a:r>
              <a:rPr lang="en-US" sz="1400" dirty="0" err="1"/>
              <a:t>Segev</a:t>
            </a:r>
            <a:r>
              <a:rPr lang="en-US" sz="1400" dirty="0"/>
              <a:t> et al. Journal of Nuclear Materials </a:t>
            </a:r>
            <a:r>
              <a:rPr lang="en-US" sz="1400" dirty="0" smtClean="0"/>
              <a:t>525 </a:t>
            </a:r>
            <a:r>
              <a:rPr lang="en-US" sz="1400" dirty="0"/>
              <a:t>(</a:t>
            </a:r>
            <a:r>
              <a:rPr lang="en-US" sz="1400" dirty="0" smtClean="0"/>
              <a:t>2019) 40</a:t>
            </a:r>
            <a:endParaRPr lang="he-IL" sz="1400" dirty="0"/>
          </a:p>
        </p:txBody>
      </p:sp>
    </p:spTree>
    <p:extLst>
      <p:ext uri="{BB962C8B-B14F-4D97-AF65-F5344CB8AC3E}">
        <p14:creationId xmlns:p14="http://schemas.microsoft.com/office/powerpoint/2010/main" val="398369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quarter" idx="13"/>
          </p:nvPr>
        </p:nvSpPr>
        <p:spPr>
          <a:xfrm>
            <a:off x="685800" y="1143000"/>
            <a:ext cx="7391400" cy="4800600"/>
          </a:xfrm>
        </p:spPr>
        <p:txBody>
          <a:bodyPr>
            <a:normAutofit fontScale="92500"/>
          </a:bodyPr>
          <a:lstStyle/>
          <a:p>
            <a:pPr marL="502920" indent="-457200" algn="l" rtl="0">
              <a:buFont typeface="+mj-lt"/>
              <a:buAutoNum type="arabicPeriod"/>
            </a:pPr>
            <a:r>
              <a:rPr lang="en-US" dirty="0" smtClean="0"/>
              <a:t>Cross sections show that the blisters cap </a:t>
            </a:r>
            <a:r>
              <a:rPr lang="en-US" dirty="0"/>
              <a:t>d</a:t>
            </a:r>
            <a:r>
              <a:rPr lang="en-US" dirty="0" smtClean="0"/>
              <a:t>epth is in </a:t>
            </a:r>
            <a:r>
              <a:rPr lang="en-US" dirty="0"/>
              <a:t>the same depth as protons stopping </a:t>
            </a:r>
            <a:r>
              <a:rPr lang="en-US" dirty="0" smtClean="0"/>
              <a:t>range ± few microns,</a:t>
            </a:r>
          </a:p>
          <a:p>
            <a:pPr marL="45720" indent="0" algn="l" rtl="0">
              <a:buNone/>
            </a:pPr>
            <a:r>
              <a:rPr lang="en-US" dirty="0"/>
              <a:t>	regardless </a:t>
            </a:r>
            <a:r>
              <a:rPr lang="en-US" dirty="0" smtClean="0"/>
              <a:t>of</a:t>
            </a:r>
          </a:p>
          <a:p>
            <a:pPr marL="45720" indent="0" algn="l" rtl="0">
              <a:buNone/>
            </a:pPr>
            <a:r>
              <a:rPr lang="en-US" dirty="0"/>
              <a:t>	</a:t>
            </a:r>
            <a:r>
              <a:rPr lang="en-US" dirty="0" smtClean="0"/>
              <a:t>irradiation temperature</a:t>
            </a:r>
          </a:p>
          <a:p>
            <a:pPr marL="45720" indent="0" algn="l" rtl="0">
              <a:buNone/>
            </a:pPr>
            <a:r>
              <a:rPr lang="en-US" dirty="0"/>
              <a:t>	</a:t>
            </a:r>
            <a:r>
              <a:rPr lang="en-US" dirty="0" smtClean="0"/>
              <a:t>irradiation dose </a:t>
            </a:r>
          </a:p>
          <a:p>
            <a:pPr marL="45720" indent="0" algn="l" rtl="0">
              <a:buNone/>
            </a:pPr>
            <a:r>
              <a:rPr lang="en-US" dirty="0"/>
              <a:t>	</a:t>
            </a:r>
            <a:r>
              <a:rPr lang="en-US" dirty="0" smtClean="0"/>
              <a:t>tungsten crystallinity</a:t>
            </a:r>
          </a:p>
          <a:p>
            <a:pPr marL="502920" indent="-457200" algn="l" rtl="0">
              <a:buFont typeface="+mj-lt"/>
              <a:buAutoNum type="arabicPeriod" startAt="2"/>
            </a:pPr>
            <a:r>
              <a:rPr lang="en-US" dirty="0" smtClean="0"/>
              <a:t>Ductility increases with temperature for both PC and SC samples.(it is emphasized in SC samples)</a:t>
            </a:r>
          </a:p>
          <a:p>
            <a:pPr marL="502920" indent="-457200" algn="l" rtl="0">
              <a:buFont typeface="+mj-lt"/>
              <a:buAutoNum type="arabicPeriod" startAt="2"/>
            </a:pPr>
            <a:r>
              <a:rPr lang="en-US" dirty="0" smtClean="0"/>
              <a:t>Correlated to our results of </a:t>
            </a:r>
            <a:r>
              <a:rPr lang="en-US" dirty="0"/>
              <a:t>increased </a:t>
            </a:r>
            <a:r>
              <a:rPr lang="en-US" dirty="0" smtClean="0"/>
              <a:t>height/area ratio with T. (largest ratio obtained to </a:t>
            </a:r>
            <a:r>
              <a:rPr lang="en-US" dirty="0"/>
              <a:t>HT SC </a:t>
            </a:r>
            <a:r>
              <a:rPr lang="en-US" dirty="0" smtClean="0"/>
              <a:t>samples).</a:t>
            </a:r>
          </a:p>
          <a:p>
            <a:pPr marL="502920" indent="-457200" algn="l" rtl="0">
              <a:buFont typeface="+mj-lt"/>
              <a:buAutoNum type="arabicPeriod" startAt="2"/>
            </a:pPr>
            <a:r>
              <a:rPr lang="en-US" dirty="0"/>
              <a:t>The increased ductility in HT SC versus PC ,may be correlated to the transient H inventory in SC – which facilitate dislocation </a:t>
            </a:r>
            <a:r>
              <a:rPr lang="en-US" dirty="0" smtClean="0"/>
              <a:t>movement</a:t>
            </a:r>
            <a:r>
              <a:rPr lang="en-US" baseline="30000" dirty="0" smtClean="0"/>
              <a:t>[*]</a:t>
            </a:r>
            <a:endParaRPr lang="en-US" baseline="30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2400" y="152400"/>
            <a:ext cx="8763000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rtl="0">
              <a:buFont typeface="Georgia" pitchFamily="18" charset="0"/>
              <a:buNone/>
            </a:pPr>
            <a:r>
              <a:rPr lang="en-US" dirty="0" smtClean="0"/>
              <a:t> Morphology study of blisters</a:t>
            </a:r>
            <a:endParaRPr lang="he-IL" dirty="0"/>
          </a:p>
        </p:txBody>
      </p:sp>
      <p:sp>
        <p:nvSpPr>
          <p:cNvPr id="3" name="מלבן 2"/>
          <p:cNvSpPr/>
          <p:nvPr/>
        </p:nvSpPr>
        <p:spPr>
          <a:xfrm>
            <a:off x="838200" y="5934670"/>
            <a:ext cx="7620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200" dirty="0" smtClean="0"/>
              <a:t>*S</a:t>
            </a:r>
            <a:r>
              <a:rPr lang="en-US" sz="1200" dirty="0"/>
              <a:t>. </a:t>
            </a:r>
            <a:r>
              <a:rPr lang="en-US" sz="1200" dirty="0" err="1"/>
              <a:t>Lindig</a:t>
            </a:r>
            <a:r>
              <a:rPr lang="en-US" sz="1200" dirty="0"/>
              <a:t>, M. </a:t>
            </a:r>
            <a:r>
              <a:rPr lang="en-US" sz="1200" dirty="0" err="1"/>
              <a:t>Balden</a:t>
            </a:r>
            <a:r>
              <a:rPr lang="en-US" sz="1200" dirty="0"/>
              <a:t>, </a:t>
            </a:r>
            <a:r>
              <a:rPr lang="en-US" sz="1200" dirty="0" err="1"/>
              <a:t>V.Kh</a:t>
            </a:r>
            <a:r>
              <a:rPr lang="en-US" sz="1200" dirty="0"/>
              <a:t> </a:t>
            </a:r>
            <a:r>
              <a:rPr lang="en-US" sz="1200" dirty="0" err="1"/>
              <a:t>Alimov</a:t>
            </a:r>
            <a:r>
              <a:rPr lang="en-US" sz="1200" dirty="0"/>
              <a:t>, T. </a:t>
            </a:r>
            <a:r>
              <a:rPr lang="en-US" sz="1200" dirty="0" err="1"/>
              <a:t>Yamanishi</a:t>
            </a:r>
            <a:r>
              <a:rPr lang="en-US" sz="1200" dirty="0"/>
              <a:t>, et al., Subsurface morphology changes due to deuterium bombardment of tungsten, Phys. Scr. T138 (2009) 014040</a:t>
            </a:r>
            <a:r>
              <a:rPr lang="en-US" sz="1200" dirty="0" smtClean="0"/>
              <a:t>.</a:t>
            </a:r>
          </a:p>
          <a:p>
            <a:r>
              <a:rPr lang="en-US" sz="1200" dirty="0" smtClean="0"/>
              <a:t>*B</a:t>
            </a:r>
            <a:r>
              <a:rPr lang="en-US" sz="1200" dirty="0"/>
              <a:t>. G. </a:t>
            </a:r>
            <a:r>
              <a:rPr lang="en-US" sz="1200" dirty="0" smtClean="0"/>
              <a:t>Butler, </a:t>
            </a:r>
            <a:r>
              <a:rPr lang="en-US" sz="1200" dirty="0"/>
              <a:t>et al., Mechanisms of deformation and ductility in tungsten – A review, Inter. J. Ref. Met. &amp; Hard Mater. 75 (2018) 248-261.</a:t>
            </a:r>
          </a:p>
          <a:p>
            <a:pPr lvl="0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970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0" y="152400"/>
            <a:ext cx="9829800" cy="1143000"/>
          </a:xfrm>
        </p:spPr>
        <p:txBody>
          <a:bodyPr/>
          <a:lstStyle/>
          <a:p>
            <a:pPr marL="0" indent="0" algn="l" rtl="0">
              <a:buNone/>
            </a:pPr>
            <a:r>
              <a:rPr lang="en-US" dirty="0"/>
              <a:t>mechanical properties of blisters</a:t>
            </a:r>
            <a:endParaRPr lang="he-IL" dirty="0"/>
          </a:p>
        </p:txBody>
      </p:sp>
      <p:sp>
        <p:nvSpPr>
          <p:cNvPr id="4" name="מציין מיקום תוכן 3"/>
          <p:cNvSpPr>
            <a:spLocks noGrp="1"/>
          </p:cNvSpPr>
          <p:nvPr>
            <p:ph sz="quarter" idx="13"/>
          </p:nvPr>
        </p:nvSpPr>
        <p:spPr>
          <a:xfrm>
            <a:off x="914400" y="1066800"/>
            <a:ext cx="7467600" cy="5516880"/>
          </a:xfrm>
        </p:spPr>
        <p:txBody>
          <a:bodyPr/>
          <a:lstStyle/>
          <a:p>
            <a:pPr algn="l" rtl="0"/>
            <a:r>
              <a:rPr lang="en-US" dirty="0"/>
              <a:t>Nano-indentation was done to a cross section of R.T irradiated (110) single </a:t>
            </a:r>
            <a:r>
              <a:rPr lang="en-US" dirty="0" smtClean="0"/>
              <a:t>crystal</a:t>
            </a:r>
          </a:p>
          <a:p>
            <a:pPr algn="l" rtl="0"/>
            <a:r>
              <a:rPr lang="en-US" dirty="0"/>
              <a:t>Ra&lt; </a:t>
            </a:r>
            <a:r>
              <a:rPr lang="en-US" dirty="0" smtClean="0"/>
              <a:t>50nm</a:t>
            </a:r>
          </a:p>
          <a:p>
            <a:pPr algn="l" rtl="0"/>
            <a:r>
              <a:rPr lang="en-US" dirty="0"/>
              <a:t>Hardness values were taken as an average value in depth range of 700-750nm</a:t>
            </a:r>
            <a:endParaRPr lang="he-IL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19" t="36547" r="18066" b="8372"/>
          <a:stretch/>
        </p:blipFill>
        <p:spPr bwMode="auto">
          <a:xfrm>
            <a:off x="1524000" y="3264828"/>
            <a:ext cx="6848007" cy="2983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מלבן 4"/>
          <p:cNvSpPr/>
          <p:nvPr/>
        </p:nvSpPr>
        <p:spPr>
          <a:xfrm>
            <a:off x="1524000" y="5410200"/>
            <a:ext cx="6096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5"/>
          <p:cNvSpPr/>
          <p:nvPr/>
        </p:nvSpPr>
        <p:spPr>
          <a:xfrm>
            <a:off x="3306580" y="4202668"/>
            <a:ext cx="7633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8 µm </a:t>
            </a:r>
            <a:endParaRPr lang="he-IL" dirty="0"/>
          </a:p>
        </p:txBody>
      </p:sp>
      <p:sp>
        <p:nvSpPr>
          <p:cNvPr id="8" name="מלבן 7"/>
          <p:cNvSpPr/>
          <p:nvPr/>
        </p:nvSpPr>
        <p:spPr>
          <a:xfrm>
            <a:off x="1409700" y="4417102"/>
            <a:ext cx="1447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-25 µm----- </a:t>
            </a:r>
            <a:endParaRPr lang="he-IL" dirty="0"/>
          </a:p>
        </p:txBody>
      </p:sp>
      <p:sp>
        <p:nvSpPr>
          <p:cNvPr id="9" name="מלבן 8"/>
          <p:cNvSpPr/>
          <p:nvPr/>
        </p:nvSpPr>
        <p:spPr>
          <a:xfrm>
            <a:off x="3219015" y="4754380"/>
            <a:ext cx="13949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-45 µm----- </a:t>
            </a:r>
            <a:endParaRPr lang="he-IL" dirty="0"/>
          </a:p>
        </p:txBody>
      </p:sp>
      <p:sp>
        <p:nvSpPr>
          <p:cNvPr id="10" name="מלבן 9"/>
          <p:cNvSpPr/>
          <p:nvPr/>
        </p:nvSpPr>
        <p:spPr>
          <a:xfrm>
            <a:off x="1371600" y="5117068"/>
            <a:ext cx="13949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-65 µm----- </a:t>
            </a:r>
            <a:endParaRPr lang="he-IL" dirty="0"/>
          </a:p>
        </p:txBody>
      </p:sp>
      <p:cxnSp>
        <p:nvCxnSpPr>
          <p:cNvPr id="11" name="מחבר חץ ישר 10"/>
          <p:cNvCxnSpPr/>
          <p:nvPr/>
        </p:nvCxnSpPr>
        <p:spPr>
          <a:xfrm>
            <a:off x="3336560" y="4202668"/>
            <a:ext cx="0" cy="216932"/>
          </a:xfrm>
          <a:prstGeom prst="straightConnector1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מחבר חץ ישר 12"/>
          <p:cNvCxnSpPr/>
          <p:nvPr/>
        </p:nvCxnSpPr>
        <p:spPr>
          <a:xfrm>
            <a:off x="1676400" y="4277513"/>
            <a:ext cx="0" cy="249198"/>
          </a:xfrm>
          <a:prstGeom prst="straightConnector1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מחבר חץ ישר 14"/>
          <p:cNvCxnSpPr/>
          <p:nvPr/>
        </p:nvCxnSpPr>
        <p:spPr>
          <a:xfrm>
            <a:off x="1371600" y="4262735"/>
            <a:ext cx="0" cy="967264"/>
          </a:xfrm>
          <a:prstGeom prst="straightConnector1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מחבר ישר 17"/>
          <p:cNvCxnSpPr/>
          <p:nvPr/>
        </p:nvCxnSpPr>
        <p:spPr>
          <a:xfrm flipH="1">
            <a:off x="1340370" y="4222230"/>
            <a:ext cx="533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מחבר חץ ישר 19"/>
          <p:cNvCxnSpPr/>
          <p:nvPr/>
        </p:nvCxnSpPr>
        <p:spPr>
          <a:xfrm>
            <a:off x="3261610" y="4202668"/>
            <a:ext cx="0" cy="726996"/>
          </a:xfrm>
          <a:prstGeom prst="straightConnector1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96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0" y="152400"/>
            <a:ext cx="9829800" cy="1143000"/>
          </a:xfrm>
        </p:spPr>
        <p:txBody>
          <a:bodyPr/>
          <a:lstStyle/>
          <a:p>
            <a:pPr marL="0" indent="0" algn="l" rtl="0">
              <a:buNone/>
            </a:pPr>
            <a:r>
              <a:rPr lang="en-US" dirty="0"/>
              <a:t>mechanical properties of blisters</a:t>
            </a:r>
            <a:endParaRPr lang="he-IL" dirty="0"/>
          </a:p>
        </p:txBody>
      </p:sp>
      <p:sp>
        <p:nvSpPr>
          <p:cNvPr id="4" name="מציין מיקום תוכן 3"/>
          <p:cNvSpPr>
            <a:spLocks noGrp="1"/>
          </p:cNvSpPr>
          <p:nvPr>
            <p:ph sz="quarter" idx="13"/>
          </p:nvPr>
        </p:nvSpPr>
        <p:spPr>
          <a:xfrm>
            <a:off x="914400" y="4881936"/>
            <a:ext cx="7467600" cy="1701743"/>
          </a:xfrm>
        </p:spPr>
        <p:txBody>
          <a:bodyPr/>
          <a:lstStyle/>
          <a:p>
            <a:pPr algn="l" rtl="0"/>
            <a:r>
              <a:rPr lang="en-US" dirty="0" smtClean="0"/>
              <a:t>7.8GPa- obtained 8µm from </a:t>
            </a:r>
            <a:r>
              <a:rPr lang="en-US" dirty="0" err="1" smtClean="0"/>
              <a:t>irrad</a:t>
            </a:r>
            <a:r>
              <a:rPr lang="en-US" dirty="0" smtClean="0"/>
              <a:t>. Surface- both in blister’s cap and at a non blister zone. </a:t>
            </a:r>
          </a:p>
          <a:p>
            <a:pPr algn="l" rtl="0"/>
            <a:r>
              <a:rPr lang="en-US" dirty="0" smtClean="0"/>
              <a:t>All other measurements showed hardness value of non </a:t>
            </a:r>
            <a:r>
              <a:rPr lang="en-US" dirty="0" err="1" smtClean="0"/>
              <a:t>irrad</a:t>
            </a:r>
            <a:r>
              <a:rPr lang="en-US" dirty="0" smtClean="0"/>
              <a:t>. Reference sample. (6.2GPa)</a:t>
            </a:r>
          </a:p>
          <a:p>
            <a:pPr algn="l" rtl="0"/>
            <a:endParaRPr lang="he-IL" dirty="0"/>
          </a:p>
        </p:txBody>
      </p:sp>
      <p:pic>
        <p:nvPicPr>
          <p:cNvPr id="6" name="מציין מיקום תוכן 3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5" t="4390" r="7490"/>
          <a:stretch/>
        </p:blipFill>
        <p:spPr>
          <a:xfrm>
            <a:off x="4542020" y="1100158"/>
            <a:ext cx="4572000" cy="3781779"/>
          </a:xfrm>
          <a:prstGeom prst="rect">
            <a:avLst/>
          </a:prstGeom>
        </p:spPr>
      </p:pic>
      <p:pic>
        <p:nvPicPr>
          <p:cNvPr id="7" name="תמונה 6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0" t="5498" r="7649"/>
          <a:stretch/>
        </p:blipFill>
        <p:spPr>
          <a:xfrm>
            <a:off x="152400" y="1169302"/>
            <a:ext cx="4267200" cy="36434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95600" y="2209800"/>
            <a:ext cx="1371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7.8±0.2GPa</a:t>
            </a:r>
            <a:endParaRPr lang="he-IL" dirty="0"/>
          </a:p>
        </p:txBody>
      </p:sp>
      <p:sp>
        <p:nvSpPr>
          <p:cNvPr id="9" name="TextBox 8"/>
          <p:cNvSpPr txBox="1"/>
          <p:nvPr/>
        </p:nvSpPr>
        <p:spPr>
          <a:xfrm>
            <a:off x="2895600" y="3429000"/>
            <a:ext cx="1371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6.2±0.2GPa</a:t>
            </a:r>
            <a:endParaRPr lang="he-IL" dirty="0"/>
          </a:p>
        </p:txBody>
      </p:sp>
      <p:sp>
        <p:nvSpPr>
          <p:cNvPr id="10" name="מלבן 12"/>
          <p:cNvSpPr/>
          <p:nvPr/>
        </p:nvSpPr>
        <p:spPr>
          <a:xfrm>
            <a:off x="3810681" y="6550223"/>
            <a:ext cx="563811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I. </a:t>
            </a:r>
            <a:r>
              <a:rPr lang="en-US" sz="1400" dirty="0" err="1"/>
              <a:t>Gavish</a:t>
            </a:r>
            <a:r>
              <a:rPr lang="en-US" sz="1400" dirty="0"/>
              <a:t> </a:t>
            </a:r>
            <a:r>
              <a:rPr lang="en-US" sz="1400" dirty="0" err="1"/>
              <a:t>Segev</a:t>
            </a:r>
            <a:r>
              <a:rPr lang="en-US" sz="1400" dirty="0"/>
              <a:t> et al. Journal of Nuclear Materials </a:t>
            </a:r>
            <a:r>
              <a:rPr lang="en-US" sz="1400" dirty="0" smtClean="0"/>
              <a:t>525 </a:t>
            </a:r>
            <a:r>
              <a:rPr lang="en-US" sz="1400" dirty="0"/>
              <a:t>(</a:t>
            </a:r>
            <a:r>
              <a:rPr lang="en-US" sz="1400" dirty="0" smtClean="0"/>
              <a:t>2019) 40</a:t>
            </a:r>
            <a:endParaRPr lang="he-IL" sz="1400" dirty="0"/>
          </a:p>
        </p:txBody>
      </p:sp>
    </p:spTree>
    <p:extLst>
      <p:ext uri="{BB962C8B-B14F-4D97-AF65-F5344CB8AC3E}">
        <p14:creationId xmlns:p14="http://schemas.microsoft.com/office/powerpoint/2010/main" val="279083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quarter" idx="13"/>
          </p:nvPr>
        </p:nvSpPr>
        <p:spPr>
          <a:xfrm>
            <a:off x="381000" y="1447800"/>
            <a:ext cx="8458200" cy="3733800"/>
          </a:xfrm>
        </p:spPr>
        <p:txBody>
          <a:bodyPr>
            <a:normAutofit/>
          </a:bodyPr>
          <a:lstStyle/>
          <a:p>
            <a:pPr algn="l" rtl="0"/>
            <a:r>
              <a:rPr lang="en-US" dirty="0" smtClean="0"/>
              <a:t>Increase in hardness values was seen in the irradiated tungsten, as expected (Irradiation hardening effect).  </a:t>
            </a:r>
          </a:p>
          <a:p>
            <a:pPr algn="l" rtl="0"/>
            <a:r>
              <a:rPr lang="en-US" dirty="0" smtClean="0"/>
              <a:t>The </a:t>
            </a:r>
            <a:r>
              <a:rPr lang="en-US" dirty="0"/>
              <a:t>increased hardness values are similar at a non blister zone and a blister zone.</a:t>
            </a:r>
          </a:p>
          <a:p>
            <a:pPr algn="l" rtl="0"/>
            <a:r>
              <a:rPr lang="en-US" dirty="0" smtClean="0"/>
              <a:t>The </a:t>
            </a:r>
            <a:r>
              <a:rPr lang="en-US" dirty="0"/>
              <a:t>increased hardness </a:t>
            </a:r>
            <a:r>
              <a:rPr lang="en-US" dirty="0" smtClean="0"/>
              <a:t>is independent to the </a:t>
            </a:r>
            <a:r>
              <a:rPr lang="en-US" dirty="0"/>
              <a:t>elevation of the cap.</a:t>
            </a:r>
          </a:p>
          <a:p>
            <a:pPr algn="l" rtl="0"/>
            <a:r>
              <a:rPr lang="en-US" dirty="0" smtClean="0"/>
              <a:t>At </a:t>
            </a:r>
            <a:r>
              <a:rPr lang="en-US" dirty="0"/>
              <a:t>25microns ±2.5microns, the hardness reaches  its reference value. Only ~3micron from the end of </a:t>
            </a:r>
            <a:r>
              <a:rPr lang="en-US" dirty="0" smtClean="0"/>
              <a:t>blister </a:t>
            </a:r>
            <a:r>
              <a:rPr lang="en-US" dirty="0"/>
              <a:t>hole. </a:t>
            </a:r>
            <a:endParaRPr lang="he-IL" dirty="0"/>
          </a:p>
          <a:p>
            <a:pPr algn="l" rtl="0"/>
            <a:endParaRPr lang="he-IL" dirty="0"/>
          </a:p>
        </p:txBody>
      </p:sp>
      <p:sp>
        <p:nvSpPr>
          <p:cNvPr id="5" name="כותרת 2"/>
          <p:cNvSpPr txBox="1">
            <a:spLocks/>
          </p:cNvSpPr>
          <p:nvPr/>
        </p:nvSpPr>
        <p:spPr>
          <a:xfrm>
            <a:off x="0" y="152400"/>
            <a:ext cx="9829800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rtl="0">
              <a:buFont typeface="Georgia" pitchFamily="18" charset="0"/>
              <a:buNone/>
            </a:pPr>
            <a:r>
              <a:rPr lang="en-US" smtClean="0"/>
              <a:t>mechanical properties of blisters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06297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0" y="152400"/>
            <a:ext cx="9829800" cy="1143000"/>
          </a:xfrm>
        </p:spPr>
        <p:txBody>
          <a:bodyPr/>
          <a:lstStyle/>
          <a:p>
            <a:pPr marL="0" indent="0" algn="l" rtl="0">
              <a:buNone/>
            </a:pPr>
            <a:r>
              <a:rPr lang="en-US" dirty="0"/>
              <a:t>mechanical properties of blisters</a:t>
            </a:r>
            <a:endParaRPr lang="he-IL" dirty="0"/>
          </a:p>
        </p:txBody>
      </p:sp>
      <p:sp>
        <p:nvSpPr>
          <p:cNvPr id="4" name="מציין מיקום תוכן 3"/>
          <p:cNvSpPr>
            <a:spLocks noGrp="1"/>
          </p:cNvSpPr>
          <p:nvPr>
            <p:ph sz="quarter" idx="13"/>
          </p:nvPr>
        </p:nvSpPr>
        <p:spPr>
          <a:xfrm>
            <a:off x="381000" y="1066800"/>
            <a:ext cx="9067800" cy="5516880"/>
          </a:xfrm>
        </p:spPr>
        <p:txBody>
          <a:bodyPr/>
          <a:lstStyle/>
          <a:p>
            <a:pPr marL="45720" indent="0" algn="l" rtl="0">
              <a:buNone/>
            </a:pPr>
            <a:r>
              <a:rPr lang="en-US" dirty="0" smtClean="0"/>
              <a:t>Hardness upon cap cross section was measured to lower depth (450nm)</a:t>
            </a:r>
            <a:endParaRPr lang="he-IL" dirty="0"/>
          </a:p>
        </p:txBody>
      </p:sp>
      <p:pic>
        <p:nvPicPr>
          <p:cNvPr id="6" name="תמונה 5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1" t="5568" r="7261"/>
          <a:stretch/>
        </p:blipFill>
        <p:spPr>
          <a:xfrm>
            <a:off x="0" y="1445926"/>
            <a:ext cx="6629400" cy="4802474"/>
          </a:xfrm>
          <a:prstGeom prst="rect">
            <a:avLst/>
          </a:prstGeom>
        </p:spPr>
      </p:pic>
      <p:sp>
        <p:nvSpPr>
          <p:cNvPr id="5" name="מלבן 4"/>
          <p:cNvSpPr/>
          <p:nvPr/>
        </p:nvSpPr>
        <p:spPr>
          <a:xfrm>
            <a:off x="6629400" y="1669173"/>
            <a:ext cx="2514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Indentation </a:t>
            </a:r>
            <a:r>
              <a:rPr lang="en-US" dirty="0"/>
              <a:t>region is </a:t>
            </a:r>
            <a:r>
              <a:rPr lang="en-US" dirty="0" smtClean="0"/>
              <a:t>X7 with </a:t>
            </a:r>
            <a:r>
              <a:rPr lang="en-US" dirty="0"/>
              <a:t>indentation </a:t>
            </a:r>
            <a:r>
              <a:rPr lang="en-US" dirty="0" smtClean="0"/>
              <a:t>depth. </a:t>
            </a:r>
          </a:p>
          <a:p>
            <a:r>
              <a:rPr lang="en-US" dirty="0" smtClean="0"/>
              <a:t>Each </a:t>
            </a:r>
            <a:r>
              <a:rPr lang="en-US" dirty="0"/>
              <a:t>indentation is taken from its center position ±1.5micron. 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3153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0" y="152400"/>
            <a:ext cx="9829800" cy="1143000"/>
          </a:xfrm>
        </p:spPr>
        <p:txBody>
          <a:bodyPr/>
          <a:lstStyle/>
          <a:p>
            <a:pPr marL="0" indent="0" algn="l" rtl="0">
              <a:buNone/>
            </a:pPr>
            <a:r>
              <a:rPr lang="en-US" dirty="0"/>
              <a:t>mechanical properties of blisters</a:t>
            </a:r>
            <a:endParaRPr lang="he-IL" dirty="0"/>
          </a:p>
        </p:txBody>
      </p:sp>
      <p:pic>
        <p:nvPicPr>
          <p:cNvPr id="9" name="תמונה 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567180"/>
            <a:ext cx="7086600" cy="4528820"/>
          </a:xfrm>
          <a:prstGeom prst="rect">
            <a:avLst/>
          </a:prstGeom>
        </p:spPr>
      </p:pic>
      <p:sp>
        <p:nvSpPr>
          <p:cNvPr id="11" name="מלבן 10"/>
          <p:cNvSpPr/>
          <p:nvPr/>
        </p:nvSpPr>
        <p:spPr>
          <a:xfrm>
            <a:off x="1676400" y="1169313"/>
            <a:ext cx="564128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 smtClean="0"/>
              <a:t>Vacancy </a:t>
            </a:r>
            <a:r>
              <a:rPr lang="en-US" sz="2200" b="1" dirty="0"/>
              <a:t>production </a:t>
            </a:r>
            <a:r>
              <a:rPr lang="en-US" sz="2200" b="1" dirty="0" smtClean="0"/>
              <a:t>profile plus Hardness</a:t>
            </a:r>
            <a:endParaRPr lang="he-IL" sz="2200" dirty="0"/>
          </a:p>
        </p:txBody>
      </p:sp>
    </p:spTree>
    <p:extLst>
      <p:ext uri="{BB962C8B-B14F-4D97-AF65-F5344CB8AC3E}">
        <p14:creationId xmlns:p14="http://schemas.microsoft.com/office/powerpoint/2010/main" val="289233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0" y="152400"/>
            <a:ext cx="9829800" cy="1143000"/>
          </a:xfrm>
        </p:spPr>
        <p:txBody>
          <a:bodyPr/>
          <a:lstStyle/>
          <a:p>
            <a:pPr marL="0" indent="0" algn="l" rtl="0">
              <a:buNone/>
            </a:pPr>
            <a:r>
              <a:rPr lang="en-US" dirty="0"/>
              <a:t>mechanical properties of blisters</a:t>
            </a:r>
            <a:endParaRPr lang="he-IL" dirty="0"/>
          </a:p>
        </p:txBody>
      </p:sp>
      <p:pic>
        <p:nvPicPr>
          <p:cNvPr id="9" name="מציין מיקום תוכן 8"/>
          <p:cNvPicPr>
            <a:picLocks noGrp="1"/>
          </p:cNvPicPr>
          <p:nvPr>
            <p:ph sz="quarter" idx="13"/>
          </p:nvPr>
        </p:nvPicPr>
        <p:blipFill rotWithShape="1">
          <a:blip r:embed="rId3"/>
          <a:srcRect l="30929" t="27653" r="30366" b="27653"/>
          <a:stretch/>
        </p:blipFill>
        <p:spPr bwMode="auto">
          <a:xfrm>
            <a:off x="1219200" y="1447800"/>
            <a:ext cx="6553200" cy="41866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מלבן 4"/>
          <p:cNvSpPr/>
          <p:nvPr/>
        </p:nvSpPr>
        <p:spPr>
          <a:xfrm>
            <a:off x="1371600" y="5791200"/>
            <a:ext cx="6629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R.G. Abernethy, Predicting the performance of tungsten in a fusion environment: a literature review, Mater. Science and Tech., 33:4 (2017) 388-399</a:t>
            </a:r>
            <a:endParaRPr lang="he-IL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7696200" y="3253978"/>
            <a:ext cx="1447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400</a:t>
            </a:r>
            <a:r>
              <a:rPr lang="en-US" baseline="30000" dirty="0" smtClean="0"/>
              <a:t>0</a:t>
            </a:r>
            <a:r>
              <a:rPr lang="en-US" dirty="0" smtClean="0"/>
              <a:t>C-800</a:t>
            </a:r>
            <a:r>
              <a:rPr lang="en-US" baseline="30000" dirty="0" smtClean="0"/>
              <a:t>0</a:t>
            </a:r>
            <a:r>
              <a:rPr lang="en-US" dirty="0" smtClean="0"/>
              <a:t>C</a:t>
            </a:r>
            <a:endParaRPr lang="he-IL" dirty="0"/>
          </a:p>
        </p:txBody>
      </p:sp>
      <p:sp>
        <p:nvSpPr>
          <p:cNvPr id="7" name="TextBox 6"/>
          <p:cNvSpPr txBox="1"/>
          <p:nvPr/>
        </p:nvSpPr>
        <p:spPr>
          <a:xfrm>
            <a:off x="7772400" y="3897868"/>
            <a:ext cx="1447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RT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20711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quarter" idx="13"/>
          </p:nvPr>
        </p:nvSpPr>
        <p:spPr>
          <a:xfrm>
            <a:off x="152400" y="1371600"/>
            <a:ext cx="8610600" cy="3931920"/>
          </a:xfrm>
        </p:spPr>
        <p:txBody>
          <a:bodyPr>
            <a:normAutofit fontScale="92500"/>
          </a:bodyPr>
          <a:lstStyle/>
          <a:p>
            <a:pPr marL="502920" indent="-457200" algn="l" rtl="0">
              <a:buFont typeface="+mj-lt"/>
              <a:buAutoNum type="arabicPeriod"/>
            </a:pPr>
            <a:r>
              <a:rPr lang="en-US" dirty="0" smtClean="0"/>
              <a:t>Blisters </a:t>
            </a:r>
            <a:r>
              <a:rPr lang="en-US" dirty="0"/>
              <a:t>cap depth is in the same depth as protons stopping range </a:t>
            </a:r>
            <a:endParaRPr lang="en-US" dirty="0" smtClean="0"/>
          </a:p>
          <a:p>
            <a:pPr marL="502920" indent="-457200" algn="l" rtl="0">
              <a:buFont typeface="+mj-lt"/>
              <a:buAutoNum type="arabicPeriod"/>
            </a:pPr>
            <a:r>
              <a:rPr lang="en-US" dirty="0"/>
              <a:t>Ductility increases with </a:t>
            </a:r>
            <a:r>
              <a:rPr lang="en-US" dirty="0" smtClean="0"/>
              <a:t>T </a:t>
            </a:r>
            <a:r>
              <a:rPr lang="en-US" dirty="0"/>
              <a:t>for both PC and </a:t>
            </a:r>
            <a:r>
              <a:rPr lang="en-US" dirty="0" smtClean="0"/>
              <a:t>SC.</a:t>
            </a:r>
          </a:p>
          <a:p>
            <a:pPr marL="502920" indent="-457200" algn="l" rtl="0">
              <a:buFont typeface="+mj-lt"/>
              <a:buAutoNum type="arabicPeriod"/>
            </a:pPr>
            <a:r>
              <a:rPr lang="en-US" dirty="0" smtClean="0"/>
              <a:t> At </a:t>
            </a:r>
            <a:r>
              <a:rPr lang="en-US" dirty="0"/>
              <a:t>HT SC we obtained </a:t>
            </a:r>
            <a:r>
              <a:rPr lang="en-US" dirty="0" smtClean="0"/>
              <a:t>largest </a:t>
            </a:r>
            <a:r>
              <a:rPr lang="en-US" dirty="0"/>
              <a:t>ratio of height/area. Which is also correlated with high stresses</a:t>
            </a:r>
          </a:p>
          <a:p>
            <a:pPr marL="502920" indent="-457200" algn="l" rtl="0">
              <a:buFont typeface="+mj-lt"/>
              <a:buAutoNum type="arabicPeriod"/>
            </a:pPr>
            <a:r>
              <a:rPr lang="en-US" dirty="0" smtClean="0"/>
              <a:t>Increased </a:t>
            </a:r>
            <a:r>
              <a:rPr lang="en-US" dirty="0"/>
              <a:t>hardness values are similar at a non blister zone and a blister </a:t>
            </a:r>
            <a:r>
              <a:rPr lang="en-US" dirty="0" smtClean="0"/>
              <a:t>zone</a:t>
            </a:r>
          </a:p>
          <a:p>
            <a:pPr marL="502920" indent="-457200" algn="l" rtl="0">
              <a:buFont typeface="+mj-lt"/>
              <a:buAutoNum type="arabicPeriod"/>
            </a:pPr>
            <a:r>
              <a:rPr lang="en-US" dirty="0" smtClean="0"/>
              <a:t>In blister cap, hardness increase with good correlation to vacancy production</a:t>
            </a:r>
          </a:p>
          <a:p>
            <a:pPr marL="502920" indent="-457200" algn="l" rtl="0">
              <a:buFont typeface="+mj-lt"/>
              <a:buAutoNum type="arabicPeriod"/>
            </a:pPr>
            <a:r>
              <a:rPr lang="en-US" dirty="0" smtClean="0"/>
              <a:t>In our case, Protons </a:t>
            </a:r>
            <a:r>
              <a:rPr lang="en-US" dirty="0" smtClean="0"/>
              <a:t>have </a:t>
            </a:r>
            <a:r>
              <a:rPr lang="en-US" dirty="0" smtClean="0"/>
              <a:t>better similarity in increased hardness to neutron radiation damage  than to self ion radiation damage.</a:t>
            </a:r>
            <a:endParaRPr lang="he-IL" dirty="0"/>
          </a:p>
        </p:txBody>
      </p:sp>
      <p:sp>
        <p:nvSpPr>
          <p:cNvPr id="5" name="כותרת 2"/>
          <p:cNvSpPr txBox="1">
            <a:spLocks/>
          </p:cNvSpPr>
          <p:nvPr/>
        </p:nvSpPr>
        <p:spPr>
          <a:xfrm>
            <a:off x="762000" y="255722"/>
            <a:ext cx="11049000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rtl="0">
              <a:buFont typeface="Georgia" pitchFamily="18" charset="0"/>
              <a:buNone/>
            </a:pPr>
            <a:r>
              <a:rPr lang="en-US" dirty="0" smtClean="0"/>
              <a:t>Summary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50676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5" name="כותרת 2"/>
          <p:cNvSpPr txBox="1">
            <a:spLocks/>
          </p:cNvSpPr>
          <p:nvPr/>
        </p:nvSpPr>
        <p:spPr>
          <a:xfrm>
            <a:off x="533400" y="1143000"/>
            <a:ext cx="11049000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rtl="0">
              <a:buFont typeface="Georgia" pitchFamily="18" charset="0"/>
              <a:buNone/>
            </a:pPr>
            <a:r>
              <a:rPr lang="en-US" dirty="0" smtClean="0"/>
              <a:t>Thank you for listening</a:t>
            </a:r>
            <a:endParaRPr lang="he-IL" dirty="0"/>
          </a:p>
        </p:txBody>
      </p:sp>
      <p:pic>
        <p:nvPicPr>
          <p:cNvPr id="7" name="מציין מיקום תוכן 6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75"/>
          <a:stretch/>
        </p:blipFill>
        <p:spPr>
          <a:xfrm>
            <a:off x="4169044" y="2590800"/>
            <a:ext cx="4524508" cy="3460830"/>
          </a:xfrm>
        </p:spPr>
      </p:pic>
    </p:spTree>
    <p:extLst>
      <p:ext uri="{BB962C8B-B14F-4D97-AF65-F5344CB8AC3E}">
        <p14:creationId xmlns:p14="http://schemas.microsoft.com/office/powerpoint/2010/main" val="52787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Picture 4"/>
          <p:cNvPicPr/>
          <p:nvPr/>
        </p:nvPicPr>
        <p:blipFill rotWithShape="1">
          <a:blip r:embed="rId2"/>
          <a:srcRect l="24667" t="31823" r="42007" b="19186"/>
          <a:stretch/>
        </p:blipFill>
        <p:spPr bwMode="auto">
          <a:xfrm>
            <a:off x="762000" y="1676400"/>
            <a:ext cx="3697605" cy="30575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6"/>
          <p:cNvPicPr/>
          <p:nvPr/>
        </p:nvPicPr>
        <p:blipFill rotWithShape="1">
          <a:blip r:embed="rId3"/>
          <a:srcRect l="30701" t="28254" r="44739" b="29366"/>
          <a:stretch/>
        </p:blipFill>
        <p:spPr bwMode="auto">
          <a:xfrm>
            <a:off x="4459605" y="1676400"/>
            <a:ext cx="3465195" cy="30575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מלבן 6"/>
          <p:cNvSpPr/>
          <p:nvPr/>
        </p:nvSpPr>
        <p:spPr>
          <a:xfrm>
            <a:off x="4648200" y="48400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Damage profiles for 3.2MeV protons </a:t>
            </a:r>
            <a:r>
              <a:rPr lang="en-US" dirty="0" smtClean="0"/>
              <a:t>&amp; </a:t>
            </a:r>
            <a:r>
              <a:rPr lang="en-US" dirty="0"/>
              <a:t>5MeV Ni ions in stainless steel </a:t>
            </a:r>
            <a:endParaRPr lang="he-IL" dirty="0"/>
          </a:p>
        </p:txBody>
      </p:sp>
      <p:sp>
        <p:nvSpPr>
          <p:cNvPr id="8" name="מלבן 7"/>
          <p:cNvSpPr/>
          <p:nvPr/>
        </p:nvSpPr>
        <p:spPr>
          <a:xfrm>
            <a:off x="304800" y="5788223"/>
            <a:ext cx="8001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G.S. Was, Fundamentals of radiation material science second ad., springer 2017</a:t>
            </a:r>
            <a:endParaRPr lang="he-IL" sz="1400" dirty="0"/>
          </a:p>
        </p:txBody>
      </p:sp>
    </p:spTree>
    <p:extLst>
      <p:ext uri="{BB962C8B-B14F-4D97-AF65-F5344CB8AC3E}">
        <p14:creationId xmlns:p14="http://schemas.microsoft.com/office/powerpoint/2010/main" val="356471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20030</TotalTime>
  <Words>1384</Words>
  <Application>Microsoft Office PowerPoint</Application>
  <PresentationFormat>‫הצגה על המסך (4:3)</PresentationFormat>
  <Paragraphs>301</Paragraphs>
  <Slides>29</Slides>
  <Notes>22</Notes>
  <HiddenSlides>1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29</vt:i4>
      </vt:variant>
    </vt:vector>
  </HeadingPairs>
  <TitlesOfParts>
    <vt:vector size="30" baseType="lpstr">
      <vt:lpstr>Slipstream</vt:lpstr>
      <vt:lpstr>Blister study in W irradiated MeV protons  Fracture morphology &amp; Mechanical properties   </vt:lpstr>
      <vt:lpstr>Talk Outline</vt:lpstr>
      <vt:lpstr>מצגת של PowerPoint</vt:lpstr>
      <vt:lpstr>מצגת של PowerPoint</vt:lpstr>
      <vt:lpstr>מצגת של PowerPoint</vt:lpstr>
      <vt:lpstr>Hydrogen in W</vt:lpstr>
      <vt:lpstr>Hydrogen Blisters at low E(keV)</vt:lpstr>
      <vt:lpstr>Hydrogen Blisters at low E(keV)</vt:lpstr>
      <vt:lpstr>keV vs. MeV protons </vt:lpstr>
      <vt:lpstr>Research goals</vt:lpstr>
      <vt:lpstr>Experimental </vt:lpstr>
      <vt:lpstr>Experimental-Cooled Target Cell</vt:lpstr>
      <vt:lpstr>מצגת של PowerPoint</vt:lpstr>
      <vt:lpstr>Blister shape – Role of T &amp; GB </vt:lpstr>
      <vt:lpstr>מצגת של PowerPoint</vt:lpstr>
      <vt:lpstr>PC Morphology study of blisters</vt:lpstr>
      <vt:lpstr>SC Morphology study of blisters</vt:lpstr>
      <vt:lpstr>Inner PC blister cap</vt:lpstr>
      <vt:lpstr>מצגת של PowerPoint</vt:lpstr>
      <vt:lpstr>מצגת של PowerPoint</vt:lpstr>
      <vt:lpstr>mechanical properties of blisters</vt:lpstr>
      <vt:lpstr>mechanical properties of blisters</vt:lpstr>
      <vt:lpstr>מצגת של PowerPoint</vt:lpstr>
      <vt:lpstr>mechanical properties of blisters</vt:lpstr>
      <vt:lpstr>mechanical properties of blisters</vt:lpstr>
      <vt:lpstr>mechanical properties of blisters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MeV protons irradiation damage at tungsten  Bubbles formation</dc:title>
  <dc:creator>Inbal Gavish</dc:creator>
  <cp:lastModifiedBy>Inbal</cp:lastModifiedBy>
  <cp:revision>700</cp:revision>
  <cp:lastPrinted>2019-12-04T08:42:48Z</cp:lastPrinted>
  <dcterms:created xsi:type="dcterms:W3CDTF">2006-08-16T00:00:00Z</dcterms:created>
  <dcterms:modified xsi:type="dcterms:W3CDTF">2019-12-08T17:37:12Z</dcterms:modified>
</cp:coreProperties>
</file>