
<file path=[Content_Types].xml><?xml version="1.0" encoding="utf-8"?>
<Types xmlns="http://schemas.openxmlformats.org/package/2006/content-types">
  <Default Extension="avi" ContentType="video/x-msvideo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  <p:sldMasterId id="2147483690" r:id="rId5"/>
  </p:sldMasterIdLst>
  <p:notesMasterIdLst>
    <p:notesMasterId r:id="rId27"/>
  </p:notesMasterIdLst>
  <p:sldIdLst>
    <p:sldId id="256" r:id="rId6"/>
    <p:sldId id="257" r:id="rId7"/>
    <p:sldId id="266" r:id="rId8"/>
    <p:sldId id="267" r:id="rId9"/>
    <p:sldId id="273" r:id="rId10"/>
    <p:sldId id="285" r:id="rId11"/>
    <p:sldId id="268" r:id="rId12"/>
    <p:sldId id="269" r:id="rId13"/>
    <p:sldId id="270" r:id="rId14"/>
    <p:sldId id="271" r:id="rId15"/>
    <p:sldId id="283" r:id="rId16"/>
    <p:sldId id="287" r:id="rId17"/>
    <p:sldId id="288" r:id="rId18"/>
    <p:sldId id="272" r:id="rId19"/>
    <p:sldId id="277" r:id="rId20"/>
    <p:sldId id="278" r:id="rId21"/>
    <p:sldId id="281" r:id="rId22"/>
    <p:sldId id="286" r:id="rId23"/>
    <p:sldId id="282" r:id="rId24"/>
    <p:sldId id="274" r:id="rId25"/>
    <p:sldId id="26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FAB258D-001B-4E8F-8E7A-A9EA05244069}">
          <p14:sldIdLst>
            <p14:sldId id="256"/>
          </p14:sldIdLst>
        </p14:section>
        <p14:section name="Untitled Section" id="{D9FE11A1-9DF8-496C-BB21-4E8CF4D7A2E8}">
          <p14:sldIdLst>
            <p14:sldId id="257"/>
            <p14:sldId id="266"/>
            <p14:sldId id="267"/>
            <p14:sldId id="273"/>
            <p14:sldId id="285"/>
            <p14:sldId id="268"/>
            <p14:sldId id="269"/>
            <p14:sldId id="270"/>
            <p14:sldId id="271"/>
            <p14:sldId id="283"/>
            <p14:sldId id="287"/>
            <p14:sldId id="288"/>
            <p14:sldId id="272"/>
            <p14:sldId id="277"/>
            <p14:sldId id="278"/>
            <p14:sldId id="281"/>
            <p14:sldId id="286"/>
            <p14:sldId id="282"/>
            <p14:sldId id="274"/>
          </p14:sldIdLst>
        </p14:section>
        <p14:section name="Untitled Section" id="{72FB9CC5-054B-4AB9-B49B-A525BA542925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5B9BD5"/>
    <a:srgbClr val="002147"/>
    <a:srgbClr val="A3C1AD"/>
    <a:srgbClr val="70AD47"/>
    <a:srgbClr val="69B3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631" autoAdjust="0"/>
  </p:normalViewPr>
  <p:slideViewPr>
    <p:cSldViewPr snapToGrid="0">
      <p:cViewPr varScale="1">
        <p:scale>
          <a:sx n="47" d="100"/>
          <a:sy n="47" d="100"/>
        </p:scale>
        <p:origin x="447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kaeauk-my.sharepoint.com/personal/philip_earp_ukaea_uk/Documents/Project/Irradiated%20Ti%20Fatigue%20Project%20Shared%20Folder/UFR%20Development/Optics/Mirror%20Angle%20Calibr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x"/>
            <c:size val="7"/>
            <c:spPr>
              <a:noFill/>
              <a:ln w="19050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1"/>
            <c:trendlineLbl>
              <c:layout>
                <c:manualLayout>
                  <c:x val="-0.10923890734037392"/>
                  <c:y val="2.0599578164751324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'Optics Calibration'!$J$3:$J$9</c:f>
              <c:numCache>
                <c:formatCode>General</c:formatCode>
                <c:ptCount val="7"/>
                <c:pt idx="0">
                  <c:v>0.5</c:v>
                </c:pt>
                <c:pt idx="1">
                  <c:v>1.25</c:v>
                </c:pt>
                <c:pt idx="2">
                  <c:v>2</c:v>
                </c:pt>
                <c:pt idx="3">
                  <c:v>2.75</c:v>
                </c:pt>
                <c:pt idx="4">
                  <c:v>3.5</c:v>
                </c:pt>
                <c:pt idx="5">
                  <c:v>4.25</c:v>
                </c:pt>
                <c:pt idx="6">
                  <c:v>5</c:v>
                </c:pt>
              </c:numCache>
            </c:numRef>
          </c:xVal>
          <c:yVal>
            <c:numRef>
              <c:f>'Optics Calibration'!$F$3:$F$9</c:f>
              <c:numCache>
                <c:formatCode>General</c:formatCode>
                <c:ptCount val="7"/>
                <c:pt idx="0">
                  <c:v>0.67424026994661379</c:v>
                </c:pt>
                <c:pt idx="1">
                  <c:v>2.1083071603754044</c:v>
                </c:pt>
                <c:pt idx="2">
                  <c:v>3.6086239924042425</c:v>
                </c:pt>
                <c:pt idx="3">
                  <c:v>5.0525423516191772</c:v>
                </c:pt>
                <c:pt idx="4">
                  <c:v>6.5241901404593401</c:v>
                </c:pt>
                <c:pt idx="5">
                  <c:v>7.9363726460739965</c:v>
                </c:pt>
                <c:pt idx="6">
                  <c:v>9.3389186933955912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1C3-4E1D-8311-C2C695F2B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4911376"/>
        <c:axId val="224909080"/>
      </c:scatterChart>
      <c:valAx>
        <c:axId val="224911376"/>
        <c:scaling>
          <c:orientation val="minMax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Applied Specimen Tilt (degrees)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909080"/>
        <c:crosses val="autoZero"/>
        <c:crossBetween val="midCat"/>
      </c:valAx>
      <c:valAx>
        <c:axId val="224909080"/>
        <c:scaling>
          <c:orientation val="minMax"/>
          <c:min val="0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Measured Laser Deflection (degrees)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911376"/>
        <c:crosses val="autoZero"/>
        <c:crossBetween val="midCat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A7E45-83B8-46BA-920B-A268E234443A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E56AC-6A99-4123-A3BF-77C1E8299B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498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E56AC-6A99-4123-A3BF-77C1E8299B1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605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E56AC-6A99-4123-A3BF-77C1E8299B1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494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E56AC-6A99-4123-A3BF-77C1E8299B1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372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E56AC-6A99-4123-A3BF-77C1E8299B1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235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E56AC-6A99-4123-A3BF-77C1E8299B1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091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E56AC-6A99-4123-A3BF-77C1E8299B1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674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E56AC-6A99-4123-A3BF-77C1E8299B1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398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E56AC-6A99-4123-A3BF-77C1E8299B1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780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E56AC-6A99-4123-A3BF-77C1E8299B1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064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E56AC-6A99-4123-A3BF-77C1E8299B1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1363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E56AC-6A99-4123-A3BF-77C1E8299B1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9717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E56AC-6A99-4123-A3BF-77C1E8299B1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889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22086-61E8-45E0-B100-3401F4F755F4}" type="datetime1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2F26-7F32-42E7-8BE1-392A729941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453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1D8D-BB30-4813-BB6A-478F718FC8A1}" type="datetime1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2F26-7F32-42E7-8BE1-392A729941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085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C720-4DCB-40FF-B7C9-344A7412DD28}" type="datetime1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2F26-7F32-42E7-8BE1-392A729941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587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CA46A-7FFB-4F51-87EF-8A5678B118ED}" type="datetime1">
              <a:rPr lang="en-GB" smtClean="0"/>
              <a:t>09/12/2019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2F26-7F32-42E7-8BE1-392A729941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7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2B04-D690-46F1-B527-77E0F65A287B}" type="datetime1">
              <a:rPr lang="en-GB" smtClean="0"/>
              <a:t>09/12/2019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2F26-7F32-42E7-8BE1-392A729941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06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BFFB-70D8-4001-814D-CB1A4C78F15B}" type="datetime1">
              <a:rPr lang="en-GB" smtClean="0"/>
              <a:t>09/12/2019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2F26-7F32-42E7-8BE1-392A729941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972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75351-B3EE-42A9-9D03-9C6E98417AAC}" type="datetime1">
              <a:rPr lang="en-GB" smtClean="0"/>
              <a:t>09/12/2019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2F26-7F32-42E7-8BE1-392A729941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809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1270D-DCCC-476C-9611-6127541215CE}" type="datetime1">
              <a:rPr lang="en-GB" smtClean="0"/>
              <a:t>09/12/2019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2F26-7F32-42E7-8BE1-392A729941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681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7250-54E1-410B-8A2C-FA8120EE2EF9}" type="datetime1">
              <a:rPr lang="en-GB" smtClean="0"/>
              <a:t>09/12/2019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2F26-7F32-42E7-8BE1-392A729941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404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FBBE-63C4-4A5C-AB72-B13C2385D60F}" type="datetime1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2F26-7F32-42E7-8BE1-392A729941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598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739D-C86B-464B-A77C-B85F128AB824}" type="datetime1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2F26-7F32-42E7-8BE1-392A729941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46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3E7D-1A37-48CE-95AA-B9FB297CE993}" type="datetime1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07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14" y="-124076"/>
            <a:ext cx="975826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F7D4A-D86B-40DE-87C4-92F878E76AE6}" type="datetime1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042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4909E-93DD-41C6-BF46-4B9219DA6AED}" type="datetime1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233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F0A82-EE22-4DD6-8BC1-B1B5B64EBB02}" type="datetime1">
              <a:rPr lang="en-GB" smtClean="0"/>
              <a:t>09/12/2019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174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3B4FF-9379-4F60-A27D-8C0FABC9947F}" type="datetime1">
              <a:rPr lang="en-GB" smtClean="0"/>
              <a:t>09/12/2019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120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B152-0634-4B99-A619-E69D01449019}" type="datetime1">
              <a:rPr lang="en-GB" smtClean="0"/>
              <a:t>09/12/2019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677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9FD6C-41EC-4C02-BDDC-B1050B7F42F1}" type="datetime1">
              <a:rPr lang="en-GB" smtClean="0"/>
              <a:t>09/12/2019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8927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F55D4-B2FC-4300-B8FC-5E517FF8448E}" type="datetime1">
              <a:rPr lang="en-GB" smtClean="0"/>
              <a:t>09/12/2019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9121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EA8FE-11B0-4089-84CE-9553C819EE74}" type="datetime1">
              <a:rPr lang="en-GB" smtClean="0"/>
              <a:t>09/12/2019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8510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0DD8-4C90-40CB-A627-B9EA8C06F551}" type="datetime1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7586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F93EF-5ABD-4468-9174-DE58458CF675}" type="datetime1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783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15714" y="365125"/>
            <a:ext cx="92380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C9285-9E2C-4CE7-B16D-087EF493F75B}" type="datetime1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72F26-7F32-42E7-8BE1-392A7299413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arallelogram 7"/>
          <p:cNvSpPr/>
          <p:nvPr userDrawn="1"/>
        </p:nvSpPr>
        <p:spPr>
          <a:xfrm>
            <a:off x="836644" y="769"/>
            <a:ext cx="1436914" cy="2295331"/>
          </a:xfrm>
          <a:prstGeom prst="parallelogram">
            <a:avLst>
              <a:gd name="adj" fmla="val 71753"/>
            </a:avLst>
          </a:prstGeom>
          <a:solidFill>
            <a:srgbClr val="A3C1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Parallelogram 8"/>
          <p:cNvSpPr/>
          <p:nvPr userDrawn="1"/>
        </p:nvSpPr>
        <p:spPr>
          <a:xfrm>
            <a:off x="328127" y="-1"/>
            <a:ext cx="1436914" cy="2295331"/>
          </a:xfrm>
          <a:prstGeom prst="parallelogram">
            <a:avLst>
              <a:gd name="adj" fmla="val 71753"/>
            </a:avLst>
          </a:prstGeom>
          <a:solidFill>
            <a:srgbClr val="002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arallelogram 9"/>
          <p:cNvSpPr/>
          <p:nvPr userDrawn="1"/>
        </p:nvSpPr>
        <p:spPr>
          <a:xfrm flipH="1">
            <a:off x="413657" y="1351395"/>
            <a:ext cx="3719803" cy="5075854"/>
          </a:xfrm>
          <a:prstGeom prst="parallelogram">
            <a:avLst>
              <a:gd name="adj" fmla="val 86534"/>
            </a:avLst>
          </a:prstGeom>
          <a:solidFill>
            <a:srgbClr val="A3C1AD"/>
          </a:solidFill>
          <a:ln>
            <a:noFill/>
          </a:ln>
          <a:scene3d>
            <a:camera prst="perspectiveRelaxedModerately" fov="6000000"/>
            <a:lightRig rig="threePt" dir="t">
              <a:rot lat="0" lon="0" rev="4800000"/>
            </a:lightRig>
          </a:scene3d>
          <a:sp3d extrusionH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arallelogram 10"/>
          <p:cNvSpPr/>
          <p:nvPr userDrawn="1"/>
        </p:nvSpPr>
        <p:spPr>
          <a:xfrm flipH="1">
            <a:off x="-22547" y="1324712"/>
            <a:ext cx="2980351" cy="5152042"/>
          </a:xfrm>
          <a:prstGeom prst="parallelogram">
            <a:avLst>
              <a:gd name="adj" fmla="val 81836"/>
            </a:avLst>
          </a:prstGeom>
          <a:solidFill>
            <a:srgbClr val="002147"/>
          </a:solidFill>
          <a:ln>
            <a:noFill/>
          </a:ln>
          <a:scene3d>
            <a:camera prst="perspectiveRelaxedModerately" fov="6000000"/>
            <a:lightRig rig="threePt" dir="t">
              <a:rot lat="0" lon="0" rev="4800000"/>
            </a:lightRig>
          </a:scene3d>
          <a:sp3d extrusionH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763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5534" y="365125"/>
            <a:ext cx="97582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9C30F-A877-4527-A107-43DD4D10A75A}" type="datetime1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9F419-A71E-4DB2-88C1-0CAE73B1D0B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arallelogram 6"/>
          <p:cNvSpPr/>
          <p:nvPr userDrawn="1"/>
        </p:nvSpPr>
        <p:spPr>
          <a:xfrm>
            <a:off x="-1298512" y="-914401"/>
            <a:ext cx="3295261" cy="5965437"/>
          </a:xfrm>
          <a:prstGeom prst="parallelogram">
            <a:avLst>
              <a:gd name="adj" fmla="val 86477"/>
            </a:avLst>
          </a:prstGeom>
          <a:solidFill>
            <a:srgbClr val="A3C1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arallelogram 7"/>
          <p:cNvSpPr/>
          <p:nvPr userDrawn="1"/>
        </p:nvSpPr>
        <p:spPr>
          <a:xfrm>
            <a:off x="-1937657" y="-663245"/>
            <a:ext cx="3295261" cy="5965437"/>
          </a:xfrm>
          <a:prstGeom prst="parallelogram">
            <a:avLst>
              <a:gd name="adj" fmla="val 85911"/>
            </a:avLst>
          </a:prstGeom>
          <a:solidFill>
            <a:srgbClr val="002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484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gi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t2k-experiment.org/t2k/" TargetMode="Externa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gif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gif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31.tif"/><Relationship Id="rId4" Type="http://schemas.openxmlformats.org/officeDocument/2006/relationships/image" Target="../media/image3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tmp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6.jpe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2967" y="501650"/>
            <a:ext cx="9978189" cy="2387600"/>
          </a:xfrm>
        </p:spPr>
        <p:txBody>
          <a:bodyPr>
            <a:noAutofit/>
          </a:bodyPr>
          <a:lstStyle/>
          <a:p>
            <a:r>
              <a:rPr lang="en-GB" sz="4400" dirty="0"/>
              <a:t>Development of ultrasonic meso-scale fatigue testing of irradiated titanium alloys for proton beam window applications</a:t>
            </a:r>
            <a:endParaRPr lang="en-GB" sz="4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3921" y="3429000"/>
            <a:ext cx="8291378" cy="2614096"/>
          </a:xfrm>
        </p:spPr>
        <p:txBody>
          <a:bodyPr>
            <a:normAutofit lnSpcReduction="10000"/>
          </a:bodyPr>
          <a:lstStyle/>
          <a:p>
            <a:r>
              <a:rPr lang="en-GB" b="1" dirty="0"/>
              <a:t>6</a:t>
            </a:r>
            <a:r>
              <a:rPr lang="en-GB" b="1" baseline="30000" dirty="0"/>
              <a:t>th</a:t>
            </a:r>
            <a:r>
              <a:rPr lang="en-GB" b="1" dirty="0"/>
              <a:t> RaDIATE Collaboration Meeting</a:t>
            </a:r>
            <a:br>
              <a:rPr lang="en-GB" b="1" dirty="0"/>
            </a:br>
            <a:r>
              <a:rPr lang="en-GB" b="1" dirty="0"/>
              <a:t>TRIUMF, Vancouver, Canada</a:t>
            </a:r>
          </a:p>
          <a:p>
            <a:r>
              <a:rPr lang="en-GB" b="1" dirty="0"/>
              <a:t>Presenting Author: Phil Earp</a:t>
            </a:r>
          </a:p>
          <a:p>
            <a:r>
              <a:rPr lang="en-GB" dirty="0"/>
              <a:t>University of Manchester / University of Oxford / Culham</a:t>
            </a:r>
            <a:br>
              <a:rPr lang="en-GB" dirty="0"/>
            </a:br>
            <a:r>
              <a:rPr lang="en-GB" dirty="0"/>
              <a:t>Monday 9</a:t>
            </a:r>
            <a:r>
              <a:rPr lang="en-GB" baseline="30000" dirty="0"/>
              <a:t>th</a:t>
            </a:r>
            <a:r>
              <a:rPr lang="en-GB" dirty="0"/>
              <a:t> December 2019</a:t>
            </a:r>
          </a:p>
          <a:p>
            <a:r>
              <a:rPr lang="en-GB" dirty="0"/>
              <a:t>Jason Hess, Dr Jicheng Gong, Prof. Angus Wilkinson, </a:t>
            </a:r>
            <a:br>
              <a:rPr lang="en-GB" dirty="0"/>
            </a:br>
            <a:r>
              <a:rPr lang="en-GB" dirty="0"/>
              <a:t>Dr Chris Densham, Dr Slava Kuksenko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4B9696-AF46-49C1-963E-DE6A6254A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2F26-7F32-42E7-8BE1-392A7299413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30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14" y="-124076"/>
            <a:ext cx="9758265" cy="1325563"/>
          </a:xfrm>
        </p:spPr>
        <p:txBody>
          <a:bodyPr/>
          <a:lstStyle/>
          <a:p>
            <a:r>
              <a:rPr lang="en-GB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900" y="1304924"/>
            <a:ext cx="6367805" cy="4841875"/>
          </a:xfrm>
        </p:spPr>
        <p:txBody>
          <a:bodyPr>
            <a:normAutofit/>
          </a:bodyPr>
          <a:lstStyle/>
          <a:p>
            <a:r>
              <a:rPr lang="en-GB" dirty="0"/>
              <a:t>T2K Neutrino Experiment</a:t>
            </a:r>
          </a:p>
          <a:p>
            <a:pPr lvl="1"/>
            <a:r>
              <a:rPr lang="en-GB" dirty="0"/>
              <a:t>Proton Beam Window</a:t>
            </a:r>
          </a:p>
          <a:p>
            <a:pPr lvl="1"/>
            <a:r>
              <a:rPr lang="en-GB" dirty="0"/>
              <a:t>High Cycle Fatigue</a:t>
            </a:r>
          </a:p>
          <a:p>
            <a:pPr lvl="1"/>
            <a:r>
              <a:rPr lang="en-GB" dirty="0"/>
              <a:t>Radiation Damage</a:t>
            </a:r>
          </a:p>
          <a:p>
            <a:r>
              <a:rPr lang="en-GB" dirty="0"/>
              <a:t>Scientific Question</a:t>
            </a:r>
          </a:p>
          <a:p>
            <a:r>
              <a:rPr lang="en-GB" dirty="0"/>
              <a:t>Experimental Plan</a:t>
            </a:r>
          </a:p>
          <a:p>
            <a:pPr lvl="1"/>
            <a:r>
              <a:rPr lang="en-GB" dirty="0"/>
              <a:t>Ultrasonic Meso-Fatigue Testing</a:t>
            </a:r>
          </a:p>
          <a:p>
            <a:pPr lvl="1"/>
            <a:r>
              <a:rPr lang="en-GB" dirty="0"/>
              <a:t>Radioactive Samples at the Culham Science Centre, UK</a:t>
            </a:r>
          </a:p>
          <a:p>
            <a:r>
              <a:rPr lang="en-GB" dirty="0"/>
              <a:t>UFR Development at Culham MRF</a:t>
            </a:r>
          </a:p>
        </p:txBody>
      </p:sp>
      <p:pic>
        <p:nvPicPr>
          <p:cNvPr id="4098" name="Picture 2" descr="Image result for stfc">
            <a:extLst>
              <a:ext uri="{FF2B5EF4-FFF2-40B4-BE49-F238E27FC236}">
                <a16:creationId xmlns:a16="http://schemas.microsoft.com/office/drawing/2014/main" id="{D4A2A524-C812-4BE1-BEEE-ED812482B9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89" b="25521"/>
          <a:stretch/>
        </p:blipFill>
        <p:spPr bwMode="auto">
          <a:xfrm>
            <a:off x="7222914" y="1686314"/>
            <a:ext cx="4826977" cy="114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Culham MRF">
            <a:extLst>
              <a:ext uri="{FF2B5EF4-FFF2-40B4-BE49-F238E27FC236}">
                <a16:creationId xmlns:a16="http://schemas.microsoft.com/office/drawing/2014/main" id="{A4ECA9FE-AA56-4DF5-A3D4-4E88CC8C0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0" y="5265980"/>
            <a:ext cx="34290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41D40B-82AD-4D21-A2C2-54AFB18279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2086" y="136525"/>
            <a:ext cx="6367805" cy="126489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4D709-76D1-4706-A4CE-E0D1E6DFE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2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2403AC-E712-4BF4-933E-49C2835F98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312" y="3119780"/>
            <a:ext cx="4117938" cy="186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697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T2K Neutrino Experiment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A5AAE1-131A-45C3-B691-9176864C4DCD}"/>
              </a:ext>
            </a:extLst>
          </p:cNvPr>
          <p:cNvSpPr/>
          <p:nvPr/>
        </p:nvSpPr>
        <p:spPr>
          <a:xfrm>
            <a:off x="4563127" y="3096912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F96CD7-8A5C-4FDA-AA42-A78E97090335}"/>
              </a:ext>
            </a:extLst>
          </p:cNvPr>
          <p:cNvGrpSpPr/>
          <p:nvPr/>
        </p:nvGrpSpPr>
        <p:grpSpPr>
          <a:xfrm>
            <a:off x="8944089" y="377836"/>
            <a:ext cx="2827471" cy="2884786"/>
            <a:chOff x="-13369" y="3199200"/>
            <a:chExt cx="3598521" cy="3671466"/>
          </a:xfrm>
        </p:grpSpPr>
        <p:pic>
          <p:nvPicPr>
            <p:cNvPr id="1026" name="Picture 2" descr="Map of Japan showing Tokai and Kamioka">
              <a:extLst>
                <a:ext uri="{FF2B5EF4-FFF2-40B4-BE49-F238E27FC236}">
                  <a16:creationId xmlns:a16="http://schemas.microsoft.com/office/drawing/2014/main" id="{7244F12D-B842-4C22-9EE4-172DB5BC81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105" y="3199200"/>
              <a:ext cx="2936047" cy="33877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3FD7CB3-8E37-45CB-BB86-3CF68A8FB60B}"/>
                </a:ext>
              </a:extLst>
            </p:cNvPr>
            <p:cNvSpPr/>
            <p:nvPr/>
          </p:nvSpPr>
          <p:spPr>
            <a:xfrm>
              <a:off x="-13369" y="6501334"/>
              <a:ext cx="3205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>
                  <a:hlinkClick r:id="rId4"/>
                </a:rPr>
                <a:t>https://t2k-experiment.org/t2k/</a:t>
              </a:r>
              <a:endParaRPr lang="en-GB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D090863-C5B2-4461-A274-A34A287DE874}"/>
              </a:ext>
            </a:extLst>
          </p:cNvPr>
          <p:cNvSpPr txBox="1"/>
          <p:nvPr/>
        </p:nvSpPr>
        <p:spPr>
          <a:xfrm>
            <a:off x="4684314" y="3022290"/>
            <a:ext cx="4053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Chris Densham, STFC (2010 Presentation)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4CA167-6C2E-4B5C-A521-08150C4CB998}"/>
              </a:ext>
            </a:extLst>
          </p:cNvPr>
          <p:cNvGrpSpPr/>
          <p:nvPr/>
        </p:nvGrpSpPr>
        <p:grpSpPr>
          <a:xfrm>
            <a:off x="1435114" y="934444"/>
            <a:ext cx="7697203" cy="2117334"/>
            <a:chOff x="1435114" y="934444"/>
            <a:chExt cx="7697203" cy="21173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E714E8-E6E6-4D1C-A43F-FEF0017A4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35114" y="934444"/>
              <a:ext cx="7697203" cy="211733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E11027F-2D17-47FD-83EE-BFA635DEAFDE}"/>
                </a:ext>
              </a:extLst>
            </p:cNvPr>
            <p:cNvSpPr/>
            <p:nvPr/>
          </p:nvSpPr>
          <p:spPr>
            <a:xfrm>
              <a:off x="1461054" y="949617"/>
              <a:ext cx="1059180" cy="5418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1ED9E876-D047-4DED-B7D4-9E953537D6A4}"/>
              </a:ext>
            </a:extLst>
          </p:cNvPr>
          <p:cNvSpPr txBox="1"/>
          <p:nvPr/>
        </p:nvSpPr>
        <p:spPr>
          <a:xfrm>
            <a:off x="1692996" y="1107388"/>
            <a:ext cx="962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SOURCE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B8D7BC-629F-4A24-8EA7-F6A9739B06F1}"/>
              </a:ext>
            </a:extLst>
          </p:cNvPr>
          <p:cNvSpPr txBox="1"/>
          <p:nvPr/>
        </p:nvSpPr>
        <p:spPr>
          <a:xfrm>
            <a:off x="8018441" y="2392792"/>
            <a:ext cx="1181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DETECTOR</a:t>
            </a:r>
          </a:p>
        </p:txBody>
      </p:sp>
      <p:grpSp>
        <p:nvGrpSpPr>
          <p:cNvPr id="19" name="グループ化 2">
            <a:extLst>
              <a:ext uri="{FF2B5EF4-FFF2-40B4-BE49-F238E27FC236}">
                <a16:creationId xmlns:a16="http://schemas.microsoft.com/office/drawing/2014/main" id="{BD681250-AC2B-49A7-9B43-1DB58B505DA5}"/>
              </a:ext>
            </a:extLst>
          </p:cNvPr>
          <p:cNvGrpSpPr/>
          <p:nvPr/>
        </p:nvGrpSpPr>
        <p:grpSpPr>
          <a:xfrm>
            <a:off x="26800" y="3466244"/>
            <a:ext cx="5651755" cy="1923895"/>
            <a:chOff x="-36512" y="908720"/>
            <a:chExt cx="6123715" cy="2084554"/>
          </a:xfrm>
        </p:grpSpPr>
        <p:grpSp>
          <p:nvGrpSpPr>
            <p:cNvPr id="20" name="グループ化 69">
              <a:extLst>
                <a:ext uri="{FF2B5EF4-FFF2-40B4-BE49-F238E27FC236}">
                  <a16:creationId xmlns:a16="http://schemas.microsoft.com/office/drawing/2014/main" id="{91C3C7DA-AA89-4199-B57C-5F0535D41DBD}"/>
                </a:ext>
              </a:extLst>
            </p:cNvPr>
            <p:cNvGrpSpPr/>
            <p:nvPr/>
          </p:nvGrpSpPr>
          <p:grpSpPr>
            <a:xfrm>
              <a:off x="-36512" y="908720"/>
              <a:ext cx="6123715" cy="2084554"/>
              <a:chOff x="833826" y="178392"/>
              <a:chExt cx="8018747" cy="2729636"/>
            </a:xfrm>
          </p:grpSpPr>
          <p:grpSp>
            <p:nvGrpSpPr>
              <p:cNvPr id="22" name="Group 34">
                <a:extLst>
                  <a:ext uri="{FF2B5EF4-FFF2-40B4-BE49-F238E27FC236}">
                    <a16:creationId xmlns:a16="http://schemas.microsoft.com/office/drawing/2014/main" id="{C9023542-26BC-4060-8B55-17CC6857DFF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33826" y="188640"/>
                <a:ext cx="7407275" cy="2719388"/>
                <a:chOff x="431" y="775"/>
                <a:chExt cx="4666" cy="1713"/>
              </a:xfrm>
            </p:grpSpPr>
            <p:sp>
              <p:nvSpPr>
                <p:cNvPr id="50" name="AutoShape 33">
                  <a:extLst>
                    <a:ext uri="{FF2B5EF4-FFF2-40B4-BE49-F238E27FC236}">
                      <a16:creationId xmlns:a16="http://schemas.microsoft.com/office/drawing/2014/main" id="{6A41CF18-E98C-48A3-862D-CC45E6A1B11E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431" y="775"/>
                  <a:ext cx="4666" cy="17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 sz="1600">
                    <a:latin typeface="小塚ゴシック Pro M" pitchFamily="34" charset="-128"/>
                    <a:ea typeface="小塚ゴシック Pro M" pitchFamily="34" charset="-128"/>
                  </a:endParaRPr>
                </a:p>
              </p:txBody>
            </p:sp>
            <p:sp>
              <p:nvSpPr>
                <p:cNvPr id="51" name="Rectangle 35">
                  <a:extLst>
                    <a:ext uri="{FF2B5EF4-FFF2-40B4-BE49-F238E27FC236}">
                      <a16:creationId xmlns:a16="http://schemas.microsoft.com/office/drawing/2014/main" id="{7D489C03-7EF3-471B-B3CF-B20B884264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1" y="775"/>
                  <a:ext cx="4666" cy="17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 sz="1600">
                    <a:latin typeface="小塚ゴシック Pro M" pitchFamily="34" charset="-128"/>
                    <a:ea typeface="小塚ゴシック Pro M" pitchFamily="34" charset="-128"/>
                  </a:endParaRPr>
                </a:p>
              </p:txBody>
            </p:sp>
            <p:pic>
              <p:nvPicPr>
                <p:cNvPr id="52" name="Picture 36">
                  <a:extLst>
                    <a:ext uri="{FF2B5EF4-FFF2-40B4-BE49-F238E27FC236}">
                      <a16:creationId xmlns:a16="http://schemas.microsoft.com/office/drawing/2014/main" id="{688E9FE2-93F2-42E9-8139-EBC40C2453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 l="2851"/>
                <a:stretch>
                  <a:fillRect/>
                </a:stretch>
              </p:blipFill>
              <p:spPr bwMode="auto">
                <a:xfrm>
                  <a:off x="564" y="775"/>
                  <a:ext cx="4533" cy="17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3" name="Rectangle 37">
                  <a:extLst>
                    <a:ext uri="{FF2B5EF4-FFF2-40B4-BE49-F238E27FC236}">
                      <a16:creationId xmlns:a16="http://schemas.microsoft.com/office/drawing/2014/main" id="{80121681-E805-4330-94CF-F5276E0D69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1" y="775"/>
                  <a:ext cx="4666" cy="1713"/>
                </a:xfrm>
                <a:prstGeom prst="rect">
                  <a:avLst/>
                </a:prstGeom>
                <a:noFill/>
                <a:ln w="0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 sz="1600">
                    <a:latin typeface="小塚ゴシック Pro M" pitchFamily="34" charset="-128"/>
                    <a:ea typeface="小塚ゴシック Pro M" pitchFamily="34" charset="-128"/>
                  </a:endParaRPr>
                </a:p>
              </p:txBody>
            </p:sp>
          </p:grpSp>
          <p:sp>
            <p:nvSpPr>
              <p:cNvPr id="23" name="Text Box 193">
                <a:extLst>
                  <a:ext uri="{FF2B5EF4-FFF2-40B4-BE49-F238E27FC236}">
                    <a16:creationId xmlns:a16="http://schemas.microsoft.com/office/drawing/2014/main" id="{63C79FE1-F64F-4FE5-A4EC-91DE558169F1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 rot="204347">
                <a:off x="4403830" y="1407742"/>
                <a:ext cx="2130425" cy="3183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70000"/>
                  </a:lnSpc>
                </a:pPr>
                <a:r>
                  <a:rPr lang="en-US" altLang="ja-JP" sz="1200" dirty="0">
                    <a:solidFill>
                      <a:srgbClr val="FF7C80"/>
                    </a:solidFill>
                    <a:latin typeface="小塚ゴシック Pro H" pitchFamily="34" charset="-128"/>
                    <a:ea typeface="小塚ゴシック Pro H" pitchFamily="34" charset="-128"/>
                  </a:rPr>
                  <a:t>Decay Volume</a:t>
                </a:r>
              </a:p>
            </p:txBody>
          </p:sp>
          <p:sp>
            <p:nvSpPr>
              <p:cNvPr id="24" name="Text Box 195">
                <a:extLst>
                  <a:ext uri="{FF2B5EF4-FFF2-40B4-BE49-F238E27FC236}">
                    <a16:creationId xmlns:a16="http://schemas.microsoft.com/office/drawing/2014/main" id="{36F53EED-7E57-494D-9AD6-6B23C015CE14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6796280" y="1180087"/>
                <a:ext cx="1863736" cy="3183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70000"/>
                  </a:lnSpc>
                </a:pPr>
                <a:r>
                  <a:rPr lang="en-US" altLang="ja-JP" sz="1200" dirty="0">
                    <a:solidFill>
                      <a:srgbClr val="FF7C80"/>
                    </a:solidFill>
                    <a:latin typeface="小塚ゴシック Pro H" pitchFamily="34" charset="-128"/>
                    <a:ea typeface="小塚ゴシック Pro H" pitchFamily="34" charset="-128"/>
                  </a:rPr>
                  <a:t>Beam Dump</a:t>
                </a:r>
              </a:p>
            </p:txBody>
          </p:sp>
          <p:cxnSp>
            <p:nvCxnSpPr>
              <p:cNvPr id="25" name="直線コネクタ 15">
                <a:extLst>
                  <a:ext uri="{FF2B5EF4-FFF2-40B4-BE49-F238E27FC236}">
                    <a16:creationId xmlns:a16="http://schemas.microsoft.com/office/drawing/2014/main" id="{E65FC811-7E0D-4EBD-AACF-6A3650759C4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738701" y="1988865"/>
                <a:ext cx="792162" cy="144463"/>
              </a:xfrm>
              <a:prstGeom prst="line">
                <a:avLst/>
              </a:prstGeom>
              <a:noFill/>
              <a:ln w="19050" algn="ctr">
                <a:solidFill>
                  <a:srgbClr val="FF5050"/>
                </a:solidFill>
                <a:round/>
                <a:headEnd/>
                <a:tailEnd/>
              </a:ln>
            </p:spPr>
          </p:cxnSp>
          <p:cxnSp>
            <p:nvCxnSpPr>
              <p:cNvPr id="26" name="直線コネクタ 16">
                <a:extLst>
                  <a:ext uri="{FF2B5EF4-FFF2-40B4-BE49-F238E27FC236}">
                    <a16:creationId xmlns:a16="http://schemas.microsoft.com/office/drawing/2014/main" id="{EFD9F06E-D482-439A-91FB-8B7390440CB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2530863" y="2060303"/>
                <a:ext cx="0" cy="73025"/>
              </a:xfrm>
              <a:prstGeom prst="line">
                <a:avLst/>
              </a:prstGeom>
              <a:noFill/>
              <a:ln w="19050" algn="ctr">
                <a:solidFill>
                  <a:srgbClr val="FF5050"/>
                </a:solidFill>
                <a:round/>
                <a:headEnd/>
                <a:tailEnd/>
              </a:ln>
            </p:spPr>
          </p:cxnSp>
          <p:cxnSp>
            <p:nvCxnSpPr>
              <p:cNvPr id="27" name="直線コネクタ 18">
                <a:extLst>
                  <a:ext uri="{FF2B5EF4-FFF2-40B4-BE49-F238E27FC236}">
                    <a16:creationId xmlns:a16="http://schemas.microsoft.com/office/drawing/2014/main" id="{01F33021-9C56-4E78-B4F5-A9CB2FC0700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530863" y="2060303"/>
                <a:ext cx="4679950" cy="431800"/>
              </a:xfrm>
              <a:prstGeom prst="line">
                <a:avLst/>
              </a:prstGeom>
              <a:noFill/>
              <a:ln w="19050" algn="ctr">
                <a:solidFill>
                  <a:srgbClr val="FF5050"/>
                </a:solidFill>
                <a:round/>
                <a:headEnd/>
                <a:tailEnd/>
              </a:ln>
            </p:spPr>
          </p:cxnSp>
          <p:cxnSp>
            <p:nvCxnSpPr>
              <p:cNvPr id="28" name="直線コネクタ 24">
                <a:extLst>
                  <a:ext uri="{FF2B5EF4-FFF2-40B4-BE49-F238E27FC236}">
                    <a16:creationId xmlns:a16="http://schemas.microsoft.com/office/drawing/2014/main" id="{F6EFB819-F29D-492B-87A1-2B3F82905E0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530863" y="1917428"/>
                <a:ext cx="4639667" cy="287436"/>
              </a:xfrm>
              <a:prstGeom prst="line">
                <a:avLst/>
              </a:prstGeom>
              <a:noFill/>
              <a:ln w="19050" algn="ctr">
                <a:solidFill>
                  <a:srgbClr val="FF5050"/>
                </a:solidFill>
                <a:round/>
                <a:headEnd/>
                <a:tailEnd/>
              </a:ln>
            </p:spPr>
          </p:cxnSp>
          <p:cxnSp>
            <p:nvCxnSpPr>
              <p:cNvPr id="29" name="直線コネクタ 31">
                <a:extLst>
                  <a:ext uri="{FF2B5EF4-FFF2-40B4-BE49-F238E27FC236}">
                    <a16:creationId xmlns:a16="http://schemas.microsoft.com/office/drawing/2014/main" id="{8AD306D0-6AFB-407A-88F0-B1D5CB27C1F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2530863" y="1701528"/>
                <a:ext cx="0" cy="215900"/>
              </a:xfrm>
              <a:prstGeom prst="line">
                <a:avLst/>
              </a:prstGeom>
              <a:noFill/>
              <a:ln w="19050" algn="ctr">
                <a:solidFill>
                  <a:srgbClr val="FF5050"/>
                </a:solidFill>
                <a:round/>
                <a:headEnd/>
                <a:tailEnd/>
              </a:ln>
            </p:spPr>
          </p:cxnSp>
          <p:cxnSp>
            <p:nvCxnSpPr>
              <p:cNvPr id="30" name="直線コネクタ 33">
                <a:extLst>
                  <a:ext uri="{FF2B5EF4-FFF2-40B4-BE49-F238E27FC236}">
                    <a16:creationId xmlns:a16="http://schemas.microsoft.com/office/drawing/2014/main" id="{4DF65720-B068-4638-8F72-D7BA81ABA13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1738701" y="1701528"/>
                <a:ext cx="801687" cy="7937"/>
              </a:xfrm>
              <a:prstGeom prst="line">
                <a:avLst/>
              </a:prstGeom>
              <a:noFill/>
              <a:ln w="19050" algn="ctr">
                <a:solidFill>
                  <a:srgbClr val="FF5050"/>
                </a:solidFill>
                <a:round/>
                <a:headEnd/>
                <a:tailEnd/>
              </a:ln>
            </p:spPr>
          </p:cxnSp>
          <p:cxnSp>
            <p:nvCxnSpPr>
              <p:cNvPr id="31" name="直線コネクタ 36">
                <a:extLst>
                  <a:ext uri="{FF2B5EF4-FFF2-40B4-BE49-F238E27FC236}">
                    <a16:creationId xmlns:a16="http://schemas.microsoft.com/office/drawing/2014/main" id="{F33EF908-B507-410B-9FD0-04B6A6FAC09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1738701" y="1701528"/>
                <a:ext cx="0" cy="287337"/>
              </a:xfrm>
              <a:prstGeom prst="line">
                <a:avLst/>
              </a:prstGeom>
              <a:noFill/>
              <a:ln w="19050" algn="ctr">
                <a:solidFill>
                  <a:srgbClr val="FF5050"/>
                </a:solidFill>
                <a:round/>
                <a:headEnd/>
                <a:tailEnd/>
              </a:ln>
            </p:spPr>
          </p:cxnSp>
          <p:cxnSp>
            <p:nvCxnSpPr>
              <p:cNvPr id="32" name="直線コネクタ 38">
                <a:extLst>
                  <a:ext uri="{FF2B5EF4-FFF2-40B4-BE49-F238E27FC236}">
                    <a16:creationId xmlns:a16="http://schemas.microsoft.com/office/drawing/2014/main" id="{7D1EB606-EB95-4F0D-A9FB-E51748C655B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7210813" y="2204864"/>
                <a:ext cx="360363" cy="0"/>
              </a:xfrm>
              <a:prstGeom prst="line">
                <a:avLst/>
              </a:prstGeom>
              <a:noFill/>
              <a:ln w="19050" algn="ctr">
                <a:solidFill>
                  <a:srgbClr val="FF5050"/>
                </a:solidFill>
                <a:round/>
                <a:headEnd/>
                <a:tailEnd/>
              </a:ln>
            </p:spPr>
          </p:cxnSp>
          <p:cxnSp>
            <p:nvCxnSpPr>
              <p:cNvPr id="33" name="直線コネクタ 40">
                <a:extLst>
                  <a:ext uri="{FF2B5EF4-FFF2-40B4-BE49-F238E27FC236}">
                    <a16:creationId xmlns:a16="http://schemas.microsoft.com/office/drawing/2014/main" id="{1E09D72A-0DB5-4D42-8B36-7F4CBFCD9C1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7571176" y="2204765"/>
                <a:ext cx="0" cy="287338"/>
              </a:xfrm>
              <a:prstGeom prst="line">
                <a:avLst/>
              </a:prstGeom>
              <a:noFill/>
              <a:ln w="19050" algn="ctr">
                <a:solidFill>
                  <a:srgbClr val="FF5050"/>
                </a:solidFill>
                <a:round/>
                <a:headEnd/>
                <a:tailEnd/>
              </a:ln>
            </p:spPr>
          </p:cxnSp>
          <p:cxnSp>
            <p:nvCxnSpPr>
              <p:cNvPr id="34" name="直線コネクタ 41">
                <a:extLst>
                  <a:ext uri="{FF2B5EF4-FFF2-40B4-BE49-F238E27FC236}">
                    <a16:creationId xmlns:a16="http://schemas.microsoft.com/office/drawing/2014/main" id="{BC6B383E-6E16-4141-85A4-ADB82409451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7210813" y="2492103"/>
                <a:ext cx="360363" cy="0"/>
              </a:xfrm>
              <a:prstGeom prst="line">
                <a:avLst/>
              </a:prstGeom>
              <a:noFill/>
              <a:ln w="19050" algn="ctr">
                <a:solidFill>
                  <a:srgbClr val="FF5050"/>
                </a:solidFill>
                <a:round/>
                <a:headEnd/>
                <a:tailEnd/>
              </a:ln>
            </p:spPr>
          </p:cxnSp>
          <p:cxnSp>
            <p:nvCxnSpPr>
              <p:cNvPr id="35" name="直線矢印コネクタ 44">
                <a:extLst>
                  <a:ext uri="{FF2B5EF4-FFF2-40B4-BE49-F238E27FC236}">
                    <a16:creationId xmlns:a16="http://schemas.microsoft.com/office/drawing/2014/main" id="{16A6D608-EF8C-4A6B-BF2A-00879EF5219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6340319" y="781647"/>
                <a:ext cx="380278" cy="1355444"/>
              </a:xfrm>
              <a:prstGeom prst="straightConnector1">
                <a:avLst/>
              </a:prstGeom>
              <a:noFill/>
              <a:ln w="9525" algn="ctr">
                <a:solidFill>
                  <a:srgbClr val="FF5050"/>
                </a:solidFill>
                <a:round/>
                <a:headEnd/>
                <a:tailEnd type="diamond" w="med" len="med"/>
              </a:ln>
            </p:spPr>
          </p:cxnSp>
          <p:sp>
            <p:nvSpPr>
              <p:cNvPr id="36" name="テキスト ボックス 45">
                <a:extLst>
                  <a:ext uri="{FF2B5EF4-FFF2-40B4-BE49-F238E27FC236}">
                    <a16:creationId xmlns:a16="http://schemas.microsoft.com/office/drawing/2014/main" id="{09ECBA92-7653-485D-BBC6-4B08EEB7BA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50203" y="178392"/>
                <a:ext cx="2638704" cy="742348"/>
              </a:xfrm>
              <a:prstGeom prst="rect">
                <a:avLst/>
              </a:prstGeom>
              <a:solidFill>
                <a:srgbClr val="FFFFCC"/>
              </a:solidFill>
              <a:ln w="28575">
                <a:solidFill>
                  <a:srgbClr val="FF9900"/>
                </a:solidFill>
                <a:prstDash val="sysDot"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1400" dirty="0">
                    <a:solidFill>
                      <a:srgbClr val="FF7C80"/>
                    </a:solidFill>
                    <a:latin typeface="小塚ゴシック Pro H" pitchFamily="34" charset="-128"/>
                    <a:ea typeface="小塚ゴシック Pro H" pitchFamily="34" charset="-128"/>
                  </a:rPr>
                  <a:t>Helium Vessel </a:t>
                </a:r>
              </a:p>
              <a:p>
                <a:pPr algn="ctr"/>
                <a:r>
                  <a:rPr lang="en-US" altLang="ja-JP" sz="1400" dirty="0">
                    <a:solidFill>
                      <a:srgbClr val="FF7C80"/>
                    </a:solidFill>
                    <a:latin typeface="小塚ゴシック Pro M" pitchFamily="34" charset="-128"/>
                    <a:ea typeface="小塚ゴシック Pro M" pitchFamily="34" charset="-128"/>
                  </a:rPr>
                  <a:t>L=110m, V=1,500m</a:t>
                </a:r>
                <a:r>
                  <a:rPr lang="en-US" altLang="ja-JP" sz="1400" baseline="30000" dirty="0">
                    <a:solidFill>
                      <a:srgbClr val="FF7C80"/>
                    </a:solidFill>
                    <a:latin typeface="小塚ゴシック Pro M" pitchFamily="34" charset="-128"/>
                    <a:ea typeface="小塚ゴシック Pro M" pitchFamily="34" charset="-128"/>
                  </a:rPr>
                  <a:t>3</a:t>
                </a:r>
                <a:endParaRPr lang="ja-JP" altLang="en-US" sz="1400" dirty="0">
                  <a:solidFill>
                    <a:srgbClr val="FF7C80"/>
                  </a:solidFill>
                  <a:latin typeface="小塚ゴシック Pro M" pitchFamily="34" charset="-128"/>
                  <a:ea typeface="小塚ゴシック Pro M" pitchFamily="34" charset="-128"/>
                </a:endParaRPr>
              </a:p>
            </p:txBody>
          </p:sp>
          <p:sp>
            <p:nvSpPr>
              <p:cNvPr id="37" name="二等辺三角形 46">
                <a:extLst>
                  <a:ext uri="{FF2B5EF4-FFF2-40B4-BE49-F238E27FC236}">
                    <a16:creationId xmlns:a16="http://schemas.microsoft.com/office/drawing/2014/main" id="{EE71C2F2-3C41-4C89-B08E-041C80E28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440000">
                <a:off x="5177681" y="-782231"/>
                <a:ext cx="127058" cy="5976013"/>
              </a:xfrm>
              <a:prstGeom prst="triangle">
                <a:avLst>
                  <a:gd name="adj" fmla="val 50000"/>
                </a:avLst>
              </a:prstGeom>
              <a:solidFill>
                <a:srgbClr val="FFC000">
                  <a:alpha val="50195"/>
                </a:srgbClr>
              </a:solidFill>
              <a:ln w="9525" algn="ctr">
                <a:noFill/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endParaRPr lang="ja-JP" altLang="en-US" sz="1600">
                  <a:latin typeface="小塚ゴシック Pro M" pitchFamily="34" charset="-128"/>
                  <a:ea typeface="小塚ゴシック Pro M" pitchFamily="34" charset="-128"/>
                </a:endParaRPr>
              </a:p>
            </p:txBody>
          </p:sp>
          <p:sp>
            <p:nvSpPr>
              <p:cNvPr id="38" name="テキスト ボックス 47">
                <a:extLst>
                  <a:ext uri="{FF2B5EF4-FFF2-40B4-BE49-F238E27FC236}">
                    <a16:creationId xmlns:a16="http://schemas.microsoft.com/office/drawing/2014/main" id="{47B5D6B8-4DED-400F-9D78-DBD2BD3EE0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67793" y="1713515"/>
                <a:ext cx="564493" cy="655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1200" dirty="0">
                    <a:solidFill>
                      <a:srgbClr val="FF5050"/>
                    </a:solidFill>
                    <a:latin typeface="小塚ゴシック Pro M" pitchFamily="34" charset="-128"/>
                    <a:ea typeface="小塚ゴシック Pro M" pitchFamily="34" charset="-128"/>
                  </a:rPr>
                  <a:t>OA</a:t>
                </a:r>
              </a:p>
              <a:p>
                <a:pPr algn="ctr"/>
                <a:r>
                  <a:rPr lang="en-US" altLang="ja-JP" sz="1200" dirty="0">
                    <a:solidFill>
                      <a:srgbClr val="FF5050"/>
                    </a:solidFill>
                    <a:latin typeface="小塚ゴシック Pro M" pitchFamily="34" charset="-128"/>
                    <a:ea typeface="小塚ゴシック Pro M" pitchFamily="34" charset="-128"/>
                  </a:rPr>
                  <a:t>2</a:t>
                </a:r>
                <a:r>
                  <a:rPr lang="en-US" altLang="ja-JP" sz="1200" baseline="30000" dirty="0">
                    <a:solidFill>
                      <a:srgbClr val="FF5050"/>
                    </a:solidFill>
                    <a:latin typeface="小塚ゴシック Pro M" pitchFamily="34" charset="-128"/>
                    <a:ea typeface="小塚ゴシック Pro M" pitchFamily="34" charset="-128"/>
                  </a:rPr>
                  <a:t>o</a:t>
                </a:r>
                <a:endParaRPr lang="ja-JP" altLang="en-US" sz="1200" baseline="30000" dirty="0">
                  <a:solidFill>
                    <a:srgbClr val="FF5050"/>
                  </a:solidFill>
                  <a:latin typeface="小塚ゴシック Pro M" pitchFamily="34" charset="-128"/>
                  <a:ea typeface="小塚ゴシック Pro M" pitchFamily="34" charset="-128"/>
                </a:endParaRPr>
              </a:p>
            </p:txBody>
          </p:sp>
          <p:sp>
            <p:nvSpPr>
              <p:cNvPr id="39" name="テキスト ボックス 48">
                <a:extLst>
                  <a:ext uri="{FF2B5EF4-FFF2-40B4-BE49-F238E27FC236}">
                    <a16:creationId xmlns:a16="http://schemas.microsoft.com/office/drawing/2014/main" id="{4F7AC5CA-B746-436A-A2A1-CE0A04BFB2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97244" y="2221806"/>
                <a:ext cx="655329" cy="4030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dirty="0">
                    <a:solidFill>
                      <a:srgbClr val="FF5050"/>
                    </a:solidFill>
                    <a:latin typeface="小塚ゴシック Pro M" pitchFamily="34" charset="-128"/>
                    <a:ea typeface="小塚ゴシック Pro M" pitchFamily="34" charset="-128"/>
                  </a:rPr>
                  <a:t>2.5</a:t>
                </a:r>
                <a:r>
                  <a:rPr lang="en-US" altLang="ja-JP" sz="1200" baseline="30000" dirty="0">
                    <a:solidFill>
                      <a:srgbClr val="FF5050"/>
                    </a:solidFill>
                    <a:latin typeface="小塚ゴシック Pro M" pitchFamily="34" charset="-128"/>
                    <a:ea typeface="小塚ゴシック Pro M" pitchFamily="34" charset="-128"/>
                  </a:rPr>
                  <a:t>o</a:t>
                </a:r>
                <a:endParaRPr lang="ja-JP" altLang="en-US" sz="1100" baseline="30000" dirty="0">
                  <a:solidFill>
                    <a:srgbClr val="FF5050"/>
                  </a:solidFill>
                  <a:latin typeface="小塚ゴシック Pro M" pitchFamily="34" charset="-128"/>
                  <a:ea typeface="小塚ゴシック Pro M" pitchFamily="34" charset="-128"/>
                </a:endParaRPr>
              </a:p>
            </p:txBody>
          </p:sp>
          <p:sp>
            <p:nvSpPr>
              <p:cNvPr id="40" name="テキスト ボックス 48">
                <a:extLst>
                  <a:ext uri="{FF2B5EF4-FFF2-40B4-BE49-F238E27FC236}">
                    <a16:creationId xmlns:a16="http://schemas.microsoft.com/office/drawing/2014/main" id="{A747A2AA-1FDD-408B-8FF7-52F5D1C8D0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61101" y="2475952"/>
                <a:ext cx="580414" cy="371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dirty="0">
                    <a:solidFill>
                      <a:srgbClr val="00B0F0"/>
                    </a:solidFill>
                    <a:latin typeface="小塚ゴシック Pro M" pitchFamily="34" charset="-128"/>
                    <a:ea typeface="小塚ゴシック Pro M" pitchFamily="34" charset="-128"/>
                  </a:rPr>
                  <a:t>[3</a:t>
                </a:r>
                <a:r>
                  <a:rPr lang="en-US" altLang="ja-JP" sz="1100" baseline="30000" dirty="0">
                    <a:solidFill>
                      <a:srgbClr val="00B0F0"/>
                    </a:solidFill>
                    <a:latin typeface="小塚ゴシック Pro M" pitchFamily="34" charset="-128"/>
                    <a:ea typeface="小塚ゴシック Pro M" pitchFamily="34" charset="-128"/>
                  </a:rPr>
                  <a:t>o</a:t>
                </a:r>
                <a:r>
                  <a:rPr lang="en-US" altLang="ja-JP" sz="1100" dirty="0">
                    <a:solidFill>
                      <a:srgbClr val="00B0F0"/>
                    </a:solidFill>
                    <a:latin typeface="小塚ゴシック Pro M" pitchFamily="34" charset="-128"/>
                    <a:ea typeface="小塚ゴシック Pro M" pitchFamily="34" charset="-128"/>
                  </a:rPr>
                  <a:t>]</a:t>
                </a:r>
                <a:endParaRPr lang="ja-JP" altLang="en-US" sz="1100" dirty="0">
                  <a:solidFill>
                    <a:srgbClr val="00B0F0"/>
                  </a:solidFill>
                  <a:latin typeface="小塚ゴシック Pro M" pitchFamily="34" charset="-128"/>
                  <a:ea typeface="小塚ゴシック Pro M" pitchFamily="34" charset="-128"/>
                </a:endParaRPr>
              </a:p>
            </p:txBody>
          </p:sp>
          <p:pic>
            <p:nvPicPr>
              <p:cNvPr id="41" name="Picture 35">
                <a:extLst>
                  <a:ext uri="{FF2B5EF4-FFF2-40B4-BE49-F238E27FC236}">
                    <a16:creationId xmlns:a16="http://schemas.microsoft.com/office/drawing/2014/main" id="{9B92EC5F-85B1-4697-AE90-CE678EF4CC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7169537" y="1811064"/>
                <a:ext cx="846470" cy="324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2" name="グループ化 88">
                <a:extLst>
                  <a:ext uri="{FF2B5EF4-FFF2-40B4-BE49-F238E27FC236}">
                    <a16:creationId xmlns:a16="http://schemas.microsoft.com/office/drawing/2014/main" id="{FAF29CD5-083C-494F-80B8-856356B0053B}"/>
                  </a:ext>
                </a:extLst>
              </p:cNvPr>
              <p:cNvGrpSpPr/>
              <p:nvPr/>
            </p:nvGrpSpPr>
            <p:grpSpPr>
              <a:xfrm>
                <a:off x="7782610" y="1484784"/>
                <a:ext cx="108000" cy="648040"/>
                <a:chOff x="7452320" y="1484784"/>
                <a:chExt cx="144000" cy="648040"/>
              </a:xfrm>
            </p:grpSpPr>
            <p:pic>
              <p:nvPicPr>
                <p:cNvPr id="47" name="Picture 35">
                  <a:extLst>
                    <a:ext uri="{FF2B5EF4-FFF2-40B4-BE49-F238E27FC236}">
                      <a16:creationId xmlns:a16="http://schemas.microsoft.com/office/drawing/2014/main" id="{180505B2-37CC-4A8F-B0F7-36F134C20F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r="82986" b="11101"/>
                <a:stretch>
                  <a:fillRect/>
                </a:stretch>
              </p:blipFill>
              <p:spPr bwMode="auto">
                <a:xfrm flipH="1">
                  <a:off x="7452320" y="1844824"/>
                  <a:ext cx="144000" cy="288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" name="Picture 35">
                  <a:extLst>
                    <a:ext uri="{FF2B5EF4-FFF2-40B4-BE49-F238E27FC236}">
                      <a16:creationId xmlns:a16="http://schemas.microsoft.com/office/drawing/2014/main" id="{62FA76C2-803C-4B91-8071-E17DFA09B2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r="82986" b="11101"/>
                <a:stretch>
                  <a:fillRect/>
                </a:stretch>
              </p:blipFill>
              <p:spPr bwMode="auto">
                <a:xfrm flipH="1">
                  <a:off x="7452320" y="1628800"/>
                  <a:ext cx="144000" cy="288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" name="Picture 35">
                  <a:extLst>
                    <a:ext uri="{FF2B5EF4-FFF2-40B4-BE49-F238E27FC236}">
                      <a16:creationId xmlns:a16="http://schemas.microsoft.com/office/drawing/2014/main" id="{D42A0EA6-40C1-44C2-9891-775CA3F91B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r="82986" b="11101"/>
                <a:stretch>
                  <a:fillRect/>
                </a:stretch>
              </p:blipFill>
              <p:spPr bwMode="auto">
                <a:xfrm flipH="1">
                  <a:off x="7452320" y="1484784"/>
                  <a:ext cx="144000" cy="288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43" name="正方形/長方形 94">
                <a:extLst>
                  <a:ext uri="{FF2B5EF4-FFF2-40B4-BE49-F238E27FC236}">
                    <a16:creationId xmlns:a16="http://schemas.microsoft.com/office/drawing/2014/main" id="{77681760-35F0-4B3B-8335-E45FA66D05FC}"/>
                  </a:ext>
                </a:extLst>
              </p:cNvPr>
              <p:cNvSpPr/>
              <p:nvPr/>
            </p:nvSpPr>
            <p:spPr>
              <a:xfrm>
                <a:off x="7782610" y="1484784"/>
                <a:ext cx="108000" cy="6480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600">
                  <a:latin typeface="小塚ゴシック Pro M" pitchFamily="34" charset="-128"/>
                  <a:ea typeface="小塚ゴシック Pro M" pitchFamily="34" charset="-128"/>
                </a:endParaRPr>
              </a:p>
            </p:txBody>
          </p:sp>
          <p:sp>
            <p:nvSpPr>
              <p:cNvPr id="44" name="正方形/長方形 95">
                <a:extLst>
                  <a:ext uri="{FF2B5EF4-FFF2-40B4-BE49-F238E27FC236}">
                    <a16:creationId xmlns:a16="http://schemas.microsoft.com/office/drawing/2014/main" id="{33DA485F-7278-4C67-88CC-353AA9557534}"/>
                  </a:ext>
                </a:extLst>
              </p:cNvPr>
              <p:cNvSpPr/>
              <p:nvPr/>
            </p:nvSpPr>
            <p:spPr>
              <a:xfrm>
                <a:off x="1481898" y="404664"/>
                <a:ext cx="432048" cy="2160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600">
                  <a:latin typeface="小塚ゴシック Pro M" pitchFamily="34" charset="-128"/>
                  <a:ea typeface="小塚ゴシック Pro M" pitchFamily="34" charset="-128"/>
                </a:endParaRPr>
              </a:p>
            </p:txBody>
          </p:sp>
          <p:sp>
            <p:nvSpPr>
              <p:cNvPr id="45" name="正方形/長方形 96">
                <a:extLst>
                  <a:ext uri="{FF2B5EF4-FFF2-40B4-BE49-F238E27FC236}">
                    <a16:creationId xmlns:a16="http://schemas.microsoft.com/office/drawing/2014/main" id="{A97C3B86-E457-45AC-ABDC-14CD68E1CDA8}"/>
                  </a:ext>
                </a:extLst>
              </p:cNvPr>
              <p:cNvSpPr/>
              <p:nvPr/>
            </p:nvSpPr>
            <p:spPr>
              <a:xfrm>
                <a:off x="2562018" y="404664"/>
                <a:ext cx="432048" cy="2160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600">
                  <a:latin typeface="小塚ゴシック Pro M" pitchFamily="34" charset="-128"/>
                  <a:ea typeface="小塚ゴシック Pro M" pitchFamily="34" charset="-128"/>
                </a:endParaRPr>
              </a:p>
            </p:txBody>
          </p:sp>
          <p:sp>
            <p:nvSpPr>
              <p:cNvPr id="46" name="Text Box 194">
                <a:extLst>
                  <a:ext uri="{FF2B5EF4-FFF2-40B4-BE49-F238E27FC236}">
                    <a16:creationId xmlns:a16="http://schemas.microsoft.com/office/drawing/2014/main" id="{236559F4-2868-4637-9811-75056BFE48B1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1365861" y="385533"/>
                <a:ext cx="1809508" cy="3144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70000"/>
                  </a:lnSpc>
                </a:pPr>
                <a:r>
                  <a:rPr lang="en-US" altLang="ja-JP" sz="1200" dirty="0">
                    <a:solidFill>
                      <a:srgbClr val="FF7C80"/>
                    </a:solidFill>
                    <a:latin typeface="小塚ゴシック Pro H" pitchFamily="34" charset="-128"/>
                    <a:ea typeface="小塚ゴシック Pro H" pitchFamily="34" charset="-128"/>
                  </a:rPr>
                  <a:t>Target Station</a:t>
                </a:r>
              </a:p>
            </p:txBody>
          </p:sp>
        </p:grpSp>
        <p:cxnSp>
          <p:nvCxnSpPr>
            <p:cNvPr id="21" name="直線矢印コネクタ 15">
              <a:extLst>
                <a:ext uri="{FF2B5EF4-FFF2-40B4-BE49-F238E27FC236}">
                  <a16:creationId xmlns:a16="http://schemas.microsoft.com/office/drawing/2014/main" id="{51A3AF8F-F4B2-4172-B513-040AADAE45F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4950679" y="1650147"/>
              <a:ext cx="1079314" cy="931125"/>
            </a:xfrm>
            <a:prstGeom prst="straightConnector1">
              <a:avLst/>
            </a:prstGeom>
            <a:noFill/>
            <a:ln w="19050" algn="ctr">
              <a:solidFill>
                <a:srgbClr val="FF9900"/>
              </a:solidFill>
              <a:round/>
              <a:headEnd/>
              <a:tailEnd type="oval" w="med" len="med"/>
            </a:ln>
          </p:spPr>
        </p:cxnSp>
      </p:grpSp>
      <p:grpSp>
        <p:nvGrpSpPr>
          <p:cNvPr id="54" name="グループ化 56">
            <a:extLst>
              <a:ext uri="{FF2B5EF4-FFF2-40B4-BE49-F238E27FC236}">
                <a16:creationId xmlns:a16="http://schemas.microsoft.com/office/drawing/2014/main" id="{66A591CE-EF2A-4256-A4EF-722ADB9B6C3D}"/>
              </a:ext>
            </a:extLst>
          </p:cNvPr>
          <p:cNvGrpSpPr/>
          <p:nvPr/>
        </p:nvGrpSpPr>
        <p:grpSpPr>
          <a:xfrm>
            <a:off x="6915156" y="3481870"/>
            <a:ext cx="4875056" cy="2949213"/>
            <a:chOff x="120516" y="3376773"/>
            <a:chExt cx="4965587" cy="3003982"/>
          </a:xfrm>
        </p:grpSpPr>
        <p:pic>
          <p:nvPicPr>
            <p:cNvPr id="55" name="Picture 3">
              <a:extLst>
                <a:ext uri="{FF2B5EF4-FFF2-40B4-BE49-F238E27FC236}">
                  <a16:creationId xmlns:a16="http://schemas.microsoft.com/office/drawing/2014/main" id="{974BCA8D-0F77-4FD6-AB31-155F06AF830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516" y="3376773"/>
              <a:ext cx="4513679" cy="3003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Text Box 6">
              <a:extLst>
                <a:ext uri="{FF2B5EF4-FFF2-40B4-BE49-F238E27FC236}">
                  <a16:creationId xmlns:a16="http://schemas.microsoft.com/office/drawing/2014/main" id="{A665A480-BBC8-4F1D-940E-6FF6BE8D05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3779" y="3407740"/>
              <a:ext cx="2831145" cy="231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fontAlgn="base">
                <a:lnSpc>
                  <a:spcPct val="5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kumimoji="0" lang="en-GB" altLang="ja-JP" sz="1600" b="1" dirty="0">
                  <a:solidFill>
                    <a:srgbClr val="FF0000"/>
                  </a:solidFill>
                  <a:latin typeface="Verdana" pitchFamily="34" charset="0"/>
                </a:rPr>
                <a:t>Graphite</a:t>
              </a:r>
              <a:endParaRPr lang="en-US" altLang="ja-JP" sz="16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正方形/長方形 59">
              <a:extLst>
                <a:ext uri="{FF2B5EF4-FFF2-40B4-BE49-F238E27FC236}">
                  <a16:creationId xmlns:a16="http://schemas.microsoft.com/office/drawing/2014/main" id="{A1A7A63B-CEDC-4829-9F8F-553CF02AE4D4}"/>
                </a:ext>
              </a:extLst>
            </p:cNvPr>
            <p:cNvSpPr/>
            <p:nvPr/>
          </p:nvSpPr>
          <p:spPr>
            <a:xfrm>
              <a:off x="2676305" y="5044018"/>
              <a:ext cx="2409798" cy="6024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kumimoji="0" lang="en-GB" altLang="ja-JP" sz="1600" dirty="0">
                  <a:solidFill>
                    <a:srgbClr val="000000"/>
                  </a:solidFill>
                  <a:latin typeface="Verdana" pitchFamily="34" charset="0"/>
                </a:rPr>
                <a:t>Outer tube / beam window (</a:t>
              </a:r>
              <a:r>
                <a:rPr kumimoji="0" lang="en-GB" altLang="ja-JP" sz="1600" b="1" dirty="0">
                  <a:solidFill>
                    <a:srgbClr val="FF0000"/>
                  </a:solidFill>
                  <a:latin typeface="Verdana" pitchFamily="34" charset="0"/>
                </a:rPr>
                <a:t>Ti6Al4V</a:t>
              </a:r>
              <a:r>
                <a:rPr kumimoji="0" lang="en-GB" altLang="ja-JP" sz="1600" dirty="0">
                  <a:solidFill>
                    <a:srgbClr val="000000"/>
                  </a:solidFill>
                  <a:latin typeface="Verdana" pitchFamily="34" charset="0"/>
                </a:rPr>
                <a:t>)</a:t>
              </a:r>
            </a:p>
          </p:txBody>
        </p:sp>
        <p:cxnSp>
          <p:nvCxnSpPr>
            <p:cNvPr id="58" name="直線矢印コネクタ 60">
              <a:extLst>
                <a:ext uri="{FF2B5EF4-FFF2-40B4-BE49-F238E27FC236}">
                  <a16:creationId xmlns:a16="http://schemas.microsoft.com/office/drawing/2014/main" id="{B0B63A06-D9E2-4BD0-8C49-3AB6DCC83952}"/>
                </a:ext>
              </a:extLst>
            </p:cNvPr>
            <p:cNvCxnSpPr/>
            <p:nvPr/>
          </p:nvCxnSpPr>
          <p:spPr bwMode="auto">
            <a:xfrm flipH="1" flipV="1">
              <a:off x="1619672" y="5093989"/>
              <a:ext cx="1236933" cy="281183"/>
            </a:xfrm>
            <a:prstGeom prst="straightConnector1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rect">
                <a:fillToRect l="50000" t="50000" r="50000" b="50000"/>
              </a:path>
            </a:gradFill>
            <a:ln w="19050" cap="flat" cmpd="sng" algn="ctr">
              <a:solidFill>
                <a:srgbClr val="FF5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9" name="直線矢印コネクタ 61">
              <a:extLst>
                <a:ext uri="{FF2B5EF4-FFF2-40B4-BE49-F238E27FC236}">
                  <a16:creationId xmlns:a16="http://schemas.microsoft.com/office/drawing/2014/main" id="{B4A52CB8-98B8-47B6-9EE7-522AF9628377}"/>
                </a:ext>
              </a:extLst>
            </p:cNvPr>
            <p:cNvCxnSpPr/>
            <p:nvPr/>
          </p:nvCxnSpPr>
          <p:spPr bwMode="auto">
            <a:xfrm flipH="1" flipV="1">
              <a:off x="3502470" y="4971594"/>
              <a:ext cx="164492" cy="167121"/>
            </a:xfrm>
            <a:prstGeom prst="straightConnector1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rect">
                <a:fillToRect l="50000" t="50000" r="50000" b="50000"/>
              </a:path>
            </a:gradFill>
            <a:ln w="19050" cap="flat" cmpd="sng" algn="ctr">
              <a:solidFill>
                <a:srgbClr val="FF5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0" name="直線矢印コネクタ 62">
              <a:extLst>
                <a:ext uri="{FF2B5EF4-FFF2-40B4-BE49-F238E27FC236}">
                  <a16:creationId xmlns:a16="http://schemas.microsoft.com/office/drawing/2014/main" id="{1D6A3116-13F1-430B-BF5A-4D5FCD6853A7}"/>
                </a:ext>
              </a:extLst>
            </p:cNvPr>
            <p:cNvCxnSpPr/>
            <p:nvPr/>
          </p:nvCxnSpPr>
          <p:spPr bwMode="auto">
            <a:xfrm flipH="1">
              <a:off x="2777440" y="3883325"/>
              <a:ext cx="79165" cy="998153"/>
            </a:xfrm>
            <a:prstGeom prst="straightConnector1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rect">
                <a:fillToRect l="50000" t="50000" r="50000" b="50000"/>
              </a:path>
            </a:gradFill>
            <a:ln w="19050" cap="flat" cmpd="sng" algn="ctr">
              <a:solidFill>
                <a:srgbClr val="FF5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1" name="直線矢印コネクタ 63">
              <a:extLst>
                <a:ext uri="{FF2B5EF4-FFF2-40B4-BE49-F238E27FC236}">
                  <a16:creationId xmlns:a16="http://schemas.microsoft.com/office/drawing/2014/main" id="{B0407A0B-2BB5-496B-A5CC-15DD3AD7F6CF}"/>
                </a:ext>
              </a:extLst>
            </p:cNvPr>
            <p:cNvCxnSpPr/>
            <p:nvPr/>
          </p:nvCxnSpPr>
          <p:spPr bwMode="auto">
            <a:xfrm flipH="1">
              <a:off x="3309066" y="4257337"/>
              <a:ext cx="100733" cy="371350"/>
            </a:xfrm>
            <a:prstGeom prst="straightConnector1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rect">
                <a:fillToRect l="50000" t="50000" r="50000" b="50000"/>
              </a:path>
            </a:gradFill>
            <a:ln w="19050" cap="flat" cmpd="sng" algn="ctr">
              <a:solidFill>
                <a:srgbClr val="FF5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26D1D28F-C526-42F1-8003-4CF5DC17F61D}"/>
              </a:ext>
            </a:extLst>
          </p:cNvPr>
          <p:cNvSpPr txBox="1"/>
          <p:nvPr/>
        </p:nvSpPr>
        <p:spPr>
          <a:xfrm>
            <a:off x="31968" y="5397362"/>
            <a:ext cx="5820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T. Ishida et al., J-PARC Accelerator, Japan (2019 Presentation)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AE94C0B-954A-44E7-9181-C8B2E900D489}"/>
              </a:ext>
            </a:extLst>
          </p:cNvPr>
          <p:cNvSpPr txBox="1"/>
          <p:nvPr/>
        </p:nvSpPr>
        <p:spPr>
          <a:xfrm>
            <a:off x="6096000" y="6429761"/>
            <a:ext cx="5820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T. Ishida et al., J-PARC Accelerator, Japan (2019 Presentation)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B19DCA46-3D73-4FD5-9EA7-0A1CD2BA6880}"/>
              </a:ext>
            </a:extLst>
          </p:cNvPr>
          <p:cNvCxnSpPr>
            <a:cxnSpLocks/>
          </p:cNvCxnSpPr>
          <p:nvPr/>
        </p:nvCxnSpPr>
        <p:spPr>
          <a:xfrm flipV="1">
            <a:off x="6438900" y="5070552"/>
            <a:ext cx="2022441" cy="326810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4CBEBE0-CA25-4004-81D7-1C36366E8192}"/>
              </a:ext>
            </a:extLst>
          </p:cNvPr>
          <p:cNvCxnSpPr>
            <a:cxnSpLocks/>
          </p:cNvCxnSpPr>
          <p:nvPr/>
        </p:nvCxnSpPr>
        <p:spPr>
          <a:xfrm flipV="1">
            <a:off x="10169559" y="4518879"/>
            <a:ext cx="2022441" cy="326810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94033BCF-B1BA-42AA-8FFB-2256285337BB}"/>
              </a:ext>
            </a:extLst>
          </p:cNvPr>
          <p:cNvSpPr txBox="1"/>
          <p:nvPr/>
        </p:nvSpPr>
        <p:spPr>
          <a:xfrm>
            <a:off x="6133317" y="5453059"/>
            <a:ext cx="1408206" cy="369332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Proton Beam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262A027-D2EF-4F72-A219-0668A350A7C4}"/>
              </a:ext>
            </a:extLst>
          </p:cNvPr>
          <p:cNvSpPr txBox="1"/>
          <p:nvPr/>
        </p:nvSpPr>
        <p:spPr>
          <a:xfrm>
            <a:off x="11477993" y="3994953"/>
            <a:ext cx="689612" cy="369332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err="1"/>
              <a:t>Pions</a:t>
            </a:r>
            <a:endParaRPr lang="en-GB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B27B713-8B6B-4D70-BC07-4ABEEF7EEB5B}"/>
              </a:ext>
            </a:extLst>
          </p:cNvPr>
          <p:cNvSpPr txBox="1"/>
          <p:nvPr/>
        </p:nvSpPr>
        <p:spPr>
          <a:xfrm>
            <a:off x="227761" y="5923556"/>
            <a:ext cx="2081467" cy="369332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Pulsed Proton Beam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9F239DD-0A86-4007-8E2C-1D1F44289E97}"/>
              </a:ext>
            </a:extLst>
          </p:cNvPr>
          <p:cNvSpPr txBox="1"/>
          <p:nvPr/>
        </p:nvSpPr>
        <p:spPr>
          <a:xfrm>
            <a:off x="2924648" y="5879155"/>
            <a:ext cx="1556901" cy="369332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30 GeV Energy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5C2C12E-45A7-44F6-88F0-2D021E567F02}"/>
                  </a:ext>
                </a:extLst>
              </p:cNvPr>
              <p:cNvSpPr txBox="1"/>
              <p:nvPr/>
            </p:nvSpPr>
            <p:spPr>
              <a:xfrm>
                <a:off x="2867567" y="6340080"/>
                <a:ext cx="291964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C000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3.3×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14</m:t>
                        </m:r>
                      </m:sup>
                    </m:sSup>
                  </m:oMath>
                </a14:m>
                <a:r>
                  <a:rPr lang="en-GB" dirty="0"/>
                  <a:t> protons per pulse</a:t>
                </a: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5C2C12E-45A7-44F6-88F0-2D021E567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567" y="6340080"/>
                <a:ext cx="2919645" cy="369332"/>
              </a:xfrm>
              <a:prstGeom prst="rect">
                <a:avLst/>
              </a:prstGeom>
              <a:blipFill>
                <a:blip r:embed="rId9"/>
                <a:stretch>
                  <a:fillRect t="-6349" r="-1040" b="-22222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Box 74">
            <a:extLst>
              <a:ext uri="{FF2B5EF4-FFF2-40B4-BE49-F238E27FC236}">
                <a16:creationId xmlns:a16="http://schemas.microsoft.com/office/drawing/2014/main" id="{FA637CB3-BD5A-4610-99A6-91CC619EE354}"/>
              </a:ext>
            </a:extLst>
          </p:cNvPr>
          <p:cNvSpPr txBox="1"/>
          <p:nvPr/>
        </p:nvSpPr>
        <p:spPr>
          <a:xfrm>
            <a:off x="626614" y="6429761"/>
            <a:ext cx="2132763" cy="369332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750 kW Beam Power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4CA7655-0CCF-4263-9629-706D51B4EFE8}"/>
              </a:ext>
            </a:extLst>
          </p:cNvPr>
          <p:cNvSpPr/>
          <p:nvPr/>
        </p:nvSpPr>
        <p:spPr>
          <a:xfrm>
            <a:off x="7606725" y="4484047"/>
            <a:ext cx="1345856" cy="13458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F56C3E-340B-4E07-8068-5A00DB3CF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114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14" y="-124076"/>
            <a:ext cx="9758265" cy="1325563"/>
          </a:xfrm>
        </p:spPr>
        <p:txBody>
          <a:bodyPr/>
          <a:lstStyle/>
          <a:p>
            <a:r>
              <a:rPr lang="en-GB" dirty="0"/>
              <a:t>Proton Beam Window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3BAA9EB-8EDE-46AA-9A74-06B4C3EF0545}"/>
                  </a:ext>
                </a:extLst>
              </p:cNvPr>
              <p:cNvSpPr txBox="1"/>
              <p:nvPr/>
            </p:nvSpPr>
            <p:spPr>
              <a:xfrm>
                <a:off x="5014722" y="801864"/>
                <a:ext cx="19443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Pulse length ~ 5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dirty="0" smtClean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GB" dirty="0"/>
                  <a:t>s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3BAA9EB-8EDE-46AA-9A74-06B4C3EF05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722" y="801864"/>
                <a:ext cx="1944315" cy="369332"/>
              </a:xfrm>
              <a:prstGeom prst="rect">
                <a:avLst/>
              </a:prstGeom>
              <a:blipFill>
                <a:blip r:embed="rId3"/>
                <a:stretch>
                  <a:fillRect l="-2821" t="-10000" r="-1567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826E26E-7F50-432A-BA82-72CBEC81A332}"/>
                  </a:ext>
                </a:extLst>
              </p:cNvPr>
              <p:cNvSpPr txBox="1"/>
              <p:nvPr/>
            </p:nvSpPr>
            <p:spPr>
              <a:xfrm>
                <a:off x="1259145" y="897045"/>
                <a:ext cx="28195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8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dirty="0"/>
                  <a:t> 58 ns bunches per pulse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826E26E-7F50-432A-BA82-72CBEC81A3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145" y="897045"/>
                <a:ext cx="2819582" cy="369332"/>
              </a:xfrm>
              <a:prstGeom prst="rect">
                <a:avLst/>
              </a:prstGeom>
              <a:blipFill>
                <a:blip r:embed="rId4"/>
                <a:stretch>
                  <a:fillRect l="-1948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F4C7FF00-70C3-4D6C-8838-5D0D05F5D110}"/>
              </a:ext>
            </a:extLst>
          </p:cNvPr>
          <p:cNvSpPr txBox="1"/>
          <p:nvPr/>
        </p:nvSpPr>
        <p:spPr>
          <a:xfrm>
            <a:off x="49821" y="6507954"/>
            <a:ext cx="506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Graphs from Matt Rooney, STFC (2006 Presentation)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321E8655-B1BE-4437-9A91-B6E51BA7C5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9006" y="92701"/>
            <a:ext cx="3474374" cy="2796339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D778F267-AD50-48AB-9B6A-EA503134D250}"/>
              </a:ext>
            </a:extLst>
          </p:cNvPr>
          <p:cNvSpPr/>
          <p:nvPr/>
        </p:nvSpPr>
        <p:spPr>
          <a:xfrm>
            <a:off x="7303480" y="2840570"/>
            <a:ext cx="4553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Kavin</a:t>
            </a:r>
            <a:r>
              <a:rPr lang="en-GB" dirty="0"/>
              <a:t> </a:t>
            </a:r>
            <a:r>
              <a:rPr lang="en-GB" dirty="0" err="1"/>
              <a:t>Ammigan</a:t>
            </a:r>
            <a:r>
              <a:rPr lang="en-GB" dirty="0"/>
              <a:t> (Fermilab) (2017 Presentation)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4064AB25-0C30-4A1A-827F-F0A5551530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3294" y="3261819"/>
            <a:ext cx="5252453" cy="3494849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87F7843-67E1-4162-806A-E60FDA3E282F}"/>
              </a:ext>
            </a:extLst>
          </p:cNvPr>
          <p:cNvCxnSpPr>
            <a:cxnSpLocks/>
          </p:cNvCxnSpPr>
          <p:nvPr/>
        </p:nvCxnSpPr>
        <p:spPr>
          <a:xfrm>
            <a:off x="998621" y="2440803"/>
            <a:ext cx="26469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706A2ED-6910-4C9F-8956-69CCF9003E22}"/>
              </a:ext>
            </a:extLst>
          </p:cNvPr>
          <p:cNvGrpSpPr/>
          <p:nvPr/>
        </p:nvGrpSpPr>
        <p:grpSpPr>
          <a:xfrm>
            <a:off x="5086663" y="1474219"/>
            <a:ext cx="1914307" cy="966584"/>
            <a:chOff x="1800225" y="1509916"/>
            <a:chExt cx="3026065" cy="96658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8CEFFDD-C24C-4B07-AD44-E57B8209346B}"/>
                </a:ext>
              </a:extLst>
            </p:cNvPr>
            <p:cNvSpPr/>
            <p:nvPr/>
          </p:nvSpPr>
          <p:spPr>
            <a:xfrm>
              <a:off x="1800225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6B16A1F-8DE3-4611-8928-0E3A47506569}"/>
                </a:ext>
              </a:extLst>
            </p:cNvPr>
            <p:cNvSpPr/>
            <p:nvPr/>
          </p:nvSpPr>
          <p:spPr>
            <a:xfrm>
              <a:off x="2215751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CA4F031-308B-4836-B388-CD3C47A33490}"/>
                </a:ext>
              </a:extLst>
            </p:cNvPr>
            <p:cNvSpPr/>
            <p:nvPr/>
          </p:nvSpPr>
          <p:spPr>
            <a:xfrm>
              <a:off x="2635239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46F30D8-CFEA-4B6D-A68B-9EB91C097835}"/>
                </a:ext>
              </a:extLst>
            </p:cNvPr>
            <p:cNvSpPr/>
            <p:nvPr/>
          </p:nvSpPr>
          <p:spPr>
            <a:xfrm>
              <a:off x="3067842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8588A9B-9D90-4B15-A9D4-692F070CCF0F}"/>
                </a:ext>
              </a:extLst>
            </p:cNvPr>
            <p:cNvSpPr/>
            <p:nvPr/>
          </p:nvSpPr>
          <p:spPr>
            <a:xfrm>
              <a:off x="3491998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C8BB9E6-C453-4FED-976A-8C16B8662021}"/>
                </a:ext>
              </a:extLst>
            </p:cNvPr>
            <p:cNvSpPr/>
            <p:nvPr/>
          </p:nvSpPr>
          <p:spPr>
            <a:xfrm>
              <a:off x="3907524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FB20FF5-D8AD-4622-9419-9CEBEE7689E7}"/>
                </a:ext>
              </a:extLst>
            </p:cNvPr>
            <p:cNvSpPr/>
            <p:nvPr/>
          </p:nvSpPr>
          <p:spPr>
            <a:xfrm>
              <a:off x="4327012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7B482AB-12E7-4323-98C4-9E26D0319AB9}"/>
                </a:ext>
              </a:extLst>
            </p:cNvPr>
            <p:cNvSpPr/>
            <p:nvPr/>
          </p:nvSpPr>
          <p:spPr>
            <a:xfrm>
              <a:off x="4759615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17FF2FF-76BC-4D41-924F-CA670D418437}"/>
              </a:ext>
            </a:extLst>
          </p:cNvPr>
          <p:cNvGrpSpPr/>
          <p:nvPr/>
        </p:nvGrpSpPr>
        <p:grpSpPr>
          <a:xfrm>
            <a:off x="1377622" y="1474219"/>
            <a:ext cx="1914307" cy="966584"/>
            <a:chOff x="1800225" y="1509916"/>
            <a:chExt cx="3026065" cy="966584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D2581C58-413C-4029-B7CB-2569471C2059}"/>
                </a:ext>
              </a:extLst>
            </p:cNvPr>
            <p:cNvSpPr/>
            <p:nvPr/>
          </p:nvSpPr>
          <p:spPr>
            <a:xfrm>
              <a:off x="1800225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E6D1D26-1FBF-410B-8FC2-98D617F2D480}"/>
                </a:ext>
              </a:extLst>
            </p:cNvPr>
            <p:cNvSpPr/>
            <p:nvPr/>
          </p:nvSpPr>
          <p:spPr>
            <a:xfrm>
              <a:off x="2215751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6B05F92-CC1C-4F26-A017-551776BCB074}"/>
                </a:ext>
              </a:extLst>
            </p:cNvPr>
            <p:cNvSpPr/>
            <p:nvPr/>
          </p:nvSpPr>
          <p:spPr>
            <a:xfrm>
              <a:off x="2635239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CA46E06-79C0-4222-B20A-C7A4AC951B87}"/>
                </a:ext>
              </a:extLst>
            </p:cNvPr>
            <p:cNvSpPr/>
            <p:nvPr/>
          </p:nvSpPr>
          <p:spPr>
            <a:xfrm>
              <a:off x="3067842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64B82DF-0A72-40AE-A9CD-9BD3A8873E32}"/>
                </a:ext>
              </a:extLst>
            </p:cNvPr>
            <p:cNvSpPr/>
            <p:nvPr/>
          </p:nvSpPr>
          <p:spPr>
            <a:xfrm>
              <a:off x="3491998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1B3F45F-DA4D-4A70-91F7-273D8D13FEE8}"/>
                </a:ext>
              </a:extLst>
            </p:cNvPr>
            <p:cNvSpPr/>
            <p:nvPr/>
          </p:nvSpPr>
          <p:spPr>
            <a:xfrm>
              <a:off x="3907524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489A6A4-4CDE-439B-ABD4-E174536514AE}"/>
                </a:ext>
              </a:extLst>
            </p:cNvPr>
            <p:cNvSpPr/>
            <p:nvPr/>
          </p:nvSpPr>
          <p:spPr>
            <a:xfrm>
              <a:off x="4327012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D51471E-E9CE-4612-B917-F5F6B5AE698B}"/>
                </a:ext>
              </a:extLst>
            </p:cNvPr>
            <p:cNvSpPr/>
            <p:nvPr/>
          </p:nvSpPr>
          <p:spPr>
            <a:xfrm>
              <a:off x="4759615" y="1509916"/>
              <a:ext cx="66675" cy="966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D4E903B-3F5A-48DA-BF08-CC247C0E8800}"/>
              </a:ext>
            </a:extLst>
          </p:cNvPr>
          <p:cNvCxnSpPr>
            <a:cxnSpLocks/>
          </p:cNvCxnSpPr>
          <p:nvPr/>
        </p:nvCxnSpPr>
        <p:spPr>
          <a:xfrm>
            <a:off x="4758604" y="2440803"/>
            <a:ext cx="22894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1F8BE9C-F79A-45CC-88B9-E794CD669F2B}"/>
              </a:ext>
            </a:extLst>
          </p:cNvPr>
          <p:cNvCxnSpPr>
            <a:cxnSpLocks/>
          </p:cNvCxnSpPr>
          <p:nvPr/>
        </p:nvCxnSpPr>
        <p:spPr>
          <a:xfrm>
            <a:off x="2930391" y="2440803"/>
            <a:ext cx="264693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834A968-7880-4180-B10C-53E8361E963F}"/>
              </a:ext>
            </a:extLst>
          </p:cNvPr>
          <p:cNvCxnSpPr/>
          <p:nvPr/>
        </p:nvCxnSpPr>
        <p:spPr>
          <a:xfrm>
            <a:off x="5014722" y="1399277"/>
            <a:ext cx="2035222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EAE43D2-342E-4A46-866B-C3A9C9921C73}"/>
              </a:ext>
            </a:extLst>
          </p:cNvPr>
          <p:cNvCxnSpPr>
            <a:cxnSpLocks/>
          </p:cNvCxnSpPr>
          <p:nvPr/>
        </p:nvCxnSpPr>
        <p:spPr>
          <a:xfrm>
            <a:off x="1322632" y="1399277"/>
            <a:ext cx="163029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1C3703CC-8D19-4880-88F7-16893B65B9DE}"/>
              </a:ext>
            </a:extLst>
          </p:cNvPr>
          <p:cNvSpPr txBox="1"/>
          <p:nvPr/>
        </p:nvSpPr>
        <p:spPr>
          <a:xfrm>
            <a:off x="3527966" y="2005022"/>
            <a:ext cx="1432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Delay of ~ 2 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9C4787F-C354-4C25-873D-17E4AD466C71}"/>
              </a:ext>
            </a:extLst>
          </p:cNvPr>
          <p:cNvSpPr txBox="1"/>
          <p:nvPr/>
        </p:nvSpPr>
        <p:spPr>
          <a:xfrm>
            <a:off x="574813" y="2453928"/>
            <a:ext cx="5746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Each pulse causes local heating spikes of ~150 degrees 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Thermal shock wave rings through material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FFBDFE-FEFE-4EA9-8895-F03C9D4D6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4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164AB3-6767-49F4-A058-B212CE902C2C}"/>
              </a:ext>
            </a:extLst>
          </p:cNvPr>
          <p:cNvSpPr txBox="1"/>
          <p:nvPr/>
        </p:nvSpPr>
        <p:spPr>
          <a:xfrm>
            <a:off x="6320873" y="5928907"/>
            <a:ext cx="51305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Stress waves ‘Ringing’ – typically 150 MPa amplitude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4D43DF-1F46-46FB-87BD-D9DF1645D51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3743" t="24651" r="13802" b="39937"/>
          <a:stretch/>
        </p:blipFill>
        <p:spPr>
          <a:xfrm>
            <a:off x="511540" y="3869705"/>
            <a:ext cx="3956974" cy="2428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DE54D6-D416-4D43-BF35-4DABA993012D}"/>
              </a:ext>
            </a:extLst>
          </p:cNvPr>
          <p:cNvSpPr txBox="1"/>
          <p:nvPr/>
        </p:nvSpPr>
        <p:spPr>
          <a:xfrm>
            <a:off x="1398711" y="3508042"/>
            <a:ext cx="2100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Rapid thermal shock</a:t>
            </a:r>
          </a:p>
        </p:txBody>
      </p:sp>
    </p:spTree>
    <p:extLst>
      <p:ext uri="{BB962C8B-B14F-4D97-AF65-F5344CB8AC3E}">
        <p14:creationId xmlns:p14="http://schemas.microsoft.com/office/powerpoint/2010/main" val="2696222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3E2BB93E-3C7A-4D09-A0B7-223A1404A703}"/>
              </a:ext>
            </a:extLst>
          </p:cNvPr>
          <p:cNvSpPr/>
          <p:nvPr/>
        </p:nvSpPr>
        <p:spPr>
          <a:xfrm>
            <a:off x="7261543" y="6202398"/>
            <a:ext cx="2888636" cy="505066"/>
          </a:xfrm>
          <a:prstGeom prst="roundRect">
            <a:avLst/>
          </a:prstGeom>
          <a:solidFill>
            <a:srgbClr val="A3C1AD"/>
          </a:solidFill>
          <a:ln>
            <a:solidFill>
              <a:srgbClr val="0021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6560CD33-1CE6-4281-9721-C2AA2A1B0250}"/>
              </a:ext>
            </a:extLst>
          </p:cNvPr>
          <p:cNvSpPr/>
          <p:nvPr/>
        </p:nvSpPr>
        <p:spPr>
          <a:xfrm>
            <a:off x="8163100" y="5086784"/>
            <a:ext cx="3586473" cy="872218"/>
          </a:xfrm>
          <a:prstGeom prst="roundRect">
            <a:avLst/>
          </a:prstGeom>
          <a:solidFill>
            <a:srgbClr val="A3C1AD"/>
          </a:solidFill>
          <a:ln>
            <a:solidFill>
              <a:srgbClr val="0021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E78EA39-A41F-4153-8597-D3C512454C75}"/>
              </a:ext>
            </a:extLst>
          </p:cNvPr>
          <p:cNvSpPr/>
          <p:nvPr/>
        </p:nvSpPr>
        <p:spPr>
          <a:xfrm>
            <a:off x="7028121" y="4424335"/>
            <a:ext cx="3030279" cy="503140"/>
          </a:xfrm>
          <a:prstGeom prst="roundRect">
            <a:avLst/>
          </a:prstGeom>
          <a:solidFill>
            <a:srgbClr val="A3C1AD"/>
          </a:solidFill>
          <a:ln>
            <a:solidFill>
              <a:srgbClr val="0021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Titanium Alloys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A71CC8-97B3-49D1-9DD1-A386BEDE0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5</a:t>
            </a:fld>
            <a:endParaRPr lang="en-GB"/>
          </a:p>
        </p:txBody>
      </p:sp>
      <p:sp>
        <p:nvSpPr>
          <p:cNvPr id="37" name="Content Placeholder 17">
            <a:extLst>
              <a:ext uri="{FF2B5EF4-FFF2-40B4-BE49-F238E27FC236}">
                <a16:creationId xmlns:a16="http://schemas.microsoft.com/office/drawing/2014/main" id="{D9BD0D83-01EE-491C-A356-2357085FA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9557" y="5151648"/>
            <a:ext cx="3940016" cy="872219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dirty="0"/>
              <a:t>Typical commercial alloy</a:t>
            </a:r>
          </a:p>
          <a:p>
            <a:pPr marL="457200" lvl="1" indent="0">
              <a:buNone/>
            </a:pPr>
            <a:r>
              <a:rPr lang="en-GB" dirty="0"/>
              <a:t>ELI – Extra Low Interstitials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00277E-2512-48CC-AE72-E72CFC498BB8}"/>
              </a:ext>
            </a:extLst>
          </p:cNvPr>
          <p:cNvSpPr/>
          <p:nvPr/>
        </p:nvSpPr>
        <p:spPr>
          <a:xfrm>
            <a:off x="3336709" y="4033656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b="1" dirty="0"/>
              <a:t>Titanium and Titanium Alloys</a:t>
            </a:r>
            <a:endParaRPr lang="en-GB" sz="1600" dirty="0"/>
          </a:p>
          <a:p>
            <a:r>
              <a:rPr lang="en-GB" sz="1600" dirty="0"/>
              <a:t>Wiley-VCH, Weinheim (2003)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FED229-3ABD-4996-862D-637D88B17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526" y="1131883"/>
            <a:ext cx="4107993" cy="291883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F1D319C-10BC-44CE-AEBC-8C7378B78317}"/>
              </a:ext>
            </a:extLst>
          </p:cNvPr>
          <p:cNvSpPr/>
          <p:nvPr/>
        </p:nvSpPr>
        <p:spPr>
          <a:xfrm>
            <a:off x="7725486" y="2475658"/>
            <a:ext cx="44665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Zheng, </a:t>
            </a:r>
            <a:r>
              <a:rPr lang="en-GB" sz="1600" dirty="0" err="1"/>
              <a:t>Yufeng</a:t>
            </a:r>
            <a:r>
              <a:rPr lang="en-GB" sz="1600" dirty="0"/>
              <a:t>. (2013). Thesis - Nucleation mechanisms of refined alpha microstructure in beta titanium alloys.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3B5448E-8359-4EBC-86B0-A2A93F0620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65"/>
          <a:stretch/>
        </p:blipFill>
        <p:spPr>
          <a:xfrm>
            <a:off x="695657" y="2028316"/>
            <a:ext cx="2172644" cy="2266950"/>
          </a:xfrm>
          <a:prstGeom prst="rect">
            <a:avLst/>
          </a:prstGeom>
          <a:ln w="76200">
            <a:solidFill>
              <a:schemeClr val="accent1"/>
            </a:solidFill>
          </a:ln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935F0C2-E7C1-4A9D-BA08-D96005611B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65"/>
          <a:stretch/>
        </p:blipFill>
        <p:spPr>
          <a:xfrm>
            <a:off x="7809557" y="188811"/>
            <a:ext cx="2172643" cy="2266950"/>
          </a:xfrm>
          <a:prstGeom prst="rect">
            <a:avLst/>
          </a:prstGeom>
          <a:ln w="76200">
            <a:solidFill>
              <a:srgbClr val="ED7D3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90F7BF-AC99-422C-8480-A7C0594C2879}"/>
                  </a:ext>
                </a:extLst>
              </p:cNvPr>
              <p:cNvSpPr txBox="1"/>
              <p:nvPr/>
            </p:nvSpPr>
            <p:spPr>
              <a:xfrm>
                <a:off x="1034531" y="1519355"/>
                <a:ext cx="1494896" cy="369332"/>
              </a:xfrm>
              <a:prstGeom prst="rect">
                <a:avLst/>
              </a:prstGeom>
              <a:noFill/>
              <a:ln w="76200"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dirty="0"/>
                  <a:t>-phase (hcp)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90F7BF-AC99-422C-8480-A7C0594C2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531" y="1519355"/>
                <a:ext cx="1494896" cy="369332"/>
              </a:xfrm>
              <a:prstGeom prst="rect">
                <a:avLst/>
              </a:prstGeom>
              <a:blipFill>
                <a:blip r:embed="rId5"/>
                <a:stretch>
                  <a:fillRect r="-388" b="-10811"/>
                </a:stretch>
              </a:blipFill>
              <a:ln w="762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6FDDA1F-C5D4-463F-9B08-2349255052BF}"/>
                  </a:ext>
                </a:extLst>
              </p:cNvPr>
              <p:cNvSpPr txBox="1"/>
              <p:nvPr/>
            </p:nvSpPr>
            <p:spPr>
              <a:xfrm>
                <a:off x="10150178" y="202255"/>
                <a:ext cx="1472454" cy="369332"/>
              </a:xfrm>
              <a:prstGeom prst="rect">
                <a:avLst/>
              </a:prstGeom>
              <a:noFill/>
              <a:ln w="76200">
                <a:solidFill>
                  <a:srgbClr val="ED7D3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dirty="0"/>
                  <a:t>-phase (bcc)</a:t>
                </a: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6FDDA1F-C5D4-463F-9B08-2349255052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0178" y="202255"/>
                <a:ext cx="1472454" cy="369332"/>
              </a:xfrm>
              <a:prstGeom prst="rect">
                <a:avLst/>
              </a:prstGeom>
              <a:blipFill>
                <a:blip r:embed="rId6"/>
                <a:stretch>
                  <a:fillRect r="-392" b="-10811"/>
                </a:stretch>
              </a:blipFill>
              <a:ln w="76200">
                <a:solidFill>
                  <a:srgbClr val="ED7D3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17">
                <a:extLst>
                  <a:ext uri="{FF2B5EF4-FFF2-40B4-BE49-F238E27FC236}">
                    <a16:creationId xmlns:a16="http://schemas.microsoft.com/office/drawing/2014/main" id="{67E72292-CFD1-44B0-B2DD-669A67CD428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5657" y="4860485"/>
                <a:ext cx="6250948" cy="188185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CP-Ti (Commercial Purity Ti) -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dirty="0"/>
                  <a:t> only</a:t>
                </a:r>
              </a:p>
              <a:p>
                <a:r>
                  <a:rPr lang="en-GB" dirty="0"/>
                  <a:t>Ti-6Al-4V -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dirty="0"/>
                  <a:t> alloy</a:t>
                </a:r>
              </a:p>
              <a:p>
                <a:r>
                  <a:rPr lang="en-GB" dirty="0"/>
                  <a:t>Ti-15V-3Cr-3Al-3Sn – metastable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dirty="0"/>
                  <a:t> alloy</a:t>
                </a:r>
              </a:p>
            </p:txBody>
          </p:sp>
        </mc:Choice>
        <mc:Fallback xmlns="">
          <p:sp>
            <p:nvSpPr>
              <p:cNvPr id="42" name="Content Placeholder 17">
                <a:extLst>
                  <a:ext uri="{FF2B5EF4-FFF2-40B4-BE49-F238E27FC236}">
                    <a16:creationId xmlns:a16="http://schemas.microsoft.com/office/drawing/2014/main" id="{67E72292-CFD1-44B0-B2DD-669A67CD4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657" y="4860485"/>
                <a:ext cx="6250948" cy="1881859"/>
              </a:xfrm>
              <a:prstGeom prst="rect">
                <a:avLst/>
              </a:prstGeom>
              <a:blipFill>
                <a:blip r:embed="rId7"/>
                <a:stretch>
                  <a:fillRect l="-1754" t="-5178" r="-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ontent Placeholder 17">
            <a:extLst>
              <a:ext uri="{FF2B5EF4-FFF2-40B4-BE49-F238E27FC236}">
                <a16:creationId xmlns:a16="http://schemas.microsoft.com/office/drawing/2014/main" id="{4A20F3D4-80B0-4B09-A7FF-29A842C217A1}"/>
              </a:ext>
            </a:extLst>
          </p:cNvPr>
          <p:cNvSpPr txBox="1">
            <a:spLocks/>
          </p:cNvSpPr>
          <p:nvPr/>
        </p:nvSpPr>
        <p:spPr>
          <a:xfrm>
            <a:off x="6851100" y="6271355"/>
            <a:ext cx="3940016" cy="505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GB" dirty="0"/>
              <a:t>Good cold formability</a:t>
            </a:r>
          </a:p>
        </p:txBody>
      </p:sp>
      <p:sp>
        <p:nvSpPr>
          <p:cNvPr id="44" name="Content Placeholder 17">
            <a:extLst>
              <a:ext uri="{FF2B5EF4-FFF2-40B4-BE49-F238E27FC236}">
                <a16:creationId xmlns:a16="http://schemas.microsoft.com/office/drawing/2014/main" id="{8B754946-36C9-4BE1-9AC3-AD712F72E3D6}"/>
              </a:ext>
            </a:extLst>
          </p:cNvPr>
          <p:cNvSpPr txBox="1">
            <a:spLocks/>
          </p:cNvSpPr>
          <p:nvPr/>
        </p:nvSpPr>
        <p:spPr>
          <a:xfrm>
            <a:off x="6640592" y="4487273"/>
            <a:ext cx="3940016" cy="505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GB" dirty="0"/>
              <a:t>Good cold formability</a:t>
            </a:r>
          </a:p>
        </p:txBody>
      </p:sp>
      <p:sp>
        <p:nvSpPr>
          <p:cNvPr id="45" name="Content Placeholder 17">
            <a:extLst>
              <a:ext uri="{FF2B5EF4-FFF2-40B4-BE49-F238E27FC236}">
                <a16:creationId xmlns:a16="http://schemas.microsoft.com/office/drawing/2014/main" id="{2AC5F75C-085F-42D3-A583-DDCB21033682}"/>
              </a:ext>
            </a:extLst>
          </p:cNvPr>
          <p:cNvSpPr txBox="1">
            <a:spLocks/>
          </p:cNvSpPr>
          <p:nvPr/>
        </p:nvSpPr>
        <p:spPr>
          <a:xfrm>
            <a:off x="7682616" y="3351115"/>
            <a:ext cx="3940016" cy="10417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High specific strength</a:t>
            </a:r>
          </a:p>
          <a:p>
            <a:r>
              <a:rPr lang="en-GB" dirty="0"/>
              <a:t>Relatively low thermal expansion coefficient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7DC7F4-9C10-4C57-B465-D59075C9A852}"/>
              </a:ext>
            </a:extLst>
          </p:cNvPr>
          <p:cNvSpPr/>
          <p:nvPr/>
        </p:nvSpPr>
        <p:spPr>
          <a:xfrm>
            <a:off x="4213543" y="1326995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A3EC130-BC01-45C6-9C24-2ECA9938A95A}"/>
                  </a:ext>
                </a:extLst>
              </p:cNvPr>
              <p:cNvSpPr/>
              <p:nvPr/>
            </p:nvSpPr>
            <p:spPr>
              <a:xfrm>
                <a:off x="5083476" y="1251814"/>
                <a:ext cx="255810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dirty="0"/>
                  <a:t>Vanadium is a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/>
                  <a:t>-stabiliser</a:t>
                </a: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A3EC130-BC01-45C6-9C24-2ECA9938A9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3476" y="1251814"/>
                <a:ext cx="2558103" cy="338554"/>
              </a:xfrm>
              <a:prstGeom prst="rect">
                <a:avLst/>
              </a:prstGeom>
              <a:blipFill>
                <a:blip r:embed="rId8"/>
                <a:stretch>
                  <a:fillRect l="-1429" t="-5357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985EEEB-7A65-474F-9B75-22DFC5652566}"/>
              </a:ext>
            </a:extLst>
          </p:cNvPr>
          <p:cNvCxnSpPr/>
          <p:nvPr/>
        </p:nvCxnSpPr>
        <p:spPr>
          <a:xfrm flipH="1">
            <a:off x="6384709" y="4618431"/>
            <a:ext cx="643412" cy="420196"/>
          </a:xfrm>
          <a:prstGeom prst="line">
            <a:avLst/>
          </a:prstGeom>
          <a:ln>
            <a:solidFill>
              <a:srgbClr val="0021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938410C9-6590-408E-BDB3-3EA0FF1F079F}"/>
              </a:ext>
            </a:extLst>
          </p:cNvPr>
          <p:cNvCxnSpPr>
            <a:cxnSpLocks/>
          </p:cNvCxnSpPr>
          <p:nvPr/>
        </p:nvCxnSpPr>
        <p:spPr>
          <a:xfrm flipH="1">
            <a:off x="4540102" y="5511203"/>
            <a:ext cx="3622998" cy="94983"/>
          </a:xfrm>
          <a:prstGeom prst="line">
            <a:avLst/>
          </a:prstGeom>
          <a:ln>
            <a:solidFill>
              <a:srgbClr val="0021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1B8BF55-77BF-4D57-8214-E236E6A18FBA}"/>
              </a:ext>
            </a:extLst>
          </p:cNvPr>
          <p:cNvCxnSpPr>
            <a:cxnSpLocks/>
          </p:cNvCxnSpPr>
          <p:nvPr/>
        </p:nvCxnSpPr>
        <p:spPr>
          <a:xfrm flipH="1" flipV="1">
            <a:off x="5713936" y="6356350"/>
            <a:ext cx="1553137" cy="87579"/>
          </a:xfrm>
          <a:prstGeom prst="line">
            <a:avLst/>
          </a:prstGeom>
          <a:ln>
            <a:solidFill>
              <a:srgbClr val="0021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44FEB47-A90A-469B-B613-162B5EF87B5A}"/>
              </a:ext>
            </a:extLst>
          </p:cNvPr>
          <p:cNvSpPr/>
          <p:nvPr/>
        </p:nvSpPr>
        <p:spPr>
          <a:xfrm>
            <a:off x="4024313" y="1647825"/>
            <a:ext cx="381000" cy="1985963"/>
          </a:xfrm>
          <a:custGeom>
            <a:avLst/>
            <a:gdLst>
              <a:gd name="connsiteX0" fmla="*/ 0 w 381000"/>
              <a:gd name="connsiteY0" fmla="*/ 0 h 1985963"/>
              <a:gd name="connsiteX1" fmla="*/ 185737 w 381000"/>
              <a:gd name="connsiteY1" fmla="*/ 152400 h 1985963"/>
              <a:gd name="connsiteX2" fmla="*/ 233362 w 381000"/>
              <a:gd name="connsiteY2" fmla="*/ 209550 h 1985963"/>
              <a:gd name="connsiteX3" fmla="*/ 271462 w 381000"/>
              <a:gd name="connsiteY3" fmla="*/ 400050 h 1985963"/>
              <a:gd name="connsiteX4" fmla="*/ 309562 w 381000"/>
              <a:gd name="connsiteY4" fmla="*/ 695325 h 1985963"/>
              <a:gd name="connsiteX5" fmla="*/ 352425 w 381000"/>
              <a:gd name="connsiteY5" fmla="*/ 1271588 h 1985963"/>
              <a:gd name="connsiteX6" fmla="*/ 371475 w 381000"/>
              <a:gd name="connsiteY6" fmla="*/ 1771650 h 1985963"/>
              <a:gd name="connsiteX7" fmla="*/ 381000 w 381000"/>
              <a:gd name="connsiteY7" fmla="*/ 1985963 h 1985963"/>
              <a:gd name="connsiteX8" fmla="*/ 0 w 381000"/>
              <a:gd name="connsiteY8" fmla="*/ 1985963 h 1985963"/>
              <a:gd name="connsiteX9" fmla="*/ 0 w 381000"/>
              <a:gd name="connsiteY9" fmla="*/ 0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000" h="1985963">
                <a:moveTo>
                  <a:pt x="0" y="0"/>
                </a:moveTo>
                <a:lnTo>
                  <a:pt x="185737" y="152400"/>
                </a:lnTo>
                <a:lnTo>
                  <a:pt x="233362" y="209550"/>
                </a:lnTo>
                <a:lnTo>
                  <a:pt x="271462" y="400050"/>
                </a:lnTo>
                <a:lnTo>
                  <a:pt x="309562" y="695325"/>
                </a:lnTo>
                <a:lnTo>
                  <a:pt x="352425" y="1271588"/>
                </a:lnTo>
                <a:lnTo>
                  <a:pt x="371475" y="1771650"/>
                </a:lnTo>
                <a:lnTo>
                  <a:pt x="381000" y="1985963"/>
                </a:lnTo>
                <a:lnTo>
                  <a:pt x="0" y="1985963"/>
                </a:lnTo>
                <a:lnTo>
                  <a:pt x="0" y="0"/>
                </a:lnTo>
                <a:close/>
              </a:path>
            </a:pathLst>
          </a:custGeom>
          <a:solidFill>
            <a:srgbClr val="5B9BD5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35AFD59-347C-411F-B77C-5AF09318A8A4}"/>
              </a:ext>
            </a:extLst>
          </p:cNvPr>
          <p:cNvSpPr/>
          <p:nvPr/>
        </p:nvSpPr>
        <p:spPr>
          <a:xfrm>
            <a:off x="4024313" y="1171575"/>
            <a:ext cx="3319462" cy="2466975"/>
          </a:xfrm>
          <a:custGeom>
            <a:avLst/>
            <a:gdLst>
              <a:gd name="connsiteX0" fmla="*/ 4762 w 3319462"/>
              <a:gd name="connsiteY0" fmla="*/ 0 h 2466975"/>
              <a:gd name="connsiteX1" fmla="*/ 0 w 3319462"/>
              <a:gd name="connsiteY1" fmla="*/ 314325 h 2466975"/>
              <a:gd name="connsiteX2" fmla="*/ 461962 w 3319462"/>
              <a:gd name="connsiteY2" fmla="*/ 404813 h 2466975"/>
              <a:gd name="connsiteX3" fmla="*/ 1114425 w 3319462"/>
              <a:gd name="connsiteY3" fmla="*/ 571500 h 2466975"/>
              <a:gd name="connsiteX4" fmla="*/ 1519237 w 3319462"/>
              <a:gd name="connsiteY4" fmla="*/ 723900 h 2466975"/>
              <a:gd name="connsiteX5" fmla="*/ 1871662 w 3319462"/>
              <a:gd name="connsiteY5" fmla="*/ 947738 h 2466975"/>
              <a:gd name="connsiteX6" fmla="*/ 2185987 w 3319462"/>
              <a:gd name="connsiteY6" fmla="*/ 1195388 h 2466975"/>
              <a:gd name="connsiteX7" fmla="*/ 2390775 w 3319462"/>
              <a:gd name="connsiteY7" fmla="*/ 1381125 h 2466975"/>
              <a:gd name="connsiteX8" fmla="*/ 2638425 w 3319462"/>
              <a:gd name="connsiteY8" fmla="*/ 1738313 h 2466975"/>
              <a:gd name="connsiteX9" fmla="*/ 2852737 w 3319462"/>
              <a:gd name="connsiteY9" fmla="*/ 2071688 h 2466975"/>
              <a:gd name="connsiteX10" fmla="*/ 2962275 w 3319462"/>
              <a:gd name="connsiteY10" fmla="*/ 2333625 h 2466975"/>
              <a:gd name="connsiteX11" fmla="*/ 2995612 w 3319462"/>
              <a:gd name="connsiteY11" fmla="*/ 2466975 h 2466975"/>
              <a:gd name="connsiteX12" fmla="*/ 3319462 w 3319462"/>
              <a:gd name="connsiteY12" fmla="*/ 2466975 h 2466975"/>
              <a:gd name="connsiteX13" fmla="*/ 3319462 w 3319462"/>
              <a:gd name="connsiteY13" fmla="*/ 0 h 2466975"/>
              <a:gd name="connsiteX14" fmla="*/ 4762 w 3319462"/>
              <a:gd name="connsiteY14" fmla="*/ 0 h 246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19462" h="2466975">
                <a:moveTo>
                  <a:pt x="4762" y="0"/>
                </a:moveTo>
                <a:cubicBezTo>
                  <a:pt x="3175" y="104775"/>
                  <a:pt x="1587" y="209550"/>
                  <a:pt x="0" y="314325"/>
                </a:cubicBezTo>
                <a:lnTo>
                  <a:pt x="461962" y="404813"/>
                </a:lnTo>
                <a:lnTo>
                  <a:pt x="1114425" y="571500"/>
                </a:lnTo>
                <a:lnTo>
                  <a:pt x="1519237" y="723900"/>
                </a:lnTo>
                <a:lnTo>
                  <a:pt x="1871662" y="947738"/>
                </a:lnTo>
                <a:lnTo>
                  <a:pt x="2185987" y="1195388"/>
                </a:lnTo>
                <a:lnTo>
                  <a:pt x="2390775" y="1381125"/>
                </a:lnTo>
                <a:lnTo>
                  <a:pt x="2638425" y="1738313"/>
                </a:lnTo>
                <a:lnTo>
                  <a:pt x="2852737" y="2071688"/>
                </a:lnTo>
                <a:lnTo>
                  <a:pt x="2962275" y="2333625"/>
                </a:lnTo>
                <a:lnTo>
                  <a:pt x="2995612" y="2466975"/>
                </a:lnTo>
                <a:lnTo>
                  <a:pt x="3319462" y="2466975"/>
                </a:lnTo>
                <a:lnTo>
                  <a:pt x="3319462" y="0"/>
                </a:lnTo>
                <a:lnTo>
                  <a:pt x="4762" y="0"/>
                </a:lnTo>
                <a:close/>
              </a:path>
            </a:pathLst>
          </a:custGeom>
          <a:solidFill>
            <a:srgbClr val="ED7D31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807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High Cycle Fatigue of Ti-6Al-4V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ontent Placeholder 17">
                <a:extLst>
                  <a:ext uri="{FF2B5EF4-FFF2-40B4-BE49-F238E27FC236}">
                    <a16:creationId xmlns:a16="http://schemas.microsoft.com/office/drawing/2014/main" id="{7862F8F1-28BA-4282-9764-CBB1C1C121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35114" y="1165871"/>
                <a:ext cx="6973614" cy="218554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Yield stress @ operating T (200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dirty="0"/>
                  <a:t>C) = 630 MPa</a:t>
                </a:r>
              </a:p>
              <a:p>
                <a:r>
                  <a:rPr lang="en-GB" dirty="0"/>
                  <a:t>Stress Amplitude ~ 50 – 150 MPa</a:t>
                </a:r>
              </a:p>
              <a:p>
                <a:r>
                  <a:rPr lang="en-GB" dirty="0"/>
                  <a:t>‘High Cycle Fatigue’ Regime</a:t>
                </a:r>
              </a:p>
              <a:p>
                <a:pPr lvl="1"/>
                <a:r>
                  <a:rPr lang="en-GB" dirty="0"/>
                  <a:t>Crack initiation is important</a:t>
                </a:r>
              </a:p>
              <a:p>
                <a:r>
                  <a:rPr lang="en-GB" dirty="0"/>
                  <a:t>Properties depend on </a:t>
                </a:r>
                <a:r>
                  <a:rPr lang="en-GB" b="1" dirty="0"/>
                  <a:t>Radiation Damage</a:t>
                </a:r>
              </a:p>
            </p:txBody>
          </p:sp>
        </mc:Choice>
        <mc:Fallback xmlns="">
          <p:sp>
            <p:nvSpPr>
              <p:cNvPr id="36" name="Content Placeholder 17">
                <a:extLst>
                  <a:ext uri="{FF2B5EF4-FFF2-40B4-BE49-F238E27FC236}">
                    <a16:creationId xmlns:a16="http://schemas.microsoft.com/office/drawing/2014/main" id="{7862F8F1-28BA-4282-9764-CBB1C1C12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114" y="1165871"/>
                <a:ext cx="6973614" cy="2185547"/>
              </a:xfrm>
              <a:prstGeom prst="rect">
                <a:avLst/>
              </a:prstGeom>
              <a:blipFill>
                <a:blip r:embed="rId3"/>
                <a:stretch>
                  <a:fillRect l="-1311" t="-5571" b="-25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A71CC8-97B3-49D1-9DD1-A386BEDE0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6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B6A51E-8315-4AF8-8CA5-97F86695E3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500" y="3429000"/>
            <a:ext cx="6002740" cy="281463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02F05E0-B3E5-45C8-9B0B-72679CC1AB42}"/>
              </a:ext>
            </a:extLst>
          </p:cNvPr>
          <p:cNvSpPr txBox="1"/>
          <p:nvPr/>
        </p:nvSpPr>
        <p:spPr>
          <a:xfrm>
            <a:off x="727500" y="6211669"/>
            <a:ext cx="6224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Fatigue of Beta Processed and Beta Heat Treated Titanium Alloys</a:t>
            </a:r>
          </a:p>
          <a:p>
            <a:r>
              <a:rPr lang="en-GB" dirty="0" err="1"/>
              <a:t>Wanhill</a:t>
            </a:r>
            <a:r>
              <a:rPr lang="en-GB" dirty="0"/>
              <a:t> &amp; Barter, (Springer, 2012)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28A29B-D4C6-47E3-B396-B7AEED00CE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3375" y="1278130"/>
            <a:ext cx="4057650" cy="39433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E42A7CC-D24E-4DF4-89C6-26DDAF18EC5F}"/>
              </a:ext>
            </a:extLst>
          </p:cNvPr>
          <p:cNvSpPr/>
          <p:nvPr/>
        </p:nvSpPr>
        <p:spPr>
          <a:xfrm>
            <a:off x="7417796" y="5399736"/>
            <a:ext cx="47742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Times New Roman" panose="02020603050405020304" pitchFamily="18" charset="0"/>
              </a:rPr>
              <a:t>Wu, G.Q., Shi, C.L., Sha, W., Sha, A.X., Jiang, H.R., Effect of microstructure on </a:t>
            </a:r>
            <a:r>
              <a:rPr lang="en-GB" sz="1600" dirty="0" err="1">
                <a:latin typeface="Times New Roman" panose="02020603050405020304" pitchFamily="18" charset="0"/>
              </a:rPr>
              <a:t>thefatigue</a:t>
            </a:r>
            <a:r>
              <a:rPr lang="en-GB" sz="1600" dirty="0">
                <a:latin typeface="Times New Roman" panose="02020603050405020304" pitchFamily="18" charset="0"/>
              </a:rPr>
              <a:t> properties of Ti-6Al-4V titanium alloys, Materials and Design (2012), </a:t>
            </a:r>
            <a:r>
              <a:rPr lang="en-GB" sz="1600" dirty="0" err="1">
                <a:latin typeface="Times New Roman" panose="02020603050405020304" pitchFamily="18" charset="0"/>
              </a:rPr>
              <a:t>doi</a:t>
            </a:r>
            <a:r>
              <a:rPr lang="en-GB" sz="1600" dirty="0">
                <a:latin typeface="Times New Roman" panose="02020603050405020304" pitchFamily="18" charset="0"/>
              </a:rPr>
              <a:t>: http://dx.doi.org/10.1016/j.matdes.2012.10.059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43870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2C2ADFF-DB9C-4C5B-AE6A-A4C9F06279D9}"/>
                  </a:ext>
                </a:extLst>
              </p:cNvPr>
              <p:cNvSpPr txBox="1"/>
              <p:nvPr/>
            </p:nvSpPr>
            <p:spPr>
              <a:xfrm>
                <a:off x="8325134" y="4437164"/>
                <a:ext cx="3691618" cy="193899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Mechanical properties change: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000" dirty="0"/>
                  <a:t>Hardening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GB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000" dirty="0"/>
                  <a:t>Tensile strength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GB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000" dirty="0"/>
                  <a:t>Ductility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</m:oMath>
                </a14:m>
                <a:endParaRPr lang="en-GB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000" dirty="0"/>
                  <a:t>Creep rate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</m:oMath>
                </a14:m>
                <a:endParaRPr lang="en-GB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000" dirty="0"/>
                  <a:t>Swelling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↑</m:t>
                    </m:r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2C2ADFF-DB9C-4C5B-AE6A-A4C9F0627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5134" y="4437164"/>
                <a:ext cx="3691618" cy="1938992"/>
              </a:xfrm>
              <a:prstGeom prst="rect">
                <a:avLst/>
              </a:prstGeom>
              <a:blipFill>
                <a:blip r:embed="rId3"/>
                <a:stretch>
                  <a:fillRect l="-1818" t="-1887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Radiation Damage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5E12472-E338-4385-838E-7821FA826E91}"/>
              </a:ext>
            </a:extLst>
          </p:cNvPr>
          <p:cNvGrpSpPr/>
          <p:nvPr/>
        </p:nvGrpSpPr>
        <p:grpSpPr>
          <a:xfrm>
            <a:off x="1286464" y="898326"/>
            <a:ext cx="3782826" cy="2551609"/>
            <a:chOff x="8318276" y="1472314"/>
            <a:chExt cx="3782826" cy="2551609"/>
          </a:xfrm>
        </p:grpSpPr>
        <p:grpSp>
          <p:nvGrpSpPr>
            <p:cNvPr id="4" name="グループ化 2">
              <a:extLst>
                <a:ext uri="{FF2B5EF4-FFF2-40B4-BE49-F238E27FC236}">
                  <a16:creationId xmlns:a16="http://schemas.microsoft.com/office/drawing/2014/main" id="{C41F1C3B-9941-4CBB-8457-4A4D318C9A37}"/>
                </a:ext>
              </a:extLst>
            </p:cNvPr>
            <p:cNvGrpSpPr/>
            <p:nvPr/>
          </p:nvGrpSpPr>
          <p:grpSpPr>
            <a:xfrm>
              <a:off x="8318276" y="1472314"/>
              <a:ext cx="2278190" cy="2185629"/>
              <a:chOff x="536028" y="946339"/>
              <a:chExt cx="2953406" cy="2833411"/>
            </a:xfrm>
          </p:grpSpPr>
          <p:pic>
            <p:nvPicPr>
              <p:cNvPr id="5" name="図 51">
                <a:extLst>
                  <a:ext uri="{FF2B5EF4-FFF2-40B4-BE49-F238E27FC236}">
                    <a16:creationId xmlns:a16="http://schemas.microsoft.com/office/drawing/2014/main" id="{BDD42AB3-14CD-47C2-921F-023F0186206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741" r="11082"/>
              <a:stretch/>
            </p:blipFill>
            <p:spPr>
              <a:xfrm>
                <a:off x="536028" y="946339"/>
                <a:ext cx="2953406" cy="2833411"/>
              </a:xfrm>
              <a:prstGeom prst="rect">
                <a:avLst/>
              </a:prstGeom>
            </p:spPr>
          </p:pic>
          <p:sp>
            <p:nvSpPr>
              <p:cNvPr id="6" name="正方形/長方形 52">
                <a:extLst>
                  <a:ext uri="{FF2B5EF4-FFF2-40B4-BE49-F238E27FC236}">
                    <a16:creationId xmlns:a16="http://schemas.microsoft.com/office/drawing/2014/main" id="{E2B74DFC-8585-4128-A40D-ACEDE5A8DC80}"/>
                  </a:ext>
                </a:extLst>
              </p:cNvPr>
              <p:cNvSpPr/>
              <p:nvPr/>
            </p:nvSpPr>
            <p:spPr bwMode="auto">
              <a:xfrm>
                <a:off x="1925998" y="2456406"/>
                <a:ext cx="288032" cy="288032"/>
              </a:xfrm>
              <a:prstGeom prst="rect">
                <a:avLst/>
              </a:prstGeom>
              <a:noFill/>
              <a:ln w="28575" cap="flat" cmpd="sng" algn="ctr">
                <a:solidFill>
                  <a:srgbClr val="FF5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  <p:pic>
          <p:nvPicPr>
            <p:cNvPr id="7" name="図 4">
              <a:extLst>
                <a:ext uri="{FF2B5EF4-FFF2-40B4-BE49-F238E27FC236}">
                  <a16:creationId xmlns:a16="http://schemas.microsoft.com/office/drawing/2014/main" id="{D20D07CB-DAD1-489C-9FA6-0382098BDD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3195" t="18839" r="25542" b="20305"/>
            <a:stretch/>
          </p:blipFill>
          <p:spPr>
            <a:xfrm>
              <a:off x="10263550" y="2091091"/>
              <a:ext cx="1837552" cy="1932832"/>
            </a:xfrm>
            <a:prstGeom prst="rect">
              <a:avLst/>
            </a:prstGeom>
            <a:ln w="28575">
              <a:solidFill>
                <a:srgbClr val="FF5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60696E0B-E79D-4DDC-BB66-8140E47945A0}"/>
              </a:ext>
            </a:extLst>
          </p:cNvPr>
          <p:cNvSpPr/>
          <p:nvPr/>
        </p:nvSpPr>
        <p:spPr>
          <a:xfrm>
            <a:off x="5596615" y="2095741"/>
            <a:ext cx="1517125" cy="3031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EBC7883F-90E7-466D-8782-8AFF8F122CE0}"/>
              </a:ext>
            </a:extLst>
          </p:cNvPr>
          <p:cNvSpPr/>
          <p:nvPr/>
        </p:nvSpPr>
        <p:spPr>
          <a:xfrm rot="9701038">
            <a:off x="4810453" y="4034161"/>
            <a:ext cx="2313578" cy="3074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9F4C3C-957C-4A20-B92F-DEDE2D2D1588}"/>
              </a:ext>
            </a:extLst>
          </p:cNvPr>
          <p:cNvSpPr txBox="1"/>
          <p:nvPr/>
        </p:nvSpPr>
        <p:spPr>
          <a:xfrm>
            <a:off x="5502072" y="1065583"/>
            <a:ext cx="1837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Proton beam interacts with material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5A5447-AD6F-40D7-8E8D-8C3A50903198}"/>
              </a:ext>
            </a:extLst>
          </p:cNvPr>
          <p:cNvSpPr txBox="1"/>
          <p:nvPr/>
        </p:nvSpPr>
        <p:spPr>
          <a:xfrm>
            <a:off x="5364262" y="2684723"/>
            <a:ext cx="15171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Radiation damage accumulates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E16AF1-D297-485D-958B-8EEB1C589CC6}"/>
              </a:ext>
            </a:extLst>
          </p:cNvPr>
          <p:cNvSpPr txBox="1"/>
          <p:nvPr/>
        </p:nvSpPr>
        <p:spPr>
          <a:xfrm rot="20473953">
            <a:off x="5407171" y="4342234"/>
            <a:ext cx="18272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/>
              <a:t>&gt;1 </a:t>
            </a:r>
            <a:r>
              <a:rPr lang="en-GB" b="1" dirty="0" err="1"/>
              <a:t>dpa</a:t>
            </a:r>
            <a:r>
              <a:rPr lang="en-GB" b="1" dirty="0"/>
              <a:t> per year!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7FB60A-5081-463E-BEAF-70827E664B75}"/>
              </a:ext>
            </a:extLst>
          </p:cNvPr>
          <p:cNvSpPr txBox="1"/>
          <p:nvPr/>
        </p:nvSpPr>
        <p:spPr>
          <a:xfrm>
            <a:off x="1426424" y="3080395"/>
            <a:ext cx="3789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T. Ishida et al.</a:t>
            </a:r>
          </a:p>
        </p:txBody>
      </p:sp>
      <p:pic>
        <p:nvPicPr>
          <p:cNvPr id="3074" name="Picture 2" descr="Image result for proton irradiation displacement cascade">
            <a:extLst>
              <a:ext uri="{FF2B5EF4-FFF2-40B4-BE49-F238E27FC236}">
                <a16:creationId xmlns:a16="http://schemas.microsoft.com/office/drawing/2014/main" id="{0B4C6D25-FF15-4321-A59C-B876254B9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855" y="232762"/>
            <a:ext cx="3990975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A104D8D-3767-43BA-BB45-3B5C5477D5EE}"/>
              </a:ext>
            </a:extLst>
          </p:cNvPr>
          <p:cNvSpPr/>
          <p:nvPr/>
        </p:nvSpPr>
        <p:spPr>
          <a:xfrm>
            <a:off x="7273496" y="3150185"/>
            <a:ext cx="65293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err="1">
                <a:solidFill>
                  <a:srgbClr val="333333"/>
                </a:solidFill>
                <a:latin typeface="Source Sans Pro" panose="020B0604020202020204" pitchFamily="34" charset="0"/>
              </a:rPr>
              <a:t>Hoffelner</a:t>
            </a:r>
            <a:r>
              <a:rPr lang="en-GB" sz="1400" dirty="0">
                <a:solidFill>
                  <a:srgbClr val="333333"/>
                </a:solidFill>
                <a:latin typeface="Source Sans Pro" panose="020B0604020202020204" pitchFamily="34" charset="0"/>
              </a:rPr>
              <a:t> W. (2015) Irradiation Damage in Nuclear Power Plants</a:t>
            </a:r>
            <a:endParaRPr lang="en-GB" sz="1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4F478A7-56E0-4DDB-A5B8-983ACB473655}"/>
              </a:ext>
            </a:extLst>
          </p:cNvPr>
          <p:cNvSpPr txBox="1"/>
          <p:nvPr/>
        </p:nvSpPr>
        <p:spPr>
          <a:xfrm>
            <a:off x="7527855" y="379955"/>
            <a:ext cx="73790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100" dirty="0" err="1">
                <a:solidFill>
                  <a:srgbClr val="FF0000"/>
                </a:solidFill>
              </a:rPr>
              <a:t>Incomingproton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ADC92F-4F55-4022-9DB6-2BF90C2604B7}"/>
              </a:ext>
            </a:extLst>
          </p:cNvPr>
          <p:cNvSpPr txBox="1"/>
          <p:nvPr/>
        </p:nvSpPr>
        <p:spPr>
          <a:xfrm>
            <a:off x="461250" y="3678628"/>
            <a:ext cx="49030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Microstructural changes: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Dislocation loops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Dissolution of precipitates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Void formation</a:t>
            </a:r>
          </a:p>
          <a:p>
            <a:r>
              <a:rPr lang="en-GB" sz="2000" b="1" dirty="0"/>
              <a:t>Neutron irradiation </a:t>
            </a:r>
            <a:r>
              <a:rPr lang="en-GB" sz="2000" dirty="0"/>
              <a:t>– data exist up to 0.3 </a:t>
            </a:r>
            <a:r>
              <a:rPr lang="en-GB" sz="2000" dirty="0" err="1"/>
              <a:t>dpa</a:t>
            </a:r>
            <a:endParaRPr lang="en-GB" sz="2000" dirty="0"/>
          </a:p>
          <a:p>
            <a:r>
              <a:rPr lang="en-GB" sz="2000" b="1" dirty="0"/>
              <a:t>Proton irradiation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V. high dose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Radionuclide generation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H &amp; He gas </a:t>
            </a:r>
            <a:r>
              <a:rPr lang="en-GB" sz="2000" dirty="0">
                <a:sym typeface="Wingdings" panose="05000000000000000000" pitchFamily="2" charset="2"/>
              </a:rPr>
              <a:t> interstitials or bubbles</a:t>
            </a: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EB9BCBBF-3011-4D6C-B03E-7CF13A10568D}"/>
              </a:ext>
            </a:extLst>
          </p:cNvPr>
          <p:cNvSpPr/>
          <p:nvPr/>
        </p:nvSpPr>
        <p:spPr>
          <a:xfrm>
            <a:off x="6705827" y="5103559"/>
            <a:ext cx="1517125" cy="3031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27D9A5-E29E-4F5A-B190-E50CC1F72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7</a:t>
            </a:fld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6025711-90A6-4FF3-BF19-F955AF0AC9F7}"/>
              </a:ext>
            </a:extLst>
          </p:cNvPr>
          <p:cNvSpPr txBox="1"/>
          <p:nvPr/>
        </p:nvSpPr>
        <p:spPr>
          <a:xfrm>
            <a:off x="7657258" y="3429000"/>
            <a:ext cx="4359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Mechanism for high-energy protons?</a:t>
            </a:r>
          </a:p>
        </p:txBody>
      </p:sp>
    </p:spTree>
    <p:extLst>
      <p:ext uri="{BB962C8B-B14F-4D97-AF65-F5344CB8AC3E}">
        <p14:creationId xmlns:p14="http://schemas.microsoft.com/office/powerpoint/2010/main" val="3938311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EB3F08-CB63-479E-93B2-3BBDD699902A}"/>
              </a:ext>
            </a:extLst>
          </p:cNvPr>
          <p:cNvSpPr/>
          <p:nvPr/>
        </p:nvSpPr>
        <p:spPr>
          <a:xfrm>
            <a:off x="1382870" y="1201487"/>
            <a:ext cx="9810509" cy="10934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Scientific Question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509DC4-1423-4319-98FB-2DF5B6225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870" y="1356309"/>
            <a:ext cx="10515600" cy="4351338"/>
          </a:xfrm>
        </p:spPr>
        <p:txBody>
          <a:bodyPr/>
          <a:lstStyle/>
          <a:p>
            <a:r>
              <a:rPr lang="en-GB" dirty="0"/>
              <a:t>“What is the effect of proton irradiation on the high-cycle fatigue behaviour of the Ti-6Al-4V alloy?”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This allows STFC (beam window manufacturer) to predict the component lifetime:</a:t>
            </a:r>
          </a:p>
          <a:p>
            <a:r>
              <a:rPr lang="en-GB" dirty="0"/>
              <a:t>“After how long should the beam window be replaced?”</a:t>
            </a:r>
          </a:p>
          <a:p>
            <a:endParaRPr lang="en-GB" dirty="0"/>
          </a:p>
          <a:p>
            <a:r>
              <a:rPr lang="en-GB" dirty="0"/>
              <a:t>“Are there more suitable alloys for this purpose?”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742D27-4080-4EFA-AAA2-640462192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032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Experimental Plan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078244-1694-44EE-B839-4BD1C36683C2}"/>
              </a:ext>
            </a:extLst>
          </p:cNvPr>
          <p:cNvSpPr/>
          <p:nvPr/>
        </p:nvSpPr>
        <p:spPr>
          <a:xfrm>
            <a:off x="1107916" y="1156673"/>
            <a:ext cx="3051342" cy="6658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Specimens manufactured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4E100E-E236-486C-B4E1-AA1AC5624D23}"/>
              </a:ext>
            </a:extLst>
          </p:cNvPr>
          <p:cNvSpPr/>
          <p:nvPr/>
        </p:nvSpPr>
        <p:spPr>
          <a:xfrm>
            <a:off x="117427" y="4448498"/>
            <a:ext cx="3461083" cy="58702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Microstructural investigation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7646E2-5FAF-4279-97E4-306BD5A4541E}"/>
              </a:ext>
            </a:extLst>
          </p:cNvPr>
          <p:cNvSpPr/>
          <p:nvPr/>
        </p:nvSpPr>
        <p:spPr>
          <a:xfrm>
            <a:off x="6883400" y="3675472"/>
            <a:ext cx="3461083" cy="37098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HCF Testing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93CA52-2665-4149-96F2-67DB2FB6DA01}"/>
              </a:ext>
            </a:extLst>
          </p:cNvPr>
          <p:cNvSpPr/>
          <p:nvPr/>
        </p:nvSpPr>
        <p:spPr>
          <a:xfrm>
            <a:off x="6883400" y="989647"/>
            <a:ext cx="4851399" cy="370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Irradiation in medical isotope production </a:t>
            </a:r>
            <a:r>
              <a:rPr lang="en-GB" dirty="0" err="1"/>
              <a:t>factility</a:t>
            </a:r>
            <a:endParaRPr lang="en-GB" dirty="0"/>
          </a:p>
        </p:txBody>
      </p:sp>
      <p:pic>
        <p:nvPicPr>
          <p:cNvPr id="11" name="Picture 12" descr="BNL Logo_Small.jpg">
            <a:extLst>
              <a:ext uri="{FF2B5EF4-FFF2-40B4-BE49-F238E27FC236}">
                <a16:creationId xmlns:a16="http://schemas.microsoft.com/office/drawing/2014/main" id="{8850168E-9A99-4481-8825-A5E708A3A1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0730" y="313071"/>
            <a:ext cx="1742684" cy="638104"/>
          </a:xfrm>
          <a:prstGeom prst="rect">
            <a:avLst/>
          </a:prstGeom>
        </p:spPr>
      </p:pic>
      <p:pic>
        <p:nvPicPr>
          <p:cNvPr id="12" name="Picture 9" descr="2218_ox_brand1_pos_rect.gif">
            <a:extLst>
              <a:ext uri="{FF2B5EF4-FFF2-40B4-BE49-F238E27FC236}">
                <a16:creationId xmlns:a16="http://schemas.microsoft.com/office/drawing/2014/main" id="{551B9494-40E8-413C-B198-014A1F25B3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676" y="1156673"/>
            <a:ext cx="1193800" cy="370981"/>
          </a:xfrm>
          <a:prstGeom prst="rect">
            <a:avLst/>
          </a:prstGeom>
        </p:spPr>
      </p:pic>
      <p:pic>
        <p:nvPicPr>
          <p:cNvPr id="13" name="Picture 13" descr="STFC Logo.tif">
            <a:extLst>
              <a:ext uri="{FF2B5EF4-FFF2-40B4-BE49-F238E27FC236}">
                <a16:creationId xmlns:a16="http://schemas.microsoft.com/office/drawing/2014/main" id="{C4FC0DE3-0EB9-48F7-BBDF-F24258AF79D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676" y="1622571"/>
            <a:ext cx="1390276" cy="302567"/>
          </a:xfrm>
          <a:prstGeom prst="rect">
            <a:avLst/>
          </a:prstGeom>
        </p:spPr>
      </p:pic>
      <p:pic>
        <p:nvPicPr>
          <p:cNvPr id="14" name="Picture 4" descr="Image result for Culham MRF">
            <a:extLst>
              <a:ext uri="{FF2B5EF4-FFF2-40B4-BE49-F238E27FC236}">
                <a16:creationId xmlns:a16="http://schemas.microsoft.com/office/drawing/2014/main" id="{53E03AEF-CCB0-49FC-BD12-99F4FA964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472" y="5813101"/>
            <a:ext cx="2020680" cy="785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017F3D86-26FB-4D5C-9BBB-400A91602C8D}"/>
              </a:ext>
            </a:extLst>
          </p:cNvPr>
          <p:cNvCxnSpPr>
            <a:cxnSpLocks/>
            <a:stCxn id="4" idx="2"/>
            <a:endCxn id="8" idx="1"/>
          </p:cNvCxnSpPr>
          <p:nvPr/>
        </p:nvCxnSpPr>
        <p:spPr>
          <a:xfrm rot="5400000" flipH="1" flipV="1">
            <a:off x="4434821" y="-626097"/>
            <a:ext cx="647344" cy="4249813"/>
          </a:xfrm>
          <a:prstGeom prst="bentConnector4">
            <a:avLst>
              <a:gd name="adj1" fmla="val -35314"/>
              <a:gd name="adj2" fmla="val 82593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3E06BA53-1768-45ED-99B7-E2DF7AF72930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rot="5400000">
            <a:off x="927770" y="2742681"/>
            <a:ext cx="2626016" cy="785618"/>
          </a:xfrm>
          <a:prstGeom prst="bentConnector3">
            <a:avLst>
              <a:gd name="adj1" fmla="val 93042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1B6521FE-5F63-4124-AA84-DC25A1708176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3578510" y="3860963"/>
            <a:ext cx="3304890" cy="881046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EA48D1D6-A750-4FFE-836D-ECE73614C5DC}"/>
              </a:ext>
            </a:extLst>
          </p:cNvPr>
          <p:cNvCxnSpPr>
            <a:cxnSpLocks/>
            <a:stCxn id="8" idx="3"/>
            <a:endCxn id="7" idx="3"/>
          </p:cNvCxnSpPr>
          <p:nvPr/>
        </p:nvCxnSpPr>
        <p:spPr>
          <a:xfrm flipH="1">
            <a:off x="10344483" y="1175138"/>
            <a:ext cx="1390316" cy="2685825"/>
          </a:xfrm>
          <a:prstGeom prst="bentConnector3">
            <a:avLst>
              <a:gd name="adj1" fmla="val -16442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グループ化 24">
            <a:extLst>
              <a:ext uri="{FF2B5EF4-FFF2-40B4-BE49-F238E27FC236}">
                <a16:creationId xmlns:a16="http://schemas.microsoft.com/office/drawing/2014/main" id="{C5DA9EA9-2410-4DC6-A862-31B89C9D31D6}"/>
              </a:ext>
            </a:extLst>
          </p:cNvPr>
          <p:cNvGrpSpPr/>
          <p:nvPr/>
        </p:nvGrpSpPr>
        <p:grpSpPr>
          <a:xfrm>
            <a:off x="6472990" y="1433723"/>
            <a:ext cx="5130800" cy="2187992"/>
            <a:chOff x="4044372" y="906140"/>
            <a:chExt cx="4765732" cy="2532417"/>
          </a:xfrm>
        </p:grpSpPr>
        <p:pic>
          <p:nvPicPr>
            <p:cNvPr id="30" name="図 25">
              <a:extLst>
                <a:ext uri="{FF2B5EF4-FFF2-40B4-BE49-F238E27FC236}">
                  <a16:creationId xmlns:a16="http://schemas.microsoft.com/office/drawing/2014/main" id="{A486B220-848C-4657-A186-AADFB446FF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016"/>
            <a:stretch/>
          </p:blipFill>
          <p:spPr>
            <a:xfrm>
              <a:off x="4121771" y="906140"/>
              <a:ext cx="4688333" cy="2532417"/>
            </a:xfrm>
            <a:prstGeom prst="rect">
              <a:avLst/>
            </a:prstGeom>
          </p:spPr>
        </p:pic>
        <p:sp>
          <p:nvSpPr>
            <p:cNvPr id="31" name="正方形/長方形 26">
              <a:extLst>
                <a:ext uri="{FF2B5EF4-FFF2-40B4-BE49-F238E27FC236}">
                  <a16:creationId xmlns:a16="http://schemas.microsoft.com/office/drawing/2014/main" id="{65C2C3DA-038D-4EAF-8E83-CE84CAEE10CB}"/>
                </a:ext>
              </a:extLst>
            </p:cNvPr>
            <p:cNvSpPr/>
            <p:nvPr/>
          </p:nvSpPr>
          <p:spPr bwMode="auto">
            <a:xfrm>
              <a:off x="4044372" y="3196799"/>
              <a:ext cx="1063000" cy="24175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pic>
        <p:nvPicPr>
          <p:cNvPr id="47" name="Picture 2">
            <a:extLst>
              <a:ext uri="{FF2B5EF4-FFF2-40B4-BE49-F238E27FC236}">
                <a16:creationId xmlns:a16="http://schemas.microsoft.com/office/drawing/2014/main" id="{FA3494BA-52A9-490E-AD7D-F9653AD8B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6239"/>
          <a:stretch>
            <a:fillRect/>
          </a:stretch>
        </p:blipFill>
        <p:spPr bwMode="auto">
          <a:xfrm rot="16200000">
            <a:off x="1328307" y="1965082"/>
            <a:ext cx="1990408" cy="235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6C3C9FD7-DBE9-414B-A135-A4DE79464E9E}"/>
              </a:ext>
            </a:extLst>
          </p:cNvPr>
          <p:cNvSpPr txBox="1"/>
          <p:nvPr/>
        </p:nvSpPr>
        <p:spPr>
          <a:xfrm>
            <a:off x="314294" y="5115184"/>
            <a:ext cx="36660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Optical Microscopy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EBSD</a:t>
            </a:r>
            <a:r>
              <a:rPr lang="en-GB" sz="2400" dirty="0"/>
              <a:t> – Grain size, texture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EDX – Chemistry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BB63E8F-DA7E-4EC7-B842-34BCBED51663}"/>
              </a:ext>
            </a:extLst>
          </p:cNvPr>
          <p:cNvSpPr/>
          <p:nvPr/>
        </p:nvSpPr>
        <p:spPr>
          <a:xfrm>
            <a:off x="6603999" y="5115184"/>
            <a:ext cx="4309980" cy="37098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Nanoindentation Hardness Measurement</a:t>
            </a:r>
          </a:p>
        </p:txBody>
      </p:sp>
      <p:cxnSp>
        <p:nvCxnSpPr>
          <p:cNvPr id="66" name="Connector: Elbow 65">
            <a:extLst>
              <a:ext uri="{FF2B5EF4-FFF2-40B4-BE49-F238E27FC236}">
                <a16:creationId xmlns:a16="http://schemas.microsoft.com/office/drawing/2014/main" id="{25F6FF1A-C4B6-45C4-A0BA-F068B5092C0C}"/>
              </a:ext>
            </a:extLst>
          </p:cNvPr>
          <p:cNvCxnSpPr>
            <a:cxnSpLocks/>
            <a:stCxn id="6" idx="3"/>
            <a:endCxn id="65" idx="1"/>
          </p:cNvCxnSpPr>
          <p:nvPr/>
        </p:nvCxnSpPr>
        <p:spPr>
          <a:xfrm>
            <a:off x="3578510" y="4742009"/>
            <a:ext cx="3025489" cy="558666"/>
          </a:xfrm>
          <a:prstGeom prst="bentConnector3">
            <a:avLst>
              <a:gd name="adj1" fmla="val 54617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1209DDEB-8741-4F5F-AEE8-0547A84D1E16}"/>
              </a:ext>
            </a:extLst>
          </p:cNvPr>
          <p:cNvCxnSpPr>
            <a:cxnSpLocks/>
            <a:stCxn id="8" idx="3"/>
            <a:endCxn id="65" idx="3"/>
          </p:cNvCxnSpPr>
          <p:nvPr/>
        </p:nvCxnSpPr>
        <p:spPr>
          <a:xfrm flipH="1">
            <a:off x="10913979" y="1175138"/>
            <a:ext cx="820820" cy="4125537"/>
          </a:xfrm>
          <a:prstGeom prst="bentConnector3">
            <a:avLst>
              <a:gd name="adj1" fmla="val -29397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5BE4B834-8C40-4230-8AD1-1B66D614087C}"/>
              </a:ext>
            </a:extLst>
          </p:cNvPr>
          <p:cNvSpPr txBox="1"/>
          <p:nvPr/>
        </p:nvSpPr>
        <p:spPr>
          <a:xfrm>
            <a:off x="6071963" y="4087042"/>
            <a:ext cx="5083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Change in fatigue life with irradiation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68D01B6-256E-4860-93E4-731A16BB011E}"/>
              </a:ext>
            </a:extLst>
          </p:cNvPr>
          <p:cNvSpPr txBox="1"/>
          <p:nvPr/>
        </p:nvSpPr>
        <p:spPr>
          <a:xfrm>
            <a:off x="6061052" y="4468028"/>
            <a:ext cx="3296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Post-test fractography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7FAAD59-413E-42B0-A861-86AA1598C984}"/>
              </a:ext>
            </a:extLst>
          </p:cNvPr>
          <p:cNvSpPr txBox="1"/>
          <p:nvPr/>
        </p:nvSpPr>
        <p:spPr>
          <a:xfrm>
            <a:off x="6371034" y="5571897"/>
            <a:ext cx="46391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Hardness change after irradiation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Compare candidate alloys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CE80F50-54FA-4F09-98BE-F028287A3556}"/>
              </a:ext>
            </a:extLst>
          </p:cNvPr>
          <p:cNvSpPr/>
          <p:nvPr/>
        </p:nvSpPr>
        <p:spPr>
          <a:xfrm>
            <a:off x="3608145" y="2175947"/>
            <a:ext cx="209563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Ti-6Al-4V</a:t>
            </a:r>
            <a:br>
              <a:rPr lang="en-GB" sz="2400" dirty="0"/>
            </a:br>
            <a:r>
              <a:rPr lang="en-GB" sz="2400" dirty="0"/>
              <a:t>T2K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4x Candidate</a:t>
            </a:r>
            <a:br>
              <a:rPr lang="en-GB" sz="2400" dirty="0"/>
            </a:br>
            <a:r>
              <a:rPr lang="en-GB" sz="2400" dirty="0"/>
              <a:t>Grades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65311D-50AF-4B43-BA37-BAB1F664D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9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4EACA9-A8A1-4BEA-B288-CC2159DEECC4}"/>
              </a:ext>
            </a:extLst>
          </p:cNvPr>
          <p:cNvSpPr txBox="1"/>
          <p:nvPr/>
        </p:nvSpPr>
        <p:spPr>
          <a:xfrm>
            <a:off x="9376477" y="100004"/>
            <a:ext cx="2455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BLIP </a:t>
            </a:r>
            <a:r>
              <a:rPr lang="en-GB" dirty="0"/>
              <a:t>– Brookhaven Linac</a:t>
            </a:r>
            <a:br>
              <a:rPr lang="en-GB" dirty="0"/>
            </a:br>
            <a:r>
              <a:rPr lang="en-GB" dirty="0"/>
              <a:t>Isotope Producer</a:t>
            </a:r>
          </a:p>
        </p:txBody>
      </p:sp>
    </p:spTree>
    <p:extLst>
      <p:ext uri="{BB962C8B-B14F-4D97-AF65-F5344CB8AC3E}">
        <p14:creationId xmlns:p14="http://schemas.microsoft.com/office/powerpoint/2010/main" val="3267355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Ultrasonic Meso-Fatigue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79A77B1-A0ED-4428-A4FD-8805EF5C4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2" b="13676"/>
          <a:stretch>
            <a:fillRect/>
          </a:stretch>
        </p:blipFill>
        <p:spPr bwMode="auto">
          <a:xfrm rot="16200000">
            <a:off x="6548748" y="448871"/>
            <a:ext cx="1435360" cy="252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00195488-5748-4D36-BD2F-86F6496A4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1" t="26204" r="41617" b="24577"/>
          <a:stretch>
            <a:fillRect/>
          </a:stretch>
        </p:blipFill>
        <p:spPr bwMode="auto">
          <a:xfrm>
            <a:off x="9390367" y="94433"/>
            <a:ext cx="2468730" cy="246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17">
                <a:extLst>
                  <a:ext uri="{FF2B5EF4-FFF2-40B4-BE49-F238E27FC236}">
                    <a16:creationId xmlns:a16="http://schemas.microsoft.com/office/drawing/2014/main" id="{2B9F89A7-FC8B-43E5-97F4-F45D977C8D9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03300" y="1328798"/>
                <a:ext cx="4800140" cy="170096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Operates at 20 kHz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GB" dirty="0"/>
                  <a:t> cycles in 14 hours (c.f.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GB" dirty="0"/>
                  <a:t> cycles conventional fatigue testing)</a:t>
                </a:r>
              </a:p>
            </p:txBody>
          </p:sp>
        </mc:Choice>
        <mc:Fallback xmlns="">
          <p:sp>
            <p:nvSpPr>
              <p:cNvPr id="21" name="Content Placeholder 17">
                <a:extLst>
                  <a:ext uri="{FF2B5EF4-FFF2-40B4-BE49-F238E27FC236}">
                    <a16:creationId xmlns:a16="http://schemas.microsoft.com/office/drawing/2014/main" id="{2B9F89A7-FC8B-43E5-97F4-F45D977C8D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300" y="1328798"/>
                <a:ext cx="4800140" cy="1700969"/>
              </a:xfrm>
              <a:prstGeom prst="rect">
                <a:avLst/>
              </a:prstGeom>
              <a:blipFill>
                <a:blip r:embed="rId5"/>
                <a:stretch>
                  <a:fillRect l="-2287" t="-60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C124370D-563F-462A-A2E0-E4A4CF716FC4}"/>
              </a:ext>
            </a:extLst>
          </p:cNvPr>
          <p:cNvSpPr txBox="1"/>
          <p:nvPr/>
        </p:nvSpPr>
        <p:spPr>
          <a:xfrm>
            <a:off x="1734124" y="6398937"/>
            <a:ext cx="385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Jicheng Gong et al. (2017 Presentation)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031610C-8E7B-4DE8-8888-43A212E3F3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744" y="2774843"/>
            <a:ext cx="6264197" cy="399342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CDC745C-BB84-489B-A724-6E6F4AF2DC5A}"/>
              </a:ext>
            </a:extLst>
          </p:cNvPr>
          <p:cNvSpPr txBox="1"/>
          <p:nvPr/>
        </p:nvSpPr>
        <p:spPr>
          <a:xfrm>
            <a:off x="6388560" y="2415926"/>
            <a:ext cx="1755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Von Mises Stress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17">
                <a:extLst>
                  <a:ext uri="{FF2B5EF4-FFF2-40B4-BE49-F238E27FC236}">
                    <a16:creationId xmlns:a16="http://schemas.microsoft.com/office/drawing/2014/main" id="{CD1C3C9C-289A-4A7C-BCB3-0A5FAF3486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015" y="3029766"/>
                <a:ext cx="5546425" cy="307893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Small laser-cut specimens</a:t>
                </a:r>
              </a:p>
              <a:p>
                <a:pPr lvl="1"/>
                <a:r>
                  <a:rPr lang="en-GB" dirty="0"/>
                  <a:t>Diameter = 3.4 mm</a:t>
                </a:r>
              </a:p>
              <a:p>
                <a:pPr lvl="1"/>
                <a:r>
                  <a:rPr lang="en-GB" dirty="0"/>
                  <a:t>Thickness = 100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GB" dirty="0"/>
                  <a:t>m - 150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GB" dirty="0"/>
                  <a:t>m</a:t>
                </a:r>
              </a:p>
              <a:p>
                <a:pPr lvl="1"/>
                <a:r>
                  <a:rPr lang="en-GB" dirty="0"/>
                  <a:t>Can only irradiate small volumes of material</a:t>
                </a:r>
              </a:p>
              <a:p>
                <a:pPr lvl="1"/>
                <a:r>
                  <a:rPr lang="en-GB" dirty="0"/>
                  <a:t>Low radioactivity due to small volume (easier to handle)</a:t>
                </a:r>
              </a:p>
            </p:txBody>
          </p:sp>
        </mc:Choice>
        <mc:Fallback xmlns="">
          <p:sp>
            <p:nvSpPr>
              <p:cNvPr id="29" name="Content Placeholder 17">
                <a:extLst>
                  <a:ext uri="{FF2B5EF4-FFF2-40B4-BE49-F238E27FC236}">
                    <a16:creationId xmlns:a16="http://schemas.microsoft.com/office/drawing/2014/main" id="{CD1C3C9C-289A-4A7C-BCB3-0A5FAF3486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015" y="3029766"/>
                <a:ext cx="5546425" cy="3078933"/>
              </a:xfrm>
              <a:prstGeom prst="rect">
                <a:avLst/>
              </a:prstGeom>
              <a:blipFill>
                <a:blip r:embed="rId7"/>
                <a:stretch>
                  <a:fillRect l="-1978" t="-3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4DE649-0E8A-49E8-8931-E813FB225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751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F2C7-35B8-4217-997D-D0D5CE4A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Microstructural analysis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60BA7E3-1B1B-4AFE-A48C-BF99550259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52" y="1716483"/>
            <a:ext cx="5017758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03308-AD3E-4336-90BF-C894129CF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11</a:t>
            </a:fld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DAB33B4-ED0C-4ADE-85AF-10367227936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1864" y="0"/>
            <a:ext cx="4281658" cy="4122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9C91CD-D124-4A6C-AC32-055C6A592E9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05" b="50000"/>
          <a:stretch/>
        </p:blipFill>
        <p:spPr bwMode="auto">
          <a:xfrm>
            <a:off x="10040258" y="4341185"/>
            <a:ext cx="1358562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737EDF9-0752-4128-8C73-BD1D7771A610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4246" y="4122542"/>
            <a:ext cx="28194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0545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F2C7-35B8-4217-997D-D0D5CE4A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Microstructural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03308-AD3E-4336-90BF-C894129CF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12</a:t>
            </a:fld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F9C91CD-D124-4A6C-AC32-055C6A592E9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" t="10030" r="53604" b="61480"/>
          <a:stretch/>
        </p:blipFill>
        <p:spPr bwMode="auto">
          <a:xfrm>
            <a:off x="10032894" y="16368"/>
            <a:ext cx="2133600" cy="1233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816D57-8ADC-4DB6-981B-B4FA32883465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8621" y="760105"/>
            <a:ext cx="3135330" cy="301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F47043-E162-4409-9BC7-1BC7F5846F30}"/>
              </a:ext>
            </a:extLst>
          </p:cNvPr>
          <p:cNvSpPr txBox="1"/>
          <p:nvPr/>
        </p:nvSpPr>
        <p:spPr>
          <a:xfrm>
            <a:off x="4284245" y="1235315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#001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176BE4-64A9-4405-B373-53C13BF54D57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8621" y="3790797"/>
            <a:ext cx="3135330" cy="301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81DFED1-30E9-473F-962C-41689A666994}"/>
              </a:ext>
            </a:extLst>
          </p:cNvPr>
          <p:cNvSpPr txBox="1"/>
          <p:nvPr/>
        </p:nvSpPr>
        <p:spPr>
          <a:xfrm>
            <a:off x="4046731" y="3594252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#106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0CB07FB-6AED-4CCC-AE86-D7C35FD2015E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47549" y="760105"/>
            <a:ext cx="3135330" cy="301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E551E4-5957-4D19-B159-8CA9B3264C4E}"/>
              </a:ext>
            </a:extLst>
          </p:cNvPr>
          <p:cNvSpPr txBox="1"/>
          <p:nvPr/>
        </p:nvSpPr>
        <p:spPr>
          <a:xfrm>
            <a:off x="7625445" y="1110286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#115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585E56BE-0E7A-4B11-A950-53513E75B5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4" t="6111" r="5541" b="38877"/>
          <a:stretch/>
        </p:blipFill>
        <p:spPr bwMode="auto">
          <a:xfrm>
            <a:off x="5154057" y="1506955"/>
            <a:ext cx="2320377" cy="195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FFCACA-F407-4C9B-8CA5-B5C60776BC83}"/>
              </a:ext>
            </a:extLst>
          </p:cNvPr>
          <p:cNvCxnSpPr/>
          <p:nvPr/>
        </p:nvCxnSpPr>
        <p:spPr>
          <a:xfrm flipH="1" flipV="1">
            <a:off x="3667056" y="1580077"/>
            <a:ext cx="1730444" cy="905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714366E-2A31-4311-8FC4-590ADDFBDD58}"/>
              </a:ext>
            </a:extLst>
          </p:cNvPr>
          <p:cNvCxnSpPr>
            <a:cxnSpLocks/>
          </p:cNvCxnSpPr>
          <p:nvPr/>
        </p:nvCxnSpPr>
        <p:spPr>
          <a:xfrm flipH="1">
            <a:off x="7084337" y="1506955"/>
            <a:ext cx="1526263" cy="1184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44E5C30-B784-42E1-BDDA-4F7EC5D2D92C}"/>
              </a:ext>
            </a:extLst>
          </p:cNvPr>
          <p:cNvCxnSpPr>
            <a:cxnSpLocks/>
          </p:cNvCxnSpPr>
          <p:nvPr/>
        </p:nvCxnSpPr>
        <p:spPr>
          <a:xfrm flipH="1">
            <a:off x="3667056" y="3369790"/>
            <a:ext cx="1784123" cy="1087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6416043D-CF93-4BEF-B268-F0D503D60055}"/>
              </a:ext>
            </a:extLst>
          </p:cNvPr>
          <p:cNvSpPr/>
          <p:nvPr/>
        </p:nvSpPr>
        <p:spPr>
          <a:xfrm>
            <a:off x="5312103" y="1546249"/>
            <a:ext cx="175292" cy="175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5CC2B2F-0EE5-4924-8607-99EE8838858B}"/>
              </a:ext>
            </a:extLst>
          </p:cNvPr>
          <p:cNvSpPr/>
          <p:nvPr/>
        </p:nvSpPr>
        <p:spPr>
          <a:xfrm>
            <a:off x="5339718" y="3282144"/>
            <a:ext cx="175292" cy="175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2E62B67-A5D1-4EE9-A6DA-17EC4C0DCE83}"/>
              </a:ext>
            </a:extLst>
          </p:cNvPr>
          <p:cNvSpPr/>
          <p:nvPr/>
        </p:nvSpPr>
        <p:spPr>
          <a:xfrm>
            <a:off x="7103389" y="1566164"/>
            <a:ext cx="175292" cy="175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972C5F3-A5D4-4BCD-BE30-A3E90583A432}"/>
              </a:ext>
            </a:extLst>
          </p:cNvPr>
          <p:cNvSpPr/>
          <p:nvPr/>
        </p:nvSpPr>
        <p:spPr>
          <a:xfrm>
            <a:off x="6226599" y="2421605"/>
            <a:ext cx="175292" cy="175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A8A2D9B-E23B-495F-89E5-F2CFC61594B4}"/>
              </a:ext>
            </a:extLst>
          </p:cNvPr>
          <p:cNvSpPr/>
          <p:nvPr/>
        </p:nvSpPr>
        <p:spPr>
          <a:xfrm>
            <a:off x="7103389" y="3282144"/>
            <a:ext cx="175292" cy="175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EC5BE34-9948-44DD-B16B-9F338B2B56A4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99113" y="3920610"/>
            <a:ext cx="3094266" cy="2979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AD581A1-4C00-4C9F-A1CC-985CAF860B35}"/>
              </a:ext>
            </a:extLst>
          </p:cNvPr>
          <p:cNvSpPr/>
          <p:nvPr/>
        </p:nvSpPr>
        <p:spPr>
          <a:xfrm>
            <a:off x="9664235" y="1396002"/>
            <a:ext cx="602712" cy="3255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DC400B8-5C8D-464A-9DB6-9220AA6469D1}"/>
              </a:ext>
            </a:extLst>
          </p:cNvPr>
          <p:cNvCxnSpPr>
            <a:cxnSpLocks/>
          </p:cNvCxnSpPr>
          <p:nvPr/>
        </p:nvCxnSpPr>
        <p:spPr>
          <a:xfrm>
            <a:off x="9953859" y="1930842"/>
            <a:ext cx="313088" cy="25261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17089" y="4006850"/>
            <a:ext cx="28194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714366E-2A31-4311-8FC4-590ADDFBDD58}"/>
              </a:ext>
            </a:extLst>
          </p:cNvPr>
          <p:cNvCxnSpPr>
            <a:cxnSpLocks/>
            <a:endCxn id="27" idx="4"/>
          </p:cNvCxnSpPr>
          <p:nvPr/>
        </p:nvCxnSpPr>
        <p:spPr>
          <a:xfrm flipH="1" flipV="1">
            <a:off x="6314245" y="2596897"/>
            <a:ext cx="399027" cy="2001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81DFED1-30E9-473F-962C-41689A666994}"/>
              </a:ext>
            </a:extLst>
          </p:cNvPr>
          <p:cNvSpPr txBox="1"/>
          <p:nvPr/>
        </p:nvSpPr>
        <p:spPr>
          <a:xfrm>
            <a:off x="6782282" y="3778918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#058</a:t>
            </a:r>
          </a:p>
        </p:txBody>
      </p:sp>
    </p:spTree>
    <p:extLst>
      <p:ext uri="{BB962C8B-B14F-4D97-AF65-F5344CB8AC3E}">
        <p14:creationId xmlns:p14="http://schemas.microsoft.com/office/powerpoint/2010/main" val="1352332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F2C7-35B8-4217-997D-D0D5CE4A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Microstructural analysis (2)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03308-AD3E-4336-90BF-C894129CF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13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F47043-E162-4409-9BC7-1BC7F5846F30}"/>
              </a:ext>
            </a:extLst>
          </p:cNvPr>
          <p:cNvSpPr txBox="1"/>
          <p:nvPr/>
        </p:nvSpPr>
        <p:spPr>
          <a:xfrm>
            <a:off x="8421995" y="1325037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#001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1DFED1-30E9-473F-962C-41689A666994}"/>
              </a:ext>
            </a:extLst>
          </p:cNvPr>
          <p:cNvSpPr txBox="1"/>
          <p:nvPr/>
        </p:nvSpPr>
        <p:spPr>
          <a:xfrm>
            <a:off x="7896169" y="3973934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#106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E551E4-5957-4D19-B159-8CA9B3264C4E}"/>
              </a:ext>
            </a:extLst>
          </p:cNvPr>
          <p:cNvSpPr txBox="1"/>
          <p:nvPr/>
        </p:nvSpPr>
        <p:spPr>
          <a:xfrm>
            <a:off x="8276446" y="5015899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#115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585E56BE-0E7A-4B11-A950-53513E75B5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4" t="6111" r="5541" b="38877"/>
          <a:stretch/>
        </p:blipFill>
        <p:spPr bwMode="auto">
          <a:xfrm>
            <a:off x="9624457" y="2551984"/>
            <a:ext cx="2320377" cy="195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FFCACA-F407-4C9B-8CA5-B5C60776BC83}"/>
              </a:ext>
            </a:extLst>
          </p:cNvPr>
          <p:cNvCxnSpPr>
            <a:endCxn id="38" idx="3"/>
          </p:cNvCxnSpPr>
          <p:nvPr/>
        </p:nvCxnSpPr>
        <p:spPr>
          <a:xfrm flipH="1" flipV="1">
            <a:off x="7004078" y="1509703"/>
            <a:ext cx="2863825" cy="12059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44E5C30-B784-42E1-BDDA-4F7EC5D2D92C}"/>
              </a:ext>
            </a:extLst>
          </p:cNvPr>
          <p:cNvCxnSpPr>
            <a:cxnSpLocks/>
            <a:endCxn id="41" idx="3"/>
          </p:cNvCxnSpPr>
          <p:nvPr/>
        </p:nvCxnSpPr>
        <p:spPr>
          <a:xfrm flipH="1">
            <a:off x="6998292" y="4414819"/>
            <a:ext cx="2923289" cy="391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6416043D-CF93-4BEF-B268-F0D503D60055}"/>
              </a:ext>
            </a:extLst>
          </p:cNvPr>
          <p:cNvSpPr/>
          <p:nvPr/>
        </p:nvSpPr>
        <p:spPr>
          <a:xfrm>
            <a:off x="9782503" y="2591278"/>
            <a:ext cx="175292" cy="175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5CC2B2F-0EE5-4924-8607-99EE8838858B}"/>
              </a:ext>
            </a:extLst>
          </p:cNvPr>
          <p:cNvSpPr/>
          <p:nvPr/>
        </p:nvSpPr>
        <p:spPr>
          <a:xfrm>
            <a:off x="9810118" y="4327173"/>
            <a:ext cx="175292" cy="175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2E62B67-A5D1-4EE9-A6DA-17EC4C0DCE83}"/>
              </a:ext>
            </a:extLst>
          </p:cNvPr>
          <p:cNvSpPr/>
          <p:nvPr/>
        </p:nvSpPr>
        <p:spPr>
          <a:xfrm>
            <a:off x="11573789" y="2611193"/>
            <a:ext cx="175292" cy="175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972C5F3-A5D4-4BCD-BE30-A3E90583A432}"/>
              </a:ext>
            </a:extLst>
          </p:cNvPr>
          <p:cNvSpPr/>
          <p:nvPr/>
        </p:nvSpPr>
        <p:spPr>
          <a:xfrm>
            <a:off x="10696999" y="3466634"/>
            <a:ext cx="175292" cy="175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A8A2D9B-E23B-495F-89E5-F2CFC61594B4}"/>
              </a:ext>
            </a:extLst>
          </p:cNvPr>
          <p:cNvSpPr/>
          <p:nvPr/>
        </p:nvSpPr>
        <p:spPr>
          <a:xfrm>
            <a:off x="11573789" y="4327173"/>
            <a:ext cx="175292" cy="175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714366E-2A31-4311-8FC4-590ADDFBDD58}"/>
              </a:ext>
            </a:extLst>
          </p:cNvPr>
          <p:cNvCxnSpPr>
            <a:cxnSpLocks/>
            <a:stCxn id="40" idx="3"/>
            <a:endCxn id="27" idx="4"/>
          </p:cNvCxnSpPr>
          <p:nvPr/>
        </p:nvCxnSpPr>
        <p:spPr>
          <a:xfrm>
            <a:off x="7004078" y="2966288"/>
            <a:ext cx="3780567" cy="675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81DFED1-30E9-473F-962C-41689A666994}"/>
              </a:ext>
            </a:extLst>
          </p:cNvPr>
          <p:cNvSpPr txBox="1"/>
          <p:nvPr/>
        </p:nvSpPr>
        <p:spPr>
          <a:xfrm>
            <a:off x="7937967" y="2669118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#058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714366E-2A31-4311-8FC4-590ADDFBDD58}"/>
              </a:ext>
            </a:extLst>
          </p:cNvPr>
          <p:cNvCxnSpPr>
            <a:cxnSpLocks/>
            <a:stCxn id="42" idx="3"/>
          </p:cNvCxnSpPr>
          <p:nvPr/>
        </p:nvCxnSpPr>
        <p:spPr>
          <a:xfrm flipV="1">
            <a:off x="6999649" y="4414821"/>
            <a:ext cx="4519300" cy="15384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537" y="834065"/>
            <a:ext cx="5817541" cy="135127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537" y="2290650"/>
            <a:ext cx="5817541" cy="1351275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464" y="3778283"/>
            <a:ext cx="5814828" cy="1351276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108" y="5277616"/>
            <a:ext cx="5817541" cy="1351275"/>
          </a:xfrm>
          <a:prstGeom prst="rect">
            <a:avLst/>
          </a:prstGeom>
        </p:spPr>
      </p:pic>
      <p:cxnSp>
        <p:nvCxnSpPr>
          <p:cNvPr id="49" name="Straight Connector 48"/>
          <p:cNvCxnSpPr/>
          <p:nvPr/>
        </p:nvCxnSpPr>
        <p:spPr>
          <a:xfrm flipH="1">
            <a:off x="9957795" y="1179209"/>
            <a:ext cx="66874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10606857" y="537536"/>
            <a:ext cx="5702" cy="63492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9718922" y="1086025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x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696999" y="168204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683931" y="1097243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z</a:t>
            </a:r>
          </a:p>
        </p:txBody>
      </p:sp>
      <p:sp>
        <p:nvSpPr>
          <p:cNvPr id="55" name="Oval 54"/>
          <p:cNvSpPr/>
          <p:nvPr/>
        </p:nvSpPr>
        <p:spPr>
          <a:xfrm>
            <a:off x="10485497" y="1067712"/>
            <a:ext cx="225895" cy="225895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7" name="Straight Connector 56"/>
          <p:cNvCxnSpPr>
            <a:stCxn id="55" idx="1"/>
            <a:endCxn id="55" idx="5"/>
          </p:cNvCxnSpPr>
          <p:nvPr/>
        </p:nvCxnSpPr>
        <p:spPr>
          <a:xfrm>
            <a:off x="10518579" y="1100794"/>
            <a:ext cx="159731" cy="15973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5" idx="7"/>
            <a:endCxn id="55" idx="3"/>
          </p:cNvCxnSpPr>
          <p:nvPr/>
        </p:nvCxnSpPr>
        <p:spPr>
          <a:xfrm flipH="1">
            <a:off x="10518579" y="1100794"/>
            <a:ext cx="159731" cy="15973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7209078" y="1741765"/>
            <a:ext cx="307141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DOUBLE CHECK ORIENTATIONS</a:t>
            </a:r>
          </a:p>
        </p:txBody>
      </p:sp>
    </p:spTree>
    <p:extLst>
      <p:ext uri="{BB962C8B-B14F-4D97-AF65-F5344CB8AC3E}">
        <p14:creationId xmlns:p14="http://schemas.microsoft.com/office/powerpoint/2010/main" val="2939007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Ultrasonic Meso-Fatigue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081F1F-7A55-490B-816C-EA431E51D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446" y="1070152"/>
            <a:ext cx="7884354" cy="646331"/>
          </a:xfrm>
        </p:spPr>
        <p:txBody>
          <a:bodyPr>
            <a:normAutofit/>
          </a:bodyPr>
          <a:lstStyle/>
          <a:p>
            <a:r>
              <a:rPr lang="en-GB" dirty="0"/>
              <a:t>Measure cantilever deflection with laser reflection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523D25-6D08-472A-A3AA-C4AA29804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061" y="1709740"/>
            <a:ext cx="5393200" cy="303467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4C1A59A-4C37-4891-8F71-57B6BD9C42AE}"/>
              </a:ext>
            </a:extLst>
          </p:cNvPr>
          <p:cNvSpPr txBox="1"/>
          <p:nvPr/>
        </p:nvSpPr>
        <p:spPr>
          <a:xfrm>
            <a:off x="5068555" y="4098082"/>
            <a:ext cx="211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Jicheng Gong et al. (2017 Presentation)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8F41EC56-8CFA-4806-82C8-5EAFC613489E}"/>
              </a:ext>
            </a:extLst>
          </p:cNvPr>
          <p:cNvSpPr txBox="1">
            <a:spLocks/>
          </p:cNvSpPr>
          <p:nvPr/>
        </p:nvSpPr>
        <p:spPr>
          <a:xfrm>
            <a:off x="324484" y="4913767"/>
            <a:ext cx="7884354" cy="18551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To accept radioactive specimens</a:t>
            </a:r>
          </a:p>
          <a:p>
            <a:pPr lvl="1"/>
            <a:r>
              <a:rPr lang="en-GB" dirty="0"/>
              <a:t>Remote specimen mounting</a:t>
            </a:r>
          </a:p>
          <a:p>
            <a:pPr lvl="1"/>
            <a:r>
              <a:rPr lang="en-GB" dirty="0"/>
              <a:t>Optics to detect laser position – cannot be observed directly by operator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FDCCAA-F83D-4AC3-9AA8-CCC859731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14</a:t>
            </a:fld>
            <a:endParaRPr lang="en-GB"/>
          </a:p>
        </p:txBody>
      </p:sp>
      <p:pic>
        <p:nvPicPr>
          <p:cNvPr id="1026" name="47f7b1d6-103a-43bb-bfcf-f7c8468be77a" descr="Image">
            <a:extLst>
              <a:ext uri="{FF2B5EF4-FFF2-40B4-BE49-F238E27FC236}">
                <a16:creationId xmlns:a16="http://schemas.microsoft.com/office/drawing/2014/main" id="{CDBE8CB1-F6A8-44BB-A86B-74449A64D5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5" t="19093" r="12805" b="17715"/>
          <a:stretch/>
        </p:blipFill>
        <p:spPr bwMode="auto">
          <a:xfrm rot="5400000">
            <a:off x="7795330" y="1964745"/>
            <a:ext cx="5060959" cy="2928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7704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F2C7-35B8-4217-997D-D0D5CE4AE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589" y="-83429"/>
            <a:ext cx="9758265" cy="1325563"/>
          </a:xfrm>
        </p:spPr>
        <p:txBody>
          <a:bodyPr/>
          <a:lstStyle/>
          <a:p>
            <a:r>
              <a:rPr lang="en-GB" dirty="0"/>
              <a:t>Experimental Challenges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03308-AD3E-4336-90BF-C894129CF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15</a:t>
            </a:fld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680F75A-05F7-47B3-9E9A-CD3C9F9CE2C0}"/>
              </a:ext>
            </a:extLst>
          </p:cNvPr>
          <p:cNvGrpSpPr/>
          <p:nvPr/>
        </p:nvGrpSpPr>
        <p:grpSpPr>
          <a:xfrm>
            <a:off x="2279765" y="1251586"/>
            <a:ext cx="1389682" cy="113973"/>
            <a:chOff x="1704975" y="1201487"/>
            <a:chExt cx="2804498" cy="23000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4F74DE4-395D-40D8-B497-B2DFB74089B9}"/>
                </a:ext>
              </a:extLst>
            </p:cNvPr>
            <p:cNvSpPr/>
            <p:nvPr/>
          </p:nvSpPr>
          <p:spPr>
            <a:xfrm>
              <a:off x="1704975" y="1201487"/>
              <a:ext cx="571500" cy="11296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DD11E00-2DD5-4A51-8644-FC7806AB3A7E}"/>
                </a:ext>
              </a:extLst>
            </p:cNvPr>
            <p:cNvSpPr/>
            <p:nvPr/>
          </p:nvSpPr>
          <p:spPr>
            <a:xfrm>
              <a:off x="3937973" y="1202155"/>
              <a:ext cx="571500" cy="11296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0F2A24B-450F-465D-A157-0E36E1335B01}"/>
                </a:ext>
              </a:extLst>
            </p:cNvPr>
            <p:cNvSpPr/>
            <p:nvPr/>
          </p:nvSpPr>
          <p:spPr>
            <a:xfrm rot="21097703">
              <a:off x="2339489" y="1318531"/>
              <a:ext cx="1616089" cy="11296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A52D291-72F1-4467-ADEC-A38A2B734AC1}"/>
              </a:ext>
            </a:extLst>
          </p:cNvPr>
          <p:cNvGrpSpPr/>
          <p:nvPr/>
        </p:nvGrpSpPr>
        <p:grpSpPr>
          <a:xfrm>
            <a:off x="1357988" y="965532"/>
            <a:ext cx="3220870" cy="1974871"/>
            <a:chOff x="1357988" y="965532"/>
            <a:chExt cx="3220870" cy="197487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41C3E39-D028-48EB-8244-6186901CC006}"/>
                </a:ext>
              </a:extLst>
            </p:cNvPr>
            <p:cNvSpPr/>
            <p:nvPr/>
          </p:nvSpPr>
          <p:spPr>
            <a:xfrm>
              <a:off x="1357988" y="965533"/>
              <a:ext cx="800421" cy="197487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05F1475-2237-419D-883A-5561808CBB19}"/>
                </a:ext>
              </a:extLst>
            </p:cNvPr>
            <p:cNvSpPr/>
            <p:nvPr/>
          </p:nvSpPr>
          <p:spPr>
            <a:xfrm>
              <a:off x="3778437" y="965532"/>
              <a:ext cx="800421" cy="19748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1E547F9-FB1C-4B03-B6C0-D6F567EC92EB}"/>
              </a:ext>
            </a:extLst>
          </p:cNvPr>
          <p:cNvGrpSpPr/>
          <p:nvPr/>
        </p:nvGrpSpPr>
        <p:grpSpPr>
          <a:xfrm>
            <a:off x="2156363" y="965532"/>
            <a:ext cx="1622074" cy="1064617"/>
            <a:chOff x="2156363" y="965532"/>
            <a:chExt cx="1622074" cy="106461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DB911C5-4703-4872-A70E-84FEC9429148}"/>
                </a:ext>
              </a:extLst>
            </p:cNvPr>
            <p:cNvSpPr/>
            <p:nvPr/>
          </p:nvSpPr>
          <p:spPr>
            <a:xfrm>
              <a:off x="2156363" y="1307561"/>
              <a:ext cx="354541" cy="72258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DF1547B-5B67-403C-995D-256844B48786}"/>
                </a:ext>
              </a:extLst>
            </p:cNvPr>
            <p:cNvSpPr/>
            <p:nvPr/>
          </p:nvSpPr>
          <p:spPr>
            <a:xfrm>
              <a:off x="3423895" y="1307561"/>
              <a:ext cx="354541" cy="72258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5F3A940-DDE3-4C8B-8FB9-AFF69DB691B9}"/>
                </a:ext>
              </a:extLst>
            </p:cNvPr>
            <p:cNvSpPr/>
            <p:nvPr/>
          </p:nvSpPr>
          <p:spPr>
            <a:xfrm>
              <a:off x="2156363" y="965533"/>
              <a:ext cx="354541" cy="27660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99C5419-8536-4F9C-8597-A89CC8E169F6}"/>
                </a:ext>
              </a:extLst>
            </p:cNvPr>
            <p:cNvSpPr/>
            <p:nvPr/>
          </p:nvSpPr>
          <p:spPr>
            <a:xfrm>
              <a:off x="3423896" y="965532"/>
              <a:ext cx="354541" cy="27660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D8FD038-C440-4F53-B051-892610D2E3DF}"/>
              </a:ext>
            </a:extLst>
          </p:cNvPr>
          <p:cNvSpPr txBox="1"/>
          <p:nvPr/>
        </p:nvSpPr>
        <p:spPr>
          <a:xfrm>
            <a:off x="325608" y="2529792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Specimen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C4B1A96-EB0F-46F6-B664-B63C561FD4E3}"/>
              </a:ext>
            </a:extLst>
          </p:cNvPr>
          <p:cNvCxnSpPr/>
          <p:nvPr/>
        </p:nvCxnSpPr>
        <p:spPr>
          <a:xfrm flipV="1">
            <a:off x="1249680" y="1337571"/>
            <a:ext cx="1577259" cy="1281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9263FBB-C803-4547-9B3E-2DB28AB3003B}"/>
              </a:ext>
            </a:extLst>
          </p:cNvPr>
          <p:cNvSpPr txBox="1"/>
          <p:nvPr/>
        </p:nvSpPr>
        <p:spPr>
          <a:xfrm>
            <a:off x="2414865" y="4365314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Laser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5BE1B0F-95E2-4235-953B-B0338B452B2D}"/>
              </a:ext>
            </a:extLst>
          </p:cNvPr>
          <p:cNvGrpSpPr/>
          <p:nvPr/>
        </p:nvGrpSpPr>
        <p:grpSpPr>
          <a:xfrm>
            <a:off x="1295078" y="-312092"/>
            <a:ext cx="3451891" cy="4802410"/>
            <a:chOff x="1295078" y="-312092"/>
            <a:chExt cx="3451891" cy="4802410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3011166-23C9-483E-9535-B22B963A8A62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 flipV="1">
              <a:off x="2994580" y="1365261"/>
              <a:ext cx="4076" cy="3044460"/>
            </a:xfrm>
            <a:prstGeom prst="straightConnector1">
              <a:avLst/>
            </a:prstGeom>
            <a:ln w="76200">
              <a:solidFill>
                <a:srgbClr val="70AD4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540AB40-18D2-454B-AF81-E0865EC84253}"/>
                </a:ext>
              </a:extLst>
            </p:cNvPr>
            <p:cNvCxnSpPr>
              <a:cxnSpLocks/>
            </p:cNvCxnSpPr>
            <p:nvPr/>
          </p:nvCxnSpPr>
          <p:spPr>
            <a:xfrm>
              <a:off x="3024679" y="1353569"/>
              <a:ext cx="1008665" cy="3136749"/>
            </a:xfrm>
            <a:prstGeom prst="straightConnector1">
              <a:avLst/>
            </a:prstGeom>
            <a:ln w="76200">
              <a:solidFill>
                <a:srgbClr val="70AD4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9E2F843B-5BA7-45CA-A947-B1D9CECE53D5}"/>
                    </a:ext>
                  </a:extLst>
                </p:cNvPr>
                <p:cNvSpPr txBox="1"/>
                <p:nvPr/>
              </p:nvSpPr>
              <p:spPr>
                <a:xfrm>
                  <a:off x="2537482" y="1044522"/>
                  <a:ext cx="37414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9E2F843B-5BA7-45CA-A947-B1D9CECE53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37482" y="1044522"/>
                  <a:ext cx="374141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C9BC801-8797-448B-94EA-657111DA6CEA}"/>
                    </a:ext>
                  </a:extLst>
                </p:cNvPr>
                <p:cNvSpPr txBox="1"/>
                <p:nvPr/>
              </p:nvSpPr>
              <p:spPr>
                <a:xfrm>
                  <a:off x="3114023" y="3117596"/>
                  <a:ext cx="5023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C9BC801-8797-448B-94EA-657111DA6C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14023" y="3117596"/>
                  <a:ext cx="502382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3FB07A5B-B994-4708-A88F-BE91CD17021A}"/>
                </a:ext>
              </a:extLst>
            </p:cNvPr>
            <p:cNvSpPr/>
            <p:nvPr/>
          </p:nvSpPr>
          <p:spPr>
            <a:xfrm rot="5400000">
              <a:off x="1295078" y="-312092"/>
              <a:ext cx="3451891" cy="3451891"/>
            </a:xfrm>
            <a:prstGeom prst="arc">
              <a:avLst>
                <a:gd name="adj1" fmla="val 20545196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64BC9BD-A038-4352-A65E-8F7BD00BDCCB}"/>
              </a:ext>
            </a:extLst>
          </p:cNvPr>
          <p:cNvGrpSpPr/>
          <p:nvPr/>
        </p:nvGrpSpPr>
        <p:grpSpPr>
          <a:xfrm>
            <a:off x="5840970" y="4154684"/>
            <a:ext cx="2858283" cy="763291"/>
            <a:chOff x="836837" y="5216518"/>
            <a:chExt cx="2858283" cy="76329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BAD6A6F-B45E-461F-AC01-367688D3C7EC}"/>
                </a:ext>
              </a:extLst>
            </p:cNvPr>
            <p:cNvSpPr/>
            <p:nvPr/>
          </p:nvSpPr>
          <p:spPr>
            <a:xfrm>
              <a:off x="1379843" y="5323184"/>
              <a:ext cx="2315277" cy="54996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Sample at 100 kHz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184C1B2-4901-43CF-9F8F-C8B2B2C259E2}"/>
                </a:ext>
              </a:extLst>
            </p:cNvPr>
            <p:cNvSpPr/>
            <p:nvPr/>
          </p:nvSpPr>
          <p:spPr>
            <a:xfrm>
              <a:off x="836837" y="5216518"/>
              <a:ext cx="763291" cy="7632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?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A4FC154-A830-476D-A8C2-A8E32870B02A}"/>
              </a:ext>
            </a:extLst>
          </p:cNvPr>
          <p:cNvGrpSpPr/>
          <p:nvPr/>
        </p:nvGrpSpPr>
        <p:grpSpPr>
          <a:xfrm>
            <a:off x="6586890" y="2471513"/>
            <a:ext cx="1909447" cy="763291"/>
            <a:chOff x="836837" y="5216518"/>
            <a:chExt cx="1909447" cy="763291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F31A303-8413-461D-933E-2BD3AD91DDB8}"/>
                </a:ext>
              </a:extLst>
            </p:cNvPr>
            <p:cNvSpPr/>
            <p:nvPr/>
          </p:nvSpPr>
          <p:spPr>
            <a:xfrm>
              <a:off x="1379844" y="5323184"/>
              <a:ext cx="1366440" cy="54996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Laser Detector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E9532D0-2431-47D6-A28F-2DFFAC28ADB9}"/>
                </a:ext>
              </a:extLst>
            </p:cNvPr>
            <p:cNvSpPr/>
            <p:nvPr/>
          </p:nvSpPr>
          <p:spPr>
            <a:xfrm>
              <a:off x="836837" y="5216518"/>
              <a:ext cx="763291" cy="7632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?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4D4682E-9D29-46CC-8876-E15135AAB577}"/>
              </a:ext>
            </a:extLst>
          </p:cNvPr>
          <p:cNvGrpSpPr/>
          <p:nvPr/>
        </p:nvGrpSpPr>
        <p:grpSpPr>
          <a:xfrm>
            <a:off x="8982615" y="1579816"/>
            <a:ext cx="2858283" cy="763291"/>
            <a:chOff x="836837" y="5216518"/>
            <a:chExt cx="2858283" cy="763291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5EB37FC-8D66-4F8C-AD65-AB2BAA7C50A2}"/>
                </a:ext>
              </a:extLst>
            </p:cNvPr>
            <p:cNvSpPr/>
            <p:nvPr/>
          </p:nvSpPr>
          <p:spPr>
            <a:xfrm>
              <a:off x="1379843" y="5323184"/>
              <a:ext cx="2315277" cy="54996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Incoming laser at normal incidence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4E180CB-5A76-4902-84E7-16AD9A0BE8E8}"/>
                </a:ext>
              </a:extLst>
            </p:cNvPr>
            <p:cNvSpPr/>
            <p:nvPr/>
          </p:nvSpPr>
          <p:spPr>
            <a:xfrm>
              <a:off x="836837" y="5216518"/>
              <a:ext cx="763291" cy="7632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!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4D27D83-7706-4816-AE52-926F5C5076C0}"/>
              </a:ext>
            </a:extLst>
          </p:cNvPr>
          <p:cNvGrpSpPr/>
          <p:nvPr/>
        </p:nvGrpSpPr>
        <p:grpSpPr>
          <a:xfrm>
            <a:off x="7595873" y="5966289"/>
            <a:ext cx="2858283" cy="763291"/>
            <a:chOff x="836837" y="5216518"/>
            <a:chExt cx="2858283" cy="763291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8808ECC-2539-4317-A0D0-F392519BE085}"/>
                </a:ext>
              </a:extLst>
            </p:cNvPr>
            <p:cNvSpPr/>
            <p:nvPr/>
          </p:nvSpPr>
          <p:spPr>
            <a:xfrm>
              <a:off x="1379843" y="5323184"/>
              <a:ext cx="2315277" cy="54996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Small spot size on specimen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9E2FAD1-AF3C-4D57-840E-F89244ECB3A2}"/>
                </a:ext>
              </a:extLst>
            </p:cNvPr>
            <p:cNvSpPr/>
            <p:nvPr/>
          </p:nvSpPr>
          <p:spPr>
            <a:xfrm>
              <a:off x="836837" y="5216518"/>
              <a:ext cx="763291" cy="7632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?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6CF4A5C-5755-4344-A2CD-F2EDE18361FD}"/>
              </a:ext>
            </a:extLst>
          </p:cNvPr>
          <p:cNvGrpSpPr/>
          <p:nvPr/>
        </p:nvGrpSpPr>
        <p:grpSpPr>
          <a:xfrm>
            <a:off x="4903617" y="5202998"/>
            <a:ext cx="2858283" cy="763291"/>
            <a:chOff x="836837" y="5216518"/>
            <a:chExt cx="2858283" cy="763291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18578A1-2EEE-4B7B-8E01-238D2AC58F6C}"/>
                </a:ext>
              </a:extLst>
            </p:cNvPr>
            <p:cNvSpPr/>
            <p:nvPr/>
          </p:nvSpPr>
          <p:spPr>
            <a:xfrm>
              <a:off x="1379843" y="5323184"/>
              <a:ext cx="2315277" cy="54996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Large spot size on detector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9F2FFAE-46F4-4049-89D9-A08800DA127A}"/>
                </a:ext>
              </a:extLst>
            </p:cNvPr>
            <p:cNvSpPr/>
            <p:nvPr/>
          </p:nvSpPr>
          <p:spPr>
            <a:xfrm>
              <a:off x="836837" y="5216518"/>
              <a:ext cx="763291" cy="7632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?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B479CCA-1BC2-4252-92FB-A4546E35236C}"/>
              </a:ext>
            </a:extLst>
          </p:cNvPr>
          <p:cNvGrpSpPr/>
          <p:nvPr/>
        </p:nvGrpSpPr>
        <p:grpSpPr>
          <a:xfrm>
            <a:off x="8359164" y="4937845"/>
            <a:ext cx="3734681" cy="763291"/>
            <a:chOff x="836837" y="5216518"/>
            <a:chExt cx="3734681" cy="763291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CAA633F-B533-45CD-80CC-CDA068314C1B}"/>
                </a:ext>
              </a:extLst>
            </p:cNvPr>
            <p:cNvSpPr/>
            <p:nvPr/>
          </p:nvSpPr>
          <p:spPr>
            <a:xfrm>
              <a:off x="1379843" y="5323184"/>
              <a:ext cx="3191675" cy="54996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Angular beam deflection </a:t>
              </a:r>
              <a:r>
                <a:rPr lang="en-GB" dirty="0">
                  <a:sym typeface="Wingdings" panose="05000000000000000000" pitchFamily="2" charset="2"/>
                </a:rPr>
                <a:t> linear motion on detector</a:t>
              </a:r>
              <a:endParaRPr lang="en-GB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AA20305-4832-4F08-A2A0-A8146A08841C}"/>
                </a:ext>
              </a:extLst>
            </p:cNvPr>
            <p:cNvSpPr/>
            <p:nvPr/>
          </p:nvSpPr>
          <p:spPr>
            <a:xfrm>
              <a:off x="836837" y="5216518"/>
              <a:ext cx="763291" cy="7632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?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D5E723C-02A5-4AD2-BBFC-A2B43D784A98}"/>
              </a:ext>
            </a:extLst>
          </p:cNvPr>
          <p:cNvGrpSpPr/>
          <p:nvPr/>
        </p:nvGrpSpPr>
        <p:grpSpPr>
          <a:xfrm>
            <a:off x="5569468" y="999802"/>
            <a:ext cx="2858283" cy="763291"/>
            <a:chOff x="836837" y="5216518"/>
            <a:chExt cx="2858283" cy="763291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9F45623-6C4D-483B-819E-E972E27E82B3}"/>
                </a:ext>
              </a:extLst>
            </p:cNvPr>
            <p:cNvSpPr/>
            <p:nvPr/>
          </p:nvSpPr>
          <p:spPr>
            <a:xfrm>
              <a:off x="1379843" y="5323184"/>
              <a:ext cx="2315277" cy="54996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Sample contained after failure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93D19B5-C152-4873-9173-6262287AC96E}"/>
                </a:ext>
              </a:extLst>
            </p:cNvPr>
            <p:cNvSpPr/>
            <p:nvPr/>
          </p:nvSpPr>
          <p:spPr>
            <a:xfrm>
              <a:off x="836837" y="5216518"/>
              <a:ext cx="763291" cy="7632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?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CD60B0C-FDE4-4630-85F9-1158DD0C8F82}"/>
              </a:ext>
            </a:extLst>
          </p:cNvPr>
          <p:cNvGrpSpPr/>
          <p:nvPr/>
        </p:nvGrpSpPr>
        <p:grpSpPr>
          <a:xfrm>
            <a:off x="8982615" y="340541"/>
            <a:ext cx="2858283" cy="763291"/>
            <a:chOff x="836837" y="5216518"/>
            <a:chExt cx="2858283" cy="763291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A5ECF42-E94B-4A3C-B4EF-42343AA12453}"/>
                </a:ext>
              </a:extLst>
            </p:cNvPr>
            <p:cNvSpPr/>
            <p:nvPr/>
          </p:nvSpPr>
          <p:spPr>
            <a:xfrm>
              <a:off x="1379843" y="5323184"/>
              <a:ext cx="2315277" cy="54996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Remote Handling Capability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F195812E-C9DD-43CA-8C41-9F9D6E5CD38B}"/>
                </a:ext>
              </a:extLst>
            </p:cNvPr>
            <p:cNvSpPr/>
            <p:nvPr/>
          </p:nvSpPr>
          <p:spPr>
            <a:xfrm>
              <a:off x="836837" y="5216518"/>
              <a:ext cx="763291" cy="7632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?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97E0E85-544B-4D4A-A5E3-BFD44A41C7C0}"/>
              </a:ext>
            </a:extLst>
          </p:cNvPr>
          <p:cNvGrpSpPr/>
          <p:nvPr/>
        </p:nvGrpSpPr>
        <p:grpSpPr>
          <a:xfrm>
            <a:off x="2156363" y="2030149"/>
            <a:ext cx="4040619" cy="1732847"/>
            <a:chOff x="2156363" y="2030149"/>
            <a:chExt cx="4040619" cy="173284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CE152F5-E09E-44E5-888C-3988339C6947}"/>
                </a:ext>
              </a:extLst>
            </p:cNvPr>
            <p:cNvCxnSpPr>
              <a:cxnSpLocks/>
            </p:cNvCxnSpPr>
            <p:nvPr/>
          </p:nvCxnSpPr>
          <p:spPr>
            <a:xfrm>
              <a:off x="3520440" y="2155597"/>
              <a:ext cx="641641" cy="11703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0AAF18E-E5F9-4587-9639-71EE4F301020}"/>
                </a:ext>
              </a:extLst>
            </p:cNvPr>
            <p:cNvSpPr txBox="1"/>
            <p:nvPr/>
          </p:nvSpPr>
          <p:spPr>
            <a:xfrm>
              <a:off x="4054472" y="3393664"/>
              <a:ext cx="2142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Transparent Window</a:t>
              </a:r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A05435F8-AAAC-472B-8270-156B5AE5EFE5}"/>
                </a:ext>
              </a:extLst>
            </p:cNvPr>
            <p:cNvGrpSpPr/>
            <p:nvPr/>
          </p:nvGrpSpPr>
          <p:grpSpPr>
            <a:xfrm>
              <a:off x="2156363" y="2030149"/>
              <a:ext cx="1622072" cy="910254"/>
              <a:chOff x="2156363" y="2030149"/>
              <a:chExt cx="1622072" cy="91025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1CA0BFE-70DA-4885-9854-ACC48E7B80FC}"/>
                  </a:ext>
                </a:extLst>
              </p:cNvPr>
              <p:cNvSpPr/>
              <p:nvPr/>
            </p:nvSpPr>
            <p:spPr>
              <a:xfrm>
                <a:off x="2156363" y="2030149"/>
                <a:ext cx="1622072" cy="1254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583609DE-D531-4ECF-8EDA-85D6AC96B565}"/>
                  </a:ext>
                </a:extLst>
              </p:cNvPr>
              <p:cNvSpPr/>
              <p:nvPr/>
            </p:nvSpPr>
            <p:spPr>
              <a:xfrm>
                <a:off x="2161599" y="2164903"/>
                <a:ext cx="183987" cy="7755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FB3D5436-F6B5-45FE-A3A5-DDD3A5455E3F}"/>
                  </a:ext>
                </a:extLst>
              </p:cNvPr>
              <p:cNvSpPr/>
              <p:nvPr/>
            </p:nvSpPr>
            <p:spPr>
              <a:xfrm>
                <a:off x="3583678" y="2155289"/>
                <a:ext cx="183987" cy="7755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64FCD45-56F9-42AF-B390-43093F6DDA57}"/>
              </a:ext>
            </a:extLst>
          </p:cNvPr>
          <p:cNvGrpSpPr/>
          <p:nvPr/>
        </p:nvGrpSpPr>
        <p:grpSpPr>
          <a:xfrm>
            <a:off x="8830101" y="3302262"/>
            <a:ext cx="3282540" cy="763291"/>
            <a:chOff x="836837" y="5216518"/>
            <a:chExt cx="3282540" cy="763291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8E78918-B114-4455-9376-F745F281704D}"/>
                </a:ext>
              </a:extLst>
            </p:cNvPr>
            <p:cNvSpPr/>
            <p:nvPr/>
          </p:nvSpPr>
          <p:spPr>
            <a:xfrm>
              <a:off x="1379843" y="5323184"/>
              <a:ext cx="2739534" cy="54996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Detect large specimen deflections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B5E3030A-1B33-4488-A8E4-0F41D43D98FD}"/>
                </a:ext>
              </a:extLst>
            </p:cNvPr>
            <p:cNvSpPr/>
            <p:nvPr/>
          </p:nvSpPr>
          <p:spPr>
            <a:xfrm>
              <a:off x="836837" y="5216518"/>
              <a:ext cx="763291" cy="7632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?</a:t>
              </a:r>
            </a:p>
          </p:txBody>
        </p: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2098E876-2E33-44BB-ACA6-3BAE0F4407AC}"/>
              </a:ext>
            </a:extLst>
          </p:cNvPr>
          <p:cNvSpPr/>
          <p:nvPr/>
        </p:nvSpPr>
        <p:spPr>
          <a:xfrm>
            <a:off x="3570193" y="4704478"/>
            <a:ext cx="1008665" cy="89010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Detector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0EB081C-6022-415E-A2A0-394752399388}"/>
              </a:ext>
            </a:extLst>
          </p:cNvPr>
          <p:cNvGrpSpPr/>
          <p:nvPr/>
        </p:nvGrpSpPr>
        <p:grpSpPr>
          <a:xfrm>
            <a:off x="3564529" y="4694307"/>
            <a:ext cx="1008665" cy="2027168"/>
            <a:chOff x="3583678" y="4694307"/>
            <a:chExt cx="1008665" cy="2027168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E38B9CB6-C68D-4E85-AC85-6D047A9A8F5F}"/>
                </a:ext>
              </a:extLst>
            </p:cNvPr>
            <p:cNvSpPr/>
            <p:nvPr/>
          </p:nvSpPr>
          <p:spPr>
            <a:xfrm>
              <a:off x="3583678" y="5831371"/>
              <a:ext cx="1008665" cy="89010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Detector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2863EE4-81F3-49BB-BC0B-00FE440B6216}"/>
                </a:ext>
              </a:extLst>
            </p:cNvPr>
            <p:cNvSpPr/>
            <p:nvPr/>
          </p:nvSpPr>
          <p:spPr>
            <a:xfrm>
              <a:off x="3583678" y="4694307"/>
              <a:ext cx="1008665" cy="89010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Optics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91A8D6-ACB8-4A98-A7C7-19009A13CBC1}"/>
              </a:ext>
            </a:extLst>
          </p:cNvPr>
          <p:cNvGrpSpPr/>
          <p:nvPr/>
        </p:nvGrpSpPr>
        <p:grpSpPr>
          <a:xfrm>
            <a:off x="380183" y="5552931"/>
            <a:ext cx="2090811" cy="763291"/>
            <a:chOff x="836837" y="5216518"/>
            <a:chExt cx="2090811" cy="763291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8FF3603-C819-429C-AAF8-9A1389AB04C8}"/>
                </a:ext>
              </a:extLst>
            </p:cNvPr>
            <p:cNvSpPr/>
            <p:nvPr/>
          </p:nvSpPr>
          <p:spPr>
            <a:xfrm>
              <a:off x="1379844" y="5323184"/>
              <a:ext cx="1547804" cy="54996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Specimen Mounting</a:t>
              </a: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743394AB-82A3-4614-B5B5-EA67E6617B1F}"/>
                </a:ext>
              </a:extLst>
            </p:cNvPr>
            <p:cNvSpPr/>
            <p:nvPr/>
          </p:nvSpPr>
          <p:spPr>
            <a:xfrm>
              <a:off x="836837" y="5216518"/>
              <a:ext cx="763291" cy="7632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641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B043A67-ABF5-4369-99A8-3EE26A02F58D}"/>
              </a:ext>
            </a:extLst>
          </p:cNvPr>
          <p:cNvCxnSpPr>
            <a:cxnSpLocks/>
          </p:cNvCxnSpPr>
          <p:nvPr/>
        </p:nvCxnSpPr>
        <p:spPr>
          <a:xfrm flipH="1">
            <a:off x="2127807" y="1790575"/>
            <a:ext cx="772637" cy="186457"/>
          </a:xfrm>
          <a:prstGeom prst="line">
            <a:avLst/>
          </a:prstGeom>
          <a:ln w="762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866C699C-5127-468B-A923-E3769DD22283}"/>
              </a:ext>
            </a:extLst>
          </p:cNvPr>
          <p:cNvCxnSpPr>
            <a:cxnSpLocks/>
          </p:cNvCxnSpPr>
          <p:nvPr/>
        </p:nvCxnSpPr>
        <p:spPr>
          <a:xfrm flipH="1" flipV="1">
            <a:off x="4498548" y="1782408"/>
            <a:ext cx="783427" cy="140684"/>
          </a:xfrm>
          <a:prstGeom prst="line">
            <a:avLst/>
          </a:prstGeom>
          <a:ln w="762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0B56129F-E5F0-461D-A8D2-2FEEAD04995B}"/>
              </a:ext>
            </a:extLst>
          </p:cNvPr>
          <p:cNvSpPr/>
          <p:nvPr/>
        </p:nvSpPr>
        <p:spPr>
          <a:xfrm>
            <a:off x="5542520" y="1510061"/>
            <a:ext cx="1127051" cy="11270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C71C40-3A8D-4225-B693-0A836CBFEBC4}"/>
              </a:ext>
            </a:extLst>
          </p:cNvPr>
          <p:cNvSpPr/>
          <p:nvPr/>
        </p:nvSpPr>
        <p:spPr>
          <a:xfrm>
            <a:off x="6967551" y="1518545"/>
            <a:ext cx="1127051" cy="11270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84BFBFB-4391-447E-8514-75968FDDA076}"/>
              </a:ext>
            </a:extLst>
          </p:cNvPr>
          <p:cNvCxnSpPr>
            <a:cxnSpLocks/>
            <a:stCxn id="16" idx="1"/>
            <a:endCxn id="27" idx="0"/>
          </p:cNvCxnSpPr>
          <p:nvPr/>
        </p:nvCxnSpPr>
        <p:spPr>
          <a:xfrm flipH="1" flipV="1">
            <a:off x="5305929" y="2073587"/>
            <a:ext cx="5425861" cy="12098"/>
          </a:xfrm>
          <a:prstGeom prst="line">
            <a:avLst/>
          </a:prstGeom>
          <a:ln w="762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" name="UFR Optics Oscillation">
            <a:hlinkClick r:id="" action="ppaction://media"/>
            <a:extLst>
              <a:ext uri="{FF2B5EF4-FFF2-40B4-BE49-F238E27FC236}">
                <a16:creationId xmlns:a16="http://schemas.microsoft.com/office/drawing/2014/main" id="{67282061-A318-4A52-82C3-88C07AA6CB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694238"/>
            <a:ext cx="12192000" cy="20272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1CF2C7-35B8-4217-997D-D0D5CE4A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Proposed solution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03308-AD3E-4336-90BF-C894129CF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16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745D6D-38B2-4391-A91C-24B6AF2A6692}"/>
              </a:ext>
            </a:extLst>
          </p:cNvPr>
          <p:cNvSpPr/>
          <p:nvPr/>
        </p:nvSpPr>
        <p:spPr>
          <a:xfrm>
            <a:off x="11068493" y="4752747"/>
            <a:ext cx="818707" cy="3296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843A64B-B1E4-4D1C-B6E7-45D4EEA3D24C}"/>
              </a:ext>
            </a:extLst>
          </p:cNvPr>
          <p:cNvCxnSpPr>
            <a:cxnSpLocks/>
          </p:cNvCxnSpPr>
          <p:nvPr/>
        </p:nvCxnSpPr>
        <p:spPr>
          <a:xfrm flipH="1">
            <a:off x="9542721" y="4928177"/>
            <a:ext cx="1183758" cy="531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A7F1F64-0084-4FF2-A9B0-42536AD4AB65}"/>
              </a:ext>
            </a:extLst>
          </p:cNvPr>
          <p:cNvSpPr/>
          <p:nvPr/>
        </p:nvSpPr>
        <p:spPr>
          <a:xfrm>
            <a:off x="3952653" y="4763372"/>
            <a:ext cx="818707" cy="3296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Lenses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68B99D-5145-4331-BF65-CFFB67FC8F00}"/>
              </a:ext>
            </a:extLst>
          </p:cNvPr>
          <p:cNvSpPr/>
          <p:nvPr/>
        </p:nvSpPr>
        <p:spPr>
          <a:xfrm>
            <a:off x="6976731" y="4763372"/>
            <a:ext cx="1424762" cy="3296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Beamsplitter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B4E18B-9FEF-4CAB-88FC-CAA8B3AAA390}"/>
              </a:ext>
            </a:extLst>
          </p:cNvPr>
          <p:cNvSpPr/>
          <p:nvPr/>
        </p:nvSpPr>
        <p:spPr>
          <a:xfrm>
            <a:off x="7107865" y="6528391"/>
            <a:ext cx="1162494" cy="3296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Detector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D4012A-C29A-42CE-B439-C21F94301C17}"/>
              </a:ext>
            </a:extLst>
          </p:cNvPr>
          <p:cNvSpPr/>
          <p:nvPr/>
        </p:nvSpPr>
        <p:spPr>
          <a:xfrm>
            <a:off x="260498" y="4452314"/>
            <a:ext cx="1350336" cy="3296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Specimen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34AA27-E298-493F-AC6F-85BDC650CAE0}"/>
              </a:ext>
            </a:extLst>
          </p:cNvPr>
          <p:cNvSpPr/>
          <p:nvPr/>
        </p:nvSpPr>
        <p:spPr>
          <a:xfrm>
            <a:off x="10731790" y="1825187"/>
            <a:ext cx="1127051" cy="520995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831461-0F62-441D-97F0-2829FEFB9DF8}"/>
              </a:ext>
            </a:extLst>
          </p:cNvPr>
          <p:cNvSpPr/>
          <p:nvPr/>
        </p:nvSpPr>
        <p:spPr>
          <a:xfrm>
            <a:off x="8850263" y="1670871"/>
            <a:ext cx="1127051" cy="822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Beam</a:t>
            </a:r>
          </a:p>
          <a:p>
            <a:pPr algn="ctr"/>
            <a:r>
              <a:rPr lang="en-GB" dirty="0"/>
              <a:t>Diameter Reduction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1742CB-BA17-454F-BC59-041C908B29B3}"/>
              </a:ext>
            </a:extLst>
          </p:cNvPr>
          <p:cNvSpPr/>
          <p:nvPr/>
        </p:nvSpPr>
        <p:spPr>
          <a:xfrm>
            <a:off x="947095" y="1831066"/>
            <a:ext cx="1127051" cy="520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Specimen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3F1EF4-11EF-41F5-97A2-0560A7115F97}"/>
              </a:ext>
            </a:extLst>
          </p:cNvPr>
          <p:cNvSpPr/>
          <p:nvPr/>
        </p:nvSpPr>
        <p:spPr>
          <a:xfrm>
            <a:off x="6964052" y="691078"/>
            <a:ext cx="1182756" cy="52099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Alignment Camera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B50C703-8827-46B0-BA05-9286F99A66B0}"/>
              </a:ext>
            </a:extLst>
          </p:cNvPr>
          <p:cNvSpPr/>
          <p:nvPr/>
        </p:nvSpPr>
        <p:spPr>
          <a:xfrm rot="5400000">
            <a:off x="9780464" y="1957828"/>
            <a:ext cx="1127051" cy="2604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2ED8C14-E12B-449C-9E49-ECF9EF9B044D}"/>
              </a:ext>
            </a:extLst>
          </p:cNvPr>
          <p:cNvSpPr/>
          <p:nvPr/>
        </p:nvSpPr>
        <p:spPr>
          <a:xfrm rot="5400000">
            <a:off x="7874010" y="1951822"/>
            <a:ext cx="1127051" cy="2604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013E481-D647-4373-A124-77905F871DA3}"/>
              </a:ext>
            </a:extLst>
          </p:cNvPr>
          <p:cNvCxnSpPr>
            <a:stCxn id="25" idx="3"/>
          </p:cNvCxnSpPr>
          <p:nvPr/>
        </p:nvCxnSpPr>
        <p:spPr>
          <a:xfrm>
            <a:off x="10343990" y="2651603"/>
            <a:ext cx="130249" cy="3206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129F4FD-644D-4E65-9432-261A3809E644}"/>
              </a:ext>
            </a:extLst>
          </p:cNvPr>
          <p:cNvSpPr txBox="1"/>
          <p:nvPr/>
        </p:nvSpPr>
        <p:spPr>
          <a:xfrm>
            <a:off x="10474239" y="2809545"/>
            <a:ext cx="1633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Linear Polariser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684505E-A7F7-4464-9814-97DFD5EA5A49}"/>
                  </a:ext>
                </a:extLst>
              </p:cNvPr>
              <p:cNvSpPr txBox="1"/>
              <p:nvPr/>
            </p:nvSpPr>
            <p:spPr>
              <a:xfrm>
                <a:off x="8401493" y="2863599"/>
                <a:ext cx="2053896" cy="7748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/>
                  <a:t> plate</a:t>
                </a:r>
              </a:p>
              <a:p>
                <a:r>
                  <a:rPr lang="en-GB" dirty="0"/>
                  <a:t>Rotates polarisation</a:t>
                </a: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684505E-A7F7-4464-9814-97DFD5EA5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1493" y="2863599"/>
                <a:ext cx="2053896" cy="774827"/>
              </a:xfrm>
              <a:prstGeom prst="rect">
                <a:avLst/>
              </a:prstGeom>
              <a:blipFill>
                <a:blip r:embed="rId5"/>
                <a:stretch>
                  <a:fillRect l="-2374" r="-2671" b="-118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16BE709-2310-4E1F-9FCE-61AFC042A858}"/>
              </a:ext>
            </a:extLst>
          </p:cNvPr>
          <p:cNvCxnSpPr>
            <a:cxnSpLocks/>
          </p:cNvCxnSpPr>
          <p:nvPr/>
        </p:nvCxnSpPr>
        <p:spPr>
          <a:xfrm flipH="1">
            <a:off x="6967551" y="1518545"/>
            <a:ext cx="1127052" cy="11270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4A434C0-2DB0-4178-9AB0-7CD6A4B39241}"/>
                  </a:ext>
                </a:extLst>
              </p:cNvPr>
              <p:cNvSpPr txBox="1"/>
              <p:nvPr/>
            </p:nvSpPr>
            <p:spPr>
              <a:xfrm>
                <a:off x="211829" y="2806515"/>
                <a:ext cx="4344779" cy="10518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/>
                  <a:t> plate</a:t>
                </a:r>
              </a:p>
              <a:p>
                <a:pPr marL="285750" indent="-285750">
                  <a:buFont typeface="Wingdings" panose="05000000000000000000" pitchFamily="2" charset="2"/>
                  <a:buChar char="ß"/>
                </a:pPr>
                <a:r>
                  <a:rPr lang="en-GB" dirty="0">
                    <a:sym typeface="Wingdings" panose="05000000000000000000" pitchFamily="2" charset="2"/>
                  </a:rPr>
                  <a:t>Linear to Circular polarisation</a:t>
                </a:r>
              </a:p>
              <a:p>
                <a:r>
                  <a:rPr lang="en-GB" dirty="0">
                    <a:sym typeface="Wingdings" panose="05000000000000000000" pitchFamily="2" charset="2"/>
                  </a:rPr>
                  <a:t> Circular to 90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°</m:t>
                    </m:r>
                  </m:oMath>
                </a14:m>
                <a:r>
                  <a:rPr lang="en-GB" dirty="0"/>
                  <a:t> rotated Linear polarisation</a:t>
                </a: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4A434C0-2DB0-4178-9AB0-7CD6A4B39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829" y="2806515"/>
                <a:ext cx="4344779" cy="1051826"/>
              </a:xfrm>
              <a:prstGeom prst="rect">
                <a:avLst/>
              </a:prstGeom>
              <a:blipFill>
                <a:blip r:embed="rId6"/>
                <a:stretch>
                  <a:fillRect l="-1264" r="-702" b="-80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71A74D4-7125-4A8E-B0B5-D8D7AF4A8E3E}"/>
              </a:ext>
            </a:extLst>
          </p:cNvPr>
          <p:cNvCxnSpPr>
            <a:stCxn id="26" idx="3"/>
          </p:cNvCxnSpPr>
          <p:nvPr/>
        </p:nvCxnSpPr>
        <p:spPr>
          <a:xfrm>
            <a:off x="8437536" y="2645597"/>
            <a:ext cx="52414" cy="2180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68FF19A-9728-4EC5-B4FF-A3C7304E3596}"/>
              </a:ext>
            </a:extLst>
          </p:cNvPr>
          <p:cNvCxnSpPr>
            <a:cxnSpLocks/>
            <a:stCxn id="27" idx="3"/>
          </p:cNvCxnSpPr>
          <p:nvPr/>
        </p:nvCxnSpPr>
        <p:spPr>
          <a:xfrm flipH="1">
            <a:off x="1137684" y="2637112"/>
            <a:ext cx="4037996" cy="3992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B7CD60FA-F1C0-4249-B12C-10BB6EA727B9}"/>
              </a:ext>
            </a:extLst>
          </p:cNvPr>
          <p:cNvSpPr/>
          <p:nvPr/>
        </p:nvSpPr>
        <p:spPr>
          <a:xfrm>
            <a:off x="6964052" y="2890068"/>
            <a:ext cx="1127051" cy="6594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Beam stop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914CB49-02D4-474C-894B-A86CECDF5A9A}"/>
              </a:ext>
            </a:extLst>
          </p:cNvPr>
          <p:cNvCxnSpPr>
            <a:cxnSpLocks/>
            <a:endCxn id="61" idx="0"/>
          </p:cNvCxnSpPr>
          <p:nvPr/>
        </p:nvCxnSpPr>
        <p:spPr>
          <a:xfrm>
            <a:off x="7527578" y="2073587"/>
            <a:ext cx="0" cy="816481"/>
          </a:xfrm>
          <a:prstGeom prst="line">
            <a:avLst/>
          </a:prstGeom>
          <a:ln w="76200">
            <a:solidFill>
              <a:srgbClr val="70AD47">
                <a:alpha val="36863"/>
              </a:srgbClr>
            </a:solidFill>
            <a:headEnd type="none" w="med" len="med"/>
            <a:tailEnd type="triangl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A628AF80-AC26-41D3-8ADD-1B78E0F02B23}"/>
              </a:ext>
            </a:extLst>
          </p:cNvPr>
          <p:cNvCxnSpPr>
            <a:cxnSpLocks/>
            <a:stCxn id="27" idx="2"/>
            <a:endCxn id="21" idx="3"/>
          </p:cNvCxnSpPr>
          <p:nvPr/>
        </p:nvCxnSpPr>
        <p:spPr>
          <a:xfrm flipH="1">
            <a:off x="2074146" y="2073587"/>
            <a:ext cx="2971285" cy="17977"/>
          </a:xfrm>
          <a:prstGeom prst="line">
            <a:avLst/>
          </a:prstGeom>
          <a:ln w="76200">
            <a:prstDash val="sysDash"/>
            <a:headEnd type="none" w="med" len="med"/>
            <a:tailEnd type="triangl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EF8FCEF-CAD1-4934-BA8C-558EB4E9D0D7}"/>
              </a:ext>
            </a:extLst>
          </p:cNvPr>
          <p:cNvSpPr/>
          <p:nvPr/>
        </p:nvSpPr>
        <p:spPr>
          <a:xfrm>
            <a:off x="2825250" y="1685653"/>
            <a:ext cx="1715114" cy="792835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‘4f lenses’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8B0261AC-3248-4CD2-A917-39DA28D141DA}"/>
              </a:ext>
            </a:extLst>
          </p:cNvPr>
          <p:cNvCxnSpPr>
            <a:cxnSpLocks/>
          </p:cNvCxnSpPr>
          <p:nvPr/>
        </p:nvCxnSpPr>
        <p:spPr>
          <a:xfrm flipH="1" flipV="1">
            <a:off x="5224179" y="1895062"/>
            <a:ext cx="878872" cy="163941"/>
          </a:xfrm>
          <a:prstGeom prst="line">
            <a:avLst/>
          </a:prstGeom>
          <a:ln w="76200">
            <a:solidFill>
              <a:srgbClr val="00B050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E1AB2515-2CEC-42A2-B825-1BE1B7A695D2}"/>
              </a:ext>
            </a:extLst>
          </p:cNvPr>
          <p:cNvSpPr/>
          <p:nvPr/>
        </p:nvSpPr>
        <p:spPr>
          <a:xfrm rot="5400000">
            <a:off x="4612154" y="1943337"/>
            <a:ext cx="1127051" cy="2604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C58B72F4-D4F0-4FCF-8A4F-9199F479A4F3}"/>
              </a:ext>
            </a:extLst>
          </p:cNvPr>
          <p:cNvCxnSpPr>
            <a:cxnSpLocks/>
          </p:cNvCxnSpPr>
          <p:nvPr/>
        </p:nvCxnSpPr>
        <p:spPr>
          <a:xfrm flipH="1" flipV="1">
            <a:off x="6091274" y="2051902"/>
            <a:ext cx="391319" cy="839649"/>
          </a:xfrm>
          <a:prstGeom prst="line">
            <a:avLst/>
          </a:prstGeom>
          <a:ln w="76200">
            <a:solidFill>
              <a:srgbClr val="00B050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54BE09C-806E-4067-886C-1D85381E28E6}"/>
              </a:ext>
            </a:extLst>
          </p:cNvPr>
          <p:cNvCxnSpPr>
            <a:cxnSpLocks/>
          </p:cNvCxnSpPr>
          <p:nvPr/>
        </p:nvCxnSpPr>
        <p:spPr>
          <a:xfrm rot="5400000" flipH="1">
            <a:off x="5539525" y="1510060"/>
            <a:ext cx="1127052" cy="11270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>
            <a:extLst>
              <a:ext uri="{FF2B5EF4-FFF2-40B4-BE49-F238E27FC236}">
                <a16:creationId xmlns:a16="http://schemas.microsoft.com/office/drawing/2014/main" id="{87370BF1-7EDB-4DA0-BE65-444481F1A65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" t="15466" r="19303" b="12927"/>
          <a:stretch/>
        </p:blipFill>
        <p:spPr>
          <a:xfrm>
            <a:off x="5084509" y="2913236"/>
            <a:ext cx="1638814" cy="1473103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A0F5FA69-EC95-45BB-A8F6-E826A136532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169" y="2906783"/>
            <a:ext cx="912970" cy="874184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94135788-F6DC-4583-B618-6AA1DA35B90B}"/>
              </a:ext>
            </a:extLst>
          </p:cNvPr>
          <p:cNvSpPr txBox="1"/>
          <p:nvPr/>
        </p:nvSpPr>
        <p:spPr>
          <a:xfrm>
            <a:off x="6731297" y="3730375"/>
            <a:ext cx="1802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Quadrant Photodiode Detector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689F86DE-B09F-4425-B0DC-0AE4F2E03C7C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7525911" y="1216073"/>
            <a:ext cx="5166" cy="302472"/>
          </a:xfrm>
          <a:prstGeom prst="line">
            <a:avLst/>
          </a:prstGeom>
          <a:ln w="76200">
            <a:solidFill>
              <a:srgbClr val="C00000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EDE35A2F-1373-4E8A-BD4F-E781AFC50BBE}"/>
              </a:ext>
            </a:extLst>
          </p:cNvPr>
          <p:cNvSpPr txBox="1"/>
          <p:nvPr/>
        </p:nvSpPr>
        <p:spPr>
          <a:xfrm>
            <a:off x="3531304" y="817861"/>
            <a:ext cx="2425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Polarising </a:t>
            </a:r>
            <a:r>
              <a:rPr lang="en-GB" dirty="0" err="1"/>
              <a:t>Beamsplitters</a:t>
            </a:r>
            <a:endParaRPr lang="en-GB" dirty="0"/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B96E06AF-B3D0-40FF-AC39-05F81DEE8C80}"/>
              </a:ext>
            </a:extLst>
          </p:cNvPr>
          <p:cNvCxnSpPr>
            <a:cxnSpLocks/>
            <a:stCxn id="19" idx="0"/>
          </p:cNvCxnSpPr>
          <p:nvPr/>
        </p:nvCxnSpPr>
        <p:spPr>
          <a:xfrm flipH="1" flipV="1">
            <a:off x="5281976" y="1180369"/>
            <a:ext cx="824070" cy="3296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E2EF32A0-82E1-45F1-B946-F3F67EDD7A7A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5536531" y="1192768"/>
            <a:ext cx="1994546" cy="325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27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8FDF4AA-A559-46E7-BF03-7532B4D35150}"/>
              </a:ext>
            </a:extLst>
          </p:cNvPr>
          <p:cNvSpPr/>
          <p:nvPr/>
        </p:nvSpPr>
        <p:spPr>
          <a:xfrm>
            <a:off x="736600" y="1201488"/>
            <a:ext cx="5702300" cy="55199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1CF2C7-35B8-4217-997D-D0D5CE4A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Commissioning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03308-AD3E-4336-90BF-C894129CF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17</a:t>
            </a:fld>
            <a:endParaRPr lang="en-GB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8AF5D13-93E9-499F-8C27-6149FDE79D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7872563"/>
              </p:ext>
            </p:extLst>
          </p:nvPr>
        </p:nvGraphicFramePr>
        <p:xfrm>
          <a:off x="736600" y="3631169"/>
          <a:ext cx="5359400" cy="3090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F795DB8-010C-4024-BF18-B754DBF3B938}"/>
              </a:ext>
            </a:extLst>
          </p:cNvPr>
          <p:cNvSpPr txBox="1"/>
          <p:nvPr/>
        </p:nvSpPr>
        <p:spPr>
          <a:xfrm>
            <a:off x="1435114" y="1201486"/>
            <a:ext cx="4394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Optics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424023-8C38-4D20-8415-B37AC9DFCD90}"/>
              </a:ext>
            </a:extLst>
          </p:cNvPr>
          <p:cNvSpPr txBox="1"/>
          <p:nvPr/>
        </p:nvSpPr>
        <p:spPr>
          <a:xfrm>
            <a:off x="1117607" y="1726258"/>
            <a:ext cx="43941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Design, Prototype and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Alignment 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Calibrate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Assess sensitivity of detector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66BF304-A94E-43AC-9B8F-4640FF0C92DA}"/>
              </a:ext>
            </a:extLst>
          </p:cNvPr>
          <p:cNvSpPr/>
          <p:nvPr/>
        </p:nvSpPr>
        <p:spPr>
          <a:xfrm>
            <a:off x="6540500" y="136525"/>
            <a:ext cx="5448300" cy="315939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7D5DA3-573B-4B56-89D1-5687C1ACE0DE}"/>
              </a:ext>
            </a:extLst>
          </p:cNvPr>
          <p:cNvSpPr txBox="1"/>
          <p:nvPr/>
        </p:nvSpPr>
        <p:spPr>
          <a:xfrm>
            <a:off x="7067557" y="136524"/>
            <a:ext cx="4394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Hardware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4D1BFCF-AD77-49B0-A753-A3FD0A3F8FFB}"/>
              </a:ext>
            </a:extLst>
          </p:cNvPr>
          <p:cNvSpPr/>
          <p:nvPr/>
        </p:nvSpPr>
        <p:spPr>
          <a:xfrm>
            <a:off x="6540500" y="3429000"/>
            <a:ext cx="5448300" cy="29273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B1119D-8D9A-40BE-BB09-1286095ABA45}"/>
              </a:ext>
            </a:extLst>
          </p:cNvPr>
          <p:cNvSpPr txBox="1"/>
          <p:nvPr/>
        </p:nvSpPr>
        <p:spPr>
          <a:xfrm>
            <a:off x="6799193" y="3445548"/>
            <a:ext cx="4394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Software and UI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66FC6F-0EB9-45C5-9B22-F6878957F1C1}"/>
              </a:ext>
            </a:extLst>
          </p:cNvPr>
          <p:cNvSpPr txBox="1"/>
          <p:nvPr/>
        </p:nvSpPr>
        <p:spPr>
          <a:xfrm>
            <a:off x="6799193" y="676348"/>
            <a:ext cx="43941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Optics mounted on 6-axis translation stage for alignment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Cooling air provided for extended ultrasonic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Remote controlled camera &amp; specimen illumination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166AA8-1523-4B15-98A6-0B1B53030700}"/>
              </a:ext>
            </a:extLst>
          </p:cNvPr>
          <p:cNvSpPr txBox="1"/>
          <p:nvPr/>
        </p:nvSpPr>
        <p:spPr>
          <a:xfrm>
            <a:off x="6799193" y="3961482"/>
            <a:ext cx="43941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Data logging and real-time processing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Diagnostics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Implemented in LabView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Use of Fourier Transform to assess changes in oscillation</a:t>
            </a:r>
          </a:p>
        </p:txBody>
      </p:sp>
    </p:spTree>
    <p:extLst>
      <p:ext uri="{BB962C8B-B14F-4D97-AF65-F5344CB8AC3E}">
        <p14:creationId xmlns:p14="http://schemas.microsoft.com/office/powerpoint/2010/main" val="3188600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E7C855C4-5FE3-4A5A-BEA3-744CB7034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971" y="3429000"/>
            <a:ext cx="4534752" cy="340106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B4DAEB3-1122-4585-832C-680871D317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848" y="27937"/>
            <a:ext cx="4534752" cy="34010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1CF2C7-35B8-4217-997D-D0D5CE4A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Raw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C7CFAD-95F5-47D8-80C6-DDE69D68112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9" t="17520" r="5269" b="6432"/>
          <a:stretch/>
        </p:blipFill>
        <p:spPr>
          <a:xfrm>
            <a:off x="198927" y="2529640"/>
            <a:ext cx="6994359" cy="392728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C087ED1-738C-4E6A-91A8-960965FE1F98}"/>
              </a:ext>
            </a:extLst>
          </p:cNvPr>
          <p:cNvSpPr txBox="1"/>
          <p:nvPr/>
        </p:nvSpPr>
        <p:spPr>
          <a:xfrm>
            <a:off x="8820877" y="0"/>
            <a:ext cx="1641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Ultrasound OFF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112F79-ED07-49B0-AED3-79589A47D4C4}"/>
              </a:ext>
            </a:extLst>
          </p:cNvPr>
          <p:cNvSpPr txBox="1"/>
          <p:nvPr/>
        </p:nvSpPr>
        <p:spPr>
          <a:xfrm>
            <a:off x="8820877" y="3401008"/>
            <a:ext cx="1579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Ultrasound 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6E48F11-8725-4C87-9949-E96806917723}"/>
              </a:ext>
            </a:extLst>
          </p:cNvPr>
          <p:cNvCxnSpPr/>
          <p:nvPr/>
        </p:nvCxnSpPr>
        <p:spPr>
          <a:xfrm flipH="1">
            <a:off x="2946400" y="1201487"/>
            <a:ext cx="4426807" cy="1859213"/>
          </a:xfrm>
          <a:prstGeom prst="straightConnector1">
            <a:avLst/>
          </a:prstGeom>
          <a:ln w="57150">
            <a:solidFill>
              <a:srgbClr val="0021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773BD48-B898-4A1A-A0EF-5B72DD28852A}"/>
              </a:ext>
            </a:extLst>
          </p:cNvPr>
          <p:cNvCxnSpPr>
            <a:cxnSpLocks/>
          </p:cNvCxnSpPr>
          <p:nvPr/>
        </p:nvCxnSpPr>
        <p:spPr>
          <a:xfrm flipH="1">
            <a:off x="2946400" y="4726906"/>
            <a:ext cx="4515708" cy="1557"/>
          </a:xfrm>
          <a:prstGeom prst="straightConnector1">
            <a:avLst/>
          </a:prstGeom>
          <a:ln w="57150">
            <a:solidFill>
              <a:srgbClr val="0021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84EFCD6-950F-4EB6-A380-A56176A8EF55}"/>
              </a:ext>
            </a:extLst>
          </p:cNvPr>
          <p:cNvCxnSpPr>
            <a:cxnSpLocks/>
          </p:cNvCxnSpPr>
          <p:nvPr/>
        </p:nvCxnSpPr>
        <p:spPr>
          <a:xfrm flipV="1">
            <a:off x="2946400" y="1803400"/>
            <a:ext cx="0" cy="838201"/>
          </a:xfrm>
          <a:prstGeom prst="line">
            <a:avLst/>
          </a:prstGeom>
          <a:ln w="38100">
            <a:solidFill>
              <a:srgbClr val="00214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A760E2A-7529-451E-AF43-C28FD58E78CA}"/>
              </a:ext>
            </a:extLst>
          </p:cNvPr>
          <p:cNvSpPr txBox="1"/>
          <p:nvPr/>
        </p:nvSpPr>
        <p:spPr>
          <a:xfrm>
            <a:off x="2540678" y="1332944"/>
            <a:ext cx="811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 kHz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7AFE71-6D37-4469-8A01-00099373A61D}"/>
              </a:ext>
            </a:extLst>
          </p:cNvPr>
          <p:cNvSpPr txBox="1"/>
          <p:nvPr/>
        </p:nvSpPr>
        <p:spPr>
          <a:xfrm>
            <a:off x="2679698" y="6272255"/>
            <a:ext cx="169969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Frequency (kHz)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7C457B6-EBD4-4B1D-B729-28A8D5D7932D}"/>
              </a:ext>
            </a:extLst>
          </p:cNvPr>
          <p:cNvSpPr txBox="1"/>
          <p:nvPr/>
        </p:nvSpPr>
        <p:spPr>
          <a:xfrm rot="16200000">
            <a:off x="-262962" y="4189455"/>
            <a:ext cx="93326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Time (s)</a:t>
            </a:r>
          </a:p>
        </p:txBody>
      </p:sp>
    </p:spTree>
    <p:extLst>
      <p:ext uri="{BB962C8B-B14F-4D97-AF65-F5344CB8AC3E}">
        <p14:creationId xmlns:p14="http://schemas.microsoft.com/office/powerpoint/2010/main" val="2450366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F2C7-35B8-4217-997D-D0D5CE4A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Integration into the MRF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03308-AD3E-4336-90BF-C894129CF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19</a:t>
            </a:fld>
            <a:endParaRPr lang="en-GB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01AF08A4-5EB4-42C3-A564-6F2080650F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64" y="2024044"/>
            <a:ext cx="5034047" cy="335603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A47BD1-7CEE-4CDA-BB28-9DF544F6E2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" r="12660"/>
          <a:stretch/>
        </p:blipFill>
        <p:spPr>
          <a:xfrm>
            <a:off x="7437266" y="276681"/>
            <a:ext cx="4141356" cy="2901251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9ECEB7-B42F-4289-BFE7-B00B858BD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542" y="3429000"/>
            <a:ext cx="5029198" cy="33560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F17E45-B05D-4002-B356-219A4E32AB2F}"/>
              </a:ext>
            </a:extLst>
          </p:cNvPr>
          <p:cNvSpPr txBox="1"/>
          <p:nvPr/>
        </p:nvSpPr>
        <p:spPr>
          <a:xfrm>
            <a:off x="927603" y="1542640"/>
            <a:ext cx="4063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Hot Cells (Active sample preparation)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DC1B87-CCB9-41B5-8AB2-8A83D8085A25}"/>
              </a:ext>
            </a:extLst>
          </p:cNvPr>
          <p:cNvSpPr txBox="1"/>
          <p:nvPr/>
        </p:nvSpPr>
        <p:spPr>
          <a:xfrm>
            <a:off x="4980951" y="825433"/>
            <a:ext cx="24597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Research rooms</a:t>
            </a:r>
          </a:p>
          <a:p>
            <a:r>
              <a:rPr lang="en-GB" sz="2000" dirty="0"/>
              <a:t>(Contain instruments)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4CE45C-2AB4-416A-A765-0A1C61E4805D}"/>
              </a:ext>
            </a:extLst>
          </p:cNvPr>
          <p:cNvSpPr txBox="1"/>
          <p:nvPr/>
        </p:nvSpPr>
        <p:spPr>
          <a:xfrm>
            <a:off x="3781481" y="5563024"/>
            <a:ext cx="3179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SEM inside Research Room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DF39A1-3BA3-4D90-870B-CFD20A8E25E7}"/>
              </a:ext>
            </a:extLst>
          </p:cNvPr>
          <p:cNvSpPr txBox="1"/>
          <p:nvPr/>
        </p:nvSpPr>
        <p:spPr>
          <a:xfrm>
            <a:off x="3557766" y="6032567"/>
            <a:ext cx="3327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Remote handling robot on left</a:t>
            </a:r>
          </a:p>
        </p:txBody>
      </p:sp>
    </p:spTree>
    <p:extLst>
      <p:ext uri="{BB962C8B-B14F-4D97-AF65-F5344CB8AC3E}">
        <p14:creationId xmlns:p14="http://schemas.microsoft.com/office/powerpoint/2010/main" val="1482445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081F1F-7A55-490B-816C-EA431E51D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114" y="1201487"/>
            <a:ext cx="10345760" cy="1440113"/>
          </a:xfrm>
        </p:spPr>
        <p:txBody>
          <a:bodyPr>
            <a:normAutofit/>
          </a:bodyPr>
          <a:lstStyle/>
          <a:p>
            <a:r>
              <a:rPr lang="en-GB" dirty="0"/>
              <a:t>Ti-6Al-4V  beam window operates in challenging environment</a:t>
            </a:r>
          </a:p>
          <a:p>
            <a:pPr lvl="1"/>
            <a:r>
              <a:rPr lang="en-GB" dirty="0"/>
              <a:t>High Cycle Fatigue (HCF) from thermal spikes</a:t>
            </a:r>
          </a:p>
          <a:p>
            <a:pPr lvl="1"/>
            <a:r>
              <a:rPr lang="en-GB" dirty="0"/>
              <a:t>Radiation damage from proton irradiation may alter mechanical properties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0F8F4632-F1F3-4CEC-8567-B517D32153E0}"/>
              </a:ext>
            </a:extLst>
          </p:cNvPr>
          <p:cNvSpPr txBox="1">
            <a:spLocks/>
          </p:cNvSpPr>
          <p:nvPr/>
        </p:nvSpPr>
        <p:spPr>
          <a:xfrm>
            <a:off x="842940" y="2641600"/>
            <a:ext cx="8953486" cy="534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Specimens of Ti Alloys irradiated in proton beam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6B0C3569-50F0-4DAD-ADD7-4B3888CDEC13}"/>
              </a:ext>
            </a:extLst>
          </p:cNvPr>
          <p:cNvSpPr txBox="1">
            <a:spLocks/>
          </p:cNvSpPr>
          <p:nvPr/>
        </p:nvSpPr>
        <p:spPr>
          <a:xfrm>
            <a:off x="842940" y="3393822"/>
            <a:ext cx="8953486" cy="19761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Ultrasonic meso-fatigue testing will identify radiation-induced changes to HCF life</a:t>
            </a:r>
          </a:p>
          <a:p>
            <a:r>
              <a:rPr lang="en-GB" dirty="0"/>
              <a:t>Ultrasonic Fatigue Rig (UFR) with continuous amplitude (stress) measurement of amplitude at 20 kHz developed at the Materials Research Facility (MRF) at Culham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DF1957-381A-4FEE-A2AE-4D6B34D17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F419-A71E-4DB2-88C1-0CAE73B1D0B1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552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33126" y="92642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b="1" i="1"/>
              <a:t>Thank you for your attention</a:t>
            </a:r>
            <a:br>
              <a:rPr lang="en-GB" b="1" i="1"/>
            </a:br>
            <a:br>
              <a:rPr lang="en-GB" b="1" i="1"/>
            </a:br>
            <a:r>
              <a:rPr lang="en-GB" b="1" i="1"/>
              <a:t>Any questions?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0631" y="4847846"/>
            <a:ext cx="9144000" cy="1300942"/>
          </a:xfrm>
        </p:spPr>
        <p:txBody>
          <a:bodyPr/>
          <a:lstStyle/>
          <a:p>
            <a:r>
              <a:rPr lang="en-GB" dirty="0"/>
              <a:t>Phil Earp</a:t>
            </a:r>
            <a:br>
              <a:rPr lang="en-GB" dirty="0"/>
            </a:br>
            <a:r>
              <a:rPr lang="en-GB" dirty="0"/>
              <a:t>Monday 9</a:t>
            </a:r>
            <a:r>
              <a:rPr lang="en-GB" baseline="30000" dirty="0"/>
              <a:t>th</a:t>
            </a:r>
            <a:r>
              <a:rPr lang="en-GB" dirty="0"/>
              <a:t> December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2ACD4A-BB11-4000-BD87-38E913B5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2F26-7F32-42E7-8BE1-392A7299413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748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082A10D1E5C441A6889E9F5AFE2C0D" ma:contentTypeVersion="11" ma:contentTypeDescription="Create a new document." ma:contentTypeScope="" ma:versionID="96399dc0a5c5663d98316ac0b8308f68">
  <xsd:schema xmlns:xsd="http://www.w3.org/2001/XMLSchema" xmlns:xs="http://www.w3.org/2001/XMLSchema" xmlns:p="http://schemas.microsoft.com/office/2006/metadata/properties" xmlns:ns3="b6016283-ba7d-4455-990e-6510aa2b380f" xmlns:ns4="30fb4c2e-5b79-4f16-ad51-5a0252b97ad8" targetNamespace="http://schemas.microsoft.com/office/2006/metadata/properties" ma:root="true" ma:fieldsID="bd028c35d34c362eeabe56cfc75e5431" ns3:_="" ns4:_="">
    <xsd:import namespace="b6016283-ba7d-4455-990e-6510aa2b380f"/>
    <xsd:import namespace="30fb4c2e-5b79-4f16-ad51-5a0252b97a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016283-ba7d-4455-990e-6510aa2b38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fb4c2e-5b79-4f16-ad51-5a0252b97a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9E75A4-84CC-4321-9DCD-0FE58F43A40D}">
  <ds:schemaRefs>
    <ds:schemaRef ds:uri="http://purl.org/dc/elements/1.1/"/>
    <ds:schemaRef ds:uri="http://schemas.microsoft.com/office/2006/metadata/properties"/>
    <ds:schemaRef ds:uri="b6016283-ba7d-4455-990e-6510aa2b380f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30fb4c2e-5b79-4f16-ad51-5a0252b97ad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4F32883-DF3D-4749-AD44-C3F5FB7B9C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E7D781-A740-4231-91AA-7A28486C00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016283-ba7d-4455-990e-6510aa2b380f"/>
    <ds:schemaRef ds:uri="30fb4c2e-5b79-4f16-ad51-5a0252b97a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1535</TotalTime>
  <Words>1159</Words>
  <Application>Microsoft Office PowerPoint</Application>
  <PresentationFormat>Widescreen</PresentationFormat>
  <Paragraphs>272</Paragraphs>
  <Slides>21</Slides>
  <Notes>12</Notes>
  <HiddenSlides>1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Source Sans Pro</vt:lpstr>
      <vt:lpstr>Times New Roman</vt:lpstr>
      <vt:lpstr>Verdana</vt:lpstr>
      <vt:lpstr>Wingdings</vt:lpstr>
      <vt:lpstr>小塚ゴシック Pro H</vt:lpstr>
      <vt:lpstr>小塚ゴシック Pro M</vt:lpstr>
      <vt:lpstr>Office Theme</vt:lpstr>
      <vt:lpstr>Custom Design</vt:lpstr>
      <vt:lpstr>Development of ultrasonic meso-scale fatigue testing of irradiated titanium alloys for proton beam window applications</vt:lpstr>
      <vt:lpstr>Outline</vt:lpstr>
      <vt:lpstr>T2K Neutrino Experiment</vt:lpstr>
      <vt:lpstr>Proton Beam Window</vt:lpstr>
      <vt:lpstr>Titanium Alloys</vt:lpstr>
      <vt:lpstr>High Cycle Fatigue of Ti-6Al-4V</vt:lpstr>
      <vt:lpstr>Radiation Damage</vt:lpstr>
      <vt:lpstr>Scientific Question</vt:lpstr>
      <vt:lpstr>Experimental Plan</vt:lpstr>
      <vt:lpstr>Ultrasonic Meso-Fatigue</vt:lpstr>
      <vt:lpstr>Microstructural analysis</vt:lpstr>
      <vt:lpstr>Microstructural analysis</vt:lpstr>
      <vt:lpstr>Microstructural analysis (2)</vt:lpstr>
      <vt:lpstr>Ultrasonic Meso-Fatigue</vt:lpstr>
      <vt:lpstr>Experimental Challenges</vt:lpstr>
      <vt:lpstr>Proposed solution</vt:lpstr>
      <vt:lpstr>Commissioning</vt:lpstr>
      <vt:lpstr>Raw Data</vt:lpstr>
      <vt:lpstr>Integration into the MRF</vt:lpstr>
      <vt:lpstr>Summary</vt:lpstr>
      <vt:lpstr>Thank you for your attention  Any questions?</vt:lpstr>
    </vt:vector>
  </TitlesOfParts>
  <Company>Department of Materials, University of Oxford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Engineering Diffraction at ISIS. My Experience and Future Plans</dc:title>
  <dc:creator>Phil Earp</dc:creator>
  <cp:lastModifiedBy>Phil Earp</cp:lastModifiedBy>
  <cp:revision>10</cp:revision>
  <dcterms:created xsi:type="dcterms:W3CDTF">2018-11-08T09:34:54Z</dcterms:created>
  <dcterms:modified xsi:type="dcterms:W3CDTF">2019-12-09T20:43:58Z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dcb255a-fd3f-4c0f-857e-201fa46304da_Enabled">
    <vt:lpwstr>True</vt:lpwstr>
  </property>
  <property fmtid="{D5CDD505-2E9C-101B-9397-08002B2CF9AE}" pid="3" name="MSIP_Label_0dcb255a-fd3f-4c0f-857e-201fa46304da_SiteId">
    <vt:lpwstr>c6ac664b-ae27-4d5d-b4e6-bb5717196fc7</vt:lpwstr>
  </property>
  <property fmtid="{D5CDD505-2E9C-101B-9397-08002B2CF9AE}" pid="4" name="MSIP_Label_0dcb255a-fd3f-4c0f-857e-201fa46304da_Owner">
    <vt:lpwstr>philip.earp@ukaea.uk</vt:lpwstr>
  </property>
  <property fmtid="{D5CDD505-2E9C-101B-9397-08002B2CF9AE}" pid="5" name="MSIP_Label_0dcb255a-fd3f-4c0f-857e-201fa46304da_SetDate">
    <vt:lpwstr>2019-09-30T10:54:50.8859280Z</vt:lpwstr>
  </property>
  <property fmtid="{D5CDD505-2E9C-101B-9397-08002B2CF9AE}" pid="6" name="MSIP_Label_0dcb255a-fd3f-4c0f-857e-201fa46304da_Name">
    <vt:lpwstr>Official</vt:lpwstr>
  </property>
  <property fmtid="{D5CDD505-2E9C-101B-9397-08002B2CF9AE}" pid="7" name="MSIP_Label_0dcb255a-fd3f-4c0f-857e-201fa46304da_Application">
    <vt:lpwstr>Microsoft Azure Information Protection</vt:lpwstr>
  </property>
  <property fmtid="{D5CDD505-2E9C-101B-9397-08002B2CF9AE}" pid="8" name="MSIP_Label_0dcb255a-fd3f-4c0f-857e-201fa46304da_ActionId">
    <vt:lpwstr>9e3341df-c0f7-4274-be9f-ae5a43a5c811</vt:lpwstr>
  </property>
  <property fmtid="{D5CDD505-2E9C-101B-9397-08002B2CF9AE}" pid="9" name="MSIP_Label_0dcb255a-fd3f-4c0f-857e-201fa46304da_Extended_MSFT_Method">
    <vt:lpwstr>Automatic</vt:lpwstr>
  </property>
  <property fmtid="{D5CDD505-2E9C-101B-9397-08002B2CF9AE}" pid="10" name="MSIP_Label_22759de7-3255-46b5-8dfe-736652f9c6c1_Enabled">
    <vt:lpwstr>True</vt:lpwstr>
  </property>
  <property fmtid="{D5CDD505-2E9C-101B-9397-08002B2CF9AE}" pid="11" name="MSIP_Label_22759de7-3255-46b5-8dfe-736652f9c6c1_SiteId">
    <vt:lpwstr>c6ac664b-ae27-4d5d-b4e6-bb5717196fc7</vt:lpwstr>
  </property>
  <property fmtid="{D5CDD505-2E9C-101B-9397-08002B2CF9AE}" pid="12" name="MSIP_Label_22759de7-3255-46b5-8dfe-736652f9c6c1_Owner">
    <vt:lpwstr>philip.earp@ukaea.uk</vt:lpwstr>
  </property>
  <property fmtid="{D5CDD505-2E9C-101B-9397-08002B2CF9AE}" pid="13" name="MSIP_Label_22759de7-3255-46b5-8dfe-736652f9c6c1_SetDate">
    <vt:lpwstr>2019-09-30T10:54:50.8859280Z</vt:lpwstr>
  </property>
  <property fmtid="{D5CDD505-2E9C-101B-9397-08002B2CF9AE}" pid="14" name="MSIP_Label_22759de7-3255-46b5-8dfe-736652f9c6c1_Name">
    <vt:lpwstr>Public</vt:lpwstr>
  </property>
  <property fmtid="{D5CDD505-2E9C-101B-9397-08002B2CF9AE}" pid="15" name="MSIP_Label_22759de7-3255-46b5-8dfe-736652f9c6c1_Application">
    <vt:lpwstr>Microsoft Azure Information Protection</vt:lpwstr>
  </property>
  <property fmtid="{D5CDD505-2E9C-101B-9397-08002B2CF9AE}" pid="16" name="MSIP_Label_22759de7-3255-46b5-8dfe-736652f9c6c1_ActionId">
    <vt:lpwstr>9e3341df-c0f7-4274-be9f-ae5a43a5c811</vt:lpwstr>
  </property>
  <property fmtid="{D5CDD505-2E9C-101B-9397-08002B2CF9AE}" pid="17" name="MSIP_Label_22759de7-3255-46b5-8dfe-736652f9c6c1_Parent">
    <vt:lpwstr>0dcb255a-fd3f-4c0f-857e-201fa46304da</vt:lpwstr>
  </property>
  <property fmtid="{D5CDD505-2E9C-101B-9397-08002B2CF9AE}" pid="18" name="MSIP_Label_22759de7-3255-46b5-8dfe-736652f9c6c1_Extended_MSFT_Method">
    <vt:lpwstr>Automatic</vt:lpwstr>
  </property>
  <property fmtid="{D5CDD505-2E9C-101B-9397-08002B2CF9AE}" pid="19" name="Sensitivity">
    <vt:lpwstr>Official Public</vt:lpwstr>
  </property>
  <property fmtid="{D5CDD505-2E9C-101B-9397-08002B2CF9AE}" pid="20" name="ContentTypeId">
    <vt:lpwstr>0x010100A5082A10D1E5C441A6889E9F5AFE2C0D</vt:lpwstr>
  </property>
</Properties>
</file>