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989" r:id="rId4"/>
  </p:sldMasterIdLst>
  <p:notesMasterIdLst>
    <p:notesMasterId r:id="rId23"/>
  </p:notesMasterIdLst>
  <p:handoutMasterIdLst>
    <p:handoutMasterId r:id="rId24"/>
  </p:handoutMasterIdLst>
  <p:sldIdLst>
    <p:sldId id="270" r:id="rId5"/>
    <p:sldId id="494" r:id="rId6"/>
    <p:sldId id="495" r:id="rId7"/>
    <p:sldId id="496" r:id="rId8"/>
    <p:sldId id="497" r:id="rId9"/>
    <p:sldId id="498" r:id="rId10"/>
    <p:sldId id="499" r:id="rId11"/>
    <p:sldId id="501" r:id="rId12"/>
    <p:sldId id="502" r:id="rId13"/>
    <p:sldId id="500" r:id="rId14"/>
    <p:sldId id="503" r:id="rId15"/>
    <p:sldId id="504" r:id="rId16"/>
    <p:sldId id="513" r:id="rId17"/>
    <p:sldId id="507" r:id="rId18"/>
    <p:sldId id="511" r:id="rId19"/>
    <p:sldId id="508" r:id="rId20"/>
    <p:sldId id="510" r:id="rId21"/>
    <p:sldId id="509" r:id="rId22"/>
  </p:sldIdLst>
  <p:sldSz cx="9144000" cy="6858000" type="screen4x3"/>
  <p:notesSz cx="6997700" cy="9271000"/>
  <p:defaultTextStyle>
    <a:defPPr>
      <a:defRPr lang="en-US"/>
    </a:defPPr>
    <a:lvl1pPr algn="l" defTabSz="457200" rtl="0" fontAlgn="base">
      <a:spcBef>
        <a:spcPct val="0"/>
      </a:spcBef>
      <a:spcAft>
        <a:spcPct val="0"/>
      </a:spcAft>
      <a:defRPr kern="1200">
        <a:solidFill>
          <a:schemeClr val="tx1"/>
        </a:solidFill>
        <a:latin typeface="Arial" pitchFamily="34" charset="0"/>
        <a:ea typeface="ヒラギノ角ゴ Pro W3"/>
        <a:cs typeface="ヒラギノ角ゴ Pro W3"/>
      </a:defRPr>
    </a:lvl1pPr>
    <a:lvl2pPr marL="457200" algn="l" defTabSz="457200" rtl="0" fontAlgn="base">
      <a:spcBef>
        <a:spcPct val="0"/>
      </a:spcBef>
      <a:spcAft>
        <a:spcPct val="0"/>
      </a:spcAft>
      <a:defRPr kern="1200">
        <a:solidFill>
          <a:schemeClr val="tx1"/>
        </a:solidFill>
        <a:latin typeface="Arial" pitchFamily="34" charset="0"/>
        <a:ea typeface="ヒラギノ角ゴ Pro W3"/>
        <a:cs typeface="ヒラギノ角ゴ Pro W3"/>
      </a:defRPr>
    </a:lvl2pPr>
    <a:lvl3pPr marL="914400" algn="l" defTabSz="457200" rtl="0" fontAlgn="base">
      <a:spcBef>
        <a:spcPct val="0"/>
      </a:spcBef>
      <a:spcAft>
        <a:spcPct val="0"/>
      </a:spcAft>
      <a:defRPr kern="1200">
        <a:solidFill>
          <a:schemeClr val="tx1"/>
        </a:solidFill>
        <a:latin typeface="Arial" pitchFamily="34" charset="0"/>
        <a:ea typeface="ヒラギノ角ゴ Pro W3"/>
        <a:cs typeface="ヒラギノ角ゴ Pro W3"/>
      </a:defRPr>
    </a:lvl3pPr>
    <a:lvl4pPr marL="1371600" algn="l" defTabSz="457200" rtl="0" fontAlgn="base">
      <a:spcBef>
        <a:spcPct val="0"/>
      </a:spcBef>
      <a:spcAft>
        <a:spcPct val="0"/>
      </a:spcAft>
      <a:defRPr kern="1200">
        <a:solidFill>
          <a:schemeClr val="tx1"/>
        </a:solidFill>
        <a:latin typeface="Arial" pitchFamily="34" charset="0"/>
        <a:ea typeface="ヒラギノ角ゴ Pro W3"/>
        <a:cs typeface="ヒラギノ角ゴ Pro W3"/>
      </a:defRPr>
    </a:lvl4pPr>
    <a:lvl5pPr marL="1828800" algn="l" defTabSz="457200" rtl="0" fontAlgn="base">
      <a:spcBef>
        <a:spcPct val="0"/>
      </a:spcBef>
      <a:spcAft>
        <a:spcPct val="0"/>
      </a:spcAft>
      <a:defRPr kern="1200">
        <a:solidFill>
          <a:schemeClr val="tx1"/>
        </a:solidFill>
        <a:latin typeface="Arial" pitchFamily="34" charset="0"/>
        <a:ea typeface="ヒラギノ角ゴ Pro W3"/>
        <a:cs typeface="ヒラギノ角ゴ Pro W3"/>
      </a:defRPr>
    </a:lvl5pPr>
    <a:lvl6pPr marL="2286000" algn="l" defTabSz="914400" rtl="0" eaLnBrk="1" latinLnBrk="0" hangingPunct="1">
      <a:defRPr kern="1200">
        <a:solidFill>
          <a:schemeClr val="tx1"/>
        </a:solidFill>
        <a:latin typeface="Arial" pitchFamily="34" charset="0"/>
        <a:ea typeface="ヒラギノ角ゴ Pro W3"/>
        <a:cs typeface="ヒラギノ角ゴ Pro W3"/>
      </a:defRPr>
    </a:lvl6pPr>
    <a:lvl7pPr marL="2743200" algn="l" defTabSz="914400" rtl="0" eaLnBrk="1" latinLnBrk="0" hangingPunct="1">
      <a:defRPr kern="1200">
        <a:solidFill>
          <a:schemeClr val="tx1"/>
        </a:solidFill>
        <a:latin typeface="Arial" pitchFamily="34" charset="0"/>
        <a:ea typeface="ヒラギノ角ゴ Pro W3"/>
        <a:cs typeface="ヒラギノ角ゴ Pro W3"/>
      </a:defRPr>
    </a:lvl7pPr>
    <a:lvl8pPr marL="3200400" algn="l" defTabSz="914400" rtl="0" eaLnBrk="1" latinLnBrk="0" hangingPunct="1">
      <a:defRPr kern="1200">
        <a:solidFill>
          <a:schemeClr val="tx1"/>
        </a:solidFill>
        <a:latin typeface="Arial" pitchFamily="34" charset="0"/>
        <a:ea typeface="ヒラギノ角ゴ Pro W3"/>
        <a:cs typeface="ヒラギノ角ゴ Pro W3"/>
      </a:defRPr>
    </a:lvl8pPr>
    <a:lvl9pPr marL="3657600" algn="l" defTabSz="914400" rtl="0" eaLnBrk="1" latinLnBrk="0" hangingPunct="1">
      <a:defRPr kern="1200">
        <a:solidFill>
          <a:schemeClr val="tx1"/>
        </a:solidFill>
        <a:latin typeface="Arial" pitchFamily="34" charset="0"/>
        <a:ea typeface="ヒラギノ角ゴ Pro W3"/>
        <a:cs typeface="ヒラギノ角ゴ Pro W3"/>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19" userDrawn="1">
          <p15:clr>
            <a:srgbClr val="A4A3A4"/>
          </p15:clr>
        </p15:guide>
        <p15:guide id="2" pos="220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BDB9"/>
    <a:srgbClr val="0F0C8F"/>
    <a:srgbClr val="A088B7"/>
    <a:srgbClr val="CC0000"/>
    <a:srgbClr val="FFAE1A"/>
    <a:srgbClr val="F9B268"/>
    <a:srgbClr val="064308"/>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5" autoAdjust="0"/>
    <p:restoredTop sz="75408" autoAdjust="0"/>
  </p:normalViewPr>
  <p:slideViewPr>
    <p:cSldViewPr snapToObjects="1">
      <p:cViewPr>
        <p:scale>
          <a:sx n="60" d="100"/>
          <a:sy n="60" d="100"/>
        </p:scale>
        <p:origin x="1156" y="-388"/>
      </p:cViewPr>
      <p:guideLst>
        <p:guide orient="horz" pos="2160"/>
        <p:guide pos="2880"/>
      </p:guideLst>
    </p:cSldViewPr>
  </p:slideViewPr>
  <p:notesTextViewPr>
    <p:cViewPr>
      <p:scale>
        <a:sx n="100" d="100"/>
        <a:sy n="100" d="100"/>
      </p:scale>
      <p:origin x="0" y="0"/>
    </p:cViewPr>
  </p:notesTextViewPr>
  <p:notesViewPr>
    <p:cSldViewPr snapToObjects="1">
      <p:cViewPr varScale="1">
        <p:scale>
          <a:sx n="83" d="100"/>
          <a:sy n="83" d="100"/>
        </p:scale>
        <p:origin x="-2916" y="-96"/>
      </p:cViewPr>
      <p:guideLst>
        <p:guide orient="horz" pos="2919"/>
        <p:guide pos="22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epabe\Documents\Madison%20proton%20irradiation\Radionuclide%20production%20with%20real%20beam%20current-updated%2012-09-19.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en-US" dirty="0"/>
              <a:t>Beam Current</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en-US"/>
        </a:p>
      </c:txPr>
    </c:title>
    <c:autoTitleDeleted val="0"/>
    <c:plotArea>
      <c:layout/>
      <c:scatterChart>
        <c:scatterStyle val="lineMarker"/>
        <c:varyColors val="0"/>
        <c:ser>
          <c:idx val="0"/>
          <c:order val="0"/>
          <c:tx>
            <c:v>Beam current</c:v>
          </c:tx>
          <c:spPr>
            <a:ln w="22225" cap="rnd">
              <a:solidFill>
                <a:srgbClr val="7030A0"/>
              </a:solidFill>
              <a:round/>
            </a:ln>
            <a:effectLst/>
          </c:spPr>
          <c:marker>
            <c:symbol val="none"/>
          </c:marker>
          <c:xVal>
            <c:numRef>
              <c:f>'Beam current plot'!$D$2:$D$47</c:f>
              <c:numCache>
                <c:formatCode>General</c:formatCode>
                <c:ptCount val="46"/>
                <c:pt idx="0">
                  <c:v>0</c:v>
                </c:pt>
                <c:pt idx="1">
                  <c:v>9</c:v>
                </c:pt>
                <c:pt idx="2">
                  <c:v>14</c:v>
                </c:pt>
                <c:pt idx="3">
                  <c:v>15</c:v>
                </c:pt>
                <c:pt idx="4">
                  <c:v>16</c:v>
                </c:pt>
                <c:pt idx="5">
                  <c:v>19</c:v>
                </c:pt>
                <c:pt idx="6">
                  <c:v>24</c:v>
                </c:pt>
                <c:pt idx="7">
                  <c:v>25</c:v>
                </c:pt>
                <c:pt idx="8">
                  <c:v>30</c:v>
                </c:pt>
                <c:pt idx="9">
                  <c:v>36</c:v>
                </c:pt>
                <c:pt idx="10">
                  <c:v>50</c:v>
                </c:pt>
                <c:pt idx="11">
                  <c:v>52</c:v>
                </c:pt>
                <c:pt idx="12">
                  <c:v>55</c:v>
                </c:pt>
                <c:pt idx="13">
                  <c:v>58</c:v>
                </c:pt>
                <c:pt idx="14">
                  <c:v>59</c:v>
                </c:pt>
                <c:pt idx="15">
                  <c:v>81</c:v>
                </c:pt>
                <c:pt idx="16">
                  <c:v>81</c:v>
                </c:pt>
                <c:pt idx="17">
                  <c:v>83</c:v>
                </c:pt>
                <c:pt idx="18">
                  <c:v>84</c:v>
                </c:pt>
                <c:pt idx="19">
                  <c:v>91</c:v>
                </c:pt>
                <c:pt idx="20">
                  <c:v>99</c:v>
                </c:pt>
                <c:pt idx="21">
                  <c:v>114</c:v>
                </c:pt>
                <c:pt idx="22">
                  <c:v>119</c:v>
                </c:pt>
                <c:pt idx="23">
                  <c:v>120</c:v>
                </c:pt>
                <c:pt idx="24">
                  <c:v>243</c:v>
                </c:pt>
                <c:pt idx="25">
                  <c:v>243</c:v>
                </c:pt>
                <c:pt idx="26">
                  <c:v>246</c:v>
                </c:pt>
                <c:pt idx="27">
                  <c:v>261</c:v>
                </c:pt>
                <c:pt idx="28">
                  <c:v>271</c:v>
                </c:pt>
                <c:pt idx="29">
                  <c:v>275</c:v>
                </c:pt>
                <c:pt idx="30">
                  <c:v>284</c:v>
                </c:pt>
                <c:pt idx="31">
                  <c:v>286</c:v>
                </c:pt>
                <c:pt idx="32">
                  <c:v>324</c:v>
                </c:pt>
                <c:pt idx="33">
                  <c:v>324</c:v>
                </c:pt>
                <c:pt idx="34">
                  <c:v>326</c:v>
                </c:pt>
                <c:pt idx="35">
                  <c:v>327</c:v>
                </c:pt>
                <c:pt idx="36">
                  <c:v>328</c:v>
                </c:pt>
                <c:pt idx="37">
                  <c:v>331</c:v>
                </c:pt>
                <c:pt idx="38">
                  <c:v>337</c:v>
                </c:pt>
                <c:pt idx="39">
                  <c:v>343</c:v>
                </c:pt>
                <c:pt idx="40">
                  <c:v>358</c:v>
                </c:pt>
                <c:pt idx="41">
                  <c:v>364</c:v>
                </c:pt>
                <c:pt idx="42">
                  <c:v>370</c:v>
                </c:pt>
                <c:pt idx="43">
                  <c:v>379</c:v>
                </c:pt>
                <c:pt idx="44">
                  <c:v>385</c:v>
                </c:pt>
                <c:pt idx="45">
                  <c:v>386</c:v>
                </c:pt>
              </c:numCache>
            </c:numRef>
          </c:xVal>
          <c:yVal>
            <c:numRef>
              <c:f>'Beam current plot'!$B$2:$B$47</c:f>
              <c:numCache>
                <c:formatCode>General</c:formatCode>
                <c:ptCount val="46"/>
                <c:pt idx="0">
                  <c:v>1.0090014036649169</c:v>
                </c:pt>
                <c:pt idx="1">
                  <c:v>3.3633380122163898</c:v>
                </c:pt>
                <c:pt idx="2">
                  <c:v>3.2960712519720623</c:v>
                </c:pt>
                <c:pt idx="3">
                  <c:v>3.2288044917277339</c:v>
                </c:pt>
                <c:pt idx="4">
                  <c:v>3.2960712519720623</c:v>
                </c:pt>
                <c:pt idx="5">
                  <c:v>6.7266760244327797</c:v>
                </c:pt>
                <c:pt idx="6">
                  <c:v>6.3903422232111406</c:v>
                </c:pt>
                <c:pt idx="7">
                  <c:v>6.7266760244327797</c:v>
                </c:pt>
                <c:pt idx="8">
                  <c:v>7.3993436268760577</c:v>
                </c:pt>
                <c:pt idx="9">
                  <c:v>8.0720112293193349</c:v>
                </c:pt>
                <c:pt idx="10">
                  <c:v>6.7266760244327797</c:v>
                </c:pt>
                <c:pt idx="11">
                  <c:v>6.7266760244327797</c:v>
                </c:pt>
                <c:pt idx="12">
                  <c:v>6.7266760244327797</c:v>
                </c:pt>
                <c:pt idx="13">
                  <c:v>7.0630098256544187</c:v>
                </c:pt>
                <c:pt idx="14">
                  <c:v>0</c:v>
                </c:pt>
                <c:pt idx="15">
                  <c:v>0</c:v>
                </c:pt>
                <c:pt idx="16">
                  <c:v>7.7356774280976968</c:v>
                </c:pt>
                <c:pt idx="17">
                  <c:v>10.762681639092447</c:v>
                </c:pt>
                <c:pt idx="18">
                  <c:v>13.453352048865559</c:v>
                </c:pt>
                <c:pt idx="19">
                  <c:v>20.180028073298338</c:v>
                </c:pt>
                <c:pt idx="20">
                  <c:v>21.525363278184894</c:v>
                </c:pt>
                <c:pt idx="21">
                  <c:v>21.525363278184894</c:v>
                </c:pt>
                <c:pt idx="22">
                  <c:v>20.852695675741618</c:v>
                </c:pt>
                <c:pt idx="23">
                  <c:v>0</c:v>
                </c:pt>
                <c:pt idx="24">
                  <c:v>0</c:v>
                </c:pt>
                <c:pt idx="25">
                  <c:v>24.216033687958006</c:v>
                </c:pt>
                <c:pt idx="26">
                  <c:v>28.252039302617675</c:v>
                </c:pt>
                <c:pt idx="27">
                  <c:v>27.579371700174395</c:v>
                </c:pt>
                <c:pt idx="28">
                  <c:v>27.579371700174395</c:v>
                </c:pt>
                <c:pt idx="29">
                  <c:v>28.252039302617675</c:v>
                </c:pt>
                <c:pt idx="30">
                  <c:v>27.579371700174395</c:v>
                </c:pt>
                <c:pt idx="31">
                  <c:v>0</c:v>
                </c:pt>
                <c:pt idx="32">
                  <c:v>0</c:v>
                </c:pt>
                <c:pt idx="33">
                  <c:v>27.579371700174395</c:v>
                </c:pt>
                <c:pt idx="34">
                  <c:v>32.960712519720616</c:v>
                </c:pt>
                <c:pt idx="35">
                  <c:v>33.633380122163899</c:v>
                </c:pt>
                <c:pt idx="36">
                  <c:v>32.28804491727734</c:v>
                </c:pt>
                <c:pt idx="37">
                  <c:v>33.633380122163899</c:v>
                </c:pt>
                <c:pt idx="38">
                  <c:v>32.960712519720616</c:v>
                </c:pt>
                <c:pt idx="39">
                  <c:v>31.615377314834063</c:v>
                </c:pt>
                <c:pt idx="40">
                  <c:v>32.960712519720616</c:v>
                </c:pt>
                <c:pt idx="41">
                  <c:v>32.28804491727734</c:v>
                </c:pt>
                <c:pt idx="42">
                  <c:v>33.633380122163899</c:v>
                </c:pt>
                <c:pt idx="43">
                  <c:v>33.633380122163899</c:v>
                </c:pt>
                <c:pt idx="44">
                  <c:v>33.633380122163899</c:v>
                </c:pt>
                <c:pt idx="45">
                  <c:v>0</c:v>
                </c:pt>
              </c:numCache>
            </c:numRef>
          </c:yVal>
          <c:smooth val="0"/>
          <c:extLst>
            <c:ext xmlns:c16="http://schemas.microsoft.com/office/drawing/2014/chart" uri="{C3380CC4-5D6E-409C-BE32-E72D297353CC}">
              <c16:uniqueId val="{00000000-5514-4861-B72A-229CA6FF585B}"/>
            </c:ext>
          </c:extLst>
        </c:ser>
        <c:dLbls>
          <c:showLegendKey val="0"/>
          <c:showVal val="0"/>
          <c:showCatName val="0"/>
          <c:showSerName val="0"/>
          <c:showPercent val="0"/>
          <c:showBubbleSize val="0"/>
        </c:dLbls>
        <c:axId val="124380544"/>
        <c:axId val="116563792"/>
      </c:scatterChart>
      <c:valAx>
        <c:axId val="124380544"/>
        <c:scaling>
          <c:orientation val="minMax"/>
        </c:scaling>
        <c:delete val="0"/>
        <c:axPos val="b"/>
        <c:majorGridlines>
          <c:spPr>
            <a:ln w="9525" cap="flat" cmpd="sng" algn="ctr">
              <a:solidFill>
                <a:schemeClr val="tx2">
                  <a:lumMod val="15000"/>
                  <a:lumOff val="85000"/>
                </a:schemeClr>
              </a:solidFill>
              <a:round/>
            </a:ln>
            <a:effectLst/>
          </c:spPr>
        </c:majorGridlines>
        <c:title>
          <c:tx>
            <c:rich>
              <a:bodyPr rot="0" spcFirstLastPara="1" vertOverflow="ellipsis" vert="horz" wrap="square" anchor="ctr" anchorCtr="1"/>
              <a:lstStyle/>
              <a:p>
                <a:pPr>
                  <a:defRPr sz="900" b="1" i="0" u="none" strike="noStrike" kern="1200" baseline="0">
                    <a:solidFill>
                      <a:schemeClr val="tx2"/>
                    </a:solidFill>
                    <a:latin typeface="+mn-lt"/>
                    <a:ea typeface="+mn-ea"/>
                    <a:cs typeface="+mn-cs"/>
                  </a:defRPr>
                </a:pPr>
                <a:r>
                  <a:rPr lang="en-US"/>
                  <a:t>Time from beginning</a:t>
                </a:r>
                <a:r>
                  <a:rPr lang="en-US" baseline="0"/>
                  <a:t> (min)</a:t>
                </a:r>
                <a:endParaRPr lang="en-US"/>
              </a:p>
            </c:rich>
          </c:tx>
          <c:overlay val="0"/>
          <c:spPr>
            <a:noFill/>
            <a:ln>
              <a:noFill/>
            </a:ln>
            <a:effectLst/>
          </c:spPr>
          <c:txPr>
            <a:bodyPr rot="0" spcFirstLastPara="1" vertOverflow="ellipsis" vert="horz" wrap="square" anchor="ctr" anchorCtr="1"/>
            <a:lstStyle/>
            <a:p>
              <a:pPr>
                <a:defRPr sz="900" b="1" i="0" u="none" strike="noStrike" kern="1200" baseline="0">
                  <a:solidFill>
                    <a:schemeClr val="tx2"/>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116563792"/>
        <c:crosses val="autoZero"/>
        <c:crossBetween val="midCat"/>
      </c:valAx>
      <c:valAx>
        <c:axId val="116563792"/>
        <c:scaling>
          <c:orientation val="minMax"/>
        </c:scaling>
        <c:delete val="0"/>
        <c:axPos val="l"/>
        <c:majorGridlines>
          <c:spPr>
            <a:ln w="9525" cap="flat" cmpd="sng" algn="ctr">
              <a:solidFill>
                <a:schemeClr val="tx2">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2"/>
                    </a:solidFill>
                    <a:latin typeface="+mn-lt"/>
                    <a:ea typeface="+mn-ea"/>
                    <a:cs typeface="+mn-cs"/>
                  </a:defRPr>
                </a:pPr>
                <a:r>
                  <a:rPr lang="en-US"/>
                  <a:t>Beam Intensity</a:t>
                </a:r>
                <a:r>
                  <a:rPr lang="en-US" baseline="0"/>
                  <a:t> (µA)</a:t>
                </a:r>
                <a:endParaRPr lang="en-US"/>
              </a:p>
            </c:rich>
          </c:tx>
          <c:overlay val="0"/>
          <c:spPr>
            <a:noFill/>
            <a:ln>
              <a:noFill/>
            </a:ln>
            <a:effectLst/>
          </c:spPr>
          <c:txPr>
            <a:bodyPr rot="-5400000" spcFirstLastPara="1" vertOverflow="ellipsis" vert="horz" wrap="square" anchor="ctr" anchorCtr="1"/>
            <a:lstStyle/>
            <a:p>
              <a:pPr>
                <a:defRPr sz="900" b="1" i="0" u="none" strike="noStrike" kern="1200" baseline="0">
                  <a:solidFill>
                    <a:schemeClr val="tx2"/>
                  </a:solidFill>
                  <a:latin typeface="+mn-lt"/>
                  <a:ea typeface="+mn-ea"/>
                  <a:cs typeface="+mn-cs"/>
                </a:defRPr>
              </a:pPr>
              <a:endParaRPr lang="en-US"/>
            </a:p>
          </c:txPr>
        </c:title>
        <c:numFmt formatCode="General" sourceLinked="1"/>
        <c:majorTickMark val="none"/>
        <c:minorTickMark val="none"/>
        <c:tickLblPos val="nextTo"/>
        <c:spPr>
          <a:noFill/>
          <a:ln>
            <a:solidFill>
              <a:schemeClr val="tx2">
                <a:lumMod val="40000"/>
                <a:lumOff val="60000"/>
              </a:schemeClr>
            </a:solidFill>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124380544"/>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Activity of </a:t>
            </a:r>
            <a:r>
              <a:rPr lang="en-US" baseline="30000"/>
              <a:t>48</a:t>
            </a:r>
            <a:r>
              <a:rPr lang="en-US"/>
              <a:t>V Degraded</a:t>
            </a:r>
            <a:r>
              <a:rPr lang="en-US" baseline="0"/>
              <a:t> from Window</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9.0850966018075074E-2"/>
          <c:y val="0.12182844964819103"/>
          <c:w val="0.82290578659710467"/>
          <c:h val="0.73232129255685774"/>
        </c:manualLayout>
      </c:layout>
      <c:scatterChart>
        <c:scatterStyle val="lineMarker"/>
        <c:varyColors val="0"/>
        <c:ser>
          <c:idx val="0"/>
          <c:order val="0"/>
          <c:tx>
            <c:v>Measured Activity in Water</c:v>
          </c:tx>
          <c:spPr>
            <a:ln w="25400" cap="rnd">
              <a:noFill/>
              <a:round/>
            </a:ln>
            <a:effectLst/>
          </c:spPr>
          <c:marker>
            <c:symbol val="circle"/>
            <c:size val="7"/>
            <c:spPr>
              <a:solidFill>
                <a:schemeClr val="accent2"/>
              </a:solidFill>
              <a:ln w="9525">
                <a:solidFill>
                  <a:schemeClr val="accent2"/>
                </a:solidFill>
              </a:ln>
              <a:effectLst/>
            </c:spPr>
          </c:marker>
          <c:errBars>
            <c:errDir val="x"/>
            <c:errBarType val="both"/>
            <c:errValType val="cust"/>
            <c:noEndCap val="0"/>
            <c:plus>
              <c:numLit>
                <c:formatCode>General</c:formatCode>
                <c:ptCount val="1"/>
                <c:pt idx="0">
                  <c:v>0</c:v>
                </c:pt>
              </c:numLit>
            </c:plus>
            <c:minus>
              <c:numLit>
                <c:formatCode>General</c:formatCode>
                <c:ptCount val="1"/>
                <c:pt idx="0">
                  <c:v>0</c:v>
                </c:pt>
              </c:numLit>
            </c:minus>
            <c:spPr>
              <a:noFill/>
              <a:ln w="9525" cap="flat" cmpd="sng" algn="ctr">
                <a:solidFill>
                  <a:schemeClr val="tx1">
                    <a:lumMod val="65000"/>
                    <a:lumOff val="35000"/>
                  </a:schemeClr>
                </a:solidFill>
                <a:round/>
              </a:ln>
              <a:effectLst/>
            </c:spPr>
          </c:errBars>
          <c:errBars>
            <c:errDir val="y"/>
            <c:errBarType val="both"/>
            <c:errValType val="cust"/>
            <c:noEndCap val="0"/>
            <c:plus>
              <c:numLit>
                <c:formatCode>General</c:formatCode>
                <c:ptCount val="4"/>
                <c:pt idx="0">
                  <c:v>6.5000000000000002E-2</c:v>
                </c:pt>
                <c:pt idx="1">
                  <c:v>0.22</c:v>
                </c:pt>
                <c:pt idx="2">
                  <c:v>0.46</c:v>
                </c:pt>
                <c:pt idx="3">
                  <c:v>0.64</c:v>
                </c:pt>
              </c:numLit>
            </c:plus>
            <c:minus>
              <c:numLit>
                <c:formatCode>General</c:formatCode>
                <c:ptCount val="4"/>
                <c:pt idx="0">
                  <c:v>6.5000000000000002E-2</c:v>
                </c:pt>
                <c:pt idx="1">
                  <c:v>0.22</c:v>
                </c:pt>
                <c:pt idx="2">
                  <c:v>0.46</c:v>
                </c:pt>
                <c:pt idx="3">
                  <c:v>0.64</c:v>
                </c:pt>
              </c:numLit>
            </c:minus>
            <c:spPr>
              <a:noFill/>
              <a:ln w="9525" cap="flat" cmpd="sng" algn="ctr">
                <a:solidFill>
                  <a:schemeClr val="tx1">
                    <a:lumMod val="65000"/>
                    <a:lumOff val="35000"/>
                  </a:schemeClr>
                </a:solidFill>
                <a:round/>
              </a:ln>
              <a:effectLst/>
            </c:spPr>
          </c:errBars>
          <c:xVal>
            <c:numLit>
              <c:formatCode>General</c:formatCode>
              <c:ptCount val="4"/>
              <c:pt idx="0">
                <c:v>59</c:v>
              </c:pt>
              <c:pt idx="1">
                <c:v>120</c:v>
              </c:pt>
              <c:pt idx="2">
                <c:v>286</c:v>
              </c:pt>
              <c:pt idx="3">
                <c:v>385</c:v>
              </c:pt>
            </c:numLit>
          </c:xVal>
          <c:yVal>
            <c:numLit>
              <c:formatCode>General</c:formatCode>
              <c:ptCount val="4"/>
              <c:pt idx="0">
                <c:v>9.7699999999999992E-3</c:v>
              </c:pt>
              <c:pt idx="1">
                <c:v>0.49748999999999999</c:v>
              </c:pt>
              <c:pt idx="2">
                <c:v>1.5002899999999999</c:v>
              </c:pt>
              <c:pt idx="3">
                <c:v>7.2082100000000002</c:v>
              </c:pt>
            </c:numLit>
          </c:yVal>
          <c:smooth val="0"/>
          <c:extLst>
            <c:ext xmlns:c16="http://schemas.microsoft.com/office/drawing/2014/chart" uri="{C3380CC4-5D6E-409C-BE32-E72D297353CC}">
              <c16:uniqueId val="{00000000-9C6D-4927-8677-5E7491D01564}"/>
            </c:ext>
          </c:extLst>
        </c:ser>
        <c:ser>
          <c:idx val="1"/>
          <c:order val="1"/>
          <c:tx>
            <c:v>Fitted Values</c:v>
          </c:tx>
          <c:spPr>
            <a:ln w="19050" cap="rnd">
              <a:solidFill>
                <a:srgbClr val="0070C0"/>
              </a:solidFill>
              <a:prstDash val="dash"/>
              <a:round/>
            </a:ln>
            <a:effectLst/>
          </c:spPr>
          <c:marker>
            <c:symbol val="none"/>
          </c:marker>
          <c:xVal>
            <c:numRef>
              <c:f>'48V deg with intensity (eob)'!$T$3:$T$119</c:f>
              <c:numCache>
                <c:formatCode>General</c:formatCode>
                <c:ptCount val="117"/>
                <c:pt idx="0">
                  <c:v>2</c:v>
                </c:pt>
                <c:pt idx="1">
                  <c:v>4</c:v>
                </c:pt>
                <c:pt idx="2">
                  <c:v>6</c:v>
                </c:pt>
                <c:pt idx="3">
                  <c:v>8</c:v>
                </c:pt>
                <c:pt idx="4">
                  <c:v>9</c:v>
                </c:pt>
                <c:pt idx="5">
                  <c:v>11</c:v>
                </c:pt>
                <c:pt idx="6">
                  <c:v>13</c:v>
                </c:pt>
                <c:pt idx="7">
                  <c:v>14</c:v>
                </c:pt>
                <c:pt idx="8">
                  <c:v>15</c:v>
                </c:pt>
                <c:pt idx="9">
                  <c:v>16</c:v>
                </c:pt>
                <c:pt idx="10">
                  <c:v>18</c:v>
                </c:pt>
                <c:pt idx="11">
                  <c:v>19</c:v>
                </c:pt>
                <c:pt idx="12">
                  <c:v>21</c:v>
                </c:pt>
                <c:pt idx="13">
                  <c:v>23</c:v>
                </c:pt>
                <c:pt idx="14">
                  <c:v>24</c:v>
                </c:pt>
                <c:pt idx="15">
                  <c:v>25</c:v>
                </c:pt>
                <c:pt idx="16">
                  <c:v>27</c:v>
                </c:pt>
                <c:pt idx="17">
                  <c:v>29</c:v>
                </c:pt>
                <c:pt idx="18">
                  <c:v>30</c:v>
                </c:pt>
                <c:pt idx="19">
                  <c:v>32</c:v>
                </c:pt>
                <c:pt idx="20">
                  <c:v>34</c:v>
                </c:pt>
                <c:pt idx="21">
                  <c:v>36</c:v>
                </c:pt>
                <c:pt idx="22">
                  <c:v>38</c:v>
                </c:pt>
                <c:pt idx="23">
                  <c:v>40</c:v>
                </c:pt>
                <c:pt idx="24">
                  <c:v>42</c:v>
                </c:pt>
                <c:pt idx="25">
                  <c:v>44</c:v>
                </c:pt>
                <c:pt idx="26">
                  <c:v>46</c:v>
                </c:pt>
                <c:pt idx="27">
                  <c:v>48</c:v>
                </c:pt>
                <c:pt idx="28">
                  <c:v>50</c:v>
                </c:pt>
                <c:pt idx="29">
                  <c:v>52</c:v>
                </c:pt>
                <c:pt idx="30">
                  <c:v>54</c:v>
                </c:pt>
                <c:pt idx="31">
                  <c:v>55</c:v>
                </c:pt>
                <c:pt idx="32">
                  <c:v>57</c:v>
                </c:pt>
                <c:pt idx="33">
                  <c:v>58</c:v>
                </c:pt>
                <c:pt idx="34">
                  <c:v>59</c:v>
                </c:pt>
                <c:pt idx="35">
                  <c:v>81</c:v>
                </c:pt>
                <c:pt idx="36">
                  <c:v>83</c:v>
                </c:pt>
                <c:pt idx="37">
                  <c:v>84</c:v>
                </c:pt>
                <c:pt idx="38">
                  <c:v>86</c:v>
                </c:pt>
                <c:pt idx="39">
                  <c:v>88</c:v>
                </c:pt>
                <c:pt idx="40">
                  <c:v>90</c:v>
                </c:pt>
                <c:pt idx="41">
                  <c:v>91</c:v>
                </c:pt>
                <c:pt idx="42">
                  <c:v>93</c:v>
                </c:pt>
                <c:pt idx="43">
                  <c:v>95</c:v>
                </c:pt>
                <c:pt idx="44">
                  <c:v>97</c:v>
                </c:pt>
                <c:pt idx="45">
                  <c:v>99</c:v>
                </c:pt>
                <c:pt idx="46">
                  <c:v>101</c:v>
                </c:pt>
                <c:pt idx="47">
                  <c:v>103</c:v>
                </c:pt>
                <c:pt idx="48">
                  <c:v>105</c:v>
                </c:pt>
                <c:pt idx="49">
                  <c:v>107</c:v>
                </c:pt>
                <c:pt idx="50">
                  <c:v>109</c:v>
                </c:pt>
                <c:pt idx="51">
                  <c:v>111</c:v>
                </c:pt>
                <c:pt idx="52">
                  <c:v>113</c:v>
                </c:pt>
                <c:pt idx="53">
                  <c:v>114</c:v>
                </c:pt>
                <c:pt idx="54">
                  <c:v>116</c:v>
                </c:pt>
                <c:pt idx="55">
                  <c:v>118</c:v>
                </c:pt>
                <c:pt idx="56">
                  <c:v>119</c:v>
                </c:pt>
                <c:pt idx="57">
                  <c:v>120</c:v>
                </c:pt>
                <c:pt idx="58">
                  <c:v>243</c:v>
                </c:pt>
                <c:pt idx="59">
                  <c:v>245</c:v>
                </c:pt>
                <c:pt idx="60">
                  <c:v>246</c:v>
                </c:pt>
                <c:pt idx="61">
                  <c:v>248</c:v>
                </c:pt>
                <c:pt idx="62">
                  <c:v>250</c:v>
                </c:pt>
                <c:pt idx="63">
                  <c:v>252</c:v>
                </c:pt>
                <c:pt idx="64">
                  <c:v>254</c:v>
                </c:pt>
                <c:pt idx="65">
                  <c:v>256</c:v>
                </c:pt>
                <c:pt idx="66">
                  <c:v>258</c:v>
                </c:pt>
                <c:pt idx="67">
                  <c:v>260</c:v>
                </c:pt>
                <c:pt idx="68">
                  <c:v>261</c:v>
                </c:pt>
                <c:pt idx="69">
                  <c:v>263</c:v>
                </c:pt>
                <c:pt idx="70">
                  <c:v>265</c:v>
                </c:pt>
                <c:pt idx="71">
                  <c:v>267</c:v>
                </c:pt>
                <c:pt idx="72">
                  <c:v>269</c:v>
                </c:pt>
                <c:pt idx="73">
                  <c:v>271</c:v>
                </c:pt>
                <c:pt idx="74">
                  <c:v>273</c:v>
                </c:pt>
                <c:pt idx="75">
                  <c:v>275</c:v>
                </c:pt>
                <c:pt idx="76">
                  <c:v>277</c:v>
                </c:pt>
                <c:pt idx="77">
                  <c:v>279</c:v>
                </c:pt>
                <c:pt idx="78">
                  <c:v>281</c:v>
                </c:pt>
                <c:pt idx="79">
                  <c:v>283</c:v>
                </c:pt>
                <c:pt idx="80">
                  <c:v>284</c:v>
                </c:pt>
                <c:pt idx="81">
                  <c:v>286</c:v>
                </c:pt>
                <c:pt idx="82">
                  <c:v>324</c:v>
                </c:pt>
                <c:pt idx="83">
                  <c:v>326</c:v>
                </c:pt>
                <c:pt idx="84">
                  <c:v>327</c:v>
                </c:pt>
                <c:pt idx="85">
                  <c:v>328</c:v>
                </c:pt>
                <c:pt idx="86">
                  <c:v>330</c:v>
                </c:pt>
                <c:pt idx="87">
                  <c:v>331</c:v>
                </c:pt>
                <c:pt idx="88">
                  <c:v>333</c:v>
                </c:pt>
                <c:pt idx="89">
                  <c:v>335</c:v>
                </c:pt>
                <c:pt idx="90">
                  <c:v>337</c:v>
                </c:pt>
                <c:pt idx="91">
                  <c:v>339</c:v>
                </c:pt>
                <c:pt idx="92">
                  <c:v>341</c:v>
                </c:pt>
                <c:pt idx="93">
                  <c:v>343</c:v>
                </c:pt>
                <c:pt idx="94">
                  <c:v>345</c:v>
                </c:pt>
                <c:pt idx="95">
                  <c:v>347</c:v>
                </c:pt>
                <c:pt idx="96">
                  <c:v>349</c:v>
                </c:pt>
                <c:pt idx="97">
                  <c:v>351</c:v>
                </c:pt>
                <c:pt idx="98">
                  <c:v>353</c:v>
                </c:pt>
                <c:pt idx="99">
                  <c:v>355</c:v>
                </c:pt>
                <c:pt idx="100">
                  <c:v>357</c:v>
                </c:pt>
                <c:pt idx="101">
                  <c:v>358</c:v>
                </c:pt>
                <c:pt idx="102">
                  <c:v>360</c:v>
                </c:pt>
                <c:pt idx="103">
                  <c:v>362</c:v>
                </c:pt>
                <c:pt idx="104">
                  <c:v>364</c:v>
                </c:pt>
                <c:pt idx="105">
                  <c:v>366</c:v>
                </c:pt>
                <c:pt idx="106">
                  <c:v>368</c:v>
                </c:pt>
                <c:pt idx="107">
                  <c:v>370</c:v>
                </c:pt>
                <c:pt idx="108">
                  <c:v>372</c:v>
                </c:pt>
                <c:pt idx="109">
                  <c:v>374</c:v>
                </c:pt>
                <c:pt idx="110">
                  <c:v>376</c:v>
                </c:pt>
                <c:pt idx="111">
                  <c:v>378</c:v>
                </c:pt>
                <c:pt idx="112">
                  <c:v>379</c:v>
                </c:pt>
                <c:pt idx="113">
                  <c:v>381</c:v>
                </c:pt>
                <c:pt idx="114">
                  <c:v>383</c:v>
                </c:pt>
                <c:pt idx="115">
                  <c:v>385</c:v>
                </c:pt>
                <c:pt idx="116">
                  <c:v>386</c:v>
                </c:pt>
              </c:numCache>
            </c:numRef>
          </c:xVal>
          <c:yVal>
            <c:numRef>
              <c:f>'48V deg with intensity (eob)'!$AD$3:$AD$119</c:f>
              <c:numCache>
                <c:formatCode>0.00000</c:formatCode>
                <c:ptCount val="117"/>
                <c:pt idx="0">
                  <c:v>3.0789022971607356E-6</c:v>
                </c:pt>
                <c:pt idx="1">
                  <c:v>9.2363359298351654E-6</c:v>
                </c:pt>
                <c:pt idx="2">
                  <c:v>1.8471929969897747E-5</c:v>
                </c:pt>
                <c:pt idx="3">
                  <c:v>3.0785313522741735E-5</c:v>
                </c:pt>
                <c:pt idx="4">
                  <c:v>3.7711186090925335E-5</c:v>
                </c:pt>
                <c:pt idx="5">
                  <c:v>1.1809482370934193E-4</c:v>
                </c:pt>
                <c:pt idx="6">
                  <c:v>2.3267880168961915E-4</c:v>
                </c:pt>
                <c:pt idx="7">
                  <c:v>2.9851824851167115E-4</c:v>
                </c:pt>
                <c:pt idx="8">
                  <c:v>3.7125079012439137E-4</c:v>
                </c:pt>
                <c:pt idx="9">
                  <c:v>4.5037658202557015E-4</c:v>
                </c:pt>
                <c:pt idx="10">
                  <c:v>6.4476634842012507E-4</c:v>
                </c:pt>
                <c:pt idx="11">
                  <c:v>7.5016639881305617E-4</c:v>
                </c:pt>
                <c:pt idx="12">
                  <c:v>1.3172189462417796E-3</c:v>
                </c:pt>
                <c:pt idx="13">
                  <c:v>2.021043271698773E-3</c:v>
                </c:pt>
                <c:pt idx="14">
                  <c:v>2.4071341728081593E-3</c:v>
                </c:pt>
                <c:pt idx="15">
                  <c:v>2.8047698183434914E-3</c:v>
                </c:pt>
                <c:pt idx="16">
                  <c:v>3.7786708353049056E-3</c:v>
                </c:pt>
                <c:pt idx="17">
                  <c:v>4.8892946036865398E-3</c:v>
                </c:pt>
                <c:pt idx="18">
                  <c:v>5.4787668426647586E-3</c:v>
                </c:pt>
                <c:pt idx="19">
                  <c:v>6.9410980955231906E-3</c:v>
                </c:pt>
                <c:pt idx="20">
                  <c:v>8.5688296630042106E-3</c:v>
                </c:pt>
                <c:pt idx="21">
                  <c:v>1.0361941611538302E-2</c:v>
                </c:pt>
                <c:pt idx="22">
                  <c:v>1.2514934514996289E-2</c:v>
                </c:pt>
                <c:pt idx="23">
                  <c:v>1.4864717724444875E-2</c:v>
                </c:pt>
                <c:pt idx="24">
                  <c:v>1.7411267521783853E-2</c:v>
                </c:pt>
                <c:pt idx="25">
                  <c:v>2.0154560191056509E-2</c:v>
                </c:pt>
                <c:pt idx="26">
                  <c:v>2.3094572018449451E-2</c:v>
                </c:pt>
                <c:pt idx="27">
                  <c:v>2.623127929229243E-2</c:v>
                </c:pt>
                <c:pt idx="28">
                  <c:v>2.9564658303058169E-2</c:v>
                </c:pt>
                <c:pt idx="29">
                  <c:v>3.2478682641321324E-2</c:v>
                </c:pt>
                <c:pt idx="30">
                  <c:v>3.5529195878065002E-2</c:v>
                </c:pt>
                <c:pt idx="31">
                  <c:v>3.7088525162976532E-2</c:v>
                </c:pt>
                <c:pt idx="32">
                  <c:v>4.0343741924426628E-2</c:v>
                </c:pt>
                <c:pt idx="33">
                  <c:v>4.2005413716386594E-2</c:v>
                </c:pt>
                <c:pt idx="34">
                  <c:v>4.3787844334412546E-2</c:v>
                </c:pt>
                <c:pt idx="35">
                  <c:v>4.3758836283603067E-2</c:v>
                </c:pt>
                <c:pt idx="36">
                  <c:v>4.7841490982722903E-2</c:v>
                </c:pt>
                <c:pt idx="37">
                  <c:v>5.0769484750312406E-2</c:v>
                </c:pt>
                <c:pt idx="38">
                  <c:v>5.8636932573853814E-2</c:v>
                </c:pt>
                <c:pt idx="39">
                  <c:v>6.7050792711812565E-2</c:v>
                </c:pt>
                <c:pt idx="40">
                  <c:v>7.6010999301130283E-2</c:v>
                </c:pt>
                <c:pt idx="41">
                  <c:v>8.0627539822447303E-2</c:v>
                </c:pt>
                <c:pt idx="42">
                  <c:v>9.5709899093793932E-2</c:v>
                </c:pt>
                <c:pt idx="43">
                  <c:v>0.11202200179282942</c:v>
                </c:pt>
                <c:pt idx="44">
                  <c:v>0.12956369969913914</c:v>
                </c:pt>
                <c:pt idx="45">
                  <c:v>0.14833484460570384</c:v>
                </c:pt>
                <c:pt idx="46">
                  <c:v>0.16975682463607814</c:v>
                </c:pt>
                <c:pt idx="47">
                  <c:v>0.19257746574559886</c:v>
                </c:pt>
                <c:pt idx="48">
                  <c:v>0.21679659933879494</c:v>
                </c:pt>
                <c:pt idx="49">
                  <c:v>0.24241405683543257</c:v>
                </c:pt>
                <c:pt idx="50">
                  <c:v>0.26942966967051402</c:v>
                </c:pt>
                <c:pt idx="51">
                  <c:v>0.29784326929427629</c:v>
                </c:pt>
                <c:pt idx="52">
                  <c:v>0.32765468717219004</c:v>
                </c:pt>
                <c:pt idx="53">
                  <c:v>0.34290936468679856</c:v>
                </c:pt>
                <c:pt idx="54">
                  <c:v>0.37481720452913475</c:v>
                </c:pt>
                <c:pt idx="55">
                  <c:v>0.40812244135530229</c:v>
                </c:pt>
                <c:pt idx="56">
                  <c:v>0.42512387037956639</c:v>
                </c:pt>
                <c:pt idx="57">
                  <c:v>0.44192137529696146</c:v>
                </c:pt>
                <c:pt idx="58">
                  <c:v>0.44028707437382625</c:v>
                </c:pt>
                <c:pt idx="59">
                  <c:v>0.48093056743102131</c:v>
                </c:pt>
                <c:pt idx="60">
                  <c:v>0.50169384559131347</c:v>
                </c:pt>
                <c:pt idx="61">
                  <c:v>0.55255601180993852</c:v>
                </c:pt>
                <c:pt idx="62">
                  <c:v>0.60582590747899889</c:v>
                </c:pt>
                <c:pt idx="63">
                  <c:v>0.66150324231854363</c:v>
                </c:pt>
                <c:pt idx="64">
                  <c:v>0.7195877260748581</c:v>
                </c:pt>
                <c:pt idx="65">
                  <c:v>0.78007906852046194</c:v>
                </c:pt>
                <c:pt idx="66">
                  <c:v>0.84297697945410699</c:v>
                </c:pt>
                <c:pt idx="67">
                  <c:v>0.90828116870077491</c:v>
                </c:pt>
                <c:pt idx="68">
                  <c:v>0.94153378550494793</c:v>
                </c:pt>
                <c:pt idx="69">
                  <c:v>1.0087486238114607</c:v>
                </c:pt>
                <c:pt idx="70">
                  <c:v>1.0782556424351715</c:v>
                </c:pt>
                <c:pt idx="71">
                  <c:v>1.1500545649587242</c:v>
                </c:pt>
                <c:pt idx="72">
                  <c:v>1.224145114989748</c:v>
                </c:pt>
                <c:pt idx="73">
                  <c:v>1.3005270161608555</c:v>
                </c:pt>
                <c:pt idx="74">
                  <c:v>1.379199992129641</c:v>
                </c:pt>
                <c:pt idx="75">
                  <c:v>1.4601637665786777</c:v>
                </c:pt>
                <c:pt idx="76">
                  <c:v>1.5455082741212551</c:v>
                </c:pt>
                <c:pt idx="77">
                  <c:v>1.6332563530297697</c:v>
                </c:pt>
                <c:pt idx="78">
                  <c:v>1.7234077134001156</c:v>
                </c:pt>
                <c:pt idx="79">
                  <c:v>1.8159620653543929</c:v>
                </c:pt>
                <c:pt idx="80">
                  <c:v>1.8628385310818041</c:v>
                </c:pt>
                <c:pt idx="81">
                  <c:v>1.9566485850620081</c:v>
                </c:pt>
                <c:pt idx="82">
                  <c:v>1.9544102036454929</c:v>
                </c:pt>
                <c:pt idx="83">
                  <c:v>2.0504019256877517</c:v>
                </c:pt>
                <c:pt idx="84">
                  <c:v>2.1085910922875821</c:v>
                </c:pt>
                <c:pt idx="85">
                  <c:v>2.1688207736763734</c:v>
                </c:pt>
                <c:pt idx="86">
                  <c:v>2.2875988764201942</c:v>
                </c:pt>
                <c:pt idx="87">
                  <c:v>2.3477707689999061</c:v>
                </c:pt>
                <c:pt idx="88">
                  <c:v>2.4765444399261196</c:v>
                </c:pt>
                <c:pt idx="89">
                  <c:v>2.6087235895842142</c:v>
                </c:pt>
                <c:pt idx="90">
                  <c:v>2.7443078071976301</c:v>
                </c:pt>
                <c:pt idx="91">
                  <c:v>2.8804465464001412</c:v>
                </c:pt>
                <c:pt idx="92">
                  <c:v>3.0198544038138628</c:v>
                </c:pt>
                <c:pt idx="93">
                  <c:v>3.1625309850649073</c:v>
                </c:pt>
                <c:pt idx="94">
                  <c:v>3.3023825547077919</c:v>
                </c:pt>
                <c:pt idx="95">
                  <c:v>3.4452400607075626</c:v>
                </c:pt>
                <c:pt idx="96">
                  <c:v>3.5911031403863323</c:v>
                </c:pt>
                <c:pt idx="97">
                  <c:v>3.739971431099002</c:v>
                </c:pt>
                <c:pt idx="98">
                  <c:v>3.8918445702332582</c:v>
                </c:pt>
                <c:pt idx="99">
                  <c:v>4.0467221952095711</c:v>
                </c:pt>
                <c:pt idx="100">
                  <c:v>4.2046039434811897</c:v>
                </c:pt>
                <c:pt idx="101">
                  <c:v>4.2842933894521931</c:v>
                </c:pt>
                <c:pt idx="102">
                  <c:v>4.4537358487241736</c:v>
                </c:pt>
                <c:pt idx="103">
                  <c:v>4.6264434080186732</c:v>
                </c:pt>
                <c:pt idx="104">
                  <c:v>4.8024156733250729</c:v>
                </c:pt>
                <c:pt idx="105">
                  <c:v>4.9779227738081362</c:v>
                </c:pt>
                <c:pt idx="106">
                  <c:v>5.1565615068358355</c:v>
                </c:pt>
                <c:pt idx="107">
                  <c:v>5.3383314944563756</c:v>
                </c:pt>
                <c:pt idx="108">
                  <c:v>5.5310868013050944</c:v>
                </c:pt>
                <c:pt idx="109">
                  <c:v>5.7272398672029086</c:v>
                </c:pt>
                <c:pt idx="110">
                  <c:v>5.9267902820711642</c:v>
                </c:pt>
                <c:pt idx="111">
                  <c:v>6.1297376358682856</c:v>
                </c:pt>
                <c:pt idx="112">
                  <c:v>6.2320573985371697</c:v>
                </c:pt>
                <c:pt idx="113">
                  <c:v>6.4400994177427382</c:v>
                </c:pt>
                <c:pt idx="114">
                  <c:v>6.6515373509338724</c:v>
                </c:pt>
                <c:pt idx="115">
                  <c:v>6.8663707881987444</c:v>
                </c:pt>
                <c:pt idx="116">
                  <c:v>6.9746330545713739</c:v>
                </c:pt>
              </c:numCache>
            </c:numRef>
          </c:yVal>
          <c:smooth val="0"/>
          <c:extLst>
            <c:ext xmlns:c16="http://schemas.microsoft.com/office/drawing/2014/chart" uri="{C3380CC4-5D6E-409C-BE32-E72D297353CC}">
              <c16:uniqueId val="{00000001-9C6D-4927-8677-5E7491D01564}"/>
            </c:ext>
          </c:extLst>
        </c:ser>
        <c:dLbls>
          <c:showLegendKey val="0"/>
          <c:showVal val="0"/>
          <c:showCatName val="0"/>
          <c:showSerName val="0"/>
          <c:showPercent val="0"/>
          <c:showBubbleSize val="0"/>
        </c:dLbls>
        <c:axId val="850390447"/>
        <c:axId val="850397935"/>
      </c:scatterChart>
      <c:scatterChart>
        <c:scatterStyle val="lineMarker"/>
        <c:varyColors val="0"/>
        <c:ser>
          <c:idx val="2"/>
          <c:order val="2"/>
          <c:tx>
            <c:v>Beam Current</c:v>
          </c:tx>
          <c:spPr>
            <a:ln w="12700" cap="rnd">
              <a:solidFill>
                <a:srgbClr val="7030A0"/>
              </a:solidFill>
              <a:round/>
            </a:ln>
            <a:effectLst/>
          </c:spPr>
          <c:marker>
            <c:symbol val="none"/>
          </c:marker>
          <c:xVal>
            <c:numRef>
              <c:f>'48V deg with intensity (eob)'!$AH$3:$AH$48</c:f>
              <c:numCache>
                <c:formatCode>General</c:formatCode>
                <c:ptCount val="46"/>
                <c:pt idx="0">
                  <c:v>0</c:v>
                </c:pt>
                <c:pt idx="1">
                  <c:v>9</c:v>
                </c:pt>
                <c:pt idx="2">
                  <c:v>14</c:v>
                </c:pt>
                <c:pt idx="3">
                  <c:v>15</c:v>
                </c:pt>
                <c:pt idx="4">
                  <c:v>16</c:v>
                </c:pt>
                <c:pt idx="5">
                  <c:v>19</c:v>
                </c:pt>
                <c:pt idx="6">
                  <c:v>24</c:v>
                </c:pt>
                <c:pt idx="7">
                  <c:v>25</c:v>
                </c:pt>
                <c:pt idx="8">
                  <c:v>30</c:v>
                </c:pt>
                <c:pt idx="9">
                  <c:v>36</c:v>
                </c:pt>
                <c:pt idx="10">
                  <c:v>50</c:v>
                </c:pt>
                <c:pt idx="11">
                  <c:v>52</c:v>
                </c:pt>
                <c:pt idx="12">
                  <c:v>55</c:v>
                </c:pt>
                <c:pt idx="13">
                  <c:v>58</c:v>
                </c:pt>
                <c:pt idx="14">
                  <c:v>59</c:v>
                </c:pt>
                <c:pt idx="15">
                  <c:v>81</c:v>
                </c:pt>
                <c:pt idx="16">
                  <c:v>81</c:v>
                </c:pt>
                <c:pt idx="17">
                  <c:v>83</c:v>
                </c:pt>
                <c:pt idx="18">
                  <c:v>84</c:v>
                </c:pt>
                <c:pt idx="19">
                  <c:v>91</c:v>
                </c:pt>
                <c:pt idx="20">
                  <c:v>99</c:v>
                </c:pt>
                <c:pt idx="21">
                  <c:v>114</c:v>
                </c:pt>
                <c:pt idx="22">
                  <c:v>119</c:v>
                </c:pt>
                <c:pt idx="23">
                  <c:v>120</c:v>
                </c:pt>
                <c:pt idx="24">
                  <c:v>243</c:v>
                </c:pt>
                <c:pt idx="25">
                  <c:v>243</c:v>
                </c:pt>
                <c:pt idx="26">
                  <c:v>246</c:v>
                </c:pt>
                <c:pt idx="27">
                  <c:v>261</c:v>
                </c:pt>
                <c:pt idx="28">
                  <c:v>271</c:v>
                </c:pt>
                <c:pt idx="29">
                  <c:v>275</c:v>
                </c:pt>
                <c:pt idx="30">
                  <c:v>284</c:v>
                </c:pt>
                <c:pt idx="31">
                  <c:v>286</c:v>
                </c:pt>
                <c:pt idx="32">
                  <c:v>324</c:v>
                </c:pt>
                <c:pt idx="33">
                  <c:v>324</c:v>
                </c:pt>
                <c:pt idx="34">
                  <c:v>326</c:v>
                </c:pt>
                <c:pt idx="35">
                  <c:v>327</c:v>
                </c:pt>
                <c:pt idx="36">
                  <c:v>328</c:v>
                </c:pt>
                <c:pt idx="37">
                  <c:v>331</c:v>
                </c:pt>
                <c:pt idx="38">
                  <c:v>337</c:v>
                </c:pt>
                <c:pt idx="39">
                  <c:v>343</c:v>
                </c:pt>
                <c:pt idx="40">
                  <c:v>358</c:v>
                </c:pt>
                <c:pt idx="41">
                  <c:v>364</c:v>
                </c:pt>
                <c:pt idx="42">
                  <c:v>370</c:v>
                </c:pt>
                <c:pt idx="43">
                  <c:v>379</c:v>
                </c:pt>
                <c:pt idx="44">
                  <c:v>385</c:v>
                </c:pt>
                <c:pt idx="45">
                  <c:v>386</c:v>
                </c:pt>
              </c:numCache>
            </c:numRef>
          </c:xVal>
          <c:yVal>
            <c:numRef>
              <c:f>'48V deg with intensity (eob)'!$AG$3:$AG$48</c:f>
              <c:numCache>
                <c:formatCode>General</c:formatCode>
                <c:ptCount val="46"/>
                <c:pt idx="0">
                  <c:v>1.0090014036649169</c:v>
                </c:pt>
                <c:pt idx="1">
                  <c:v>3.3633380122163898</c:v>
                </c:pt>
                <c:pt idx="2">
                  <c:v>3.2960712519720623</c:v>
                </c:pt>
                <c:pt idx="3">
                  <c:v>3.2288044917277339</c:v>
                </c:pt>
                <c:pt idx="4">
                  <c:v>3.2960712519720623</c:v>
                </c:pt>
                <c:pt idx="5">
                  <c:v>6.7266760244327797</c:v>
                </c:pt>
                <c:pt idx="6">
                  <c:v>6.3903422232111406</c:v>
                </c:pt>
                <c:pt idx="7">
                  <c:v>6.7266760244327797</c:v>
                </c:pt>
                <c:pt idx="8">
                  <c:v>7.3993436268760577</c:v>
                </c:pt>
                <c:pt idx="9">
                  <c:v>8.0720112293193349</c:v>
                </c:pt>
                <c:pt idx="10">
                  <c:v>6.7266760244327797</c:v>
                </c:pt>
                <c:pt idx="11">
                  <c:v>6.7266760244327797</c:v>
                </c:pt>
                <c:pt idx="12">
                  <c:v>6.7266760244327797</c:v>
                </c:pt>
                <c:pt idx="13">
                  <c:v>7.0630098256544187</c:v>
                </c:pt>
                <c:pt idx="14">
                  <c:v>0</c:v>
                </c:pt>
                <c:pt idx="15">
                  <c:v>0</c:v>
                </c:pt>
                <c:pt idx="16">
                  <c:v>7.7356774280976968</c:v>
                </c:pt>
                <c:pt idx="17">
                  <c:v>10.762681639092447</c:v>
                </c:pt>
                <c:pt idx="18">
                  <c:v>13.453352048865559</c:v>
                </c:pt>
                <c:pt idx="19">
                  <c:v>20.180028073298338</c:v>
                </c:pt>
                <c:pt idx="20">
                  <c:v>21.525363278184894</c:v>
                </c:pt>
                <c:pt idx="21">
                  <c:v>21.525363278184894</c:v>
                </c:pt>
                <c:pt idx="22">
                  <c:v>20.852695675741618</c:v>
                </c:pt>
                <c:pt idx="23">
                  <c:v>0</c:v>
                </c:pt>
                <c:pt idx="24">
                  <c:v>0</c:v>
                </c:pt>
                <c:pt idx="25">
                  <c:v>24.216033687958006</c:v>
                </c:pt>
                <c:pt idx="26">
                  <c:v>28.252039302617675</c:v>
                </c:pt>
                <c:pt idx="27">
                  <c:v>27.579371700174395</c:v>
                </c:pt>
                <c:pt idx="28">
                  <c:v>27.579371700174395</c:v>
                </c:pt>
                <c:pt idx="29">
                  <c:v>28.252039302617675</c:v>
                </c:pt>
                <c:pt idx="30">
                  <c:v>27.579371700174395</c:v>
                </c:pt>
                <c:pt idx="31">
                  <c:v>0</c:v>
                </c:pt>
                <c:pt idx="32">
                  <c:v>0</c:v>
                </c:pt>
                <c:pt idx="33">
                  <c:v>27.579371700174395</c:v>
                </c:pt>
                <c:pt idx="34">
                  <c:v>32.960712519720616</c:v>
                </c:pt>
                <c:pt idx="35">
                  <c:v>33.633380122163899</c:v>
                </c:pt>
                <c:pt idx="36">
                  <c:v>32.28804491727734</c:v>
                </c:pt>
                <c:pt idx="37">
                  <c:v>33.633380122163899</c:v>
                </c:pt>
                <c:pt idx="38">
                  <c:v>32.960712519720616</c:v>
                </c:pt>
                <c:pt idx="39">
                  <c:v>31.615377314834063</c:v>
                </c:pt>
                <c:pt idx="40">
                  <c:v>32.960712519720616</c:v>
                </c:pt>
                <c:pt idx="41">
                  <c:v>32.28804491727734</c:v>
                </c:pt>
                <c:pt idx="42">
                  <c:v>33.633380122163899</c:v>
                </c:pt>
                <c:pt idx="43">
                  <c:v>33.633380122163899</c:v>
                </c:pt>
                <c:pt idx="44">
                  <c:v>33.633380122163899</c:v>
                </c:pt>
                <c:pt idx="45">
                  <c:v>0</c:v>
                </c:pt>
              </c:numCache>
            </c:numRef>
          </c:yVal>
          <c:smooth val="0"/>
          <c:extLst>
            <c:ext xmlns:c16="http://schemas.microsoft.com/office/drawing/2014/chart" uri="{C3380CC4-5D6E-409C-BE32-E72D297353CC}">
              <c16:uniqueId val="{00000002-9C6D-4927-8677-5E7491D01564}"/>
            </c:ext>
          </c:extLst>
        </c:ser>
        <c:dLbls>
          <c:showLegendKey val="0"/>
          <c:showVal val="0"/>
          <c:showCatName val="0"/>
          <c:showSerName val="0"/>
          <c:showPercent val="0"/>
          <c:showBubbleSize val="0"/>
        </c:dLbls>
        <c:axId val="1025600607"/>
        <c:axId val="876857055"/>
      </c:scatterChart>
      <c:valAx>
        <c:axId val="850390447"/>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Time from beginning</a:t>
                </a:r>
                <a:r>
                  <a:rPr lang="en-US" baseline="0"/>
                  <a:t> of irradiation (min)</a:t>
                </a:r>
                <a:endParaRPr lang="en-US"/>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50397935"/>
        <c:crosses val="autoZero"/>
        <c:crossBetween val="midCat"/>
      </c:valAx>
      <c:valAx>
        <c:axId val="850397935"/>
        <c:scaling>
          <c:orientation val="minMax"/>
          <c:max val="8"/>
          <c:min val="0"/>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Activity of 48V (µCi)</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rgbClr val="0070C0"/>
            </a:solidFill>
            <a:round/>
          </a:ln>
          <a:effectLst/>
        </c:spPr>
        <c:txPr>
          <a:bodyPr rot="-60000000" spcFirstLastPara="1" vertOverflow="ellipsis" vert="horz" wrap="square" anchor="ctr" anchorCtr="1"/>
          <a:lstStyle/>
          <a:p>
            <a:pPr>
              <a:defRPr sz="900" b="0" i="0" u="none" strike="noStrike" kern="1200" baseline="0">
                <a:solidFill>
                  <a:srgbClr val="0070C0"/>
                </a:solidFill>
                <a:latin typeface="+mn-lt"/>
                <a:ea typeface="+mn-ea"/>
                <a:cs typeface="+mn-cs"/>
              </a:defRPr>
            </a:pPr>
            <a:endParaRPr lang="en-US"/>
          </a:p>
        </c:txPr>
        <c:crossAx val="850390447"/>
        <c:crosses val="autoZero"/>
        <c:crossBetween val="midCat"/>
      </c:valAx>
      <c:valAx>
        <c:axId val="876857055"/>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dirty="0"/>
                  <a:t>Beam Current (µA)</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rgbClr val="7030A0"/>
            </a:solidFill>
            <a:round/>
          </a:ln>
          <a:effectLst/>
        </c:spPr>
        <c:txPr>
          <a:bodyPr rot="-60000000" spcFirstLastPara="1" vertOverflow="ellipsis" vert="horz" wrap="square" anchor="ctr" anchorCtr="1"/>
          <a:lstStyle/>
          <a:p>
            <a:pPr>
              <a:defRPr sz="900" b="0" i="0" u="none" strike="noStrike" kern="1200" baseline="0">
                <a:solidFill>
                  <a:srgbClr val="7030A0"/>
                </a:solidFill>
                <a:latin typeface="+mn-lt"/>
                <a:ea typeface="+mn-ea"/>
                <a:cs typeface="+mn-cs"/>
              </a:defRPr>
            </a:pPr>
            <a:endParaRPr lang="en-US"/>
          </a:p>
        </c:txPr>
        <c:crossAx val="1025600607"/>
        <c:crosses val="max"/>
        <c:crossBetween val="midCat"/>
      </c:valAx>
      <c:valAx>
        <c:axId val="1025600607"/>
        <c:scaling>
          <c:orientation val="minMax"/>
        </c:scaling>
        <c:delete val="1"/>
        <c:axPos val="b"/>
        <c:numFmt formatCode="General" sourceLinked="1"/>
        <c:majorTickMark val="out"/>
        <c:minorTickMark val="none"/>
        <c:tickLblPos val="nextTo"/>
        <c:crossAx val="876857055"/>
        <c:crosses val="autoZero"/>
        <c:crossBetween val="midCat"/>
      </c:valAx>
      <c:spPr>
        <a:noFill/>
        <a:ln>
          <a:noFill/>
        </a:ln>
        <a:effectLst/>
      </c:spPr>
    </c:plotArea>
    <c:legend>
      <c:legendPos val="r"/>
      <c:layout>
        <c:manualLayout>
          <c:xMode val="edge"/>
          <c:yMode val="edge"/>
          <c:x val="0.12674784189325103"/>
          <c:y val="0.15094563610758718"/>
          <c:w val="0.34567644434422035"/>
          <c:h val="0.23949327411988416"/>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2">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9525" cap="rnd">
        <a:solidFill>
          <a:schemeClr val="phClr"/>
        </a:solidFill>
        <a:round/>
      </a:ln>
    </cs:spPr>
  </cs:dataPointLine>
  <cs:dataPointMarker>
    <cs:lnRef idx="0">
      <cs:styleClr val="auto"/>
    </cs:lnRef>
    <cs:fillRef idx="3">
      <cs:styleClr val="auto"/>
    </cs:fillRef>
    <cs:effectRef idx="2"/>
    <cs:fontRef idx="minor">
      <a:schemeClr val="tx2"/>
    </cs:fontRef>
    <cs:spPr>
      <a:ln w="9525">
        <a:solidFill>
          <a:schemeClr val="phClr"/>
        </a:solidFill>
        <a:round/>
      </a:ln>
    </cs:spPr>
  </cs:dataPointMarker>
  <cs:dataPointMarkerLayout symbol="circle" size="5"/>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9525" cap="rnd">
        <a:solidFill>
          <a:schemeClr val="phClr"/>
        </a:solidFill>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spPr>
      <a:ln>
        <a:solidFill>
          <a:schemeClr val="tx2">
            <a:lumMod val="40000"/>
            <a:lumOff val="60000"/>
          </a:schemeClr>
        </a:solidFill>
      </a:ln>
    </cs:spPr>
    <cs:defRPr sz="900"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2571010"/>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2337" cy="463471"/>
          </a:xfrm>
          <a:prstGeom prst="rect">
            <a:avLst/>
          </a:prstGeom>
        </p:spPr>
        <p:txBody>
          <a:bodyPr vert="horz" wrap="square" lIns="92400" tIns="46200" rIns="92400" bIns="46200" numCol="1" anchor="t" anchorCtr="0" compatLnSpc="1">
            <a:prstTxWarp prst="textNoShape">
              <a:avLst/>
            </a:prstTxWarp>
          </a:bodyPr>
          <a:lstStyle>
            <a:lvl1pPr>
              <a:defRPr sz="1200">
                <a:latin typeface="Calibri" pitchFamily="49" charset="0"/>
                <a:ea typeface="ヒラギノ角ゴ Pro W3" pitchFamily="49" charset="-128"/>
                <a:cs typeface="ヒラギノ角ゴ Pro W3" pitchFamily="49" charset="-128"/>
              </a:defRPr>
            </a:lvl1pPr>
          </a:lstStyle>
          <a:p>
            <a:pPr>
              <a:defRPr/>
            </a:pPr>
            <a:endParaRPr lang="en-US"/>
          </a:p>
        </p:txBody>
      </p:sp>
      <p:sp>
        <p:nvSpPr>
          <p:cNvPr id="3" name="Date Placeholder 2"/>
          <p:cNvSpPr>
            <a:spLocks noGrp="1"/>
          </p:cNvSpPr>
          <p:nvPr>
            <p:ph type="dt" idx="1"/>
          </p:nvPr>
        </p:nvSpPr>
        <p:spPr>
          <a:xfrm>
            <a:off x="3963744" y="0"/>
            <a:ext cx="3032337" cy="463471"/>
          </a:xfrm>
          <a:prstGeom prst="rect">
            <a:avLst/>
          </a:prstGeom>
        </p:spPr>
        <p:txBody>
          <a:bodyPr vert="horz" wrap="square" lIns="92400" tIns="46200" rIns="92400" bIns="46200" numCol="1" anchor="t" anchorCtr="0" compatLnSpc="1">
            <a:prstTxWarp prst="textNoShape">
              <a:avLst/>
            </a:prstTxWarp>
          </a:bodyPr>
          <a:lstStyle>
            <a:lvl1pPr algn="r">
              <a:defRPr sz="1200" smtClean="0">
                <a:latin typeface="Calibri" pitchFamily="34" charset="0"/>
                <a:ea typeface="ヒラギノ角ゴ Pro W3" pitchFamily="-112" charset="-128"/>
                <a:cs typeface="+mn-cs"/>
              </a:defRPr>
            </a:lvl1pPr>
          </a:lstStyle>
          <a:p>
            <a:pPr>
              <a:defRPr/>
            </a:pPr>
            <a:fld id="{58165478-8271-4537-9DBA-6DB278E2C8C0}" type="datetime1">
              <a:rPr lang="en-US"/>
              <a:pPr>
                <a:defRPr/>
              </a:pPr>
              <a:t>12/11/2019</a:t>
            </a:fld>
            <a:endParaRPr lang="en-US"/>
          </a:p>
        </p:txBody>
      </p:sp>
      <p:sp>
        <p:nvSpPr>
          <p:cNvPr id="4" name="Slide Image Placeholder 3"/>
          <p:cNvSpPr>
            <a:spLocks noGrp="1" noRot="1" noChangeAspect="1"/>
          </p:cNvSpPr>
          <p:nvPr>
            <p:ph type="sldImg" idx="2"/>
          </p:nvPr>
        </p:nvSpPr>
        <p:spPr>
          <a:xfrm>
            <a:off x="1181100" y="695325"/>
            <a:ext cx="4635500" cy="3476625"/>
          </a:xfrm>
          <a:prstGeom prst="rect">
            <a:avLst/>
          </a:prstGeom>
          <a:noFill/>
          <a:ln w="12700">
            <a:solidFill>
              <a:prstClr val="black"/>
            </a:solidFill>
          </a:ln>
        </p:spPr>
        <p:txBody>
          <a:bodyPr vert="horz" wrap="square" lIns="92400" tIns="46200" rIns="92400" bIns="46200" numCol="1" anchor="ctr" anchorCtr="0" compatLnSpc="1">
            <a:prstTxWarp prst="textNoShape">
              <a:avLst/>
            </a:prstTxWarp>
          </a:bodyPr>
          <a:lstStyle/>
          <a:p>
            <a:pPr lvl="0"/>
            <a:endParaRPr lang="en-US" noProof="0"/>
          </a:p>
        </p:txBody>
      </p:sp>
      <p:sp>
        <p:nvSpPr>
          <p:cNvPr id="5" name="Notes Placeholder 4"/>
          <p:cNvSpPr>
            <a:spLocks noGrp="1"/>
          </p:cNvSpPr>
          <p:nvPr>
            <p:ph type="body" sz="quarter" idx="3"/>
          </p:nvPr>
        </p:nvSpPr>
        <p:spPr>
          <a:xfrm>
            <a:off x="699770" y="4403765"/>
            <a:ext cx="5598160" cy="4171233"/>
          </a:xfrm>
          <a:prstGeom prst="rect">
            <a:avLst/>
          </a:prstGeom>
        </p:spPr>
        <p:txBody>
          <a:bodyPr vert="horz" wrap="square" lIns="92400" tIns="46200" rIns="92400" bIns="46200" numCol="1" anchor="t" anchorCtr="0" compatLnSpc="1">
            <a:prstTxWarp prst="textNoShape">
              <a:avLst/>
            </a:prstTxWarp>
            <a:normAutofit/>
          </a:bodyPr>
          <a:lstStyle/>
          <a:p>
            <a:pPr lvl="0"/>
            <a:r>
              <a:rPr lang="en-US" noProof="0"/>
              <a:t>Click to edit Master text styles</a:t>
            </a:r>
          </a:p>
          <a:p>
            <a:pPr lvl="0"/>
            <a:r>
              <a:rPr lang="en-US" noProof="0"/>
              <a:t>Second level</a:t>
            </a:r>
          </a:p>
          <a:p>
            <a:pPr lvl="0"/>
            <a:r>
              <a:rPr lang="en-US" noProof="0"/>
              <a:t>Third level</a:t>
            </a:r>
          </a:p>
          <a:p>
            <a:pPr lvl="0"/>
            <a:r>
              <a:rPr lang="en-US" noProof="0"/>
              <a:t>Fourth level</a:t>
            </a:r>
          </a:p>
          <a:p>
            <a:pPr lvl="0"/>
            <a:r>
              <a:rPr lang="en-US" noProof="0"/>
              <a:t>Fifth level</a:t>
            </a:r>
          </a:p>
        </p:txBody>
      </p:sp>
      <p:sp>
        <p:nvSpPr>
          <p:cNvPr id="6" name="Footer Placeholder 5"/>
          <p:cNvSpPr>
            <a:spLocks noGrp="1"/>
          </p:cNvSpPr>
          <p:nvPr>
            <p:ph type="ftr" sz="quarter" idx="4"/>
          </p:nvPr>
        </p:nvSpPr>
        <p:spPr>
          <a:xfrm>
            <a:off x="0" y="8805937"/>
            <a:ext cx="3032337" cy="463470"/>
          </a:xfrm>
          <a:prstGeom prst="rect">
            <a:avLst/>
          </a:prstGeom>
        </p:spPr>
        <p:txBody>
          <a:bodyPr vert="horz" wrap="square" lIns="92400" tIns="46200" rIns="92400" bIns="46200" numCol="1" anchor="b" anchorCtr="0" compatLnSpc="1">
            <a:prstTxWarp prst="textNoShape">
              <a:avLst/>
            </a:prstTxWarp>
          </a:bodyPr>
          <a:lstStyle>
            <a:lvl1pPr>
              <a:defRPr sz="1200">
                <a:latin typeface="Calibri" pitchFamily="49" charset="0"/>
                <a:ea typeface="ヒラギノ角ゴ Pro W3" pitchFamily="49" charset="-128"/>
                <a:cs typeface="ヒラギノ角ゴ Pro W3" pitchFamily="49" charset="-128"/>
              </a:defRPr>
            </a:lvl1pPr>
          </a:lstStyle>
          <a:p>
            <a:pPr>
              <a:defRPr/>
            </a:pPr>
            <a:endParaRPr lang="en-US"/>
          </a:p>
        </p:txBody>
      </p:sp>
      <p:sp>
        <p:nvSpPr>
          <p:cNvPr id="7" name="Slide Number Placeholder 6"/>
          <p:cNvSpPr>
            <a:spLocks noGrp="1"/>
          </p:cNvSpPr>
          <p:nvPr>
            <p:ph type="sldNum" sz="quarter" idx="5"/>
          </p:nvPr>
        </p:nvSpPr>
        <p:spPr>
          <a:xfrm>
            <a:off x="3963744" y="8805937"/>
            <a:ext cx="3032337" cy="463470"/>
          </a:xfrm>
          <a:prstGeom prst="rect">
            <a:avLst/>
          </a:prstGeom>
        </p:spPr>
        <p:txBody>
          <a:bodyPr vert="horz" wrap="square" lIns="92400" tIns="46200" rIns="92400" bIns="46200" numCol="1" anchor="b" anchorCtr="0" compatLnSpc="1">
            <a:prstTxWarp prst="textNoShape">
              <a:avLst/>
            </a:prstTxWarp>
          </a:bodyPr>
          <a:lstStyle>
            <a:lvl1pPr algn="r">
              <a:defRPr sz="1200" smtClean="0">
                <a:latin typeface="Calibri" pitchFamily="34" charset="0"/>
                <a:ea typeface="ヒラギノ角ゴ Pro W3" pitchFamily="-112" charset="-128"/>
                <a:cs typeface="+mn-cs"/>
              </a:defRPr>
            </a:lvl1pPr>
          </a:lstStyle>
          <a:p>
            <a:pPr>
              <a:defRPr/>
            </a:pPr>
            <a:fld id="{74EB2CD8-9047-43A5-BEAD-229CAC8CFCAA}" type="slidenum">
              <a:rPr lang="en-US"/>
              <a:pPr>
                <a:defRPr/>
              </a:pPr>
              <a:t>‹#›</a:t>
            </a:fld>
            <a:endParaRPr lang="en-US"/>
          </a:p>
        </p:txBody>
      </p:sp>
    </p:spTree>
    <p:extLst>
      <p:ext uri="{BB962C8B-B14F-4D97-AF65-F5344CB8AC3E}">
        <p14:creationId xmlns:p14="http://schemas.microsoft.com/office/powerpoint/2010/main" val="4104131628"/>
      </p:ext>
    </p:extLst>
  </p:cSld>
  <p:clrMap bg1="lt1" tx1="dk1" bg2="lt2" tx2="dk2" accent1="accent1" accent2="accent2" accent3="accent3" accent4="accent4" accent5="accent5" accent6="accent6" hlink="hlink" folHlink="folHlink"/>
  <p:hf sldNum="0" hdr="0" ftr="0" dt="0"/>
  <p:notesStyle>
    <a:lvl1pPr algn="l" defTabSz="457200" rtl="0" eaLnBrk="0" fontAlgn="base" hangingPunct="0">
      <a:spcBef>
        <a:spcPct val="30000"/>
      </a:spcBef>
      <a:spcAft>
        <a:spcPct val="0"/>
      </a:spcAft>
      <a:defRPr sz="1200" kern="1200">
        <a:solidFill>
          <a:schemeClr val="tx1"/>
        </a:solidFill>
        <a:latin typeface="+mn-lt"/>
        <a:ea typeface="ヒラギノ角ゴ Pro W3" pitchFamily="-65" charset="-128"/>
        <a:cs typeface="ヒラギノ角ゴ Pro W3" pitchFamily="-65" charset="-128"/>
      </a:defRPr>
    </a:lvl1pPr>
    <a:lvl2pPr marL="742950" indent="-285750" algn="l" defTabSz="457200" rtl="0" eaLnBrk="0" fontAlgn="base" hangingPunct="0">
      <a:spcBef>
        <a:spcPct val="30000"/>
      </a:spcBef>
      <a:spcAft>
        <a:spcPct val="0"/>
      </a:spcAft>
      <a:defRPr sz="1200" kern="1200">
        <a:solidFill>
          <a:schemeClr val="tx1"/>
        </a:solidFill>
        <a:latin typeface="+mn-lt"/>
        <a:ea typeface="ヒラギノ角ゴ Pro W3" pitchFamily="-65" charset="-128"/>
        <a:cs typeface="ヒラギノ角ゴ Pro W3"/>
      </a:defRPr>
    </a:lvl2pPr>
    <a:lvl3pPr marL="1143000" indent="-228600"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pitchFamily="-65" charset="-128"/>
      </a:defRPr>
    </a:lvl3pPr>
    <a:lvl4pPr marL="1600200" indent="-228600"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a:defRPr>
    </a:lvl4pPr>
    <a:lvl5pPr marL="2057400" indent="-228600"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050"/>
          <p:cNvSpPr>
            <a:spLocks noGrp="1" noRot="1" noChangeAspect="1" noTextEdit="1"/>
          </p:cNvSpPr>
          <p:nvPr>
            <p:ph type="sldImg"/>
          </p:nvPr>
        </p:nvSpPr>
        <p:spPr bwMode="auto">
          <a:noFill/>
          <a:ln>
            <a:solidFill>
              <a:srgbClr val="000000"/>
            </a:solidFill>
            <a:miter lim="800000"/>
            <a:headEnd/>
            <a:tailEnd/>
          </a:ln>
        </p:spPr>
      </p:sp>
      <p:sp>
        <p:nvSpPr>
          <p:cNvPr id="14339" name="Rectangle 2051"/>
          <p:cNvSpPr>
            <a:spLocks noGrp="1"/>
          </p:cNvSpPr>
          <p:nvPr>
            <p:ph type="body" idx="1"/>
          </p:nvPr>
        </p:nvSpPr>
        <p:spPr bwMode="auto">
          <a:noFill/>
        </p:spPr>
        <p:txBody>
          <a:bodyPr/>
          <a:lstStyle/>
          <a:p>
            <a:endParaRPr lang="en-US">
              <a:ea typeface="ヒラギノ角ゴ Pro W3"/>
              <a:cs typeface="ヒラギノ角ゴ Pro W3"/>
            </a:endParaRPr>
          </a:p>
        </p:txBody>
      </p:sp>
    </p:spTree>
    <p:extLst>
      <p:ext uri="{BB962C8B-B14F-4D97-AF65-F5344CB8AC3E}">
        <p14:creationId xmlns:p14="http://schemas.microsoft.com/office/powerpoint/2010/main" val="1640879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bwMode="auto">
          <a:noFill/>
          <a:ln>
            <a:solidFill>
              <a:srgbClr val="000000"/>
            </a:solidFill>
            <a:miter lim="800000"/>
            <a:headEnd/>
            <a:tailEnd/>
          </a:ln>
        </p:spPr>
      </p:sp>
      <p:sp>
        <p:nvSpPr>
          <p:cNvPr id="15363" name="Notes Placeholder 2"/>
          <p:cNvSpPr>
            <a:spLocks noGrp="1"/>
          </p:cNvSpPr>
          <p:nvPr>
            <p:ph type="body" idx="1"/>
          </p:nvPr>
        </p:nvSpPr>
        <p:spPr bwMode="auto">
          <a:noFill/>
        </p:spPr>
        <p:txBody>
          <a:bodyPr/>
          <a:lstStyle/>
          <a:p>
            <a:r>
              <a:rPr lang="en-US" dirty="0">
                <a:ea typeface="ヒラギノ角ゴ Pro W3"/>
                <a:cs typeface="ヒラギノ角ゴ Pro W3"/>
              </a:rPr>
              <a:t>Important point: currently 90% primary beam goes into metal block but if we replace this with a flowing water target, we can make radionuclides in the water with this excess beam</a:t>
            </a:r>
          </a:p>
        </p:txBody>
      </p:sp>
    </p:spTree>
    <p:extLst>
      <p:ext uri="{BB962C8B-B14F-4D97-AF65-F5344CB8AC3E}">
        <p14:creationId xmlns:p14="http://schemas.microsoft.com/office/powerpoint/2010/main" val="24997538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of target system:</a:t>
            </a:r>
          </a:p>
          <a:p>
            <a:r>
              <a:rPr lang="en-US" dirty="0"/>
              <a:t>Water purification system- won’t talk about this</a:t>
            </a:r>
          </a:p>
          <a:p>
            <a:r>
              <a:rPr lang="en-US" dirty="0"/>
              <a:t>Target loop: reservoir (36 L), pump (11 L/min), flowing-water target</a:t>
            </a:r>
          </a:p>
        </p:txBody>
      </p:sp>
    </p:spTree>
    <p:extLst>
      <p:ext uri="{BB962C8B-B14F-4D97-AF65-F5344CB8AC3E}">
        <p14:creationId xmlns:p14="http://schemas.microsoft.com/office/powerpoint/2010/main" val="34571367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Bullets:</a:t>
            </a:r>
          </a:p>
          <a:p>
            <a:r>
              <a:rPr lang="en-US" dirty="0"/>
              <a:t>-We’ve been able to do some low intensity experiments (shown in plot)</a:t>
            </a:r>
          </a:p>
          <a:p>
            <a:r>
              <a:rPr lang="en-US" dirty="0"/>
              <a:t>-Many open questions we have been trying to answer</a:t>
            </a:r>
          </a:p>
          <a:p>
            <a:r>
              <a:rPr lang="en-US" dirty="0"/>
              <a:t>-This is practice for harvesting at FRIB with much higher beam intensities (plot)</a:t>
            </a:r>
          </a:p>
          <a:p>
            <a:r>
              <a:rPr lang="en-US" dirty="0"/>
              <a:t>-These questions become much more important as we increase beam power</a:t>
            </a:r>
          </a:p>
        </p:txBody>
      </p:sp>
    </p:spTree>
    <p:extLst>
      <p:ext uri="{BB962C8B-B14F-4D97-AF65-F5344CB8AC3E}">
        <p14:creationId xmlns:p14="http://schemas.microsoft.com/office/powerpoint/2010/main" val="24847384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“Practice” so want to model our beam blocker after FRIB beam dump</a:t>
            </a:r>
          </a:p>
          <a:p>
            <a:r>
              <a:rPr lang="en-US" dirty="0"/>
              <a:t>Explain FRIB beam dump: </a:t>
            </a:r>
          </a:p>
          <a:p>
            <a:r>
              <a:rPr lang="en-US" dirty="0"/>
              <a:t>	Show where primary beam goes in, </a:t>
            </a:r>
          </a:p>
          <a:p>
            <a:r>
              <a:rPr lang="en-US" dirty="0"/>
              <a:t>	explain rotation with the arrow (###), </a:t>
            </a:r>
          </a:p>
          <a:p>
            <a:r>
              <a:rPr lang="en-US" dirty="0"/>
              <a:t>	show water flow path in stem and in zoomed in picture, </a:t>
            </a:r>
          </a:p>
          <a:p>
            <a:r>
              <a:rPr lang="en-US" dirty="0"/>
              <a:t>	explain small gap</a:t>
            </a:r>
          </a:p>
          <a:p>
            <a:endParaRPr lang="en-US" dirty="0"/>
          </a:p>
          <a:p>
            <a:r>
              <a:rPr lang="en-US" dirty="0"/>
              <a:t>Compare features to prototype:</a:t>
            </a:r>
          </a:p>
          <a:p>
            <a:r>
              <a:rPr lang="en-US" dirty="0"/>
              <a:t>	Beam in same spot throughout</a:t>
            </a:r>
          </a:p>
          <a:p>
            <a:r>
              <a:rPr lang="en-US" dirty="0"/>
              <a:t>	Water in/water out (6 </a:t>
            </a:r>
            <a:r>
              <a:rPr lang="en-US" dirty="0" err="1"/>
              <a:t>gpm</a:t>
            </a:r>
            <a:r>
              <a:rPr lang="en-US" dirty="0"/>
              <a:t>)</a:t>
            </a:r>
          </a:p>
          <a:p>
            <a:r>
              <a:rPr lang="en-US" dirty="0"/>
              <a:t>	Small 2 mm gap</a:t>
            </a:r>
          </a:p>
          <a:p>
            <a:r>
              <a:rPr lang="en-US" dirty="0"/>
              <a:t>	Size/shape to replace current NSCL beam blocker</a:t>
            </a:r>
          </a:p>
        </p:txBody>
      </p:sp>
    </p:spTree>
    <p:extLst>
      <p:ext uri="{BB962C8B-B14F-4D97-AF65-F5344CB8AC3E}">
        <p14:creationId xmlns:p14="http://schemas.microsoft.com/office/powerpoint/2010/main" val="32886370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CT setting:</a:t>
            </a:r>
          </a:p>
          <a:p>
            <a:r>
              <a:rPr lang="en-US" dirty="0"/>
              <a:t>90 kV</a:t>
            </a:r>
          </a:p>
          <a:p>
            <a:r>
              <a:rPr lang="en-US" dirty="0"/>
              <a:t>88 </a:t>
            </a:r>
            <a:r>
              <a:rPr lang="en-US" dirty="0" err="1"/>
              <a:t>uA</a:t>
            </a:r>
            <a:endParaRPr lang="en-US" dirty="0"/>
          </a:p>
          <a:p>
            <a:r>
              <a:rPr lang="en-US" dirty="0"/>
              <a:t>1 hour scan</a:t>
            </a:r>
          </a:p>
        </p:txBody>
      </p:sp>
    </p:spTree>
    <p:extLst>
      <p:ext uri="{BB962C8B-B14F-4D97-AF65-F5344CB8AC3E}">
        <p14:creationId xmlns:p14="http://schemas.microsoft.com/office/powerpoint/2010/main" val="33210217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Bullets:</a:t>
            </a:r>
          </a:p>
          <a:p>
            <a:r>
              <a:rPr lang="en-US" dirty="0"/>
              <a:t>-did produce RN in water portion-&gt;isotope harvesting method</a:t>
            </a:r>
          </a:p>
          <a:p>
            <a:r>
              <a:rPr lang="en-US" dirty="0"/>
              <a:t>-what we were interested in was RN produced in the target shell</a:t>
            </a:r>
          </a:p>
          <a:p>
            <a:r>
              <a:rPr lang="en-US" dirty="0"/>
              <a:t>-production during irradiation and anything that went into the water was measured in the bulk water indicating corrosion</a:t>
            </a:r>
          </a:p>
        </p:txBody>
      </p:sp>
    </p:spTree>
    <p:extLst>
      <p:ext uri="{BB962C8B-B14F-4D97-AF65-F5344CB8AC3E}">
        <p14:creationId xmlns:p14="http://schemas.microsoft.com/office/powerpoint/2010/main" val="39537510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Bullets:</a:t>
            </a:r>
          </a:p>
          <a:p>
            <a:r>
              <a:rPr lang="en-US" dirty="0"/>
              <a:t>-point to data points and fitted model in graph</a:t>
            </a:r>
          </a:p>
          <a:p>
            <a:r>
              <a:rPr lang="en-US" dirty="0"/>
              <a:t>-Talk about model</a:t>
            </a:r>
          </a:p>
          <a:p>
            <a:r>
              <a:rPr lang="en-US" dirty="0"/>
              <a:t>-Mention rate and that we have tried to scale this to apply to beams at the NSCL</a:t>
            </a:r>
          </a:p>
        </p:txBody>
      </p:sp>
    </p:spTree>
    <p:extLst>
      <p:ext uri="{BB962C8B-B14F-4D97-AF65-F5344CB8AC3E}">
        <p14:creationId xmlns:p14="http://schemas.microsoft.com/office/powerpoint/2010/main" val="37516794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Bullets:</a:t>
            </a:r>
          </a:p>
          <a:p>
            <a:r>
              <a:rPr lang="en-US" dirty="0"/>
              <a:t>-These are a few ways that we applied this measurement to heavy ion beams</a:t>
            </a:r>
          </a:p>
          <a:p>
            <a:r>
              <a:rPr lang="en-US" dirty="0"/>
              <a:t>-One thing we needed to understand was how to compare the power deposition of the proton beam with heavy ion beams we would use at the NSCL (graph showing power deposition moving through the target)</a:t>
            </a:r>
          </a:p>
          <a:p>
            <a:r>
              <a:rPr lang="en-US" dirty="0"/>
              <a:t>	-Most important comparison is at the interface between the target face and the water</a:t>
            </a:r>
          </a:p>
          <a:p>
            <a:r>
              <a:rPr lang="en-US" dirty="0"/>
              <a:t>-Compare areal beam power instead of total power</a:t>
            </a:r>
          </a:p>
        </p:txBody>
      </p:sp>
    </p:spTree>
    <p:extLst>
      <p:ext uri="{BB962C8B-B14F-4D97-AF65-F5344CB8AC3E}">
        <p14:creationId xmlns:p14="http://schemas.microsoft.com/office/powerpoint/2010/main" val="34706399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Bullets:</a:t>
            </a:r>
          </a:p>
          <a:p>
            <a:r>
              <a:rPr lang="en-US" dirty="0"/>
              <a:t>-Based on the measured corrosion rate, made some estimates for irradiation time until 10% is degraded</a:t>
            </a:r>
          </a:p>
          <a:p>
            <a:r>
              <a:rPr lang="en-US" dirty="0"/>
              <a:t>-Showing these particular beams at the NSCL- 100s of hours of irradiation</a:t>
            </a:r>
          </a:p>
          <a:p>
            <a:r>
              <a:rPr lang="en-US" dirty="0"/>
              <a:t>-Confidence that BB is safe to use at the NSCL for an extended period of time</a:t>
            </a:r>
          </a:p>
          <a:p>
            <a:r>
              <a:rPr lang="en-US" dirty="0"/>
              <a:t>-Unsure how to extend this to the beam dump at FRIB because we have a lot of unanswered questions</a:t>
            </a:r>
          </a:p>
        </p:txBody>
      </p:sp>
    </p:spTree>
    <p:extLst>
      <p:ext uri="{BB962C8B-B14F-4D97-AF65-F5344CB8AC3E}">
        <p14:creationId xmlns:p14="http://schemas.microsoft.com/office/powerpoint/2010/main" val="16784074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8909506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_Title">
    <p:spTree>
      <p:nvGrpSpPr>
        <p:cNvPr id="1" name=""/>
        <p:cNvGrpSpPr/>
        <p:nvPr/>
      </p:nvGrpSpPr>
      <p:grpSpPr>
        <a:xfrm>
          <a:off x="0" y="0"/>
          <a:ext cx="0" cy="0"/>
          <a:chOff x="0" y="0"/>
          <a:chExt cx="0" cy="0"/>
        </a:xfrm>
      </p:grpSpPr>
      <p:pic>
        <p:nvPicPr>
          <p:cNvPr id="4" name="Picture 4" descr="ppt_bkg1.png"/>
          <p:cNvPicPr>
            <a:picLocks noChangeAspect="1"/>
          </p:cNvPicPr>
          <p:nvPr/>
        </p:nvPicPr>
        <p:blipFill>
          <a:blip r:embed="rId2" cstate="print"/>
          <a:srcRect t="2948"/>
          <a:stretch>
            <a:fillRect/>
          </a:stretch>
        </p:blipFill>
        <p:spPr bwMode="auto">
          <a:xfrm>
            <a:off x="71062" y="0"/>
            <a:ext cx="9001881" cy="6655828"/>
          </a:xfrm>
          <a:prstGeom prst="rect">
            <a:avLst/>
          </a:prstGeom>
          <a:noFill/>
          <a:ln w="9525">
            <a:noFill/>
            <a:miter lim="800000"/>
            <a:headEnd/>
            <a:tailEnd/>
          </a:ln>
        </p:spPr>
      </p:pic>
      <p:sp>
        <p:nvSpPr>
          <p:cNvPr id="5" name="Text Box 5"/>
          <p:cNvSpPr txBox="1">
            <a:spLocks noChangeArrowheads="1"/>
          </p:cNvSpPr>
          <p:nvPr/>
        </p:nvSpPr>
        <p:spPr bwMode="auto">
          <a:xfrm>
            <a:off x="638024" y="1238250"/>
            <a:ext cx="7489976" cy="453926"/>
          </a:xfrm>
          <a:prstGeom prst="rect">
            <a:avLst/>
          </a:prstGeom>
          <a:noFill/>
          <a:ln w="12700">
            <a:noFill/>
            <a:miter lim="800000"/>
            <a:headEnd/>
            <a:tailEnd/>
          </a:ln>
          <a:effectLst>
            <a:outerShdw blurRad="63500" dist="107763" dir="2700000" algn="ctr" rotWithShape="0">
              <a:schemeClr val="folHlink">
                <a:alpha val="74998"/>
              </a:schemeClr>
            </a:outerShdw>
          </a:effectLst>
        </p:spPr>
        <p:txBody>
          <a:bodyPr lIns="86447" tIns="43223" rIns="86447" bIns="43223">
            <a:spAutoFit/>
          </a:bodyPr>
          <a:lstStyle/>
          <a:p>
            <a:pPr defTabSz="456996" eaLnBrk="0" hangingPunct="0">
              <a:lnSpc>
                <a:spcPct val="90000"/>
              </a:lnSpc>
              <a:defRPr/>
            </a:pPr>
            <a:endParaRPr lang="en-US" sz="2600" dirty="0">
              <a:latin typeface="Helvetica" pitchFamily="-107" charset="0"/>
              <a:ea typeface="ヒラギノ角ゴ Pro W3" pitchFamily="-107" charset="-128"/>
              <a:cs typeface="Arial" charset="0"/>
            </a:endParaRPr>
          </a:p>
        </p:txBody>
      </p:sp>
      <p:sp>
        <p:nvSpPr>
          <p:cNvPr id="9" name="Subtitle 2"/>
          <p:cNvSpPr>
            <a:spLocks noGrp="1"/>
          </p:cNvSpPr>
          <p:nvPr>
            <p:ph type="subTitle" idx="1"/>
          </p:nvPr>
        </p:nvSpPr>
        <p:spPr>
          <a:xfrm>
            <a:off x="1524000" y="4071938"/>
            <a:ext cx="6096000" cy="1143000"/>
          </a:xfrm>
        </p:spPr>
        <p:txBody>
          <a:bodyPr/>
          <a:lstStyle>
            <a:lvl1pPr marL="0" indent="0" algn="ctr">
              <a:buNone/>
              <a:defRPr/>
            </a:lvl1pPr>
            <a:lvl2pPr marL="432235" indent="0" algn="ctr">
              <a:buNone/>
              <a:defRPr/>
            </a:lvl2pPr>
            <a:lvl3pPr marL="864469" indent="0" algn="ctr">
              <a:buNone/>
              <a:defRPr/>
            </a:lvl3pPr>
            <a:lvl4pPr marL="1296702" indent="0" algn="ctr">
              <a:buNone/>
              <a:defRPr/>
            </a:lvl4pPr>
            <a:lvl5pPr marL="1728938" indent="0" algn="ctr">
              <a:buNone/>
              <a:defRPr/>
            </a:lvl5pPr>
            <a:lvl6pPr marL="2161172" indent="0" algn="ctr">
              <a:buNone/>
              <a:defRPr/>
            </a:lvl6pPr>
            <a:lvl7pPr marL="2593406" indent="0" algn="ctr">
              <a:buNone/>
              <a:defRPr/>
            </a:lvl7pPr>
            <a:lvl8pPr marL="3025640" indent="0" algn="ctr">
              <a:buNone/>
              <a:defRPr/>
            </a:lvl8pPr>
            <a:lvl9pPr marL="3457874" indent="0" algn="ctr">
              <a:buNone/>
              <a:defRPr/>
            </a:lvl9pPr>
          </a:lstStyle>
          <a:p>
            <a:r>
              <a:rPr lang="en-US"/>
              <a:t>Click to edit Master subtitle style</a:t>
            </a:r>
            <a:endParaRPr lang="en-US" dirty="0"/>
          </a:p>
        </p:txBody>
      </p:sp>
      <p:sp>
        <p:nvSpPr>
          <p:cNvPr id="7" name="Rectangle 2"/>
          <p:cNvSpPr>
            <a:spLocks noGrp="1" noChangeArrowheads="1"/>
          </p:cNvSpPr>
          <p:nvPr>
            <p:ph type="title"/>
          </p:nvPr>
        </p:nvSpPr>
        <p:spPr bwMode="auto">
          <a:xfrm>
            <a:off x="71438" y="3143254"/>
            <a:ext cx="9001124" cy="486668"/>
          </a:xfrm>
          <a:prstGeom prst="rect">
            <a:avLst/>
          </a:prstGeom>
          <a:noFill/>
          <a:ln w="12700">
            <a:noFill/>
            <a:miter lim="800000"/>
            <a:headEnd/>
            <a:tailEnd/>
          </a:ln>
        </p:spPr>
        <p:txBody>
          <a:bodyPr lIns="56061" tIns="22425" rIns="56061" bIns="22425"/>
          <a:lstStyle/>
          <a:p>
            <a:pPr lvl="0"/>
            <a:r>
              <a:rPr lang="en-US"/>
              <a:t>Click to edit Master title style</a:t>
            </a:r>
            <a:endParaRPr lang="en-US" dirty="0"/>
          </a:p>
        </p:txBody>
      </p:sp>
      <p:sp>
        <p:nvSpPr>
          <p:cNvPr id="6" name="TextBox 5"/>
          <p:cNvSpPr txBox="1"/>
          <p:nvPr userDrawn="1"/>
        </p:nvSpPr>
        <p:spPr>
          <a:xfrm>
            <a:off x="-152400" y="6387148"/>
            <a:ext cx="9448800" cy="348941"/>
          </a:xfrm>
          <a:prstGeom prst="rect">
            <a:avLst/>
          </a:prstGeom>
          <a:noFill/>
        </p:spPr>
        <p:txBody>
          <a:bodyPr wrap="square" lIns="86486" tIns="43243" rIns="86486" bIns="43243" rtlCol="0">
            <a:spAutoFit/>
          </a:bodyPr>
          <a:lstStyle/>
          <a:p>
            <a:pPr algn="ctr"/>
            <a:r>
              <a:rPr lang="en-US" sz="850" kern="1200" dirty="0">
                <a:solidFill>
                  <a:schemeClr val="tx1"/>
                </a:solidFill>
                <a:latin typeface="+mn-lt"/>
                <a:ea typeface="ヒラギノ角ゴ Pro W3"/>
                <a:cs typeface="ヒラギノ角ゴ Pro W3"/>
              </a:rPr>
              <a:t>This material is based upon work supported by the U.S. Department of Energy Office of Science under Cooperative Agreement DE-SC0000661, the State of Michigan and</a:t>
            </a:r>
            <a:r>
              <a:rPr lang="en-US" sz="850" kern="1200" baseline="0" dirty="0">
                <a:solidFill>
                  <a:schemeClr val="tx1"/>
                </a:solidFill>
                <a:latin typeface="+mn-lt"/>
                <a:ea typeface="ヒラギノ角ゴ Pro W3"/>
                <a:cs typeface="ヒラギノ角ゴ Pro W3"/>
              </a:rPr>
              <a:t> Michigan </a:t>
            </a:r>
          </a:p>
          <a:p>
            <a:pPr algn="ctr"/>
            <a:r>
              <a:rPr lang="en-US" sz="850" kern="1200" baseline="0" dirty="0">
                <a:solidFill>
                  <a:schemeClr val="tx1"/>
                </a:solidFill>
                <a:latin typeface="+mn-lt"/>
                <a:ea typeface="ヒラギノ角ゴ Pro W3"/>
                <a:cs typeface="ヒラギノ角ゴ Pro W3"/>
              </a:rPr>
              <a:t>  State University. </a:t>
            </a:r>
            <a:r>
              <a:rPr lang="en-US" sz="850" kern="1200" dirty="0">
                <a:solidFill>
                  <a:schemeClr val="tx1"/>
                </a:solidFill>
                <a:latin typeface="+mn-lt"/>
                <a:ea typeface="ヒラギノ角ゴ Pro W3"/>
                <a:cs typeface="ヒラギノ角ゴ Pro W3"/>
              </a:rPr>
              <a:t>Michigan State University designs and establishes FRIB as a DOE Office of Science National User Facility in support of the mission of the Office of Nuclear Physics.</a:t>
            </a:r>
          </a:p>
        </p:txBody>
      </p:sp>
      <p:sp>
        <p:nvSpPr>
          <p:cNvPr id="10" name="Rectangle 9"/>
          <p:cNvSpPr/>
          <p:nvPr userDrawn="1"/>
        </p:nvSpPr>
        <p:spPr>
          <a:xfrm>
            <a:off x="3011412" y="415238"/>
            <a:ext cx="2743200" cy="209994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 name="Picture 1"/>
          <p:cNvPicPr>
            <a:picLocks noChangeAspect="1"/>
          </p:cNvPicPr>
          <p:nvPr userDrawn="1"/>
        </p:nvPicPr>
        <p:blipFill rotWithShape="1">
          <a:blip r:embed="rId3">
            <a:extLst>
              <a:ext uri="{28A0092B-C50C-407E-A947-70E740481C1C}">
                <a14:useLocalDpi xmlns:a14="http://schemas.microsoft.com/office/drawing/2010/main" val="0"/>
              </a:ext>
            </a:extLst>
          </a:blip>
          <a:srcRect l="81882" t="8897" r="10389" b="17117"/>
          <a:stretch/>
        </p:blipFill>
        <p:spPr>
          <a:xfrm>
            <a:off x="2997519" y="974969"/>
            <a:ext cx="1614093" cy="1815858"/>
          </a:xfrm>
          <a:prstGeom prst="rect">
            <a:avLst/>
          </a:prstGeom>
        </p:spPr>
      </p:pic>
      <p:pic>
        <p:nvPicPr>
          <p:cNvPr id="11" name="Picture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80337" y="974969"/>
            <a:ext cx="1193627" cy="1524587"/>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126725"/>
            <a:ext cx="9144000" cy="731276"/>
          </a:xfrm>
          <a:prstGeom prst="rect">
            <a:avLst/>
          </a:prstGeom>
        </p:spPr>
      </p:pic>
      <p:pic>
        <p:nvPicPr>
          <p:cNvPr id="5" name="Picture 7" descr="FRIB_ppt_top.jpg"/>
          <p:cNvPicPr>
            <a:picLocks noChangeAspect="1"/>
          </p:cNvPicPr>
          <p:nvPr/>
        </p:nvPicPr>
        <p:blipFill>
          <a:blip r:embed="rId3" cstate="print"/>
          <a:srcRect/>
          <a:stretch>
            <a:fillRect/>
          </a:stretch>
        </p:blipFill>
        <p:spPr bwMode="auto">
          <a:xfrm>
            <a:off x="0" y="0"/>
            <a:ext cx="9144000" cy="1003102"/>
          </a:xfrm>
          <a:prstGeom prst="rect">
            <a:avLst/>
          </a:prstGeom>
          <a:noFill/>
          <a:ln w="9525">
            <a:noFill/>
            <a:miter lim="800000"/>
            <a:headEnd/>
            <a:tailEnd/>
          </a:ln>
        </p:spPr>
      </p:pic>
      <p:sp>
        <p:nvSpPr>
          <p:cNvPr id="6" name="Text Box 5"/>
          <p:cNvSpPr txBox="1">
            <a:spLocks noChangeArrowheads="1"/>
          </p:cNvSpPr>
          <p:nvPr/>
        </p:nvSpPr>
        <p:spPr bwMode="auto">
          <a:xfrm>
            <a:off x="669777" y="1320108"/>
            <a:ext cx="7864929" cy="348490"/>
          </a:xfrm>
          <a:prstGeom prst="rect">
            <a:avLst/>
          </a:prstGeom>
          <a:noFill/>
          <a:ln w="12700">
            <a:noFill/>
            <a:miter lim="800000"/>
            <a:headEnd/>
            <a:tailEnd/>
          </a:ln>
          <a:effectLst>
            <a:outerShdw blurRad="63500" dist="107763" dir="2700000" algn="ctr" rotWithShape="0">
              <a:schemeClr val="folHlink">
                <a:alpha val="74998"/>
              </a:schemeClr>
            </a:outerShdw>
          </a:effectLst>
        </p:spPr>
        <p:txBody>
          <a:bodyPr lIns="91374" tIns="45687" rIns="91374" bIns="45687">
            <a:spAutoFit/>
          </a:bodyPr>
          <a:lstStyle/>
          <a:p>
            <a:pPr defTabSz="456996" eaLnBrk="0" hangingPunct="0">
              <a:lnSpc>
                <a:spcPct val="90000"/>
              </a:lnSpc>
              <a:defRPr/>
            </a:pPr>
            <a:endParaRPr lang="en-US" dirty="0">
              <a:latin typeface="Helvetica" pitchFamily="-107" charset="0"/>
              <a:ea typeface="ヒラギノ角ゴ Pro W3" pitchFamily="-107" charset="-128"/>
              <a:cs typeface="Arial" charset="0"/>
            </a:endParaRPr>
          </a:p>
        </p:txBody>
      </p:sp>
      <p:sp>
        <p:nvSpPr>
          <p:cNvPr id="7" name="Rectangle 6"/>
          <p:cNvSpPr>
            <a:spLocks noChangeArrowheads="1"/>
          </p:cNvSpPr>
          <p:nvPr/>
        </p:nvSpPr>
        <p:spPr bwMode="auto">
          <a:xfrm>
            <a:off x="4115405" y="3009305"/>
            <a:ext cx="9144000" cy="369265"/>
          </a:xfrm>
          <a:prstGeom prst="rect">
            <a:avLst/>
          </a:prstGeom>
          <a:noFill/>
          <a:ln w="12700">
            <a:noFill/>
            <a:miter lim="800000"/>
            <a:headEnd/>
            <a:tailEnd/>
          </a:ln>
          <a:effectLst>
            <a:outerShdw blurRad="63500" dist="107763" dir="2700000" algn="ctr" rotWithShape="0">
              <a:schemeClr val="folHlink">
                <a:alpha val="74998"/>
              </a:schemeClr>
            </a:outerShdw>
          </a:effectLst>
        </p:spPr>
        <p:txBody>
          <a:bodyPr lIns="91374" tIns="45687" rIns="91374" bIns="45687">
            <a:spAutoFit/>
          </a:bodyPr>
          <a:lstStyle/>
          <a:p>
            <a:pPr defTabSz="456996">
              <a:defRPr/>
            </a:pPr>
            <a:endParaRPr lang="en-US" dirty="0">
              <a:latin typeface="Arial" charset="0"/>
              <a:ea typeface="ヒラギノ角ゴ Pro W3" pitchFamily="-107" charset="-128"/>
              <a:cs typeface="Arial" charset="0"/>
            </a:endParaRPr>
          </a:p>
        </p:txBody>
      </p:sp>
      <p:sp>
        <p:nvSpPr>
          <p:cNvPr id="3" name="Content Placeholder 2"/>
          <p:cNvSpPr>
            <a:spLocks noGrp="1"/>
          </p:cNvSpPr>
          <p:nvPr>
            <p:ph idx="1"/>
          </p:nvPr>
        </p:nvSpPr>
        <p:spPr>
          <a:xfrm>
            <a:off x="76200" y="1067100"/>
            <a:ext cx="8990922" cy="5027414"/>
          </a:xfrm>
        </p:spPr>
        <p:txBody>
          <a:bodyPr/>
          <a:lstStyle>
            <a:lvl3pPr>
              <a:defRPr sz="18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8"/>
          <p:cNvSpPr>
            <a:spLocks noGrp="1"/>
          </p:cNvSpPr>
          <p:nvPr>
            <p:ph type="title"/>
          </p:nvPr>
        </p:nvSpPr>
        <p:spPr>
          <a:xfrm>
            <a:off x="76200" y="285755"/>
            <a:ext cx="8991600" cy="485775"/>
          </a:xfrm>
        </p:spPr>
        <p:txBody>
          <a:bodyPr/>
          <a:lstStyle/>
          <a:p>
            <a:r>
              <a:rPr lang="en-US"/>
              <a:t>Click to edit Master title style</a:t>
            </a:r>
            <a:endParaRPr lang="en-US" dirty="0"/>
          </a:p>
        </p:txBody>
      </p:sp>
      <p:sp>
        <p:nvSpPr>
          <p:cNvPr id="8" name="Footer Placeholder 6"/>
          <p:cNvSpPr>
            <a:spLocks noGrp="1"/>
          </p:cNvSpPr>
          <p:nvPr>
            <p:ph type="ftr" sz="quarter" idx="10"/>
          </p:nvPr>
        </p:nvSpPr>
        <p:spPr/>
        <p:txBody>
          <a:bodyPr/>
          <a:lstStyle>
            <a:lvl1pPr algn="r" eaLnBrk="0" hangingPunct="0">
              <a:lnSpc>
                <a:spcPct val="90000"/>
              </a:lnSpc>
              <a:defRPr sz="1000" smtClean="0">
                <a:solidFill>
                  <a:srgbClr val="064308"/>
                </a:solidFill>
                <a:latin typeface="Arial"/>
                <a:ea typeface="+mn-ea"/>
                <a:cs typeface="Arial"/>
              </a:defRPr>
            </a:lvl1pPr>
          </a:lstStyle>
          <a:p>
            <a:pPr>
              <a:defRPr/>
            </a:pPr>
            <a:r>
              <a:rPr lang="en-US"/>
              <a:t>E.Paige Abel, RaDIATE Meeting 2019</a:t>
            </a:r>
            <a:endParaRPr lang="en-US" dirty="0"/>
          </a:p>
        </p:txBody>
      </p:sp>
      <p:sp>
        <p:nvSpPr>
          <p:cNvPr id="10" name="Slide Number Placeholder 4"/>
          <p:cNvSpPr>
            <a:spLocks noGrp="1"/>
          </p:cNvSpPr>
          <p:nvPr>
            <p:ph type="sldNum" sz="quarter" idx="11"/>
          </p:nvPr>
        </p:nvSpPr>
        <p:spPr/>
        <p:txBody>
          <a:bodyPr/>
          <a:lstStyle>
            <a:lvl1pPr>
              <a:defRPr/>
            </a:lvl1pPr>
          </a:lstStyle>
          <a:p>
            <a:pPr>
              <a:defRPr/>
            </a:pPr>
            <a:r>
              <a:rPr lang="en-US"/>
              <a:t>, Slide </a:t>
            </a:r>
            <a:fld id="{35AD4620-7552-4207-8973-898801ED212B}"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 takeaway">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6132575"/>
            <a:ext cx="9143999" cy="725425"/>
          </a:xfrm>
          <a:prstGeom prst="rect">
            <a:avLst/>
          </a:prstGeom>
        </p:spPr>
      </p:pic>
      <p:pic>
        <p:nvPicPr>
          <p:cNvPr id="5" name="Picture 7" descr="FRIB_ppt_top.jpg"/>
          <p:cNvPicPr>
            <a:picLocks noChangeAspect="1"/>
          </p:cNvPicPr>
          <p:nvPr/>
        </p:nvPicPr>
        <p:blipFill>
          <a:blip r:embed="rId3" cstate="print"/>
          <a:srcRect/>
          <a:stretch>
            <a:fillRect/>
          </a:stretch>
        </p:blipFill>
        <p:spPr bwMode="auto">
          <a:xfrm>
            <a:off x="0" y="0"/>
            <a:ext cx="9144000" cy="1003102"/>
          </a:xfrm>
          <a:prstGeom prst="rect">
            <a:avLst/>
          </a:prstGeom>
          <a:noFill/>
          <a:ln w="9525">
            <a:noFill/>
            <a:miter lim="800000"/>
            <a:headEnd/>
            <a:tailEnd/>
          </a:ln>
        </p:spPr>
      </p:pic>
      <p:sp>
        <p:nvSpPr>
          <p:cNvPr id="6" name="Text Box 5"/>
          <p:cNvSpPr txBox="1">
            <a:spLocks noChangeArrowheads="1"/>
          </p:cNvSpPr>
          <p:nvPr/>
        </p:nvSpPr>
        <p:spPr bwMode="auto">
          <a:xfrm>
            <a:off x="669777" y="1320108"/>
            <a:ext cx="7864929" cy="348490"/>
          </a:xfrm>
          <a:prstGeom prst="rect">
            <a:avLst/>
          </a:prstGeom>
          <a:noFill/>
          <a:ln w="12700">
            <a:noFill/>
            <a:miter lim="800000"/>
            <a:headEnd/>
            <a:tailEnd/>
          </a:ln>
          <a:effectLst>
            <a:outerShdw blurRad="63500" dist="107763" dir="2700000" algn="ctr" rotWithShape="0">
              <a:schemeClr val="folHlink">
                <a:alpha val="74998"/>
              </a:schemeClr>
            </a:outerShdw>
          </a:effectLst>
        </p:spPr>
        <p:txBody>
          <a:bodyPr lIns="91374" tIns="45687" rIns="91374" bIns="45687">
            <a:spAutoFit/>
          </a:bodyPr>
          <a:lstStyle/>
          <a:p>
            <a:pPr defTabSz="456996" eaLnBrk="0" hangingPunct="0">
              <a:lnSpc>
                <a:spcPct val="90000"/>
              </a:lnSpc>
              <a:defRPr/>
            </a:pPr>
            <a:endParaRPr lang="en-US" dirty="0">
              <a:latin typeface="Helvetica" pitchFamily="-107" charset="0"/>
              <a:ea typeface="ヒラギノ角ゴ Pro W3" pitchFamily="-107" charset="-128"/>
              <a:cs typeface="Arial" charset="0"/>
            </a:endParaRPr>
          </a:p>
        </p:txBody>
      </p:sp>
      <p:sp>
        <p:nvSpPr>
          <p:cNvPr id="7" name="Rectangle 6"/>
          <p:cNvSpPr>
            <a:spLocks noChangeArrowheads="1"/>
          </p:cNvSpPr>
          <p:nvPr/>
        </p:nvSpPr>
        <p:spPr bwMode="auto">
          <a:xfrm>
            <a:off x="4115405" y="3009305"/>
            <a:ext cx="9144000" cy="369265"/>
          </a:xfrm>
          <a:prstGeom prst="rect">
            <a:avLst/>
          </a:prstGeom>
          <a:noFill/>
          <a:ln w="12700">
            <a:noFill/>
            <a:miter lim="800000"/>
            <a:headEnd/>
            <a:tailEnd/>
          </a:ln>
          <a:effectLst>
            <a:outerShdw blurRad="63500" dist="107763" dir="2700000" algn="ctr" rotWithShape="0">
              <a:schemeClr val="folHlink">
                <a:alpha val="74998"/>
              </a:schemeClr>
            </a:outerShdw>
          </a:effectLst>
        </p:spPr>
        <p:txBody>
          <a:bodyPr lIns="91374" tIns="45687" rIns="91374" bIns="45687">
            <a:spAutoFit/>
          </a:bodyPr>
          <a:lstStyle/>
          <a:p>
            <a:pPr defTabSz="456996">
              <a:defRPr/>
            </a:pPr>
            <a:endParaRPr lang="en-US" dirty="0">
              <a:latin typeface="Arial" charset="0"/>
              <a:ea typeface="ヒラギノ角ゴ Pro W3" pitchFamily="-107" charset="-128"/>
              <a:cs typeface="Arial" charset="0"/>
            </a:endParaRPr>
          </a:p>
        </p:txBody>
      </p:sp>
      <p:sp>
        <p:nvSpPr>
          <p:cNvPr id="3" name="Content Placeholder 2"/>
          <p:cNvSpPr>
            <a:spLocks noGrp="1"/>
          </p:cNvSpPr>
          <p:nvPr>
            <p:ph idx="1"/>
          </p:nvPr>
        </p:nvSpPr>
        <p:spPr>
          <a:xfrm>
            <a:off x="76200" y="1067100"/>
            <a:ext cx="8990922" cy="4266900"/>
          </a:xfrm>
        </p:spPr>
        <p:txBody>
          <a:bodyPr/>
          <a:lstStyle>
            <a:lvl3pPr>
              <a:defRPr sz="18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8"/>
          <p:cNvSpPr>
            <a:spLocks noGrp="1"/>
          </p:cNvSpPr>
          <p:nvPr>
            <p:ph type="title"/>
          </p:nvPr>
        </p:nvSpPr>
        <p:spPr>
          <a:xfrm>
            <a:off x="76200" y="285755"/>
            <a:ext cx="8991600" cy="485775"/>
          </a:xfrm>
        </p:spPr>
        <p:txBody>
          <a:bodyPr/>
          <a:lstStyle/>
          <a:p>
            <a:r>
              <a:rPr lang="en-US"/>
              <a:t>Click to edit Master title style</a:t>
            </a:r>
            <a:endParaRPr lang="en-US" dirty="0"/>
          </a:p>
        </p:txBody>
      </p:sp>
      <p:sp>
        <p:nvSpPr>
          <p:cNvPr id="8" name="Footer Placeholder 6"/>
          <p:cNvSpPr>
            <a:spLocks noGrp="1"/>
          </p:cNvSpPr>
          <p:nvPr>
            <p:ph type="ftr" sz="quarter" idx="10"/>
          </p:nvPr>
        </p:nvSpPr>
        <p:spPr/>
        <p:txBody>
          <a:bodyPr/>
          <a:lstStyle>
            <a:lvl1pPr algn="r" eaLnBrk="0" hangingPunct="0">
              <a:lnSpc>
                <a:spcPct val="90000"/>
              </a:lnSpc>
              <a:defRPr sz="1000" smtClean="0">
                <a:solidFill>
                  <a:srgbClr val="064308"/>
                </a:solidFill>
                <a:latin typeface="Arial"/>
                <a:ea typeface="+mn-ea"/>
                <a:cs typeface="Arial"/>
              </a:defRPr>
            </a:lvl1pPr>
          </a:lstStyle>
          <a:p>
            <a:pPr>
              <a:defRPr/>
            </a:pPr>
            <a:r>
              <a:rPr lang="en-US"/>
              <a:t>E.Paige Abel, RaDIATE Meeting 2019</a:t>
            </a:r>
            <a:endParaRPr lang="en-US" dirty="0"/>
          </a:p>
        </p:txBody>
      </p:sp>
      <p:sp>
        <p:nvSpPr>
          <p:cNvPr id="10" name="Slide Number Placeholder 4"/>
          <p:cNvSpPr>
            <a:spLocks noGrp="1"/>
          </p:cNvSpPr>
          <p:nvPr>
            <p:ph type="sldNum" sz="quarter" idx="11"/>
          </p:nvPr>
        </p:nvSpPr>
        <p:spPr>
          <a:xfrm>
            <a:off x="8382001" y="6371254"/>
            <a:ext cx="762000" cy="364628"/>
          </a:xfrm>
        </p:spPr>
        <p:txBody>
          <a:bodyPr/>
          <a:lstStyle>
            <a:lvl1pPr>
              <a:defRPr/>
            </a:lvl1pPr>
          </a:lstStyle>
          <a:p>
            <a:pPr>
              <a:defRPr/>
            </a:pPr>
            <a:r>
              <a:rPr lang="en-US"/>
              <a:t>, Slide </a:t>
            </a:r>
            <a:fld id="{35AD4620-7552-4207-8973-898801ED212B}" type="slidenum">
              <a:rPr lang="en-US"/>
              <a:pPr>
                <a:defRPr/>
              </a:pPr>
              <a:t>‹#›</a:t>
            </a:fld>
            <a:endParaRPr lang="en-US"/>
          </a:p>
        </p:txBody>
      </p:sp>
      <p:sp>
        <p:nvSpPr>
          <p:cNvPr id="11" name="Rectangle 8"/>
          <p:cNvSpPr>
            <a:spLocks noChangeArrowheads="1"/>
          </p:cNvSpPr>
          <p:nvPr userDrawn="1"/>
        </p:nvSpPr>
        <p:spPr bwMode="auto">
          <a:xfrm>
            <a:off x="0" y="5447409"/>
            <a:ext cx="9144000" cy="685800"/>
          </a:xfrm>
          <a:prstGeom prst="rect">
            <a:avLst/>
          </a:prstGeom>
          <a:solidFill>
            <a:schemeClr val="bg2">
              <a:lumMod val="90000"/>
            </a:schemeClr>
          </a:solidFill>
          <a:ln w="9525">
            <a:noFill/>
            <a:miter lim="800000"/>
            <a:headEnd/>
            <a:tailEnd/>
          </a:ln>
        </p:spPr>
        <p:txBody>
          <a:bodyPr wrap="none" lIns="91399" tIns="45700" rIns="91399" bIns="45700" anchor="ctr"/>
          <a:lstStyle/>
          <a:p>
            <a:endParaRPr lang="en-US" dirty="0"/>
          </a:p>
        </p:txBody>
      </p:sp>
      <p:sp>
        <p:nvSpPr>
          <p:cNvPr id="12" name="Rectangle 9"/>
          <p:cNvSpPr>
            <a:spLocks noChangeArrowheads="1"/>
          </p:cNvSpPr>
          <p:nvPr userDrawn="1"/>
        </p:nvSpPr>
        <p:spPr bwMode="auto">
          <a:xfrm>
            <a:off x="0" y="6057009"/>
            <a:ext cx="9144000" cy="76200"/>
          </a:xfrm>
          <a:prstGeom prst="rect">
            <a:avLst/>
          </a:prstGeom>
          <a:solidFill>
            <a:srgbClr val="006633"/>
          </a:solidFill>
          <a:ln w="9525">
            <a:noFill/>
            <a:miter lim="800000"/>
            <a:headEnd/>
            <a:tailEnd/>
          </a:ln>
          <a:effectLst/>
        </p:spPr>
        <p:txBody>
          <a:bodyPr wrap="none" lIns="91399" tIns="45700" rIns="91399" bIns="45700" anchor="ctr"/>
          <a:lstStyle/>
          <a:p>
            <a:endParaRPr lang="en-US" dirty="0"/>
          </a:p>
        </p:txBody>
      </p:sp>
      <p:sp>
        <p:nvSpPr>
          <p:cNvPr id="14" name="Text Placeholder 21"/>
          <p:cNvSpPr>
            <a:spLocks noGrp="1"/>
          </p:cNvSpPr>
          <p:nvPr>
            <p:ph type="body" sz="quarter" idx="12" hasCustomPrompt="1"/>
          </p:nvPr>
        </p:nvSpPr>
        <p:spPr>
          <a:xfrm>
            <a:off x="1" y="5460114"/>
            <a:ext cx="9067122" cy="584200"/>
          </a:xfrm>
        </p:spPr>
        <p:txBody>
          <a:bodyPr anchor="ctr"/>
          <a:lstStyle>
            <a:lvl1pPr marL="137099" indent="0">
              <a:spcBef>
                <a:spcPts val="0"/>
              </a:spcBef>
              <a:buNone/>
              <a:defRPr b="1" baseline="0"/>
            </a:lvl1pPr>
          </a:lstStyle>
          <a:p>
            <a:pPr lvl="0"/>
            <a:r>
              <a:rPr lang="en-US" dirty="0"/>
              <a:t>Add takeaway message</a:t>
            </a:r>
          </a:p>
        </p:txBody>
      </p:sp>
    </p:spTree>
    <p:extLst>
      <p:ext uri="{BB962C8B-B14F-4D97-AF65-F5344CB8AC3E}">
        <p14:creationId xmlns:p14="http://schemas.microsoft.com/office/powerpoint/2010/main" val="1910000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Half Vertical">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132575"/>
            <a:ext cx="9144000" cy="725425"/>
          </a:xfrm>
          <a:prstGeom prst="rect">
            <a:avLst/>
          </a:prstGeom>
        </p:spPr>
      </p:pic>
      <p:pic>
        <p:nvPicPr>
          <p:cNvPr id="6" name="Picture 4" descr="FRIB_ppt_top.jpg"/>
          <p:cNvPicPr>
            <a:picLocks noChangeAspect="1"/>
          </p:cNvPicPr>
          <p:nvPr/>
        </p:nvPicPr>
        <p:blipFill>
          <a:blip r:embed="rId3" cstate="print"/>
          <a:srcRect/>
          <a:stretch>
            <a:fillRect/>
          </a:stretch>
        </p:blipFill>
        <p:spPr bwMode="auto">
          <a:xfrm>
            <a:off x="0" y="0"/>
            <a:ext cx="9144000" cy="1003102"/>
          </a:xfrm>
          <a:prstGeom prst="rect">
            <a:avLst/>
          </a:prstGeom>
          <a:noFill/>
          <a:ln w="9525">
            <a:noFill/>
            <a:miter lim="800000"/>
            <a:headEnd/>
            <a:tailEnd/>
          </a:ln>
        </p:spPr>
      </p:pic>
      <p:sp>
        <p:nvSpPr>
          <p:cNvPr id="7" name="Text Box 5"/>
          <p:cNvSpPr txBox="1">
            <a:spLocks noChangeArrowheads="1"/>
          </p:cNvSpPr>
          <p:nvPr/>
        </p:nvSpPr>
        <p:spPr bwMode="auto">
          <a:xfrm>
            <a:off x="669777" y="1320108"/>
            <a:ext cx="7864929" cy="348490"/>
          </a:xfrm>
          <a:prstGeom prst="rect">
            <a:avLst/>
          </a:prstGeom>
          <a:noFill/>
          <a:ln w="12700">
            <a:noFill/>
            <a:miter lim="800000"/>
            <a:headEnd/>
            <a:tailEnd/>
          </a:ln>
          <a:effectLst>
            <a:outerShdw blurRad="63500" dist="107763" dir="2700000" algn="ctr" rotWithShape="0">
              <a:schemeClr val="folHlink">
                <a:alpha val="74998"/>
              </a:schemeClr>
            </a:outerShdw>
          </a:effectLst>
        </p:spPr>
        <p:txBody>
          <a:bodyPr lIns="91374" tIns="45687" rIns="91374" bIns="45687">
            <a:spAutoFit/>
          </a:bodyPr>
          <a:lstStyle/>
          <a:p>
            <a:pPr defTabSz="456996" eaLnBrk="0" hangingPunct="0">
              <a:lnSpc>
                <a:spcPct val="90000"/>
              </a:lnSpc>
              <a:defRPr/>
            </a:pPr>
            <a:endParaRPr lang="en-US" dirty="0">
              <a:latin typeface="Helvetica" pitchFamily="-107" charset="0"/>
              <a:ea typeface="ヒラギノ角ゴ Pro W3" pitchFamily="-107" charset="-128"/>
              <a:cs typeface="Arial" charset="0"/>
            </a:endParaRPr>
          </a:p>
        </p:txBody>
      </p:sp>
      <p:sp>
        <p:nvSpPr>
          <p:cNvPr id="8" name="Rectangle 7"/>
          <p:cNvSpPr>
            <a:spLocks noChangeArrowheads="1"/>
          </p:cNvSpPr>
          <p:nvPr/>
        </p:nvSpPr>
        <p:spPr bwMode="auto">
          <a:xfrm>
            <a:off x="4115405" y="3009305"/>
            <a:ext cx="9144000" cy="369265"/>
          </a:xfrm>
          <a:prstGeom prst="rect">
            <a:avLst/>
          </a:prstGeom>
          <a:noFill/>
          <a:ln w="12700">
            <a:noFill/>
            <a:miter lim="800000"/>
            <a:headEnd/>
            <a:tailEnd/>
          </a:ln>
          <a:effectLst>
            <a:outerShdw blurRad="63500" dist="107763" dir="2700000" algn="ctr" rotWithShape="0">
              <a:schemeClr val="folHlink">
                <a:alpha val="74998"/>
              </a:schemeClr>
            </a:outerShdw>
          </a:effectLst>
        </p:spPr>
        <p:txBody>
          <a:bodyPr lIns="91374" tIns="45687" rIns="91374" bIns="45687">
            <a:spAutoFit/>
          </a:bodyPr>
          <a:lstStyle/>
          <a:p>
            <a:pPr defTabSz="456996">
              <a:defRPr/>
            </a:pPr>
            <a:endParaRPr lang="en-US" dirty="0">
              <a:latin typeface="Arial" charset="0"/>
              <a:ea typeface="ヒラギノ角ゴ Pro W3" pitchFamily="-107" charset="-128"/>
              <a:cs typeface="Arial" charset="0"/>
            </a:endParaRPr>
          </a:p>
        </p:txBody>
      </p:sp>
      <p:sp>
        <p:nvSpPr>
          <p:cNvPr id="2" name="Title 1"/>
          <p:cNvSpPr>
            <a:spLocks noGrp="1"/>
          </p:cNvSpPr>
          <p:nvPr>
            <p:ph type="title"/>
          </p:nvPr>
        </p:nvSpPr>
        <p:spPr>
          <a:xfrm>
            <a:off x="76201" y="281882"/>
            <a:ext cx="8991598" cy="486372"/>
          </a:xfrm>
        </p:spPr>
        <p:txBody>
          <a:bodyPr/>
          <a:lstStyle/>
          <a:p>
            <a:r>
              <a:rPr lang="en-US"/>
              <a:t>Click to edit Master title style</a:t>
            </a:r>
            <a:endParaRPr lang="en-US" dirty="0"/>
          </a:p>
        </p:txBody>
      </p:sp>
      <p:sp>
        <p:nvSpPr>
          <p:cNvPr id="3" name="Content Placeholder 2"/>
          <p:cNvSpPr>
            <a:spLocks noGrp="1"/>
          </p:cNvSpPr>
          <p:nvPr>
            <p:ph idx="1"/>
          </p:nvPr>
        </p:nvSpPr>
        <p:spPr>
          <a:xfrm>
            <a:off x="76201" y="1067100"/>
            <a:ext cx="4423230" cy="5027414"/>
          </a:xfrm>
        </p:spPr>
        <p:txBody>
          <a:bodyPr/>
          <a:lstStyle>
            <a:lvl3pPr>
              <a:defRPr sz="18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idx="10"/>
          </p:nvPr>
        </p:nvSpPr>
        <p:spPr>
          <a:xfrm>
            <a:off x="4644573" y="1071569"/>
            <a:ext cx="4423227" cy="5027414"/>
          </a:xfrm>
        </p:spPr>
        <p:txBody>
          <a:bodyPr/>
          <a:lstStyle>
            <a:lvl3pPr>
              <a:defRPr sz="18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Footer Placeholder 6"/>
          <p:cNvSpPr>
            <a:spLocks noGrp="1"/>
          </p:cNvSpPr>
          <p:nvPr>
            <p:ph type="ftr" sz="quarter" idx="11"/>
          </p:nvPr>
        </p:nvSpPr>
        <p:spPr/>
        <p:txBody>
          <a:bodyPr/>
          <a:lstStyle>
            <a:lvl1pPr algn="r" eaLnBrk="0" hangingPunct="0">
              <a:lnSpc>
                <a:spcPct val="90000"/>
              </a:lnSpc>
              <a:defRPr sz="1000" smtClean="0">
                <a:solidFill>
                  <a:srgbClr val="064308"/>
                </a:solidFill>
                <a:latin typeface="Arial"/>
                <a:ea typeface="+mn-ea"/>
                <a:cs typeface="Arial"/>
              </a:defRPr>
            </a:lvl1pPr>
          </a:lstStyle>
          <a:p>
            <a:pPr>
              <a:defRPr/>
            </a:pPr>
            <a:r>
              <a:rPr lang="en-US"/>
              <a:t>E.Paige Abel, RaDIATE Meeting 2019</a:t>
            </a:r>
            <a:endParaRPr lang="en-US" dirty="0"/>
          </a:p>
        </p:txBody>
      </p:sp>
      <p:sp>
        <p:nvSpPr>
          <p:cNvPr id="11" name="Slide Number Placeholder 4"/>
          <p:cNvSpPr>
            <a:spLocks noGrp="1"/>
          </p:cNvSpPr>
          <p:nvPr>
            <p:ph type="sldNum" sz="quarter" idx="12"/>
          </p:nvPr>
        </p:nvSpPr>
        <p:spPr/>
        <p:txBody>
          <a:bodyPr/>
          <a:lstStyle>
            <a:lvl1pPr>
              <a:defRPr/>
            </a:lvl1pPr>
          </a:lstStyle>
          <a:p>
            <a:pPr>
              <a:defRPr/>
            </a:pPr>
            <a:r>
              <a:rPr lang="en-US"/>
              <a:t>, Slide </a:t>
            </a:r>
            <a:fld id="{4F88C639-55E7-4D97-AC8D-4B42A67367B5}"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Half Horizontal">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132575"/>
            <a:ext cx="9144000" cy="725425"/>
          </a:xfrm>
          <a:prstGeom prst="rect">
            <a:avLst/>
          </a:prstGeom>
        </p:spPr>
      </p:pic>
      <p:pic>
        <p:nvPicPr>
          <p:cNvPr id="6" name="Picture 4" descr="FRIB_ppt_top.jpg"/>
          <p:cNvPicPr>
            <a:picLocks noChangeAspect="1"/>
          </p:cNvPicPr>
          <p:nvPr/>
        </p:nvPicPr>
        <p:blipFill>
          <a:blip r:embed="rId3" cstate="print"/>
          <a:srcRect/>
          <a:stretch>
            <a:fillRect/>
          </a:stretch>
        </p:blipFill>
        <p:spPr bwMode="auto">
          <a:xfrm>
            <a:off x="0" y="0"/>
            <a:ext cx="9144000" cy="1003102"/>
          </a:xfrm>
          <a:prstGeom prst="rect">
            <a:avLst/>
          </a:prstGeom>
          <a:noFill/>
          <a:ln w="9525">
            <a:noFill/>
            <a:miter lim="800000"/>
            <a:headEnd/>
            <a:tailEnd/>
          </a:ln>
        </p:spPr>
      </p:pic>
      <p:sp>
        <p:nvSpPr>
          <p:cNvPr id="7" name="Text Box 5"/>
          <p:cNvSpPr txBox="1">
            <a:spLocks noChangeArrowheads="1"/>
          </p:cNvSpPr>
          <p:nvPr/>
        </p:nvSpPr>
        <p:spPr bwMode="auto">
          <a:xfrm>
            <a:off x="669777" y="1320108"/>
            <a:ext cx="7864929" cy="348490"/>
          </a:xfrm>
          <a:prstGeom prst="rect">
            <a:avLst/>
          </a:prstGeom>
          <a:noFill/>
          <a:ln w="12700">
            <a:noFill/>
            <a:miter lim="800000"/>
            <a:headEnd/>
            <a:tailEnd/>
          </a:ln>
          <a:effectLst>
            <a:outerShdw blurRad="63500" dist="107763" dir="2700000" algn="ctr" rotWithShape="0">
              <a:schemeClr val="folHlink">
                <a:alpha val="74998"/>
              </a:schemeClr>
            </a:outerShdw>
          </a:effectLst>
        </p:spPr>
        <p:txBody>
          <a:bodyPr lIns="91374" tIns="45687" rIns="91374" bIns="45687">
            <a:spAutoFit/>
          </a:bodyPr>
          <a:lstStyle/>
          <a:p>
            <a:pPr defTabSz="456996" eaLnBrk="0" hangingPunct="0">
              <a:lnSpc>
                <a:spcPct val="90000"/>
              </a:lnSpc>
              <a:defRPr/>
            </a:pPr>
            <a:endParaRPr lang="en-US" dirty="0">
              <a:latin typeface="Helvetica" pitchFamily="-107" charset="0"/>
              <a:ea typeface="ヒラギノ角ゴ Pro W3" pitchFamily="-107" charset="-128"/>
              <a:cs typeface="Arial" charset="0"/>
            </a:endParaRPr>
          </a:p>
        </p:txBody>
      </p:sp>
      <p:sp>
        <p:nvSpPr>
          <p:cNvPr id="8" name="Rectangle 7"/>
          <p:cNvSpPr>
            <a:spLocks noChangeArrowheads="1"/>
          </p:cNvSpPr>
          <p:nvPr/>
        </p:nvSpPr>
        <p:spPr bwMode="auto">
          <a:xfrm>
            <a:off x="4115405" y="3009305"/>
            <a:ext cx="9144000" cy="369265"/>
          </a:xfrm>
          <a:prstGeom prst="rect">
            <a:avLst/>
          </a:prstGeom>
          <a:noFill/>
          <a:ln w="12700">
            <a:noFill/>
            <a:miter lim="800000"/>
            <a:headEnd/>
            <a:tailEnd/>
          </a:ln>
          <a:effectLst>
            <a:outerShdw blurRad="63500" dist="107763" dir="2700000" algn="ctr" rotWithShape="0">
              <a:schemeClr val="folHlink">
                <a:alpha val="74998"/>
              </a:schemeClr>
            </a:outerShdw>
          </a:effectLst>
        </p:spPr>
        <p:txBody>
          <a:bodyPr lIns="91374" tIns="45687" rIns="91374" bIns="45687">
            <a:spAutoFit/>
          </a:bodyPr>
          <a:lstStyle/>
          <a:p>
            <a:pPr defTabSz="456996">
              <a:defRPr/>
            </a:pPr>
            <a:endParaRPr lang="en-US" dirty="0">
              <a:latin typeface="Arial" charset="0"/>
              <a:ea typeface="ヒラギノ角ゴ Pro W3" pitchFamily="-107" charset="-128"/>
              <a:cs typeface="Arial" charset="0"/>
            </a:endParaRPr>
          </a:p>
        </p:txBody>
      </p:sp>
      <p:sp>
        <p:nvSpPr>
          <p:cNvPr id="2" name="Title 1"/>
          <p:cNvSpPr>
            <a:spLocks noGrp="1"/>
          </p:cNvSpPr>
          <p:nvPr>
            <p:ph type="title"/>
          </p:nvPr>
        </p:nvSpPr>
        <p:spPr>
          <a:xfrm>
            <a:off x="76200" y="281882"/>
            <a:ext cx="8991600" cy="486372"/>
          </a:xfrm>
        </p:spPr>
        <p:txBody>
          <a:bodyPr/>
          <a:lstStyle/>
          <a:p>
            <a:r>
              <a:rPr lang="en-US"/>
              <a:t>Click to edit Master title style</a:t>
            </a:r>
            <a:endParaRPr lang="en-US" dirty="0"/>
          </a:p>
        </p:txBody>
      </p:sp>
      <p:sp>
        <p:nvSpPr>
          <p:cNvPr id="3" name="Content Placeholder 2"/>
          <p:cNvSpPr>
            <a:spLocks noGrp="1"/>
          </p:cNvSpPr>
          <p:nvPr>
            <p:ph idx="1"/>
          </p:nvPr>
        </p:nvSpPr>
        <p:spPr>
          <a:xfrm>
            <a:off x="76200" y="1067099"/>
            <a:ext cx="8991604" cy="2433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idx="10"/>
          </p:nvPr>
        </p:nvSpPr>
        <p:spPr>
          <a:xfrm>
            <a:off x="76200" y="3581400"/>
            <a:ext cx="8991604" cy="2433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Footer Placeholder 6"/>
          <p:cNvSpPr>
            <a:spLocks noGrp="1"/>
          </p:cNvSpPr>
          <p:nvPr>
            <p:ph type="ftr" sz="quarter" idx="11"/>
          </p:nvPr>
        </p:nvSpPr>
        <p:spPr/>
        <p:txBody>
          <a:bodyPr/>
          <a:lstStyle>
            <a:lvl1pPr algn="r" eaLnBrk="0" hangingPunct="0">
              <a:lnSpc>
                <a:spcPct val="90000"/>
              </a:lnSpc>
              <a:defRPr sz="1000" smtClean="0">
                <a:solidFill>
                  <a:srgbClr val="064308"/>
                </a:solidFill>
                <a:latin typeface="Arial"/>
                <a:ea typeface="+mn-ea"/>
                <a:cs typeface="Arial"/>
              </a:defRPr>
            </a:lvl1pPr>
          </a:lstStyle>
          <a:p>
            <a:pPr>
              <a:defRPr/>
            </a:pPr>
            <a:r>
              <a:rPr lang="en-US"/>
              <a:t>E.Paige Abel, RaDIATE Meeting 2019</a:t>
            </a:r>
            <a:endParaRPr lang="en-US" dirty="0"/>
          </a:p>
        </p:txBody>
      </p:sp>
      <p:sp>
        <p:nvSpPr>
          <p:cNvPr id="11" name="Slide Number Placeholder 4"/>
          <p:cNvSpPr>
            <a:spLocks noGrp="1"/>
          </p:cNvSpPr>
          <p:nvPr>
            <p:ph type="sldNum" sz="quarter" idx="12"/>
          </p:nvPr>
        </p:nvSpPr>
        <p:spPr/>
        <p:txBody>
          <a:bodyPr/>
          <a:lstStyle>
            <a:lvl1pPr>
              <a:defRPr/>
            </a:lvl1pPr>
          </a:lstStyle>
          <a:p>
            <a:pPr>
              <a:defRPr/>
            </a:pPr>
            <a:r>
              <a:rPr lang="en-US"/>
              <a:t>, Slide </a:t>
            </a:r>
            <a:fld id="{BCDB990A-6268-4898-A641-7F04AAB15EE6}"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Quarters">
    <p:spTree>
      <p:nvGrpSpPr>
        <p:cNvPr id="1" name=""/>
        <p:cNvGrpSpPr/>
        <p:nvPr/>
      </p:nvGrpSpPr>
      <p:grpSpPr>
        <a:xfrm>
          <a:off x="0" y="0"/>
          <a:ext cx="0" cy="0"/>
          <a:chOff x="0" y="0"/>
          <a:chExt cx="0" cy="0"/>
        </a:xfrm>
      </p:grpSpPr>
      <p:pic>
        <p:nvPicPr>
          <p:cNvPr id="16" name="Picture 1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132575"/>
            <a:ext cx="9144000" cy="725425"/>
          </a:xfrm>
          <a:prstGeom prst="rect">
            <a:avLst/>
          </a:prstGeom>
        </p:spPr>
      </p:pic>
      <p:pic>
        <p:nvPicPr>
          <p:cNvPr id="8" name="Picture 4" descr="FRIB_ppt_top.jpg"/>
          <p:cNvPicPr>
            <a:picLocks noChangeAspect="1"/>
          </p:cNvPicPr>
          <p:nvPr/>
        </p:nvPicPr>
        <p:blipFill>
          <a:blip r:embed="rId3" cstate="print"/>
          <a:srcRect/>
          <a:stretch>
            <a:fillRect/>
          </a:stretch>
        </p:blipFill>
        <p:spPr bwMode="auto">
          <a:xfrm>
            <a:off x="0" y="0"/>
            <a:ext cx="9144000" cy="1003102"/>
          </a:xfrm>
          <a:prstGeom prst="rect">
            <a:avLst/>
          </a:prstGeom>
          <a:noFill/>
          <a:ln w="9525">
            <a:noFill/>
            <a:miter lim="800000"/>
            <a:headEnd/>
            <a:tailEnd/>
          </a:ln>
        </p:spPr>
      </p:pic>
      <p:sp>
        <p:nvSpPr>
          <p:cNvPr id="9" name="Text Box 5"/>
          <p:cNvSpPr txBox="1">
            <a:spLocks noChangeArrowheads="1"/>
          </p:cNvSpPr>
          <p:nvPr/>
        </p:nvSpPr>
        <p:spPr bwMode="auto">
          <a:xfrm>
            <a:off x="669777" y="1320108"/>
            <a:ext cx="7864929" cy="348490"/>
          </a:xfrm>
          <a:prstGeom prst="rect">
            <a:avLst/>
          </a:prstGeom>
          <a:noFill/>
          <a:ln w="12700">
            <a:noFill/>
            <a:miter lim="800000"/>
            <a:headEnd/>
            <a:tailEnd/>
          </a:ln>
          <a:effectLst>
            <a:outerShdw blurRad="63500" dist="107763" dir="2700000" algn="ctr" rotWithShape="0">
              <a:schemeClr val="folHlink">
                <a:alpha val="74998"/>
              </a:schemeClr>
            </a:outerShdw>
          </a:effectLst>
        </p:spPr>
        <p:txBody>
          <a:bodyPr lIns="91374" tIns="45687" rIns="91374" bIns="45687">
            <a:spAutoFit/>
          </a:bodyPr>
          <a:lstStyle/>
          <a:p>
            <a:pPr defTabSz="456996" eaLnBrk="0" hangingPunct="0">
              <a:lnSpc>
                <a:spcPct val="90000"/>
              </a:lnSpc>
              <a:defRPr/>
            </a:pPr>
            <a:endParaRPr lang="en-US" dirty="0">
              <a:latin typeface="Helvetica" pitchFamily="-107" charset="0"/>
              <a:ea typeface="ヒラギノ角ゴ Pro W3" pitchFamily="-107" charset="-128"/>
              <a:cs typeface="Arial" charset="0"/>
            </a:endParaRPr>
          </a:p>
        </p:txBody>
      </p:sp>
      <p:sp>
        <p:nvSpPr>
          <p:cNvPr id="10" name="Rectangle 9"/>
          <p:cNvSpPr>
            <a:spLocks noChangeArrowheads="1"/>
          </p:cNvSpPr>
          <p:nvPr/>
        </p:nvSpPr>
        <p:spPr bwMode="auto">
          <a:xfrm>
            <a:off x="4115405" y="3009305"/>
            <a:ext cx="9144000" cy="369265"/>
          </a:xfrm>
          <a:prstGeom prst="rect">
            <a:avLst/>
          </a:prstGeom>
          <a:noFill/>
          <a:ln w="12700">
            <a:noFill/>
            <a:miter lim="800000"/>
            <a:headEnd/>
            <a:tailEnd/>
          </a:ln>
          <a:effectLst>
            <a:outerShdw blurRad="63500" dist="107763" dir="2700000" algn="ctr" rotWithShape="0">
              <a:schemeClr val="folHlink">
                <a:alpha val="74998"/>
              </a:schemeClr>
            </a:outerShdw>
          </a:effectLst>
        </p:spPr>
        <p:txBody>
          <a:bodyPr lIns="91374" tIns="45687" rIns="91374" bIns="45687">
            <a:spAutoFit/>
          </a:bodyPr>
          <a:lstStyle/>
          <a:p>
            <a:pPr defTabSz="456996">
              <a:defRPr/>
            </a:pPr>
            <a:endParaRPr lang="en-US" dirty="0">
              <a:latin typeface="Arial" charset="0"/>
              <a:ea typeface="ヒラギノ角ゴ Pro W3" pitchFamily="-107" charset="-128"/>
              <a:cs typeface="Arial" charset="0"/>
            </a:endParaRPr>
          </a:p>
        </p:txBody>
      </p:sp>
      <p:sp>
        <p:nvSpPr>
          <p:cNvPr id="2" name="Title 1"/>
          <p:cNvSpPr>
            <a:spLocks noGrp="1"/>
          </p:cNvSpPr>
          <p:nvPr>
            <p:ph type="title"/>
          </p:nvPr>
        </p:nvSpPr>
        <p:spPr>
          <a:xfrm>
            <a:off x="76201" y="281882"/>
            <a:ext cx="8991598" cy="486372"/>
          </a:xfrm>
        </p:spPr>
        <p:txBody>
          <a:bodyPr/>
          <a:lstStyle/>
          <a:p>
            <a:r>
              <a:rPr lang="en-US"/>
              <a:t>Click to edit Master title style</a:t>
            </a:r>
            <a:endParaRPr lang="en-US" dirty="0"/>
          </a:p>
        </p:txBody>
      </p:sp>
      <p:sp>
        <p:nvSpPr>
          <p:cNvPr id="3" name="Content Placeholder 2"/>
          <p:cNvSpPr>
            <a:spLocks noGrp="1"/>
          </p:cNvSpPr>
          <p:nvPr>
            <p:ph idx="1"/>
          </p:nvPr>
        </p:nvSpPr>
        <p:spPr>
          <a:xfrm>
            <a:off x="76201" y="1067099"/>
            <a:ext cx="4419600" cy="2433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idx="11"/>
          </p:nvPr>
        </p:nvSpPr>
        <p:spPr>
          <a:xfrm>
            <a:off x="4625530" y="1067099"/>
            <a:ext cx="4442275" cy="2433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2"/>
          <p:cNvSpPr>
            <a:spLocks noGrp="1"/>
          </p:cNvSpPr>
          <p:nvPr>
            <p:ph idx="12"/>
          </p:nvPr>
        </p:nvSpPr>
        <p:spPr>
          <a:xfrm>
            <a:off x="76206" y="3581400"/>
            <a:ext cx="4419599" cy="2433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2"/>
          <p:cNvSpPr>
            <a:spLocks noGrp="1"/>
          </p:cNvSpPr>
          <p:nvPr>
            <p:ph idx="13"/>
          </p:nvPr>
        </p:nvSpPr>
        <p:spPr>
          <a:xfrm>
            <a:off x="4625530" y="3581400"/>
            <a:ext cx="4442275" cy="2433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Footer Placeholder 6"/>
          <p:cNvSpPr>
            <a:spLocks noGrp="1"/>
          </p:cNvSpPr>
          <p:nvPr>
            <p:ph type="ftr" sz="quarter" idx="14"/>
          </p:nvPr>
        </p:nvSpPr>
        <p:spPr/>
        <p:txBody>
          <a:bodyPr/>
          <a:lstStyle>
            <a:lvl1pPr algn="r" eaLnBrk="0" hangingPunct="0">
              <a:lnSpc>
                <a:spcPct val="90000"/>
              </a:lnSpc>
              <a:defRPr sz="1000" smtClean="0">
                <a:solidFill>
                  <a:srgbClr val="064308"/>
                </a:solidFill>
                <a:latin typeface="Arial"/>
                <a:ea typeface="+mn-ea"/>
                <a:cs typeface="Arial"/>
              </a:defRPr>
            </a:lvl1pPr>
          </a:lstStyle>
          <a:p>
            <a:pPr>
              <a:defRPr/>
            </a:pPr>
            <a:r>
              <a:rPr lang="en-US"/>
              <a:t>E.Paige Abel, RaDIATE Meeting 2019</a:t>
            </a:r>
            <a:endParaRPr lang="en-US" dirty="0"/>
          </a:p>
        </p:txBody>
      </p:sp>
      <p:sp>
        <p:nvSpPr>
          <p:cNvPr id="15" name="Slide Number Placeholder 4"/>
          <p:cNvSpPr>
            <a:spLocks noGrp="1"/>
          </p:cNvSpPr>
          <p:nvPr>
            <p:ph type="sldNum" sz="quarter" idx="15"/>
          </p:nvPr>
        </p:nvSpPr>
        <p:spPr/>
        <p:txBody>
          <a:bodyPr/>
          <a:lstStyle>
            <a:lvl1pPr>
              <a:defRPr/>
            </a:lvl1pPr>
          </a:lstStyle>
          <a:p>
            <a:pPr>
              <a:defRPr/>
            </a:pPr>
            <a:r>
              <a:rPr lang="en-US"/>
              <a:t>, Slide </a:t>
            </a:r>
            <a:fld id="{74887700-F8AD-4E75-9DA6-99EB4D2760D1}"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126285"/>
            <a:ext cx="9144000" cy="731715"/>
          </a:xfrm>
          <a:prstGeom prst="rect">
            <a:avLst/>
          </a:prstGeom>
        </p:spPr>
      </p:pic>
      <p:pic>
        <p:nvPicPr>
          <p:cNvPr id="4" name="Picture 5" descr="FRIB_ppt_top.jpg"/>
          <p:cNvPicPr>
            <a:picLocks noChangeAspect="1"/>
          </p:cNvPicPr>
          <p:nvPr/>
        </p:nvPicPr>
        <p:blipFill>
          <a:blip r:embed="rId3" cstate="print"/>
          <a:srcRect/>
          <a:stretch>
            <a:fillRect/>
          </a:stretch>
        </p:blipFill>
        <p:spPr bwMode="auto">
          <a:xfrm>
            <a:off x="0" y="0"/>
            <a:ext cx="9144000" cy="1003102"/>
          </a:xfrm>
          <a:prstGeom prst="rect">
            <a:avLst/>
          </a:prstGeom>
          <a:noFill/>
          <a:ln w="9525">
            <a:noFill/>
            <a:miter lim="800000"/>
            <a:headEnd/>
            <a:tailEnd/>
          </a:ln>
        </p:spPr>
      </p:pic>
      <p:sp>
        <p:nvSpPr>
          <p:cNvPr id="5" name="Text Box 5"/>
          <p:cNvSpPr txBox="1">
            <a:spLocks noChangeArrowheads="1"/>
          </p:cNvSpPr>
          <p:nvPr/>
        </p:nvSpPr>
        <p:spPr bwMode="auto">
          <a:xfrm>
            <a:off x="669777" y="1320108"/>
            <a:ext cx="7864929" cy="348490"/>
          </a:xfrm>
          <a:prstGeom prst="rect">
            <a:avLst/>
          </a:prstGeom>
          <a:noFill/>
          <a:ln w="12700">
            <a:noFill/>
            <a:miter lim="800000"/>
            <a:headEnd/>
            <a:tailEnd/>
          </a:ln>
          <a:effectLst>
            <a:outerShdw blurRad="63500" dist="107763" dir="2700000" algn="ctr" rotWithShape="0">
              <a:schemeClr val="folHlink">
                <a:alpha val="74998"/>
              </a:schemeClr>
            </a:outerShdw>
          </a:effectLst>
        </p:spPr>
        <p:txBody>
          <a:bodyPr lIns="91374" tIns="45687" rIns="91374" bIns="45687">
            <a:spAutoFit/>
          </a:bodyPr>
          <a:lstStyle/>
          <a:p>
            <a:pPr defTabSz="456996" eaLnBrk="0" hangingPunct="0">
              <a:lnSpc>
                <a:spcPct val="90000"/>
              </a:lnSpc>
              <a:defRPr/>
            </a:pPr>
            <a:endParaRPr lang="en-US" dirty="0">
              <a:latin typeface="Helvetica" pitchFamily="-107" charset="0"/>
              <a:ea typeface="ヒラギノ角ゴ Pro W3" pitchFamily="-107" charset="-128"/>
              <a:cs typeface="Arial" charset="0"/>
            </a:endParaRPr>
          </a:p>
        </p:txBody>
      </p:sp>
      <p:sp>
        <p:nvSpPr>
          <p:cNvPr id="6" name="Rectangle 7"/>
          <p:cNvSpPr>
            <a:spLocks noChangeArrowheads="1"/>
          </p:cNvSpPr>
          <p:nvPr/>
        </p:nvSpPr>
        <p:spPr bwMode="auto">
          <a:xfrm>
            <a:off x="4115405" y="3009305"/>
            <a:ext cx="9144000" cy="369265"/>
          </a:xfrm>
          <a:prstGeom prst="rect">
            <a:avLst/>
          </a:prstGeom>
          <a:noFill/>
          <a:ln w="12700">
            <a:noFill/>
            <a:miter lim="800000"/>
            <a:headEnd/>
            <a:tailEnd/>
          </a:ln>
          <a:effectLst>
            <a:outerShdw blurRad="63500" dist="107763" dir="2700000" algn="ctr" rotWithShape="0">
              <a:schemeClr val="folHlink">
                <a:alpha val="74998"/>
              </a:schemeClr>
            </a:outerShdw>
          </a:effectLst>
        </p:spPr>
        <p:txBody>
          <a:bodyPr lIns="91374" tIns="45687" rIns="91374" bIns="45687">
            <a:spAutoFit/>
          </a:bodyPr>
          <a:lstStyle/>
          <a:p>
            <a:pPr defTabSz="456996">
              <a:defRPr/>
            </a:pPr>
            <a:endParaRPr lang="en-US" dirty="0">
              <a:latin typeface="Arial" charset="0"/>
              <a:ea typeface="ヒラギノ角ゴ Pro W3" pitchFamily="-107" charset="-128"/>
              <a:cs typeface="Arial" charset="0"/>
            </a:endParaRPr>
          </a:p>
        </p:txBody>
      </p:sp>
      <p:sp>
        <p:nvSpPr>
          <p:cNvPr id="2" name="Title 1"/>
          <p:cNvSpPr>
            <a:spLocks noGrp="1"/>
          </p:cNvSpPr>
          <p:nvPr>
            <p:ph type="title"/>
          </p:nvPr>
        </p:nvSpPr>
        <p:spPr>
          <a:xfrm>
            <a:off x="76200" y="281882"/>
            <a:ext cx="8991600" cy="486372"/>
          </a:xfrm>
        </p:spPr>
        <p:txBody>
          <a:bodyPr/>
          <a:lstStyle/>
          <a:p>
            <a:r>
              <a:rPr lang="en-US"/>
              <a:t>Click to edit Master title style</a:t>
            </a:r>
            <a:endParaRPr lang="en-US" dirty="0"/>
          </a:p>
        </p:txBody>
      </p:sp>
      <p:sp>
        <p:nvSpPr>
          <p:cNvPr id="7" name="Footer Placeholder 6"/>
          <p:cNvSpPr>
            <a:spLocks noGrp="1"/>
          </p:cNvSpPr>
          <p:nvPr>
            <p:ph type="ftr" sz="quarter" idx="10"/>
          </p:nvPr>
        </p:nvSpPr>
        <p:spPr/>
        <p:txBody>
          <a:bodyPr/>
          <a:lstStyle>
            <a:lvl1pPr algn="r" eaLnBrk="0" hangingPunct="0">
              <a:lnSpc>
                <a:spcPct val="90000"/>
              </a:lnSpc>
              <a:defRPr sz="1000" smtClean="0">
                <a:solidFill>
                  <a:srgbClr val="064308"/>
                </a:solidFill>
                <a:latin typeface="Arial"/>
                <a:ea typeface="+mn-ea"/>
                <a:cs typeface="Arial"/>
              </a:defRPr>
            </a:lvl1pPr>
          </a:lstStyle>
          <a:p>
            <a:pPr>
              <a:defRPr/>
            </a:pPr>
            <a:r>
              <a:rPr lang="en-US"/>
              <a:t>E.Paige Abel, RaDIATE Meeting 2019</a:t>
            </a:r>
            <a:endParaRPr lang="en-US" dirty="0"/>
          </a:p>
        </p:txBody>
      </p:sp>
      <p:sp>
        <p:nvSpPr>
          <p:cNvPr id="8" name="Slide Number Placeholder 4"/>
          <p:cNvSpPr>
            <a:spLocks noGrp="1"/>
          </p:cNvSpPr>
          <p:nvPr>
            <p:ph type="sldNum" sz="quarter" idx="11"/>
          </p:nvPr>
        </p:nvSpPr>
        <p:spPr/>
        <p:txBody>
          <a:bodyPr/>
          <a:lstStyle>
            <a:lvl1pPr>
              <a:defRPr/>
            </a:lvl1pPr>
          </a:lstStyle>
          <a:p>
            <a:pPr>
              <a:defRPr/>
            </a:pPr>
            <a:r>
              <a:rPr lang="en-US"/>
              <a:t>, Slide </a:t>
            </a:r>
            <a:fld id="{CF988859-7953-4624-98C4-717249B46A15}"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 clean bottom">
    <p:spTree>
      <p:nvGrpSpPr>
        <p:cNvPr id="1" name=""/>
        <p:cNvGrpSpPr/>
        <p:nvPr/>
      </p:nvGrpSpPr>
      <p:grpSpPr>
        <a:xfrm>
          <a:off x="0" y="0"/>
          <a:ext cx="0" cy="0"/>
          <a:chOff x="0" y="0"/>
          <a:chExt cx="0" cy="0"/>
        </a:xfrm>
      </p:grpSpPr>
      <p:pic>
        <p:nvPicPr>
          <p:cNvPr id="4" name="Picture 4" descr="FRIB_ppt_top.jpg"/>
          <p:cNvPicPr>
            <a:picLocks noChangeAspect="1"/>
          </p:cNvPicPr>
          <p:nvPr/>
        </p:nvPicPr>
        <p:blipFill>
          <a:blip r:embed="rId2" cstate="print"/>
          <a:srcRect/>
          <a:stretch>
            <a:fillRect/>
          </a:stretch>
        </p:blipFill>
        <p:spPr bwMode="auto">
          <a:xfrm>
            <a:off x="0" y="0"/>
            <a:ext cx="9144000" cy="1003102"/>
          </a:xfrm>
          <a:prstGeom prst="rect">
            <a:avLst/>
          </a:prstGeom>
          <a:noFill/>
          <a:ln w="9525">
            <a:noFill/>
            <a:miter lim="800000"/>
            <a:headEnd/>
            <a:tailEnd/>
          </a:ln>
        </p:spPr>
      </p:pic>
      <p:sp>
        <p:nvSpPr>
          <p:cNvPr id="5" name="Text Box 5"/>
          <p:cNvSpPr txBox="1">
            <a:spLocks noChangeArrowheads="1"/>
          </p:cNvSpPr>
          <p:nvPr/>
        </p:nvSpPr>
        <p:spPr bwMode="auto">
          <a:xfrm>
            <a:off x="669777" y="1320108"/>
            <a:ext cx="7864929" cy="348490"/>
          </a:xfrm>
          <a:prstGeom prst="rect">
            <a:avLst/>
          </a:prstGeom>
          <a:noFill/>
          <a:ln w="12700">
            <a:noFill/>
            <a:miter lim="800000"/>
            <a:headEnd/>
            <a:tailEnd/>
          </a:ln>
          <a:effectLst>
            <a:outerShdw blurRad="63500" dist="107763" dir="2700000" algn="ctr" rotWithShape="0">
              <a:schemeClr val="folHlink">
                <a:alpha val="74998"/>
              </a:schemeClr>
            </a:outerShdw>
          </a:effectLst>
        </p:spPr>
        <p:txBody>
          <a:bodyPr lIns="91374" tIns="45687" rIns="91374" bIns="45687">
            <a:spAutoFit/>
          </a:bodyPr>
          <a:lstStyle/>
          <a:p>
            <a:pPr defTabSz="456996" eaLnBrk="0" hangingPunct="0">
              <a:lnSpc>
                <a:spcPct val="90000"/>
              </a:lnSpc>
              <a:defRPr/>
            </a:pPr>
            <a:endParaRPr lang="en-US" dirty="0">
              <a:latin typeface="Helvetica" pitchFamily="-107" charset="0"/>
              <a:ea typeface="ヒラギノ角ゴ Pro W3" pitchFamily="-107" charset="-128"/>
              <a:cs typeface="Arial" charset="0"/>
            </a:endParaRPr>
          </a:p>
        </p:txBody>
      </p:sp>
      <p:sp>
        <p:nvSpPr>
          <p:cNvPr id="6" name="Rectangle 5"/>
          <p:cNvSpPr>
            <a:spLocks noChangeArrowheads="1"/>
          </p:cNvSpPr>
          <p:nvPr/>
        </p:nvSpPr>
        <p:spPr bwMode="auto">
          <a:xfrm>
            <a:off x="4115405" y="3009305"/>
            <a:ext cx="9144000" cy="369265"/>
          </a:xfrm>
          <a:prstGeom prst="rect">
            <a:avLst/>
          </a:prstGeom>
          <a:noFill/>
          <a:ln w="12700">
            <a:noFill/>
            <a:miter lim="800000"/>
            <a:headEnd/>
            <a:tailEnd/>
          </a:ln>
          <a:effectLst>
            <a:outerShdw blurRad="63500" dist="107763" dir="2700000" algn="ctr" rotWithShape="0">
              <a:schemeClr val="folHlink">
                <a:alpha val="74998"/>
              </a:schemeClr>
            </a:outerShdw>
          </a:effectLst>
        </p:spPr>
        <p:txBody>
          <a:bodyPr lIns="91374" tIns="45687" rIns="91374" bIns="45687">
            <a:spAutoFit/>
          </a:bodyPr>
          <a:lstStyle/>
          <a:p>
            <a:pPr defTabSz="456996">
              <a:defRPr/>
            </a:pPr>
            <a:endParaRPr lang="en-US" dirty="0">
              <a:latin typeface="Arial" charset="0"/>
              <a:ea typeface="ヒラギノ角ゴ Pro W3" pitchFamily="-107" charset="-128"/>
              <a:cs typeface="Arial" charset="0"/>
            </a:endParaRPr>
          </a:p>
        </p:txBody>
      </p:sp>
      <p:sp>
        <p:nvSpPr>
          <p:cNvPr id="2" name="Title 1"/>
          <p:cNvSpPr>
            <a:spLocks noGrp="1"/>
          </p:cNvSpPr>
          <p:nvPr>
            <p:ph type="title"/>
          </p:nvPr>
        </p:nvSpPr>
        <p:spPr>
          <a:xfrm>
            <a:off x="76200" y="281882"/>
            <a:ext cx="8991600" cy="486372"/>
          </a:xfrm>
        </p:spPr>
        <p:txBody>
          <a:bodyPr/>
          <a:lstStyle/>
          <a:p>
            <a:r>
              <a:rPr lang="en-US"/>
              <a:t>Click to edit Master title style</a:t>
            </a:r>
            <a:endParaRPr lang="en-US" dirty="0"/>
          </a:p>
        </p:txBody>
      </p:sp>
      <p:sp>
        <p:nvSpPr>
          <p:cNvPr id="7" name="Footer Placeholder 6"/>
          <p:cNvSpPr>
            <a:spLocks noGrp="1"/>
          </p:cNvSpPr>
          <p:nvPr>
            <p:ph type="ftr" sz="quarter" idx="10"/>
          </p:nvPr>
        </p:nvSpPr>
        <p:spPr/>
        <p:txBody>
          <a:bodyPr/>
          <a:lstStyle>
            <a:lvl1pPr algn="r" eaLnBrk="0" hangingPunct="0">
              <a:lnSpc>
                <a:spcPct val="90000"/>
              </a:lnSpc>
              <a:defRPr sz="1000" smtClean="0">
                <a:solidFill>
                  <a:srgbClr val="064308"/>
                </a:solidFill>
                <a:latin typeface="Arial"/>
                <a:ea typeface="+mn-ea"/>
                <a:cs typeface="Arial"/>
              </a:defRPr>
            </a:lvl1pPr>
          </a:lstStyle>
          <a:p>
            <a:pPr>
              <a:defRPr/>
            </a:pPr>
            <a:r>
              <a:rPr lang="en-US"/>
              <a:t>E.Paige Abel, RaDIATE Meeting 2019</a:t>
            </a:r>
            <a:endParaRPr lang="en-US" dirty="0"/>
          </a:p>
        </p:txBody>
      </p:sp>
      <p:sp>
        <p:nvSpPr>
          <p:cNvPr id="8" name="Slide Number Placeholder 4"/>
          <p:cNvSpPr>
            <a:spLocks noGrp="1"/>
          </p:cNvSpPr>
          <p:nvPr>
            <p:ph type="sldNum" sz="quarter" idx="11"/>
          </p:nvPr>
        </p:nvSpPr>
        <p:spPr/>
        <p:txBody>
          <a:bodyPr/>
          <a:lstStyle>
            <a:lvl1pPr>
              <a:defRPr/>
            </a:lvl1pPr>
          </a:lstStyle>
          <a:p>
            <a:pPr>
              <a:defRPr/>
            </a:pPr>
            <a:r>
              <a:rPr lang="en-US"/>
              <a:t>, Slide </a:t>
            </a:r>
            <a:fld id="{888FC917-2F4D-45AC-AA7A-EF80FFB23A84}"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5596" y="75904"/>
            <a:ext cx="8992810" cy="486668"/>
          </a:xfrm>
          <a:prstGeom prst="rect">
            <a:avLst/>
          </a:prstGeom>
          <a:noFill/>
          <a:ln w="12700">
            <a:noFill/>
            <a:miter lim="800000"/>
            <a:headEnd/>
            <a:tailEnd/>
          </a:ln>
        </p:spPr>
        <p:txBody>
          <a:bodyPr vert="horz" wrap="square" lIns="56076" tIns="22431" rIns="56076" bIns="22431" numCol="1" anchor="ctr" anchorCtr="0" compatLnSpc="1">
            <a:prstTxWarp prst="textNoShape">
              <a:avLst/>
            </a:prstTxWarp>
            <a:spAutoFit/>
          </a:bodyPr>
          <a:lstStyle/>
          <a:p>
            <a:pPr lvl="0"/>
            <a:r>
              <a:rPr lang="en-US"/>
              <a:t>Click to edit Master title style</a:t>
            </a:r>
          </a:p>
        </p:txBody>
      </p:sp>
      <p:sp>
        <p:nvSpPr>
          <p:cNvPr id="1027" name="Rectangle 6"/>
          <p:cNvSpPr>
            <a:spLocks noGrp="1" noChangeArrowheads="1"/>
          </p:cNvSpPr>
          <p:nvPr>
            <p:ph type="body" idx="1"/>
          </p:nvPr>
        </p:nvSpPr>
        <p:spPr bwMode="auto">
          <a:xfrm>
            <a:off x="75596" y="1067100"/>
            <a:ext cx="8992810" cy="502741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6"/>
          <p:cNvSpPr>
            <a:spLocks noGrp="1"/>
          </p:cNvSpPr>
          <p:nvPr>
            <p:ph type="ftr" sz="quarter" idx="3"/>
          </p:nvPr>
        </p:nvSpPr>
        <p:spPr>
          <a:xfrm>
            <a:off x="4140680" y="6356450"/>
            <a:ext cx="4241321" cy="364628"/>
          </a:xfrm>
          <a:prstGeom prst="rect">
            <a:avLst/>
          </a:prstGeom>
        </p:spPr>
        <p:txBody>
          <a:bodyPr lIns="0" tIns="45712" rIns="0" bIns="45712" anchor="b"/>
          <a:lstStyle>
            <a:lvl1pPr algn="r" eaLnBrk="0" hangingPunct="0">
              <a:lnSpc>
                <a:spcPct val="90000"/>
              </a:lnSpc>
              <a:defRPr sz="1000" smtClean="0">
                <a:solidFill>
                  <a:srgbClr val="064308"/>
                </a:solidFill>
                <a:latin typeface="Arial"/>
                <a:ea typeface="+mn-ea"/>
                <a:cs typeface="Arial"/>
              </a:defRPr>
            </a:lvl1pPr>
          </a:lstStyle>
          <a:p>
            <a:pPr>
              <a:defRPr/>
            </a:pPr>
            <a:r>
              <a:rPr lang="en-US"/>
              <a:t>E.Paige Abel, RaDIATE Meeting 2019</a:t>
            </a:r>
            <a:endParaRPr lang="en-US" dirty="0"/>
          </a:p>
        </p:txBody>
      </p:sp>
      <p:sp>
        <p:nvSpPr>
          <p:cNvPr id="9" name="Slide Number Placeholder 4"/>
          <p:cNvSpPr>
            <a:spLocks noGrp="1"/>
          </p:cNvSpPr>
          <p:nvPr>
            <p:ph type="sldNum" sz="quarter" idx="4"/>
          </p:nvPr>
        </p:nvSpPr>
        <p:spPr>
          <a:xfrm>
            <a:off x="8382000" y="6356450"/>
            <a:ext cx="762000" cy="364628"/>
          </a:xfrm>
          <a:prstGeom prst="rect">
            <a:avLst/>
          </a:prstGeom>
        </p:spPr>
        <p:txBody>
          <a:bodyPr vert="horz" wrap="square" lIns="0" tIns="45712" rIns="0" bIns="45712" numCol="1" anchor="b" anchorCtr="0" compatLnSpc="1">
            <a:prstTxWarp prst="textNoShape">
              <a:avLst/>
            </a:prstTxWarp>
          </a:bodyPr>
          <a:lstStyle>
            <a:lvl1pPr eaLnBrk="0" hangingPunct="0">
              <a:lnSpc>
                <a:spcPct val="90000"/>
              </a:lnSpc>
              <a:defRPr sz="1000">
                <a:solidFill>
                  <a:srgbClr val="064308"/>
                </a:solidFill>
                <a:ea typeface="ヒラギノ角ゴ Pro W3" charset="-128"/>
                <a:cs typeface="+mn-cs"/>
              </a:defRPr>
            </a:lvl1pPr>
          </a:lstStyle>
          <a:p>
            <a:pPr>
              <a:defRPr/>
            </a:pPr>
            <a:r>
              <a:rPr lang="en-US"/>
              <a:t>, Slide </a:t>
            </a:r>
            <a:fld id="{D30A2C6D-39BC-4576-856C-8743CF76CCF1}"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990" r:id="rId1"/>
    <p:sldLayoutId id="2147483991" r:id="rId2"/>
    <p:sldLayoutId id="2147484007" r:id="rId3"/>
    <p:sldLayoutId id="2147483992" r:id="rId4"/>
    <p:sldLayoutId id="2147483993" r:id="rId5"/>
    <p:sldLayoutId id="2147483994" r:id="rId6"/>
    <p:sldLayoutId id="2147483995" r:id="rId7"/>
    <p:sldLayoutId id="2147483996" r:id="rId8"/>
  </p:sldLayoutIdLst>
  <p:hf hdr="0" dt="0"/>
  <p:txStyles>
    <p:titleStyle>
      <a:lvl1pPr algn="ctr" defTabSz="803293" rtl="0" eaLnBrk="1" fontAlgn="base" hangingPunct="1">
        <a:lnSpc>
          <a:spcPct val="88000"/>
        </a:lnSpc>
        <a:spcBef>
          <a:spcPct val="0"/>
        </a:spcBef>
        <a:spcAft>
          <a:spcPct val="0"/>
        </a:spcAft>
        <a:defRPr sz="3200" b="1">
          <a:solidFill>
            <a:srgbClr val="064308"/>
          </a:solidFill>
          <a:latin typeface="Arial" charset="0"/>
          <a:ea typeface="ＭＳ Ｐゴシック" pitchFamily="-65" charset="-128"/>
          <a:cs typeface="ＭＳ Ｐゴシック" pitchFamily="-65" charset="-128"/>
        </a:defRPr>
      </a:lvl1pPr>
      <a:lvl2pPr algn="ctr" defTabSz="803293" rtl="0" eaLnBrk="1" fontAlgn="base" hangingPunct="1">
        <a:lnSpc>
          <a:spcPct val="88000"/>
        </a:lnSpc>
        <a:spcBef>
          <a:spcPct val="0"/>
        </a:spcBef>
        <a:spcAft>
          <a:spcPct val="0"/>
        </a:spcAft>
        <a:defRPr sz="3200" b="1">
          <a:solidFill>
            <a:srgbClr val="064308"/>
          </a:solidFill>
          <a:latin typeface="Arial" charset="0"/>
          <a:ea typeface="ＭＳ Ｐゴシック" pitchFamily="-65" charset="-128"/>
          <a:cs typeface="ＭＳ Ｐゴシック" pitchFamily="-65" charset="-128"/>
        </a:defRPr>
      </a:lvl2pPr>
      <a:lvl3pPr algn="ctr" defTabSz="803293" rtl="0" eaLnBrk="1" fontAlgn="base" hangingPunct="1">
        <a:lnSpc>
          <a:spcPct val="88000"/>
        </a:lnSpc>
        <a:spcBef>
          <a:spcPct val="0"/>
        </a:spcBef>
        <a:spcAft>
          <a:spcPct val="0"/>
        </a:spcAft>
        <a:defRPr sz="3200" b="1">
          <a:solidFill>
            <a:srgbClr val="064308"/>
          </a:solidFill>
          <a:latin typeface="Arial" charset="0"/>
          <a:ea typeface="ＭＳ Ｐゴシック" pitchFamily="-65" charset="-128"/>
          <a:cs typeface="ＭＳ Ｐゴシック" pitchFamily="-65" charset="-128"/>
        </a:defRPr>
      </a:lvl3pPr>
      <a:lvl4pPr algn="ctr" defTabSz="803293" rtl="0" eaLnBrk="1" fontAlgn="base" hangingPunct="1">
        <a:lnSpc>
          <a:spcPct val="88000"/>
        </a:lnSpc>
        <a:spcBef>
          <a:spcPct val="0"/>
        </a:spcBef>
        <a:spcAft>
          <a:spcPct val="0"/>
        </a:spcAft>
        <a:defRPr sz="3200" b="1">
          <a:solidFill>
            <a:srgbClr val="064308"/>
          </a:solidFill>
          <a:latin typeface="Arial" charset="0"/>
          <a:ea typeface="ＭＳ Ｐゴシック" pitchFamily="-65" charset="-128"/>
          <a:cs typeface="ＭＳ Ｐゴシック" pitchFamily="-65" charset="-128"/>
        </a:defRPr>
      </a:lvl4pPr>
      <a:lvl5pPr algn="ctr" defTabSz="803293" rtl="0" eaLnBrk="1" fontAlgn="base" hangingPunct="1">
        <a:lnSpc>
          <a:spcPct val="88000"/>
        </a:lnSpc>
        <a:spcBef>
          <a:spcPct val="0"/>
        </a:spcBef>
        <a:spcAft>
          <a:spcPct val="0"/>
        </a:spcAft>
        <a:defRPr sz="3200" b="1">
          <a:solidFill>
            <a:srgbClr val="064308"/>
          </a:solidFill>
          <a:latin typeface="Arial" charset="0"/>
          <a:ea typeface="ＭＳ Ｐゴシック" pitchFamily="-65" charset="-128"/>
          <a:cs typeface="ＭＳ Ｐゴシック" pitchFamily="-65" charset="-128"/>
        </a:defRPr>
      </a:lvl5pPr>
      <a:lvl6pPr marL="457036" algn="ctr" defTabSz="807750" rtl="0" eaLnBrk="1" fontAlgn="base" hangingPunct="1">
        <a:lnSpc>
          <a:spcPct val="88000"/>
        </a:lnSpc>
        <a:spcBef>
          <a:spcPct val="0"/>
        </a:spcBef>
        <a:spcAft>
          <a:spcPct val="0"/>
        </a:spcAft>
        <a:defRPr sz="3200" b="1">
          <a:solidFill>
            <a:srgbClr val="064308"/>
          </a:solidFill>
          <a:latin typeface="Arial" charset="0"/>
          <a:ea typeface="Arial" charset="0"/>
          <a:cs typeface="Arial" charset="0"/>
        </a:defRPr>
      </a:lvl6pPr>
      <a:lvl7pPr marL="914074" algn="ctr" defTabSz="807750" rtl="0" eaLnBrk="1" fontAlgn="base" hangingPunct="1">
        <a:lnSpc>
          <a:spcPct val="88000"/>
        </a:lnSpc>
        <a:spcBef>
          <a:spcPct val="0"/>
        </a:spcBef>
        <a:spcAft>
          <a:spcPct val="0"/>
        </a:spcAft>
        <a:defRPr sz="3200" b="1">
          <a:solidFill>
            <a:srgbClr val="064308"/>
          </a:solidFill>
          <a:latin typeface="Arial" charset="0"/>
          <a:ea typeface="Arial" charset="0"/>
          <a:cs typeface="Arial" charset="0"/>
        </a:defRPr>
      </a:lvl7pPr>
      <a:lvl8pPr marL="1371109" algn="ctr" defTabSz="807750" rtl="0" eaLnBrk="1" fontAlgn="base" hangingPunct="1">
        <a:lnSpc>
          <a:spcPct val="88000"/>
        </a:lnSpc>
        <a:spcBef>
          <a:spcPct val="0"/>
        </a:spcBef>
        <a:spcAft>
          <a:spcPct val="0"/>
        </a:spcAft>
        <a:defRPr sz="3200" b="1">
          <a:solidFill>
            <a:srgbClr val="064308"/>
          </a:solidFill>
          <a:latin typeface="Arial" charset="0"/>
          <a:ea typeface="Arial" charset="0"/>
          <a:cs typeface="Arial" charset="0"/>
        </a:defRPr>
      </a:lvl8pPr>
      <a:lvl9pPr marL="1828148" algn="ctr" defTabSz="807750" rtl="0" eaLnBrk="1" fontAlgn="base" hangingPunct="1">
        <a:lnSpc>
          <a:spcPct val="88000"/>
        </a:lnSpc>
        <a:spcBef>
          <a:spcPct val="0"/>
        </a:spcBef>
        <a:spcAft>
          <a:spcPct val="0"/>
        </a:spcAft>
        <a:defRPr sz="3200" b="1">
          <a:solidFill>
            <a:srgbClr val="064308"/>
          </a:solidFill>
          <a:latin typeface="Arial" charset="0"/>
          <a:ea typeface="Arial" charset="0"/>
          <a:cs typeface="Arial" charset="0"/>
        </a:defRPr>
      </a:lvl9pPr>
    </p:titleStyle>
    <p:bodyStyle>
      <a:lvl1pPr marL="180178" indent="-180178" algn="l" defTabSz="803293" rtl="0" eaLnBrk="1" fontAlgn="base" hangingPunct="1">
        <a:lnSpc>
          <a:spcPct val="90000"/>
        </a:lnSpc>
        <a:spcBef>
          <a:spcPts val="1206"/>
        </a:spcBef>
        <a:spcAft>
          <a:spcPct val="0"/>
        </a:spcAft>
        <a:buSzPct val="100000"/>
        <a:buFont typeface="Wingdings" pitchFamily="2" charset="2"/>
        <a:buChar char="§"/>
        <a:defRPr sz="2200">
          <a:solidFill>
            <a:srgbClr val="064308"/>
          </a:solidFill>
          <a:latin typeface="Arial" charset="0"/>
          <a:ea typeface="ＭＳ Ｐゴシック" pitchFamily="-65" charset="-128"/>
          <a:cs typeface="ＭＳ Ｐゴシック" pitchFamily="-65" charset="-128"/>
        </a:defRPr>
      </a:lvl1pPr>
      <a:lvl2pPr marL="363359" indent="-151650" algn="l" defTabSz="803293" rtl="0" eaLnBrk="1" fontAlgn="base" hangingPunct="1">
        <a:lnSpc>
          <a:spcPct val="90000"/>
        </a:lnSpc>
        <a:spcBef>
          <a:spcPts val="201"/>
        </a:spcBef>
        <a:spcAft>
          <a:spcPct val="0"/>
        </a:spcAft>
        <a:buSzPct val="100000"/>
        <a:buFont typeface="Arial" pitchFamily="34" charset="0"/>
        <a:buChar char="•"/>
        <a:defRPr sz="2000">
          <a:solidFill>
            <a:schemeClr val="tx1"/>
          </a:solidFill>
          <a:latin typeface="Arial" charset="0"/>
          <a:ea typeface="ＭＳ Ｐゴシック" charset="-128"/>
          <a:cs typeface="ＭＳ Ｐゴシック"/>
        </a:defRPr>
      </a:lvl2pPr>
      <a:lvl3pPr marL="591584" indent="-160658" algn="l" defTabSz="803293" rtl="0" eaLnBrk="1" fontAlgn="base" hangingPunct="1">
        <a:lnSpc>
          <a:spcPct val="90000"/>
        </a:lnSpc>
        <a:spcBef>
          <a:spcPts val="201"/>
        </a:spcBef>
        <a:spcAft>
          <a:spcPct val="0"/>
        </a:spcAft>
        <a:buSzPct val="100000"/>
        <a:buFont typeface="Lucida Grande" charset="0"/>
        <a:buChar char="»"/>
        <a:defRPr>
          <a:solidFill>
            <a:schemeClr val="tx1"/>
          </a:solidFill>
          <a:latin typeface="Arial" charset="0"/>
          <a:ea typeface="ヒラギノ角ゴ Pro W3" pitchFamily="-111" charset="-128"/>
          <a:cs typeface="ヒラギノ角ゴ Pro W3" pitchFamily="-111" charset="-128"/>
        </a:defRPr>
      </a:lvl3pPr>
      <a:lvl4pPr marL="728219" indent="-133632" algn="l" defTabSz="803293" rtl="0" eaLnBrk="1" fontAlgn="base" hangingPunct="1">
        <a:lnSpc>
          <a:spcPct val="90000"/>
        </a:lnSpc>
        <a:spcBef>
          <a:spcPts val="201"/>
        </a:spcBef>
        <a:spcAft>
          <a:spcPct val="0"/>
        </a:spcAft>
        <a:buClr>
          <a:srgbClr val="999999"/>
        </a:buClr>
        <a:buSzPct val="100000"/>
        <a:buFont typeface="Arial" pitchFamily="34" charset="0"/>
        <a:buChar char="•"/>
        <a:defRPr sz="1600">
          <a:solidFill>
            <a:schemeClr val="tx1"/>
          </a:solidFill>
          <a:latin typeface="+mn-lt"/>
          <a:ea typeface="ヒラギノ角ゴ Pro W3" pitchFamily="-111" charset="-128"/>
          <a:cs typeface="ヒラギノ角ゴ Pro W3"/>
        </a:defRPr>
      </a:lvl4pPr>
      <a:lvl5pPr marL="1002991" indent="-180178" algn="l" defTabSz="803293" rtl="0" eaLnBrk="1" fontAlgn="base" hangingPunct="1">
        <a:lnSpc>
          <a:spcPct val="90000"/>
        </a:lnSpc>
        <a:spcBef>
          <a:spcPts val="201"/>
        </a:spcBef>
        <a:spcAft>
          <a:spcPct val="0"/>
        </a:spcAft>
        <a:buClr>
          <a:srgbClr val="999999"/>
        </a:buClr>
        <a:buSzPct val="100000"/>
        <a:buFont typeface="Lucida Grande" charset="0"/>
        <a:buChar char="»"/>
        <a:defRPr sz="1400">
          <a:solidFill>
            <a:schemeClr val="tx1"/>
          </a:solidFill>
          <a:latin typeface="+mn-lt"/>
          <a:ea typeface="ヒラギノ角ゴ Pro W3" pitchFamily="-111" charset="-128"/>
          <a:cs typeface="ヒラギノ角ゴ Pro W3"/>
        </a:defRPr>
      </a:lvl5pPr>
      <a:lvl6pPr marL="2223294" indent="-150759" algn="l" defTabSz="807750"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6pPr>
      <a:lvl7pPr marL="2680333" indent="-150759" algn="l" defTabSz="807750"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7pPr>
      <a:lvl8pPr marL="3137372" indent="-150759" algn="l" defTabSz="807750"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8pPr>
      <a:lvl9pPr marL="3594407" indent="-150759" algn="l" defTabSz="807750"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9pPr>
    </p:bodyStyle>
    <p:otherStyle>
      <a:defPPr>
        <a:defRPr lang="en-US"/>
      </a:defPPr>
      <a:lvl1pPr marL="0" algn="l" defTabSz="914074" rtl="0" eaLnBrk="1" latinLnBrk="0" hangingPunct="1">
        <a:defRPr sz="1800" kern="1200">
          <a:solidFill>
            <a:schemeClr val="tx1"/>
          </a:solidFill>
          <a:latin typeface="+mn-lt"/>
          <a:ea typeface="+mn-ea"/>
          <a:cs typeface="+mn-cs"/>
        </a:defRPr>
      </a:lvl1pPr>
      <a:lvl2pPr marL="457036" algn="l" defTabSz="914074" rtl="0" eaLnBrk="1" latinLnBrk="0" hangingPunct="1">
        <a:defRPr sz="1800" kern="1200">
          <a:solidFill>
            <a:schemeClr val="tx1"/>
          </a:solidFill>
          <a:latin typeface="+mn-lt"/>
          <a:ea typeface="+mn-ea"/>
          <a:cs typeface="+mn-cs"/>
        </a:defRPr>
      </a:lvl2pPr>
      <a:lvl3pPr marL="914074" algn="l" defTabSz="914074" rtl="0" eaLnBrk="1" latinLnBrk="0" hangingPunct="1">
        <a:defRPr sz="1800" kern="1200">
          <a:solidFill>
            <a:schemeClr val="tx1"/>
          </a:solidFill>
          <a:latin typeface="+mn-lt"/>
          <a:ea typeface="+mn-ea"/>
          <a:cs typeface="+mn-cs"/>
        </a:defRPr>
      </a:lvl3pPr>
      <a:lvl4pPr marL="1371109" algn="l" defTabSz="914074" rtl="0" eaLnBrk="1" latinLnBrk="0" hangingPunct="1">
        <a:defRPr sz="1800" kern="1200">
          <a:solidFill>
            <a:schemeClr val="tx1"/>
          </a:solidFill>
          <a:latin typeface="+mn-lt"/>
          <a:ea typeface="+mn-ea"/>
          <a:cs typeface="+mn-cs"/>
        </a:defRPr>
      </a:lvl4pPr>
      <a:lvl5pPr marL="1828148" algn="l" defTabSz="914074" rtl="0" eaLnBrk="1" latinLnBrk="0" hangingPunct="1">
        <a:defRPr sz="1800" kern="1200">
          <a:solidFill>
            <a:schemeClr val="tx1"/>
          </a:solidFill>
          <a:latin typeface="+mn-lt"/>
          <a:ea typeface="+mn-ea"/>
          <a:cs typeface="+mn-cs"/>
        </a:defRPr>
      </a:lvl5pPr>
      <a:lvl6pPr marL="2285186" algn="l" defTabSz="914074" rtl="0" eaLnBrk="1" latinLnBrk="0" hangingPunct="1">
        <a:defRPr sz="1800" kern="1200">
          <a:solidFill>
            <a:schemeClr val="tx1"/>
          </a:solidFill>
          <a:latin typeface="+mn-lt"/>
          <a:ea typeface="+mn-ea"/>
          <a:cs typeface="+mn-cs"/>
        </a:defRPr>
      </a:lvl6pPr>
      <a:lvl7pPr marL="2742224" algn="l" defTabSz="914074" rtl="0" eaLnBrk="1" latinLnBrk="0" hangingPunct="1">
        <a:defRPr sz="1800" kern="1200">
          <a:solidFill>
            <a:schemeClr val="tx1"/>
          </a:solidFill>
          <a:latin typeface="+mn-lt"/>
          <a:ea typeface="+mn-ea"/>
          <a:cs typeface="+mn-cs"/>
        </a:defRPr>
      </a:lvl7pPr>
      <a:lvl8pPr marL="3199260" algn="l" defTabSz="914074" rtl="0" eaLnBrk="1" latinLnBrk="0" hangingPunct="1">
        <a:defRPr sz="1800" kern="1200">
          <a:solidFill>
            <a:schemeClr val="tx1"/>
          </a:solidFill>
          <a:latin typeface="+mn-lt"/>
          <a:ea typeface="+mn-ea"/>
          <a:cs typeface="+mn-cs"/>
        </a:defRPr>
      </a:lvl8pPr>
      <a:lvl9pPr marL="3656296" algn="l" defTabSz="91407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emf"/></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chart" Target="../charts/chart1.xml"/><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gif"/><Relationship Id="rId1" Type="http://schemas.openxmlformats.org/officeDocument/2006/relationships/slideLayout" Target="../slideLayouts/slideLayout2.xml"/><Relationship Id="rId6" Type="http://schemas.openxmlformats.org/officeDocument/2006/relationships/image" Target="../media/image22.jpg"/><Relationship Id="rId5" Type="http://schemas.openxmlformats.org/officeDocument/2006/relationships/image" Target="../media/image21.gif"/><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ubtitle 6"/>
          <p:cNvSpPr>
            <a:spLocks noGrp="1"/>
          </p:cNvSpPr>
          <p:nvPr>
            <p:ph type="subTitle" idx="1"/>
          </p:nvPr>
        </p:nvSpPr>
        <p:spPr>
          <a:xfrm>
            <a:off x="304800" y="4343400"/>
            <a:ext cx="8534400" cy="1143000"/>
          </a:xfrm>
        </p:spPr>
        <p:txBody>
          <a:bodyPr/>
          <a:lstStyle/>
          <a:p>
            <a:r>
              <a:rPr lang="en-US" sz="2000" b="1" dirty="0"/>
              <a:t>E. Paige Abel</a:t>
            </a:r>
            <a:r>
              <a:rPr lang="en-US" sz="2000" dirty="0"/>
              <a:t>, Katharina Domnanich, Colton Kalman, Wes Walker, Todd Barnhart, Jonathan Engle, Greg Severin</a:t>
            </a:r>
            <a:endParaRPr lang="en-US" sz="2000" dirty="0">
              <a:latin typeface="Arial" pitchFamily="34" charset="0"/>
              <a:ea typeface="ＭＳ Ｐゴシック"/>
              <a:cs typeface="ＭＳ Ｐゴシック"/>
            </a:endParaRPr>
          </a:p>
          <a:p>
            <a:r>
              <a:rPr lang="en-US" sz="2000" dirty="0">
                <a:latin typeface="Arial" pitchFamily="34" charset="0"/>
                <a:ea typeface="ＭＳ Ｐゴシック"/>
                <a:cs typeface="ＭＳ Ｐゴシック"/>
              </a:rPr>
              <a:t>Graduate Student</a:t>
            </a:r>
          </a:p>
        </p:txBody>
      </p:sp>
      <p:sp>
        <p:nvSpPr>
          <p:cNvPr id="9219" name="Title 5"/>
          <p:cNvSpPr>
            <a:spLocks noGrp="1"/>
          </p:cNvSpPr>
          <p:nvPr>
            <p:ph type="title"/>
          </p:nvPr>
        </p:nvSpPr>
        <p:spPr>
          <a:xfrm>
            <a:off x="71438" y="2984737"/>
            <a:ext cx="9001124" cy="803701"/>
          </a:xfrm>
        </p:spPr>
        <p:txBody>
          <a:bodyPr/>
          <a:lstStyle/>
          <a:p>
            <a:r>
              <a:rPr lang="en-US" sz="2800" dirty="0"/>
              <a:t>Durability Test of Additive Manufactured Target for Isotope Harvesting Experiments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Content Placeholder 5"/>
          <p:cNvSpPr>
            <a:spLocks noGrp="1"/>
          </p:cNvSpPr>
          <p:nvPr>
            <p:ph idx="1"/>
          </p:nvPr>
        </p:nvSpPr>
        <p:spPr/>
        <p:txBody>
          <a:bodyPr/>
          <a:lstStyle/>
          <a:p>
            <a:r>
              <a:rPr lang="en-US" dirty="0">
                <a:latin typeface="Arial" pitchFamily="34" charset="0"/>
                <a:ea typeface="ＭＳ Ｐゴシック"/>
                <a:cs typeface="ＭＳ Ｐゴシック"/>
              </a:rPr>
              <a:t>Way to use “left-over” accelerated beams for isotope production</a:t>
            </a:r>
          </a:p>
          <a:p>
            <a:pPr lvl="1"/>
            <a:r>
              <a:rPr lang="en-US" dirty="0">
                <a:latin typeface="Arial" pitchFamily="34" charset="0"/>
                <a:ea typeface="ＭＳ Ｐゴシック"/>
              </a:rPr>
              <a:t>Interested in longer-lived radionuclides</a:t>
            </a:r>
          </a:p>
          <a:p>
            <a:pPr lvl="1"/>
            <a:r>
              <a:rPr lang="en-US" dirty="0">
                <a:latin typeface="Arial" pitchFamily="34" charset="0"/>
                <a:ea typeface="ＭＳ Ｐゴシック"/>
                <a:cs typeface="ＭＳ Ｐゴシック"/>
              </a:rPr>
              <a:t>Useful for a wide-range of applications</a:t>
            </a:r>
          </a:p>
        </p:txBody>
      </p:sp>
      <p:sp>
        <p:nvSpPr>
          <p:cNvPr id="10244" name="Title 4"/>
          <p:cNvSpPr>
            <a:spLocks noGrp="1"/>
          </p:cNvSpPr>
          <p:nvPr>
            <p:ph type="title"/>
          </p:nvPr>
        </p:nvSpPr>
        <p:spPr/>
        <p:txBody>
          <a:bodyPr/>
          <a:lstStyle/>
          <a:p>
            <a:r>
              <a:rPr lang="en-US" dirty="0">
                <a:latin typeface="Arial" pitchFamily="34" charset="0"/>
                <a:ea typeface="ＭＳ Ｐゴシック"/>
                <a:cs typeface="ＭＳ Ｐゴシック"/>
              </a:rPr>
              <a:t>Isotope Harvesting</a:t>
            </a:r>
          </a:p>
        </p:txBody>
      </p:sp>
      <p:sp>
        <p:nvSpPr>
          <p:cNvPr id="5" name="Footer Placeholder 4"/>
          <p:cNvSpPr>
            <a:spLocks noGrp="1"/>
          </p:cNvSpPr>
          <p:nvPr>
            <p:ph type="ftr" sz="quarter" idx="10"/>
          </p:nvPr>
        </p:nvSpPr>
        <p:spPr/>
        <p:txBody>
          <a:bodyPr/>
          <a:lstStyle/>
          <a:p>
            <a:r>
              <a:rPr lang="en-US"/>
              <a:t>E.Paige Abel, RaDIATE Meeting 2019</a:t>
            </a:r>
            <a:endParaRPr lang="en-US" dirty="0"/>
          </a:p>
        </p:txBody>
      </p:sp>
      <p:sp>
        <p:nvSpPr>
          <p:cNvPr id="6" name="Slide Number Placeholder 5"/>
          <p:cNvSpPr>
            <a:spLocks noGrp="1"/>
          </p:cNvSpPr>
          <p:nvPr>
            <p:ph type="sldNum" sz="quarter" idx="11"/>
          </p:nvPr>
        </p:nvSpPr>
        <p:spPr/>
        <p:txBody>
          <a:bodyPr/>
          <a:lstStyle/>
          <a:p>
            <a:pPr algn="l"/>
            <a:r>
              <a:rPr lang="en-US"/>
              <a:t>, Slide </a:t>
            </a:r>
            <a:fld id="{1D2CDB64-C772-4C10-8066-C769534B205C}" type="slidenum">
              <a:rPr lang="en-US" smtClean="0"/>
              <a:pPr algn="l"/>
              <a:t>2</a:t>
            </a:fld>
            <a:endParaRPr lang="en-US" dirty="0"/>
          </a:p>
        </p:txBody>
      </p:sp>
      <p:grpSp>
        <p:nvGrpSpPr>
          <p:cNvPr id="3" name="Group 2">
            <a:extLst>
              <a:ext uri="{FF2B5EF4-FFF2-40B4-BE49-F238E27FC236}">
                <a16:creationId xmlns:a16="http://schemas.microsoft.com/office/drawing/2014/main" id="{FAC833D7-0EEE-4698-93FC-2DF75F20BD81}"/>
              </a:ext>
            </a:extLst>
          </p:cNvPr>
          <p:cNvGrpSpPr/>
          <p:nvPr/>
        </p:nvGrpSpPr>
        <p:grpSpPr>
          <a:xfrm>
            <a:off x="1447801" y="2751557"/>
            <a:ext cx="6992119" cy="3076061"/>
            <a:chOff x="1394890" y="2751557"/>
            <a:chExt cx="6992119" cy="3076061"/>
          </a:xfrm>
        </p:grpSpPr>
        <p:grpSp>
          <p:nvGrpSpPr>
            <p:cNvPr id="7" name="Group 6">
              <a:extLst>
                <a:ext uri="{FF2B5EF4-FFF2-40B4-BE49-F238E27FC236}">
                  <a16:creationId xmlns:a16="http://schemas.microsoft.com/office/drawing/2014/main" id="{5C1A8F34-F4F4-446F-8E1C-4EDAF60B3343}"/>
                </a:ext>
              </a:extLst>
            </p:cNvPr>
            <p:cNvGrpSpPr/>
            <p:nvPr/>
          </p:nvGrpSpPr>
          <p:grpSpPr>
            <a:xfrm>
              <a:off x="1394890" y="3067159"/>
              <a:ext cx="6992119" cy="2760459"/>
              <a:chOff x="15862" y="2871732"/>
              <a:chExt cx="7508010" cy="2964130"/>
            </a:xfrm>
          </p:grpSpPr>
          <p:grpSp>
            <p:nvGrpSpPr>
              <p:cNvPr id="8" name="Group 7">
                <a:extLst>
                  <a:ext uri="{FF2B5EF4-FFF2-40B4-BE49-F238E27FC236}">
                    <a16:creationId xmlns:a16="http://schemas.microsoft.com/office/drawing/2014/main" id="{54829560-8CD3-4AD7-B1BE-AC521F81EDED}"/>
                  </a:ext>
                </a:extLst>
              </p:cNvPr>
              <p:cNvGrpSpPr/>
              <p:nvPr/>
            </p:nvGrpSpPr>
            <p:grpSpPr>
              <a:xfrm>
                <a:off x="3633243" y="2871732"/>
                <a:ext cx="3890629" cy="1837013"/>
                <a:chOff x="3606027" y="2866773"/>
                <a:chExt cx="3890629" cy="1837013"/>
              </a:xfrm>
            </p:grpSpPr>
            <p:grpSp>
              <p:nvGrpSpPr>
                <p:cNvPr id="30" name="Group 29">
                  <a:extLst>
                    <a:ext uri="{FF2B5EF4-FFF2-40B4-BE49-F238E27FC236}">
                      <a16:creationId xmlns:a16="http://schemas.microsoft.com/office/drawing/2014/main" id="{705CCCD2-2705-48D5-9043-DBD056DF3DF7}"/>
                    </a:ext>
                  </a:extLst>
                </p:cNvPr>
                <p:cNvGrpSpPr/>
                <p:nvPr/>
              </p:nvGrpSpPr>
              <p:grpSpPr>
                <a:xfrm>
                  <a:off x="3606027" y="2866773"/>
                  <a:ext cx="3890629" cy="1492056"/>
                  <a:chOff x="3565744" y="2855095"/>
                  <a:chExt cx="3890629" cy="1492056"/>
                </a:xfrm>
              </p:grpSpPr>
              <p:sp>
                <p:nvSpPr>
                  <p:cNvPr id="32" name="Rectangle 31">
                    <a:extLst>
                      <a:ext uri="{FF2B5EF4-FFF2-40B4-BE49-F238E27FC236}">
                        <a16:creationId xmlns:a16="http://schemas.microsoft.com/office/drawing/2014/main" id="{709BB0A2-FAF3-41A3-BE28-7EC5AC90CE34}"/>
                      </a:ext>
                    </a:extLst>
                  </p:cNvPr>
                  <p:cNvSpPr/>
                  <p:nvPr/>
                </p:nvSpPr>
                <p:spPr>
                  <a:xfrm>
                    <a:off x="3644610" y="2930322"/>
                    <a:ext cx="1944458" cy="1336878"/>
                  </a:xfrm>
                  <a:prstGeom prst="rect">
                    <a:avLst/>
                  </a:prstGeom>
                  <a:ln w="38100">
                    <a:solidFill>
                      <a:schemeClr val="tx2">
                        <a:lumMod val="75000"/>
                        <a:lumOff val="2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4" name="Curved Down Arrow 33">
                    <a:extLst>
                      <a:ext uri="{FF2B5EF4-FFF2-40B4-BE49-F238E27FC236}">
                        <a16:creationId xmlns:a16="http://schemas.microsoft.com/office/drawing/2014/main" id="{42BCB412-3BE9-400F-82C0-5F5DB7813FC3}"/>
                      </a:ext>
                    </a:extLst>
                  </p:cNvPr>
                  <p:cNvSpPr/>
                  <p:nvPr/>
                </p:nvSpPr>
                <p:spPr>
                  <a:xfrm rot="16200000">
                    <a:off x="5445055" y="3430030"/>
                    <a:ext cx="582661" cy="294635"/>
                  </a:xfrm>
                  <a:prstGeom prst="curvedDownArrow">
                    <a:avLst/>
                  </a:prstGeom>
                  <a:solidFill>
                    <a:schemeClr val="tx2">
                      <a:lumMod val="75000"/>
                      <a:lumOff val="25000"/>
                    </a:schemeClr>
                  </a:solidFill>
                  <a:ln>
                    <a:solidFill>
                      <a:schemeClr val="tx2">
                        <a:lumMod val="75000"/>
                        <a:lumOff val="2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solidFill>
                        <a:schemeClr val="tx1"/>
                      </a:solidFill>
                    </a:endParaRPr>
                  </a:p>
                </p:txBody>
              </p:sp>
              <p:sp>
                <p:nvSpPr>
                  <p:cNvPr id="35" name="TextBox 34">
                    <a:extLst>
                      <a:ext uri="{FF2B5EF4-FFF2-40B4-BE49-F238E27FC236}">
                        <a16:creationId xmlns:a16="http://schemas.microsoft.com/office/drawing/2014/main" id="{9B8E3D6D-EF29-4D4A-B3BB-34760ECF4DA8}"/>
                      </a:ext>
                    </a:extLst>
                  </p:cNvPr>
                  <p:cNvSpPr txBox="1"/>
                  <p:nvPr/>
                </p:nvSpPr>
                <p:spPr>
                  <a:xfrm>
                    <a:off x="5880026" y="3392529"/>
                    <a:ext cx="1576347" cy="347009"/>
                  </a:xfrm>
                  <a:prstGeom prst="rect">
                    <a:avLst/>
                  </a:prstGeom>
                  <a:noFill/>
                </p:spPr>
                <p:txBody>
                  <a:bodyPr wrap="square" rtlCol="0">
                    <a:spAutoFit/>
                  </a:bodyPr>
                  <a:lstStyle/>
                  <a:p>
                    <a:r>
                      <a:rPr lang="en-US" sz="1500" dirty="0"/>
                      <a:t>Collection</a:t>
                    </a:r>
                  </a:p>
                </p:txBody>
              </p:sp>
              <p:sp>
                <p:nvSpPr>
                  <p:cNvPr id="36" name="Isosceles Triangle 35">
                    <a:extLst>
                      <a:ext uri="{FF2B5EF4-FFF2-40B4-BE49-F238E27FC236}">
                        <a16:creationId xmlns:a16="http://schemas.microsoft.com/office/drawing/2014/main" id="{1FF26999-40EB-4D55-A509-9C15508B3A7C}"/>
                      </a:ext>
                    </a:extLst>
                  </p:cNvPr>
                  <p:cNvSpPr/>
                  <p:nvPr/>
                </p:nvSpPr>
                <p:spPr>
                  <a:xfrm flipV="1">
                    <a:off x="3565744" y="3612666"/>
                    <a:ext cx="159902" cy="157476"/>
                  </a:xfrm>
                  <a:prstGeom prst="triangle">
                    <a:avLst/>
                  </a:prstGeom>
                  <a:solidFill>
                    <a:schemeClr val="tx2">
                      <a:lumMod val="75000"/>
                      <a:lumOff val="25000"/>
                    </a:schemeClr>
                  </a:solidFill>
                  <a:ln>
                    <a:solidFill>
                      <a:schemeClr val="tx2">
                        <a:lumMod val="75000"/>
                        <a:lumOff val="2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7" name="Isosceles Triangle 36">
                    <a:extLst>
                      <a:ext uri="{FF2B5EF4-FFF2-40B4-BE49-F238E27FC236}">
                        <a16:creationId xmlns:a16="http://schemas.microsoft.com/office/drawing/2014/main" id="{DED7E2C7-5BC5-41C0-9400-72598D5BA458}"/>
                      </a:ext>
                    </a:extLst>
                  </p:cNvPr>
                  <p:cNvSpPr/>
                  <p:nvPr/>
                </p:nvSpPr>
                <p:spPr>
                  <a:xfrm rot="16200000" flipV="1">
                    <a:off x="4700920" y="4188462"/>
                    <a:ext cx="159902" cy="157476"/>
                  </a:xfrm>
                  <a:prstGeom prst="triangle">
                    <a:avLst/>
                  </a:prstGeom>
                  <a:solidFill>
                    <a:schemeClr val="tx2">
                      <a:lumMod val="75000"/>
                      <a:lumOff val="25000"/>
                    </a:schemeClr>
                  </a:solidFill>
                  <a:ln>
                    <a:solidFill>
                      <a:schemeClr val="tx2">
                        <a:lumMod val="75000"/>
                        <a:lumOff val="2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8" name="Isosceles Triangle 37">
                    <a:extLst>
                      <a:ext uri="{FF2B5EF4-FFF2-40B4-BE49-F238E27FC236}">
                        <a16:creationId xmlns:a16="http://schemas.microsoft.com/office/drawing/2014/main" id="{720E0C82-04BB-49DE-901C-23AA2845204E}"/>
                      </a:ext>
                    </a:extLst>
                  </p:cNvPr>
                  <p:cNvSpPr/>
                  <p:nvPr/>
                </p:nvSpPr>
                <p:spPr>
                  <a:xfrm rot="5400000" flipV="1">
                    <a:off x="4642067" y="2856308"/>
                    <a:ext cx="159902" cy="157476"/>
                  </a:xfrm>
                  <a:prstGeom prst="triangle">
                    <a:avLst/>
                  </a:prstGeom>
                  <a:solidFill>
                    <a:schemeClr val="tx2">
                      <a:lumMod val="75000"/>
                      <a:lumOff val="25000"/>
                    </a:schemeClr>
                  </a:solidFill>
                  <a:ln>
                    <a:solidFill>
                      <a:schemeClr val="tx2">
                        <a:lumMod val="75000"/>
                        <a:lumOff val="2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sp>
              <p:nvSpPr>
                <p:cNvPr id="31" name="TextBox 30">
                  <a:extLst>
                    <a:ext uri="{FF2B5EF4-FFF2-40B4-BE49-F238E27FC236}">
                      <a16:creationId xmlns:a16="http://schemas.microsoft.com/office/drawing/2014/main" id="{1EB9FA12-D951-4DEE-A2FB-F383994876C6}"/>
                    </a:ext>
                  </a:extLst>
                </p:cNvPr>
                <p:cNvSpPr txBox="1"/>
                <p:nvPr/>
              </p:nvSpPr>
              <p:spPr>
                <a:xfrm>
                  <a:off x="3941164" y="4356777"/>
                  <a:ext cx="1582616" cy="347009"/>
                </a:xfrm>
                <a:prstGeom prst="rect">
                  <a:avLst/>
                </a:prstGeom>
                <a:noFill/>
              </p:spPr>
              <p:txBody>
                <a:bodyPr wrap="square" rtlCol="0">
                  <a:spAutoFit/>
                </a:bodyPr>
                <a:lstStyle/>
                <a:p>
                  <a:r>
                    <a:rPr lang="en-US" sz="1500" dirty="0"/>
                    <a:t>Water system</a:t>
                  </a:r>
                </a:p>
              </p:txBody>
            </p:sp>
          </p:grpSp>
          <p:grpSp>
            <p:nvGrpSpPr>
              <p:cNvPr id="9" name="Group 8">
                <a:extLst>
                  <a:ext uri="{FF2B5EF4-FFF2-40B4-BE49-F238E27FC236}">
                    <a16:creationId xmlns:a16="http://schemas.microsoft.com/office/drawing/2014/main" id="{A78E44FF-3C68-4DBA-85C3-1F1C8EE999BA}"/>
                  </a:ext>
                </a:extLst>
              </p:cNvPr>
              <p:cNvGrpSpPr/>
              <p:nvPr/>
            </p:nvGrpSpPr>
            <p:grpSpPr>
              <a:xfrm>
                <a:off x="15862" y="3028731"/>
                <a:ext cx="5666678" cy="2807131"/>
                <a:chOff x="2023568" y="2850526"/>
                <a:chExt cx="5748832" cy="3134984"/>
              </a:xfrm>
            </p:grpSpPr>
            <p:sp>
              <p:nvSpPr>
                <p:cNvPr id="19" name="Block Arc 18">
                  <a:extLst>
                    <a:ext uri="{FF2B5EF4-FFF2-40B4-BE49-F238E27FC236}">
                      <a16:creationId xmlns:a16="http://schemas.microsoft.com/office/drawing/2014/main" id="{47CBBB8F-F305-4F14-A075-E15D6CFF7939}"/>
                    </a:ext>
                  </a:extLst>
                </p:cNvPr>
                <p:cNvSpPr/>
                <p:nvPr/>
              </p:nvSpPr>
              <p:spPr>
                <a:xfrm>
                  <a:off x="3085761" y="3089910"/>
                  <a:ext cx="2971800" cy="2895600"/>
                </a:xfrm>
                <a:prstGeom prst="blockArc">
                  <a:avLst>
                    <a:gd name="adj1" fmla="val 10717510"/>
                    <a:gd name="adj2" fmla="val 16264681"/>
                    <a:gd name="adj3" fmla="val 30390"/>
                  </a:avLst>
                </a:prstGeom>
                <a:solidFill>
                  <a:schemeClr val="tx2">
                    <a:lumMod val="25000"/>
                    <a:lumOff val="75000"/>
                  </a:schemeClr>
                </a:solidFill>
                <a:ln>
                  <a:solidFill>
                    <a:schemeClr val="tx2">
                      <a:lumMod val="25000"/>
                      <a:lumOff val="7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20" name="Rectangle 19">
                  <a:extLst>
                    <a:ext uri="{FF2B5EF4-FFF2-40B4-BE49-F238E27FC236}">
                      <a16:creationId xmlns:a16="http://schemas.microsoft.com/office/drawing/2014/main" id="{4D77C6CE-6770-4DA5-B906-E96D308A1251}"/>
                    </a:ext>
                  </a:extLst>
                </p:cNvPr>
                <p:cNvSpPr/>
                <p:nvPr/>
              </p:nvSpPr>
              <p:spPr>
                <a:xfrm>
                  <a:off x="3429000" y="5192596"/>
                  <a:ext cx="152400" cy="531914"/>
                </a:xfrm>
                <a:prstGeom prst="rect">
                  <a:avLst/>
                </a:prstGeom>
                <a:solidFill>
                  <a:srgbClr val="19BDB9"/>
                </a:solidFill>
                <a:ln>
                  <a:solidFill>
                    <a:srgbClr val="19BDB9"/>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9EEC70A-DCD6-41FF-B501-09483145B6EC}"/>
                    </a:ext>
                  </a:extLst>
                </p:cNvPr>
                <p:cNvSpPr/>
                <p:nvPr/>
              </p:nvSpPr>
              <p:spPr>
                <a:xfrm>
                  <a:off x="3429000" y="4572000"/>
                  <a:ext cx="162145" cy="636957"/>
                </a:xfrm>
                <a:prstGeom prst="rect">
                  <a:avLst/>
                </a:prstGeom>
                <a:solidFill>
                  <a:schemeClr val="accent5">
                    <a:lumMod val="60000"/>
                    <a:lumOff val="40000"/>
                  </a:schemeClr>
                </a:solidFill>
                <a:ln>
                  <a:solidFill>
                    <a:schemeClr val="accent5">
                      <a:lumMod val="60000"/>
                      <a:lumOff val="40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4D643606-5C8E-4110-88A0-167559D60324}"/>
                    </a:ext>
                  </a:extLst>
                </p:cNvPr>
                <p:cNvSpPr/>
                <p:nvPr/>
              </p:nvSpPr>
              <p:spPr>
                <a:xfrm>
                  <a:off x="3143080" y="5209116"/>
                  <a:ext cx="724239" cy="45719"/>
                </a:xfrm>
                <a:prstGeom prst="rect">
                  <a:avLst/>
                </a:prstGeom>
                <a:solidFill>
                  <a:schemeClr val="tx2">
                    <a:lumMod val="25000"/>
                    <a:lumOff val="75000"/>
                  </a:schemeClr>
                </a:solidFill>
                <a:ln>
                  <a:solidFill>
                    <a:schemeClr val="tx2">
                      <a:lumMod val="25000"/>
                      <a:lumOff val="7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3" name="Block Arc 22">
                  <a:extLst>
                    <a:ext uri="{FF2B5EF4-FFF2-40B4-BE49-F238E27FC236}">
                      <a16:creationId xmlns:a16="http://schemas.microsoft.com/office/drawing/2014/main" id="{7698E6C1-7286-4BC3-8391-BABD3748D93C}"/>
                    </a:ext>
                  </a:extLst>
                </p:cNvPr>
                <p:cNvSpPr/>
                <p:nvPr/>
              </p:nvSpPr>
              <p:spPr>
                <a:xfrm>
                  <a:off x="3557410" y="3552380"/>
                  <a:ext cx="4154029" cy="1933644"/>
                </a:xfrm>
                <a:prstGeom prst="blockArc">
                  <a:avLst>
                    <a:gd name="adj1" fmla="val 10762178"/>
                    <a:gd name="adj2" fmla="val 15787409"/>
                    <a:gd name="adj3" fmla="val 1326"/>
                  </a:avLst>
                </a:prstGeom>
                <a:solidFill>
                  <a:srgbClr val="FA90B6"/>
                </a:solidFill>
                <a:ln>
                  <a:solidFill>
                    <a:srgbClr val="FA90B6"/>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solidFill>
                      <a:schemeClr val="tx1"/>
                    </a:solidFill>
                  </a:endParaRPr>
                </a:p>
              </p:txBody>
            </p:sp>
            <p:sp>
              <p:nvSpPr>
                <p:cNvPr id="24" name="Block Arc 23">
                  <a:extLst>
                    <a:ext uri="{FF2B5EF4-FFF2-40B4-BE49-F238E27FC236}">
                      <a16:creationId xmlns:a16="http://schemas.microsoft.com/office/drawing/2014/main" id="{A0FC6F86-FB01-4AC9-897C-0935FA15CCAA}"/>
                    </a:ext>
                  </a:extLst>
                </p:cNvPr>
                <p:cNvSpPr/>
                <p:nvPr/>
              </p:nvSpPr>
              <p:spPr>
                <a:xfrm>
                  <a:off x="3543300" y="3343151"/>
                  <a:ext cx="4229100" cy="2369620"/>
                </a:xfrm>
                <a:prstGeom prst="blockArc">
                  <a:avLst>
                    <a:gd name="adj1" fmla="val 10762178"/>
                    <a:gd name="adj2" fmla="val 15787410"/>
                    <a:gd name="adj3" fmla="val 1326"/>
                  </a:avLst>
                </a:prstGeom>
                <a:solidFill>
                  <a:schemeClr val="accent1">
                    <a:lumMod val="60000"/>
                    <a:lumOff val="40000"/>
                  </a:schemeClr>
                </a:solidFill>
                <a:ln>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5" name="Block Arc 24">
                  <a:extLst>
                    <a:ext uri="{FF2B5EF4-FFF2-40B4-BE49-F238E27FC236}">
                      <a16:creationId xmlns:a16="http://schemas.microsoft.com/office/drawing/2014/main" id="{1E367412-B246-4B2A-A5F2-846A5D53DC39}"/>
                    </a:ext>
                  </a:extLst>
                </p:cNvPr>
                <p:cNvSpPr/>
                <p:nvPr/>
              </p:nvSpPr>
              <p:spPr>
                <a:xfrm>
                  <a:off x="3417231" y="3111046"/>
                  <a:ext cx="4154029" cy="2832554"/>
                </a:xfrm>
                <a:prstGeom prst="blockArc">
                  <a:avLst>
                    <a:gd name="adj1" fmla="val 10762178"/>
                    <a:gd name="adj2" fmla="val 16274487"/>
                    <a:gd name="adj3" fmla="val 3671"/>
                  </a:avLst>
                </a:prstGeom>
                <a:solidFill>
                  <a:srgbClr val="19BDB9"/>
                </a:solidFill>
                <a:ln>
                  <a:solidFill>
                    <a:srgbClr val="19BDB9"/>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solidFill>
                      <a:schemeClr val="tx1"/>
                    </a:solidFill>
                  </a:endParaRPr>
                </a:p>
              </p:txBody>
            </p:sp>
            <p:sp>
              <p:nvSpPr>
                <p:cNvPr id="26" name="Rectangle 25">
                  <a:extLst>
                    <a:ext uri="{FF2B5EF4-FFF2-40B4-BE49-F238E27FC236}">
                      <a16:creationId xmlns:a16="http://schemas.microsoft.com/office/drawing/2014/main" id="{C14345BC-3642-42E3-9D7E-79390C4A20A1}"/>
                    </a:ext>
                  </a:extLst>
                </p:cNvPr>
                <p:cNvSpPr/>
                <p:nvPr/>
              </p:nvSpPr>
              <p:spPr>
                <a:xfrm>
                  <a:off x="5486399" y="2980905"/>
                  <a:ext cx="571161" cy="332003"/>
                </a:xfrm>
                <a:prstGeom prst="rect">
                  <a:avLst/>
                </a:prstGeom>
                <a:solidFill>
                  <a:schemeClr val="accent3">
                    <a:lumMod val="20000"/>
                    <a:lumOff val="80000"/>
                  </a:schemeClr>
                </a:solidFill>
                <a:ln>
                  <a:solidFill>
                    <a:schemeClr val="tx2">
                      <a:lumMod val="50000"/>
                      <a:lumOff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28EDAAEE-9E2A-463B-9426-8F79EF786FCB}"/>
                    </a:ext>
                  </a:extLst>
                </p:cNvPr>
                <p:cNvSpPr txBox="1"/>
                <p:nvPr/>
              </p:nvSpPr>
              <p:spPr>
                <a:xfrm>
                  <a:off x="2606459" y="3121455"/>
                  <a:ext cx="1009480" cy="584328"/>
                </a:xfrm>
                <a:prstGeom prst="rect">
                  <a:avLst/>
                </a:prstGeom>
                <a:noFill/>
              </p:spPr>
              <p:txBody>
                <a:bodyPr wrap="square" rtlCol="0">
                  <a:spAutoFit/>
                </a:bodyPr>
                <a:lstStyle/>
                <a:p>
                  <a:r>
                    <a:rPr lang="en-US" sz="1400" dirty="0"/>
                    <a:t>Dipole Magnet</a:t>
                  </a:r>
                </a:p>
              </p:txBody>
            </p:sp>
            <p:sp>
              <p:nvSpPr>
                <p:cNvPr id="28" name="TextBox 27">
                  <a:extLst>
                    <a:ext uri="{FF2B5EF4-FFF2-40B4-BE49-F238E27FC236}">
                      <a16:creationId xmlns:a16="http://schemas.microsoft.com/office/drawing/2014/main" id="{F302BDB0-3E7A-4CD6-A78F-FF121FC475B5}"/>
                    </a:ext>
                  </a:extLst>
                </p:cNvPr>
                <p:cNvSpPr txBox="1"/>
                <p:nvPr/>
              </p:nvSpPr>
              <p:spPr>
                <a:xfrm>
                  <a:off x="2023568" y="5060113"/>
                  <a:ext cx="1165644" cy="343723"/>
                </a:xfrm>
                <a:prstGeom prst="rect">
                  <a:avLst/>
                </a:prstGeom>
                <a:noFill/>
              </p:spPr>
              <p:txBody>
                <a:bodyPr wrap="square" rtlCol="0">
                  <a:spAutoFit/>
                </a:bodyPr>
                <a:lstStyle/>
                <a:p>
                  <a:r>
                    <a:rPr lang="en-US" sz="1400" dirty="0"/>
                    <a:t>Foil Target</a:t>
                  </a:r>
                </a:p>
              </p:txBody>
            </p:sp>
            <p:sp>
              <p:nvSpPr>
                <p:cNvPr id="29" name="TextBox 28">
                  <a:extLst>
                    <a:ext uri="{FF2B5EF4-FFF2-40B4-BE49-F238E27FC236}">
                      <a16:creationId xmlns:a16="http://schemas.microsoft.com/office/drawing/2014/main" id="{8D146F11-01A4-4BD2-824F-200FD4BF6A2B}"/>
                    </a:ext>
                  </a:extLst>
                </p:cNvPr>
                <p:cNvSpPr txBox="1"/>
                <p:nvPr/>
              </p:nvSpPr>
              <p:spPr>
                <a:xfrm>
                  <a:off x="6114783" y="2850526"/>
                  <a:ext cx="1442772" cy="664350"/>
                </a:xfrm>
                <a:prstGeom prst="rect">
                  <a:avLst/>
                </a:prstGeom>
                <a:noFill/>
              </p:spPr>
              <p:txBody>
                <a:bodyPr wrap="square" rtlCol="0">
                  <a:spAutoFit/>
                </a:bodyPr>
                <a:lstStyle/>
                <a:p>
                  <a:pPr algn="ctr"/>
                  <a:r>
                    <a:rPr lang="en-US" sz="1500" dirty="0"/>
                    <a:t>Flowing-water Target</a:t>
                  </a:r>
                </a:p>
              </p:txBody>
            </p:sp>
          </p:grpSp>
          <p:grpSp>
            <p:nvGrpSpPr>
              <p:cNvPr id="10" name="Group 9">
                <a:extLst>
                  <a:ext uri="{FF2B5EF4-FFF2-40B4-BE49-F238E27FC236}">
                    <a16:creationId xmlns:a16="http://schemas.microsoft.com/office/drawing/2014/main" id="{30120E12-1766-4F48-AD45-EBDE1B208F6F}"/>
                  </a:ext>
                </a:extLst>
              </p:cNvPr>
              <p:cNvGrpSpPr/>
              <p:nvPr/>
            </p:nvGrpSpPr>
            <p:grpSpPr>
              <a:xfrm>
                <a:off x="2198361" y="4970786"/>
                <a:ext cx="3945460" cy="781842"/>
                <a:chOff x="4412729" y="4693999"/>
                <a:chExt cx="3551922" cy="1055771"/>
              </a:xfrm>
            </p:grpSpPr>
            <p:cxnSp>
              <p:nvCxnSpPr>
                <p:cNvPr id="12" name="Straight Connector 11">
                  <a:extLst>
                    <a:ext uri="{FF2B5EF4-FFF2-40B4-BE49-F238E27FC236}">
                      <a16:creationId xmlns:a16="http://schemas.microsoft.com/office/drawing/2014/main" id="{1404649E-0BBD-4BD6-98F9-0D490AD27D56}"/>
                    </a:ext>
                  </a:extLst>
                </p:cNvPr>
                <p:cNvCxnSpPr>
                  <a:cxnSpLocks/>
                </p:cNvCxnSpPr>
                <p:nvPr/>
              </p:nvCxnSpPr>
              <p:spPr>
                <a:xfrm>
                  <a:off x="4419602" y="4857949"/>
                  <a:ext cx="299657" cy="0"/>
                </a:xfrm>
                <a:prstGeom prst="line">
                  <a:avLst/>
                </a:prstGeom>
                <a:ln w="57150">
                  <a:solidFill>
                    <a:srgbClr val="19BDB9"/>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03D7425-07A0-402D-B08E-8920404CF624}"/>
                    </a:ext>
                  </a:extLst>
                </p:cNvPr>
                <p:cNvCxnSpPr>
                  <a:cxnSpLocks/>
                </p:cNvCxnSpPr>
                <p:nvPr/>
              </p:nvCxnSpPr>
              <p:spPr>
                <a:xfrm>
                  <a:off x="4424090" y="5247014"/>
                  <a:ext cx="299657" cy="0"/>
                </a:xfrm>
                <a:prstGeom prst="line">
                  <a:avLst/>
                </a:prstGeom>
                <a:ln w="5715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15E28AF-99AF-418C-880B-9EBDA5AC8BF2}"/>
                    </a:ext>
                  </a:extLst>
                </p:cNvPr>
                <p:cNvCxnSpPr/>
                <p:nvPr/>
              </p:nvCxnSpPr>
              <p:spPr>
                <a:xfrm>
                  <a:off x="4419600" y="5537623"/>
                  <a:ext cx="299657" cy="0"/>
                </a:xfrm>
                <a:prstGeom prst="line">
                  <a:avLst/>
                </a:prstGeom>
                <a:ln w="57150">
                  <a:solidFill>
                    <a:srgbClr val="FA90B6"/>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D1334D3-0813-459C-9CBC-4A78DFDB651B}"/>
                    </a:ext>
                  </a:extLst>
                </p:cNvPr>
                <p:cNvCxnSpPr>
                  <a:cxnSpLocks/>
                </p:cNvCxnSpPr>
                <p:nvPr/>
              </p:nvCxnSpPr>
              <p:spPr>
                <a:xfrm>
                  <a:off x="4412729" y="5653409"/>
                  <a:ext cx="306528" cy="0"/>
                </a:xfrm>
                <a:prstGeom prst="line">
                  <a:avLst/>
                </a:prstGeom>
                <a:ln w="571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8E38721D-3DF6-4803-9BA9-38EEA1CE2F7B}"/>
                    </a:ext>
                  </a:extLst>
                </p:cNvPr>
                <p:cNvSpPr txBox="1"/>
                <p:nvPr/>
              </p:nvSpPr>
              <p:spPr>
                <a:xfrm>
                  <a:off x="4815812" y="5421868"/>
                  <a:ext cx="2215588" cy="327902"/>
                </a:xfrm>
                <a:prstGeom prst="rect">
                  <a:avLst/>
                </a:prstGeom>
                <a:noFill/>
              </p:spPr>
              <p:txBody>
                <a:bodyPr wrap="square" rtlCol="0">
                  <a:spAutoFit/>
                </a:bodyPr>
                <a:lstStyle/>
                <a:p>
                  <a:r>
                    <a:rPr lang="en-US" sz="1400" dirty="0"/>
                    <a:t>Secondary beams</a:t>
                  </a:r>
                </a:p>
              </p:txBody>
            </p:sp>
            <p:sp>
              <p:nvSpPr>
                <p:cNvPr id="17" name="TextBox 16">
                  <a:extLst>
                    <a:ext uri="{FF2B5EF4-FFF2-40B4-BE49-F238E27FC236}">
                      <a16:creationId xmlns:a16="http://schemas.microsoft.com/office/drawing/2014/main" id="{15FF539E-39EC-49BB-B44B-D3F757A371AD}"/>
                    </a:ext>
                  </a:extLst>
                </p:cNvPr>
                <p:cNvSpPr txBox="1"/>
                <p:nvPr/>
              </p:nvSpPr>
              <p:spPr>
                <a:xfrm>
                  <a:off x="4815812" y="4693999"/>
                  <a:ext cx="1761856" cy="327902"/>
                </a:xfrm>
                <a:prstGeom prst="rect">
                  <a:avLst/>
                </a:prstGeom>
                <a:noFill/>
              </p:spPr>
              <p:txBody>
                <a:bodyPr wrap="square" rtlCol="0">
                  <a:spAutoFit/>
                </a:bodyPr>
                <a:lstStyle/>
                <a:p>
                  <a:r>
                    <a:rPr lang="en-US" sz="1400" dirty="0"/>
                    <a:t>Primary beam</a:t>
                  </a:r>
                </a:p>
              </p:txBody>
            </p:sp>
            <p:sp>
              <p:nvSpPr>
                <p:cNvPr id="18" name="TextBox 17">
                  <a:extLst>
                    <a:ext uri="{FF2B5EF4-FFF2-40B4-BE49-F238E27FC236}">
                      <a16:creationId xmlns:a16="http://schemas.microsoft.com/office/drawing/2014/main" id="{E5E8461C-362C-41B3-AA4C-4E2C01863B91}"/>
                    </a:ext>
                  </a:extLst>
                </p:cNvPr>
                <p:cNvSpPr txBox="1"/>
                <p:nvPr/>
              </p:nvSpPr>
              <p:spPr>
                <a:xfrm>
                  <a:off x="4818375" y="5047710"/>
                  <a:ext cx="3146276" cy="446275"/>
                </a:xfrm>
                <a:prstGeom prst="rect">
                  <a:avLst/>
                </a:prstGeom>
                <a:noFill/>
              </p:spPr>
              <p:txBody>
                <a:bodyPr wrap="square" rtlCol="0">
                  <a:spAutoFit/>
                </a:bodyPr>
                <a:lstStyle/>
                <a:p>
                  <a:r>
                    <a:rPr lang="en-US" sz="1400" dirty="0"/>
                    <a:t>Mixed primary and secondary beams</a:t>
                  </a:r>
                </a:p>
              </p:txBody>
            </p:sp>
          </p:grpSp>
        </p:grpSp>
        <p:sp>
          <p:nvSpPr>
            <p:cNvPr id="39" name="TextBox 38">
              <a:extLst>
                <a:ext uri="{FF2B5EF4-FFF2-40B4-BE49-F238E27FC236}">
                  <a16:creationId xmlns:a16="http://schemas.microsoft.com/office/drawing/2014/main" id="{07F08DD3-8879-4C25-9689-0E15805959E7}"/>
                </a:ext>
              </a:extLst>
            </p:cNvPr>
            <p:cNvSpPr txBox="1"/>
            <p:nvPr/>
          </p:nvSpPr>
          <p:spPr>
            <a:xfrm>
              <a:off x="2947186" y="2751557"/>
              <a:ext cx="1633714" cy="523220"/>
            </a:xfrm>
            <a:prstGeom prst="rect">
              <a:avLst/>
            </a:prstGeom>
            <a:noFill/>
          </p:spPr>
          <p:txBody>
            <a:bodyPr wrap="square" rtlCol="0">
              <a:spAutoFit/>
            </a:bodyPr>
            <a:lstStyle/>
            <a:p>
              <a:r>
                <a:rPr lang="en-US" sz="1400" b="1" dirty="0"/>
                <a:t>&gt;90% of primary beam remains</a:t>
              </a:r>
            </a:p>
          </p:txBody>
        </p:sp>
      </p:grpSp>
      <p:sp>
        <p:nvSpPr>
          <p:cNvPr id="2" name="TextBox 1">
            <a:extLst>
              <a:ext uri="{FF2B5EF4-FFF2-40B4-BE49-F238E27FC236}">
                <a16:creationId xmlns:a16="http://schemas.microsoft.com/office/drawing/2014/main" id="{B2021189-E821-4119-916D-B9CE43C47BF8}"/>
              </a:ext>
            </a:extLst>
          </p:cNvPr>
          <p:cNvSpPr txBox="1"/>
          <p:nvPr/>
        </p:nvSpPr>
        <p:spPr>
          <a:xfrm>
            <a:off x="243001" y="2360268"/>
            <a:ext cx="4546433" cy="369332"/>
          </a:xfrm>
          <a:prstGeom prst="rect">
            <a:avLst/>
          </a:prstGeom>
          <a:noFill/>
        </p:spPr>
        <p:txBody>
          <a:bodyPr wrap="square" rtlCol="0">
            <a:spAutoFit/>
          </a:bodyPr>
          <a:lstStyle/>
          <a:p>
            <a:r>
              <a:rPr lang="en-US" b="1" dirty="0"/>
              <a:t>Isotope Harvesting at the NSCL:</a:t>
            </a:r>
          </a:p>
        </p:txBody>
      </p:sp>
      <p:sp>
        <p:nvSpPr>
          <p:cNvPr id="44" name="Isosceles Triangle 43">
            <a:extLst>
              <a:ext uri="{FF2B5EF4-FFF2-40B4-BE49-F238E27FC236}">
                <a16:creationId xmlns:a16="http://schemas.microsoft.com/office/drawing/2014/main" id="{4E166D1A-7BAC-4AFD-8E33-179773D0912F}"/>
              </a:ext>
            </a:extLst>
          </p:cNvPr>
          <p:cNvSpPr/>
          <p:nvPr/>
        </p:nvSpPr>
        <p:spPr>
          <a:xfrm rot="16200000">
            <a:off x="4561080" y="3287520"/>
            <a:ext cx="237396" cy="367956"/>
          </a:xfrm>
          <a:prstGeom prst="triangle">
            <a:avLst/>
          </a:prstGeom>
          <a:gradFill>
            <a:gsLst>
              <a:gs pos="0">
                <a:srgbClr val="19BDB9">
                  <a:alpha val="91000"/>
                </a:srgbClr>
              </a:gs>
              <a:gs pos="60000">
                <a:srgbClr val="19BDB9">
                  <a:alpha val="70000"/>
                </a:srgbClr>
              </a:gs>
              <a:gs pos="83000">
                <a:srgbClr val="19BDB9">
                  <a:alpha val="36000"/>
                </a:srgbClr>
              </a:gs>
              <a:gs pos="100000">
                <a:srgbClr val="19BDB9">
                  <a:alpha val="1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A close up of a map&#10;&#10;Description automatically generated">
            <a:extLst>
              <a:ext uri="{FF2B5EF4-FFF2-40B4-BE49-F238E27FC236}">
                <a16:creationId xmlns:a16="http://schemas.microsoft.com/office/drawing/2014/main" id="{3F5553AA-AA51-419A-A47C-03E60CDEBE75}"/>
              </a:ext>
            </a:extLst>
          </p:cNvPr>
          <p:cNvPicPr>
            <a:picLocks noGrp="1" noChangeAspect="1"/>
          </p:cNvPicPr>
          <p:nvPr>
            <p:ph idx="1"/>
          </p:nvPr>
        </p:nvPicPr>
        <p:blipFill>
          <a:blip r:embed="rId3"/>
          <a:stretch>
            <a:fillRect/>
          </a:stretch>
        </p:blipFill>
        <p:spPr>
          <a:xfrm>
            <a:off x="1074021" y="1076652"/>
            <a:ext cx="5027613" cy="5027613"/>
          </a:xfrm>
        </p:spPr>
      </p:pic>
      <p:sp>
        <p:nvSpPr>
          <p:cNvPr id="3" name="Title 2">
            <a:extLst>
              <a:ext uri="{FF2B5EF4-FFF2-40B4-BE49-F238E27FC236}">
                <a16:creationId xmlns:a16="http://schemas.microsoft.com/office/drawing/2014/main" id="{30E6194F-7DC5-430C-B257-E274FA57AB7C}"/>
              </a:ext>
            </a:extLst>
          </p:cNvPr>
          <p:cNvSpPr>
            <a:spLocks noGrp="1"/>
          </p:cNvSpPr>
          <p:nvPr>
            <p:ph type="title"/>
          </p:nvPr>
        </p:nvSpPr>
        <p:spPr/>
        <p:txBody>
          <a:bodyPr/>
          <a:lstStyle/>
          <a:p>
            <a:r>
              <a:rPr lang="en-US" dirty="0"/>
              <a:t>Isotope Harvesting Water System</a:t>
            </a:r>
          </a:p>
        </p:txBody>
      </p:sp>
      <p:sp>
        <p:nvSpPr>
          <p:cNvPr id="4" name="Footer Placeholder 3">
            <a:extLst>
              <a:ext uri="{FF2B5EF4-FFF2-40B4-BE49-F238E27FC236}">
                <a16:creationId xmlns:a16="http://schemas.microsoft.com/office/drawing/2014/main" id="{F7D6C316-4EFC-4307-B362-2AAC17168F9F}"/>
              </a:ext>
            </a:extLst>
          </p:cNvPr>
          <p:cNvSpPr>
            <a:spLocks noGrp="1"/>
          </p:cNvSpPr>
          <p:nvPr>
            <p:ph type="ftr" sz="quarter" idx="10"/>
          </p:nvPr>
        </p:nvSpPr>
        <p:spPr/>
        <p:txBody>
          <a:bodyPr/>
          <a:lstStyle/>
          <a:p>
            <a:pPr>
              <a:defRPr/>
            </a:pPr>
            <a:r>
              <a:rPr lang="en-US"/>
              <a:t>E.Paige Abel, RaDIATE Meeting 2019</a:t>
            </a:r>
            <a:endParaRPr lang="en-US" dirty="0"/>
          </a:p>
        </p:txBody>
      </p:sp>
      <p:sp>
        <p:nvSpPr>
          <p:cNvPr id="5" name="Slide Number Placeholder 4">
            <a:extLst>
              <a:ext uri="{FF2B5EF4-FFF2-40B4-BE49-F238E27FC236}">
                <a16:creationId xmlns:a16="http://schemas.microsoft.com/office/drawing/2014/main" id="{79EF4138-18B0-4A12-BA63-2F26466A2952}"/>
              </a:ext>
            </a:extLst>
          </p:cNvPr>
          <p:cNvSpPr>
            <a:spLocks noGrp="1"/>
          </p:cNvSpPr>
          <p:nvPr>
            <p:ph type="sldNum" sz="quarter" idx="11"/>
          </p:nvPr>
        </p:nvSpPr>
        <p:spPr/>
        <p:txBody>
          <a:bodyPr/>
          <a:lstStyle/>
          <a:p>
            <a:pPr>
              <a:defRPr/>
            </a:pPr>
            <a:r>
              <a:rPr lang="en-US"/>
              <a:t>, Slide </a:t>
            </a:r>
            <a:fld id="{35AD4620-7552-4207-8973-898801ED212B}" type="slidenum">
              <a:rPr lang="en-US" smtClean="0"/>
              <a:pPr>
                <a:defRPr/>
              </a:pPr>
              <a:t>3</a:t>
            </a:fld>
            <a:endParaRPr lang="en-US"/>
          </a:p>
        </p:txBody>
      </p:sp>
      <p:sp>
        <p:nvSpPr>
          <p:cNvPr id="8" name="TextBox 7">
            <a:extLst>
              <a:ext uri="{FF2B5EF4-FFF2-40B4-BE49-F238E27FC236}">
                <a16:creationId xmlns:a16="http://schemas.microsoft.com/office/drawing/2014/main" id="{F34238CD-0A82-4AF4-B7E1-DE13772031A9}"/>
              </a:ext>
            </a:extLst>
          </p:cNvPr>
          <p:cNvSpPr txBox="1"/>
          <p:nvPr/>
        </p:nvSpPr>
        <p:spPr>
          <a:xfrm>
            <a:off x="6553201" y="2053389"/>
            <a:ext cx="1904999" cy="923330"/>
          </a:xfrm>
          <a:prstGeom prst="rect">
            <a:avLst/>
          </a:prstGeom>
          <a:noFill/>
        </p:spPr>
        <p:txBody>
          <a:bodyPr wrap="square" rtlCol="0">
            <a:spAutoFit/>
          </a:bodyPr>
          <a:lstStyle/>
          <a:p>
            <a:r>
              <a:rPr lang="en-US" dirty="0"/>
              <a:t>Water Purification System</a:t>
            </a:r>
          </a:p>
        </p:txBody>
      </p:sp>
      <p:sp>
        <p:nvSpPr>
          <p:cNvPr id="16" name="TextBox 15">
            <a:extLst>
              <a:ext uri="{FF2B5EF4-FFF2-40B4-BE49-F238E27FC236}">
                <a16:creationId xmlns:a16="http://schemas.microsoft.com/office/drawing/2014/main" id="{86262C57-DD68-4E4F-AF41-7D61621F3673}"/>
              </a:ext>
            </a:extLst>
          </p:cNvPr>
          <p:cNvSpPr txBox="1"/>
          <p:nvPr/>
        </p:nvSpPr>
        <p:spPr>
          <a:xfrm>
            <a:off x="6553201" y="5072877"/>
            <a:ext cx="1592979" cy="369332"/>
          </a:xfrm>
          <a:prstGeom prst="rect">
            <a:avLst/>
          </a:prstGeom>
          <a:noFill/>
        </p:spPr>
        <p:txBody>
          <a:bodyPr wrap="square" rtlCol="0">
            <a:spAutoFit/>
          </a:bodyPr>
          <a:lstStyle/>
          <a:p>
            <a:r>
              <a:rPr lang="en-US" dirty="0"/>
              <a:t>Target loop</a:t>
            </a:r>
          </a:p>
        </p:txBody>
      </p:sp>
      <p:sp>
        <p:nvSpPr>
          <p:cNvPr id="18" name="Rectangle: Rounded Corners 17">
            <a:extLst>
              <a:ext uri="{FF2B5EF4-FFF2-40B4-BE49-F238E27FC236}">
                <a16:creationId xmlns:a16="http://schemas.microsoft.com/office/drawing/2014/main" id="{73A1ADBF-AA47-410B-88F1-CD4272E960D2}"/>
              </a:ext>
            </a:extLst>
          </p:cNvPr>
          <p:cNvSpPr/>
          <p:nvPr/>
        </p:nvSpPr>
        <p:spPr>
          <a:xfrm>
            <a:off x="845422" y="1076652"/>
            <a:ext cx="5326778" cy="3185962"/>
          </a:xfrm>
          <a:prstGeom prst="roundRect">
            <a:avLst/>
          </a:prstGeom>
          <a:noFill/>
          <a:ln>
            <a:solidFill>
              <a:srgbClr val="19BDB9"/>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9" name="Rectangle: Rounded Corners 18">
            <a:extLst>
              <a:ext uri="{FF2B5EF4-FFF2-40B4-BE49-F238E27FC236}">
                <a16:creationId xmlns:a16="http://schemas.microsoft.com/office/drawing/2014/main" id="{C7F72B87-40B7-4DF4-B9AD-CE98D5965515}"/>
              </a:ext>
            </a:extLst>
          </p:cNvPr>
          <p:cNvSpPr/>
          <p:nvPr/>
        </p:nvSpPr>
        <p:spPr>
          <a:xfrm>
            <a:off x="854664" y="4328961"/>
            <a:ext cx="5326778" cy="1778555"/>
          </a:xfrm>
          <a:prstGeom prst="roundRect">
            <a:avLst/>
          </a:prstGeom>
          <a:noFill/>
          <a:ln>
            <a:solidFill>
              <a:srgbClr val="F9B268"/>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308561A4-A350-405D-AAC6-4C9A4E19DB89}"/>
              </a:ext>
            </a:extLst>
          </p:cNvPr>
          <p:cNvSpPr txBox="1"/>
          <p:nvPr/>
        </p:nvSpPr>
        <p:spPr>
          <a:xfrm>
            <a:off x="1295400" y="4434795"/>
            <a:ext cx="685800" cy="369332"/>
          </a:xfrm>
          <a:prstGeom prst="rect">
            <a:avLst/>
          </a:prstGeom>
          <a:noFill/>
        </p:spPr>
        <p:txBody>
          <a:bodyPr wrap="square" rtlCol="0">
            <a:spAutoFit/>
          </a:bodyPr>
          <a:lstStyle/>
          <a:p>
            <a:r>
              <a:rPr lang="en-US" b="1" dirty="0"/>
              <a:t>36 L</a:t>
            </a:r>
          </a:p>
        </p:txBody>
      </p:sp>
      <p:sp>
        <p:nvSpPr>
          <p:cNvPr id="20" name="TextBox 19">
            <a:extLst>
              <a:ext uri="{FF2B5EF4-FFF2-40B4-BE49-F238E27FC236}">
                <a16:creationId xmlns:a16="http://schemas.microsoft.com/office/drawing/2014/main" id="{2E7A3373-ED27-41C5-8D55-458DAC3D78AE}"/>
              </a:ext>
            </a:extLst>
          </p:cNvPr>
          <p:cNvSpPr txBox="1"/>
          <p:nvPr/>
        </p:nvSpPr>
        <p:spPr>
          <a:xfrm>
            <a:off x="4019550" y="5006849"/>
            <a:ext cx="1104900" cy="369332"/>
          </a:xfrm>
          <a:prstGeom prst="rect">
            <a:avLst/>
          </a:prstGeom>
          <a:noFill/>
        </p:spPr>
        <p:txBody>
          <a:bodyPr wrap="square" rtlCol="0">
            <a:spAutoFit/>
          </a:bodyPr>
          <a:lstStyle/>
          <a:p>
            <a:r>
              <a:rPr lang="en-US" b="1" dirty="0"/>
              <a:t>11 L/min</a:t>
            </a:r>
          </a:p>
        </p:txBody>
      </p:sp>
    </p:spTree>
    <p:extLst>
      <p:ext uri="{BB962C8B-B14F-4D97-AF65-F5344CB8AC3E}">
        <p14:creationId xmlns:p14="http://schemas.microsoft.com/office/powerpoint/2010/main" val="1888006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6" grpId="0"/>
      <p:bldP spid="18" grpId="0" animBg="1"/>
      <p:bldP spid="19" grpId="0" animBg="1"/>
      <p:bldP spid="2" grpId="0"/>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1">
            <a:extLst>
              <a:ext uri="{FF2B5EF4-FFF2-40B4-BE49-F238E27FC236}">
                <a16:creationId xmlns:a16="http://schemas.microsoft.com/office/drawing/2014/main" id="{DDC77BEE-161A-423E-B1B8-41AA61BFF731}"/>
              </a:ext>
            </a:extLst>
          </p:cNvPr>
          <p:cNvSpPr txBox="1">
            <a:spLocks/>
          </p:cNvSpPr>
          <p:nvPr/>
        </p:nvSpPr>
        <p:spPr bwMode="auto">
          <a:xfrm>
            <a:off x="65879" y="2917877"/>
            <a:ext cx="4038600" cy="220507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180178" indent="-180178" algn="l" defTabSz="803293" rtl="0" eaLnBrk="1" fontAlgn="base" hangingPunct="1">
              <a:lnSpc>
                <a:spcPct val="90000"/>
              </a:lnSpc>
              <a:spcBef>
                <a:spcPts val="1206"/>
              </a:spcBef>
              <a:spcAft>
                <a:spcPct val="0"/>
              </a:spcAft>
              <a:buSzPct val="100000"/>
              <a:buFont typeface="Wingdings" pitchFamily="2" charset="2"/>
              <a:buChar char="§"/>
              <a:defRPr sz="2200">
                <a:solidFill>
                  <a:srgbClr val="064308"/>
                </a:solidFill>
                <a:latin typeface="Arial" charset="0"/>
                <a:ea typeface="ＭＳ Ｐゴシック" pitchFamily="-65" charset="-128"/>
                <a:cs typeface="ＭＳ Ｐゴシック" pitchFamily="-65" charset="-128"/>
              </a:defRPr>
            </a:lvl1pPr>
            <a:lvl2pPr marL="363359" indent="-151650" algn="l" defTabSz="803293" rtl="0" eaLnBrk="1" fontAlgn="base" hangingPunct="1">
              <a:lnSpc>
                <a:spcPct val="90000"/>
              </a:lnSpc>
              <a:spcBef>
                <a:spcPts val="201"/>
              </a:spcBef>
              <a:spcAft>
                <a:spcPct val="0"/>
              </a:spcAft>
              <a:buSzPct val="100000"/>
              <a:buFont typeface="Arial" pitchFamily="34" charset="0"/>
              <a:buChar char="•"/>
              <a:defRPr sz="2000">
                <a:solidFill>
                  <a:schemeClr val="tx1"/>
                </a:solidFill>
                <a:latin typeface="Arial" charset="0"/>
                <a:ea typeface="ＭＳ Ｐゴシック" charset="-128"/>
                <a:cs typeface="ＭＳ Ｐゴシック"/>
              </a:defRPr>
            </a:lvl2pPr>
            <a:lvl3pPr marL="591584" indent="-160658" algn="l" defTabSz="803293" rtl="0" eaLnBrk="1" fontAlgn="base" hangingPunct="1">
              <a:lnSpc>
                <a:spcPct val="90000"/>
              </a:lnSpc>
              <a:spcBef>
                <a:spcPts val="201"/>
              </a:spcBef>
              <a:spcAft>
                <a:spcPct val="0"/>
              </a:spcAft>
              <a:buSzPct val="100000"/>
              <a:buFont typeface="Lucida Grande" charset="0"/>
              <a:buChar char="»"/>
              <a:defRPr sz="1800">
                <a:solidFill>
                  <a:schemeClr val="tx1"/>
                </a:solidFill>
                <a:latin typeface="Arial" charset="0"/>
                <a:ea typeface="ヒラギノ角ゴ Pro W3" pitchFamily="-111" charset="-128"/>
                <a:cs typeface="ヒラギノ角ゴ Pro W3" pitchFamily="-111" charset="-128"/>
              </a:defRPr>
            </a:lvl3pPr>
            <a:lvl4pPr marL="728219" indent="-133632" algn="l" defTabSz="803293" rtl="0" eaLnBrk="1" fontAlgn="base" hangingPunct="1">
              <a:lnSpc>
                <a:spcPct val="90000"/>
              </a:lnSpc>
              <a:spcBef>
                <a:spcPts val="201"/>
              </a:spcBef>
              <a:spcAft>
                <a:spcPct val="0"/>
              </a:spcAft>
              <a:buClr>
                <a:srgbClr val="999999"/>
              </a:buClr>
              <a:buSzPct val="100000"/>
              <a:buFont typeface="Arial" pitchFamily="34" charset="0"/>
              <a:buChar char="•"/>
              <a:defRPr sz="1600">
                <a:solidFill>
                  <a:schemeClr val="tx1"/>
                </a:solidFill>
                <a:latin typeface="+mn-lt"/>
                <a:ea typeface="ヒラギノ角ゴ Pro W3" pitchFamily="-111" charset="-128"/>
                <a:cs typeface="ヒラギノ角ゴ Pro W3"/>
              </a:defRPr>
            </a:lvl4pPr>
            <a:lvl5pPr marL="1002991" indent="-180178" algn="l" defTabSz="803293" rtl="0" eaLnBrk="1" fontAlgn="base" hangingPunct="1">
              <a:lnSpc>
                <a:spcPct val="90000"/>
              </a:lnSpc>
              <a:spcBef>
                <a:spcPts val="201"/>
              </a:spcBef>
              <a:spcAft>
                <a:spcPct val="0"/>
              </a:spcAft>
              <a:buClr>
                <a:srgbClr val="999999"/>
              </a:buClr>
              <a:buSzPct val="100000"/>
              <a:buFont typeface="Lucida Grande" charset="0"/>
              <a:buChar char="»"/>
              <a:defRPr sz="1400">
                <a:solidFill>
                  <a:schemeClr val="tx1"/>
                </a:solidFill>
                <a:latin typeface="+mn-lt"/>
                <a:ea typeface="ヒラギノ角ゴ Pro W3" pitchFamily="-111" charset="-128"/>
                <a:cs typeface="ヒラギノ角ゴ Pro W3"/>
              </a:defRPr>
            </a:lvl5pPr>
            <a:lvl6pPr marL="2223294" indent="-150759" algn="l" defTabSz="807750"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6pPr>
            <a:lvl7pPr marL="2680333" indent="-150759" algn="l" defTabSz="807750"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7pPr>
            <a:lvl8pPr marL="3137372" indent="-150759" algn="l" defTabSz="807750"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8pPr>
            <a:lvl9pPr marL="3594407" indent="-150759" algn="l" defTabSz="807750"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9pPr>
          </a:lstStyle>
          <a:p>
            <a:endParaRPr lang="en-US" kern="0" dirty="0"/>
          </a:p>
          <a:p>
            <a:r>
              <a:rPr lang="en-US" kern="0" dirty="0"/>
              <a:t>Higher intensity beam </a:t>
            </a:r>
          </a:p>
          <a:p>
            <a:pPr marL="211709" lvl="1" indent="0">
              <a:buFont typeface="Arial" pitchFamily="34" charset="0"/>
              <a:buNone/>
            </a:pPr>
            <a:r>
              <a:rPr lang="en-US" kern="0" dirty="0"/>
              <a:t>     Higher isotope production</a:t>
            </a:r>
          </a:p>
          <a:p>
            <a:pPr marL="211709" lvl="1" indent="0">
              <a:buFont typeface="Arial" pitchFamily="34" charset="0"/>
              <a:buNone/>
            </a:pPr>
            <a:r>
              <a:rPr lang="en-US" kern="0" dirty="0"/>
              <a:t>     Potentially more effects from </a:t>
            </a:r>
          </a:p>
          <a:p>
            <a:pPr marL="211709" lvl="1" indent="0">
              <a:buFont typeface="Arial" pitchFamily="34" charset="0"/>
              <a:buNone/>
            </a:pPr>
            <a:r>
              <a:rPr lang="en-US" kern="0" dirty="0"/>
              <a:t>     radiolysis</a:t>
            </a:r>
          </a:p>
          <a:p>
            <a:pPr marL="211709" lvl="1" indent="0">
              <a:buFont typeface="Arial" pitchFamily="34" charset="0"/>
              <a:buNone/>
            </a:pPr>
            <a:endParaRPr lang="en-US" kern="0" dirty="0"/>
          </a:p>
        </p:txBody>
      </p:sp>
      <p:sp>
        <p:nvSpPr>
          <p:cNvPr id="2" name="Content Placeholder 1">
            <a:extLst>
              <a:ext uri="{FF2B5EF4-FFF2-40B4-BE49-F238E27FC236}">
                <a16:creationId xmlns:a16="http://schemas.microsoft.com/office/drawing/2014/main" id="{C3CE99F3-A3BA-465D-B2F9-AD000F2A7EB2}"/>
              </a:ext>
            </a:extLst>
          </p:cNvPr>
          <p:cNvSpPr>
            <a:spLocks noGrp="1"/>
          </p:cNvSpPr>
          <p:nvPr>
            <p:ph idx="1"/>
          </p:nvPr>
        </p:nvSpPr>
        <p:spPr>
          <a:xfrm>
            <a:off x="76199" y="1067100"/>
            <a:ext cx="4495801" cy="5027414"/>
          </a:xfrm>
        </p:spPr>
        <p:txBody>
          <a:bodyPr/>
          <a:lstStyle/>
          <a:p>
            <a:r>
              <a:rPr lang="en-US" dirty="0"/>
              <a:t>Areas with open questions:</a:t>
            </a:r>
          </a:p>
          <a:p>
            <a:pPr lvl="1"/>
            <a:r>
              <a:rPr lang="en-US" dirty="0"/>
              <a:t>Chemistry in water system</a:t>
            </a:r>
          </a:p>
          <a:p>
            <a:pPr lvl="1"/>
            <a:r>
              <a:rPr lang="en-US" dirty="0"/>
              <a:t>Durability of material in system</a:t>
            </a:r>
          </a:p>
          <a:p>
            <a:pPr lvl="1"/>
            <a:r>
              <a:rPr lang="en-US" dirty="0"/>
              <a:t>Radiolysis effects</a:t>
            </a:r>
          </a:p>
          <a:p>
            <a:r>
              <a:rPr lang="en-US" dirty="0"/>
              <a:t>Current efforts are “practice” for harvesting at FRIB</a:t>
            </a:r>
          </a:p>
          <a:p>
            <a:pPr marL="371428" indent="-342900"/>
            <a:endParaRPr lang="en-US" dirty="0"/>
          </a:p>
        </p:txBody>
      </p:sp>
      <p:sp>
        <p:nvSpPr>
          <p:cNvPr id="3" name="Title 2">
            <a:extLst>
              <a:ext uri="{FF2B5EF4-FFF2-40B4-BE49-F238E27FC236}">
                <a16:creationId xmlns:a16="http://schemas.microsoft.com/office/drawing/2014/main" id="{7D6E2731-3748-4FE4-88C1-41FB6536557D}"/>
              </a:ext>
            </a:extLst>
          </p:cNvPr>
          <p:cNvSpPr>
            <a:spLocks noGrp="1"/>
          </p:cNvSpPr>
          <p:nvPr>
            <p:ph type="title"/>
          </p:nvPr>
        </p:nvSpPr>
        <p:spPr/>
        <p:txBody>
          <a:bodyPr/>
          <a:lstStyle/>
          <a:p>
            <a:r>
              <a:rPr lang="en-US" dirty="0"/>
              <a:t>Isotope Harvesting at FRIB</a:t>
            </a:r>
          </a:p>
        </p:txBody>
      </p:sp>
      <p:sp>
        <p:nvSpPr>
          <p:cNvPr id="4" name="Footer Placeholder 3">
            <a:extLst>
              <a:ext uri="{FF2B5EF4-FFF2-40B4-BE49-F238E27FC236}">
                <a16:creationId xmlns:a16="http://schemas.microsoft.com/office/drawing/2014/main" id="{0A89BA1D-1B24-4196-A6A4-9E81A5EA4BBB}"/>
              </a:ext>
            </a:extLst>
          </p:cNvPr>
          <p:cNvSpPr>
            <a:spLocks noGrp="1"/>
          </p:cNvSpPr>
          <p:nvPr>
            <p:ph type="ftr" sz="quarter" idx="10"/>
          </p:nvPr>
        </p:nvSpPr>
        <p:spPr/>
        <p:txBody>
          <a:bodyPr/>
          <a:lstStyle/>
          <a:p>
            <a:pPr>
              <a:defRPr/>
            </a:pPr>
            <a:r>
              <a:rPr lang="en-US"/>
              <a:t>E.Paige Abel, RaDIATE Meeting 2019</a:t>
            </a:r>
            <a:endParaRPr lang="en-US" dirty="0"/>
          </a:p>
        </p:txBody>
      </p:sp>
      <p:sp>
        <p:nvSpPr>
          <p:cNvPr id="5" name="Slide Number Placeholder 4">
            <a:extLst>
              <a:ext uri="{FF2B5EF4-FFF2-40B4-BE49-F238E27FC236}">
                <a16:creationId xmlns:a16="http://schemas.microsoft.com/office/drawing/2014/main" id="{754BC890-94B6-4FE7-BA81-77BA6C9EAC3B}"/>
              </a:ext>
            </a:extLst>
          </p:cNvPr>
          <p:cNvSpPr>
            <a:spLocks noGrp="1"/>
          </p:cNvSpPr>
          <p:nvPr>
            <p:ph type="sldNum" sz="quarter" idx="11"/>
          </p:nvPr>
        </p:nvSpPr>
        <p:spPr/>
        <p:txBody>
          <a:bodyPr/>
          <a:lstStyle/>
          <a:p>
            <a:pPr>
              <a:defRPr/>
            </a:pPr>
            <a:r>
              <a:rPr lang="en-US"/>
              <a:t>, Slide </a:t>
            </a:r>
            <a:fld id="{35AD4620-7552-4207-8973-898801ED212B}" type="slidenum">
              <a:rPr lang="en-US" smtClean="0"/>
              <a:pPr>
                <a:defRPr/>
              </a:pPr>
              <a:t>4</a:t>
            </a:fld>
            <a:endParaRPr lang="en-US"/>
          </a:p>
        </p:txBody>
      </p:sp>
      <p:cxnSp>
        <p:nvCxnSpPr>
          <p:cNvPr id="7" name="Straight Arrow Connector 6">
            <a:extLst>
              <a:ext uri="{FF2B5EF4-FFF2-40B4-BE49-F238E27FC236}">
                <a16:creationId xmlns:a16="http://schemas.microsoft.com/office/drawing/2014/main" id="{29C4A5A5-2ABA-494C-8211-9FBD8C3951F1}"/>
              </a:ext>
            </a:extLst>
          </p:cNvPr>
          <p:cNvCxnSpPr/>
          <p:nvPr/>
        </p:nvCxnSpPr>
        <p:spPr>
          <a:xfrm>
            <a:off x="304800" y="4114800"/>
            <a:ext cx="304800" cy="0"/>
          </a:xfrm>
          <a:prstGeom prst="straightConnector1">
            <a:avLst/>
          </a:prstGeom>
          <a:ln w="38100">
            <a:solidFill>
              <a:srgbClr val="A088B7"/>
            </a:solidFill>
            <a:tailEnd type="triangle"/>
          </a:ln>
        </p:spPr>
        <p:style>
          <a:lnRef idx="1">
            <a:schemeClr val="accent6"/>
          </a:lnRef>
          <a:fillRef idx="0">
            <a:schemeClr val="accent6"/>
          </a:fillRef>
          <a:effectRef idx="0">
            <a:schemeClr val="accent6"/>
          </a:effectRef>
          <a:fontRef idx="minor">
            <a:schemeClr val="tx1"/>
          </a:fontRef>
        </p:style>
      </p:cxnSp>
      <p:cxnSp>
        <p:nvCxnSpPr>
          <p:cNvPr id="8" name="Straight Arrow Connector 7">
            <a:extLst>
              <a:ext uri="{FF2B5EF4-FFF2-40B4-BE49-F238E27FC236}">
                <a16:creationId xmlns:a16="http://schemas.microsoft.com/office/drawing/2014/main" id="{5EC7D0BC-38D6-47F3-B161-4CD77E1F2413}"/>
              </a:ext>
            </a:extLst>
          </p:cNvPr>
          <p:cNvCxnSpPr/>
          <p:nvPr/>
        </p:nvCxnSpPr>
        <p:spPr>
          <a:xfrm>
            <a:off x="304800" y="3810000"/>
            <a:ext cx="304800" cy="0"/>
          </a:xfrm>
          <a:prstGeom prst="straightConnector1">
            <a:avLst/>
          </a:prstGeom>
          <a:ln w="38100">
            <a:solidFill>
              <a:srgbClr val="A088B7"/>
            </a:solidFill>
            <a:tailEnd type="triangle"/>
          </a:ln>
        </p:spPr>
        <p:style>
          <a:lnRef idx="1">
            <a:schemeClr val="accent6"/>
          </a:lnRef>
          <a:fillRef idx="0">
            <a:schemeClr val="accent6"/>
          </a:fillRef>
          <a:effectRef idx="0">
            <a:schemeClr val="accent6"/>
          </a:effectRef>
          <a:fontRef idx="minor">
            <a:schemeClr val="tx1"/>
          </a:fontRef>
        </p:style>
      </p:cxnSp>
      <p:sp>
        <p:nvSpPr>
          <p:cNvPr id="11" name="TextBox 10">
            <a:extLst>
              <a:ext uri="{FF2B5EF4-FFF2-40B4-BE49-F238E27FC236}">
                <a16:creationId xmlns:a16="http://schemas.microsoft.com/office/drawing/2014/main" id="{DF6A7F12-0954-41CF-9F09-F98C67A4B2B6}"/>
              </a:ext>
            </a:extLst>
          </p:cNvPr>
          <p:cNvSpPr txBox="1"/>
          <p:nvPr/>
        </p:nvSpPr>
        <p:spPr>
          <a:xfrm>
            <a:off x="5334001" y="2397642"/>
            <a:ext cx="3048000" cy="369332"/>
          </a:xfrm>
          <a:prstGeom prst="rect">
            <a:avLst/>
          </a:prstGeom>
          <a:noFill/>
        </p:spPr>
        <p:txBody>
          <a:bodyPr wrap="square" rtlCol="0">
            <a:spAutoFit/>
          </a:bodyPr>
          <a:lstStyle/>
          <a:p>
            <a:r>
              <a:rPr lang="en-US" dirty="0"/>
              <a:t>Beam Power Comparison</a:t>
            </a:r>
          </a:p>
        </p:txBody>
      </p:sp>
      <p:pic>
        <p:nvPicPr>
          <p:cNvPr id="6" name="Picture 5">
            <a:extLst>
              <a:ext uri="{FF2B5EF4-FFF2-40B4-BE49-F238E27FC236}">
                <a16:creationId xmlns:a16="http://schemas.microsoft.com/office/drawing/2014/main" id="{B0287278-C712-48F9-8E29-628CED1A3A9C}"/>
              </a:ext>
            </a:extLst>
          </p:cNvPr>
          <p:cNvPicPr>
            <a:picLocks noChangeAspect="1"/>
          </p:cNvPicPr>
          <p:nvPr/>
        </p:nvPicPr>
        <p:blipFill>
          <a:blip r:embed="rId3"/>
          <a:stretch>
            <a:fillRect/>
          </a:stretch>
        </p:blipFill>
        <p:spPr>
          <a:xfrm>
            <a:off x="4248905" y="2766974"/>
            <a:ext cx="4734043" cy="3239312"/>
          </a:xfrm>
          <a:prstGeom prst="rect">
            <a:avLst/>
          </a:prstGeom>
        </p:spPr>
      </p:pic>
    </p:spTree>
    <p:extLst>
      <p:ext uri="{BB962C8B-B14F-4D97-AF65-F5344CB8AC3E}">
        <p14:creationId xmlns:p14="http://schemas.microsoft.com/office/powerpoint/2010/main" val="809005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EF002D1-5B44-4111-955C-D2243403934D}"/>
              </a:ext>
            </a:extLst>
          </p:cNvPr>
          <p:cNvSpPr>
            <a:spLocks noGrp="1"/>
          </p:cNvSpPr>
          <p:nvPr>
            <p:ph type="title"/>
          </p:nvPr>
        </p:nvSpPr>
        <p:spPr/>
        <p:txBody>
          <a:bodyPr/>
          <a:lstStyle/>
          <a:p>
            <a:r>
              <a:rPr lang="en-US" dirty="0"/>
              <a:t>Miniature Beam Dump</a:t>
            </a:r>
          </a:p>
        </p:txBody>
      </p:sp>
      <p:sp>
        <p:nvSpPr>
          <p:cNvPr id="4" name="Footer Placeholder 3">
            <a:extLst>
              <a:ext uri="{FF2B5EF4-FFF2-40B4-BE49-F238E27FC236}">
                <a16:creationId xmlns:a16="http://schemas.microsoft.com/office/drawing/2014/main" id="{AD7A5579-F525-41D9-89DE-AB071D79504D}"/>
              </a:ext>
            </a:extLst>
          </p:cNvPr>
          <p:cNvSpPr>
            <a:spLocks noGrp="1"/>
          </p:cNvSpPr>
          <p:nvPr>
            <p:ph type="ftr" sz="quarter" idx="10"/>
          </p:nvPr>
        </p:nvSpPr>
        <p:spPr/>
        <p:txBody>
          <a:bodyPr/>
          <a:lstStyle/>
          <a:p>
            <a:pPr>
              <a:defRPr/>
            </a:pPr>
            <a:r>
              <a:rPr lang="en-US"/>
              <a:t>E.Paige Abel, RaDIATE Meeting 2019</a:t>
            </a:r>
            <a:endParaRPr lang="en-US" dirty="0"/>
          </a:p>
        </p:txBody>
      </p:sp>
      <p:sp>
        <p:nvSpPr>
          <p:cNvPr id="5" name="Slide Number Placeholder 4">
            <a:extLst>
              <a:ext uri="{FF2B5EF4-FFF2-40B4-BE49-F238E27FC236}">
                <a16:creationId xmlns:a16="http://schemas.microsoft.com/office/drawing/2014/main" id="{8ED1B4D0-0BE6-42E0-8390-7495DF30864C}"/>
              </a:ext>
            </a:extLst>
          </p:cNvPr>
          <p:cNvSpPr>
            <a:spLocks noGrp="1"/>
          </p:cNvSpPr>
          <p:nvPr>
            <p:ph type="sldNum" sz="quarter" idx="11"/>
          </p:nvPr>
        </p:nvSpPr>
        <p:spPr/>
        <p:txBody>
          <a:bodyPr/>
          <a:lstStyle/>
          <a:p>
            <a:pPr>
              <a:defRPr/>
            </a:pPr>
            <a:r>
              <a:rPr lang="en-US"/>
              <a:t>, Slide </a:t>
            </a:r>
            <a:fld id="{35AD4620-7552-4207-8973-898801ED212B}" type="slidenum">
              <a:rPr lang="en-US" smtClean="0"/>
              <a:pPr>
                <a:defRPr/>
              </a:pPr>
              <a:t>5</a:t>
            </a:fld>
            <a:endParaRPr lang="en-US"/>
          </a:p>
        </p:txBody>
      </p:sp>
      <p:sp>
        <p:nvSpPr>
          <p:cNvPr id="15" name="TextBox 14">
            <a:extLst>
              <a:ext uri="{FF2B5EF4-FFF2-40B4-BE49-F238E27FC236}">
                <a16:creationId xmlns:a16="http://schemas.microsoft.com/office/drawing/2014/main" id="{E1C0D438-64B3-4B91-ACC5-6E10FB7A29B0}"/>
              </a:ext>
            </a:extLst>
          </p:cNvPr>
          <p:cNvSpPr txBox="1"/>
          <p:nvPr/>
        </p:nvSpPr>
        <p:spPr>
          <a:xfrm>
            <a:off x="5507213" y="1143700"/>
            <a:ext cx="3006372" cy="369332"/>
          </a:xfrm>
          <a:prstGeom prst="rect">
            <a:avLst/>
          </a:prstGeom>
          <a:noFill/>
        </p:spPr>
        <p:txBody>
          <a:bodyPr wrap="square" rtlCol="0">
            <a:spAutoFit/>
          </a:bodyPr>
          <a:lstStyle/>
          <a:p>
            <a:r>
              <a:rPr lang="en-US" b="1" dirty="0"/>
              <a:t>Prototype Beam Blocker</a:t>
            </a:r>
          </a:p>
        </p:txBody>
      </p:sp>
      <p:sp>
        <p:nvSpPr>
          <p:cNvPr id="16" name="TextBox 15">
            <a:extLst>
              <a:ext uri="{FF2B5EF4-FFF2-40B4-BE49-F238E27FC236}">
                <a16:creationId xmlns:a16="http://schemas.microsoft.com/office/drawing/2014/main" id="{44566490-E305-400C-8E44-554C517DAB4C}"/>
              </a:ext>
            </a:extLst>
          </p:cNvPr>
          <p:cNvSpPr txBox="1"/>
          <p:nvPr/>
        </p:nvSpPr>
        <p:spPr>
          <a:xfrm>
            <a:off x="1277937" y="1116186"/>
            <a:ext cx="2514600" cy="369332"/>
          </a:xfrm>
          <a:prstGeom prst="rect">
            <a:avLst/>
          </a:prstGeom>
          <a:noFill/>
        </p:spPr>
        <p:txBody>
          <a:bodyPr wrap="square" rtlCol="0">
            <a:spAutoFit/>
          </a:bodyPr>
          <a:lstStyle/>
          <a:p>
            <a:r>
              <a:rPr lang="en-US" b="1" dirty="0"/>
              <a:t>FRIB Beam Dump</a:t>
            </a:r>
          </a:p>
        </p:txBody>
      </p:sp>
      <p:pic>
        <p:nvPicPr>
          <p:cNvPr id="50" name="Picture 49" descr="A picture containing white, umbrella, game&#10;&#10;Description automatically generated">
            <a:extLst>
              <a:ext uri="{FF2B5EF4-FFF2-40B4-BE49-F238E27FC236}">
                <a16:creationId xmlns:a16="http://schemas.microsoft.com/office/drawing/2014/main" id="{8800FFED-2D2D-42A1-873A-2502371EC219}"/>
              </a:ext>
            </a:extLst>
          </p:cNvPr>
          <p:cNvPicPr>
            <a:picLocks noChangeAspect="1"/>
          </p:cNvPicPr>
          <p:nvPr/>
        </p:nvPicPr>
        <p:blipFill rotWithShape="1">
          <a:blip r:embed="rId3"/>
          <a:srcRect l="50241"/>
          <a:stretch/>
        </p:blipFill>
        <p:spPr>
          <a:xfrm>
            <a:off x="1193383" y="3352800"/>
            <a:ext cx="2600551" cy="2241665"/>
          </a:xfrm>
          <a:prstGeom prst="rect">
            <a:avLst/>
          </a:prstGeom>
        </p:spPr>
      </p:pic>
      <p:grpSp>
        <p:nvGrpSpPr>
          <p:cNvPr id="59" name="Group 58">
            <a:extLst>
              <a:ext uri="{FF2B5EF4-FFF2-40B4-BE49-F238E27FC236}">
                <a16:creationId xmlns:a16="http://schemas.microsoft.com/office/drawing/2014/main" id="{18A82F47-F1E9-49C0-A11D-0D5BBE696849}"/>
              </a:ext>
            </a:extLst>
          </p:cNvPr>
          <p:cNvGrpSpPr/>
          <p:nvPr/>
        </p:nvGrpSpPr>
        <p:grpSpPr>
          <a:xfrm>
            <a:off x="5091520" y="1697698"/>
            <a:ext cx="3671480" cy="4001926"/>
            <a:chOff x="138521" y="1560674"/>
            <a:chExt cx="3671480" cy="4001926"/>
          </a:xfrm>
        </p:grpSpPr>
        <p:pic>
          <p:nvPicPr>
            <p:cNvPr id="6" name="Picture 5">
              <a:extLst>
                <a:ext uri="{FF2B5EF4-FFF2-40B4-BE49-F238E27FC236}">
                  <a16:creationId xmlns:a16="http://schemas.microsoft.com/office/drawing/2014/main" id="{C9FE7C2D-2D0A-4012-81C1-B781EAB3A1A3}"/>
                </a:ext>
              </a:extLst>
            </p:cNvPr>
            <p:cNvPicPr>
              <a:picLocks noChangeAspect="1"/>
            </p:cNvPicPr>
            <p:nvPr/>
          </p:nvPicPr>
          <p:blipFill rotWithShape="1">
            <a:blip r:embed="rId4"/>
            <a:srcRect l="17743" t="6076" r="4189" b="1139"/>
            <a:stretch/>
          </p:blipFill>
          <p:spPr>
            <a:xfrm>
              <a:off x="1295400" y="1560675"/>
              <a:ext cx="1398832" cy="2858925"/>
            </a:xfrm>
            <a:prstGeom prst="rect">
              <a:avLst/>
            </a:prstGeom>
          </p:spPr>
        </p:pic>
        <p:cxnSp>
          <p:nvCxnSpPr>
            <p:cNvPr id="7" name="Straight Arrow Connector 6">
              <a:extLst>
                <a:ext uri="{FF2B5EF4-FFF2-40B4-BE49-F238E27FC236}">
                  <a16:creationId xmlns:a16="http://schemas.microsoft.com/office/drawing/2014/main" id="{259FBE36-C05A-48C9-A76B-BF1D423F74D5}"/>
                </a:ext>
              </a:extLst>
            </p:cNvPr>
            <p:cNvCxnSpPr>
              <a:cxnSpLocks/>
            </p:cNvCxnSpPr>
            <p:nvPr/>
          </p:nvCxnSpPr>
          <p:spPr>
            <a:xfrm>
              <a:off x="990600" y="2535461"/>
              <a:ext cx="668461" cy="0"/>
            </a:xfrm>
            <a:prstGeom prst="straightConnector1">
              <a:avLst/>
            </a:prstGeom>
            <a:ln w="38100">
              <a:solidFill>
                <a:srgbClr val="19BDB9"/>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24A11B08-DD55-48BF-8E94-ADAD20B7E90A}"/>
                </a:ext>
              </a:extLst>
            </p:cNvPr>
            <p:cNvSpPr txBox="1"/>
            <p:nvPr/>
          </p:nvSpPr>
          <p:spPr>
            <a:xfrm>
              <a:off x="138521" y="2267641"/>
              <a:ext cx="976045" cy="523220"/>
            </a:xfrm>
            <a:prstGeom prst="rect">
              <a:avLst/>
            </a:prstGeom>
            <a:noFill/>
          </p:spPr>
          <p:txBody>
            <a:bodyPr wrap="square" rtlCol="0">
              <a:spAutoFit/>
            </a:bodyPr>
            <a:lstStyle/>
            <a:p>
              <a:pPr algn="ctr"/>
              <a:r>
                <a:rPr lang="en-US" sz="1400" dirty="0">
                  <a:solidFill>
                    <a:srgbClr val="19BDB9"/>
                  </a:solidFill>
                </a:rPr>
                <a:t>Primary Beam</a:t>
              </a:r>
            </a:p>
          </p:txBody>
        </p:sp>
        <p:sp>
          <p:nvSpPr>
            <p:cNvPr id="9" name="Left Bracket 8">
              <a:extLst>
                <a:ext uri="{FF2B5EF4-FFF2-40B4-BE49-F238E27FC236}">
                  <a16:creationId xmlns:a16="http://schemas.microsoft.com/office/drawing/2014/main" id="{FAB3AE0A-1770-45A8-B3ED-4A9ED013EC4E}"/>
                </a:ext>
              </a:extLst>
            </p:cNvPr>
            <p:cNvSpPr/>
            <p:nvPr/>
          </p:nvSpPr>
          <p:spPr>
            <a:xfrm rot="10800000">
              <a:off x="2667001" y="1560674"/>
              <a:ext cx="167023" cy="2858925"/>
            </a:xfrm>
            <a:prstGeom prst="leftBracket">
              <a:avLst/>
            </a:prstGeom>
            <a:ln>
              <a:solidFill>
                <a:schemeClr val="tx2">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2">
                    <a:lumMod val="75000"/>
                    <a:lumOff val="25000"/>
                  </a:schemeClr>
                </a:solidFill>
              </a:endParaRPr>
            </a:p>
          </p:txBody>
        </p:sp>
        <p:sp>
          <p:nvSpPr>
            <p:cNvPr id="10" name="TextBox 9">
              <a:extLst>
                <a:ext uri="{FF2B5EF4-FFF2-40B4-BE49-F238E27FC236}">
                  <a16:creationId xmlns:a16="http://schemas.microsoft.com/office/drawing/2014/main" id="{A05114D5-41F1-4810-8826-1B251FAC78DC}"/>
                </a:ext>
              </a:extLst>
            </p:cNvPr>
            <p:cNvSpPr txBox="1"/>
            <p:nvPr/>
          </p:nvSpPr>
          <p:spPr>
            <a:xfrm>
              <a:off x="2895601" y="2406140"/>
              <a:ext cx="914400" cy="307777"/>
            </a:xfrm>
            <a:prstGeom prst="rect">
              <a:avLst/>
            </a:prstGeom>
            <a:noFill/>
          </p:spPr>
          <p:txBody>
            <a:bodyPr wrap="square" rtlCol="0">
              <a:spAutoFit/>
            </a:bodyPr>
            <a:lstStyle/>
            <a:p>
              <a:r>
                <a:rPr lang="en-US" sz="1400" dirty="0"/>
                <a:t>12.5 cm</a:t>
              </a:r>
            </a:p>
          </p:txBody>
        </p:sp>
        <p:cxnSp>
          <p:nvCxnSpPr>
            <p:cNvPr id="52" name="Straight Arrow Connector 51">
              <a:extLst>
                <a:ext uri="{FF2B5EF4-FFF2-40B4-BE49-F238E27FC236}">
                  <a16:creationId xmlns:a16="http://schemas.microsoft.com/office/drawing/2014/main" id="{31692608-6B7C-46A8-A423-13959DA13662}"/>
                </a:ext>
              </a:extLst>
            </p:cNvPr>
            <p:cNvCxnSpPr>
              <a:cxnSpLocks/>
            </p:cNvCxnSpPr>
            <p:nvPr/>
          </p:nvCxnSpPr>
          <p:spPr>
            <a:xfrm flipV="1">
              <a:off x="1785730" y="3962400"/>
              <a:ext cx="0" cy="694576"/>
            </a:xfrm>
            <a:prstGeom prst="straightConnector1">
              <a:avLst/>
            </a:prstGeom>
            <a:ln w="38100">
              <a:solidFill>
                <a:schemeClr val="accent3">
                  <a:lumMod val="60000"/>
                  <a:lumOff val="40000"/>
                </a:schemeClr>
              </a:solidFill>
              <a:tailEnd type="triangle"/>
            </a:ln>
          </p:spPr>
          <p:style>
            <a:lnRef idx="1">
              <a:schemeClr val="accent6"/>
            </a:lnRef>
            <a:fillRef idx="0">
              <a:schemeClr val="accent6"/>
            </a:fillRef>
            <a:effectRef idx="0">
              <a:schemeClr val="accent6"/>
            </a:effectRef>
            <a:fontRef idx="minor">
              <a:schemeClr val="tx1"/>
            </a:fontRef>
          </p:style>
        </p:cxnSp>
        <p:cxnSp>
          <p:nvCxnSpPr>
            <p:cNvPr id="54" name="Straight Arrow Connector 53">
              <a:extLst>
                <a:ext uri="{FF2B5EF4-FFF2-40B4-BE49-F238E27FC236}">
                  <a16:creationId xmlns:a16="http://schemas.microsoft.com/office/drawing/2014/main" id="{5E061C1B-DEA6-4761-8A96-32FA9BE2A119}"/>
                </a:ext>
              </a:extLst>
            </p:cNvPr>
            <p:cNvCxnSpPr>
              <a:cxnSpLocks/>
            </p:cNvCxnSpPr>
            <p:nvPr/>
          </p:nvCxnSpPr>
          <p:spPr>
            <a:xfrm>
              <a:off x="2057400" y="3886200"/>
              <a:ext cx="0" cy="1274100"/>
            </a:xfrm>
            <a:prstGeom prst="straightConnector1">
              <a:avLst/>
            </a:prstGeom>
            <a:ln w="38100">
              <a:solidFill>
                <a:srgbClr val="CC0000"/>
              </a:solidFill>
              <a:tailEnd type="triangle"/>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5B7AFCEF-5745-40BF-AD45-6B666E453495}"/>
                </a:ext>
              </a:extLst>
            </p:cNvPr>
            <p:cNvSpPr txBox="1"/>
            <p:nvPr/>
          </p:nvSpPr>
          <p:spPr>
            <a:xfrm>
              <a:off x="865319" y="4663576"/>
              <a:ext cx="1171429" cy="369332"/>
            </a:xfrm>
            <a:prstGeom prst="rect">
              <a:avLst/>
            </a:prstGeom>
            <a:noFill/>
          </p:spPr>
          <p:txBody>
            <a:bodyPr wrap="square" rtlCol="0">
              <a:spAutoFit/>
            </a:bodyPr>
            <a:lstStyle/>
            <a:p>
              <a:r>
                <a:rPr lang="en-US" b="1" dirty="0">
                  <a:solidFill>
                    <a:schemeClr val="accent3">
                      <a:lumMod val="60000"/>
                      <a:lumOff val="40000"/>
                    </a:schemeClr>
                  </a:solidFill>
                </a:rPr>
                <a:t>Water in</a:t>
              </a:r>
            </a:p>
          </p:txBody>
        </p:sp>
        <p:sp>
          <p:nvSpPr>
            <p:cNvPr id="56" name="TextBox 55">
              <a:extLst>
                <a:ext uri="{FF2B5EF4-FFF2-40B4-BE49-F238E27FC236}">
                  <a16:creationId xmlns:a16="http://schemas.microsoft.com/office/drawing/2014/main" id="{8D2505D8-89F2-496E-A5B2-B0EBE33D2B0A}"/>
                </a:ext>
              </a:extLst>
            </p:cNvPr>
            <p:cNvSpPr txBox="1"/>
            <p:nvPr/>
          </p:nvSpPr>
          <p:spPr>
            <a:xfrm>
              <a:off x="1874937" y="5193268"/>
              <a:ext cx="1473051" cy="369332"/>
            </a:xfrm>
            <a:prstGeom prst="rect">
              <a:avLst/>
            </a:prstGeom>
            <a:noFill/>
          </p:spPr>
          <p:txBody>
            <a:bodyPr wrap="square" rtlCol="0">
              <a:spAutoFit/>
            </a:bodyPr>
            <a:lstStyle/>
            <a:p>
              <a:r>
                <a:rPr lang="en-US" b="1" dirty="0">
                  <a:solidFill>
                    <a:srgbClr val="CC0000"/>
                  </a:solidFill>
                </a:rPr>
                <a:t>Water out</a:t>
              </a:r>
            </a:p>
          </p:txBody>
        </p:sp>
      </p:grpSp>
      <p:pic>
        <p:nvPicPr>
          <p:cNvPr id="2" name="Picture 1">
            <a:extLst>
              <a:ext uri="{FF2B5EF4-FFF2-40B4-BE49-F238E27FC236}">
                <a16:creationId xmlns:a16="http://schemas.microsoft.com/office/drawing/2014/main" id="{B3B45360-0F16-401E-8837-4CB140E149A3}"/>
              </a:ext>
            </a:extLst>
          </p:cNvPr>
          <p:cNvPicPr>
            <a:picLocks noChangeAspect="1"/>
          </p:cNvPicPr>
          <p:nvPr/>
        </p:nvPicPr>
        <p:blipFill>
          <a:blip r:embed="rId5"/>
          <a:stretch>
            <a:fillRect/>
          </a:stretch>
        </p:blipFill>
        <p:spPr>
          <a:xfrm>
            <a:off x="222434" y="1513032"/>
            <a:ext cx="4684367" cy="1879911"/>
          </a:xfrm>
          <a:prstGeom prst="rect">
            <a:avLst/>
          </a:prstGeom>
        </p:spPr>
      </p:pic>
      <p:sp>
        <p:nvSpPr>
          <p:cNvPr id="11" name="TextBox 10">
            <a:extLst>
              <a:ext uri="{FF2B5EF4-FFF2-40B4-BE49-F238E27FC236}">
                <a16:creationId xmlns:a16="http://schemas.microsoft.com/office/drawing/2014/main" id="{659C6343-7A4B-44EA-9D56-FF2155A2AA77}"/>
              </a:ext>
            </a:extLst>
          </p:cNvPr>
          <p:cNvSpPr txBox="1"/>
          <p:nvPr/>
        </p:nvSpPr>
        <p:spPr>
          <a:xfrm>
            <a:off x="76200" y="5648980"/>
            <a:ext cx="8437385" cy="523220"/>
          </a:xfrm>
          <a:prstGeom prst="rect">
            <a:avLst/>
          </a:prstGeom>
          <a:noFill/>
        </p:spPr>
        <p:txBody>
          <a:bodyPr wrap="square" rtlCol="0">
            <a:spAutoFit/>
          </a:bodyPr>
          <a:lstStyle/>
          <a:p>
            <a:r>
              <a:rPr lang="en-US" sz="1400" dirty="0" err="1"/>
              <a:t>Avilov</a:t>
            </a:r>
            <a:r>
              <a:rPr lang="en-US" sz="1400" dirty="0"/>
              <a:t>, M; et.al. Thermal, mechanical and fluid flow aspects of the high power beam dump for FRIB. </a:t>
            </a:r>
            <a:r>
              <a:rPr lang="en-US" sz="1400" i="1" dirty="0" err="1"/>
              <a:t>Nucl</a:t>
            </a:r>
            <a:r>
              <a:rPr lang="en-US" sz="1400" i="1" dirty="0"/>
              <a:t>. </a:t>
            </a:r>
            <a:r>
              <a:rPr lang="en-US" sz="1400" i="1" dirty="0" err="1"/>
              <a:t>Instrum</a:t>
            </a:r>
            <a:r>
              <a:rPr lang="en-US" sz="1400" i="1" dirty="0"/>
              <a:t>. Methods Phys. Res. B</a:t>
            </a:r>
            <a:r>
              <a:rPr lang="en-US" sz="1400" dirty="0"/>
              <a:t>, </a:t>
            </a:r>
            <a:r>
              <a:rPr lang="en-US" sz="1400" b="1" dirty="0"/>
              <a:t>2016</a:t>
            </a:r>
            <a:r>
              <a:rPr lang="en-US" sz="1400" dirty="0"/>
              <a:t>, </a:t>
            </a:r>
            <a:r>
              <a:rPr lang="en-US" sz="1400" i="1" dirty="0"/>
              <a:t>376</a:t>
            </a:r>
            <a:r>
              <a:rPr lang="en-US" sz="1400" dirty="0"/>
              <a:t>, 24-27.</a:t>
            </a:r>
          </a:p>
        </p:txBody>
      </p:sp>
    </p:spTree>
    <p:extLst>
      <p:ext uri="{BB962C8B-B14F-4D97-AF65-F5344CB8AC3E}">
        <p14:creationId xmlns:p14="http://schemas.microsoft.com/office/powerpoint/2010/main" val="701234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16E43761-6ED6-434C-A656-9E99E107F666}"/>
              </a:ext>
            </a:extLst>
          </p:cNvPr>
          <p:cNvSpPr/>
          <p:nvPr/>
        </p:nvSpPr>
        <p:spPr>
          <a:xfrm>
            <a:off x="4609913" y="3526631"/>
            <a:ext cx="4020304" cy="2242837"/>
          </a:xfrm>
          <a:prstGeom prst="rect">
            <a:avLst/>
          </a:prstGeom>
          <a:solidFill>
            <a:srgbClr val="A088B7"/>
          </a:solidFill>
          <a:ln>
            <a:solidFill>
              <a:srgbClr val="A088B7"/>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3C6CBEB-70AD-44A0-9DC6-036BD08B9A48}"/>
              </a:ext>
            </a:extLst>
          </p:cNvPr>
          <p:cNvSpPr/>
          <p:nvPr/>
        </p:nvSpPr>
        <p:spPr>
          <a:xfrm>
            <a:off x="399294" y="3526631"/>
            <a:ext cx="4020305" cy="2242837"/>
          </a:xfrm>
          <a:prstGeom prst="rect">
            <a:avLst/>
          </a:prstGeom>
          <a:solidFill>
            <a:srgbClr val="19BDB9"/>
          </a:solidFill>
          <a:ln>
            <a:solidFill>
              <a:srgbClr val="19BDB9"/>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Content Placeholder 1">
            <a:extLst>
              <a:ext uri="{FF2B5EF4-FFF2-40B4-BE49-F238E27FC236}">
                <a16:creationId xmlns:a16="http://schemas.microsoft.com/office/drawing/2014/main" id="{B4BC3AC6-CA82-4A57-82FF-A5721EFEC6D1}"/>
              </a:ext>
            </a:extLst>
          </p:cNvPr>
          <p:cNvSpPr>
            <a:spLocks noGrp="1"/>
          </p:cNvSpPr>
          <p:nvPr>
            <p:ph idx="1"/>
          </p:nvPr>
        </p:nvSpPr>
        <p:spPr>
          <a:xfrm>
            <a:off x="76200" y="1067100"/>
            <a:ext cx="4876800" cy="5027414"/>
          </a:xfrm>
        </p:spPr>
        <p:txBody>
          <a:bodyPr/>
          <a:lstStyle/>
          <a:p>
            <a:r>
              <a:rPr lang="en-US" dirty="0"/>
              <a:t>3D printed</a:t>
            </a:r>
          </a:p>
          <a:p>
            <a:pPr lvl="1"/>
            <a:r>
              <a:rPr lang="en-US" dirty="0"/>
              <a:t>Ti64 alloy powder (EOS Ti64)</a:t>
            </a:r>
          </a:p>
          <a:p>
            <a:pPr lvl="1"/>
            <a:r>
              <a:rPr lang="en-US" dirty="0"/>
              <a:t>Direct metal laser sintering (DMLS)</a:t>
            </a:r>
          </a:p>
          <a:p>
            <a:r>
              <a:rPr lang="en-US" dirty="0"/>
              <a:t>CT image of the product</a:t>
            </a:r>
          </a:p>
          <a:p>
            <a:pPr lvl="1"/>
            <a:r>
              <a:rPr lang="en-US" dirty="0"/>
              <a:t>Measured thicknesses of thin walls </a:t>
            </a:r>
          </a:p>
          <a:p>
            <a:pPr lvl="1"/>
            <a:r>
              <a:rPr lang="en-US" dirty="0"/>
              <a:t>Looked for bubbles in the walls</a:t>
            </a:r>
          </a:p>
          <a:p>
            <a:endParaRPr lang="en-US" dirty="0"/>
          </a:p>
        </p:txBody>
      </p:sp>
      <p:sp>
        <p:nvSpPr>
          <p:cNvPr id="3" name="Title 2">
            <a:extLst>
              <a:ext uri="{FF2B5EF4-FFF2-40B4-BE49-F238E27FC236}">
                <a16:creationId xmlns:a16="http://schemas.microsoft.com/office/drawing/2014/main" id="{05DE687B-8E60-4855-AC4D-B73179977ECD}"/>
              </a:ext>
            </a:extLst>
          </p:cNvPr>
          <p:cNvSpPr>
            <a:spLocks noGrp="1"/>
          </p:cNvSpPr>
          <p:nvPr>
            <p:ph type="title"/>
          </p:nvPr>
        </p:nvSpPr>
        <p:spPr/>
        <p:txBody>
          <a:bodyPr/>
          <a:lstStyle/>
          <a:p>
            <a:r>
              <a:rPr lang="en-US" dirty="0"/>
              <a:t>Production of Target</a:t>
            </a:r>
          </a:p>
        </p:txBody>
      </p:sp>
      <p:sp>
        <p:nvSpPr>
          <p:cNvPr id="4" name="Footer Placeholder 3">
            <a:extLst>
              <a:ext uri="{FF2B5EF4-FFF2-40B4-BE49-F238E27FC236}">
                <a16:creationId xmlns:a16="http://schemas.microsoft.com/office/drawing/2014/main" id="{FBF2DF85-EC38-415D-8F8B-6247989077A7}"/>
              </a:ext>
            </a:extLst>
          </p:cNvPr>
          <p:cNvSpPr>
            <a:spLocks noGrp="1"/>
          </p:cNvSpPr>
          <p:nvPr>
            <p:ph type="ftr" sz="quarter" idx="10"/>
          </p:nvPr>
        </p:nvSpPr>
        <p:spPr/>
        <p:txBody>
          <a:bodyPr/>
          <a:lstStyle/>
          <a:p>
            <a:pPr>
              <a:defRPr/>
            </a:pPr>
            <a:r>
              <a:rPr lang="en-US"/>
              <a:t>E.Paige Abel, RaDIATE Meeting 2019</a:t>
            </a:r>
            <a:endParaRPr lang="en-US" dirty="0"/>
          </a:p>
        </p:txBody>
      </p:sp>
      <p:sp>
        <p:nvSpPr>
          <p:cNvPr id="5" name="Slide Number Placeholder 4">
            <a:extLst>
              <a:ext uri="{FF2B5EF4-FFF2-40B4-BE49-F238E27FC236}">
                <a16:creationId xmlns:a16="http://schemas.microsoft.com/office/drawing/2014/main" id="{007FFD28-DF31-4A54-8B84-AD00AE63C2AB}"/>
              </a:ext>
            </a:extLst>
          </p:cNvPr>
          <p:cNvSpPr>
            <a:spLocks noGrp="1"/>
          </p:cNvSpPr>
          <p:nvPr>
            <p:ph type="sldNum" sz="quarter" idx="11"/>
          </p:nvPr>
        </p:nvSpPr>
        <p:spPr/>
        <p:txBody>
          <a:bodyPr/>
          <a:lstStyle/>
          <a:p>
            <a:pPr>
              <a:defRPr/>
            </a:pPr>
            <a:r>
              <a:rPr lang="en-US"/>
              <a:t>, Slide </a:t>
            </a:r>
            <a:fld id="{35AD4620-7552-4207-8973-898801ED212B}" type="slidenum">
              <a:rPr lang="en-US" smtClean="0"/>
              <a:pPr>
                <a:defRPr/>
              </a:pPr>
              <a:t>6</a:t>
            </a:fld>
            <a:endParaRPr lang="en-US"/>
          </a:p>
        </p:txBody>
      </p:sp>
      <p:pic>
        <p:nvPicPr>
          <p:cNvPr id="7" name="Picture 6" descr="A picture containing monitor, microwave, sitting, indoor&#10;&#10;Description automatically generated">
            <a:extLst>
              <a:ext uri="{FF2B5EF4-FFF2-40B4-BE49-F238E27FC236}">
                <a16:creationId xmlns:a16="http://schemas.microsoft.com/office/drawing/2014/main" id="{A8E980A9-3FDE-4348-8D05-773B57CE058F}"/>
              </a:ext>
            </a:extLst>
          </p:cNvPr>
          <p:cNvPicPr>
            <a:picLocks noChangeAspect="1"/>
          </p:cNvPicPr>
          <p:nvPr/>
        </p:nvPicPr>
        <p:blipFill>
          <a:blip r:embed="rId3"/>
          <a:stretch>
            <a:fillRect/>
          </a:stretch>
        </p:blipFill>
        <p:spPr>
          <a:xfrm>
            <a:off x="4724400" y="3657601"/>
            <a:ext cx="2049206" cy="1980900"/>
          </a:xfrm>
          <a:prstGeom prst="rect">
            <a:avLst/>
          </a:prstGeom>
        </p:spPr>
      </p:pic>
      <p:pic>
        <p:nvPicPr>
          <p:cNvPr id="9" name="Picture 8" descr="A picture containing indoor, monitor, white, window&#10;&#10;Description automatically generated">
            <a:extLst>
              <a:ext uri="{FF2B5EF4-FFF2-40B4-BE49-F238E27FC236}">
                <a16:creationId xmlns:a16="http://schemas.microsoft.com/office/drawing/2014/main" id="{41FABED3-38BF-4A0D-9BE9-1C418B1B7185}"/>
              </a:ext>
            </a:extLst>
          </p:cNvPr>
          <p:cNvPicPr>
            <a:picLocks noChangeAspect="1"/>
          </p:cNvPicPr>
          <p:nvPr/>
        </p:nvPicPr>
        <p:blipFill rotWithShape="1">
          <a:blip r:embed="rId4"/>
          <a:srcRect r="39675"/>
          <a:stretch/>
        </p:blipFill>
        <p:spPr>
          <a:xfrm>
            <a:off x="6888093" y="3657600"/>
            <a:ext cx="1646307" cy="1980900"/>
          </a:xfrm>
          <a:prstGeom prst="rect">
            <a:avLst/>
          </a:prstGeom>
        </p:spPr>
      </p:pic>
      <p:pic>
        <p:nvPicPr>
          <p:cNvPr id="10" name="Picture 9">
            <a:extLst>
              <a:ext uri="{FF2B5EF4-FFF2-40B4-BE49-F238E27FC236}">
                <a16:creationId xmlns:a16="http://schemas.microsoft.com/office/drawing/2014/main" id="{8150620C-3986-41DA-8AFF-671DA6617485}"/>
              </a:ext>
            </a:extLst>
          </p:cNvPr>
          <p:cNvPicPr/>
          <p:nvPr/>
        </p:nvPicPr>
        <p:blipFill rotWithShape="1">
          <a:blip r:embed="rId5"/>
          <a:srcRect l="8975" t="61538" r="60256" b="11694"/>
          <a:stretch/>
        </p:blipFill>
        <p:spPr>
          <a:xfrm rot="16200000" flipH="1">
            <a:off x="2453039" y="3786426"/>
            <a:ext cx="1980899" cy="1723250"/>
          </a:xfrm>
          <a:prstGeom prst="rect">
            <a:avLst/>
          </a:prstGeom>
        </p:spPr>
      </p:pic>
      <p:pic>
        <p:nvPicPr>
          <p:cNvPr id="11" name="Picture 10">
            <a:extLst>
              <a:ext uri="{FF2B5EF4-FFF2-40B4-BE49-F238E27FC236}">
                <a16:creationId xmlns:a16="http://schemas.microsoft.com/office/drawing/2014/main" id="{492A1C8D-B05F-42F9-8203-84EDF410F862}"/>
              </a:ext>
            </a:extLst>
          </p:cNvPr>
          <p:cNvPicPr/>
          <p:nvPr/>
        </p:nvPicPr>
        <p:blipFill rotWithShape="1">
          <a:blip r:embed="rId5"/>
          <a:srcRect l="59480" t="62821" r="8975" b="5153"/>
          <a:stretch/>
        </p:blipFill>
        <p:spPr>
          <a:xfrm>
            <a:off x="533400" y="3657601"/>
            <a:ext cx="1951130" cy="1980900"/>
          </a:xfrm>
          <a:prstGeom prst="rect">
            <a:avLst/>
          </a:prstGeom>
        </p:spPr>
      </p:pic>
      <p:sp>
        <p:nvSpPr>
          <p:cNvPr id="26" name="Content Placeholder 1">
            <a:extLst>
              <a:ext uri="{FF2B5EF4-FFF2-40B4-BE49-F238E27FC236}">
                <a16:creationId xmlns:a16="http://schemas.microsoft.com/office/drawing/2014/main" id="{7CE53EB0-71DA-4F0E-A674-8F477BB3B3CE}"/>
              </a:ext>
            </a:extLst>
          </p:cNvPr>
          <p:cNvSpPr txBox="1">
            <a:spLocks/>
          </p:cNvSpPr>
          <p:nvPr/>
        </p:nvSpPr>
        <p:spPr bwMode="auto">
          <a:xfrm>
            <a:off x="4567383" y="1067100"/>
            <a:ext cx="4500417" cy="502741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180178" indent="-180178" algn="l" defTabSz="803293" rtl="0" eaLnBrk="1" fontAlgn="base" hangingPunct="1">
              <a:lnSpc>
                <a:spcPct val="90000"/>
              </a:lnSpc>
              <a:spcBef>
                <a:spcPts val="1206"/>
              </a:spcBef>
              <a:spcAft>
                <a:spcPct val="0"/>
              </a:spcAft>
              <a:buSzPct val="100000"/>
              <a:buFont typeface="Wingdings" pitchFamily="2" charset="2"/>
              <a:buChar char="§"/>
              <a:defRPr sz="2200">
                <a:solidFill>
                  <a:srgbClr val="064308"/>
                </a:solidFill>
                <a:latin typeface="Arial" charset="0"/>
                <a:ea typeface="ＭＳ Ｐゴシック" pitchFamily="-65" charset="-128"/>
                <a:cs typeface="ＭＳ Ｐゴシック" pitchFamily="-65" charset="-128"/>
              </a:defRPr>
            </a:lvl1pPr>
            <a:lvl2pPr marL="363359" indent="-151650" algn="l" defTabSz="803293" rtl="0" eaLnBrk="1" fontAlgn="base" hangingPunct="1">
              <a:lnSpc>
                <a:spcPct val="90000"/>
              </a:lnSpc>
              <a:spcBef>
                <a:spcPts val="201"/>
              </a:spcBef>
              <a:spcAft>
                <a:spcPct val="0"/>
              </a:spcAft>
              <a:buSzPct val="100000"/>
              <a:buFont typeface="Arial" pitchFamily="34" charset="0"/>
              <a:buChar char="•"/>
              <a:defRPr sz="2000">
                <a:solidFill>
                  <a:schemeClr val="tx1"/>
                </a:solidFill>
                <a:latin typeface="Arial" charset="0"/>
                <a:ea typeface="ＭＳ Ｐゴシック" charset="-128"/>
                <a:cs typeface="ＭＳ Ｐゴシック"/>
              </a:defRPr>
            </a:lvl2pPr>
            <a:lvl3pPr marL="591584" indent="-160658" algn="l" defTabSz="803293" rtl="0" eaLnBrk="1" fontAlgn="base" hangingPunct="1">
              <a:lnSpc>
                <a:spcPct val="90000"/>
              </a:lnSpc>
              <a:spcBef>
                <a:spcPts val="201"/>
              </a:spcBef>
              <a:spcAft>
                <a:spcPct val="0"/>
              </a:spcAft>
              <a:buSzPct val="100000"/>
              <a:buFont typeface="Lucida Grande" charset="0"/>
              <a:buChar char="»"/>
              <a:defRPr sz="1800">
                <a:solidFill>
                  <a:schemeClr val="tx1"/>
                </a:solidFill>
                <a:latin typeface="Arial" charset="0"/>
                <a:ea typeface="ヒラギノ角ゴ Pro W3" pitchFamily="-111" charset="-128"/>
                <a:cs typeface="ヒラギノ角ゴ Pro W3" pitchFamily="-111" charset="-128"/>
              </a:defRPr>
            </a:lvl3pPr>
            <a:lvl4pPr marL="728219" indent="-133632" algn="l" defTabSz="803293" rtl="0" eaLnBrk="1" fontAlgn="base" hangingPunct="1">
              <a:lnSpc>
                <a:spcPct val="90000"/>
              </a:lnSpc>
              <a:spcBef>
                <a:spcPts val="201"/>
              </a:spcBef>
              <a:spcAft>
                <a:spcPct val="0"/>
              </a:spcAft>
              <a:buClr>
                <a:srgbClr val="999999"/>
              </a:buClr>
              <a:buSzPct val="100000"/>
              <a:buFont typeface="Arial" pitchFamily="34" charset="0"/>
              <a:buChar char="•"/>
              <a:defRPr sz="1600">
                <a:solidFill>
                  <a:schemeClr val="tx1"/>
                </a:solidFill>
                <a:latin typeface="+mn-lt"/>
                <a:ea typeface="ヒラギノ角ゴ Pro W3" pitchFamily="-111" charset="-128"/>
                <a:cs typeface="ヒラギノ角ゴ Pro W3"/>
              </a:defRPr>
            </a:lvl4pPr>
            <a:lvl5pPr marL="1002991" indent="-180178" algn="l" defTabSz="803293" rtl="0" eaLnBrk="1" fontAlgn="base" hangingPunct="1">
              <a:lnSpc>
                <a:spcPct val="90000"/>
              </a:lnSpc>
              <a:spcBef>
                <a:spcPts val="201"/>
              </a:spcBef>
              <a:spcAft>
                <a:spcPct val="0"/>
              </a:spcAft>
              <a:buClr>
                <a:srgbClr val="999999"/>
              </a:buClr>
              <a:buSzPct val="100000"/>
              <a:buFont typeface="Lucida Grande" charset="0"/>
              <a:buChar char="»"/>
              <a:defRPr sz="1400">
                <a:solidFill>
                  <a:schemeClr val="tx1"/>
                </a:solidFill>
                <a:latin typeface="+mn-lt"/>
                <a:ea typeface="ヒラギノ角ゴ Pro W3" pitchFamily="-111" charset="-128"/>
                <a:cs typeface="ヒラギノ角ゴ Pro W3"/>
              </a:defRPr>
            </a:lvl5pPr>
            <a:lvl6pPr marL="2223294" indent="-150759" algn="l" defTabSz="807750"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6pPr>
            <a:lvl7pPr marL="2680333" indent="-150759" algn="l" defTabSz="807750"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7pPr>
            <a:lvl8pPr marL="3137372" indent="-150759" algn="l" defTabSz="807750"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8pPr>
            <a:lvl9pPr marL="3594407" indent="-150759" algn="l" defTabSz="807750"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9pPr>
          </a:lstStyle>
          <a:p>
            <a:r>
              <a:rPr lang="en-US" kern="0" dirty="0"/>
              <a:t>Testing the target:</a:t>
            </a:r>
          </a:p>
          <a:p>
            <a:pPr lvl="1"/>
            <a:r>
              <a:rPr lang="en-US" kern="0" dirty="0"/>
              <a:t>Irradiate with high beam current</a:t>
            </a:r>
          </a:p>
          <a:p>
            <a:pPr lvl="1"/>
            <a:r>
              <a:rPr lang="en-US" kern="0" dirty="0"/>
              <a:t>Look for evidence of degradation in target material</a:t>
            </a:r>
          </a:p>
        </p:txBody>
      </p:sp>
    </p:spTree>
    <p:extLst>
      <p:ext uri="{BB962C8B-B14F-4D97-AF65-F5344CB8AC3E}">
        <p14:creationId xmlns:p14="http://schemas.microsoft.com/office/powerpoint/2010/main" val="3806994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1AFCB7B-053D-4238-95A0-80A9A49B9E2A}"/>
              </a:ext>
            </a:extLst>
          </p:cNvPr>
          <p:cNvSpPr>
            <a:spLocks noGrp="1"/>
          </p:cNvSpPr>
          <p:nvPr>
            <p:ph type="title"/>
          </p:nvPr>
        </p:nvSpPr>
        <p:spPr/>
        <p:txBody>
          <a:bodyPr/>
          <a:lstStyle/>
          <a:p>
            <a:r>
              <a:rPr lang="en-US" dirty="0"/>
              <a:t>Proton Irradiation: Radiotracer</a:t>
            </a:r>
          </a:p>
        </p:txBody>
      </p:sp>
      <p:sp>
        <p:nvSpPr>
          <p:cNvPr id="4" name="Footer Placeholder 3">
            <a:extLst>
              <a:ext uri="{FF2B5EF4-FFF2-40B4-BE49-F238E27FC236}">
                <a16:creationId xmlns:a16="http://schemas.microsoft.com/office/drawing/2014/main" id="{BDAA718B-F5FC-4E7D-945C-EC8657295BE8}"/>
              </a:ext>
            </a:extLst>
          </p:cNvPr>
          <p:cNvSpPr>
            <a:spLocks noGrp="1"/>
          </p:cNvSpPr>
          <p:nvPr>
            <p:ph type="ftr" sz="quarter" idx="10"/>
          </p:nvPr>
        </p:nvSpPr>
        <p:spPr/>
        <p:txBody>
          <a:bodyPr/>
          <a:lstStyle/>
          <a:p>
            <a:pPr>
              <a:defRPr/>
            </a:pPr>
            <a:r>
              <a:rPr lang="en-US"/>
              <a:t>E.Paige Abel, RaDIATE Meeting 2019</a:t>
            </a:r>
            <a:endParaRPr lang="en-US" dirty="0"/>
          </a:p>
        </p:txBody>
      </p:sp>
      <p:sp>
        <p:nvSpPr>
          <p:cNvPr id="5" name="Slide Number Placeholder 4">
            <a:extLst>
              <a:ext uri="{FF2B5EF4-FFF2-40B4-BE49-F238E27FC236}">
                <a16:creationId xmlns:a16="http://schemas.microsoft.com/office/drawing/2014/main" id="{73FFF123-CC10-48F4-931C-3C5386D227DB}"/>
              </a:ext>
            </a:extLst>
          </p:cNvPr>
          <p:cNvSpPr>
            <a:spLocks noGrp="1"/>
          </p:cNvSpPr>
          <p:nvPr>
            <p:ph type="sldNum" sz="quarter" idx="11"/>
          </p:nvPr>
        </p:nvSpPr>
        <p:spPr/>
        <p:txBody>
          <a:bodyPr/>
          <a:lstStyle/>
          <a:p>
            <a:pPr>
              <a:defRPr/>
            </a:pPr>
            <a:r>
              <a:rPr lang="en-US"/>
              <a:t>, Slide </a:t>
            </a:r>
            <a:fld id="{35AD4620-7552-4207-8973-898801ED212B}" type="slidenum">
              <a:rPr lang="en-US" smtClean="0"/>
              <a:pPr>
                <a:defRPr/>
              </a:pPr>
              <a:t>7</a:t>
            </a:fld>
            <a:endParaRPr lang="en-US"/>
          </a:p>
        </p:txBody>
      </p:sp>
      <p:sp>
        <p:nvSpPr>
          <p:cNvPr id="6" name="Rectangle 5">
            <a:extLst>
              <a:ext uri="{FF2B5EF4-FFF2-40B4-BE49-F238E27FC236}">
                <a16:creationId xmlns:a16="http://schemas.microsoft.com/office/drawing/2014/main" id="{655CF931-123F-4233-AEED-C11477DC6AD9}"/>
              </a:ext>
            </a:extLst>
          </p:cNvPr>
          <p:cNvSpPr/>
          <p:nvPr/>
        </p:nvSpPr>
        <p:spPr>
          <a:xfrm>
            <a:off x="1064551" y="1752599"/>
            <a:ext cx="838200" cy="4075999"/>
          </a:xfrm>
          <a:prstGeom prst="rect">
            <a:avLst/>
          </a:prstGeom>
          <a:solidFill>
            <a:schemeClr val="tx2">
              <a:lumMod val="25000"/>
              <a:lumOff val="75000"/>
            </a:schemeClr>
          </a:solidFill>
          <a:ln>
            <a:solidFill>
              <a:schemeClr val="tx2">
                <a:lumMod val="25000"/>
                <a:lumOff val="7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250D789-6EDD-47E6-9191-354183ABEE5C}"/>
              </a:ext>
            </a:extLst>
          </p:cNvPr>
          <p:cNvSpPr/>
          <p:nvPr/>
        </p:nvSpPr>
        <p:spPr>
          <a:xfrm>
            <a:off x="1902751" y="1752599"/>
            <a:ext cx="2133600" cy="4076000"/>
          </a:xfrm>
          <a:prstGeom prst="rect">
            <a:avLst/>
          </a:prstGeom>
          <a:solidFill>
            <a:schemeClr val="accent3">
              <a:lumMod val="40000"/>
              <a:lumOff val="60000"/>
            </a:schemeClr>
          </a:solidFill>
          <a:ln>
            <a:solidFill>
              <a:schemeClr val="accent3">
                <a:lumMod val="40000"/>
                <a:lumOff val="6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B819CEB5-9000-4A97-B796-2B350DF2D062}"/>
              </a:ext>
            </a:extLst>
          </p:cNvPr>
          <p:cNvSpPr/>
          <p:nvPr/>
        </p:nvSpPr>
        <p:spPr>
          <a:xfrm>
            <a:off x="4036351" y="3352799"/>
            <a:ext cx="838200" cy="2475799"/>
          </a:xfrm>
          <a:prstGeom prst="rect">
            <a:avLst/>
          </a:prstGeom>
          <a:solidFill>
            <a:schemeClr val="tx2">
              <a:lumMod val="25000"/>
              <a:lumOff val="75000"/>
            </a:schemeClr>
          </a:solidFill>
          <a:ln>
            <a:solidFill>
              <a:schemeClr val="tx2">
                <a:lumMod val="25000"/>
                <a:lumOff val="7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F86EE2C-A3B7-4244-9732-1C2429C7F136}"/>
              </a:ext>
            </a:extLst>
          </p:cNvPr>
          <p:cNvSpPr/>
          <p:nvPr/>
        </p:nvSpPr>
        <p:spPr>
          <a:xfrm>
            <a:off x="4036351" y="1752599"/>
            <a:ext cx="867076" cy="1600200"/>
          </a:xfrm>
          <a:prstGeom prst="rect">
            <a:avLst/>
          </a:prstGeom>
          <a:solidFill>
            <a:schemeClr val="accent3">
              <a:lumMod val="40000"/>
              <a:lumOff val="60000"/>
            </a:schemeClr>
          </a:solidFill>
          <a:ln>
            <a:solidFill>
              <a:schemeClr val="accent3">
                <a:lumMod val="40000"/>
                <a:lumOff val="6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7F9BD3-B887-4A53-A3F7-3FDCEED6D341}"/>
              </a:ext>
            </a:extLst>
          </p:cNvPr>
          <p:cNvSpPr/>
          <p:nvPr/>
        </p:nvSpPr>
        <p:spPr>
          <a:xfrm>
            <a:off x="4885993" y="1752599"/>
            <a:ext cx="2133600" cy="4076000"/>
          </a:xfrm>
          <a:prstGeom prst="rect">
            <a:avLst/>
          </a:prstGeom>
          <a:solidFill>
            <a:schemeClr val="accent3">
              <a:lumMod val="40000"/>
              <a:lumOff val="60000"/>
            </a:schemeClr>
          </a:solidFill>
          <a:ln>
            <a:solidFill>
              <a:schemeClr val="accent3">
                <a:lumMod val="40000"/>
                <a:lumOff val="6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1" name="Arrow: Down 10">
            <a:extLst>
              <a:ext uri="{FF2B5EF4-FFF2-40B4-BE49-F238E27FC236}">
                <a16:creationId xmlns:a16="http://schemas.microsoft.com/office/drawing/2014/main" id="{5167FD0A-DBD8-4E4F-B197-B70A0D2E157D}"/>
              </a:ext>
            </a:extLst>
          </p:cNvPr>
          <p:cNvSpPr/>
          <p:nvPr/>
        </p:nvSpPr>
        <p:spPr>
          <a:xfrm rot="10800000">
            <a:off x="2722715" y="5410200"/>
            <a:ext cx="457200" cy="608858"/>
          </a:xfrm>
          <a:prstGeom prst="downArrow">
            <a:avLst/>
          </a:prstGeom>
          <a:solidFill>
            <a:schemeClr val="tx2">
              <a:lumMod val="50000"/>
              <a:lumOff val="50000"/>
            </a:schemeClr>
          </a:solidFill>
          <a:ln>
            <a:solidFill>
              <a:schemeClr val="tx2">
                <a:lumMod val="50000"/>
                <a:lumOff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2" name="Arrow: Down 11">
            <a:extLst>
              <a:ext uri="{FF2B5EF4-FFF2-40B4-BE49-F238E27FC236}">
                <a16:creationId xmlns:a16="http://schemas.microsoft.com/office/drawing/2014/main" id="{263817E5-82B9-4194-B10D-9C93158C9470}"/>
              </a:ext>
            </a:extLst>
          </p:cNvPr>
          <p:cNvSpPr/>
          <p:nvPr/>
        </p:nvSpPr>
        <p:spPr>
          <a:xfrm>
            <a:off x="5753069" y="5410200"/>
            <a:ext cx="457200" cy="608858"/>
          </a:xfrm>
          <a:prstGeom prst="downArrow">
            <a:avLst/>
          </a:prstGeom>
          <a:solidFill>
            <a:schemeClr val="tx2">
              <a:lumMod val="50000"/>
              <a:lumOff val="50000"/>
            </a:schemeClr>
          </a:solidFill>
          <a:ln>
            <a:solidFill>
              <a:schemeClr val="tx2">
                <a:lumMod val="50000"/>
                <a:lumOff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9EACA065-0508-46E6-A83E-7757AF36C04E}"/>
              </a:ext>
            </a:extLst>
          </p:cNvPr>
          <p:cNvSpPr txBox="1"/>
          <p:nvPr/>
        </p:nvSpPr>
        <p:spPr>
          <a:xfrm>
            <a:off x="2428130" y="4996934"/>
            <a:ext cx="1107118" cy="369332"/>
          </a:xfrm>
          <a:prstGeom prst="rect">
            <a:avLst/>
          </a:prstGeom>
          <a:noFill/>
        </p:spPr>
        <p:txBody>
          <a:bodyPr wrap="square" rtlCol="0">
            <a:spAutoFit/>
          </a:bodyPr>
          <a:lstStyle/>
          <a:p>
            <a:r>
              <a:rPr lang="en-US" dirty="0">
                <a:solidFill>
                  <a:schemeClr val="tx2">
                    <a:lumMod val="75000"/>
                    <a:lumOff val="25000"/>
                  </a:schemeClr>
                </a:solidFill>
              </a:rPr>
              <a:t>Water in</a:t>
            </a:r>
          </a:p>
        </p:txBody>
      </p:sp>
      <p:sp>
        <p:nvSpPr>
          <p:cNvPr id="14" name="TextBox 13">
            <a:extLst>
              <a:ext uri="{FF2B5EF4-FFF2-40B4-BE49-F238E27FC236}">
                <a16:creationId xmlns:a16="http://schemas.microsoft.com/office/drawing/2014/main" id="{78F78711-4EAF-496A-9D11-BDBDBB39FB25}"/>
              </a:ext>
            </a:extLst>
          </p:cNvPr>
          <p:cNvSpPr txBox="1"/>
          <p:nvPr/>
        </p:nvSpPr>
        <p:spPr>
          <a:xfrm>
            <a:off x="5378805" y="4940285"/>
            <a:ext cx="1365502" cy="369332"/>
          </a:xfrm>
          <a:prstGeom prst="rect">
            <a:avLst/>
          </a:prstGeom>
          <a:noFill/>
        </p:spPr>
        <p:txBody>
          <a:bodyPr wrap="square" rtlCol="0">
            <a:spAutoFit/>
          </a:bodyPr>
          <a:lstStyle/>
          <a:p>
            <a:r>
              <a:rPr lang="en-US" dirty="0">
                <a:solidFill>
                  <a:schemeClr val="tx2">
                    <a:lumMod val="75000"/>
                    <a:lumOff val="25000"/>
                  </a:schemeClr>
                </a:solidFill>
              </a:rPr>
              <a:t>Water out</a:t>
            </a:r>
          </a:p>
        </p:txBody>
      </p:sp>
      <p:grpSp>
        <p:nvGrpSpPr>
          <p:cNvPr id="18" name="Group 17">
            <a:extLst>
              <a:ext uri="{FF2B5EF4-FFF2-40B4-BE49-F238E27FC236}">
                <a16:creationId xmlns:a16="http://schemas.microsoft.com/office/drawing/2014/main" id="{979126D6-2BD4-4805-9F57-20E1DB377445}"/>
              </a:ext>
            </a:extLst>
          </p:cNvPr>
          <p:cNvGrpSpPr/>
          <p:nvPr/>
        </p:nvGrpSpPr>
        <p:grpSpPr>
          <a:xfrm>
            <a:off x="304867" y="4169696"/>
            <a:ext cx="665907" cy="646331"/>
            <a:chOff x="533400" y="4495800"/>
            <a:chExt cx="665907" cy="646331"/>
          </a:xfrm>
        </p:grpSpPr>
        <p:sp>
          <p:nvSpPr>
            <p:cNvPr id="15" name="Oval 14">
              <a:extLst>
                <a:ext uri="{FF2B5EF4-FFF2-40B4-BE49-F238E27FC236}">
                  <a16:creationId xmlns:a16="http://schemas.microsoft.com/office/drawing/2014/main" id="{7A8649F1-6B65-4E17-9D23-85D78CE77D0E}"/>
                </a:ext>
              </a:extLst>
            </p:cNvPr>
            <p:cNvSpPr/>
            <p:nvPr/>
          </p:nvSpPr>
          <p:spPr>
            <a:xfrm>
              <a:off x="533400" y="4495800"/>
              <a:ext cx="457200" cy="444484"/>
            </a:xfrm>
            <a:prstGeom prst="ellipse">
              <a:avLst/>
            </a:prstGeom>
            <a:solidFill>
              <a:srgbClr val="A088B7"/>
            </a:solidFill>
            <a:ln>
              <a:solidFill>
                <a:srgbClr val="A088B7"/>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400" dirty="0"/>
            </a:p>
          </p:txBody>
        </p:sp>
        <p:sp>
          <p:nvSpPr>
            <p:cNvPr id="17" name="TextBox 16">
              <a:extLst>
                <a:ext uri="{FF2B5EF4-FFF2-40B4-BE49-F238E27FC236}">
                  <a16:creationId xmlns:a16="http://schemas.microsoft.com/office/drawing/2014/main" id="{BB23588B-CB98-4565-BC98-168379912CBC}"/>
                </a:ext>
              </a:extLst>
            </p:cNvPr>
            <p:cNvSpPr txBox="1"/>
            <p:nvPr/>
          </p:nvSpPr>
          <p:spPr>
            <a:xfrm>
              <a:off x="581686" y="4495800"/>
              <a:ext cx="617621" cy="646331"/>
            </a:xfrm>
            <a:prstGeom prst="rect">
              <a:avLst/>
            </a:prstGeom>
            <a:noFill/>
          </p:spPr>
          <p:txBody>
            <a:bodyPr wrap="square" rtlCol="0">
              <a:spAutoFit/>
            </a:bodyPr>
            <a:lstStyle/>
            <a:p>
              <a:r>
                <a:rPr lang="en-US" dirty="0">
                  <a:solidFill>
                    <a:schemeClr val="bg1"/>
                  </a:solidFill>
                </a:rPr>
                <a:t>p</a:t>
              </a:r>
              <a:r>
                <a:rPr lang="en-US" baseline="30000" dirty="0">
                  <a:solidFill>
                    <a:schemeClr val="bg1"/>
                  </a:solidFill>
                </a:rPr>
                <a:t>+</a:t>
              </a:r>
              <a:endParaRPr lang="en-US" dirty="0">
                <a:solidFill>
                  <a:schemeClr val="bg1"/>
                </a:solidFill>
              </a:endParaRPr>
            </a:p>
            <a:p>
              <a:endParaRPr lang="en-US" dirty="0"/>
            </a:p>
          </p:txBody>
        </p:sp>
      </p:grpSp>
      <p:grpSp>
        <p:nvGrpSpPr>
          <p:cNvPr id="20" name="Group 19">
            <a:extLst>
              <a:ext uri="{FF2B5EF4-FFF2-40B4-BE49-F238E27FC236}">
                <a16:creationId xmlns:a16="http://schemas.microsoft.com/office/drawing/2014/main" id="{42A3D8D2-E7A8-46CD-BAC0-BC65742CF772}"/>
              </a:ext>
            </a:extLst>
          </p:cNvPr>
          <p:cNvGrpSpPr/>
          <p:nvPr/>
        </p:nvGrpSpPr>
        <p:grpSpPr>
          <a:xfrm>
            <a:off x="2588551" y="4185125"/>
            <a:ext cx="636790" cy="615475"/>
            <a:chOff x="3200400" y="4185125"/>
            <a:chExt cx="636790" cy="615475"/>
          </a:xfrm>
        </p:grpSpPr>
        <p:sp>
          <p:nvSpPr>
            <p:cNvPr id="16" name="Oval 15">
              <a:extLst>
                <a:ext uri="{FF2B5EF4-FFF2-40B4-BE49-F238E27FC236}">
                  <a16:creationId xmlns:a16="http://schemas.microsoft.com/office/drawing/2014/main" id="{E3325BF2-6CF5-4FE5-AA2A-6E7FFD9877C9}"/>
                </a:ext>
              </a:extLst>
            </p:cNvPr>
            <p:cNvSpPr/>
            <p:nvPr/>
          </p:nvSpPr>
          <p:spPr>
            <a:xfrm>
              <a:off x="3200400" y="4185125"/>
              <a:ext cx="620298" cy="615475"/>
            </a:xfrm>
            <a:prstGeom prst="ellipse">
              <a:avLst/>
            </a:prstGeom>
            <a:solidFill>
              <a:srgbClr val="F9B268"/>
            </a:solidFill>
            <a:ln>
              <a:solidFill>
                <a:srgbClr val="F9B268"/>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893F8B82-8969-4878-8F05-84FAB1F3C958}"/>
                </a:ext>
              </a:extLst>
            </p:cNvPr>
            <p:cNvSpPr txBox="1"/>
            <p:nvPr/>
          </p:nvSpPr>
          <p:spPr>
            <a:xfrm>
              <a:off x="3216892" y="4319420"/>
              <a:ext cx="620298" cy="369332"/>
            </a:xfrm>
            <a:prstGeom prst="rect">
              <a:avLst/>
            </a:prstGeom>
            <a:noFill/>
          </p:spPr>
          <p:txBody>
            <a:bodyPr wrap="square" rtlCol="0">
              <a:spAutoFit/>
            </a:bodyPr>
            <a:lstStyle/>
            <a:p>
              <a:r>
                <a:rPr lang="en-US" b="1" baseline="30000" dirty="0">
                  <a:solidFill>
                    <a:schemeClr val="bg1"/>
                  </a:solidFill>
                </a:rPr>
                <a:t>16</a:t>
              </a:r>
              <a:r>
                <a:rPr lang="en-US" b="1" dirty="0">
                  <a:solidFill>
                    <a:schemeClr val="bg1"/>
                  </a:solidFill>
                </a:rPr>
                <a:t>O</a:t>
              </a:r>
              <a:endParaRPr lang="en-US" b="1" baseline="30000" dirty="0">
                <a:solidFill>
                  <a:schemeClr val="bg1"/>
                </a:solidFill>
              </a:endParaRPr>
            </a:p>
          </p:txBody>
        </p:sp>
      </p:grpSp>
      <p:grpSp>
        <p:nvGrpSpPr>
          <p:cNvPr id="23" name="Group 22">
            <a:extLst>
              <a:ext uri="{FF2B5EF4-FFF2-40B4-BE49-F238E27FC236}">
                <a16:creationId xmlns:a16="http://schemas.microsoft.com/office/drawing/2014/main" id="{F3988747-7FE4-48E1-836A-28EF11325104}"/>
              </a:ext>
            </a:extLst>
          </p:cNvPr>
          <p:cNvGrpSpPr/>
          <p:nvPr/>
        </p:nvGrpSpPr>
        <p:grpSpPr>
          <a:xfrm>
            <a:off x="2509007" y="4172817"/>
            <a:ext cx="596104" cy="598592"/>
            <a:chOff x="3216892" y="3124200"/>
            <a:chExt cx="596104" cy="598592"/>
          </a:xfrm>
        </p:grpSpPr>
        <p:sp>
          <p:nvSpPr>
            <p:cNvPr id="21" name="Oval 20">
              <a:extLst>
                <a:ext uri="{FF2B5EF4-FFF2-40B4-BE49-F238E27FC236}">
                  <a16:creationId xmlns:a16="http://schemas.microsoft.com/office/drawing/2014/main" id="{ECE826FE-8A0F-4DE1-B743-05A92B66D20F}"/>
                </a:ext>
              </a:extLst>
            </p:cNvPr>
            <p:cNvSpPr/>
            <p:nvPr/>
          </p:nvSpPr>
          <p:spPr>
            <a:xfrm>
              <a:off x="3216892" y="3124200"/>
              <a:ext cx="581666" cy="598592"/>
            </a:xfrm>
            <a:prstGeom prst="ellipse">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40A4176D-8750-4589-8701-431481A9B97A}"/>
                </a:ext>
              </a:extLst>
            </p:cNvPr>
            <p:cNvSpPr txBox="1"/>
            <p:nvPr/>
          </p:nvSpPr>
          <p:spPr>
            <a:xfrm>
              <a:off x="3231330" y="3276600"/>
              <a:ext cx="581666" cy="369332"/>
            </a:xfrm>
            <a:prstGeom prst="rect">
              <a:avLst/>
            </a:prstGeom>
            <a:noFill/>
          </p:spPr>
          <p:txBody>
            <a:bodyPr wrap="square" rtlCol="0">
              <a:spAutoFit/>
            </a:bodyPr>
            <a:lstStyle/>
            <a:p>
              <a:r>
                <a:rPr lang="en-US" b="1" baseline="30000" dirty="0">
                  <a:solidFill>
                    <a:schemeClr val="bg1"/>
                  </a:solidFill>
                </a:rPr>
                <a:t>13</a:t>
              </a:r>
              <a:r>
                <a:rPr lang="en-US" b="1" dirty="0">
                  <a:solidFill>
                    <a:schemeClr val="bg1"/>
                  </a:solidFill>
                </a:rPr>
                <a:t>N</a:t>
              </a:r>
              <a:endParaRPr lang="en-US" b="1" baseline="30000" dirty="0">
                <a:solidFill>
                  <a:schemeClr val="bg1"/>
                </a:solidFill>
              </a:endParaRPr>
            </a:p>
          </p:txBody>
        </p:sp>
      </p:grpSp>
      <p:grpSp>
        <p:nvGrpSpPr>
          <p:cNvPr id="32" name="Group 31">
            <a:extLst>
              <a:ext uri="{FF2B5EF4-FFF2-40B4-BE49-F238E27FC236}">
                <a16:creationId xmlns:a16="http://schemas.microsoft.com/office/drawing/2014/main" id="{039C6A10-012B-48F7-B814-34FE4083A66E}"/>
              </a:ext>
            </a:extLst>
          </p:cNvPr>
          <p:cNvGrpSpPr/>
          <p:nvPr/>
        </p:nvGrpSpPr>
        <p:grpSpPr>
          <a:xfrm>
            <a:off x="1294823" y="4073361"/>
            <a:ext cx="609600" cy="586284"/>
            <a:chOff x="1746405" y="4033435"/>
            <a:chExt cx="609600" cy="586284"/>
          </a:xfrm>
        </p:grpSpPr>
        <p:sp>
          <p:nvSpPr>
            <p:cNvPr id="27" name="Oval 26">
              <a:extLst>
                <a:ext uri="{FF2B5EF4-FFF2-40B4-BE49-F238E27FC236}">
                  <a16:creationId xmlns:a16="http://schemas.microsoft.com/office/drawing/2014/main" id="{7980BCF4-A1C9-4379-BA88-FED8792F432B}"/>
                </a:ext>
              </a:extLst>
            </p:cNvPr>
            <p:cNvSpPr/>
            <p:nvPr/>
          </p:nvSpPr>
          <p:spPr>
            <a:xfrm>
              <a:off x="1762897" y="4033435"/>
              <a:ext cx="593108" cy="586284"/>
            </a:xfrm>
            <a:prstGeom prst="ellipse">
              <a:avLst/>
            </a:prstGeom>
            <a:solidFill>
              <a:srgbClr val="19BDB9"/>
            </a:solidFill>
            <a:ln>
              <a:solidFill>
                <a:srgbClr val="19BDB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E9F7F7F4-54C1-47E5-B6F2-0CA64EDBCDA8}"/>
                </a:ext>
              </a:extLst>
            </p:cNvPr>
            <p:cNvSpPr txBox="1"/>
            <p:nvPr/>
          </p:nvSpPr>
          <p:spPr>
            <a:xfrm>
              <a:off x="1746405" y="4141911"/>
              <a:ext cx="556849" cy="369332"/>
            </a:xfrm>
            <a:prstGeom prst="rect">
              <a:avLst/>
            </a:prstGeom>
            <a:noFill/>
          </p:spPr>
          <p:txBody>
            <a:bodyPr wrap="square" rtlCol="0">
              <a:spAutoFit/>
            </a:bodyPr>
            <a:lstStyle/>
            <a:p>
              <a:r>
                <a:rPr lang="en-US" b="1" baseline="30000" dirty="0">
                  <a:solidFill>
                    <a:schemeClr val="bg1"/>
                  </a:solidFill>
                </a:rPr>
                <a:t>48</a:t>
              </a:r>
              <a:r>
                <a:rPr lang="en-US" b="1" dirty="0">
                  <a:solidFill>
                    <a:schemeClr val="bg1"/>
                  </a:solidFill>
                </a:rPr>
                <a:t>Ti</a:t>
              </a:r>
              <a:endParaRPr lang="en-US" b="1" baseline="30000" dirty="0">
                <a:solidFill>
                  <a:schemeClr val="bg1"/>
                </a:solidFill>
              </a:endParaRPr>
            </a:p>
          </p:txBody>
        </p:sp>
      </p:grpSp>
      <p:grpSp>
        <p:nvGrpSpPr>
          <p:cNvPr id="29" name="Group 28">
            <a:extLst>
              <a:ext uri="{FF2B5EF4-FFF2-40B4-BE49-F238E27FC236}">
                <a16:creationId xmlns:a16="http://schemas.microsoft.com/office/drawing/2014/main" id="{7DA2DF55-AC8D-4825-8D75-2FA5533DC671}"/>
              </a:ext>
            </a:extLst>
          </p:cNvPr>
          <p:cNvGrpSpPr/>
          <p:nvPr/>
        </p:nvGrpSpPr>
        <p:grpSpPr>
          <a:xfrm>
            <a:off x="304800" y="4172817"/>
            <a:ext cx="665907" cy="646331"/>
            <a:chOff x="533400" y="4495800"/>
            <a:chExt cx="665907" cy="646331"/>
          </a:xfrm>
        </p:grpSpPr>
        <p:sp>
          <p:nvSpPr>
            <p:cNvPr id="30" name="Oval 29">
              <a:extLst>
                <a:ext uri="{FF2B5EF4-FFF2-40B4-BE49-F238E27FC236}">
                  <a16:creationId xmlns:a16="http://schemas.microsoft.com/office/drawing/2014/main" id="{22343F4F-7BFB-4709-8265-1706F05ABE06}"/>
                </a:ext>
              </a:extLst>
            </p:cNvPr>
            <p:cNvSpPr/>
            <p:nvPr/>
          </p:nvSpPr>
          <p:spPr>
            <a:xfrm>
              <a:off x="533400" y="4495800"/>
              <a:ext cx="457200" cy="444484"/>
            </a:xfrm>
            <a:prstGeom prst="ellipse">
              <a:avLst/>
            </a:prstGeom>
            <a:solidFill>
              <a:srgbClr val="A088B7"/>
            </a:solidFill>
            <a:ln>
              <a:solidFill>
                <a:srgbClr val="A088B7"/>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400" dirty="0"/>
            </a:p>
          </p:txBody>
        </p:sp>
        <p:sp>
          <p:nvSpPr>
            <p:cNvPr id="31" name="TextBox 30">
              <a:extLst>
                <a:ext uri="{FF2B5EF4-FFF2-40B4-BE49-F238E27FC236}">
                  <a16:creationId xmlns:a16="http://schemas.microsoft.com/office/drawing/2014/main" id="{9B809E8D-76EA-4F72-B692-C1BB38A5526F}"/>
                </a:ext>
              </a:extLst>
            </p:cNvPr>
            <p:cNvSpPr txBox="1"/>
            <p:nvPr/>
          </p:nvSpPr>
          <p:spPr>
            <a:xfrm>
              <a:off x="581686" y="4495800"/>
              <a:ext cx="617621" cy="646331"/>
            </a:xfrm>
            <a:prstGeom prst="rect">
              <a:avLst/>
            </a:prstGeom>
            <a:noFill/>
          </p:spPr>
          <p:txBody>
            <a:bodyPr wrap="square" rtlCol="0">
              <a:spAutoFit/>
            </a:bodyPr>
            <a:lstStyle/>
            <a:p>
              <a:r>
                <a:rPr lang="en-US" dirty="0">
                  <a:solidFill>
                    <a:schemeClr val="bg1"/>
                  </a:solidFill>
                </a:rPr>
                <a:t>p</a:t>
              </a:r>
              <a:r>
                <a:rPr lang="en-US" baseline="30000" dirty="0">
                  <a:solidFill>
                    <a:schemeClr val="bg1"/>
                  </a:solidFill>
                </a:rPr>
                <a:t>+</a:t>
              </a:r>
              <a:endParaRPr lang="en-US" dirty="0">
                <a:solidFill>
                  <a:schemeClr val="bg1"/>
                </a:solidFill>
              </a:endParaRPr>
            </a:p>
            <a:p>
              <a:endParaRPr lang="en-US" dirty="0"/>
            </a:p>
          </p:txBody>
        </p:sp>
      </p:grpSp>
      <p:grpSp>
        <p:nvGrpSpPr>
          <p:cNvPr id="35" name="Group 34">
            <a:extLst>
              <a:ext uri="{FF2B5EF4-FFF2-40B4-BE49-F238E27FC236}">
                <a16:creationId xmlns:a16="http://schemas.microsoft.com/office/drawing/2014/main" id="{69A421DE-BF00-475D-9D19-A316B4194258}"/>
              </a:ext>
            </a:extLst>
          </p:cNvPr>
          <p:cNvGrpSpPr/>
          <p:nvPr/>
        </p:nvGrpSpPr>
        <p:grpSpPr>
          <a:xfrm>
            <a:off x="1307993" y="4101734"/>
            <a:ext cx="620298" cy="586284"/>
            <a:chOff x="1876220" y="4115043"/>
            <a:chExt cx="620298" cy="586284"/>
          </a:xfrm>
        </p:grpSpPr>
        <p:sp>
          <p:nvSpPr>
            <p:cNvPr id="33" name="Oval 32">
              <a:extLst>
                <a:ext uri="{FF2B5EF4-FFF2-40B4-BE49-F238E27FC236}">
                  <a16:creationId xmlns:a16="http://schemas.microsoft.com/office/drawing/2014/main" id="{1CE75EB3-0861-489F-A385-E47C412AE1AF}"/>
                </a:ext>
              </a:extLst>
            </p:cNvPr>
            <p:cNvSpPr/>
            <p:nvPr/>
          </p:nvSpPr>
          <p:spPr>
            <a:xfrm>
              <a:off x="1886919" y="4115043"/>
              <a:ext cx="593108" cy="586284"/>
            </a:xfrm>
            <a:prstGeom prst="ellipse">
              <a:avLst/>
            </a:prstGeom>
            <a:solidFill>
              <a:srgbClr val="0F0C8F"/>
            </a:solidFill>
            <a:ln>
              <a:solidFill>
                <a:srgbClr val="0F0C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A1C886D2-08C6-436D-BDCB-B5F06C742B16}"/>
                </a:ext>
              </a:extLst>
            </p:cNvPr>
            <p:cNvSpPr txBox="1"/>
            <p:nvPr/>
          </p:nvSpPr>
          <p:spPr>
            <a:xfrm>
              <a:off x="1876220" y="4236615"/>
              <a:ext cx="620298" cy="369332"/>
            </a:xfrm>
            <a:prstGeom prst="rect">
              <a:avLst/>
            </a:prstGeom>
            <a:noFill/>
          </p:spPr>
          <p:txBody>
            <a:bodyPr wrap="square" rtlCol="0">
              <a:spAutoFit/>
            </a:bodyPr>
            <a:lstStyle/>
            <a:p>
              <a:r>
                <a:rPr lang="en-US" b="1" baseline="30000" dirty="0">
                  <a:solidFill>
                    <a:schemeClr val="bg1"/>
                  </a:solidFill>
                </a:rPr>
                <a:t>48</a:t>
              </a:r>
              <a:r>
                <a:rPr lang="en-US" b="1" dirty="0">
                  <a:solidFill>
                    <a:schemeClr val="bg1"/>
                  </a:solidFill>
                </a:rPr>
                <a:t>V</a:t>
              </a:r>
              <a:endParaRPr lang="en-US" b="1" baseline="30000" dirty="0">
                <a:solidFill>
                  <a:schemeClr val="bg1"/>
                </a:solidFill>
              </a:endParaRPr>
            </a:p>
          </p:txBody>
        </p:sp>
      </p:grpSp>
      <p:grpSp>
        <p:nvGrpSpPr>
          <p:cNvPr id="36" name="Group 35">
            <a:extLst>
              <a:ext uri="{FF2B5EF4-FFF2-40B4-BE49-F238E27FC236}">
                <a16:creationId xmlns:a16="http://schemas.microsoft.com/office/drawing/2014/main" id="{70D0F8EB-DDB0-4768-9F5D-E8647AD085FA}"/>
              </a:ext>
            </a:extLst>
          </p:cNvPr>
          <p:cNvGrpSpPr/>
          <p:nvPr/>
        </p:nvGrpSpPr>
        <p:grpSpPr>
          <a:xfrm>
            <a:off x="1271011" y="3053554"/>
            <a:ext cx="620298" cy="586284"/>
            <a:chOff x="1876220" y="4115043"/>
            <a:chExt cx="620298" cy="586284"/>
          </a:xfrm>
        </p:grpSpPr>
        <p:sp>
          <p:nvSpPr>
            <p:cNvPr id="37" name="Oval 36">
              <a:extLst>
                <a:ext uri="{FF2B5EF4-FFF2-40B4-BE49-F238E27FC236}">
                  <a16:creationId xmlns:a16="http://schemas.microsoft.com/office/drawing/2014/main" id="{2D58BA62-042A-433C-B76E-8AE73EAE365F}"/>
                </a:ext>
              </a:extLst>
            </p:cNvPr>
            <p:cNvSpPr/>
            <p:nvPr/>
          </p:nvSpPr>
          <p:spPr>
            <a:xfrm>
              <a:off x="1886919" y="4115043"/>
              <a:ext cx="593108" cy="586284"/>
            </a:xfrm>
            <a:prstGeom prst="ellipse">
              <a:avLst/>
            </a:prstGeom>
            <a:solidFill>
              <a:srgbClr val="0F0C8F"/>
            </a:solidFill>
            <a:ln>
              <a:solidFill>
                <a:srgbClr val="0F0C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A9EAC7C2-BB69-49EE-8E76-087F5F5B85A0}"/>
                </a:ext>
              </a:extLst>
            </p:cNvPr>
            <p:cNvSpPr txBox="1"/>
            <p:nvPr/>
          </p:nvSpPr>
          <p:spPr>
            <a:xfrm>
              <a:off x="1876220" y="4236615"/>
              <a:ext cx="620298" cy="369332"/>
            </a:xfrm>
            <a:prstGeom prst="rect">
              <a:avLst/>
            </a:prstGeom>
            <a:noFill/>
          </p:spPr>
          <p:txBody>
            <a:bodyPr wrap="square" rtlCol="0">
              <a:spAutoFit/>
            </a:bodyPr>
            <a:lstStyle/>
            <a:p>
              <a:r>
                <a:rPr lang="en-US" b="1" baseline="30000" dirty="0">
                  <a:solidFill>
                    <a:schemeClr val="bg1"/>
                  </a:solidFill>
                </a:rPr>
                <a:t>48</a:t>
              </a:r>
              <a:r>
                <a:rPr lang="en-US" b="1" dirty="0">
                  <a:solidFill>
                    <a:schemeClr val="bg1"/>
                  </a:solidFill>
                </a:rPr>
                <a:t>V</a:t>
              </a:r>
              <a:endParaRPr lang="en-US" b="1" baseline="30000" dirty="0">
                <a:solidFill>
                  <a:schemeClr val="bg1"/>
                </a:solidFill>
              </a:endParaRPr>
            </a:p>
          </p:txBody>
        </p:sp>
      </p:grpSp>
      <p:grpSp>
        <p:nvGrpSpPr>
          <p:cNvPr id="39" name="Group 38">
            <a:extLst>
              <a:ext uri="{FF2B5EF4-FFF2-40B4-BE49-F238E27FC236}">
                <a16:creationId xmlns:a16="http://schemas.microsoft.com/office/drawing/2014/main" id="{9F24E607-CD50-412C-922D-C8E8819959FC}"/>
              </a:ext>
            </a:extLst>
          </p:cNvPr>
          <p:cNvGrpSpPr/>
          <p:nvPr/>
        </p:nvGrpSpPr>
        <p:grpSpPr>
          <a:xfrm>
            <a:off x="1072277" y="4950980"/>
            <a:ext cx="620298" cy="586284"/>
            <a:chOff x="1876220" y="4115043"/>
            <a:chExt cx="620298" cy="586284"/>
          </a:xfrm>
        </p:grpSpPr>
        <p:sp>
          <p:nvSpPr>
            <p:cNvPr id="40" name="Oval 39">
              <a:extLst>
                <a:ext uri="{FF2B5EF4-FFF2-40B4-BE49-F238E27FC236}">
                  <a16:creationId xmlns:a16="http://schemas.microsoft.com/office/drawing/2014/main" id="{05EAFACB-56A3-4265-9220-4A8DBEE6D5C4}"/>
                </a:ext>
              </a:extLst>
            </p:cNvPr>
            <p:cNvSpPr/>
            <p:nvPr/>
          </p:nvSpPr>
          <p:spPr>
            <a:xfrm>
              <a:off x="1886919" y="4115043"/>
              <a:ext cx="593108" cy="586284"/>
            </a:xfrm>
            <a:prstGeom prst="ellipse">
              <a:avLst/>
            </a:prstGeom>
            <a:solidFill>
              <a:srgbClr val="0F0C8F"/>
            </a:solidFill>
            <a:ln>
              <a:solidFill>
                <a:srgbClr val="0F0C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a:extLst>
                <a:ext uri="{FF2B5EF4-FFF2-40B4-BE49-F238E27FC236}">
                  <a16:creationId xmlns:a16="http://schemas.microsoft.com/office/drawing/2014/main" id="{D33880C3-5E4A-43DB-B5A9-818C82FF04A5}"/>
                </a:ext>
              </a:extLst>
            </p:cNvPr>
            <p:cNvSpPr txBox="1"/>
            <p:nvPr/>
          </p:nvSpPr>
          <p:spPr>
            <a:xfrm>
              <a:off x="1876220" y="4236615"/>
              <a:ext cx="620298" cy="369332"/>
            </a:xfrm>
            <a:prstGeom prst="rect">
              <a:avLst/>
            </a:prstGeom>
            <a:noFill/>
          </p:spPr>
          <p:txBody>
            <a:bodyPr wrap="square" rtlCol="0">
              <a:spAutoFit/>
            </a:bodyPr>
            <a:lstStyle/>
            <a:p>
              <a:r>
                <a:rPr lang="en-US" b="1" baseline="30000" dirty="0">
                  <a:solidFill>
                    <a:schemeClr val="bg1"/>
                  </a:solidFill>
                </a:rPr>
                <a:t>48</a:t>
              </a:r>
              <a:r>
                <a:rPr lang="en-US" b="1" dirty="0">
                  <a:solidFill>
                    <a:schemeClr val="bg1"/>
                  </a:solidFill>
                </a:rPr>
                <a:t>V</a:t>
              </a:r>
              <a:endParaRPr lang="en-US" b="1" baseline="30000" dirty="0">
                <a:solidFill>
                  <a:schemeClr val="bg1"/>
                </a:solidFill>
              </a:endParaRPr>
            </a:p>
          </p:txBody>
        </p:sp>
      </p:grpSp>
      <p:sp>
        <p:nvSpPr>
          <p:cNvPr id="42" name="Arrow: Right 41">
            <a:extLst>
              <a:ext uri="{FF2B5EF4-FFF2-40B4-BE49-F238E27FC236}">
                <a16:creationId xmlns:a16="http://schemas.microsoft.com/office/drawing/2014/main" id="{53C05091-57D4-480E-8CB6-9EDD9AC96F96}"/>
              </a:ext>
            </a:extLst>
          </p:cNvPr>
          <p:cNvSpPr/>
          <p:nvPr/>
        </p:nvSpPr>
        <p:spPr>
          <a:xfrm rot="5400000">
            <a:off x="1325809" y="1463162"/>
            <a:ext cx="305278" cy="273596"/>
          </a:xfrm>
          <a:prstGeom prst="rightArrow">
            <a:avLst/>
          </a:prstGeom>
          <a:solidFill>
            <a:schemeClr val="tx2">
              <a:lumMod val="50000"/>
              <a:lumOff val="50000"/>
            </a:schemeClr>
          </a:solidFill>
          <a:ln>
            <a:solidFill>
              <a:schemeClr val="tx2">
                <a:lumMod val="50000"/>
                <a:lumOff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3" name="Arrow: Right 42">
            <a:extLst>
              <a:ext uri="{FF2B5EF4-FFF2-40B4-BE49-F238E27FC236}">
                <a16:creationId xmlns:a16="http://schemas.microsoft.com/office/drawing/2014/main" id="{D03FEAD4-B8D8-4854-AB0B-F13B4759926E}"/>
              </a:ext>
            </a:extLst>
          </p:cNvPr>
          <p:cNvSpPr/>
          <p:nvPr/>
        </p:nvSpPr>
        <p:spPr>
          <a:xfrm rot="5400000">
            <a:off x="4302812" y="1462923"/>
            <a:ext cx="305278" cy="273596"/>
          </a:xfrm>
          <a:prstGeom prst="rightArrow">
            <a:avLst/>
          </a:prstGeom>
          <a:solidFill>
            <a:schemeClr val="tx2">
              <a:lumMod val="50000"/>
              <a:lumOff val="50000"/>
            </a:schemeClr>
          </a:solidFill>
          <a:ln>
            <a:solidFill>
              <a:schemeClr val="tx2">
                <a:lumMod val="50000"/>
                <a:lumOff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4" name="TextBox 43">
            <a:extLst>
              <a:ext uri="{FF2B5EF4-FFF2-40B4-BE49-F238E27FC236}">
                <a16:creationId xmlns:a16="http://schemas.microsoft.com/office/drawing/2014/main" id="{5594F698-B5F0-431E-8A61-3945E2B3A3DD}"/>
              </a:ext>
            </a:extLst>
          </p:cNvPr>
          <p:cNvSpPr txBox="1"/>
          <p:nvPr/>
        </p:nvSpPr>
        <p:spPr>
          <a:xfrm>
            <a:off x="725576" y="1067100"/>
            <a:ext cx="1515979" cy="369332"/>
          </a:xfrm>
          <a:prstGeom prst="rect">
            <a:avLst/>
          </a:prstGeom>
          <a:noFill/>
        </p:spPr>
        <p:txBody>
          <a:bodyPr wrap="square" rtlCol="0">
            <a:spAutoFit/>
          </a:bodyPr>
          <a:lstStyle/>
          <a:p>
            <a:r>
              <a:rPr lang="en-US" dirty="0"/>
              <a:t>Target Face</a:t>
            </a:r>
          </a:p>
        </p:txBody>
      </p:sp>
      <p:sp>
        <p:nvSpPr>
          <p:cNvPr id="45" name="TextBox 44">
            <a:extLst>
              <a:ext uri="{FF2B5EF4-FFF2-40B4-BE49-F238E27FC236}">
                <a16:creationId xmlns:a16="http://schemas.microsoft.com/office/drawing/2014/main" id="{F36F6F4A-DD63-40BE-8FE0-13344C3F5329}"/>
              </a:ext>
            </a:extLst>
          </p:cNvPr>
          <p:cNvSpPr txBox="1"/>
          <p:nvPr/>
        </p:nvSpPr>
        <p:spPr>
          <a:xfrm>
            <a:off x="3835443" y="1067100"/>
            <a:ext cx="1268892" cy="369332"/>
          </a:xfrm>
          <a:prstGeom prst="rect">
            <a:avLst/>
          </a:prstGeom>
          <a:noFill/>
        </p:spPr>
        <p:txBody>
          <a:bodyPr wrap="square" rtlCol="0">
            <a:spAutoFit/>
          </a:bodyPr>
          <a:lstStyle/>
          <a:p>
            <a:r>
              <a:rPr lang="en-US" dirty="0"/>
              <a:t>Inner Wall</a:t>
            </a:r>
          </a:p>
        </p:txBody>
      </p:sp>
      <p:grpSp>
        <p:nvGrpSpPr>
          <p:cNvPr id="46" name="Group 45">
            <a:extLst>
              <a:ext uri="{FF2B5EF4-FFF2-40B4-BE49-F238E27FC236}">
                <a16:creationId xmlns:a16="http://schemas.microsoft.com/office/drawing/2014/main" id="{CE105796-C9CE-4E9D-A0DF-1605EF145D4C}"/>
              </a:ext>
            </a:extLst>
          </p:cNvPr>
          <p:cNvGrpSpPr/>
          <p:nvPr/>
        </p:nvGrpSpPr>
        <p:grpSpPr>
          <a:xfrm>
            <a:off x="1888709" y="3074357"/>
            <a:ext cx="620298" cy="586284"/>
            <a:chOff x="1876220" y="4115043"/>
            <a:chExt cx="620298" cy="586284"/>
          </a:xfrm>
        </p:grpSpPr>
        <p:sp>
          <p:nvSpPr>
            <p:cNvPr id="47" name="Oval 46">
              <a:extLst>
                <a:ext uri="{FF2B5EF4-FFF2-40B4-BE49-F238E27FC236}">
                  <a16:creationId xmlns:a16="http://schemas.microsoft.com/office/drawing/2014/main" id="{BEF7EEA1-3D5E-434F-A462-E8B29C5F08CB}"/>
                </a:ext>
              </a:extLst>
            </p:cNvPr>
            <p:cNvSpPr/>
            <p:nvPr/>
          </p:nvSpPr>
          <p:spPr>
            <a:xfrm>
              <a:off x="1886919" y="4115043"/>
              <a:ext cx="593108" cy="586284"/>
            </a:xfrm>
            <a:prstGeom prst="ellipse">
              <a:avLst/>
            </a:prstGeom>
            <a:solidFill>
              <a:srgbClr val="0F0C8F"/>
            </a:solidFill>
            <a:ln>
              <a:solidFill>
                <a:srgbClr val="0F0C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Box 47">
              <a:extLst>
                <a:ext uri="{FF2B5EF4-FFF2-40B4-BE49-F238E27FC236}">
                  <a16:creationId xmlns:a16="http://schemas.microsoft.com/office/drawing/2014/main" id="{4C04DDEF-5EB8-4CE7-95AA-A1A3D65888EA}"/>
                </a:ext>
              </a:extLst>
            </p:cNvPr>
            <p:cNvSpPr txBox="1"/>
            <p:nvPr/>
          </p:nvSpPr>
          <p:spPr>
            <a:xfrm>
              <a:off x="1876220" y="4236615"/>
              <a:ext cx="620298" cy="369332"/>
            </a:xfrm>
            <a:prstGeom prst="rect">
              <a:avLst/>
            </a:prstGeom>
            <a:noFill/>
          </p:spPr>
          <p:txBody>
            <a:bodyPr wrap="square" rtlCol="0">
              <a:spAutoFit/>
            </a:bodyPr>
            <a:lstStyle/>
            <a:p>
              <a:r>
                <a:rPr lang="en-US" b="1" baseline="30000" dirty="0">
                  <a:solidFill>
                    <a:schemeClr val="bg1"/>
                  </a:solidFill>
                </a:rPr>
                <a:t>48</a:t>
              </a:r>
              <a:r>
                <a:rPr lang="en-US" b="1" dirty="0">
                  <a:solidFill>
                    <a:schemeClr val="bg1"/>
                  </a:solidFill>
                </a:rPr>
                <a:t>V</a:t>
              </a:r>
              <a:endParaRPr lang="en-US" b="1" baseline="30000" dirty="0">
                <a:solidFill>
                  <a:schemeClr val="bg1"/>
                </a:solidFill>
              </a:endParaRPr>
            </a:p>
          </p:txBody>
        </p:sp>
      </p:grpSp>
      <p:sp>
        <p:nvSpPr>
          <p:cNvPr id="49" name="TextBox 48">
            <a:extLst>
              <a:ext uri="{FF2B5EF4-FFF2-40B4-BE49-F238E27FC236}">
                <a16:creationId xmlns:a16="http://schemas.microsoft.com/office/drawing/2014/main" id="{9A4FB3A6-E217-41F9-BC7A-91995ABFF65A}"/>
              </a:ext>
            </a:extLst>
          </p:cNvPr>
          <p:cNvSpPr txBox="1"/>
          <p:nvPr/>
        </p:nvSpPr>
        <p:spPr>
          <a:xfrm>
            <a:off x="7126915" y="1634085"/>
            <a:ext cx="2036765" cy="2031325"/>
          </a:xfrm>
          <a:prstGeom prst="rect">
            <a:avLst/>
          </a:prstGeom>
          <a:noFill/>
        </p:spPr>
        <p:txBody>
          <a:bodyPr wrap="square" rtlCol="0">
            <a:spAutoFit/>
          </a:bodyPr>
          <a:lstStyle/>
          <a:p>
            <a:r>
              <a:rPr lang="en-US" b="1" dirty="0"/>
              <a:t>Water:</a:t>
            </a:r>
          </a:p>
          <a:p>
            <a:r>
              <a:rPr lang="en-US" baseline="30000" dirty="0"/>
              <a:t>16</a:t>
            </a:r>
            <a:r>
              <a:rPr lang="en-US" dirty="0"/>
              <a:t>O(p,</a:t>
            </a:r>
            <a:r>
              <a:rPr lang="el-GR" dirty="0"/>
              <a:t>α</a:t>
            </a:r>
            <a:r>
              <a:rPr lang="en-US" dirty="0"/>
              <a:t>)</a:t>
            </a:r>
            <a:r>
              <a:rPr lang="en-US" baseline="30000" dirty="0"/>
              <a:t>13</a:t>
            </a:r>
            <a:r>
              <a:rPr lang="en-US" dirty="0"/>
              <a:t>N</a:t>
            </a:r>
          </a:p>
          <a:p>
            <a:r>
              <a:rPr lang="en-US" baseline="30000" dirty="0"/>
              <a:t>18</a:t>
            </a:r>
            <a:r>
              <a:rPr lang="en-US" dirty="0"/>
              <a:t>O(</a:t>
            </a:r>
            <a:r>
              <a:rPr lang="en-US" dirty="0" err="1"/>
              <a:t>p,n</a:t>
            </a:r>
            <a:r>
              <a:rPr lang="en-US" dirty="0"/>
              <a:t>)</a:t>
            </a:r>
            <a:r>
              <a:rPr lang="en-US" baseline="30000" dirty="0"/>
              <a:t>18</a:t>
            </a:r>
            <a:r>
              <a:rPr lang="en-US" dirty="0"/>
              <a:t>F</a:t>
            </a:r>
          </a:p>
          <a:p>
            <a:endParaRPr lang="en-US" dirty="0"/>
          </a:p>
          <a:p>
            <a:r>
              <a:rPr lang="en-US" b="1" dirty="0"/>
              <a:t>Target Face:</a:t>
            </a:r>
          </a:p>
          <a:p>
            <a:r>
              <a:rPr lang="en-US" baseline="30000" dirty="0"/>
              <a:t>48</a:t>
            </a:r>
            <a:r>
              <a:rPr lang="en-US" dirty="0"/>
              <a:t>Ti(</a:t>
            </a:r>
            <a:r>
              <a:rPr lang="en-US" dirty="0" err="1"/>
              <a:t>p,n</a:t>
            </a:r>
            <a:r>
              <a:rPr lang="en-US" dirty="0"/>
              <a:t>)</a:t>
            </a:r>
            <a:r>
              <a:rPr lang="en-US" baseline="30000" dirty="0"/>
              <a:t>48</a:t>
            </a:r>
            <a:r>
              <a:rPr lang="en-US" dirty="0"/>
              <a:t>V</a:t>
            </a:r>
          </a:p>
          <a:p>
            <a:r>
              <a:rPr lang="en-US" baseline="30000" dirty="0"/>
              <a:t>51</a:t>
            </a:r>
            <a:r>
              <a:rPr lang="en-US" dirty="0"/>
              <a:t>V(</a:t>
            </a:r>
            <a:r>
              <a:rPr lang="en-US" dirty="0" err="1"/>
              <a:t>p,n</a:t>
            </a:r>
            <a:r>
              <a:rPr lang="en-US" dirty="0"/>
              <a:t>)</a:t>
            </a:r>
            <a:r>
              <a:rPr lang="en-US" baseline="30000" dirty="0"/>
              <a:t>51</a:t>
            </a:r>
            <a:r>
              <a:rPr lang="en-US" dirty="0"/>
              <a:t>Cr</a:t>
            </a:r>
            <a:endParaRPr lang="en-US" baseline="30000" dirty="0"/>
          </a:p>
        </p:txBody>
      </p:sp>
    </p:spTree>
    <p:extLst>
      <p:ext uri="{BB962C8B-B14F-4D97-AF65-F5344CB8AC3E}">
        <p14:creationId xmlns:p14="http://schemas.microsoft.com/office/powerpoint/2010/main" val="3026467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decel="50000" fill="hold" nodeType="clickEffect">
                                  <p:stCondLst>
                                    <p:cond delay="0"/>
                                  </p:stCondLst>
                                  <p:childTnLst>
                                    <p:animMotion origin="layout" path="M -1.66667E-6 -2.59259E-6 L 0.25 -2.59259E-6 " pathEditMode="relative" rAng="0" ptsTypes="AA">
                                      <p:cBhvr>
                                        <p:cTn id="6" dur="2000" fill="hold"/>
                                        <p:tgtEl>
                                          <p:spTgt spid="18"/>
                                        </p:tgtEl>
                                        <p:attrNameLst>
                                          <p:attrName>ppt_x</p:attrName>
                                          <p:attrName>ppt_y</p:attrName>
                                        </p:attrNameLst>
                                      </p:cBhvr>
                                      <p:rCtr x="12500" y="0"/>
                                    </p:animMotion>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8"/>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20"/>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44" presetClass="path" presetSubtype="0" accel="50000" decel="50000" fill="hold" nodeType="clickEffect">
                                  <p:stCondLst>
                                    <p:cond delay="0"/>
                                  </p:stCondLst>
                                  <p:childTnLst>
                                    <p:animMotion origin="layout" path="M -4.44444E-6 -3.33333E-6 L 0.10434 -0.18889 C 0.12622 -0.23148 0.15903 -0.25416 0.19306 -0.25416 C 0.23212 -0.25416 0.2632 -0.23148 0.28507 -0.18889 L 0.38941 -3.33333E-6 " pathEditMode="relative" rAng="0" ptsTypes="AAAAA">
                                      <p:cBhvr>
                                        <p:cTn id="18" dur="2000" fill="hold"/>
                                        <p:tgtEl>
                                          <p:spTgt spid="23"/>
                                        </p:tgtEl>
                                        <p:attrNameLst>
                                          <p:attrName>ppt_x</p:attrName>
                                          <p:attrName>ppt_y</p:attrName>
                                        </p:attrNameLst>
                                      </p:cBhvr>
                                      <p:rCtr x="19462" y="-12708"/>
                                    </p:animMotion>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63" presetClass="path" presetSubtype="0" accel="50000" decel="50000" fill="hold" nodeType="clickEffect">
                                  <p:stCondLst>
                                    <p:cond delay="0"/>
                                  </p:stCondLst>
                                  <p:childTnLst>
                                    <p:animMotion origin="layout" path="M 1.94444E-6 4.44444E-6 L 0.13993 0.00231 " pathEditMode="relative" rAng="0" ptsTypes="AA">
                                      <p:cBhvr>
                                        <p:cTn id="28" dur="2000" fill="hold"/>
                                        <p:tgtEl>
                                          <p:spTgt spid="29"/>
                                        </p:tgtEl>
                                        <p:attrNameLst>
                                          <p:attrName>ppt_x</p:attrName>
                                          <p:attrName>ppt_y</p:attrName>
                                        </p:attrNameLst>
                                      </p:cBhvr>
                                      <p:rCtr x="6997" y="116"/>
                                    </p:animMotion>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nodeType="clickEffect">
                                  <p:stCondLst>
                                    <p:cond delay="0"/>
                                  </p:stCondLst>
                                  <p:childTnLst>
                                    <p:set>
                                      <p:cBhvr>
                                        <p:cTn id="32" dur="1" fill="hold">
                                          <p:stCondLst>
                                            <p:cond delay="0"/>
                                          </p:stCondLst>
                                        </p:cTn>
                                        <p:tgtEl>
                                          <p:spTgt spid="29"/>
                                        </p:tgtEl>
                                        <p:attrNameLst>
                                          <p:attrName>style.visibility</p:attrName>
                                        </p:attrNameLst>
                                      </p:cBhvr>
                                      <p:to>
                                        <p:strVal val="hidden"/>
                                      </p:to>
                                    </p:set>
                                  </p:childTnLst>
                                </p:cTn>
                              </p:par>
                              <p:par>
                                <p:cTn id="33" presetID="1" presetClass="exit" presetSubtype="0" fill="hold" nodeType="withEffect">
                                  <p:stCondLst>
                                    <p:cond delay="0"/>
                                  </p:stCondLst>
                                  <p:childTnLst>
                                    <p:set>
                                      <p:cBhvr>
                                        <p:cTn id="34" dur="1" fill="hold">
                                          <p:stCondLst>
                                            <p:cond delay="0"/>
                                          </p:stCondLst>
                                        </p:cTn>
                                        <p:tgtEl>
                                          <p:spTgt spid="32"/>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3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6"/>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63" presetClass="path" presetSubtype="0" accel="50000" decel="50000" fill="hold" nodeType="clickEffect">
                                  <p:stCondLst>
                                    <p:cond delay="0"/>
                                  </p:stCondLst>
                                  <p:childTnLst>
                                    <p:animMotion origin="layout" path="M 3.33333E-6 -2.96296E-6 L 0.06493 0.00093 " pathEditMode="relative" rAng="0" ptsTypes="AA">
                                      <p:cBhvr>
                                        <p:cTn id="46" dur="2000" fill="hold"/>
                                        <p:tgtEl>
                                          <p:spTgt spid="36"/>
                                        </p:tgtEl>
                                        <p:attrNameLst>
                                          <p:attrName>ppt_x</p:attrName>
                                          <p:attrName>ppt_y</p:attrName>
                                        </p:attrNameLst>
                                      </p:cBhvr>
                                      <p:rCtr x="3247" y="46"/>
                                    </p:animMotion>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6"/>
                                        </p:tgtEl>
                                        <p:attrNameLst>
                                          <p:attrName>style.visibility</p:attrName>
                                        </p:attrNameLst>
                                      </p:cBhvr>
                                      <p:to>
                                        <p:strVal val="visible"/>
                                      </p:to>
                                    </p:set>
                                  </p:childTnLst>
                                </p:cTn>
                              </p:par>
                              <p:par>
                                <p:cTn id="51" presetID="1" presetClass="exit" presetSubtype="0" fill="hold" nodeType="withEffect">
                                  <p:stCondLst>
                                    <p:cond delay="0"/>
                                  </p:stCondLst>
                                  <p:childTnLst>
                                    <p:set>
                                      <p:cBhvr>
                                        <p:cTn id="52" dur="1" fill="hold">
                                          <p:stCondLst>
                                            <p:cond delay="0"/>
                                          </p:stCondLst>
                                        </p:cTn>
                                        <p:tgtEl>
                                          <p:spTgt spid="36"/>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44" presetClass="path" presetSubtype="0" accel="50000" decel="50000" fill="hold" nodeType="clickEffect">
                                  <p:stCondLst>
                                    <p:cond delay="0"/>
                                  </p:stCondLst>
                                  <p:childTnLst>
                                    <p:animMotion origin="layout" path="M -1.38889E-6 -2.22222E-6 L 0.11042 -0.15162 C 0.13351 -0.18588 0.16806 -0.20393 0.20417 -0.20393 C 0.24531 -0.20393 0.2783 -0.18588 0.30139 -0.15162 L 0.41198 -2.22222E-6 " pathEditMode="relative" rAng="0" ptsTypes="AAAAA">
                                      <p:cBhvr>
                                        <p:cTn id="56" dur="2000" fill="hold"/>
                                        <p:tgtEl>
                                          <p:spTgt spid="46"/>
                                        </p:tgtEl>
                                        <p:attrNameLst>
                                          <p:attrName>ppt_x</p:attrName>
                                          <p:attrName>ppt_y</p:attrName>
                                        </p:attrNameLst>
                                      </p:cBhvr>
                                      <p:rCtr x="20590" y="-1020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09513AD-B6F2-4EC6-B95F-7D8EBCC2D2E2}"/>
              </a:ext>
            </a:extLst>
          </p:cNvPr>
          <p:cNvSpPr>
            <a:spLocks noGrp="1"/>
          </p:cNvSpPr>
          <p:nvPr>
            <p:ph idx="1"/>
          </p:nvPr>
        </p:nvSpPr>
        <p:spPr>
          <a:xfrm>
            <a:off x="76200" y="1067100"/>
            <a:ext cx="4572000" cy="5027414"/>
          </a:xfrm>
        </p:spPr>
        <p:txBody>
          <a:bodyPr/>
          <a:lstStyle/>
          <a:p>
            <a:r>
              <a:rPr lang="en-US" dirty="0"/>
              <a:t>16 MeV protons from University of Wisconsin Cyclotron Lab</a:t>
            </a:r>
          </a:p>
          <a:p>
            <a:pPr lvl="1"/>
            <a:r>
              <a:rPr lang="en-US" dirty="0"/>
              <a:t>4 irradiation periods: 6, 19, 28, 33 µA</a:t>
            </a:r>
          </a:p>
          <a:p>
            <a:r>
              <a:rPr lang="en-US" dirty="0"/>
              <a:t>Measurements</a:t>
            </a:r>
          </a:p>
          <a:p>
            <a:pPr lvl="1"/>
            <a:r>
              <a:rPr lang="en-US" dirty="0"/>
              <a:t>Activity of </a:t>
            </a:r>
            <a:r>
              <a:rPr lang="en-US" baseline="30000" dirty="0"/>
              <a:t>48</a:t>
            </a:r>
            <a:r>
              <a:rPr lang="en-US" dirty="0"/>
              <a:t>V in system water after each period</a:t>
            </a:r>
          </a:p>
          <a:p>
            <a:pPr lvl="1"/>
            <a:r>
              <a:rPr lang="en-US" dirty="0"/>
              <a:t>Total activity of </a:t>
            </a:r>
            <a:r>
              <a:rPr lang="en-US" baseline="30000" dirty="0"/>
              <a:t>48</a:t>
            </a:r>
            <a:r>
              <a:rPr lang="en-US" dirty="0"/>
              <a:t>V in target face</a:t>
            </a:r>
          </a:p>
          <a:p>
            <a:r>
              <a:rPr lang="en-US" dirty="0"/>
              <a:t>One complication: nuclear recoil</a:t>
            </a:r>
          </a:p>
          <a:p>
            <a:pPr lvl="1"/>
            <a:r>
              <a:rPr lang="en-US" dirty="0"/>
              <a:t>Forward momentum transfer</a:t>
            </a:r>
          </a:p>
          <a:p>
            <a:pPr lvl="1"/>
            <a:r>
              <a:rPr lang="en-US" dirty="0"/>
              <a:t>Estimated activity that left the window</a:t>
            </a:r>
          </a:p>
        </p:txBody>
      </p:sp>
      <p:sp>
        <p:nvSpPr>
          <p:cNvPr id="3" name="Title 2">
            <a:extLst>
              <a:ext uri="{FF2B5EF4-FFF2-40B4-BE49-F238E27FC236}">
                <a16:creationId xmlns:a16="http://schemas.microsoft.com/office/drawing/2014/main" id="{3F7EC8A4-D4AC-478F-8676-5AAF9C1E8FA0}"/>
              </a:ext>
            </a:extLst>
          </p:cNvPr>
          <p:cNvSpPr>
            <a:spLocks noGrp="1"/>
          </p:cNvSpPr>
          <p:nvPr>
            <p:ph type="title"/>
          </p:nvPr>
        </p:nvSpPr>
        <p:spPr/>
        <p:txBody>
          <a:bodyPr/>
          <a:lstStyle/>
          <a:p>
            <a:r>
              <a:rPr lang="en-US" dirty="0"/>
              <a:t>Proton Irradiation Experiment</a:t>
            </a:r>
          </a:p>
        </p:txBody>
      </p:sp>
      <p:sp>
        <p:nvSpPr>
          <p:cNvPr id="4" name="Footer Placeholder 3">
            <a:extLst>
              <a:ext uri="{FF2B5EF4-FFF2-40B4-BE49-F238E27FC236}">
                <a16:creationId xmlns:a16="http://schemas.microsoft.com/office/drawing/2014/main" id="{979CF5BF-E2C8-4E8C-8522-521214AD4D22}"/>
              </a:ext>
            </a:extLst>
          </p:cNvPr>
          <p:cNvSpPr>
            <a:spLocks noGrp="1"/>
          </p:cNvSpPr>
          <p:nvPr>
            <p:ph type="ftr" sz="quarter" idx="10"/>
          </p:nvPr>
        </p:nvSpPr>
        <p:spPr/>
        <p:txBody>
          <a:bodyPr/>
          <a:lstStyle/>
          <a:p>
            <a:pPr>
              <a:defRPr/>
            </a:pPr>
            <a:r>
              <a:rPr lang="en-US"/>
              <a:t>E.Paige Abel, RaDIATE Meeting 2019</a:t>
            </a:r>
            <a:endParaRPr lang="en-US" dirty="0"/>
          </a:p>
        </p:txBody>
      </p:sp>
      <p:sp>
        <p:nvSpPr>
          <p:cNvPr id="5" name="Slide Number Placeholder 4">
            <a:extLst>
              <a:ext uri="{FF2B5EF4-FFF2-40B4-BE49-F238E27FC236}">
                <a16:creationId xmlns:a16="http://schemas.microsoft.com/office/drawing/2014/main" id="{1FAA9C36-0C36-4A32-A02C-3C66873C0889}"/>
              </a:ext>
            </a:extLst>
          </p:cNvPr>
          <p:cNvSpPr>
            <a:spLocks noGrp="1"/>
          </p:cNvSpPr>
          <p:nvPr>
            <p:ph type="sldNum" sz="quarter" idx="11"/>
          </p:nvPr>
        </p:nvSpPr>
        <p:spPr/>
        <p:txBody>
          <a:bodyPr/>
          <a:lstStyle/>
          <a:p>
            <a:pPr>
              <a:defRPr/>
            </a:pPr>
            <a:r>
              <a:rPr lang="en-US"/>
              <a:t>, Slide </a:t>
            </a:r>
            <a:fld id="{35AD4620-7552-4207-8973-898801ED212B}" type="slidenum">
              <a:rPr lang="en-US" smtClean="0"/>
              <a:pPr>
                <a:defRPr/>
              </a:pPr>
              <a:t>8</a:t>
            </a:fld>
            <a:endParaRPr lang="en-US"/>
          </a:p>
        </p:txBody>
      </p:sp>
      <p:graphicFrame>
        <p:nvGraphicFramePr>
          <p:cNvPr id="6" name="Chart 5">
            <a:extLst>
              <a:ext uri="{FF2B5EF4-FFF2-40B4-BE49-F238E27FC236}">
                <a16:creationId xmlns:a16="http://schemas.microsoft.com/office/drawing/2014/main" id="{519867CC-2B20-4090-B52A-45AE11AA05DB}"/>
              </a:ext>
            </a:extLst>
          </p:cNvPr>
          <p:cNvGraphicFramePr>
            <a:graphicFrameLocks/>
          </p:cNvGraphicFramePr>
          <p:nvPr>
            <p:extLst>
              <p:ext uri="{D42A27DB-BD31-4B8C-83A1-F6EECF244321}">
                <p14:modId xmlns:p14="http://schemas.microsoft.com/office/powerpoint/2010/main" val="2649686146"/>
              </p:ext>
            </p:extLst>
          </p:nvPr>
        </p:nvGraphicFramePr>
        <p:xfrm>
          <a:off x="4435942" y="3482282"/>
          <a:ext cx="4572000" cy="2743200"/>
        </p:xfrm>
        <a:graphic>
          <a:graphicData uri="http://schemas.openxmlformats.org/drawingml/2006/chart">
            <c:chart xmlns:c="http://schemas.openxmlformats.org/drawingml/2006/chart" xmlns:r="http://schemas.openxmlformats.org/officeDocument/2006/relationships" r:id="rId2"/>
          </a:graphicData>
        </a:graphic>
      </p:graphicFrame>
      <p:pic>
        <p:nvPicPr>
          <p:cNvPr id="8" name="Picture 7" descr="A picture containing bicycle, kitchen, table, engine&#10;&#10;Description automatically generated">
            <a:extLst>
              <a:ext uri="{FF2B5EF4-FFF2-40B4-BE49-F238E27FC236}">
                <a16:creationId xmlns:a16="http://schemas.microsoft.com/office/drawing/2014/main" id="{42648C13-2F78-4A45-B9A1-7C8977934CF2}"/>
              </a:ext>
            </a:extLst>
          </p:cNvPr>
          <p:cNvPicPr>
            <a:picLocks noChangeAspect="1"/>
          </p:cNvPicPr>
          <p:nvPr/>
        </p:nvPicPr>
        <p:blipFill rotWithShape="1">
          <a:blip r:embed="rId3"/>
          <a:srcRect l="15588" t="18042"/>
          <a:stretch/>
        </p:blipFill>
        <p:spPr>
          <a:xfrm>
            <a:off x="4953000" y="1593872"/>
            <a:ext cx="2238510" cy="1630054"/>
          </a:xfrm>
          <a:prstGeom prst="rect">
            <a:avLst/>
          </a:prstGeom>
        </p:spPr>
      </p:pic>
      <p:pic>
        <p:nvPicPr>
          <p:cNvPr id="10" name="Picture 9" descr="A picture containing sink, dirty, room, kitchen&#10;&#10;Description automatically generated">
            <a:extLst>
              <a:ext uri="{FF2B5EF4-FFF2-40B4-BE49-F238E27FC236}">
                <a16:creationId xmlns:a16="http://schemas.microsoft.com/office/drawing/2014/main" id="{9B2EB453-DCA3-46CB-915A-CBF91D08F0F7}"/>
              </a:ext>
            </a:extLst>
          </p:cNvPr>
          <p:cNvPicPr>
            <a:picLocks noChangeAspect="1"/>
          </p:cNvPicPr>
          <p:nvPr/>
        </p:nvPicPr>
        <p:blipFill rotWithShape="1">
          <a:blip r:embed="rId4"/>
          <a:srcRect l="14995" t="1" r="-1788" b="16548"/>
          <a:stretch/>
        </p:blipFill>
        <p:spPr>
          <a:xfrm rot="5400000">
            <a:off x="6908200" y="1515034"/>
            <a:ext cx="2286000" cy="1648497"/>
          </a:xfrm>
          <a:prstGeom prst="rect">
            <a:avLst/>
          </a:prstGeom>
        </p:spPr>
      </p:pic>
      <p:sp>
        <p:nvSpPr>
          <p:cNvPr id="11" name="TextBox 10">
            <a:extLst>
              <a:ext uri="{FF2B5EF4-FFF2-40B4-BE49-F238E27FC236}">
                <a16:creationId xmlns:a16="http://schemas.microsoft.com/office/drawing/2014/main" id="{ECEF8E0C-C6BF-4055-9538-385B5DF12182}"/>
              </a:ext>
            </a:extLst>
          </p:cNvPr>
          <p:cNvSpPr txBox="1"/>
          <p:nvPr/>
        </p:nvSpPr>
        <p:spPr>
          <a:xfrm>
            <a:off x="77972" y="5140407"/>
            <a:ext cx="4419600" cy="954107"/>
          </a:xfrm>
          <a:prstGeom prst="rect">
            <a:avLst/>
          </a:prstGeom>
          <a:noFill/>
        </p:spPr>
        <p:txBody>
          <a:bodyPr wrap="square" rtlCol="0">
            <a:spAutoFit/>
          </a:bodyPr>
          <a:lstStyle/>
          <a:p>
            <a:r>
              <a:rPr lang="en-US" sz="1400" dirty="0"/>
              <a:t>Alexander, J.M.; Sisson, D.H. Recoil Range Evidence for the Compound-Nucleus Mechanism in Reactions between Complex Nuclei. </a:t>
            </a:r>
            <a:r>
              <a:rPr lang="en-US" sz="1400" i="1" dirty="0"/>
              <a:t>Phys. Rev.</a:t>
            </a:r>
            <a:r>
              <a:rPr lang="en-US" sz="1400" dirty="0"/>
              <a:t> </a:t>
            </a:r>
            <a:r>
              <a:rPr lang="en-US" sz="1400" b="1" dirty="0"/>
              <a:t>1962</a:t>
            </a:r>
            <a:r>
              <a:rPr lang="en-US" sz="1400" dirty="0"/>
              <a:t>, </a:t>
            </a:r>
            <a:r>
              <a:rPr lang="en-US" sz="1400" i="1" dirty="0"/>
              <a:t>128</a:t>
            </a:r>
            <a:r>
              <a:rPr lang="en-US" sz="1400" dirty="0"/>
              <a:t>, 2288.</a:t>
            </a:r>
          </a:p>
        </p:txBody>
      </p:sp>
    </p:spTree>
    <p:extLst>
      <p:ext uri="{BB962C8B-B14F-4D97-AF65-F5344CB8AC3E}">
        <p14:creationId xmlns:p14="http://schemas.microsoft.com/office/powerpoint/2010/main" val="18777403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400EFC4-363A-4C0A-9FB1-FE507A396FE3}"/>
              </a:ext>
            </a:extLst>
          </p:cNvPr>
          <p:cNvSpPr>
            <a:spLocks noGrp="1"/>
          </p:cNvSpPr>
          <p:nvPr>
            <p:ph idx="1"/>
          </p:nvPr>
        </p:nvSpPr>
        <p:spPr/>
        <p:txBody>
          <a:bodyPr/>
          <a:lstStyle/>
          <a:p>
            <a:r>
              <a:rPr lang="en-US" dirty="0"/>
              <a:t>Basic model:</a:t>
            </a:r>
          </a:p>
          <a:p>
            <a:pPr lvl="1"/>
            <a:r>
              <a:rPr lang="en-US" dirty="0"/>
              <a:t>Small time steps</a:t>
            </a:r>
          </a:p>
          <a:p>
            <a:pPr lvl="1"/>
            <a:r>
              <a:rPr lang="en-US" dirty="0"/>
              <a:t>Accumulation of </a:t>
            </a:r>
            <a:r>
              <a:rPr lang="en-US" baseline="30000" dirty="0"/>
              <a:t>48</a:t>
            </a:r>
            <a:r>
              <a:rPr lang="en-US" dirty="0"/>
              <a:t>V in target face</a:t>
            </a:r>
          </a:p>
          <a:p>
            <a:pPr lvl="1"/>
            <a:r>
              <a:rPr lang="en-US" dirty="0"/>
              <a:t>Degradation of </a:t>
            </a:r>
            <a:r>
              <a:rPr lang="en-US" baseline="30000" dirty="0"/>
              <a:t>48</a:t>
            </a:r>
            <a:r>
              <a:rPr lang="en-US" dirty="0"/>
              <a:t>V into the water</a:t>
            </a:r>
          </a:p>
          <a:p>
            <a:pPr lvl="2"/>
            <a:r>
              <a:rPr lang="en-US" dirty="0"/>
              <a:t>Dependence on beam current and activity in target face</a:t>
            </a:r>
          </a:p>
          <a:p>
            <a:pPr lvl="2"/>
            <a:r>
              <a:rPr lang="en-US" dirty="0"/>
              <a:t>Remove activity from nuclear recoil</a:t>
            </a:r>
          </a:p>
          <a:p>
            <a:r>
              <a:rPr lang="en-US" dirty="0"/>
              <a:t>Rate: 1.47E-6 µm/(µA*s)</a:t>
            </a:r>
          </a:p>
          <a:p>
            <a:pPr marL="0" indent="0">
              <a:buNone/>
            </a:pPr>
            <a:r>
              <a:rPr lang="en-US" dirty="0"/>
              <a:t>	  (X</a:t>
            </a:r>
            <a:r>
              <a:rPr lang="en-US" baseline="30000" dirty="0"/>
              <a:t>2 </a:t>
            </a:r>
            <a:r>
              <a:rPr lang="en-US" dirty="0"/>
              <a:t>= 1.4)</a:t>
            </a:r>
          </a:p>
          <a:p>
            <a:pPr marL="0" indent="0">
              <a:buNone/>
            </a:pPr>
            <a:endParaRPr lang="en-US" dirty="0"/>
          </a:p>
        </p:txBody>
      </p:sp>
      <p:sp>
        <p:nvSpPr>
          <p:cNvPr id="3" name="Title 2">
            <a:extLst>
              <a:ext uri="{FF2B5EF4-FFF2-40B4-BE49-F238E27FC236}">
                <a16:creationId xmlns:a16="http://schemas.microsoft.com/office/drawing/2014/main" id="{7768C259-CB7C-4961-A743-5488E87A4408}"/>
              </a:ext>
            </a:extLst>
          </p:cNvPr>
          <p:cNvSpPr>
            <a:spLocks noGrp="1"/>
          </p:cNvSpPr>
          <p:nvPr>
            <p:ph type="title"/>
          </p:nvPr>
        </p:nvSpPr>
        <p:spPr/>
        <p:txBody>
          <a:bodyPr/>
          <a:lstStyle/>
          <a:p>
            <a:r>
              <a:rPr lang="en-US" dirty="0"/>
              <a:t>Quantifying Target Degradation</a:t>
            </a:r>
          </a:p>
        </p:txBody>
      </p:sp>
      <p:sp>
        <p:nvSpPr>
          <p:cNvPr id="4" name="Footer Placeholder 3">
            <a:extLst>
              <a:ext uri="{FF2B5EF4-FFF2-40B4-BE49-F238E27FC236}">
                <a16:creationId xmlns:a16="http://schemas.microsoft.com/office/drawing/2014/main" id="{0BF5D1A9-D991-4566-8E13-07C2041C413E}"/>
              </a:ext>
            </a:extLst>
          </p:cNvPr>
          <p:cNvSpPr>
            <a:spLocks noGrp="1"/>
          </p:cNvSpPr>
          <p:nvPr>
            <p:ph type="ftr" sz="quarter" idx="10"/>
          </p:nvPr>
        </p:nvSpPr>
        <p:spPr/>
        <p:txBody>
          <a:bodyPr/>
          <a:lstStyle/>
          <a:p>
            <a:pPr>
              <a:defRPr/>
            </a:pPr>
            <a:r>
              <a:rPr lang="en-US"/>
              <a:t>E.Paige Abel, RaDIATE Meeting 2019</a:t>
            </a:r>
            <a:endParaRPr lang="en-US" dirty="0"/>
          </a:p>
        </p:txBody>
      </p:sp>
      <p:sp>
        <p:nvSpPr>
          <p:cNvPr id="5" name="Slide Number Placeholder 4">
            <a:extLst>
              <a:ext uri="{FF2B5EF4-FFF2-40B4-BE49-F238E27FC236}">
                <a16:creationId xmlns:a16="http://schemas.microsoft.com/office/drawing/2014/main" id="{1A6A656E-9BAD-4232-AC49-B88A80F53C07}"/>
              </a:ext>
            </a:extLst>
          </p:cNvPr>
          <p:cNvSpPr>
            <a:spLocks noGrp="1"/>
          </p:cNvSpPr>
          <p:nvPr>
            <p:ph type="sldNum" sz="quarter" idx="11"/>
          </p:nvPr>
        </p:nvSpPr>
        <p:spPr/>
        <p:txBody>
          <a:bodyPr/>
          <a:lstStyle/>
          <a:p>
            <a:pPr>
              <a:defRPr/>
            </a:pPr>
            <a:r>
              <a:rPr lang="en-US"/>
              <a:t>, Slide </a:t>
            </a:r>
            <a:fld id="{35AD4620-7552-4207-8973-898801ED212B}" type="slidenum">
              <a:rPr lang="en-US" smtClean="0"/>
              <a:pPr>
                <a:defRPr/>
              </a:pPr>
              <a:t>9</a:t>
            </a:fld>
            <a:endParaRPr lang="en-US"/>
          </a:p>
        </p:txBody>
      </p:sp>
      <p:sp>
        <p:nvSpPr>
          <p:cNvPr id="8" name="Content Placeholder 1">
            <a:extLst>
              <a:ext uri="{FF2B5EF4-FFF2-40B4-BE49-F238E27FC236}">
                <a16:creationId xmlns:a16="http://schemas.microsoft.com/office/drawing/2014/main" id="{8E3F798D-5505-41BD-97C8-BA058B816420}"/>
              </a:ext>
            </a:extLst>
          </p:cNvPr>
          <p:cNvSpPr txBox="1">
            <a:spLocks/>
          </p:cNvSpPr>
          <p:nvPr/>
        </p:nvSpPr>
        <p:spPr bwMode="auto">
          <a:xfrm>
            <a:off x="477990" y="4343400"/>
            <a:ext cx="3505201" cy="1627216"/>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180178" indent="-180178" algn="l" defTabSz="803293" rtl="0" eaLnBrk="1" fontAlgn="base" hangingPunct="1">
              <a:lnSpc>
                <a:spcPct val="90000"/>
              </a:lnSpc>
              <a:spcBef>
                <a:spcPts val="1206"/>
              </a:spcBef>
              <a:spcAft>
                <a:spcPct val="0"/>
              </a:spcAft>
              <a:buSzPct val="100000"/>
              <a:buFont typeface="Wingdings" pitchFamily="2" charset="2"/>
              <a:buChar char="§"/>
              <a:defRPr sz="2200">
                <a:solidFill>
                  <a:srgbClr val="064308"/>
                </a:solidFill>
                <a:latin typeface="Arial" charset="0"/>
                <a:ea typeface="ＭＳ Ｐゴシック" pitchFamily="-65" charset="-128"/>
                <a:cs typeface="ＭＳ Ｐゴシック" pitchFamily="-65" charset="-128"/>
              </a:defRPr>
            </a:lvl1pPr>
            <a:lvl2pPr marL="363359" indent="-151650" algn="l" defTabSz="803293" rtl="0" eaLnBrk="1" fontAlgn="base" hangingPunct="1">
              <a:lnSpc>
                <a:spcPct val="90000"/>
              </a:lnSpc>
              <a:spcBef>
                <a:spcPts val="201"/>
              </a:spcBef>
              <a:spcAft>
                <a:spcPct val="0"/>
              </a:spcAft>
              <a:buSzPct val="100000"/>
              <a:buFont typeface="Arial" pitchFamily="34" charset="0"/>
              <a:buChar char="•"/>
              <a:defRPr sz="2000">
                <a:solidFill>
                  <a:schemeClr val="tx1"/>
                </a:solidFill>
                <a:latin typeface="Arial" charset="0"/>
                <a:ea typeface="ＭＳ Ｐゴシック" charset="-128"/>
                <a:cs typeface="ＭＳ Ｐゴシック"/>
              </a:defRPr>
            </a:lvl2pPr>
            <a:lvl3pPr marL="591584" indent="-160658" algn="l" defTabSz="803293" rtl="0" eaLnBrk="1" fontAlgn="base" hangingPunct="1">
              <a:lnSpc>
                <a:spcPct val="90000"/>
              </a:lnSpc>
              <a:spcBef>
                <a:spcPts val="201"/>
              </a:spcBef>
              <a:spcAft>
                <a:spcPct val="0"/>
              </a:spcAft>
              <a:buSzPct val="100000"/>
              <a:buFont typeface="Lucida Grande" charset="0"/>
              <a:buChar char="»"/>
              <a:defRPr sz="1800">
                <a:solidFill>
                  <a:schemeClr val="tx1"/>
                </a:solidFill>
                <a:latin typeface="Arial" charset="0"/>
                <a:ea typeface="ヒラギノ角ゴ Pro W3" pitchFamily="-111" charset="-128"/>
                <a:cs typeface="ヒラギノ角ゴ Pro W3" pitchFamily="-111" charset="-128"/>
              </a:defRPr>
            </a:lvl3pPr>
            <a:lvl4pPr marL="728219" indent="-133632" algn="l" defTabSz="803293" rtl="0" eaLnBrk="1" fontAlgn="base" hangingPunct="1">
              <a:lnSpc>
                <a:spcPct val="90000"/>
              </a:lnSpc>
              <a:spcBef>
                <a:spcPts val="201"/>
              </a:spcBef>
              <a:spcAft>
                <a:spcPct val="0"/>
              </a:spcAft>
              <a:buClr>
                <a:srgbClr val="999999"/>
              </a:buClr>
              <a:buSzPct val="100000"/>
              <a:buFont typeface="Arial" pitchFamily="34" charset="0"/>
              <a:buChar char="•"/>
              <a:defRPr sz="1600">
                <a:solidFill>
                  <a:schemeClr val="tx1"/>
                </a:solidFill>
                <a:latin typeface="+mn-lt"/>
                <a:ea typeface="ヒラギノ角ゴ Pro W3" pitchFamily="-111" charset="-128"/>
                <a:cs typeface="ヒラギノ角ゴ Pro W3"/>
              </a:defRPr>
            </a:lvl4pPr>
            <a:lvl5pPr marL="1002991" indent="-180178" algn="l" defTabSz="803293" rtl="0" eaLnBrk="1" fontAlgn="base" hangingPunct="1">
              <a:lnSpc>
                <a:spcPct val="90000"/>
              </a:lnSpc>
              <a:spcBef>
                <a:spcPts val="201"/>
              </a:spcBef>
              <a:spcAft>
                <a:spcPct val="0"/>
              </a:spcAft>
              <a:buClr>
                <a:srgbClr val="999999"/>
              </a:buClr>
              <a:buSzPct val="100000"/>
              <a:buFont typeface="Lucida Grande" charset="0"/>
              <a:buChar char="»"/>
              <a:defRPr sz="1400">
                <a:solidFill>
                  <a:schemeClr val="tx1"/>
                </a:solidFill>
                <a:latin typeface="+mn-lt"/>
                <a:ea typeface="ヒラギノ角ゴ Pro W3" pitchFamily="-111" charset="-128"/>
                <a:cs typeface="ヒラギノ角ゴ Pro W3"/>
              </a:defRPr>
            </a:lvl5pPr>
            <a:lvl6pPr marL="2223294" indent="-150759" algn="l" defTabSz="807750"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6pPr>
            <a:lvl7pPr marL="2680333" indent="-150759" algn="l" defTabSz="807750"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7pPr>
            <a:lvl8pPr marL="3137372" indent="-150759" algn="l" defTabSz="807750"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8pPr>
            <a:lvl9pPr marL="3594407" indent="-150759" algn="l" defTabSz="807750"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9pPr>
          </a:lstStyle>
          <a:p>
            <a:pPr marL="0" indent="0">
              <a:buNone/>
            </a:pPr>
            <a:r>
              <a:rPr lang="en-US" kern="0" dirty="0"/>
              <a:t>Is this a sufficient model?</a:t>
            </a:r>
          </a:p>
          <a:p>
            <a:pPr marL="0" indent="0">
              <a:buNone/>
            </a:pPr>
            <a:r>
              <a:rPr lang="en-US" kern="0" dirty="0"/>
              <a:t>How does this apply to NSCL and FRIB beams?</a:t>
            </a:r>
          </a:p>
        </p:txBody>
      </p:sp>
      <p:graphicFrame>
        <p:nvGraphicFramePr>
          <p:cNvPr id="10" name="Chart 9">
            <a:extLst>
              <a:ext uri="{FF2B5EF4-FFF2-40B4-BE49-F238E27FC236}">
                <a16:creationId xmlns:a16="http://schemas.microsoft.com/office/drawing/2014/main" id="{00000000-0008-0000-1600-000002000000}"/>
              </a:ext>
            </a:extLst>
          </p:cNvPr>
          <p:cNvGraphicFramePr>
            <a:graphicFrameLocks/>
          </p:cNvGraphicFramePr>
          <p:nvPr>
            <p:extLst>
              <p:ext uri="{D42A27DB-BD31-4B8C-83A1-F6EECF244321}">
                <p14:modId xmlns:p14="http://schemas.microsoft.com/office/powerpoint/2010/main" val="3219326168"/>
              </p:ext>
            </p:extLst>
          </p:nvPr>
        </p:nvGraphicFramePr>
        <p:xfrm>
          <a:off x="3810000" y="2971800"/>
          <a:ext cx="5144030" cy="312271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6543531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FEB4B325-7729-4FA7-A910-1DB1E7703E14}"/>
              </a:ext>
            </a:extLst>
          </p:cNvPr>
          <p:cNvSpPr>
            <a:spLocks noGrp="1"/>
          </p:cNvSpPr>
          <p:nvPr>
            <p:ph idx="1"/>
          </p:nvPr>
        </p:nvSpPr>
        <p:spPr/>
        <p:txBody>
          <a:bodyPr/>
          <a:lstStyle/>
          <a:p>
            <a:r>
              <a:rPr lang="en-US" dirty="0"/>
              <a:t>Average power deposition at the interface of the window and water</a:t>
            </a:r>
          </a:p>
          <a:p>
            <a:r>
              <a:rPr lang="en-US" dirty="0"/>
              <a:t>Scale degradation rate by areal power deposition</a:t>
            </a:r>
          </a:p>
        </p:txBody>
      </p:sp>
      <p:sp>
        <p:nvSpPr>
          <p:cNvPr id="3" name="Title 2">
            <a:extLst>
              <a:ext uri="{FF2B5EF4-FFF2-40B4-BE49-F238E27FC236}">
                <a16:creationId xmlns:a16="http://schemas.microsoft.com/office/drawing/2014/main" id="{E98BFB1F-11C9-4653-89C9-3DF9C691CA11}"/>
              </a:ext>
            </a:extLst>
          </p:cNvPr>
          <p:cNvSpPr>
            <a:spLocks noGrp="1"/>
          </p:cNvSpPr>
          <p:nvPr>
            <p:ph type="title"/>
          </p:nvPr>
        </p:nvSpPr>
        <p:spPr/>
        <p:txBody>
          <a:bodyPr/>
          <a:lstStyle/>
          <a:p>
            <a:r>
              <a:rPr lang="en-US" dirty="0"/>
              <a:t>How to Extrapolate?</a:t>
            </a:r>
          </a:p>
        </p:txBody>
      </p:sp>
      <p:sp>
        <p:nvSpPr>
          <p:cNvPr id="4" name="Footer Placeholder 3">
            <a:extLst>
              <a:ext uri="{FF2B5EF4-FFF2-40B4-BE49-F238E27FC236}">
                <a16:creationId xmlns:a16="http://schemas.microsoft.com/office/drawing/2014/main" id="{753031BC-AD89-4924-9BF7-4CE858E4DE83}"/>
              </a:ext>
            </a:extLst>
          </p:cNvPr>
          <p:cNvSpPr>
            <a:spLocks noGrp="1"/>
          </p:cNvSpPr>
          <p:nvPr>
            <p:ph type="ftr" sz="quarter" idx="10"/>
          </p:nvPr>
        </p:nvSpPr>
        <p:spPr/>
        <p:txBody>
          <a:bodyPr/>
          <a:lstStyle/>
          <a:p>
            <a:pPr>
              <a:defRPr/>
            </a:pPr>
            <a:r>
              <a:rPr lang="en-US"/>
              <a:t>E.Paige Abel, RaDIATE Meeting 2019</a:t>
            </a:r>
            <a:endParaRPr lang="en-US" dirty="0"/>
          </a:p>
        </p:txBody>
      </p:sp>
      <p:sp>
        <p:nvSpPr>
          <p:cNvPr id="5" name="Slide Number Placeholder 4">
            <a:extLst>
              <a:ext uri="{FF2B5EF4-FFF2-40B4-BE49-F238E27FC236}">
                <a16:creationId xmlns:a16="http://schemas.microsoft.com/office/drawing/2014/main" id="{ECB4CDE8-0CF5-43F9-9253-18D7E66360F4}"/>
              </a:ext>
            </a:extLst>
          </p:cNvPr>
          <p:cNvSpPr>
            <a:spLocks noGrp="1"/>
          </p:cNvSpPr>
          <p:nvPr>
            <p:ph type="sldNum" sz="quarter" idx="11"/>
          </p:nvPr>
        </p:nvSpPr>
        <p:spPr/>
        <p:txBody>
          <a:bodyPr/>
          <a:lstStyle/>
          <a:p>
            <a:pPr>
              <a:defRPr/>
            </a:pPr>
            <a:r>
              <a:rPr lang="en-US"/>
              <a:t>, Slide </a:t>
            </a:r>
            <a:fld id="{35AD4620-7552-4207-8973-898801ED212B}" type="slidenum">
              <a:rPr lang="en-US" smtClean="0"/>
              <a:pPr>
                <a:defRPr/>
              </a:pPr>
              <a:t>10</a:t>
            </a:fld>
            <a:endParaRPr lang="en-US"/>
          </a:p>
        </p:txBody>
      </p:sp>
      <p:pic>
        <p:nvPicPr>
          <p:cNvPr id="30" name="Picture 29">
            <a:extLst>
              <a:ext uri="{FF2B5EF4-FFF2-40B4-BE49-F238E27FC236}">
                <a16:creationId xmlns:a16="http://schemas.microsoft.com/office/drawing/2014/main" id="{325AC25F-901C-4E24-AFE4-384C2D8004F2}"/>
              </a:ext>
            </a:extLst>
          </p:cNvPr>
          <p:cNvPicPr>
            <a:picLocks noChangeAspect="1"/>
          </p:cNvPicPr>
          <p:nvPr/>
        </p:nvPicPr>
        <p:blipFill>
          <a:blip r:embed="rId3"/>
          <a:stretch>
            <a:fillRect/>
          </a:stretch>
        </p:blipFill>
        <p:spPr>
          <a:xfrm>
            <a:off x="228600" y="2133600"/>
            <a:ext cx="4415488" cy="3476794"/>
          </a:xfrm>
          <a:prstGeom prst="rect">
            <a:avLst/>
          </a:prstGeom>
        </p:spPr>
      </p:pic>
      <p:pic>
        <p:nvPicPr>
          <p:cNvPr id="6" name="Picture 5">
            <a:extLst>
              <a:ext uri="{FF2B5EF4-FFF2-40B4-BE49-F238E27FC236}">
                <a16:creationId xmlns:a16="http://schemas.microsoft.com/office/drawing/2014/main" id="{6EA8BE2D-3FED-45B9-9AAF-002D3F53AE04}"/>
              </a:ext>
            </a:extLst>
          </p:cNvPr>
          <p:cNvPicPr>
            <a:picLocks noChangeAspect="1"/>
          </p:cNvPicPr>
          <p:nvPr/>
        </p:nvPicPr>
        <p:blipFill>
          <a:blip r:embed="rId4"/>
          <a:stretch>
            <a:fillRect/>
          </a:stretch>
        </p:blipFill>
        <p:spPr>
          <a:xfrm>
            <a:off x="4644088" y="2609123"/>
            <a:ext cx="4288588" cy="3020764"/>
          </a:xfrm>
          <a:prstGeom prst="rect">
            <a:avLst/>
          </a:prstGeom>
        </p:spPr>
      </p:pic>
    </p:spTree>
    <p:extLst>
      <p:ext uri="{BB962C8B-B14F-4D97-AF65-F5344CB8AC3E}">
        <p14:creationId xmlns:p14="http://schemas.microsoft.com/office/powerpoint/2010/main" val="37567556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0D9F7B5-ECA6-49E8-B455-902E49E43C4A}"/>
              </a:ext>
            </a:extLst>
          </p:cNvPr>
          <p:cNvSpPr>
            <a:spLocks noGrp="1"/>
          </p:cNvSpPr>
          <p:nvPr>
            <p:ph idx="1"/>
          </p:nvPr>
        </p:nvSpPr>
        <p:spPr/>
        <p:txBody>
          <a:bodyPr/>
          <a:lstStyle/>
          <a:p>
            <a:r>
              <a:rPr lang="en-US" dirty="0"/>
              <a:t>Extrapolated the time until 10% of the window thickness degrades</a:t>
            </a:r>
          </a:p>
          <a:p>
            <a:endParaRPr lang="en-US" dirty="0"/>
          </a:p>
          <a:p>
            <a:endParaRPr lang="en-US" dirty="0"/>
          </a:p>
          <a:p>
            <a:endParaRPr lang="en-US" dirty="0"/>
          </a:p>
          <a:p>
            <a:endParaRPr lang="en-US" dirty="0"/>
          </a:p>
          <a:p>
            <a:endParaRPr lang="en-US" dirty="0"/>
          </a:p>
          <a:p>
            <a:endParaRPr lang="en-US" dirty="0"/>
          </a:p>
          <a:p>
            <a:r>
              <a:rPr lang="en-US" dirty="0"/>
              <a:t>Indicates that beam blocker could be safely used at the NSCL for the rest of the year</a:t>
            </a:r>
          </a:p>
          <a:p>
            <a:r>
              <a:rPr lang="en-US" dirty="0"/>
              <a:t>Use at the NSCL can show us wear on the beam blocker</a:t>
            </a:r>
          </a:p>
          <a:p>
            <a:r>
              <a:rPr lang="en-US" dirty="0"/>
              <a:t>Unsure how to extrapolate this to situation at FRIB beam dump</a:t>
            </a:r>
          </a:p>
        </p:txBody>
      </p:sp>
      <p:sp>
        <p:nvSpPr>
          <p:cNvPr id="3" name="Title 2">
            <a:extLst>
              <a:ext uri="{FF2B5EF4-FFF2-40B4-BE49-F238E27FC236}">
                <a16:creationId xmlns:a16="http://schemas.microsoft.com/office/drawing/2014/main" id="{F4E6CE0D-8A5A-41BD-8488-06697584C8D9}"/>
              </a:ext>
            </a:extLst>
          </p:cNvPr>
          <p:cNvSpPr>
            <a:spLocks noGrp="1"/>
          </p:cNvSpPr>
          <p:nvPr>
            <p:ph type="title"/>
          </p:nvPr>
        </p:nvSpPr>
        <p:spPr/>
        <p:txBody>
          <a:bodyPr/>
          <a:lstStyle/>
          <a:p>
            <a:r>
              <a:rPr lang="en-US" dirty="0"/>
              <a:t>Durability Extrapolation</a:t>
            </a:r>
          </a:p>
        </p:txBody>
      </p:sp>
      <p:sp>
        <p:nvSpPr>
          <p:cNvPr id="4" name="Footer Placeholder 3">
            <a:extLst>
              <a:ext uri="{FF2B5EF4-FFF2-40B4-BE49-F238E27FC236}">
                <a16:creationId xmlns:a16="http://schemas.microsoft.com/office/drawing/2014/main" id="{1E1C7D02-D1F2-49ED-93C2-D3725A7385E9}"/>
              </a:ext>
            </a:extLst>
          </p:cNvPr>
          <p:cNvSpPr>
            <a:spLocks noGrp="1"/>
          </p:cNvSpPr>
          <p:nvPr>
            <p:ph type="ftr" sz="quarter" idx="10"/>
          </p:nvPr>
        </p:nvSpPr>
        <p:spPr/>
        <p:txBody>
          <a:bodyPr/>
          <a:lstStyle/>
          <a:p>
            <a:pPr>
              <a:defRPr/>
            </a:pPr>
            <a:r>
              <a:rPr lang="en-US"/>
              <a:t>E.Paige Abel, RaDIATE Meeting 2019</a:t>
            </a:r>
            <a:endParaRPr lang="en-US" dirty="0"/>
          </a:p>
        </p:txBody>
      </p:sp>
      <p:sp>
        <p:nvSpPr>
          <p:cNvPr id="5" name="Slide Number Placeholder 4">
            <a:extLst>
              <a:ext uri="{FF2B5EF4-FFF2-40B4-BE49-F238E27FC236}">
                <a16:creationId xmlns:a16="http://schemas.microsoft.com/office/drawing/2014/main" id="{FBA8849A-BD0C-4283-9B68-5C3309B5B92C}"/>
              </a:ext>
            </a:extLst>
          </p:cNvPr>
          <p:cNvSpPr>
            <a:spLocks noGrp="1"/>
          </p:cNvSpPr>
          <p:nvPr>
            <p:ph type="sldNum" sz="quarter" idx="11"/>
          </p:nvPr>
        </p:nvSpPr>
        <p:spPr/>
        <p:txBody>
          <a:bodyPr/>
          <a:lstStyle/>
          <a:p>
            <a:pPr>
              <a:defRPr/>
            </a:pPr>
            <a:r>
              <a:rPr lang="en-US"/>
              <a:t>, Slide </a:t>
            </a:r>
            <a:fld id="{35AD4620-7552-4207-8973-898801ED212B}" type="slidenum">
              <a:rPr lang="en-US" smtClean="0"/>
              <a:pPr>
                <a:defRPr/>
              </a:pPr>
              <a:t>11</a:t>
            </a:fld>
            <a:endParaRPr lang="en-US"/>
          </a:p>
        </p:txBody>
      </p:sp>
      <p:graphicFrame>
        <p:nvGraphicFramePr>
          <p:cNvPr id="6" name="Table 5">
            <a:extLst>
              <a:ext uri="{FF2B5EF4-FFF2-40B4-BE49-F238E27FC236}">
                <a16:creationId xmlns:a16="http://schemas.microsoft.com/office/drawing/2014/main" id="{E0759F7F-9C17-4114-B2D8-86E7746BAFBF}"/>
              </a:ext>
            </a:extLst>
          </p:cNvPr>
          <p:cNvGraphicFramePr>
            <a:graphicFrameLocks noGrp="1"/>
          </p:cNvGraphicFramePr>
          <p:nvPr>
            <p:extLst>
              <p:ext uri="{D42A27DB-BD31-4B8C-83A1-F6EECF244321}">
                <p14:modId xmlns:p14="http://schemas.microsoft.com/office/powerpoint/2010/main" val="1063738948"/>
              </p:ext>
            </p:extLst>
          </p:nvPr>
        </p:nvGraphicFramePr>
        <p:xfrm>
          <a:off x="342560" y="1752600"/>
          <a:ext cx="8496641" cy="2106348"/>
        </p:xfrm>
        <a:graphic>
          <a:graphicData uri="http://schemas.openxmlformats.org/drawingml/2006/table">
            <a:tbl>
              <a:tblPr/>
              <a:tblGrid>
                <a:gridCol w="1257640">
                  <a:extLst>
                    <a:ext uri="{9D8B030D-6E8A-4147-A177-3AD203B41FA5}">
                      <a16:colId xmlns:a16="http://schemas.microsoft.com/office/drawing/2014/main" val="892465879"/>
                    </a:ext>
                  </a:extLst>
                </a:gridCol>
                <a:gridCol w="1066800">
                  <a:extLst>
                    <a:ext uri="{9D8B030D-6E8A-4147-A177-3AD203B41FA5}">
                      <a16:colId xmlns:a16="http://schemas.microsoft.com/office/drawing/2014/main" val="105571873"/>
                    </a:ext>
                  </a:extLst>
                </a:gridCol>
                <a:gridCol w="1767145">
                  <a:extLst>
                    <a:ext uri="{9D8B030D-6E8A-4147-A177-3AD203B41FA5}">
                      <a16:colId xmlns:a16="http://schemas.microsoft.com/office/drawing/2014/main" val="2053156831"/>
                    </a:ext>
                  </a:extLst>
                </a:gridCol>
                <a:gridCol w="1171382">
                  <a:extLst>
                    <a:ext uri="{9D8B030D-6E8A-4147-A177-3AD203B41FA5}">
                      <a16:colId xmlns:a16="http://schemas.microsoft.com/office/drawing/2014/main" val="2675418799"/>
                    </a:ext>
                  </a:extLst>
                </a:gridCol>
                <a:gridCol w="1616837">
                  <a:extLst>
                    <a:ext uri="{9D8B030D-6E8A-4147-A177-3AD203B41FA5}">
                      <a16:colId xmlns:a16="http://schemas.microsoft.com/office/drawing/2014/main" val="3610111598"/>
                    </a:ext>
                  </a:extLst>
                </a:gridCol>
                <a:gridCol w="1616837">
                  <a:extLst>
                    <a:ext uri="{9D8B030D-6E8A-4147-A177-3AD203B41FA5}">
                      <a16:colId xmlns:a16="http://schemas.microsoft.com/office/drawing/2014/main" val="1834535641"/>
                    </a:ext>
                  </a:extLst>
                </a:gridCol>
              </a:tblGrid>
              <a:tr h="900212">
                <a:tc>
                  <a:txBody>
                    <a:bodyPr/>
                    <a:lstStyle/>
                    <a:p>
                      <a:pPr algn="ctr" rtl="0" fontAlgn="base"/>
                      <a:r>
                        <a:rPr lang="en-US" sz="2000" b="1" i="0" dirty="0">
                          <a:effectLst/>
                          <a:latin typeface="Calibri" panose="020F0502020204030204" pitchFamily="34" charset="0"/>
                        </a:rPr>
                        <a:t> </a:t>
                      </a:r>
                    </a:p>
                    <a:p>
                      <a:pPr algn="ctr" rtl="0" fontAlgn="base"/>
                      <a:r>
                        <a:rPr lang="en-US" sz="2000" b="1" i="0" dirty="0">
                          <a:effectLst/>
                          <a:latin typeface="Calibri" panose="020F0502020204030204" pitchFamily="34" charset="0"/>
                        </a:rPr>
                        <a:t>Facility</a:t>
                      </a:r>
                      <a:r>
                        <a:rPr lang="en-US" sz="2000" b="0" i="0" dirty="0">
                          <a:effectLst/>
                          <a:latin typeface="Calibri" panose="020F0502020204030204" pitchFamily="34" charset="0"/>
                        </a:rPr>
                        <a:t> </a:t>
                      </a:r>
                      <a:endParaRPr lang="en-US" sz="2000" b="0" i="0" dirty="0">
                        <a:effectLst/>
                      </a:endParaRPr>
                    </a:p>
                  </a:txBody>
                  <a:tcPr marL="87437" marR="87437" marT="43718" marB="4371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ase"/>
                      <a:r>
                        <a:rPr lang="en-US" sz="2000" b="1" i="0" dirty="0">
                          <a:effectLst/>
                          <a:latin typeface="Calibri" panose="020F0502020204030204" pitchFamily="34" charset="0"/>
                        </a:rPr>
                        <a:t> </a:t>
                      </a:r>
                    </a:p>
                    <a:p>
                      <a:pPr algn="ctr" rtl="0" fontAlgn="base"/>
                      <a:r>
                        <a:rPr lang="en-US" sz="2000" b="1" i="0" dirty="0">
                          <a:effectLst/>
                          <a:latin typeface="Calibri" panose="020F0502020204030204" pitchFamily="34" charset="0"/>
                        </a:rPr>
                        <a:t>Nucleus</a:t>
                      </a:r>
                      <a:r>
                        <a:rPr lang="en-US" sz="2000" b="0" i="0" dirty="0">
                          <a:effectLst/>
                          <a:latin typeface="Calibri" panose="020F0502020204030204" pitchFamily="34" charset="0"/>
                        </a:rPr>
                        <a:t> </a:t>
                      </a:r>
                      <a:endParaRPr lang="en-US" sz="2000" b="0" i="0" dirty="0">
                        <a:effectLst/>
                      </a:endParaRPr>
                    </a:p>
                  </a:txBody>
                  <a:tcPr marL="87437" marR="87437" marT="43718" marB="4371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ase"/>
                      <a:r>
                        <a:rPr lang="en-US" sz="2000" b="1" i="0" dirty="0">
                          <a:effectLst/>
                          <a:latin typeface="Calibri" panose="020F0502020204030204" pitchFamily="34" charset="0"/>
                        </a:rPr>
                        <a:t> </a:t>
                      </a:r>
                    </a:p>
                    <a:p>
                      <a:pPr algn="ctr" rtl="0" fontAlgn="base"/>
                      <a:r>
                        <a:rPr lang="en-US" sz="2000" b="1" i="0" dirty="0">
                          <a:effectLst/>
                          <a:latin typeface="Calibri" panose="020F0502020204030204" pitchFamily="34" charset="0"/>
                        </a:rPr>
                        <a:t>Energy </a:t>
                      </a:r>
                      <a:r>
                        <a:rPr lang="en-US" sz="1800" b="1" i="0" dirty="0">
                          <a:effectLst/>
                          <a:latin typeface="Calibri" panose="020F0502020204030204" pitchFamily="34" charset="0"/>
                        </a:rPr>
                        <a:t>(MeV/nucleon)</a:t>
                      </a:r>
                      <a:r>
                        <a:rPr lang="en-US" sz="1800" b="0" i="0" dirty="0">
                          <a:effectLst/>
                          <a:latin typeface="Calibri" panose="020F0502020204030204" pitchFamily="34" charset="0"/>
                        </a:rPr>
                        <a:t> </a:t>
                      </a:r>
                      <a:endParaRPr lang="en-US" sz="1800" b="0" i="0" dirty="0">
                        <a:effectLst/>
                      </a:endParaRPr>
                    </a:p>
                  </a:txBody>
                  <a:tcPr marL="87437" marR="87437" marT="43718" marB="4371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ase"/>
                      <a:r>
                        <a:rPr lang="en-US" sz="2000" b="1" i="0" dirty="0">
                          <a:effectLst/>
                          <a:latin typeface="Calibri" panose="020F0502020204030204" pitchFamily="34" charset="0"/>
                        </a:rPr>
                        <a:t> </a:t>
                      </a:r>
                    </a:p>
                    <a:p>
                      <a:pPr algn="ctr" rtl="0" fontAlgn="base"/>
                      <a:r>
                        <a:rPr lang="en-US" sz="2000" b="1" i="0" dirty="0">
                          <a:effectLst/>
                          <a:latin typeface="Calibri" panose="020F0502020204030204" pitchFamily="34" charset="0"/>
                        </a:rPr>
                        <a:t>Intensity </a:t>
                      </a:r>
                      <a:r>
                        <a:rPr lang="en-US" sz="1800" b="1" i="0" dirty="0">
                          <a:effectLst/>
                          <a:latin typeface="Calibri" panose="020F0502020204030204" pitchFamily="34" charset="0"/>
                        </a:rPr>
                        <a:t>(</a:t>
                      </a:r>
                      <a:r>
                        <a:rPr lang="en-US" sz="1800" b="1" i="0" dirty="0" err="1">
                          <a:effectLst/>
                          <a:latin typeface="Calibri" panose="020F0502020204030204" pitchFamily="34" charset="0"/>
                        </a:rPr>
                        <a:t>pps</a:t>
                      </a:r>
                      <a:r>
                        <a:rPr lang="en-US" sz="1800" b="1" i="0" dirty="0">
                          <a:effectLst/>
                          <a:latin typeface="Calibri" panose="020F0502020204030204" pitchFamily="34" charset="0"/>
                        </a:rPr>
                        <a:t>)</a:t>
                      </a:r>
                      <a:r>
                        <a:rPr lang="en-US" sz="1800" b="0" i="0" dirty="0">
                          <a:effectLst/>
                          <a:latin typeface="Calibri" panose="020F0502020204030204" pitchFamily="34" charset="0"/>
                        </a:rPr>
                        <a:t> </a:t>
                      </a:r>
                      <a:endParaRPr lang="en-US" sz="1800" b="0" i="0" dirty="0">
                        <a:effectLst/>
                      </a:endParaRPr>
                    </a:p>
                  </a:txBody>
                  <a:tcPr marL="87437" marR="87437" marT="43718" marB="4371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ase"/>
                      <a:r>
                        <a:rPr lang="en-US" sz="2000" b="1" i="0" dirty="0">
                          <a:effectLst/>
                          <a:latin typeface="Calibri" panose="020F0502020204030204" pitchFamily="34" charset="0"/>
                        </a:rPr>
                        <a:t>Areal Power Deposition </a:t>
                      </a:r>
                      <a:r>
                        <a:rPr lang="en-US" sz="1800" b="1" i="0" dirty="0">
                          <a:effectLst/>
                          <a:latin typeface="Calibri" panose="020F0502020204030204" pitchFamily="34" charset="0"/>
                        </a:rPr>
                        <a:t>(W/cm</a:t>
                      </a:r>
                      <a:r>
                        <a:rPr lang="en-US" sz="1800" b="1" i="0" baseline="30000" dirty="0">
                          <a:effectLst/>
                          <a:latin typeface="Calibri" panose="020F0502020204030204" pitchFamily="34" charset="0"/>
                        </a:rPr>
                        <a:t>2</a:t>
                      </a:r>
                      <a:r>
                        <a:rPr lang="en-US" sz="1800" b="1" i="0" dirty="0">
                          <a:effectLst/>
                          <a:latin typeface="Calibri" panose="020F0502020204030204" pitchFamily="34" charset="0"/>
                        </a:rPr>
                        <a:t>)</a:t>
                      </a:r>
                      <a:r>
                        <a:rPr lang="en-US" sz="1800" b="0" i="0" dirty="0">
                          <a:effectLst/>
                          <a:latin typeface="Calibri" panose="020F0502020204030204" pitchFamily="34" charset="0"/>
                        </a:rPr>
                        <a:t> </a:t>
                      </a:r>
                      <a:endParaRPr lang="en-US" sz="1800" b="0" i="0" dirty="0">
                        <a:effectLst/>
                      </a:endParaRPr>
                    </a:p>
                  </a:txBody>
                  <a:tcPr marL="87437" marR="87437" marT="43718" marB="4371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ase"/>
                      <a:r>
                        <a:rPr lang="en-US" sz="2000" b="1" i="0" dirty="0">
                          <a:effectLst/>
                          <a:latin typeface="Calibri" panose="020F0502020204030204" pitchFamily="34" charset="0"/>
                        </a:rPr>
                        <a:t>Time until 10% Degraded </a:t>
                      </a:r>
                      <a:r>
                        <a:rPr lang="en-US" sz="1800" b="1" i="0" dirty="0">
                          <a:effectLst/>
                          <a:latin typeface="Calibri" panose="020F0502020204030204" pitchFamily="34" charset="0"/>
                        </a:rPr>
                        <a:t>(h)</a:t>
                      </a:r>
                      <a:r>
                        <a:rPr lang="en-US" sz="2000" b="0" i="0" dirty="0">
                          <a:effectLst/>
                          <a:latin typeface="Calibri" panose="020F0502020204030204" pitchFamily="34" charset="0"/>
                        </a:rPr>
                        <a:t> </a:t>
                      </a:r>
                      <a:endParaRPr lang="en-US" sz="2000" b="0" i="0" dirty="0">
                        <a:effectLst/>
                      </a:endParaRPr>
                    </a:p>
                  </a:txBody>
                  <a:tcPr marL="87437" marR="87437" marT="43718" marB="4371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52820153"/>
                  </a:ext>
                </a:extLst>
              </a:tr>
              <a:tr h="381000">
                <a:tc>
                  <a:txBody>
                    <a:bodyPr/>
                    <a:lstStyle/>
                    <a:p>
                      <a:pPr algn="ctr" rtl="0" fontAlgn="base"/>
                      <a:r>
                        <a:rPr lang="en-US" sz="1800" b="0" i="0" dirty="0">
                          <a:effectLst/>
                          <a:latin typeface="Calibri" panose="020F0502020204030204" pitchFamily="34" charset="0"/>
                        </a:rPr>
                        <a:t>UW-M </a:t>
                      </a:r>
                      <a:endParaRPr lang="en-US" sz="1800" b="0" i="0" dirty="0">
                        <a:effectLst/>
                      </a:endParaRPr>
                    </a:p>
                  </a:txBody>
                  <a:tcPr marL="87437" marR="87437" marT="43718" marB="4371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0" fontAlgn="base"/>
                      <a:r>
                        <a:rPr lang="en-US" sz="1800" b="0" i="0" baseline="30000" dirty="0">
                          <a:effectLst/>
                          <a:latin typeface="Calibri" panose="020F0502020204030204" pitchFamily="34" charset="0"/>
                        </a:rPr>
                        <a:t>1</a:t>
                      </a:r>
                      <a:r>
                        <a:rPr lang="en-US" sz="1800" b="0" i="0" dirty="0">
                          <a:effectLst/>
                          <a:latin typeface="Calibri" panose="020F0502020204030204" pitchFamily="34" charset="0"/>
                        </a:rPr>
                        <a:t>H </a:t>
                      </a:r>
                      <a:endParaRPr lang="en-US" sz="1800" b="0" i="0" dirty="0">
                        <a:effectLst/>
                      </a:endParaRPr>
                    </a:p>
                  </a:txBody>
                  <a:tcPr marL="87437" marR="87437" marT="43718" marB="4371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0" fontAlgn="base"/>
                      <a:r>
                        <a:rPr lang="en-US" sz="1800" b="0" i="0" dirty="0">
                          <a:effectLst/>
                          <a:latin typeface="Calibri" panose="020F0502020204030204" pitchFamily="34" charset="0"/>
                        </a:rPr>
                        <a:t>16 </a:t>
                      </a:r>
                      <a:endParaRPr lang="en-US" sz="1800" b="0" i="0" dirty="0">
                        <a:effectLst/>
                      </a:endParaRPr>
                    </a:p>
                  </a:txBody>
                  <a:tcPr marL="87437" marR="87437" marT="43718" marB="4371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0" fontAlgn="base"/>
                      <a:r>
                        <a:rPr lang="en-US" sz="1800" b="0" i="0" dirty="0">
                          <a:effectLst/>
                          <a:latin typeface="Calibri" panose="020F0502020204030204" pitchFamily="34" charset="0"/>
                        </a:rPr>
                        <a:t>3.12E+14 </a:t>
                      </a:r>
                      <a:endParaRPr lang="en-US" sz="1800" b="0" i="0" dirty="0">
                        <a:effectLst/>
                      </a:endParaRPr>
                    </a:p>
                  </a:txBody>
                  <a:tcPr marL="87437" marR="87437" marT="43718" marB="4371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0" fontAlgn="base"/>
                      <a:r>
                        <a:rPr lang="en-US" sz="1800" b="0" i="0" dirty="0">
                          <a:effectLst/>
                          <a:latin typeface="Calibri" panose="020F0502020204030204" pitchFamily="34" charset="0"/>
                        </a:rPr>
                        <a:t>449.9 </a:t>
                      </a:r>
                      <a:endParaRPr lang="en-US" sz="1800" b="0" i="0" dirty="0">
                        <a:effectLst/>
                      </a:endParaRPr>
                    </a:p>
                  </a:txBody>
                  <a:tcPr marL="87437" marR="87437" marT="43718" marB="4371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0" fontAlgn="base"/>
                      <a:r>
                        <a:rPr lang="en-US" sz="1800" b="0" i="0" dirty="0">
                          <a:effectLst/>
                          <a:latin typeface="Calibri" panose="020F0502020204030204" pitchFamily="34" charset="0"/>
                        </a:rPr>
                        <a:t>100</a:t>
                      </a:r>
                      <a:endParaRPr lang="en-US" sz="1800" b="0" i="0" dirty="0">
                        <a:effectLst/>
                      </a:endParaRPr>
                    </a:p>
                  </a:txBody>
                  <a:tcPr marL="87437" marR="87437" marT="43718" marB="4371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260578553"/>
                  </a:ext>
                </a:extLst>
              </a:tr>
              <a:tr h="304800">
                <a:tc>
                  <a:txBody>
                    <a:bodyPr/>
                    <a:lstStyle/>
                    <a:p>
                      <a:pPr algn="ctr" rtl="0" fontAlgn="base"/>
                      <a:r>
                        <a:rPr lang="en-US" sz="1800" b="0" i="0" dirty="0">
                          <a:effectLst/>
                          <a:latin typeface="Calibri" panose="020F0502020204030204" pitchFamily="34" charset="0"/>
                        </a:rPr>
                        <a:t>NSCL </a:t>
                      </a:r>
                      <a:endParaRPr lang="en-US" sz="1800" b="0" i="0" dirty="0">
                        <a:effectLst/>
                      </a:endParaRPr>
                    </a:p>
                  </a:txBody>
                  <a:tcPr marL="87437" marR="87437" marT="43718" marB="43718">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rtl="0" fontAlgn="base"/>
                      <a:r>
                        <a:rPr lang="en-US" sz="1800" b="0" i="0" baseline="30000" dirty="0">
                          <a:effectLst/>
                          <a:latin typeface="Calibri" panose="020F0502020204030204" pitchFamily="34" charset="0"/>
                        </a:rPr>
                        <a:t>48</a:t>
                      </a:r>
                      <a:r>
                        <a:rPr lang="en-US" sz="1800" b="0" i="0" dirty="0">
                          <a:effectLst/>
                          <a:latin typeface="Calibri" panose="020F0502020204030204" pitchFamily="34" charset="0"/>
                        </a:rPr>
                        <a:t>Ca </a:t>
                      </a:r>
                      <a:endParaRPr lang="en-US" sz="1800" b="0" i="0" dirty="0">
                        <a:effectLst/>
                      </a:endParaRPr>
                    </a:p>
                  </a:txBody>
                  <a:tcPr marL="87437" marR="87437" marT="43718" marB="43718">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rtl="0" fontAlgn="base"/>
                      <a:r>
                        <a:rPr lang="en-US" sz="1800" b="0" i="0" dirty="0">
                          <a:effectLst/>
                          <a:latin typeface="Calibri" panose="020F0502020204030204" pitchFamily="34" charset="0"/>
                        </a:rPr>
                        <a:t>140 </a:t>
                      </a:r>
                      <a:endParaRPr lang="en-US" sz="1800" b="0" i="0" dirty="0">
                        <a:effectLst/>
                      </a:endParaRPr>
                    </a:p>
                  </a:txBody>
                  <a:tcPr marL="87437" marR="87437" marT="43718" marB="43718">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rtl="0" fontAlgn="base"/>
                      <a:r>
                        <a:rPr lang="en-US" sz="1800" b="0" i="0" dirty="0">
                          <a:effectLst/>
                          <a:latin typeface="Calibri" panose="020F0502020204030204" pitchFamily="34" charset="0"/>
                        </a:rPr>
                        <a:t>4.99E+11 </a:t>
                      </a:r>
                      <a:endParaRPr lang="en-US" sz="1800" b="0" i="0" dirty="0">
                        <a:effectLst/>
                      </a:endParaRPr>
                    </a:p>
                  </a:txBody>
                  <a:tcPr marL="87437" marR="87437" marT="43718" marB="43718">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rtl="0" fontAlgn="base"/>
                      <a:r>
                        <a:rPr lang="en-US" sz="1800" b="0" i="0" dirty="0">
                          <a:effectLst/>
                          <a:latin typeface="Calibri" panose="020F0502020204030204" pitchFamily="34" charset="0"/>
                        </a:rPr>
                        <a:t>34.4 </a:t>
                      </a:r>
                      <a:endParaRPr lang="en-US" sz="1800" b="0" i="0" dirty="0">
                        <a:effectLst/>
                      </a:endParaRPr>
                    </a:p>
                  </a:txBody>
                  <a:tcPr marL="87437" marR="87437" marT="43718" marB="43718">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rtl="0" fontAlgn="base"/>
                      <a:r>
                        <a:rPr lang="en-US" sz="1800" b="0" i="0" dirty="0">
                          <a:effectLst/>
                          <a:latin typeface="Calibri" panose="020F0502020204030204" pitchFamily="34" charset="0"/>
                        </a:rPr>
                        <a:t>1500</a:t>
                      </a:r>
                      <a:endParaRPr lang="en-US" sz="1800" b="0" i="0" dirty="0">
                        <a:effectLst/>
                      </a:endParaRPr>
                    </a:p>
                  </a:txBody>
                  <a:tcPr marL="87437" marR="87437" marT="43718" marB="43718">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92456863"/>
                  </a:ext>
                </a:extLst>
              </a:tr>
              <a:tr h="304800">
                <a:tc>
                  <a:txBody>
                    <a:bodyPr/>
                    <a:lstStyle/>
                    <a:p>
                      <a:pPr algn="ctr" rtl="0" fontAlgn="base"/>
                      <a:r>
                        <a:rPr lang="en-US" sz="1800" b="0" i="0">
                          <a:effectLst/>
                          <a:latin typeface="Calibri" panose="020F0502020204030204" pitchFamily="34" charset="0"/>
                        </a:rPr>
                        <a:t>NSCL </a:t>
                      </a:r>
                      <a:endParaRPr lang="en-US" sz="1800" b="0" i="0">
                        <a:effectLst/>
                      </a:endParaRPr>
                    </a:p>
                  </a:txBody>
                  <a:tcPr marL="87437" marR="87437" marT="43718" marB="43718">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rtl="0" fontAlgn="base"/>
                      <a:r>
                        <a:rPr lang="en-US" sz="1800" b="0" i="0" baseline="30000" dirty="0">
                          <a:effectLst/>
                          <a:latin typeface="Calibri" panose="020F0502020204030204" pitchFamily="34" charset="0"/>
                        </a:rPr>
                        <a:t>82</a:t>
                      </a:r>
                      <a:r>
                        <a:rPr lang="en-US" sz="1800" b="0" i="0" dirty="0">
                          <a:effectLst/>
                          <a:latin typeface="Calibri" panose="020F0502020204030204" pitchFamily="34" charset="0"/>
                        </a:rPr>
                        <a:t>Se </a:t>
                      </a:r>
                      <a:endParaRPr lang="en-US" sz="1800" b="0" i="0" dirty="0">
                        <a:effectLst/>
                      </a:endParaRPr>
                    </a:p>
                  </a:txBody>
                  <a:tcPr marL="87437" marR="87437" marT="43718" marB="43718">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rtl="0" fontAlgn="base"/>
                      <a:r>
                        <a:rPr lang="en-US" sz="1800" b="0" i="0" dirty="0">
                          <a:effectLst/>
                          <a:latin typeface="Calibri" panose="020F0502020204030204" pitchFamily="34" charset="0"/>
                        </a:rPr>
                        <a:t>140 </a:t>
                      </a:r>
                      <a:endParaRPr lang="en-US" sz="1800" b="0" i="0" dirty="0">
                        <a:effectLst/>
                      </a:endParaRPr>
                    </a:p>
                  </a:txBody>
                  <a:tcPr marL="87437" marR="87437" marT="43718" marB="43718">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rtl="0" fontAlgn="base"/>
                      <a:r>
                        <a:rPr lang="en-US" sz="1800" b="0" i="0">
                          <a:effectLst/>
                          <a:latin typeface="Calibri" panose="020F0502020204030204" pitchFamily="34" charset="0"/>
                        </a:rPr>
                        <a:t>2.81E+11 </a:t>
                      </a:r>
                      <a:endParaRPr lang="en-US" sz="1800" b="0" i="0">
                        <a:effectLst/>
                      </a:endParaRPr>
                    </a:p>
                  </a:txBody>
                  <a:tcPr marL="87437" marR="87437" marT="43718" marB="43718">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rtl="0" fontAlgn="base"/>
                      <a:r>
                        <a:rPr lang="en-US" sz="1800" b="0" i="0">
                          <a:effectLst/>
                          <a:latin typeface="Calibri" panose="020F0502020204030204" pitchFamily="34" charset="0"/>
                        </a:rPr>
                        <a:t>55.3 </a:t>
                      </a:r>
                      <a:endParaRPr lang="en-US" sz="1800" b="0" i="0">
                        <a:effectLst/>
                      </a:endParaRPr>
                    </a:p>
                  </a:txBody>
                  <a:tcPr marL="87437" marR="87437" marT="43718" marB="43718">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rtl="0" fontAlgn="base"/>
                      <a:r>
                        <a:rPr lang="en-US" sz="1800" b="0" i="0" dirty="0">
                          <a:effectLst/>
                          <a:latin typeface="Calibri" panose="020F0502020204030204" pitchFamily="34" charset="0"/>
                        </a:rPr>
                        <a:t>900</a:t>
                      </a:r>
                      <a:endParaRPr lang="en-US" sz="1800" b="0" i="0" dirty="0">
                        <a:effectLst/>
                      </a:endParaRPr>
                    </a:p>
                  </a:txBody>
                  <a:tcPr marL="87437" marR="87437" marT="43718" marB="43718">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4272143617"/>
                  </a:ext>
                </a:extLst>
              </a:tr>
            </a:tbl>
          </a:graphicData>
        </a:graphic>
      </p:graphicFrame>
    </p:spTree>
    <p:extLst>
      <p:ext uri="{BB962C8B-B14F-4D97-AF65-F5344CB8AC3E}">
        <p14:creationId xmlns:p14="http://schemas.microsoft.com/office/powerpoint/2010/main" val="30397189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40A6958-471B-4AE7-8E3B-9360F9206A0B}"/>
              </a:ext>
            </a:extLst>
          </p:cNvPr>
          <p:cNvSpPr>
            <a:spLocks noGrp="1"/>
          </p:cNvSpPr>
          <p:nvPr>
            <p:ph idx="1"/>
          </p:nvPr>
        </p:nvSpPr>
        <p:spPr/>
        <p:txBody>
          <a:bodyPr/>
          <a:lstStyle/>
          <a:p>
            <a:r>
              <a:rPr lang="en-US" dirty="0"/>
              <a:t>What mechanisms of degradation dominates? </a:t>
            </a:r>
          </a:p>
          <a:p>
            <a:r>
              <a:rPr lang="en-US" dirty="0"/>
              <a:t>How does degradation change with mass, energy, intensity, temperature, etc.?</a:t>
            </a:r>
          </a:p>
          <a:p>
            <a:r>
              <a:rPr lang="en-US" dirty="0"/>
              <a:t>Are hardening and conditioning effects possible?</a:t>
            </a:r>
          </a:p>
          <a:p>
            <a:r>
              <a:rPr lang="en-US" dirty="0"/>
              <a:t>What target thickness is safe for operation?</a:t>
            </a:r>
          </a:p>
          <a:p>
            <a:endParaRPr lang="en-US" dirty="0"/>
          </a:p>
          <a:p>
            <a:r>
              <a:rPr lang="en-US" dirty="0"/>
              <a:t>Ideas?</a:t>
            </a:r>
          </a:p>
          <a:p>
            <a:pPr lvl="1"/>
            <a:r>
              <a:rPr lang="en-US" dirty="0"/>
              <a:t>Better way to extrapolate degradation rate?</a:t>
            </a:r>
          </a:p>
          <a:p>
            <a:pPr lvl="1"/>
            <a:r>
              <a:rPr lang="en-US" dirty="0"/>
              <a:t>Is there a well-established way to calculate recoil rates?</a:t>
            </a:r>
          </a:p>
          <a:p>
            <a:pPr lvl="1"/>
            <a:r>
              <a:rPr lang="en-US" dirty="0"/>
              <a:t>Any other suggestions?</a:t>
            </a:r>
          </a:p>
        </p:txBody>
      </p:sp>
      <p:sp>
        <p:nvSpPr>
          <p:cNvPr id="3" name="Title 2">
            <a:extLst>
              <a:ext uri="{FF2B5EF4-FFF2-40B4-BE49-F238E27FC236}">
                <a16:creationId xmlns:a16="http://schemas.microsoft.com/office/drawing/2014/main" id="{67D3B17E-3FC7-47B3-A5B6-14841A37EC7C}"/>
              </a:ext>
            </a:extLst>
          </p:cNvPr>
          <p:cNvSpPr>
            <a:spLocks noGrp="1"/>
          </p:cNvSpPr>
          <p:nvPr>
            <p:ph type="title"/>
          </p:nvPr>
        </p:nvSpPr>
        <p:spPr/>
        <p:txBody>
          <a:bodyPr/>
          <a:lstStyle/>
          <a:p>
            <a:r>
              <a:rPr lang="en-US" dirty="0"/>
              <a:t>Reservations and Discussion</a:t>
            </a:r>
          </a:p>
        </p:txBody>
      </p:sp>
      <p:sp>
        <p:nvSpPr>
          <p:cNvPr id="4" name="Footer Placeholder 3">
            <a:extLst>
              <a:ext uri="{FF2B5EF4-FFF2-40B4-BE49-F238E27FC236}">
                <a16:creationId xmlns:a16="http://schemas.microsoft.com/office/drawing/2014/main" id="{CBE614DF-0CB2-4A57-A7C1-49053EEA6B41}"/>
              </a:ext>
            </a:extLst>
          </p:cNvPr>
          <p:cNvSpPr>
            <a:spLocks noGrp="1"/>
          </p:cNvSpPr>
          <p:nvPr>
            <p:ph type="ftr" sz="quarter" idx="10"/>
          </p:nvPr>
        </p:nvSpPr>
        <p:spPr/>
        <p:txBody>
          <a:bodyPr/>
          <a:lstStyle/>
          <a:p>
            <a:pPr>
              <a:defRPr/>
            </a:pPr>
            <a:r>
              <a:rPr lang="en-US"/>
              <a:t>E.Paige Abel, RaDIATE Meeting 2019</a:t>
            </a:r>
            <a:endParaRPr lang="en-US" dirty="0"/>
          </a:p>
        </p:txBody>
      </p:sp>
      <p:sp>
        <p:nvSpPr>
          <p:cNvPr id="5" name="Slide Number Placeholder 4">
            <a:extLst>
              <a:ext uri="{FF2B5EF4-FFF2-40B4-BE49-F238E27FC236}">
                <a16:creationId xmlns:a16="http://schemas.microsoft.com/office/drawing/2014/main" id="{758B5B6A-DD6D-44C7-956E-EBA9DE02561B}"/>
              </a:ext>
            </a:extLst>
          </p:cNvPr>
          <p:cNvSpPr>
            <a:spLocks noGrp="1"/>
          </p:cNvSpPr>
          <p:nvPr>
            <p:ph type="sldNum" sz="quarter" idx="11"/>
          </p:nvPr>
        </p:nvSpPr>
        <p:spPr/>
        <p:txBody>
          <a:bodyPr/>
          <a:lstStyle/>
          <a:p>
            <a:pPr>
              <a:defRPr/>
            </a:pPr>
            <a:r>
              <a:rPr lang="en-US"/>
              <a:t>, Slide </a:t>
            </a:r>
            <a:fld id="{35AD4620-7552-4207-8973-898801ED212B}" type="slidenum">
              <a:rPr lang="en-US" smtClean="0"/>
              <a:pPr>
                <a:defRPr/>
              </a:pPr>
              <a:t>12</a:t>
            </a:fld>
            <a:endParaRPr lang="en-US"/>
          </a:p>
        </p:txBody>
      </p:sp>
    </p:spTree>
    <p:extLst>
      <p:ext uri="{BB962C8B-B14F-4D97-AF65-F5344CB8AC3E}">
        <p14:creationId xmlns:p14="http://schemas.microsoft.com/office/powerpoint/2010/main" val="35655849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6200" y="1067100"/>
            <a:ext cx="3886200" cy="5027414"/>
          </a:xfrm>
        </p:spPr>
        <p:txBody>
          <a:bodyPr/>
          <a:lstStyle/>
          <a:p>
            <a:r>
              <a:rPr lang="en-US" dirty="0"/>
              <a:t>Harvesting Group:</a:t>
            </a:r>
          </a:p>
          <a:p>
            <a:pPr lvl="1"/>
            <a:r>
              <a:rPr lang="en-US" dirty="0"/>
              <a:t>Greg </a:t>
            </a:r>
            <a:r>
              <a:rPr lang="en-US" dirty="0" err="1"/>
              <a:t>Severin</a:t>
            </a:r>
            <a:endParaRPr lang="en-US" dirty="0"/>
          </a:p>
          <a:p>
            <a:pPr lvl="1"/>
            <a:r>
              <a:rPr lang="en-US" dirty="0"/>
              <a:t>Hannah Clause</a:t>
            </a:r>
          </a:p>
          <a:p>
            <a:pPr lvl="1"/>
            <a:r>
              <a:rPr lang="en-US" dirty="0"/>
              <a:t>Scott </a:t>
            </a:r>
            <a:r>
              <a:rPr lang="en-US" dirty="0" err="1"/>
              <a:t>Essenmacher</a:t>
            </a:r>
            <a:endParaRPr lang="en-US" dirty="0"/>
          </a:p>
          <a:p>
            <a:pPr lvl="1"/>
            <a:r>
              <a:rPr lang="en-US" dirty="0" err="1"/>
              <a:t>Samridhi</a:t>
            </a:r>
            <a:r>
              <a:rPr lang="en-US" dirty="0"/>
              <a:t> </a:t>
            </a:r>
            <a:r>
              <a:rPr lang="en-US" dirty="0" err="1"/>
              <a:t>Satija</a:t>
            </a:r>
            <a:endParaRPr lang="en-US" dirty="0"/>
          </a:p>
          <a:p>
            <a:pPr lvl="1"/>
            <a:r>
              <a:rPr lang="en-US" dirty="0"/>
              <a:t>Katharina Domnanich</a:t>
            </a:r>
          </a:p>
          <a:p>
            <a:pPr lvl="1"/>
            <a:r>
              <a:rPr lang="en-US" dirty="0" err="1"/>
              <a:t>Chiraq</a:t>
            </a:r>
            <a:r>
              <a:rPr lang="en-US" dirty="0"/>
              <a:t> </a:t>
            </a:r>
            <a:r>
              <a:rPr lang="en-US" dirty="0" err="1"/>
              <a:t>Vygas</a:t>
            </a:r>
            <a:endParaRPr lang="en-US" dirty="0"/>
          </a:p>
          <a:p>
            <a:pPr lvl="1"/>
            <a:r>
              <a:rPr lang="en-US" dirty="0"/>
              <a:t>Colton </a:t>
            </a:r>
            <a:r>
              <a:rPr lang="en-US" dirty="0" err="1"/>
              <a:t>Kalman</a:t>
            </a:r>
            <a:endParaRPr lang="en-US" dirty="0"/>
          </a:p>
          <a:p>
            <a:pPr lvl="1"/>
            <a:r>
              <a:rPr lang="en-US" dirty="0"/>
              <a:t>Wes Walker</a:t>
            </a:r>
          </a:p>
          <a:p>
            <a:pPr lvl="1"/>
            <a:r>
              <a:rPr lang="en-US" dirty="0"/>
              <a:t>Chloe </a:t>
            </a:r>
            <a:r>
              <a:rPr lang="en-US" dirty="0" err="1"/>
              <a:t>Kleinfeldt</a:t>
            </a:r>
            <a:endParaRPr lang="en-US" dirty="0"/>
          </a:p>
          <a:p>
            <a:r>
              <a:rPr lang="en-US" dirty="0"/>
              <a:t>Funding:</a:t>
            </a:r>
          </a:p>
          <a:p>
            <a:pPr lvl="1"/>
            <a:r>
              <a:rPr lang="en-US" dirty="0"/>
              <a:t>Michigan State University</a:t>
            </a:r>
          </a:p>
          <a:p>
            <a:pPr lvl="1"/>
            <a:r>
              <a:rPr lang="en-US" dirty="0"/>
              <a:t>U.S. Department of Energy</a:t>
            </a:r>
          </a:p>
          <a:p>
            <a:pPr marL="211709" lvl="1" indent="0">
              <a:buNone/>
            </a:pPr>
            <a:r>
              <a:rPr lang="en-US" dirty="0"/>
              <a:t>	(DOE-FOA-0001588)</a:t>
            </a:r>
          </a:p>
          <a:p>
            <a:pPr lvl="1"/>
            <a:r>
              <a:rPr lang="en-US" dirty="0"/>
              <a:t>DOE NNSA SSGF program</a:t>
            </a:r>
          </a:p>
          <a:p>
            <a:pPr marL="211709" lvl="1" indent="0">
              <a:buNone/>
            </a:pPr>
            <a:r>
              <a:rPr lang="en-US" dirty="0"/>
              <a:t>	</a:t>
            </a:r>
            <a:r>
              <a:rPr lang="en-US" dirty="0">
                <a:latin typeface="+mj-lt"/>
              </a:rPr>
              <a:t>(DE-NA0003864)</a:t>
            </a:r>
          </a:p>
        </p:txBody>
      </p:sp>
      <p:sp>
        <p:nvSpPr>
          <p:cNvPr id="3" name="Title 2"/>
          <p:cNvSpPr>
            <a:spLocks noGrp="1"/>
          </p:cNvSpPr>
          <p:nvPr>
            <p:ph type="title"/>
          </p:nvPr>
        </p:nvSpPr>
        <p:spPr/>
        <p:txBody>
          <a:bodyPr/>
          <a:lstStyle/>
          <a:p>
            <a:r>
              <a:rPr lang="en-US" dirty="0"/>
              <a:t>Acknowledgments</a:t>
            </a:r>
          </a:p>
        </p:txBody>
      </p:sp>
      <p:sp>
        <p:nvSpPr>
          <p:cNvPr id="4" name="Footer Placeholder 3"/>
          <p:cNvSpPr>
            <a:spLocks noGrp="1"/>
          </p:cNvSpPr>
          <p:nvPr>
            <p:ph type="ftr" sz="quarter" idx="10"/>
          </p:nvPr>
        </p:nvSpPr>
        <p:spPr/>
        <p:txBody>
          <a:bodyPr/>
          <a:lstStyle/>
          <a:p>
            <a:pPr>
              <a:defRPr/>
            </a:pPr>
            <a:r>
              <a:rPr lang="en-US"/>
              <a:t>E. Paige Abel, RRMC 2019, October 31st</a:t>
            </a:r>
            <a:endParaRPr lang="en-US" dirty="0"/>
          </a:p>
        </p:txBody>
      </p:sp>
      <p:sp>
        <p:nvSpPr>
          <p:cNvPr id="5" name="Slide Number Placeholder 4"/>
          <p:cNvSpPr>
            <a:spLocks noGrp="1"/>
          </p:cNvSpPr>
          <p:nvPr>
            <p:ph type="sldNum" sz="quarter" idx="11"/>
          </p:nvPr>
        </p:nvSpPr>
        <p:spPr/>
        <p:txBody>
          <a:bodyPr/>
          <a:lstStyle/>
          <a:p>
            <a:pPr>
              <a:defRPr/>
            </a:pPr>
            <a:r>
              <a:rPr lang="en-US"/>
              <a:t>, Slide </a:t>
            </a:r>
            <a:fld id="{35AD4620-7552-4207-8973-898801ED212B}" type="slidenum">
              <a:rPr lang="en-US" smtClean="0"/>
              <a:pPr>
                <a:defRPr/>
              </a:pPr>
              <a:t>13</a:t>
            </a:fld>
            <a:endParaRPr lang="en-US"/>
          </a:p>
        </p:txBody>
      </p:sp>
      <p:pic>
        <p:nvPicPr>
          <p:cNvPr id="6" name="Picture 5">
            <a:extLst>
              <a:ext uri="{FF2B5EF4-FFF2-40B4-BE49-F238E27FC236}">
                <a16:creationId xmlns:a16="http://schemas.microsoft.com/office/drawing/2014/main" id="{97256F86-CD22-4B40-B036-97FD3081E3B5}"/>
              </a:ext>
            </a:extLst>
          </p:cNvPr>
          <p:cNvPicPr>
            <a:picLocks noChangeAspect="1"/>
          </p:cNvPicPr>
          <p:nvPr/>
        </p:nvPicPr>
        <p:blipFill>
          <a:blip r:embed="rId2"/>
          <a:stretch>
            <a:fillRect/>
          </a:stretch>
        </p:blipFill>
        <p:spPr>
          <a:xfrm>
            <a:off x="4343400" y="4213933"/>
            <a:ext cx="2264284" cy="978494"/>
          </a:xfrm>
          <a:prstGeom prst="rect">
            <a:avLst/>
          </a:prstGeom>
        </p:spPr>
      </p:pic>
      <p:pic>
        <p:nvPicPr>
          <p:cNvPr id="7" name="Picture 6">
            <a:extLst>
              <a:ext uri="{FF2B5EF4-FFF2-40B4-BE49-F238E27FC236}">
                <a16:creationId xmlns:a16="http://schemas.microsoft.com/office/drawing/2014/main" id="{0E68A78A-4032-4059-AFD1-A43A0C56F627}"/>
              </a:ext>
            </a:extLst>
          </p:cNvPr>
          <p:cNvPicPr>
            <a:picLocks noChangeAspect="1"/>
          </p:cNvPicPr>
          <p:nvPr/>
        </p:nvPicPr>
        <p:blipFill>
          <a:blip r:embed="rId3"/>
          <a:stretch>
            <a:fillRect/>
          </a:stretch>
        </p:blipFill>
        <p:spPr>
          <a:xfrm>
            <a:off x="7515420" y="4268460"/>
            <a:ext cx="1159154" cy="1451840"/>
          </a:xfrm>
          <a:prstGeom prst="rect">
            <a:avLst/>
          </a:prstGeom>
        </p:spPr>
      </p:pic>
      <p:pic>
        <p:nvPicPr>
          <p:cNvPr id="8" name="Picture 7">
            <a:extLst>
              <a:ext uri="{FF2B5EF4-FFF2-40B4-BE49-F238E27FC236}">
                <a16:creationId xmlns:a16="http://schemas.microsoft.com/office/drawing/2014/main" id="{CE309342-C714-4AD1-9C08-BE1A3EAA5F51}"/>
              </a:ext>
            </a:extLst>
          </p:cNvPr>
          <p:cNvPicPr>
            <a:picLocks noChangeAspect="1"/>
          </p:cNvPicPr>
          <p:nvPr/>
        </p:nvPicPr>
        <p:blipFill>
          <a:blip r:embed="rId4"/>
          <a:stretch>
            <a:fillRect/>
          </a:stretch>
        </p:blipFill>
        <p:spPr>
          <a:xfrm>
            <a:off x="7290658" y="2442700"/>
            <a:ext cx="1604222" cy="1604222"/>
          </a:xfrm>
          <a:prstGeom prst="rect">
            <a:avLst/>
          </a:prstGeom>
        </p:spPr>
      </p:pic>
      <p:sp>
        <p:nvSpPr>
          <p:cNvPr id="10" name="Content Placeholder 1">
            <a:extLst>
              <a:ext uri="{FF2B5EF4-FFF2-40B4-BE49-F238E27FC236}">
                <a16:creationId xmlns:a16="http://schemas.microsoft.com/office/drawing/2014/main" id="{DCD391EB-91D6-4DC4-BEF8-325D41B6D9A1}"/>
              </a:ext>
            </a:extLst>
          </p:cNvPr>
          <p:cNvSpPr txBox="1">
            <a:spLocks/>
          </p:cNvSpPr>
          <p:nvPr/>
        </p:nvSpPr>
        <p:spPr bwMode="auto">
          <a:xfrm>
            <a:off x="3352800" y="1065214"/>
            <a:ext cx="3886200" cy="1068386"/>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180178" indent="-180178" algn="l" defTabSz="803293" rtl="0" eaLnBrk="1" fontAlgn="base" hangingPunct="1">
              <a:lnSpc>
                <a:spcPct val="90000"/>
              </a:lnSpc>
              <a:spcBef>
                <a:spcPts val="1206"/>
              </a:spcBef>
              <a:spcAft>
                <a:spcPct val="0"/>
              </a:spcAft>
              <a:buSzPct val="100000"/>
              <a:buFont typeface="Wingdings" pitchFamily="2" charset="2"/>
              <a:buChar char="§"/>
              <a:defRPr sz="2200">
                <a:solidFill>
                  <a:srgbClr val="064308"/>
                </a:solidFill>
                <a:latin typeface="Arial" charset="0"/>
                <a:ea typeface="ＭＳ Ｐゴシック" pitchFamily="-65" charset="-128"/>
                <a:cs typeface="ＭＳ Ｐゴシック" pitchFamily="-65" charset="-128"/>
              </a:defRPr>
            </a:lvl1pPr>
            <a:lvl2pPr marL="363359" indent="-151650" algn="l" defTabSz="803293" rtl="0" eaLnBrk="1" fontAlgn="base" hangingPunct="1">
              <a:lnSpc>
                <a:spcPct val="90000"/>
              </a:lnSpc>
              <a:spcBef>
                <a:spcPts val="201"/>
              </a:spcBef>
              <a:spcAft>
                <a:spcPct val="0"/>
              </a:spcAft>
              <a:buSzPct val="100000"/>
              <a:buFont typeface="Arial" pitchFamily="34" charset="0"/>
              <a:buChar char="•"/>
              <a:defRPr sz="2000">
                <a:solidFill>
                  <a:schemeClr val="tx1"/>
                </a:solidFill>
                <a:latin typeface="Arial" charset="0"/>
                <a:ea typeface="ＭＳ Ｐゴシック" charset="-128"/>
                <a:cs typeface="ＭＳ Ｐゴシック"/>
              </a:defRPr>
            </a:lvl2pPr>
            <a:lvl3pPr marL="591584" indent="-160658" algn="l" defTabSz="803293" rtl="0" eaLnBrk="1" fontAlgn="base" hangingPunct="1">
              <a:lnSpc>
                <a:spcPct val="90000"/>
              </a:lnSpc>
              <a:spcBef>
                <a:spcPts val="201"/>
              </a:spcBef>
              <a:spcAft>
                <a:spcPct val="0"/>
              </a:spcAft>
              <a:buSzPct val="100000"/>
              <a:buFont typeface="Lucida Grande" charset="0"/>
              <a:buChar char="»"/>
              <a:defRPr sz="1800">
                <a:solidFill>
                  <a:schemeClr val="tx1"/>
                </a:solidFill>
                <a:latin typeface="Arial" charset="0"/>
                <a:ea typeface="ヒラギノ角ゴ Pro W3" pitchFamily="-111" charset="-128"/>
                <a:cs typeface="ヒラギノ角ゴ Pro W3" pitchFamily="-111" charset="-128"/>
              </a:defRPr>
            </a:lvl3pPr>
            <a:lvl4pPr marL="728219" indent="-133632" algn="l" defTabSz="803293" rtl="0" eaLnBrk="1" fontAlgn="base" hangingPunct="1">
              <a:lnSpc>
                <a:spcPct val="90000"/>
              </a:lnSpc>
              <a:spcBef>
                <a:spcPts val="201"/>
              </a:spcBef>
              <a:spcAft>
                <a:spcPct val="0"/>
              </a:spcAft>
              <a:buClr>
                <a:srgbClr val="999999"/>
              </a:buClr>
              <a:buSzPct val="100000"/>
              <a:buFont typeface="Arial" pitchFamily="34" charset="0"/>
              <a:buChar char="•"/>
              <a:defRPr sz="1600">
                <a:solidFill>
                  <a:schemeClr val="tx1"/>
                </a:solidFill>
                <a:latin typeface="+mn-lt"/>
                <a:ea typeface="ヒラギノ角ゴ Pro W3" pitchFamily="-111" charset="-128"/>
                <a:cs typeface="ヒラギノ角ゴ Pro W3"/>
              </a:defRPr>
            </a:lvl4pPr>
            <a:lvl5pPr marL="1002991" indent="-180178" algn="l" defTabSz="803293" rtl="0" eaLnBrk="1" fontAlgn="base" hangingPunct="1">
              <a:lnSpc>
                <a:spcPct val="90000"/>
              </a:lnSpc>
              <a:spcBef>
                <a:spcPts val="201"/>
              </a:spcBef>
              <a:spcAft>
                <a:spcPct val="0"/>
              </a:spcAft>
              <a:buClr>
                <a:srgbClr val="999999"/>
              </a:buClr>
              <a:buSzPct val="100000"/>
              <a:buFont typeface="Lucida Grande" charset="0"/>
              <a:buChar char="»"/>
              <a:defRPr sz="1400">
                <a:solidFill>
                  <a:schemeClr val="tx1"/>
                </a:solidFill>
                <a:latin typeface="+mn-lt"/>
                <a:ea typeface="ヒラギノ角ゴ Pro W3" pitchFamily="-111" charset="-128"/>
                <a:cs typeface="ヒラギノ角ゴ Pro W3"/>
              </a:defRPr>
            </a:lvl5pPr>
            <a:lvl6pPr marL="2223294" indent="-150759" algn="l" defTabSz="807750"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6pPr>
            <a:lvl7pPr marL="2680333" indent="-150759" algn="l" defTabSz="807750"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7pPr>
            <a:lvl8pPr marL="3137372" indent="-150759" algn="l" defTabSz="807750"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8pPr>
            <a:lvl9pPr marL="3594407" indent="-150759" algn="l" defTabSz="807750"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9pPr>
          </a:lstStyle>
          <a:p>
            <a:r>
              <a:rPr lang="en-US" kern="0" dirty="0"/>
              <a:t>Collaborators:</a:t>
            </a:r>
          </a:p>
          <a:p>
            <a:pPr lvl="1"/>
            <a:r>
              <a:rPr lang="en-US" kern="0" dirty="0"/>
              <a:t>Jonathan Engle</a:t>
            </a:r>
          </a:p>
          <a:p>
            <a:pPr lvl="1"/>
            <a:r>
              <a:rPr lang="en-US" kern="0" dirty="0"/>
              <a:t>Todd Barnhart</a:t>
            </a:r>
          </a:p>
          <a:p>
            <a:pPr lvl="1"/>
            <a:r>
              <a:rPr lang="en-US" kern="0" dirty="0"/>
              <a:t>Frederique </a:t>
            </a:r>
            <a:r>
              <a:rPr lang="en-US" kern="0" dirty="0" err="1"/>
              <a:t>Pellemoine</a:t>
            </a:r>
            <a:endParaRPr lang="en-US" kern="0" dirty="0"/>
          </a:p>
        </p:txBody>
      </p:sp>
      <p:pic>
        <p:nvPicPr>
          <p:cNvPr id="1026" name="Picture 2" descr="Image result for department of energy logo">
            <a:extLst>
              <a:ext uri="{FF2B5EF4-FFF2-40B4-BE49-F238E27FC236}">
                <a16:creationId xmlns:a16="http://schemas.microsoft.com/office/drawing/2014/main" id="{E3CA5F29-69CC-49F3-8274-16108565A0D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5394" b="35618"/>
          <a:stretch/>
        </p:blipFill>
        <p:spPr bwMode="auto">
          <a:xfrm>
            <a:off x="4170342" y="5233170"/>
            <a:ext cx="2606369" cy="75554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A group of people posing for a photo&#10;&#10;Description automatically generated">
            <a:extLst>
              <a:ext uri="{FF2B5EF4-FFF2-40B4-BE49-F238E27FC236}">
                <a16:creationId xmlns:a16="http://schemas.microsoft.com/office/drawing/2014/main" id="{05285DA1-5B68-41DA-88AA-FC16AC922AD5}"/>
              </a:ext>
            </a:extLst>
          </p:cNvPr>
          <p:cNvPicPr>
            <a:picLocks noChangeAspect="1"/>
          </p:cNvPicPr>
          <p:nvPr/>
        </p:nvPicPr>
        <p:blipFill rotWithShape="1">
          <a:blip r:embed="rId6"/>
          <a:srcRect t="21045" b="19346"/>
          <a:stretch/>
        </p:blipFill>
        <p:spPr>
          <a:xfrm>
            <a:off x="3404458" y="2427284"/>
            <a:ext cx="3605942" cy="1612115"/>
          </a:xfrm>
          <a:prstGeom prst="rect">
            <a:avLst/>
          </a:prstGeom>
        </p:spPr>
      </p:pic>
      <p:pic>
        <p:nvPicPr>
          <p:cNvPr id="11" name="Picture 2" descr="Image result for michigan state logo">
            <a:extLst>
              <a:ext uri="{FF2B5EF4-FFF2-40B4-BE49-F238E27FC236}">
                <a16:creationId xmlns:a16="http://schemas.microsoft.com/office/drawing/2014/main" id="{33196E09-26FE-4D75-94DC-D4F3129E435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90658" y="1067100"/>
            <a:ext cx="1604222" cy="11944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96096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F1CFA24-3A61-4F66-986A-1451BC3D8758}"/>
              </a:ext>
            </a:extLst>
          </p:cNvPr>
          <p:cNvSpPr>
            <a:spLocks noGrp="1"/>
          </p:cNvSpPr>
          <p:nvPr>
            <p:ph idx="1"/>
          </p:nvPr>
        </p:nvSpPr>
        <p:spPr/>
        <p:txBody>
          <a:bodyPr/>
          <a:lstStyle/>
          <a:p>
            <a:endParaRPr lang="en-US"/>
          </a:p>
        </p:txBody>
      </p:sp>
      <p:sp>
        <p:nvSpPr>
          <p:cNvPr id="3" name="Title 2">
            <a:extLst>
              <a:ext uri="{FF2B5EF4-FFF2-40B4-BE49-F238E27FC236}">
                <a16:creationId xmlns:a16="http://schemas.microsoft.com/office/drawing/2014/main" id="{FC5C686B-5416-47B3-8DBA-62F369281A7F}"/>
              </a:ext>
            </a:extLst>
          </p:cNvPr>
          <p:cNvSpPr>
            <a:spLocks noGrp="1"/>
          </p:cNvSpPr>
          <p:nvPr>
            <p:ph type="title"/>
          </p:nvPr>
        </p:nvSpPr>
        <p:spPr/>
        <p:txBody>
          <a:bodyPr/>
          <a:lstStyle/>
          <a:p>
            <a:endParaRPr lang="en-US"/>
          </a:p>
        </p:txBody>
      </p:sp>
      <p:sp>
        <p:nvSpPr>
          <p:cNvPr id="4" name="Footer Placeholder 3">
            <a:extLst>
              <a:ext uri="{FF2B5EF4-FFF2-40B4-BE49-F238E27FC236}">
                <a16:creationId xmlns:a16="http://schemas.microsoft.com/office/drawing/2014/main" id="{39520F40-3AA0-4572-82BE-24190879974D}"/>
              </a:ext>
            </a:extLst>
          </p:cNvPr>
          <p:cNvSpPr>
            <a:spLocks noGrp="1"/>
          </p:cNvSpPr>
          <p:nvPr>
            <p:ph type="ftr" sz="quarter" idx="10"/>
          </p:nvPr>
        </p:nvSpPr>
        <p:spPr/>
        <p:txBody>
          <a:bodyPr/>
          <a:lstStyle/>
          <a:p>
            <a:pPr>
              <a:defRPr/>
            </a:pPr>
            <a:r>
              <a:rPr lang="en-US"/>
              <a:t>E.Paige Abel, RaDIATE Meeting 2019</a:t>
            </a:r>
            <a:endParaRPr lang="en-US" dirty="0"/>
          </a:p>
        </p:txBody>
      </p:sp>
      <p:sp>
        <p:nvSpPr>
          <p:cNvPr id="5" name="Slide Number Placeholder 4">
            <a:extLst>
              <a:ext uri="{FF2B5EF4-FFF2-40B4-BE49-F238E27FC236}">
                <a16:creationId xmlns:a16="http://schemas.microsoft.com/office/drawing/2014/main" id="{73070EE4-6BC4-4C07-B329-3B7BEF8366C8}"/>
              </a:ext>
            </a:extLst>
          </p:cNvPr>
          <p:cNvSpPr>
            <a:spLocks noGrp="1"/>
          </p:cNvSpPr>
          <p:nvPr>
            <p:ph type="sldNum" sz="quarter" idx="11"/>
          </p:nvPr>
        </p:nvSpPr>
        <p:spPr/>
        <p:txBody>
          <a:bodyPr/>
          <a:lstStyle/>
          <a:p>
            <a:pPr>
              <a:defRPr/>
            </a:pPr>
            <a:r>
              <a:rPr lang="en-US"/>
              <a:t>, Slide </a:t>
            </a:r>
            <a:fld id="{35AD4620-7552-4207-8973-898801ED212B}" type="slidenum">
              <a:rPr lang="en-US" smtClean="0"/>
              <a:pPr>
                <a:defRPr/>
              </a:pPr>
              <a:t>14</a:t>
            </a:fld>
            <a:endParaRPr lang="en-US"/>
          </a:p>
        </p:txBody>
      </p:sp>
    </p:spTree>
    <p:extLst>
      <p:ext uri="{BB962C8B-B14F-4D97-AF65-F5344CB8AC3E}">
        <p14:creationId xmlns:p14="http://schemas.microsoft.com/office/powerpoint/2010/main" val="28593478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DF4914E-6462-4602-8010-BE5AFC5BB8F1}"/>
              </a:ext>
            </a:extLst>
          </p:cNvPr>
          <p:cNvSpPr>
            <a:spLocks noGrp="1"/>
          </p:cNvSpPr>
          <p:nvPr>
            <p:ph idx="1"/>
          </p:nvPr>
        </p:nvSpPr>
        <p:spPr/>
        <p:txBody>
          <a:bodyPr/>
          <a:lstStyle/>
          <a:p>
            <a:pPr marL="0" indent="0">
              <a:buNone/>
            </a:pPr>
            <a:r>
              <a:rPr lang="en-US" dirty="0"/>
              <a:t>1. </a:t>
            </a:r>
            <a:r>
              <a:rPr lang="en-US" b="1" dirty="0"/>
              <a:t>Calculated the recoil energy every 1 µm through the target.</a:t>
            </a:r>
          </a:p>
          <a:p>
            <a:pPr lvl="1"/>
            <a:r>
              <a:rPr lang="en-US" dirty="0"/>
              <a:t>Recoil energy = </a:t>
            </a:r>
            <a:r>
              <a:rPr lang="en-US" dirty="0" err="1"/>
              <a:t>E</a:t>
            </a:r>
            <a:r>
              <a:rPr lang="en-US" baseline="-25000" dirty="0" err="1"/>
              <a:t>b</a:t>
            </a:r>
            <a:r>
              <a:rPr lang="en-US" dirty="0" err="1"/>
              <a:t>M</a:t>
            </a:r>
            <a:r>
              <a:rPr lang="en-US" baseline="-25000" dirty="0" err="1"/>
              <a:t>R</a:t>
            </a:r>
            <a:r>
              <a:rPr lang="en-US" dirty="0" err="1"/>
              <a:t>M</a:t>
            </a:r>
            <a:r>
              <a:rPr lang="en-US" baseline="-25000" dirty="0" err="1"/>
              <a:t>b</a:t>
            </a:r>
            <a:r>
              <a:rPr lang="en-US" dirty="0"/>
              <a:t>/(</a:t>
            </a:r>
            <a:r>
              <a:rPr lang="en-US" dirty="0" err="1"/>
              <a:t>M</a:t>
            </a:r>
            <a:r>
              <a:rPr lang="en-US" baseline="-25000" dirty="0" err="1"/>
              <a:t>b</a:t>
            </a:r>
            <a:r>
              <a:rPr lang="en-US" dirty="0" err="1"/>
              <a:t>+M</a:t>
            </a:r>
            <a:r>
              <a:rPr lang="en-US" baseline="-25000" dirty="0" err="1"/>
              <a:t>T</a:t>
            </a:r>
            <a:r>
              <a:rPr lang="en-US" dirty="0"/>
              <a:t>)</a:t>
            </a:r>
            <a:r>
              <a:rPr lang="en-US" baseline="30000" dirty="0"/>
              <a:t>2</a:t>
            </a:r>
            <a:endParaRPr lang="en-US" dirty="0"/>
          </a:p>
          <a:p>
            <a:pPr lvl="1"/>
            <a:r>
              <a:rPr lang="en-US" dirty="0"/>
              <a:t>About 195 keV throughout target</a:t>
            </a:r>
          </a:p>
          <a:p>
            <a:pPr marL="0" indent="0">
              <a:buNone/>
            </a:pPr>
            <a:r>
              <a:rPr lang="en-US" dirty="0"/>
              <a:t>2. </a:t>
            </a:r>
            <a:r>
              <a:rPr lang="en-US" b="1" dirty="0"/>
              <a:t>Ran TRIM to find range distribution in Ti64:</a:t>
            </a:r>
            <a:r>
              <a:rPr lang="en-US" dirty="0"/>
              <a:t> </a:t>
            </a:r>
          </a:p>
          <a:p>
            <a:pPr lvl="1"/>
            <a:r>
              <a:rPr lang="en-US" dirty="0"/>
              <a:t>15,000 events for 195 keV </a:t>
            </a:r>
            <a:r>
              <a:rPr lang="en-US" baseline="30000" dirty="0"/>
              <a:t>48</a:t>
            </a:r>
            <a:r>
              <a:rPr lang="en-US" dirty="0"/>
              <a:t>V.</a:t>
            </a:r>
          </a:p>
          <a:p>
            <a:pPr marL="0" indent="0">
              <a:buNone/>
            </a:pPr>
            <a:r>
              <a:rPr lang="en-US" dirty="0"/>
              <a:t>3. </a:t>
            </a:r>
            <a:r>
              <a:rPr lang="en-US" b="1" dirty="0"/>
              <a:t>Calculated mean and standard deviation for range distribution.</a:t>
            </a:r>
          </a:p>
          <a:p>
            <a:pPr marL="0" indent="0">
              <a:buNone/>
            </a:pPr>
            <a:r>
              <a:rPr lang="en-US" dirty="0"/>
              <a:t>4. </a:t>
            </a:r>
            <a:r>
              <a:rPr lang="en-US" b="1" dirty="0"/>
              <a:t>Found probability that a recoiled </a:t>
            </a:r>
            <a:r>
              <a:rPr lang="en-US" b="1" baseline="30000" dirty="0"/>
              <a:t>48</a:t>
            </a:r>
            <a:r>
              <a:rPr lang="en-US" b="1" dirty="0"/>
              <a:t>V would escape the Ti64 layer.</a:t>
            </a:r>
          </a:p>
          <a:p>
            <a:pPr lvl="1"/>
            <a:r>
              <a:rPr lang="en-US" dirty="0"/>
              <a:t>Using mean, standard deviation, and a normal distribution table</a:t>
            </a:r>
          </a:p>
          <a:p>
            <a:pPr lvl="1"/>
            <a:r>
              <a:rPr lang="en-US" dirty="0"/>
              <a:t>Using 0.001 µm steps in the last 0.3 µm of the target</a:t>
            </a:r>
          </a:p>
          <a:p>
            <a:pPr marL="0" indent="0">
              <a:buNone/>
            </a:pPr>
            <a:r>
              <a:rPr lang="en-US" dirty="0"/>
              <a:t>5. </a:t>
            </a:r>
            <a:r>
              <a:rPr lang="en-US" b="1" dirty="0"/>
              <a:t>Calculated escape rate for 48V.</a:t>
            </a:r>
          </a:p>
          <a:p>
            <a:pPr lvl="1"/>
            <a:r>
              <a:rPr lang="en-US" dirty="0"/>
              <a:t>Atoms ejected/incoming proton</a:t>
            </a:r>
          </a:p>
          <a:p>
            <a:pPr lvl="1"/>
            <a:r>
              <a:rPr lang="en-US" dirty="0"/>
              <a:t>Scaled production rate of </a:t>
            </a:r>
            <a:r>
              <a:rPr lang="en-US" baseline="30000" dirty="0"/>
              <a:t>48</a:t>
            </a:r>
            <a:r>
              <a:rPr lang="en-US" dirty="0"/>
              <a:t>V by fraction escaped from Ti64 layer</a:t>
            </a:r>
          </a:p>
          <a:p>
            <a:pPr marL="0" indent="0">
              <a:buNone/>
            </a:pPr>
            <a:r>
              <a:rPr lang="en-US" dirty="0"/>
              <a:t>6. </a:t>
            </a:r>
            <a:r>
              <a:rPr lang="en-US" b="1" dirty="0"/>
              <a:t>Found activity of ejected </a:t>
            </a:r>
            <a:r>
              <a:rPr lang="en-US" b="1" baseline="30000" dirty="0"/>
              <a:t>48</a:t>
            </a:r>
            <a:r>
              <a:rPr lang="en-US" b="1" dirty="0"/>
              <a:t>V for each irradiation period.</a:t>
            </a:r>
          </a:p>
          <a:p>
            <a:pPr lvl="1"/>
            <a:r>
              <a:rPr lang="en-US" dirty="0"/>
              <a:t>Used recorded beam current</a:t>
            </a:r>
          </a:p>
        </p:txBody>
      </p:sp>
      <p:sp>
        <p:nvSpPr>
          <p:cNvPr id="3" name="Title 2">
            <a:extLst>
              <a:ext uri="{FF2B5EF4-FFF2-40B4-BE49-F238E27FC236}">
                <a16:creationId xmlns:a16="http://schemas.microsoft.com/office/drawing/2014/main" id="{CD9FF919-2006-44CC-BADF-1C83760E80F7}"/>
              </a:ext>
            </a:extLst>
          </p:cNvPr>
          <p:cNvSpPr>
            <a:spLocks noGrp="1"/>
          </p:cNvSpPr>
          <p:nvPr>
            <p:ph type="title"/>
          </p:nvPr>
        </p:nvSpPr>
        <p:spPr/>
        <p:txBody>
          <a:bodyPr/>
          <a:lstStyle/>
          <a:p>
            <a:r>
              <a:rPr lang="en-US" dirty="0"/>
              <a:t>Estimating Activity from Nuclear Recoils</a:t>
            </a:r>
          </a:p>
        </p:txBody>
      </p:sp>
      <p:sp>
        <p:nvSpPr>
          <p:cNvPr id="4" name="Footer Placeholder 3">
            <a:extLst>
              <a:ext uri="{FF2B5EF4-FFF2-40B4-BE49-F238E27FC236}">
                <a16:creationId xmlns:a16="http://schemas.microsoft.com/office/drawing/2014/main" id="{34000D0B-336A-4D71-B7D9-089592AEDC6B}"/>
              </a:ext>
            </a:extLst>
          </p:cNvPr>
          <p:cNvSpPr>
            <a:spLocks noGrp="1"/>
          </p:cNvSpPr>
          <p:nvPr>
            <p:ph type="ftr" sz="quarter" idx="10"/>
          </p:nvPr>
        </p:nvSpPr>
        <p:spPr/>
        <p:txBody>
          <a:bodyPr/>
          <a:lstStyle/>
          <a:p>
            <a:pPr>
              <a:defRPr/>
            </a:pPr>
            <a:r>
              <a:rPr lang="en-US"/>
              <a:t>E.Paige Abel, RaDIATE Meeting 2019</a:t>
            </a:r>
            <a:endParaRPr lang="en-US" dirty="0"/>
          </a:p>
        </p:txBody>
      </p:sp>
      <p:sp>
        <p:nvSpPr>
          <p:cNvPr id="5" name="Slide Number Placeholder 4">
            <a:extLst>
              <a:ext uri="{FF2B5EF4-FFF2-40B4-BE49-F238E27FC236}">
                <a16:creationId xmlns:a16="http://schemas.microsoft.com/office/drawing/2014/main" id="{9E863382-30E0-4AC4-9FA9-6615D9912403}"/>
              </a:ext>
            </a:extLst>
          </p:cNvPr>
          <p:cNvSpPr>
            <a:spLocks noGrp="1"/>
          </p:cNvSpPr>
          <p:nvPr>
            <p:ph type="sldNum" sz="quarter" idx="11"/>
          </p:nvPr>
        </p:nvSpPr>
        <p:spPr/>
        <p:txBody>
          <a:bodyPr/>
          <a:lstStyle/>
          <a:p>
            <a:pPr>
              <a:defRPr/>
            </a:pPr>
            <a:r>
              <a:rPr lang="en-US"/>
              <a:t>, Slide </a:t>
            </a:r>
            <a:fld id="{35AD4620-7552-4207-8973-898801ED212B}" type="slidenum">
              <a:rPr lang="en-US" smtClean="0"/>
              <a:pPr>
                <a:defRPr/>
              </a:pPr>
              <a:t>15</a:t>
            </a:fld>
            <a:endParaRPr lang="en-US"/>
          </a:p>
        </p:txBody>
      </p:sp>
    </p:spTree>
    <p:extLst>
      <p:ext uri="{BB962C8B-B14F-4D97-AF65-F5344CB8AC3E}">
        <p14:creationId xmlns:p14="http://schemas.microsoft.com/office/powerpoint/2010/main" val="26256484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7B97B5F-A42F-4478-99F8-A9BA40AF65E0}"/>
              </a:ext>
            </a:extLst>
          </p:cNvPr>
          <p:cNvSpPr>
            <a:spLocks noGrp="1"/>
          </p:cNvSpPr>
          <p:nvPr>
            <p:ph idx="1"/>
          </p:nvPr>
        </p:nvSpPr>
        <p:spPr/>
        <p:txBody>
          <a:bodyPr/>
          <a:lstStyle/>
          <a:p>
            <a:endParaRPr lang="en-US"/>
          </a:p>
        </p:txBody>
      </p:sp>
      <p:sp>
        <p:nvSpPr>
          <p:cNvPr id="3" name="Title 2">
            <a:extLst>
              <a:ext uri="{FF2B5EF4-FFF2-40B4-BE49-F238E27FC236}">
                <a16:creationId xmlns:a16="http://schemas.microsoft.com/office/drawing/2014/main" id="{6CFA1B8A-32AF-4A5A-AD62-D30EAE304CDE}"/>
              </a:ext>
            </a:extLst>
          </p:cNvPr>
          <p:cNvSpPr>
            <a:spLocks noGrp="1"/>
          </p:cNvSpPr>
          <p:nvPr>
            <p:ph type="title"/>
          </p:nvPr>
        </p:nvSpPr>
        <p:spPr/>
        <p:txBody>
          <a:bodyPr/>
          <a:lstStyle/>
          <a:p>
            <a:r>
              <a:rPr lang="en-US" dirty="0"/>
              <a:t>Beam Blocker: Flow Map</a:t>
            </a:r>
          </a:p>
        </p:txBody>
      </p:sp>
      <p:sp>
        <p:nvSpPr>
          <p:cNvPr id="4" name="Footer Placeholder 3">
            <a:extLst>
              <a:ext uri="{FF2B5EF4-FFF2-40B4-BE49-F238E27FC236}">
                <a16:creationId xmlns:a16="http://schemas.microsoft.com/office/drawing/2014/main" id="{40FCA5CB-FF92-466E-8111-430F5F7FAACD}"/>
              </a:ext>
            </a:extLst>
          </p:cNvPr>
          <p:cNvSpPr>
            <a:spLocks noGrp="1"/>
          </p:cNvSpPr>
          <p:nvPr>
            <p:ph type="ftr" sz="quarter" idx="10"/>
          </p:nvPr>
        </p:nvSpPr>
        <p:spPr/>
        <p:txBody>
          <a:bodyPr/>
          <a:lstStyle/>
          <a:p>
            <a:pPr>
              <a:defRPr/>
            </a:pPr>
            <a:r>
              <a:rPr lang="en-US"/>
              <a:t>E.Paige Abel, RaDIATE Meeting 2019</a:t>
            </a:r>
            <a:endParaRPr lang="en-US" dirty="0"/>
          </a:p>
        </p:txBody>
      </p:sp>
      <p:sp>
        <p:nvSpPr>
          <p:cNvPr id="5" name="Slide Number Placeholder 4">
            <a:extLst>
              <a:ext uri="{FF2B5EF4-FFF2-40B4-BE49-F238E27FC236}">
                <a16:creationId xmlns:a16="http://schemas.microsoft.com/office/drawing/2014/main" id="{C2D75FA6-ACB2-4A76-A7F0-6F8A2E7E3AB0}"/>
              </a:ext>
            </a:extLst>
          </p:cNvPr>
          <p:cNvSpPr>
            <a:spLocks noGrp="1"/>
          </p:cNvSpPr>
          <p:nvPr>
            <p:ph type="sldNum" sz="quarter" idx="11"/>
          </p:nvPr>
        </p:nvSpPr>
        <p:spPr/>
        <p:txBody>
          <a:bodyPr/>
          <a:lstStyle/>
          <a:p>
            <a:pPr>
              <a:defRPr/>
            </a:pPr>
            <a:r>
              <a:rPr lang="en-US"/>
              <a:t>, Slide </a:t>
            </a:r>
            <a:fld id="{35AD4620-7552-4207-8973-898801ED212B}" type="slidenum">
              <a:rPr lang="en-US" smtClean="0"/>
              <a:pPr>
                <a:defRPr/>
              </a:pPr>
              <a:t>16</a:t>
            </a:fld>
            <a:endParaRPr lang="en-US"/>
          </a:p>
        </p:txBody>
      </p:sp>
      <p:pic>
        <p:nvPicPr>
          <p:cNvPr id="6" name="Picture 5">
            <a:extLst>
              <a:ext uri="{FF2B5EF4-FFF2-40B4-BE49-F238E27FC236}">
                <a16:creationId xmlns:a16="http://schemas.microsoft.com/office/drawing/2014/main" id="{4A95A198-1B65-4CA8-A915-20A43F6550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 y="1178088"/>
            <a:ext cx="3314700" cy="4743450"/>
          </a:xfrm>
          <a:prstGeom prst="rect">
            <a:avLst/>
          </a:prstGeom>
        </p:spPr>
      </p:pic>
      <p:sp>
        <p:nvSpPr>
          <p:cNvPr id="7" name="TextBox 6">
            <a:extLst>
              <a:ext uri="{FF2B5EF4-FFF2-40B4-BE49-F238E27FC236}">
                <a16:creationId xmlns:a16="http://schemas.microsoft.com/office/drawing/2014/main" id="{05A5CE45-3233-471F-9846-08752E80A082}"/>
              </a:ext>
            </a:extLst>
          </p:cNvPr>
          <p:cNvSpPr txBox="1"/>
          <p:nvPr/>
        </p:nvSpPr>
        <p:spPr>
          <a:xfrm>
            <a:off x="4419600" y="1295400"/>
            <a:ext cx="4343399" cy="646331"/>
          </a:xfrm>
          <a:prstGeom prst="rect">
            <a:avLst/>
          </a:prstGeom>
          <a:noFill/>
        </p:spPr>
        <p:txBody>
          <a:bodyPr wrap="square" rtlCol="0">
            <a:spAutoFit/>
          </a:bodyPr>
          <a:lstStyle/>
          <a:p>
            <a:pPr marL="285750" indent="-285750">
              <a:buFont typeface="Arial" panose="020B0604020202020204" pitchFamily="34" charset="0"/>
              <a:buChar char="•"/>
            </a:pPr>
            <a:r>
              <a:rPr lang="en-US" dirty="0"/>
              <a:t>Flow Rate: 6 </a:t>
            </a:r>
            <a:r>
              <a:rPr lang="en-US" dirty="0" err="1"/>
              <a:t>gpm</a:t>
            </a:r>
            <a:endParaRPr lang="en-US" dirty="0"/>
          </a:p>
          <a:p>
            <a:pPr marL="285750" indent="-285750">
              <a:buFont typeface="Arial" panose="020B0604020202020204" pitchFamily="34" charset="0"/>
              <a:buChar char="•"/>
            </a:pPr>
            <a:r>
              <a:rPr lang="en-US" dirty="0"/>
              <a:t>Minimum of 0.5 m/s in large volume</a:t>
            </a:r>
          </a:p>
        </p:txBody>
      </p:sp>
    </p:spTree>
    <p:extLst>
      <p:ext uri="{BB962C8B-B14F-4D97-AF65-F5344CB8AC3E}">
        <p14:creationId xmlns:p14="http://schemas.microsoft.com/office/powerpoint/2010/main" val="11099434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3DEAC9B-6A18-4E4C-8750-DA7F5F7A07CA}"/>
              </a:ext>
            </a:extLst>
          </p:cNvPr>
          <p:cNvSpPr>
            <a:spLocks noGrp="1"/>
          </p:cNvSpPr>
          <p:nvPr>
            <p:ph idx="1"/>
          </p:nvPr>
        </p:nvSpPr>
        <p:spPr/>
        <p:txBody>
          <a:bodyPr/>
          <a:lstStyle/>
          <a:p>
            <a:endParaRPr lang="en-US"/>
          </a:p>
        </p:txBody>
      </p:sp>
      <p:sp>
        <p:nvSpPr>
          <p:cNvPr id="3" name="Title 2">
            <a:extLst>
              <a:ext uri="{FF2B5EF4-FFF2-40B4-BE49-F238E27FC236}">
                <a16:creationId xmlns:a16="http://schemas.microsoft.com/office/drawing/2014/main" id="{BEA4D57A-3BC9-4177-863C-C34014FEDA9A}"/>
              </a:ext>
            </a:extLst>
          </p:cNvPr>
          <p:cNvSpPr>
            <a:spLocks noGrp="1"/>
          </p:cNvSpPr>
          <p:nvPr>
            <p:ph type="title"/>
          </p:nvPr>
        </p:nvSpPr>
        <p:spPr/>
        <p:txBody>
          <a:bodyPr/>
          <a:lstStyle/>
          <a:p>
            <a:r>
              <a:rPr lang="en-US" dirty="0"/>
              <a:t>Beam Blocker: Water Temperature </a:t>
            </a:r>
            <a:r>
              <a:rPr lang="en-US" baseline="30000" dirty="0"/>
              <a:t>48</a:t>
            </a:r>
            <a:r>
              <a:rPr lang="en-US" dirty="0"/>
              <a:t>Ca</a:t>
            </a:r>
          </a:p>
        </p:txBody>
      </p:sp>
      <p:sp>
        <p:nvSpPr>
          <p:cNvPr id="4" name="Footer Placeholder 3">
            <a:extLst>
              <a:ext uri="{FF2B5EF4-FFF2-40B4-BE49-F238E27FC236}">
                <a16:creationId xmlns:a16="http://schemas.microsoft.com/office/drawing/2014/main" id="{250BCF38-57B1-4640-BA2C-74A966E2648C}"/>
              </a:ext>
            </a:extLst>
          </p:cNvPr>
          <p:cNvSpPr>
            <a:spLocks noGrp="1"/>
          </p:cNvSpPr>
          <p:nvPr>
            <p:ph type="ftr" sz="quarter" idx="10"/>
          </p:nvPr>
        </p:nvSpPr>
        <p:spPr/>
        <p:txBody>
          <a:bodyPr/>
          <a:lstStyle/>
          <a:p>
            <a:pPr>
              <a:defRPr/>
            </a:pPr>
            <a:r>
              <a:rPr lang="en-US"/>
              <a:t>E.Paige Abel, RaDIATE Meeting 2019</a:t>
            </a:r>
            <a:endParaRPr lang="en-US" dirty="0"/>
          </a:p>
        </p:txBody>
      </p:sp>
      <p:sp>
        <p:nvSpPr>
          <p:cNvPr id="5" name="Slide Number Placeholder 4">
            <a:extLst>
              <a:ext uri="{FF2B5EF4-FFF2-40B4-BE49-F238E27FC236}">
                <a16:creationId xmlns:a16="http://schemas.microsoft.com/office/drawing/2014/main" id="{2A0F4F31-4A64-4F42-BDA9-A2A15CB995CD}"/>
              </a:ext>
            </a:extLst>
          </p:cNvPr>
          <p:cNvSpPr>
            <a:spLocks noGrp="1"/>
          </p:cNvSpPr>
          <p:nvPr>
            <p:ph type="sldNum" sz="quarter" idx="11"/>
          </p:nvPr>
        </p:nvSpPr>
        <p:spPr/>
        <p:txBody>
          <a:bodyPr/>
          <a:lstStyle/>
          <a:p>
            <a:pPr>
              <a:defRPr/>
            </a:pPr>
            <a:r>
              <a:rPr lang="en-US"/>
              <a:t>, Slide </a:t>
            </a:r>
            <a:fld id="{35AD4620-7552-4207-8973-898801ED212B}" type="slidenum">
              <a:rPr lang="en-US" smtClean="0"/>
              <a:pPr>
                <a:defRPr/>
              </a:pPr>
              <a:t>17</a:t>
            </a:fld>
            <a:endParaRPr lang="en-US"/>
          </a:p>
        </p:txBody>
      </p:sp>
      <p:pic>
        <p:nvPicPr>
          <p:cNvPr id="6" name="Picture 5">
            <a:extLst>
              <a:ext uri="{FF2B5EF4-FFF2-40B4-BE49-F238E27FC236}">
                <a16:creationId xmlns:a16="http://schemas.microsoft.com/office/drawing/2014/main" id="{85B4AE5D-F35A-41F7-9A9C-C30B31533E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4015" y="1205346"/>
            <a:ext cx="2506385" cy="4028889"/>
          </a:xfrm>
          <a:prstGeom prst="rect">
            <a:avLst/>
          </a:prstGeom>
        </p:spPr>
      </p:pic>
      <p:pic>
        <p:nvPicPr>
          <p:cNvPr id="7" name="Picture 6">
            <a:extLst>
              <a:ext uri="{FF2B5EF4-FFF2-40B4-BE49-F238E27FC236}">
                <a16:creationId xmlns:a16="http://schemas.microsoft.com/office/drawing/2014/main" id="{81CA3CB5-AB81-4194-9227-EDA74F643D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9014" y="1205345"/>
            <a:ext cx="2611979" cy="4028889"/>
          </a:xfrm>
          <a:prstGeom prst="rect">
            <a:avLst/>
          </a:prstGeom>
        </p:spPr>
      </p:pic>
      <p:sp>
        <p:nvSpPr>
          <p:cNvPr id="8" name="TextBox 7">
            <a:extLst>
              <a:ext uri="{FF2B5EF4-FFF2-40B4-BE49-F238E27FC236}">
                <a16:creationId xmlns:a16="http://schemas.microsoft.com/office/drawing/2014/main" id="{30332861-CBC7-46E1-A025-73032FB3B7ED}"/>
              </a:ext>
            </a:extLst>
          </p:cNvPr>
          <p:cNvSpPr txBox="1"/>
          <p:nvPr/>
        </p:nvSpPr>
        <p:spPr>
          <a:xfrm>
            <a:off x="6261340" y="1676400"/>
            <a:ext cx="2037737" cy="923330"/>
          </a:xfrm>
          <a:prstGeom prst="rect">
            <a:avLst/>
          </a:prstGeom>
          <a:noFill/>
        </p:spPr>
        <p:txBody>
          <a:bodyPr wrap="none" rtlCol="0">
            <a:spAutoFit/>
          </a:bodyPr>
          <a:lstStyle/>
          <a:p>
            <a:r>
              <a:rPr lang="en-US" dirty="0" err="1"/>
              <a:t>T</a:t>
            </a:r>
            <a:r>
              <a:rPr lang="en-US" baseline="-25000" dirty="0" err="1"/>
              <a:t>max</a:t>
            </a:r>
            <a:r>
              <a:rPr lang="en-US" dirty="0"/>
              <a:t> = 69.9 </a:t>
            </a:r>
            <a:r>
              <a:rPr lang="en-US" dirty="0">
                <a:cs typeface="Arial" panose="020B0604020202020204" pitchFamily="34" charset="0"/>
              </a:rPr>
              <a:t>ºC</a:t>
            </a:r>
          </a:p>
          <a:p>
            <a:endParaRPr lang="en-US" dirty="0">
              <a:cs typeface="Arial" panose="020B0604020202020204" pitchFamily="34" charset="0"/>
            </a:endParaRPr>
          </a:p>
          <a:p>
            <a:r>
              <a:rPr lang="en-US" dirty="0">
                <a:cs typeface="Arial" panose="020B0604020202020204" pitchFamily="34" charset="0"/>
              </a:rPr>
              <a:t>Flow rate = 6 </a:t>
            </a:r>
            <a:r>
              <a:rPr lang="en-US" dirty="0" err="1">
                <a:cs typeface="Arial" panose="020B0604020202020204" pitchFamily="34" charset="0"/>
              </a:rPr>
              <a:t>gpm</a:t>
            </a:r>
            <a:endParaRPr lang="en-US" dirty="0"/>
          </a:p>
        </p:txBody>
      </p:sp>
    </p:spTree>
    <p:extLst>
      <p:ext uri="{BB962C8B-B14F-4D97-AF65-F5344CB8AC3E}">
        <p14:creationId xmlns:p14="http://schemas.microsoft.com/office/powerpoint/2010/main" val="39888178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F731EEB-6C6F-4BB3-BF63-79D40D4040E8}"/>
              </a:ext>
            </a:extLst>
          </p:cNvPr>
          <p:cNvSpPr>
            <a:spLocks noGrp="1"/>
          </p:cNvSpPr>
          <p:nvPr>
            <p:ph idx="1"/>
          </p:nvPr>
        </p:nvSpPr>
        <p:spPr/>
        <p:txBody>
          <a:bodyPr/>
          <a:lstStyle/>
          <a:p>
            <a:endParaRPr lang="en-US"/>
          </a:p>
        </p:txBody>
      </p:sp>
      <p:sp>
        <p:nvSpPr>
          <p:cNvPr id="3" name="Title 2">
            <a:extLst>
              <a:ext uri="{FF2B5EF4-FFF2-40B4-BE49-F238E27FC236}">
                <a16:creationId xmlns:a16="http://schemas.microsoft.com/office/drawing/2014/main" id="{45626692-3F8C-45E4-83F6-B3319AEBFD58}"/>
              </a:ext>
            </a:extLst>
          </p:cNvPr>
          <p:cNvSpPr>
            <a:spLocks noGrp="1"/>
          </p:cNvSpPr>
          <p:nvPr>
            <p:ph type="title"/>
          </p:nvPr>
        </p:nvSpPr>
        <p:spPr/>
        <p:txBody>
          <a:bodyPr/>
          <a:lstStyle/>
          <a:p>
            <a:r>
              <a:rPr lang="en-US" dirty="0"/>
              <a:t>Beam Blocker: Water Temperature </a:t>
            </a:r>
            <a:r>
              <a:rPr lang="en-US" baseline="30000" dirty="0"/>
              <a:t>82</a:t>
            </a:r>
            <a:r>
              <a:rPr lang="en-US" dirty="0"/>
              <a:t>Se</a:t>
            </a:r>
          </a:p>
        </p:txBody>
      </p:sp>
      <p:sp>
        <p:nvSpPr>
          <p:cNvPr id="4" name="Footer Placeholder 3">
            <a:extLst>
              <a:ext uri="{FF2B5EF4-FFF2-40B4-BE49-F238E27FC236}">
                <a16:creationId xmlns:a16="http://schemas.microsoft.com/office/drawing/2014/main" id="{AA97E005-DBDB-4037-9C30-589C10A33AD2}"/>
              </a:ext>
            </a:extLst>
          </p:cNvPr>
          <p:cNvSpPr>
            <a:spLocks noGrp="1"/>
          </p:cNvSpPr>
          <p:nvPr>
            <p:ph type="ftr" sz="quarter" idx="10"/>
          </p:nvPr>
        </p:nvSpPr>
        <p:spPr/>
        <p:txBody>
          <a:bodyPr/>
          <a:lstStyle/>
          <a:p>
            <a:pPr>
              <a:defRPr/>
            </a:pPr>
            <a:r>
              <a:rPr lang="en-US"/>
              <a:t>E.Paige Abel, RaDIATE Meeting 2019</a:t>
            </a:r>
            <a:endParaRPr lang="en-US" dirty="0"/>
          </a:p>
        </p:txBody>
      </p:sp>
      <p:sp>
        <p:nvSpPr>
          <p:cNvPr id="5" name="Slide Number Placeholder 4">
            <a:extLst>
              <a:ext uri="{FF2B5EF4-FFF2-40B4-BE49-F238E27FC236}">
                <a16:creationId xmlns:a16="http://schemas.microsoft.com/office/drawing/2014/main" id="{4079CA4A-8D91-4868-988F-28384E17FA64}"/>
              </a:ext>
            </a:extLst>
          </p:cNvPr>
          <p:cNvSpPr>
            <a:spLocks noGrp="1"/>
          </p:cNvSpPr>
          <p:nvPr>
            <p:ph type="sldNum" sz="quarter" idx="11"/>
          </p:nvPr>
        </p:nvSpPr>
        <p:spPr/>
        <p:txBody>
          <a:bodyPr/>
          <a:lstStyle/>
          <a:p>
            <a:pPr>
              <a:defRPr/>
            </a:pPr>
            <a:r>
              <a:rPr lang="en-US"/>
              <a:t>, Slide </a:t>
            </a:r>
            <a:fld id="{35AD4620-7552-4207-8973-898801ED212B}" type="slidenum">
              <a:rPr lang="en-US" smtClean="0"/>
              <a:pPr>
                <a:defRPr/>
              </a:pPr>
              <a:t>18</a:t>
            </a:fld>
            <a:endParaRPr lang="en-US"/>
          </a:p>
        </p:txBody>
      </p:sp>
      <p:pic>
        <p:nvPicPr>
          <p:cNvPr id="6" name="Picture 5">
            <a:extLst>
              <a:ext uri="{FF2B5EF4-FFF2-40B4-BE49-F238E27FC236}">
                <a16:creationId xmlns:a16="http://schemas.microsoft.com/office/drawing/2014/main" id="{D974DCB5-AA56-4C25-84F9-509D52F50D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164" y="1071563"/>
            <a:ext cx="2647441" cy="4409479"/>
          </a:xfrm>
          <a:prstGeom prst="rect">
            <a:avLst/>
          </a:prstGeom>
        </p:spPr>
      </p:pic>
      <p:pic>
        <p:nvPicPr>
          <p:cNvPr id="7" name="Picture 6">
            <a:extLst>
              <a:ext uri="{FF2B5EF4-FFF2-40B4-BE49-F238E27FC236}">
                <a16:creationId xmlns:a16="http://schemas.microsoft.com/office/drawing/2014/main" id="{4F2ECBA6-043B-497F-90D9-C1D812E317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15364" y="1071563"/>
            <a:ext cx="3638550" cy="4714875"/>
          </a:xfrm>
          <a:prstGeom prst="rect">
            <a:avLst/>
          </a:prstGeom>
        </p:spPr>
      </p:pic>
      <p:sp>
        <p:nvSpPr>
          <p:cNvPr id="8" name="TextBox 6">
            <a:extLst>
              <a:ext uri="{FF2B5EF4-FFF2-40B4-BE49-F238E27FC236}">
                <a16:creationId xmlns:a16="http://schemas.microsoft.com/office/drawing/2014/main" id="{C0B7E4A5-841A-4F29-B542-5CC893E9DD00}"/>
              </a:ext>
            </a:extLst>
          </p:cNvPr>
          <p:cNvSpPr txBox="1"/>
          <p:nvPr/>
        </p:nvSpPr>
        <p:spPr>
          <a:xfrm>
            <a:off x="6950420" y="1834276"/>
            <a:ext cx="2127505" cy="923330"/>
          </a:xfrm>
          <a:prstGeom prst="rect">
            <a:avLst/>
          </a:prstGeom>
          <a:noFill/>
        </p:spPr>
        <p:txBody>
          <a:bodyPr wrap="none" rtlCol="0">
            <a:spAutoFit/>
          </a:bodyPr>
          <a:lstStyle>
            <a:defPPr>
              <a:defRPr lang="en-US"/>
            </a:defPPr>
            <a:lvl1pPr algn="l" defTabSz="457200" rtl="0" fontAlgn="base">
              <a:spcBef>
                <a:spcPct val="0"/>
              </a:spcBef>
              <a:spcAft>
                <a:spcPct val="0"/>
              </a:spcAft>
              <a:defRPr kern="1200">
                <a:solidFill>
                  <a:schemeClr val="tx1"/>
                </a:solidFill>
                <a:latin typeface="Arial" pitchFamily="34" charset="0"/>
                <a:ea typeface="ヒラギノ角ゴ Pro W3"/>
                <a:cs typeface="ヒラギノ角ゴ Pro W3"/>
              </a:defRPr>
            </a:lvl1pPr>
            <a:lvl2pPr marL="457200" algn="l" defTabSz="457200" rtl="0" fontAlgn="base">
              <a:spcBef>
                <a:spcPct val="0"/>
              </a:spcBef>
              <a:spcAft>
                <a:spcPct val="0"/>
              </a:spcAft>
              <a:defRPr kern="1200">
                <a:solidFill>
                  <a:schemeClr val="tx1"/>
                </a:solidFill>
                <a:latin typeface="Arial" pitchFamily="34" charset="0"/>
                <a:ea typeface="ヒラギノ角ゴ Pro W3"/>
                <a:cs typeface="ヒラギノ角ゴ Pro W3"/>
              </a:defRPr>
            </a:lvl2pPr>
            <a:lvl3pPr marL="914400" algn="l" defTabSz="457200" rtl="0" fontAlgn="base">
              <a:spcBef>
                <a:spcPct val="0"/>
              </a:spcBef>
              <a:spcAft>
                <a:spcPct val="0"/>
              </a:spcAft>
              <a:defRPr kern="1200">
                <a:solidFill>
                  <a:schemeClr val="tx1"/>
                </a:solidFill>
                <a:latin typeface="Arial" pitchFamily="34" charset="0"/>
                <a:ea typeface="ヒラギノ角ゴ Pro W3"/>
                <a:cs typeface="ヒラギノ角ゴ Pro W3"/>
              </a:defRPr>
            </a:lvl3pPr>
            <a:lvl4pPr marL="1371600" algn="l" defTabSz="457200" rtl="0" fontAlgn="base">
              <a:spcBef>
                <a:spcPct val="0"/>
              </a:spcBef>
              <a:spcAft>
                <a:spcPct val="0"/>
              </a:spcAft>
              <a:defRPr kern="1200">
                <a:solidFill>
                  <a:schemeClr val="tx1"/>
                </a:solidFill>
                <a:latin typeface="Arial" pitchFamily="34" charset="0"/>
                <a:ea typeface="ヒラギノ角ゴ Pro W3"/>
                <a:cs typeface="ヒラギノ角ゴ Pro W3"/>
              </a:defRPr>
            </a:lvl4pPr>
            <a:lvl5pPr marL="1828800" algn="l" defTabSz="457200" rtl="0" fontAlgn="base">
              <a:spcBef>
                <a:spcPct val="0"/>
              </a:spcBef>
              <a:spcAft>
                <a:spcPct val="0"/>
              </a:spcAft>
              <a:defRPr kern="1200">
                <a:solidFill>
                  <a:schemeClr val="tx1"/>
                </a:solidFill>
                <a:latin typeface="Arial" pitchFamily="34" charset="0"/>
                <a:ea typeface="ヒラギノ角ゴ Pro W3"/>
                <a:cs typeface="ヒラギノ角ゴ Pro W3"/>
              </a:defRPr>
            </a:lvl5pPr>
            <a:lvl6pPr marL="2286000" algn="l" defTabSz="914400" rtl="0" eaLnBrk="1" latinLnBrk="0" hangingPunct="1">
              <a:defRPr kern="1200">
                <a:solidFill>
                  <a:schemeClr val="tx1"/>
                </a:solidFill>
                <a:latin typeface="Arial" pitchFamily="34" charset="0"/>
                <a:ea typeface="ヒラギノ角ゴ Pro W3"/>
                <a:cs typeface="ヒラギノ角ゴ Pro W3"/>
              </a:defRPr>
            </a:lvl6pPr>
            <a:lvl7pPr marL="2743200" algn="l" defTabSz="914400" rtl="0" eaLnBrk="1" latinLnBrk="0" hangingPunct="1">
              <a:defRPr kern="1200">
                <a:solidFill>
                  <a:schemeClr val="tx1"/>
                </a:solidFill>
                <a:latin typeface="Arial" pitchFamily="34" charset="0"/>
                <a:ea typeface="ヒラギノ角ゴ Pro W3"/>
                <a:cs typeface="ヒラギノ角ゴ Pro W3"/>
              </a:defRPr>
            </a:lvl7pPr>
            <a:lvl8pPr marL="3200400" algn="l" defTabSz="914400" rtl="0" eaLnBrk="1" latinLnBrk="0" hangingPunct="1">
              <a:defRPr kern="1200">
                <a:solidFill>
                  <a:schemeClr val="tx1"/>
                </a:solidFill>
                <a:latin typeface="Arial" pitchFamily="34" charset="0"/>
                <a:ea typeface="ヒラギノ角ゴ Pro W3"/>
                <a:cs typeface="ヒラギノ角ゴ Pro W3"/>
              </a:defRPr>
            </a:lvl8pPr>
            <a:lvl9pPr marL="3657600" algn="l" defTabSz="914400" rtl="0" eaLnBrk="1" latinLnBrk="0" hangingPunct="1">
              <a:defRPr kern="1200">
                <a:solidFill>
                  <a:schemeClr val="tx1"/>
                </a:solidFill>
                <a:latin typeface="Arial" pitchFamily="34" charset="0"/>
                <a:ea typeface="ヒラギノ角ゴ Pro W3"/>
                <a:cs typeface="ヒラギノ角ゴ Pro W3"/>
              </a:defRPr>
            </a:lvl9pPr>
          </a:lstStyle>
          <a:p>
            <a:r>
              <a:rPr lang="en-US" dirty="0" err="1">
                <a:solidFill>
                  <a:schemeClr val="accent1"/>
                </a:solidFill>
              </a:rPr>
              <a:t>T</a:t>
            </a:r>
            <a:r>
              <a:rPr lang="en-US" baseline="-25000" dirty="0" err="1">
                <a:solidFill>
                  <a:schemeClr val="accent1"/>
                </a:solidFill>
              </a:rPr>
              <a:t>max</a:t>
            </a:r>
            <a:r>
              <a:rPr lang="en-US" dirty="0">
                <a:solidFill>
                  <a:schemeClr val="accent1"/>
                </a:solidFill>
              </a:rPr>
              <a:t> = 95.7 </a:t>
            </a:r>
            <a:r>
              <a:rPr lang="en-US" dirty="0">
                <a:solidFill>
                  <a:schemeClr val="accent1"/>
                </a:solidFill>
                <a:cs typeface="Arial" panose="020B0604020202020204" pitchFamily="34" charset="0"/>
              </a:rPr>
              <a:t>ºC</a:t>
            </a:r>
          </a:p>
          <a:p>
            <a:endParaRPr lang="en-US" dirty="0">
              <a:solidFill>
                <a:schemeClr val="accent1"/>
              </a:solidFill>
              <a:cs typeface="Arial" panose="020B0604020202020204" pitchFamily="34" charset="0"/>
            </a:endParaRPr>
          </a:p>
          <a:p>
            <a:r>
              <a:rPr lang="en-US" dirty="0">
                <a:cs typeface="Arial" panose="020B0604020202020204" pitchFamily="34" charset="0"/>
              </a:rPr>
              <a:t>Flow Rate = 6 </a:t>
            </a:r>
            <a:r>
              <a:rPr lang="en-US" dirty="0" err="1">
                <a:cs typeface="Arial" panose="020B0604020202020204" pitchFamily="34" charset="0"/>
              </a:rPr>
              <a:t>gpm</a:t>
            </a:r>
            <a:endParaRPr lang="en-US" dirty="0"/>
          </a:p>
        </p:txBody>
      </p:sp>
      <p:sp>
        <p:nvSpPr>
          <p:cNvPr id="9" name="TextBox 8">
            <a:extLst>
              <a:ext uri="{FF2B5EF4-FFF2-40B4-BE49-F238E27FC236}">
                <a16:creationId xmlns:a16="http://schemas.microsoft.com/office/drawing/2014/main" id="{307ACEF7-E9EF-4C40-938E-B20A1D9AE338}"/>
              </a:ext>
            </a:extLst>
          </p:cNvPr>
          <p:cNvSpPr txBox="1"/>
          <p:nvPr/>
        </p:nvSpPr>
        <p:spPr>
          <a:xfrm>
            <a:off x="6953964" y="3042642"/>
            <a:ext cx="1723549" cy="923330"/>
          </a:xfrm>
          <a:prstGeom prst="rect">
            <a:avLst/>
          </a:prstGeom>
          <a:noFill/>
        </p:spPr>
        <p:txBody>
          <a:bodyPr wrap="none" rtlCol="0">
            <a:spAutoFit/>
          </a:bodyPr>
          <a:lstStyle>
            <a:defPPr>
              <a:defRPr lang="en-US"/>
            </a:defPPr>
            <a:lvl1pPr algn="l" defTabSz="457200" rtl="0" fontAlgn="base">
              <a:spcBef>
                <a:spcPct val="0"/>
              </a:spcBef>
              <a:spcAft>
                <a:spcPct val="0"/>
              </a:spcAft>
              <a:defRPr kern="1200">
                <a:solidFill>
                  <a:schemeClr val="tx1"/>
                </a:solidFill>
                <a:latin typeface="Arial" pitchFamily="34" charset="0"/>
                <a:ea typeface="ヒラギノ角ゴ Pro W3"/>
                <a:cs typeface="ヒラギノ角ゴ Pro W3"/>
              </a:defRPr>
            </a:lvl1pPr>
            <a:lvl2pPr marL="457200" algn="l" defTabSz="457200" rtl="0" fontAlgn="base">
              <a:spcBef>
                <a:spcPct val="0"/>
              </a:spcBef>
              <a:spcAft>
                <a:spcPct val="0"/>
              </a:spcAft>
              <a:defRPr kern="1200">
                <a:solidFill>
                  <a:schemeClr val="tx1"/>
                </a:solidFill>
                <a:latin typeface="Arial" pitchFamily="34" charset="0"/>
                <a:ea typeface="ヒラギノ角ゴ Pro W3"/>
                <a:cs typeface="ヒラギノ角ゴ Pro W3"/>
              </a:defRPr>
            </a:lvl2pPr>
            <a:lvl3pPr marL="914400" algn="l" defTabSz="457200" rtl="0" fontAlgn="base">
              <a:spcBef>
                <a:spcPct val="0"/>
              </a:spcBef>
              <a:spcAft>
                <a:spcPct val="0"/>
              </a:spcAft>
              <a:defRPr kern="1200">
                <a:solidFill>
                  <a:schemeClr val="tx1"/>
                </a:solidFill>
                <a:latin typeface="Arial" pitchFamily="34" charset="0"/>
                <a:ea typeface="ヒラギノ角ゴ Pro W3"/>
                <a:cs typeface="ヒラギノ角ゴ Pro W3"/>
              </a:defRPr>
            </a:lvl3pPr>
            <a:lvl4pPr marL="1371600" algn="l" defTabSz="457200" rtl="0" fontAlgn="base">
              <a:spcBef>
                <a:spcPct val="0"/>
              </a:spcBef>
              <a:spcAft>
                <a:spcPct val="0"/>
              </a:spcAft>
              <a:defRPr kern="1200">
                <a:solidFill>
                  <a:schemeClr val="tx1"/>
                </a:solidFill>
                <a:latin typeface="Arial" pitchFamily="34" charset="0"/>
                <a:ea typeface="ヒラギノ角ゴ Pro W3"/>
                <a:cs typeface="ヒラギノ角ゴ Pro W3"/>
              </a:defRPr>
            </a:lvl4pPr>
            <a:lvl5pPr marL="1828800" algn="l" defTabSz="457200" rtl="0" fontAlgn="base">
              <a:spcBef>
                <a:spcPct val="0"/>
              </a:spcBef>
              <a:spcAft>
                <a:spcPct val="0"/>
              </a:spcAft>
              <a:defRPr kern="1200">
                <a:solidFill>
                  <a:schemeClr val="tx1"/>
                </a:solidFill>
                <a:latin typeface="Arial" pitchFamily="34" charset="0"/>
                <a:ea typeface="ヒラギノ角ゴ Pro W3"/>
                <a:cs typeface="ヒラギノ角ゴ Pro W3"/>
              </a:defRPr>
            </a:lvl5pPr>
            <a:lvl6pPr marL="2286000" algn="l" defTabSz="914400" rtl="0" eaLnBrk="1" latinLnBrk="0" hangingPunct="1">
              <a:defRPr kern="1200">
                <a:solidFill>
                  <a:schemeClr val="tx1"/>
                </a:solidFill>
                <a:latin typeface="Arial" pitchFamily="34" charset="0"/>
                <a:ea typeface="ヒラギノ角ゴ Pro W3"/>
                <a:cs typeface="ヒラギノ角ゴ Pro W3"/>
              </a:defRPr>
            </a:lvl6pPr>
            <a:lvl7pPr marL="2743200" algn="l" defTabSz="914400" rtl="0" eaLnBrk="1" latinLnBrk="0" hangingPunct="1">
              <a:defRPr kern="1200">
                <a:solidFill>
                  <a:schemeClr val="tx1"/>
                </a:solidFill>
                <a:latin typeface="Arial" pitchFamily="34" charset="0"/>
                <a:ea typeface="ヒラギノ角ゴ Pro W3"/>
                <a:cs typeface="ヒラギノ角ゴ Pro W3"/>
              </a:defRPr>
            </a:lvl7pPr>
            <a:lvl8pPr marL="3200400" algn="l" defTabSz="914400" rtl="0" eaLnBrk="1" latinLnBrk="0" hangingPunct="1">
              <a:defRPr kern="1200">
                <a:solidFill>
                  <a:schemeClr val="tx1"/>
                </a:solidFill>
                <a:latin typeface="Arial" pitchFamily="34" charset="0"/>
                <a:ea typeface="ヒラギノ角ゴ Pro W3"/>
                <a:cs typeface="ヒラギノ角ゴ Pro W3"/>
              </a:defRPr>
            </a:lvl8pPr>
            <a:lvl9pPr marL="3657600" algn="l" defTabSz="914400" rtl="0" eaLnBrk="1" latinLnBrk="0" hangingPunct="1">
              <a:defRPr kern="1200">
                <a:solidFill>
                  <a:schemeClr val="tx1"/>
                </a:solidFill>
                <a:latin typeface="Arial" pitchFamily="34" charset="0"/>
                <a:ea typeface="ヒラギノ角ゴ Pro W3"/>
                <a:cs typeface="ヒラギノ角ゴ Pro W3"/>
              </a:defRPr>
            </a:lvl9pPr>
          </a:lstStyle>
          <a:p>
            <a:r>
              <a:rPr lang="en-US" dirty="0"/>
              <a:t>Water boiling</a:t>
            </a:r>
          </a:p>
          <a:p>
            <a:r>
              <a:rPr lang="en-US" dirty="0"/>
              <a:t>point at 1.5 bar</a:t>
            </a:r>
          </a:p>
          <a:p>
            <a:r>
              <a:rPr lang="en-US" dirty="0"/>
              <a:t>is ~ 110 </a:t>
            </a:r>
            <a:r>
              <a:rPr lang="en-US" dirty="0">
                <a:cs typeface="Arial" panose="020B0604020202020204" pitchFamily="34" charset="0"/>
              </a:rPr>
              <a:t>ºC</a:t>
            </a:r>
            <a:r>
              <a:rPr lang="en-US" dirty="0"/>
              <a:t> </a:t>
            </a:r>
          </a:p>
        </p:txBody>
      </p:sp>
    </p:spTree>
    <p:extLst>
      <p:ext uri="{BB962C8B-B14F-4D97-AF65-F5344CB8AC3E}">
        <p14:creationId xmlns:p14="http://schemas.microsoft.com/office/powerpoint/2010/main" val="4028927645"/>
      </p:ext>
    </p:extLst>
  </p:cSld>
  <p:clrMapOvr>
    <a:masterClrMapping/>
  </p:clrMapOvr>
</p:sld>
</file>

<file path=ppt/theme/theme1.xml><?xml version="1.0" encoding="utf-8"?>
<a:theme xmlns:a="http://schemas.openxmlformats.org/drawingml/2006/main" name="FRIB3">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10_CKG FRIB no-line h">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CKG FRIB no-line h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KG FRIB no-line h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KG FRIB no-line h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KG FRIB no-line h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KG FRIB no-line h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KG FRIB no-line h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CKG FRIB no-line h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CKG FRIB no-line h 8">
        <a:dk1>
          <a:srgbClr val="000000"/>
        </a:dk1>
        <a:lt1>
          <a:srgbClr val="FFFFFF"/>
        </a:lt1>
        <a:dk2>
          <a:srgbClr val="1F1DE8"/>
        </a:dk2>
        <a:lt2>
          <a:srgbClr val="007469"/>
        </a:lt2>
        <a:accent1>
          <a:srgbClr val="FC0128"/>
        </a:accent1>
        <a:accent2>
          <a:srgbClr val="CF16CE"/>
        </a:accent2>
        <a:accent3>
          <a:srgbClr val="FFFFFF"/>
        </a:accent3>
        <a:accent4>
          <a:srgbClr val="000000"/>
        </a:accent4>
        <a:accent5>
          <a:srgbClr val="FDAAAC"/>
        </a:accent5>
        <a:accent6>
          <a:srgbClr val="BB13BA"/>
        </a:accent6>
        <a:hlink>
          <a:srgbClr val="F39FD1"/>
        </a:hlink>
        <a:folHlink>
          <a:srgbClr val="7C0F5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 id="{5517064C-0430-47DD-8B23-EE6727B5E978}" vid="{507676DB-CB10-4B91-9F05-0217F5728A1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664A49F64DF79428F509E137829B888" ma:contentTypeVersion="12" ma:contentTypeDescription="Create a new document." ma:contentTypeScope="" ma:versionID="f78492142974c4de333a7b90d3569bca">
  <xsd:schema xmlns:xsd="http://www.w3.org/2001/XMLSchema" xmlns:xs="http://www.w3.org/2001/XMLSchema" xmlns:p="http://schemas.microsoft.com/office/2006/metadata/properties" xmlns:ns1="http://schemas.microsoft.com/sharepoint/v3" xmlns:ns3="31ac3772-10db-466f-87b2-5ca6a813de61" xmlns:ns4="http://schemas.microsoft.com/sharepoint/v4" targetNamespace="http://schemas.microsoft.com/office/2006/metadata/properties" ma:root="true" ma:fieldsID="55db7e5ff2f0921c7a8e51d838ec3469" ns1:_="" ns3:_="" ns4:_="">
    <xsd:import namespace="http://schemas.microsoft.com/sharepoint/v3"/>
    <xsd:import namespace="31ac3772-10db-466f-87b2-5ca6a813de61"/>
    <xsd:import namespace="http://schemas.microsoft.com/sharepoint/v4"/>
    <xsd:element name="properties">
      <xsd:complexType>
        <xsd:sequence>
          <xsd:element name="documentManagement">
            <xsd:complexType>
              <xsd:all>
                <xsd:element ref="ns3:Archive_x0020_Date" minOccurs="0"/>
                <xsd:element ref="ns1:EmailSender" minOccurs="0"/>
                <xsd:element ref="ns1:EmailTo" minOccurs="0"/>
                <xsd:element ref="ns1:EmailCc" minOccurs="0"/>
                <xsd:element ref="ns1:EmailFrom" minOccurs="0"/>
                <xsd:element ref="ns1:EmailSubject" minOccurs="0"/>
                <xsd:element ref="ns4:EmailHead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EmailSender" ma:index="12" nillable="true" ma:displayName="E-Mail Sender" ma:hidden="true" ma:internalName="EmailSender">
      <xsd:simpleType>
        <xsd:restriction base="dms:Note">
          <xsd:maxLength value="255"/>
        </xsd:restriction>
      </xsd:simpleType>
    </xsd:element>
    <xsd:element name="EmailTo" ma:index="13" nillable="true" ma:displayName="E-Mail To" ma:hidden="true" ma:internalName="EmailTo">
      <xsd:simpleType>
        <xsd:restriction base="dms:Note">
          <xsd:maxLength value="255"/>
        </xsd:restriction>
      </xsd:simpleType>
    </xsd:element>
    <xsd:element name="EmailCc" ma:index="14" nillable="true" ma:displayName="E-Mail Cc" ma:hidden="true" ma:internalName="EmailCc">
      <xsd:simpleType>
        <xsd:restriction base="dms:Note">
          <xsd:maxLength value="255"/>
        </xsd:restriction>
      </xsd:simpleType>
    </xsd:element>
    <xsd:element name="EmailFrom" ma:index="15" nillable="true" ma:displayName="E-Mail From" ma:hidden="true" ma:internalName="EmailFrom">
      <xsd:simpleType>
        <xsd:restriction base="dms:Text"/>
      </xsd:simpleType>
    </xsd:element>
    <xsd:element name="EmailSubject" ma:index="16" nillable="true" ma:displayName="E-Mail Subject" ma:hidden="true" ma:internalName="EmailSubjec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1ac3772-10db-466f-87b2-5ca6a813de61" elementFormDefault="qualified">
    <xsd:import namespace="http://schemas.microsoft.com/office/2006/documentManagement/types"/>
    <xsd:import namespace="http://schemas.microsoft.com/office/infopath/2007/PartnerControls"/>
    <xsd:element name="Archive_x0020_Date" ma:index="11" nillable="true" ma:displayName="Archive Date" ma:format="DateOnly" ma:internalName="Archive_x0020_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EmailHeaders" ma:index="17" nillable="true" ma:displayName="E-Mail Headers" ma:hidden="true" ma:internalName="EmailHeaders">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Archive_x0020_Date xmlns="31ac3772-10db-466f-87b2-5ca6a813de61" xsi:nil="true"/>
    <EmailTo xmlns="http://schemas.microsoft.com/sharepoint/v3" xsi:nil="true"/>
    <EmailHeaders xmlns="http://schemas.microsoft.com/sharepoint/v4" xsi:nil="true"/>
    <EmailSender xmlns="http://schemas.microsoft.com/sharepoint/v3" xsi:nil="true"/>
    <EmailFrom xmlns="http://schemas.microsoft.com/sharepoint/v3" xsi:nil="true"/>
    <EmailSubject xmlns="http://schemas.microsoft.com/sharepoint/v3" xsi:nil="true"/>
    <EmailCc xmlns="http://schemas.microsoft.com/sharepoint/v3" xsi:nil="true"/>
  </documentManagement>
</p:properties>
</file>

<file path=customXml/itemProps1.xml><?xml version="1.0" encoding="utf-8"?>
<ds:datastoreItem xmlns:ds="http://schemas.openxmlformats.org/officeDocument/2006/customXml" ds:itemID="{8E469EA4-592B-4633-99F9-8AEF755DA6D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31ac3772-10db-466f-87b2-5ca6a813de61"/>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B76CD61-6042-403B-B3F6-04E51A8FF76A}">
  <ds:schemaRefs>
    <ds:schemaRef ds:uri="http://schemas.microsoft.com/sharepoint/v3/contenttype/forms"/>
  </ds:schemaRefs>
</ds:datastoreItem>
</file>

<file path=customXml/itemProps3.xml><?xml version="1.0" encoding="utf-8"?>
<ds:datastoreItem xmlns:ds="http://schemas.openxmlformats.org/officeDocument/2006/customXml" ds:itemID="{24BA702D-F6E6-4314-8945-369A109C75F9}">
  <ds:schemaRefs>
    <ds:schemaRef ds:uri="http://schemas.microsoft.com/office/2006/metadata/properties"/>
    <ds:schemaRef ds:uri="31ac3772-10db-466f-87b2-5ca6a813de61"/>
    <ds:schemaRef ds:uri="http://schemas.microsoft.com/sharepoint/v3"/>
    <ds:schemaRef ds:uri="http://schemas.microsoft.com/sharepoint/v4"/>
  </ds:schemaRefs>
</ds:datastoreItem>
</file>

<file path=docProps/app.xml><?xml version="1.0" encoding="utf-8"?>
<Properties xmlns="http://schemas.openxmlformats.org/officeDocument/2006/extended-properties" xmlns:vt="http://schemas.openxmlformats.org/officeDocument/2006/docPropsVTypes">
  <Template/>
  <TotalTime>2649</TotalTime>
  <Words>1590</Words>
  <Application>Microsoft Office PowerPoint</Application>
  <PresentationFormat>On-screen Show (4:3)</PresentationFormat>
  <Paragraphs>280</Paragraphs>
  <Slides>18</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Helvetica</vt:lpstr>
      <vt:lpstr>Lucida Grande</vt:lpstr>
      <vt:lpstr>Wingdings</vt:lpstr>
      <vt:lpstr>FRIB3</vt:lpstr>
      <vt:lpstr>Durability Test of Additive Manufactured Target for Isotope Harvesting Experiments</vt:lpstr>
      <vt:lpstr>Isotope Harvesting</vt:lpstr>
      <vt:lpstr>Isotope Harvesting Water System</vt:lpstr>
      <vt:lpstr>Isotope Harvesting at FRIB</vt:lpstr>
      <vt:lpstr>Miniature Beam Dump</vt:lpstr>
      <vt:lpstr>Production of Target</vt:lpstr>
      <vt:lpstr>Proton Irradiation: Radiotracer</vt:lpstr>
      <vt:lpstr>Proton Irradiation Experiment</vt:lpstr>
      <vt:lpstr>Quantifying Target Degradation</vt:lpstr>
      <vt:lpstr>How to Extrapolate?</vt:lpstr>
      <vt:lpstr>Durability Extrapolation</vt:lpstr>
      <vt:lpstr>Reservations and Discussion</vt:lpstr>
      <vt:lpstr>Acknowledgments</vt:lpstr>
      <vt:lpstr>PowerPoint Presentation</vt:lpstr>
      <vt:lpstr>Estimating Activity from Nuclear Recoils</vt:lpstr>
      <vt:lpstr>Beam Blocker: Flow Map</vt:lpstr>
      <vt:lpstr>Beam Blocker: Water Temperature 48Ca</vt:lpstr>
      <vt:lpstr>Beam Blocker: Water Temperature 82Se</vt:lpstr>
    </vt:vector>
  </TitlesOfParts>
  <Company>NSCL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Kankula, Angie</dc:creator>
  <cp:lastModifiedBy> </cp:lastModifiedBy>
  <cp:revision>103</cp:revision>
  <cp:lastPrinted>2013-06-17T20:20:32Z</cp:lastPrinted>
  <dcterms:created xsi:type="dcterms:W3CDTF">2015-04-05T15:12:25Z</dcterms:created>
  <dcterms:modified xsi:type="dcterms:W3CDTF">2019-12-12T05:27:10Z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0x010100F664A49F64DF79428F509E137829B888</vt:lpwstr>
  </property>
  <property fmtid="{D5CDD505-2E9C-101B-9397-08002B2CF9AE}" pid="3" name="TemplateUrl">
    <vt:lpwstr/>
  </property>
  <property fmtid="{D5CDD505-2E9C-101B-9397-08002B2CF9AE}" pid="4" name="xd_Signature">
    <vt:bool>false</vt:bool>
  </property>
  <property fmtid="{D5CDD505-2E9C-101B-9397-08002B2CF9AE}" pid="5" name="xd_ProgID">
    <vt:lpwstr/>
  </property>
</Properties>
</file>