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29"/>
  </p:notesMasterIdLst>
  <p:sldIdLst>
    <p:sldId id="261" r:id="rId2"/>
    <p:sldId id="262" r:id="rId3"/>
    <p:sldId id="333" r:id="rId4"/>
    <p:sldId id="330" r:id="rId5"/>
    <p:sldId id="328" r:id="rId6"/>
    <p:sldId id="334" r:id="rId7"/>
    <p:sldId id="331" r:id="rId8"/>
    <p:sldId id="332" r:id="rId9"/>
    <p:sldId id="335" r:id="rId10"/>
    <p:sldId id="336" r:id="rId11"/>
    <p:sldId id="299" r:id="rId12"/>
    <p:sldId id="313" r:id="rId13"/>
    <p:sldId id="337" r:id="rId14"/>
    <p:sldId id="340" r:id="rId15"/>
    <p:sldId id="342" r:id="rId16"/>
    <p:sldId id="341" r:id="rId17"/>
    <p:sldId id="343" r:id="rId18"/>
    <p:sldId id="344" r:id="rId19"/>
    <p:sldId id="325" r:id="rId20"/>
    <p:sldId id="310" r:id="rId21"/>
    <p:sldId id="311" r:id="rId22"/>
    <p:sldId id="308" r:id="rId23"/>
    <p:sldId id="309" r:id="rId24"/>
    <p:sldId id="345" r:id="rId25"/>
    <p:sldId id="346" r:id="rId26"/>
    <p:sldId id="319" r:id="rId27"/>
    <p:sldId id="326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15" autoAdjust="0"/>
    <p:restoredTop sz="94660"/>
  </p:normalViewPr>
  <p:slideViewPr>
    <p:cSldViewPr snapToGrid="0" snapToObjects="1">
      <p:cViewPr>
        <p:scale>
          <a:sx n="70" d="100"/>
          <a:sy n="70" d="100"/>
        </p:scale>
        <p:origin x="776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4F7A29-2708-47AA-BE24-B7556913FD64}" type="datetimeFigureOut">
              <a:rPr lang="en-GB" smtClean="0"/>
              <a:t>07/12/2019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403F6F-13AC-4D06-A744-9D4A2372EC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2477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2015-01-13_CERN_ENdept 36% h32mm 300dpi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01" y="5471818"/>
            <a:ext cx="3075535" cy="115218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31800" y="2121292"/>
            <a:ext cx="8265984" cy="1826363"/>
          </a:xfrm>
        </p:spPr>
        <p:txBody>
          <a:bodyPr tIns="0" bIns="0" anchor="b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buNone/>
              <a:defRPr kumimoji="0" lang="en-US" sz="4000" b="1" i="0" kern="1200" cap="none" spc="0" baseline="0" dirty="0">
                <a:ln w="12700">
                  <a:noFill/>
                  <a:prstDash val="solid"/>
                </a:ln>
                <a:solidFill>
                  <a:schemeClr val="accent1"/>
                </a:solidFill>
                <a:effectLst/>
                <a:latin typeface="+mj-lt"/>
                <a:ea typeface="+mj-ea"/>
                <a:cs typeface="Ubuntu"/>
              </a:defRPr>
            </a:lvl1pPr>
          </a:lstStyle>
          <a:p>
            <a:r>
              <a:rPr kumimoji="0" lang="x-none" dirty="0" smtClean="0"/>
              <a:t>Presentation Title</a:t>
            </a:r>
            <a:endParaRPr kumimoji="0"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31800" y="4171952"/>
            <a:ext cx="8265984" cy="1066688"/>
          </a:xfrm>
        </p:spPr>
        <p:txBody>
          <a:bodyPr lIns="45720" tIns="0" rIns="45720" bIns="0" anchor="t">
            <a:norm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800" b="0" i="0">
                <a:solidFill>
                  <a:schemeClr val="accent4"/>
                </a:solidFill>
                <a:effectLst/>
                <a:latin typeface="+mn-lt"/>
                <a:cs typeface="Ubuntu Light"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x-none" dirty="0" smtClean="0"/>
              <a:t>Author and Affiliation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x-none" dirty="0" smtClean="0"/>
              <a:t>Slide Title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09/12/2019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6th Radiate Collaboration Meeting - Triumf (Canada)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57201" y="1260000"/>
            <a:ext cx="8226425" cy="5016068"/>
          </a:xfrm>
        </p:spPr>
        <p:txBody>
          <a:bodyPr/>
          <a:lstStyle>
            <a:lvl2pPr>
              <a:defRPr baseline="0"/>
            </a:lvl2pPr>
          </a:lstStyle>
          <a:p>
            <a:pPr lvl="0"/>
            <a:r>
              <a:rPr lang="x-none" dirty="0" smtClean="0"/>
              <a:t>Slide text first level</a:t>
            </a:r>
          </a:p>
          <a:p>
            <a:pPr lvl="1"/>
            <a:r>
              <a:rPr lang="x-none" dirty="0" smtClean="0"/>
              <a:t>Slide text second level</a:t>
            </a:r>
          </a:p>
          <a:p>
            <a:pPr lvl="2"/>
            <a:r>
              <a:rPr lang="x-none" dirty="0" smtClean="0"/>
              <a:t>Slide text third level</a:t>
            </a:r>
          </a:p>
          <a:p>
            <a:pPr lvl="3"/>
            <a:r>
              <a:rPr lang="x-none" dirty="0" smtClean="0"/>
              <a:t>Slide text fourth level</a:t>
            </a:r>
          </a:p>
          <a:p>
            <a:pPr lvl="4"/>
            <a:r>
              <a:rPr lang="x-none" dirty="0" smtClean="0"/>
              <a:t>Slide text 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86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x-none" dirty="0" smtClean="0"/>
              <a:t>Slide Title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09/12/2019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6th Radiate Collaboration Meeting - Triumf (Canada)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57201" y="1245523"/>
            <a:ext cx="8226425" cy="5028279"/>
          </a:xfrm>
        </p:spPr>
        <p:txBody>
          <a:bodyPr/>
          <a:lstStyle>
            <a:lvl2pPr>
              <a:defRPr sz="2400" baseline="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x-none" dirty="0" smtClean="0"/>
              <a:t>Slide text first level</a:t>
            </a:r>
          </a:p>
          <a:p>
            <a:pPr lvl="1"/>
            <a:r>
              <a:rPr lang="x-none" dirty="0" smtClean="0"/>
              <a:t>Slide text second level</a:t>
            </a:r>
          </a:p>
          <a:p>
            <a:pPr lvl="2"/>
            <a:r>
              <a:rPr lang="x-none" dirty="0" smtClean="0"/>
              <a:t>Slide text third level</a:t>
            </a:r>
          </a:p>
          <a:p>
            <a:pPr lvl="3"/>
            <a:r>
              <a:rPr lang="x-none" dirty="0" smtClean="0"/>
              <a:t>Slide text fourth level</a:t>
            </a:r>
          </a:p>
          <a:p>
            <a:pPr lvl="4"/>
            <a:r>
              <a:rPr lang="x-none" dirty="0" smtClean="0"/>
              <a:t>Slide text 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5348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us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x-none" dirty="0" smtClean="0"/>
              <a:t>Slide Title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09/12/2019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6th Radiate Collaboration Meeting - Triumf (Canada)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9744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09/12/2019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6th Radiate Collaboration Meeting - Triumf (Canada)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2000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89009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314450" y="4214815"/>
            <a:ext cx="6535738" cy="1609725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Edit Master text styles</a:t>
            </a:r>
          </a:p>
        </p:txBody>
      </p:sp>
      <p:pic>
        <p:nvPicPr>
          <p:cNvPr id="5" name="Picture 4" descr="2015-01-13_CERN_ENdept 36% h32mm 300dpi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401" y="2796780"/>
            <a:ext cx="3075535" cy="115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1474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2015-01-13_CERN_ENdept 13% h12mm 300dpi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1" y="6335170"/>
            <a:ext cx="1152182" cy="43283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2295326" y="6356352"/>
            <a:ext cx="13711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729FCF"/>
                </a:solidFill>
                <a:latin typeface="+mn-lt"/>
                <a:cs typeface="Ubuntu Light"/>
              </a:defRPr>
            </a:lvl1pPr>
          </a:lstStyle>
          <a:p>
            <a:r>
              <a:rPr lang="fr-FR" smtClean="0"/>
              <a:t>09/12/2019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666434" y="6356352"/>
            <a:ext cx="42904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rgbClr val="729FCF"/>
                </a:solidFill>
                <a:latin typeface="+mn-lt"/>
                <a:cs typeface="Ubuntu Light"/>
              </a:defRPr>
            </a:lvl1pPr>
          </a:lstStyle>
          <a:p>
            <a:r>
              <a:rPr lang="en-GB" smtClean="0"/>
              <a:t>6th Radiate Collaboration Meeting - Triumf (Canada)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956924" y="6356352"/>
            <a:ext cx="7298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729FCF"/>
                </a:solidFill>
                <a:latin typeface="+mn-lt"/>
                <a:cs typeface="Ubuntu Light"/>
              </a:defRPr>
            </a:lvl1pPr>
          </a:lstStyle>
          <a:p>
            <a:fld id="{8D6C380F-326D-3C40-9EE7-7FBAB09534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1" y="1260002"/>
            <a:ext cx="8226854" cy="5028031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CH" dirty="0" smtClean="0"/>
              <a:t>Slide text first level</a:t>
            </a:r>
          </a:p>
          <a:p>
            <a:pPr lvl="1" eaLnBrk="1" latinLnBrk="0" hangingPunct="1"/>
            <a:r>
              <a:rPr kumimoji="0" lang="fr-CH" dirty="0" smtClean="0"/>
              <a:t>Slide text second level</a:t>
            </a:r>
          </a:p>
          <a:p>
            <a:pPr lvl="2" eaLnBrk="1" latinLnBrk="0" hangingPunct="1"/>
            <a:r>
              <a:rPr kumimoji="0" lang="fr-CH" dirty="0" smtClean="0"/>
              <a:t>Slide text third level</a:t>
            </a:r>
          </a:p>
          <a:p>
            <a:pPr lvl="3" eaLnBrk="1" latinLnBrk="0" hangingPunct="1"/>
            <a:r>
              <a:rPr kumimoji="0" lang="fr-CH" dirty="0" smtClean="0"/>
              <a:t>Slide text fourth level</a:t>
            </a:r>
          </a:p>
          <a:p>
            <a:pPr lvl="4" eaLnBrk="1" latinLnBrk="0" hangingPunct="1"/>
            <a:r>
              <a:rPr kumimoji="0" lang="fr-CH" dirty="0" smtClean="0"/>
              <a:t>Slide text fifth level</a:t>
            </a:r>
            <a:endParaRPr kumimoji="0" lang="en-US" dirty="0"/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1" y="233493"/>
            <a:ext cx="8226854" cy="71584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GB" noProof="0" dirty="0" smtClean="0"/>
              <a:t>Slide Title</a:t>
            </a:r>
            <a:endParaRPr kumimoji="0" lang="en-GB" noProof="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57201" y="6285763"/>
            <a:ext cx="8226854" cy="0"/>
          </a:xfrm>
          <a:prstGeom prst="line">
            <a:avLst/>
          </a:prstGeom>
          <a:ln w="6350" cmpd="sng">
            <a:solidFill>
              <a:srgbClr val="0C377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81" r:id="rId2"/>
    <p:sldLayoutId id="2147483685" r:id="rId3"/>
    <p:sldLayoutId id="2147483682" r:id="rId4"/>
    <p:sldLayoutId id="2147483684" r:id="rId5"/>
    <p:sldLayoutId id="2147483680" r:id="rId6"/>
    <p:sldLayoutId id="2147483676" r:id="rId7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latinLnBrk="0" hangingPunct="1">
        <a:spcBef>
          <a:spcPct val="0"/>
        </a:spcBef>
        <a:buNone/>
        <a:defRPr kumimoji="0" sz="3600" b="0" i="0" kern="1200">
          <a:solidFill>
            <a:srgbClr val="0C377B"/>
          </a:solidFill>
          <a:latin typeface="+mj-lt"/>
          <a:ea typeface="+mj-ea"/>
          <a:cs typeface="Ubuntu Light"/>
        </a:defRPr>
      </a:lvl1pPr>
    </p:titleStyle>
    <p:bodyStyle>
      <a:lvl1pPr marL="225425" indent="-225425" algn="l" rtl="0" eaLnBrk="1" latinLnBrk="0" hangingPunct="1">
        <a:lnSpc>
          <a:spcPct val="100000"/>
        </a:lnSpc>
        <a:spcBef>
          <a:spcPts val="900"/>
        </a:spcBef>
        <a:buClr>
          <a:schemeClr val="accent1"/>
        </a:buClr>
        <a:buSzPct val="100000"/>
        <a:buFont typeface="Arial"/>
        <a:buChar char="•"/>
        <a:defRPr kumimoji="0" sz="3000" b="0" i="0" kern="1200">
          <a:solidFill>
            <a:srgbClr val="0C377B"/>
          </a:solidFill>
          <a:latin typeface="+mn-lt"/>
          <a:ea typeface="+mn-ea"/>
          <a:cs typeface="Ubuntu Light"/>
        </a:defRPr>
      </a:lvl1pPr>
      <a:lvl2pPr marL="460375" indent="-228600" algn="l" rtl="0" eaLnBrk="1" latinLnBrk="0" hangingPunct="1">
        <a:lnSpc>
          <a:spcPct val="100000"/>
        </a:lnSpc>
        <a:spcBef>
          <a:spcPts val="900"/>
        </a:spcBef>
        <a:buClr>
          <a:schemeClr val="bg2"/>
        </a:buClr>
        <a:buSzPct val="100000"/>
        <a:buFont typeface="Arial"/>
        <a:buChar char="•"/>
        <a:defRPr kumimoji="0" sz="3000" b="0" i="0" kern="1200">
          <a:solidFill>
            <a:srgbClr val="0C377B"/>
          </a:solidFill>
          <a:latin typeface="+mn-lt"/>
          <a:ea typeface="+mn-ea"/>
          <a:cs typeface="Ubuntu Light"/>
        </a:defRPr>
      </a:lvl2pPr>
      <a:lvl3pPr marL="685800" indent="-225425" algn="l" rtl="0" eaLnBrk="1" latinLnBrk="0" hangingPunct="1">
        <a:lnSpc>
          <a:spcPct val="100000"/>
        </a:lnSpc>
        <a:spcBef>
          <a:spcPts val="900"/>
        </a:spcBef>
        <a:buClr>
          <a:schemeClr val="accent2"/>
        </a:buClr>
        <a:buSzPct val="100000"/>
        <a:buFont typeface="Arial"/>
        <a:buChar char="•"/>
        <a:defRPr kumimoji="0" sz="3000" b="0" i="0" kern="1200">
          <a:solidFill>
            <a:srgbClr val="0C377B"/>
          </a:solidFill>
          <a:latin typeface="+mn-lt"/>
          <a:ea typeface="+mn-ea"/>
          <a:cs typeface="Ubuntu Light"/>
        </a:defRPr>
      </a:lvl3pPr>
      <a:lvl4pPr marL="909638" indent="-223838" algn="l" rtl="0" eaLnBrk="1" latinLnBrk="0" hangingPunct="1">
        <a:lnSpc>
          <a:spcPct val="100000"/>
        </a:lnSpc>
        <a:spcBef>
          <a:spcPts val="900"/>
        </a:spcBef>
        <a:buClr>
          <a:schemeClr val="accent3"/>
        </a:buClr>
        <a:buSzPct val="100000"/>
        <a:buFont typeface="Arial"/>
        <a:buChar char="•"/>
        <a:defRPr kumimoji="0" sz="3000" b="0" i="0" kern="1200">
          <a:solidFill>
            <a:srgbClr val="0C377B"/>
          </a:solidFill>
          <a:latin typeface="+mn-lt"/>
          <a:ea typeface="+mn-ea"/>
          <a:cs typeface="Ubuntu Light"/>
        </a:defRPr>
      </a:lvl4pPr>
      <a:lvl5pPr marL="1146175" indent="-236538" algn="l" rtl="0" eaLnBrk="1" latinLnBrk="0" hangingPunct="1">
        <a:lnSpc>
          <a:spcPct val="100000"/>
        </a:lnSpc>
        <a:spcBef>
          <a:spcPts val="900"/>
        </a:spcBef>
        <a:buClr>
          <a:schemeClr val="accent4"/>
        </a:buClr>
        <a:buSzPct val="100000"/>
        <a:buFont typeface="Arial"/>
        <a:buChar char="•"/>
        <a:defRPr kumimoji="0" sz="3000" b="0" i="0" kern="1200" baseline="0">
          <a:solidFill>
            <a:srgbClr val="0C377B"/>
          </a:solidFill>
          <a:latin typeface="+mn-lt"/>
          <a:ea typeface="+mn-ea"/>
          <a:cs typeface="Ubuntu Light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tm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Relationship Id="rId9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m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png"/><Relationship Id="rId12" Type="http://schemas.openxmlformats.org/officeDocument/2006/relationships/image" Target="../media/image3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gif"/><Relationship Id="rId5" Type="http://schemas.openxmlformats.org/officeDocument/2006/relationships/image" Target="../media/image34.jpeg"/><Relationship Id="rId10" Type="http://schemas.openxmlformats.org/officeDocument/2006/relationships/image" Target="../media/image39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51.tm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tmp"/><Relationship Id="rId5" Type="http://schemas.openxmlformats.org/officeDocument/2006/relationships/image" Target="../media/image49.tmp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tm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tiff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m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2.png"/><Relationship Id="rId7" Type="http://schemas.openxmlformats.org/officeDocument/2006/relationships/image" Target="../media/image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8.png"/><Relationship Id="rId7" Type="http://schemas.openxmlformats.org/officeDocument/2006/relationships/image" Target="../media/image3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79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tmp"/><Relationship Id="rId7" Type="http://schemas.openxmlformats.org/officeDocument/2006/relationships/image" Target="../media/image3.png"/><Relationship Id="rId2" Type="http://schemas.openxmlformats.org/officeDocument/2006/relationships/image" Target="../media/image80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tmp"/><Relationship Id="rId5" Type="http://schemas.openxmlformats.org/officeDocument/2006/relationships/image" Target="../media/image83.tmp"/><Relationship Id="rId4" Type="http://schemas.openxmlformats.org/officeDocument/2006/relationships/image" Target="../media/image82.tm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653310"/>
            <a:ext cx="8265984" cy="1287584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Overview of the ISOLDE Facility and of the EPIC Project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800" y="3633619"/>
            <a:ext cx="8453582" cy="1605023"/>
          </a:xfrm>
        </p:spPr>
        <p:txBody>
          <a:bodyPr>
            <a:normAutofit/>
          </a:bodyPr>
          <a:lstStyle/>
          <a:p>
            <a:pPr algn="ctr"/>
            <a:r>
              <a:rPr lang="en-GB" sz="2400" b="1" dirty="0"/>
              <a:t>J. Vollaire</a:t>
            </a:r>
            <a:r>
              <a:rPr lang="en-GB" sz="2400" b="1" dirty="0"/>
              <a:t>, M. Calviani , </a:t>
            </a:r>
            <a:r>
              <a:rPr lang="en-GB" sz="2400" b="1" dirty="0"/>
              <a:t>R. Catherall, T. Giles, G. Neyens</a:t>
            </a:r>
          </a:p>
          <a:p>
            <a:endParaRPr lang="fr-CH" dirty="0" smtClean="0"/>
          </a:p>
          <a:p>
            <a:pPr algn="ctr"/>
            <a:r>
              <a:rPr lang="en-US" b="1" dirty="0" smtClean="0"/>
              <a:t>6</a:t>
            </a:r>
            <a:r>
              <a:rPr lang="en-US" b="1" baseline="30000" dirty="0" smtClean="0"/>
              <a:t>th</a:t>
            </a:r>
            <a:r>
              <a:rPr lang="en-US" b="1" dirty="0" smtClean="0"/>
              <a:t> Radiate Collaboration Meeting</a:t>
            </a:r>
          </a:p>
          <a:p>
            <a:pPr algn="ctr"/>
            <a:r>
              <a:rPr lang="en-US" sz="2200" b="1" dirty="0"/>
              <a:t>9-13 December - </a:t>
            </a:r>
            <a:r>
              <a:rPr lang="en-US" sz="2200" b="1" dirty="0" err="1"/>
              <a:t>Triumf</a:t>
            </a:r>
            <a:r>
              <a:rPr lang="en-US" sz="2200" b="1" dirty="0"/>
              <a:t>, Vancouver (Canada)</a:t>
            </a:r>
            <a:endParaRPr lang="en-US" sz="22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2827" y="214529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939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Outline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323275" y="1260000"/>
            <a:ext cx="8719127" cy="5016068"/>
          </a:xfrm>
        </p:spPr>
        <p:txBody>
          <a:bodyPr/>
          <a:lstStyle/>
          <a:p>
            <a:r>
              <a:rPr lang="en-US" dirty="0" smtClean="0"/>
              <a:t>The ISOLDE facility </a:t>
            </a:r>
            <a:r>
              <a:rPr lang="en-US" dirty="0" smtClean="0"/>
              <a:t>(focusing on targets)</a:t>
            </a:r>
            <a:endParaRPr lang="en-US" dirty="0"/>
          </a:p>
          <a:p>
            <a:r>
              <a:rPr lang="en-US" dirty="0" smtClean="0"/>
              <a:t>The </a:t>
            </a:r>
            <a:r>
              <a:rPr lang="en-US" dirty="0" smtClean="0"/>
              <a:t>EPIC </a:t>
            </a:r>
            <a:r>
              <a:rPr lang="en-US" dirty="0" smtClean="0"/>
              <a:t>project</a:t>
            </a:r>
          </a:p>
          <a:p>
            <a:pPr lvl="1"/>
            <a:r>
              <a:rPr lang="en-US" dirty="0" smtClean="0"/>
              <a:t>New beam dumps</a:t>
            </a:r>
          </a:p>
          <a:p>
            <a:pPr lvl="1"/>
            <a:r>
              <a:rPr lang="en-US" dirty="0" smtClean="0"/>
              <a:t>Possible new irradiation facility</a:t>
            </a:r>
            <a:endParaRPr lang="en-US" dirty="0"/>
          </a:p>
          <a:p>
            <a:r>
              <a:rPr lang="en-US" dirty="0"/>
              <a:t>Conclusions</a:t>
            </a:r>
            <a:endParaRPr lang="fr-CH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2827" y="214529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09/12/2019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6</a:t>
            </a:r>
            <a:r>
              <a:rPr lang="en-GB" baseline="30000" dirty="0" smtClean="0"/>
              <a:t>th</a:t>
            </a:r>
            <a:r>
              <a:rPr lang="en-GB" dirty="0" smtClean="0"/>
              <a:t> Radiate Collaboration Meeting - </a:t>
            </a:r>
            <a:r>
              <a:rPr lang="en-GB" dirty="0" err="1" smtClean="0"/>
              <a:t>Triumf</a:t>
            </a:r>
            <a:r>
              <a:rPr lang="en-GB" dirty="0" smtClean="0"/>
              <a:t> (Canada)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18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1335532" y="1551198"/>
            <a:ext cx="7808468" cy="4805154"/>
            <a:chOff x="1277447" y="1510144"/>
            <a:chExt cx="7808468" cy="4805154"/>
          </a:xfrm>
        </p:grpSpPr>
        <p:pic>
          <p:nvPicPr>
            <p:cNvPr id="8" name="Picture 7" descr="Screen Clippi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9689" y="1510144"/>
              <a:ext cx="7576226" cy="4805154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4732297" y="4009705"/>
              <a:ext cx="2675269" cy="95134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CH"/>
            </a:p>
          </p:txBody>
        </p:sp>
        <p:sp>
          <p:nvSpPr>
            <p:cNvPr id="12" name="Rectangle 11"/>
            <p:cNvSpPr/>
            <p:nvPr/>
          </p:nvSpPr>
          <p:spPr>
            <a:xfrm rot="18943374">
              <a:off x="4108036" y="5015440"/>
              <a:ext cx="847215" cy="38538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CH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277447" y="5603545"/>
              <a:ext cx="26212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New injector for protons</a:t>
              </a:r>
              <a:endParaRPr lang="fr-CH" dirty="0"/>
            </a:p>
          </p:txBody>
        </p:sp>
        <p:cxnSp>
          <p:nvCxnSpPr>
            <p:cNvPr id="11" name="Straight Arrow Connector 10"/>
            <p:cNvCxnSpPr>
              <a:stCxn id="6" idx="3"/>
            </p:cNvCxnSpPr>
            <p:nvPr/>
          </p:nvCxnSpPr>
          <p:spPr>
            <a:xfrm flipV="1">
              <a:off x="3898679" y="5531184"/>
              <a:ext cx="427391" cy="25702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2827" y="214529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ISOLDE in CERN accelerator chain</a:t>
            </a:r>
            <a:endParaRPr lang="fr-CH" sz="28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09/12/2019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6</a:t>
            </a:r>
            <a:r>
              <a:rPr lang="en-GB" baseline="30000" dirty="0" smtClean="0"/>
              <a:t>th</a:t>
            </a:r>
            <a:r>
              <a:rPr lang="en-GB" dirty="0" smtClean="0"/>
              <a:t> Radiate Collaboration Meeting - </a:t>
            </a:r>
            <a:r>
              <a:rPr lang="en-GB" dirty="0" err="1" smtClean="0"/>
              <a:t>Triumf</a:t>
            </a:r>
            <a:r>
              <a:rPr lang="en-GB" dirty="0" smtClean="0"/>
              <a:t> (Canada)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94661" y="921691"/>
            <a:ext cx="73983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Long Shutdown ongoing (LS2)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LHC Injector Upgrade Project (LIU</a:t>
            </a:r>
            <a:r>
              <a:rPr lang="en-US" sz="1600" dirty="0" smtClean="0"/>
              <a:t>). No proton beam to ISOLDE in 2019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Connection of a new </a:t>
            </a:r>
            <a:r>
              <a:rPr lang="en-US" sz="1600" dirty="0" err="1"/>
              <a:t>Linac</a:t>
            </a:r>
            <a:endParaRPr lang="en-US" sz="1600" dirty="0"/>
          </a:p>
          <a:p>
            <a:endParaRPr lang="en-US" dirty="0"/>
          </a:p>
          <a:p>
            <a:endParaRPr lang="fr-CH" dirty="0"/>
          </a:p>
        </p:txBody>
      </p:sp>
      <p:pic>
        <p:nvPicPr>
          <p:cNvPr id="18" name="Picture 2" descr="The long road to Linac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764" y="3986253"/>
            <a:ext cx="2484931" cy="165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390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ISOLDE infrastructure</a:t>
            </a:r>
            <a:endParaRPr lang="fr-CH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09/12/2019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6</a:t>
            </a:r>
            <a:r>
              <a:rPr lang="en-GB" baseline="30000" dirty="0" smtClean="0"/>
              <a:t>th</a:t>
            </a:r>
            <a:r>
              <a:rPr lang="en-GB" dirty="0" smtClean="0"/>
              <a:t> Radiate Collaboration Meeting - </a:t>
            </a:r>
            <a:r>
              <a:rPr lang="en-GB" dirty="0" err="1" smtClean="0"/>
              <a:t>Triumf</a:t>
            </a:r>
            <a:r>
              <a:rPr lang="en-GB" dirty="0" smtClean="0"/>
              <a:t> (Canada)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2827" y="214529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94974" y="841765"/>
            <a:ext cx="4400707" cy="1975050"/>
            <a:chOff x="2081624" y="2198628"/>
            <a:chExt cx="3990213" cy="1790819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081624" y="2198628"/>
              <a:ext cx="3990213" cy="1790819"/>
            </a:xfrm>
            <a:prstGeom prst="rect">
              <a:avLst/>
            </a:prstGeom>
          </p:spPr>
        </p:pic>
        <p:sp>
          <p:nvSpPr>
            <p:cNvPr id="11" name="Oval 10"/>
            <p:cNvSpPr/>
            <p:nvPr/>
          </p:nvSpPr>
          <p:spPr>
            <a:xfrm>
              <a:off x="3700007" y="2981739"/>
              <a:ext cx="166977" cy="177579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CH"/>
            </a:p>
          </p:txBody>
        </p:sp>
      </p:grpSp>
      <p:pic>
        <p:nvPicPr>
          <p:cNvPr id="2058" name="Picture 10" descr="Flag of France.s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655" y="1594139"/>
            <a:ext cx="259913" cy="17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cdn.countryflags.com/thumbs/switzerland/flag-80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8934" y="991169"/>
            <a:ext cx="325392" cy="325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28404" y="2393135"/>
            <a:ext cx="201850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CERN </a:t>
            </a:r>
            <a:r>
              <a:rPr lang="en-US" dirty="0" err="1"/>
              <a:t>Meyrin</a:t>
            </a:r>
            <a:r>
              <a:rPr lang="en-US" dirty="0"/>
              <a:t> site</a:t>
            </a:r>
            <a:endParaRPr lang="fr-CH" dirty="0"/>
          </a:p>
        </p:txBody>
      </p:sp>
      <p:sp>
        <p:nvSpPr>
          <p:cNvPr id="17" name="TextBox 16"/>
          <p:cNvSpPr txBox="1"/>
          <p:nvPr/>
        </p:nvSpPr>
        <p:spPr>
          <a:xfrm>
            <a:off x="4570629" y="1028683"/>
            <a:ext cx="437868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ISOLDE is located on the </a:t>
            </a:r>
            <a:r>
              <a:rPr lang="en-US" dirty="0" err="1"/>
              <a:t>Meyrin</a:t>
            </a:r>
            <a:r>
              <a:rPr lang="en-US" dirty="0"/>
              <a:t> site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Facility located on both </a:t>
            </a:r>
            <a:r>
              <a:rPr lang="en-US" dirty="0" smtClean="0"/>
              <a:t>sides </a:t>
            </a:r>
            <a:r>
              <a:rPr lang="en-US" dirty="0"/>
              <a:t>of the boarder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ISOLDE at the PS Booster since 1992</a:t>
            </a:r>
          </a:p>
          <a:p>
            <a:endParaRPr lang="fr-CH" dirty="0"/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662" y="2482306"/>
            <a:ext cx="5794815" cy="2785885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99676" y="5282724"/>
            <a:ext cx="9044324" cy="92333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solidFill>
                  <a:srgbClr val="FF0000"/>
                </a:solidFill>
              </a:rPr>
              <a:t>1000 </a:t>
            </a:r>
            <a:r>
              <a:rPr lang="en-US" dirty="0">
                <a:solidFill>
                  <a:srgbClr val="FF0000"/>
                </a:solidFill>
              </a:rPr>
              <a:t>isotopes available already (of 3000 known) (60 </a:t>
            </a:r>
            <a:r>
              <a:rPr lang="en-US" dirty="0" err="1">
                <a:solidFill>
                  <a:srgbClr val="FF0000"/>
                </a:solidFill>
              </a:rPr>
              <a:t>keV</a:t>
            </a:r>
            <a:r>
              <a:rPr lang="en-US" dirty="0">
                <a:solidFill>
                  <a:srgbClr val="FF0000"/>
                </a:solidFill>
              </a:rPr>
              <a:t> – 10 </a:t>
            </a:r>
            <a:r>
              <a:rPr lang="en-US" dirty="0" smtClean="0">
                <a:solidFill>
                  <a:srgbClr val="FF0000"/>
                </a:solidFill>
              </a:rPr>
              <a:t>MeV/u)</a:t>
            </a:r>
          </a:p>
          <a:p>
            <a:pPr lvl="1">
              <a:defRPr/>
            </a:pPr>
            <a:r>
              <a:rPr lang="en-US" dirty="0" smtClean="0"/>
              <a:t>70 different elements</a:t>
            </a:r>
          </a:p>
          <a:p>
            <a:pPr lvl="1">
              <a:defRPr/>
            </a:pPr>
            <a:r>
              <a:rPr lang="en-US" b="1" dirty="0" smtClean="0"/>
              <a:t>10 different permanent experimental set-ups (and new ones coming)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99676" y="3111812"/>
            <a:ext cx="26416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ISOLDE is CERN </a:t>
            </a:r>
          </a:p>
          <a:p>
            <a:r>
              <a:rPr lang="en-US" dirty="0" smtClean="0"/>
              <a:t>Radioactive Ion Beam</a:t>
            </a:r>
          </a:p>
          <a:p>
            <a:r>
              <a:rPr lang="en-US" dirty="0" smtClean="0"/>
              <a:t>Facility </a:t>
            </a:r>
          </a:p>
          <a:p>
            <a:r>
              <a:rPr lang="en-US" dirty="0" smtClean="0"/>
              <a:t>Capitalize on 50 years of experience with production of RIBs 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14302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49335"/>
            <a:ext cx="8427648" cy="517975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ISOLDE facility</a:t>
            </a:r>
            <a:endParaRPr lang="fr-CH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09/12/2019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6</a:t>
            </a:r>
            <a:r>
              <a:rPr lang="en-GB" baseline="30000" dirty="0" smtClean="0"/>
              <a:t>th</a:t>
            </a:r>
            <a:r>
              <a:rPr lang="en-GB" dirty="0" smtClean="0"/>
              <a:t> Radiate Collaboration Meeting - </a:t>
            </a:r>
            <a:r>
              <a:rPr lang="en-GB" dirty="0" err="1" smtClean="0"/>
              <a:t>Triumf</a:t>
            </a:r>
            <a:r>
              <a:rPr lang="en-GB" dirty="0" smtClean="0"/>
              <a:t> (Canada)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2827" y="214529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03552" y="949333"/>
            <a:ext cx="4678326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“Hot” Laboratories (target lifecycle)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Target area (shielded) with two stations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Two mass separators (GPS and HRS)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Low energy beam lines (60 </a:t>
            </a:r>
            <a:r>
              <a:rPr lang="en-US" dirty="0" err="1"/>
              <a:t>keV</a:t>
            </a:r>
            <a:r>
              <a:rPr 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Post-Accelerator: EBIS source and </a:t>
            </a:r>
            <a:r>
              <a:rPr lang="en-US" dirty="0" err="1"/>
              <a:t>Linac</a:t>
            </a:r>
            <a:r>
              <a:rPr lang="en-US" dirty="0"/>
              <a:t> with NC and SC structures (HIE ISOLDE)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Three High Energy beam lines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57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ISOLDE RIB production principle</a:t>
            </a:r>
            <a:endParaRPr lang="fr-CH" sz="24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09/12/2019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6</a:t>
            </a:r>
            <a:r>
              <a:rPr lang="en-GB" baseline="30000" dirty="0" smtClean="0"/>
              <a:t>th</a:t>
            </a:r>
            <a:r>
              <a:rPr lang="en-GB" dirty="0" smtClean="0"/>
              <a:t> Radiate Collaboration Meeting - </a:t>
            </a:r>
            <a:r>
              <a:rPr lang="en-GB" dirty="0" err="1" smtClean="0"/>
              <a:t>Triumf</a:t>
            </a:r>
            <a:r>
              <a:rPr lang="en-GB" dirty="0" smtClean="0"/>
              <a:t> (Canada)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2827" y="214529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57" y="1432091"/>
            <a:ext cx="8859345" cy="3902169"/>
          </a:xfrm>
          <a:prstGeom prst="rect">
            <a:avLst/>
          </a:prstGeom>
        </p:spPr>
      </p:pic>
      <p:grpSp>
        <p:nvGrpSpPr>
          <p:cNvPr id="177" name="Group 176">
            <a:extLst>
              <a:ext uri="{FF2B5EF4-FFF2-40B4-BE49-F238E27FC236}">
                <a16:creationId xmlns:a16="http://schemas.microsoft.com/office/drawing/2014/main" id="{0EEF0CB2-A85A-4D4A-9CF5-F28E76A8F651}"/>
              </a:ext>
            </a:extLst>
          </p:cNvPr>
          <p:cNvGrpSpPr/>
          <p:nvPr/>
        </p:nvGrpSpPr>
        <p:grpSpPr>
          <a:xfrm>
            <a:off x="6842777" y="5482175"/>
            <a:ext cx="2126825" cy="669685"/>
            <a:chOff x="10417142" y="4619906"/>
            <a:chExt cx="2126825" cy="669685"/>
          </a:xfrm>
        </p:grpSpPr>
        <p:pic>
          <p:nvPicPr>
            <p:cNvPr id="178" name="Picture 177">
              <a:extLst>
                <a:ext uri="{FF2B5EF4-FFF2-40B4-BE49-F238E27FC236}">
                  <a16:creationId xmlns:a16="http://schemas.microsoft.com/office/drawing/2014/main" id="{8B80364E-6B90-40CA-9994-91F882037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17142" y="4857769"/>
              <a:ext cx="1898748" cy="431822"/>
            </a:xfrm>
            <a:prstGeom prst="rect">
              <a:avLst/>
            </a:prstGeom>
          </p:spPr>
        </p:pic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8380D332-04B6-4C82-8184-7E777809987E}"/>
                </a:ext>
              </a:extLst>
            </p:cNvPr>
            <p:cNvSpPr txBox="1"/>
            <p:nvPr/>
          </p:nvSpPr>
          <p:spPr>
            <a:xfrm>
              <a:off x="10698261" y="4619906"/>
              <a:ext cx="18457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C377B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146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PS Booster (proton driver)</a:t>
            </a:r>
            <a:endParaRPr lang="fr-CH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09/12/2019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6</a:t>
            </a:r>
            <a:r>
              <a:rPr lang="en-GB" baseline="30000" dirty="0" smtClean="0"/>
              <a:t>th</a:t>
            </a:r>
            <a:r>
              <a:rPr lang="en-GB" dirty="0" smtClean="0"/>
              <a:t> Radiate Collaboration Meeting - </a:t>
            </a:r>
            <a:r>
              <a:rPr lang="en-GB" dirty="0" err="1" smtClean="0"/>
              <a:t>Triumf</a:t>
            </a:r>
            <a:r>
              <a:rPr lang="en-GB" dirty="0" smtClean="0"/>
              <a:t> (Canada)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84729" y="968301"/>
            <a:ext cx="8784873" cy="5307769"/>
          </a:xfrm>
        </p:spPr>
        <p:txBody>
          <a:bodyPr/>
          <a:lstStyle/>
          <a:p>
            <a:r>
              <a:rPr lang="en-US" sz="2400" dirty="0"/>
              <a:t>The PS Booster (will) receive 160 MeV H</a:t>
            </a:r>
            <a:r>
              <a:rPr lang="en-US" sz="2400" baseline="30000" dirty="0"/>
              <a:t>- </a:t>
            </a:r>
            <a:r>
              <a:rPr lang="en-US" sz="2400" dirty="0"/>
              <a:t> from the Linac4 (charge exchange at injection)</a:t>
            </a:r>
          </a:p>
          <a:p>
            <a:r>
              <a:rPr lang="en-US" sz="2400" dirty="0"/>
              <a:t>Acceleration and extraction at 2 GeV (after LS2) except for ISOLDE (1.4 GeV only). PS Booster cycle 1.2 s.</a:t>
            </a:r>
          </a:p>
          <a:p>
            <a:r>
              <a:rPr lang="en-US" sz="2400" dirty="0"/>
              <a:t>Transfer line to ISOLDE (~100 m):</a:t>
            </a:r>
          </a:p>
          <a:p>
            <a:pPr lvl="1"/>
            <a:r>
              <a:rPr lang="en-US" sz="2000" b="1" dirty="0"/>
              <a:t>NORM</a:t>
            </a:r>
            <a:r>
              <a:rPr lang="en-US" sz="2000" dirty="0"/>
              <a:t> beams used for solid targets (4 bunches with 4E10</a:t>
            </a:r>
            <a:r>
              <a:rPr lang="en-US" sz="2000" baseline="30000" dirty="0"/>
              <a:t>13</a:t>
            </a:r>
            <a:r>
              <a:rPr lang="en-US" sz="2000" dirty="0"/>
              <a:t> protons max in total and a bunch separation of 572 ns)</a:t>
            </a:r>
          </a:p>
          <a:p>
            <a:pPr lvl="1"/>
            <a:r>
              <a:rPr lang="en-US" sz="2000" b="1" dirty="0"/>
              <a:t>STAGISO</a:t>
            </a:r>
            <a:r>
              <a:rPr lang="en-US" sz="2000" dirty="0"/>
              <a:t> (staggered) beams for liquid targets (3 bunches with maximum of 1E10</a:t>
            </a:r>
            <a:r>
              <a:rPr lang="en-US" sz="2000" baseline="30000" dirty="0"/>
              <a:t>13</a:t>
            </a:r>
            <a:r>
              <a:rPr lang="en-US" sz="2000" dirty="0"/>
              <a:t> and a 16 µs bunch spacing)</a:t>
            </a:r>
          </a:p>
          <a:p>
            <a:pPr lvl="1"/>
            <a:r>
              <a:rPr lang="en-US" sz="2000" dirty="0"/>
              <a:t>Averaged current limited to 2 µA (1.25x10</a:t>
            </a:r>
            <a:r>
              <a:rPr lang="en-US" sz="2000" baseline="30000" dirty="0"/>
              <a:t>13</a:t>
            </a:r>
            <a:r>
              <a:rPr lang="en-US" sz="2000" dirty="0"/>
              <a:t> </a:t>
            </a:r>
            <a:r>
              <a:rPr lang="en-US" sz="2000" dirty="0" err="1"/>
              <a:t>pps</a:t>
            </a:r>
            <a:r>
              <a:rPr lang="en-US" sz="2000" dirty="0"/>
              <a:t>) due to the actual beam dump design and radiation protection issues (air activation)</a:t>
            </a:r>
          </a:p>
          <a:p>
            <a:pPr lvl="1"/>
            <a:r>
              <a:rPr lang="en-US" sz="2000" dirty="0"/>
              <a:t>Transfer line magnets and power supplies not compatible with 2 GeV</a:t>
            </a:r>
          </a:p>
          <a:p>
            <a:r>
              <a:rPr lang="en-US" sz="2000" b="1" dirty="0"/>
              <a:t>In 2018:</a:t>
            </a:r>
            <a:r>
              <a:rPr lang="en-US" sz="2000" dirty="0"/>
              <a:t> 10</a:t>
            </a:r>
            <a:r>
              <a:rPr lang="en-US" sz="2000" baseline="30000" dirty="0"/>
              <a:t>20</a:t>
            </a:r>
            <a:r>
              <a:rPr lang="en-US" sz="2000" dirty="0"/>
              <a:t> protons have been distributed to the two target stations</a:t>
            </a:r>
            <a:endParaRPr lang="fr-CH" sz="20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2827" y="214529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4801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179" y="1319116"/>
            <a:ext cx="4193723" cy="2973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 rot="18767360">
            <a:off x="1834116" y="3326283"/>
            <a:ext cx="1428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PS Booster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 protons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 Stations</a:t>
            </a:r>
            <a:endParaRPr lang="fr-CH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09/12/2019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6</a:t>
            </a:r>
            <a:r>
              <a:rPr lang="en-GB" baseline="30000" dirty="0" smtClean="0"/>
              <a:t>th</a:t>
            </a:r>
            <a:r>
              <a:rPr lang="en-GB" dirty="0" smtClean="0"/>
              <a:t> Radiate Collaboration Meeting - </a:t>
            </a:r>
            <a:r>
              <a:rPr lang="en-GB" dirty="0" err="1" smtClean="0"/>
              <a:t>Triumf</a:t>
            </a:r>
            <a:r>
              <a:rPr lang="en-GB" dirty="0" smtClean="0"/>
              <a:t> (Canada)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8</a:t>
            </a:fld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1941830" y="2997317"/>
            <a:ext cx="531223" cy="41365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3358768" y="2140688"/>
            <a:ext cx="328297" cy="2554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3286476" y="1926854"/>
            <a:ext cx="357943" cy="427668"/>
          </a:xfrm>
          <a:prstGeom prst="straightConnector1">
            <a:avLst/>
          </a:prstGeom>
          <a:ln>
            <a:solidFill>
              <a:srgbClr val="7030A0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3286476" y="1926856"/>
            <a:ext cx="178971" cy="386089"/>
          </a:xfrm>
          <a:prstGeom prst="straightConnector1">
            <a:avLst/>
          </a:prstGeom>
          <a:ln>
            <a:solidFill>
              <a:srgbClr val="7030A0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3358766" y="2239688"/>
            <a:ext cx="643594" cy="312831"/>
          </a:xfrm>
          <a:prstGeom prst="straightConnector1">
            <a:avLst/>
          </a:prstGeom>
          <a:ln>
            <a:solidFill>
              <a:srgbClr val="7030A0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 flipV="1">
            <a:off x="910593" y="2312943"/>
            <a:ext cx="1031237" cy="239574"/>
          </a:xfrm>
          <a:prstGeom prst="straightConnector1">
            <a:avLst/>
          </a:prstGeom>
          <a:ln w="38100">
            <a:solidFill>
              <a:schemeClr val="tx1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 rot="776142">
            <a:off x="957990" y="2531001"/>
            <a:ext cx="8456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RIB</a:t>
            </a:r>
            <a:endParaRPr lang="fr-CH" sz="2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171220" y="1247219"/>
            <a:ext cx="1732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</a:rPr>
              <a:t>Dump</a:t>
            </a:r>
            <a:endParaRPr lang="fr-CH" sz="2800" b="1" dirty="0">
              <a:solidFill>
                <a:srgbClr val="FFFF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890356" y="881384"/>
            <a:ext cx="4121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HRS side: MEDICIS irradiation point</a:t>
            </a:r>
            <a:endParaRPr lang="fr-CH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968970" y="863662"/>
            <a:ext cx="2787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GPS side target station</a:t>
            </a:r>
            <a:endParaRPr lang="fr-CH" b="1" dirty="0"/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2827" y="214529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31"/>
          <p:cNvSpPr/>
          <p:nvPr/>
        </p:nvSpPr>
        <p:spPr>
          <a:xfrm>
            <a:off x="63008" y="4393166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Fraction of the beam only interacts in the target material.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Protons are “lost” in the beam dump or used for target irradiation (HRS side)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Irradiated targets used for medical isotopes production (MEDICIS)</a:t>
            </a: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4"/>
          <a:srcRect t="1984" r="48537"/>
          <a:stretch/>
        </p:blipFill>
        <p:spPr>
          <a:xfrm>
            <a:off x="5067272" y="1298480"/>
            <a:ext cx="3738103" cy="2266450"/>
          </a:xfrm>
          <a:prstGeom prst="rect">
            <a:avLst/>
          </a:prstGeom>
        </p:spPr>
      </p:pic>
      <p:pic>
        <p:nvPicPr>
          <p:cNvPr id="35" name="Picture 34"/>
          <p:cNvPicPr/>
          <p:nvPr/>
        </p:nvPicPr>
        <p:blipFill rotWithShape="1">
          <a:blip r:embed="rId4"/>
          <a:srcRect l="50990" t="3053"/>
          <a:stretch/>
        </p:blipFill>
        <p:spPr>
          <a:xfrm>
            <a:off x="4768976" y="3679688"/>
            <a:ext cx="2801895" cy="176434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5976" y="4574169"/>
            <a:ext cx="2303626" cy="15733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1458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ISOLDE target assembly &amp; coupling</a:t>
            </a:r>
            <a:endParaRPr lang="fr-CH" sz="28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09/12/2019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6</a:t>
            </a:r>
            <a:r>
              <a:rPr lang="en-GB" baseline="30000" dirty="0" smtClean="0"/>
              <a:t>th</a:t>
            </a:r>
            <a:r>
              <a:rPr lang="en-GB" dirty="0" smtClean="0"/>
              <a:t> Radiate Collaboration Meeting - </a:t>
            </a:r>
            <a:r>
              <a:rPr lang="en-GB" dirty="0" err="1" smtClean="0"/>
              <a:t>Triumf</a:t>
            </a:r>
            <a:r>
              <a:rPr lang="en-GB" dirty="0" smtClean="0"/>
              <a:t> (Canada)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28" name="Google Shape;147;p13"/>
          <p:cNvPicPr preferRelativeResize="0"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6212" y="1471765"/>
            <a:ext cx="2638099" cy="1751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48;p13"/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12416" y="1584888"/>
            <a:ext cx="2415022" cy="160334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150;p13"/>
          <p:cNvSpPr txBox="1"/>
          <p:nvPr/>
        </p:nvSpPr>
        <p:spPr>
          <a:xfrm>
            <a:off x="434078" y="969183"/>
            <a:ext cx="2840693" cy="3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buClr>
                <a:schemeClr val="dk1"/>
              </a:buClr>
              <a:buSzPts val="1200"/>
            </a:pPr>
            <a:r>
              <a:rPr lang="en-US" sz="2800" dirty="0">
                <a:solidFill>
                  <a:schemeClr val="dk1"/>
                </a:solidFill>
              </a:rPr>
              <a:t>Target base</a:t>
            </a:r>
            <a:endParaRPr sz="4000" dirty="0"/>
          </a:p>
        </p:txBody>
      </p:sp>
      <p:sp>
        <p:nvSpPr>
          <p:cNvPr id="31" name="Google Shape;151;p13"/>
          <p:cNvSpPr txBox="1"/>
          <p:nvPr/>
        </p:nvSpPr>
        <p:spPr>
          <a:xfrm>
            <a:off x="2398499" y="953519"/>
            <a:ext cx="3242855" cy="3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>
              <a:buClr>
                <a:schemeClr val="dk1"/>
              </a:buClr>
              <a:buSzPts val="1200"/>
            </a:pPr>
            <a:r>
              <a:rPr lang="en-US" sz="2000" dirty="0">
                <a:solidFill>
                  <a:schemeClr val="dk1"/>
                </a:solidFill>
              </a:rPr>
              <a:t>Target </a:t>
            </a:r>
            <a:r>
              <a:rPr lang="en-US" sz="2000" dirty="0" smtClean="0">
                <a:solidFill>
                  <a:schemeClr val="dk1"/>
                </a:solidFill>
              </a:rPr>
              <a:t>Container + transfer line</a:t>
            </a:r>
            <a:endParaRPr sz="2000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3002" y="5368224"/>
            <a:ext cx="3779346" cy="631322"/>
          </a:xfrm>
          <a:prstGeom prst="rect">
            <a:avLst/>
          </a:prstGeom>
        </p:spPr>
      </p:pic>
      <p:pic>
        <p:nvPicPr>
          <p:cNvPr id="33" name="Picture 2" descr="https://lh3.googleusercontent.com/X-ATbKGz8_iN-EhzCttckvLd23lwJdZLCzL1QqvcAnsT9_x4rvx8b-67MSz1q-tbr3NaE1Lo3qGmvTfCy6SDTKmcs_RSA9NjHZakxErj6_iEpP0v4TVgXX_6R_A_f5u9MzKzJzQzLI6WYteneeldTP60oE8JAm9XTpryKvKGQQgULhiWkktweCEEn4iIgjXiyqwlvLO0xi6jGkkR1VdiKOCVPB9lusgxqfOLkn-9rH-jonf9-cgYGX32AEIjVxdY_ZInZYrfWqOBhliZbp3C62CkwhFfC506nvD8AadUzI-PxhC0pIzOagn3WVrubGB63CmDQgz2Y4osOLpS3wPut5uAsj25zr85QSdCkMexkt-4cn5W6Vr1wOE6gKs4Ygu2EUJ1bWD2a3IC437OIVSP8-bGQb6ZipPpIa91qZxsuH-4Zo1Vo859cVA4tF2PZxwZYbFElpHkpVtT_zrXr419xD-qA5iMXrJmfiNWn2j4LmHfODNZipg1j-ONEHYBA5561-1pgF0hQb2a8OOaPLVCAo12QHlrPZYlgwAALFxbMM1xfT3AFn4f59YwlW-K5Oeii-4nrRm_macjEcMc6-NMIKw9jiDJ5fC3-jsq0_6jvSVd07itsdsJH0sK8Tr81NNqiEzUZ4h9ynNbFNIke8Rwl-DkkA=w726-h1289-n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400" y="3521336"/>
            <a:ext cx="1322678" cy="2351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7" name="Group 36"/>
          <p:cNvGrpSpPr/>
          <p:nvPr/>
        </p:nvGrpSpPr>
        <p:grpSpPr>
          <a:xfrm>
            <a:off x="163913" y="3349971"/>
            <a:ext cx="3925487" cy="1501729"/>
            <a:chOff x="163912" y="3307764"/>
            <a:chExt cx="3925487" cy="1501729"/>
          </a:xfrm>
        </p:grpSpPr>
        <p:pic>
          <p:nvPicPr>
            <p:cNvPr id="35" name="Google Shape;160;p14"/>
            <p:cNvPicPr preferRelativeResize="0"/>
            <p:nvPr/>
          </p:nvPicPr>
          <p:blipFill rotWithShape="1">
            <a:blip r:embed="rId6">
              <a:alphaModFix/>
            </a:blip>
            <a:srcRect t="33287"/>
            <a:stretch/>
          </p:blipFill>
          <p:spPr>
            <a:xfrm>
              <a:off x="163913" y="3404287"/>
              <a:ext cx="3818433" cy="140520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" name="Google Shape;151;p13"/>
            <p:cNvSpPr txBox="1"/>
            <p:nvPr/>
          </p:nvSpPr>
          <p:spPr>
            <a:xfrm>
              <a:off x="163912" y="3307764"/>
              <a:ext cx="3925487" cy="1930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pPr algn="ctr">
                <a:buClr>
                  <a:schemeClr val="dk1"/>
                </a:buClr>
                <a:buSzPts val="1200"/>
              </a:pPr>
              <a:r>
                <a:rPr lang="en-US" sz="2400" b="1" dirty="0" smtClean="0">
                  <a:solidFill>
                    <a:schemeClr val="dk1"/>
                  </a:solidFill>
                </a:rPr>
                <a:t>Surface/Laser </a:t>
              </a:r>
              <a:r>
                <a:rPr lang="en-US" sz="2400" b="1" dirty="0" smtClean="0">
                  <a:solidFill>
                    <a:schemeClr val="dk1"/>
                  </a:solidFill>
                </a:rPr>
                <a:t>ion source</a:t>
              </a:r>
              <a:endParaRPr sz="2400" b="1" dirty="0"/>
            </a:p>
          </p:txBody>
        </p:sp>
      </p:grpSp>
      <p:sp>
        <p:nvSpPr>
          <p:cNvPr id="38" name="Google Shape;151;p13"/>
          <p:cNvSpPr txBox="1"/>
          <p:nvPr/>
        </p:nvSpPr>
        <p:spPr>
          <a:xfrm>
            <a:off x="561820" y="4873332"/>
            <a:ext cx="3242855" cy="3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buClr>
                <a:schemeClr val="dk1"/>
              </a:buClr>
              <a:buSzPts val="1200"/>
            </a:pPr>
            <a:r>
              <a:rPr lang="en-US" sz="2800" dirty="0">
                <a:solidFill>
                  <a:schemeClr val="dk1"/>
                </a:solidFill>
              </a:rPr>
              <a:t>Target </a:t>
            </a:r>
            <a:r>
              <a:rPr lang="en-US" sz="2800" dirty="0" smtClean="0">
                <a:solidFill>
                  <a:schemeClr val="dk1"/>
                </a:solidFill>
              </a:rPr>
              <a:t>material</a:t>
            </a:r>
            <a:endParaRPr sz="4000" dirty="0"/>
          </a:p>
        </p:txBody>
      </p:sp>
      <p:pic>
        <p:nvPicPr>
          <p:cNvPr id="40" name="Google Shape;102;p10"/>
          <p:cNvPicPr preferRelativeResize="0"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12721" y="3914793"/>
            <a:ext cx="1441682" cy="2170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103;p10"/>
          <p:cNvPicPr preferRelativeResize="0"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45119" y="1208264"/>
            <a:ext cx="1627437" cy="2450966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106;p10"/>
          <p:cNvSpPr txBox="1"/>
          <p:nvPr/>
        </p:nvSpPr>
        <p:spPr>
          <a:xfrm>
            <a:off x="5571583" y="2681646"/>
            <a:ext cx="1351627" cy="864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b="1" dirty="0"/>
              <a:t>Gas </a:t>
            </a:r>
            <a:endParaRPr lang="en-US" b="1" dirty="0" smtClean="0"/>
          </a:p>
          <a:p>
            <a:pPr algn="ctr"/>
            <a:r>
              <a:rPr lang="en-US" b="1" dirty="0" smtClean="0"/>
              <a:t>injection</a:t>
            </a:r>
            <a:endParaRPr b="1" dirty="0"/>
          </a:p>
        </p:txBody>
      </p:sp>
      <p:sp>
        <p:nvSpPr>
          <p:cNvPr id="47" name="Google Shape;110;p10"/>
          <p:cNvSpPr txBox="1"/>
          <p:nvPr/>
        </p:nvSpPr>
        <p:spPr>
          <a:xfrm>
            <a:off x="5410681" y="2016987"/>
            <a:ext cx="1950300" cy="70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/>
            <a:r>
              <a:rPr lang="en-US" b="1" dirty="0"/>
              <a:t>Oven </a:t>
            </a:r>
            <a:endParaRPr lang="en-US" b="1" dirty="0" smtClean="0"/>
          </a:p>
          <a:p>
            <a:pPr algn="ctr"/>
            <a:r>
              <a:rPr lang="en-US" dirty="0" smtClean="0"/>
              <a:t>(</a:t>
            </a:r>
            <a:r>
              <a:rPr lang="en-US" dirty="0"/>
              <a:t>mass </a:t>
            </a:r>
            <a:r>
              <a:rPr lang="en-US" dirty="0" smtClean="0"/>
              <a:t>marker</a:t>
            </a:r>
            <a:r>
              <a:rPr lang="en-US" dirty="0"/>
              <a:t>)</a:t>
            </a:r>
            <a:endParaRPr dirty="0"/>
          </a:p>
          <a:p>
            <a:pPr marL="609585"/>
            <a:endParaRPr sz="2400" dirty="0">
              <a:solidFill>
                <a:schemeClr val="dk1"/>
              </a:solidFill>
            </a:endParaRPr>
          </a:p>
          <a:p>
            <a:endParaRPr sz="2400" dirty="0">
              <a:solidFill>
                <a:schemeClr val="dk1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582241" y="1294273"/>
            <a:ext cx="14927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Heating:</a:t>
            </a:r>
          </a:p>
          <a:p>
            <a:pPr algn="ctr"/>
            <a:r>
              <a:rPr lang="en-US" dirty="0" smtClean="0"/>
              <a:t>Line &amp; target</a:t>
            </a:r>
            <a:endParaRPr lang="fr-CH" dirty="0"/>
          </a:p>
        </p:txBody>
      </p:sp>
      <p:sp>
        <p:nvSpPr>
          <p:cNvPr id="60" name="TextBox 59"/>
          <p:cNvSpPr txBox="1"/>
          <p:nvPr/>
        </p:nvSpPr>
        <p:spPr>
          <a:xfrm>
            <a:off x="6894261" y="3395451"/>
            <a:ext cx="2125325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Water connectors</a:t>
            </a:r>
            <a:endParaRPr lang="fr-CH" dirty="0"/>
          </a:p>
        </p:txBody>
      </p:sp>
      <p:sp>
        <p:nvSpPr>
          <p:cNvPr id="65" name="TextBox 64"/>
          <p:cNvSpPr txBox="1"/>
          <p:nvPr/>
        </p:nvSpPr>
        <p:spPr>
          <a:xfrm>
            <a:off x="7582652" y="820829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FE view</a:t>
            </a:r>
            <a:endParaRPr lang="fr-CH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5519130" y="4739749"/>
            <a:ext cx="18004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FRONT END</a:t>
            </a:r>
          </a:p>
          <a:p>
            <a:pPr algn="ctr"/>
            <a:r>
              <a:rPr lang="en-US" b="1" dirty="0" smtClean="0"/>
              <a:t>(target station)</a:t>
            </a:r>
            <a:endParaRPr lang="fr-CH" b="1" dirty="0"/>
          </a:p>
        </p:txBody>
      </p:sp>
      <p:sp>
        <p:nvSpPr>
          <p:cNvPr id="67" name="Rectangle 66"/>
          <p:cNvSpPr/>
          <p:nvPr/>
        </p:nvSpPr>
        <p:spPr>
          <a:xfrm>
            <a:off x="86212" y="820829"/>
            <a:ext cx="5397266" cy="542997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/>
          </a:p>
        </p:txBody>
      </p:sp>
      <p:sp>
        <p:nvSpPr>
          <p:cNvPr id="68" name="Rectangle 67"/>
          <p:cNvSpPr/>
          <p:nvPr/>
        </p:nvSpPr>
        <p:spPr>
          <a:xfrm>
            <a:off x="5568165" y="851468"/>
            <a:ext cx="3451421" cy="539933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32827" y="214529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1" name="Straight Arrow Connector 70"/>
          <p:cNvCxnSpPr>
            <a:stCxn id="60" idx="0"/>
          </p:cNvCxnSpPr>
          <p:nvPr/>
        </p:nvCxnSpPr>
        <p:spPr>
          <a:xfrm flipH="1" flipV="1">
            <a:off x="7696200" y="3188232"/>
            <a:ext cx="260724" cy="20721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 flipV="1">
            <a:off x="8156158" y="3225209"/>
            <a:ext cx="279005" cy="2135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flipV="1">
            <a:off x="6605580" y="2966278"/>
            <a:ext cx="977072" cy="14473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7085899" y="2321308"/>
            <a:ext cx="1384706" cy="46442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stCxn id="57" idx="3"/>
          </p:cNvCxnSpPr>
          <p:nvPr/>
        </p:nvCxnSpPr>
        <p:spPr>
          <a:xfrm>
            <a:off x="7074957" y="1617439"/>
            <a:ext cx="1395648" cy="45994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>
            <a:stCxn id="57" idx="3"/>
          </p:cNvCxnSpPr>
          <p:nvPr/>
        </p:nvCxnSpPr>
        <p:spPr>
          <a:xfrm>
            <a:off x="7074957" y="1617439"/>
            <a:ext cx="983880" cy="143110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>
            <a:stCxn id="57" idx="3"/>
          </p:cNvCxnSpPr>
          <p:nvPr/>
        </p:nvCxnSpPr>
        <p:spPr>
          <a:xfrm>
            <a:off x="7074957" y="1617439"/>
            <a:ext cx="549871" cy="52590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>
            <a:off x="4212605" y="3226285"/>
            <a:ext cx="1180131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Plasma ion </a:t>
            </a:r>
          </a:p>
          <a:p>
            <a:pPr algn="ctr"/>
            <a:r>
              <a:rPr lang="en-US" sz="1400" b="1" dirty="0" smtClean="0"/>
              <a:t>source</a:t>
            </a:r>
            <a:endParaRPr lang="fr-CH" sz="1400" b="1" dirty="0"/>
          </a:p>
        </p:txBody>
      </p:sp>
    </p:spTree>
    <p:extLst>
      <p:ext uri="{BB962C8B-B14F-4D97-AF65-F5344CB8AC3E}">
        <p14:creationId xmlns:p14="http://schemas.microsoft.com/office/powerpoint/2010/main" val="65319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Target Production (2018)</a:t>
            </a:r>
            <a:endParaRPr lang="fr-CH" sz="32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09/12/2019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6</a:t>
            </a:r>
            <a:r>
              <a:rPr lang="en-GB" baseline="30000" dirty="0" smtClean="0"/>
              <a:t>th</a:t>
            </a:r>
            <a:r>
              <a:rPr lang="en-GB" dirty="0" smtClean="0"/>
              <a:t> Radiate Collaboration Meeting - </a:t>
            </a:r>
            <a:r>
              <a:rPr lang="en-GB" dirty="0" err="1" smtClean="0"/>
              <a:t>Triumf</a:t>
            </a:r>
            <a:r>
              <a:rPr lang="en-GB" dirty="0" smtClean="0"/>
              <a:t> (Canada)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2827" y="214529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681037" y="5039050"/>
            <a:ext cx="586250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</a:t>
            </a:r>
            <a:r>
              <a:rPr lang="en-US" u="sng" dirty="0" smtClean="0"/>
              <a:t>tal targets assembled end of 2018 : 49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Delivered to ISOLDE</a:t>
            </a:r>
            <a:r>
              <a:rPr lang="en-US" sz="1600" dirty="0" smtClean="0"/>
              <a:t>: </a:t>
            </a:r>
            <a:r>
              <a:rPr lang="en-US" sz="1600" b="1" dirty="0" smtClean="0"/>
              <a:t>29 (replaced after 1 to tw</a:t>
            </a:r>
            <a:r>
              <a:rPr lang="en-US" sz="1600" b="1" dirty="0" smtClean="0"/>
              <a:t>o weeks</a:t>
            </a:r>
            <a:r>
              <a:rPr lang="en-US" sz="1600" b="1" dirty="0" smtClean="0"/>
              <a:t>)</a:t>
            </a:r>
            <a:endParaRPr lang="en-US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Delivered to MEDICIS: 10</a:t>
            </a:r>
            <a:r>
              <a:rPr lang="en-US" sz="1600" b="1" dirty="0" smtClean="0"/>
              <a:t> </a:t>
            </a:r>
            <a:r>
              <a:rPr lang="en-US" sz="1600" dirty="0" smtClean="0"/>
              <a:t>+ 2 in December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Used for development: 8   (16%)</a:t>
            </a:r>
          </a:p>
          <a:p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622808" y="4104026"/>
            <a:ext cx="41164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10 different materials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Mostly carbides and metal foils</a:t>
            </a: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Most popular: </a:t>
            </a:r>
            <a:r>
              <a:rPr lang="en-US" b="1" dirty="0"/>
              <a:t>u</a:t>
            </a:r>
            <a:r>
              <a:rPr lang="en-US" b="1" dirty="0" smtClean="0"/>
              <a:t>ranium </a:t>
            </a:r>
            <a:r>
              <a:rPr lang="en-US" b="1" dirty="0"/>
              <a:t>c</a:t>
            </a:r>
            <a:r>
              <a:rPr lang="en-US" b="1" dirty="0" smtClean="0"/>
              <a:t>arbide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16406" y="4072376"/>
            <a:ext cx="33742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7 different ion 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LIST and negative ion source back in action</a:t>
            </a:r>
            <a:endParaRPr lang="en-GB" dirty="0" smtClean="0"/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64" y="912809"/>
            <a:ext cx="3391491" cy="2996213"/>
          </a:xfrm>
          <a:prstGeom prst="rect">
            <a:avLst/>
          </a:prstGeom>
        </p:spPr>
      </p:pic>
      <p:pic>
        <p:nvPicPr>
          <p:cNvPr id="18" name="Picture 17" descr="targets_for_an_EPIC_project - PowerPoint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64608" y="961026"/>
            <a:ext cx="3819447" cy="310783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83464" y="5941814"/>
            <a:ext cx="13676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Courtesy of S. Rothe</a:t>
            </a:r>
            <a:endParaRPr lang="fr-CH" sz="1000" dirty="0"/>
          </a:p>
        </p:txBody>
      </p:sp>
    </p:spTree>
    <p:extLst>
      <p:ext uri="{BB962C8B-B14F-4D97-AF65-F5344CB8AC3E}">
        <p14:creationId xmlns:p14="http://schemas.microsoft.com/office/powerpoint/2010/main" val="2331067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Target Handling and waste disposal</a:t>
            </a:r>
            <a:endParaRPr lang="en-US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91440" y="988404"/>
            <a:ext cx="8878162" cy="5220372"/>
          </a:xfrm>
        </p:spPr>
        <p:txBody>
          <a:bodyPr>
            <a:normAutofit/>
          </a:bodyPr>
          <a:lstStyle/>
          <a:p>
            <a:r>
              <a:rPr lang="en-US" sz="2400" dirty="0"/>
              <a:t>Remote handling capabilities: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/>
              <a:t>Three industrial robots (made radiations hard) for targets handling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/>
              <a:t>A rail conveyor system going from the HRS irradiation point (MEDICIS) to the laboratory area (accessible during beam operation)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Shielded storage (inside the target area and in the laboratory)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A shielded hot </a:t>
            </a:r>
            <a:r>
              <a:rPr lang="en-US" sz="2400" dirty="0" smtClean="0"/>
              <a:t>cell (being commissioned):</a:t>
            </a:r>
            <a:endParaRPr lang="en-US" sz="24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 smtClean="0"/>
              <a:t>Dedicated </a:t>
            </a:r>
            <a:r>
              <a:rPr lang="en-US" sz="2000" dirty="0"/>
              <a:t>mainly to targets </a:t>
            </a:r>
            <a:r>
              <a:rPr lang="en-US" sz="2000" dirty="0" smtClean="0"/>
              <a:t>dismantling and </a:t>
            </a:r>
            <a:r>
              <a:rPr lang="en-US" sz="2000" dirty="0" err="1" smtClean="0"/>
              <a:t>UC</a:t>
            </a:r>
            <a:r>
              <a:rPr lang="en-US" sz="2000" baseline="-25000" dirty="0" err="1" smtClean="0"/>
              <a:t>x</a:t>
            </a:r>
            <a:r>
              <a:rPr lang="en-US" sz="2000" dirty="0" smtClean="0"/>
              <a:t> re-oxidation (for </a:t>
            </a:r>
            <a:r>
              <a:rPr lang="en-US" sz="2000" dirty="0"/>
              <a:t>waste disposal) but scope of use could be </a:t>
            </a:r>
            <a:r>
              <a:rPr lang="en-US" sz="2000" dirty="0" smtClean="0"/>
              <a:t>extended (15 cm lead equivalent)</a:t>
            </a: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A “hot-laboratory” with the technical and procedural (close RP support) requirements for handling of radioactive </a:t>
            </a:r>
            <a:r>
              <a:rPr lang="en-US" sz="2000" dirty="0" smtClean="0"/>
              <a:t>materials: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 smtClean="0"/>
              <a:t>Dedicated to target lifecycle and CERN-MEDICIS infrastructure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 smtClean="0"/>
              <a:t>Civil engineering for the hot-laboratory extension will start in 2020 (</a:t>
            </a:r>
            <a:r>
              <a:rPr lang="en-US" sz="2000" dirty="0" err="1" smtClean="0"/>
              <a:t>nano</a:t>
            </a:r>
            <a:r>
              <a:rPr lang="en-US" sz="2000" dirty="0" smtClean="0"/>
              <a:t>-laboratory for actinide target production and shielded storage area)</a:t>
            </a:r>
            <a:endParaRPr lang="en-US" sz="20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2827" y="214529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09/12/2019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6</a:t>
            </a:r>
            <a:r>
              <a:rPr lang="en-GB" baseline="30000" dirty="0"/>
              <a:t>th</a:t>
            </a:r>
            <a:r>
              <a:rPr lang="en-GB" dirty="0" smtClean="0"/>
              <a:t> Radiate Collaboration Meeting - </a:t>
            </a:r>
            <a:r>
              <a:rPr lang="en-GB" dirty="0" err="1" smtClean="0"/>
              <a:t>Triumf</a:t>
            </a:r>
            <a:r>
              <a:rPr lang="en-GB" dirty="0" smtClean="0"/>
              <a:t> (Canada)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14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Target Handling and Storage</a:t>
            </a:r>
            <a:endParaRPr lang="en-US" sz="28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2827" y="214529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09/12/2019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6</a:t>
            </a:r>
            <a:r>
              <a:rPr lang="en-GB" baseline="30000" dirty="0" smtClean="0"/>
              <a:t>th</a:t>
            </a:r>
            <a:r>
              <a:rPr lang="en-GB" dirty="0" smtClean="0"/>
              <a:t> Radiate Collaboration Meeting - </a:t>
            </a:r>
            <a:r>
              <a:rPr lang="en-GB" dirty="0" err="1" smtClean="0"/>
              <a:t>Triumf</a:t>
            </a:r>
            <a:r>
              <a:rPr lang="en-GB" dirty="0" smtClean="0"/>
              <a:t> (Canada)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13" name="Picture 12" descr="Screen shot 2013-02-15 at 16.36.19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863" y="3720905"/>
            <a:ext cx="3112286" cy="2543058"/>
          </a:xfrm>
          <a:prstGeom prst="rect">
            <a:avLst/>
          </a:prstGeom>
        </p:spPr>
      </p:pic>
      <p:pic>
        <p:nvPicPr>
          <p:cNvPr id="14" name="Picture 13" descr="IMG_5968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87" y="962021"/>
            <a:ext cx="3537540" cy="2652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55443" y="5923521"/>
            <a:ext cx="244169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Storage (target area)</a:t>
            </a:r>
            <a:endParaRPr lang="fr-CH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487" y="837912"/>
            <a:ext cx="387798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GPS and HRS robots (target area)</a:t>
            </a:r>
            <a:endParaRPr lang="fr-CH" b="1" dirty="0">
              <a:solidFill>
                <a:srgbClr val="FF0000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093" y="1107188"/>
            <a:ext cx="3364914" cy="2245613"/>
          </a:xfrm>
          <a:prstGeom prst="rect">
            <a:avLst/>
          </a:prstGeom>
        </p:spPr>
      </p:pic>
      <p:pic>
        <p:nvPicPr>
          <p:cNvPr id="18" name="Picture 2" descr="https://cds.cern.ch/record/2257570/files/20160904_Set03_Combined.jpg?subformat=icon-144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678" y="3738669"/>
            <a:ext cx="3277278" cy="2184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7056676" y="969686"/>
            <a:ext cx="180049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RCS and robot</a:t>
            </a:r>
            <a:endParaRPr lang="fr-CH" b="1" dirty="0">
              <a:solidFill>
                <a:srgbClr val="FF000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350" y="1829941"/>
            <a:ext cx="1784258" cy="133819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668582" y="1412444"/>
            <a:ext cx="1915909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RCS chicane </a:t>
            </a:r>
            <a:r>
              <a:rPr lang="en-US" sz="1400" b="1" dirty="0" smtClean="0">
                <a:solidFill>
                  <a:srgbClr val="FF0000"/>
                </a:solidFill>
              </a:rPr>
              <a:t>toward</a:t>
            </a:r>
          </a:p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>
                <a:solidFill>
                  <a:srgbClr val="FF0000"/>
                </a:solidFill>
              </a:rPr>
              <a:t>the laboratory</a:t>
            </a:r>
            <a:endParaRPr lang="fr-CH" sz="1400" b="1" dirty="0">
              <a:solidFill>
                <a:srgbClr val="FF0000"/>
              </a:solidFill>
            </a:endParaRPr>
          </a:p>
        </p:txBody>
      </p:sp>
      <p:pic>
        <p:nvPicPr>
          <p:cNvPr id="20" name="Picture 19" descr="\\cern.ch\dfs\Users\r\rmoraism\Desktop\Fellowship\Hot Cell\Pics\6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539831" y="3951689"/>
            <a:ext cx="2407505" cy="180577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ight Arrow 2"/>
          <p:cNvSpPr/>
          <p:nvPr/>
        </p:nvSpPr>
        <p:spPr>
          <a:xfrm>
            <a:off x="3366741" y="2499038"/>
            <a:ext cx="598732" cy="348634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1" name="Right Arrow 20"/>
          <p:cNvSpPr/>
          <p:nvPr/>
        </p:nvSpPr>
        <p:spPr>
          <a:xfrm>
            <a:off x="5356400" y="2493782"/>
            <a:ext cx="598732" cy="348634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2" name="Right Arrow 21"/>
          <p:cNvSpPr/>
          <p:nvPr/>
        </p:nvSpPr>
        <p:spPr>
          <a:xfrm rot="5663733">
            <a:off x="6718725" y="3369030"/>
            <a:ext cx="978624" cy="410766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4" name="Right Arrow 23"/>
          <p:cNvSpPr/>
          <p:nvPr/>
        </p:nvSpPr>
        <p:spPr>
          <a:xfrm rot="7499597">
            <a:off x="5095179" y="3522024"/>
            <a:ext cx="978624" cy="410766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5" name="Right Arrow 24"/>
          <p:cNvSpPr/>
          <p:nvPr/>
        </p:nvSpPr>
        <p:spPr>
          <a:xfrm rot="10380058">
            <a:off x="5375410" y="5192384"/>
            <a:ext cx="598732" cy="348634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7" name="Right Arrow 26"/>
          <p:cNvSpPr/>
          <p:nvPr/>
        </p:nvSpPr>
        <p:spPr>
          <a:xfrm rot="15951258">
            <a:off x="3121737" y="3620369"/>
            <a:ext cx="566133" cy="331437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8" name="Right Arrow 27"/>
          <p:cNvSpPr/>
          <p:nvPr/>
        </p:nvSpPr>
        <p:spPr>
          <a:xfrm rot="4881705">
            <a:off x="617050" y="3630808"/>
            <a:ext cx="566133" cy="331437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0" name="TextBox 29"/>
          <p:cNvSpPr txBox="1"/>
          <p:nvPr/>
        </p:nvSpPr>
        <p:spPr>
          <a:xfrm>
            <a:off x="3874283" y="5685778"/>
            <a:ext cx="180049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Hot Cell (back)</a:t>
            </a:r>
            <a:endParaRPr lang="fr-CH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59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 disposal (actinide)</a:t>
            </a:r>
            <a:endParaRPr lang="fr-CH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09/12/2019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6</a:t>
            </a:r>
            <a:r>
              <a:rPr lang="en-GB" baseline="30000" dirty="0"/>
              <a:t>th</a:t>
            </a:r>
            <a:r>
              <a:rPr lang="en-GB" dirty="0" smtClean="0"/>
              <a:t> Radiate Collaboration Meeting - </a:t>
            </a:r>
            <a:r>
              <a:rPr lang="en-GB" dirty="0" err="1" smtClean="0"/>
              <a:t>Triumf</a:t>
            </a:r>
            <a:r>
              <a:rPr lang="en-GB" dirty="0" smtClean="0"/>
              <a:t> (Canada)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9" name="Picture 2" descr="http://img.directindustry.com/images_di/photo-m2/25366-56463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591" y="1203691"/>
            <a:ext cx="1525651" cy="1981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Image result for maÃ§on ciment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9373" y="1353704"/>
            <a:ext cx="2118485" cy="1588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mage result for radioactive waste drum icon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1947" y="1180544"/>
            <a:ext cx="1529602" cy="1967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4324875" y="884552"/>
            <a:ext cx="9945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576" indent="0" algn="ctr">
              <a:buNone/>
            </a:pPr>
            <a:r>
              <a:rPr lang="en-US" sz="1400" b="1" u="sng" dirty="0" smtClean="0">
                <a:solidFill>
                  <a:schemeClr val="accent1"/>
                </a:solidFill>
                <a:latin typeface="Corbel" panose="020B0503020204020204" pitchFamily="34" charset="0"/>
              </a:rPr>
              <a:t>Oxidation</a:t>
            </a:r>
            <a:endParaRPr lang="en-US" sz="1400" b="1" u="sng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896285" y="834357"/>
            <a:ext cx="14898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576" indent="0" algn="ctr">
              <a:buNone/>
            </a:pPr>
            <a:r>
              <a:rPr lang="en-US" sz="1400" b="1" u="sng" dirty="0" smtClean="0">
                <a:solidFill>
                  <a:schemeClr val="accent1"/>
                </a:solidFill>
                <a:latin typeface="Corbel" panose="020B0503020204020204" pitchFamily="34" charset="0"/>
              </a:rPr>
              <a:t>Cementation for</a:t>
            </a:r>
          </a:p>
          <a:p>
            <a:pPr marL="36576" indent="0" algn="ctr">
              <a:buNone/>
            </a:pPr>
            <a:r>
              <a:rPr lang="en-US" sz="1400" b="1" u="sng" dirty="0" err="1" smtClean="0">
                <a:solidFill>
                  <a:schemeClr val="accent1"/>
                </a:solidFill>
                <a:latin typeface="Corbel" panose="020B0503020204020204" pitchFamily="34" charset="0"/>
              </a:rPr>
              <a:t>UxOy</a:t>
            </a:r>
            <a:r>
              <a:rPr lang="en-US" sz="1400" b="1" u="sng" dirty="0" smtClean="0">
                <a:solidFill>
                  <a:schemeClr val="accent1"/>
                </a:solidFill>
                <a:latin typeface="Corbel" panose="020B0503020204020204" pitchFamily="34" charset="0"/>
              </a:rPr>
              <a:t>-C powder</a:t>
            </a:r>
            <a:endParaRPr lang="en-US" sz="1400" b="1" u="sng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827858" y="876531"/>
            <a:ext cx="12237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576" indent="0" algn="ctr">
              <a:buNone/>
            </a:pPr>
            <a:r>
              <a:rPr lang="en-US" sz="1400" b="1" u="sng" dirty="0" smtClean="0">
                <a:solidFill>
                  <a:schemeClr val="accent1"/>
                </a:solidFill>
                <a:latin typeface="Corbel" panose="020B0503020204020204" pitchFamily="34" charset="0"/>
              </a:rPr>
              <a:t>Conditioning</a:t>
            </a:r>
            <a:endParaRPr lang="en-US" sz="1400" b="1" u="sng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663241" y="876791"/>
            <a:ext cx="11883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576" indent="0">
              <a:buNone/>
            </a:pPr>
            <a:r>
              <a:rPr lang="en-US" sz="1400" b="1" u="sng" dirty="0" smtClean="0">
                <a:solidFill>
                  <a:schemeClr val="accent1"/>
                </a:solidFill>
                <a:latin typeface="Corbel" panose="020B0503020204020204" pitchFamily="34" charset="0"/>
              </a:rPr>
              <a:t>Dismantling</a:t>
            </a:r>
          </a:p>
          <a:p>
            <a:pPr marL="36576" indent="0">
              <a:buNone/>
            </a:pPr>
            <a:r>
              <a:rPr lang="en-US" sz="1400" b="1" u="sng" dirty="0" smtClean="0">
                <a:solidFill>
                  <a:schemeClr val="accent1"/>
                </a:solidFill>
                <a:latin typeface="Corbel" panose="020B0503020204020204" pitchFamily="34" charset="0"/>
              </a:rPr>
              <a:t>(not started)</a:t>
            </a:r>
            <a:endParaRPr lang="en-US" sz="1400" b="1" u="sng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3206" y="1439715"/>
            <a:ext cx="1571064" cy="1556037"/>
          </a:xfrm>
          <a:prstGeom prst="rect">
            <a:avLst/>
          </a:prstGeom>
        </p:spPr>
      </p:pic>
      <p:pic>
        <p:nvPicPr>
          <p:cNvPr id="17" name="Picture 4" descr="AGF00001"/>
          <p:cNvPicPr>
            <a:picLocks noChangeAspect="1" noChangeArrowheads="1"/>
          </p:cNvPicPr>
          <p:nvPr/>
        </p:nvPicPr>
        <p:blipFill>
          <a:blip r:embed="rId6" cstate="print">
            <a:extLst/>
          </a:blip>
          <a:stretch>
            <a:fillRect/>
          </a:stretch>
        </p:blipFill>
        <p:spPr bwMode="auto">
          <a:xfrm>
            <a:off x="190473" y="1480255"/>
            <a:ext cx="2052722" cy="1539542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618536" y="922138"/>
            <a:ext cx="13745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576" indent="0">
              <a:buNone/>
            </a:pPr>
            <a:r>
              <a:rPr lang="en-US" sz="1400" b="1" u="sng" dirty="0" smtClean="0">
                <a:solidFill>
                  <a:schemeClr val="accent1"/>
                </a:solidFill>
                <a:latin typeface="Corbel" panose="020B0503020204020204" pitchFamily="34" charset="0"/>
              </a:rPr>
              <a:t>Target Storage</a:t>
            </a:r>
            <a:endParaRPr lang="en-US" sz="1400" b="1" u="sng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356616" y="3429092"/>
            <a:ext cx="8490910" cy="2739352"/>
            <a:chOff x="356616" y="3415543"/>
            <a:chExt cx="8490910" cy="2739352"/>
          </a:xfrm>
        </p:grpSpPr>
        <p:grpSp>
          <p:nvGrpSpPr>
            <p:cNvPr id="44" name="Group 43"/>
            <p:cNvGrpSpPr/>
            <p:nvPr/>
          </p:nvGrpSpPr>
          <p:grpSpPr>
            <a:xfrm>
              <a:off x="356616" y="3415543"/>
              <a:ext cx="8490910" cy="2739352"/>
              <a:chOff x="356616" y="3494199"/>
              <a:chExt cx="8490910" cy="2739352"/>
            </a:xfrm>
          </p:grpSpPr>
          <p:sp>
            <p:nvSpPr>
              <p:cNvPr id="46" name="Rectangle 45"/>
              <p:cNvSpPr/>
              <p:nvPr/>
            </p:nvSpPr>
            <p:spPr>
              <a:xfrm>
                <a:off x="1371600" y="3494199"/>
                <a:ext cx="141096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6576" indent="0">
                  <a:buNone/>
                </a:pPr>
                <a:r>
                  <a:rPr lang="fr-CH" sz="1400" b="1" u="sng" dirty="0" smtClean="0">
                    <a:solidFill>
                      <a:schemeClr val="accent1"/>
                    </a:solidFill>
                    <a:latin typeface="Corbel" panose="020B0503020204020204" pitchFamily="34" charset="0"/>
                  </a:rPr>
                  <a:t>Target </a:t>
                </a:r>
                <a:r>
                  <a:rPr lang="fr-CH" sz="1400" b="1" u="sng" dirty="0" err="1" smtClean="0">
                    <a:solidFill>
                      <a:schemeClr val="accent1"/>
                    </a:solidFill>
                    <a:latin typeface="Corbel" panose="020B0503020204020204" pitchFamily="34" charset="0"/>
                  </a:rPr>
                  <a:t>material</a:t>
                </a:r>
                <a:endParaRPr lang="fr-CH" sz="1400" b="1" u="sng" dirty="0">
                  <a:solidFill>
                    <a:schemeClr val="accent1"/>
                  </a:solidFill>
                  <a:latin typeface="Corbel" panose="020B0503020204020204" pitchFamily="34" charset="0"/>
                </a:endParaRPr>
              </a:p>
            </p:txBody>
          </p:sp>
          <p:grpSp>
            <p:nvGrpSpPr>
              <p:cNvPr id="47" name="Group 46"/>
              <p:cNvGrpSpPr>
                <a:grpSpLocks noChangeAspect="1"/>
              </p:cNvGrpSpPr>
              <p:nvPr/>
            </p:nvGrpSpPr>
            <p:grpSpPr>
              <a:xfrm>
                <a:off x="6556368" y="4262152"/>
                <a:ext cx="2291158" cy="1971399"/>
                <a:chOff x="6025504" y="4354588"/>
                <a:chExt cx="1778988" cy="1530708"/>
              </a:xfrm>
            </p:grpSpPr>
            <p:sp>
              <p:nvSpPr>
                <p:cNvPr id="59" name="Rectangle 58"/>
                <p:cNvSpPr/>
                <p:nvPr/>
              </p:nvSpPr>
              <p:spPr>
                <a:xfrm>
                  <a:off x="6025504" y="5526833"/>
                  <a:ext cx="1778988" cy="35846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fr-CH" sz="1200" dirty="0">
                      <a:solidFill>
                        <a:schemeClr val="accent1"/>
                      </a:solidFill>
                      <a:latin typeface="Corbel" panose="020B0503020204020204" pitchFamily="34" charset="0"/>
                    </a:rPr>
                    <a:t>Micro UC</a:t>
                  </a:r>
                  <a:r>
                    <a:rPr lang="fr-CH" sz="1200" baseline="-25000" dirty="0">
                      <a:solidFill>
                        <a:schemeClr val="accent1"/>
                      </a:solidFill>
                      <a:latin typeface="Corbel" panose="020B0503020204020204" pitchFamily="34" charset="0"/>
                    </a:rPr>
                    <a:t>x</a:t>
                  </a:r>
                  <a:r>
                    <a:rPr lang="fr-CH" sz="1200" dirty="0">
                      <a:solidFill>
                        <a:schemeClr val="accent1"/>
                      </a:solidFill>
                      <a:latin typeface="Corbel" panose="020B0503020204020204" pitchFamily="34" charset="0"/>
                    </a:rPr>
                    <a:t> </a:t>
                  </a:r>
                  <a:r>
                    <a:rPr lang="fr-CH" sz="1200" dirty="0" err="1">
                      <a:solidFill>
                        <a:schemeClr val="accent1"/>
                      </a:solidFill>
                      <a:latin typeface="Corbel" panose="020B0503020204020204" pitchFamily="34" charset="0"/>
                    </a:rPr>
                    <a:t>after</a:t>
                  </a:r>
                  <a:r>
                    <a:rPr lang="fr-CH" sz="1200" dirty="0">
                      <a:solidFill>
                        <a:schemeClr val="accent1"/>
                      </a:solidFill>
                      <a:latin typeface="Corbel" panose="020B0503020204020204" pitchFamily="34" charset="0"/>
                    </a:rPr>
                    <a:t> </a:t>
                  </a:r>
                  <a:r>
                    <a:rPr lang="fr-CH" sz="1200" dirty="0" err="1">
                      <a:solidFill>
                        <a:schemeClr val="accent1"/>
                      </a:solidFill>
                      <a:latin typeface="Corbel" panose="020B0503020204020204" pitchFamily="34" charset="0"/>
                    </a:rPr>
                    <a:t>oxidation</a:t>
                  </a:r>
                  <a:r>
                    <a:rPr lang="fr-CH" sz="1200" dirty="0">
                      <a:solidFill>
                        <a:schemeClr val="accent1"/>
                      </a:solidFill>
                      <a:latin typeface="Corbel" panose="020B0503020204020204" pitchFamily="34" charset="0"/>
                    </a:rPr>
                    <a:t> (U</a:t>
                  </a:r>
                  <a:r>
                    <a:rPr lang="fr-CH" sz="1200" baseline="-25000" dirty="0">
                      <a:solidFill>
                        <a:schemeClr val="accent1"/>
                      </a:solidFill>
                      <a:latin typeface="Corbel" panose="020B0503020204020204" pitchFamily="34" charset="0"/>
                    </a:rPr>
                    <a:t>3</a:t>
                  </a:r>
                  <a:r>
                    <a:rPr lang="fr-CH" sz="1200" dirty="0">
                      <a:solidFill>
                        <a:schemeClr val="accent1"/>
                      </a:solidFill>
                      <a:latin typeface="Corbel" panose="020B0503020204020204" pitchFamily="34" charset="0"/>
                    </a:rPr>
                    <a:t>O</a:t>
                  </a:r>
                  <a:r>
                    <a:rPr lang="fr-CH" sz="1200" baseline="-25000" dirty="0">
                      <a:solidFill>
                        <a:schemeClr val="accent1"/>
                      </a:solidFill>
                      <a:latin typeface="Corbel" panose="020B0503020204020204" pitchFamily="34" charset="0"/>
                    </a:rPr>
                    <a:t>8</a:t>
                  </a:r>
                  <a:r>
                    <a:rPr lang="fr-CH" sz="1200" dirty="0">
                      <a:solidFill>
                        <a:schemeClr val="accent1"/>
                      </a:solidFill>
                      <a:latin typeface="Corbel" panose="020B0503020204020204" pitchFamily="34" charset="0"/>
                    </a:rPr>
                    <a:t>) at 350°C </a:t>
                  </a:r>
                  <a:r>
                    <a:rPr lang="fr-CH" sz="1200" dirty="0" err="1">
                      <a:solidFill>
                        <a:schemeClr val="accent1"/>
                      </a:solidFill>
                      <a:latin typeface="Corbel" panose="020B0503020204020204" pitchFamily="34" charset="0"/>
                    </a:rPr>
                    <a:t>under</a:t>
                  </a:r>
                  <a:r>
                    <a:rPr lang="fr-CH" sz="1200" dirty="0">
                      <a:solidFill>
                        <a:schemeClr val="accent1"/>
                      </a:solidFill>
                      <a:latin typeface="Corbel" panose="020B0503020204020204" pitchFamily="34" charset="0"/>
                    </a:rPr>
                    <a:t> 10% O</a:t>
                  </a:r>
                  <a:r>
                    <a:rPr lang="fr-CH" sz="1200" baseline="-25000" dirty="0">
                      <a:solidFill>
                        <a:schemeClr val="accent1"/>
                      </a:solidFill>
                      <a:latin typeface="Corbel" panose="020B0503020204020204" pitchFamily="34" charset="0"/>
                    </a:rPr>
                    <a:t>2</a:t>
                  </a:r>
                </a:p>
              </p:txBody>
            </p:sp>
            <p:pic>
              <p:nvPicPr>
                <p:cNvPr id="60" name="Picture 59"/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212501" y="4354588"/>
                  <a:ext cx="1467194" cy="1153903"/>
                </a:xfrm>
                <a:prstGeom prst="rect">
                  <a:avLst/>
                </a:prstGeom>
              </p:spPr>
            </p:pic>
          </p:grpSp>
          <p:pic>
            <p:nvPicPr>
              <p:cNvPr id="48" name="Picture 47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3872515" y="3986272"/>
                <a:ext cx="2500218" cy="1875164"/>
              </a:xfrm>
              <a:prstGeom prst="rect">
                <a:avLst/>
              </a:prstGeom>
            </p:spPr>
          </p:pic>
          <p:pic>
            <p:nvPicPr>
              <p:cNvPr id="49" name="Picture 48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6616" y="3784237"/>
                <a:ext cx="1585700" cy="2434321"/>
              </a:xfrm>
              <a:prstGeom prst="rect">
                <a:avLst/>
              </a:prstGeom>
            </p:spPr>
          </p:pic>
          <p:grpSp>
            <p:nvGrpSpPr>
              <p:cNvPr id="50" name="Group 49"/>
              <p:cNvGrpSpPr/>
              <p:nvPr/>
            </p:nvGrpSpPr>
            <p:grpSpPr>
              <a:xfrm>
                <a:off x="1995096" y="4273092"/>
                <a:ext cx="1389567" cy="1456609"/>
                <a:chOff x="2006581" y="4638169"/>
                <a:chExt cx="1389567" cy="1456609"/>
              </a:xfrm>
            </p:grpSpPr>
            <p:pic>
              <p:nvPicPr>
                <p:cNvPr id="57" name="Picture 2" descr="\\cern.ch\dfs\Users\a\agottber\Desktop\IMG_3489.JPG"/>
                <p:cNvPicPr>
                  <a:picLocks noChangeAspect="1" noChangeArrowheads="1"/>
                </p:cNvPicPr>
                <p:nvPr/>
              </p:nvPicPr>
              <p:blipFill rotWithShape="1">
                <a:blip r:embed="rId10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 bwMode="auto">
                <a:xfrm>
                  <a:off x="2072007" y="4638169"/>
                  <a:ext cx="1271362" cy="948778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58" name="TextBox 57"/>
                <p:cNvSpPr txBox="1"/>
                <p:nvPr/>
              </p:nvSpPr>
              <p:spPr>
                <a:xfrm>
                  <a:off x="2006581" y="5586947"/>
                  <a:ext cx="1389567" cy="5078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CH" sz="900" dirty="0" smtClean="0">
                      <a:solidFill>
                        <a:schemeClr val="accent1"/>
                      </a:solidFill>
                      <a:latin typeface="Corbel" panose="020B0503020204020204" pitchFamily="34" charset="0"/>
                    </a:rPr>
                    <a:t>Uranium </a:t>
                  </a:r>
                  <a:r>
                    <a:rPr lang="fr-CH" sz="900" dirty="0" err="1" smtClean="0">
                      <a:solidFill>
                        <a:schemeClr val="accent1"/>
                      </a:solidFill>
                      <a:latin typeface="Corbel" panose="020B0503020204020204" pitchFamily="34" charset="0"/>
                    </a:rPr>
                    <a:t>carbide</a:t>
                  </a:r>
                  <a:r>
                    <a:rPr lang="fr-CH" sz="900" dirty="0" smtClean="0">
                      <a:solidFill>
                        <a:schemeClr val="accent1"/>
                      </a:solidFill>
                      <a:latin typeface="Corbel" panose="020B0503020204020204" pitchFamily="34" charset="0"/>
                    </a:rPr>
                    <a:t> pellets</a:t>
                  </a:r>
                </a:p>
                <a:p>
                  <a:r>
                    <a:rPr lang="fr-CH" sz="900" dirty="0" smtClean="0">
                      <a:solidFill>
                        <a:schemeClr val="accent1"/>
                      </a:solidFill>
                      <a:latin typeface="Corbel" panose="020B0503020204020204" pitchFamily="34" charset="0"/>
                    </a:rPr>
                    <a:t>d=14 mm</a:t>
                  </a:r>
                </a:p>
                <a:p>
                  <a:r>
                    <a:rPr lang="fr-CH" sz="900" dirty="0" err="1" smtClean="0">
                      <a:solidFill>
                        <a:schemeClr val="accent1"/>
                      </a:solidFill>
                      <a:latin typeface="Corbel" panose="020B0503020204020204" pitchFamily="34" charset="0"/>
                    </a:rPr>
                    <a:t>Thickness</a:t>
                  </a:r>
                  <a:r>
                    <a:rPr lang="fr-CH" sz="900" dirty="0" smtClean="0">
                      <a:solidFill>
                        <a:schemeClr val="accent1"/>
                      </a:solidFill>
                      <a:latin typeface="Corbel" panose="020B0503020204020204" pitchFamily="34" charset="0"/>
                    </a:rPr>
                    <a:t> 1.5 mm</a:t>
                  </a:r>
                  <a:endParaRPr lang="en-GB" sz="900" dirty="0">
                    <a:solidFill>
                      <a:schemeClr val="accent1"/>
                    </a:solidFill>
                    <a:latin typeface="Corbel" panose="020B0503020204020204" pitchFamily="34" charset="0"/>
                  </a:endParaRPr>
                </a:p>
              </p:txBody>
            </p:sp>
          </p:grpSp>
          <p:sp>
            <p:nvSpPr>
              <p:cNvPr id="52" name="Rectangle 51"/>
              <p:cNvSpPr/>
              <p:nvPr/>
            </p:nvSpPr>
            <p:spPr>
              <a:xfrm>
                <a:off x="4248775" y="3629365"/>
                <a:ext cx="152509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6576" indent="0">
                  <a:buNone/>
                </a:pPr>
                <a:r>
                  <a:rPr lang="fr-CH" sz="1400" b="1" u="sng" dirty="0" smtClean="0">
                    <a:solidFill>
                      <a:schemeClr val="accent1"/>
                    </a:solidFill>
                    <a:latin typeface="Corbel" panose="020B0503020204020204" pitchFamily="34" charset="0"/>
                  </a:rPr>
                  <a:t>Thermal </a:t>
                </a:r>
                <a:r>
                  <a:rPr lang="fr-CH" sz="1400" b="1" u="sng" dirty="0" err="1" smtClean="0">
                    <a:solidFill>
                      <a:schemeClr val="accent1"/>
                    </a:solidFill>
                    <a:latin typeface="Corbel" panose="020B0503020204020204" pitchFamily="34" charset="0"/>
                  </a:rPr>
                  <a:t>analysis</a:t>
                </a:r>
                <a:endParaRPr lang="fr-CH" sz="1400" b="1" u="sng" dirty="0">
                  <a:solidFill>
                    <a:schemeClr val="accent1"/>
                  </a:solidFill>
                  <a:latin typeface="Corbel" panose="020B0503020204020204" pitchFamily="34" charset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6672498" y="3923978"/>
                <a:ext cx="205889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6576" indent="0">
                  <a:buNone/>
                </a:pPr>
                <a:r>
                  <a:rPr lang="fr-CH" sz="1400" b="1" u="sng" dirty="0" smtClean="0">
                    <a:solidFill>
                      <a:schemeClr val="accent1"/>
                    </a:solidFill>
                    <a:latin typeface="Corbel" panose="020B0503020204020204" pitchFamily="34" charset="0"/>
                  </a:rPr>
                  <a:t>Microstructural </a:t>
                </a:r>
                <a:r>
                  <a:rPr lang="fr-CH" sz="1400" b="1" u="sng" dirty="0" err="1" smtClean="0">
                    <a:solidFill>
                      <a:schemeClr val="accent1"/>
                    </a:solidFill>
                    <a:latin typeface="Corbel" panose="020B0503020204020204" pitchFamily="34" charset="0"/>
                  </a:rPr>
                  <a:t>analysis</a:t>
                </a:r>
                <a:endParaRPr lang="fr-CH" sz="1400" b="1" u="sng" dirty="0">
                  <a:solidFill>
                    <a:schemeClr val="accent1"/>
                  </a:solidFill>
                  <a:latin typeface="Corbel" panose="020B0503020204020204" pitchFamily="34" charset="0"/>
                </a:endParaRPr>
              </a:p>
            </p:txBody>
          </p:sp>
          <p:cxnSp>
            <p:nvCxnSpPr>
              <p:cNvPr id="55" name="Straight Connector 54"/>
              <p:cNvCxnSpPr/>
              <p:nvPr/>
            </p:nvCxnSpPr>
            <p:spPr>
              <a:xfrm flipV="1">
                <a:off x="1266040" y="4249709"/>
                <a:ext cx="781836" cy="993911"/>
              </a:xfrm>
              <a:prstGeom prst="line">
                <a:avLst/>
              </a:prstGeom>
              <a:ln w="12700"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 flipV="1">
                <a:off x="1371600" y="5221871"/>
                <a:ext cx="688922" cy="58843"/>
              </a:xfrm>
              <a:prstGeom prst="line">
                <a:avLst/>
              </a:prstGeom>
              <a:ln w="12700"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45" name="Picture 2" descr="Image result for pyrophoric symbol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2499" y="3686605"/>
              <a:ext cx="414916" cy="414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1" name="Left Brace 60"/>
          <p:cNvSpPr/>
          <p:nvPr/>
        </p:nvSpPr>
        <p:spPr>
          <a:xfrm rot="5400000">
            <a:off x="4312234" y="-896034"/>
            <a:ext cx="797748" cy="8708984"/>
          </a:xfrm>
          <a:prstGeom prst="leftBrace">
            <a:avLst>
              <a:gd name="adj1" fmla="val 8333"/>
              <a:gd name="adj2" fmla="val 48616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62" name="TextBox 61"/>
          <p:cNvSpPr txBox="1"/>
          <p:nvPr/>
        </p:nvSpPr>
        <p:spPr>
          <a:xfrm>
            <a:off x="2627033" y="3082843"/>
            <a:ext cx="5694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Work in progress            (tests on non-irradiated UC</a:t>
            </a:r>
            <a:r>
              <a:rPr lang="en-US" baseline="-25000" dirty="0" smtClean="0"/>
              <a:t>X</a:t>
            </a:r>
            <a:r>
              <a:rPr lang="en-US" dirty="0" smtClean="0"/>
              <a:t>)</a:t>
            </a:r>
            <a:endParaRPr lang="fr-CH" dirty="0"/>
          </a:p>
        </p:txBody>
      </p:sp>
      <p:pic>
        <p:nvPicPr>
          <p:cNvPr id="63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832827" y="214529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" name="TextBox 64"/>
          <p:cNvSpPr txBox="1"/>
          <p:nvPr/>
        </p:nvSpPr>
        <p:spPr>
          <a:xfrm>
            <a:off x="4248775" y="6045333"/>
            <a:ext cx="15600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Courtesy of N.-T. Vuong</a:t>
            </a:r>
            <a:endParaRPr lang="fr-CH" sz="1000" dirty="0"/>
          </a:p>
        </p:txBody>
      </p:sp>
    </p:spTree>
    <p:extLst>
      <p:ext uri="{BB962C8B-B14F-4D97-AF65-F5344CB8AC3E}">
        <p14:creationId xmlns:p14="http://schemas.microsoft.com/office/powerpoint/2010/main" val="256688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</a:rPr>
              <a:t>EPIC</a:t>
            </a:r>
            <a:r>
              <a:rPr lang="en-US" dirty="0" smtClean="0"/>
              <a:t> project</a:t>
            </a:r>
            <a:endParaRPr lang="fr-CH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09/12/2019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6</a:t>
            </a:r>
            <a:r>
              <a:rPr lang="en-GB" baseline="30000" dirty="0"/>
              <a:t>th</a:t>
            </a:r>
            <a:r>
              <a:rPr lang="en-GB" dirty="0" smtClean="0"/>
              <a:t> Radiate Collaboration Meeting - </a:t>
            </a:r>
            <a:r>
              <a:rPr lang="en-GB" dirty="0" err="1" smtClean="0"/>
              <a:t>Triumf</a:t>
            </a:r>
            <a:r>
              <a:rPr lang="en-GB" dirty="0" smtClean="0"/>
              <a:t> (Canada)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09728" y="1024128"/>
            <a:ext cx="8933688" cy="5251940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rgbClr val="FF0000"/>
                </a:solidFill>
              </a:rPr>
              <a:t>E</a:t>
            </a:r>
            <a:r>
              <a:rPr lang="en-US" sz="2200" dirty="0">
                <a:solidFill>
                  <a:srgbClr val="012087"/>
                </a:solidFill>
              </a:rPr>
              <a:t>xploiting the </a:t>
            </a:r>
            <a:r>
              <a:rPr lang="en-US" sz="2200" dirty="0">
                <a:solidFill>
                  <a:srgbClr val="FF0000"/>
                </a:solidFill>
              </a:rPr>
              <a:t>P</a:t>
            </a:r>
            <a:r>
              <a:rPr lang="en-US" sz="2200" dirty="0">
                <a:solidFill>
                  <a:srgbClr val="012087"/>
                </a:solidFill>
              </a:rPr>
              <a:t>otential of </a:t>
            </a:r>
            <a:r>
              <a:rPr lang="en-US" sz="2200" dirty="0">
                <a:solidFill>
                  <a:srgbClr val="FF0000"/>
                </a:solidFill>
              </a:rPr>
              <a:t>I</a:t>
            </a:r>
            <a:r>
              <a:rPr lang="en-US" sz="2200" dirty="0">
                <a:solidFill>
                  <a:srgbClr val="012087"/>
                </a:solidFill>
              </a:rPr>
              <a:t>SOLDE at </a:t>
            </a:r>
            <a:r>
              <a:rPr lang="en-US" sz="2200" dirty="0" smtClean="0">
                <a:solidFill>
                  <a:srgbClr val="FF0000"/>
                </a:solidFill>
              </a:rPr>
              <a:t>C</a:t>
            </a:r>
            <a:r>
              <a:rPr lang="en-US" sz="2200" dirty="0" smtClean="0">
                <a:solidFill>
                  <a:srgbClr val="012087"/>
                </a:solidFill>
              </a:rPr>
              <a:t>ERN, ISOLDE input in view of the definition of European Strategy for Particle Physics</a:t>
            </a:r>
          </a:p>
          <a:p>
            <a:r>
              <a:rPr lang="en-US" sz="2200" dirty="0" smtClean="0">
                <a:solidFill>
                  <a:srgbClr val="012087"/>
                </a:solidFill>
              </a:rPr>
              <a:t>The proposal identifies several ways to increase ISOLDE </a:t>
            </a:r>
            <a:r>
              <a:rPr lang="en-US" sz="2200" b="1" dirty="0" smtClean="0">
                <a:solidFill>
                  <a:srgbClr val="012087"/>
                </a:solidFill>
              </a:rPr>
              <a:t>capabilities</a:t>
            </a:r>
            <a:r>
              <a:rPr lang="en-US" sz="2200" dirty="0" smtClean="0">
                <a:solidFill>
                  <a:srgbClr val="012087"/>
                </a:solidFill>
              </a:rPr>
              <a:t> and </a:t>
            </a:r>
            <a:r>
              <a:rPr lang="en-US" sz="2200" b="1" dirty="0" smtClean="0">
                <a:solidFill>
                  <a:srgbClr val="012087"/>
                </a:solidFill>
              </a:rPr>
              <a:t>capacities:</a:t>
            </a:r>
            <a:endParaRPr lang="en-US" sz="2200" dirty="0" smtClean="0">
              <a:solidFill>
                <a:srgbClr val="012087"/>
              </a:solidFill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100" dirty="0" smtClean="0"/>
              <a:t>Take </a:t>
            </a:r>
            <a:r>
              <a:rPr lang="en-US" sz="2100" dirty="0"/>
              <a:t>advantage of LHC Injector Upgrades (LIU)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100" dirty="0"/>
              <a:t>Increase of p-intensity </a:t>
            </a:r>
            <a:r>
              <a:rPr lang="en-US" sz="2100" dirty="0" smtClean="0"/>
              <a:t>with the new </a:t>
            </a:r>
            <a:r>
              <a:rPr lang="en-US" sz="2100" dirty="0" err="1" smtClean="0"/>
              <a:t>Linac</a:t>
            </a:r>
            <a:endParaRPr lang="en-US" sz="2100" dirty="0"/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100" dirty="0"/>
              <a:t>Increase of PS-BOOSTER p-energy (1.4 to 2 GeV)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200" dirty="0" smtClean="0"/>
              <a:t>Allow parallel beam operation with (a) new target station(s)</a:t>
            </a:r>
            <a:endParaRPr lang="en-US" sz="22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200" dirty="0"/>
              <a:t>Higher quality beams for </a:t>
            </a:r>
            <a:r>
              <a:rPr lang="en-US" sz="2200" b="1" dirty="0"/>
              <a:t>improved RIB beam purification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200" dirty="0"/>
              <a:t>Upgrade </a:t>
            </a:r>
            <a:r>
              <a:rPr lang="en-US" sz="2200" dirty="0" smtClean="0"/>
              <a:t>the REX-ISOLDE post-accelerator (NC and SC sections)</a:t>
            </a:r>
            <a:endParaRPr lang="en-US" sz="22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200" dirty="0" smtClean="0"/>
              <a:t>Implement a new </a:t>
            </a:r>
            <a:r>
              <a:rPr lang="en-US" sz="2200" dirty="0"/>
              <a:t>compact storage </a:t>
            </a:r>
            <a:r>
              <a:rPr lang="en-US" sz="2200" dirty="0" smtClean="0"/>
              <a:t>ring to store RIBs</a:t>
            </a:r>
            <a:endParaRPr lang="en-US" sz="22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200" dirty="0" smtClean="0"/>
              <a:t>Build a </a:t>
            </a:r>
            <a:r>
              <a:rPr lang="en-US" sz="2200" dirty="0"/>
              <a:t>new experimental hall </a:t>
            </a:r>
            <a:r>
              <a:rPr lang="en-US" sz="2200" dirty="0" smtClean="0"/>
              <a:t>to host </a:t>
            </a:r>
            <a:r>
              <a:rPr lang="en-US" sz="2200" dirty="0"/>
              <a:t>new </a:t>
            </a:r>
            <a:r>
              <a:rPr lang="en-US" sz="2200" dirty="0" smtClean="0"/>
              <a:t>experiments</a:t>
            </a:r>
            <a:endParaRPr lang="en-US" sz="2200" dirty="0" smtClean="0">
              <a:solidFill>
                <a:srgbClr val="012087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2827" y="214529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ight Brace 10"/>
          <p:cNvSpPr/>
          <p:nvPr/>
        </p:nvSpPr>
        <p:spPr>
          <a:xfrm>
            <a:off x="7901214" y="2276856"/>
            <a:ext cx="813816" cy="20574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2" name="TextBox 11"/>
          <p:cNvSpPr txBox="1"/>
          <p:nvPr/>
        </p:nvSpPr>
        <p:spPr>
          <a:xfrm rot="5400000">
            <a:off x="7267327" y="3218689"/>
            <a:ext cx="3339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Discussed in the coming slides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46036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Energy and intensity upgrade</a:t>
            </a:r>
            <a:endParaRPr lang="fr-CH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09/12/2019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6</a:t>
            </a:r>
            <a:r>
              <a:rPr lang="en-GB" baseline="30000" dirty="0" smtClean="0"/>
              <a:t>th</a:t>
            </a:r>
            <a:r>
              <a:rPr lang="en-GB" dirty="0" smtClean="0"/>
              <a:t> Radiate Collaboration Meeting - </a:t>
            </a:r>
            <a:r>
              <a:rPr lang="en-GB" dirty="0" err="1" smtClean="0"/>
              <a:t>Triumf</a:t>
            </a:r>
            <a:r>
              <a:rPr lang="en-GB" dirty="0" smtClean="0"/>
              <a:t> (Canada)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365761" y="1057523"/>
            <a:ext cx="8603842" cy="5218545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Energy upgrade:</a:t>
            </a:r>
            <a:r>
              <a:rPr lang="en-US" sz="2400" dirty="0" smtClean="0"/>
              <a:t> electro-magnets in the transfer line can’t cope with the 2 GeV protons. Modifications (higher magnetic rigidity) or relocations of dipoles being studied</a:t>
            </a:r>
          </a:p>
          <a:p>
            <a:r>
              <a:rPr lang="en-US" sz="2400" b="1" dirty="0" smtClean="0"/>
              <a:t>Intensity Upgrade: </a:t>
            </a:r>
            <a:r>
              <a:rPr lang="en-US" sz="2400" dirty="0" smtClean="0"/>
              <a:t>Higher beam power on the targets and on the beam dumps (absorbing the majority of the beam)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800" dirty="0"/>
              <a:t>Coupled FLUKA/thermo-mechanical analyses are showing that the dumps operate at their limit in terms of temperature and mechanical stresses with the actual beam parameters (2 A – 1.4 GeV beam). </a:t>
            </a:r>
            <a:r>
              <a:rPr lang="en-US" sz="1800" b="1" dirty="0">
                <a:solidFill>
                  <a:srgbClr val="FF0000"/>
                </a:solidFill>
              </a:rPr>
              <a:t>Exclude </a:t>
            </a:r>
            <a:r>
              <a:rPr lang="en-US" sz="1800" b="1" dirty="0" smtClean="0">
                <a:solidFill>
                  <a:srgbClr val="FF0000"/>
                </a:solidFill>
              </a:rPr>
              <a:t>any increase</a:t>
            </a:r>
            <a:endParaRPr lang="fr-CH" sz="1800" b="1" dirty="0">
              <a:solidFill>
                <a:srgbClr val="FF0000"/>
              </a:solidFill>
            </a:endParaRPr>
          </a:p>
          <a:p>
            <a:pPr lvl="1"/>
            <a:endParaRPr lang="en-US" sz="2400" dirty="0" smtClean="0"/>
          </a:p>
          <a:p>
            <a:pPr lvl="1"/>
            <a:endParaRPr lang="fr-CH" sz="2400" b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2827" y="214529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6F9E13E-04AE-8140-A68E-61137D83D4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6434" y="4104032"/>
            <a:ext cx="2743759" cy="136385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AF77C7B-721D-8041-8BE1-32517B3C26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1" y="4344064"/>
            <a:ext cx="3268861" cy="184589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AB6E596-B812-E04A-A6A4-2F7DDF5E6A00}"/>
              </a:ext>
            </a:extLst>
          </p:cNvPr>
          <p:cNvSpPr txBox="1"/>
          <p:nvPr/>
        </p:nvSpPr>
        <p:spPr>
          <a:xfrm>
            <a:off x="4035795" y="5583462"/>
            <a:ext cx="4441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560 ℃ steady state for HRS assuming ~3-5 W/m</a:t>
            </a:r>
            <a:r>
              <a:rPr lang="en-US" baseline="30000" dirty="0"/>
              <a:t>2</a:t>
            </a:r>
            <a:r>
              <a:rPr lang="en-US" dirty="0"/>
              <a:t>K HTC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01633" y="4344064"/>
            <a:ext cx="23680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Dump material: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Iron Blocks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Unknown thermal contact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11588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Beam dumps (visual inspection)</a:t>
            </a:r>
            <a:endParaRPr lang="fr-CH" sz="32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09/12/2019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6</a:t>
            </a:r>
            <a:r>
              <a:rPr lang="en-GB" baseline="30000" dirty="0" smtClean="0"/>
              <a:t>th</a:t>
            </a:r>
            <a:r>
              <a:rPr lang="en-GB" dirty="0" smtClean="0"/>
              <a:t> Radiate Collaboration Meeting - </a:t>
            </a:r>
            <a:r>
              <a:rPr lang="en-GB" dirty="0" err="1" smtClean="0"/>
              <a:t>Triumf</a:t>
            </a:r>
            <a:r>
              <a:rPr lang="en-GB" dirty="0" smtClean="0"/>
              <a:t> (Canada)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2827" y="214529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32E4288-A88E-C348-BF51-90587E8FCFCE}"/>
              </a:ext>
            </a:extLst>
          </p:cNvPr>
          <p:cNvSpPr txBox="1">
            <a:spLocks/>
          </p:cNvSpPr>
          <p:nvPr/>
        </p:nvSpPr>
        <p:spPr>
          <a:xfrm>
            <a:off x="3076328" y="2918594"/>
            <a:ext cx="5893274" cy="32755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>
            <a:normAutofit fontScale="62500" lnSpcReduction="20000"/>
          </a:bodyPr>
          <a:lstStyle>
            <a:lvl1pPr marL="225425" indent="-225425" algn="l" rtl="0" eaLnBrk="1" latinLnBrk="0" hangingPunct="1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  <a:buSzPct val="100000"/>
              <a:buFont typeface="Arial"/>
              <a:buChar char="•"/>
              <a:defRPr kumimoji="0" sz="3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60375" indent="-228600" algn="l" rtl="0" eaLnBrk="1" latinLnBrk="0" hangingPunct="1">
              <a:lnSpc>
                <a:spcPct val="100000"/>
              </a:lnSpc>
              <a:spcBef>
                <a:spcPts val="900"/>
              </a:spcBef>
              <a:buClr>
                <a:schemeClr val="bg2"/>
              </a:buClr>
              <a:buSzPct val="100000"/>
              <a:buFont typeface="Arial"/>
              <a:buChar char="•"/>
              <a:defRPr kumimoji="0" sz="3000" b="0" i="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685800" indent="-225425" algn="l" rtl="0" eaLnBrk="1" latinLnBrk="0" hangingPunct="1">
              <a:lnSpc>
                <a:spcPct val="100000"/>
              </a:lnSpc>
              <a:spcBef>
                <a:spcPts val="900"/>
              </a:spcBef>
              <a:buClr>
                <a:schemeClr val="accent2"/>
              </a:buClr>
              <a:buSzPct val="100000"/>
              <a:buFont typeface="Arial"/>
              <a:buChar char="•"/>
              <a:defRPr kumimoji="0" sz="3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909638" indent="-223838" algn="l" rtl="0" eaLnBrk="1" latinLnBrk="0" hangingPunct="1">
              <a:lnSpc>
                <a:spcPct val="100000"/>
              </a:lnSpc>
              <a:spcBef>
                <a:spcPts val="900"/>
              </a:spcBef>
              <a:buClr>
                <a:schemeClr val="accent3"/>
              </a:buClr>
              <a:buSzPct val="100000"/>
              <a:buFont typeface="Arial"/>
              <a:buChar char="•"/>
              <a:defRPr kumimoji="0" sz="3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146175" indent="-236538" algn="l" rtl="0" eaLnBrk="1" latinLnBrk="0" hangingPunct="1">
              <a:lnSpc>
                <a:spcPct val="100000"/>
              </a:lnSpc>
              <a:spcBef>
                <a:spcPts val="900"/>
              </a:spcBef>
              <a:buClr>
                <a:schemeClr val="accent4"/>
              </a:buClr>
              <a:buSzPct val="100000"/>
              <a:buFont typeface="Arial"/>
              <a:buChar char="•"/>
              <a:defRPr kumimoji="0" sz="3000" b="0" i="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Signs of corrosion and condensation on the visible face (accessible from target area)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Dump material not up to date with best practices in the field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Unknown condition (neither access nor monitoring)</a:t>
            </a:r>
            <a:endParaRPr lang="en-US" b="1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/>
              <a:t>Proposal: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/>
              <a:t>Study the implementation of PSB type cores (</a:t>
            </a:r>
            <a:r>
              <a:rPr lang="en-US" sz="2600" dirty="0" err="1"/>
              <a:t>CuCrZr</a:t>
            </a:r>
            <a:r>
              <a:rPr lang="en-US" sz="2600" dirty="0"/>
              <a:t> </a:t>
            </a:r>
            <a:r>
              <a:rPr lang="en-US" sz="2600" dirty="0" smtClean="0"/>
              <a:t>water cooled)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Improve shielding and limit backscattering of secondary particles (to limit activation)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Include maintenance and failure scenario in design</a:t>
            </a:r>
            <a:endParaRPr lang="en-US" sz="26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018D021-7ACB-C445-BA0E-E2F59F0A7E04}"/>
              </a:ext>
            </a:extLst>
          </p:cNvPr>
          <p:cNvGrpSpPr/>
          <p:nvPr/>
        </p:nvGrpSpPr>
        <p:grpSpPr>
          <a:xfrm>
            <a:off x="3076327" y="956934"/>
            <a:ext cx="5610472" cy="1864474"/>
            <a:chOff x="1797704" y="3509416"/>
            <a:chExt cx="6635094" cy="2277672"/>
          </a:xfrm>
        </p:grpSpPr>
        <p:pic>
          <p:nvPicPr>
            <p:cNvPr id="10" name="Picture 9" descr="E:\catheral\My Documents\beam dump photos\GPS dumps\DSC_0734.JPG">
              <a:extLst>
                <a:ext uri="{FF2B5EF4-FFF2-40B4-BE49-F238E27FC236}">
                  <a16:creationId xmlns:a16="http://schemas.microsoft.com/office/drawing/2014/main" id="{12E31A91-AC70-7A44-B295-A9C75B30508C}"/>
                </a:ext>
              </a:extLst>
            </p:cNvPr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797704" y="3530218"/>
              <a:ext cx="3198143" cy="225687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E:\catheral\My Documents\beam dump photos\HRS dump\DSC_0745.JPG">
              <a:extLst>
                <a:ext uri="{FF2B5EF4-FFF2-40B4-BE49-F238E27FC236}">
                  <a16:creationId xmlns:a16="http://schemas.microsoft.com/office/drawing/2014/main" id="{614E9909-9D71-B147-95FC-9AAADE39429C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6301" y="3509416"/>
              <a:ext cx="3286497" cy="2237987"/>
            </a:xfrm>
            <a:prstGeom prst="rect">
              <a:avLst/>
            </a:prstGeom>
            <a:noFill/>
          </p:spPr>
        </p:pic>
      </p:grpSp>
      <p:pic>
        <p:nvPicPr>
          <p:cNvPr id="12" name="Picture 11" descr="Screen Clipping">
            <a:extLst>
              <a:ext uri="{FF2B5EF4-FFF2-40B4-BE49-F238E27FC236}">
                <a16:creationId xmlns:a16="http://schemas.microsoft.com/office/drawing/2014/main" id="{8F12AD1A-AF12-7543-9767-0878B3782A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082" y="846193"/>
            <a:ext cx="1856173" cy="1600811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ADC3FC7-A745-0F45-B139-B0DF3EF22043}"/>
              </a:ext>
            </a:extLst>
          </p:cNvPr>
          <p:cNvSpPr txBox="1"/>
          <p:nvPr/>
        </p:nvSpPr>
        <p:spPr>
          <a:xfrm>
            <a:off x="7569642" y="2766827"/>
            <a:ext cx="1266693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200" dirty="0"/>
              <a:t>Molten material?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7042074" y="2559535"/>
            <a:ext cx="527568" cy="26187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6189" y="2113981"/>
            <a:ext cx="2566301" cy="1819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295DB29-1F79-984C-9B4E-2721CF1DE19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968" y="4149502"/>
            <a:ext cx="1316227" cy="1761067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348724" y="4809626"/>
            <a:ext cx="1731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 GeV core (PS Booster)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30986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dumps implementation</a:t>
            </a:r>
            <a:endParaRPr lang="fr-CH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09/12/2019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6</a:t>
            </a:r>
            <a:r>
              <a:rPr lang="en-GB" baseline="30000" dirty="0" smtClean="0"/>
              <a:t>th</a:t>
            </a:r>
            <a:r>
              <a:rPr lang="en-GB" dirty="0" smtClean="0"/>
              <a:t> Radiate Collaboration Meeting - </a:t>
            </a:r>
            <a:r>
              <a:rPr lang="en-GB" dirty="0" err="1" smtClean="0"/>
              <a:t>Triumf</a:t>
            </a:r>
            <a:r>
              <a:rPr lang="en-GB" dirty="0" smtClean="0"/>
              <a:t> (Canada)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2827" y="214529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11" descr="https://cds.cern.ch/record/2282571/files/39_Untitled_Panorama1.jpg?subformat=icon-1440">
            <a:extLst>
              <a:ext uri="{FF2B5EF4-FFF2-40B4-BE49-F238E27FC236}">
                <a16:creationId xmlns:a16="http://schemas.microsoft.com/office/drawing/2014/main" id="{212D607C-ADA4-754A-A749-325EDC5E3B8B}"/>
              </a:ext>
            </a:extLst>
          </p:cNvPr>
          <p:cNvPicPr>
            <a:picLocks noGrp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31" y="1121751"/>
            <a:ext cx="5784137" cy="279549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030AB0F2-170D-D646-B9C7-20D8DF94DFE3}"/>
              </a:ext>
            </a:extLst>
          </p:cNvPr>
          <p:cNvSpPr/>
          <p:nvPr/>
        </p:nvSpPr>
        <p:spPr>
          <a:xfrm>
            <a:off x="5470242" y="2528701"/>
            <a:ext cx="890087" cy="925688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C044E0D-9A00-DD4D-B0EB-C07428EF0D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121" y="1284286"/>
            <a:ext cx="2453481" cy="256701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E921CE3-0A6F-2C48-9B5C-D4B13787676B}"/>
              </a:ext>
            </a:extLst>
          </p:cNvPr>
          <p:cNvSpPr txBox="1"/>
          <p:nvPr/>
        </p:nvSpPr>
        <p:spPr>
          <a:xfrm>
            <a:off x="6830058" y="1014619"/>
            <a:ext cx="180690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Beam dump HRS</a:t>
            </a:r>
          </a:p>
        </p:txBody>
      </p:sp>
      <p:pic>
        <p:nvPicPr>
          <p:cNvPr id="15" name="Picture 14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269602" y="3495387"/>
            <a:ext cx="1574881" cy="3848298"/>
          </a:xfrm>
          <a:prstGeom prst="rect">
            <a:avLst/>
          </a:prstGeom>
        </p:spPr>
      </p:pic>
      <p:pic>
        <p:nvPicPr>
          <p:cNvPr id="16" name="Picture 15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177" y="4212483"/>
            <a:ext cx="1662694" cy="184863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83464" y="4045125"/>
            <a:ext cx="377348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Measured artificial radioactivity (above </a:t>
            </a:r>
            <a:r>
              <a:rPr lang="en-US" dirty="0" smtClean="0"/>
              <a:t>“Clearance Limits”) </a:t>
            </a:r>
            <a:r>
              <a:rPr lang="en-US" dirty="0" smtClean="0"/>
              <a:t>with Na-22 and Mn-54 dominating. Sample taken about 4 m from the HRS dump (2 m from shielding)  </a:t>
            </a:r>
            <a:endParaRPr lang="fr-CH" dirty="0"/>
          </a:p>
        </p:txBody>
      </p:sp>
      <p:sp>
        <p:nvSpPr>
          <p:cNvPr id="18" name="5-Point Star 17"/>
          <p:cNvSpPr/>
          <p:nvPr/>
        </p:nvSpPr>
        <p:spPr>
          <a:xfrm>
            <a:off x="7502795" y="5442854"/>
            <a:ext cx="105834" cy="93133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cxnSp>
        <p:nvCxnSpPr>
          <p:cNvPr id="19" name="Straight Arrow Connector 18"/>
          <p:cNvCxnSpPr>
            <a:stCxn id="16" idx="3"/>
            <a:endCxn id="18" idx="1"/>
          </p:cNvCxnSpPr>
          <p:nvPr/>
        </p:nvCxnSpPr>
        <p:spPr>
          <a:xfrm>
            <a:off x="5737871" y="5136798"/>
            <a:ext cx="1764924" cy="3416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Screen Clipping">
            <a:extLst>
              <a:ext uri="{FF2B5EF4-FFF2-40B4-BE49-F238E27FC236}">
                <a16:creationId xmlns:a16="http://schemas.microsoft.com/office/drawing/2014/main" id="{D3A96B15-33C5-4242-AD8C-1398539C68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657" y="3890271"/>
            <a:ext cx="2168392" cy="963730"/>
          </a:xfrm>
          <a:prstGeom prst="rect">
            <a:avLst/>
          </a:prstGeom>
          <a:ln w="635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3" name="TextBox 22"/>
          <p:cNvSpPr txBox="1"/>
          <p:nvPr/>
        </p:nvSpPr>
        <p:spPr>
          <a:xfrm>
            <a:off x="685800" y="1028420"/>
            <a:ext cx="487825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Need to remove the soil above the target area</a:t>
            </a:r>
            <a:endParaRPr lang="fr-CH" dirty="0"/>
          </a:p>
        </p:txBody>
      </p:sp>
      <p:sp>
        <p:nvSpPr>
          <p:cNvPr id="24" name="Rectangle 23"/>
          <p:cNvSpPr/>
          <p:nvPr/>
        </p:nvSpPr>
        <p:spPr>
          <a:xfrm>
            <a:off x="283464" y="3611880"/>
            <a:ext cx="1426464" cy="384048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5" name="TextBox 24"/>
          <p:cNvSpPr txBox="1"/>
          <p:nvPr/>
        </p:nvSpPr>
        <p:spPr>
          <a:xfrm>
            <a:off x="656601" y="5571650"/>
            <a:ext cx="3307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Careful planning and proper radiation protection</a:t>
            </a:r>
            <a:endParaRPr lang="fr-CH" b="1" dirty="0"/>
          </a:p>
        </p:txBody>
      </p:sp>
      <p:sp>
        <p:nvSpPr>
          <p:cNvPr id="26" name="Down Arrow 25"/>
          <p:cNvSpPr/>
          <p:nvPr/>
        </p:nvSpPr>
        <p:spPr>
          <a:xfrm rot="16200000">
            <a:off x="363703" y="5728833"/>
            <a:ext cx="393828" cy="402972"/>
          </a:xfrm>
          <a:prstGeom prst="downArrow">
            <a:avLst>
              <a:gd name="adj1" fmla="val 50000"/>
              <a:gd name="adj2" fmla="val 53390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42493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2827" y="214529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7" descr="image00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40484" y="1112966"/>
            <a:ext cx="3337989" cy="2036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New target station(s) (brainstorming)</a:t>
            </a:r>
            <a:endParaRPr lang="fr-CH" sz="30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09/12/2019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6</a:t>
            </a:r>
            <a:r>
              <a:rPr lang="en-GB" baseline="30000" dirty="0" smtClean="0"/>
              <a:t>th</a:t>
            </a:r>
            <a:r>
              <a:rPr lang="en-GB" dirty="0" smtClean="0"/>
              <a:t> Radiate Collaboration Meeting - </a:t>
            </a:r>
            <a:r>
              <a:rPr lang="en-GB" dirty="0" err="1" smtClean="0"/>
              <a:t>Triumf</a:t>
            </a:r>
            <a:r>
              <a:rPr lang="en-GB" dirty="0" smtClean="0"/>
              <a:t> (Canada)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608129" y="1021592"/>
            <a:ext cx="24877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FLUKA Simulation: Ch. </a:t>
            </a:r>
            <a:r>
              <a:rPr lang="en-US" sz="1200" dirty="0" smtClean="0"/>
              <a:t>Duchemin</a:t>
            </a:r>
            <a:endParaRPr lang="en-GB" sz="1200" dirty="0"/>
          </a:p>
        </p:txBody>
      </p:sp>
      <p:pic>
        <p:nvPicPr>
          <p:cNvPr id="18" name="Picture 17" descr="image0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391" y="3113574"/>
            <a:ext cx="3604731" cy="569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"/>
          <p:cNvSpPr txBox="1"/>
          <p:nvPr/>
        </p:nvSpPr>
        <p:spPr>
          <a:xfrm>
            <a:off x="4021946" y="1285226"/>
            <a:ext cx="10973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r>
              <a:rPr lang="en-US" sz="900" dirty="0">
                <a:solidFill>
                  <a:sysClr val="windowText" lastClr="000000"/>
                </a:solidFill>
                <a:latin typeface="Calibri" panose="020F0502020204030204"/>
              </a:rPr>
              <a:t>ISOLDE Target #1</a:t>
            </a:r>
          </a:p>
          <a:p>
            <a:pPr defTabSz="685800">
              <a:defRPr/>
            </a:pPr>
            <a:r>
              <a:rPr lang="en-US" sz="900" dirty="0">
                <a:solidFill>
                  <a:sysClr val="windowText" lastClr="000000"/>
                </a:solidFill>
                <a:latin typeface="Calibri" panose="020F0502020204030204"/>
              </a:rPr>
              <a:t>UC</a:t>
            </a:r>
            <a:r>
              <a:rPr lang="en-US" sz="900" baseline="-25000" dirty="0">
                <a:solidFill>
                  <a:sysClr val="windowText" lastClr="000000"/>
                </a:solidFill>
                <a:latin typeface="Calibri" panose="020F0502020204030204"/>
              </a:rPr>
              <a:t>2</a:t>
            </a:r>
            <a:r>
              <a:rPr lang="en-US" sz="900" dirty="0">
                <a:solidFill>
                  <a:sysClr val="windowText" lastClr="000000"/>
                </a:solidFill>
                <a:latin typeface="Calibri" panose="020F0502020204030204"/>
              </a:rPr>
              <a:t> 3.5 g/cm</a:t>
            </a:r>
            <a:r>
              <a:rPr lang="en-US" sz="900" baseline="30000" dirty="0">
                <a:solidFill>
                  <a:sysClr val="windowText" lastClr="000000"/>
                </a:solidFill>
                <a:latin typeface="Calibri" panose="020F0502020204030204"/>
              </a:rPr>
              <a:t>3</a:t>
            </a:r>
          </a:p>
          <a:p>
            <a:pPr defTabSz="685800">
              <a:defRPr/>
            </a:pPr>
            <a:r>
              <a:rPr lang="en-US" sz="900" dirty="0">
                <a:solidFill>
                  <a:sysClr val="windowText" lastClr="000000"/>
                </a:solidFill>
                <a:latin typeface="Calibri" panose="020F0502020204030204"/>
              </a:rPr>
              <a:t>19.6 cm length</a:t>
            </a:r>
          </a:p>
          <a:p>
            <a:pPr defTabSz="685800">
              <a:defRPr/>
            </a:pPr>
            <a:r>
              <a:rPr lang="en-US" sz="900" dirty="0">
                <a:solidFill>
                  <a:sysClr val="windowText" lastClr="000000"/>
                </a:solidFill>
                <a:latin typeface="Calibri" panose="020F0502020204030204"/>
              </a:rPr>
              <a:t>0.7 cm radius</a:t>
            </a:r>
            <a:endParaRPr lang="en-GB" sz="900" dirty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sp>
        <p:nvSpPr>
          <p:cNvPr id="20" name="TextBox 4"/>
          <p:cNvSpPr txBox="1"/>
          <p:nvPr/>
        </p:nvSpPr>
        <p:spPr>
          <a:xfrm>
            <a:off x="5514545" y="1266958"/>
            <a:ext cx="1102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r>
              <a:rPr lang="en-US" sz="900" dirty="0">
                <a:solidFill>
                  <a:sysClr val="windowText" lastClr="000000"/>
                </a:solidFill>
                <a:latin typeface="Calibri" panose="020F0502020204030204"/>
              </a:rPr>
              <a:t>ISOLDE Target #2</a:t>
            </a:r>
          </a:p>
          <a:p>
            <a:pPr defTabSz="685800">
              <a:defRPr/>
            </a:pPr>
            <a:r>
              <a:rPr lang="en-US" sz="900" dirty="0">
                <a:solidFill>
                  <a:sysClr val="windowText" lastClr="000000"/>
                </a:solidFill>
                <a:latin typeface="Calibri" panose="020F0502020204030204"/>
              </a:rPr>
              <a:t>UC</a:t>
            </a:r>
            <a:r>
              <a:rPr lang="en-US" sz="900" baseline="-25000" dirty="0">
                <a:solidFill>
                  <a:sysClr val="windowText" lastClr="000000"/>
                </a:solidFill>
                <a:latin typeface="Calibri" panose="020F0502020204030204"/>
              </a:rPr>
              <a:t>2</a:t>
            </a:r>
            <a:r>
              <a:rPr lang="en-US" sz="900" dirty="0">
                <a:solidFill>
                  <a:sysClr val="windowText" lastClr="000000"/>
                </a:solidFill>
                <a:latin typeface="Calibri" panose="020F0502020204030204"/>
              </a:rPr>
              <a:t> 7.0 g/cm</a:t>
            </a:r>
            <a:r>
              <a:rPr lang="en-US" sz="900" baseline="30000" dirty="0">
                <a:solidFill>
                  <a:sysClr val="windowText" lastClr="000000"/>
                </a:solidFill>
                <a:latin typeface="Calibri" panose="020F0502020204030204"/>
              </a:rPr>
              <a:t>3</a:t>
            </a:r>
          </a:p>
          <a:p>
            <a:pPr defTabSz="685800">
              <a:defRPr/>
            </a:pPr>
            <a:r>
              <a:rPr lang="en-US" sz="900" dirty="0">
                <a:solidFill>
                  <a:sysClr val="windowText" lastClr="000000"/>
                </a:solidFill>
                <a:latin typeface="Calibri" panose="020F0502020204030204"/>
              </a:rPr>
              <a:t>10.0 cm length</a:t>
            </a:r>
          </a:p>
          <a:p>
            <a:pPr defTabSz="685800">
              <a:defRPr/>
            </a:pPr>
            <a:r>
              <a:rPr lang="en-US" sz="900" dirty="0">
                <a:solidFill>
                  <a:sysClr val="windowText" lastClr="000000"/>
                </a:solidFill>
                <a:latin typeface="Calibri" panose="020F0502020204030204"/>
              </a:rPr>
              <a:t>2.5 cm radius</a:t>
            </a:r>
            <a:endParaRPr lang="en-GB" sz="900" dirty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sp>
        <p:nvSpPr>
          <p:cNvPr id="21" name="TextBox 10"/>
          <p:cNvSpPr txBox="1"/>
          <p:nvPr/>
        </p:nvSpPr>
        <p:spPr>
          <a:xfrm>
            <a:off x="4443250" y="2118393"/>
            <a:ext cx="50301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r>
              <a:rPr lang="en-US" sz="900" b="1" dirty="0">
                <a:solidFill>
                  <a:sysClr val="windowText" lastClr="000000"/>
                </a:solidFill>
                <a:latin typeface="Calibri" panose="020F0502020204030204"/>
              </a:rPr>
              <a:t>25 cm</a:t>
            </a:r>
            <a:endParaRPr lang="en-GB" sz="900" b="1" dirty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4443250" y="2503116"/>
            <a:ext cx="595732" cy="0"/>
          </a:xfrm>
          <a:prstGeom prst="straightConnector1">
            <a:avLst/>
          </a:prstGeom>
          <a:ln w="38100"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297F8024-4F76-AE45-A829-08C1EEA4E1B8}"/>
              </a:ext>
            </a:extLst>
          </p:cNvPr>
          <p:cNvSpPr/>
          <p:nvPr/>
        </p:nvSpPr>
        <p:spPr>
          <a:xfrm>
            <a:off x="7234725" y="787446"/>
            <a:ext cx="159210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sz="1200" dirty="0" err="1" smtClean="0"/>
              <a:t>Proposal</a:t>
            </a:r>
            <a:r>
              <a:rPr lang="fr-CH" sz="1200" dirty="0" smtClean="0"/>
              <a:t>: M</a:t>
            </a:r>
            <a:r>
              <a:rPr lang="fr-CH" sz="1200" dirty="0"/>
              <a:t>. </a:t>
            </a:r>
            <a:r>
              <a:rPr lang="fr-CH" sz="1200" dirty="0" err="1"/>
              <a:t>Lozano</a:t>
            </a:r>
            <a:endParaRPr lang="en-US" sz="1200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FAB6E6F-496A-6548-B3DA-5EE04E1457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9304" y="1125998"/>
            <a:ext cx="2664696" cy="231630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41086" y="1266958"/>
            <a:ext cx="27599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Two FE solution: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Optimize use of </a:t>
            </a:r>
            <a:r>
              <a:rPr lang="en-US" sz="1400" dirty="0" err="1" smtClean="0"/>
              <a:t>bem</a:t>
            </a:r>
            <a:endParaRPr lang="en-US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Low/High density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Long/Thick targets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Integration and maintenance challenging</a:t>
            </a:r>
            <a:endParaRPr lang="fr-CH" sz="1400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ED6C1E4C-7F89-714D-A19F-BAB325ADBD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415" y="4038997"/>
            <a:ext cx="2352701" cy="1954818"/>
          </a:xfrm>
          <a:prstGeom prst="rect">
            <a:avLst/>
          </a:prstGeom>
        </p:spPr>
      </p:pic>
      <p:pic>
        <p:nvPicPr>
          <p:cNvPr id="30" name="Picture 29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265" y="4077530"/>
            <a:ext cx="1906416" cy="1824124"/>
          </a:xfrm>
          <a:prstGeom prst="rect">
            <a:avLst/>
          </a:prstGeom>
        </p:spPr>
      </p:pic>
      <p:pic>
        <p:nvPicPr>
          <p:cNvPr id="31" name="Picture 30" descr="Screen Clipping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15600" y="3994450"/>
            <a:ext cx="1808979" cy="1999365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78732" y="3913793"/>
            <a:ext cx="27599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New FE solution: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Surface building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FE removal from the top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New separator 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97F8024-4F76-AE45-A829-08C1EEA4E1B8}"/>
              </a:ext>
            </a:extLst>
          </p:cNvPr>
          <p:cNvSpPr/>
          <p:nvPr/>
        </p:nvSpPr>
        <p:spPr>
          <a:xfrm>
            <a:off x="7227733" y="6012990"/>
            <a:ext cx="157607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sz="1200" dirty="0" err="1" smtClean="0"/>
              <a:t>Proposal</a:t>
            </a:r>
            <a:r>
              <a:rPr lang="fr-CH" sz="1200" dirty="0" smtClean="0"/>
              <a:t>: S. Marzari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7665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Irradiation facility at ISOLDE</a:t>
            </a:r>
            <a:endParaRPr lang="fr-CH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09/12/2019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6</a:t>
            </a:r>
            <a:r>
              <a:rPr lang="en-GB" baseline="30000" dirty="0"/>
              <a:t>th</a:t>
            </a:r>
            <a:r>
              <a:rPr lang="en-GB" dirty="0" smtClean="0"/>
              <a:t> </a:t>
            </a:r>
            <a:r>
              <a:rPr lang="en-GB" dirty="0" smtClean="0"/>
              <a:t>Radiate Collaboration Meeting - </a:t>
            </a:r>
            <a:r>
              <a:rPr lang="en-GB" dirty="0" err="1" smtClean="0"/>
              <a:t>Triumf</a:t>
            </a:r>
            <a:r>
              <a:rPr lang="en-GB" dirty="0" smtClean="0"/>
              <a:t> (Canada)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314036" y="927489"/>
            <a:ext cx="8525164" cy="5016068"/>
          </a:xfrm>
        </p:spPr>
        <p:txBody>
          <a:bodyPr>
            <a:normAutofit/>
          </a:bodyPr>
          <a:lstStyle/>
          <a:p>
            <a:r>
              <a:rPr lang="en-US" sz="2000" dirty="0"/>
              <a:t>Detailed model of the target and target area implemented in FLUKA</a:t>
            </a:r>
          </a:p>
          <a:p>
            <a:r>
              <a:rPr lang="en-US" sz="2000" dirty="0"/>
              <a:t>Using “</a:t>
            </a:r>
            <a:r>
              <a:rPr lang="en-US" sz="2000" dirty="0" smtClean="0"/>
              <a:t>standardized” </a:t>
            </a:r>
            <a:r>
              <a:rPr lang="en-US" sz="2000" dirty="0"/>
              <a:t>quantities for comparison of different radiation fields (dose, 1 MeV neutron equivalent, high energy hadron equivalent)</a:t>
            </a:r>
          </a:p>
          <a:p>
            <a:r>
              <a:rPr lang="en-US" sz="2000" dirty="0"/>
              <a:t>Normalization to 5x10</a:t>
            </a:r>
            <a:r>
              <a:rPr lang="en-US" sz="2000" baseline="30000" dirty="0"/>
              <a:t>19</a:t>
            </a:r>
            <a:r>
              <a:rPr lang="en-US" sz="2000" dirty="0"/>
              <a:t> protons (in 2018 ~1x10</a:t>
            </a:r>
            <a:r>
              <a:rPr lang="en-US" sz="2000" baseline="30000" dirty="0"/>
              <a:t>20 </a:t>
            </a:r>
            <a:r>
              <a:rPr lang="en-US" sz="2000" dirty="0"/>
              <a:t>protons equally shared between GPS and HRS). All quantities scale to the number of protons delivered (intensity, irradiation time…)</a:t>
            </a:r>
          </a:p>
          <a:p>
            <a:r>
              <a:rPr lang="en-US" sz="2000" dirty="0"/>
              <a:t>Comparison of 1.4 GeV/2.0 GeV protons and 3.5/1.3 g/cm</a:t>
            </a:r>
            <a:r>
              <a:rPr lang="en-US" sz="2000" baseline="30000" dirty="0"/>
              <a:t>3</a:t>
            </a:r>
            <a:r>
              <a:rPr lang="en-US" sz="2000" dirty="0"/>
              <a:t> </a:t>
            </a:r>
            <a:r>
              <a:rPr lang="en-US" sz="2000" dirty="0" err="1"/>
              <a:t>UCx</a:t>
            </a:r>
            <a:endParaRPr lang="en-US" sz="20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2827" y="214529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" name="Group 14"/>
          <p:cNvGrpSpPr/>
          <p:nvPr/>
        </p:nvGrpSpPr>
        <p:grpSpPr>
          <a:xfrm>
            <a:off x="951138" y="3611419"/>
            <a:ext cx="7543291" cy="2666569"/>
            <a:chOff x="443136" y="3468175"/>
            <a:chExt cx="7543291" cy="2666569"/>
          </a:xfrm>
        </p:grpSpPr>
        <p:pic>
          <p:nvPicPr>
            <p:cNvPr id="9" name="Picture 8" descr="Screen Clippi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136" y="3611417"/>
              <a:ext cx="1852190" cy="2523327"/>
            </a:xfrm>
            <a:prstGeom prst="rect">
              <a:avLst/>
            </a:prstGeom>
          </p:spPr>
        </p:pic>
        <p:pic>
          <p:nvPicPr>
            <p:cNvPr id="10" name="Picture 9" descr="Screen Clippin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371"/>
            <a:stretch/>
          </p:blipFill>
          <p:spPr>
            <a:xfrm>
              <a:off x="6125504" y="3795744"/>
              <a:ext cx="1860923" cy="2115123"/>
            </a:xfrm>
            <a:prstGeom prst="rect">
              <a:avLst/>
            </a:prstGeom>
          </p:spPr>
        </p:pic>
        <p:pic>
          <p:nvPicPr>
            <p:cNvPr id="11" name="Picture 10" descr="Screen Clipping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32310" y="3932629"/>
              <a:ext cx="3068532" cy="1880902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646545" y="3611417"/>
              <a:ext cx="1182255" cy="822038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 dirty="0"/>
            </a:p>
          </p:txBody>
        </p:sp>
        <p:cxnSp>
          <p:nvCxnSpPr>
            <p:cNvPr id="13" name="Straight Arrow Connector 12"/>
            <p:cNvCxnSpPr>
              <a:stCxn id="8" idx="3"/>
            </p:cNvCxnSpPr>
            <p:nvPr/>
          </p:nvCxnSpPr>
          <p:spPr>
            <a:xfrm>
              <a:off x="1828800" y="4022436"/>
              <a:ext cx="1154545" cy="41101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3512655" y="3468175"/>
              <a:ext cx="17021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FLUKA model</a:t>
              </a:r>
              <a:endParaRPr lang="fr-CH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60818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Fluence</a:t>
            </a:r>
            <a:r>
              <a:rPr lang="en-US" sz="2400" dirty="0"/>
              <a:t> mapping (1.4 GeV – 3.5 g/cm3 UC</a:t>
            </a:r>
            <a:r>
              <a:rPr lang="en-US" sz="2400" baseline="-25000" dirty="0"/>
              <a:t>X</a:t>
            </a:r>
            <a:r>
              <a:rPr lang="en-US" sz="2400" dirty="0"/>
              <a:t>)</a:t>
            </a:r>
            <a:endParaRPr lang="en-GB" sz="24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09/12/2019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6</a:t>
            </a:r>
            <a:r>
              <a:rPr lang="en-GB" baseline="30000" dirty="0" smtClean="0"/>
              <a:t>th</a:t>
            </a:r>
            <a:r>
              <a:rPr lang="en-GB" dirty="0" smtClean="0"/>
              <a:t> Radiate Collaboration Meeting - </a:t>
            </a:r>
            <a:r>
              <a:rPr lang="en-GB" dirty="0" err="1" smtClean="0"/>
              <a:t>Triumf</a:t>
            </a:r>
            <a:r>
              <a:rPr lang="en-GB" dirty="0" smtClean="0"/>
              <a:t> (Canada)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6" y="1515291"/>
            <a:ext cx="2489046" cy="17979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1721" y="1515291"/>
            <a:ext cx="2489045" cy="17979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328" y="1515291"/>
            <a:ext cx="2489045" cy="179794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327" y="4077570"/>
            <a:ext cx="2489045" cy="179794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9" y="4073170"/>
            <a:ext cx="2489045" cy="179794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55471" y="1181671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All particles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3581403" y="1177317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Neutrons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6276717" y="1172960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Protons</a:t>
            </a:r>
            <a:endParaRPr lang="en-GB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32827" y="214529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3042794" y="3723405"/>
            <a:ext cx="219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 MeV neutrons eq.</a:t>
            </a:r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470620" y="3713622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Heavy Hadrons eq.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5322558" y="3898288"/>
            <a:ext cx="355898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ISOLDE 2021 parameters</a:t>
            </a:r>
            <a:r>
              <a:rPr lang="en-US" dirty="0"/>
              <a:t>:</a:t>
            </a:r>
          </a:p>
          <a:p>
            <a:r>
              <a:rPr lang="en-US" b="1" dirty="0"/>
              <a:t>@1m from the target:</a:t>
            </a:r>
          </a:p>
          <a:p>
            <a:r>
              <a:rPr lang="en-US" dirty="0"/>
              <a:t>~ </a:t>
            </a:r>
            <a:r>
              <a:rPr lang="en-US" dirty="0"/>
              <a:t>4-5x10</a:t>
            </a:r>
            <a:r>
              <a:rPr lang="en-US" baseline="30000" dirty="0"/>
              <a:t>17 </a:t>
            </a:r>
            <a:r>
              <a:rPr lang="en-US" dirty="0"/>
              <a:t>HH </a:t>
            </a:r>
            <a:r>
              <a:rPr lang="en-US" dirty="0"/>
              <a:t>along beam</a:t>
            </a:r>
          </a:p>
          <a:p>
            <a:r>
              <a:rPr lang="en-US" dirty="0"/>
              <a:t>~ </a:t>
            </a:r>
            <a:r>
              <a:rPr lang="en-US" dirty="0"/>
              <a:t>8-9x10</a:t>
            </a:r>
            <a:r>
              <a:rPr lang="en-US" baseline="30000" dirty="0"/>
              <a:t>14 </a:t>
            </a:r>
            <a:r>
              <a:rPr lang="en-US" dirty="0"/>
              <a:t>HH </a:t>
            </a:r>
            <a:r>
              <a:rPr lang="en-US" dirty="0"/>
              <a:t>90°</a:t>
            </a:r>
          </a:p>
          <a:p>
            <a:r>
              <a:rPr lang="en-US" dirty="0"/>
              <a:t>~ 2-3x10</a:t>
            </a:r>
            <a:r>
              <a:rPr lang="en-US" baseline="30000" dirty="0"/>
              <a:t>17 </a:t>
            </a:r>
            <a:r>
              <a:rPr lang="en-US" dirty="0"/>
              <a:t>1_MeV_n along beam</a:t>
            </a:r>
          </a:p>
          <a:p>
            <a:r>
              <a:rPr lang="en-US" dirty="0"/>
              <a:t>~</a:t>
            </a:r>
            <a:r>
              <a:rPr lang="en-US" dirty="0"/>
              <a:t> </a:t>
            </a:r>
            <a:r>
              <a:rPr lang="en-US" dirty="0"/>
              <a:t>4-5x10</a:t>
            </a:r>
            <a:r>
              <a:rPr lang="en-US" baseline="30000" dirty="0"/>
              <a:t>15</a:t>
            </a:r>
            <a:r>
              <a:rPr lang="en-US" dirty="0"/>
              <a:t> 1_MeV_n_eq </a:t>
            </a:r>
            <a:r>
              <a:rPr lang="en-US" dirty="0"/>
              <a:t>90°</a:t>
            </a:r>
          </a:p>
          <a:p>
            <a:endParaRPr lang="en-US" dirty="0"/>
          </a:p>
          <a:p>
            <a:endParaRPr lang="fr-CH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466" y="1083846"/>
            <a:ext cx="961990" cy="3968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84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Fluence</a:t>
            </a:r>
            <a:r>
              <a:rPr lang="en-US" sz="2400" dirty="0"/>
              <a:t> mapping (2.0 GeV – 1.3 g/cm3 UC</a:t>
            </a:r>
            <a:r>
              <a:rPr lang="en-US" sz="2400" baseline="-25000" dirty="0"/>
              <a:t>X</a:t>
            </a:r>
            <a:r>
              <a:rPr lang="en-US" sz="2400" dirty="0"/>
              <a:t>)</a:t>
            </a:r>
            <a:endParaRPr lang="en-GB" sz="24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09/12/2019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6</a:t>
            </a:r>
            <a:r>
              <a:rPr lang="en-GB" baseline="30000" dirty="0"/>
              <a:t>th</a:t>
            </a:r>
            <a:r>
              <a:rPr lang="en-GB" dirty="0" smtClean="0"/>
              <a:t> </a:t>
            </a:r>
            <a:r>
              <a:rPr lang="en-GB" dirty="0" smtClean="0"/>
              <a:t>Radiate Collaboration Meeting - </a:t>
            </a:r>
            <a:r>
              <a:rPr lang="en-GB" dirty="0" err="1" smtClean="0"/>
              <a:t>Triumf</a:t>
            </a:r>
            <a:r>
              <a:rPr lang="en-GB" dirty="0" smtClean="0"/>
              <a:t> (Canada)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8" y="1515291"/>
            <a:ext cx="2489045" cy="17979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1721" y="1515293"/>
            <a:ext cx="2489045" cy="179794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328" y="1515293"/>
            <a:ext cx="2489045" cy="179794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327" y="4077572"/>
            <a:ext cx="2489045" cy="179794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9" y="4073173"/>
            <a:ext cx="2489045" cy="179794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55471" y="1181671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All particles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3581403" y="1177317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Neutrons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6276717" y="1172960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Protons</a:t>
            </a:r>
            <a:endParaRPr lang="en-GB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32827" y="214529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3042794" y="3723405"/>
            <a:ext cx="219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 MeV neutrons eq.</a:t>
            </a:r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470620" y="3713622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Heavy Hadrons eq.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466" y="1083846"/>
            <a:ext cx="961990" cy="396860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322558" y="3898288"/>
            <a:ext cx="355898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ISOLDE 2 GeV low density</a:t>
            </a:r>
            <a:r>
              <a:rPr lang="en-US" dirty="0"/>
              <a:t>:</a:t>
            </a:r>
          </a:p>
          <a:p>
            <a:r>
              <a:rPr lang="en-US" b="1" dirty="0"/>
              <a:t>@1m from the target:</a:t>
            </a:r>
          </a:p>
          <a:p>
            <a:r>
              <a:rPr lang="en-US" dirty="0"/>
              <a:t>~ </a:t>
            </a:r>
            <a:r>
              <a:rPr lang="en-US" dirty="0"/>
              <a:t>1-2x10</a:t>
            </a:r>
            <a:r>
              <a:rPr lang="en-US" baseline="30000" dirty="0"/>
              <a:t>18 </a:t>
            </a:r>
            <a:r>
              <a:rPr lang="en-US" dirty="0"/>
              <a:t>HH </a:t>
            </a:r>
            <a:r>
              <a:rPr lang="en-US" dirty="0"/>
              <a:t>along beam</a:t>
            </a:r>
          </a:p>
          <a:p>
            <a:r>
              <a:rPr lang="en-US" dirty="0"/>
              <a:t>~ </a:t>
            </a:r>
            <a:r>
              <a:rPr lang="en-US" dirty="0"/>
              <a:t>5-6x10</a:t>
            </a:r>
            <a:r>
              <a:rPr lang="en-US" baseline="30000" dirty="0"/>
              <a:t>14 </a:t>
            </a:r>
            <a:r>
              <a:rPr lang="en-US" dirty="0"/>
              <a:t>HH </a:t>
            </a:r>
            <a:r>
              <a:rPr lang="en-US" dirty="0"/>
              <a:t>90°</a:t>
            </a:r>
          </a:p>
          <a:p>
            <a:r>
              <a:rPr lang="en-US" dirty="0"/>
              <a:t>~ 6-7x10</a:t>
            </a:r>
            <a:r>
              <a:rPr lang="en-US" baseline="30000" dirty="0"/>
              <a:t>17 </a:t>
            </a:r>
            <a:r>
              <a:rPr lang="en-US" dirty="0"/>
              <a:t>1_MeV_n along beam</a:t>
            </a:r>
          </a:p>
          <a:p>
            <a:r>
              <a:rPr lang="en-US" dirty="0"/>
              <a:t>~</a:t>
            </a:r>
            <a:r>
              <a:rPr lang="en-US" dirty="0"/>
              <a:t> </a:t>
            </a:r>
            <a:r>
              <a:rPr lang="en-US" dirty="0"/>
              <a:t>2-3x10</a:t>
            </a:r>
            <a:r>
              <a:rPr lang="en-US" baseline="30000" dirty="0"/>
              <a:t>15</a:t>
            </a:r>
            <a:r>
              <a:rPr lang="en-US" dirty="0"/>
              <a:t> 1_MeV_n_eq </a:t>
            </a:r>
            <a:r>
              <a:rPr lang="en-US" dirty="0"/>
              <a:t>90°</a:t>
            </a:r>
          </a:p>
          <a:p>
            <a:endParaRPr lang="en-US" dirty="0"/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83829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Dose (deposited energy)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09/12/2019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6</a:t>
            </a:r>
            <a:r>
              <a:rPr lang="en-GB" baseline="30000" dirty="0"/>
              <a:t>th</a:t>
            </a:r>
            <a:r>
              <a:rPr lang="en-GB" dirty="0" smtClean="0"/>
              <a:t> </a:t>
            </a:r>
            <a:r>
              <a:rPr lang="en-GB" dirty="0" smtClean="0"/>
              <a:t>Radiate Collaboration Meeting - </a:t>
            </a:r>
            <a:r>
              <a:rPr lang="en-GB" dirty="0" err="1" smtClean="0"/>
              <a:t>Triumf</a:t>
            </a:r>
            <a:r>
              <a:rPr lang="en-GB" dirty="0" smtClean="0"/>
              <a:t> (Canada)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26" y="1266859"/>
            <a:ext cx="3068167" cy="2385982"/>
          </a:xfrm>
        </p:spPr>
      </p:pic>
      <p:pic>
        <p:nvPicPr>
          <p:cNvPr id="10" name="Content Placeholder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491" y="1266859"/>
            <a:ext cx="3068166" cy="2385982"/>
          </a:xfrm>
          <a:prstGeom prst="rect">
            <a:avLst/>
          </a:prstGeom>
        </p:spPr>
      </p:pic>
      <p:pic>
        <p:nvPicPr>
          <p:cNvPr id="11" name="Content Placeholder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56" y="3811604"/>
            <a:ext cx="3068166" cy="2385982"/>
          </a:xfrm>
          <a:prstGeom prst="rect">
            <a:avLst/>
          </a:prstGeom>
        </p:spPr>
      </p:pic>
      <p:pic>
        <p:nvPicPr>
          <p:cNvPr id="12" name="Content Placeholder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491" y="3811604"/>
            <a:ext cx="3068166" cy="238598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905" y="1205033"/>
            <a:ext cx="1068119" cy="4992555"/>
          </a:xfrm>
          <a:prstGeom prst="rect">
            <a:avLst/>
          </a:prstGeom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32827" y="214529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3820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Dose Profiles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09/12/2019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6</a:t>
            </a:r>
            <a:r>
              <a:rPr lang="en-GB" baseline="30000" dirty="0"/>
              <a:t>th</a:t>
            </a:r>
            <a:r>
              <a:rPr lang="en-GB" dirty="0" smtClean="0"/>
              <a:t> </a:t>
            </a:r>
            <a:r>
              <a:rPr lang="en-GB" dirty="0" smtClean="0"/>
              <a:t>Radiate Collaboration Meeting - </a:t>
            </a:r>
            <a:r>
              <a:rPr lang="en-GB" dirty="0" err="1" smtClean="0"/>
              <a:t>Triumf</a:t>
            </a:r>
            <a:r>
              <a:rPr lang="en-GB" dirty="0" smtClean="0"/>
              <a:t> (Canada)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057" y="798522"/>
            <a:ext cx="3757748" cy="26385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057" y="3606888"/>
            <a:ext cx="3757748" cy="2638587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1497528" y="1161721"/>
            <a:ext cx="2883233" cy="1855890"/>
            <a:chOff x="1332411" y="1374110"/>
            <a:chExt cx="2883233" cy="185589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2411" y="1374110"/>
              <a:ext cx="2883233" cy="1855890"/>
            </a:xfrm>
            <a:prstGeom prst="rect">
              <a:avLst/>
            </a:prstGeom>
          </p:spPr>
        </p:pic>
        <p:cxnSp>
          <p:nvCxnSpPr>
            <p:cNvPr id="11" name="Straight Connector 10"/>
            <p:cNvCxnSpPr/>
            <p:nvPr/>
          </p:nvCxnSpPr>
          <p:spPr>
            <a:xfrm flipV="1">
              <a:off x="2560320" y="1445623"/>
              <a:ext cx="113211" cy="966651"/>
            </a:xfrm>
            <a:prstGeom prst="line">
              <a:avLst/>
            </a:prstGeom>
            <a:ln w="28575">
              <a:solidFill>
                <a:schemeClr val="tx2">
                  <a:lumMod val="50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 flipV="1">
              <a:off x="2560321" y="2412274"/>
              <a:ext cx="1254033" cy="200297"/>
            </a:xfrm>
            <a:prstGeom prst="line">
              <a:avLst/>
            </a:prstGeom>
            <a:ln w="28575">
              <a:solidFill>
                <a:schemeClr val="tx2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2827" y="214529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Arrow Connector 9"/>
          <p:cNvCxnSpPr>
            <a:endCxn id="16" idx="1"/>
          </p:cNvCxnSpPr>
          <p:nvPr/>
        </p:nvCxnSpPr>
        <p:spPr>
          <a:xfrm>
            <a:off x="3454395" y="2400184"/>
            <a:ext cx="1934486" cy="11217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2838648" y="1607129"/>
            <a:ext cx="2102809" cy="738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388883" y="3337217"/>
            <a:ext cx="1954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Beam axis profile</a:t>
            </a:r>
            <a:endParaRPr lang="fr-CH" dirty="0"/>
          </a:p>
        </p:txBody>
      </p:sp>
      <p:sp>
        <p:nvSpPr>
          <p:cNvPr id="19" name="TextBox 18"/>
          <p:cNvSpPr txBox="1"/>
          <p:nvPr/>
        </p:nvSpPr>
        <p:spPr>
          <a:xfrm>
            <a:off x="5388881" y="450845"/>
            <a:ext cx="1582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Lateral profile</a:t>
            </a:r>
            <a:endParaRPr lang="fr-CH" dirty="0"/>
          </a:p>
        </p:txBody>
      </p:sp>
      <p:sp>
        <p:nvSpPr>
          <p:cNvPr id="20" name="TextBox 19"/>
          <p:cNvSpPr txBox="1"/>
          <p:nvPr/>
        </p:nvSpPr>
        <p:spPr>
          <a:xfrm>
            <a:off x="101600" y="3533942"/>
            <a:ext cx="51487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~100 </a:t>
            </a:r>
            <a:r>
              <a:rPr lang="en-US" dirty="0" err="1"/>
              <a:t>MGy</a:t>
            </a:r>
            <a:r>
              <a:rPr lang="en-US" dirty="0"/>
              <a:t>/year @ 1 m forward direction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Several hundreds of </a:t>
            </a:r>
            <a:r>
              <a:rPr lang="en-US" dirty="0" err="1"/>
              <a:t>kGy</a:t>
            </a:r>
            <a:r>
              <a:rPr lang="en-US" dirty="0"/>
              <a:t> laterally (Front End)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Higher energy increases dose in the forward direction relatively more than laterally (good for Front End considering that a good dump design can ensure a safe beam absorption)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Going to “thinner” targets, use of the area before the beam dump even more interesting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55962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fr-CH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09/12/2019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6</a:t>
            </a:r>
            <a:r>
              <a:rPr lang="en-GB" baseline="30000" dirty="0" smtClean="0"/>
              <a:t>th</a:t>
            </a:r>
            <a:r>
              <a:rPr lang="en-GB" dirty="0" smtClean="0"/>
              <a:t> Radiate Collaboration Meeting - </a:t>
            </a:r>
            <a:r>
              <a:rPr lang="en-GB" dirty="0" err="1" smtClean="0"/>
              <a:t>Triumf</a:t>
            </a:r>
            <a:r>
              <a:rPr lang="en-GB" dirty="0" smtClean="0"/>
              <a:t> (Canada)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37160" y="912757"/>
            <a:ext cx="9006840" cy="5561195"/>
          </a:xfrm>
        </p:spPr>
        <p:txBody>
          <a:bodyPr>
            <a:normAutofit lnSpcReduction="10000"/>
          </a:bodyPr>
          <a:lstStyle/>
          <a:p>
            <a:r>
              <a:rPr lang="en-US" sz="2200" dirty="0" smtClean="0"/>
              <a:t>ISOLDE will not benefit from injector upgrades taking place during the long shutdown at CERN</a:t>
            </a:r>
          </a:p>
          <a:p>
            <a:r>
              <a:rPr lang="en-US" sz="2200" dirty="0" smtClean="0"/>
              <a:t>Studies are being launched in order to define the necessary actions to allow ISOLDE to receive the 2 GeV proton beam from the PS Booster and higher beam intensity (beneficial for some exotic beams)</a:t>
            </a:r>
          </a:p>
          <a:p>
            <a:r>
              <a:rPr lang="en-US" sz="2200" dirty="0" smtClean="0"/>
              <a:t>Important to understand the degradation of target performances and cause of failure considering higher energy/intensity (more systematic post-irradiation analysis). Radiation Hardening of Front Ends.</a:t>
            </a:r>
          </a:p>
          <a:p>
            <a:r>
              <a:rPr lang="en-US" sz="2200" dirty="0" smtClean="0"/>
              <a:t>The modification of the beam dump is a good opportunity to foresee an irradiation station (only a small fraction of the beam interacts inside the target). </a:t>
            </a:r>
            <a:r>
              <a:rPr lang="en-US" sz="2200" dirty="0"/>
              <a:t>~</a:t>
            </a:r>
            <a:r>
              <a:rPr lang="en-US" sz="2200" dirty="0" smtClean="0"/>
              <a:t>100 </a:t>
            </a:r>
            <a:r>
              <a:rPr lang="en-US" sz="2200" dirty="0" err="1" smtClean="0"/>
              <a:t>MGy</a:t>
            </a:r>
            <a:r>
              <a:rPr lang="en-US" sz="2200" dirty="0" smtClean="0"/>
              <a:t> a few 10</a:t>
            </a:r>
            <a:r>
              <a:rPr lang="en-US" sz="2200" baseline="30000" dirty="0" smtClean="0"/>
              <a:t>17</a:t>
            </a:r>
            <a:r>
              <a:rPr lang="en-US" sz="2200" dirty="0" smtClean="0"/>
              <a:t> 1 MeV neutrons equivalent per year expected.</a:t>
            </a:r>
          </a:p>
          <a:p>
            <a:r>
              <a:rPr lang="en-US" sz="2200" dirty="0" smtClean="0"/>
              <a:t>Long terms development of ISOLDE with new target stations, better beam purification schemes, an upgrade of the post-accelerator and the extension of the experimental hall are being studied in the context of the EPIC project. </a:t>
            </a:r>
            <a:r>
              <a:rPr lang="en-US" sz="2400" dirty="0" smtClean="0"/>
              <a:t> </a:t>
            </a:r>
            <a:endParaRPr lang="fr-CH" sz="24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2827" y="214529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7579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09/12/2019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6</a:t>
            </a:r>
            <a:r>
              <a:rPr lang="en-GB" baseline="30000" dirty="0" smtClean="0"/>
              <a:t>th</a:t>
            </a:r>
            <a:r>
              <a:rPr lang="en-GB" dirty="0" smtClean="0"/>
              <a:t> Radiate Collaboration Meeting - </a:t>
            </a:r>
            <a:r>
              <a:rPr lang="en-GB" dirty="0" err="1" smtClean="0"/>
              <a:t>Triumf</a:t>
            </a:r>
            <a:r>
              <a:rPr lang="en-GB" dirty="0" smtClean="0"/>
              <a:t> (Canada)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88720" y="2926080"/>
            <a:ext cx="72292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THANK YOU FOR YOUR ATTENTION</a:t>
            </a:r>
            <a:endParaRPr lang="fr-CH" sz="320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2827" y="214529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207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Radiation hardness tests</a:t>
            </a:r>
            <a:endParaRPr lang="fr-CH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09/12/2019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6</a:t>
            </a:r>
            <a:r>
              <a:rPr lang="en-GB" baseline="30000" dirty="0" smtClean="0"/>
              <a:t>th</a:t>
            </a:r>
            <a:r>
              <a:rPr lang="en-GB" dirty="0" smtClean="0"/>
              <a:t> Radiate Collaboration Meeting - </a:t>
            </a:r>
            <a:r>
              <a:rPr lang="en-GB" dirty="0" err="1" smtClean="0"/>
              <a:t>Triumf</a:t>
            </a:r>
            <a:r>
              <a:rPr lang="en-GB" dirty="0" smtClean="0"/>
              <a:t> (Canada)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30" y="1184473"/>
            <a:ext cx="3379142" cy="235527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095074" y="5996772"/>
            <a:ext cx="198644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sz="1200" dirty="0" err="1"/>
              <a:t>Courtesy</a:t>
            </a:r>
            <a:r>
              <a:rPr lang="fr-CH" sz="1200" dirty="0"/>
              <a:t> of J. </a:t>
            </a:r>
            <a:r>
              <a:rPr lang="fr-CH" sz="1200" dirty="0"/>
              <a:t>Cruikshank </a:t>
            </a:r>
          </a:p>
        </p:txBody>
      </p:sp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342" y="3042341"/>
            <a:ext cx="2351956" cy="2463561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436" y="1184471"/>
            <a:ext cx="2675397" cy="1281016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112" y="2617927"/>
            <a:ext cx="2655052" cy="1414039"/>
          </a:xfrm>
          <a:prstGeom prst="rect">
            <a:avLst/>
          </a:prstGeom>
        </p:spPr>
      </p:pic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498" y="1477819"/>
            <a:ext cx="2491649" cy="1354906"/>
          </a:xfrm>
          <a:prstGeom prst="rect">
            <a:avLst/>
          </a:prstGeom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32827" y="214529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ontent Placeholder 2"/>
          <p:cNvSpPr>
            <a:spLocks noGrp="1"/>
          </p:cNvSpPr>
          <p:nvPr>
            <p:ph idx="4294967295"/>
          </p:nvPr>
        </p:nvSpPr>
        <p:spPr>
          <a:xfrm>
            <a:off x="186030" y="4096296"/>
            <a:ext cx="6230934" cy="1907546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r>
              <a:rPr lang="en-US" sz="2000" dirty="0"/>
              <a:t>Materials used for the Front End and targets placed behind the GPS beam dump window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400" dirty="0"/>
              <a:t>EDPM </a:t>
            </a:r>
            <a:r>
              <a:rPr lang="en-US" sz="1400" dirty="0" err="1"/>
              <a:t>Ethylenee</a:t>
            </a:r>
            <a:r>
              <a:rPr lang="en-US" sz="1400" dirty="0"/>
              <a:t> Propylene Diene (EPDM) O-ring </a:t>
            </a:r>
            <a:r>
              <a:rPr lang="en-US" sz="1400" dirty="0"/>
              <a:t>seals (compressed and not compressed during irradiation)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400" dirty="0" err="1"/>
              <a:t>Kapton</a:t>
            </a:r>
            <a:r>
              <a:rPr lang="en-US" sz="1400" dirty="0"/>
              <a:t> (commonly used insulator in radiation environment)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400" dirty="0"/>
              <a:t>PEEK samples (High Voltage Insulator for the Front Ends)</a:t>
            </a:r>
            <a:endParaRPr lang="en-US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Samples placed during the 2018 run (to be analyzed)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019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1 MeV neutrons equivalent Front End</a:t>
            </a:r>
            <a:endParaRPr lang="fr-CH" sz="28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09/12/2019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6</a:t>
            </a:r>
            <a:r>
              <a:rPr lang="en-GB" baseline="30000" dirty="0" smtClean="0"/>
              <a:t>th</a:t>
            </a:r>
            <a:r>
              <a:rPr lang="en-GB" dirty="0" smtClean="0"/>
              <a:t> Radiate Collaboration Meeting - </a:t>
            </a:r>
            <a:r>
              <a:rPr lang="en-GB" dirty="0" err="1" smtClean="0"/>
              <a:t>Triumf</a:t>
            </a:r>
            <a:r>
              <a:rPr lang="en-GB" dirty="0" smtClean="0"/>
              <a:t> (Canada)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27" y="1357745"/>
            <a:ext cx="4983736" cy="34860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665" y="2201778"/>
            <a:ext cx="2489045" cy="1797943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 flipV="1">
            <a:off x="6362187" y="2346038"/>
            <a:ext cx="94033" cy="84050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058" y="1432380"/>
            <a:ext cx="961990" cy="3968604"/>
          </a:xfrm>
          <a:prstGeom prst="rect">
            <a:avLst/>
          </a:prstGeom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2827" y="214529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02641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ERN_ENdept_Presentation_ArialFont copy">
  <a:themeElements>
    <a:clrScheme name="CERN">
      <a:dk1>
        <a:srgbClr val="0C377B"/>
      </a:dk1>
      <a:lt1>
        <a:srgbClr val="FFFFFF"/>
      </a:lt1>
      <a:dk2>
        <a:srgbClr val="333333"/>
      </a:dk2>
      <a:lt2>
        <a:srgbClr val="999999"/>
      </a:lt2>
      <a:accent1>
        <a:srgbClr val="0C377B"/>
      </a:accent1>
      <a:accent2>
        <a:srgbClr val="A40000"/>
      </a:accent2>
      <a:accent3>
        <a:srgbClr val="4F9A06"/>
      </a:accent3>
      <a:accent4>
        <a:srgbClr val="5197CC"/>
      </a:accent4>
      <a:accent5>
        <a:srgbClr val="EF2929"/>
      </a:accent5>
      <a:accent6>
        <a:srgbClr val="8AE234"/>
      </a:accent6>
      <a:hlink>
        <a:srgbClr val="3465A4"/>
      </a:hlink>
      <a:folHlink>
        <a:srgbClr val="3465A4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CERN_ENdept_Presentation_ArialFont</Template>
  <TotalTime>35905</TotalTime>
  <Words>2017</Words>
  <Application>Microsoft Office PowerPoint</Application>
  <PresentationFormat>On-screen Show (4:3)</PresentationFormat>
  <Paragraphs>305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Calibri</vt:lpstr>
      <vt:lpstr>Corbel</vt:lpstr>
      <vt:lpstr>Ubuntu</vt:lpstr>
      <vt:lpstr>Ubuntu Light</vt:lpstr>
      <vt:lpstr>Wingdings</vt:lpstr>
      <vt:lpstr>CERN_ENdept_Presentation_ArialFont copy</vt:lpstr>
      <vt:lpstr>Overview of the ISOLDE Facility and of the EPIC Project</vt:lpstr>
      <vt:lpstr>Outline</vt:lpstr>
      <vt:lpstr>ISOLDE in CERN accelerator chain</vt:lpstr>
      <vt:lpstr>ISOLDE infrastructure</vt:lpstr>
      <vt:lpstr>The ISOLDE facility</vt:lpstr>
      <vt:lpstr>ISOLDE RIB production principle</vt:lpstr>
      <vt:lpstr>The PS Booster (proton driver)</vt:lpstr>
      <vt:lpstr>Target Stations</vt:lpstr>
      <vt:lpstr>ISOLDE target assembly &amp; coupling</vt:lpstr>
      <vt:lpstr>Target Production (2018)</vt:lpstr>
      <vt:lpstr>Target Handling and waste disposal</vt:lpstr>
      <vt:lpstr>Target Handling and Storage</vt:lpstr>
      <vt:lpstr>Target disposal (actinide)</vt:lpstr>
      <vt:lpstr>The EPIC project</vt:lpstr>
      <vt:lpstr>Energy and intensity upgrade</vt:lpstr>
      <vt:lpstr>Beam dumps (visual inspection)</vt:lpstr>
      <vt:lpstr>New dumps implementation</vt:lpstr>
      <vt:lpstr>New target station(s) (brainstorming)</vt:lpstr>
      <vt:lpstr>Irradiation facility at ISOLDE</vt:lpstr>
      <vt:lpstr>Fluence mapping (1.4 GeV – 3.5 g/cm3 UCX)</vt:lpstr>
      <vt:lpstr>Fluence mapping (2.0 GeV – 1.3 g/cm3 UCX)</vt:lpstr>
      <vt:lpstr>Dose (deposited energy)</vt:lpstr>
      <vt:lpstr>Dose Profiles</vt:lpstr>
      <vt:lpstr>Conclusions</vt:lpstr>
      <vt:lpstr>PowerPoint Presentation</vt:lpstr>
      <vt:lpstr>Radiation hardness tests</vt:lpstr>
      <vt:lpstr>1 MeV neutrons equivalent Front End</vt:lpstr>
    </vt:vector>
  </TitlesOfParts>
  <Company>CERN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RBS Status</dc:title>
  <dc:creator>Joachim Vollaire</dc:creator>
  <cp:lastModifiedBy>Joachim Vollaire</cp:lastModifiedBy>
  <cp:revision>930</cp:revision>
  <dcterms:created xsi:type="dcterms:W3CDTF">2018-04-11T08:08:10Z</dcterms:created>
  <dcterms:modified xsi:type="dcterms:W3CDTF">2019-12-09T16:08:39Z</dcterms:modified>
</cp:coreProperties>
</file>