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89" r:id="rId4"/>
  </p:sldMasterIdLst>
  <p:notesMasterIdLst>
    <p:notesMasterId r:id="rId20"/>
  </p:notesMasterIdLst>
  <p:handoutMasterIdLst>
    <p:handoutMasterId r:id="rId21"/>
  </p:handoutMasterIdLst>
  <p:sldIdLst>
    <p:sldId id="270" r:id="rId5"/>
    <p:sldId id="496" r:id="rId6"/>
    <p:sldId id="497" r:id="rId7"/>
    <p:sldId id="498" r:id="rId8"/>
    <p:sldId id="505" r:id="rId9"/>
    <p:sldId id="499" r:id="rId10"/>
    <p:sldId id="506" r:id="rId11"/>
    <p:sldId id="507" r:id="rId12"/>
    <p:sldId id="510" r:id="rId13"/>
    <p:sldId id="504" r:id="rId14"/>
    <p:sldId id="501" r:id="rId15"/>
    <p:sldId id="502" r:id="rId16"/>
    <p:sldId id="508" r:id="rId17"/>
    <p:sldId id="511" r:id="rId18"/>
    <p:sldId id="509" r:id="rId19"/>
  </p:sldIdLst>
  <p:sldSz cx="9144000" cy="6858000" type="screen4x3"/>
  <p:notesSz cx="6997700" cy="9271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19" userDrawn="1">
          <p15:clr>
            <a:srgbClr val="A4A3A4"/>
          </p15:clr>
        </p15:guide>
        <p15:guide id="2" pos="22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64308"/>
    <a:srgbClr val="0F0C8F"/>
    <a:srgbClr val="CC0000"/>
    <a:srgbClr val="FFAE1A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Objects="1">
      <p:cViewPr varScale="1">
        <p:scale>
          <a:sx n="84" d="100"/>
          <a:sy n="84" d="100"/>
        </p:scale>
        <p:origin x="552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3" d="100"/>
          <a:sy n="83" d="100"/>
        </p:scale>
        <p:origin x="-2916" y="-96"/>
      </p:cViewPr>
      <p:guideLst>
        <p:guide orient="horz" pos="2919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257101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337" cy="463471"/>
          </a:xfrm>
          <a:prstGeom prst="rect">
            <a:avLst/>
          </a:prstGeom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49" charset="0"/>
                <a:ea typeface="ヒラギノ角ゴ Pro W3" pitchFamily="49" charset="-128"/>
                <a:cs typeface="ヒラギノ角ゴ Pro W3" pitchFamily="4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744" y="0"/>
            <a:ext cx="3032337" cy="463471"/>
          </a:xfrm>
          <a:prstGeom prst="rect">
            <a:avLst/>
          </a:prstGeom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  <a:ea typeface="ヒラギノ角ゴ Pro W3" pitchFamily="-112" charset="-128"/>
                <a:cs typeface="+mn-cs"/>
              </a:defRPr>
            </a:lvl1pPr>
          </a:lstStyle>
          <a:p>
            <a:pPr>
              <a:defRPr/>
            </a:pPr>
            <a:fld id="{58165478-8271-4537-9DBA-6DB278E2C8C0}" type="datetime1">
              <a:rPr lang="en-US"/>
              <a:pPr>
                <a:defRPr/>
              </a:pPr>
              <a:t>12/12/2019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2400" tIns="46200" rIns="92400" bIns="462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770" y="4403765"/>
            <a:ext cx="5598160" cy="4171233"/>
          </a:xfrm>
          <a:prstGeom prst="rect">
            <a:avLst/>
          </a:prstGeom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937"/>
            <a:ext cx="3032337" cy="463470"/>
          </a:xfrm>
          <a:prstGeom prst="rect">
            <a:avLst/>
          </a:prstGeom>
        </p:spPr>
        <p:txBody>
          <a:bodyPr vert="horz" wrap="square" lIns="92400" tIns="46200" rIns="92400" bIns="4620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49" charset="0"/>
                <a:ea typeface="ヒラギノ角ゴ Pro W3" pitchFamily="49" charset="-128"/>
                <a:cs typeface="ヒラギノ角ゴ Pro W3" pitchFamily="4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744" y="8805937"/>
            <a:ext cx="3032337" cy="463470"/>
          </a:xfrm>
          <a:prstGeom prst="rect">
            <a:avLst/>
          </a:prstGeom>
        </p:spPr>
        <p:txBody>
          <a:bodyPr vert="horz" wrap="square" lIns="92400" tIns="46200" rIns="92400" bIns="4620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  <a:ea typeface="ヒラギノ角ゴ Pro W3" pitchFamily="-112" charset="-128"/>
                <a:cs typeface="+mn-cs"/>
              </a:defRPr>
            </a:lvl1pPr>
          </a:lstStyle>
          <a:p>
            <a:pPr>
              <a:defRPr/>
            </a:pPr>
            <a:fld id="{74EB2CD8-9047-43A5-BEAD-229CAC8CF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316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pitchFamily="-65" charset="-128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050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2051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164087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1279512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pt_bkg1.png"/>
          <p:cNvPicPr>
            <a:picLocks noChangeAspect="1"/>
          </p:cNvPicPr>
          <p:nvPr/>
        </p:nvPicPr>
        <p:blipFill>
          <a:blip r:embed="rId2" cstate="print"/>
          <a:srcRect t="2948"/>
          <a:stretch>
            <a:fillRect/>
          </a:stretch>
        </p:blipFill>
        <p:spPr bwMode="auto">
          <a:xfrm>
            <a:off x="71062" y="0"/>
            <a:ext cx="9001881" cy="665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38024" y="1238250"/>
            <a:ext cx="7489976" cy="4539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6447" tIns="43223" rIns="86447" bIns="43223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sz="2600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524000" y="4071938"/>
            <a:ext cx="6096000" cy="1143000"/>
          </a:xfrm>
        </p:spPr>
        <p:txBody>
          <a:bodyPr/>
          <a:lstStyle>
            <a:lvl1pPr marL="0" indent="0" algn="ctr">
              <a:buNone/>
              <a:defRPr/>
            </a:lvl1pPr>
            <a:lvl2pPr marL="432235" indent="0" algn="ctr">
              <a:buNone/>
              <a:defRPr/>
            </a:lvl2pPr>
            <a:lvl3pPr marL="864469" indent="0" algn="ctr">
              <a:buNone/>
              <a:defRPr/>
            </a:lvl3pPr>
            <a:lvl4pPr marL="1296702" indent="0" algn="ctr">
              <a:buNone/>
              <a:defRPr/>
            </a:lvl4pPr>
            <a:lvl5pPr marL="1728938" indent="0" algn="ctr">
              <a:buNone/>
              <a:defRPr/>
            </a:lvl5pPr>
            <a:lvl6pPr marL="2161172" indent="0" algn="ctr">
              <a:buNone/>
              <a:defRPr/>
            </a:lvl6pPr>
            <a:lvl7pPr marL="2593406" indent="0" algn="ctr">
              <a:buNone/>
              <a:defRPr/>
            </a:lvl7pPr>
            <a:lvl8pPr marL="3025640" indent="0" algn="ctr">
              <a:buNone/>
              <a:defRPr/>
            </a:lvl8pPr>
            <a:lvl9pPr marL="345787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3143254"/>
            <a:ext cx="9001124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6061" tIns="22425" rIns="56061" bIns="22425"/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-152400" y="6387148"/>
            <a:ext cx="9448800" cy="348941"/>
          </a:xfrm>
          <a:prstGeom prst="rect">
            <a:avLst/>
          </a:prstGeom>
          <a:noFill/>
        </p:spPr>
        <p:txBody>
          <a:bodyPr wrap="square" lIns="86486" tIns="43243" rIns="86486" bIns="43243" rtlCol="0">
            <a:spAutoFit/>
          </a:bodyPr>
          <a:lstStyle/>
          <a:p>
            <a:pPr algn="ctr"/>
            <a:r>
              <a:rPr lang="en-US" sz="850" kern="1200" dirty="0" smtClean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This material is based upon work supported by the U.S. Department of Energy Office of Science under Cooperative Agreement DE-SC0000661, the State of Michigan and</a:t>
            </a:r>
            <a:r>
              <a:rPr lang="en-US" sz="850" kern="1200" baseline="0" dirty="0" smtClean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 Michigan </a:t>
            </a:r>
          </a:p>
          <a:p>
            <a:pPr algn="ctr"/>
            <a:r>
              <a:rPr lang="en-US" sz="850" kern="1200" baseline="0" dirty="0" smtClean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  State University. </a:t>
            </a:r>
            <a:r>
              <a:rPr lang="en-US" sz="850" kern="1200" dirty="0" smtClean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Michigan State University designs and establishes FRIB as a DOE Office of Science National User Facility in support of the mission of the Office of Nuclear Physics.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3011412" y="415238"/>
            <a:ext cx="2743200" cy="20999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82" t="8897" r="10389" b="17117"/>
          <a:stretch/>
        </p:blipFill>
        <p:spPr>
          <a:xfrm>
            <a:off x="2997519" y="974969"/>
            <a:ext cx="1614093" cy="18158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37" y="974969"/>
            <a:ext cx="1193627" cy="152458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1"/>
          <a:stretch/>
        </p:blipFill>
        <p:spPr>
          <a:xfrm>
            <a:off x="0" y="6354000"/>
            <a:ext cx="9144000" cy="504000"/>
          </a:xfrm>
          <a:prstGeom prst="rect">
            <a:avLst/>
          </a:prstGeom>
        </p:spPr>
      </p:pic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87463"/>
            <a:ext cx="8990922" cy="5390337"/>
          </a:xfrm>
        </p:spPr>
        <p:txBody>
          <a:bodyPr/>
          <a:lstStyle>
            <a:lvl1pPr>
              <a:lnSpc>
                <a:spcPct val="125000"/>
              </a:lnSpc>
              <a:defRPr/>
            </a:lvl1pPr>
            <a:lvl2pPr>
              <a:lnSpc>
                <a:spcPct val="125000"/>
              </a:lnSpc>
              <a:defRPr/>
            </a:lvl2pPr>
            <a:lvl3pPr>
              <a:defRPr sz="1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125463"/>
            <a:ext cx="8991600" cy="485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382000" y="6417172"/>
            <a:ext cx="762000" cy="3646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32575"/>
            <a:ext cx="9143999" cy="725425"/>
          </a:xfrm>
          <a:prstGeom prst="rect">
            <a:avLst/>
          </a:prstGeom>
        </p:spPr>
      </p:pic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4266900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382001" y="6371254"/>
            <a:ext cx="762000" cy="3646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8"/>
          <p:cNvSpPr>
            <a:spLocks noChangeArrowheads="1"/>
          </p:cNvSpPr>
          <p:nvPr userDrawn="1"/>
        </p:nvSpPr>
        <p:spPr bwMode="auto">
          <a:xfrm>
            <a:off x="0" y="5447409"/>
            <a:ext cx="9144000" cy="6858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91399" tIns="45700" rIns="91399" bIns="45700" anchor="ctr"/>
          <a:lstStyle/>
          <a:p>
            <a:endParaRPr lang="en-US" dirty="0"/>
          </a:p>
        </p:txBody>
      </p:sp>
      <p:sp>
        <p:nvSpPr>
          <p:cNvPr id="12" name="Rectangle 9"/>
          <p:cNvSpPr>
            <a:spLocks noChangeArrowheads="1"/>
          </p:cNvSpPr>
          <p:nvPr userDrawn="1"/>
        </p:nvSpPr>
        <p:spPr bwMode="auto">
          <a:xfrm>
            <a:off x="0" y="6057009"/>
            <a:ext cx="9144000" cy="76200"/>
          </a:xfrm>
          <a:prstGeom prst="rect">
            <a:avLst/>
          </a:prstGeom>
          <a:solidFill>
            <a:srgbClr val="00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399" tIns="45700" rIns="91399" bIns="45700" anchor="ctr"/>
          <a:lstStyle/>
          <a:p>
            <a:endParaRPr lang="en-US" dirty="0"/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5460114"/>
            <a:ext cx="9067122" cy="584200"/>
          </a:xfrm>
        </p:spPr>
        <p:txBody>
          <a:bodyPr anchor="ctr"/>
          <a:lstStyle>
            <a:lvl1pPr marL="137099" indent="0">
              <a:spcBef>
                <a:spcPts val="0"/>
              </a:spcBef>
              <a:buNone/>
              <a:defRPr b="1" baseline="0"/>
            </a:lvl1pPr>
          </a:lstStyle>
          <a:p>
            <a:pPr lvl="0"/>
            <a:r>
              <a:rPr lang="en-US" dirty="0" smtClean="0"/>
              <a:t>Add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191000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alf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575"/>
            <a:ext cx="9144000" cy="725425"/>
          </a:xfrm>
          <a:prstGeom prst="rect">
            <a:avLst/>
          </a:prstGeom>
        </p:spPr>
      </p:pic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100"/>
            <a:ext cx="4423230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644573" y="1071569"/>
            <a:ext cx="4423227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4F88C639-55E7-4D97-AC8D-4B42A6736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575"/>
            <a:ext cx="9144000" cy="725425"/>
          </a:xfrm>
          <a:prstGeom prst="rect">
            <a:avLst/>
          </a:prstGeom>
        </p:spPr>
      </p:pic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099"/>
            <a:ext cx="8991604" cy="2433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76200" y="3581400"/>
            <a:ext cx="8991604" cy="2433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BCDB990A-6268-4898-A641-7F04AAB15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r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575"/>
            <a:ext cx="9144000" cy="725425"/>
          </a:xfrm>
          <a:prstGeom prst="rect">
            <a:avLst/>
          </a:prstGeom>
        </p:spPr>
      </p:pic>
      <p:pic>
        <p:nvPicPr>
          <p:cNvPr id="8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099"/>
            <a:ext cx="4419600" cy="2433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4625530" y="1067099"/>
            <a:ext cx="4442275" cy="2433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76206" y="3581400"/>
            <a:ext cx="4419599" cy="2433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4625530" y="3581400"/>
            <a:ext cx="4442275" cy="2433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74887700-F8AD-4E75-9DA6-99EB4D276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6285"/>
            <a:ext cx="9144000" cy="731715"/>
          </a:xfrm>
          <a:prstGeom prst="rect">
            <a:avLst/>
          </a:prstGeom>
        </p:spPr>
      </p:pic>
      <p:pic>
        <p:nvPicPr>
          <p:cNvPr id="4" name="Picture 5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CF988859-7953-4624-98C4-717249B46A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clea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888FC917-2F4D-45AC-AA7A-EF80FFB23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96" y="75904"/>
            <a:ext cx="8992810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6076" tIns="22431" rIns="56076" bIns="22431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96" y="1067100"/>
            <a:ext cx="8992810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40680" y="6356450"/>
            <a:ext cx="4241321" cy="364628"/>
          </a:xfrm>
          <a:prstGeom prst="rect">
            <a:avLst/>
          </a:prstGeom>
        </p:spPr>
        <p:txBody>
          <a:bodyPr lIns="0" tIns="45712" rIns="0" bIns="45712" anchor="b"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A. Presenter, June 2013 Lehman Review - 05</a:t>
            </a: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82000" y="6356450"/>
            <a:ext cx="762000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defRPr sz="1000">
                <a:solidFill>
                  <a:srgbClr val="064308"/>
                </a:solidFill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, Slide </a:t>
            </a:r>
            <a:fld id="{D30A2C6D-39BC-4576-856C-8743CF76C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4007" r:id="rId3"/>
    <p:sldLayoutId id="2147483992" r:id="rId4"/>
    <p:sldLayoutId id="2147483993" r:id="rId5"/>
    <p:sldLayoutId id="2147483994" r:id="rId6"/>
    <p:sldLayoutId id="2147483995" r:id="rId7"/>
    <p:sldLayoutId id="2147483996" r:id="rId8"/>
  </p:sldLayoutIdLst>
  <p:hf hdr="0" dt="0"/>
  <p:txStyles>
    <p:titleStyle>
      <a:lvl1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036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14074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71109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28148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80178" indent="-180178" algn="l" defTabSz="803293" rtl="0" eaLnBrk="1" fontAlgn="base" hangingPunct="1">
        <a:lnSpc>
          <a:spcPct val="90000"/>
        </a:lnSpc>
        <a:spcBef>
          <a:spcPts val="1206"/>
        </a:spcBef>
        <a:spcAft>
          <a:spcPct val="0"/>
        </a:spcAft>
        <a:buSzPct val="100000"/>
        <a:buFont typeface="Wingdings" pitchFamily="2" charset="2"/>
        <a:buChar char="§"/>
        <a:defRPr sz="22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363359" indent="-151650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tx1"/>
          </a:solidFill>
          <a:latin typeface="Arial" charset="0"/>
          <a:ea typeface="ＭＳ Ｐゴシック" charset="-128"/>
          <a:cs typeface="ＭＳ Ｐゴシック"/>
        </a:defRPr>
      </a:lvl2pPr>
      <a:lvl3pPr marL="591584" indent="-160658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Lucida Grande" charset="0"/>
        <a:buChar char="»"/>
        <a:defRPr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728219" indent="-133632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Arial" pitchFamily="34" charset="0"/>
        <a:buChar char="•"/>
        <a:defRPr sz="16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4pPr>
      <a:lvl5pPr marL="1002991" indent="-180178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Lucida Grande" charset="0"/>
        <a:buChar char="»"/>
        <a:defRPr sz="14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5pPr>
      <a:lvl6pPr marL="2223294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80333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7372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94407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74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09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48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8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24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60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9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itle 6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7848600" cy="533400"/>
          </a:xfrm>
        </p:spPr>
        <p:txBody>
          <a:bodyPr/>
          <a:lstStyle/>
          <a:p>
            <a:r>
              <a:rPr lang="en-US" u="sng" dirty="0" smtClean="0">
                <a:latin typeface="Arial" pitchFamily="34" charset="0"/>
                <a:ea typeface="ＭＳ Ｐゴシック"/>
                <a:cs typeface="ＭＳ Ｐゴシック"/>
              </a:rPr>
              <a:t>Katharina A. Domnanich,</a:t>
            </a:r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> E. Paige Abel, Colton Kalman, Wes Walker, Todd Barnhart, Jonathan Engle, Greg Severin</a:t>
            </a:r>
          </a:p>
        </p:txBody>
      </p:sp>
      <p:sp>
        <p:nvSpPr>
          <p:cNvPr id="9219" name="Title 5"/>
          <p:cNvSpPr>
            <a:spLocks noGrp="1"/>
          </p:cNvSpPr>
          <p:nvPr>
            <p:ph type="title"/>
          </p:nvPr>
        </p:nvSpPr>
        <p:spPr>
          <a:xfrm>
            <a:off x="71438" y="2770251"/>
            <a:ext cx="9001124" cy="1670348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dirty="0"/>
              <a:t>The </a:t>
            </a:r>
            <a:r>
              <a:rPr lang="en-US" dirty="0" smtClean="0"/>
              <a:t>Formation </a:t>
            </a:r>
            <a:r>
              <a:rPr lang="en-US" dirty="0"/>
              <a:t>of </a:t>
            </a:r>
            <a:r>
              <a:rPr lang="en-US" dirty="0" smtClean="0"/>
              <a:t>Radiolysis </a:t>
            </a:r>
            <a:r>
              <a:rPr lang="en-US" dirty="0"/>
              <a:t>P</a:t>
            </a:r>
            <a:r>
              <a:rPr lang="en-US" dirty="0" smtClean="0"/>
              <a:t>roducts </a:t>
            </a:r>
            <a:br>
              <a:rPr lang="en-US" dirty="0" smtClean="0"/>
            </a:br>
            <a:r>
              <a:rPr lang="en-US" dirty="0" smtClean="0"/>
              <a:t>during </a:t>
            </a:r>
            <a:r>
              <a:rPr lang="en-US" dirty="0"/>
              <a:t>I</a:t>
            </a:r>
            <a:r>
              <a:rPr lang="en-US" dirty="0" smtClean="0"/>
              <a:t>sotope </a:t>
            </a:r>
            <a:r>
              <a:rPr lang="en-US" dirty="0"/>
              <a:t>H</a:t>
            </a:r>
            <a:r>
              <a:rPr lang="en-US" dirty="0" smtClean="0"/>
              <a:t>arvesting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with a </a:t>
            </a:r>
            <a:r>
              <a:rPr lang="en-US" dirty="0" smtClean="0"/>
              <a:t>Flowing </a:t>
            </a:r>
            <a:r>
              <a:rPr lang="en-US" dirty="0"/>
              <a:t>W</a:t>
            </a:r>
            <a:r>
              <a:rPr lang="en-US" dirty="0" smtClean="0"/>
              <a:t>ater </a:t>
            </a:r>
            <a:r>
              <a:rPr lang="en-US" dirty="0"/>
              <a:t>T</a:t>
            </a:r>
            <a:r>
              <a:rPr lang="en-US" dirty="0" smtClean="0"/>
              <a:t>arget</a:t>
            </a:r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>Water radiolysis</a:t>
            </a:r>
          </a:p>
          <a:p>
            <a:endParaRPr lang="en-US" dirty="0">
              <a:latin typeface="Arial" pitchFamily="34" charset="0"/>
              <a:ea typeface="ＭＳ Ｐゴシック"/>
              <a:cs typeface="ＭＳ Ｐゴシック"/>
            </a:endParaRPr>
          </a:p>
          <a:p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  <a:p>
            <a:endParaRPr lang="en-US" dirty="0">
              <a:latin typeface="Arial" pitchFamily="34" charset="0"/>
              <a:ea typeface="ＭＳ Ｐゴシック"/>
              <a:cs typeface="ＭＳ Ｐゴシック"/>
            </a:endParaRPr>
          </a:p>
          <a:p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  <a:p>
            <a:endParaRPr lang="en-US" dirty="0">
              <a:latin typeface="Arial" pitchFamily="34" charset="0"/>
              <a:ea typeface="ＭＳ Ｐゴシック"/>
              <a:cs typeface="ＭＳ Ｐゴシック"/>
            </a:endParaRPr>
          </a:p>
          <a:p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  <a:p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  <a:p>
            <a:pPr lvl="1">
              <a:spcBef>
                <a:spcPts val="2400"/>
              </a:spcBef>
            </a:pPr>
            <a:r>
              <a:rPr lang="en-US" dirty="0" smtClean="0">
                <a:latin typeface="Arial" pitchFamily="34" charset="0"/>
                <a:ea typeface="ＭＳ Ｐゴシック"/>
              </a:rPr>
              <a:t>Only molecular species have sufficient lifetimes to accumulate </a:t>
            </a:r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  <a:p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  <a:p>
            <a:endParaRPr lang="en-US" dirty="0">
              <a:latin typeface="Arial" pitchFamily="34" charset="0"/>
              <a:ea typeface="ＭＳ Ｐゴシック"/>
              <a:cs typeface="ＭＳ Ｐゴシック"/>
            </a:endParaRPr>
          </a:p>
          <a:p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  <a:p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  <a:p>
            <a:endParaRPr lang="en-US" dirty="0">
              <a:latin typeface="Arial" pitchFamily="34" charset="0"/>
              <a:ea typeface="ＭＳ Ｐゴシック"/>
              <a:cs typeface="ＭＳ Ｐゴシック"/>
            </a:endParaRPr>
          </a:p>
          <a:p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  <a:p>
            <a:endParaRPr lang="en-US" dirty="0">
              <a:latin typeface="Arial" pitchFamily="34" charset="0"/>
              <a:ea typeface="ＭＳ Ｐゴシック"/>
              <a:cs typeface="ＭＳ Ｐゴシック"/>
            </a:endParaRPr>
          </a:p>
          <a:p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  <a:p>
            <a:endParaRPr lang="en-US" dirty="0">
              <a:latin typeface="Arial" pitchFamily="34" charset="0"/>
              <a:ea typeface="ＭＳ Ｐゴシック"/>
              <a:cs typeface="ＭＳ Ｐゴシック"/>
            </a:endParaRPr>
          </a:p>
          <a:p>
            <a:pPr lvl="1"/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  <a:p>
            <a:pPr lvl="1"/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>Only molecular products long enough life times to accumulate</a:t>
            </a:r>
            <a:endParaRPr lang="en-US" dirty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291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>Introduction 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r>
              <a:rPr lang="en-US" dirty="0" smtClean="0"/>
              <a:t>Slide </a:t>
            </a:r>
            <a:fld id="{1D2CDB64-C772-4C10-8066-C769534B205C}" type="slidenum">
              <a:rPr lang="en-US" smtClean="0"/>
              <a:pPr algn="l"/>
              <a:t>2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454044"/>
            <a:ext cx="4303932" cy="396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" y="6096000"/>
            <a:ext cx="18565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Reference: S. Le </a:t>
            </a:r>
            <a:r>
              <a:rPr lang="en-US" sz="1000" dirty="0" err="1" smtClean="0"/>
              <a:t>Caer</a:t>
            </a:r>
            <a:r>
              <a:rPr lang="en-US" sz="1000" dirty="0" smtClean="0"/>
              <a:t> (2011)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ea typeface="ＭＳ Ｐゴシック"/>
                <a:cs typeface="ＭＳ Ｐゴシック"/>
              </a:rPr>
              <a:t>Primary </a:t>
            </a:r>
            <a:r>
              <a:rPr lang="en-US" dirty="0" err="1">
                <a:latin typeface="Arial" pitchFamily="34" charset="0"/>
                <a:ea typeface="ＭＳ Ｐゴシック"/>
                <a:cs typeface="ＭＳ Ｐゴシック"/>
              </a:rPr>
              <a:t>radiolytic</a:t>
            </a:r>
            <a:r>
              <a:rPr lang="en-US" dirty="0">
                <a:latin typeface="Arial" pitchFamily="34" charset="0"/>
                <a:ea typeface="ＭＳ Ｐゴシック"/>
                <a:cs typeface="ＭＳ Ｐゴシック"/>
              </a:rPr>
              <a:t> </a:t>
            </a:r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>yield</a:t>
            </a:r>
          </a:p>
          <a:p>
            <a:pPr lvl="1"/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>Escape yield, G value [molecules/100eV]</a:t>
            </a:r>
          </a:p>
          <a:p>
            <a:pPr lvl="2">
              <a:lnSpc>
                <a:spcPct val="125000"/>
              </a:lnSpc>
            </a:pPr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>Type of radiation, Linear Energy Transfer, pH of solution</a:t>
            </a:r>
          </a:p>
          <a:p>
            <a:pPr lvl="1"/>
            <a:endParaRPr lang="en-US" dirty="0">
              <a:latin typeface="Arial" pitchFamily="34" charset="0"/>
              <a:ea typeface="ＭＳ Ｐゴシック"/>
            </a:endParaRPr>
          </a:p>
          <a:p>
            <a:pPr lvl="1"/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  <a:p>
            <a:pPr lvl="1"/>
            <a:endParaRPr lang="en-US" dirty="0">
              <a:latin typeface="Arial" pitchFamily="34" charset="0"/>
              <a:ea typeface="ＭＳ Ｐゴシック"/>
            </a:endParaRPr>
          </a:p>
          <a:p>
            <a:pPr lvl="1"/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  <a:p>
            <a:pPr lvl="1"/>
            <a:endParaRPr lang="en-US" dirty="0">
              <a:latin typeface="Arial" pitchFamily="34" charset="0"/>
              <a:ea typeface="ＭＳ Ｐゴシック"/>
            </a:endParaRPr>
          </a:p>
          <a:p>
            <a:pPr lvl="1"/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>Knowledge about the behavior of H</a:t>
            </a:r>
            <a:r>
              <a:rPr lang="en-US" baseline="-25000" dirty="0" smtClean="0">
                <a:latin typeface="Arial" pitchFamily="34" charset="0"/>
                <a:ea typeface="ＭＳ Ｐゴシック"/>
                <a:cs typeface="ＭＳ Ｐゴシック"/>
              </a:rPr>
              <a:t>2</a:t>
            </a:r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>O</a:t>
            </a:r>
            <a:r>
              <a:rPr lang="en-US" baseline="-25000" dirty="0" smtClean="0">
                <a:latin typeface="Arial" pitchFamily="34" charset="0"/>
                <a:ea typeface="ＭＳ Ｐゴシック"/>
                <a:cs typeface="ＭＳ Ｐゴシック"/>
              </a:rPr>
              <a:t>2</a:t>
            </a:r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>, H</a:t>
            </a:r>
            <a:r>
              <a:rPr lang="en-US" baseline="-25000" dirty="0" smtClean="0">
                <a:latin typeface="Arial" pitchFamily="34" charset="0"/>
                <a:ea typeface="ＭＳ Ｐゴシック"/>
                <a:cs typeface="ＭＳ Ｐゴシック"/>
              </a:rPr>
              <a:t>2</a:t>
            </a:r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> and O</a:t>
            </a:r>
            <a:r>
              <a:rPr lang="en-US" baseline="-25000" dirty="0" smtClean="0">
                <a:latin typeface="Arial" pitchFamily="34" charset="0"/>
                <a:ea typeface="ＭＳ Ｐゴシック"/>
                <a:cs typeface="ＭＳ Ｐゴシック"/>
              </a:rPr>
              <a:t>2</a:t>
            </a:r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> to ensure adequate </a:t>
            </a:r>
            <a:b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</a:br>
            <a:r>
              <a:rPr lang="en-US" dirty="0" smtClean="0">
                <a:latin typeface="Arial" pitchFamily="34" charset="0"/>
                <a:ea typeface="ＭＳ Ｐゴシック"/>
                <a:cs typeface="ＭＳ Ｐゴシック"/>
              </a:rPr>
              <a:t>conditions for isotope harvesting</a:t>
            </a:r>
          </a:p>
          <a:p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  <a:p>
            <a:endParaRPr lang="en-US" dirty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35AD4620-7552-4207-8973-898801ED212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965101"/>
              </p:ext>
            </p:extLst>
          </p:nvPr>
        </p:nvGraphicFramePr>
        <p:xfrm>
          <a:off x="2286000" y="2286000"/>
          <a:ext cx="4176600" cy="148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00000">
                  <a:extLst>
                    <a:ext uri="{9D8B030D-6E8A-4147-A177-3AD203B41FA5}">
                      <a16:colId xmlns:a16="http://schemas.microsoft.com/office/drawing/2014/main" val="516864865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518197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r>
                        <a:rPr lang="en-US" baseline="0" dirty="0" smtClean="0"/>
                        <a:t> value [molecules/100 eV]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6456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dirty="0" smtClean="0"/>
                        <a:t>O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0.74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4991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0.63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101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0.073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645285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6096000"/>
            <a:ext cx="62071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Reference: </a:t>
            </a:r>
            <a:r>
              <a:rPr lang="en-US" sz="1000" dirty="0" err="1" smtClean="0"/>
              <a:t>Pastina</a:t>
            </a:r>
            <a:r>
              <a:rPr lang="en-US" sz="1000" dirty="0" smtClean="0"/>
              <a:t> et al (1999), </a:t>
            </a:r>
            <a:r>
              <a:rPr lang="en-US" sz="1000" dirty="0" err="1" smtClean="0"/>
              <a:t>Wasselin-Trupin</a:t>
            </a:r>
            <a:r>
              <a:rPr lang="en-US" sz="1000" dirty="0" smtClean="0"/>
              <a:t> et al (2002), Elliot et al (1993), </a:t>
            </a:r>
            <a:r>
              <a:rPr lang="en-US" sz="1000" dirty="0" err="1" smtClean="0"/>
              <a:t>Meesungnoen</a:t>
            </a:r>
            <a:r>
              <a:rPr lang="en-US" sz="1000" dirty="0" smtClean="0"/>
              <a:t> et al (2005)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3782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Irradiation at the University of Wisconsin – Madison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>
              <a:spcBef>
                <a:spcPts val="1800"/>
              </a:spcBef>
            </a:pPr>
            <a:r>
              <a:rPr lang="en-US" dirty="0" smtClean="0"/>
              <a:t>Removal of radiolysis products from our system </a:t>
            </a:r>
          </a:p>
          <a:p>
            <a:pPr lvl="1">
              <a:spcBef>
                <a:spcPts val="0"/>
              </a:spcBef>
            </a:pPr>
            <a:r>
              <a:rPr lang="en-US" dirty="0"/>
              <a:t>Decomposition of 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 by catalytic converter (KLC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 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35AD4620-7552-4207-8973-898801ED212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4800600" y="1847566"/>
            <a:ext cx="26981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</a:t>
            </a:r>
            <a:r>
              <a:rPr lang="en-US" baseline="-25000" dirty="0" err="1" smtClean="0"/>
              <a:t>irr</a:t>
            </a:r>
            <a:r>
              <a:rPr lang="en-US" dirty="0" smtClean="0"/>
              <a:t>:		190 min</a:t>
            </a:r>
          </a:p>
          <a:p>
            <a:r>
              <a:rPr lang="en-US" dirty="0"/>
              <a:t>	</a:t>
            </a:r>
            <a:r>
              <a:rPr lang="en-US" dirty="0" smtClean="0"/>
              <a:t>	4 run segments</a:t>
            </a:r>
          </a:p>
          <a:p>
            <a:r>
              <a:rPr lang="en-US" dirty="0" smtClean="0"/>
              <a:t>Int.:		1 - 33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en-US" dirty="0" smtClean="0"/>
          </a:p>
          <a:p>
            <a:r>
              <a:rPr lang="en-US" dirty="0" smtClean="0"/>
              <a:t>LET:	12.6 </a:t>
            </a:r>
            <a:r>
              <a:rPr lang="en-US" dirty="0" err="1" smtClean="0"/>
              <a:t>keV</a:t>
            </a:r>
            <a:r>
              <a:rPr lang="en-US" dirty="0" smtClean="0"/>
              <a:t>/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endParaRPr lang="en-US" dirty="0"/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1755" y="4645182"/>
            <a:ext cx="2326154" cy="1080000"/>
          </a:xfrm>
          <a:prstGeom prst="rect">
            <a:avLst/>
          </a:prstGeom>
        </p:spPr>
      </p:pic>
      <p:grpSp>
        <p:nvGrpSpPr>
          <p:cNvPr id="60" name="Group 59"/>
          <p:cNvGrpSpPr/>
          <p:nvPr/>
        </p:nvGrpSpPr>
        <p:grpSpPr>
          <a:xfrm>
            <a:off x="2917032" y="5028765"/>
            <a:ext cx="3712368" cy="1065749"/>
            <a:chOff x="533400" y="1905000"/>
            <a:chExt cx="3712368" cy="1065749"/>
          </a:xfrm>
        </p:grpSpPr>
        <p:sp>
          <p:nvSpPr>
            <p:cNvPr id="61" name="TextBox 60"/>
            <p:cNvSpPr txBox="1"/>
            <p:nvPr/>
          </p:nvSpPr>
          <p:spPr>
            <a:xfrm>
              <a:off x="533400" y="1905000"/>
              <a:ext cx="371236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 smtClean="0"/>
            </a:p>
            <a:p>
              <a:endParaRPr lang="en-US" dirty="0"/>
            </a:p>
            <a:p>
              <a:r>
                <a:rPr lang="en-US" dirty="0" smtClean="0"/>
                <a:t>H</a:t>
              </a:r>
              <a:r>
                <a:rPr lang="en-US" baseline="-25000" dirty="0" smtClean="0"/>
                <a:t>2</a:t>
              </a:r>
              <a:r>
                <a:rPr lang="en-US" dirty="0" smtClean="0"/>
                <a:t>O</a:t>
              </a:r>
              <a:r>
                <a:rPr lang="en-US" baseline="-25000" dirty="0" smtClean="0"/>
                <a:t>2</a:t>
              </a:r>
              <a:r>
                <a:rPr lang="en-US" dirty="0" smtClean="0"/>
                <a:t> 				H</a:t>
              </a:r>
              <a:r>
                <a:rPr lang="en-US" baseline="-25000" dirty="0" smtClean="0"/>
                <a:t>2</a:t>
              </a:r>
              <a:r>
                <a:rPr lang="en-US" dirty="0" smtClean="0"/>
                <a:t>O + ½ O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1143000" y="2590800"/>
              <a:ext cx="1676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372681" y="2601417"/>
              <a:ext cx="1223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Pd</a:t>
              </a:r>
              <a:r>
                <a:rPr lang="en-US" dirty="0" smtClean="0"/>
                <a:t>, </a:t>
              </a:r>
              <a:r>
                <a:rPr lang="en-US" dirty="0" err="1" smtClean="0"/>
                <a:t>Zr</a:t>
              </a:r>
              <a:r>
                <a:rPr lang="en-US" dirty="0" smtClean="0"/>
                <a:t>, Ce</a:t>
              </a:r>
              <a:endParaRPr lang="en-US" dirty="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913" y="5158745"/>
            <a:ext cx="2015122" cy="108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7" y="1219200"/>
            <a:ext cx="3360001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82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 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35AD4620-7552-4207-8973-898801ED212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pSp>
        <p:nvGrpSpPr>
          <p:cNvPr id="18" name="Group 17"/>
          <p:cNvGrpSpPr>
            <a:grpSpLocks noChangeAspect="1"/>
          </p:cNvGrpSpPr>
          <p:nvPr/>
        </p:nvGrpSpPr>
        <p:grpSpPr>
          <a:xfrm>
            <a:off x="2234315" y="887463"/>
            <a:ext cx="5400000" cy="5400000"/>
            <a:chOff x="1913117" y="126000"/>
            <a:chExt cx="6732000" cy="6732000"/>
          </a:xfrm>
        </p:grpSpPr>
        <p:grpSp>
          <p:nvGrpSpPr>
            <p:cNvPr id="19" name="Group 18"/>
            <p:cNvGrpSpPr/>
            <p:nvPr/>
          </p:nvGrpSpPr>
          <p:grpSpPr>
            <a:xfrm>
              <a:off x="1913117" y="126000"/>
              <a:ext cx="6732000" cy="6732000"/>
              <a:chOff x="1913117" y="126000"/>
              <a:chExt cx="6732000" cy="6732000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913117" y="126000"/>
                <a:ext cx="6732000" cy="6732000"/>
                <a:chOff x="1306830" y="59055"/>
                <a:chExt cx="6732000" cy="6732000"/>
              </a:xfrm>
            </p:grpSpPr>
            <p:pic>
              <p:nvPicPr>
                <p:cNvPr id="31" name="Picture 30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06830" y="59055"/>
                  <a:ext cx="6732000" cy="6732000"/>
                </a:xfrm>
                <a:prstGeom prst="rect">
                  <a:avLst/>
                </a:prstGeom>
              </p:spPr>
            </p:pic>
            <p:sp>
              <p:nvSpPr>
                <p:cNvPr id="32" name="Oval 31"/>
                <p:cNvSpPr/>
                <p:nvPr/>
              </p:nvSpPr>
              <p:spPr>
                <a:xfrm>
                  <a:off x="6134100" y="414326"/>
                  <a:ext cx="410400" cy="410400"/>
                </a:xfrm>
                <a:prstGeom prst="ellipse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rgbClr val="00B0F0"/>
                  </a:solidFill>
                  <a:prstDash val="solid"/>
                  <a:miter lim="800000"/>
                </a:ln>
                <a:effectLst/>
              </p:spPr>
              <p:txBody>
                <a:bodyPr lIns="0" tIns="0" rIns="0" bIns="0" rtlCol="0" anchor="ctr">
                  <a:normAutofit fontScale="92500" lnSpcReduction="20000"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H</a:t>
                  </a:r>
                  <a:r>
                    <a:rPr kumimoji="0" lang="en-US" sz="1800" b="1" i="0" u="none" strike="noStrike" kern="0" cap="none" spc="0" normalizeH="0" baseline="-2500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3095625" y="1495425"/>
                  <a:ext cx="410400" cy="409575"/>
                </a:xfrm>
                <a:prstGeom prst="ellipse">
                  <a:avLst/>
                </a:prstGeom>
                <a:solidFill>
                  <a:srgbClr val="ED7D31"/>
                </a:solidFill>
                <a:ln w="12700" cap="flat" cmpd="sng" algn="ctr">
                  <a:solidFill>
                    <a:srgbClr val="ED7D31"/>
                  </a:solidFill>
                  <a:prstDash val="solid"/>
                  <a:miter lim="800000"/>
                </a:ln>
                <a:effectLst/>
              </p:spPr>
              <p:txBody>
                <a:bodyPr lIns="0" tIns="0" r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D2</a:t>
                  </a:r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>
                  <a:off x="6667500" y="1495425"/>
                  <a:ext cx="410400" cy="409575"/>
                </a:xfrm>
                <a:prstGeom prst="ellipse">
                  <a:avLst/>
                </a:prstGeom>
                <a:solidFill>
                  <a:srgbClr val="ED7D31"/>
                </a:solidFill>
                <a:ln w="12700" cap="flat" cmpd="sng" algn="ctr">
                  <a:solidFill>
                    <a:srgbClr val="ED7D31"/>
                  </a:solidFill>
                  <a:prstDash val="solid"/>
                  <a:miter lim="800000"/>
                </a:ln>
                <a:effectLst/>
              </p:spPr>
              <p:txBody>
                <a:bodyPr lIns="0" tIns="0" r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D1</a:t>
                  </a:r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4861744" y="1491483"/>
                  <a:ext cx="883074" cy="410400"/>
                </a:xfrm>
                <a:prstGeom prst="rect">
                  <a:avLst/>
                </a:prstGeom>
                <a:solidFill>
                  <a:srgbClr val="70AD47">
                    <a:lumMod val="40000"/>
                    <a:lumOff val="60000"/>
                  </a:srgbClr>
                </a:solidFill>
                <a:ln w="28575" cap="flat" cmpd="sng" algn="ctr">
                  <a:solidFill>
                    <a:srgbClr val="70AD47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KLC</a:t>
                  </a:r>
                </a:p>
              </p:txBody>
            </p:sp>
          </p:grpSp>
          <p:sp>
            <p:nvSpPr>
              <p:cNvPr id="28" name="Rectangle 27"/>
              <p:cNvSpPr/>
              <p:nvPr/>
            </p:nvSpPr>
            <p:spPr>
              <a:xfrm>
                <a:off x="4353339" y="5804452"/>
                <a:ext cx="1311966" cy="894522"/>
              </a:xfrm>
              <a:prstGeom prst="rect">
                <a:avLst/>
              </a:prstGeom>
              <a:noFill/>
              <a:ln w="38100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166730" y="3329608"/>
                <a:ext cx="1033670" cy="1918253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solidFill>
                  <a:srgbClr val="5B9BD5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Tank</a:t>
                </a: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037521" y="276452"/>
                <a:ext cx="665922" cy="1230437"/>
              </a:xfrm>
              <a:prstGeom prst="roundRect">
                <a:avLst/>
              </a:prstGeom>
              <a:solidFill>
                <a:srgbClr val="DF89D3"/>
              </a:solidFill>
              <a:ln w="12700" cap="flat" cmpd="sng" algn="ctr">
                <a:solidFill>
                  <a:srgbClr val="CA3EB6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He</a:t>
                </a:r>
              </a:p>
            </p:txBody>
          </p:sp>
        </p:grpSp>
        <p:cxnSp>
          <p:nvCxnSpPr>
            <p:cNvPr id="20" name="Straight Arrow Connector 19"/>
            <p:cNvCxnSpPr/>
            <p:nvPr/>
          </p:nvCxnSpPr>
          <p:spPr>
            <a:xfrm>
              <a:off x="2345635" y="1540565"/>
              <a:ext cx="9939" cy="1789044"/>
            </a:xfrm>
            <a:prstGeom prst="straightConnector1">
              <a:avLst/>
            </a:prstGeom>
            <a:noFill/>
            <a:ln w="38100" cap="flat" cmpd="sng" algn="ctr">
              <a:solidFill>
                <a:srgbClr val="CA3EB6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1" name="Straight Arrow Connector 20"/>
            <p:cNvCxnSpPr/>
            <p:nvPr/>
          </p:nvCxnSpPr>
          <p:spPr>
            <a:xfrm>
              <a:off x="2843804" y="686471"/>
              <a:ext cx="858108" cy="3313"/>
            </a:xfrm>
            <a:prstGeom prst="straightConnector1">
              <a:avLst/>
            </a:prstGeom>
            <a:noFill/>
            <a:ln w="38100" cap="flat" cmpd="sng" algn="ctr">
              <a:solidFill>
                <a:srgbClr val="CA3EB6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>
            <a:xfrm>
              <a:off x="2843804" y="686471"/>
              <a:ext cx="0" cy="2643137"/>
            </a:xfrm>
            <a:prstGeom prst="line">
              <a:avLst/>
            </a:prstGeom>
            <a:noFill/>
            <a:ln w="38100" cap="flat" cmpd="sng" algn="ctr">
              <a:solidFill>
                <a:srgbClr val="CA3EB6"/>
              </a:solidFill>
              <a:prstDash val="solid"/>
              <a:miter lim="800000"/>
            </a:ln>
            <a:effectLst/>
          </p:spPr>
        </p:cxnSp>
        <p:cxnSp>
          <p:nvCxnSpPr>
            <p:cNvPr id="23" name="Straight Arrow Connector 22"/>
            <p:cNvCxnSpPr/>
            <p:nvPr/>
          </p:nvCxnSpPr>
          <p:spPr>
            <a:xfrm flipV="1">
              <a:off x="5488620" y="686471"/>
              <a:ext cx="494737" cy="346"/>
            </a:xfrm>
            <a:prstGeom prst="straightConnector1">
              <a:avLst/>
            </a:prstGeom>
            <a:noFill/>
            <a:ln w="38100" cap="flat" cmpd="sng" algn="ctr">
              <a:solidFill>
                <a:srgbClr val="CA3EB6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4" name="Straight Arrow Connector 23"/>
            <p:cNvCxnSpPr/>
            <p:nvPr/>
          </p:nvCxnSpPr>
          <p:spPr>
            <a:xfrm flipV="1">
              <a:off x="6406326" y="699725"/>
              <a:ext cx="324000" cy="346"/>
            </a:xfrm>
            <a:prstGeom prst="straightConnector1">
              <a:avLst/>
            </a:prstGeom>
            <a:noFill/>
            <a:ln w="38100" cap="flat" cmpd="sng" algn="ctr">
              <a:solidFill>
                <a:srgbClr val="CA3EB6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5" name="Straight Arrow Connector 24"/>
            <p:cNvCxnSpPr/>
            <p:nvPr/>
          </p:nvCxnSpPr>
          <p:spPr>
            <a:xfrm flipV="1">
              <a:off x="4397915" y="683273"/>
              <a:ext cx="324000" cy="346"/>
            </a:xfrm>
            <a:prstGeom prst="straightConnector1">
              <a:avLst/>
            </a:prstGeom>
            <a:noFill/>
            <a:ln w="38100" cap="flat" cmpd="sng" algn="ctr">
              <a:solidFill>
                <a:srgbClr val="CA3EB6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6" name="Straight Arrow Connector 25"/>
            <p:cNvCxnSpPr/>
            <p:nvPr/>
          </p:nvCxnSpPr>
          <p:spPr>
            <a:xfrm flipV="1">
              <a:off x="7174954" y="683162"/>
              <a:ext cx="504000" cy="346"/>
            </a:xfrm>
            <a:prstGeom prst="straightConnector1">
              <a:avLst/>
            </a:prstGeom>
            <a:noFill/>
            <a:ln w="38100" cap="flat" cmpd="sng" algn="ctr">
              <a:solidFill>
                <a:srgbClr val="CA3EB6"/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36" name="Down Arrow 35"/>
          <p:cNvSpPr/>
          <p:nvPr/>
        </p:nvSpPr>
        <p:spPr>
          <a:xfrm>
            <a:off x="5226159" y="3358800"/>
            <a:ext cx="381000" cy="457200"/>
          </a:xfrm>
          <a:prstGeom prst="down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4663087" y="3751721"/>
            <a:ext cx="15071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w</a:t>
            </a:r>
            <a:r>
              <a:rPr lang="en-US" sz="1600" dirty="0" smtClean="0">
                <a:solidFill>
                  <a:srgbClr val="0070C0"/>
                </a:solidFill>
              </a:rPr>
              <a:t>ater samples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 flipH="1">
            <a:off x="5310974" y="5867400"/>
            <a:ext cx="483223" cy="47295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ysClr val="windowText" lastClr="000000"/>
                </a:solidFill>
              </a:rPr>
              <a:t>p</a:t>
            </a:r>
            <a:r>
              <a:rPr lang="en-US" b="1" baseline="30000" dirty="0" smtClean="0">
                <a:solidFill>
                  <a:sysClr val="windowText" lastClr="000000"/>
                </a:solidFill>
              </a:rPr>
              <a:t>+</a:t>
            </a:r>
            <a:endParaRPr lang="en-US" b="1" baseline="300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17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Escape yield-based 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</a:p>
          <a:p>
            <a:pPr lvl="1"/>
            <a:r>
              <a:rPr lang="en-US" dirty="0" smtClean="0"/>
              <a:t>Formation based on G value and </a:t>
            </a:r>
            <a:br>
              <a:rPr lang="en-US" dirty="0" smtClean="0"/>
            </a:br>
            <a:r>
              <a:rPr lang="en-US" dirty="0" smtClean="0"/>
              <a:t>destruction by KLC</a:t>
            </a:r>
            <a:endParaRPr lang="en-US" dirty="0"/>
          </a:p>
          <a:p>
            <a:pPr lvl="1"/>
            <a:r>
              <a:rPr lang="en-US" dirty="0" smtClean="0"/>
              <a:t>2.5 – 8 times lower </a:t>
            </a:r>
            <a:r>
              <a:rPr lang="en-US" dirty="0"/>
              <a:t>[</a:t>
            </a: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r>
              <a:rPr lang="en-US" dirty="0"/>
              <a:t>]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measured</a:t>
            </a:r>
          </a:p>
          <a:p>
            <a:pPr marL="180178" lvl="1" indent="-180178">
              <a:spcBef>
                <a:spcPts val="1206"/>
              </a:spcBef>
              <a:buFont typeface="Wingdings" pitchFamily="2" charset="2"/>
              <a:buChar char="§"/>
            </a:pPr>
            <a:r>
              <a:rPr lang="en-US" sz="2200" dirty="0" smtClean="0">
                <a:solidFill>
                  <a:srgbClr val="064308"/>
                </a:solidFill>
                <a:ea typeface="ＭＳ Ｐゴシック" pitchFamily="-65" charset="-128"/>
                <a:cs typeface="ＭＳ Ｐゴシック" pitchFamily="-65" charset="-128"/>
              </a:rPr>
              <a:t>Long-term </a:t>
            </a:r>
            <a:r>
              <a:rPr lang="en-US" sz="2200" dirty="0">
                <a:solidFill>
                  <a:srgbClr val="064308"/>
                </a:solidFill>
                <a:ea typeface="ＭＳ Ｐゴシック" pitchFamily="-65" charset="-128"/>
                <a:cs typeface="ＭＳ Ｐゴシック" pitchFamily="-65" charset="-128"/>
              </a:rPr>
              <a:t>irradiations</a:t>
            </a:r>
          </a:p>
          <a:p>
            <a:pPr marL="211709" lvl="1" indent="0">
              <a:buNone/>
            </a:pPr>
            <a:endParaRPr lang="en-US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Formation of 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35AD4620-7552-4207-8973-898801ED212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9" t="4445" r="3889" b="5556"/>
          <a:stretch/>
        </p:blipFill>
        <p:spPr>
          <a:xfrm>
            <a:off x="4765577" y="916800"/>
            <a:ext cx="4302223" cy="3960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352800" y="5254104"/>
            <a:ext cx="4419600" cy="797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1709" lvl="1" indent="0" algn="ctr">
              <a:lnSpc>
                <a:spcPct val="120000"/>
              </a:lnSpc>
              <a:buNone/>
            </a:pPr>
            <a:r>
              <a:rPr lang="en-US" sz="2000" dirty="0" smtClean="0">
                <a:solidFill>
                  <a:schemeClr val="accent2"/>
                </a:solidFill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H</a:t>
            </a:r>
            <a:r>
              <a:rPr lang="en-US" sz="2000" baseline="-25000" dirty="0" smtClean="0">
                <a:solidFill>
                  <a:schemeClr val="accent2"/>
                </a:solidFill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US" sz="2000" dirty="0" smtClean="0">
                <a:solidFill>
                  <a:schemeClr val="accent2"/>
                </a:solidFill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O</a:t>
            </a:r>
            <a:r>
              <a:rPr lang="en-US" sz="2000" baseline="-25000" dirty="0" smtClean="0">
                <a:solidFill>
                  <a:schemeClr val="accent2"/>
                </a:solidFill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US" sz="2000" dirty="0" smtClean="0">
                <a:solidFill>
                  <a:schemeClr val="accent2"/>
                </a:solidFill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+ 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e</a:t>
            </a:r>
            <a:r>
              <a:rPr lang="en-US" sz="2000" baseline="30000" dirty="0">
                <a:solidFill>
                  <a:schemeClr val="accent2"/>
                </a:solidFill>
                <a:latin typeface="+mj-lt"/>
              </a:rPr>
              <a:t>-</a:t>
            </a:r>
            <a:r>
              <a:rPr lang="en-US" sz="2000" baseline="-25000" dirty="0" err="1">
                <a:solidFill>
                  <a:schemeClr val="accent2"/>
                </a:solidFill>
                <a:latin typeface="+mj-lt"/>
              </a:rPr>
              <a:t>aq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 OH</a:t>
            </a:r>
            <a:r>
              <a:rPr lang="en-US" sz="2000" baseline="30000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-</a:t>
            </a:r>
            <a:r>
              <a:rPr lang="en-US" sz="2000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 + 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HO</a:t>
            </a:r>
            <a:r>
              <a:rPr lang="en-US" sz="2000" dirty="0">
                <a:solidFill>
                  <a:schemeClr val="accent2"/>
                </a:solidFill>
                <a:latin typeface="+mj-lt"/>
                <a:cs typeface="Calibri" panose="020F0502020204030204" pitchFamily="34" charset="0"/>
              </a:rPr>
              <a:t>·</a:t>
            </a:r>
          </a:p>
          <a:p>
            <a:pPr marL="211709" lvl="1" indent="0" algn="ctr">
              <a:lnSpc>
                <a:spcPct val="120000"/>
              </a:lnSpc>
              <a:buNone/>
            </a:pP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rPr>
              <a:t>H</a:t>
            </a:r>
            <a:r>
              <a:rPr lang="en-US" sz="2000" baseline="-25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rPr>
              <a:t>2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rPr>
              <a:t>O</a:t>
            </a:r>
            <a:r>
              <a:rPr lang="en-US" sz="2000" baseline="-25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rPr>
              <a:t>2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rPr>
              <a:t> + 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HO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rPr>
              <a:t>·/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H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rPr>
              <a:t>·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sym typeface="Wingdings" panose="05000000000000000000" pitchFamily="2" charset="2"/>
              </a:rPr>
              <a:t> H</a:t>
            </a:r>
            <a:r>
              <a:rPr lang="en-US" sz="2000" baseline="-25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sym typeface="Wingdings" panose="05000000000000000000" pitchFamily="2" charset="2"/>
              </a:rPr>
              <a:t>2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sym typeface="Wingdings" panose="05000000000000000000" pitchFamily="2" charset="2"/>
              </a:rPr>
              <a:t>O + 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HO</a:t>
            </a:r>
            <a:r>
              <a:rPr lang="en-US" sz="2000" baseline="-25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2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rPr>
              <a:t>·/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HO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rPr>
              <a:t>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-200779" y="5280965"/>
            <a:ext cx="3479038" cy="797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1709" lvl="1" indent="0" algn="ctr">
              <a:lnSpc>
                <a:spcPct val="120000"/>
              </a:lnSpc>
              <a:buNone/>
            </a:pPr>
            <a:r>
              <a:rPr lang="en-US" sz="2000" dirty="0" smtClean="0">
                <a:solidFill>
                  <a:schemeClr val="accent4"/>
                </a:solidFill>
              </a:rPr>
              <a:t>HO</a:t>
            </a:r>
            <a:r>
              <a:rPr lang="en-US" sz="2000" dirty="0">
                <a:solidFill>
                  <a:schemeClr val="accent4"/>
                </a:solidFill>
                <a:cs typeface="Calibri" panose="020F0502020204030204" pitchFamily="34" charset="0"/>
              </a:rPr>
              <a:t>· + </a:t>
            </a:r>
            <a:r>
              <a:rPr lang="en-US" sz="2000" dirty="0">
                <a:solidFill>
                  <a:schemeClr val="accent4"/>
                </a:solidFill>
              </a:rPr>
              <a:t>HO</a:t>
            </a:r>
            <a:r>
              <a:rPr lang="en-US" sz="2000" dirty="0">
                <a:solidFill>
                  <a:schemeClr val="accent4"/>
                </a:solidFill>
                <a:cs typeface="Calibri" panose="020F0502020204030204" pitchFamily="34" charset="0"/>
              </a:rPr>
              <a:t>· </a:t>
            </a:r>
            <a:r>
              <a:rPr lang="en-US" sz="2000" dirty="0">
                <a:solidFill>
                  <a:schemeClr val="accent4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 H</a:t>
            </a:r>
            <a:r>
              <a:rPr lang="en-US" sz="2000" baseline="-25000" dirty="0">
                <a:solidFill>
                  <a:schemeClr val="accent4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US" sz="2000" dirty="0">
                <a:solidFill>
                  <a:schemeClr val="accent4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O</a:t>
            </a:r>
            <a:r>
              <a:rPr lang="en-US" sz="2000" baseline="-25000" dirty="0">
                <a:solidFill>
                  <a:schemeClr val="accent4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</a:p>
          <a:p>
            <a:pPr marL="211709" lvl="1" indent="0" algn="ctr">
              <a:lnSpc>
                <a:spcPct val="120000"/>
              </a:lnSpc>
              <a:buNone/>
            </a:pPr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HO</a:t>
            </a:r>
            <a:r>
              <a:rPr lang="en-US" sz="2000" baseline="-25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</a:t>
            </a:r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· + </a:t>
            </a:r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HO</a:t>
            </a:r>
            <a:r>
              <a:rPr lang="en-US" sz="2000" baseline="-25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</a:t>
            </a:r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· </a:t>
            </a:r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 H</a:t>
            </a:r>
            <a:r>
              <a:rPr lang="en-US" sz="2000" baseline="-25000" dirty="0">
                <a:solidFill>
                  <a:schemeClr val="accent4">
                    <a:lumMod val="60000"/>
                    <a:lumOff val="40000"/>
                  </a:schemeClr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O</a:t>
            </a:r>
            <a:r>
              <a:rPr lang="en-US" sz="2000" baseline="-25000" dirty="0">
                <a:solidFill>
                  <a:schemeClr val="accent4">
                    <a:lumMod val="60000"/>
                    <a:lumOff val="40000"/>
                  </a:schemeClr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 + </a:t>
            </a:r>
            <a:r>
              <a:rPr lang="en-US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O</a:t>
            </a:r>
            <a:r>
              <a:rPr lang="en-US" sz="2000" baseline="-25000" dirty="0" smtClean="0">
                <a:solidFill>
                  <a:schemeClr val="accent4">
                    <a:lumMod val="60000"/>
                    <a:lumOff val="40000"/>
                  </a:schemeClr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  <a:endParaRPr lang="en-US" sz="2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150146" y="3617982"/>
            <a:ext cx="3802854" cy="1639818"/>
            <a:chOff x="1150146" y="3617982"/>
            <a:chExt cx="3802854" cy="1639818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/>
          </p:blipFill>
          <p:spPr>
            <a:xfrm>
              <a:off x="1210835" y="3617982"/>
              <a:ext cx="3742165" cy="14400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150146" y="3735271"/>
              <a:ext cx="21619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>
                <a:spcBef>
                  <a:spcPts val="1206"/>
                </a:spcBef>
              </a:pPr>
              <a:r>
                <a:rPr lang="en-US" sz="2000" dirty="0" smtClean="0">
                  <a:solidFill>
                    <a:schemeClr val="accent4"/>
                  </a:solidFill>
                  <a:ea typeface="ＭＳ Ｐゴシック" pitchFamily="-65" charset="-128"/>
                  <a:cs typeface="ＭＳ Ｐゴシック" pitchFamily="-65" charset="-128"/>
                </a:rPr>
                <a:t>Formation</a:t>
              </a:r>
              <a:endParaRPr lang="en-US" sz="2000" dirty="0">
                <a:solidFill>
                  <a:schemeClr val="accent4"/>
                </a:solidFill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314115" y="4857690"/>
              <a:ext cx="16514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 algn="ctr">
                <a:spcBef>
                  <a:spcPts val="1206"/>
                </a:spcBef>
              </a:pPr>
              <a:r>
                <a:rPr lang="en-US" sz="2000" dirty="0">
                  <a:ea typeface="ＭＳ Ｐゴシック" pitchFamily="-65" charset="-128"/>
                  <a:cs typeface="ＭＳ Ｐゴシック" pitchFamily="-65" charset="-128"/>
                </a:rPr>
                <a:t>Steady State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76965" y="3735271"/>
              <a:ext cx="148149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 algn="ctr">
                <a:spcBef>
                  <a:spcPts val="1206"/>
                </a:spcBef>
              </a:pPr>
              <a:r>
                <a:rPr lang="en-US" sz="2000" dirty="0">
                  <a:solidFill>
                    <a:schemeClr val="accent2"/>
                  </a:solidFill>
                  <a:ea typeface="ＭＳ Ｐゴシック" pitchFamily="-65" charset="-128"/>
                  <a:cs typeface="ＭＳ Ｐゴシック" pitchFamily="-65" charset="-128"/>
                  <a:sym typeface="Wingdings" panose="05000000000000000000" pitchFamily="2" charset="2"/>
                </a:rPr>
                <a:t>Destruction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52400" y="6096000"/>
            <a:ext cx="5729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Reference: </a:t>
            </a:r>
            <a:r>
              <a:rPr lang="en-US" sz="1000" dirty="0" err="1" smtClean="0"/>
              <a:t>Pastina</a:t>
            </a:r>
            <a:r>
              <a:rPr lang="en-US" sz="1000" dirty="0" smtClean="0"/>
              <a:t> et al (1999), Le </a:t>
            </a:r>
            <a:r>
              <a:rPr lang="en-US" sz="1000" dirty="0" err="1" smtClean="0"/>
              <a:t>Caer</a:t>
            </a:r>
            <a:r>
              <a:rPr lang="en-US" sz="1000" dirty="0" smtClean="0"/>
              <a:t> (2011), Iwamatsu et al (2018), </a:t>
            </a:r>
            <a:r>
              <a:rPr lang="en-US" sz="1000" dirty="0" err="1" smtClean="0"/>
              <a:t>Meesungnoen</a:t>
            </a:r>
            <a:r>
              <a:rPr lang="en-US" sz="1000" dirty="0" smtClean="0"/>
              <a:t> et al (2005)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102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5" grpId="0"/>
      <p:bldP spid="17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harvesting system</a:t>
            </a:r>
          </a:p>
          <a:p>
            <a:pPr lvl="1"/>
            <a:r>
              <a:rPr lang="en-US" dirty="0"/>
              <a:t>Tank with 36 L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lvl="1"/>
            <a:r>
              <a:rPr lang="en-US" dirty="0"/>
              <a:t>Small volume of beam spot (~0.7 mL</a:t>
            </a:r>
            <a:r>
              <a:rPr lang="en-US" dirty="0" smtClean="0"/>
              <a:t>)</a:t>
            </a:r>
          </a:p>
          <a:p>
            <a:pPr marL="180178" lvl="1" indent="-180178">
              <a:spcBef>
                <a:spcPts val="1206"/>
              </a:spcBef>
              <a:buFont typeface="Wingdings" pitchFamily="2" charset="2"/>
              <a:buChar char="§"/>
            </a:pPr>
            <a:r>
              <a:rPr lang="en-US" sz="2200" dirty="0">
                <a:solidFill>
                  <a:srgbClr val="064308"/>
                </a:solidFill>
                <a:ea typeface="ＭＳ Ｐゴシック" pitchFamily="-65" charset="-128"/>
                <a:cs typeface="ＭＳ Ｐゴシック" pitchFamily="-65" charset="-128"/>
              </a:rPr>
              <a:t>Low beam </a:t>
            </a:r>
            <a:r>
              <a:rPr lang="en-US" sz="2200" dirty="0" smtClean="0">
                <a:solidFill>
                  <a:srgbClr val="064308"/>
                </a:solidFill>
                <a:ea typeface="ＭＳ Ｐゴシック" pitchFamily="-65" charset="-128"/>
                <a:cs typeface="ＭＳ Ｐゴシック" pitchFamily="-65" charset="-128"/>
              </a:rPr>
              <a:t>currents</a:t>
            </a:r>
            <a:endParaRPr lang="en-US" sz="2200" dirty="0">
              <a:solidFill>
                <a:srgbClr val="064308"/>
              </a:solidFill>
              <a:ea typeface="ＭＳ Ｐゴシック" pitchFamily="-65" charset="-128"/>
              <a:cs typeface="ＭＳ Ｐゴシック" pitchFamily="-65" charset="-128"/>
            </a:endParaRP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Interaction of Spurs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35AD4620-7552-4207-8973-898801ED212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143569" y="3956266"/>
                <a:ext cx="2777812" cy="53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𝑠𝑝𝑢𝑟𝑠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𝑏𝑒𝑎𝑚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𝑠𝑝𝑜𝑡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=0.001 −0.5</m:t>
                    </m:r>
                  </m:oMath>
                </a14:m>
                <a:endParaRPr lang="en-US" dirty="0">
                  <a:latin typeface="+mj-lt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3569" y="3956266"/>
                <a:ext cx="2777812" cy="533544"/>
              </a:xfrm>
              <a:prstGeom prst="rect">
                <a:avLst/>
              </a:prstGeom>
              <a:blipFill>
                <a:blip r:embed="rId2"/>
                <a:stretch>
                  <a:fillRect b="-5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TextBox 66"/>
          <p:cNvSpPr txBox="1"/>
          <p:nvPr/>
        </p:nvSpPr>
        <p:spPr>
          <a:xfrm>
            <a:off x="6170075" y="3476302"/>
            <a:ext cx="15392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0.01 – 5 </a:t>
            </a:r>
            <a:r>
              <a:rPr lang="el-GR" sz="2000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</a:t>
            </a:r>
            <a:endParaRPr lang="en-US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103" name="Group 102"/>
          <p:cNvGrpSpPr>
            <a:grpSpLocks noChangeAspect="1"/>
          </p:cNvGrpSpPr>
          <p:nvPr/>
        </p:nvGrpSpPr>
        <p:grpSpPr>
          <a:xfrm>
            <a:off x="841247" y="2869810"/>
            <a:ext cx="4267207" cy="3240000"/>
            <a:chOff x="1213073" y="971373"/>
            <a:chExt cx="4985805" cy="3785616"/>
          </a:xfrm>
        </p:grpSpPr>
        <p:grpSp>
          <p:nvGrpSpPr>
            <p:cNvPr id="104" name="Group 103"/>
            <p:cNvGrpSpPr/>
            <p:nvPr/>
          </p:nvGrpSpPr>
          <p:grpSpPr>
            <a:xfrm>
              <a:off x="1213073" y="971373"/>
              <a:ext cx="4985805" cy="3785616"/>
              <a:chOff x="1212703" y="941832"/>
              <a:chExt cx="4985805" cy="378561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212703" y="941832"/>
                <a:ext cx="4985805" cy="3785616"/>
              </a:xfrm>
              <a:prstGeom prst="rect">
                <a:avLst/>
              </a:prstGeom>
              <a:solidFill>
                <a:srgbClr val="5B9BD5">
                  <a:lumMod val="20000"/>
                  <a:lumOff val="80000"/>
                </a:srgbClr>
              </a:solidFill>
              <a:ln w="12700" cap="flat" cmpd="sng" algn="ctr">
                <a:solidFill>
                  <a:srgbClr val="5B9BD5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14" name="Straight Arrow Connector 113"/>
              <p:cNvCxnSpPr/>
              <p:nvPr/>
            </p:nvCxnSpPr>
            <p:spPr>
              <a:xfrm>
                <a:off x="1801368" y="2267712"/>
                <a:ext cx="1800000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ED7D31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115" name="5-Point Star 114"/>
              <p:cNvSpPr/>
              <p:nvPr/>
            </p:nvSpPr>
            <p:spPr>
              <a:xfrm>
                <a:off x="2177796" y="2135124"/>
                <a:ext cx="274320" cy="265176"/>
              </a:xfrm>
              <a:prstGeom prst="star5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6" name="5-Point Star 115"/>
              <p:cNvSpPr/>
              <p:nvPr/>
            </p:nvSpPr>
            <p:spPr>
              <a:xfrm>
                <a:off x="2942082" y="2154936"/>
                <a:ext cx="274320" cy="265176"/>
              </a:xfrm>
              <a:prstGeom prst="star5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7" name="5-Point Star 116"/>
              <p:cNvSpPr/>
              <p:nvPr/>
            </p:nvSpPr>
            <p:spPr>
              <a:xfrm>
                <a:off x="2938350" y="3701067"/>
                <a:ext cx="274320" cy="265176"/>
              </a:xfrm>
              <a:prstGeom prst="star5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18" name="Straight Arrow Connector 117"/>
              <p:cNvCxnSpPr/>
              <p:nvPr/>
            </p:nvCxnSpPr>
            <p:spPr>
              <a:xfrm flipV="1">
                <a:off x="2375716" y="1952633"/>
                <a:ext cx="137160" cy="21600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70AD47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119" name="Straight Arrow Connector 118"/>
              <p:cNvCxnSpPr/>
              <p:nvPr/>
            </p:nvCxnSpPr>
            <p:spPr>
              <a:xfrm>
                <a:off x="4106769" y="3077489"/>
                <a:ext cx="166042" cy="261973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70AD47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120" name="Straight Arrow Connector 119"/>
              <p:cNvCxnSpPr/>
              <p:nvPr/>
            </p:nvCxnSpPr>
            <p:spPr>
              <a:xfrm>
                <a:off x="3098684" y="3938645"/>
                <a:ext cx="68580" cy="28800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70AD47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121" name="5-Point Star 120"/>
              <p:cNvSpPr/>
              <p:nvPr/>
            </p:nvSpPr>
            <p:spPr>
              <a:xfrm>
                <a:off x="2275332" y="3746999"/>
                <a:ext cx="274320" cy="265176"/>
              </a:xfrm>
              <a:prstGeom prst="star5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22" name="Straight Arrow Connector 121"/>
              <p:cNvCxnSpPr/>
              <p:nvPr/>
            </p:nvCxnSpPr>
            <p:spPr>
              <a:xfrm flipH="1" flipV="1">
                <a:off x="2261086" y="2738463"/>
                <a:ext cx="163068" cy="21600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70AD47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123" name="Straight Arrow Connector 122"/>
              <p:cNvCxnSpPr/>
              <p:nvPr/>
            </p:nvCxnSpPr>
            <p:spPr>
              <a:xfrm flipV="1">
                <a:off x="3328762" y="2726108"/>
                <a:ext cx="164592" cy="21600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70AD47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124" name="TextBox 123"/>
              <p:cNvSpPr txBox="1"/>
              <p:nvPr/>
            </p:nvSpPr>
            <p:spPr>
              <a:xfrm>
                <a:off x="1334862" y="1983129"/>
                <a:ext cx="51623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</a:t>
                </a:r>
                <a:r>
                  <a:rPr kumimoji="0" lang="en-US" sz="2200" b="1" i="0" u="none" strike="noStrike" kern="0" cap="none" spc="0" normalizeH="0" baseline="30000" noProof="0" dirty="0" smtClean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>
                <a:off x="1291329" y="1092887"/>
                <a:ext cx="64312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</a:t>
                </a:r>
                <a:r>
                  <a:rPr kumimoji="0" lang="en-US" sz="2200" b="1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</a:t>
                </a:r>
              </a:p>
            </p:txBody>
          </p:sp>
          <p:sp>
            <p:nvSpPr>
              <p:cNvPr id="126" name="5-Point Star 125"/>
              <p:cNvSpPr/>
              <p:nvPr/>
            </p:nvSpPr>
            <p:spPr>
              <a:xfrm>
                <a:off x="3970375" y="2895308"/>
                <a:ext cx="274320" cy="265176"/>
              </a:xfrm>
              <a:prstGeom prst="star5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105" name="Straight Arrow Connector 104"/>
            <p:cNvCxnSpPr/>
            <p:nvPr/>
          </p:nvCxnSpPr>
          <p:spPr>
            <a:xfrm>
              <a:off x="1810512" y="3871852"/>
              <a:ext cx="1800000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ED7D31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06" name="TextBox 105"/>
            <p:cNvSpPr txBox="1"/>
            <p:nvPr/>
          </p:nvSpPr>
          <p:spPr>
            <a:xfrm>
              <a:off x="1311364" y="3588064"/>
              <a:ext cx="51623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</a:t>
              </a:r>
              <a:r>
                <a:rPr kumimoji="0" lang="en-US" sz="2200" b="1" i="0" u="none" strike="noStrike" kern="0" cap="none" spc="0" normalizeH="0" baseline="3000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770726" y="2791741"/>
              <a:ext cx="51623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</a:t>
              </a:r>
              <a:r>
                <a:rPr kumimoji="0" lang="en-US" sz="2200" b="1" i="0" u="none" strike="noStrike" kern="0" cap="none" spc="0" normalizeH="0" baseline="3000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08" name="5-Point Star 107"/>
            <p:cNvSpPr/>
            <p:nvPr/>
          </p:nvSpPr>
          <p:spPr>
            <a:xfrm>
              <a:off x="3167634" y="2890396"/>
              <a:ext cx="274320" cy="265176"/>
            </a:xfrm>
            <a:prstGeom prst="star5">
              <a:avLst/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5-Point Star 108"/>
            <p:cNvSpPr/>
            <p:nvPr/>
          </p:nvSpPr>
          <p:spPr>
            <a:xfrm>
              <a:off x="2326386" y="2890396"/>
              <a:ext cx="274320" cy="265176"/>
            </a:xfrm>
            <a:prstGeom prst="star5">
              <a:avLst/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0" name="Straight Arrow Connector 109"/>
            <p:cNvCxnSpPr/>
            <p:nvPr/>
          </p:nvCxnSpPr>
          <p:spPr>
            <a:xfrm flipV="1">
              <a:off x="2457250" y="3612258"/>
              <a:ext cx="137160" cy="216000"/>
            </a:xfrm>
            <a:prstGeom prst="straightConnector1">
              <a:avLst/>
            </a:prstGeom>
            <a:noFill/>
            <a:ln w="28575" cap="flat" cmpd="sng" algn="ctr">
              <a:solidFill>
                <a:srgbClr val="70AD47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1" name="Straight Arrow Connector 110"/>
            <p:cNvCxnSpPr/>
            <p:nvPr/>
          </p:nvCxnSpPr>
          <p:spPr>
            <a:xfrm flipH="1">
              <a:off x="2878244" y="2368860"/>
              <a:ext cx="119904" cy="233500"/>
            </a:xfrm>
            <a:prstGeom prst="straightConnector1">
              <a:avLst/>
            </a:prstGeom>
            <a:noFill/>
            <a:ln w="28575" cap="flat" cmpd="sng" algn="ctr">
              <a:solidFill>
                <a:srgbClr val="70AD47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2" name="Straight Arrow Connector 111"/>
            <p:cNvCxnSpPr/>
            <p:nvPr/>
          </p:nvCxnSpPr>
          <p:spPr>
            <a:xfrm>
              <a:off x="2209800" y="3058036"/>
              <a:ext cx="2268000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ED7D31"/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31" name="Group 130"/>
          <p:cNvGrpSpPr>
            <a:grpSpLocks noChangeAspect="1"/>
          </p:cNvGrpSpPr>
          <p:nvPr/>
        </p:nvGrpSpPr>
        <p:grpSpPr>
          <a:xfrm>
            <a:off x="1295400" y="3789157"/>
            <a:ext cx="2179027" cy="1800000"/>
            <a:chOff x="1762069" y="2007445"/>
            <a:chExt cx="2571252" cy="2138815"/>
          </a:xfrm>
        </p:grpSpPr>
        <p:sp>
          <p:nvSpPr>
            <p:cNvPr id="132" name="Flowchart: Magnetic Disk 131"/>
            <p:cNvSpPr/>
            <p:nvPr/>
          </p:nvSpPr>
          <p:spPr>
            <a:xfrm rot="16200000">
              <a:off x="2320069" y="3048260"/>
              <a:ext cx="540000" cy="1656000"/>
            </a:xfrm>
            <a:prstGeom prst="flowChartMagneticDisk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lowchart: Magnetic Disk 132"/>
            <p:cNvSpPr/>
            <p:nvPr/>
          </p:nvSpPr>
          <p:spPr>
            <a:xfrm rot="16200000">
              <a:off x="2369506" y="1449445"/>
              <a:ext cx="540000" cy="1656000"/>
            </a:xfrm>
            <a:prstGeom prst="flowChartMagneticDisk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lowchart: Magnetic Disk 133"/>
            <p:cNvSpPr/>
            <p:nvPr/>
          </p:nvSpPr>
          <p:spPr>
            <a:xfrm rot="16200000">
              <a:off x="3001321" y="1962472"/>
              <a:ext cx="540000" cy="2124000"/>
            </a:xfrm>
            <a:prstGeom prst="flowChartMagneticDisk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69" name="Straight Arrow Connector 68"/>
          <p:cNvCxnSpPr/>
          <p:nvPr/>
        </p:nvCxnSpPr>
        <p:spPr>
          <a:xfrm flipV="1">
            <a:off x="2484752" y="4052579"/>
            <a:ext cx="3837756" cy="100058"/>
          </a:xfrm>
          <a:prstGeom prst="straightConnector1">
            <a:avLst/>
          </a:prstGeom>
          <a:ln w="12700"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50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harvesting system</a:t>
            </a:r>
          </a:p>
          <a:p>
            <a:pPr lvl="1"/>
            <a:r>
              <a:rPr lang="en-US" dirty="0"/>
              <a:t>Tank with 36 L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lvl="1"/>
            <a:r>
              <a:rPr lang="en-US" dirty="0"/>
              <a:t>Small volume of beam spot (~0.7 mL)</a:t>
            </a:r>
          </a:p>
          <a:p>
            <a:pPr marL="180178" lvl="1" indent="-180178">
              <a:spcBef>
                <a:spcPts val="1206"/>
              </a:spcBef>
              <a:buFont typeface="Wingdings" pitchFamily="2" charset="2"/>
              <a:buChar char="§"/>
            </a:pPr>
            <a:r>
              <a:rPr lang="en-US" sz="2200" dirty="0">
                <a:solidFill>
                  <a:srgbClr val="064308"/>
                </a:solidFill>
                <a:ea typeface="ＭＳ Ｐゴシック" pitchFamily="-65" charset="-128"/>
                <a:cs typeface="ＭＳ Ｐゴシック" pitchFamily="-65" charset="-128"/>
              </a:rPr>
              <a:t>Higher beam currents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Interaction of Spurs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Arial" pitchFamily="34" charset="0"/>
                <a:ea typeface="ヒラギノ角ゴ Pro W3" charset="-128"/>
                <a:cs typeface="+mn-cs"/>
              </a:rPr>
              <a:t>Slide </a:t>
            </a:r>
            <a:fld id="{35AD4620-7552-4207-8973-898801ED212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Arial" pitchFamily="34" charset="0"/>
                <a:ea typeface="ヒラギノ角ゴ Pro W3" charset="-128"/>
                <a:cs typeface="+mn-cs"/>
              </a:rPr>
              <a:pPr marL="0" marR="0" lvl="0" indent="0" algn="l" defTabSz="4572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Arial" pitchFamily="34" charset="0"/>
              <a:ea typeface="ヒラギノ角ゴ Pro W3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TextBox 145"/>
              <p:cNvSpPr txBox="1"/>
              <p:nvPr/>
            </p:nvSpPr>
            <p:spPr>
              <a:xfrm>
                <a:off x="6143569" y="4267056"/>
                <a:ext cx="2426883" cy="53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𝑠𝑝𝑢𝑟𝑠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𝑏𝑒𝑎𝑚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𝑠𝑝𝑜𝑡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=1 −3.6</m:t>
                    </m:r>
                  </m:oMath>
                </a14:m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146" name="TextBox 1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3569" y="4267056"/>
                <a:ext cx="2426883" cy="533544"/>
              </a:xfrm>
              <a:prstGeom prst="rect">
                <a:avLst/>
              </a:prstGeom>
              <a:blipFill>
                <a:blip r:embed="rId2"/>
                <a:stretch>
                  <a:fillRect b="-5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7" name="TextBox 146"/>
          <p:cNvSpPr txBox="1"/>
          <p:nvPr/>
        </p:nvSpPr>
        <p:spPr>
          <a:xfrm>
            <a:off x="6170075" y="3787092"/>
            <a:ext cx="1497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10 – 35 </a:t>
            </a:r>
            <a:r>
              <a:rPr lang="el-GR" sz="2000" dirty="0" smtClean="0">
                <a:solidFill>
                  <a:schemeClr val="accent4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μ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A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70" name="Group 69"/>
          <p:cNvGrpSpPr>
            <a:grpSpLocks noChangeAspect="1"/>
          </p:cNvGrpSpPr>
          <p:nvPr/>
        </p:nvGrpSpPr>
        <p:grpSpPr>
          <a:xfrm>
            <a:off x="842400" y="2869200"/>
            <a:ext cx="4287431" cy="3240000"/>
            <a:chOff x="6901396" y="977469"/>
            <a:chExt cx="5009434" cy="3785616"/>
          </a:xfrm>
        </p:grpSpPr>
        <p:grpSp>
          <p:nvGrpSpPr>
            <p:cNvPr id="71" name="Group 70"/>
            <p:cNvGrpSpPr/>
            <p:nvPr/>
          </p:nvGrpSpPr>
          <p:grpSpPr>
            <a:xfrm>
              <a:off x="6925025" y="977469"/>
              <a:ext cx="4985805" cy="3785616"/>
              <a:chOff x="6925025" y="968325"/>
              <a:chExt cx="4985805" cy="3785616"/>
            </a:xfrm>
          </p:grpSpPr>
          <p:grpSp>
            <p:nvGrpSpPr>
              <p:cNvPr id="75" name="Group 74"/>
              <p:cNvGrpSpPr/>
              <p:nvPr/>
            </p:nvGrpSpPr>
            <p:grpSpPr>
              <a:xfrm>
                <a:off x="6925025" y="968325"/>
                <a:ext cx="4985805" cy="3785616"/>
                <a:chOff x="1212703" y="941832"/>
                <a:chExt cx="4985805" cy="3785616"/>
              </a:xfrm>
            </p:grpSpPr>
            <p:sp>
              <p:nvSpPr>
                <p:cNvPr id="168" name="Rectangle 167"/>
                <p:cNvSpPr/>
                <p:nvPr/>
              </p:nvSpPr>
              <p:spPr>
                <a:xfrm>
                  <a:off x="1212703" y="941832"/>
                  <a:ext cx="4985805" cy="3785616"/>
                </a:xfrm>
                <a:prstGeom prst="rect">
                  <a:avLst/>
                </a:prstGeom>
                <a:solidFill>
                  <a:srgbClr val="5B9BD5">
                    <a:lumMod val="20000"/>
                    <a:lumOff val="80000"/>
                  </a:srgbClr>
                </a:solidFill>
                <a:ln w="12700" cap="flat" cmpd="sng" algn="ctr">
                  <a:solidFill>
                    <a:srgbClr val="5B9BD5">
                      <a:lumMod val="20000"/>
                      <a:lumOff val="8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169" name="Straight Arrow Connector 168"/>
                <p:cNvCxnSpPr/>
                <p:nvPr/>
              </p:nvCxnSpPr>
              <p:spPr>
                <a:xfrm>
                  <a:off x="1984248" y="2267712"/>
                  <a:ext cx="2520000" cy="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ED7D31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sp>
              <p:nvSpPr>
                <p:cNvPr id="170" name="5-Point Star 169"/>
                <p:cNvSpPr/>
                <p:nvPr/>
              </p:nvSpPr>
              <p:spPr>
                <a:xfrm>
                  <a:off x="2177796" y="2135124"/>
                  <a:ext cx="274320" cy="265176"/>
                </a:xfrm>
                <a:prstGeom prst="star5">
                  <a:avLst/>
                </a:prstGeom>
                <a:solidFill>
                  <a:srgbClr val="FFC000"/>
                </a:solidFill>
                <a:ln w="12700" cap="flat" cmpd="sng" algn="ctr">
                  <a:solidFill>
                    <a:srgbClr val="FFC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5-Point Star 170"/>
                <p:cNvSpPr/>
                <p:nvPr/>
              </p:nvSpPr>
              <p:spPr>
                <a:xfrm>
                  <a:off x="3380994" y="2127504"/>
                  <a:ext cx="274320" cy="265176"/>
                </a:xfrm>
                <a:prstGeom prst="star5">
                  <a:avLst/>
                </a:prstGeom>
                <a:solidFill>
                  <a:srgbClr val="FFC000"/>
                </a:solidFill>
                <a:ln w="12700" cap="flat" cmpd="sng" algn="ctr">
                  <a:solidFill>
                    <a:srgbClr val="FFC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5-Point Star 171"/>
                <p:cNvSpPr/>
                <p:nvPr/>
              </p:nvSpPr>
              <p:spPr>
                <a:xfrm>
                  <a:off x="2938350" y="3701067"/>
                  <a:ext cx="274320" cy="265176"/>
                </a:xfrm>
                <a:prstGeom prst="star5">
                  <a:avLst/>
                </a:prstGeom>
                <a:solidFill>
                  <a:srgbClr val="FFC000"/>
                </a:solidFill>
                <a:ln w="12700" cap="flat" cmpd="sng" algn="ctr">
                  <a:solidFill>
                    <a:srgbClr val="FFC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173" name="Straight Arrow Connector 172"/>
                <p:cNvCxnSpPr/>
                <p:nvPr/>
              </p:nvCxnSpPr>
              <p:spPr>
                <a:xfrm flipV="1">
                  <a:off x="2375716" y="1952633"/>
                  <a:ext cx="137160" cy="21600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70AD47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174" name="Straight Arrow Connector 173"/>
                <p:cNvCxnSpPr/>
                <p:nvPr/>
              </p:nvCxnSpPr>
              <p:spPr>
                <a:xfrm>
                  <a:off x="4106769" y="3077489"/>
                  <a:ext cx="166042" cy="261973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70AD47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175" name="Straight Arrow Connector 174"/>
                <p:cNvCxnSpPr/>
                <p:nvPr/>
              </p:nvCxnSpPr>
              <p:spPr>
                <a:xfrm>
                  <a:off x="3098684" y="3938645"/>
                  <a:ext cx="68580" cy="28800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70AD47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sp>
              <p:nvSpPr>
                <p:cNvPr id="176" name="5-Point Star 175"/>
                <p:cNvSpPr/>
                <p:nvPr/>
              </p:nvSpPr>
              <p:spPr>
                <a:xfrm>
                  <a:off x="2275332" y="3618983"/>
                  <a:ext cx="274320" cy="265176"/>
                </a:xfrm>
                <a:prstGeom prst="star5">
                  <a:avLst/>
                </a:prstGeom>
                <a:solidFill>
                  <a:srgbClr val="FFC000"/>
                </a:solidFill>
                <a:ln w="12700" cap="flat" cmpd="sng" algn="ctr">
                  <a:solidFill>
                    <a:srgbClr val="FFC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177" name="Straight Arrow Connector 176"/>
                <p:cNvCxnSpPr/>
                <p:nvPr/>
              </p:nvCxnSpPr>
              <p:spPr>
                <a:xfrm flipH="1" flipV="1">
                  <a:off x="2261086" y="2738463"/>
                  <a:ext cx="163068" cy="21600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70AD47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178" name="Straight Arrow Connector 177"/>
                <p:cNvCxnSpPr/>
                <p:nvPr/>
              </p:nvCxnSpPr>
              <p:spPr>
                <a:xfrm flipV="1">
                  <a:off x="3328762" y="2726108"/>
                  <a:ext cx="164592" cy="21600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70AD47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sp>
              <p:nvSpPr>
                <p:cNvPr id="179" name="TextBox 178"/>
                <p:cNvSpPr txBox="1"/>
                <p:nvPr/>
              </p:nvSpPr>
              <p:spPr>
                <a:xfrm>
                  <a:off x="1334862" y="1983129"/>
                  <a:ext cx="516236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ED7D31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</a:t>
                  </a:r>
                  <a:r>
                    <a:rPr kumimoji="0" lang="en-US" sz="2200" b="1" i="0" u="none" strike="noStrike" kern="0" cap="none" spc="0" normalizeH="0" baseline="30000" noProof="0" dirty="0" smtClean="0">
                      <a:ln>
                        <a:noFill/>
                      </a:ln>
                      <a:solidFill>
                        <a:srgbClr val="ED7D31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+</a:t>
                  </a:r>
                </a:p>
              </p:txBody>
            </p:sp>
            <p:sp>
              <p:nvSpPr>
                <p:cNvPr id="180" name="TextBox 179"/>
                <p:cNvSpPr txBox="1"/>
                <p:nvPr/>
              </p:nvSpPr>
              <p:spPr>
                <a:xfrm>
                  <a:off x="1291329" y="1092887"/>
                  <a:ext cx="64312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H</a:t>
                  </a:r>
                  <a:r>
                    <a:rPr kumimoji="0" lang="en-US" sz="2200" b="1" i="0" u="none" strike="noStrike" kern="0" cap="none" spc="0" normalizeH="0" baseline="-2500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2</a:t>
                  </a:r>
                  <a:r>
                    <a:rPr kumimoji="0" 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O</a:t>
                  </a:r>
                </a:p>
              </p:txBody>
            </p:sp>
            <p:sp>
              <p:nvSpPr>
                <p:cNvPr id="181" name="5-Point Star 180"/>
                <p:cNvSpPr/>
                <p:nvPr/>
              </p:nvSpPr>
              <p:spPr>
                <a:xfrm>
                  <a:off x="3970375" y="2895308"/>
                  <a:ext cx="274320" cy="265176"/>
                </a:xfrm>
                <a:prstGeom prst="star5">
                  <a:avLst/>
                </a:prstGeom>
                <a:solidFill>
                  <a:srgbClr val="FFC000"/>
                </a:solidFill>
                <a:ln w="12700" cap="flat" cmpd="sng" algn="ctr">
                  <a:solidFill>
                    <a:srgbClr val="FFC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76" name="Straight Arrow Connector 75"/>
              <p:cNvCxnSpPr/>
              <p:nvPr/>
            </p:nvCxnSpPr>
            <p:spPr>
              <a:xfrm>
                <a:off x="7522464" y="3795652"/>
                <a:ext cx="1800000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ED7D31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77" name="TextBox 76"/>
              <p:cNvSpPr txBox="1"/>
              <p:nvPr/>
            </p:nvSpPr>
            <p:spPr>
              <a:xfrm>
                <a:off x="7023316" y="3585016"/>
                <a:ext cx="51623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</a:t>
                </a:r>
                <a:r>
                  <a:rPr kumimoji="0" lang="en-US" sz="2200" b="1" i="0" u="none" strike="noStrike" kern="0" cap="none" spc="0" normalizeH="0" baseline="30000" noProof="0" dirty="0" smtClean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7482678" y="2788693"/>
                <a:ext cx="51623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</a:t>
                </a:r>
                <a:r>
                  <a:rPr kumimoji="0" lang="en-US" sz="2200" b="1" i="0" u="none" strike="noStrike" kern="0" cap="none" spc="0" normalizeH="0" baseline="30000" noProof="0" dirty="0" smtClean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</a:p>
            </p:txBody>
          </p:sp>
          <p:sp>
            <p:nvSpPr>
              <p:cNvPr id="79" name="5-Point Star 78"/>
              <p:cNvSpPr/>
              <p:nvPr/>
            </p:nvSpPr>
            <p:spPr>
              <a:xfrm>
                <a:off x="8879586" y="2887348"/>
                <a:ext cx="274320" cy="265176"/>
              </a:xfrm>
              <a:prstGeom prst="star5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5-Point Star 79"/>
              <p:cNvSpPr/>
              <p:nvPr/>
            </p:nvSpPr>
            <p:spPr>
              <a:xfrm>
                <a:off x="8038338" y="2887348"/>
                <a:ext cx="274320" cy="265176"/>
              </a:xfrm>
              <a:prstGeom prst="star5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81" name="Straight Arrow Connector 80"/>
              <p:cNvCxnSpPr/>
              <p:nvPr/>
            </p:nvCxnSpPr>
            <p:spPr>
              <a:xfrm flipV="1">
                <a:off x="8169202" y="3609210"/>
                <a:ext cx="137160" cy="21600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70AD47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82" name="Straight Arrow Connector 81"/>
              <p:cNvCxnSpPr/>
              <p:nvPr/>
            </p:nvCxnSpPr>
            <p:spPr>
              <a:xfrm flipH="1">
                <a:off x="8115409" y="2547748"/>
                <a:ext cx="119904" cy="18000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70AD47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83" name="Straight Arrow Connector 82"/>
              <p:cNvCxnSpPr/>
              <p:nvPr/>
            </p:nvCxnSpPr>
            <p:spPr>
              <a:xfrm>
                <a:off x="7921752" y="3054988"/>
                <a:ext cx="2268000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ED7D31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84" name="Straight Arrow Connector 83"/>
              <p:cNvCxnSpPr/>
              <p:nvPr/>
            </p:nvCxnSpPr>
            <p:spPr>
              <a:xfrm>
                <a:off x="7931266" y="2766645"/>
                <a:ext cx="1800000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ED7D31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85" name="Straight Arrow Connector 84"/>
              <p:cNvCxnSpPr/>
              <p:nvPr/>
            </p:nvCxnSpPr>
            <p:spPr>
              <a:xfrm>
                <a:off x="7227178" y="3287853"/>
                <a:ext cx="1800000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ED7D31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94" name="Straight Arrow Connector 93"/>
              <p:cNvCxnSpPr/>
              <p:nvPr/>
            </p:nvCxnSpPr>
            <p:spPr>
              <a:xfrm>
                <a:off x="7800202" y="3531693"/>
                <a:ext cx="1800000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ED7D31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106" name="Straight Arrow Connector 105"/>
              <p:cNvCxnSpPr/>
              <p:nvPr/>
            </p:nvCxnSpPr>
            <p:spPr>
              <a:xfrm>
                <a:off x="7848970" y="2556333"/>
                <a:ext cx="2520000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ED7D31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107" name="Straight Arrow Connector 106"/>
              <p:cNvCxnSpPr/>
              <p:nvPr/>
            </p:nvCxnSpPr>
            <p:spPr>
              <a:xfrm>
                <a:off x="8001370" y="4098621"/>
                <a:ext cx="2520000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ED7D31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116" name="5-Point Star 115"/>
              <p:cNvSpPr/>
              <p:nvPr/>
            </p:nvSpPr>
            <p:spPr>
              <a:xfrm>
                <a:off x="8140054" y="3916748"/>
                <a:ext cx="274320" cy="265176"/>
              </a:xfrm>
              <a:prstGeom prst="star5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9" name="5-Point Star 118"/>
              <p:cNvSpPr/>
              <p:nvPr/>
            </p:nvSpPr>
            <p:spPr>
              <a:xfrm>
                <a:off x="8386942" y="3422972"/>
                <a:ext cx="274320" cy="265176"/>
              </a:xfrm>
              <a:prstGeom prst="star5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5-Point Star 120"/>
              <p:cNvSpPr/>
              <p:nvPr/>
            </p:nvSpPr>
            <p:spPr>
              <a:xfrm>
                <a:off x="7362814" y="3148652"/>
                <a:ext cx="274320" cy="265176"/>
              </a:xfrm>
              <a:prstGeom prst="star5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5-Point Star 122"/>
              <p:cNvSpPr/>
              <p:nvPr/>
            </p:nvSpPr>
            <p:spPr>
              <a:xfrm>
                <a:off x="8274166" y="3136460"/>
                <a:ext cx="274320" cy="265176"/>
              </a:xfrm>
              <a:prstGeom prst="star5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6" name="5-Point Star 125"/>
              <p:cNvSpPr/>
              <p:nvPr/>
            </p:nvSpPr>
            <p:spPr>
              <a:xfrm>
                <a:off x="8228446" y="2624396"/>
                <a:ext cx="274320" cy="265176"/>
              </a:xfrm>
              <a:prstGeom prst="star5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2" name="5-Point Star 141"/>
              <p:cNvSpPr/>
              <p:nvPr/>
            </p:nvSpPr>
            <p:spPr>
              <a:xfrm>
                <a:off x="9709774" y="3904556"/>
                <a:ext cx="274320" cy="265176"/>
              </a:xfrm>
              <a:prstGeom prst="star5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3" name="5-Point Star 142"/>
              <p:cNvSpPr/>
              <p:nvPr/>
            </p:nvSpPr>
            <p:spPr>
              <a:xfrm>
                <a:off x="9444598" y="2377508"/>
                <a:ext cx="274320" cy="265176"/>
              </a:xfrm>
              <a:prstGeom prst="star5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4" name="5-Point Star 143"/>
              <p:cNvSpPr/>
              <p:nvPr/>
            </p:nvSpPr>
            <p:spPr>
              <a:xfrm>
                <a:off x="8191870" y="2368364"/>
                <a:ext cx="274320" cy="265176"/>
              </a:xfrm>
              <a:prstGeom prst="star5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45" name="Straight Arrow Connector 144"/>
              <p:cNvCxnSpPr/>
              <p:nvPr/>
            </p:nvCxnSpPr>
            <p:spPr>
              <a:xfrm>
                <a:off x="7455130" y="3357634"/>
                <a:ext cx="191646" cy="174059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70AD47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161" name="Straight Arrow Connector 160"/>
              <p:cNvCxnSpPr/>
              <p:nvPr/>
            </p:nvCxnSpPr>
            <p:spPr>
              <a:xfrm>
                <a:off x="9635443" y="2551927"/>
                <a:ext cx="191646" cy="174059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70AD47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162" name="Straight Arrow Connector 161"/>
              <p:cNvCxnSpPr/>
              <p:nvPr/>
            </p:nvCxnSpPr>
            <p:spPr>
              <a:xfrm flipV="1">
                <a:off x="8451696" y="2515473"/>
                <a:ext cx="137160" cy="21600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70AD47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163" name="Straight Arrow Connector 162"/>
              <p:cNvCxnSpPr/>
              <p:nvPr/>
            </p:nvCxnSpPr>
            <p:spPr>
              <a:xfrm flipV="1">
                <a:off x="8458917" y="3106859"/>
                <a:ext cx="137160" cy="21600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70AD47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164" name="Straight Arrow Connector 163"/>
              <p:cNvCxnSpPr/>
              <p:nvPr/>
            </p:nvCxnSpPr>
            <p:spPr>
              <a:xfrm flipV="1">
                <a:off x="8611317" y="3259259"/>
                <a:ext cx="137160" cy="21600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70AD47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165" name="Straight Arrow Connector 164"/>
              <p:cNvCxnSpPr/>
              <p:nvPr/>
            </p:nvCxnSpPr>
            <p:spPr>
              <a:xfrm flipV="1">
                <a:off x="9898952" y="3728493"/>
                <a:ext cx="137160" cy="21600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70AD47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166" name="Straight Arrow Connector 165"/>
              <p:cNvCxnSpPr/>
              <p:nvPr/>
            </p:nvCxnSpPr>
            <p:spPr>
              <a:xfrm flipV="1">
                <a:off x="8321602" y="3761610"/>
                <a:ext cx="137160" cy="21600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70AD47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167" name="Straight Arrow Connector 166"/>
              <p:cNvCxnSpPr/>
              <p:nvPr/>
            </p:nvCxnSpPr>
            <p:spPr>
              <a:xfrm flipH="1">
                <a:off x="9055752" y="2359892"/>
                <a:ext cx="176230" cy="150204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70AD47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72" name="TextBox 71"/>
            <p:cNvSpPr txBox="1"/>
            <p:nvPr/>
          </p:nvSpPr>
          <p:spPr>
            <a:xfrm>
              <a:off x="7248868" y="3892864"/>
              <a:ext cx="51623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</a:t>
              </a:r>
              <a:r>
                <a:rPr kumimoji="0" lang="en-US" sz="2200" b="1" i="0" u="none" strike="noStrike" kern="0" cap="none" spc="0" normalizeH="0" baseline="3000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901396" y="3005896"/>
              <a:ext cx="51623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</a:t>
              </a:r>
              <a:r>
                <a:rPr kumimoji="0" lang="en-US" sz="2200" b="1" i="0" u="none" strike="noStrike" kern="0" cap="none" spc="0" normalizeH="0" baseline="3000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312876" y="2438968"/>
              <a:ext cx="51623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</a:t>
              </a:r>
              <a:r>
                <a:rPr kumimoji="0" lang="en-US" sz="2200" b="1" i="0" u="none" strike="noStrike" kern="0" cap="none" spc="0" normalizeH="0" baseline="3000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</a:t>
              </a:r>
            </a:p>
          </p:txBody>
        </p:sp>
      </p:grpSp>
      <p:cxnSp>
        <p:nvCxnSpPr>
          <p:cNvPr id="148" name="Straight Arrow Connector 147"/>
          <p:cNvCxnSpPr/>
          <p:nvPr/>
        </p:nvCxnSpPr>
        <p:spPr>
          <a:xfrm flipV="1">
            <a:off x="3264405" y="4432511"/>
            <a:ext cx="3091893" cy="335570"/>
          </a:xfrm>
          <a:prstGeom prst="straightConnector1">
            <a:avLst/>
          </a:prstGeom>
          <a:ln w="12700"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2" name="Group 181"/>
          <p:cNvGrpSpPr>
            <a:grpSpLocks noChangeAspect="1"/>
          </p:cNvGrpSpPr>
          <p:nvPr/>
        </p:nvGrpSpPr>
        <p:grpSpPr>
          <a:xfrm>
            <a:off x="1167663" y="3813590"/>
            <a:ext cx="2630991" cy="1980000"/>
            <a:chOff x="7362742" y="2070685"/>
            <a:chExt cx="3006227" cy="2262391"/>
          </a:xfrm>
        </p:grpSpPr>
        <p:sp>
          <p:nvSpPr>
            <p:cNvPr id="183" name="Flowchart: Magnetic Disk 182"/>
            <p:cNvSpPr/>
            <p:nvPr/>
          </p:nvSpPr>
          <p:spPr>
            <a:xfrm rot="16200000">
              <a:off x="8802362" y="2051186"/>
              <a:ext cx="468000" cy="1999500"/>
            </a:xfrm>
            <a:prstGeom prst="flowChartMagneticDisk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Flowchart: Magnetic Disk 183"/>
            <p:cNvSpPr/>
            <p:nvPr/>
          </p:nvSpPr>
          <p:spPr>
            <a:xfrm rot="16200000">
              <a:off x="8992914" y="2957020"/>
              <a:ext cx="468000" cy="2284111"/>
            </a:xfrm>
            <a:prstGeom prst="flowChartMagneticDisk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Flowchart: Magnetic Disk 184"/>
            <p:cNvSpPr/>
            <p:nvPr/>
          </p:nvSpPr>
          <p:spPr>
            <a:xfrm rot="16200000">
              <a:off x="8106262" y="3013882"/>
              <a:ext cx="468000" cy="1601416"/>
            </a:xfrm>
            <a:prstGeom prst="flowChartMagneticDisk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" name="Flowchart: Magnetic Disk 185"/>
            <p:cNvSpPr/>
            <p:nvPr/>
          </p:nvSpPr>
          <p:spPr>
            <a:xfrm rot="16200000">
              <a:off x="8426193" y="2717758"/>
              <a:ext cx="468000" cy="1601416"/>
            </a:xfrm>
            <a:prstGeom prst="flowChartMagneticDisk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Flowchart: Magnetic Disk 186"/>
            <p:cNvSpPr/>
            <p:nvPr/>
          </p:nvSpPr>
          <p:spPr>
            <a:xfrm rot="16200000">
              <a:off x="8063362" y="2343367"/>
              <a:ext cx="468000" cy="1869240"/>
            </a:xfrm>
            <a:prstGeom prst="flowChartMagneticDisk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8" name="Flowchart: Magnetic Disk 187"/>
            <p:cNvSpPr/>
            <p:nvPr/>
          </p:nvSpPr>
          <p:spPr>
            <a:xfrm rot="16200000">
              <a:off x="8587640" y="1978584"/>
              <a:ext cx="468000" cy="1601416"/>
            </a:xfrm>
            <a:prstGeom prst="flowChartMagneticDisk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" name="Flowchart: Magnetic Disk 188"/>
            <p:cNvSpPr/>
            <p:nvPr/>
          </p:nvSpPr>
          <p:spPr>
            <a:xfrm rot="16200000">
              <a:off x="8808794" y="1398767"/>
              <a:ext cx="468000" cy="2284111"/>
            </a:xfrm>
            <a:prstGeom prst="flowChartMagneticDisk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" name="Flowchart: Magnetic Disk 189"/>
            <p:cNvSpPr/>
            <p:nvPr/>
          </p:nvSpPr>
          <p:spPr>
            <a:xfrm rot="16200000">
              <a:off x="8690992" y="1162629"/>
              <a:ext cx="468000" cy="2284111"/>
            </a:xfrm>
            <a:prstGeom prst="flowChartMagneticDisk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289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/>
      <p:bldP spid="1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Beam current-based 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 </a:t>
            </a:r>
            <a:r>
              <a:rPr lang="en-US" dirty="0" smtClean="0"/>
              <a:t>calculation</a:t>
            </a:r>
            <a:endParaRPr lang="en-US" baseline="-25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Arial" pitchFamily="34" charset="0"/>
                <a:ea typeface="ヒラギノ角ゴ Pro W3" charset="-128"/>
                <a:cs typeface="+mn-cs"/>
              </a:rPr>
              <a:t>Slide </a:t>
            </a:r>
            <a:fld id="{35AD4620-7552-4207-8973-898801ED212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Arial" pitchFamily="34" charset="0"/>
                <a:ea typeface="ヒラギノ角ゴ Pro W3" charset="-128"/>
                <a:cs typeface="+mn-cs"/>
              </a:rPr>
              <a:pPr marL="0" marR="0" lvl="0" indent="0" algn="l" defTabSz="4572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Arial" pitchFamily="34" charset="0"/>
              <a:ea typeface="ヒラギノ角ゴ Pro W3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9" t="4445" r="3889" b="5556"/>
          <a:stretch/>
        </p:blipFill>
        <p:spPr>
          <a:xfrm>
            <a:off x="152400" y="1066800"/>
            <a:ext cx="4302223" cy="3960000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310" y="3429000"/>
            <a:ext cx="4041290" cy="2880000"/>
          </a:xfrm>
        </p:spPr>
      </p:pic>
      <p:sp>
        <p:nvSpPr>
          <p:cNvPr id="10" name="TextBox 9"/>
          <p:cNvSpPr txBox="1"/>
          <p:nvPr/>
        </p:nvSpPr>
        <p:spPr>
          <a:xfrm>
            <a:off x="152400" y="6096000"/>
            <a:ext cx="23294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Reference: </a:t>
            </a:r>
            <a:r>
              <a:rPr lang="en-US" sz="1000" dirty="0" err="1" smtClean="0"/>
              <a:t>Meesungnoen</a:t>
            </a:r>
            <a:r>
              <a:rPr lang="en-US" sz="1000" dirty="0" smtClean="0"/>
              <a:t> et al (2005)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4665306" y="1143000"/>
            <a:ext cx="4402494" cy="2041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3359" lvl="1" indent="-151650" defTabSz="803293">
              <a:lnSpc>
                <a:spcPct val="125000"/>
              </a:lnSpc>
              <a:spcBef>
                <a:spcPts val="201"/>
              </a:spcBef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Arial" charset="0"/>
                <a:ea typeface="ＭＳ Ｐゴシック" charset="-128"/>
                <a:cs typeface="ＭＳ Ｐゴシック"/>
              </a:rPr>
              <a:t>Decreased G(H</a:t>
            </a:r>
            <a:r>
              <a:rPr lang="en-US" sz="2000" baseline="-25000" dirty="0">
                <a:latin typeface="Arial" charset="0"/>
                <a:ea typeface="ＭＳ Ｐゴシック" charset="-128"/>
                <a:cs typeface="ＭＳ Ｐゴシック"/>
              </a:rPr>
              <a:t>2</a:t>
            </a:r>
            <a:r>
              <a:rPr lang="en-US" sz="2000" dirty="0">
                <a:latin typeface="Arial" charset="0"/>
                <a:ea typeface="ＭＳ Ｐゴシック" charset="-128"/>
                <a:cs typeface="ＭＳ Ｐゴシック"/>
              </a:rPr>
              <a:t>O</a:t>
            </a:r>
            <a:r>
              <a:rPr lang="en-US" sz="2000" baseline="-25000" dirty="0">
                <a:latin typeface="Arial" charset="0"/>
                <a:ea typeface="ＭＳ Ｐゴシック" charset="-128"/>
                <a:cs typeface="ＭＳ Ｐゴシック"/>
              </a:rPr>
              <a:t>2</a:t>
            </a:r>
            <a:r>
              <a:rPr lang="en-US" sz="2000" dirty="0">
                <a:latin typeface="Arial" charset="0"/>
                <a:ea typeface="ＭＳ Ｐゴシック" charset="-128"/>
                <a:cs typeface="ＭＳ Ｐゴシック"/>
              </a:rPr>
              <a:t>) at higher beam currents </a:t>
            </a:r>
            <a:br>
              <a:rPr lang="en-US" sz="2000" dirty="0">
                <a:latin typeface="Arial" charset="0"/>
                <a:ea typeface="ＭＳ Ｐゴシック" charset="-128"/>
                <a:cs typeface="ＭＳ Ｐゴシック"/>
              </a:rPr>
            </a:br>
            <a:r>
              <a:rPr lang="en-US" sz="2000" dirty="0" smtClean="0">
                <a:latin typeface="Arial" charset="0"/>
                <a:ea typeface="ＭＳ Ｐゴシック" charset="-128"/>
                <a:cs typeface="ＭＳ Ｐゴシック"/>
                <a:sym typeface="Wingdings" panose="05000000000000000000" pitchFamily="2" charset="2"/>
              </a:rPr>
              <a:t> </a:t>
            </a:r>
            <a:r>
              <a:rPr lang="en-US" sz="2000" dirty="0">
                <a:latin typeface="Arial" charset="0"/>
                <a:ea typeface="ＭＳ Ｐゴシック" charset="-128"/>
                <a:cs typeface="ＭＳ Ｐゴシック"/>
                <a:sym typeface="Wingdings" panose="05000000000000000000" pitchFamily="2" charset="2"/>
              </a:rPr>
              <a:t>o</a:t>
            </a:r>
            <a:r>
              <a:rPr lang="en-US" sz="2000" dirty="0" smtClean="0">
                <a:latin typeface="Arial" charset="0"/>
                <a:ea typeface="ＭＳ Ｐゴシック" charset="-128"/>
                <a:cs typeface="ＭＳ Ｐゴシック"/>
              </a:rPr>
              <a:t>verlapping spurs</a:t>
            </a:r>
          </a:p>
          <a:p>
            <a:pPr marL="363359" lvl="1" indent="-151650" defTabSz="803293">
              <a:lnSpc>
                <a:spcPct val="125000"/>
              </a:lnSpc>
              <a:spcBef>
                <a:spcPts val="201"/>
              </a:spcBef>
              <a:buSzPct val="100000"/>
              <a:buFont typeface="Arial" pitchFamily="34" charset="0"/>
              <a:buChar char="•"/>
            </a:pPr>
            <a:r>
              <a:rPr lang="en-US" sz="2000" dirty="0" smtClean="0">
                <a:latin typeface="Arial" charset="0"/>
                <a:ea typeface="ＭＳ Ｐゴシック" charset="-128"/>
                <a:cs typeface="ＭＳ Ｐゴシック"/>
              </a:rPr>
              <a:t>Literature: declining G(H</a:t>
            </a:r>
            <a:r>
              <a:rPr lang="en-US" sz="2000" baseline="-25000" dirty="0" smtClean="0">
                <a:latin typeface="Arial" charset="0"/>
                <a:ea typeface="ＭＳ Ｐゴシック" charset="-128"/>
                <a:cs typeface="ＭＳ Ｐゴシック"/>
              </a:rPr>
              <a:t>2</a:t>
            </a:r>
            <a:r>
              <a:rPr lang="en-US" sz="2000" dirty="0" smtClean="0">
                <a:latin typeface="Arial" charset="0"/>
                <a:ea typeface="ＭＳ Ｐゴシック" charset="-128"/>
                <a:cs typeface="ＭＳ Ｐゴシック"/>
              </a:rPr>
              <a:t>O</a:t>
            </a:r>
            <a:r>
              <a:rPr lang="en-US" sz="2000" baseline="-25000" dirty="0" smtClean="0">
                <a:latin typeface="Arial" charset="0"/>
                <a:ea typeface="ＭＳ Ｐゴシック" charset="-128"/>
                <a:cs typeface="ＭＳ Ｐゴシック"/>
              </a:rPr>
              <a:t>2</a:t>
            </a:r>
            <a:r>
              <a:rPr lang="en-US" sz="2000" dirty="0" smtClean="0">
                <a:latin typeface="Arial" charset="0"/>
                <a:ea typeface="ＭＳ Ｐゴシック" charset="-128"/>
                <a:cs typeface="ＭＳ Ｐゴシック"/>
              </a:rPr>
              <a:t>) with increased </a:t>
            </a:r>
            <a:r>
              <a:rPr lang="en-US" sz="2000" dirty="0">
                <a:latin typeface="Arial" charset="0"/>
                <a:ea typeface="ＭＳ Ｐゴシック" charset="-128"/>
                <a:cs typeface="ＭＳ Ｐゴシック"/>
              </a:rPr>
              <a:t>ionization </a:t>
            </a:r>
            <a:r>
              <a:rPr lang="en-US" sz="2000" dirty="0" smtClean="0">
                <a:latin typeface="Arial" charset="0"/>
                <a:ea typeface="ＭＳ Ｐゴシック" charset="-128"/>
                <a:cs typeface="ＭＳ Ｐゴシック"/>
              </a:rPr>
              <a:t>densities</a:t>
            </a:r>
            <a:endParaRPr lang="en-US" sz="2000" dirty="0">
              <a:latin typeface="Arial" charset="0"/>
              <a:ea typeface="ＭＳ Ｐゴシック" charset="-128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5370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Two dissolved O</a:t>
            </a:r>
            <a:r>
              <a:rPr lang="en-US" baseline="-25000" dirty="0" smtClean="0"/>
              <a:t>2</a:t>
            </a:r>
            <a:r>
              <a:rPr lang="en-US" dirty="0" smtClean="0"/>
              <a:t> sensors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marL="211709" lvl="1" indent="0">
              <a:buNone/>
            </a:pPr>
            <a:endParaRPr lang="en-US" dirty="0">
              <a:cs typeface="ＭＳ Ｐゴシック" pitchFamily="-65" charset="-128"/>
            </a:endParaRPr>
          </a:p>
          <a:p>
            <a:pPr marL="180178" lvl="1" indent="-180178">
              <a:spcBef>
                <a:spcPts val="1206"/>
              </a:spcBef>
              <a:buFont typeface="Wingdings" pitchFamily="2" charset="2"/>
              <a:buChar char="§"/>
            </a:pPr>
            <a:endParaRPr lang="en-US" sz="2200" dirty="0" smtClean="0">
              <a:solidFill>
                <a:srgbClr val="064308"/>
              </a:solidFill>
              <a:ea typeface="ＭＳ Ｐゴシック" pitchFamily="-65" charset="-128"/>
              <a:cs typeface="ＭＳ Ｐゴシック" pitchFamily="-65" charset="-128"/>
            </a:endParaRPr>
          </a:p>
          <a:p>
            <a:pPr marL="180178" lvl="1" indent="-180178">
              <a:spcBef>
                <a:spcPts val="1206"/>
              </a:spcBef>
              <a:buFont typeface="Wingdings" pitchFamily="2" charset="2"/>
              <a:buChar char="§"/>
            </a:pPr>
            <a:r>
              <a:rPr lang="en-US" sz="2200" dirty="0" smtClean="0">
                <a:solidFill>
                  <a:srgbClr val="064308"/>
                </a:solidFill>
                <a:ea typeface="ＭＳ Ｐゴシック" pitchFamily="-65" charset="-128"/>
                <a:cs typeface="ＭＳ Ｐゴシック" pitchFamily="-65" charset="-128"/>
              </a:rPr>
              <a:t>Escape </a:t>
            </a:r>
            <a:r>
              <a:rPr lang="en-US" sz="2200" dirty="0">
                <a:solidFill>
                  <a:srgbClr val="064308"/>
                </a:solidFill>
                <a:ea typeface="ＭＳ Ｐゴシック" pitchFamily="-65" charset="-128"/>
                <a:cs typeface="ＭＳ Ｐゴシック" pitchFamily="-65" charset="-128"/>
              </a:rPr>
              <a:t>yield-based </a:t>
            </a:r>
            <a:r>
              <a:rPr lang="en-US" sz="2200" dirty="0" smtClean="0">
                <a:solidFill>
                  <a:srgbClr val="064308"/>
                </a:solidFill>
                <a:ea typeface="ＭＳ Ｐゴシック" pitchFamily="-65" charset="-128"/>
                <a:cs typeface="ＭＳ Ｐゴシック" pitchFamily="-65" charset="-128"/>
              </a:rPr>
              <a:t>diss. O</a:t>
            </a:r>
            <a:r>
              <a:rPr lang="en-US" sz="2200" baseline="-25000" dirty="0" smtClean="0">
                <a:solidFill>
                  <a:srgbClr val="064308"/>
                </a:solidFill>
                <a:ea typeface="ＭＳ Ｐゴシック" pitchFamily="-65" charset="-128"/>
                <a:cs typeface="ＭＳ Ｐゴシック" pitchFamily="-65" charset="-128"/>
              </a:rPr>
              <a:t>2</a:t>
            </a:r>
            <a:endParaRPr lang="en-US" sz="2200" baseline="-25000" dirty="0">
              <a:solidFill>
                <a:srgbClr val="064308"/>
              </a:solidFill>
              <a:ea typeface="ＭＳ Ｐゴシック" pitchFamily="-65" charset="-128"/>
              <a:cs typeface="ＭＳ Ｐゴシック" pitchFamily="-65" charset="-128"/>
            </a:endParaRPr>
          </a:p>
          <a:p>
            <a:pPr lvl="1"/>
            <a:r>
              <a:rPr lang="en-US" dirty="0" smtClean="0"/>
              <a:t>Formation with G value </a:t>
            </a:r>
          </a:p>
          <a:p>
            <a:pPr lvl="1"/>
            <a:r>
              <a:rPr lang="en-US" dirty="0" err="1" smtClean="0"/>
              <a:t>Deareation</a:t>
            </a:r>
            <a:r>
              <a:rPr lang="en-US" dirty="0" smtClean="0"/>
              <a:t> from water by He</a:t>
            </a:r>
          </a:p>
          <a:p>
            <a:pPr lvl="1"/>
            <a:r>
              <a:rPr lang="en-US" dirty="0" smtClean="0"/>
              <a:t>Additional O</a:t>
            </a:r>
            <a:r>
              <a:rPr lang="en-US" baseline="-25000" dirty="0" smtClean="0"/>
              <a:t>2</a:t>
            </a:r>
            <a:r>
              <a:rPr lang="en-US" dirty="0" smtClean="0"/>
              <a:t> input by KLC</a:t>
            </a:r>
          </a:p>
          <a:p>
            <a:pPr lvl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Formation of 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35AD4620-7552-4207-8973-898801ED212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1608892"/>
            <a:ext cx="2362200" cy="677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KLC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H</a:t>
            </a:r>
            <a:r>
              <a:rPr lang="en-US" baseline="-25000" dirty="0" smtClean="0">
                <a:sym typeface="Wingdings" panose="05000000000000000000" pitchFamily="2" charset="2"/>
              </a:rPr>
              <a:t>2</a:t>
            </a:r>
            <a:r>
              <a:rPr lang="en-US" dirty="0" smtClean="0">
                <a:sym typeface="Wingdings" panose="05000000000000000000" pitchFamily="2" charset="2"/>
              </a:rPr>
              <a:t>O + ½ O</a:t>
            </a:r>
            <a:r>
              <a:rPr lang="en-US" baseline="-25000" dirty="0" smtClean="0">
                <a:sym typeface="Wingdings" panose="05000000000000000000" pitchFamily="2" charset="2"/>
              </a:rPr>
              <a:t>2</a:t>
            </a:r>
            <a:endParaRPr lang="en-US" baseline="-25000" dirty="0"/>
          </a:p>
        </p:txBody>
      </p:sp>
      <p:sp>
        <p:nvSpPr>
          <p:cNvPr id="8" name="Right Arrow 7"/>
          <p:cNvSpPr/>
          <p:nvPr/>
        </p:nvSpPr>
        <p:spPr>
          <a:xfrm>
            <a:off x="304800" y="1795046"/>
            <a:ext cx="914400" cy="3048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581400" y="1795046"/>
            <a:ext cx="609600" cy="3048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54063" y="1471008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b="1" baseline="-25000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endParaRPr lang="en-US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2450068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Sensor 1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16001" y="2078400"/>
            <a:ext cx="0" cy="396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76600" y="2450068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Sensor 2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795045" y="2057400"/>
            <a:ext cx="0" cy="396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t="6666" r="4914" b="6666"/>
          <a:stretch/>
        </p:blipFill>
        <p:spPr>
          <a:xfrm>
            <a:off x="4739031" y="887463"/>
            <a:ext cx="4328769" cy="40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63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t="6666" r="4914" b="6666"/>
          <a:stretch/>
        </p:blipFill>
        <p:spPr>
          <a:xfrm>
            <a:off x="4739031" y="887463"/>
            <a:ext cx="4328769" cy="406800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Two dissolved O</a:t>
            </a:r>
            <a:r>
              <a:rPr lang="en-US" baseline="-25000" dirty="0" smtClean="0"/>
              <a:t>2</a:t>
            </a:r>
            <a:r>
              <a:rPr lang="en-US" dirty="0" smtClean="0"/>
              <a:t> sensors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marL="211709" lvl="1" indent="0">
              <a:buNone/>
            </a:pPr>
            <a:endParaRPr lang="en-US" dirty="0">
              <a:cs typeface="ＭＳ Ｐゴシック" pitchFamily="-65" charset="-128"/>
            </a:endParaRPr>
          </a:p>
          <a:p>
            <a:pPr marL="408403" lvl="2" indent="-180178">
              <a:spcBef>
                <a:spcPts val="1206"/>
              </a:spcBef>
              <a:buFont typeface="Wingdings" pitchFamily="2" charset="2"/>
              <a:buChar char="§"/>
            </a:pPr>
            <a:r>
              <a:rPr lang="en-US" sz="2000" dirty="0" smtClean="0">
                <a:latin typeface="+mj-lt"/>
              </a:rPr>
              <a:t>Intra-track formation</a:t>
            </a:r>
            <a:endParaRPr lang="en-US" sz="2000" dirty="0">
              <a:latin typeface="+mj-lt"/>
            </a:endParaRPr>
          </a:p>
          <a:p>
            <a:pPr marL="228225" lvl="2" indent="0" defTabSz="447675">
              <a:spcBef>
                <a:spcPts val="1206"/>
              </a:spcBef>
              <a:buNone/>
            </a:pPr>
            <a:r>
              <a:rPr lang="en-US" sz="2000" dirty="0" smtClean="0">
                <a:latin typeface="+mj-lt"/>
              </a:rPr>
              <a:t>	HO</a:t>
            </a:r>
            <a:r>
              <a:rPr lang="en-US" sz="2000" baseline="-25000" dirty="0" smtClean="0">
                <a:latin typeface="+mj-lt"/>
              </a:rPr>
              <a:t>2</a:t>
            </a:r>
            <a:r>
              <a:rPr lang="en-US" sz="2000" dirty="0" smtClean="0">
                <a:latin typeface="+mj-lt"/>
                <a:cs typeface="Calibri" panose="020F0502020204030204" pitchFamily="34" charset="0"/>
              </a:rPr>
              <a:t>· + </a:t>
            </a:r>
            <a:r>
              <a:rPr lang="en-US" sz="2000" dirty="0">
                <a:latin typeface="+mj-lt"/>
              </a:rPr>
              <a:t>HO</a:t>
            </a:r>
            <a:r>
              <a:rPr lang="en-US" sz="2000" dirty="0" smtClean="0">
                <a:latin typeface="+mj-lt"/>
                <a:cs typeface="Calibri" panose="020F0502020204030204" pitchFamily="34" charset="0"/>
              </a:rPr>
              <a:t>·/</a:t>
            </a:r>
            <a:r>
              <a:rPr lang="en-US" sz="2000" dirty="0"/>
              <a:t> HO</a:t>
            </a:r>
            <a:r>
              <a:rPr lang="en-US" sz="2000" baseline="-25000" dirty="0"/>
              <a:t>2</a:t>
            </a:r>
            <a:r>
              <a:rPr lang="en-US" sz="2000" dirty="0">
                <a:cs typeface="Calibri" panose="020F0502020204030204" pitchFamily="34" charset="0"/>
              </a:rPr>
              <a:t>·</a:t>
            </a:r>
            <a:r>
              <a:rPr lang="en-US" sz="2000" dirty="0" smtClean="0">
                <a:latin typeface="+mj-lt"/>
                <a:cs typeface="Calibri" panose="020F0502020204030204" pitchFamily="34" charset="0"/>
              </a:rPr>
              <a:t> </a:t>
            </a:r>
            <a:r>
              <a:rPr lang="en-US" sz="2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 O</a:t>
            </a:r>
            <a:r>
              <a:rPr lang="en-US" sz="2000" baseline="-25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US" sz="2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 + H</a:t>
            </a:r>
            <a:r>
              <a:rPr lang="en-US" sz="2000" baseline="-25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US" sz="2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O/H</a:t>
            </a:r>
            <a:r>
              <a:rPr lang="en-US" sz="2000" baseline="-25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US" sz="2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O</a:t>
            </a:r>
            <a:r>
              <a:rPr lang="en-US" sz="2000" baseline="-25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</a:p>
          <a:p>
            <a:pPr marL="408403" lvl="2" indent="-180178">
              <a:spcBef>
                <a:spcPts val="1206"/>
              </a:spcBef>
              <a:buFont typeface="Wingdings" pitchFamily="2" charset="2"/>
              <a:buChar char="§"/>
            </a:pPr>
            <a:r>
              <a:rPr lang="en-US" sz="2000" dirty="0" smtClean="0">
                <a:latin typeface="+mj-lt"/>
                <a:sym typeface="Wingdings" panose="05000000000000000000" pitchFamily="2" charset="2"/>
              </a:rPr>
              <a:t>Intra-track decay</a:t>
            </a:r>
            <a:endParaRPr lang="en-US" sz="2000" dirty="0">
              <a:latin typeface="+mj-lt"/>
              <a:sym typeface="Wingdings" panose="05000000000000000000" pitchFamily="2" charset="2"/>
            </a:endParaRPr>
          </a:p>
          <a:p>
            <a:pPr marL="228225" lvl="2" indent="0" defTabSz="447675">
              <a:spcBef>
                <a:spcPts val="1206"/>
              </a:spcBef>
              <a:buNone/>
            </a:pPr>
            <a:r>
              <a:rPr lang="en-US" sz="2000" dirty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	</a:t>
            </a:r>
            <a:r>
              <a:rPr lang="en-US" sz="2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O</a:t>
            </a:r>
            <a:r>
              <a:rPr lang="en-US" sz="2000" baseline="-25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US" sz="2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 + </a:t>
            </a:r>
            <a:r>
              <a:rPr lang="en-US" sz="2000" dirty="0" smtClean="0">
                <a:latin typeface="+mj-lt"/>
              </a:rPr>
              <a:t>e</a:t>
            </a:r>
            <a:r>
              <a:rPr lang="en-US" sz="2000" baseline="30000" dirty="0" smtClean="0">
                <a:latin typeface="+mj-lt"/>
              </a:rPr>
              <a:t>-</a:t>
            </a:r>
            <a:r>
              <a:rPr lang="en-US" sz="2000" baseline="-25000" dirty="0" err="1" smtClean="0">
                <a:latin typeface="+mj-lt"/>
              </a:rPr>
              <a:t>aq</a:t>
            </a:r>
            <a:r>
              <a:rPr lang="en-US" sz="2000" dirty="0" smtClean="0">
                <a:latin typeface="+mj-lt"/>
              </a:rPr>
              <a:t>/</a:t>
            </a:r>
            <a:r>
              <a:rPr lang="en-US" sz="2000" dirty="0">
                <a:latin typeface="+mj-lt"/>
              </a:rPr>
              <a:t>H</a:t>
            </a:r>
            <a:r>
              <a:rPr lang="en-US" sz="2000" dirty="0" smtClean="0">
                <a:latin typeface="+mj-lt"/>
                <a:cs typeface="Calibri" panose="020F0502020204030204" pitchFamily="34" charset="0"/>
              </a:rPr>
              <a:t>· </a:t>
            </a:r>
            <a:r>
              <a:rPr lang="en-US" sz="2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 O</a:t>
            </a:r>
            <a:r>
              <a:rPr lang="en-US" sz="2000" baseline="-25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US" sz="2000" baseline="30000" dirty="0"/>
              <a:t>-</a:t>
            </a:r>
            <a:r>
              <a:rPr lang="en-US" sz="2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 + O</a:t>
            </a:r>
            <a:r>
              <a:rPr lang="en-US" sz="2000" baseline="-25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US" sz="2000" baseline="30000" dirty="0" smtClean="0">
                <a:cs typeface="Calibri" panose="020F0502020204030204" pitchFamily="34" charset="0"/>
              </a:rPr>
              <a:t>·</a:t>
            </a:r>
            <a:r>
              <a:rPr lang="en-US" sz="2000" baseline="30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-</a:t>
            </a:r>
          </a:p>
          <a:p>
            <a:pPr marL="180178" lvl="1" indent="-180178">
              <a:spcBef>
                <a:spcPts val="1800"/>
              </a:spcBef>
              <a:buFont typeface="Wingdings" pitchFamily="2" charset="2"/>
              <a:buChar char="§"/>
            </a:pP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Agreement with measured diss. O</a:t>
            </a:r>
            <a:r>
              <a:rPr lang="en-US" baseline="-25000" dirty="0">
                <a:ea typeface="ＭＳ Ｐゴシック" pitchFamily="-65" charset="-128"/>
                <a:cs typeface="ＭＳ Ｐゴシック" pitchFamily="-65" charset="-128"/>
              </a:rPr>
              <a:t>2</a:t>
            </a: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 (D1)</a:t>
            </a:r>
          </a:p>
          <a:p>
            <a:pPr lvl="1"/>
            <a:r>
              <a:rPr lang="en-US" dirty="0"/>
              <a:t>10-times lower G(O</a:t>
            </a:r>
            <a:r>
              <a:rPr lang="en-US" baseline="-25000" dirty="0"/>
              <a:t>2</a:t>
            </a:r>
            <a:r>
              <a:rPr lang="en-US" dirty="0"/>
              <a:t>) </a:t>
            </a:r>
            <a:r>
              <a:rPr lang="en-US" dirty="0">
                <a:sym typeface="Wingdings" panose="05000000000000000000" pitchFamily="2" charset="2"/>
              </a:rPr>
              <a:t> less O</a:t>
            </a:r>
            <a:r>
              <a:rPr lang="en-US" baseline="-25000" dirty="0">
                <a:sym typeface="Wingdings" panose="05000000000000000000" pitchFamily="2" charset="2"/>
              </a:rPr>
              <a:t>2</a:t>
            </a:r>
            <a:r>
              <a:rPr lang="en-US" dirty="0">
                <a:sym typeface="Wingdings" panose="05000000000000000000" pitchFamily="2" charset="2"/>
              </a:rPr>
              <a:t> track interactions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Virtually no O</a:t>
            </a:r>
            <a:r>
              <a:rPr lang="en-US" baseline="-25000" dirty="0">
                <a:sym typeface="Wingdings" panose="05000000000000000000" pitchFamily="2" charset="2"/>
              </a:rPr>
              <a:t>2</a:t>
            </a:r>
            <a:r>
              <a:rPr lang="en-US" dirty="0">
                <a:sym typeface="Wingdings" panose="05000000000000000000" pitchFamily="2" charset="2"/>
              </a:rPr>
              <a:t> data on long term irradiations</a:t>
            </a:r>
            <a:endParaRPr lang="en-US" dirty="0"/>
          </a:p>
          <a:p>
            <a:pPr marL="228225" lvl="2" indent="0" defTabSz="447675">
              <a:spcBef>
                <a:spcPts val="1206"/>
              </a:spcBef>
              <a:buNone/>
            </a:pPr>
            <a:endParaRPr lang="en-US" sz="2000" baseline="30000" dirty="0" smtClean="0">
              <a:latin typeface="+mj-lt"/>
            </a:endParaRPr>
          </a:p>
          <a:p>
            <a:pPr marL="211709" lvl="1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Formation of 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35AD4620-7552-4207-8973-898801ED212B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1608892"/>
            <a:ext cx="2362200" cy="677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KLC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H</a:t>
            </a:r>
            <a:r>
              <a:rPr lang="en-US" baseline="-25000" dirty="0" smtClean="0">
                <a:sym typeface="Wingdings" panose="05000000000000000000" pitchFamily="2" charset="2"/>
              </a:rPr>
              <a:t>2</a:t>
            </a:r>
            <a:r>
              <a:rPr lang="en-US" dirty="0" smtClean="0">
                <a:sym typeface="Wingdings" panose="05000000000000000000" pitchFamily="2" charset="2"/>
              </a:rPr>
              <a:t>O + ½ O</a:t>
            </a:r>
            <a:r>
              <a:rPr lang="en-US" baseline="-25000" dirty="0" smtClean="0">
                <a:sym typeface="Wingdings" panose="05000000000000000000" pitchFamily="2" charset="2"/>
              </a:rPr>
              <a:t>2</a:t>
            </a:r>
            <a:endParaRPr lang="en-US" baseline="-25000" dirty="0"/>
          </a:p>
        </p:txBody>
      </p:sp>
      <p:sp>
        <p:nvSpPr>
          <p:cNvPr id="8" name="Right Arrow 7"/>
          <p:cNvSpPr/>
          <p:nvPr/>
        </p:nvSpPr>
        <p:spPr>
          <a:xfrm>
            <a:off x="304800" y="1795046"/>
            <a:ext cx="914400" cy="3048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581400" y="1795046"/>
            <a:ext cx="609600" cy="3048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54063" y="1471008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b="1" baseline="-25000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endParaRPr lang="en-US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8600" y="2450068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Sensor 1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716001" y="2078400"/>
            <a:ext cx="0" cy="396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76600" y="2450068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Sensor 2</a:t>
            </a:r>
            <a:endParaRPr lang="en-US" b="1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795045" y="2057400"/>
            <a:ext cx="0" cy="396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52400" y="6096000"/>
            <a:ext cx="34131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Reference: Burns et al (1981), </a:t>
            </a:r>
            <a:r>
              <a:rPr lang="en-US" sz="1000" dirty="0" err="1" smtClean="0"/>
              <a:t>Meesungnoen</a:t>
            </a:r>
            <a:r>
              <a:rPr lang="en-US" sz="1000" dirty="0" smtClean="0"/>
              <a:t> et al (2005)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3688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No on-line determination of </a:t>
            </a:r>
            <a:br>
              <a:rPr lang="en-US" dirty="0" smtClean="0"/>
            </a:b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r>
              <a:rPr lang="en-US" dirty="0" smtClean="0"/>
              <a:t> in water</a:t>
            </a:r>
          </a:p>
          <a:p>
            <a:pPr marL="211709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difference of diss. O</a:t>
            </a:r>
            <a:r>
              <a:rPr lang="en-US" baseline="-25000" dirty="0" smtClean="0"/>
              <a:t>2</a:t>
            </a:r>
            <a:r>
              <a:rPr lang="en-US" dirty="0" smtClean="0"/>
              <a:t> sensor readings</a:t>
            </a:r>
            <a:br>
              <a:rPr lang="en-US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 smtClean="0"/>
          </a:p>
          <a:p>
            <a:pPr marL="211709" lvl="1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à"/>
            </a:pP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r>
              <a:rPr lang="en-US" dirty="0" smtClean="0"/>
              <a:t> in system water</a:t>
            </a:r>
          </a:p>
          <a:p>
            <a:pPr marL="211709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Verification of  beam current-based</a:t>
            </a:r>
            <a:br>
              <a:rPr lang="en-US" dirty="0" smtClean="0"/>
            </a:b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r>
              <a:rPr lang="en-US" dirty="0" smtClean="0"/>
              <a:t> calculation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Indirect measurement of </a:t>
            </a:r>
            <a:r>
              <a:rPr lang="en-US" dirty="0"/>
              <a:t>[</a:t>
            </a: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r>
              <a:rPr lang="en-US" dirty="0"/>
              <a:t>]</a:t>
            </a:r>
            <a:r>
              <a:rPr lang="en-US" dirty="0" smtClean="0"/>
              <a:t> with diss. 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35AD4620-7552-4207-8973-898801ED212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4" t="5555" r="3888" b="4445"/>
          <a:stretch/>
        </p:blipFill>
        <p:spPr>
          <a:xfrm>
            <a:off x="4775801" y="1277829"/>
            <a:ext cx="4291999" cy="399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79576" y="2639943"/>
            <a:ext cx="3163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000" b="1" dirty="0" smtClean="0">
                <a:solidFill>
                  <a:schemeClr val="accent4"/>
                </a:solidFill>
              </a:rPr>
              <a:t>(Sensor 2 </a:t>
            </a:r>
            <a:r>
              <a:rPr lang="en-US" sz="2000" b="1" dirty="0">
                <a:solidFill>
                  <a:schemeClr val="accent4"/>
                </a:solidFill>
              </a:rPr>
              <a:t>– </a:t>
            </a:r>
            <a:r>
              <a:rPr lang="en-US" sz="2000" b="1" dirty="0" smtClean="0">
                <a:solidFill>
                  <a:schemeClr val="accent4"/>
                </a:solidFill>
              </a:rPr>
              <a:t>Sensor 1) </a:t>
            </a:r>
            <a:r>
              <a:rPr lang="en-US" sz="2000" b="1" dirty="0">
                <a:solidFill>
                  <a:schemeClr val="accent4"/>
                </a:solidFill>
              </a:rPr>
              <a:t>= </a:t>
            </a:r>
            <a:br>
              <a:rPr lang="en-US" sz="2000" b="1" dirty="0">
                <a:solidFill>
                  <a:schemeClr val="accent4"/>
                </a:solidFill>
              </a:rPr>
            </a:br>
            <a:r>
              <a:rPr lang="en-US" sz="2000" b="1" dirty="0">
                <a:solidFill>
                  <a:schemeClr val="accent4"/>
                </a:solidFill>
              </a:rPr>
              <a:t>H</a:t>
            </a:r>
            <a:r>
              <a:rPr lang="en-US" sz="2000" b="1" baseline="-25000" dirty="0">
                <a:solidFill>
                  <a:schemeClr val="accent4"/>
                </a:solidFill>
              </a:rPr>
              <a:t>2</a:t>
            </a:r>
            <a:r>
              <a:rPr lang="en-US" sz="2000" b="1" dirty="0">
                <a:solidFill>
                  <a:schemeClr val="accent4"/>
                </a:solidFill>
              </a:rPr>
              <a:t>O</a:t>
            </a:r>
            <a:r>
              <a:rPr lang="en-US" sz="2000" b="1" baseline="-25000" dirty="0">
                <a:solidFill>
                  <a:schemeClr val="accent4"/>
                </a:solidFill>
              </a:rPr>
              <a:t>2</a:t>
            </a:r>
            <a:r>
              <a:rPr lang="en-US" sz="2000" b="1" dirty="0">
                <a:solidFill>
                  <a:schemeClr val="accent4"/>
                </a:solidFill>
              </a:rPr>
              <a:t> converted by KLC</a:t>
            </a:r>
            <a:endParaRPr lang="en-US" sz="2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41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Escape yield-predicted %H</a:t>
            </a:r>
            <a:r>
              <a:rPr lang="en-US" baseline="-25000" dirty="0" smtClean="0"/>
              <a:t>2</a:t>
            </a:r>
            <a:r>
              <a:rPr lang="en-US" dirty="0" smtClean="0"/>
              <a:t> 2-times </a:t>
            </a:r>
            <a:br>
              <a:rPr lang="en-US" dirty="0" smtClean="0"/>
            </a:br>
            <a:r>
              <a:rPr lang="en-US" dirty="0" smtClean="0"/>
              <a:t>higher than measured %H</a:t>
            </a:r>
            <a:r>
              <a:rPr lang="en-US" baseline="-25000" dirty="0" smtClean="0"/>
              <a:t>2</a:t>
            </a:r>
          </a:p>
          <a:p>
            <a:pPr lvl="2"/>
            <a:r>
              <a:rPr lang="en-US" dirty="0" smtClean="0"/>
              <a:t>Formation with G value</a:t>
            </a:r>
          </a:p>
          <a:p>
            <a:pPr lvl="2"/>
            <a:r>
              <a:rPr lang="en-US" dirty="0" smtClean="0"/>
              <a:t>Transfer into headspace and transport</a:t>
            </a:r>
            <a:br>
              <a:rPr lang="en-US" dirty="0" smtClean="0"/>
            </a:br>
            <a:r>
              <a:rPr lang="en-US" dirty="0" smtClean="0"/>
              <a:t>to H</a:t>
            </a:r>
            <a:r>
              <a:rPr lang="en-US" baseline="-25000" dirty="0" smtClean="0"/>
              <a:t>2</a:t>
            </a:r>
            <a:r>
              <a:rPr lang="en-US" dirty="0" smtClean="0"/>
              <a:t> sensor by He </a:t>
            </a:r>
            <a:endParaRPr lang="en-US" dirty="0"/>
          </a:p>
          <a:p>
            <a:pPr lvl="1">
              <a:spcBef>
                <a:spcPts val="1200"/>
              </a:spcBef>
            </a:pPr>
            <a:r>
              <a:rPr lang="en-US" dirty="0" smtClean="0"/>
              <a:t>Formation</a:t>
            </a:r>
            <a:br>
              <a:rPr lang="en-US" dirty="0" smtClean="0"/>
            </a:br>
            <a:r>
              <a:rPr lang="en-US" dirty="0" smtClean="0"/>
              <a:t>e</a:t>
            </a:r>
            <a:r>
              <a:rPr lang="en-US" baseline="30000" dirty="0" smtClean="0"/>
              <a:t>-</a:t>
            </a:r>
            <a:r>
              <a:rPr lang="en-US" baseline="-25000" dirty="0" err="1" smtClean="0"/>
              <a:t>aq</a:t>
            </a:r>
            <a:r>
              <a:rPr lang="en-US" baseline="-25000" dirty="0" smtClean="0"/>
              <a:t> </a:t>
            </a:r>
            <a:r>
              <a:rPr lang="en-US" dirty="0" smtClean="0">
                <a:latin typeface="+mj-lt"/>
              </a:rPr>
              <a:t>+ e</a:t>
            </a:r>
            <a:r>
              <a:rPr lang="en-US" baseline="30000" dirty="0" smtClean="0">
                <a:latin typeface="+mj-lt"/>
              </a:rPr>
              <a:t>-</a:t>
            </a:r>
            <a:r>
              <a:rPr lang="en-US" baseline="-25000" dirty="0" err="1" smtClean="0">
                <a:latin typeface="+mj-lt"/>
              </a:rPr>
              <a:t>aq</a:t>
            </a:r>
            <a:r>
              <a:rPr lang="en-US" baseline="-25000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+ 2 H</a:t>
            </a:r>
            <a:r>
              <a:rPr lang="en-US" baseline="-25000" dirty="0" smtClean="0">
                <a:latin typeface="+mj-lt"/>
              </a:rPr>
              <a:t>2</a:t>
            </a:r>
            <a:r>
              <a:rPr lang="en-US" dirty="0" smtClean="0">
                <a:latin typeface="+mj-lt"/>
              </a:rPr>
              <a:t>O </a:t>
            </a:r>
            <a:r>
              <a:rPr lang="en-US" dirty="0" smtClean="0">
                <a:latin typeface="+mj-lt"/>
                <a:sym typeface="Wingdings" panose="05000000000000000000" pitchFamily="2" charset="2"/>
              </a:rPr>
              <a:t> H</a:t>
            </a:r>
            <a:r>
              <a:rPr lang="en-US" baseline="-25000" dirty="0" smtClean="0">
                <a:latin typeface="+mj-lt"/>
                <a:sym typeface="Wingdings" panose="05000000000000000000" pitchFamily="2" charset="2"/>
              </a:rPr>
              <a:t>2</a:t>
            </a:r>
            <a:r>
              <a:rPr lang="en-US" dirty="0" smtClean="0">
                <a:latin typeface="+mj-lt"/>
                <a:sym typeface="Wingdings" panose="05000000000000000000" pitchFamily="2" charset="2"/>
              </a:rPr>
              <a:t> + 2 OH</a:t>
            </a:r>
            <a:r>
              <a:rPr lang="en-US" baseline="30000" dirty="0" smtClean="0">
                <a:latin typeface="+mj-lt"/>
                <a:sym typeface="Wingdings" panose="05000000000000000000" pitchFamily="2" charset="2"/>
              </a:rPr>
              <a:t>-</a:t>
            </a:r>
            <a:br>
              <a:rPr lang="en-US" baseline="30000" dirty="0" smtClean="0">
                <a:latin typeface="+mj-lt"/>
                <a:sym typeface="Wingdings" panose="05000000000000000000" pitchFamily="2" charset="2"/>
              </a:rPr>
            </a:br>
            <a:r>
              <a:rPr lang="en-US" dirty="0" smtClean="0">
                <a:latin typeface="+mj-lt"/>
              </a:rPr>
              <a:t>e</a:t>
            </a:r>
            <a:r>
              <a:rPr lang="en-US" baseline="30000" dirty="0" smtClean="0">
                <a:latin typeface="+mj-lt"/>
              </a:rPr>
              <a:t>-</a:t>
            </a:r>
            <a:r>
              <a:rPr lang="en-US" baseline="-25000" dirty="0" err="1" smtClean="0">
                <a:latin typeface="+mj-lt"/>
              </a:rPr>
              <a:t>aq</a:t>
            </a:r>
            <a:r>
              <a:rPr lang="en-US" baseline="-25000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+ H</a:t>
            </a:r>
            <a:r>
              <a:rPr lang="en-US" dirty="0" smtClean="0">
                <a:latin typeface="+mj-lt"/>
                <a:cs typeface="Calibri" panose="020F0502020204030204" pitchFamily="34" charset="0"/>
              </a:rPr>
              <a:t>· + H</a:t>
            </a:r>
            <a:r>
              <a:rPr lang="en-US" baseline="-25000" dirty="0" smtClean="0">
                <a:latin typeface="+mj-lt"/>
                <a:cs typeface="Calibri" panose="020F0502020204030204" pitchFamily="34" charset="0"/>
              </a:rPr>
              <a:t>2</a:t>
            </a:r>
            <a:r>
              <a:rPr lang="en-US" dirty="0" smtClean="0">
                <a:latin typeface="+mj-lt"/>
                <a:cs typeface="Calibri" panose="020F0502020204030204" pitchFamily="34" charset="0"/>
              </a:rPr>
              <a:t>O </a:t>
            </a:r>
            <a:r>
              <a:rPr lang="en-US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 H</a:t>
            </a:r>
            <a:r>
              <a:rPr lang="en-US" baseline="-25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US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 + OH</a:t>
            </a:r>
            <a:r>
              <a:rPr lang="en-US" baseline="30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-</a:t>
            </a:r>
            <a:endParaRPr lang="en-US" dirty="0">
              <a:latin typeface="+mj-lt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>
              <a:spcBef>
                <a:spcPts val="1200"/>
              </a:spcBef>
            </a:pPr>
            <a:r>
              <a:rPr lang="en-US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Allen cycle</a:t>
            </a:r>
          </a:p>
          <a:p>
            <a:pPr lvl="2"/>
            <a:r>
              <a:rPr lang="en-US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Presence of </a:t>
            </a:r>
            <a:r>
              <a:rPr lang="en-US" dirty="0" smtClean="0">
                <a:latin typeface="+mj-lt"/>
              </a:rPr>
              <a:t>HO</a:t>
            </a:r>
            <a:r>
              <a:rPr lang="en-US" dirty="0" smtClean="0">
                <a:latin typeface="+mj-lt"/>
                <a:cs typeface="Calibri" panose="020F0502020204030204" pitchFamily="34" charset="0"/>
              </a:rPr>
              <a:t>· and </a:t>
            </a:r>
            <a:r>
              <a:rPr lang="en-US" dirty="0" smtClean="0">
                <a:latin typeface="+mj-lt"/>
              </a:rPr>
              <a:t>H</a:t>
            </a:r>
            <a:r>
              <a:rPr lang="en-US" dirty="0" smtClean="0">
                <a:latin typeface="+mj-lt"/>
                <a:cs typeface="Calibri" panose="020F0502020204030204" pitchFamily="34" charset="0"/>
              </a:rPr>
              <a:t>· radicals </a:t>
            </a:r>
            <a:endParaRPr lang="en-US" dirty="0" smtClean="0">
              <a:latin typeface="+mj-lt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2"/>
            <a:r>
              <a:rPr lang="en-US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Only sustainable at LET ≤ 20 </a:t>
            </a:r>
            <a:r>
              <a:rPr lang="en-US" dirty="0" err="1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keV</a:t>
            </a:r>
            <a:r>
              <a:rPr lang="en-US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/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μ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</a:t>
            </a:r>
          </a:p>
          <a:p>
            <a:pPr lvl="2"/>
            <a:r>
              <a:rPr lang="en-US" dirty="0" smtClean="0">
                <a:latin typeface="+mj-lt"/>
              </a:rPr>
              <a:t>HO</a:t>
            </a:r>
            <a:r>
              <a:rPr lang="en-US" dirty="0" smtClean="0">
                <a:latin typeface="+mj-lt"/>
                <a:cs typeface="Calibri" panose="020F0502020204030204" pitchFamily="34" charset="0"/>
              </a:rPr>
              <a:t>· + H</a:t>
            </a:r>
            <a:r>
              <a:rPr lang="en-US" baseline="-25000" dirty="0" smtClean="0">
                <a:latin typeface="+mj-lt"/>
                <a:cs typeface="Calibri" panose="020F0502020204030204" pitchFamily="34" charset="0"/>
              </a:rPr>
              <a:t>2</a:t>
            </a:r>
            <a:r>
              <a:rPr lang="en-US" dirty="0" smtClean="0">
                <a:latin typeface="+mj-lt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 H</a:t>
            </a:r>
            <a:r>
              <a:rPr lang="en-US" baseline="-25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US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O + </a:t>
            </a:r>
            <a:r>
              <a:rPr lang="en-US" dirty="0" smtClean="0">
                <a:latin typeface="+mj-lt"/>
              </a:rPr>
              <a:t>H</a:t>
            </a:r>
            <a:r>
              <a:rPr lang="en-US" dirty="0" smtClean="0">
                <a:latin typeface="+mj-lt"/>
                <a:cs typeface="Calibri" panose="020F0502020204030204" pitchFamily="34" charset="0"/>
              </a:rPr>
              <a:t>·</a:t>
            </a:r>
          </a:p>
          <a:p>
            <a:pPr lvl="2"/>
            <a:r>
              <a:rPr lang="en-US" dirty="0" smtClean="0">
                <a:latin typeface="+mj-lt"/>
              </a:rPr>
              <a:t>H</a:t>
            </a:r>
            <a:r>
              <a:rPr lang="en-US" dirty="0" smtClean="0">
                <a:latin typeface="+mj-lt"/>
                <a:cs typeface="Calibri" panose="020F0502020204030204" pitchFamily="34" charset="0"/>
              </a:rPr>
              <a:t>· + H</a:t>
            </a:r>
            <a:r>
              <a:rPr lang="en-US" baseline="-25000" dirty="0" smtClean="0">
                <a:latin typeface="+mj-lt"/>
                <a:cs typeface="Calibri" panose="020F0502020204030204" pitchFamily="34" charset="0"/>
              </a:rPr>
              <a:t>2</a:t>
            </a:r>
            <a:r>
              <a:rPr lang="en-US" dirty="0" smtClean="0">
                <a:latin typeface="+mj-lt"/>
                <a:cs typeface="Calibri" panose="020F0502020204030204" pitchFamily="34" charset="0"/>
              </a:rPr>
              <a:t>O</a:t>
            </a:r>
            <a:r>
              <a:rPr lang="en-US" baseline="-25000" dirty="0" smtClean="0">
                <a:latin typeface="+mj-lt"/>
                <a:cs typeface="Calibri" panose="020F0502020204030204" pitchFamily="34" charset="0"/>
              </a:rPr>
              <a:t>2</a:t>
            </a:r>
            <a:r>
              <a:rPr lang="en-US" dirty="0" smtClean="0">
                <a:latin typeface="+mj-lt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 H</a:t>
            </a:r>
            <a:r>
              <a:rPr lang="en-US" baseline="-25000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US" dirty="0" smtClean="0"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O + </a:t>
            </a:r>
            <a:r>
              <a:rPr lang="en-US" dirty="0">
                <a:latin typeface="+mj-lt"/>
              </a:rPr>
              <a:t>HO</a:t>
            </a:r>
            <a:r>
              <a:rPr lang="en-US" dirty="0" smtClean="0">
                <a:latin typeface="+mj-lt"/>
                <a:cs typeface="Calibri" panose="020F0502020204030204" pitchFamily="34" charset="0"/>
              </a:rPr>
              <a:t>·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Mutual annihilation of 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 and H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smtClean="0"/>
              <a:t>can be assumed</a:t>
            </a:r>
            <a:endParaRPr lang="en-US" dirty="0"/>
          </a:p>
          <a:p>
            <a:pPr lvl="2"/>
            <a:endParaRPr lang="en-US" dirty="0" smtClean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Formation of H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35AD4620-7552-4207-8973-898801ED212B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2" t="5556" r="4090" b="5556"/>
          <a:stretch/>
        </p:blipFill>
        <p:spPr>
          <a:xfrm>
            <a:off x="4810121" y="887463"/>
            <a:ext cx="4257001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69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8403" lvl="2" indent="-180178">
              <a:lnSpc>
                <a:spcPct val="125000"/>
              </a:lnSpc>
              <a:spcBef>
                <a:spcPts val="1206"/>
              </a:spcBef>
              <a:buFont typeface="Wingdings" pitchFamily="2" charset="2"/>
              <a:buChar char="§"/>
            </a:pPr>
            <a:r>
              <a:rPr lang="en-US" sz="2000" dirty="0">
                <a:latin typeface="+mj-lt"/>
              </a:rPr>
              <a:t>Fitted H</a:t>
            </a:r>
            <a:r>
              <a:rPr lang="en-US" sz="2000" baseline="-25000" dirty="0">
                <a:latin typeface="+mj-lt"/>
              </a:rPr>
              <a:t>2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calculation</a:t>
            </a:r>
          </a:p>
          <a:p>
            <a:pPr marL="545038" lvl="3" indent="-180178">
              <a:lnSpc>
                <a:spcPct val="125000"/>
              </a:lnSpc>
              <a:spcBef>
                <a:spcPts val="1206"/>
              </a:spcBef>
              <a:buFont typeface="Wingdings" pitchFamily="2" charset="2"/>
              <a:buChar char="§"/>
            </a:pPr>
            <a:r>
              <a:rPr lang="en-US" sz="2000" dirty="0" smtClean="0"/>
              <a:t>Assumes </a:t>
            </a:r>
            <a:r>
              <a:rPr lang="en-US" sz="2000" dirty="0"/>
              <a:t>const. G(H</a:t>
            </a:r>
            <a:r>
              <a:rPr lang="en-US" sz="2000" baseline="-25000" dirty="0"/>
              <a:t>2</a:t>
            </a:r>
            <a:r>
              <a:rPr lang="en-US" sz="2000" dirty="0"/>
              <a:t>) of 0.34 </a:t>
            </a:r>
            <a:endParaRPr lang="en-US" sz="2000" dirty="0" smtClean="0"/>
          </a:p>
          <a:p>
            <a:pPr marL="545038" lvl="3" indent="-180178">
              <a:lnSpc>
                <a:spcPct val="125000"/>
              </a:lnSpc>
              <a:spcBef>
                <a:spcPts val="1206"/>
              </a:spcBef>
              <a:buFont typeface="Wingdings" pitchFamily="2" charset="2"/>
              <a:buChar char="§"/>
            </a:pPr>
            <a:r>
              <a:rPr lang="en-US" sz="2000" dirty="0" smtClean="0"/>
              <a:t>Transfer </a:t>
            </a:r>
            <a:r>
              <a:rPr lang="en-US" sz="2000" dirty="0"/>
              <a:t>into headspace and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transport to </a:t>
            </a:r>
            <a:r>
              <a:rPr lang="en-US" sz="2000" dirty="0"/>
              <a:t>H</a:t>
            </a:r>
            <a:r>
              <a:rPr lang="en-US" sz="2000" baseline="-25000" dirty="0"/>
              <a:t>2</a:t>
            </a:r>
            <a:r>
              <a:rPr lang="en-US" sz="2000" dirty="0"/>
              <a:t> sensor by He </a:t>
            </a:r>
          </a:p>
          <a:p>
            <a:pPr marL="545038" lvl="3" indent="-180178">
              <a:lnSpc>
                <a:spcPct val="125000"/>
              </a:lnSpc>
              <a:spcBef>
                <a:spcPts val="1206"/>
              </a:spcBef>
              <a:buFont typeface="Wingdings" pitchFamily="2" charset="2"/>
              <a:buChar char="§"/>
            </a:pPr>
            <a:r>
              <a:rPr lang="en-US" sz="2000" dirty="0" smtClean="0"/>
              <a:t>Assumed that decreased </a:t>
            </a:r>
            <a:r>
              <a:rPr lang="en-US" sz="2000" dirty="0" smtClean="0"/>
              <a:t>G(H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)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accounts for the H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decay within</a:t>
            </a:r>
            <a:br>
              <a:rPr lang="en-US" sz="2000" dirty="0" smtClean="0"/>
            </a:br>
            <a:r>
              <a:rPr lang="en-US" sz="2000" dirty="0" smtClean="0"/>
              <a:t>Allen-cycle</a:t>
            </a:r>
            <a:endParaRPr lang="en-US" sz="2000" dirty="0" smtClean="0"/>
          </a:p>
          <a:p>
            <a:pPr lvl="2"/>
            <a:endParaRPr lang="en-US" dirty="0"/>
          </a:p>
          <a:p>
            <a:pPr lvl="2"/>
            <a:endParaRPr lang="en-US" dirty="0" smtClean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Formation of H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35AD4620-7552-4207-8973-898801ED212B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2" t="5556" r="4090" b="5556"/>
          <a:stretch/>
        </p:blipFill>
        <p:spPr>
          <a:xfrm>
            <a:off x="4810121" y="887463"/>
            <a:ext cx="4257001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52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isotope harvesting gang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Greg Severin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Paige Abel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Hannah Clause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Scott Essenmacher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Colton Kalman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Chloe </a:t>
            </a:r>
            <a:r>
              <a:rPr lang="en-US" dirty="0" err="1" smtClean="0"/>
              <a:t>Kleinfeldt</a:t>
            </a:r>
            <a:endParaRPr lang="en-US" dirty="0" smtClean="0"/>
          </a:p>
          <a:p>
            <a:pPr lvl="1">
              <a:lnSpc>
                <a:spcPct val="100000"/>
              </a:lnSpc>
            </a:pPr>
            <a:r>
              <a:rPr lang="en-US" dirty="0" smtClean="0"/>
              <a:t>Samridhi </a:t>
            </a:r>
            <a:r>
              <a:rPr lang="en-US" dirty="0" err="1" smtClean="0"/>
              <a:t>Satisja</a:t>
            </a:r>
            <a:endParaRPr lang="en-US" dirty="0" smtClean="0"/>
          </a:p>
          <a:p>
            <a:pPr lvl="1">
              <a:lnSpc>
                <a:spcPct val="100000"/>
              </a:lnSpc>
            </a:pPr>
            <a:r>
              <a:rPr lang="en-US" dirty="0" smtClean="0"/>
              <a:t>Chirag Vyas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Wesley Walker</a:t>
            </a:r>
          </a:p>
          <a:p>
            <a:pPr marL="180178" lvl="1" indent="-180178">
              <a:spcBef>
                <a:spcPts val="1206"/>
              </a:spcBef>
              <a:buFont typeface="Wingdings" pitchFamily="2" charset="2"/>
              <a:buChar char="§"/>
            </a:pPr>
            <a:r>
              <a:rPr lang="en-US" sz="2200" dirty="0">
                <a:solidFill>
                  <a:srgbClr val="064308"/>
                </a:solidFill>
                <a:ea typeface="ＭＳ Ｐゴシック" pitchFamily="-65" charset="-128"/>
                <a:cs typeface="ＭＳ Ｐゴシック" pitchFamily="-65" charset="-128"/>
              </a:rPr>
              <a:t>Funding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Michigan State University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U.S. Department of Energy (DOE-FOA-0001588)</a:t>
            </a:r>
          </a:p>
          <a:p>
            <a:pPr lvl="1">
              <a:lnSpc>
                <a:spcPct val="100000"/>
              </a:lnSpc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35AD4620-7552-4207-8973-898801ED212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7" b="22222"/>
          <a:stretch/>
        </p:blipFill>
        <p:spPr>
          <a:xfrm flipH="1">
            <a:off x="3551600" y="1743000"/>
            <a:ext cx="5440000" cy="244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567" y="5114731"/>
            <a:ext cx="905433" cy="90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5116862"/>
            <a:ext cx="718563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00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IB3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5517064C-0430-47DD-8B23-EE6727B5E978}" vid="{507676DB-CB10-4B91-9F05-0217F5728A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Archive_x0020_Date xmlns="31ac3772-10db-466f-87b2-5ca6a813de61" xsi:nil="true"/>
    <EmailTo xmlns="http://schemas.microsoft.com/sharepoint/v3" xsi:nil="true"/>
    <EmailHeaders xmlns="http://schemas.microsoft.com/sharepoint/v4" xsi:nil="true"/>
    <EmailSender xmlns="http://schemas.microsoft.com/sharepoint/v3" xsi:nil="true"/>
    <EmailFrom xmlns="http://schemas.microsoft.com/sharepoint/v3" xsi:nil="true"/>
    <EmailSubject xmlns="http://schemas.microsoft.com/sharepoint/v3" xsi:nil="true"/>
    <EmailCc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64A49F64DF79428F509E137829B888" ma:contentTypeVersion="12" ma:contentTypeDescription="Create a new document." ma:contentTypeScope="" ma:versionID="f78492142974c4de333a7b90d3569bca">
  <xsd:schema xmlns:xsd="http://www.w3.org/2001/XMLSchema" xmlns:xs="http://www.w3.org/2001/XMLSchema" xmlns:p="http://schemas.microsoft.com/office/2006/metadata/properties" xmlns:ns1="http://schemas.microsoft.com/sharepoint/v3" xmlns:ns3="31ac3772-10db-466f-87b2-5ca6a813de61" xmlns:ns4="http://schemas.microsoft.com/sharepoint/v4" targetNamespace="http://schemas.microsoft.com/office/2006/metadata/properties" ma:root="true" ma:fieldsID="55db7e5ff2f0921c7a8e51d838ec3469" ns1:_="" ns3:_="" ns4:_="">
    <xsd:import namespace="http://schemas.microsoft.com/sharepoint/v3"/>
    <xsd:import namespace="31ac3772-10db-466f-87b2-5ca6a813de61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3:Archive_x0020_Date" minOccurs="0"/>
                <xsd:element ref="ns1:EmailSender" minOccurs="0"/>
                <xsd:element ref="ns1:EmailTo" minOccurs="0"/>
                <xsd:element ref="ns1:EmailCc" minOccurs="0"/>
                <xsd:element ref="ns1:EmailFrom" minOccurs="0"/>
                <xsd:element ref="ns1:EmailSubject" minOccurs="0"/>
                <xsd:element ref="ns4:EmailHead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EmailSender" ma:index="12" nillable="true" ma:displayName="E-Mail Sender" ma:hidden="true" ma:internalName="EmailSender">
      <xsd:simpleType>
        <xsd:restriction base="dms:Note">
          <xsd:maxLength value="255"/>
        </xsd:restriction>
      </xsd:simpleType>
    </xsd:element>
    <xsd:element name="EmailTo" ma:index="13" nillable="true" ma:displayName="E-Mail To" ma:hidden="true" ma:internalName="EmailTo">
      <xsd:simpleType>
        <xsd:restriction base="dms:Note">
          <xsd:maxLength value="255"/>
        </xsd:restriction>
      </xsd:simpleType>
    </xsd:element>
    <xsd:element name="EmailCc" ma:index="14" nillable="true" ma:displayName="E-Mail Cc" ma:hidden="true" ma:internalName="EmailCc">
      <xsd:simpleType>
        <xsd:restriction base="dms:Note">
          <xsd:maxLength value="255"/>
        </xsd:restriction>
      </xsd:simpleType>
    </xsd:element>
    <xsd:element name="EmailFrom" ma:index="15" nillable="true" ma:displayName="E-Mail From" ma:hidden="true" ma:internalName="EmailFrom">
      <xsd:simpleType>
        <xsd:restriction base="dms:Text"/>
      </xsd:simpleType>
    </xsd:element>
    <xsd:element name="EmailSubject" ma:index="16" nillable="true" ma:displayName="E-Mail Subject" ma:hidden="true" ma:internalName="EmailSubjec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ac3772-10db-466f-87b2-5ca6a813de61" elementFormDefault="qualified">
    <xsd:import namespace="http://schemas.microsoft.com/office/2006/documentManagement/types"/>
    <xsd:import namespace="http://schemas.microsoft.com/office/infopath/2007/PartnerControls"/>
    <xsd:element name="Archive_x0020_Date" ma:index="11" nillable="true" ma:displayName="Archive Date" ma:format="DateOnly" ma:internalName="Archive_x0020_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EmailHeaders" ma:index="17" nillable="true" ma:displayName="E-Mail Headers" ma:hidden="true" ma:internalName="EmailHeaders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BA702D-F6E6-4314-8945-369A109C75F9}">
  <ds:schemaRefs>
    <ds:schemaRef ds:uri="http://schemas.microsoft.com/office/2006/metadata/properties"/>
    <ds:schemaRef ds:uri="31ac3772-10db-466f-87b2-5ca6a813de61"/>
    <ds:schemaRef ds:uri="http://schemas.microsoft.com/sharepoint/v4"/>
    <ds:schemaRef ds:uri="http://www.w3.org/XML/1998/namespace"/>
    <ds:schemaRef ds:uri="http://schemas.microsoft.com/office/2006/documentManagement/types"/>
    <ds:schemaRef ds:uri="http://purl.org/dc/dcmitype/"/>
    <ds:schemaRef ds:uri="http://schemas.microsoft.com/sharepoint/v3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E469EA4-592B-4633-99F9-8AEF755DA6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1ac3772-10db-466f-87b2-5ca6a813de61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B76CD61-6042-403B-B3F6-04E51A8FF7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2606</TotalTime>
  <Words>530</Words>
  <Application>Microsoft Office PowerPoint</Application>
  <PresentationFormat>On-screen Show (4:3)</PresentationFormat>
  <Paragraphs>195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ＭＳ Ｐゴシック</vt:lpstr>
      <vt:lpstr>Arial</vt:lpstr>
      <vt:lpstr>Calibri</vt:lpstr>
      <vt:lpstr>Cambria Math</vt:lpstr>
      <vt:lpstr>Helvetica</vt:lpstr>
      <vt:lpstr>Lucida Grande</vt:lpstr>
      <vt:lpstr>Wingdings</vt:lpstr>
      <vt:lpstr>ヒラギノ角ゴ Pro W3</vt:lpstr>
      <vt:lpstr>FRIB3</vt:lpstr>
      <vt:lpstr>The Formation of Radiolysis Products  during Isotope Harvesting  with a Flowing Water Target</vt:lpstr>
      <vt:lpstr>Introduction I</vt:lpstr>
      <vt:lpstr>Introduction II</vt:lpstr>
      <vt:lpstr>Experimental Setup I</vt:lpstr>
      <vt:lpstr>Experimental Setup II</vt:lpstr>
      <vt:lpstr>Formation of H2O2</vt:lpstr>
      <vt:lpstr>Interaction of Spurs</vt:lpstr>
      <vt:lpstr>Interaction of Spurs</vt:lpstr>
      <vt:lpstr>Beam current-based H2O2 calculation</vt:lpstr>
      <vt:lpstr>Formation of O2</vt:lpstr>
      <vt:lpstr>Formation of O2</vt:lpstr>
      <vt:lpstr>Indirect measurement of [H2O2] with diss. O2</vt:lpstr>
      <vt:lpstr>Formation of H2</vt:lpstr>
      <vt:lpstr>Formation of H2</vt:lpstr>
      <vt:lpstr>Acknowledgements</vt:lpstr>
    </vt:vector>
  </TitlesOfParts>
  <Company>NSCL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of Presentation]</dc:title>
  <dc:creator>Kankula, Angie</dc:creator>
  <cp:lastModifiedBy>domnanic</cp:lastModifiedBy>
  <cp:revision>101</cp:revision>
  <cp:lastPrinted>2013-06-17T20:20:32Z</cp:lastPrinted>
  <dcterms:created xsi:type="dcterms:W3CDTF">2015-04-05T15:12:25Z</dcterms:created>
  <dcterms:modified xsi:type="dcterms:W3CDTF">2019-12-12T15:21:10Z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0x010100F664A49F64DF79428F509E137829B888</vt:lpwstr>
  </property>
  <property fmtid="{D5CDD505-2E9C-101B-9397-08002B2CF9AE}" pid="3" name="TemplateUrl">
    <vt:lpwstr/>
  </property>
  <property fmtid="{D5CDD505-2E9C-101B-9397-08002B2CF9AE}" pid="4" name="xd_Signature">
    <vt:bool>false</vt:bool>
  </property>
  <property fmtid="{D5CDD505-2E9C-101B-9397-08002B2CF9AE}" pid="5" name="xd_ProgID">
    <vt:lpwstr/>
  </property>
</Properties>
</file>