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2" r:id="rId1"/>
  </p:sldMasterIdLst>
  <p:notesMasterIdLst>
    <p:notesMasterId r:id="rId20"/>
  </p:notesMasterIdLst>
  <p:handoutMasterIdLst>
    <p:handoutMasterId r:id="rId21"/>
  </p:handoutMasterIdLst>
  <p:sldIdLst>
    <p:sldId id="294" r:id="rId2"/>
    <p:sldId id="298" r:id="rId3"/>
    <p:sldId id="275" r:id="rId4"/>
    <p:sldId id="299" r:id="rId5"/>
    <p:sldId id="300" r:id="rId6"/>
    <p:sldId id="256" r:id="rId7"/>
    <p:sldId id="257" r:id="rId8"/>
    <p:sldId id="258" r:id="rId9"/>
    <p:sldId id="259" r:id="rId10"/>
    <p:sldId id="261" r:id="rId11"/>
    <p:sldId id="262" r:id="rId12"/>
    <p:sldId id="302" r:id="rId13"/>
    <p:sldId id="303" r:id="rId14"/>
    <p:sldId id="305" r:id="rId15"/>
    <p:sldId id="304" r:id="rId16"/>
    <p:sldId id="306" r:id="rId17"/>
    <p:sldId id="307" r:id="rId18"/>
    <p:sldId id="308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42">
          <p15:clr>
            <a:srgbClr val="A4A3A4"/>
          </p15:clr>
        </p15:guide>
        <p15:guide id="2" orient="horz" pos="4027">
          <p15:clr>
            <a:srgbClr val="A4A3A4"/>
          </p15:clr>
        </p15:guide>
        <p15:guide id="3" orient="horz" pos="1698">
          <p15:clr>
            <a:srgbClr val="A4A3A4"/>
          </p15:clr>
        </p15:guide>
        <p15:guide id="4" orient="horz" pos="152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604">
          <p15:clr>
            <a:srgbClr val="A4A3A4"/>
          </p15:clr>
        </p15:guide>
        <p15:guide id="7" pos="5616">
          <p15:clr>
            <a:srgbClr val="A4A3A4"/>
          </p15:clr>
        </p15:guide>
        <p15:guide id="8" pos="136">
          <p15:clr>
            <a:srgbClr val="A4A3A4"/>
          </p15:clr>
        </p15:guide>
        <p15:guide id="9" pos="589">
          <p15:clr>
            <a:srgbClr val="A4A3A4"/>
          </p15:clr>
        </p15:guide>
        <p15:guide id="10" pos="4453">
          <p15:clr>
            <a:srgbClr val="A4A3A4"/>
          </p15:clr>
        </p15:guide>
        <p15:guide id="11" pos="5163">
          <p15:clr>
            <a:srgbClr val="A4A3A4"/>
          </p15:clr>
        </p15:guide>
        <p15:guide id="12" pos="46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0504E"/>
    <a:srgbClr val="4E4E4E"/>
    <a:srgbClr val="404040"/>
    <a:srgbClr val="004C97"/>
    <a:srgbClr val="63666A"/>
    <a:srgbClr val="99D6EA"/>
    <a:srgbClr val="505050"/>
    <a:srgbClr val="A7A8AA"/>
    <a:srgbClr val="003087"/>
    <a:srgbClr val="0F2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02" autoAdjust="0"/>
    <p:restoredTop sz="94694"/>
  </p:normalViewPr>
  <p:slideViewPr>
    <p:cSldViewPr snapToGrid="0" snapToObjects="1" showGuides="1">
      <p:cViewPr varScale="1">
        <p:scale>
          <a:sx n="124" d="100"/>
          <a:sy n="124" d="100"/>
        </p:scale>
        <p:origin x="640" y="168"/>
      </p:cViewPr>
      <p:guideLst>
        <p:guide orient="horz" pos="4142"/>
        <p:guide orient="horz" pos="4027"/>
        <p:guide orient="horz" pos="1698"/>
        <p:guide orient="horz" pos="152"/>
        <p:guide orient="horz" pos="2790"/>
        <p:guide orient="horz" pos="604"/>
        <p:guide pos="5616"/>
        <p:guide pos="136"/>
        <p:guide pos="589"/>
        <p:guide pos="4453"/>
        <p:guide pos="5163"/>
        <p:guide pos="463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DBB872F3-6144-3148-BC13-C063BA20AE80}" type="datetimeFigureOut">
              <a:rPr lang="en-US"/>
              <a:pPr>
                <a:defRPr/>
              </a:pPr>
              <a:t>12/12/19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0ACDB0ED-0BEE-9846-B9EA-5C7BFF062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64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531CFD29-8380-B24A-89EC-384D8B8A981B}" type="datetimeFigureOut">
              <a:rPr lang="en-US"/>
              <a:pPr>
                <a:defRPr/>
              </a:pPr>
              <a:t>12/12/19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CAD08E57-B576-F641-BEA6-C3D752DF7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400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Geneva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4" y="4963772"/>
            <a:ext cx="8499231" cy="1529241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20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896936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951841"/>
            <a:ext cx="8499232" cy="1003049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32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14-0218-16D.l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6" b="25769"/>
          <a:stretch/>
        </p:blipFill>
        <p:spPr>
          <a:xfrm>
            <a:off x="-17762" y="817011"/>
            <a:ext cx="9189720" cy="2966102"/>
          </a:xfrm>
          <a:prstGeom prst="rect">
            <a:avLst/>
          </a:prstGeom>
        </p:spPr>
      </p:pic>
      <p:pic>
        <p:nvPicPr>
          <p:cNvPr id="14" name="Picture 13" descr="FermiLogoBar_DOE_KO_horiz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1" y="249843"/>
            <a:ext cx="9010786" cy="3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4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971550"/>
            <a:ext cx="8672513" cy="50593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6504213"/>
            <a:ext cx="626211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22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971550"/>
            <a:ext cx="4206240" cy="3633788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4692452" y="971550"/>
            <a:ext cx="4215383" cy="3633788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29365" y="4765101"/>
            <a:ext cx="4205476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92450" y="4765101"/>
            <a:ext cx="4206239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2" y="6504213"/>
            <a:ext cx="626211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8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958849"/>
            <a:ext cx="3027894" cy="50226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3542712" y="958850"/>
            <a:ext cx="5347605" cy="502267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>
          <a:xfrm>
            <a:off x="736827" y="6504213"/>
            <a:ext cx="675368" cy="241300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530601" y="6504213"/>
            <a:ext cx="6262119" cy="250031"/>
          </a:xfrm>
        </p:spPr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979A04A2-726F-2143-A443-7788AF271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254026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836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224073" y="971550"/>
            <a:ext cx="8686800" cy="372671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686800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6504213"/>
            <a:ext cx="6251958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1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6827" y="6504213"/>
            <a:ext cx="675368" cy="241300"/>
          </a:xfrm>
        </p:spPr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30602" y="6504213"/>
            <a:ext cx="6260399" cy="242873"/>
          </a:xfrm>
        </p:spPr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22250" y="254000"/>
            <a:ext cx="8675688" cy="5802923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8222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Extra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30603" y="6504213"/>
            <a:ext cx="6272278" cy="242873"/>
          </a:xfrm>
        </p:spPr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251752"/>
            <a:ext cx="86868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205694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4"/>
          <p:cNvSpPr>
            <a:spLocks noGrp="1"/>
          </p:cNvSpPr>
          <p:nvPr>
            <p:ph type="pic" sz="quarter" idx="20"/>
          </p:nvPr>
        </p:nvSpPr>
        <p:spPr>
          <a:xfrm>
            <a:off x="197942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4"/>
          <p:cNvSpPr>
            <a:spLocks noGrp="1"/>
          </p:cNvSpPr>
          <p:nvPr>
            <p:ph type="pic" sz="quarter" idx="21"/>
          </p:nvPr>
        </p:nvSpPr>
        <p:spPr>
          <a:xfrm>
            <a:off x="375320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14"/>
          <p:cNvSpPr>
            <a:spLocks noGrp="1"/>
          </p:cNvSpPr>
          <p:nvPr>
            <p:ph type="pic" sz="quarter" idx="22"/>
          </p:nvPr>
        </p:nvSpPr>
        <p:spPr>
          <a:xfrm>
            <a:off x="5534456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14"/>
          <p:cNvSpPr>
            <a:spLocks noGrp="1"/>
          </p:cNvSpPr>
          <p:nvPr>
            <p:ph type="pic" sz="quarter" idx="23"/>
          </p:nvPr>
        </p:nvSpPr>
        <p:spPr>
          <a:xfrm>
            <a:off x="7300765" y="271556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205694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197942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375320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5534456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14"/>
          <p:cNvSpPr>
            <a:spLocks noGrp="1"/>
          </p:cNvSpPr>
          <p:nvPr>
            <p:ph type="pic" sz="quarter" idx="18"/>
          </p:nvPr>
        </p:nvSpPr>
        <p:spPr>
          <a:xfrm>
            <a:off x="7300765" y="972176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14"/>
          <p:cNvSpPr>
            <a:spLocks noGrp="1"/>
          </p:cNvSpPr>
          <p:nvPr>
            <p:ph type="pic" sz="quarter" idx="24"/>
          </p:nvPr>
        </p:nvSpPr>
        <p:spPr>
          <a:xfrm>
            <a:off x="205694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14"/>
          <p:cNvSpPr>
            <a:spLocks noGrp="1"/>
          </p:cNvSpPr>
          <p:nvPr>
            <p:ph type="pic" sz="quarter" idx="25"/>
          </p:nvPr>
        </p:nvSpPr>
        <p:spPr>
          <a:xfrm>
            <a:off x="197942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375320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14"/>
          <p:cNvSpPr>
            <a:spLocks noGrp="1"/>
          </p:cNvSpPr>
          <p:nvPr>
            <p:ph type="pic" sz="quarter" idx="27"/>
          </p:nvPr>
        </p:nvSpPr>
        <p:spPr>
          <a:xfrm>
            <a:off x="5534456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14"/>
          <p:cNvSpPr>
            <a:spLocks noGrp="1"/>
          </p:cNvSpPr>
          <p:nvPr>
            <p:ph type="pic" sz="quarter" idx="28"/>
          </p:nvPr>
        </p:nvSpPr>
        <p:spPr>
          <a:xfrm>
            <a:off x="7300765" y="4448801"/>
            <a:ext cx="16002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61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09Dec19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 -- Ideal Irradiation Facility -- RaDIATE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0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6504213"/>
            <a:ext cx="675368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2" y="6504213"/>
            <a:ext cx="6260399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6504213"/>
            <a:ext cx="414338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6450013" y="4477484"/>
            <a:ext cx="1076325" cy="241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215900" y="6258863"/>
            <a:ext cx="8699500" cy="197990"/>
            <a:chOff x="600217" y="6258863"/>
            <a:chExt cx="8297721" cy="188846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600217" y="6357936"/>
              <a:ext cx="7190785" cy="0"/>
            </a:xfrm>
            <a:prstGeom prst="line">
              <a:avLst/>
            </a:prstGeom>
            <a:ln w="76200" cmpd="sng">
              <a:solidFill>
                <a:srgbClr val="99D6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6" descr="FermiLogo_RGB_NALBlue.png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3781" y="6258863"/>
              <a:ext cx="1044157" cy="188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04" r:id="rId2"/>
    <p:sldLayoutId id="2147484105" r:id="rId3"/>
    <p:sldLayoutId id="2147484120" r:id="rId4"/>
    <p:sldLayoutId id="2147484103" r:id="rId5"/>
    <p:sldLayoutId id="2147484122" r:id="rId6"/>
    <p:sldLayoutId id="2147484116" r:id="rId7"/>
    <p:sldLayoutId id="2147484123" r:id="rId8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rgbClr val="2E5286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7F7F7F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1924" y="5045612"/>
            <a:ext cx="8499231" cy="1390219"/>
          </a:xfrm>
        </p:spPr>
        <p:txBody>
          <a:bodyPr/>
          <a:lstStyle/>
          <a:p>
            <a:r>
              <a:rPr lang="en-US" dirty="0"/>
              <a:t>P. Hurh	</a:t>
            </a:r>
          </a:p>
          <a:p>
            <a:r>
              <a:rPr lang="en-US" dirty="0"/>
              <a:t>RaDIATE 2019</a:t>
            </a:r>
          </a:p>
          <a:p>
            <a:r>
              <a:rPr lang="en-US" dirty="0"/>
              <a:t>09 Dec 2019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02844" y="4229243"/>
            <a:ext cx="8499232" cy="1003049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Presenting: </a:t>
            </a:r>
            <a:r>
              <a:rPr lang="en-US" i="1" dirty="0"/>
              <a:t>The Ideal Irradiation Facility</a:t>
            </a:r>
            <a:br>
              <a:rPr lang="en-US" i="1" dirty="0"/>
            </a:br>
            <a:r>
              <a:rPr lang="en-US" i="1" dirty="0"/>
              <a:t>				</a:t>
            </a:r>
            <a:r>
              <a:rPr lang="en-US" sz="2400" dirty="0"/>
              <a:t>for Accelerator Targetry Material Studies</a:t>
            </a:r>
          </a:p>
          <a:p>
            <a:pPr lvl="0"/>
            <a:r>
              <a:rPr lang="en-US" sz="2400" dirty="0"/>
              <a:t>								</a:t>
            </a:r>
            <a:r>
              <a:rPr lang="en-US" sz="3600" dirty="0"/>
              <a:t>Round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59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A2A9B4-BEE3-8C4A-BC3A-47CF6BEA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Ideal Irradiation Facility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C5AECA-C3C6-4344-A9F9-2E42E3103D5F}"/>
              </a:ext>
            </a:extLst>
          </p:cNvPr>
          <p:cNvSpPr txBox="1"/>
          <p:nvPr/>
        </p:nvSpPr>
        <p:spPr>
          <a:xfrm>
            <a:off x="2340428" y="5569248"/>
            <a:ext cx="420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slide intentionally left blank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42F630-39D6-F145-8249-ED1035A78D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F3072E-6BD0-5043-AD14-3DECDD2FA9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490A20-43D8-BC47-B985-AB4D94344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095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often complain about irradiation facilities.</a:t>
            </a:r>
          </a:p>
          <a:p>
            <a:r>
              <a:rPr lang="en-US" dirty="0">
                <a:solidFill>
                  <a:srgbClr val="50504E"/>
                </a:solidFill>
              </a:rPr>
              <a:t>What is it that we really want?</a:t>
            </a:r>
          </a:p>
          <a:p>
            <a:r>
              <a:rPr lang="en-US" dirty="0">
                <a:solidFill>
                  <a:srgbClr val="50504E"/>
                </a:solidFill>
              </a:rPr>
              <a:t>Allows us to evaluate real options against a common metric.</a:t>
            </a:r>
          </a:p>
          <a:p>
            <a:r>
              <a:rPr lang="en-US" dirty="0">
                <a:solidFill>
                  <a:srgbClr val="50504E"/>
                </a:solidFill>
              </a:rPr>
              <a:t>Allows us to answer sponsors when they ask</a:t>
            </a:r>
          </a:p>
          <a:p>
            <a:pPr marL="1828800" lvl="4" indent="0">
              <a:buNone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ask?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8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A542D3-1FD5-3A4C-A772-8B62AA9CD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Beam parameters</a:t>
            </a:r>
          </a:p>
          <a:p>
            <a:r>
              <a:rPr lang="en-US" dirty="0"/>
              <a:t>Specimen environment</a:t>
            </a:r>
          </a:p>
          <a:p>
            <a:r>
              <a:rPr lang="en-US" dirty="0"/>
              <a:t>Operations and Administrative Controls</a:t>
            </a:r>
          </a:p>
          <a:p>
            <a:r>
              <a:rPr lang="en-US" dirty="0"/>
              <a:t>Activated materials handling</a:t>
            </a:r>
          </a:p>
          <a:p>
            <a:r>
              <a:rPr lang="en-US" dirty="0"/>
              <a:t>Local PIE facilities</a:t>
            </a:r>
          </a:p>
          <a:p>
            <a:r>
              <a:rPr lang="en-US" dirty="0"/>
              <a:t>Synergistic uses</a:t>
            </a:r>
          </a:p>
          <a:p>
            <a:endParaRPr lang="en-US" dirty="0"/>
          </a:p>
          <a:p>
            <a:r>
              <a:rPr lang="en-US" dirty="0"/>
              <a:t>What about multiple beams (ions, electrons</a:t>
            </a:r>
            <a:r>
              <a:rPr lang="en-US"/>
              <a:t>, protons)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209B9B-8487-4F42-A84F-EA401F57D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Capabilities to Consider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317F9-0FCD-5E4F-B0A7-EF95905E488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C354A-3196-9B45-816A-AA7726DF9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98EAE-00FF-034E-9E1D-60C7740AF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9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8872C8-9914-FF45-B687-0BF4AD4A0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Idea:</a:t>
            </a:r>
          </a:p>
          <a:p>
            <a:pPr lvl="1"/>
            <a:r>
              <a:rPr lang="en-US" dirty="0"/>
              <a:t>Don’t bring PIE facility to the Accelerator Lab</a:t>
            </a:r>
          </a:p>
          <a:p>
            <a:pPr lvl="1"/>
            <a:r>
              <a:rPr lang="en-US" dirty="0"/>
              <a:t>Bring the Accelerator to the PIE facility</a:t>
            </a:r>
          </a:p>
          <a:p>
            <a:r>
              <a:rPr lang="en-US" dirty="0"/>
              <a:t>Beam parameters</a:t>
            </a:r>
          </a:p>
          <a:p>
            <a:pPr lvl="1"/>
            <a:r>
              <a:rPr lang="en-US" dirty="0"/>
              <a:t>30 MeV protons</a:t>
            </a:r>
          </a:p>
          <a:p>
            <a:pPr lvl="1"/>
            <a:r>
              <a:rPr lang="en-US" dirty="0"/>
              <a:t>0.5 mA, DC</a:t>
            </a:r>
          </a:p>
          <a:p>
            <a:pPr lvl="1"/>
            <a:r>
              <a:rPr lang="en-US" dirty="0"/>
              <a:t>20 mm beam sigma, gaussian distribution (no raster)</a:t>
            </a:r>
          </a:p>
          <a:p>
            <a:pPr lvl="1"/>
            <a:r>
              <a:rPr lang="en-US" dirty="0"/>
              <a:t>Achieves mm scale penetration in low to mid-Z materials</a:t>
            </a:r>
          </a:p>
          <a:p>
            <a:pPr lvl="1"/>
            <a:r>
              <a:rPr lang="en-US" dirty="0"/>
              <a:t>Relatively available as a “turn-key” medical accelerator</a:t>
            </a:r>
          </a:p>
          <a:p>
            <a:r>
              <a:rPr lang="en-US" dirty="0"/>
              <a:t>Specimen environment</a:t>
            </a:r>
          </a:p>
          <a:p>
            <a:pPr lvl="1"/>
            <a:r>
              <a:rPr lang="en-US" dirty="0"/>
              <a:t>Temperature and atmosphere control</a:t>
            </a:r>
          </a:p>
          <a:p>
            <a:pPr lvl="1"/>
            <a:r>
              <a:rPr lang="en-US" dirty="0"/>
              <a:t>Rapid remote swap out capability (rabbits)</a:t>
            </a:r>
          </a:p>
          <a:p>
            <a:pPr lvl="1"/>
            <a:r>
              <a:rPr lang="en-US" dirty="0"/>
              <a:t>Complete control over irradiation run parameters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74EFDE-1CEC-7F49-9406-287137334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2014 Exercise: PNNL Irradiation Cyclotron Idea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233C2-56D1-4F43-A78C-7822EF5238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0FBD3-0FFD-554D-828B-CF1FF348E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25EF3-55F9-2B45-856B-A47B2AECE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950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457200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DPA/month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3" y="1219200"/>
            <a:ext cx="7510165" cy="448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5D17E1-FA57-9F4C-A7C7-E80631FA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09Dec19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509F2-F032-D042-955D-30ECB63D3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 -- Ideal Irradiation Facility -- RaDIATE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A94757-430F-FC43-8A68-E6D8E44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27D0D8-1182-154C-8F85-9461C709E944}"/>
              </a:ext>
            </a:extLst>
          </p:cNvPr>
          <p:cNvSpPr txBox="1"/>
          <p:nvPr/>
        </p:nvSpPr>
        <p:spPr>
          <a:xfrm>
            <a:off x="6262825" y="5845629"/>
            <a:ext cx="273966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K. </a:t>
            </a:r>
            <a:r>
              <a:rPr lang="en-US" sz="1600" dirty="0" err="1"/>
              <a:t>Ammigan</a:t>
            </a:r>
            <a:r>
              <a:rPr lang="en-US" sz="1600" dirty="0"/>
              <a:t>, 2015, MARS code</a:t>
            </a:r>
          </a:p>
        </p:txBody>
      </p:sp>
    </p:spTree>
    <p:extLst>
      <p:ext uri="{BB962C8B-B14F-4D97-AF65-F5344CB8AC3E}">
        <p14:creationId xmlns:p14="http://schemas.microsoft.com/office/powerpoint/2010/main" val="330156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H </a:t>
            </a:r>
            <a:r>
              <a:rPr lang="en-US" sz="1600" dirty="0" err="1">
                <a:solidFill>
                  <a:schemeClr val="tx2"/>
                </a:solidFill>
                <a:latin typeface="Cambria" panose="02040503050406030204" pitchFamily="18" charset="0"/>
              </a:rPr>
              <a:t>appm</a:t>
            </a:r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/DPA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7301456" cy="435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4A7ED1-EDFA-A44E-8332-2036BFA3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09Dec19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7FE39-670F-E844-8D31-E15D2256A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 -- Ideal Irradiation Facility -- RaDIATE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AC70FA-FD9D-8B4C-9B50-F6ED6F2F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D7FE32-BE7E-294B-AE0A-8DABD9D98F24}"/>
              </a:ext>
            </a:extLst>
          </p:cNvPr>
          <p:cNvSpPr txBox="1"/>
          <p:nvPr/>
        </p:nvSpPr>
        <p:spPr>
          <a:xfrm>
            <a:off x="6262825" y="5845629"/>
            <a:ext cx="273966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K. </a:t>
            </a:r>
            <a:r>
              <a:rPr lang="en-US" sz="1600" dirty="0" err="1"/>
              <a:t>Ammigan</a:t>
            </a:r>
            <a:r>
              <a:rPr lang="en-US" sz="1600" dirty="0"/>
              <a:t>, 2015, MARS code</a:t>
            </a:r>
          </a:p>
        </p:txBody>
      </p:sp>
    </p:spTree>
    <p:extLst>
      <p:ext uri="{BB962C8B-B14F-4D97-AF65-F5344CB8AC3E}">
        <p14:creationId xmlns:p14="http://schemas.microsoft.com/office/powerpoint/2010/main" val="3428482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He </a:t>
            </a:r>
            <a:r>
              <a:rPr lang="en-US" sz="1600" dirty="0" err="1">
                <a:solidFill>
                  <a:schemeClr val="tx2"/>
                </a:solidFill>
                <a:latin typeface="Cambria" panose="02040503050406030204" pitchFamily="18" charset="0"/>
              </a:rPr>
              <a:t>appm</a:t>
            </a:r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/DPA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7419023" cy="4430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264711-CAE9-5343-B675-EA6DBE9B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09Dec19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314375-59CC-9843-AF42-8114E18AE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 -- Ideal Irradiation Facility -- RaDIATE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AABF2-9795-F94B-B88C-2BA5896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6D6D5D-4643-B947-A21C-FA8A8D07A737}"/>
              </a:ext>
            </a:extLst>
          </p:cNvPr>
          <p:cNvSpPr txBox="1"/>
          <p:nvPr/>
        </p:nvSpPr>
        <p:spPr>
          <a:xfrm>
            <a:off x="6262825" y="5845629"/>
            <a:ext cx="273966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K. </a:t>
            </a:r>
            <a:r>
              <a:rPr lang="en-US" sz="1600" dirty="0" err="1"/>
              <a:t>Ammigan</a:t>
            </a:r>
            <a:r>
              <a:rPr lang="en-US" sz="1600" dirty="0"/>
              <a:t>, 2015, MARS code</a:t>
            </a:r>
          </a:p>
        </p:txBody>
      </p:sp>
    </p:spTree>
    <p:extLst>
      <p:ext uri="{BB962C8B-B14F-4D97-AF65-F5344CB8AC3E}">
        <p14:creationId xmlns:p14="http://schemas.microsoft.com/office/powerpoint/2010/main" val="1645470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DPA ratio (C/Be)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399"/>
            <a:ext cx="7491938" cy="447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ACD510-BB4D-B14B-801C-7AC1808CC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09Dec19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53B058-2C48-D545-A6B7-2A98FE20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 -- Ideal Irradiation Facility -- RaDIATE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08A6A-89DE-CC49-B5C6-1797198E2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EF551D-D00F-1B4C-A1AB-628ADF22AFCB}"/>
              </a:ext>
            </a:extLst>
          </p:cNvPr>
          <p:cNvSpPr txBox="1"/>
          <p:nvPr/>
        </p:nvSpPr>
        <p:spPr>
          <a:xfrm>
            <a:off x="6262825" y="5845629"/>
            <a:ext cx="273966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K. </a:t>
            </a:r>
            <a:r>
              <a:rPr lang="en-US" sz="1600" dirty="0" err="1"/>
              <a:t>Ammigan</a:t>
            </a:r>
            <a:r>
              <a:rPr lang="en-US" sz="1600" dirty="0"/>
              <a:t>, 2015, MARS code</a:t>
            </a:r>
          </a:p>
        </p:txBody>
      </p:sp>
    </p:spTree>
    <p:extLst>
      <p:ext uri="{BB962C8B-B14F-4D97-AF65-F5344CB8AC3E}">
        <p14:creationId xmlns:p14="http://schemas.microsoft.com/office/powerpoint/2010/main" val="1536413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Peak irradiation temperature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9906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</a:rPr>
              <a:t>Specimen size: radius = 75 mm, thickness = 1 mm.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</a:rPr>
              <a:t>Assumed </a:t>
            </a:r>
            <a:r>
              <a:rPr lang="en-US" sz="1400" b="1" dirty="0">
                <a:latin typeface="Cambria" panose="02040503050406030204" pitchFamily="18" charset="0"/>
              </a:rPr>
              <a:t>1000 W/m</a:t>
            </a:r>
            <a:r>
              <a:rPr lang="en-US" sz="1400" b="1" baseline="30000" dirty="0">
                <a:latin typeface="Cambria" panose="02040503050406030204" pitchFamily="18" charset="0"/>
              </a:rPr>
              <a:t>2</a:t>
            </a:r>
            <a:r>
              <a:rPr lang="en-US" sz="1400" b="1" dirty="0">
                <a:latin typeface="Cambria" panose="02040503050406030204" pitchFamily="18" charset="0"/>
              </a:rPr>
              <a:t> K cooling</a:t>
            </a:r>
            <a:r>
              <a:rPr lang="en-US" sz="1400" dirty="0">
                <a:latin typeface="Cambria" panose="02040503050406030204" pitchFamily="18" charset="0"/>
              </a:rPr>
              <a:t> on back surface of specimen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20" y="1752600"/>
            <a:ext cx="3687180" cy="2204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52599"/>
            <a:ext cx="3653040" cy="2204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90999"/>
            <a:ext cx="3667671" cy="2204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29" y="4191000"/>
            <a:ext cx="3667671" cy="2204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D7112-91A9-1D4B-AC38-1FB6A6825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09Dec19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0A316-E72F-FA43-829D-BDF476FD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 -- Ideal Irradiation Facility -- RaDIATE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56010-92BF-394D-B725-63120BB60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8BE3D2-0EB4-E44F-AF74-0F5F9C1E97C3}"/>
              </a:ext>
            </a:extLst>
          </p:cNvPr>
          <p:cNvSpPr txBox="1"/>
          <p:nvPr/>
        </p:nvSpPr>
        <p:spPr>
          <a:xfrm>
            <a:off x="6019800" y="6446487"/>
            <a:ext cx="273966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K. </a:t>
            </a:r>
            <a:r>
              <a:rPr lang="en-US" sz="1600" dirty="0" err="1"/>
              <a:t>Ammigan</a:t>
            </a:r>
            <a:r>
              <a:rPr lang="en-US" sz="1600" dirty="0"/>
              <a:t>, 2015, MARS code</a:t>
            </a:r>
          </a:p>
        </p:txBody>
      </p:sp>
    </p:spTree>
    <p:extLst>
      <p:ext uri="{BB962C8B-B14F-4D97-AF65-F5344CB8AC3E}">
        <p14:creationId xmlns:p14="http://schemas.microsoft.com/office/powerpoint/2010/main" val="3370265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7164626" cy="4306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457200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Peak irradiation temperature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F9216-801F-DE4E-ABB5-5B789821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09Dec19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1910E-A03F-1742-9C3B-65C11AC15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P. Hurh -- Ideal Irradiation Facility -- RaDIATE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8AF2A-F1BD-1E4E-83C2-29ED14446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4EEE13-31C5-9D44-904D-77BF6D285B91}"/>
              </a:ext>
            </a:extLst>
          </p:cNvPr>
          <p:cNvSpPr txBox="1"/>
          <p:nvPr/>
        </p:nvSpPr>
        <p:spPr>
          <a:xfrm>
            <a:off x="6262825" y="5845629"/>
            <a:ext cx="273966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K. </a:t>
            </a:r>
            <a:r>
              <a:rPr lang="en-US" sz="1600" dirty="0" err="1"/>
              <a:t>Ammigan</a:t>
            </a:r>
            <a:r>
              <a:rPr lang="en-US" sz="1600" dirty="0"/>
              <a:t>, 2015, MARS code</a:t>
            </a:r>
          </a:p>
        </p:txBody>
      </p:sp>
    </p:spTree>
    <p:extLst>
      <p:ext uri="{BB962C8B-B14F-4D97-AF65-F5344CB8AC3E}">
        <p14:creationId xmlns:p14="http://schemas.microsoft.com/office/powerpoint/2010/main" val="1877597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391D16-A331-8E48-A1B1-BB3F51CB0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Beam Parameters</a:t>
            </a:r>
          </a:p>
          <a:p>
            <a:pPr lvl="1"/>
            <a:r>
              <a:rPr lang="en-US" dirty="0"/>
              <a:t>Energy range (penetration, transmutation): </a:t>
            </a:r>
            <a:r>
              <a:rPr lang="en-US" b="1" dirty="0">
                <a:solidFill>
                  <a:srgbClr val="FF0000"/>
                </a:solidFill>
              </a:rPr>
              <a:t>At least 30 MeV?</a:t>
            </a:r>
          </a:p>
          <a:p>
            <a:pPr lvl="1"/>
            <a:r>
              <a:rPr lang="en-US" dirty="0"/>
              <a:t>Particle: </a:t>
            </a:r>
            <a:r>
              <a:rPr lang="en-US" b="1" dirty="0">
                <a:solidFill>
                  <a:srgbClr val="FF0000"/>
                </a:solidFill>
              </a:rPr>
              <a:t>Protons, but flexibility to run ions desired?</a:t>
            </a:r>
          </a:p>
          <a:p>
            <a:pPr lvl="1"/>
            <a:r>
              <a:rPr lang="en-US" dirty="0"/>
              <a:t>Flux/Current (DPA rate): </a:t>
            </a:r>
            <a:r>
              <a:rPr lang="en-US" b="1" dirty="0">
                <a:solidFill>
                  <a:srgbClr val="FF0000"/>
                </a:solidFill>
              </a:rPr>
              <a:t>1 DPA </a:t>
            </a:r>
            <a:r>
              <a:rPr lang="en-US" b="1" dirty="0" err="1">
                <a:solidFill>
                  <a:srgbClr val="FF0000"/>
                </a:solidFill>
              </a:rPr>
              <a:t>Ti</a:t>
            </a:r>
            <a:r>
              <a:rPr lang="en-US" b="1" dirty="0">
                <a:solidFill>
                  <a:srgbClr val="FF0000"/>
                </a:solidFill>
              </a:rPr>
              <a:t> within 3 months?</a:t>
            </a:r>
          </a:p>
          <a:p>
            <a:pPr lvl="1"/>
            <a:r>
              <a:rPr lang="en-US" dirty="0"/>
              <a:t>Beam size (irradiation volume): </a:t>
            </a:r>
            <a:r>
              <a:rPr lang="en-US" b="1" dirty="0">
                <a:solidFill>
                  <a:srgbClr val="FF0000"/>
                </a:solidFill>
              </a:rPr>
              <a:t>3 mm sigma minimum?</a:t>
            </a:r>
          </a:p>
          <a:p>
            <a:pPr lvl="1"/>
            <a:r>
              <a:rPr lang="en-US" dirty="0" err="1"/>
              <a:t>Rastered</a:t>
            </a:r>
            <a:r>
              <a:rPr lang="en-US" dirty="0"/>
              <a:t>: </a:t>
            </a:r>
            <a:r>
              <a:rPr lang="en-US" b="1" dirty="0">
                <a:solidFill>
                  <a:srgbClr val="FF0000"/>
                </a:solidFill>
              </a:rPr>
              <a:t>Option desired?</a:t>
            </a:r>
          </a:p>
          <a:p>
            <a:pPr lvl="1"/>
            <a:r>
              <a:rPr lang="en-US" dirty="0"/>
              <a:t>CW, Pulsed: </a:t>
            </a:r>
            <a:r>
              <a:rPr lang="en-US" b="1" dirty="0">
                <a:solidFill>
                  <a:srgbClr val="FF0000"/>
                </a:solidFill>
              </a:rPr>
              <a:t>CW fine, but way to study pulsed effects desired?</a:t>
            </a:r>
          </a:p>
          <a:p>
            <a:r>
              <a:rPr lang="en-US" dirty="0"/>
              <a:t>Another way to ask</a:t>
            </a:r>
          </a:p>
          <a:p>
            <a:pPr lvl="1"/>
            <a:r>
              <a:rPr lang="en-US" dirty="0"/>
              <a:t>Irradiation Volume?</a:t>
            </a:r>
          </a:p>
          <a:p>
            <a:pPr lvl="1"/>
            <a:r>
              <a:rPr lang="en-US" dirty="0"/>
              <a:t>Uniform flux or gradient?</a:t>
            </a:r>
          </a:p>
          <a:p>
            <a:pPr lvl="1"/>
            <a:r>
              <a:rPr lang="en-US" dirty="0"/>
              <a:t>DPA rate (which material)?</a:t>
            </a:r>
          </a:p>
          <a:p>
            <a:pPr lvl="1"/>
            <a:r>
              <a:rPr lang="en-US" dirty="0"/>
              <a:t>Transmutation (gas production rate)</a:t>
            </a:r>
            <a:r>
              <a:rPr lang="en-US" b="1" dirty="0">
                <a:solidFill>
                  <a:srgbClr val="FF0000"/>
                </a:solidFill>
              </a:rPr>
              <a:t>100 – 3000 He </a:t>
            </a:r>
            <a:r>
              <a:rPr lang="en-US" b="1" dirty="0" err="1">
                <a:solidFill>
                  <a:srgbClr val="FF0000"/>
                </a:solidFill>
              </a:rPr>
              <a:t>appm</a:t>
            </a:r>
            <a:r>
              <a:rPr lang="en-US" b="1" dirty="0">
                <a:solidFill>
                  <a:srgbClr val="FF0000"/>
                </a:solidFill>
              </a:rPr>
              <a:t>/DPA?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8FB0E-4815-2D40-BB92-376861A8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4084B-5786-A14F-8889-5EF3D3FB5B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C9975-88B2-4D41-8D96-BC1F42886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C244E-A242-FF4F-8200-38DF28BC1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6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391D16-A331-8E48-A1B1-BB3F51CB0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Specimen Environment</a:t>
            </a:r>
          </a:p>
          <a:p>
            <a:pPr lvl="1"/>
            <a:r>
              <a:rPr lang="en-US" dirty="0"/>
              <a:t>Temperature range (heating/cooling): </a:t>
            </a:r>
            <a:r>
              <a:rPr lang="en-US" b="1" dirty="0">
                <a:solidFill>
                  <a:srgbClr val="FF0000"/>
                </a:solidFill>
              </a:rPr>
              <a:t>50 – 800 C?</a:t>
            </a:r>
          </a:p>
          <a:p>
            <a:pPr lvl="1"/>
            <a:r>
              <a:rPr lang="en-US" dirty="0"/>
              <a:t>Atmosphere: </a:t>
            </a:r>
            <a:r>
              <a:rPr lang="en-US" b="1" dirty="0">
                <a:solidFill>
                  <a:srgbClr val="FF0000"/>
                </a:solidFill>
              </a:rPr>
              <a:t>Ideal to choose?</a:t>
            </a:r>
          </a:p>
          <a:p>
            <a:pPr lvl="1"/>
            <a:r>
              <a:rPr lang="en-US" dirty="0"/>
              <a:t>Separate capsules: ?</a:t>
            </a:r>
          </a:p>
          <a:p>
            <a:pPr lvl="1"/>
            <a:r>
              <a:rPr lang="en-US" dirty="0"/>
              <a:t>Monitoring (temp, visual)? </a:t>
            </a:r>
            <a:r>
              <a:rPr lang="en-US" b="1" dirty="0">
                <a:solidFill>
                  <a:srgbClr val="FF0000"/>
                </a:solidFill>
              </a:rPr>
              <a:t>At least temperature?</a:t>
            </a:r>
          </a:p>
          <a:p>
            <a:pPr lvl="1"/>
            <a:r>
              <a:rPr lang="en-US" dirty="0"/>
              <a:t>Under mechanical loading? </a:t>
            </a:r>
            <a:r>
              <a:rPr lang="en-US" b="1" dirty="0">
                <a:solidFill>
                  <a:srgbClr val="FF0000"/>
                </a:solidFill>
              </a:rPr>
              <a:t>Not needed minimally, but desired</a:t>
            </a:r>
          </a:p>
          <a:p>
            <a:pPr lvl="1"/>
            <a:r>
              <a:rPr lang="en-US" dirty="0"/>
              <a:t>Other: 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8FB0E-4815-2D40-BB92-376861A8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4084B-5786-A14F-8889-5EF3D3FB5B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C9975-88B2-4D41-8D96-BC1F42886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C244E-A242-FF4F-8200-38DF28BC1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48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391D16-A331-8E48-A1B1-BB3F51CB0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Activated Materials Handling</a:t>
            </a:r>
          </a:p>
          <a:p>
            <a:pPr lvl="1"/>
            <a:r>
              <a:rPr lang="en-US" dirty="0"/>
              <a:t>Time to change out samples: </a:t>
            </a:r>
            <a:r>
              <a:rPr lang="en-US" b="1" dirty="0">
                <a:solidFill>
                  <a:srgbClr val="FF0000"/>
                </a:solidFill>
              </a:rPr>
              <a:t>within 1 shift?</a:t>
            </a:r>
          </a:p>
          <a:p>
            <a:pPr lvl="1"/>
            <a:r>
              <a:rPr lang="en-US" dirty="0"/>
              <a:t>Decay storage area: ?</a:t>
            </a:r>
          </a:p>
          <a:p>
            <a:pPr lvl="1"/>
            <a:r>
              <a:rPr lang="en-US" dirty="0"/>
              <a:t>Ship out or only local PIE: </a:t>
            </a:r>
            <a:r>
              <a:rPr lang="en-US" b="1" dirty="0">
                <a:solidFill>
                  <a:srgbClr val="FF0000"/>
                </a:solidFill>
              </a:rPr>
              <a:t>Both?</a:t>
            </a:r>
          </a:p>
          <a:p>
            <a:pPr lvl="1"/>
            <a:r>
              <a:rPr lang="en-US" dirty="0"/>
              <a:t>Capsule opening or ship whole capsules?</a:t>
            </a:r>
          </a:p>
          <a:p>
            <a:pPr lvl="1"/>
            <a:r>
              <a:rPr lang="en-US" dirty="0"/>
              <a:t>Other: 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8FB0E-4815-2D40-BB92-376861A8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4084B-5786-A14F-8889-5EF3D3FB5B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C9975-88B2-4D41-8D96-BC1F42886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C244E-A242-FF4F-8200-38DF28BC1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467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391D16-A331-8E48-A1B1-BB3F51CB0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Operations/Administrative Controls</a:t>
            </a:r>
          </a:p>
          <a:p>
            <a:pPr lvl="1"/>
            <a:r>
              <a:rPr lang="en-US" dirty="0"/>
              <a:t>Typical User Facility: </a:t>
            </a:r>
            <a:r>
              <a:rPr lang="en-US" b="1" dirty="0">
                <a:solidFill>
                  <a:srgbClr val="FF0000"/>
                </a:solidFill>
              </a:rPr>
              <a:t>Yes?</a:t>
            </a:r>
          </a:p>
          <a:p>
            <a:pPr lvl="1"/>
            <a:r>
              <a:rPr lang="en-US" dirty="0"/>
              <a:t>Share beam with other programs: </a:t>
            </a:r>
            <a:r>
              <a:rPr lang="en-US" b="1" dirty="0">
                <a:solidFill>
                  <a:srgbClr val="FF0000"/>
                </a:solidFill>
              </a:rPr>
              <a:t>No?</a:t>
            </a:r>
          </a:p>
          <a:p>
            <a:pPr lvl="1"/>
            <a:r>
              <a:rPr lang="en-US" dirty="0"/>
              <a:t>Users present during irradiation: </a:t>
            </a:r>
            <a:r>
              <a:rPr lang="en-US" b="1" dirty="0">
                <a:solidFill>
                  <a:srgbClr val="FF0000"/>
                </a:solidFill>
              </a:rPr>
              <a:t>Yes?</a:t>
            </a:r>
          </a:p>
          <a:p>
            <a:pPr lvl="1"/>
            <a:r>
              <a:rPr lang="en-US" dirty="0"/>
              <a:t>Other: 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8FB0E-4815-2D40-BB92-376861A8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4084B-5786-A14F-8889-5EF3D3FB5B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C9975-88B2-4D41-8D96-BC1F42886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C244E-A242-FF4F-8200-38DF28BC1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36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391D16-A331-8E48-A1B1-BB3F51CB0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much interest in synergistic uses:</a:t>
            </a:r>
          </a:p>
          <a:p>
            <a:pPr lvl="1"/>
            <a:r>
              <a:rPr lang="en-US" dirty="0"/>
              <a:t>Spallation for simulation of fission/fusion spectra: ?</a:t>
            </a:r>
          </a:p>
          <a:p>
            <a:pPr lvl="1"/>
            <a:r>
              <a:rPr lang="en-US" dirty="0"/>
              <a:t>Irradiation to Electronics: ?</a:t>
            </a:r>
          </a:p>
          <a:p>
            <a:pPr lvl="1"/>
            <a:r>
              <a:rPr lang="en-US" dirty="0"/>
              <a:t>Irradiation to Organics/Biological: ?</a:t>
            </a:r>
          </a:p>
          <a:p>
            <a:pPr lvl="1"/>
            <a:r>
              <a:rPr lang="en-US" dirty="0"/>
              <a:t>Other: 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8FB0E-4815-2D40-BB92-376861A8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4084B-5786-A14F-8889-5EF3D3FB5B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C9975-88B2-4D41-8D96-BC1F42886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C244E-A242-FF4F-8200-38DF28BC1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83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017192-C938-6C47-B472-658453632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there is enough interest:</a:t>
            </a:r>
          </a:p>
          <a:p>
            <a:r>
              <a:rPr lang="en-US" dirty="0"/>
              <a:t>Create capability wish list</a:t>
            </a:r>
          </a:p>
          <a:p>
            <a:r>
              <a:rPr lang="en-US" dirty="0"/>
              <a:t>Evaluate current options against the wish list</a:t>
            </a:r>
          </a:p>
          <a:p>
            <a:r>
              <a:rPr lang="en-US" dirty="0"/>
              <a:t>Propose new options and evaluate</a:t>
            </a:r>
          </a:p>
          <a:p>
            <a:r>
              <a:rPr lang="en-US" dirty="0"/>
              <a:t>Pick one and make use-case</a:t>
            </a:r>
          </a:p>
          <a:p>
            <a:r>
              <a:rPr lang="en-US" dirty="0"/>
              <a:t>Approach sponsors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F08C88-CF7B-BE4C-95E6-4A61348C8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go from here?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B033C-9FEE-9543-BDE1-C51A142CA1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CA100-DC44-7C46-9299-763615F0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CD47-A1F2-6047-8198-29B6CA1F81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036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7727F1-1F48-1746-9899-84E62D64E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Categorize material needs?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Irradiated Material Property Database?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FCF029-0726-7047-8AD3-32B3774B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Materials?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DC9DA-935B-9148-8543-6609B7C8F78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09Dec19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48073-7A9C-1A4F-8083-17D0DC753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P. Hurh -- Ideal Irradiation Facility -- RaDIATE 2019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ABB33-9247-C649-A512-9EB66B46B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208788"/>
      </p:ext>
    </p:extLst>
  </p:cSld>
  <p:clrMapOvr>
    <a:masterClrMapping/>
  </p:clrMapOvr>
</p:sld>
</file>

<file path=ppt/theme/theme1.xml><?xml version="1.0" encoding="utf-8"?>
<a:theme xmlns:a="http://schemas.openxmlformats.org/drawingml/2006/main" name="Fermilab_PPT_090815">
  <a:themeElements>
    <a:clrScheme name="Fermilab 1">
      <a:dk1>
        <a:srgbClr val="003087"/>
      </a:dk1>
      <a:lt1>
        <a:srgbClr val="FFFFFF"/>
      </a:lt1>
      <a:dk2>
        <a:srgbClr val="00308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505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Fermilab_PPT_090815</Template>
  <TotalTime>539</TotalTime>
  <Words>776</Words>
  <Application>Microsoft Macintosh PowerPoint</Application>
  <PresentationFormat>On-screen Show (4:3)</PresentationFormat>
  <Paragraphs>151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</vt:lpstr>
      <vt:lpstr>Helvetica</vt:lpstr>
      <vt:lpstr>Fermilab_PPT_090815</vt:lpstr>
      <vt:lpstr>PowerPoint Presentation</vt:lpstr>
      <vt:lpstr>The Ideal Irradiation Facility</vt:lpstr>
      <vt:lpstr>Why ask?</vt:lpstr>
      <vt:lpstr>Capabilities to Consider</vt:lpstr>
      <vt:lpstr>2014 Exercise: PNNL Irradiation Cyclotron Idea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Discuss!</vt:lpstr>
      <vt:lpstr>Let’s Discuss!</vt:lpstr>
      <vt:lpstr>Let’s Discuss!</vt:lpstr>
      <vt:lpstr>Let’s Discuss!</vt:lpstr>
      <vt:lpstr>Let’s Discuss!</vt:lpstr>
      <vt:lpstr>Where to go from here?</vt:lpstr>
      <vt:lpstr>Ideal Materials?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G Hurh</dc:creator>
  <cp:lastModifiedBy>Patrick G Hurh</cp:lastModifiedBy>
  <cp:revision>13</cp:revision>
  <cp:lastPrinted>2014-01-20T19:40:21Z</cp:lastPrinted>
  <dcterms:created xsi:type="dcterms:W3CDTF">2019-12-08T18:31:35Z</dcterms:created>
  <dcterms:modified xsi:type="dcterms:W3CDTF">2019-12-12T21:56:18Z</dcterms:modified>
</cp:coreProperties>
</file>