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77" r:id="rId2"/>
    <p:sldId id="507" r:id="rId3"/>
    <p:sldId id="341" r:id="rId4"/>
    <p:sldId id="263" r:id="rId5"/>
    <p:sldId id="260" r:id="rId6"/>
    <p:sldId id="261" r:id="rId7"/>
    <p:sldId id="268" r:id="rId8"/>
    <p:sldId id="269" r:id="rId9"/>
    <p:sldId id="332" r:id="rId10"/>
    <p:sldId id="270" r:id="rId11"/>
    <p:sldId id="338" r:id="rId12"/>
    <p:sldId id="510" r:id="rId13"/>
    <p:sldId id="506" r:id="rId14"/>
    <p:sldId id="302" r:id="rId15"/>
    <p:sldId id="333" r:id="rId16"/>
    <p:sldId id="343" r:id="rId17"/>
    <p:sldId id="342" r:id="rId18"/>
    <p:sldId id="328" r:id="rId19"/>
    <p:sldId id="336" r:id="rId20"/>
    <p:sldId id="508" r:id="rId21"/>
    <p:sldId id="331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132"/>
    <a:srgbClr val="4EA72E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58875-5167-45DB-B340-C4E02B97CFBB}" v="57" dt="2025-07-18T17:50:17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hambers" userId="d6e8f955-075f-4d88-a9df-bb3df9fea9fb" providerId="ADAL" clId="{3D914BE2-007F-4AE9-BA4B-6D12C857BCFD}"/>
    <pc:docChg chg="custSel modSld sldOrd">
      <pc:chgData name="Chris Chambers" userId="d6e8f955-075f-4d88-a9df-bb3df9fea9fb" providerId="ADAL" clId="{3D914BE2-007F-4AE9-BA4B-6D12C857BCFD}" dt="2025-07-14T19:52:38.037" v="471" actId="20577"/>
      <pc:docMkLst>
        <pc:docMk/>
      </pc:docMkLst>
      <pc:sldChg chg="ord">
        <pc:chgData name="Chris Chambers" userId="d6e8f955-075f-4d88-a9df-bb3df9fea9fb" providerId="ADAL" clId="{3D914BE2-007F-4AE9-BA4B-6D12C857BCFD}" dt="2025-07-14T19:38:35.800" v="220"/>
        <pc:sldMkLst>
          <pc:docMk/>
          <pc:sldMk cId="4172191601" sldId="260"/>
        </pc:sldMkLst>
      </pc:sldChg>
      <pc:sldChg chg="modSp modNotesTx">
        <pc:chgData name="Chris Chambers" userId="d6e8f955-075f-4d88-a9df-bb3df9fea9fb" providerId="ADAL" clId="{3D914BE2-007F-4AE9-BA4B-6D12C857BCFD}" dt="2025-07-14T19:40:54.307" v="248" actId="20577"/>
        <pc:sldMkLst>
          <pc:docMk/>
          <pc:sldMk cId="3255296362" sldId="261"/>
        </pc:sldMkLst>
        <pc:spChg chg="mod">
          <ac:chgData name="Chris Chambers" userId="d6e8f955-075f-4d88-a9df-bb3df9fea9fb" providerId="ADAL" clId="{3D914BE2-007F-4AE9-BA4B-6D12C857BCFD}" dt="2025-07-14T19:40:17.948" v="228" actId="20577"/>
          <ac:spMkLst>
            <pc:docMk/>
            <pc:sldMk cId="3255296362" sldId="261"/>
            <ac:spMk id="12" creationId="{E03FC978-19A6-8305-E6CE-AAAE2322E20F}"/>
          </ac:spMkLst>
        </pc:spChg>
      </pc:sldChg>
      <pc:sldChg chg="modNotesTx">
        <pc:chgData name="Chris Chambers" userId="d6e8f955-075f-4d88-a9df-bb3df9fea9fb" providerId="ADAL" clId="{3D914BE2-007F-4AE9-BA4B-6D12C857BCFD}" dt="2025-07-14T19:37:48.356" v="216" actId="313"/>
        <pc:sldMkLst>
          <pc:docMk/>
          <pc:sldMk cId="3069897501" sldId="263"/>
        </pc:sldMkLst>
      </pc:sldChg>
      <pc:sldChg chg="modNotesTx">
        <pc:chgData name="Chris Chambers" userId="d6e8f955-075f-4d88-a9df-bb3df9fea9fb" providerId="ADAL" clId="{3D914BE2-007F-4AE9-BA4B-6D12C857BCFD}" dt="2025-07-14T19:46:02.795" v="306" actId="20577"/>
        <pc:sldMkLst>
          <pc:docMk/>
          <pc:sldMk cId="2058160919" sldId="268"/>
        </pc:sldMkLst>
      </pc:sldChg>
      <pc:sldChg chg="modSp mod">
        <pc:chgData name="Chris Chambers" userId="d6e8f955-075f-4d88-a9df-bb3df9fea9fb" providerId="ADAL" clId="{3D914BE2-007F-4AE9-BA4B-6D12C857BCFD}" dt="2025-07-14T19:49:14.539" v="319" actId="20577"/>
        <pc:sldMkLst>
          <pc:docMk/>
          <pc:sldMk cId="2662587793" sldId="270"/>
        </pc:sldMkLst>
        <pc:spChg chg="mod">
          <ac:chgData name="Chris Chambers" userId="d6e8f955-075f-4d88-a9df-bb3df9fea9fb" providerId="ADAL" clId="{3D914BE2-007F-4AE9-BA4B-6D12C857BCFD}" dt="2025-07-14T19:49:14.539" v="319" actId="20577"/>
          <ac:spMkLst>
            <pc:docMk/>
            <pc:sldMk cId="2662587793" sldId="270"/>
            <ac:spMk id="3" creationId="{0A9E7F61-6552-BFDD-66B9-BE2CA03EDCA1}"/>
          </ac:spMkLst>
        </pc:spChg>
      </pc:sldChg>
      <pc:sldChg chg="ord modNotesTx">
        <pc:chgData name="Chris Chambers" userId="d6e8f955-075f-4d88-a9df-bb3df9fea9fb" providerId="ADAL" clId="{3D914BE2-007F-4AE9-BA4B-6D12C857BCFD}" dt="2025-07-14T19:43:42.016" v="271"/>
        <pc:sldMkLst>
          <pc:docMk/>
          <pc:sldMk cId="3880849936" sldId="328"/>
        </pc:sldMkLst>
      </pc:sldChg>
      <pc:sldChg chg="ord modNotesTx">
        <pc:chgData name="Chris Chambers" userId="d6e8f955-075f-4d88-a9df-bb3df9fea9fb" providerId="ADAL" clId="{3D914BE2-007F-4AE9-BA4B-6D12C857BCFD}" dt="2025-07-14T19:48:54.748" v="314"/>
        <pc:sldMkLst>
          <pc:docMk/>
          <pc:sldMk cId="2391940458" sldId="331"/>
        </pc:sldMkLst>
      </pc:sldChg>
      <pc:sldChg chg="ord">
        <pc:chgData name="Chris Chambers" userId="d6e8f955-075f-4d88-a9df-bb3df9fea9fb" providerId="ADAL" clId="{3D914BE2-007F-4AE9-BA4B-6D12C857BCFD}" dt="2025-07-14T19:43:42.016" v="271"/>
        <pc:sldMkLst>
          <pc:docMk/>
          <pc:sldMk cId="2966346961" sldId="336"/>
        </pc:sldMkLst>
      </pc:sldChg>
      <pc:sldChg chg="modSp mod ord modNotesTx">
        <pc:chgData name="Chris Chambers" userId="d6e8f955-075f-4d88-a9df-bb3df9fea9fb" providerId="ADAL" clId="{3D914BE2-007F-4AE9-BA4B-6D12C857BCFD}" dt="2025-07-14T19:52:38.037" v="471" actId="20577"/>
        <pc:sldMkLst>
          <pc:docMk/>
          <pc:sldMk cId="1871203941" sldId="338"/>
        </pc:sldMkLst>
        <pc:spChg chg="mod">
          <ac:chgData name="Chris Chambers" userId="d6e8f955-075f-4d88-a9df-bb3df9fea9fb" providerId="ADAL" clId="{3D914BE2-007F-4AE9-BA4B-6D12C857BCFD}" dt="2025-07-14T19:50:29.170" v="330" actId="20577"/>
          <ac:spMkLst>
            <pc:docMk/>
            <pc:sldMk cId="1871203941" sldId="338"/>
            <ac:spMk id="3" creationId="{EB486A3F-262E-CBD9-D01E-58D3DD97AEDE}"/>
          </ac:spMkLst>
        </pc:spChg>
      </pc:sldChg>
      <pc:sldChg chg="modSp mod">
        <pc:chgData name="Chris Chambers" userId="d6e8f955-075f-4d88-a9df-bb3df9fea9fb" providerId="ADAL" clId="{3D914BE2-007F-4AE9-BA4B-6D12C857BCFD}" dt="2025-07-14T19:35:32.143" v="174" actId="1076"/>
        <pc:sldMkLst>
          <pc:docMk/>
          <pc:sldMk cId="1139089052" sldId="341"/>
        </pc:sldMkLst>
        <pc:spChg chg="mod">
          <ac:chgData name="Chris Chambers" userId="d6e8f955-075f-4d88-a9df-bb3df9fea9fb" providerId="ADAL" clId="{3D914BE2-007F-4AE9-BA4B-6D12C857BCFD}" dt="2025-07-14T19:35:32.143" v="174" actId="1076"/>
          <ac:spMkLst>
            <pc:docMk/>
            <pc:sldMk cId="1139089052" sldId="341"/>
            <ac:spMk id="9" creationId="{29C55AD3-E93A-8911-9A26-948167EC62DD}"/>
          </ac:spMkLst>
        </pc:spChg>
        <pc:spChg chg="mod">
          <ac:chgData name="Chris Chambers" userId="d6e8f955-075f-4d88-a9df-bb3df9fea9fb" providerId="ADAL" clId="{3D914BE2-007F-4AE9-BA4B-6D12C857BCFD}" dt="2025-07-14T19:35:32.143" v="174" actId="1076"/>
          <ac:spMkLst>
            <pc:docMk/>
            <pc:sldMk cId="1139089052" sldId="341"/>
            <ac:spMk id="11" creationId="{FEB025D8-7652-E7F7-D2DD-0F30FF8C6D18}"/>
          </ac:spMkLst>
        </pc:spChg>
        <pc:picChg chg="mod">
          <ac:chgData name="Chris Chambers" userId="d6e8f955-075f-4d88-a9df-bb3df9fea9fb" providerId="ADAL" clId="{3D914BE2-007F-4AE9-BA4B-6D12C857BCFD}" dt="2025-07-14T19:35:32.143" v="174" actId="1076"/>
          <ac:picMkLst>
            <pc:docMk/>
            <pc:sldMk cId="1139089052" sldId="341"/>
            <ac:picMk id="10" creationId="{83C9A38B-57D8-458B-B98C-0E49E3506AF3}"/>
          </ac:picMkLst>
        </pc:picChg>
      </pc:sldChg>
      <pc:sldChg chg="ord">
        <pc:chgData name="Chris Chambers" userId="d6e8f955-075f-4d88-a9df-bb3df9fea9fb" providerId="ADAL" clId="{3D914BE2-007F-4AE9-BA4B-6D12C857BCFD}" dt="2025-07-14T19:38:12.579" v="218"/>
        <pc:sldMkLst>
          <pc:docMk/>
          <pc:sldMk cId="1042337184" sldId="342"/>
        </pc:sldMkLst>
      </pc:sldChg>
      <pc:sldChg chg="ord">
        <pc:chgData name="Chris Chambers" userId="d6e8f955-075f-4d88-a9df-bb3df9fea9fb" providerId="ADAL" clId="{3D914BE2-007F-4AE9-BA4B-6D12C857BCFD}" dt="2025-07-14T19:43:42.016" v="271"/>
        <pc:sldMkLst>
          <pc:docMk/>
          <pc:sldMk cId="4135111003" sldId="508"/>
        </pc:sldMkLst>
      </pc:sldChg>
    </pc:docChg>
  </pc:docChgLst>
  <pc:docChgLst>
    <pc:chgData name="Chris Chambers" userId="d6e8f955-075f-4d88-a9df-bb3df9fea9fb" providerId="ADAL" clId="{CCC58875-5167-45DB-B340-C4E02B97CFBB}"/>
    <pc:docChg chg="undo custSel addSld delSld modSld sldOrd">
      <pc:chgData name="Chris Chambers" userId="d6e8f955-075f-4d88-a9df-bb3df9fea9fb" providerId="ADAL" clId="{CCC58875-5167-45DB-B340-C4E02B97CFBB}" dt="2025-07-18T18:07:33.365" v="813" actId="1076"/>
      <pc:docMkLst>
        <pc:docMk/>
      </pc:docMkLst>
      <pc:sldChg chg="del">
        <pc:chgData name="Chris Chambers" userId="d6e8f955-075f-4d88-a9df-bb3df9fea9fb" providerId="ADAL" clId="{CCC58875-5167-45DB-B340-C4E02B97CFBB}" dt="2025-07-14T18:26:51.240" v="302" actId="47"/>
        <pc:sldMkLst>
          <pc:docMk/>
          <pc:sldMk cId="691940324" sldId="257"/>
        </pc:sldMkLst>
      </pc:sldChg>
      <pc:sldChg chg="del">
        <pc:chgData name="Chris Chambers" userId="d6e8f955-075f-4d88-a9df-bb3df9fea9fb" providerId="ADAL" clId="{CCC58875-5167-45DB-B340-C4E02B97CFBB}" dt="2025-07-14T18:26:51.240" v="302" actId="47"/>
        <pc:sldMkLst>
          <pc:docMk/>
          <pc:sldMk cId="1939072436" sldId="258"/>
        </pc:sldMkLst>
      </pc:sldChg>
      <pc:sldChg chg="addSp modSp mod">
        <pc:chgData name="Chris Chambers" userId="d6e8f955-075f-4d88-a9df-bb3df9fea9fb" providerId="ADAL" clId="{CCC58875-5167-45DB-B340-C4E02B97CFBB}" dt="2025-07-18T17:50:17.367" v="791" actId="20577"/>
        <pc:sldMkLst>
          <pc:docMk/>
          <pc:sldMk cId="3255296362" sldId="261"/>
        </pc:sldMkLst>
        <pc:spChg chg="add mod">
          <ac:chgData name="Chris Chambers" userId="d6e8f955-075f-4d88-a9df-bb3df9fea9fb" providerId="ADAL" clId="{CCC58875-5167-45DB-B340-C4E02B97CFBB}" dt="2025-07-18T16:47:00.752" v="501" actId="1076"/>
          <ac:spMkLst>
            <pc:docMk/>
            <pc:sldMk cId="3255296362" sldId="261"/>
            <ac:spMk id="3" creationId="{5A4677A9-EEFB-2167-5BB3-8CBDEEE08D35}"/>
          </ac:spMkLst>
        </pc:spChg>
        <pc:spChg chg="mod">
          <ac:chgData name="Chris Chambers" userId="d6e8f955-075f-4d88-a9df-bb3df9fea9fb" providerId="ADAL" clId="{CCC58875-5167-45DB-B340-C4E02B97CFBB}" dt="2025-07-18T17:50:17.367" v="791" actId="20577"/>
          <ac:spMkLst>
            <pc:docMk/>
            <pc:sldMk cId="3255296362" sldId="261"/>
            <ac:spMk id="12" creationId="{E03FC978-19A6-8305-E6CE-AAAE2322E20F}"/>
          </ac:spMkLst>
        </pc:spChg>
        <pc:spChg chg="mod">
          <ac:chgData name="Chris Chambers" userId="d6e8f955-075f-4d88-a9df-bb3df9fea9fb" providerId="ADAL" clId="{CCC58875-5167-45DB-B340-C4E02B97CFBB}" dt="2025-07-14T18:05:40.306" v="42" actId="1076"/>
          <ac:spMkLst>
            <pc:docMk/>
            <pc:sldMk cId="3255296362" sldId="261"/>
            <ac:spMk id="35" creationId="{3CB06E66-9BD5-91FA-F56A-1FBA89037004}"/>
          </ac:spMkLst>
        </pc:spChg>
      </pc:sldChg>
      <pc:sldChg chg="addSp delSp modSp mod">
        <pc:chgData name="Chris Chambers" userId="d6e8f955-075f-4d88-a9df-bb3df9fea9fb" providerId="ADAL" clId="{CCC58875-5167-45DB-B340-C4E02B97CFBB}" dt="2025-07-15T00:32:38.373" v="483" actId="1076"/>
        <pc:sldMkLst>
          <pc:docMk/>
          <pc:sldMk cId="3069897501" sldId="263"/>
        </pc:sldMkLst>
        <pc:spChg chg="add mod">
          <ac:chgData name="Chris Chambers" userId="d6e8f955-075f-4d88-a9df-bb3df9fea9fb" providerId="ADAL" clId="{CCC58875-5167-45DB-B340-C4E02B97CFBB}" dt="2025-07-15T00:32:38.373" v="483" actId="1076"/>
          <ac:spMkLst>
            <pc:docMk/>
            <pc:sldMk cId="3069897501" sldId="263"/>
            <ac:spMk id="6" creationId="{DB43913A-455B-1569-504F-1796BA50A89E}"/>
          </ac:spMkLst>
        </pc:spChg>
        <pc:spChg chg="mod">
          <ac:chgData name="Chris Chambers" userId="d6e8f955-075f-4d88-a9df-bb3df9fea9fb" providerId="ADAL" clId="{CCC58875-5167-45DB-B340-C4E02B97CFBB}" dt="2025-07-15T00:32:19.596" v="426" actId="1076"/>
          <ac:spMkLst>
            <pc:docMk/>
            <pc:sldMk cId="3069897501" sldId="263"/>
            <ac:spMk id="12" creationId="{E0FF8F45-C3DE-6468-0B46-8081E1FB420B}"/>
          </ac:spMkLst>
        </pc:spChg>
        <pc:spChg chg="mod">
          <ac:chgData name="Chris Chambers" userId="d6e8f955-075f-4d88-a9df-bb3df9fea9fb" providerId="ADAL" clId="{CCC58875-5167-45DB-B340-C4E02B97CFBB}" dt="2025-07-15T00:32:34.604" v="482" actId="1035"/>
          <ac:spMkLst>
            <pc:docMk/>
            <pc:sldMk cId="3069897501" sldId="263"/>
            <ac:spMk id="13" creationId="{AA767FDF-5EBA-65DF-9B99-3F1C4599DEE0}"/>
          </ac:spMkLst>
        </pc:spChg>
        <pc:picChg chg="mod">
          <ac:chgData name="Chris Chambers" userId="d6e8f955-075f-4d88-a9df-bb3df9fea9fb" providerId="ADAL" clId="{CCC58875-5167-45DB-B340-C4E02B97CFBB}" dt="2025-07-15T00:32:26.203" v="449" actId="1035"/>
          <ac:picMkLst>
            <pc:docMk/>
            <pc:sldMk cId="3069897501" sldId="263"/>
            <ac:picMk id="7" creationId="{26C5DFAF-94B9-9DC5-E8CA-D39ED611955C}"/>
          </ac:picMkLst>
        </pc:picChg>
      </pc:sldChg>
      <pc:sldChg chg="del">
        <pc:chgData name="Chris Chambers" userId="d6e8f955-075f-4d88-a9df-bb3df9fea9fb" providerId="ADAL" clId="{CCC58875-5167-45DB-B340-C4E02B97CFBB}" dt="2025-07-14T18:26:51.240" v="302" actId="47"/>
        <pc:sldMkLst>
          <pc:docMk/>
          <pc:sldMk cId="3445902058" sldId="264"/>
        </pc:sldMkLst>
      </pc:sldChg>
      <pc:sldChg chg="modSp mod">
        <pc:chgData name="Chris Chambers" userId="d6e8f955-075f-4d88-a9df-bb3df9fea9fb" providerId="ADAL" clId="{CCC58875-5167-45DB-B340-C4E02B97CFBB}" dt="2025-07-18T16:47:19.672" v="505" actId="20577"/>
        <pc:sldMkLst>
          <pc:docMk/>
          <pc:sldMk cId="2662587793" sldId="270"/>
        </pc:sldMkLst>
        <pc:spChg chg="mod">
          <ac:chgData name="Chris Chambers" userId="d6e8f955-075f-4d88-a9df-bb3df9fea9fb" providerId="ADAL" clId="{CCC58875-5167-45DB-B340-C4E02B97CFBB}" dt="2025-07-18T16:47:19.672" v="505" actId="20577"/>
          <ac:spMkLst>
            <pc:docMk/>
            <pc:sldMk cId="2662587793" sldId="270"/>
            <ac:spMk id="3" creationId="{0A9E7F61-6552-BFDD-66B9-BE2CA03EDCA1}"/>
          </ac:spMkLst>
        </pc:spChg>
      </pc:sldChg>
      <pc:sldChg chg="modSp mod">
        <pc:chgData name="Chris Chambers" userId="d6e8f955-075f-4d88-a9df-bb3df9fea9fb" providerId="ADAL" clId="{CCC58875-5167-45DB-B340-C4E02B97CFBB}" dt="2025-07-11T23:58:15.847" v="33" actId="20577"/>
        <pc:sldMkLst>
          <pc:docMk/>
          <pc:sldMk cId="242708350" sldId="277"/>
        </pc:sldMkLst>
        <pc:spChg chg="mod">
          <ac:chgData name="Chris Chambers" userId="d6e8f955-075f-4d88-a9df-bb3df9fea9fb" providerId="ADAL" clId="{CCC58875-5167-45DB-B340-C4E02B97CFBB}" dt="2025-07-11T23:58:15.847" v="33" actId="20577"/>
          <ac:spMkLst>
            <pc:docMk/>
            <pc:sldMk cId="242708350" sldId="277"/>
            <ac:spMk id="3" creationId="{00000000-0000-0000-0000-000000000000}"/>
          </ac:spMkLst>
        </pc:spChg>
      </pc:sldChg>
      <pc:sldChg chg="del">
        <pc:chgData name="Chris Chambers" userId="d6e8f955-075f-4d88-a9df-bb3df9fea9fb" providerId="ADAL" clId="{CCC58875-5167-45DB-B340-C4E02B97CFBB}" dt="2025-07-14T18:26:51.240" v="302" actId="47"/>
        <pc:sldMkLst>
          <pc:docMk/>
          <pc:sldMk cId="1694819675" sldId="279"/>
        </pc:sldMkLst>
      </pc:sldChg>
      <pc:sldChg chg="del">
        <pc:chgData name="Chris Chambers" userId="d6e8f955-075f-4d88-a9df-bb3df9fea9fb" providerId="ADAL" clId="{CCC58875-5167-45DB-B340-C4E02B97CFBB}" dt="2025-07-14T18:26:51.240" v="302" actId="47"/>
        <pc:sldMkLst>
          <pc:docMk/>
          <pc:sldMk cId="1796734037" sldId="280"/>
        </pc:sldMkLst>
      </pc:sldChg>
      <pc:sldChg chg="del">
        <pc:chgData name="Chris Chambers" userId="d6e8f955-075f-4d88-a9df-bb3df9fea9fb" providerId="ADAL" clId="{CCC58875-5167-45DB-B340-C4E02B97CFBB}" dt="2025-07-14T18:26:51.240" v="302" actId="47"/>
        <pc:sldMkLst>
          <pc:docMk/>
          <pc:sldMk cId="2922488842" sldId="281"/>
        </pc:sldMkLst>
      </pc:sldChg>
      <pc:sldChg chg="add del">
        <pc:chgData name="Chris Chambers" userId="d6e8f955-075f-4d88-a9df-bb3df9fea9fb" providerId="ADAL" clId="{CCC58875-5167-45DB-B340-C4E02B97CFBB}" dt="2025-07-14T17:56:25.572" v="35" actId="47"/>
        <pc:sldMkLst>
          <pc:docMk/>
          <pc:sldMk cId="3880849936" sldId="328"/>
        </pc:sldMkLst>
      </pc:sldChg>
      <pc:sldChg chg="del">
        <pc:chgData name="Chris Chambers" userId="d6e8f955-075f-4d88-a9df-bb3df9fea9fb" providerId="ADAL" clId="{CCC58875-5167-45DB-B340-C4E02B97CFBB}" dt="2025-07-14T18:26:52.587" v="303" actId="47"/>
        <pc:sldMkLst>
          <pc:docMk/>
          <pc:sldMk cId="3028093171" sldId="335"/>
        </pc:sldMkLst>
      </pc:sldChg>
      <pc:sldChg chg="addSp delSp modSp mod">
        <pc:chgData name="Chris Chambers" userId="d6e8f955-075f-4d88-a9df-bb3df9fea9fb" providerId="ADAL" clId="{CCC58875-5167-45DB-B340-C4E02B97CFBB}" dt="2025-07-14T18:18:26.827" v="301"/>
        <pc:sldMkLst>
          <pc:docMk/>
          <pc:sldMk cId="2966346961" sldId="336"/>
        </pc:sldMkLst>
        <pc:spChg chg="mod">
          <ac:chgData name="Chris Chambers" userId="d6e8f955-075f-4d88-a9df-bb3df9fea9fb" providerId="ADAL" clId="{CCC58875-5167-45DB-B340-C4E02B97CFBB}" dt="2025-07-14T18:17:49.806" v="294" actId="14100"/>
          <ac:spMkLst>
            <pc:docMk/>
            <pc:sldMk cId="2966346961" sldId="336"/>
            <ac:spMk id="3" creationId="{2532D043-D5A6-83E9-C14E-DA989AB5F210}"/>
          </ac:spMkLst>
        </pc:spChg>
        <pc:spChg chg="add mod">
          <ac:chgData name="Chris Chambers" userId="d6e8f955-075f-4d88-a9df-bb3df9fea9fb" providerId="ADAL" clId="{CCC58875-5167-45DB-B340-C4E02B97CFBB}" dt="2025-07-14T18:17:17.501" v="291" actId="207"/>
          <ac:spMkLst>
            <pc:docMk/>
            <pc:sldMk cId="2966346961" sldId="336"/>
            <ac:spMk id="44" creationId="{ED313D42-F31E-0240-548C-ECFB797E587F}"/>
          </ac:spMkLst>
        </pc:spChg>
        <pc:spChg chg="add mod">
          <ac:chgData name="Chris Chambers" userId="d6e8f955-075f-4d88-a9df-bb3df9fea9fb" providerId="ADAL" clId="{CCC58875-5167-45DB-B340-C4E02B97CFBB}" dt="2025-07-14T18:17:23.247" v="293" actId="1076"/>
          <ac:spMkLst>
            <pc:docMk/>
            <pc:sldMk cId="2966346961" sldId="336"/>
            <ac:spMk id="45" creationId="{FC068A4E-C457-4E76-30A6-1B979D0439A6}"/>
          </ac:spMkLst>
        </pc:spChg>
        <pc:cxnChg chg="add mod">
          <ac:chgData name="Chris Chambers" userId="d6e8f955-075f-4d88-a9df-bb3df9fea9fb" providerId="ADAL" clId="{CCC58875-5167-45DB-B340-C4E02B97CFBB}" dt="2025-07-14T18:18:26.827" v="301"/>
          <ac:cxnSpMkLst>
            <pc:docMk/>
            <pc:sldMk cId="2966346961" sldId="336"/>
            <ac:cxnSpMk id="48" creationId="{6552BF16-D5E8-1626-B68C-3D2A5D750D8F}"/>
          </ac:cxnSpMkLst>
        </pc:cxnChg>
        <pc:cxnChg chg="add mod">
          <ac:chgData name="Chris Chambers" userId="d6e8f955-075f-4d88-a9df-bb3df9fea9fb" providerId="ADAL" clId="{CCC58875-5167-45DB-B340-C4E02B97CFBB}" dt="2025-07-14T18:18:26.827" v="301"/>
          <ac:cxnSpMkLst>
            <pc:docMk/>
            <pc:sldMk cId="2966346961" sldId="336"/>
            <ac:cxnSpMk id="49" creationId="{FE218690-8EFA-14D5-AFC3-C4B04FE6DB04}"/>
          </ac:cxnSpMkLst>
        </pc:cxnChg>
      </pc:sldChg>
      <pc:sldChg chg="modSp mod ord">
        <pc:chgData name="Chris Chambers" userId="d6e8f955-075f-4d88-a9df-bb3df9fea9fb" providerId="ADAL" clId="{CCC58875-5167-45DB-B340-C4E02B97CFBB}" dt="2025-07-18T18:06:47.148" v="796" actId="1076"/>
        <pc:sldMkLst>
          <pc:docMk/>
          <pc:sldMk cId="1871203941" sldId="338"/>
        </pc:sldMkLst>
        <pc:spChg chg="mod">
          <ac:chgData name="Chris Chambers" userId="d6e8f955-075f-4d88-a9df-bb3df9fea9fb" providerId="ADAL" clId="{CCC58875-5167-45DB-B340-C4E02B97CFBB}" dt="2025-07-18T18:06:47.148" v="796" actId="1076"/>
          <ac:spMkLst>
            <pc:docMk/>
            <pc:sldMk cId="1871203941" sldId="338"/>
            <ac:spMk id="3" creationId="{EB486A3F-262E-CBD9-D01E-58D3DD97AEDE}"/>
          </ac:spMkLst>
        </pc:spChg>
      </pc:sldChg>
      <pc:sldChg chg="del">
        <pc:chgData name="Chris Chambers" userId="d6e8f955-075f-4d88-a9df-bb3df9fea9fb" providerId="ADAL" clId="{CCC58875-5167-45DB-B340-C4E02B97CFBB}" dt="2025-07-14T17:56:29.542" v="36" actId="47"/>
        <pc:sldMkLst>
          <pc:docMk/>
          <pc:sldMk cId="2773586839" sldId="339"/>
        </pc:sldMkLst>
      </pc:sldChg>
      <pc:sldChg chg="addSp delSp modSp mod modShow">
        <pc:chgData name="Chris Chambers" userId="d6e8f955-075f-4d88-a9df-bb3df9fea9fb" providerId="ADAL" clId="{CCC58875-5167-45DB-B340-C4E02B97CFBB}" dt="2025-07-18T17:13:23.471" v="779" actId="1036"/>
        <pc:sldMkLst>
          <pc:docMk/>
          <pc:sldMk cId="1139089052" sldId="341"/>
        </pc:sldMkLst>
        <pc:spChg chg="mod topLvl">
          <ac:chgData name="Chris Chambers" userId="d6e8f955-075f-4d88-a9df-bb3df9fea9fb" providerId="ADAL" clId="{CCC58875-5167-45DB-B340-C4E02B97CFBB}" dt="2025-07-14T21:41:42.974" v="306" actId="165"/>
          <ac:spMkLst>
            <pc:docMk/>
            <pc:sldMk cId="1139089052" sldId="341"/>
            <ac:spMk id="9" creationId="{29C55AD3-E93A-8911-9A26-948167EC62DD}"/>
          </ac:spMkLst>
        </pc:spChg>
        <pc:spChg chg="mod topLvl">
          <ac:chgData name="Chris Chambers" userId="d6e8f955-075f-4d88-a9df-bb3df9fea9fb" providerId="ADAL" clId="{CCC58875-5167-45DB-B340-C4E02B97CFBB}" dt="2025-07-14T21:44:53.904" v="336" actId="20577"/>
          <ac:spMkLst>
            <pc:docMk/>
            <pc:sldMk cId="1139089052" sldId="341"/>
            <ac:spMk id="11" creationId="{FEB025D8-7652-E7F7-D2DD-0F30FF8C6D18}"/>
          </ac:spMkLst>
        </pc:spChg>
        <pc:spChg chg="mod">
          <ac:chgData name="Chris Chambers" userId="d6e8f955-075f-4d88-a9df-bb3df9fea9fb" providerId="ADAL" clId="{CCC58875-5167-45DB-B340-C4E02B97CFBB}" dt="2025-07-14T21:44:28.672" v="320" actId="20577"/>
          <ac:spMkLst>
            <pc:docMk/>
            <pc:sldMk cId="1139089052" sldId="341"/>
            <ac:spMk id="22" creationId="{55526399-F023-520A-796E-8E2FB3E3681C}"/>
          </ac:spMkLst>
        </pc:spChg>
        <pc:picChg chg="add mod ord">
          <ac:chgData name="Chris Chambers" userId="d6e8f955-075f-4d88-a9df-bb3df9fea9fb" providerId="ADAL" clId="{CCC58875-5167-45DB-B340-C4E02B97CFBB}" dt="2025-07-18T17:13:23.471" v="779" actId="1036"/>
          <ac:picMkLst>
            <pc:docMk/>
            <pc:sldMk cId="1139089052" sldId="341"/>
            <ac:picMk id="8" creationId="{6BFBF8A0-F591-9525-18DB-27C4DB4681F6}"/>
          </ac:picMkLst>
        </pc:picChg>
        <pc:picChg chg="mod topLvl">
          <ac:chgData name="Chris Chambers" userId="d6e8f955-075f-4d88-a9df-bb3df9fea9fb" providerId="ADAL" clId="{CCC58875-5167-45DB-B340-C4E02B97CFBB}" dt="2025-07-14T21:41:42.974" v="306" actId="165"/>
          <ac:picMkLst>
            <pc:docMk/>
            <pc:sldMk cId="1139089052" sldId="341"/>
            <ac:picMk id="10" creationId="{83C9A38B-57D8-458B-B98C-0E49E3506AF3}"/>
          </ac:picMkLst>
        </pc:picChg>
        <pc:picChg chg="del mod modCrop">
          <ac:chgData name="Chris Chambers" userId="d6e8f955-075f-4d88-a9df-bb3df9fea9fb" providerId="ADAL" clId="{CCC58875-5167-45DB-B340-C4E02B97CFBB}" dt="2025-07-18T17:07:11.936" v="728" actId="478"/>
          <ac:picMkLst>
            <pc:docMk/>
            <pc:sldMk cId="1139089052" sldId="341"/>
            <ac:picMk id="14" creationId="{C3DC27E2-08EA-A75E-BA67-68C27AA1797D}"/>
          </ac:picMkLst>
        </pc:picChg>
      </pc:sldChg>
      <pc:sldChg chg="addSp delSp modSp mod ord modShow">
        <pc:chgData name="Chris Chambers" userId="d6e8f955-075f-4d88-a9df-bb3df9fea9fb" providerId="ADAL" clId="{CCC58875-5167-45DB-B340-C4E02B97CFBB}" dt="2025-07-18T17:05:30.954" v="722"/>
        <pc:sldMkLst>
          <pc:docMk/>
          <pc:sldMk cId="3692784580" sldId="343"/>
        </pc:sldMkLst>
        <pc:spChg chg="add mod">
          <ac:chgData name="Chris Chambers" userId="d6e8f955-075f-4d88-a9df-bb3df9fea9fb" providerId="ADAL" clId="{CCC58875-5167-45DB-B340-C4E02B97CFBB}" dt="2025-07-14T21:48:35.024" v="346" actId="164"/>
          <ac:spMkLst>
            <pc:docMk/>
            <pc:sldMk cId="3692784580" sldId="343"/>
            <ac:spMk id="5" creationId="{D9B26724-A95B-A773-3BEE-4C28FBA50026}"/>
          </ac:spMkLst>
        </pc:spChg>
        <pc:spChg chg="mod topLvl">
          <ac:chgData name="Chris Chambers" userId="d6e8f955-075f-4d88-a9df-bb3df9fea9fb" providerId="ADAL" clId="{CCC58875-5167-45DB-B340-C4E02B97CFBB}" dt="2025-07-14T21:48:35.024" v="346" actId="164"/>
          <ac:spMkLst>
            <pc:docMk/>
            <pc:sldMk cId="3692784580" sldId="343"/>
            <ac:spMk id="9" creationId="{5D650CCE-C01B-3DF6-A51D-E6B63EF561A8}"/>
          </ac:spMkLst>
        </pc:spChg>
        <pc:spChg chg="add mod">
          <ac:chgData name="Chris Chambers" userId="d6e8f955-075f-4d88-a9df-bb3df9fea9fb" providerId="ADAL" clId="{CCC58875-5167-45DB-B340-C4E02B97CFBB}" dt="2025-07-14T21:48:18.532" v="345"/>
          <ac:spMkLst>
            <pc:docMk/>
            <pc:sldMk cId="3692784580" sldId="343"/>
            <ac:spMk id="12" creationId="{DEB73768-09DF-26AF-26A6-2E2271917679}"/>
          </ac:spMkLst>
        </pc:spChg>
        <pc:spChg chg="mod topLvl">
          <ac:chgData name="Chris Chambers" userId="d6e8f955-075f-4d88-a9df-bb3df9fea9fb" providerId="ADAL" clId="{CCC58875-5167-45DB-B340-C4E02B97CFBB}" dt="2025-07-14T21:47:56.418" v="342" actId="165"/>
          <ac:spMkLst>
            <pc:docMk/>
            <pc:sldMk cId="3692784580" sldId="343"/>
            <ac:spMk id="21" creationId="{07F94F47-A05A-605A-610B-A434D8C03F25}"/>
          </ac:spMkLst>
        </pc:spChg>
        <pc:grpChg chg="add mod">
          <ac:chgData name="Chris Chambers" userId="d6e8f955-075f-4d88-a9df-bb3df9fea9fb" providerId="ADAL" clId="{CCC58875-5167-45DB-B340-C4E02B97CFBB}" dt="2025-07-14T21:48:35.024" v="346" actId="164"/>
          <ac:grpSpMkLst>
            <pc:docMk/>
            <pc:sldMk cId="3692784580" sldId="343"/>
            <ac:grpSpMk id="15" creationId="{B6617228-AA16-42B0-B3C3-347C4C5E4E07}"/>
          </ac:grpSpMkLst>
        </pc:grpChg>
        <pc:picChg chg="mod topLvl">
          <ac:chgData name="Chris Chambers" userId="d6e8f955-075f-4d88-a9df-bb3df9fea9fb" providerId="ADAL" clId="{CCC58875-5167-45DB-B340-C4E02B97CFBB}" dt="2025-07-14T21:48:35.024" v="346" actId="164"/>
          <ac:picMkLst>
            <pc:docMk/>
            <pc:sldMk cId="3692784580" sldId="343"/>
            <ac:picMk id="10" creationId="{F9B91FEA-E11D-8716-C9B7-853542B89764}"/>
          </ac:picMkLst>
        </pc:picChg>
        <pc:picChg chg="mod topLvl">
          <ac:chgData name="Chris Chambers" userId="d6e8f955-075f-4d88-a9df-bb3df9fea9fb" providerId="ADAL" clId="{CCC58875-5167-45DB-B340-C4E02B97CFBB}" dt="2025-07-14T21:47:44" v="339" actId="165"/>
          <ac:picMkLst>
            <pc:docMk/>
            <pc:sldMk cId="3692784580" sldId="343"/>
            <ac:picMk id="20" creationId="{6D15107E-F2A4-F23C-75B1-D827042E361F}"/>
          </ac:picMkLst>
        </pc:picChg>
      </pc:sldChg>
      <pc:sldChg chg="addSp modSp add mod">
        <pc:chgData name="Chris Chambers" userId="d6e8f955-075f-4d88-a9df-bb3df9fea9fb" providerId="ADAL" clId="{CCC58875-5167-45DB-B340-C4E02B97CFBB}" dt="2025-07-14T18:18:04.077" v="297" actId="14100"/>
        <pc:sldMkLst>
          <pc:docMk/>
          <pc:sldMk cId="4135111003" sldId="508"/>
        </pc:sldMkLst>
        <pc:spChg chg="mod">
          <ac:chgData name="Chris Chambers" userId="d6e8f955-075f-4d88-a9df-bb3df9fea9fb" providerId="ADAL" clId="{CCC58875-5167-45DB-B340-C4E02B97CFBB}" dt="2025-07-14T18:17:56.070" v="295" actId="14100"/>
          <ac:spMkLst>
            <pc:docMk/>
            <pc:sldMk cId="4135111003" sldId="508"/>
            <ac:spMk id="3" creationId="{0208B85F-4CE8-D347-7149-7641A0DC211A}"/>
          </ac:spMkLst>
        </pc:spChg>
        <pc:spChg chg="add mod">
          <ac:chgData name="Chris Chambers" userId="d6e8f955-075f-4d88-a9df-bb3df9fea9fb" providerId="ADAL" clId="{CCC58875-5167-45DB-B340-C4E02B97CFBB}" dt="2025-07-14T18:16:25.294" v="238" actId="14100"/>
          <ac:spMkLst>
            <pc:docMk/>
            <pc:sldMk cId="4135111003" sldId="508"/>
            <ac:spMk id="26" creationId="{D85DDB05-F0EC-5AA6-4A87-0CDE2912DBEF}"/>
          </ac:spMkLst>
        </pc:spChg>
        <pc:spChg chg="mod">
          <ac:chgData name="Chris Chambers" userId="d6e8f955-075f-4d88-a9df-bb3df9fea9fb" providerId="ADAL" clId="{CCC58875-5167-45DB-B340-C4E02B97CFBB}" dt="2025-07-14T18:16:33.077" v="239" actId="1076"/>
          <ac:spMkLst>
            <pc:docMk/>
            <pc:sldMk cId="4135111003" sldId="508"/>
            <ac:spMk id="41" creationId="{4D56E1DD-88A9-29C3-B54D-51F4FF58F662}"/>
          </ac:spMkLst>
        </pc:spChg>
        <pc:cxnChg chg="mod">
          <ac:chgData name="Chris Chambers" userId="d6e8f955-075f-4d88-a9df-bb3df9fea9fb" providerId="ADAL" clId="{CCC58875-5167-45DB-B340-C4E02B97CFBB}" dt="2025-07-14T18:18:01.950" v="296" actId="14100"/>
          <ac:cxnSpMkLst>
            <pc:docMk/>
            <pc:sldMk cId="4135111003" sldId="508"/>
            <ac:cxnSpMk id="28" creationId="{3A6FD4A1-520B-16DB-5CBD-1163A9518C77}"/>
          </ac:cxnSpMkLst>
        </pc:cxnChg>
        <pc:cxnChg chg="mod">
          <ac:chgData name="Chris Chambers" userId="d6e8f955-075f-4d88-a9df-bb3df9fea9fb" providerId="ADAL" clId="{CCC58875-5167-45DB-B340-C4E02B97CFBB}" dt="2025-07-14T18:18:04.077" v="297" actId="14100"/>
          <ac:cxnSpMkLst>
            <pc:docMk/>
            <pc:sldMk cId="4135111003" sldId="508"/>
            <ac:cxnSpMk id="30" creationId="{1987FE1A-6437-C155-4DD8-AA6B58AC2E9F}"/>
          </ac:cxnSpMkLst>
        </pc:cxnChg>
      </pc:sldChg>
      <pc:sldChg chg="addSp delSp modSp add del mod">
        <pc:chgData name="Chris Chambers" userId="d6e8f955-075f-4d88-a9df-bb3df9fea9fb" providerId="ADAL" clId="{CCC58875-5167-45DB-B340-C4E02B97CFBB}" dt="2025-07-18T18:06:12.967" v="792" actId="47"/>
        <pc:sldMkLst>
          <pc:docMk/>
          <pc:sldMk cId="574418975" sldId="509"/>
        </pc:sldMkLst>
        <pc:spChg chg="mod">
          <ac:chgData name="Chris Chambers" userId="d6e8f955-075f-4d88-a9df-bb3df9fea9fb" providerId="ADAL" clId="{CCC58875-5167-45DB-B340-C4E02B97CFBB}" dt="2025-07-18T17:02:17.333" v="688" actId="20577"/>
          <ac:spMkLst>
            <pc:docMk/>
            <pc:sldMk cId="574418975" sldId="509"/>
            <ac:spMk id="2" creationId="{9E0D2035-0A01-4375-EDA9-AD8903ECA5E9}"/>
          </ac:spMkLst>
        </pc:spChg>
        <pc:spChg chg="del mod">
          <ac:chgData name="Chris Chambers" userId="d6e8f955-075f-4d88-a9df-bb3df9fea9fb" providerId="ADAL" clId="{CCC58875-5167-45DB-B340-C4E02B97CFBB}" dt="2025-07-18T17:01:45.221" v="615" actId="478"/>
          <ac:spMkLst>
            <pc:docMk/>
            <pc:sldMk cId="574418975" sldId="509"/>
            <ac:spMk id="3" creationId="{80E1A246-F5D6-CC11-DED6-FD50EE896C3D}"/>
          </ac:spMkLst>
        </pc:spChg>
        <pc:spChg chg="add del mod">
          <ac:chgData name="Chris Chambers" userId="d6e8f955-075f-4d88-a9df-bb3df9fea9fb" providerId="ADAL" clId="{CCC58875-5167-45DB-B340-C4E02B97CFBB}" dt="2025-07-18T17:01:49.914" v="616" actId="478"/>
          <ac:spMkLst>
            <pc:docMk/>
            <pc:sldMk cId="574418975" sldId="509"/>
            <ac:spMk id="13" creationId="{FF5459EB-7143-C2F1-D906-D999033413DA}"/>
          </ac:spMkLst>
        </pc:spChg>
        <pc:picChg chg="add mod">
          <ac:chgData name="Chris Chambers" userId="d6e8f955-075f-4d88-a9df-bb3df9fea9fb" providerId="ADAL" clId="{CCC58875-5167-45DB-B340-C4E02B97CFBB}" dt="2025-07-18T17:02:30.558" v="694" actId="1076"/>
          <ac:picMkLst>
            <pc:docMk/>
            <pc:sldMk cId="574418975" sldId="509"/>
            <ac:picMk id="7" creationId="{86D3A1B7-8E4D-8851-09D4-E4012E3BBE81}"/>
          </ac:picMkLst>
        </pc:picChg>
        <pc:picChg chg="add mod">
          <ac:chgData name="Chris Chambers" userId="d6e8f955-075f-4d88-a9df-bb3df9fea9fb" providerId="ADAL" clId="{CCC58875-5167-45DB-B340-C4E02B97CFBB}" dt="2025-07-18T17:02:32.334" v="695" actId="1076"/>
          <ac:picMkLst>
            <pc:docMk/>
            <pc:sldMk cId="574418975" sldId="509"/>
            <ac:picMk id="9" creationId="{1AECA113-1E49-1CCC-94F6-670425577DA6}"/>
          </ac:picMkLst>
        </pc:picChg>
        <pc:picChg chg="add mod">
          <ac:chgData name="Chris Chambers" userId="d6e8f955-075f-4d88-a9df-bb3df9fea9fb" providerId="ADAL" clId="{CCC58875-5167-45DB-B340-C4E02B97CFBB}" dt="2025-07-18T17:02:37.445" v="696" actId="1076"/>
          <ac:picMkLst>
            <pc:docMk/>
            <pc:sldMk cId="574418975" sldId="509"/>
            <ac:picMk id="11" creationId="{7AB42DDD-85B7-581A-0915-A197DC55DADE}"/>
          </ac:picMkLst>
        </pc:picChg>
      </pc:sldChg>
      <pc:sldChg chg="addSp modSp add mod">
        <pc:chgData name="Chris Chambers" userId="d6e8f955-075f-4d88-a9df-bb3df9fea9fb" providerId="ADAL" clId="{CCC58875-5167-45DB-B340-C4E02B97CFBB}" dt="2025-07-18T18:07:33.365" v="813" actId="1076"/>
        <pc:sldMkLst>
          <pc:docMk/>
          <pc:sldMk cId="822861094" sldId="510"/>
        </pc:sldMkLst>
        <pc:spChg chg="mod">
          <ac:chgData name="Chris Chambers" userId="d6e8f955-075f-4d88-a9df-bb3df9fea9fb" providerId="ADAL" clId="{CCC58875-5167-45DB-B340-C4E02B97CFBB}" dt="2025-07-18T18:07:33.365" v="813" actId="1076"/>
          <ac:spMkLst>
            <pc:docMk/>
            <pc:sldMk cId="822861094" sldId="510"/>
            <ac:spMk id="2" creationId="{6DE2B209-9CCA-F351-384D-2FB6531F80DD}"/>
          </ac:spMkLst>
        </pc:spChg>
        <pc:picChg chg="add mod modCrop">
          <ac:chgData name="Chris Chambers" userId="d6e8f955-075f-4d88-a9df-bb3df9fea9fb" providerId="ADAL" clId="{CCC58875-5167-45DB-B340-C4E02B97CFBB}" dt="2025-07-18T17:04:30.859" v="717" actId="1076"/>
          <ac:picMkLst>
            <pc:docMk/>
            <pc:sldMk cId="822861094" sldId="510"/>
            <ac:picMk id="6" creationId="{19853F07-7D44-97EF-8FFC-7601112E70C5}"/>
          </ac:picMkLst>
        </pc:picChg>
        <pc:picChg chg="mod">
          <ac:chgData name="Chris Chambers" userId="d6e8f955-075f-4d88-a9df-bb3df9fea9fb" providerId="ADAL" clId="{CCC58875-5167-45DB-B340-C4E02B97CFBB}" dt="2025-07-18T17:04:20.867" v="716" actId="1076"/>
          <ac:picMkLst>
            <pc:docMk/>
            <pc:sldMk cId="822861094" sldId="510"/>
            <ac:picMk id="7" creationId="{FAC72C06-2EBC-C321-BC59-FF98B84FB907}"/>
          </ac:picMkLst>
        </pc:picChg>
        <pc:picChg chg="mod">
          <ac:chgData name="Chris Chambers" userId="d6e8f955-075f-4d88-a9df-bb3df9fea9fb" providerId="ADAL" clId="{CCC58875-5167-45DB-B340-C4E02B97CFBB}" dt="2025-07-18T17:04:19.586" v="715" actId="1076"/>
          <ac:picMkLst>
            <pc:docMk/>
            <pc:sldMk cId="822861094" sldId="510"/>
            <ac:picMk id="9" creationId="{D353624C-0F80-7944-6DCF-7A47275681F2}"/>
          </ac:picMkLst>
        </pc:picChg>
        <pc:picChg chg="mod">
          <ac:chgData name="Chris Chambers" userId="d6e8f955-075f-4d88-a9df-bb3df9fea9fb" providerId="ADAL" clId="{CCC58875-5167-45DB-B340-C4E02B97CFBB}" dt="2025-07-18T17:04:17.211" v="714" actId="1076"/>
          <ac:picMkLst>
            <pc:docMk/>
            <pc:sldMk cId="822861094" sldId="510"/>
            <ac:picMk id="11" creationId="{B9B7B952-F679-CA9D-D954-A588E1533498}"/>
          </ac:picMkLst>
        </pc:picChg>
      </pc:sldChg>
      <pc:sldChg chg="add del">
        <pc:chgData name="Chris Chambers" userId="d6e8f955-075f-4d88-a9df-bb3df9fea9fb" providerId="ADAL" clId="{CCC58875-5167-45DB-B340-C4E02B97CFBB}" dt="2025-07-18T17:05:15.984" v="719" actId="47"/>
        <pc:sldMkLst>
          <pc:docMk/>
          <pc:sldMk cId="281612925" sldId="5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BF10A-1359-417E-804A-C88625B4DF3F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BD85C-DCAA-409A-AE5B-C8DBF2003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5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13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B14B7-1621-30C2-0549-35E06D86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D93AF-45B9-778C-6315-0D30EABAF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51191-4EC0-119C-6C18-481FEBD62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E0B0B-760E-E186-A812-CC1998C47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4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Re-trapping to 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6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9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948A1-CE1B-5C9E-B908-DA8E143D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C8F49-E1CD-5435-8AC7-00EA567E3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AC441-0A7E-DF64-A00B-0E63D568E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614BD-5C03-1313-1725-534D574E1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F638A-559E-5722-A818-EEF72B483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0046C-5E11-9BD7-7267-9AC8485BC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8BB66-6181-A67E-3AB3-41D908BB9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86CA4-A073-0D9D-88A3-478F9C47A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here</a:t>
            </a:r>
          </a:p>
          <a:p>
            <a:r>
              <a:rPr lang="en-US" dirty="0"/>
              <a:t>“cost of 2 neutrons”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2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Less time on specs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Make sure to mention extrapolation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92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off-line science in 2026</a:t>
            </a:r>
          </a:p>
          <a:p>
            <a:r>
              <a:rPr lang="en-US" dirty="0"/>
              <a:t>Make LAS-centered conclusion slide, put this as backup</a:t>
            </a:r>
          </a:p>
          <a:p>
            <a:r>
              <a:rPr lang="en-US"/>
              <a:t>Thanks to DSF (pic of PEEK parts)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22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118D0-1261-4096-9AD1-311B08EE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2471E-7F4A-907B-3FAC-8069C93B6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8CBB6-9AD0-5429-5844-255D80CD4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off-line science in 2026</a:t>
            </a:r>
          </a:p>
          <a:p>
            <a:r>
              <a:rPr lang="en-US" dirty="0"/>
              <a:t>Make LAS-centered conclusion slide, put this as backup</a:t>
            </a:r>
          </a:p>
          <a:p>
            <a:r>
              <a:rPr lang="en-US"/>
              <a:t>Thanks to DSF (pic of PEEK parts)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886A-98BD-CF6E-9981-965762634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10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2FE97-8513-B8F9-657D-D59585712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7ED70-EBFD-A564-473D-66657ABB5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C68BB1-35A9-169E-DDBA-A4EF495B2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354FF-42CB-E3DC-0F0A-27CDD3FDA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D85C-DCAA-409A-AE5B-C8DBF20034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3" Type="http://schemas.openxmlformats.org/officeDocument/2006/relationships/image" Target="../media/image4.png"/><Relationship Id="rId21" Type="http://schemas.openxmlformats.org/officeDocument/2006/relationships/image" Target="../media/image22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3.jp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6B1D-D5B9-A135-5735-42DFDE8B1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E5F19-9CA0-E777-5FE4-827F85B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77BC1-1DF3-CB93-A643-28528A383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70737-7944-7976-DDF0-CA97BFB0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FF8D9-E78C-8E96-8B51-E0FD4C13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2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AE7F-D060-4111-02F5-37145D2B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7B157-F47A-EEA6-CE29-0192E87C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91BE1-105A-042D-D69E-99298451B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436A-0498-AA46-7276-33AAD285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30AB6-9E06-AF41-8826-C8B7C0B9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0105E-2F73-69A5-6403-3DA1D164C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6DCD2-4686-C1DE-8814-1A5CEA395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4444A-995C-3ED8-BCF8-2EF42D6D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64C55-F80C-6624-6DFA-4358C53F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1EF6E-B51E-55E9-ED07-8B786526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7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2025-07-18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962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b2021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7" b="26728"/>
          <a:stretch/>
        </p:blipFill>
        <p:spPr>
          <a:xfrm>
            <a:off x="6809692" y="1478301"/>
            <a:ext cx="1968519" cy="487680"/>
          </a:xfrm>
          <a:prstGeom prst="rect">
            <a:avLst/>
          </a:prstGeom>
        </p:spPr>
      </p:pic>
      <p:pic>
        <p:nvPicPr>
          <p:cNvPr id="1032" name="Picture 8" descr="university-of-toronto-logo-organization-brand-font-5b596762398357.5008110815325858262356  - Department of Philosophy - University of Toront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9638" r="82" b="48595"/>
          <a:stretch/>
        </p:blipFill>
        <p:spPr bwMode="auto">
          <a:xfrm>
            <a:off x="2926116" y="868708"/>
            <a:ext cx="1556841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21" y="855124"/>
            <a:ext cx="495808" cy="487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81" y="868708"/>
            <a:ext cx="952689" cy="487680"/>
          </a:xfrm>
          <a:prstGeom prst="rect">
            <a:avLst/>
          </a:prstGeom>
        </p:spPr>
      </p:pic>
      <p:pic>
        <p:nvPicPr>
          <p:cNvPr id="15" name="Picture 14" descr="http://umanitoba.ca/admin/media/UM_l_clr_horz.jpg"/>
          <p:cNvPicPr preferRelativeResize="0"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02" y="868708"/>
            <a:ext cx="16315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encrypted-tbn2.gstatic.com/images?q=tbn:ANd9GcTQ58FZCiCAYXLHOIophZH1GR3w92q-rHjcfGdoEAuozkom8x9BWg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49" y="1478301"/>
            <a:ext cx="13716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 preferRelativeResize="0"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21384" y="1478301"/>
            <a:ext cx="1366305" cy="487680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09" y="868708"/>
            <a:ext cx="2066985" cy="487680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36" y="1478301"/>
            <a:ext cx="1205321" cy="487680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5232" r="13334" b="33511"/>
          <a:stretch/>
        </p:blipFill>
        <p:spPr>
          <a:xfrm>
            <a:off x="877562" y="868708"/>
            <a:ext cx="1613097" cy="4876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08" y="330363"/>
            <a:ext cx="2008584" cy="365760"/>
          </a:xfrm>
          <a:prstGeom prst="rect">
            <a:avLst/>
          </a:prstGeom>
        </p:spPr>
      </p:pic>
      <p:pic>
        <p:nvPicPr>
          <p:cNvPr id="1026" name="Picture 2" descr="University of Edinburgh - Wikiped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" y="1423477"/>
            <a:ext cx="60556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Victoria Dataverse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5244" r="2335" b="8463"/>
          <a:stretch/>
        </p:blipFill>
        <p:spPr bwMode="auto">
          <a:xfrm>
            <a:off x="8778211" y="868708"/>
            <a:ext cx="1402079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mplates &amp;amp; Downloads | Central Michigan University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33660" r="20260" b="39807"/>
          <a:stretch/>
        </p:blipFill>
        <p:spPr bwMode="auto">
          <a:xfrm>
            <a:off x="727496" y="1478301"/>
            <a:ext cx="1913227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ak Ridge National Laboratory Logo - Tickle College of Engineering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8576" r="5050" b="23825"/>
          <a:stretch/>
        </p:blipFill>
        <p:spPr bwMode="auto">
          <a:xfrm>
            <a:off x="4669647" y="1478301"/>
            <a:ext cx="2004907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ogos - Web Central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975" y="1481507"/>
            <a:ext cx="386701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6F46BAA-50D7-C05E-EB28-F6389350E72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t="14111" b="11184"/>
          <a:stretch/>
        </p:blipFill>
        <p:spPr>
          <a:xfrm>
            <a:off x="601277" y="2010417"/>
            <a:ext cx="10728960" cy="4466551"/>
          </a:xfrm>
          <a:prstGeom prst="rect">
            <a:avLst/>
          </a:prstGeom>
        </p:spPr>
      </p:pic>
      <p:grpSp>
        <p:nvGrpSpPr>
          <p:cNvPr id="34" name="Group 33"/>
          <p:cNvGrpSpPr>
            <a:grpSpLocks noChangeAspect="1"/>
          </p:cNvGrpSpPr>
          <p:nvPr userDrawn="1"/>
        </p:nvGrpSpPr>
        <p:grpSpPr>
          <a:xfrm>
            <a:off x="601278" y="6050857"/>
            <a:ext cx="3430183" cy="426111"/>
            <a:chOff x="448169" y="4217387"/>
            <a:chExt cx="2944408" cy="365767"/>
          </a:xfrm>
        </p:grpSpPr>
        <p:sp>
          <p:nvSpPr>
            <p:cNvPr id="35" name="Rectangle 34"/>
            <p:cNvSpPr/>
            <p:nvPr userDrawn="1"/>
          </p:nvSpPr>
          <p:spPr>
            <a:xfrm>
              <a:off x="448169" y="4217387"/>
              <a:ext cx="2944408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37" name="Group 36"/>
            <p:cNvGrpSpPr/>
            <p:nvPr userDrawn="1"/>
          </p:nvGrpSpPr>
          <p:grpSpPr>
            <a:xfrm>
              <a:off x="455313" y="4217394"/>
              <a:ext cx="2845824" cy="365760"/>
              <a:chOff x="-854967" y="3388975"/>
              <a:chExt cx="2845824" cy="365760"/>
            </a:xfrm>
          </p:grpSpPr>
          <p:pic>
            <p:nvPicPr>
              <p:cNvPr id="40" name="Picture 39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994" y="3404409"/>
                <a:ext cx="755966" cy="334892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5863" b="6669"/>
              <a:stretch/>
            </p:blipFill>
            <p:spPr>
              <a:xfrm>
                <a:off x="-854967" y="3388975"/>
                <a:ext cx="559849" cy="36576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>
              <a:blip r:embed="rId21"/>
              <a:stretch>
                <a:fillRect/>
              </a:stretch>
            </p:blipFill>
            <p:spPr>
              <a:xfrm>
                <a:off x="692763" y="3480409"/>
                <a:ext cx="1298094" cy="182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4619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91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3F18-52D5-FC6A-EDE6-0E841CA2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12AE0-745B-F001-BDBD-F0FC815F9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10BE-42E9-AC06-83AC-CBCDD10E2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2D9B-688D-C7C7-7383-D8479E91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D97FC-F691-ABAC-9559-88E2CE53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5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4C339-DAA5-769C-9584-B234F798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E2E97-BB6F-ED58-60B2-FAD715EC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5E10C-C10D-B0E1-5CAF-816BCF91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3F443-8DCB-0974-A3BB-09AC4E4D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9D260-FCFA-33A7-C265-571B6C047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DA88-91F4-7D72-CA74-D1916724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B8B9-A5A3-5E9F-7515-99874000C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4ACF4-5A1F-7BCC-8320-6F1C73B22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FF7D3-C263-9D6C-B02B-5DF1AA46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DC807-390A-1E80-3D29-2736F64C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C1F8C-8F22-DFDC-7B07-0334E07F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7749-6EA0-83C0-7691-05A5137A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60A3A-87EB-5745-765C-25FAD8F41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4A6C9-FFBF-CB81-4E00-1AAE0CC98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DC0AB-5E2A-DD80-5B29-11B7F63FA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91D5E-82EE-EE38-639E-A16313705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A915A-29C8-B3CB-72DB-634FAC14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0D8959-0DA1-79E8-6874-9883B0A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D8D81-9F77-54CC-5FFB-EA8F5A9F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6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DFC5D-884C-5DE4-2089-ABEEE8B5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AA4178-8757-5FE5-C29A-DC234EA8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78E37-CDBE-EBEC-1580-27FB7177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06B15-9DDF-19E8-A62A-B33539F8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6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5F392-F423-60D3-960E-B2E971CBC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DF885-BD7C-7022-5AE5-9A9496DD8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89503-EA2E-5AF0-359F-6DCC5C6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2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2084-E90C-05AD-BDDB-917C596A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0850E-4220-2255-8061-ED986BB63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E754F-07FF-26C4-27FB-DCC31E582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91F89-861B-C9D2-AB83-DE3C2DF2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14A9E-59A7-796E-2CE7-37A20D67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064BA-3CAD-D14F-014E-13C095B7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49C4-E653-651F-9CD2-5006A651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B90BE-78AC-DD4E-60B3-A2B141739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658B0-2D8D-B5D5-2BFA-14B290E2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DE0B4-91B4-81E3-FDF4-1B9610E6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FB339-5E55-0402-F482-4754C6F2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3B560-456E-89F1-99EE-7D111CC2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742A2-39BB-77D7-9C10-DF3C8567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616D5-2DC8-25B9-AFE7-46211BBCD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3E369-72A1-43B9-84F8-806FBC34F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137-833B-31CB-AB40-4180CCF84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Chris Chambers PSD Mixer July 18,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3643A-7DFB-39FF-D255-EC571C8DE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12B05-ABC2-4A86-89DF-17D11EEF5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1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725" y="1561997"/>
            <a:ext cx="4950424" cy="2552803"/>
          </a:xfrm>
        </p:spPr>
        <p:txBody>
          <a:bodyPr>
            <a:normAutofit fontScale="90000"/>
          </a:bodyPr>
          <a:lstStyle/>
          <a:p>
            <a:r>
              <a:rPr lang="en-US" dirty="0"/>
              <a:t>Studying the Onset of Nuclear Collectivity beyond N=40 with Manganese Mass Measurements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Chris Chambers</a:t>
            </a:r>
          </a:p>
          <a:p>
            <a:r>
              <a:rPr lang="en-US" sz="1400" dirty="0"/>
              <a:t>Postdoc @ TITAN</a:t>
            </a:r>
          </a:p>
          <a:p>
            <a:r>
              <a:rPr lang="en-US" sz="1400" dirty="0"/>
              <a:t>July 2025 PSD Mixer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69DA-4571-904F-9B2D-283F9130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E7F61-6552-BFDD-66B9-BE2CA03ED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TITAN MR-TOF provides high-precision, high-accuracy mass measurements of radioactive isotopes far from stability</a:t>
            </a:r>
          </a:p>
          <a:p>
            <a:r>
              <a:rPr lang="en-US" dirty="0"/>
              <a:t>First time precision measurements of  </a:t>
            </a:r>
            <a:r>
              <a:rPr lang="en-US" baseline="30000" dirty="0"/>
              <a:t>67</a:t>
            </a:r>
            <a:r>
              <a:rPr lang="en-US" dirty="0"/>
              <a:t>Mn and </a:t>
            </a:r>
            <a:r>
              <a:rPr lang="en-US" baseline="30000" dirty="0"/>
              <a:t>68</a:t>
            </a:r>
            <a:r>
              <a:rPr lang="en-US" dirty="0"/>
              <a:t>Mn</a:t>
            </a:r>
          </a:p>
          <a:p>
            <a:r>
              <a:rPr lang="en-US" dirty="0"/>
              <a:t>Reveals the mass surface around the N = 40 island of inversion</a:t>
            </a:r>
          </a:p>
          <a:p>
            <a:pPr lvl="1"/>
            <a:r>
              <a:rPr lang="en-US" dirty="0"/>
              <a:t>No indication of shell closure at N = 40</a:t>
            </a:r>
          </a:p>
          <a:p>
            <a:pPr lvl="1"/>
            <a:r>
              <a:rPr lang="en-US" dirty="0"/>
              <a:t>Indication of increase in collectivity in N = 40 region</a:t>
            </a:r>
          </a:p>
          <a:p>
            <a:pPr lvl="1"/>
            <a:r>
              <a:rPr lang="en-US" i="1" dirty="0"/>
              <a:t>ab initio </a:t>
            </a:r>
            <a:r>
              <a:rPr lang="en-US" dirty="0"/>
              <a:t>methods require additional interactions to fully capture collective behavior</a:t>
            </a:r>
          </a:p>
          <a:p>
            <a:r>
              <a:rPr lang="en-US" dirty="0"/>
              <a:t>Mn mass paper is accepted to PRC</a:t>
            </a:r>
          </a:p>
          <a:p>
            <a:pPr lvl="1"/>
            <a:r>
              <a:rPr lang="en-US" b="1" dirty="0" err="1"/>
              <a:t>arXiv</a:t>
            </a:r>
            <a:r>
              <a:rPr lang="en-US" b="1" dirty="0"/>
              <a:t>: </a:t>
            </a:r>
            <a:r>
              <a:rPr lang="en-US" dirty="0"/>
              <a:t>https://arxiv.org/abs/2502.18610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AA939-F295-A938-AB53-CC526D21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2CAE5-653C-F81B-F53B-F87B7F7A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8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0AC39-A77D-D0A1-2B1E-F3EC2EBF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CEA2-2495-AB4B-1165-F279A4D2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86A3F-262E-CBD9-D01E-58D3DD97A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" y="1690688"/>
            <a:ext cx="11122152" cy="4351338"/>
          </a:xfrm>
        </p:spPr>
        <p:txBody>
          <a:bodyPr>
            <a:normAutofit/>
          </a:bodyPr>
          <a:lstStyle/>
          <a:p>
            <a:r>
              <a:rPr lang="en-US" dirty="0"/>
              <a:t>TITAN MR-TOF has had substantial upgrades since this data was taken </a:t>
            </a:r>
          </a:p>
          <a:p>
            <a:pPr lvl="1"/>
            <a:r>
              <a:rPr lang="en-US" dirty="0"/>
              <a:t>Additional stabilization of switching timing</a:t>
            </a:r>
          </a:p>
          <a:p>
            <a:pPr lvl="1"/>
            <a:r>
              <a:rPr lang="en-US" dirty="0"/>
              <a:t>Ultra-high stability power supplies on most crucial electrodes</a:t>
            </a:r>
          </a:p>
          <a:p>
            <a:pPr lvl="1"/>
            <a:r>
              <a:rPr lang="en-US" dirty="0" err="1"/>
              <a:t>MagneTOF</a:t>
            </a:r>
            <a:r>
              <a:rPr lang="en-US" dirty="0"/>
              <a:t> detector for higher timing precision and detection efficiency</a:t>
            </a:r>
          </a:p>
          <a:p>
            <a:r>
              <a:rPr lang="en-US" dirty="0"/>
              <a:t>Ongoing upgrades</a:t>
            </a:r>
          </a:p>
          <a:p>
            <a:pPr lvl="1"/>
            <a:r>
              <a:rPr lang="en-US" dirty="0"/>
              <a:t>Active thermal stabilization of power supplies </a:t>
            </a:r>
          </a:p>
          <a:p>
            <a:pPr lvl="1"/>
            <a:r>
              <a:rPr lang="en-US" dirty="0"/>
              <a:t>Laser Ablation Source (LAS) crucial for enabling off-line science for LS2026</a:t>
            </a:r>
          </a:p>
          <a:p>
            <a:pPr lvl="2"/>
            <a:r>
              <a:rPr lang="en-US" dirty="0"/>
              <a:t>Has been commissioned on test stand, installation in August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A4498-B85F-A22E-8A26-E6B2C5E0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3F799-C4F7-A9E5-8A72-06745F47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0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E3D84-D4DA-4AF0-FF07-3588817F4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B209-9CCA-F351-384D-2FB6531F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76" y="365125"/>
            <a:ext cx="11124280" cy="1325563"/>
          </a:xfrm>
        </p:spPr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Thanks to the University of Calgary Machine Shop and TRIUMF Detector Support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D9BAA-7722-6915-D689-0F4AD864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B1D36-86D7-A3B8-C6CD-137E03CC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Several round gray objects&#10;&#10;AI-generated content may be incorrect.">
            <a:extLst>
              <a:ext uri="{FF2B5EF4-FFF2-40B4-BE49-F238E27FC236}">
                <a16:creationId xmlns:a16="http://schemas.microsoft.com/office/drawing/2014/main" id="{FAC72C06-2EBC-C321-BC59-FF98B84FB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19" y="1565622"/>
            <a:ext cx="3960561" cy="2970421"/>
          </a:xfrm>
          <a:prstGeom prst="rect">
            <a:avLst/>
          </a:prstGeom>
        </p:spPr>
      </p:pic>
      <p:pic>
        <p:nvPicPr>
          <p:cNvPr id="9" name="Picture 8" descr="A metal parts on a sheet of foil&#10;&#10;AI-generated content may be incorrect.">
            <a:extLst>
              <a:ext uri="{FF2B5EF4-FFF2-40B4-BE49-F238E27FC236}">
                <a16:creationId xmlns:a16="http://schemas.microsoft.com/office/drawing/2014/main" id="{D353624C-0F80-7944-6DCF-7A4727568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82" y="1730433"/>
            <a:ext cx="3521068" cy="2640801"/>
          </a:xfrm>
          <a:prstGeom prst="rect">
            <a:avLst/>
          </a:prstGeom>
        </p:spPr>
      </p:pic>
      <p:pic>
        <p:nvPicPr>
          <p:cNvPr id="11" name="Picture 10" descr="A close-up of a wall with various metal parts&#10;&#10;AI-generated content may be incorrect.">
            <a:extLst>
              <a:ext uri="{FF2B5EF4-FFF2-40B4-BE49-F238E27FC236}">
                <a16:creationId xmlns:a16="http://schemas.microsoft.com/office/drawing/2014/main" id="{B9B7B952-F679-CA9D-D954-A588E1533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520" y="1690688"/>
            <a:ext cx="3627054" cy="2720291"/>
          </a:xfrm>
          <a:prstGeom prst="rect">
            <a:avLst/>
          </a:prstGeom>
        </p:spPr>
      </p:pic>
      <p:pic>
        <p:nvPicPr>
          <p:cNvPr id="6" name="Picture 5" descr="A round gold coin with white text&#10;&#10;AI-generated content may be incorrect.">
            <a:extLst>
              <a:ext uri="{FF2B5EF4-FFF2-40B4-BE49-F238E27FC236}">
                <a16:creationId xmlns:a16="http://schemas.microsoft.com/office/drawing/2014/main" id="{19853F07-7D44-97EF-8FFC-7601112E7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21481" r="35418" b="23148"/>
          <a:stretch>
            <a:fillRect/>
          </a:stretch>
        </p:blipFill>
        <p:spPr>
          <a:xfrm rot="5400000">
            <a:off x="638109" y="3816350"/>
            <a:ext cx="28098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FD214E-0FB1-7375-438C-344CCF0AAE12}"/>
              </a:ext>
            </a:extLst>
          </p:cNvPr>
          <p:cNvSpPr txBox="1"/>
          <p:nvPr/>
        </p:nvSpPr>
        <p:spPr>
          <a:xfrm>
            <a:off x="219456" y="80398"/>
            <a:ext cx="3825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</a:rPr>
              <a:t>TITAN Collaboration!</a:t>
            </a:r>
          </a:p>
        </p:txBody>
      </p:sp>
    </p:spTree>
    <p:extLst>
      <p:ext uri="{BB962C8B-B14F-4D97-AF65-F5344CB8AC3E}">
        <p14:creationId xmlns:p14="http://schemas.microsoft.com/office/powerpoint/2010/main" val="322132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59B3-3E9F-D813-2817-72C12632C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9095C-0D6A-2587-5722-6441107D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 Chambers PSD Mixer July 18,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5E23F-40D6-0591-3B26-A30A371C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29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DB54EF0-5224-5B02-1DA3-AB2AFC5F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8BF9E4-9C67-A5B6-829E-F4E681FA9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82236"/>
            <a:ext cx="12191999" cy="5839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737BD-E703-A297-BE73-F9082C99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Measurements and Nuclear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55F43-7652-B6F2-C178-E917621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A8892-BBAE-2F03-823E-195F42F6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8402E-CDCF-6EF5-E134-850C3682A8F9}"/>
              </a:ext>
            </a:extLst>
          </p:cNvPr>
          <p:cNvSpPr txBox="1"/>
          <p:nvPr/>
        </p:nvSpPr>
        <p:spPr>
          <a:xfrm>
            <a:off x="0" y="6487949"/>
            <a:ext cx="3625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https://people.physics.anu.edu.au/~ecs103/chart/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C8CBF-5D71-2990-C6E2-0841A69B4EC7}"/>
              </a:ext>
            </a:extLst>
          </p:cNvPr>
          <p:cNvSpPr txBox="1"/>
          <p:nvPr/>
        </p:nvSpPr>
        <p:spPr>
          <a:xfrm>
            <a:off x="838200" y="1690688"/>
            <a:ext cx="705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measurement precision needs improvement away from stability</a:t>
            </a:r>
            <a:endParaRPr lang="en-CA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D127F5-B5F1-A151-3B9A-2E1F4321B4C3}"/>
              </a:ext>
            </a:extLst>
          </p:cNvPr>
          <p:cNvGrpSpPr/>
          <p:nvPr/>
        </p:nvGrpSpPr>
        <p:grpSpPr>
          <a:xfrm>
            <a:off x="5495680" y="4976389"/>
            <a:ext cx="3244753" cy="1921479"/>
            <a:chOff x="6655202" y="4463031"/>
            <a:chExt cx="3244753" cy="19214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CE9215-B98F-D572-526D-19A07A61F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83777" y="4670010"/>
              <a:ext cx="1685925" cy="1743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118">
              <a:extLst>
                <a:ext uri="{FF2B5EF4-FFF2-40B4-BE49-F238E27FC236}">
                  <a16:creationId xmlns:a16="http://schemas.microsoft.com/office/drawing/2014/main" id="{DE3F120C-0C8C-F369-43A8-C5627C420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0382" y="4909413"/>
              <a:ext cx="1949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m/m =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-5</a:t>
              </a:r>
              <a:r>
                <a:rPr kumimoji="0" lang="en-US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–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-6</a:t>
              </a:r>
            </a:p>
          </p:txBody>
        </p:sp>
        <p:sp>
          <p:nvSpPr>
            <p:cNvPr id="16" name="Text Box 1114">
              <a:extLst>
                <a:ext uri="{FF2B5EF4-FFF2-40B4-BE49-F238E27FC236}">
                  <a16:creationId xmlns:a16="http://schemas.microsoft.com/office/drawing/2014/main" id="{14227ABF-BA45-373A-B3E7-D177FBD26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155" y="4463031"/>
              <a:ext cx="2668490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Nuclear shell structure</a:t>
              </a:r>
            </a:p>
          </p:txBody>
        </p:sp>
      </p:grpSp>
      <p:sp>
        <p:nvSpPr>
          <p:cNvPr id="21" name="Text Box 1119">
            <a:extLst>
              <a:ext uri="{FF2B5EF4-FFF2-40B4-BE49-F238E27FC236}">
                <a16:creationId xmlns:a16="http://schemas.microsoft.com/office/drawing/2014/main" id="{07F94F47-A05A-605A-610B-A434D8C03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191" y="4836546"/>
            <a:ext cx="1949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m/m &lt; 10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-6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– 10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15107E-F2A4-F23C-75B1-D827042E3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157322"/>
            <a:ext cx="1828800" cy="162232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2803E33-B5BD-7C01-240F-4AB37138E9FB}"/>
              </a:ext>
            </a:extLst>
          </p:cNvPr>
          <p:cNvGrpSpPr/>
          <p:nvPr/>
        </p:nvGrpSpPr>
        <p:grpSpPr>
          <a:xfrm>
            <a:off x="1392605" y="3034382"/>
            <a:ext cx="3013651" cy="1427567"/>
            <a:chOff x="1459063" y="2988330"/>
            <a:chExt cx="3013651" cy="14275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1A184AF-2682-09BC-CAD6-2385AF9D0A46}"/>
                </a:ext>
              </a:extLst>
            </p:cNvPr>
            <p:cNvGrpSpPr/>
            <p:nvPr/>
          </p:nvGrpSpPr>
          <p:grpSpPr>
            <a:xfrm>
              <a:off x="1459063" y="2988330"/>
              <a:ext cx="1589608" cy="1062679"/>
              <a:chOff x="1459063" y="2988330"/>
              <a:chExt cx="1589608" cy="1062679"/>
            </a:xfrm>
          </p:grpSpPr>
          <p:sp>
            <p:nvSpPr>
              <p:cNvPr id="27" name="Text Box 1120">
                <a:extLst>
                  <a:ext uri="{FF2B5EF4-FFF2-40B4-BE49-F238E27FC236}">
                    <a16:creationId xmlns:a16="http://schemas.microsoft.com/office/drawing/2014/main" id="{8837B6E8-5BED-2449-2059-1FFBF4D42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224" y="3681677"/>
                <a:ext cx="136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</a:rPr>
                  <a:t>d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m/m &lt; 10</a:t>
                </a:r>
                <a:r>
                  <a:rPr kumimoji="0" lang="en-US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-8</a:t>
                </a:r>
              </a:p>
            </p:txBody>
          </p:sp>
          <p:sp>
            <p:nvSpPr>
              <p:cNvPr id="28" name="Text Box 1122">
                <a:extLst>
                  <a:ext uri="{FF2B5EF4-FFF2-40B4-BE49-F238E27FC236}">
                    <a16:creationId xmlns:a16="http://schemas.microsoft.com/office/drawing/2014/main" id="{F6DC61B6-6215-F1CF-08CD-28D1077DF0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9063" y="2988330"/>
                <a:ext cx="1589608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Fundamental symmetries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9D337B-B90D-997A-BFAD-B949F21595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1" r="50895" b="20249"/>
            <a:stretch/>
          </p:blipFill>
          <p:spPr bwMode="auto">
            <a:xfrm>
              <a:off x="3049828" y="3002782"/>
              <a:ext cx="1422886" cy="141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617228-AA16-42B0-B3C3-347C4C5E4E07}"/>
              </a:ext>
            </a:extLst>
          </p:cNvPr>
          <p:cNvGrpSpPr/>
          <p:nvPr/>
        </p:nvGrpSpPr>
        <p:grpSpPr>
          <a:xfrm>
            <a:off x="238879" y="4952543"/>
            <a:ext cx="2962498" cy="1463535"/>
            <a:chOff x="238879" y="4952543"/>
            <a:chExt cx="2962498" cy="1463535"/>
          </a:xfrm>
        </p:grpSpPr>
        <p:sp>
          <p:nvSpPr>
            <p:cNvPr id="9" name="Text Box 1118">
              <a:extLst>
                <a:ext uri="{FF2B5EF4-FFF2-40B4-BE49-F238E27FC236}">
                  <a16:creationId xmlns:a16="http://schemas.microsoft.com/office/drawing/2014/main" id="{5D650CCE-C01B-3DF6-A51D-E6B63EF56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091" y="5319180"/>
              <a:ext cx="13692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m/m =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-7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B91FEA-E11D-8716-C9B7-853542B89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46" t="18421" b="22200"/>
            <a:stretch>
              <a:fillRect/>
            </a:stretch>
          </p:blipFill>
          <p:spPr bwMode="auto">
            <a:xfrm>
              <a:off x="708984" y="5256306"/>
              <a:ext cx="1123107" cy="1159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1114">
              <a:extLst>
                <a:ext uri="{FF2B5EF4-FFF2-40B4-BE49-F238E27FC236}">
                  <a16:creationId xmlns:a16="http://schemas.microsoft.com/office/drawing/2014/main" id="{D9B26724-A95B-A773-3BEE-4C28FBA50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79" y="4952543"/>
              <a:ext cx="2829519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Special nuclear structure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73768-09DF-26AF-26A6-2E2271917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997" y="2454090"/>
            <a:ext cx="196987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Stellar Nucleosynthesis </a:t>
            </a:r>
          </a:p>
        </p:txBody>
      </p:sp>
    </p:spTree>
    <p:extLst>
      <p:ext uri="{BB962C8B-B14F-4D97-AF65-F5344CB8AC3E}">
        <p14:creationId xmlns:p14="http://schemas.microsoft.com/office/powerpoint/2010/main" val="3692784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4247E-2093-3522-32D3-6CC2751D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04561A-462F-A246-D6BA-AC624543E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94" y="1372077"/>
            <a:ext cx="6831331" cy="5123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BAD66-F091-18BC-F3DC-368E6870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Investigating the N = 40 region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28DF6-1C68-C005-237E-A55E42F4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8BDE3-CBBE-CDC0-F9F1-4E039436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8A74DE-9EC2-7CF6-1EF1-D62163E13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12" y="1490329"/>
            <a:ext cx="5571744" cy="4469084"/>
          </a:xfrm>
        </p:spPr>
        <p:txBody>
          <a:bodyPr>
            <a:normAutofit/>
          </a:bodyPr>
          <a:lstStyle/>
          <a:p>
            <a:r>
              <a:rPr lang="en-US" sz="1800" dirty="0"/>
              <a:t>Is there a neutron subshell closure at N = 40?</a:t>
            </a:r>
          </a:p>
          <a:p>
            <a:pPr lvl="1"/>
            <a:r>
              <a:rPr lang="en-US" sz="1600" baseline="30000" dirty="0">
                <a:solidFill>
                  <a:schemeClr val="accent6"/>
                </a:solidFill>
              </a:rPr>
              <a:t>68</a:t>
            </a:r>
            <a:r>
              <a:rPr lang="en-US" sz="1600" dirty="0">
                <a:solidFill>
                  <a:schemeClr val="accent6"/>
                </a:solidFill>
              </a:rPr>
              <a:t>Ni (28,40) shows a large energy gap between first excited 2</a:t>
            </a:r>
            <a:r>
              <a:rPr lang="en-US" sz="1600" baseline="30000" dirty="0">
                <a:solidFill>
                  <a:schemeClr val="accent6"/>
                </a:solidFill>
              </a:rPr>
              <a:t>+</a:t>
            </a:r>
            <a:r>
              <a:rPr lang="en-US" sz="1600" dirty="0">
                <a:solidFill>
                  <a:schemeClr val="accent6"/>
                </a:solidFill>
              </a:rPr>
              <a:t> and 0</a:t>
            </a:r>
            <a:r>
              <a:rPr lang="en-US" sz="1600" baseline="30000" dirty="0">
                <a:solidFill>
                  <a:schemeClr val="accent6"/>
                </a:solidFill>
              </a:rPr>
              <a:t>+</a:t>
            </a:r>
            <a:r>
              <a:rPr lang="en-US" sz="1600" dirty="0">
                <a:solidFill>
                  <a:schemeClr val="accent6"/>
                </a:solidFill>
              </a:rPr>
              <a:t> states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Mass measurements show no clear neutron shell gap at N=40 for other species</a:t>
            </a:r>
          </a:p>
          <a:p>
            <a:pPr lvl="1"/>
            <a:r>
              <a:rPr lang="pt-BR" sz="1600" dirty="0">
                <a:solidFill>
                  <a:srgbClr val="C00000"/>
                </a:solidFill>
              </a:rPr>
              <a:t>B(E2; 0</a:t>
            </a:r>
            <a:r>
              <a:rPr lang="pt-BR" sz="1600" baseline="30000" dirty="0">
                <a:solidFill>
                  <a:srgbClr val="C00000"/>
                </a:solidFill>
              </a:rPr>
              <a:t>+</a:t>
            </a:r>
            <a:r>
              <a:rPr lang="pt-BR" sz="1600" baseline="-25000" dirty="0">
                <a:solidFill>
                  <a:srgbClr val="C00000"/>
                </a:solidFill>
              </a:rPr>
              <a:t>1</a:t>
            </a:r>
            <a:r>
              <a:rPr lang="pt-BR" sz="1600" dirty="0">
                <a:solidFill>
                  <a:srgbClr val="C00000"/>
                </a:solidFill>
              </a:rPr>
              <a:t> → 2</a:t>
            </a:r>
            <a:r>
              <a:rPr lang="pt-BR" sz="1600" baseline="30000" dirty="0">
                <a:solidFill>
                  <a:srgbClr val="C00000"/>
                </a:solidFill>
              </a:rPr>
              <a:t>+</a:t>
            </a:r>
            <a:r>
              <a:rPr lang="pt-BR" sz="1600" baseline="-25000" dirty="0">
                <a:solidFill>
                  <a:srgbClr val="C00000"/>
                </a:solidFill>
              </a:rPr>
              <a:t>1</a:t>
            </a:r>
            <a:r>
              <a:rPr lang="pt-BR" sz="1600" dirty="0">
                <a:solidFill>
                  <a:srgbClr val="C00000"/>
                </a:solidFill>
              </a:rPr>
              <a:t> ) = 32.(6) W.u. is too large for significant subshell gap at N=40</a:t>
            </a:r>
          </a:p>
          <a:p>
            <a:r>
              <a:rPr lang="pt-BR" sz="1800" dirty="0"/>
              <a:t>Could this behavior be explained by deformation from intruder states?</a:t>
            </a:r>
          </a:p>
          <a:p>
            <a:r>
              <a:rPr lang="pt-BR" sz="1800" dirty="0"/>
              <a:t>By looking at Mn isotopes across N = 40 we reveal the mass surface</a:t>
            </a:r>
          </a:p>
          <a:p>
            <a:pPr lvl="1"/>
            <a:r>
              <a:rPr lang="pt-BR" sz="1600" dirty="0"/>
              <a:t>Further investigate existence of subshell closure</a:t>
            </a:r>
          </a:p>
          <a:p>
            <a:pPr lvl="1"/>
            <a:r>
              <a:rPr lang="pt-BR" sz="1600" dirty="0"/>
              <a:t>Look for evidence of collectivity and deformation</a:t>
            </a:r>
          </a:p>
          <a:p>
            <a:pPr lvl="1"/>
            <a:r>
              <a:rPr lang="pt-BR" sz="1600" dirty="0"/>
              <a:t>Testing ground for </a:t>
            </a:r>
            <a:r>
              <a:rPr lang="pt-BR" sz="1600" i="1" dirty="0"/>
              <a:t>ab initio </a:t>
            </a:r>
            <a:r>
              <a:rPr lang="pt-BR" sz="1600" dirty="0"/>
              <a:t>models in the N = 40 island of inversion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89684-072E-4FAC-34BF-FFEB22590C2A}"/>
              </a:ext>
            </a:extLst>
          </p:cNvPr>
          <p:cNvSpPr txBox="1"/>
          <p:nvPr/>
        </p:nvSpPr>
        <p:spPr>
          <a:xfrm>
            <a:off x="10199369" y="1544716"/>
            <a:ext cx="168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AME2020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14C989-95F6-6749-6353-580022C0D91A}"/>
              </a:ext>
            </a:extLst>
          </p:cNvPr>
          <p:cNvSpPr/>
          <p:nvPr/>
        </p:nvSpPr>
        <p:spPr>
          <a:xfrm>
            <a:off x="7022592" y="3264408"/>
            <a:ext cx="1359408" cy="244130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37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:\Users\mreiter\Desktop\vis-MRTOF-TITAN-upward-03-7-cooler.png">
            <a:extLst>
              <a:ext uri="{FF2B5EF4-FFF2-40B4-BE49-F238E27FC236}">
                <a16:creationId xmlns:a16="http://schemas.microsoft.com/office/drawing/2014/main" id="{93B60496-89F2-273A-95AF-33452C789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8604504" y="402053"/>
            <a:ext cx="2921495" cy="59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:\Users\mreiter\Desktop\vis-MRTOF-TITAN-upward-03-7-cooler.png">
            <a:extLst>
              <a:ext uri="{FF2B5EF4-FFF2-40B4-BE49-F238E27FC236}">
                <a16:creationId xmlns:a16="http://schemas.microsoft.com/office/drawing/2014/main" id="{0EC546F0-3408-C9AB-DF1E-C27C0C79F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15288349" y="3935178"/>
            <a:ext cx="2395592" cy="57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AB987B-3049-4CFB-8752-AB6F975916EE}"/>
              </a:ext>
            </a:extLst>
          </p:cNvPr>
          <p:cNvSpPr/>
          <p:nvPr/>
        </p:nvSpPr>
        <p:spPr>
          <a:xfrm>
            <a:off x="6216465" y="5766015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3FB14-C202-4A56-B1DE-A6C734638E58}"/>
              </a:ext>
            </a:extLst>
          </p:cNvPr>
          <p:cNvSpPr/>
          <p:nvPr/>
        </p:nvSpPr>
        <p:spPr>
          <a:xfrm>
            <a:off x="7884407" y="5766015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FB6D1B-967D-4C91-A38F-04644EEE2483}"/>
              </a:ext>
            </a:extLst>
          </p:cNvPr>
          <p:cNvSpPr/>
          <p:nvPr/>
        </p:nvSpPr>
        <p:spPr>
          <a:xfrm>
            <a:off x="6216465" y="6378087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ECEDF-44EA-40D6-858F-A153EFEF2768}"/>
              </a:ext>
            </a:extLst>
          </p:cNvPr>
          <p:cNvSpPr/>
          <p:nvPr/>
        </p:nvSpPr>
        <p:spPr>
          <a:xfrm>
            <a:off x="7524407" y="6378087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2AAD19-3B6E-4700-BE40-688336B0752E}"/>
              </a:ext>
            </a:extLst>
          </p:cNvPr>
          <p:cNvSpPr/>
          <p:nvPr/>
        </p:nvSpPr>
        <p:spPr>
          <a:xfrm>
            <a:off x="6216465" y="5621999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0D45C-350D-408E-9D90-53055405CD21}"/>
              </a:ext>
            </a:extLst>
          </p:cNvPr>
          <p:cNvSpPr/>
          <p:nvPr/>
        </p:nvSpPr>
        <p:spPr>
          <a:xfrm>
            <a:off x="7524407" y="5621999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DF8A20-E3FE-495E-A6F9-A0FF265FC790}"/>
              </a:ext>
            </a:extLst>
          </p:cNvPr>
          <p:cNvSpPr/>
          <p:nvPr/>
        </p:nvSpPr>
        <p:spPr>
          <a:xfrm>
            <a:off x="6216465" y="4577943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91D6E-3E1A-4C34-B925-F61C9EEE7C00}"/>
              </a:ext>
            </a:extLst>
          </p:cNvPr>
          <p:cNvSpPr/>
          <p:nvPr/>
        </p:nvSpPr>
        <p:spPr>
          <a:xfrm>
            <a:off x="7524407" y="4577943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B99E30-FAC2-4862-807B-1B645F706A24}"/>
              </a:ext>
            </a:extLst>
          </p:cNvPr>
          <p:cNvSpPr/>
          <p:nvPr/>
        </p:nvSpPr>
        <p:spPr>
          <a:xfrm>
            <a:off x="6216465" y="4217943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0F5D8F-2C25-453A-8901-371D86115897}"/>
              </a:ext>
            </a:extLst>
          </p:cNvPr>
          <p:cNvSpPr/>
          <p:nvPr/>
        </p:nvSpPr>
        <p:spPr>
          <a:xfrm>
            <a:off x="7884407" y="4238134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339529-C819-41DE-9D73-54E0245888D0}"/>
              </a:ext>
            </a:extLst>
          </p:cNvPr>
          <p:cNvSpPr/>
          <p:nvPr/>
        </p:nvSpPr>
        <p:spPr>
          <a:xfrm>
            <a:off x="6216465" y="378585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E63E6-AAB7-46CE-A2BD-BD6159F2B24A}"/>
              </a:ext>
            </a:extLst>
          </p:cNvPr>
          <p:cNvSpPr/>
          <p:nvPr/>
        </p:nvSpPr>
        <p:spPr>
          <a:xfrm>
            <a:off x="6216465" y="335380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888886-E83C-4F3E-A0F0-D387AC0DBED6}"/>
              </a:ext>
            </a:extLst>
          </p:cNvPr>
          <p:cNvSpPr/>
          <p:nvPr/>
        </p:nvSpPr>
        <p:spPr>
          <a:xfrm>
            <a:off x="6216465" y="2561719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4F873-DB93-42C1-9738-BD73E6253B98}"/>
              </a:ext>
            </a:extLst>
          </p:cNvPr>
          <p:cNvSpPr/>
          <p:nvPr/>
        </p:nvSpPr>
        <p:spPr>
          <a:xfrm>
            <a:off x="6216465" y="1373527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E4B4F-58F1-435A-9BA6-293BA38C92B9}"/>
              </a:ext>
            </a:extLst>
          </p:cNvPr>
          <p:cNvSpPr/>
          <p:nvPr/>
        </p:nvSpPr>
        <p:spPr>
          <a:xfrm>
            <a:off x="7884407" y="378585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F304C-3B4D-4A04-A1A9-3D4BAF6884C8}"/>
              </a:ext>
            </a:extLst>
          </p:cNvPr>
          <p:cNvSpPr/>
          <p:nvPr/>
        </p:nvSpPr>
        <p:spPr>
          <a:xfrm>
            <a:off x="7884407" y="335380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C002EC-6BE4-4A10-BF22-4DB9A48FA0E8}"/>
              </a:ext>
            </a:extLst>
          </p:cNvPr>
          <p:cNvSpPr/>
          <p:nvPr/>
        </p:nvSpPr>
        <p:spPr>
          <a:xfrm>
            <a:off x="7884407" y="2561719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A9FFA3-40B4-4F46-BF3A-09E3F377B37A}"/>
              </a:ext>
            </a:extLst>
          </p:cNvPr>
          <p:cNvSpPr/>
          <p:nvPr/>
        </p:nvSpPr>
        <p:spPr>
          <a:xfrm>
            <a:off x="7884407" y="1373527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0F20ED-D989-4810-B773-F8C2C704727B}"/>
              </a:ext>
            </a:extLst>
          </p:cNvPr>
          <p:cNvSpPr/>
          <p:nvPr/>
        </p:nvSpPr>
        <p:spPr>
          <a:xfrm>
            <a:off x="8148636" y="898440"/>
            <a:ext cx="366108" cy="37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5F819F-A1F7-4200-9962-6C365FEE6826}"/>
              </a:ext>
            </a:extLst>
          </p:cNvPr>
          <p:cNvSpPr/>
          <p:nvPr/>
        </p:nvSpPr>
        <p:spPr>
          <a:xfrm>
            <a:off x="5929002" y="898438"/>
            <a:ext cx="366108" cy="37571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1DCAFD-3B2A-4F52-BAB5-DE4B7A56C2DB}"/>
              </a:ext>
            </a:extLst>
          </p:cNvPr>
          <p:cNvSpPr/>
          <p:nvPr/>
        </p:nvSpPr>
        <p:spPr>
          <a:xfrm>
            <a:off x="7047382" y="898439"/>
            <a:ext cx="366108" cy="37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81900C-7D94-460B-8157-F8929FEEAA01}"/>
              </a:ext>
            </a:extLst>
          </p:cNvPr>
          <p:cNvSpPr/>
          <p:nvPr/>
        </p:nvSpPr>
        <p:spPr>
          <a:xfrm>
            <a:off x="5693791" y="591577"/>
            <a:ext cx="3186258" cy="1236241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C0B1FF-CEFA-4A08-A429-A1550B297373}"/>
              </a:ext>
            </a:extLst>
          </p:cNvPr>
          <p:cNvSpPr txBox="1"/>
          <p:nvPr/>
        </p:nvSpPr>
        <p:spPr>
          <a:xfrm>
            <a:off x="520900" y="1381889"/>
            <a:ext cx="545463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MR-TOF Re-Trapping</a:t>
            </a:r>
          </a:p>
          <a:p>
            <a:pPr marL="742950" lvl="1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Allows for 10</a:t>
            </a:r>
            <a:r>
              <a:rPr lang="en-US" sz="2400" baseline="30000" dirty="0"/>
              <a:t>4 </a:t>
            </a:r>
            <a:r>
              <a:rPr lang="en-US" sz="2400" dirty="0"/>
              <a:t> suppression of isobaric background ions</a:t>
            </a:r>
          </a:p>
          <a:p>
            <a:pPr marL="285750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How it’s done:</a:t>
            </a:r>
          </a:p>
          <a:p>
            <a:pPr marL="742950" lvl="1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Inject into TOF analyzer and separate in time</a:t>
            </a:r>
          </a:p>
          <a:p>
            <a:pPr marL="742950" lvl="1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Extract towards RF injection trap</a:t>
            </a:r>
          </a:p>
          <a:p>
            <a:pPr marL="742950" lvl="1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Close trap when ion of interest is inside</a:t>
            </a:r>
          </a:p>
          <a:p>
            <a:pPr marL="742950" lvl="1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Re-inject into the TOF analyzer and make mass measurement</a:t>
            </a:r>
          </a:p>
          <a:p>
            <a:pPr marL="742950" lvl="1" indent="-285750">
              <a:spcAft>
                <a:spcPts val="600"/>
              </a:spcAft>
              <a:buClr>
                <a:srgbClr val="00A9FF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CFBEBC-77D7-4B4D-AC65-E45744EA44FE}"/>
              </a:ext>
            </a:extLst>
          </p:cNvPr>
          <p:cNvCxnSpPr>
            <a:cxnSpLocks/>
          </p:cNvCxnSpPr>
          <p:nvPr/>
        </p:nvCxnSpPr>
        <p:spPr>
          <a:xfrm flipH="1" flipV="1">
            <a:off x="8412480" y="1373527"/>
            <a:ext cx="1240567" cy="1322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AED51E-8E31-4B74-8A7F-846E1ECEA5BF}"/>
              </a:ext>
            </a:extLst>
          </p:cNvPr>
          <p:cNvCxnSpPr>
            <a:cxnSpLocks/>
          </p:cNvCxnSpPr>
          <p:nvPr/>
        </p:nvCxnSpPr>
        <p:spPr>
          <a:xfrm flipH="1">
            <a:off x="8412480" y="3935178"/>
            <a:ext cx="1315982" cy="2514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FC9B1C34-6457-C903-4D40-4F9086F52824}"/>
              </a:ext>
            </a:extLst>
          </p:cNvPr>
          <p:cNvSpPr txBox="1">
            <a:spLocks/>
          </p:cNvSpPr>
          <p:nvPr/>
        </p:nvSpPr>
        <p:spPr>
          <a:xfrm>
            <a:off x="209501" y="220277"/>
            <a:ext cx="111442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Selective Re-Trapping</a:t>
            </a:r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F63A5DCF-EC72-A16E-E5B7-52F1C5B07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3836" y="6356350"/>
            <a:ext cx="4114800" cy="365125"/>
          </a:xfrm>
        </p:spPr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7F88B363-330B-C9D1-1AB6-F35798E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92 L 0.04675 0.0257 L 0.05261 -0.01088 L 0.09258 0.00139 L 0.0918 0.73866 L 0.10768 0.70255 L 0.08086 0.69445 L 0.08347 0.71366 L 0.11185 0.72778 L 0.09935 0.73866 L 0.07435 0.73866 L 0.09597 0.70787 L 0.11758 0.71436 L 0.0918 0.72084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36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73681 L -0.00065 0.29584 " pathEditMode="relative" rAng="0" ptsTypes="AAA">
                                      <p:cBhvr>
                                        <p:cTn id="1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6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18528 0.01366 L -0.08945 -0.00208 L -0.09023 0.64236 L -0.09023 0.38797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D42FE-C8AA-EC57-9D8B-7FC3F751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:\Users\mreiter\Desktop\vis-MRTOF-TITAN-upward-03-7-cooler.png">
            <a:extLst>
              <a:ext uri="{FF2B5EF4-FFF2-40B4-BE49-F238E27FC236}">
                <a16:creationId xmlns:a16="http://schemas.microsoft.com/office/drawing/2014/main" id="{C90F1087-60C1-38F0-91CA-2BFE31AB6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8604504" y="402053"/>
            <a:ext cx="2921495" cy="59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:\Users\mreiter\Desktop\vis-MRTOF-TITAN-upward-03-7-cooler.png">
            <a:extLst>
              <a:ext uri="{FF2B5EF4-FFF2-40B4-BE49-F238E27FC236}">
                <a16:creationId xmlns:a16="http://schemas.microsoft.com/office/drawing/2014/main" id="{7671E67C-D1C4-1AEF-ADFE-FF1244EF5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15288349" y="3935178"/>
            <a:ext cx="2395592" cy="57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9504D2-5227-6276-61E3-69985580CDD3}"/>
              </a:ext>
            </a:extLst>
          </p:cNvPr>
          <p:cNvSpPr/>
          <p:nvPr/>
        </p:nvSpPr>
        <p:spPr>
          <a:xfrm>
            <a:off x="6216465" y="5766015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707C8-9A3E-BD22-E344-BF6762C1D324}"/>
              </a:ext>
            </a:extLst>
          </p:cNvPr>
          <p:cNvSpPr/>
          <p:nvPr/>
        </p:nvSpPr>
        <p:spPr>
          <a:xfrm>
            <a:off x="7884407" y="5766015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F7CB6A-0F5A-F494-4004-CA43D99B390D}"/>
              </a:ext>
            </a:extLst>
          </p:cNvPr>
          <p:cNvSpPr/>
          <p:nvPr/>
        </p:nvSpPr>
        <p:spPr>
          <a:xfrm>
            <a:off x="6216465" y="6378087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E9BD2-CD82-3FB4-02CF-0C3029EC7B10}"/>
              </a:ext>
            </a:extLst>
          </p:cNvPr>
          <p:cNvSpPr/>
          <p:nvPr/>
        </p:nvSpPr>
        <p:spPr>
          <a:xfrm>
            <a:off x="7524407" y="6378087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80807-C273-A35E-25FD-2B66A1098E6D}"/>
              </a:ext>
            </a:extLst>
          </p:cNvPr>
          <p:cNvSpPr/>
          <p:nvPr/>
        </p:nvSpPr>
        <p:spPr>
          <a:xfrm>
            <a:off x="6216465" y="5621999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39912-CC93-9B12-A521-19E33BAFC0BF}"/>
              </a:ext>
            </a:extLst>
          </p:cNvPr>
          <p:cNvSpPr/>
          <p:nvPr/>
        </p:nvSpPr>
        <p:spPr>
          <a:xfrm>
            <a:off x="7524407" y="5621999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5D757B-86DE-D131-AD80-EED40E82CFCF}"/>
              </a:ext>
            </a:extLst>
          </p:cNvPr>
          <p:cNvSpPr/>
          <p:nvPr/>
        </p:nvSpPr>
        <p:spPr>
          <a:xfrm>
            <a:off x="6216465" y="4577943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EE5717-720E-E65B-0F21-560FEC1DD633}"/>
              </a:ext>
            </a:extLst>
          </p:cNvPr>
          <p:cNvSpPr/>
          <p:nvPr/>
        </p:nvSpPr>
        <p:spPr>
          <a:xfrm>
            <a:off x="7524407" y="4577943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0730D3-4A58-2651-0146-C76FFCA78313}"/>
              </a:ext>
            </a:extLst>
          </p:cNvPr>
          <p:cNvSpPr/>
          <p:nvPr/>
        </p:nvSpPr>
        <p:spPr>
          <a:xfrm>
            <a:off x="6216465" y="4217943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D7839-E3CE-6878-9A4F-E1D94995B28C}"/>
              </a:ext>
            </a:extLst>
          </p:cNvPr>
          <p:cNvSpPr/>
          <p:nvPr/>
        </p:nvSpPr>
        <p:spPr>
          <a:xfrm>
            <a:off x="7884407" y="4238134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EFB9AA-F439-7A34-5CBD-908001364879}"/>
              </a:ext>
            </a:extLst>
          </p:cNvPr>
          <p:cNvSpPr/>
          <p:nvPr/>
        </p:nvSpPr>
        <p:spPr>
          <a:xfrm>
            <a:off x="6216465" y="378585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A450-4EE0-1030-ED20-C79EF47D6508}"/>
              </a:ext>
            </a:extLst>
          </p:cNvPr>
          <p:cNvSpPr/>
          <p:nvPr/>
        </p:nvSpPr>
        <p:spPr>
          <a:xfrm>
            <a:off x="6216465" y="335380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75DC13-73FB-E883-770C-37146AE63D58}"/>
              </a:ext>
            </a:extLst>
          </p:cNvPr>
          <p:cNvSpPr/>
          <p:nvPr/>
        </p:nvSpPr>
        <p:spPr>
          <a:xfrm>
            <a:off x="6216465" y="2561719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A9F298-C2E7-86BE-F120-609B3AD7C3AE}"/>
              </a:ext>
            </a:extLst>
          </p:cNvPr>
          <p:cNvSpPr/>
          <p:nvPr/>
        </p:nvSpPr>
        <p:spPr>
          <a:xfrm>
            <a:off x="6216465" y="1373527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7ECE19-EED4-1F5C-A66A-9580D44DA7E5}"/>
              </a:ext>
            </a:extLst>
          </p:cNvPr>
          <p:cNvSpPr/>
          <p:nvPr/>
        </p:nvSpPr>
        <p:spPr>
          <a:xfrm>
            <a:off x="7884407" y="378585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56A59-9CDE-11B9-0242-3412D4FE7677}"/>
              </a:ext>
            </a:extLst>
          </p:cNvPr>
          <p:cNvSpPr/>
          <p:nvPr/>
        </p:nvSpPr>
        <p:spPr>
          <a:xfrm>
            <a:off x="7884407" y="335380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A114EF-2537-EC6A-82F0-4ED7158B2C34}"/>
              </a:ext>
            </a:extLst>
          </p:cNvPr>
          <p:cNvSpPr/>
          <p:nvPr/>
        </p:nvSpPr>
        <p:spPr>
          <a:xfrm>
            <a:off x="7884407" y="2561719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CE264B-576D-2390-D07D-ED9709BBEE03}"/>
              </a:ext>
            </a:extLst>
          </p:cNvPr>
          <p:cNvSpPr/>
          <p:nvPr/>
        </p:nvSpPr>
        <p:spPr>
          <a:xfrm>
            <a:off x="7884407" y="1373527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F1C824-967A-D11E-A6D4-C1BAA3417409}"/>
              </a:ext>
            </a:extLst>
          </p:cNvPr>
          <p:cNvSpPr/>
          <p:nvPr/>
        </p:nvSpPr>
        <p:spPr>
          <a:xfrm>
            <a:off x="8148636" y="898440"/>
            <a:ext cx="366108" cy="37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E05724D-76C1-D399-9F46-F0274D1AA564}"/>
              </a:ext>
            </a:extLst>
          </p:cNvPr>
          <p:cNvSpPr/>
          <p:nvPr/>
        </p:nvSpPr>
        <p:spPr>
          <a:xfrm>
            <a:off x="5929002" y="898438"/>
            <a:ext cx="366108" cy="37571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B05CB3-E738-9F6C-1320-CD83CFB5DEF5}"/>
              </a:ext>
            </a:extLst>
          </p:cNvPr>
          <p:cNvSpPr/>
          <p:nvPr/>
        </p:nvSpPr>
        <p:spPr>
          <a:xfrm>
            <a:off x="7047382" y="898439"/>
            <a:ext cx="366108" cy="37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EE44A0-E3B5-E569-151D-6956645BC83E}"/>
              </a:ext>
            </a:extLst>
          </p:cNvPr>
          <p:cNvSpPr/>
          <p:nvPr/>
        </p:nvSpPr>
        <p:spPr>
          <a:xfrm>
            <a:off x="5693791" y="591577"/>
            <a:ext cx="3186258" cy="1236241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420112-42EB-94E2-1CBC-85B681AFB360}"/>
              </a:ext>
            </a:extLst>
          </p:cNvPr>
          <p:cNvCxnSpPr>
            <a:cxnSpLocks/>
          </p:cNvCxnSpPr>
          <p:nvPr/>
        </p:nvCxnSpPr>
        <p:spPr>
          <a:xfrm flipH="1" flipV="1">
            <a:off x="8412480" y="1373527"/>
            <a:ext cx="1240567" cy="1322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EE1B91-5EFB-1405-D1D8-003C69889BB1}"/>
              </a:ext>
            </a:extLst>
          </p:cNvPr>
          <p:cNvCxnSpPr>
            <a:cxnSpLocks/>
          </p:cNvCxnSpPr>
          <p:nvPr/>
        </p:nvCxnSpPr>
        <p:spPr>
          <a:xfrm flipH="1">
            <a:off x="8412480" y="3935178"/>
            <a:ext cx="1315982" cy="2514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E6525CDB-CA48-B2D2-2DD7-7A902E7C58F2}"/>
              </a:ext>
            </a:extLst>
          </p:cNvPr>
          <p:cNvSpPr txBox="1">
            <a:spLocks/>
          </p:cNvSpPr>
          <p:nvPr/>
        </p:nvSpPr>
        <p:spPr>
          <a:xfrm>
            <a:off x="209501" y="220277"/>
            <a:ext cx="111442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Selective Re-Trapping</a:t>
            </a:r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3A3865-BD87-5B8A-CCA8-B16ED929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3836" y="6356350"/>
            <a:ext cx="4114800" cy="365125"/>
          </a:xfrm>
        </p:spPr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047FD86-343A-9A77-FC61-D6D83DC0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496BEF5-945C-5F80-EB1F-389FEEE2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59" y="1225974"/>
            <a:ext cx="6852061" cy="5224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2D043-D5A6-83E9-C14E-DA989AB5F210}"/>
              </a:ext>
            </a:extLst>
          </p:cNvPr>
          <p:cNvSpPr txBox="1"/>
          <p:nvPr/>
        </p:nvSpPr>
        <p:spPr>
          <a:xfrm>
            <a:off x="124868" y="1645258"/>
            <a:ext cx="1732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9FF"/>
                </a:solidFill>
              </a:rPr>
              <a:t>4 order of magnitude background suppression</a:t>
            </a:r>
            <a:endParaRPr lang="en-CA" sz="2000" b="1" dirty="0">
              <a:solidFill>
                <a:srgbClr val="00A9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313D42-F31E-0240-548C-ECFB797E587F}"/>
              </a:ext>
            </a:extLst>
          </p:cNvPr>
          <p:cNvSpPr/>
          <p:nvPr/>
        </p:nvSpPr>
        <p:spPr>
          <a:xfrm>
            <a:off x="3930977" y="1932495"/>
            <a:ext cx="1046376" cy="247742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068A4E-C457-4E76-30A6-1B979D0439A6}"/>
              </a:ext>
            </a:extLst>
          </p:cNvPr>
          <p:cNvSpPr/>
          <p:nvPr/>
        </p:nvSpPr>
        <p:spPr>
          <a:xfrm>
            <a:off x="3930977" y="4123116"/>
            <a:ext cx="1046376" cy="247742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52BF16-D5E8-1626-B68C-3D2A5D750D8F}"/>
              </a:ext>
            </a:extLst>
          </p:cNvPr>
          <p:cNvCxnSpPr>
            <a:cxnSpLocks/>
          </p:cNvCxnSpPr>
          <p:nvPr/>
        </p:nvCxnSpPr>
        <p:spPr>
          <a:xfrm>
            <a:off x="1819373" y="2306978"/>
            <a:ext cx="1480008" cy="9685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218690-8EFA-14D5-AFC3-C4B04FE6DB04}"/>
              </a:ext>
            </a:extLst>
          </p:cNvPr>
          <p:cNvCxnSpPr>
            <a:cxnSpLocks/>
          </p:cNvCxnSpPr>
          <p:nvPr/>
        </p:nvCxnSpPr>
        <p:spPr>
          <a:xfrm>
            <a:off x="1819373" y="2306978"/>
            <a:ext cx="1350305" cy="244413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3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92 L 0.04675 0.0257 L 0.05261 -0.01088 L 0.09258 0.00139 L 0.0918 0.73866 L 0.10768 0.70255 L 0.08086 0.69445 L 0.08347 0.71366 L 0.11185 0.72778 L 0.09935 0.73866 L 0.07435 0.73866 L 0.09597 0.70787 L 0.11758 0.71436 L 0.0918 0.72084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36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73681 L -0.00065 0.29584 " pathEditMode="relative" rAng="0" ptsTypes="AAA">
                                      <p:cBhvr>
                                        <p:cTn id="1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6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18528 0.01366 L -0.08945 -0.00208 L -0.09023 0.64236 L -0.09023 0.38797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303B9-29B1-59C4-952E-0C6727BD7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53D9E5-1B6C-0DBE-7AC9-B95FACD7B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4"/>
          <a:stretch/>
        </p:blipFill>
        <p:spPr>
          <a:xfrm>
            <a:off x="2692045" y="925709"/>
            <a:ext cx="9467298" cy="5839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D7FEB-9731-2EDF-0D41-5C0D366A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Measurements and Nuclear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D954B-C1D3-0B81-5832-C6F3AD02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Chris Chambers PSD Mixer July 18,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2AF4E-8018-DCC2-6861-E01513F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E2821-F524-39A1-5E03-E956535AD6ED}"/>
              </a:ext>
            </a:extLst>
          </p:cNvPr>
          <p:cNvSpPr txBox="1"/>
          <p:nvPr/>
        </p:nvSpPr>
        <p:spPr>
          <a:xfrm>
            <a:off x="0" y="6487949"/>
            <a:ext cx="3625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https://people.physics.anu.edu.au/~ecs103/chart/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26F1D-3A1E-57F2-F650-1DC0FEDD402B}"/>
              </a:ext>
            </a:extLst>
          </p:cNvPr>
          <p:cNvSpPr txBox="1"/>
          <p:nvPr/>
        </p:nvSpPr>
        <p:spPr>
          <a:xfrm>
            <a:off x="838200" y="1599120"/>
            <a:ext cx="564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excess is the difference between the atomic mass and the atomic number times the atomic mass unit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tells us about the binding energy thanks to our pal 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14D7A5-6C5E-3984-3054-C57E3389FE38}"/>
                  </a:ext>
                </a:extLst>
              </p:cNvPr>
              <p:cNvSpPr txBox="1"/>
              <p:nvPr/>
            </p:nvSpPr>
            <p:spPr>
              <a:xfrm>
                <a:off x="2149017" y="2245451"/>
                <a:ext cx="25977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14D7A5-6C5E-3984-3054-C57E3389F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017" y="2245451"/>
                <a:ext cx="2597762" cy="307777"/>
              </a:xfrm>
              <a:prstGeom prst="rect">
                <a:avLst/>
              </a:prstGeom>
              <a:blipFill>
                <a:blip r:embed="rId4"/>
                <a:stretch>
                  <a:fillRect l="-2113" r="-704" b="-58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erson with white hair&#10;&#10;AI-generated content may be incorrect.">
            <a:extLst>
              <a:ext uri="{FF2B5EF4-FFF2-40B4-BE49-F238E27FC236}">
                <a16:creationId xmlns:a16="http://schemas.microsoft.com/office/drawing/2014/main" id="{69A19F35-FD8C-3850-A69B-C4B5471CE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90" y="3026419"/>
            <a:ext cx="1610550" cy="1994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33BFDE-5118-7CE1-BF37-3AFE56C337E5}"/>
                  </a:ext>
                </a:extLst>
              </p:cNvPr>
              <p:cNvSpPr txBox="1"/>
              <p:nvPr/>
            </p:nvSpPr>
            <p:spPr>
              <a:xfrm>
                <a:off x="3126930" y="3192087"/>
                <a:ext cx="12291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33BFDE-5118-7CE1-BF37-3AFE56C33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930" y="3192087"/>
                <a:ext cx="1229119" cy="369332"/>
              </a:xfrm>
              <a:prstGeom prst="rect">
                <a:avLst/>
              </a:prstGeom>
              <a:blipFill>
                <a:blip r:embed="rId6"/>
                <a:stretch>
                  <a:fillRect l="-5941" t="-1667" r="-1980"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6760A56-171F-C18A-2EEB-1F1C0B4924E9}"/>
              </a:ext>
            </a:extLst>
          </p:cNvPr>
          <p:cNvSpPr txBox="1"/>
          <p:nvPr/>
        </p:nvSpPr>
        <p:spPr>
          <a:xfrm>
            <a:off x="1074143" y="4995936"/>
            <a:ext cx="27297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Retrieved from Library of Congress archives</a:t>
            </a:r>
          </a:p>
        </p:txBody>
      </p:sp>
    </p:spTree>
    <p:extLst>
      <p:ext uri="{BB962C8B-B14F-4D97-AF65-F5344CB8AC3E}">
        <p14:creationId xmlns:p14="http://schemas.microsoft.com/office/powerpoint/2010/main" val="434798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B1188-C30A-067D-ED46-DAA7E5ABA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:\Users\mreiter\Desktop\vis-MRTOF-TITAN-upward-03-7-cooler.png">
            <a:extLst>
              <a:ext uri="{FF2B5EF4-FFF2-40B4-BE49-F238E27FC236}">
                <a16:creationId xmlns:a16="http://schemas.microsoft.com/office/drawing/2014/main" id="{3AD9D567-354F-521D-77C9-E465DF506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8604504" y="402053"/>
            <a:ext cx="2921495" cy="59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:\Users\mreiter\Desktop\vis-MRTOF-TITAN-upward-03-7-cooler.png">
            <a:extLst>
              <a:ext uri="{FF2B5EF4-FFF2-40B4-BE49-F238E27FC236}">
                <a16:creationId xmlns:a16="http://schemas.microsoft.com/office/drawing/2014/main" id="{F27EB97E-B79E-AECE-423D-EFE96EC33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15288349" y="3935178"/>
            <a:ext cx="2395592" cy="57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DAE977-B1BA-7092-7186-50E03109B689}"/>
              </a:ext>
            </a:extLst>
          </p:cNvPr>
          <p:cNvSpPr/>
          <p:nvPr/>
        </p:nvSpPr>
        <p:spPr>
          <a:xfrm>
            <a:off x="6216465" y="5766015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3066F-4989-B0D7-14AD-8DBE0E3405CF}"/>
              </a:ext>
            </a:extLst>
          </p:cNvPr>
          <p:cNvSpPr/>
          <p:nvPr/>
        </p:nvSpPr>
        <p:spPr>
          <a:xfrm>
            <a:off x="7884407" y="5766015"/>
            <a:ext cx="360000" cy="54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1ECD6-50C5-0745-7E1B-23EA5FF446C0}"/>
              </a:ext>
            </a:extLst>
          </p:cNvPr>
          <p:cNvSpPr/>
          <p:nvPr/>
        </p:nvSpPr>
        <p:spPr>
          <a:xfrm>
            <a:off x="6216465" y="6378087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D9FACB-BAE9-D376-5A5C-F252108DE591}"/>
              </a:ext>
            </a:extLst>
          </p:cNvPr>
          <p:cNvSpPr/>
          <p:nvPr/>
        </p:nvSpPr>
        <p:spPr>
          <a:xfrm>
            <a:off x="7524407" y="6378087"/>
            <a:ext cx="720000" cy="72000"/>
          </a:xfrm>
          <a:prstGeom prst="rect">
            <a:avLst/>
          </a:prstGeom>
          <a:solidFill>
            <a:srgbClr val="96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85178C-65E9-FEED-43BA-48654784CFB8}"/>
              </a:ext>
            </a:extLst>
          </p:cNvPr>
          <p:cNvSpPr/>
          <p:nvPr/>
        </p:nvSpPr>
        <p:spPr>
          <a:xfrm>
            <a:off x="6216465" y="5621999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612AE-36D0-C4C9-1B60-648C751A65CA}"/>
              </a:ext>
            </a:extLst>
          </p:cNvPr>
          <p:cNvSpPr/>
          <p:nvPr/>
        </p:nvSpPr>
        <p:spPr>
          <a:xfrm>
            <a:off x="7524407" y="5621999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12367-81D7-B87D-5344-8AA489ABAE03}"/>
              </a:ext>
            </a:extLst>
          </p:cNvPr>
          <p:cNvSpPr/>
          <p:nvPr/>
        </p:nvSpPr>
        <p:spPr>
          <a:xfrm>
            <a:off x="6216465" y="4577943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E2C44-AA04-5CBF-2218-D38DE07EE2EB}"/>
              </a:ext>
            </a:extLst>
          </p:cNvPr>
          <p:cNvSpPr/>
          <p:nvPr/>
        </p:nvSpPr>
        <p:spPr>
          <a:xfrm>
            <a:off x="7524407" y="4577943"/>
            <a:ext cx="720000" cy="72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0BD71-E2CB-5870-D8E3-AA3B37721164}"/>
              </a:ext>
            </a:extLst>
          </p:cNvPr>
          <p:cNvSpPr/>
          <p:nvPr/>
        </p:nvSpPr>
        <p:spPr>
          <a:xfrm>
            <a:off x="6216465" y="4217943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2D6D0F-D5C7-B9E3-055D-381CC69EADE3}"/>
              </a:ext>
            </a:extLst>
          </p:cNvPr>
          <p:cNvSpPr/>
          <p:nvPr/>
        </p:nvSpPr>
        <p:spPr>
          <a:xfrm>
            <a:off x="7884407" y="4238134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D7DCC-D1C2-1FC3-D115-1914D2CE6EE5}"/>
              </a:ext>
            </a:extLst>
          </p:cNvPr>
          <p:cNvSpPr/>
          <p:nvPr/>
        </p:nvSpPr>
        <p:spPr>
          <a:xfrm>
            <a:off x="6216465" y="378585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CBCE61-EE45-6DA8-9194-413236F95811}"/>
              </a:ext>
            </a:extLst>
          </p:cNvPr>
          <p:cNvSpPr/>
          <p:nvPr/>
        </p:nvSpPr>
        <p:spPr>
          <a:xfrm>
            <a:off x="6216465" y="335380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E397D8-489A-DB0B-D2CC-F71E8BE47048}"/>
              </a:ext>
            </a:extLst>
          </p:cNvPr>
          <p:cNvSpPr/>
          <p:nvPr/>
        </p:nvSpPr>
        <p:spPr>
          <a:xfrm>
            <a:off x="6216465" y="2561719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F9A9A0-1DF9-5D9E-8FC0-50774F41B514}"/>
              </a:ext>
            </a:extLst>
          </p:cNvPr>
          <p:cNvSpPr/>
          <p:nvPr/>
        </p:nvSpPr>
        <p:spPr>
          <a:xfrm>
            <a:off x="6216465" y="1373527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9A7D10-5510-D6BB-CE30-EADAF42B903A}"/>
              </a:ext>
            </a:extLst>
          </p:cNvPr>
          <p:cNvSpPr/>
          <p:nvPr/>
        </p:nvSpPr>
        <p:spPr>
          <a:xfrm>
            <a:off x="7884407" y="3785855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7F5DB5-19DA-8223-2355-CA2E70B4DA0C}"/>
              </a:ext>
            </a:extLst>
          </p:cNvPr>
          <p:cNvSpPr/>
          <p:nvPr/>
        </p:nvSpPr>
        <p:spPr>
          <a:xfrm>
            <a:off x="7884407" y="3353807"/>
            <a:ext cx="360000" cy="36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5A39-B278-943D-3C6B-DFC800FC9F65}"/>
              </a:ext>
            </a:extLst>
          </p:cNvPr>
          <p:cNvSpPr/>
          <p:nvPr/>
        </p:nvSpPr>
        <p:spPr>
          <a:xfrm>
            <a:off x="7884407" y="2561719"/>
            <a:ext cx="360000" cy="7200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2DB2DA-30EE-16D3-5B30-6E3DAEA8F51D}"/>
              </a:ext>
            </a:extLst>
          </p:cNvPr>
          <p:cNvSpPr/>
          <p:nvPr/>
        </p:nvSpPr>
        <p:spPr>
          <a:xfrm>
            <a:off x="7884407" y="1373527"/>
            <a:ext cx="360000" cy="112077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94D597-88F0-CB04-7930-4FC95E246FEE}"/>
              </a:ext>
            </a:extLst>
          </p:cNvPr>
          <p:cNvSpPr/>
          <p:nvPr/>
        </p:nvSpPr>
        <p:spPr>
          <a:xfrm>
            <a:off x="8148636" y="898440"/>
            <a:ext cx="366108" cy="37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D31066-FF22-1EE8-40CC-CA02C88E957D}"/>
              </a:ext>
            </a:extLst>
          </p:cNvPr>
          <p:cNvSpPr/>
          <p:nvPr/>
        </p:nvSpPr>
        <p:spPr>
          <a:xfrm>
            <a:off x="5929002" y="898438"/>
            <a:ext cx="366108" cy="37571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CFD4BF6-A26B-49BF-D5C8-F437D9370650}"/>
              </a:ext>
            </a:extLst>
          </p:cNvPr>
          <p:cNvSpPr/>
          <p:nvPr/>
        </p:nvSpPr>
        <p:spPr>
          <a:xfrm>
            <a:off x="7047382" y="898439"/>
            <a:ext cx="366108" cy="37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B2681F-04D2-6CA0-6419-BF1BE6AFA03E}"/>
              </a:ext>
            </a:extLst>
          </p:cNvPr>
          <p:cNvSpPr/>
          <p:nvPr/>
        </p:nvSpPr>
        <p:spPr>
          <a:xfrm>
            <a:off x="5693791" y="591577"/>
            <a:ext cx="3186258" cy="1236241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52679C-33C4-2F86-4AD5-6B110DA28423}"/>
              </a:ext>
            </a:extLst>
          </p:cNvPr>
          <p:cNvCxnSpPr>
            <a:cxnSpLocks/>
          </p:cNvCxnSpPr>
          <p:nvPr/>
        </p:nvCxnSpPr>
        <p:spPr>
          <a:xfrm flipH="1" flipV="1">
            <a:off x="8412480" y="1373527"/>
            <a:ext cx="1240567" cy="1322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A11E20-2BA2-A0A9-C899-DF16B82AAB79}"/>
              </a:ext>
            </a:extLst>
          </p:cNvPr>
          <p:cNvCxnSpPr>
            <a:cxnSpLocks/>
          </p:cNvCxnSpPr>
          <p:nvPr/>
        </p:nvCxnSpPr>
        <p:spPr>
          <a:xfrm flipH="1">
            <a:off x="8412480" y="3935178"/>
            <a:ext cx="1315982" cy="2514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E342E2E5-B5A8-DE47-D93A-8A64F5689E9A}"/>
              </a:ext>
            </a:extLst>
          </p:cNvPr>
          <p:cNvSpPr txBox="1">
            <a:spLocks/>
          </p:cNvSpPr>
          <p:nvPr/>
        </p:nvSpPr>
        <p:spPr>
          <a:xfrm>
            <a:off x="209501" y="220277"/>
            <a:ext cx="111442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Selective Re-Trapping</a:t>
            </a:r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3FE9E25D-0595-66FD-CAD2-C50B40D4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3836" y="6356350"/>
            <a:ext cx="4114800" cy="365125"/>
          </a:xfrm>
        </p:spPr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E1D07440-7D25-25B7-A2DD-F4D41F87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739FB66-2FDD-931B-2D3E-E8BB18A95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59" y="1225974"/>
            <a:ext cx="6852061" cy="5224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8B85F-4CE8-D347-7149-7641A0DC211A}"/>
              </a:ext>
            </a:extLst>
          </p:cNvPr>
          <p:cNvSpPr txBox="1"/>
          <p:nvPr/>
        </p:nvSpPr>
        <p:spPr>
          <a:xfrm>
            <a:off x="124868" y="1645258"/>
            <a:ext cx="1694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9FF"/>
                </a:solidFill>
              </a:rPr>
              <a:t>4 order of magnitude background suppression</a:t>
            </a:r>
            <a:endParaRPr lang="en-CA" sz="2000" b="1" dirty="0">
              <a:solidFill>
                <a:srgbClr val="00A9FF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6FD4A1-520B-16DB-5CBD-1163A9518C7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819373" y="2306978"/>
            <a:ext cx="1480008" cy="9685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87FE1A-6437-C155-4DD8-AA6B58AC2E9F}"/>
              </a:ext>
            </a:extLst>
          </p:cNvPr>
          <p:cNvCxnSpPr>
            <a:cxnSpLocks/>
          </p:cNvCxnSpPr>
          <p:nvPr/>
        </p:nvCxnSpPr>
        <p:spPr>
          <a:xfrm>
            <a:off x="1819373" y="2306978"/>
            <a:ext cx="1350305" cy="244413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D56E1DD-88A9-29C3-B54D-51F4FF58F662}"/>
              </a:ext>
            </a:extLst>
          </p:cNvPr>
          <p:cNvSpPr txBox="1"/>
          <p:nvPr/>
        </p:nvSpPr>
        <p:spPr>
          <a:xfrm>
            <a:off x="5013023" y="2586048"/>
            <a:ext cx="310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Low-rate isotopes now visible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with higher RIB rate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DDB05-F0EC-5AA6-4A87-0CDE2912DBEF}"/>
              </a:ext>
            </a:extLst>
          </p:cNvPr>
          <p:cNvSpPr/>
          <p:nvPr/>
        </p:nvSpPr>
        <p:spPr>
          <a:xfrm>
            <a:off x="4760536" y="3735544"/>
            <a:ext cx="3388100" cy="2127928"/>
          </a:xfrm>
          <a:prstGeom prst="rect">
            <a:avLst/>
          </a:prstGeom>
          <a:solidFill>
            <a:schemeClr val="accent6">
              <a:lumMod val="40000"/>
              <a:lumOff val="60000"/>
              <a:alpha val="4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92 L 0.04675 0.0257 L 0.05261 -0.01088 L 0.09258 0.00139 L 0.0918 0.73866 L 0.10768 0.70255 L 0.08086 0.69445 L 0.08347 0.71366 L 0.11185 0.72778 L 0.09935 0.73866 L 0.07435 0.73866 L 0.09597 0.70787 L 0.11758 0.71436 L 0.0918 0.72084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36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3737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73681 L -0.00065 0.29584 " pathEditMode="relative" rAng="0" ptsTypes="AAA">
                                      <p:cBhvr>
                                        <p:cTn id="1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6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18528 0.01366 L -0.08945 -0.00208 L -0.09023 0.64236 L -0.09023 0.38797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E5D5-8FD9-6B45-D701-7FE7686C9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DA46AA-9D54-C70B-FD83-D2707FF2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43" y="1580036"/>
            <a:ext cx="5306556" cy="3977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9C975-4D54-9BC5-AB16-8460B220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Neutron Pairing Gap (</a:t>
            </a:r>
            <a:r>
              <a:rPr lang="en-US" sz="3600" b="1" dirty="0" err="1">
                <a:solidFill>
                  <a:srgbClr val="00B0F0"/>
                </a:solidFill>
                <a:latin typeface="Arial" charset="0"/>
                <a:cs typeface="Arial" charset="0"/>
              </a:rPr>
              <a:t>P</a:t>
            </a:r>
            <a:r>
              <a:rPr lang="en-US" sz="3600" b="1" baseline="-25000" dirty="0" err="1">
                <a:solidFill>
                  <a:srgbClr val="00B0F0"/>
                </a:solidFill>
                <a:latin typeface="Arial" charset="0"/>
                <a:cs typeface="Arial" charset="0"/>
              </a:rPr>
              <a:t>n</a:t>
            </a:r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603DE-C0D1-D4E4-E0AC-C6F7CBE8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197FE-68BE-25B7-DF04-EFC6DCE9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AC443A-5819-A4B8-8805-CD9DE36F7593}"/>
                  </a:ext>
                </a:extLst>
              </p:cNvPr>
              <p:cNvSpPr txBox="1"/>
              <p:nvPr/>
            </p:nvSpPr>
            <p:spPr>
              <a:xfrm>
                <a:off x="5485672" y="2735232"/>
                <a:ext cx="6530108" cy="554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AC443A-5819-A4B8-8805-CD9DE36F7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672" y="2735232"/>
                <a:ext cx="6530108" cy="554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B485691-C695-794C-BD3C-E3692B991B4D}"/>
              </a:ext>
            </a:extLst>
          </p:cNvPr>
          <p:cNvSpPr txBox="1"/>
          <p:nvPr/>
        </p:nvSpPr>
        <p:spPr>
          <a:xfrm>
            <a:off x="5437895" y="1876592"/>
            <a:ext cx="6625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Neutron pairing gap is the energy it takes to separate a neutron 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baseline="-25000" dirty="0"/>
              <a:t>n</a:t>
            </a:r>
            <a:r>
              <a:rPr lang="en-US" sz="2400" dirty="0"/>
              <a:t> is the one-neutron separation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ab initio </a:t>
            </a:r>
            <a:r>
              <a:rPr lang="en-US" sz="2400" dirty="0"/>
              <a:t>methods do not capture this behavior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869A3-4FBA-14B9-9644-D8F012D47C16}"/>
              </a:ext>
            </a:extLst>
          </p:cNvPr>
          <p:cNvSpPr txBox="1"/>
          <p:nvPr/>
        </p:nvSpPr>
        <p:spPr>
          <a:xfrm>
            <a:off x="6279038" y="4398528"/>
            <a:ext cx="4943377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Decrease in pairing gap indicates higher collectivity beyond N = 40</a:t>
            </a:r>
          </a:p>
        </p:txBody>
      </p:sp>
    </p:spTree>
    <p:extLst>
      <p:ext uri="{BB962C8B-B14F-4D97-AF65-F5344CB8AC3E}">
        <p14:creationId xmlns:p14="http://schemas.microsoft.com/office/powerpoint/2010/main" val="2391940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EA0E-0720-9793-FC41-FA3BE868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F876-4CCA-05FB-4B88-10138B06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Laser On/Off Effect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C3E8-01C5-A9C3-EBB5-280A5623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1A9A4-62D3-E3F4-EF9C-63BA20F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657E10C-C930-3F5B-7D9B-9A705A61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212" y="422479"/>
            <a:ext cx="6013041" cy="6013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9EC97-3B1E-CD19-28EE-A10055C1DA01}"/>
              </a:ext>
            </a:extLst>
          </p:cNvPr>
          <p:cNvSpPr txBox="1"/>
          <p:nvPr/>
        </p:nvSpPr>
        <p:spPr>
          <a:xfrm>
            <a:off x="838200" y="1690688"/>
            <a:ext cx="4799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Mn isotopes were resonantly ionized by a 2-step laser scheme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279.910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376.223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laser is blocked the Mn peak disappears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3F31F-007F-405E-9413-73DE4BC086B5}"/>
              </a:ext>
            </a:extLst>
          </p:cNvPr>
          <p:cNvSpPr txBox="1"/>
          <p:nvPr/>
        </p:nvSpPr>
        <p:spPr>
          <a:xfrm>
            <a:off x="1442272" y="4328060"/>
            <a:ext cx="359111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Confident the mass peak is Mn</a:t>
            </a:r>
          </a:p>
        </p:txBody>
      </p:sp>
    </p:spTree>
    <p:extLst>
      <p:ext uri="{BB962C8B-B14F-4D97-AF65-F5344CB8AC3E}">
        <p14:creationId xmlns:p14="http://schemas.microsoft.com/office/powerpoint/2010/main" val="1594963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72647-E210-B7BC-ACD1-6FFACB8A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6598B-359A-27D1-F74D-DEE8A27B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Spectrum m/q = 68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AA883-2D91-64FF-53D9-6ADA81C5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41B0D-511B-4DD0-2684-80144B9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23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5C6104-7C46-8404-B415-D013A61A596E}"/>
              </a:ext>
            </a:extLst>
          </p:cNvPr>
          <p:cNvGrpSpPr/>
          <p:nvPr/>
        </p:nvGrpSpPr>
        <p:grpSpPr>
          <a:xfrm>
            <a:off x="566928" y="1261872"/>
            <a:ext cx="10789942" cy="5094742"/>
            <a:chOff x="701029" y="1346815"/>
            <a:chExt cx="10789942" cy="509474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6102B3F-E089-4C1C-51A2-A0A77612824F}"/>
                </a:ext>
              </a:extLst>
            </p:cNvPr>
            <p:cNvGrpSpPr/>
            <p:nvPr/>
          </p:nvGrpSpPr>
          <p:grpSpPr>
            <a:xfrm>
              <a:off x="701029" y="1346815"/>
              <a:ext cx="10789942" cy="5094742"/>
              <a:chOff x="701029" y="1346815"/>
              <a:chExt cx="10789942" cy="5094742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49A35CC-13A2-364D-BC36-8D66C73B7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1029" y="1346815"/>
                <a:ext cx="10789942" cy="5094742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10F5A8D-5F0C-E6CB-779D-CC737BFC0B17}"/>
                  </a:ext>
                </a:extLst>
              </p:cNvPr>
              <p:cNvSpPr/>
              <p:nvPr/>
            </p:nvSpPr>
            <p:spPr>
              <a:xfrm>
                <a:off x="2539014" y="2006353"/>
                <a:ext cx="6827110" cy="1864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515C23-F376-4F1A-9AC5-DD8641AC606A}"/>
                </a:ext>
              </a:extLst>
            </p:cNvPr>
            <p:cNvSpPr/>
            <p:nvPr/>
          </p:nvSpPr>
          <p:spPr>
            <a:xfrm>
              <a:off x="5486400" y="1589104"/>
              <a:ext cx="1544715" cy="333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72D5116-27FA-AF86-9F7E-79B62201A70A}"/>
              </a:ext>
            </a:extLst>
          </p:cNvPr>
          <p:cNvSpPr txBox="1"/>
          <p:nvPr/>
        </p:nvSpPr>
        <p:spPr>
          <a:xfrm rot="16200000">
            <a:off x="7911918" y="242893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Mn68:-1e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0967AC-B1A8-6229-E838-561AFB03B177}"/>
              </a:ext>
            </a:extLst>
          </p:cNvPr>
          <p:cNvSpPr txBox="1"/>
          <p:nvPr/>
        </p:nvSpPr>
        <p:spPr>
          <a:xfrm rot="16200000">
            <a:off x="1853961" y="2337693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Zn68:-1e</a:t>
            </a:r>
            <a:r>
              <a:rPr lang="en-US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2E494A-5FC9-E831-9461-06BAD2A8170C}"/>
              </a:ext>
            </a:extLst>
          </p:cNvPr>
          <p:cNvSpPr txBox="1"/>
          <p:nvPr/>
        </p:nvSpPr>
        <p:spPr>
          <a:xfrm rot="16200000">
            <a:off x="2298866" y="2309695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Ga68:-1e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5F88C9-7C13-0F8A-6FD4-72BA2A351B9B}"/>
              </a:ext>
            </a:extLst>
          </p:cNvPr>
          <p:cNvSpPr txBox="1"/>
          <p:nvPr/>
        </p:nvSpPr>
        <p:spPr>
          <a:xfrm>
            <a:off x="3238956" y="186395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Cr52:O16:-1e</a:t>
            </a:r>
            <a:r>
              <a:rPr lang="en-US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76AA6F-D720-AFA5-6F24-F9BEC66C207D}"/>
              </a:ext>
            </a:extLst>
          </p:cNvPr>
          <p:cNvSpPr txBox="1"/>
          <p:nvPr/>
        </p:nvSpPr>
        <p:spPr>
          <a:xfrm rot="16200000">
            <a:off x="4190374" y="257263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V51:O17:-1e</a:t>
            </a:r>
            <a:r>
              <a:rPr lang="en-US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89AA1E-88BD-0A78-594A-573F75F1F799}"/>
              </a:ext>
            </a:extLst>
          </p:cNvPr>
          <p:cNvSpPr txBox="1"/>
          <p:nvPr/>
        </p:nvSpPr>
        <p:spPr>
          <a:xfrm rot="16200000">
            <a:off x="4561613" y="2633503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V51:O16:H1:-1e</a:t>
            </a:r>
            <a:r>
              <a:rPr lang="en-US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28BAB8-2727-F014-43F9-5FDEB93B77E8}"/>
              </a:ext>
            </a:extLst>
          </p:cNvPr>
          <p:cNvSpPr txBox="1"/>
          <p:nvPr/>
        </p:nvSpPr>
        <p:spPr>
          <a:xfrm rot="18978345">
            <a:off x="6018631" y="1024308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Ba136:-2e</a:t>
            </a:r>
            <a:r>
              <a:rPr lang="en-US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71776B-934B-FA1D-B06C-51B807925DE1}"/>
              </a:ext>
            </a:extLst>
          </p:cNvPr>
          <p:cNvSpPr txBox="1"/>
          <p:nvPr/>
        </p:nvSpPr>
        <p:spPr>
          <a:xfrm rot="18978345">
            <a:off x="6309922" y="1024308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Ce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136:-2e</a:t>
            </a:r>
            <a:r>
              <a:rPr lang="en-US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BC5F0E-B1D7-3959-59F8-03DBC6F56D1D}"/>
              </a:ext>
            </a:extLst>
          </p:cNvPr>
          <p:cNvSpPr txBox="1"/>
          <p:nvPr/>
        </p:nvSpPr>
        <p:spPr>
          <a:xfrm rot="18978345">
            <a:off x="6489461" y="102430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Ca49:F19:-1e</a:t>
            </a:r>
            <a:r>
              <a:rPr lang="en-US"/>
              <a:t>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0F78A7-A8C0-EC5D-A220-6CE64AD91045}"/>
              </a:ext>
            </a:extLst>
          </p:cNvPr>
          <p:cNvCxnSpPr/>
          <p:nvPr/>
        </p:nvCxnSpPr>
        <p:spPr>
          <a:xfrm>
            <a:off x="6347555" y="1631913"/>
            <a:ext cx="0" cy="502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C6DC4E2-4C87-1937-E915-BBBF01A29B88}"/>
              </a:ext>
            </a:extLst>
          </p:cNvPr>
          <p:cNvCxnSpPr/>
          <p:nvPr/>
        </p:nvCxnSpPr>
        <p:spPr>
          <a:xfrm>
            <a:off x="6523481" y="1630658"/>
            <a:ext cx="0" cy="502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EE10CC-9CE2-CB38-2CB7-6AAD640BAB2D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613505" y="1717921"/>
            <a:ext cx="80006" cy="4148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39D96F7-B53F-4119-644D-A221A014E294}"/>
              </a:ext>
            </a:extLst>
          </p:cNvPr>
          <p:cNvSpPr txBox="1"/>
          <p:nvPr/>
        </p:nvSpPr>
        <p:spPr>
          <a:xfrm>
            <a:off x="7070303" y="208436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I136:-2e</a:t>
            </a:r>
            <a:r>
              <a:rPr lang="en-US" dirty="0"/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D7578B-F9FC-CA50-03BF-111E8EBC434A}"/>
              </a:ext>
            </a:extLst>
          </p:cNvPr>
          <p:cNvSpPr txBox="1"/>
          <p:nvPr/>
        </p:nvSpPr>
        <p:spPr>
          <a:xfrm rot="16200000">
            <a:off x="8478256" y="2584214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2S32:6C12:-2e</a:t>
            </a:r>
            <a:r>
              <a:rPr lang="en-US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6F1C67-96B4-4253-13A9-A397D6ADE71D}"/>
              </a:ext>
            </a:extLst>
          </p:cNvPr>
          <p:cNvSpPr txBox="1"/>
          <p:nvPr/>
        </p:nvSpPr>
        <p:spPr>
          <a:xfrm rot="20427251">
            <a:off x="3414766" y="3676313"/>
            <a:ext cx="50881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Will re-plot for better readability</a:t>
            </a:r>
          </a:p>
        </p:txBody>
      </p:sp>
    </p:spTree>
    <p:extLst>
      <p:ext uri="{BB962C8B-B14F-4D97-AF65-F5344CB8AC3E}">
        <p14:creationId xmlns:p14="http://schemas.microsoft.com/office/powerpoint/2010/main" val="221381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F84FA-C479-4E66-5358-496356899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BF8A0-F591-9525-18DB-27C4DB46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" y="931164"/>
            <a:ext cx="12192000" cy="5836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EA08-7CFE-B0DB-125B-CA29353C1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Measurements and Nuclear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76A7D-7630-85BE-05FA-2DD6B066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52C5B-07C2-FF46-67C2-1D0BCBB5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C94225-59E7-89DC-5D29-120DA487A4EE}"/>
              </a:ext>
            </a:extLst>
          </p:cNvPr>
          <p:cNvSpPr txBox="1"/>
          <p:nvPr/>
        </p:nvSpPr>
        <p:spPr>
          <a:xfrm>
            <a:off x="0" y="6487949"/>
            <a:ext cx="36254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https://people.physics.anu.edu.au/~ecs103/chart/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79453-D66C-BFE0-2C00-65A253D3EA26}"/>
              </a:ext>
            </a:extLst>
          </p:cNvPr>
          <p:cNvSpPr txBox="1"/>
          <p:nvPr/>
        </p:nvSpPr>
        <p:spPr>
          <a:xfrm>
            <a:off x="838200" y="1690688"/>
            <a:ext cx="705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look at the “2</a:t>
            </a:r>
            <a:r>
              <a:rPr lang="en-US" baseline="30000" dirty="0"/>
              <a:t>nd</a:t>
            </a:r>
            <a:r>
              <a:rPr lang="en-US" dirty="0"/>
              <a:t> derivative” of mass excess, we reveal structure</a:t>
            </a:r>
            <a:endParaRPr lang="en-CA" dirty="0"/>
          </a:p>
        </p:txBody>
      </p:sp>
      <p:sp>
        <p:nvSpPr>
          <p:cNvPr id="9" name="Text Box 1118">
            <a:extLst>
              <a:ext uri="{FF2B5EF4-FFF2-40B4-BE49-F238E27FC236}">
                <a16:creationId xmlns:a16="http://schemas.microsoft.com/office/drawing/2014/main" id="{29C55AD3-E93A-8911-9A26-948167EC6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115" y="5321177"/>
            <a:ext cx="1369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m/m = 10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9A38B-57D8-458B-B98C-0E49E350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6" t="18421" b="22200"/>
          <a:stretch>
            <a:fillRect/>
          </a:stretch>
        </p:blipFill>
        <p:spPr bwMode="auto">
          <a:xfrm>
            <a:off x="708008" y="5258303"/>
            <a:ext cx="1123107" cy="115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14">
            <a:extLst>
              <a:ext uri="{FF2B5EF4-FFF2-40B4-BE49-F238E27FC236}">
                <a16:creationId xmlns:a16="http://schemas.microsoft.com/office/drawing/2014/main" id="{FEB025D8-7652-E7F7-D2DD-0F30FF8C6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9" y="4952543"/>
            <a:ext cx="28295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Special nuclear structure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10A9EB-C459-3A7E-7610-FEFD40F3F54E}"/>
              </a:ext>
            </a:extLst>
          </p:cNvPr>
          <p:cNvGrpSpPr/>
          <p:nvPr/>
        </p:nvGrpSpPr>
        <p:grpSpPr>
          <a:xfrm>
            <a:off x="5495680" y="4976389"/>
            <a:ext cx="3244753" cy="1921479"/>
            <a:chOff x="6655202" y="4463031"/>
            <a:chExt cx="3244753" cy="19214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0D68508-E686-5DC5-7B6F-55F2EA23A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83777" y="4670010"/>
              <a:ext cx="1685925" cy="1743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118">
              <a:extLst>
                <a:ext uri="{FF2B5EF4-FFF2-40B4-BE49-F238E27FC236}">
                  <a16:creationId xmlns:a16="http://schemas.microsoft.com/office/drawing/2014/main" id="{8D98FB78-412F-F85E-7ED5-97082F9FC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0382" y="4909413"/>
              <a:ext cx="1949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</a:rPr>
                <a:t>d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m/m =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-5</a:t>
              </a:r>
              <a:r>
                <a:rPr kumimoji="0" lang="en-US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– 10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-6</a:t>
              </a:r>
            </a:p>
          </p:txBody>
        </p:sp>
        <p:sp>
          <p:nvSpPr>
            <p:cNvPr id="16" name="Text Box 1114">
              <a:extLst>
                <a:ext uri="{FF2B5EF4-FFF2-40B4-BE49-F238E27FC236}">
                  <a16:creationId xmlns:a16="http://schemas.microsoft.com/office/drawing/2014/main" id="{8F61E684-DD73-726A-752B-E80D9DC3A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155" y="4463031"/>
              <a:ext cx="2668490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Nuclear shell structure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A18DFD-98DD-261F-482C-0C76D7C964CC}"/>
              </a:ext>
            </a:extLst>
          </p:cNvPr>
          <p:cNvGrpSpPr/>
          <p:nvPr/>
        </p:nvGrpSpPr>
        <p:grpSpPr>
          <a:xfrm>
            <a:off x="9251263" y="2454090"/>
            <a:ext cx="2643501" cy="2751788"/>
            <a:chOff x="6152051" y="1486939"/>
            <a:chExt cx="2643501" cy="27517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180389-702F-BA66-84A6-EC913C76938F}"/>
                </a:ext>
              </a:extLst>
            </p:cNvPr>
            <p:cNvGrpSpPr/>
            <p:nvPr/>
          </p:nvGrpSpPr>
          <p:grpSpPr>
            <a:xfrm>
              <a:off x="6682785" y="1486939"/>
              <a:ext cx="2112767" cy="2751788"/>
              <a:chOff x="6441380" y="2849183"/>
              <a:chExt cx="2112767" cy="2751788"/>
            </a:xfrm>
          </p:grpSpPr>
          <p:sp>
            <p:nvSpPr>
              <p:cNvPr id="21" name="Text Box 1119">
                <a:extLst>
                  <a:ext uri="{FF2B5EF4-FFF2-40B4-BE49-F238E27FC236}">
                    <a16:creationId xmlns:a16="http://schemas.microsoft.com/office/drawing/2014/main" id="{3F383854-F833-9F9A-0F13-A764FE8382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4574" y="5231639"/>
                <a:ext cx="19495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</a:rPr>
                  <a:t>d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m/m &lt; 10</a:t>
                </a:r>
                <a:r>
                  <a:rPr kumimoji="0" lang="en-US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-6</a:t>
                </a:r>
                <a:r>
                  <a:rPr kumimoji="0" lang="en-US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– 10</a:t>
                </a:r>
                <a:r>
                  <a:rPr kumimoji="0" lang="en-US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-7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5526399-F023-520A-796E-8E2FB3E36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1380" y="2849183"/>
                <a:ext cx="1969872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Stellar Nucleosynthesis 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287C7-571B-8503-435D-1B6C94663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051" y="2190171"/>
              <a:ext cx="1828800" cy="1622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125CA1-035A-D419-DAD7-380D3EC04EBA}"/>
              </a:ext>
            </a:extLst>
          </p:cNvPr>
          <p:cNvGrpSpPr/>
          <p:nvPr/>
        </p:nvGrpSpPr>
        <p:grpSpPr>
          <a:xfrm>
            <a:off x="1392605" y="3034382"/>
            <a:ext cx="3013651" cy="1427567"/>
            <a:chOff x="1459063" y="2988330"/>
            <a:chExt cx="3013651" cy="142756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BDBD564-C03E-E9B3-E898-78B4F31C2BC5}"/>
                </a:ext>
              </a:extLst>
            </p:cNvPr>
            <p:cNvGrpSpPr/>
            <p:nvPr/>
          </p:nvGrpSpPr>
          <p:grpSpPr>
            <a:xfrm>
              <a:off x="1459063" y="2988330"/>
              <a:ext cx="1589608" cy="1062679"/>
              <a:chOff x="1459063" y="2988330"/>
              <a:chExt cx="1589608" cy="1062679"/>
            </a:xfrm>
          </p:grpSpPr>
          <p:sp>
            <p:nvSpPr>
              <p:cNvPr id="27" name="Text Box 1120">
                <a:extLst>
                  <a:ext uri="{FF2B5EF4-FFF2-40B4-BE49-F238E27FC236}">
                    <a16:creationId xmlns:a16="http://schemas.microsoft.com/office/drawing/2014/main" id="{16E6A5DC-EAC2-0185-B2F4-392843AF7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9224" y="3681677"/>
                <a:ext cx="136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</a:rPr>
                  <a:t>d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m/m &lt; 10</a:t>
                </a:r>
                <a:r>
                  <a:rPr kumimoji="0" lang="en-US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-8</a:t>
                </a:r>
              </a:p>
            </p:txBody>
          </p:sp>
          <p:sp>
            <p:nvSpPr>
              <p:cNvPr id="28" name="Text Box 1122">
                <a:extLst>
                  <a:ext uri="{FF2B5EF4-FFF2-40B4-BE49-F238E27FC236}">
                    <a16:creationId xmlns:a16="http://schemas.microsoft.com/office/drawing/2014/main" id="{7F9A691B-29BF-0FA0-CAE7-FEA75F7F7D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9063" y="2988330"/>
                <a:ext cx="1589608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Fundamental symmetries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0794C47-62CF-5451-C6A2-577DC5809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1" r="50895" b="20249"/>
            <a:stretch/>
          </p:blipFill>
          <p:spPr bwMode="auto">
            <a:xfrm>
              <a:off x="3049828" y="3002782"/>
              <a:ext cx="1422886" cy="141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908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C5DFAF-94B9-9DC5-E8CA-D39ED6119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94" y="1628109"/>
            <a:ext cx="6831331" cy="5123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21B3F-A47A-88D8-7A59-83B73493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Using S</a:t>
            </a:r>
            <a:r>
              <a:rPr lang="en-US" sz="3600" b="1" baseline="-25000" dirty="0">
                <a:solidFill>
                  <a:srgbClr val="00B0F0"/>
                </a:solidFill>
                <a:latin typeface="Arial" charset="0"/>
                <a:cs typeface="Arial" charset="0"/>
              </a:rPr>
              <a:t>2n</a:t>
            </a:r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 to look at Nuclear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D6B6F-5F06-21EF-9011-08204FC7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58D9E-AA13-AA6D-1625-DAB9AAB8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4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65CEFA-C9AD-A73D-23B8-B9215D344658}"/>
              </a:ext>
            </a:extLst>
          </p:cNvPr>
          <p:cNvSpPr/>
          <p:nvPr/>
        </p:nvSpPr>
        <p:spPr>
          <a:xfrm>
            <a:off x="10113264" y="3448288"/>
            <a:ext cx="1359408" cy="225742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93E4B8-86DC-13E7-D96D-17A017FD3B10}"/>
              </a:ext>
            </a:extLst>
          </p:cNvPr>
          <p:cNvSpPr/>
          <p:nvPr/>
        </p:nvSpPr>
        <p:spPr>
          <a:xfrm>
            <a:off x="7022592" y="3264408"/>
            <a:ext cx="1359408" cy="244130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FF8F45-C3DE-6468-0B46-8081E1FB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97" y="1729382"/>
            <a:ext cx="5257800" cy="3571875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accent3"/>
                </a:solidFill>
              </a:rPr>
              <a:t>We see a global behavior at N = 50 indicating a strong neutron shell closure</a:t>
            </a:r>
          </a:p>
          <a:p>
            <a:pPr lvl="1"/>
            <a:r>
              <a:rPr lang="pt-BR" dirty="0">
                <a:solidFill>
                  <a:schemeClr val="accent3"/>
                </a:solidFill>
              </a:rPr>
              <a:t>Well known magic number</a:t>
            </a:r>
          </a:p>
          <a:p>
            <a:endParaRPr lang="pt-BR" dirty="0">
              <a:solidFill>
                <a:schemeClr val="accent3"/>
              </a:solidFill>
            </a:endParaRPr>
          </a:p>
          <a:p>
            <a:r>
              <a:rPr lang="pt-BR" dirty="0">
                <a:solidFill>
                  <a:schemeClr val="accent2"/>
                </a:solidFill>
              </a:rPr>
              <a:t>There are hints of interesting structure around N =40</a:t>
            </a:r>
          </a:p>
          <a:p>
            <a:pPr lvl="1"/>
            <a:r>
              <a:rPr lang="pt-BR" dirty="0">
                <a:solidFill>
                  <a:schemeClr val="accent2"/>
                </a:solidFill>
              </a:rPr>
              <a:t>Shell </a:t>
            </a:r>
            <a:r>
              <a:rPr lang="pt-BR" dirty="0" err="1">
                <a:solidFill>
                  <a:schemeClr val="accent2"/>
                </a:solidFill>
              </a:rPr>
              <a:t>closure</a:t>
            </a:r>
            <a:r>
              <a:rPr lang="pt-BR" dirty="0">
                <a:solidFill>
                  <a:schemeClr val="accent2"/>
                </a:solidFill>
              </a:rPr>
              <a:t> in </a:t>
            </a:r>
            <a:r>
              <a:rPr lang="pt-BR" baseline="30000" dirty="0">
                <a:solidFill>
                  <a:schemeClr val="accent2"/>
                </a:solidFill>
              </a:rPr>
              <a:t>68</a:t>
            </a:r>
            <a:r>
              <a:rPr lang="pt-BR" dirty="0">
                <a:solidFill>
                  <a:schemeClr val="accent2"/>
                </a:solidFill>
              </a:rPr>
              <a:t>Ni?</a:t>
            </a:r>
          </a:p>
          <a:p>
            <a:pPr lvl="1"/>
            <a:r>
              <a:rPr lang="pt-BR" dirty="0">
                <a:solidFill>
                  <a:schemeClr val="accent2"/>
                </a:solidFill>
              </a:rPr>
              <a:t>Gap appearing in S</a:t>
            </a:r>
            <a:r>
              <a:rPr lang="pt-BR" baseline="-25000" dirty="0">
                <a:solidFill>
                  <a:schemeClr val="accent2"/>
                </a:solidFill>
              </a:rPr>
              <a:t>2n</a:t>
            </a:r>
            <a:r>
              <a:rPr lang="pt-BR" dirty="0">
                <a:solidFill>
                  <a:schemeClr val="accent2"/>
                </a:solidFill>
              </a:rPr>
              <a:t> for </a:t>
            </a:r>
            <a:r>
              <a:rPr lang="pt-BR" baseline="30000" dirty="0">
                <a:solidFill>
                  <a:schemeClr val="accent2"/>
                </a:solidFill>
              </a:rPr>
              <a:t>64</a:t>
            </a:r>
            <a:r>
              <a:rPr lang="pt-BR" dirty="0">
                <a:solidFill>
                  <a:schemeClr val="accent2"/>
                </a:solidFill>
              </a:rPr>
              <a:t>Cr?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67FDF-5EBA-65DF-9B99-3F1C4599DEE0}"/>
              </a:ext>
            </a:extLst>
          </p:cNvPr>
          <p:cNvSpPr txBox="1"/>
          <p:nvPr/>
        </p:nvSpPr>
        <p:spPr>
          <a:xfrm>
            <a:off x="10299953" y="1800748"/>
            <a:ext cx="168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AME2020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3913A-455B-1569-504F-1796BA50A89E}"/>
              </a:ext>
            </a:extLst>
          </p:cNvPr>
          <p:cNvSpPr txBox="1"/>
          <p:nvPr/>
        </p:nvSpPr>
        <p:spPr>
          <a:xfrm>
            <a:off x="6292638" y="1401284"/>
            <a:ext cx="569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2n</a:t>
            </a:r>
            <a:r>
              <a:rPr lang="en-US" dirty="0"/>
              <a:t>: Energy cost to remove 2 neutrons from the nucleus</a:t>
            </a:r>
          </a:p>
        </p:txBody>
      </p:sp>
    </p:spTree>
    <p:extLst>
      <p:ext uri="{BB962C8B-B14F-4D97-AF65-F5344CB8AC3E}">
        <p14:creationId xmlns:p14="http://schemas.microsoft.com/office/powerpoint/2010/main" val="306989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CD1C-0281-F3EF-4957-E160C89F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ISAC and TITAN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2B2D5F9-D564-5A52-2FB8-5F3CD2545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385" r="6714" b="-554"/>
          <a:stretch/>
        </p:blipFill>
        <p:spPr>
          <a:xfrm>
            <a:off x="7180812" y="1158041"/>
            <a:ext cx="3596964" cy="4866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E58032-CFB3-0114-5C3C-0DC7738A95A4}"/>
              </a:ext>
            </a:extLst>
          </p:cNvPr>
          <p:cNvSpPr/>
          <p:nvPr/>
        </p:nvSpPr>
        <p:spPr>
          <a:xfrm>
            <a:off x="8108540" y="3772466"/>
            <a:ext cx="1158056" cy="369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91771-3B32-89C0-5E59-053C9A4CD063}"/>
              </a:ext>
            </a:extLst>
          </p:cNvPr>
          <p:cNvSpPr/>
          <p:nvPr/>
        </p:nvSpPr>
        <p:spPr>
          <a:xfrm>
            <a:off x="9343481" y="4155540"/>
            <a:ext cx="2387815" cy="905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C73F8-A20F-5002-2F75-E2CD1520DD95}"/>
              </a:ext>
            </a:extLst>
          </p:cNvPr>
          <p:cNvSpPr/>
          <p:nvPr/>
        </p:nvSpPr>
        <p:spPr>
          <a:xfrm>
            <a:off x="8798819" y="957630"/>
            <a:ext cx="1104420" cy="905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666383-0991-063E-8DD9-76E298DC7B58}"/>
              </a:ext>
            </a:extLst>
          </p:cNvPr>
          <p:cNvSpPr/>
          <p:nvPr/>
        </p:nvSpPr>
        <p:spPr>
          <a:xfrm>
            <a:off x="6968465" y="2224598"/>
            <a:ext cx="683193" cy="905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8758CD-E74D-3BDC-8E6E-5A87D916B80A}"/>
              </a:ext>
            </a:extLst>
          </p:cNvPr>
          <p:cNvSpPr/>
          <p:nvPr/>
        </p:nvSpPr>
        <p:spPr>
          <a:xfrm>
            <a:off x="2358020" y="3435630"/>
            <a:ext cx="731031" cy="57001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DB3F8-1E32-FFD5-31DD-AFC68C152032}"/>
              </a:ext>
            </a:extLst>
          </p:cNvPr>
          <p:cNvSpPr txBox="1"/>
          <p:nvPr/>
        </p:nvSpPr>
        <p:spPr>
          <a:xfrm>
            <a:off x="4579796" y="1297271"/>
            <a:ext cx="563685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009CFF"/>
                </a:solidFill>
              </a:rPr>
              <a:t>T</a:t>
            </a:r>
            <a:r>
              <a:rPr lang="en-US" dirty="0"/>
              <a:t>RIUMF’s </a:t>
            </a:r>
            <a:r>
              <a:rPr lang="en-US" dirty="0">
                <a:solidFill>
                  <a:srgbClr val="009CFF"/>
                </a:solidFill>
              </a:rPr>
              <a:t>I</a:t>
            </a:r>
            <a:r>
              <a:rPr lang="en-US" dirty="0"/>
              <a:t>on </a:t>
            </a:r>
            <a:r>
              <a:rPr lang="en-US" dirty="0">
                <a:solidFill>
                  <a:srgbClr val="009CFF"/>
                </a:solidFill>
              </a:rPr>
              <a:t>T</a:t>
            </a:r>
            <a:r>
              <a:rPr lang="en-US" dirty="0"/>
              <a:t>rap for </a:t>
            </a:r>
            <a:r>
              <a:rPr lang="en-US" dirty="0">
                <a:solidFill>
                  <a:srgbClr val="009CFF"/>
                </a:solidFill>
              </a:rPr>
              <a:t>A</a:t>
            </a:r>
            <a:r>
              <a:rPr lang="en-US" dirty="0"/>
              <a:t>tomic and </a:t>
            </a:r>
            <a:r>
              <a:rPr lang="en-US" dirty="0">
                <a:solidFill>
                  <a:srgbClr val="009CFF"/>
                </a:solidFill>
              </a:rPr>
              <a:t>N</a:t>
            </a:r>
            <a:r>
              <a:rPr lang="en-US" dirty="0"/>
              <a:t>uclear science </a:t>
            </a:r>
            <a:r>
              <a:rPr lang="en-US" b="1" dirty="0">
                <a:solidFill>
                  <a:srgbClr val="00A9FF"/>
                </a:solidFill>
              </a:rPr>
              <a:t>(TITAN)</a:t>
            </a:r>
            <a:endParaRPr lang="en-US" b="1" dirty="0">
              <a:solidFill>
                <a:srgbClr val="00A9FF"/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8A0D1-FF04-14C3-AB6B-338A0B1BA792}"/>
              </a:ext>
            </a:extLst>
          </p:cNvPr>
          <p:cNvSpPr txBox="1"/>
          <p:nvPr/>
        </p:nvSpPr>
        <p:spPr>
          <a:xfrm>
            <a:off x="6668562" y="2452048"/>
            <a:ext cx="99283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b="1" dirty="0">
                <a:solidFill>
                  <a:schemeClr val="accent2">
                    <a:lumMod val="75000"/>
                  </a:schemeClr>
                </a:solidFill>
              </a:rPr>
              <a:t>MR-TOF</a:t>
            </a:r>
            <a:endParaRPr lang="en-CA" b="1" dirty="0">
              <a:solidFill>
                <a:schemeClr val="accent2">
                  <a:lumMod val="75000"/>
                </a:schemeClr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CE13A5-88FA-4559-D0D0-887971FDD3A9}"/>
              </a:ext>
            </a:extLst>
          </p:cNvPr>
          <p:cNvSpPr txBox="1"/>
          <p:nvPr/>
        </p:nvSpPr>
        <p:spPr>
          <a:xfrm>
            <a:off x="10429729" y="30533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rgbClr val="00B050"/>
                </a:solidFill>
              </a:rPr>
              <a:t>EBIT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4F265-6F88-F4CF-D7DD-775CBA2B1F3A}"/>
              </a:ext>
            </a:extLst>
          </p:cNvPr>
          <p:cNvSpPr txBox="1"/>
          <p:nvPr/>
        </p:nvSpPr>
        <p:spPr>
          <a:xfrm>
            <a:off x="10716716" y="141664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rgbClr val="6B6BFF"/>
                </a:solidFill>
              </a:rPr>
              <a:t>MPET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6F7E8-B085-EA41-65F8-7D65202BD959}"/>
              </a:ext>
            </a:extLst>
          </p:cNvPr>
          <p:cNvSpPr/>
          <p:nvPr/>
        </p:nvSpPr>
        <p:spPr>
          <a:xfrm>
            <a:off x="6368441" y="4267380"/>
            <a:ext cx="1158056" cy="528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D7E2D9-61D7-D196-F948-73C9A1560AFA}"/>
              </a:ext>
            </a:extLst>
          </p:cNvPr>
          <p:cNvSpPr txBox="1"/>
          <p:nvPr/>
        </p:nvSpPr>
        <p:spPr>
          <a:xfrm>
            <a:off x="6180687" y="4264700"/>
            <a:ext cx="148837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CA" dirty="0">
                <a:solidFill>
                  <a:srgbClr val="FF0000"/>
                </a:solidFill>
              </a:rPr>
              <a:t>RFQ</a:t>
            </a:r>
            <a:endParaRPr lang="en-US">
              <a:cs typeface="Arial" panose="020B0604020202020204"/>
            </a:endParaRPr>
          </a:p>
          <a:p>
            <a:pPr algn="ctr"/>
            <a:r>
              <a:rPr lang="en-CA" sz="1200" dirty="0">
                <a:cs typeface="Arial"/>
              </a:rPr>
              <a:t>Cooler &amp; buncher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6EE8CD-0A4B-3EA8-4A3E-75491CF6FAD3}"/>
              </a:ext>
            </a:extLst>
          </p:cNvPr>
          <p:cNvCxnSpPr/>
          <p:nvPr/>
        </p:nvCxnSpPr>
        <p:spPr>
          <a:xfrm flipV="1">
            <a:off x="5982345" y="5669551"/>
            <a:ext cx="1221179" cy="59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99405D6-45BE-5A9D-DA2F-4A84AAA0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7A3A914-8971-3B90-41F8-F7726C65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5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3867C2-7021-819B-3E71-0EADDF0F0A82}"/>
              </a:ext>
            </a:extLst>
          </p:cNvPr>
          <p:cNvGrpSpPr/>
          <p:nvPr/>
        </p:nvGrpSpPr>
        <p:grpSpPr>
          <a:xfrm>
            <a:off x="545673" y="1792744"/>
            <a:ext cx="5086756" cy="3959445"/>
            <a:chOff x="545673" y="1792744"/>
            <a:chExt cx="5086756" cy="3959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49986B-AEB1-86B8-17CA-8905DDCA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73" y="1792744"/>
              <a:ext cx="5086756" cy="395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000320C-DD7F-7009-2423-533BA000772D}"/>
                </a:ext>
              </a:extLst>
            </p:cNvPr>
            <p:cNvSpPr/>
            <p:nvPr/>
          </p:nvSpPr>
          <p:spPr>
            <a:xfrm rot="1757749">
              <a:off x="1821012" y="4517612"/>
              <a:ext cx="1247695" cy="453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4721E1-F486-1624-1B2D-080E7B6A5FC0}"/>
                </a:ext>
              </a:extLst>
            </p:cNvPr>
            <p:cNvSpPr/>
            <p:nvPr/>
          </p:nvSpPr>
          <p:spPr>
            <a:xfrm rot="1757749">
              <a:off x="3003022" y="4960209"/>
              <a:ext cx="1247695" cy="321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C8D87C-CFCA-DECA-FF23-1BCFE80B4A1D}"/>
                </a:ext>
              </a:extLst>
            </p:cNvPr>
            <p:cNvSpPr/>
            <p:nvPr/>
          </p:nvSpPr>
          <p:spPr>
            <a:xfrm rot="1757749">
              <a:off x="3900695" y="4924331"/>
              <a:ext cx="498568" cy="321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0C306C-B2D7-D639-6845-F8E323B9E7EA}"/>
              </a:ext>
            </a:extLst>
          </p:cNvPr>
          <p:cNvCxnSpPr>
            <a:cxnSpLocks/>
          </p:cNvCxnSpPr>
          <p:nvPr/>
        </p:nvCxnSpPr>
        <p:spPr>
          <a:xfrm flipH="1" flipV="1">
            <a:off x="3875518" y="4586759"/>
            <a:ext cx="1051639" cy="552071"/>
          </a:xfrm>
          <a:prstGeom prst="straightConnector1">
            <a:avLst/>
          </a:prstGeom>
          <a:ln w="38100">
            <a:solidFill>
              <a:schemeClr val="accent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97618B-07FB-6099-AE59-24C72AB12277}"/>
              </a:ext>
            </a:extLst>
          </p:cNvPr>
          <p:cNvGrpSpPr/>
          <p:nvPr/>
        </p:nvGrpSpPr>
        <p:grpSpPr>
          <a:xfrm>
            <a:off x="2306461" y="4617820"/>
            <a:ext cx="3406090" cy="584017"/>
            <a:chOff x="3814679" y="5384178"/>
            <a:chExt cx="4630427" cy="64625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0C7B12-DC7A-568E-7882-17F9D03E9845}"/>
                </a:ext>
              </a:extLst>
            </p:cNvPr>
            <p:cNvSpPr/>
            <p:nvPr/>
          </p:nvSpPr>
          <p:spPr>
            <a:xfrm>
              <a:off x="3814679" y="5658959"/>
              <a:ext cx="485775" cy="371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8BCB38DE-2442-5BBC-ACCB-939EFE465E69}"/>
                </a:ext>
              </a:extLst>
            </p:cNvPr>
            <p:cNvSpPr txBox="1"/>
            <p:nvPr/>
          </p:nvSpPr>
          <p:spPr>
            <a:xfrm>
              <a:off x="7397734" y="5384178"/>
              <a:ext cx="1047372" cy="5449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500 MeV</a:t>
              </a:r>
            </a:p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protons</a:t>
              </a:r>
            </a:p>
          </p:txBody>
        </p:sp>
      </p:grpSp>
      <p:sp>
        <p:nvSpPr>
          <p:cNvPr id="24" name="TextBox 20">
            <a:extLst>
              <a:ext uri="{FF2B5EF4-FFF2-40B4-BE49-F238E27FC236}">
                <a16:creationId xmlns:a16="http://schemas.microsoft.com/office/drawing/2014/main" id="{902F7CD1-7165-6E7A-64E9-E6F3C90365AC}"/>
              </a:ext>
            </a:extLst>
          </p:cNvPr>
          <p:cNvSpPr txBox="1"/>
          <p:nvPr/>
        </p:nvSpPr>
        <p:spPr>
          <a:xfrm>
            <a:off x="2020265" y="4795386"/>
            <a:ext cx="12474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accent2"/>
                </a:solidFill>
              </a:rPr>
              <a:t>Isobar Mass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</a:rPr>
              <a:t>Separator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3E32A367-BAFE-6DB4-CBB4-62A7614DB741}"/>
              </a:ext>
            </a:extLst>
          </p:cNvPr>
          <p:cNvSpPr txBox="1"/>
          <p:nvPr/>
        </p:nvSpPr>
        <p:spPr>
          <a:xfrm>
            <a:off x="1114142" y="4343152"/>
            <a:ext cx="14906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accent3"/>
                </a:solidFill>
              </a:rPr>
              <a:t>Low-energy</a:t>
            </a:r>
          </a:p>
          <a:p>
            <a:pPr algn="ctr"/>
            <a:r>
              <a:rPr lang="en-US" sz="1600" b="1" dirty="0">
                <a:solidFill>
                  <a:schemeClr val="accent3"/>
                </a:solidFill>
              </a:rPr>
              <a:t> beam transport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299E5999-4F63-AC86-9BB7-DA28ABFC4082}"/>
              </a:ext>
            </a:extLst>
          </p:cNvPr>
          <p:cNvSpPr txBox="1"/>
          <p:nvPr/>
        </p:nvSpPr>
        <p:spPr>
          <a:xfrm>
            <a:off x="1765751" y="3561853"/>
            <a:ext cx="663403" cy="307777"/>
          </a:xfrm>
          <a:prstGeom prst="rect">
            <a:avLst/>
          </a:prstGeom>
          <a:solidFill>
            <a:srgbClr val="E8E8E8">
              <a:alpha val="69804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B0F0"/>
                </a:solidFill>
              </a:rPr>
              <a:t>TITAN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687CBAA-E486-F8D6-B57E-186FCC750999}"/>
              </a:ext>
            </a:extLst>
          </p:cNvPr>
          <p:cNvSpPr/>
          <p:nvPr/>
        </p:nvSpPr>
        <p:spPr>
          <a:xfrm>
            <a:off x="3248025" y="4271466"/>
            <a:ext cx="323850" cy="143372"/>
          </a:xfrm>
          <a:custGeom>
            <a:avLst/>
            <a:gdLst>
              <a:gd name="connsiteX0" fmla="*/ 323850 w 323850"/>
              <a:gd name="connsiteY0" fmla="*/ 143372 h 143372"/>
              <a:gd name="connsiteX1" fmla="*/ 61913 w 323850"/>
              <a:gd name="connsiteY1" fmla="*/ 497 h 143372"/>
              <a:gd name="connsiteX2" fmla="*/ 0 w 323850"/>
              <a:gd name="connsiteY2" fmla="*/ 105272 h 14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43372">
                <a:moveTo>
                  <a:pt x="323850" y="143372"/>
                </a:moveTo>
                <a:cubicBezTo>
                  <a:pt x="219869" y="75109"/>
                  <a:pt x="115888" y="6847"/>
                  <a:pt x="61913" y="497"/>
                </a:cubicBezTo>
                <a:cubicBezTo>
                  <a:pt x="7938" y="-5853"/>
                  <a:pt x="3969" y="49709"/>
                  <a:pt x="0" y="105272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3EAC157-380A-F751-1F07-443BD56A3EF6}"/>
              </a:ext>
            </a:extLst>
          </p:cNvPr>
          <p:cNvSpPr/>
          <p:nvPr/>
        </p:nvSpPr>
        <p:spPr>
          <a:xfrm>
            <a:off x="2696686" y="3848100"/>
            <a:ext cx="539433" cy="633462"/>
          </a:xfrm>
          <a:custGeom>
            <a:avLst/>
            <a:gdLst>
              <a:gd name="connsiteX0" fmla="*/ 539433 w 539433"/>
              <a:gd name="connsiteY0" fmla="*/ 540544 h 633462"/>
              <a:gd name="connsiteX1" fmla="*/ 275114 w 539433"/>
              <a:gd name="connsiteY1" fmla="*/ 633413 h 633462"/>
              <a:gd name="connsiteX2" fmla="*/ 151289 w 539433"/>
              <a:gd name="connsiteY2" fmla="*/ 547688 h 633462"/>
              <a:gd name="connsiteX3" fmla="*/ 160814 w 539433"/>
              <a:gd name="connsiteY3" fmla="*/ 233363 h 633462"/>
              <a:gd name="connsiteX4" fmla="*/ 77470 w 539433"/>
              <a:gd name="connsiteY4" fmla="*/ 245269 h 633462"/>
              <a:gd name="connsiteX5" fmla="*/ 8414 w 539433"/>
              <a:gd name="connsiteY5" fmla="*/ 185738 h 633462"/>
              <a:gd name="connsiteX6" fmla="*/ 3652 w 539433"/>
              <a:gd name="connsiteY6" fmla="*/ 0 h 63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433" h="633462">
                <a:moveTo>
                  <a:pt x="539433" y="540544"/>
                </a:moveTo>
                <a:cubicBezTo>
                  <a:pt x="439619" y="586383"/>
                  <a:pt x="339805" y="632222"/>
                  <a:pt x="275114" y="633413"/>
                </a:cubicBezTo>
                <a:cubicBezTo>
                  <a:pt x="210423" y="634604"/>
                  <a:pt x="170339" y="614363"/>
                  <a:pt x="151289" y="547688"/>
                </a:cubicBezTo>
                <a:cubicBezTo>
                  <a:pt x="132239" y="481013"/>
                  <a:pt x="173117" y="283766"/>
                  <a:pt x="160814" y="233363"/>
                </a:cubicBezTo>
                <a:cubicBezTo>
                  <a:pt x="148511" y="182960"/>
                  <a:pt x="102870" y="253206"/>
                  <a:pt x="77470" y="245269"/>
                </a:cubicBezTo>
                <a:cubicBezTo>
                  <a:pt x="52070" y="237332"/>
                  <a:pt x="20717" y="226616"/>
                  <a:pt x="8414" y="185738"/>
                </a:cubicBezTo>
                <a:cubicBezTo>
                  <a:pt x="-3889" y="144860"/>
                  <a:pt x="-119" y="72430"/>
                  <a:pt x="3652" y="0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12660AC7-B7ED-1F35-AC1D-84806B730ECB}"/>
              </a:ext>
            </a:extLst>
          </p:cNvPr>
          <p:cNvSpPr txBox="1"/>
          <p:nvPr/>
        </p:nvSpPr>
        <p:spPr>
          <a:xfrm>
            <a:off x="3063234" y="4918496"/>
            <a:ext cx="14906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accent5"/>
                </a:solidFill>
              </a:rPr>
              <a:t>ISOL Target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1DB6D48-5D74-6E76-8EE7-1DF1F6465DAE}"/>
              </a:ext>
            </a:extLst>
          </p:cNvPr>
          <p:cNvSpPr/>
          <p:nvPr/>
        </p:nvSpPr>
        <p:spPr>
          <a:xfrm>
            <a:off x="3537924" y="4417219"/>
            <a:ext cx="319701" cy="164306"/>
          </a:xfrm>
          <a:custGeom>
            <a:avLst/>
            <a:gdLst>
              <a:gd name="connsiteX0" fmla="*/ 319701 w 319701"/>
              <a:gd name="connsiteY0" fmla="*/ 164306 h 164306"/>
              <a:gd name="connsiteX1" fmla="*/ 14901 w 319701"/>
              <a:gd name="connsiteY1" fmla="*/ 95250 h 164306"/>
              <a:gd name="connsiteX2" fmla="*/ 43476 w 319701"/>
              <a:gd name="connsiteY2" fmla="*/ 0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701" h="164306">
                <a:moveTo>
                  <a:pt x="319701" y="164306"/>
                </a:moveTo>
                <a:cubicBezTo>
                  <a:pt x="190319" y="143470"/>
                  <a:pt x="60938" y="122634"/>
                  <a:pt x="14901" y="95250"/>
                </a:cubicBezTo>
                <a:cubicBezTo>
                  <a:pt x="-31136" y="67866"/>
                  <a:pt x="44270" y="8334"/>
                  <a:pt x="43476" y="0"/>
                </a:cubicBezTo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9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of a mass charge&#10;&#10;AI-generated content may be incorrect.">
            <a:extLst>
              <a:ext uri="{FF2B5EF4-FFF2-40B4-BE49-F238E27FC236}">
                <a16:creationId xmlns:a16="http://schemas.microsoft.com/office/drawing/2014/main" id="{6FA13CF2-D70C-7745-8942-A9A2DC372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8339" r="8311"/>
          <a:stretch/>
        </p:blipFill>
        <p:spPr>
          <a:xfrm>
            <a:off x="492251" y="3196931"/>
            <a:ext cx="5220684" cy="3079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59D5D-A86D-A95D-B141-C7B2B22F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01" y="220277"/>
            <a:ext cx="11144299" cy="1325563"/>
          </a:xfrm>
        </p:spPr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Multi-Reflection Time-of-Flight Mass Spectrometer (MR-TOF)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89D4F-5969-5C5D-5C28-5FCBEEBF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61CC0-5857-8617-44A2-BFE280BE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C:\Users\mreiter\Desktop\vis-MRTOF-TITAN-upward-03-7-cooler.png">
            <a:extLst>
              <a:ext uri="{FF2B5EF4-FFF2-40B4-BE49-F238E27FC236}">
                <a16:creationId xmlns:a16="http://schemas.microsoft.com/office/drawing/2014/main" id="{2D91C636-FFDF-BD43-1D90-1C0C39CD9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3" t="1" r="30077" b="63374"/>
          <a:stretch/>
        </p:blipFill>
        <p:spPr bwMode="auto">
          <a:xfrm>
            <a:off x="8603685" y="1329552"/>
            <a:ext cx="2150935" cy="44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eschweifte Klammer rechts 1">
            <a:extLst>
              <a:ext uri="{FF2B5EF4-FFF2-40B4-BE49-F238E27FC236}">
                <a16:creationId xmlns:a16="http://schemas.microsoft.com/office/drawing/2014/main" id="{EFE0872E-0DA6-AABA-836F-8B24A2ADF71F}"/>
              </a:ext>
            </a:extLst>
          </p:cNvPr>
          <p:cNvSpPr/>
          <p:nvPr/>
        </p:nvSpPr>
        <p:spPr>
          <a:xfrm rot="10800000" flipH="1">
            <a:off x="9730445" y="1767378"/>
            <a:ext cx="283767" cy="1810323"/>
          </a:xfrm>
          <a:prstGeom prst="rightBrace">
            <a:avLst/>
          </a:prstGeom>
          <a:ln w="36068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03FC978-19A6-8305-E6CE-AAAE2322E2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418" y="1435747"/>
                <a:ext cx="5220684" cy="1920101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200" dirty="0"/>
                  <a:t>High resolving power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sz="2200" dirty="0"/>
                  <a:t>600,000</a:t>
                </a:r>
              </a:p>
              <a:p>
                <a:pPr lvl="1"/>
                <a:r>
                  <a:rPr lang="en-US" sz="2200" dirty="0"/>
                  <a:t>High dynamic range 10</a:t>
                </a:r>
                <a:r>
                  <a:rPr lang="en-US" sz="2200" baseline="30000" dirty="0"/>
                  <a:t>4</a:t>
                </a:r>
                <a:r>
                  <a:rPr lang="en-US" sz="2200" dirty="0"/>
                  <a:t> -10</a:t>
                </a:r>
                <a:r>
                  <a:rPr lang="en-US" sz="2200" baseline="30000" dirty="0"/>
                  <a:t>8</a:t>
                </a:r>
                <a:endParaRPr lang="en-US" sz="1400" baseline="30000" dirty="0"/>
              </a:p>
              <a:p>
                <a:pPr lvl="1"/>
                <a:r>
                  <a:rPr lang="en-US" sz="2200" dirty="0"/>
                  <a:t>Mass Accuracy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200" dirty="0"/>
                  <a:t>10</a:t>
                </a:r>
                <a:r>
                  <a:rPr lang="en-US" sz="2200" baseline="30000" dirty="0"/>
                  <a:t>-7 </a:t>
                </a:r>
                <a:endParaRPr lang="en-US" sz="2200" dirty="0"/>
              </a:p>
              <a:p>
                <a:pPr lvl="1"/>
                <a:r>
                  <a:rPr lang="en-US" sz="2200" dirty="0"/>
                  <a:t>Fast Measurement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CA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03FC978-19A6-8305-E6CE-AAAE2322E2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418" y="1435747"/>
                <a:ext cx="5220684" cy="1920101"/>
              </a:xfrm>
              <a:blipFill>
                <a:blip r:embed="rId6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2AEE826-B0AB-8EA5-6C8B-FC1231A67F02}"/>
              </a:ext>
            </a:extLst>
          </p:cNvPr>
          <p:cNvSpPr/>
          <p:nvPr/>
        </p:nvSpPr>
        <p:spPr>
          <a:xfrm>
            <a:off x="0" y="6238830"/>
            <a:ext cx="310821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GB" altLang="en-US" sz="1100" dirty="0" err="1">
                <a:solidFill>
                  <a:schemeClr val="bg1">
                    <a:lumMod val="50000"/>
                  </a:schemeClr>
                </a:solidFill>
              </a:rPr>
              <a:t>Jesch</a:t>
            </a:r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  <a:t> et al., Hyperfine Interact. 235 (2015) 97</a:t>
            </a:r>
            <a:b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GB" altLang="en-US" sz="1100" dirty="0" err="1">
                <a:solidFill>
                  <a:schemeClr val="bg1">
                    <a:lumMod val="50000"/>
                  </a:schemeClr>
                </a:solidFill>
              </a:rPr>
              <a:t>Yavor</a:t>
            </a:r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  <a:t> et al., Int. J. Mass Spec. 381 (2015) 1-9 </a:t>
            </a:r>
            <a:b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n-US" sz="1100" dirty="0">
                <a:solidFill>
                  <a:schemeClr val="bg1">
                    <a:lumMod val="50000"/>
                  </a:schemeClr>
                </a:solidFill>
              </a:rPr>
              <a:t>T. Dickel et al., J. ASMS 28 (2017) 1079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E0405F-FF0A-43D5-ADE2-E5B1DA570957}"/>
              </a:ext>
            </a:extLst>
          </p:cNvPr>
          <p:cNvCxnSpPr>
            <a:cxnSpLocks/>
          </p:cNvCxnSpPr>
          <p:nvPr/>
        </p:nvCxnSpPr>
        <p:spPr>
          <a:xfrm>
            <a:off x="7963967" y="1213787"/>
            <a:ext cx="1274773" cy="58176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E60412-0707-3EC6-9353-FCEADA13DCD9}"/>
              </a:ext>
            </a:extLst>
          </p:cNvPr>
          <p:cNvCxnSpPr>
            <a:cxnSpLocks/>
          </p:cNvCxnSpPr>
          <p:nvPr/>
        </p:nvCxnSpPr>
        <p:spPr>
          <a:xfrm flipV="1">
            <a:off x="8065683" y="3914350"/>
            <a:ext cx="1374084" cy="13598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5344D-5137-DEA5-480C-3D92198258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12" b="44739"/>
          <a:stretch/>
        </p:blipFill>
        <p:spPr>
          <a:xfrm rot="16200000">
            <a:off x="5506871" y="2979306"/>
            <a:ext cx="4246024" cy="61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156AFE-0551-FCE0-66FB-08B2660DE5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472" t="55346"/>
          <a:stretch/>
        </p:blipFill>
        <p:spPr>
          <a:xfrm>
            <a:off x="5932249" y="1118911"/>
            <a:ext cx="1391728" cy="898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97275B-DD6A-A286-D949-CB0217CBC984}"/>
              </a:ext>
            </a:extLst>
          </p:cNvPr>
          <p:cNvSpPr txBox="1"/>
          <p:nvPr/>
        </p:nvSpPr>
        <p:spPr>
          <a:xfrm>
            <a:off x="5653435" y="2801532"/>
            <a:ext cx="13676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el"/>
                <a:cs typeface="Arial"/>
              </a:rPr>
              <a:t>Ion Mirrors</a:t>
            </a:r>
            <a:endParaRPr lang="en-US" dirty="0">
              <a:latin typeface="Arie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E486F3-91CD-AEE5-6535-577F4FDFA8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912" r="79999"/>
          <a:stretch/>
        </p:blipFill>
        <p:spPr>
          <a:xfrm>
            <a:off x="5889665" y="4492511"/>
            <a:ext cx="1367609" cy="78170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208751-DBA7-E1E9-9063-A655E9541800}"/>
              </a:ext>
            </a:extLst>
          </p:cNvPr>
          <p:cNvCxnSpPr/>
          <p:nvPr/>
        </p:nvCxnSpPr>
        <p:spPr>
          <a:xfrm flipV="1">
            <a:off x="6829486" y="2386529"/>
            <a:ext cx="509048" cy="60331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9FDAA4-02C0-31CB-4AF1-6E061DBAC7EA}"/>
              </a:ext>
            </a:extLst>
          </p:cNvPr>
          <p:cNvCxnSpPr>
            <a:cxnSpLocks/>
          </p:cNvCxnSpPr>
          <p:nvPr/>
        </p:nvCxnSpPr>
        <p:spPr>
          <a:xfrm>
            <a:off x="6829486" y="2986198"/>
            <a:ext cx="522576" cy="118934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DF04025-ECA1-1326-3D00-D88258B41EFF}"/>
              </a:ext>
            </a:extLst>
          </p:cNvPr>
          <p:cNvSpPr txBox="1"/>
          <p:nvPr/>
        </p:nvSpPr>
        <p:spPr>
          <a:xfrm>
            <a:off x="10006401" y="2463884"/>
            <a:ext cx="1608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TOF Analyzer</a:t>
            </a:r>
            <a:endParaRPr lang="en-US" sz="2000" dirty="0">
              <a:latin typeface="Arie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C30501-3657-2B96-7E54-0403AE0793DD}"/>
              </a:ext>
            </a:extLst>
          </p:cNvPr>
          <p:cNvSpPr txBox="1"/>
          <p:nvPr/>
        </p:nvSpPr>
        <p:spPr>
          <a:xfrm>
            <a:off x="10006400" y="1006855"/>
            <a:ext cx="16089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Ariel"/>
                <a:cs typeface="Arial"/>
              </a:rPr>
              <a:t>MagneTOF</a:t>
            </a:r>
            <a:r>
              <a:rPr lang="en-US" sz="2000" dirty="0">
                <a:latin typeface="Ariel"/>
                <a:cs typeface="Arial"/>
              </a:rPr>
              <a:t> Detector</a:t>
            </a:r>
            <a:endParaRPr lang="en-US" sz="2000" dirty="0">
              <a:latin typeface="Arie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FF1484-01A8-9823-A7F3-FA577064585A}"/>
              </a:ext>
            </a:extLst>
          </p:cNvPr>
          <p:cNvSpPr txBox="1"/>
          <p:nvPr/>
        </p:nvSpPr>
        <p:spPr>
          <a:xfrm>
            <a:off x="10014212" y="3463847"/>
            <a:ext cx="196806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RF Injection Trap</a:t>
            </a:r>
            <a:endParaRPr lang="en-US" sz="2000" dirty="0">
              <a:latin typeface="Arie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407FD0-5786-BFEA-BCF6-6DB4599D7767}"/>
              </a:ext>
            </a:extLst>
          </p:cNvPr>
          <p:cNvSpPr txBox="1"/>
          <p:nvPr/>
        </p:nvSpPr>
        <p:spPr>
          <a:xfrm>
            <a:off x="10020173" y="4239194"/>
            <a:ext cx="17829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Transport RFQ</a:t>
            </a:r>
            <a:endParaRPr lang="en-US" sz="2000" dirty="0">
              <a:latin typeface="Ariel"/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7C4442C6-B61C-F50E-713B-9F120B6371DA}"/>
              </a:ext>
            </a:extLst>
          </p:cNvPr>
          <p:cNvSpPr/>
          <p:nvPr/>
        </p:nvSpPr>
        <p:spPr>
          <a:xfrm>
            <a:off x="9326882" y="5817316"/>
            <a:ext cx="282331" cy="60016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B06E66-9BD5-91FA-F56A-1FBA89037004}"/>
              </a:ext>
            </a:extLst>
          </p:cNvPr>
          <p:cNvSpPr txBox="1"/>
          <p:nvPr/>
        </p:nvSpPr>
        <p:spPr>
          <a:xfrm>
            <a:off x="9573664" y="5996002"/>
            <a:ext cx="23579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el"/>
                <a:cs typeface="Arial"/>
              </a:rPr>
              <a:t>Ions from ISAC</a:t>
            </a:r>
            <a:endParaRPr lang="en-US" sz="2000" dirty="0">
              <a:latin typeface="Ariel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FB7FB4-7C90-735B-1112-A3B2B159EED1}"/>
              </a:ext>
            </a:extLst>
          </p:cNvPr>
          <p:cNvCxnSpPr>
            <a:stCxn id="30" idx="1"/>
          </p:cNvCxnSpPr>
          <p:nvPr/>
        </p:nvCxnSpPr>
        <p:spPr>
          <a:xfrm flipH="1">
            <a:off x="9468047" y="1360798"/>
            <a:ext cx="538353" cy="35394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2D7C27F-7D99-2D85-A8DF-3375888229E8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9506272" y="3663902"/>
            <a:ext cx="507940" cy="12293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Geschweifte Klammer rechts 1">
            <a:extLst>
              <a:ext uri="{FF2B5EF4-FFF2-40B4-BE49-F238E27FC236}">
                <a16:creationId xmlns:a16="http://schemas.microsoft.com/office/drawing/2014/main" id="{243CE9A6-C56A-B5E1-2CF8-84AE84A72AC0}"/>
              </a:ext>
            </a:extLst>
          </p:cNvPr>
          <p:cNvSpPr/>
          <p:nvPr/>
        </p:nvSpPr>
        <p:spPr>
          <a:xfrm rot="10800000" flipH="1">
            <a:off x="9655635" y="3896575"/>
            <a:ext cx="322134" cy="1810323"/>
          </a:xfrm>
          <a:prstGeom prst="rightBrace">
            <a:avLst>
              <a:gd name="adj1" fmla="val 8333"/>
              <a:gd name="adj2" fmla="val 69267"/>
            </a:avLst>
          </a:prstGeom>
          <a:ln w="36068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4677A9-EEFB-2167-5BB3-8CBDEEE08D35}"/>
                  </a:ext>
                </a:extLst>
              </p:cNvPr>
              <p:cNvSpPr txBox="1"/>
              <p:nvPr/>
            </p:nvSpPr>
            <p:spPr>
              <a:xfrm>
                <a:off x="6429217" y="5511226"/>
                <a:ext cx="132485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4677A9-EEFB-2167-5BB3-8CBDEEE08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217" y="5511226"/>
                <a:ext cx="1324850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296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784F-ADC7-C911-BD48-7AD73B13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E3A0-A1CF-B88B-ED63-D62C8F21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Mass Excess Values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A3191-481A-3EF3-FE5B-7BB9049B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E7667-817C-9EFA-5B72-E8AA4C4E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57A13706-8CD9-F4A6-0AB6-782DCC7CE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" y="1304698"/>
            <a:ext cx="5525243" cy="5051652"/>
          </a:xfrm>
          <a:prstGeom prst="rect">
            <a:avLst/>
          </a:prstGeom>
        </p:spPr>
      </p:pic>
      <p:pic>
        <p:nvPicPr>
          <p:cNvPr id="8" name="Picture 7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D7E47574-0125-8C2E-5EF6-33E234A90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6" b="1"/>
          <a:stretch/>
        </p:blipFill>
        <p:spPr>
          <a:xfrm>
            <a:off x="6614968" y="1480085"/>
            <a:ext cx="4486901" cy="2543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8E6102-8987-EA17-2FD6-B2304EA89951}"/>
              </a:ext>
            </a:extLst>
          </p:cNvPr>
          <p:cNvSpPr txBox="1"/>
          <p:nvPr/>
        </p:nvSpPr>
        <p:spPr>
          <a:xfrm>
            <a:off x="6413579" y="3900587"/>
            <a:ext cx="4889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6 atomic isotopes of Ni, Cu and Zn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5 isotopes of 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Measurements of well-known masses agree well with literature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8CF7C-0A7A-CAD9-9588-A44AB4A87612}"/>
              </a:ext>
            </a:extLst>
          </p:cNvPr>
          <p:cNvSpPr txBox="1"/>
          <p:nvPr/>
        </p:nvSpPr>
        <p:spPr>
          <a:xfrm>
            <a:off x="6486158" y="5101535"/>
            <a:ext cx="474452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Accurate and precise mass measurements can change the understanding of nuclear structure</a:t>
            </a:r>
          </a:p>
        </p:txBody>
      </p:sp>
    </p:spTree>
    <p:extLst>
      <p:ext uri="{BB962C8B-B14F-4D97-AF65-F5344CB8AC3E}">
        <p14:creationId xmlns:p14="http://schemas.microsoft.com/office/powerpoint/2010/main" val="205816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43402-C873-3AAD-E2FC-8CE5E3D39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517" y="1463345"/>
            <a:ext cx="4943377" cy="4943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C4691-4152-0584-1AF5-6519AC2C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Two-neutron Separation Energy (S</a:t>
            </a:r>
            <a:r>
              <a:rPr lang="en-US" sz="3600" b="1" baseline="-25000" dirty="0">
                <a:solidFill>
                  <a:srgbClr val="00B0F0"/>
                </a:solidFill>
                <a:latin typeface="Arial" charset="0"/>
                <a:cs typeface="Arial" charset="0"/>
              </a:rPr>
              <a:t>2n</a:t>
            </a:r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454FD-37B5-087E-8BC4-FDAF85B81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C31D3-CD5F-7015-27D0-1EEB3EFF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CB430D-8D7C-AD15-6E7D-6071735697D1}"/>
                  </a:ext>
                </a:extLst>
              </p:cNvPr>
              <p:cNvSpPr txBox="1"/>
              <p:nvPr/>
            </p:nvSpPr>
            <p:spPr>
              <a:xfrm>
                <a:off x="6545423" y="2775858"/>
                <a:ext cx="494337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CB430D-8D7C-AD15-6E7D-607173569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23" y="2775858"/>
                <a:ext cx="4943377" cy="369332"/>
              </a:xfrm>
              <a:prstGeom prst="rect">
                <a:avLst/>
              </a:prstGeom>
              <a:blipFill>
                <a:blip r:embed="rId3"/>
                <a:stretch>
                  <a:fillRect l="-617" t="-1639" r="-1110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7572C25-B8C3-D06C-8E45-BFA68AC25BB3}"/>
              </a:ext>
            </a:extLst>
          </p:cNvPr>
          <p:cNvSpPr txBox="1"/>
          <p:nvPr/>
        </p:nvSpPr>
        <p:spPr>
          <a:xfrm>
            <a:off x="5437895" y="1876592"/>
            <a:ext cx="6625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Two-neutron separation energy is the energy it takes to remove 2 neutrons from the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2274C-CFEF-D6F4-0FD1-B5C23D24B843}"/>
              </a:ext>
            </a:extLst>
          </p:cNvPr>
          <p:cNvSpPr txBox="1"/>
          <p:nvPr/>
        </p:nvSpPr>
        <p:spPr>
          <a:xfrm>
            <a:off x="6138911" y="3751983"/>
            <a:ext cx="4943377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Observed smooth S</a:t>
            </a:r>
            <a:r>
              <a:rPr lang="en-US" sz="2800" baseline="-25000" dirty="0"/>
              <a:t>2n</a:t>
            </a:r>
            <a:r>
              <a:rPr lang="en-US" sz="2800" dirty="0"/>
              <a:t> curve indicates </a:t>
            </a:r>
            <a:r>
              <a:rPr lang="en-US" sz="2800" b="1" dirty="0"/>
              <a:t>no</a:t>
            </a:r>
            <a:r>
              <a:rPr lang="en-US" sz="2800" dirty="0"/>
              <a:t> strong subshell closure at N = 40</a:t>
            </a:r>
          </a:p>
        </p:txBody>
      </p:sp>
    </p:spTree>
    <p:extLst>
      <p:ext uri="{BB962C8B-B14F-4D97-AF65-F5344CB8AC3E}">
        <p14:creationId xmlns:p14="http://schemas.microsoft.com/office/powerpoint/2010/main" val="217549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FCFB1-EAA1-6EAD-EB15-4E626260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324A09-E034-358A-D102-C07D7AF6C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/>
          <a:stretch/>
        </p:blipFill>
        <p:spPr>
          <a:xfrm>
            <a:off x="-1" y="1263176"/>
            <a:ext cx="5704281" cy="4722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FD419-81B6-EDA9-0A00-E12E2C5B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Two-neutron Separation Energy (S</a:t>
            </a:r>
            <a:r>
              <a:rPr lang="en-US" sz="3600" b="1" baseline="-25000" dirty="0">
                <a:solidFill>
                  <a:srgbClr val="00B0F0"/>
                </a:solidFill>
                <a:latin typeface="Arial" charset="0"/>
                <a:cs typeface="Arial" charset="0"/>
              </a:rPr>
              <a:t>2n</a:t>
            </a:r>
            <a:r>
              <a:rPr lang="en-US" sz="3600" b="1" dirty="0">
                <a:solidFill>
                  <a:srgbClr val="00B0F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AC93C-354F-735C-9F5C-649CBE3F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B0F0"/>
                </a:solidFill>
              </a:rPr>
              <a:t>Chris Chambers PSD Mixer July 18, 2025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0A7D7-F455-4ACA-9D02-32BBBD02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12B05-ABC2-4A86-89DF-17D11EEF5C41}" type="slidenum">
              <a:rPr lang="en-US" smtClean="0"/>
              <a:t>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7996B6-1A4B-BF24-02A7-E13DE6386325}"/>
              </a:ext>
            </a:extLst>
          </p:cNvPr>
          <p:cNvSpPr txBox="1"/>
          <p:nvPr/>
        </p:nvSpPr>
        <p:spPr>
          <a:xfrm>
            <a:off x="5437895" y="1876592"/>
            <a:ext cx="6625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Energy density functional results agree well with measured S</a:t>
            </a:r>
            <a:r>
              <a:rPr lang="en-US" sz="2400" baseline="-25000" dirty="0">
                <a:solidFill>
                  <a:schemeClr val="accent2"/>
                </a:solidFill>
              </a:rPr>
              <a:t>2n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3"/>
                </a:solidFill>
              </a:rPr>
              <a:t>ab initio </a:t>
            </a:r>
            <a:r>
              <a:rPr lang="en-US" sz="2400" dirty="0">
                <a:solidFill>
                  <a:schemeClr val="accent3"/>
                </a:solidFill>
              </a:rPr>
              <a:t>methods systematically </a:t>
            </a:r>
            <a:r>
              <a:rPr lang="en-US" sz="2400" dirty="0" err="1">
                <a:solidFill>
                  <a:schemeClr val="accent3"/>
                </a:solidFill>
              </a:rPr>
              <a:t>underbind</a:t>
            </a:r>
            <a:r>
              <a:rPr lang="en-US" sz="2400" dirty="0">
                <a:solidFill>
                  <a:schemeClr val="accent3"/>
                </a:solidFill>
              </a:rPr>
              <a:t> the nucleus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830A62-A264-4DA2-402E-328C59E2928F}"/>
              </a:ext>
            </a:extLst>
          </p:cNvPr>
          <p:cNvSpPr txBox="1"/>
          <p:nvPr/>
        </p:nvSpPr>
        <p:spPr>
          <a:xfrm>
            <a:off x="6279037" y="4121437"/>
            <a:ext cx="4943377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Indicates the importance of multiparticle-</a:t>
            </a:r>
            <a:r>
              <a:rPr lang="en-US" sz="2800" dirty="0" err="1"/>
              <a:t>multihole</a:t>
            </a:r>
            <a:r>
              <a:rPr lang="en-US" sz="2800" dirty="0"/>
              <a:t> excitations in the N = 40 region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750B5-FEC7-E659-7C8D-181B4192B5CD}"/>
              </a:ext>
            </a:extLst>
          </p:cNvPr>
          <p:cNvSpPr/>
          <p:nvPr/>
        </p:nvSpPr>
        <p:spPr>
          <a:xfrm>
            <a:off x="3500582" y="1905277"/>
            <a:ext cx="1625600" cy="591127"/>
          </a:xfrm>
          <a:prstGeom prst="rect">
            <a:avLst/>
          </a:prstGeom>
          <a:solidFill>
            <a:srgbClr val="4EA72E">
              <a:alpha val="34118"/>
            </a:srgb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6AC95-8EE4-569E-7BF9-A44D6A6A8F7A}"/>
              </a:ext>
            </a:extLst>
          </p:cNvPr>
          <p:cNvSpPr/>
          <p:nvPr/>
        </p:nvSpPr>
        <p:spPr>
          <a:xfrm>
            <a:off x="3493669" y="2502772"/>
            <a:ext cx="1625600" cy="591127"/>
          </a:xfrm>
          <a:prstGeom prst="rect">
            <a:avLst/>
          </a:prstGeom>
          <a:solidFill>
            <a:srgbClr val="E97132">
              <a:alpha val="34118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6ABAE-CDD2-242B-16DC-D3E6E7E2D709}"/>
              </a:ext>
            </a:extLst>
          </p:cNvPr>
          <p:cNvSpPr txBox="1"/>
          <p:nvPr/>
        </p:nvSpPr>
        <p:spPr>
          <a:xfrm>
            <a:off x="0" y="6028523"/>
            <a:ext cx="4544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EDF Calculations: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Goriely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Nuc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Phys. A 933, 68 (2015)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J. Pearson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et al.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Phys. Lett. B 387, 455 (1996)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M. Kortelainen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et al.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Phys. Rev. C 85, 024304 (2012)</a:t>
            </a:r>
          </a:p>
        </p:txBody>
      </p:sp>
    </p:spTree>
    <p:extLst>
      <p:ext uri="{BB962C8B-B14F-4D97-AF65-F5344CB8AC3E}">
        <p14:creationId xmlns:p14="http://schemas.microsoft.com/office/powerpoint/2010/main" val="2426164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10186</TotalTime>
  <Words>1383</Words>
  <Application>Microsoft Office PowerPoint</Application>
  <PresentationFormat>Widescreen</PresentationFormat>
  <Paragraphs>230</Paragraphs>
  <Slides>23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Ariel</vt:lpstr>
      <vt:lpstr>Calibri</vt:lpstr>
      <vt:lpstr>Cambria Math</vt:lpstr>
      <vt:lpstr>Symbol</vt:lpstr>
      <vt:lpstr>Wingdings</vt:lpstr>
      <vt:lpstr>Office Theme</vt:lpstr>
      <vt:lpstr>Studying the Onset of Nuclear Collectivity beyond N=40 with Manganese Mass Measurements</vt:lpstr>
      <vt:lpstr>Mass Measurements and Nuclear Structure</vt:lpstr>
      <vt:lpstr>Mass Measurements and Nuclear Structure</vt:lpstr>
      <vt:lpstr>Using S2n to look at Nuclear Structure</vt:lpstr>
      <vt:lpstr>ISAC and TITAN</vt:lpstr>
      <vt:lpstr>Multi-Reflection Time-of-Flight Mass Spectrometer (MR-TOF)</vt:lpstr>
      <vt:lpstr>Mass Excess Values</vt:lpstr>
      <vt:lpstr>Two-neutron Separation Energy (S2n)</vt:lpstr>
      <vt:lpstr>Two-neutron Separation Energy (S2n)</vt:lpstr>
      <vt:lpstr>Summary</vt:lpstr>
      <vt:lpstr>Outlook</vt:lpstr>
      <vt:lpstr>Thanks to the University of Calgary Machine Shop and TRIUMF Detector Support Facility</vt:lpstr>
      <vt:lpstr>PowerPoint Presentation</vt:lpstr>
      <vt:lpstr>Thank you Merci</vt:lpstr>
      <vt:lpstr>Backup</vt:lpstr>
      <vt:lpstr>Mass Measurements and Nuclear Structure</vt:lpstr>
      <vt:lpstr>Investigating the N = 40 region</vt:lpstr>
      <vt:lpstr>PowerPoint Presentation</vt:lpstr>
      <vt:lpstr>PowerPoint Presentation</vt:lpstr>
      <vt:lpstr>PowerPoint Presentation</vt:lpstr>
      <vt:lpstr>Neutron Pairing Gap (Pn)</vt:lpstr>
      <vt:lpstr>Laser On/Off Effect</vt:lpstr>
      <vt:lpstr>Mass Spectrum m/q = 68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Chambers</dc:creator>
  <cp:lastModifiedBy>Chris Chambers</cp:lastModifiedBy>
  <cp:revision>2</cp:revision>
  <dcterms:created xsi:type="dcterms:W3CDTF">2025-03-10T02:25:38Z</dcterms:created>
  <dcterms:modified xsi:type="dcterms:W3CDTF">2025-07-18T18:07:33Z</dcterms:modified>
</cp:coreProperties>
</file>