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q7FCu8asZ6VAo8c2Wge1SDD+b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C92045-C1E8-4E6D-A1B0-1D77D020F54F}">
  <a:tblStyle styleId="{82C92045-C1E8-4E6D-A1B0-1D77D020F54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HelveticaNeue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Banff, Alberta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09bd3acf6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709bd3acf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709bd3acf6_0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09bd3acf6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709bd3acf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3709bd3acf6_0_1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Banff, Alberta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Banff, Alberta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285d04ca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7285d04c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37285d04ca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0e895a780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70e895a78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370e895a780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09bd3acf6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709bd3acf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709bd3acf6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09bd3acf6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709bd3acf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709bd3acf6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09bd3acf6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709bd3acf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709bd3acf6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09bd3acf6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709bd3acf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3709bd3acf6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0d5792ff3_10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70d5792ff3_10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370d5792ff3_10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472656" y="-2288381"/>
            <a:ext cx="5145088" cy="11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Char char="❑"/>
              <a:defRPr b="0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Noto Sans Symbols"/>
              <a:buChar char="⮚"/>
              <a:defRPr b="0" i="0" sz="28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Char char="❑"/>
              <a:defRPr b="0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Noto Sans Symbols"/>
              <a:buChar char="⮚"/>
              <a:defRPr b="0" i="0" sz="28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hfaq Slide layout header footer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97536" y="762000"/>
            <a:ext cx="119888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04A8"/>
              </a:buClr>
              <a:buSzPts val="2800"/>
              <a:buFont typeface="Noto Sans Symbols"/>
              <a:buChar char="⮚"/>
              <a:defRPr b="0" i="0" sz="2800" u="none" cap="none" strike="noStrike">
                <a:solidFill>
                  <a:srgbClr val="1004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759200" y="6669088"/>
            <a:ext cx="4353984" cy="219456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FF99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04A8"/>
              </a:buClr>
              <a:buSzPts val="2400"/>
              <a:buFont typeface="Noto Sans Symbols"/>
              <a:buChar char="⮚"/>
              <a:defRPr b="0" i="0" sz="2400" u="none" cap="none" strike="noStrike">
                <a:solidFill>
                  <a:srgbClr val="1004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ts val="2000"/>
              <a:buFont typeface="Noto Sans Symbols"/>
              <a:buChar char="❖"/>
              <a:defRPr b="0" i="0" sz="20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CC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FF99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04A8"/>
              </a:buClr>
              <a:buSzPts val="2400"/>
              <a:buFont typeface="Noto Sans Symbols"/>
              <a:buChar char="⮚"/>
              <a:defRPr b="0" i="0" sz="2400" u="none" cap="none" strike="noStrike">
                <a:solidFill>
                  <a:srgbClr val="1004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ts val="2000"/>
              <a:buFont typeface="Noto Sans Symbols"/>
              <a:buChar char="❖"/>
              <a:defRPr b="0" i="0" sz="20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CC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33CC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  <a:def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ts val="2000"/>
              <a:buFont typeface="Noto Sans Symbols"/>
              <a:buChar char="⮚"/>
              <a:defRPr b="0" i="0" sz="20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❖"/>
              <a:def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33CC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33CC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  <a:def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ts val="2000"/>
              <a:buFont typeface="Noto Sans Symbols"/>
              <a:buChar char="⮚"/>
              <a:defRPr b="0" i="0" sz="20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❖"/>
              <a:def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33CC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Char char="❑"/>
              <a:defRPr b="0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Noto Sans Symbols"/>
              <a:buChar char="⮚"/>
              <a:defRPr b="0" i="0" sz="28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46C0A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33CC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46C0A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33CC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0" type="dt"/>
          </p:nvPr>
        </p:nvSpPr>
        <p:spPr>
          <a:xfrm>
            <a:off x="0" y="6669088"/>
            <a:ext cx="41761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1" type="ftr"/>
          </p:nvPr>
        </p:nvSpPr>
        <p:spPr>
          <a:xfrm>
            <a:off x="4165600" y="6669088"/>
            <a:ext cx="3947584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37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0" Type="http://schemas.openxmlformats.org/officeDocument/2006/relationships/image" Target="../media/image48.png"/><Relationship Id="rId9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41.png"/><Relationship Id="rId10" Type="http://schemas.openxmlformats.org/officeDocument/2006/relationships/image" Target="../media/image42.png"/><Relationship Id="rId9" Type="http://schemas.openxmlformats.org/officeDocument/2006/relationships/image" Target="../media/image40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Relationship Id="rId7" Type="http://schemas.openxmlformats.org/officeDocument/2006/relationships/image" Target="../media/image22.png"/><Relationship Id="rId8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43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470750" y="113325"/>
            <a:ext cx="11302200" cy="97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Lifetime of a muon bound to a light nucleus</a:t>
            </a:r>
            <a:endParaRPr sz="4000"/>
          </a:p>
        </p:txBody>
      </p:sp>
      <p:pic>
        <p:nvPicPr>
          <p:cNvPr id="86" name="Google Shape;86;p1" title="ChatGPT Image Jul 22, 2025, 05_21_41 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463" y="2680050"/>
            <a:ext cx="4421174" cy="38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title="CINP_logo_white_HR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4250" y="5074537"/>
            <a:ext cx="4583526" cy="203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iversity of alberta logo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325" y="5634300"/>
            <a:ext cx="3895646" cy="9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958988" y="1141787"/>
            <a:ext cx="8020200" cy="685800"/>
          </a:xfrm>
          <a:prstGeom prst="rect">
            <a:avLst/>
          </a:prstGeom>
          <a:solidFill>
            <a:srgbClr val="C0504D"/>
          </a:solidFill>
          <a:ln cap="flat" cmpd="sng" w="952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WNPPC-2026 Conference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035475" y="1880125"/>
            <a:ext cx="4796100" cy="85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US" sz="28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Artem Davydov</a:t>
            </a:r>
            <a:endParaRPr sz="2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US" sz="1931">
                <a:latin typeface="Calibri"/>
                <a:ea typeface="Calibri"/>
                <a:cs typeface="Calibri"/>
                <a:sym typeface="Calibri"/>
              </a:rPr>
              <a:t>Supervisor: Prof. Andrzej Czarnecki</a:t>
            </a:r>
            <a:br>
              <a:rPr lang="en-US" sz="19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6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09bd3acf6_0_101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Numerical results</a:t>
            </a:r>
            <a:endParaRPr/>
          </a:p>
        </p:txBody>
      </p:sp>
      <p:sp>
        <p:nvSpPr>
          <p:cNvPr id="216" name="Google Shape;216;g3709bd3acf6_0_101"/>
          <p:cNvSpPr txBox="1"/>
          <p:nvPr>
            <p:ph idx="1" type="body"/>
          </p:nvPr>
        </p:nvSpPr>
        <p:spPr>
          <a:xfrm>
            <a:off x="97536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mbria"/>
              <a:buAutoNum type="arabicPeriod"/>
            </a:pPr>
            <a:r>
              <a:rPr lang="en-US" sz="2700">
                <a:latin typeface="Cambria"/>
                <a:ea typeface="Cambria"/>
                <a:cs typeface="Cambria"/>
                <a:sym typeface="Cambria"/>
              </a:rPr>
              <a:t>The difference between our numerical result and Uberall’s theoretical number can be attributed to higher order terms in (𝜶𝐙) expansion.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mbria"/>
              <a:buAutoNum type="arabicPeriod"/>
            </a:pPr>
            <a:r>
              <a:rPr lang="en-US" sz="2700">
                <a:latin typeface="Cambria"/>
                <a:ea typeface="Cambria"/>
                <a:cs typeface="Cambria"/>
                <a:sym typeface="Cambria"/>
              </a:rPr>
              <a:t>Watanabe’s numerical number is wrong due to incorrect truncation.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17" name="Google Shape;217;g3709bd3acf6_0_101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graphicFrame>
        <p:nvGraphicFramePr>
          <p:cNvPr id="218" name="Google Shape;218;g3709bd3acf6_0_101"/>
          <p:cNvGraphicFramePr/>
          <p:nvPr/>
        </p:nvGraphicFramePr>
        <p:xfrm>
          <a:off x="518675" y="150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{82C92045-C1E8-4E6D-A1B0-1D77D020F54F}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Theory, Uberall (1960)</a:t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Numerical, Watanabe, et. al. (1993)</a:t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Current work</a:t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0.0019</a:t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0.006        </a:t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0.0024</a:t>
                      </a:r>
                      <a:endParaRPr sz="2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Truncation</a:t>
                      </a:r>
                      <a:endParaRPr sz="25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219" name="Google Shape;219;g3709bd3acf6_0_101" title="CodeCogsEqn(27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3275" y="3489817"/>
            <a:ext cx="1323975" cy="30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709bd3acf6_0_101" title="CodeCogsEqn(5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900" y="2903050"/>
            <a:ext cx="1990300" cy="3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709bd3acf6_0_101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Conference</a:t>
            </a:r>
            <a:r>
              <a:rPr lang="en-US"/>
              <a:t> </a:t>
            </a:r>
            <a:endParaRPr/>
          </a:p>
        </p:txBody>
      </p:sp>
      <p:sp>
        <p:nvSpPr>
          <p:cNvPr id="222" name="Google Shape;222;g3709bd3acf6_0_101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  <p:pic>
        <p:nvPicPr>
          <p:cNvPr id="223" name="Google Shape;223;g3709bd3acf6_0_101" title="CodeCogsEqn(59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4713" y="3480875"/>
            <a:ext cx="1323975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09bd3acf6_0_114"/>
          <p:cNvSpPr txBox="1"/>
          <p:nvPr>
            <p:ph type="title"/>
          </p:nvPr>
        </p:nvSpPr>
        <p:spPr>
          <a:xfrm>
            <a:off x="39475" y="0"/>
            <a:ext cx="12152400" cy="7224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/>
              <a:t>Numerical results</a:t>
            </a:r>
            <a:endParaRPr/>
          </a:p>
        </p:txBody>
      </p:sp>
      <p:sp>
        <p:nvSpPr>
          <p:cNvPr id="230" name="Google Shape;230;g3709bd3acf6_0_114"/>
          <p:cNvSpPr txBox="1"/>
          <p:nvPr>
            <p:ph idx="1" type="body"/>
          </p:nvPr>
        </p:nvSpPr>
        <p:spPr>
          <a:xfrm>
            <a:off x="97536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[1]</a:t>
            </a:r>
            <a:r>
              <a:rPr lang="en-US" sz="3100"/>
              <a:t> Kaygorodov et. al. arXiv:2506.02416 (2025)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[2] </a:t>
            </a:r>
            <a:r>
              <a:rPr lang="en-US" sz="3100"/>
              <a:t>A. Czarnecki, A.O. Davydov, M.Y.Kaygorodov arXiv:2512.23023 (2025)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31" name="Google Shape;231;g3709bd3acf6_0_114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graphicFrame>
        <p:nvGraphicFramePr>
          <p:cNvPr id="232" name="Google Shape;232;g3709bd3acf6_0_114"/>
          <p:cNvGraphicFramePr/>
          <p:nvPr/>
        </p:nvGraphicFramePr>
        <p:xfrm>
          <a:off x="7875150" y="100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{82C92045-C1E8-4E6D-A1B0-1D77D020F54F}</a:tableStyleId>
              </a:tblPr>
              <a:tblGrid>
                <a:gridCol w="2005250"/>
                <a:gridCol w="2005250"/>
              </a:tblGrid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0.0007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5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0.0010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6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0.0013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7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0.0018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8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0.0024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9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0.0031</a:t>
                      </a:r>
                      <a:endParaRPr sz="2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3" name="Google Shape;233;g3709bd3acf6_0_114" title="CodeCogsEqn(29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7175" y="1175665"/>
            <a:ext cx="20991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709bd3acf6_0_114" title="CodeCogsEqn(53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0474" y="1125211"/>
            <a:ext cx="1816151" cy="31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709bd3acf6_0_114" title="Uberall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875" y="788425"/>
            <a:ext cx="6939726" cy="44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709bd3acf6_0_114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Conference</a:t>
            </a:r>
            <a:r>
              <a:rPr lang="en-US"/>
              <a:t> </a:t>
            </a:r>
            <a:endParaRPr/>
          </a:p>
        </p:txBody>
      </p:sp>
      <p:sp>
        <p:nvSpPr>
          <p:cNvPr id="237" name="Google Shape;237;g3709bd3acf6_0_114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44" name="Google Shape;244;p14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  <p:sp>
        <p:nvSpPr>
          <p:cNvPr id="245" name="Google Shape;245;p14"/>
          <p:cNvSpPr txBox="1"/>
          <p:nvPr>
            <p:ph idx="11" type="ftr"/>
          </p:nvPr>
        </p:nvSpPr>
        <p:spPr>
          <a:xfrm>
            <a:off x="3759200" y="6669088"/>
            <a:ext cx="4353984" cy="219456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Conference</a:t>
            </a:r>
            <a:r>
              <a:rPr lang="en-US"/>
              <a:t> </a:t>
            </a:r>
            <a:endParaRPr/>
          </a:p>
        </p:txBody>
      </p:sp>
      <p:sp>
        <p:nvSpPr>
          <p:cNvPr id="246" name="Google Shape;246;p14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52399" y="1066800"/>
            <a:ext cx="11731625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b="0" i="0" lang="en-US" sz="2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theoretical calculation done by Uberall is correct, meaning that the QED is a valid theory for high precision atomic calculations.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b="0" i="0" lang="en-US" sz="2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Watanabe’s numerical number is wrong due to incorrect truncation.</a:t>
            </a:r>
            <a:endParaRPr b="0" i="0" sz="2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b="0" i="0" lang="en-US" sz="2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difference between our numerical result and Uberall’s theoretical number can be attributed to higher order terms in (𝜶𝐙) expansion.</a:t>
            </a:r>
            <a:endParaRPr b="0" i="0" sz="2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mbria"/>
              <a:buChar char="❑"/>
            </a:pPr>
            <a:r>
              <a:rPr lang="en-US" sz="2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Correctness of the tail evaluation gives a solid base for conversion searches</a:t>
            </a:r>
            <a:endParaRPr b="0" i="0" sz="2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004A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1004A8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004A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6538" y="3923075"/>
            <a:ext cx="265747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Thursday</a:t>
            </a:r>
            <a:r>
              <a:rPr lang="en-US"/>
              <a:t> February 12, 2026</a:t>
            </a:r>
            <a:endParaRPr/>
          </a:p>
        </p:txBody>
      </p:sp>
      <p:sp>
        <p:nvSpPr>
          <p:cNvPr id="97" name="Google Shape;97;p2"/>
          <p:cNvSpPr txBox="1"/>
          <p:nvPr>
            <p:ph idx="11" type="ftr"/>
          </p:nvPr>
        </p:nvSpPr>
        <p:spPr>
          <a:xfrm>
            <a:off x="3759200" y="6669088"/>
            <a:ext cx="4353984" cy="219456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Conference</a:t>
            </a:r>
            <a:endParaRPr/>
          </a:p>
        </p:txBody>
      </p:sp>
      <p:sp>
        <p:nvSpPr>
          <p:cNvPr id="98" name="Google Shape;98;p2"/>
          <p:cNvSpPr txBox="1"/>
          <p:nvPr>
            <p:ph idx="12" type="sldNum"/>
          </p:nvPr>
        </p:nvSpPr>
        <p:spPr>
          <a:xfrm>
            <a:off x="8015818" y="6669088"/>
            <a:ext cx="4176183" cy="2159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Contents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67350" y="1166150"/>
            <a:ext cx="11049000" cy="547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❶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Muon decay: bound vs. free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❷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Current 𝛍→𝗲 conversion experiments: Mu2e and COMET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❸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Contradiction in previous results: numerical vs. theoretical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❹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Mathematical approach to bound muon problem: Spherical  waves formalism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❺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Numerical results for (Z=8): resolution of the contradiction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❻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Bound muon decay rates for other nuclei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285d04caa_0_0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806"/>
              <a:buFont typeface="Arial"/>
              <a:buNone/>
            </a:pPr>
            <a:r>
              <a:rPr lang="en-US" sz="5400"/>
              <a:t>Free muon decay</a:t>
            </a:r>
            <a:endParaRPr/>
          </a:p>
        </p:txBody>
      </p:sp>
      <p:sp>
        <p:nvSpPr>
          <p:cNvPr id="107" name="Google Shape;107;g37285d04caa_0_0"/>
          <p:cNvSpPr txBox="1"/>
          <p:nvPr>
            <p:ph idx="1" type="body"/>
          </p:nvPr>
        </p:nvSpPr>
        <p:spPr>
          <a:xfrm>
            <a:off x="97536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g37285d04caa_0_0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pic>
        <p:nvPicPr>
          <p:cNvPr id="109" name="Google Shape;109;g37285d04caa_0_0" title="CodeCogsEqn(7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4400" y="886688"/>
            <a:ext cx="3591907" cy="68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7285d04ca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550" y="2195750"/>
            <a:ext cx="5276900" cy="2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7285d04ca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0275" y="2309825"/>
            <a:ext cx="5395244" cy="2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7285d04caa_0_0" title="CodeCogsEqn(6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04850" y="5201288"/>
            <a:ext cx="4987951" cy="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7285d04caa_0_0"/>
          <p:cNvSpPr txBox="1"/>
          <p:nvPr>
            <p:ph idx="12" type="sldNum"/>
          </p:nvPr>
        </p:nvSpPr>
        <p:spPr>
          <a:xfrm>
            <a:off x="381066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WNPPC Conference</a:t>
            </a:r>
            <a:endParaRPr/>
          </a:p>
        </p:txBody>
      </p:sp>
      <p:sp>
        <p:nvSpPr>
          <p:cNvPr id="114" name="Google Shape;114;g37285d04caa_0_0"/>
          <p:cNvSpPr txBox="1"/>
          <p:nvPr>
            <p:ph idx="12" type="sldNum"/>
          </p:nvPr>
        </p:nvSpPr>
        <p:spPr>
          <a:xfrm>
            <a:off x="-7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0e895a780_1_7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Bound muon decay</a:t>
            </a:r>
            <a:endParaRPr/>
          </a:p>
        </p:txBody>
      </p:sp>
      <p:sp>
        <p:nvSpPr>
          <p:cNvPr id="121" name="Google Shape;121;g370e895a780_1_7"/>
          <p:cNvSpPr txBox="1"/>
          <p:nvPr>
            <p:ph idx="1" type="body"/>
          </p:nvPr>
        </p:nvSpPr>
        <p:spPr>
          <a:xfrm>
            <a:off x="97536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/>
              <a:t>Friday, August 1,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22" name="Google Shape;122;g370e895a780_1_7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pic>
        <p:nvPicPr>
          <p:cNvPr id="123" name="Google Shape;123;g370e895a780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25" y="895675"/>
            <a:ext cx="6503499" cy="33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70e895a780_1_7" title="CodeCogsEqn(5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2625" y="1230875"/>
            <a:ext cx="4877534" cy="6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70e895a780_1_7" title="CodeCogsEqn(9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5825" y="4749187"/>
            <a:ext cx="1689950" cy="13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70e895a780_1_7" title="CodeCogsEqn(43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8124" y="2221675"/>
            <a:ext cx="2874117" cy="6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70e895a780_1_7" title="CodeCogsEqn(45)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05725" y="4836575"/>
            <a:ext cx="3233725" cy="15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70e895a780_1_7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  <p:sp>
        <p:nvSpPr>
          <p:cNvPr id="129" name="Google Shape;129;g370e895a780_1_7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WNPPC Conference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09bd3acf6_0_8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Current and upcoming experiments</a:t>
            </a:r>
            <a:endParaRPr/>
          </a:p>
        </p:txBody>
      </p:sp>
      <p:sp>
        <p:nvSpPr>
          <p:cNvPr id="136" name="Google Shape;136;g3709bd3acf6_0_8"/>
          <p:cNvSpPr txBox="1"/>
          <p:nvPr>
            <p:ph idx="1" type="body"/>
          </p:nvPr>
        </p:nvSpPr>
        <p:spPr>
          <a:xfrm>
            <a:off x="97536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Looking for the neutrinoless decay            Serves as a background</a:t>
            </a:r>
            <a:endParaRPr sz="34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Mu2e, Fermilab                                 COMET, J-PARC</a:t>
            </a:r>
            <a:endParaRPr/>
          </a:p>
        </p:txBody>
      </p:sp>
      <p:sp>
        <p:nvSpPr>
          <p:cNvPr id="137" name="Google Shape;137;g3709bd3acf6_0_8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pic>
        <p:nvPicPr>
          <p:cNvPr id="138" name="Google Shape;138;g3709bd3acf6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2807" y="3253637"/>
            <a:ext cx="6223617" cy="313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709bd3acf6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075" y="3322500"/>
            <a:ext cx="5575127" cy="31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709bd3acf6_0_8" title="CodeCogsEqn(57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6895" y="1601650"/>
            <a:ext cx="4056639" cy="5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709bd3acf6_0_8" title="CodeCogsEqn(56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6425" y="1601644"/>
            <a:ext cx="4781464" cy="5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709bd3acf6_0_8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Conference</a:t>
            </a:r>
            <a:r>
              <a:rPr lang="en-US"/>
              <a:t> </a:t>
            </a:r>
            <a:endParaRPr/>
          </a:p>
        </p:txBody>
      </p:sp>
      <p:sp>
        <p:nvSpPr>
          <p:cNvPr id="143" name="Google Shape;143;g3709bd3acf6_0_8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09bd3acf6_0_18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Current experiments</a:t>
            </a:r>
            <a:endParaRPr/>
          </a:p>
        </p:txBody>
      </p:sp>
      <p:sp>
        <p:nvSpPr>
          <p:cNvPr id="150" name="Google Shape;150;g3709bd3acf6_0_18"/>
          <p:cNvSpPr txBox="1"/>
          <p:nvPr>
            <p:ph idx="1" type="body"/>
          </p:nvPr>
        </p:nvSpPr>
        <p:spPr>
          <a:xfrm>
            <a:off x="97536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Spectrum of background electrons              Peak in the tail region</a:t>
            </a:r>
            <a:endParaRPr/>
          </a:p>
        </p:txBody>
      </p:sp>
      <p:sp>
        <p:nvSpPr>
          <p:cNvPr id="151" name="Google Shape;151;g3709bd3acf6_0_18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pic>
        <p:nvPicPr>
          <p:cNvPr id="152" name="Google Shape;152;g3709bd3acf6_0_18" title="CodeCogsEqn(2).png"/>
          <p:cNvPicPr preferRelativeResize="0"/>
          <p:nvPr/>
        </p:nvPicPr>
        <p:blipFill rotWithShape="1">
          <a:blip r:embed="rId3">
            <a:alphaModFix/>
          </a:blip>
          <a:srcRect b="0" l="-1520" r="1520" t="0"/>
          <a:stretch/>
        </p:blipFill>
        <p:spPr>
          <a:xfrm>
            <a:off x="8407025" y="5923975"/>
            <a:ext cx="2419950" cy="6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709bd3acf6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682" y="2423712"/>
            <a:ext cx="5528343" cy="34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709bd3acf6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047" y="2414475"/>
            <a:ext cx="5834949" cy="344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709bd3acf6_0_18" title="CodeCogsEqn(56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8375" y="859969"/>
            <a:ext cx="4781464" cy="5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709bd3acf6_0_18" title="CodeCogsEqn(57)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5008" y="859975"/>
            <a:ext cx="4056639" cy="5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709bd3acf6_0_18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WNPPC Conference</a:t>
            </a:r>
            <a:endParaRPr/>
          </a:p>
        </p:txBody>
      </p:sp>
      <p:sp>
        <p:nvSpPr>
          <p:cNvPr id="158" name="Google Shape;158;g3709bd3acf6_0_18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09bd3acf6_0_71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Previous endeavors</a:t>
            </a:r>
            <a:endParaRPr/>
          </a:p>
        </p:txBody>
      </p:sp>
      <p:sp>
        <p:nvSpPr>
          <p:cNvPr id="165" name="Google Shape;165;g3709bd3acf6_0_71"/>
          <p:cNvSpPr txBox="1"/>
          <p:nvPr>
            <p:ph idx="1" type="body"/>
          </p:nvPr>
        </p:nvSpPr>
        <p:spPr>
          <a:xfrm>
            <a:off x="93112" y="781850"/>
            <a:ext cx="120981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500"/>
              <a:t>What modifies the decay rate?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500"/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❶"/>
            </a:pPr>
            <a:r>
              <a:rPr lang="en-US" sz="2500"/>
              <a:t>The relativistic time dilation:</a:t>
            </a:r>
            <a:br>
              <a:rPr lang="en-US" sz="2500"/>
            </a:br>
            <a:endParaRPr sz="2500"/>
          </a:p>
          <a:p>
            <a:pPr indent="-2413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❷"/>
            </a:pPr>
            <a:r>
              <a:rPr lang="en-US" sz="2500"/>
              <a:t>  The phase space reduction: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500"/>
          </a:p>
          <a:p>
            <a:pPr indent="-2413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❸"/>
            </a:pPr>
            <a:r>
              <a:rPr lang="en-US" sz="2500"/>
              <a:t>  The electron wave function enhancement: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500"/>
              <a:t>                                                        Theory - Uberall (1960)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       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                                    </a:t>
            </a:r>
            <a:r>
              <a:rPr lang="en-US" sz="2500"/>
              <a:t>Numerical - Watanabe, et. al. (1993)</a:t>
            </a:r>
            <a:endParaRPr sz="1800"/>
          </a:p>
        </p:txBody>
      </p:sp>
      <p:sp>
        <p:nvSpPr>
          <p:cNvPr id="166" name="Google Shape;166;g3709bd3acf6_0_71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pic>
        <p:nvPicPr>
          <p:cNvPr id="167" name="Google Shape;167;g3709bd3acf6_0_71" title="CodeCogsEqn(13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7612" y="2373575"/>
            <a:ext cx="3188724" cy="3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709bd3acf6_0_71" title="CodeCogsEqn(20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9323" y="1442225"/>
            <a:ext cx="910204" cy="5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709bd3acf6_0_71" title="CodeCogsEqn(3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3600" y="2903825"/>
            <a:ext cx="18122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709bd3acf6_0_71" title="CodeCogsEqn(46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01972" y="1474803"/>
            <a:ext cx="1294933" cy="5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709bd3acf6_0_71" title="CodeCogsEqn(49)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34843" y="5112400"/>
            <a:ext cx="3314247" cy="3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709bd3acf6_0_71" title="CodeCogsEqn(50)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34863" y="6029575"/>
            <a:ext cx="3314176" cy="3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709bd3acf6_0_71" title="CodeCogsEqn(54)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05277" y="4238500"/>
            <a:ext cx="4073757" cy="6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709bd3acf6_0_71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WNPPC Conference</a:t>
            </a:r>
            <a:r>
              <a:rPr lang="en-US"/>
              <a:t> </a:t>
            </a:r>
            <a:endParaRPr/>
          </a:p>
        </p:txBody>
      </p:sp>
      <p:sp>
        <p:nvSpPr>
          <p:cNvPr id="175" name="Google Shape;175;g3709bd3acf6_0_71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  <p:pic>
        <p:nvPicPr>
          <p:cNvPr id="176" name="Google Shape;176;g3709bd3acf6_0_71" title="CodeCogsEqn(58).pn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97597" y="1497122"/>
            <a:ext cx="3104952" cy="50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09bd3acf6_0_83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Mathematical background</a:t>
            </a:r>
            <a:endParaRPr/>
          </a:p>
        </p:txBody>
      </p:sp>
      <p:sp>
        <p:nvSpPr>
          <p:cNvPr id="183" name="Google Shape;183;g3709bd3acf6_0_83"/>
          <p:cNvSpPr txBox="1"/>
          <p:nvPr>
            <p:ph idx="1" type="body"/>
          </p:nvPr>
        </p:nvSpPr>
        <p:spPr>
          <a:xfrm>
            <a:off x="101561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Dirac Equation: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Solution for electron: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Plane wave decomposition: </a:t>
            </a:r>
            <a:endParaRPr/>
          </a:p>
        </p:txBody>
      </p:sp>
      <p:sp>
        <p:nvSpPr>
          <p:cNvPr id="184" name="Google Shape;184;g3709bd3acf6_0_83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pic>
        <p:nvPicPr>
          <p:cNvPr id="185" name="Google Shape;185;g3709bd3acf6_0_83" title="CodeCogsEqn(17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025" y="835849"/>
            <a:ext cx="6553399" cy="5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709bd3acf6_0_83" title="CodeCogsEqn(18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6950" y="835839"/>
            <a:ext cx="1805375" cy="6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709bd3acf6_0_83" title="CodeCogsEqn(2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7774" y="1688925"/>
            <a:ext cx="4565499" cy="10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709bd3acf6_0_83" title="Screenshot from 2025-07-21 05-46-47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45950" y="4876313"/>
            <a:ext cx="14287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709bd3acf6_0_83" title="Screenshot from 2025-07-21 05-43-40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9025" y="4931688"/>
            <a:ext cx="14287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709bd3acf6_0_83" title="CodeCogsEqn(39)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0345" y="5408463"/>
            <a:ext cx="1630421" cy="5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709bd3acf6_0_83" title="CodeCogsEqn(40)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10300" y="5349246"/>
            <a:ext cx="2815725" cy="6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709bd3acf6_0_83" title="CodeCogsEqn(55).pn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60527" y="3575059"/>
            <a:ext cx="4565499" cy="94797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709bd3acf6_0_83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WNPPC Conference</a:t>
            </a:r>
            <a:endParaRPr/>
          </a:p>
        </p:txBody>
      </p:sp>
      <p:sp>
        <p:nvSpPr>
          <p:cNvPr id="194" name="Google Shape;194;g3709bd3acf6_0_83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0d5792ff3_100_6"/>
          <p:cNvSpPr txBox="1"/>
          <p:nvPr>
            <p:ph type="title"/>
          </p:nvPr>
        </p:nvSpPr>
        <p:spPr>
          <a:xfrm>
            <a:off x="39475" y="0"/>
            <a:ext cx="12152400" cy="6513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/>
              <a:t>Mathematical background</a:t>
            </a:r>
            <a:endParaRPr/>
          </a:p>
        </p:txBody>
      </p:sp>
      <p:sp>
        <p:nvSpPr>
          <p:cNvPr id="201" name="Google Shape;201;g370d5792ff3_100_6"/>
          <p:cNvSpPr txBox="1"/>
          <p:nvPr>
            <p:ph idx="1" type="body"/>
          </p:nvPr>
        </p:nvSpPr>
        <p:spPr>
          <a:xfrm>
            <a:off x="141036" y="762000"/>
            <a:ext cx="11988900" cy="5867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Decay width: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Matrix element: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Partial summation:</a:t>
            </a:r>
            <a:endParaRPr/>
          </a:p>
        </p:txBody>
      </p:sp>
      <p:sp>
        <p:nvSpPr>
          <p:cNvPr id="202" name="Google Shape;202;g370d5792ff3_100_6"/>
          <p:cNvSpPr txBox="1"/>
          <p:nvPr>
            <p:ph idx="12" type="sldNum"/>
          </p:nvPr>
        </p:nvSpPr>
        <p:spPr>
          <a:xfrm>
            <a:off x="8015818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pic>
        <p:nvPicPr>
          <p:cNvPr id="203" name="Google Shape;203;g370d5792ff3_100_6" title="CodeCogsEqn(22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750" y="2034313"/>
            <a:ext cx="2563475" cy="8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70d5792ff3_100_6" title="CodeCogsEqn(23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750" y="3742075"/>
            <a:ext cx="3364274" cy="9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70d5792ff3_100_6" title="CodeCogsEqn(24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000" y="5385050"/>
            <a:ext cx="2226758" cy="10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70d5792ff3_100_6" title="CodeCogsEqn(21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9624" y="1116888"/>
            <a:ext cx="4565499" cy="10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70d5792ff3_10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3375" y="2482900"/>
            <a:ext cx="7536550" cy="4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70d5792ff3_100_6"/>
          <p:cNvSpPr txBox="1"/>
          <p:nvPr>
            <p:ph idx="11" type="ftr"/>
          </p:nvPr>
        </p:nvSpPr>
        <p:spPr>
          <a:xfrm>
            <a:off x="3759200" y="6669088"/>
            <a:ext cx="4353900" cy="2196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WNPPC Conference</a:t>
            </a:r>
            <a:endParaRPr/>
          </a:p>
        </p:txBody>
      </p:sp>
      <p:sp>
        <p:nvSpPr>
          <p:cNvPr id="209" name="Google Shape;209;g370d5792ff3_100_6"/>
          <p:cNvSpPr txBox="1"/>
          <p:nvPr>
            <p:ph idx="10" type="dt"/>
          </p:nvPr>
        </p:nvSpPr>
        <p:spPr>
          <a:xfrm>
            <a:off x="0" y="6669088"/>
            <a:ext cx="4176300" cy="216000"/>
          </a:xfrm>
          <a:prstGeom prst="rect">
            <a:avLst/>
          </a:prstGeom>
          <a:solidFill>
            <a:srgbClr val="1004A8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Thursday February 12, 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2012-02-07T20:12:57Z</dcterms:created>
  <dc:creator>Ashfaq Ahmad</dc:creator>
</cp:coreProperties>
</file>