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21"/>
  </p:notesMasterIdLst>
  <p:handoutMasterIdLst>
    <p:handoutMasterId r:id="rId22"/>
  </p:handoutMasterIdLst>
  <p:sldIdLst>
    <p:sldId id="277" r:id="rId2"/>
    <p:sldId id="374" r:id="rId3"/>
    <p:sldId id="377" r:id="rId4"/>
    <p:sldId id="382" r:id="rId5"/>
    <p:sldId id="386" r:id="rId6"/>
    <p:sldId id="384" r:id="rId7"/>
    <p:sldId id="387" r:id="rId8"/>
    <p:sldId id="388" r:id="rId9"/>
    <p:sldId id="381" r:id="rId10"/>
    <p:sldId id="389" r:id="rId11"/>
    <p:sldId id="391" r:id="rId12"/>
    <p:sldId id="392" r:id="rId13"/>
    <p:sldId id="393" r:id="rId14"/>
    <p:sldId id="394" r:id="rId15"/>
    <p:sldId id="396" r:id="rId16"/>
    <p:sldId id="383" r:id="rId17"/>
    <p:sldId id="397" r:id="rId18"/>
    <p:sldId id="399" r:id="rId19"/>
    <p:sldId id="39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05ED"/>
    <a:srgbClr val="05AF4F"/>
    <a:srgbClr val="00A9FF"/>
    <a:srgbClr val="767171"/>
    <a:srgbClr val="FF2600"/>
    <a:srgbClr val="ED7D31"/>
    <a:srgbClr val="4472C4"/>
    <a:srgbClr val="538234"/>
    <a:srgbClr val="009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7"/>
    <p:restoredTop sz="79384"/>
  </p:normalViewPr>
  <p:slideViewPr>
    <p:cSldViewPr snapToGrid="0" snapToObjects="1">
      <p:cViewPr>
        <p:scale>
          <a:sx n="91" d="100"/>
          <a:sy n="91" d="100"/>
        </p:scale>
        <p:origin x="360" y="360"/>
      </p:cViewPr>
      <p:guideLst/>
    </p:cSldViewPr>
  </p:slideViewPr>
  <p:notesTextViewPr>
    <p:cViewPr>
      <p:scale>
        <a:sx n="1" d="1"/>
        <a:sy n="1" d="1"/>
      </p:scale>
      <p:origin x="0" y="0"/>
    </p:cViewPr>
  </p:notesTextViewPr>
  <p:sorterViewPr>
    <p:cViewPr>
      <p:scale>
        <a:sx n="54" d="100"/>
        <a:sy n="54" d="100"/>
      </p:scale>
      <p:origin x="0" y="0"/>
    </p:cViewPr>
  </p:sorterViewPr>
  <p:notesViewPr>
    <p:cSldViewPr snapToGrid="0" snapToObjects="1">
      <p:cViewPr varScale="1">
        <p:scale>
          <a:sx n="137" d="100"/>
          <a:sy n="137" d="100"/>
        </p:scale>
        <p:origin x="17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2/12/26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dirty="0"/>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2/12/26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dirty="0"/>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1</a:t>
            </a:fld>
            <a:endParaRPr lang="en-US" dirty="0"/>
          </a:p>
        </p:txBody>
      </p:sp>
    </p:spTree>
    <p:extLst>
      <p:ext uri="{BB962C8B-B14F-4D97-AF65-F5344CB8AC3E}">
        <p14:creationId xmlns:p14="http://schemas.microsoft.com/office/powerpoint/2010/main" val="88901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06A1-7B57-FEE1-ED66-E6C96D633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716EC-EB90-F46E-F0EF-F6CA89E2C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8B0E2-30B0-E8FF-ECE1-61984176FC9A}"/>
              </a:ext>
            </a:extLst>
          </p:cNvPr>
          <p:cNvSpPr>
            <a:spLocks noGrp="1"/>
          </p:cNvSpPr>
          <p:nvPr>
            <p:ph type="body" idx="1"/>
          </p:nvPr>
        </p:nvSpPr>
        <p:spPr/>
        <p:txBody>
          <a:bodyPr/>
          <a:lstStyle/>
          <a:p>
            <a:r>
              <a:rPr lang="en-US" dirty="0"/>
              <a:t>I then built the experiment in the simulation, here you can see the simulated S3 detector and the tritons after the reaction. Once I have everything set-up, I can run the experiment in the virtual world! </a:t>
            </a:r>
          </a:p>
        </p:txBody>
      </p:sp>
      <p:sp>
        <p:nvSpPr>
          <p:cNvPr id="4" name="Slide Number Placeholder 3">
            <a:extLst>
              <a:ext uri="{FF2B5EF4-FFF2-40B4-BE49-F238E27FC236}">
                <a16:creationId xmlns:a16="http://schemas.microsoft.com/office/drawing/2014/main" id="{D98F4206-A03D-1C54-1291-6E324A3A609A}"/>
              </a:ext>
            </a:extLst>
          </p:cNvPr>
          <p:cNvSpPr>
            <a:spLocks noGrp="1"/>
          </p:cNvSpPr>
          <p:nvPr>
            <p:ph type="sldNum" sz="quarter" idx="5"/>
          </p:nvPr>
        </p:nvSpPr>
        <p:spPr/>
        <p:txBody>
          <a:bodyPr/>
          <a:lstStyle/>
          <a:p>
            <a:fld id="{1AFA6A82-C43D-0E45-8BBC-3BA89641B414}" type="slidenum">
              <a:rPr lang="en-US" smtClean="0"/>
              <a:t>10</a:t>
            </a:fld>
            <a:endParaRPr lang="en-US" dirty="0"/>
          </a:p>
        </p:txBody>
      </p:sp>
    </p:spTree>
    <p:extLst>
      <p:ext uri="{BB962C8B-B14F-4D97-AF65-F5344CB8AC3E}">
        <p14:creationId xmlns:p14="http://schemas.microsoft.com/office/powerpoint/2010/main" val="143318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CC4D-834B-85A8-2AB7-3CBDC5BE7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0687-91ED-4756-27EA-BF1FA7F55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137AF-E303-DAAF-882E-ED275B41051D}"/>
              </a:ext>
            </a:extLst>
          </p:cNvPr>
          <p:cNvSpPr>
            <a:spLocks noGrp="1"/>
          </p:cNvSpPr>
          <p:nvPr>
            <p:ph type="body" idx="1"/>
          </p:nvPr>
        </p:nvSpPr>
        <p:spPr/>
        <p:txBody>
          <a:bodyPr/>
          <a:lstStyle/>
          <a:p>
            <a:r>
              <a:rPr lang="en-US" dirty="0"/>
              <a:t>The first thing I looked at was the kinematics curves. On the left is the kinematics for the 26Mg recoil and on the right is that for the tritons.  Explain the double value.. </a:t>
            </a:r>
          </a:p>
        </p:txBody>
      </p:sp>
      <p:sp>
        <p:nvSpPr>
          <p:cNvPr id="4" name="Slide Number Placeholder 3">
            <a:extLst>
              <a:ext uri="{FF2B5EF4-FFF2-40B4-BE49-F238E27FC236}">
                <a16:creationId xmlns:a16="http://schemas.microsoft.com/office/drawing/2014/main" id="{E46DEFF0-4D89-A52E-2679-D2DED878D556}"/>
              </a:ext>
            </a:extLst>
          </p:cNvPr>
          <p:cNvSpPr>
            <a:spLocks noGrp="1"/>
          </p:cNvSpPr>
          <p:nvPr>
            <p:ph type="sldNum" sz="quarter" idx="5"/>
          </p:nvPr>
        </p:nvSpPr>
        <p:spPr/>
        <p:txBody>
          <a:bodyPr/>
          <a:lstStyle/>
          <a:p>
            <a:fld id="{1AFA6A82-C43D-0E45-8BBC-3BA89641B414}" type="slidenum">
              <a:rPr lang="en-US" smtClean="0"/>
              <a:t>11</a:t>
            </a:fld>
            <a:endParaRPr lang="en-US" dirty="0"/>
          </a:p>
        </p:txBody>
      </p:sp>
    </p:spTree>
    <p:extLst>
      <p:ext uri="{BB962C8B-B14F-4D97-AF65-F5344CB8AC3E}">
        <p14:creationId xmlns:p14="http://schemas.microsoft.com/office/powerpoint/2010/main" val="155116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B3793-55D6-8648-CB88-67420DBC3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5CD49E-F981-1E64-4133-4EDF9C88AF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5BAE1-E8E2-FAE5-B652-CAC7CF53E93E}"/>
              </a:ext>
            </a:extLst>
          </p:cNvPr>
          <p:cNvSpPr>
            <a:spLocks noGrp="1"/>
          </p:cNvSpPr>
          <p:nvPr>
            <p:ph type="body" idx="1"/>
          </p:nvPr>
        </p:nvSpPr>
        <p:spPr/>
        <p:txBody>
          <a:bodyPr/>
          <a:lstStyle/>
          <a:p>
            <a:r>
              <a:rPr lang="en-US" dirty="0"/>
              <a:t>We can also look at the recoil distribution that correspond to tritons emitted at different angles, on the left is the distribution of the 26mg recoil corresponding to the tritons hitting the S3 and on the right it shows the 26Mg corresponding the tritons hitting one particular ring. </a:t>
            </a:r>
          </a:p>
        </p:txBody>
      </p:sp>
      <p:sp>
        <p:nvSpPr>
          <p:cNvPr id="4" name="Slide Number Placeholder 3">
            <a:extLst>
              <a:ext uri="{FF2B5EF4-FFF2-40B4-BE49-F238E27FC236}">
                <a16:creationId xmlns:a16="http://schemas.microsoft.com/office/drawing/2014/main" id="{28794A6A-02DB-8ADF-D041-1BE2F3DD1CEE}"/>
              </a:ext>
            </a:extLst>
          </p:cNvPr>
          <p:cNvSpPr>
            <a:spLocks noGrp="1"/>
          </p:cNvSpPr>
          <p:nvPr>
            <p:ph type="sldNum" sz="quarter" idx="5"/>
          </p:nvPr>
        </p:nvSpPr>
        <p:spPr/>
        <p:txBody>
          <a:bodyPr/>
          <a:lstStyle/>
          <a:p>
            <a:fld id="{1AFA6A82-C43D-0E45-8BBC-3BA89641B414}" type="slidenum">
              <a:rPr lang="en-US" smtClean="0"/>
              <a:t>12</a:t>
            </a:fld>
            <a:endParaRPr lang="en-US" dirty="0"/>
          </a:p>
        </p:txBody>
      </p:sp>
    </p:spTree>
    <p:extLst>
      <p:ext uri="{BB962C8B-B14F-4D97-AF65-F5344CB8AC3E}">
        <p14:creationId xmlns:p14="http://schemas.microsoft.com/office/powerpoint/2010/main" val="287314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3BB96-EB6D-687E-4C40-1C54F1002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D5D2C-B09D-C480-843C-A4176DD86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A9A84-349D-F361-93A0-269DEF8FD39F}"/>
              </a:ext>
            </a:extLst>
          </p:cNvPr>
          <p:cNvSpPr>
            <a:spLocks noGrp="1"/>
          </p:cNvSpPr>
          <p:nvPr>
            <p:ph type="body" idx="1"/>
          </p:nvPr>
        </p:nvSpPr>
        <p:spPr/>
        <p:txBody>
          <a:bodyPr/>
          <a:lstStyle/>
          <a:p>
            <a:r>
              <a:rPr lang="en-US" dirty="0"/>
              <a:t>Here if we look at the inset, that is the simulated excitation energy reconstruction with detector resolution. We can see that the fit tells us the centers and widths of the gaussian. Now we just need to do this for every state of interest and fit the sum of them to the overall spectrum!</a:t>
            </a:r>
          </a:p>
        </p:txBody>
      </p:sp>
      <p:sp>
        <p:nvSpPr>
          <p:cNvPr id="4" name="Slide Number Placeholder 3">
            <a:extLst>
              <a:ext uri="{FF2B5EF4-FFF2-40B4-BE49-F238E27FC236}">
                <a16:creationId xmlns:a16="http://schemas.microsoft.com/office/drawing/2014/main" id="{1345A98A-DDFB-93E1-69B9-8079108B0A42}"/>
              </a:ext>
            </a:extLst>
          </p:cNvPr>
          <p:cNvSpPr>
            <a:spLocks noGrp="1"/>
          </p:cNvSpPr>
          <p:nvPr>
            <p:ph type="sldNum" sz="quarter" idx="5"/>
          </p:nvPr>
        </p:nvSpPr>
        <p:spPr/>
        <p:txBody>
          <a:bodyPr/>
          <a:lstStyle/>
          <a:p>
            <a:fld id="{1AFA6A82-C43D-0E45-8BBC-3BA89641B414}" type="slidenum">
              <a:rPr lang="en-US" smtClean="0"/>
              <a:t>13</a:t>
            </a:fld>
            <a:endParaRPr lang="en-US" dirty="0"/>
          </a:p>
        </p:txBody>
      </p:sp>
    </p:spTree>
    <p:extLst>
      <p:ext uri="{BB962C8B-B14F-4D97-AF65-F5344CB8AC3E}">
        <p14:creationId xmlns:p14="http://schemas.microsoft.com/office/powerpoint/2010/main" val="1930778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03DB5-B035-0737-7E12-7E4B80A62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67819-106B-97CB-F5E4-51565DB5C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CCD753-E346-C761-EE46-D2F4E86E22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D20F24-4349-513A-042A-F22CDBC3D1FC}"/>
              </a:ext>
            </a:extLst>
          </p:cNvPr>
          <p:cNvSpPr>
            <a:spLocks noGrp="1"/>
          </p:cNvSpPr>
          <p:nvPr>
            <p:ph type="sldNum" sz="quarter" idx="5"/>
          </p:nvPr>
        </p:nvSpPr>
        <p:spPr/>
        <p:txBody>
          <a:bodyPr/>
          <a:lstStyle/>
          <a:p>
            <a:fld id="{1AFA6A82-C43D-0E45-8BBC-3BA89641B414}" type="slidenum">
              <a:rPr lang="en-US" smtClean="0"/>
              <a:t>14</a:t>
            </a:fld>
            <a:endParaRPr lang="en-US" dirty="0"/>
          </a:p>
        </p:txBody>
      </p:sp>
    </p:spTree>
    <p:extLst>
      <p:ext uri="{BB962C8B-B14F-4D97-AF65-F5344CB8AC3E}">
        <p14:creationId xmlns:p14="http://schemas.microsoft.com/office/powerpoint/2010/main" val="430031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3A438-0623-2E3C-CF55-936039DAC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406DF-7884-5991-A47D-55371E9A0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F6CF5-E5C5-8E08-3887-A9B2D5861E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D23465-AF42-AA6F-C2D0-89B4AD6A64B2}"/>
              </a:ext>
            </a:extLst>
          </p:cNvPr>
          <p:cNvSpPr>
            <a:spLocks noGrp="1"/>
          </p:cNvSpPr>
          <p:nvPr>
            <p:ph type="sldNum" sz="quarter" idx="5"/>
          </p:nvPr>
        </p:nvSpPr>
        <p:spPr/>
        <p:txBody>
          <a:bodyPr/>
          <a:lstStyle/>
          <a:p>
            <a:fld id="{1AFA6A82-C43D-0E45-8BBC-3BA89641B414}" type="slidenum">
              <a:rPr lang="en-US" smtClean="0"/>
              <a:t>16</a:t>
            </a:fld>
            <a:endParaRPr lang="en-US" dirty="0"/>
          </a:p>
        </p:txBody>
      </p:sp>
    </p:spTree>
    <p:extLst>
      <p:ext uri="{BB962C8B-B14F-4D97-AF65-F5344CB8AC3E}">
        <p14:creationId xmlns:p14="http://schemas.microsoft.com/office/powerpoint/2010/main" val="3782985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C96DD-5DD3-FDA9-DBEE-0D725AEEC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55FDE-1F5B-AFF3-5C4D-D2F89E008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9694C-51D0-1503-FA26-C602EC71E2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93E6DC-BA99-2A76-9681-D2DFCF70F526}"/>
              </a:ext>
            </a:extLst>
          </p:cNvPr>
          <p:cNvSpPr>
            <a:spLocks noGrp="1"/>
          </p:cNvSpPr>
          <p:nvPr>
            <p:ph type="sldNum" sz="quarter" idx="5"/>
          </p:nvPr>
        </p:nvSpPr>
        <p:spPr/>
        <p:txBody>
          <a:bodyPr/>
          <a:lstStyle/>
          <a:p>
            <a:fld id="{1AFA6A82-C43D-0E45-8BBC-3BA89641B414}" type="slidenum">
              <a:rPr lang="en-US" smtClean="0"/>
              <a:t>17</a:t>
            </a:fld>
            <a:endParaRPr lang="en-US" dirty="0"/>
          </a:p>
        </p:txBody>
      </p:sp>
    </p:spTree>
    <p:extLst>
      <p:ext uri="{BB962C8B-B14F-4D97-AF65-F5344CB8AC3E}">
        <p14:creationId xmlns:p14="http://schemas.microsoft.com/office/powerpoint/2010/main" val="772531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9EFAC-E8D8-7A0C-AAC5-454081E3A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6CEBF-D710-9E07-5E38-9AF18719E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A82CF-B63E-4724-C084-602BF7447E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52D872-8823-D6A0-71D0-9044E9F9B1E3}"/>
              </a:ext>
            </a:extLst>
          </p:cNvPr>
          <p:cNvSpPr>
            <a:spLocks noGrp="1"/>
          </p:cNvSpPr>
          <p:nvPr>
            <p:ph type="sldNum" sz="quarter" idx="5"/>
          </p:nvPr>
        </p:nvSpPr>
        <p:spPr/>
        <p:txBody>
          <a:bodyPr/>
          <a:lstStyle/>
          <a:p>
            <a:fld id="{1AFA6A82-C43D-0E45-8BBC-3BA89641B414}" type="slidenum">
              <a:rPr lang="en-US" smtClean="0"/>
              <a:t>18</a:t>
            </a:fld>
            <a:endParaRPr lang="en-US" dirty="0"/>
          </a:p>
        </p:txBody>
      </p:sp>
    </p:spTree>
    <p:extLst>
      <p:ext uri="{BB962C8B-B14F-4D97-AF65-F5344CB8AC3E}">
        <p14:creationId xmlns:p14="http://schemas.microsoft.com/office/powerpoint/2010/main" val="2588424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C0A22-9131-E62F-AA55-36506B614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4F7A9-4EED-E841-0E10-78CCCF9C0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F1506-5011-7346-4940-504E45AEA0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F1F4A9-5AEC-E545-4FFE-32F5261337FB}"/>
              </a:ext>
            </a:extLst>
          </p:cNvPr>
          <p:cNvSpPr>
            <a:spLocks noGrp="1"/>
          </p:cNvSpPr>
          <p:nvPr>
            <p:ph type="sldNum" sz="quarter" idx="5"/>
          </p:nvPr>
        </p:nvSpPr>
        <p:spPr/>
        <p:txBody>
          <a:bodyPr/>
          <a:lstStyle/>
          <a:p>
            <a:fld id="{1AFA6A82-C43D-0E45-8BBC-3BA89641B414}" type="slidenum">
              <a:rPr lang="en-US" smtClean="0"/>
              <a:t>19</a:t>
            </a:fld>
            <a:endParaRPr lang="en-US" dirty="0"/>
          </a:p>
        </p:txBody>
      </p:sp>
    </p:spTree>
    <p:extLst>
      <p:ext uri="{BB962C8B-B14F-4D97-AF65-F5344CB8AC3E}">
        <p14:creationId xmlns:p14="http://schemas.microsoft.com/office/powerpoint/2010/main" val="843388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3B1D-C116-31EF-A540-073C25ECB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40FE8-3418-F9BC-EB00-B32C36117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25B46-E3DC-24E8-7049-CA8A89A621F6}"/>
              </a:ext>
            </a:extLst>
          </p:cNvPr>
          <p:cNvSpPr>
            <a:spLocks noGrp="1"/>
          </p:cNvSpPr>
          <p:nvPr>
            <p:ph type="body" idx="1"/>
          </p:nvPr>
        </p:nvSpPr>
        <p:spPr/>
        <p:txBody>
          <a:bodyPr/>
          <a:lstStyle/>
          <a:p>
            <a:r>
              <a:rPr lang="en-US" dirty="0"/>
              <a:t>Just as a refresher, the slow neutron capture process contributes... </a:t>
            </a:r>
          </a:p>
          <a:p>
            <a:endParaRPr lang="en-US" dirty="0"/>
          </a:p>
          <a:p>
            <a:r>
              <a:rPr lang="en-US" dirty="0"/>
              <a:t>Inside a star there are two key reactions that affect the s-process rate, the first one being the C reaction and the second one being the Ne alpha n reaction because Both of the reactions change the neutron flux in the interior of a star. In the talk I will focus on the second reaction. </a:t>
            </a:r>
          </a:p>
          <a:p>
            <a:endParaRPr lang="en-US" dirty="0"/>
          </a:p>
        </p:txBody>
      </p:sp>
      <p:sp>
        <p:nvSpPr>
          <p:cNvPr id="4" name="Slide Number Placeholder 3">
            <a:extLst>
              <a:ext uri="{FF2B5EF4-FFF2-40B4-BE49-F238E27FC236}">
                <a16:creationId xmlns:a16="http://schemas.microsoft.com/office/drawing/2014/main" id="{2D97F7BF-4E63-8759-4404-41BC0B2827B8}"/>
              </a:ext>
            </a:extLst>
          </p:cNvPr>
          <p:cNvSpPr>
            <a:spLocks noGrp="1"/>
          </p:cNvSpPr>
          <p:nvPr>
            <p:ph type="sldNum" sz="quarter" idx="5"/>
          </p:nvPr>
        </p:nvSpPr>
        <p:spPr/>
        <p:txBody>
          <a:bodyPr/>
          <a:lstStyle/>
          <a:p>
            <a:fld id="{1AFA6A82-C43D-0E45-8BBC-3BA89641B414}" type="slidenum">
              <a:rPr lang="en-US" smtClean="0"/>
              <a:t>2</a:t>
            </a:fld>
            <a:endParaRPr lang="en-US" dirty="0"/>
          </a:p>
        </p:txBody>
      </p:sp>
    </p:spTree>
    <p:extLst>
      <p:ext uri="{BB962C8B-B14F-4D97-AF65-F5344CB8AC3E}">
        <p14:creationId xmlns:p14="http://schemas.microsoft.com/office/powerpoint/2010/main" val="3197775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A0D1A-5077-EEF4-CF6A-B7BC75F22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A8F24-76BE-C58C-640F-BC57AEE8B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16625-EC19-977D-4BA3-B9CA2AB7C2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 alpha n reaction really only tells half of the story. There is a competing alpha, gamma reaction. There is a lot going on in the diagram to the right but what we really care about is the fact that the neutron threshold lies above the alpha threshold.  at lower temperatures the alpha gamma reaction can turn on before the alpha n reaction because it is exothermic, again this consumes the available 22Ne before the alpha n reaction can turn on. This is because the alpha gamma channel is closed below the neutron threshold.  People have made direct measurements on the low-lying states above the alpha threshold but but it has proven to be challenging due to the low cross sections.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cross-section due to the fight against the coulomb barrier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Backgrounds. </a:t>
            </a:r>
          </a:p>
          <a:p>
            <a:endParaRPr lang="en-US" dirty="0"/>
          </a:p>
        </p:txBody>
      </p:sp>
      <p:sp>
        <p:nvSpPr>
          <p:cNvPr id="4" name="Slide Number Placeholder 3">
            <a:extLst>
              <a:ext uri="{FF2B5EF4-FFF2-40B4-BE49-F238E27FC236}">
                <a16:creationId xmlns:a16="http://schemas.microsoft.com/office/drawing/2014/main" id="{F32B9F32-64E4-C8CD-71C6-363B2FCDF798}"/>
              </a:ext>
            </a:extLst>
          </p:cNvPr>
          <p:cNvSpPr>
            <a:spLocks noGrp="1"/>
          </p:cNvSpPr>
          <p:nvPr>
            <p:ph type="sldNum" sz="quarter" idx="5"/>
          </p:nvPr>
        </p:nvSpPr>
        <p:spPr/>
        <p:txBody>
          <a:bodyPr/>
          <a:lstStyle/>
          <a:p>
            <a:fld id="{1AFA6A82-C43D-0E45-8BBC-3BA89641B414}" type="slidenum">
              <a:rPr lang="en-US" smtClean="0"/>
              <a:t>3</a:t>
            </a:fld>
            <a:endParaRPr lang="en-US" dirty="0"/>
          </a:p>
        </p:txBody>
      </p:sp>
    </p:spTree>
    <p:extLst>
      <p:ext uri="{BB962C8B-B14F-4D97-AF65-F5344CB8AC3E}">
        <p14:creationId xmlns:p14="http://schemas.microsoft.com/office/powerpoint/2010/main" val="4002709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59231-0CCE-654E-E1A8-43A698E6D1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8D5D6-6459-EE5C-561B-FF060D212AE6}"/>
              </a:ext>
            </a:extLst>
          </p:cNvPr>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a:extLst>
                  <a:ext uri="{FF2B5EF4-FFF2-40B4-BE49-F238E27FC236}">
                    <a16:creationId xmlns:a16="http://schemas.microsoft.com/office/drawing/2014/main" id="{D32A51E6-D10F-EC29-B581-514D3B174420}"/>
                  </a:ext>
                </a:extLst>
              </p:cNvPr>
              <p:cNvSpPr>
                <a:spLocks noGrp="1"/>
              </p:cNvSpPr>
              <p:nvPr>
                <p:ph type="body" idx="1"/>
              </p:nvPr>
            </p:nvSpPr>
            <p:spPr/>
            <p:txBody>
              <a:bodyPr/>
              <a:lstStyle/>
              <a:p>
                <a:r>
                  <a:rPr lang="en-US" dirty="0"/>
                  <a:t>Thankfully, there is a way to cheat our way around this using the alpha transfer reaction. In this case we bombard a Li target with 22Ne beam, the Li nucleus can essentially be thought of as a triton and an alpha particle.  This way, the 22Ne nucleus reacts with the alpha particle and forms the same 26Mg states of interest.  This is exactly the method used in this experiment! Great! </a:t>
                </a:r>
              </a:p>
              <a:p>
                <a:endParaRPr lang="en-US" dirty="0"/>
              </a:p>
              <a:p>
                <a:r>
                  <a:rPr lang="en-US" dirty="0"/>
                  <a:t>Lithium: a large wavefunction overlap between it and alpha + t</a:t>
                </a:r>
              </a:p>
              <a:p>
                <a:r>
                  <a:rPr lang="en-CA" dirty="0"/>
                  <a:t>but its nuclear wavefunction has a </a:t>
                </a:r>
                <a:r>
                  <a:rPr lang="en-CA" b="1" dirty="0"/>
                  <a:t>strong </a:t>
                </a:r>
                <a14:m>
                  <m:oMath xmlns:m="http://schemas.openxmlformats.org/officeDocument/2006/math">
                    <m:r>
                      <a:rPr lang="en-CA" sz="1200" i="1" kern="1200">
                        <a:solidFill>
                          <a:schemeClr val="tx1"/>
                        </a:solidFill>
                        <a:latin typeface="+mn-lt"/>
                        <a:ea typeface="+mn-ea"/>
                        <a:cs typeface="+mn-cs"/>
                      </a:rPr>
                      <m:t>𝛼</m:t>
                    </m:r>
                    <m:r>
                      <a:rPr lang="en-CA" sz="1200" i="0" kern="1200">
                        <a:solidFill>
                          <a:schemeClr val="tx1"/>
                        </a:solidFill>
                        <a:latin typeface="+mn-lt"/>
                        <a:ea typeface="+mn-ea"/>
                        <a:cs typeface="+mn-cs"/>
                      </a:rPr>
                      <m:t>+</m:t>
                    </m:r>
                    <m:r>
                      <a:rPr lang="en-CA" sz="1200" i="1" kern="1200">
                        <a:solidFill>
                          <a:schemeClr val="tx1"/>
                        </a:solidFill>
                        <a:latin typeface="+mn-lt"/>
                        <a:ea typeface="+mn-ea"/>
                        <a:cs typeface="+mn-cs"/>
                      </a:rPr>
                      <m:t>𝑡</m:t>
                    </m:r>
                  </m:oMath>
                </a14:m>
                <a:r>
                  <a:rPr lang="en-CA" b="1" dirty="0"/>
                  <a:t>cluster overlap</a:t>
                </a:r>
                <a:r>
                  <a:rPr lang="en-CA" dirty="0"/>
                  <a:t>, and that’s enough that the dominant reaction mechanism behaves like </a:t>
                </a:r>
                <a14:m>
                  <m:oMath xmlns:m="http://schemas.openxmlformats.org/officeDocument/2006/math">
                    <m:r>
                      <a:rPr lang="en-CA" sz="1200" i="1" kern="1200">
                        <a:solidFill>
                          <a:schemeClr val="tx1"/>
                        </a:solidFill>
                        <a:latin typeface="+mn-lt"/>
                        <a:ea typeface="+mn-ea"/>
                        <a:cs typeface="+mn-cs"/>
                      </a:rPr>
                      <m:t>𝛼</m:t>
                    </m:r>
                  </m:oMath>
                </a14:m>
                <a:r>
                  <a:rPr lang="en-CA" dirty="0"/>
                  <a:t>-transfer</a:t>
                </a:r>
                <a:endParaRPr lang="en-US" dirty="0"/>
              </a:p>
            </p:txBody>
          </p:sp>
        </mc:Choice>
        <mc:Fallback>
          <p:sp>
            <p:nvSpPr>
              <p:cNvPr id="3" name="Notes Placeholder 2">
                <a:extLst>
                  <a:ext uri="{FF2B5EF4-FFF2-40B4-BE49-F238E27FC236}">
                    <a16:creationId xmlns:a16="http://schemas.microsoft.com/office/drawing/2014/main" id="{D32A51E6-D10F-EC29-B581-514D3B174420}"/>
                  </a:ext>
                </a:extLst>
              </p:cNvPr>
              <p:cNvSpPr>
                <a:spLocks noGrp="1"/>
              </p:cNvSpPr>
              <p:nvPr>
                <p:ph type="body" idx="1"/>
              </p:nvPr>
            </p:nvSpPr>
            <p:spPr/>
            <p:txBody>
              <a:bodyPr/>
              <a:lstStyle/>
              <a:p>
                <a:r>
                  <a:rPr lang="en-US" dirty="0"/>
                  <a:t>Thankfully, there is a way to cheat our way around this using the alpha transfer reaction. In this case we bombard a Li target with 22Ne beam, the Li nucleus can essentially be thought of as a triton and an alpha particle.  This way, the 22Ne nucleus reacts with the alpha particle and forms the same 26Mg states of interest.  This is exactly the method used in this experiment! Great! </a:t>
                </a:r>
              </a:p>
              <a:p>
                <a:endParaRPr lang="en-US" dirty="0"/>
              </a:p>
              <a:p>
                <a:r>
                  <a:rPr lang="en-US" dirty="0"/>
                  <a:t>Lithium: a large wavefunction overlap between it and alpha + t</a:t>
                </a:r>
              </a:p>
              <a:p>
                <a:r>
                  <a:rPr lang="en-CA" dirty="0"/>
                  <a:t>but its nuclear wavefunction has a </a:t>
                </a:r>
                <a:r>
                  <a:rPr lang="en-CA" b="1" dirty="0"/>
                  <a:t>strong </a:t>
                </a:r>
                <a:r>
                  <a:rPr lang="en-CA" sz="1200" i="0" kern="1200">
                    <a:solidFill>
                      <a:schemeClr val="tx1"/>
                    </a:solidFill>
                    <a:latin typeface="+mn-lt"/>
                    <a:ea typeface="+mn-ea"/>
                    <a:cs typeface="+mn-cs"/>
                  </a:rPr>
                  <a:t>𝛼+𝑡</a:t>
                </a:r>
                <a:r>
                  <a:rPr lang="en-CA" b="1" dirty="0"/>
                  <a:t>cluster overlap</a:t>
                </a:r>
                <a:r>
                  <a:rPr lang="en-CA" dirty="0"/>
                  <a:t>, and that’s enough that the dominant reaction mechanism behaves like </a:t>
                </a:r>
                <a:r>
                  <a:rPr lang="en-CA" sz="1200" i="0" kern="1200">
                    <a:solidFill>
                      <a:schemeClr val="tx1"/>
                    </a:solidFill>
                    <a:latin typeface="+mn-lt"/>
                    <a:ea typeface="+mn-ea"/>
                    <a:cs typeface="+mn-cs"/>
                  </a:rPr>
                  <a:t>𝛼</a:t>
                </a:r>
                <a:r>
                  <a:rPr lang="en-CA" dirty="0"/>
                  <a:t>-transfer</a:t>
                </a:r>
                <a:endParaRPr lang="en-US" dirty="0"/>
              </a:p>
            </p:txBody>
          </p:sp>
        </mc:Fallback>
      </mc:AlternateContent>
      <p:sp>
        <p:nvSpPr>
          <p:cNvPr id="4" name="Slide Number Placeholder 3">
            <a:extLst>
              <a:ext uri="{FF2B5EF4-FFF2-40B4-BE49-F238E27FC236}">
                <a16:creationId xmlns:a16="http://schemas.microsoft.com/office/drawing/2014/main" id="{AF9CFBF9-6A64-2769-41F8-0260B050146F}"/>
              </a:ext>
            </a:extLst>
          </p:cNvPr>
          <p:cNvSpPr>
            <a:spLocks noGrp="1"/>
          </p:cNvSpPr>
          <p:nvPr>
            <p:ph type="sldNum" sz="quarter" idx="5"/>
          </p:nvPr>
        </p:nvSpPr>
        <p:spPr/>
        <p:txBody>
          <a:bodyPr/>
          <a:lstStyle/>
          <a:p>
            <a:fld id="{1AFA6A82-C43D-0E45-8BBC-3BA89641B414}" type="slidenum">
              <a:rPr lang="en-US" smtClean="0"/>
              <a:t>4</a:t>
            </a:fld>
            <a:endParaRPr lang="en-US" dirty="0"/>
          </a:p>
        </p:txBody>
      </p:sp>
    </p:spTree>
    <p:extLst>
      <p:ext uri="{BB962C8B-B14F-4D97-AF65-F5344CB8AC3E}">
        <p14:creationId xmlns:p14="http://schemas.microsoft.com/office/powerpoint/2010/main" val="277799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BB140-4966-F3F6-574D-0870B118F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0D3DF-9B36-6929-2B84-63ED91222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3B916-0F9F-16C3-DCB1-D8E5C34FE032}"/>
              </a:ext>
            </a:extLst>
          </p:cNvPr>
          <p:cNvSpPr>
            <a:spLocks noGrp="1"/>
          </p:cNvSpPr>
          <p:nvPr>
            <p:ph type="body" idx="1"/>
          </p:nvPr>
        </p:nvSpPr>
        <p:spPr/>
        <p:txBody>
          <a:bodyPr/>
          <a:lstStyle/>
          <a:p>
            <a:r>
              <a:rPr lang="en-US" dirty="0"/>
              <a:t>So the main goals of the experiment is 1: , from which we can infer…. Then we can calculate… Then we can find the w… subsequently the stellar reaction rates </a:t>
            </a:r>
          </a:p>
        </p:txBody>
      </p:sp>
      <p:sp>
        <p:nvSpPr>
          <p:cNvPr id="4" name="Slide Number Placeholder 3">
            <a:extLst>
              <a:ext uri="{FF2B5EF4-FFF2-40B4-BE49-F238E27FC236}">
                <a16:creationId xmlns:a16="http://schemas.microsoft.com/office/drawing/2014/main" id="{3FB99A9C-5A37-EC27-34DB-68D2C8C29318}"/>
              </a:ext>
            </a:extLst>
          </p:cNvPr>
          <p:cNvSpPr>
            <a:spLocks noGrp="1"/>
          </p:cNvSpPr>
          <p:nvPr>
            <p:ph type="sldNum" sz="quarter" idx="5"/>
          </p:nvPr>
        </p:nvSpPr>
        <p:spPr/>
        <p:txBody>
          <a:bodyPr/>
          <a:lstStyle/>
          <a:p>
            <a:fld id="{1AFA6A82-C43D-0E45-8BBC-3BA89641B414}" type="slidenum">
              <a:rPr lang="en-US" smtClean="0"/>
              <a:t>5</a:t>
            </a:fld>
            <a:endParaRPr lang="en-US" dirty="0"/>
          </a:p>
        </p:txBody>
      </p:sp>
    </p:spTree>
    <p:extLst>
      <p:ext uri="{BB962C8B-B14F-4D97-AF65-F5344CB8AC3E}">
        <p14:creationId xmlns:p14="http://schemas.microsoft.com/office/powerpoint/2010/main" val="287390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7A2A5-963C-EE7A-7D33-B3A782776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211E3-37D0-4D54-03C9-38C3DF71F8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9AFA0-773A-4C1E-8672-E8B6D9C5084B}"/>
              </a:ext>
            </a:extLst>
          </p:cNvPr>
          <p:cNvSpPr>
            <a:spLocks noGrp="1"/>
          </p:cNvSpPr>
          <p:nvPr>
            <p:ph type="body" idx="1"/>
          </p:nvPr>
        </p:nvSpPr>
        <p:spPr/>
        <p:txBody>
          <a:bodyPr/>
          <a:lstStyle/>
          <a:p>
            <a:r>
              <a:rPr lang="en-US" dirty="0"/>
              <a:t>Here’s the experiment set-up, 66MeV 22Ne beam are sent to react with the </a:t>
            </a:r>
            <a:r>
              <a:rPr lang="en-US" dirty="0" err="1"/>
              <a:t>LiF</a:t>
            </a:r>
            <a:r>
              <a:rPr lang="en-US" dirty="0"/>
              <a:t> target, gamma rays from the reactions are detected by the TIGRESS Ge array, the resulting recoils are sent through the EMMA mass spectrometer, which selects the recoils of interest – in this case the 26Mg. The tritons will be mapped by the Micron S3 silicon detector. By making coincidence measurements among 3 detectors we can hopefully identify the products from the </a:t>
            </a:r>
            <a:r>
              <a:rPr lang="en-US" dirty="0" err="1"/>
              <a:t>alpha,gamma</a:t>
            </a:r>
            <a:r>
              <a:rPr lang="en-US" dirty="0"/>
              <a:t> reaction. </a:t>
            </a:r>
          </a:p>
        </p:txBody>
      </p:sp>
      <p:sp>
        <p:nvSpPr>
          <p:cNvPr id="4" name="Slide Number Placeholder 3">
            <a:extLst>
              <a:ext uri="{FF2B5EF4-FFF2-40B4-BE49-F238E27FC236}">
                <a16:creationId xmlns:a16="http://schemas.microsoft.com/office/drawing/2014/main" id="{4A4B8A8E-EDE0-B400-9FE6-E8EFBA00089C}"/>
              </a:ext>
            </a:extLst>
          </p:cNvPr>
          <p:cNvSpPr>
            <a:spLocks noGrp="1"/>
          </p:cNvSpPr>
          <p:nvPr>
            <p:ph type="sldNum" sz="quarter" idx="5"/>
          </p:nvPr>
        </p:nvSpPr>
        <p:spPr/>
        <p:txBody>
          <a:bodyPr/>
          <a:lstStyle/>
          <a:p>
            <a:fld id="{1AFA6A82-C43D-0E45-8BBC-3BA89641B414}" type="slidenum">
              <a:rPr lang="en-US" smtClean="0"/>
              <a:t>6</a:t>
            </a:fld>
            <a:endParaRPr lang="en-US" dirty="0"/>
          </a:p>
        </p:txBody>
      </p:sp>
    </p:spTree>
    <p:extLst>
      <p:ext uri="{BB962C8B-B14F-4D97-AF65-F5344CB8AC3E}">
        <p14:creationId xmlns:p14="http://schemas.microsoft.com/office/powerpoint/2010/main" val="45009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82A19-A13D-5C6B-400A-150BE5A62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7F2FD-7E5B-41B7-169A-F2D9F0C50A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676ED-2091-4C46-2B4B-50CB67F69DBF}"/>
              </a:ext>
            </a:extLst>
          </p:cNvPr>
          <p:cNvSpPr>
            <a:spLocks noGrp="1"/>
          </p:cNvSpPr>
          <p:nvPr>
            <p:ph type="body" idx="1"/>
          </p:nvPr>
        </p:nvSpPr>
        <p:spPr/>
        <p:txBody>
          <a:bodyPr/>
          <a:lstStyle/>
          <a:p>
            <a:r>
              <a:rPr lang="en-US" dirty="0"/>
              <a:t>And indeed we do! We have successfully identified different recoil clusters in the EMMA ionization chamber, in particular the Mg cluster, Gating on those events we observed the 1808keV transition which is characteristic of the the 2+ to </a:t>
            </a:r>
            <a:r>
              <a:rPr lang="en-US" dirty="0" err="1"/>
              <a:t>gs</a:t>
            </a:r>
            <a:r>
              <a:rPr lang="en-US" dirty="0"/>
              <a:t> transition in 26Mg. And on the left here we can see that the S3 is mostly in working order too besides one dead ring. </a:t>
            </a:r>
          </a:p>
        </p:txBody>
      </p:sp>
      <p:sp>
        <p:nvSpPr>
          <p:cNvPr id="4" name="Slide Number Placeholder 3">
            <a:extLst>
              <a:ext uri="{FF2B5EF4-FFF2-40B4-BE49-F238E27FC236}">
                <a16:creationId xmlns:a16="http://schemas.microsoft.com/office/drawing/2014/main" id="{7A415BEE-3276-9E2D-CCB3-24ADD9C3C10D}"/>
              </a:ext>
            </a:extLst>
          </p:cNvPr>
          <p:cNvSpPr>
            <a:spLocks noGrp="1"/>
          </p:cNvSpPr>
          <p:nvPr>
            <p:ph type="sldNum" sz="quarter" idx="5"/>
          </p:nvPr>
        </p:nvSpPr>
        <p:spPr/>
        <p:txBody>
          <a:bodyPr/>
          <a:lstStyle/>
          <a:p>
            <a:fld id="{1AFA6A82-C43D-0E45-8BBC-3BA89641B414}" type="slidenum">
              <a:rPr lang="en-US" smtClean="0"/>
              <a:t>7</a:t>
            </a:fld>
            <a:endParaRPr lang="en-US" dirty="0"/>
          </a:p>
        </p:txBody>
      </p:sp>
    </p:spTree>
    <p:extLst>
      <p:ext uri="{BB962C8B-B14F-4D97-AF65-F5344CB8AC3E}">
        <p14:creationId xmlns:p14="http://schemas.microsoft.com/office/powerpoint/2010/main" val="4261244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76B94-934A-DA7E-62A8-C4E6FDFCA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D98EE-CA0B-D4FA-62D7-A509EC702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5D464C-D18C-9D70-3A4B-C1FA1F929F3E}"/>
              </a:ext>
            </a:extLst>
          </p:cNvPr>
          <p:cNvSpPr>
            <a:spLocks noGrp="1"/>
          </p:cNvSpPr>
          <p:nvPr>
            <p:ph type="body" idx="1"/>
          </p:nvPr>
        </p:nvSpPr>
        <p:spPr/>
        <p:txBody>
          <a:bodyPr/>
          <a:lstStyle/>
          <a:p>
            <a:r>
              <a:rPr lang="en-US" dirty="0"/>
              <a:t>Ultimately we want to reconstruct the excitation energy spectrum from the data. We can relate the excitation energy of the recoil to the angle and energy of the tritons and arrive at this expression here. On the right tis the reconstructed spectrum by gating on the Mg events that have the1808keV transition. And…. Unfortunately we do not see a darn thing above the alpha threshold. Oh well… </a:t>
            </a:r>
          </a:p>
        </p:txBody>
      </p:sp>
      <p:sp>
        <p:nvSpPr>
          <p:cNvPr id="4" name="Slide Number Placeholder 3">
            <a:extLst>
              <a:ext uri="{FF2B5EF4-FFF2-40B4-BE49-F238E27FC236}">
                <a16:creationId xmlns:a16="http://schemas.microsoft.com/office/drawing/2014/main" id="{C85A9D79-4616-C7AA-A2F9-A8FA2F70F65B}"/>
              </a:ext>
            </a:extLst>
          </p:cNvPr>
          <p:cNvSpPr>
            <a:spLocks noGrp="1"/>
          </p:cNvSpPr>
          <p:nvPr>
            <p:ph type="sldNum" sz="quarter" idx="5"/>
          </p:nvPr>
        </p:nvSpPr>
        <p:spPr/>
        <p:txBody>
          <a:bodyPr/>
          <a:lstStyle/>
          <a:p>
            <a:fld id="{1AFA6A82-C43D-0E45-8BBC-3BA89641B414}" type="slidenum">
              <a:rPr lang="en-US" smtClean="0"/>
              <a:t>8</a:t>
            </a:fld>
            <a:endParaRPr lang="en-US" dirty="0"/>
          </a:p>
        </p:txBody>
      </p:sp>
    </p:spTree>
    <p:extLst>
      <p:ext uri="{BB962C8B-B14F-4D97-AF65-F5344CB8AC3E}">
        <p14:creationId xmlns:p14="http://schemas.microsoft.com/office/powerpoint/2010/main" val="2387227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CEA83-764D-2220-111B-A57685367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4974B-1617-D1F8-3A1E-C33C0C5BA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B4D91-2369-E0CB-EBD5-B2E532697648}"/>
              </a:ext>
            </a:extLst>
          </p:cNvPr>
          <p:cNvSpPr>
            <a:spLocks noGrp="1"/>
          </p:cNvSpPr>
          <p:nvPr>
            <p:ph type="body" idx="1"/>
          </p:nvPr>
        </p:nvSpPr>
        <p:spPr/>
        <p:txBody>
          <a:bodyPr/>
          <a:lstStyle/>
          <a:p>
            <a:r>
              <a:rPr lang="en-US" dirty="0"/>
              <a:t>So unfortunately I still want to get a degree and realized that one way around it is to resort to monte </a:t>
            </a:r>
            <a:r>
              <a:rPr lang="en-US" dirty="0" err="1"/>
              <a:t>carlo</a:t>
            </a:r>
            <a:r>
              <a:rPr lang="en-US" dirty="0"/>
              <a:t> </a:t>
            </a:r>
            <a:r>
              <a:rPr lang="en-US" dirty="0" err="1"/>
              <a:t>simualtions</a:t>
            </a:r>
            <a:r>
              <a:rPr lang="en-US" dirty="0"/>
              <a:t>. If I can run the simulation for each known </a:t>
            </a:r>
            <a:r>
              <a:rPr lang="en-US" dirty="0" err="1"/>
              <a:t>excitated</a:t>
            </a:r>
            <a:r>
              <a:rPr lang="en-US" dirty="0"/>
              <a:t> state and reconstruct the excitation energy spectrum for each one of them. I can fit the overall spectrum as a sum of the individual excitation energy distribution. </a:t>
            </a:r>
          </a:p>
        </p:txBody>
      </p:sp>
      <p:sp>
        <p:nvSpPr>
          <p:cNvPr id="4" name="Slide Number Placeholder 3">
            <a:extLst>
              <a:ext uri="{FF2B5EF4-FFF2-40B4-BE49-F238E27FC236}">
                <a16:creationId xmlns:a16="http://schemas.microsoft.com/office/drawing/2014/main" id="{896D6211-4EF0-5998-0E78-070858D45489}"/>
              </a:ext>
            </a:extLst>
          </p:cNvPr>
          <p:cNvSpPr>
            <a:spLocks noGrp="1"/>
          </p:cNvSpPr>
          <p:nvPr>
            <p:ph type="sldNum" sz="quarter" idx="5"/>
          </p:nvPr>
        </p:nvSpPr>
        <p:spPr/>
        <p:txBody>
          <a:bodyPr/>
          <a:lstStyle/>
          <a:p>
            <a:fld id="{1AFA6A82-C43D-0E45-8BBC-3BA89641B414}" type="slidenum">
              <a:rPr lang="en-US" smtClean="0"/>
              <a:t>9</a:t>
            </a:fld>
            <a:endParaRPr lang="en-US" dirty="0"/>
          </a:p>
        </p:txBody>
      </p:sp>
    </p:spTree>
    <p:extLst>
      <p:ext uri="{BB962C8B-B14F-4D97-AF65-F5344CB8AC3E}">
        <p14:creationId xmlns:p14="http://schemas.microsoft.com/office/powerpoint/2010/main" val="1462700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0"/>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2026-02-12</a:t>
            </a:fld>
            <a:endParaRPr lang="en-US"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200" smtClean="0">
                <a:solidFill>
                  <a:schemeClr val="bg2">
                    <a:lumMod val="10000"/>
                  </a:schemeClr>
                </a:solidFill>
                <a:latin typeface="Arial" panose="020B0604020202020204"/>
              </a:rPr>
              <a:pPr/>
              <a:t>‹#›</a:t>
            </a:fld>
            <a:endParaRPr lang="en-US" sz="1200" dirty="0">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4962220"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β-decay of </a:t>
            </a:r>
            <a:r>
              <a:rPr lang="en-US" baseline="30000" dirty="0"/>
              <a:t>68</a:t>
            </a:r>
            <a:r>
              <a:rPr lang="en-US" baseline="0" dirty="0"/>
              <a:t>Mn: Probing the </a:t>
            </a:r>
            <a:r>
              <a:rPr lang="en-US" i="1" baseline="0" dirty="0"/>
              <a:t>N</a:t>
            </a:r>
            <a:r>
              <a:rPr lang="en-US" baseline="0" dirty="0"/>
              <a:t>=40 Island of Inversion</a:t>
            </a:r>
            <a:endParaRPr lang="en-US" dirty="0"/>
          </a:p>
        </p:txBody>
      </p:sp>
      <p:sp>
        <p:nvSpPr>
          <p:cNvPr id="14" name="Subtitle 2"/>
          <p:cNvSpPr>
            <a:spLocks noGrp="1"/>
          </p:cNvSpPr>
          <p:nvPr>
            <p:ph type="subTitle" idx="1" hasCustomPrompt="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Rashmi Umashankar</a:t>
            </a:r>
          </a:p>
          <a:p>
            <a:r>
              <a:rPr lang="en-US" dirty="0"/>
              <a:t>UBC/TRIUMF</a:t>
            </a:r>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dirty="0"/>
              <a:t>Edit Master text styles</a:t>
            </a:r>
          </a:p>
          <a:p>
            <a:pPr lvl="1"/>
            <a:r>
              <a:rPr lang="en-US" dirty="0"/>
              <a:t>Second level</a:t>
            </a:r>
          </a:p>
          <a:p>
            <a:pPr lvl="2"/>
            <a:r>
              <a:rPr lang="en-US" dirty="0"/>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dirty="0"/>
              <a:t>Edit Master text styles</a:t>
            </a:r>
          </a:p>
          <a:p>
            <a:pPr lvl="1"/>
            <a:r>
              <a:rPr lang="en-US" dirty="0"/>
              <a:t>Second level</a:t>
            </a:r>
          </a:p>
          <a:p>
            <a:pPr lvl="2"/>
            <a:r>
              <a:rPr lang="en-US" dirty="0"/>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dirty="0"/>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636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46878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dirty="0"/>
              <a:t>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2026-02-12</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2026-02-12</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2026-02-12</a:t>
            </a:fld>
            <a:endParaRPr lang="en-US" dirty="0">
              <a:solidFill>
                <a:schemeClr val="bg2">
                  <a:lumMod val="10000"/>
                </a:schemeClr>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2026-02-12</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03106" y="6429993"/>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200" smtClean="0">
                <a:solidFill>
                  <a:schemeClr val="bg2">
                    <a:lumMod val="10000"/>
                  </a:schemeClr>
                </a:solidFill>
                <a:latin typeface="Arial" panose="020B0604020202020204"/>
              </a:rPr>
              <a:pPr/>
              <a:t>‹#›</a:t>
            </a:fld>
            <a:endParaRPr lang="en-US" sz="1200"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B0F0"/>
              </a:buClr>
              <a:buFont typeface="Wingdings" pitchFamily="2" charset="2"/>
              <a:buChar char="§"/>
              <a:defRPr sz="3200" b="0" i="0">
                <a:solidFill>
                  <a:schemeClr val="tx1"/>
                </a:solidFill>
                <a:latin typeface="Arial" charset="0"/>
                <a:ea typeface="Arial" charset="0"/>
                <a:cs typeface="Arial" charset="0"/>
              </a:defRPr>
            </a:lvl1pPr>
            <a:lvl2pPr marL="685800" indent="-228600">
              <a:buClr>
                <a:srgbClr val="00B0F0"/>
              </a:buClr>
              <a:buFont typeface="Wingdings" pitchFamily="2" charset="2"/>
              <a:buChar char="§"/>
              <a:defRPr sz="3200" b="0" i="0">
                <a:solidFill>
                  <a:schemeClr val="tx1"/>
                </a:solidFill>
                <a:latin typeface="Arial" charset="0"/>
                <a:ea typeface="Arial" charset="0"/>
                <a:cs typeface="Arial" charset="0"/>
              </a:defRPr>
            </a:lvl2pPr>
            <a:lvl3pPr marL="1143000" indent="-228600">
              <a:buClr>
                <a:srgbClr val="00B0F0"/>
              </a:buClr>
              <a:buFont typeface="Wingdings" pitchFamily="2" charset="2"/>
              <a:buChar char="§"/>
              <a:defRPr sz="3200" b="0" i="0">
                <a:solidFill>
                  <a:schemeClr val="tx1"/>
                </a:solidFill>
                <a:latin typeface="Arial" charset="0"/>
                <a:ea typeface="Arial" charset="0"/>
                <a:cs typeface="Arial" charset="0"/>
              </a:defRPr>
            </a:lvl3pPr>
            <a:lvl4pPr marL="1600200" indent="-228600">
              <a:buClr>
                <a:srgbClr val="00B0F0"/>
              </a:buClr>
              <a:buFont typeface="Wingdings" pitchFamily="2" charset="2"/>
              <a:buChar char="§"/>
              <a:defRPr sz="3200" b="0" i="0">
                <a:solidFill>
                  <a:schemeClr val="tx1"/>
                </a:solidFill>
                <a:latin typeface="Arial" charset="0"/>
                <a:ea typeface="Arial" charset="0"/>
                <a:cs typeface="Arial" charset="0"/>
              </a:defRPr>
            </a:lvl4pPr>
            <a:lvl5pPr marL="2057400" indent="-228600">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23957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5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xml"/><Relationship Id="rId11" Type="http://schemas.openxmlformats.org/officeDocument/2006/relationships/image" Target="../media/image46.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0.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ctrTitle"/>
              </p:nvPr>
            </p:nvSpPr>
            <p:spPr>
              <a:xfrm>
                <a:off x="662725" y="2032777"/>
                <a:ext cx="4657420" cy="2082023"/>
              </a:xfrm>
            </p:spPr>
            <p:txBody>
              <a:bodyPr>
                <a:normAutofit fontScale="90000"/>
              </a:bodyPr>
              <a:lstStyle/>
              <a:p>
                <a:r>
                  <a:rPr lang="en-CA" dirty="0">
                    <a:solidFill>
                      <a:schemeClr val="tx1"/>
                    </a:solidFill>
                  </a:rPr>
                  <a:t>Exclusive Indirect Measurement of the </a:t>
                </a:r>
                <a:r>
                  <a:rPr lang="en-US" baseline="30000" dirty="0">
                    <a:solidFill>
                      <a:schemeClr val="tx1"/>
                    </a:solidFill>
                  </a:rPr>
                  <a:t>22</a:t>
                </a:r>
                <a:r>
                  <a:rPr lang="en-US" dirty="0">
                    <a:solidFill>
                      <a:schemeClr val="tx1"/>
                    </a:solidFill>
                  </a:rPr>
                  <a:t>Ne</a:t>
                </a:r>
                <a:r>
                  <a:rPr lang="en-CA" dirty="0">
                    <a:solidFill>
                      <a:schemeClr val="tx1"/>
                    </a:solidFill>
                  </a:rPr>
                  <a:t>(</a:t>
                </a:r>
                <a14:m>
                  <m:oMath xmlns:m="http://schemas.openxmlformats.org/officeDocument/2006/math">
                    <m:r>
                      <a:rPr lang="en-CA" i="1">
                        <a:solidFill>
                          <a:schemeClr val="tx1"/>
                        </a:solidFill>
                        <a:latin typeface="Cambria Math" panose="02040503050406030204" pitchFamily="18" charset="0"/>
                        <a:ea typeface="Cambria Math" panose="02040503050406030204" pitchFamily="18" charset="0"/>
                      </a:rPr>
                      <m:t>𝜶</m:t>
                    </m:r>
                    <m:r>
                      <a:rPr lang="en-CA" i="1">
                        <a:solidFill>
                          <a:schemeClr val="tx1"/>
                        </a:solidFill>
                        <a:latin typeface="Cambria Math" panose="02040503050406030204" pitchFamily="18" charset="0"/>
                        <a:ea typeface="Cambria Math" panose="02040503050406030204" pitchFamily="18" charset="0"/>
                      </a:rPr>
                      <m:t>,</m:t>
                    </m:r>
                    <m:r>
                      <a:rPr lang="en-CA" i="1">
                        <a:solidFill>
                          <a:schemeClr val="tx1"/>
                        </a:solidFill>
                        <a:latin typeface="Cambria Math" panose="02040503050406030204" pitchFamily="18" charset="0"/>
                        <a:ea typeface="Cambria Math" panose="02040503050406030204" pitchFamily="18" charset="0"/>
                      </a:rPr>
                      <m:t>𝜸</m:t>
                    </m:r>
                  </m:oMath>
                </a14:m>
                <a:r>
                  <a:rPr lang="en-CA" dirty="0">
                    <a:solidFill>
                      <a:schemeClr val="tx1"/>
                    </a:solidFill>
                  </a:rPr>
                  <a:t>)</a:t>
                </a:r>
                <a:r>
                  <a:rPr lang="en-US" baseline="30000" dirty="0">
                    <a:solidFill>
                      <a:schemeClr val="tx1"/>
                    </a:solidFill>
                  </a:rPr>
                  <a:t> 26</a:t>
                </a:r>
                <a:r>
                  <a:rPr lang="en-US" dirty="0">
                    <a:solidFill>
                      <a:schemeClr val="tx1"/>
                    </a:solidFill>
                  </a:rPr>
                  <a:t>Mg</a:t>
                </a:r>
                <a:r>
                  <a:rPr lang="en-CA" dirty="0">
                    <a:solidFill>
                      <a:schemeClr val="tx1"/>
                    </a:solidFill>
                  </a:rPr>
                  <a:t> Reaction</a:t>
                </a:r>
                <a:endParaRPr lang="en-US" dirty="0">
                  <a:solidFill>
                    <a:schemeClr val="tx1"/>
                  </a:solidFill>
                </a:endParaRPr>
              </a:p>
            </p:txBody>
          </p:sp>
        </mc:Choice>
        <mc:Fallback xmlns="">
          <p:sp>
            <p:nvSpPr>
              <p:cNvPr id="2" name="Title 1"/>
              <p:cNvSpPr>
                <a:spLocks noGrp="1" noRot="1" noChangeAspect="1" noMove="1" noResize="1" noEditPoints="1" noAdjustHandles="1" noChangeArrowheads="1" noChangeShapeType="1" noTextEdit="1"/>
              </p:cNvSpPr>
              <p:nvPr>
                <p:ph type="ctrTitle"/>
              </p:nvPr>
            </p:nvSpPr>
            <p:spPr>
              <a:xfrm>
                <a:off x="662725" y="2032777"/>
                <a:ext cx="4657420" cy="2082023"/>
              </a:xfrm>
              <a:blipFill>
                <a:blip r:embed="rId3"/>
                <a:stretch>
                  <a:fillRect l="-4076" t="-6667" r="-3261" b="-10303"/>
                </a:stretch>
              </a:blipFill>
            </p:spPr>
            <p:txBody>
              <a:bodyPr/>
              <a:lstStyle/>
              <a:p>
                <a:r>
                  <a:rPr lang="en-US">
                    <a:noFill/>
                  </a:rPr>
                  <a:t> </a:t>
                </a:r>
              </a:p>
            </p:txBody>
          </p:sp>
        </mc:Fallback>
      </mc:AlternateContent>
      <p:sp>
        <p:nvSpPr>
          <p:cNvPr id="3" name="Subtitle 2"/>
          <p:cNvSpPr>
            <a:spLocks noGrp="1"/>
          </p:cNvSpPr>
          <p:nvPr>
            <p:ph type="subTitle" idx="1"/>
          </p:nvPr>
        </p:nvSpPr>
        <p:spPr>
          <a:xfrm>
            <a:off x="662725" y="4381137"/>
            <a:ext cx="4095787" cy="900340"/>
          </a:xfrm>
        </p:spPr>
        <p:txBody>
          <a:bodyPr>
            <a:normAutofit/>
          </a:bodyPr>
          <a:lstStyle/>
          <a:p>
            <a:r>
              <a:rPr lang="en-US" dirty="0"/>
              <a:t>Mike-</a:t>
            </a:r>
            <a:r>
              <a:rPr lang="en-US" dirty="0" err="1"/>
              <a:t>Yizhu</a:t>
            </a:r>
            <a:r>
              <a:rPr lang="en-US" dirty="0"/>
              <a:t> Qiu</a:t>
            </a:r>
          </a:p>
          <a:p>
            <a:r>
              <a:rPr lang="en-US" dirty="0"/>
              <a:t>Supervisor: Barry Davids </a:t>
            </a:r>
          </a:p>
          <a:p>
            <a:endParaRPr lang="en-US" dirty="0"/>
          </a:p>
        </p:txBody>
      </p:sp>
      <p:pic>
        <p:nvPicPr>
          <p:cNvPr id="5" name="Picture 4" descr="A close-up of a logo&#10;&#10;AI-generated content may be incorrect.">
            <a:extLst>
              <a:ext uri="{FF2B5EF4-FFF2-40B4-BE49-F238E27FC236}">
                <a16:creationId xmlns:a16="http://schemas.microsoft.com/office/drawing/2014/main" id="{8C8E7266-DCDE-C114-893B-E2809463F5B9}"/>
              </a:ext>
            </a:extLst>
          </p:cNvPr>
          <p:cNvPicPr>
            <a:picLocks noChangeAspect="1"/>
          </p:cNvPicPr>
          <p:nvPr/>
        </p:nvPicPr>
        <p:blipFill>
          <a:blip r:embed="rId4"/>
          <a:stretch>
            <a:fillRect/>
          </a:stretch>
        </p:blipFill>
        <p:spPr>
          <a:xfrm>
            <a:off x="2365301" y="-106327"/>
            <a:ext cx="3552100" cy="1010093"/>
          </a:xfrm>
          <a:prstGeom prst="rect">
            <a:avLst/>
          </a:prstGeom>
        </p:spPr>
      </p:pic>
    </p:spTree>
    <p:extLst>
      <p:ext uri="{BB962C8B-B14F-4D97-AF65-F5344CB8AC3E}">
        <p14:creationId xmlns:p14="http://schemas.microsoft.com/office/powerpoint/2010/main" val="24270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42A5D-9017-6CED-7901-75335D5A828D}"/>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D7CD930-A2CF-59A1-B849-809CE73461B7}"/>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ED67B38-DF01-6AE6-A3B3-8ADB1A9EA95D}"/>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sp>
        <p:nvSpPr>
          <p:cNvPr id="3" name="TextBox 2">
            <a:extLst>
              <a:ext uri="{FF2B5EF4-FFF2-40B4-BE49-F238E27FC236}">
                <a16:creationId xmlns:a16="http://schemas.microsoft.com/office/drawing/2014/main" id="{A81C01E0-6FCC-8166-D73F-712D012B2708}"/>
              </a:ext>
            </a:extLst>
          </p:cNvPr>
          <p:cNvSpPr txBox="1"/>
          <p:nvPr/>
        </p:nvSpPr>
        <p:spPr>
          <a:xfrm>
            <a:off x="226747" y="151714"/>
            <a:ext cx="6514925" cy="523220"/>
          </a:xfrm>
          <a:prstGeom prst="rect">
            <a:avLst/>
          </a:prstGeom>
          <a:noFill/>
        </p:spPr>
        <p:txBody>
          <a:bodyPr wrap="none" rtlCol="0">
            <a:spAutoFit/>
          </a:bodyPr>
          <a:lstStyle/>
          <a:p>
            <a:r>
              <a:rPr lang="en-US" sz="2800" b="1" dirty="0"/>
              <a:t>Construct the Experiment Simulation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87B565E-D40E-6BA9-890E-35BC5BA1ACF0}"/>
                  </a:ext>
                </a:extLst>
              </p:cNvPr>
              <p:cNvSpPr txBox="1"/>
              <p:nvPr/>
            </p:nvSpPr>
            <p:spPr>
              <a:xfrm>
                <a:off x="2028763" y="860108"/>
                <a:ext cx="8360943" cy="646331"/>
              </a:xfrm>
              <a:prstGeom prst="rect">
                <a:avLst/>
              </a:prstGeom>
              <a:noFill/>
            </p:spPr>
            <p:txBody>
              <a:bodyPr wrap="none" rtlCol="0">
                <a:spAutoFit/>
              </a:bodyPr>
              <a:lstStyle/>
              <a:p>
                <a:r>
                  <a:rPr lang="en-US" dirty="0"/>
                  <a:t>Beam Energy:  </a:t>
                </a:r>
                <a14:m>
                  <m:oMath xmlns:m="http://schemas.openxmlformats.org/officeDocument/2006/math">
                    <m:r>
                      <a:rPr lang="en-CA">
                        <a:latin typeface="Cambria Math" panose="02040503050406030204" pitchFamily="18" charset="0"/>
                      </a:rPr>
                      <m:t>6</m:t>
                    </m:r>
                    <m:r>
                      <a:rPr lang="en-CA" b="0" i="0" smtClean="0">
                        <a:latin typeface="Cambria Math" panose="02040503050406030204" pitchFamily="18" charset="0"/>
                      </a:rPr>
                      <m:t>6 </m:t>
                    </m:r>
                    <m:r>
                      <a:rPr lang="en-CA" b="0" i="1" smtClean="0">
                        <a:latin typeface="Cambria Math" panose="02040503050406030204" pitchFamily="18" charset="0"/>
                      </a:rPr>
                      <m:t>𝑀𝑒𝑉</m:t>
                    </m:r>
                  </m:oMath>
                </a14:m>
                <a:r>
                  <a:rPr lang="en-US" dirty="0"/>
                  <a:t>    Target: </a:t>
                </a:r>
                <a14:m>
                  <m:oMath xmlns:m="http://schemas.openxmlformats.org/officeDocument/2006/math">
                    <m:r>
                      <a:rPr lang="en-CA" b="0" i="0" smtClean="0">
                        <a:latin typeface="Cambria Math" panose="02040503050406030204" pitchFamily="18" charset="0"/>
                        <a:ea typeface="Cambria Math" panose="02040503050406030204" pitchFamily="18" charset="0"/>
                      </a:rPr>
                      <m:t>6.066 </m:t>
                    </m:r>
                    <m:r>
                      <a:rPr lang="en-US" i="1" smtClean="0">
                        <a:latin typeface="Cambria Math" panose="02040503050406030204" pitchFamily="18" charset="0"/>
                        <a:ea typeface="Cambria Math" panose="02040503050406030204" pitchFamily="18" charset="0"/>
                      </a:rPr>
                      <m:t>𝜇</m:t>
                    </m:r>
                    <m:r>
                      <a:rPr lang="en-CA" b="0" i="1" smtClean="0">
                        <a:latin typeface="Cambria Math" panose="02040503050406030204" pitchFamily="18" charset="0"/>
                        <a:ea typeface="Cambria Math" panose="02040503050406030204" pitchFamily="18" charset="0"/>
                      </a:rPr>
                      <m:t>𝑚</m:t>
                    </m:r>
                  </m:oMath>
                </a14:m>
                <a:r>
                  <a:rPr lang="en-US" dirty="0"/>
                  <a:t> </a:t>
                </a:r>
                <a:r>
                  <a:rPr lang="en-US" dirty="0" err="1"/>
                  <a:t>LiF</a:t>
                </a:r>
                <a:r>
                  <a:rPr lang="en-US" dirty="0"/>
                  <a:t> with</a:t>
                </a:r>
                <a:r>
                  <a:rPr lang="en-US" dirty="0">
                    <a:ea typeface="Cambria Math" panose="02040503050406030204" pitchFamily="18" charset="0"/>
                  </a:rPr>
                  <a:t> </a:t>
                </a:r>
                <a14:m>
                  <m:oMath xmlns:m="http://schemas.openxmlformats.org/officeDocument/2006/math">
                    <m:r>
                      <a:rPr lang="en-CA" b="0" i="0" smtClean="0">
                        <a:latin typeface="Cambria Math" panose="02040503050406030204" pitchFamily="18" charset="0"/>
                        <a:ea typeface="Cambria Math" panose="02040503050406030204" pitchFamily="18" charset="0"/>
                      </a:rPr>
                      <m:t>0.225 </m:t>
                    </m:r>
                    <m:r>
                      <a:rPr lang="en-US" i="1">
                        <a:latin typeface="Cambria Math" panose="02040503050406030204" pitchFamily="18" charset="0"/>
                        <a:ea typeface="Cambria Math" panose="02040503050406030204" pitchFamily="18" charset="0"/>
                      </a:rPr>
                      <m:t>𝜇</m:t>
                    </m:r>
                    <m:r>
                      <a:rPr lang="en-CA" b="0" i="1" smtClean="0">
                        <a:latin typeface="Cambria Math" panose="02040503050406030204" pitchFamily="18" charset="0"/>
                        <a:ea typeface="Cambria Math" panose="02040503050406030204" pitchFamily="18" charset="0"/>
                      </a:rPr>
                      <m:t>𝑚</m:t>
                    </m:r>
                  </m:oMath>
                </a14:m>
                <a:r>
                  <a:rPr lang="en-US" dirty="0"/>
                  <a:t> Carbon backing </a:t>
                </a:r>
              </a:p>
              <a:p>
                <a:endParaRPr lang="en-US" dirty="0"/>
              </a:p>
            </p:txBody>
          </p:sp>
        </mc:Choice>
        <mc:Fallback xmlns="">
          <p:sp>
            <p:nvSpPr>
              <p:cNvPr id="10" name="TextBox 9">
                <a:extLst>
                  <a:ext uri="{FF2B5EF4-FFF2-40B4-BE49-F238E27FC236}">
                    <a16:creationId xmlns:a16="http://schemas.microsoft.com/office/drawing/2014/main" id="{087B565E-D40E-6BA9-890E-35BC5BA1ACF0}"/>
                  </a:ext>
                </a:extLst>
              </p:cNvPr>
              <p:cNvSpPr txBox="1">
                <a:spLocks noRot="1" noChangeAspect="1" noMove="1" noResize="1" noEditPoints="1" noAdjustHandles="1" noChangeArrowheads="1" noChangeShapeType="1" noTextEdit="1"/>
              </p:cNvSpPr>
              <p:nvPr/>
            </p:nvSpPr>
            <p:spPr>
              <a:xfrm>
                <a:off x="2028763" y="860108"/>
                <a:ext cx="8360943" cy="646331"/>
              </a:xfrm>
              <a:prstGeom prst="rect">
                <a:avLst/>
              </a:prstGeom>
              <a:blipFill>
                <a:blip r:embed="rId3"/>
                <a:stretch>
                  <a:fillRect l="-607" t="-3846"/>
                </a:stretch>
              </a:blipFill>
            </p:spPr>
            <p:txBody>
              <a:bodyPr/>
              <a:lstStyle/>
              <a:p>
                <a:r>
                  <a:rPr lang="en-US">
                    <a:noFill/>
                  </a:rPr>
                  <a:t> </a:t>
                </a:r>
              </a:p>
            </p:txBody>
          </p:sp>
        </mc:Fallback>
      </mc:AlternateContent>
      <p:pic>
        <p:nvPicPr>
          <p:cNvPr id="11" name="Picture 10" descr="A screenshot of a computer&#10;&#10;AI-generated content may be incorrect.">
            <a:extLst>
              <a:ext uri="{FF2B5EF4-FFF2-40B4-BE49-F238E27FC236}">
                <a16:creationId xmlns:a16="http://schemas.microsoft.com/office/drawing/2014/main" id="{4934A04F-66F1-200B-C829-B88DDDD4404A}"/>
              </a:ext>
            </a:extLst>
          </p:cNvPr>
          <p:cNvPicPr>
            <a:picLocks noChangeAspect="1"/>
          </p:cNvPicPr>
          <p:nvPr/>
        </p:nvPicPr>
        <p:blipFill>
          <a:blip r:embed="rId4"/>
          <a:srcRect l="22396" t="-187" r="31408" b="1952"/>
          <a:stretch>
            <a:fillRect/>
          </a:stretch>
        </p:blipFill>
        <p:spPr>
          <a:xfrm>
            <a:off x="1269522" y="1373514"/>
            <a:ext cx="4843532" cy="4149955"/>
          </a:xfrm>
          <a:prstGeom prst="rect">
            <a:avLst/>
          </a:prstGeom>
        </p:spPr>
      </p:pic>
      <p:sp>
        <p:nvSpPr>
          <p:cNvPr id="12" name="TextBox 11">
            <a:extLst>
              <a:ext uri="{FF2B5EF4-FFF2-40B4-BE49-F238E27FC236}">
                <a16:creationId xmlns:a16="http://schemas.microsoft.com/office/drawing/2014/main" id="{C20C2C8C-5388-AFF2-4CCC-120D7B292931}"/>
              </a:ext>
            </a:extLst>
          </p:cNvPr>
          <p:cNvSpPr txBox="1"/>
          <p:nvPr/>
        </p:nvSpPr>
        <p:spPr>
          <a:xfrm>
            <a:off x="1764407" y="5712622"/>
            <a:ext cx="3998210" cy="523220"/>
          </a:xfrm>
          <a:prstGeom prst="rect">
            <a:avLst/>
          </a:prstGeom>
          <a:noFill/>
        </p:spPr>
        <p:txBody>
          <a:bodyPr wrap="none" rtlCol="0">
            <a:spAutoFit/>
          </a:bodyPr>
          <a:lstStyle/>
          <a:p>
            <a:r>
              <a:rPr lang="en-US" sz="2800" dirty="0"/>
              <a:t>S3 Detector in GEANT4</a:t>
            </a:r>
          </a:p>
        </p:txBody>
      </p:sp>
      <p:pic>
        <p:nvPicPr>
          <p:cNvPr id="16" name="Picture 9">
            <a:extLst>
              <a:ext uri="{FF2B5EF4-FFF2-40B4-BE49-F238E27FC236}">
                <a16:creationId xmlns:a16="http://schemas.microsoft.com/office/drawing/2014/main" id="{2FC8142B-309D-8222-F108-81302B15B581}"/>
              </a:ext>
            </a:extLst>
          </p:cNvPr>
          <p:cNvPicPr/>
          <p:nvPr/>
        </p:nvPicPr>
        <p:blipFill rotWithShape="1">
          <a:blip r:embed="rId5"/>
          <a:srcRect l="-328" t="-1449" r="51" b="101"/>
          <a:stretch>
            <a:fillRect/>
          </a:stretch>
        </p:blipFill>
        <p:spPr>
          <a:xfrm rot="5999177">
            <a:off x="6463429" y="1824230"/>
            <a:ext cx="4365633" cy="3563193"/>
          </a:xfrm>
          <a:prstGeom prst="rect">
            <a:avLst/>
          </a:prstGeom>
          <a:ln>
            <a:noFill/>
          </a:ln>
        </p:spPr>
      </p:pic>
      <p:sp>
        <p:nvSpPr>
          <p:cNvPr id="17" name="TextBox 16">
            <a:extLst>
              <a:ext uri="{FF2B5EF4-FFF2-40B4-BE49-F238E27FC236}">
                <a16:creationId xmlns:a16="http://schemas.microsoft.com/office/drawing/2014/main" id="{0246C5D0-3310-BA31-8685-CC5EE44B31AD}"/>
              </a:ext>
            </a:extLst>
          </p:cNvPr>
          <p:cNvSpPr txBox="1"/>
          <p:nvPr/>
        </p:nvSpPr>
        <p:spPr>
          <a:xfrm>
            <a:off x="7928718" y="5710870"/>
            <a:ext cx="2082621" cy="523220"/>
          </a:xfrm>
          <a:prstGeom prst="rect">
            <a:avLst/>
          </a:prstGeom>
          <a:noFill/>
        </p:spPr>
        <p:txBody>
          <a:bodyPr wrap="none" rtlCol="0">
            <a:spAutoFit/>
          </a:bodyPr>
          <a:lstStyle/>
          <a:p>
            <a:r>
              <a:rPr lang="en-US" sz="2800" dirty="0"/>
              <a:t>S3 Detector</a:t>
            </a:r>
          </a:p>
        </p:txBody>
      </p:sp>
      <p:cxnSp>
        <p:nvCxnSpPr>
          <p:cNvPr id="19" name="Straight Arrow Connector 18">
            <a:extLst>
              <a:ext uri="{FF2B5EF4-FFF2-40B4-BE49-F238E27FC236}">
                <a16:creationId xmlns:a16="http://schemas.microsoft.com/office/drawing/2014/main" id="{215C134D-562A-AAB2-F72E-D968F7D9E205}"/>
              </a:ext>
            </a:extLst>
          </p:cNvPr>
          <p:cNvCxnSpPr>
            <a:cxnSpLocks/>
          </p:cNvCxnSpPr>
          <p:nvPr/>
        </p:nvCxnSpPr>
        <p:spPr>
          <a:xfrm flipV="1">
            <a:off x="582930" y="3478839"/>
            <a:ext cx="10356602" cy="149764"/>
          </a:xfrm>
          <a:prstGeom prst="straightConnector1">
            <a:avLst/>
          </a:prstGeom>
          <a:ln w="34925">
            <a:solidFill>
              <a:srgbClr val="F905ED">
                <a:alpha val="64000"/>
              </a:srgb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BFCDE8A-C29D-B494-1740-B7C7302CF278}"/>
              </a:ext>
            </a:extLst>
          </p:cNvPr>
          <p:cNvSpPr txBox="1"/>
          <p:nvPr/>
        </p:nvSpPr>
        <p:spPr>
          <a:xfrm>
            <a:off x="93785" y="3174775"/>
            <a:ext cx="787395" cy="369332"/>
          </a:xfrm>
          <a:prstGeom prst="rect">
            <a:avLst/>
          </a:prstGeom>
          <a:noFill/>
        </p:spPr>
        <p:txBody>
          <a:bodyPr wrap="none" rtlCol="0">
            <a:spAutoFit/>
          </a:bodyPr>
          <a:lstStyle/>
          <a:p>
            <a:r>
              <a:rPr lang="en-US" dirty="0">
                <a:solidFill>
                  <a:srgbClr val="F201FD"/>
                </a:solidFill>
              </a:rPr>
              <a:t>Beam</a:t>
            </a:r>
          </a:p>
        </p:txBody>
      </p:sp>
      <p:cxnSp>
        <p:nvCxnSpPr>
          <p:cNvPr id="26" name="Straight Arrow Connector 25">
            <a:extLst>
              <a:ext uri="{FF2B5EF4-FFF2-40B4-BE49-F238E27FC236}">
                <a16:creationId xmlns:a16="http://schemas.microsoft.com/office/drawing/2014/main" id="{A75362B9-2BD9-19A0-0A6B-E3B1492A13E1}"/>
              </a:ext>
            </a:extLst>
          </p:cNvPr>
          <p:cNvCxnSpPr>
            <a:cxnSpLocks/>
            <a:stCxn id="29" idx="0"/>
          </p:cNvCxnSpPr>
          <p:nvPr/>
        </p:nvCxnSpPr>
        <p:spPr>
          <a:xfrm flipV="1">
            <a:off x="5159901" y="3553721"/>
            <a:ext cx="337929" cy="801848"/>
          </a:xfrm>
          <a:prstGeom prst="straightConnector1">
            <a:avLst/>
          </a:prstGeom>
          <a:ln w="31750">
            <a:solidFill>
              <a:srgbClr val="00A9F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D98C5A0-F5A9-2C17-F5C5-9D9AA38BDB84}"/>
              </a:ext>
            </a:extLst>
          </p:cNvPr>
          <p:cNvSpPr txBox="1"/>
          <p:nvPr/>
        </p:nvSpPr>
        <p:spPr>
          <a:xfrm>
            <a:off x="4048058" y="4355569"/>
            <a:ext cx="2223686" cy="646331"/>
          </a:xfrm>
          <a:prstGeom prst="rect">
            <a:avLst/>
          </a:prstGeom>
          <a:noFill/>
        </p:spPr>
        <p:txBody>
          <a:bodyPr wrap="none" rtlCol="0">
            <a:spAutoFit/>
          </a:bodyPr>
          <a:lstStyle/>
          <a:p>
            <a:r>
              <a:rPr lang="en-US" dirty="0">
                <a:solidFill>
                  <a:srgbClr val="00A9FF"/>
                </a:solidFill>
              </a:rPr>
              <a:t>Reaction points</a:t>
            </a:r>
          </a:p>
          <a:p>
            <a:r>
              <a:rPr lang="en-US" dirty="0">
                <a:solidFill>
                  <a:srgbClr val="00A9FF"/>
                </a:solidFill>
              </a:rPr>
              <a:t>Randomly sampled </a:t>
            </a:r>
          </a:p>
        </p:txBody>
      </p:sp>
      <p:cxnSp>
        <p:nvCxnSpPr>
          <p:cNvPr id="31" name="Straight Arrow Connector 30">
            <a:extLst>
              <a:ext uri="{FF2B5EF4-FFF2-40B4-BE49-F238E27FC236}">
                <a16:creationId xmlns:a16="http://schemas.microsoft.com/office/drawing/2014/main" id="{10B52DBD-C277-6ABC-64AF-B407383A7E4A}"/>
              </a:ext>
            </a:extLst>
          </p:cNvPr>
          <p:cNvCxnSpPr>
            <a:cxnSpLocks/>
          </p:cNvCxnSpPr>
          <p:nvPr/>
        </p:nvCxnSpPr>
        <p:spPr>
          <a:xfrm flipH="1">
            <a:off x="4435015" y="2432374"/>
            <a:ext cx="193952" cy="595702"/>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6212B2B-902C-A9C7-2C11-70EF42F86050}"/>
              </a:ext>
            </a:extLst>
          </p:cNvPr>
          <p:cNvSpPr txBox="1"/>
          <p:nvPr/>
        </p:nvSpPr>
        <p:spPr>
          <a:xfrm>
            <a:off x="3412277" y="1894772"/>
            <a:ext cx="2749984" cy="523220"/>
          </a:xfrm>
          <a:prstGeom prst="rect">
            <a:avLst/>
          </a:prstGeom>
          <a:noFill/>
        </p:spPr>
        <p:txBody>
          <a:bodyPr wrap="none" rtlCol="0">
            <a:spAutoFit/>
          </a:bodyPr>
          <a:lstStyle/>
          <a:p>
            <a:r>
              <a:rPr lang="en-US" sz="2800" dirty="0">
                <a:solidFill>
                  <a:srgbClr val="0432FF"/>
                </a:solidFill>
              </a:rPr>
              <a:t>Tracked Tritons </a:t>
            </a:r>
          </a:p>
        </p:txBody>
      </p:sp>
      <p:sp>
        <p:nvSpPr>
          <p:cNvPr id="35" name="Cube 34">
            <a:extLst>
              <a:ext uri="{FF2B5EF4-FFF2-40B4-BE49-F238E27FC236}">
                <a16:creationId xmlns:a16="http://schemas.microsoft.com/office/drawing/2014/main" id="{95391F90-1748-DE60-6DF8-4A62232590FE}"/>
              </a:ext>
            </a:extLst>
          </p:cNvPr>
          <p:cNvSpPr/>
          <p:nvPr/>
        </p:nvSpPr>
        <p:spPr>
          <a:xfrm>
            <a:off x="5408273" y="2947818"/>
            <a:ext cx="112601" cy="1292562"/>
          </a:xfrm>
          <a:prstGeom prst="cube">
            <a:avLst/>
          </a:prstGeom>
          <a:solidFill>
            <a:schemeClr val="accent1">
              <a:alpha val="24214"/>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1BA46E8-EE75-0D32-DBFE-51A586E91F8E}"/>
              </a:ext>
            </a:extLst>
          </p:cNvPr>
          <p:cNvSpPr txBox="1"/>
          <p:nvPr/>
        </p:nvSpPr>
        <p:spPr>
          <a:xfrm>
            <a:off x="5078576" y="2557522"/>
            <a:ext cx="1040221" cy="461665"/>
          </a:xfrm>
          <a:prstGeom prst="rect">
            <a:avLst/>
          </a:prstGeom>
          <a:noFill/>
        </p:spPr>
        <p:txBody>
          <a:bodyPr wrap="none" rtlCol="0">
            <a:spAutoFit/>
          </a:bodyPr>
          <a:lstStyle/>
          <a:p>
            <a:r>
              <a:rPr lang="en-US" sz="2400" dirty="0">
                <a:solidFill>
                  <a:schemeClr val="accent2"/>
                </a:solidFill>
              </a:rPr>
              <a:t>Target</a:t>
            </a:r>
            <a:endParaRPr lang="en-US" dirty="0">
              <a:solidFill>
                <a:schemeClr val="accent2"/>
              </a:solidFill>
            </a:endParaRPr>
          </a:p>
        </p:txBody>
      </p:sp>
    </p:spTree>
    <p:extLst>
      <p:ext uri="{BB962C8B-B14F-4D97-AF65-F5344CB8AC3E}">
        <p14:creationId xmlns:p14="http://schemas.microsoft.com/office/powerpoint/2010/main" val="2172858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2395-A39E-35B8-25D2-296F0F36F26B}"/>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06FB346-CE9E-C3A0-365C-69EBDD5E3F05}"/>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B3BABC4-BF33-D036-3D58-24E9ADD37819}"/>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3258DD9-5008-18FF-D331-10021EE63805}"/>
                  </a:ext>
                </a:extLst>
              </p:cNvPr>
              <p:cNvSpPr txBox="1"/>
              <p:nvPr/>
            </p:nvSpPr>
            <p:spPr>
              <a:xfrm>
                <a:off x="342891" y="172198"/>
                <a:ext cx="7294176" cy="1077218"/>
              </a:xfrm>
              <a:prstGeom prst="rect">
                <a:avLst/>
              </a:prstGeom>
              <a:noFill/>
            </p:spPr>
            <p:txBody>
              <a:bodyPr wrap="none" rtlCol="0">
                <a:spAutoFit/>
              </a:bodyPr>
              <a:lstStyle/>
              <a:p>
                <a:r>
                  <a:rPr lang="en-US" sz="3200" b="1" dirty="0"/>
                  <a:t>Simulated Kinematics </a:t>
                </a:r>
                <a:r>
                  <a:rPr lang="en-US" sz="2000" b="1" dirty="0">
                    <a:solidFill>
                      <a:schemeClr val="tx1">
                        <a:lumMod val="95000"/>
                        <a:lumOff val="5000"/>
                      </a:schemeClr>
                    </a:solidFill>
                  </a:rPr>
                  <a:t>(State: 11.32 MeV,</a:t>
                </a:r>
                <a:r>
                  <a:rPr lang="en-CA" sz="2000" b="1" dirty="0">
                    <a:solidFill>
                      <a:schemeClr val="tx1">
                        <a:lumMod val="95000"/>
                        <a:lumOff val="5000"/>
                      </a:schemeClr>
                    </a:solidFill>
                  </a:rPr>
                  <a:t> </a:t>
                </a:r>
                <a14:m>
                  <m:oMath xmlns:m="http://schemas.openxmlformats.org/officeDocument/2006/math">
                    <m:sSup>
                      <m:sSupPr>
                        <m:ctrlPr>
                          <a:rPr lang="en-CA" sz="2000" b="1" i="1">
                            <a:solidFill>
                              <a:schemeClr val="tx1">
                                <a:lumMod val="95000"/>
                                <a:lumOff val="5000"/>
                              </a:schemeClr>
                            </a:solidFill>
                            <a:latin typeface="Cambria Math" panose="02040503050406030204" pitchFamily="18" charset="0"/>
                          </a:rPr>
                        </m:ctrlPr>
                      </m:sSupPr>
                      <m:e>
                        <m:r>
                          <a:rPr lang="en-CA" sz="2000" b="1" i="1">
                            <a:solidFill>
                              <a:schemeClr val="tx1">
                                <a:lumMod val="95000"/>
                                <a:lumOff val="5000"/>
                              </a:schemeClr>
                            </a:solidFill>
                            <a:latin typeface="Cambria Math" panose="02040503050406030204" pitchFamily="18" charset="0"/>
                          </a:rPr>
                          <m:t>𝟏</m:t>
                        </m:r>
                      </m:e>
                      <m:sup>
                        <m:r>
                          <a:rPr lang="en-CA" sz="2000" b="1" i="1">
                            <a:solidFill>
                              <a:schemeClr val="tx1">
                                <a:lumMod val="95000"/>
                                <a:lumOff val="5000"/>
                              </a:schemeClr>
                            </a:solidFill>
                            <a:latin typeface="Cambria Math" panose="02040503050406030204" pitchFamily="18" charset="0"/>
                          </a:rPr>
                          <m:t>−</m:t>
                        </m:r>
                      </m:sup>
                    </m:sSup>
                  </m:oMath>
                </a14:m>
                <a:r>
                  <a:rPr lang="en-US" sz="2000" b="1" dirty="0">
                    <a:solidFill>
                      <a:schemeClr val="tx1">
                        <a:lumMod val="95000"/>
                        <a:lumOff val="5000"/>
                      </a:schemeClr>
                    </a:solidFill>
                  </a:rPr>
                  <a:t>)  </a:t>
                </a:r>
                <a:endParaRPr lang="en-US" sz="3200" b="1" dirty="0">
                  <a:solidFill>
                    <a:srgbClr val="F905ED"/>
                  </a:solidFill>
                </a:endParaRPr>
              </a:p>
              <a:p>
                <a:endParaRPr lang="en-US" sz="3200" b="1" dirty="0"/>
              </a:p>
            </p:txBody>
          </p:sp>
        </mc:Choice>
        <mc:Fallback xmlns="">
          <p:sp>
            <p:nvSpPr>
              <p:cNvPr id="2" name="TextBox 1">
                <a:extLst>
                  <a:ext uri="{FF2B5EF4-FFF2-40B4-BE49-F238E27FC236}">
                    <a16:creationId xmlns:a16="http://schemas.microsoft.com/office/drawing/2014/main" id="{93258DD9-5008-18FF-D331-10021EE63805}"/>
                  </a:ext>
                </a:extLst>
              </p:cNvPr>
              <p:cNvSpPr txBox="1">
                <a:spLocks noRot="1" noChangeAspect="1" noMove="1" noResize="1" noEditPoints="1" noAdjustHandles="1" noChangeArrowheads="1" noChangeShapeType="1" noTextEdit="1"/>
              </p:cNvSpPr>
              <p:nvPr/>
            </p:nvSpPr>
            <p:spPr>
              <a:xfrm>
                <a:off x="342891" y="172198"/>
                <a:ext cx="7294176" cy="1077218"/>
              </a:xfrm>
              <a:prstGeom prst="rect">
                <a:avLst/>
              </a:prstGeom>
              <a:blipFill>
                <a:blip r:embed="rId3"/>
                <a:stretch>
                  <a:fillRect l="-2083" t="-6977"/>
                </a:stretch>
              </a:blipFill>
            </p:spPr>
            <p:txBody>
              <a:bodyPr/>
              <a:lstStyle/>
              <a:p>
                <a:r>
                  <a:rPr lang="en-US">
                    <a:noFill/>
                  </a:rPr>
                  <a:t> </a:t>
                </a:r>
              </a:p>
            </p:txBody>
          </p:sp>
        </mc:Fallback>
      </mc:AlternateContent>
      <p:pic>
        <p:nvPicPr>
          <p:cNvPr id="4" name="Picture 3" descr="A graph of a diagram&#10;&#10;AI-generated content may be incorrect.">
            <a:extLst>
              <a:ext uri="{FF2B5EF4-FFF2-40B4-BE49-F238E27FC236}">
                <a16:creationId xmlns:a16="http://schemas.microsoft.com/office/drawing/2014/main" id="{A936F14A-F59B-E2C9-A230-FF437F8B9695}"/>
              </a:ext>
            </a:extLst>
          </p:cNvPr>
          <p:cNvPicPr>
            <a:picLocks noChangeAspect="1"/>
          </p:cNvPicPr>
          <p:nvPr/>
        </p:nvPicPr>
        <p:blipFill>
          <a:blip r:embed="rId4"/>
          <a:stretch>
            <a:fillRect/>
          </a:stretch>
        </p:blipFill>
        <p:spPr>
          <a:xfrm>
            <a:off x="0" y="1064749"/>
            <a:ext cx="6424318" cy="4778219"/>
          </a:xfrm>
          <a:prstGeom prst="rect">
            <a:avLst/>
          </a:prstGeom>
        </p:spPr>
      </p:pic>
      <p:pic>
        <p:nvPicPr>
          <p:cNvPr id="5" name="Picture 4" descr="A graph of a diagram&#10;&#10;AI-generated content may be incorrect.">
            <a:extLst>
              <a:ext uri="{FF2B5EF4-FFF2-40B4-BE49-F238E27FC236}">
                <a16:creationId xmlns:a16="http://schemas.microsoft.com/office/drawing/2014/main" id="{DBD7BB07-C9A1-3D1D-8787-AB47B3867E42}"/>
              </a:ext>
            </a:extLst>
          </p:cNvPr>
          <p:cNvPicPr>
            <a:picLocks noChangeAspect="1"/>
          </p:cNvPicPr>
          <p:nvPr/>
        </p:nvPicPr>
        <p:blipFill>
          <a:blip r:embed="rId5"/>
          <a:stretch>
            <a:fillRect/>
          </a:stretch>
        </p:blipFill>
        <p:spPr>
          <a:xfrm>
            <a:off x="6234545" y="1149928"/>
            <a:ext cx="5957455" cy="4643323"/>
          </a:xfrm>
          <a:prstGeom prst="rect">
            <a:avLst/>
          </a:prstGeom>
        </p:spPr>
      </p:pic>
      <p:cxnSp>
        <p:nvCxnSpPr>
          <p:cNvPr id="7" name="Straight Arrow Connector 6">
            <a:extLst>
              <a:ext uri="{FF2B5EF4-FFF2-40B4-BE49-F238E27FC236}">
                <a16:creationId xmlns:a16="http://schemas.microsoft.com/office/drawing/2014/main" id="{2D03159B-6E29-B11E-06D1-9512D6F28AF9}"/>
              </a:ext>
            </a:extLst>
          </p:cNvPr>
          <p:cNvCxnSpPr>
            <a:cxnSpLocks/>
          </p:cNvCxnSpPr>
          <p:nvPr/>
        </p:nvCxnSpPr>
        <p:spPr>
          <a:xfrm>
            <a:off x="8534400" y="4805680"/>
            <a:ext cx="1534160" cy="233680"/>
          </a:xfrm>
          <a:prstGeom prst="straightConnector1">
            <a:avLst/>
          </a:prstGeom>
          <a:ln w="28575">
            <a:solidFill>
              <a:srgbClr val="F905ED"/>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173FA9D-409F-6D94-E50E-5271B3CF2487}"/>
              </a:ext>
            </a:extLst>
          </p:cNvPr>
          <p:cNvSpPr txBox="1"/>
          <p:nvPr/>
        </p:nvSpPr>
        <p:spPr>
          <a:xfrm>
            <a:off x="7101840" y="4436348"/>
            <a:ext cx="1752403" cy="400110"/>
          </a:xfrm>
          <a:prstGeom prst="rect">
            <a:avLst/>
          </a:prstGeom>
          <a:noFill/>
        </p:spPr>
        <p:txBody>
          <a:bodyPr wrap="none" rtlCol="0">
            <a:spAutoFit/>
          </a:bodyPr>
          <a:lstStyle/>
          <a:p>
            <a:r>
              <a:rPr lang="en-US" sz="2000" dirty="0">
                <a:solidFill>
                  <a:srgbClr val="F905ED"/>
                </a:solidFill>
              </a:rPr>
              <a:t>S3 Coverage </a:t>
            </a:r>
          </a:p>
        </p:txBody>
      </p:sp>
      <p:sp>
        <p:nvSpPr>
          <p:cNvPr id="18" name="TextBox 17">
            <a:extLst>
              <a:ext uri="{FF2B5EF4-FFF2-40B4-BE49-F238E27FC236}">
                <a16:creationId xmlns:a16="http://schemas.microsoft.com/office/drawing/2014/main" id="{5C1435BE-16D7-4D0F-8177-8F1CAD14CB70}"/>
              </a:ext>
            </a:extLst>
          </p:cNvPr>
          <p:cNvSpPr txBox="1"/>
          <p:nvPr/>
        </p:nvSpPr>
        <p:spPr>
          <a:xfrm>
            <a:off x="202743" y="5811229"/>
            <a:ext cx="6221575" cy="707886"/>
          </a:xfrm>
          <a:prstGeom prst="rect">
            <a:avLst/>
          </a:prstGeom>
          <a:noFill/>
        </p:spPr>
        <p:txBody>
          <a:bodyPr wrap="none" rtlCol="0">
            <a:spAutoFit/>
          </a:bodyPr>
          <a:lstStyle/>
          <a:p>
            <a:pPr algn="ctr"/>
            <a:r>
              <a:rPr lang="en-US" sz="2000" b="1" dirty="0">
                <a:solidFill>
                  <a:srgbClr val="009CFF"/>
                </a:solidFill>
              </a:rPr>
              <a:t>Double-valued due to the C.M. to Lab frame boost</a:t>
            </a:r>
          </a:p>
          <a:p>
            <a:pPr algn="ctr"/>
            <a:r>
              <a:rPr lang="en-US" sz="2000" b="1" dirty="0">
                <a:solidFill>
                  <a:srgbClr val="009CFF"/>
                </a:solidFill>
              </a:rPr>
              <a:t>for the heavy recoils</a:t>
            </a:r>
          </a:p>
        </p:txBody>
      </p:sp>
    </p:spTree>
    <p:extLst>
      <p:ext uri="{BB962C8B-B14F-4D97-AF65-F5344CB8AC3E}">
        <p14:creationId xmlns:p14="http://schemas.microsoft.com/office/powerpoint/2010/main" val="1731137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21945-F98B-3C93-983B-2FC74E978129}"/>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A7B136E-3B67-B6A0-9428-4791FE36F76C}"/>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351D046-76CF-3E5E-08CB-9206921E1EF9}"/>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sp>
        <p:nvSpPr>
          <p:cNvPr id="2" name="TextBox 1">
            <a:extLst>
              <a:ext uri="{FF2B5EF4-FFF2-40B4-BE49-F238E27FC236}">
                <a16:creationId xmlns:a16="http://schemas.microsoft.com/office/drawing/2014/main" id="{DC739074-33D5-1BBD-FFA7-B8B6350860D3}"/>
              </a:ext>
            </a:extLst>
          </p:cNvPr>
          <p:cNvSpPr txBox="1"/>
          <p:nvPr/>
        </p:nvSpPr>
        <p:spPr>
          <a:xfrm>
            <a:off x="225911" y="195600"/>
            <a:ext cx="4705134" cy="523220"/>
          </a:xfrm>
          <a:prstGeom prst="rect">
            <a:avLst/>
          </a:prstGeom>
          <a:noFill/>
        </p:spPr>
        <p:txBody>
          <a:bodyPr wrap="none" rtlCol="0">
            <a:spAutoFit/>
          </a:bodyPr>
          <a:lstStyle/>
          <a:p>
            <a:r>
              <a:rPr lang="en-US" sz="2800" b="1" dirty="0"/>
              <a:t>Recoil (</a:t>
            </a:r>
            <a:r>
              <a:rPr lang="en-US" sz="2800" b="1" baseline="30000" dirty="0">
                <a:solidFill>
                  <a:schemeClr val="tx1">
                    <a:lumMod val="95000"/>
                    <a:lumOff val="5000"/>
                  </a:schemeClr>
                </a:solidFill>
              </a:rPr>
              <a:t>26</a:t>
            </a:r>
            <a:r>
              <a:rPr lang="en-US" sz="2800" b="1" dirty="0">
                <a:solidFill>
                  <a:schemeClr val="tx1">
                    <a:lumMod val="95000"/>
                    <a:lumOff val="5000"/>
                  </a:schemeClr>
                </a:solidFill>
              </a:rPr>
              <a:t>Mg)</a:t>
            </a:r>
            <a:r>
              <a:rPr lang="en-US" sz="2800" b="1" dirty="0"/>
              <a:t> Distributions</a:t>
            </a:r>
          </a:p>
        </p:txBody>
      </p:sp>
      <p:sp>
        <p:nvSpPr>
          <p:cNvPr id="6" name="TextBox 5">
            <a:extLst>
              <a:ext uri="{FF2B5EF4-FFF2-40B4-BE49-F238E27FC236}">
                <a16:creationId xmlns:a16="http://schemas.microsoft.com/office/drawing/2014/main" id="{CB4AB4BC-4183-B74A-89FC-DE90B68050C0}"/>
              </a:ext>
            </a:extLst>
          </p:cNvPr>
          <p:cNvSpPr txBox="1"/>
          <p:nvPr/>
        </p:nvSpPr>
        <p:spPr>
          <a:xfrm>
            <a:off x="1322840" y="5568668"/>
            <a:ext cx="10225876" cy="923330"/>
          </a:xfrm>
          <a:prstGeom prst="rect">
            <a:avLst/>
          </a:prstGeom>
          <a:noFill/>
        </p:spPr>
        <p:txBody>
          <a:bodyPr wrap="none" rtlCol="0">
            <a:spAutoFit/>
          </a:bodyPr>
          <a:lstStyle/>
          <a:p>
            <a:pPr algn="ctr"/>
            <a:r>
              <a:rPr lang="en-US" b="1" dirty="0"/>
              <a:t>Transmission efficiency differs for different states: </a:t>
            </a:r>
          </a:p>
          <a:p>
            <a:r>
              <a:rPr lang="en-US" b="1" dirty="0"/>
              <a:t>Monte Carlo calculation for each state             correct for transmission efficiency (ongoing) </a:t>
            </a:r>
          </a:p>
          <a:p>
            <a:r>
              <a:rPr lang="en-US" b="1" dirty="0"/>
              <a:t> </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C7FBE3F-9256-8C76-11EE-8C482F7474BB}"/>
                  </a:ext>
                </a:extLst>
              </p:cNvPr>
              <p:cNvSpPr txBox="1"/>
              <p:nvPr/>
            </p:nvSpPr>
            <p:spPr>
              <a:xfrm>
                <a:off x="4791092" y="318710"/>
                <a:ext cx="3425851" cy="400110"/>
              </a:xfrm>
              <a:prstGeom prst="rect">
                <a:avLst/>
              </a:prstGeom>
              <a:noFill/>
            </p:spPr>
            <p:txBody>
              <a:bodyPr wrap="square">
                <a:spAutoFit/>
              </a:bodyPr>
              <a:lstStyle/>
              <a:p>
                <a:r>
                  <a:rPr lang="en-US" sz="2000" dirty="0">
                    <a:solidFill>
                      <a:srgbClr val="00A9FF"/>
                    </a:solidFill>
                  </a:rPr>
                  <a:t>Triton angle </a:t>
                </a:r>
                <a14:m>
                  <m:oMath xmlns:m="http://schemas.openxmlformats.org/officeDocument/2006/math">
                    <m:r>
                      <m:rPr>
                        <m:sty m:val="p"/>
                      </m:rPr>
                      <a:rPr lang="el-GR" sz="2000" i="1" smtClean="0">
                        <a:solidFill>
                          <a:srgbClr val="00A9FF"/>
                        </a:solidFill>
                        <a:latin typeface="Cambria Math" panose="02040503050406030204" pitchFamily="18" charset="0"/>
                        <a:ea typeface="Cambria Math" panose="02040503050406030204" pitchFamily="18" charset="0"/>
                      </a:rPr>
                      <m:t>Θ</m:t>
                    </m:r>
                    <m:r>
                      <a:rPr lang="el-GR" sz="2000" i="1" smtClean="0">
                        <a:solidFill>
                          <a:srgbClr val="00A9FF"/>
                        </a:solidFill>
                        <a:latin typeface="Cambria Math" panose="02040503050406030204" pitchFamily="18" charset="0"/>
                        <a:ea typeface="Cambria Math" panose="02040503050406030204" pitchFamily="18" charset="0"/>
                      </a:rPr>
                      <m:t>∈</m:t>
                    </m:r>
                    <m:d>
                      <m:dPr>
                        <m:begChr m:val="["/>
                        <m:endChr m:val="]"/>
                        <m:ctrlPr>
                          <a:rPr lang="en-CA" sz="2000" b="0" i="1" smtClean="0">
                            <a:solidFill>
                              <a:srgbClr val="00A9FF"/>
                            </a:solidFill>
                            <a:latin typeface="Cambria Math" panose="02040503050406030204" pitchFamily="18" charset="0"/>
                            <a:ea typeface="Cambria Math" panose="02040503050406030204" pitchFamily="18" charset="0"/>
                          </a:rPr>
                        </m:ctrlPr>
                      </m:dPr>
                      <m:e>
                        <m:r>
                          <a:rPr lang="en-CA" sz="2000" b="0" i="1" smtClean="0">
                            <a:solidFill>
                              <a:srgbClr val="00A9FF"/>
                            </a:solidFill>
                            <a:latin typeface="Cambria Math" panose="02040503050406030204" pitchFamily="18" charset="0"/>
                            <a:ea typeface="Cambria Math" panose="02040503050406030204" pitchFamily="18" charset="0"/>
                          </a:rPr>
                          <m:t>130°, 160°</m:t>
                        </m:r>
                      </m:e>
                    </m:d>
                  </m:oMath>
                </a14:m>
                <a:endParaRPr lang="en-CA" sz="2000" b="0" dirty="0">
                  <a:solidFill>
                    <a:srgbClr val="00A9FF"/>
                  </a:solidFill>
                  <a:ea typeface="Cambria Math" panose="02040503050406030204" pitchFamily="18" charset="0"/>
                </a:endParaRPr>
              </a:p>
            </p:txBody>
          </p:sp>
        </mc:Choice>
        <mc:Fallback>
          <p:sp>
            <p:nvSpPr>
              <p:cNvPr id="9" name="TextBox 8">
                <a:extLst>
                  <a:ext uri="{FF2B5EF4-FFF2-40B4-BE49-F238E27FC236}">
                    <a16:creationId xmlns:a16="http://schemas.microsoft.com/office/drawing/2014/main" id="{8C7FBE3F-9256-8C76-11EE-8C482F7474BB}"/>
                  </a:ext>
                </a:extLst>
              </p:cNvPr>
              <p:cNvSpPr txBox="1">
                <a:spLocks noRot="1" noChangeAspect="1" noMove="1" noResize="1" noEditPoints="1" noAdjustHandles="1" noChangeArrowheads="1" noChangeShapeType="1" noTextEdit="1"/>
              </p:cNvSpPr>
              <p:nvPr/>
            </p:nvSpPr>
            <p:spPr>
              <a:xfrm>
                <a:off x="4791092" y="318710"/>
                <a:ext cx="3425851" cy="400110"/>
              </a:xfrm>
              <a:prstGeom prst="rect">
                <a:avLst/>
              </a:prstGeom>
              <a:blipFill>
                <a:blip r:embed="rId3"/>
                <a:stretch>
                  <a:fillRect l="-1845" t="-6061" b="-24242"/>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7D2B0ADE-C4D8-01EA-CAA1-1079B6B2BA6A}"/>
              </a:ext>
            </a:extLst>
          </p:cNvPr>
          <p:cNvCxnSpPr>
            <a:cxnSpLocks/>
          </p:cNvCxnSpPr>
          <p:nvPr/>
        </p:nvCxnSpPr>
        <p:spPr>
          <a:xfrm>
            <a:off x="5633993" y="6032670"/>
            <a:ext cx="679554" cy="0"/>
          </a:xfrm>
          <a:prstGeom prst="straightConnector1">
            <a:avLst/>
          </a:prstGeom>
          <a:ln w="63500">
            <a:solidFill>
              <a:srgbClr val="009CFF"/>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descr="A graph of a blue circle with yellow dots&#10;&#10;AI-generated content may be incorrect.">
            <a:extLst>
              <a:ext uri="{FF2B5EF4-FFF2-40B4-BE49-F238E27FC236}">
                <a16:creationId xmlns:a16="http://schemas.microsoft.com/office/drawing/2014/main" id="{908D17B6-B73C-4C23-9390-50E1FC5C1EED}"/>
              </a:ext>
            </a:extLst>
          </p:cNvPr>
          <p:cNvPicPr>
            <a:picLocks noChangeAspect="1"/>
          </p:cNvPicPr>
          <p:nvPr/>
        </p:nvPicPr>
        <p:blipFill>
          <a:blip r:embed="rId4"/>
          <a:stretch>
            <a:fillRect/>
          </a:stretch>
        </p:blipFill>
        <p:spPr>
          <a:xfrm>
            <a:off x="4218622" y="1856790"/>
            <a:ext cx="3998321" cy="3558103"/>
          </a:xfrm>
          <a:prstGeom prst="rect">
            <a:avLst/>
          </a:prstGeom>
        </p:spPr>
      </p:pic>
      <p:pic>
        <p:nvPicPr>
          <p:cNvPr id="46" name="Picture 45" descr="A graph of a circular object with yellow dots&#10;&#10;AI-generated content may be incorrect.">
            <a:extLst>
              <a:ext uri="{FF2B5EF4-FFF2-40B4-BE49-F238E27FC236}">
                <a16:creationId xmlns:a16="http://schemas.microsoft.com/office/drawing/2014/main" id="{97985F9E-C8E2-80D5-8845-761C5FED7BB0}"/>
              </a:ext>
            </a:extLst>
          </p:cNvPr>
          <p:cNvPicPr>
            <a:picLocks noChangeAspect="1"/>
          </p:cNvPicPr>
          <p:nvPr/>
        </p:nvPicPr>
        <p:blipFill>
          <a:blip r:embed="rId5"/>
          <a:stretch>
            <a:fillRect/>
          </a:stretch>
        </p:blipFill>
        <p:spPr>
          <a:xfrm>
            <a:off x="8237639" y="1893948"/>
            <a:ext cx="3875886" cy="3520945"/>
          </a:xfrm>
          <a:prstGeom prst="rect">
            <a:avLst/>
          </a:prstGeom>
        </p:spPr>
      </p:pic>
      <p:sp>
        <p:nvSpPr>
          <p:cNvPr id="49" name="Oval 48">
            <a:extLst>
              <a:ext uri="{FF2B5EF4-FFF2-40B4-BE49-F238E27FC236}">
                <a16:creationId xmlns:a16="http://schemas.microsoft.com/office/drawing/2014/main" id="{70C69D25-88A0-B12A-ED88-C85C5841F448}"/>
              </a:ext>
            </a:extLst>
          </p:cNvPr>
          <p:cNvSpPr/>
          <p:nvPr/>
        </p:nvSpPr>
        <p:spPr>
          <a:xfrm>
            <a:off x="5334322" y="2750234"/>
            <a:ext cx="1643253" cy="1617784"/>
          </a:xfrm>
          <a:prstGeom prst="ellipse">
            <a:avLst/>
          </a:prstGeom>
          <a:noFill/>
          <a:ln w="34925">
            <a:solidFill>
              <a:srgbClr val="FF26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1E76C16-FF8F-F828-F3C6-4EA4F9A93ABE}"/>
              </a:ext>
            </a:extLst>
          </p:cNvPr>
          <p:cNvSpPr/>
          <p:nvPr/>
        </p:nvSpPr>
        <p:spPr>
          <a:xfrm>
            <a:off x="5915484" y="2286203"/>
            <a:ext cx="437210" cy="135862"/>
          </a:xfrm>
          <a:prstGeom prst="rect">
            <a:avLst/>
          </a:prstGeom>
          <a:noFill/>
          <a:ln w="44450">
            <a:solidFill>
              <a:srgbClr val="FF26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6252F37-1AC3-F27E-A44D-613C2F7F1612}"/>
              </a:ext>
            </a:extLst>
          </p:cNvPr>
          <p:cNvSpPr/>
          <p:nvPr/>
        </p:nvSpPr>
        <p:spPr>
          <a:xfrm>
            <a:off x="9332643" y="2789445"/>
            <a:ext cx="1548146" cy="1610720"/>
          </a:xfrm>
          <a:prstGeom prst="ellipse">
            <a:avLst/>
          </a:prstGeom>
          <a:noFill/>
          <a:ln w="34925">
            <a:solidFill>
              <a:srgbClr val="FF26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7C36C0BF-19B9-A124-D817-77D363CE330E}"/>
              </a:ext>
            </a:extLst>
          </p:cNvPr>
          <p:cNvSpPr/>
          <p:nvPr/>
        </p:nvSpPr>
        <p:spPr>
          <a:xfrm>
            <a:off x="9831255" y="2325338"/>
            <a:ext cx="437210" cy="135862"/>
          </a:xfrm>
          <a:prstGeom prst="rect">
            <a:avLst/>
          </a:prstGeom>
          <a:noFill/>
          <a:ln w="44450">
            <a:solidFill>
              <a:srgbClr val="FF26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purple circle with yellow dots&#10;&#10;AI-generated content may be incorrect.">
            <a:extLst>
              <a:ext uri="{FF2B5EF4-FFF2-40B4-BE49-F238E27FC236}">
                <a16:creationId xmlns:a16="http://schemas.microsoft.com/office/drawing/2014/main" id="{1E2ACDAC-ECA8-C427-EADE-8980541C7078}"/>
              </a:ext>
            </a:extLst>
          </p:cNvPr>
          <p:cNvPicPr>
            <a:picLocks noChangeAspect="1"/>
          </p:cNvPicPr>
          <p:nvPr/>
        </p:nvPicPr>
        <p:blipFill>
          <a:blip r:embed="rId6"/>
          <a:stretch>
            <a:fillRect/>
          </a:stretch>
        </p:blipFill>
        <p:spPr>
          <a:xfrm>
            <a:off x="78475" y="1781660"/>
            <a:ext cx="4119451" cy="3665897"/>
          </a:xfrm>
          <a:prstGeom prst="rect">
            <a:avLst/>
          </a:prstGeom>
        </p:spPr>
      </p:pic>
      <p:sp>
        <p:nvSpPr>
          <p:cNvPr id="55" name="Oval 54">
            <a:extLst>
              <a:ext uri="{FF2B5EF4-FFF2-40B4-BE49-F238E27FC236}">
                <a16:creationId xmlns:a16="http://schemas.microsoft.com/office/drawing/2014/main" id="{6D7F45AD-4ABD-9D2B-8F68-AD98FE0E5C9E}"/>
              </a:ext>
            </a:extLst>
          </p:cNvPr>
          <p:cNvSpPr/>
          <p:nvPr/>
        </p:nvSpPr>
        <p:spPr>
          <a:xfrm>
            <a:off x="1223889" y="2700908"/>
            <a:ext cx="1659599" cy="1667110"/>
          </a:xfrm>
          <a:prstGeom prst="ellipse">
            <a:avLst/>
          </a:prstGeom>
          <a:noFill/>
          <a:ln w="34925">
            <a:solidFill>
              <a:srgbClr val="FF26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9D9B4969-D422-AB8A-1304-8FB84A19489E}"/>
              </a:ext>
            </a:extLst>
          </p:cNvPr>
          <p:cNvSpPr/>
          <p:nvPr/>
        </p:nvSpPr>
        <p:spPr>
          <a:xfrm>
            <a:off x="1796033" y="2213556"/>
            <a:ext cx="412596" cy="179713"/>
          </a:xfrm>
          <a:prstGeom prst="rect">
            <a:avLst/>
          </a:prstGeom>
          <a:noFill/>
          <a:ln w="44450">
            <a:solidFill>
              <a:srgbClr val="FF26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E7A1FD7-CC45-E3E0-E395-2C4521EA9D3C}"/>
              </a:ext>
            </a:extLst>
          </p:cNvPr>
          <p:cNvSpPr/>
          <p:nvPr/>
        </p:nvSpPr>
        <p:spPr>
          <a:xfrm>
            <a:off x="1181670" y="1684448"/>
            <a:ext cx="1744036" cy="294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263D8BE-2207-A5E8-6EA6-9B9C1C194251}"/>
                  </a:ext>
                </a:extLst>
              </p:cNvPr>
              <p:cNvSpPr txBox="1"/>
              <p:nvPr/>
            </p:nvSpPr>
            <p:spPr>
              <a:xfrm>
                <a:off x="1022263" y="1472453"/>
                <a:ext cx="2422651" cy="461665"/>
              </a:xfrm>
              <a:prstGeom prst="rect">
                <a:avLst/>
              </a:prstGeom>
              <a:noFill/>
            </p:spPr>
            <p:txBody>
              <a:bodyPr wrap="non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CA" sz="2400" b="0" i="1" smtClean="0">
                            <a:latin typeface="Cambria Math" panose="02040503050406030204" pitchFamily="18" charset="0"/>
                          </a:rPr>
                          <m:t>𝐸</m:t>
                        </m:r>
                      </m:e>
                      <m:sub>
                        <m:r>
                          <a:rPr lang="en-CA" sz="2400" b="0" i="1" smtClean="0">
                            <a:latin typeface="Cambria Math" panose="02040503050406030204" pitchFamily="18" charset="0"/>
                          </a:rPr>
                          <m:t>𝑥</m:t>
                        </m:r>
                      </m:sub>
                    </m:sSub>
                    <m:r>
                      <a:rPr lang="en-CA" sz="2400" b="0" i="1" smtClean="0">
                        <a:latin typeface="Cambria Math" panose="02040503050406030204" pitchFamily="18" charset="0"/>
                      </a:rPr>
                      <m:t>=3.588 </m:t>
                    </m:r>
                    <m:r>
                      <a:rPr lang="en-CA" sz="2400" b="0" i="1" smtClean="0">
                        <a:latin typeface="Cambria Math" panose="02040503050406030204" pitchFamily="18" charset="0"/>
                      </a:rPr>
                      <m:t>𝑀𝑒𝑉</m:t>
                    </m:r>
                  </m:oMath>
                </a14:m>
                <a:r>
                  <a:rPr lang="en-US" sz="2400" dirty="0"/>
                  <a:t> </a:t>
                </a:r>
              </a:p>
            </p:txBody>
          </p:sp>
        </mc:Choice>
        <mc:Fallback>
          <p:sp>
            <p:nvSpPr>
              <p:cNvPr id="5" name="TextBox 4">
                <a:extLst>
                  <a:ext uri="{FF2B5EF4-FFF2-40B4-BE49-F238E27FC236}">
                    <a16:creationId xmlns:a16="http://schemas.microsoft.com/office/drawing/2014/main" id="{B263D8BE-2207-A5E8-6EA6-9B9C1C194251}"/>
                  </a:ext>
                </a:extLst>
              </p:cNvPr>
              <p:cNvSpPr txBox="1">
                <a:spLocks noRot="1" noChangeAspect="1" noMove="1" noResize="1" noEditPoints="1" noAdjustHandles="1" noChangeArrowheads="1" noChangeShapeType="1" noTextEdit="1"/>
              </p:cNvSpPr>
              <p:nvPr/>
            </p:nvSpPr>
            <p:spPr>
              <a:xfrm>
                <a:off x="1022263" y="1472453"/>
                <a:ext cx="2422651" cy="461665"/>
              </a:xfrm>
              <a:prstGeom prst="rect">
                <a:avLst/>
              </a:prstGeom>
              <a:blipFill>
                <a:blip r:embed="rId7"/>
                <a:stretch>
                  <a:fillRect l="-521" b="-21622"/>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29A11802-5DEF-F94D-7CB3-208331BAC133}"/>
              </a:ext>
            </a:extLst>
          </p:cNvPr>
          <p:cNvSpPr/>
          <p:nvPr/>
        </p:nvSpPr>
        <p:spPr>
          <a:xfrm>
            <a:off x="5301121" y="1739549"/>
            <a:ext cx="1744036" cy="294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44D237F6-8CC1-32D3-8047-4AB70B385E3A}"/>
                  </a:ext>
                </a:extLst>
              </p:cNvPr>
              <p:cNvSpPr txBox="1"/>
              <p:nvPr/>
            </p:nvSpPr>
            <p:spPr>
              <a:xfrm>
                <a:off x="5285078" y="1472453"/>
                <a:ext cx="2422650" cy="461665"/>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CA" sz="2400" i="1">
                              <a:latin typeface="Cambria Math" panose="02040503050406030204" pitchFamily="18" charset="0"/>
                            </a:rPr>
                            <m:t>𝐸</m:t>
                          </m:r>
                        </m:e>
                        <m:sub>
                          <m:r>
                            <a:rPr lang="en-CA" sz="2400" i="1">
                              <a:latin typeface="Cambria Math" panose="02040503050406030204" pitchFamily="18" charset="0"/>
                            </a:rPr>
                            <m:t>𝑥</m:t>
                          </m:r>
                        </m:sub>
                      </m:sSub>
                      <m:r>
                        <a:rPr lang="en-CA" sz="2400" i="1">
                          <a:latin typeface="Cambria Math" panose="02040503050406030204" pitchFamily="18" charset="0"/>
                        </a:rPr>
                        <m:t>=6.625 </m:t>
                      </m:r>
                      <m:r>
                        <a:rPr lang="en-CA" sz="2400" i="1">
                          <a:latin typeface="Cambria Math" panose="02040503050406030204" pitchFamily="18" charset="0"/>
                        </a:rPr>
                        <m:t>𝑀𝑒𝑉</m:t>
                      </m:r>
                    </m:oMath>
                  </m:oMathPara>
                </a14:m>
                <a:endParaRPr lang="en-US" sz="2400" dirty="0"/>
              </a:p>
            </p:txBody>
          </p:sp>
        </mc:Choice>
        <mc:Fallback>
          <p:sp>
            <p:nvSpPr>
              <p:cNvPr id="11" name="TextBox 10">
                <a:extLst>
                  <a:ext uri="{FF2B5EF4-FFF2-40B4-BE49-F238E27FC236}">
                    <a16:creationId xmlns:a16="http://schemas.microsoft.com/office/drawing/2014/main" id="{44D237F6-8CC1-32D3-8047-4AB70B385E3A}"/>
                  </a:ext>
                </a:extLst>
              </p:cNvPr>
              <p:cNvSpPr txBox="1">
                <a:spLocks noRot="1" noChangeAspect="1" noMove="1" noResize="1" noEditPoints="1" noAdjustHandles="1" noChangeArrowheads="1" noChangeShapeType="1" noTextEdit="1"/>
              </p:cNvSpPr>
              <p:nvPr/>
            </p:nvSpPr>
            <p:spPr>
              <a:xfrm>
                <a:off x="5285078" y="1472453"/>
                <a:ext cx="2422650" cy="461665"/>
              </a:xfrm>
              <a:prstGeom prst="rect">
                <a:avLst/>
              </a:prstGeom>
              <a:blipFill>
                <a:blip r:embed="rId8"/>
                <a:stretch>
                  <a:fillRect b="-21622"/>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BD2EAF9C-A4E4-EB6F-0A0F-1DAE97651C9F}"/>
              </a:ext>
            </a:extLst>
          </p:cNvPr>
          <p:cNvSpPr/>
          <p:nvPr/>
        </p:nvSpPr>
        <p:spPr>
          <a:xfrm>
            <a:off x="9234698" y="1774717"/>
            <a:ext cx="1744036" cy="294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6CDBDC5-C0BC-C738-32D0-726807E52607}"/>
                  </a:ext>
                </a:extLst>
              </p:cNvPr>
              <p:cNvSpPr txBox="1"/>
              <p:nvPr/>
            </p:nvSpPr>
            <p:spPr>
              <a:xfrm>
                <a:off x="8933244" y="1472452"/>
                <a:ext cx="267044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CA" sz="2400" i="1">
                              <a:latin typeface="Cambria Math" panose="02040503050406030204" pitchFamily="18" charset="0"/>
                            </a:rPr>
                            <m:t>𝐸</m:t>
                          </m:r>
                        </m:e>
                        <m:sub>
                          <m:r>
                            <a:rPr lang="en-CA" sz="2400" i="1">
                              <a:latin typeface="Cambria Math" panose="02040503050406030204" pitchFamily="18" charset="0"/>
                            </a:rPr>
                            <m:t>𝑥</m:t>
                          </m:r>
                        </m:sub>
                      </m:sSub>
                      <m:r>
                        <a:rPr lang="en-CA" sz="2400" i="1">
                          <a:latin typeface="Cambria Math" panose="02040503050406030204" pitchFamily="18" charset="0"/>
                        </a:rPr>
                        <m:t>=</m:t>
                      </m:r>
                      <m:r>
                        <a:rPr lang="en-CA" sz="2400" b="0" i="1" smtClean="0">
                          <a:latin typeface="Cambria Math" panose="02040503050406030204" pitchFamily="18" charset="0"/>
                        </a:rPr>
                        <m:t>12.345</m:t>
                      </m:r>
                      <m:r>
                        <a:rPr lang="en-CA" sz="2400" i="1">
                          <a:latin typeface="Cambria Math" panose="02040503050406030204" pitchFamily="18" charset="0"/>
                        </a:rPr>
                        <m:t> </m:t>
                      </m:r>
                      <m:r>
                        <a:rPr lang="en-CA" sz="2400" i="1">
                          <a:latin typeface="Cambria Math" panose="02040503050406030204" pitchFamily="18" charset="0"/>
                        </a:rPr>
                        <m:t>𝑀𝑒𝑉</m:t>
                      </m:r>
                    </m:oMath>
                  </m:oMathPara>
                </a14:m>
                <a:endParaRPr lang="en-US" sz="2400" dirty="0"/>
              </a:p>
            </p:txBody>
          </p:sp>
        </mc:Choice>
        <mc:Fallback>
          <p:sp>
            <p:nvSpPr>
              <p:cNvPr id="16" name="TextBox 15">
                <a:extLst>
                  <a:ext uri="{FF2B5EF4-FFF2-40B4-BE49-F238E27FC236}">
                    <a16:creationId xmlns:a16="http://schemas.microsoft.com/office/drawing/2014/main" id="{56CDBDC5-C0BC-C738-32D0-726807E52607}"/>
                  </a:ext>
                </a:extLst>
              </p:cNvPr>
              <p:cNvSpPr txBox="1">
                <a:spLocks noRot="1" noChangeAspect="1" noMove="1" noResize="1" noEditPoints="1" noAdjustHandles="1" noChangeArrowheads="1" noChangeShapeType="1" noTextEdit="1"/>
              </p:cNvSpPr>
              <p:nvPr/>
            </p:nvSpPr>
            <p:spPr>
              <a:xfrm>
                <a:off x="8933244" y="1472452"/>
                <a:ext cx="2670441" cy="461665"/>
              </a:xfrm>
              <a:prstGeom prst="rect">
                <a:avLst/>
              </a:prstGeom>
              <a:blipFill>
                <a:blip r:embed="rId9"/>
                <a:stretch>
                  <a:fillRect b="-21622"/>
                </a:stretch>
              </a:blipFill>
            </p:spPr>
            <p:txBody>
              <a:bodyPr/>
              <a:lstStyle/>
              <a:p>
                <a:r>
                  <a:rPr lang="en-US">
                    <a:noFill/>
                  </a:rPr>
                  <a:t> </a:t>
                </a:r>
              </a:p>
            </p:txBody>
          </p:sp>
        </mc:Fallback>
      </mc:AlternateContent>
    </p:spTree>
    <p:extLst>
      <p:ext uri="{BB962C8B-B14F-4D97-AF65-F5344CB8AC3E}">
        <p14:creationId xmlns:p14="http://schemas.microsoft.com/office/powerpoint/2010/main" val="1707401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EDB85-CBAC-FDD1-F749-0ABB00842AD8}"/>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2DF0DA4-4E13-73B4-A88F-182A42065ED1}"/>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79F0B0C-C09E-9D7A-AF0F-F1363ED36294}"/>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02F9AF3-13CA-A5A2-D483-CF33303C0EED}"/>
                  </a:ext>
                </a:extLst>
              </p:cNvPr>
              <p:cNvSpPr txBox="1"/>
              <p:nvPr/>
            </p:nvSpPr>
            <p:spPr>
              <a:xfrm>
                <a:off x="240145" y="249382"/>
                <a:ext cx="7093801" cy="461665"/>
              </a:xfrm>
              <a:prstGeom prst="rect">
                <a:avLst/>
              </a:prstGeom>
              <a:noFill/>
            </p:spPr>
            <p:txBody>
              <a:bodyPr wrap="none" rtlCol="0">
                <a:spAutoFit/>
              </a:bodyPr>
              <a:lstStyle/>
              <a:p>
                <a:r>
                  <a:rPr lang="en-US" sz="2400" b="1" dirty="0"/>
                  <a:t>Excitation Energy Reconstruction </a:t>
                </a:r>
                <a:r>
                  <a:rPr lang="en-US" b="1" dirty="0">
                    <a:solidFill>
                      <a:schemeClr val="tx1">
                        <a:lumMod val="95000"/>
                        <a:lumOff val="5000"/>
                      </a:schemeClr>
                    </a:solidFill>
                  </a:rPr>
                  <a:t>(11.32 MeV,</a:t>
                </a:r>
                <a:r>
                  <a:rPr lang="en-CA" b="1" dirty="0">
                    <a:solidFill>
                      <a:schemeClr val="tx1">
                        <a:lumMod val="95000"/>
                        <a:lumOff val="5000"/>
                      </a:schemeClr>
                    </a:solidFill>
                  </a:rPr>
                  <a:t> </a:t>
                </a:r>
                <a14:m>
                  <m:oMath xmlns:m="http://schemas.openxmlformats.org/officeDocument/2006/math">
                    <m:sSup>
                      <m:sSupPr>
                        <m:ctrlPr>
                          <a:rPr lang="en-CA" b="1" i="1">
                            <a:solidFill>
                              <a:schemeClr val="tx1">
                                <a:lumMod val="95000"/>
                                <a:lumOff val="5000"/>
                              </a:schemeClr>
                            </a:solidFill>
                            <a:latin typeface="Cambria Math" panose="02040503050406030204" pitchFamily="18" charset="0"/>
                          </a:rPr>
                        </m:ctrlPr>
                      </m:sSupPr>
                      <m:e>
                        <m:r>
                          <a:rPr lang="en-CA" b="1" i="1">
                            <a:solidFill>
                              <a:schemeClr val="tx1">
                                <a:lumMod val="95000"/>
                                <a:lumOff val="5000"/>
                              </a:schemeClr>
                            </a:solidFill>
                            <a:latin typeface="Cambria Math" panose="02040503050406030204" pitchFamily="18" charset="0"/>
                          </a:rPr>
                          <m:t>𝟏</m:t>
                        </m:r>
                      </m:e>
                      <m:sup>
                        <m:r>
                          <a:rPr lang="en-CA" b="1" i="1">
                            <a:solidFill>
                              <a:schemeClr val="tx1">
                                <a:lumMod val="95000"/>
                                <a:lumOff val="5000"/>
                              </a:schemeClr>
                            </a:solidFill>
                            <a:latin typeface="Cambria Math" panose="02040503050406030204" pitchFamily="18" charset="0"/>
                          </a:rPr>
                          <m:t>−</m:t>
                        </m:r>
                      </m:sup>
                    </m:sSup>
                  </m:oMath>
                </a14:m>
                <a:r>
                  <a:rPr lang="en-US" b="1" dirty="0">
                    <a:solidFill>
                      <a:schemeClr val="tx1">
                        <a:lumMod val="95000"/>
                        <a:lumOff val="5000"/>
                      </a:schemeClr>
                    </a:solidFill>
                  </a:rPr>
                  <a:t> )</a:t>
                </a:r>
                <a:endParaRPr lang="en-US" sz="2400" b="1" dirty="0"/>
              </a:p>
            </p:txBody>
          </p:sp>
        </mc:Choice>
        <mc:Fallback xmlns="">
          <p:sp>
            <p:nvSpPr>
              <p:cNvPr id="8" name="TextBox 7">
                <a:extLst>
                  <a:ext uri="{FF2B5EF4-FFF2-40B4-BE49-F238E27FC236}">
                    <a16:creationId xmlns:a16="http://schemas.microsoft.com/office/drawing/2014/main" id="{D02F9AF3-13CA-A5A2-D483-CF33303C0EED}"/>
                  </a:ext>
                </a:extLst>
              </p:cNvPr>
              <p:cNvSpPr txBox="1">
                <a:spLocks noRot="1" noChangeAspect="1" noMove="1" noResize="1" noEditPoints="1" noAdjustHandles="1" noChangeArrowheads="1" noChangeShapeType="1" noTextEdit="1"/>
              </p:cNvSpPr>
              <p:nvPr/>
            </p:nvSpPr>
            <p:spPr>
              <a:xfrm>
                <a:off x="240145" y="249382"/>
                <a:ext cx="7093801" cy="461665"/>
              </a:xfrm>
              <a:prstGeom prst="rect">
                <a:avLst/>
              </a:prstGeom>
              <a:blipFill>
                <a:blip r:embed="rId3"/>
                <a:stretch>
                  <a:fillRect l="-1250" t="-10526" b="-23684"/>
                </a:stretch>
              </a:blipFill>
            </p:spPr>
            <p:txBody>
              <a:bodyPr/>
              <a:lstStyle/>
              <a:p>
                <a:r>
                  <a:rPr lang="en-US">
                    <a:noFill/>
                  </a:rPr>
                  <a:t> </a:t>
                </a:r>
              </a:p>
            </p:txBody>
          </p:sp>
        </mc:Fallback>
      </mc:AlternateContent>
      <p:pic>
        <p:nvPicPr>
          <p:cNvPr id="3" name="Picture 2" descr="A graph of energy distribution&#10;&#10;AI-generated content may be incorrect.">
            <a:extLst>
              <a:ext uri="{FF2B5EF4-FFF2-40B4-BE49-F238E27FC236}">
                <a16:creationId xmlns:a16="http://schemas.microsoft.com/office/drawing/2014/main" id="{47B4E9CC-7015-53B9-8735-4540480EB362}"/>
              </a:ext>
            </a:extLst>
          </p:cNvPr>
          <p:cNvPicPr>
            <a:picLocks noChangeAspect="1"/>
          </p:cNvPicPr>
          <p:nvPr/>
        </p:nvPicPr>
        <p:blipFill>
          <a:blip r:embed="rId4"/>
          <a:stretch>
            <a:fillRect/>
          </a:stretch>
        </p:blipFill>
        <p:spPr>
          <a:xfrm>
            <a:off x="93785" y="1331493"/>
            <a:ext cx="5893958" cy="4655878"/>
          </a:xfrm>
          <a:prstGeom prst="rect">
            <a:avLst/>
          </a:prstGeom>
        </p:spPr>
      </p:pic>
      <p:cxnSp>
        <p:nvCxnSpPr>
          <p:cNvPr id="6" name="Straight Arrow Connector 5">
            <a:extLst>
              <a:ext uri="{FF2B5EF4-FFF2-40B4-BE49-F238E27FC236}">
                <a16:creationId xmlns:a16="http://schemas.microsoft.com/office/drawing/2014/main" id="{3B777904-86B7-6B5D-730E-292166FA9DB3}"/>
              </a:ext>
            </a:extLst>
          </p:cNvPr>
          <p:cNvCxnSpPr>
            <a:cxnSpLocks/>
          </p:cNvCxnSpPr>
          <p:nvPr/>
        </p:nvCxnSpPr>
        <p:spPr>
          <a:xfrm flipH="1">
            <a:off x="2405647" y="2691811"/>
            <a:ext cx="773496" cy="1295573"/>
          </a:xfrm>
          <a:prstGeom prst="straightConnector1">
            <a:avLst/>
          </a:prstGeom>
          <a:ln w="47625">
            <a:solidFill>
              <a:srgbClr val="00A9FF"/>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14C64AD-A8DB-4E30-82C3-50651B83B5B2}"/>
              </a:ext>
            </a:extLst>
          </p:cNvPr>
          <p:cNvSpPr txBox="1"/>
          <p:nvPr/>
        </p:nvSpPr>
        <p:spPr>
          <a:xfrm>
            <a:off x="1011198" y="2828432"/>
            <a:ext cx="1922321" cy="830997"/>
          </a:xfrm>
          <a:prstGeom prst="rect">
            <a:avLst/>
          </a:prstGeom>
          <a:noFill/>
        </p:spPr>
        <p:txBody>
          <a:bodyPr wrap="none" rtlCol="0">
            <a:spAutoFit/>
          </a:bodyPr>
          <a:lstStyle/>
          <a:p>
            <a:r>
              <a:rPr lang="en-US" sz="2400" dirty="0">
                <a:solidFill>
                  <a:srgbClr val="00A9FF"/>
                </a:solidFill>
              </a:rPr>
              <a:t>Straggling + </a:t>
            </a:r>
          </a:p>
          <a:p>
            <a:r>
              <a:rPr lang="en-US" sz="2400" dirty="0">
                <a:solidFill>
                  <a:srgbClr val="00A9FF"/>
                </a:solidFill>
              </a:rPr>
              <a:t>Resolution </a:t>
            </a:r>
          </a:p>
        </p:txBody>
      </p:sp>
      <p:pic>
        <p:nvPicPr>
          <p:cNvPr id="4" name="Picture 3" descr="A graph of energy distribution&#10;&#10;AI-generated content may be incorrect.">
            <a:extLst>
              <a:ext uri="{FF2B5EF4-FFF2-40B4-BE49-F238E27FC236}">
                <a16:creationId xmlns:a16="http://schemas.microsoft.com/office/drawing/2014/main" id="{A53324A2-C763-D946-D8C6-AAFCC8DF5D50}"/>
              </a:ext>
            </a:extLst>
          </p:cNvPr>
          <p:cNvPicPr>
            <a:picLocks noChangeAspect="1"/>
          </p:cNvPicPr>
          <p:nvPr/>
        </p:nvPicPr>
        <p:blipFill>
          <a:blip r:embed="rId5"/>
          <a:stretch>
            <a:fillRect/>
          </a:stretch>
        </p:blipFill>
        <p:spPr>
          <a:xfrm>
            <a:off x="5773254" y="1331492"/>
            <a:ext cx="6127198" cy="4655875"/>
          </a:xfrm>
          <a:prstGeom prst="rect">
            <a:avLst/>
          </a:prstGeom>
        </p:spPr>
      </p:pic>
    </p:spTree>
    <p:extLst>
      <p:ext uri="{BB962C8B-B14F-4D97-AF65-F5344CB8AC3E}">
        <p14:creationId xmlns:p14="http://schemas.microsoft.com/office/powerpoint/2010/main" val="241053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54F1D-791C-278F-39D8-20088640C7FD}"/>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8C1E6E9-D617-963C-D02B-2C8642B2B946}"/>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B199646-410D-AD97-8F0E-F879E0E8EC9F}"/>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sp>
        <p:nvSpPr>
          <p:cNvPr id="2" name="TextBox 1">
            <a:extLst>
              <a:ext uri="{FF2B5EF4-FFF2-40B4-BE49-F238E27FC236}">
                <a16:creationId xmlns:a16="http://schemas.microsoft.com/office/drawing/2014/main" id="{73570D3A-1544-5660-86EE-C982EC2CE0EE}"/>
              </a:ext>
            </a:extLst>
          </p:cNvPr>
          <p:cNvSpPr txBox="1"/>
          <p:nvPr/>
        </p:nvSpPr>
        <p:spPr>
          <a:xfrm>
            <a:off x="329457" y="234778"/>
            <a:ext cx="4769191" cy="523220"/>
          </a:xfrm>
          <a:prstGeom prst="rect">
            <a:avLst/>
          </a:prstGeom>
          <a:noFill/>
        </p:spPr>
        <p:txBody>
          <a:bodyPr wrap="none" rtlCol="0">
            <a:spAutoFit/>
          </a:bodyPr>
          <a:lstStyle/>
          <a:p>
            <a:r>
              <a:rPr lang="en-US" sz="2800" b="1" dirty="0"/>
              <a:t>Summary and Future Work</a:t>
            </a:r>
          </a:p>
        </p:txBody>
      </p:sp>
      <p:sp>
        <p:nvSpPr>
          <p:cNvPr id="5" name="TextBox 4">
            <a:extLst>
              <a:ext uri="{FF2B5EF4-FFF2-40B4-BE49-F238E27FC236}">
                <a16:creationId xmlns:a16="http://schemas.microsoft.com/office/drawing/2014/main" id="{48259AC8-10B3-B83E-61E6-C7848D4FF8DC}"/>
              </a:ext>
            </a:extLst>
          </p:cNvPr>
          <p:cNvSpPr txBox="1"/>
          <p:nvPr/>
        </p:nvSpPr>
        <p:spPr>
          <a:xfrm>
            <a:off x="2498223" y="1378371"/>
            <a:ext cx="7424153"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t>We were able to identify the </a:t>
            </a:r>
            <a:r>
              <a:rPr lang="en-US" sz="2400" baseline="30000" dirty="0"/>
              <a:t>26</a:t>
            </a:r>
            <a:r>
              <a:rPr lang="en-US" sz="2400" dirty="0"/>
              <a:t>Mg recoils and reconstruct the excitation energies </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dirty="0"/>
              <a:t>Monte Carlo methods are needed for fitting the contribution of each state and accounting for EMMA transmission efficiency</a:t>
            </a:r>
          </a:p>
          <a:p>
            <a:endParaRPr lang="en-US" sz="2400" b="1" dirty="0"/>
          </a:p>
          <a:p>
            <a:pPr marL="285750" indent="-285750">
              <a:buFont typeface="Arial" panose="020B0604020202020204" pitchFamily="34" charset="0"/>
              <a:buChar char="•"/>
            </a:pPr>
            <a:r>
              <a:rPr lang="en-US" sz="2400" dirty="0">
                <a:solidFill>
                  <a:srgbClr val="F905ED"/>
                </a:solidFill>
              </a:rPr>
              <a:t>Reaction model calculations </a:t>
            </a:r>
            <a:r>
              <a:rPr lang="en-US" sz="2400" dirty="0"/>
              <a:t>are needed to model the angular distribution of each state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endParaRPr lang="en-US" sz="2400" dirty="0"/>
          </a:p>
          <a:p>
            <a:pPr marL="285750" indent="-285750">
              <a:buFont typeface="Arial" panose="020B0604020202020204" pitchFamily="34" charset="0"/>
              <a:buChar char="•"/>
            </a:pPr>
            <a:endParaRPr lang="en-US" sz="2400" dirty="0"/>
          </a:p>
          <a:p>
            <a:endParaRPr lang="en-US" sz="2400" dirty="0"/>
          </a:p>
          <a:p>
            <a:endParaRPr lang="en-US" sz="2400" dirty="0"/>
          </a:p>
          <a:p>
            <a:r>
              <a:rPr lang="en-US" sz="2400" dirty="0"/>
              <a:t>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2072DEA-1682-6E6B-DFFE-F0146F6C441E}"/>
                  </a:ext>
                </a:extLst>
              </p:cNvPr>
              <p:cNvSpPr txBox="1"/>
              <p:nvPr/>
            </p:nvSpPr>
            <p:spPr>
              <a:xfrm>
                <a:off x="3575503" y="5147851"/>
                <a:ext cx="6548971" cy="886589"/>
              </a:xfrm>
              <a:prstGeom prst="rect">
                <a:avLst/>
              </a:prstGeom>
              <a:noFill/>
            </p:spPr>
            <p:txBody>
              <a:bodyPr wrap="square" lIns="0" tIns="0" rIns="0" bIns="0" rtlCol="0">
                <a:spAutoFit/>
              </a:bodyPr>
              <a:lstStyle/>
              <a:p>
                <a14:m>
                  <m:oMath xmlns:m="http://schemas.openxmlformats.org/officeDocument/2006/math">
                    <m:sSub>
                      <m:sSubPr>
                        <m:ctrlPr>
                          <a:rPr lang="en-US" sz="4000" i="1" smtClean="0">
                            <a:solidFill>
                              <a:schemeClr val="tx1"/>
                            </a:solidFill>
                            <a:latin typeface="Cambria Math" panose="02040503050406030204" pitchFamily="18" charset="0"/>
                          </a:rPr>
                        </m:ctrlPr>
                      </m:sSubPr>
                      <m:e>
                        <m:r>
                          <a:rPr lang="en-CA" sz="4000" b="0" i="1" smtClean="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CA" sz="4000" i="1">
                                <a:solidFill>
                                  <a:schemeClr val="tx1"/>
                                </a:solidFill>
                                <a:latin typeface="Cambria Math" panose="02040503050406030204" pitchFamily="18" charset="0"/>
                              </a:rPr>
                              <m:t>𝑑</m:t>
                            </m:r>
                            <m:r>
                              <a:rPr lang="en-CA" sz="4000" i="1">
                                <a:solidFill>
                                  <a:schemeClr val="tx1"/>
                                </a:solidFill>
                                <a:latin typeface="Cambria Math" panose="02040503050406030204" pitchFamily="18" charset="0"/>
                                <a:ea typeface="Cambria Math" panose="02040503050406030204" pitchFamily="18" charset="0"/>
                              </a:rPr>
                              <m:t>𝜎</m:t>
                            </m:r>
                          </m:num>
                          <m:den>
                            <m:r>
                              <a:rPr lang="en-CA" sz="4000" i="1">
                                <a:solidFill>
                                  <a:schemeClr val="tx1"/>
                                </a:solidFill>
                                <a:latin typeface="Cambria Math" panose="02040503050406030204" pitchFamily="18" charset="0"/>
                              </a:rPr>
                              <m:t>𝑑</m:t>
                            </m:r>
                            <m:r>
                              <m:rPr>
                                <m:sty m:val="p"/>
                              </m:rPr>
                              <a:rPr lang="el-GR" sz="4000" i="1">
                                <a:solidFill>
                                  <a:schemeClr val="tx1"/>
                                </a:solidFill>
                                <a:latin typeface="Cambria Math" panose="02040503050406030204" pitchFamily="18" charset="0"/>
                                <a:ea typeface="Cambria Math" panose="02040503050406030204" pitchFamily="18" charset="0"/>
                              </a:rPr>
                              <m:t>Ω</m:t>
                            </m:r>
                          </m:den>
                        </m:f>
                        <m:r>
                          <a:rPr lang="en-CA" sz="4000" b="0" i="1" smtClean="0">
                            <a:solidFill>
                              <a:schemeClr val="tx1"/>
                            </a:solidFill>
                            <a:latin typeface="Cambria Math" panose="02040503050406030204" pitchFamily="18" charset="0"/>
                            <a:ea typeface="Cambria Math" panose="02040503050406030204" pitchFamily="18" charset="0"/>
                          </a:rPr>
                          <m:t>)</m:t>
                        </m:r>
                      </m:e>
                      <m:sub>
                        <m:r>
                          <a:rPr lang="en-CA" sz="4000" b="0" i="1" smtClean="0">
                            <a:solidFill>
                              <a:schemeClr val="tx1"/>
                            </a:solidFill>
                            <a:latin typeface="Cambria Math" panose="02040503050406030204" pitchFamily="18" charset="0"/>
                          </a:rPr>
                          <m:t>𝑒𝑥𝑝</m:t>
                        </m:r>
                      </m:sub>
                    </m:sSub>
                  </m:oMath>
                </a14:m>
                <a:r>
                  <a:rPr lang="en-CA" sz="4000" dirty="0"/>
                  <a:t> </a:t>
                </a:r>
                <a14:m>
                  <m:oMath xmlns:m="http://schemas.openxmlformats.org/officeDocument/2006/math">
                    <m:r>
                      <a:rPr lang="en-CA" sz="4000" i="1">
                        <a:latin typeface="Cambria Math" panose="02040503050406030204" pitchFamily="18" charset="0"/>
                      </a:rPr>
                      <m:t>=</m:t>
                    </m:r>
                    <m:sSub>
                      <m:sSubPr>
                        <m:ctrlPr>
                          <a:rPr lang="en-CA" sz="4000" i="1" smtClean="0">
                            <a:solidFill>
                              <a:schemeClr val="tx1"/>
                            </a:solidFill>
                            <a:latin typeface="Cambria Math" panose="02040503050406030204" pitchFamily="18" charset="0"/>
                          </a:rPr>
                        </m:ctrlPr>
                      </m:sSubPr>
                      <m:e>
                        <m:r>
                          <a:rPr lang="en-CA" sz="4000" i="1">
                            <a:solidFill>
                              <a:schemeClr val="tx1"/>
                            </a:solidFill>
                            <a:latin typeface="Cambria Math" panose="02040503050406030204" pitchFamily="18" charset="0"/>
                          </a:rPr>
                          <m:t>𝑆</m:t>
                        </m:r>
                      </m:e>
                      <m:sub>
                        <m:r>
                          <a:rPr lang="en-CA" sz="4000" i="1">
                            <a:solidFill>
                              <a:schemeClr val="tx1"/>
                            </a:solidFill>
                            <a:latin typeface="Cambria Math" panose="02040503050406030204" pitchFamily="18" charset="0"/>
                            <a:ea typeface="Cambria Math" panose="02040503050406030204" pitchFamily="18" charset="0"/>
                          </a:rPr>
                          <m:t>𝛼</m:t>
                        </m:r>
                      </m:sub>
                    </m:sSub>
                    <m:r>
                      <a:rPr lang="en-CA" sz="4000" i="1">
                        <a:solidFill>
                          <a:schemeClr val="tx1"/>
                        </a:solidFill>
                        <a:latin typeface="Cambria Math" panose="02040503050406030204" pitchFamily="18" charset="0"/>
                      </a:rPr>
                      <m:t> </m:t>
                    </m:r>
                    <m:r>
                      <a:rPr lang="en-CA" sz="4000" i="1">
                        <a:latin typeface="Cambria Math" panose="02040503050406030204" pitchFamily="18" charset="0"/>
                        <a:ea typeface="Cambria Math" panose="02040503050406030204" pitchFamily="18" charset="0"/>
                      </a:rPr>
                      <m:t>×</m:t>
                    </m:r>
                    <m:sSub>
                      <m:sSubPr>
                        <m:ctrlPr>
                          <a:rPr lang="en-US" sz="4000" i="1" smtClean="0">
                            <a:solidFill>
                              <a:srgbClr val="F905ED"/>
                            </a:solidFill>
                            <a:latin typeface="Cambria Math" panose="02040503050406030204" pitchFamily="18" charset="0"/>
                          </a:rPr>
                        </m:ctrlPr>
                      </m:sSubPr>
                      <m:e>
                        <m:r>
                          <a:rPr lang="en-CA" sz="4000" i="1">
                            <a:solidFill>
                              <a:srgbClr val="F905ED"/>
                            </a:solidFill>
                            <a:latin typeface="Cambria Math" panose="02040503050406030204" pitchFamily="18" charset="0"/>
                          </a:rPr>
                          <m:t>(</m:t>
                        </m:r>
                        <m:f>
                          <m:fPr>
                            <m:ctrlPr>
                              <a:rPr lang="en-US" sz="4000" i="1">
                                <a:solidFill>
                                  <a:srgbClr val="F905ED"/>
                                </a:solidFill>
                                <a:latin typeface="Cambria Math" panose="02040503050406030204" pitchFamily="18" charset="0"/>
                              </a:rPr>
                            </m:ctrlPr>
                          </m:fPr>
                          <m:num>
                            <m:r>
                              <a:rPr lang="en-CA" sz="4000" i="1">
                                <a:solidFill>
                                  <a:srgbClr val="F905ED"/>
                                </a:solidFill>
                                <a:latin typeface="Cambria Math" panose="02040503050406030204" pitchFamily="18" charset="0"/>
                              </a:rPr>
                              <m:t>𝑑</m:t>
                            </m:r>
                            <m:r>
                              <a:rPr lang="en-CA" sz="4000" i="1">
                                <a:solidFill>
                                  <a:srgbClr val="F905ED"/>
                                </a:solidFill>
                                <a:latin typeface="Cambria Math" panose="02040503050406030204" pitchFamily="18" charset="0"/>
                                <a:ea typeface="Cambria Math" panose="02040503050406030204" pitchFamily="18" charset="0"/>
                              </a:rPr>
                              <m:t>𝜎</m:t>
                            </m:r>
                          </m:num>
                          <m:den>
                            <m:r>
                              <a:rPr lang="en-CA" sz="4000" i="1">
                                <a:solidFill>
                                  <a:srgbClr val="F905ED"/>
                                </a:solidFill>
                                <a:latin typeface="Cambria Math" panose="02040503050406030204" pitchFamily="18" charset="0"/>
                              </a:rPr>
                              <m:t>𝑑</m:t>
                            </m:r>
                            <m:r>
                              <m:rPr>
                                <m:sty m:val="p"/>
                              </m:rPr>
                              <a:rPr lang="el-GR" sz="4000" i="1">
                                <a:solidFill>
                                  <a:srgbClr val="F905ED"/>
                                </a:solidFill>
                                <a:latin typeface="Cambria Math" panose="02040503050406030204" pitchFamily="18" charset="0"/>
                                <a:ea typeface="Cambria Math" panose="02040503050406030204" pitchFamily="18" charset="0"/>
                              </a:rPr>
                              <m:t>Ω</m:t>
                            </m:r>
                          </m:den>
                        </m:f>
                        <m:r>
                          <a:rPr lang="en-CA" sz="4000" i="1">
                            <a:solidFill>
                              <a:srgbClr val="F905ED"/>
                            </a:solidFill>
                            <a:latin typeface="Cambria Math" panose="02040503050406030204" pitchFamily="18" charset="0"/>
                            <a:ea typeface="Cambria Math" panose="02040503050406030204" pitchFamily="18" charset="0"/>
                          </a:rPr>
                          <m:t>)</m:t>
                        </m:r>
                      </m:e>
                      <m:sub>
                        <m:r>
                          <a:rPr lang="en-CA" sz="4000" i="1">
                            <a:solidFill>
                              <a:srgbClr val="F905ED"/>
                            </a:solidFill>
                            <a:latin typeface="Cambria Math" panose="02040503050406030204" pitchFamily="18" charset="0"/>
                            <a:ea typeface="Cambria Math" panose="02040503050406030204" pitchFamily="18" charset="0"/>
                          </a:rPr>
                          <m:t>𝑡h𝑒𝑜𝑟𝑦</m:t>
                        </m:r>
                      </m:sub>
                    </m:sSub>
                  </m:oMath>
                </a14:m>
                <a:endParaRPr lang="en-US" sz="3600" dirty="0"/>
              </a:p>
            </p:txBody>
          </p:sp>
        </mc:Choice>
        <mc:Fallback xmlns="">
          <p:sp>
            <p:nvSpPr>
              <p:cNvPr id="6" name="TextBox 5">
                <a:extLst>
                  <a:ext uri="{FF2B5EF4-FFF2-40B4-BE49-F238E27FC236}">
                    <a16:creationId xmlns:a16="http://schemas.microsoft.com/office/drawing/2014/main" id="{32072DEA-1682-6E6B-DFFE-F0146F6C441E}"/>
                  </a:ext>
                </a:extLst>
              </p:cNvPr>
              <p:cNvSpPr txBox="1">
                <a:spLocks noRot="1" noChangeAspect="1" noMove="1" noResize="1" noEditPoints="1" noAdjustHandles="1" noChangeArrowheads="1" noChangeShapeType="1" noTextEdit="1"/>
              </p:cNvSpPr>
              <p:nvPr/>
            </p:nvSpPr>
            <p:spPr>
              <a:xfrm>
                <a:off x="3575503" y="5147851"/>
                <a:ext cx="6548971" cy="886589"/>
              </a:xfrm>
              <a:prstGeom prst="rect">
                <a:avLst/>
              </a:prstGeom>
              <a:blipFill>
                <a:blip r:embed="rId3"/>
                <a:stretch>
                  <a:fillRect l="-3675" b="-12676"/>
                </a:stretch>
              </a:blipFill>
            </p:spPr>
            <p:txBody>
              <a:bodyPr/>
              <a:lstStyle/>
              <a:p>
                <a:r>
                  <a:rPr lang="en-US">
                    <a:noFill/>
                  </a:rPr>
                  <a:t> </a:t>
                </a:r>
              </a:p>
            </p:txBody>
          </p:sp>
        </mc:Fallback>
      </mc:AlternateContent>
    </p:spTree>
    <p:extLst>
      <p:ext uri="{BB962C8B-B14F-4D97-AF65-F5344CB8AC3E}">
        <p14:creationId xmlns:p14="http://schemas.microsoft.com/office/powerpoint/2010/main" val="179794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machine in a factory&#10;&#10;AI-generated content may be incorrect.">
            <a:extLst>
              <a:ext uri="{FF2B5EF4-FFF2-40B4-BE49-F238E27FC236}">
                <a16:creationId xmlns:a16="http://schemas.microsoft.com/office/drawing/2014/main" id="{DFFA03B6-2459-603D-D518-7378693042D3}"/>
              </a:ext>
            </a:extLst>
          </p:cNvPr>
          <p:cNvPicPr>
            <a:picLocks noChangeAspect="1"/>
          </p:cNvPicPr>
          <p:nvPr/>
        </p:nvPicPr>
        <p:blipFill>
          <a:blip r:embed="rId2"/>
          <a:stretch>
            <a:fillRect/>
          </a:stretch>
        </p:blipFill>
        <p:spPr>
          <a:xfrm>
            <a:off x="5834575" y="0"/>
            <a:ext cx="5557950" cy="6858000"/>
          </a:xfrm>
          <a:prstGeom prst="rect">
            <a:avLst/>
          </a:prstGeom>
        </p:spPr>
      </p:pic>
      <p:sp>
        <p:nvSpPr>
          <p:cNvPr id="4" name="TextBox 3">
            <a:extLst>
              <a:ext uri="{FF2B5EF4-FFF2-40B4-BE49-F238E27FC236}">
                <a16:creationId xmlns:a16="http://schemas.microsoft.com/office/drawing/2014/main" id="{CB7A9056-E300-5571-C4E3-C789038043B8}"/>
              </a:ext>
            </a:extLst>
          </p:cNvPr>
          <p:cNvSpPr txBox="1"/>
          <p:nvPr/>
        </p:nvSpPr>
        <p:spPr>
          <a:xfrm>
            <a:off x="901148" y="1844287"/>
            <a:ext cx="7354956" cy="2123658"/>
          </a:xfrm>
          <a:prstGeom prst="rect">
            <a:avLst/>
          </a:prstGeom>
          <a:noFill/>
        </p:spPr>
        <p:txBody>
          <a:bodyPr wrap="square" rtlCol="0">
            <a:spAutoFit/>
          </a:bodyPr>
          <a:lstStyle/>
          <a:p>
            <a:r>
              <a:rPr lang="en-US" sz="2800" dirty="0"/>
              <a:t>Special thanks to: </a:t>
            </a:r>
          </a:p>
          <a:p>
            <a:r>
              <a:rPr lang="en-US" sz="2800" dirty="0"/>
              <a:t>Dr. Barry Davids </a:t>
            </a:r>
          </a:p>
          <a:p>
            <a:r>
              <a:rPr lang="en-US" sz="2800" dirty="0"/>
              <a:t>Dr. Cameron Angus </a:t>
            </a:r>
          </a:p>
          <a:p>
            <a:r>
              <a:rPr lang="en-US" sz="2800" dirty="0"/>
              <a:t>Dr. Thomas </a:t>
            </a:r>
            <a:r>
              <a:rPr lang="en-US" sz="2800" dirty="0" err="1"/>
              <a:t>Chillery</a:t>
            </a:r>
            <a:endParaRPr lang="en-US" sz="2800" dirty="0"/>
          </a:p>
          <a:p>
            <a:pPr algn="ctr"/>
            <a:endParaRPr lang="en-US" sz="2000" b="1" dirty="0"/>
          </a:p>
        </p:txBody>
      </p:sp>
      <p:sp>
        <p:nvSpPr>
          <p:cNvPr id="5" name="TextBox 4">
            <a:extLst>
              <a:ext uri="{FF2B5EF4-FFF2-40B4-BE49-F238E27FC236}">
                <a16:creationId xmlns:a16="http://schemas.microsoft.com/office/drawing/2014/main" id="{4F9D24BF-F134-435C-652B-801E99F67558}"/>
              </a:ext>
            </a:extLst>
          </p:cNvPr>
          <p:cNvSpPr txBox="1"/>
          <p:nvPr/>
        </p:nvSpPr>
        <p:spPr>
          <a:xfrm>
            <a:off x="2094659" y="4384227"/>
            <a:ext cx="2173928" cy="523220"/>
          </a:xfrm>
          <a:prstGeom prst="rect">
            <a:avLst/>
          </a:prstGeom>
          <a:noFill/>
        </p:spPr>
        <p:txBody>
          <a:bodyPr wrap="none" rtlCol="0">
            <a:spAutoFit/>
          </a:bodyPr>
          <a:lstStyle/>
          <a:p>
            <a:r>
              <a:rPr lang="en-US" sz="2800" dirty="0"/>
              <a:t>…and </a:t>
            </a:r>
            <a:r>
              <a:rPr lang="en-US" sz="2800" b="1" dirty="0"/>
              <a:t>YOU!</a:t>
            </a:r>
          </a:p>
        </p:txBody>
      </p:sp>
    </p:spTree>
    <p:extLst>
      <p:ext uri="{BB962C8B-B14F-4D97-AF65-F5344CB8AC3E}">
        <p14:creationId xmlns:p14="http://schemas.microsoft.com/office/powerpoint/2010/main" val="3654632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D3C81-107E-54B0-97F9-D3EBBBEDDDC8}"/>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7DBF708-A2FF-BBE2-16E2-973420A10529}"/>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2E0444C-10B8-4C85-D6B6-313C8C1D212C}"/>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sp>
        <p:nvSpPr>
          <p:cNvPr id="16" name="TextBox 15">
            <a:extLst>
              <a:ext uri="{FF2B5EF4-FFF2-40B4-BE49-F238E27FC236}">
                <a16:creationId xmlns:a16="http://schemas.microsoft.com/office/drawing/2014/main" id="{FFBD1630-2A74-3CA7-0784-1C01F10D9E3F}"/>
              </a:ext>
            </a:extLst>
          </p:cNvPr>
          <p:cNvSpPr txBox="1"/>
          <p:nvPr/>
        </p:nvSpPr>
        <p:spPr>
          <a:xfrm>
            <a:off x="333632" y="333632"/>
            <a:ext cx="7757252" cy="523220"/>
          </a:xfrm>
          <a:prstGeom prst="rect">
            <a:avLst/>
          </a:prstGeom>
          <a:noFill/>
        </p:spPr>
        <p:txBody>
          <a:bodyPr wrap="none" rtlCol="0">
            <a:spAutoFit/>
          </a:bodyPr>
          <a:lstStyle/>
          <a:p>
            <a:r>
              <a:rPr lang="en-US" sz="2800" b="1" dirty="0"/>
              <a:t>Which states are we expecting to populate? </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9E3EFA3-A12A-DC06-37F3-D656240FCF02}"/>
                  </a:ext>
                </a:extLst>
              </p:cNvPr>
              <p:cNvSpPr txBox="1"/>
              <p:nvPr/>
            </p:nvSpPr>
            <p:spPr>
              <a:xfrm>
                <a:off x="3506230" y="2107511"/>
                <a:ext cx="6098058" cy="830997"/>
              </a:xfrm>
              <a:prstGeom prst="rect">
                <a:avLst/>
              </a:prstGeom>
              <a:noFill/>
            </p:spPr>
            <p:txBody>
              <a:bodyPr wrap="square">
                <a:spAutoFit/>
              </a:bodyPr>
              <a:lstStyle/>
              <a:p>
                <a:r>
                  <a:rPr lang="en-US" sz="4800" b="1" baseline="30000" dirty="0">
                    <a:solidFill>
                      <a:srgbClr val="009CFF"/>
                    </a:solidFill>
                  </a:rPr>
                  <a:t>22</a:t>
                </a:r>
                <a:r>
                  <a:rPr lang="en-US" sz="4800" b="1" dirty="0">
                    <a:solidFill>
                      <a:srgbClr val="009CFF"/>
                    </a:solidFill>
                  </a:rPr>
                  <a:t>Ne</a:t>
                </a:r>
                <a:r>
                  <a:rPr lang="en-CA" sz="4800" b="1" dirty="0">
                    <a:solidFill>
                      <a:srgbClr val="009CFF"/>
                    </a:solidFill>
                  </a:rPr>
                  <a:t> + </a:t>
                </a:r>
                <a14:m>
                  <m:oMath xmlns:m="http://schemas.openxmlformats.org/officeDocument/2006/math">
                    <m:r>
                      <a:rPr lang="en-CA" sz="4800" b="1" i="1">
                        <a:solidFill>
                          <a:srgbClr val="009CFF"/>
                        </a:solidFill>
                        <a:latin typeface="Cambria Math" panose="02040503050406030204" pitchFamily="18" charset="0"/>
                        <a:ea typeface="Cambria Math" panose="02040503050406030204" pitchFamily="18" charset="0"/>
                      </a:rPr>
                      <m:t>𝜶</m:t>
                    </m:r>
                    <m:r>
                      <a:rPr lang="en-CA" sz="4800" b="1" i="1" smtClean="0">
                        <a:solidFill>
                          <a:srgbClr val="009CFF"/>
                        </a:solidFill>
                        <a:latin typeface="Cambria Math" panose="02040503050406030204" pitchFamily="18" charset="0"/>
                        <a:ea typeface="Cambria Math" panose="02040503050406030204" pitchFamily="18" charset="0"/>
                      </a:rPr>
                      <m:t> →</m:t>
                    </m:r>
                  </m:oMath>
                </a14:m>
                <a:r>
                  <a:rPr lang="en-US" sz="4800" b="1" baseline="30000" dirty="0">
                    <a:solidFill>
                      <a:srgbClr val="009CFF"/>
                    </a:solidFill>
                  </a:rPr>
                  <a:t> 26</a:t>
                </a:r>
                <a:r>
                  <a:rPr lang="en-US" sz="4800" b="1" dirty="0">
                    <a:solidFill>
                      <a:srgbClr val="009CFF"/>
                    </a:solidFill>
                  </a:rPr>
                  <a:t>Mg* </a:t>
                </a:r>
                <a:endParaRPr lang="en-US" sz="4800" dirty="0"/>
              </a:p>
            </p:txBody>
          </p:sp>
        </mc:Choice>
        <mc:Fallback xmlns="">
          <p:sp>
            <p:nvSpPr>
              <p:cNvPr id="19" name="TextBox 18">
                <a:extLst>
                  <a:ext uri="{FF2B5EF4-FFF2-40B4-BE49-F238E27FC236}">
                    <a16:creationId xmlns:a16="http://schemas.microsoft.com/office/drawing/2014/main" id="{89E3EFA3-A12A-DC06-37F3-D656240FCF02}"/>
                  </a:ext>
                </a:extLst>
              </p:cNvPr>
              <p:cNvSpPr txBox="1">
                <a:spLocks noRot="1" noChangeAspect="1" noMove="1" noResize="1" noEditPoints="1" noAdjustHandles="1" noChangeArrowheads="1" noChangeShapeType="1" noTextEdit="1"/>
              </p:cNvSpPr>
              <p:nvPr/>
            </p:nvSpPr>
            <p:spPr>
              <a:xfrm>
                <a:off x="3506230" y="2107511"/>
                <a:ext cx="6098058" cy="830997"/>
              </a:xfrm>
              <a:prstGeom prst="rect">
                <a:avLst/>
              </a:prstGeom>
              <a:blipFill>
                <a:blip r:embed="rId3"/>
                <a:stretch>
                  <a:fillRect l="-2495" t="-16667" b="-378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87FB1B6-30BE-46CA-5428-4E5B16B6F7D3}"/>
                  </a:ext>
                </a:extLst>
              </p:cNvPr>
              <p:cNvSpPr txBox="1"/>
              <p:nvPr/>
            </p:nvSpPr>
            <p:spPr>
              <a:xfrm>
                <a:off x="469557" y="2938508"/>
                <a:ext cx="2342116" cy="1447769"/>
              </a:xfrm>
              <a:prstGeom prst="rect">
                <a:avLst/>
              </a:prstGeom>
              <a:noFill/>
            </p:spPr>
            <p:txBody>
              <a:bodyPr wrap="square" rtlCol="0">
                <a:spAutoFit/>
              </a:bodyPr>
              <a:lstStyle/>
              <a:p>
                <a14:m>
                  <m:oMath xmlns:m="http://schemas.openxmlformats.org/officeDocument/2006/math">
                    <m:acc>
                      <m:accPr>
                        <m:chr m:val="⃗"/>
                        <m:ctrlPr>
                          <a:rPr lang="en-US" sz="2800" b="1" i="1" smtClean="0">
                            <a:latin typeface="Cambria Math" panose="02040503050406030204" pitchFamily="18" charset="0"/>
                          </a:rPr>
                        </m:ctrlPr>
                      </m:accPr>
                      <m:e>
                        <m:r>
                          <a:rPr lang="en-CA" sz="2800" b="1" i="1" smtClean="0">
                            <a:latin typeface="Cambria Math" panose="02040503050406030204" pitchFamily="18" charset="0"/>
                          </a:rPr>
                          <m:t>𝑱</m:t>
                        </m:r>
                      </m:e>
                    </m:acc>
                    <m:r>
                      <a:rPr lang="en-CA" sz="2800" b="1" i="1" smtClean="0">
                        <a:latin typeface="Cambria Math" panose="02040503050406030204" pitchFamily="18" charset="0"/>
                      </a:rPr>
                      <m:t>=</m:t>
                    </m:r>
                    <m:acc>
                      <m:accPr>
                        <m:chr m:val="⃗"/>
                        <m:ctrlPr>
                          <a:rPr lang="en-US" sz="2800" b="1" i="1">
                            <a:latin typeface="Cambria Math" panose="02040503050406030204" pitchFamily="18" charset="0"/>
                          </a:rPr>
                        </m:ctrlPr>
                      </m:accPr>
                      <m:e>
                        <m:r>
                          <a:rPr lang="en-CA" sz="2800" b="1" i="1" smtClean="0">
                            <a:latin typeface="Cambria Math" panose="02040503050406030204" pitchFamily="18" charset="0"/>
                          </a:rPr>
                          <m:t>𝑳</m:t>
                        </m:r>
                      </m:e>
                    </m:acc>
                    <m:r>
                      <a:rPr lang="en-CA" sz="2800" b="1" i="1" smtClean="0">
                        <a:latin typeface="Cambria Math" panose="02040503050406030204" pitchFamily="18" charset="0"/>
                      </a:rPr>
                      <m:t>+</m:t>
                    </m:r>
                    <m:acc>
                      <m:accPr>
                        <m:chr m:val="⃗"/>
                        <m:ctrlPr>
                          <a:rPr lang="en-US" sz="2800" b="1" i="1">
                            <a:latin typeface="Cambria Math" panose="02040503050406030204" pitchFamily="18" charset="0"/>
                          </a:rPr>
                        </m:ctrlPr>
                      </m:accPr>
                      <m:e>
                        <m:r>
                          <a:rPr lang="en-CA" sz="2800" b="1" i="1" smtClean="0">
                            <a:latin typeface="Cambria Math" panose="02040503050406030204" pitchFamily="18" charset="0"/>
                          </a:rPr>
                          <m:t>𝑺</m:t>
                        </m:r>
                      </m:e>
                    </m:acc>
                  </m:oMath>
                </a14:m>
                <a:r>
                  <a:rPr lang="en-US" sz="2800" b="1" dirty="0"/>
                  <a:t> = </a:t>
                </a:r>
                <a14:m>
                  <m:oMath xmlns:m="http://schemas.openxmlformats.org/officeDocument/2006/math">
                    <m:acc>
                      <m:accPr>
                        <m:chr m:val="⃗"/>
                        <m:ctrlPr>
                          <a:rPr lang="en-US" sz="2800" b="1" i="1">
                            <a:latin typeface="Cambria Math" panose="02040503050406030204" pitchFamily="18" charset="0"/>
                          </a:rPr>
                        </m:ctrlPr>
                      </m:accPr>
                      <m:e>
                        <m:r>
                          <a:rPr lang="en-CA" sz="2800" b="1" i="1">
                            <a:latin typeface="Cambria Math" panose="02040503050406030204" pitchFamily="18" charset="0"/>
                          </a:rPr>
                          <m:t>𝑳</m:t>
                        </m:r>
                      </m:e>
                    </m:acc>
                  </m:oMath>
                </a14:m>
                <a:endParaRPr lang="en-US" sz="2800" b="1" dirty="0"/>
              </a:p>
              <a:p>
                <a:endParaRPr lang="en-US" sz="2800" b="1" dirty="0"/>
              </a:p>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ea typeface="Cambria Math" panose="02040503050406030204" pitchFamily="18" charset="0"/>
                        </a:rPr>
                        <m:t>𝝅</m:t>
                      </m:r>
                      <m:r>
                        <a:rPr lang="en-CA" sz="2800" b="1" i="1" smtClean="0">
                          <a:latin typeface="Cambria Math" panose="02040503050406030204" pitchFamily="18" charset="0"/>
                          <a:ea typeface="Cambria Math" panose="02040503050406030204" pitchFamily="18" charset="0"/>
                        </a:rPr>
                        <m:t>= </m:t>
                      </m:r>
                      <m:sSub>
                        <m:sSubPr>
                          <m:ctrlPr>
                            <a:rPr lang="en-CA" sz="2800" b="1" i="1" smtClean="0">
                              <a:latin typeface="Cambria Math" panose="02040503050406030204" pitchFamily="18" charset="0"/>
                              <a:ea typeface="Cambria Math" panose="02040503050406030204" pitchFamily="18" charset="0"/>
                            </a:rPr>
                          </m:ctrlPr>
                        </m:sSubPr>
                        <m:e>
                          <m:r>
                            <a:rPr lang="en-CA" sz="2800" b="1" i="1" smtClean="0">
                              <a:latin typeface="Cambria Math" panose="02040503050406030204" pitchFamily="18" charset="0"/>
                              <a:ea typeface="Cambria Math" panose="02040503050406030204" pitchFamily="18" charset="0"/>
                            </a:rPr>
                            <m:t>𝝅</m:t>
                          </m:r>
                        </m:e>
                        <m:sub>
                          <m:r>
                            <a:rPr lang="en-CA" sz="2800" b="1" i="1" smtClean="0">
                              <a:latin typeface="Cambria Math" panose="02040503050406030204" pitchFamily="18" charset="0"/>
                              <a:ea typeface="Cambria Math" panose="02040503050406030204" pitchFamily="18" charset="0"/>
                            </a:rPr>
                            <m:t>𝒔</m:t>
                          </m:r>
                        </m:sub>
                      </m:sSub>
                      <m:sSup>
                        <m:sSupPr>
                          <m:ctrlPr>
                            <a:rPr lang="en-CA" sz="2800" b="1" i="1" smtClean="0">
                              <a:latin typeface="Cambria Math" panose="02040503050406030204" pitchFamily="18" charset="0"/>
                              <a:ea typeface="Cambria Math" panose="02040503050406030204" pitchFamily="18" charset="0"/>
                            </a:rPr>
                          </m:ctrlPr>
                        </m:sSupPr>
                        <m:e>
                          <m:r>
                            <a:rPr lang="en-CA" sz="2800" b="1" i="1" smtClean="0">
                              <a:latin typeface="Cambria Math" panose="02040503050406030204" pitchFamily="18" charset="0"/>
                              <a:ea typeface="Cambria Math" panose="02040503050406030204" pitchFamily="18" charset="0"/>
                            </a:rPr>
                            <m:t>(−</m:t>
                          </m:r>
                          <m:r>
                            <a:rPr lang="en-CA" sz="2800" b="1" i="1" smtClean="0">
                              <a:latin typeface="Cambria Math" panose="02040503050406030204" pitchFamily="18" charset="0"/>
                              <a:ea typeface="Cambria Math" panose="02040503050406030204" pitchFamily="18" charset="0"/>
                            </a:rPr>
                            <m:t>𝟏</m:t>
                          </m:r>
                          <m:r>
                            <a:rPr lang="en-CA" sz="2800" b="1" i="1" smtClean="0">
                              <a:latin typeface="Cambria Math" panose="02040503050406030204" pitchFamily="18" charset="0"/>
                              <a:ea typeface="Cambria Math" panose="02040503050406030204" pitchFamily="18" charset="0"/>
                            </a:rPr>
                            <m:t>)</m:t>
                          </m:r>
                        </m:e>
                        <m:sup>
                          <m:r>
                            <a:rPr lang="en-CA" sz="2800" b="1" i="1" smtClean="0">
                              <a:latin typeface="Cambria Math" panose="02040503050406030204" pitchFamily="18" charset="0"/>
                              <a:ea typeface="Cambria Math" panose="02040503050406030204" pitchFamily="18" charset="0"/>
                            </a:rPr>
                            <m:t>𝑳</m:t>
                          </m:r>
                        </m:sup>
                      </m:sSup>
                    </m:oMath>
                  </m:oMathPara>
                </a14:m>
                <a:endParaRPr lang="en-US" sz="2800" b="1" dirty="0"/>
              </a:p>
            </p:txBody>
          </p:sp>
        </mc:Choice>
        <mc:Fallback xmlns="">
          <p:sp>
            <p:nvSpPr>
              <p:cNvPr id="20" name="TextBox 19">
                <a:extLst>
                  <a:ext uri="{FF2B5EF4-FFF2-40B4-BE49-F238E27FC236}">
                    <a16:creationId xmlns:a16="http://schemas.microsoft.com/office/drawing/2014/main" id="{987FB1B6-30BE-46CA-5428-4E5B16B6F7D3}"/>
                  </a:ext>
                </a:extLst>
              </p:cNvPr>
              <p:cNvSpPr txBox="1">
                <a:spLocks noRot="1" noChangeAspect="1" noMove="1" noResize="1" noEditPoints="1" noAdjustHandles="1" noChangeArrowheads="1" noChangeShapeType="1" noTextEdit="1"/>
              </p:cNvSpPr>
              <p:nvPr/>
            </p:nvSpPr>
            <p:spPr>
              <a:xfrm>
                <a:off x="469557" y="2938508"/>
                <a:ext cx="2342116" cy="1447769"/>
              </a:xfrm>
              <a:prstGeom prst="rect">
                <a:avLst/>
              </a:prstGeom>
              <a:blipFill>
                <a:blip r:embed="rId4"/>
                <a:stretch>
                  <a:fillRect l="-2688" t="-7826" b="-7826"/>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BF10C111-AB28-8FCF-BA32-C29A417F0AA5}"/>
              </a:ext>
            </a:extLst>
          </p:cNvPr>
          <p:cNvCxnSpPr/>
          <p:nvPr/>
        </p:nvCxnSpPr>
        <p:spPr>
          <a:xfrm flipH="1" flipV="1">
            <a:off x="4300151" y="2780270"/>
            <a:ext cx="321276" cy="1136822"/>
          </a:xfrm>
          <a:prstGeom prst="straightConnector1">
            <a:avLst/>
          </a:prstGeom>
          <a:ln w="31750">
            <a:solidFill>
              <a:srgbClr val="00A9FF"/>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FA837F7-5E73-2012-4329-FBE2C801DC97}"/>
              </a:ext>
            </a:extLst>
          </p:cNvPr>
          <p:cNvCxnSpPr>
            <a:cxnSpLocks/>
          </p:cNvCxnSpPr>
          <p:nvPr/>
        </p:nvCxnSpPr>
        <p:spPr>
          <a:xfrm flipV="1">
            <a:off x="4979773" y="2780270"/>
            <a:ext cx="646670" cy="1136822"/>
          </a:xfrm>
          <a:prstGeom prst="straightConnector1">
            <a:avLst/>
          </a:prstGeom>
          <a:ln w="31750">
            <a:solidFill>
              <a:srgbClr val="009C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9F733AF-FA93-FFB1-8964-4F1832CB32D1}"/>
                  </a:ext>
                </a:extLst>
              </p:cNvPr>
              <p:cNvSpPr txBox="1"/>
              <p:nvPr/>
            </p:nvSpPr>
            <p:spPr>
              <a:xfrm>
                <a:off x="3808715" y="4048902"/>
                <a:ext cx="2772939" cy="508857"/>
              </a:xfrm>
              <a:prstGeom prst="rect">
                <a:avLst/>
              </a:prstGeom>
              <a:noFill/>
            </p:spPr>
            <p:txBody>
              <a:bodyPr wrap="none" rtlCol="0">
                <a:spAutoFit/>
              </a:bodyPr>
              <a:lstStyle/>
              <a:p>
                <a:r>
                  <a:rPr lang="en-US" sz="2400" dirty="0"/>
                  <a:t>Even-Even: </a:t>
                </a:r>
                <a14:m>
                  <m:oMath xmlns:m="http://schemas.openxmlformats.org/officeDocument/2006/math">
                    <m:acc>
                      <m:accPr>
                        <m:chr m:val="⃗"/>
                        <m:ctrlPr>
                          <a:rPr lang="en-US" sz="2400" b="1" i="1">
                            <a:latin typeface="Cambria Math" panose="02040503050406030204" pitchFamily="18" charset="0"/>
                          </a:rPr>
                        </m:ctrlPr>
                      </m:accPr>
                      <m:e>
                        <m:r>
                          <a:rPr lang="en-CA" sz="2400" b="1" i="1">
                            <a:latin typeface="Cambria Math" panose="02040503050406030204" pitchFamily="18" charset="0"/>
                          </a:rPr>
                          <m:t>𝑺</m:t>
                        </m:r>
                      </m:e>
                    </m:acc>
                    <m:r>
                      <a:rPr lang="en-CA" sz="2400" b="1" i="1" smtClean="0">
                        <a:latin typeface="Cambria Math" panose="02040503050406030204" pitchFamily="18" charset="0"/>
                      </a:rPr>
                      <m:t>=</m:t>
                    </m:r>
                    <m:r>
                      <a:rPr lang="en-CA" sz="2400" b="1" i="1" smtClean="0">
                        <a:latin typeface="Cambria Math" panose="02040503050406030204" pitchFamily="18" charset="0"/>
                      </a:rPr>
                      <m:t>𝟎</m:t>
                    </m:r>
                    <m:r>
                      <a:rPr lang="en-CA" sz="2400" b="1" i="1" smtClean="0">
                        <a:latin typeface="Cambria Math" panose="02040503050406030204" pitchFamily="18" charset="0"/>
                      </a:rPr>
                      <m:t> </m:t>
                    </m:r>
                  </m:oMath>
                </a14:m>
                <a:r>
                  <a:rPr lang="en-US" sz="2400" dirty="0"/>
                  <a:t> </a:t>
                </a:r>
              </a:p>
            </p:txBody>
          </p:sp>
        </mc:Choice>
        <mc:Fallback xmlns="">
          <p:sp>
            <p:nvSpPr>
              <p:cNvPr id="28" name="TextBox 27">
                <a:extLst>
                  <a:ext uri="{FF2B5EF4-FFF2-40B4-BE49-F238E27FC236}">
                    <a16:creationId xmlns:a16="http://schemas.microsoft.com/office/drawing/2014/main" id="{09F733AF-FA93-FFB1-8964-4F1832CB32D1}"/>
                  </a:ext>
                </a:extLst>
              </p:cNvPr>
              <p:cNvSpPr txBox="1">
                <a:spLocks noRot="1" noChangeAspect="1" noMove="1" noResize="1" noEditPoints="1" noAdjustHandles="1" noChangeArrowheads="1" noChangeShapeType="1" noTextEdit="1"/>
              </p:cNvSpPr>
              <p:nvPr/>
            </p:nvSpPr>
            <p:spPr>
              <a:xfrm>
                <a:off x="3808715" y="4048902"/>
                <a:ext cx="2772939" cy="508857"/>
              </a:xfrm>
              <a:prstGeom prst="rect">
                <a:avLst/>
              </a:prstGeom>
              <a:blipFill>
                <a:blip r:embed="rId5"/>
                <a:stretch>
                  <a:fillRect l="-3653" b="-23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BA0DF52-EC2F-B5C6-6CBE-1B355E886787}"/>
                  </a:ext>
                </a:extLst>
              </p:cNvPr>
              <p:cNvSpPr txBox="1"/>
              <p:nvPr/>
            </p:nvSpPr>
            <p:spPr>
              <a:xfrm>
                <a:off x="1191030" y="5091213"/>
                <a:ext cx="8870826" cy="461665"/>
              </a:xfrm>
              <a:prstGeom prst="rect">
                <a:avLst/>
              </a:prstGeom>
              <a:noFill/>
            </p:spPr>
            <p:txBody>
              <a:bodyPr wrap="none" rtlCol="0">
                <a:spAutoFit/>
              </a:bodyPr>
              <a:lstStyle/>
              <a:p>
                <a:r>
                  <a:rPr lang="en-US" sz="2400" dirty="0"/>
                  <a:t>We populate the natural parity states: </a:t>
                </a:r>
                <a14:m>
                  <m:oMath xmlns:m="http://schemas.openxmlformats.org/officeDocument/2006/math">
                    <m:sSup>
                      <m:sSupPr>
                        <m:ctrlPr>
                          <a:rPr lang="en-US" sz="2400" b="1" i="1" smtClean="0">
                            <a:solidFill>
                              <a:srgbClr val="F905ED"/>
                            </a:solidFill>
                            <a:latin typeface="Cambria Math" panose="02040503050406030204" pitchFamily="18" charset="0"/>
                          </a:rPr>
                        </m:ctrlPr>
                      </m:sSupPr>
                      <m:e>
                        <m:r>
                          <a:rPr lang="en-CA" sz="2400" b="1" i="1" smtClean="0">
                            <a:solidFill>
                              <a:srgbClr val="F905ED"/>
                            </a:solidFill>
                            <a:latin typeface="Cambria Math" panose="02040503050406030204" pitchFamily="18" charset="0"/>
                          </a:rPr>
                          <m:t>𝑱</m:t>
                        </m:r>
                      </m:e>
                      <m:sup>
                        <m:r>
                          <a:rPr lang="en-US" sz="2400" b="1" i="1" smtClean="0">
                            <a:solidFill>
                              <a:srgbClr val="F905ED"/>
                            </a:solidFill>
                            <a:latin typeface="Cambria Math" panose="02040503050406030204" pitchFamily="18" charset="0"/>
                            <a:ea typeface="Cambria Math" panose="02040503050406030204" pitchFamily="18" charset="0"/>
                          </a:rPr>
                          <m:t>𝝅</m:t>
                        </m:r>
                      </m:sup>
                    </m:sSup>
                    <m:r>
                      <a:rPr lang="en-CA" sz="2400" b="1" i="1" smtClean="0">
                        <a:solidFill>
                          <a:srgbClr val="F905ED"/>
                        </a:solidFill>
                        <a:latin typeface="Cambria Math" panose="02040503050406030204" pitchFamily="18" charset="0"/>
                      </a:rPr>
                      <m:t>= </m:t>
                    </m:r>
                    <m:sSup>
                      <m:sSupPr>
                        <m:ctrlPr>
                          <a:rPr lang="en-CA" sz="2400" b="1" i="1" smtClean="0">
                            <a:solidFill>
                              <a:srgbClr val="F905ED"/>
                            </a:solidFill>
                            <a:latin typeface="Cambria Math" panose="02040503050406030204" pitchFamily="18" charset="0"/>
                          </a:rPr>
                        </m:ctrlPr>
                      </m:sSupPr>
                      <m:e>
                        <m:r>
                          <a:rPr lang="en-CA" sz="2400" b="1" i="1" smtClean="0">
                            <a:solidFill>
                              <a:srgbClr val="F905ED"/>
                            </a:solidFill>
                            <a:latin typeface="Cambria Math" panose="02040503050406030204" pitchFamily="18" charset="0"/>
                          </a:rPr>
                          <m:t>𝟎</m:t>
                        </m:r>
                      </m:e>
                      <m:sup>
                        <m:r>
                          <a:rPr lang="en-CA" sz="2400" b="1" i="1" smtClean="0">
                            <a:solidFill>
                              <a:srgbClr val="F905ED"/>
                            </a:solidFill>
                            <a:latin typeface="Cambria Math" panose="02040503050406030204" pitchFamily="18" charset="0"/>
                          </a:rPr>
                          <m:t>+</m:t>
                        </m:r>
                      </m:sup>
                    </m:sSup>
                    <m:r>
                      <a:rPr lang="en-CA" sz="2400" b="1" i="1" smtClean="0">
                        <a:solidFill>
                          <a:srgbClr val="F905ED"/>
                        </a:solidFill>
                        <a:latin typeface="Cambria Math" panose="02040503050406030204" pitchFamily="18" charset="0"/>
                      </a:rPr>
                      <m:t>,</m:t>
                    </m:r>
                    <m:sSup>
                      <m:sSupPr>
                        <m:ctrlPr>
                          <a:rPr lang="en-CA" sz="2400" b="1" i="1">
                            <a:solidFill>
                              <a:srgbClr val="F905ED"/>
                            </a:solidFill>
                            <a:latin typeface="Cambria Math" panose="02040503050406030204" pitchFamily="18" charset="0"/>
                          </a:rPr>
                        </m:ctrlPr>
                      </m:sSupPr>
                      <m:e>
                        <m:r>
                          <a:rPr lang="en-CA" sz="2400" b="1" i="1" smtClean="0">
                            <a:solidFill>
                              <a:srgbClr val="F905ED"/>
                            </a:solidFill>
                            <a:latin typeface="Cambria Math" panose="02040503050406030204" pitchFamily="18" charset="0"/>
                          </a:rPr>
                          <m:t>𝟏</m:t>
                        </m:r>
                      </m:e>
                      <m:sup>
                        <m:r>
                          <a:rPr lang="en-CA" sz="2400" b="1" i="1" smtClean="0">
                            <a:solidFill>
                              <a:srgbClr val="F905ED"/>
                            </a:solidFill>
                            <a:latin typeface="Cambria Math" panose="02040503050406030204" pitchFamily="18" charset="0"/>
                          </a:rPr>
                          <m:t>−</m:t>
                        </m:r>
                      </m:sup>
                    </m:sSup>
                    <m:r>
                      <a:rPr lang="en-CA" sz="2400" b="1" i="1">
                        <a:solidFill>
                          <a:srgbClr val="F905ED"/>
                        </a:solidFill>
                        <a:latin typeface="Cambria Math" panose="02040503050406030204" pitchFamily="18" charset="0"/>
                      </a:rPr>
                      <m:t>,</m:t>
                    </m:r>
                    <m:sSup>
                      <m:sSupPr>
                        <m:ctrlPr>
                          <a:rPr lang="en-CA" sz="2400" b="1" i="1">
                            <a:solidFill>
                              <a:srgbClr val="F905ED"/>
                            </a:solidFill>
                            <a:latin typeface="Cambria Math" panose="02040503050406030204" pitchFamily="18" charset="0"/>
                          </a:rPr>
                        </m:ctrlPr>
                      </m:sSupPr>
                      <m:e>
                        <m:r>
                          <a:rPr lang="en-CA" sz="2400" b="1" i="1" smtClean="0">
                            <a:solidFill>
                              <a:srgbClr val="F905ED"/>
                            </a:solidFill>
                            <a:latin typeface="Cambria Math" panose="02040503050406030204" pitchFamily="18" charset="0"/>
                          </a:rPr>
                          <m:t>𝟐</m:t>
                        </m:r>
                      </m:e>
                      <m:sup>
                        <m:r>
                          <a:rPr lang="en-CA" sz="2400" b="1" i="1">
                            <a:solidFill>
                              <a:srgbClr val="F905ED"/>
                            </a:solidFill>
                            <a:latin typeface="Cambria Math" panose="02040503050406030204" pitchFamily="18" charset="0"/>
                          </a:rPr>
                          <m:t>+</m:t>
                        </m:r>
                      </m:sup>
                    </m:sSup>
                    <m:r>
                      <a:rPr lang="en-CA" sz="2400" b="1" i="1">
                        <a:solidFill>
                          <a:srgbClr val="F905ED"/>
                        </a:solidFill>
                        <a:latin typeface="Cambria Math" panose="02040503050406030204" pitchFamily="18" charset="0"/>
                      </a:rPr>
                      <m:t>,</m:t>
                    </m:r>
                    <m:sSup>
                      <m:sSupPr>
                        <m:ctrlPr>
                          <a:rPr lang="en-CA" sz="2400" b="1" i="1">
                            <a:solidFill>
                              <a:srgbClr val="F905ED"/>
                            </a:solidFill>
                            <a:latin typeface="Cambria Math" panose="02040503050406030204" pitchFamily="18" charset="0"/>
                          </a:rPr>
                        </m:ctrlPr>
                      </m:sSupPr>
                      <m:e>
                        <m:r>
                          <a:rPr lang="en-CA" sz="2400" b="1" i="1" smtClean="0">
                            <a:solidFill>
                              <a:srgbClr val="F905ED"/>
                            </a:solidFill>
                            <a:latin typeface="Cambria Math" panose="02040503050406030204" pitchFamily="18" charset="0"/>
                          </a:rPr>
                          <m:t>𝟑</m:t>
                        </m:r>
                      </m:e>
                      <m:sup>
                        <m:r>
                          <a:rPr lang="en-CA" sz="2400" b="1" i="1" smtClean="0">
                            <a:solidFill>
                              <a:srgbClr val="F905ED"/>
                            </a:solidFill>
                            <a:latin typeface="Cambria Math" panose="02040503050406030204" pitchFamily="18" charset="0"/>
                          </a:rPr>
                          <m:t>−</m:t>
                        </m:r>
                      </m:sup>
                    </m:sSup>
                    <m:r>
                      <a:rPr lang="en-CA" sz="2400" b="1" i="1" smtClean="0">
                        <a:solidFill>
                          <a:srgbClr val="F905ED"/>
                        </a:solidFill>
                        <a:latin typeface="Cambria Math" panose="02040503050406030204" pitchFamily="18" charset="0"/>
                      </a:rPr>
                      <m:t>,</m:t>
                    </m:r>
                    <m:sSup>
                      <m:sSupPr>
                        <m:ctrlPr>
                          <a:rPr lang="en-CA" sz="2400" b="1" i="1">
                            <a:solidFill>
                              <a:srgbClr val="F905ED"/>
                            </a:solidFill>
                            <a:latin typeface="Cambria Math" panose="02040503050406030204" pitchFamily="18" charset="0"/>
                          </a:rPr>
                        </m:ctrlPr>
                      </m:sSupPr>
                      <m:e>
                        <m:r>
                          <a:rPr lang="en-CA" sz="2400" b="1" i="1" smtClean="0">
                            <a:solidFill>
                              <a:srgbClr val="F905ED"/>
                            </a:solidFill>
                            <a:latin typeface="Cambria Math" panose="02040503050406030204" pitchFamily="18" charset="0"/>
                          </a:rPr>
                          <m:t>𝟒</m:t>
                        </m:r>
                      </m:e>
                      <m:sup>
                        <m:r>
                          <a:rPr lang="en-CA" sz="2400" b="1" i="1">
                            <a:solidFill>
                              <a:srgbClr val="F905ED"/>
                            </a:solidFill>
                            <a:latin typeface="Cambria Math" panose="02040503050406030204" pitchFamily="18" charset="0"/>
                          </a:rPr>
                          <m:t>+</m:t>
                        </m:r>
                      </m:sup>
                    </m:sSup>
                    <m:r>
                      <a:rPr lang="en-CA" sz="2400" b="1" i="1" smtClean="0">
                        <a:solidFill>
                          <a:srgbClr val="F905ED"/>
                        </a:solidFill>
                        <a:latin typeface="Cambria Math" panose="02040503050406030204" pitchFamily="18" charset="0"/>
                      </a:rPr>
                      <m:t>……</m:t>
                    </m:r>
                  </m:oMath>
                </a14:m>
                <a:endParaRPr lang="en-CA" sz="2400" b="1" dirty="0"/>
              </a:p>
            </p:txBody>
          </p:sp>
        </mc:Choice>
        <mc:Fallback xmlns="">
          <p:sp>
            <p:nvSpPr>
              <p:cNvPr id="29" name="TextBox 28">
                <a:extLst>
                  <a:ext uri="{FF2B5EF4-FFF2-40B4-BE49-F238E27FC236}">
                    <a16:creationId xmlns:a16="http://schemas.microsoft.com/office/drawing/2014/main" id="{3BA0DF52-EC2F-B5C6-6CBE-1B355E886787}"/>
                  </a:ext>
                </a:extLst>
              </p:cNvPr>
              <p:cNvSpPr txBox="1">
                <a:spLocks noRot="1" noChangeAspect="1" noMove="1" noResize="1" noEditPoints="1" noAdjustHandles="1" noChangeArrowheads="1" noChangeShapeType="1" noTextEdit="1"/>
              </p:cNvSpPr>
              <p:nvPr/>
            </p:nvSpPr>
            <p:spPr>
              <a:xfrm>
                <a:off x="1191030" y="5091213"/>
                <a:ext cx="8870826" cy="461665"/>
              </a:xfrm>
              <a:prstGeom prst="rect">
                <a:avLst/>
              </a:prstGeom>
              <a:blipFill>
                <a:blip r:embed="rId6"/>
                <a:stretch>
                  <a:fillRect l="-1000" t="-10526" b="-26316"/>
                </a:stretch>
              </a:blipFill>
            </p:spPr>
            <p:txBody>
              <a:bodyPr/>
              <a:lstStyle/>
              <a:p>
                <a:r>
                  <a:rPr lang="en-US">
                    <a:noFill/>
                  </a:rPr>
                  <a:t> </a:t>
                </a:r>
              </a:p>
            </p:txBody>
          </p:sp>
        </mc:Fallback>
      </mc:AlternateContent>
    </p:spTree>
    <p:extLst>
      <p:ext uri="{BB962C8B-B14F-4D97-AF65-F5344CB8AC3E}">
        <p14:creationId xmlns:p14="http://schemas.microsoft.com/office/powerpoint/2010/main" val="3131933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A256C-2BEF-4A19-488A-71127AD25981}"/>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080338E-B0FD-3D23-334E-CB2A6C91FE27}"/>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5788EE8-68EA-6DB0-060F-79297908BDEF}"/>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sp>
        <p:nvSpPr>
          <p:cNvPr id="2" name="TextBox 1">
            <a:extLst>
              <a:ext uri="{FF2B5EF4-FFF2-40B4-BE49-F238E27FC236}">
                <a16:creationId xmlns:a16="http://schemas.microsoft.com/office/drawing/2014/main" id="{CDBD4123-D7B9-6003-EC49-436AF013600A}"/>
              </a:ext>
            </a:extLst>
          </p:cNvPr>
          <p:cNvSpPr txBox="1"/>
          <p:nvPr/>
        </p:nvSpPr>
        <p:spPr>
          <a:xfrm>
            <a:off x="374754" y="254833"/>
            <a:ext cx="5160387" cy="646331"/>
          </a:xfrm>
          <a:prstGeom prst="rect">
            <a:avLst/>
          </a:prstGeom>
          <a:noFill/>
        </p:spPr>
        <p:txBody>
          <a:bodyPr wrap="none" rtlCol="0">
            <a:spAutoFit/>
          </a:bodyPr>
          <a:lstStyle/>
          <a:p>
            <a:r>
              <a:rPr lang="en-US" sz="3600" b="1" dirty="0"/>
              <a:t>Spectroscopic Factors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F56C013-F2D6-61D3-F733-49E500CC4455}"/>
                  </a:ext>
                </a:extLst>
              </p:cNvPr>
              <p:cNvSpPr txBox="1"/>
              <p:nvPr/>
            </p:nvSpPr>
            <p:spPr>
              <a:xfrm>
                <a:off x="1509327" y="1304144"/>
                <a:ext cx="8917954" cy="400110"/>
              </a:xfrm>
              <a:prstGeom prst="rect">
                <a:avLst/>
              </a:prstGeom>
              <a:noFill/>
            </p:spPr>
            <p:txBody>
              <a:bodyPr wrap="none" rtlCol="0">
                <a:spAutoFit/>
              </a:bodyPr>
              <a:lstStyle/>
              <a:p>
                <a:r>
                  <a:rPr lang="en-US" sz="2000" b="1" dirty="0">
                    <a:solidFill>
                      <a:srgbClr val="009CFF"/>
                    </a:solidFill>
                  </a:rPr>
                  <a:t>A measure of the overlap between the </a:t>
                </a:r>
                <a:r>
                  <a:rPr lang="en-US" sz="2000" b="1" baseline="30000" dirty="0">
                    <a:solidFill>
                      <a:srgbClr val="009CFF"/>
                    </a:solidFill>
                  </a:rPr>
                  <a:t>22</a:t>
                </a:r>
                <a:r>
                  <a:rPr lang="en-US" sz="2000" b="1" dirty="0">
                    <a:solidFill>
                      <a:srgbClr val="009CFF"/>
                    </a:solidFill>
                  </a:rPr>
                  <a:t>Ne + </a:t>
                </a:r>
                <a14:m>
                  <m:oMath xmlns:m="http://schemas.openxmlformats.org/officeDocument/2006/math">
                    <m:r>
                      <a:rPr lang="en-US" sz="2000" b="1" i="1" smtClean="0">
                        <a:solidFill>
                          <a:srgbClr val="009CFF"/>
                        </a:solidFill>
                        <a:latin typeface="Cambria Math" panose="02040503050406030204" pitchFamily="18" charset="0"/>
                        <a:ea typeface="Cambria Math" panose="02040503050406030204" pitchFamily="18" charset="0"/>
                      </a:rPr>
                      <m:t>𝜶</m:t>
                    </m:r>
                  </m:oMath>
                </a14:m>
                <a:r>
                  <a:rPr lang="en-US" sz="2000" b="1" dirty="0">
                    <a:solidFill>
                      <a:srgbClr val="009CFF"/>
                    </a:solidFill>
                  </a:rPr>
                  <a:t> and </a:t>
                </a:r>
                <a:r>
                  <a:rPr lang="en-US" sz="2000" b="1" baseline="30000" dirty="0">
                    <a:solidFill>
                      <a:srgbClr val="009CFF"/>
                    </a:solidFill>
                  </a:rPr>
                  <a:t>26</a:t>
                </a:r>
                <a:r>
                  <a:rPr lang="en-US" sz="2000" b="1" dirty="0">
                    <a:solidFill>
                      <a:srgbClr val="009CFF"/>
                    </a:solidFill>
                  </a:rPr>
                  <a:t>Mg wavefunctions.</a:t>
                </a:r>
              </a:p>
            </p:txBody>
          </p:sp>
        </mc:Choice>
        <mc:Fallback xmlns="">
          <p:sp>
            <p:nvSpPr>
              <p:cNvPr id="3" name="TextBox 2">
                <a:extLst>
                  <a:ext uri="{FF2B5EF4-FFF2-40B4-BE49-F238E27FC236}">
                    <a16:creationId xmlns:a16="http://schemas.microsoft.com/office/drawing/2014/main" id="{3F56C013-F2D6-61D3-F733-49E500CC4455}"/>
                  </a:ext>
                </a:extLst>
              </p:cNvPr>
              <p:cNvSpPr txBox="1">
                <a:spLocks noRot="1" noChangeAspect="1" noMove="1" noResize="1" noEditPoints="1" noAdjustHandles="1" noChangeArrowheads="1" noChangeShapeType="1" noTextEdit="1"/>
              </p:cNvSpPr>
              <p:nvPr/>
            </p:nvSpPr>
            <p:spPr>
              <a:xfrm>
                <a:off x="1509327" y="1304144"/>
                <a:ext cx="8917954" cy="400110"/>
              </a:xfrm>
              <a:prstGeom prst="rect">
                <a:avLst/>
              </a:prstGeom>
              <a:blipFill>
                <a:blip r:embed="rId3"/>
                <a:stretch>
                  <a:fillRect l="-853" t="-9091" b="-24242"/>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65B337E5-9FAD-C474-C243-B28257BB2376}"/>
              </a:ext>
            </a:extLst>
          </p:cNvPr>
          <p:cNvCxnSpPr>
            <a:cxnSpLocks/>
          </p:cNvCxnSpPr>
          <p:nvPr/>
        </p:nvCxnSpPr>
        <p:spPr>
          <a:xfrm flipV="1">
            <a:off x="3301498" y="2688425"/>
            <a:ext cx="2288194" cy="133867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B494174-B7FB-31E2-23A6-6789031B24F9}"/>
              </a:ext>
            </a:extLst>
          </p:cNvPr>
          <p:cNvCxnSpPr>
            <a:cxnSpLocks/>
          </p:cNvCxnSpPr>
          <p:nvPr/>
        </p:nvCxnSpPr>
        <p:spPr>
          <a:xfrm>
            <a:off x="3301498" y="4044915"/>
            <a:ext cx="4823716" cy="0"/>
          </a:xfrm>
          <a:prstGeom prst="straightConnector1">
            <a:avLst/>
          </a:prstGeom>
          <a:ln w="44450">
            <a:solidFill>
              <a:srgbClr val="F905ED"/>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F8EA73C-9E1D-8806-A016-4293099043B6}"/>
              </a:ext>
            </a:extLst>
          </p:cNvPr>
          <p:cNvCxnSpPr/>
          <p:nvPr/>
        </p:nvCxnSpPr>
        <p:spPr>
          <a:xfrm>
            <a:off x="5589692" y="2688425"/>
            <a:ext cx="0" cy="1320855"/>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AD9E310-2A32-E4F1-74BE-7BE4F867ACA9}"/>
              </a:ext>
            </a:extLst>
          </p:cNvPr>
          <p:cNvCxnSpPr>
            <a:cxnSpLocks/>
          </p:cNvCxnSpPr>
          <p:nvPr/>
        </p:nvCxnSpPr>
        <p:spPr>
          <a:xfrm>
            <a:off x="3301498" y="4049171"/>
            <a:ext cx="2379375" cy="4561"/>
          </a:xfrm>
          <a:prstGeom prst="straightConnector1">
            <a:avLst/>
          </a:prstGeom>
          <a:ln w="44450">
            <a:solidFill>
              <a:srgbClr val="05AF4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220B9A3-4415-6CE0-2BEB-68C2E40E52AB}"/>
                  </a:ext>
                </a:extLst>
              </p:cNvPr>
              <p:cNvSpPr txBox="1"/>
              <p:nvPr/>
            </p:nvSpPr>
            <p:spPr>
              <a:xfrm>
                <a:off x="5799905" y="2319093"/>
                <a:ext cx="3143296" cy="369332"/>
              </a:xfrm>
              <a:prstGeom prst="rect">
                <a:avLst/>
              </a:prstGeom>
              <a:noFill/>
            </p:spPr>
            <p:txBody>
              <a:bodyPr wrap="none" lIns="0" tIns="0" rIns="0" bIns="0" rtlCol="0">
                <a:spAutoFit/>
              </a:bodyPr>
              <a:lstStyle/>
              <a:p>
                <a14:m>
                  <m:oMath xmlns:m="http://schemas.openxmlformats.org/officeDocument/2006/math">
                    <m:r>
                      <m:rPr>
                        <m:nor/>
                      </m:rPr>
                      <a:rPr lang="en-CA" sz="2400" b="1" i="0" dirty="0" smtClean="0">
                        <a:solidFill>
                          <a:srgbClr val="4472C4"/>
                        </a:solidFill>
                        <a:latin typeface="Cambria Math" panose="02040503050406030204" pitchFamily="18" charset="0"/>
                        <a:ea typeface="Cambria Math" panose="02040503050406030204" pitchFamily="18" charset="0"/>
                      </a:rPr>
                      <m:t>|</m:t>
                    </m:r>
                    <m:r>
                      <m:rPr>
                        <m:nor/>
                      </m:rPr>
                      <a:rPr lang="en-US" sz="2400" b="1" baseline="30000" dirty="0" smtClean="0">
                        <a:solidFill>
                          <a:srgbClr val="4472C4"/>
                        </a:solidFill>
                      </a:rPr>
                      <m:t>22</m:t>
                    </m:r>
                    <m:r>
                      <m:rPr>
                        <m:nor/>
                      </m:rPr>
                      <a:rPr lang="en-US" sz="2400" b="1" dirty="0" smtClean="0">
                        <a:solidFill>
                          <a:srgbClr val="4472C4"/>
                        </a:solidFill>
                      </a:rPr>
                      <m:t>Ne</m:t>
                    </m:r>
                    <m:r>
                      <m:rPr>
                        <m:nor/>
                      </m:rPr>
                      <a:rPr lang="en-CA" sz="2400" b="1" i="0" dirty="0" smtClean="0">
                        <a:solidFill>
                          <a:srgbClr val="4472C4"/>
                        </a:solidFill>
                      </a:rPr>
                      <m:t>; </m:t>
                    </m:r>
                    <m:sSup>
                      <m:sSupPr>
                        <m:ctrlPr>
                          <a:rPr lang="en-CA" sz="2400" b="1" i="1" dirty="0" smtClean="0">
                            <a:solidFill>
                              <a:srgbClr val="4472C4"/>
                            </a:solidFill>
                            <a:latin typeface="Cambria Math" panose="02040503050406030204" pitchFamily="18" charset="0"/>
                          </a:rPr>
                        </m:ctrlPr>
                      </m:sSupPr>
                      <m:e>
                        <m:r>
                          <a:rPr lang="en-CA" sz="2400" b="1" i="1" dirty="0" smtClean="0">
                            <a:solidFill>
                              <a:srgbClr val="4472C4"/>
                            </a:solidFill>
                            <a:latin typeface="Cambria Math" panose="02040503050406030204" pitchFamily="18" charset="0"/>
                          </a:rPr>
                          <m:t>𝑰</m:t>
                        </m:r>
                      </m:e>
                      <m:sup>
                        <m:r>
                          <a:rPr lang="en-CA" sz="2400" b="1" i="1" dirty="0" smtClean="0">
                            <a:solidFill>
                              <a:srgbClr val="4472C4"/>
                            </a:solidFill>
                            <a:latin typeface="Cambria Math" panose="02040503050406030204" pitchFamily="18" charset="0"/>
                            <a:ea typeface="Cambria Math" panose="02040503050406030204" pitchFamily="18" charset="0"/>
                          </a:rPr>
                          <m:t>𝝅</m:t>
                        </m:r>
                      </m:sup>
                    </m:sSup>
                    <m:r>
                      <a:rPr lang="en-CA" sz="2400" b="1" i="1" dirty="0" smtClean="0">
                        <a:solidFill>
                          <a:srgbClr val="4472C4"/>
                        </a:solidFill>
                        <a:latin typeface="Cambria Math" panose="02040503050406030204" pitchFamily="18" charset="0"/>
                      </a:rPr>
                      <m:t>&gt;</m:t>
                    </m:r>
                    <m:r>
                      <m:rPr>
                        <m:nor/>
                      </m:rPr>
                      <a:rPr lang="en-CA" sz="2400" b="1" dirty="0">
                        <a:solidFill>
                          <a:srgbClr val="4472C4"/>
                        </a:solidFill>
                        <a:latin typeface="Cambria Math" panose="02040503050406030204" pitchFamily="18" charset="0"/>
                        <a:ea typeface="Cambria Math" panose="02040503050406030204" pitchFamily="18" charset="0"/>
                      </a:rPr>
                      <m:t>⊗</m:t>
                    </m:r>
                  </m:oMath>
                </a14:m>
                <a:r>
                  <a:rPr lang="en-CA" sz="2400" b="1" dirty="0">
                    <a:solidFill>
                      <a:srgbClr val="4472C4"/>
                    </a:solidFill>
                    <a:ea typeface="Cambria Math" panose="02040503050406030204" pitchFamily="18" charset="0"/>
                  </a:rPr>
                  <a:t> </a:t>
                </a:r>
                <a14:m>
                  <m:oMath xmlns:m="http://schemas.openxmlformats.org/officeDocument/2006/math">
                    <m:r>
                      <m:rPr>
                        <m:nor/>
                      </m:rPr>
                      <a:rPr lang="en-CA" sz="2400" b="1" dirty="0">
                        <a:solidFill>
                          <a:srgbClr val="4472C4"/>
                        </a:solidFill>
                        <a:latin typeface="Cambria Math" panose="02040503050406030204" pitchFamily="18" charset="0"/>
                        <a:ea typeface="Cambria Math" panose="02040503050406030204" pitchFamily="18" charset="0"/>
                      </a:rPr>
                      <m:t>|</m:t>
                    </m:r>
                    <m:r>
                      <a:rPr lang="en-CA" sz="2400" b="1" i="1" dirty="0" smtClean="0">
                        <a:solidFill>
                          <a:srgbClr val="4472C4"/>
                        </a:solidFill>
                        <a:latin typeface="Cambria Math" panose="02040503050406030204" pitchFamily="18" charset="0"/>
                        <a:ea typeface="Cambria Math" panose="02040503050406030204" pitchFamily="18" charset="0"/>
                      </a:rPr>
                      <m:t>𝛂</m:t>
                    </m:r>
                    <m:r>
                      <m:rPr>
                        <m:nor/>
                      </m:rPr>
                      <a:rPr lang="en-CA" sz="2400" b="1" dirty="0">
                        <a:solidFill>
                          <a:srgbClr val="4472C4"/>
                        </a:solidFill>
                      </a:rPr>
                      <m:t>;</m:t>
                    </m:r>
                    <m:sSup>
                      <m:sSupPr>
                        <m:ctrlPr>
                          <a:rPr lang="en-CA" sz="2400" b="1" i="1" dirty="0" smtClean="0">
                            <a:solidFill>
                              <a:srgbClr val="4472C4"/>
                            </a:solidFill>
                            <a:latin typeface="Cambria Math" panose="02040503050406030204" pitchFamily="18" charset="0"/>
                          </a:rPr>
                        </m:ctrlPr>
                      </m:sSupPr>
                      <m:e>
                        <m:r>
                          <a:rPr lang="en-CA" sz="2400" b="1" i="1" dirty="0" smtClean="0">
                            <a:solidFill>
                              <a:srgbClr val="4472C4"/>
                            </a:solidFill>
                            <a:latin typeface="Cambria Math" panose="02040503050406030204" pitchFamily="18" charset="0"/>
                          </a:rPr>
                          <m:t> </m:t>
                        </m:r>
                        <m:r>
                          <a:rPr lang="en-CA" sz="2400" b="1" i="1" dirty="0" smtClean="0">
                            <a:solidFill>
                              <a:srgbClr val="4472C4"/>
                            </a:solidFill>
                            <a:latin typeface="Cambria Math" panose="02040503050406030204" pitchFamily="18" charset="0"/>
                          </a:rPr>
                          <m:t>𝟎</m:t>
                        </m:r>
                      </m:e>
                      <m:sup>
                        <m:r>
                          <a:rPr lang="en-CA" sz="2400" b="1" i="1" dirty="0" smtClean="0">
                            <a:solidFill>
                              <a:srgbClr val="4472C4"/>
                            </a:solidFill>
                            <a:latin typeface="Cambria Math" panose="02040503050406030204" pitchFamily="18" charset="0"/>
                          </a:rPr>
                          <m:t>+</m:t>
                        </m:r>
                      </m:sup>
                    </m:sSup>
                    <m:r>
                      <a:rPr lang="en-CA" sz="2400" b="1" i="1" dirty="0">
                        <a:solidFill>
                          <a:srgbClr val="4472C4"/>
                        </a:solidFill>
                        <a:latin typeface="Cambria Math" panose="02040503050406030204" pitchFamily="18" charset="0"/>
                      </a:rPr>
                      <m:t>&gt;</m:t>
                    </m:r>
                  </m:oMath>
                </a14:m>
                <a:endParaRPr lang="en-US" sz="2400" dirty="0">
                  <a:solidFill>
                    <a:srgbClr val="4472C4"/>
                  </a:solidFill>
                </a:endParaRPr>
              </a:p>
            </p:txBody>
          </p:sp>
        </mc:Choice>
        <mc:Fallback xmlns="">
          <p:sp>
            <p:nvSpPr>
              <p:cNvPr id="19" name="TextBox 18">
                <a:extLst>
                  <a:ext uri="{FF2B5EF4-FFF2-40B4-BE49-F238E27FC236}">
                    <a16:creationId xmlns:a16="http://schemas.microsoft.com/office/drawing/2014/main" id="{F220B9A3-4415-6CE0-2BEB-68C2E40E52AB}"/>
                  </a:ext>
                </a:extLst>
              </p:cNvPr>
              <p:cNvSpPr txBox="1">
                <a:spLocks noRot="1" noChangeAspect="1" noMove="1" noResize="1" noEditPoints="1" noAdjustHandles="1" noChangeArrowheads="1" noChangeShapeType="1" noTextEdit="1"/>
              </p:cNvSpPr>
              <p:nvPr/>
            </p:nvSpPr>
            <p:spPr>
              <a:xfrm>
                <a:off x="5799905" y="2319093"/>
                <a:ext cx="3143296" cy="369332"/>
              </a:xfrm>
              <a:prstGeom prst="rect">
                <a:avLst/>
              </a:prstGeom>
              <a:blipFill>
                <a:blip r:embed="rId4"/>
                <a:stretch>
                  <a:fillRect l="-4418" t="-16667" r="-1606"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D3879D0-96C8-F416-DA75-7F0EB5CB4268}"/>
                  </a:ext>
                </a:extLst>
              </p:cNvPr>
              <p:cNvSpPr txBox="1"/>
              <p:nvPr/>
            </p:nvSpPr>
            <p:spPr>
              <a:xfrm>
                <a:off x="7495648" y="3796264"/>
                <a:ext cx="307491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CA" sz="2400" b="1" i="0" dirty="0" smtClean="0">
                          <a:solidFill>
                            <a:srgbClr val="F905ED"/>
                          </a:solidFill>
                          <a:latin typeface="Cambria Math" panose="02040503050406030204" pitchFamily="18" charset="0"/>
                          <a:ea typeface="Cambria Math" panose="02040503050406030204" pitchFamily="18" charset="0"/>
                        </a:rPr>
                        <m:t>|</m:t>
                      </m:r>
                      <m:r>
                        <m:rPr>
                          <m:nor/>
                        </m:rPr>
                        <a:rPr lang="en-US" sz="2400" b="1" baseline="30000" dirty="0" smtClean="0">
                          <a:solidFill>
                            <a:srgbClr val="F905ED"/>
                          </a:solidFill>
                        </a:rPr>
                        <m:t>2</m:t>
                      </m:r>
                      <m:r>
                        <m:rPr>
                          <m:nor/>
                        </m:rPr>
                        <a:rPr lang="en-CA" sz="2400" b="1" i="0" baseline="30000" dirty="0" smtClean="0">
                          <a:solidFill>
                            <a:srgbClr val="F905ED"/>
                          </a:solidFill>
                        </a:rPr>
                        <m:t>6</m:t>
                      </m:r>
                      <m:r>
                        <m:rPr>
                          <m:nor/>
                        </m:rPr>
                        <a:rPr lang="en-CA" sz="2400" b="1" i="0" dirty="0" smtClean="0">
                          <a:solidFill>
                            <a:srgbClr val="F905ED"/>
                          </a:solidFill>
                        </a:rPr>
                        <m:t>Mg</m:t>
                      </m:r>
                      <m:r>
                        <m:rPr>
                          <m:nor/>
                        </m:rPr>
                        <a:rPr lang="en-CA" sz="2400" b="1" i="0" dirty="0" smtClean="0">
                          <a:solidFill>
                            <a:srgbClr val="F905ED"/>
                          </a:solidFill>
                        </a:rPr>
                        <m:t>;</m:t>
                      </m:r>
                      <m:sSup>
                        <m:sSupPr>
                          <m:ctrlPr>
                            <a:rPr lang="en-CA" sz="2400" b="1" i="1" dirty="0" smtClean="0">
                              <a:solidFill>
                                <a:srgbClr val="F905ED"/>
                              </a:solidFill>
                              <a:latin typeface="Cambria Math" panose="02040503050406030204" pitchFamily="18" charset="0"/>
                            </a:rPr>
                          </m:ctrlPr>
                        </m:sSupPr>
                        <m:e>
                          <m:r>
                            <a:rPr lang="en-CA" sz="2400" b="1" i="1" dirty="0" smtClean="0">
                              <a:solidFill>
                                <a:srgbClr val="F905ED"/>
                              </a:solidFill>
                              <a:latin typeface="Cambria Math" panose="02040503050406030204" pitchFamily="18" charset="0"/>
                            </a:rPr>
                            <m:t> </m:t>
                          </m:r>
                          <m:r>
                            <a:rPr lang="en-CA" sz="2400" b="1" i="1" dirty="0" smtClean="0">
                              <a:solidFill>
                                <a:srgbClr val="F905ED"/>
                              </a:solidFill>
                              <a:latin typeface="Cambria Math" panose="02040503050406030204" pitchFamily="18" charset="0"/>
                            </a:rPr>
                            <m:t>𝑱</m:t>
                          </m:r>
                        </m:e>
                        <m:sup>
                          <m:r>
                            <a:rPr lang="en-CA" sz="2400" b="1" i="1" dirty="0" smtClean="0">
                              <a:solidFill>
                                <a:srgbClr val="F905ED"/>
                              </a:solidFill>
                              <a:latin typeface="Cambria Math" panose="02040503050406030204" pitchFamily="18" charset="0"/>
                              <a:ea typeface="Cambria Math" panose="02040503050406030204" pitchFamily="18" charset="0"/>
                            </a:rPr>
                            <m:t>𝝅</m:t>
                          </m:r>
                        </m:sup>
                      </m:sSup>
                      <m:r>
                        <a:rPr lang="en-CA" sz="2400" b="1" i="1" dirty="0" smtClean="0">
                          <a:solidFill>
                            <a:srgbClr val="F905ED"/>
                          </a:solidFill>
                          <a:latin typeface="Cambria Math" panose="02040503050406030204" pitchFamily="18" charset="0"/>
                        </a:rPr>
                        <m:t>&gt;</m:t>
                      </m:r>
                    </m:oMath>
                  </m:oMathPara>
                </a14:m>
                <a:endParaRPr lang="en-US" sz="2400" dirty="0">
                  <a:solidFill>
                    <a:srgbClr val="F905ED"/>
                  </a:solidFill>
                </a:endParaRPr>
              </a:p>
            </p:txBody>
          </p:sp>
        </mc:Choice>
        <mc:Fallback xmlns="">
          <p:sp>
            <p:nvSpPr>
              <p:cNvPr id="21" name="TextBox 20">
                <a:extLst>
                  <a:ext uri="{FF2B5EF4-FFF2-40B4-BE49-F238E27FC236}">
                    <a16:creationId xmlns:a16="http://schemas.microsoft.com/office/drawing/2014/main" id="{BD3879D0-96C8-F416-DA75-7F0EB5CB4268}"/>
                  </a:ext>
                </a:extLst>
              </p:cNvPr>
              <p:cNvSpPr txBox="1">
                <a:spLocks noRot="1" noChangeAspect="1" noMove="1" noResize="1" noEditPoints="1" noAdjustHandles="1" noChangeArrowheads="1" noChangeShapeType="1" noTextEdit="1"/>
              </p:cNvSpPr>
              <p:nvPr/>
            </p:nvSpPr>
            <p:spPr>
              <a:xfrm>
                <a:off x="7495648" y="3796264"/>
                <a:ext cx="3074911" cy="461665"/>
              </a:xfrm>
              <a:prstGeom prst="rect">
                <a:avLst/>
              </a:prstGeom>
              <a:blipFill>
                <a:blip r:embed="rId5"/>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FA27A53-9BFD-E296-DBE4-C3799B6D71CE}"/>
                  </a:ext>
                </a:extLst>
              </p:cNvPr>
              <p:cNvSpPr txBox="1"/>
              <p:nvPr/>
            </p:nvSpPr>
            <p:spPr>
              <a:xfrm>
                <a:off x="1546290" y="4110492"/>
                <a:ext cx="6100174"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05AF4F"/>
                              </a:solidFill>
                              <a:latin typeface="Cambria Math" panose="02040503050406030204" pitchFamily="18" charset="0"/>
                            </a:rPr>
                          </m:ctrlPr>
                        </m:sSubPr>
                        <m:e>
                          <m:r>
                            <a:rPr lang="en-CA" sz="2800" b="0" i="1" smtClean="0">
                              <a:solidFill>
                                <a:srgbClr val="05AF4F"/>
                              </a:solidFill>
                              <a:latin typeface="Cambria Math" panose="02040503050406030204" pitchFamily="18" charset="0"/>
                            </a:rPr>
                            <m:t>𝐼</m:t>
                          </m:r>
                        </m:e>
                        <m:sub>
                          <m:r>
                            <a:rPr lang="en-US" sz="2800" i="1" smtClean="0">
                              <a:solidFill>
                                <a:srgbClr val="05AF4F"/>
                              </a:solidFill>
                              <a:latin typeface="Cambria Math" panose="02040503050406030204" pitchFamily="18" charset="0"/>
                              <a:ea typeface="Cambria Math" panose="02040503050406030204" pitchFamily="18" charset="0"/>
                            </a:rPr>
                            <m:t>𝛼</m:t>
                          </m:r>
                        </m:sub>
                      </m:sSub>
                    </m:oMath>
                  </m:oMathPara>
                </a14:m>
                <a:endParaRPr lang="en-US" sz="2800" dirty="0">
                  <a:solidFill>
                    <a:srgbClr val="05AF4F"/>
                  </a:solidFill>
                </a:endParaRPr>
              </a:p>
            </p:txBody>
          </p:sp>
        </mc:Choice>
        <mc:Fallback xmlns="">
          <p:sp>
            <p:nvSpPr>
              <p:cNvPr id="23" name="TextBox 22">
                <a:extLst>
                  <a:ext uri="{FF2B5EF4-FFF2-40B4-BE49-F238E27FC236}">
                    <a16:creationId xmlns:a16="http://schemas.microsoft.com/office/drawing/2014/main" id="{1FA27A53-9BFD-E296-DBE4-C3799B6D71CE}"/>
                  </a:ext>
                </a:extLst>
              </p:cNvPr>
              <p:cNvSpPr txBox="1">
                <a:spLocks noRot="1" noChangeAspect="1" noMove="1" noResize="1" noEditPoints="1" noAdjustHandles="1" noChangeArrowheads="1" noChangeShapeType="1" noTextEdit="1"/>
              </p:cNvSpPr>
              <p:nvPr/>
            </p:nvSpPr>
            <p:spPr>
              <a:xfrm>
                <a:off x="1546290" y="4110492"/>
                <a:ext cx="6100174" cy="523220"/>
              </a:xfrm>
              <a:prstGeom prst="rect">
                <a:avLst/>
              </a:prstGeom>
              <a:blipFill>
                <a:blip r:embed="rId6"/>
                <a:stretch>
                  <a:fillRect b="-2381"/>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765AD3CA-8546-9674-A944-689938BD4524}"/>
              </a:ext>
            </a:extLst>
          </p:cNvPr>
          <p:cNvSpPr txBox="1"/>
          <p:nvPr/>
        </p:nvSpPr>
        <p:spPr>
          <a:xfrm>
            <a:off x="4020739" y="4690472"/>
            <a:ext cx="1468672" cy="461665"/>
          </a:xfrm>
          <a:prstGeom prst="rect">
            <a:avLst/>
          </a:prstGeom>
          <a:noFill/>
        </p:spPr>
        <p:txBody>
          <a:bodyPr wrap="none" rtlCol="0">
            <a:spAutoFit/>
          </a:bodyPr>
          <a:lstStyle/>
          <a:p>
            <a:r>
              <a:rPr lang="en-US" sz="2400" dirty="0">
                <a:solidFill>
                  <a:srgbClr val="05AF4F"/>
                </a:solidFill>
              </a:rPr>
              <a:t>”Overlap”</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3BFE9AE-397B-4A16-5916-A6BB3DBB9AFB}"/>
                  </a:ext>
                </a:extLst>
              </p:cNvPr>
              <p:cNvSpPr txBox="1"/>
              <p:nvPr/>
            </p:nvSpPr>
            <p:spPr>
              <a:xfrm>
                <a:off x="5680873" y="5091083"/>
                <a:ext cx="6100174"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solidFill>
                                <a:srgbClr val="05AF4F"/>
                              </a:solidFill>
                              <a:latin typeface="Cambria Math" panose="02040503050406030204" pitchFamily="18" charset="0"/>
                            </a:rPr>
                          </m:ctrlPr>
                        </m:sSubPr>
                        <m:e>
                          <m:r>
                            <a:rPr lang="en-CA" sz="3200" b="0" i="1" smtClean="0">
                              <a:solidFill>
                                <a:srgbClr val="05AF4F"/>
                              </a:solidFill>
                              <a:latin typeface="Cambria Math" panose="02040503050406030204" pitchFamily="18" charset="0"/>
                            </a:rPr>
                            <m:t>𝐼</m:t>
                          </m:r>
                        </m:e>
                        <m:sub>
                          <m:r>
                            <a:rPr lang="en-US" sz="3200" i="1" smtClean="0">
                              <a:solidFill>
                                <a:srgbClr val="05AF4F"/>
                              </a:solidFill>
                              <a:latin typeface="Cambria Math" panose="02040503050406030204" pitchFamily="18" charset="0"/>
                              <a:ea typeface="Cambria Math" panose="02040503050406030204" pitchFamily="18" charset="0"/>
                            </a:rPr>
                            <m:t>𝛼</m:t>
                          </m:r>
                        </m:sub>
                      </m:sSub>
                      <m:r>
                        <a:rPr lang="en-CA" sz="3200" b="0" i="0" smtClean="0">
                          <a:solidFill>
                            <a:srgbClr val="05AF4F"/>
                          </a:solidFill>
                          <a:latin typeface="Cambria Math" panose="02040503050406030204" pitchFamily="18" charset="0"/>
                          <a:ea typeface="Cambria Math" panose="02040503050406030204" pitchFamily="18" charset="0"/>
                        </a:rPr>
                        <m:t>=</m:t>
                      </m:r>
                      <m:r>
                        <m:rPr>
                          <m:nor/>
                        </m:rPr>
                        <a:rPr lang="en-CA" sz="3200" b="1" i="0" smtClean="0">
                          <a:solidFill>
                            <a:srgbClr val="05AF4F"/>
                          </a:solidFill>
                          <a:latin typeface="Cambria Math" panose="02040503050406030204" pitchFamily="18" charset="0"/>
                          <a:ea typeface="Cambria Math" panose="02040503050406030204" pitchFamily="18" charset="0"/>
                        </a:rPr>
                        <m:t>&lt;</m:t>
                      </m:r>
                      <m:r>
                        <m:rPr>
                          <m:nor/>
                        </m:rPr>
                        <a:rPr lang="en-US" sz="3200" b="1" baseline="30000" dirty="0">
                          <a:solidFill>
                            <a:srgbClr val="05AF4F"/>
                          </a:solidFill>
                        </a:rPr>
                        <m:t>22</m:t>
                      </m:r>
                      <m:r>
                        <m:rPr>
                          <m:nor/>
                        </m:rPr>
                        <a:rPr lang="en-US" sz="3200" b="1" dirty="0">
                          <a:solidFill>
                            <a:srgbClr val="05AF4F"/>
                          </a:solidFill>
                        </a:rPr>
                        <m:t>Ne</m:t>
                      </m:r>
                      <m:r>
                        <m:rPr>
                          <m:nor/>
                        </m:rPr>
                        <a:rPr lang="en-CA" sz="3200" b="1" i="0" dirty="0" smtClean="0">
                          <a:solidFill>
                            <a:srgbClr val="05AF4F"/>
                          </a:solidFill>
                        </a:rPr>
                        <m:t> </m:t>
                      </m:r>
                      <m:r>
                        <m:rPr>
                          <m:nor/>
                        </m:rPr>
                        <a:rPr lang="en-CA" sz="3200" b="1" dirty="0">
                          <a:solidFill>
                            <a:srgbClr val="05AF4F"/>
                          </a:solidFill>
                          <a:latin typeface="Cambria Math" panose="02040503050406030204" pitchFamily="18" charset="0"/>
                          <a:ea typeface="Cambria Math" panose="02040503050406030204" pitchFamily="18" charset="0"/>
                        </a:rPr>
                        <m:t>⊗</m:t>
                      </m:r>
                      <m:r>
                        <a:rPr lang="en-CA" sz="3200" b="1" i="1" dirty="0" smtClean="0">
                          <a:solidFill>
                            <a:srgbClr val="05AF4F"/>
                          </a:solidFill>
                          <a:latin typeface="Cambria Math" panose="02040503050406030204" pitchFamily="18" charset="0"/>
                          <a:ea typeface="Cambria Math" panose="02040503050406030204" pitchFamily="18" charset="0"/>
                        </a:rPr>
                        <m:t> </m:t>
                      </m:r>
                      <m:r>
                        <a:rPr lang="en-CA" sz="3200" b="1" i="1" dirty="0">
                          <a:solidFill>
                            <a:srgbClr val="05AF4F"/>
                          </a:solidFill>
                          <a:latin typeface="Cambria Math" panose="02040503050406030204" pitchFamily="18" charset="0"/>
                          <a:ea typeface="Cambria Math" panose="02040503050406030204" pitchFamily="18" charset="0"/>
                        </a:rPr>
                        <m:t>𝛂</m:t>
                      </m:r>
                      <m:r>
                        <m:rPr>
                          <m:nor/>
                        </m:rPr>
                        <a:rPr lang="en-CA" sz="3200" b="1" dirty="0">
                          <a:solidFill>
                            <a:srgbClr val="05AF4F"/>
                          </a:solidFill>
                          <a:latin typeface="Cambria Math" panose="02040503050406030204" pitchFamily="18" charset="0"/>
                          <a:ea typeface="Cambria Math" panose="02040503050406030204" pitchFamily="18" charset="0"/>
                        </a:rPr>
                        <m:t>|</m:t>
                      </m:r>
                      <m:r>
                        <m:rPr>
                          <m:nor/>
                        </m:rPr>
                        <a:rPr lang="en-US" sz="3200" b="1" baseline="30000" dirty="0">
                          <a:solidFill>
                            <a:srgbClr val="05AF4F"/>
                          </a:solidFill>
                        </a:rPr>
                        <m:t>2</m:t>
                      </m:r>
                      <m:r>
                        <m:rPr>
                          <m:nor/>
                        </m:rPr>
                        <a:rPr lang="en-CA" sz="3200" b="1" i="0" baseline="30000" dirty="0" smtClean="0">
                          <a:solidFill>
                            <a:srgbClr val="05AF4F"/>
                          </a:solidFill>
                        </a:rPr>
                        <m:t>6</m:t>
                      </m:r>
                      <m:r>
                        <m:rPr>
                          <m:nor/>
                        </m:rPr>
                        <a:rPr lang="en-CA" sz="3200" b="1" i="0" dirty="0" smtClean="0">
                          <a:solidFill>
                            <a:srgbClr val="05AF4F"/>
                          </a:solidFill>
                        </a:rPr>
                        <m:t>Mg</m:t>
                      </m:r>
                      <m:r>
                        <m:rPr>
                          <m:nor/>
                        </m:rPr>
                        <a:rPr lang="en-CA" sz="3200" b="1" dirty="0">
                          <a:solidFill>
                            <a:srgbClr val="05AF4F"/>
                          </a:solidFill>
                        </a:rPr>
                        <m:t>;</m:t>
                      </m:r>
                      <m:sSup>
                        <m:sSupPr>
                          <m:ctrlPr>
                            <a:rPr lang="en-CA" sz="3200" b="1" i="1" dirty="0">
                              <a:solidFill>
                                <a:srgbClr val="05AF4F"/>
                              </a:solidFill>
                              <a:latin typeface="Cambria Math" panose="02040503050406030204" pitchFamily="18" charset="0"/>
                            </a:rPr>
                          </m:ctrlPr>
                        </m:sSupPr>
                        <m:e>
                          <m:r>
                            <a:rPr lang="en-CA" sz="3200" b="1" i="1" dirty="0" smtClean="0">
                              <a:solidFill>
                                <a:srgbClr val="05AF4F"/>
                              </a:solidFill>
                              <a:latin typeface="Cambria Math" panose="02040503050406030204" pitchFamily="18" charset="0"/>
                            </a:rPr>
                            <m:t>  </m:t>
                          </m:r>
                          <m:r>
                            <a:rPr lang="en-CA" sz="3200" b="1" i="1" dirty="0" smtClean="0">
                              <a:solidFill>
                                <a:srgbClr val="05AF4F"/>
                              </a:solidFill>
                              <a:latin typeface="Cambria Math" panose="02040503050406030204" pitchFamily="18" charset="0"/>
                            </a:rPr>
                            <m:t>𝑱</m:t>
                          </m:r>
                        </m:e>
                        <m:sup>
                          <m:r>
                            <a:rPr lang="en-CA" sz="3200" b="1" i="1" dirty="0">
                              <a:solidFill>
                                <a:srgbClr val="05AF4F"/>
                              </a:solidFill>
                              <a:latin typeface="Cambria Math" panose="02040503050406030204" pitchFamily="18" charset="0"/>
                              <a:ea typeface="Cambria Math" panose="02040503050406030204" pitchFamily="18" charset="0"/>
                            </a:rPr>
                            <m:t>𝝅</m:t>
                          </m:r>
                        </m:sup>
                      </m:sSup>
                      <m:r>
                        <a:rPr lang="en-CA" sz="3200" b="1" i="1" dirty="0">
                          <a:solidFill>
                            <a:srgbClr val="05AF4F"/>
                          </a:solidFill>
                          <a:latin typeface="Cambria Math" panose="02040503050406030204" pitchFamily="18" charset="0"/>
                        </a:rPr>
                        <m:t>&gt;</m:t>
                      </m:r>
                    </m:oMath>
                  </m:oMathPara>
                </a14:m>
                <a:endParaRPr lang="en-US" sz="3200" dirty="0">
                  <a:solidFill>
                    <a:srgbClr val="05AF4F"/>
                  </a:solidFill>
                </a:endParaRPr>
              </a:p>
            </p:txBody>
          </p:sp>
        </mc:Choice>
        <mc:Fallback xmlns="">
          <p:sp>
            <p:nvSpPr>
              <p:cNvPr id="29" name="TextBox 28">
                <a:extLst>
                  <a:ext uri="{FF2B5EF4-FFF2-40B4-BE49-F238E27FC236}">
                    <a16:creationId xmlns:a16="http://schemas.microsoft.com/office/drawing/2014/main" id="{83BFE9AE-397B-4A16-5916-A6BB3DBB9AFB}"/>
                  </a:ext>
                </a:extLst>
              </p:cNvPr>
              <p:cNvSpPr txBox="1">
                <a:spLocks noRot="1" noChangeAspect="1" noMove="1" noResize="1" noEditPoints="1" noAdjustHandles="1" noChangeArrowheads="1" noChangeShapeType="1" noTextEdit="1"/>
              </p:cNvSpPr>
              <p:nvPr/>
            </p:nvSpPr>
            <p:spPr>
              <a:xfrm>
                <a:off x="5680873" y="5091083"/>
                <a:ext cx="6100174" cy="584775"/>
              </a:xfrm>
              <a:prstGeom prst="rect">
                <a:avLst/>
              </a:prstGeom>
              <a:blipFill>
                <a:blip r:embed="rId7"/>
                <a:stretch>
                  <a:fillRect t="-4255" b="-25532"/>
                </a:stretch>
              </a:blipFill>
            </p:spPr>
            <p:txBody>
              <a:bodyPr/>
              <a:lstStyle/>
              <a:p>
                <a:r>
                  <a:rPr lang="en-US">
                    <a:noFill/>
                  </a:rPr>
                  <a:t> </a:t>
                </a:r>
              </a:p>
            </p:txBody>
          </p:sp>
        </mc:Fallback>
      </mc:AlternateContent>
    </p:spTree>
    <p:extLst>
      <p:ext uri="{BB962C8B-B14F-4D97-AF65-F5344CB8AC3E}">
        <p14:creationId xmlns:p14="http://schemas.microsoft.com/office/powerpoint/2010/main" val="1430911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CA323-AFEE-0DE7-5B78-413475B1A7F3}"/>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244172F-0D05-200A-E43F-DA3029A3E663}"/>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6DD2A24-892B-8983-94A0-481728587771}"/>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sp>
        <p:nvSpPr>
          <p:cNvPr id="4" name="TextBox 3">
            <a:extLst>
              <a:ext uri="{FF2B5EF4-FFF2-40B4-BE49-F238E27FC236}">
                <a16:creationId xmlns:a16="http://schemas.microsoft.com/office/drawing/2014/main" id="{C130956A-85B5-AE9B-D611-436812F39AFF}"/>
              </a:ext>
            </a:extLst>
          </p:cNvPr>
          <p:cNvSpPr txBox="1"/>
          <p:nvPr/>
        </p:nvSpPr>
        <p:spPr>
          <a:xfrm>
            <a:off x="452601" y="219919"/>
            <a:ext cx="4645824" cy="584775"/>
          </a:xfrm>
          <a:prstGeom prst="rect">
            <a:avLst/>
          </a:prstGeom>
          <a:noFill/>
        </p:spPr>
        <p:txBody>
          <a:bodyPr wrap="none" rtlCol="0">
            <a:spAutoFit/>
          </a:bodyPr>
          <a:lstStyle/>
          <a:p>
            <a:r>
              <a:rPr lang="en-US" sz="3200" b="1" dirty="0"/>
              <a:t>Resonance Strengths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A325D19-7BC0-9274-D744-F08FA406672F}"/>
                  </a:ext>
                </a:extLst>
              </p:cNvPr>
              <p:cNvSpPr txBox="1"/>
              <p:nvPr/>
            </p:nvSpPr>
            <p:spPr>
              <a:xfrm>
                <a:off x="1470686" y="2407213"/>
                <a:ext cx="5216236" cy="1352999"/>
              </a:xfrm>
              <a:prstGeom prst="rect">
                <a:avLst/>
              </a:prstGeom>
              <a:noFill/>
            </p:spPr>
            <p:txBody>
              <a:bodyPr wrap="none" rtlCol="0">
                <a:spAutoFit/>
              </a:bodyPr>
              <a:lstStyle/>
              <a:p>
                <a14:m>
                  <m:oMath xmlns:m="http://schemas.openxmlformats.org/officeDocument/2006/math">
                    <m:r>
                      <a:rPr lang="en-US" sz="4800" i="1" smtClean="0">
                        <a:latin typeface="Cambria Math" panose="02040503050406030204" pitchFamily="18" charset="0"/>
                        <a:ea typeface="Cambria Math" panose="02040503050406030204" pitchFamily="18" charset="0"/>
                      </a:rPr>
                      <m:t>𝜔</m:t>
                    </m:r>
                    <m:sSub>
                      <m:sSubPr>
                        <m:ctrlPr>
                          <a:rPr lang="en-US" sz="4800" i="1" smtClean="0">
                            <a:latin typeface="Cambria Math" panose="02040503050406030204" pitchFamily="18" charset="0"/>
                            <a:ea typeface="Cambria Math" panose="02040503050406030204" pitchFamily="18" charset="0"/>
                          </a:rPr>
                        </m:ctrlPr>
                      </m:sSubPr>
                      <m:e>
                        <m:r>
                          <a:rPr lang="en-US" sz="4800" i="1" smtClean="0">
                            <a:latin typeface="Cambria Math" panose="02040503050406030204" pitchFamily="18" charset="0"/>
                            <a:ea typeface="Cambria Math" panose="02040503050406030204" pitchFamily="18" charset="0"/>
                          </a:rPr>
                          <m:t>𝛾</m:t>
                        </m:r>
                      </m:e>
                      <m:sub>
                        <m:r>
                          <a:rPr lang="en-US" sz="4800" i="1" smtClean="0">
                            <a:latin typeface="Cambria Math" panose="02040503050406030204" pitchFamily="18" charset="0"/>
                            <a:ea typeface="Cambria Math" panose="02040503050406030204" pitchFamily="18" charset="0"/>
                          </a:rPr>
                          <m:t>𝛼𝛾</m:t>
                        </m:r>
                      </m:sub>
                    </m:sSub>
                    <m:r>
                      <a:rPr lang="en-CA" sz="4800" i="1">
                        <a:latin typeface="Cambria Math" panose="02040503050406030204" pitchFamily="18" charset="0"/>
                        <a:ea typeface="Cambria Math" panose="02040503050406030204" pitchFamily="18" charset="0"/>
                      </a:rPr>
                      <m:t>∝</m:t>
                    </m:r>
                    <m:f>
                      <m:fPr>
                        <m:ctrlPr>
                          <a:rPr lang="en-CA" sz="4800" i="1" smtClean="0">
                            <a:latin typeface="Cambria Math" panose="02040503050406030204" pitchFamily="18" charset="0"/>
                            <a:ea typeface="Cambria Math" panose="02040503050406030204" pitchFamily="18" charset="0"/>
                          </a:rPr>
                        </m:ctrlPr>
                      </m:fPr>
                      <m:num>
                        <m:sSub>
                          <m:sSubPr>
                            <m:ctrlPr>
                              <a:rPr lang="en-CA" sz="4800" i="1" smtClean="0">
                                <a:latin typeface="Cambria Math" panose="02040503050406030204" pitchFamily="18" charset="0"/>
                                <a:ea typeface="Cambria Math" panose="02040503050406030204" pitchFamily="18" charset="0"/>
                              </a:rPr>
                            </m:ctrlPr>
                          </m:sSubPr>
                          <m:e>
                            <m:r>
                              <m:rPr>
                                <m:sty m:val="p"/>
                              </m:rPr>
                              <a:rPr lang="el-GR" sz="4800" i="1" smtClean="0">
                                <a:latin typeface="Cambria Math" panose="02040503050406030204" pitchFamily="18" charset="0"/>
                                <a:ea typeface="Cambria Math" panose="02040503050406030204" pitchFamily="18" charset="0"/>
                              </a:rPr>
                              <m:t>Γ</m:t>
                            </m:r>
                          </m:e>
                          <m:sub>
                            <m:r>
                              <a:rPr lang="en-CA" sz="4800" i="1">
                                <a:latin typeface="Cambria Math" panose="02040503050406030204" pitchFamily="18" charset="0"/>
                                <a:ea typeface="Cambria Math" panose="02040503050406030204" pitchFamily="18" charset="0"/>
                              </a:rPr>
                              <m:t>𝛼</m:t>
                            </m:r>
                          </m:sub>
                        </m:sSub>
                        <m:sSub>
                          <m:sSubPr>
                            <m:ctrlPr>
                              <a:rPr lang="en-CA" sz="4800" i="1">
                                <a:latin typeface="Cambria Math" panose="02040503050406030204" pitchFamily="18" charset="0"/>
                                <a:ea typeface="Cambria Math" panose="02040503050406030204" pitchFamily="18" charset="0"/>
                              </a:rPr>
                            </m:ctrlPr>
                          </m:sSubPr>
                          <m:e>
                            <m:r>
                              <m:rPr>
                                <m:sty m:val="p"/>
                              </m:rPr>
                              <a:rPr lang="el-GR" sz="4800" i="1">
                                <a:latin typeface="Cambria Math" panose="02040503050406030204" pitchFamily="18" charset="0"/>
                                <a:ea typeface="Cambria Math" panose="02040503050406030204" pitchFamily="18" charset="0"/>
                              </a:rPr>
                              <m:t>Γ</m:t>
                            </m:r>
                          </m:e>
                          <m:sub>
                            <m:r>
                              <a:rPr lang="el-GR" sz="4800" i="1" smtClean="0">
                                <a:latin typeface="Cambria Math" panose="02040503050406030204" pitchFamily="18" charset="0"/>
                                <a:ea typeface="Cambria Math" panose="02040503050406030204" pitchFamily="18" charset="0"/>
                              </a:rPr>
                              <m:t>𝛾</m:t>
                            </m:r>
                          </m:sub>
                        </m:sSub>
                      </m:num>
                      <m:den>
                        <m:sSub>
                          <m:sSubPr>
                            <m:ctrlPr>
                              <a:rPr lang="en-CA" sz="4800" i="1">
                                <a:latin typeface="Cambria Math" panose="02040503050406030204" pitchFamily="18" charset="0"/>
                                <a:ea typeface="Cambria Math" panose="02040503050406030204" pitchFamily="18" charset="0"/>
                              </a:rPr>
                            </m:ctrlPr>
                          </m:sSubPr>
                          <m:e>
                            <m:r>
                              <m:rPr>
                                <m:sty m:val="p"/>
                              </m:rPr>
                              <a:rPr lang="el-GR" sz="4800" i="1">
                                <a:latin typeface="Cambria Math" panose="02040503050406030204" pitchFamily="18" charset="0"/>
                                <a:ea typeface="Cambria Math" panose="02040503050406030204" pitchFamily="18" charset="0"/>
                              </a:rPr>
                              <m:t>Γ</m:t>
                            </m:r>
                          </m:e>
                          <m:sub>
                            <m:r>
                              <a:rPr lang="el-GR" sz="4800" i="1" smtClean="0">
                                <a:latin typeface="Cambria Math" panose="02040503050406030204" pitchFamily="18" charset="0"/>
                                <a:ea typeface="Cambria Math" panose="02040503050406030204" pitchFamily="18" charset="0"/>
                              </a:rPr>
                              <m:t>𝛼</m:t>
                            </m:r>
                          </m:sub>
                        </m:sSub>
                        <m:r>
                          <a:rPr lang="en-CA" sz="4800" b="0" i="1" smtClean="0">
                            <a:latin typeface="Cambria Math" panose="02040503050406030204" pitchFamily="18" charset="0"/>
                            <a:ea typeface="Cambria Math" panose="02040503050406030204" pitchFamily="18" charset="0"/>
                          </a:rPr>
                          <m:t>+</m:t>
                        </m:r>
                        <m:sSub>
                          <m:sSubPr>
                            <m:ctrlPr>
                              <a:rPr lang="en-CA" sz="4800" i="1">
                                <a:latin typeface="Cambria Math" panose="02040503050406030204" pitchFamily="18" charset="0"/>
                                <a:ea typeface="Cambria Math" panose="02040503050406030204" pitchFamily="18" charset="0"/>
                              </a:rPr>
                            </m:ctrlPr>
                          </m:sSubPr>
                          <m:e>
                            <m:r>
                              <m:rPr>
                                <m:sty m:val="p"/>
                              </m:rPr>
                              <a:rPr lang="el-GR" sz="4800" i="1">
                                <a:latin typeface="Cambria Math" panose="02040503050406030204" pitchFamily="18" charset="0"/>
                                <a:ea typeface="Cambria Math" panose="02040503050406030204" pitchFamily="18" charset="0"/>
                              </a:rPr>
                              <m:t>Γ</m:t>
                            </m:r>
                          </m:e>
                          <m:sub>
                            <m:r>
                              <a:rPr lang="el-GR" sz="4800" i="1" smtClean="0">
                                <a:latin typeface="Cambria Math" panose="02040503050406030204" pitchFamily="18" charset="0"/>
                                <a:ea typeface="Cambria Math" panose="02040503050406030204" pitchFamily="18" charset="0"/>
                              </a:rPr>
                              <m:t>𝛾</m:t>
                            </m:r>
                          </m:sub>
                        </m:sSub>
                      </m:den>
                    </m:f>
                  </m:oMath>
                </a14:m>
                <a:r>
                  <a:rPr lang="en-US" sz="4800" dirty="0"/>
                  <a:t> </a:t>
                </a:r>
                <a14:m>
                  <m:oMath xmlns:m="http://schemas.openxmlformats.org/officeDocument/2006/math">
                    <m:r>
                      <a:rPr lang="en-US" sz="4800" i="1" dirty="0" smtClean="0">
                        <a:latin typeface="Cambria Math" panose="02040503050406030204" pitchFamily="18" charset="0"/>
                        <a:ea typeface="Cambria Math" panose="02040503050406030204" pitchFamily="18" charset="0"/>
                      </a:rPr>
                      <m:t>≈</m:t>
                    </m:r>
                    <m:r>
                      <a:rPr lang="en-CA" sz="4800" b="0" i="1" dirty="0" smtClean="0">
                        <a:latin typeface="Cambria Math" panose="02040503050406030204" pitchFamily="18" charset="0"/>
                        <a:ea typeface="Cambria Math" panose="02040503050406030204" pitchFamily="18" charset="0"/>
                      </a:rPr>
                      <m:t> </m:t>
                    </m:r>
                    <m:sSub>
                      <m:sSubPr>
                        <m:ctrlPr>
                          <a:rPr lang="en-CA" sz="4800" i="1">
                            <a:latin typeface="Cambria Math" panose="02040503050406030204" pitchFamily="18" charset="0"/>
                            <a:ea typeface="Cambria Math" panose="02040503050406030204" pitchFamily="18" charset="0"/>
                          </a:rPr>
                        </m:ctrlPr>
                      </m:sSubPr>
                      <m:e>
                        <m:r>
                          <m:rPr>
                            <m:sty m:val="p"/>
                          </m:rPr>
                          <a:rPr lang="el-GR" sz="4800" i="1">
                            <a:latin typeface="Cambria Math" panose="02040503050406030204" pitchFamily="18" charset="0"/>
                            <a:ea typeface="Cambria Math" panose="02040503050406030204" pitchFamily="18" charset="0"/>
                          </a:rPr>
                          <m:t>Γ</m:t>
                        </m:r>
                      </m:e>
                      <m:sub>
                        <m:r>
                          <a:rPr lang="en-CA" sz="4800" i="1">
                            <a:latin typeface="Cambria Math" panose="02040503050406030204" pitchFamily="18" charset="0"/>
                            <a:ea typeface="Cambria Math" panose="02040503050406030204" pitchFamily="18" charset="0"/>
                          </a:rPr>
                          <m:t>𝛼</m:t>
                        </m:r>
                      </m:sub>
                    </m:sSub>
                  </m:oMath>
                </a14:m>
                <a:endParaRPr lang="en-US" sz="4800" dirty="0"/>
              </a:p>
            </p:txBody>
          </p:sp>
        </mc:Choice>
        <mc:Fallback xmlns="">
          <p:sp>
            <p:nvSpPr>
              <p:cNvPr id="7" name="TextBox 6">
                <a:extLst>
                  <a:ext uri="{FF2B5EF4-FFF2-40B4-BE49-F238E27FC236}">
                    <a16:creationId xmlns:a16="http://schemas.microsoft.com/office/drawing/2014/main" id="{6A325D19-7BC0-9274-D744-F08FA406672F}"/>
                  </a:ext>
                </a:extLst>
              </p:cNvPr>
              <p:cNvSpPr txBox="1">
                <a:spLocks noRot="1" noChangeAspect="1" noMove="1" noResize="1" noEditPoints="1" noAdjustHandles="1" noChangeArrowheads="1" noChangeShapeType="1" noTextEdit="1"/>
              </p:cNvSpPr>
              <p:nvPr/>
            </p:nvSpPr>
            <p:spPr>
              <a:xfrm>
                <a:off x="1470686" y="2407213"/>
                <a:ext cx="5216236" cy="1352999"/>
              </a:xfrm>
              <a:prstGeom prst="rect">
                <a:avLst/>
              </a:prstGeom>
              <a:blipFill>
                <a:blip r:embed="rId3"/>
                <a:stretch>
                  <a:fillRect l="-971"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670F355-5D97-90B1-C9C6-85F1A3870272}"/>
                  </a:ext>
                </a:extLst>
              </p:cNvPr>
              <p:cNvSpPr txBox="1"/>
              <p:nvPr/>
            </p:nvSpPr>
            <p:spPr>
              <a:xfrm>
                <a:off x="7161610" y="2738426"/>
                <a:ext cx="3061992" cy="690574"/>
              </a:xfrm>
              <a:prstGeom prst="rect">
                <a:avLst/>
              </a:prstGeom>
              <a:noFill/>
            </p:spPr>
            <p:txBody>
              <a:bodyPr wrap="none" rtlCol="0">
                <a:spAutoFit/>
              </a:bodyPr>
              <a:lstStyle/>
              <a:p>
                <a:r>
                  <a:rPr lang="en-US" sz="3600" dirty="0"/>
                  <a:t>When </a:t>
                </a:r>
                <a14:m>
                  <m:oMath xmlns:m="http://schemas.openxmlformats.org/officeDocument/2006/math">
                    <m:sSub>
                      <m:sSubPr>
                        <m:ctrlPr>
                          <a:rPr lang="en-CA" sz="3600" i="1">
                            <a:latin typeface="Cambria Math" panose="02040503050406030204" pitchFamily="18" charset="0"/>
                            <a:ea typeface="Cambria Math" panose="02040503050406030204" pitchFamily="18" charset="0"/>
                          </a:rPr>
                        </m:ctrlPr>
                      </m:sSubPr>
                      <m:e>
                        <m:r>
                          <m:rPr>
                            <m:sty m:val="p"/>
                          </m:rPr>
                          <a:rPr lang="el-GR" sz="3600" i="1">
                            <a:latin typeface="Cambria Math" panose="02040503050406030204" pitchFamily="18" charset="0"/>
                            <a:ea typeface="Cambria Math" panose="02040503050406030204" pitchFamily="18" charset="0"/>
                          </a:rPr>
                          <m:t>Γ</m:t>
                        </m:r>
                      </m:e>
                      <m:sub>
                        <m:r>
                          <a:rPr lang="en-CA" sz="3600" i="1">
                            <a:latin typeface="Cambria Math" panose="02040503050406030204" pitchFamily="18" charset="0"/>
                            <a:ea typeface="Cambria Math" panose="02040503050406030204" pitchFamily="18" charset="0"/>
                          </a:rPr>
                          <m:t>𝛼</m:t>
                        </m:r>
                      </m:sub>
                    </m:sSub>
                    <m:r>
                      <a:rPr lang="en-CA" sz="3600" b="0" i="1" smtClean="0">
                        <a:latin typeface="Cambria Math" panose="02040503050406030204" pitchFamily="18" charset="0"/>
                        <a:ea typeface="Cambria Math" panose="02040503050406030204" pitchFamily="18" charset="0"/>
                      </a:rPr>
                      <m:t>≪</m:t>
                    </m:r>
                    <m:sSub>
                      <m:sSubPr>
                        <m:ctrlPr>
                          <a:rPr lang="en-CA" sz="3600" i="1">
                            <a:latin typeface="Cambria Math" panose="02040503050406030204" pitchFamily="18" charset="0"/>
                            <a:ea typeface="Cambria Math" panose="02040503050406030204" pitchFamily="18" charset="0"/>
                          </a:rPr>
                        </m:ctrlPr>
                      </m:sSubPr>
                      <m:e>
                        <m:r>
                          <m:rPr>
                            <m:sty m:val="p"/>
                          </m:rPr>
                          <a:rPr lang="el-GR" sz="3600" i="1">
                            <a:latin typeface="Cambria Math" panose="02040503050406030204" pitchFamily="18" charset="0"/>
                            <a:ea typeface="Cambria Math" panose="02040503050406030204" pitchFamily="18" charset="0"/>
                          </a:rPr>
                          <m:t>Γ</m:t>
                        </m:r>
                      </m:e>
                      <m:sub>
                        <m:r>
                          <a:rPr lang="el-GR" sz="3600" i="1" smtClean="0">
                            <a:latin typeface="Cambria Math" panose="02040503050406030204" pitchFamily="18" charset="0"/>
                            <a:ea typeface="Cambria Math" panose="02040503050406030204" pitchFamily="18" charset="0"/>
                          </a:rPr>
                          <m:t>𝛾</m:t>
                        </m:r>
                      </m:sub>
                    </m:sSub>
                  </m:oMath>
                </a14:m>
                <a:endParaRPr lang="en-US" sz="3600" dirty="0"/>
              </a:p>
            </p:txBody>
          </p:sp>
        </mc:Choice>
        <mc:Fallback xmlns="">
          <p:sp>
            <p:nvSpPr>
              <p:cNvPr id="10" name="TextBox 9">
                <a:extLst>
                  <a:ext uri="{FF2B5EF4-FFF2-40B4-BE49-F238E27FC236}">
                    <a16:creationId xmlns:a16="http://schemas.microsoft.com/office/drawing/2014/main" id="{B670F355-5D97-90B1-C9C6-85F1A3870272}"/>
                  </a:ext>
                </a:extLst>
              </p:cNvPr>
              <p:cNvSpPr txBox="1">
                <a:spLocks noRot="1" noChangeAspect="1" noMove="1" noResize="1" noEditPoints="1" noAdjustHandles="1" noChangeArrowheads="1" noChangeShapeType="1" noTextEdit="1"/>
              </p:cNvSpPr>
              <p:nvPr/>
            </p:nvSpPr>
            <p:spPr>
              <a:xfrm>
                <a:off x="7161610" y="2738426"/>
                <a:ext cx="3061992" cy="690574"/>
              </a:xfrm>
              <a:prstGeom prst="rect">
                <a:avLst/>
              </a:prstGeom>
              <a:blipFill>
                <a:blip r:embed="rId4"/>
                <a:stretch>
                  <a:fillRect l="-6224" t="-14286" b="-23214"/>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1E86541-6213-1E15-44A1-3E50E05CFE67}"/>
              </a:ext>
            </a:extLst>
          </p:cNvPr>
          <p:cNvSpPr txBox="1"/>
          <p:nvPr/>
        </p:nvSpPr>
        <p:spPr>
          <a:xfrm>
            <a:off x="3565003" y="4888140"/>
            <a:ext cx="5222327" cy="523220"/>
          </a:xfrm>
          <a:prstGeom prst="rect">
            <a:avLst/>
          </a:prstGeom>
          <a:noFill/>
        </p:spPr>
        <p:txBody>
          <a:bodyPr wrap="none" rtlCol="0">
            <a:spAutoFit/>
          </a:bodyPr>
          <a:lstStyle/>
          <a:p>
            <a:r>
              <a:rPr lang="en-US" sz="2800" dirty="0"/>
              <a:t>Dominated by the Alpha widths </a:t>
            </a:r>
          </a:p>
        </p:txBody>
      </p:sp>
    </p:spTree>
    <p:extLst>
      <p:ext uri="{BB962C8B-B14F-4D97-AF65-F5344CB8AC3E}">
        <p14:creationId xmlns:p14="http://schemas.microsoft.com/office/powerpoint/2010/main" val="1335315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B53F0-BB72-66F4-A6F6-3C012CB30B54}"/>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4E39831-E35F-BDAA-4411-0B235B86BCCB}"/>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79D6AD-C9A9-3807-97C0-9EC3707829E4}"/>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pic>
        <p:nvPicPr>
          <p:cNvPr id="7" name="Picture 6" descr="A graph with red and blue lines&#10;&#10;AI-generated content may be incorrect.">
            <a:extLst>
              <a:ext uri="{FF2B5EF4-FFF2-40B4-BE49-F238E27FC236}">
                <a16:creationId xmlns:a16="http://schemas.microsoft.com/office/drawing/2014/main" id="{C31E1017-FE10-9FC0-582B-038D2E1556DE}"/>
              </a:ext>
            </a:extLst>
          </p:cNvPr>
          <p:cNvPicPr>
            <a:picLocks noChangeAspect="1"/>
          </p:cNvPicPr>
          <p:nvPr/>
        </p:nvPicPr>
        <p:blipFill>
          <a:blip r:embed="rId3"/>
          <a:stretch>
            <a:fillRect/>
          </a:stretch>
        </p:blipFill>
        <p:spPr>
          <a:xfrm>
            <a:off x="2390255" y="1136796"/>
            <a:ext cx="7772400" cy="4789967"/>
          </a:xfrm>
          <a:prstGeom prst="rect">
            <a:avLst/>
          </a:prstGeom>
        </p:spPr>
      </p:pic>
      <p:sp>
        <p:nvSpPr>
          <p:cNvPr id="8" name="TextBox 7">
            <a:extLst>
              <a:ext uri="{FF2B5EF4-FFF2-40B4-BE49-F238E27FC236}">
                <a16:creationId xmlns:a16="http://schemas.microsoft.com/office/drawing/2014/main" id="{D99429F0-DEA8-24D9-1E58-300703593ABA}"/>
              </a:ext>
            </a:extLst>
          </p:cNvPr>
          <p:cNvSpPr txBox="1"/>
          <p:nvPr/>
        </p:nvSpPr>
        <p:spPr>
          <a:xfrm>
            <a:off x="7089731" y="6454458"/>
            <a:ext cx="3858018" cy="738664"/>
          </a:xfrm>
          <a:prstGeom prst="rect">
            <a:avLst/>
          </a:prstGeom>
          <a:noFill/>
        </p:spPr>
        <p:txBody>
          <a:bodyPr wrap="square" rtlCol="0">
            <a:spAutoFit/>
          </a:bodyPr>
          <a:lstStyle/>
          <a:p>
            <a:r>
              <a:rPr lang="en-US" sz="1200" dirty="0">
                <a:solidFill>
                  <a:srgbClr val="767171"/>
                </a:solidFill>
              </a:rPr>
              <a:t>Ota et al. </a:t>
            </a:r>
            <a:r>
              <a:rPr lang="en-CA" sz="1200" dirty="0">
                <a:solidFill>
                  <a:srgbClr val="767171"/>
                </a:solidFill>
              </a:rPr>
              <a:t>(6Li, d) and (6Li, t) reactions on 22Ne and implications for s-process nucleosynthesis</a:t>
            </a:r>
          </a:p>
          <a:p>
            <a:endParaRPr lang="en-US" dirty="0"/>
          </a:p>
        </p:txBody>
      </p:sp>
      <p:sp>
        <p:nvSpPr>
          <p:cNvPr id="9" name="TextBox 8">
            <a:extLst>
              <a:ext uri="{FF2B5EF4-FFF2-40B4-BE49-F238E27FC236}">
                <a16:creationId xmlns:a16="http://schemas.microsoft.com/office/drawing/2014/main" id="{F09D65A7-1F1E-7891-3696-CBA4CEA1DE49}"/>
              </a:ext>
            </a:extLst>
          </p:cNvPr>
          <p:cNvSpPr txBox="1"/>
          <p:nvPr/>
        </p:nvSpPr>
        <p:spPr>
          <a:xfrm>
            <a:off x="526094" y="380266"/>
            <a:ext cx="2622834" cy="523220"/>
          </a:xfrm>
          <a:prstGeom prst="rect">
            <a:avLst/>
          </a:prstGeom>
          <a:noFill/>
        </p:spPr>
        <p:txBody>
          <a:bodyPr wrap="none" rtlCol="0">
            <a:spAutoFit/>
          </a:bodyPr>
          <a:lstStyle/>
          <a:p>
            <a:r>
              <a:rPr lang="en-US" sz="2800" b="1" dirty="0"/>
              <a:t>Excited Sates </a:t>
            </a:r>
          </a:p>
        </p:txBody>
      </p:sp>
    </p:spTree>
    <p:extLst>
      <p:ext uri="{BB962C8B-B14F-4D97-AF65-F5344CB8AC3E}">
        <p14:creationId xmlns:p14="http://schemas.microsoft.com/office/powerpoint/2010/main" val="84524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10CC59-9350-378B-972F-080B8E04D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1E324C-C588-0127-4AC1-CFB73DEEA417}"/>
              </a:ext>
            </a:extLst>
          </p:cNvPr>
          <p:cNvSpPr>
            <a:spLocks noGrp="1"/>
          </p:cNvSpPr>
          <p:nvPr>
            <p:ph type="title"/>
          </p:nvPr>
        </p:nvSpPr>
        <p:spPr>
          <a:xfrm>
            <a:off x="259761" y="215368"/>
            <a:ext cx="8953827" cy="650329"/>
          </a:xfrm>
        </p:spPr>
        <p:txBody>
          <a:bodyPr>
            <a:normAutofit fontScale="90000"/>
          </a:bodyPr>
          <a:lstStyle/>
          <a:p>
            <a:r>
              <a:rPr lang="en-US" sz="3200" dirty="0">
                <a:solidFill>
                  <a:schemeClr val="tx1"/>
                </a:solidFill>
              </a:rPr>
              <a:t>The Slow Neutron Capture Process(</a:t>
            </a:r>
            <a:r>
              <a:rPr lang="en-US" sz="3200" i="1" dirty="0">
                <a:solidFill>
                  <a:schemeClr val="tx1"/>
                </a:solidFill>
              </a:rPr>
              <a:t>s-process</a:t>
            </a:r>
            <a:r>
              <a:rPr lang="en-US" sz="3200" dirty="0">
                <a:solidFill>
                  <a:schemeClr val="tx1"/>
                </a:solidFill>
              </a:rPr>
              <a:t>)</a:t>
            </a:r>
          </a:p>
        </p:txBody>
      </p:sp>
      <p:cxnSp>
        <p:nvCxnSpPr>
          <p:cNvPr id="13" name="Straight Connector 12">
            <a:extLst>
              <a:ext uri="{FF2B5EF4-FFF2-40B4-BE49-F238E27FC236}">
                <a16:creationId xmlns:a16="http://schemas.microsoft.com/office/drawing/2014/main" id="{A289D572-153C-429D-6464-C70B77D78A55}"/>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BCD695F-1D23-D223-71A5-36E095669713}"/>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sp>
        <p:nvSpPr>
          <p:cNvPr id="14" name="TextBox 13">
            <a:extLst>
              <a:ext uri="{FF2B5EF4-FFF2-40B4-BE49-F238E27FC236}">
                <a16:creationId xmlns:a16="http://schemas.microsoft.com/office/drawing/2014/main" id="{84B58EFD-2FB6-0CEC-801E-27A66A77D668}"/>
              </a:ext>
            </a:extLst>
          </p:cNvPr>
          <p:cNvSpPr txBox="1"/>
          <p:nvPr/>
        </p:nvSpPr>
        <p:spPr>
          <a:xfrm>
            <a:off x="5688388" y="6497438"/>
            <a:ext cx="6116594" cy="830997"/>
          </a:xfrm>
          <a:prstGeom prst="rect">
            <a:avLst/>
          </a:prstGeom>
          <a:noFill/>
        </p:spPr>
        <p:txBody>
          <a:bodyPr wrap="square">
            <a:spAutoFit/>
          </a:bodyPr>
          <a:lstStyle/>
          <a:p>
            <a:r>
              <a:rPr lang="en-CA" sz="1200" i="1" dirty="0">
                <a:solidFill>
                  <a:schemeClr val="bg2">
                    <a:lumMod val="50000"/>
                  </a:schemeClr>
                </a:solidFill>
              </a:rPr>
              <a:t>Image credit</a:t>
            </a:r>
            <a:r>
              <a:rPr lang="en-CA" sz="1200" i="1" dirty="0">
                <a:solidFill>
                  <a:srgbClr val="767171"/>
                </a:solidFill>
              </a:rPr>
              <a:t>: </a:t>
            </a:r>
            <a:r>
              <a:rPr lang="en-CA" sz="1200" dirty="0">
                <a:solidFill>
                  <a:srgbClr val="767171"/>
                </a:solidFill>
              </a:rPr>
              <a:t>R. </a:t>
            </a:r>
            <a:r>
              <a:rPr lang="en-CA" sz="1200" dirty="0" err="1">
                <a:solidFill>
                  <a:srgbClr val="767171"/>
                </a:solidFill>
              </a:rPr>
              <a:t>Reifarth</a:t>
            </a:r>
            <a:r>
              <a:rPr lang="en-CA" sz="1200" dirty="0">
                <a:solidFill>
                  <a:srgbClr val="767171"/>
                </a:solidFill>
              </a:rPr>
              <a:t> et al. Nuclear astrophysics with radioactive ions at FAIR (2013)</a:t>
            </a:r>
          </a:p>
          <a:p>
            <a:br>
              <a:rPr lang="en-CA" sz="1200" dirty="0"/>
            </a:br>
            <a:endParaRPr lang="en-CA" sz="1200" dirty="0"/>
          </a:p>
          <a:p>
            <a:endParaRPr lang="en-CA" sz="1200" i="1" dirty="0">
              <a:solidFill>
                <a:schemeClr val="bg2">
                  <a:lumMod val="50000"/>
                </a:schemeClr>
              </a:solidFill>
            </a:endParaRPr>
          </a:p>
        </p:txBody>
      </p:sp>
      <p:sp>
        <p:nvSpPr>
          <p:cNvPr id="17" name="TextBox 16">
            <a:extLst>
              <a:ext uri="{FF2B5EF4-FFF2-40B4-BE49-F238E27FC236}">
                <a16:creationId xmlns:a16="http://schemas.microsoft.com/office/drawing/2014/main" id="{7814AFE6-31AB-CE54-EA14-B479E61A97E5}"/>
              </a:ext>
            </a:extLst>
          </p:cNvPr>
          <p:cNvSpPr txBox="1"/>
          <p:nvPr/>
        </p:nvSpPr>
        <p:spPr>
          <a:xfrm>
            <a:off x="170334" y="2856107"/>
            <a:ext cx="4653024" cy="830997"/>
          </a:xfrm>
          <a:prstGeom prst="rect">
            <a:avLst/>
          </a:prstGeom>
          <a:noFill/>
        </p:spPr>
        <p:txBody>
          <a:bodyPr wrap="square">
            <a:spAutoFit/>
          </a:bodyPr>
          <a:lstStyle/>
          <a:p>
            <a:r>
              <a:rPr lang="en-CA" sz="2400" dirty="0">
                <a:solidFill>
                  <a:schemeClr val="tx1"/>
                </a:solidFill>
              </a:rPr>
              <a:t>Makes about </a:t>
            </a:r>
            <a:r>
              <a:rPr lang="en-CA" sz="2400" dirty="0">
                <a:solidFill>
                  <a:srgbClr val="F201FD"/>
                </a:solidFill>
              </a:rPr>
              <a:t>half</a:t>
            </a:r>
            <a:r>
              <a:rPr lang="en-CA" sz="2400" dirty="0">
                <a:solidFill>
                  <a:schemeClr val="tx1"/>
                </a:solidFill>
              </a:rPr>
              <a:t> of the heavy elements in the universe!</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504E990-45A7-9637-5007-CB38C45002FC}"/>
                  </a:ext>
                </a:extLst>
              </p:cNvPr>
              <p:cNvSpPr txBox="1"/>
              <p:nvPr/>
            </p:nvSpPr>
            <p:spPr>
              <a:xfrm>
                <a:off x="628329" y="5053811"/>
                <a:ext cx="4834580" cy="923330"/>
              </a:xfrm>
              <a:prstGeom prst="rect">
                <a:avLst/>
              </a:prstGeom>
              <a:noFill/>
            </p:spPr>
            <p:txBody>
              <a:bodyPr wrap="square">
                <a:spAutoFit/>
              </a:bodyPr>
              <a:lstStyle/>
              <a:p>
                <a:r>
                  <a:rPr lang="en-US" sz="5400" baseline="30000" dirty="0"/>
                  <a:t>13</a:t>
                </a:r>
                <a:r>
                  <a:rPr lang="en-US" sz="5400" dirty="0"/>
                  <a:t>C</a:t>
                </a:r>
                <a:r>
                  <a:rPr lang="en-CA" sz="5400" dirty="0">
                    <a:solidFill>
                      <a:schemeClr val="tx1"/>
                    </a:solidFill>
                  </a:rPr>
                  <a:t>(</a:t>
                </a:r>
                <a14:m>
                  <m:oMath xmlns:m="http://schemas.openxmlformats.org/officeDocument/2006/math">
                    <m:r>
                      <a:rPr lang="en-CA" sz="5400" i="1">
                        <a:solidFill>
                          <a:schemeClr val="tx1"/>
                        </a:solidFill>
                        <a:latin typeface="Cambria Math" panose="02040503050406030204" pitchFamily="18" charset="0"/>
                        <a:ea typeface="Cambria Math" panose="02040503050406030204" pitchFamily="18" charset="0"/>
                      </a:rPr>
                      <m:t>𝜶</m:t>
                    </m:r>
                    <m:r>
                      <a:rPr lang="en-CA" sz="5400" i="1">
                        <a:solidFill>
                          <a:schemeClr val="tx1"/>
                        </a:solidFill>
                        <a:latin typeface="Cambria Math" panose="02040503050406030204" pitchFamily="18" charset="0"/>
                        <a:ea typeface="Cambria Math" panose="02040503050406030204" pitchFamily="18" charset="0"/>
                      </a:rPr>
                      <m:t>,</m:t>
                    </m:r>
                    <m:r>
                      <a:rPr lang="en-CA" sz="5400" b="0" i="1" smtClean="0">
                        <a:solidFill>
                          <a:schemeClr val="tx1"/>
                        </a:solidFill>
                        <a:latin typeface="Cambria Math" panose="02040503050406030204" pitchFamily="18" charset="0"/>
                        <a:ea typeface="Cambria Math" panose="02040503050406030204" pitchFamily="18" charset="0"/>
                      </a:rPr>
                      <m:t>𝑛</m:t>
                    </m:r>
                  </m:oMath>
                </a14:m>
                <a:r>
                  <a:rPr lang="en-CA" sz="5400" dirty="0">
                    <a:solidFill>
                      <a:schemeClr val="tx1"/>
                    </a:solidFill>
                  </a:rPr>
                  <a:t>)</a:t>
                </a:r>
                <a:r>
                  <a:rPr lang="en-US" sz="5400" baseline="30000" dirty="0">
                    <a:solidFill>
                      <a:schemeClr val="tx1"/>
                    </a:solidFill>
                  </a:rPr>
                  <a:t> 16</a:t>
                </a:r>
                <a:r>
                  <a:rPr lang="en-US" sz="5400" dirty="0"/>
                  <a:t>O</a:t>
                </a:r>
                <a:r>
                  <a:rPr lang="en-CA" sz="5400" dirty="0">
                    <a:solidFill>
                      <a:schemeClr val="tx1"/>
                    </a:solidFill>
                  </a:rPr>
                  <a:t> </a:t>
                </a:r>
                <a:endParaRPr lang="en-US" sz="5400" dirty="0"/>
              </a:p>
            </p:txBody>
          </p:sp>
        </mc:Choice>
        <mc:Fallback xmlns="">
          <p:sp>
            <p:nvSpPr>
              <p:cNvPr id="18" name="TextBox 17">
                <a:extLst>
                  <a:ext uri="{FF2B5EF4-FFF2-40B4-BE49-F238E27FC236}">
                    <a16:creationId xmlns:a16="http://schemas.microsoft.com/office/drawing/2014/main" id="{0504E990-45A7-9637-5007-CB38C45002FC}"/>
                  </a:ext>
                </a:extLst>
              </p:cNvPr>
              <p:cNvSpPr txBox="1">
                <a:spLocks noRot="1" noChangeAspect="1" noMove="1" noResize="1" noEditPoints="1" noAdjustHandles="1" noChangeArrowheads="1" noChangeShapeType="1" noTextEdit="1"/>
              </p:cNvSpPr>
              <p:nvPr/>
            </p:nvSpPr>
            <p:spPr>
              <a:xfrm>
                <a:off x="628329" y="5053811"/>
                <a:ext cx="4834580" cy="923330"/>
              </a:xfrm>
              <a:prstGeom prst="rect">
                <a:avLst/>
              </a:prstGeom>
              <a:blipFill>
                <a:blip r:embed="rId5"/>
                <a:stretch>
                  <a:fillRect l="-3665" t="-17568" b="-391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372474B-8DA3-BD9C-05B5-613FCBC91908}"/>
                  </a:ext>
                </a:extLst>
              </p:cNvPr>
              <p:cNvSpPr txBox="1"/>
              <p:nvPr/>
            </p:nvSpPr>
            <p:spPr>
              <a:xfrm>
                <a:off x="5791522" y="5063690"/>
                <a:ext cx="5502553" cy="1015663"/>
              </a:xfrm>
              <a:prstGeom prst="rect">
                <a:avLst/>
              </a:prstGeom>
              <a:solidFill>
                <a:srgbClr val="009CFF"/>
              </a:solidFill>
            </p:spPr>
            <p:txBody>
              <a:bodyPr wrap="square">
                <a:spAutoFit/>
              </a:bodyPr>
              <a:lstStyle/>
              <a:p>
                <a:r>
                  <a:rPr lang="en-US" sz="6000" baseline="30000" dirty="0">
                    <a:solidFill>
                      <a:schemeClr val="tx1"/>
                    </a:solidFill>
                  </a:rPr>
                  <a:t>22</a:t>
                </a:r>
                <a:r>
                  <a:rPr lang="en-US" sz="6000" dirty="0">
                    <a:solidFill>
                      <a:schemeClr val="tx1"/>
                    </a:solidFill>
                  </a:rPr>
                  <a:t>Ne</a:t>
                </a:r>
                <a:r>
                  <a:rPr lang="en-CA" sz="6000" dirty="0">
                    <a:solidFill>
                      <a:schemeClr val="tx1"/>
                    </a:solidFill>
                  </a:rPr>
                  <a:t>(</a:t>
                </a:r>
                <a14:m>
                  <m:oMath xmlns:m="http://schemas.openxmlformats.org/officeDocument/2006/math">
                    <m:r>
                      <a:rPr lang="en-CA" sz="6000" i="1">
                        <a:solidFill>
                          <a:schemeClr val="tx1"/>
                        </a:solidFill>
                        <a:latin typeface="Cambria Math" panose="02040503050406030204" pitchFamily="18" charset="0"/>
                        <a:ea typeface="Cambria Math" panose="02040503050406030204" pitchFamily="18" charset="0"/>
                      </a:rPr>
                      <m:t>𝜶</m:t>
                    </m:r>
                    <m:r>
                      <a:rPr lang="en-CA" sz="6000" i="1">
                        <a:solidFill>
                          <a:schemeClr val="tx1"/>
                        </a:solidFill>
                        <a:latin typeface="Cambria Math" panose="02040503050406030204" pitchFamily="18" charset="0"/>
                        <a:ea typeface="Cambria Math" panose="02040503050406030204" pitchFamily="18" charset="0"/>
                      </a:rPr>
                      <m:t>,</m:t>
                    </m:r>
                    <m:r>
                      <a:rPr lang="en-CA" sz="6000" b="0" i="1" smtClean="0">
                        <a:solidFill>
                          <a:schemeClr val="tx1"/>
                        </a:solidFill>
                        <a:latin typeface="Cambria Math" panose="02040503050406030204" pitchFamily="18" charset="0"/>
                        <a:ea typeface="Cambria Math" panose="02040503050406030204" pitchFamily="18" charset="0"/>
                      </a:rPr>
                      <m:t>𝑛</m:t>
                    </m:r>
                  </m:oMath>
                </a14:m>
                <a:r>
                  <a:rPr lang="en-CA" sz="6000" dirty="0">
                    <a:solidFill>
                      <a:schemeClr val="tx1"/>
                    </a:solidFill>
                  </a:rPr>
                  <a:t>)</a:t>
                </a:r>
                <a:r>
                  <a:rPr lang="en-US" sz="6000" baseline="30000" dirty="0">
                    <a:solidFill>
                      <a:schemeClr val="tx1"/>
                    </a:solidFill>
                  </a:rPr>
                  <a:t> 25</a:t>
                </a:r>
                <a:r>
                  <a:rPr lang="en-US" sz="6000" dirty="0">
                    <a:solidFill>
                      <a:schemeClr val="tx1"/>
                    </a:solidFill>
                  </a:rPr>
                  <a:t>Mg</a:t>
                </a:r>
                <a:r>
                  <a:rPr lang="en-CA" sz="6000" dirty="0">
                    <a:solidFill>
                      <a:schemeClr val="tx1"/>
                    </a:solidFill>
                  </a:rPr>
                  <a:t> </a:t>
                </a:r>
                <a:endParaRPr lang="en-US" sz="6000" dirty="0"/>
              </a:p>
            </p:txBody>
          </p:sp>
        </mc:Choice>
        <mc:Fallback xmlns="">
          <p:sp>
            <p:nvSpPr>
              <p:cNvPr id="19" name="TextBox 18">
                <a:extLst>
                  <a:ext uri="{FF2B5EF4-FFF2-40B4-BE49-F238E27FC236}">
                    <a16:creationId xmlns:a16="http://schemas.microsoft.com/office/drawing/2014/main" id="{6372474B-8DA3-BD9C-05B5-613FCBC91908}"/>
                  </a:ext>
                </a:extLst>
              </p:cNvPr>
              <p:cNvSpPr txBox="1">
                <a:spLocks noRot="1" noChangeAspect="1" noMove="1" noResize="1" noEditPoints="1" noAdjustHandles="1" noChangeArrowheads="1" noChangeShapeType="1" noTextEdit="1"/>
              </p:cNvSpPr>
              <p:nvPr/>
            </p:nvSpPr>
            <p:spPr>
              <a:xfrm>
                <a:off x="5791522" y="5063690"/>
                <a:ext cx="5502553" cy="1015663"/>
              </a:xfrm>
              <a:prstGeom prst="rect">
                <a:avLst/>
              </a:prstGeom>
              <a:blipFill>
                <a:blip r:embed="rId6"/>
                <a:stretch>
                  <a:fillRect l="-3917" t="-17284" r="-1843" b="-39506"/>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A1106C99-A4DD-F413-8211-9DFFA94A001F}"/>
              </a:ext>
            </a:extLst>
          </p:cNvPr>
          <p:cNvSpPr/>
          <p:nvPr/>
        </p:nvSpPr>
        <p:spPr>
          <a:xfrm>
            <a:off x="2496846" y="5126732"/>
            <a:ext cx="799392" cy="900667"/>
          </a:xfrm>
          <a:prstGeom prst="ellipse">
            <a:avLst/>
          </a:prstGeom>
          <a:noFill/>
          <a:ln w="53975">
            <a:solidFill>
              <a:srgbClr val="F90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16ACE42-8AFD-CACC-D474-13031B421C92}"/>
              </a:ext>
            </a:extLst>
          </p:cNvPr>
          <p:cNvSpPr/>
          <p:nvPr/>
        </p:nvSpPr>
        <p:spPr>
          <a:xfrm>
            <a:off x="8346989" y="5178686"/>
            <a:ext cx="799392" cy="900667"/>
          </a:xfrm>
          <a:prstGeom prst="ellipse">
            <a:avLst/>
          </a:prstGeom>
          <a:noFill/>
          <a:ln w="53975">
            <a:solidFill>
              <a:srgbClr val="F905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number of electrons&#10;&#10;AI-generated content may be incorrect.">
            <a:extLst>
              <a:ext uri="{FF2B5EF4-FFF2-40B4-BE49-F238E27FC236}">
                <a16:creationId xmlns:a16="http://schemas.microsoft.com/office/drawing/2014/main" id="{902DD506-AC12-CE6D-53E3-B91E76A07D8F}"/>
              </a:ext>
            </a:extLst>
          </p:cNvPr>
          <p:cNvPicPr>
            <a:picLocks noChangeAspect="1"/>
          </p:cNvPicPr>
          <p:nvPr/>
        </p:nvPicPr>
        <p:blipFill>
          <a:blip r:embed="rId7"/>
          <a:stretch>
            <a:fillRect/>
          </a:stretch>
        </p:blipFill>
        <p:spPr>
          <a:xfrm>
            <a:off x="5203264" y="1264077"/>
            <a:ext cx="6683935" cy="3637194"/>
          </a:xfrm>
          <a:prstGeom prst="rect">
            <a:avLst/>
          </a:prstGeom>
        </p:spPr>
      </p:pic>
    </p:spTree>
    <p:extLst>
      <p:ext uri="{BB962C8B-B14F-4D97-AF65-F5344CB8AC3E}">
        <p14:creationId xmlns:p14="http://schemas.microsoft.com/office/powerpoint/2010/main" val="365014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08061-98B5-C71A-AC09-5373D3001437}"/>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45F8D4B-BC2C-69B4-C19E-44EB49D7DF84}"/>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2345C2E-0FE4-1826-B3C8-779F4293A91B}"/>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8FA9144-0A3B-1BC0-A084-CE807F391846}"/>
                  </a:ext>
                </a:extLst>
              </p:cNvPr>
              <p:cNvSpPr txBox="1"/>
              <p:nvPr/>
            </p:nvSpPr>
            <p:spPr>
              <a:xfrm>
                <a:off x="277245" y="229689"/>
                <a:ext cx="8144666" cy="584775"/>
              </a:xfrm>
              <a:prstGeom prst="rect">
                <a:avLst/>
              </a:prstGeom>
              <a:noFill/>
            </p:spPr>
            <p:txBody>
              <a:bodyPr wrap="none" rtlCol="0">
                <a:spAutoFit/>
              </a:bodyPr>
              <a:lstStyle/>
              <a:p>
                <a:r>
                  <a:rPr lang="en-CA" sz="3200" b="1" dirty="0"/>
                  <a:t>The competing reaction </a:t>
                </a:r>
                <a:r>
                  <a:rPr lang="en-US" sz="3200" b="1" baseline="30000" dirty="0">
                    <a:solidFill>
                      <a:schemeClr val="tx1">
                        <a:lumMod val="95000"/>
                        <a:lumOff val="5000"/>
                      </a:schemeClr>
                    </a:solidFill>
                  </a:rPr>
                  <a:t>22</a:t>
                </a:r>
                <a:r>
                  <a:rPr lang="en-US" sz="3200" b="1" dirty="0">
                    <a:solidFill>
                      <a:schemeClr val="tx1">
                        <a:lumMod val="95000"/>
                        <a:lumOff val="5000"/>
                      </a:schemeClr>
                    </a:solidFill>
                  </a:rPr>
                  <a:t>Ne</a:t>
                </a:r>
                <a:r>
                  <a:rPr lang="en-CA" sz="3200" b="1" dirty="0">
                    <a:solidFill>
                      <a:schemeClr val="tx1">
                        <a:lumMod val="95000"/>
                        <a:lumOff val="5000"/>
                      </a:schemeClr>
                    </a:solidFill>
                  </a:rPr>
                  <a:t>(</a:t>
                </a:r>
                <a14:m>
                  <m:oMath xmlns:m="http://schemas.openxmlformats.org/officeDocument/2006/math">
                    <m:r>
                      <a:rPr lang="en-CA" sz="3200" b="1" i="1">
                        <a:solidFill>
                          <a:schemeClr val="tx1">
                            <a:lumMod val="95000"/>
                            <a:lumOff val="5000"/>
                          </a:schemeClr>
                        </a:solidFill>
                        <a:latin typeface="Cambria Math" panose="02040503050406030204" pitchFamily="18" charset="0"/>
                        <a:ea typeface="Cambria Math" panose="02040503050406030204" pitchFamily="18" charset="0"/>
                      </a:rPr>
                      <m:t>𝜶</m:t>
                    </m:r>
                    <m:r>
                      <a:rPr lang="en-CA" sz="3200" b="1" i="1">
                        <a:solidFill>
                          <a:schemeClr val="tx1">
                            <a:lumMod val="95000"/>
                            <a:lumOff val="5000"/>
                          </a:schemeClr>
                        </a:solidFill>
                        <a:latin typeface="Cambria Math" panose="02040503050406030204" pitchFamily="18" charset="0"/>
                        <a:ea typeface="Cambria Math" panose="02040503050406030204" pitchFamily="18" charset="0"/>
                      </a:rPr>
                      <m:t>,</m:t>
                    </m:r>
                    <m:r>
                      <a:rPr lang="en-CA" sz="3200" b="1" i="1" smtClean="0">
                        <a:solidFill>
                          <a:srgbClr val="00A9FF"/>
                        </a:solidFill>
                        <a:latin typeface="Cambria Math" panose="02040503050406030204" pitchFamily="18" charset="0"/>
                        <a:ea typeface="Cambria Math" panose="02040503050406030204" pitchFamily="18" charset="0"/>
                      </a:rPr>
                      <m:t>𝜸</m:t>
                    </m:r>
                  </m:oMath>
                </a14:m>
                <a:r>
                  <a:rPr lang="en-CA" sz="3200" b="1" dirty="0">
                    <a:solidFill>
                      <a:schemeClr val="tx1">
                        <a:lumMod val="95000"/>
                        <a:lumOff val="5000"/>
                      </a:schemeClr>
                    </a:solidFill>
                  </a:rPr>
                  <a:t>)</a:t>
                </a:r>
                <a:r>
                  <a:rPr lang="en-US" sz="3200" b="1" baseline="30000" dirty="0">
                    <a:solidFill>
                      <a:schemeClr val="tx1">
                        <a:lumMod val="95000"/>
                        <a:lumOff val="5000"/>
                      </a:schemeClr>
                    </a:solidFill>
                  </a:rPr>
                  <a:t> 26</a:t>
                </a:r>
                <a:r>
                  <a:rPr lang="en-US" sz="3200" b="1" dirty="0">
                    <a:solidFill>
                      <a:schemeClr val="tx1">
                        <a:lumMod val="95000"/>
                        <a:lumOff val="5000"/>
                      </a:schemeClr>
                    </a:solidFill>
                  </a:rPr>
                  <a:t>Mg</a:t>
                </a:r>
                <a:r>
                  <a:rPr lang="en-US" sz="3200" b="1" dirty="0">
                    <a:solidFill>
                      <a:srgbClr val="009CFF"/>
                    </a:solidFill>
                  </a:rPr>
                  <a:t> </a:t>
                </a:r>
                <a:r>
                  <a:rPr lang="en-CA" sz="3200" b="1" dirty="0"/>
                  <a:t>:  </a:t>
                </a:r>
                <a:endParaRPr lang="en-US" sz="3200" b="1" dirty="0"/>
              </a:p>
            </p:txBody>
          </p:sp>
        </mc:Choice>
        <mc:Fallback xmlns="">
          <p:sp>
            <p:nvSpPr>
              <p:cNvPr id="7" name="TextBox 6">
                <a:extLst>
                  <a:ext uri="{FF2B5EF4-FFF2-40B4-BE49-F238E27FC236}">
                    <a16:creationId xmlns:a16="http://schemas.microsoft.com/office/drawing/2014/main" id="{E8FA9144-0A3B-1BC0-A084-CE807F391846}"/>
                  </a:ext>
                </a:extLst>
              </p:cNvPr>
              <p:cNvSpPr txBox="1">
                <a:spLocks noRot="1" noChangeAspect="1" noMove="1" noResize="1" noEditPoints="1" noAdjustHandles="1" noChangeArrowheads="1" noChangeShapeType="1" noTextEdit="1"/>
              </p:cNvSpPr>
              <p:nvPr/>
            </p:nvSpPr>
            <p:spPr>
              <a:xfrm>
                <a:off x="277245" y="229689"/>
                <a:ext cx="8144666" cy="584775"/>
              </a:xfrm>
              <a:prstGeom prst="rect">
                <a:avLst/>
              </a:prstGeom>
              <a:blipFill>
                <a:blip r:embed="rId3"/>
                <a:stretch>
                  <a:fillRect l="-1866" t="-12766" r="-933" b="-29787"/>
                </a:stretch>
              </a:blipFill>
            </p:spPr>
            <p:txBody>
              <a:bodyPr/>
              <a:lstStyle/>
              <a:p>
                <a:r>
                  <a:rPr lang="en-US">
                    <a:noFill/>
                  </a:rPr>
                  <a:t> </a:t>
                </a:r>
              </a:p>
            </p:txBody>
          </p:sp>
        </mc:Fallback>
      </mc:AlternateContent>
      <p:grpSp>
        <p:nvGrpSpPr>
          <p:cNvPr id="10" name="Group 49">
            <a:extLst>
              <a:ext uri="{FF2B5EF4-FFF2-40B4-BE49-F238E27FC236}">
                <a16:creationId xmlns:a16="http://schemas.microsoft.com/office/drawing/2014/main" id="{14174213-43DA-073B-6426-1B83AFAB9716}"/>
              </a:ext>
            </a:extLst>
          </p:cNvPr>
          <p:cNvGrpSpPr/>
          <p:nvPr/>
        </p:nvGrpSpPr>
        <p:grpSpPr>
          <a:xfrm>
            <a:off x="4768770" y="703351"/>
            <a:ext cx="6837536" cy="5635279"/>
            <a:chOff x="4270639" y="1364400"/>
            <a:chExt cx="7309812" cy="5018329"/>
          </a:xfrm>
        </p:grpSpPr>
        <p:sp>
          <p:nvSpPr>
            <p:cNvPr id="11" name="Line 50">
              <a:extLst>
                <a:ext uri="{FF2B5EF4-FFF2-40B4-BE49-F238E27FC236}">
                  <a16:creationId xmlns:a16="http://schemas.microsoft.com/office/drawing/2014/main" id="{C08FFCBB-2244-9F09-2979-63DCCBC662B2}"/>
                </a:ext>
              </a:extLst>
            </p:cNvPr>
            <p:cNvSpPr/>
            <p:nvPr/>
          </p:nvSpPr>
          <p:spPr>
            <a:xfrm>
              <a:off x="5808960" y="4277160"/>
              <a:ext cx="1394280"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mc:AlternateContent xmlns:mc="http://schemas.openxmlformats.org/markup-compatibility/2006" xmlns:a14="http://schemas.microsoft.com/office/drawing/2010/main">
          <mc:Choice Requires="a14">
            <p:sp>
              <p:nvSpPr>
                <p:cNvPr id="12" name="CustomShape 51">
                  <a:extLst>
                    <a:ext uri="{FF2B5EF4-FFF2-40B4-BE49-F238E27FC236}">
                      <a16:creationId xmlns:a16="http://schemas.microsoft.com/office/drawing/2014/main" id="{1F1E11EA-A24F-F948-4F21-BE9118EA1031}"/>
                    </a:ext>
                  </a:extLst>
                </p:cNvPr>
                <p:cNvSpPr/>
                <p:nvPr/>
              </p:nvSpPr>
              <p:spPr>
                <a:xfrm>
                  <a:off x="5984202" y="4312548"/>
                  <a:ext cx="786438"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baseline="30000" dirty="0">
                      <a:solidFill>
                        <a:srgbClr val="000000"/>
                      </a:solidFill>
                      <a:latin typeface="Aptos"/>
                    </a:rPr>
                    <a:t>22</a:t>
                  </a:r>
                  <a:r>
                    <a:rPr lang="en-US" sz="1200" b="0" strike="noStrike" spc="-1" dirty="0">
                      <a:solidFill>
                        <a:srgbClr val="000000"/>
                      </a:solidFill>
                      <a:latin typeface="Aptos"/>
                    </a:rPr>
                    <a:t>Ne+</a:t>
                  </a:r>
                  <a:r>
                    <a:rPr lang="en-US" sz="1200" dirty="0">
                      <a:solidFill>
                        <a:srgbClr val="00A9FF"/>
                      </a:solidFill>
                      <a:ea typeface="Cambria Math" panose="02040503050406030204" pitchFamily="18" charset="0"/>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rPr>
                        <m:t>𝛼</m:t>
                      </m:r>
                    </m:oMath>
                  </a14:m>
                  <a:r>
                    <a:rPr lang="en-US" sz="1200" b="0" strike="noStrike" spc="-1" dirty="0">
                      <a:solidFill>
                        <a:srgbClr val="000000"/>
                      </a:solidFill>
                      <a:latin typeface="Aptos"/>
                    </a:rPr>
                    <a:t> </a:t>
                  </a:r>
                  <a:endParaRPr lang="en-US" sz="1200" b="0" strike="noStrike" spc="-1" dirty="0">
                    <a:latin typeface="Calibri"/>
                  </a:endParaRPr>
                </a:p>
              </p:txBody>
            </p:sp>
          </mc:Choice>
          <mc:Fallback xmlns="">
            <p:sp>
              <p:nvSpPr>
                <p:cNvPr id="12" name="CustomShape 51">
                  <a:extLst>
                    <a:ext uri="{FF2B5EF4-FFF2-40B4-BE49-F238E27FC236}">
                      <a16:creationId xmlns:a16="http://schemas.microsoft.com/office/drawing/2014/main" id="{1F1E11EA-A24F-F948-4F21-BE9118EA1031}"/>
                    </a:ext>
                  </a:extLst>
                </p:cNvPr>
                <p:cNvSpPr>
                  <a:spLocks noRot="1" noChangeAspect="1" noMove="1" noResize="1" noEditPoints="1" noAdjustHandles="1" noChangeArrowheads="1" noChangeShapeType="1" noTextEdit="1"/>
                </p:cNvSpPr>
                <p:nvPr/>
              </p:nvSpPr>
              <p:spPr>
                <a:xfrm>
                  <a:off x="5984202" y="4312548"/>
                  <a:ext cx="786438" cy="245378"/>
                </a:xfrm>
                <a:prstGeom prst="rect">
                  <a:avLst/>
                </a:prstGeom>
                <a:blipFill>
                  <a:blip r:embed="rId4"/>
                  <a:stretch>
                    <a:fillRect b="-13043"/>
                  </a:stretch>
                </a:blipFill>
                <a:ln>
                  <a:noFill/>
                </a:ln>
              </p:spPr>
              <p:txBody>
                <a:bodyPr/>
                <a:lstStyle/>
                <a:p>
                  <a:r>
                    <a:rPr lang="en-US">
                      <a:noFill/>
                    </a:rPr>
                    <a:t> </a:t>
                  </a:r>
                </a:p>
              </p:txBody>
            </p:sp>
          </mc:Fallback>
        </mc:AlternateContent>
        <p:sp>
          <p:nvSpPr>
            <p:cNvPr id="14" name="Line 52">
              <a:extLst>
                <a:ext uri="{FF2B5EF4-FFF2-40B4-BE49-F238E27FC236}">
                  <a16:creationId xmlns:a16="http://schemas.microsoft.com/office/drawing/2014/main" id="{912DA41B-DD0F-215C-610E-10FECA4084B3}"/>
                </a:ext>
              </a:extLst>
            </p:cNvPr>
            <p:cNvSpPr/>
            <p:nvPr/>
          </p:nvSpPr>
          <p:spPr>
            <a:xfrm>
              <a:off x="10167840" y="3830400"/>
              <a:ext cx="1394280"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16" name="CustomShape 53">
              <a:extLst>
                <a:ext uri="{FF2B5EF4-FFF2-40B4-BE49-F238E27FC236}">
                  <a16:creationId xmlns:a16="http://schemas.microsoft.com/office/drawing/2014/main" id="{B5E25545-3B38-E33B-16F6-953D07D6948D}"/>
                </a:ext>
              </a:extLst>
            </p:cNvPr>
            <p:cNvSpPr/>
            <p:nvPr/>
          </p:nvSpPr>
          <p:spPr>
            <a:xfrm>
              <a:off x="10521720" y="3876553"/>
              <a:ext cx="521222"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baseline="30000">
                  <a:solidFill>
                    <a:srgbClr val="000000"/>
                  </a:solidFill>
                  <a:latin typeface="Aptos"/>
                </a:rPr>
                <a:t>25</a:t>
              </a:r>
              <a:r>
                <a:rPr lang="en-US" sz="1200" b="0" strike="noStrike" spc="-1">
                  <a:solidFill>
                    <a:srgbClr val="000000"/>
                  </a:solidFill>
                  <a:latin typeface="Aptos"/>
                </a:rPr>
                <a:t>Mg</a:t>
              </a:r>
              <a:endParaRPr lang="en-US" sz="1200" b="0" strike="noStrike" spc="-1">
                <a:latin typeface="Calibri"/>
              </a:endParaRPr>
            </a:p>
          </p:txBody>
        </p:sp>
        <p:sp>
          <p:nvSpPr>
            <p:cNvPr id="17" name="Line 54">
              <a:extLst>
                <a:ext uri="{FF2B5EF4-FFF2-40B4-BE49-F238E27FC236}">
                  <a16:creationId xmlns:a16="http://schemas.microsoft.com/office/drawing/2014/main" id="{FC6849E2-B5D2-3809-5D08-FCC9D3496935}"/>
                </a:ext>
              </a:extLst>
            </p:cNvPr>
            <p:cNvSpPr/>
            <p:nvPr/>
          </p:nvSpPr>
          <p:spPr>
            <a:xfrm>
              <a:off x="7860600" y="6091200"/>
              <a:ext cx="1394280"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18" name="CustomShape 55">
              <a:extLst>
                <a:ext uri="{FF2B5EF4-FFF2-40B4-BE49-F238E27FC236}">
                  <a16:creationId xmlns:a16="http://schemas.microsoft.com/office/drawing/2014/main" id="{282D11BF-D73B-38D0-9C94-5E8F09D33236}"/>
                </a:ext>
              </a:extLst>
            </p:cNvPr>
            <p:cNvSpPr/>
            <p:nvPr/>
          </p:nvSpPr>
          <p:spPr>
            <a:xfrm>
              <a:off x="8214480" y="6137351"/>
              <a:ext cx="521222"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baseline="30000">
                  <a:solidFill>
                    <a:srgbClr val="000000"/>
                  </a:solidFill>
                  <a:latin typeface="Aptos"/>
                </a:rPr>
                <a:t>26</a:t>
              </a:r>
              <a:r>
                <a:rPr lang="en-US" sz="1200" b="0" strike="noStrike" spc="-1">
                  <a:solidFill>
                    <a:srgbClr val="000000"/>
                  </a:solidFill>
                  <a:latin typeface="Aptos"/>
                </a:rPr>
                <a:t>Mg</a:t>
              </a:r>
              <a:endParaRPr lang="en-US" sz="1200" b="0" strike="noStrike" spc="-1">
                <a:latin typeface="Calibri"/>
              </a:endParaRPr>
            </a:p>
          </p:txBody>
        </p:sp>
        <p:sp>
          <p:nvSpPr>
            <p:cNvPr id="19" name="Line 56">
              <a:extLst>
                <a:ext uri="{FF2B5EF4-FFF2-40B4-BE49-F238E27FC236}">
                  <a16:creationId xmlns:a16="http://schemas.microsoft.com/office/drawing/2014/main" id="{607D074F-8F27-F4C2-2A47-FFC1A9A50F1E}"/>
                </a:ext>
              </a:extLst>
            </p:cNvPr>
            <p:cNvSpPr/>
            <p:nvPr/>
          </p:nvSpPr>
          <p:spPr>
            <a:xfrm flipV="1">
              <a:off x="7860600" y="5501160"/>
              <a:ext cx="0" cy="59004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20" name="Line 57">
              <a:extLst>
                <a:ext uri="{FF2B5EF4-FFF2-40B4-BE49-F238E27FC236}">
                  <a16:creationId xmlns:a16="http://schemas.microsoft.com/office/drawing/2014/main" id="{D460FC26-BB3F-4B9B-E057-C772E1CFB04F}"/>
                </a:ext>
              </a:extLst>
            </p:cNvPr>
            <p:cNvSpPr/>
            <p:nvPr/>
          </p:nvSpPr>
          <p:spPr>
            <a:xfrm flipV="1">
              <a:off x="9254880" y="5554080"/>
              <a:ext cx="0" cy="53712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21" name="Line 58">
              <a:extLst>
                <a:ext uri="{FF2B5EF4-FFF2-40B4-BE49-F238E27FC236}">
                  <a16:creationId xmlns:a16="http://schemas.microsoft.com/office/drawing/2014/main" id="{02FC33FA-FFD3-8C6E-1CB7-9D8744F8DDE0}"/>
                </a:ext>
              </a:extLst>
            </p:cNvPr>
            <p:cNvSpPr/>
            <p:nvPr/>
          </p:nvSpPr>
          <p:spPr>
            <a:xfrm>
              <a:off x="7817040" y="5479560"/>
              <a:ext cx="87120" cy="4356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22" name="Line 59">
              <a:extLst>
                <a:ext uri="{FF2B5EF4-FFF2-40B4-BE49-F238E27FC236}">
                  <a16:creationId xmlns:a16="http://schemas.microsoft.com/office/drawing/2014/main" id="{BA39419C-12C8-C6C5-BBD5-517EFA233C6E}"/>
                </a:ext>
              </a:extLst>
            </p:cNvPr>
            <p:cNvSpPr/>
            <p:nvPr/>
          </p:nvSpPr>
          <p:spPr>
            <a:xfrm flipV="1">
              <a:off x="7860600" y="2066760"/>
              <a:ext cx="0" cy="337104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23" name="Line 60">
              <a:extLst>
                <a:ext uri="{FF2B5EF4-FFF2-40B4-BE49-F238E27FC236}">
                  <a16:creationId xmlns:a16="http://schemas.microsoft.com/office/drawing/2014/main" id="{47988F79-06F4-F8A6-DCF5-C5D45A8C3C48}"/>
                </a:ext>
              </a:extLst>
            </p:cNvPr>
            <p:cNvSpPr/>
            <p:nvPr/>
          </p:nvSpPr>
          <p:spPr>
            <a:xfrm flipV="1">
              <a:off x="9254880" y="2066760"/>
              <a:ext cx="0" cy="342720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24" name="Line 61">
              <a:extLst>
                <a:ext uri="{FF2B5EF4-FFF2-40B4-BE49-F238E27FC236}">
                  <a16:creationId xmlns:a16="http://schemas.microsoft.com/office/drawing/2014/main" id="{D50F06F5-19BC-9A3D-520E-DC683721ABCD}"/>
                </a:ext>
              </a:extLst>
            </p:cNvPr>
            <p:cNvSpPr/>
            <p:nvPr/>
          </p:nvSpPr>
          <p:spPr>
            <a:xfrm>
              <a:off x="7817040" y="5416920"/>
              <a:ext cx="87120" cy="4392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25" name="Line 62">
              <a:extLst>
                <a:ext uri="{FF2B5EF4-FFF2-40B4-BE49-F238E27FC236}">
                  <a16:creationId xmlns:a16="http://schemas.microsoft.com/office/drawing/2014/main" id="{579D99A5-5D08-9E85-9EFE-98E57AF9FD6B}"/>
                </a:ext>
              </a:extLst>
            </p:cNvPr>
            <p:cNvSpPr/>
            <p:nvPr/>
          </p:nvSpPr>
          <p:spPr>
            <a:xfrm>
              <a:off x="9211320" y="5531760"/>
              <a:ext cx="87120" cy="4392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26" name="Line 63">
              <a:extLst>
                <a:ext uri="{FF2B5EF4-FFF2-40B4-BE49-F238E27FC236}">
                  <a16:creationId xmlns:a16="http://schemas.microsoft.com/office/drawing/2014/main" id="{23C41460-DB97-AF62-5734-8722240A6A3F}"/>
                </a:ext>
              </a:extLst>
            </p:cNvPr>
            <p:cNvSpPr/>
            <p:nvPr/>
          </p:nvSpPr>
          <p:spPr>
            <a:xfrm>
              <a:off x="9211320" y="5469480"/>
              <a:ext cx="87120" cy="4392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27" name="Line 64">
              <a:extLst>
                <a:ext uri="{FF2B5EF4-FFF2-40B4-BE49-F238E27FC236}">
                  <a16:creationId xmlns:a16="http://schemas.microsoft.com/office/drawing/2014/main" id="{6FCF6652-7ECD-33EA-3896-B591883A714C}"/>
                </a:ext>
              </a:extLst>
            </p:cNvPr>
            <p:cNvSpPr/>
            <p:nvPr/>
          </p:nvSpPr>
          <p:spPr>
            <a:xfrm>
              <a:off x="7203240" y="4277160"/>
              <a:ext cx="657360" cy="0"/>
            </a:xfrm>
            <a:prstGeom prst="line">
              <a:avLst/>
            </a:prstGeom>
            <a:ln>
              <a:prstDash val="sysDot"/>
            </a:ln>
          </p:spPr>
          <p:style>
            <a:lnRef idx="1">
              <a:schemeClr val="dk1"/>
            </a:lnRef>
            <a:fillRef idx="0">
              <a:schemeClr val="dk1"/>
            </a:fillRef>
            <a:effectRef idx="0">
              <a:schemeClr val="dk1"/>
            </a:effectRef>
            <a:fontRef idx="minor"/>
          </p:style>
          <p:txBody>
            <a:bodyPr/>
            <a:lstStyle/>
            <a:p>
              <a:endParaRPr lang="en-US" sz="1200"/>
            </a:p>
          </p:txBody>
        </p:sp>
        <p:sp>
          <p:nvSpPr>
            <p:cNvPr id="28" name="Line 65">
              <a:extLst>
                <a:ext uri="{FF2B5EF4-FFF2-40B4-BE49-F238E27FC236}">
                  <a16:creationId xmlns:a16="http://schemas.microsoft.com/office/drawing/2014/main" id="{355503DC-2C22-81F3-2C16-A494E9A6D710}"/>
                </a:ext>
              </a:extLst>
            </p:cNvPr>
            <p:cNvSpPr/>
            <p:nvPr/>
          </p:nvSpPr>
          <p:spPr>
            <a:xfrm>
              <a:off x="9254880" y="3830400"/>
              <a:ext cx="944640" cy="0"/>
            </a:xfrm>
            <a:prstGeom prst="line">
              <a:avLst/>
            </a:prstGeom>
            <a:ln>
              <a:prstDash val="sysDot"/>
            </a:ln>
          </p:spPr>
          <p:style>
            <a:lnRef idx="1">
              <a:schemeClr val="dk1"/>
            </a:lnRef>
            <a:fillRef idx="0">
              <a:schemeClr val="dk1"/>
            </a:fillRef>
            <a:effectRef idx="0">
              <a:schemeClr val="dk1"/>
            </a:effectRef>
            <a:fontRef idx="minor"/>
          </p:style>
          <p:txBody>
            <a:bodyPr/>
            <a:lstStyle/>
            <a:p>
              <a:endParaRPr lang="en-US" sz="1200"/>
            </a:p>
          </p:txBody>
        </p:sp>
        <p:sp>
          <p:nvSpPr>
            <p:cNvPr id="29" name="CustomShape 66">
              <a:extLst>
                <a:ext uri="{FF2B5EF4-FFF2-40B4-BE49-F238E27FC236}">
                  <a16:creationId xmlns:a16="http://schemas.microsoft.com/office/drawing/2014/main" id="{261ED24F-410D-3BA1-6E47-AA1B5D4FBA92}"/>
                </a:ext>
              </a:extLst>
            </p:cNvPr>
            <p:cNvSpPr/>
            <p:nvPr/>
          </p:nvSpPr>
          <p:spPr>
            <a:xfrm>
              <a:off x="6962596" y="4253445"/>
              <a:ext cx="923536" cy="32760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b="0" strike="noStrike" spc="-1" dirty="0">
                  <a:solidFill>
                    <a:srgbClr val="F905ED"/>
                  </a:solidFill>
                  <a:latin typeface="Aptos"/>
                </a:rPr>
                <a:t>10.615</a:t>
              </a:r>
              <a:endParaRPr lang="en-US" sz="1200" b="0" strike="noStrike" spc="-1" dirty="0">
                <a:solidFill>
                  <a:srgbClr val="F905ED"/>
                </a:solidFill>
                <a:latin typeface="Calibri"/>
              </a:endParaRPr>
            </a:p>
          </p:txBody>
        </p:sp>
        <p:sp>
          <p:nvSpPr>
            <p:cNvPr id="30" name="CustomShape 67">
              <a:extLst>
                <a:ext uri="{FF2B5EF4-FFF2-40B4-BE49-F238E27FC236}">
                  <a16:creationId xmlns:a16="http://schemas.microsoft.com/office/drawing/2014/main" id="{15D2E469-4A1F-7DC4-5B4D-6DD8997E0759}"/>
                </a:ext>
              </a:extLst>
            </p:cNvPr>
            <p:cNvSpPr/>
            <p:nvPr/>
          </p:nvSpPr>
          <p:spPr>
            <a:xfrm>
              <a:off x="9246711" y="3857942"/>
              <a:ext cx="923536" cy="32760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b="0" strike="noStrike" spc="-1" dirty="0">
                  <a:solidFill>
                    <a:srgbClr val="00B050"/>
                  </a:solidFill>
                  <a:latin typeface="Aptos"/>
                </a:rPr>
                <a:t>11.093</a:t>
              </a:r>
              <a:endParaRPr lang="en-US" sz="1200" b="0" strike="noStrike" spc="-1" dirty="0">
                <a:solidFill>
                  <a:srgbClr val="00B050"/>
                </a:solidFill>
                <a:latin typeface="Calibri"/>
              </a:endParaRPr>
            </a:p>
          </p:txBody>
        </p:sp>
        <p:sp>
          <p:nvSpPr>
            <p:cNvPr id="31" name="Line 68">
              <a:extLst>
                <a:ext uri="{FF2B5EF4-FFF2-40B4-BE49-F238E27FC236}">
                  <a16:creationId xmlns:a16="http://schemas.microsoft.com/office/drawing/2014/main" id="{BCF5AAA4-19D3-A2BF-9826-3A3834E78353}"/>
                </a:ext>
              </a:extLst>
            </p:cNvPr>
            <p:cNvSpPr/>
            <p:nvPr/>
          </p:nvSpPr>
          <p:spPr>
            <a:xfrm flipV="1">
              <a:off x="7203240" y="2796120"/>
              <a:ext cx="0" cy="148104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32" name="CustomShape 69">
              <a:extLst>
                <a:ext uri="{FF2B5EF4-FFF2-40B4-BE49-F238E27FC236}">
                  <a16:creationId xmlns:a16="http://schemas.microsoft.com/office/drawing/2014/main" id="{6FAF00AD-E246-4910-263E-7B6D227E0E88}"/>
                </a:ext>
              </a:extLst>
            </p:cNvPr>
            <p:cNvSpPr/>
            <p:nvPr/>
          </p:nvSpPr>
          <p:spPr>
            <a:xfrm>
              <a:off x="6587170" y="2342783"/>
              <a:ext cx="757373"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i="1" spc="-1" dirty="0">
                  <a:solidFill>
                    <a:srgbClr val="000000"/>
                  </a:solidFill>
                  <a:latin typeface="Aptos"/>
                </a:rPr>
                <a:t>E</a:t>
              </a:r>
              <a:r>
                <a:rPr lang="en-US" sz="1200" i="1" spc="-1" baseline="-25000" dirty="0">
                  <a:solidFill>
                    <a:srgbClr val="000000"/>
                  </a:solidFill>
                  <a:latin typeface="Aptos"/>
                </a:rPr>
                <a:t>r</a:t>
              </a:r>
              <a:r>
                <a:rPr lang="en-GB" sz="1200" b="0" strike="noStrike" spc="-1" dirty="0">
                  <a:solidFill>
                    <a:srgbClr val="000000"/>
                  </a:solidFill>
                  <a:latin typeface="Aptos"/>
                </a:rPr>
                <a:t> [MeV]</a:t>
              </a:r>
              <a:endParaRPr lang="en-US" sz="1200" b="0" strike="noStrike" spc="-1" dirty="0">
                <a:latin typeface="Calibri"/>
              </a:endParaRPr>
            </a:p>
          </p:txBody>
        </p:sp>
        <p:sp>
          <p:nvSpPr>
            <p:cNvPr id="33" name="CustomShape 70">
              <a:extLst>
                <a:ext uri="{FF2B5EF4-FFF2-40B4-BE49-F238E27FC236}">
                  <a16:creationId xmlns:a16="http://schemas.microsoft.com/office/drawing/2014/main" id="{6BD2CF0D-0899-B3DD-7327-0EE2412DD131}"/>
                </a:ext>
              </a:extLst>
            </p:cNvPr>
            <p:cNvSpPr/>
            <p:nvPr/>
          </p:nvSpPr>
          <p:spPr>
            <a:xfrm>
              <a:off x="4270639" y="2939400"/>
              <a:ext cx="2298641" cy="883440"/>
            </a:xfrm>
            <a:prstGeom prst="rect">
              <a:avLst/>
            </a:prstGeom>
            <a:solidFill>
              <a:srgbClr val="F905ED">
                <a:alpha val="23067"/>
              </a:srgb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n-US" sz="1600" i="1" strike="noStrike" spc="-1" dirty="0">
                  <a:solidFill>
                    <a:srgbClr val="000000"/>
                  </a:solidFill>
                  <a:latin typeface="Aptos"/>
                </a:rPr>
                <a:t>T</a:t>
              </a:r>
              <a:r>
                <a:rPr lang="en-US" sz="1600" strike="noStrike" spc="-1" dirty="0">
                  <a:solidFill>
                    <a:srgbClr val="000000"/>
                  </a:solidFill>
                  <a:latin typeface="Aptos"/>
                </a:rPr>
                <a:t> = 0.2 – 0.6 GK</a:t>
              </a:r>
              <a:endParaRPr lang="en-US" sz="1600" strike="noStrike" spc="-1" dirty="0">
                <a:latin typeface="Calibri"/>
              </a:endParaRPr>
            </a:p>
            <a:p>
              <a:pPr algn="ctr">
                <a:lnSpc>
                  <a:spcPct val="100000"/>
                </a:lnSpc>
              </a:pPr>
              <a:r>
                <a:rPr lang="en-US" sz="1600" i="1" strike="noStrike" spc="-1" dirty="0" err="1">
                  <a:solidFill>
                    <a:srgbClr val="000000"/>
                  </a:solidFill>
                  <a:latin typeface="Aptos"/>
                </a:rPr>
                <a:t>E</a:t>
              </a:r>
              <a:r>
                <a:rPr lang="en-US" sz="1600" strike="noStrike" spc="-1" baseline="-25000" dirty="0" err="1">
                  <a:solidFill>
                    <a:srgbClr val="000000"/>
                  </a:solidFill>
                  <a:latin typeface="Aptos"/>
                </a:rPr>
                <a:t>c.m</a:t>
              </a:r>
              <a:r>
                <a:rPr lang="en-US" sz="1600" strike="noStrike" spc="-1" baseline="-25000" dirty="0">
                  <a:solidFill>
                    <a:srgbClr val="000000"/>
                  </a:solidFill>
                  <a:latin typeface="Aptos"/>
                </a:rPr>
                <a:t>.</a:t>
              </a:r>
              <a:r>
                <a:rPr lang="en-US" sz="1600" strike="noStrike" spc="-1" dirty="0">
                  <a:solidFill>
                    <a:srgbClr val="000000"/>
                  </a:solidFill>
                  <a:latin typeface="Aptos"/>
                </a:rPr>
                <a:t> = 0.46 – 0.96 MeV</a:t>
              </a:r>
              <a:endParaRPr lang="en-US" sz="1600" strike="noStrike" spc="-1" dirty="0">
                <a:latin typeface="Calibri"/>
              </a:endParaRPr>
            </a:p>
          </p:txBody>
        </p:sp>
        <p:sp>
          <p:nvSpPr>
            <p:cNvPr id="34" name="Line 71">
              <a:extLst>
                <a:ext uri="{FF2B5EF4-FFF2-40B4-BE49-F238E27FC236}">
                  <a16:creationId xmlns:a16="http://schemas.microsoft.com/office/drawing/2014/main" id="{7455131C-EA6C-EEB1-7364-7A3A51FBAEF5}"/>
                </a:ext>
              </a:extLst>
            </p:cNvPr>
            <p:cNvSpPr/>
            <p:nvPr/>
          </p:nvSpPr>
          <p:spPr>
            <a:xfrm flipV="1">
              <a:off x="10159920" y="1391760"/>
              <a:ext cx="0" cy="243864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35" name="Line 72">
              <a:extLst>
                <a:ext uri="{FF2B5EF4-FFF2-40B4-BE49-F238E27FC236}">
                  <a16:creationId xmlns:a16="http://schemas.microsoft.com/office/drawing/2014/main" id="{0B8EA5CF-6222-534F-7CBD-A54F0212FD2E}"/>
                </a:ext>
              </a:extLst>
            </p:cNvPr>
            <p:cNvSpPr/>
            <p:nvPr/>
          </p:nvSpPr>
          <p:spPr>
            <a:xfrm flipV="1">
              <a:off x="11562120" y="1364400"/>
              <a:ext cx="0" cy="246600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36" name="CustomShape 73">
              <a:extLst>
                <a:ext uri="{FF2B5EF4-FFF2-40B4-BE49-F238E27FC236}">
                  <a16:creationId xmlns:a16="http://schemas.microsoft.com/office/drawing/2014/main" id="{93E1AE39-FC46-18FC-DF46-D5492C9C3FB1}"/>
                </a:ext>
              </a:extLst>
            </p:cNvPr>
            <p:cNvSpPr/>
            <p:nvPr/>
          </p:nvSpPr>
          <p:spPr>
            <a:xfrm>
              <a:off x="10135080" y="1407672"/>
              <a:ext cx="769370"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i="1" strike="noStrike" spc="-1" dirty="0">
                  <a:solidFill>
                    <a:srgbClr val="000000"/>
                  </a:solidFill>
                  <a:latin typeface="Aptos"/>
                </a:rPr>
                <a:t>E</a:t>
              </a:r>
              <a:r>
                <a:rPr lang="en-US" sz="1200" b="0" strike="noStrike" spc="-1" baseline="-25000" dirty="0">
                  <a:solidFill>
                    <a:srgbClr val="000000"/>
                  </a:solidFill>
                  <a:latin typeface="Aptos"/>
                </a:rPr>
                <a:t>x</a:t>
              </a:r>
              <a:r>
                <a:rPr lang="en-US" sz="1200" b="0" strike="noStrike" spc="-1" dirty="0">
                  <a:solidFill>
                    <a:srgbClr val="000000"/>
                  </a:solidFill>
                  <a:latin typeface="Aptos"/>
                </a:rPr>
                <a:t> [MeV]</a:t>
              </a:r>
              <a:endParaRPr lang="en-US" sz="1200" b="0" strike="noStrike" spc="-1" dirty="0">
                <a:latin typeface="Calibri"/>
              </a:endParaRPr>
            </a:p>
          </p:txBody>
        </p:sp>
        <p:sp>
          <p:nvSpPr>
            <p:cNvPr id="37" name="CustomShape 74">
              <a:extLst>
                <a:ext uri="{FF2B5EF4-FFF2-40B4-BE49-F238E27FC236}">
                  <a16:creationId xmlns:a16="http://schemas.microsoft.com/office/drawing/2014/main" id="{0A7C67D9-6DD6-768D-1DD7-47712B9A7349}"/>
                </a:ext>
              </a:extLst>
            </p:cNvPr>
            <p:cNvSpPr/>
            <p:nvPr/>
          </p:nvSpPr>
          <p:spPr>
            <a:xfrm>
              <a:off x="11208960" y="1380131"/>
              <a:ext cx="312354"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i="1" strike="noStrike" spc="-1">
                  <a:solidFill>
                    <a:srgbClr val="000000"/>
                  </a:solidFill>
                  <a:latin typeface="Aptos"/>
                </a:rPr>
                <a:t>J</a:t>
              </a:r>
              <a:r>
                <a:rPr lang="en-US" sz="1200" b="0" i="1" strike="noStrike" spc="-1" baseline="30000">
                  <a:solidFill>
                    <a:srgbClr val="000000"/>
                  </a:solidFill>
                  <a:latin typeface="Aptos"/>
                </a:rPr>
                <a:t>π</a:t>
              </a:r>
              <a:endParaRPr lang="en-US" sz="1200" b="0" strike="noStrike" spc="-1">
                <a:latin typeface="Calibri"/>
              </a:endParaRPr>
            </a:p>
          </p:txBody>
        </p:sp>
        <p:sp>
          <p:nvSpPr>
            <p:cNvPr id="38" name="Line 75">
              <a:extLst>
                <a:ext uri="{FF2B5EF4-FFF2-40B4-BE49-F238E27FC236}">
                  <a16:creationId xmlns:a16="http://schemas.microsoft.com/office/drawing/2014/main" id="{010E6236-EA77-D53B-673A-AE664FDCBEF9}"/>
                </a:ext>
              </a:extLst>
            </p:cNvPr>
            <p:cNvSpPr/>
            <p:nvPr/>
          </p:nvSpPr>
          <p:spPr>
            <a:xfrm>
              <a:off x="10159920" y="2628720"/>
              <a:ext cx="1402200"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39" name="CustomShape 76">
              <a:extLst>
                <a:ext uri="{FF2B5EF4-FFF2-40B4-BE49-F238E27FC236}">
                  <a16:creationId xmlns:a16="http://schemas.microsoft.com/office/drawing/2014/main" id="{F4B4AF78-68DB-3C11-3775-91D1958E369D}"/>
                </a:ext>
              </a:extLst>
            </p:cNvPr>
            <p:cNvSpPr/>
            <p:nvPr/>
          </p:nvSpPr>
          <p:spPr>
            <a:xfrm>
              <a:off x="10166760" y="3561732"/>
              <a:ext cx="281575"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0</a:t>
              </a:r>
              <a:endParaRPr lang="en-US" sz="1200" b="0" strike="noStrike" spc="-1">
                <a:latin typeface="Calibri"/>
              </a:endParaRPr>
            </a:p>
          </p:txBody>
        </p:sp>
        <p:sp>
          <p:nvSpPr>
            <p:cNvPr id="40" name="CustomShape 77">
              <a:extLst>
                <a:ext uri="{FF2B5EF4-FFF2-40B4-BE49-F238E27FC236}">
                  <a16:creationId xmlns:a16="http://schemas.microsoft.com/office/drawing/2014/main" id="{B6396958-0A60-0F6D-2368-AC25E19A33D0}"/>
                </a:ext>
              </a:extLst>
            </p:cNvPr>
            <p:cNvSpPr/>
            <p:nvPr/>
          </p:nvSpPr>
          <p:spPr>
            <a:xfrm>
              <a:off x="11097000" y="3568931"/>
              <a:ext cx="483451"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5/2</a:t>
              </a:r>
              <a:r>
                <a:rPr lang="en-US" sz="1200" b="0" strike="noStrike" spc="-1" baseline="30000">
                  <a:solidFill>
                    <a:srgbClr val="000000"/>
                  </a:solidFill>
                  <a:latin typeface="Aptos"/>
                </a:rPr>
                <a:t>+</a:t>
              </a:r>
              <a:endParaRPr lang="en-US" sz="1200" b="0" strike="noStrike" spc="-1">
                <a:latin typeface="Calibri"/>
              </a:endParaRPr>
            </a:p>
          </p:txBody>
        </p:sp>
        <p:sp>
          <p:nvSpPr>
            <p:cNvPr id="41" name="CustomShape 78">
              <a:extLst>
                <a:ext uri="{FF2B5EF4-FFF2-40B4-BE49-F238E27FC236}">
                  <a16:creationId xmlns:a16="http://schemas.microsoft.com/office/drawing/2014/main" id="{F689D4EA-196E-C0B2-FB98-DA22DB628EC2}"/>
                </a:ext>
              </a:extLst>
            </p:cNvPr>
            <p:cNvSpPr/>
            <p:nvPr/>
          </p:nvSpPr>
          <p:spPr>
            <a:xfrm>
              <a:off x="10105199" y="2359691"/>
              <a:ext cx="589498"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0.585</a:t>
              </a:r>
              <a:endParaRPr lang="en-US" sz="1200" b="0" strike="noStrike" spc="-1">
                <a:latin typeface="Calibri"/>
              </a:endParaRPr>
            </a:p>
          </p:txBody>
        </p:sp>
        <p:sp>
          <p:nvSpPr>
            <p:cNvPr id="42" name="CustomShape 79">
              <a:extLst>
                <a:ext uri="{FF2B5EF4-FFF2-40B4-BE49-F238E27FC236}">
                  <a16:creationId xmlns:a16="http://schemas.microsoft.com/office/drawing/2014/main" id="{3A2F4B03-FAAD-0F64-DE57-43A6916A912E}"/>
                </a:ext>
              </a:extLst>
            </p:cNvPr>
            <p:cNvSpPr/>
            <p:nvPr/>
          </p:nvSpPr>
          <p:spPr>
            <a:xfrm>
              <a:off x="11073600" y="2374091"/>
              <a:ext cx="483451"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1/2</a:t>
              </a:r>
              <a:r>
                <a:rPr lang="en-US" sz="1200" b="0" strike="noStrike" spc="-1" baseline="30000">
                  <a:solidFill>
                    <a:srgbClr val="000000"/>
                  </a:solidFill>
                  <a:latin typeface="Aptos"/>
                </a:rPr>
                <a:t>+</a:t>
              </a:r>
              <a:endParaRPr lang="en-US" sz="1200" b="0" strike="noStrike" spc="-1">
                <a:latin typeface="Calibri"/>
              </a:endParaRPr>
            </a:p>
          </p:txBody>
        </p:sp>
        <p:sp>
          <p:nvSpPr>
            <p:cNvPr id="43" name="Line 80">
              <a:extLst>
                <a:ext uri="{FF2B5EF4-FFF2-40B4-BE49-F238E27FC236}">
                  <a16:creationId xmlns:a16="http://schemas.microsoft.com/office/drawing/2014/main" id="{FCD93870-2A23-E1D4-847B-B41AB6037C6D}"/>
                </a:ext>
              </a:extLst>
            </p:cNvPr>
            <p:cNvSpPr/>
            <p:nvPr/>
          </p:nvSpPr>
          <p:spPr>
            <a:xfrm>
              <a:off x="10159920" y="2059920"/>
              <a:ext cx="1402200"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44" name="CustomShape 81">
              <a:extLst>
                <a:ext uri="{FF2B5EF4-FFF2-40B4-BE49-F238E27FC236}">
                  <a16:creationId xmlns:a16="http://schemas.microsoft.com/office/drawing/2014/main" id="{FB7CDA7A-52EC-DFB4-3366-F2B24C8BA943}"/>
                </a:ext>
              </a:extLst>
            </p:cNvPr>
            <p:cNvSpPr/>
            <p:nvPr/>
          </p:nvSpPr>
          <p:spPr>
            <a:xfrm>
              <a:off x="10105199" y="1790891"/>
              <a:ext cx="589498"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0.975</a:t>
              </a:r>
              <a:endParaRPr lang="en-US" sz="1200" b="0" strike="noStrike" spc="-1">
                <a:latin typeface="Calibri"/>
              </a:endParaRPr>
            </a:p>
          </p:txBody>
        </p:sp>
        <p:sp>
          <p:nvSpPr>
            <p:cNvPr id="45" name="CustomShape 82">
              <a:extLst>
                <a:ext uri="{FF2B5EF4-FFF2-40B4-BE49-F238E27FC236}">
                  <a16:creationId xmlns:a16="http://schemas.microsoft.com/office/drawing/2014/main" id="{7B3A3E33-E106-A99F-3082-BB1196E080FF}"/>
                </a:ext>
              </a:extLst>
            </p:cNvPr>
            <p:cNvSpPr/>
            <p:nvPr/>
          </p:nvSpPr>
          <p:spPr>
            <a:xfrm>
              <a:off x="11073600" y="1805291"/>
              <a:ext cx="483451"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3/2</a:t>
              </a:r>
              <a:r>
                <a:rPr lang="en-US" sz="1200" b="0" strike="noStrike" spc="-1" baseline="30000">
                  <a:solidFill>
                    <a:srgbClr val="000000"/>
                  </a:solidFill>
                  <a:latin typeface="Aptos"/>
                </a:rPr>
                <a:t>+</a:t>
              </a:r>
              <a:endParaRPr lang="en-US" sz="1200" b="0" strike="noStrike" spc="-1">
                <a:latin typeface="Calibri"/>
              </a:endParaRPr>
            </a:p>
          </p:txBody>
        </p:sp>
        <p:sp>
          <p:nvSpPr>
            <p:cNvPr id="46" name="CustomShape 83">
              <a:extLst>
                <a:ext uri="{FF2B5EF4-FFF2-40B4-BE49-F238E27FC236}">
                  <a16:creationId xmlns:a16="http://schemas.microsoft.com/office/drawing/2014/main" id="{DC77CA24-2776-EA46-3020-A89EAF35BF7F}"/>
                </a:ext>
              </a:extLst>
            </p:cNvPr>
            <p:cNvSpPr/>
            <p:nvPr/>
          </p:nvSpPr>
          <p:spPr>
            <a:xfrm>
              <a:off x="7862759" y="2169793"/>
              <a:ext cx="769370"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i="1" strike="noStrike" spc="-1" dirty="0">
                  <a:solidFill>
                    <a:srgbClr val="000000"/>
                  </a:solidFill>
                  <a:latin typeface="Aptos"/>
                </a:rPr>
                <a:t>E</a:t>
              </a:r>
              <a:r>
                <a:rPr lang="en-US" sz="1200" b="0" strike="noStrike" spc="-1" baseline="-25000" dirty="0">
                  <a:solidFill>
                    <a:srgbClr val="000000"/>
                  </a:solidFill>
                  <a:latin typeface="Aptos"/>
                </a:rPr>
                <a:t>x</a:t>
              </a:r>
              <a:r>
                <a:rPr lang="en-US" sz="1200" b="0" strike="noStrike" spc="-1" dirty="0">
                  <a:solidFill>
                    <a:srgbClr val="000000"/>
                  </a:solidFill>
                  <a:latin typeface="Aptos"/>
                </a:rPr>
                <a:t> [MeV]</a:t>
              </a:r>
              <a:endParaRPr lang="en-US" sz="1200" b="0" strike="noStrike" spc="-1" dirty="0">
                <a:latin typeface="Calibri"/>
              </a:endParaRPr>
            </a:p>
          </p:txBody>
        </p:sp>
        <p:sp>
          <p:nvSpPr>
            <p:cNvPr id="47" name="CustomShape 84">
              <a:extLst>
                <a:ext uri="{FF2B5EF4-FFF2-40B4-BE49-F238E27FC236}">
                  <a16:creationId xmlns:a16="http://schemas.microsoft.com/office/drawing/2014/main" id="{7446E81E-BBB1-CA9A-A3ED-B4AB0B879DDD}"/>
                </a:ext>
              </a:extLst>
            </p:cNvPr>
            <p:cNvSpPr/>
            <p:nvPr/>
          </p:nvSpPr>
          <p:spPr>
            <a:xfrm>
              <a:off x="8936640" y="2154851"/>
              <a:ext cx="312354"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i="1" strike="noStrike" spc="-1">
                  <a:solidFill>
                    <a:srgbClr val="000000"/>
                  </a:solidFill>
                  <a:latin typeface="Aptos"/>
                </a:rPr>
                <a:t>J</a:t>
              </a:r>
              <a:r>
                <a:rPr lang="en-US" sz="1200" b="0" i="1" strike="noStrike" spc="-1" baseline="30000">
                  <a:solidFill>
                    <a:srgbClr val="000000"/>
                  </a:solidFill>
                  <a:latin typeface="Aptos"/>
                </a:rPr>
                <a:t>π</a:t>
              </a:r>
              <a:endParaRPr lang="en-US" sz="1200" b="0" strike="noStrike" spc="-1">
                <a:latin typeface="Calibri"/>
              </a:endParaRPr>
            </a:p>
          </p:txBody>
        </p:sp>
        <p:sp>
          <p:nvSpPr>
            <p:cNvPr id="48" name="CustomShape 85">
              <a:extLst>
                <a:ext uri="{FF2B5EF4-FFF2-40B4-BE49-F238E27FC236}">
                  <a16:creationId xmlns:a16="http://schemas.microsoft.com/office/drawing/2014/main" id="{EDEE214E-3F1D-8567-12A8-6B12710C915B}"/>
                </a:ext>
              </a:extLst>
            </p:cNvPr>
            <p:cNvSpPr/>
            <p:nvPr/>
          </p:nvSpPr>
          <p:spPr>
            <a:xfrm>
              <a:off x="7848360" y="5839091"/>
              <a:ext cx="281575"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0</a:t>
              </a:r>
              <a:endParaRPr lang="en-US" sz="1200" b="0" strike="noStrike" spc="-1">
                <a:latin typeface="Calibri"/>
              </a:endParaRPr>
            </a:p>
          </p:txBody>
        </p:sp>
        <p:sp>
          <p:nvSpPr>
            <p:cNvPr id="49" name="CustomShape 86">
              <a:extLst>
                <a:ext uri="{FF2B5EF4-FFF2-40B4-BE49-F238E27FC236}">
                  <a16:creationId xmlns:a16="http://schemas.microsoft.com/office/drawing/2014/main" id="{B8084EA4-CD65-9FFB-B50D-9CE9286FD7B8}"/>
                </a:ext>
              </a:extLst>
            </p:cNvPr>
            <p:cNvSpPr/>
            <p:nvPr/>
          </p:nvSpPr>
          <p:spPr>
            <a:xfrm>
              <a:off x="8897040" y="5839091"/>
              <a:ext cx="339773"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0</a:t>
              </a:r>
              <a:r>
                <a:rPr lang="en-US" sz="1200" b="0" strike="noStrike" spc="-1" baseline="30000">
                  <a:solidFill>
                    <a:srgbClr val="000000"/>
                  </a:solidFill>
                  <a:latin typeface="Aptos"/>
                </a:rPr>
                <a:t>+</a:t>
              </a:r>
              <a:endParaRPr lang="en-US" sz="1200" b="0" strike="noStrike" spc="-1">
                <a:latin typeface="Calibri"/>
              </a:endParaRPr>
            </a:p>
          </p:txBody>
        </p:sp>
        <p:sp>
          <p:nvSpPr>
            <p:cNvPr id="50" name="CustomShape 87">
              <a:extLst>
                <a:ext uri="{FF2B5EF4-FFF2-40B4-BE49-F238E27FC236}">
                  <a16:creationId xmlns:a16="http://schemas.microsoft.com/office/drawing/2014/main" id="{40E89996-DBC9-8B5A-7635-61E0040F5453}"/>
                </a:ext>
              </a:extLst>
            </p:cNvPr>
            <p:cNvSpPr/>
            <p:nvPr/>
          </p:nvSpPr>
          <p:spPr>
            <a:xfrm>
              <a:off x="9257400" y="3146760"/>
              <a:ext cx="910080" cy="682560"/>
            </a:xfrm>
            <a:custGeom>
              <a:avLst/>
              <a:gdLst/>
              <a:ahLst/>
              <a:cxnLst/>
              <a:rect l="l" t="t" r="r" b="b"/>
              <a:pathLst>
                <a:path w="21600" h="21600">
                  <a:moveTo>
                    <a:pt x="0" y="0"/>
                  </a:moveTo>
                  <a:lnTo>
                    <a:pt x="21600" y="21600"/>
                  </a:lnTo>
                </a:path>
              </a:pathLst>
            </a:custGeom>
            <a:noFill/>
            <a:ln>
              <a:tailEnd type="triangle" w="med" len="med"/>
            </a:ln>
          </p:spPr>
          <p:style>
            <a:lnRef idx="1">
              <a:schemeClr val="dk1"/>
            </a:lnRef>
            <a:fillRef idx="0">
              <a:schemeClr val="dk1"/>
            </a:fillRef>
            <a:effectRef idx="0">
              <a:schemeClr val="dk1"/>
            </a:effectRef>
            <a:fontRef idx="minor"/>
          </p:style>
          <p:txBody>
            <a:bodyPr/>
            <a:lstStyle/>
            <a:p>
              <a:endParaRPr lang="en-US" sz="1200" dirty="0"/>
            </a:p>
          </p:txBody>
        </p:sp>
        <p:sp>
          <p:nvSpPr>
            <p:cNvPr id="51" name="CustomShape 88">
              <a:extLst>
                <a:ext uri="{FF2B5EF4-FFF2-40B4-BE49-F238E27FC236}">
                  <a16:creationId xmlns:a16="http://schemas.microsoft.com/office/drawing/2014/main" id="{3FE45204-738E-E58E-6B47-87C600505FE0}"/>
                </a:ext>
              </a:extLst>
            </p:cNvPr>
            <p:cNvSpPr/>
            <p:nvPr/>
          </p:nvSpPr>
          <p:spPr>
            <a:xfrm>
              <a:off x="9414271" y="3203918"/>
              <a:ext cx="320991" cy="300194"/>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600" b="1" strike="noStrike" spc="-1" dirty="0">
                  <a:solidFill>
                    <a:srgbClr val="05AF4F"/>
                  </a:solidFill>
                  <a:latin typeface="Aptos"/>
                </a:rPr>
                <a:t>n</a:t>
              </a:r>
              <a:endParaRPr lang="en-US" sz="1200" b="1" strike="noStrike" spc="-1" dirty="0">
                <a:solidFill>
                  <a:srgbClr val="05AF4F"/>
                </a:solidFill>
                <a:latin typeface="Calibri"/>
              </a:endParaRPr>
            </a:p>
          </p:txBody>
        </p:sp>
        <p:sp>
          <p:nvSpPr>
            <p:cNvPr id="52" name="CustomShape 89">
              <a:extLst>
                <a:ext uri="{FF2B5EF4-FFF2-40B4-BE49-F238E27FC236}">
                  <a16:creationId xmlns:a16="http://schemas.microsoft.com/office/drawing/2014/main" id="{6710696D-9174-2456-5DA1-5DCBD82E6ACC}"/>
                </a:ext>
              </a:extLst>
            </p:cNvPr>
            <p:cNvSpPr/>
            <p:nvPr/>
          </p:nvSpPr>
          <p:spPr>
            <a:xfrm>
              <a:off x="9254880" y="3532680"/>
              <a:ext cx="907200" cy="290160"/>
            </a:xfrm>
            <a:custGeom>
              <a:avLst/>
              <a:gdLst/>
              <a:ahLst/>
              <a:cxnLst/>
              <a:rect l="l" t="t" r="r" b="b"/>
              <a:pathLst>
                <a:path w="21600" h="21600">
                  <a:moveTo>
                    <a:pt x="0" y="0"/>
                  </a:moveTo>
                  <a:lnTo>
                    <a:pt x="21600" y="21600"/>
                  </a:lnTo>
                </a:path>
              </a:pathLst>
            </a:custGeom>
            <a:noFill/>
            <a:ln/>
          </p:spPr>
          <p:style>
            <a:lnRef idx="1">
              <a:schemeClr val="dk1"/>
            </a:lnRef>
            <a:fillRef idx="0">
              <a:schemeClr val="dk1"/>
            </a:fillRef>
            <a:effectRef idx="0">
              <a:schemeClr val="dk1"/>
            </a:effectRef>
            <a:fontRef idx="minor"/>
          </p:style>
          <p:txBody>
            <a:bodyPr/>
            <a:lstStyle/>
            <a:p>
              <a:endParaRPr lang="en-US" sz="1200"/>
            </a:p>
          </p:txBody>
        </p:sp>
        <p:sp>
          <p:nvSpPr>
            <p:cNvPr id="53" name="CustomShape 90">
              <a:extLst>
                <a:ext uri="{FF2B5EF4-FFF2-40B4-BE49-F238E27FC236}">
                  <a16:creationId xmlns:a16="http://schemas.microsoft.com/office/drawing/2014/main" id="{FDC1B102-A7B7-4BED-823A-261A96A311BB}"/>
                </a:ext>
              </a:extLst>
            </p:cNvPr>
            <p:cNvSpPr/>
            <p:nvPr/>
          </p:nvSpPr>
          <p:spPr>
            <a:xfrm>
              <a:off x="9404280" y="3474023"/>
              <a:ext cx="416159" cy="300194"/>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nSpc>
                  <a:spcPct val="100000"/>
                </a:lnSpc>
              </a:pPr>
              <a:r>
                <a:rPr lang="en-US" sz="1600" b="1" strike="noStrike" spc="-1" dirty="0">
                  <a:solidFill>
                    <a:srgbClr val="05AF4F"/>
                  </a:solidFill>
                  <a:latin typeface="Aptos"/>
                </a:rPr>
                <a:t>n</a:t>
              </a:r>
              <a:endParaRPr lang="en-US" sz="1600" b="1" strike="noStrike" spc="-1" dirty="0">
                <a:solidFill>
                  <a:srgbClr val="05AF4F"/>
                </a:solidFill>
                <a:latin typeface="Calibri"/>
              </a:endParaRPr>
            </a:p>
          </p:txBody>
        </p:sp>
        <p:sp>
          <p:nvSpPr>
            <p:cNvPr id="54" name="Line 91">
              <a:extLst>
                <a:ext uri="{FF2B5EF4-FFF2-40B4-BE49-F238E27FC236}">
                  <a16:creationId xmlns:a16="http://schemas.microsoft.com/office/drawing/2014/main" id="{C53A05BC-3EC8-89E8-5DFB-BD5ACEC8AAAC}"/>
                </a:ext>
              </a:extLst>
            </p:cNvPr>
            <p:cNvSpPr/>
            <p:nvPr/>
          </p:nvSpPr>
          <p:spPr>
            <a:xfrm>
              <a:off x="7855200" y="3535560"/>
              <a:ext cx="1399680"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55" name="CustomShape 92">
              <a:extLst>
                <a:ext uri="{FF2B5EF4-FFF2-40B4-BE49-F238E27FC236}">
                  <a16:creationId xmlns:a16="http://schemas.microsoft.com/office/drawing/2014/main" id="{C2D483F8-2AEA-8C12-189E-22A6D203172A}"/>
                </a:ext>
              </a:extLst>
            </p:cNvPr>
            <p:cNvSpPr/>
            <p:nvPr/>
          </p:nvSpPr>
          <p:spPr>
            <a:xfrm>
              <a:off x="8064360" y="5231051"/>
              <a:ext cx="944640" cy="2453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endParaRPr lang="en-US" sz="1200" b="0" strike="noStrike" spc="-1" dirty="0">
                <a:latin typeface="Calibri"/>
              </a:endParaRPr>
            </a:p>
          </p:txBody>
        </p:sp>
        <p:sp>
          <p:nvSpPr>
            <p:cNvPr id="56" name="CustomShape 93">
              <a:extLst>
                <a:ext uri="{FF2B5EF4-FFF2-40B4-BE49-F238E27FC236}">
                  <a16:creationId xmlns:a16="http://schemas.microsoft.com/office/drawing/2014/main" id="{EC2EF51A-B0B4-924B-00D2-969494F2B3B4}"/>
                </a:ext>
              </a:extLst>
            </p:cNvPr>
            <p:cNvSpPr/>
            <p:nvPr/>
          </p:nvSpPr>
          <p:spPr>
            <a:xfrm>
              <a:off x="7819560" y="3269411"/>
              <a:ext cx="676759"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dirty="0">
                  <a:solidFill>
                    <a:srgbClr val="000000"/>
                  </a:solidFill>
                  <a:latin typeface="Aptos"/>
                </a:rPr>
                <a:t>11.153</a:t>
              </a:r>
              <a:endParaRPr lang="en-US" sz="1200" b="0" strike="noStrike" spc="-1" dirty="0">
                <a:latin typeface="Calibri"/>
              </a:endParaRPr>
            </a:p>
          </p:txBody>
        </p:sp>
        <p:sp>
          <p:nvSpPr>
            <p:cNvPr id="57" name="CustomShape 94">
              <a:extLst>
                <a:ext uri="{FF2B5EF4-FFF2-40B4-BE49-F238E27FC236}">
                  <a16:creationId xmlns:a16="http://schemas.microsoft.com/office/drawing/2014/main" id="{2ABCAEC7-911E-4C84-09B6-B9862DFCE3B5}"/>
                </a:ext>
              </a:extLst>
            </p:cNvPr>
            <p:cNvSpPr/>
            <p:nvPr/>
          </p:nvSpPr>
          <p:spPr>
            <a:xfrm>
              <a:off x="8562960" y="3282372"/>
              <a:ext cx="774168"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1</a:t>
              </a:r>
              <a:r>
                <a:rPr lang="en-US" sz="1200" b="0" strike="noStrike" spc="-1" baseline="30000">
                  <a:solidFill>
                    <a:srgbClr val="000000"/>
                  </a:solidFill>
                  <a:latin typeface="Aptos"/>
                </a:rPr>
                <a:t>- </a:t>
              </a:r>
              <a:r>
                <a:rPr lang="en-US" sz="1200" b="0" strike="noStrike" spc="-1">
                  <a:solidFill>
                    <a:srgbClr val="000000"/>
                  </a:solidFill>
                  <a:latin typeface="Aptos"/>
                </a:rPr>
                <a:t>(2</a:t>
              </a:r>
              <a:r>
                <a:rPr lang="en-US" sz="1200" b="0" strike="noStrike" spc="-1" baseline="30000">
                  <a:solidFill>
                    <a:srgbClr val="000000"/>
                  </a:solidFill>
                  <a:latin typeface="Aptos"/>
                </a:rPr>
                <a:t>+</a:t>
              </a:r>
              <a:r>
                <a:rPr lang="en-US" sz="1200" b="0" strike="noStrike" spc="-1">
                  <a:solidFill>
                    <a:srgbClr val="000000"/>
                  </a:solidFill>
                  <a:latin typeface="Aptos"/>
                </a:rPr>
                <a:t>,4</a:t>
              </a:r>
              <a:r>
                <a:rPr lang="en-US" sz="1200" b="0" strike="noStrike" spc="-1" baseline="30000">
                  <a:solidFill>
                    <a:srgbClr val="000000"/>
                  </a:solidFill>
                  <a:latin typeface="Aptos"/>
                </a:rPr>
                <a:t>+</a:t>
              </a:r>
              <a:r>
                <a:rPr lang="en-US" sz="1200" b="0" strike="noStrike" spc="-1">
                  <a:solidFill>
                    <a:srgbClr val="000000"/>
                  </a:solidFill>
                  <a:latin typeface="Aptos"/>
                </a:rPr>
                <a:t>)</a:t>
              </a:r>
              <a:endParaRPr lang="en-US" sz="1200" b="0" strike="noStrike" spc="-1">
                <a:latin typeface="Calibri"/>
              </a:endParaRPr>
            </a:p>
          </p:txBody>
        </p:sp>
        <p:sp>
          <p:nvSpPr>
            <p:cNvPr id="58" name="Line 95">
              <a:extLst>
                <a:ext uri="{FF2B5EF4-FFF2-40B4-BE49-F238E27FC236}">
                  <a16:creationId xmlns:a16="http://schemas.microsoft.com/office/drawing/2014/main" id="{7853480A-DD5C-B0EF-AB2F-20318F2109AC}"/>
                </a:ext>
              </a:extLst>
            </p:cNvPr>
            <p:cNvSpPr/>
            <p:nvPr/>
          </p:nvSpPr>
          <p:spPr>
            <a:xfrm>
              <a:off x="7862400" y="3146760"/>
              <a:ext cx="1399680"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59" name="CustomShape 96">
              <a:extLst>
                <a:ext uri="{FF2B5EF4-FFF2-40B4-BE49-F238E27FC236}">
                  <a16:creationId xmlns:a16="http://schemas.microsoft.com/office/drawing/2014/main" id="{6436BC93-2018-6CCC-16B5-946377E594CE}"/>
                </a:ext>
              </a:extLst>
            </p:cNvPr>
            <p:cNvSpPr/>
            <p:nvPr/>
          </p:nvSpPr>
          <p:spPr>
            <a:xfrm>
              <a:off x="7836120" y="2880611"/>
              <a:ext cx="676759"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dirty="0">
                  <a:solidFill>
                    <a:srgbClr val="000000"/>
                  </a:solidFill>
                  <a:latin typeface="Aptos"/>
                </a:rPr>
                <a:t>11.319</a:t>
              </a:r>
              <a:endParaRPr lang="en-US" sz="1200" b="0" strike="noStrike" spc="-1" dirty="0">
                <a:latin typeface="Calibri"/>
              </a:endParaRPr>
            </a:p>
          </p:txBody>
        </p:sp>
        <p:sp>
          <p:nvSpPr>
            <p:cNvPr id="60" name="CustomShape 97">
              <a:extLst>
                <a:ext uri="{FF2B5EF4-FFF2-40B4-BE49-F238E27FC236}">
                  <a16:creationId xmlns:a16="http://schemas.microsoft.com/office/drawing/2014/main" id="{652F6562-0D8C-DD6C-BA83-6C0B1161FC65}"/>
                </a:ext>
              </a:extLst>
            </p:cNvPr>
            <p:cNvSpPr/>
            <p:nvPr/>
          </p:nvSpPr>
          <p:spPr>
            <a:xfrm>
              <a:off x="8524800" y="2893571"/>
              <a:ext cx="798092"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(0</a:t>
              </a:r>
              <a:r>
                <a:rPr lang="en-US" sz="1200" b="0" strike="noStrike" spc="-1" baseline="30000">
                  <a:solidFill>
                    <a:srgbClr val="000000"/>
                  </a:solidFill>
                  <a:latin typeface="Aptos"/>
                </a:rPr>
                <a:t>+</a:t>
              </a:r>
              <a:r>
                <a:rPr lang="en-US" sz="1200" b="0" strike="noStrike" spc="-1">
                  <a:solidFill>
                    <a:srgbClr val="000000"/>
                  </a:solidFill>
                  <a:latin typeface="Aptos"/>
                </a:rPr>
                <a:t>,1</a:t>
              </a:r>
              <a:r>
                <a:rPr lang="en-US" sz="1200" b="0" strike="noStrike" spc="-1" baseline="30000">
                  <a:solidFill>
                    <a:srgbClr val="000000"/>
                  </a:solidFill>
                  <a:latin typeface="Aptos"/>
                </a:rPr>
                <a:t>-</a:t>
              </a:r>
              <a:r>
                <a:rPr lang="en-US" sz="1200" b="0" strike="noStrike" spc="-1">
                  <a:solidFill>
                    <a:srgbClr val="000000"/>
                  </a:solidFill>
                  <a:latin typeface="Aptos"/>
                </a:rPr>
                <a:t>,2</a:t>
              </a:r>
              <a:r>
                <a:rPr lang="en-US" sz="1200" b="0" strike="noStrike" spc="-1" baseline="30000">
                  <a:solidFill>
                    <a:srgbClr val="000000"/>
                  </a:solidFill>
                  <a:latin typeface="Aptos"/>
                </a:rPr>
                <a:t>+</a:t>
              </a:r>
              <a:r>
                <a:rPr lang="en-US" sz="1200" b="0" strike="noStrike" spc="-1">
                  <a:solidFill>
                    <a:srgbClr val="000000"/>
                  </a:solidFill>
                  <a:latin typeface="Aptos"/>
                </a:rPr>
                <a:t>)</a:t>
              </a:r>
              <a:endParaRPr lang="en-US" sz="1200" b="0" strike="noStrike" spc="-1">
                <a:latin typeface="Calibri"/>
              </a:endParaRPr>
            </a:p>
          </p:txBody>
        </p:sp>
        <p:sp>
          <p:nvSpPr>
            <p:cNvPr id="61" name="Line 98">
              <a:extLst>
                <a:ext uri="{FF2B5EF4-FFF2-40B4-BE49-F238E27FC236}">
                  <a16:creationId xmlns:a16="http://schemas.microsoft.com/office/drawing/2014/main" id="{91F5D3E3-520B-ED44-52B1-2E0E1C68CE9A}"/>
                </a:ext>
              </a:extLst>
            </p:cNvPr>
            <p:cNvSpPr/>
            <p:nvPr/>
          </p:nvSpPr>
          <p:spPr>
            <a:xfrm>
              <a:off x="7200000" y="3536280"/>
              <a:ext cx="666000" cy="0"/>
            </a:xfrm>
            <a:prstGeom prst="line">
              <a:avLst/>
            </a:prstGeom>
            <a:ln>
              <a:tailEnd type="triangle" w="med" len="med"/>
            </a:ln>
          </p:spPr>
          <p:style>
            <a:lnRef idx="1">
              <a:schemeClr val="dk1"/>
            </a:lnRef>
            <a:fillRef idx="0">
              <a:schemeClr val="dk1"/>
            </a:fillRef>
            <a:effectRef idx="0">
              <a:schemeClr val="dk1"/>
            </a:effectRef>
            <a:fontRef idx="minor"/>
          </p:style>
          <p:txBody>
            <a:bodyPr/>
            <a:lstStyle/>
            <a:p>
              <a:endParaRPr lang="en-US" sz="1200"/>
            </a:p>
          </p:txBody>
        </p:sp>
        <p:sp>
          <p:nvSpPr>
            <p:cNvPr id="62" name="CustomShape 99">
              <a:extLst>
                <a:ext uri="{FF2B5EF4-FFF2-40B4-BE49-F238E27FC236}">
                  <a16:creationId xmlns:a16="http://schemas.microsoft.com/office/drawing/2014/main" id="{030AAD78-AB6A-BF62-017D-6A899A43CD80}"/>
                </a:ext>
              </a:extLst>
            </p:cNvPr>
            <p:cNvSpPr/>
            <p:nvPr/>
          </p:nvSpPr>
          <p:spPr>
            <a:xfrm>
              <a:off x="6647400" y="3414960"/>
              <a:ext cx="676759"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200" b="0" strike="noStrike" spc="-1" dirty="0">
                  <a:solidFill>
                    <a:srgbClr val="000000"/>
                  </a:solidFill>
                  <a:latin typeface="Aptos"/>
                </a:rPr>
                <a:t>+0.635</a:t>
              </a:r>
              <a:endParaRPr lang="en-US" sz="1200" b="0" strike="noStrike" spc="-1" dirty="0">
                <a:latin typeface="Calibri"/>
              </a:endParaRPr>
            </a:p>
          </p:txBody>
        </p:sp>
        <p:sp>
          <p:nvSpPr>
            <p:cNvPr id="63" name="Line 100">
              <a:extLst>
                <a:ext uri="{FF2B5EF4-FFF2-40B4-BE49-F238E27FC236}">
                  <a16:creationId xmlns:a16="http://schemas.microsoft.com/office/drawing/2014/main" id="{1F28C612-B204-C3DD-D3E2-3C83C79DE746}"/>
                </a:ext>
              </a:extLst>
            </p:cNvPr>
            <p:cNvSpPr/>
            <p:nvPr/>
          </p:nvSpPr>
          <p:spPr>
            <a:xfrm>
              <a:off x="7200000" y="3146760"/>
              <a:ext cx="666000" cy="0"/>
            </a:xfrm>
            <a:prstGeom prst="line">
              <a:avLst/>
            </a:prstGeom>
            <a:ln>
              <a:tailEnd type="triangle" w="med" len="med"/>
            </a:ln>
          </p:spPr>
          <p:style>
            <a:lnRef idx="1">
              <a:schemeClr val="dk1"/>
            </a:lnRef>
            <a:fillRef idx="0">
              <a:schemeClr val="dk1"/>
            </a:fillRef>
            <a:effectRef idx="0">
              <a:schemeClr val="dk1"/>
            </a:effectRef>
            <a:fontRef idx="minor"/>
          </p:style>
          <p:txBody>
            <a:bodyPr/>
            <a:lstStyle/>
            <a:p>
              <a:endParaRPr lang="en-US" sz="1200"/>
            </a:p>
          </p:txBody>
        </p:sp>
        <p:sp>
          <p:nvSpPr>
            <p:cNvPr id="64" name="CustomShape 101">
              <a:extLst>
                <a:ext uri="{FF2B5EF4-FFF2-40B4-BE49-F238E27FC236}">
                  <a16:creationId xmlns:a16="http://schemas.microsoft.com/office/drawing/2014/main" id="{C1AFE496-A998-647F-32BE-53F62D61CAE9}"/>
                </a:ext>
              </a:extLst>
            </p:cNvPr>
            <p:cNvSpPr/>
            <p:nvPr/>
          </p:nvSpPr>
          <p:spPr>
            <a:xfrm>
              <a:off x="6653521" y="3008520"/>
              <a:ext cx="676759"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200" b="0" strike="noStrike" spc="-1" dirty="0">
                  <a:solidFill>
                    <a:srgbClr val="000000"/>
                  </a:solidFill>
                  <a:latin typeface="Aptos"/>
                </a:rPr>
                <a:t>+0.830</a:t>
              </a:r>
              <a:endParaRPr lang="en-US" sz="1200" b="0" strike="noStrike" spc="-1" dirty="0">
                <a:latin typeface="Calibri"/>
              </a:endParaRPr>
            </a:p>
          </p:txBody>
        </p:sp>
        <p:sp>
          <p:nvSpPr>
            <p:cNvPr id="65" name="Line 102">
              <a:extLst>
                <a:ext uri="{FF2B5EF4-FFF2-40B4-BE49-F238E27FC236}">
                  <a16:creationId xmlns:a16="http://schemas.microsoft.com/office/drawing/2014/main" id="{0B022A7C-9524-3478-4D8D-FD7A4B32CC52}"/>
                </a:ext>
              </a:extLst>
            </p:cNvPr>
            <p:cNvSpPr/>
            <p:nvPr/>
          </p:nvSpPr>
          <p:spPr>
            <a:xfrm>
              <a:off x="7861680" y="2800800"/>
              <a:ext cx="1393200"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66" name="CustomShape 103">
              <a:extLst>
                <a:ext uri="{FF2B5EF4-FFF2-40B4-BE49-F238E27FC236}">
                  <a16:creationId xmlns:a16="http://schemas.microsoft.com/office/drawing/2014/main" id="{A5D7D0AC-4574-9C4D-EB4A-3284E2164024}"/>
                </a:ext>
              </a:extLst>
            </p:cNvPr>
            <p:cNvSpPr/>
            <p:nvPr/>
          </p:nvSpPr>
          <p:spPr>
            <a:xfrm>
              <a:off x="7830360" y="2534651"/>
              <a:ext cx="676759"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11.441</a:t>
              </a:r>
              <a:endParaRPr lang="en-US" sz="1200" b="0" strike="noStrike" spc="-1">
                <a:latin typeface="Calibri"/>
              </a:endParaRPr>
            </a:p>
          </p:txBody>
        </p:sp>
        <p:sp>
          <p:nvSpPr>
            <p:cNvPr id="67" name="CustomShape 104">
              <a:extLst>
                <a:ext uri="{FF2B5EF4-FFF2-40B4-BE49-F238E27FC236}">
                  <a16:creationId xmlns:a16="http://schemas.microsoft.com/office/drawing/2014/main" id="{9D072478-C583-C451-433A-21C016602060}"/>
                </a:ext>
              </a:extLst>
            </p:cNvPr>
            <p:cNvSpPr/>
            <p:nvPr/>
          </p:nvSpPr>
          <p:spPr>
            <a:xfrm>
              <a:off x="8892720" y="2548331"/>
              <a:ext cx="339773"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GB" sz="1200" b="0" strike="noStrike" spc="-1">
                  <a:solidFill>
                    <a:srgbClr val="000000"/>
                  </a:solidFill>
                  <a:latin typeface="Aptos"/>
                </a:rPr>
                <a:t>4</a:t>
              </a:r>
              <a:r>
                <a:rPr lang="en-GB" sz="1200" b="0" strike="noStrike" spc="-1" baseline="30000">
                  <a:solidFill>
                    <a:srgbClr val="000000"/>
                  </a:solidFill>
                  <a:latin typeface="Aptos"/>
                </a:rPr>
                <a:t>+</a:t>
              </a:r>
              <a:endParaRPr lang="en-US" sz="1200" b="0" strike="noStrike" spc="-1">
                <a:latin typeface="Calibri"/>
              </a:endParaRPr>
            </a:p>
          </p:txBody>
        </p:sp>
        <p:sp>
          <p:nvSpPr>
            <p:cNvPr id="68" name="Line 105">
              <a:extLst>
                <a:ext uri="{FF2B5EF4-FFF2-40B4-BE49-F238E27FC236}">
                  <a16:creationId xmlns:a16="http://schemas.microsoft.com/office/drawing/2014/main" id="{5F86253A-B5BF-0A3F-B595-D90E6477C40C}"/>
                </a:ext>
              </a:extLst>
            </p:cNvPr>
            <p:cNvSpPr/>
            <p:nvPr/>
          </p:nvSpPr>
          <p:spPr>
            <a:xfrm>
              <a:off x="7200000" y="2801160"/>
              <a:ext cx="666000" cy="0"/>
            </a:xfrm>
            <a:prstGeom prst="line">
              <a:avLst/>
            </a:prstGeom>
            <a:ln>
              <a:tailEnd type="triangle" w="med" len="med"/>
            </a:ln>
          </p:spPr>
          <p:style>
            <a:lnRef idx="1">
              <a:schemeClr val="dk1"/>
            </a:lnRef>
            <a:fillRef idx="0">
              <a:schemeClr val="dk1"/>
            </a:fillRef>
            <a:effectRef idx="0">
              <a:schemeClr val="dk1"/>
            </a:effectRef>
            <a:fontRef idx="minor"/>
          </p:style>
          <p:txBody>
            <a:bodyPr/>
            <a:lstStyle/>
            <a:p>
              <a:endParaRPr lang="en-US" sz="1200"/>
            </a:p>
          </p:txBody>
        </p:sp>
        <p:sp>
          <p:nvSpPr>
            <p:cNvPr id="69" name="CustomShape 106">
              <a:extLst>
                <a:ext uri="{FF2B5EF4-FFF2-40B4-BE49-F238E27FC236}">
                  <a16:creationId xmlns:a16="http://schemas.microsoft.com/office/drawing/2014/main" id="{247F503D-ADB0-0F9E-8C32-A17816CD8154}"/>
                </a:ext>
              </a:extLst>
            </p:cNvPr>
            <p:cNvSpPr/>
            <p:nvPr/>
          </p:nvSpPr>
          <p:spPr>
            <a:xfrm>
              <a:off x="6648120" y="2662560"/>
              <a:ext cx="676759" cy="2453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200" b="0" strike="noStrike" spc="-1" dirty="0">
                  <a:solidFill>
                    <a:srgbClr val="000000"/>
                  </a:solidFill>
                  <a:latin typeface="Aptos"/>
                </a:rPr>
                <a:t>+0.976</a:t>
              </a:r>
              <a:endParaRPr lang="en-US" sz="1200" b="0" strike="noStrike" spc="-1" dirty="0">
                <a:latin typeface="Calibri"/>
              </a:endParaRPr>
            </a:p>
          </p:txBody>
        </p:sp>
        <p:sp>
          <p:nvSpPr>
            <p:cNvPr id="70" name="CustomShape 107">
              <a:extLst>
                <a:ext uri="{FF2B5EF4-FFF2-40B4-BE49-F238E27FC236}">
                  <a16:creationId xmlns:a16="http://schemas.microsoft.com/office/drawing/2014/main" id="{E133B8EF-96F1-26F5-3620-6644F8546050}"/>
                </a:ext>
              </a:extLst>
            </p:cNvPr>
            <p:cNvSpPr/>
            <p:nvPr/>
          </p:nvSpPr>
          <p:spPr>
            <a:xfrm>
              <a:off x="6627240" y="2939400"/>
              <a:ext cx="360" cy="909360"/>
            </a:xfrm>
            <a:custGeom>
              <a:avLst/>
              <a:gdLst/>
              <a:ahLst/>
              <a:cxnLst/>
              <a:rect l="l" t="t" r="r" b="b"/>
              <a:pathLst>
                <a:path w="21600" h="21600">
                  <a:moveTo>
                    <a:pt x="0" y="0"/>
                  </a:moveTo>
                  <a:lnTo>
                    <a:pt x="21600" y="21600"/>
                  </a:lnTo>
                </a:path>
              </a:pathLst>
            </a:custGeom>
            <a:noFill/>
            <a:ln>
              <a:headEnd type="triangle" w="med" len="med"/>
              <a:tailEnd type="triangle" w="med" len="med"/>
            </a:ln>
          </p:spPr>
          <p:style>
            <a:lnRef idx="1">
              <a:schemeClr val="dk1"/>
            </a:lnRef>
            <a:fillRef idx="0">
              <a:schemeClr val="dk1"/>
            </a:fillRef>
            <a:effectRef idx="0">
              <a:schemeClr val="dk1"/>
            </a:effectRef>
            <a:fontRef idx="minor"/>
          </p:style>
          <p:txBody>
            <a:bodyPr/>
            <a:lstStyle/>
            <a:p>
              <a:endParaRPr lang="en-US" sz="1200"/>
            </a:p>
          </p:txBody>
        </p:sp>
        <p:sp>
          <p:nvSpPr>
            <p:cNvPr id="71" name="Line 108">
              <a:extLst>
                <a:ext uri="{FF2B5EF4-FFF2-40B4-BE49-F238E27FC236}">
                  <a16:creationId xmlns:a16="http://schemas.microsoft.com/office/drawing/2014/main" id="{AC9B4C01-2D50-4585-78D4-71EDFD24F055}"/>
                </a:ext>
              </a:extLst>
            </p:cNvPr>
            <p:cNvSpPr/>
            <p:nvPr/>
          </p:nvSpPr>
          <p:spPr>
            <a:xfrm>
              <a:off x="7857720" y="3949200"/>
              <a:ext cx="1399680"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74" name="Line 111">
              <a:extLst>
                <a:ext uri="{FF2B5EF4-FFF2-40B4-BE49-F238E27FC236}">
                  <a16:creationId xmlns:a16="http://schemas.microsoft.com/office/drawing/2014/main" id="{B2AA90E6-C60D-CDE0-A25F-60EACCD961EF}"/>
                </a:ext>
              </a:extLst>
            </p:cNvPr>
            <p:cNvSpPr/>
            <p:nvPr/>
          </p:nvSpPr>
          <p:spPr>
            <a:xfrm>
              <a:off x="7200000" y="3949560"/>
              <a:ext cx="666000" cy="0"/>
            </a:xfrm>
            <a:prstGeom prst="line">
              <a:avLst/>
            </a:prstGeom>
            <a:ln>
              <a:tailEnd type="triangle" w="med" len="med"/>
            </a:ln>
          </p:spPr>
          <p:style>
            <a:lnRef idx="1">
              <a:schemeClr val="dk1"/>
            </a:lnRef>
            <a:fillRef idx="0">
              <a:schemeClr val="dk1"/>
            </a:fillRef>
            <a:effectRef idx="0">
              <a:schemeClr val="dk1"/>
            </a:effectRef>
            <a:fontRef idx="minor"/>
          </p:style>
          <p:txBody>
            <a:bodyPr/>
            <a:lstStyle/>
            <a:p>
              <a:endParaRPr lang="en-US" sz="1200"/>
            </a:p>
          </p:txBody>
        </p:sp>
      </p:grpSp>
      <p:sp>
        <p:nvSpPr>
          <p:cNvPr id="76" name="TextBox 75">
            <a:extLst>
              <a:ext uri="{FF2B5EF4-FFF2-40B4-BE49-F238E27FC236}">
                <a16:creationId xmlns:a16="http://schemas.microsoft.com/office/drawing/2014/main" id="{B588E567-2CAC-C36D-5410-ABC045D12AF7}"/>
              </a:ext>
            </a:extLst>
          </p:cNvPr>
          <p:cNvSpPr txBox="1"/>
          <p:nvPr/>
        </p:nvSpPr>
        <p:spPr>
          <a:xfrm>
            <a:off x="6819810" y="6488668"/>
            <a:ext cx="3444854" cy="307777"/>
          </a:xfrm>
          <a:prstGeom prst="rect">
            <a:avLst/>
          </a:prstGeom>
          <a:noFill/>
        </p:spPr>
        <p:txBody>
          <a:bodyPr wrap="none" rtlCol="0">
            <a:spAutoFit/>
          </a:bodyPr>
          <a:lstStyle/>
          <a:p>
            <a:r>
              <a:rPr lang="en-CA" sz="1400" dirty="0">
                <a:solidFill>
                  <a:schemeClr val="bg2">
                    <a:lumMod val="50000"/>
                  </a:schemeClr>
                </a:solidFill>
              </a:rPr>
              <a:t>Level scheme credit: Dr. Thomas </a:t>
            </a:r>
            <a:r>
              <a:rPr lang="en-CA" sz="1400" dirty="0" err="1">
                <a:solidFill>
                  <a:schemeClr val="bg2">
                    <a:lumMod val="50000"/>
                  </a:schemeClr>
                </a:solidFill>
              </a:rPr>
              <a:t>Chillery</a:t>
            </a:r>
            <a:endParaRPr lang="en-US" sz="1400" dirty="0"/>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0EA5EB3-87F8-91D5-5566-168ECDE515C0}"/>
                  </a:ext>
                </a:extLst>
              </p:cNvPr>
              <p:cNvSpPr txBox="1"/>
              <p:nvPr/>
            </p:nvSpPr>
            <p:spPr>
              <a:xfrm>
                <a:off x="6859226" y="4199165"/>
                <a:ext cx="1342612" cy="369332"/>
              </a:xfrm>
              <a:prstGeom prst="rect">
                <a:avLst/>
              </a:prstGeom>
              <a:noFill/>
            </p:spPr>
            <p:txBody>
              <a:bodyPr wrap="none" rtlCol="0">
                <a:spAutoFit/>
              </a:bodyPr>
              <a:lstStyle/>
              <a:p>
                <a14:m>
                  <m:oMath xmlns:m="http://schemas.openxmlformats.org/officeDocument/2006/math">
                    <m:r>
                      <a:rPr lang="en-US" i="1" smtClean="0">
                        <a:solidFill>
                          <a:srgbClr val="F905ED"/>
                        </a:solidFill>
                        <a:latin typeface="Cambria Math" panose="02040503050406030204" pitchFamily="18" charset="0"/>
                        <a:ea typeface="Cambria Math" panose="02040503050406030204" pitchFamily="18" charset="0"/>
                      </a:rPr>
                      <m:t>𝛼</m:t>
                    </m:r>
                  </m:oMath>
                </a14:m>
                <a:r>
                  <a:rPr lang="en-US" dirty="0">
                    <a:solidFill>
                      <a:srgbClr val="F905ED"/>
                    </a:solidFill>
                  </a:rPr>
                  <a:t> threshold</a:t>
                </a:r>
              </a:p>
            </p:txBody>
          </p:sp>
        </mc:Choice>
        <mc:Fallback xmlns="">
          <p:sp>
            <p:nvSpPr>
              <p:cNvPr id="77" name="TextBox 76">
                <a:extLst>
                  <a:ext uri="{FF2B5EF4-FFF2-40B4-BE49-F238E27FC236}">
                    <a16:creationId xmlns:a16="http://schemas.microsoft.com/office/drawing/2014/main" id="{A0EA5EB3-87F8-91D5-5566-168ECDE515C0}"/>
                  </a:ext>
                </a:extLst>
              </p:cNvPr>
              <p:cNvSpPr txBox="1">
                <a:spLocks noRot="1" noChangeAspect="1" noMove="1" noResize="1" noEditPoints="1" noAdjustHandles="1" noChangeArrowheads="1" noChangeShapeType="1" noTextEdit="1"/>
              </p:cNvSpPr>
              <p:nvPr/>
            </p:nvSpPr>
            <p:spPr>
              <a:xfrm>
                <a:off x="6859226" y="4199165"/>
                <a:ext cx="1342612" cy="369332"/>
              </a:xfrm>
              <a:prstGeom prst="rect">
                <a:avLst/>
              </a:prstGeom>
              <a:blipFill>
                <a:blip r:embed="rId5"/>
                <a:stretch>
                  <a:fillRect t="-6667" r="-2830" b="-26667"/>
                </a:stretch>
              </a:blipFill>
            </p:spPr>
            <p:txBody>
              <a:bodyPr/>
              <a:lstStyle/>
              <a:p>
                <a:r>
                  <a:rPr lang="en-US">
                    <a:noFill/>
                  </a:rPr>
                  <a:t> </a:t>
                </a:r>
              </a:p>
            </p:txBody>
          </p:sp>
        </mc:Fallback>
      </mc:AlternateContent>
      <p:sp>
        <p:nvSpPr>
          <p:cNvPr id="78" name="TextBox 77">
            <a:extLst>
              <a:ext uri="{FF2B5EF4-FFF2-40B4-BE49-F238E27FC236}">
                <a16:creationId xmlns:a16="http://schemas.microsoft.com/office/drawing/2014/main" id="{D696E66A-9ACD-880C-30AF-37205C243A4F}"/>
              </a:ext>
            </a:extLst>
          </p:cNvPr>
          <p:cNvSpPr txBox="1"/>
          <p:nvPr/>
        </p:nvSpPr>
        <p:spPr>
          <a:xfrm>
            <a:off x="9383945" y="3863254"/>
            <a:ext cx="1920719" cy="369332"/>
          </a:xfrm>
          <a:prstGeom prst="rect">
            <a:avLst/>
          </a:prstGeom>
          <a:noFill/>
        </p:spPr>
        <p:txBody>
          <a:bodyPr wrap="none" rtlCol="0">
            <a:spAutoFit/>
          </a:bodyPr>
          <a:lstStyle/>
          <a:p>
            <a:r>
              <a:rPr lang="en-US" sz="1600" dirty="0">
                <a:solidFill>
                  <a:srgbClr val="05AF4F"/>
                </a:solidFill>
              </a:rPr>
              <a:t>Neutron</a:t>
            </a:r>
            <a:r>
              <a:rPr lang="en-US" sz="1600" dirty="0">
                <a:solidFill>
                  <a:srgbClr val="00B050"/>
                </a:solidFill>
              </a:rPr>
              <a:t> </a:t>
            </a:r>
            <a:r>
              <a:rPr lang="en-US" dirty="0">
                <a:solidFill>
                  <a:srgbClr val="00B050"/>
                </a:solidFill>
              </a:rPr>
              <a:t>threshold</a:t>
            </a:r>
            <a:endParaRPr lang="en-US" sz="1600" dirty="0">
              <a:solidFill>
                <a:srgbClr val="00B050"/>
              </a:solidFill>
            </a:endParaRPr>
          </a:p>
        </p:txBody>
      </p:sp>
      <p:cxnSp>
        <p:nvCxnSpPr>
          <p:cNvPr id="82" name="Straight Connector 81">
            <a:extLst>
              <a:ext uri="{FF2B5EF4-FFF2-40B4-BE49-F238E27FC236}">
                <a16:creationId xmlns:a16="http://schemas.microsoft.com/office/drawing/2014/main" id="{4C52FD9A-55F6-F96B-61BC-567809497288}"/>
              </a:ext>
            </a:extLst>
          </p:cNvPr>
          <p:cNvCxnSpPr>
            <a:cxnSpLocks/>
          </p:cNvCxnSpPr>
          <p:nvPr/>
        </p:nvCxnSpPr>
        <p:spPr>
          <a:xfrm>
            <a:off x="7521758" y="3974204"/>
            <a:ext cx="1909228" cy="0"/>
          </a:xfrm>
          <a:prstGeom prst="line">
            <a:avLst/>
          </a:prstGeom>
          <a:ln w="38100">
            <a:solidFill>
              <a:srgbClr val="F905ED"/>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D034651-7B22-8895-44A4-53BA1EB1DEF9}"/>
              </a:ext>
            </a:extLst>
          </p:cNvPr>
          <p:cNvCxnSpPr>
            <a:cxnSpLocks/>
          </p:cNvCxnSpPr>
          <p:nvPr/>
        </p:nvCxnSpPr>
        <p:spPr>
          <a:xfrm flipV="1">
            <a:off x="4399722" y="3728203"/>
            <a:ext cx="3109148" cy="1326985"/>
          </a:xfrm>
          <a:prstGeom prst="straightConnector1">
            <a:avLst/>
          </a:prstGeom>
          <a:ln w="50800">
            <a:solidFill>
              <a:srgbClr val="00A9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F1BC62D-C9FA-D52F-0478-6A71AC17B362}"/>
                  </a:ext>
                </a:extLst>
              </p:cNvPr>
              <p:cNvSpPr txBox="1"/>
              <p:nvPr/>
            </p:nvSpPr>
            <p:spPr>
              <a:xfrm>
                <a:off x="276841" y="5055188"/>
                <a:ext cx="7543514" cy="461665"/>
              </a:xfrm>
              <a:prstGeom prst="rect">
                <a:avLst/>
              </a:prstGeom>
              <a:noFill/>
            </p:spPr>
            <p:txBody>
              <a:bodyPr wrap="square" rtlCol="0">
                <a:spAutoFit/>
              </a:bodyPr>
              <a:lstStyle/>
              <a:p>
                <a:r>
                  <a:rPr lang="en-US" sz="2400" dirty="0">
                    <a:solidFill>
                      <a:schemeClr val="tx1">
                        <a:lumMod val="95000"/>
                        <a:lumOff val="5000"/>
                      </a:schemeClr>
                    </a:solidFill>
                  </a:rPr>
                  <a:t>Below neutron threshold, </a:t>
                </a:r>
                <a:r>
                  <a:rPr lang="en-CA" sz="2400" b="1" dirty="0">
                    <a:solidFill>
                      <a:schemeClr val="tx1">
                        <a:lumMod val="95000"/>
                        <a:lumOff val="5000"/>
                      </a:schemeClr>
                    </a:solidFill>
                  </a:rPr>
                  <a:t>(</a:t>
                </a:r>
                <a14:m>
                  <m:oMath xmlns:m="http://schemas.openxmlformats.org/officeDocument/2006/math">
                    <m:r>
                      <a:rPr lang="en-CA" sz="2400" b="1" i="1">
                        <a:solidFill>
                          <a:schemeClr val="tx1">
                            <a:lumMod val="95000"/>
                            <a:lumOff val="5000"/>
                          </a:schemeClr>
                        </a:solidFill>
                        <a:latin typeface="Cambria Math" panose="02040503050406030204" pitchFamily="18" charset="0"/>
                        <a:ea typeface="Cambria Math" panose="02040503050406030204" pitchFamily="18" charset="0"/>
                      </a:rPr>
                      <m:t>𝜶</m:t>
                    </m:r>
                    <m:r>
                      <a:rPr lang="en-CA" sz="2400" b="1" i="1">
                        <a:solidFill>
                          <a:schemeClr val="tx1">
                            <a:lumMod val="95000"/>
                            <a:lumOff val="5000"/>
                          </a:schemeClr>
                        </a:solidFill>
                        <a:latin typeface="Cambria Math" panose="02040503050406030204" pitchFamily="18" charset="0"/>
                        <a:ea typeface="Cambria Math" panose="02040503050406030204" pitchFamily="18" charset="0"/>
                      </a:rPr>
                      <m:t>,</m:t>
                    </m:r>
                    <m:r>
                      <a:rPr lang="en-CA" sz="2400" b="1" i="1" smtClean="0">
                        <a:solidFill>
                          <a:srgbClr val="00A9FF"/>
                        </a:solidFill>
                        <a:latin typeface="Cambria Math" panose="02040503050406030204" pitchFamily="18" charset="0"/>
                        <a:ea typeface="Cambria Math" panose="02040503050406030204" pitchFamily="18" charset="0"/>
                      </a:rPr>
                      <m:t>𝜸</m:t>
                    </m:r>
                  </m:oMath>
                </a14:m>
                <a:r>
                  <a:rPr lang="en-CA" sz="2400" b="1" dirty="0">
                    <a:solidFill>
                      <a:schemeClr val="tx1">
                        <a:lumMod val="95000"/>
                        <a:lumOff val="5000"/>
                      </a:schemeClr>
                    </a:solidFill>
                  </a:rPr>
                  <a:t>) </a:t>
                </a:r>
                <a:r>
                  <a:rPr lang="en-CA" sz="2400" dirty="0">
                    <a:solidFill>
                      <a:schemeClr val="tx1">
                        <a:lumMod val="95000"/>
                        <a:lumOff val="5000"/>
                      </a:schemeClr>
                    </a:solidFill>
                  </a:rPr>
                  <a:t>Channel only</a:t>
                </a:r>
                <a:endParaRPr lang="en-US" sz="2400" dirty="0">
                  <a:solidFill>
                    <a:schemeClr val="tx1">
                      <a:lumMod val="95000"/>
                      <a:lumOff val="5000"/>
                    </a:schemeClr>
                  </a:solidFill>
                </a:endParaRPr>
              </a:p>
            </p:txBody>
          </p:sp>
        </mc:Choice>
        <mc:Fallback xmlns="">
          <p:sp>
            <p:nvSpPr>
              <p:cNvPr id="89" name="TextBox 88">
                <a:extLst>
                  <a:ext uri="{FF2B5EF4-FFF2-40B4-BE49-F238E27FC236}">
                    <a16:creationId xmlns:a16="http://schemas.microsoft.com/office/drawing/2014/main" id="{EF1BC62D-C9FA-D52F-0478-6A71AC17B362}"/>
                  </a:ext>
                </a:extLst>
              </p:cNvPr>
              <p:cNvSpPr txBox="1">
                <a:spLocks noRot="1" noChangeAspect="1" noMove="1" noResize="1" noEditPoints="1" noAdjustHandles="1" noChangeArrowheads="1" noChangeShapeType="1" noTextEdit="1"/>
              </p:cNvSpPr>
              <p:nvPr/>
            </p:nvSpPr>
            <p:spPr>
              <a:xfrm>
                <a:off x="276841" y="5055188"/>
                <a:ext cx="7543514" cy="461665"/>
              </a:xfrm>
              <a:prstGeom prst="rect">
                <a:avLst/>
              </a:prstGeom>
              <a:blipFill>
                <a:blip r:embed="rId7"/>
                <a:stretch>
                  <a:fillRect l="-1176" t="-7895" b="-26316"/>
                </a:stretch>
              </a:blipFill>
            </p:spPr>
            <p:txBody>
              <a:bodyPr/>
              <a:lstStyle/>
              <a:p>
                <a:r>
                  <a:rPr lang="en-US">
                    <a:noFill/>
                  </a:rPr>
                  <a:t> </a:t>
                </a:r>
              </a:p>
            </p:txBody>
          </p:sp>
        </mc:Fallback>
      </mc:AlternateContent>
      <p:sp>
        <p:nvSpPr>
          <p:cNvPr id="93" name="TextBox 92">
            <a:extLst>
              <a:ext uri="{FF2B5EF4-FFF2-40B4-BE49-F238E27FC236}">
                <a16:creationId xmlns:a16="http://schemas.microsoft.com/office/drawing/2014/main" id="{7A61CFCD-4E1C-C484-4C0C-2D9CB14D9D50}"/>
              </a:ext>
            </a:extLst>
          </p:cNvPr>
          <p:cNvSpPr txBox="1"/>
          <p:nvPr/>
        </p:nvSpPr>
        <p:spPr>
          <a:xfrm>
            <a:off x="691978" y="1866525"/>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B7CBC9D7-F39A-7BF6-6AED-16DBF1FF6A31}"/>
                  </a:ext>
                </a:extLst>
              </p:cNvPr>
              <p:cNvSpPr txBox="1"/>
              <p:nvPr/>
            </p:nvSpPr>
            <p:spPr>
              <a:xfrm>
                <a:off x="485182" y="2073352"/>
                <a:ext cx="4115162" cy="2308324"/>
              </a:xfrm>
              <a:prstGeom prst="rect">
                <a:avLst/>
              </a:prstGeom>
              <a:noFill/>
            </p:spPr>
            <p:txBody>
              <a:bodyPr wrap="square">
                <a:spAutoFit/>
              </a:bodyPr>
              <a:lstStyle/>
              <a:p>
                <a:pPr marL="285750" indent="-285750">
                  <a:buFont typeface="Arial" panose="020B0604020202020204" pitchFamily="34" charset="0"/>
                  <a:buChar char="•"/>
                </a:pPr>
                <a:r>
                  <a:rPr lang="en-CA" sz="2000" dirty="0">
                    <a:solidFill>
                      <a:schemeClr val="tx1">
                        <a:lumMod val="95000"/>
                        <a:lumOff val="5000"/>
                      </a:schemeClr>
                    </a:solidFill>
                  </a:rPr>
                  <a:t>The </a:t>
                </a:r>
                <a:r>
                  <a:rPr lang="en-CA" sz="2400" dirty="0">
                    <a:solidFill>
                      <a:schemeClr val="tx1">
                        <a:lumMod val="95000"/>
                        <a:lumOff val="5000"/>
                      </a:schemeClr>
                    </a:solidFill>
                  </a:rPr>
                  <a:t>(</a:t>
                </a:r>
                <a14:m>
                  <m:oMath xmlns:m="http://schemas.openxmlformats.org/officeDocument/2006/math">
                    <m:r>
                      <a:rPr lang="en-CA" sz="2400" b="0" i="1">
                        <a:solidFill>
                          <a:schemeClr val="tx1">
                            <a:lumMod val="95000"/>
                            <a:lumOff val="5000"/>
                          </a:schemeClr>
                        </a:solidFill>
                        <a:latin typeface="Cambria Math" panose="02040503050406030204" pitchFamily="18" charset="0"/>
                        <a:ea typeface="Cambria Math" panose="02040503050406030204" pitchFamily="18" charset="0"/>
                      </a:rPr>
                      <m:t>𝛼</m:t>
                    </m:r>
                    <m:r>
                      <a:rPr lang="en-CA" sz="2400" b="0" i="1">
                        <a:solidFill>
                          <a:schemeClr val="tx1">
                            <a:lumMod val="95000"/>
                            <a:lumOff val="5000"/>
                          </a:schemeClr>
                        </a:solidFill>
                        <a:latin typeface="Cambria Math" panose="02040503050406030204" pitchFamily="18" charset="0"/>
                        <a:ea typeface="Cambria Math" panose="02040503050406030204" pitchFamily="18" charset="0"/>
                      </a:rPr>
                      <m:t>,</m:t>
                    </m:r>
                    <m:r>
                      <a:rPr lang="en-CA" sz="2400" b="0" i="1" smtClean="0">
                        <a:solidFill>
                          <a:srgbClr val="00A9FF"/>
                        </a:solidFill>
                        <a:latin typeface="Cambria Math" panose="02040503050406030204" pitchFamily="18" charset="0"/>
                        <a:ea typeface="Cambria Math" panose="02040503050406030204" pitchFamily="18" charset="0"/>
                      </a:rPr>
                      <m:t>𝛾</m:t>
                    </m:r>
                  </m:oMath>
                </a14:m>
                <a:r>
                  <a:rPr lang="en-CA" sz="2400" dirty="0">
                    <a:solidFill>
                      <a:schemeClr val="tx1">
                        <a:lumMod val="95000"/>
                        <a:lumOff val="5000"/>
                      </a:schemeClr>
                    </a:solidFill>
                  </a:rPr>
                  <a:t>) </a:t>
                </a:r>
                <a:r>
                  <a:rPr lang="en-CA" sz="2000" dirty="0">
                    <a:solidFill>
                      <a:schemeClr val="tx1">
                        <a:lumMod val="95000"/>
                        <a:lumOff val="5000"/>
                      </a:schemeClr>
                    </a:solidFill>
                  </a:rPr>
                  <a:t>reaction can turn on at </a:t>
                </a:r>
                <a:r>
                  <a:rPr lang="en-CA" sz="2000" b="1" dirty="0">
                    <a:solidFill>
                      <a:schemeClr val="tx1">
                        <a:lumMod val="95000"/>
                        <a:lumOff val="5000"/>
                      </a:schemeClr>
                    </a:solidFill>
                  </a:rPr>
                  <a:t>lower temperatures</a:t>
                </a:r>
                <a:r>
                  <a:rPr lang="en-CA" sz="2000" dirty="0">
                    <a:solidFill>
                      <a:schemeClr val="tx1">
                        <a:lumMod val="95000"/>
                        <a:lumOff val="5000"/>
                      </a:schemeClr>
                    </a:solidFill>
                  </a:rPr>
                  <a:t>, consuming available </a:t>
                </a:r>
                <a:r>
                  <a:rPr lang="en-US" sz="2000" baseline="30000" dirty="0">
                    <a:solidFill>
                      <a:schemeClr val="tx1">
                        <a:lumMod val="95000"/>
                        <a:lumOff val="5000"/>
                      </a:schemeClr>
                    </a:solidFill>
                  </a:rPr>
                  <a:t>22</a:t>
                </a:r>
                <a:r>
                  <a:rPr lang="en-US" sz="2000" dirty="0">
                    <a:solidFill>
                      <a:schemeClr val="tx1">
                        <a:lumMod val="95000"/>
                        <a:lumOff val="5000"/>
                      </a:schemeClr>
                    </a:solidFill>
                  </a:rPr>
                  <a:t>Ne</a:t>
                </a:r>
              </a:p>
              <a:p>
                <a:endParaRPr lang="en-US" sz="2000" b="1" dirty="0">
                  <a:solidFill>
                    <a:schemeClr val="tx1">
                      <a:lumMod val="95000"/>
                      <a:lumOff val="5000"/>
                    </a:schemeClr>
                  </a:solidFill>
                </a:endParaRPr>
              </a:p>
              <a:p>
                <a:pPr marL="285750" indent="-285750">
                  <a:buFont typeface="Arial" panose="020B0604020202020204" pitchFamily="34" charset="0"/>
                  <a:buChar char="•"/>
                </a:pPr>
                <a:r>
                  <a:rPr lang="en-US" sz="2000" b="1" dirty="0"/>
                  <a:t>Direct measurement</a:t>
                </a:r>
                <a:r>
                  <a:rPr lang="en-US" sz="2000" dirty="0"/>
                  <a:t>: Very difficult at low energies due to </a:t>
                </a:r>
                <a:r>
                  <a:rPr lang="en-US" sz="2000" b="1" i="1" dirty="0"/>
                  <a:t>low cross sections</a:t>
                </a:r>
                <a:endParaRPr lang="en-US" sz="2000" dirty="0">
                  <a:solidFill>
                    <a:schemeClr val="tx1">
                      <a:lumMod val="95000"/>
                      <a:lumOff val="5000"/>
                    </a:schemeClr>
                  </a:solidFill>
                </a:endParaRPr>
              </a:p>
            </p:txBody>
          </p:sp>
        </mc:Choice>
        <mc:Fallback xmlns="">
          <p:sp>
            <p:nvSpPr>
              <p:cNvPr id="95" name="TextBox 94">
                <a:extLst>
                  <a:ext uri="{FF2B5EF4-FFF2-40B4-BE49-F238E27FC236}">
                    <a16:creationId xmlns:a16="http://schemas.microsoft.com/office/drawing/2014/main" id="{B7CBC9D7-F39A-7BF6-6AED-16DBF1FF6A31}"/>
                  </a:ext>
                </a:extLst>
              </p:cNvPr>
              <p:cNvSpPr txBox="1">
                <a:spLocks noRot="1" noChangeAspect="1" noMove="1" noResize="1" noEditPoints="1" noAdjustHandles="1" noChangeArrowheads="1" noChangeShapeType="1" noTextEdit="1"/>
              </p:cNvSpPr>
              <p:nvPr/>
            </p:nvSpPr>
            <p:spPr>
              <a:xfrm>
                <a:off x="485182" y="2073352"/>
                <a:ext cx="4115162" cy="2308324"/>
              </a:xfrm>
              <a:prstGeom prst="rect">
                <a:avLst/>
              </a:prstGeom>
              <a:blipFill>
                <a:blip r:embed="rId8"/>
                <a:stretch>
                  <a:fillRect l="-1231" t="-2186" b="-3825"/>
                </a:stretch>
              </a:blipFill>
            </p:spPr>
            <p:txBody>
              <a:bodyPr/>
              <a:lstStyle/>
              <a:p>
                <a:r>
                  <a:rPr lang="en-US">
                    <a:noFill/>
                  </a:rPr>
                  <a:t> </a:t>
                </a:r>
              </a:p>
            </p:txBody>
          </p:sp>
        </mc:Fallback>
      </mc:AlternateContent>
      <p:sp>
        <p:nvSpPr>
          <p:cNvPr id="96" name="Line 98">
            <a:extLst>
              <a:ext uri="{FF2B5EF4-FFF2-40B4-BE49-F238E27FC236}">
                <a16:creationId xmlns:a16="http://schemas.microsoft.com/office/drawing/2014/main" id="{93C5D427-289D-EC1E-6068-F728B00DA447}"/>
              </a:ext>
            </a:extLst>
          </p:cNvPr>
          <p:cNvSpPr/>
          <p:nvPr/>
        </p:nvSpPr>
        <p:spPr>
          <a:xfrm>
            <a:off x="7508870" y="3676849"/>
            <a:ext cx="622971" cy="0"/>
          </a:xfrm>
          <a:prstGeom prst="line">
            <a:avLst/>
          </a:prstGeom>
          <a:ln>
            <a:tailEnd type="triangle" w="med" len="med"/>
          </a:ln>
        </p:spPr>
        <p:style>
          <a:lnRef idx="1">
            <a:schemeClr val="dk1"/>
          </a:lnRef>
          <a:fillRef idx="0">
            <a:schemeClr val="dk1"/>
          </a:fillRef>
          <a:effectRef idx="0">
            <a:schemeClr val="dk1"/>
          </a:effectRef>
          <a:fontRef idx="minor"/>
        </p:style>
        <p:txBody>
          <a:bodyPr/>
          <a:lstStyle/>
          <a:p>
            <a:endParaRPr lang="en-US" sz="1200"/>
          </a:p>
        </p:txBody>
      </p:sp>
      <p:sp>
        <p:nvSpPr>
          <p:cNvPr id="97" name="Line 98">
            <a:extLst>
              <a:ext uri="{FF2B5EF4-FFF2-40B4-BE49-F238E27FC236}">
                <a16:creationId xmlns:a16="http://schemas.microsoft.com/office/drawing/2014/main" id="{CC5EC0DC-8F66-C115-9C46-FA12D129492C}"/>
              </a:ext>
            </a:extLst>
          </p:cNvPr>
          <p:cNvSpPr/>
          <p:nvPr/>
        </p:nvSpPr>
        <p:spPr>
          <a:xfrm>
            <a:off x="7512788" y="3737776"/>
            <a:ext cx="622971" cy="0"/>
          </a:xfrm>
          <a:prstGeom prst="line">
            <a:avLst/>
          </a:prstGeom>
          <a:ln>
            <a:tailEnd type="triangle" w="med" len="med"/>
          </a:ln>
        </p:spPr>
        <p:style>
          <a:lnRef idx="1">
            <a:schemeClr val="dk1"/>
          </a:lnRef>
          <a:fillRef idx="0">
            <a:schemeClr val="dk1"/>
          </a:fillRef>
          <a:effectRef idx="0">
            <a:schemeClr val="dk1"/>
          </a:effectRef>
          <a:fontRef idx="minor"/>
        </p:style>
        <p:txBody>
          <a:bodyPr/>
          <a:lstStyle/>
          <a:p>
            <a:endParaRPr lang="en-US" sz="1200"/>
          </a:p>
        </p:txBody>
      </p:sp>
      <p:sp>
        <p:nvSpPr>
          <p:cNvPr id="98" name="Line 98">
            <a:extLst>
              <a:ext uri="{FF2B5EF4-FFF2-40B4-BE49-F238E27FC236}">
                <a16:creationId xmlns:a16="http://schemas.microsoft.com/office/drawing/2014/main" id="{32A5662D-1558-8957-75D2-7CFC85646E7E}"/>
              </a:ext>
            </a:extLst>
          </p:cNvPr>
          <p:cNvSpPr/>
          <p:nvPr/>
        </p:nvSpPr>
        <p:spPr>
          <a:xfrm>
            <a:off x="7508870" y="3773611"/>
            <a:ext cx="622971" cy="0"/>
          </a:xfrm>
          <a:prstGeom prst="line">
            <a:avLst/>
          </a:prstGeom>
          <a:ln>
            <a:tailEnd type="triangle" w="med" len="med"/>
          </a:ln>
        </p:spPr>
        <p:style>
          <a:lnRef idx="1">
            <a:schemeClr val="dk1"/>
          </a:lnRef>
          <a:fillRef idx="0">
            <a:schemeClr val="dk1"/>
          </a:fillRef>
          <a:effectRef idx="0">
            <a:schemeClr val="dk1"/>
          </a:effectRef>
          <a:fontRef idx="minor"/>
        </p:style>
        <p:txBody>
          <a:bodyPr/>
          <a:lstStyle/>
          <a:p>
            <a:endParaRPr lang="en-US" sz="1200"/>
          </a:p>
        </p:txBody>
      </p:sp>
      <p:sp>
        <p:nvSpPr>
          <p:cNvPr id="99" name="Line 98">
            <a:extLst>
              <a:ext uri="{FF2B5EF4-FFF2-40B4-BE49-F238E27FC236}">
                <a16:creationId xmlns:a16="http://schemas.microsoft.com/office/drawing/2014/main" id="{7CAC8B70-25D2-4800-A9B9-1CFD995E890C}"/>
              </a:ext>
            </a:extLst>
          </p:cNvPr>
          <p:cNvSpPr/>
          <p:nvPr/>
        </p:nvSpPr>
        <p:spPr>
          <a:xfrm>
            <a:off x="7508870" y="3853475"/>
            <a:ext cx="622971" cy="0"/>
          </a:xfrm>
          <a:prstGeom prst="line">
            <a:avLst/>
          </a:prstGeom>
          <a:ln>
            <a:tailEnd type="triangle" w="med" len="med"/>
          </a:ln>
        </p:spPr>
        <p:style>
          <a:lnRef idx="1">
            <a:schemeClr val="dk1"/>
          </a:lnRef>
          <a:fillRef idx="0">
            <a:schemeClr val="dk1"/>
          </a:fillRef>
          <a:effectRef idx="0">
            <a:schemeClr val="dk1"/>
          </a:effectRef>
          <a:fontRef idx="minor"/>
        </p:style>
        <p:txBody>
          <a:bodyPr/>
          <a:lstStyle/>
          <a:p>
            <a:endParaRPr lang="en-US" sz="1200"/>
          </a:p>
        </p:txBody>
      </p:sp>
      <p:sp>
        <p:nvSpPr>
          <p:cNvPr id="100" name="Line 98">
            <a:extLst>
              <a:ext uri="{FF2B5EF4-FFF2-40B4-BE49-F238E27FC236}">
                <a16:creationId xmlns:a16="http://schemas.microsoft.com/office/drawing/2014/main" id="{450760BD-AD49-471F-8F7F-CBEE0464895A}"/>
              </a:ext>
            </a:extLst>
          </p:cNvPr>
          <p:cNvSpPr/>
          <p:nvPr/>
        </p:nvSpPr>
        <p:spPr>
          <a:xfrm>
            <a:off x="7508870" y="3863254"/>
            <a:ext cx="622971" cy="0"/>
          </a:xfrm>
          <a:prstGeom prst="line">
            <a:avLst/>
          </a:prstGeom>
          <a:ln>
            <a:tailEnd type="triangle" w="med" len="med"/>
          </a:ln>
        </p:spPr>
        <p:style>
          <a:lnRef idx="1">
            <a:schemeClr val="dk1"/>
          </a:lnRef>
          <a:fillRef idx="0">
            <a:schemeClr val="dk1"/>
          </a:fillRef>
          <a:effectRef idx="0">
            <a:schemeClr val="dk1"/>
          </a:effectRef>
          <a:fontRef idx="minor"/>
        </p:style>
        <p:txBody>
          <a:bodyPr/>
          <a:lstStyle/>
          <a:p>
            <a:endParaRPr lang="en-US" sz="1200"/>
          </a:p>
        </p:txBody>
      </p:sp>
      <p:sp>
        <p:nvSpPr>
          <p:cNvPr id="101" name="Line 98">
            <a:extLst>
              <a:ext uri="{FF2B5EF4-FFF2-40B4-BE49-F238E27FC236}">
                <a16:creationId xmlns:a16="http://schemas.microsoft.com/office/drawing/2014/main" id="{23BEDCCB-C346-3A8A-F398-5C560DE8076A}"/>
              </a:ext>
            </a:extLst>
          </p:cNvPr>
          <p:cNvSpPr/>
          <p:nvPr/>
        </p:nvSpPr>
        <p:spPr>
          <a:xfrm>
            <a:off x="7512788" y="3904240"/>
            <a:ext cx="622971" cy="0"/>
          </a:xfrm>
          <a:prstGeom prst="line">
            <a:avLst/>
          </a:prstGeom>
          <a:ln>
            <a:tailEnd type="triangle" w="med" len="med"/>
          </a:ln>
        </p:spPr>
        <p:style>
          <a:lnRef idx="1">
            <a:schemeClr val="dk1"/>
          </a:lnRef>
          <a:fillRef idx="0">
            <a:schemeClr val="dk1"/>
          </a:fillRef>
          <a:effectRef idx="0">
            <a:schemeClr val="dk1"/>
          </a:effectRef>
          <a:fontRef idx="minor"/>
        </p:style>
        <p:txBody>
          <a:bodyPr/>
          <a:lstStyle/>
          <a:p>
            <a:endParaRPr lang="en-US" sz="1200"/>
          </a:p>
        </p:txBody>
      </p:sp>
      <p:sp>
        <p:nvSpPr>
          <p:cNvPr id="102" name="Line 91">
            <a:extLst>
              <a:ext uri="{FF2B5EF4-FFF2-40B4-BE49-F238E27FC236}">
                <a16:creationId xmlns:a16="http://schemas.microsoft.com/office/drawing/2014/main" id="{381A635E-2BC3-8818-2A26-74AD2B083718}"/>
              </a:ext>
            </a:extLst>
          </p:cNvPr>
          <p:cNvSpPr/>
          <p:nvPr/>
        </p:nvSpPr>
        <p:spPr>
          <a:xfrm>
            <a:off x="8116233" y="3564766"/>
            <a:ext cx="1309249"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103" name="Line 98">
            <a:extLst>
              <a:ext uri="{FF2B5EF4-FFF2-40B4-BE49-F238E27FC236}">
                <a16:creationId xmlns:a16="http://schemas.microsoft.com/office/drawing/2014/main" id="{1B771A0C-1D49-4D14-1ABB-FD8FBABA9587}"/>
              </a:ext>
            </a:extLst>
          </p:cNvPr>
          <p:cNvSpPr/>
          <p:nvPr/>
        </p:nvSpPr>
        <p:spPr>
          <a:xfrm>
            <a:off x="7512788" y="3564766"/>
            <a:ext cx="622971" cy="0"/>
          </a:xfrm>
          <a:prstGeom prst="line">
            <a:avLst/>
          </a:prstGeom>
          <a:ln>
            <a:tailEnd type="triangle" w="med" len="med"/>
          </a:ln>
        </p:spPr>
        <p:style>
          <a:lnRef idx="1">
            <a:schemeClr val="dk1"/>
          </a:lnRef>
          <a:fillRef idx="0">
            <a:schemeClr val="dk1"/>
          </a:fillRef>
          <a:effectRef idx="0">
            <a:schemeClr val="dk1"/>
          </a:effectRef>
          <a:fontRef idx="minor"/>
        </p:style>
        <p:txBody>
          <a:bodyPr/>
          <a:lstStyle/>
          <a:p>
            <a:endParaRPr lang="en-US" sz="1200"/>
          </a:p>
        </p:txBody>
      </p:sp>
      <p:sp>
        <p:nvSpPr>
          <p:cNvPr id="104" name="Line 91">
            <a:extLst>
              <a:ext uri="{FF2B5EF4-FFF2-40B4-BE49-F238E27FC236}">
                <a16:creationId xmlns:a16="http://schemas.microsoft.com/office/drawing/2014/main" id="{67D43AEF-20DE-D908-2D6F-F4DE995F6F1D}"/>
              </a:ext>
            </a:extLst>
          </p:cNvPr>
          <p:cNvSpPr/>
          <p:nvPr/>
        </p:nvSpPr>
        <p:spPr>
          <a:xfrm>
            <a:off x="8131841" y="3676849"/>
            <a:ext cx="1309249"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105" name="Line 91">
            <a:extLst>
              <a:ext uri="{FF2B5EF4-FFF2-40B4-BE49-F238E27FC236}">
                <a16:creationId xmlns:a16="http://schemas.microsoft.com/office/drawing/2014/main" id="{AB026B01-AF90-4444-DC1B-44768557199F}"/>
              </a:ext>
            </a:extLst>
          </p:cNvPr>
          <p:cNvSpPr/>
          <p:nvPr/>
        </p:nvSpPr>
        <p:spPr>
          <a:xfrm>
            <a:off x="8131841" y="3845308"/>
            <a:ext cx="1309249"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106" name="Line 91">
            <a:extLst>
              <a:ext uri="{FF2B5EF4-FFF2-40B4-BE49-F238E27FC236}">
                <a16:creationId xmlns:a16="http://schemas.microsoft.com/office/drawing/2014/main" id="{EFC30096-528B-CD5B-4EFB-7EF5B9D2F694}"/>
              </a:ext>
            </a:extLst>
          </p:cNvPr>
          <p:cNvSpPr/>
          <p:nvPr/>
        </p:nvSpPr>
        <p:spPr>
          <a:xfrm>
            <a:off x="8131841" y="3859822"/>
            <a:ext cx="1309249"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107" name="Line 91">
            <a:extLst>
              <a:ext uri="{FF2B5EF4-FFF2-40B4-BE49-F238E27FC236}">
                <a16:creationId xmlns:a16="http://schemas.microsoft.com/office/drawing/2014/main" id="{3612DFDD-427C-8C2A-5714-D70C953E16EB}"/>
              </a:ext>
            </a:extLst>
          </p:cNvPr>
          <p:cNvSpPr/>
          <p:nvPr/>
        </p:nvSpPr>
        <p:spPr>
          <a:xfrm>
            <a:off x="8116233" y="3904240"/>
            <a:ext cx="1309249"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108" name="Line 91">
            <a:extLst>
              <a:ext uri="{FF2B5EF4-FFF2-40B4-BE49-F238E27FC236}">
                <a16:creationId xmlns:a16="http://schemas.microsoft.com/office/drawing/2014/main" id="{506B5192-941C-E500-196D-BB5FEA0DA99C}"/>
              </a:ext>
            </a:extLst>
          </p:cNvPr>
          <p:cNvSpPr/>
          <p:nvPr/>
        </p:nvSpPr>
        <p:spPr>
          <a:xfrm>
            <a:off x="8116233" y="3739285"/>
            <a:ext cx="1309249"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109" name="Line 91">
            <a:extLst>
              <a:ext uri="{FF2B5EF4-FFF2-40B4-BE49-F238E27FC236}">
                <a16:creationId xmlns:a16="http://schemas.microsoft.com/office/drawing/2014/main" id="{CBB01D5C-7522-3E2D-AA01-18B1C524E304}"/>
              </a:ext>
            </a:extLst>
          </p:cNvPr>
          <p:cNvSpPr/>
          <p:nvPr/>
        </p:nvSpPr>
        <p:spPr>
          <a:xfrm>
            <a:off x="8131841" y="3773611"/>
            <a:ext cx="1309249" cy="0"/>
          </a:xfrm>
          <a:prstGeom prst="line">
            <a:avLst/>
          </a:prstGeom>
          <a:ln/>
        </p:spPr>
        <p:style>
          <a:lnRef idx="1">
            <a:schemeClr val="dk1"/>
          </a:lnRef>
          <a:fillRef idx="0">
            <a:schemeClr val="dk1"/>
          </a:fillRef>
          <a:effectRef idx="0">
            <a:schemeClr val="dk1"/>
          </a:effectRef>
          <a:fontRef idx="minor"/>
        </p:style>
        <p:txBody>
          <a:bodyPr/>
          <a:lstStyle/>
          <a:p>
            <a:endParaRPr lang="en-US" sz="1200"/>
          </a:p>
        </p:txBody>
      </p:sp>
      <p:sp>
        <p:nvSpPr>
          <p:cNvPr id="111" name="Rectangle 110">
            <a:extLst>
              <a:ext uri="{FF2B5EF4-FFF2-40B4-BE49-F238E27FC236}">
                <a16:creationId xmlns:a16="http://schemas.microsoft.com/office/drawing/2014/main" id="{4AC2DD8D-C163-FF90-6917-5B51047C5ABE}"/>
              </a:ext>
            </a:extLst>
          </p:cNvPr>
          <p:cNvSpPr/>
          <p:nvPr/>
        </p:nvSpPr>
        <p:spPr>
          <a:xfrm>
            <a:off x="7508870" y="3493136"/>
            <a:ext cx="1916612" cy="470133"/>
          </a:xfrm>
          <a:prstGeom prst="rect">
            <a:avLst/>
          </a:prstGeom>
          <a:solidFill>
            <a:srgbClr val="009CFF">
              <a:alpha val="4936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Curved Connector 112">
            <a:extLst>
              <a:ext uri="{FF2B5EF4-FFF2-40B4-BE49-F238E27FC236}">
                <a16:creationId xmlns:a16="http://schemas.microsoft.com/office/drawing/2014/main" id="{B1DBE1D2-52BA-62B8-31F6-445CD7166E0D}"/>
              </a:ext>
            </a:extLst>
          </p:cNvPr>
          <p:cNvCxnSpPr/>
          <p:nvPr/>
        </p:nvCxnSpPr>
        <p:spPr>
          <a:xfrm rot="5400000">
            <a:off x="6844748" y="4167809"/>
            <a:ext cx="3670852" cy="12700"/>
          </a:xfrm>
          <a:prstGeom prst="curvedConnector3">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8A54728E-F0BF-3CE3-C75E-CB63D498851B}"/>
                  </a:ext>
                </a:extLst>
              </p:cNvPr>
              <p:cNvSpPr txBox="1"/>
              <p:nvPr/>
            </p:nvSpPr>
            <p:spPr>
              <a:xfrm>
                <a:off x="8770857" y="4917495"/>
                <a:ext cx="48282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00A9FF"/>
                          </a:solidFill>
                          <a:latin typeface="Cambria Math" panose="02040503050406030204" pitchFamily="18" charset="0"/>
                          <a:ea typeface="Cambria Math" panose="02040503050406030204" pitchFamily="18" charset="0"/>
                        </a:rPr>
                        <m:t>𝛾</m:t>
                      </m:r>
                    </m:oMath>
                  </m:oMathPara>
                </a14:m>
                <a:endParaRPr lang="en-US" dirty="0">
                  <a:solidFill>
                    <a:srgbClr val="F905ED"/>
                  </a:solidFill>
                </a:endParaRPr>
              </a:p>
            </p:txBody>
          </p:sp>
        </mc:Choice>
        <mc:Fallback xmlns="">
          <p:sp>
            <p:nvSpPr>
              <p:cNvPr id="114" name="TextBox 113">
                <a:extLst>
                  <a:ext uri="{FF2B5EF4-FFF2-40B4-BE49-F238E27FC236}">
                    <a16:creationId xmlns:a16="http://schemas.microsoft.com/office/drawing/2014/main" id="{8A54728E-F0BF-3CE3-C75E-CB63D498851B}"/>
                  </a:ext>
                </a:extLst>
              </p:cNvPr>
              <p:cNvSpPr txBox="1">
                <a:spLocks noRot="1" noChangeAspect="1" noMove="1" noResize="1" noEditPoints="1" noAdjustHandles="1" noChangeArrowheads="1" noChangeShapeType="1" noTextEdit="1"/>
              </p:cNvSpPr>
              <p:nvPr/>
            </p:nvSpPr>
            <p:spPr>
              <a:xfrm>
                <a:off x="8770857" y="4917495"/>
                <a:ext cx="482824" cy="523220"/>
              </a:xfrm>
              <a:prstGeom prst="rect">
                <a:avLst/>
              </a:prstGeom>
              <a:blipFill>
                <a:blip r:embed="rId9"/>
                <a:stretch>
                  <a:fillRect b="-9524"/>
                </a:stretch>
              </a:blipFill>
            </p:spPr>
            <p:txBody>
              <a:bodyPr/>
              <a:lstStyle/>
              <a:p>
                <a:r>
                  <a:rPr lang="en-US">
                    <a:noFill/>
                  </a:rPr>
                  <a:t> </a:t>
                </a:r>
              </a:p>
            </p:txBody>
          </p:sp>
        </mc:Fallback>
      </mc:AlternateContent>
      <p:cxnSp>
        <p:nvCxnSpPr>
          <p:cNvPr id="116" name="Straight Connector 115">
            <a:extLst>
              <a:ext uri="{FF2B5EF4-FFF2-40B4-BE49-F238E27FC236}">
                <a16:creationId xmlns:a16="http://schemas.microsoft.com/office/drawing/2014/main" id="{3D349BE4-367C-A4F6-C9FB-2457EAC886E9}"/>
              </a:ext>
            </a:extLst>
          </p:cNvPr>
          <p:cNvCxnSpPr/>
          <p:nvPr/>
        </p:nvCxnSpPr>
        <p:spPr>
          <a:xfrm>
            <a:off x="7528156" y="3495254"/>
            <a:ext cx="275579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4C287DA-B9D2-03F3-5781-7D06B1B2D841}"/>
                  </a:ext>
                </a:extLst>
              </p:cNvPr>
              <p:cNvSpPr txBox="1"/>
              <p:nvPr/>
            </p:nvSpPr>
            <p:spPr>
              <a:xfrm>
                <a:off x="9539993" y="2460816"/>
                <a:ext cx="1741182" cy="369332"/>
              </a:xfrm>
              <a:prstGeom prst="rect">
                <a:avLst/>
              </a:prstGeom>
              <a:noFill/>
            </p:spPr>
            <p:txBody>
              <a:bodyPr wrap="none" rtlCol="0">
                <a:spAutoFit/>
              </a:bodyPr>
              <a:lstStyle/>
              <a:p>
                <a:r>
                  <a:rPr lang="en-US" b="1" baseline="30000" dirty="0">
                    <a:solidFill>
                      <a:schemeClr val="tx1">
                        <a:lumMod val="95000"/>
                        <a:lumOff val="5000"/>
                      </a:schemeClr>
                    </a:solidFill>
                  </a:rPr>
                  <a:t>22</a:t>
                </a:r>
                <a:r>
                  <a:rPr lang="en-US" b="1" dirty="0">
                    <a:solidFill>
                      <a:schemeClr val="tx1">
                        <a:lumMod val="95000"/>
                        <a:lumOff val="5000"/>
                      </a:schemeClr>
                    </a:solidFill>
                  </a:rPr>
                  <a:t>Ne</a:t>
                </a:r>
                <a:r>
                  <a:rPr lang="en-CA" b="1" dirty="0">
                    <a:solidFill>
                      <a:schemeClr val="tx1">
                        <a:lumMod val="95000"/>
                        <a:lumOff val="5000"/>
                      </a:schemeClr>
                    </a:solidFill>
                  </a:rPr>
                  <a:t>(</a:t>
                </a:r>
                <a14:m>
                  <m:oMath xmlns:m="http://schemas.openxmlformats.org/officeDocument/2006/math">
                    <m:r>
                      <a:rPr lang="en-CA" b="1" i="1">
                        <a:solidFill>
                          <a:schemeClr val="tx1">
                            <a:lumMod val="95000"/>
                            <a:lumOff val="5000"/>
                          </a:schemeClr>
                        </a:solidFill>
                        <a:latin typeface="Cambria Math" panose="02040503050406030204" pitchFamily="18" charset="0"/>
                        <a:ea typeface="Cambria Math" panose="02040503050406030204" pitchFamily="18" charset="0"/>
                      </a:rPr>
                      <m:t>𝜶</m:t>
                    </m:r>
                    <m:r>
                      <a:rPr lang="en-CA" b="1" i="1">
                        <a:solidFill>
                          <a:schemeClr val="tx1">
                            <a:lumMod val="95000"/>
                            <a:lumOff val="5000"/>
                          </a:schemeClr>
                        </a:solidFill>
                        <a:latin typeface="Cambria Math" panose="02040503050406030204" pitchFamily="18" charset="0"/>
                        <a:ea typeface="Cambria Math" panose="02040503050406030204" pitchFamily="18" charset="0"/>
                      </a:rPr>
                      <m:t>,</m:t>
                    </m:r>
                    <m:r>
                      <a:rPr lang="en-CA" b="1" i="1" smtClean="0">
                        <a:solidFill>
                          <a:srgbClr val="05AF4F"/>
                        </a:solidFill>
                        <a:latin typeface="Cambria Math" panose="02040503050406030204" pitchFamily="18" charset="0"/>
                        <a:ea typeface="Cambria Math" panose="02040503050406030204" pitchFamily="18" charset="0"/>
                      </a:rPr>
                      <m:t>𝒏</m:t>
                    </m:r>
                  </m:oMath>
                </a14:m>
                <a:r>
                  <a:rPr lang="en-CA" b="1" dirty="0">
                    <a:solidFill>
                      <a:schemeClr val="tx1">
                        <a:lumMod val="95000"/>
                        <a:lumOff val="5000"/>
                      </a:schemeClr>
                    </a:solidFill>
                  </a:rPr>
                  <a:t>)</a:t>
                </a:r>
                <a:r>
                  <a:rPr lang="en-US" b="1" baseline="30000" dirty="0">
                    <a:solidFill>
                      <a:schemeClr val="tx1">
                        <a:lumMod val="95000"/>
                        <a:lumOff val="5000"/>
                      </a:schemeClr>
                    </a:solidFill>
                  </a:rPr>
                  <a:t> 25</a:t>
                </a:r>
                <a:r>
                  <a:rPr lang="en-US" b="1" dirty="0">
                    <a:solidFill>
                      <a:schemeClr val="tx1">
                        <a:lumMod val="95000"/>
                        <a:lumOff val="5000"/>
                      </a:schemeClr>
                    </a:solidFill>
                  </a:rPr>
                  <a:t>Mg</a:t>
                </a:r>
                <a:endParaRPr lang="en-US" dirty="0"/>
              </a:p>
            </p:txBody>
          </p:sp>
        </mc:Choice>
        <mc:Fallback xmlns="">
          <p:sp>
            <p:nvSpPr>
              <p:cNvPr id="2" name="TextBox 1">
                <a:extLst>
                  <a:ext uri="{FF2B5EF4-FFF2-40B4-BE49-F238E27FC236}">
                    <a16:creationId xmlns:a16="http://schemas.microsoft.com/office/drawing/2014/main" id="{64C287DA-B9D2-03F3-5781-7D06B1B2D841}"/>
                  </a:ext>
                </a:extLst>
              </p:cNvPr>
              <p:cNvSpPr txBox="1">
                <a:spLocks noRot="1" noChangeAspect="1" noMove="1" noResize="1" noEditPoints="1" noAdjustHandles="1" noChangeArrowheads="1" noChangeShapeType="1" noTextEdit="1"/>
              </p:cNvSpPr>
              <p:nvPr/>
            </p:nvSpPr>
            <p:spPr>
              <a:xfrm>
                <a:off x="9539993" y="2460816"/>
                <a:ext cx="1741182" cy="369332"/>
              </a:xfrm>
              <a:prstGeom prst="rect">
                <a:avLst/>
              </a:prstGeom>
              <a:blipFill>
                <a:blip r:embed="rId10"/>
                <a:stretch>
                  <a:fillRect t="-6667" r="-1449"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639E89B-D901-38E1-F3EF-C657F4DCB4B0}"/>
                  </a:ext>
                </a:extLst>
              </p:cNvPr>
              <p:cNvSpPr txBox="1"/>
              <p:nvPr/>
            </p:nvSpPr>
            <p:spPr>
              <a:xfrm>
                <a:off x="5358827" y="3543536"/>
                <a:ext cx="1731564" cy="369332"/>
              </a:xfrm>
              <a:prstGeom prst="rect">
                <a:avLst/>
              </a:prstGeom>
              <a:noFill/>
            </p:spPr>
            <p:txBody>
              <a:bodyPr wrap="none" rtlCol="0">
                <a:spAutoFit/>
              </a:bodyPr>
              <a:lstStyle/>
              <a:p>
                <a:r>
                  <a:rPr lang="en-US" b="1" baseline="30000" dirty="0"/>
                  <a:t>22</a:t>
                </a:r>
                <a:r>
                  <a:rPr lang="en-US" b="1" dirty="0"/>
                  <a:t>Ne</a:t>
                </a:r>
                <a:r>
                  <a:rPr lang="en-CA" b="1" dirty="0"/>
                  <a:t>(</a:t>
                </a:r>
                <a14:m>
                  <m:oMath xmlns:m="http://schemas.openxmlformats.org/officeDocument/2006/math">
                    <m:r>
                      <a:rPr lang="en-CA" b="1" i="1">
                        <a:latin typeface="Cambria Math" panose="02040503050406030204" pitchFamily="18" charset="0"/>
                        <a:ea typeface="Cambria Math" panose="02040503050406030204" pitchFamily="18" charset="0"/>
                      </a:rPr>
                      <m:t>𝜶</m:t>
                    </m:r>
                    <m:r>
                      <a:rPr lang="en-CA" b="1" i="1">
                        <a:latin typeface="Cambria Math" panose="02040503050406030204" pitchFamily="18" charset="0"/>
                        <a:ea typeface="Cambria Math" panose="02040503050406030204" pitchFamily="18" charset="0"/>
                      </a:rPr>
                      <m:t>,</m:t>
                    </m:r>
                    <m:r>
                      <a:rPr lang="en-CA" b="1" i="1">
                        <a:solidFill>
                          <a:srgbClr val="00A9FF"/>
                        </a:solidFill>
                        <a:latin typeface="Cambria Math" panose="02040503050406030204" pitchFamily="18" charset="0"/>
                        <a:ea typeface="Cambria Math" panose="02040503050406030204" pitchFamily="18" charset="0"/>
                      </a:rPr>
                      <m:t>𝜸</m:t>
                    </m:r>
                  </m:oMath>
                </a14:m>
                <a:r>
                  <a:rPr lang="en-CA" b="1" dirty="0"/>
                  <a:t>)</a:t>
                </a:r>
                <a:r>
                  <a:rPr lang="en-US" b="1" baseline="30000" dirty="0"/>
                  <a:t> 26</a:t>
                </a:r>
                <a:r>
                  <a:rPr lang="en-US" b="1" dirty="0"/>
                  <a:t>Mg</a:t>
                </a:r>
                <a:endParaRPr lang="en-US" dirty="0"/>
              </a:p>
            </p:txBody>
          </p:sp>
        </mc:Choice>
        <mc:Fallback xmlns="">
          <p:sp>
            <p:nvSpPr>
              <p:cNvPr id="3" name="TextBox 2">
                <a:extLst>
                  <a:ext uri="{FF2B5EF4-FFF2-40B4-BE49-F238E27FC236}">
                    <a16:creationId xmlns:a16="http://schemas.microsoft.com/office/drawing/2014/main" id="{B639E89B-D901-38E1-F3EF-C657F4DCB4B0}"/>
                  </a:ext>
                </a:extLst>
              </p:cNvPr>
              <p:cNvSpPr txBox="1">
                <a:spLocks noRot="1" noChangeAspect="1" noMove="1" noResize="1" noEditPoints="1" noAdjustHandles="1" noChangeArrowheads="1" noChangeShapeType="1" noTextEdit="1"/>
              </p:cNvSpPr>
              <p:nvPr/>
            </p:nvSpPr>
            <p:spPr>
              <a:xfrm>
                <a:off x="5358827" y="3543536"/>
                <a:ext cx="1731564" cy="369332"/>
              </a:xfrm>
              <a:prstGeom prst="rect">
                <a:avLst/>
              </a:prstGeom>
              <a:blipFill>
                <a:blip r:embed="rId11"/>
                <a:stretch>
                  <a:fillRect t="-6452" r="-2174" b="-22581"/>
                </a:stretch>
              </a:blipFill>
            </p:spPr>
            <p:txBody>
              <a:bodyPr/>
              <a:lstStyle/>
              <a:p>
                <a:r>
                  <a:rPr lang="en-US">
                    <a:noFill/>
                  </a:rPr>
                  <a:t> </a:t>
                </a:r>
              </a:p>
            </p:txBody>
          </p:sp>
        </mc:Fallback>
      </mc:AlternateContent>
    </p:spTree>
    <p:extLst>
      <p:ext uri="{BB962C8B-B14F-4D97-AF65-F5344CB8AC3E}">
        <p14:creationId xmlns:p14="http://schemas.microsoft.com/office/powerpoint/2010/main" val="1411763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1A18D-CACD-6ECD-CF6A-BD582D418C26}"/>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DF7AF37-2B89-4B73-09FF-2B57A02B31C1}"/>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F8A8D3A-B25A-262A-9B37-A10FCCDF9C49}"/>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grpSp>
        <p:nvGrpSpPr>
          <p:cNvPr id="3" name="Group 50">
            <a:extLst>
              <a:ext uri="{FF2B5EF4-FFF2-40B4-BE49-F238E27FC236}">
                <a16:creationId xmlns:a16="http://schemas.microsoft.com/office/drawing/2014/main" id="{A88E34D2-B66E-F999-C2C3-7B847D09B327}"/>
              </a:ext>
            </a:extLst>
          </p:cNvPr>
          <p:cNvGrpSpPr/>
          <p:nvPr/>
        </p:nvGrpSpPr>
        <p:grpSpPr>
          <a:xfrm>
            <a:off x="3322558" y="751758"/>
            <a:ext cx="6636988" cy="5664843"/>
            <a:chOff x="6584760" y="1564010"/>
            <a:chExt cx="5486760" cy="4915737"/>
          </a:xfrm>
        </p:grpSpPr>
        <p:sp>
          <p:nvSpPr>
            <p:cNvPr id="5" name="CustomShape 52">
              <a:extLst>
                <a:ext uri="{FF2B5EF4-FFF2-40B4-BE49-F238E27FC236}">
                  <a16:creationId xmlns:a16="http://schemas.microsoft.com/office/drawing/2014/main" id="{44DE11D9-DBC1-607E-7F61-730839108B29}"/>
                </a:ext>
              </a:extLst>
            </p:cNvPr>
            <p:cNvSpPr/>
            <p:nvPr/>
          </p:nvSpPr>
          <p:spPr>
            <a:xfrm>
              <a:off x="6584760" y="4646295"/>
              <a:ext cx="1332754" cy="452769"/>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2800" b="0" strike="noStrike" spc="-1" baseline="30000" dirty="0">
                  <a:solidFill>
                    <a:srgbClr val="000000"/>
                  </a:solidFill>
                  <a:latin typeface="Aptos"/>
                </a:rPr>
                <a:t>22</a:t>
              </a:r>
              <a:r>
                <a:rPr lang="en-US" sz="2800" b="0" strike="noStrike" spc="-1" dirty="0">
                  <a:solidFill>
                    <a:srgbClr val="000000"/>
                  </a:solidFill>
                  <a:latin typeface="Aptos"/>
                </a:rPr>
                <a:t>Ne + </a:t>
              </a:r>
              <a:r>
                <a:rPr lang="en-US" sz="2800" b="0" strike="noStrike" spc="-1" baseline="30000" dirty="0">
                  <a:solidFill>
                    <a:srgbClr val="000000"/>
                  </a:solidFill>
                  <a:latin typeface="Aptos"/>
                </a:rPr>
                <a:t>7</a:t>
              </a:r>
              <a:r>
                <a:rPr lang="en-US" sz="2800" b="0" strike="noStrike" spc="-1" dirty="0">
                  <a:solidFill>
                    <a:srgbClr val="000000"/>
                  </a:solidFill>
                  <a:latin typeface="Aptos"/>
                </a:rPr>
                <a:t>Li</a:t>
              </a:r>
              <a:endParaRPr lang="en-US" sz="2800" b="0" strike="noStrike" spc="-1" dirty="0">
                <a:latin typeface="Calibri"/>
              </a:endParaRPr>
            </a:p>
          </p:txBody>
        </p:sp>
        <p:sp>
          <p:nvSpPr>
            <p:cNvPr id="6" name="Line 53">
              <a:extLst>
                <a:ext uri="{FF2B5EF4-FFF2-40B4-BE49-F238E27FC236}">
                  <a16:creationId xmlns:a16="http://schemas.microsoft.com/office/drawing/2014/main" id="{D4A72E76-84A2-6CF5-ED9E-D0A47F4A3D10}"/>
                </a:ext>
              </a:extLst>
            </p:cNvPr>
            <p:cNvSpPr/>
            <p:nvPr/>
          </p:nvSpPr>
          <p:spPr>
            <a:xfrm>
              <a:off x="8994600" y="6392880"/>
              <a:ext cx="1394280" cy="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8" name="CustomShape 54">
              <a:extLst>
                <a:ext uri="{FF2B5EF4-FFF2-40B4-BE49-F238E27FC236}">
                  <a16:creationId xmlns:a16="http://schemas.microsoft.com/office/drawing/2014/main" id="{11F6F027-3628-3717-B21F-9A04C7B78B13}"/>
                </a:ext>
              </a:extLst>
            </p:cNvPr>
            <p:cNvSpPr/>
            <p:nvPr/>
          </p:nvSpPr>
          <p:spPr>
            <a:xfrm>
              <a:off x="10523094" y="6026978"/>
              <a:ext cx="740976" cy="452769"/>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2800" b="0" strike="noStrike" spc="-1" baseline="30000" dirty="0">
                  <a:solidFill>
                    <a:srgbClr val="000000"/>
                  </a:solidFill>
                  <a:latin typeface="Aptos"/>
                </a:rPr>
                <a:t>26</a:t>
              </a:r>
              <a:r>
                <a:rPr lang="en-US" sz="2800" b="0" strike="noStrike" spc="-1" dirty="0">
                  <a:solidFill>
                    <a:srgbClr val="000000"/>
                  </a:solidFill>
                  <a:latin typeface="Aptos"/>
                </a:rPr>
                <a:t>Mg</a:t>
              </a:r>
              <a:endParaRPr lang="en-US" sz="2800" b="0" strike="noStrike" spc="-1" dirty="0">
                <a:latin typeface="Calibri"/>
              </a:endParaRPr>
            </a:p>
          </p:txBody>
        </p:sp>
        <p:sp>
          <p:nvSpPr>
            <p:cNvPr id="9" name="Line 55">
              <a:extLst>
                <a:ext uri="{FF2B5EF4-FFF2-40B4-BE49-F238E27FC236}">
                  <a16:creationId xmlns:a16="http://schemas.microsoft.com/office/drawing/2014/main" id="{F81F01D2-70C6-F5E9-8C50-1DB525C46FA3}"/>
                </a:ext>
              </a:extLst>
            </p:cNvPr>
            <p:cNvSpPr/>
            <p:nvPr/>
          </p:nvSpPr>
          <p:spPr>
            <a:xfrm flipV="1">
              <a:off x="8994600" y="5802840"/>
              <a:ext cx="0" cy="59004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10" name="Line 56">
              <a:extLst>
                <a:ext uri="{FF2B5EF4-FFF2-40B4-BE49-F238E27FC236}">
                  <a16:creationId xmlns:a16="http://schemas.microsoft.com/office/drawing/2014/main" id="{4A6A4C8F-F4DF-5502-94BD-8C52F37C5F9C}"/>
                </a:ext>
              </a:extLst>
            </p:cNvPr>
            <p:cNvSpPr/>
            <p:nvPr/>
          </p:nvSpPr>
          <p:spPr>
            <a:xfrm flipV="1">
              <a:off x="10388880" y="5855760"/>
              <a:ext cx="0" cy="53712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11" name="Line 57">
              <a:extLst>
                <a:ext uri="{FF2B5EF4-FFF2-40B4-BE49-F238E27FC236}">
                  <a16:creationId xmlns:a16="http://schemas.microsoft.com/office/drawing/2014/main" id="{3C62D9AA-7656-E85D-DE08-23691EFDA130}"/>
                </a:ext>
              </a:extLst>
            </p:cNvPr>
            <p:cNvSpPr/>
            <p:nvPr/>
          </p:nvSpPr>
          <p:spPr>
            <a:xfrm>
              <a:off x="8951040" y="5781240"/>
              <a:ext cx="87480" cy="4356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12" name="Line 58">
              <a:extLst>
                <a:ext uri="{FF2B5EF4-FFF2-40B4-BE49-F238E27FC236}">
                  <a16:creationId xmlns:a16="http://schemas.microsoft.com/office/drawing/2014/main" id="{ADF09E55-301E-0AD9-9C94-6F415D7DDBDA}"/>
                </a:ext>
              </a:extLst>
            </p:cNvPr>
            <p:cNvSpPr/>
            <p:nvPr/>
          </p:nvSpPr>
          <p:spPr>
            <a:xfrm flipV="1">
              <a:off x="8994600" y="1835640"/>
              <a:ext cx="0" cy="390384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14" name="Line 59">
              <a:extLst>
                <a:ext uri="{FF2B5EF4-FFF2-40B4-BE49-F238E27FC236}">
                  <a16:creationId xmlns:a16="http://schemas.microsoft.com/office/drawing/2014/main" id="{65A2FC43-118C-367C-0374-D882F060F902}"/>
                </a:ext>
              </a:extLst>
            </p:cNvPr>
            <p:cNvSpPr/>
            <p:nvPr/>
          </p:nvSpPr>
          <p:spPr>
            <a:xfrm flipV="1">
              <a:off x="10388880" y="1828440"/>
              <a:ext cx="0" cy="396720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16" name="Line 60">
              <a:extLst>
                <a:ext uri="{FF2B5EF4-FFF2-40B4-BE49-F238E27FC236}">
                  <a16:creationId xmlns:a16="http://schemas.microsoft.com/office/drawing/2014/main" id="{C548540C-958C-2531-586F-943140522351}"/>
                </a:ext>
              </a:extLst>
            </p:cNvPr>
            <p:cNvSpPr/>
            <p:nvPr/>
          </p:nvSpPr>
          <p:spPr>
            <a:xfrm>
              <a:off x="8951040" y="5718600"/>
              <a:ext cx="87480" cy="4392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17" name="Line 61">
              <a:extLst>
                <a:ext uri="{FF2B5EF4-FFF2-40B4-BE49-F238E27FC236}">
                  <a16:creationId xmlns:a16="http://schemas.microsoft.com/office/drawing/2014/main" id="{1B892EEF-7EBD-069F-15F4-BFD94C074D72}"/>
                </a:ext>
              </a:extLst>
            </p:cNvPr>
            <p:cNvSpPr/>
            <p:nvPr/>
          </p:nvSpPr>
          <p:spPr>
            <a:xfrm>
              <a:off x="10345320" y="5833440"/>
              <a:ext cx="87480" cy="4392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18" name="Line 62">
              <a:extLst>
                <a:ext uri="{FF2B5EF4-FFF2-40B4-BE49-F238E27FC236}">
                  <a16:creationId xmlns:a16="http://schemas.microsoft.com/office/drawing/2014/main" id="{67EDF291-1B15-58F0-5802-4793A9CDB33F}"/>
                </a:ext>
              </a:extLst>
            </p:cNvPr>
            <p:cNvSpPr/>
            <p:nvPr/>
          </p:nvSpPr>
          <p:spPr>
            <a:xfrm>
              <a:off x="10345320" y="5771160"/>
              <a:ext cx="87480" cy="4392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19" name="CustomShape 63">
              <a:extLst>
                <a:ext uri="{FF2B5EF4-FFF2-40B4-BE49-F238E27FC236}">
                  <a16:creationId xmlns:a16="http://schemas.microsoft.com/office/drawing/2014/main" id="{CA589E98-7077-A98E-6DB1-A029E85CBD86}"/>
                </a:ext>
              </a:extLst>
            </p:cNvPr>
            <p:cNvSpPr/>
            <p:nvPr/>
          </p:nvSpPr>
          <p:spPr>
            <a:xfrm>
              <a:off x="8996760" y="1659072"/>
              <a:ext cx="892366" cy="34593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2000" b="0" i="1" strike="noStrike" spc="-1" dirty="0">
                  <a:solidFill>
                    <a:srgbClr val="000000"/>
                  </a:solidFill>
                  <a:latin typeface="Aptos"/>
                </a:rPr>
                <a:t>E</a:t>
              </a:r>
              <a:r>
                <a:rPr lang="en-US" sz="2000" b="0" strike="noStrike" spc="-1" baseline="-25000" dirty="0">
                  <a:solidFill>
                    <a:srgbClr val="000000"/>
                  </a:solidFill>
                  <a:latin typeface="Aptos"/>
                </a:rPr>
                <a:t>x</a:t>
              </a:r>
              <a:r>
                <a:rPr lang="en-US" sz="2000" b="0" strike="noStrike" spc="-1" dirty="0">
                  <a:solidFill>
                    <a:srgbClr val="000000"/>
                  </a:solidFill>
                  <a:latin typeface="Aptos"/>
                </a:rPr>
                <a:t> [MeV]</a:t>
              </a:r>
              <a:endParaRPr lang="en-US" sz="2000" b="0" strike="noStrike" spc="-1" dirty="0">
                <a:latin typeface="Calibri"/>
              </a:endParaRPr>
            </a:p>
          </p:txBody>
        </p:sp>
        <p:sp>
          <p:nvSpPr>
            <p:cNvPr id="20" name="CustomShape 64">
              <a:extLst>
                <a:ext uri="{FF2B5EF4-FFF2-40B4-BE49-F238E27FC236}">
                  <a16:creationId xmlns:a16="http://schemas.microsoft.com/office/drawing/2014/main" id="{D4E44FE8-E9AA-F606-50F1-3039100F63E5}"/>
                </a:ext>
              </a:extLst>
            </p:cNvPr>
            <p:cNvSpPr/>
            <p:nvPr/>
          </p:nvSpPr>
          <p:spPr>
            <a:xfrm>
              <a:off x="10070640" y="1564010"/>
              <a:ext cx="392609" cy="50618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3200" b="0" i="1" strike="noStrike" spc="-1" dirty="0">
                  <a:solidFill>
                    <a:srgbClr val="000000"/>
                  </a:solidFill>
                  <a:latin typeface="Aptos"/>
                </a:rPr>
                <a:t>J</a:t>
              </a:r>
              <a:r>
                <a:rPr lang="en-US" sz="3200" b="0" i="1" strike="noStrike" spc="-1" baseline="30000" dirty="0">
                  <a:solidFill>
                    <a:srgbClr val="000000"/>
                  </a:solidFill>
                  <a:latin typeface="Aptos"/>
                </a:rPr>
                <a:t>π</a:t>
              </a:r>
              <a:endParaRPr lang="en-US" sz="1200" b="0" strike="noStrike" spc="-1" dirty="0">
                <a:latin typeface="Calibri"/>
              </a:endParaRPr>
            </a:p>
          </p:txBody>
        </p:sp>
        <p:sp>
          <p:nvSpPr>
            <p:cNvPr id="21" name="CustomShape 65">
              <a:extLst>
                <a:ext uri="{FF2B5EF4-FFF2-40B4-BE49-F238E27FC236}">
                  <a16:creationId xmlns:a16="http://schemas.microsoft.com/office/drawing/2014/main" id="{0F67448E-60E2-DEBB-AD95-399E98B6FE41}"/>
                </a:ext>
              </a:extLst>
            </p:cNvPr>
            <p:cNvSpPr/>
            <p:nvPr/>
          </p:nvSpPr>
          <p:spPr>
            <a:xfrm>
              <a:off x="8982360" y="6126840"/>
              <a:ext cx="277200" cy="27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0</a:t>
              </a:r>
              <a:endParaRPr lang="en-US" sz="1200" b="0" strike="noStrike" spc="-1">
                <a:latin typeface="Calibri"/>
              </a:endParaRPr>
            </a:p>
          </p:txBody>
        </p:sp>
        <p:sp>
          <p:nvSpPr>
            <p:cNvPr id="22" name="CustomShape 66">
              <a:extLst>
                <a:ext uri="{FF2B5EF4-FFF2-40B4-BE49-F238E27FC236}">
                  <a16:creationId xmlns:a16="http://schemas.microsoft.com/office/drawing/2014/main" id="{9D7C51A5-31B7-8FCA-CD65-439483159C8C}"/>
                </a:ext>
              </a:extLst>
            </p:cNvPr>
            <p:cNvSpPr/>
            <p:nvPr/>
          </p:nvSpPr>
          <p:spPr>
            <a:xfrm>
              <a:off x="10031400" y="6126840"/>
              <a:ext cx="351720" cy="27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a:solidFill>
                    <a:srgbClr val="000000"/>
                  </a:solidFill>
                  <a:latin typeface="Aptos"/>
                </a:rPr>
                <a:t>0</a:t>
              </a:r>
              <a:r>
                <a:rPr lang="en-US" sz="1200" b="0" strike="noStrike" spc="-1" baseline="30000">
                  <a:solidFill>
                    <a:srgbClr val="000000"/>
                  </a:solidFill>
                  <a:latin typeface="Aptos"/>
                </a:rPr>
                <a:t>+</a:t>
              </a:r>
              <a:endParaRPr lang="en-US" sz="1200" b="0" strike="noStrike" spc="-1">
                <a:latin typeface="Calibri"/>
              </a:endParaRPr>
            </a:p>
          </p:txBody>
        </p:sp>
        <p:sp>
          <p:nvSpPr>
            <p:cNvPr id="23" name="Line 67">
              <a:extLst>
                <a:ext uri="{FF2B5EF4-FFF2-40B4-BE49-F238E27FC236}">
                  <a16:creationId xmlns:a16="http://schemas.microsoft.com/office/drawing/2014/main" id="{8D917B20-CC70-ADE9-07FD-C9188657C4A2}"/>
                </a:ext>
              </a:extLst>
            </p:cNvPr>
            <p:cNvSpPr/>
            <p:nvPr/>
          </p:nvSpPr>
          <p:spPr>
            <a:xfrm>
              <a:off x="8989200" y="2022480"/>
              <a:ext cx="1399680" cy="0"/>
            </a:xfrm>
            <a:prstGeom prst="line">
              <a:avLst/>
            </a:prstGeom>
            <a:ln>
              <a:prstDash val="sysDot"/>
            </a:ln>
          </p:spPr>
          <p:style>
            <a:lnRef idx="1">
              <a:schemeClr val="dk1"/>
            </a:lnRef>
            <a:fillRef idx="0">
              <a:schemeClr val="dk1"/>
            </a:fillRef>
            <a:effectRef idx="0">
              <a:schemeClr val="dk1"/>
            </a:effectRef>
            <a:fontRef idx="minor"/>
          </p:style>
          <p:txBody>
            <a:bodyPr/>
            <a:lstStyle/>
            <a:p>
              <a:endParaRPr lang="en-US"/>
            </a:p>
          </p:txBody>
        </p:sp>
        <p:sp>
          <p:nvSpPr>
            <p:cNvPr id="24" name="Line 68">
              <a:extLst>
                <a:ext uri="{FF2B5EF4-FFF2-40B4-BE49-F238E27FC236}">
                  <a16:creationId xmlns:a16="http://schemas.microsoft.com/office/drawing/2014/main" id="{FF7025C2-0942-DC9E-A4BD-4550411FBD6F}"/>
                </a:ext>
              </a:extLst>
            </p:cNvPr>
            <p:cNvSpPr/>
            <p:nvPr/>
          </p:nvSpPr>
          <p:spPr>
            <a:xfrm>
              <a:off x="8989200" y="3837240"/>
              <a:ext cx="1399680" cy="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25" name="CustomShape 69">
              <a:extLst>
                <a:ext uri="{FF2B5EF4-FFF2-40B4-BE49-F238E27FC236}">
                  <a16:creationId xmlns:a16="http://schemas.microsoft.com/office/drawing/2014/main" id="{A313B0ED-6A12-4C54-B56D-D8541CEFD127}"/>
                </a:ext>
              </a:extLst>
            </p:cNvPr>
            <p:cNvSpPr/>
            <p:nvPr/>
          </p:nvSpPr>
          <p:spPr>
            <a:xfrm>
              <a:off x="8953560" y="3547519"/>
              <a:ext cx="649220" cy="29252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600" b="0" strike="noStrike" spc="-1" dirty="0">
                  <a:solidFill>
                    <a:srgbClr val="000000"/>
                  </a:solidFill>
                  <a:latin typeface="Aptos"/>
                </a:rPr>
                <a:t>11.153</a:t>
              </a:r>
              <a:endParaRPr lang="en-US" sz="1200" b="0" strike="noStrike" spc="-1" dirty="0">
                <a:latin typeface="Calibri"/>
              </a:endParaRPr>
            </a:p>
          </p:txBody>
        </p:sp>
        <p:sp>
          <p:nvSpPr>
            <p:cNvPr id="26" name="CustomShape 70">
              <a:extLst>
                <a:ext uri="{FF2B5EF4-FFF2-40B4-BE49-F238E27FC236}">
                  <a16:creationId xmlns:a16="http://schemas.microsoft.com/office/drawing/2014/main" id="{C5AB1ADF-EA82-DBC6-D745-8AC4D611BAF6}"/>
                </a:ext>
              </a:extLst>
            </p:cNvPr>
            <p:cNvSpPr/>
            <p:nvPr/>
          </p:nvSpPr>
          <p:spPr>
            <a:xfrm>
              <a:off x="9696960" y="3560480"/>
              <a:ext cx="752374" cy="29252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600" b="0" strike="noStrike" spc="-1" dirty="0">
                  <a:solidFill>
                    <a:srgbClr val="000000"/>
                  </a:solidFill>
                  <a:latin typeface="Aptos"/>
                </a:rPr>
                <a:t>1</a:t>
              </a:r>
              <a:r>
                <a:rPr lang="en-US" sz="1600" b="0" strike="noStrike" spc="-1" baseline="30000" dirty="0">
                  <a:solidFill>
                    <a:srgbClr val="000000"/>
                  </a:solidFill>
                  <a:latin typeface="Aptos"/>
                </a:rPr>
                <a:t>- </a:t>
              </a:r>
              <a:r>
                <a:rPr lang="en-US" sz="1600" b="0" strike="noStrike" spc="-1" dirty="0">
                  <a:solidFill>
                    <a:srgbClr val="000000"/>
                  </a:solidFill>
                  <a:latin typeface="Aptos"/>
                </a:rPr>
                <a:t>(2</a:t>
              </a:r>
              <a:r>
                <a:rPr lang="en-US" sz="1600" b="0" strike="noStrike" spc="-1" baseline="30000" dirty="0">
                  <a:solidFill>
                    <a:srgbClr val="000000"/>
                  </a:solidFill>
                  <a:latin typeface="Aptos"/>
                </a:rPr>
                <a:t>+</a:t>
              </a:r>
              <a:r>
                <a:rPr lang="en-US" sz="1600" b="0" strike="noStrike" spc="-1" dirty="0">
                  <a:solidFill>
                    <a:srgbClr val="000000"/>
                  </a:solidFill>
                  <a:latin typeface="Aptos"/>
                </a:rPr>
                <a:t>,4</a:t>
              </a:r>
              <a:r>
                <a:rPr lang="en-US" sz="1600" b="0" strike="noStrike" spc="-1" baseline="30000" dirty="0">
                  <a:solidFill>
                    <a:srgbClr val="000000"/>
                  </a:solidFill>
                  <a:latin typeface="Aptos"/>
                </a:rPr>
                <a:t>+</a:t>
              </a:r>
              <a:r>
                <a:rPr lang="en-US" sz="1600" b="0" strike="noStrike" spc="-1" dirty="0">
                  <a:solidFill>
                    <a:srgbClr val="000000"/>
                  </a:solidFill>
                  <a:latin typeface="Aptos"/>
                </a:rPr>
                <a:t>)</a:t>
              </a:r>
              <a:endParaRPr lang="en-US" sz="1600" b="0" strike="noStrike" spc="-1" dirty="0">
                <a:latin typeface="Calibri"/>
              </a:endParaRPr>
            </a:p>
          </p:txBody>
        </p:sp>
        <p:sp>
          <p:nvSpPr>
            <p:cNvPr id="27" name="Line 71">
              <a:extLst>
                <a:ext uri="{FF2B5EF4-FFF2-40B4-BE49-F238E27FC236}">
                  <a16:creationId xmlns:a16="http://schemas.microsoft.com/office/drawing/2014/main" id="{23E18BCC-D896-3185-EDF5-5BCAB937D71C}"/>
                </a:ext>
              </a:extLst>
            </p:cNvPr>
            <p:cNvSpPr/>
            <p:nvPr/>
          </p:nvSpPr>
          <p:spPr>
            <a:xfrm>
              <a:off x="9005760" y="3448440"/>
              <a:ext cx="1399680" cy="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28" name="CustomShape 72">
              <a:extLst>
                <a:ext uri="{FF2B5EF4-FFF2-40B4-BE49-F238E27FC236}">
                  <a16:creationId xmlns:a16="http://schemas.microsoft.com/office/drawing/2014/main" id="{CE332E7F-0760-32E4-C2CB-C8569B0DBE53}"/>
                </a:ext>
              </a:extLst>
            </p:cNvPr>
            <p:cNvSpPr/>
            <p:nvPr/>
          </p:nvSpPr>
          <p:spPr>
            <a:xfrm>
              <a:off x="8970120" y="3158719"/>
              <a:ext cx="649220" cy="29252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600" b="0" strike="noStrike" spc="-1" dirty="0">
                  <a:solidFill>
                    <a:srgbClr val="000000"/>
                  </a:solidFill>
                  <a:latin typeface="Aptos"/>
                </a:rPr>
                <a:t>11.319</a:t>
              </a:r>
              <a:endParaRPr lang="en-US" sz="1100" b="0" strike="noStrike" spc="-1" dirty="0">
                <a:latin typeface="Calibri"/>
              </a:endParaRPr>
            </a:p>
          </p:txBody>
        </p:sp>
        <p:sp>
          <p:nvSpPr>
            <p:cNvPr id="29" name="CustomShape 73">
              <a:extLst>
                <a:ext uri="{FF2B5EF4-FFF2-40B4-BE49-F238E27FC236}">
                  <a16:creationId xmlns:a16="http://schemas.microsoft.com/office/drawing/2014/main" id="{FFE2F3BB-156B-9AB9-6740-5FCE7BEBBFE2}"/>
                </a:ext>
              </a:extLst>
            </p:cNvPr>
            <p:cNvSpPr/>
            <p:nvPr/>
          </p:nvSpPr>
          <p:spPr>
            <a:xfrm>
              <a:off x="9608888" y="3172387"/>
              <a:ext cx="778824" cy="29252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600" b="0" strike="noStrike" spc="-1" dirty="0">
                  <a:solidFill>
                    <a:srgbClr val="000000"/>
                  </a:solidFill>
                  <a:latin typeface="Aptos"/>
                </a:rPr>
                <a:t>(0</a:t>
              </a:r>
              <a:r>
                <a:rPr lang="en-US" sz="1600" b="0" strike="noStrike" spc="-1" baseline="30000" dirty="0">
                  <a:solidFill>
                    <a:srgbClr val="000000"/>
                  </a:solidFill>
                  <a:latin typeface="Aptos"/>
                </a:rPr>
                <a:t>+</a:t>
              </a:r>
              <a:r>
                <a:rPr lang="en-US" sz="1600" b="0" strike="noStrike" spc="-1" dirty="0">
                  <a:solidFill>
                    <a:srgbClr val="000000"/>
                  </a:solidFill>
                  <a:latin typeface="Aptos"/>
                </a:rPr>
                <a:t>,1</a:t>
              </a:r>
              <a:r>
                <a:rPr lang="en-US" sz="1600" b="0" strike="noStrike" spc="-1" baseline="30000" dirty="0">
                  <a:solidFill>
                    <a:srgbClr val="000000"/>
                  </a:solidFill>
                  <a:latin typeface="Aptos"/>
                </a:rPr>
                <a:t>-</a:t>
              </a:r>
              <a:r>
                <a:rPr lang="en-US" sz="1600" b="0" strike="noStrike" spc="-1" dirty="0">
                  <a:solidFill>
                    <a:srgbClr val="000000"/>
                  </a:solidFill>
                  <a:latin typeface="Aptos"/>
                </a:rPr>
                <a:t>,2</a:t>
              </a:r>
              <a:r>
                <a:rPr lang="en-US" sz="1600" b="0" strike="noStrike" spc="-1" baseline="30000" dirty="0">
                  <a:solidFill>
                    <a:srgbClr val="000000"/>
                  </a:solidFill>
                  <a:latin typeface="Aptos"/>
                </a:rPr>
                <a:t>+</a:t>
              </a:r>
              <a:r>
                <a:rPr lang="en-US" sz="1600" b="0" strike="noStrike" spc="-1" dirty="0">
                  <a:solidFill>
                    <a:srgbClr val="000000"/>
                  </a:solidFill>
                  <a:latin typeface="Aptos"/>
                </a:rPr>
                <a:t>)</a:t>
              </a:r>
              <a:endParaRPr lang="en-US" sz="1600" b="0" strike="noStrike" spc="-1" dirty="0">
                <a:latin typeface="Calibri"/>
              </a:endParaRPr>
            </a:p>
          </p:txBody>
        </p:sp>
        <p:sp>
          <p:nvSpPr>
            <p:cNvPr id="30" name="Line 74">
              <a:extLst>
                <a:ext uri="{FF2B5EF4-FFF2-40B4-BE49-F238E27FC236}">
                  <a16:creationId xmlns:a16="http://schemas.microsoft.com/office/drawing/2014/main" id="{B57E83B9-4545-E749-10B6-A477424A22C0}"/>
                </a:ext>
              </a:extLst>
            </p:cNvPr>
            <p:cNvSpPr/>
            <p:nvPr/>
          </p:nvSpPr>
          <p:spPr>
            <a:xfrm>
              <a:off x="9000360" y="3102480"/>
              <a:ext cx="1399680" cy="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31" name="CustomShape 75">
              <a:extLst>
                <a:ext uri="{FF2B5EF4-FFF2-40B4-BE49-F238E27FC236}">
                  <a16:creationId xmlns:a16="http://schemas.microsoft.com/office/drawing/2014/main" id="{D94AE34A-B3D1-5EF7-3CE1-9DF09F01F339}"/>
                </a:ext>
              </a:extLst>
            </p:cNvPr>
            <p:cNvSpPr/>
            <p:nvPr/>
          </p:nvSpPr>
          <p:spPr>
            <a:xfrm>
              <a:off x="8964720" y="2812759"/>
              <a:ext cx="649220" cy="29252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600" b="0" strike="noStrike" spc="-1" dirty="0">
                  <a:solidFill>
                    <a:srgbClr val="000000"/>
                  </a:solidFill>
                  <a:latin typeface="Aptos"/>
                </a:rPr>
                <a:t>11.441</a:t>
              </a:r>
              <a:endParaRPr lang="en-US" sz="1200" b="0" strike="noStrike" spc="-1" dirty="0">
                <a:latin typeface="Calibri"/>
              </a:endParaRPr>
            </a:p>
          </p:txBody>
        </p:sp>
        <p:sp>
          <p:nvSpPr>
            <p:cNvPr id="32" name="CustomShape 76">
              <a:extLst>
                <a:ext uri="{FF2B5EF4-FFF2-40B4-BE49-F238E27FC236}">
                  <a16:creationId xmlns:a16="http://schemas.microsoft.com/office/drawing/2014/main" id="{CC3D214F-B52C-6EBF-4360-7CF6F6B4E8ED}"/>
                </a:ext>
              </a:extLst>
            </p:cNvPr>
            <p:cNvSpPr/>
            <p:nvPr/>
          </p:nvSpPr>
          <p:spPr>
            <a:xfrm>
              <a:off x="10026720" y="2826439"/>
              <a:ext cx="301171" cy="29252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GB" sz="1600" b="0" strike="noStrike" spc="-1" dirty="0">
                  <a:solidFill>
                    <a:srgbClr val="000000"/>
                  </a:solidFill>
                  <a:latin typeface="Aptos"/>
                </a:rPr>
                <a:t>4</a:t>
              </a:r>
              <a:r>
                <a:rPr lang="en-GB" sz="1600" b="0" strike="noStrike" spc="-1" baseline="30000" dirty="0">
                  <a:solidFill>
                    <a:srgbClr val="000000"/>
                  </a:solidFill>
                  <a:latin typeface="Aptos"/>
                </a:rPr>
                <a:t>+</a:t>
              </a:r>
              <a:endParaRPr lang="en-US" sz="1600" b="0" strike="noStrike" spc="-1" dirty="0">
                <a:latin typeface="Calibri"/>
              </a:endParaRPr>
            </a:p>
          </p:txBody>
        </p:sp>
        <p:sp>
          <p:nvSpPr>
            <p:cNvPr id="33" name="Line 77">
              <a:extLst>
                <a:ext uri="{FF2B5EF4-FFF2-40B4-BE49-F238E27FC236}">
                  <a16:creationId xmlns:a16="http://schemas.microsoft.com/office/drawing/2014/main" id="{C22E9357-2615-33E8-CAFA-4AFB0AB2B034}"/>
                </a:ext>
              </a:extLst>
            </p:cNvPr>
            <p:cNvSpPr/>
            <p:nvPr/>
          </p:nvSpPr>
          <p:spPr>
            <a:xfrm>
              <a:off x="8991720" y="4250880"/>
              <a:ext cx="1399680" cy="0"/>
            </a:xfrm>
            <a:prstGeom prst="line">
              <a:avLst/>
            </a:prstGeom>
            <a:ln/>
          </p:spPr>
          <p:style>
            <a:lnRef idx="1">
              <a:schemeClr val="dk1"/>
            </a:lnRef>
            <a:fillRef idx="0">
              <a:schemeClr val="dk1"/>
            </a:fillRef>
            <a:effectRef idx="0">
              <a:schemeClr val="dk1"/>
            </a:effectRef>
            <a:fontRef idx="minor"/>
          </p:style>
          <p:txBody>
            <a:bodyPr/>
            <a:lstStyle/>
            <a:p>
              <a:endParaRPr lang="en-US"/>
            </a:p>
          </p:txBody>
        </p:sp>
        <p:sp>
          <p:nvSpPr>
            <p:cNvPr id="34" name="CustomShape 78">
              <a:extLst>
                <a:ext uri="{FF2B5EF4-FFF2-40B4-BE49-F238E27FC236}">
                  <a16:creationId xmlns:a16="http://schemas.microsoft.com/office/drawing/2014/main" id="{CE90088A-56A2-3A3A-45B7-C597AF921CC4}"/>
                </a:ext>
              </a:extLst>
            </p:cNvPr>
            <p:cNvSpPr/>
            <p:nvPr/>
          </p:nvSpPr>
          <p:spPr>
            <a:xfrm>
              <a:off x="8956080" y="3961159"/>
              <a:ext cx="649220" cy="29252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600" b="0" strike="noStrike" spc="-1" dirty="0">
                  <a:solidFill>
                    <a:srgbClr val="000000"/>
                  </a:solidFill>
                  <a:latin typeface="Aptos"/>
                </a:rPr>
                <a:t>10.949</a:t>
              </a:r>
              <a:endParaRPr lang="en-US" sz="1600" b="0" strike="noStrike" spc="-1" dirty="0">
                <a:latin typeface="Calibri"/>
              </a:endParaRPr>
            </a:p>
          </p:txBody>
        </p:sp>
        <p:sp>
          <p:nvSpPr>
            <p:cNvPr id="35" name="CustomShape 79">
              <a:extLst>
                <a:ext uri="{FF2B5EF4-FFF2-40B4-BE49-F238E27FC236}">
                  <a16:creationId xmlns:a16="http://schemas.microsoft.com/office/drawing/2014/main" id="{F616C543-E2F4-D7AC-BCA7-B0ACB3788580}"/>
                </a:ext>
              </a:extLst>
            </p:cNvPr>
            <p:cNvSpPr/>
            <p:nvPr/>
          </p:nvSpPr>
          <p:spPr>
            <a:xfrm>
              <a:off x="10052640" y="3974119"/>
              <a:ext cx="278643" cy="29252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600" b="0" strike="noStrike" spc="-1" dirty="0">
                  <a:solidFill>
                    <a:srgbClr val="000000"/>
                  </a:solidFill>
                  <a:latin typeface="Aptos"/>
                </a:rPr>
                <a:t>1</a:t>
              </a:r>
              <a:r>
                <a:rPr lang="en-US" sz="1600" b="0" strike="noStrike" spc="-1" baseline="30000" dirty="0">
                  <a:solidFill>
                    <a:srgbClr val="000000"/>
                  </a:solidFill>
                  <a:latin typeface="Aptos"/>
                </a:rPr>
                <a:t>-</a:t>
              </a:r>
              <a:endParaRPr lang="en-US" sz="1200" b="0" strike="noStrike" spc="-1" dirty="0">
                <a:latin typeface="Calibri"/>
              </a:endParaRPr>
            </a:p>
          </p:txBody>
        </p:sp>
        <p:sp>
          <p:nvSpPr>
            <p:cNvPr id="36" name="CustomShape 80">
              <a:extLst>
                <a:ext uri="{FF2B5EF4-FFF2-40B4-BE49-F238E27FC236}">
                  <a16:creationId xmlns:a16="http://schemas.microsoft.com/office/drawing/2014/main" id="{3C0C6F8B-1206-E777-ABA5-EB0A385C066C}"/>
                </a:ext>
              </a:extLst>
            </p:cNvPr>
            <p:cNvSpPr/>
            <p:nvPr/>
          </p:nvSpPr>
          <p:spPr>
            <a:xfrm flipV="1">
              <a:off x="7480827" y="1897920"/>
              <a:ext cx="335880" cy="2688120"/>
            </a:xfrm>
            <a:custGeom>
              <a:avLst/>
              <a:gdLst/>
              <a:ahLst/>
              <a:cxnLst/>
              <a:rect l="l" t="t" r="r" b="b"/>
              <a:pathLst>
                <a:path w="21600" h="21600">
                  <a:moveTo>
                    <a:pt x="0" y="0"/>
                  </a:moveTo>
                  <a:lnTo>
                    <a:pt x="21600" y="21600"/>
                  </a:lnTo>
                </a:path>
              </a:pathLst>
            </a:custGeom>
            <a:noFill/>
            <a:ln w="12600">
              <a:solidFill>
                <a:schemeClr val="tx1"/>
              </a:solidFill>
              <a:tailEnd type="triangle" w="med" len="med"/>
            </a:ln>
          </p:spPr>
          <p:style>
            <a:lnRef idx="2">
              <a:schemeClr val="accent1"/>
            </a:lnRef>
            <a:fillRef idx="0">
              <a:schemeClr val="accent1"/>
            </a:fillRef>
            <a:effectRef idx="1">
              <a:schemeClr val="accent1"/>
            </a:effectRef>
            <a:fontRef idx="minor"/>
          </p:style>
          <p:txBody>
            <a:bodyPr/>
            <a:lstStyle/>
            <a:p>
              <a:endParaRPr lang="en-US"/>
            </a:p>
          </p:txBody>
        </p:sp>
        <p:sp>
          <p:nvSpPr>
            <p:cNvPr id="39" name="CustomShape 83">
              <a:extLst>
                <a:ext uri="{FF2B5EF4-FFF2-40B4-BE49-F238E27FC236}">
                  <a16:creationId xmlns:a16="http://schemas.microsoft.com/office/drawing/2014/main" id="{EE2337EF-552A-E1F5-161E-331D31F23779}"/>
                </a:ext>
              </a:extLst>
            </p:cNvPr>
            <p:cNvSpPr/>
            <p:nvPr/>
          </p:nvSpPr>
          <p:spPr>
            <a:xfrm>
              <a:off x="8287920" y="1889640"/>
              <a:ext cx="675720" cy="764280"/>
            </a:xfrm>
            <a:custGeom>
              <a:avLst/>
              <a:gdLst/>
              <a:ahLst/>
              <a:cxnLst/>
              <a:rect l="l" t="t" r="r" b="b"/>
              <a:pathLst>
                <a:path w="21600" h="21600">
                  <a:moveTo>
                    <a:pt x="0" y="0"/>
                  </a:moveTo>
                  <a:lnTo>
                    <a:pt x="21600" y="21600"/>
                  </a:lnTo>
                </a:path>
              </a:pathLst>
            </a:custGeom>
            <a:noFill/>
            <a:ln w="12600">
              <a:solidFill>
                <a:schemeClr val="tx1"/>
              </a:solidFill>
              <a:tailEnd type="triangle" w="med" len="med"/>
            </a:ln>
          </p:spPr>
          <p:style>
            <a:lnRef idx="2">
              <a:schemeClr val="accent1"/>
            </a:lnRef>
            <a:fillRef idx="0">
              <a:schemeClr val="accent1"/>
            </a:fillRef>
            <a:effectRef idx="1">
              <a:schemeClr val="accent1"/>
            </a:effectRef>
            <a:fontRef idx="minor"/>
          </p:style>
          <p:txBody>
            <a:bodyPr/>
            <a:lstStyle/>
            <a:p>
              <a:endParaRPr lang="en-US"/>
            </a:p>
          </p:txBody>
        </p:sp>
        <p:sp>
          <p:nvSpPr>
            <p:cNvPr id="40" name="CustomShape 84">
              <a:extLst>
                <a:ext uri="{FF2B5EF4-FFF2-40B4-BE49-F238E27FC236}">
                  <a16:creationId xmlns:a16="http://schemas.microsoft.com/office/drawing/2014/main" id="{2D1C0CBC-8BB6-96E6-4F99-51D4990D68BC}"/>
                </a:ext>
              </a:extLst>
            </p:cNvPr>
            <p:cNvSpPr/>
            <p:nvPr/>
          </p:nvSpPr>
          <p:spPr>
            <a:xfrm>
              <a:off x="8421840" y="2271960"/>
              <a:ext cx="260143" cy="506184"/>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200" b="0" strike="noStrike" spc="-1" dirty="0">
                  <a:solidFill>
                    <a:srgbClr val="000000"/>
                  </a:solidFill>
                  <a:latin typeface="Aptos"/>
                </a:rPr>
                <a:t>t</a:t>
              </a:r>
              <a:endParaRPr lang="en-US" sz="1800" b="0" strike="noStrike" spc="-1" dirty="0">
                <a:latin typeface="Calibri"/>
              </a:endParaRPr>
            </a:p>
          </p:txBody>
        </p:sp>
        <p:sp>
          <p:nvSpPr>
            <p:cNvPr id="41" name="Line 85">
              <a:extLst>
                <a:ext uri="{FF2B5EF4-FFF2-40B4-BE49-F238E27FC236}">
                  <a16:creationId xmlns:a16="http://schemas.microsoft.com/office/drawing/2014/main" id="{52D0F961-0A0F-F554-03FC-58DF3C85E281}"/>
                </a:ext>
              </a:extLst>
            </p:cNvPr>
            <p:cNvSpPr/>
            <p:nvPr/>
          </p:nvSpPr>
          <p:spPr>
            <a:xfrm>
              <a:off x="7816707" y="1896119"/>
              <a:ext cx="503973" cy="1"/>
            </a:xfrm>
            <a:prstGeom prst="line">
              <a:avLst/>
            </a:prstGeom>
            <a:ln>
              <a:prstDash val="sysDot"/>
            </a:ln>
          </p:spPr>
          <p:style>
            <a:lnRef idx="1">
              <a:schemeClr val="dk1"/>
            </a:lnRef>
            <a:fillRef idx="0">
              <a:schemeClr val="dk1"/>
            </a:fillRef>
            <a:effectRef idx="0">
              <a:schemeClr val="dk1"/>
            </a:effectRef>
            <a:fontRef idx="minor"/>
          </p:style>
          <p:txBody>
            <a:bodyPr/>
            <a:lstStyle/>
            <a:p>
              <a:endParaRPr lang="en-US"/>
            </a:p>
          </p:txBody>
        </p:sp>
        <p:sp>
          <p:nvSpPr>
            <p:cNvPr id="44" name="CustomShape 88">
              <a:extLst>
                <a:ext uri="{FF2B5EF4-FFF2-40B4-BE49-F238E27FC236}">
                  <a16:creationId xmlns:a16="http://schemas.microsoft.com/office/drawing/2014/main" id="{1D83744D-C654-D241-A30A-DB42C0F55315}"/>
                </a:ext>
              </a:extLst>
            </p:cNvPr>
            <p:cNvSpPr/>
            <p:nvPr/>
          </p:nvSpPr>
          <p:spPr>
            <a:xfrm>
              <a:off x="8456040" y="4320720"/>
              <a:ext cx="618480" cy="273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nSpc>
                  <a:spcPct val="100000"/>
                </a:lnSpc>
              </a:pPr>
              <a:r>
                <a:rPr lang="en-US" sz="1200" b="0" strike="noStrike" spc="-1" dirty="0">
                  <a:solidFill>
                    <a:srgbClr val="000000"/>
                  </a:solidFill>
                  <a:latin typeface="Aptos"/>
                </a:rPr>
                <a:t>8.148</a:t>
              </a:r>
              <a:endParaRPr lang="en-US" sz="1200" b="0" strike="noStrike" spc="-1" dirty="0">
                <a:latin typeface="Calibri"/>
              </a:endParaRPr>
            </a:p>
          </p:txBody>
        </p:sp>
        <p:sp>
          <p:nvSpPr>
            <p:cNvPr id="45" name="Line 89">
              <a:extLst>
                <a:ext uri="{FF2B5EF4-FFF2-40B4-BE49-F238E27FC236}">
                  <a16:creationId xmlns:a16="http://schemas.microsoft.com/office/drawing/2014/main" id="{003364B0-0947-AE16-389E-096CD414F9C6}"/>
                </a:ext>
              </a:extLst>
            </p:cNvPr>
            <p:cNvSpPr/>
            <p:nvPr/>
          </p:nvSpPr>
          <p:spPr>
            <a:xfrm>
              <a:off x="6584760" y="4578120"/>
              <a:ext cx="2404440" cy="0"/>
            </a:xfrm>
            <a:prstGeom prst="line">
              <a:avLst/>
            </a:prstGeom>
            <a:ln>
              <a:prstDash val="sysDot"/>
            </a:ln>
          </p:spPr>
          <p:style>
            <a:lnRef idx="1">
              <a:schemeClr val="dk1"/>
            </a:lnRef>
            <a:fillRef idx="0">
              <a:schemeClr val="dk1"/>
            </a:fillRef>
            <a:effectRef idx="0">
              <a:schemeClr val="dk1"/>
            </a:effectRef>
            <a:fontRef idx="minor"/>
          </p:style>
          <p:txBody>
            <a:bodyPr/>
            <a:lstStyle/>
            <a:p>
              <a:endParaRPr lang="en-US"/>
            </a:p>
          </p:txBody>
        </p:sp>
        <p:sp>
          <p:nvSpPr>
            <p:cNvPr id="47" name="CustomShape 91">
              <a:extLst>
                <a:ext uri="{FF2B5EF4-FFF2-40B4-BE49-F238E27FC236}">
                  <a16:creationId xmlns:a16="http://schemas.microsoft.com/office/drawing/2014/main" id="{F74A9167-A77C-F0C3-1260-8A7EB5B2C86D}"/>
                </a:ext>
              </a:extLst>
            </p:cNvPr>
            <p:cNvSpPr/>
            <p:nvPr/>
          </p:nvSpPr>
          <p:spPr>
            <a:xfrm>
              <a:off x="10382760" y="1847880"/>
              <a:ext cx="1688760" cy="3063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400" b="0" strike="noStrike" spc="-1" dirty="0">
                <a:latin typeface="Calibri"/>
              </a:endParaRPr>
            </a:p>
          </p:txBody>
        </p:sp>
      </p:grpSp>
      <p:sp>
        <p:nvSpPr>
          <p:cNvPr id="48" name="TextBox 47">
            <a:extLst>
              <a:ext uri="{FF2B5EF4-FFF2-40B4-BE49-F238E27FC236}">
                <a16:creationId xmlns:a16="http://schemas.microsoft.com/office/drawing/2014/main" id="{F43F218D-D6DF-4F7F-1B3C-9EB82E53802B}"/>
              </a:ext>
            </a:extLst>
          </p:cNvPr>
          <p:cNvSpPr txBox="1"/>
          <p:nvPr/>
        </p:nvSpPr>
        <p:spPr>
          <a:xfrm>
            <a:off x="6155735" y="2134207"/>
            <a:ext cx="206207" cy="407944"/>
          </a:xfrm>
          <a:prstGeom prst="rect">
            <a:avLst/>
          </a:prstGeom>
          <a:noFill/>
        </p:spPr>
        <p:txBody>
          <a:bodyPr wrap="square" rtlCol="0">
            <a:spAutoFit/>
          </a:bodyPr>
          <a:lstStyle/>
          <a:p>
            <a:endParaRPr lang="en-US" dirty="0"/>
          </a:p>
        </p:txBody>
      </p:sp>
      <p:cxnSp>
        <p:nvCxnSpPr>
          <p:cNvPr id="58" name="Straight Connector 57">
            <a:extLst>
              <a:ext uri="{FF2B5EF4-FFF2-40B4-BE49-F238E27FC236}">
                <a16:creationId xmlns:a16="http://schemas.microsoft.com/office/drawing/2014/main" id="{72FF45FC-782A-A82D-89A0-E484D6727B23}"/>
              </a:ext>
            </a:extLst>
          </p:cNvPr>
          <p:cNvCxnSpPr>
            <a:cxnSpLocks/>
          </p:cNvCxnSpPr>
          <p:nvPr/>
        </p:nvCxnSpPr>
        <p:spPr>
          <a:xfrm>
            <a:off x="6244557" y="3961743"/>
            <a:ext cx="1679605" cy="0"/>
          </a:xfrm>
          <a:prstGeom prst="line">
            <a:avLst/>
          </a:prstGeom>
          <a:ln w="41275">
            <a:solidFill>
              <a:srgbClr val="F905ED"/>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8A1A2A6-7521-0D7D-8B05-B378DE837BA3}"/>
              </a:ext>
            </a:extLst>
          </p:cNvPr>
          <p:cNvSpPr txBox="1"/>
          <p:nvPr/>
        </p:nvSpPr>
        <p:spPr>
          <a:xfrm>
            <a:off x="6172783" y="4003521"/>
            <a:ext cx="1285929" cy="523220"/>
          </a:xfrm>
          <a:prstGeom prst="rect">
            <a:avLst/>
          </a:prstGeom>
          <a:noFill/>
        </p:spPr>
        <p:txBody>
          <a:bodyPr wrap="none" rtlCol="0">
            <a:spAutoFit/>
          </a:bodyPr>
          <a:lstStyle/>
          <a:p>
            <a:r>
              <a:rPr lang="en-US" sz="2800" dirty="0">
                <a:solidFill>
                  <a:srgbClr val="F905ED"/>
                </a:solidFill>
              </a:rPr>
              <a:t>10.615</a:t>
            </a:r>
          </a:p>
        </p:txBody>
      </p:sp>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B4EB7B84-ED7B-DF21-794C-B7ED76CC5766}"/>
                  </a:ext>
                </a:extLst>
              </p:cNvPr>
              <p:cNvSpPr txBox="1"/>
              <p:nvPr/>
            </p:nvSpPr>
            <p:spPr>
              <a:xfrm>
                <a:off x="7970323" y="3721031"/>
                <a:ext cx="3381760" cy="513282"/>
              </a:xfrm>
              <a:prstGeom prst="rect">
                <a:avLst/>
              </a:prstGeom>
              <a:noFill/>
            </p:spPr>
            <p:txBody>
              <a:bodyPr wrap="none" rtlCol="0">
                <a:spAutoFit/>
              </a:bodyPr>
              <a:lstStyle/>
              <a:p>
                <a14:m>
                  <m:oMath xmlns:m="http://schemas.openxmlformats.org/officeDocument/2006/math">
                    <m:r>
                      <a:rPr lang="en-US" sz="2800" b="1" i="1" smtClean="0">
                        <a:solidFill>
                          <a:srgbClr val="F905ED"/>
                        </a:solidFill>
                        <a:latin typeface="Cambria Math" panose="02040503050406030204" pitchFamily="18" charset="0"/>
                        <a:ea typeface="Cambria Math" panose="02040503050406030204" pitchFamily="18" charset="0"/>
                      </a:rPr>
                      <m:t>𝜶</m:t>
                    </m:r>
                  </m:oMath>
                </a14:m>
                <a:r>
                  <a:rPr lang="en-US" sz="2400" b="1" dirty="0">
                    <a:solidFill>
                      <a:srgbClr val="F905ED"/>
                    </a:solidFill>
                  </a:rPr>
                  <a:t> threshold (</a:t>
                </a:r>
                <a:r>
                  <a:rPr lang="en-US" sz="2400" b="1" spc="-1" baseline="30000" dirty="0">
                    <a:solidFill>
                      <a:srgbClr val="F905ED"/>
                    </a:solidFill>
                    <a:latin typeface="Aptos"/>
                  </a:rPr>
                  <a:t>22</a:t>
                </a:r>
                <a:r>
                  <a:rPr lang="en-US" sz="2400" b="1" spc="-1" dirty="0">
                    <a:solidFill>
                      <a:srgbClr val="F905ED"/>
                    </a:solidFill>
                    <a:latin typeface="Aptos"/>
                  </a:rPr>
                  <a:t>Ne +</a:t>
                </a:r>
                <a:r>
                  <a:rPr lang="en-US" sz="2400" b="1" dirty="0">
                    <a:solidFill>
                      <a:srgbClr val="F905ED"/>
                    </a:solidFill>
                    <a:ea typeface="Cambria Math" panose="02040503050406030204" pitchFamily="18" charset="0"/>
                  </a:rPr>
                  <a:t> </a:t>
                </a:r>
                <a14:m>
                  <m:oMath xmlns:m="http://schemas.openxmlformats.org/officeDocument/2006/math">
                    <m:r>
                      <a:rPr lang="en-US" sz="2400" b="1" i="1">
                        <a:solidFill>
                          <a:srgbClr val="F905ED"/>
                        </a:solidFill>
                        <a:latin typeface="Cambria Math" panose="02040503050406030204" pitchFamily="18" charset="0"/>
                        <a:ea typeface="Cambria Math" panose="02040503050406030204" pitchFamily="18" charset="0"/>
                      </a:rPr>
                      <m:t>𝜶</m:t>
                    </m:r>
                  </m:oMath>
                </a14:m>
                <a:r>
                  <a:rPr lang="en-US" sz="2400" b="1" spc="-1" dirty="0">
                    <a:solidFill>
                      <a:srgbClr val="F905ED"/>
                    </a:solidFill>
                    <a:latin typeface="Aptos"/>
                  </a:rPr>
                  <a:t>) </a:t>
                </a:r>
                <a:endParaRPr lang="en-US" sz="2400" b="1" dirty="0">
                  <a:solidFill>
                    <a:srgbClr val="F905ED"/>
                  </a:solidFill>
                </a:endParaRPr>
              </a:p>
            </p:txBody>
          </p:sp>
        </mc:Choice>
        <mc:Fallback>
          <p:sp>
            <p:nvSpPr>
              <p:cNvPr id="60" name="TextBox 59">
                <a:extLst>
                  <a:ext uri="{FF2B5EF4-FFF2-40B4-BE49-F238E27FC236}">
                    <a16:creationId xmlns:a16="http://schemas.microsoft.com/office/drawing/2014/main" id="{B4EB7B84-ED7B-DF21-794C-B7ED76CC5766}"/>
                  </a:ext>
                </a:extLst>
              </p:cNvPr>
              <p:cNvSpPr txBox="1">
                <a:spLocks noRot="1" noChangeAspect="1" noMove="1" noResize="1" noEditPoints="1" noAdjustHandles="1" noChangeArrowheads="1" noChangeShapeType="1" noTextEdit="1"/>
              </p:cNvSpPr>
              <p:nvPr/>
            </p:nvSpPr>
            <p:spPr>
              <a:xfrm>
                <a:off x="7970323" y="3721031"/>
                <a:ext cx="3381760" cy="513282"/>
              </a:xfrm>
              <a:prstGeom prst="rect">
                <a:avLst/>
              </a:prstGeom>
              <a:blipFill>
                <a:blip r:embed="rId3"/>
                <a:stretch>
                  <a:fillRect r="-2247" b="-26190"/>
                </a:stretch>
              </a:blipFill>
            </p:spPr>
            <p:txBody>
              <a:bodyPr/>
              <a:lstStyle/>
              <a:p>
                <a:r>
                  <a:rPr lang="en-US">
                    <a:noFill/>
                  </a:rPr>
                  <a:t> </a:t>
                </a:r>
              </a:p>
            </p:txBody>
          </p:sp>
        </mc:Fallback>
      </mc:AlternateContent>
      <p:cxnSp>
        <p:nvCxnSpPr>
          <p:cNvPr id="68" name="Straight Connector 67">
            <a:extLst>
              <a:ext uri="{FF2B5EF4-FFF2-40B4-BE49-F238E27FC236}">
                <a16:creationId xmlns:a16="http://schemas.microsoft.com/office/drawing/2014/main" id="{018F6FC4-A5DA-96B3-5F45-562F50AF37D0}"/>
              </a:ext>
            </a:extLst>
          </p:cNvPr>
          <p:cNvCxnSpPr>
            <a:cxnSpLocks/>
          </p:cNvCxnSpPr>
          <p:nvPr/>
        </p:nvCxnSpPr>
        <p:spPr>
          <a:xfrm>
            <a:off x="6237590" y="3528075"/>
            <a:ext cx="1679605" cy="0"/>
          </a:xfrm>
          <a:prstGeom prst="line">
            <a:avLst/>
          </a:prstGeom>
          <a:ln w="41275">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0" name="TextBox 69">
                <a:extLst>
                  <a:ext uri="{FF2B5EF4-FFF2-40B4-BE49-F238E27FC236}">
                    <a16:creationId xmlns:a16="http://schemas.microsoft.com/office/drawing/2014/main" id="{238B5EF8-E9E9-F551-8242-EC6FCE52D2DE}"/>
                  </a:ext>
                </a:extLst>
              </p:cNvPr>
              <p:cNvSpPr txBox="1"/>
              <p:nvPr/>
            </p:nvSpPr>
            <p:spPr>
              <a:xfrm>
                <a:off x="7937662" y="3261347"/>
                <a:ext cx="4391723" cy="461665"/>
              </a:xfrm>
              <a:prstGeom prst="rect">
                <a:avLst/>
              </a:prstGeom>
              <a:noFill/>
            </p:spPr>
            <p:txBody>
              <a:bodyPr wrap="square">
                <a:spAutoFit/>
              </a:bodyPr>
              <a:lstStyle/>
              <a:p>
                <a:r>
                  <a:rPr lang="en-US" sz="2400" b="1" dirty="0">
                    <a:solidFill>
                      <a:srgbClr val="00B050"/>
                    </a:solidFill>
                  </a:rPr>
                  <a:t>Neutron threshold (</a:t>
                </a:r>
                <a:r>
                  <a:rPr lang="en-US" sz="2400" b="1" spc="-1" baseline="30000" dirty="0">
                    <a:solidFill>
                      <a:srgbClr val="00B050"/>
                    </a:solidFill>
                    <a:latin typeface="Aptos"/>
                  </a:rPr>
                  <a:t>25</a:t>
                </a:r>
                <a:r>
                  <a:rPr lang="en-US" sz="2400" b="1" spc="-1" dirty="0">
                    <a:solidFill>
                      <a:srgbClr val="00B050"/>
                    </a:solidFill>
                    <a:latin typeface="Aptos"/>
                  </a:rPr>
                  <a:t>Mg +</a:t>
                </a:r>
                <a:r>
                  <a:rPr lang="en-US" sz="2400" b="1" dirty="0">
                    <a:solidFill>
                      <a:srgbClr val="00B050"/>
                    </a:solidFill>
                    <a:ea typeface="Cambria Math" panose="02040503050406030204" pitchFamily="18" charset="0"/>
                  </a:rPr>
                  <a:t> </a:t>
                </a:r>
                <a14:m>
                  <m:oMath xmlns:m="http://schemas.openxmlformats.org/officeDocument/2006/math">
                    <m:r>
                      <a:rPr lang="en-CA" sz="2400" b="1" i="1" smtClean="0">
                        <a:solidFill>
                          <a:srgbClr val="00B050"/>
                        </a:solidFill>
                        <a:latin typeface="Cambria Math" panose="02040503050406030204" pitchFamily="18" charset="0"/>
                        <a:ea typeface="Cambria Math" panose="02040503050406030204" pitchFamily="18" charset="0"/>
                      </a:rPr>
                      <m:t>𝒏</m:t>
                    </m:r>
                  </m:oMath>
                </a14:m>
                <a:r>
                  <a:rPr lang="en-US" sz="2400" b="1" spc="-1" dirty="0">
                    <a:solidFill>
                      <a:srgbClr val="00B050"/>
                    </a:solidFill>
                    <a:latin typeface="Aptos"/>
                  </a:rPr>
                  <a:t>) </a:t>
                </a:r>
                <a:endParaRPr lang="en-US" sz="2400" b="1" dirty="0">
                  <a:solidFill>
                    <a:srgbClr val="00B050"/>
                  </a:solidFill>
                </a:endParaRPr>
              </a:p>
            </p:txBody>
          </p:sp>
        </mc:Choice>
        <mc:Fallback>
          <p:sp>
            <p:nvSpPr>
              <p:cNvPr id="70" name="TextBox 69">
                <a:extLst>
                  <a:ext uri="{FF2B5EF4-FFF2-40B4-BE49-F238E27FC236}">
                    <a16:creationId xmlns:a16="http://schemas.microsoft.com/office/drawing/2014/main" id="{238B5EF8-E9E9-F551-8242-EC6FCE52D2DE}"/>
                  </a:ext>
                </a:extLst>
              </p:cNvPr>
              <p:cNvSpPr txBox="1">
                <a:spLocks noRot="1" noChangeAspect="1" noMove="1" noResize="1" noEditPoints="1" noAdjustHandles="1" noChangeArrowheads="1" noChangeShapeType="1" noTextEdit="1"/>
              </p:cNvSpPr>
              <p:nvPr/>
            </p:nvSpPr>
            <p:spPr>
              <a:xfrm>
                <a:off x="7937662" y="3261347"/>
                <a:ext cx="4391723" cy="461665"/>
              </a:xfrm>
              <a:prstGeom prst="rect">
                <a:avLst/>
              </a:prstGeom>
              <a:blipFill>
                <a:blip r:embed="rId4"/>
                <a:stretch>
                  <a:fillRect l="-2011" t="-10526" b="-28947"/>
                </a:stretch>
              </a:blipFill>
            </p:spPr>
            <p:txBody>
              <a:bodyPr/>
              <a:lstStyle/>
              <a:p>
                <a:r>
                  <a:rPr lang="en-US">
                    <a:noFill/>
                  </a:rPr>
                  <a:t> </a:t>
                </a:r>
              </a:p>
            </p:txBody>
          </p:sp>
        </mc:Fallback>
      </mc:AlternateContent>
      <p:sp>
        <p:nvSpPr>
          <p:cNvPr id="72" name="TextBox 71">
            <a:extLst>
              <a:ext uri="{FF2B5EF4-FFF2-40B4-BE49-F238E27FC236}">
                <a16:creationId xmlns:a16="http://schemas.microsoft.com/office/drawing/2014/main" id="{5064C1B0-A8DF-481C-B309-0DC453A02DA4}"/>
              </a:ext>
            </a:extLst>
          </p:cNvPr>
          <p:cNvSpPr txBox="1"/>
          <p:nvPr/>
        </p:nvSpPr>
        <p:spPr>
          <a:xfrm>
            <a:off x="4882438" y="3259688"/>
            <a:ext cx="1728662" cy="523220"/>
          </a:xfrm>
          <a:prstGeom prst="rect">
            <a:avLst/>
          </a:prstGeom>
          <a:noFill/>
        </p:spPr>
        <p:txBody>
          <a:bodyPr wrap="square">
            <a:spAutoFit/>
          </a:bodyPr>
          <a:lstStyle/>
          <a:p>
            <a:r>
              <a:rPr lang="en-US" sz="2800" dirty="0">
                <a:solidFill>
                  <a:srgbClr val="00B050"/>
                </a:solidFill>
              </a:rPr>
              <a:t>11.093</a:t>
            </a: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0EDC5529-D35D-F717-CA44-078D5C485BCB}"/>
                  </a:ext>
                </a:extLst>
              </p:cNvPr>
              <p:cNvSpPr txBox="1"/>
              <p:nvPr/>
            </p:nvSpPr>
            <p:spPr>
              <a:xfrm>
                <a:off x="619768" y="2632814"/>
                <a:ext cx="3573841" cy="1200329"/>
              </a:xfrm>
              <a:prstGeom prst="rect">
                <a:avLst/>
              </a:prstGeom>
              <a:noFill/>
            </p:spPr>
            <p:txBody>
              <a:bodyPr wrap="square" rtlCol="0">
                <a:spAutoFit/>
              </a:bodyPr>
              <a:lstStyle/>
              <a:p>
                <a:r>
                  <a:rPr lang="en-US" sz="2400" b="1" dirty="0"/>
                  <a:t>“Cheat” our way to populate the same states via </a:t>
                </a:r>
                <a14:m>
                  <m:oMath xmlns:m="http://schemas.openxmlformats.org/officeDocument/2006/math">
                    <m:r>
                      <a:rPr lang="en-US" sz="2400" b="1" i="1" smtClean="0">
                        <a:solidFill>
                          <a:srgbClr val="F905ED"/>
                        </a:solidFill>
                        <a:latin typeface="Cambria Math" panose="02040503050406030204" pitchFamily="18" charset="0"/>
                        <a:ea typeface="Cambria Math" panose="02040503050406030204" pitchFamily="18" charset="0"/>
                      </a:rPr>
                      <m:t>𝜶</m:t>
                    </m:r>
                  </m:oMath>
                </a14:m>
                <a:r>
                  <a:rPr lang="en-US" sz="2400" b="1" dirty="0">
                    <a:solidFill>
                      <a:srgbClr val="F905ED"/>
                    </a:solidFill>
                  </a:rPr>
                  <a:t> transfer </a:t>
                </a:r>
              </a:p>
            </p:txBody>
          </p:sp>
        </mc:Choice>
        <mc:Fallback xmlns="">
          <p:sp>
            <p:nvSpPr>
              <p:cNvPr id="73" name="TextBox 72">
                <a:extLst>
                  <a:ext uri="{FF2B5EF4-FFF2-40B4-BE49-F238E27FC236}">
                    <a16:creationId xmlns:a16="http://schemas.microsoft.com/office/drawing/2014/main" id="{0EDC5529-D35D-F717-CA44-078D5C485BCB}"/>
                  </a:ext>
                </a:extLst>
              </p:cNvPr>
              <p:cNvSpPr txBox="1">
                <a:spLocks noRot="1" noChangeAspect="1" noMove="1" noResize="1" noEditPoints="1" noAdjustHandles="1" noChangeArrowheads="1" noChangeShapeType="1" noTextEdit="1"/>
              </p:cNvSpPr>
              <p:nvPr/>
            </p:nvSpPr>
            <p:spPr>
              <a:xfrm>
                <a:off x="619768" y="2632814"/>
                <a:ext cx="3573841" cy="1200329"/>
              </a:xfrm>
              <a:prstGeom prst="rect">
                <a:avLst/>
              </a:prstGeom>
              <a:blipFill>
                <a:blip r:embed="rId5"/>
                <a:stretch>
                  <a:fillRect l="-2473" t="-4211" b="-10526"/>
                </a:stretch>
              </a:blipFill>
            </p:spPr>
            <p:txBody>
              <a:bodyPr/>
              <a:lstStyle/>
              <a:p>
                <a:r>
                  <a:rPr lang="en-US">
                    <a:noFill/>
                  </a:rPr>
                  <a:t> </a:t>
                </a:r>
              </a:p>
            </p:txBody>
          </p:sp>
        </mc:Fallback>
      </mc:AlternateContent>
      <p:sp>
        <p:nvSpPr>
          <p:cNvPr id="78" name="CustomShape 47">
            <a:extLst>
              <a:ext uri="{FF2B5EF4-FFF2-40B4-BE49-F238E27FC236}">
                <a16:creationId xmlns:a16="http://schemas.microsoft.com/office/drawing/2014/main" id="{DA2B8CD4-9CB0-79DE-56C2-7DEF2E32A2D2}"/>
              </a:ext>
            </a:extLst>
          </p:cNvPr>
          <p:cNvSpPr/>
          <p:nvPr/>
        </p:nvSpPr>
        <p:spPr>
          <a:xfrm>
            <a:off x="276449" y="141891"/>
            <a:ext cx="7738763" cy="58332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3200" b="1" i="1" strike="noStrike" spc="-1" dirty="0">
                <a:solidFill>
                  <a:srgbClr val="000000"/>
                </a:solidFill>
                <a:latin typeface="Aptos"/>
              </a:rPr>
              <a:t>Indirect</a:t>
            </a:r>
            <a:r>
              <a:rPr lang="en-US" sz="3200" b="1" strike="noStrike" spc="-1" dirty="0">
                <a:solidFill>
                  <a:srgbClr val="000000"/>
                </a:solidFill>
                <a:latin typeface="Aptos"/>
              </a:rPr>
              <a:t> measurement via </a:t>
            </a:r>
            <a:r>
              <a:rPr lang="en-US" sz="3200" b="1" strike="noStrike" spc="-1" baseline="30000" dirty="0">
                <a:solidFill>
                  <a:srgbClr val="000000"/>
                </a:solidFill>
                <a:latin typeface="Aptos"/>
              </a:rPr>
              <a:t>22</a:t>
            </a:r>
            <a:r>
              <a:rPr lang="en-US" sz="3200" b="1" strike="noStrike" spc="-1" dirty="0">
                <a:solidFill>
                  <a:srgbClr val="000000"/>
                </a:solidFill>
                <a:latin typeface="Aptos"/>
              </a:rPr>
              <a:t>Ne(</a:t>
            </a:r>
            <a:r>
              <a:rPr lang="en-US" sz="3200" b="1" strike="noStrike" spc="-1" baseline="30000" dirty="0">
                <a:solidFill>
                  <a:srgbClr val="00A9FF"/>
                </a:solidFill>
                <a:latin typeface="Aptos"/>
              </a:rPr>
              <a:t>7</a:t>
            </a:r>
            <a:r>
              <a:rPr lang="en-US" sz="3200" b="1" strike="noStrike" spc="-1" dirty="0">
                <a:solidFill>
                  <a:srgbClr val="00A9FF"/>
                </a:solidFill>
                <a:latin typeface="Aptos"/>
              </a:rPr>
              <a:t>Li</a:t>
            </a:r>
            <a:r>
              <a:rPr lang="en-US" sz="3200" b="1" strike="noStrike" spc="-1" dirty="0">
                <a:solidFill>
                  <a:srgbClr val="000000"/>
                </a:solidFill>
                <a:latin typeface="Aptos"/>
              </a:rPr>
              <a:t>,t)</a:t>
            </a:r>
            <a:r>
              <a:rPr lang="en-US" sz="3200" b="1" strike="noStrike" spc="-1" baseline="30000" dirty="0">
                <a:solidFill>
                  <a:srgbClr val="000000"/>
                </a:solidFill>
                <a:latin typeface="Aptos"/>
              </a:rPr>
              <a:t>26</a:t>
            </a:r>
            <a:r>
              <a:rPr lang="en-US" sz="3200" b="1" strike="noStrike" spc="-1" dirty="0">
                <a:solidFill>
                  <a:srgbClr val="000000"/>
                </a:solidFill>
                <a:latin typeface="Aptos"/>
              </a:rPr>
              <a:t>Mg </a:t>
            </a:r>
            <a:endParaRPr lang="en-US" sz="3200" b="1" strike="noStrike" spc="-1" dirty="0">
              <a:latin typeface="Calibri"/>
            </a:endParaRPr>
          </a:p>
        </p:txBody>
      </p:sp>
    </p:spTree>
    <p:extLst>
      <p:ext uri="{BB962C8B-B14F-4D97-AF65-F5344CB8AC3E}">
        <p14:creationId xmlns:p14="http://schemas.microsoft.com/office/powerpoint/2010/main" val="3936978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E1A35-B013-83EE-5F4D-17F4CDCFBEA3}"/>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6629A3D-415F-68B1-7DE7-65ECF97D03F5}"/>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8EAC859-E266-5350-6EF0-B21C3C6DF442}"/>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sp>
        <p:nvSpPr>
          <p:cNvPr id="2" name="TextBox 1">
            <a:extLst>
              <a:ext uri="{FF2B5EF4-FFF2-40B4-BE49-F238E27FC236}">
                <a16:creationId xmlns:a16="http://schemas.microsoft.com/office/drawing/2014/main" id="{2C85BDB7-A94D-0B17-B385-766AB0E4922C}"/>
              </a:ext>
            </a:extLst>
          </p:cNvPr>
          <p:cNvSpPr txBox="1"/>
          <p:nvPr/>
        </p:nvSpPr>
        <p:spPr>
          <a:xfrm>
            <a:off x="370703" y="259492"/>
            <a:ext cx="1467068" cy="646331"/>
          </a:xfrm>
          <a:prstGeom prst="rect">
            <a:avLst/>
          </a:prstGeom>
          <a:noFill/>
        </p:spPr>
        <p:txBody>
          <a:bodyPr wrap="none" rtlCol="0">
            <a:spAutoFit/>
          </a:bodyPr>
          <a:lstStyle/>
          <a:p>
            <a:r>
              <a:rPr lang="en-US" sz="3600" b="1" dirty="0"/>
              <a:t>Goals</a:t>
            </a:r>
            <a:endParaRPr lang="en-US" sz="2000" b="1"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6AA5C1A-8051-FBE7-1EBC-79F3D460DF42}"/>
                  </a:ext>
                </a:extLst>
              </p:cNvPr>
              <p:cNvSpPr txBox="1"/>
              <p:nvPr/>
            </p:nvSpPr>
            <p:spPr>
              <a:xfrm>
                <a:off x="370703" y="4330680"/>
                <a:ext cx="5347213" cy="1384995"/>
              </a:xfrm>
              <a:prstGeom prst="rect">
                <a:avLst/>
              </a:prstGeom>
              <a:noFill/>
            </p:spPr>
            <p:txBody>
              <a:bodyPr wrap="square" rtlCol="0">
                <a:spAutoFit/>
              </a:bodyPr>
              <a:lstStyle/>
              <a:p>
                <a:endParaRPr lang="en-US" sz="2400" b="1" dirty="0">
                  <a:solidFill>
                    <a:schemeClr val="tx1"/>
                  </a:solidFill>
                </a:endParaRPr>
              </a:p>
              <a:p>
                <a:pPr marL="285750" indent="-285750">
                  <a:buFont typeface="Arial" panose="020B0604020202020204" pitchFamily="34" charset="0"/>
                  <a:buChar char="•"/>
                </a:pPr>
                <a:r>
                  <a:rPr lang="en-US" sz="2400" b="1" dirty="0">
                    <a:solidFill>
                      <a:schemeClr val="tx1"/>
                    </a:solidFill>
                  </a:rPr>
                  <a:t>Calculate the </a:t>
                </a:r>
                <a14:m>
                  <m:oMath xmlns:m="http://schemas.openxmlformats.org/officeDocument/2006/math">
                    <m:r>
                      <a:rPr lang="en-US" sz="2400" b="1" i="1" smtClean="0">
                        <a:solidFill>
                          <a:srgbClr val="00B050"/>
                        </a:solidFill>
                        <a:latin typeface="Cambria Math" panose="02040503050406030204" pitchFamily="18" charset="0"/>
                        <a:ea typeface="Cambria Math" panose="02040503050406030204" pitchFamily="18" charset="0"/>
                      </a:rPr>
                      <m:t>𝜶</m:t>
                    </m:r>
                  </m:oMath>
                </a14:m>
                <a:r>
                  <a:rPr lang="en-US" sz="2400" b="1" dirty="0">
                    <a:solidFill>
                      <a:srgbClr val="00B050"/>
                    </a:solidFill>
                  </a:rPr>
                  <a:t> particle partial widths </a:t>
                </a:r>
                <a14:m>
                  <m:oMath xmlns:m="http://schemas.openxmlformats.org/officeDocument/2006/math">
                    <m:sSub>
                      <m:sSubPr>
                        <m:ctrlPr>
                          <a:rPr lang="en-US" sz="3600" i="1">
                            <a:solidFill>
                              <a:srgbClr val="00B050"/>
                            </a:solidFill>
                            <a:latin typeface="Cambria Math" panose="02040503050406030204" pitchFamily="18" charset="0"/>
                          </a:rPr>
                        </m:ctrlPr>
                      </m:sSubPr>
                      <m:e>
                        <m:r>
                          <m:rPr>
                            <m:sty m:val="p"/>
                          </m:rPr>
                          <a:rPr lang="el-GR" sz="3600" i="1">
                            <a:solidFill>
                              <a:srgbClr val="00B050"/>
                            </a:solidFill>
                            <a:latin typeface="Cambria Math" panose="02040503050406030204" pitchFamily="18" charset="0"/>
                            <a:ea typeface="Cambria Math" panose="02040503050406030204" pitchFamily="18" charset="0"/>
                          </a:rPr>
                          <m:t>Γ</m:t>
                        </m:r>
                      </m:e>
                      <m:sub>
                        <m:r>
                          <a:rPr lang="en-US" sz="3600" i="1">
                            <a:solidFill>
                              <a:srgbClr val="00B050"/>
                            </a:solidFill>
                            <a:latin typeface="Cambria Math" panose="02040503050406030204" pitchFamily="18" charset="0"/>
                            <a:ea typeface="Cambria Math" panose="02040503050406030204" pitchFamily="18" charset="0"/>
                          </a:rPr>
                          <m:t>𝛼</m:t>
                        </m:r>
                      </m:sub>
                    </m:sSub>
                  </m:oMath>
                </a14:m>
                <a:endParaRPr lang="en-US" sz="2400" b="1" dirty="0">
                  <a:solidFill>
                    <a:schemeClr val="tx1"/>
                  </a:solidFill>
                </a:endParaRPr>
              </a:p>
            </p:txBody>
          </p:sp>
        </mc:Choice>
        <mc:Fallback xmlns="">
          <p:sp>
            <p:nvSpPr>
              <p:cNvPr id="3" name="TextBox 2">
                <a:extLst>
                  <a:ext uri="{FF2B5EF4-FFF2-40B4-BE49-F238E27FC236}">
                    <a16:creationId xmlns:a16="http://schemas.microsoft.com/office/drawing/2014/main" id="{E6AA5C1A-8051-FBE7-1EBC-79F3D460DF42}"/>
                  </a:ext>
                </a:extLst>
              </p:cNvPr>
              <p:cNvSpPr txBox="1">
                <a:spLocks noRot="1" noChangeAspect="1" noMove="1" noResize="1" noEditPoints="1" noAdjustHandles="1" noChangeArrowheads="1" noChangeShapeType="1" noTextEdit="1"/>
              </p:cNvSpPr>
              <p:nvPr/>
            </p:nvSpPr>
            <p:spPr>
              <a:xfrm>
                <a:off x="370703" y="4330680"/>
                <a:ext cx="5347213" cy="1384995"/>
              </a:xfrm>
              <a:prstGeom prst="rect">
                <a:avLst/>
              </a:prstGeom>
              <a:blipFill>
                <a:blip r:embed="rId3"/>
                <a:stretch>
                  <a:fillRect l="-1659" b="-6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113F130-9CA8-E588-BAAF-FCC13023CD9E}"/>
                  </a:ext>
                </a:extLst>
              </p:cNvPr>
              <p:cNvSpPr txBox="1"/>
              <p:nvPr/>
            </p:nvSpPr>
            <p:spPr>
              <a:xfrm>
                <a:off x="6529180" y="21201"/>
                <a:ext cx="1467068" cy="105182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solidFill>
                                <a:srgbClr val="009CFF"/>
                              </a:solidFill>
                              <a:latin typeface="Cambria Math" panose="02040503050406030204" pitchFamily="18" charset="0"/>
                            </a:rPr>
                          </m:ctrlPr>
                        </m:sSubPr>
                        <m:e>
                          <m:r>
                            <a:rPr lang="en-CA" sz="3600" b="0" i="1" smtClean="0">
                              <a:solidFill>
                                <a:srgbClr val="009CFF"/>
                              </a:solidFill>
                              <a:latin typeface="Cambria Math" panose="02040503050406030204" pitchFamily="18" charset="0"/>
                            </a:rPr>
                            <m:t>(</m:t>
                          </m:r>
                          <m:f>
                            <m:fPr>
                              <m:ctrlPr>
                                <a:rPr lang="en-US" sz="3600" i="1">
                                  <a:solidFill>
                                    <a:srgbClr val="009CFF"/>
                                  </a:solidFill>
                                  <a:latin typeface="Cambria Math" panose="02040503050406030204" pitchFamily="18" charset="0"/>
                                </a:rPr>
                              </m:ctrlPr>
                            </m:fPr>
                            <m:num>
                              <m:r>
                                <a:rPr lang="en-CA" sz="3600" i="1">
                                  <a:solidFill>
                                    <a:srgbClr val="009CFF"/>
                                  </a:solidFill>
                                  <a:latin typeface="Cambria Math" panose="02040503050406030204" pitchFamily="18" charset="0"/>
                                </a:rPr>
                                <m:t>𝑑</m:t>
                              </m:r>
                              <m:r>
                                <a:rPr lang="en-CA" sz="3600" i="1">
                                  <a:solidFill>
                                    <a:srgbClr val="009CFF"/>
                                  </a:solidFill>
                                  <a:latin typeface="Cambria Math" panose="02040503050406030204" pitchFamily="18" charset="0"/>
                                  <a:ea typeface="Cambria Math" panose="02040503050406030204" pitchFamily="18" charset="0"/>
                                </a:rPr>
                                <m:t>𝜎</m:t>
                              </m:r>
                            </m:num>
                            <m:den>
                              <m:r>
                                <a:rPr lang="en-CA" sz="3600" i="1">
                                  <a:solidFill>
                                    <a:srgbClr val="009CFF"/>
                                  </a:solidFill>
                                  <a:latin typeface="Cambria Math" panose="02040503050406030204" pitchFamily="18" charset="0"/>
                                </a:rPr>
                                <m:t>𝑑</m:t>
                              </m:r>
                              <m:r>
                                <m:rPr>
                                  <m:sty m:val="p"/>
                                </m:rPr>
                                <a:rPr lang="el-GR" sz="3600" i="1">
                                  <a:solidFill>
                                    <a:srgbClr val="009CFF"/>
                                  </a:solidFill>
                                  <a:latin typeface="Cambria Math" panose="02040503050406030204" pitchFamily="18" charset="0"/>
                                  <a:ea typeface="Cambria Math" panose="02040503050406030204" pitchFamily="18" charset="0"/>
                                </a:rPr>
                                <m:t>Ω</m:t>
                              </m:r>
                            </m:den>
                          </m:f>
                          <m:r>
                            <a:rPr lang="en-CA" sz="3600" b="0" i="1" smtClean="0">
                              <a:solidFill>
                                <a:srgbClr val="009CFF"/>
                              </a:solidFill>
                              <a:latin typeface="Cambria Math" panose="02040503050406030204" pitchFamily="18" charset="0"/>
                              <a:ea typeface="Cambria Math" panose="02040503050406030204" pitchFamily="18" charset="0"/>
                            </a:rPr>
                            <m:t>)</m:t>
                          </m:r>
                        </m:e>
                        <m:sub>
                          <m:r>
                            <a:rPr lang="en-CA" sz="3600" b="0" i="1" smtClean="0">
                              <a:solidFill>
                                <a:srgbClr val="009CFF"/>
                              </a:solidFill>
                              <a:latin typeface="Cambria Math" panose="02040503050406030204" pitchFamily="18" charset="0"/>
                            </a:rPr>
                            <m:t>𝑒𝑥𝑝</m:t>
                          </m:r>
                        </m:sub>
                      </m:sSub>
                    </m:oMath>
                  </m:oMathPara>
                </a14:m>
                <a:endParaRPr lang="en-US" sz="3600" dirty="0"/>
              </a:p>
            </p:txBody>
          </p:sp>
        </mc:Choice>
        <mc:Fallback xmlns="">
          <p:sp>
            <p:nvSpPr>
              <p:cNvPr id="4" name="TextBox 3">
                <a:extLst>
                  <a:ext uri="{FF2B5EF4-FFF2-40B4-BE49-F238E27FC236}">
                    <a16:creationId xmlns:a16="http://schemas.microsoft.com/office/drawing/2014/main" id="{B113F130-9CA8-E588-BAAF-FCC13023CD9E}"/>
                  </a:ext>
                </a:extLst>
              </p:cNvPr>
              <p:cNvSpPr txBox="1">
                <a:spLocks noRot="1" noChangeAspect="1" noMove="1" noResize="1" noEditPoints="1" noAdjustHandles="1" noChangeArrowheads="1" noChangeShapeType="1" noTextEdit="1"/>
              </p:cNvSpPr>
              <p:nvPr/>
            </p:nvSpPr>
            <p:spPr>
              <a:xfrm>
                <a:off x="6529180" y="21201"/>
                <a:ext cx="1467068" cy="1051826"/>
              </a:xfrm>
              <a:prstGeom prst="rect">
                <a:avLst/>
              </a:prstGeom>
              <a:blipFill>
                <a:blip r:embed="rId4"/>
                <a:stretch>
                  <a:fillRect l="-14655" t="-1190" r="-13793" b="-14286"/>
                </a:stretch>
              </a:blipFill>
            </p:spPr>
            <p:txBody>
              <a:bodyPr/>
              <a:lstStyle/>
              <a:p>
                <a:r>
                  <a:rPr lang="en-US">
                    <a:noFill/>
                  </a:rPr>
                  <a:t> </a:t>
                </a:r>
              </a:p>
            </p:txBody>
          </p:sp>
        </mc:Fallback>
      </mc:AlternateContent>
      <p:sp>
        <p:nvSpPr>
          <p:cNvPr id="5" name="Down Arrow 4">
            <a:extLst>
              <a:ext uri="{FF2B5EF4-FFF2-40B4-BE49-F238E27FC236}">
                <a16:creationId xmlns:a16="http://schemas.microsoft.com/office/drawing/2014/main" id="{A697D567-7633-7CC8-1DED-A5238C6C47A5}"/>
              </a:ext>
            </a:extLst>
          </p:cNvPr>
          <p:cNvSpPr/>
          <p:nvPr/>
        </p:nvSpPr>
        <p:spPr>
          <a:xfrm>
            <a:off x="8829206" y="1063563"/>
            <a:ext cx="404735" cy="934967"/>
          </a:xfrm>
          <a:prstGeom prst="downArrow">
            <a:avLst/>
          </a:prstGeom>
          <a:solidFill>
            <a:srgbClr val="FF26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4EBCD56-5A00-C076-BD18-611B06816CC9}"/>
                  </a:ext>
                </a:extLst>
              </p:cNvPr>
              <p:cNvSpPr txBox="1"/>
              <p:nvPr/>
            </p:nvSpPr>
            <p:spPr>
              <a:xfrm>
                <a:off x="8664674" y="1934323"/>
                <a:ext cx="1053878"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5400" i="1" smtClean="0">
                              <a:solidFill>
                                <a:srgbClr val="00B050"/>
                              </a:solidFill>
                              <a:latin typeface="Cambria Math" panose="02040503050406030204" pitchFamily="18" charset="0"/>
                            </a:rPr>
                          </m:ctrlPr>
                        </m:sSubPr>
                        <m:e>
                          <m:r>
                            <m:rPr>
                              <m:sty m:val="p"/>
                            </m:rPr>
                            <a:rPr lang="el-GR" sz="5400" i="1">
                              <a:solidFill>
                                <a:srgbClr val="00B050"/>
                              </a:solidFill>
                              <a:latin typeface="Cambria Math" panose="02040503050406030204" pitchFamily="18" charset="0"/>
                              <a:ea typeface="Cambria Math" panose="02040503050406030204" pitchFamily="18" charset="0"/>
                            </a:rPr>
                            <m:t>Γ</m:t>
                          </m:r>
                        </m:e>
                        <m:sub>
                          <m:r>
                            <a:rPr lang="en-US" sz="5400" i="1" smtClean="0">
                              <a:solidFill>
                                <a:srgbClr val="00B050"/>
                              </a:solidFill>
                              <a:latin typeface="Cambria Math" panose="02040503050406030204" pitchFamily="18" charset="0"/>
                              <a:ea typeface="Cambria Math" panose="02040503050406030204" pitchFamily="18" charset="0"/>
                            </a:rPr>
                            <m:t>𝛼</m:t>
                          </m:r>
                        </m:sub>
                      </m:sSub>
                    </m:oMath>
                  </m:oMathPara>
                </a14:m>
                <a:endParaRPr lang="en-US" sz="2400" dirty="0"/>
              </a:p>
            </p:txBody>
          </p:sp>
        </mc:Choice>
        <mc:Fallback xmlns="">
          <p:sp>
            <p:nvSpPr>
              <p:cNvPr id="6" name="TextBox 5">
                <a:extLst>
                  <a:ext uri="{FF2B5EF4-FFF2-40B4-BE49-F238E27FC236}">
                    <a16:creationId xmlns:a16="http://schemas.microsoft.com/office/drawing/2014/main" id="{24EBCD56-5A00-C076-BD18-611B06816CC9}"/>
                  </a:ext>
                </a:extLst>
              </p:cNvPr>
              <p:cNvSpPr txBox="1">
                <a:spLocks noRot="1" noChangeAspect="1" noMove="1" noResize="1" noEditPoints="1" noAdjustHandles="1" noChangeArrowheads="1" noChangeShapeType="1" noTextEdit="1"/>
              </p:cNvSpPr>
              <p:nvPr/>
            </p:nvSpPr>
            <p:spPr>
              <a:xfrm>
                <a:off x="8664674" y="1934323"/>
                <a:ext cx="1053878" cy="923330"/>
              </a:xfrm>
              <a:prstGeom prst="rect">
                <a:avLst/>
              </a:prstGeom>
              <a:blipFill>
                <a:blip r:embed="rId5"/>
                <a:stretch>
                  <a:fillRect l="-3571" b="-6757"/>
                </a:stretch>
              </a:blipFill>
            </p:spPr>
            <p:txBody>
              <a:bodyPr/>
              <a:lstStyle/>
              <a:p>
                <a:r>
                  <a:rPr lang="en-US">
                    <a:noFill/>
                  </a:rPr>
                  <a:t> </a:t>
                </a:r>
              </a:p>
            </p:txBody>
          </p:sp>
        </mc:Fallback>
      </mc:AlternateContent>
      <p:sp>
        <p:nvSpPr>
          <p:cNvPr id="8" name="Down Arrow 7">
            <a:extLst>
              <a:ext uri="{FF2B5EF4-FFF2-40B4-BE49-F238E27FC236}">
                <a16:creationId xmlns:a16="http://schemas.microsoft.com/office/drawing/2014/main" id="{A089B8E7-A3C4-4B77-A211-99A39E605B8A}"/>
              </a:ext>
            </a:extLst>
          </p:cNvPr>
          <p:cNvSpPr/>
          <p:nvPr/>
        </p:nvSpPr>
        <p:spPr>
          <a:xfrm>
            <a:off x="8888463" y="2880468"/>
            <a:ext cx="404735" cy="934967"/>
          </a:xfrm>
          <a:prstGeom prst="downArrow">
            <a:avLst/>
          </a:prstGeom>
          <a:solidFill>
            <a:srgbClr val="FF26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CE340C-07A3-2CA0-54AB-A2C172269331}"/>
                  </a:ext>
                </a:extLst>
              </p:cNvPr>
              <p:cNvSpPr txBox="1"/>
              <p:nvPr/>
            </p:nvSpPr>
            <p:spPr>
              <a:xfrm>
                <a:off x="5996906" y="3458615"/>
                <a:ext cx="6187848" cy="1352999"/>
              </a:xfrm>
              <a:prstGeom prst="rect">
                <a:avLst/>
              </a:prstGeom>
              <a:noFill/>
            </p:spPr>
            <p:txBody>
              <a:bodyPr wrap="none" rtlCol="0">
                <a:spAutoFit/>
              </a:bodyPr>
              <a:lstStyle/>
              <a:p>
                <a:r>
                  <a:rPr lang="en-US" sz="2400" dirty="0"/>
                  <a:t>Resonance Strengths </a:t>
                </a:r>
                <a14:m>
                  <m:oMath xmlns:m="http://schemas.openxmlformats.org/officeDocument/2006/math">
                    <m:r>
                      <a:rPr lang="en-US" sz="4800" i="1" smtClean="0">
                        <a:latin typeface="Cambria Math" panose="02040503050406030204" pitchFamily="18" charset="0"/>
                        <a:ea typeface="Cambria Math" panose="02040503050406030204" pitchFamily="18" charset="0"/>
                      </a:rPr>
                      <m:t>𝜔𝛾</m:t>
                    </m:r>
                    <m:r>
                      <a:rPr lang="en-CA" sz="4800" i="1">
                        <a:latin typeface="Cambria Math" panose="02040503050406030204" pitchFamily="18" charset="0"/>
                        <a:ea typeface="Cambria Math" panose="02040503050406030204" pitchFamily="18" charset="0"/>
                      </a:rPr>
                      <m:t>∝</m:t>
                    </m:r>
                    <m:f>
                      <m:fPr>
                        <m:ctrlPr>
                          <a:rPr lang="en-CA" sz="4800" i="1">
                            <a:latin typeface="Cambria Math" panose="02040503050406030204" pitchFamily="18" charset="0"/>
                            <a:ea typeface="Cambria Math" panose="02040503050406030204" pitchFamily="18" charset="0"/>
                          </a:rPr>
                        </m:ctrlPr>
                      </m:fPr>
                      <m:num>
                        <m:sSub>
                          <m:sSubPr>
                            <m:ctrlPr>
                              <a:rPr lang="en-CA" sz="4800" i="1" smtClean="0">
                                <a:solidFill>
                                  <a:srgbClr val="00B050"/>
                                </a:solidFill>
                                <a:latin typeface="Cambria Math" panose="02040503050406030204" pitchFamily="18" charset="0"/>
                                <a:ea typeface="Cambria Math" panose="02040503050406030204" pitchFamily="18" charset="0"/>
                              </a:rPr>
                            </m:ctrlPr>
                          </m:sSubPr>
                          <m:e>
                            <m:r>
                              <m:rPr>
                                <m:sty m:val="p"/>
                              </m:rPr>
                              <a:rPr lang="el-GR" sz="4800" i="1">
                                <a:solidFill>
                                  <a:srgbClr val="00B050"/>
                                </a:solidFill>
                                <a:latin typeface="Cambria Math" panose="02040503050406030204" pitchFamily="18" charset="0"/>
                                <a:ea typeface="Cambria Math" panose="02040503050406030204" pitchFamily="18" charset="0"/>
                              </a:rPr>
                              <m:t>Γ</m:t>
                            </m:r>
                          </m:e>
                          <m:sub>
                            <m:r>
                              <a:rPr lang="en-CA" sz="4800" i="1">
                                <a:solidFill>
                                  <a:srgbClr val="00B050"/>
                                </a:solidFill>
                                <a:latin typeface="Cambria Math" panose="02040503050406030204" pitchFamily="18" charset="0"/>
                                <a:ea typeface="Cambria Math" panose="02040503050406030204" pitchFamily="18" charset="0"/>
                              </a:rPr>
                              <m:t>𝛼</m:t>
                            </m:r>
                          </m:sub>
                        </m:sSub>
                        <m:sSub>
                          <m:sSubPr>
                            <m:ctrlPr>
                              <a:rPr lang="en-CA" sz="4800" i="1">
                                <a:latin typeface="Cambria Math" panose="02040503050406030204" pitchFamily="18" charset="0"/>
                                <a:ea typeface="Cambria Math" panose="02040503050406030204" pitchFamily="18" charset="0"/>
                              </a:rPr>
                            </m:ctrlPr>
                          </m:sSubPr>
                          <m:e>
                            <m:r>
                              <m:rPr>
                                <m:sty m:val="p"/>
                              </m:rPr>
                              <a:rPr lang="el-GR" sz="4800" i="1">
                                <a:latin typeface="Cambria Math" panose="02040503050406030204" pitchFamily="18" charset="0"/>
                                <a:ea typeface="Cambria Math" panose="02040503050406030204" pitchFamily="18" charset="0"/>
                              </a:rPr>
                              <m:t>Γ</m:t>
                            </m:r>
                          </m:e>
                          <m:sub>
                            <m:r>
                              <a:rPr lang="el-GR" sz="4800" i="1">
                                <a:latin typeface="Cambria Math" panose="02040503050406030204" pitchFamily="18" charset="0"/>
                                <a:ea typeface="Cambria Math" panose="02040503050406030204" pitchFamily="18" charset="0"/>
                              </a:rPr>
                              <m:t>𝛾</m:t>
                            </m:r>
                          </m:sub>
                        </m:sSub>
                      </m:num>
                      <m:den>
                        <m:sSub>
                          <m:sSubPr>
                            <m:ctrlPr>
                              <a:rPr lang="en-CA" sz="4800" i="1" smtClean="0">
                                <a:solidFill>
                                  <a:srgbClr val="00B050"/>
                                </a:solidFill>
                                <a:latin typeface="Cambria Math" panose="02040503050406030204" pitchFamily="18" charset="0"/>
                                <a:ea typeface="Cambria Math" panose="02040503050406030204" pitchFamily="18" charset="0"/>
                              </a:rPr>
                            </m:ctrlPr>
                          </m:sSubPr>
                          <m:e>
                            <m:r>
                              <m:rPr>
                                <m:sty m:val="p"/>
                              </m:rPr>
                              <a:rPr lang="el-GR" sz="4800" i="1">
                                <a:solidFill>
                                  <a:srgbClr val="00B050"/>
                                </a:solidFill>
                                <a:latin typeface="Cambria Math" panose="02040503050406030204" pitchFamily="18" charset="0"/>
                                <a:ea typeface="Cambria Math" panose="02040503050406030204" pitchFamily="18" charset="0"/>
                              </a:rPr>
                              <m:t>Γ</m:t>
                            </m:r>
                          </m:e>
                          <m:sub>
                            <m:r>
                              <a:rPr lang="el-GR" sz="4800" i="1">
                                <a:solidFill>
                                  <a:srgbClr val="00B050"/>
                                </a:solidFill>
                                <a:latin typeface="Cambria Math" panose="02040503050406030204" pitchFamily="18" charset="0"/>
                                <a:ea typeface="Cambria Math" panose="02040503050406030204" pitchFamily="18" charset="0"/>
                              </a:rPr>
                              <m:t>𝛼</m:t>
                            </m:r>
                          </m:sub>
                        </m:sSub>
                        <m:r>
                          <a:rPr lang="en-CA" sz="4800" i="1">
                            <a:latin typeface="Cambria Math" panose="02040503050406030204" pitchFamily="18" charset="0"/>
                            <a:ea typeface="Cambria Math" panose="02040503050406030204" pitchFamily="18" charset="0"/>
                          </a:rPr>
                          <m:t>+</m:t>
                        </m:r>
                        <m:sSub>
                          <m:sSubPr>
                            <m:ctrlPr>
                              <a:rPr lang="en-CA" sz="4800" i="1">
                                <a:latin typeface="Cambria Math" panose="02040503050406030204" pitchFamily="18" charset="0"/>
                                <a:ea typeface="Cambria Math" panose="02040503050406030204" pitchFamily="18" charset="0"/>
                              </a:rPr>
                            </m:ctrlPr>
                          </m:sSubPr>
                          <m:e>
                            <m:r>
                              <m:rPr>
                                <m:sty m:val="p"/>
                              </m:rPr>
                              <a:rPr lang="el-GR" sz="4800" i="1">
                                <a:latin typeface="Cambria Math" panose="02040503050406030204" pitchFamily="18" charset="0"/>
                                <a:ea typeface="Cambria Math" panose="02040503050406030204" pitchFamily="18" charset="0"/>
                              </a:rPr>
                              <m:t>Γ</m:t>
                            </m:r>
                          </m:e>
                          <m:sub>
                            <m:r>
                              <a:rPr lang="el-GR" sz="4800" i="1">
                                <a:latin typeface="Cambria Math" panose="02040503050406030204" pitchFamily="18" charset="0"/>
                                <a:ea typeface="Cambria Math" panose="02040503050406030204" pitchFamily="18" charset="0"/>
                              </a:rPr>
                              <m:t>𝛾</m:t>
                            </m:r>
                          </m:sub>
                        </m:sSub>
                      </m:den>
                    </m:f>
                  </m:oMath>
                </a14:m>
                <a:endParaRPr lang="en-US" sz="2800" dirty="0"/>
              </a:p>
            </p:txBody>
          </p:sp>
        </mc:Choice>
        <mc:Fallback xmlns="">
          <p:sp>
            <p:nvSpPr>
              <p:cNvPr id="9" name="TextBox 8">
                <a:extLst>
                  <a:ext uri="{FF2B5EF4-FFF2-40B4-BE49-F238E27FC236}">
                    <a16:creationId xmlns:a16="http://schemas.microsoft.com/office/drawing/2014/main" id="{7FCE340C-07A3-2CA0-54AB-A2C172269331}"/>
                  </a:ext>
                </a:extLst>
              </p:cNvPr>
              <p:cNvSpPr txBox="1">
                <a:spLocks noRot="1" noChangeAspect="1" noMove="1" noResize="1" noEditPoints="1" noAdjustHandles="1" noChangeArrowheads="1" noChangeShapeType="1" noTextEdit="1"/>
              </p:cNvSpPr>
              <p:nvPr/>
            </p:nvSpPr>
            <p:spPr>
              <a:xfrm>
                <a:off x="5996906" y="3458615"/>
                <a:ext cx="6187848" cy="1352999"/>
              </a:xfrm>
              <a:prstGeom prst="rect">
                <a:avLst/>
              </a:prstGeom>
              <a:blipFill>
                <a:blip r:embed="rId6"/>
                <a:stretch>
                  <a:fillRect l="-1639" b="-4673"/>
                </a:stretch>
              </a:blipFill>
            </p:spPr>
            <p:txBody>
              <a:bodyPr/>
              <a:lstStyle/>
              <a:p>
                <a:r>
                  <a:rPr lang="en-US">
                    <a:noFill/>
                  </a:rPr>
                  <a:t> </a:t>
                </a:r>
              </a:p>
            </p:txBody>
          </p:sp>
        </mc:Fallback>
      </mc:AlternateContent>
      <p:sp>
        <p:nvSpPr>
          <p:cNvPr id="17" name="Down Arrow 16">
            <a:extLst>
              <a:ext uri="{FF2B5EF4-FFF2-40B4-BE49-F238E27FC236}">
                <a16:creationId xmlns:a16="http://schemas.microsoft.com/office/drawing/2014/main" id="{9D73633D-4CA7-0C53-ACFE-C7E8F58F0609}"/>
              </a:ext>
            </a:extLst>
          </p:cNvPr>
          <p:cNvSpPr/>
          <p:nvPr/>
        </p:nvSpPr>
        <p:spPr>
          <a:xfrm>
            <a:off x="8941631" y="4463362"/>
            <a:ext cx="404735" cy="934967"/>
          </a:xfrm>
          <a:prstGeom prst="downArrow">
            <a:avLst/>
          </a:prstGeom>
          <a:solidFill>
            <a:srgbClr val="FF26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46D29B9-EF5B-D9F6-8969-8B35B01AD1CE}"/>
              </a:ext>
            </a:extLst>
          </p:cNvPr>
          <p:cNvSpPr txBox="1"/>
          <p:nvPr/>
        </p:nvSpPr>
        <p:spPr>
          <a:xfrm>
            <a:off x="7262714" y="5613791"/>
            <a:ext cx="3762568" cy="523220"/>
          </a:xfrm>
          <a:prstGeom prst="rect">
            <a:avLst/>
          </a:prstGeom>
          <a:noFill/>
        </p:spPr>
        <p:txBody>
          <a:bodyPr wrap="none" rtlCol="0">
            <a:spAutoFit/>
          </a:bodyPr>
          <a:lstStyle/>
          <a:p>
            <a:r>
              <a:rPr lang="en-US" sz="2800" dirty="0"/>
              <a:t>Stellar Reaction Rates</a:t>
            </a:r>
          </a:p>
        </p:txBody>
      </p:sp>
      <p:pic>
        <p:nvPicPr>
          <p:cNvPr id="20" name="Picture 19" descr="A diagram of a target and a target&#10;&#10;AI-generated content may be incorrect.">
            <a:extLst>
              <a:ext uri="{FF2B5EF4-FFF2-40B4-BE49-F238E27FC236}">
                <a16:creationId xmlns:a16="http://schemas.microsoft.com/office/drawing/2014/main" id="{36386E4F-A3DF-8763-F461-F7597458B1D0}"/>
              </a:ext>
            </a:extLst>
          </p:cNvPr>
          <p:cNvPicPr>
            <a:picLocks noChangeAspect="1"/>
          </p:cNvPicPr>
          <p:nvPr/>
        </p:nvPicPr>
        <p:blipFill>
          <a:blip r:embed="rId7"/>
          <a:stretch>
            <a:fillRect/>
          </a:stretch>
        </p:blipFill>
        <p:spPr>
          <a:xfrm>
            <a:off x="5604691" y="1082490"/>
            <a:ext cx="3224515" cy="2944893"/>
          </a:xfrm>
          <a:prstGeom prst="rect">
            <a:avLst/>
          </a:prstGeom>
        </p:spPr>
      </p:pic>
      <p:sp>
        <p:nvSpPr>
          <p:cNvPr id="21" name="TextBox 20">
            <a:extLst>
              <a:ext uri="{FF2B5EF4-FFF2-40B4-BE49-F238E27FC236}">
                <a16:creationId xmlns:a16="http://schemas.microsoft.com/office/drawing/2014/main" id="{A61B172C-6135-5B1A-3EBA-869030D5457C}"/>
              </a:ext>
            </a:extLst>
          </p:cNvPr>
          <p:cNvSpPr txBox="1"/>
          <p:nvPr/>
        </p:nvSpPr>
        <p:spPr>
          <a:xfrm>
            <a:off x="6174214" y="6481584"/>
            <a:ext cx="5534833" cy="307777"/>
          </a:xfrm>
          <a:prstGeom prst="rect">
            <a:avLst/>
          </a:prstGeom>
          <a:noFill/>
        </p:spPr>
        <p:txBody>
          <a:bodyPr wrap="square" rtlCol="0">
            <a:spAutoFit/>
          </a:bodyPr>
          <a:lstStyle/>
          <a:p>
            <a:r>
              <a:rPr lang="en-US" sz="1400" dirty="0">
                <a:solidFill>
                  <a:srgbClr val="767171"/>
                </a:solidFill>
              </a:rPr>
              <a:t>Image: Michael </a:t>
            </a:r>
            <a:r>
              <a:rPr lang="en-US" sz="1400" dirty="0" err="1">
                <a:solidFill>
                  <a:srgbClr val="767171"/>
                </a:solidFill>
              </a:rPr>
              <a:t>Kotlarchyk</a:t>
            </a:r>
            <a:r>
              <a:rPr lang="en-US" sz="1400" dirty="0">
                <a:solidFill>
                  <a:srgbClr val="767171"/>
                </a:solidFill>
              </a:rPr>
              <a:t>, Scattering Theory (1999)</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7198381-2B19-8400-B6E1-3B170D394BE6}"/>
                  </a:ext>
                </a:extLst>
              </p:cNvPr>
              <p:cNvSpPr txBox="1"/>
              <p:nvPr/>
            </p:nvSpPr>
            <p:spPr>
              <a:xfrm>
                <a:off x="268606" y="1531046"/>
                <a:ext cx="6100174" cy="1348254"/>
              </a:xfrm>
              <a:prstGeom prst="rect">
                <a:avLst/>
              </a:prstGeom>
              <a:noFill/>
            </p:spPr>
            <p:txBody>
              <a:bodyPr wrap="square">
                <a:spAutoFit/>
              </a:bodyPr>
              <a:lstStyle/>
              <a:p>
                <a:pPr marL="285750" indent="-285750">
                  <a:buFont typeface="Arial" panose="020B0604020202020204" pitchFamily="34" charset="0"/>
                  <a:buChar char="•"/>
                </a:pPr>
                <a:r>
                  <a:rPr lang="en-US" sz="2400" b="1" dirty="0">
                    <a:solidFill>
                      <a:schemeClr val="tx1"/>
                    </a:solidFill>
                  </a:rPr>
                  <a:t>Measure the </a:t>
                </a:r>
                <a:r>
                  <a:rPr lang="en-US" sz="2400" b="1" dirty="0">
                    <a:solidFill>
                      <a:srgbClr val="009CFF"/>
                    </a:solidFill>
                  </a:rPr>
                  <a:t>differential cross-sections </a:t>
                </a:r>
                <a14:m>
                  <m:oMath xmlns:m="http://schemas.openxmlformats.org/officeDocument/2006/math">
                    <m:sSub>
                      <m:sSubPr>
                        <m:ctrlPr>
                          <a:rPr lang="en-US" sz="4000" i="1">
                            <a:solidFill>
                              <a:srgbClr val="009CFF"/>
                            </a:solidFill>
                            <a:latin typeface="Cambria Math" panose="02040503050406030204" pitchFamily="18" charset="0"/>
                          </a:rPr>
                        </m:ctrlPr>
                      </m:sSubPr>
                      <m:e>
                        <m:r>
                          <a:rPr lang="en-CA" sz="4000" i="1">
                            <a:solidFill>
                              <a:srgbClr val="009CFF"/>
                            </a:solidFill>
                            <a:latin typeface="Cambria Math" panose="02040503050406030204" pitchFamily="18" charset="0"/>
                          </a:rPr>
                          <m:t>(</m:t>
                        </m:r>
                        <m:f>
                          <m:fPr>
                            <m:ctrlPr>
                              <a:rPr lang="en-US" sz="4000" i="1">
                                <a:solidFill>
                                  <a:srgbClr val="009CFF"/>
                                </a:solidFill>
                                <a:latin typeface="Cambria Math" panose="02040503050406030204" pitchFamily="18" charset="0"/>
                              </a:rPr>
                            </m:ctrlPr>
                          </m:fPr>
                          <m:num>
                            <m:r>
                              <a:rPr lang="en-CA" sz="4000" i="1">
                                <a:solidFill>
                                  <a:srgbClr val="009CFF"/>
                                </a:solidFill>
                                <a:latin typeface="Cambria Math" panose="02040503050406030204" pitchFamily="18" charset="0"/>
                              </a:rPr>
                              <m:t>𝑑</m:t>
                            </m:r>
                            <m:r>
                              <a:rPr lang="en-CA" sz="4000" i="1">
                                <a:solidFill>
                                  <a:srgbClr val="009CFF"/>
                                </a:solidFill>
                                <a:latin typeface="Cambria Math" panose="02040503050406030204" pitchFamily="18" charset="0"/>
                                <a:ea typeface="Cambria Math" panose="02040503050406030204" pitchFamily="18" charset="0"/>
                              </a:rPr>
                              <m:t>𝜎</m:t>
                            </m:r>
                          </m:num>
                          <m:den>
                            <m:r>
                              <a:rPr lang="en-CA" sz="4000" i="1">
                                <a:solidFill>
                                  <a:srgbClr val="009CFF"/>
                                </a:solidFill>
                                <a:latin typeface="Cambria Math" panose="02040503050406030204" pitchFamily="18" charset="0"/>
                              </a:rPr>
                              <m:t>𝑑</m:t>
                            </m:r>
                            <m:r>
                              <m:rPr>
                                <m:sty m:val="p"/>
                              </m:rPr>
                              <a:rPr lang="el-GR" sz="4000" i="1">
                                <a:solidFill>
                                  <a:srgbClr val="009CFF"/>
                                </a:solidFill>
                                <a:latin typeface="Cambria Math" panose="02040503050406030204" pitchFamily="18" charset="0"/>
                                <a:ea typeface="Cambria Math" panose="02040503050406030204" pitchFamily="18" charset="0"/>
                              </a:rPr>
                              <m:t>Ω</m:t>
                            </m:r>
                          </m:den>
                        </m:f>
                        <m:r>
                          <a:rPr lang="en-CA" sz="4000" i="1">
                            <a:solidFill>
                              <a:srgbClr val="009CFF"/>
                            </a:solidFill>
                            <a:latin typeface="Cambria Math" panose="02040503050406030204" pitchFamily="18" charset="0"/>
                            <a:ea typeface="Cambria Math" panose="02040503050406030204" pitchFamily="18" charset="0"/>
                          </a:rPr>
                          <m:t>)</m:t>
                        </m:r>
                      </m:e>
                      <m:sub>
                        <m:r>
                          <a:rPr lang="en-CA" sz="4000" i="1">
                            <a:solidFill>
                              <a:srgbClr val="009CFF"/>
                            </a:solidFill>
                            <a:latin typeface="Cambria Math" panose="02040503050406030204" pitchFamily="18" charset="0"/>
                          </a:rPr>
                          <m:t>𝑒𝑥𝑝</m:t>
                        </m:r>
                      </m:sub>
                    </m:sSub>
                  </m:oMath>
                </a14:m>
                <a:endParaRPr lang="en-US" sz="2400" b="1" dirty="0">
                  <a:solidFill>
                    <a:srgbClr val="009CFF"/>
                  </a:solidFill>
                </a:endParaRPr>
              </a:p>
            </p:txBody>
          </p:sp>
        </mc:Choice>
        <mc:Fallback xmlns="">
          <p:sp>
            <p:nvSpPr>
              <p:cNvPr id="23" name="TextBox 22">
                <a:extLst>
                  <a:ext uri="{FF2B5EF4-FFF2-40B4-BE49-F238E27FC236}">
                    <a16:creationId xmlns:a16="http://schemas.microsoft.com/office/drawing/2014/main" id="{57198381-2B19-8400-B6E1-3B170D394BE6}"/>
                  </a:ext>
                </a:extLst>
              </p:cNvPr>
              <p:cNvSpPr txBox="1">
                <a:spLocks noRot="1" noChangeAspect="1" noMove="1" noResize="1" noEditPoints="1" noAdjustHandles="1" noChangeArrowheads="1" noChangeShapeType="1" noTextEdit="1"/>
              </p:cNvSpPr>
              <p:nvPr/>
            </p:nvSpPr>
            <p:spPr>
              <a:xfrm>
                <a:off x="268606" y="1531046"/>
                <a:ext cx="6100174" cy="1348254"/>
              </a:xfrm>
              <a:prstGeom prst="rect">
                <a:avLst/>
              </a:prstGeom>
              <a:blipFill>
                <a:blip r:embed="rId8"/>
                <a:stretch>
                  <a:fillRect l="-1455" t="-3738" b="-56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6C87BE0-A429-B797-3073-33959AAF592E}"/>
                  </a:ext>
                </a:extLst>
              </p:cNvPr>
              <p:cNvSpPr txBox="1"/>
              <p:nvPr/>
            </p:nvSpPr>
            <p:spPr>
              <a:xfrm>
                <a:off x="268606" y="2919620"/>
                <a:ext cx="6100174" cy="1372235"/>
              </a:xfrm>
              <a:prstGeom prst="rect">
                <a:avLst/>
              </a:prstGeom>
              <a:noFill/>
            </p:spPr>
            <p:txBody>
              <a:bodyPr wrap="square">
                <a:spAutoFit/>
              </a:bodyPr>
              <a:lstStyle/>
              <a:p>
                <a:pPr marL="285750" indent="-285750">
                  <a:buFont typeface="Arial" panose="020B0604020202020204" pitchFamily="34" charset="0"/>
                  <a:buChar char="•"/>
                </a:pPr>
                <a:r>
                  <a:rPr lang="en-US" sz="2400" b="1" dirty="0"/>
                  <a:t>Infer the </a:t>
                </a:r>
                <a14:m>
                  <m:oMath xmlns:m="http://schemas.openxmlformats.org/officeDocument/2006/math">
                    <m:r>
                      <a:rPr lang="en-US" sz="2400" b="1" i="1">
                        <a:solidFill>
                          <a:srgbClr val="F905ED"/>
                        </a:solidFill>
                        <a:latin typeface="Cambria Math" panose="02040503050406030204" pitchFamily="18" charset="0"/>
                        <a:ea typeface="Cambria Math" panose="02040503050406030204" pitchFamily="18" charset="0"/>
                      </a:rPr>
                      <m:t>𝜶</m:t>
                    </m:r>
                  </m:oMath>
                </a14:m>
                <a:r>
                  <a:rPr lang="en-US" sz="2400" b="1" dirty="0">
                    <a:solidFill>
                      <a:srgbClr val="F905ED"/>
                    </a:solidFill>
                  </a:rPr>
                  <a:t> particle spectroscopic factors</a:t>
                </a:r>
                <a:r>
                  <a:rPr lang="en-US" sz="2400" b="1" dirty="0"/>
                  <a:t> </a:t>
                </a:r>
                <a14:m>
                  <m:oMath xmlns:m="http://schemas.openxmlformats.org/officeDocument/2006/math">
                    <m:sSub>
                      <m:sSubPr>
                        <m:ctrlPr>
                          <a:rPr lang="en-CA" sz="3600" i="1">
                            <a:solidFill>
                              <a:srgbClr val="F905ED"/>
                            </a:solidFill>
                            <a:latin typeface="Cambria Math" panose="02040503050406030204" pitchFamily="18" charset="0"/>
                          </a:rPr>
                        </m:ctrlPr>
                      </m:sSubPr>
                      <m:e>
                        <m:r>
                          <a:rPr lang="en-CA" sz="3600" i="1">
                            <a:solidFill>
                              <a:srgbClr val="F905ED"/>
                            </a:solidFill>
                            <a:latin typeface="Cambria Math" panose="02040503050406030204" pitchFamily="18" charset="0"/>
                          </a:rPr>
                          <m:t>𝑆</m:t>
                        </m:r>
                      </m:e>
                      <m:sub>
                        <m:r>
                          <a:rPr lang="en-CA" sz="3600" i="1">
                            <a:solidFill>
                              <a:srgbClr val="F905ED"/>
                            </a:solidFill>
                            <a:latin typeface="Cambria Math" panose="02040503050406030204" pitchFamily="18" charset="0"/>
                            <a:ea typeface="Cambria Math" panose="02040503050406030204" pitchFamily="18" charset="0"/>
                          </a:rPr>
                          <m:t>𝛼</m:t>
                        </m:r>
                      </m:sub>
                    </m:sSub>
                    <m:r>
                      <a:rPr lang="en-CA" sz="3600" i="1">
                        <a:solidFill>
                          <a:srgbClr val="F905ED"/>
                        </a:solidFill>
                        <a:latin typeface="Cambria Math" panose="02040503050406030204" pitchFamily="18" charset="0"/>
                      </a:rPr>
                      <m:t> </m:t>
                    </m:r>
                  </m:oMath>
                </a14:m>
                <a:r>
                  <a:rPr lang="en-US" sz="2400" b="1" dirty="0"/>
                  <a:t>for</a:t>
                </a:r>
                <a:r>
                  <a:rPr lang="en-US" sz="2400" b="1" baseline="30000" dirty="0"/>
                  <a:t>  26</a:t>
                </a:r>
                <a:r>
                  <a:rPr lang="en-US" sz="2400" b="1" dirty="0"/>
                  <a:t>Mg above the neutron threshold </a:t>
                </a:r>
              </a:p>
            </p:txBody>
          </p:sp>
        </mc:Choice>
        <mc:Fallback xmlns="">
          <p:sp>
            <p:nvSpPr>
              <p:cNvPr id="25" name="TextBox 24">
                <a:extLst>
                  <a:ext uri="{FF2B5EF4-FFF2-40B4-BE49-F238E27FC236}">
                    <a16:creationId xmlns:a16="http://schemas.microsoft.com/office/drawing/2014/main" id="{96C87BE0-A429-B797-3073-33959AAF592E}"/>
                  </a:ext>
                </a:extLst>
              </p:cNvPr>
              <p:cNvSpPr txBox="1">
                <a:spLocks noRot="1" noChangeAspect="1" noMove="1" noResize="1" noEditPoints="1" noAdjustHandles="1" noChangeArrowheads="1" noChangeShapeType="1" noTextEdit="1"/>
              </p:cNvSpPr>
              <p:nvPr/>
            </p:nvSpPr>
            <p:spPr>
              <a:xfrm>
                <a:off x="268606" y="2919620"/>
                <a:ext cx="6100174" cy="1372235"/>
              </a:xfrm>
              <a:prstGeom prst="rect">
                <a:avLst/>
              </a:prstGeom>
              <a:blipFill>
                <a:blip r:embed="rId9"/>
                <a:stretch>
                  <a:fillRect l="-1455" t="-2752" r="-2287" b="-9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41F23F4-298F-DCE7-772A-8E10F9118D9A}"/>
                  </a:ext>
                </a:extLst>
              </p:cNvPr>
              <p:cNvSpPr txBox="1"/>
              <p:nvPr/>
            </p:nvSpPr>
            <p:spPr>
              <a:xfrm>
                <a:off x="7937702" y="25052"/>
                <a:ext cx="3985692" cy="11441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3600" b="0" i="1" smtClean="0">
                          <a:latin typeface="Cambria Math" panose="02040503050406030204" pitchFamily="18" charset="0"/>
                        </a:rPr>
                        <m:t>=</m:t>
                      </m:r>
                      <m:sSub>
                        <m:sSubPr>
                          <m:ctrlPr>
                            <a:rPr lang="en-CA" sz="3600" b="0" i="1" smtClean="0">
                              <a:solidFill>
                                <a:srgbClr val="F905ED"/>
                              </a:solidFill>
                              <a:latin typeface="Cambria Math" panose="02040503050406030204" pitchFamily="18" charset="0"/>
                            </a:rPr>
                          </m:ctrlPr>
                        </m:sSubPr>
                        <m:e>
                          <m:r>
                            <a:rPr lang="en-CA" sz="3600" b="0" i="1" smtClean="0">
                              <a:solidFill>
                                <a:srgbClr val="F905ED"/>
                              </a:solidFill>
                              <a:latin typeface="Cambria Math" panose="02040503050406030204" pitchFamily="18" charset="0"/>
                            </a:rPr>
                            <m:t>𝑆</m:t>
                          </m:r>
                        </m:e>
                        <m:sub>
                          <m:r>
                            <a:rPr lang="en-CA" sz="3600" b="0" i="1" smtClean="0">
                              <a:solidFill>
                                <a:srgbClr val="F905ED"/>
                              </a:solidFill>
                              <a:latin typeface="Cambria Math" panose="02040503050406030204" pitchFamily="18" charset="0"/>
                              <a:ea typeface="Cambria Math" panose="02040503050406030204" pitchFamily="18" charset="0"/>
                            </a:rPr>
                            <m:t>𝛼</m:t>
                          </m:r>
                        </m:sub>
                      </m:sSub>
                      <m:r>
                        <a:rPr lang="en-CA" sz="3600" b="0" i="1" smtClean="0">
                          <a:solidFill>
                            <a:srgbClr val="F905ED"/>
                          </a:solidFill>
                          <a:latin typeface="Cambria Math" panose="02040503050406030204" pitchFamily="18" charset="0"/>
                        </a:rPr>
                        <m:t> </m:t>
                      </m:r>
                      <m:r>
                        <a:rPr lang="en-CA" sz="3600" b="0" i="1" smtClean="0">
                          <a:latin typeface="Cambria Math" panose="02040503050406030204" pitchFamily="18" charset="0"/>
                          <a:ea typeface="Cambria Math" panose="02040503050406030204" pitchFamily="18" charset="0"/>
                        </a:rPr>
                        <m:t>×</m:t>
                      </m:r>
                      <m:sSub>
                        <m:sSubPr>
                          <m:ctrlPr>
                            <a:rPr lang="en-US" sz="3600" i="1">
                              <a:latin typeface="Cambria Math" panose="02040503050406030204" pitchFamily="18" charset="0"/>
                            </a:rPr>
                          </m:ctrlPr>
                        </m:sSubPr>
                        <m:e>
                          <m:r>
                            <a:rPr lang="en-CA" sz="3600" i="1">
                              <a:latin typeface="Cambria Math" panose="02040503050406030204" pitchFamily="18" charset="0"/>
                            </a:rPr>
                            <m:t>(</m:t>
                          </m:r>
                          <m:f>
                            <m:fPr>
                              <m:ctrlPr>
                                <a:rPr lang="en-US" sz="3600" i="1">
                                  <a:latin typeface="Cambria Math" panose="02040503050406030204" pitchFamily="18" charset="0"/>
                                </a:rPr>
                              </m:ctrlPr>
                            </m:fPr>
                            <m:num>
                              <m:r>
                                <a:rPr lang="en-CA" sz="3600" i="1">
                                  <a:latin typeface="Cambria Math" panose="02040503050406030204" pitchFamily="18" charset="0"/>
                                </a:rPr>
                                <m:t>𝑑</m:t>
                              </m:r>
                              <m:r>
                                <a:rPr lang="en-CA" sz="3600" i="1">
                                  <a:latin typeface="Cambria Math" panose="02040503050406030204" pitchFamily="18" charset="0"/>
                                  <a:ea typeface="Cambria Math" panose="02040503050406030204" pitchFamily="18" charset="0"/>
                                </a:rPr>
                                <m:t>𝜎</m:t>
                              </m:r>
                            </m:num>
                            <m:den>
                              <m:r>
                                <a:rPr lang="en-CA" sz="3600" i="1">
                                  <a:latin typeface="Cambria Math" panose="02040503050406030204" pitchFamily="18" charset="0"/>
                                </a:rPr>
                                <m:t>𝑑</m:t>
                              </m:r>
                              <m:r>
                                <m:rPr>
                                  <m:sty m:val="p"/>
                                </m:rPr>
                                <a:rPr lang="el-GR" sz="3600" i="1">
                                  <a:latin typeface="Cambria Math" panose="02040503050406030204" pitchFamily="18" charset="0"/>
                                  <a:ea typeface="Cambria Math" panose="02040503050406030204" pitchFamily="18" charset="0"/>
                                </a:rPr>
                                <m:t>Ω</m:t>
                              </m:r>
                            </m:den>
                          </m:f>
                          <m:r>
                            <a:rPr lang="en-CA" sz="3600" i="1">
                              <a:latin typeface="Cambria Math" panose="02040503050406030204" pitchFamily="18" charset="0"/>
                              <a:ea typeface="Cambria Math" panose="02040503050406030204" pitchFamily="18" charset="0"/>
                            </a:rPr>
                            <m:t>)</m:t>
                          </m:r>
                        </m:e>
                        <m:sub>
                          <m:r>
                            <a:rPr lang="en-CA" sz="3600" b="0" i="1" smtClean="0">
                              <a:latin typeface="Cambria Math" panose="02040503050406030204" pitchFamily="18" charset="0"/>
                              <a:ea typeface="Cambria Math" panose="02040503050406030204" pitchFamily="18" charset="0"/>
                            </a:rPr>
                            <m:t>𝑡h𝑒𝑜𝑟𝑦</m:t>
                          </m:r>
                        </m:sub>
                      </m:sSub>
                    </m:oMath>
                  </m:oMathPara>
                </a14:m>
                <a:endParaRPr lang="en-US" sz="3600" dirty="0"/>
              </a:p>
            </p:txBody>
          </p:sp>
        </mc:Choice>
        <mc:Fallback xmlns="">
          <p:sp>
            <p:nvSpPr>
              <p:cNvPr id="27" name="TextBox 26">
                <a:extLst>
                  <a:ext uri="{FF2B5EF4-FFF2-40B4-BE49-F238E27FC236}">
                    <a16:creationId xmlns:a16="http://schemas.microsoft.com/office/drawing/2014/main" id="{941F23F4-298F-DCE7-772A-8E10F9118D9A}"/>
                  </a:ext>
                </a:extLst>
              </p:cNvPr>
              <p:cNvSpPr txBox="1">
                <a:spLocks noRot="1" noChangeAspect="1" noMove="1" noResize="1" noEditPoints="1" noAdjustHandles="1" noChangeArrowheads="1" noChangeShapeType="1" noTextEdit="1"/>
              </p:cNvSpPr>
              <p:nvPr/>
            </p:nvSpPr>
            <p:spPr>
              <a:xfrm>
                <a:off x="7937702" y="25052"/>
                <a:ext cx="3985692" cy="1144159"/>
              </a:xfrm>
              <a:prstGeom prst="rect">
                <a:avLst/>
              </a:prstGeom>
              <a:blipFill>
                <a:blip r:embed="rId10"/>
                <a:stretch>
                  <a:fillRect b="-8696"/>
                </a:stretch>
              </a:blipFill>
            </p:spPr>
            <p:txBody>
              <a:bodyPr/>
              <a:lstStyle/>
              <a:p>
                <a:r>
                  <a:rPr lang="en-US">
                    <a:noFill/>
                  </a:rPr>
                  <a:t> </a:t>
                </a:r>
              </a:p>
            </p:txBody>
          </p:sp>
        </mc:Fallback>
      </mc:AlternateContent>
    </p:spTree>
    <p:extLst>
      <p:ext uri="{BB962C8B-B14F-4D97-AF65-F5344CB8AC3E}">
        <p14:creationId xmlns:p14="http://schemas.microsoft.com/office/powerpoint/2010/main" val="61412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8" grpId="0" animBg="1"/>
      <p:bldP spid="9" grpId="0"/>
      <p:bldP spid="17" grpId="0" animBg="1"/>
      <p:bldP spid="1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F988-B059-6F6D-BF27-E4E9375C3DB6}"/>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C0B54FE-1894-1E97-E738-2F8F35B46CC6}"/>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9BC0A24-429C-B280-5EC1-CAE0F7A34E4F}"/>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pic>
        <p:nvPicPr>
          <p:cNvPr id="3" name="Grafik 14">
            <a:extLst>
              <a:ext uri="{FF2B5EF4-FFF2-40B4-BE49-F238E27FC236}">
                <a16:creationId xmlns:a16="http://schemas.microsoft.com/office/drawing/2014/main" id="{4DF87389-DC33-6AB8-2DE5-F73E4B4E2258}"/>
              </a:ext>
            </a:extLst>
          </p:cNvPr>
          <p:cNvPicPr>
            <a:picLocks noGrp="1" noChangeAspect="1"/>
          </p:cNvPicPr>
          <p:nvPr>
            <p:ph idx="1"/>
          </p:nvPr>
        </p:nvPicPr>
        <p:blipFill>
          <a:blip r:embed="rId3"/>
          <a:stretch>
            <a:fillRect/>
          </a:stretch>
        </p:blipFill>
        <p:spPr>
          <a:xfrm>
            <a:off x="2051357" y="1204351"/>
            <a:ext cx="3089189" cy="2289399"/>
          </a:xfrm>
          <a:prstGeom prst="rect">
            <a:avLst/>
          </a:prstGeom>
        </p:spPr>
      </p:pic>
      <p:sp>
        <p:nvSpPr>
          <p:cNvPr id="5" name="TextBox 4">
            <a:extLst>
              <a:ext uri="{FF2B5EF4-FFF2-40B4-BE49-F238E27FC236}">
                <a16:creationId xmlns:a16="http://schemas.microsoft.com/office/drawing/2014/main" id="{ABC120CC-19FC-0E7F-37E7-EC947D7B7CC5}"/>
              </a:ext>
            </a:extLst>
          </p:cNvPr>
          <p:cNvSpPr txBox="1"/>
          <p:nvPr/>
        </p:nvSpPr>
        <p:spPr>
          <a:xfrm>
            <a:off x="0" y="-500"/>
            <a:ext cx="5257565" cy="1077218"/>
          </a:xfrm>
          <a:prstGeom prst="rect">
            <a:avLst/>
          </a:prstGeom>
          <a:noFill/>
        </p:spPr>
        <p:txBody>
          <a:bodyPr wrap="square" rtlCol="0">
            <a:spAutoFit/>
          </a:bodyPr>
          <a:lstStyle/>
          <a:p>
            <a:r>
              <a:rPr lang="en-US" sz="3200" b="1" dirty="0"/>
              <a:t>Experiment: Inverse Kinematics</a:t>
            </a:r>
            <a:r>
              <a:rPr lang="en-US" sz="3200" b="1" spc="-1" baseline="30000" dirty="0">
                <a:solidFill>
                  <a:srgbClr val="000000"/>
                </a:solidFill>
                <a:latin typeface="Aptos"/>
              </a:rPr>
              <a:t>  22</a:t>
            </a:r>
            <a:r>
              <a:rPr lang="en-US" sz="3200" b="1" spc="-1" dirty="0">
                <a:solidFill>
                  <a:srgbClr val="000000"/>
                </a:solidFill>
                <a:latin typeface="Aptos"/>
              </a:rPr>
              <a:t>Ne(</a:t>
            </a:r>
            <a:r>
              <a:rPr lang="en-US" sz="3200" b="1" spc="-1" baseline="30000" dirty="0">
                <a:solidFill>
                  <a:srgbClr val="000000"/>
                </a:solidFill>
                <a:latin typeface="Aptos"/>
              </a:rPr>
              <a:t>7</a:t>
            </a:r>
            <a:r>
              <a:rPr lang="en-US" sz="3200" b="1" spc="-1" dirty="0">
                <a:solidFill>
                  <a:srgbClr val="000000"/>
                </a:solidFill>
                <a:latin typeface="Aptos"/>
              </a:rPr>
              <a:t>Li,t)</a:t>
            </a:r>
            <a:r>
              <a:rPr lang="en-US" sz="3200" b="1" spc="-1" baseline="30000" dirty="0">
                <a:solidFill>
                  <a:srgbClr val="000000"/>
                </a:solidFill>
                <a:latin typeface="Aptos"/>
              </a:rPr>
              <a:t>26</a:t>
            </a:r>
            <a:r>
              <a:rPr lang="en-US" sz="3200" b="1" spc="-1" dirty="0">
                <a:solidFill>
                  <a:srgbClr val="000000"/>
                </a:solidFill>
                <a:latin typeface="Aptos"/>
              </a:rPr>
              <a:t>Mg</a:t>
            </a:r>
            <a:r>
              <a:rPr lang="en-US" sz="3200" b="1" dirty="0"/>
              <a:t> </a:t>
            </a:r>
            <a:endParaRPr lang="en-US" b="1" dirty="0"/>
          </a:p>
        </p:txBody>
      </p:sp>
      <p:pic>
        <p:nvPicPr>
          <p:cNvPr id="6" name="ET.pdf" descr="ET.pdf">
            <a:extLst>
              <a:ext uri="{FF2B5EF4-FFF2-40B4-BE49-F238E27FC236}">
                <a16:creationId xmlns:a16="http://schemas.microsoft.com/office/drawing/2014/main" id="{86534CE8-615E-D395-F2CC-39B2A0BDF4B7}"/>
              </a:ext>
            </a:extLst>
          </p:cNvPr>
          <p:cNvPicPr>
            <a:picLocks noChangeAspect="1"/>
          </p:cNvPicPr>
          <p:nvPr/>
        </p:nvPicPr>
        <p:blipFill>
          <a:blip r:embed="rId4"/>
          <a:stretch>
            <a:fillRect/>
          </a:stretch>
        </p:blipFill>
        <p:spPr>
          <a:xfrm>
            <a:off x="5127626" y="86172"/>
            <a:ext cx="7076902" cy="3856958"/>
          </a:xfrm>
          <a:prstGeom prst="rect">
            <a:avLst/>
          </a:prstGeom>
          <a:ln w="12700">
            <a:miter lim="400000"/>
          </a:ln>
        </p:spPr>
      </p:pic>
      <p:cxnSp>
        <p:nvCxnSpPr>
          <p:cNvPr id="8" name="Straight Arrow Connector 7">
            <a:extLst>
              <a:ext uri="{FF2B5EF4-FFF2-40B4-BE49-F238E27FC236}">
                <a16:creationId xmlns:a16="http://schemas.microsoft.com/office/drawing/2014/main" id="{0F943C0E-F402-FDEE-D3C9-5CD157D89E04}"/>
              </a:ext>
            </a:extLst>
          </p:cNvPr>
          <p:cNvCxnSpPr>
            <a:cxnSpLocks/>
          </p:cNvCxnSpPr>
          <p:nvPr/>
        </p:nvCxnSpPr>
        <p:spPr>
          <a:xfrm>
            <a:off x="1455730" y="2461680"/>
            <a:ext cx="2273206" cy="0"/>
          </a:xfrm>
          <a:prstGeom prst="straightConnector1">
            <a:avLst/>
          </a:prstGeom>
          <a:ln w="53975">
            <a:solidFill>
              <a:srgbClr val="F905ED"/>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17EC843-19FE-3CA6-31C0-EF6BAB515569}"/>
              </a:ext>
            </a:extLst>
          </p:cNvPr>
          <p:cNvSpPr txBox="1"/>
          <p:nvPr/>
        </p:nvSpPr>
        <p:spPr>
          <a:xfrm>
            <a:off x="701096" y="1969238"/>
            <a:ext cx="1473480" cy="461665"/>
          </a:xfrm>
          <a:prstGeom prst="rect">
            <a:avLst/>
          </a:prstGeom>
          <a:noFill/>
        </p:spPr>
        <p:txBody>
          <a:bodyPr wrap="none" rtlCol="0">
            <a:spAutoFit/>
          </a:bodyPr>
          <a:lstStyle/>
          <a:p>
            <a:r>
              <a:rPr lang="en-US" sz="2400" b="1" baseline="30000" dirty="0">
                <a:solidFill>
                  <a:srgbClr val="F905ED"/>
                </a:solidFill>
              </a:rPr>
              <a:t>22</a:t>
            </a:r>
            <a:r>
              <a:rPr lang="en-US" sz="2400" b="1" dirty="0">
                <a:solidFill>
                  <a:srgbClr val="F905ED"/>
                </a:solidFill>
              </a:rPr>
              <a:t>Ne</a:t>
            </a:r>
            <a:r>
              <a:rPr lang="en-US" b="1" dirty="0">
                <a:solidFill>
                  <a:srgbClr val="F905ED"/>
                </a:solidFill>
              </a:rPr>
              <a:t> </a:t>
            </a:r>
            <a:r>
              <a:rPr lang="en-US" dirty="0">
                <a:solidFill>
                  <a:srgbClr val="F905ED"/>
                </a:solidFill>
              </a:rPr>
              <a:t>Beam</a:t>
            </a:r>
          </a:p>
        </p:txBody>
      </p:sp>
      <p:pic>
        <p:nvPicPr>
          <p:cNvPr id="10" name="Picture 4">
            <a:extLst>
              <a:ext uri="{FF2B5EF4-FFF2-40B4-BE49-F238E27FC236}">
                <a16:creationId xmlns:a16="http://schemas.microsoft.com/office/drawing/2014/main" id="{91044CB6-8AE8-1EF5-A1AE-1C1ECD365648}"/>
              </a:ext>
            </a:extLst>
          </p:cNvPr>
          <p:cNvPicPr/>
          <p:nvPr/>
        </p:nvPicPr>
        <p:blipFill>
          <a:blip r:embed="rId5"/>
          <a:stretch/>
        </p:blipFill>
        <p:spPr>
          <a:xfrm rot="5400000">
            <a:off x="3397946" y="3669682"/>
            <a:ext cx="2790342" cy="2548460"/>
          </a:xfrm>
          <a:prstGeom prst="rect">
            <a:avLst/>
          </a:prstGeom>
          <a:ln>
            <a:noFill/>
          </a:ln>
        </p:spPr>
      </p:pic>
      <p:sp>
        <p:nvSpPr>
          <p:cNvPr id="11" name="TextBox 10">
            <a:extLst>
              <a:ext uri="{FF2B5EF4-FFF2-40B4-BE49-F238E27FC236}">
                <a16:creationId xmlns:a16="http://schemas.microsoft.com/office/drawing/2014/main" id="{D34CECB1-1597-78D3-3620-73A396C8C470}"/>
              </a:ext>
            </a:extLst>
          </p:cNvPr>
          <p:cNvSpPr txBox="1"/>
          <p:nvPr/>
        </p:nvSpPr>
        <p:spPr>
          <a:xfrm>
            <a:off x="-39496" y="3512771"/>
            <a:ext cx="3776665" cy="677108"/>
          </a:xfrm>
          <a:prstGeom prst="rect">
            <a:avLst/>
          </a:prstGeom>
          <a:noFill/>
        </p:spPr>
        <p:txBody>
          <a:bodyPr wrap="square" rtlCol="0">
            <a:spAutoFit/>
          </a:bodyPr>
          <a:lstStyle/>
          <a:p>
            <a:r>
              <a:rPr lang="en-US" sz="2000" b="1" dirty="0">
                <a:solidFill>
                  <a:srgbClr val="00A9FF"/>
                </a:solidFill>
              </a:rPr>
              <a:t>Gamma rays</a:t>
            </a:r>
            <a:r>
              <a:rPr lang="en-US" dirty="0"/>
              <a:t>: TIGRESS 12- Clover Ge Gamma Spectrometer </a:t>
            </a:r>
          </a:p>
        </p:txBody>
      </p:sp>
      <p:sp>
        <p:nvSpPr>
          <p:cNvPr id="12" name="TextBox 11">
            <a:extLst>
              <a:ext uri="{FF2B5EF4-FFF2-40B4-BE49-F238E27FC236}">
                <a16:creationId xmlns:a16="http://schemas.microsoft.com/office/drawing/2014/main" id="{3CF9F77D-9A3D-5572-DA9E-601980FC3E06}"/>
              </a:ext>
            </a:extLst>
          </p:cNvPr>
          <p:cNvSpPr txBox="1"/>
          <p:nvPr/>
        </p:nvSpPr>
        <p:spPr>
          <a:xfrm>
            <a:off x="6579992" y="245898"/>
            <a:ext cx="3266728" cy="769441"/>
          </a:xfrm>
          <a:prstGeom prst="rect">
            <a:avLst/>
          </a:prstGeom>
          <a:noFill/>
        </p:spPr>
        <p:txBody>
          <a:bodyPr wrap="none" rtlCol="0">
            <a:spAutoFit/>
          </a:bodyPr>
          <a:lstStyle/>
          <a:p>
            <a:r>
              <a:rPr lang="en-US" sz="2400" b="1" spc="-1" baseline="30000" dirty="0">
                <a:solidFill>
                  <a:srgbClr val="00A9FF"/>
                </a:solidFill>
                <a:latin typeface="Aptos"/>
              </a:rPr>
              <a:t>26</a:t>
            </a:r>
            <a:r>
              <a:rPr lang="en-US" sz="2400" b="1" spc="-1" dirty="0">
                <a:solidFill>
                  <a:srgbClr val="00A9FF"/>
                </a:solidFill>
                <a:latin typeface="Aptos"/>
              </a:rPr>
              <a:t>Mg</a:t>
            </a:r>
            <a:r>
              <a:rPr lang="en-US" sz="2400" b="1" spc="-1" dirty="0">
                <a:solidFill>
                  <a:srgbClr val="000000"/>
                </a:solidFill>
                <a:latin typeface="Aptos"/>
              </a:rPr>
              <a:t> </a:t>
            </a:r>
            <a:r>
              <a:rPr lang="en-US" sz="2000" b="1" dirty="0">
                <a:solidFill>
                  <a:srgbClr val="00A9FF"/>
                </a:solidFill>
              </a:rPr>
              <a:t> recoil </a:t>
            </a:r>
            <a:r>
              <a:rPr lang="en-US" sz="2000" dirty="0"/>
              <a:t>identification: </a:t>
            </a:r>
          </a:p>
          <a:p>
            <a:r>
              <a:rPr lang="en-US" sz="2000" dirty="0"/>
              <a:t>EMMA mass spectrometer</a:t>
            </a:r>
          </a:p>
        </p:txBody>
      </p:sp>
      <p:sp>
        <p:nvSpPr>
          <p:cNvPr id="14" name="TextBox 13">
            <a:extLst>
              <a:ext uri="{FF2B5EF4-FFF2-40B4-BE49-F238E27FC236}">
                <a16:creationId xmlns:a16="http://schemas.microsoft.com/office/drawing/2014/main" id="{76500F40-5D5B-A6E0-81E3-F08331115FF7}"/>
              </a:ext>
            </a:extLst>
          </p:cNvPr>
          <p:cNvSpPr txBox="1"/>
          <p:nvPr/>
        </p:nvSpPr>
        <p:spPr>
          <a:xfrm>
            <a:off x="6468923" y="4354141"/>
            <a:ext cx="3685383" cy="1231106"/>
          </a:xfrm>
          <a:prstGeom prst="rect">
            <a:avLst/>
          </a:prstGeom>
          <a:noFill/>
        </p:spPr>
        <p:txBody>
          <a:bodyPr wrap="square" rtlCol="0">
            <a:spAutoFit/>
          </a:bodyPr>
          <a:lstStyle/>
          <a:p>
            <a:r>
              <a:rPr lang="en-US" dirty="0">
                <a:solidFill>
                  <a:srgbClr val="00A9FF"/>
                </a:solidFill>
              </a:rPr>
              <a:t>Light </a:t>
            </a:r>
            <a:r>
              <a:rPr lang="en-US" dirty="0" err="1">
                <a:solidFill>
                  <a:srgbClr val="00A9FF"/>
                </a:solidFill>
              </a:rPr>
              <a:t>ejectiles</a:t>
            </a:r>
            <a:r>
              <a:rPr lang="en-US" dirty="0">
                <a:solidFill>
                  <a:srgbClr val="00A9FF"/>
                </a:solidFill>
              </a:rPr>
              <a:t> (</a:t>
            </a:r>
            <a:r>
              <a:rPr lang="en-US" sz="2000" b="1" dirty="0">
                <a:solidFill>
                  <a:srgbClr val="00A9FF"/>
                </a:solidFill>
              </a:rPr>
              <a:t>Tritons</a:t>
            </a:r>
            <a:r>
              <a:rPr lang="en-US" dirty="0">
                <a:solidFill>
                  <a:srgbClr val="00A9FF"/>
                </a:solidFill>
              </a:rPr>
              <a:t>)</a:t>
            </a:r>
            <a:r>
              <a:rPr lang="en-US" dirty="0"/>
              <a:t>: Micron S3 silicon detector (24 rings, 32 sectors) at backwards lab angle 130 to 160 degrees </a:t>
            </a:r>
          </a:p>
        </p:txBody>
      </p:sp>
      <p:sp>
        <p:nvSpPr>
          <p:cNvPr id="16" name="TextBox 15">
            <a:extLst>
              <a:ext uri="{FF2B5EF4-FFF2-40B4-BE49-F238E27FC236}">
                <a16:creationId xmlns:a16="http://schemas.microsoft.com/office/drawing/2014/main" id="{3CBB51CE-A939-DF40-64C5-2E617F2EE758}"/>
              </a:ext>
            </a:extLst>
          </p:cNvPr>
          <p:cNvSpPr txBox="1"/>
          <p:nvPr/>
        </p:nvSpPr>
        <p:spPr>
          <a:xfrm>
            <a:off x="6575286" y="6477733"/>
            <a:ext cx="4940455" cy="307777"/>
          </a:xfrm>
          <a:prstGeom prst="rect">
            <a:avLst/>
          </a:prstGeom>
          <a:noFill/>
        </p:spPr>
        <p:txBody>
          <a:bodyPr wrap="none" rtlCol="0">
            <a:spAutoFit/>
          </a:bodyPr>
          <a:lstStyle/>
          <a:p>
            <a:r>
              <a:rPr lang="en-US" sz="1400" dirty="0">
                <a:solidFill>
                  <a:schemeClr val="tx2"/>
                </a:solidFill>
              </a:rPr>
              <a:t>Image credit: EMMA Collaboration, TIGRESS Collaboration </a:t>
            </a:r>
          </a:p>
        </p:txBody>
      </p:sp>
      <p:cxnSp>
        <p:nvCxnSpPr>
          <p:cNvPr id="17" name="Straight Arrow Connector 16">
            <a:extLst>
              <a:ext uri="{FF2B5EF4-FFF2-40B4-BE49-F238E27FC236}">
                <a16:creationId xmlns:a16="http://schemas.microsoft.com/office/drawing/2014/main" id="{C5AE71DD-4F43-705C-D080-F5A8EF89CFB9}"/>
              </a:ext>
            </a:extLst>
          </p:cNvPr>
          <p:cNvCxnSpPr>
            <a:cxnSpLocks/>
          </p:cNvCxnSpPr>
          <p:nvPr/>
        </p:nvCxnSpPr>
        <p:spPr>
          <a:xfrm>
            <a:off x="3213217" y="4290492"/>
            <a:ext cx="1927329" cy="402269"/>
          </a:xfrm>
          <a:prstGeom prst="straightConnector1">
            <a:avLst/>
          </a:prstGeom>
          <a:ln w="34925">
            <a:solidFill>
              <a:srgbClr val="F905ED"/>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5201819-B201-C202-576C-080E657F1A06}"/>
              </a:ext>
            </a:extLst>
          </p:cNvPr>
          <p:cNvSpPr txBox="1"/>
          <p:nvPr/>
        </p:nvSpPr>
        <p:spPr>
          <a:xfrm>
            <a:off x="2592333" y="4302253"/>
            <a:ext cx="3438350" cy="369332"/>
          </a:xfrm>
          <a:prstGeom prst="rect">
            <a:avLst/>
          </a:prstGeom>
          <a:noFill/>
        </p:spPr>
        <p:txBody>
          <a:bodyPr wrap="square">
            <a:spAutoFit/>
          </a:bodyPr>
          <a:lstStyle/>
          <a:p>
            <a:r>
              <a:rPr lang="en-US" dirty="0">
                <a:solidFill>
                  <a:srgbClr val="F905ED"/>
                </a:solidFill>
              </a:rPr>
              <a:t>Beam</a:t>
            </a:r>
          </a:p>
        </p:txBody>
      </p:sp>
      <p:sp>
        <p:nvSpPr>
          <p:cNvPr id="27" name="Cube 26">
            <a:extLst>
              <a:ext uri="{FF2B5EF4-FFF2-40B4-BE49-F238E27FC236}">
                <a16:creationId xmlns:a16="http://schemas.microsoft.com/office/drawing/2014/main" id="{8C3DE5A7-C2A6-6A47-BFAE-A6FF98F7454B}"/>
              </a:ext>
            </a:extLst>
          </p:cNvPr>
          <p:cNvSpPr/>
          <p:nvPr/>
        </p:nvSpPr>
        <p:spPr>
          <a:xfrm>
            <a:off x="5127626" y="4163931"/>
            <a:ext cx="56029" cy="1222804"/>
          </a:xfrm>
          <a:prstGeom prst="cube">
            <a:avLst/>
          </a:prstGeom>
          <a:solidFill>
            <a:srgbClr val="FFC000">
              <a:alpha val="24214"/>
            </a:srgbClr>
          </a:solidFill>
          <a:ln w="412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C53DDEF-A333-7216-8C5A-3247DAE86A38}"/>
              </a:ext>
            </a:extLst>
          </p:cNvPr>
          <p:cNvSpPr txBox="1"/>
          <p:nvPr/>
        </p:nvSpPr>
        <p:spPr>
          <a:xfrm>
            <a:off x="4691192" y="3505511"/>
            <a:ext cx="872868" cy="646331"/>
          </a:xfrm>
          <a:prstGeom prst="rect">
            <a:avLst/>
          </a:prstGeom>
          <a:noFill/>
        </p:spPr>
        <p:txBody>
          <a:bodyPr wrap="none" rtlCol="0">
            <a:spAutoFit/>
          </a:bodyPr>
          <a:lstStyle/>
          <a:p>
            <a:r>
              <a:rPr lang="en-US" b="1" dirty="0">
                <a:solidFill>
                  <a:schemeClr val="accent2"/>
                </a:solidFill>
              </a:rPr>
              <a:t>Target</a:t>
            </a:r>
          </a:p>
          <a:p>
            <a:pPr algn="ctr"/>
            <a:r>
              <a:rPr lang="en-US" b="1" dirty="0" err="1">
                <a:solidFill>
                  <a:srgbClr val="ED7D31"/>
                </a:solidFill>
              </a:rPr>
              <a:t>LiF</a:t>
            </a:r>
            <a:endParaRPr lang="en-US" b="1" dirty="0">
              <a:solidFill>
                <a:srgbClr val="ED7D31"/>
              </a:solidFill>
            </a:endParaRPr>
          </a:p>
        </p:txBody>
      </p:sp>
    </p:spTree>
    <p:extLst>
      <p:ext uri="{BB962C8B-B14F-4D97-AF65-F5344CB8AC3E}">
        <p14:creationId xmlns:p14="http://schemas.microsoft.com/office/powerpoint/2010/main" val="113392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3B3D6-C613-D3AA-0305-6454A6734805}"/>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6A72AF9-29EB-A76D-A4B2-4BEC2D4CBC0B}"/>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EA6F45B-B9F1-C8DA-D2EB-0705DF8BDAB0}"/>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pic>
        <p:nvPicPr>
          <p:cNvPr id="6" name="Picture 10">
            <a:extLst>
              <a:ext uri="{FF2B5EF4-FFF2-40B4-BE49-F238E27FC236}">
                <a16:creationId xmlns:a16="http://schemas.microsoft.com/office/drawing/2014/main" id="{30C58BB6-1DD6-6034-A0A4-223C6E1FEB39}"/>
              </a:ext>
            </a:extLst>
          </p:cNvPr>
          <p:cNvPicPr/>
          <p:nvPr/>
        </p:nvPicPr>
        <p:blipFill>
          <a:blip r:embed="rId3"/>
          <a:srcRect t="6027"/>
          <a:stretch>
            <a:fillRect/>
          </a:stretch>
        </p:blipFill>
        <p:spPr>
          <a:xfrm>
            <a:off x="177803" y="1707488"/>
            <a:ext cx="5853894" cy="4462469"/>
          </a:xfrm>
          <a:prstGeom prst="rect">
            <a:avLst/>
          </a:prstGeom>
          <a:ln>
            <a:noFill/>
          </a:ln>
        </p:spPr>
      </p:pic>
      <p:sp>
        <p:nvSpPr>
          <p:cNvPr id="8" name="TextBox 7">
            <a:extLst>
              <a:ext uri="{FF2B5EF4-FFF2-40B4-BE49-F238E27FC236}">
                <a16:creationId xmlns:a16="http://schemas.microsoft.com/office/drawing/2014/main" id="{0F96DC06-8A66-8249-65F3-C653921A0D07}"/>
              </a:ext>
            </a:extLst>
          </p:cNvPr>
          <p:cNvSpPr txBox="1"/>
          <p:nvPr/>
        </p:nvSpPr>
        <p:spPr>
          <a:xfrm>
            <a:off x="1796909" y="2740589"/>
            <a:ext cx="613495" cy="400110"/>
          </a:xfrm>
          <a:prstGeom prst="rect">
            <a:avLst/>
          </a:prstGeom>
          <a:noFill/>
        </p:spPr>
        <p:txBody>
          <a:bodyPr wrap="square">
            <a:spAutoFit/>
          </a:bodyPr>
          <a:lstStyle/>
          <a:p>
            <a:pPr>
              <a:lnSpc>
                <a:spcPct val="100000"/>
              </a:lnSpc>
            </a:pPr>
            <a:r>
              <a:rPr lang="en-US" sz="2000" b="0" strike="noStrike" spc="-1" dirty="0">
                <a:solidFill>
                  <a:srgbClr val="000000"/>
                </a:solidFill>
                <a:latin typeface="Aptos"/>
              </a:rPr>
              <a:t>Al</a:t>
            </a:r>
            <a:endParaRPr lang="en-US" sz="1800" b="0" strike="noStrike" spc="-1" dirty="0">
              <a:latin typeface="Calibri"/>
            </a:endParaRPr>
          </a:p>
        </p:txBody>
      </p:sp>
      <p:sp>
        <p:nvSpPr>
          <p:cNvPr id="10" name="TextBox 9">
            <a:extLst>
              <a:ext uri="{FF2B5EF4-FFF2-40B4-BE49-F238E27FC236}">
                <a16:creationId xmlns:a16="http://schemas.microsoft.com/office/drawing/2014/main" id="{2A50F68F-D87D-831B-25FB-057C8900AE86}"/>
              </a:ext>
            </a:extLst>
          </p:cNvPr>
          <p:cNvSpPr txBox="1"/>
          <p:nvPr/>
        </p:nvSpPr>
        <p:spPr>
          <a:xfrm>
            <a:off x="2544543" y="3419663"/>
            <a:ext cx="705663" cy="523220"/>
          </a:xfrm>
          <a:prstGeom prst="rect">
            <a:avLst/>
          </a:prstGeom>
          <a:noFill/>
        </p:spPr>
        <p:txBody>
          <a:bodyPr wrap="square">
            <a:spAutoFit/>
          </a:bodyPr>
          <a:lstStyle/>
          <a:p>
            <a:r>
              <a:rPr lang="en-US" sz="2800" b="1" strike="noStrike" spc="-1" dirty="0">
                <a:solidFill>
                  <a:srgbClr val="F201FD"/>
                </a:solidFill>
                <a:latin typeface="Aptos"/>
              </a:rPr>
              <a:t>Mg</a:t>
            </a:r>
            <a:endParaRPr lang="en-US" sz="2000" b="1" dirty="0">
              <a:solidFill>
                <a:srgbClr val="F201FD"/>
              </a:solidFill>
            </a:endParaRPr>
          </a:p>
        </p:txBody>
      </p:sp>
      <p:sp>
        <p:nvSpPr>
          <p:cNvPr id="12" name="TextBox 11">
            <a:extLst>
              <a:ext uri="{FF2B5EF4-FFF2-40B4-BE49-F238E27FC236}">
                <a16:creationId xmlns:a16="http://schemas.microsoft.com/office/drawing/2014/main" id="{0C2C2049-8695-83BA-0BBC-4B53EDD57CBC}"/>
              </a:ext>
            </a:extLst>
          </p:cNvPr>
          <p:cNvSpPr txBox="1"/>
          <p:nvPr/>
        </p:nvSpPr>
        <p:spPr>
          <a:xfrm>
            <a:off x="2931938" y="4005615"/>
            <a:ext cx="636537" cy="400110"/>
          </a:xfrm>
          <a:prstGeom prst="rect">
            <a:avLst/>
          </a:prstGeom>
          <a:noFill/>
        </p:spPr>
        <p:txBody>
          <a:bodyPr wrap="square">
            <a:spAutoFit/>
          </a:bodyPr>
          <a:lstStyle/>
          <a:p>
            <a:pPr>
              <a:lnSpc>
                <a:spcPct val="100000"/>
              </a:lnSpc>
            </a:pPr>
            <a:r>
              <a:rPr lang="en-US" sz="2000" b="0" strike="noStrike" spc="-1" dirty="0">
                <a:solidFill>
                  <a:srgbClr val="000000"/>
                </a:solidFill>
                <a:latin typeface="Aptos"/>
              </a:rPr>
              <a:t>Na</a:t>
            </a:r>
            <a:endParaRPr lang="en-US" sz="1800" b="0" strike="noStrike" spc="-1" dirty="0">
              <a:latin typeface="Calibri"/>
            </a:endParaRPr>
          </a:p>
        </p:txBody>
      </p:sp>
      <p:sp>
        <p:nvSpPr>
          <p:cNvPr id="18" name="TextBox 17">
            <a:extLst>
              <a:ext uri="{FF2B5EF4-FFF2-40B4-BE49-F238E27FC236}">
                <a16:creationId xmlns:a16="http://schemas.microsoft.com/office/drawing/2014/main" id="{895585E6-1DF6-F893-10DE-A7CF3BBD28FE}"/>
              </a:ext>
            </a:extLst>
          </p:cNvPr>
          <p:cNvSpPr txBox="1"/>
          <p:nvPr/>
        </p:nvSpPr>
        <p:spPr>
          <a:xfrm>
            <a:off x="2085414" y="4236103"/>
            <a:ext cx="705662" cy="369332"/>
          </a:xfrm>
          <a:prstGeom prst="rect">
            <a:avLst/>
          </a:prstGeom>
          <a:noFill/>
        </p:spPr>
        <p:txBody>
          <a:bodyPr wrap="square">
            <a:spAutoFit/>
          </a:bodyPr>
          <a:lstStyle/>
          <a:p>
            <a:pPr>
              <a:lnSpc>
                <a:spcPct val="100000"/>
              </a:lnSpc>
            </a:pPr>
            <a:r>
              <a:rPr lang="en-US" b="0" strike="noStrike" spc="-1" dirty="0">
                <a:solidFill>
                  <a:srgbClr val="000000"/>
                </a:solidFill>
                <a:latin typeface="Aptos"/>
              </a:rPr>
              <a:t>Ne</a:t>
            </a:r>
            <a:endParaRPr lang="en-US" sz="1800" b="0" strike="noStrike" spc="-1" dirty="0">
              <a:latin typeface="Calibri"/>
            </a:endParaRP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CAC681BA-7C46-EC61-937C-AC73A12F666C}"/>
                  </a:ext>
                </a:extLst>
              </p:cNvPr>
              <p:cNvSpPr txBox="1"/>
              <p:nvPr/>
            </p:nvSpPr>
            <p:spPr>
              <a:xfrm>
                <a:off x="369575" y="891852"/>
                <a:ext cx="5764954" cy="830997"/>
              </a:xfrm>
              <a:prstGeom prst="rect">
                <a:avLst/>
              </a:prstGeom>
              <a:noFill/>
            </p:spPr>
            <p:txBody>
              <a:bodyPr wrap="square" rtlCol="0">
                <a:spAutoFit/>
              </a:bodyPr>
              <a:lstStyle/>
              <a:p>
                <a:pPr algn="ctr"/>
                <a:r>
                  <a:rPr lang="en-US" sz="2400" dirty="0"/>
                  <a:t>EMMA ionization chamber Particle Identification using </a:t>
                </a:r>
                <a14:m>
                  <m:oMath xmlns:m="http://schemas.openxmlformats.org/officeDocument/2006/math">
                    <m:r>
                      <a:rPr lang="el-GR" sz="2400" b="1" i="1" smtClean="0">
                        <a:latin typeface="Cambria Math" panose="02040503050406030204" pitchFamily="18" charset="0"/>
                        <a:ea typeface="Cambria Math" panose="02040503050406030204" pitchFamily="18" charset="0"/>
                      </a:rPr>
                      <m:t>𝜟</m:t>
                    </m:r>
                    <m:r>
                      <a:rPr lang="en-CA" sz="2400" b="1" i="1" smtClean="0">
                        <a:latin typeface="Cambria Math" panose="02040503050406030204" pitchFamily="18" charset="0"/>
                        <a:ea typeface="Cambria Math" panose="02040503050406030204" pitchFamily="18" charset="0"/>
                      </a:rPr>
                      <m:t>𝑬</m:t>
                    </m:r>
                    <m:r>
                      <a:rPr lang="en-CA" sz="2400" b="1" i="1" smtClean="0">
                        <a:latin typeface="Cambria Math" panose="02040503050406030204" pitchFamily="18" charset="0"/>
                        <a:ea typeface="Cambria Math" panose="02040503050406030204" pitchFamily="18" charset="0"/>
                      </a:rPr>
                      <m:t>−</m:t>
                    </m:r>
                    <m:r>
                      <a:rPr lang="en-CA" sz="2400" b="1" i="1" smtClean="0">
                        <a:latin typeface="Cambria Math" panose="02040503050406030204" pitchFamily="18" charset="0"/>
                        <a:ea typeface="Cambria Math" panose="02040503050406030204" pitchFamily="18" charset="0"/>
                      </a:rPr>
                      <m:t>𝑬</m:t>
                    </m:r>
                  </m:oMath>
                </a14:m>
                <a:r>
                  <a:rPr lang="en-US" sz="2400" b="1" dirty="0"/>
                  <a:t> </a:t>
                </a:r>
                <a:r>
                  <a:rPr lang="en-US" sz="2400" dirty="0"/>
                  <a:t>(PID) </a:t>
                </a:r>
              </a:p>
            </p:txBody>
          </p:sp>
        </mc:Choice>
        <mc:Fallback>
          <p:sp>
            <p:nvSpPr>
              <p:cNvPr id="19" name="TextBox 18">
                <a:extLst>
                  <a:ext uri="{FF2B5EF4-FFF2-40B4-BE49-F238E27FC236}">
                    <a16:creationId xmlns:a16="http://schemas.microsoft.com/office/drawing/2014/main" id="{CAC681BA-7C46-EC61-937C-AC73A12F666C}"/>
                  </a:ext>
                </a:extLst>
              </p:cNvPr>
              <p:cNvSpPr txBox="1">
                <a:spLocks noRot="1" noChangeAspect="1" noMove="1" noResize="1" noEditPoints="1" noAdjustHandles="1" noChangeArrowheads="1" noChangeShapeType="1" noTextEdit="1"/>
              </p:cNvSpPr>
              <p:nvPr/>
            </p:nvSpPr>
            <p:spPr>
              <a:xfrm>
                <a:off x="369575" y="891852"/>
                <a:ext cx="5764954" cy="830997"/>
              </a:xfrm>
              <a:prstGeom prst="rect">
                <a:avLst/>
              </a:prstGeom>
              <a:blipFill>
                <a:blip r:embed="rId4"/>
                <a:stretch>
                  <a:fillRect t="-6061" b="-15152"/>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0C8C04B4-6F50-A992-6BAB-B882B5D69B90}"/>
              </a:ext>
            </a:extLst>
          </p:cNvPr>
          <p:cNvSpPr txBox="1"/>
          <p:nvPr/>
        </p:nvSpPr>
        <p:spPr>
          <a:xfrm>
            <a:off x="344220" y="72490"/>
            <a:ext cx="3659976" cy="954107"/>
          </a:xfrm>
          <a:prstGeom prst="rect">
            <a:avLst/>
          </a:prstGeom>
          <a:noFill/>
        </p:spPr>
        <p:txBody>
          <a:bodyPr wrap="none" rtlCol="0">
            <a:spAutoFit/>
          </a:bodyPr>
          <a:lstStyle/>
          <a:p>
            <a:r>
              <a:rPr lang="en-US" sz="2800" b="1" dirty="0">
                <a:solidFill>
                  <a:srgbClr val="009CFF"/>
                </a:solidFill>
              </a:rPr>
              <a:t>Preliminary Results:</a:t>
            </a:r>
          </a:p>
          <a:p>
            <a:endParaRPr lang="en-US" sz="2800" b="1" dirty="0">
              <a:solidFill>
                <a:srgbClr val="009CFF"/>
              </a:solidFill>
            </a:endParaRPr>
          </a:p>
        </p:txBody>
      </p:sp>
      <p:sp>
        <p:nvSpPr>
          <p:cNvPr id="50" name="Rectangle 49">
            <a:extLst>
              <a:ext uri="{FF2B5EF4-FFF2-40B4-BE49-F238E27FC236}">
                <a16:creationId xmlns:a16="http://schemas.microsoft.com/office/drawing/2014/main" id="{22E7C1E5-E799-20F7-12A3-62B250261542}"/>
              </a:ext>
            </a:extLst>
          </p:cNvPr>
          <p:cNvSpPr/>
          <p:nvPr/>
        </p:nvSpPr>
        <p:spPr>
          <a:xfrm>
            <a:off x="4081127" y="1717305"/>
            <a:ext cx="1235340" cy="12443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E827004-EC01-D914-0DF1-549A2DCEAEB1}"/>
              </a:ext>
            </a:extLst>
          </p:cNvPr>
          <p:cNvCxnSpPr>
            <a:cxnSpLocks/>
          </p:cNvCxnSpPr>
          <p:nvPr/>
        </p:nvCxnSpPr>
        <p:spPr>
          <a:xfrm>
            <a:off x="10277060" y="3702050"/>
            <a:ext cx="12132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Picture 5">
            <a:extLst>
              <a:ext uri="{FF2B5EF4-FFF2-40B4-BE49-F238E27FC236}">
                <a16:creationId xmlns:a16="http://schemas.microsoft.com/office/drawing/2014/main" id="{05639EFA-4CCC-41F5-AECD-7D3BCD29EA88}"/>
              </a:ext>
            </a:extLst>
          </p:cNvPr>
          <p:cNvPicPr/>
          <p:nvPr/>
        </p:nvPicPr>
        <p:blipFill>
          <a:blip r:embed="rId5"/>
          <a:srcRect l="4756" t="14461" r="9582" b="5953"/>
          <a:stretch>
            <a:fillRect/>
          </a:stretch>
        </p:blipFill>
        <p:spPr>
          <a:xfrm>
            <a:off x="6289313" y="1734993"/>
            <a:ext cx="5378550" cy="4138235"/>
          </a:xfrm>
          <a:prstGeom prst="rect">
            <a:avLst/>
          </a:prstGeom>
          <a:ln>
            <a:noFill/>
          </a:ln>
        </p:spPr>
      </p:pic>
      <p:cxnSp>
        <p:nvCxnSpPr>
          <p:cNvPr id="62" name="Straight Arrow Connector 61">
            <a:extLst>
              <a:ext uri="{FF2B5EF4-FFF2-40B4-BE49-F238E27FC236}">
                <a16:creationId xmlns:a16="http://schemas.microsoft.com/office/drawing/2014/main" id="{1A5EE59E-76FC-EC15-ACA6-684789F625E2}"/>
              </a:ext>
            </a:extLst>
          </p:cNvPr>
          <p:cNvCxnSpPr>
            <a:cxnSpLocks/>
          </p:cNvCxnSpPr>
          <p:nvPr/>
        </p:nvCxnSpPr>
        <p:spPr>
          <a:xfrm flipV="1">
            <a:off x="3079376" y="2852385"/>
            <a:ext cx="5187211" cy="849665"/>
          </a:xfrm>
          <a:prstGeom prst="straightConnector1">
            <a:avLst/>
          </a:prstGeom>
          <a:ln w="53975">
            <a:solidFill>
              <a:srgbClr val="F905ED"/>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A30E1704-7AAA-EFD9-C5D3-2D38FE34B150}"/>
              </a:ext>
            </a:extLst>
          </p:cNvPr>
          <p:cNvSpPr/>
          <p:nvPr/>
        </p:nvSpPr>
        <p:spPr>
          <a:xfrm>
            <a:off x="10854656" y="1662942"/>
            <a:ext cx="813208" cy="8677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B3953E7C-56E4-EBDB-FBC3-D036BB3E3641}"/>
              </a:ext>
            </a:extLst>
          </p:cNvPr>
          <p:cNvSpPr txBox="1"/>
          <p:nvPr/>
        </p:nvSpPr>
        <p:spPr>
          <a:xfrm rot="16200000">
            <a:off x="5670428" y="4191927"/>
            <a:ext cx="979755" cy="369332"/>
          </a:xfrm>
          <a:prstGeom prst="rect">
            <a:avLst/>
          </a:prstGeom>
          <a:noFill/>
        </p:spPr>
        <p:txBody>
          <a:bodyPr wrap="none" rtlCol="0">
            <a:spAutoFit/>
          </a:bodyPr>
          <a:lstStyle/>
          <a:p>
            <a:r>
              <a:rPr lang="en-US" dirty="0"/>
              <a:t>Counts </a:t>
            </a:r>
          </a:p>
        </p:txBody>
      </p:sp>
      <p:sp>
        <p:nvSpPr>
          <p:cNvPr id="67" name="TextBox 66">
            <a:extLst>
              <a:ext uri="{FF2B5EF4-FFF2-40B4-BE49-F238E27FC236}">
                <a16:creationId xmlns:a16="http://schemas.microsoft.com/office/drawing/2014/main" id="{A955E37C-E7EB-F8C0-CE71-1035727BDED7}"/>
              </a:ext>
            </a:extLst>
          </p:cNvPr>
          <p:cNvSpPr txBox="1"/>
          <p:nvPr/>
        </p:nvSpPr>
        <p:spPr>
          <a:xfrm>
            <a:off x="8526530" y="5901221"/>
            <a:ext cx="1582484" cy="369332"/>
          </a:xfrm>
          <a:prstGeom prst="rect">
            <a:avLst/>
          </a:prstGeom>
          <a:noFill/>
        </p:spPr>
        <p:txBody>
          <a:bodyPr wrap="none" rtlCol="0">
            <a:spAutoFit/>
          </a:bodyPr>
          <a:lstStyle/>
          <a:p>
            <a:r>
              <a:rPr lang="en-US" dirty="0"/>
              <a:t>Energy [MeV]</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732746F-A651-FBCC-A72E-E74D6D44264B}"/>
                  </a:ext>
                </a:extLst>
              </p:cNvPr>
              <p:cNvSpPr txBox="1"/>
              <p:nvPr/>
            </p:nvSpPr>
            <p:spPr>
              <a:xfrm>
                <a:off x="8266587" y="1063435"/>
                <a:ext cx="1842427" cy="461665"/>
              </a:xfrm>
              <a:prstGeom prst="rect">
                <a:avLst/>
              </a:prstGeom>
              <a:noFill/>
            </p:spPr>
            <p:txBody>
              <a:bodyPr wrap="none" rtlCol="0">
                <a:spAutoFit/>
              </a:bodyPr>
              <a:lstStyle/>
              <a:p>
                <a14:m>
                  <m:oMath xmlns:m="http://schemas.openxmlformats.org/officeDocument/2006/math">
                    <m:r>
                      <a:rPr lang="en-US" sz="2400" i="1" smtClean="0">
                        <a:latin typeface="Cambria Math" panose="02040503050406030204" pitchFamily="18" charset="0"/>
                        <a:ea typeface="Cambria Math" panose="02040503050406030204" pitchFamily="18" charset="0"/>
                      </a:rPr>
                      <m:t>𝛾</m:t>
                    </m:r>
                  </m:oMath>
                </a14:m>
                <a:r>
                  <a:rPr lang="en-US" sz="2400" dirty="0"/>
                  <a:t> Spectrum </a:t>
                </a:r>
              </a:p>
            </p:txBody>
          </p:sp>
        </mc:Choice>
        <mc:Fallback xmlns="">
          <p:sp>
            <p:nvSpPr>
              <p:cNvPr id="5" name="TextBox 4">
                <a:extLst>
                  <a:ext uri="{FF2B5EF4-FFF2-40B4-BE49-F238E27FC236}">
                    <a16:creationId xmlns:a16="http://schemas.microsoft.com/office/drawing/2014/main" id="{B732746F-A651-FBCC-A72E-E74D6D44264B}"/>
                  </a:ext>
                </a:extLst>
              </p:cNvPr>
              <p:cNvSpPr txBox="1">
                <a:spLocks noRot="1" noChangeAspect="1" noMove="1" noResize="1" noEditPoints="1" noAdjustHandles="1" noChangeArrowheads="1" noChangeShapeType="1" noTextEdit="1"/>
              </p:cNvSpPr>
              <p:nvPr/>
            </p:nvSpPr>
            <p:spPr>
              <a:xfrm>
                <a:off x="8266587" y="1063435"/>
                <a:ext cx="1842427" cy="461665"/>
              </a:xfrm>
              <a:prstGeom prst="rect">
                <a:avLst/>
              </a:prstGeom>
              <a:blipFill>
                <a:blip r:embed="rId6"/>
                <a:stretch>
                  <a:fillRect l="-685" t="-10526" r="-4795" b="-26316"/>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FB592AE7-7BEA-D0A3-ECFA-2440ED0DCAFD}"/>
              </a:ext>
            </a:extLst>
          </p:cNvPr>
          <p:cNvCxnSpPr/>
          <p:nvPr/>
        </p:nvCxnSpPr>
        <p:spPr>
          <a:xfrm>
            <a:off x="3984932" y="1898622"/>
            <a:ext cx="1427729" cy="0"/>
          </a:xfrm>
          <a:prstGeom prst="line">
            <a:avLst/>
          </a:prstGeom>
          <a:ln w="10541">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CC01DE79-5306-7109-7F5A-AC4D0559D171}"/>
                  </a:ext>
                </a:extLst>
              </p:cNvPr>
              <p:cNvSpPr txBox="1"/>
              <p:nvPr/>
            </p:nvSpPr>
            <p:spPr>
              <a:xfrm>
                <a:off x="8549425" y="2000781"/>
                <a:ext cx="3691332" cy="861774"/>
              </a:xfrm>
              <a:prstGeom prst="rect">
                <a:avLst/>
              </a:prstGeom>
              <a:noFill/>
            </p:spPr>
            <p:txBody>
              <a:bodyPr wrap="none" rtlCol="0">
                <a:spAutoFit/>
              </a:bodyPr>
              <a:lstStyle/>
              <a:p>
                <a:r>
                  <a:rPr lang="en-US" sz="3200" dirty="0">
                    <a:solidFill>
                      <a:srgbClr val="FF2600"/>
                    </a:solidFill>
                  </a:rPr>
                  <a:t>1808keV</a:t>
                </a:r>
                <a:r>
                  <a:rPr lang="en-CA" sz="3200" b="1" dirty="0">
                    <a:solidFill>
                      <a:srgbClr val="F905ED"/>
                    </a:solidFill>
                  </a:rPr>
                  <a:t> </a:t>
                </a:r>
                <a14:m>
                  <m:oMath xmlns:m="http://schemas.openxmlformats.org/officeDocument/2006/math">
                    <m:sSup>
                      <m:sSupPr>
                        <m:ctrlPr>
                          <a:rPr lang="en-CA" sz="3200" b="1" i="1">
                            <a:solidFill>
                              <a:srgbClr val="00A9FF"/>
                            </a:solidFill>
                            <a:latin typeface="Cambria Math" panose="02040503050406030204" pitchFamily="18" charset="0"/>
                          </a:rPr>
                        </m:ctrlPr>
                      </m:sSupPr>
                      <m:e>
                        <m:r>
                          <a:rPr lang="en-CA" sz="3200" b="1" i="1">
                            <a:solidFill>
                              <a:srgbClr val="00A9FF"/>
                            </a:solidFill>
                            <a:latin typeface="Cambria Math" panose="02040503050406030204" pitchFamily="18" charset="0"/>
                          </a:rPr>
                          <m:t>𝟐</m:t>
                        </m:r>
                      </m:e>
                      <m:sup>
                        <m:r>
                          <a:rPr lang="en-CA" sz="3200" b="1" i="1">
                            <a:solidFill>
                              <a:srgbClr val="00A9FF"/>
                            </a:solidFill>
                            <a:latin typeface="Cambria Math" panose="02040503050406030204" pitchFamily="18" charset="0"/>
                          </a:rPr>
                          <m:t>+</m:t>
                        </m:r>
                      </m:sup>
                    </m:sSup>
                    <m:r>
                      <a:rPr lang="en-CA" sz="3200" b="1" i="1">
                        <a:solidFill>
                          <a:srgbClr val="00A9FF"/>
                        </a:solidFill>
                        <a:latin typeface="Cambria Math" panose="02040503050406030204" pitchFamily="18" charset="0"/>
                      </a:rPr>
                      <m:t>→</m:t>
                    </m:r>
                    <m:r>
                      <a:rPr lang="en-CA" sz="3200" b="1" i="1">
                        <a:solidFill>
                          <a:srgbClr val="00A9FF"/>
                        </a:solidFill>
                        <a:latin typeface="Cambria Math" panose="02040503050406030204" pitchFamily="18" charset="0"/>
                      </a:rPr>
                      <m:t>𝒈</m:t>
                    </m:r>
                    <m:r>
                      <a:rPr lang="en-CA" sz="3200" b="1" i="1">
                        <a:solidFill>
                          <a:srgbClr val="00A9FF"/>
                        </a:solidFill>
                        <a:latin typeface="Cambria Math" panose="02040503050406030204" pitchFamily="18" charset="0"/>
                      </a:rPr>
                      <m:t>.</m:t>
                    </m:r>
                    <m:r>
                      <a:rPr lang="en-CA" sz="3200" b="1" i="1">
                        <a:solidFill>
                          <a:srgbClr val="00A9FF"/>
                        </a:solidFill>
                        <a:latin typeface="Cambria Math" panose="02040503050406030204" pitchFamily="18" charset="0"/>
                      </a:rPr>
                      <m:t>𝒔</m:t>
                    </m:r>
                    <m:r>
                      <a:rPr lang="en-CA" sz="3200" b="1" i="1" smtClean="0">
                        <a:solidFill>
                          <a:srgbClr val="00A9FF"/>
                        </a:solidFill>
                        <a:latin typeface="Cambria Math" panose="02040503050406030204" pitchFamily="18" charset="0"/>
                      </a:rPr>
                      <m:t>.</m:t>
                    </m:r>
                  </m:oMath>
                </a14:m>
                <a:endParaRPr lang="en-CA" sz="3200" b="1" dirty="0">
                  <a:solidFill>
                    <a:srgbClr val="00A9FF"/>
                  </a:solidFill>
                </a:endParaRPr>
              </a:p>
              <a:p>
                <a:endParaRPr lang="en-US" dirty="0"/>
              </a:p>
            </p:txBody>
          </p:sp>
        </mc:Choice>
        <mc:Fallback>
          <p:sp>
            <p:nvSpPr>
              <p:cNvPr id="2" name="TextBox 1">
                <a:extLst>
                  <a:ext uri="{FF2B5EF4-FFF2-40B4-BE49-F238E27FC236}">
                    <a16:creationId xmlns:a16="http://schemas.microsoft.com/office/drawing/2014/main" id="{CC01DE79-5306-7109-7F5A-AC4D0559D171}"/>
                  </a:ext>
                </a:extLst>
              </p:cNvPr>
              <p:cNvSpPr txBox="1">
                <a:spLocks noRot="1" noChangeAspect="1" noMove="1" noResize="1" noEditPoints="1" noAdjustHandles="1" noChangeArrowheads="1" noChangeShapeType="1" noTextEdit="1"/>
              </p:cNvSpPr>
              <p:nvPr/>
            </p:nvSpPr>
            <p:spPr>
              <a:xfrm>
                <a:off x="8549425" y="2000781"/>
                <a:ext cx="3691332" cy="861774"/>
              </a:xfrm>
              <a:prstGeom prst="rect">
                <a:avLst/>
              </a:prstGeom>
              <a:blipFill>
                <a:blip r:embed="rId7"/>
                <a:stretch>
                  <a:fillRect l="-4110" t="-8696"/>
                </a:stretch>
              </a:blipFill>
            </p:spPr>
            <p:txBody>
              <a:bodyPr/>
              <a:lstStyle/>
              <a:p>
                <a:r>
                  <a:rPr lang="en-US">
                    <a:noFill/>
                  </a:rPr>
                  <a:t> </a:t>
                </a:r>
              </a:p>
            </p:txBody>
          </p:sp>
        </mc:Fallback>
      </mc:AlternateContent>
    </p:spTree>
    <p:extLst>
      <p:ext uri="{BB962C8B-B14F-4D97-AF65-F5344CB8AC3E}">
        <p14:creationId xmlns:p14="http://schemas.microsoft.com/office/powerpoint/2010/main" val="129618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0061F-C9B6-88D3-85AD-7DA58460CCA5}"/>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09E4D0F-6605-0C48-ED84-9BDF2C703BF4}"/>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3BAAEB2-F755-880C-A0C5-DA2108D4B8BF}"/>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sp>
        <p:nvSpPr>
          <p:cNvPr id="2" name="TextBox 1">
            <a:extLst>
              <a:ext uri="{FF2B5EF4-FFF2-40B4-BE49-F238E27FC236}">
                <a16:creationId xmlns:a16="http://schemas.microsoft.com/office/drawing/2014/main" id="{502D4050-19F7-0164-C24D-9D5E14441806}"/>
              </a:ext>
            </a:extLst>
          </p:cNvPr>
          <p:cNvSpPr txBox="1"/>
          <p:nvPr/>
        </p:nvSpPr>
        <p:spPr>
          <a:xfrm>
            <a:off x="361593" y="251313"/>
            <a:ext cx="3759362" cy="584775"/>
          </a:xfrm>
          <a:prstGeom prst="rect">
            <a:avLst/>
          </a:prstGeom>
          <a:noFill/>
        </p:spPr>
        <p:txBody>
          <a:bodyPr wrap="none" rtlCol="0">
            <a:spAutoFit/>
          </a:bodyPr>
          <a:lstStyle/>
          <a:p>
            <a:r>
              <a:rPr lang="en-US" sz="3200" b="1" dirty="0"/>
              <a:t>Excitation Energy </a:t>
            </a:r>
          </a:p>
        </p:txBody>
      </p:sp>
      <p:pic>
        <p:nvPicPr>
          <p:cNvPr id="3" name="Picture 5" descr="A paper with text and a diagram&#10;&#10;AI-generated content may be incorrect.">
            <a:extLst>
              <a:ext uri="{FF2B5EF4-FFF2-40B4-BE49-F238E27FC236}">
                <a16:creationId xmlns:a16="http://schemas.microsoft.com/office/drawing/2014/main" id="{A5C15052-FC92-1F2F-16BF-4B1C182AE6BB}"/>
              </a:ext>
            </a:extLst>
          </p:cNvPr>
          <p:cNvPicPr/>
          <p:nvPr/>
        </p:nvPicPr>
        <p:blipFill>
          <a:blip r:embed="rId3"/>
          <a:srcRect l="19030" t="35607" r="22124" b="23810"/>
          <a:stretch>
            <a:fillRect/>
          </a:stretch>
        </p:blipFill>
        <p:spPr>
          <a:xfrm>
            <a:off x="404908" y="1131719"/>
            <a:ext cx="4508270" cy="2481848"/>
          </a:xfrm>
          <a:prstGeom prst="rect">
            <a:avLst/>
          </a:prstGeom>
          <a:ln>
            <a:noFill/>
          </a:ln>
        </p:spPr>
      </p:pic>
      <p:sp>
        <p:nvSpPr>
          <p:cNvPr id="5" name="TextBox 4">
            <a:extLst>
              <a:ext uri="{FF2B5EF4-FFF2-40B4-BE49-F238E27FC236}">
                <a16:creationId xmlns:a16="http://schemas.microsoft.com/office/drawing/2014/main" id="{A3165AEE-6A9C-B7A6-5DAA-CFEBD2EB32D1}"/>
              </a:ext>
            </a:extLst>
          </p:cNvPr>
          <p:cNvSpPr txBox="1"/>
          <p:nvPr/>
        </p:nvSpPr>
        <p:spPr>
          <a:xfrm>
            <a:off x="361593" y="3810754"/>
            <a:ext cx="4618180" cy="738664"/>
          </a:xfrm>
          <a:prstGeom prst="rect">
            <a:avLst/>
          </a:prstGeom>
          <a:noFill/>
        </p:spPr>
        <p:txBody>
          <a:bodyPr wrap="square" rtlCol="0">
            <a:spAutoFit/>
          </a:bodyPr>
          <a:lstStyle/>
          <a:p>
            <a:r>
              <a:rPr lang="en-US" sz="2400" dirty="0"/>
              <a:t>Relativistic two-body kinematics</a:t>
            </a:r>
          </a:p>
          <a:p>
            <a:endParaRPr lang="en-US" dirty="0"/>
          </a:p>
        </p:txBody>
      </p:sp>
      <p:pic>
        <p:nvPicPr>
          <p:cNvPr id="6" name="Picture 7" descr="A math equations on a white background&#10;&#10;AI-generated content may be incorrect.">
            <a:extLst>
              <a:ext uri="{FF2B5EF4-FFF2-40B4-BE49-F238E27FC236}">
                <a16:creationId xmlns:a16="http://schemas.microsoft.com/office/drawing/2014/main" id="{1740290C-536B-41FA-32A2-6CE197AAA0AE}"/>
              </a:ext>
            </a:extLst>
          </p:cNvPr>
          <p:cNvPicPr/>
          <p:nvPr/>
        </p:nvPicPr>
        <p:blipFill>
          <a:blip r:embed="rId4"/>
          <a:srcRect l="14493" r="14623" b="5298"/>
          <a:stretch>
            <a:fillRect/>
          </a:stretch>
        </p:blipFill>
        <p:spPr>
          <a:xfrm>
            <a:off x="164310" y="4420947"/>
            <a:ext cx="5654167" cy="1600965"/>
          </a:xfrm>
          <a:prstGeom prst="rect">
            <a:avLst/>
          </a:prstGeom>
          <a:ln>
            <a:noFill/>
          </a:ln>
        </p:spPr>
      </p:pic>
      <p:sp>
        <p:nvSpPr>
          <p:cNvPr id="14" name="Rectangle 13">
            <a:extLst>
              <a:ext uri="{FF2B5EF4-FFF2-40B4-BE49-F238E27FC236}">
                <a16:creationId xmlns:a16="http://schemas.microsoft.com/office/drawing/2014/main" id="{4530DD56-573F-1578-7CCF-72D175353B47}"/>
              </a:ext>
            </a:extLst>
          </p:cNvPr>
          <p:cNvSpPr/>
          <p:nvPr/>
        </p:nvSpPr>
        <p:spPr>
          <a:xfrm>
            <a:off x="7514013" y="5736054"/>
            <a:ext cx="3178374" cy="30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0D4FBA8E-943C-B7C8-0159-7A18A6860EE4}"/>
              </a:ext>
            </a:extLst>
          </p:cNvPr>
          <p:cNvSpPr txBox="1"/>
          <p:nvPr/>
        </p:nvSpPr>
        <p:spPr>
          <a:xfrm>
            <a:off x="7287086" y="5915057"/>
            <a:ext cx="4003019" cy="461665"/>
          </a:xfrm>
          <a:prstGeom prst="rect">
            <a:avLst/>
          </a:prstGeom>
          <a:noFill/>
        </p:spPr>
        <p:txBody>
          <a:bodyPr wrap="none" rtlCol="0">
            <a:spAutoFit/>
          </a:bodyPr>
          <a:lstStyle/>
          <a:p>
            <a:r>
              <a:rPr lang="en-US" sz="2400" b="1" dirty="0">
                <a:latin typeface="Georgia" panose="02040502050405020303" pitchFamily="18" charset="0"/>
              </a:rPr>
              <a:t>Excitation Energy[MeV]</a:t>
            </a:r>
          </a:p>
        </p:txBody>
      </p:sp>
      <p:sp>
        <p:nvSpPr>
          <p:cNvPr id="17" name="TextBox 16">
            <a:extLst>
              <a:ext uri="{FF2B5EF4-FFF2-40B4-BE49-F238E27FC236}">
                <a16:creationId xmlns:a16="http://schemas.microsoft.com/office/drawing/2014/main" id="{E9B9F549-5545-5C98-7F69-97BE5E9C5152}"/>
              </a:ext>
            </a:extLst>
          </p:cNvPr>
          <p:cNvSpPr txBox="1"/>
          <p:nvPr/>
        </p:nvSpPr>
        <p:spPr>
          <a:xfrm rot="16200000">
            <a:off x="5105657" y="3327438"/>
            <a:ext cx="1487908" cy="523220"/>
          </a:xfrm>
          <a:prstGeom prst="rect">
            <a:avLst/>
          </a:prstGeom>
          <a:noFill/>
        </p:spPr>
        <p:txBody>
          <a:bodyPr wrap="none" rtlCol="0">
            <a:spAutoFit/>
          </a:bodyPr>
          <a:lstStyle/>
          <a:p>
            <a:r>
              <a:rPr lang="en-US" sz="2800" b="1" dirty="0">
                <a:latin typeface="Georgia" panose="02040502050405020303" pitchFamily="18" charset="0"/>
              </a:rPr>
              <a:t>Counts</a:t>
            </a:r>
          </a:p>
        </p:txBody>
      </p:sp>
      <p:sp>
        <p:nvSpPr>
          <p:cNvPr id="21" name="Rectangle 20">
            <a:extLst>
              <a:ext uri="{FF2B5EF4-FFF2-40B4-BE49-F238E27FC236}">
                <a16:creationId xmlns:a16="http://schemas.microsoft.com/office/drawing/2014/main" id="{7D960011-5BD1-E6B7-C6B1-15F2351ED22D}"/>
              </a:ext>
            </a:extLst>
          </p:cNvPr>
          <p:cNvSpPr/>
          <p:nvPr/>
        </p:nvSpPr>
        <p:spPr>
          <a:xfrm>
            <a:off x="8241957" y="1200590"/>
            <a:ext cx="2211859" cy="232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4075E70-6EB3-1C35-ACE2-1A06A66F4175}"/>
              </a:ext>
            </a:extLst>
          </p:cNvPr>
          <p:cNvSpPr/>
          <p:nvPr/>
        </p:nvSpPr>
        <p:spPr>
          <a:xfrm>
            <a:off x="10333973" y="1316987"/>
            <a:ext cx="1340285" cy="9589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1AF14A2-EB57-DB20-7D48-F69D7A60A28E}"/>
                  </a:ext>
                </a:extLst>
              </p:cNvPr>
              <p:cNvSpPr txBox="1"/>
              <p:nvPr/>
            </p:nvSpPr>
            <p:spPr>
              <a:xfrm>
                <a:off x="19168" y="5221429"/>
                <a:ext cx="111717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b="0" i="1" smtClean="0">
                          <a:solidFill>
                            <a:schemeClr val="tx1"/>
                          </a:solidFill>
                          <a:latin typeface="Cambria Math" panose="02040503050406030204" pitchFamily="18" charset="0"/>
                        </a:rPr>
                        <m:t>(</m:t>
                      </m:r>
                      <m:r>
                        <a:rPr lang="en-CA" b="0" i="1" smtClean="0">
                          <a:solidFill>
                            <a:schemeClr val="tx1"/>
                          </a:solidFill>
                          <a:latin typeface="Cambria Math" panose="02040503050406030204" pitchFamily="18" charset="0"/>
                        </a:rPr>
                        <m:t>𝑐</m:t>
                      </m:r>
                      <m:r>
                        <a:rPr lang="en-CA" b="0" i="1" smtClean="0">
                          <a:solidFill>
                            <a:schemeClr val="tx1"/>
                          </a:solidFill>
                          <a:latin typeface="Cambria Math" panose="02040503050406030204" pitchFamily="18" charset="0"/>
                        </a:rPr>
                        <m:t>=1)</m:t>
                      </m:r>
                    </m:oMath>
                  </m:oMathPara>
                </a14:m>
                <a:endParaRPr lang="en-US" dirty="0">
                  <a:solidFill>
                    <a:schemeClr val="tx1"/>
                  </a:solidFill>
                </a:endParaRPr>
              </a:p>
            </p:txBody>
          </p:sp>
        </mc:Choice>
        <mc:Fallback xmlns="">
          <p:sp>
            <p:nvSpPr>
              <p:cNvPr id="33" name="TextBox 32">
                <a:extLst>
                  <a:ext uri="{FF2B5EF4-FFF2-40B4-BE49-F238E27FC236}">
                    <a16:creationId xmlns:a16="http://schemas.microsoft.com/office/drawing/2014/main" id="{11AF14A2-EB57-DB20-7D48-F69D7A60A28E}"/>
                  </a:ext>
                </a:extLst>
              </p:cNvPr>
              <p:cNvSpPr txBox="1">
                <a:spLocks noRot="1" noChangeAspect="1" noMove="1" noResize="1" noEditPoints="1" noAdjustHandles="1" noChangeArrowheads="1" noChangeShapeType="1" noTextEdit="1"/>
              </p:cNvSpPr>
              <p:nvPr/>
            </p:nvSpPr>
            <p:spPr>
              <a:xfrm>
                <a:off x="19168" y="5221429"/>
                <a:ext cx="1117172" cy="369332"/>
              </a:xfrm>
              <a:prstGeom prst="rect">
                <a:avLst/>
              </a:prstGeom>
              <a:blipFill>
                <a:blip r:embed="rId5"/>
                <a:stretch>
                  <a:fillRect b="-16667"/>
                </a:stretch>
              </a:blipFill>
            </p:spPr>
            <p:txBody>
              <a:bodyPr/>
              <a:lstStyle/>
              <a:p>
                <a:r>
                  <a:rPr lang="en-US">
                    <a:noFill/>
                  </a:rPr>
                  <a:t> </a:t>
                </a:r>
              </a:p>
            </p:txBody>
          </p:sp>
        </mc:Fallback>
      </mc:AlternateContent>
      <p:pic>
        <p:nvPicPr>
          <p:cNvPr id="34" name="Picture 15">
            <a:extLst>
              <a:ext uri="{FF2B5EF4-FFF2-40B4-BE49-F238E27FC236}">
                <a16:creationId xmlns:a16="http://schemas.microsoft.com/office/drawing/2014/main" id="{7511A9B0-0970-91F8-8DD5-3B607DDA5AAF}"/>
              </a:ext>
            </a:extLst>
          </p:cNvPr>
          <p:cNvPicPr/>
          <p:nvPr/>
        </p:nvPicPr>
        <p:blipFill>
          <a:blip r:embed="rId6"/>
          <a:srcRect l="6385" t="13748" r="915" b="5448"/>
          <a:stretch>
            <a:fillRect/>
          </a:stretch>
        </p:blipFill>
        <p:spPr>
          <a:xfrm>
            <a:off x="6076293" y="1395250"/>
            <a:ext cx="6036325" cy="4479809"/>
          </a:xfrm>
          <a:prstGeom prst="rect">
            <a:avLst/>
          </a:prstGeom>
          <a:ln>
            <a:noFill/>
          </a:ln>
        </p:spPr>
      </p:pic>
      <p:cxnSp>
        <p:nvCxnSpPr>
          <p:cNvPr id="36" name="Straight Connector 35">
            <a:extLst>
              <a:ext uri="{FF2B5EF4-FFF2-40B4-BE49-F238E27FC236}">
                <a16:creationId xmlns:a16="http://schemas.microsoft.com/office/drawing/2014/main" id="{EE1B155B-11B9-0D79-9246-62D2F97A2168}"/>
              </a:ext>
            </a:extLst>
          </p:cNvPr>
          <p:cNvCxnSpPr>
            <a:cxnSpLocks/>
          </p:cNvCxnSpPr>
          <p:nvPr/>
        </p:nvCxnSpPr>
        <p:spPr>
          <a:xfrm flipV="1">
            <a:off x="9962563" y="1767649"/>
            <a:ext cx="0" cy="3904343"/>
          </a:xfrm>
          <a:prstGeom prst="line">
            <a:avLst/>
          </a:prstGeom>
          <a:ln w="28575">
            <a:solidFill>
              <a:srgbClr val="F905ED"/>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E12CDA-C1CF-9206-CCF0-D70FF219F185}"/>
              </a:ext>
            </a:extLst>
          </p:cNvPr>
          <p:cNvCxnSpPr>
            <a:cxnSpLocks/>
          </p:cNvCxnSpPr>
          <p:nvPr/>
        </p:nvCxnSpPr>
        <p:spPr>
          <a:xfrm flipV="1">
            <a:off x="10107706" y="1767649"/>
            <a:ext cx="0" cy="3904343"/>
          </a:xfrm>
          <a:prstGeom prst="line">
            <a:avLst/>
          </a:prstGeom>
          <a:ln w="28575">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B33FC4E4-F0AB-529E-AA1F-94BA140142EA}"/>
                  </a:ext>
                </a:extLst>
              </p:cNvPr>
              <p:cNvSpPr txBox="1"/>
              <p:nvPr/>
            </p:nvSpPr>
            <p:spPr>
              <a:xfrm>
                <a:off x="7922841" y="4902547"/>
                <a:ext cx="1877437" cy="461665"/>
              </a:xfrm>
              <a:prstGeom prst="rect">
                <a:avLst/>
              </a:prstGeom>
              <a:noFill/>
            </p:spPr>
            <p:txBody>
              <a:bodyPr wrap="none" rtlCol="0">
                <a:spAutoFit/>
              </a:bodyPr>
              <a:lstStyle/>
              <a:p>
                <a14:m>
                  <m:oMath xmlns:m="http://schemas.openxmlformats.org/officeDocument/2006/math">
                    <m:r>
                      <a:rPr lang="en-US" sz="2400" b="1" i="1" smtClean="0">
                        <a:solidFill>
                          <a:srgbClr val="F905ED"/>
                        </a:solidFill>
                        <a:latin typeface="Cambria Math" panose="02040503050406030204" pitchFamily="18" charset="0"/>
                        <a:ea typeface="Cambria Math" panose="02040503050406030204" pitchFamily="18" charset="0"/>
                      </a:rPr>
                      <m:t>𝜶</m:t>
                    </m:r>
                  </m:oMath>
                </a14:m>
                <a:r>
                  <a:rPr lang="en-US" sz="2400" b="1" dirty="0">
                    <a:solidFill>
                      <a:srgbClr val="F905ED"/>
                    </a:solidFill>
                  </a:rPr>
                  <a:t> threshold</a:t>
                </a:r>
              </a:p>
            </p:txBody>
          </p:sp>
        </mc:Choice>
        <mc:Fallback>
          <p:sp>
            <p:nvSpPr>
              <p:cNvPr id="38" name="TextBox 37">
                <a:extLst>
                  <a:ext uri="{FF2B5EF4-FFF2-40B4-BE49-F238E27FC236}">
                    <a16:creationId xmlns:a16="http://schemas.microsoft.com/office/drawing/2014/main" id="{B33FC4E4-F0AB-529E-AA1F-94BA140142EA}"/>
                  </a:ext>
                </a:extLst>
              </p:cNvPr>
              <p:cNvSpPr txBox="1">
                <a:spLocks noRot="1" noChangeAspect="1" noMove="1" noResize="1" noEditPoints="1" noAdjustHandles="1" noChangeArrowheads="1" noChangeShapeType="1" noTextEdit="1"/>
              </p:cNvSpPr>
              <p:nvPr/>
            </p:nvSpPr>
            <p:spPr>
              <a:xfrm>
                <a:off x="7922841" y="4902547"/>
                <a:ext cx="1877437" cy="461665"/>
              </a:xfrm>
              <a:prstGeom prst="rect">
                <a:avLst/>
              </a:prstGeom>
              <a:blipFill>
                <a:blip r:embed="rId7"/>
                <a:stretch>
                  <a:fillRect t="-7895" r="-4054" b="-263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69EB1504-E225-D57A-96B7-2E7B96EAA21C}"/>
                  </a:ext>
                </a:extLst>
              </p:cNvPr>
              <p:cNvSpPr txBox="1"/>
              <p:nvPr/>
            </p:nvSpPr>
            <p:spPr>
              <a:xfrm>
                <a:off x="10137367" y="3500779"/>
                <a:ext cx="1869423" cy="461665"/>
              </a:xfrm>
              <a:prstGeom prst="rect">
                <a:avLst/>
              </a:prstGeom>
              <a:noFill/>
            </p:spPr>
            <p:txBody>
              <a:bodyPr wrap="none" rtlCol="0">
                <a:spAutoFit/>
              </a:bodyPr>
              <a:lstStyle/>
              <a:p>
                <a14:m>
                  <m:oMath xmlns:m="http://schemas.openxmlformats.org/officeDocument/2006/math">
                    <m:r>
                      <a:rPr lang="en-CA" sz="2400" b="1" i="1" smtClean="0">
                        <a:solidFill>
                          <a:srgbClr val="538234"/>
                        </a:solidFill>
                        <a:latin typeface="Cambria Math" panose="02040503050406030204" pitchFamily="18" charset="0"/>
                      </a:rPr>
                      <m:t>𝒏</m:t>
                    </m:r>
                  </m:oMath>
                </a14:m>
                <a:r>
                  <a:rPr lang="en-US" sz="2400" b="1" dirty="0">
                    <a:solidFill>
                      <a:srgbClr val="538234"/>
                    </a:solidFill>
                  </a:rPr>
                  <a:t> threshold</a:t>
                </a:r>
              </a:p>
            </p:txBody>
          </p:sp>
        </mc:Choice>
        <mc:Fallback>
          <p:sp>
            <p:nvSpPr>
              <p:cNvPr id="39" name="TextBox 38">
                <a:extLst>
                  <a:ext uri="{FF2B5EF4-FFF2-40B4-BE49-F238E27FC236}">
                    <a16:creationId xmlns:a16="http://schemas.microsoft.com/office/drawing/2014/main" id="{69EB1504-E225-D57A-96B7-2E7B96EAA21C}"/>
                  </a:ext>
                </a:extLst>
              </p:cNvPr>
              <p:cNvSpPr txBox="1">
                <a:spLocks noRot="1" noChangeAspect="1" noMove="1" noResize="1" noEditPoints="1" noAdjustHandles="1" noChangeArrowheads="1" noChangeShapeType="1" noTextEdit="1"/>
              </p:cNvSpPr>
              <p:nvPr/>
            </p:nvSpPr>
            <p:spPr>
              <a:xfrm>
                <a:off x="10137367" y="3500779"/>
                <a:ext cx="1869423" cy="461665"/>
              </a:xfrm>
              <a:prstGeom prst="rect">
                <a:avLst/>
              </a:prstGeom>
              <a:blipFill>
                <a:blip r:embed="rId8"/>
                <a:stretch>
                  <a:fillRect t="-10811" r="-4054" b="-29730"/>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9520B078-3A01-726B-D36E-69C7EE93E6D7}"/>
              </a:ext>
            </a:extLst>
          </p:cNvPr>
          <p:cNvSpPr txBox="1"/>
          <p:nvPr/>
        </p:nvSpPr>
        <p:spPr>
          <a:xfrm>
            <a:off x="6357459" y="3453945"/>
            <a:ext cx="5013476" cy="461665"/>
          </a:xfrm>
          <a:prstGeom prst="rect">
            <a:avLst/>
          </a:prstGeom>
          <a:solidFill>
            <a:srgbClr val="00B0F0"/>
          </a:solidFill>
        </p:spPr>
        <p:txBody>
          <a:bodyPr wrap="square" rtlCol="0">
            <a:spAutoFit/>
          </a:bodyPr>
          <a:lstStyle/>
          <a:p>
            <a:pPr algn="ctr"/>
            <a:r>
              <a:rPr lang="en-US" sz="2400" b="1" dirty="0"/>
              <a:t> No obvious peaks resolved…  </a:t>
            </a:r>
          </a:p>
        </p:txBody>
      </p:sp>
      <p:sp>
        <p:nvSpPr>
          <p:cNvPr id="42" name="Rectangle 41">
            <a:extLst>
              <a:ext uri="{FF2B5EF4-FFF2-40B4-BE49-F238E27FC236}">
                <a16:creationId xmlns:a16="http://schemas.microsoft.com/office/drawing/2014/main" id="{1958E775-F607-8B2F-7F37-7E2B5494BDBE}"/>
              </a:ext>
            </a:extLst>
          </p:cNvPr>
          <p:cNvSpPr/>
          <p:nvPr/>
        </p:nvSpPr>
        <p:spPr>
          <a:xfrm>
            <a:off x="10609545" y="1433385"/>
            <a:ext cx="1522780" cy="232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758B4EA-90DF-16E7-F0BB-F26D4819CF96}"/>
                  </a:ext>
                </a:extLst>
              </p:cNvPr>
              <p:cNvSpPr txBox="1"/>
              <p:nvPr/>
            </p:nvSpPr>
            <p:spPr>
              <a:xfrm>
                <a:off x="5461438" y="905875"/>
                <a:ext cx="6651180" cy="707886"/>
              </a:xfrm>
              <a:prstGeom prst="rect">
                <a:avLst/>
              </a:prstGeom>
              <a:noFill/>
            </p:spPr>
            <p:txBody>
              <a:bodyPr wrap="none" rtlCol="0">
                <a:spAutoFit/>
              </a:bodyPr>
              <a:lstStyle/>
              <a:p>
                <a:r>
                  <a:rPr lang="en-US" sz="2000" b="1" dirty="0">
                    <a:solidFill>
                      <a:srgbClr val="00A9FF"/>
                    </a:solidFill>
                  </a:rPr>
                  <a:t>Reconstructed excitation energy (doppler corrected) </a:t>
                </a:r>
              </a:p>
              <a:p>
                <a:pPr algn="ctr"/>
                <a:r>
                  <a:rPr lang="en-US" sz="2000" dirty="0"/>
                  <a:t>Gates: EMMA PID on </a:t>
                </a:r>
                <a:r>
                  <a:rPr lang="en-US" sz="2000" b="1" dirty="0"/>
                  <a:t>Mg </a:t>
                </a:r>
                <a:r>
                  <a:rPr lang="en-US" sz="2000" dirty="0"/>
                  <a:t>+</a:t>
                </a:r>
                <a:r>
                  <a:rPr lang="en-US" sz="2000" b="1" dirty="0"/>
                  <a:t> 1808keV </a:t>
                </a:r>
                <a14:m>
                  <m:oMath xmlns:m="http://schemas.openxmlformats.org/officeDocument/2006/math">
                    <m:r>
                      <a:rPr lang="en-US" sz="2000" b="1" i="1" smtClean="0">
                        <a:latin typeface="Cambria Math" panose="02040503050406030204" pitchFamily="18" charset="0"/>
                        <a:ea typeface="Cambria Math" panose="02040503050406030204" pitchFamily="18" charset="0"/>
                      </a:rPr>
                      <m:t>𝜸</m:t>
                    </m:r>
                  </m:oMath>
                </a14:m>
                <a:r>
                  <a:rPr lang="en-US" sz="2000" dirty="0"/>
                  <a:t> transitions</a:t>
                </a:r>
                <a:endParaRPr lang="en-US" dirty="0"/>
              </a:p>
            </p:txBody>
          </p:sp>
        </mc:Choice>
        <mc:Fallback xmlns="">
          <p:sp>
            <p:nvSpPr>
              <p:cNvPr id="43" name="TextBox 42">
                <a:extLst>
                  <a:ext uri="{FF2B5EF4-FFF2-40B4-BE49-F238E27FC236}">
                    <a16:creationId xmlns:a16="http://schemas.microsoft.com/office/drawing/2014/main" id="{9758B4EA-90DF-16E7-F0BB-F26D4819CF96}"/>
                  </a:ext>
                </a:extLst>
              </p:cNvPr>
              <p:cNvSpPr txBox="1">
                <a:spLocks noRot="1" noChangeAspect="1" noMove="1" noResize="1" noEditPoints="1" noAdjustHandles="1" noChangeArrowheads="1" noChangeShapeType="1" noTextEdit="1"/>
              </p:cNvSpPr>
              <p:nvPr/>
            </p:nvSpPr>
            <p:spPr>
              <a:xfrm>
                <a:off x="5461438" y="905875"/>
                <a:ext cx="6651180" cy="707886"/>
              </a:xfrm>
              <a:prstGeom prst="rect">
                <a:avLst/>
              </a:prstGeom>
              <a:blipFill>
                <a:blip r:embed="rId9"/>
                <a:stretch>
                  <a:fillRect l="-1145" t="-5263" b="-14035"/>
                </a:stretch>
              </a:blipFill>
            </p:spPr>
            <p:txBody>
              <a:bodyPr/>
              <a:lstStyle/>
              <a:p>
                <a:r>
                  <a:rPr lang="en-US">
                    <a:noFill/>
                  </a:rPr>
                  <a:t> </a:t>
                </a:r>
              </a:p>
            </p:txBody>
          </p:sp>
        </mc:Fallback>
      </mc:AlternateContent>
      <p:sp>
        <p:nvSpPr>
          <p:cNvPr id="44" name="Rectangle 43">
            <a:extLst>
              <a:ext uri="{FF2B5EF4-FFF2-40B4-BE49-F238E27FC236}">
                <a16:creationId xmlns:a16="http://schemas.microsoft.com/office/drawing/2014/main" id="{0329D5D3-5A48-E190-3150-E90D5811493A}"/>
              </a:ext>
            </a:extLst>
          </p:cNvPr>
          <p:cNvSpPr/>
          <p:nvPr/>
        </p:nvSpPr>
        <p:spPr>
          <a:xfrm>
            <a:off x="10609545" y="1613761"/>
            <a:ext cx="1522780" cy="6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Elbow Connector 47">
            <a:extLst>
              <a:ext uri="{FF2B5EF4-FFF2-40B4-BE49-F238E27FC236}">
                <a16:creationId xmlns:a16="http://schemas.microsoft.com/office/drawing/2014/main" id="{4BC2D7C0-FC17-7CB5-F24D-9E0DC611A62B}"/>
              </a:ext>
            </a:extLst>
          </p:cNvPr>
          <p:cNvCxnSpPr>
            <a:cxnSpLocks/>
          </p:cNvCxnSpPr>
          <p:nvPr/>
        </p:nvCxnSpPr>
        <p:spPr>
          <a:xfrm>
            <a:off x="10539919" y="1613761"/>
            <a:ext cx="1867711" cy="676255"/>
          </a:xfrm>
          <a:prstGeom prst="bentConnector3">
            <a:avLst>
              <a:gd name="adj1" fmla="val 51499"/>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751741B-1247-C51E-835A-0326F99D1957}"/>
              </a:ext>
            </a:extLst>
          </p:cNvPr>
          <p:cNvSpPr/>
          <p:nvPr/>
        </p:nvSpPr>
        <p:spPr>
          <a:xfrm>
            <a:off x="11533844" y="1958930"/>
            <a:ext cx="1010981" cy="662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640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7E898-4F37-DA19-3C5D-35BE031F99C7}"/>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75249A0A-F32D-C32A-15F4-FCF618D6174D}"/>
              </a:ext>
            </a:extLst>
          </p:cNvPr>
          <p:cNvCxnSpPr>
            <a:cxnSpLocks/>
          </p:cNvCxnSpPr>
          <p:nvPr/>
        </p:nvCxnSpPr>
        <p:spPr>
          <a:xfrm>
            <a:off x="93785" y="6477733"/>
            <a:ext cx="12038540"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D71B3E1-A943-C240-EDBA-DBBEAD320BB6}"/>
              </a:ext>
            </a:extLst>
          </p:cNvPr>
          <p:cNvSpPr txBox="1"/>
          <p:nvPr/>
        </p:nvSpPr>
        <p:spPr>
          <a:xfrm>
            <a:off x="93785" y="6477733"/>
            <a:ext cx="5240537" cy="307777"/>
          </a:xfrm>
          <a:prstGeom prst="rect">
            <a:avLst/>
          </a:prstGeom>
          <a:noFill/>
        </p:spPr>
        <p:txBody>
          <a:bodyPr wrap="none" rtlCol="0">
            <a:spAutoFit/>
          </a:bodyPr>
          <a:lstStyle/>
          <a:p>
            <a:r>
              <a:rPr lang="en-CA" sz="1400" dirty="0">
                <a:solidFill>
                  <a:schemeClr val="bg2">
                    <a:lumMod val="50000"/>
                  </a:schemeClr>
                </a:solidFill>
              </a:rPr>
              <a:t>Winter Nuclear &amp; Particle Physics Conference, Feb 12-15, 2026</a:t>
            </a:r>
          </a:p>
        </p:txBody>
      </p:sp>
      <p:sp>
        <p:nvSpPr>
          <p:cNvPr id="2" name="TextBox 1">
            <a:extLst>
              <a:ext uri="{FF2B5EF4-FFF2-40B4-BE49-F238E27FC236}">
                <a16:creationId xmlns:a16="http://schemas.microsoft.com/office/drawing/2014/main" id="{CBB9FE5E-DE38-407F-0379-C3E36185EEB8}"/>
              </a:ext>
            </a:extLst>
          </p:cNvPr>
          <p:cNvSpPr txBox="1"/>
          <p:nvPr/>
        </p:nvSpPr>
        <p:spPr>
          <a:xfrm flipH="1">
            <a:off x="-136012" y="87878"/>
            <a:ext cx="6332220" cy="584775"/>
          </a:xfrm>
          <a:prstGeom prst="rect">
            <a:avLst/>
          </a:prstGeom>
          <a:noFill/>
        </p:spPr>
        <p:txBody>
          <a:bodyPr wrap="square" rtlCol="0">
            <a:spAutoFit/>
          </a:bodyPr>
          <a:lstStyle/>
          <a:p>
            <a:pPr lvl="1"/>
            <a:r>
              <a:rPr lang="en-US" sz="3200" b="1" dirty="0"/>
              <a:t>What now?</a:t>
            </a:r>
          </a:p>
        </p:txBody>
      </p:sp>
      <p:sp>
        <p:nvSpPr>
          <p:cNvPr id="10" name="TextBox 9">
            <a:extLst>
              <a:ext uri="{FF2B5EF4-FFF2-40B4-BE49-F238E27FC236}">
                <a16:creationId xmlns:a16="http://schemas.microsoft.com/office/drawing/2014/main" id="{6D142895-773F-861A-2439-2B312192D0CF}"/>
              </a:ext>
            </a:extLst>
          </p:cNvPr>
          <p:cNvSpPr txBox="1"/>
          <p:nvPr/>
        </p:nvSpPr>
        <p:spPr>
          <a:xfrm>
            <a:off x="7039707" y="1451280"/>
            <a:ext cx="5520353" cy="984885"/>
          </a:xfrm>
          <a:prstGeom prst="rect">
            <a:avLst/>
          </a:prstGeom>
          <a:noFill/>
        </p:spPr>
        <p:txBody>
          <a:bodyPr wrap="square" rtlCol="0">
            <a:spAutoFit/>
          </a:bodyPr>
          <a:lstStyle/>
          <a:p>
            <a:r>
              <a:rPr lang="en-US" sz="2000" b="1" dirty="0"/>
              <a:t>We need know the contribution from each state – very difficult from the data</a:t>
            </a:r>
          </a:p>
          <a:p>
            <a:endParaRPr lang="en-US" b="1" dirty="0"/>
          </a:p>
        </p:txBody>
      </p:sp>
      <p:cxnSp>
        <p:nvCxnSpPr>
          <p:cNvPr id="18" name="Straight Arrow Connector 17">
            <a:extLst>
              <a:ext uri="{FF2B5EF4-FFF2-40B4-BE49-F238E27FC236}">
                <a16:creationId xmlns:a16="http://schemas.microsoft.com/office/drawing/2014/main" id="{406A986A-0775-338D-5DB1-28D9224C0061}"/>
              </a:ext>
            </a:extLst>
          </p:cNvPr>
          <p:cNvCxnSpPr>
            <a:cxnSpLocks/>
          </p:cNvCxnSpPr>
          <p:nvPr/>
        </p:nvCxnSpPr>
        <p:spPr>
          <a:xfrm>
            <a:off x="9434938" y="2317993"/>
            <a:ext cx="0" cy="872252"/>
          </a:xfrm>
          <a:prstGeom prst="straightConnector1">
            <a:avLst/>
          </a:prstGeom>
          <a:ln w="38100">
            <a:solidFill>
              <a:srgbClr val="00A9F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BCD0B3-41FA-8FAC-5B22-945C0A29ED54}"/>
              </a:ext>
            </a:extLst>
          </p:cNvPr>
          <p:cNvSpPr txBox="1"/>
          <p:nvPr/>
        </p:nvSpPr>
        <p:spPr>
          <a:xfrm>
            <a:off x="7435808" y="3107785"/>
            <a:ext cx="4620176" cy="830997"/>
          </a:xfrm>
          <a:prstGeom prst="rect">
            <a:avLst/>
          </a:prstGeom>
          <a:noFill/>
        </p:spPr>
        <p:txBody>
          <a:bodyPr wrap="none" rtlCol="0">
            <a:spAutoFit/>
          </a:bodyPr>
          <a:lstStyle/>
          <a:p>
            <a:pPr algn="ctr"/>
            <a:r>
              <a:rPr lang="en-US" sz="2400" dirty="0"/>
              <a:t>Monte Carlo simulation needed  </a:t>
            </a:r>
          </a:p>
          <a:p>
            <a:pPr algn="ctr"/>
            <a:r>
              <a:rPr lang="en-US" sz="2400" dirty="0"/>
              <a:t>for different excited states</a:t>
            </a:r>
          </a:p>
        </p:txBody>
      </p:sp>
      <p:cxnSp>
        <p:nvCxnSpPr>
          <p:cNvPr id="22" name="Straight Arrow Connector 21">
            <a:extLst>
              <a:ext uri="{FF2B5EF4-FFF2-40B4-BE49-F238E27FC236}">
                <a16:creationId xmlns:a16="http://schemas.microsoft.com/office/drawing/2014/main" id="{B38609BE-9D5D-95D7-2065-FF10CBF97DA9}"/>
              </a:ext>
            </a:extLst>
          </p:cNvPr>
          <p:cNvCxnSpPr>
            <a:cxnSpLocks/>
          </p:cNvCxnSpPr>
          <p:nvPr/>
        </p:nvCxnSpPr>
        <p:spPr>
          <a:xfrm>
            <a:off x="9434939" y="3938786"/>
            <a:ext cx="0" cy="872252"/>
          </a:xfrm>
          <a:prstGeom prst="straightConnector1">
            <a:avLst/>
          </a:prstGeom>
          <a:ln w="38100">
            <a:solidFill>
              <a:srgbClr val="00A9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D2AA62F-264D-870F-5D36-135EDBCD28B1}"/>
              </a:ext>
            </a:extLst>
          </p:cNvPr>
          <p:cNvSpPr txBox="1"/>
          <p:nvPr/>
        </p:nvSpPr>
        <p:spPr>
          <a:xfrm>
            <a:off x="7339073" y="4871108"/>
            <a:ext cx="4716911" cy="830997"/>
          </a:xfrm>
          <a:prstGeom prst="rect">
            <a:avLst/>
          </a:prstGeom>
          <a:noFill/>
        </p:spPr>
        <p:txBody>
          <a:bodyPr wrap="square" rtlCol="0">
            <a:spAutoFit/>
          </a:bodyPr>
          <a:lstStyle/>
          <a:p>
            <a:pPr algn="ctr"/>
            <a:r>
              <a:rPr lang="en-US" sz="2400" dirty="0"/>
              <a:t>Fit the sum of individual states to the excitation energy spectrum</a:t>
            </a:r>
          </a:p>
        </p:txBody>
      </p:sp>
      <p:sp>
        <p:nvSpPr>
          <p:cNvPr id="32" name="TextBox 31">
            <a:extLst>
              <a:ext uri="{FF2B5EF4-FFF2-40B4-BE49-F238E27FC236}">
                <a16:creationId xmlns:a16="http://schemas.microsoft.com/office/drawing/2014/main" id="{31355783-3835-5FDE-9A28-93E2DEC8357D}"/>
              </a:ext>
            </a:extLst>
          </p:cNvPr>
          <p:cNvSpPr txBox="1"/>
          <p:nvPr/>
        </p:nvSpPr>
        <p:spPr>
          <a:xfrm>
            <a:off x="6096000" y="2510444"/>
            <a:ext cx="184731" cy="369332"/>
          </a:xfrm>
          <a:prstGeom prst="rect">
            <a:avLst/>
          </a:prstGeom>
          <a:noFill/>
        </p:spPr>
        <p:txBody>
          <a:bodyPr wrap="none" rtlCol="0">
            <a:spAutoFit/>
          </a:bodyPr>
          <a:lstStyle/>
          <a:p>
            <a:endParaRPr lang="en-US" dirty="0"/>
          </a:p>
        </p:txBody>
      </p:sp>
      <p:pic>
        <p:nvPicPr>
          <p:cNvPr id="37" name="Picture 36" descr="A graph of excitation energy&#10;&#10;AI-generated content may be incorrect.">
            <a:extLst>
              <a:ext uri="{FF2B5EF4-FFF2-40B4-BE49-F238E27FC236}">
                <a16:creationId xmlns:a16="http://schemas.microsoft.com/office/drawing/2014/main" id="{069FC55D-BB90-E862-4B43-9BD71A1FDF5C}"/>
              </a:ext>
            </a:extLst>
          </p:cNvPr>
          <p:cNvPicPr>
            <a:picLocks noChangeAspect="1"/>
          </p:cNvPicPr>
          <p:nvPr/>
        </p:nvPicPr>
        <p:blipFill>
          <a:blip r:embed="rId3"/>
          <a:stretch>
            <a:fillRect/>
          </a:stretch>
        </p:blipFill>
        <p:spPr>
          <a:xfrm>
            <a:off x="136016" y="578223"/>
            <a:ext cx="6903691" cy="5899503"/>
          </a:xfrm>
          <a:prstGeom prst="rect">
            <a:avLst/>
          </a:prstGeom>
        </p:spPr>
      </p:pic>
      <p:cxnSp>
        <p:nvCxnSpPr>
          <p:cNvPr id="38" name="Straight Arrow Connector 37">
            <a:extLst>
              <a:ext uri="{FF2B5EF4-FFF2-40B4-BE49-F238E27FC236}">
                <a16:creationId xmlns:a16="http://schemas.microsoft.com/office/drawing/2014/main" id="{BCB9A764-BFB2-ED80-32AB-25D8514C9B87}"/>
              </a:ext>
            </a:extLst>
          </p:cNvPr>
          <p:cNvCxnSpPr>
            <a:cxnSpLocks/>
          </p:cNvCxnSpPr>
          <p:nvPr/>
        </p:nvCxnSpPr>
        <p:spPr>
          <a:xfrm flipH="1">
            <a:off x="5245331" y="3711395"/>
            <a:ext cx="2190477" cy="1085049"/>
          </a:xfrm>
          <a:prstGeom prst="straightConnector1">
            <a:avLst/>
          </a:prstGeom>
          <a:ln w="31750">
            <a:solidFill>
              <a:srgbClr val="05AF4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59148"/>
      </p:ext>
    </p:extLst>
  </p:cSld>
  <p:clrMapOvr>
    <a:masterClrMapping/>
  </p:clrMapOvr>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24000</TotalTime>
  <Words>1899</Words>
  <Application>Microsoft Macintosh PowerPoint</Application>
  <PresentationFormat>Widescreen</PresentationFormat>
  <Paragraphs>238</Paragraphs>
  <Slides>19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Calibri</vt:lpstr>
      <vt:lpstr>Cambria Math</vt:lpstr>
      <vt:lpstr>Georgia</vt:lpstr>
      <vt:lpstr>Wingdings</vt:lpstr>
      <vt:lpstr>Custom Design</vt:lpstr>
      <vt:lpstr>Exclusive Indirect Measurement of the 22Ne(α,γ) 26Mg Reaction</vt:lpstr>
      <vt:lpstr>The Slow Neutron Capture Process(s-process)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Castaneda</dc:creator>
  <cp:lastModifiedBy>Mike Qiu</cp:lastModifiedBy>
  <cp:revision>43</cp:revision>
  <dcterms:created xsi:type="dcterms:W3CDTF">2019-03-27T18:02:40Z</dcterms:created>
  <dcterms:modified xsi:type="dcterms:W3CDTF">2026-02-13T07:15:15Z</dcterms:modified>
</cp:coreProperties>
</file>