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Proxima Nova"/>
      <p:regular r:id="rId30"/>
      <p:bold r:id="rId31"/>
      <p:italic r:id="rId32"/>
      <p:boldItalic r:id="rId33"/>
    </p:embeddedFont>
    <p:embeddedFont>
      <p:font typeface="Old Standard TT"/>
      <p:regular r:id="rId34"/>
      <p:bold r:id="rId35"/>
      <p: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311DBE5-5B36-423C-B888-D0540AFD8BC2}">
  <a:tblStyle styleId="{7311DBE5-5B36-423C-B888-D0540AFD8B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roximaNova-bold.fntdata"/><Relationship Id="rId30" Type="http://schemas.openxmlformats.org/officeDocument/2006/relationships/font" Target="fonts/ProximaNova-regular.fntdata"/><Relationship Id="rId11" Type="http://schemas.openxmlformats.org/officeDocument/2006/relationships/slide" Target="slides/slide5.xml"/><Relationship Id="rId33" Type="http://schemas.openxmlformats.org/officeDocument/2006/relationships/font" Target="fonts/ProximaNova-boldItalic.fntdata"/><Relationship Id="rId10" Type="http://schemas.openxmlformats.org/officeDocument/2006/relationships/slide" Target="slides/slide4.xml"/><Relationship Id="rId32" Type="http://schemas.openxmlformats.org/officeDocument/2006/relationships/font" Target="fonts/ProximaNova-italic.fntdata"/><Relationship Id="rId13" Type="http://schemas.openxmlformats.org/officeDocument/2006/relationships/slide" Target="slides/slide7.xml"/><Relationship Id="rId35" Type="http://schemas.openxmlformats.org/officeDocument/2006/relationships/font" Target="fonts/OldStandardTT-bold.fntdata"/><Relationship Id="rId12" Type="http://schemas.openxmlformats.org/officeDocument/2006/relationships/slide" Target="slides/slide6.xml"/><Relationship Id="rId34" Type="http://schemas.openxmlformats.org/officeDocument/2006/relationships/font" Target="fonts/OldStandardTT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OldStandardTT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cnr.nist.gov/resources/n-lengths/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c4450d82b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c4450d82b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c2e15bf344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c2e15bf34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c301744b77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c301744b77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u obtain different points on slide?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parameters: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ucn filled in guide, and how long ucn </a:t>
            </a:r>
            <a:r>
              <a:rPr lang="en"/>
              <a:t>survived</a:t>
            </a:r>
            <a:r>
              <a:rPr lang="en"/>
              <a:t> in the guide?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c4450d82b1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c4450d82b1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c2e15bf344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c2e15bf34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c2e15bf34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c2e15bf34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c2e15bf344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c2e15bf34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c2e15bf344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c2e15bf34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1st year quantum mech at 150nm-zero transmission of a potential barrier shows that we need atleast 150nm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c657cc0972_1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c657cc0972_1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1 MeV=10</a:t>
            </a:r>
            <a:r>
              <a:rPr baseline="30000" lang="en"/>
              <a:t>6</a:t>
            </a:r>
            <a:r>
              <a:rPr lang="en"/>
              <a:t> eV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c4450d82b1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c4450d82b1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c2e15bf3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c2e15bf3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faster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c2e15bf34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c2e15bf34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c4450d82b1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c4450d82b1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c2e15bf344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c2e15bf344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c2e15bf344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c2e15bf344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c2e15bf34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c2e15bf34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c2e15bf34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c2e15bf34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https://www.ncnr.nist.gov/resources/n-lengths/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 “hard” a surface looks to an ultracold neutron.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-If the neutron’s energy is lower than this potential, it reflects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-If the energy is higher, it enters the material and is lost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c4450d82b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c4450d82b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c2e15bf34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c2e15bf34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c2e15bf34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c2e15bf34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c2e15bf344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c2e15bf34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c4450d82b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c4450d82b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35.jpg"/><Relationship Id="rId5" Type="http://schemas.openxmlformats.org/officeDocument/2006/relationships/image" Target="../media/image24.jpg"/><Relationship Id="rId6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g"/><Relationship Id="rId4" Type="http://schemas.openxmlformats.org/officeDocument/2006/relationships/image" Target="../media/image36.jpg"/><Relationship Id="rId5" Type="http://schemas.openxmlformats.org/officeDocument/2006/relationships/image" Target="../media/image3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3.png"/><Relationship Id="rId5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Y1X3QuUjtfB9bZhoV0fx87EGwuvEOIN1/view" TargetMode="External"/><Relationship Id="rId4" Type="http://schemas.openxmlformats.org/officeDocument/2006/relationships/image" Target="../media/image10.jpg"/><Relationship Id="rId5" Type="http://schemas.openxmlformats.org/officeDocument/2006/relationships/hyperlink" Target="http://drive.google.com/file/d/1sskYMIJyhKt5GbovANHJJMzBsHc0T0Ql/view" TargetMode="External"/><Relationship Id="rId6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11700" y="110101"/>
            <a:ext cx="8520600" cy="155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/>
              <a:t>DLC guides for the TUCAN experiment</a:t>
            </a:r>
            <a:endParaRPr b="1" sz="450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11700" y="2289528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2CC"/>
                </a:solidFill>
              </a:rPr>
              <a:t>WNPPC 12 Feb 2026</a:t>
            </a:r>
            <a:endParaRPr>
              <a:solidFill>
                <a:srgbClr val="FFF2CC"/>
              </a:solidFill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311700" y="3596125"/>
            <a:ext cx="85206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74">
                <a:solidFill>
                  <a:srgbClr val="FFF2CC"/>
                </a:solidFill>
              </a:rPr>
              <a:t>Abeer Zahra</a:t>
            </a:r>
            <a:endParaRPr b="1" sz="1874">
              <a:solidFill>
                <a:srgbClr val="FFF2CC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74">
              <a:solidFill>
                <a:srgbClr val="FFF2CC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74">
              <a:solidFill>
                <a:srgbClr val="FFF2CC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60">
                <a:solidFill>
                  <a:srgbClr val="FFF2CC"/>
                </a:solidFill>
              </a:rPr>
              <a:t>University of Manitoba, Canada</a:t>
            </a:r>
            <a:endParaRPr sz="1760">
              <a:solidFill>
                <a:srgbClr val="FFF2CC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0">
              <a:solidFill>
                <a:srgbClr val="FFF2CC"/>
              </a:solidFill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60">
                <a:solidFill>
                  <a:srgbClr val="FFF2CC"/>
                </a:solidFill>
              </a:rPr>
              <a:t>Supervisor: Dr. Russell Mammei</a:t>
            </a:r>
            <a:endParaRPr sz="1920">
              <a:solidFill>
                <a:srgbClr val="FFF2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DLC coated samples and 1m guide</a:t>
            </a:r>
            <a:endParaRPr/>
          </a:p>
        </p:txBody>
      </p:sp>
      <p:pic>
        <p:nvPicPr>
          <p:cNvPr id="156" name="Google Shape;156;p22" title="IMG_2999.heic"/>
          <p:cNvPicPr preferRelativeResize="0"/>
          <p:nvPr/>
        </p:nvPicPr>
        <p:blipFill rotWithShape="1">
          <a:blip r:embed="rId3">
            <a:alphaModFix/>
          </a:blip>
          <a:srcRect b="16819" l="0" r="0" t="0"/>
          <a:stretch/>
        </p:blipFill>
        <p:spPr>
          <a:xfrm>
            <a:off x="2470133" y="1242600"/>
            <a:ext cx="3805548" cy="178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 title="IMG_5186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360147" y="2871801"/>
            <a:ext cx="1893953" cy="252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 title="IMG_6604.jpg"/>
          <p:cNvPicPr preferRelativeResize="0"/>
          <p:nvPr/>
        </p:nvPicPr>
        <p:blipFill rotWithShape="1">
          <a:blip r:embed="rId5">
            <a:alphaModFix/>
          </a:blip>
          <a:srcRect b="16065" l="0" r="0" t="0"/>
          <a:stretch/>
        </p:blipFill>
        <p:spPr>
          <a:xfrm>
            <a:off x="6556950" y="1366650"/>
            <a:ext cx="2524751" cy="363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27" y="1242601"/>
            <a:ext cx="2162724" cy="38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/>
          <p:nvPr/>
        </p:nvSpPr>
        <p:spPr>
          <a:xfrm>
            <a:off x="3225775" y="1242600"/>
            <a:ext cx="2301600" cy="321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DLC adhesion comparison</a:t>
            </a:r>
            <a:endParaRPr b="1" sz="12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6834177" y="1042041"/>
            <a:ext cx="1821300" cy="321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1m DLC coated guide</a:t>
            </a:r>
            <a:endParaRPr b="1" sz="12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4056300" y="4677575"/>
            <a:ext cx="2386500" cy="321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Ti-only underlayer: for adhesion</a:t>
            </a:r>
            <a:endParaRPr b="1" sz="12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885609" y="4760416"/>
            <a:ext cx="1821300" cy="321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Ti+DLC coated sample</a:t>
            </a:r>
            <a:endParaRPr b="1" sz="12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type="title"/>
          </p:nvPr>
        </p:nvSpPr>
        <p:spPr>
          <a:xfrm>
            <a:off x="311700" y="393259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UCN guide setup at TRIUMF</a:t>
            </a:r>
            <a:endParaRPr/>
          </a:p>
        </p:txBody>
      </p:sp>
      <p:pic>
        <p:nvPicPr>
          <p:cNvPr id="169" name="Google Shape;169;p23" title="IMG_6122.heic"/>
          <p:cNvPicPr preferRelativeResize="0"/>
          <p:nvPr/>
        </p:nvPicPr>
        <p:blipFill rotWithShape="1">
          <a:blip r:embed="rId3">
            <a:alphaModFix/>
          </a:blip>
          <a:srcRect b="18770" l="7858" r="20240" t="-6977"/>
          <a:stretch/>
        </p:blipFill>
        <p:spPr>
          <a:xfrm>
            <a:off x="62125" y="3319400"/>
            <a:ext cx="2464077" cy="170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 title="IMG_6181.heic"/>
          <p:cNvPicPr preferRelativeResize="0"/>
          <p:nvPr/>
        </p:nvPicPr>
        <p:blipFill rotWithShape="1">
          <a:blip r:embed="rId4">
            <a:alphaModFix/>
          </a:blip>
          <a:srcRect b="20829" l="0" r="0" t="0"/>
          <a:stretch/>
        </p:blipFill>
        <p:spPr>
          <a:xfrm>
            <a:off x="699866" y="1085208"/>
            <a:ext cx="5485978" cy="244317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/>
          <p:nvPr/>
        </p:nvSpPr>
        <p:spPr>
          <a:xfrm rot="732">
            <a:off x="0" y="2053325"/>
            <a:ext cx="1408200" cy="354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ld Standard TT"/>
                <a:ea typeface="Old Standard TT"/>
                <a:cs typeface="Old Standard TT"/>
                <a:sym typeface="Old Standard TT"/>
              </a:rPr>
              <a:t>1m guide</a:t>
            </a:r>
            <a:endParaRPr b="1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72" name="Google Shape;172;p23" title="IMG_6176.heic"/>
          <p:cNvPicPr preferRelativeResize="0"/>
          <p:nvPr/>
        </p:nvPicPr>
        <p:blipFill rotWithShape="1">
          <a:blip r:embed="rId5">
            <a:alphaModFix/>
          </a:blip>
          <a:srcRect b="9222" l="0" r="0" t="7242"/>
          <a:stretch/>
        </p:blipFill>
        <p:spPr>
          <a:xfrm>
            <a:off x="6385355" y="1012966"/>
            <a:ext cx="2696527" cy="400452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/>
          <p:nvPr/>
        </p:nvSpPr>
        <p:spPr>
          <a:xfrm>
            <a:off x="2370875" y="3810000"/>
            <a:ext cx="1842900" cy="354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UCN beam port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74" name="Google Shape;174;p23"/>
          <p:cNvSpPr/>
          <p:nvPr/>
        </p:nvSpPr>
        <p:spPr>
          <a:xfrm rot="732">
            <a:off x="6157291" y="4017550"/>
            <a:ext cx="1408200" cy="354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ld Standard TT"/>
                <a:ea typeface="Old Standard TT"/>
                <a:cs typeface="Old Standard TT"/>
                <a:sym typeface="Old Standard TT"/>
              </a:rPr>
              <a:t>⁶Li </a:t>
            </a:r>
            <a:r>
              <a:rPr b="1" lang="en">
                <a:latin typeface="Old Standard TT"/>
                <a:ea typeface="Old Standard TT"/>
                <a:cs typeface="Old Standard TT"/>
                <a:sym typeface="Old Standard TT"/>
              </a:rPr>
              <a:t>detector</a:t>
            </a:r>
            <a:endParaRPr b="1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/>
          <p:nvPr>
            <p:ph type="title"/>
          </p:nvPr>
        </p:nvSpPr>
        <p:spPr>
          <a:xfrm>
            <a:off x="311700" y="41396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UCN storage performance in 1m guides (TRIUMF)</a:t>
            </a:r>
            <a:endParaRPr/>
          </a:p>
        </p:txBody>
      </p:sp>
      <p:pic>
        <p:nvPicPr>
          <p:cNvPr id="180" name="Google Shape;18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8721" y="1223869"/>
            <a:ext cx="4776950" cy="381829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1" name="Google Shape;181;p24"/>
          <p:cNvSpPr txBox="1"/>
          <p:nvPr/>
        </p:nvSpPr>
        <p:spPr>
          <a:xfrm>
            <a:off x="6339387" y="1990871"/>
            <a:ext cx="17793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highlight>
                  <a:srgbClr val="F3F3F3"/>
                </a:highlight>
              </a:rPr>
              <a:t>PRELIMINARY</a:t>
            </a:r>
            <a:endParaRPr sz="1800">
              <a:solidFill>
                <a:schemeClr val="dk1"/>
              </a:solidFill>
              <a:highlight>
                <a:srgbClr val="F3F3F3"/>
              </a:highlight>
            </a:endParaRPr>
          </a:p>
        </p:txBody>
      </p:sp>
      <p:sp>
        <p:nvSpPr>
          <p:cNvPr id="182" name="Google Shape;182;p24"/>
          <p:cNvSpPr txBox="1"/>
          <p:nvPr/>
        </p:nvSpPr>
        <p:spPr>
          <a:xfrm>
            <a:off x="82814" y="1221681"/>
            <a:ext cx="4265700" cy="38184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</a:rPr>
              <a:t>Relative storage performance: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8761D"/>
                </a:solidFill>
              </a:rPr>
              <a:t>NiP</a:t>
            </a:r>
            <a:r>
              <a:rPr b="1" lang="en" sz="1200">
                <a:solidFill>
                  <a:schemeClr val="dk2"/>
                </a:solidFill>
              </a:rPr>
              <a:t> &gt; </a:t>
            </a:r>
            <a:r>
              <a:rPr b="1" lang="en" sz="1200">
                <a:solidFill>
                  <a:srgbClr val="0B5394"/>
                </a:solidFill>
              </a:rPr>
              <a:t>GLC</a:t>
            </a:r>
            <a:r>
              <a:rPr b="1" lang="en" sz="1200">
                <a:solidFill>
                  <a:schemeClr val="dk2"/>
                </a:solidFill>
              </a:rPr>
              <a:t> &gt; </a:t>
            </a:r>
            <a:r>
              <a:rPr b="1" lang="en" sz="1200">
                <a:solidFill>
                  <a:srgbClr val="9900FF"/>
                </a:solidFill>
              </a:rPr>
              <a:t>DLC</a:t>
            </a:r>
            <a:r>
              <a:rPr b="1" lang="en" sz="1200">
                <a:solidFill>
                  <a:schemeClr val="dk2"/>
                </a:solidFill>
              </a:rPr>
              <a:t> 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graphicFrame>
        <p:nvGraphicFramePr>
          <p:cNvPr id="183" name="Google Shape;183;p24"/>
          <p:cNvGraphicFramePr/>
          <p:nvPr/>
        </p:nvGraphicFramePr>
        <p:xfrm>
          <a:off x="159025" y="2114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{7311DBE5-5B36-423C-B888-D0540AFD8BC2}</a:tableStyleId>
              </a:tblPr>
              <a:tblGrid>
                <a:gridCol w="721525"/>
                <a:gridCol w="1016800"/>
                <a:gridCol w="950125"/>
                <a:gridCol w="1416850"/>
              </a:tblGrid>
              <a:tr h="349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Coating type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Thickness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Storage time (tau)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Nature of storage/decay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</a:tr>
              <a:tr h="450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NiP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≈5000 nm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τ ≈ 86 s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Longest storage lifetime; Slowest decay over time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GLC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≈100 nm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τ ≈ 64 s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Moderate storage lifetime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1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DLC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≈ 70 nm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τ ≈ 45 s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Shortest lifetime; Strong fast-loss component at early times 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>
            <p:ph type="title"/>
          </p:nvPr>
        </p:nvSpPr>
        <p:spPr>
          <a:xfrm>
            <a:off x="311700" y="403612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DLC guide development: Learning &amp; Next steps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5"/>
          <p:cNvSpPr txBox="1"/>
          <p:nvPr>
            <p:ph idx="1" type="body"/>
          </p:nvPr>
        </p:nvSpPr>
        <p:spPr>
          <a:xfrm>
            <a:off x="311700" y="1486375"/>
            <a:ext cx="2514600" cy="3056100"/>
          </a:xfrm>
          <a:prstGeom prst="rect">
            <a:avLst/>
          </a:prstGeom>
          <a:solidFill>
            <a:srgbClr val="FFF2CC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/>
              <a:t>First full 1-m DLC guide </a:t>
            </a:r>
            <a:endParaRPr b="1"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fabricated and tested with real UCN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(transition from small samples → full-length guide)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Beamtime provided critical insight into real-UCN behavior beyond witness samples and lab characterization</a:t>
            </a:r>
            <a:endParaRPr sz="1400"/>
          </a:p>
        </p:txBody>
      </p:sp>
      <p:sp>
        <p:nvSpPr>
          <p:cNvPr id="190" name="Google Shape;190;p25"/>
          <p:cNvSpPr txBox="1"/>
          <p:nvPr>
            <p:ph idx="1" type="body"/>
          </p:nvPr>
        </p:nvSpPr>
        <p:spPr>
          <a:xfrm>
            <a:off x="3006650" y="1152475"/>
            <a:ext cx="3002700" cy="3723900"/>
          </a:xfrm>
          <a:prstGeom prst="rect">
            <a:avLst/>
          </a:prstGeom>
          <a:solidFill>
            <a:srgbClr val="FFE599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/>
              <a:t>Current optimization focus </a:t>
            </a:r>
            <a:endParaRPr b="1"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Refining deposition parameters, including: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-Slightly larger laser spot size for improved coating uniformity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-Longer continuous DLC deposition within a single vacuum cycle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-Reduced number of Ti/Cr passes to minimize interfaces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Parallel PENTrack / Python simulations to guide optimization</a:t>
            </a:r>
            <a:endParaRPr sz="1400"/>
          </a:p>
        </p:txBody>
      </p:sp>
      <p:sp>
        <p:nvSpPr>
          <p:cNvPr id="191" name="Google Shape;191;p25"/>
          <p:cNvSpPr txBox="1"/>
          <p:nvPr>
            <p:ph idx="1" type="body"/>
          </p:nvPr>
        </p:nvSpPr>
        <p:spPr>
          <a:xfrm>
            <a:off x="6224525" y="1486425"/>
            <a:ext cx="2675700" cy="3056100"/>
          </a:xfrm>
          <a:prstGeom prst="rect">
            <a:avLst/>
          </a:prstGeom>
          <a:solidFill>
            <a:srgbClr val="FFF2CC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/>
              <a:t>Next steps / goal</a:t>
            </a:r>
            <a:endParaRPr b="1"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Fabricate an improved DLC guide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Test with UCN at J-PARC (March)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Move toward optimized DLC guides for future UCN transport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</a:t>
            </a:r>
            <a:r>
              <a:rPr lang="en"/>
              <a:t>eamtime at TRIUMF: Team &amp; guide setup</a:t>
            </a:r>
            <a:endParaRPr/>
          </a:p>
        </p:txBody>
      </p:sp>
      <p:pic>
        <p:nvPicPr>
          <p:cNvPr id="197" name="Google Shape;197;p26" title="IMG_3690.JPG"/>
          <p:cNvPicPr preferRelativeResize="0"/>
          <p:nvPr/>
        </p:nvPicPr>
        <p:blipFill rotWithShape="1">
          <a:blip r:embed="rId3">
            <a:alphaModFix/>
          </a:blip>
          <a:srcRect b="0" l="3973" r="4459" t="0"/>
          <a:stretch/>
        </p:blipFill>
        <p:spPr>
          <a:xfrm>
            <a:off x="3163072" y="1728968"/>
            <a:ext cx="5897000" cy="2897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 rotWithShape="1">
          <a:blip r:embed="rId4">
            <a:alphaModFix/>
          </a:blip>
          <a:srcRect b="0" l="0" r="0" t="11917"/>
          <a:stretch/>
        </p:blipFill>
        <p:spPr>
          <a:xfrm>
            <a:off x="69575" y="1376975"/>
            <a:ext cx="2962698" cy="347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71275"/>
            <a:ext cx="8839204" cy="261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7975" y="3822525"/>
            <a:ext cx="1502776" cy="27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839650" y="3295125"/>
            <a:ext cx="468025" cy="12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2260850" y="895050"/>
            <a:ext cx="34134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Thank you!</a:t>
            </a:r>
            <a:endParaRPr b="1" sz="29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>
            <p:ph type="title"/>
          </p:nvPr>
        </p:nvSpPr>
        <p:spPr>
          <a:xfrm>
            <a:off x="3127800" y="2122250"/>
            <a:ext cx="270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/>
          <p:nvPr/>
        </p:nvSpPr>
        <p:spPr>
          <a:xfrm>
            <a:off x="3117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The TUCAN EDM experiment needs DLC films that are &gt; 150 nm.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218" name="Google Shape;218;p2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219" name="Google Shape;2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712925"/>
            <a:ext cx="6339881" cy="427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TUCAN experiment</a:t>
            </a:r>
            <a:endParaRPr/>
          </a:p>
        </p:txBody>
      </p:sp>
      <p:pic>
        <p:nvPicPr>
          <p:cNvPr id="225" name="Google Shape;225;p30" title="Screenshot 2026-02-09 at 11.07.0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53525"/>
            <a:ext cx="1887475" cy="107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0"/>
          <p:cNvSpPr txBox="1"/>
          <p:nvPr/>
        </p:nvSpPr>
        <p:spPr>
          <a:xfrm>
            <a:off x="333375" y="2876550"/>
            <a:ext cx="41148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T≈180s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⍺≈0.7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N≈10</a:t>
            </a:r>
            <a:r>
              <a:rPr baseline="30000"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4</a:t>
            </a: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per cycle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E≈10 kV/cm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27" name="Google Shape;227;p30"/>
          <p:cNvSpPr txBox="1"/>
          <p:nvPr/>
        </p:nvSpPr>
        <p:spPr>
          <a:xfrm>
            <a:off x="2847975" y="1485900"/>
            <a:ext cx="6229500" cy="3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-480 mega-eV (MeV) protons on tungsten create spallation neutrons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-Lead, graphite and heavy water reflect and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moderate fast neutrons (MeV) to thermal neutrons (25 meV: 2200 m/s)​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-Liquid deuterium at 20 K moderates further to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create a large cold flux (1 meV: 500 m/s)​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-4He at around 1 K converts 1 meV (9Å) neutrons to UCN (&lt; 215 neV: 5 m/s)​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1" title="IMG_5560.HEIC"/>
          <p:cNvPicPr preferRelativeResize="0"/>
          <p:nvPr/>
        </p:nvPicPr>
        <p:blipFill rotWithShape="1">
          <a:blip r:embed="rId3">
            <a:alphaModFix/>
          </a:blip>
          <a:srcRect b="18474" l="0" r="0" t="24362"/>
          <a:stretch/>
        </p:blipFill>
        <p:spPr>
          <a:xfrm>
            <a:off x="1300" y="771525"/>
            <a:ext cx="9144003" cy="318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171600"/>
            <a:ext cx="3432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TUCAN experiment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Guide coating facility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Components of the coating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Guide tests at TRIUMF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Future optimization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4267075" y="1106600"/>
            <a:ext cx="4807200" cy="1336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This work builds on a collaborative milestone: the TUCAN team’s </a:t>
            </a:r>
            <a:r>
              <a:rPr lang="en" sz="1800" u="sng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world-leading ultracold neutron production!</a:t>
            </a:r>
            <a:endParaRPr sz="1800" u="sng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69" name="Google Shape;69;p14" title="giphy.gif"/>
          <p:cNvPicPr preferRelativeResize="0"/>
          <p:nvPr/>
        </p:nvPicPr>
        <p:blipFill rotWithShape="1">
          <a:blip r:embed="rId3">
            <a:alphaModFix/>
          </a:blip>
          <a:srcRect b="0" l="4750" r="-4750" t="0"/>
          <a:stretch/>
        </p:blipFill>
        <p:spPr>
          <a:xfrm>
            <a:off x="5720089" y="2676000"/>
            <a:ext cx="2051525" cy="205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/>
          <p:nvPr/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Ultracold Neutrons (UCN)</a:t>
            </a:r>
            <a:endParaRPr sz="27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38" name="Google Shape;238;p3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239" name="Google Shape;239;p32"/>
          <p:cNvSpPr txBox="1"/>
          <p:nvPr/>
        </p:nvSpPr>
        <p:spPr>
          <a:xfrm>
            <a:off x="75550" y="1338400"/>
            <a:ext cx="7471200" cy="32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Neutrons that are moving so slowly that they bounce off surfaces and can be bottled.</a:t>
            </a:r>
            <a:endParaRPr sz="18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Ultracold neutrons (UCNs) have very low energies, below 300 neV. At such low energies, they are affected by magnetic, gravitational, and material potentials-strong force, that can be achieved in a laboratory environment.</a:t>
            </a:r>
            <a:endParaRPr sz="18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– v &lt; 8 m/s = 30 km/h</a:t>
            </a:r>
            <a:endParaRPr sz="18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– T &lt; 4 mK (−273.15 °C)</a:t>
            </a:r>
            <a:endParaRPr sz="18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– K.E. &lt; 300 neV</a:t>
            </a:r>
            <a:endParaRPr sz="18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240" name="Google Shape;240;p32"/>
          <p:cNvPicPr preferRelativeResize="0"/>
          <p:nvPr/>
        </p:nvPicPr>
        <p:blipFill rotWithShape="1">
          <a:blip r:embed="rId3">
            <a:alphaModFix/>
          </a:blip>
          <a:srcRect b="0" l="0" r="64983" t="0"/>
          <a:stretch/>
        </p:blipFill>
        <p:spPr>
          <a:xfrm>
            <a:off x="7592003" y="1752175"/>
            <a:ext cx="1307350" cy="291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type="title"/>
          </p:nvPr>
        </p:nvSpPr>
        <p:spPr>
          <a:xfrm>
            <a:off x="311700" y="165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</a:rPr>
              <a:t>Double exponential fits components arises from “guide-scale effects”   (backup)</a:t>
            </a:r>
            <a:endParaRPr b="1" sz="2000"/>
          </a:p>
        </p:txBody>
      </p:sp>
      <p:sp>
        <p:nvSpPr>
          <p:cNvPr id="246" name="Google Shape;246;p33"/>
          <p:cNvSpPr txBox="1"/>
          <p:nvPr>
            <p:ph idx="1" type="body"/>
          </p:nvPr>
        </p:nvSpPr>
        <p:spPr>
          <a:xfrm>
            <a:off x="311700" y="1085850"/>
            <a:ext cx="8520600" cy="38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Guide-scale effects are l</a:t>
            </a:r>
            <a:r>
              <a:rPr b="1" lang="en" sz="1400"/>
              <a:t>oss mechanisms</a:t>
            </a:r>
            <a:r>
              <a:rPr lang="en" sz="1400"/>
              <a:t> that appear only when we go from small samples to a full 1-m guide, and are not visible on witness samples.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In our DLC guide, this include: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Coating non-uniformity along 1 m (</a:t>
            </a:r>
            <a:r>
              <a:rPr b="1" lang="en" sz="1400"/>
              <a:t>thickness </a:t>
            </a:r>
            <a:r>
              <a:rPr lang="en" sz="1400"/>
              <a:t>or </a:t>
            </a:r>
            <a:r>
              <a:rPr b="1" lang="en" sz="1400"/>
              <a:t>density</a:t>
            </a:r>
            <a:r>
              <a:rPr lang="en" sz="1400"/>
              <a:t> </a:t>
            </a:r>
            <a:r>
              <a:rPr b="1" lang="en" sz="1400"/>
              <a:t>variations</a:t>
            </a:r>
            <a:r>
              <a:rPr lang="en" sz="1400"/>
              <a:t> over length)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Multiple interfaces along the guide (</a:t>
            </a:r>
            <a:r>
              <a:rPr b="1" lang="en" sz="1400"/>
              <a:t>Ti/DLC interfaces, recoating boundaries, vacuum breaks</a:t>
            </a:r>
            <a:r>
              <a:rPr lang="en" sz="1400"/>
              <a:t>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Surface roughness accumulated over length (</a:t>
            </a:r>
            <a:r>
              <a:rPr b="1" lang="en" sz="1400"/>
              <a:t>more wall collisions →</a:t>
            </a:r>
            <a:r>
              <a:rPr lang="en" sz="1400"/>
              <a:t> more loss sensitivity)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Hydrogen or contamination variations (</a:t>
            </a:r>
            <a:r>
              <a:rPr b="1" lang="en" sz="1400"/>
              <a:t>adsorbed during handling or between coating steps</a:t>
            </a:r>
            <a:r>
              <a:rPr lang="en" sz="1400"/>
              <a:t>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Geometric effects (</a:t>
            </a:r>
            <a:r>
              <a:rPr b="1" lang="en" sz="1400"/>
              <a:t>ends, joints, alignment, or local defects</a:t>
            </a:r>
            <a:r>
              <a:rPr lang="en" sz="1400"/>
              <a:t>)</a:t>
            </a:r>
            <a:endParaRPr sz="1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/>
          <p:nvPr>
            <p:ph type="title"/>
          </p:nvPr>
        </p:nvSpPr>
        <p:spPr>
          <a:xfrm>
            <a:off x="311700" y="42431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 summary</a:t>
            </a:r>
            <a:endParaRPr/>
          </a:p>
        </p:txBody>
      </p:sp>
      <p:sp>
        <p:nvSpPr>
          <p:cNvPr id="252" name="Google Shape;252;p34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DLC has a higher neutron optical potential (</a:t>
            </a:r>
            <a:r>
              <a:rPr lang="en" sz="1300">
                <a:solidFill>
                  <a:schemeClr val="dk1"/>
                </a:solidFill>
              </a:rPr>
              <a:t>V</a:t>
            </a:r>
            <a:r>
              <a:rPr baseline="-25000" lang="en" sz="1300">
                <a:solidFill>
                  <a:schemeClr val="dk1"/>
                </a:solidFill>
              </a:rPr>
              <a:t>F</a:t>
            </a:r>
            <a:r>
              <a:rPr lang="en" sz="1400">
                <a:solidFill>
                  <a:schemeClr val="dk1"/>
                </a:solidFill>
              </a:rPr>
              <a:t> ≈ 230–250 neV) compared to NiP (≈ 210–220 neV), which in principle favors UCN storage and transport; however, the measured effective storage lifetimes in this configuration differ.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This indicates that UCN losses are dominated by technological factors – such as </a:t>
            </a:r>
            <a:r>
              <a:rPr b="1" lang="en" sz="1400">
                <a:solidFill>
                  <a:schemeClr val="dk1"/>
                </a:solidFill>
              </a:rPr>
              <a:t>interface quality, hydrogen content, and surface roughness</a:t>
            </a:r>
            <a:r>
              <a:rPr lang="en" sz="1400">
                <a:solidFill>
                  <a:schemeClr val="dk1"/>
                </a:solidFill>
              </a:rPr>
              <a:t> – rather than optical potential alone.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Double-exponential fits reveal a larger fast-loss component for the present DLC guide, highlighting sensitivity to coating configuration and processing history</a:t>
            </a:r>
            <a:r>
              <a:rPr lang="en" sz="1400"/>
              <a:t> (guide-scale effects).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These results emphasize the necessity of full-length guide testing with real UCN, beyond small-sample characterization.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Material vs thickness </a:t>
            </a:r>
            <a:endParaRPr/>
          </a:p>
        </p:txBody>
      </p:sp>
      <p:sp>
        <p:nvSpPr>
          <p:cNvPr id="258" name="Google Shape;258;p35"/>
          <p:cNvSpPr txBox="1"/>
          <p:nvPr/>
        </p:nvSpPr>
        <p:spPr>
          <a:xfrm>
            <a:off x="424475" y="1242401"/>
            <a:ext cx="2039700" cy="3810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9" name="Google Shape;259;p35"/>
          <p:cNvSpPr/>
          <p:nvPr/>
        </p:nvSpPr>
        <p:spPr>
          <a:xfrm>
            <a:off x="455550" y="1544950"/>
            <a:ext cx="1967100" cy="7401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DLC</a:t>
            </a:r>
            <a:endParaRPr/>
          </a:p>
        </p:txBody>
      </p:sp>
      <p:sp>
        <p:nvSpPr>
          <p:cNvPr id="260" name="Google Shape;260;p35"/>
          <p:cNvSpPr/>
          <p:nvPr/>
        </p:nvSpPr>
        <p:spPr>
          <a:xfrm>
            <a:off x="455550" y="2293850"/>
            <a:ext cx="1967100" cy="459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</a:t>
            </a:r>
            <a:endParaRPr/>
          </a:p>
        </p:txBody>
      </p:sp>
      <p:sp>
        <p:nvSpPr>
          <p:cNvPr id="261" name="Google Shape;261;p35"/>
          <p:cNvSpPr/>
          <p:nvPr/>
        </p:nvSpPr>
        <p:spPr>
          <a:xfrm>
            <a:off x="455550" y="2762250"/>
            <a:ext cx="1967100" cy="238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Oxygen</a:t>
            </a:r>
            <a:endParaRPr baseline="-25000"/>
          </a:p>
        </p:txBody>
      </p:sp>
      <p:sp>
        <p:nvSpPr>
          <p:cNvPr id="262" name="Google Shape;262;p35"/>
          <p:cNvSpPr/>
          <p:nvPr/>
        </p:nvSpPr>
        <p:spPr>
          <a:xfrm>
            <a:off x="460775" y="3000450"/>
            <a:ext cx="1967100" cy="6633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DLC</a:t>
            </a:r>
            <a:endParaRPr/>
          </a:p>
        </p:txBody>
      </p:sp>
      <p:sp>
        <p:nvSpPr>
          <p:cNvPr id="263" name="Google Shape;263;p35"/>
          <p:cNvSpPr/>
          <p:nvPr/>
        </p:nvSpPr>
        <p:spPr>
          <a:xfrm>
            <a:off x="460775" y="3663814"/>
            <a:ext cx="1967100" cy="459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</a:t>
            </a:r>
            <a:endParaRPr/>
          </a:p>
        </p:txBody>
      </p:sp>
      <p:sp>
        <p:nvSpPr>
          <p:cNvPr id="264" name="Google Shape;264;p35"/>
          <p:cNvSpPr/>
          <p:nvPr/>
        </p:nvSpPr>
        <p:spPr>
          <a:xfrm>
            <a:off x="455550" y="4114600"/>
            <a:ext cx="1967100" cy="4596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 tube</a:t>
            </a:r>
            <a:endParaRPr/>
          </a:p>
        </p:txBody>
      </p:sp>
      <p:sp>
        <p:nvSpPr>
          <p:cNvPr id="265" name="Google Shape;265;p35"/>
          <p:cNvSpPr txBox="1"/>
          <p:nvPr/>
        </p:nvSpPr>
        <p:spPr>
          <a:xfrm>
            <a:off x="3324225" y="1129650"/>
            <a:ext cx="5724600" cy="1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What’s diamonds-like mean?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Diamond-like carbon is an amorphous carbon film that contains a mixture of sp³ bonds, like diamond, and sp² bonds, like graphite. </a:t>
            </a:r>
            <a:r>
              <a:rPr b="1" lang="en" sz="1100">
                <a:solidFill>
                  <a:schemeClr val="dk1"/>
                </a:solidFill>
              </a:rPr>
              <a:t>The presence of sp³ bonding gives it diamond-like hardness, chemical inertness, and low friction,</a:t>
            </a:r>
            <a:r>
              <a:rPr lang="en" sz="1100">
                <a:solidFill>
                  <a:schemeClr val="dk1"/>
                </a:solidFill>
              </a:rPr>
              <a:t> even though it’s not a true diamond crystal.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371721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TUCAN EDM experiment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125" y="932200"/>
            <a:ext cx="8086623" cy="41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924937" y="-466738"/>
            <a:ext cx="630550" cy="16551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7165021" y="937369"/>
            <a:ext cx="20433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Statistical Uncertainty: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5">
            <a:alphaModFix/>
          </a:blip>
          <a:srcRect b="0" l="7347" r="0" t="0"/>
          <a:stretch/>
        </p:blipFill>
        <p:spPr>
          <a:xfrm>
            <a:off x="7985073" y="1210783"/>
            <a:ext cx="788225" cy="6305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311700" y="216425"/>
            <a:ext cx="85206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Graph of loss per bounce versus fermi potential</a:t>
            </a:r>
            <a:endParaRPr sz="27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677" y="1491000"/>
            <a:ext cx="3973622" cy="302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025" y="1767225"/>
            <a:ext cx="3132100" cy="10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297225" y="2976525"/>
            <a:ext cx="4410300" cy="20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where,</a:t>
            </a:r>
            <a:endParaRPr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V- Fermi potential</a:t>
            </a:r>
            <a:endParaRPr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m- mass of the neutron</a:t>
            </a:r>
            <a:endParaRPr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N- No</a:t>
            </a:r>
            <a:r>
              <a:rPr lang="en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. density</a:t>
            </a:r>
            <a:r>
              <a:rPr lang="en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of nuclei of material (no. of nuclei/unit vol.)</a:t>
            </a:r>
            <a:endParaRPr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b- scattering length (strength of interaction b/w neutron &amp; material nuclei)</a:t>
            </a:r>
            <a:endParaRPr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UCN flux- No. of UCNs/unit area/unit time</a:t>
            </a:r>
            <a:endParaRPr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5030938" y="4530175"/>
            <a:ext cx="3857700" cy="1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Figure adapted from: R. Golub et al., Ultra-Cold Neutrons (1991); M. Ito et al., Phys. Rev. C 96, 035205 (2017)</a:t>
            </a:r>
            <a:endParaRPr sz="9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8391525" y="3829050"/>
            <a:ext cx="324000" cy="1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6737025" y="2575650"/>
            <a:ext cx="354000" cy="45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397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UCN energy vs guide wall barrier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1666875" y="1152475"/>
            <a:ext cx="2391900" cy="2543100"/>
          </a:xfrm>
          <a:prstGeom prst="rect">
            <a:avLst/>
          </a:prstGeom>
          <a:solidFill>
            <a:srgbClr val="FFE599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/>
              <a:t>Region D: Quantum penetration (loss)</a:t>
            </a:r>
            <a:endParaRPr b="1"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/>
              <a:t>For E &lt; </a:t>
            </a:r>
            <a:r>
              <a:rPr lang="en" sz="1100">
                <a:solidFill>
                  <a:schemeClr val="dk1"/>
                </a:solidFill>
              </a:rPr>
              <a:t>V</a:t>
            </a:r>
            <a:r>
              <a:rPr baseline="-25000" lang="en" sz="1100">
                <a:solidFill>
                  <a:schemeClr val="dk1"/>
                </a:solidFill>
              </a:rPr>
              <a:t>F</a:t>
            </a:r>
            <a:r>
              <a:rPr lang="en" sz="1100"/>
              <a:t>, UCNs behave as waves normal to the wall (1D)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Wavefunction penetrates a few nm into the coating →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/>
              <a:t>absorption / upscattering due to H, defects, roughness, Ti/DLC interfaces→ gradual (tunneling-related) loss</a:t>
            </a:r>
            <a:endParaRPr sz="1100"/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1657350" y="3769900"/>
            <a:ext cx="2391900" cy="1270800"/>
          </a:xfrm>
          <a:prstGeom prst="rect">
            <a:avLst/>
          </a:prstGeom>
          <a:solidFill>
            <a:srgbClr val="FFF2CC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/>
              <a:t>Region F: High-energy tail (fast loss)</a:t>
            </a:r>
            <a:endParaRPr b="1"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Condition: E ≥ </a:t>
            </a:r>
            <a:r>
              <a:rPr lang="en" sz="1000">
                <a:solidFill>
                  <a:schemeClr val="dk1"/>
                </a:solidFill>
              </a:rPr>
              <a:t>V</a:t>
            </a:r>
            <a:r>
              <a:rPr baseline="-25000" lang="en" sz="1000">
                <a:solidFill>
                  <a:schemeClr val="dk1"/>
                </a:solidFill>
              </a:rPr>
              <a:t>F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/>
              <a:t>UCNs directly enter the coating → prompt loss</a:t>
            </a:r>
            <a:endParaRPr sz="1000"/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130725" y="1133425"/>
            <a:ext cx="1469400" cy="1438200"/>
          </a:xfrm>
          <a:prstGeom prst="rect">
            <a:avLst/>
          </a:prstGeom>
          <a:solidFill>
            <a:srgbClr val="FFF2CC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/>
              <a:t>Region A: Incoming UCNs</a:t>
            </a:r>
            <a:endParaRPr b="1"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UCNs traveling in the guide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/>
              <a:t>Energy spectrum: E ≤ 300 neV</a:t>
            </a:r>
            <a:endParaRPr sz="1000"/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121200" y="2600400"/>
            <a:ext cx="1469400" cy="1054500"/>
          </a:xfrm>
          <a:prstGeom prst="rect">
            <a:avLst/>
          </a:prstGeom>
          <a:solidFill>
            <a:srgbClr val="FFF2CC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/>
              <a:t>Region B: Reflected UCNs (good, no loss)</a:t>
            </a:r>
            <a:endParaRPr b="1" sz="10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Condition: E &lt; </a:t>
            </a:r>
            <a:r>
              <a:rPr lang="en" sz="1000">
                <a:solidFill>
                  <a:schemeClr val="dk1"/>
                </a:solidFill>
              </a:rPr>
              <a:t>V</a:t>
            </a:r>
            <a:r>
              <a:rPr baseline="-25000" lang="en" sz="1000">
                <a:solidFill>
                  <a:schemeClr val="dk1"/>
                </a:solidFill>
              </a:rPr>
              <a:t>F</a:t>
            </a:r>
            <a:r>
              <a:rPr lang="en" sz="1000"/>
              <a:t> ≈ 250 neV</a:t>
            </a:r>
            <a:endParaRPr sz="1000"/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111675" y="3695650"/>
            <a:ext cx="1469400" cy="1343100"/>
          </a:xfrm>
          <a:prstGeom prst="rect">
            <a:avLst/>
          </a:prstGeom>
          <a:solidFill>
            <a:srgbClr val="FFF2CC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/>
              <a:t>Region C: DLC</a:t>
            </a:r>
            <a:endParaRPr b="1"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Ti–DLC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/>
              <a:t>Optical (Fermi) potential: </a:t>
            </a:r>
            <a:r>
              <a:rPr lang="en" sz="1000">
                <a:solidFill>
                  <a:schemeClr val="dk1"/>
                </a:solidFill>
              </a:rPr>
              <a:t>V</a:t>
            </a:r>
            <a:r>
              <a:rPr baseline="-25000" lang="en" sz="1000">
                <a:solidFill>
                  <a:schemeClr val="dk1"/>
                </a:solidFill>
              </a:rPr>
              <a:t>F</a:t>
            </a:r>
            <a:r>
              <a:rPr lang="en" sz="1000"/>
              <a:t> ≈ 230–250 neV</a:t>
            </a:r>
            <a:endParaRPr sz="1000"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5525" y="1619200"/>
            <a:ext cx="5018475" cy="261974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4856513" y="4158893"/>
            <a:ext cx="35565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Adapted from D. J. Griffiths, Introduction to Quantum Mechanics (2nd ed.)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4210050" y="3695650"/>
            <a:ext cx="895500" cy="1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/>
        </p:nvSpPr>
        <p:spPr>
          <a:xfrm>
            <a:off x="102725" y="140225"/>
            <a:ext cx="9041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Pulsed Laser Deposition Facility at University of Winnipeg</a:t>
            </a:r>
            <a:endParaRPr sz="27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 b="11816" l="4434" r="0" t="36830"/>
          <a:stretch/>
        </p:blipFill>
        <p:spPr>
          <a:xfrm>
            <a:off x="4379800" y="3210650"/>
            <a:ext cx="4641352" cy="14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4313" y="1160025"/>
            <a:ext cx="6906487" cy="15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433" y="2753225"/>
            <a:ext cx="4079841" cy="229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6367750" y="4663216"/>
            <a:ext cx="21654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https://arxiv.org/abs/2510.06289</a:t>
            </a:r>
            <a:endParaRPr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/>
        </p:nvSpPr>
        <p:spPr>
          <a:xfrm>
            <a:off x="172800" y="13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Excimer laser 248nm</a:t>
            </a:r>
            <a:endParaRPr sz="27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6901" y="574300"/>
            <a:ext cx="2901425" cy="2492675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" name="Google Shape;120;p19"/>
          <p:cNvSpPr txBox="1"/>
          <p:nvPr/>
        </p:nvSpPr>
        <p:spPr>
          <a:xfrm>
            <a:off x="151425" y="1124000"/>
            <a:ext cx="4979700" cy="23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-HV discharge creates met</a:t>
            </a:r>
            <a:r>
              <a:rPr lang="en" sz="1600"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  <a:r>
              <a:rPr lang="en" sz="1600" u="sng">
                <a:latin typeface="Old Standard TT"/>
                <a:ea typeface="Old Standard TT"/>
                <a:cs typeface="Old Standard TT"/>
                <a:sym typeface="Old Standard TT"/>
              </a:rPr>
              <a:t>-</a:t>
            </a:r>
            <a:r>
              <a:rPr lang="en" sz="16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stable KrF dimer.</a:t>
            </a:r>
            <a:endParaRPr sz="16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-A KrF dimer relaxes, emitting a UV photon which stimulates the other dimers to emit a UV photo too.</a:t>
            </a:r>
            <a:endParaRPr sz="16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-</a:t>
            </a:r>
            <a:r>
              <a:rPr lang="en" sz="1600">
                <a:latin typeface="Old Standard TT"/>
                <a:ea typeface="Old Standard TT"/>
                <a:cs typeface="Old Standard TT"/>
                <a:sym typeface="Old Standard TT"/>
              </a:rPr>
              <a:t>Produces ~1J/pulse of </a:t>
            </a:r>
            <a:r>
              <a:rPr lang="en" sz="16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248 nm </a:t>
            </a:r>
            <a:r>
              <a:rPr lang="en" sz="1600">
                <a:latin typeface="Old Standard TT"/>
                <a:ea typeface="Old Standard TT"/>
                <a:cs typeface="Old Standard TT"/>
                <a:sym typeface="Old Standard TT"/>
              </a:rPr>
              <a:t>light.</a:t>
            </a:r>
            <a:endParaRPr sz="16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4">
            <a:alphaModFix/>
          </a:blip>
          <a:srcRect b="0" l="13227" r="8963" t="0"/>
          <a:stretch/>
        </p:blipFill>
        <p:spPr>
          <a:xfrm>
            <a:off x="2061454" y="3066975"/>
            <a:ext cx="2193900" cy="203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 rotWithShape="1">
          <a:blip r:embed="rId5">
            <a:alphaModFix/>
          </a:blip>
          <a:srcRect b="38128" l="0" r="0" t="9861"/>
          <a:stretch/>
        </p:blipFill>
        <p:spPr>
          <a:xfrm>
            <a:off x="6346554" y="3169225"/>
            <a:ext cx="2721876" cy="188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 rotWithShape="1">
          <a:blip r:embed="rId6">
            <a:alphaModFix/>
          </a:blip>
          <a:srcRect b="10452" l="0" r="0" t="15730"/>
          <a:stretch/>
        </p:blipFill>
        <p:spPr>
          <a:xfrm>
            <a:off x="63283" y="3066975"/>
            <a:ext cx="1934054" cy="203897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1066375" y="4784950"/>
            <a:ext cx="2360700" cy="321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Real carbon plasma plume</a:t>
            </a:r>
            <a:endParaRPr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4396688" y="4784938"/>
            <a:ext cx="2360700" cy="321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Graphite target with holder</a:t>
            </a:r>
            <a:endParaRPr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/>
        </p:nvSpPr>
        <p:spPr>
          <a:xfrm>
            <a:off x="311700" y="120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Tube coating chamber</a:t>
            </a:r>
            <a:endParaRPr sz="2700"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25" y="3186575"/>
            <a:ext cx="4497774" cy="1665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99" y="3183675"/>
            <a:ext cx="2248966" cy="165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6653" y="3162750"/>
            <a:ext cx="1962723" cy="16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312" y="693300"/>
            <a:ext cx="8234788" cy="24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4924250" y="693300"/>
            <a:ext cx="3796200" cy="5727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Translation: linear bearings/shafts</a:t>
            </a:r>
            <a:endParaRPr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Rotation: Chain driven rotational bearing</a:t>
            </a:r>
            <a:endParaRPr>
              <a:solidFill>
                <a:srgbClr val="000000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74225" y="4828450"/>
            <a:ext cx="1520100" cy="315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Carriage system</a:t>
            </a:r>
            <a:endParaRPr b="1" sz="120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4724400" y="4828450"/>
            <a:ext cx="1383900" cy="315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Front carriage</a:t>
            </a:r>
            <a:endParaRPr b="1" sz="120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7125775" y="4828450"/>
            <a:ext cx="1295400" cy="315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Back</a:t>
            </a: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carriage</a:t>
            </a:r>
            <a:endParaRPr b="1" sz="1200">
              <a:solidFill>
                <a:schemeClr val="dk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41" name="Google Shape;141;p20"/>
          <p:cNvSpPr/>
          <p:nvPr/>
        </p:nvSpPr>
        <p:spPr>
          <a:xfrm>
            <a:off x="2484050" y="847725"/>
            <a:ext cx="592500" cy="20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42" name="Google Shape;142;p20"/>
          <p:cNvSpPr/>
          <p:nvPr/>
        </p:nvSpPr>
        <p:spPr>
          <a:xfrm>
            <a:off x="3846125" y="781050"/>
            <a:ext cx="726000" cy="20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43" name="Google Shape;143;p20"/>
          <p:cNvSpPr/>
          <p:nvPr/>
        </p:nvSpPr>
        <p:spPr>
          <a:xfrm>
            <a:off x="931475" y="733425"/>
            <a:ext cx="973500" cy="1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type="title"/>
          </p:nvPr>
        </p:nvSpPr>
        <p:spPr>
          <a:xfrm>
            <a:off x="311700" y="2690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Pulsed Laser Deposition of DLC inside vacuum chamber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1" title="IMG_280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6125" y="1201191"/>
            <a:ext cx="6349651" cy="357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 title="IMG_2810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475" y="890800"/>
            <a:ext cx="2392124" cy="425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