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27"/>
  </p:notesMasterIdLst>
  <p:sldIdLst>
    <p:sldId id="325" r:id="rId2"/>
    <p:sldId id="341" r:id="rId3"/>
    <p:sldId id="342" r:id="rId4"/>
    <p:sldId id="343" r:id="rId5"/>
    <p:sldId id="344" r:id="rId6"/>
    <p:sldId id="345" r:id="rId7"/>
    <p:sldId id="339"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61" r:id="rId22"/>
    <p:sldId id="359" r:id="rId23"/>
    <p:sldId id="360" r:id="rId24"/>
    <p:sldId id="362" r:id="rId25"/>
    <p:sldId id="3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7"/>
    <p:restoredTop sz="84050"/>
  </p:normalViewPr>
  <p:slideViewPr>
    <p:cSldViewPr snapToGrid="0">
      <p:cViewPr>
        <p:scale>
          <a:sx n="85" d="100"/>
          <a:sy n="85" d="100"/>
        </p:scale>
        <p:origin x="200"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E9EDE-1C6E-ED4F-97B6-177FD04B7E6D}" type="datetimeFigureOut">
              <a:rPr lang="en-US" smtClean="0"/>
              <a:t>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56649-A469-7544-BDF1-C205A49A9FB2}" type="slidenum">
              <a:rPr lang="en-US" smtClean="0"/>
              <a:t>‹#›</a:t>
            </a:fld>
            <a:endParaRPr lang="en-US"/>
          </a:p>
        </p:txBody>
      </p:sp>
    </p:spTree>
    <p:extLst>
      <p:ext uri="{BB962C8B-B14F-4D97-AF65-F5344CB8AC3E}">
        <p14:creationId xmlns:p14="http://schemas.microsoft.com/office/powerpoint/2010/main" val="204320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Potassium-40 is a naturally occurring radioactive isotope. It is one of the most common naturally occurring radioactive isotopes with a half life</a:t>
            </a:r>
          </a:p>
        </p:txBody>
      </p:sp>
      <p:sp>
        <p:nvSpPr>
          <p:cNvPr id="4" name="Slide Number Placeholder 3"/>
          <p:cNvSpPr>
            <a:spLocks noGrp="1"/>
          </p:cNvSpPr>
          <p:nvPr>
            <p:ph type="sldNum" sz="quarter" idx="5"/>
          </p:nvPr>
        </p:nvSpPr>
        <p:spPr/>
        <p:txBody>
          <a:bodyPr/>
          <a:lstStyle/>
          <a:p>
            <a:fld id="{1CC56649-A469-7544-BDF1-C205A49A9FB2}" type="slidenum">
              <a:rPr lang="en-US" smtClean="0"/>
              <a:t>2</a:t>
            </a:fld>
            <a:endParaRPr lang="en-US"/>
          </a:p>
        </p:txBody>
      </p:sp>
    </p:spTree>
    <p:extLst>
      <p:ext uri="{BB962C8B-B14F-4D97-AF65-F5344CB8AC3E}">
        <p14:creationId xmlns:p14="http://schemas.microsoft.com/office/powerpoint/2010/main" val="381719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x-axis- response not energy</a:t>
            </a:r>
          </a:p>
          <a:p>
            <a:r>
              <a:rPr lang="en-US" dirty="0"/>
              <a:t>Brookhaven National lab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variety of liquid scintillator cocktails were tested using this technique primarily using variants of Ultima Gold, a commercial scintillator mixed with a variety of potassium compounds dissolved in water. The most successful samples consisted of Ultima Gold LLT loaded with approximately 6 g/L of potassium chloride as well as another  water-based liquid scintillator provided by Brookhaven Nuclear Labs with a similar mass fraction of potassium chloride.</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11</a:t>
            </a:fld>
            <a:endParaRPr lang="en-US"/>
          </a:p>
        </p:txBody>
      </p:sp>
    </p:spTree>
    <p:extLst>
      <p:ext uri="{BB962C8B-B14F-4D97-AF65-F5344CB8AC3E}">
        <p14:creationId xmlns:p14="http://schemas.microsoft.com/office/powerpoint/2010/main" val="325961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12</a:t>
            </a:fld>
            <a:endParaRPr lang="en-US"/>
          </a:p>
        </p:txBody>
      </p:sp>
    </p:spTree>
    <p:extLst>
      <p:ext uri="{BB962C8B-B14F-4D97-AF65-F5344CB8AC3E}">
        <p14:creationId xmlns:p14="http://schemas.microsoft.com/office/powerpoint/2010/main" val="106591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13</a:t>
            </a:fld>
            <a:endParaRPr lang="en-US"/>
          </a:p>
        </p:txBody>
      </p:sp>
    </p:spTree>
    <p:extLst>
      <p:ext uri="{BB962C8B-B14F-4D97-AF65-F5344CB8AC3E}">
        <p14:creationId xmlns:p14="http://schemas.microsoft.com/office/powerpoint/2010/main" val="214057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successful mixture over a month-long period was the sample from BNL, which showed a drop of about 5%, as opposed to the 10-15% drop seen in other samples. From these results it was decided to use this mixture for a preliminary experiment.</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15</a:t>
            </a:fld>
            <a:endParaRPr lang="en-US"/>
          </a:p>
        </p:txBody>
      </p:sp>
    </p:spTree>
    <p:extLst>
      <p:ext uri="{BB962C8B-B14F-4D97-AF65-F5344CB8AC3E}">
        <p14:creationId xmlns:p14="http://schemas.microsoft.com/office/powerpoint/2010/main" val="180101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PMTs attached to the liquid scintillator vessel must also be calibrated in order to understand the difference in response that will be seen in different areas of the liquid scintillator volume. This was also done through a Compton scattering experiment with a collimated gamma source where a Compton line was measured at various positions along the length of the vessel.</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16</a:t>
            </a:fld>
            <a:endParaRPr lang="en-US"/>
          </a:p>
        </p:txBody>
      </p:sp>
    </p:spTree>
    <p:extLst>
      <p:ext uri="{BB962C8B-B14F-4D97-AF65-F5344CB8AC3E}">
        <p14:creationId xmlns:p14="http://schemas.microsoft.com/office/powerpoint/2010/main" val="4252046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measured Compton lines in each PMT were fitted and plotted as a function of the position, normalized to the peak measured in the center of the vessel. These peaks where then summed with the expectation being that the sum would be relatively flat.</a:t>
            </a:r>
          </a:p>
          <a:p>
            <a:endParaRPr lang="en-US" dirty="0"/>
          </a:p>
          <a:p>
            <a:r>
              <a:rPr lang="en-US" dirty="0"/>
              <a:t>Position Response</a:t>
            </a:r>
          </a:p>
          <a:p>
            <a:endParaRPr lang="en-US" dirty="0"/>
          </a:p>
          <a:p>
            <a:r>
              <a:rPr lang="en-US" dirty="0"/>
              <a:t>cut text</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17</a:t>
            </a:fld>
            <a:endParaRPr lang="en-US"/>
          </a:p>
        </p:txBody>
      </p:sp>
    </p:spTree>
    <p:extLst>
      <p:ext uri="{BB962C8B-B14F-4D97-AF65-F5344CB8AC3E}">
        <p14:creationId xmlns:p14="http://schemas.microsoft.com/office/powerpoint/2010/main" val="3200441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none of the tested liquid scintillator samples have shown a completely stable long-term light yield, yet another Compton scattering experiment was designed to allow daily energy calibrations of the liquid scintillator. This is has been done by collimating a gamma source along the axis of the liquid scintillator vessel.</a:t>
            </a:r>
          </a:p>
          <a:p>
            <a:endParaRPr lang="en-US" dirty="0"/>
          </a:p>
          <a:p>
            <a:r>
              <a:rPr lang="en-US" dirty="0"/>
              <a:t>potential instability</a:t>
            </a:r>
          </a:p>
          <a:p>
            <a:r>
              <a:rPr lang="en-US" dirty="0"/>
              <a:t>daily calibrations may be necessary of ls vessel or system</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18</a:t>
            </a:fld>
            <a:endParaRPr lang="en-US"/>
          </a:p>
        </p:txBody>
      </p:sp>
    </p:spTree>
    <p:extLst>
      <p:ext uri="{BB962C8B-B14F-4D97-AF65-F5344CB8AC3E}">
        <p14:creationId xmlns:p14="http://schemas.microsoft.com/office/powerpoint/2010/main" val="118960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collimation we can see a Compton scattering in each sodium iodide crystal indicated by the sloped line in the 2d histogram. A fit can then be applied to this line to get an energy calibration of the liquid scintillator once per day to account for the drift in light yield in the liquid scintillator as well as each of the six </a:t>
            </a:r>
            <a:r>
              <a:rPr lang="en-US" dirty="0" err="1"/>
              <a:t>PMTs.</a:t>
            </a:r>
            <a:endParaRPr lang="en-US" dirty="0"/>
          </a:p>
          <a:p>
            <a:endParaRPr lang="en-US" dirty="0"/>
          </a:p>
          <a:p>
            <a:r>
              <a:rPr lang="en-US" dirty="0"/>
              <a:t>update figure (scale, mention source)</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19</a:t>
            </a:fld>
            <a:endParaRPr lang="en-US"/>
          </a:p>
        </p:txBody>
      </p:sp>
    </p:spTree>
    <p:extLst>
      <p:ext uri="{BB962C8B-B14F-4D97-AF65-F5344CB8AC3E}">
        <p14:creationId xmlns:p14="http://schemas.microsoft.com/office/powerpoint/2010/main" val="22858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work for KDK+ includes an updated LS stability experiment utilizing a pulsed LED as an additional stable light source. An initial test of the annulus with the liquid scintillator vessel filled with a pure water-based scintillator is also underway. Later this year the first data collection using a potassium loaded scintillator will occur, and another calibration using a liquid scintillator loaded with sodium-22 which decays purely through positron emission will also be performed.</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20</a:t>
            </a:fld>
            <a:endParaRPr lang="en-US"/>
          </a:p>
        </p:txBody>
      </p:sp>
    </p:spTree>
    <p:extLst>
      <p:ext uri="{BB962C8B-B14F-4D97-AF65-F5344CB8AC3E}">
        <p14:creationId xmlns:p14="http://schemas.microsoft.com/office/powerpoint/2010/main" val="99183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 </a:t>
            </a:r>
            <a:r>
              <a:rPr lang="en-US" dirty="0" err="1"/>
              <a:t>detecter</a:t>
            </a:r>
            <a:r>
              <a:rPr lang="en-US" dirty="0"/>
              <a:t> and large gamma tagger</a:t>
            </a:r>
          </a:p>
          <a:p>
            <a:r>
              <a:rPr lang="en-US" dirty="0" err="1"/>
              <a:t>Mtas</a:t>
            </a:r>
            <a:r>
              <a:rPr lang="en-US" dirty="0"/>
              <a:t> contains</a:t>
            </a:r>
          </a:p>
        </p:txBody>
      </p:sp>
      <p:sp>
        <p:nvSpPr>
          <p:cNvPr id="4" name="Slide Number Placeholder 3"/>
          <p:cNvSpPr>
            <a:spLocks noGrp="1"/>
          </p:cNvSpPr>
          <p:nvPr>
            <p:ph type="sldNum" sz="quarter" idx="5"/>
          </p:nvPr>
        </p:nvSpPr>
        <p:spPr/>
        <p:txBody>
          <a:bodyPr/>
          <a:lstStyle/>
          <a:p>
            <a:fld id="{1CC56649-A469-7544-BDF1-C205A49A9FB2}" type="slidenum">
              <a:rPr lang="en-US" smtClean="0"/>
              <a:t>3</a:t>
            </a:fld>
            <a:endParaRPr lang="en-US"/>
          </a:p>
        </p:txBody>
      </p:sp>
    </p:spTree>
    <p:extLst>
      <p:ext uri="{BB962C8B-B14F-4D97-AF65-F5344CB8AC3E}">
        <p14:creationId xmlns:p14="http://schemas.microsoft.com/office/powerpoint/2010/main" val="305307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1000 positron decays</a:t>
            </a:r>
          </a:p>
          <a:p>
            <a:r>
              <a:rPr lang="en-US" dirty="0" err="1"/>
              <a:t>engelkeimer</a:t>
            </a:r>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4</a:t>
            </a:fld>
            <a:endParaRPr lang="en-US"/>
          </a:p>
        </p:txBody>
      </p:sp>
    </p:spTree>
    <p:extLst>
      <p:ext uri="{BB962C8B-B14F-4D97-AF65-F5344CB8AC3E}">
        <p14:creationId xmlns:p14="http://schemas.microsoft.com/office/powerpoint/2010/main" val="45324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preliminary phase of the experiment will be conducted using an annulus containing four </a:t>
            </a:r>
            <a:r>
              <a:rPr lang="en-US" dirty="0" err="1"/>
              <a:t>NaI</a:t>
            </a:r>
            <a:r>
              <a:rPr lang="en-US" dirty="0"/>
              <a:t> crystals. Each crystal is measured by one PMT, and will allow us to identify back-to-back gamma emissions from events seen in a coincident timing window between opposite crystals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Sodium-22 maximum beta plus decay energy is 545.5 keV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Potassium-40 maximum beta plus decay energy is 483 keV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Follow up with MTAS</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5</a:t>
            </a:fld>
            <a:endParaRPr lang="en-US"/>
          </a:p>
        </p:txBody>
      </p:sp>
    </p:spTree>
    <p:extLst>
      <p:ext uri="{BB962C8B-B14F-4D97-AF65-F5344CB8AC3E}">
        <p14:creationId xmlns:p14="http://schemas.microsoft.com/office/powerpoint/2010/main" val="355775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liquid scintillator vessel has been designed to fit in the center bore of the annulus. This vessel has a volume of 300 mL and is designed to be airtight when filled and sealed. PMTs on either end of the vessel attached to acrylic windows will observe decays within the liquid scintillator.</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6</a:t>
            </a:fld>
            <a:endParaRPr lang="en-US"/>
          </a:p>
        </p:txBody>
      </p:sp>
    </p:spTree>
    <p:extLst>
      <p:ext uri="{BB962C8B-B14F-4D97-AF65-F5344CB8AC3E}">
        <p14:creationId xmlns:p14="http://schemas.microsoft.com/office/powerpoint/2010/main" val="42104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important considerations that were made when creating a liquid scintillator cocktail. These include the overall light yield of the scintillator, as well as the stability of that light yield over a long time frame. The third consideration is the amount of potassium that can be loaded into it as the natural abundance of 40K is only 117 ppm, so to avoid an extremely long data collection period, the mass fraction should be as high as possible.</a:t>
            </a:r>
          </a:p>
          <a:p>
            <a:r>
              <a:rPr lang="en-US" dirty="0"/>
              <a:t> cut text</a:t>
            </a:r>
          </a:p>
        </p:txBody>
      </p:sp>
      <p:sp>
        <p:nvSpPr>
          <p:cNvPr id="4" name="Slide Number Placeholder 3"/>
          <p:cNvSpPr>
            <a:spLocks noGrp="1"/>
          </p:cNvSpPr>
          <p:nvPr>
            <p:ph type="sldNum" sz="quarter" idx="5"/>
          </p:nvPr>
        </p:nvSpPr>
        <p:spPr/>
        <p:txBody>
          <a:bodyPr/>
          <a:lstStyle/>
          <a:p>
            <a:fld id="{1CC56649-A469-7544-BDF1-C205A49A9FB2}" type="slidenum">
              <a:rPr lang="en-US" smtClean="0"/>
              <a:t>7</a:t>
            </a:fld>
            <a:endParaRPr lang="en-US"/>
          </a:p>
        </p:txBody>
      </p:sp>
    </p:spTree>
    <p:extLst>
      <p:ext uri="{BB962C8B-B14F-4D97-AF65-F5344CB8AC3E}">
        <p14:creationId xmlns:p14="http://schemas.microsoft.com/office/powerpoint/2010/main" val="359253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test these factors a series of Compton scattering experiments can be performed. By placing a monoenergetic gamma source in a fixed position relative to a liquid scintillator and a second scintillator, a fixed scattering angle can give a consistent energy deposit in the liquid scintillator. This gives a Compton line that can quantify the overall light yield of the scintillator.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 photon  </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8</a:t>
            </a:fld>
            <a:endParaRPr lang="en-US"/>
          </a:p>
        </p:txBody>
      </p:sp>
    </p:spTree>
    <p:extLst>
      <p:ext uri="{BB962C8B-B14F-4D97-AF65-F5344CB8AC3E}">
        <p14:creationId xmlns:p14="http://schemas.microsoft.com/office/powerpoint/2010/main" val="267346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Compton peak can then be fit to a gaussian plus an error function to give a mean value for the observed Compton line</a:t>
            </a:r>
          </a:p>
        </p:txBody>
      </p:sp>
      <p:sp>
        <p:nvSpPr>
          <p:cNvPr id="4" name="Slide Number Placeholder 3"/>
          <p:cNvSpPr>
            <a:spLocks noGrp="1"/>
          </p:cNvSpPr>
          <p:nvPr>
            <p:ph type="sldNum" sz="quarter" idx="5"/>
          </p:nvPr>
        </p:nvSpPr>
        <p:spPr/>
        <p:txBody>
          <a:bodyPr/>
          <a:lstStyle/>
          <a:p>
            <a:fld id="{1CC56649-A469-7544-BDF1-C205A49A9FB2}" type="slidenum">
              <a:rPr lang="en-US" smtClean="0"/>
              <a:t>9</a:t>
            </a:fld>
            <a:endParaRPr lang="en-US"/>
          </a:p>
        </p:txBody>
      </p:sp>
    </p:spTree>
    <p:extLst>
      <p:ext uri="{BB962C8B-B14F-4D97-AF65-F5344CB8AC3E}">
        <p14:creationId xmlns:p14="http://schemas.microsoft.com/office/powerpoint/2010/main" val="303641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setup for the experimental measurement of the overall light yield. Each sample is measured on each of the  three PMTs to ensure identical experimental conditions using a Cs-137 source and a sodium iodide crystal measured by a </a:t>
            </a:r>
            <a:r>
              <a:rPr lang="en-US" dirty="0" err="1"/>
              <a:t>sipm</a:t>
            </a:r>
            <a:r>
              <a:rPr lang="en-US" dirty="0"/>
              <a:t> to detect scattering from samples.</a:t>
            </a:r>
          </a:p>
          <a:p>
            <a:endParaRPr lang="en-US" dirty="0"/>
          </a:p>
        </p:txBody>
      </p:sp>
      <p:sp>
        <p:nvSpPr>
          <p:cNvPr id="4" name="Slide Number Placeholder 3"/>
          <p:cNvSpPr>
            <a:spLocks noGrp="1"/>
          </p:cNvSpPr>
          <p:nvPr>
            <p:ph type="sldNum" sz="quarter" idx="5"/>
          </p:nvPr>
        </p:nvSpPr>
        <p:spPr/>
        <p:txBody>
          <a:bodyPr/>
          <a:lstStyle/>
          <a:p>
            <a:fld id="{1CC56649-A469-7544-BDF1-C205A49A9FB2}" type="slidenum">
              <a:rPr lang="en-US" smtClean="0"/>
              <a:t>10</a:t>
            </a:fld>
            <a:endParaRPr lang="en-US"/>
          </a:p>
        </p:txBody>
      </p:sp>
    </p:spTree>
    <p:extLst>
      <p:ext uri="{BB962C8B-B14F-4D97-AF65-F5344CB8AC3E}">
        <p14:creationId xmlns:p14="http://schemas.microsoft.com/office/powerpoint/2010/main" val="320251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8552-B9C5-E0D2-12D2-E458E0379B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525B93-3B49-86C2-3EF8-F5A63D415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F25842-B278-9FF5-491B-0C351E774D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4A8431-3BC6-73BC-3EBA-F9AE5C1CE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C1B43-3051-7CE2-FC0A-524766158251}"/>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263419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2CE-31CA-58A4-030A-B5CC3EFB97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5F0F6-C39A-F39A-4CA7-500681939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40C79-D658-C24A-7826-F913DC6511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BD7160-160D-E02F-672A-D2CC3E063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E062C-B001-350C-CC8B-624FB93377C4}"/>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83416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8F6DD-0B6C-6FF4-BCE2-D8E5C9FD28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7F02AF-F420-DB44-E415-C6E7990D5F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D17AE-0EF1-ECC8-A684-3AC249ACAA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91B2E0D-BC2A-90B4-3993-982ED72F9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2C6C7-10B0-1195-C9B9-A4395E3BD8C0}"/>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150050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22C951-416A-1442-8F3A-220C4BD0C557}"/>
              </a:ext>
            </a:extLst>
          </p:cNvPr>
          <p:cNvSpPr/>
          <p:nvPr userDrawn="1"/>
        </p:nvSpPr>
        <p:spPr>
          <a:xfrm>
            <a:off x="0" y="5715000"/>
            <a:ext cx="121920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E908B9-9AF8-094E-B6F0-BA0132A3F2C7}"/>
              </a:ext>
            </a:extLst>
          </p:cNvPr>
          <p:cNvSpPr>
            <a:spLocks noGrp="1"/>
          </p:cNvSpPr>
          <p:nvPr>
            <p:ph type="ctrTitle"/>
          </p:nvPr>
        </p:nvSpPr>
        <p:spPr>
          <a:xfrm>
            <a:off x="590924" y="838200"/>
            <a:ext cx="10891875" cy="2284568"/>
          </a:xfrm>
          <a:prstGeom prst="rect">
            <a:avLst/>
          </a:prstGeom>
        </p:spPr>
        <p:txBody>
          <a:bodyPr anchor="b">
            <a:noAutofit/>
          </a:bodyPr>
          <a:lstStyle>
            <a:lvl1pPr algn="l">
              <a:defRPr sz="4400" b="1" i="0" spc="10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159C2B5-FD32-5E49-900B-B13AFC4BAF88}"/>
              </a:ext>
            </a:extLst>
          </p:cNvPr>
          <p:cNvSpPr>
            <a:spLocks noGrp="1"/>
          </p:cNvSpPr>
          <p:nvPr>
            <p:ph type="subTitle" idx="1"/>
          </p:nvPr>
        </p:nvSpPr>
        <p:spPr>
          <a:xfrm>
            <a:off x="590924" y="3238578"/>
            <a:ext cx="10891875" cy="538730"/>
          </a:xfrm>
          <a:prstGeom prst="rect">
            <a:avLst/>
          </a:prstGeom>
        </p:spPr>
        <p:txBody>
          <a:bodyPr anchor="t">
            <a:noAutofit/>
          </a:bodyPr>
          <a:lstStyle>
            <a:lvl1pPr marL="0" indent="0" algn="l">
              <a:buNone/>
              <a:defRPr sz="2000" b="1" i="0" spc="50" baseline="0">
                <a:solidFill>
                  <a:srgbClr val="FABD0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D794D79B-4955-544D-9341-1E1E443C4334}"/>
              </a:ext>
            </a:extLst>
          </p:cNvPr>
          <p:cNvSpPr>
            <a:spLocks noGrp="1"/>
          </p:cNvSpPr>
          <p:nvPr>
            <p:ph type="body" sz="quarter" idx="10" hasCustomPrompt="1"/>
          </p:nvPr>
        </p:nvSpPr>
        <p:spPr>
          <a:xfrm>
            <a:off x="604800" y="4728727"/>
            <a:ext cx="10891875" cy="389812"/>
          </a:xfrm>
        </p:spPr>
        <p:txBody>
          <a:bodyPr anchor="b" anchorCtr="0"/>
          <a:lstStyle>
            <a:lvl1pPr marL="0" indent="0">
              <a:buNone/>
              <a:defRPr sz="1400" b="0" i="0" spc="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MONTH XX, YEAR</a:t>
            </a:r>
          </a:p>
        </p:txBody>
      </p:sp>
      <p:pic>
        <p:nvPicPr>
          <p:cNvPr id="6" name="Picture 5">
            <a:extLst>
              <a:ext uri="{FF2B5EF4-FFF2-40B4-BE49-F238E27FC236}">
                <a16:creationId xmlns:a16="http://schemas.microsoft.com/office/drawing/2014/main" id="{FF9E08A7-EA70-124E-8872-8417C96B1FE3}"/>
              </a:ext>
            </a:extLst>
          </p:cNvPr>
          <p:cNvPicPr>
            <a:picLocks noChangeAspect="1"/>
          </p:cNvPicPr>
          <p:nvPr userDrawn="1"/>
        </p:nvPicPr>
        <p:blipFill>
          <a:blip r:embed="rId2"/>
          <a:stretch>
            <a:fillRect/>
          </a:stretch>
        </p:blipFill>
        <p:spPr>
          <a:xfrm>
            <a:off x="9553575" y="6057900"/>
            <a:ext cx="1943100" cy="457200"/>
          </a:xfrm>
          <a:prstGeom prst="rect">
            <a:avLst/>
          </a:prstGeom>
        </p:spPr>
      </p:pic>
      <p:pic>
        <p:nvPicPr>
          <p:cNvPr id="5" name="Picture 4">
            <a:extLst>
              <a:ext uri="{FF2B5EF4-FFF2-40B4-BE49-F238E27FC236}">
                <a16:creationId xmlns:a16="http://schemas.microsoft.com/office/drawing/2014/main" id="{5EC5DBD6-B755-CC4D-8D1E-AC4651E761CA}"/>
              </a:ext>
            </a:extLst>
          </p:cNvPr>
          <p:cNvPicPr>
            <a:picLocks noChangeAspect="1"/>
          </p:cNvPicPr>
          <p:nvPr userDrawn="1"/>
        </p:nvPicPr>
        <p:blipFill>
          <a:blip r:embed="rId3"/>
          <a:srcRect/>
          <a:stretch/>
        </p:blipFill>
        <p:spPr>
          <a:xfrm>
            <a:off x="0" y="0"/>
            <a:ext cx="12192000" cy="165100"/>
          </a:xfrm>
          <a:prstGeom prst="rect">
            <a:avLst/>
          </a:prstGeom>
        </p:spPr>
      </p:pic>
    </p:spTree>
    <p:extLst>
      <p:ext uri="{BB962C8B-B14F-4D97-AF65-F5344CB8AC3E}">
        <p14:creationId xmlns:p14="http://schemas.microsoft.com/office/powerpoint/2010/main" val="8194086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age with photo">
    <p:bg>
      <p:bgPr>
        <a:solidFill>
          <a:srgbClr val="EBEBEC"/>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292A029-F549-3740-BF04-29AC6D613DB7}"/>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01DB2C69-F649-2E41-A435-292B23F4B621}"/>
              </a:ext>
            </a:extLst>
          </p:cNvPr>
          <p:cNvSpPr>
            <a:spLocks noGrp="1"/>
          </p:cNvSpPr>
          <p:nvPr>
            <p:ph sz="half" idx="1"/>
          </p:nvPr>
        </p:nvSpPr>
        <p:spPr>
          <a:xfrm>
            <a:off x="599585" y="1442852"/>
            <a:ext cx="5267815" cy="36879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marL="1371600" marR="0" lvl="5"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dirty="0"/>
              <a:t>Seventh level</a:t>
            </a:r>
          </a:p>
        </p:txBody>
      </p:sp>
      <p:pic>
        <p:nvPicPr>
          <p:cNvPr id="10" name="Picture 9">
            <a:extLst>
              <a:ext uri="{FF2B5EF4-FFF2-40B4-BE49-F238E27FC236}">
                <a16:creationId xmlns:a16="http://schemas.microsoft.com/office/drawing/2014/main" id="{9A518E54-571D-EE4F-9DB6-F9EF51BA09D4}"/>
              </a:ext>
            </a:extLst>
          </p:cNvPr>
          <p:cNvPicPr>
            <a:picLocks noChangeAspect="1"/>
          </p:cNvPicPr>
          <p:nvPr userDrawn="1"/>
        </p:nvPicPr>
        <p:blipFill>
          <a:blip r:embed="rId2"/>
          <a:srcRect/>
          <a:stretch/>
        </p:blipFill>
        <p:spPr>
          <a:xfrm>
            <a:off x="0" y="0"/>
            <a:ext cx="12192000" cy="165100"/>
          </a:xfrm>
          <a:prstGeom prst="rect">
            <a:avLst/>
          </a:prstGeom>
        </p:spPr>
      </p:pic>
      <p:sp>
        <p:nvSpPr>
          <p:cNvPr id="5" name="Rectangle 4">
            <a:extLst>
              <a:ext uri="{FF2B5EF4-FFF2-40B4-BE49-F238E27FC236}">
                <a16:creationId xmlns:a16="http://schemas.microsoft.com/office/drawing/2014/main" id="{E062C3FF-FCAB-DB45-A58D-0BD8642C952C}"/>
              </a:ext>
            </a:extLst>
          </p:cNvPr>
          <p:cNvSpPr/>
          <p:nvPr userDrawn="1"/>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7F8819-A836-B049-8514-1DE0A7FC7EEF}"/>
              </a:ext>
            </a:extLst>
          </p:cNvPr>
          <p:cNvPicPr>
            <a:picLocks noChangeAspect="1"/>
          </p:cNvPicPr>
          <p:nvPr userDrawn="1"/>
        </p:nvPicPr>
        <p:blipFill>
          <a:blip r:embed="rId3"/>
          <a:stretch>
            <a:fillRect/>
          </a:stretch>
        </p:blipFill>
        <p:spPr>
          <a:xfrm>
            <a:off x="9553575" y="6057900"/>
            <a:ext cx="1943100" cy="457200"/>
          </a:xfrm>
          <a:prstGeom prst="rect">
            <a:avLst/>
          </a:prstGeom>
        </p:spPr>
      </p:pic>
    </p:spTree>
    <p:extLst>
      <p:ext uri="{BB962C8B-B14F-4D97-AF65-F5344CB8AC3E}">
        <p14:creationId xmlns:p14="http://schemas.microsoft.com/office/powerpoint/2010/main" val="78657429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age – one column">
    <p:bg>
      <p:bgPr>
        <a:solidFill>
          <a:srgbClr val="EBEB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241A-FE81-E045-A53F-CCB1ECEF6369}"/>
              </a:ext>
            </a:extLst>
          </p:cNvPr>
          <p:cNvSpPr>
            <a:spLocks noGrp="1"/>
          </p:cNvSpPr>
          <p:nvPr>
            <p:ph type="title"/>
          </p:nvPr>
        </p:nvSpPr>
        <p:spPr>
          <a:xfrm>
            <a:off x="599585" y="705274"/>
            <a:ext cx="10897200"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74B1D494-1163-FD4D-87D9-F88FDD14180A}"/>
              </a:ext>
            </a:extLst>
          </p:cNvPr>
          <p:cNvSpPr>
            <a:spLocks noGrp="1"/>
          </p:cNvSpPr>
          <p:nvPr>
            <p:ph sz="half" idx="1"/>
          </p:nvPr>
        </p:nvSpPr>
        <p:spPr>
          <a:xfrm>
            <a:off x="599585" y="1442852"/>
            <a:ext cx="10897090" cy="36879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marL="1371600" marR="0" lvl="5"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dirty="0"/>
              <a:t>Seventh level</a:t>
            </a:r>
          </a:p>
        </p:txBody>
      </p:sp>
      <p:pic>
        <p:nvPicPr>
          <p:cNvPr id="6" name="Picture 5">
            <a:extLst>
              <a:ext uri="{FF2B5EF4-FFF2-40B4-BE49-F238E27FC236}">
                <a16:creationId xmlns:a16="http://schemas.microsoft.com/office/drawing/2014/main" id="{39CE587E-971A-AE4C-A03D-10208DBE7F6A}"/>
              </a:ext>
            </a:extLst>
          </p:cNvPr>
          <p:cNvPicPr>
            <a:picLocks noChangeAspect="1"/>
          </p:cNvPicPr>
          <p:nvPr userDrawn="1"/>
        </p:nvPicPr>
        <p:blipFill>
          <a:blip r:embed="rId2"/>
          <a:srcRect/>
          <a:stretch/>
        </p:blipFill>
        <p:spPr>
          <a:xfrm>
            <a:off x="0" y="0"/>
            <a:ext cx="12192000" cy="165100"/>
          </a:xfrm>
          <a:prstGeom prst="rect">
            <a:avLst/>
          </a:prstGeom>
        </p:spPr>
      </p:pic>
      <p:sp>
        <p:nvSpPr>
          <p:cNvPr id="5" name="Rectangle 4">
            <a:extLst>
              <a:ext uri="{FF2B5EF4-FFF2-40B4-BE49-F238E27FC236}">
                <a16:creationId xmlns:a16="http://schemas.microsoft.com/office/drawing/2014/main" id="{0EDD00A5-8BC9-AE46-B8D3-B7FEC311C25B}"/>
              </a:ext>
            </a:extLst>
          </p:cNvPr>
          <p:cNvSpPr/>
          <p:nvPr userDrawn="1"/>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24F25A-A643-A844-91A9-2D5B56DB8E7F}"/>
              </a:ext>
            </a:extLst>
          </p:cNvPr>
          <p:cNvPicPr>
            <a:picLocks noChangeAspect="1"/>
          </p:cNvPicPr>
          <p:nvPr userDrawn="1"/>
        </p:nvPicPr>
        <p:blipFill>
          <a:blip r:embed="rId3"/>
          <a:stretch>
            <a:fillRect/>
          </a:stretch>
        </p:blipFill>
        <p:spPr>
          <a:xfrm>
            <a:off x="9553575" y="6057900"/>
            <a:ext cx="1943100" cy="457200"/>
          </a:xfrm>
          <a:prstGeom prst="rect">
            <a:avLst/>
          </a:prstGeom>
          <a:solidFill>
            <a:schemeClr val="bg2"/>
          </a:solidFill>
        </p:spPr>
      </p:pic>
    </p:spTree>
    <p:extLst>
      <p:ext uri="{BB962C8B-B14F-4D97-AF65-F5344CB8AC3E}">
        <p14:creationId xmlns:p14="http://schemas.microsoft.com/office/powerpoint/2010/main" val="9743351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5423-2A6C-A997-12A1-9BE06ABE1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7D906-6F6D-F6C9-517F-E7665B4FAE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89A46-3099-2152-1DEE-BCB1A682A1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785258-8313-F5BF-A372-6386D2FEA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16B6E-2D03-FD04-3E34-0DFB1FC1FC5C}"/>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340510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FA3A-872B-6AB5-F206-D5DB2A8CFC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F553E-718C-5E81-92AE-86670D8AF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FCDD7-B1B4-180E-EC8B-392CEA94D0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E01ED0-C82E-DBE5-042D-6075A1EE4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8F10D-7058-9554-7858-6D1F2A102DC4}"/>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85165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486E-6D09-60AF-8BC3-0F6692A5B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04CB5-72D5-124D-14AE-B0B7C6BBF7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6A695F-853A-1BB2-BDB7-30F73143B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D13AA-AA33-FA52-6449-911B89A9239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79BDCB-123F-B643-BF30-F7CAC0711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9AFFA-2148-496C-D365-1AF8F2CA5E17}"/>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68342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CF37-72C9-DC15-F0E2-BF8AD9E6DC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A91C1A-7CD9-8549-3E45-7AAD014D7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35293-180D-7031-1A15-420C95DC43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534E6-C303-ADB0-8706-6BCD43763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CEA85-D7CB-E989-02AF-EC7A36CA7C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1FACA2-A75F-47B4-22EB-5F01BF65F11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8437A38-2BEF-46B1-E93B-1CD3D0C53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2C858-61E5-9F89-E2FC-CFF64F454396}"/>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280335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595E-6375-8237-B6CE-70FFC773E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B7D3F-B128-F4C7-9B64-D32D0E88ED9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C2E7AD0-1182-3ED4-4E5E-8AD285483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EDCD9D-59F9-50E2-6B92-19C1D16F37DA}"/>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371218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7CAA9-560B-23C4-2CA4-8F1677B77D5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ED5F801-8DFA-DFDC-7629-3E60E955C1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2C3A99-4F5B-BE6E-8E25-9FD8233E9997}"/>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157433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2CEF-A665-54DB-3BD1-C977DCD6E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603FEA-3A81-D3C2-063E-04CCFCDF60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ACB20-9C84-63AD-4647-FDCE6C332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352C2-FC7F-387C-CD50-C9B8D7B4475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893F2B-3A16-3AE6-015E-A4A6F6A5F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917E2-15ED-B786-F1FA-5A5FE0D7C166}"/>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421308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F0E4-EBDE-D57C-53D0-14E95C73D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90A4C9-67DB-7049-2D7C-55E4D918A0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1E4979-EE40-AFB7-D635-0AEB4E256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E6D388-0C31-7FA7-F95C-4E22B2BDF16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C22DBE6-E705-D362-5C35-5E834D1C6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B4A5E-979D-BD98-5488-97A8780A442A}"/>
              </a:ext>
            </a:extLst>
          </p:cNvPr>
          <p:cNvSpPr>
            <a:spLocks noGrp="1"/>
          </p:cNvSpPr>
          <p:nvPr>
            <p:ph type="sldNum" sz="quarter" idx="12"/>
          </p:nvPr>
        </p:nvSpPr>
        <p:spPr/>
        <p:txBody>
          <a:bodyPr/>
          <a:lstStyle/>
          <a:p>
            <a:fld id="{C68881E4-A410-444D-9B53-DFCCF33D296D}" type="slidenum">
              <a:rPr lang="en-US" smtClean="0"/>
              <a:t>‹#›</a:t>
            </a:fld>
            <a:endParaRPr lang="en-US"/>
          </a:p>
        </p:txBody>
      </p:sp>
    </p:spTree>
    <p:extLst>
      <p:ext uri="{BB962C8B-B14F-4D97-AF65-F5344CB8AC3E}">
        <p14:creationId xmlns:p14="http://schemas.microsoft.com/office/powerpoint/2010/main" val="305951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3FEAA-CE1B-5BD3-DF6A-AE7922AF5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2B7E2-BD8E-D06A-0D92-7ABB23515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60A50-EED4-9BB5-C118-0A6C2DC92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4085A64E-7B29-D4FE-CD78-8545BDF31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ACE66C-266E-5AF2-11BF-187510D83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8881E4-A410-444D-9B53-DFCCF33D296D}" type="slidenum">
              <a:rPr lang="en-US" smtClean="0"/>
              <a:t>‹#›</a:t>
            </a:fld>
            <a:endParaRPr lang="en-US"/>
          </a:p>
        </p:txBody>
      </p:sp>
    </p:spTree>
    <p:extLst>
      <p:ext uri="{BB962C8B-B14F-4D97-AF65-F5344CB8AC3E}">
        <p14:creationId xmlns:p14="http://schemas.microsoft.com/office/powerpoint/2010/main" val="38702736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4FAF5F-8D52-274A-8B4D-B90D0C892371}"/>
              </a:ext>
            </a:extLst>
          </p:cNvPr>
          <p:cNvSpPr>
            <a:spLocks noGrp="1"/>
          </p:cNvSpPr>
          <p:nvPr>
            <p:ph type="subTitle" idx="1"/>
          </p:nvPr>
        </p:nvSpPr>
        <p:spPr>
          <a:xfrm>
            <a:off x="590925" y="3238578"/>
            <a:ext cx="8083176" cy="538730"/>
          </a:xfrm>
        </p:spPr>
        <p:txBody>
          <a:bodyPr/>
          <a:lstStyle/>
          <a:p>
            <a:r>
              <a:rPr lang="en-US" sz="1600" dirty="0"/>
              <a:t>KDK+</a:t>
            </a:r>
          </a:p>
          <a:p>
            <a:r>
              <a:rPr lang="en-US" sz="1600" dirty="0"/>
              <a:t>Cameron Ingo</a:t>
            </a:r>
          </a:p>
        </p:txBody>
      </p:sp>
      <p:sp>
        <p:nvSpPr>
          <p:cNvPr id="4" name="Text Placeholder 3">
            <a:extLst>
              <a:ext uri="{FF2B5EF4-FFF2-40B4-BE49-F238E27FC236}">
                <a16:creationId xmlns:a16="http://schemas.microsoft.com/office/drawing/2014/main" id="{BE68920F-5895-4747-8AE1-389F822AC191}"/>
              </a:ext>
            </a:extLst>
          </p:cNvPr>
          <p:cNvSpPr>
            <a:spLocks noGrp="1"/>
          </p:cNvSpPr>
          <p:nvPr>
            <p:ph type="body" sz="quarter" idx="10"/>
          </p:nvPr>
        </p:nvSpPr>
        <p:spPr>
          <a:xfrm>
            <a:off x="604800" y="5262127"/>
            <a:ext cx="10891875" cy="389812"/>
          </a:xfrm>
        </p:spPr>
        <p:txBody>
          <a:bodyPr/>
          <a:lstStyle/>
          <a:p>
            <a:r>
              <a:rPr lang="en-US" sz="1300" dirty="0"/>
              <a:t>February 15, 2026</a:t>
            </a:r>
          </a:p>
        </p:txBody>
      </p:sp>
      <p:sp>
        <p:nvSpPr>
          <p:cNvPr id="5" name="Title 1">
            <a:extLst>
              <a:ext uri="{FF2B5EF4-FFF2-40B4-BE49-F238E27FC236}">
                <a16:creationId xmlns:a16="http://schemas.microsoft.com/office/drawing/2014/main" id="{5163B033-A302-18B8-6249-46340E4C221E}"/>
              </a:ext>
            </a:extLst>
          </p:cNvPr>
          <p:cNvSpPr txBox="1">
            <a:spLocks/>
          </p:cNvSpPr>
          <p:nvPr/>
        </p:nvSpPr>
        <p:spPr>
          <a:xfrm>
            <a:off x="604800" y="271370"/>
            <a:ext cx="10506455" cy="29672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spc="10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8000" dirty="0"/>
              <a:t>KDK+ Systematics and Calibration</a:t>
            </a:r>
          </a:p>
        </p:txBody>
      </p:sp>
      <p:sp>
        <p:nvSpPr>
          <p:cNvPr id="9" name="TextBox 8">
            <a:extLst>
              <a:ext uri="{FF2B5EF4-FFF2-40B4-BE49-F238E27FC236}">
                <a16:creationId xmlns:a16="http://schemas.microsoft.com/office/drawing/2014/main" id="{F24FCEB2-1AB0-8B13-0D13-275FD4BA9491}"/>
              </a:ext>
            </a:extLst>
          </p:cNvPr>
          <p:cNvSpPr txBox="1"/>
          <p:nvPr/>
        </p:nvSpPr>
        <p:spPr>
          <a:xfrm>
            <a:off x="0" y="5869196"/>
            <a:ext cx="5957908" cy="1015663"/>
          </a:xfrm>
          <a:prstGeom prst="rect">
            <a:avLst/>
          </a:prstGeom>
          <a:noFill/>
        </p:spPr>
        <p:txBody>
          <a:bodyPr wrap="square">
            <a:spAutoFit/>
          </a:bodyPr>
          <a:lstStyle/>
          <a:p>
            <a:r>
              <a:rPr lang="en-US" sz="1200" b="1" dirty="0">
                <a:solidFill>
                  <a:schemeClr val="bg1"/>
                </a:solidFill>
              </a:rPr>
              <a:t>Collaborators:</a:t>
            </a:r>
          </a:p>
          <a:p>
            <a:r>
              <a:rPr lang="en-US" sz="1200" b="1" dirty="0">
                <a:solidFill>
                  <a:schemeClr val="bg1"/>
                </a:solidFill>
              </a:rPr>
              <a:t>CNL: </a:t>
            </a:r>
            <a:r>
              <a:rPr lang="en-US" sz="1200" dirty="0">
                <a:solidFill>
                  <a:schemeClr val="bg1"/>
                </a:solidFill>
              </a:rPr>
              <a:t>T. Domingo,</a:t>
            </a:r>
            <a:r>
              <a:rPr lang="en-US" sz="1200" b="1" dirty="0">
                <a:solidFill>
                  <a:schemeClr val="bg1"/>
                </a:solidFill>
              </a:rPr>
              <a:t> </a:t>
            </a:r>
            <a:r>
              <a:rPr lang="en-US" sz="1200" dirty="0">
                <a:solidFill>
                  <a:schemeClr val="bg1"/>
                </a:solidFill>
              </a:rPr>
              <a:t>A. Erlandson,</a:t>
            </a:r>
            <a:r>
              <a:rPr lang="en-US" sz="1200" b="1" dirty="0">
                <a:solidFill>
                  <a:schemeClr val="bg1"/>
                </a:solidFill>
              </a:rPr>
              <a:t> </a:t>
            </a:r>
            <a:r>
              <a:rPr lang="en-US" sz="1200" dirty="0">
                <a:solidFill>
                  <a:schemeClr val="bg1"/>
                </a:solidFill>
              </a:rPr>
              <a:t>K, Hartling, </a:t>
            </a:r>
            <a:r>
              <a:rPr lang="en-CA" sz="1200" dirty="0">
                <a:solidFill>
                  <a:srgbClr val="000000"/>
                </a:solidFill>
              </a:rPr>
              <a:t>D.</a:t>
            </a:r>
            <a:r>
              <a:rPr lang="en-CA" sz="1200" dirty="0">
                <a:solidFill>
                  <a:srgbClr val="000000"/>
                </a:solidFill>
                <a:effectLst/>
              </a:rPr>
              <a:t> Pérez-Loureiro, </a:t>
            </a:r>
            <a:r>
              <a:rPr lang="en-US" sz="1200" b="1" dirty="0">
                <a:solidFill>
                  <a:schemeClr val="bg1"/>
                </a:solidFill>
              </a:rPr>
              <a:t>BNL: </a:t>
            </a:r>
            <a:r>
              <a:rPr lang="en-US" sz="1200" dirty="0">
                <a:solidFill>
                  <a:schemeClr val="bg1"/>
                </a:solidFill>
              </a:rPr>
              <a:t>M. Yeh,         </a:t>
            </a:r>
            <a:r>
              <a:rPr lang="en-US" sz="1200" b="1" dirty="0">
                <a:solidFill>
                  <a:schemeClr val="bg1"/>
                </a:solidFill>
              </a:rPr>
              <a:t>SNOLAB: </a:t>
            </a:r>
            <a:r>
              <a:rPr lang="en-US" sz="1200" dirty="0">
                <a:solidFill>
                  <a:schemeClr val="bg1"/>
                </a:solidFill>
              </a:rPr>
              <a:t>M. </a:t>
            </a:r>
            <a:r>
              <a:rPr lang="en-US" sz="1200" dirty="0" err="1">
                <a:solidFill>
                  <a:schemeClr val="bg1"/>
                </a:solidFill>
              </a:rPr>
              <a:t>Stukel</a:t>
            </a:r>
            <a:r>
              <a:rPr lang="en-US" sz="1200" dirty="0">
                <a:solidFill>
                  <a:schemeClr val="bg1"/>
                </a:solidFill>
              </a:rPr>
              <a:t>,</a:t>
            </a:r>
            <a:r>
              <a:rPr lang="en-US" sz="1200" b="1" dirty="0">
                <a:solidFill>
                  <a:schemeClr val="bg1"/>
                </a:solidFill>
              </a:rPr>
              <a:t> ORNL: </a:t>
            </a:r>
            <a:r>
              <a:rPr lang="en-US" sz="1200" dirty="0">
                <a:solidFill>
                  <a:schemeClr val="bg1"/>
                </a:solidFill>
              </a:rPr>
              <a:t>C. Rasco, K. </a:t>
            </a:r>
            <a:r>
              <a:rPr lang="en-CA" sz="1200" i="0" dirty="0" err="1">
                <a:solidFill>
                  <a:srgbClr val="242424"/>
                </a:solidFill>
                <a:effectLst/>
                <a:latin typeface="Segoe UI" panose="020B0502040204020203" pitchFamily="34" charset="0"/>
              </a:rPr>
              <a:t>Rykaczewski</a:t>
            </a:r>
            <a:r>
              <a:rPr lang="en-CA" sz="1200" i="0" dirty="0">
                <a:solidFill>
                  <a:srgbClr val="242424"/>
                </a:solidFill>
                <a:effectLst/>
                <a:latin typeface="Segoe UI" panose="020B0502040204020203" pitchFamily="34" charset="0"/>
              </a:rPr>
              <a:t>,</a:t>
            </a:r>
            <a:r>
              <a:rPr lang="en-US" sz="1200" i="0" dirty="0">
                <a:solidFill>
                  <a:schemeClr val="bg1"/>
                </a:solidFill>
                <a:effectLst/>
                <a:latin typeface="Segoe UI" panose="020B0502040204020203" pitchFamily="34" charset="0"/>
              </a:rPr>
              <a:t> </a:t>
            </a:r>
            <a:r>
              <a:rPr lang="en-US" sz="1200" b="1" dirty="0">
                <a:solidFill>
                  <a:schemeClr val="bg1"/>
                </a:solidFill>
              </a:rPr>
              <a:t>SFU: </a:t>
            </a:r>
            <a:r>
              <a:rPr lang="en-US" sz="1200" dirty="0">
                <a:solidFill>
                  <a:schemeClr val="bg1"/>
                </a:solidFill>
              </a:rPr>
              <a:t>L. </a:t>
            </a:r>
            <a:r>
              <a:rPr lang="en-US" sz="1200" dirty="0" err="1">
                <a:solidFill>
                  <a:schemeClr val="bg1"/>
                </a:solidFill>
              </a:rPr>
              <a:t>Hariasz</a:t>
            </a:r>
            <a:r>
              <a:rPr lang="en-US" sz="1200" dirty="0">
                <a:solidFill>
                  <a:schemeClr val="bg1"/>
                </a:solidFill>
              </a:rPr>
              <a:t>,                   </a:t>
            </a:r>
            <a:r>
              <a:rPr lang="en-US" sz="1200" b="1" dirty="0">
                <a:solidFill>
                  <a:schemeClr val="bg1"/>
                </a:solidFill>
              </a:rPr>
              <a:t>Queen’s: </a:t>
            </a:r>
            <a:r>
              <a:rPr lang="en-US" sz="1200" dirty="0">
                <a:solidFill>
                  <a:schemeClr val="bg1"/>
                </a:solidFill>
              </a:rPr>
              <a:t>R. </a:t>
            </a:r>
            <a:r>
              <a:rPr lang="en-US" sz="1200" dirty="0" err="1">
                <a:solidFill>
                  <a:schemeClr val="bg1"/>
                </a:solidFill>
              </a:rPr>
              <a:t>Arsenne</a:t>
            </a:r>
            <a:r>
              <a:rPr lang="en-US" sz="1200" dirty="0">
                <a:solidFill>
                  <a:schemeClr val="bg1"/>
                </a:solidFill>
              </a:rPr>
              <a:t>, G. Croft, Y. </a:t>
            </a:r>
            <a:r>
              <a:rPr lang="en-US" sz="1200" dirty="0" err="1">
                <a:solidFill>
                  <a:schemeClr val="bg1"/>
                </a:solidFill>
              </a:rPr>
              <a:t>Coudiere</a:t>
            </a:r>
            <a:r>
              <a:rPr lang="en-US" sz="1200" dirty="0">
                <a:solidFill>
                  <a:schemeClr val="bg1"/>
                </a:solidFill>
              </a:rPr>
              <a:t>, P. Di Stefano, L. Hummel, A. Lemaire,             L. Lopez-</a:t>
            </a:r>
            <a:r>
              <a:rPr lang="en-US" sz="1200" dirty="0" err="1">
                <a:solidFill>
                  <a:schemeClr val="bg1"/>
                </a:solidFill>
              </a:rPr>
              <a:t>Proville</a:t>
            </a:r>
            <a:r>
              <a:rPr lang="en-US" sz="1200" dirty="0">
                <a:solidFill>
                  <a:schemeClr val="bg1"/>
                </a:solidFill>
              </a:rPr>
              <a:t>, N. </a:t>
            </a:r>
            <a:r>
              <a:rPr lang="en-US" sz="1200" dirty="0" err="1">
                <a:solidFill>
                  <a:schemeClr val="bg1"/>
                </a:solidFill>
              </a:rPr>
              <a:t>Swidinsky</a:t>
            </a:r>
            <a:r>
              <a:rPr lang="en-US" sz="1200" dirty="0">
                <a:solidFill>
                  <a:schemeClr val="bg1"/>
                </a:solidFill>
              </a:rPr>
              <a:t>,</a:t>
            </a:r>
            <a:r>
              <a:rPr lang="en-US" sz="1200" b="1" dirty="0">
                <a:solidFill>
                  <a:schemeClr val="bg1"/>
                </a:solidFill>
              </a:rPr>
              <a:t> </a:t>
            </a:r>
            <a:r>
              <a:rPr lang="en-US" sz="1200" dirty="0">
                <a:solidFill>
                  <a:schemeClr val="bg1"/>
                </a:solidFill>
              </a:rPr>
              <a:t>P. Gros, N. Panchal, G. </a:t>
            </a:r>
            <a:r>
              <a:rPr lang="en-US" sz="1200" dirty="0" err="1">
                <a:solidFill>
                  <a:schemeClr val="bg1"/>
                </a:solidFill>
              </a:rPr>
              <a:t>Savvidis</a:t>
            </a:r>
            <a:endParaRPr lang="en-US" sz="1200" dirty="0">
              <a:solidFill>
                <a:schemeClr val="bg1"/>
              </a:solidFill>
            </a:endParaRPr>
          </a:p>
        </p:txBody>
      </p:sp>
    </p:spTree>
    <p:extLst>
      <p:ext uri="{BB962C8B-B14F-4D97-AF65-F5344CB8AC3E}">
        <p14:creationId xmlns:p14="http://schemas.microsoft.com/office/powerpoint/2010/main" val="300844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normAutofit/>
          </a:bodyPr>
          <a:lstStyle/>
          <a:p>
            <a:r>
              <a:rPr lang="en-US" sz="3200" dirty="0"/>
              <a:t>Liquid Scintillator Cocktail: Light Yield</a:t>
            </a:r>
          </a:p>
        </p:txBody>
      </p:sp>
      <p:sp>
        <p:nvSpPr>
          <p:cNvPr id="8" name="TextBox 7">
            <a:extLst>
              <a:ext uri="{FF2B5EF4-FFF2-40B4-BE49-F238E27FC236}">
                <a16:creationId xmlns:a16="http://schemas.microsoft.com/office/drawing/2014/main" id="{C1D10D96-ECFE-39AC-0B3B-4A944667E236}"/>
              </a:ext>
            </a:extLst>
          </p:cNvPr>
          <p:cNvSpPr txBox="1"/>
          <p:nvPr/>
        </p:nvSpPr>
        <p:spPr>
          <a:xfrm>
            <a:off x="1888761" y="3244333"/>
            <a:ext cx="5021705" cy="369332"/>
          </a:xfrm>
          <a:prstGeom prst="rect">
            <a:avLst/>
          </a:prstGeom>
          <a:noFill/>
        </p:spPr>
        <p:txBody>
          <a:bodyPr wrap="square" rtlCol="0">
            <a:spAutoFit/>
          </a:bodyPr>
          <a:lstStyle/>
          <a:p>
            <a:r>
              <a:rPr lang="en-US" dirty="0"/>
              <a:t>CAD Drawing HERE</a:t>
            </a:r>
          </a:p>
        </p:txBody>
      </p:sp>
      <p:pic>
        <p:nvPicPr>
          <p:cNvPr id="12" name="Picture 11" descr="A round table with several round objects on it&#10;&#10;Description automatically generated">
            <a:extLst>
              <a:ext uri="{FF2B5EF4-FFF2-40B4-BE49-F238E27FC236}">
                <a16:creationId xmlns:a16="http://schemas.microsoft.com/office/drawing/2014/main" id="{68DA2F24-BF6E-717A-F6E8-0F83F1CE85DE}"/>
              </a:ext>
            </a:extLst>
          </p:cNvPr>
          <p:cNvPicPr>
            <a:picLocks noChangeAspect="1"/>
          </p:cNvPicPr>
          <p:nvPr/>
        </p:nvPicPr>
        <p:blipFill>
          <a:blip r:embed="rId3"/>
          <a:srcRect t="12091"/>
          <a:stretch/>
        </p:blipFill>
        <p:spPr>
          <a:xfrm>
            <a:off x="6334482" y="1770825"/>
            <a:ext cx="5719150" cy="3770726"/>
          </a:xfrm>
          <a:prstGeom prst="rect">
            <a:avLst/>
          </a:prstGeom>
        </p:spPr>
      </p:pic>
      <p:grpSp>
        <p:nvGrpSpPr>
          <p:cNvPr id="53" name="Group 52">
            <a:extLst>
              <a:ext uri="{FF2B5EF4-FFF2-40B4-BE49-F238E27FC236}">
                <a16:creationId xmlns:a16="http://schemas.microsoft.com/office/drawing/2014/main" id="{23EAAE41-F0CE-A577-21D3-4382BB8C6E3A}"/>
              </a:ext>
            </a:extLst>
          </p:cNvPr>
          <p:cNvGrpSpPr/>
          <p:nvPr/>
        </p:nvGrpSpPr>
        <p:grpSpPr>
          <a:xfrm>
            <a:off x="262377" y="1742476"/>
            <a:ext cx="6085555" cy="3799075"/>
            <a:chOff x="262377" y="1742476"/>
            <a:chExt cx="6085555" cy="3799075"/>
          </a:xfrm>
        </p:grpSpPr>
        <p:pic>
          <p:nvPicPr>
            <p:cNvPr id="10" name="Picture 9" descr="A blue and grey machine with Willis Tower in the background&#10;&#10;Description automatically generated">
              <a:extLst>
                <a:ext uri="{FF2B5EF4-FFF2-40B4-BE49-F238E27FC236}">
                  <a16:creationId xmlns:a16="http://schemas.microsoft.com/office/drawing/2014/main" id="{338144F5-5EF0-E885-49EB-F8C15247DE3E}"/>
                </a:ext>
              </a:extLst>
            </p:cNvPr>
            <p:cNvPicPr>
              <a:picLocks noChangeAspect="1"/>
            </p:cNvPicPr>
            <p:nvPr/>
          </p:nvPicPr>
          <p:blipFill>
            <a:blip r:embed="rId4"/>
            <a:stretch>
              <a:fillRect/>
            </a:stretch>
          </p:blipFill>
          <p:spPr>
            <a:xfrm>
              <a:off x="262377" y="1742476"/>
              <a:ext cx="6085555" cy="3799075"/>
            </a:xfrm>
            <a:prstGeom prst="rect">
              <a:avLst/>
            </a:prstGeom>
          </p:spPr>
        </p:pic>
        <p:sp>
          <p:nvSpPr>
            <p:cNvPr id="13" name="TextBox 12">
              <a:extLst>
                <a:ext uri="{FF2B5EF4-FFF2-40B4-BE49-F238E27FC236}">
                  <a16:creationId xmlns:a16="http://schemas.microsoft.com/office/drawing/2014/main" id="{2BA86B08-CC72-5825-A118-CACB6C978733}"/>
                </a:ext>
              </a:extLst>
            </p:cNvPr>
            <p:cNvSpPr txBox="1"/>
            <p:nvPr/>
          </p:nvSpPr>
          <p:spPr>
            <a:xfrm>
              <a:off x="2722783" y="3329837"/>
              <a:ext cx="674557" cy="369332"/>
            </a:xfrm>
            <a:prstGeom prst="rect">
              <a:avLst/>
            </a:prstGeom>
            <a:noFill/>
          </p:spPr>
          <p:txBody>
            <a:bodyPr wrap="square" rtlCol="0">
              <a:spAutoFit/>
            </a:bodyPr>
            <a:lstStyle/>
            <a:p>
              <a:r>
                <a:rPr lang="en-US" dirty="0"/>
                <a:t>Lead</a:t>
              </a:r>
            </a:p>
          </p:txBody>
        </p:sp>
        <p:sp>
          <p:nvSpPr>
            <p:cNvPr id="14" name="TextBox 13">
              <a:extLst>
                <a:ext uri="{FF2B5EF4-FFF2-40B4-BE49-F238E27FC236}">
                  <a16:creationId xmlns:a16="http://schemas.microsoft.com/office/drawing/2014/main" id="{C621A7F4-5D39-DB4F-F21C-2C9A93CAF38C}"/>
                </a:ext>
              </a:extLst>
            </p:cNvPr>
            <p:cNvSpPr txBox="1"/>
            <p:nvPr/>
          </p:nvSpPr>
          <p:spPr>
            <a:xfrm>
              <a:off x="1655509" y="4074310"/>
              <a:ext cx="2886509" cy="369332"/>
            </a:xfrm>
            <a:prstGeom prst="rect">
              <a:avLst/>
            </a:prstGeom>
            <a:solidFill>
              <a:schemeClr val="bg1"/>
            </a:solidFill>
            <a:ln w="19050">
              <a:solidFill>
                <a:schemeClr val="accent2"/>
              </a:solidFill>
            </a:ln>
          </p:spPr>
          <p:txBody>
            <a:bodyPr wrap="square" rtlCol="0">
              <a:spAutoFit/>
            </a:bodyPr>
            <a:lstStyle/>
            <a:p>
              <a:pPr algn="ctr"/>
              <a:r>
                <a:rPr lang="en-US" dirty="0"/>
                <a:t>Liquid scintillator samples</a:t>
              </a:r>
            </a:p>
          </p:txBody>
        </p:sp>
        <p:cxnSp>
          <p:nvCxnSpPr>
            <p:cNvPr id="16" name="Straight Connector 15">
              <a:extLst>
                <a:ext uri="{FF2B5EF4-FFF2-40B4-BE49-F238E27FC236}">
                  <a16:creationId xmlns:a16="http://schemas.microsoft.com/office/drawing/2014/main" id="{46016D99-65A4-F211-5A3B-84073C27D594}"/>
                </a:ext>
              </a:extLst>
            </p:cNvPr>
            <p:cNvCxnSpPr>
              <a:cxnSpLocks/>
            </p:cNvCxnSpPr>
            <p:nvPr/>
          </p:nvCxnSpPr>
          <p:spPr>
            <a:xfrm>
              <a:off x="1409076" y="3043003"/>
              <a:ext cx="56872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A54A39-8AEA-FE10-A8F3-4E25167A03A0}"/>
                </a:ext>
              </a:extLst>
            </p:cNvPr>
            <p:cNvCxnSpPr>
              <a:cxnSpLocks/>
            </p:cNvCxnSpPr>
            <p:nvPr/>
          </p:nvCxnSpPr>
          <p:spPr>
            <a:xfrm>
              <a:off x="1409076" y="3043003"/>
              <a:ext cx="0" cy="76699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5B32287-AC47-C828-9358-11FD39118F23}"/>
                </a:ext>
              </a:extLst>
            </p:cNvPr>
            <p:cNvCxnSpPr>
              <a:cxnSpLocks/>
            </p:cNvCxnSpPr>
            <p:nvPr/>
          </p:nvCxnSpPr>
          <p:spPr>
            <a:xfrm>
              <a:off x="1409076" y="3810000"/>
              <a:ext cx="56872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A8CCFBF-DD0B-46BD-504F-5B3757DD8AF2}"/>
                </a:ext>
              </a:extLst>
            </p:cNvPr>
            <p:cNvCxnSpPr>
              <a:cxnSpLocks/>
            </p:cNvCxnSpPr>
            <p:nvPr/>
          </p:nvCxnSpPr>
          <p:spPr>
            <a:xfrm>
              <a:off x="1977797" y="3043003"/>
              <a:ext cx="0" cy="76699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04D27CC-722A-72E7-6D41-3C06AEBBEBE0}"/>
                </a:ext>
              </a:extLst>
            </p:cNvPr>
            <p:cNvCxnSpPr>
              <a:cxnSpLocks/>
            </p:cNvCxnSpPr>
            <p:nvPr/>
          </p:nvCxnSpPr>
          <p:spPr>
            <a:xfrm>
              <a:off x="5128230" y="3045501"/>
              <a:ext cx="0" cy="76699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B7A4EA1-5C7C-B0C3-9BE0-D7EEDA39C1C9}"/>
                </a:ext>
              </a:extLst>
            </p:cNvPr>
            <p:cNvCxnSpPr>
              <a:cxnSpLocks/>
            </p:cNvCxnSpPr>
            <p:nvPr/>
          </p:nvCxnSpPr>
          <p:spPr>
            <a:xfrm>
              <a:off x="4518627" y="3038005"/>
              <a:ext cx="0" cy="76699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659069C-6853-1297-D111-DF1CD247445A}"/>
                </a:ext>
              </a:extLst>
            </p:cNvPr>
            <p:cNvCxnSpPr>
              <a:cxnSpLocks/>
            </p:cNvCxnSpPr>
            <p:nvPr/>
          </p:nvCxnSpPr>
          <p:spPr>
            <a:xfrm>
              <a:off x="3949906" y="3043003"/>
              <a:ext cx="0" cy="76699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E5D1523-E22F-EE87-F0B2-5C376ED67149}"/>
                </a:ext>
              </a:extLst>
            </p:cNvPr>
            <p:cNvCxnSpPr>
              <a:cxnSpLocks/>
            </p:cNvCxnSpPr>
            <p:nvPr/>
          </p:nvCxnSpPr>
          <p:spPr>
            <a:xfrm>
              <a:off x="4559509" y="3048693"/>
              <a:ext cx="0" cy="76699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29FAB18-137D-66B8-A435-C6E6674C70E7}"/>
                </a:ext>
              </a:extLst>
            </p:cNvPr>
            <p:cNvCxnSpPr>
              <a:cxnSpLocks/>
            </p:cNvCxnSpPr>
            <p:nvPr/>
          </p:nvCxnSpPr>
          <p:spPr>
            <a:xfrm>
              <a:off x="4559509" y="3033009"/>
              <a:ext cx="56872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DB2E971-E5AA-67BF-2D0B-748228845344}"/>
                </a:ext>
              </a:extLst>
            </p:cNvPr>
            <p:cNvCxnSpPr>
              <a:cxnSpLocks/>
            </p:cNvCxnSpPr>
            <p:nvPr/>
          </p:nvCxnSpPr>
          <p:spPr>
            <a:xfrm>
              <a:off x="4542018" y="3797507"/>
              <a:ext cx="56872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EC99DED-3536-375C-3928-2E24F63A3CD1}"/>
                </a:ext>
              </a:extLst>
            </p:cNvPr>
            <p:cNvCxnSpPr>
              <a:cxnSpLocks/>
            </p:cNvCxnSpPr>
            <p:nvPr/>
          </p:nvCxnSpPr>
          <p:spPr>
            <a:xfrm>
              <a:off x="3949905" y="3797507"/>
              <a:ext cx="56872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DD44525-3A34-4EF2-FA2F-82A8998B3D5B}"/>
                </a:ext>
              </a:extLst>
            </p:cNvPr>
            <p:cNvCxnSpPr>
              <a:cxnSpLocks/>
            </p:cNvCxnSpPr>
            <p:nvPr/>
          </p:nvCxnSpPr>
          <p:spPr>
            <a:xfrm>
              <a:off x="3949906" y="3038005"/>
              <a:ext cx="56872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97AEE289-D93D-D8D9-9F65-0B6C3B5AAE0F}"/>
                </a:ext>
              </a:extLst>
            </p:cNvPr>
            <p:cNvCxnSpPr>
              <a:cxnSpLocks/>
              <a:stCxn id="14" idx="3"/>
            </p:cNvCxnSpPr>
            <p:nvPr/>
          </p:nvCxnSpPr>
          <p:spPr>
            <a:xfrm flipV="1">
              <a:off x="4542018" y="3797507"/>
              <a:ext cx="301851" cy="46146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4E1680A8-D4CA-6F23-1FAD-A53055902243}"/>
                </a:ext>
              </a:extLst>
            </p:cNvPr>
            <p:cNvCxnSpPr>
              <a:cxnSpLocks/>
            </p:cNvCxnSpPr>
            <p:nvPr/>
          </p:nvCxnSpPr>
          <p:spPr>
            <a:xfrm flipV="1">
              <a:off x="3238381" y="3797507"/>
              <a:ext cx="702780" cy="27099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4FF165A9-429B-FCA3-8F69-94F804FA87AA}"/>
                </a:ext>
              </a:extLst>
            </p:cNvPr>
            <p:cNvCxnSpPr>
              <a:cxnSpLocks/>
            </p:cNvCxnSpPr>
            <p:nvPr/>
          </p:nvCxnSpPr>
          <p:spPr>
            <a:xfrm flipH="1" flipV="1">
              <a:off x="1977797" y="3805002"/>
              <a:ext cx="423794" cy="26349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1B1DF10A-776C-3C32-10E6-4A57E607A805}"/>
                </a:ext>
              </a:extLst>
            </p:cNvPr>
            <p:cNvSpPr txBox="1"/>
            <p:nvPr/>
          </p:nvSpPr>
          <p:spPr>
            <a:xfrm>
              <a:off x="2847951" y="1876783"/>
              <a:ext cx="719708" cy="854439"/>
            </a:xfrm>
            <a:prstGeom prst="rect">
              <a:avLst/>
            </a:prstGeom>
            <a:noFill/>
            <a:ln w="19050">
              <a:solidFill>
                <a:srgbClr val="FF0000"/>
              </a:solidFill>
            </a:ln>
          </p:spPr>
          <p:txBody>
            <a:bodyPr wrap="square" rtlCol="0">
              <a:spAutoFit/>
            </a:bodyPr>
            <a:lstStyle/>
            <a:p>
              <a:endParaRPr lang="en-US" dirty="0"/>
            </a:p>
          </p:txBody>
        </p:sp>
        <p:sp>
          <p:nvSpPr>
            <p:cNvPr id="43" name="TextBox 42">
              <a:extLst>
                <a:ext uri="{FF2B5EF4-FFF2-40B4-BE49-F238E27FC236}">
                  <a16:creationId xmlns:a16="http://schemas.microsoft.com/office/drawing/2014/main" id="{103B151F-6B51-AC87-8946-ECEF2B8C92CE}"/>
                </a:ext>
              </a:extLst>
            </p:cNvPr>
            <p:cNvSpPr txBox="1"/>
            <p:nvPr/>
          </p:nvSpPr>
          <p:spPr>
            <a:xfrm>
              <a:off x="1064302" y="1876783"/>
              <a:ext cx="1064301" cy="646331"/>
            </a:xfrm>
            <a:prstGeom prst="rect">
              <a:avLst/>
            </a:prstGeom>
            <a:noFill/>
            <a:ln w="19050">
              <a:solidFill>
                <a:srgbClr val="FF0000"/>
              </a:solidFill>
            </a:ln>
          </p:spPr>
          <p:txBody>
            <a:bodyPr wrap="square" rtlCol="0">
              <a:spAutoFit/>
            </a:bodyPr>
            <a:lstStyle/>
            <a:p>
              <a:pPr algn="ctr"/>
              <a:r>
                <a:rPr lang="en-US" dirty="0"/>
                <a:t>Gamma Detector</a:t>
              </a:r>
            </a:p>
          </p:txBody>
        </p:sp>
        <p:cxnSp>
          <p:nvCxnSpPr>
            <p:cNvPr id="45" name="Straight Arrow Connector 44">
              <a:extLst>
                <a:ext uri="{FF2B5EF4-FFF2-40B4-BE49-F238E27FC236}">
                  <a16:creationId xmlns:a16="http://schemas.microsoft.com/office/drawing/2014/main" id="{80E188D6-AA16-23DC-61CF-2026B8932A95}"/>
                </a:ext>
              </a:extLst>
            </p:cNvPr>
            <p:cNvCxnSpPr>
              <a:stCxn id="43" idx="3"/>
              <a:endCxn id="42" idx="1"/>
            </p:cNvCxnSpPr>
            <p:nvPr/>
          </p:nvCxnSpPr>
          <p:spPr>
            <a:xfrm>
              <a:off x="2128603" y="2199949"/>
              <a:ext cx="719348" cy="1040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A0AF16A1-B97F-11E3-7E8B-AE2D4E92D010}"/>
                </a:ext>
              </a:extLst>
            </p:cNvPr>
            <p:cNvSpPr txBox="1"/>
            <p:nvPr/>
          </p:nvSpPr>
          <p:spPr>
            <a:xfrm>
              <a:off x="2997943" y="4529146"/>
              <a:ext cx="419724" cy="369332"/>
            </a:xfrm>
            <a:prstGeom prst="rect">
              <a:avLst/>
            </a:prstGeom>
            <a:noFill/>
            <a:ln w="19050">
              <a:solidFill>
                <a:srgbClr val="FF0000"/>
              </a:solidFill>
            </a:ln>
          </p:spPr>
          <p:txBody>
            <a:bodyPr wrap="square" rtlCol="0">
              <a:spAutoFit/>
            </a:bodyPr>
            <a:lstStyle/>
            <a:p>
              <a:endParaRPr lang="en-US" dirty="0"/>
            </a:p>
          </p:txBody>
        </p:sp>
        <p:sp>
          <p:nvSpPr>
            <p:cNvPr id="48" name="TextBox 47">
              <a:extLst>
                <a:ext uri="{FF2B5EF4-FFF2-40B4-BE49-F238E27FC236}">
                  <a16:creationId xmlns:a16="http://schemas.microsoft.com/office/drawing/2014/main" id="{BB848E7D-74DC-56EF-780E-86B7F831A01D}"/>
                </a:ext>
              </a:extLst>
            </p:cNvPr>
            <p:cNvSpPr txBox="1"/>
            <p:nvPr/>
          </p:nvSpPr>
          <p:spPr>
            <a:xfrm>
              <a:off x="1484859" y="4760850"/>
              <a:ext cx="1079201" cy="646331"/>
            </a:xfrm>
            <a:prstGeom prst="rect">
              <a:avLst/>
            </a:prstGeom>
            <a:solidFill>
              <a:schemeClr val="bg1"/>
            </a:solidFill>
            <a:ln w="19050">
              <a:solidFill>
                <a:srgbClr val="FF0000"/>
              </a:solidFill>
            </a:ln>
          </p:spPr>
          <p:txBody>
            <a:bodyPr wrap="square" rtlCol="0">
              <a:spAutoFit/>
            </a:bodyPr>
            <a:lstStyle/>
            <a:p>
              <a:pPr algn="ctr"/>
              <a:r>
                <a:rPr lang="en-US" dirty="0"/>
                <a:t>Gamma Source</a:t>
              </a:r>
            </a:p>
          </p:txBody>
        </p:sp>
        <p:cxnSp>
          <p:nvCxnSpPr>
            <p:cNvPr id="50" name="Straight Arrow Connector 49">
              <a:extLst>
                <a:ext uri="{FF2B5EF4-FFF2-40B4-BE49-F238E27FC236}">
                  <a16:creationId xmlns:a16="http://schemas.microsoft.com/office/drawing/2014/main" id="{3D505BAA-FF7A-8272-6B8D-A565CC029CF1}"/>
                </a:ext>
              </a:extLst>
            </p:cNvPr>
            <p:cNvCxnSpPr>
              <a:cxnSpLocks/>
              <a:stCxn id="48" idx="3"/>
            </p:cNvCxnSpPr>
            <p:nvPr/>
          </p:nvCxnSpPr>
          <p:spPr>
            <a:xfrm flipV="1">
              <a:off x="2564060" y="4888558"/>
              <a:ext cx="433883" cy="1954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54" name="TextBox 53">
            <a:extLst>
              <a:ext uri="{FF2B5EF4-FFF2-40B4-BE49-F238E27FC236}">
                <a16:creationId xmlns:a16="http://schemas.microsoft.com/office/drawing/2014/main" id="{8C7B868B-1973-ACCB-3A74-6A667F473D96}"/>
              </a:ext>
            </a:extLst>
          </p:cNvPr>
          <p:cNvSpPr txBox="1"/>
          <p:nvPr/>
        </p:nvSpPr>
        <p:spPr>
          <a:xfrm>
            <a:off x="11893467" y="336632"/>
            <a:ext cx="298533"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5790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lstStyle/>
          <a:p>
            <a:r>
              <a:rPr lang="en-US" sz="2800" dirty="0"/>
              <a:t>Liquid Scintillator Cocktail: Light Yield</a:t>
            </a:r>
            <a:endParaRPr lang="en-US" dirty="0"/>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599586" y="1442852"/>
            <a:ext cx="4242238" cy="3687948"/>
          </a:xfrm>
        </p:spPr>
        <p:txBody>
          <a:bodyPr/>
          <a:lstStyle/>
          <a:p>
            <a:pPr marL="285750" indent="-285750">
              <a:buFont typeface="Arial" panose="020B0604020202020204" pitchFamily="34" charset="0"/>
              <a:buChar char="•"/>
            </a:pPr>
            <a:r>
              <a:rPr lang="en-US" sz="2000" dirty="0"/>
              <a:t>A variety of loaded liquid scintillators were tested for light yield</a:t>
            </a:r>
          </a:p>
          <a:p>
            <a:pPr marL="285750" indent="-285750">
              <a:buFont typeface="Arial" panose="020B0604020202020204" pitchFamily="34" charset="0"/>
              <a:buChar char="•"/>
            </a:pPr>
            <a:r>
              <a:rPr lang="en-US" sz="2000" dirty="0"/>
              <a:t> One of the most promising mixtures we tested was Ultima Gold LLT loaded with </a:t>
            </a:r>
            <a:r>
              <a:rPr lang="en-US" sz="2000" dirty="0" err="1"/>
              <a:t>KCl</a:t>
            </a:r>
            <a:r>
              <a:rPr lang="en-US" sz="2000" dirty="0"/>
              <a:t> at 6 g/L</a:t>
            </a:r>
          </a:p>
          <a:p>
            <a:pPr marL="285750" indent="-285750">
              <a:buFont typeface="Arial" panose="020B0604020202020204" pitchFamily="34" charset="0"/>
              <a:buChar char="•"/>
            </a:pPr>
            <a:r>
              <a:rPr lang="en-US" sz="2000" dirty="0"/>
              <a:t>The most successful sample was provided by Brookhaven National Lab (BNL)</a:t>
            </a:r>
          </a:p>
        </p:txBody>
      </p:sp>
      <p:sp>
        <p:nvSpPr>
          <p:cNvPr id="7" name="TextBox 6">
            <a:extLst>
              <a:ext uri="{FF2B5EF4-FFF2-40B4-BE49-F238E27FC236}">
                <a16:creationId xmlns:a16="http://schemas.microsoft.com/office/drawing/2014/main" id="{0F9DDDC2-FED5-1614-8431-92423EDE4F45}"/>
              </a:ext>
            </a:extLst>
          </p:cNvPr>
          <p:cNvSpPr txBox="1"/>
          <p:nvPr/>
        </p:nvSpPr>
        <p:spPr>
          <a:xfrm>
            <a:off x="11752289" y="336632"/>
            <a:ext cx="439711" cy="369332"/>
          </a:xfrm>
          <a:prstGeom prst="rect">
            <a:avLst/>
          </a:prstGeom>
          <a:noFill/>
        </p:spPr>
        <p:txBody>
          <a:bodyPr wrap="square" rtlCol="0">
            <a:spAutoFit/>
          </a:bodyPr>
          <a:lstStyle/>
          <a:p>
            <a:r>
              <a:rPr lang="en-US" dirty="0"/>
              <a:t>10</a:t>
            </a:r>
          </a:p>
        </p:txBody>
      </p:sp>
      <p:pic>
        <p:nvPicPr>
          <p:cNvPr id="8" name="Picture 7" descr="A graph of energy&#10;&#10;Description automatically generated">
            <a:extLst>
              <a:ext uri="{FF2B5EF4-FFF2-40B4-BE49-F238E27FC236}">
                <a16:creationId xmlns:a16="http://schemas.microsoft.com/office/drawing/2014/main" id="{5AF679EB-6114-0CC4-BB2C-916AC6507D57}"/>
              </a:ext>
            </a:extLst>
          </p:cNvPr>
          <p:cNvPicPr>
            <a:picLocks noChangeAspect="1"/>
          </p:cNvPicPr>
          <p:nvPr/>
        </p:nvPicPr>
        <p:blipFill>
          <a:blip r:embed="rId3"/>
          <a:stretch>
            <a:fillRect/>
          </a:stretch>
        </p:blipFill>
        <p:spPr>
          <a:xfrm>
            <a:off x="4965041" y="1726979"/>
            <a:ext cx="7007103" cy="3687949"/>
          </a:xfrm>
          <a:prstGeom prst="rect">
            <a:avLst/>
          </a:prstGeom>
        </p:spPr>
      </p:pic>
    </p:spTree>
    <p:extLst>
      <p:ext uri="{BB962C8B-B14F-4D97-AF65-F5344CB8AC3E}">
        <p14:creationId xmlns:p14="http://schemas.microsoft.com/office/powerpoint/2010/main" val="300729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269800" y="4787959"/>
            <a:ext cx="4062357" cy="953274"/>
          </a:xfrm>
        </p:spPr>
        <p:txBody>
          <a:bodyPr>
            <a:noAutofit/>
          </a:bodyPr>
          <a:lstStyle/>
          <a:p>
            <a:r>
              <a:rPr lang="en-US" sz="2800" dirty="0"/>
              <a:t>Liquid Scintillators: Stability</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4167245" y="4271522"/>
            <a:ext cx="5267815" cy="2263244"/>
          </a:xfrm>
        </p:spPr>
        <p:txBody>
          <a:bodyPr/>
          <a:lstStyle/>
          <a:p>
            <a:pPr marL="0" indent="0">
              <a:lnSpc>
                <a:spcPct val="90000"/>
              </a:lnSpc>
              <a:spcAft>
                <a:spcPts val="600"/>
              </a:spcAft>
              <a:buNone/>
            </a:pPr>
            <a:endParaRPr lang="en-US" sz="2000" dirty="0"/>
          </a:p>
          <a:p>
            <a:pPr marL="342900" indent="-342900">
              <a:lnSpc>
                <a:spcPct val="90000"/>
              </a:lnSpc>
              <a:spcAft>
                <a:spcPts val="600"/>
              </a:spcAft>
              <a:buFont typeface="Arial" panose="020B0604020202020204" pitchFamily="34" charset="0"/>
              <a:buChar char="•"/>
            </a:pPr>
            <a:r>
              <a:rPr lang="en-US" sz="2000" dirty="0"/>
              <a:t>A second Compton scattering experiment was designed to keep samples fixed in place over a long-term test</a:t>
            </a:r>
          </a:p>
          <a:p>
            <a:pPr marL="342900" indent="-342900">
              <a:lnSpc>
                <a:spcPct val="90000"/>
              </a:lnSpc>
              <a:spcAft>
                <a:spcPts val="600"/>
              </a:spcAft>
              <a:buFont typeface="Arial" panose="020B0604020202020204" pitchFamily="34" charset="0"/>
              <a:buChar char="•"/>
            </a:pPr>
            <a:r>
              <a:rPr lang="en-US" sz="2000" dirty="0"/>
              <a:t>This setup allows testing of two liquid samples simultaneously, as well as a plastic scintillator as a stable reference</a:t>
            </a:r>
            <a:endParaRPr lang="en-CA" dirty="0"/>
          </a:p>
        </p:txBody>
      </p:sp>
      <p:pic>
        <p:nvPicPr>
          <p:cNvPr id="35" name="Picture 34" descr="A close up of a machine&#10;&#10;Description automatically generated">
            <a:extLst>
              <a:ext uri="{FF2B5EF4-FFF2-40B4-BE49-F238E27FC236}">
                <a16:creationId xmlns:a16="http://schemas.microsoft.com/office/drawing/2014/main" id="{6BAFD39F-82B9-6656-641F-75CBDD203FEE}"/>
              </a:ext>
            </a:extLst>
          </p:cNvPr>
          <p:cNvPicPr>
            <a:picLocks noChangeAspect="1"/>
          </p:cNvPicPr>
          <p:nvPr/>
        </p:nvPicPr>
        <p:blipFill>
          <a:blip r:embed="rId3"/>
          <a:srcRect l="5550" t="5098" r="18878" b="18823"/>
          <a:stretch/>
        </p:blipFill>
        <p:spPr>
          <a:xfrm rot="10800000">
            <a:off x="6096000" y="344491"/>
            <a:ext cx="5201146" cy="3927031"/>
          </a:xfrm>
          <a:prstGeom prst="rect">
            <a:avLst/>
          </a:prstGeom>
        </p:spPr>
      </p:pic>
      <p:pic>
        <p:nvPicPr>
          <p:cNvPr id="37" name="Picture 36" descr="A diagram of a machine&#10;&#10;Description automatically generated">
            <a:extLst>
              <a:ext uri="{FF2B5EF4-FFF2-40B4-BE49-F238E27FC236}">
                <a16:creationId xmlns:a16="http://schemas.microsoft.com/office/drawing/2014/main" id="{A9EAC18E-B488-9E64-88EF-E3337F565F34}"/>
              </a:ext>
            </a:extLst>
          </p:cNvPr>
          <p:cNvPicPr>
            <a:picLocks noChangeAspect="1"/>
          </p:cNvPicPr>
          <p:nvPr/>
        </p:nvPicPr>
        <p:blipFill>
          <a:blip r:embed="rId4"/>
          <a:stretch>
            <a:fillRect/>
          </a:stretch>
        </p:blipFill>
        <p:spPr>
          <a:xfrm>
            <a:off x="579597" y="323234"/>
            <a:ext cx="5516403" cy="3948288"/>
          </a:xfrm>
          <a:prstGeom prst="rect">
            <a:avLst/>
          </a:prstGeom>
        </p:spPr>
      </p:pic>
      <p:sp>
        <p:nvSpPr>
          <p:cNvPr id="38" name="TextBox 37">
            <a:extLst>
              <a:ext uri="{FF2B5EF4-FFF2-40B4-BE49-F238E27FC236}">
                <a16:creationId xmlns:a16="http://schemas.microsoft.com/office/drawing/2014/main" id="{8F3A1E95-AB2F-C794-DAE2-3AB4E0718F7C}"/>
              </a:ext>
            </a:extLst>
          </p:cNvPr>
          <p:cNvSpPr txBox="1"/>
          <p:nvPr/>
        </p:nvSpPr>
        <p:spPr>
          <a:xfrm>
            <a:off x="11752289" y="336632"/>
            <a:ext cx="439711"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47550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194707" y="658324"/>
            <a:ext cx="3762553" cy="627189"/>
          </a:xfrm>
        </p:spPr>
        <p:txBody>
          <a:bodyPr>
            <a:normAutofit fontScale="90000"/>
          </a:bodyPr>
          <a:lstStyle/>
          <a:p>
            <a:r>
              <a:rPr lang="en-US" sz="2800" dirty="0"/>
              <a:t>Liquid Scintillator: Stability</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194707" y="1914810"/>
            <a:ext cx="5267815" cy="3687948"/>
          </a:xfrm>
        </p:spPr>
        <p:txBody>
          <a:bodyPr/>
          <a:lstStyle/>
          <a:p>
            <a:pPr marL="285750" indent="-228600">
              <a:spcAft>
                <a:spcPts val="600"/>
              </a:spcAft>
              <a:buFont typeface="Arial" panose="020B0604020202020204" pitchFamily="34" charset="0"/>
              <a:buChar char="•"/>
            </a:pPr>
            <a:r>
              <a:rPr lang="en-US" sz="2000" dirty="0"/>
              <a:t>Using this setup we tested several variations of Potassium loaded LSCs.</a:t>
            </a:r>
          </a:p>
          <a:p>
            <a:pPr marL="285750" indent="-228600">
              <a:spcAft>
                <a:spcPts val="600"/>
              </a:spcAft>
              <a:buFont typeface="Arial" panose="020B0604020202020204" pitchFamily="34" charset="0"/>
              <a:buChar char="•"/>
            </a:pPr>
            <a:r>
              <a:rPr lang="en-US" sz="2000" dirty="0"/>
              <a:t>Tests included:</a:t>
            </a:r>
          </a:p>
          <a:p>
            <a:pPr marL="57150" indent="0">
              <a:spcAft>
                <a:spcPts val="600"/>
              </a:spcAft>
              <a:buNone/>
            </a:pPr>
            <a:r>
              <a:rPr lang="en-US" sz="2000" dirty="0"/>
              <a:t>	-Pure commercial scintillator</a:t>
            </a:r>
          </a:p>
          <a:p>
            <a:pPr marL="57150" indent="0">
              <a:spcAft>
                <a:spcPts val="600"/>
              </a:spcAft>
              <a:buNone/>
            </a:pPr>
            <a:r>
              <a:rPr lang="en-US" sz="2000" dirty="0"/>
              <a:t>	-Water-loaded scintillator</a:t>
            </a:r>
          </a:p>
          <a:p>
            <a:pPr marL="57150" indent="0">
              <a:spcAft>
                <a:spcPts val="600"/>
              </a:spcAft>
              <a:buNone/>
            </a:pPr>
            <a:r>
              <a:rPr lang="en-US" sz="2000" dirty="0"/>
              <a:t>	-Variety of Potassium loaded 	scintillators</a:t>
            </a:r>
          </a:p>
        </p:txBody>
      </p:sp>
      <p:pic>
        <p:nvPicPr>
          <p:cNvPr id="4" name="Picture 3">
            <a:extLst>
              <a:ext uri="{FF2B5EF4-FFF2-40B4-BE49-F238E27FC236}">
                <a16:creationId xmlns:a16="http://schemas.microsoft.com/office/drawing/2014/main" id="{89D46EE5-4EDA-7FEE-C4E4-35B5D6FEC96A}"/>
              </a:ext>
            </a:extLst>
          </p:cNvPr>
          <p:cNvPicPr>
            <a:picLocks noChangeAspect="1"/>
          </p:cNvPicPr>
          <p:nvPr/>
        </p:nvPicPr>
        <p:blipFill>
          <a:blip r:embed="rId3"/>
          <a:srcRect/>
          <a:stretch/>
        </p:blipFill>
        <p:spPr>
          <a:xfrm>
            <a:off x="5267815" y="311443"/>
            <a:ext cx="6729478" cy="5636089"/>
          </a:xfrm>
          <a:prstGeom prst="rect">
            <a:avLst/>
          </a:prstGeom>
        </p:spPr>
      </p:pic>
      <p:sp>
        <p:nvSpPr>
          <p:cNvPr id="6" name="TextBox 5">
            <a:extLst>
              <a:ext uri="{FF2B5EF4-FFF2-40B4-BE49-F238E27FC236}">
                <a16:creationId xmlns:a16="http://schemas.microsoft.com/office/drawing/2014/main" id="{A5047AD7-4842-A9AE-FEE6-9FFD81DFBBA0}"/>
              </a:ext>
            </a:extLst>
          </p:cNvPr>
          <p:cNvSpPr txBox="1"/>
          <p:nvPr/>
        </p:nvSpPr>
        <p:spPr>
          <a:xfrm>
            <a:off x="11769777" y="126777"/>
            <a:ext cx="537148"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60500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normAutofit/>
          </a:bodyPr>
          <a:lstStyle/>
          <a:p>
            <a:r>
              <a:rPr lang="en-US" sz="2800" dirty="0"/>
              <a:t>LSC Cooling Tests</a:t>
            </a:r>
          </a:p>
        </p:txBody>
      </p:sp>
      <p:pic>
        <p:nvPicPr>
          <p:cNvPr id="7" name="Content Placeholder 5" descr="A diagram of water samples&#10;&#10;Description automatically generated">
            <a:extLst>
              <a:ext uri="{FF2B5EF4-FFF2-40B4-BE49-F238E27FC236}">
                <a16:creationId xmlns:a16="http://schemas.microsoft.com/office/drawing/2014/main" id="{EC73C05F-06E7-C551-A0E4-BC72CD16A345}"/>
              </a:ext>
            </a:extLst>
          </p:cNvPr>
          <p:cNvPicPr>
            <a:picLocks noGrp="1" noChangeAspect="1"/>
          </p:cNvPicPr>
          <p:nvPr>
            <p:ph sz="half" idx="1"/>
          </p:nvPr>
        </p:nvPicPr>
        <p:blipFill>
          <a:blip r:embed="rId2"/>
          <a:stretch>
            <a:fillRect/>
          </a:stretch>
        </p:blipFill>
        <p:spPr>
          <a:xfrm>
            <a:off x="408050" y="1662936"/>
            <a:ext cx="6399389" cy="3919625"/>
          </a:xfrm>
        </p:spPr>
      </p:pic>
      <p:pic>
        <p:nvPicPr>
          <p:cNvPr id="8" name="Picture 7">
            <a:extLst>
              <a:ext uri="{FF2B5EF4-FFF2-40B4-BE49-F238E27FC236}">
                <a16:creationId xmlns:a16="http://schemas.microsoft.com/office/drawing/2014/main" id="{24259B53-2C5F-9974-947E-68DA1AEA940C}"/>
              </a:ext>
            </a:extLst>
          </p:cNvPr>
          <p:cNvPicPr>
            <a:picLocks noChangeAspect="1"/>
          </p:cNvPicPr>
          <p:nvPr/>
        </p:nvPicPr>
        <p:blipFill>
          <a:blip r:embed="rId3"/>
          <a:srcRect/>
          <a:stretch/>
        </p:blipFill>
        <p:spPr>
          <a:xfrm>
            <a:off x="7103927" y="1662936"/>
            <a:ext cx="4680023" cy="3919625"/>
          </a:xfrm>
          <a:prstGeom prst="rect">
            <a:avLst/>
          </a:prstGeom>
        </p:spPr>
      </p:pic>
      <p:sp>
        <p:nvSpPr>
          <p:cNvPr id="9" name="TextBox 8">
            <a:extLst>
              <a:ext uri="{FF2B5EF4-FFF2-40B4-BE49-F238E27FC236}">
                <a16:creationId xmlns:a16="http://schemas.microsoft.com/office/drawing/2014/main" id="{5339AFEC-DB58-9C95-490E-38F37613FE93}"/>
              </a:ext>
            </a:extLst>
          </p:cNvPr>
          <p:cNvSpPr txBox="1"/>
          <p:nvPr/>
        </p:nvSpPr>
        <p:spPr>
          <a:xfrm>
            <a:off x="0" y="6538912"/>
            <a:ext cx="5805714" cy="276999"/>
          </a:xfrm>
          <a:prstGeom prst="rect">
            <a:avLst/>
          </a:prstGeom>
          <a:noFill/>
        </p:spPr>
        <p:txBody>
          <a:bodyPr wrap="square" rtlCol="0">
            <a:spAutoFit/>
          </a:bodyPr>
          <a:lstStyle/>
          <a:p>
            <a:r>
              <a:rPr lang="en-US" sz="1200" i="1" dirty="0">
                <a:solidFill>
                  <a:schemeClr val="bg2">
                    <a:lumMod val="50000"/>
                  </a:schemeClr>
                </a:solidFill>
              </a:rPr>
              <a:t>Ref. https://</a:t>
            </a:r>
            <a:r>
              <a:rPr lang="en-US" sz="1200" i="1" dirty="0" err="1">
                <a:solidFill>
                  <a:schemeClr val="bg2">
                    <a:lumMod val="50000"/>
                  </a:schemeClr>
                </a:solidFill>
              </a:rPr>
              <a:t>www.hidex.com</a:t>
            </a:r>
            <a:r>
              <a:rPr lang="en-US" sz="1200" i="1" dirty="0">
                <a:solidFill>
                  <a:schemeClr val="bg2">
                    <a:lumMod val="50000"/>
                  </a:schemeClr>
                </a:solidFill>
              </a:rPr>
              <a:t>/</a:t>
            </a:r>
            <a:r>
              <a:rPr lang="en-US" sz="1200" i="1" dirty="0" err="1">
                <a:solidFill>
                  <a:schemeClr val="bg2">
                    <a:lumMod val="50000"/>
                  </a:schemeClr>
                </a:solidFill>
              </a:rPr>
              <a:t>hidex</a:t>
            </a:r>
            <a:r>
              <a:rPr lang="en-US" sz="1200" i="1" dirty="0">
                <a:solidFill>
                  <a:schemeClr val="bg2">
                    <a:lumMod val="50000"/>
                  </a:schemeClr>
                </a:solidFill>
              </a:rPr>
              <a:t>-methods</a:t>
            </a:r>
          </a:p>
        </p:txBody>
      </p:sp>
      <p:sp>
        <p:nvSpPr>
          <p:cNvPr id="10" name="TextBox 9">
            <a:extLst>
              <a:ext uri="{FF2B5EF4-FFF2-40B4-BE49-F238E27FC236}">
                <a16:creationId xmlns:a16="http://schemas.microsoft.com/office/drawing/2014/main" id="{CBA89621-17DC-A5A2-E8F8-CE775A26234A}"/>
              </a:ext>
            </a:extLst>
          </p:cNvPr>
          <p:cNvSpPr txBox="1"/>
          <p:nvPr/>
        </p:nvSpPr>
        <p:spPr>
          <a:xfrm>
            <a:off x="11752289" y="336632"/>
            <a:ext cx="439711"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162212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322502" y="1138476"/>
            <a:ext cx="4047367" cy="627189"/>
          </a:xfrm>
        </p:spPr>
        <p:txBody>
          <a:bodyPr>
            <a:normAutofit fontScale="90000"/>
          </a:bodyPr>
          <a:lstStyle/>
          <a:p>
            <a:r>
              <a:rPr lang="en-US" sz="2800" dirty="0"/>
              <a:t>Liquid Scintillator: Stability</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322502" y="2467716"/>
            <a:ext cx="5267815" cy="3687948"/>
          </a:xfrm>
        </p:spPr>
        <p:txBody>
          <a:bodyPr/>
          <a:lstStyle/>
          <a:p>
            <a:pPr marL="285750" indent="-228600">
              <a:spcAft>
                <a:spcPts val="600"/>
              </a:spcAft>
              <a:buFont typeface="Arial" panose="020B0604020202020204" pitchFamily="34" charset="0"/>
              <a:buChar char="•"/>
            </a:pPr>
            <a:r>
              <a:rPr lang="en-US" sz="2000" dirty="0"/>
              <a:t>The most stable potassium loaded scintillator that was tested was the mixture created by BNL.</a:t>
            </a:r>
          </a:p>
          <a:p>
            <a:pPr marL="285750" indent="-228600">
              <a:spcAft>
                <a:spcPts val="600"/>
              </a:spcAft>
              <a:buFont typeface="Arial" panose="020B0604020202020204" pitchFamily="34" charset="0"/>
              <a:buChar char="•"/>
            </a:pPr>
            <a:r>
              <a:rPr lang="en-US" sz="2000" dirty="0"/>
              <a:t>Performed better than all measured commercial scintillator mixes.</a:t>
            </a:r>
          </a:p>
        </p:txBody>
      </p:sp>
      <p:pic>
        <p:nvPicPr>
          <p:cNvPr id="4" name="Picture 3">
            <a:extLst>
              <a:ext uri="{FF2B5EF4-FFF2-40B4-BE49-F238E27FC236}">
                <a16:creationId xmlns:a16="http://schemas.microsoft.com/office/drawing/2014/main" id="{AD0FB114-1B74-A9FE-E670-A0B7FBE0BBEF}"/>
              </a:ext>
            </a:extLst>
          </p:cNvPr>
          <p:cNvPicPr>
            <a:picLocks noChangeAspect="1"/>
          </p:cNvPicPr>
          <p:nvPr/>
        </p:nvPicPr>
        <p:blipFill>
          <a:blip r:embed="rId3"/>
          <a:srcRect/>
          <a:stretch/>
        </p:blipFill>
        <p:spPr>
          <a:xfrm>
            <a:off x="5867399" y="705964"/>
            <a:ext cx="6092040" cy="5029976"/>
          </a:xfrm>
          <a:prstGeom prst="rect">
            <a:avLst/>
          </a:prstGeom>
        </p:spPr>
      </p:pic>
      <p:sp>
        <p:nvSpPr>
          <p:cNvPr id="6" name="TextBox 5">
            <a:extLst>
              <a:ext uri="{FF2B5EF4-FFF2-40B4-BE49-F238E27FC236}">
                <a16:creationId xmlns:a16="http://schemas.microsoft.com/office/drawing/2014/main" id="{DB08FE05-DD17-112C-9FC1-E322374F843F}"/>
              </a:ext>
            </a:extLst>
          </p:cNvPr>
          <p:cNvSpPr txBox="1"/>
          <p:nvPr/>
        </p:nvSpPr>
        <p:spPr>
          <a:xfrm>
            <a:off x="11752289" y="336632"/>
            <a:ext cx="439711"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49276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599584" y="705964"/>
            <a:ext cx="4062357" cy="1137826"/>
          </a:xfrm>
        </p:spPr>
        <p:txBody>
          <a:bodyPr>
            <a:normAutofit/>
          </a:bodyPr>
          <a:lstStyle/>
          <a:p>
            <a:r>
              <a:rPr lang="en-US" sz="2800" dirty="0"/>
              <a:t>Liquid Scintillator Vessel Calibration</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71075" y="1843789"/>
            <a:ext cx="4710787" cy="3357797"/>
          </a:xfrm>
        </p:spPr>
        <p:txBody>
          <a:bodyPr/>
          <a:lstStyle/>
          <a:p>
            <a:r>
              <a:rPr lang="en-US" sz="2000" dirty="0"/>
              <a:t>The liquid scintillator vessel also needs to be calibrated.</a:t>
            </a:r>
          </a:p>
          <a:p>
            <a:r>
              <a:rPr lang="en-US" sz="2000" dirty="0"/>
              <a:t>This can be done using another Compton scattering experiment.</a:t>
            </a:r>
          </a:p>
          <a:p>
            <a:r>
              <a:rPr lang="en-CA" sz="2000" dirty="0"/>
              <a:t>Need to calibrate at different positions along the length of the vessel.</a:t>
            </a:r>
          </a:p>
        </p:txBody>
      </p:sp>
      <p:pic>
        <p:nvPicPr>
          <p:cNvPr id="4" name="Picture 4">
            <a:extLst>
              <a:ext uri="{FF2B5EF4-FFF2-40B4-BE49-F238E27FC236}">
                <a16:creationId xmlns:a16="http://schemas.microsoft.com/office/drawing/2014/main" id="{F430E461-37A4-D00B-5695-225CB9419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91" t="8696" r="31706" b="24652"/>
          <a:stretch/>
        </p:blipFill>
        <p:spPr bwMode="auto">
          <a:xfrm>
            <a:off x="5343077" y="1143518"/>
            <a:ext cx="2711310" cy="45709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A5A4365-6A49-D1E6-955F-CF35A6A9B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574" y="1143518"/>
            <a:ext cx="3441978" cy="45709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82A326-8CD9-89CD-6584-7736DD2A639A}"/>
              </a:ext>
            </a:extLst>
          </p:cNvPr>
          <p:cNvSpPr txBox="1"/>
          <p:nvPr/>
        </p:nvSpPr>
        <p:spPr>
          <a:xfrm>
            <a:off x="11752289" y="336632"/>
            <a:ext cx="439711"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176785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599585" y="705964"/>
            <a:ext cx="3807524" cy="1077866"/>
          </a:xfrm>
        </p:spPr>
        <p:txBody>
          <a:bodyPr>
            <a:normAutofit/>
          </a:bodyPr>
          <a:lstStyle/>
          <a:p>
            <a:r>
              <a:rPr lang="en-US" sz="2800" dirty="0"/>
              <a:t>Liquid Scintillator Vessel Response</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134890" y="2521850"/>
            <a:ext cx="5306540" cy="1641607"/>
          </a:xfrm>
        </p:spPr>
        <p:txBody>
          <a:bodyPr/>
          <a:lstStyle/>
          <a:p>
            <a:r>
              <a:rPr lang="en-US" sz="2000" dirty="0"/>
              <a:t>The liquid scintillator vessel calibration again used Compton peak fits from each PMT which can be plotted against the position</a:t>
            </a:r>
          </a:p>
          <a:p>
            <a:r>
              <a:rPr lang="en-US" sz="2000" dirty="0"/>
              <a:t>The sum of the means can also be plotted where we should expect to see a relatively flat response</a:t>
            </a:r>
          </a:p>
        </p:txBody>
      </p:sp>
      <p:pic>
        <p:nvPicPr>
          <p:cNvPr id="4" name="Picture 2">
            <a:extLst>
              <a:ext uri="{FF2B5EF4-FFF2-40B4-BE49-F238E27FC236}">
                <a16:creationId xmlns:a16="http://schemas.microsoft.com/office/drawing/2014/main" id="{DA368360-9203-A794-302F-40F9148AD972}"/>
              </a:ext>
            </a:extLst>
          </p:cNvPr>
          <p:cNvPicPr>
            <a:picLocks noChangeAspect="1" noChangeArrowheads="1"/>
          </p:cNvPicPr>
          <p:nvPr/>
        </p:nvPicPr>
        <p:blipFill>
          <a:blip r:embed="rId3"/>
          <a:srcRect/>
          <a:stretch/>
        </p:blipFill>
        <p:spPr bwMode="auto">
          <a:xfrm>
            <a:off x="5767669" y="364537"/>
            <a:ext cx="5824746" cy="43146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BD2A65-804B-E88F-7111-5CB57E043991}"/>
              </a:ext>
            </a:extLst>
          </p:cNvPr>
          <p:cNvSpPr txBox="1"/>
          <p:nvPr/>
        </p:nvSpPr>
        <p:spPr>
          <a:xfrm>
            <a:off x="11752289" y="336632"/>
            <a:ext cx="439711"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364461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lstStyle/>
          <a:p>
            <a:r>
              <a:rPr lang="en-US" dirty="0"/>
              <a:t>Daily Annulus Energy Calibration</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267974" y="2152754"/>
            <a:ext cx="3567680" cy="2552492"/>
          </a:xfrm>
        </p:spPr>
        <p:txBody>
          <a:bodyPr/>
          <a:lstStyle/>
          <a:p>
            <a:pPr marL="285750" indent="-285750">
              <a:buFont typeface="Arial" panose="020B0604020202020204" pitchFamily="34" charset="0"/>
              <a:buChar char="•"/>
            </a:pPr>
            <a:r>
              <a:rPr lang="en-US" sz="2000" dirty="0"/>
              <a:t>Potential instability means daily energy calibrations may be necessary.</a:t>
            </a:r>
          </a:p>
          <a:p>
            <a:pPr marL="285750" indent="-285750">
              <a:buFont typeface="Arial" panose="020B0604020202020204" pitchFamily="34" charset="0"/>
              <a:buChar char="•"/>
            </a:pPr>
            <a:r>
              <a:rPr lang="en-US" sz="2000" dirty="0"/>
              <a:t>Will use a collimated gamma source.</a:t>
            </a:r>
          </a:p>
        </p:txBody>
      </p:sp>
      <p:pic>
        <p:nvPicPr>
          <p:cNvPr id="4" name="Picture 4">
            <a:extLst>
              <a:ext uri="{FF2B5EF4-FFF2-40B4-BE49-F238E27FC236}">
                <a16:creationId xmlns:a16="http://schemas.microsoft.com/office/drawing/2014/main" id="{4529449A-5401-9EFD-510E-8626BC2437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22" t="15991" r="21558" b="16800"/>
          <a:stretch/>
        </p:blipFill>
        <p:spPr bwMode="auto">
          <a:xfrm>
            <a:off x="4376607" y="1887277"/>
            <a:ext cx="3979741" cy="3488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7E8C578-547B-2374-E5CA-02465A4157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00" b="5325"/>
          <a:stretch/>
        </p:blipFill>
        <p:spPr bwMode="auto">
          <a:xfrm>
            <a:off x="8356348" y="1735893"/>
            <a:ext cx="3263861" cy="37915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610241-65AB-21F0-34B1-D08F7211F142}"/>
              </a:ext>
            </a:extLst>
          </p:cNvPr>
          <p:cNvSpPr txBox="1"/>
          <p:nvPr/>
        </p:nvSpPr>
        <p:spPr>
          <a:xfrm>
            <a:off x="11752289" y="336632"/>
            <a:ext cx="439711"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144877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6095999" y="913827"/>
            <a:ext cx="4002396" cy="1092856"/>
          </a:xfrm>
        </p:spPr>
        <p:txBody>
          <a:bodyPr>
            <a:normAutofit/>
          </a:bodyPr>
          <a:lstStyle/>
          <a:p>
            <a:r>
              <a:rPr lang="en-US" sz="3000" dirty="0"/>
              <a:t>Daily Annulus Energy Calibration</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6096000" y="2008781"/>
            <a:ext cx="5267815" cy="3687948"/>
          </a:xfrm>
        </p:spPr>
        <p:txBody>
          <a:bodyPr/>
          <a:lstStyle/>
          <a:p>
            <a:pPr marL="285750" indent="-285750">
              <a:buFont typeface="Arial" panose="020B0604020202020204" pitchFamily="34" charset="0"/>
              <a:buChar char="•"/>
            </a:pPr>
            <a:r>
              <a:rPr lang="en-US" sz="2000" dirty="0"/>
              <a:t>We can get a Compton scattering spectrum using a cesium-137 source.</a:t>
            </a:r>
          </a:p>
          <a:p>
            <a:pPr marL="285750" indent="-285750">
              <a:buFont typeface="Arial" panose="020B0604020202020204" pitchFamily="34" charset="0"/>
              <a:buChar char="•"/>
            </a:pPr>
            <a:r>
              <a:rPr lang="en-US" sz="2000" dirty="0"/>
              <a:t>This is indicated by the downward sloping lines.</a:t>
            </a:r>
          </a:p>
          <a:p>
            <a:pPr marL="285750" indent="-285750">
              <a:buFont typeface="Arial" panose="020B0604020202020204" pitchFamily="34" charset="0"/>
              <a:buChar char="•"/>
            </a:pPr>
            <a:r>
              <a:rPr lang="en-US" sz="2000" dirty="0"/>
              <a:t>Can measure this daily to calibrate </a:t>
            </a:r>
            <a:r>
              <a:rPr lang="en-US" sz="2000" dirty="0" err="1"/>
              <a:t>NaI</a:t>
            </a:r>
            <a:r>
              <a:rPr lang="en-US" sz="2000" dirty="0"/>
              <a:t> crystals and liquid scintillator</a:t>
            </a:r>
          </a:p>
          <a:p>
            <a:pPr marL="285750" indent="-285750">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F1125420-6E43-EF91-6F85-35F27CC28EA7}"/>
              </a:ext>
            </a:extLst>
          </p:cNvPr>
          <p:cNvSpPr txBox="1"/>
          <p:nvPr/>
        </p:nvSpPr>
        <p:spPr>
          <a:xfrm>
            <a:off x="11752289" y="336632"/>
            <a:ext cx="439711" cy="369332"/>
          </a:xfrm>
          <a:prstGeom prst="rect">
            <a:avLst/>
          </a:prstGeom>
          <a:noFill/>
        </p:spPr>
        <p:txBody>
          <a:bodyPr wrap="square" rtlCol="0">
            <a:spAutoFit/>
          </a:bodyPr>
          <a:lstStyle/>
          <a:p>
            <a:r>
              <a:rPr lang="en-US" dirty="0"/>
              <a:t>18</a:t>
            </a:r>
          </a:p>
        </p:txBody>
      </p:sp>
      <p:pic>
        <p:nvPicPr>
          <p:cNvPr id="9" name="Picture 8" descr="A chart of a light beam&#10;&#10;Description automatically generated with medium confidence">
            <a:extLst>
              <a:ext uri="{FF2B5EF4-FFF2-40B4-BE49-F238E27FC236}">
                <a16:creationId xmlns:a16="http://schemas.microsoft.com/office/drawing/2014/main" id="{DBEED044-F956-9A9A-B790-CDF99247E1B8}"/>
              </a:ext>
            </a:extLst>
          </p:cNvPr>
          <p:cNvPicPr>
            <a:picLocks noChangeAspect="1"/>
          </p:cNvPicPr>
          <p:nvPr/>
        </p:nvPicPr>
        <p:blipFill>
          <a:blip r:embed="rId3"/>
          <a:stretch>
            <a:fillRect/>
          </a:stretch>
        </p:blipFill>
        <p:spPr>
          <a:xfrm>
            <a:off x="109866" y="462597"/>
            <a:ext cx="4597044" cy="3092368"/>
          </a:xfrm>
          <a:prstGeom prst="rect">
            <a:avLst/>
          </a:prstGeom>
        </p:spPr>
      </p:pic>
      <p:pic>
        <p:nvPicPr>
          <p:cNvPr id="11" name="Picture 10" descr="A green and blue light&#10;&#10;Description automatically generated with medium confidence">
            <a:extLst>
              <a:ext uri="{FF2B5EF4-FFF2-40B4-BE49-F238E27FC236}">
                <a16:creationId xmlns:a16="http://schemas.microsoft.com/office/drawing/2014/main" id="{DFEFACAC-C19A-D912-2194-42B03EFB773C}"/>
              </a:ext>
            </a:extLst>
          </p:cNvPr>
          <p:cNvPicPr>
            <a:picLocks noChangeAspect="1"/>
          </p:cNvPicPr>
          <p:nvPr/>
        </p:nvPicPr>
        <p:blipFill>
          <a:blip r:embed="rId4"/>
          <a:stretch>
            <a:fillRect/>
          </a:stretch>
        </p:blipFill>
        <p:spPr>
          <a:xfrm>
            <a:off x="109866" y="3619841"/>
            <a:ext cx="4597045" cy="3092369"/>
          </a:xfrm>
          <a:prstGeom prst="rect">
            <a:avLst/>
          </a:prstGeom>
        </p:spPr>
      </p:pic>
    </p:spTree>
    <p:extLst>
      <p:ext uri="{BB962C8B-B14F-4D97-AF65-F5344CB8AC3E}">
        <p14:creationId xmlns:p14="http://schemas.microsoft.com/office/powerpoint/2010/main" val="304021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normAutofit fontScale="90000"/>
          </a:bodyPr>
          <a:lstStyle/>
          <a:p>
            <a:r>
              <a:rPr lang="en-US" sz="4400" dirty="0"/>
              <a:t>Potassium-40</a:t>
            </a:r>
            <a:r>
              <a:rPr lang="en-US" dirty="0"/>
              <a:t> </a:t>
            </a:r>
            <a:r>
              <a:rPr lang="en-US" sz="4400" dirty="0"/>
              <a:t>Decay</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6096000" y="1625549"/>
            <a:ext cx="5267815" cy="3687948"/>
          </a:xfrm>
        </p:spPr>
        <p:txBody>
          <a:bodyPr/>
          <a:lstStyle/>
          <a:p>
            <a:pPr marL="285750" indent="-285750">
              <a:buFont typeface="Arial" panose="020B0604020202020204" pitchFamily="34" charset="0"/>
              <a:buChar char="•"/>
            </a:pPr>
            <a:r>
              <a:rPr lang="en-US" dirty="0"/>
              <a:t>P</a:t>
            </a:r>
            <a:r>
              <a:rPr lang="en-US" sz="1600" dirty="0"/>
              <a:t>otassium-40 </a:t>
            </a:r>
            <a:r>
              <a:rPr lang="en-US" sz="1600" baseline="30000" dirty="0"/>
              <a:t> </a:t>
            </a:r>
            <a:r>
              <a:rPr lang="en-US" sz="1600" dirty="0"/>
              <a:t>(</a:t>
            </a:r>
            <a:r>
              <a:rPr lang="en-US" sz="1600" baseline="30000" dirty="0"/>
              <a:t>40</a:t>
            </a:r>
            <a:r>
              <a:rPr lang="en-US" sz="1600" dirty="0"/>
              <a:t>K) can decay through either beta decays or electron captures</a:t>
            </a:r>
          </a:p>
          <a:p>
            <a:pPr marL="285750" indent="-285750">
              <a:buFont typeface="Arial" panose="020B0604020202020204" pitchFamily="34" charset="0"/>
              <a:buChar char="•"/>
            </a:pPr>
            <a:r>
              <a:rPr lang="en-US" sz="1600" dirty="0"/>
              <a:t>The most common decay mode is the </a:t>
            </a:r>
            <a:r>
              <a:rPr lang="el-GR" sz="1600" dirty="0"/>
              <a:t>β</a:t>
            </a:r>
            <a:r>
              <a:rPr lang="en-CA" sz="1600" dirty="0"/>
              <a:t>- decay to calcium-40</a:t>
            </a:r>
          </a:p>
          <a:p>
            <a:pPr marL="285750" indent="-285750">
              <a:buFont typeface="Arial" panose="020B0604020202020204" pitchFamily="34" charset="0"/>
              <a:buChar char="•"/>
            </a:pPr>
            <a:r>
              <a:rPr lang="en-CA" sz="1600" dirty="0"/>
              <a:t>There are also three decay modes to argon-40, including two extremely rare modes directly to the ground state (electron capture and </a:t>
            </a:r>
            <a:r>
              <a:rPr lang="el-GR" sz="1600" dirty="0"/>
              <a:t>β</a:t>
            </a:r>
            <a:r>
              <a:rPr lang="en-CA" sz="1600" dirty="0"/>
              <a:t>+). </a:t>
            </a:r>
          </a:p>
          <a:p>
            <a:pPr marL="0" indent="0">
              <a:buNone/>
            </a:pPr>
            <a:endParaRPr lang="en-CA" dirty="0"/>
          </a:p>
        </p:txBody>
      </p:sp>
      <p:pic>
        <p:nvPicPr>
          <p:cNvPr id="6" name="Content Placeholder 4" descr="A diagram of a decay scheme&#10;&#10;Description automatically generated">
            <a:extLst>
              <a:ext uri="{FF2B5EF4-FFF2-40B4-BE49-F238E27FC236}">
                <a16:creationId xmlns:a16="http://schemas.microsoft.com/office/drawing/2014/main" id="{AEEF72C7-0D45-8872-3098-BB480C23B4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642"/>
          <a:stretch/>
        </p:blipFill>
        <p:spPr bwMode="auto">
          <a:xfrm>
            <a:off x="368939" y="1592263"/>
            <a:ext cx="5679190" cy="3419624"/>
          </a:xfrm>
          <a:prstGeom prst="rect">
            <a:avLst/>
          </a:prstGeom>
          <a:ln>
            <a:solidFill>
              <a:schemeClr val="tx1"/>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E230C47-856D-A3D1-2E68-A644DA707903}"/>
              </a:ext>
            </a:extLst>
          </p:cNvPr>
          <p:cNvSpPr txBox="1"/>
          <p:nvPr/>
        </p:nvSpPr>
        <p:spPr>
          <a:xfrm>
            <a:off x="368939" y="5081071"/>
            <a:ext cx="3973643" cy="369332"/>
          </a:xfrm>
          <a:prstGeom prst="rect">
            <a:avLst/>
          </a:prstGeom>
          <a:noFill/>
        </p:spPr>
        <p:txBody>
          <a:bodyPr wrap="square" rtlCol="0">
            <a:spAutoFit/>
          </a:bodyPr>
          <a:lstStyle/>
          <a:p>
            <a:r>
              <a:rPr lang="en-US" i="1" dirty="0"/>
              <a:t>Decay scheme for potassium-40 (</a:t>
            </a:r>
            <a:r>
              <a:rPr lang="en-US" i="1" baseline="30000" dirty="0"/>
              <a:t>40</a:t>
            </a:r>
            <a:r>
              <a:rPr lang="en-US" i="1" dirty="0"/>
              <a:t>K)</a:t>
            </a:r>
            <a:endParaRPr lang="en-US" dirty="0"/>
          </a:p>
        </p:txBody>
      </p:sp>
      <p:sp>
        <p:nvSpPr>
          <p:cNvPr id="9" name="Footer Placeholder 2">
            <a:extLst>
              <a:ext uri="{FF2B5EF4-FFF2-40B4-BE49-F238E27FC236}">
                <a16:creationId xmlns:a16="http://schemas.microsoft.com/office/drawing/2014/main" id="{71A943C2-7939-3CBC-B270-D293314EB1AD}"/>
              </a:ext>
            </a:extLst>
          </p:cNvPr>
          <p:cNvSpPr txBox="1">
            <a:spLocks/>
          </p:cNvSpPr>
          <p:nvPr/>
        </p:nvSpPr>
        <p:spPr>
          <a:xfrm>
            <a:off x="0" y="6616019"/>
            <a:ext cx="8799226" cy="4839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Ref. M. </a:t>
            </a:r>
            <a:r>
              <a:rPr lang="en-US" sz="1200" dirty="0" err="1"/>
              <a:t>Stukel</a:t>
            </a:r>
            <a:r>
              <a:rPr lang="en-US" sz="1200" dirty="0"/>
              <a:t>, et al., </a:t>
            </a:r>
            <a:r>
              <a:rPr lang="en-CA" sz="1200" dirty="0"/>
              <a:t>Phys. Rev. Lett. 131, 052503 </a:t>
            </a:r>
            <a:r>
              <a:rPr lang="en-US" sz="1200" dirty="0"/>
              <a:t>(2023). </a:t>
            </a:r>
          </a:p>
        </p:txBody>
      </p:sp>
      <p:sp>
        <p:nvSpPr>
          <p:cNvPr id="10" name="TextBox 9">
            <a:extLst>
              <a:ext uri="{FF2B5EF4-FFF2-40B4-BE49-F238E27FC236}">
                <a16:creationId xmlns:a16="http://schemas.microsoft.com/office/drawing/2014/main" id="{C904AD0F-EF56-7CC5-4AB4-94F6C8B1897F}"/>
              </a:ext>
            </a:extLst>
          </p:cNvPr>
          <p:cNvSpPr txBox="1"/>
          <p:nvPr/>
        </p:nvSpPr>
        <p:spPr>
          <a:xfrm>
            <a:off x="11893467" y="336632"/>
            <a:ext cx="298533"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3550794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E40E-6272-2644-A5C1-EB187359F4BA}"/>
              </a:ext>
            </a:extLst>
          </p:cNvPr>
          <p:cNvSpPr>
            <a:spLocks noGrp="1"/>
          </p:cNvSpPr>
          <p:nvPr>
            <p:ph type="title"/>
          </p:nvPr>
        </p:nvSpPr>
        <p:spPr>
          <a:xfrm>
            <a:off x="599475" y="770227"/>
            <a:ext cx="10897200" cy="627189"/>
          </a:xfrm>
        </p:spPr>
        <p:txBody>
          <a:bodyPr>
            <a:normAutofit/>
          </a:bodyPr>
          <a:lstStyle/>
          <a:p>
            <a:r>
              <a:rPr lang="en-US" sz="3000" dirty="0"/>
              <a:t>Current and Future Work</a:t>
            </a:r>
          </a:p>
        </p:txBody>
      </p:sp>
      <p:sp>
        <p:nvSpPr>
          <p:cNvPr id="3" name="Content Placeholder 2">
            <a:extLst>
              <a:ext uri="{FF2B5EF4-FFF2-40B4-BE49-F238E27FC236}">
                <a16:creationId xmlns:a16="http://schemas.microsoft.com/office/drawing/2014/main" id="{098CAC25-E047-B449-831F-6F62B80E52BF}"/>
              </a:ext>
            </a:extLst>
          </p:cNvPr>
          <p:cNvSpPr>
            <a:spLocks noGrp="1"/>
          </p:cNvSpPr>
          <p:nvPr>
            <p:ph sz="half" idx="1"/>
          </p:nvPr>
        </p:nvSpPr>
        <p:spPr>
          <a:xfrm>
            <a:off x="599585" y="1772636"/>
            <a:ext cx="10897090" cy="3687948"/>
          </a:xfrm>
        </p:spPr>
        <p:txBody>
          <a:bodyPr/>
          <a:lstStyle/>
          <a:p>
            <a:r>
              <a:rPr lang="en-US" sz="2400" dirty="0"/>
              <a:t>An updated liquid scintillator stability experiment is being set up using a pulsed LED as an additional stable light source.</a:t>
            </a:r>
          </a:p>
          <a:p>
            <a:r>
              <a:rPr lang="en-US" sz="2400" dirty="0"/>
              <a:t>An initial test of the annulus with the liquid scintillator vessel is currently underway.</a:t>
            </a:r>
          </a:p>
          <a:p>
            <a:r>
              <a:rPr lang="en-US" sz="2400" dirty="0"/>
              <a:t>The first data collection using a K-loaded liquid scintillator to look for positrons will occur over the next couple of months.</a:t>
            </a:r>
          </a:p>
        </p:txBody>
      </p:sp>
      <p:sp>
        <p:nvSpPr>
          <p:cNvPr id="4" name="TextBox 3">
            <a:extLst>
              <a:ext uri="{FF2B5EF4-FFF2-40B4-BE49-F238E27FC236}">
                <a16:creationId xmlns:a16="http://schemas.microsoft.com/office/drawing/2014/main" id="{8866EFCD-0193-0D81-436D-43985051CD0A}"/>
              </a:ext>
            </a:extLst>
          </p:cNvPr>
          <p:cNvSpPr txBox="1"/>
          <p:nvPr/>
        </p:nvSpPr>
        <p:spPr>
          <a:xfrm>
            <a:off x="11752289" y="336632"/>
            <a:ext cx="439711"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26722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6106-5FE9-B95E-8875-4789D89B8024}"/>
              </a:ext>
            </a:extLst>
          </p:cNvPr>
          <p:cNvSpPr>
            <a:spLocks noGrp="1"/>
          </p:cNvSpPr>
          <p:nvPr>
            <p:ph type="title"/>
          </p:nvPr>
        </p:nvSpPr>
        <p:spPr>
          <a:xfrm>
            <a:off x="4165234" y="1128616"/>
            <a:ext cx="3861532" cy="627189"/>
          </a:xfrm>
        </p:spPr>
        <p:txBody>
          <a:bodyPr>
            <a:noAutofit/>
          </a:bodyPr>
          <a:lstStyle/>
          <a:p>
            <a:pPr algn="ctr"/>
            <a:r>
              <a:rPr lang="en-US" sz="5000" dirty="0"/>
              <a:t>Thank You</a:t>
            </a:r>
          </a:p>
        </p:txBody>
      </p:sp>
      <p:pic>
        <p:nvPicPr>
          <p:cNvPr id="5" name="Picture 4" descr="A black and white logo&#10;&#10;Description automatically generated">
            <a:extLst>
              <a:ext uri="{FF2B5EF4-FFF2-40B4-BE49-F238E27FC236}">
                <a16:creationId xmlns:a16="http://schemas.microsoft.com/office/drawing/2014/main" id="{44146ABD-F239-E99E-8E09-E6FBEE05798B}"/>
              </a:ext>
            </a:extLst>
          </p:cNvPr>
          <p:cNvPicPr>
            <a:picLocks noChangeAspect="1"/>
          </p:cNvPicPr>
          <p:nvPr/>
        </p:nvPicPr>
        <p:blipFill>
          <a:blip r:embed="rId2"/>
          <a:stretch>
            <a:fillRect/>
          </a:stretch>
        </p:blipFill>
        <p:spPr>
          <a:xfrm>
            <a:off x="3993142" y="2730808"/>
            <a:ext cx="4205716" cy="2837481"/>
          </a:xfrm>
          <a:prstGeom prst="rect">
            <a:avLst/>
          </a:prstGeom>
        </p:spPr>
      </p:pic>
      <p:pic>
        <p:nvPicPr>
          <p:cNvPr id="1028" name="Picture 4" descr="Brookhaven National Laboratory ...">
            <a:extLst>
              <a:ext uri="{FF2B5EF4-FFF2-40B4-BE49-F238E27FC236}">
                <a16:creationId xmlns:a16="http://schemas.microsoft.com/office/drawing/2014/main" id="{85392A36-5654-5463-D54A-FA508C393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234" y="5776401"/>
            <a:ext cx="4144861" cy="10339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NL Industry Day – Organization of Canadian Nuclear Industries">
            <a:extLst>
              <a:ext uri="{FF2B5EF4-FFF2-40B4-BE49-F238E27FC236}">
                <a16:creationId xmlns:a16="http://schemas.microsoft.com/office/drawing/2014/main" id="{F2E4F1FD-7453-673B-4A05-71091126C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83043"/>
            <a:ext cx="3942413" cy="6206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ak Ridge National Laboratory | Drupal.org">
            <a:extLst>
              <a:ext uri="{FF2B5EF4-FFF2-40B4-BE49-F238E27FC236}">
                <a16:creationId xmlns:a16="http://schemas.microsoft.com/office/drawing/2014/main" id="{7375FAA7-683E-002A-EEFC-6EDC5261C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01" y="4149548"/>
            <a:ext cx="3162925" cy="15987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NOLAB | SciVideos">
            <a:extLst>
              <a:ext uri="{FF2B5EF4-FFF2-40B4-BE49-F238E27FC236}">
                <a16:creationId xmlns:a16="http://schemas.microsoft.com/office/drawing/2014/main" id="{336DDA06-7846-3636-4B00-40834B575E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4163" y="3777102"/>
            <a:ext cx="2958636" cy="197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09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647454" y="646004"/>
            <a:ext cx="10897091" cy="627189"/>
          </a:xfrm>
        </p:spPr>
        <p:txBody>
          <a:bodyPr>
            <a:normAutofit/>
          </a:bodyPr>
          <a:lstStyle/>
          <a:p>
            <a:r>
              <a:rPr lang="en-US" sz="3000" dirty="0"/>
              <a:t>Liquid Scintillator Testing</a:t>
            </a:r>
          </a:p>
        </p:txBody>
      </p:sp>
      <p:pic>
        <p:nvPicPr>
          <p:cNvPr id="7" name="Picture 6">
            <a:extLst>
              <a:ext uri="{FF2B5EF4-FFF2-40B4-BE49-F238E27FC236}">
                <a16:creationId xmlns:a16="http://schemas.microsoft.com/office/drawing/2014/main" id="{2F9E4529-83A3-27AC-6855-1A5CDC8996B1}"/>
              </a:ext>
            </a:extLst>
          </p:cNvPr>
          <p:cNvPicPr>
            <a:picLocks noChangeAspect="1"/>
          </p:cNvPicPr>
          <p:nvPr/>
        </p:nvPicPr>
        <p:blipFill>
          <a:blip r:embed="rId2"/>
          <a:stretch>
            <a:fillRect/>
          </a:stretch>
        </p:blipFill>
        <p:spPr>
          <a:xfrm>
            <a:off x="-1743" y="1596424"/>
            <a:ext cx="6097742" cy="4065162"/>
          </a:xfrm>
          <a:prstGeom prst="rect">
            <a:avLst/>
          </a:prstGeom>
        </p:spPr>
      </p:pic>
      <p:pic>
        <p:nvPicPr>
          <p:cNvPr id="8" name="Content Placeholder 11">
            <a:extLst>
              <a:ext uri="{FF2B5EF4-FFF2-40B4-BE49-F238E27FC236}">
                <a16:creationId xmlns:a16="http://schemas.microsoft.com/office/drawing/2014/main" id="{221E848E-27A9-A359-D576-30CBBEA5ED5D}"/>
              </a:ext>
            </a:extLst>
          </p:cNvPr>
          <p:cNvPicPr>
            <a:picLocks noGrp="1" noChangeAspect="1"/>
          </p:cNvPicPr>
          <p:nvPr>
            <p:ph idx="1"/>
          </p:nvPr>
        </p:nvPicPr>
        <p:blipFill>
          <a:blip r:embed="rId3"/>
          <a:stretch>
            <a:fillRect/>
          </a:stretch>
        </p:blipFill>
        <p:spPr>
          <a:xfrm>
            <a:off x="6095999" y="1597593"/>
            <a:ext cx="6095989" cy="4063993"/>
          </a:xfrm>
        </p:spPr>
      </p:pic>
      <p:sp>
        <p:nvSpPr>
          <p:cNvPr id="9" name="TextBox 8">
            <a:extLst>
              <a:ext uri="{FF2B5EF4-FFF2-40B4-BE49-F238E27FC236}">
                <a16:creationId xmlns:a16="http://schemas.microsoft.com/office/drawing/2014/main" id="{EB95CF9A-BFA6-396E-DCBA-42787DF8DE86}"/>
              </a:ext>
            </a:extLst>
          </p:cNvPr>
          <p:cNvSpPr txBox="1"/>
          <p:nvPr/>
        </p:nvSpPr>
        <p:spPr>
          <a:xfrm>
            <a:off x="2728210" y="3309079"/>
            <a:ext cx="1019331" cy="948128"/>
          </a:xfrm>
          <a:prstGeom prst="rect">
            <a:avLst/>
          </a:prstGeom>
          <a:noFill/>
          <a:ln w="19050">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9F770D45-4EC7-E8D0-6144-58A6733AFBFD}"/>
              </a:ext>
            </a:extLst>
          </p:cNvPr>
          <p:cNvSpPr txBox="1"/>
          <p:nvPr/>
        </p:nvSpPr>
        <p:spPr>
          <a:xfrm>
            <a:off x="11752289" y="336632"/>
            <a:ext cx="439711"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208229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normAutofit/>
          </a:bodyPr>
          <a:lstStyle/>
          <a:p>
            <a:r>
              <a:rPr lang="en-US" sz="3000" dirty="0"/>
              <a:t>Loading Level Tests</a:t>
            </a:r>
          </a:p>
        </p:txBody>
      </p:sp>
      <p:pic>
        <p:nvPicPr>
          <p:cNvPr id="7" name="Content Placeholder 5" descr="A graph showing the exposure of a camera&#10;&#10;Description automatically generated with medium confidence">
            <a:extLst>
              <a:ext uri="{FF2B5EF4-FFF2-40B4-BE49-F238E27FC236}">
                <a16:creationId xmlns:a16="http://schemas.microsoft.com/office/drawing/2014/main" id="{567736F0-48D9-ED1B-D3F9-970333D2AF87}"/>
              </a:ext>
            </a:extLst>
          </p:cNvPr>
          <p:cNvPicPr>
            <a:picLocks noGrp="1" noChangeAspect="1"/>
          </p:cNvPicPr>
          <p:nvPr>
            <p:ph idx="1"/>
          </p:nvPr>
        </p:nvPicPr>
        <p:blipFill>
          <a:blip r:embed="rId2"/>
          <a:stretch>
            <a:fillRect/>
          </a:stretch>
        </p:blipFill>
        <p:spPr>
          <a:xfrm>
            <a:off x="1696791" y="1480851"/>
            <a:ext cx="8702676" cy="4351338"/>
          </a:xfrm>
        </p:spPr>
      </p:pic>
      <p:sp>
        <p:nvSpPr>
          <p:cNvPr id="8" name="TextBox 7">
            <a:extLst>
              <a:ext uri="{FF2B5EF4-FFF2-40B4-BE49-F238E27FC236}">
                <a16:creationId xmlns:a16="http://schemas.microsoft.com/office/drawing/2014/main" id="{792A25A8-C03C-FE9D-F545-E867535EEE8F}"/>
              </a:ext>
            </a:extLst>
          </p:cNvPr>
          <p:cNvSpPr txBox="1"/>
          <p:nvPr/>
        </p:nvSpPr>
        <p:spPr>
          <a:xfrm>
            <a:off x="11752289" y="336632"/>
            <a:ext cx="439711" cy="36933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149529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device&#10;&#10;Description automatically generated">
            <a:extLst>
              <a:ext uri="{FF2B5EF4-FFF2-40B4-BE49-F238E27FC236}">
                <a16:creationId xmlns:a16="http://schemas.microsoft.com/office/drawing/2014/main" id="{7FC4A052-2DE2-E943-D401-C0583A292560}"/>
              </a:ext>
            </a:extLst>
          </p:cNvPr>
          <p:cNvPicPr>
            <a:picLocks noChangeAspect="1"/>
          </p:cNvPicPr>
          <p:nvPr/>
        </p:nvPicPr>
        <p:blipFill>
          <a:blip r:embed="rId2"/>
          <a:stretch>
            <a:fillRect/>
          </a:stretch>
        </p:blipFill>
        <p:spPr>
          <a:xfrm>
            <a:off x="2209800" y="1958674"/>
            <a:ext cx="7772400" cy="2940652"/>
          </a:xfrm>
          <a:prstGeom prst="rect">
            <a:avLst/>
          </a:prstGeom>
        </p:spPr>
      </p:pic>
    </p:spTree>
    <p:extLst>
      <p:ext uri="{BB962C8B-B14F-4D97-AF65-F5344CB8AC3E}">
        <p14:creationId xmlns:p14="http://schemas.microsoft.com/office/powerpoint/2010/main" val="2035326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58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noAutofit/>
          </a:bodyPr>
          <a:lstStyle/>
          <a:p>
            <a:r>
              <a:rPr lang="en-US" sz="4000" dirty="0"/>
              <a:t>The KDK Experiment</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599584" y="1952539"/>
            <a:ext cx="5267815" cy="3687948"/>
          </a:xfrm>
        </p:spPr>
        <p:txBody>
          <a:bodyPr/>
          <a:lstStyle/>
          <a:p>
            <a:pPr>
              <a:lnSpc>
                <a:spcPct val="100000"/>
              </a:lnSpc>
            </a:pPr>
            <a:r>
              <a:rPr lang="en-US" sz="2600" dirty="0"/>
              <a:t>KDK collaboration: first measurement of the</a:t>
            </a:r>
            <a:r>
              <a:rPr lang="en-US" sz="2600" baseline="30000" dirty="0"/>
              <a:t> 40</a:t>
            </a:r>
            <a:r>
              <a:rPr lang="en-US" sz="2600" dirty="0"/>
              <a:t>K  electron capture decay to the ground state of </a:t>
            </a:r>
            <a:r>
              <a:rPr lang="en-US" sz="2600" baseline="30000" dirty="0"/>
              <a:t>40</a:t>
            </a:r>
            <a:r>
              <a:rPr lang="en-US" sz="2600" dirty="0"/>
              <a:t>Ar (PRL 131, </a:t>
            </a:r>
            <a:r>
              <a:rPr lang="en-CA" sz="2600" dirty="0"/>
              <a:t>052503</a:t>
            </a:r>
            <a:r>
              <a:rPr lang="en-US" sz="2600" dirty="0"/>
              <a:t>).</a:t>
            </a:r>
          </a:p>
          <a:p>
            <a:pPr>
              <a:lnSpc>
                <a:spcPct val="100000"/>
              </a:lnSpc>
            </a:pPr>
            <a:r>
              <a:rPr lang="en-US" sz="2600" dirty="0" err="1"/>
              <a:t>KCl</a:t>
            </a:r>
            <a:r>
              <a:rPr lang="en-US" sz="2600" dirty="0"/>
              <a:t> Source + SDD x-ray detector + large </a:t>
            </a:r>
            <a:r>
              <a:rPr lang="en-US" sz="2600" dirty="0" err="1"/>
              <a:t>NaI</a:t>
            </a:r>
            <a:r>
              <a:rPr lang="en-US" sz="2600" dirty="0"/>
              <a:t> gamma tagger (MTAS)</a:t>
            </a:r>
          </a:p>
          <a:p>
            <a:pPr>
              <a:lnSpc>
                <a:spcPct val="100000"/>
              </a:lnSpc>
            </a:pPr>
            <a:r>
              <a:rPr lang="en-US" sz="2600" dirty="0"/>
              <a:t>Measured branching ratio of  </a:t>
            </a:r>
            <a:r>
              <a:rPr lang="en-CA" sz="2600" dirty="0">
                <a:effectLst/>
                <a:ea typeface="Calibri" panose="020F0502020204030204" pitchFamily="34" charset="0"/>
              </a:rPr>
              <a:t>0.098 ±</a:t>
            </a:r>
            <a:r>
              <a:rPr lang="en-CA" sz="2600" baseline="-25000" dirty="0">
                <a:effectLst/>
                <a:ea typeface="Calibri" panose="020F0502020204030204" pitchFamily="34" charset="0"/>
              </a:rPr>
              <a:t>stat</a:t>
            </a:r>
            <a:r>
              <a:rPr lang="en-CA" sz="2600" dirty="0">
                <a:effectLst/>
                <a:ea typeface="Calibri" panose="020F0502020204030204" pitchFamily="34" charset="0"/>
              </a:rPr>
              <a:t> 0.023 ±</a:t>
            </a:r>
            <a:r>
              <a:rPr lang="en-CA" sz="2600" baseline="-25000" dirty="0">
                <a:effectLst/>
                <a:ea typeface="Calibri" panose="020F0502020204030204" pitchFamily="34" charset="0"/>
              </a:rPr>
              <a:t>sys</a:t>
            </a:r>
            <a:r>
              <a:rPr lang="en-CA" sz="2600" dirty="0">
                <a:effectLst/>
                <a:ea typeface="Calibri" panose="020F0502020204030204" pitchFamily="34" charset="0"/>
              </a:rPr>
              <a:t> 0.010 </a:t>
            </a:r>
            <a:endParaRPr lang="en-US" sz="2600" dirty="0"/>
          </a:p>
        </p:txBody>
      </p:sp>
      <p:pic>
        <p:nvPicPr>
          <p:cNvPr id="4" name="Picture 3" descr="A diagram of a machine&#10;&#10;Description automatically generated">
            <a:extLst>
              <a:ext uri="{FF2B5EF4-FFF2-40B4-BE49-F238E27FC236}">
                <a16:creationId xmlns:a16="http://schemas.microsoft.com/office/drawing/2014/main" id="{58367588-3B64-61E6-D984-92C0F84B180A}"/>
              </a:ext>
            </a:extLst>
          </p:cNvPr>
          <p:cNvPicPr>
            <a:picLocks noChangeAspect="1"/>
          </p:cNvPicPr>
          <p:nvPr/>
        </p:nvPicPr>
        <p:blipFill>
          <a:blip r:embed="rId3"/>
          <a:stretch>
            <a:fillRect/>
          </a:stretch>
        </p:blipFill>
        <p:spPr>
          <a:xfrm>
            <a:off x="6096000" y="1666716"/>
            <a:ext cx="5812052" cy="3240219"/>
          </a:xfrm>
          <a:prstGeom prst="rect">
            <a:avLst/>
          </a:prstGeom>
          <a:ln>
            <a:solidFill>
              <a:schemeClr val="tx1"/>
            </a:solidFill>
          </a:ln>
        </p:spPr>
      </p:pic>
      <p:sp>
        <p:nvSpPr>
          <p:cNvPr id="6" name="TextBox 5">
            <a:extLst>
              <a:ext uri="{FF2B5EF4-FFF2-40B4-BE49-F238E27FC236}">
                <a16:creationId xmlns:a16="http://schemas.microsoft.com/office/drawing/2014/main" id="{D888C382-5967-5F3D-F30C-DF8C38E7781B}"/>
              </a:ext>
            </a:extLst>
          </p:cNvPr>
          <p:cNvSpPr txBox="1"/>
          <p:nvPr/>
        </p:nvSpPr>
        <p:spPr>
          <a:xfrm>
            <a:off x="6096000" y="5031498"/>
            <a:ext cx="5319062" cy="646331"/>
          </a:xfrm>
          <a:prstGeom prst="rect">
            <a:avLst/>
          </a:prstGeom>
          <a:noFill/>
        </p:spPr>
        <p:txBody>
          <a:bodyPr wrap="square" rtlCol="0">
            <a:spAutoFit/>
          </a:bodyPr>
          <a:lstStyle/>
          <a:p>
            <a:r>
              <a:rPr lang="en-US" i="1" dirty="0"/>
              <a:t>The Modular Total Absorption Spectrometer (MTAS) at ORNL used by the KDK collaboration</a:t>
            </a:r>
          </a:p>
        </p:txBody>
      </p:sp>
      <p:sp>
        <p:nvSpPr>
          <p:cNvPr id="9" name="Footer Placeholder 2">
            <a:extLst>
              <a:ext uri="{FF2B5EF4-FFF2-40B4-BE49-F238E27FC236}">
                <a16:creationId xmlns:a16="http://schemas.microsoft.com/office/drawing/2014/main" id="{470EA749-BC19-D676-B19D-C0465C67C714}"/>
              </a:ext>
            </a:extLst>
          </p:cNvPr>
          <p:cNvSpPr txBox="1">
            <a:spLocks/>
          </p:cNvSpPr>
          <p:nvPr/>
        </p:nvSpPr>
        <p:spPr>
          <a:xfrm>
            <a:off x="0" y="6616019"/>
            <a:ext cx="8799226" cy="4839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Ref. M. </a:t>
            </a:r>
            <a:r>
              <a:rPr lang="en-US" sz="1200" dirty="0" err="1"/>
              <a:t>Stukel</a:t>
            </a:r>
            <a:r>
              <a:rPr lang="en-US" sz="1200" dirty="0"/>
              <a:t>, et al., </a:t>
            </a:r>
            <a:r>
              <a:rPr lang="en-CA" sz="1200" dirty="0"/>
              <a:t>Phys. Rev. Lett. 131, 052503 </a:t>
            </a:r>
            <a:r>
              <a:rPr lang="en-US" sz="1200" dirty="0"/>
              <a:t>(2023). </a:t>
            </a:r>
          </a:p>
        </p:txBody>
      </p:sp>
      <p:sp>
        <p:nvSpPr>
          <p:cNvPr id="10" name="TextBox 9">
            <a:extLst>
              <a:ext uri="{FF2B5EF4-FFF2-40B4-BE49-F238E27FC236}">
                <a16:creationId xmlns:a16="http://schemas.microsoft.com/office/drawing/2014/main" id="{BC8E0CC1-4F4E-03EA-ECE6-3CD6CCF6DE5D}"/>
              </a:ext>
            </a:extLst>
          </p:cNvPr>
          <p:cNvSpPr txBox="1"/>
          <p:nvPr/>
        </p:nvSpPr>
        <p:spPr>
          <a:xfrm>
            <a:off x="11893467" y="336632"/>
            <a:ext cx="298533"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73210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noAutofit/>
          </a:bodyPr>
          <a:lstStyle/>
          <a:p>
            <a:r>
              <a:rPr lang="en-US" sz="4000" dirty="0"/>
              <a:t>KDK+</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599584" y="1591078"/>
            <a:ext cx="5267815" cy="3863666"/>
          </a:xfrm>
        </p:spPr>
        <p:txBody>
          <a:bodyPr/>
          <a:lstStyle/>
          <a:p>
            <a:pPr>
              <a:lnSpc>
                <a:spcPct val="100000"/>
              </a:lnSpc>
            </a:pPr>
            <a:r>
              <a:rPr lang="en-US" sz="2200" dirty="0"/>
              <a:t>KDK+: will measure the </a:t>
            </a:r>
            <a:r>
              <a:rPr lang="el-GR" sz="2200" dirty="0"/>
              <a:t>β</a:t>
            </a:r>
            <a:r>
              <a:rPr lang="en-CA" sz="2200" dirty="0"/>
              <a:t>+ decay to the </a:t>
            </a:r>
            <a:r>
              <a:rPr lang="en-US" sz="2200" dirty="0"/>
              <a:t>ground state of </a:t>
            </a:r>
            <a:r>
              <a:rPr lang="en-US" sz="2200" baseline="30000" dirty="0"/>
              <a:t>40</a:t>
            </a:r>
            <a:r>
              <a:rPr lang="en-US" sz="2200" dirty="0"/>
              <a:t>Ar</a:t>
            </a:r>
          </a:p>
          <a:p>
            <a:pPr>
              <a:lnSpc>
                <a:spcPct val="100000"/>
              </a:lnSpc>
            </a:pPr>
            <a:r>
              <a:rPr lang="en-US" sz="2200" dirty="0"/>
              <a:t>This decay was last measured in the early 1960s</a:t>
            </a:r>
          </a:p>
          <a:p>
            <a:pPr>
              <a:lnSpc>
                <a:spcPct val="100000"/>
              </a:lnSpc>
            </a:pPr>
            <a:r>
              <a:rPr lang="en-US" sz="2200" dirty="0"/>
              <a:t>Will use a potassium loaded liquid scintillator surrounded by sodium iodide (</a:t>
            </a:r>
            <a:r>
              <a:rPr lang="en-US" sz="2200" dirty="0" err="1"/>
              <a:t>NaI</a:t>
            </a:r>
            <a:r>
              <a:rPr lang="en-US" sz="2200" dirty="0"/>
              <a:t>) crystals</a:t>
            </a:r>
          </a:p>
          <a:p>
            <a:pPr>
              <a:lnSpc>
                <a:spcPct val="100000"/>
              </a:lnSpc>
            </a:pPr>
            <a:r>
              <a:rPr lang="en-US" sz="2200" dirty="0"/>
              <a:t>Liquid scintillator will detect positron emission; </a:t>
            </a:r>
            <a:r>
              <a:rPr lang="en-US" sz="2200" dirty="0" err="1"/>
              <a:t>NaI</a:t>
            </a:r>
            <a:r>
              <a:rPr lang="en-US" sz="2200" dirty="0"/>
              <a:t> will detect </a:t>
            </a:r>
            <a:r>
              <a:rPr lang="el-GR" sz="2200" dirty="0"/>
              <a:t>γ</a:t>
            </a:r>
            <a:r>
              <a:rPr lang="en-CA" sz="2200" dirty="0"/>
              <a:t>s</a:t>
            </a:r>
            <a:endParaRPr lang="en-US" sz="2200" dirty="0"/>
          </a:p>
          <a:p>
            <a:pPr>
              <a:lnSpc>
                <a:spcPct val="100000"/>
              </a:lnSpc>
            </a:pPr>
            <a:r>
              <a:rPr lang="en-US" sz="2200" dirty="0"/>
              <a:t>Aiming to detect 1000 positron emissions in preliminary test</a:t>
            </a:r>
          </a:p>
          <a:p>
            <a:pPr marL="0" indent="0">
              <a:buNone/>
            </a:pPr>
            <a:endParaRPr lang="en-CA" dirty="0"/>
          </a:p>
        </p:txBody>
      </p:sp>
      <p:pic>
        <p:nvPicPr>
          <p:cNvPr id="4" name="Picture 3" descr="A diagram of a liquid science experiment&#10;&#10;Description automatically generated">
            <a:extLst>
              <a:ext uri="{FF2B5EF4-FFF2-40B4-BE49-F238E27FC236}">
                <a16:creationId xmlns:a16="http://schemas.microsoft.com/office/drawing/2014/main" id="{7E97AC55-99C1-8404-83BC-E96F3EAAA3AB}"/>
              </a:ext>
            </a:extLst>
          </p:cNvPr>
          <p:cNvPicPr>
            <a:picLocks noChangeAspect="1"/>
          </p:cNvPicPr>
          <p:nvPr/>
        </p:nvPicPr>
        <p:blipFill>
          <a:blip r:embed="rId3"/>
          <a:srcRect b="9535"/>
          <a:stretch/>
        </p:blipFill>
        <p:spPr>
          <a:xfrm>
            <a:off x="6048129" y="1333153"/>
            <a:ext cx="5886871" cy="3687948"/>
          </a:xfrm>
          <a:prstGeom prst="rect">
            <a:avLst/>
          </a:prstGeom>
          <a:ln>
            <a:solidFill>
              <a:schemeClr val="tx1"/>
            </a:solidFill>
          </a:ln>
        </p:spPr>
      </p:pic>
      <p:sp>
        <p:nvSpPr>
          <p:cNvPr id="6" name="TextBox 5">
            <a:extLst>
              <a:ext uri="{FF2B5EF4-FFF2-40B4-BE49-F238E27FC236}">
                <a16:creationId xmlns:a16="http://schemas.microsoft.com/office/drawing/2014/main" id="{D7E849A0-C412-78DD-0F24-F2F120600090}"/>
              </a:ext>
            </a:extLst>
          </p:cNvPr>
          <p:cNvSpPr txBox="1"/>
          <p:nvPr/>
        </p:nvSpPr>
        <p:spPr>
          <a:xfrm>
            <a:off x="6048129" y="5021101"/>
            <a:ext cx="4455673" cy="433643"/>
          </a:xfrm>
          <a:prstGeom prst="rect">
            <a:avLst/>
          </a:prstGeom>
          <a:solidFill>
            <a:srgbClr val="000000">
              <a:alpha val="50000"/>
            </a:srgbClr>
          </a:solidFill>
          <a:ln>
            <a:noFill/>
          </a:ln>
        </p:spPr>
        <p:txBody>
          <a:bodyPr wrap="square" rtlCol="0">
            <a:noAutofit/>
          </a:bodyPr>
          <a:lstStyle/>
          <a:p>
            <a:pPr algn="ctr">
              <a:spcAft>
                <a:spcPts val="600"/>
              </a:spcAft>
            </a:pPr>
            <a:r>
              <a:rPr lang="en-US" sz="1300" i="1" dirty="0">
                <a:solidFill>
                  <a:srgbClr val="FFFFFF"/>
                </a:solidFill>
              </a:rPr>
              <a:t>KDK+ experiment concept</a:t>
            </a:r>
          </a:p>
        </p:txBody>
      </p:sp>
      <p:sp>
        <p:nvSpPr>
          <p:cNvPr id="7" name="TextBox 6">
            <a:extLst>
              <a:ext uri="{FF2B5EF4-FFF2-40B4-BE49-F238E27FC236}">
                <a16:creationId xmlns:a16="http://schemas.microsoft.com/office/drawing/2014/main" id="{DB8DECBF-B9CA-B65C-CFA8-4CE45009CA64}"/>
              </a:ext>
            </a:extLst>
          </p:cNvPr>
          <p:cNvSpPr txBox="1"/>
          <p:nvPr/>
        </p:nvSpPr>
        <p:spPr>
          <a:xfrm>
            <a:off x="11893467" y="336632"/>
            <a:ext cx="298533"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74577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599585" y="705964"/>
            <a:ext cx="5846186" cy="627189"/>
          </a:xfrm>
        </p:spPr>
        <p:txBody>
          <a:bodyPr>
            <a:noAutofit/>
          </a:bodyPr>
          <a:lstStyle/>
          <a:p>
            <a:r>
              <a:rPr lang="en-US" sz="4000" dirty="0"/>
              <a:t>KDK+ Gamma Tagger</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254810" y="2154350"/>
            <a:ext cx="5267815" cy="2549299"/>
          </a:xfrm>
        </p:spPr>
        <p:txBody>
          <a:bodyPr/>
          <a:lstStyle/>
          <a:p>
            <a:r>
              <a:rPr lang="en-US" sz="2000" dirty="0"/>
              <a:t>The preliminary phase of the experiment will be conducted using an annulus containing four </a:t>
            </a:r>
            <a:r>
              <a:rPr lang="en-US" sz="2000" dirty="0" err="1"/>
              <a:t>NaI</a:t>
            </a:r>
            <a:r>
              <a:rPr lang="en-US" sz="2000" dirty="0"/>
              <a:t> crystals</a:t>
            </a:r>
          </a:p>
          <a:p>
            <a:r>
              <a:rPr lang="en-US" sz="2000" dirty="0"/>
              <a:t>Tagging efficiency will be tested using sodium-22 loaded liquid scintillator</a:t>
            </a:r>
          </a:p>
          <a:p>
            <a:endParaRPr lang="en-US" sz="2000" dirty="0"/>
          </a:p>
          <a:p>
            <a:pPr marL="0" indent="0">
              <a:buNone/>
            </a:pPr>
            <a:endParaRPr lang="en-US" sz="2000" dirty="0"/>
          </a:p>
        </p:txBody>
      </p:sp>
      <p:grpSp>
        <p:nvGrpSpPr>
          <p:cNvPr id="4" name="Group 3">
            <a:extLst>
              <a:ext uri="{FF2B5EF4-FFF2-40B4-BE49-F238E27FC236}">
                <a16:creationId xmlns:a16="http://schemas.microsoft.com/office/drawing/2014/main" id="{147DBE1E-F00A-9A2F-F0BE-BB308FAE79F7}"/>
              </a:ext>
            </a:extLst>
          </p:cNvPr>
          <p:cNvGrpSpPr/>
          <p:nvPr/>
        </p:nvGrpSpPr>
        <p:grpSpPr>
          <a:xfrm>
            <a:off x="6248400" y="484249"/>
            <a:ext cx="5105400" cy="5586631"/>
            <a:chOff x="6096000" y="740801"/>
            <a:chExt cx="5105400" cy="5586631"/>
          </a:xfrm>
        </p:grpSpPr>
        <p:pic>
          <p:nvPicPr>
            <p:cNvPr id="6" name="Picture 5" descr="A machine with wires and wires&#10;&#10;Description automatically generated">
              <a:extLst>
                <a:ext uri="{FF2B5EF4-FFF2-40B4-BE49-F238E27FC236}">
                  <a16:creationId xmlns:a16="http://schemas.microsoft.com/office/drawing/2014/main" id="{B3279E9C-E685-B149-F4CF-4F69DA7EE00C}"/>
                </a:ext>
              </a:extLst>
            </p:cNvPr>
            <p:cNvPicPr>
              <a:picLocks noChangeAspect="1"/>
            </p:cNvPicPr>
            <p:nvPr/>
          </p:nvPicPr>
          <p:blipFill>
            <a:blip r:embed="rId3"/>
            <a:stretch>
              <a:fillRect/>
            </a:stretch>
          </p:blipFill>
          <p:spPr>
            <a:xfrm>
              <a:off x="6096000" y="740801"/>
              <a:ext cx="5105400" cy="4940300"/>
            </a:xfrm>
            <a:prstGeom prst="rect">
              <a:avLst/>
            </a:prstGeom>
          </p:spPr>
        </p:pic>
        <p:sp>
          <p:nvSpPr>
            <p:cNvPr id="7" name="TextBox 6">
              <a:extLst>
                <a:ext uri="{FF2B5EF4-FFF2-40B4-BE49-F238E27FC236}">
                  <a16:creationId xmlns:a16="http://schemas.microsoft.com/office/drawing/2014/main" id="{EA6D137B-0510-DA6D-0AEC-E5D2B3E34D08}"/>
                </a:ext>
              </a:extLst>
            </p:cNvPr>
            <p:cNvSpPr txBox="1"/>
            <p:nvPr/>
          </p:nvSpPr>
          <p:spPr>
            <a:xfrm>
              <a:off x="6096000" y="5681101"/>
              <a:ext cx="5105400" cy="646331"/>
            </a:xfrm>
            <a:prstGeom prst="rect">
              <a:avLst/>
            </a:prstGeom>
            <a:noFill/>
          </p:spPr>
          <p:txBody>
            <a:bodyPr wrap="square" rtlCol="0">
              <a:spAutoFit/>
            </a:bodyPr>
            <a:lstStyle/>
            <a:p>
              <a:r>
                <a:rPr lang="en-US" i="1" dirty="0"/>
                <a:t>The annulus with four </a:t>
              </a:r>
              <a:r>
                <a:rPr lang="en-US" i="1" dirty="0" err="1"/>
                <a:t>NaI</a:t>
              </a:r>
              <a:r>
                <a:rPr lang="en-US" i="1" dirty="0"/>
                <a:t> crystals connected to PMTs</a:t>
              </a:r>
            </a:p>
          </p:txBody>
        </p:sp>
      </p:grpSp>
      <p:sp>
        <p:nvSpPr>
          <p:cNvPr id="8" name="TextBox 7">
            <a:extLst>
              <a:ext uri="{FF2B5EF4-FFF2-40B4-BE49-F238E27FC236}">
                <a16:creationId xmlns:a16="http://schemas.microsoft.com/office/drawing/2014/main" id="{1C2C53AC-7BEC-AB3E-CD60-E4C228BEDC82}"/>
              </a:ext>
            </a:extLst>
          </p:cNvPr>
          <p:cNvSpPr txBox="1"/>
          <p:nvPr/>
        </p:nvSpPr>
        <p:spPr>
          <a:xfrm>
            <a:off x="11893467" y="336632"/>
            <a:ext cx="298533"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63706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a:xfrm>
            <a:off x="599585" y="705964"/>
            <a:ext cx="4287208" cy="627189"/>
          </a:xfrm>
        </p:spPr>
        <p:txBody>
          <a:bodyPr>
            <a:noAutofit/>
          </a:bodyPr>
          <a:lstStyle/>
          <a:p>
            <a:r>
              <a:rPr lang="en-US" sz="3600" dirty="0"/>
              <a:t>Liquid Scintillator Vessel</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599585" y="2162380"/>
            <a:ext cx="4287208" cy="3687948"/>
          </a:xfrm>
        </p:spPr>
        <p:txBody>
          <a:bodyPr/>
          <a:lstStyle/>
          <a:p>
            <a:r>
              <a:rPr lang="en-US" sz="2000" dirty="0"/>
              <a:t>A liquid scintillator vessel has been designed to fit in the center bore of the annulus with photomultiplier tubes (PMTs).</a:t>
            </a:r>
          </a:p>
          <a:p>
            <a:r>
              <a:rPr lang="en-US" sz="2000" dirty="0"/>
              <a:t>Has a 300 mL active volume of liquid scintillator</a:t>
            </a:r>
          </a:p>
        </p:txBody>
      </p:sp>
      <p:pic>
        <p:nvPicPr>
          <p:cNvPr id="4" name="Picture 3" descr="A diagram of a machine&#10;&#10;Description automatically generated">
            <a:extLst>
              <a:ext uri="{FF2B5EF4-FFF2-40B4-BE49-F238E27FC236}">
                <a16:creationId xmlns:a16="http://schemas.microsoft.com/office/drawing/2014/main" id="{F6A74761-35DF-B52D-DA53-71C274C144C6}"/>
              </a:ext>
            </a:extLst>
          </p:cNvPr>
          <p:cNvPicPr>
            <a:picLocks noChangeAspect="1"/>
          </p:cNvPicPr>
          <p:nvPr/>
        </p:nvPicPr>
        <p:blipFill>
          <a:blip r:embed="rId3"/>
          <a:stretch>
            <a:fillRect/>
          </a:stretch>
        </p:blipFill>
        <p:spPr>
          <a:xfrm>
            <a:off x="4886794" y="705964"/>
            <a:ext cx="7150100" cy="4724400"/>
          </a:xfrm>
          <a:prstGeom prst="rect">
            <a:avLst/>
          </a:prstGeom>
          <a:ln>
            <a:solidFill>
              <a:schemeClr val="tx1"/>
            </a:solidFill>
          </a:ln>
        </p:spPr>
      </p:pic>
      <p:sp>
        <p:nvSpPr>
          <p:cNvPr id="6" name="TextBox 5">
            <a:extLst>
              <a:ext uri="{FF2B5EF4-FFF2-40B4-BE49-F238E27FC236}">
                <a16:creationId xmlns:a16="http://schemas.microsoft.com/office/drawing/2014/main" id="{6E5F1286-3BA0-B4F8-552D-FDADE9067EDF}"/>
              </a:ext>
            </a:extLst>
          </p:cNvPr>
          <p:cNvSpPr txBox="1"/>
          <p:nvPr/>
        </p:nvSpPr>
        <p:spPr>
          <a:xfrm>
            <a:off x="11893467" y="336632"/>
            <a:ext cx="298533"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0094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E40E-6272-2644-A5C1-EB187359F4BA}"/>
              </a:ext>
            </a:extLst>
          </p:cNvPr>
          <p:cNvSpPr>
            <a:spLocks noGrp="1"/>
          </p:cNvSpPr>
          <p:nvPr>
            <p:ph type="title"/>
          </p:nvPr>
        </p:nvSpPr>
        <p:spPr/>
        <p:txBody>
          <a:bodyPr>
            <a:noAutofit/>
          </a:bodyPr>
          <a:lstStyle/>
          <a:p>
            <a:r>
              <a:rPr lang="en-US" sz="4000" dirty="0"/>
              <a:t>Liquid Scintillator Cocktail Mixing</a:t>
            </a:r>
          </a:p>
        </p:txBody>
      </p:sp>
      <p:sp>
        <p:nvSpPr>
          <p:cNvPr id="3" name="Content Placeholder 2">
            <a:extLst>
              <a:ext uri="{FF2B5EF4-FFF2-40B4-BE49-F238E27FC236}">
                <a16:creationId xmlns:a16="http://schemas.microsoft.com/office/drawing/2014/main" id="{098CAC25-E047-B449-831F-6F62B80E52BF}"/>
              </a:ext>
            </a:extLst>
          </p:cNvPr>
          <p:cNvSpPr>
            <a:spLocks noGrp="1"/>
          </p:cNvSpPr>
          <p:nvPr>
            <p:ph sz="half" idx="1"/>
          </p:nvPr>
        </p:nvSpPr>
        <p:spPr>
          <a:xfrm>
            <a:off x="599585" y="1442852"/>
            <a:ext cx="10897090" cy="1150446"/>
          </a:xfrm>
        </p:spPr>
        <p:txBody>
          <a:bodyPr/>
          <a:lstStyle/>
          <a:p>
            <a:pPr marL="457200" indent="-457200">
              <a:buFont typeface="Arial" panose="020B0604020202020204" pitchFamily="34" charset="0"/>
              <a:buChar char="•"/>
            </a:pPr>
            <a:r>
              <a:rPr lang="en-US" sz="2000" dirty="0"/>
              <a:t>There are three considerations that were taken into account when designing a liquid scintillator cocktail (LSC) for use in this experiment:</a:t>
            </a:r>
          </a:p>
        </p:txBody>
      </p:sp>
      <p:grpSp>
        <p:nvGrpSpPr>
          <p:cNvPr id="19" name="Group 18">
            <a:extLst>
              <a:ext uri="{FF2B5EF4-FFF2-40B4-BE49-F238E27FC236}">
                <a16:creationId xmlns:a16="http://schemas.microsoft.com/office/drawing/2014/main" id="{2C12AF51-7282-BE15-45A4-E02F8FE68195}"/>
              </a:ext>
            </a:extLst>
          </p:cNvPr>
          <p:cNvGrpSpPr/>
          <p:nvPr/>
        </p:nvGrpSpPr>
        <p:grpSpPr>
          <a:xfrm>
            <a:off x="1351602" y="2703687"/>
            <a:ext cx="9488795" cy="2962595"/>
            <a:chOff x="777826" y="2703687"/>
            <a:chExt cx="10246601" cy="3611442"/>
          </a:xfrm>
        </p:grpSpPr>
        <p:grpSp>
          <p:nvGrpSpPr>
            <p:cNvPr id="4" name="Group 3">
              <a:extLst>
                <a:ext uri="{FF2B5EF4-FFF2-40B4-BE49-F238E27FC236}">
                  <a16:creationId xmlns:a16="http://schemas.microsoft.com/office/drawing/2014/main" id="{54F7C78B-F251-E441-12F5-13FECEEB5CA9}"/>
                </a:ext>
              </a:extLst>
            </p:cNvPr>
            <p:cNvGrpSpPr/>
            <p:nvPr/>
          </p:nvGrpSpPr>
          <p:grpSpPr>
            <a:xfrm>
              <a:off x="777826" y="2703687"/>
              <a:ext cx="3261186" cy="3611442"/>
              <a:chOff x="-3687581" y="1080408"/>
              <a:chExt cx="3261186" cy="3611442"/>
            </a:xfrm>
          </p:grpSpPr>
          <p:sp>
            <p:nvSpPr>
              <p:cNvPr id="5" name="Rectangle 4">
                <a:extLst>
                  <a:ext uri="{FF2B5EF4-FFF2-40B4-BE49-F238E27FC236}">
                    <a16:creationId xmlns:a16="http://schemas.microsoft.com/office/drawing/2014/main" id="{4A3E7715-4183-7593-497C-445419F9268B}"/>
                  </a:ext>
                </a:extLst>
              </p:cNvPr>
              <p:cNvSpPr/>
              <p:nvPr/>
            </p:nvSpPr>
            <p:spPr>
              <a:xfrm>
                <a:off x="-3687580" y="1080408"/>
                <a:ext cx="3261185" cy="3611442"/>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9377729B-00C4-992D-F2B2-84664D44A815}"/>
                  </a:ext>
                </a:extLst>
              </p:cNvPr>
              <p:cNvSpPr txBox="1"/>
              <p:nvPr/>
            </p:nvSpPr>
            <p:spPr>
              <a:xfrm>
                <a:off x="-3687581" y="1100856"/>
                <a:ext cx="3261185" cy="2166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133" tIns="0" rIns="322133" bIns="330200" numCol="1" spcCol="1270" anchor="t" anchorCtr="0">
                <a:noAutofit/>
              </a:bodyPr>
              <a:lstStyle/>
              <a:p>
                <a:pPr marL="0" lvl="0" indent="0" algn="l" defTabSz="1333500">
                  <a:lnSpc>
                    <a:spcPct val="90000"/>
                  </a:lnSpc>
                  <a:spcBef>
                    <a:spcPct val="0"/>
                  </a:spcBef>
                  <a:spcAft>
                    <a:spcPct val="35000"/>
                  </a:spcAft>
                  <a:buNone/>
                </a:pPr>
                <a:r>
                  <a:rPr lang="en-US" sz="8000" dirty="0"/>
                  <a:t>01</a:t>
                </a:r>
                <a:endParaRPr lang="en-US" sz="3000" dirty="0"/>
              </a:p>
              <a:p>
                <a:pPr marL="0" lvl="0" indent="0" algn="l" defTabSz="1333500">
                  <a:lnSpc>
                    <a:spcPct val="90000"/>
                  </a:lnSpc>
                  <a:spcBef>
                    <a:spcPct val="0"/>
                  </a:spcBef>
                  <a:spcAft>
                    <a:spcPct val="35000"/>
                  </a:spcAft>
                  <a:buNone/>
                </a:pPr>
                <a:r>
                  <a:rPr lang="en-US" sz="3000" kern="1200" dirty="0"/>
                  <a:t>Potassium mass fraction</a:t>
                </a:r>
              </a:p>
            </p:txBody>
          </p:sp>
        </p:grpSp>
        <p:grpSp>
          <p:nvGrpSpPr>
            <p:cNvPr id="13" name="Group 12">
              <a:extLst>
                <a:ext uri="{FF2B5EF4-FFF2-40B4-BE49-F238E27FC236}">
                  <a16:creationId xmlns:a16="http://schemas.microsoft.com/office/drawing/2014/main" id="{D6F09BEE-113D-86FE-8737-28BE40C8F64F}"/>
                </a:ext>
              </a:extLst>
            </p:cNvPr>
            <p:cNvGrpSpPr/>
            <p:nvPr/>
          </p:nvGrpSpPr>
          <p:grpSpPr>
            <a:xfrm>
              <a:off x="4270534" y="2703687"/>
              <a:ext cx="3261186" cy="3611442"/>
              <a:chOff x="3497251" y="0"/>
              <a:chExt cx="3261186" cy="3611442"/>
            </a:xfrm>
          </p:grpSpPr>
          <p:sp>
            <p:nvSpPr>
              <p:cNvPr id="14" name="Rectangle 13">
                <a:extLst>
                  <a:ext uri="{FF2B5EF4-FFF2-40B4-BE49-F238E27FC236}">
                    <a16:creationId xmlns:a16="http://schemas.microsoft.com/office/drawing/2014/main" id="{B76E5A27-420C-3559-E33B-003E5455DD4B}"/>
                  </a:ext>
                </a:extLst>
              </p:cNvPr>
              <p:cNvSpPr/>
              <p:nvPr/>
            </p:nvSpPr>
            <p:spPr>
              <a:xfrm>
                <a:off x="3497252" y="0"/>
                <a:ext cx="3261185" cy="3611442"/>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8BF01A4B-B7E3-3020-2A3D-87D90332A4E3}"/>
                  </a:ext>
                </a:extLst>
              </p:cNvPr>
              <p:cNvSpPr txBox="1"/>
              <p:nvPr/>
            </p:nvSpPr>
            <p:spPr>
              <a:xfrm>
                <a:off x="3497251" y="0"/>
                <a:ext cx="3261185" cy="3481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133" tIns="0" rIns="322133" bIns="330200" numCol="1" spcCol="1270" anchor="t" anchorCtr="0">
                <a:noAutofit/>
              </a:bodyPr>
              <a:lstStyle/>
              <a:p>
                <a:pPr marL="0" lvl="0" indent="0" algn="l" defTabSz="1333500">
                  <a:lnSpc>
                    <a:spcPct val="90000"/>
                  </a:lnSpc>
                  <a:spcBef>
                    <a:spcPct val="0"/>
                  </a:spcBef>
                  <a:spcAft>
                    <a:spcPct val="35000"/>
                  </a:spcAft>
                  <a:buNone/>
                </a:pPr>
                <a:r>
                  <a:rPr lang="en-US" sz="8000" dirty="0"/>
                  <a:t>02</a:t>
                </a:r>
                <a:endParaRPr lang="en-US" sz="3000" kern="1200" dirty="0"/>
              </a:p>
              <a:p>
                <a:pPr marL="0" lvl="0" indent="0" algn="l" defTabSz="1333500">
                  <a:lnSpc>
                    <a:spcPct val="90000"/>
                  </a:lnSpc>
                  <a:spcBef>
                    <a:spcPct val="0"/>
                  </a:spcBef>
                  <a:spcAft>
                    <a:spcPct val="35000"/>
                  </a:spcAft>
                  <a:buNone/>
                </a:pPr>
                <a:r>
                  <a:rPr lang="en-US" sz="3000" dirty="0"/>
                  <a:t>L</a:t>
                </a:r>
                <a:r>
                  <a:rPr lang="en-US" sz="3000" kern="1200" dirty="0"/>
                  <a:t>ight yield</a:t>
                </a:r>
              </a:p>
            </p:txBody>
          </p:sp>
        </p:grpSp>
        <p:grpSp>
          <p:nvGrpSpPr>
            <p:cNvPr id="16" name="Group 15">
              <a:extLst>
                <a:ext uri="{FF2B5EF4-FFF2-40B4-BE49-F238E27FC236}">
                  <a16:creationId xmlns:a16="http://schemas.microsoft.com/office/drawing/2014/main" id="{3DA063C7-BEDF-2501-62B1-A32F8E19661A}"/>
                </a:ext>
              </a:extLst>
            </p:cNvPr>
            <p:cNvGrpSpPr/>
            <p:nvPr/>
          </p:nvGrpSpPr>
          <p:grpSpPr>
            <a:xfrm>
              <a:off x="7763242" y="2703687"/>
              <a:ext cx="3261185" cy="3611442"/>
              <a:chOff x="7045771" y="0"/>
              <a:chExt cx="3261185" cy="3611442"/>
            </a:xfrm>
          </p:grpSpPr>
          <p:sp>
            <p:nvSpPr>
              <p:cNvPr id="17" name="Rectangle 16">
                <a:extLst>
                  <a:ext uri="{FF2B5EF4-FFF2-40B4-BE49-F238E27FC236}">
                    <a16:creationId xmlns:a16="http://schemas.microsoft.com/office/drawing/2014/main" id="{AE9C02B3-1E35-74C0-945D-DAA5C35E65DF}"/>
                  </a:ext>
                </a:extLst>
              </p:cNvPr>
              <p:cNvSpPr/>
              <p:nvPr/>
            </p:nvSpPr>
            <p:spPr>
              <a:xfrm>
                <a:off x="7045771" y="0"/>
                <a:ext cx="3261185" cy="3611442"/>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503AA1AA-5372-6B6D-53E3-30B983C2C9C2}"/>
                  </a:ext>
                </a:extLst>
              </p:cNvPr>
              <p:cNvSpPr txBox="1"/>
              <p:nvPr/>
            </p:nvSpPr>
            <p:spPr>
              <a:xfrm>
                <a:off x="7045771" y="20448"/>
                <a:ext cx="3261185" cy="3590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2133" tIns="0" rIns="322133" bIns="330200" numCol="1" spcCol="1270" anchor="t" anchorCtr="0">
                <a:noAutofit/>
              </a:bodyPr>
              <a:lstStyle/>
              <a:p>
                <a:pPr marL="0" lvl="0" indent="0" algn="l" defTabSz="1333500">
                  <a:lnSpc>
                    <a:spcPct val="90000"/>
                  </a:lnSpc>
                  <a:spcBef>
                    <a:spcPct val="0"/>
                  </a:spcBef>
                  <a:spcAft>
                    <a:spcPct val="35000"/>
                  </a:spcAft>
                  <a:buNone/>
                </a:pPr>
                <a:r>
                  <a:rPr lang="en-US" sz="8000" dirty="0"/>
                  <a:t>03</a:t>
                </a:r>
                <a:endParaRPr lang="en-US" sz="3000" kern="1200" dirty="0"/>
              </a:p>
              <a:p>
                <a:pPr marL="0" lvl="0" indent="0" algn="l" defTabSz="1333500">
                  <a:lnSpc>
                    <a:spcPct val="90000"/>
                  </a:lnSpc>
                  <a:spcBef>
                    <a:spcPct val="0"/>
                  </a:spcBef>
                  <a:spcAft>
                    <a:spcPct val="35000"/>
                  </a:spcAft>
                  <a:buNone/>
                </a:pPr>
                <a:r>
                  <a:rPr lang="en-US" sz="3000" kern="1200" dirty="0"/>
                  <a:t>Long-term </a:t>
                </a:r>
                <a:r>
                  <a:rPr lang="en-US" sz="3000" kern="1200" baseline="0" dirty="0"/>
                  <a:t>stability</a:t>
                </a:r>
                <a:endParaRPr lang="en-US" sz="3000" kern="1200" dirty="0"/>
              </a:p>
            </p:txBody>
          </p:sp>
        </p:grpSp>
      </p:grpSp>
      <p:sp>
        <p:nvSpPr>
          <p:cNvPr id="20" name="TextBox 19">
            <a:extLst>
              <a:ext uri="{FF2B5EF4-FFF2-40B4-BE49-F238E27FC236}">
                <a16:creationId xmlns:a16="http://schemas.microsoft.com/office/drawing/2014/main" id="{5781D23D-DECB-3E8B-F76A-C55A7CBA59D4}"/>
              </a:ext>
            </a:extLst>
          </p:cNvPr>
          <p:cNvSpPr txBox="1"/>
          <p:nvPr/>
        </p:nvSpPr>
        <p:spPr>
          <a:xfrm>
            <a:off x="11893467" y="336632"/>
            <a:ext cx="298533"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83396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lstStyle/>
          <a:p>
            <a:r>
              <a:rPr lang="en-US" dirty="0"/>
              <a:t>Liquid Scintillator Cocktail Testing</a:t>
            </a:r>
          </a:p>
        </p:txBody>
      </p:sp>
      <p:sp>
        <p:nvSpPr>
          <p:cNvPr id="3" name="Content Placeholder 2">
            <a:extLst>
              <a:ext uri="{FF2B5EF4-FFF2-40B4-BE49-F238E27FC236}">
                <a16:creationId xmlns:a16="http://schemas.microsoft.com/office/drawing/2014/main" id="{EBE70FB4-6EA2-BA6C-AF0B-DB7E594D175B}"/>
              </a:ext>
            </a:extLst>
          </p:cNvPr>
          <p:cNvSpPr>
            <a:spLocks noGrp="1"/>
          </p:cNvSpPr>
          <p:nvPr>
            <p:ph sz="half" idx="1"/>
          </p:nvPr>
        </p:nvSpPr>
        <p:spPr>
          <a:xfrm>
            <a:off x="8198818" y="1691923"/>
            <a:ext cx="3297857" cy="3474154"/>
          </a:xfrm>
        </p:spPr>
        <p:txBody>
          <a:bodyPr/>
          <a:lstStyle/>
          <a:p>
            <a:r>
              <a:rPr lang="en-US" sz="2000" dirty="0"/>
              <a:t>To test the overall light yield as well as the stability, a series of Compton scattering experiments can be performed.</a:t>
            </a:r>
          </a:p>
        </p:txBody>
      </p:sp>
      <p:pic>
        <p:nvPicPr>
          <p:cNvPr id="50" name="Picture 49" descr="A graph of a graph&#10;&#10;Description automatically generated">
            <a:extLst>
              <a:ext uri="{FF2B5EF4-FFF2-40B4-BE49-F238E27FC236}">
                <a16:creationId xmlns:a16="http://schemas.microsoft.com/office/drawing/2014/main" id="{03FC6ABD-68F1-EDCC-2FA5-2C7D36E29824}"/>
              </a:ext>
            </a:extLst>
          </p:cNvPr>
          <p:cNvPicPr>
            <a:picLocks noChangeAspect="1"/>
          </p:cNvPicPr>
          <p:nvPr/>
        </p:nvPicPr>
        <p:blipFill>
          <a:blip r:embed="rId3"/>
          <a:stretch>
            <a:fillRect/>
          </a:stretch>
        </p:blipFill>
        <p:spPr>
          <a:xfrm>
            <a:off x="744399" y="1333153"/>
            <a:ext cx="6497568" cy="4572972"/>
          </a:xfrm>
          <a:prstGeom prst="rect">
            <a:avLst/>
          </a:prstGeom>
          <a:ln>
            <a:solidFill>
              <a:schemeClr val="tx1"/>
            </a:solidFill>
          </a:ln>
        </p:spPr>
      </p:pic>
      <p:pic>
        <p:nvPicPr>
          <p:cNvPr id="52" name="Picture 51" descr="Diagram of a sample of a test&#10;&#10;Description automatically generated with medium confidence">
            <a:extLst>
              <a:ext uri="{FF2B5EF4-FFF2-40B4-BE49-F238E27FC236}">
                <a16:creationId xmlns:a16="http://schemas.microsoft.com/office/drawing/2014/main" id="{8584FF1B-F7CC-52AC-3436-EE77068CB368}"/>
              </a:ext>
            </a:extLst>
          </p:cNvPr>
          <p:cNvPicPr>
            <a:picLocks noChangeAspect="1"/>
          </p:cNvPicPr>
          <p:nvPr/>
        </p:nvPicPr>
        <p:blipFill>
          <a:blip r:embed="rId4"/>
          <a:stretch>
            <a:fillRect/>
          </a:stretch>
        </p:blipFill>
        <p:spPr>
          <a:xfrm>
            <a:off x="744399" y="1428889"/>
            <a:ext cx="6502400" cy="4381500"/>
          </a:xfrm>
          <a:prstGeom prst="rect">
            <a:avLst/>
          </a:prstGeom>
          <a:ln>
            <a:solidFill>
              <a:schemeClr val="tx1"/>
            </a:solidFill>
          </a:ln>
        </p:spPr>
      </p:pic>
      <p:sp>
        <p:nvSpPr>
          <p:cNvPr id="53" name="TextBox 52">
            <a:extLst>
              <a:ext uri="{FF2B5EF4-FFF2-40B4-BE49-F238E27FC236}">
                <a16:creationId xmlns:a16="http://schemas.microsoft.com/office/drawing/2014/main" id="{0C4E4727-B85F-1DDF-402C-3625D493A49A}"/>
              </a:ext>
            </a:extLst>
          </p:cNvPr>
          <p:cNvSpPr txBox="1"/>
          <p:nvPr/>
        </p:nvSpPr>
        <p:spPr>
          <a:xfrm>
            <a:off x="11893467" y="336632"/>
            <a:ext cx="298533"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6759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FA79-A535-DCDE-0657-E235A2606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84B8-D081-A039-5D92-63630C0F999E}"/>
              </a:ext>
            </a:extLst>
          </p:cNvPr>
          <p:cNvSpPr>
            <a:spLocks noGrp="1"/>
          </p:cNvSpPr>
          <p:nvPr>
            <p:ph type="title"/>
          </p:nvPr>
        </p:nvSpPr>
        <p:spPr/>
        <p:txBody>
          <a:bodyPr>
            <a:noAutofit/>
          </a:bodyPr>
          <a:lstStyle/>
          <a:p>
            <a:r>
              <a:rPr lang="en-US" sz="4000" dirty="0"/>
              <a:t>Liquid Scintillator Cocktail Testing</a:t>
            </a:r>
          </a:p>
        </p:txBody>
      </p:sp>
      <p:grpSp>
        <p:nvGrpSpPr>
          <p:cNvPr id="7" name="Group 6">
            <a:extLst>
              <a:ext uri="{FF2B5EF4-FFF2-40B4-BE49-F238E27FC236}">
                <a16:creationId xmlns:a16="http://schemas.microsoft.com/office/drawing/2014/main" id="{DE6F1166-0B26-6DB6-46D3-5E0F2AE6D2F0}"/>
              </a:ext>
            </a:extLst>
          </p:cNvPr>
          <p:cNvGrpSpPr>
            <a:grpSpLocks noChangeAspect="1"/>
          </p:cNvGrpSpPr>
          <p:nvPr/>
        </p:nvGrpSpPr>
        <p:grpSpPr>
          <a:xfrm>
            <a:off x="181276" y="1740296"/>
            <a:ext cx="11829448" cy="3822249"/>
            <a:chOff x="463296" y="464047"/>
            <a:chExt cx="11262360" cy="3639016"/>
          </a:xfrm>
        </p:grpSpPr>
        <p:pic>
          <p:nvPicPr>
            <p:cNvPr id="8" name="Picture 7">
              <a:extLst>
                <a:ext uri="{FF2B5EF4-FFF2-40B4-BE49-F238E27FC236}">
                  <a16:creationId xmlns:a16="http://schemas.microsoft.com/office/drawing/2014/main" id="{C13D547C-EED7-AE9A-3680-7F111F7A2123}"/>
                </a:ext>
              </a:extLst>
            </p:cNvPr>
            <p:cNvPicPr>
              <a:picLocks noChangeAspect="1"/>
            </p:cNvPicPr>
            <p:nvPr/>
          </p:nvPicPr>
          <p:blipFill>
            <a:blip r:embed="rId3"/>
            <a:stretch>
              <a:fillRect/>
            </a:stretch>
          </p:blipFill>
          <p:spPr>
            <a:xfrm>
              <a:off x="463296" y="464047"/>
              <a:ext cx="5471160" cy="3639016"/>
            </a:xfrm>
            <a:prstGeom prst="rect">
              <a:avLst/>
            </a:prstGeom>
            <a:ln>
              <a:solidFill>
                <a:schemeClr val="tx1"/>
              </a:solidFill>
            </a:ln>
          </p:spPr>
        </p:pic>
        <p:pic>
          <p:nvPicPr>
            <p:cNvPr id="9" name="Picture 8">
              <a:extLst>
                <a:ext uri="{FF2B5EF4-FFF2-40B4-BE49-F238E27FC236}">
                  <a16:creationId xmlns:a16="http://schemas.microsoft.com/office/drawing/2014/main" id="{BC6BBC0E-070B-2E89-1B01-392504BC2D63}"/>
                </a:ext>
              </a:extLst>
            </p:cNvPr>
            <p:cNvPicPr>
              <a:picLocks noChangeAspect="1"/>
            </p:cNvPicPr>
            <p:nvPr/>
          </p:nvPicPr>
          <p:blipFill>
            <a:blip r:embed="rId4"/>
            <a:stretch>
              <a:fillRect/>
            </a:stretch>
          </p:blipFill>
          <p:spPr>
            <a:xfrm>
              <a:off x="6254496" y="464047"/>
              <a:ext cx="5471160" cy="3639016"/>
            </a:xfrm>
            <a:prstGeom prst="rect">
              <a:avLst/>
            </a:prstGeom>
            <a:ln>
              <a:solidFill>
                <a:schemeClr val="tx1"/>
              </a:solidFill>
            </a:ln>
          </p:spPr>
        </p:pic>
        <p:cxnSp>
          <p:nvCxnSpPr>
            <p:cNvPr id="10" name="Straight Connector 9">
              <a:extLst>
                <a:ext uri="{FF2B5EF4-FFF2-40B4-BE49-F238E27FC236}">
                  <a16:creationId xmlns:a16="http://schemas.microsoft.com/office/drawing/2014/main" id="{4465FDE0-EC2E-4192-936E-0C45D5656754}"/>
                </a:ext>
              </a:extLst>
            </p:cNvPr>
            <p:cNvCxnSpPr>
              <a:cxnSpLocks/>
            </p:cNvCxnSpPr>
            <p:nvPr/>
          </p:nvCxnSpPr>
          <p:spPr>
            <a:xfrm>
              <a:off x="9868523" y="1774155"/>
              <a:ext cx="0" cy="101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97A9475-7000-3550-7F71-96CE94B5443F}"/>
                </a:ext>
              </a:extLst>
            </p:cNvPr>
            <p:cNvCxnSpPr>
              <a:cxnSpLocks/>
            </p:cNvCxnSpPr>
            <p:nvPr/>
          </p:nvCxnSpPr>
          <p:spPr>
            <a:xfrm>
              <a:off x="8861685" y="1777185"/>
              <a:ext cx="10193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EDFE684-AACC-CCC1-7D87-0052DA781FE7}"/>
                </a:ext>
              </a:extLst>
            </p:cNvPr>
            <p:cNvCxnSpPr>
              <a:cxnSpLocks/>
            </p:cNvCxnSpPr>
            <p:nvPr/>
          </p:nvCxnSpPr>
          <p:spPr>
            <a:xfrm>
              <a:off x="8861685" y="2792955"/>
              <a:ext cx="10193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08C60-8F24-0FBA-7A33-AFC2150C79FE}"/>
                </a:ext>
              </a:extLst>
            </p:cNvPr>
            <p:cNvCxnSpPr>
              <a:cxnSpLocks/>
            </p:cNvCxnSpPr>
            <p:nvPr/>
          </p:nvCxnSpPr>
          <p:spPr>
            <a:xfrm flipV="1">
              <a:off x="8861685" y="1774155"/>
              <a:ext cx="0" cy="101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E9416A34-D09A-A999-1DEB-E8C6F207A6BB}"/>
              </a:ext>
            </a:extLst>
          </p:cNvPr>
          <p:cNvSpPr txBox="1"/>
          <p:nvPr/>
        </p:nvSpPr>
        <p:spPr>
          <a:xfrm>
            <a:off x="11893467" y="336632"/>
            <a:ext cx="298533" cy="369332"/>
          </a:xfrm>
          <a:prstGeom prst="rect">
            <a:avLst/>
          </a:prstGeom>
          <a:noFill/>
        </p:spPr>
        <p:txBody>
          <a:bodyPr wrap="square" rtlCol="0">
            <a:spAutoFit/>
          </a:bodyPr>
          <a:lstStyle/>
          <a:p>
            <a:r>
              <a:rPr lang="en-US" dirty="0"/>
              <a:t>8</a:t>
            </a:r>
          </a:p>
        </p:txBody>
      </p:sp>
      <p:sp>
        <p:nvSpPr>
          <p:cNvPr id="18" name="Rectangle 17">
            <a:extLst>
              <a:ext uri="{FF2B5EF4-FFF2-40B4-BE49-F238E27FC236}">
                <a16:creationId xmlns:a16="http://schemas.microsoft.com/office/drawing/2014/main" id="{8749DA20-D978-1271-FDB5-A65FFA03E78A}"/>
              </a:ext>
            </a:extLst>
          </p:cNvPr>
          <p:cNvSpPr/>
          <p:nvPr/>
        </p:nvSpPr>
        <p:spPr>
          <a:xfrm>
            <a:off x="7450112" y="1933731"/>
            <a:ext cx="974361" cy="2998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B3772E-42CE-4039-6BD3-FACA60723866}"/>
              </a:ext>
            </a:extLst>
          </p:cNvPr>
          <p:cNvSpPr/>
          <p:nvPr/>
        </p:nvSpPr>
        <p:spPr>
          <a:xfrm>
            <a:off x="10522314" y="1933732"/>
            <a:ext cx="974361" cy="2998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029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30316</TotalTime>
  <Words>1758</Words>
  <Application>Microsoft Macintosh PowerPoint</Application>
  <PresentationFormat>Widescreen</PresentationFormat>
  <Paragraphs>168</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Aptos Display</vt:lpstr>
      <vt:lpstr>Arial</vt:lpstr>
      <vt:lpstr>Calibri</vt:lpstr>
      <vt:lpstr>Open Sans</vt:lpstr>
      <vt:lpstr>Open Sans Semibold</vt:lpstr>
      <vt:lpstr>Segoe UI</vt:lpstr>
      <vt:lpstr>System Font Regular</vt:lpstr>
      <vt:lpstr>Office Theme</vt:lpstr>
      <vt:lpstr>PowerPoint Presentation</vt:lpstr>
      <vt:lpstr>Potassium-40 Decay</vt:lpstr>
      <vt:lpstr>The KDK Experiment</vt:lpstr>
      <vt:lpstr>KDK+</vt:lpstr>
      <vt:lpstr>KDK+ Gamma Tagger</vt:lpstr>
      <vt:lpstr>Liquid Scintillator Vessel</vt:lpstr>
      <vt:lpstr>Liquid Scintillator Cocktail Mixing</vt:lpstr>
      <vt:lpstr>Liquid Scintillator Cocktail Testing</vt:lpstr>
      <vt:lpstr>Liquid Scintillator Cocktail Testing</vt:lpstr>
      <vt:lpstr>Liquid Scintillator Cocktail: Light Yield</vt:lpstr>
      <vt:lpstr>Liquid Scintillator Cocktail: Light Yield</vt:lpstr>
      <vt:lpstr>Liquid Scintillators: Stability</vt:lpstr>
      <vt:lpstr>Liquid Scintillator: Stability</vt:lpstr>
      <vt:lpstr>LSC Cooling Tests</vt:lpstr>
      <vt:lpstr>Liquid Scintillator: Stability</vt:lpstr>
      <vt:lpstr>Liquid Scintillator Vessel Calibration</vt:lpstr>
      <vt:lpstr>Liquid Scintillator Vessel Response</vt:lpstr>
      <vt:lpstr>Daily Annulus Energy Calibration</vt:lpstr>
      <vt:lpstr>Daily Annulus Energy Calibration</vt:lpstr>
      <vt:lpstr>Current and Future Work</vt:lpstr>
      <vt:lpstr>Thank You</vt:lpstr>
      <vt:lpstr>Liquid Scintillator Testing</vt:lpstr>
      <vt:lpstr>Loading Level Tests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Cameron Ingo</dc:creator>
  <cp:lastModifiedBy>Cameron Ingo</cp:lastModifiedBy>
  <cp:revision>20</cp:revision>
  <dcterms:created xsi:type="dcterms:W3CDTF">2025-02-05T19:06:45Z</dcterms:created>
  <dcterms:modified xsi:type="dcterms:W3CDTF">2026-02-15T04:24:00Z</dcterms:modified>
</cp:coreProperties>
</file>