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7"/>
  </p:notesMasterIdLst>
  <p:handoutMasterIdLst>
    <p:handoutMasterId r:id="rId38"/>
  </p:handoutMasterIdLst>
  <p:sldIdLst>
    <p:sldId id="277" r:id="rId5"/>
    <p:sldId id="416" r:id="rId6"/>
    <p:sldId id="423" r:id="rId7"/>
    <p:sldId id="403" r:id="rId8"/>
    <p:sldId id="375" r:id="rId9"/>
    <p:sldId id="413" r:id="rId10"/>
    <p:sldId id="420" r:id="rId11"/>
    <p:sldId id="374" r:id="rId12"/>
    <p:sldId id="293" r:id="rId13"/>
    <p:sldId id="399" r:id="rId14"/>
    <p:sldId id="292" r:id="rId15"/>
    <p:sldId id="289" r:id="rId16"/>
    <p:sldId id="290" r:id="rId17"/>
    <p:sldId id="291" r:id="rId18"/>
    <p:sldId id="422" r:id="rId19"/>
    <p:sldId id="384" r:id="rId20"/>
    <p:sldId id="379" r:id="rId21"/>
    <p:sldId id="410" r:id="rId22"/>
    <p:sldId id="411" r:id="rId23"/>
    <p:sldId id="387" r:id="rId24"/>
    <p:sldId id="389" r:id="rId25"/>
    <p:sldId id="388" r:id="rId26"/>
    <p:sldId id="390" r:id="rId27"/>
    <p:sldId id="393" r:id="rId28"/>
    <p:sldId id="394" r:id="rId29"/>
    <p:sldId id="430" r:id="rId30"/>
    <p:sldId id="398" r:id="rId31"/>
    <p:sldId id="383" r:id="rId32"/>
    <p:sldId id="285" r:id="rId33"/>
    <p:sldId id="287" r:id="rId34"/>
    <p:sldId id="405" r:id="rId35"/>
    <p:sldId id="42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1F9A3D8-970A-4F0E-A704-3F759DA0EEFC}">
          <p14:sldIdLst>
            <p14:sldId id="277"/>
            <p14:sldId id="416"/>
            <p14:sldId id="423"/>
            <p14:sldId id="403"/>
            <p14:sldId id="375"/>
            <p14:sldId id="413"/>
            <p14:sldId id="420"/>
            <p14:sldId id="374"/>
            <p14:sldId id="293"/>
            <p14:sldId id="399"/>
            <p14:sldId id="292"/>
            <p14:sldId id="289"/>
            <p14:sldId id="290"/>
            <p14:sldId id="291"/>
            <p14:sldId id="422"/>
            <p14:sldId id="384"/>
            <p14:sldId id="379"/>
            <p14:sldId id="410"/>
            <p14:sldId id="411"/>
            <p14:sldId id="387"/>
            <p14:sldId id="389"/>
            <p14:sldId id="388"/>
            <p14:sldId id="390"/>
            <p14:sldId id="393"/>
            <p14:sldId id="394"/>
            <p14:sldId id="430"/>
            <p14:sldId id="398"/>
            <p14:sldId id="383"/>
            <p14:sldId id="285"/>
            <p14:sldId id="287"/>
          </p14:sldIdLst>
        </p14:section>
        <p14:section name="Graveyard" id="{EE8C522E-B512-4B6D-8FD6-266B4857E0A9}">
          <p14:sldIdLst>
            <p14:sldId id="405"/>
            <p14:sldId id="426"/>
          </p14:sldIdLst>
        </p14:section>
      </p14:sectionLst>
    </p:ext>
    <p:ext uri="{EFAFB233-063F-42B5-8137-9DF3F51BA10A}">
      <p15:sldGuideLst xmlns:p15="http://schemas.microsoft.com/office/powerpoint/2012/main">
        <p15:guide id="1" pos="1224" userDrawn="1">
          <p15:clr>
            <a:srgbClr val="A4A3A4"/>
          </p15:clr>
        </p15:guide>
        <p15:guide id="2" pos="3840" userDrawn="1">
          <p15:clr>
            <a:srgbClr val="A4A3A4"/>
          </p15:clr>
        </p15:guide>
        <p15:guide id="3" orient="horz" pos="1536" userDrawn="1">
          <p15:clr>
            <a:srgbClr val="A4A3A4"/>
          </p15:clr>
        </p15:guide>
        <p15:guide id="4" pos="64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89C872A3-5635-6402-7142-A571193E471B}" name="Samantha Lange" initials="SL" userId="S::slange01@uoguelph.ca::a34ec1c4-755a-4bad-b333-933c1b6716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5B8"/>
    <a:srgbClr val="FF1F1F"/>
    <a:srgbClr val="4472C4"/>
    <a:srgbClr val="419C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2DCBB-9ADA-E745-AD3D-01B524BD12EC}" v="291" dt="2026-02-13T23:42:03.980"/>
    <p1510:client id="{15162814-EC41-E71E-2ADA-1298B11256CE}" v="1491" dt="2026-02-13T10:29:51.225"/>
    <p1510:client id="{B515F278-12B8-4D7F-1579-4AF24AE519D8}" v="547" dt="2026-02-13T00:56:49.386"/>
    <p1510:client id="{F9C9139A-79D6-F549-5BBE-283C9D019517}" v="550" dt="2026-02-14T00:37:35.464"/>
    <p1510:client id="{FD52972A-945F-7621-028D-388AE6E9C1A2}" v="2165" dt="2026-02-13T21:50:16.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1224"/>
        <p:guide pos="3840"/>
        <p:guide orient="horz" pos="1536"/>
        <p:guide pos="6456"/>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51.png"/></Relationships>
</file>

<file path=ppt/diagrams/_rels/data3.xml.rels><?xml version="1.0" encoding="UTF-8" standalone="yes"?>
<Relationships xmlns="http://schemas.openxmlformats.org/package/2006/relationships"><Relationship Id="rId1" Type="http://schemas.openxmlformats.org/officeDocument/2006/relationships/image" Target="../media/image51.png"/></Relationships>
</file>

<file path=ppt/diagrams/_rels/data4.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B3DD01-478B-4AC2-BF9A-9849E887DF55}"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TT"/>
        </a:p>
      </dgm:t>
    </dgm:pt>
    <dgm:pt modelId="{380EB1AD-4F8B-4707-BA24-104CB9BAD108}">
      <dgm:prSet phldrT="[Text]" phldr="0"/>
      <dgm:spPr/>
      <dgm:t>
        <a:bodyPr/>
        <a:lstStyle/>
        <a:p>
          <a:pPr rtl="0"/>
          <a:r>
            <a:rPr lang="en-TT">
              <a:latin typeface="Georgia"/>
            </a:rPr>
            <a:t>Level Scheme</a:t>
          </a:r>
        </a:p>
      </dgm:t>
    </dgm:pt>
    <dgm:pt modelId="{2A9744E1-027F-4492-B7C5-80BFA7A4D466}" type="parTrans" cxnId="{4B7774B1-CAE3-4A78-8A21-BB0DB3E93249}">
      <dgm:prSet/>
      <dgm:spPr/>
      <dgm:t>
        <a:bodyPr/>
        <a:lstStyle/>
        <a:p>
          <a:endParaRPr lang="en-TT"/>
        </a:p>
      </dgm:t>
    </dgm:pt>
    <dgm:pt modelId="{1191E68B-0AC5-4E09-92CA-0FC7855F5888}" type="sibTrans" cxnId="{4B7774B1-CAE3-4A78-8A21-BB0DB3E93249}">
      <dgm:prSet/>
      <dgm:spPr/>
      <dgm:t>
        <a:bodyPr/>
        <a:lstStyle/>
        <a:p>
          <a:endParaRPr lang="en-TT"/>
        </a:p>
      </dgm:t>
    </dgm:pt>
    <dgm:pt modelId="{BA23229E-E8CA-423C-BA1D-A2F35C422736}">
      <dgm:prSet phldrT="[Text]" phldr="0"/>
      <dgm:spPr/>
      <dgm:t>
        <a:bodyPr/>
        <a:lstStyle/>
        <a:p>
          <a:pPr rtl="0"/>
          <a:r>
            <a:rPr lang="en-TT">
              <a:latin typeface="Georgia Pro Light"/>
            </a:rPr>
            <a:t>Search for structures/bands (e.g. 2</a:t>
          </a:r>
          <a:r>
            <a:rPr lang="en-TT" baseline="30000">
              <a:latin typeface="Georgia Pro Light"/>
            </a:rPr>
            <a:t>+</a:t>
          </a:r>
          <a:r>
            <a:rPr lang="en-TT">
              <a:latin typeface="Georgia Pro Light"/>
            </a:rPr>
            <a:t> states) built on low-lying 0</a:t>
          </a:r>
          <a:r>
            <a:rPr lang="en-TT" baseline="30000">
              <a:latin typeface="Georgia Pro Light"/>
            </a:rPr>
            <a:t>+</a:t>
          </a:r>
          <a:r>
            <a:rPr lang="en-TT">
              <a:latin typeface="Georgia Pro Light"/>
            </a:rPr>
            <a:t> states.</a:t>
          </a:r>
        </a:p>
      </dgm:t>
    </dgm:pt>
    <dgm:pt modelId="{13C37F58-6DE3-4D8D-87AC-47F8C45CCAC3}" type="parTrans" cxnId="{91A4BC9D-2793-4C00-B4A2-B28D62F68E0F}">
      <dgm:prSet/>
      <dgm:spPr/>
      <dgm:t>
        <a:bodyPr/>
        <a:lstStyle/>
        <a:p>
          <a:endParaRPr lang="en-TT"/>
        </a:p>
      </dgm:t>
    </dgm:pt>
    <dgm:pt modelId="{256D21EF-1317-4A99-B356-F0C87F5796C5}" type="sibTrans" cxnId="{91A4BC9D-2793-4C00-B4A2-B28D62F68E0F}">
      <dgm:prSet/>
      <dgm:spPr/>
      <dgm:t>
        <a:bodyPr/>
        <a:lstStyle/>
        <a:p>
          <a:endParaRPr lang="en-TT"/>
        </a:p>
      </dgm:t>
    </dgm:pt>
    <dgm:pt modelId="{0E4460CE-436E-4B7F-9739-E2675DFABAF1}">
      <dgm:prSet phldrT="[Text]" phldr="0"/>
      <dgm:spPr/>
      <dgm:t>
        <a:bodyPr/>
        <a:lstStyle/>
        <a:p>
          <a:r>
            <a:rPr lang="en-TT">
              <a:latin typeface="Georgia"/>
            </a:rPr>
            <a:t>Branching Ratios</a:t>
          </a:r>
        </a:p>
      </dgm:t>
    </dgm:pt>
    <dgm:pt modelId="{6047DA1C-6487-4F85-AC1E-8D4627D86A28}" type="parTrans" cxnId="{69863C93-3BBF-4A29-95FC-365FAB57E767}">
      <dgm:prSet/>
      <dgm:spPr/>
      <dgm:t>
        <a:bodyPr/>
        <a:lstStyle/>
        <a:p>
          <a:endParaRPr lang="en-TT"/>
        </a:p>
      </dgm:t>
    </dgm:pt>
    <dgm:pt modelId="{3E0AEE92-39B5-4910-9F7B-8C4D518A16F3}" type="sibTrans" cxnId="{69863C93-3BBF-4A29-95FC-365FAB57E767}">
      <dgm:prSet/>
      <dgm:spPr/>
      <dgm:t>
        <a:bodyPr/>
        <a:lstStyle/>
        <a:p>
          <a:endParaRPr lang="en-TT"/>
        </a:p>
      </dgm:t>
    </dgm:pt>
    <dgm:pt modelId="{EB1EF554-5EC4-47B3-97A6-EA4423F4CCE9}">
      <dgm:prSet phldrT="[Text]" phldr="0"/>
      <dgm:spPr/>
      <dgm:t>
        <a:bodyPr/>
        <a:lstStyle/>
        <a:p>
          <a:r>
            <a:rPr lang="en-TT">
              <a:latin typeface="Georgia Pro Light"/>
            </a:rPr>
            <a:t>Assign upper limits to very weak </a:t>
          </a:r>
          <a:r>
            <a:rPr lang="en-TT" sz="2200">
              <a:latin typeface="Georgia Pro Light"/>
            </a:rPr>
            <a:t>transitions essential for </a:t>
          </a:r>
          <a:r>
            <a:rPr lang="en-TT" sz="2200" err="1">
              <a:latin typeface="Georgia Pro Light"/>
            </a:rPr>
            <a:t>CoulEx</a:t>
          </a:r>
          <a:r>
            <a:rPr lang="en-TT" sz="2200">
              <a:latin typeface="Georgia Pro Light"/>
            </a:rPr>
            <a:t> analysis.</a:t>
          </a:r>
          <a:endParaRPr lang="en-TT">
            <a:latin typeface="Georgia Pro Light"/>
          </a:endParaRPr>
        </a:p>
      </dgm:t>
    </dgm:pt>
    <dgm:pt modelId="{B4A9934F-73EC-450C-99B6-0960E2D9DB3E}" type="parTrans" cxnId="{684903ED-3285-44EA-B93C-E16462B4BE9A}">
      <dgm:prSet/>
      <dgm:spPr/>
      <dgm:t>
        <a:bodyPr/>
        <a:lstStyle/>
        <a:p>
          <a:endParaRPr lang="en-TT"/>
        </a:p>
      </dgm:t>
    </dgm:pt>
    <dgm:pt modelId="{468A2D1F-DE49-4567-A16B-C5E034A3735C}" type="sibTrans" cxnId="{684903ED-3285-44EA-B93C-E16462B4BE9A}">
      <dgm:prSet/>
      <dgm:spPr/>
      <dgm:t>
        <a:bodyPr/>
        <a:lstStyle/>
        <a:p>
          <a:endParaRPr lang="en-TT"/>
        </a:p>
      </dgm:t>
    </dgm:pt>
    <dgm:pt modelId="{002DC391-1F58-4DF4-A6F1-55EE4B7DFAD4}">
      <dgm:prSet phldr="0"/>
      <dgm:spPr/>
      <dgm:t>
        <a:bodyPr/>
        <a:lstStyle/>
        <a:p>
          <a:pPr rtl="0"/>
          <a:r>
            <a:rPr lang="en-TT">
              <a:latin typeface="Georgia Pro Light"/>
            </a:rPr>
            <a:t>Confirm and extend existing level scheme of </a:t>
          </a:r>
          <a:r>
            <a:rPr lang="en-TT" sz="1600" baseline="30000">
              <a:solidFill>
                <a:srgbClr val="404040"/>
              </a:solidFill>
              <a:latin typeface="Georgia Pro Light"/>
            </a:rPr>
            <a:t>110</a:t>
          </a:r>
          <a:r>
            <a:rPr lang="en-TT" sz="2400">
              <a:solidFill>
                <a:srgbClr val="404040"/>
              </a:solidFill>
              <a:latin typeface="Georgia Pro Light"/>
            </a:rPr>
            <a:t>Cd</a:t>
          </a:r>
          <a:r>
            <a:rPr lang="en-TT">
              <a:latin typeface="Georgia Pro Light"/>
            </a:rPr>
            <a:t>.</a:t>
          </a:r>
        </a:p>
      </dgm:t>
    </dgm:pt>
    <dgm:pt modelId="{7B5E7025-999C-4682-A520-2192C9C0B8D5}" type="parTrans" cxnId="{7E624282-7F8A-4224-A067-1A222957CA56}">
      <dgm:prSet/>
      <dgm:spPr/>
    </dgm:pt>
    <dgm:pt modelId="{8539C1B9-0486-4D72-B190-913C2BCB1CC5}" type="sibTrans" cxnId="{7E624282-7F8A-4224-A067-1A222957CA56}">
      <dgm:prSet/>
      <dgm:spPr/>
    </dgm:pt>
    <dgm:pt modelId="{DDD323A1-8606-44A7-9343-39B1769EE1EF}">
      <dgm:prSet phldr="0"/>
      <dgm:spPr/>
      <dgm:t>
        <a:bodyPr/>
        <a:lstStyle/>
        <a:p>
          <a:pPr rtl="0"/>
          <a:r>
            <a:rPr lang="en-TT">
              <a:latin typeface="Georgia Pro Light"/>
            </a:rPr>
            <a:t>Improve precision of existing branching ratios.</a:t>
          </a:r>
        </a:p>
      </dgm:t>
    </dgm:pt>
    <dgm:pt modelId="{1A83A60E-1CC9-42F0-8DB7-356BD4006A39}" type="parTrans" cxnId="{1AC0A2C6-D9C8-4F96-9684-680824571DE1}">
      <dgm:prSet/>
      <dgm:spPr/>
    </dgm:pt>
    <dgm:pt modelId="{33B33DB3-DFF5-4AE0-997D-EDD1BD1A3AF8}" type="sibTrans" cxnId="{1AC0A2C6-D9C8-4F96-9684-680824571DE1}">
      <dgm:prSet/>
      <dgm:spPr/>
    </dgm:pt>
    <dgm:pt modelId="{4421ACDE-70E9-4A4E-B172-C4F3CBB86075}">
      <dgm:prSet phldr="0"/>
      <dgm:spPr/>
      <dgm:t>
        <a:bodyPr/>
        <a:lstStyle/>
        <a:p>
          <a:endParaRPr lang="en-TT">
            <a:latin typeface="Georgia Pro Light"/>
          </a:endParaRPr>
        </a:p>
      </dgm:t>
    </dgm:pt>
    <dgm:pt modelId="{5BB03520-BB04-4A67-AF9E-AE8DDAA45157}" type="parTrans" cxnId="{3E5F28E0-B454-4650-B490-98E874AE63D8}">
      <dgm:prSet/>
      <dgm:spPr/>
    </dgm:pt>
    <dgm:pt modelId="{1A442ABD-9185-4463-BE75-21392F3F081E}" type="sibTrans" cxnId="{3E5F28E0-B454-4650-B490-98E874AE63D8}">
      <dgm:prSet/>
      <dgm:spPr/>
    </dgm:pt>
    <dgm:pt modelId="{0ADE3C96-1085-4248-A67E-B37C16532EBF}">
      <dgm:prSet phldr="0"/>
      <dgm:spPr/>
      <dgm:t>
        <a:bodyPr/>
        <a:lstStyle/>
        <a:p>
          <a:endParaRPr lang="en-TT">
            <a:latin typeface="Georgia Pro Light"/>
          </a:endParaRPr>
        </a:p>
      </dgm:t>
    </dgm:pt>
    <dgm:pt modelId="{5709EDE5-175C-41B9-9C71-FAFDDA0DC54A}" type="parTrans" cxnId="{E85E2243-8F89-4AD3-80F5-1DED4D30F09C}">
      <dgm:prSet/>
      <dgm:spPr/>
    </dgm:pt>
    <dgm:pt modelId="{3C6AA963-664D-4302-994C-08C753F149DA}" type="sibTrans" cxnId="{E85E2243-8F89-4AD3-80F5-1DED4D30F09C}">
      <dgm:prSet/>
      <dgm:spPr/>
    </dgm:pt>
    <dgm:pt modelId="{01A882A0-5ACD-49FB-BF60-DEC144E7921D}" type="pres">
      <dgm:prSet presAssocID="{71B3DD01-478B-4AC2-BF9A-9849E887DF55}" presName="linear" presStyleCnt="0">
        <dgm:presLayoutVars>
          <dgm:dir/>
          <dgm:animLvl val="lvl"/>
          <dgm:resizeHandles val="exact"/>
        </dgm:presLayoutVars>
      </dgm:prSet>
      <dgm:spPr/>
    </dgm:pt>
    <dgm:pt modelId="{F881D693-3B7C-4980-A7A4-94940B890113}" type="pres">
      <dgm:prSet presAssocID="{380EB1AD-4F8B-4707-BA24-104CB9BAD108}" presName="parentLin" presStyleCnt="0"/>
      <dgm:spPr/>
    </dgm:pt>
    <dgm:pt modelId="{FF3E60AA-F2E7-4CC9-83DE-77AAFF91B8EA}" type="pres">
      <dgm:prSet presAssocID="{380EB1AD-4F8B-4707-BA24-104CB9BAD108}" presName="parentLeftMargin" presStyleLbl="node1" presStyleIdx="0" presStyleCnt="2"/>
      <dgm:spPr/>
    </dgm:pt>
    <dgm:pt modelId="{48E5545F-7CC1-4190-BDC8-8A0B19BDFBD6}" type="pres">
      <dgm:prSet presAssocID="{380EB1AD-4F8B-4707-BA24-104CB9BAD108}" presName="parentText" presStyleLbl="node1" presStyleIdx="0" presStyleCnt="2">
        <dgm:presLayoutVars>
          <dgm:chMax val="0"/>
          <dgm:bulletEnabled val="1"/>
        </dgm:presLayoutVars>
      </dgm:prSet>
      <dgm:spPr/>
    </dgm:pt>
    <dgm:pt modelId="{0F7FBEA8-62D1-4830-A16C-AA02A3C943E2}" type="pres">
      <dgm:prSet presAssocID="{380EB1AD-4F8B-4707-BA24-104CB9BAD108}" presName="negativeSpace" presStyleCnt="0"/>
      <dgm:spPr/>
    </dgm:pt>
    <dgm:pt modelId="{72829EBB-5C4E-4330-BA58-38F94A011E3B}" type="pres">
      <dgm:prSet presAssocID="{380EB1AD-4F8B-4707-BA24-104CB9BAD108}" presName="childText" presStyleLbl="conFgAcc1" presStyleIdx="0" presStyleCnt="2">
        <dgm:presLayoutVars>
          <dgm:bulletEnabled val="1"/>
        </dgm:presLayoutVars>
      </dgm:prSet>
      <dgm:spPr/>
    </dgm:pt>
    <dgm:pt modelId="{DAC21169-905E-495B-87F6-9D7739AC2977}" type="pres">
      <dgm:prSet presAssocID="{1191E68B-0AC5-4E09-92CA-0FC7855F5888}" presName="spaceBetweenRectangles" presStyleCnt="0"/>
      <dgm:spPr/>
    </dgm:pt>
    <dgm:pt modelId="{70FEB065-BAB2-4DAE-B631-9AAEAD00C9A8}" type="pres">
      <dgm:prSet presAssocID="{0E4460CE-436E-4B7F-9739-E2675DFABAF1}" presName="parentLin" presStyleCnt="0"/>
      <dgm:spPr/>
    </dgm:pt>
    <dgm:pt modelId="{80769BD1-ABAD-4A00-8198-03B93B7BBAAF}" type="pres">
      <dgm:prSet presAssocID="{0E4460CE-436E-4B7F-9739-E2675DFABAF1}" presName="parentLeftMargin" presStyleLbl="node1" presStyleIdx="0" presStyleCnt="2"/>
      <dgm:spPr/>
    </dgm:pt>
    <dgm:pt modelId="{36ABD38A-0C82-4457-B743-5608501A1802}" type="pres">
      <dgm:prSet presAssocID="{0E4460CE-436E-4B7F-9739-E2675DFABAF1}" presName="parentText" presStyleLbl="node1" presStyleIdx="1" presStyleCnt="2">
        <dgm:presLayoutVars>
          <dgm:chMax val="0"/>
          <dgm:bulletEnabled val="1"/>
        </dgm:presLayoutVars>
      </dgm:prSet>
      <dgm:spPr/>
    </dgm:pt>
    <dgm:pt modelId="{472E5C5D-3103-4920-9F78-3133D51829E1}" type="pres">
      <dgm:prSet presAssocID="{0E4460CE-436E-4B7F-9739-E2675DFABAF1}" presName="negativeSpace" presStyleCnt="0"/>
      <dgm:spPr/>
    </dgm:pt>
    <dgm:pt modelId="{7B5CB410-F9D9-4C43-BE64-28DB29AD284D}" type="pres">
      <dgm:prSet presAssocID="{0E4460CE-436E-4B7F-9739-E2675DFABAF1}" presName="childText" presStyleLbl="conFgAcc1" presStyleIdx="1" presStyleCnt="2">
        <dgm:presLayoutVars>
          <dgm:bulletEnabled val="1"/>
        </dgm:presLayoutVars>
      </dgm:prSet>
      <dgm:spPr/>
    </dgm:pt>
  </dgm:ptLst>
  <dgm:cxnLst>
    <dgm:cxn modelId="{9DC45320-B543-47E0-A279-5465B7D6741C}" type="presOf" srcId="{0ADE3C96-1085-4248-A67E-B37C16532EBF}" destId="{7B5CB410-F9D9-4C43-BE64-28DB29AD284D}" srcOrd="0" destOrd="1" presId="urn:microsoft.com/office/officeart/2005/8/layout/list1"/>
    <dgm:cxn modelId="{492AF92A-5764-4F42-8BD5-237728C45E93}" type="presOf" srcId="{DDD323A1-8606-44A7-9343-39B1769EE1EF}" destId="{7B5CB410-F9D9-4C43-BE64-28DB29AD284D}" srcOrd="0" destOrd="0" presId="urn:microsoft.com/office/officeart/2005/8/layout/list1"/>
    <dgm:cxn modelId="{E85E2243-8F89-4AD3-80F5-1DED4D30F09C}" srcId="{0E4460CE-436E-4B7F-9739-E2675DFABAF1}" destId="{0ADE3C96-1085-4248-A67E-B37C16532EBF}" srcOrd="1" destOrd="0" parTransId="{5709EDE5-175C-41B9-9C71-FAFDDA0DC54A}" sibTransId="{3C6AA963-664D-4302-994C-08C753F149DA}"/>
    <dgm:cxn modelId="{CA90936F-7545-4681-BCCE-B7CCFFF1E7B7}" type="presOf" srcId="{BA23229E-E8CA-423C-BA1D-A2F35C422736}" destId="{72829EBB-5C4E-4330-BA58-38F94A011E3B}" srcOrd="0" destOrd="2" presId="urn:microsoft.com/office/officeart/2005/8/layout/list1"/>
    <dgm:cxn modelId="{61B9707F-4467-4FE8-A2EE-5D5D3532B845}" type="presOf" srcId="{380EB1AD-4F8B-4707-BA24-104CB9BAD108}" destId="{FF3E60AA-F2E7-4CC9-83DE-77AAFF91B8EA}" srcOrd="0" destOrd="0" presId="urn:microsoft.com/office/officeart/2005/8/layout/list1"/>
    <dgm:cxn modelId="{7E624282-7F8A-4224-A067-1A222957CA56}" srcId="{380EB1AD-4F8B-4707-BA24-104CB9BAD108}" destId="{002DC391-1F58-4DF4-A6F1-55EE4B7DFAD4}" srcOrd="0" destOrd="0" parTransId="{7B5E7025-999C-4682-A520-2192C9C0B8D5}" sibTransId="{8539C1B9-0486-4D72-B190-913C2BCB1CC5}"/>
    <dgm:cxn modelId="{7514EC8E-79EF-4242-ADA5-B639C100E893}" type="presOf" srcId="{0E4460CE-436E-4B7F-9739-E2675DFABAF1}" destId="{80769BD1-ABAD-4A00-8198-03B93B7BBAAF}" srcOrd="0" destOrd="0" presId="urn:microsoft.com/office/officeart/2005/8/layout/list1"/>
    <dgm:cxn modelId="{69863C93-3BBF-4A29-95FC-365FAB57E767}" srcId="{71B3DD01-478B-4AC2-BF9A-9849E887DF55}" destId="{0E4460CE-436E-4B7F-9739-E2675DFABAF1}" srcOrd="1" destOrd="0" parTransId="{6047DA1C-6487-4F85-AC1E-8D4627D86A28}" sibTransId="{3E0AEE92-39B5-4910-9F7B-8C4D518A16F3}"/>
    <dgm:cxn modelId="{91A4BC9D-2793-4C00-B4A2-B28D62F68E0F}" srcId="{380EB1AD-4F8B-4707-BA24-104CB9BAD108}" destId="{BA23229E-E8CA-423C-BA1D-A2F35C422736}" srcOrd="2" destOrd="0" parTransId="{13C37F58-6DE3-4D8D-87AC-47F8C45CCAC3}" sibTransId="{256D21EF-1317-4A99-B356-F0C87F5796C5}"/>
    <dgm:cxn modelId="{0065D49E-6B17-42C1-8064-6A357AFDCA76}" type="presOf" srcId="{002DC391-1F58-4DF4-A6F1-55EE4B7DFAD4}" destId="{72829EBB-5C4E-4330-BA58-38F94A011E3B}" srcOrd="0" destOrd="0" presId="urn:microsoft.com/office/officeart/2005/8/layout/list1"/>
    <dgm:cxn modelId="{5B404DA0-FA31-465C-A20D-6E9B8ACBFD11}" type="presOf" srcId="{EB1EF554-5EC4-47B3-97A6-EA4423F4CCE9}" destId="{7B5CB410-F9D9-4C43-BE64-28DB29AD284D}" srcOrd="0" destOrd="2" presId="urn:microsoft.com/office/officeart/2005/8/layout/list1"/>
    <dgm:cxn modelId="{4B7774B1-CAE3-4A78-8A21-BB0DB3E93249}" srcId="{71B3DD01-478B-4AC2-BF9A-9849E887DF55}" destId="{380EB1AD-4F8B-4707-BA24-104CB9BAD108}" srcOrd="0" destOrd="0" parTransId="{2A9744E1-027F-4492-B7C5-80BFA7A4D466}" sibTransId="{1191E68B-0AC5-4E09-92CA-0FC7855F5888}"/>
    <dgm:cxn modelId="{FA1F1BBA-7365-4510-B8B3-C8567AB208D4}" type="presOf" srcId="{380EB1AD-4F8B-4707-BA24-104CB9BAD108}" destId="{48E5545F-7CC1-4190-BDC8-8A0B19BDFBD6}" srcOrd="1" destOrd="0" presId="urn:microsoft.com/office/officeart/2005/8/layout/list1"/>
    <dgm:cxn modelId="{1AC0A2C6-D9C8-4F96-9684-680824571DE1}" srcId="{0E4460CE-436E-4B7F-9739-E2675DFABAF1}" destId="{DDD323A1-8606-44A7-9343-39B1769EE1EF}" srcOrd="0" destOrd="0" parTransId="{1A83A60E-1CC9-42F0-8DB7-356BD4006A39}" sibTransId="{33B33DB3-DFF5-4AE0-997D-EDD1BD1A3AF8}"/>
    <dgm:cxn modelId="{A37B21DA-0753-4E52-BBAF-C4C2BB0CF944}" type="presOf" srcId="{0E4460CE-436E-4B7F-9739-E2675DFABAF1}" destId="{36ABD38A-0C82-4457-B743-5608501A1802}" srcOrd="1" destOrd="0" presId="urn:microsoft.com/office/officeart/2005/8/layout/list1"/>
    <dgm:cxn modelId="{A3DB9EDD-7604-44B5-9AA6-F133F50DB519}" type="presOf" srcId="{71B3DD01-478B-4AC2-BF9A-9849E887DF55}" destId="{01A882A0-5ACD-49FB-BF60-DEC144E7921D}" srcOrd="0" destOrd="0" presId="urn:microsoft.com/office/officeart/2005/8/layout/list1"/>
    <dgm:cxn modelId="{3E5F28E0-B454-4650-B490-98E874AE63D8}" srcId="{380EB1AD-4F8B-4707-BA24-104CB9BAD108}" destId="{4421ACDE-70E9-4A4E-B172-C4F3CBB86075}" srcOrd="1" destOrd="0" parTransId="{5BB03520-BB04-4A67-AF9E-AE8DDAA45157}" sibTransId="{1A442ABD-9185-4463-BE75-21392F3F081E}"/>
    <dgm:cxn modelId="{684903ED-3285-44EA-B93C-E16462B4BE9A}" srcId="{0E4460CE-436E-4B7F-9739-E2675DFABAF1}" destId="{EB1EF554-5EC4-47B3-97A6-EA4423F4CCE9}" srcOrd="2" destOrd="0" parTransId="{B4A9934F-73EC-450C-99B6-0960E2D9DB3E}" sibTransId="{468A2D1F-DE49-4567-A16B-C5E034A3735C}"/>
    <dgm:cxn modelId="{E447D8FA-F2D6-4682-9BA8-E53B83B4ECA9}" type="presOf" srcId="{4421ACDE-70E9-4A4E-B172-C4F3CBB86075}" destId="{72829EBB-5C4E-4330-BA58-38F94A011E3B}" srcOrd="0" destOrd="1" presId="urn:microsoft.com/office/officeart/2005/8/layout/list1"/>
    <dgm:cxn modelId="{D15C8779-BD17-4E00-9BFC-BB3D90939998}" type="presParOf" srcId="{01A882A0-5ACD-49FB-BF60-DEC144E7921D}" destId="{F881D693-3B7C-4980-A7A4-94940B890113}" srcOrd="0" destOrd="0" presId="urn:microsoft.com/office/officeart/2005/8/layout/list1"/>
    <dgm:cxn modelId="{4DBCDBF0-34CB-4E6C-8772-85F0A617D491}" type="presParOf" srcId="{F881D693-3B7C-4980-A7A4-94940B890113}" destId="{FF3E60AA-F2E7-4CC9-83DE-77AAFF91B8EA}" srcOrd="0" destOrd="0" presId="urn:microsoft.com/office/officeart/2005/8/layout/list1"/>
    <dgm:cxn modelId="{36E225D5-E62C-4CBC-B002-EAB3C185F4C7}" type="presParOf" srcId="{F881D693-3B7C-4980-A7A4-94940B890113}" destId="{48E5545F-7CC1-4190-BDC8-8A0B19BDFBD6}" srcOrd="1" destOrd="0" presId="urn:microsoft.com/office/officeart/2005/8/layout/list1"/>
    <dgm:cxn modelId="{4D5B5D0C-A83C-4B30-855C-323756ADC150}" type="presParOf" srcId="{01A882A0-5ACD-49FB-BF60-DEC144E7921D}" destId="{0F7FBEA8-62D1-4830-A16C-AA02A3C943E2}" srcOrd="1" destOrd="0" presId="urn:microsoft.com/office/officeart/2005/8/layout/list1"/>
    <dgm:cxn modelId="{66F8F537-406B-47A0-AD70-752C037E0757}" type="presParOf" srcId="{01A882A0-5ACD-49FB-BF60-DEC144E7921D}" destId="{72829EBB-5C4E-4330-BA58-38F94A011E3B}" srcOrd="2" destOrd="0" presId="urn:microsoft.com/office/officeart/2005/8/layout/list1"/>
    <dgm:cxn modelId="{6DE15AF5-850E-4DCD-B8EC-8783DE9401EE}" type="presParOf" srcId="{01A882A0-5ACD-49FB-BF60-DEC144E7921D}" destId="{DAC21169-905E-495B-87F6-9D7739AC2977}" srcOrd="3" destOrd="0" presId="urn:microsoft.com/office/officeart/2005/8/layout/list1"/>
    <dgm:cxn modelId="{CE118E01-F9B0-461C-BF7C-9FB65FE08387}" type="presParOf" srcId="{01A882A0-5ACD-49FB-BF60-DEC144E7921D}" destId="{70FEB065-BAB2-4DAE-B631-9AAEAD00C9A8}" srcOrd="4" destOrd="0" presId="urn:microsoft.com/office/officeart/2005/8/layout/list1"/>
    <dgm:cxn modelId="{88445EAC-83FF-424B-A227-19518B076C6D}" type="presParOf" srcId="{70FEB065-BAB2-4DAE-B631-9AAEAD00C9A8}" destId="{80769BD1-ABAD-4A00-8198-03B93B7BBAAF}" srcOrd="0" destOrd="0" presId="urn:microsoft.com/office/officeart/2005/8/layout/list1"/>
    <dgm:cxn modelId="{6F8E7AF7-3355-4FF4-A244-A2941FFAF779}" type="presParOf" srcId="{70FEB065-BAB2-4DAE-B631-9AAEAD00C9A8}" destId="{36ABD38A-0C82-4457-B743-5608501A1802}" srcOrd="1" destOrd="0" presId="urn:microsoft.com/office/officeart/2005/8/layout/list1"/>
    <dgm:cxn modelId="{BE88A821-460D-40FC-9DA1-59074B74F595}" type="presParOf" srcId="{01A882A0-5ACD-49FB-BF60-DEC144E7921D}" destId="{472E5C5D-3103-4920-9F78-3133D51829E1}" srcOrd="5" destOrd="0" presId="urn:microsoft.com/office/officeart/2005/8/layout/list1"/>
    <dgm:cxn modelId="{2D9134A9-8FDF-4C25-BAC0-8302B96F4554}" type="presParOf" srcId="{01A882A0-5ACD-49FB-BF60-DEC144E7921D}" destId="{7B5CB410-F9D9-4C43-BE64-28DB29AD284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76ADA-4FF8-4F3E-B625-C633E3DD2998}" type="doc">
      <dgm:prSet loTypeId="urn:microsoft.com/office/officeart/2005/8/layout/radial2" loCatId="relationship" qsTypeId="urn:microsoft.com/office/officeart/2005/8/quickstyle/simple1" qsCatId="simple" csTypeId="urn:microsoft.com/office/officeart/2005/8/colors/accent1_4" csCatId="accent1" phldr="1"/>
      <dgm:spPr/>
      <dgm:t>
        <a:bodyPr/>
        <a:lstStyle/>
        <a:p>
          <a:endParaRPr lang="en-US"/>
        </a:p>
      </dgm:t>
    </dgm:pt>
    <dgm:pt modelId="{8FAE506B-8136-47ED-B006-F30F28F53EC0}">
      <dgm:prSet phldrT="[Text]" phldr="0"/>
      <dgm:spPr/>
      <dgm:t>
        <a:bodyPr/>
        <a:lstStyle/>
        <a:p>
          <a:r>
            <a:rPr lang="en-US">
              <a:latin typeface="Georgia Pro"/>
            </a:rPr>
            <a:t>1</a:t>
          </a:r>
        </a:p>
      </dgm:t>
    </dgm:pt>
    <dgm:pt modelId="{D6CB4E4B-1F5B-4114-8C67-2EF327023CBC}" type="parTrans" cxnId="{14A742A0-95A7-4F6A-9FCF-9615CFF4D67A}">
      <dgm:prSet/>
      <dgm:spPr/>
      <dgm:t>
        <a:bodyPr/>
        <a:lstStyle/>
        <a:p>
          <a:endParaRPr lang="en-US"/>
        </a:p>
      </dgm:t>
    </dgm:pt>
    <dgm:pt modelId="{FB2A16A4-45C9-40B2-A240-1C3EB2E02FF2}" type="sibTrans" cxnId="{14A742A0-95A7-4F6A-9FCF-9615CFF4D67A}">
      <dgm:prSet/>
      <dgm:spPr/>
      <dgm:t>
        <a:bodyPr/>
        <a:lstStyle/>
        <a:p>
          <a:endParaRPr lang="en-US"/>
        </a:p>
      </dgm:t>
    </dgm:pt>
    <dgm:pt modelId="{38BDB51D-4DD1-4DEA-9EB7-A8C4F77BBF96}">
      <dgm:prSet phldrT="[Text]" phldr="0"/>
      <dgm:spPr/>
      <dgm:t>
        <a:bodyPr/>
        <a:lstStyle/>
        <a:p>
          <a:r>
            <a:rPr lang="en-US">
              <a:latin typeface="Georgia Pro"/>
            </a:rPr>
            <a:t>2</a:t>
          </a:r>
        </a:p>
      </dgm:t>
    </dgm:pt>
    <dgm:pt modelId="{2C461EBD-B625-4B1A-9C33-28CF0341A7B4}" type="parTrans" cxnId="{89AF58C1-6732-4AFC-90A6-0B8A8F3BB202}">
      <dgm:prSet/>
      <dgm:spPr/>
      <dgm:t>
        <a:bodyPr/>
        <a:lstStyle/>
        <a:p>
          <a:endParaRPr lang="en-US"/>
        </a:p>
      </dgm:t>
    </dgm:pt>
    <dgm:pt modelId="{837F6E94-92F9-4550-9980-65E5A69259F9}" type="sibTrans" cxnId="{89AF58C1-6732-4AFC-90A6-0B8A8F3BB202}">
      <dgm:prSet/>
      <dgm:spPr/>
      <dgm:t>
        <a:bodyPr/>
        <a:lstStyle/>
        <a:p>
          <a:endParaRPr lang="en-US"/>
        </a:p>
      </dgm:t>
    </dgm:pt>
    <dgm:pt modelId="{13D0A841-E546-415B-9082-D7B9DF9944CF}">
      <dgm:prSet phldrT="[Text]" phldr="0"/>
      <dgm:spPr/>
      <dgm:t>
        <a:bodyPr/>
        <a:lstStyle/>
        <a:p>
          <a:r>
            <a:rPr lang="en-US">
              <a:latin typeface="Georgia Pro"/>
            </a:rPr>
            <a:t>3</a:t>
          </a:r>
        </a:p>
      </dgm:t>
    </dgm:pt>
    <dgm:pt modelId="{5F6D0029-FB24-476F-A797-9A00304366F8}" type="parTrans" cxnId="{FD471D8A-81AC-4F8C-8367-1F024459BC22}">
      <dgm:prSet/>
      <dgm:spPr/>
      <dgm:t>
        <a:bodyPr/>
        <a:lstStyle/>
        <a:p>
          <a:endParaRPr lang="en-US"/>
        </a:p>
      </dgm:t>
    </dgm:pt>
    <dgm:pt modelId="{F5FD2D63-6FC7-47C5-8393-044D11CA9908}" type="sibTrans" cxnId="{FD471D8A-81AC-4F8C-8367-1F024459BC22}">
      <dgm:prSet/>
      <dgm:spPr/>
      <dgm:t>
        <a:bodyPr/>
        <a:lstStyle/>
        <a:p>
          <a:endParaRPr lang="en-US"/>
        </a:p>
      </dgm:t>
    </dgm:pt>
    <dgm:pt modelId="{514B2A93-4F3F-4E52-8B11-B10FBF361B95}" type="pres">
      <dgm:prSet presAssocID="{9E476ADA-4FF8-4F3E-B625-C633E3DD2998}" presName="composite" presStyleCnt="0">
        <dgm:presLayoutVars>
          <dgm:chMax val="5"/>
          <dgm:dir/>
          <dgm:animLvl val="ctr"/>
          <dgm:resizeHandles val="exact"/>
        </dgm:presLayoutVars>
      </dgm:prSet>
      <dgm:spPr/>
    </dgm:pt>
    <dgm:pt modelId="{1B47DBC1-2F7E-4D34-BB6B-645B57F4D24A}" type="pres">
      <dgm:prSet presAssocID="{9E476ADA-4FF8-4F3E-B625-C633E3DD2998}" presName="cycle" presStyleCnt="0"/>
      <dgm:spPr/>
    </dgm:pt>
    <dgm:pt modelId="{0A2718F2-1520-44E1-BD6F-3EFD529ACDAD}" type="pres">
      <dgm:prSet presAssocID="{9E476ADA-4FF8-4F3E-B625-C633E3DD2998}" presName="centerShape" presStyleCnt="0"/>
      <dgm:spPr/>
    </dgm:pt>
    <dgm:pt modelId="{CEF350D1-204D-4C89-BF29-1D8655BF3B39}" type="pres">
      <dgm:prSet presAssocID="{9E476ADA-4FF8-4F3E-B625-C633E3DD2998}" presName="connSite" presStyleLbl="node1" presStyleIdx="0" presStyleCnt="4"/>
      <dgm:spPr/>
    </dgm:pt>
    <dgm:pt modelId="{C91D4187-F981-4110-99CD-10AAFA953A5B}" type="pres">
      <dgm:prSet presAssocID="{9E476ADA-4FF8-4F3E-B625-C633E3DD2998}"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Question Mark PNG Transparent Images | PNG All"/>
        </a:ext>
      </dgm:extLst>
    </dgm:pt>
    <dgm:pt modelId="{B21FA41E-B5AE-409F-A53D-ECD8F16AD327}" type="pres">
      <dgm:prSet presAssocID="{D6CB4E4B-1F5B-4114-8C67-2EF327023CBC}" presName="Name25" presStyleLbl="parChTrans1D1" presStyleIdx="0" presStyleCnt="3"/>
      <dgm:spPr/>
    </dgm:pt>
    <dgm:pt modelId="{E8AEFBC9-A5BC-4C70-B36C-16EEE766D2B0}" type="pres">
      <dgm:prSet presAssocID="{8FAE506B-8136-47ED-B006-F30F28F53EC0}" presName="node" presStyleCnt="0"/>
      <dgm:spPr/>
    </dgm:pt>
    <dgm:pt modelId="{5D6E8DA1-CDC1-4B09-9D71-744A9A0CCF30}" type="pres">
      <dgm:prSet presAssocID="{8FAE506B-8136-47ED-B006-F30F28F53EC0}" presName="parentNode" presStyleLbl="node1" presStyleIdx="1" presStyleCnt="4">
        <dgm:presLayoutVars>
          <dgm:chMax val="1"/>
          <dgm:bulletEnabled val="1"/>
        </dgm:presLayoutVars>
      </dgm:prSet>
      <dgm:spPr/>
    </dgm:pt>
    <dgm:pt modelId="{402B507A-0DFF-416F-9D63-39F5BB2E3B2F}" type="pres">
      <dgm:prSet presAssocID="{8FAE506B-8136-47ED-B006-F30F28F53EC0}" presName="childNode" presStyleLbl="revTx" presStyleIdx="0" presStyleCnt="0">
        <dgm:presLayoutVars>
          <dgm:bulletEnabled val="1"/>
        </dgm:presLayoutVars>
      </dgm:prSet>
      <dgm:spPr/>
    </dgm:pt>
    <dgm:pt modelId="{6C332AC9-23DE-4CD0-BDA9-92ABA1154238}" type="pres">
      <dgm:prSet presAssocID="{2C461EBD-B625-4B1A-9C33-28CF0341A7B4}" presName="Name25" presStyleLbl="parChTrans1D1" presStyleIdx="1" presStyleCnt="3"/>
      <dgm:spPr/>
    </dgm:pt>
    <dgm:pt modelId="{3FC7493C-4DA9-425A-BC5A-C6548BF6239C}" type="pres">
      <dgm:prSet presAssocID="{38BDB51D-4DD1-4DEA-9EB7-A8C4F77BBF96}" presName="node" presStyleCnt="0"/>
      <dgm:spPr/>
    </dgm:pt>
    <dgm:pt modelId="{A7A3428D-8A36-4A29-AD34-F79891E14BEE}" type="pres">
      <dgm:prSet presAssocID="{38BDB51D-4DD1-4DEA-9EB7-A8C4F77BBF96}" presName="parentNode" presStyleLbl="node1" presStyleIdx="2" presStyleCnt="4">
        <dgm:presLayoutVars>
          <dgm:chMax val="1"/>
          <dgm:bulletEnabled val="1"/>
        </dgm:presLayoutVars>
      </dgm:prSet>
      <dgm:spPr/>
    </dgm:pt>
    <dgm:pt modelId="{1367391F-662E-476A-BFAD-A86EAD048ECE}" type="pres">
      <dgm:prSet presAssocID="{38BDB51D-4DD1-4DEA-9EB7-A8C4F77BBF96}" presName="childNode" presStyleLbl="revTx" presStyleIdx="0" presStyleCnt="0">
        <dgm:presLayoutVars>
          <dgm:bulletEnabled val="1"/>
        </dgm:presLayoutVars>
      </dgm:prSet>
      <dgm:spPr/>
    </dgm:pt>
    <dgm:pt modelId="{380C2B72-B089-43D9-931A-385CD71CC9C2}" type="pres">
      <dgm:prSet presAssocID="{5F6D0029-FB24-476F-A797-9A00304366F8}" presName="Name25" presStyleLbl="parChTrans1D1" presStyleIdx="2" presStyleCnt="3"/>
      <dgm:spPr/>
    </dgm:pt>
    <dgm:pt modelId="{8530D50F-F5AD-4C79-BCFC-8B22875C0460}" type="pres">
      <dgm:prSet presAssocID="{13D0A841-E546-415B-9082-D7B9DF9944CF}" presName="node" presStyleCnt="0"/>
      <dgm:spPr/>
    </dgm:pt>
    <dgm:pt modelId="{13F55596-0EF5-4D9D-ACAE-204FEF050E27}" type="pres">
      <dgm:prSet presAssocID="{13D0A841-E546-415B-9082-D7B9DF9944CF}" presName="parentNode" presStyleLbl="node1" presStyleIdx="3" presStyleCnt="4">
        <dgm:presLayoutVars>
          <dgm:chMax val="1"/>
          <dgm:bulletEnabled val="1"/>
        </dgm:presLayoutVars>
      </dgm:prSet>
      <dgm:spPr/>
    </dgm:pt>
    <dgm:pt modelId="{9DA56342-A58E-4DA0-9C9F-772227E6F4E1}" type="pres">
      <dgm:prSet presAssocID="{13D0A841-E546-415B-9082-D7B9DF9944CF}" presName="childNode" presStyleLbl="revTx" presStyleIdx="0" presStyleCnt="0">
        <dgm:presLayoutVars>
          <dgm:bulletEnabled val="1"/>
        </dgm:presLayoutVars>
      </dgm:prSet>
      <dgm:spPr/>
    </dgm:pt>
  </dgm:ptLst>
  <dgm:cxnLst>
    <dgm:cxn modelId="{3D62AB35-8ACF-4787-8C4D-3C9710AD2473}" type="presOf" srcId="{5F6D0029-FB24-476F-A797-9A00304366F8}" destId="{380C2B72-B089-43D9-931A-385CD71CC9C2}" srcOrd="0" destOrd="0" presId="urn:microsoft.com/office/officeart/2005/8/layout/radial2"/>
    <dgm:cxn modelId="{7DE76E46-3022-4BFE-BAFD-AD45913EC78D}" type="presOf" srcId="{2C461EBD-B625-4B1A-9C33-28CF0341A7B4}" destId="{6C332AC9-23DE-4CD0-BDA9-92ABA1154238}" srcOrd="0" destOrd="0" presId="urn:microsoft.com/office/officeart/2005/8/layout/radial2"/>
    <dgm:cxn modelId="{69DE3085-2ED3-49BA-B450-D294B34B0E81}" type="presOf" srcId="{8FAE506B-8136-47ED-B006-F30F28F53EC0}" destId="{5D6E8DA1-CDC1-4B09-9D71-744A9A0CCF30}" srcOrd="0" destOrd="0" presId="urn:microsoft.com/office/officeart/2005/8/layout/radial2"/>
    <dgm:cxn modelId="{0BAAF788-9B29-45AE-9B08-C138F5FA2C9F}" type="presOf" srcId="{9E476ADA-4FF8-4F3E-B625-C633E3DD2998}" destId="{514B2A93-4F3F-4E52-8B11-B10FBF361B95}" srcOrd="0" destOrd="0" presId="urn:microsoft.com/office/officeart/2005/8/layout/radial2"/>
    <dgm:cxn modelId="{FD471D8A-81AC-4F8C-8367-1F024459BC22}" srcId="{9E476ADA-4FF8-4F3E-B625-C633E3DD2998}" destId="{13D0A841-E546-415B-9082-D7B9DF9944CF}" srcOrd="2" destOrd="0" parTransId="{5F6D0029-FB24-476F-A797-9A00304366F8}" sibTransId="{F5FD2D63-6FC7-47C5-8393-044D11CA9908}"/>
    <dgm:cxn modelId="{14A742A0-95A7-4F6A-9FCF-9615CFF4D67A}" srcId="{9E476ADA-4FF8-4F3E-B625-C633E3DD2998}" destId="{8FAE506B-8136-47ED-B006-F30F28F53EC0}" srcOrd="0" destOrd="0" parTransId="{D6CB4E4B-1F5B-4114-8C67-2EF327023CBC}" sibTransId="{FB2A16A4-45C9-40B2-A240-1C3EB2E02FF2}"/>
    <dgm:cxn modelId="{89AF58C1-6732-4AFC-90A6-0B8A8F3BB202}" srcId="{9E476ADA-4FF8-4F3E-B625-C633E3DD2998}" destId="{38BDB51D-4DD1-4DEA-9EB7-A8C4F77BBF96}" srcOrd="1" destOrd="0" parTransId="{2C461EBD-B625-4B1A-9C33-28CF0341A7B4}" sibTransId="{837F6E94-92F9-4550-9980-65E5A69259F9}"/>
    <dgm:cxn modelId="{D0B40EEC-5F49-4820-91AE-2B8D88DF78E5}" type="presOf" srcId="{D6CB4E4B-1F5B-4114-8C67-2EF327023CBC}" destId="{B21FA41E-B5AE-409F-A53D-ECD8F16AD327}" srcOrd="0" destOrd="0" presId="urn:microsoft.com/office/officeart/2005/8/layout/radial2"/>
    <dgm:cxn modelId="{8E0C5CF5-C1C8-40E3-BF35-F5A61BA4F1E3}" type="presOf" srcId="{13D0A841-E546-415B-9082-D7B9DF9944CF}" destId="{13F55596-0EF5-4D9D-ACAE-204FEF050E27}" srcOrd="0" destOrd="0" presId="urn:microsoft.com/office/officeart/2005/8/layout/radial2"/>
    <dgm:cxn modelId="{354046F7-2132-4588-9356-F3A446C2D0BB}" type="presOf" srcId="{38BDB51D-4DD1-4DEA-9EB7-A8C4F77BBF96}" destId="{A7A3428D-8A36-4A29-AD34-F79891E14BEE}" srcOrd="0" destOrd="0" presId="urn:microsoft.com/office/officeart/2005/8/layout/radial2"/>
    <dgm:cxn modelId="{6B9C9372-1803-4105-8101-BDAA585F4304}" type="presParOf" srcId="{514B2A93-4F3F-4E52-8B11-B10FBF361B95}" destId="{1B47DBC1-2F7E-4D34-BB6B-645B57F4D24A}" srcOrd="0" destOrd="0" presId="urn:microsoft.com/office/officeart/2005/8/layout/radial2"/>
    <dgm:cxn modelId="{4DF85371-8594-4F07-9DB4-51D01BC6BFB9}" type="presParOf" srcId="{1B47DBC1-2F7E-4D34-BB6B-645B57F4D24A}" destId="{0A2718F2-1520-44E1-BD6F-3EFD529ACDAD}" srcOrd="0" destOrd="0" presId="urn:microsoft.com/office/officeart/2005/8/layout/radial2"/>
    <dgm:cxn modelId="{9111888D-DC9B-4B38-AA61-27413D70CE50}" type="presParOf" srcId="{0A2718F2-1520-44E1-BD6F-3EFD529ACDAD}" destId="{CEF350D1-204D-4C89-BF29-1D8655BF3B39}" srcOrd="0" destOrd="0" presId="urn:microsoft.com/office/officeart/2005/8/layout/radial2"/>
    <dgm:cxn modelId="{9372C358-B551-4BDB-A3DA-30CF949EF6F3}" type="presParOf" srcId="{0A2718F2-1520-44E1-BD6F-3EFD529ACDAD}" destId="{C91D4187-F981-4110-99CD-10AAFA953A5B}" srcOrd="1" destOrd="0" presId="urn:microsoft.com/office/officeart/2005/8/layout/radial2"/>
    <dgm:cxn modelId="{34597348-79B9-4658-99B8-737BD5F2D77E}" type="presParOf" srcId="{1B47DBC1-2F7E-4D34-BB6B-645B57F4D24A}" destId="{B21FA41E-B5AE-409F-A53D-ECD8F16AD327}" srcOrd="1" destOrd="0" presId="urn:microsoft.com/office/officeart/2005/8/layout/radial2"/>
    <dgm:cxn modelId="{7416C116-E7BF-465C-B190-F815740FF4C8}" type="presParOf" srcId="{1B47DBC1-2F7E-4D34-BB6B-645B57F4D24A}" destId="{E8AEFBC9-A5BC-4C70-B36C-16EEE766D2B0}" srcOrd="2" destOrd="0" presId="urn:microsoft.com/office/officeart/2005/8/layout/radial2"/>
    <dgm:cxn modelId="{636039EC-AD4C-4CB5-AC32-B4CB73EC1F58}" type="presParOf" srcId="{E8AEFBC9-A5BC-4C70-B36C-16EEE766D2B0}" destId="{5D6E8DA1-CDC1-4B09-9D71-744A9A0CCF30}" srcOrd="0" destOrd="0" presId="urn:microsoft.com/office/officeart/2005/8/layout/radial2"/>
    <dgm:cxn modelId="{7666DA59-A84C-440F-9EBF-F0688BCFE2DC}" type="presParOf" srcId="{E8AEFBC9-A5BC-4C70-B36C-16EEE766D2B0}" destId="{402B507A-0DFF-416F-9D63-39F5BB2E3B2F}" srcOrd="1" destOrd="0" presId="urn:microsoft.com/office/officeart/2005/8/layout/radial2"/>
    <dgm:cxn modelId="{A1579088-EEE8-4E3B-AD18-0F1290F48ED6}" type="presParOf" srcId="{1B47DBC1-2F7E-4D34-BB6B-645B57F4D24A}" destId="{6C332AC9-23DE-4CD0-BDA9-92ABA1154238}" srcOrd="3" destOrd="0" presId="urn:microsoft.com/office/officeart/2005/8/layout/radial2"/>
    <dgm:cxn modelId="{3EFCD28D-89C7-4F94-9E60-EC941B92CBF6}" type="presParOf" srcId="{1B47DBC1-2F7E-4D34-BB6B-645B57F4D24A}" destId="{3FC7493C-4DA9-425A-BC5A-C6548BF6239C}" srcOrd="4" destOrd="0" presId="urn:microsoft.com/office/officeart/2005/8/layout/radial2"/>
    <dgm:cxn modelId="{D9285D36-0939-4C78-B96D-05DECBA832D0}" type="presParOf" srcId="{3FC7493C-4DA9-425A-BC5A-C6548BF6239C}" destId="{A7A3428D-8A36-4A29-AD34-F79891E14BEE}" srcOrd="0" destOrd="0" presId="urn:microsoft.com/office/officeart/2005/8/layout/radial2"/>
    <dgm:cxn modelId="{4B8CBB9B-D83C-4DB5-82F4-61B19EC57339}" type="presParOf" srcId="{3FC7493C-4DA9-425A-BC5A-C6548BF6239C}" destId="{1367391F-662E-476A-BFAD-A86EAD048ECE}" srcOrd="1" destOrd="0" presId="urn:microsoft.com/office/officeart/2005/8/layout/radial2"/>
    <dgm:cxn modelId="{BC042A4F-3AC0-4687-B90E-ED16FB06A94E}" type="presParOf" srcId="{1B47DBC1-2F7E-4D34-BB6B-645B57F4D24A}" destId="{380C2B72-B089-43D9-931A-385CD71CC9C2}" srcOrd="5" destOrd="0" presId="urn:microsoft.com/office/officeart/2005/8/layout/radial2"/>
    <dgm:cxn modelId="{9043A9BB-231F-4AC3-AD8D-6450A096E081}" type="presParOf" srcId="{1B47DBC1-2F7E-4D34-BB6B-645B57F4D24A}" destId="{8530D50F-F5AD-4C79-BCFC-8B22875C0460}" srcOrd="6" destOrd="0" presId="urn:microsoft.com/office/officeart/2005/8/layout/radial2"/>
    <dgm:cxn modelId="{A231811C-9E1E-4CD6-8994-BDA902D39554}" type="presParOf" srcId="{8530D50F-F5AD-4C79-BCFC-8B22875C0460}" destId="{13F55596-0EF5-4D9D-ACAE-204FEF050E27}" srcOrd="0" destOrd="0" presId="urn:microsoft.com/office/officeart/2005/8/layout/radial2"/>
    <dgm:cxn modelId="{34B05A1D-E807-4B39-A412-52ED69829F36}" type="presParOf" srcId="{8530D50F-F5AD-4C79-BCFC-8B22875C0460}" destId="{9DA56342-A58E-4DA0-9C9F-772227E6F4E1}"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476ADA-4FF8-4F3E-B625-C633E3DD2998}" type="doc">
      <dgm:prSet loTypeId="urn:microsoft.com/office/officeart/2005/8/layout/radial2" loCatId="relationship" qsTypeId="urn:microsoft.com/office/officeart/2005/8/quickstyle/simple1" qsCatId="simple" csTypeId="urn:microsoft.com/office/officeart/2005/8/colors/accent1_4" csCatId="accent1" phldr="1"/>
      <dgm:spPr/>
      <dgm:t>
        <a:bodyPr/>
        <a:lstStyle/>
        <a:p>
          <a:endParaRPr lang="en-US"/>
        </a:p>
      </dgm:t>
    </dgm:pt>
    <dgm:pt modelId="{8FAE506B-8136-47ED-B006-F30F28F53EC0}">
      <dgm:prSet phldrT="[Text]" phldr="0"/>
      <dgm:spPr/>
      <dgm:t>
        <a:bodyPr/>
        <a:lstStyle/>
        <a:p>
          <a:r>
            <a:rPr lang="en-US">
              <a:latin typeface="Georgia Pro"/>
            </a:rPr>
            <a:t>1</a:t>
          </a:r>
        </a:p>
      </dgm:t>
    </dgm:pt>
    <dgm:pt modelId="{D6CB4E4B-1F5B-4114-8C67-2EF327023CBC}" type="parTrans" cxnId="{14A742A0-95A7-4F6A-9FCF-9615CFF4D67A}">
      <dgm:prSet/>
      <dgm:spPr/>
      <dgm:t>
        <a:bodyPr/>
        <a:lstStyle/>
        <a:p>
          <a:endParaRPr lang="en-US"/>
        </a:p>
      </dgm:t>
    </dgm:pt>
    <dgm:pt modelId="{FB2A16A4-45C9-40B2-A240-1C3EB2E02FF2}" type="sibTrans" cxnId="{14A742A0-95A7-4F6A-9FCF-9615CFF4D67A}">
      <dgm:prSet/>
      <dgm:spPr/>
      <dgm:t>
        <a:bodyPr/>
        <a:lstStyle/>
        <a:p>
          <a:endParaRPr lang="en-US"/>
        </a:p>
      </dgm:t>
    </dgm:pt>
    <dgm:pt modelId="{38BDB51D-4DD1-4DEA-9EB7-A8C4F77BBF96}">
      <dgm:prSet phldrT="[Text]" phldr="0"/>
      <dgm:spPr/>
      <dgm:t>
        <a:bodyPr/>
        <a:lstStyle/>
        <a:p>
          <a:r>
            <a:rPr lang="en-US">
              <a:latin typeface="Georgia Pro"/>
            </a:rPr>
            <a:t>2</a:t>
          </a:r>
        </a:p>
      </dgm:t>
    </dgm:pt>
    <dgm:pt modelId="{2C461EBD-B625-4B1A-9C33-28CF0341A7B4}" type="parTrans" cxnId="{89AF58C1-6732-4AFC-90A6-0B8A8F3BB202}">
      <dgm:prSet/>
      <dgm:spPr/>
      <dgm:t>
        <a:bodyPr/>
        <a:lstStyle/>
        <a:p>
          <a:endParaRPr lang="en-US"/>
        </a:p>
      </dgm:t>
    </dgm:pt>
    <dgm:pt modelId="{837F6E94-92F9-4550-9980-65E5A69259F9}" type="sibTrans" cxnId="{89AF58C1-6732-4AFC-90A6-0B8A8F3BB202}">
      <dgm:prSet/>
      <dgm:spPr/>
      <dgm:t>
        <a:bodyPr/>
        <a:lstStyle/>
        <a:p>
          <a:endParaRPr lang="en-US"/>
        </a:p>
      </dgm:t>
    </dgm:pt>
    <dgm:pt modelId="{13D0A841-E546-415B-9082-D7B9DF9944CF}">
      <dgm:prSet phldrT="[Text]" phldr="0"/>
      <dgm:spPr/>
      <dgm:t>
        <a:bodyPr/>
        <a:lstStyle/>
        <a:p>
          <a:r>
            <a:rPr lang="en-US">
              <a:latin typeface="Georgia Pro"/>
            </a:rPr>
            <a:t>3</a:t>
          </a:r>
        </a:p>
      </dgm:t>
    </dgm:pt>
    <dgm:pt modelId="{5F6D0029-FB24-476F-A797-9A00304366F8}" type="parTrans" cxnId="{FD471D8A-81AC-4F8C-8367-1F024459BC22}">
      <dgm:prSet/>
      <dgm:spPr/>
      <dgm:t>
        <a:bodyPr/>
        <a:lstStyle/>
        <a:p>
          <a:endParaRPr lang="en-US"/>
        </a:p>
      </dgm:t>
    </dgm:pt>
    <dgm:pt modelId="{F5FD2D63-6FC7-47C5-8393-044D11CA9908}" type="sibTrans" cxnId="{FD471D8A-81AC-4F8C-8367-1F024459BC22}">
      <dgm:prSet/>
      <dgm:spPr/>
      <dgm:t>
        <a:bodyPr/>
        <a:lstStyle/>
        <a:p>
          <a:endParaRPr lang="en-US"/>
        </a:p>
      </dgm:t>
    </dgm:pt>
    <dgm:pt modelId="{514B2A93-4F3F-4E52-8B11-B10FBF361B95}" type="pres">
      <dgm:prSet presAssocID="{9E476ADA-4FF8-4F3E-B625-C633E3DD2998}" presName="composite" presStyleCnt="0">
        <dgm:presLayoutVars>
          <dgm:chMax val="5"/>
          <dgm:dir/>
          <dgm:animLvl val="ctr"/>
          <dgm:resizeHandles val="exact"/>
        </dgm:presLayoutVars>
      </dgm:prSet>
      <dgm:spPr/>
    </dgm:pt>
    <dgm:pt modelId="{1B47DBC1-2F7E-4D34-BB6B-645B57F4D24A}" type="pres">
      <dgm:prSet presAssocID="{9E476ADA-4FF8-4F3E-B625-C633E3DD2998}" presName="cycle" presStyleCnt="0"/>
      <dgm:spPr/>
    </dgm:pt>
    <dgm:pt modelId="{0A2718F2-1520-44E1-BD6F-3EFD529ACDAD}" type="pres">
      <dgm:prSet presAssocID="{9E476ADA-4FF8-4F3E-B625-C633E3DD2998}" presName="centerShape" presStyleCnt="0"/>
      <dgm:spPr/>
    </dgm:pt>
    <dgm:pt modelId="{CEF350D1-204D-4C89-BF29-1D8655BF3B39}" type="pres">
      <dgm:prSet presAssocID="{9E476ADA-4FF8-4F3E-B625-C633E3DD2998}" presName="connSite" presStyleLbl="node1" presStyleIdx="0" presStyleCnt="4"/>
      <dgm:spPr/>
    </dgm:pt>
    <dgm:pt modelId="{C91D4187-F981-4110-99CD-10AAFA953A5B}" type="pres">
      <dgm:prSet presAssocID="{9E476ADA-4FF8-4F3E-B625-C633E3DD2998}"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Question Mark PNG Transparent Images | PNG All"/>
        </a:ext>
      </dgm:extLst>
    </dgm:pt>
    <dgm:pt modelId="{B21FA41E-B5AE-409F-A53D-ECD8F16AD327}" type="pres">
      <dgm:prSet presAssocID="{D6CB4E4B-1F5B-4114-8C67-2EF327023CBC}" presName="Name25" presStyleLbl="parChTrans1D1" presStyleIdx="0" presStyleCnt="3"/>
      <dgm:spPr/>
    </dgm:pt>
    <dgm:pt modelId="{E8AEFBC9-A5BC-4C70-B36C-16EEE766D2B0}" type="pres">
      <dgm:prSet presAssocID="{8FAE506B-8136-47ED-B006-F30F28F53EC0}" presName="node" presStyleCnt="0"/>
      <dgm:spPr/>
    </dgm:pt>
    <dgm:pt modelId="{5D6E8DA1-CDC1-4B09-9D71-744A9A0CCF30}" type="pres">
      <dgm:prSet presAssocID="{8FAE506B-8136-47ED-B006-F30F28F53EC0}" presName="parentNode" presStyleLbl="node1" presStyleIdx="1" presStyleCnt="4">
        <dgm:presLayoutVars>
          <dgm:chMax val="1"/>
          <dgm:bulletEnabled val="1"/>
        </dgm:presLayoutVars>
      </dgm:prSet>
      <dgm:spPr/>
    </dgm:pt>
    <dgm:pt modelId="{402B507A-0DFF-416F-9D63-39F5BB2E3B2F}" type="pres">
      <dgm:prSet presAssocID="{8FAE506B-8136-47ED-B006-F30F28F53EC0}" presName="childNode" presStyleLbl="revTx" presStyleIdx="0" presStyleCnt="0">
        <dgm:presLayoutVars>
          <dgm:bulletEnabled val="1"/>
        </dgm:presLayoutVars>
      </dgm:prSet>
      <dgm:spPr/>
    </dgm:pt>
    <dgm:pt modelId="{6C332AC9-23DE-4CD0-BDA9-92ABA1154238}" type="pres">
      <dgm:prSet presAssocID="{2C461EBD-B625-4B1A-9C33-28CF0341A7B4}" presName="Name25" presStyleLbl="parChTrans1D1" presStyleIdx="1" presStyleCnt="3"/>
      <dgm:spPr/>
    </dgm:pt>
    <dgm:pt modelId="{3FC7493C-4DA9-425A-BC5A-C6548BF6239C}" type="pres">
      <dgm:prSet presAssocID="{38BDB51D-4DD1-4DEA-9EB7-A8C4F77BBF96}" presName="node" presStyleCnt="0"/>
      <dgm:spPr/>
    </dgm:pt>
    <dgm:pt modelId="{A7A3428D-8A36-4A29-AD34-F79891E14BEE}" type="pres">
      <dgm:prSet presAssocID="{38BDB51D-4DD1-4DEA-9EB7-A8C4F77BBF96}" presName="parentNode" presStyleLbl="node1" presStyleIdx="2" presStyleCnt="4">
        <dgm:presLayoutVars>
          <dgm:chMax val="1"/>
          <dgm:bulletEnabled val="1"/>
        </dgm:presLayoutVars>
      </dgm:prSet>
      <dgm:spPr/>
    </dgm:pt>
    <dgm:pt modelId="{1367391F-662E-476A-BFAD-A86EAD048ECE}" type="pres">
      <dgm:prSet presAssocID="{38BDB51D-4DD1-4DEA-9EB7-A8C4F77BBF96}" presName="childNode" presStyleLbl="revTx" presStyleIdx="0" presStyleCnt="0">
        <dgm:presLayoutVars>
          <dgm:bulletEnabled val="1"/>
        </dgm:presLayoutVars>
      </dgm:prSet>
      <dgm:spPr/>
    </dgm:pt>
    <dgm:pt modelId="{380C2B72-B089-43D9-931A-385CD71CC9C2}" type="pres">
      <dgm:prSet presAssocID="{5F6D0029-FB24-476F-A797-9A00304366F8}" presName="Name25" presStyleLbl="parChTrans1D1" presStyleIdx="2" presStyleCnt="3"/>
      <dgm:spPr/>
    </dgm:pt>
    <dgm:pt modelId="{8530D50F-F5AD-4C79-BCFC-8B22875C0460}" type="pres">
      <dgm:prSet presAssocID="{13D0A841-E546-415B-9082-D7B9DF9944CF}" presName="node" presStyleCnt="0"/>
      <dgm:spPr/>
    </dgm:pt>
    <dgm:pt modelId="{13F55596-0EF5-4D9D-ACAE-204FEF050E27}" type="pres">
      <dgm:prSet presAssocID="{13D0A841-E546-415B-9082-D7B9DF9944CF}" presName="parentNode" presStyleLbl="node1" presStyleIdx="3" presStyleCnt="4">
        <dgm:presLayoutVars>
          <dgm:chMax val="1"/>
          <dgm:bulletEnabled val="1"/>
        </dgm:presLayoutVars>
      </dgm:prSet>
      <dgm:spPr/>
    </dgm:pt>
    <dgm:pt modelId="{9DA56342-A58E-4DA0-9C9F-772227E6F4E1}" type="pres">
      <dgm:prSet presAssocID="{13D0A841-E546-415B-9082-D7B9DF9944CF}" presName="childNode" presStyleLbl="revTx" presStyleIdx="0" presStyleCnt="0">
        <dgm:presLayoutVars>
          <dgm:bulletEnabled val="1"/>
        </dgm:presLayoutVars>
      </dgm:prSet>
      <dgm:spPr/>
    </dgm:pt>
  </dgm:ptLst>
  <dgm:cxnLst>
    <dgm:cxn modelId="{3D62AB35-8ACF-4787-8C4D-3C9710AD2473}" type="presOf" srcId="{5F6D0029-FB24-476F-A797-9A00304366F8}" destId="{380C2B72-B089-43D9-931A-385CD71CC9C2}" srcOrd="0" destOrd="0" presId="urn:microsoft.com/office/officeart/2005/8/layout/radial2"/>
    <dgm:cxn modelId="{7DE76E46-3022-4BFE-BAFD-AD45913EC78D}" type="presOf" srcId="{2C461EBD-B625-4B1A-9C33-28CF0341A7B4}" destId="{6C332AC9-23DE-4CD0-BDA9-92ABA1154238}" srcOrd="0" destOrd="0" presId="urn:microsoft.com/office/officeart/2005/8/layout/radial2"/>
    <dgm:cxn modelId="{69DE3085-2ED3-49BA-B450-D294B34B0E81}" type="presOf" srcId="{8FAE506B-8136-47ED-B006-F30F28F53EC0}" destId="{5D6E8DA1-CDC1-4B09-9D71-744A9A0CCF30}" srcOrd="0" destOrd="0" presId="urn:microsoft.com/office/officeart/2005/8/layout/radial2"/>
    <dgm:cxn modelId="{0BAAF788-9B29-45AE-9B08-C138F5FA2C9F}" type="presOf" srcId="{9E476ADA-4FF8-4F3E-B625-C633E3DD2998}" destId="{514B2A93-4F3F-4E52-8B11-B10FBF361B95}" srcOrd="0" destOrd="0" presId="urn:microsoft.com/office/officeart/2005/8/layout/radial2"/>
    <dgm:cxn modelId="{FD471D8A-81AC-4F8C-8367-1F024459BC22}" srcId="{9E476ADA-4FF8-4F3E-B625-C633E3DD2998}" destId="{13D0A841-E546-415B-9082-D7B9DF9944CF}" srcOrd="2" destOrd="0" parTransId="{5F6D0029-FB24-476F-A797-9A00304366F8}" sibTransId="{F5FD2D63-6FC7-47C5-8393-044D11CA9908}"/>
    <dgm:cxn modelId="{14A742A0-95A7-4F6A-9FCF-9615CFF4D67A}" srcId="{9E476ADA-4FF8-4F3E-B625-C633E3DD2998}" destId="{8FAE506B-8136-47ED-B006-F30F28F53EC0}" srcOrd="0" destOrd="0" parTransId="{D6CB4E4B-1F5B-4114-8C67-2EF327023CBC}" sibTransId="{FB2A16A4-45C9-40B2-A240-1C3EB2E02FF2}"/>
    <dgm:cxn modelId="{89AF58C1-6732-4AFC-90A6-0B8A8F3BB202}" srcId="{9E476ADA-4FF8-4F3E-B625-C633E3DD2998}" destId="{38BDB51D-4DD1-4DEA-9EB7-A8C4F77BBF96}" srcOrd="1" destOrd="0" parTransId="{2C461EBD-B625-4B1A-9C33-28CF0341A7B4}" sibTransId="{837F6E94-92F9-4550-9980-65E5A69259F9}"/>
    <dgm:cxn modelId="{D0B40EEC-5F49-4820-91AE-2B8D88DF78E5}" type="presOf" srcId="{D6CB4E4B-1F5B-4114-8C67-2EF327023CBC}" destId="{B21FA41E-B5AE-409F-A53D-ECD8F16AD327}" srcOrd="0" destOrd="0" presId="urn:microsoft.com/office/officeart/2005/8/layout/radial2"/>
    <dgm:cxn modelId="{8E0C5CF5-C1C8-40E3-BF35-F5A61BA4F1E3}" type="presOf" srcId="{13D0A841-E546-415B-9082-D7B9DF9944CF}" destId="{13F55596-0EF5-4D9D-ACAE-204FEF050E27}" srcOrd="0" destOrd="0" presId="urn:microsoft.com/office/officeart/2005/8/layout/radial2"/>
    <dgm:cxn modelId="{354046F7-2132-4588-9356-F3A446C2D0BB}" type="presOf" srcId="{38BDB51D-4DD1-4DEA-9EB7-A8C4F77BBF96}" destId="{A7A3428D-8A36-4A29-AD34-F79891E14BEE}" srcOrd="0" destOrd="0" presId="urn:microsoft.com/office/officeart/2005/8/layout/radial2"/>
    <dgm:cxn modelId="{6B9C9372-1803-4105-8101-BDAA585F4304}" type="presParOf" srcId="{514B2A93-4F3F-4E52-8B11-B10FBF361B95}" destId="{1B47DBC1-2F7E-4D34-BB6B-645B57F4D24A}" srcOrd="0" destOrd="0" presId="urn:microsoft.com/office/officeart/2005/8/layout/radial2"/>
    <dgm:cxn modelId="{4DF85371-8594-4F07-9DB4-51D01BC6BFB9}" type="presParOf" srcId="{1B47DBC1-2F7E-4D34-BB6B-645B57F4D24A}" destId="{0A2718F2-1520-44E1-BD6F-3EFD529ACDAD}" srcOrd="0" destOrd="0" presId="urn:microsoft.com/office/officeart/2005/8/layout/radial2"/>
    <dgm:cxn modelId="{9111888D-DC9B-4B38-AA61-27413D70CE50}" type="presParOf" srcId="{0A2718F2-1520-44E1-BD6F-3EFD529ACDAD}" destId="{CEF350D1-204D-4C89-BF29-1D8655BF3B39}" srcOrd="0" destOrd="0" presId="urn:microsoft.com/office/officeart/2005/8/layout/radial2"/>
    <dgm:cxn modelId="{9372C358-B551-4BDB-A3DA-30CF949EF6F3}" type="presParOf" srcId="{0A2718F2-1520-44E1-BD6F-3EFD529ACDAD}" destId="{C91D4187-F981-4110-99CD-10AAFA953A5B}" srcOrd="1" destOrd="0" presId="urn:microsoft.com/office/officeart/2005/8/layout/radial2"/>
    <dgm:cxn modelId="{34597348-79B9-4658-99B8-737BD5F2D77E}" type="presParOf" srcId="{1B47DBC1-2F7E-4D34-BB6B-645B57F4D24A}" destId="{B21FA41E-B5AE-409F-A53D-ECD8F16AD327}" srcOrd="1" destOrd="0" presId="urn:microsoft.com/office/officeart/2005/8/layout/radial2"/>
    <dgm:cxn modelId="{7416C116-E7BF-465C-B190-F815740FF4C8}" type="presParOf" srcId="{1B47DBC1-2F7E-4D34-BB6B-645B57F4D24A}" destId="{E8AEFBC9-A5BC-4C70-B36C-16EEE766D2B0}" srcOrd="2" destOrd="0" presId="urn:microsoft.com/office/officeart/2005/8/layout/radial2"/>
    <dgm:cxn modelId="{636039EC-AD4C-4CB5-AC32-B4CB73EC1F58}" type="presParOf" srcId="{E8AEFBC9-A5BC-4C70-B36C-16EEE766D2B0}" destId="{5D6E8DA1-CDC1-4B09-9D71-744A9A0CCF30}" srcOrd="0" destOrd="0" presId="urn:microsoft.com/office/officeart/2005/8/layout/radial2"/>
    <dgm:cxn modelId="{7666DA59-A84C-440F-9EBF-F0688BCFE2DC}" type="presParOf" srcId="{E8AEFBC9-A5BC-4C70-B36C-16EEE766D2B0}" destId="{402B507A-0DFF-416F-9D63-39F5BB2E3B2F}" srcOrd="1" destOrd="0" presId="urn:microsoft.com/office/officeart/2005/8/layout/radial2"/>
    <dgm:cxn modelId="{A1579088-EEE8-4E3B-AD18-0F1290F48ED6}" type="presParOf" srcId="{1B47DBC1-2F7E-4D34-BB6B-645B57F4D24A}" destId="{6C332AC9-23DE-4CD0-BDA9-92ABA1154238}" srcOrd="3" destOrd="0" presId="urn:microsoft.com/office/officeart/2005/8/layout/radial2"/>
    <dgm:cxn modelId="{3EFCD28D-89C7-4F94-9E60-EC941B92CBF6}" type="presParOf" srcId="{1B47DBC1-2F7E-4D34-BB6B-645B57F4D24A}" destId="{3FC7493C-4DA9-425A-BC5A-C6548BF6239C}" srcOrd="4" destOrd="0" presId="urn:microsoft.com/office/officeart/2005/8/layout/radial2"/>
    <dgm:cxn modelId="{D9285D36-0939-4C78-B96D-05DECBA832D0}" type="presParOf" srcId="{3FC7493C-4DA9-425A-BC5A-C6548BF6239C}" destId="{A7A3428D-8A36-4A29-AD34-F79891E14BEE}" srcOrd="0" destOrd="0" presId="urn:microsoft.com/office/officeart/2005/8/layout/radial2"/>
    <dgm:cxn modelId="{4B8CBB9B-D83C-4DB5-82F4-61B19EC57339}" type="presParOf" srcId="{3FC7493C-4DA9-425A-BC5A-C6548BF6239C}" destId="{1367391F-662E-476A-BFAD-A86EAD048ECE}" srcOrd="1" destOrd="0" presId="urn:microsoft.com/office/officeart/2005/8/layout/radial2"/>
    <dgm:cxn modelId="{BC042A4F-3AC0-4687-B90E-ED16FB06A94E}" type="presParOf" srcId="{1B47DBC1-2F7E-4D34-BB6B-645B57F4D24A}" destId="{380C2B72-B089-43D9-931A-385CD71CC9C2}" srcOrd="5" destOrd="0" presId="urn:microsoft.com/office/officeart/2005/8/layout/radial2"/>
    <dgm:cxn modelId="{9043A9BB-231F-4AC3-AD8D-6450A096E081}" type="presParOf" srcId="{1B47DBC1-2F7E-4D34-BB6B-645B57F4D24A}" destId="{8530D50F-F5AD-4C79-BCFC-8B22875C0460}" srcOrd="6" destOrd="0" presId="urn:microsoft.com/office/officeart/2005/8/layout/radial2"/>
    <dgm:cxn modelId="{A231811C-9E1E-4CD6-8994-BDA902D39554}" type="presParOf" srcId="{8530D50F-F5AD-4C79-BCFC-8B22875C0460}" destId="{13F55596-0EF5-4D9D-ACAE-204FEF050E27}" srcOrd="0" destOrd="0" presId="urn:microsoft.com/office/officeart/2005/8/layout/radial2"/>
    <dgm:cxn modelId="{34B05A1D-E807-4B39-A412-52ED69829F36}" type="presParOf" srcId="{8530D50F-F5AD-4C79-BCFC-8B22875C0460}" destId="{9DA56342-A58E-4DA0-9C9F-772227E6F4E1}"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476ADA-4FF8-4F3E-B625-C633E3DD2998}" type="doc">
      <dgm:prSet loTypeId="urn:microsoft.com/office/officeart/2005/8/layout/radial2" loCatId="relationship" qsTypeId="urn:microsoft.com/office/officeart/2005/8/quickstyle/simple1" qsCatId="simple" csTypeId="urn:microsoft.com/office/officeart/2005/8/colors/accent1_4" csCatId="accent1" phldr="1"/>
      <dgm:spPr/>
      <dgm:t>
        <a:bodyPr/>
        <a:lstStyle/>
        <a:p>
          <a:endParaRPr lang="en-US"/>
        </a:p>
      </dgm:t>
    </dgm:pt>
    <dgm:pt modelId="{8FAE506B-8136-47ED-B006-F30F28F53EC0}">
      <dgm:prSet phldrT="[Text]" phldr="0"/>
      <dgm:spPr/>
      <dgm:t>
        <a:bodyPr/>
        <a:lstStyle/>
        <a:p>
          <a:r>
            <a:rPr lang="en-US">
              <a:latin typeface="Georgia Pro"/>
            </a:rPr>
            <a:t>1</a:t>
          </a:r>
        </a:p>
      </dgm:t>
    </dgm:pt>
    <dgm:pt modelId="{D6CB4E4B-1F5B-4114-8C67-2EF327023CBC}" type="parTrans" cxnId="{14A742A0-95A7-4F6A-9FCF-9615CFF4D67A}">
      <dgm:prSet/>
      <dgm:spPr/>
      <dgm:t>
        <a:bodyPr/>
        <a:lstStyle/>
        <a:p>
          <a:endParaRPr lang="en-US"/>
        </a:p>
      </dgm:t>
    </dgm:pt>
    <dgm:pt modelId="{FB2A16A4-45C9-40B2-A240-1C3EB2E02FF2}" type="sibTrans" cxnId="{14A742A0-95A7-4F6A-9FCF-9615CFF4D67A}">
      <dgm:prSet/>
      <dgm:spPr/>
      <dgm:t>
        <a:bodyPr/>
        <a:lstStyle/>
        <a:p>
          <a:endParaRPr lang="en-US"/>
        </a:p>
      </dgm:t>
    </dgm:pt>
    <dgm:pt modelId="{38BDB51D-4DD1-4DEA-9EB7-A8C4F77BBF96}">
      <dgm:prSet phldrT="[Text]" phldr="0"/>
      <dgm:spPr/>
      <dgm:t>
        <a:bodyPr/>
        <a:lstStyle/>
        <a:p>
          <a:r>
            <a:rPr lang="en-US">
              <a:latin typeface="Georgia Pro"/>
            </a:rPr>
            <a:t>2</a:t>
          </a:r>
        </a:p>
      </dgm:t>
    </dgm:pt>
    <dgm:pt modelId="{2C461EBD-B625-4B1A-9C33-28CF0341A7B4}" type="parTrans" cxnId="{89AF58C1-6732-4AFC-90A6-0B8A8F3BB202}">
      <dgm:prSet/>
      <dgm:spPr/>
      <dgm:t>
        <a:bodyPr/>
        <a:lstStyle/>
        <a:p>
          <a:endParaRPr lang="en-US"/>
        </a:p>
      </dgm:t>
    </dgm:pt>
    <dgm:pt modelId="{837F6E94-92F9-4550-9980-65E5A69259F9}" type="sibTrans" cxnId="{89AF58C1-6732-4AFC-90A6-0B8A8F3BB202}">
      <dgm:prSet/>
      <dgm:spPr/>
      <dgm:t>
        <a:bodyPr/>
        <a:lstStyle/>
        <a:p>
          <a:endParaRPr lang="en-US"/>
        </a:p>
      </dgm:t>
    </dgm:pt>
    <dgm:pt modelId="{13D0A841-E546-415B-9082-D7B9DF9944CF}">
      <dgm:prSet phldrT="[Text]" phldr="0"/>
      <dgm:spPr/>
      <dgm:t>
        <a:bodyPr/>
        <a:lstStyle/>
        <a:p>
          <a:r>
            <a:rPr lang="en-US">
              <a:latin typeface="Georgia Pro"/>
            </a:rPr>
            <a:t>3</a:t>
          </a:r>
        </a:p>
      </dgm:t>
    </dgm:pt>
    <dgm:pt modelId="{5F6D0029-FB24-476F-A797-9A00304366F8}" type="parTrans" cxnId="{FD471D8A-81AC-4F8C-8367-1F024459BC22}">
      <dgm:prSet/>
      <dgm:spPr/>
      <dgm:t>
        <a:bodyPr/>
        <a:lstStyle/>
        <a:p>
          <a:endParaRPr lang="en-US"/>
        </a:p>
      </dgm:t>
    </dgm:pt>
    <dgm:pt modelId="{F5FD2D63-6FC7-47C5-8393-044D11CA9908}" type="sibTrans" cxnId="{FD471D8A-81AC-4F8C-8367-1F024459BC22}">
      <dgm:prSet/>
      <dgm:spPr/>
      <dgm:t>
        <a:bodyPr/>
        <a:lstStyle/>
        <a:p>
          <a:endParaRPr lang="en-US"/>
        </a:p>
      </dgm:t>
    </dgm:pt>
    <dgm:pt modelId="{514B2A93-4F3F-4E52-8B11-B10FBF361B95}" type="pres">
      <dgm:prSet presAssocID="{9E476ADA-4FF8-4F3E-B625-C633E3DD2998}" presName="composite" presStyleCnt="0">
        <dgm:presLayoutVars>
          <dgm:chMax val="5"/>
          <dgm:dir/>
          <dgm:animLvl val="ctr"/>
          <dgm:resizeHandles val="exact"/>
        </dgm:presLayoutVars>
      </dgm:prSet>
      <dgm:spPr/>
    </dgm:pt>
    <dgm:pt modelId="{1B47DBC1-2F7E-4D34-BB6B-645B57F4D24A}" type="pres">
      <dgm:prSet presAssocID="{9E476ADA-4FF8-4F3E-B625-C633E3DD2998}" presName="cycle" presStyleCnt="0"/>
      <dgm:spPr/>
    </dgm:pt>
    <dgm:pt modelId="{0A2718F2-1520-44E1-BD6F-3EFD529ACDAD}" type="pres">
      <dgm:prSet presAssocID="{9E476ADA-4FF8-4F3E-B625-C633E3DD2998}" presName="centerShape" presStyleCnt="0"/>
      <dgm:spPr/>
    </dgm:pt>
    <dgm:pt modelId="{CEF350D1-204D-4C89-BF29-1D8655BF3B39}" type="pres">
      <dgm:prSet presAssocID="{9E476ADA-4FF8-4F3E-B625-C633E3DD2998}" presName="connSite" presStyleLbl="node1" presStyleIdx="0" presStyleCnt="4"/>
      <dgm:spPr/>
    </dgm:pt>
    <dgm:pt modelId="{C91D4187-F981-4110-99CD-10AAFA953A5B}" type="pres">
      <dgm:prSet presAssocID="{9E476ADA-4FF8-4F3E-B625-C633E3DD2998}"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Question Mark PNG Transparent Images | PNG All"/>
        </a:ext>
      </dgm:extLst>
    </dgm:pt>
    <dgm:pt modelId="{B21FA41E-B5AE-409F-A53D-ECD8F16AD327}" type="pres">
      <dgm:prSet presAssocID="{D6CB4E4B-1F5B-4114-8C67-2EF327023CBC}" presName="Name25" presStyleLbl="parChTrans1D1" presStyleIdx="0" presStyleCnt="3"/>
      <dgm:spPr/>
    </dgm:pt>
    <dgm:pt modelId="{E8AEFBC9-A5BC-4C70-B36C-16EEE766D2B0}" type="pres">
      <dgm:prSet presAssocID="{8FAE506B-8136-47ED-B006-F30F28F53EC0}" presName="node" presStyleCnt="0"/>
      <dgm:spPr/>
    </dgm:pt>
    <dgm:pt modelId="{5D6E8DA1-CDC1-4B09-9D71-744A9A0CCF30}" type="pres">
      <dgm:prSet presAssocID="{8FAE506B-8136-47ED-B006-F30F28F53EC0}" presName="parentNode" presStyleLbl="node1" presStyleIdx="1" presStyleCnt="4">
        <dgm:presLayoutVars>
          <dgm:chMax val="1"/>
          <dgm:bulletEnabled val="1"/>
        </dgm:presLayoutVars>
      </dgm:prSet>
      <dgm:spPr/>
    </dgm:pt>
    <dgm:pt modelId="{402B507A-0DFF-416F-9D63-39F5BB2E3B2F}" type="pres">
      <dgm:prSet presAssocID="{8FAE506B-8136-47ED-B006-F30F28F53EC0}" presName="childNode" presStyleLbl="revTx" presStyleIdx="0" presStyleCnt="0">
        <dgm:presLayoutVars>
          <dgm:bulletEnabled val="1"/>
        </dgm:presLayoutVars>
      </dgm:prSet>
      <dgm:spPr/>
    </dgm:pt>
    <dgm:pt modelId="{6C332AC9-23DE-4CD0-BDA9-92ABA1154238}" type="pres">
      <dgm:prSet presAssocID="{2C461EBD-B625-4B1A-9C33-28CF0341A7B4}" presName="Name25" presStyleLbl="parChTrans1D1" presStyleIdx="1" presStyleCnt="3"/>
      <dgm:spPr/>
    </dgm:pt>
    <dgm:pt modelId="{3FC7493C-4DA9-425A-BC5A-C6548BF6239C}" type="pres">
      <dgm:prSet presAssocID="{38BDB51D-4DD1-4DEA-9EB7-A8C4F77BBF96}" presName="node" presStyleCnt="0"/>
      <dgm:spPr/>
    </dgm:pt>
    <dgm:pt modelId="{A7A3428D-8A36-4A29-AD34-F79891E14BEE}" type="pres">
      <dgm:prSet presAssocID="{38BDB51D-4DD1-4DEA-9EB7-A8C4F77BBF96}" presName="parentNode" presStyleLbl="node1" presStyleIdx="2" presStyleCnt="4">
        <dgm:presLayoutVars>
          <dgm:chMax val="1"/>
          <dgm:bulletEnabled val="1"/>
        </dgm:presLayoutVars>
      </dgm:prSet>
      <dgm:spPr/>
    </dgm:pt>
    <dgm:pt modelId="{1367391F-662E-476A-BFAD-A86EAD048ECE}" type="pres">
      <dgm:prSet presAssocID="{38BDB51D-4DD1-4DEA-9EB7-A8C4F77BBF96}" presName="childNode" presStyleLbl="revTx" presStyleIdx="0" presStyleCnt="0">
        <dgm:presLayoutVars>
          <dgm:bulletEnabled val="1"/>
        </dgm:presLayoutVars>
      </dgm:prSet>
      <dgm:spPr/>
    </dgm:pt>
    <dgm:pt modelId="{380C2B72-B089-43D9-931A-385CD71CC9C2}" type="pres">
      <dgm:prSet presAssocID="{5F6D0029-FB24-476F-A797-9A00304366F8}" presName="Name25" presStyleLbl="parChTrans1D1" presStyleIdx="2" presStyleCnt="3"/>
      <dgm:spPr/>
    </dgm:pt>
    <dgm:pt modelId="{8530D50F-F5AD-4C79-BCFC-8B22875C0460}" type="pres">
      <dgm:prSet presAssocID="{13D0A841-E546-415B-9082-D7B9DF9944CF}" presName="node" presStyleCnt="0"/>
      <dgm:spPr/>
    </dgm:pt>
    <dgm:pt modelId="{13F55596-0EF5-4D9D-ACAE-204FEF050E27}" type="pres">
      <dgm:prSet presAssocID="{13D0A841-E546-415B-9082-D7B9DF9944CF}" presName="parentNode" presStyleLbl="node1" presStyleIdx="3" presStyleCnt="4">
        <dgm:presLayoutVars>
          <dgm:chMax val="1"/>
          <dgm:bulletEnabled val="1"/>
        </dgm:presLayoutVars>
      </dgm:prSet>
      <dgm:spPr/>
    </dgm:pt>
    <dgm:pt modelId="{9DA56342-A58E-4DA0-9C9F-772227E6F4E1}" type="pres">
      <dgm:prSet presAssocID="{13D0A841-E546-415B-9082-D7B9DF9944CF}" presName="childNode" presStyleLbl="revTx" presStyleIdx="0" presStyleCnt="0">
        <dgm:presLayoutVars>
          <dgm:bulletEnabled val="1"/>
        </dgm:presLayoutVars>
      </dgm:prSet>
      <dgm:spPr/>
    </dgm:pt>
  </dgm:ptLst>
  <dgm:cxnLst>
    <dgm:cxn modelId="{3D62AB35-8ACF-4787-8C4D-3C9710AD2473}" type="presOf" srcId="{5F6D0029-FB24-476F-A797-9A00304366F8}" destId="{380C2B72-B089-43D9-931A-385CD71CC9C2}" srcOrd="0" destOrd="0" presId="urn:microsoft.com/office/officeart/2005/8/layout/radial2"/>
    <dgm:cxn modelId="{7DE76E46-3022-4BFE-BAFD-AD45913EC78D}" type="presOf" srcId="{2C461EBD-B625-4B1A-9C33-28CF0341A7B4}" destId="{6C332AC9-23DE-4CD0-BDA9-92ABA1154238}" srcOrd="0" destOrd="0" presId="urn:microsoft.com/office/officeart/2005/8/layout/radial2"/>
    <dgm:cxn modelId="{69DE3085-2ED3-49BA-B450-D294B34B0E81}" type="presOf" srcId="{8FAE506B-8136-47ED-B006-F30F28F53EC0}" destId="{5D6E8DA1-CDC1-4B09-9D71-744A9A0CCF30}" srcOrd="0" destOrd="0" presId="urn:microsoft.com/office/officeart/2005/8/layout/radial2"/>
    <dgm:cxn modelId="{0BAAF788-9B29-45AE-9B08-C138F5FA2C9F}" type="presOf" srcId="{9E476ADA-4FF8-4F3E-B625-C633E3DD2998}" destId="{514B2A93-4F3F-4E52-8B11-B10FBF361B95}" srcOrd="0" destOrd="0" presId="urn:microsoft.com/office/officeart/2005/8/layout/radial2"/>
    <dgm:cxn modelId="{FD471D8A-81AC-4F8C-8367-1F024459BC22}" srcId="{9E476ADA-4FF8-4F3E-B625-C633E3DD2998}" destId="{13D0A841-E546-415B-9082-D7B9DF9944CF}" srcOrd="2" destOrd="0" parTransId="{5F6D0029-FB24-476F-A797-9A00304366F8}" sibTransId="{F5FD2D63-6FC7-47C5-8393-044D11CA9908}"/>
    <dgm:cxn modelId="{14A742A0-95A7-4F6A-9FCF-9615CFF4D67A}" srcId="{9E476ADA-4FF8-4F3E-B625-C633E3DD2998}" destId="{8FAE506B-8136-47ED-B006-F30F28F53EC0}" srcOrd="0" destOrd="0" parTransId="{D6CB4E4B-1F5B-4114-8C67-2EF327023CBC}" sibTransId="{FB2A16A4-45C9-40B2-A240-1C3EB2E02FF2}"/>
    <dgm:cxn modelId="{89AF58C1-6732-4AFC-90A6-0B8A8F3BB202}" srcId="{9E476ADA-4FF8-4F3E-B625-C633E3DD2998}" destId="{38BDB51D-4DD1-4DEA-9EB7-A8C4F77BBF96}" srcOrd="1" destOrd="0" parTransId="{2C461EBD-B625-4B1A-9C33-28CF0341A7B4}" sibTransId="{837F6E94-92F9-4550-9980-65E5A69259F9}"/>
    <dgm:cxn modelId="{D0B40EEC-5F49-4820-91AE-2B8D88DF78E5}" type="presOf" srcId="{D6CB4E4B-1F5B-4114-8C67-2EF327023CBC}" destId="{B21FA41E-B5AE-409F-A53D-ECD8F16AD327}" srcOrd="0" destOrd="0" presId="urn:microsoft.com/office/officeart/2005/8/layout/radial2"/>
    <dgm:cxn modelId="{8E0C5CF5-C1C8-40E3-BF35-F5A61BA4F1E3}" type="presOf" srcId="{13D0A841-E546-415B-9082-D7B9DF9944CF}" destId="{13F55596-0EF5-4D9D-ACAE-204FEF050E27}" srcOrd="0" destOrd="0" presId="urn:microsoft.com/office/officeart/2005/8/layout/radial2"/>
    <dgm:cxn modelId="{354046F7-2132-4588-9356-F3A446C2D0BB}" type="presOf" srcId="{38BDB51D-4DD1-4DEA-9EB7-A8C4F77BBF96}" destId="{A7A3428D-8A36-4A29-AD34-F79891E14BEE}" srcOrd="0" destOrd="0" presId="urn:microsoft.com/office/officeart/2005/8/layout/radial2"/>
    <dgm:cxn modelId="{6B9C9372-1803-4105-8101-BDAA585F4304}" type="presParOf" srcId="{514B2A93-4F3F-4E52-8B11-B10FBF361B95}" destId="{1B47DBC1-2F7E-4D34-BB6B-645B57F4D24A}" srcOrd="0" destOrd="0" presId="urn:microsoft.com/office/officeart/2005/8/layout/radial2"/>
    <dgm:cxn modelId="{4DF85371-8594-4F07-9DB4-51D01BC6BFB9}" type="presParOf" srcId="{1B47DBC1-2F7E-4D34-BB6B-645B57F4D24A}" destId="{0A2718F2-1520-44E1-BD6F-3EFD529ACDAD}" srcOrd="0" destOrd="0" presId="urn:microsoft.com/office/officeart/2005/8/layout/radial2"/>
    <dgm:cxn modelId="{9111888D-DC9B-4B38-AA61-27413D70CE50}" type="presParOf" srcId="{0A2718F2-1520-44E1-BD6F-3EFD529ACDAD}" destId="{CEF350D1-204D-4C89-BF29-1D8655BF3B39}" srcOrd="0" destOrd="0" presId="urn:microsoft.com/office/officeart/2005/8/layout/radial2"/>
    <dgm:cxn modelId="{9372C358-B551-4BDB-A3DA-30CF949EF6F3}" type="presParOf" srcId="{0A2718F2-1520-44E1-BD6F-3EFD529ACDAD}" destId="{C91D4187-F981-4110-99CD-10AAFA953A5B}" srcOrd="1" destOrd="0" presId="urn:microsoft.com/office/officeart/2005/8/layout/radial2"/>
    <dgm:cxn modelId="{34597348-79B9-4658-99B8-737BD5F2D77E}" type="presParOf" srcId="{1B47DBC1-2F7E-4D34-BB6B-645B57F4D24A}" destId="{B21FA41E-B5AE-409F-A53D-ECD8F16AD327}" srcOrd="1" destOrd="0" presId="urn:microsoft.com/office/officeart/2005/8/layout/radial2"/>
    <dgm:cxn modelId="{7416C116-E7BF-465C-B190-F815740FF4C8}" type="presParOf" srcId="{1B47DBC1-2F7E-4D34-BB6B-645B57F4D24A}" destId="{E8AEFBC9-A5BC-4C70-B36C-16EEE766D2B0}" srcOrd="2" destOrd="0" presId="urn:microsoft.com/office/officeart/2005/8/layout/radial2"/>
    <dgm:cxn modelId="{636039EC-AD4C-4CB5-AC32-B4CB73EC1F58}" type="presParOf" srcId="{E8AEFBC9-A5BC-4C70-B36C-16EEE766D2B0}" destId="{5D6E8DA1-CDC1-4B09-9D71-744A9A0CCF30}" srcOrd="0" destOrd="0" presId="urn:microsoft.com/office/officeart/2005/8/layout/radial2"/>
    <dgm:cxn modelId="{7666DA59-A84C-440F-9EBF-F0688BCFE2DC}" type="presParOf" srcId="{E8AEFBC9-A5BC-4C70-B36C-16EEE766D2B0}" destId="{402B507A-0DFF-416F-9D63-39F5BB2E3B2F}" srcOrd="1" destOrd="0" presId="urn:microsoft.com/office/officeart/2005/8/layout/radial2"/>
    <dgm:cxn modelId="{A1579088-EEE8-4E3B-AD18-0F1290F48ED6}" type="presParOf" srcId="{1B47DBC1-2F7E-4D34-BB6B-645B57F4D24A}" destId="{6C332AC9-23DE-4CD0-BDA9-92ABA1154238}" srcOrd="3" destOrd="0" presId="urn:microsoft.com/office/officeart/2005/8/layout/radial2"/>
    <dgm:cxn modelId="{3EFCD28D-89C7-4F94-9E60-EC941B92CBF6}" type="presParOf" srcId="{1B47DBC1-2F7E-4D34-BB6B-645B57F4D24A}" destId="{3FC7493C-4DA9-425A-BC5A-C6548BF6239C}" srcOrd="4" destOrd="0" presId="urn:microsoft.com/office/officeart/2005/8/layout/radial2"/>
    <dgm:cxn modelId="{D9285D36-0939-4C78-B96D-05DECBA832D0}" type="presParOf" srcId="{3FC7493C-4DA9-425A-BC5A-C6548BF6239C}" destId="{A7A3428D-8A36-4A29-AD34-F79891E14BEE}" srcOrd="0" destOrd="0" presId="urn:microsoft.com/office/officeart/2005/8/layout/radial2"/>
    <dgm:cxn modelId="{4B8CBB9B-D83C-4DB5-82F4-61B19EC57339}" type="presParOf" srcId="{3FC7493C-4DA9-425A-BC5A-C6548BF6239C}" destId="{1367391F-662E-476A-BFAD-A86EAD048ECE}" srcOrd="1" destOrd="0" presId="urn:microsoft.com/office/officeart/2005/8/layout/radial2"/>
    <dgm:cxn modelId="{BC042A4F-3AC0-4687-B90E-ED16FB06A94E}" type="presParOf" srcId="{1B47DBC1-2F7E-4D34-BB6B-645B57F4D24A}" destId="{380C2B72-B089-43D9-931A-385CD71CC9C2}" srcOrd="5" destOrd="0" presId="urn:microsoft.com/office/officeart/2005/8/layout/radial2"/>
    <dgm:cxn modelId="{9043A9BB-231F-4AC3-AD8D-6450A096E081}" type="presParOf" srcId="{1B47DBC1-2F7E-4D34-BB6B-645B57F4D24A}" destId="{8530D50F-F5AD-4C79-BCFC-8B22875C0460}" srcOrd="6" destOrd="0" presId="urn:microsoft.com/office/officeart/2005/8/layout/radial2"/>
    <dgm:cxn modelId="{A231811C-9E1E-4CD6-8994-BDA902D39554}" type="presParOf" srcId="{8530D50F-F5AD-4C79-BCFC-8B22875C0460}" destId="{13F55596-0EF5-4D9D-ACAE-204FEF050E27}" srcOrd="0" destOrd="0" presId="urn:microsoft.com/office/officeart/2005/8/layout/radial2"/>
    <dgm:cxn modelId="{34B05A1D-E807-4B39-A412-52ED69829F36}" type="presParOf" srcId="{8530D50F-F5AD-4C79-BCFC-8B22875C0460}" destId="{9DA56342-A58E-4DA0-9C9F-772227E6F4E1}"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5A015F-76AD-4C30-B0A9-8B51A84DAF1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96ED0150-5DC6-44F7-80D9-47990EC5C39A}">
      <dgm:prSet phldrT="[Text]" phldr="0"/>
      <dgm:spPr/>
      <dgm:t>
        <a:bodyPr/>
        <a:lstStyle/>
        <a:p>
          <a:pPr rtl="0"/>
          <a:r>
            <a:rPr lang="en-TT" sz="3000" b="1" cap="all" dirty="0">
              <a:latin typeface="Georgia"/>
            </a:rPr>
            <a:t>What’s next?</a:t>
          </a:r>
        </a:p>
      </dgm:t>
    </dgm:pt>
    <dgm:pt modelId="{B9FBA416-C55B-4645-A363-CBFDB9BFFDDA}" type="parTrans" cxnId="{284E27DD-0A1D-4F6B-AC4E-9F5E7273F992}">
      <dgm:prSet/>
      <dgm:spPr/>
      <dgm:t>
        <a:bodyPr/>
        <a:lstStyle/>
        <a:p>
          <a:endParaRPr lang="en-US"/>
        </a:p>
      </dgm:t>
    </dgm:pt>
    <dgm:pt modelId="{5E7202D6-73B6-42CA-B2BF-22E1F2F85EB5}" type="sibTrans" cxnId="{284E27DD-0A1D-4F6B-AC4E-9F5E7273F992}">
      <dgm:prSet/>
      <dgm:spPr/>
      <dgm:t>
        <a:bodyPr/>
        <a:lstStyle/>
        <a:p>
          <a:endParaRPr lang="en-US"/>
        </a:p>
      </dgm:t>
    </dgm:pt>
    <dgm:pt modelId="{389AC364-CCF3-437D-90D9-4FD980865CA8}">
      <dgm:prSet phldr="0" custT="0"/>
      <dgm:spPr/>
      <dgm:t>
        <a:bodyPr/>
        <a:lstStyle/>
        <a:p>
          <a:pPr algn="l">
            <a:lnSpc>
              <a:spcPct val="90000"/>
            </a:lnSpc>
          </a:pPr>
          <a:r>
            <a:rPr lang="en-TT" sz="2000">
              <a:solidFill>
                <a:schemeClr val="tx1"/>
              </a:solidFill>
              <a:latin typeface="Georgia Pro Light"/>
            </a:rPr>
            <a:t>Preliminary results suggest presence of a possible new </a:t>
          </a:r>
          <a:r>
            <a:rPr lang="en-US" sz="1800">
              <a:solidFill>
                <a:schemeClr val="tx1"/>
              </a:solidFill>
              <a:latin typeface="Georgia Pro Light"/>
            </a:rPr>
            <a:t>2</a:t>
          </a:r>
          <a:r>
            <a:rPr lang="en-US" sz="1200" baseline="30000">
              <a:solidFill>
                <a:schemeClr val="tx1"/>
              </a:solidFill>
              <a:latin typeface="Georgia Pro Light"/>
            </a:rPr>
            <a:t>+</a:t>
          </a:r>
          <a:r>
            <a:rPr lang="en-US" sz="1800">
              <a:solidFill>
                <a:schemeClr val="tx1"/>
              </a:solidFill>
              <a:latin typeface="Georgia Pro Light"/>
            </a:rPr>
            <a:t>→0</a:t>
          </a:r>
          <a:r>
            <a:rPr lang="en-US" sz="1200" baseline="30000">
              <a:solidFill>
                <a:schemeClr val="tx1"/>
              </a:solidFill>
              <a:latin typeface="Georgia Pro Light"/>
            </a:rPr>
            <a:t>+ </a:t>
          </a:r>
          <a:r>
            <a:rPr lang="en-TT" sz="2000">
              <a:solidFill>
                <a:schemeClr val="tx1"/>
              </a:solidFill>
              <a:latin typeface="Georgia Pro Light"/>
            </a:rPr>
            <a:t>transition from 2869 keV to 2079 keV.</a:t>
          </a:r>
          <a:endParaRPr lang="en-US" sz="2000">
            <a:solidFill>
              <a:schemeClr val="tx1"/>
            </a:solidFill>
            <a:latin typeface="Georgia Pro Light"/>
          </a:endParaRPr>
        </a:p>
      </dgm:t>
    </dgm:pt>
    <dgm:pt modelId="{DD9954BA-C720-4EDD-B485-811B84CAF73E}" type="parTrans" cxnId="{555BFF8E-5A97-4587-BF3A-819147BBE67A}">
      <dgm:prSet/>
      <dgm:spPr/>
    </dgm:pt>
    <dgm:pt modelId="{23EE516B-ADD2-4D45-B19C-5FA80FA637F0}" type="sibTrans" cxnId="{555BFF8E-5A97-4587-BF3A-819147BBE67A}">
      <dgm:prSet/>
      <dgm:spPr/>
    </dgm:pt>
    <dgm:pt modelId="{FC1CF348-D846-478B-AEC9-DF895F393F1B}">
      <dgm:prSet phldr="0"/>
      <dgm:spPr/>
      <dgm:t>
        <a:bodyPr/>
        <a:lstStyle/>
        <a:p>
          <a:pPr algn="l">
            <a:lnSpc>
              <a:spcPct val="90000"/>
            </a:lnSpc>
          </a:pPr>
          <a:r>
            <a:rPr lang="en-TT" sz="2200">
              <a:latin typeface="Georgia Pro Light"/>
            </a:rPr>
            <a:t>Continue to search for new transitions in level scheme.</a:t>
          </a:r>
          <a:endParaRPr lang="en-US" sz="2200">
            <a:latin typeface="Georgia Pro Light"/>
          </a:endParaRPr>
        </a:p>
      </dgm:t>
    </dgm:pt>
    <dgm:pt modelId="{AFC71FBF-DDBA-461A-9CB5-1CBD31B8C647}" type="parTrans" cxnId="{38591B4C-E8EA-4CC2-8818-15BD4FA12012}">
      <dgm:prSet/>
      <dgm:spPr/>
    </dgm:pt>
    <dgm:pt modelId="{802DD8D6-39F8-44D0-8029-253D11B1E795}" type="sibTrans" cxnId="{38591B4C-E8EA-4CC2-8818-15BD4FA12012}">
      <dgm:prSet/>
      <dgm:spPr/>
    </dgm:pt>
    <dgm:pt modelId="{DAF362C6-A71E-41FF-912C-FF640BE3E647}">
      <dgm:prSet phldr="0"/>
      <dgm:spPr/>
      <dgm:t>
        <a:bodyPr/>
        <a:lstStyle/>
        <a:p>
          <a:pPr rtl="0"/>
          <a:r>
            <a:rPr lang="en-TT" sz="3000" b="1" cap="all">
              <a:latin typeface="Georgia"/>
            </a:rPr>
            <a:t>Summary</a:t>
          </a:r>
          <a:endParaRPr lang="en-US" sz="3000">
            <a:latin typeface="Georgia"/>
          </a:endParaRPr>
        </a:p>
      </dgm:t>
    </dgm:pt>
    <dgm:pt modelId="{551BE690-1A59-4EE9-B807-F8F9609B80BF}" type="parTrans" cxnId="{BDB87B82-2EE0-4217-913F-D98AFE8D27C1}">
      <dgm:prSet/>
      <dgm:spPr/>
    </dgm:pt>
    <dgm:pt modelId="{E938AB52-8E01-4808-888B-002BC74A13EF}" type="sibTrans" cxnId="{BDB87B82-2EE0-4217-913F-D98AFE8D27C1}">
      <dgm:prSet/>
      <dgm:spPr/>
    </dgm:pt>
    <dgm:pt modelId="{3BFF1F1A-AB23-44AF-BFB2-DAE092EB18B0}">
      <dgm:prSet phldr="0"/>
      <dgm:spPr/>
      <dgm:t>
        <a:bodyPr/>
        <a:lstStyle/>
        <a:p>
          <a:pPr algn="l" rtl="0">
            <a:lnSpc>
              <a:spcPct val="90000"/>
            </a:lnSpc>
          </a:pPr>
          <a:r>
            <a:rPr lang="el-GR" sz="1100">
              <a:latin typeface="Georgia Pro Light"/>
              <a:ea typeface="Calibri"/>
              <a:cs typeface="Calibri"/>
            </a:rPr>
            <a:t>β</a:t>
          </a:r>
          <a:r>
            <a:rPr lang="en-TT" sz="1100">
              <a:latin typeface="Georgia Pro Light"/>
              <a:ea typeface="Calibri"/>
              <a:cs typeface="Calibri"/>
            </a:rPr>
            <a:t>-decay</a:t>
          </a:r>
          <a:r>
            <a:rPr lang="en-TT" sz="2200">
              <a:latin typeface="Georgia Pro Light"/>
            </a:rPr>
            <a:t> analysis of </a:t>
          </a:r>
          <a:r>
            <a:rPr lang="en-TT" sz="2200" baseline="30000">
              <a:latin typeface="Georgia Pro Light"/>
            </a:rPr>
            <a:t>110</a:t>
          </a:r>
          <a:r>
            <a:rPr lang="en-TT" sz="2200">
              <a:latin typeface="Georgia Pro Light"/>
            </a:rPr>
            <a:t>In.</a:t>
          </a:r>
        </a:p>
      </dgm:t>
    </dgm:pt>
    <dgm:pt modelId="{6FCA4409-BE7B-434C-A5F3-079A0287DD1B}" type="parTrans" cxnId="{49D4884E-4789-40B3-9544-D0F064ED8094}">
      <dgm:prSet/>
      <dgm:spPr/>
    </dgm:pt>
    <dgm:pt modelId="{985C55BD-18A3-418D-9322-5D57C771EB51}" type="sibTrans" cxnId="{49D4884E-4789-40B3-9544-D0F064ED8094}">
      <dgm:prSet/>
      <dgm:spPr/>
    </dgm:pt>
    <dgm:pt modelId="{F71056AF-D00F-4655-AF53-007D5BA79CFD}">
      <dgm:prSet phldr="0"/>
      <dgm:spPr/>
      <dgm:t>
        <a:bodyPr/>
        <a:lstStyle/>
        <a:p>
          <a:pPr algn="l" rtl="0">
            <a:lnSpc>
              <a:spcPct val="100000"/>
            </a:lnSpc>
          </a:pPr>
          <a:r>
            <a:rPr lang="en-US" sz="800">
              <a:latin typeface="Georgia Pro Light"/>
              <a:ea typeface="Calibri"/>
              <a:cs typeface="Calibri"/>
            </a:rPr>
            <a:t>Calculate transition strength to compare with theory. </a:t>
          </a:r>
          <a:endParaRPr lang="en-TT" sz="800">
            <a:latin typeface="Georgia Pro Light"/>
          </a:endParaRPr>
        </a:p>
      </dgm:t>
    </dgm:pt>
    <dgm:pt modelId="{71ED0EE0-0889-42A3-B0D9-E235D1CD73A5}" type="parTrans" cxnId="{54102B70-A3D1-4033-96FD-F0BAB0B1995B}">
      <dgm:prSet/>
      <dgm:spPr/>
    </dgm:pt>
    <dgm:pt modelId="{2952EBEA-E49C-4411-9BBA-7A4752C800C9}" type="sibTrans" cxnId="{54102B70-A3D1-4033-96FD-F0BAB0B1995B}">
      <dgm:prSet/>
      <dgm:spPr/>
    </dgm:pt>
    <dgm:pt modelId="{59C6BD91-833D-4E20-A90D-D91B01AF837A}">
      <dgm:prSet phldr="0"/>
      <dgm:spPr/>
      <dgm:t>
        <a:bodyPr/>
        <a:lstStyle/>
        <a:p>
          <a:pPr algn="l" rtl="0">
            <a:lnSpc>
              <a:spcPct val="100000"/>
            </a:lnSpc>
          </a:pPr>
          <a:r>
            <a:rPr lang="en-US" sz="800">
              <a:latin typeface="Georgia Pro Light"/>
              <a:ea typeface="Calibri"/>
              <a:cs typeface="Calibri"/>
            </a:rPr>
            <a:t>Refine the branching ratios and the uncertainties.</a:t>
          </a:r>
          <a:endParaRPr lang="en-US" sz="800">
            <a:solidFill>
              <a:srgbClr val="444444"/>
            </a:solidFill>
            <a:latin typeface="Georgia Pro Light"/>
            <a:ea typeface="Calibri"/>
            <a:cs typeface="Calibri"/>
          </a:endParaRPr>
        </a:p>
      </dgm:t>
    </dgm:pt>
    <dgm:pt modelId="{A16CD437-9EE1-46FE-98E5-CFE6F258FFE7}" type="parTrans" cxnId="{3798561F-8FDA-4F97-9DC7-D51EBB8D1691}">
      <dgm:prSet/>
      <dgm:spPr/>
    </dgm:pt>
    <dgm:pt modelId="{CB166E79-3F5B-42EB-BE46-BCA51DA0667A}" type="sibTrans" cxnId="{3798561F-8FDA-4F97-9DC7-D51EBB8D1691}">
      <dgm:prSet/>
      <dgm:spPr/>
    </dgm:pt>
    <dgm:pt modelId="{1FC2183E-731E-4478-B64D-24BF8E7E4602}">
      <dgm:prSet phldr="0"/>
      <dgm:spPr/>
      <dgm:t>
        <a:bodyPr/>
        <a:lstStyle/>
        <a:p>
          <a:pPr algn="l" rtl="0">
            <a:lnSpc>
              <a:spcPct val="100000"/>
            </a:lnSpc>
          </a:pPr>
          <a:endParaRPr lang="en-US" sz="1600">
            <a:latin typeface="Georgia Pro Light"/>
            <a:ea typeface="Calibri"/>
            <a:cs typeface="Calibri"/>
          </a:endParaRPr>
        </a:p>
      </dgm:t>
    </dgm:pt>
    <dgm:pt modelId="{B0C3C6C4-B10B-49A6-8FD8-C1CB1B9F159E}" type="parTrans" cxnId="{1D164DCC-467F-4194-A364-7F83F322CEBA}">
      <dgm:prSet/>
      <dgm:spPr/>
    </dgm:pt>
    <dgm:pt modelId="{0AA27FE9-B232-4DC3-B9B4-0F2EE73ACFDD}" type="sibTrans" cxnId="{1D164DCC-467F-4194-A364-7F83F322CEBA}">
      <dgm:prSet/>
      <dgm:spPr/>
    </dgm:pt>
    <dgm:pt modelId="{FE289770-A13D-4B53-BA4D-8E2CDB2772AA}">
      <dgm:prSet phldr="0"/>
      <dgm:spPr/>
      <dgm:t>
        <a:bodyPr/>
        <a:lstStyle/>
        <a:p>
          <a:pPr algn="l">
            <a:lnSpc>
              <a:spcPct val="100000"/>
            </a:lnSpc>
          </a:pPr>
          <a:endParaRPr lang="en-US" sz="800">
            <a:latin typeface="Georgia Pro Light"/>
            <a:ea typeface="Calibri"/>
            <a:cs typeface="Calibri"/>
          </a:endParaRPr>
        </a:p>
      </dgm:t>
    </dgm:pt>
    <dgm:pt modelId="{DE1F56A8-643B-4002-974A-499F301AF748}" type="parTrans" cxnId="{3CF1D1B4-0DBB-4CEE-ACBC-0DE78A5861E2}">
      <dgm:prSet/>
      <dgm:spPr/>
    </dgm:pt>
    <dgm:pt modelId="{8565B97A-C1D1-4665-A00E-72928A3C20F7}" type="sibTrans" cxnId="{3CF1D1B4-0DBB-4CEE-ACBC-0DE78A5861E2}">
      <dgm:prSet/>
      <dgm:spPr/>
    </dgm:pt>
    <dgm:pt modelId="{D09F12A4-6A83-4442-8676-D82D2BF3CC54}">
      <dgm:prSet phldr="0"/>
      <dgm:spPr/>
      <dgm:t>
        <a:bodyPr/>
        <a:lstStyle/>
        <a:p>
          <a:pPr algn="l">
            <a:lnSpc>
              <a:spcPct val="90000"/>
            </a:lnSpc>
          </a:pPr>
          <a:endParaRPr lang="en-TT" sz="2200">
            <a:latin typeface="Georgia Pro Light"/>
          </a:endParaRPr>
        </a:p>
      </dgm:t>
    </dgm:pt>
    <dgm:pt modelId="{589B97AD-4CEB-4C84-9E3B-AB39ED122C2C}" type="parTrans" cxnId="{3C9B9EB9-2B10-46E5-AA57-5D59E3C6FC76}">
      <dgm:prSet/>
      <dgm:spPr/>
    </dgm:pt>
    <dgm:pt modelId="{5AAC8419-DC7A-4B86-A060-0B734E82702D}" type="sibTrans" cxnId="{3C9B9EB9-2B10-46E5-AA57-5D59E3C6FC76}">
      <dgm:prSet/>
      <dgm:spPr/>
    </dgm:pt>
    <dgm:pt modelId="{14AC0AF0-8C4C-4F8E-94B1-EEC738073597}">
      <dgm:prSet phldr="0"/>
      <dgm:spPr/>
      <dgm:t>
        <a:bodyPr/>
        <a:lstStyle/>
        <a:p>
          <a:pPr algn="l" rtl="0">
            <a:lnSpc>
              <a:spcPct val="90000"/>
            </a:lnSpc>
          </a:pPr>
          <a:r>
            <a:rPr lang="en-TT" sz="2000" dirty="0">
              <a:solidFill>
                <a:schemeClr val="tx1"/>
              </a:solidFill>
              <a:latin typeface="Georgia Pro Light"/>
            </a:rPr>
            <a:t>Collected data from </a:t>
          </a:r>
          <a:r>
            <a:rPr lang="el-GR" sz="2400" dirty="0">
              <a:solidFill>
                <a:schemeClr val="tx1"/>
              </a:solidFill>
              <a:latin typeface="Georgia Pro Light"/>
            </a:rPr>
            <a:t>β</a:t>
          </a:r>
          <a:r>
            <a:rPr lang="en-TT" sz="2400" dirty="0">
              <a:solidFill>
                <a:schemeClr val="tx1"/>
              </a:solidFill>
              <a:latin typeface="Georgia Pro Light"/>
            </a:rPr>
            <a:t>-decay experiments at TRIUMF.</a:t>
          </a:r>
        </a:p>
      </dgm:t>
    </dgm:pt>
    <dgm:pt modelId="{E640F489-FE22-4172-A404-7A2623459976}" type="parTrans" cxnId="{5BCAD71D-FA1A-47E8-92F9-283E11455A3F}">
      <dgm:prSet/>
      <dgm:spPr/>
    </dgm:pt>
    <dgm:pt modelId="{7BE37D21-DAC5-425D-B8B8-565A1EDE79EE}" type="sibTrans" cxnId="{5BCAD71D-FA1A-47E8-92F9-283E11455A3F}">
      <dgm:prSet/>
      <dgm:spPr/>
    </dgm:pt>
    <dgm:pt modelId="{F2158036-87D0-405C-ABB1-A6180ABE15A9}">
      <dgm:prSet phldr="0"/>
      <dgm:spPr/>
      <dgm:t>
        <a:bodyPr/>
        <a:lstStyle/>
        <a:p>
          <a:pPr algn="l" rtl="0">
            <a:lnSpc>
              <a:spcPct val="90000"/>
            </a:lnSpc>
          </a:pPr>
          <a:r>
            <a:rPr lang="en-TT" sz="2400" dirty="0">
              <a:solidFill>
                <a:schemeClr val="tx1"/>
              </a:solidFill>
              <a:latin typeface="Georgia Pro Light"/>
            </a:rPr>
            <a:t>Constructed a level scheme for </a:t>
          </a:r>
          <a:r>
            <a:rPr lang="en-TT" sz="2800" baseline="30000">
              <a:solidFill>
                <a:schemeClr val="tx1"/>
              </a:solidFill>
              <a:latin typeface="Georgia Pro Light"/>
            </a:rPr>
            <a:t>110</a:t>
          </a:r>
          <a:r>
            <a:rPr lang="en-TT" sz="2800">
              <a:solidFill>
                <a:schemeClr val="tx1"/>
              </a:solidFill>
              <a:latin typeface="Georgia Pro Light"/>
            </a:rPr>
            <a:t>Cd</a:t>
          </a:r>
          <a:r>
            <a:rPr lang="en-TT" sz="2800" dirty="0">
              <a:solidFill>
                <a:schemeClr val="tx1"/>
              </a:solidFill>
              <a:latin typeface="Georgia Pro Light"/>
            </a:rPr>
            <a:t>.</a:t>
          </a:r>
        </a:p>
      </dgm:t>
    </dgm:pt>
    <dgm:pt modelId="{73643B40-FF56-4655-9EEF-1A056E5F0C93}" type="parTrans" cxnId="{01D8A973-CEBB-433B-AC1F-52E18852DA3D}">
      <dgm:prSet/>
      <dgm:spPr/>
    </dgm:pt>
    <dgm:pt modelId="{DA6D4CD6-2B77-489E-A672-56890A7CE8AB}" type="sibTrans" cxnId="{01D8A973-CEBB-433B-AC1F-52E18852DA3D}">
      <dgm:prSet/>
      <dgm:spPr/>
    </dgm:pt>
    <dgm:pt modelId="{317AAA46-6741-447D-86F0-CB3AB85BAED3}">
      <dgm:prSet phldr="0"/>
      <dgm:spPr/>
      <dgm:t>
        <a:bodyPr/>
        <a:lstStyle/>
        <a:p>
          <a:pPr algn="l">
            <a:lnSpc>
              <a:spcPct val="90000"/>
            </a:lnSpc>
          </a:pPr>
          <a:endParaRPr lang="en-TT" sz="2800" dirty="0">
            <a:latin typeface="Georgia Pro Light"/>
          </a:endParaRPr>
        </a:p>
      </dgm:t>
    </dgm:pt>
    <dgm:pt modelId="{DB261F82-188B-4F7A-BAD7-3F0D5A062B7F}" type="parTrans" cxnId="{2F155874-A2B7-4296-A81A-D70465B39727}">
      <dgm:prSet/>
      <dgm:spPr/>
    </dgm:pt>
    <dgm:pt modelId="{E6A66486-7F8F-4A63-97EA-0BB3B7F0F54A}" type="sibTrans" cxnId="{2F155874-A2B7-4296-A81A-D70465B39727}">
      <dgm:prSet/>
      <dgm:spPr/>
    </dgm:pt>
    <dgm:pt modelId="{E9C2F7E5-A3EA-4C5A-9DD9-751E6A36C87C}">
      <dgm:prSet phldr="0"/>
      <dgm:spPr/>
      <dgm:t>
        <a:bodyPr/>
        <a:lstStyle/>
        <a:p>
          <a:pPr algn="l">
            <a:lnSpc>
              <a:spcPct val="90000"/>
            </a:lnSpc>
          </a:pPr>
          <a:endParaRPr lang="en-TT" sz="2400" dirty="0">
            <a:latin typeface="Georgia Pro Light"/>
          </a:endParaRPr>
        </a:p>
      </dgm:t>
    </dgm:pt>
    <dgm:pt modelId="{6C413371-6076-457D-9165-39334A72F2A8}" type="parTrans" cxnId="{484479D5-39B5-499E-8DB3-C819CA6F8C6E}">
      <dgm:prSet/>
      <dgm:spPr/>
    </dgm:pt>
    <dgm:pt modelId="{E991703F-E5F2-4371-8B39-088FAC1783FA}" type="sibTrans" cxnId="{484479D5-39B5-499E-8DB3-C819CA6F8C6E}">
      <dgm:prSet/>
      <dgm:spPr/>
    </dgm:pt>
    <dgm:pt modelId="{FF4D63E9-14B2-4FEA-9A93-B1618255D20B}" type="pres">
      <dgm:prSet presAssocID="{F15A015F-76AD-4C30-B0A9-8B51A84DAF1A}" presName="linear" presStyleCnt="0">
        <dgm:presLayoutVars>
          <dgm:dir/>
          <dgm:animLvl val="lvl"/>
          <dgm:resizeHandles val="exact"/>
        </dgm:presLayoutVars>
      </dgm:prSet>
      <dgm:spPr/>
    </dgm:pt>
    <dgm:pt modelId="{142898EA-7236-4A1B-B0BB-072B2BC42EB6}" type="pres">
      <dgm:prSet presAssocID="{DAF362C6-A71E-41FF-912C-FF640BE3E647}" presName="parentLin" presStyleCnt="0"/>
      <dgm:spPr/>
    </dgm:pt>
    <dgm:pt modelId="{2ACD7C4D-79EB-47DF-85FD-80ACF0BF5147}" type="pres">
      <dgm:prSet presAssocID="{DAF362C6-A71E-41FF-912C-FF640BE3E647}" presName="parentLeftMargin" presStyleLbl="node1" presStyleIdx="0" presStyleCnt="2"/>
      <dgm:spPr/>
    </dgm:pt>
    <dgm:pt modelId="{0E51A482-236F-45CD-A678-053BA433F8CF}" type="pres">
      <dgm:prSet presAssocID="{DAF362C6-A71E-41FF-912C-FF640BE3E647}" presName="parentText" presStyleLbl="node1" presStyleIdx="0" presStyleCnt="2">
        <dgm:presLayoutVars>
          <dgm:chMax val="0"/>
          <dgm:bulletEnabled val="1"/>
        </dgm:presLayoutVars>
      </dgm:prSet>
      <dgm:spPr/>
    </dgm:pt>
    <dgm:pt modelId="{DDA94C8C-001A-434D-BB84-1A5E64111B6F}" type="pres">
      <dgm:prSet presAssocID="{DAF362C6-A71E-41FF-912C-FF640BE3E647}" presName="negativeSpace" presStyleCnt="0"/>
      <dgm:spPr/>
    </dgm:pt>
    <dgm:pt modelId="{7706D02B-5093-4859-BA81-F23C05D4BB04}" type="pres">
      <dgm:prSet presAssocID="{DAF362C6-A71E-41FF-912C-FF640BE3E647}" presName="childText" presStyleLbl="conFgAcc1" presStyleIdx="0" presStyleCnt="2">
        <dgm:presLayoutVars>
          <dgm:bulletEnabled val="1"/>
        </dgm:presLayoutVars>
      </dgm:prSet>
      <dgm:spPr/>
    </dgm:pt>
    <dgm:pt modelId="{6ECF8656-8230-4A15-88B2-2811B326DD0B}" type="pres">
      <dgm:prSet presAssocID="{E938AB52-8E01-4808-888B-002BC74A13EF}" presName="spaceBetweenRectangles" presStyleCnt="0"/>
      <dgm:spPr/>
    </dgm:pt>
    <dgm:pt modelId="{269F6527-0328-4904-933C-623E13C6FAE7}" type="pres">
      <dgm:prSet presAssocID="{96ED0150-5DC6-44F7-80D9-47990EC5C39A}" presName="parentLin" presStyleCnt="0"/>
      <dgm:spPr/>
    </dgm:pt>
    <dgm:pt modelId="{A233E244-06BE-42ED-8554-6DF7F002B213}" type="pres">
      <dgm:prSet presAssocID="{96ED0150-5DC6-44F7-80D9-47990EC5C39A}" presName="parentLeftMargin" presStyleLbl="node1" presStyleIdx="0" presStyleCnt="2"/>
      <dgm:spPr/>
    </dgm:pt>
    <dgm:pt modelId="{F29277BD-1A0A-46C6-957A-89A6EE689F71}" type="pres">
      <dgm:prSet presAssocID="{96ED0150-5DC6-44F7-80D9-47990EC5C39A}" presName="parentText" presStyleLbl="node1" presStyleIdx="1" presStyleCnt="2">
        <dgm:presLayoutVars>
          <dgm:chMax val="0"/>
          <dgm:bulletEnabled val="1"/>
        </dgm:presLayoutVars>
      </dgm:prSet>
      <dgm:spPr/>
    </dgm:pt>
    <dgm:pt modelId="{37F6A344-62B9-493F-9148-4765A12A9F48}" type="pres">
      <dgm:prSet presAssocID="{96ED0150-5DC6-44F7-80D9-47990EC5C39A}" presName="negativeSpace" presStyleCnt="0"/>
      <dgm:spPr/>
    </dgm:pt>
    <dgm:pt modelId="{99E23ACC-D054-41E8-BDD9-62EDEDA1AD7C}" type="pres">
      <dgm:prSet presAssocID="{96ED0150-5DC6-44F7-80D9-47990EC5C39A}" presName="childText" presStyleLbl="conFgAcc1" presStyleIdx="1" presStyleCnt="2">
        <dgm:presLayoutVars>
          <dgm:bulletEnabled val="1"/>
        </dgm:presLayoutVars>
      </dgm:prSet>
      <dgm:spPr/>
    </dgm:pt>
  </dgm:ptLst>
  <dgm:cxnLst>
    <dgm:cxn modelId="{5BCAD71D-FA1A-47E8-92F9-283E11455A3F}" srcId="{DAF362C6-A71E-41FF-912C-FF640BE3E647}" destId="{14AC0AF0-8C4C-4F8E-94B1-EEC738073597}" srcOrd="0" destOrd="0" parTransId="{E640F489-FE22-4172-A404-7A2623459976}" sibTransId="{7BE37D21-DAC5-425D-B8B8-565A1EDE79EE}"/>
    <dgm:cxn modelId="{3798561F-8FDA-4F97-9DC7-D51EBB8D1691}" srcId="{96ED0150-5DC6-44F7-80D9-47990EC5C39A}" destId="{59C6BD91-833D-4E20-A90D-D91B01AF837A}" srcOrd="0" destOrd="0" parTransId="{A16CD437-9EE1-46FE-98E5-CFE6F258FFE7}" sibTransId="{CB166E79-3F5B-42EB-BE46-BCA51DA0667A}"/>
    <dgm:cxn modelId="{C6F3A729-BAD5-40AC-97B1-5E6E5901B493}" type="presOf" srcId="{96ED0150-5DC6-44F7-80D9-47990EC5C39A}" destId="{A233E244-06BE-42ED-8554-6DF7F002B213}" srcOrd="0" destOrd="0" presId="urn:microsoft.com/office/officeart/2005/8/layout/list1"/>
    <dgm:cxn modelId="{96BCB729-B6A4-4080-B3CB-7B2070CF3478}" type="presOf" srcId="{F2158036-87D0-405C-ABB1-A6180ABE15A9}" destId="{7706D02B-5093-4859-BA81-F23C05D4BB04}" srcOrd="0" destOrd="2" presId="urn:microsoft.com/office/officeart/2005/8/layout/list1"/>
    <dgm:cxn modelId="{664C5A3A-D626-49FD-BF22-95549410E838}" type="presOf" srcId="{317AAA46-6741-447D-86F0-CB3AB85BAED3}" destId="{7706D02B-5093-4859-BA81-F23C05D4BB04}" srcOrd="0" destOrd="3" presId="urn:microsoft.com/office/officeart/2005/8/layout/list1"/>
    <dgm:cxn modelId="{0E0AB83F-8B46-4585-8BEF-859D74674130}" type="presOf" srcId="{DAF362C6-A71E-41FF-912C-FF640BE3E647}" destId="{0E51A482-236F-45CD-A678-053BA433F8CF}" srcOrd="1" destOrd="0" presId="urn:microsoft.com/office/officeart/2005/8/layout/list1"/>
    <dgm:cxn modelId="{CE5A085B-BBAD-42FD-A73A-A07EE103B547}" type="presOf" srcId="{FE289770-A13D-4B53-BA4D-8E2CDB2772AA}" destId="{99E23ACC-D054-41E8-BDD9-62EDEDA1AD7C}" srcOrd="0" destOrd="3" presId="urn:microsoft.com/office/officeart/2005/8/layout/list1"/>
    <dgm:cxn modelId="{C7C0A147-BF10-4AA6-963C-274EC8B1B341}" type="presOf" srcId="{96ED0150-5DC6-44F7-80D9-47990EC5C39A}" destId="{F29277BD-1A0A-46C6-957A-89A6EE689F71}" srcOrd="1" destOrd="0" presId="urn:microsoft.com/office/officeart/2005/8/layout/list1"/>
    <dgm:cxn modelId="{38591B4C-E8EA-4CC2-8818-15BD4FA12012}" srcId="{96ED0150-5DC6-44F7-80D9-47990EC5C39A}" destId="{FC1CF348-D846-478B-AEC9-DF895F393F1B}" srcOrd="4" destOrd="0" parTransId="{AFC71FBF-DDBA-461A-9CB5-1CBD31B8C647}" sibTransId="{802DD8D6-39F8-44D0-8029-253D11B1E795}"/>
    <dgm:cxn modelId="{57F5BE6C-7269-43AB-8DB0-478CBBB812C8}" type="presOf" srcId="{FC1CF348-D846-478B-AEC9-DF895F393F1B}" destId="{99E23ACC-D054-41E8-BDD9-62EDEDA1AD7C}" srcOrd="0" destOrd="4" presId="urn:microsoft.com/office/officeart/2005/8/layout/list1"/>
    <dgm:cxn modelId="{49D4884E-4789-40B3-9544-D0F064ED8094}" srcId="{96ED0150-5DC6-44F7-80D9-47990EC5C39A}" destId="{3BFF1F1A-AB23-44AF-BFB2-DAE092EB18B0}" srcOrd="6" destOrd="0" parTransId="{6FCA4409-BE7B-434C-A5F3-079A0287DD1B}" sibTransId="{985C55BD-18A3-418D-9322-5D57C771EB51}"/>
    <dgm:cxn modelId="{54102B70-A3D1-4033-96FD-F0BAB0B1995B}" srcId="{96ED0150-5DC6-44F7-80D9-47990EC5C39A}" destId="{F71056AF-D00F-4655-AF53-007D5BA79CFD}" srcOrd="2" destOrd="0" parTransId="{71ED0EE0-0889-42A3-B0D9-E235D1CD73A5}" sibTransId="{2952EBEA-E49C-4411-9BBA-7A4752C800C9}"/>
    <dgm:cxn modelId="{01D8A973-CEBB-433B-AC1F-52E18852DA3D}" srcId="{DAF362C6-A71E-41FF-912C-FF640BE3E647}" destId="{F2158036-87D0-405C-ABB1-A6180ABE15A9}" srcOrd="2" destOrd="0" parTransId="{73643B40-FF56-4655-9EEF-1A056E5F0C93}" sibTransId="{DA6D4CD6-2B77-489E-A672-56890A7CE8AB}"/>
    <dgm:cxn modelId="{2F155874-A2B7-4296-A81A-D70465B39727}" srcId="{DAF362C6-A71E-41FF-912C-FF640BE3E647}" destId="{317AAA46-6741-447D-86F0-CB3AB85BAED3}" srcOrd="3" destOrd="0" parTransId="{DB261F82-188B-4F7A-BAD7-3F0D5A062B7F}" sibTransId="{E6A66486-7F8F-4A63-97EA-0BB3B7F0F54A}"/>
    <dgm:cxn modelId="{A5DBD957-2FB5-48FC-B2E1-D43B0A1A8567}" type="presOf" srcId="{3BFF1F1A-AB23-44AF-BFB2-DAE092EB18B0}" destId="{99E23ACC-D054-41E8-BDD9-62EDEDA1AD7C}" srcOrd="0" destOrd="6" presId="urn:microsoft.com/office/officeart/2005/8/layout/list1"/>
    <dgm:cxn modelId="{0A071E7E-0223-429A-AA8A-50561073A79F}" type="presOf" srcId="{389AC364-CCF3-437D-90D9-4FD980865CA8}" destId="{7706D02B-5093-4859-BA81-F23C05D4BB04}" srcOrd="0" destOrd="4" presId="urn:microsoft.com/office/officeart/2005/8/layout/list1"/>
    <dgm:cxn modelId="{05F0BB7E-7036-4F5B-9556-9A2D3AA9EDA2}" type="presOf" srcId="{F15A015F-76AD-4C30-B0A9-8B51A84DAF1A}" destId="{FF4D63E9-14B2-4FEA-9A93-B1618255D20B}" srcOrd="0" destOrd="0" presId="urn:microsoft.com/office/officeart/2005/8/layout/list1"/>
    <dgm:cxn modelId="{BDB87B82-2EE0-4217-913F-D98AFE8D27C1}" srcId="{F15A015F-76AD-4C30-B0A9-8B51A84DAF1A}" destId="{DAF362C6-A71E-41FF-912C-FF640BE3E647}" srcOrd="0" destOrd="0" parTransId="{551BE690-1A59-4EE9-B807-F8F9609B80BF}" sibTransId="{E938AB52-8E01-4808-888B-002BC74A13EF}"/>
    <dgm:cxn modelId="{555BFF8E-5A97-4587-BF3A-819147BBE67A}" srcId="{DAF362C6-A71E-41FF-912C-FF640BE3E647}" destId="{389AC364-CCF3-437D-90D9-4FD980865CA8}" srcOrd="4" destOrd="0" parTransId="{DD9954BA-C720-4EDD-B485-811B84CAF73E}" sibTransId="{23EE516B-ADD2-4D45-B19C-5FA80FA637F0}"/>
    <dgm:cxn modelId="{07E7F4A5-C0F3-4E98-ABBC-758119B48451}" type="presOf" srcId="{E9C2F7E5-A3EA-4C5A-9DD9-751E6A36C87C}" destId="{7706D02B-5093-4859-BA81-F23C05D4BB04}" srcOrd="0" destOrd="1" presId="urn:microsoft.com/office/officeart/2005/8/layout/list1"/>
    <dgm:cxn modelId="{C63585B2-88F0-413B-B77A-9BE40F43C105}" type="presOf" srcId="{14AC0AF0-8C4C-4F8E-94B1-EEC738073597}" destId="{7706D02B-5093-4859-BA81-F23C05D4BB04}" srcOrd="0" destOrd="0" presId="urn:microsoft.com/office/officeart/2005/8/layout/list1"/>
    <dgm:cxn modelId="{3CF1D1B4-0DBB-4CEE-ACBC-0DE78A5861E2}" srcId="{96ED0150-5DC6-44F7-80D9-47990EC5C39A}" destId="{FE289770-A13D-4B53-BA4D-8E2CDB2772AA}" srcOrd="3" destOrd="0" parTransId="{DE1F56A8-643B-4002-974A-499F301AF748}" sibTransId="{8565B97A-C1D1-4665-A00E-72928A3C20F7}"/>
    <dgm:cxn modelId="{3C9B9EB9-2B10-46E5-AA57-5D59E3C6FC76}" srcId="{96ED0150-5DC6-44F7-80D9-47990EC5C39A}" destId="{D09F12A4-6A83-4442-8676-D82D2BF3CC54}" srcOrd="5" destOrd="0" parTransId="{589B97AD-4CEB-4C84-9E3B-AB39ED122C2C}" sibTransId="{5AAC8419-DC7A-4B86-A060-0B734E82702D}"/>
    <dgm:cxn modelId="{1D164DCC-467F-4194-A364-7F83F322CEBA}" srcId="{96ED0150-5DC6-44F7-80D9-47990EC5C39A}" destId="{1FC2183E-731E-4478-B64D-24BF8E7E4602}" srcOrd="1" destOrd="0" parTransId="{B0C3C6C4-B10B-49A6-8FD8-C1CB1B9F159E}" sibTransId="{0AA27FE9-B232-4DC3-B9B4-0F2EE73ACFDD}"/>
    <dgm:cxn modelId="{6D4BD7CD-9449-4D6F-9228-7BF279E9F059}" type="presOf" srcId="{59C6BD91-833D-4E20-A90D-D91B01AF837A}" destId="{99E23ACC-D054-41E8-BDD9-62EDEDA1AD7C}" srcOrd="0" destOrd="0" presId="urn:microsoft.com/office/officeart/2005/8/layout/list1"/>
    <dgm:cxn modelId="{373F04D3-185A-4C53-A195-21AF863A8AB1}" type="presOf" srcId="{DAF362C6-A71E-41FF-912C-FF640BE3E647}" destId="{2ACD7C4D-79EB-47DF-85FD-80ACF0BF5147}" srcOrd="0" destOrd="0" presId="urn:microsoft.com/office/officeart/2005/8/layout/list1"/>
    <dgm:cxn modelId="{484479D5-39B5-499E-8DB3-C819CA6F8C6E}" srcId="{DAF362C6-A71E-41FF-912C-FF640BE3E647}" destId="{E9C2F7E5-A3EA-4C5A-9DD9-751E6A36C87C}" srcOrd="1" destOrd="0" parTransId="{6C413371-6076-457D-9165-39334A72F2A8}" sibTransId="{E991703F-E5F2-4371-8B39-088FAC1783FA}"/>
    <dgm:cxn modelId="{EFB536DA-A1A7-41B7-8A38-2CE7A03858F4}" type="presOf" srcId="{1FC2183E-731E-4478-B64D-24BF8E7E4602}" destId="{99E23ACC-D054-41E8-BDD9-62EDEDA1AD7C}" srcOrd="0" destOrd="1" presId="urn:microsoft.com/office/officeart/2005/8/layout/list1"/>
    <dgm:cxn modelId="{D791A7DC-122E-49DC-A323-2C996489E7DF}" type="presOf" srcId="{D09F12A4-6A83-4442-8676-D82D2BF3CC54}" destId="{99E23ACC-D054-41E8-BDD9-62EDEDA1AD7C}" srcOrd="0" destOrd="5" presId="urn:microsoft.com/office/officeart/2005/8/layout/list1"/>
    <dgm:cxn modelId="{284E27DD-0A1D-4F6B-AC4E-9F5E7273F992}" srcId="{F15A015F-76AD-4C30-B0A9-8B51A84DAF1A}" destId="{96ED0150-5DC6-44F7-80D9-47990EC5C39A}" srcOrd="1" destOrd="0" parTransId="{B9FBA416-C55B-4645-A363-CBFDB9BFFDDA}" sibTransId="{5E7202D6-73B6-42CA-B2BF-22E1F2F85EB5}"/>
    <dgm:cxn modelId="{28129DFD-AA90-49CF-BA19-C809F3B0E2F4}" type="presOf" srcId="{F71056AF-D00F-4655-AF53-007D5BA79CFD}" destId="{99E23ACC-D054-41E8-BDD9-62EDEDA1AD7C}" srcOrd="0" destOrd="2" presId="urn:microsoft.com/office/officeart/2005/8/layout/list1"/>
    <dgm:cxn modelId="{000EF672-A5C0-4EF4-8EE4-2A107ADF330D}" type="presParOf" srcId="{FF4D63E9-14B2-4FEA-9A93-B1618255D20B}" destId="{142898EA-7236-4A1B-B0BB-072B2BC42EB6}" srcOrd="0" destOrd="0" presId="urn:microsoft.com/office/officeart/2005/8/layout/list1"/>
    <dgm:cxn modelId="{C95A544B-ECBD-42BA-A6DE-151ED9549A3F}" type="presParOf" srcId="{142898EA-7236-4A1B-B0BB-072B2BC42EB6}" destId="{2ACD7C4D-79EB-47DF-85FD-80ACF0BF5147}" srcOrd="0" destOrd="0" presId="urn:microsoft.com/office/officeart/2005/8/layout/list1"/>
    <dgm:cxn modelId="{965CDD87-EC07-4454-86CD-40CE509C0B60}" type="presParOf" srcId="{142898EA-7236-4A1B-B0BB-072B2BC42EB6}" destId="{0E51A482-236F-45CD-A678-053BA433F8CF}" srcOrd="1" destOrd="0" presId="urn:microsoft.com/office/officeart/2005/8/layout/list1"/>
    <dgm:cxn modelId="{AD0C9BF3-AC59-4660-9B83-865D7C721EA8}" type="presParOf" srcId="{FF4D63E9-14B2-4FEA-9A93-B1618255D20B}" destId="{DDA94C8C-001A-434D-BB84-1A5E64111B6F}" srcOrd="1" destOrd="0" presId="urn:microsoft.com/office/officeart/2005/8/layout/list1"/>
    <dgm:cxn modelId="{FEC9D560-29AA-4606-8ED4-6D29F8FFC71C}" type="presParOf" srcId="{FF4D63E9-14B2-4FEA-9A93-B1618255D20B}" destId="{7706D02B-5093-4859-BA81-F23C05D4BB04}" srcOrd="2" destOrd="0" presId="urn:microsoft.com/office/officeart/2005/8/layout/list1"/>
    <dgm:cxn modelId="{847FEFCC-03DD-4C04-93CB-3599B7CECD2B}" type="presParOf" srcId="{FF4D63E9-14B2-4FEA-9A93-B1618255D20B}" destId="{6ECF8656-8230-4A15-88B2-2811B326DD0B}" srcOrd="3" destOrd="0" presId="urn:microsoft.com/office/officeart/2005/8/layout/list1"/>
    <dgm:cxn modelId="{345CD0FC-252F-40AA-9641-F4DEE2FD84F9}" type="presParOf" srcId="{FF4D63E9-14B2-4FEA-9A93-B1618255D20B}" destId="{269F6527-0328-4904-933C-623E13C6FAE7}" srcOrd="4" destOrd="0" presId="urn:microsoft.com/office/officeart/2005/8/layout/list1"/>
    <dgm:cxn modelId="{3E9C55C6-6EF6-487D-A35B-522254E58DB9}" type="presParOf" srcId="{269F6527-0328-4904-933C-623E13C6FAE7}" destId="{A233E244-06BE-42ED-8554-6DF7F002B213}" srcOrd="0" destOrd="0" presId="urn:microsoft.com/office/officeart/2005/8/layout/list1"/>
    <dgm:cxn modelId="{73FCA982-811A-4FA6-9DFC-DCEB3385AC8D}" type="presParOf" srcId="{269F6527-0328-4904-933C-623E13C6FAE7}" destId="{F29277BD-1A0A-46C6-957A-89A6EE689F71}" srcOrd="1" destOrd="0" presId="urn:microsoft.com/office/officeart/2005/8/layout/list1"/>
    <dgm:cxn modelId="{D9D6479B-E925-486A-8567-DBAD81A50307}" type="presParOf" srcId="{FF4D63E9-14B2-4FEA-9A93-B1618255D20B}" destId="{37F6A344-62B9-493F-9148-4765A12A9F48}" srcOrd="5" destOrd="0" presId="urn:microsoft.com/office/officeart/2005/8/layout/list1"/>
    <dgm:cxn modelId="{60AD658E-78B0-48A1-A7A4-0A34B40DA3AE}" type="presParOf" srcId="{FF4D63E9-14B2-4FEA-9A93-B1618255D20B}" destId="{99E23ACC-D054-41E8-BDD9-62EDEDA1AD7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29EBB-5C4E-4330-BA58-38F94A011E3B}">
      <dsp:nvSpPr>
        <dsp:cNvPr id="0" name=""/>
        <dsp:cNvSpPr/>
      </dsp:nvSpPr>
      <dsp:spPr>
        <a:xfrm>
          <a:off x="0" y="533343"/>
          <a:ext cx="10506075" cy="14553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15388" tIns="458216" rIns="815388" bIns="156464" numCol="1" spcCol="1270" anchor="t" anchorCtr="0">
          <a:noAutofit/>
        </a:bodyPr>
        <a:lstStyle/>
        <a:p>
          <a:pPr marL="228600" lvl="1" indent="-228600" algn="l" defTabSz="977900" rtl="0">
            <a:lnSpc>
              <a:spcPct val="90000"/>
            </a:lnSpc>
            <a:spcBef>
              <a:spcPct val="0"/>
            </a:spcBef>
            <a:spcAft>
              <a:spcPct val="15000"/>
            </a:spcAft>
            <a:buChar char="•"/>
          </a:pPr>
          <a:r>
            <a:rPr lang="en-TT" sz="2200" kern="1200">
              <a:latin typeface="Georgia Pro Light"/>
            </a:rPr>
            <a:t>Confirm and extend existing level scheme of </a:t>
          </a:r>
          <a:r>
            <a:rPr lang="en-TT" sz="2200" kern="1200" baseline="30000">
              <a:solidFill>
                <a:srgbClr val="404040"/>
              </a:solidFill>
              <a:latin typeface="Georgia Pro Light"/>
            </a:rPr>
            <a:t>110</a:t>
          </a:r>
          <a:r>
            <a:rPr lang="en-TT" sz="2200" kern="1200">
              <a:solidFill>
                <a:srgbClr val="404040"/>
              </a:solidFill>
              <a:latin typeface="Georgia Pro Light"/>
            </a:rPr>
            <a:t>Cd</a:t>
          </a:r>
          <a:r>
            <a:rPr lang="en-TT" sz="2200" kern="1200">
              <a:latin typeface="Georgia Pro Light"/>
            </a:rPr>
            <a:t>.</a:t>
          </a:r>
        </a:p>
        <a:p>
          <a:pPr marL="228600" lvl="1" indent="-228600" algn="l" defTabSz="977900">
            <a:lnSpc>
              <a:spcPct val="90000"/>
            </a:lnSpc>
            <a:spcBef>
              <a:spcPct val="0"/>
            </a:spcBef>
            <a:spcAft>
              <a:spcPct val="15000"/>
            </a:spcAft>
            <a:buChar char="•"/>
          </a:pPr>
          <a:endParaRPr lang="en-TT" sz="2200" kern="1200">
            <a:latin typeface="Georgia Pro Light"/>
          </a:endParaRPr>
        </a:p>
        <a:p>
          <a:pPr marL="228600" lvl="1" indent="-228600" algn="l" defTabSz="977900" rtl="0">
            <a:lnSpc>
              <a:spcPct val="90000"/>
            </a:lnSpc>
            <a:spcBef>
              <a:spcPct val="0"/>
            </a:spcBef>
            <a:spcAft>
              <a:spcPct val="15000"/>
            </a:spcAft>
            <a:buChar char="•"/>
          </a:pPr>
          <a:r>
            <a:rPr lang="en-TT" sz="2200" kern="1200">
              <a:latin typeface="Georgia Pro Light"/>
            </a:rPr>
            <a:t>Search for structures/bands (e.g. 2</a:t>
          </a:r>
          <a:r>
            <a:rPr lang="en-TT" sz="2200" kern="1200" baseline="30000">
              <a:latin typeface="Georgia Pro Light"/>
            </a:rPr>
            <a:t>+</a:t>
          </a:r>
          <a:r>
            <a:rPr lang="en-TT" sz="2200" kern="1200">
              <a:latin typeface="Georgia Pro Light"/>
            </a:rPr>
            <a:t> states) built on low-lying 0</a:t>
          </a:r>
          <a:r>
            <a:rPr lang="en-TT" sz="2200" kern="1200" baseline="30000">
              <a:latin typeface="Georgia Pro Light"/>
            </a:rPr>
            <a:t>+</a:t>
          </a:r>
          <a:r>
            <a:rPr lang="en-TT" sz="2200" kern="1200">
              <a:latin typeface="Georgia Pro Light"/>
            </a:rPr>
            <a:t> states.</a:t>
          </a:r>
        </a:p>
      </dsp:txBody>
      <dsp:txXfrm>
        <a:off x="0" y="533343"/>
        <a:ext cx="10506075" cy="1455300"/>
      </dsp:txXfrm>
    </dsp:sp>
    <dsp:sp modelId="{48E5545F-7CC1-4190-BDC8-8A0B19BDFBD6}">
      <dsp:nvSpPr>
        <dsp:cNvPr id="0" name=""/>
        <dsp:cNvSpPr/>
      </dsp:nvSpPr>
      <dsp:spPr>
        <a:xfrm>
          <a:off x="525303" y="208623"/>
          <a:ext cx="7354252"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7973" tIns="0" rIns="277973" bIns="0" numCol="1" spcCol="1270" anchor="ctr" anchorCtr="0">
          <a:noAutofit/>
        </a:bodyPr>
        <a:lstStyle/>
        <a:p>
          <a:pPr marL="0" lvl="0" indent="0" algn="l" defTabSz="977900" rtl="0">
            <a:lnSpc>
              <a:spcPct val="90000"/>
            </a:lnSpc>
            <a:spcBef>
              <a:spcPct val="0"/>
            </a:spcBef>
            <a:spcAft>
              <a:spcPct val="35000"/>
            </a:spcAft>
            <a:buNone/>
          </a:pPr>
          <a:r>
            <a:rPr lang="en-TT" sz="2200" kern="1200">
              <a:latin typeface="Georgia"/>
            </a:rPr>
            <a:t>Level Scheme</a:t>
          </a:r>
        </a:p>
      </dsp:txBody>
      <dsp:txXfrm>
        <a:off x="557006" y="240326"/>
        <a:ext cx="7290846" cy="586034"/>
      </dsp:txXfrm>
    </dsp:sp>
    <dsp:sp modelId="{7B5CB410-F9D9-4C43-BE64-28DB29AD284D}">
      <dsp:nvSpPr>
        <dsp:cNvPr id="0" name=""/>
        <dsp:cNvSpPr/>
      </dsp:nvSpPr>
      <dsp:spPr>
        <a:xfrm>
          <a:off x="0" y="2432164"/>
          <a:ext cx="10506075" cy="169785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15388" tIns="458216" rIns="815388" bIns="156464" numCol="1" spcCol="1270" anchor="t" anchorCtr="0">
          <a:noAutofit/>
        </a:bodyPr>
        <a:lstStyle/>
        <a:p>
          <a:pPr marL="228600" lvl="1" indent="-228600" algn="l" defTabSz="977900" rtl="0">
            <a:lnSpc>
              <a:spcPct val="90000"/>
            </a:lnSpc>
            <a:spcBef>
              <a:spcPct val="0"/>
            </a:spcBef>
            <a:spcAft>
              <a:spcPct val="15000"/>
            </a:spcAft>
            <a:buChar char="•"/>
          </a:pPr>
          <a:r>
            <a:rPr lang="en-TT" sz="2200" kern="1200">
              <a:latin typeface="Georgia Pro Light"/>
            </a:rPr>
            <a:t>Improve precision of existing branching ratios.</a:t>
          </a:r>
        </a:p>
        <a:p>
          <a:pPr marL="228600" lvl="1" indent="-228600" algn="l" defTabSz="977900">
            <a:lnSpc>
              <a:spcPct val="90000"/>
            </a:lnSpc>
            <a:spcBef>
              <a:spcPct val="0"/>
            </a:spcBef>
            <a:spcAft>
              <a:spcPct val="15000"/>
            </a:spcAft>
            <a:buChar char="•"/>
          </a:pPr>
          <a:endParaRPr lang="en-TT" sz="2200" kern="1200">
            <a:latin typeface="Georgia Pro Light"/>
          </a:endParaRPr>
        </a:p>
        <a:p>
          <a:pPr marL="228600" lvl="1" indent="-228600" algn="l" defTabSz="977900">
            <a:lnSpc>
              <a:spcPct val="90000"/>
            </a:lnSpc>
            <a:spcBef>
              <a:spcPct val="0"/>
            </a:spcBef>
            <a:spcAft>
              <a:spcPct val="15000"/>
            </a:spcAft>
            <a:buChar char="•"/>
          </a:pPr>
          <a:r>
            <a:rPr lang="en-TT" sz="2200" kern="1200">
              <a:latin typeface="Georgia Pro Light"/>
            </a:rPr>
            <a:t>Assign upper limits to very weak transitions essential for </a:t>
          </a:r>
          <a:r>
            <a:rPr lang="en-TT" sz="2200" kern="1200" err="1">
              <a:latin typeface="Georgia Pro Light"/>
            </a:rPr>
            <a:t>CoulEx</a:t>
          </a:r>
          <a:r>
            <a:rPr lang="en-TT" sz="2200" kern="1200">
              <a:latin typeface="Georgia Pro Light"/>
            </a:rPr>
            <a:t> analysis.</a:t>
          </a:r>
        </a:p>
      </dsp:txBody>
      <dsp:txXfrm>
        <a:off x="0" y="2432164"/>
        <a:ext cx="10506075" cy="1697850"/>
      </dsp:txXfrm>
    </dsp:sp>
    <dsp:sp modelId="{36ABD38A-0C82-4457-B743-5608501A1802}">
      <dsp:nvSpPr>
        <dsp:cNvPr id="0" name=""/>
        <dsp:cNvSpPr/>
      </dsp:nvSpPr>
      <dsp:spPr>
        <a:xfrm>
          <a:off x="525303" y="2107444"/>
          <a:ext cx="7354252" cy="6494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7973" tIns="0" rIns="277973" bIns="0" numCol="1" spcCol="1270" anchor="ctr" anchorCtr="0">
          <a:noAutofit/>
        </a:bodyPr>
        <a:lstStyle/>
        <a:p>
          <a:pPr marL="0" lvl="0" indent="0" algn="l" defTabSz="977900">
            <a:lnSpc>
              <a:spcPct val="90000"/>
            </a:lnSpc>
            <a:spcBef>
              <a:spcPct val="0"/>
            </a:spcBef>
            <a:spcAft>
              <a:spcPct val="35000"/>
            </a:spcAft>
            <a:buNone/>
          </a:pPr>
          <a:r>
            <a:rPr lang="en-TT" sz="2200" kern="1200">
              <a:latin typeface="Georgia"/>
            </a:rPr>
            <a:t>Branching Ratios</a:t>
          </a:r>
        </a:p>
      </dsp:txBody>
      <dsp:txXfrm>
        <a:off x="557006" y="2139147"/>
        <a:ext cx="7290846"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C2B72-B089-43D9-931A-385CD71CC9C2}">
      <dsp:nvSpPr>
        <dsp:cNvPr id="0" name=""/>
        <dsp:cNvSpPr/>
      </dsp:nvSpPr>
      <dsp:spPr>
        <a:xfrm rot="2562466">
          <a:off x="1608712" y="3091838"/>
          <a:ext cx="626323" cy="65214"/>
        </a:xfrm>
        <a:custGeom>
          <a:avLst/>
          <a:gdLst/>
          <a:ahLst/>
          <a:cxnLst/>
          <a:rect l="0" t="0" r="0" b="0"/>
          <a:pathLst>
            <a:path>
              <a:moveTo>
                <a:pt x="0" y="32607"/>
              </a:moveTo>
              <a:lnTo>
                <a:pt x="626323"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332AC9-23DE-4CD0-BDA9-92ABA1154238}">
      <dsp:nvSpPr>
        <dsp:cNvPr id="0" name=""/>
        <dsp:cNvSpPr/>
      </dsp:nvSpPr>
      <dsp:spPr>
        <a:xfrm>
          <a:off x="1691755" y="2236497"/>
          <a:ext cx="696521" cy="65214"/>
        </a:xfrm>
        <a:custGeom>
          <a:avLst/>
          <a:gdLst/>
          <a:ahLst/>
          <a:cxnLst/>
          <a:rect l="0" t="0" r="0" b="0"/>
          <a:pathLst>
            <a:path>
              <a:moveTo>
                <a:pt x="0" y="32607"/>
              </a:moveTo>
              <a:lnTo>
                <a:pt x="696521"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1FA41E-B5AE-409F-A53D-ECD8F16AD327}">
      <dsp:nvSpPr>
        <dsp:cNvPr id="0" name=""/>
        <dsp:cNvSpPr/>
      </dsp:nvSpPr>
      <dsp:spPr>
        <a:xfrm rot="19037534">
          <a:off x="1608712" y="1381155"/>
          <a:ext cx="626323" cy="65214"/>
        </a:xfrm>
        <a:custGeom>
          <a:avLst/>
          <a:gdLst/>
          <a:ahLst/>
          <a:cxnLst/>
          <a:rect l="0" t="0" r="0" b="0"/>
          <a:pathLst>
            <a:path>
              <a:moveTo>
                <a:pt x="0" y="32607"/>
              </a:moveTo>
              <a:lnTo>
                <a:pt x="626323"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1D4187-F981-4110-99CD-10AAFA953A5B}">
      <dsp:nvSpPr>
        <dsp:cNvPr id="0" name=""/>
        <dsp:cNvSpPr/>
      </dsp:nvSpPr>
      <dsp:spPr>
        <a:xfrm>
          <a:off x="123" y="1274026"/>
          <a:ext cx="1990155" cy="199015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E8DA1-CDC1-4B09-9D71-744A9A0CCF30}">
      <dsp:nvSpPr>
        <dsp:cNvPr id="0" name=""/>
        <dsp:cNvSpPr/>
      </dsp:nvSpPr>
      <dsp:spPr>
        <a:xfrm>
          <a:off x="1993668" y="199359"/>
          <a:ext cx="1194093" cy="1194093"/>
        </a:xfrm>
        <a:prstGeom prst="ellipse">
          <a:avLst/>
        </a:prstGeom>
        <a:solidFill>
          <a:schemeClr val="accent1">
            <a:shade val="50000"/>
            <a:hueOff val="92921"/>
            <a:satOff val="-19901"/>
            <a:lumOff val="249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latin typeface="Georgia Pro"/>
            </a:rPr>
            <a:t>1</a:t>
          </a:r>
        </a:p>
      </dsp:txBody>
      <dsp:txXfrm>
        <a:off x="2168539" y="374230"/>
        <a:ext cx="844351" cy="844351"/>
      </dsp:txXfrm>
    </dsp:sp>
    <dsp:sp modelId="{A7A3428D-8A36-4A29-AD34-F79891E14BEE}">
      <dsp:nvSpPr>
        <dsp:cNvPr id="0" name=""/>
        <dsp:cNvSpPr/>
      </dsp:nvSpPr>
      <dsp:spPr>
        <a:xfrm>
          <a:off x="2388277" y="1672057"/>
          <a:ext cx="1194093" cy="1194093"/>
        </a:xfrm>
        <a:prstGeom prst="ellipse">
          <a:avLst/>
        </a:prstGeom>
        <a:solidFill>
          <a:schemeClr val="accent1">
            <a:shade val="50000"/>
            <a:hueOff val="185843"/>
            <a:satOff val="-39803"/>
            <a:lumOff val="49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latin typeface="Georgia Pro"/>
            </a:rPr>
            <a:t>2</a:t>
          </a:r>
        </a:p>
      </dsp:txBody>
      <dsp:txXfrm>
        <a:off x="2563148" y="1846928"/>
        <a:ext cx="844351" cy="844351"/>
      </dsp:txXfrm>
    </dsp:sp>
    <dsp:sp modelId="{13F55596-0EF5-4D9D-ACAE-204FEF050E27}">
      <dsp:nvSpPr>
        <dsp:cNvPr id="0" name=""/>
        <dsp:cNvSpPr/>
      </dsp:nvSpPr>
      <dsp:spPr>
        <a:xfrm>
          <a:off x="1993668" y="3144756"/>
          <a:ext cx="1194093" cy="1194093"/>
        </a:xfrm>
        <a:prstGeom prst="ellipse">
          <a:avLst/>
        </a:prstGeom>
        <a:solidFill>
          <a:schemeClr val="accent1">
            <a:shade val="50000"/>
            <a:hueOff val="92921"/>
            <a:satOff val="-19901"/>
            <a:lumOff val="249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latin typeface="Georgia Pro"/>
            </a:rPr>
            <a:t>3</a:t>
          </a:r>
        </a:p>
      </dsp:txBody>
      <dsp:txXfrm>
        <a:off x="2168539" y="3319627"/>
        <a:ext cx="844351" cy="8443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C2B72-B089-43D9-931A-385CD71CC9C2}">
      <dsp:nvSpPr>
        <dsp:cNvPr id="0" name=""/>
        <dsp:cNvSpPr/>
      </dsp:nvSpPr>
      <dsp:spPr>
        <a:xfrm rot="2562466">
          <a:off x="1608712" y="3091838"/>
          <a:ext cx="626323" cy="65214"/>
        </a:xfrm>
        <a:custGeom>
          <a:avLst/>
          <a:gdLst/>
          <a:ahLst/>
          <a:cxnLst/>
          <a:rect l="0" t="0" r="0" b="0"/>
          <a:pathLst>
            <a:path>
              <a:moveTo>
                <a:pt x="0" y="32607"/>
              </a:moveTo>
              <a:lnTo>
                <a:pt x="626323"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332AC9-23DE-4CD0-BDA9-92ABA1154238}">
      <dsp:nvSpPr>
        <dsp:cNvPr id="0" name=""/>
        <dsp:cNvSpPr/>
      </dsp:nvSpPr>
      <dsp:spPr>
        <a:xfrm>
          <a:off x="1691755" y="2236497"/>
          <a:ext cx="696521" cy="65214"/>
        </a:xfrm>
        <a:custGeom>
          <a:avLst/>
          <a:gdLst/>
          <a:ahLst/>
          <a:cxnLst/>
          <a:rect l="0" t="0" r="0" b="0"/>
          <a:pathLst>
            <a:path>
              <a:moveTo>
                <a:pt x="0" y="32607"/>
              </a:moveTo>
              <a:lnTo>
                <a:pt x="696521"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1FA41E-B5AE-409F-A53D-ECD8F16AD327}">
      <dsp:nvSpPr>
        <dsp:cNvPr id="0" name=""/>
        <dsp:cNvSpPr/>
      </dsp:nvSpPr>
      <dsp:spPr>
        <a:xfrm rot="19037534">
          <a:off x="1608712" y="1381155"/>
          <a:ext cx="626323" cy="65214"/>
        </a:xfrm>
        <a:custGeom>
          <a:avLst/>
          <a:gdLst/>
          <a:ahLst/>
          <a:cxnLst/>
          <a:rect l="0" t="0" r="0" b="0"/>
          <a:pathLst>
            <a:path>
              <a:moveTo>
                <a:pt x="0" y="32607"/>
              </a:moveTo>
              <a:lnTo>
                <a:pt x="626323"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1D4187-F981-4110-99CD-10AAFA953A5B}">
      <dsp:nvSpPr>
        <dsp:cNvPr id="0" name=""/>
        <dsp:cNvSpPr/>
      </dsp:nvSpPr>
      <dsp:spPr>
        <a:xfrm>
          <a:off x="123" y="1274026"/>
          <a:ext cx="1990155" cy="199015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E8DA1-CDC1-4B09-9D71-744A9A0CCF30}">
      <dsp:nvSpPr>
        <dsp:cNvPr id="0" name=""/>
        <dsp:cNvSpPr/>
      </dsp:nvSpPr>
      <dsp:spPr>
        <a:xfrm>
          <a:off x="1993668" y="199359"/>
          <a:ext cx="1194093" cy="1194093"/>
        </a:xfrm>
        <a:prstGeom prst="ellipse">
          <a:avLst/>
        </a:prstGeom>
        <a:solidFill>
          <a:schemeClr val="accent1">
            <a:shade val="50000"/>
            <a:hueOff val="92921"/>
            <a:satOff val="-19901"/>
            <a:lumOff val="249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latin typeface="Georgia Pro"/>
            </a:rPr>
            <a:t>1</a:t>
          </a:r>
        </a:p>
      </dsp:txBody>
      <dsp:txXfrm>
        <a:off x="2168539" y="374230"/>
        <a:ext cx="844351" cy="844351"/>
      </dsp:txXfrm>
    </dsp:sp>
    <dsp:sp modelId="{A7A3428D-8A36-4A29-AD34-F79891E14BEE}">
      <dsp:nvSpPr>
        <dsp:cNvPr id="0" name=""/>
        <dsp:cNvSpPr/>
      </dsp:nvSpPr>
      <dsp:spPr>
        <a:xfrm>
          <a:off x="2388277" y="1672057"/>
          <a:ext cx="1194093" cy="1194093"/>
        </a:xfrm>
        <a:prstGeom prst="ellipse">
          <a:avLst/>
        </a:prstGeom>
        <a:solidFill>
          <a:schemeClr val="accent1">
            <a:shade val="50000"/>
            <a:hueOff val="185843"/>
            <a:satOff val="-39803"/>
            <a:lumOff val="49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latin typeface="Georgia Pro"/>
            </a:rPr>
            <a:t>2</a:t>
          </a:r>
        </a:p>
      </dsp:txBody>
      <dsp:txXfrm>
        <a:off x="2563148" y="1846928"/>
        <a:ext cx="844351" cy="844351"/>
      </dsp:txXfrm>
    </dsp:sp>
    <dsp:sp modelId="{13F55596-0EF5-4D9D-ACAE-204FEF050E27}">
      <dsp:nvSpPr>
        <dsp:cNvPr id="0" name=""/>
        <dsp:cNvSpPr/>
      </dsp:nvSpPr>
      <dsp:spPr>
        <a:xfrm>
          <a:off x="1993668" y="3144756"/>
          <a:ext cx="1194093" cy="1194093"/>
        </a:xfrm>
        <a:prstGeom prst="ellipse">
          <a:avLst/>
        </a:prstGeom>
        <a:solidFill>
          <a:schemeClr val="accent1">
            <a:shade val="50000"/>
            <a:hueOff val="92921"/>
            <a:satOff val="-19901"/>
            <a:lumOff val="249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latin typeface="Georgia Pro"/>
            </a:rPr>
            <a:t>3</a:t>
          </a:r>
        </a:p>
      </dsp:txBody>
      <dsp:txXfrm>
        <a:off x="2168539" y="3319627"/>
        <a:ext cx="844351" cy="8443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C2B72-B089-43D9-931A-385CD71CC9C2}">
      <dsp:nvSpPr>
        <dsp:cNvPr id="0" name=""/>
        <dsp:cNvSpPr/>
      </dsp:nvSpPr>
      <dsp:spPr>
        <a:xfrm rot="2562466">
          <a:off x="1608712" y="3091838"/>
          <a:ext cx="626323" cy="65214"/>
        </a:xfrm>
        <a:custGeom>
          <a:avLst/>
          <a:gdLst/>
          <a:ahLst/>
          <a:cxnLst/>
          <a:rect l="0" t="0" r="0" b="0"/>
          <a:pathLst>
            <a:path>
              <a:moveTo>
                <a:pt x="0" y="32607"/>
              </a:moveTo>
              <a:lnTo>
                <a:pt x="626323"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332AC9-23DE-4CD0-BDA9-92ABA1154238}">
      <dsp:nvSpPr>
        <dsp:cNvPr id="0" name=""/>
        <dsp:cNvSpPr/>
      </dsp:nvSpPr>
      <dsp:spPr>
        <a:xfrm>
          <a:off x="1691755" y="2236497"/>
          <a:ext cx="696521" cy="65214"/>
        </a:xfrm>
        <a:custGeom>
          <a:avLst/>
          <a:gdLst/>
          <a:ahLst/>
          <a:cxnLst/>
          <a:rect l="0" t="0" r="0" b="0"/>
          <a:pathLst>
            <a:path>
              <a:moveTo>
                <a:pt x="0" y="32607"/>
              </a:moveTo>
              <a:lnTo>
                <a:pt x="696521"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1FA41E-B5AE-409F-A53D-ECD8F16AD327}">
      <dsp:nvSpPr>
        <dsp:cNvPr id="0" name=""/>
        <dsp:cNvSpPr/>
      </dsp:nvSpPr>
      <dsp:spPr>
        <a:xfrm rot="19037534">
          <a:off x="1608712" y="1381155"/>
          <a:ext cx="626323" cy="65214"/>
        </a:xfrm>
        <a:custGeom>
          <a:avLst/>
          <a:gdLst/>
          <a:ahLst/>
          <a:cxnLst/>
          <a:rect l="0" t="0" r="0" b="0"/>
          <a:pathLst>
            <a:path>
              <a:moveTo>
                <a:pt x="0" y="32607"/>
              </a:moveTo>
              <a:lnTo>
                <a:pt x="626323" y="32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1D4187-F981-4110-99CD-10AAFA953A5B}">
      <dsp:nvSpPr>
        <dsp:cNvPr id="0" name=""/>
        <dsp:cNvSpPr/>
      </dsp:nvSpPr>
      <dsp:spPr>
        <a:xfrm>
          <a:off x="123" y="1274026"/>
          <a:ext cx="1990155" cy="199015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E8DA1-CDC1-4B09-9D71-744A9A0CCF30}">
      <dsp:nvSpPr>
        <dsp:cNvPr id="0" name=""/>
        <dsp:cNvSpPr/>
      </dsp:nvSpPr>
      <dsp:spPr>
        <a:xfrm>
          <a:off x="1993668" y="199359"/>
          <a:ext cx="1194093" cy="1194093"/>
        </a:xfrm>
        <a:prstGeom prst="ellipse">
          <a:avLst/>
        </a:prstGeom>
        <a:solidFill>
          <a:schemeClr val="accent1">
            <a:shade val="50000"/>
            <a:hueOff val="92921"/>
            <a:satOff val="-19901"/>
            <a:lumOff val="249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latin typeface="Georgia Pro"/>
            </a:rPr>
            <a:t>1</a:t>
          </a:r>
        </a:p>
      </dsp:txBody>
      <dsp:txXfrm>
        <a:off x="2168539" y="374230"/>
        <a:ext cx="844351" cy="844351"/>
      </dsp:txXfrm>
    </dsp:sp>
    <dsp:sp modelId="{A7A3428D-8A36-4A29-AD34-F79891E14BEE}">
      <dsp:nvSpPr>
        <dsp:cNvPr id="0" name=""/>
        <dsp:cNvSpPr/>
      </dsp:nvSpPr>
      <dsp:spPr>
        <a:xfrm>
          <a:off x="2388277" y="1672057"/>
          <a:ext cx="1194093" cy="1194093"/>
        </a:xfrm>
        <a:prstGeom prst="ellipse">
          <a:avLst/>
        </a:prstGeom>
        <a:solidFill>
          <a:schemeClr val="accent1">
            <a:shade val="50000"/>
            <a:hueOff val="185843"/>
            <a:satOff val="-39803"/>
            <a:lumOff val="49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latin typeface="Georgia Pro"/>
            </a:rPr>
            <a:t>2</a:t>
          </a:r>
        </a:p>
      </dsp:txBody>
      <dsp:txXfrm>
        <a:off x="2563148" y="1846928"/>
        <a:ext cx="844351" cy="844351"/>
      </dsp:txXfrm>
    </dsp:sp>
    <dsp:sp modelId="{13F55596-0EF5-4D9D-ACAE-204FEF050E27}">
      <dsp:nvSpPr>
        <dsp:cNvPr id="0" name=""/>
        <dsp:cNvSpPr/>
      </dsp:nvSpPr>
      <dsp:spPr>
        <a:xfrm>
          <a:off x="1993668" y="3144756"/>
          <a:ext cx="1194093" cy="1194093"/>
        </a:xfrm>
        <a:prstGeom prst="ellipse">
          <a:avLst/>
        </a:prstGeom>
        <a:solidFill>
          <a:schemeClr val="accent1">
            <a:shade val="50000"/>
            <a:hueOff val="92921"/>
            <a:satOff val="-19901"/>
            <a:lumOff val="249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latin typeface="Georgia Pro"/>
            </a:rPr>
            <a:t>3</a:t>
          </a:r>
        </a:p>
      </dsp:txBody>
      <dsp:txXfrm>
        <a:off x="2168539" y="3319627"/>
        <a:ext cx="844351" cy="8443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6D02B-5093-4859-BA81-F23C05D4BB04}">
      <dsp:nvSpPr>
        <dsp:cNvPr id="0" name=""/>
        <dsp:cNvSpPr/>
      </dsp:nvSpPr>
      <dsp:spPr>
        <a:xfrm>
          <a:off x="0" y="331751"/>
          <a:ext cx="10842663" cy="22491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1511" tIns="437388" rIns="841511" bIns="149352" numCol="1" spcCol="1270" anchor="t" anchorCtr="0">
          <a:noAutofit/>
        </a:bodyPr>
        <a:lstStyle/>
        <a:p>
          <a:pPr marL="228600" lvl="1" indent="-228600" algn="l" defTabSz="933450" rtl="0">
            <a:lnSpc>
              <a:spcPct val="90000"/>
            </a:lnSpc>
            <a:spcBef>
              <a:spcPct val="0"/>
            </a:spcBef>
            <a:spcAft>
              <a:spcPct val="15000"/>
            </a:spcAft>
            <a:buChar char="•"/>
          </a:pPr>
          <a:r>
            <a:rPr lang="en-TT" sz="2100" kern="1200" dirty="0">
              <a:solidFill>
                <a:schemeClr val="tx1"/>
              </a:solidFill>
              <a:latin typeface="Georgia Pro Light"/>
            </a:rPr>
            <a:t>Collected data from </a:t>
          </a:r>
          <a:r>
            <a:rPr lang="el-GR" sz="2100" kern="1200" dirty="0">
              <a:solidFill>
                <a:schemeClr val="tx1"/>
              </a:solidFill>
              <a:latin typeface="Georgia Pro Light"/>
            </a:rPr>
            <a:t>β</a:t>
          </a:r>
          <a:r>
            <a:rPr lang="en-TT" sz="2100" kern="1200" dirty="0">
              <a:solidFill>
                <a:schemeClr val="tx1"/>
              </a:solidFill>
              <a:latin typeface="Georgia Pro Light"/>
            </a:rPr>
            <a:t>-decay experiments at TRIUMF.</a:t>
          </a:r>
        </a:p>
        <a:p>
          <a:pPr marL="228600" lvl="1" indent="-228600" algn="l" defTabSz="933450">
            <a:lnSpc>
              <a:spcPct val="90000"/>
            </a:lnSpc>
            <a:spcBef>
              <a:spcPct val="0"/>
            </a:spcBef>
            <a:spcAft>
              <a:spcPct val="15000"/>
            </a:spcAft>
            <a:buChar char="•"/>
          </a:pPr>
          <a:endParaRPr lang="en-TT" sz="2100" kern="1200" dirty="0">
            <a:latin typeface="Georgia Pro Light"/>
          </a:endParaRPr>
        </a:p>
        <a:p>
          <a:pPr marL="228600" lvl="1" indent="-228600" algn="l" defTabSz="933450" rtl="0">
            <a:lnSpc>
              <a:spcPct val="90000"/>
            </a:lnSpc>
            <a:spcBef>
              <a:spcPct val="0"/>
            </a:spcBef>
            <a:spcAft>
              <a:spcPct val="15000"/>
            </a:spcAft>
            <a:buChar char="•"/>
          </a:pPr>
          <a:r>
            <a:rPr lang="en-TT" sz="2100" kern="1200" dirty="0">
              <a:solidFill>
                <a:schemeClr val="tx1"/>
              </a:solidFill>
              <a:latin typeface="Georgia Pro Light"/>
            </a:rPr>
            <a:t>Constructed a level scheme for </a:t>
          </a:r>
          <a:r>
            <a:rPr lang="en-TT" sz="2100" kern="1200" baseline="30000">
              <a:solidFill>
                <a:schemeClr val="tx1"/>
              </a:solidFill>
              <a:latin typeface="Georgia Pro Light"/>
            </a:rPr>
            <a:t>110</a:t>
          </a:r>
          <a:r>
            <a:rPr lang="en-TT" sz="2100" kern="1200">
              <a:solidFill>
                <a:schemeClr val="tx1"/>
              </a:solidFill>
              <a:latin typeface="Georgia Pro Light"/>
            </a:rPr>
            <a:t>Cd</a:t>
          </a:r>
          <a:r>
            <a:rPr lang="en-TT" sz="2100" kern="1200" dirty="0">
              <a:solidFill>
                <a:schemeClr val="tx1"/>
              </a:solidFill>
              <a:latin typeface="Georgia Pro Light"/>
            </a:rPr>
            <a:t>.</a:t>
          </a:r>
        </a:p>
        <a:p>
          <a:pPr marL="228600" lvl="1" indent="-228600" algn="l" defTabSz="933450">
            <a:lnSpc>
              <a:spcPct val="90000"/>
            </a:lnSpc>
            <a:spcBef>
              <a:spcPct val="0"/>
            </a:spcBef>
            <a:spcAft>
              <a:spcPct val="15000"/>
            </a:spcAft>
            <a:buChar char="•"/>
          </a:pPr>
          <a:endParaRPr lang="en-TT" sz="2100" kern="1200" dirty="0">
            <a:latin typeface="Georgia Pro Light"/>
          </a:endParaRPr>
        </a:p>
        <a:p>
          <a:pPr marL="228600" lvl="1" indent="-228600" algn="l" defTabSz="933450">
            <a:lnSpc>
              <a:spcPct val="90000"/>
            </a:lnSpc>
            <a:spcBef>
              <a:spcPct val="0"/>
            </a:spcBef>
            <a:spcAft>
              <a:spcPct val="15000"/>
            </a:spcAft>
            <a:buChar char="•"/>
          </a:pPr>
          <a:r>
            <a:rPr lang="en-TT" sz="2100" kern="1200">
              <a:solidFill>
                <a:schemeClr val="tx1"/>
              </a:solidFill>
              <a:latin typeface="Georgia Pro Light"/>
            </a:rPr>
            <a:t>Preliminary results suggest presence of a possible new </a:t>
          </a:r>
          <a:r>
            <a:rPr lang="en-US" sz="2100" kern="1200">
              <a:solidFill>
                <a:schemeClr val="tx1"/>
              </a:solidFill>
              <a:latin typeface="Georgia Pro Light"/>
            </a:rPr>
            <a:t>2</a:t>
          </a:r>
          <a:r>
            <a:rPr lang="en-US" sz="2100" kern="1200" baseline="30000">
              <a:solidFill>
                <a:schemeClr val="tx1"/>
              </a:solidFill>
              <a:latin typeface="Georgia Pro Light"/>
            </a:rPr>
            <a:t>+</a:t>
          </a:r>
          <a:r>
            <a:rPr lang="en-US" sz="2100" kern="1200">
              <a:solidFill>
                <a:schemeClr val="tx1"/>
              </a:solidFill>
              <a:latin typeface="Georgia Pro Light"/>
            </a:rPr>
            <a:t>→0</a:t>
          </a:r>
          <a:r>
            <a:rPr lang="en-US" sz="2100" kern="1200" baseline="30000">
              <a:solidFill>
                <a:schemeClr val="tx1"/>
              </a:solidFill>
              <a:latin typeface="Georgia Pro Light"/>
            </a:rPr>
            <a:t>+ </a:t>
          </a:r>
          <a:r>
            <a:rPr lang="en-TT" sz="2100" kern="1200">
              <a:solidFill>
                <a:schemeClr val="tx1"/>
              </a:solidFill>
              <a:latin typeface="Georgia Pro Light"/>
            </a:rPr>
            <a:t>transition from 2869 keV to 2079 keV.</a:t>
          </a:r>
          <a:endParaRPr lang="en-US" sz="2100" kern="1200">
            <a:solidFill>
              <a:schemeClr val="tx1"/>
            </a:solidFill>
            <a:latin typeface="Georgia Pro Light"/>
          </a:endParaRPr>
        </a:p>
      </dsp:txBody>
      <dsp:txXfrm>
        <a:off x="0" y="331751"/>
        <a:ext cx="10842663" cy="2249100"/>
      </dsp:txXfrm>
    </dsp:sp>
    <dsp:sp modelId="{0E51A482-236F-45CD-A678-053BA433F8CF}">
      <dsp:nvSpPr>
        <dsp:cNvPr id="0" name=""/>
        <dsp:cNvSpPr/>
      </dsp:nvSpPr>
      <dsp:spPr>
        <a:xfrm>
          <a:off x="542133" y="21791"/>
          <a:ext cx="7589864"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879" tIns="0" rIns="286879" bIns="0" numCol="1" spcCol="1270" anchor="ctr" anchorCtr="0">
          <a:noAutofit/>
        </a:bodyPr>
        <a:lstStyle/>
        <a:p>
          <a:pPr marL="0" lvl="0" indent="0" algn="l" defTabSz="933450" rtl="0">
            <a:lnSpc>
              <a:spcPct val="90000"/>
            </a:lnSpc>
            <a:spcBef>
              <a:spcPct val="0"/>
            </a:spcBef>
            <a:spcAft>
              <a:spcPct val="35000"/>
            </a:spcAft>
            <a:buNone/>
          </a:pPr>
          <a:r>
            <a:rPr lang="en-TT" sz="2100" b="1" kern="1200" cap="all">
              <a:latin typeface="Georgia"/>
            </a:rPr>
            <a:t>Summary</a:t>
          </a:r>
          <a:endParaRPr lang="en-US" sz="2100" kern="1200">
            <a:latin typeface="Georgia"/>
          </a:endParaRPr>
        </a:p>
      </dsp:txBody>
      <dsp:txXfrm>
        <a:off x="572395" y="52053"/>
        <a:ext cx="7529340" cy="559396"/>
      </dsp:txXfrm>
    </dsp:sp>
    <dsp:sp modelId="{99E23ACC-D054-41E8-BDD9-62EDEDA1AD7C}">
      <dsp:nvSpPr>
        <dsp:cNvPr id="0" name=""/>
        <dsp:cNvSpPr/>
      </dsp:nvSpPr>
      <dsp:spPr>
        <a:xfrm>
          <a:off x="0" y="3004212"/>
          <a:ext cx="10842663" cy="2646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1511" tIns="437388" rIns="841511" bIns="149352" numCol="1" spcCol="1270" anchor="t" anchorCtr="0">
          <a:noAutofit/>
        </a:bodyPr>
        <a:lstStyle/>
        <a:p>
          <a:pPr marL="228600" lvl="1" indent="-228600" algn="l" defTabSz="933450" rtl="0">
            <a:lnSpc>
              <a:spcPct val="100000"/>
            </a:lnSpc>
            <a:spcBef>
              <a:spcPct val="0"/>
            </a:spcBef>
            <a:spcAft>
              <a:spcPct val="15000"/>
            </a:spcAft>
            <a:buChar char="•"/>
          </a:pPr>
          <a:r>
            <a:rPr lang="en-US" sz="2100" kern="1200">
              <a:latin typeface="Georgia Pro Light"/>
              <a:ea typeface="Calibri"/>
              <a:cs typeface="Calibri"/>
            </a:rPr>
            <a:t>Refine the branching ratios and the uncertainties.</a:t>
          </a:r>
          <a:endParaRPr lang="en-US" sz="2100" kern="1200">
            <a:solidFill>
              <a:srgbClr val="444444"/>
            </a:solidFill>
            <a:latin typeface="Georgia Pro Light"/>
            <a:ea typeface="Calibri"/>
            <a:cs typeface="Calibri"/>
          </a:endParaRPr>
        </a:p>
        <a:p>
          <a:pPr marL="228600" lvl="1" indent="-228600" algn="l" defTabSz="933450" rtl="0">
            <a:lnSpc>
              <a:spcPct val="100000"/>
            </a:lnSpc>
            <a:spcBef>
              <a:spcPct val="0"/>
            </a:spcBef>
            <a:spcAft>
              <a:spcPct val="15000"/>
            </a:spcAft>
            <a:buChar char="•"/>
          </a:pPr>
          <a:endParaRPr lang="en-US" sz="2100" kern="1200">
            <a:latin typeface="Georgia Pro Light"/>
            <a:ea typeface="Calibri"/>
            <a:cs typeface="Calibri"/>
          </a:endParaRPr>
        </a:p>
        <a:p>
          <a:pPr marL="228600" lvl="1" indent="-228600" algn="l" defTabSz="933450" rtl="0">
            <a:lnSpc>
              <a:spcPct val="100000"/>
            </a:lnSpc>
            <a:spcBef>
              <a:spcPct val="0"/>
            </a:spcBef>
            <a:spcAft>
              <a:spcPct val="15000"/>
            </a:spcAft>
            <a:buChar char="•"/>
          </a:pPr>
          <a:r>
            <a:rPr lang="en-US" sz="2100" kern="1200">
              <a:latin typeface="Georgia Pro Light"/>
              <a:ea typeface="Calibri"/>
              <a:cs typeface="Calibri"/>
            </a:rPr>
            <a:t>Calculate transition strength to compare with theory. </a:t>
          </a:r>
          <a:endParaRPr lang="en-TT" sz="2100" kern="1200">
            <a:latin typeface="Georgia Pro Light"/>
          </a:endParaRPr>
        </a:p>
        <a:p>
          <a:pPr marL="228600" lvl="1" indent="-228600" algn="l" defTabSz="933450">
            <a:lnSpc>
              <a:spcPct val="100000"/>
            </a:lnSpc>
            <a:spcBef>
              <a:spcPct val="0"/>
            </a:spcBef>
            <a:spcAft>
              <a:spcPct val="15000"/>
            </a:spcAft>
            <a:buChar char="•"/>
          </a:pPr>
          <a:endParaRPr lang="en-US" sz="2100" kern="1200">
            <a:latin typeface="Georgia Pro Light"/>
            <a:ea typeface="Calibri"/>
            <a:cs typeface="Calibri"/>
          </a:endParaRPr>
        </a:p>
        <a:p>
          <a:pPr marL="228600" lvl="1" indent="-228600" algn="l" defTabSz="933450">
            <a:lnSpc>
              <a:spcPct val="90000"/>
            </a:lnSpc>
            <a:spcBef>
              <a:spcPct val="0"/>
            </a:spcBef>
            <a:spcAft>
              <a:spcPct val="15000"/>
            </a:spcAft>
            <a:buChar char="•"/>
          </a:pPr>
          <a:r>
            <a:rPr lang="en-TT" sz="2100" kern="1200">
              <a:latin typeface="Georgia Pro Light"/>
            </a:rPr>
            <a:t>Continue to search for new transitions in level scheme.</a:t>
          </a:r>
          <a:endParaRPr lang="en-US" sz="2100" kern="1200">
            <a:latin typeface="Georgia Pro Light"/>
          </a:endParaRPr>
        </a:p>
        <a:p>
          <a:pPr marL="228600" lvl="1" indent="-228600" algn="l" defTabSz="933450">
            <a:lnSpc>
              <a:spcPct val="90000"/>
            </a:lnSpc>
            <a:spcBef>
              <a:spcPct val="0"/>
            </a:spcBef>
            <a:spcAft>
              <a:spcPct val="15000"/>
            </a:spcAft>
            <a:buChar char="•"/>
          </a:pPr>
          <a:endParaRPr lang="en-TT" sz="2100" kern="1200">
            <a:latin typeface="Georgia Pro Light"/>
          </a:endParaRPr>
        </a:p>
        <a:p>
          <a:pPr marL="228600" lvl="1" indent="-228600" algn="l" defTabSz="933450" rtl="0">
            <a:lnSpc>
              <a:spcPct val="90000"/>
            </a:lnSpc>
            <a:spcBef>
              <a:spcPct val="0"/>
            </a:spcBef>
            <a:spcAft>
              <a:spcPct val="15000"/>
            </a:spcAft>
            <a:buChar char="•"/>
          </a:pPr>
          <a:r>
            <a:rPr lang="el-GR" sz="2100" kern="1200">
              <a:latin typeface="Georgia Pro Light"/>
              <a:ea typeface="Calibri"/>
              <a:cs typeface="Calibri"/>
            </a:rPr>
            <a:t>β</a:t>
          </a:r>
          <a:r>
            <a:rPr lang="en-TT" sz="2100" kern="1200">
              <a:latin typeface="Georgia Pro Light"/>
              <a:ea typeface="Calibri"/>
              <a:cs typeface="Calibri"/>
            </a:rPr>
            <a:t>-decay</a:t>
          </a:r>
          <a:r>
            <a:rPr lang="en-TT" sz="2100" kern="1200">
              <a:latin typeface="Georgia Pro Light"/>
            </a:rPr>
            <a:t> analysis of </a:t>
          </a:r>
          <a:r>
            <a:rPr lang="en-TT" sz="2100" kern="1200" baseline="30000">
              <a:latin typeface="Georgia Pro Light"/>
            </a:rPr>
            <a:t>110</a:t>
          </a:r>
          <a:r>
            <a:rPr lang="en-TT" sz="2100" kern="1200">
              <a:latin typeface="Georgia Pro Light"/>
            </a:rPr>
            <a:t>In.</a:t>
          </a:r>
        </a:p>
      </dsp:txBody>
      <dsp:txXfrm>
        <a:off x="0" y="3004212"/>
        <a:ext cx="10842663" cy="2646000"/>
      </dsp:txXfrm>
    </dsp:sp>
    <dsp:sp modelId="{F29277BD-1A0A-46C6-957A-89A6EE689F71}">
      <dsp:nvSpPr>
        <dsp:cNvPr id="0" name=""/>
        <dsp:cNvSpPr/>
      </dsp:nvSpPr>
      <dsp:spPr>
        <a:xfrm>
          <a:off x="542133" y="2694252"/>
          <a:ext cx="7589864"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879" tIns="0" rIns="286879" bIns="0" numCol="1" spcCol="1270" anchor="ctr" anchorCtr="0">
          <a:noAutofit/>
        </a:bodyPr>
        <a:lstStyle/>
        <a:p>
          <a:pPr marL="0" lvl="0" indent="0" algn="l" defTabSz="933450" rtl="0">
            <a:lnSpc>
              <a:spcPct val="90000"/>
            </a:lnSpc>
            <a:spcBef>
              <a:spcPct val="0"/>
            </a:spcBef>
            <a:spcAft>
              <a:spcPct val="35000"/>
            </a:spcAft>
            <a:buNone/>
          </a:pPr>
          <a:r>
            <a:rPr lang="en-TT" sz="2100" b="1" kern="1200" cap="all" dirty="0">
              <a:latin typeface="Georgia"/>
            </a:rPr>
            <a:t>What’s next?</a:t>
          </a:r>
        </a:p>
      </dsp:txBody>
      <dsp:txXfrm>
        <a:off x="572395" y="2724514"/>
        <a:ext cx="7529340"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06DA1-7254-4F83-B1E4-BF5F76CF72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78C967-1BD9-490C-B0D9-862040818F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A1B13C-E24E-4D8B-B1C2-CE80D9872803}" type="datetimeFigureOut">
              <a:rPr lang="en-US" smtClean="0"/>
              <a:t>2/13/2026</a:t>
            </a:fld>
            <a:endParaRPr lang="en-US"/>
          </a:p>
        </p:txBody>
      </p:sp>
      <p:sp>
        <p:nvSpPr>
          <p:cNvPr id="4" name="Footer Placeholder 3">
            <a:extLst>
              <a:ext uri="{FF2B5EF4-FFF2-40B4-BE49-F238E27FC236}">
                <a16:creationId xmlns:a16="http://schemas.microsoft.com/office/drawing/2014/main" id="{6CEFE8E8-087F-468F-A82E-B9C86AEB6F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B55752-D1FE-4251-80C6-AF69BCEDDC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441243-E346-4AF8-A8BE-A00B651C5070}" type="slidenum">
              <a:rPr lang="en-US" smtClean="0"/>
              <a:t>‹#›</a:t>
            </a:fld>
            <a:endParaRPr lang="en-US"/>
          </a:p>
        </p:txBody>
      </p:sp>
    </p:spTree>
    <p:extLst>
      <p:ext uri="{BB962C8B-B14F-4D97-AF65-F5344CB8AC3E}">
        <p14:creationId xmlns:p14="http://schemas.microsoft.com/office/powerpoint/2010/main" val="275992781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02:10:30.352"/>
    </inkml:context>
    <inkml:brush xml:id="br0">
      <inkml:brushProperty name="width" value="0.06" units="cm"/>
      <inkml:brushProperty name="height" value="0.06" units="cm"/>
    </inkml:brush>
  </inkml:definitions>
  <inkml:trace contextRef="#ctx0" brushRef="#br0">2322 1045 9294,'0'-23'0,"0"7"0,0 1 0,-11-1 0,-2-7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51"/>
    </inkml:context>
    <inkml:brush xml:id="br0">
      <inkml:brushProperty name="width" value="0.1" units="cm"/>
      <inkml:brushProperty name="height" value="0.1" units="cm"/>
      <inkml:brushProperty name="color" value="#FFFFFF"/>
    </inkml:brush>
  </inkml:definitions>
  <inkml:trace contextRef="#ctx0" brushRef="#br0">1323 8292 16383 0 0,'0'0'0'0'0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52"/>
    </inkml:context>
    <inkml:brush xml:id="br0">
      <inkml:brushProperty name="width" value="0.1" units="cm"/>
      <inkml:brushProperty name="height" value="0.1" units="cm"/>
      <inkml:brushProperty name="color" value="#FFFFFF"/>
    </inkml:brush>
  </inkml:definitions>
  <inkml:trace contextRef="#ctx0" brushRef="#br0">21791 8567 0 0 0,'0'245'0'0'0,"5"114"0"0"0,6 30 0 0 0,6-13 0 0 0,10-33 0 0 0,10-30 0 0 0,8-21 0 0 0,11-7 0 0 0,-4-53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53"/>
    </inkml:context>
    <inkml:brush xml:id="br0">
      <inkml:brushProperty name="width" value="0.1" units="cm"/>
      <inkml:brushProperty name="height" value="0.1" units="cm"/>
      <inkml:brushProperty name="color" value="#FFFFFF"/>
    </inkml:brush>
  </inkml:definitions>
  <inkml:trace contextRef="#ctx0" brushRef="#br0">22483 10366 0 0 0,'19'44'0'0'0,"7"18"0"0"0,-7 4 0 0 0,-10-5 0 0 0,-17-12 0 0 0,-22-20 0 0 0,-15-19 0 0 0,1-16 0 0 0,2-13 0 0 0,4-7 0 0 0,3-4 0 0 0,8-1 0 0 0,4-2 0 0 0,-5 2 0 0 0,-1 5 0 0 0,-1 2 0 0 0,-5 1 0 0 0,4-1 0 0 0,6 4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54"/>
    </inkml:context>
    <inkml:brush xml:id="br0">
      <inkml:brushProperty name="width" value="0.1" units="cm"/>
      <inkml:brushProperty name="height" value="0.1" units="cm"/>
      <inkml:brushProperty name="color" value="#FFFFFF"/>
    </inkml:brush>
  </inkml:definitions>
  <inkml:trace contextRef="#ctx0" brushRef="#br0">22317 11138 0 0 0,'-38'-129'0'0'0,"-13"-48"0"0"0,2 1 0 0 0,10 26 0 0 0,11 34 0 0 0,11 32 0 0 0,3 25 0 0 0,-6 22 0 0 0,-4 19 0 0 0,-2 6 0 0 0,-7 1 0 0 0,2-7 0 0 0,6-15 0 0 0,8-2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55"/>
    </inkml:context>
    <inkml:brush xml:id="br0">
      <inkml:brushProperty name="width" value="0.1" units="cm"/>
      <inkml:brushProperty name="height" value="0.1" units="cm"/>
      <inkml:brushProperty name="color" value="#FFFFFF"/>
    </inkml:brush>
  </inkml:definitions>
  <inkml:trace contextRef="#ctx0" brushRef="#br0">21728 10239 0 0 0,'0'44'0'0'0,"0"23"0"0"0,0 10 0 0 0,0 1 0 0 0,0-2 0 0 0,4-5 0 0 0,3-10 0 0 0,4-10 0 0 0,0-4 0 0 0,3-6 0 0 0,0-5 0 0 0,1-3 0 0 0,4-3 0 0 0,3-2 0 0 0,-2 0 0 0 0,0-1 0 0 0,2 0 0 0 0,-4 1 0 0 0,-3-5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56"/>
    </inkml:context>
    <inkml:brush xml:id="br0">
      <inkml:brushProperty name="width" value="0.1" units="cm"/>
      <inkml:brushProperty name="height" value="0.1" units="cm"/>
      <inkml:brushProperty name="color" value="#FFFFFF"/>
    </inkml:brush>
  </inkml:definitions>
  <inkml:trace contextRef="#ctx0" brushRef="#br0">21664 10197 0 0 0,'48'77'0'0'0,"16"30"0"0"0,2 1 0 0 0,-11-12 0 0 0,-9-18 0 0 0,-13-18 0 0 0,-7-13 0 0 0,-13-21 0 0 0,-9-18 0 0 0,-9-21 0 0 0,-9-18 0 0 0,-7-8 0 0 0,-5-7 0 0 0,-2-1 0 0 0,3 3 0 0 0,1 4 0 0 0,0 5 0 0 0,-1 2 0 0 0,9 13 0 0 0,12 13 0 0 0,6 14 0 0 0,13 15 0 0 0,9 8 0 0 0,9 4 0 0 0,4-3 0 0 0,-4-13 0 0 0,-12-8 0 0 0,-11-12 0 0 0,-10-14 0 0 0,-7-10 0 0 0,-6-5 0 0 0,-1-2 0 0 0,7 9 0 0 0,9 19 0 0 0,9 19 0 0 0,8 18 0 0 0,5 12 0 0 0,3 3 0 0 0,2 0 0 0 0,-3-5 0 0 0,-3-4 0 0 0,-4-13 0 0 0,-10-16 0 0 0,-12-24 0 0 0,-15-19 0 0 0,-9-13 0 0 0,-9-8 0 0 0,-4-5 0 0 0,0 4 0 0 0,2 6 0 0 0,3 7 0 0 0,8 5 0 0 0,3 6 0 0 0,1 2 0 0 0,4 2 0 0 0,6 1 0 0 0,9 5 0 0 0,11 11 0 0 0,13 22 0 0 0,19 28 0 0 0,20 27 0 0 0,21 30 0 0 0,10 29 0 0 0,5 16 0 0 0,0 4 0 0 0,-1-14 0 0 0,-17-28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57"/>
    </inkml:context>
    <inkml:brush xml:id="br0">
      <inkml:brushProperty name="width" value="0.1" units="cm"/>
      <inkml:brushProperty name="height" value="0.1" units="cm"/>
      <inkml:brushProperty name="color" value="#FFFFFF"/>
    </inkml:brush>
  </inkml:definitions>
  <inkml:trace contextRef="#ctx0" brushRef="#br0">22188 10747 0 0 0,'-38'-111'0'0'0,"-18"-45"0"0"0,-4-2 0 0 0,8 17 0 0 0,9 28 0 0 0,6 27 0 0 0,9 25 0 0 0,5 17 0 0 0,7 12 0 0 0,1 1 0 0 0,2 1 0 0 0,0 2 0 0 0,1-1 0 0 0,-1 1 0 0 0,0 1 0 0 0,-1-1 0 0 0,1 0 0 0 0,-2 0 0 0 0,2 4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20:56:02.072"/>
    </inkml:context>
    <inkml:brush xml:id="br0">
      <inkml:brushProperty name="width" value="0.06" units="cm"/>
      <inkml:brushProperty name="height" value="0.06" units="cm"/>
    </inkml:brush>
  </inkml:definitions>
  <inkml:trace contextRef="#ctx0" brushRef="#br0">2322 1045 9294,'0'-23'0,"0"7"0,0 1 0,-11-1 0,-2-7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02:13:49.616"/>
    </inkml:context>
    <inkml:brush xml:id="br0">
      <inkml:brushProperty name="width" value="0.08" units="cm"/>
      <inkml:brushProperty name="height" value="0.08" units="cm"/>
    </inkml:brush>
  </inkml:definitions>
  <inkml:trace contextRef="#ctx0" brushRef="#br0">70 1 23200,'-13'2'-574,"6"6"0,-4-3-226,4 11 1,-1-8 14,8 7 1,0-7 79,0 7 0,0-7-241,0 7 868,0-9 1,-11 14 0,-1-7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34"/>
    </inkml:context>
    <inkml:brush xml:id="br0">
      <inkml:brushProperty name="width" value="0.1" units="cm"/>
      <inkml:brushProperty name="height" value="0.1" units="cm"/>
      <inkml:brushProperty name="color" value="#FFFFFF"/>
    </inkml:brush>
  </inkml:definitions>
  <inkml:trace contextRef="#ctx0" brushRef="#br0">2191 8885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35"/>
    </inkml:context>
    <inkml:brush xml:id="br0">
      <inkml:brushProperty name="width" value="0.1" units="cm"/>
      <inkml:brushProperty name="height" value="0.1" units="cm"/>
      <inkml:brushProperty name="color" value="#FFFFFF"/>
    </inkml:brush>
  </inkml:definitions>
  <inkml:trace contextRef="#ctx0" brushRef="#br0">2191 9054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36"/>
    </inkml:context>
    <inkml:brush xml:id="br0">
      <inkml:brushProperty name="width" value="0.1" units="cm"/>
      <inkml:brushProperty name="height" value="0.1" units="cm"/>
      <inkml:brushProperty name="color" value="#FFFFFF"/>
    </inkml:brush>
  </inkml:definitions>
  <inkml:trace contextRef="#ctx0" brushRef="#br0">2261 9280 16383 0 0,'5'0'0'0'0,"1"-4"0"0"0,-4-17 0 0 0,-14-28 0 0 0,-8-26 0 0 0,-15-23 0 0 0,-8-19 0 0 0,0-5 0 0 0,2 5 0 0 0,4 12 0 0 0,7 20 0 0 0,9 18 0 0 0,9 22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37"/>
    </inkml:context>
    <inkml:brush xml:id="br0">
      <inkml:brushProperty name="width" value="0.1" units="cm"/>
      <inkml:brushProperty name="height" value="0.1" units="cm"/>
      <inkml:brushProperty name="color" value="#FFFFFF"/>
    </inkml:brush>
  </inkml:definitions>
  <inkml:trace contextRef="#ctx0" brushRef="#br0">2170 8948 16383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38"/>
    </inkml:context>
    <inkml:brush xml:id="br0">
      <inkml:brushProperty name="width" value="0.1" units="cm"/>
      <inkml:brushProperty name="height" value="0.1" units="cm"/>
      <inkml:brushProperty name="color" value="#FFFFFF"/>
    </inkml:brush>
  </inkml:definitions>
  <inkml:trace contextRef="#ctx0" brushRef="#br0">2170 8948 16383 0 0,'0'0'0'0'0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2-13T21:50:54.039"/>
    </inkml:context>
    <inkml:brush xml:id="br0">
      <inkml:brushProperty name="width" value="0.1" units="cm"/>
      <inkml:brushProperty name="height" value="0.1" units="cm"/>
      <inkml:brushProperty name="color" value="#FFFFFF"/>
    </inkml:brush>
  </inkml:definitions>
  <inkml:trace contextRef="#ctx0" brushRef="#br0">2227 9011 16383 0 0,'-10'33'0'0'0,"-12"41"0"0"0,-8 26 0 0 0,-3 20 0 0 0,-1 0 0 0 0,5-12 0 0 0,8-28 0 0 0,17-57 0 0 0,23-70 0 0 0,23-76 0 0 0,5-27 0 0 0,-6 4 0 0 0,-10 21 0 0 0,-11 22 0 0 0,-7 24 0 0 0,-8 21 0 0 0,-3 15 0 0 0,-8 15 0 0 0,-11 22 0 0 0,-14 36 0 0 0,-5 27 0 0 0,2 18 0 0 0,4 11 0 0 0,5 20 0 0 0,8 1 0 0 0,7-13 0 0 0,5-17 0 0 0,3-17 0 0 0,2-14 0 0 0,1-6 0 0 0,1-13 0 0 0,-1-22 0 0 0,0-26 0 0 0,0-38 0 0 0,-1-18 0 0 0,0-11 0 0 0,0 4 0 0 0,0 3 0 0 0,0 11 0 0 0,0 11 0 0 0,0 12 0 0 0,-5 27 0 0 0,-1 33 0 0 0,-5 23 0 0 0,0 15 0 0 0,1 13 0 0 0,3 1 0 0 0,3-6 0 0 0,1-9 0 0 0,2-7 0 0 0,5-26 0 0 0,13-35 0 0 0,7-23 0 0 0,0-11 0 0 0,-5 0 0 0 0,1-2 0 0 0,-5 4 0 0 0,1 6 0 0 0,2 25 0 0 0,-1 19 0 0 0,-5 16 0 0 0,-3 10 0 0 0,-9 9 0 0 0,-4 4 0 0 0,-1 0 0 0 0,-1-16 0 0 0,7-36 0 0 0,3-20 0 0 0,0-15 0 0 0,0-4 0 0 0,-1-2 0 0 0,-1-2 0 0 0,-6 18 0 0 0,-1 26 0 0 0,-6 19 0 0 0,0 13 0 0 0,1 8 0 0 0,3 5 0 0 0,2 0 0 0 0,2-9 0 0 0,16-14 0 0 0,16-18 0 0 0,7-13 0 0 0,2-7 0 0 0,-4-4 0 0 0,0-1 0 0 0,0 5 0 0 0,-1 7 0 0 0,3 17 0 0 0,-4 18 0 0 0,-3 17 0 0 0,-1 18 0 0 0,-2 23 0 0 0,-4 11 0 0 0,-1 4 0 0 0,0-7 0 0 0,2 2 0 0 0,6 1 0 0 0,3-4 0 0 0,-4-10 0 0 0,-1-12 0 0 0,8-2 0 0 0,3-5 0 0 0,1-2 0 0 0,-3-4 0 0 0,-1-4 0 0 0,-3 0 0 0 0,-2-2 0 0 0,-1-2 0 0 0,0-3 0 0 0,-6-7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02:10:30.352"/>
    </inkml:context>
    <inkml:brush xml:id="br0">
      <inkml:brushProperty name="width" value="0.06" units="cm"/>
      <inkml:brushProperty name="height" value="0.06" units="cm"/>
    </inkml:brush>
  </inkml:definitions>
  <inkml:trace contextRef="#ctx0" brushRef="#br0">2322 1045 9294,'0'-23'0,"0"7"0,0 1 0,-11-1 0,-2-7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32031-6297-4D45-B38B-29B38A09B924}"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59A8F8-ADC6-401C-83FE-1703170D9E28}" type="slidenum">
              <a:rPr lang="en-US" smtClean="0"/>
              <a:t>‹#›</a:t>
            </a:fld>
            <a:endParaRPr lang="en-US"/>
          </a:p>
        </p:txBody>
      </p:sp>
    </p:spTree>
    <p:extLst>
      <p:ext uri="{BB962C8B-B14F-4D97-AF65-F5344CB8AC3E}">
        <p14:creationId xmlns:p14="http://schemas.microsoft.com/office/powerpoint/2010/main" val="325817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Atomic_nucleu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Nuclear_structure" TargetMode="External"/><Relationship Id="rId5" Type="http://schemas.openxmlformats.org/officeDocument/2006/relationships/hyperlink" Target="https://en.wikipedia.org/wiki/Electromagnetic_interaction" TargetMode="External"/><Relationship Id="rId4" Type="http://schemas.openxmlformats.org/officeDocument/2006/relationships/hyperlink" Target="https://en.wikipedia.org/wiki/Inelastic_collis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59A8F8-ADC6-401C-83FE-1703170D9E28}" type="slidenum">
              <a:rPr lang="en-US" smtClean="0"/>
              <a:t>1</a:t>
            </a:fld>
            <a:endParaRPr lang="en-US"/>
          </a:p>
        </p:txBody>
      </p:sp>
    </p:spTree>
    <p:extLst>
      <p:ext uri="{BB962C8B-B14F-4D97-AF65-F5344CB8AC3E}">
        <p14:creationId xmlns:p14="http://schemas.microsoft.com/office/powerpoint/2010/main" val="2074135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PACES (Pentagonal Array for Conversion Electron Spectroscopy) is an array of 5 lithium-drifted silicon (Si(Li)) detectors located inside the vacuum chamber. They are used to detect internal conversion electrons which can be emitted during the decay of excited states in daughter nuclei. These detectors are also used to detect alpha particles which can be emitted when a heavy nucleus decays; this capability is especially important when working with actinide beams at ISAC.</a:t>
            </a:r>
            <a:endParaRPr lang="en-TT"/>
          </a:p>
        </p:txBody>
      </p:sp>
      <p:sp>
        <p:nvSpPr>
          <p:cNvPr id="4" name="Slide Number Placeholder 3"/>
          <p:cNvSpPr>
            <a:spLocks noGrp="1"/>
          </p:cNvSpPr>
          <p:nvPr>
            <p:ph type="sldNum" sz="quarter" idx="5"/>
          </p:nvPr>
        </p:nvSpPr>
        <p:spPr/>
        <p:txBody>
          <a:bodyPr/>
          <a:lstStyle/>
          <a:p>
            <a:fld id="{0F59A8F8-ADC6-401C-83FE-1703170D9E28}" type="slidenum">
              <a:rPr lang="en-US" smtClean="0"/>
              <a:t>14</a:t>
            </a:fld>
            <a:endParaRPr lang="en-US"/>
          </a:p>
        </p:txBody>
      </p:sp>
    </p:spTree>
    <p:extLst>
      <p:ext uri="{BB962C8B-B14F-4D97-AF65-F5344CB8AC3E}">
        <p14:creationId xmlns:p14="http://schemas.microsoft.com/office/powerpoint/2010/main" val="367097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Very important because we want the best resolution possible. We want to be able to resolve peaks at similar energies.</a:t>
            </a:r>
          </a:p>
          <a:p>
            <a:endParaRPr lang="en-US">
              <a:ea typeface="Calibri"/>
              <a:cs typeface="Calibri"/>
            </a:endParaRPr>
          </a:p>
          <a:p>
            <a:r>
              <a:rPr lang="en-US" err="1">
                <a:ea typeface="Calibri"/>
                <a:cs typeface="Calibri"/>
              </a:rPr>
              <a:t>SHow</a:t>
            </a:r>
            <a:r>
              <a:rPr lang="en-US">
                <a:ea typeface="Calibri"/>
                <a:cs typeface="Calibri"/>
              </a:rPr>
              <a:t> singles </a:t>
            </a:r>
            <a:r>
              <a:rPr lang="en-US" err="1">
                <a:ea typeface="Calibri"/>
                <a:cs typeface="Calibri"/>
              </a:rPr>
              <a:t>spectrm</a:t>
            </a:r>
          </a:p>
        </p:txBody>
      </p:sp>
      <p:sp>
        <p:nvSpPr>
          <p:cNvPr id="4" name="Slide Number Placeholder 3"/>
          <p:cNvSpPr>
            <a:spLocks noGrp="1"/>
          </p:cNvSpPr>
          <p:nvPr>
            <p:ph type="sldNum" sz="quarter" idx="5"/>
          </p:nvPr>
        </p:nvSpPr>
        <p:spPr/>
        <p:txBody>
          <a:bodyPr/>
          <a:lstStyle/>
          <a:p>
            <a:fld id="{0F59A8F8-ADC6-401C-83FE-1703170D9E28}" type="slidenum">
              <a:rPr lang="en-US" smtClean="0"/>
              <a:t>16</a:t>
            </a:fld>
            <a:endParaRPr lang="en-US"/>
          </a:p>
        </p:txBody>
      </p:sp>
    </p:spTree>
    <p:extLst>
      <p:ext uri="{BB962C8B-B14F-4D97-AF65-F5344CB8AC3E}">
        <p14:creationId xmlns:p14="http://schemas.microsoft.com/office/powerpoint/2010/main" val="3042629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Absolute efficiency of </a:t>
            </a:r>
            <a:r>
              <a:rPr lang="en-US" err="1">
                <a:ea typeface="Calibri"/>
                <a:cs typeface="Calibri"/>
              </a:rPr>
              <a:t>grifffin</a:t>
            </a:r>
            <a:r>
              <a:rPr lang="en-US">
                <a:ea typeface="Calibri" panose="020F0502020204030204"/>
                <a:cs typeface="Calibri" panose="020F0502020204030204"/>
              </a:rPr>
              <a:t> is about 8% for 1 MeV gamma rays  - don't say this</a:t>
            </a:r>
          </a:p>
        </p:txBody>
      </p:sp>
      <p:sp>
        <p:nvSpPr>
          <p:cNvPr id="4" name="Slide Number Placeholder 3"/>
          <p:cNvSpPr>
            <a:spLocks noGrp="1"/>
          </p:cNvSpPr>
          <p:nvPr>
            <p:ph type="sldNum" sz="quarter" idx="5"/>
          </p:nvPr>
        </p:nvSpPr>
        <p:spPr/>
        <p:txBody>
          <a:bodyPr/>
          <a:lstStyle/>
          <a:p>
            <a:fld id="{0F59A8F8-ADC6-401C-83FE-1703170D9E28}" type="slidenum">
              <a:rPr lang="en-US" smtClean="0"/>
              <a:t>17</a:t>
            </a:fld>
            <a:endParaRPr lang="en-US"/>
          </a:p>
        </p:txBody>
      </p:sp>
    </p:spTree>
    <p:extLst>
      <p:ext uri="{BB962C8B-B14F-4D97-AF65-F5344CB8AC3E}">
        <p14:creationId xmlns:p14="http://schemas.microsoft.com/office/powerpoint/2010/main" val="110368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a:ea typeface="Calibri"/>
                <a:cs typeface="Calibri"/>
              </a:rPr>
              <a:t>I found a potential new state bult on the fourth 0+ excited state (show </a:t>
            </a:r>
            <a:r>
              <a:rPr lang="en-TT" err="1">
                <a:ea typeface="Calibri"/>
                <a:cs typeface="Calibri"/>
              </a:rPr>
              <a:t>pictuere</a:t>
            </a:r>
            <a:r>
              <a:rPr lang="en-TT">
                <a:ea typeface="Calibri"/>
                <a:cs typeface="Calibri"/>
              </a:rPr>
              <a:t>) but I have a problem because I have a doublet of states and they have a similar decay pattern. </a:t>
            </a:r>
            <a:r>
              <a:rPr lang="en-TT"/>
              <a:t>How \</a:t>
            </a:r>
            <a:endParaRPr lang="en-TT">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F59A8F8-ADC6-401C-83FE-1703170D9E28}" type="slidenum">
              <a:rPr lang="en-US" smtClean="0"/>
              <a:t>21</a:t>
            </a:fld>
            <a:endParaRPr lang="en-US"/>
          </a:p>
        </p:txBody>
      </p:sp>
    </p:spTree>
    <p:extLst>
      <p:ext uri="{BB962C8B-B14F-4D97-AF65-F5344CB8AC3E}">
        <p14:creationId xmlns:p14="http://schemas.microsoft.com/office/powerpoint/2010/main" val="1599738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a:t>I have a problem, we have a doublet of states. There are two 2079 keV levels. One with 0+ spin and one with 3-. Each of these transitions are doublets but we can use branching ratios to differentiate between the them. The 295 keV transition is stronger feeding out of the 0+ level while the 1421 keV transition is stronger feeding out of the 3-.</a:t>
            </a:r>
          </a:p>
          <a:p>
            <a:endParaRPr lang="en-TT">
              <a:ea typeface="Calibri"/>
              <a:cs typeface="Calibri"/>
            </a:endParaRPr>
          </a:p>
          <a:p>
            <a:endParaRPr lang="en-TT">
              <a:ea typeface="Calibri"/>
              <a:cs typeface="Calibri"/>
            </a:endParaRPr>
          </a:p>
        </p:txBody>
      </p:sp>
      <p:sp>
        <p:nvSpPr>
          <p:cNvPr id="4" name="Slide Number Placeholder 3"/>
          <p:cNvSpPr>
            <a:spLocks noGrp="1"/>
          </p:cNvSpPr>
          <p:nvPr>
            <p:ph type="sldNum" sz="quarter" idx="5"/>
          </p:nvPr>
        </p:nvSpPr>
        <p:spPr/>
        <p:txBody>
          <a:bodyPr/>
          <a:lstStyle/>
          <a:p>
            <a:fld id="{0F59A8F8-ADC6-401C-83FE-1703170D9E28}" type="slidenum">
              <a:rPr lang="en-US" smtClean="0"/>
              <a:t>24</a:t>
            </a:fld>
            <a:endParaRPr lang="en-US"/>
          </a:p>
        </p:txBody>
      </p:sp>
    </p:spTree>
    <p:extLst>
      <p:ext uri="{BB962C8B-B14F-4D97-AF65-F5344CB8AC3E}">
        <p14:creationId xmlns:p14="http://schemas.microsoft.com/office/powerpoint/2010/main" val="2985165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7C6E4-FEB6-4E8E-710B-403DBE5D2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BF2DB-C4A0-2664-42ED-C6FC3BF36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B93507-D9AA-B2B7-C91E-7298247A98ED}"/>
              </a:ext>
            </a:extLst>
          </p:cNvPr>
          <p:cNvSpPr>
            <a:spLocks noGrp="1"/>
          </p:cNvSpPr>
          <p:nvPr>
            <p:ph type="body" idx="1"/>
          </p:nvPr>
        </p:nvSpPr>
        <p:spPr/>
        <p:txBody>
          <a:bodyPr/>
          <a:lstStyle/>
          <a:p>
            <a:r>
              <a:rPr lang="en-US">
                <a:ea typeface="Calibri"/>
                <a:cs typeface="Calibri"/>
              </a:rPr>
              <a:t>In order to resolves this issue I can gate on the 790 keV to determine the branching ratio of 295 relative to 1421. We can then compare this with literature to see if the branching ratios align with either the 0+ state, 3- state OR NEITHER </a:t>
            </a:r>
          </a:p>
          <a:p>
            <a:endParaRPr lang="en-US">
              <a:ea typeface="Calibri"/>
              <a:cs typeface="Calibri"/>
            </a:endParaRPr>
          </a:p>
          <a:p>
            <a:endParaRPr lang="en-US">
              <a:ea typeface="Calibri"/>
              <a:cs typeface="Calibri"/>
            </a:endParaRPr>
          </a:p>
          <a:p>
            <a:endParaRPr lang="en-US">
              <a:ea typeface="Calibri"/>
              <a:cs typeface="Calibri"/>
            </a:endParaRPr>
          </a:p>
          <a:p>
            <a:r>
              <a:rPr lang="en-US">
                <a:ea typeface="Calibri"/>
                <a:cs typeface="Calibri"/>
              </a:rPr>
              <a:t>We can use the </a:t>
            </a:r>
            <a:r>
              <a:rPr lang="en-US" err="1">
                <a:ea typeface="Calibri"/>
                <a:cs typeface="Calibri"/>
              </a:rPr>
              <a:t>sa</a:t>
            </a:r>
            <a:r>
              <a:rPr lang="en-US">
                <a:ea typeface="Calibri"/>
                <a:cs typeface="Calibri"/>
              </a:rPr>
              <a:t>me way I found the 790 keV but in reverse.  Take their areas, correct for efficiency and calculate branching ratios</a:t>
            </a:r>
          </a:p>
        </p:txBody>
      </p:sp>
      <p:sp>
        <p:nvSpPr>
          <p:cNvPr id="4" name="Slide Number Placeholder 3">
            <a:extLst>
              <a:ext uri="{FF2B5EF4-FFF2-40B4-BE49-F238E27FC236}">
                <a16:creationId xmlns:a16="http://schemas.microsoft.com/office/drawing/2014/main" id="{67EC213C-601B-5C00-8625-999578B0D06A}"/>
              </a:ext>
            </a:extLst>
          </p:cNvPr>
          <p:cNvSpPr>
            <a:spLocks noGrp="1"/>
          </p:cNvSpPr>
          <p:nvPr>
            <p:ph type="sldNum" sz="quarter" idx="5"/>
          </p:nvPr>
        </p:nvSpPr>
        <p:spPr/>
        <p:txBody>
          <a:bodyPr/>
          <a:lstStyle/>
          <a:p>
            <a:fld id="{0F59A8F8-ADC6-401C-83FE-1703170D9E28}" type="slidenum">
              <a:rPr lang="en-US" smtClean="0"/>
              <a:t>29</a:t>
            </a:fld>
            <a:endParaRPr lang="en-US"/>
          </a:p>
        </p:txBody>
      </p:sp>
    </p:spTree>
    <p:extLst>
      <p:ext uri="{BB962C8B-B14F-4D97-AF65-F5344CB8AC3E}">
        <p14:creationId xmlns:p14="http://schemas.microsoft.com/office/powerpoint/2010/main" val="241902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MOSTLY POPULATING 0+ STATE BUT WE CAN'T RULE OUT THAT MAY ALSO POPULATE 3-</a:t>
            </a:r>
          </a:p>
        </p:txBody>
      </p:sp>
      <p:sp>
        <p:nvSpPr>
          <p:cNvPr id="4" name="Slide Number Placeholder 3"/>
          <p:cNvSpPr>
            <a:spLocks noGrp="1"/>
          </p:cNvSpPr>
          <p:nvPr>
            <p:ph type="sldNum" sz="quarter" idx="5"/>
          </p:nvPr>
        </p:nvSpPr>
        <p:spPr/>
        <p:txBody>
          <a:bodyPr/>
          <a:lstStyle/>
          <a:p>
            <a:fld id="{0F59A8F8-ADC6-401C-83FE-1703170D9E28}" type="slidenum">
              <a:rPr lang="en-US" smtClean="0"/>
              <a:t>30</a:t>
            </a:fld>
            <a:endParaRPr lang="en-US"/>
          </a:p>
        </p:txBody>
      </p:sp>
    </p:spTree>
    <p:extLst>
      <p:ext uri="{BB962C8B-B14F-4D97-AF65-F5344CB8AC3E}">
        <p14:creationId xmlns:p14="http://schemas.microsoft.com/office/powerpoint/2010/main" val="504262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Refine the branching ratios and the uncertainties </a:t>
            </a:r>
          </a:p>
          <a:p>
            <a:r>
              <a:rPr lang="en-US">
                <a:ea typeface="Calibri"/>
                <a:cs typeface="Calibri"/>
              </a:rPr>
              <a:t>Calculate the transition strengths which gives us information on the deformation </a:t>
            </a:r>
          </a:p>
          <a:p>
            <a:endParaRPr lang="en-US">
              <a:ea typeface="Calibri"/>
              <a:cs typeface="Calibri"/>
            </a:endParaRPr>
          </a:p>
          <a:p>
            <a:r>
              <a:rPr lang="en-US">
                <a:ea typeface="Calibri"/>
                <a:cs typeface="Calibri"/>
              </a:rPr>
              <a:t>We have beyond mean field theory </a:t>
            </a:r>
          </a:p>
          <a:p>
            <a:endParaRPr lang="en-US">
              <a:ea typeface="Calibri"/>
              <a:cs typeface="Calibri"/>
            </a:endParaRPr>
          </a:p>
          <a:p>
            <a:endParaRPr lang="en-US">
              <a:ea typeface="Calibri"/>
              <a:cs typeface="Calibri"/>
            </a:endParaRPr>
          </a:p>
          <a:p>
            <a:r>
              <a:rPr lang="en-US">
                <a:ea typeface="Calibri"/>
                <a:cs typeface="Calibri"/>
              </a:rPr>
              <a:t>For </a:t>
            </a:r>
            <a:r>
              <a:rPr lang="en-US" err="1">
                <a:ea typeface="Calibri"/>
                <a:cs typeface="Calibri"/>
              </a:rPr>
              <a:t>shapoe</a:t>
            </a:r>
            <a:r>
              <a:rPr lang="en-US">
                <a:ea typeface="Calibri"/>
                <a:cs typeface="Calibri"/>
              </a:rPr>
              <a:t> coexistence they expect collective structure </a:t>
            </a:r>
            <a:r>
              <a:rPr lang="en-US" err="1">
                <a:ea typeface="Calibri"/>
                <a:cs typeface="Calibri"/>
              </a:rPr>
              <a:t>whioch</a:t>
            </a:r>
            <a:r>
              <a:rPr lang="en-US">
                <a:ea typeface="Calibri"/>
                <a:cs typeface="Calibri"/>
              </a:rPr>
              <a:t> have </a:t>
            </a:r>
            <a:r>
              <a:rPr lang="en-US" err="1">
                <a:ea typeface="Calibri"/>
                <a:cs typeface="Calibri"/>
              </a:rPr>
              <a:t>bery</a:t>
            </a:r>
            <a:r>
              <a:rPr lang="en-US">
                <a:ea typeface="Calibri"/>
                <a:cs typeface="Calibri"/>
              </a:rPr>
              <a:t> </a:t>
            </a:r>
            <a:r>
              <a:rPr lang="en-US" err="1">
                <a:ea typeface="Calibri"/>
                <a:cs typeface="Calibri"/>
              </a:rPr>
              <a:t>larege</a:t>
            </a:r>
            <a:r>
              <a:rPr lang="en-US">
                <a:ea typeface="Calibri"/>
                <a:cs typeface="Calibri"/>
              </a:rPr>
              <a:t> transition </a:t>
            </a:r>
            <a:r>
              <a:rPr lang="en-US" err="1">
                <a:ea typeface="Calibri"/>
                <a:cs typeface="Calibri"/>
              </a:rPr>
              <a:t>strnegth</a:t>
            </a:r>
            <a:r>
              <a:rPr lang="en-US">
                <a:ea typeface="Calibri"/>
                <a:cs typeface="Calibri"/>
              </a:rPr>
              <a:t> </a:t>
            </a:r>
            <a:r>
              <a:rPr lang="en-US" err="1">
                <a:ea typeface="Calibri"/>
                <a:cs typeface="Calibri"/>
              </a:rPr>
              <a:t>whiole</a:t>
            </a:r>
            <a:r>
              <a:rPr lang="en-US">
                <a:ea typeface="Calibri"/>
                <a:cs typeface="Calibri"/>
              </a:rPr>
              <a:t> spherical </a:t>
            </a:r>
            <a:r>
              <a:rPr lang="en-US" err="1">
                <a:ea typeface="Calibri"/>
                <a:cs typeface="Calibri"/>
              </a:rPr>
              <a:t>moidel</a:t>
            </a:r>
            <a:r>
              <a:rPr lang="en-US">
                <a:ea typeface="Calibri"/>
                <a:cs typeface="Calibri"/>
              </a:rPr>
              <a:t> has </a:t>
            </a:r>
            <a:r>
              <a:rPr lang="en-US" err="1">
                <a:ea typeface="Calibri"/>
                <a:cs typeface="Calibri"/>
              </a:rPr>
              <a:t>vvery</a:t>
            </a:r>
            <a:r>
              <a:rPr lang="en-US">
                <a:ea typeface="Calibri"/>
                <a:cs typeface="Calibri"/>
              </a:rPr>
              <a:t> small </a:t>
            </a:r>
            <a:r>
              <a:rPr lang="en-US" err="1">
                <a:ea typeface="Calibri"/>
                <a:cs typeface="Calibri"/>
              </a:rPr>
              <a:t>transitiion</a:t>
            </a:r>
            <a:r>
              <a:rPr lang="en-US">
                <a:ea typeface="Calibri"/>
                <a:cs typeface="Calibri"/>
              </a:rPr>
              <a:t> strength </a:t>
            </a:r>
          </a:p>
          <a:p>
            <a:endParaRPr lang="en-US">
              <a:ea typeface="Calibri"/>
              <a:cs typeface="Calibri"/>
            </a:endParaRPr>
          </a:p>
          <a:p>
            <a:r>
              <a:rPr lang="en-US">
                <a:ea typeface="Calibri"/>
                <a:cs typeface="Calibri"/>
              </a:rPr>
              <a:t>Look at Indium </a:t>
            </a:r>
          </a:p>
        </p:txBody>
      </p:sp>
      <p:sp>
        <p:nvSpPr>
          <p:cNvPr id="4" name="Slide Number Placeholder 3"/>
          <p:cNvSpPr>
            <a:spLocks noGrp="1"/>
          </p:cNvSpPr>
          <p:nvPr>
            <p:ph type="sldNum" sz="quarter" idx="5"/>
          </p:nvPr>
        </p:nvSpPr>
        <p:spPr/>
        <p:txBody>
          <a:bodyPr/>
          <a:lstStyle/>
          <a:p>
            <a:fld id="{0F59A8F8-ADC6-401C-83FE-1703170D9E28}" type="slidenum">
              <a:rPr lang="en-US" smtClean="0"/>
              <a:t>31</a:t>
            </a:fld>
            <a:endParaRPr lang="en-US"/>
          </a:p>
        </p:txBody>
      </p:sp>
    </p:spTree>
    <p:extLst>
      <p:ext uri="{BB962C8B-B14F-4D97-AF65-F5344CB8AC3E}">
        <p14:creationId xmlns:p14="http://schemas.microsoft.com/office/powerpoint/2010/main" val="393918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1C30E-3132-44B4-5B35-89A7AF5DA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C7688-CD7F-1E94-D6E1-FCD9A08DE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E4454-A38D-1DB5-DE2B-8E2345B2A3EA}"/>
              </a:ext>
            </a:extLst>
          </p:cNvPr>
          <p:cNvSpPr>
            <a:spLocks noGrp="1"/>
          </p:cNvSpPr>
          <p:nvPr>
            <p:ph type="body" idx="1"/>
          </p:nvPr>
        </p:nvSpPr>
        <p:spPr/>
        <p:txBody>
          <a:bodyPr/>
          <a:lstStyle/>
          <a:p>
            <a:r>
              <a:rPr lang="en-US" sz="1200" b="0" i="0" kern="1200">
                <a:solidFill>
                  <a:schemeClr val="tx1"/>
                </a:solidFill>
                <a:effectLst/>
                <a:latin typeface="+mn-lt"/>
                <a:ea typeface="+mn-ea"/>
                <a:cs typeface="+mn-cs"/>
              </a:rPr>
              <a:t>PACES (Pentagonal Array for Conversion Electron Spectroscopy) is an array of 5 lithium-drifted silicon (Si(Li)) detectors located inside the vacuum chamber. They are used to detect internal conversion electrons which can be emitted during the decay of excited states in daughter nuclei. These detectors are also used to detect alpha particles which can be emitted when a heavy nucleus decays; this capability is especially important when working with actinide beams at ISAC.</a:t>
            </a:r>
            <a:endParaRPr lang="en-TT"/>
          </a:p>
        </p:txBody>
      </p:sp>
      <p:sp>
        <p:nvSpPr>
          <p:cNvPr id="4" name="Slide Number Placeholder 3">
            <a:extLst>
              <a:ext uri="{FF2B5EF4-FFF2-40B4-BE49-F238E27FC236}">
                <a16:creationId xmlns:a16="http://schemas.microsoft.com/office/drawing/2014/main" id="{B82D8333-D955-3B09-909B-E3DEDA023121}"/>
              </a:ext>
            </a:extLst>
          </p:cNvPr>
          <p:cNvSpPr>
            <a:spLocks noGrp="1"/>
          </p:cNvSpPr>
          <p:nvPr>
            <p:ph type="sldNum" sz="quarter" idx="5"/>
          </p:nvPr>
        </p:nvSpPr>
        <p:spPr/>
        <p:txBody>
          <a:bodyPr/>
          <a:lstStyle/>
          <a:p>
            <a:fld id="{0F59A8F8-ADC6-401C-83FE-1703170D9E28}" type="slidenum">
              <a:rPr lang="en-US" smtClean="0"/>
              <a:t>43</a:t>
            </a:fld>
            <a:endParaRPr lang="en-US"/>
          </a:p>
        </p:txBody>
      </p:sp>
    </p:spTree>
    <p:extLst>
      <p:ext uri="{BB962C8B-B14F-4D97-AF65-F5344CB8AC3E}">
        <p14:creationId xmlns:p14="http://schemas.microsoft.com/office/powerpoint/2010/main" val="3887532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order to resolves this issue I can gate on the 790 keV to determine the branching ratio of 295 relative to 1421. We can then compare this with literature to see if the branching ratios align with either the 0+ state, 3- state</a:t>
            </a:r>
          </a:p>
        </p:txBody>
      </p:sp>
      <p:sp>
        <p:nvSpPr>
          <p:cNvPr id="4" name="Slide Number Placeholder 3"/>
          <p:cNvSpPr>
            <a:spLocks noGrp="1"/>
          </p:cNvSpPr>
          <p:nvPr>
            <p:ph type="sldNum" sz="quarter" idx="5"/>
          </p:nvPr>
        </p:nvSpPr>
        <p:spPr/>
        <p:txBody>
          <a:bodyPr/>
          <a:lstStyle/>
          <a:p>
            <a:fld id="{0F59A8F8-ADC6-401C-83FE-1703170D9E28}" type="slidenum">
              <a:rPr lang="en-US" smtClean="0"/>
              <a:t>49</a:t>
            </a:fld>
            <a:endParaRPr lang="en-US"/>
          </a:p>
        </p:txBody>
      </p:sp>
    </p:spTree>
    <p:extLst>
      <p:ext uri="{BB962C8B-B14F-4D97-AF65-F5344CB8AC3E}">
        <p14:creationId xmlns:p14="http://schemas.microsoft.com/office/powerpoint/2010/main" val="53590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Let's start somewhere simple. Consider a nucleus in it's ground state (state with minimal energy). If we give it some energy, the nucleus can be excited and go to an excited state. In fact, there are many possible excited states in this nucleus each with specific spin-parities. These states can decay or de-excite by emitting gamma rays and these de-excitations have specific patterns. This is what we call a level scheme. Now, level scheme can be organized in different ways.</a:t>
            </a:r>
          </a:p>
        </p:txBody>
      </p:sp>
      <p:sp>
        <p:nvSpPr>
          <p:cNvPr id="4" name="Slide Number Placeholder 3"/>
          <p:cNvSpPr>
            <a:spLocks noGrp="1"/>
          </p:cNvSpPr>
          <p:nvPr>
            <p:ph type="sldNum" sz="quarter" idx="5"/>
          </p:nvPr>
        </p:nvSpPr>
        <p:spPr/>
        <p:txBody>
          <a:bodyPr/>
          <a:lstStyle/>
          <a:p>
            <a:fld id="{0F59A8F8-ADC6-401C-83FE-1703170D9E28}" type="slidenum">
              <a:rPr lang="en-US" smtClean="0"/>
              <a:t>2</a:t>
            </a:fld>
            <a:endParaRPr lang="en-US"/>
          </a:p>
        </p:txBody>
      </p:sp>
    </p:spTree>
    <p:extLst>
      <p:ext uri="{BB962C8B-B14F-4D97-AF65-F5344CB8AC3E}">
        <p14:creationId xmlns:p14="http://schemas.microsoft.com/office/powerpoint/2010/main" val="4085215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9695C-0836-7FDB-6F13-AE3DA956F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07A67-CF03-2818-BE32-5DB851E9D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BFFBA-F5A7-7373-591C-E97642AEA182}"/>
              </a:ext>
            </a:extLst>
          </p:cNvPr>
          <p:cNvSpPr>
            <a:spLocks noGrp="1"/>
          </p:cNvSpPr>
          <p:nvPr>
            <p:ph type="body" idx="1"/>
          </p:nvPr>
        </p:nvSpPr>
        <p:spPr/>
        <p:txBody>
          <a:bodyPr/>
          <a:lstStyle/>
          <a:p>
            <a:r>
              <a:rPr lang="en-US">
                <a:ea typeface="Calibri"/>
                <a:cs typeface="Calibri"/>
              </a:rPr>
              <a:t>Let's start somewhere simple. Consider a nucleus in it's ground state (state with minimal energy). If we give it some energy, the nucleus can be excited and go to an excited state. In fact, there are many possible excited states in this nucleus each with specific spin-parities. These states can decay or de-excite by emitting gamma rays and these de-excitations have specific patterns. This is what we call a level scheme. Now, level scheme can be organized in different ways.</a:t>
            </a:r>
          </a:p>
          <a:p>
            <a:endParaRPr lang="en-US">
              <a:ea typeface="Calibri"/>
              <a:cs typeface="Calibri"/>
            </a:endParaRPr>
          </a:p>
          <a:p>
            <a:r>
              <a:rPr lang="en-US">
                <a:ea typeface="Calibri"/>
                <a:cs typeface="Calibri"/>
              </a:rPr>
              <a:t>These levels can be organized in different ways depending on the internal structure of the nucleus </a:t>
            </a:r>
          </a:p>
        </p:txBody>
      </p:sp>
      <p:sp>
        <p:nvSpPr>
          <p:cNvPr id="4" name="Slide Number Placeholder 3">
            <a:extLst>
              <a:ext uri="{FF2B5EF4-FFF2-40B4-BE49-F238E27FC236}">
                <a16:creationId xmlns:a16="http://schemas.microsoft.com/office/drawing/2014/main" id="{6680CA3A-E51F-6186-5BA2-0ED30F893A72}"/>
              </a:ext>
            </a:extLst>
          </p:cNvPr>
          <p:cNvSpPr>
            <a:spLocks noGrp="1"/>
          </p:cNvSpPr>
          <p:nvPr>
            <p:ph type="sldNum" sz="quarter" idx="5"/>
          </p:nvPr>
        </p:nvSpPr>
        <p:spPr/>
        <p:txBody>
          <a:bodyPr/>
          <a:lstStyle/>
          <a:p>
            <a:fld id="{0F59A8F8-ADC6-401C-83FE-1703170D9E28}" type="slidenum">
              <a:rPr lang="en-US" smtClean="0"/>
              <a:t>3</a:t>
            </a:fld>
            <a:endParaRPr lang="en-US"/>
          </a:p>
        </p:txBody>
      </p:sp>
    </p:spTree>
    <p:extLst>
      <p:ext uri="{BB962C8B-B14F-4D97-AF65-F5344CB8AC3E}">
        <p14:creationId xmlns:p14="http://schemas.microsoft.com/office/powerpoint/2010/main" val="2656267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67F0F-3283-42A4-6C30-1524C2E4D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4904D-C9E1-F6BD-BC2F-1160F0AC5F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78FAC-EF9E-506F-D23C-53799BCC09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Georgia Pro Light"/>
                <a:ea typeface="+mn-lt"/>
                <a:cs typeface="+mn-lt"/>
              </a:rPr>
              <a:t>Ongoing debate regarding the nuclear structure of </a:t>
            </a:r>
            <a:r>
              <a:rPr lang="en-TT" baseline="30000">
                <a:latin typeface="Georgia Pro Light"/>
                <a:ea typeface="+mn-lt"/>
                <a:cs typeface="+mn-lt"/>
              </a:rPr>
              <a:t>110</a:t>
            </a:r>
            <a:r>
              <a:rPr lang="en-TT">
                <a:latin typeface="Georgia Pro Light"/>
                <a:ea typeface="+mn-lt"/>
                <a:cs typeface="+mn-lt"/>
              </a:rPr>
              <a:t>Cd.</a:t>
            </a:r>
          </a:p>
          <a:p>
            <a:pPr marL="171450" indent="-171450">
              <a:lnSpc>
                <a:spcPct val="90000"/>
              </a:lnSpc>
              <a:spcBef>
                <a:spcPts val="1000"/>
              </a:spcBef>
              <a:buFont typeface="Arial"/>
              <a:buChar char="•"/>
              <a:defRPr/>
            </a:pPr>
            <a:r>
              <a:rPr lang="en-TT">
                <a:solidFill>
                  <a:srgbClr val="404040"/>
                </a:solidFill>
              </a:rPr>
              <a:t>Cd isotopes have long been considered</a:t>
            </a:r>
            <a:r>
              <a:rPr lang="en-US">
                <a:solidFill>
                  <a:srgbClr val="404040"/>
                </a:solidFill>
              </a:rPr>
              <a:t> prime examples of </a:t>
            </a:r>
            <a:r>
              <a:rPr lang="en-US" b="1" err="1">
                <a:solidFill>
                  <a:srgbClr val="404040"/>
                </a:solidFill>
              </a:rPr>
              <a:t>sphericalvibrational</a:t>
            </a:r>
            <a:r>
              <a:rPr lang="en-US">
                <a:solidFill>
                  <a:srgbClr val="404040"/>
                </a:solidFill>
              </a:rPr>
              <a:t> structures [5]. </a:t>
            </a:r>
            <a:endParaRPr lang="en-US"/>
          </a:p>
          <a:p>
            <a:pPr marL="171450" indent="-171450">
              <a:lnSpc>
                <a:spcPct val="90000"/>
              </a:lnSpc>
              <a:spcBef>
                <a:spcPts val="1000"/>
              </a:spcBef>
              <a:buFont typeface="Arial"/>
              <a:buChar char="•"/>
              <a:defRPr/>
            </a:pPr>
            <a:r>
              <a:rPr lang="en-TT">
                <a:solidFill>
                  <a:srgbClr val="404040"/>
                </a:solidFill>
              </a:rPr>
              <a:t>Recent studies [6,7] suggest that </a:t>
            </a:r>
            <a:r>
              <a:rPr lang="en-TT" baseline="30000">
                <a:solidFill>
                  <a:srgbClr val="404040"/>
                </a:solidFill>
              </a:rPr>
              <a:t>110</a:t>
            </a:r>
            <a:r>
              <a:rPr lang="en-TT">
                <a:solidFill>
                  <a:srgbClr val="404040"/>
                </a:solidFill>
              </a:rPr>
              <a:t>Cd (and other Cd isotopes)possess </a:t>
            </a:r>
            <a:r>
              <a:rPr lang="en-TT" b="1">
                <a:solidFill>
                  <a:srgbClr val="404040"/>
                </a:solidFill>
              </a:rPr>
              <a:t>characteristics of multiple shape coexistence</a:t>
            </a:r>
            <a:r>
              <a:rPr lang="en-TT">
                <a:solidFill>
                  <a:srgbClr val="404040"/>
                </a:solidFill>
              </a:rPr>
              <a:t>.</a:t>
            </a:r>
            <a:endParaRPr lang="en-US"/>
          </a:p>
          <a:p>
            <a:pPr marL="0" marR="0" lvl="0" indent="0" algn="l" defTabSz="914400">
              <a:lnSpc>
                <a:spcPct val="100000"/>
              </a:lnSpc>
              <a:spcBef>
                <a:spcPts val="0"/>
              </a:spcBef>
              <a:spcAft>
                <a:spcPts val="0"/>
              </a:spcAft>
              <a:buClrTx/>
              <a:buSzTx/>
              <a:buFontTx/>
              <a:buNone/>
              <a:tabLst/>
              <a:defRPr/>
            </a:pPr>
            <a:endParaRPr lang="en-TT">
              <a:latin typeface="Georgia Pro Light" panose="02040302050405020303" pitchFamily="18" charset="0"/>
              <a:ea typeface="+mn-lt"/>
              <a:cs typeface="+mn-lt"/>
            </a:endParaRPr>
          </a:p>
          <a:p>
            <a:endParaRPr lang="en-TT"/>
          </a:p>
          <a:p>
            <a:r>
              <a:rPr lang="en-CA" b="1">
                <a:solidFill>
                  <a:srgbClr val="080706"/>
                </a:solidFill>
              </a:rPr>
              <a:t>Multi-Shape </a:t>
            </a:r>
            <a:r>
              <a:rPr lang="en-CA" i="1">
                <a:solidFill>
                  <a:srgbClr val="080706"/>
                </a:solidFill>
              </a:rPr>
              <a:t>Coexisting</a:t>
            </a:r>
            <a:r>
              <a:rPr lang="en-CA" b="1">
                <a:solidFill>
                  <a:srgbClr val="080706"/>
                </a:solidFill>
              </a:rPr>
              <a:t> </a:t>
            </a:r>
            <a:r>
              <a:rPr lang="en-CA">
                <a:solidFill>
                  <a:srgbClr val="080706"/>
                </a:solidFill>
              </a:rPr>
              <a:t>States built </a:t>
            </a:r>
            <a:r>
              <a:rPr lang="en-CA" err="1">
                <a:solidFill>
                  <a:srgbClr val="080706"/>
                </a:solidFill>
              </a:rPr>
              <a:t>on</a:t>
            </a:r>
            <a:r>
              <a:rPr lang="en-CA" u="sng" err="1">
                <a:solidFill>
                  <a:srgbClr val="080706"/>
                </a:solidFill>
              </a:rPr>
              <a:t>Rotational</a:t>
            </a:r>
            <a:r>
              <a:rPr lang="en-CA">
                <a:solidFill>
                  <a:srgbClr val="080706"/>
                </a:solidFill>
              </a:rPr>
              <a:t> Bands</a:t>
            </a:r>
            <a:endParaRPr lang="en-TT"/>
          </a:p>
        </p:txBody>
      </p:sp>
      <p:sp>
        <p:nvSpPr>
          <p:cNvPr id="4" name="Slide Number Placeholder 3">
            <a:extLst>
              <a:ext uri="{FF2B5EF4-FFF2-40B4-BE49-F238E27FC236}">
                <a16:creationId xmlns:a16="http://schemas.microsoft.com/office/drawing/2014/main" id="{7F8A6AD2-C134-568A-ABBC-3E77CF76CCFF}"/>
              </a:ext>
            </a:extLst>
          </p:cNvPr>
          <p:cNvSpPr>
            <a:spLocks noGrp="1"/>
          </p:cNvSpPr>
          <p:nvPr>
            <p:ph type="sldNum" sz="quarter" idx="5"/>
          </p:nvPr>
        </p:nvSpPr>
        <p:spPr/>
        <p:txBody>
          <a:bodyPr/>
          <a:lstStyle/>
          <a:p>
            <a:fld id="{0F59A8F8-ADC6-401C-83FE-1703170D9E28}" type="slidenum">
              <a:rPr lang="en-US" smtClean="0"/>
              <a:t>4</a:t>
            </a:fld>
            <a:endParaRPr lang="en-US"/>
          </a:p>
        </p:txBody>
      </p:sp>
    </p:spTree>
    <p:extLst>
      <p:ext uri="{BB962C8B-B14F-4D97-AF65-F5344CB8AC3E}">
        <p14:creationId xmlns:p14="http://schemas.microsoft.com/office/powerpoint/2010/main" val="304062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A9A58-DEC0-D117-2849-15527FDC2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6D6E9-DA83-388E-3CBA-DFE9B6BD98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82BBD-795A-BC08-2F97-0E93CBD91E4D}"/>
              </a:ext>
            </a:extLst>
          </p:cNvPr>
          <p:cNvSpPr>
            <a:spLocks noGrp="1"/>
          </p:cNvSpPr>
          <p:nvPr>
            <p:ph type="body" idx="1"/>
          </p:nvPr>
        </p:nvSpPr>
        <p:spPr/>
        <p:txBody>
          <a:bodyPr/>
          <a:lstStyle/>
          <a:p>
            <a:r>
              <a:rPr lang="en-US">
                <a:ea typeface="Calibri"/>
                <a:cs typeface="Calibri"/>
              </a:rPr>
              <a:t>We started a campaign in several international laboratories where they study via Colomb Excitation the excited states in Cd-110 using various beam and  target combinations with the goal to extract information on the shapes of these nuclei. </a:t>
            </a:r>
            <a:endParaRPr lang="en-US"/>
          </a:p>
          <a:p>
            <a:endParaRPr lang="en-US">
              <a:ea typeface="Calibri"/>
              <a:cs typeface="Calibri"/>
            </a:endParaRPr>
          </a:p>
          <a:p>
            <a:r>
              <a:rPr lang="en-US">
                <a:ea typeface="Calibri"/>
                <a:cs typeface="Calibri"/>
              </a:rPr>
              <a:t>These studies rely heavily on literature spectroscopic data (e.g. branching ratios, mixing ratios, lifetimes). This is where my research comes in. I'm studying the beta decay of 110Cd and the results from this study help provide </a:t>
            </a:r>
            <a:r>
              <a:rPr lang="en-US"/>
              <a:t>spectroscopic data, (specifically branching ratios) to support the </a:t>
            </a:r>
            <a:r>
              <a:rPr lang="en-US" err="1"/>
              <a:t>CoulEx</a:t>
            </a:r>
            <a:r>
              <a:rPr lang="en-US"/>
              <a:t> studies.</a:t>
            </a:r>
            <a:endParaRPr lang="en-US">
              <a:ea typeface="Calibri"/>
              <a:cs typeface="Calibri"/>
            </a:endParaRPr>
          </a:p>
          <a:p>
            <a:endParaRPr lang="en-US">
              <a:ea typeface="Calibri"/>
              <a:cs typeface="Calibri"/>
            </a:endParaRPr>
          </a:p>
          <a:p>
            <a:endParaRPr lang="en-US">
              <a:ea typeface="Calibri"/>
              <a:cs typeface="Calibri"/>
            </a:endParaRPr>
          </a:p>
          <a:p>
            <a:r>
              <a:rPr lang="en-US"/>
              <a:t>In Coulomb excitation, a </a:t>
            </a:r>
            <a:r>
              <a:rPr lang="en-US">
                <a:hlinkClick r:id="rId3"/>
              </a:rPr>
              <a:t>nucleus</a:t>
            </a:r>
            <a:r>
              <a:rPr lang="en-US"/>
              <a:t> is excited by an </a:t>
            </a:r>
            <a:r>
              <a:rPr lang="en-US">
                <a:hlinkClick r:id="rId4"/>
              </a:rPr>
              <a:t>inelastic collision</a:t>
            </a:r>
            <a:r>
              <a:rPr lang="en-US"/>
              <a:t> with another nucleus through the </a:t>
            </a:r>
            <a:r>
              <a:rPr lang="en-US">
                <a:hlinkClick r:id="rId5"/>
              </a:rPr>
              <a:t>electromagnetic interaction</a:t>
            </a:r>
            <a:r>
              <a:rPr lang="en-US"/>
              <a:t>. </a:t>
            </a:r>
            <a:r>
              <a:rPr lang="en-TT"/>
              <a:t> It </a:t>
            </a:r>
            <a:r>
              <a:rPr lang="en-US"/>
              <a:t>is a technique in experimental nuclear physics to probe the electromagnetic aspect of </a:t>
            </a:r>
            <a:r>
              <a:rPr lang="en-US">
                <a:hlinkClick r:id="rId6"/>
              </a:rPr>
              <a:t>nuclear structure</a:t>
            </a:r>
            <a:r>
              <a:rPr lang="en-US"/>
              <a:t>. </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r>
              <a:rPr lang="en-US">
                <a:ea typeface="Calibri"/>
                <a:cs typeface="Calibri"/>
              </a:rPr>
              <a:t>The cross sections to exciting different excited states a</a:t>
            </a:r>
          </a:p>
        </p:txBody>
      </p:sp>
      <p:sp>
        <p:nvSpPr>
          <p:cNvPr id="4" name="Slide Number Placeholder 3">
            <a:extLst>
              <a:ext uri="{FF2B5EF4-FFF2-40B4-BE49-F238E27FC236}">
                <a16:creationId xmlns:a16="http://schemas.microsoft.com/office/drawing/2014/main" id="{8B793B0D-B0AB-D0EC-CA0A-3EFBFE06A8DA}"/>
              </a:ext>
            </a:extLst>
          </p:cNvPr>
          <p:cNvSpPr>
            <a:spLocks noGrp="1"/>
          </p:cNvSpPr>
          <p:nvPr>
            <p:ph type="sldNum" sz="quarter" idx="5"/>
          </p:nvPr>
        </p:nvSpPr>
        <p:spPr/>
        <p:txBody>
          <a:bodyPr/>
          <a:lstStyle/>
          <a:p>
            <a:fld id="{0F59A8F8-ADC6-401C-83FE-1703170D9E28}" type="slidenum">
              <a:rPr lang="en-US" smtClean="0"/>
              <a:t>5</a:t>
            </a:fld>
            <a:endParaRPr lang="en-US"/>
          </a:p>
        </p:txBody>
      </p:sp>
    </p:spTree>
    <p:extLst>
      <p:ext uri="{BB962C8B-B14F-4D97-AF65-F5344CB8AC3E}">
        <p14:creationId xmlns:p14="http://schemas.microsoft.com/office/powerpoint/2010/main" val="76553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a:t>Search for structures (e.g. 2</a:t>
            </a:r>
            <a:r>
              <a:rPr lang="en-TT" baseline="30000"/>
              <a:t>+</a:t>
            </a:r>
            <a:r>
              <a:rPr lang="en-TT"/>
              <a:t> states) built on low-lying 0</a:t>
            </a:r>
            <a:r>
              <a:rPr lang="en-TT" baseline="30000"/>
              <a:t>+</a:t>
            </a:r>
            <a:r>
              <a:rPr lang="en-TT"/>
              <a:t> states that could be deformed.</a:t>
            </a:r>
          </a:p>
          <a:p>
            <a:endParaRPr lang="en-TT">
              <a:ea typeface="Calibri"/>
              <a:cs typeface="Calibri"/>
            </a:endParaRPr>
          </a:p>
          <a:p>
            <a:r>
              <a:rPr lang="en-TT">
                <a:ea typeface="Calibri"/>
                <a:cs typeface="Calibri"/>
              </a:rPr>
              <a:t>Can add things like levek scheme at the side</a:t>
            </a:r>
          </a:p>
        </p:txBody>
      </p:sp>
      <p:sp>
        <p:nvSpPr>
          <p:cNvPr id="4" name="Slide Number Placeholder 3"/>
          <p:cNvSpPr>
            <a:spLocks noGrp="1"/>
          </p:cNvSpPr>
          <p:nvPr>
            <p:ph type="sldNum" sz="quarter" idx="5"/>
          </p:nvPr>
        </p:nvSpPr>
        <p:spPr/>
        <p:txBody>
          <a:bodyPr/>
          <a:lstStyle/>
          <a:p>
            <a:fld id="{0F59A8F8-ADC6-401C-83FE-1703170D9E28}" type="slidenum">
              <a:rPr lang="en-US" smtClean="0"/>
              <a:t>8</a:t>
            </a:fld>
            <a:endParaRPr lang="en-US"/>
          </a:p>
        </p:txBody>
      </p:sp>
    </p:spTree>
    <p:extLst>
      <p:ext uri="{BB962C8B-B14F-4D97-AF65-F5344CB8AC3E}">
        <p14:creationId xmlns:p14="http://schemas.microsoft.com/office/powerpoint/2010/main" val="134182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3892B-9F7C-77F6-C959-B7982B06A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97DAD-D3F7-33B0-F233-D6548E3A8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DF31A-BFC4-6535-EC3D-92AF4798EC63}"/>
              </a:ext>
            </a:extLst>
          </p:cNvPr>
          <p:cNvSpPr>
            <a:spLocks noGrp="1"/>
          </p:cNvSpPr>
          <p:nvPr>
            <p:ph type="body" idx="1"/>
          </p:nvPr>
        </p:nvSpPr>
        <p:spPr/>
        <p:txBody>
          <a:bodyPr/>
          <a:lstStyle/>
          <a:p>
            <a:r>
              <a:rPr lang="en-US">
                <a:ea typeface="Calibri"/>
                <a:cs typeface="Calibri"/>
              </a:rPr>
              <a:t>480 MeV is formed before reaching GRIFFIN. Can add image of facility </a:t>
            </a:r>
            <a:endParaRPr lang="en-US"/>
          </a:p>
          <a:p>
            <a:endParaRPr lang="en-US">
              <a:ea typeface="Calibri"/>
              <a:cs typeface="Calibri"/>
            </a:endParaRPr>
          </a:p>
          <a:p>
            <a:endParaRPr lang="en-US"/>
          </a:p>
          <a:p>
            <a:r>
              <a:rPr lang="en-US" sz="1200" b="0" i="0" kern="1200">
                <a:solidFill>
                  <a:schemeClr val="tx1"/>
                </a:solidFill>
                <a:effectLst/>
                <a:latin typeface="+mn-lt"/>
                <a:ea typeface="+mn-ea"/>
                <a:cs typeface="+mn-cs"/>
              </a:rPr>
              <a:t>GRIFFIN - </a:t>
            </a:r>
            <a:r>
              <a:rPr lang="en-US" b="1">
                <a:latin typeface="Georgia Pro"/>
                <a:cs typeface="Times New Roman" panose="02020603050405020304" pitchFamily="18" charset="0"/>
              </a:rPr>
              <a:t>G</a:t>
            </a:r>
            <a:r>
              <a:rPr lang="en-US">
                <a:latin typeface="Georgia Pro"/>
                <a:cs typeface="Times New Roman" panose="02020603050405020304" pitchFamily="18" charset="0"/>
              </a:rPr>
              <a:t>amma-</a:t>
            </a:r>
            <a:r>
              <a:rPr lang="en-US" b="1">
                <a:latin typeface="Georgia Pro"/>
                <a:cs typeface="Times New Roman" panose="02020603050405020304" pitchFamily="18" charset="0"/>
              </a:rPr>
              <a:t>R</a:t>
            </a:r>
            <a:r>
              <a:rPr lang="en-US">
                <a:latin typeface="Georgia Pro"/>
                <a:cs typeface="Times New Roman" panose="02020603050405020304" pitchFamily="18" charset="0"/>
              </a:rPr>
              <a:t>ay </a:t>
            </a:r>
            <a:r>
              <a:rPr lang="en-US" b="1">
                <a:latin typeface="Georgia Pro"/>
                <a:cs typeface="Times New Roman" panose="02020603050405020304" pitchFamily="18" charset="0"/>
              </a:rPr>
              <a:t>I</a:t>
            </a:r>
            <a:r>
              <a:rPr lang="en-US">
                <a:latin typeface="Georgia Pro"/>
                <a:cs typeface="Times New Roman" panose="02020603050405020304" pitchFamily="18" charset="0"/>
              </a:rPr>
              <a:t>nfrastructure </a:t>
            </a:r>
            <a:r>
              <a:rPr lang="en-US" b="1">
                <a:latin typeface="Georgia Pro"/>
                <a:cs typeface="Times New Roman" panose="02020603050405020304" pitchFamily="18" charset="0"/>
              </a:rPr>
              <a:t>F</a:t>
            </a:r>
            <a:r>
              <a:rPr lang="en-US">
                <a:latin typeface="Georgia Pro"/>
                <a:cs typeface="Times New Roman" panose="02020603050405020304" pitchFamily="18" charset="0"/>
              </a:rPr>
              <a:t>or </a:t>
            </a:r>
            <a:r>
              <a:rPr lang="en-US" b="1">
                <a:latin typeface="Georgia Pro"/>
                <a:cs typeface="Times New Roman" panose="02020603050405020304" pitchFamily="18" charset="0"/>
              </a:rPr>
              <a:t>F</a:t>
            </a:r>
            <a:r>
              <a:rPr lang="en-US">
                <a:latin typeface="Georgia Pro"/>
                <a:cs typeface="Times New Roman" panose="02020603050405020304" pitchFamily="18" charset="0"/>
              </a:rPr>
              <a:t>undamental </a:t>
            </a:r>
            <a:r>
              <a:rPr lang="en-US" b="1">
                <a:latin typeface="Georgia Pro"/>
                <a:cs typeface="Times New Roman" panose="02020603050405020304" pitchFamily="18" charset="0"/>
              </a:rPr>
              <a:t>I</a:t>
            </a:r>
            <a:r>
              <a:rPr lang="en-US">
                <a:latin typeface="Georgia Pro"/>
                <a:cs typeface="Times New Roman" panose="02020603050405020304" pitchFamily="18" charset="0"/>
              </a:rPr>
              <a:t>nvestigations of </a:t>
            </a:r>
            <a:r>
              <a:rPr lang="en-US" b="1">
                <a:latin typeface="Georgia Pro"/>
                <a:cs typeface="Times New Roman" panose="02020603050405020304" pitchFamily="18" charset="0"/>
              </a:rPr>
              <a:t>N</a:t>
            </a:r>
            <a:r>
              <a:rPr lang="en-US">
                <a:latin typeface="Georgia Pro"/>
                <a:cs typeface="Times New Roman" panose="02020603050405020304" pitchFamily="18" charset="0"/>
              </a:rPr>
              <a:t>uclei</a:t>
            </a:r>
            <a:r>
              <a:rPr lang="en-US" sz="1200" b="0" i="0" kern="1200">
                <a:solidFill>
                  <a:schemeClr val="tx1"/>
                </a:solidFill>
                <a:effectLst/>
                <a:latin typeface="+mn-lt"/>
                <a:ea typeface="+mn-ea"/>
                <a:cs typeface="+mn-cs"/>
              </a:rPr>
              <a:t>- is a state-of-the-art facility for decay spectroscopy with rare-isotope beams located at the TRIUMF-ISAC-I facility, Vancouver, Canada. An array of 16 high-purity germanium clover detectors coupled to a fully digital data acquisition system dramatically increases gamma-ray detection efficiency and data </a:t>
            </a:r>
            <a:r>
              <a:rPr lang="en-US" sz="1200" b="0" i="0" kern="1200" err="1">
                <a:solidFill>
                  <a:schemeClr val="tx1"/>
                </a:solidFill>
                <a:effectLst/>
                <a:latin typeface="+mn-lt"/>
                <a:ea typeface="+mn-ea"/>
                <a:cs typeface="+mn-cs"/>
              </a:rPr>
              <a:t>aquisition</a:t>
            </a:r>
            <a:r>
              <a:rPr lang="en-US" sz="1200" b="0" i="0" kern="1200">
                <a:solidFill>
                  <a:schemeClr val="tx1"/>
                </a:solidFill>
                <a:effectLst/>
                <a:latin typeface="+mn-lt"/>
                <a:ea typeface="+mn-ea"/>
                <a:cs typeface="+mn-cs"/>
              </a:rPr>
              <a:t> throughput over past experiments, while leveraging a powerful suite of ancillary detectors developed for its predecessor, the 8pi spectrometer.</a:t>
            </a:r>
            <a:endParaRPr lang="en-US">
              <a:latin typeface="Georgia Pro" panose="02040502050405020303" pitchFamily="18" charset="0"/>
              <a:cs typeface="Times New Roman" panose="02020603050405020304" pitchFamily="18" charset="0"/>
            </a:endParaRPr>
          </a:p>
          <a:p>
            <a:endParaRPr lang="en-TT"/>
          </a:p>
        </p:txBody>
      </p:sp>
      <p:sp>
        <p:nvSpPr>
          <p:cNvPr id="4" name="Slide Number Placeholder 3">
            <a:extLst>
              <a:ext uri="{FF2B5EF4-FFF2-40B4-BE49-F238E27FC236}">
                <a16:creationId xmlns:a16="http://schemas.microsoft.com/office/drawing/2014/main" id="{FC9879F9-8550-B377-3524-072529706AF6}"/>
              </a:ext>
            </a:extLst>
          </p:cNvPr>
          <p:cNvSpPr>
            <a:spLocks noGrp="1"/>
          </p:cNvSpPr>
          <p:nvPr>
            <p:ph type="sldNum" sz="quarter" idx="5"/>
          </p:nvPr>
        </p:nvSpPr>
        <p:spPr/>
        <p:txBody>
          <a:bodyPr/>
          <a:lstStyle/>
          <a:p>
            <a:fld id="{0F59A8F8-ADC6-401C-83FE-1703170D9E28}" type="slidenum">
              <a:rPr lang="en-US" smtClean="0"/>
              <a:t>9</a:t>
            </a:fld>
            <a:endParaRPr lang="en-US"/>
          </a:p>
        </p:txBody>
      </p:sp>
    </p:spTree>
    <p:extLst>
      <p:ext uri="{BB962C8B-B14F-4D97-AF65-F5344CB8AC3E}">
        <p14:creationId xmlns:p14="http://schemas.microsoft.com/office/powerpoint/2010/main" val="325212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During the experiment, two tape cycles were employed. A cycle with 25 s beam implantation followed by 30 s of decay was used to focus on the 110Ag </a:t>
            </a:r>
            <a:r>
              <a:rPr lang="en-TT" sz="1200" b="0" i="0" u="none" strike="noStrike" kern="1200" baseline="0">
                <a:solidFill>
                  <a:schemeClr val="tx1"/>
                </a:solidFill>
                <a:latin typeface="+mn-lt"/>
                <a:ea typeface="+mn-ea"/>
                <a:cs typeface="+mn-cs"/>
              </a:rPr>
              <a:t>decay. </a:t>
            </a:r>
            <a:r>
              <a:rPr lang="en-US" sz="1200" b="0" i="0" u="none" strike="noStrike" kern="1200" baseline="0">
                <a:solidFill>
                  <a:schemeClr val="tx1"/>
                </a:solidFill>
                <a:latin typeface="+mn-lt"/>
                <a:ea typeface="+mn-ea"/>
                <a:cs typeface="+mn-cs"/>
              </a:rPr>
              <a:t>For the 110In decay a longer cycle was used that involved building a source for 10–15 min. and counting for 8–10 h.</a:t>
            </a:r>
          </a:p>
          <a:p>
            <a:endParaRPr lang="en-US">
              <a:ea typeface="Calibri"/>
              <a:cs typeface="Calibri"/>
            </a:endParaRPr>
          </a:p>
          <a:p>
            <a:r>
              <a:rPr lang="en-US">
                <a:ea typeface="Calibri"/>
                <a:cs typeface="Calibri"/>
              </a:rPr>
              <a:t>Behind the lead wall. Inside box there is lead wall</a:t>
            </a:r>
          </a:p>
          <a:p>
            <a:endParaRPr lang="en-US"/>
          </a:p>
          <a:p>
            <a:r>
              <a:rPr lang="en-US"/>
              <a:t>Using a cycle of 25 s beam on results in</a:t>
            </a:r>
            <a:endParaRPr lang="en-US">
              <a:ea typeface="Calibri"/>
              <a:cs typeface="Calibri"/>
            </a:endParaRPr>
          </a:p>
          <a:p>
            <a:r>
              <a:rPr lang="en-US"/>
              <a:t>the 110 Ag activity as the dominating activity on the tape. However, approximately 95% of the decay</a:t>
            </a:r>
            <a:endParaRPr lang="en-US">
              <a:ea typeface="Calibri"/>
              <a:cs typeface="Calibri"/>
            </a:endParaRPr>
          </a:p>
          <a:p>
            <a:r>
              <a:rPr lang="en-US"/>
              <a:t>proceeds to the 110 Cd ground state, and thus the rate of γ-ray emission resulting from the 110 Ag</a:t>
            </a:r>
            <a:endParaRPr lang="en-US">
              <a:ea typeface="Calibri"/>
              <a:cs typeface="Calibri"/>
            </a:endParaRPr>
          </a:p>
          <a:p>
            <a:r>
              <a:rPr lang="en-US"/>
              <a:t>decay is less than that resulting from the 110 In decay. We must emphasize here that the 110 In decay,</a:t>
            </a:r>
            <a:endParaRPr lang="en-US">
              <a:ea typeface="Calibri"/>
              <a:cs typeface="Calibri"/>
            </a:endParaRPr>
          </a:p>
          <a:p>
            <a:r>
              <a:rPr lang="en-US"/>
              <a:t>both the ground state and isomeric state, are still useful decays to observe, but since they populate</a:t>
            </a:r>
            <a:endParaRPr lang="en-US">
              <a:ea typeface="Calibri"/>
              <a:cs typeface="Calibri"/>
            </a:endParaRPr>
          </a:p>
          <a:p>
            <a:r>
              <a:rPr lang="en-US"/>
              <a:t>higher-spin states than the 110 Ag, we wish to focus on the latter for the majority of the experiment.</a:t>
            </a:r>
            <a:endParaRPr lang="en-US">
              <a:ea typeface="Calibri"/>
              <a:cs typeface="Calibri"/>
            </a:endParaRPr>
          </a:p>
        </p:txBody>
      </p:sp>
      <p:sp>
        <p:nvSpPr>
          <p:cNvPr id="4" name="Slide Number Placeholder 3"/>
          <p:cNvSpPr>
            <a:spLocks noGrp="1"/>
          </p:cNvSpPr>
          <p:nvPr>
            <p:ph type="sldNum" sz="quarter" idx="5"/>
          </p:nvPr>
        </p:nvSpPr>
        <p:spPr/>
        <p:txBody>
          <a:bodyPr/>
          <a:lstStyle/>
          <a:p>
            <a:fld id="{0F59A8F8-ADC6-401C-83FE-1703170D9E28}" type="slidenum">
              <a:rPr lang="en-US" smtClean="0"/>
              <a:t>11</a:t>
            </a:fld>
            <a:endParaRPr lang="en-US"/>
          </a:p>
        </p:txBody>
      </p:sp>
    </p:spTree>
    <p:extLst>
      <p:ext uri="{BB962C8B-B14F-4D97-AF65-F5344CB8AC3E}">
        <p14:creationId xmlns:p14="http://schemas.microsoft.com/office/powerpoint/2010/main" val="65016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Whereas Ge detectors have excellent energy resolution for gamma rays, these fast scintillators have a very good timing resolution for gamma rays but poorer energy resolution. The fast-timing can be used to measure the lifetime of excited states in daughter nuclei which live for as short a time as 10 picoseconds, </a:t>
            </a:r>
            <a:r>
              <a:rPr lang="en-US" sz="1200" b="0" i="0" kern="1200" err="1">
                <a:solidFill>
                  <a:schemeClr val="tx1"/>
                </a:solidFill>
                <a:effectLst/>
                <a:latin typeface="+mn-lt"/>
                <a:ea typeface="+mn-ea"/>
                <a:cs typeface="+mn-cs"/>
              </a:rPr>
              <a:t>thats</a:t>
            </a:r>
            <a:r>
              <a:rPr lang="en-US" sz="1200" b="0" i="0" kern="1200">
                <a:solidFill>
                  <a:schemeClr val="tx1"/>
                </a:solidFill>
                <a:effectLst/>
                <a:latin typeface="+mn-lt"/>
                <a:ea typeface="+mn-ea"/>
                <a:cs typeface="+mn-cs"/>
              </a:rPr>
              <a:t> a hundred thousandth of a millionth of a second.</a:t>
            </a:r>
            <a:endParaRPr lang="en-TT"/>
          </a:p>
        </p:txBody>
      </p:sp>
      <p:sp>
        <p:nvSpPr>
          <p:cNvPr id="4" name="Slide Number Placeholder 3"/>
          <p:cNvSpPr>
            <a:spLocks noGrp="1"/>
          </p:cNvSpPr>
          <p:nvPr>
            <p:ph type="sldNum" sz="quarter" idx="5"/>
          </p:nvPr>
        </p:nvSpPr>
        <p:spPr/>
        <p:txBody>
          <a:bodyPr/>
          <a:lstStyle/>
          <a:p>
            <a:fld id="{0F59A8F8-ADC6-401C-83FE-1703170D9E28}" type="slidenum">
              <a:rPr lang="en-US" smtClean="0"/>
              <a:t>13</a:t>
            </a:fld>
            <a:endParaRPr lang="en-US"/>
          </a:p>
        </p:txBody>
      </p:sp>
    </p:spTree>
    <p:extLst>
      <p:ext uri="{BB962C8B-B14F-4D97-AF65-F5344CB8AC3E}">
        <p14:creationId xmlns:p14="http://schemas.microsoft.com/office/powerpoint/2010/main" val="269883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381000" y="4814306"/>
            <a:ext cx="11430000" cy="914400"/>
          </a:xfrm>
        </p:spPr>
        <p:txBody>
          <a:bodyPr anchor="b" anchorCtr="0">
            <a:normAutofit/>
          </a:bodyPr>
          <a:lstStyle>
            <a:lvl1pPr algn="ctr">
              <a:defRPr sz="4400" baseline="0"/>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5727142"/>
            <a:ext cx="9144000" cy="457200"/>
          </a:xfrm>
        </p:spPr>
        <p:txBody>
          <a:bodyPr>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a:extLst>
              <a:ext uri="{FF2B5EF4-FFF2-40B4-BE49-F238E27FC236}">
                <a16:creationId xmlns:a16="http://schemas.microsoft.com/office/drawing/2014/main" id="{A5C2095F-7B39-4759-AE92-AE50B6BA5326}"/>
              </a:ext>
            </a:extLst>
          </p:cNvPr>
          <p:cNvSpPr>
            <a:spLocks noGrp="1"/>
          </p:cNvSpPr>
          <p:nvPr>
            <p:ph type="pic" sz="quarter" idx="10"/>
          </p:nvPr>
        </p:nvSpPr>
        <p:spPr>
          <a:xfrm>
            <a:off x="0" y="0"/>
            <a:ext cx="2971800" cy="4498848"/>
          </a:xfrm>
          <a:solidFill>
            <a:schemeClr val="accent5"/>
          </a:solidFill>
        </p:spPr>
        <p:txBody>
          <a:bodyPr>
            <a:normAutofit/>
          </a:bodyPr>
          <a:lstStyle>
            <a:lvl1pPr>
              <a:defRPr sz="2000"/>
            </a:lvl1pPr>
          </a:lstStyle>
          <a:p>
            <a:endParaRPr lang="en-US"/>
          </a:p>
        </p:txBody>
      </p:sp>
      <p:sp>
        <p:nvSpPr>
          <p:cNvPr id="8" name="Picture Placeholder 4">
            <a:extLst>
              <a:ext uri="{FF2B5EF4-FFF2-40B4-BE49-F238E27FC236}">
                <a16:creationId xmlns:a16="http://schemas.microsoft.com/office/drawing/2014/main" id="{0B0A5D79-F0F4-45CE-B062-C2E357A0618C}"/>
              </a:ext>
            </a:extLst>
          </p:cNvPr>
          <p:cNvSpPr>
            <a:spLocks noGrp="1"/>
          </p:cNvSpPr>
          <p:nvPr>
            <p:ph type="pic" sz="quarter" idx="13"/>
          </p:nvPr>
        </p:nvSpPr>
        <p:spPr>
          <a:xfrm>
            <a:off x="3088640" y="0"/>
            <a:ext cx="2971800" cy="4498848"/>
          </a:xfrm>
          <a:solidFill>
            <a:schemeClr val="accent5"/>
          </a:solidFill>
        </p:spPr>
        <p:txBody>
          <a:bodyPr>
            <a:normAutofit/>
          </a:bodyPr>
          <a:lstStyle>
            <a:lvl1pPr>
              <a:defRPr sz="2000"/>
            </a:lvl1pPr>
          </a:lstStyle>
          <a:p>
            <a:endParaRPr lang="en-US"/>
          </a:p>
        </p:txBody>
      </p:sp>
      <p:sp>
        <p:nvSpPr>
          <p:cNvPr id="7" name="Picture Placeholder 4">
            <a:extLst>
              <a:ext uri="{FF2B5EF4-FFF2-40B4-BE49-F238E27FC236}">
                <a16:creationId xmlns:a16="http://schemas.microsoft.com/office/drawing/2014/main" id="{805D607A-0932-4D45-85E9-8409F3427E06}"/>
              </a:ext>
            </a:extLst>
          </p:cNvPr>
          <p:cNvSpPr>
            <a:spLocks noGrp="1"/>
          </p:cNvSpPr>
          <p:nvPr>
            <p:ph type="pic" sz="quarter" idx="12"/>
          </p:nvPr>
        </p:nvSpPr>
        <p:spPr>
          <a:xfrm>
            <a:off x="6177280" y="0"/>
            <a:ext cx="2971800" cy="4498848"/>
          </a:xfrm>
          <a:solidFill>
            <a:schemeClr val="accent5"/>
          </a:solidFill>
        </p:spPr>
        <p:txBody>
          <a:bodyPr>
            <a:normAutofit/>
          </a:bodyPr>
          <a:lstStyle>
            <a:lvl1pPr>
              <a:defRPr sz="2000"/>
            </a:lvl1pPr>
          </a:lstStyle>
          <a:p>
            <a:endParaRPr lang="en-US"/>
          </a:p>
        </p:txBody>
      </p:sp>
      <p:sp>
        <p:nvSpPr>
          <p:cNvPr id="6" name="Picture Placeholder 4">
            <a:extLst>
              <a:ext uri="{FF2B5EF4-FFF2-40B4-BE49-F238E27FC236}">
                <a16:creationId xmlns:a16="http://schemas.microsoft.com/office/drawing/2014/main" id="{68161B2D-4407-42D9-AB65-087A0993DC9B}"/>
              </a:ext>
            </a:extLst>
          </p:cNvPr>
          <p:cNvSpPr>
            <a:spLocks noGrp="1"/>
          </p:cNvSpPr>
          <p:nvPr>
            <p:ph type="pic" sz="quarter" idx="11"/>
          </p:nvPr>
        </p:nvSpPr>
        <p:spPr>
          <a:xfrm>
            <a:off x="9265920" y="0"/>
            <a:ext cx="2971800" cy="4498848"/>
          </a:xfrm>
          <a:solidFill>
            <a:schemeClr val="accent5"/>
          </a:solidFill>
        </p:spPr>
        <p:txBody>
          <a:bodyPr>
            <a:normAutofit/>
          </a:bodyPr>
          <a:lstStyle>
            <a:lvl1pPr>
              <a:defRPr sz="2000"/>
            </a:lvl1pPr>
          </a:lstStyle>
          <a:p>
            <a:endParaRPr lang="en-US"/>
          </a:p>
        </p:txBody>
      </p:sp>
      <p:grpSp>
        <p:nvGrpSpPr>
          <p:cNvPr id="9" name="Bottom Right">
            <a:extLst>
              <a:ext uri="{FF2B5EF4-FFF2-40B4-BE49-F238E27FC236}">
                <a16:creationId xmlns:a16="http://schemas.microsoft.com/office/drawing/2014/main" id="{0ADFF9C3-7C25-4ED5-81ED-9431FC8E32D4}"/>
              </a:ext>
              <a:ext uri="{C183D7F6-B498-43B3-948B-1728B52AA6E4}">
                <adec:decorative xmlns:adec="http://schemas.microsoft.com/office/drawing/2017/decorative" val="1"/>
              </a:ext>
            </a:extLst>
          </p:cNvPr>
          <p:cNvGrpSpPr/>
          <p:nvPr userDrawn="1"/>
        </p:nvGrpSpPr>
        <p:grpSpPr>
          <a:xfrm flipH="1">
            <a:off x="-1" y="4222592"/>
            <a:ext cx="4572000" cy="2635408"/>
            <a:chOff x="7980400" y="3276601"/>
            <a:chExt cx="4211600" cy="3581399"/>
          </a:xfrm>
        </p:grpSpPr>
        <p:grpSp>
          <p:nvGrpSpPr>
            <p:cNvPr id="10" name="Graphic 157">
              <a:extLst>
                <a:ext uri="{FF2B5EF4-FFF2-40B4-BE49-F238E27FC236}">
                  <a16:creationId xmlns:a16="http://schemas.microsoft.com/office/drawing/2014/main" id="{3855FED8-087A-4ECA-B19E-7F86739CBA0B}"/>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2" name="Freeform: Shape 24">
                <a:extLst>
                  <a:ext uri="{FF2B5EF4-FFF2-40B4-BE49-F238E27FC236}">
                    <a16:creationId xmlns:a16="http://schemas.microsoft.com/office/drawing/2014/main" id="{A926BA7E-AF91-486C-A25D-9D87EB19951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3" name="Freeform: Shape 25">
                <a:extLst>
                  <a:ext uri="{FF2B5EF4-FFF2-40B4-BE49-F238E27FC236}">
                    <a16:creationId xmlns:a16="http://schemas.microsoft.com/office/drawing/2014/main" id="{86FE3C9D-35BA-4B6F-BA75-1B08C63477B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4" name="Freeform: Shape 26">
                <a:extLst>
                  <a:ext uri="{FF2B5EF4-FFF2-40B4-BE49-F238E27FC236}">
                    <a16:creationId xmlns:a16="http://schemas.microsoft.com/office/drawing/2014/main" id="{23288AEC-C6CA-4B67-910D-25E4BD97343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5" name="Freeform: Shape 30">
                <a:extLst>
                  <a:ext uri="{FF2B5EF4-FFF2-40B4-BE49-F238E27FC236}">
                    <a16:creationId xmlns:a16="http://schemas.microsoft.com/office/drawing/2014/main" id="{6F549CCC-D405-4BA1-A232-C56449416BE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6" name="Freeform: Shape 31">
                <a:extLst>
                  <a:ext uri="{FF2B5EF4-FFF2-40B4-BE49-F238E27FC236}">
                    <a16:creationId xmlns:a16="http://schemas.microsoft.com/office/drawing/2014/main" id="{0173928B-6BE7-48C8-BC2D-FA9D803DE7F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7" name="Freeform: Shape 32">
                <a:extLst>
                  <a:ext uri="{FF2B5EF4-FFF2-40B4-BE49-F238E27FC236}">
                    <a16:creationId xmlns:a16="http://schemas.microsoft.com/office/drawing/2014/main" id="{15D84E21-7BFE-4F1A-AFFC-A624A12B433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8" name="Freeform: Shape 36">
                <a:extLst>
                  <a:ext uri="{FF2B5EF4-FFF2-40B4-BE49-F238E27FC236}">
                    <a16:creationId xmlns:a16="http://schemas.microsoft.com/office/drawing/2014/main" id="{2DEA3AAE-0C03-42C2-A70B-763D840692B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11" name="Freeform: Shape 23">
              <a:extLst>
                <a:ext uri="{FF2B5EF4-FFF2-40B4-BE49-F238E27FC236}">
                  <a16:creationId xmlns:a16="http://schemas.microsoft.com/office/drawing/2014/main" id="{B7386810-4CAD-4571-8758-D163D51A48FB}"/>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 for Product Laun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sp>
        <p:nvSpPr>
          <p:cNvPr id="17" name="Rectangle 16">
            <a:extLst>
              <a:ext uri="{FF2B5EF4-FFF2-40B4-BE49-F238E27FC236}">
                <a16:creationId xmlns:a16="http://schemas.microsoft.com/office/drawing/2014/main" id="{DCE235D5-C9A4-4BE8-BA73-CB43044C0191}"/>
              </a:ext>
              <a:ext uri="{C183D7F6-B498-43B3-948B-1728B52AA6E4}">
                <adec:decorative xmlns:adec="http://schemas.microsoft.com/office/drawing/2017/decorative" val="1"/>
              </a:ext>
            </a:extLst>
          </p:cNvPr>
          <p:cNvSpPr/>
          <p:nvPr userDrawn="1"/>
        </p:nvSpPr>
        <p:spPr>
          <a:xfrm>
            <a:off x="838200" y="2124766"/>
            <a:ext cx="1828800" cy="27432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E335D8-9532-4971-B398-4A92330E0E3F}"/>
              </a:ext>
              <a:ext uri="{C183D7F6-B498-43B3-948B-1728B52AA6E4}">
                <adec:decorative xmlns:adec="http://schemas.microsoft.com/office/drawing/2017/decorative" val="1"/>
              </a:ext>
            </a:extLst>
          </p:cNvPr>
          <p:cNvSpPr/>
          <p:nvPr userDrawn="1"/>
        </p:nvSpPr>
        <p:spPr>
          <a:xfrm>
            <a:off x="3008521" y="2120360"/>
            <a:ext cx="1828800" cy="27432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D1A1F96-B917-4C7C-AC49-6F5A63D2D228}"/>
              </a:ext>
              <a:ext uri="{C183D7F6-B498-43B3-948B-1728B52AA6E4}">
                <adec:decorative xmlns:adec="http://schemas.microsoft.com/office/drawing/2017/decorative" val="1"/>
              </a:ext>
            </a:extLst>
          </p:cNvPr>
          <p:cNvSpPr/>
          <p:nvPr userDrawn="1"/>
        </p:nvSpPr>
        <p:spPr>
          <a:xfrm>
            <a:off x="5178842" y="2115954"/>
            <a:ext cx="1828800" cy="2743200"/>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92F025-DDF7-4E7F-8D91-219F785DC6E3}"/>
              </a:ext>
              <a:ext uri="{C183D7F6-B498-43B3-948B-1728B52AA6E4}">
                <adec:decorative xmlns:adec="http://schemas.microsoft.com/office/drawing/2017/decorative" val="1"/>
              </a:ext>
            </a:extLst>
          </p:cNvPr>
          <p:cNvSpPr/>
          <p:nvPr userDrawn="1"/>
        </p:nvSpPr>
        <p:spPr>
          <a:xfrm>
            <a:off x="7349163" y="2111548"/>
            <a:ext cx="1828800" cy="2743200"/>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61C09E-D15F-45A5-B238-7BCA8F433045}"/>
              </a:ext>
              <a:ext uri="{C183D7F6-B498-43B3-948B-1728B52AA6E4}">
                <adec:decorative xmlns:adec="http://schemas.microsoft.com/office/drawing/2017/decorative" val="1"/>
              </a:ext>
            </a:extLst>
          </p:cNvPr>
          <p:cNvSpPr/>
          <p:nvPr userDrawn="1"/>
        </p:nvSpPr>
        <p:spPr>
          <a:xfrm>
            <a:off x="9519484" y="2129173"/>
            <a:ext cx="1828800" cy="27432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nline Image Placeholder 28">
            <a:extLst>
              <a:ext uri="{FF2B5EF4-FFF2-40B4-BE49-F238E27FC236}">
                <a16:creationId xmlns:a16="http://schemas.microsoft.com/office/drawing/2014/main" id="{4C52CFE3-834C-47CD-B83D-EE3E9BDF7EB0}"/>
              </a:ext>
            </a:extLst>
          </p:cNvPr>
          <p:cNvSpPr>
            <a:spLocks noGrp="1"/>
          </p:cNvSpPr>
          <p:nvPr>
            <p:ph type="clipArt" sz="quarter" idx="14" hasCustomPrompt="1"/>
          </p:nvPr>
        </p:nvSpPr>
        <p:spPr>
          <a:xfrm>
            <a:off x="1408176" y="2423160"/>
            <a:ext cx="685800" cy="685800"/>
          </a:xfrm>
        </p:spPr>
        <p:txBody>
          <a:bodyPr>
            <a:normAutofit/>
          </a:bodyPr>
          <a:lstStyle>
            <a:lvl1pPr>
              <a:defRPr sz="1000"/>
            </a:lvl1pPr>
          </a:lstStyle>
          <a:p>
            <a:r>
              <a:rPr lang="en-US"/>
              <a:t>Icon</a:t>
            </a:r>
          </a:p>
        </p:txBody>
      </p:sp>
      <p:sp>
        <p:nvSpPr>
          <p:cNvPr id="35" name="Text Placeholder 34">
            <a:extLst>
              <a:ext uri="{FF2B5EF4-FFF2-40B4-BE49-F238E27FC236}">
                <a16:creationId xmlns:a16="http://schemas.microsoft.com/office/drawing/2014/main" id="{1982BCC9-60AF-46F4-9F98-66B6A4EECD88}"/>
              </a:ext>
            </a:extLst>
          </p:cNvPr>
          <p:cNvSpPr>
            <a:spLocks noGrp="1"/>
          </p:cNvSpPr>
          <p:nvPr>
            <p:ph type="body" sz="quarter" idx="18" hasCustomPrompt="1"/>
          </p:nvPr>
        </p:nvSpPr>
        <p:spPr>
          <a:xfrm>
            <a:off x="932688" y="3364992"/>
            <a:ext cx="1645920" cy="310896"/>
          </a:xfrm>
        </p:spPr>
        <p:txBody>
          <a:bodyPr>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ADD TITLE</a:t>
            </a:r>
          </a:p>
        </p:txBody>
      </p:sp>
      <p:sp>
        <p:nvSpPr>
          <p:cNvPr id="37" name="Text Placeholder 36">
            <a:extLst>
              <a:ext uri="{FF2B5EF4-FFF2-40B4-BE49-F238E27FC236}">
                <a16:creationId xmlns:a16="http://schemas.microsoft.com/office/drawing/2014/main" id="{9F8538CE-C709-4E03-BEA0-595C4832887D}"/>
              </a:ext>
            </a:extLst>
          </p:cNvPr>
          <p:cNvSpPr>
            <a:spLocks noGrp="1"/>
          </p:cNvSpPr>
          <p:nvPr>
            <p:ph type="body" sz="quarter" idx="19" hasCustomPrompt="1"/>
          </p:nvPr>
        </p:nvSpPr>
        <p:spPr>
          <a:xfrm>
            <a:off x="933450"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add text</a:t>
            </a:r>
          </a:p>
        </p:txBody>
      </p:sp>
      <p:sp>
        <p:nvSpPr>
          <p:cNvPr id="29" name="Online Image Placeholder 28">
            <a:extLst>
              <a:ext uri="{FF2B5EF4-FFF2-40B4-BE49-F238E27FC236}">
                <a16:creationId xmlns:a16="http://schemas.microsoft.com/office/drawing/2014/main" id="{DBF1F06A-E008-4A1F-B15D-8B17A96843C4}"/>
              </a:ext>
            </a:extLst>
          </p:cNvPr>
          <p:cNvSpPr>
            <a:spLocks noGrp="1"/>
          </p:cNvSpPr>
          <p:nvPr>
            <p:ph type="clipArt" sz="quarter" idx="13" hasCustomPrompt="1"/>
          </p:nvPr>
        </p:nvSpPr>
        <p:spPr>
          <a:xfrm>
            <a:off x="3584448" y="2423160"/>
            <a:ext cx="685800" cy="685800"/>
          </a:xfrm>
        </p:spPr>
        <p:txBody>
          <a:bodyPr>
            <a:normAutofit/>
          </a:bodyPr>
          <a:lstStyle>
            <a:lvl1pPr>
              <a:defRPr sz="1000"/>
            </a:lvl1pPr>
          </a:lstStyle>
          <a:p>
            <a:r>
              <a:rPr lang="en-US"/>
              <a:t>Icon</a:t>
            </a:r>
          </a:p>
        </p:txBody>
      </p:sp>
      <p:sp>
        <p:nvSpPr>
          <p:cNvPr id="38" name="Text Placeholder 34">
            <a:extLst>
              <a:ext uri="{FF2B5EF4-FFF2-40B4-BE49-F238E27FC236}">
                <a16:creationId xmlns:a16="http://schemas.microsoft.com/office/drawing/2014/main" id="{22E02583-A68C-461F-A7EA-CCB799FF8CE4}"/>
              </a:ext>
            </a:extLst>
          </p:cNvPr>
          <p:cNvSpPr>
            <a:spLocks noGrp="1"/>
          </p:cNvSpPr>
          <p:nvPr>
            <p:ph type="body" sz="quarter" idx="20" hasCustomPrompt="1"/>
          </p:nvPr>
        </p:nvSpPr>
        <p:spPr>
          <a:xfrm>
            <a:off x="3099816" y="3355848"/>
            <a:ext cx="1645920" cy="310896"/>
          </a:xfrm>
        </p:spPr>
        <p:txBody>
          <a:bodyPr>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ADD TITLE</a:t>
            </a:r>
          </a:p>
        </p:txBody>
      </p:sp>
      <p:sp>
        <p:nvSpPr>
          <p:cNvPr id="39" name="Text Placeholder 36">
            <a:extLst>
              <a:ext uri="{FF2B5EF4-FFF2-40B4-BE49-F238E27FC236}">
                <a16:creationId xmlns:a16="http://schemas.microsoft.com/office/drawing/2014/main" id="{28AFEAEF-5DBC-4899-A91D-67ACF62EE8EE}"/>
              </a:ext>
            </a:extLst>
          </p:cNvPr>
          <p:cNvSpPr>
            <a:spLocks noGrp="1"/>
          </p:cNvSpPr>
          <p:nvPr>
            <p:ph type="body" sz="quarter" idx="21" hasCustomPrompt="1"/>
          </p:nvPr>
        </p:nvSpPr>
        <p:spPr>
          <a:xfrm>
            <a:off x="3099816"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add text</a:t>
            </a:r>
          </a:p>
        </p:txBody>
      </p:sp>
      <p:sp>
        <p:nvSpPr>
          <p:cNvPr id="31" name="Online Image Placeholder 28">
            <a:extLst>
              <a:ext uri="{FF2B5EF4-FFF2-40B4-BE49-F238E27FC236}">
                <a16:creationId xmlns:a16="http://schemas.microsoft.com/office/drawing/2014/main" id="{4E80734C-00E1-4859-9CBC-72F685ED3ECA}"/>
              </a:ext>
            </a:extLst>
          </p:cNvPr>
          <p:cNvSpPr>
            <a:spLocks noGrp="1"/>
          </p:cNvSpPr>
          <p:nvPr>
            <p:ph type="clipArt" sz="quarter" idx="15" hasCustomPrompt="1"/>
          </p:nvPr>
        </p:nvSpPr>
        <p:spPr>
          <a:xfrm>
            <a:off x="5751576" y="2423160"/>
            <a:ext cx="685800" cy="685800"/>
          </a:xfrm>
        </p:spPr>
        <p:txBody>
          <a:bodyPr>
            <a:normAutofit/>
          </a:bodyPr>
          <a:lstStyle>
            <a:lvl1pPr>
              <a:defRPr sz="1000"/>
            </a:lvl1pPr>
          </a:lstStyle>
          <a:p>
            <a:r>
              <a:rPr lang="en-US"/>
              <a:t>Icon</a:t>
            </a:r>
          </a:p>
        </p:txBody>
      </p:sp>
      <p:sp>
        <p:nvSpPr>
          <p:cNvPr id="40" name="Text Placeholder 34">
            <a:extLst>
              <a:ext uri="{FF2B5EF4-FFF2-40B4-BE49-F238E27FC236}">
                <a16:creationId xmlns:a16="http://schemas.microsoft.com/office/drawing/2014/main" id="{2BCDF99A-2A2D-450C-A2EC-855BF8CF3461}"/>
              </a:ext>
            </a:extLst>
          </p:cNvPr>
          <p:cNvSpPr>
            <a:spLocks noGrp="1"/>
          </p:cNvSpPr>
          <p:nvPr>
            <p:ph type="body" sz="quarter" idx="22" hasCustomPrompt="1"/>
          </p:nvPr>
        </p:nvSpPr>
        <p:spPr>
          <a:xfrm>
            <a:off x="5266944" y="3355848"/>
            <a:ext cx="1645920" cy="310896"/>
          </a:xfrm>
        </p:spPr>
        <p:txBody>
          <a:bodyPr>
            <a:noAutofit/>
          </a:bodyPr>
          <a:lstStyle>
            <a:lvl1pPr marL="0" indent="0" algn="ctr">
              <a:buNone/>
              <a:defRPr sz="1400" b="1">
                <a:solidFill>
                  <a:schemeClr val="accent4">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ADD TITLE</a:t>
            </a:r>
          </a:p>
        </p:txBody>
      </p:sp>
      <p:sp>
        <p:nvSpPr>
          <p:cNvPr id="41" name="Text Placeholder 36">
            <a:extLst>
              <a:ext uri="{FF2B5EF4-FFF2-40B4-BE49-F238E27FC236}">
                <a16:creationId xmlns:a16="http://schemas.microsoft.com/office/drawing/2014/main" id="{F9B9826B-7B62-4748-A213-35BC39ABA1B0}"/>
              </a:ext>
            </a:extLst>
          </p:cNvPr>
          <p:cNvSpPr>
            <a:spLocks noGrp="1"/>
          </p:cNvSpPr>
          <p:nvPr>
            <p:ph type="body" sz="quarter" idx="23" hasCustomPrompt="1"/>
          </p:nvPr>
        </p:nvSpPr>
        <p:spPr>
          <a:xfrm>
            <a:off x="5266944"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add text</a:t>
            </a:r>
          </a:p>
        </p:txBody>
      </p:sp>
      <p:sp>
        <p:nvSpPr>
          <p:cNvPr id="32" name="Online Image Placeholder 28">
            <a:extLst>
              <a:ext uri="{FF2B5EF4-FFF2-40B4-BE49-F238E27FC236}">
                <a16:creationId xmlns:a16="http://schemas.microsoft.com/office/drawing/2014/main" id="{A4C3FC1B-B692-43CB-A148-E1C8F5215715}"/>
              </a:ext>
            </a:extLst>
          </p:cNvPr>
          <p:cNvSpPr>
            <a:spLocks noGrp="1"/>
          </p:cNvSpPr>
          <p:nvPr>
            <p:ph type="clipArt" sz="quarter" idx="16" hasCustomPrompt="1"/>
          </p:nvPr>
        </p:nvSpPr>
        <p:spPr>
          <a:xfrm>
            <a:off x="7964424" y="2459736"/>
            <a:ext cx="685800" cy="685800"/>
          </a:xfrm>
        </p:spPr>
        <p:txBody>
          <a:bodyPr>
            <a:normAutofit/>
          </a:bodyPr>
          <a:lstStyle>
            <a:lvl1pPr>
              <a:defRPr sz="1000"/>
            </a:lvl1pPr>
          </a:lstStyle>
          <a:p>
            <a:r>
              <a:rPr lang="en-US"/>
              <a:t>Icon</a:t>
            </a:r>
          </a:p>
        </p:txBody>
      </p:sp>
      <p:sp>
        <p:nvSpPr>
          <p:cNvPr id="42" name="Text Placeholder 34">
            <a:extLst>
              <a:ext uri="{FF2B5EF4-FFF2-40B4-BE49-F238E27FC236}">
                <a16:creationId xmlns:a16="http://schemas.microsoft.com/office/drawing/2014/main" id="{6F67F147-F73B-41A8-BDE9-C0362A2496D1}"/>
              </a:ext>
            </a:extLst>
          </p:cNvPr>
          <p:cNvSpPr>
            <a:spLocks noGrp="1"/>
          </p:cNvSpPr>
          <p:nvPr>
            <p:ph type="body" sz="quarter" idx="24" hasCustomPrompt="1"/>
          </p:nvPr>
        </p:nvSpPr>
        <p:spPr>
          <a:xfrm>
            <a:off x="7443216" y="3355848"/>
            <a:ext cx="1645920" cy="310896"/>
          </a:xfrm>
        </p:spPr>
        <p:txBody>
          <a:bodyPr>
            <a:noAutofit/>
          </a:bodyPr>
          <a:lstStyle>
            <a:lvl1pPr marL="0" indent="0" algn="ctr">
              <a:buNone/>
              <a:defRPr sz="1400" b="1">
                <a:solidFill>
                  <a:schemeClr val="accent3">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ADD TITLE</a:t>
            </a:r>
          </a:p>
        </p:txBody>
      </p:sp>
      <p:sp>
        <p:nvSpPr>
          <p:cNvPr id="43" name="Text Placeholder 36">
            <a:extLst>
              <a:ext uri="{FF2B5EF4-FFF2-40B4-BE49-F238E27FC236}">
                <a16:creationId xmlns:a16="http://schemas.microsoft.com/office/drawing/2014/main" id="{05CCB676-6291-4B66-8B0C-D2807FFDC06A}"/>
              </a:ext>
            </a:extLst>
          </p:cNvPr>
          <p:cNvSpPr>
            <a:spLocks noGrp="1"/>
          </p:cNvSpPr>
          <p:nvPr>
            <p:ph type="body" sz="quarter" idx="25" hasCustomPrompt="1"/>
          </p:nvPr>
        </p:nvSpPr>
        <p:spPr>
          <a:xfrm>
            <a:off x="7443216"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add text</a:t>
            </a:r>
          </a:p>
        </p:txBody>
      </p:sp>
      <p:sp>
        <p:nvSpPr>
          <p:cNvPr id="33" name="Online Image Placeholder 28">
            <a:extLst>
              <a:ext uri="{FF2B5EF4-FFF2-40B4-BE49-F238E27FC236}">
                <a16:creationId xmlns:a16="http://schemas.microsoft.com/office/drawing/2014/main" id="{FE385F6E-CA59-470E-B2EE-A9275BD02513}"/>
              </a:ext>
            </a:extLst>
          </p:cNvPr>
          <p:cNvSpPr>
            <a:spLocks noGrp="1"/>
          </p:cNvSpPr>
          <p:nvPr>
            <p:ph type="clipArt" sz="quarter" idx="17" hasCustomPrompt="1"/>
          </p:nvPr>
        </p:nvSpPr>
        <p:spPr>
          <a:xfrm>
            <a:off x="10085832" y="2459736"/>
            <a:ext cx="685800" cy="685800"/>
          </a:xfrm>
        </p:spPr>
        <p:txBody>
          <a:bodyPr>
            <a:normAutofit/>
          </a:bodyPr>
          <a:lstStyle>
            <a:lvl1pPr>
              <a:defRPr sz="1000"/>
            </a:lvl1pPr>
          </a:lstStyle>
          <a:p>
            <a:r>
              <a:rPr lang="en-US"/>
              <a:t>Icon</a:t>
            </a:r>
          </a:p>
        </p:txBody>
      </p:sp>
      <p:sp>
        <p:nvSpPr>
          <p:cNvPr id="44" name="Text Placeholder 34">
            <a:extLst>
              <a:ext uri="{FF2B5EF4-FFF2-40B4-BE49-F238E27FC236}">
                <a16:creationId xmlns:a16="http://schemas.microsoft.com/office/drawing/2014/main" id="{ED597C6A-309C-4388-AD51-3CA4C7D32298}"/>
              </a:ext>
            </a:extLst>
          </p:cNvPr>
          <p:cNvSpPr>
            <a:spLocks noGrp="1"/>
          </p:cNvSpPr>
          <p:nvPr>
            <p:ph type="body" sz="quarter" idx="26" hasCustomPrompt="1"/>
          </p:nvPr>
        </p:nvSpPr>
        <p:spPr>
          <a:xfrm>
            <a:off x="9610344" y="3359348"/>
            <a:ext cx="1645920" cy="310896"/>
          </a:xfrm>
        </p:spPr>
        <p:txBody>
          <a:bodyPr>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ADD TITLE</a:t>
            </a:r>
          </a:p>
        </p:txBody>
      </p:sp>
      <p:sp>
        <p:nvSpPr>
          <p:cNvPr id="45" name="Text Placeholder 36">
            <a:extLst>
              <a:ext uri="{FF2B5EF4-FFF2-40B4-BE49-F238E27FC236}">
                <a16:creationId xmlns:a16="http://schemas.microsoft.com/office/drawing/2014/main" id="{4FAEDD7A-7EFF-4683-B485-0E7C891E8465}"/>
              </a:ext>
            </a:extLst>
          </p:cNvPr>
          <p:cNvSpPr>
            <a:spLocks noGrp="1"/>
          </p:cNvSpPr>
          <p:nvPr>
            <p:ph type="body" sz="quarter" idx="27" hasCustomPrompt="1"/>
          </p:nvPr>
        </p:nvSpPr>
        <p:spPr>
          <a:xfrm>
            <a:off x="9610344"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427865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cxnSp>
        <p:nvCxnSpPr>
          <p:cNvPr id="17" name="Straight Connector 16">
            <a:extLst>
              <a:ext uri="{FF2B5EF4-FFF2-40B4-BE49-F238E27FC236}">
                <a16:creationId xmlns:a16="http://schemas.microsoft.com/office/drawing/2014/main" id="{63BA1E84-270B-4FFF-AE2D-1118555EA543}"/>
              </a:ext>
              <a:ext uri="{C183D7F6-B498-43B3-948B-1728B52AA6E4}">
                <adec:decorative xmlns:adec="http://schemas.microsoft.com/office/drawing/2017/decorative" val="1"/>
              </a:ext>
            </a:extLst>
          </p:cNvPr>
          <p:cNvCxnSpPr>
            <a:cxnSpLocks/>
          </p:cNvCxnSpPr>
          <p:nvPr userDrawn="1"/>
        </p:nvCxnSpPr>
        <p:spPr>
          <a:xfrm>
            <a:off x="838200" y="3492029"/>
            <a:ext cx="1045824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276568E-688A-4E48-A2E2-309074BB84F4}"/>
              </a:ext>
            </a:extLst>
          </p:cNvPr>
          <p:cNvSpPr>
            <a:spLocks noGrp="1"/>
          </p:cNvSpPr>
          <p:nvPr>
            <p:ph type="body" sz="quarter" idx="13" hasCustomPrompt="1"/>
          </p:nvPr>
        </p:nvSpPr>
        <p:spPr>
          <a:xfrm>
            <a:off x="841248"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add text</a:t>
            </a:r>
          </a:p>
        </p:txBody>
      </p:sp>
      <p:sp>
        <p:nvSpPr>
          <p:cNvPr id="22" name="Text Placeholder 18">
            <a:extLst>
              <a:ext uri="{FF2B5EF4-FFF2-40B4-BE49-F238E27FC236}">
                <a16:creationId xmlns:a16="http://schemas.microsoft.com/office/drawing/2014/main" id="{F7B45EFE-7518-4339-BC12-BDB6AE6B455D}"/>
              </a:ext>
            </a:extLst>
          </p:cNvPr>
          <p:cNvSpPr>
            <a:spLocks noGrp="1"/>
          </p:cNvSpPr>
          <p:nvPr>
            <p:ph type="body" sz="quarter" idx="15" hasCustomPrompt="1"/>
          </p:nvPr>
        </p:nvSpPr>
        <p:spPr>
          <a:xfrm>
            <a:off x="4956048"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add text</a:t>
            </a:r>
          </a:p>
        </p:txBody>
      </p:sp>
      <p:sp>
        <p:nvSpPr>
          <p:cNvPr id="24" name="Text Placeholder 18">
            <a:extLst>
              <a:ext uri="{FF2B5EF4-FFF2-40B4-BE49-F238E27FC236}">
                <a16:creationId xmlns:a16="http://schemas.microsoft.com/office/drawing/2014/main" id="{90914F75-CCEE-4A83-B123-C63AEE559134}"/>
              </a:ext>
            </a:extLst>
          </p:cNvPr>
          <p:cNvSpPr>
            <a:spLocks noGrp="1"/>
          </p:cNvSpPr>
          <p:nvPr>
            <p:ph type="body" sz="quarter" idx="17" hasCustomPrompt="1"/>
          </p:nvPr>
        </p:nvSpPr>
        <p:spPr>
          <a:xfrm>
            <a:off x="9061704"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add text</a:t>
            </a:r>
          </a:p>
        </p:txBody>
      </p:sp>
      <p:sp>
        <p:nvSpPr>
          <p:cNvPr id="21" name="Text Placeholder 20">
            <a:extLst>
              <a:ext uri="{FF2B5EF4-FFF2-40B4-BE49-F238E27FC236}">
                <a16:creationId xmlns:a16="http://schemas.microsoft.com/office/drawing/2014/main" id="{9F457D21-9E5C-42C3-B963-EB5C573E471B}"/>
              </a:ext>
            </a:extLst>
          </p:cNvPr>
          <p:cNvSpPr>
            <a:spLocks noGrp="1"/>
          </p:cNvSpPr>
          <p:nvPr>
            <p:ph type="body" sz="quarter" idx="14" hasCustomPrompt="1"/>
          </p:nvPr>
        </p:nvSpPr>
        <p:spPr>
          <a:xfrm>
            <a:off x="1069848" y="2825496"/>
            <a:ext cx="1828800" cy="310896"/>
          </a:xfrm>
        </p:spPr>
        <p:txBody>
          <a:bodyPr anchor="ctr" anchorCtr="1">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ADD TITLE</a:t>
            </a:r>
          </a:p>
        </p:txBody>
      </p:sp>
      <p:sp>
        <p:nvSpPr>
          <p:cNvPr id="23" name="Text Placeholder 20">
            <a:extLst>
              <a:ext uri="{FF2B5EF4-FFF2-40B4-BE49-F238E27FC236}">
                <a16:creationId xmlns:a16="http://schemas.microsoft.com/office/drawing/2014/main" id="{85718815-3BB8-4E88-99D1-02A1711B5F1B}"/>
              </a:ext>
            </a:extLst>
          </p:cNvPr>
          <p:cNvSpPr>
            <a:spLocks noGrp="1"/>
          </p:cNvSpPr>
          <p:nvPr>
            <p:ph type="body" sz="quarter" idx="16" hasCustomPrompt="1"/>
          </p:nvPr>
        </p:nvSpPr>
        <p:spPr>
          <a:xfrm>
            <a:off x="5175504" y="2816352"/>
            <a:ext cx="1828800" cy="310896"/>
          </a:xfrm>
        </p:spPr>
        <p:txBody>
          <a:bodyPr anchor="ctr" anchorCtr="1">
            <a:noAutofit/>
          </a:bodyPr>
          <a:lstStyle>
            <a:lvl1pPr marL="0" indent="0" algn="ctr">
              <a:buNone/>
              <a:defRPr sz="1400" b="1">
                <a:solidFill>
                  <a:schemeClr val="accent3"/>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ADD TITLE</a:t>
            </a:r>
          </a:p>
        </p:txBody>
      </p:sp>
      <p:sp>
        <p:nvSpPr>
          <p:cNvPr id="25" name="Text Placeholder 20">
            <a:extLst>
              <a:ext uri="{FF2B5EF4-FFF2-40B4-BE49-F238E27FC236}">
                <a16:creationId xmlns:a16="http://schemas.microsoft.com/office/drawing/2014/main" id="{A2791BA3-A25E-47AA-BE4F-061E39494562}"/>
              </a:ext>
            </a:extLst>
          </p:cNvPr>
          <p:cNvSpPr>
            <a:spLocks noGrp="1"/>
          </p:cNvSpPr>
          <p:nvPr>
            <p:ph type="body" sz="quarter" idx="18" hasCustomPrompt="1"/>
          </p:nvPr>
        </p:nvSpPr>
        <p:spPr>
          <a:xfrm>
            <a:off x="9281160" y="2825496"/>
            <a:ext cx="1828800" cy="310896"/>
          </a:xfrm>
        </p:spPr>
        <p:txBody>
          <a:bodyPr anchor="ctr" anchorCtr="1">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ADD TITLE</a:t>
            </a:r>
          </a:p>
        </p:txBody>
      </p:sp>
      <p:sp>
        <p:nvSpPr>
          <p:cNvPr id="27" name="Text Placeholder 20">
            <a:extLst>
              <a:ext uri="{FF2B5EF4-FFF2-40B4-BE49-F238E27FC236}">
                <a16:creationId xmlns:a16="http://schemas.microsoft.com/office/drawing/2014/main" id="{A7F9C1F7-7C6C-4753-971D-57FC507D0C24}"/>
              </a:ext>
            </a:extLst>
          </p:cNvPr>
          <p:cNvSpPr>
            <a:spLocks noGrp="1"/>
          </p:cNvSpPr>
          <p:nvPr>
            <p:ph type="body" sz="quarter" idx="20" hasCustomPrompt="1"/>
          </p:nvPr>
        </p:nvSpPr>
        <p:spPr>
          <a:xfrm>
            <a:off x="3127248" y="3895344"/>
            <a:ext cx="1828800" cy="310896"/>
          </a:xfrm>
        </p:spPr>
        <p:txBody>
          <a:bodyPr anchor="ctr" anchorCtr="1">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ADD TITLE</a:t>
            </a:r>
          </a:p>
        </p:txBody>
      </p:sp>
      <p:sp>
        <p:nvSpPr>
          <p:cNvPr id="29" name="Text Placeholder 20">
            <a:extLst>
              <a:ext uri="{FF2B5EF4-FFF2-40B4-BE49-F238E27FC236}">
                <a16:creationId xmlns:a16="http://schemas.microsoft.com/office/drawing/2014/main" id="{25B6F234-5859-479D-A644-428DF6706712}"/>
              </a:ext>
            </a:extLst>
          </p:cNvPr>
          <p:cNvSpPr>
            <a:spLocks noGrp="1"/>
          </p:cNvSpPr>
          <p:nvPr>
            <p:ph type="body" sz="quarter" idx="22" hasCustomPrompt="1"/>
          </p:nvPr>
        </p:nvSpPr>
        <p:spPr>
          <a:xfrm>
            <a:off x="7232904" y="3895344"/>
            <a:ext cx="1828800" cy="310896"/>
          </a:xfrm>
        </p:spPr>
        <p:txBody>
          <a:bodyPr anchor="ctr" anchorCtr="1">
            <a:noAutofit/>
          </a:bodyPr>
          <a:lstStyle>
            <a:lvl1pPr marL="0" indent="0" algn="ctr">
              <a:buNone/>
              <a:defRPr sz="1400" b="1">
                <a:solidFill>
                  <a:schemeClr val="accent5"/>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ADD TITLE</a:t>
            </a:r>
          </a:p>
        </p:txBody>
      </p:sp>
      <p:sp>
        <p:nvSpPr>
          <p:cNvPr id="26" name="Text Placeholder 18">
            <a:extLst>
              <a:ext uri="{FF2B5EF4-FFF2-40B4-BE49-F238E27FC236}">
                <a16:creationId xmlns:a16="http://schemas.microsoft.com/office/drawing/2014/main" id="{241AC019-59F4-46A4-A11D-8961BADF3B90}"/>
              </a:ext>
            </a:extLst>
          </p:cNvPr>
          <p:cNvSpPr>
            <a:spLocks noGrp="1"/>
          </p:cNvSpPr>
          <p:nvPr>
            <p:ph type="body" sz="quarter" idx="19" hasCustomPrompt="1"/>
          </p:nvPr>
        </p:nvSpPr>
        <p:spPr>
          <a:xfrm>
            <a:off x="2898648" y="420624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add text</a:t>
            </a:r>
          </a:p>
        </p:txBody>
      </p:sp>
      <p:sp>
        <p:nvSpPr>
          <p:cNvPr id="28" name="Text Placeholder 18">
            <a:extLst>
              <a:ext uri="{FF2B5EF4-FFF2-40B4-BE49-F238E27FC236}">
                <a16:creationId xmlns:a16="http://schemas.microsoft.com/office/drawing/2014/main" id="{BDB73453-5E3B-4D0C-A15D-1D4D97053A58}"/>
              </a:ext>
            </a:extLst>
          </p:cNvPr>
          <p:cNvSpPr>
            <a:spLocks noGrp="1"/>
          </p:cNvSpPr>
          <p:nvPr>
            <p:ph type="body" sz="quarter" idx="21" hasCustomPrompt="1"/>
          </p:nvPr>
        </p:nvSpPr>
        <p:spPr>
          <a:xfrm>
            <a:off x="6986016" y="420624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267233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3584448" y="365125"/>
            <a:ext cx="8353426" cy="1325563"/>
          </a:xfrm>
        </p:spPr>
        <p:txBody>
          <a:bodyPr>
            <a:normAutofit/>
          </a:bodyPr>
          <a:lstStyle>
            <a:lvl1pPr>
              <a:defRPr sz="3000" baseline="0"/>
            </a:lvl1pPr>
          </a:lstStyle>
          <a:p>
            <a:r>
              <a:rPr lang="en-US"/>
              <a:t>Click to edit Master title style</a:t>
            </a:r>
          </a:p>
        </p:txBody>
      </p:sp>
      <p:sp>
        <p:nvSpPr>
          <p:cNvPr id="11" name="Picture Placeholder 10">
            <a:extLst>
              <a:ext uri="{FF2B5EF4-FFF2-40B4-BE49-F238E27FC236}">
                <a16:creationId xmlns:a16="http://schemas.microsoft.com/office/drawing/2014/main" id="{9D9DEB19-D619-47AB-BE94-FA3DDA460083}"/>
              </a:ext>
            </a:extLst>
          </p:cNvPr>
          <p:cNvSpPr>
            <a:spLocks noGrp="1"/>
          </p:cNvSpPr>
          <p:nvPr>
            <p:ph type="pic" sz="quarter" idx="13"/>
          </p:nvPr>
        </p:nvSpPr>
        <p:spPr>
          <a:xfrm>
            <a:off x="0" y="0"/>
            <a:ext cx="3044952" cy="6858000"/>
          </a:xfrm>
          <a:solidFill>
            <a:schemeClr val="accent5"/>
          </a:solidFill>
        </p:spPr>
        <p:txBody>
          <a:bodyPr/>
          <a:lstStyle/>
          <a:p>
            <a:endParaRPr lang="en-US"/>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3584448" y="1681163"/>
            <a:ext cx="3483864"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3584448" y="2505075"/>
            <a:ext cx="3483864"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7543800" y="1681163"/>
            <a:ext cx="3483864"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543800" y="2505075"/>
            <a:ext cx="3483864"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lvl1pPr>
              <a:defRPr>
                <a:solidFill>
                  <a:schemeClr val="bg1"/>
                </a:solidFill>
              </a:defRPr>
            </a:lvl1pPr>
          </a:lstStyle>
          <a:p>
            <a:r>
              <a:rPr lang="en-US"/>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a:p>
        </p:txBody>
      </p:sp>
      <p:grpSp>
        <p:nvGrpSpPr>
          <p:cNvPr id="12" name="Bottom Right">
            <a:extLst>
              <a:ext uri="{FF2B5EF4-FFF2-40B4-BE49-F238E27FC236}">
                <a16:creationId xmlns:a16="http://schemas.microsoft.com/office/drawing/2014/main" id="{1667A1E8-3018-4001-B0FE-0B432613216B}"/>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13" name="Graphic 157">
              <a:extLst>
                <a:ext uri="{FF2B5EF4-FFF2-40B4-BE49-F238E27FC236}">
                  <a16:creationId xmlns:a16="http://schemas.microsoft.com/office/drawing/2014/main" id="{5AFF63E6-DC17-46C3-B823-1137AE864902}"/>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5" name="Freeform: Shape 24">
                <a:extLst>
                  <a:ext uri="{FF2B5EF4-FFF2-40B4-BE49-F238E27FC236}">
                    <a16:creationId xmlns:a16="http://schemas.microsoft.com/office/drawing/2014/main" id="{337E26D2-F396-484E-B772-EDD11744E222}"/>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6" name="Freeform: Shape 25">
                <a:extLst>
                  <a:ext uri="{FF2B5EF4-FFF2-40B4-BE49-F238E27FC236}">
                    <a16:creationId xmlns:a16="http://schemas.microsoft.com/office/drawing/2014/main" id="{7BD51612-9C68-492F-8EDA-AC9CD665B42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7" name="Freeform: Shape 26">
                <a:extLst>
                  <a:ext uri="{FF2B5EF4-FFF2-40B4-BE49-F238E27FC236}">
                    <a16:creationId xmlns:a16="http://schemas.microsoft.com/office/drawing/2014/main" id="{E200DEED-F771-4E37-B642-842E84B1043D}"/>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8" name="Freeform: Shape 30">
                <a:extLst>
                  <a:ext uri="{FF2B5EF4-FFF2-40B4-BE49-F238E27FC236}">
                    <a16:creationId xmlns:a16="http://schemas.microsoft.com/office/drawing/2014/main" id="{9BBD781A-81EA-4C52-B45D-365CF3F5138F}"/>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9" name="Freeform: Shape 31">
                <a:extLst>
                  <a:ext uri="{FF2B5EF4-FFF2-40B4-BE49-F238E27FC236}">
                    <a16:creationId xmlns:a16="http://schemas.microsoft.com/office/drawing/2014/main" id="{731704AC-9126-464E-93BF-913A8724D55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0" name="Freeform: Shape 32">
                <a:extLst>
                  <a:ext uri="{FF2B5EF4-FFF2-40B4-BE49-F238E27FC236}">
                    <a16:creationId xmlns:a16="http://schemas.microsoft.com/office/drawing/2014/main" id="{E9C4B9D4-017F-48C9-83EE-067D4C23D562}"/>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1" name="Freeform: Shape 36">
                <a:extLst>
                  <a:ext uri="{FF2B5EF4-FFF2-40B4-BE49-F238E27FC236}">
                    <a16:creationId xmlns:a16="http://schemas.microsoft.com/office/drawing/2014/main" id="{A2549C88-4C09-431B-A746-6BB8F330F562}"/>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14" name="Freeform: Shape 23">
              <a:extLst>
                <a:ext uri="{FF2B5EF4-FFF2-40B4-BE49-F238E27FC236}">
                  <a16:creationId xmlns:a16="http://schemas.microsoft.com/office/drawing/2014/main" id="{B09360BE-E702-4312-BDC3-0EE642278E56}"/>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spTree>
    <p:extLst>
      <p:ext uri="{BB962C8B-B14F-4D97-AF65-F5344CB8AC3E}">
        <p14:creationId xmlns:p14="http://schemas.microsoft.com/office/powerpoint/2010/main" val="2303787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3383280" y="365125"/>
            <a:ext cx="8353426" cy="1325563"/>
          </a:xfrm>
        </p:spPr>
        <p:txBody>
          <a:bodyPr/>
          <a:lstStyle>
            <a:lvl1pPr>
              <a:defRPr baseline="0"/>
            </a:lvl1pPr>
          </a:lstStyle>
          <a:p>
            <a:r>
              <a:rPr lang="en-US"/>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3382963" y="168116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3382963" y="250507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330156" y="168116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334125" y="250507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D05BF5CB-E607-49B6-8E54-0228DEF8D73E}"/>
              </a:ext>
            </a:extLst>
          </p:cNvPr>
          <p:cNvSpPr>
            <a:spLocks noGrp="1"/>
          </p:cNvSpPr>
          <p:nvPr>
            <p:ph type="body" sz="quarter" idx="14"/>
          </p:nvPr>
        </p:nvSpPr>
        <p:spPr>
          <a:xfrm>
            <a:off x="9277350" y="170021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24901FC4-51BF-47FB-B851-F155DE9683EB}"/>
              </a:ext>
            </a:extLst>
          </p:cNvPr>
          <p:cNvSpPr>
            <a:spLocks noGrp="1"/>
          </p:cNvSpPr>
          <p:nvPr>
            <p:ph sz="quarter" idx="15"/>
          </p:nvPr>
        </p:nvSpPr>
        <p:spPr>
          <a:xfrm>
            <a:off x="9277350" y="252412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a:p>
        </p:txBody>
      </p:sp>
      <p:grpSp>
        <p:nvGrpSpPr>
          <p:cNvPr id="14" name="Top Right">
            <a:extLst>
              <a:ext uri="{FF2B5EF4-FFF2-40B4-BE49-F238E27FC236}">
                <a16:creationId xmlns:a16="http://schemas.microsoft.com/office/drawing/2014/main" id="{5AFEAD74-7425-4451-A543-90F45CAA4785}"/>
              </a:ext>
              <a:ext uri="{C183D7F6-B498-43B3-948B-1728B52AA6E4}">
                <adec:decorative xmlns:adec="http://schemas.microsoft.com/office/drawing/2017/decorative" val="1"/>
              </a:ext>
            </a:extLst>
          </p:cNvPr>
          <p:cNvGrpSpPr/>
          <p:nvPr userDrawn="1"/>
        </p:nvGrpSpPr>
        <p:grpSpPr>
          <a:xfrm>
            <a:off x="10849" y="-1"/>
            <a:ext cx="3877660" cy="5906585"/>
            <a:chOff x="10849" y="-3086"/>
            <a:chExt cx="2198951" cy="3349518"/>
          </a:xfrm>
        </p:grpSpPr>
        <p:sp>
          <p:nvSpPr>
            <p:cNvPr id="15" name="Freeform: Shape 9">
              <a:extLst>
                <a:ext uri="{FF2B5EF4-FFF2-40B4-BE49-F238E27FC236}">
                  <a16:creationId xmlns:a16="http://schemas.microsoft.com/office/drawing/2014/main" id="{A0739BDD-AE24-4A98-99C5-D6619F67A509}"/>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id="{FEFC06E6-3363-4CDB-B79D-CCF531848BB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7" name="Freeform: Shape 11">
              <a:extLst>
                <a:ext uri="{FF2B5EF4-FFF2-40B4-BE49-F238E27FC236}">
                  <a16:creationId xmlns:a16="http://schemas.microsoft.com/office/drawing/2014/main" id="{B90FB7A8-0E58-4D7D-A300-987F589B44E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8" name="Freeform: Shape 12">
              <a:extLst>
                <a:ext uri="{FF2B5EF4-FFF2-40B4-BE49-F238E27FC236}">
                  <a16:creationId xmlns:a16="http://schemas.microsoft.com/office/drawing/2014/main" id="{36269E94-7431-4473-8972-931287C80A4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9" name="Freeform: Shape 13">
              <a:extLst>
                <a:ext uri="{FF2B5EF4-FFF2-40B4-BE49-F238E27FC236}">
                  <a16:creationId xmlns:a16="http://schemas.microsoft.com/office/drawing/2014/main" id="{808D1C61-DD5B-416A-9D5F-C40FD977839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20" name="Freeform: Shape 14">
              <a:extLst>
                <a:ext uri="{FF2B5EF4-FFF2-40B4-BE49-F238E27FC236}">
                  <a16:creationId xmlns:a16="http://schemas.microsoft.com/office/drawing/2014/main" id="{94CB37AC-18BA-4C73-AE9D-1EAFBF960AE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21" name="Freeform: Shape 15">
              <a:extLst>
                <a:ext uri="{FF2B5EF4-FFF2-40B4-BE49-F238E27FC236}">
                  <a16:creationId xmlns:a16="http://schemas.microsoft.com/office/drawing/2014/main" id="{25C8DE62-8360-46F6-B646-7EB8E119A2D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22" name="Freeform: Shape 16">
              <a:extLst>
                <a:ext uri="{FF2B5EF4-FFF2-40B4-BE49-F238E27FC236}">
                  <a16:creationId xmlns:a16="http://schemas.microsoft.com/office/drawing/2014/main" id="{57E333B6-C870-4773-862B-65B9C65AF1ED}"/>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a:p>
          </p:txBody>
        </p:sp>
      </p:grpSp>
    </p:spTree>
    <p:extLst>
      <p:ext uri="{BB962C8B-B14F-4D97-AF65-F5344CB8AC3E}">
        <p14:creationId xmlns:p14="http://schemas.microsoft.com/office/powerpoint/2010/main" val="166282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748272" y="401416"/>
            <a:ext cx="4572000" cy="1325563"/>
          </a:xfrm>
        </p:spPr>
        <p:txBody>
          <a:bodyPr anchor="b" anchorCtr="0">
            <a:normAutofit/>
          </a:bodyPr>
          <a:lstStyle>
            <a:lvl1pPr>
              <a:defRPr sz="3000" baseline="0"/>
            </a:lvl1pPr>
          </a:lstStyle>
          <a:p>
            <a:r>
              <a:rPr lang="en-US"/>
              <a:t>CLICK TO EDIT MASTER TITLE STYLE</a:t>
            </a:r>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0" y="0"/>
            <a:ext cx="4059936" cy="6858000"/>
          </a:xfrm>
          <a:solidFill>
            <a:schemeClr val="accent5"/>
          </a:solidFill>
        </p:spPr>
        <p:txBody>
          <a:bodyPr/>
          <a:lstStyle/>
          <a:p>
            <a:endParaRPr lang="en-US"/>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2048256" y="1412748"/>
            <a:ext cx="4041648" cy="4032504"/>
          </a:xfrm>
          <a:solidFill>
            <a:schemeClr val="accent5"/>
          </a:solidFill>
          <a:ln w="101600">
            <a:solidFill>
              <a:schemeClr val="bg1"/>
            </a:solidFill>
          </a:ln>
        </p:spPr>
        <p:txBody>
          <a:bodyPr/>
          <a:lstStyle/>
          <a:p>
            <a:endParaRPr lang="en-US"/>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6748272" y="2084832"/>
            <a:ext cx="4572000" cy="4134993"/>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60A5D944-41DB-4CFC-97C1-6C7FF8DF373A}"/>
              </a:ext>
            </a:extLst>
          </p:cNvPr>
          <p:cNvSpPr>
            <a:spLocks noGrp="1"/>
          </p:cNvSpPr>
          <p:nvPr>
            <p:ph type="dt" sz="half" idx="14"/>
          </p:nvPr>
        </p:nvSpPr>
        <p:spPr>
          <a:xfrm>
            <a:off x="838200" y="6356350"/>
            <a:ext cx="2743200" cy="365125"/>
          </a:xfrm>
        </p:spPr>
        <p:txBody>
          <a:bodyPr/>
          <a:lstStyle>
            <a:lvl1pPr>
              <a:defRPr>
                <a:solidFill>
                  <a:schemeClr val="bg1"/>
                </a:solidFill>
              </a:defRPr>
            </a:lvl1pPr>
          </a:lstStyle>
          <a:p>
            <a:r>
              <a:rPr lang="en-US"/>
              <a:t>20XX</a:t>
            </a:r>
          </a:p>
        </p:txBody>
      </p:sp>
      <p:sp>
        <p:nvSpPr>
          <p:cNvPr id="11" name="Footer Placeholder 7">
            <a:extLst>
              <a:ext uri="{FF2B5EF4-FFF2-40B4-BE49-F238E27FC236}">
                <a16:creationId xmlns:a16="http://schemas.microsoft.com/office/drawing/2014/main" id="{C52FEBB2-7D11-41E4-8284-A3119240C7F0}"/>
              </a:ext>
            </a:extLst>
          </p:cNvPr>
          <p:cNvSpPr>
            <a:spLocks noGrp="1"/>
          </p:cNvSpPr>
          <p:nvPr>
            <p:ph type="ftr" sz="quarter" idx="15"/>
          </p:nvPr>
        </p:nvSpPr>
        <p:spPr>
          <a:xfrm>
            <a:off x="4038600" y="6356350"/>
            <a:ext cx="4114800" cy="365125"/>
          </a:xfrm>
        </p:spPr>
        <p:txBody>
          <a:bodyPr/>
          <a:lstStyle/>
          <a:p>
            <a:r>
              <a:rPr lang="en-US"/>
              <a:t>Presentation title</a:t>
            </a:r>
          </a:p>
        </p:txBody>
      </p:sp>
      <p:sp>
        <p:nvSpPr>
          <p:cNvPr id="12" name="Slide Number Placeholder 8">
            <a:extLst>
              <a:ext uri="{FF2B5EF4-FFF2-40B4-BE49-F238E27FC236}">
                <a16:creationId xmlns:a16="http://schemas.microsoft.com/office/drawing/2014/main" id="{7D4BD90C-0DE3-488B-B828-BDBF5717EA82}"/>
              </a:ext>
            </a:extLst>
          </p:cNvPr>
          <p:cNvSpPr>
            <a:spLocks noGrp="1"/>
          </p:cNvSpPr>
          <p:nvPr>
            <p:ph type="sldNum" sz="quarter" idx="16"/>
          </p:nvPr>
        </p:nvSpPr>
        <p:spPr>
          <a:xfrm>
            <a:off x="8610600" y="6356350"/>
            <a:ext cx="2743200" cy="365125"/>
          </a:xfr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54158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2606040"/>
            <a:ext cx="3924300" cy="1325563"/>
          </a:xfrm>
        </p:spPr>
        <p:txBody>
          <a:bodyPr>
            <a:noAutofit/>
          </a:bodyPr>
          <a:lstStyle>
            <a:lvl1pPr>
              <a:defRPr sz="3600" baseline="0"/>
            </a:lvl1pPr>
          </a:lstStyle>
          <a:p>
            <a:r>
              <a:rPr lang="en-US"/>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4105656"/>
            <a:ext cx="2552700" cy="2066071"/>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6">
            <a:extLst>
              <a:ext uri="{FF2B5EF4-FFF2-40B4-BE49-F238E27FC236}">
                <a16:creationId xmlns:a16="http://schemas.microsoft.com/office/drawing/2014/main" id="{8B39AA2A-DA2A-4F98-A265-15F8F0D8D450}"/>
              </a:ext>
            </a:extLst>
          </p:cNvPr>
          <p:cNvSpPr>
            <a:spLocks noGrp="1"/>
          </p:cNvSpPr>
          <p:nvPr>
            <p:ph type="dt" sz="half" idx="17"/>
          </p:nvPr>
        </p:nvSpPr>
        <p:spPr>
          <a:xfrm>
            <a:off x="841248" y="6356350"/>
            <a:ext cx="1828800" cy="365125"/>
          </a:xfrm>
        </p:spPr>
        <p:txBody>
          <a:bodyPr/>
          <a:lstStyle/>
          <a:p>
            <a:r>
              <a:rPr lang="en-US"/>
              <a:t>20XX</a:t>
            </a:r>
          </a:p>
        </p:txBody>
      </p:sp>
      <p:sp>
        <p:nvSpPr>
          <p:cNvPr id="13" name="Footer Placeholder 7">
            <a:extLst>
              <a:ext uri="{FF2B5EF4-FFF2-40B4-BE49-F238E27FC236}">
                <a16:creationId xmlns:a16="http://schemas.microsoft.com/office/drawing/2014/main" id="{D4140094-ECC6-407A-A2FF-98257769FD7C}"/>
              </a:ext>
            </a:extLst>
          </p:cNvPr>
          <p:cNvSpPr>
            <a:spLocks noGrp="1"/>
          </p:cNvSpPr>
          <p:nvPr>
            <p:ph type="ftr" sz="quarter" idx="14"/>
          </p:nvPr>
        </p:nvSpPr>
        <p:spPr>
          <a:xfrm>
            <a:off x="3157232" y="6356350"/>
            <a:ext cx="2743200" cy="365125"/>
          </a:xfrm>
        </p:spPr>
        <p:txBody>
          <a:bodyPr/>
          <a:lstStyle>
            <a:lvl1pPr algn="r">
              <a:defRPr/>
            </a:lvl1pPr>
          </a:lstStyle>
          <a:p>
            <a:r>
              <a:rPr lang="en-US"/>
              <a:t>Presentation title</a:t>
            </a:r>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6092952" y="0"/>
            <a:ext cx="6099048" cy="6858000"/>
          </a:xfrm>
          <a:solidFill>
            <a:schemeClr val="accent5"/>
          </a:solidFill>
        </p:spPr>
        <p:txBody>
          <a:bodyPr/>
          <a:lstStyle/>
          <a:p>
            <a:endParaRPr lang="en-US"/>
          </a:p>
        </p:txBody>
      </p:sp>
      <p:sp>
        <p:nvSpPr>
          <p:cNvPr id="11" name="Slide Number Placeholder 8">
            <a:extLst>
              <a:ext uri="{FF2B5EF4-FFF2-40B4-BE49-F238E27FC236}">
                <a16:creationId xmlns:a16="http://schemas.microsoft.com/office/drawing/2014/main" id="{56CC7D2E-562C-4512-9957-8C1B0A06F628}"/>
              </a:ext>
            </a:extLst>
          </p:cNvPr>
          <p:cNvSpPr>
            <a:spLocks noGrp="1"/>
          </p:cNvSpPr>
          <p:nvPr>
            <p:ph type="sldNum" sz="quarter" idx="16"/>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a:p>
        </p:txBody>
      </p:sp>
      <p:grpSp>
        <p:nvGrpSpPr>
          <p:cNvPr id="14" name="Top Right">
            <a:extLst>
              <a:ext uri="{FF2B5EF4-FFF2-40B4-BE49-F238E27FC236}">
                <a16:creationId xmlns:a16="http://schemas.microsoft.com/office/drawing/2014/main" id="{7DCF5A23-16BE-4FF7-8562-4B9CD64FB2DE}"/>
              </a:ext>
              <a:ext uri="{C183D7F6-B498-43B3-948B-1728B52AA6E4}">
                <adec:decorative xmlns:adec="http://schemas.microsoft.com/office/drawing/2017/decorative" val="1"/>
              </a:ext>
            </a:extLst>
          </p:cNvPr>
          <p:cNvGrpSpPr/>
          <p:nvPr userDrawn="1"/>
        </p:nvGrpSpPr>
        <p:grpSpPr>
          <a:xfrm>
            <a:off x="10850" y="-1"/>
            <a:ext cx="2768446" cy="4486275"/>
            <a:chOff x="10849" y="-3086"/>
            <a:chExt cx="2198951" cy="3349518"/>
          </a:xfrm>
        </p:grpSpPr>
        <p:sp>
          <p:nvSpPr>
            <p:cNvPr id="15" name="Freeform: Shape 9">
              <a:extLst>
                <a:ext uri="{FF2B5EF4-FFF2-40B4-BE49-F238E27FC236}">
                  <a16:creationId xmlns:a16="http://schemas.microsoft.com/office/drawing/2014/main" id="{930E8856-48C1-4FFD-9BC1-360BCDEC04B6}"/>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id="{0950DAF3-AE2C-43D7-884D-F377394DBC5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7" name="Freeform: Shape 11">
              <a:extLst>
                <a:ext uri="{FF2B5EF4-FFF2-40B4-BE49-F238E27FC236}">
                  <a16:creationId xmlns:a16="http://schemas.microsoft.com/office/drawing/2014/main" id="{49552E91-169E-43A2-8337-361B09B2ECE1}"/>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8" name="Freeform: Shape 12">
              <a:extLst>
                <a:ext uri="{FF2B5EF4-FFF2-40B4-BE49-F238E27FC236}">
                  <a16:creationId xmlns:a16="http://schemas.microsoft.com/office/drawing/2014/main" id="{4F38336D-53FF-4098-A32C-E01EF18D47C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9" name="Freeform: Shape 13">
              <a:extLst>
                <a:ext uri="{FF2B5EF4-FFF2-40B4-BE49-F238E27FC236}">
                  <a16:creationId xmlns:a16="http://schemas.microsoft.com/office/drawing/2014/main" id="{C78446BA-74A6-401A-BC2F-8B0BB17F7E1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20" name="Freeform: Shape 14">
              <a:extLst>
                <a:ext uri="{FF2B5EF4-FFF2-40B4-BE49-F238E27FC236}">
                  <a16:creationId xmlns:a16="http://schemas.microsoft.com/office/drawing/2014/main" id="{3C401887-78BB-448B-80F1-C8D99C8F2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21" name="Freeform: Shape 15">
              <a:extLst>
                <a:ext uri="{FF2B5EF4-FFF2-40B4-BE49-F238E27FC236}">
                  <a16:creationId xmlns:a16="http://schemas.microsoft.com/office/drawing/2014/main" id="{44DEADB1-ECC3-4C91-8A42-4B8440DEA49B}"/>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22" name="Freeform: Shape 16">
              <a:extLst>
                <a:ext uri="{FF2B5EF4-FFF2-40B4-BE49-F238E27FC236}">
                  <a16:creationId xmlns:a16="http://schemas.microsoft.com/office/drawing/2014/main" id="{47CC59C4-2B0F-4C73-ABC9-BB2A900B44A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a:p>
          </p:txBody>
        </p:sp>
      </p:grpSp>
    </p:spTree>
    <p:extLst>
      <p:ext uri="{BB962C8B-B14F-4D97-AF65-F5344CB8AC3E}">
        <p14:creationId xmlns:p14="http://schemas.microsoft.com/office/powerpoint/2010/main" val="195923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01069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4062460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39E44-C8F5-4FD0-8345-FA295CEA603C}"/>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a:p>
        </p:txBody>
      </p:sp>
      <p:sp>
        <p:nvSpPr>
          <p:cNvPr id="6" name="Rectangle 5">
            <a:extLst>
              <a:ext uri="{FF2B5EF4-FFF2-40B4-BE49-F238E27FC236}">
                <a16:creationId xmlns:a16="http://schemas.microsoft.com/office/drawing/2014/main" id="{858B0A9B-526A-4C0F-9112-3130C41A5DD8}"/>
              </a:ext>
            </a:extLst>
          </p:cNvPr>
          <p:cNvSpPr/>
          <p:nvPr userDrawn="1"/>
        </p:nvSpPr>
        <p:spPr>
          <a:xfrm>
            <a:off x="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0B472D-4A4C-4AF9-86F1-E43C02D1B18D}"/>
              </a:ext>
            </a:extLst>
          </p:cNvPr>
          <p:cNvSpPr/>
          <p:nvPr userDrawn="1"/>
        </p:nvSpPr>
        <p:spPr>
          <a:xfrm>
            <a:off x="4044950" y="7628569"/>
            <a:ext cx="4038600" cy="1645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B530FA-24B1-40EC-A3FE-19C912C40F2C}"/>
              </a:ext>
            </a:extLst>
          </p:cNvPr>
          <p:cNvSpPr/>
          <p:nvPr userDrawn="1"/>
        </p:nvSpPr>
        <p:spPr>
          <a:xfrm>
            <a:off x="811530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39AFF2-4D18-4B42-A6B8-58FABF72093B}"/>
              </a:ext>
            </a:extLst>
          </p:cNvPr>
          <p:cNvSpPr/>
          <p:nvPr userDrawn="1"/>
        </p:nvSpPr>
        <p:spPr>
          <a:xfrm>
            <a:off x="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4E7FA2-CE13-4C5E-96C1-770D8B206A7A}"/>
              </a:ext>
            </a:extLst>
          </p:cNvPr>
          <p:cNvSpPr/>
          <p:nvPr userDrawn="1"/>
        </p:nvSpPr>
        <p:spPr>
          <a:xfrm>
            <a:off x="3048001" y="-984316"/>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7F1754-1A1C-4B4B-96CE-B31AB810622B}"/>
              </a:ext>
            </a:extLst>
          </p:cNvPr>
          <p:cNvSpPr/>
          <p:nvPr userDrawn="1"/>
        </p:nvSpPr>
        <p:spPr>
          <a:xfrm>
            <a:off x="609600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A747AC-FBCD-401F-85D9-F585917BEF6B}"/>
              </a:ext>
            </a:extLst>
          </p:cNvPr>
          <p:cNvSpPr/>
          <p:nvPr userDrawn="1"/>
        </p:nvSpPr>
        <p:spPr>
          <a:xfrm>
            <a:off x="9143999" y="-989389"/>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107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43841-AE0F-41C9-97CC-D11B02495FEA}"/>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79920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Top Right">
            <a:extLst>
              <a:ext uri="{FF2B5EF4-FFF2-40B4-BE49-F238E27FC236}">
                <a16:creationId xmlns:a16="http://schemas.microsoft.com/office/drawing/2014/main" id="{BACCE7B0-8D06-4252-8429-A339167D208C}"/>
              </a:ext>
              <a:ext uri="{C183D7F6-B498-43B3-948B-1728B52AA6E4}">
                <adec:decorative xmlns:adec="http://schemas.microsoft.com/office/drawing/2017/decorative" val="1"/>
              </a:ext>
            </a:extLst>
          </p:cNvPr>
          <p:cNvGrpSpPr/>
          <p:nvPr userDrawn="1"/>
        </p:nvGrpSpPr>
        <p:grpSpPr>
          <a:xfrm rot="10800000">
            <a:off x="1975339" y="2702248"/>
            <a:ext cx="2062373" cy="4155752"/>
            <a:chOff x="10849" y="15178"/>
            <a:chExt cx="2198951" cy="3331254"/>
          </a:xfrm>
        </p:grpSpPr>
        <p:sp>
          <p:nvSpPr>
            <p:cNvPr id="12" name="Freeform: Shape 10">
              <a:extLst>
                <a:ext uri="{FF2B5EF4-FFF2-40B4-BE49-F238E27FC236}">
                  <a16:creationId xmlns:a16="http://schemas.microsoft.com/office/drawing/2014/main" id="{23D7796B-4F31-43D2-9935-135F7251B35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3" name="Freeform: Shape 11">
              <a:extLst>
                <a:ext uri="{FF2B5EF4-FFF2-40B4-BE49-F238E27FC236}">
                  <a16:creationId xmlns:a16="http://schemas.microsoft.com/office/drawing/2014/main" id="{023B3E92-CF7A-41F8-A5D4-FDD8C26708D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4" name="Freeform: Shape 12">
              <a:extLst>
                <a:ext uri="{FF2B5EF4-FFF2-40B4-BE49-F238E27FC236}">
                  <a16:creationId xmlns:a16="http://schemas.microsoft.com/office/drawing/2014/main" id="{2194F273-6079-4D58-A510-0EBF4227520D}"/>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5" name="Freeform: Shape 13">
              <a:extLst>
                <a:ext uri="{FF2B5EF4-FFF2-40B4-BE49-F238E27FC236}">
                  <a16:creationId xmlns:a16="http://schemas.microsoft.com/office/drawing/2014/main" id="{AEC3FE6A-D4E9-4F9B-B689-9C5BF9326B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6" name="Freeform: Shape 14">
              <a:extLst>
                <a:ext uri="{FF2B5EF4-FFF2-40B4-BE49-F238E27FC236}">
                  <a16:creationId xmlns:a16="http://schemas.microsoft.com/office/drawing/2014/main" id="{B52D8E87-7BE8-4B9B-B18D-68C99705EEC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7" name="Freeform: Shape 15">
              <a:extLst>
                <a:ext uri="{FF2B5EF4-FFF2-40B4-BE49-F238E27FC236}">
                  <a16:creationId xmlns:a16="http://schemas.microsoft.com/office/drawing/2014/main" id="{6958AF13-A360-492B-8F33-E0608A11E67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8" name="Freeform: Shape 16">
              <a:extLst>
                <a:ext uri="{FF2B5EF4-FFF2-40B4-BE49-F238E27FC236}">
                  <a16:creationId xmlns:a16="http://schemas.microsoft.com/office/drawing/2014/main" id="{337AF046-BF07-462B-82F1-2215317CC3A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2552700" cy="1325563"/>
          </a:xfrm>
        </p:spPr>
        <p:txBody>
          <a:bodyPr>
            <a:noAutofit/>
          </a:bodyPr>
          <a:lstStyle>
            <a:lvl1pPr>
              <a:defRPr sz="3000" baseline="0"/>
            </a:lvl1pPr>
          </a:lstStyle>
          <a:p>
            <a:r>
              <a:rPr lang="en-US"/>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3"/>
            <a:ext cx="2552700" cy="2696918"/>
          </a:xfrm>
        </p:spPr>
        <p:txBody>
          <a:bodyPr>
            <a:normAutofit/>
          </a:bodyPr>
          <a:lstStyle>
            <a:lvl1pPr marL="0" indent="0">
              <a:lnSpc>
                <a:spcPts val="2200"/>
              </a:lnSpc>
              <a:buFont typeface="Arial" panose="020B0604020202020204" pitchFamily="34" charset="0"/>
              <a:buNone/>
              <a:defRPr sz="1600"/>
            </a:lvl1pPr>
            <a:lvl2pPr marL="457200" indent="0">
              <a:lnSpc>
                <a:spcPts val="2200"/>
              </a:lnSpc>
              <a:buFont typeface="Arial" panose="020B0604020202020204" pitchFamily="34" charset="0"/>
              <a:buNone/>
              <a:defRPr sz="1600"/>
            </a:lvl2pPr>
            <a:lvl3pPr marL="914400" indent="0">
              <a:lnSpc>
                <a:spcPts val="2200"/>
              </a:lnSpc>
              <a:buFont typeface="Arial" panose="020B0604020202020204" pitchFamily="34" charset="0"/>
              <a:buNone/>
              <a:defRPr sz="1600"/>
            </a:lvl3pPr>
            <a:lvl4pPr marL="1371600" indent="0">
              <a:lnSpc>
                <a:spcPts val="2200"/>
              </a:lnSpc>
              <a:buFont typeface="Arial" panose="020B0604020202020204" pitchFamily="34" charset="0"/>
              <a:buNone/>
              <a:defRPr sz="1600"/>
            </a:lvl4pPr>
            <a:lvl5pPr marL="1828800" indent="0">
              <a:lnSpc>
                <a:spcPts val="2200"/>
              </a:lnSpc>
              <a:buFont typeface="Arial" panose="020B0604020202020204" pitchFamily="34" charse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6">
            <a:extLst>
              <a:ext uri="{FF2B5EF4-FFF2-40B4-BE49-F238E27FC236}">
                <a16:creationId xmlns:a16="http://schemas.microsoft.com/office/drawing/2014/main" id="{A1F8D2B3-30A8-4B83-A5C0-C99EF8934201}"/>
              </a:ext>
            </a:extLst>
          </p:cNvPr>
          <p:cNvSpPr>
            <a:spLocks noGrp="1"/>
          </p:cNvSpPr>
          <p:nvPr>
            <p:ph type="dt" sz="half" idx="12"/>
          </p:nvPr>
        </p:nvSpPr>
        <p:spPr>
          <a:xfrm>
            <a:off x="838200" y="6356350"/>
            <a:ext cx="2743200" cy="365125"/>
          </a:xfrm>
        </p:spPr>
        <p:txBody>
          <a:bodyPr/>
          <a:lstStyle/>
          <a:p>
            <a:r>
              <a:rPr lang="en-US"/>
              <a:t>20XX</a:t>
            </a:r>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4035552" y="0"/>
            <a:ext cx="8156448" cy="6858000"/>
          </a:xfrm>
          <a:solidFill>
            <a:schemeClr val="accent5"/>
          </a:solidFill>
        </p:spPr>
        <p:txBody>
          <a:bodyPr/>
          <a:lstStyle/>
          <a:p>
            <a:endParaRPr lang="en-US"/>
          </a:p>
        </p:txBody>
      </p:sp>
      <p:sp>
        <p:nvSpPr>
          <p:cNvPr id="8" name="Footer Placeholder 7">
            <a:extLst>
              <a:ext uri="{FF2B5EF4-FFF2-40B4-BE49-F238E27FC236}">
                <a16:creationId xmlns:a16="http://schemas.microsoft.com/office/drawing/2014/main" id="{01027371-9F9C-42B2-9592-42A983992645}"/>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en-US"/>
              <a:t>Presentation title</a:t>
            </a:r>
          </a:p>
        </p:txBody>
      </p:sp>
      <p:sp>
        <p:nvSpPr>
          <p:cNvPr id="10" name="Slide Number Placeholder 8">
            <a:extLst>
              <a:ext uri="{FF2B5EF4-FFF2-40B4-BE49-F238E27FC236}">
                <a16:creationId xmlns:a16="http://schemas.microsoft.com/office/drawing/2014/main" id="{AD277C46-5330-47A5-B42E-8A406D22662D}"/>
              </a:ext>
            </a:extLst>
          </p:cNvPr>
          <p:cNvSpPr>
            <a:spLocks noGrp="1"/>
          </p:cNvSpPr>
          <p:nvPr>
            <p:ph type="sldNum" sz="quarter" idx="14"/>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675446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3048-98A4-4EE6-A653-11BF380C726A}"/>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435165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4572000" cy="1325563"/>
          </a:xfrm>
        </p:spPr>
        <p:txBody>
          <a:bodyPr>
            <a:normAutofit/>
          </a:bodyPr>
          <a:lstStyle>
            <a:lvl1pPr>
              <a:defRPr sz="3000" baseline="0"/>
            </a:lvl1pPr>
          </a:lstStyle>
          <a:p>
            <a:r>
              <a:rPr lang="en-US"/>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2"/>
            <a:ext cx="4572000" cy="4166519"/>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6">
            <a:extLst>
              <a:ext uri="{FF2B5EF4-FFF2-40B4-BE49-F238E27FC236}">
                <a16:creationId xmlns:a16="http://schemas.microsoft.com/office/drawing/2014/main" id="{1717D704-6E87-4C09-AB8E-78E9D5F73955}"/>
              </a:ext>
            </a:extLst>
          </p:cNvPr>
          <p:cNvSpPr>
            <a:spLocks noGrp="1"/>
          </p:cNvSpPr>
          <p:nvPr>
            <p:ph type="dt" sz="half" idx="12"/>
          </p:nvPr>
        </p:nvSpPr>
        <p:spPr>
          <a:xfrm>
            <a:off x="838200" y="6356350"/>
            <a:ext cx="2743200" cy="365125"/>
          </a:xfrm>
        </p:spPr>
        <p:txBody>
          <a:bodyPr/>
          <a:lstStyle/>
          <a:p>
            <a:r>
              <a:rPr lang="en-US"/>
              <a:t>20XX</a:t>
            </a:r>
          </a:p>
        </p:txBody>
      </p:sp>
      <p:sp>
        <p:nvSpPr>
          <p:cNvPr id="9" name="Picture Placeholder 6">
            <a:extLst>
              <a:ext uri="{FF2B5EF4-FFF2-40B4-BE49-F238E27FC236}">
                <a16:creationId xmlns:a16="http://schemas.microsoft.com/office/drawing/2014/main" id="{6445CE96-5361-47BD-A601-9A41E497963B}"/>
              </a:ext>
            </a:extLst>
          </p:cNvPr>
          <p:cNvSpPr>
            <a:spLocks noGrp="1"/>
          </p:cNvSpPr>
          <p:nvPr>
            <p:ph type="pic" sz="quarter" idx="11"/>
          </p:nvPr>
        </p:nvSpPr>
        <p:spPr>
          <a:xfrm>
            <a:off x="8132064" y="0"/>
            <a:ext cx="4059936" cy="6858000"/>
          </a:xfrm>
          <a:solidFill>
            <a:schemeClr val="accent5"/>
          </a:solidFill>
        </p:spPr>
        <p:txBody>
          <a:bodyPr/>
          <a:lstStyle/>
          <a:p>
            <a:endParaRPr lang="en-US"/>
          </a:p>
        </p:txBody>
      </p:sp>
      <p:sp>
        <p:nvSpPr>
          <p:cNvPr id="13" name="Picture Placeholder 6">
            <a:extLst>
              <a:ext uri="{FF2B5EF4-FFF2-40B4-BE49-F238E27FC236}">
                <a16:creationId xmlns:a16="http://schemas.microsoft.com/office/drawing/2014/main" id="{184B2061-5123-4D27-826E-8B5E6F98AAC6}"/>
              </a:ext>
            </a:extLst>
          </p:cNvPr>
          <p:cNvSpPr>
            <a:spLocks noGrp="1"/>
          </p:cNvSpPr>
          <p:nvPr>
            <p:ph type="pic" sz="quarter" idx="16"/>
          </p:nvPr>
        </p:nvSpPr>
        <p:spPr>
          <a:xfrm>
            <a:off x="6095471" y="1412748"/>
            <a:ext cx="4041648" cy="4032504"/>
          </a:xfrm>
          <a:solidFill>
            <a:schemeClr val="accent5"/>
          </a:solidFill>
          <a:ln w="101600">
            <a:solidFill>
              <a:schemeClr val="bg1"/>
            </a:solidFill>
          </a:ln>
        </p:spPr>
        <p:txBody>
          <a:bodyPr/>
          <a:lstStyle/>
          <a:p>
            <a:endParaRPr lang="en-US"/>
          </a:p>
        </p:txBody>
      </p:sp>
      <p:sp>
        <p:nvSpPr>
          <p:cNvPr id="15" name="Footer Placeholder 7">
            <a:extLst>
              <a:ext uri="{FF2B5EF4-FFF2-40B4-BE49-F238E27FC236}">
                <a16:creationId xmlns:a16="http://schemas.microsoft.com/office/drawing/2014/main" id="{7235C1BB-4D36-4657-8084-ED52E2DBF346}"/>
              </a:ext>
            </a:extLst>
          </p:cNvPr>
          <p:cNvSpPr>
            <a:spLocks noGrp="1"/>
          </p:cNvSpPr>
          <p:nvPr>
            <p:ph type="ftr" sz="quarter" idx="13"/>
          </p:nvPr>
        </p:nvSpPr>
        <p:spPr>
          <a:xfrm>
            <a:off x="4038600" y="6356350"/>
            <a:ext cx="4114800" cy="365125"/>
          </a:xfrm>
        </p:spPr>
        <p:txBody>
          <a:bodyPr/>
          <a:lstStyle>
            <a:lvl1pPr>
              <a:defRPr>
                <a:solidFill>
                  <a:schemeClr val="bg1">
                    <a:lumMod val="50000"/>
                  </a:schemeClr>
                </a:solidFill>
              </a:defRPr>
            </a:lvl1pPr>
          </a:lstStyle>
          <a:p>
            <a:r>
              <a:rPr lang="en-US"/>
              <a:t>Presentation title</a:t>
            </a:r>
          </a:p>
        </p:txBody>
      </p:sp>
      <p:sp>
        <p:nvSpPr>
          <p:cNvPr id="16" name="Slide Number Placeholder 8">
            <a:extLst>
              <a:ext uri="{FF2B5EF4-FFF2-40B4-BE49-F238E27FC236}">
                <a16:creationId xmlns:a16="http://schemas.microsoft.com/office/drawing/2014/main" id="{830BDA30-4954-480D-9CDA-DFEC700B4BAF}"/>
              </a:ext>
            </a:extLst>
          </p:cNvPr>
          <p:cNvSpPr>
            <a:spLocks noGrp="1"/>
          </p:cNvSpPr>
          <p:nvPr>
            <p:ph type="sldNum" sz="quarter" idx="14"/>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443991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hasCustomPrompt="1"/>
          </p:nvPr>
        </p:nvSpPr>
        <p:spPr>
          <a:xfrm>
            <a:off x="831850" y="5074920"/>
            <a:ext cx="10515600" cy="603504"/>
          </a:xfrm>
        </p:spPr>
        <p:txBody>
          <a:bodyPr anchor="b">
            <a:normAutofit/>
          </a:bodyPr>
          <a:lstStyle>
            <a:lvl1pPr algn="ctr">
              <a:defRPr sz="3000" baseline="0"/>
            </a:lvl1pPr>
          </a:lstStyle>
          <a:p>
            <a:r>
              <a:rPr lang="en-US"/>
              <a:t>CLICK TO EDIT MASTER TITLE STYLE</a:t>
            </a:r>
          </a:p>
        </p:txBody>
      </p:sp>
      <p:sp>
        <p:nvSpPr>
          <p:cNvPr id="8" name="Picture Placeholder 7">
            <a:extLst>
              <a:ext uri="{FF2B5EF4-FFF2-40B4-BE49-F238E27FC236}">
                <a16:creationId xmlns:a16="http://schemas.microsoft.com/office/drawing/2014/main" id="{01678D0D-E7C0-4B71-92B6-4809F88B7AF2}"/>
              </a:ext>
            </a:extLst>
          </p:cNvPr>
          <p:cNvSpPr>
            <a:spLocks noGrp="1"/>
          </p:cNvSpPr>
          <p:nvPr>
            <p:ph type="pic" sz="quarter" idx="13"/>
          </p:nvPr>
        </p:nvSpPr>
        <p:spPr>
          <a:xfrm>
            <a:off x="1524" y="0"/>
            <a:ext cx="12188952" cy="4572000"/>
          </a:xfrm>
          <a:solidFill>
            <a:schemeClr val="accent5"/>
          </a:solidFill>
        </p:spPr>
        <p:txBody>
          <a:bodyPr/>
          <a:lstStyle/>
          <a:p>
            <a:endParaRPr lang="en-US"/>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5742432"/>
            <a:ext cx="10515600" cy="365760"/>
          </a:xfrm>
        </p:spPr>
        <p:txBody>
          <a:bodyPr>
            <a:normAutofit/>
          </a:bodyPr>
          <a:lstStyle>
            <a:lvl1pPr marL="0" indent="0" algn="ctr">
              <a:buNone/>
              <a:defRPr sz="20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p:txBody>
          <a:bodyPr/>
          <a:lstStyle/>
          <a:p>
            <a:fld id="{294A09A9-5501-47C1-A89A-A340965A2BE2}" type="slidenum">
              <a:rPr lang="en-US" smtClean="0"/>
              <a:t>‹#›</a:t>
            </a:fld>
            <a:endParaRPr lang="en-US"/>
          </a:p>
        </p:txBody>
      </p:sp>
      <p:grpSp>
        <p:nvGrpSpPr>
          <p:cNvPr id="19" name="Bottom Right">
            <a:extLst>
              <a:ext uri="{FF2B5EF4-FFF2-40B4-BE49-F238E27FC236}">
                <a16:creationId xmlns:a16="http://schemas.microsoft.com/office/drawing/2014/main" id="{9B4D6141-35CF-451D-BD01-FA735BAA36FD}"/>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20" name="Graphic 157">
              <a:extLst>
                <a:ext uri="{FF2B5EF4-FFF2-40B4-BE49-F238E27FC236}">
                  <a16:creationId xmlns:a16="http://schemas.microsoft.com/office/drawing/2014/main" id="{B322DFCF-90C7-4DBE-B29A-947503AAD199}"/>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2" name="Freeform: Shape 24">
                <a:extLst>
                  <a:ext uri="{FF2B5EF4-FFF2-40B4-BE49-F238E27FC236}">
                    <a16:creationId xmlns:a16="http://schemas.microsoft.com/office/drawing/2014/main" id="{F48A038F-FA3F-4515-8D04-97EF22E65817}"/>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3" name="Freeform: Shape 25">
                <a:extLst>
                  <a:ext uri="{FF2B5EF4-FFF2-40B4-BE49-F238E27FC236}">
                    <a16:creationId xmlns:a16="http://schemas.microsoft.com/office/drawing/2014/main" id="{8155636C-869C-4098-B5E6-7A6B4DB8B61D}"/>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4" name="Freeform: Shape 26">
                <a:extLst>
                  <a:ext uri="{FF2B5EF4-FFF2-40B4-BE49-F238E27FC236}">
                    <a16:creationId xmlns:a16="http://schemas.microsoft.com/office/drawing/2014/main" id="{0E4F1004-DF67-4659-A9F6-7B088CCA24A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5" name="Freeform: Shape 30">
                <a:extLst>
                  <a:ext uri="{FF2B5EF4-FFF2-40B4-BE49-F238E27FC236}">
                    <a16:creationId xmlns:a16="http://schemas.microsoft.com/office/drawing/2014/main" id="{DE817514-787F-46B1-BA14-6DC30B01333A}"/>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6" name="Freeform: Shape 31">
                <a:extLst>
                  <a:ext uri="{FF2B5EF4-FFF2-40B4-BE49-F238E27FC236}">
                    <a16:creationId xmlns:a16="http://schemas.microsoft.com/office/drawing/2014/main" id="{19517BB1-651A-4460-87CD-207F8060759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7" name="Freeform: Shape 32">
                <a:extLst>
                  <a:ext uri="{FF2B5EF4-FFF2-40B4-BE49-F238E27FC236}">
                    <a16:creationId xmlns:a16="http://schemas.microsoft.com/office/drawing/2014/main" id="{9C651D90-C3D5-4EDB-BE84-CFAF352CB560}"/>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8" name="Freeform: Shape 36">
                <a:extLst>
                  <a:ext uri="{FF2B5EF4-FFF2-40B4-BE49-F238E27FC236}">
                    <a16:creationId xmlns:a16="http://schemas.microsoft.com/office/drawing/2014/main" id="{DD986C4F-FAF9-4E46-AC0A-06859698AD6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21" name="Freeform: Shape 23">
              <a:extLst>
                <a:ext uri="{FF2B5EF4-FFF2-40B4-BE49-F238E27FC236}">
                  <a16:creationId xmlns:a16="http://schemas.microsoft.com/office/drawing/2014/main" id="{4338AACE-9CB3-4730-AE6B-8898D1E4D952}"/>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Graph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sp>
        <p:nvSpPr>
          <p:cNvPr id="17" name="Content Placeholder 16">
            <a:extLst>
              <a:ext uri="{FF2B5EF4-FFF2-40B4-BE49-F238E27FC236}">
                <a16:creationId xmlns:a16="http://schemas.microsoft.com/office/drawing/2014/main" id="{FE96B313-012D-4870-B065-8F7E74251B27}"/>
              </a:ext>
            </a:extLst>
          </p:cNvPr>
          <p:cNvSpPr>
            <a:spLocks noGrp="1"/>
          </p:cNvSpPr>
          <p:nvPr>
            <p:ph sz="quarter" idx="13"/>
          </p:nvPr>
        </p:nvSpPr>
        <p:spPr>
          <a:xfrm>
            <a:off x="828964" y="1829525"/>
            <a:ext cx="10505786" cy="4337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94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sp>
        <p:nvSpPr>
          <p:cNvPr id="17" name="Content Placeholder 16">
            <a:extLst>
              <a:ext uri="{FF2B5EF4-FFF2-40B4-BE49-F238E27FC236}">
                <a16:creationId xmlns:a16="http://schemas.microsoft.com/office/drawing/2014/main" id="{B9360AE7-EA24-46DC-9539-F79F9E58EEFF}"/>
              </a:ext>
            </a:extLst>
          </p:cNvPr>
          <p:cNvSpPr>
            <a:spLocks noGrp="1"/>
          </p:cNvSpPr>
          <p:nvPr>
            <p:ph sz="quarter" idx="13"/>
          </p:nvPr>
        </p:nvSpPr>
        <p:spPr>
          <a:xfrm>
            <a:off x="828964" y="2060002"/>
            <a:ext cx="10515311" cy="328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0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6784848" y="1719072"/>
            <a:ext cx="4709160" cy="2926080"/>
          </a:xfrm>
        </p:spPr>
        <p:txBody>
          <a:bodyPr anchor="b" anchorCtr="0">
            <a:normAutofit/>
          </a:bodyPr>
          <a:lstStyle>
            <a:lvl1pPr>
              <a:lnSpc>
                <a:spcPts val="4000"/>
              </a:lnSpc>
              <a:defRPr sz="2800" spc="20" baseline="0">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238A46BD-7BF9-45FF-8B9B-6269F3313EA1}"/>
              </a:ext>
            </a:extLst>
          </p:cNvPr>
          <p:cNvSpPr>
            <a:spLocks noGrp="1"/>
          </p:cNvSpPr>
          <p:nvPr>
            <p:ph type="pic" sz="quarter" idx="13"/>
          </p:nvPr>
        </p:nvSpPr>
        <p:spPr>
          <a:xfrm>
            <a:off x="0" y="0"/>
            <a:ext cx="6099048" cy="6858000"/>
          </a:xfrm>
          <a:solidFill>
            <a:schemeClr val="accent5"/>
          </a:solidFill>
        </p:spPr>
        <p:txBody>
          <a:bodyPr/>
          <a:lstStyle/>
          <a:p>
            <a:endParaRPr lang="en-US"/>
          </a:p>
        </p:txBody>
      </p:sp>
      <p:sp>
        <p:nvSpPr>
          <p:cNvPr id="10" name="Text Placeholder 9">
            <a:extLst>
              <a:ext uri="{FF2B5EF4-FFF2-40B4-BE49-F238E27FC236}">
                <a16:creationId xmlns:a16="http://schemas.microsoft.com/office/drawing/2014/main" id="{F7320F30-F8B4-4ECD-B95C-9CEA2FB06F18}"/>
              </a:ext>
            </a:extLst>
          </p:cNvPr>
          <p:cNvSpPr>
            <a:spLocks noGrp="1"/>
          </p:cNvSpPr>
          <p:nvPr>
            <p:ph type="body" sz="quarter" idx="15"/>
          </p:nvPr>
        </p:nvSpPr>
        <p:spPr>
          <a:xfrm>
            <a:off x="6784848" y="4864608"/>
            <a:ext cx="4709160" cy="365760"/>
          </a:xfrm>
        </p:spPr>
        <p:txBody>
          <a:bodyPr>
            <a:normAutofit/>
          </a:bodyPr>
          <a:lstStyle>
            <a:lvl1pPr marL="0" indent="0">
              <a:lnSpc>
                <a:spcPts val="2000"/>
              </a:lnSpc>
              <a:buNone/>
              <a:defRPr sz="1600">
                <a:solidFill>
                  <a:schemeClr val="bg1">
                    <a:lumMod val="50000"/>
                  </a:schemeClr>
                </a:solidFill>
                <a:latin typeface="+mj-lt"/>
              </a:defRPr>
            </a:lvl1pPr>
            <a:lvl2pPr marL="457200" indent="0">
              <a:lnSpc>
                <a:spcPts val="2000"/>
              </a:lnSpc>
              <a:buNone/>
              <a:defRPr sz="1800">
                <a:solidFill>
                  <a:schemeClr val="bg1">
                    <a:lumMod val="50000"/>
                  </a:schemeClr>
                </a:solidFill>
                <a:latin typeface="+mj-lt"/>
              </a:defRPr>
            </a:lvl2pPr>
            <a:lvl3pPr marL="914400" indent="0">
              <a:lnSpc>
                <a:spcPts val="2000"/>
              </a:lnSpc>
              <a:buNone/>
              <a:defRPr sz="1800">
                <a:solidFill>
                  <a:schemeClr val="bg1">
                    <a:lumMod val="50000"/>
                  </a:schemeClr>
                </a:solidFill>
                <a:latin typeface="+mj-lt"/>
              </a:defRPr>
            </a:lvl3pPr>
            <a:lvl4pPr marL="1371600" indent="0">
              <a:lnSpc>
                <a:spcPts val="2000"/>
              </a:lnSpc>
              <a:buNone/>
              <a:defRPr sz="1800">
                <a:solidFill>
                  <a:schemeClr val="bg1">
                    <a:lumMod val="50000"/>
                  </a:schemeClr>
                </a:solidFill>
                <a:latin typeface="+mj-lt"/>
              </a:defRPr>
            </a:lvl4pPr>
            <a:lvl5pPr marL="1828800" indent="0">
              <a:lnSpc>
                <a:spcPts val="2000"/>
              </a:lnSpc>
              <a:buNone/>
              <a:defRPr sz="1800">
                <a:solidFill>
                  <a:schemeClr val="bg1">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6">
            <a:extLst>
              <a:ext uri="{FF2B5EF4-FFF2-40B4-BE49-F238E27FC236}">
                <a16:creationId xmlns:a16="http://schemas.microsoft.com/office/drawing/2014/main" id="{D70719F9-FF81-4368-9918-F7F8C83EEACE}"/>
              </a:ext>
            </a:extLst>
          </p:cNvPr>
          <p:cNvSpPr>
            <a:spLocks noGrp="1"/>
          </p:cNvSpPr>
          <p:nvPr>
            <p:ph type="dt" sz="half" idx="16"/>
          </p:nvPr>
        </p:nvSpPr>
        <p:spPr>
          <a:xfrm>
            <a:off x="841248" y="6356350"/>
            <a:ext cx="1828800" cy="365125"/>
          </a:xfrm>
        </p:spPr>
        <p:txBody>
          <a:bodyPr/>
          <a:lstStyle>
            <a:lvl1pPr>
              <a:defRPr>
                <a:solidFill>
                  <a:schemeClr val="bg1"/>
                </a:solidFill>
              </a:defRPr>
            </a:lvl1pPr>
          </a:lstStyle>
          <a:p>
            <a:r>
              <a:rPr lang="en-US"/>
              <a:t>20XX</a:t>
            </a:r>
          </a:p>
        </p:txBody>
      </p:sp>
      <p:sp>
        <p:nvSpPr>
          <p:cNvPr id="20" name="Footer Placeholder 7">
            <a:extLst>
              <a:ext uri="{FF2B5EF4-FFF2-40B4-BE49-F238E27FC236}">
                <a16:creationId xmlns:a16="http://schemas.microsoft.com/office/drawing/2014/main" id="{82554244-AFE2-4E78-B199-C2315AE10B2F}"/>
              </a:ext>
            </a:extLst>
          </p:cNvPr>
          <p:cNvSpPr>
            <a:spLocks noGrp="1"/>
          </p:cNvSpPr>
          <p:nvPr>
            <p:ph type="ftr" sz="quarter" idx="14"/>
          </p:nvPr>
        </p:nvSpPr>
        <p:spPr>
          <a:xfrm>
            <a:off x="6345609" y="6356350"/>
            <a:ext cx="2743200" cy="365125"/>
          </a:xfrm>
        </p:spPr>
        <p:txBody>
          <a:bodyPr/>
          <a:lstStyle>
            <a:lvl1pPr algn="l">
              <a:defRPr/>
            </a:lvl1p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9537031" y="6356350"/>
            <a:ext cx="1828800" cy="365125"/>
          </a:xfrm>
        </p:spPr>
        <p:txBody>
          <a:bodyPr/>
          <a:lstStyle/>
          <a:p>
            <a:fld id="{294A09A9-5501-47C1-A89A-A340965A2BE2}" type="slidenum">
              <a:rPr lang="en-US" smtClean="0"/>
              <a:t>‹#›</a:t>
            </a:fld>
            <a:endParaRPr lang="en-US"/>
          </a:p>
        </p:txBody>
      </p:sp>
      <p:grpSp>
        <p:nvGrpSpPr>
          <p:cNvPr id="9" name="Top Right">
            <a:extLst>
              <a:ext uri="{FF2B5EF4-FFF2-40B4-BE49-F238E27FC236}">
                <a16:creationId xmlns:a16="http://schemas.microsoft.com/office/drawing/2014/main" id="{9C4825FE-0798-4C51-9649-7A9C4DE1DCE2}"/>
              </a:ext>
              <a:ext uri="{C183D7F6-B498-43B3-948B-1728B52AA6E4}">
                <adec:decorative xmlns:adec="http://schemas.microsoft.com/office/drawing/2017/decorative" val="1"/>
              </a:ext>
            </a:extLst>
          </p:cNvPr>
          <p:cNvGrpSpPr/>
          <p:nvPr userDrawn="1"/>
        </p:nvGrpSpPr>
        <p:grpSpPr>
          <a:xfrm flipH="1">
            <a:off x="10154652" y="-8827"/>
            <a:ext cx="2037346" cy="3747453"/>
            <a:chOff x="10849" y="15178"/>
            <a:chExt cx="2198951" cy="3331254"/>
          </a:xfrm>
        </p:grpSpPr>
        <p:sp>
          <p:nvSpPr>
            <p:cNvPr id="12" name="Freeform: Shape 10">
              <a:extLst>
                <a:ext uri="{FF2B5EF4-FFF2-40B4-BE49-F238E27FC236}">
                  <a16:creationId xmlns:a16="http://schemas.microsoft.com/office/drawing/2014/main" id="{822B9B6C-AA13-4DF1-A092-D39EAEFA9051}"/>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3" name="Freeform: Shape 11">
              <a:extLst>
                <a:ext uri="{FF2B5EF4-FFF2-40B4-BE49-F238E27FC236}">
                  <a16:creationId xmlns:a16="http://schemas.microsoft.com/office/drawing/2014/main" id="{29B894B3-83A9-4074-93F1-DCC2A9A1CA30}"/>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4" name="Freeform: Shape 12">
              <a:extLst>
                <a:ext uri="{FF2B5EF4-FFF2-40B4-BE49-F238E27FC236}">
                  <a16:creationId xmlns:a16="http://schemas.microsoft.com/office/drawing/2014/main" id="{CB9B20C6-7251-4040-8920-FCE1AFC00F22}"/>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5" name="Freeform: Shape 13">
              <a:extLst>
                <a:ext uri="{FF2B5EF4-FFF2-40B4-BE49-F238E27FC236}">
                  <a16:creationId xmlns:a16="http://schemas.microsoft.com/office/drawing/2014/main" id="{4B278924-B03A-46BD-86D3-23814F354DA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6" name="Freeform: Shape 14">
              <a:extLst>
                <a:ext uri="{FF2B5EF4-FFF2-40B4-BE49-F238E27FC236}">
                  <a16:creationId xmlns:a16="http://schemas.microsoft.com/office/drawing/2014/main" id="{60BB8FCC-3D93-47A8-AB4F-BDA9764AD1CB}"/>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7" name="Freeform: Shape 15">
              <a:extLst>
                <a:ext uri="{FF2B5EF4-FFF2-40B4-BE49-F238E27FC236}">
                  <a16:creationId xmlns:a16="http://schemas.microsoft.com/office/drawing/2014/main" id="{5BA303AA-6543-47AD-BDCE-99EA5718C682}"/>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8" name="Freeform: Shape 16">
              <a:extLst>
                <a:ext uri="{FF2B5EF4-FFF2-40B4-BE49-F238E27FC236}">
                  <a16:creationId xmlns:a16="http://schemas.microsoft.com/office/drawing/2014/main" id="{CE322720-E7C1-458D-A1F7-DE4A9F9E6433}"/>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a:p>
          </p:txBody>
        </p:sp>
      </p:grpSp>
    </p:spTree>
    <p:extLst>
      <p:ext uri="{BB962C8B-B14F-4D97-AF65-F5344CB8AC3E}">
        <p14:creationId xmlns:p14="http://schemas.microsoft.com/office/powerpoint/2010/main" val="4278242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4up">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735E56-216C-4BA9-B611-54BE87E4615E}"/>
              </a:ext>
            </a:extLst>
          </p:cNvPr>
          <p:cNvSpPr>
            <a:spLocks noGrp="1"/>
          </p:cNvSpPr>
          <p:nvPr>
            <p:ph type="title"/>
          </p:nvPr>
        </p:nvSpPr>
        <p:spPr>
          <a:xfrm>
            <a:off x="841248" y="2048256"/>
            <a:ext cx="2206752" cy="868680"/>
          </a:xfrm>
        </p:spPr>
        <p:txBody>
          <a:bodyPr>
            <a:normAutofit/>
          </a:bodyPr>
          <a:lstStyle>
            <a:lvl1pPr algn="l">
              <a:lnSpc>
                <a:spcPts val="4000"/>
              </a:lnSpc>
              <a:defRPr sz="3000" baseline="0"/>
            </a:lvl1pPr>
          </a:lstStyle>
          <a:p>
            <a:r>
              <a:rPr lang="en-US"/>
              <a:t>Click to edit Master title style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3995928" y="923544"/>
            <a:ext cx="3383280" cy="1691640"/>
          </a:xfrm>
          <a:solidFill>
            <a:schemeClr val="accent5"/>
          </a:solidFill>
        </p:spPr>
        <p:txBody>
          <a:bodyPr>
            <a:normAutofit/>
          </a:bodyPr>
          <a:lstStyle>
            <a:lvl1pPr marL="0" indent="0">
              <a:buNone/>
              <a:defRPr sz="1400">
                <a:solidFill>
                  <a:schemeClr val="tx1"/>
                </a:solidFill>
              </a:defRPr>
            </a:lvl1pPr>
          </a:lstStyle>
          <a:p>
            <a:endParaRPr lang="en-US"/>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9959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9959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a:t>Title</a:t>
            </a:r>
          </a:p>
        </p:txBody>
      </p:sp>
      <p:sp>
        <p:nvSpPr>
          <p:cNvPr id="18" name="Picture Placeholder 23">
            <a:extLst>
              <a:ext uri="{FF2B5EF4-FFF2-40B4-BE49-F238E27FC236}">
                <a16:creationId xmlns:a16="http://schemas.microsoft.com/office/drawing/2014/main" id="{EE7ECEE8-59DE-4E85-A8C7-51F1919C75A5}"/>
              </a:ext>
            </a:extLst>
          </p:cNvPr>
          <p:cNvSpPr>
            <a:spLocks noGrp="1"/>
          </p:cNvSpPr>
          <p:nvPr>
            <p:ph type="pic" sz="quarter" idx="21"/>
          </p:nvPr>
        </p:nvSpPr>
        <p:spPr>
          <a:xfrm>
            <a:off x="8110728" y="923544"/>
            <a:ext cx="3383280" cy="1691640"/>
          </a:xfrm>
          <a:solidFill>
            <a:schemeClr val="accent5"/>
          </a:solidFill>
        </p:spPr>
        <p:txBody>
          <a:bodyPr>
            <a:normAutofit/>
          </a:bodyPr>
          <a:lstStyle>
            <a:lvl1pPr marL="0" indent="0">
              <a:buNone/>
              <a:defRPr sz="1400">
                <a:solidFill>
                  <a:schemeClr val="tx1"/>
                </a:solidFill>
              </a:defRPr>
            </a:lvl1pPr>
          </a:lstStyle>
          <a:p>
            <a:endParaRPr lang="en-US"/>
          </a:p>
        </p:txBody>
      </p:sp>
      <p:sp>
        <p:nvSpPr>
          <p:cNvPr id="19" name="Text Placeholder 28">
            <a:extLst>
              <a:ext uri="{FF2B5EF4-FFF2-40B4-BE49-F238E27FC236}">
                <a16:creationId xmlns:a16="http://schemas.microsoft.com/office/drawing/2014/main" id="{D97FB821-8CBF-4A4F-B0B9-A06969A96377}"/>
              </a:ext>
            </a:extLst>
          </p:cNvPr>
          <p:cNvSpPr>
            <a:spLocks noGrp="1"/>
          </p:cNvSpPr>
          <p:nvPr>
            <p:ph type="body" sz="quarter" idx="22" hasCustomPrompt="1"/>
          </p:nvPr>
        </p:nvSpPr>
        <p:spPr>
          <a:xfrm>
            <a:off x="81107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a:t>NAME</a:t>
            </a:r>
          </a:p>
        </p:txBody>
      </p:sp>
      <p:sp>
        <p:nvSpPr>
          <p:cNvPr id="20" name="Text Placeholder 28">
            <a:extLst>
              <a:ext uri="{FF2B5EF4-FFF2-40B4-BE49-F238E27FC236}">
                <a16:creationId xmlns:a16="http://schemas.microsoft.com/office/drawing/2014/main" id="{CD848540-6394-46BF-83DE-84862EC7C89D}"/>
              </a:ext>
            </a:extLst>
          </p:cNvPr>
          <p:cNvSpPr>
            <a:spLocks noGrp="1"/>
          </p:cNvSpPr>
          <p:nvPr>
            <p:ph type="body" sz="quarter" idx="23" hasCustomPrompt="1"/>
          </p:nvPr>
        </p:nvSpPr>
        <p:spPr>
          <a:xfrm>
            <a:off x="81107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a:t>Title</a:t>
            </a:r>
          </a:p>
        </p:txBody>
      </p:sp>
      <p:sp>
        <p:nvSpPr>
          <p:cNvPr id="21" name="Picture Placeholder 23">
            <a:extLst>
              <a:ext uri="{FF2B5EF4-FFF2-40B4-BE49-F238E27FC236}">
                <a16:creationId xmlns:a16="http://schemas.microsoft.com/office/drawing/2014/main" id="{AA8489A7-C95E-4BD6-A6DA-48D8AD7905CB}"/>
              </a:ext>
            </a:extLst>
          </p:cNvPr>
          <p:cNvSpPr>
            <a:spLocks noGrp="1"/>
          </p:cNvSpPr>
          <p:nvPr>
            <p:ph type="pic" sz="quarter" idx="24"/>
          </p:nvPr>
        </p:nvSpPr>
        <p:spPr>
          <a:xfrm>
            <a:off x="3995928" y="3657600"/>
            <a:ext cx="3383280" cy="1691640"/>
          </a:xfrm>
          <a:solidFill>
            <a:schemeClr val="accent5"/>
          </a:solidFill>
        </p:spPr>
        <p:txBody>
          <a:bodyPr>
            <a:normAutofit/>
          </a:bodyPr>
          <a:lstStyle>
            <a:lvl1pPr marL="0" indent="0">
              <a:buNone/>
              <a:defRPr sz="1400">
                <a:solidFill>
                  <a:schemeClr val="tx1"/>
                </a:solidFill>
              </a:defRPr>
            </a:lvl1pPr>
          </a:lstStyle>
          <a:p>
            <a:endParaRPr lang="en-US"/>
          </a:p>
        </p:txBody>
      </p:sp>
      <p:sp>
        <p:nvSpPr>
          <p:cNvPr id="22" name="Text Placeholder 28">
            <a:extLst>
              <a:ext uri="{FF2B5EF4-FFF2-40B4-BE49-F238E27FC236}">
                <a16:creationId xmlns:a16="http://schemas.microsoft.com/office/drawing/2014/main" id="{52CC8864-A662-4E73-A14D-A4E610269DD8}"/>
              </a:ext>
            </a:extLst>
          </p:cNvPr>
          <p:cNvSpPr>
            <a:spLocks noGrp="1"/>
          </p:cNvSpPr>
          <p:nvPr>
            <p:ph type="body" sz="quarter" idx="25" hasCustomPrompt="1"/>
          </p:nvPr>
        </p:nvSpPr>
        <p:spPr>
          <a:xfrm>
            <a:off x="39959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a:t>NAME</a:t>
            </a:r>
          </a:p>
        </p:txBody>
      </p:sp>
      <p:sp>
        <p:nvSpPr>
          <p:cNvPr id="23" name="Text Placeholder 28">
            <a:extLst>
              <a:ext uri="{FF2B5EF4-FFF2-40B4-BE49-F238E27FC236}">
                <a16:creationId xmlns:a16="http://schemas.microsoft.com/office/drawing/2014/main" id="{548CD837-2123-4EC2-B247-12AACAD5C8B7}"/>
              </a:ext>
            </a:extLst>
          </p:cNvPr>
          <p:cNvSpPr>
            <a:spLocks noGrp="1"/>
          </p:cNvSpPr>
          <p:nvPr>
            <p:ph type="body" sz="quarter" idx="26" hasCustomPrompt="1"/>
          </p:nvPr>
        </p:nvSpPr>
        <p:spPr>
          <a:xfrm>
            <a:off x="39959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a:t>Title</a:t>
            </a:r>
          </a:p>
        </p:txBody>
      </p:sp>
      <p:sp>
        <p:nvSpPr>
          <p:cNvPr id="24" name="Picture Placeholder 23">
            <a:extLst>
              <a:ext uri="{FF2B5EF4-FFF2-40B4-BE49-F238E27FC236}">
                <a16:creationId xmlns:a16="http://schemas.microsoft.com/office/drawing/2014/main" id="{8A30C89E-0A33-4198-A183-7C0A4BD2FF98}"/>
              </a:ext>
            </a:extLst>
          </p:cNvPr>
          <p:cNvSpPr>
            <a:spLocks noGrp="1"/>
          </p:cNvSpPr>
          <p:nvPr>
            <p:ph type="pic" sz="quarter" idx="27"/>
          </p:nvPr>
        </p:nvSpPr>
        <p:spPr>
          <a:xfrm>
            <a:off x="8110728" y="3657600"/>
            <a:ext cx="3383280" cy="1691640"/>
          </a:xfrm>
          <a:solidFill>
            <a:schemeClr val="accent5"/>
          </a:solidFill>
        </p:spPr>
        <p:txBody>
          <a:bodyPr>
            <a:normAutofit/>
          </a:bodyPr>
          <a:lstStyle>
            <a:lvl1pPr marL="0" indent="0">
              <a:buNone/>
              <a:defRPr sz="1400">
                <a:solidFill>
                  <a:schemeClr val="tx1"/>
                </a:solidFill>
              </a:defRPr>
            </a:lvl1pPr>
          </a:lstStyle>
          <a:p>
            <a:endParaRPr lang="en-US"/>
          </a:p>
        </p:txBody>
      </p:sp>
      <p:sp>
        <p:nvSpPr>
          <p:cNvPr id="25" name="Text Placeholder 28">
            <a:extLst>
              <a:ext uri="{FF2B5EF4-FFF2-40B4-BE49-F238E27FC236}">
                <a16:creationId xmlns:a16="http://schemas.microsoft.com/office/drawing/2014/main" id="{C04926A4-C940-425C-86F4-9DA0FCF3E45A}"/>
              </a:ext>
            </a:extLst>
          </p:cNvPr>
          <p:cNvSpPr>
            <a:spLocks noGrp="1"/>
          </p:cNvSpPr>
          <p:nvPr>
            <p:ph type="body" sz="quarter" idx="28" hasCustomPrompt="1"/>
          </p:nvPr>
        </p:nvSpPr>
        <p:spPr>
          <a:xfrm>
            <a:off x="81107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a:t>NAME</a:t>
            </a:r>
          </a:p>
        </p:txBody>
      </p:sp>
      <p:sp>
        <p:nvSpPr>
          <p:cNvPr id="26" name="Text Placeholder 28">
            <a:extLst>
              <a:ext uri="{FF2B5EF4-FFF2-40B4-BE49-F238E27FC236}">
                <a16:creationId xmlns:a16="http://schemas.microsoft.com/office/drawing/2014/main" id="{02468BEF-BD57-4418-9C05-3675010184E4}"/>
              </a:ext>
            </a:extLst>
          </p:cNvPr>
          <p:cNvSpPr>
            <a:spLocks noGrp="1"/>
          </p:cNvSpPr>
          <p:nvPr>
            <p:ph type="body" sz="quarter" idx="29" hasCustomPrompt="1"/>
          </p:nvPr>
        </p:nvSpPr>
        <p:spPr>
          <a:xfrm>
            <a:off x="81107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a:t>Title</a:t>
            </a:r>
          </a:p>
        </p:txBody>
      </p:sp>
      <p:grpSp>
        <p:nvGrpSpPr>
          <p:cNvPr id="38" name="Bottom Right">
            <a:extLst>
              <a:ext uri="{FF2B5EF4-FFF2-40B4-BE49-F238E27FC236}">
                <a16:creationId xmlns:a16="http://schemas.microsoft.com/office/drawing/2014/main" id="{B36FFE50-05C0-4942-89B8-DEE732CC388D}"/>
              </a:ext>
              <a:ext uri="{C183D7F6-B498-43B3-948B-1728B52AA6E4}">
                <adec:decorative xmlns:adec="http://schemas.microsoft.com/office/drawing/2017/decorative" val="1"/>
              </a:ext>
            </a:extLst>
          </p:cNvPr>
          <p:cNvGrpSpPr/>
          <p:nvPr userDrawn="1"/>
        </p:nvGrpSpPr>
        <p:grpSpPr>
          <a:xfrm flipH="1">
            <a:off x="0" y="3284231"/>
            <a:ext cx="3899905" cy="3581399"/>
            <a:chOff x="7980400" y="3276601"/>
            <a:chExt cx="4211600" cy="3581399"/>
          </a:xfrm>
        </p:grpSpPr>
        <p:grpSp>
          <p:nvGrpSpPr>
            <p:cNvPr id="39" name="Graphic 157">
              <a:extLst>
                <a:ext uri="{FF2B5EF4-FFF2-40B4-BE49-F238E27FC236}">
                  <a16:creationId xmlns:a16="http://schemas.microsoft.com/office/drawing/2014/main" id="{A0172B24-EE58-47CA-9252-3427B1FD3374}"/>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41" name="Freeform: Shape 24">
                <a:extLst>
                  <a:ext uri="{FF2B5EF4-FFF2-40B4-BE49-F238E27FC236}">
                    <a16:creationId xmlns:a16="http://schemas.microsoft.com/office/drawing/2014/main" id="{8C675FC1-39D2-4629-BC15-4DE2B87A38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2" name="Freeform: Shape 25">
                <a:extLst>
                  <a:ext uri="{FF2B5EF4-FFF2-40B4-BE49-F238E27FC236}">
                    <a16:creationId xmlns:a16="http://schemas.microsoft.com/office/drawing/2014/main" id="{AD8E5605-F606-41F2-8FA0-0819ACE79B0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3" name="Freeform: Shape 26">
                <a:extLst>
                  <a:ext uri="{FF2B5EF4-FFF2-40B4-BE49-F238E27FC236}">
                    <a16:creationId xmlns:a16="http://schemas.microsoft.com/office/drawing/2014/main" id="{7B78C10B-193F-4033-B31B-9E56610D22F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4" name="Freeform: Shape 30">
                <a:extLst>
                  <a:ext uri="{FF2B5EF4-FFF2-40B4-BE49-F238E27FC236}">
                    <a16:creationId xmlns:a16="http://schemas.microsoft.com/office/drawing/2014/main" id="{F0624257-FB1D-4F83-9320-65F1651FDF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5" name="Freeform: Shape 31">
                <a:extLst>
                  <a:ext uri="{FF2B5EF4-FFF2-40B4-BE49-F238E27FC236}">
                    <a16:creationId xmlns:a16="http://schemas.microsoft.com/office/drawing/2014/main" id="{B8CF1011-9F94-4FA3-A166-9C40E5E9ACA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6" name="Freeform: Shape 32">
                <a:extLst>
                  <a:ext uri="{FF2B5EF4-FFF2-40B4-BE49-F238E27FC236}">
                    <a16:creationId xmlns:a16="http://schemas.microsoft.com/office/drawing/2014/main" id="{45028FD8-E287-4787-BAD0-D5B4C5DB9AB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7" name="Freeform: Shape 36">
                <a:extLst>
                  <a:ext uri="{FF2B5EF4-FFF2-40B4-BE49-F238E27FC236}">
                    <a16:creationId xmlns:a16="http://schemas.microsoft.com/office/drawing/2014/main" id="{117B12D1-6969-4FC0-B274-5DFD143DEB7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40" name="Freeform: Shape 23">
              <a:extLst>
                <a:ext uri="{FF2B5EF4-FFF2-40B4-BE49-F238E27FC236}">
                  <a16:creationId xmlns:a16="http://schemas.microsoft.com/office/drawing/2014/main" id="{E51F424F-933D-4AE9-A7D4-47D30A8E47EC}"/>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08186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8up">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49703BB-2651-4695-AEAC-09D07157CB88}"/>
              </a:ext>
            </a:extLst>
          </p:cNvPr>
          <p:cNvSpPr>
            <a:spLocks noGrp="1"/>
          </p:cNvSpPr>
          <p:nvPr>
            <p:ph type="title"/>
          </p:nvPr>
        </p:nvSpPr>
        <p:spPr>
          <a:xfrm>
            <a:off x="841248" y="2048256"/>
            <a:ext cx="2206752" cy="868680"/>
          </a:xfrm>
        </p:spPr>
        <p:txBody>
          <a:bodyPr>
            <a:normAutofit/>
          </a:bodyPr>
          <a:lstStyle>
            <a:lvl1pPr algn="l">
              <a:lnSpc>
                <a:spcPts val="4000"/>
              </a:lnSpc>
              <a:defRPr sz="3000" baseline="0"/>
            </a:lvl1pPr>
          </a:lstStyle>
          <a:p>
            <a:r>
              <a:rPr lang="en-US"/>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3371850" y="905256"/>
            <a:ext cx="1828800" cy="1371600"/>
          </a:xfrm>
          <a:solidFill>
            <a:schemeClr val="accent5"/>
          </a:solidFill>
        </p:spPr>
        <p:txBody>
          <a:bodyPr>
            <a:normAutofit/>
          </a:bodyPr>
          <a:lstStyle>
            <a:lvl1pPr marL="0" indent="0">
              <a:buNone/>
              <a:defRPr sz="1400">
                <a:solidFill>
                  <a:schemeClr val="tx1"/>
                </a:solidFill>
              </a:defRPr>
            </a:lvl1pPr>
          </a:lstStyle>
          <a:p>
            <a:endParaRPr lang="en-US"/>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568950" y="905256"/>
            <a:ext cx="1828800" cy="1371600"/>
          </a:xfrm>
          <a:solidFill>
            <a:schemeClr val="accent5"/>
          </a:solidFill>
        </p:spPr>
        <p:txBody>
          <a:bodyPr>
            <a:normAutofit/>
          </a:bodyPr>
          <a:lstStyle>
            <a:lvl1pPr marL="0" indent="0">
              <a:buNone/>
              <a:defRPr sz="1400">
                <a:solidFill>
                  <a:schemeClr val="tx1"/>
                </a:solidFill>
              </a:defRPr>
            </a:lvl1pPr>
          </a:lstStyle>
          <a:p>
            <a:endParaRPr lang="en-US"/>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766050" y="905256"/>
            <a:ext cx="1828800" cy="1371600"/>
          </a:xfrm>
          <a:solidFill>
            <a:schemeClr val="accent5"/>
          </a:solidFill>
        </p:spPr>
        <p:txBody>
          <a:bodyPr>
            <a:normAutofit/>
          </a:bodyPr>
          <a:lstStyle>
            <a:lvl1pPr marL="0" indent="0">
              <a:buNone/>
              <a:defRPr sz="1400">
                <a:solidFill>
                  <a:schemeClr val="tx1"/>
                </a:solidFill>
              </a:defRPr>
            </a:lvl1pPr>
          </a:lstStyle>
          <a:p>
            <a:endParaRPr lang="en-US"/>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9963150" y="905256"/>
            <a:ext cx="1828800" cy="1371600"/>
          </a:xfrm>
          <a:solidFill>
            <a:schemeClr val="accent5"/>
          </a:solidFill>
        </p:spPr>
        <p:txBody>
          <a:bodyPr>
            <a:normAutofit/>
          </a:bodyPr>
          <a:lstStyle>
            <a:lvl1pPr marL="0" indent="0">
              <a:buNone/>
              <a:defRPr sz="1400">
                <a:solidFill>
                  <a:schemeClr val="tx1"/>
                </a:solidFill>
              </a:defRPr>
            </a:lvl1pPr>
          </a:lstStyle>
          <a:p>
            <a:endParaRPr lang="en-US"/>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335280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335280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id="{61176CED-9BFE-4139-B6C8-10F9A4DD5F2D}"/>
              </a:ext>
            </a:extLst>
          </p:cNvPr>
          <p:cNvSpPr>
            <a:spLocks noGrp="1"/>
          </p:cNvSpPr>
          <p:nvPr>
            <p:ph type="body" sz="quarter" idx="19" hasCustomPrompt="1"/>
          </p:nvPr>
        </p:nvSpPr>
        <p:spPr>
          <a:xfrm>
            <a:off x="5534024"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21" name="Text Placeholder 28">
            <a:extLst>
              <a:ext uri="{FF2B5EF4-FFF2-40B4-BE49-F238E27FC236}">
                <a16:creationId xmlns:a16="http://schemas.microsoft.com/office/drawing/2014/main" id="{BB2D875B-8A2E-4BAA-87D2-8E96456A85C3}"/>
              </a:ext>
            </a:extLst>
          </p:cNvPr>
          <p:cNvSpPr>
            <a:spLocks noGrp="1"/>
          </p:cNvSpPr>
          <p:nvPr>
            <p:ph type="body" sz="quarter" idx="20" hasCustomPrompt="1"/>
          </p:nvPr>
        </p:nvSpPr>
        <p:spPr>
          <a:xfrm>
            <a:off x="5534023"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22" name="Text Placeholder 28">
            <a:extLst>
              <a:ext uri="{FF2B5EF4-FFF2-40B4-BE49-F238E27FC236}">
                <a16:creationId xmlns:a16="http://schemas.microsoft.com/office/drawing/2014/main" id="{85BF81E7-E1BD-4D1E-82F6-A7C0CDD6D5B4}"/>
              </a:ext>
            </a:extLst>
          </p:cNvPr>
          <p:cNvSpPr>
            <a:spLocks noGrp="1"/>
          </p:cNvSpPr>
          <p:nvPr>
            <p:ph type="body" sz="quarter" idx="21" hasCustomPrompt="1"/>
          </p:nvPr>
        </p:nvSpPr>
        <p:spPr>
          <a:xfrm>
            <a:off x="7766050"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23" name="Text Placeholder 28">
            <a:extLst>
              <a:ext uri="{FF2B5EF4-FFF2-40B4-BE49-F238E27FC236}">
                <a16:creationId xmlns:a16="http://schemas.microsoft.com/office/drawing/2014/main" id="{B966330D-3F04-4061-A0B4-9AB5D36C682B}"/>
              </a:ext>
            </a:extLst>
          </p:cNvPr>
          <p:cNvSpPr>
            <a:spLocks noGrp="1"/>
          </p:cNvSpPr>
          <p:nvPr>
            <p:ph type="body" sz="quarter" idx="22" hasCustomPrompt="1"/>
          </p:nvPr>
        </p:nvSpPr>
        <p:spPr>
          <a:xfrm>
            <a:off x="7766049"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24" name="Text Placeholder 28">
            <a:extLst>
              <a:ext uri="{FF2B5EF4-FFF2-40B4-BE49-F238E27FC236}">
                <a16:creationId xmlns:a16="http://schemas.microsoft.com/office/drawing/2014/main" id="{3D67AFFF-E27F-41A0-8D71-544EA9CDAF6E}"/>
              </a:ext>
            </a:extLst>
          </p:cNvPr>
          <p:cNvSpPr>
            <a:spLocks noGrp="1"/>
          </p:cNvSpPr>
          <p:nvPr>
            <p:ph type="body" sz="quarter" idx="23" hasCustomPrompt="1"/>
          </p:nvPr>
        </p:nvSpPr>
        <p:spPr>
          <a:xfrm>
            <a:off x="996315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25" name="Text Placeholder 28">
            <a:extLst>
              <a:ext uri="{FF2B5EF4-FFF2-40B4-BE49-F238E27FC236}">
                <a16:creationId xmlns:a16="http://schemas.microsoft.com/office/drawing/2014/main" id="{165BC447-A277-4C10-8A24-D47C19A12751}"/>
              </a:ext>
            </a:extLst>
          </p:cNvPr>
          <p:cNvSpPr>
            <a:spLocks noGrp="1"/>
          </p:cNvSpPr>
          <p:nvPr>
            <p:ph type="body" sz="quarter" idx="24" hasCustomPrompt="1"/>
          </p:nvPr>
        </p:nvSpPr>
        <p:spPr>
          <a:xfrm>
            <a:off x="996315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26" name="Picture Placeholder 23">
            <a:extLst>
              <a:ext uri="{FF2B5EF4-FFF2-40B4-BE49-F238E27FC236}">
                <a16:creationId xmlns:a16="http://schemas.microsoft.com/office/drawing/2014/main" id="{D38576C9-402D-4831-A0EF-BBCA80D73A7B}"/>
              </a:ext>
            </a:extLst>
          </p:cNvPr>
          <p:cNvSpPr>
            <a:spLocks noGrp="1"/>
          </p:cNvSpPr>
          <p:nvPr>
            <p:ph type="pic" sz="quarter" idx="25"/>
          </p:nvPr>
        </p:nvSpPr>
        <p:spPr>
          <a:xfrm>
            <a:off x="3371850" y="3639312"/>
            <a:ext cx="1828800" cy="1371600"/>
          </a:xfrm>
          <a:solidFill>
            <a:schemeClr val="accent5"/>
          </a:solidFill>
        </p:spPr>
        <p:txBody>
          <a:bodyPr>
            <a:normAutofit/>
          </a:bodyPr>
          <a:lstStyle>
            <a:lvl1pPr marL="0" indent="0">
              <a:buNone/>
              <a:defRPr sz="1400">
                <a:solidFill>
                  <a:schemeClr val="tx1"/>
                </a:solidFill>
              </a:defRPr>
            </a:lvl1pPr>
          </a:lstStyle>
          <a:p>
            <a:endParaRPr lang="en-US"/>
          </a:p>
        </p:txBody>
      </p:sp>
      <p:sp>
        <p:nvSpPr>
          <p:cNvPr id="27" name="Picture Placeholder 23">
            <a:extLst>
              <a:ext uri="{FF2B5EF4-FFF2-40B4-BE49-F238E27FC236}">
                <a16:creationId xmlns:a16="http://schemas.microsoft.com/office/drawing/2014/main" id="{7C6F3EEF-659E-493F-AFB3-FCED6B1DF51D}"/>
              </a:ext>
            </a:extLst>
          </p:cNvPr>
          <p:cNvSpPr>
            <a:spLocks noGrp="1"/>
          </p:cNvSpPr>
          <p:nvPr>
            <p:ph type="pic" sz="quarter" idx="26"/>
          </p:nvPr>
        </p:nvSpPr>
        <p:spPr>
          <a:xfrm>
            <a:off x="5568950" y="3639312"/>
            <a:ext cx="1828800" cy="1371600"/>
          </a:xfrm>
          <a:solidFill>
            <a:schemeClr val="accent5"/>
          </a:solidFill>
        </p:spPr>
        <p:txBody>
          <a:bodyPr>
            <a:normAutofit/>
          </a:bodyPr>
          <a:lstStyle>
            <a:lvl1pPr marL="0" indent="0">
              <a:buNone/>
              <a:defRPr sz="1400">
                <a:solidFill>
                  <a:schemeClr val="tx1"/>
                </a:solidFill>
              </a:defRPr>
            </a:lvl1pPr>
          </a:lstStyle>
          <a:p>
            <a:endParaRPr lang="en-US"/>
          </a:p>
        </p:txBody>
      </p:sp>
      <p:sp>
        <p:nvSpPr>
          <p:cNvPr id="28" name="Picture Placeholder 23">
            <a:extLst>
              <a:ext uri="{FF2B5EF4-FFF2-40B4-BE49-F238E27FC236}">
                <a16:creationId xmlns:a16="http://schemas.microsoft.com/office/drawing/2014/main" id="{979DF6BA-4DEB-48BE-B6A3-693B3E7BBA0F}"/>
              </a:ext>
            </a:extLst>
          </p:cNvPr>
          <p:cNvSpPr>
            <a:spLocks noGrp="1"/>
          </p:cNvSpPr>
          <p:nvPr>
            <p:ph type="pic" sz="quarter" idx="27"/>
          </p:nvPr>
        </p:nvSpPr>
        <p:spPr>
          <a:xfrm>
            <a:off x="7766050" y="3639312"/>
            <a:ext cx="1828800" cy="1371600"/>
          </a:xfrm>
          <a:solidFill>
            <a:schemeClr val="accent5"/>
          </a:solidFill>
        </p:spPr>
        <p:txBody>
          <a:bodyPr>
            <a:normAutofit/>
          </a:bodyPr>
          <a:lstStyle>
            <a:lvl1pPr marL="0" indent="0">
              <a:buNone/>
              <a:defRPr sz="1400">
                <a:solidFill>
                  <a:schemeClr val="tx1"/>
                </a:solidFill>
              </a:defRPr>
            </a:lvl1pPr>
          </a:lstStyle>
          <a:p>
            <a:endParaRPr lang="en-US"/>
          </a:p>
        </p:txBody>
      </p:sp>
      <p:sp>
        <p:nvSpPr>
          <p:cNvPr id="29" name="Picture Placeholder 23">
            <a:extLst>
              <a:ext uri="{FF2B5EF4-FFF2-40B4-BE49-F238E27FC236}">
                <a16:creationId xmlns:a16="http://schemas.microsoft.com/office/drawing/2014/main" id="{5BBD9013-A1CA-4022-8094-3B41A2583423}"/>
              </a:ext>
            </a:extLst>
          </p:cNvPr>
          <p:cNvSpPr>
            <a:spLocks noGrp="1"/>
          </p:cNvSpPr>
          <p:nvPr>
            <p:ph type="pic" sz="quarter" idx="28"/>
          </p:nvPr>
        </p:nvSpPr>
        <p:spPr>
          <a:xfrm>
            <a:off x="9963150" y="3639312"/>
            <a:ext cx="1828800" cy="1371600"/>
          </a:xfrm>
          <a:solidFill>
            <a:schemeClr val="accent5"/>
          </a:solidFill>
        </p:spPr>
        <p:txBody>
          <a:bodyPr>
            <a:normAutofit/>
          </a:bodyPr>
          <a:lstStyle>
            <a:lvl1pPr marL="0" indent="0">
              <a:buNone/>
              <a:defRPr sz="1400">
                <a:solidFill>
                  <a:schemeClr val="tx1"/>
                </a:solidFill>
              </a:defRPr>
            </a:lvl1pPr>
          </a:lstStyle>
          <a:p>
            <a:endParaRPr lang="en-US"/>
          </a:p>
        </p:txBody>
      </p:sp>
      <p:sp>
        <p:nvSpPr>
          <p:cNvPr id="30" name="Text Placeholder 28">
            <a:extLst>
              <a:ext uri="{FF2B5EF4-FFF2-40B4-BE49-F238E27FC236}">
                <a16:creationId xmlns:a16="http://schemas.microsoft.com/office/drawing/2014/main" id="{F2248C56-00FA-4F0D-BF46-063951CCC538}"/>
              </a:ext>
            </a:extLst>
          </p:cNvPr>
          <p:cNvSpPr>
            <a:spLocks noGrp="1"/>
          </p:cNvSpPr>
          <p:nvPr>
            <p:ph type="body" sz="quarter" idx="29" hasCustomPrompt="1"/>
          </p:nvPr>
        </p:nvSpPr>
        <p:spPr>
          <a:xfrm>
            <a:off x="335280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31" name="Text Placeholder 28">
            <a:extLst>
              <a:ext uri="{FF2B5EF4-FFF2-40B4-BE49-F238E27FC236}">
                <a16:creationId xmlns:a16="http://schemas.microsoft.com/office/drawing/2014/main" id="{35FEBC56-AFA3-4970-8BC5-C90EE1A9E68C}"/>
              </a:ext>
            </a:extLst>
          </p:cNvPr>
          <p:cNvSpPr>
            <a:spLocks noGrp="1"/>
          </p:cNvSpPr>
          <p:nvPr>
            <p:ph type="body" sz="quarter" idx="30" hasCustomPrompt="1"/>
          </p:nvPr>
        </p:nvSpPr>
        <p:spPr>
          <a:xfrm>
            <a:off x="335280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32" name="Text Placeholder 28">
            <a:extLst>
              <a:ext uri="{FF2B5EF4-FFF2-40B4-BE49-F238E27FC236}">
                <a16:creationId xmlns:a16="http://schemas.microsoft.com/office/drawing/2014/main" id="{8CCCF04E-E04C-4AB1-9C53-B92D17F93266}"/>
              </a:ext>
            </a:extLst>
          </p:cNvPr>
          <p:cNvSpPr>
            <a:spLocks noGrp="1"/>
          </p:cNvSpPr>
          <p:nvPr>
            <p:ph type="body" sz="quarter" idx="31" hasCustomPrompt="1"/>
          </p:nvPr>
        </p:nvSpPr>
        <p:spPr>
          <a:xfrm>
            <a:off x="5534024"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33" name="Text Placeholder 28">
            <a:extLst>
              <a:ext uri="{FF2B5EF4-FFF2-40B4-BE49-F238E27FC236}">
                <a16:creationId xmlns:a16="http://schemas.microsoft.com/office/drawing/2014/main" id="{219B05E2-B801-49E7-BB53-1DA62B85967E}"/>
              </a:ext>
            </a:extLst>
          </p:cNvPr>
          <p:cNvSpPr>
            <a:spLocks noGrp="1"/>
          </p:cNvSpPr>
          <p:nvPr>
            <p:ph type="body" sz="quarter" idx="32" hasCustomPrompt="1"/>
          </p:nvPr>
        </p:nvSpPr>
        <p:spPr>
          <a:xfrm>
            <a:off x="5534023"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34" name="Text Placeholder 28">
            <a:extLst>
              <a:ext uri="{FF2B5EF4-FFF2-40B4-BE49-F238E27FC236}">
                <a16:creationId xmlns:a16="http://schemas.microsoft.com/office/drawing/2014/main" id="{A31D8B7D-D3A7-4B0C-8920-B72C7DDA4461}"/>
              </a:ext>
            </a:extLst>
          </p:cNvPr>
          <p:cNvSpPr>
            <a:spLocks noGrp="1"/>
          </p:cNvSpPr>
          <p:nvPr>
            <p:ph type="body" sz="quarter" idx="33" hasCustomPrompt="1"/>
          </p:nvPr>
        </p:nvSpPr>
        <p:spPr>
          <a:xfrm>
            <a:off x="7766050"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35" name="Text Placeholder 28">
            <a:extLst>
              <a:ext uri="{FF2B5EF4-FFF2-40B4-BE49-F238E27FC236}">
                <a16:creationId xmlns:a16="http://schemas.microsoft.com/office/drawing/2014/main" id="{C2A50E85-EEA7-44BE-9C60-F2F8E34A5D3A}"/>
              </a:ext>
            </a:extLst>
          </p:cNvPr>
          <p:cNvSpPr>
            <a:spLocks noGrp="1"/>
          </p:cNvSpPr>
          <p:nvPr>
            <p:ph type="body" sz="quarter" idx="34" hasCustomPrompt="1"/>
          </p:nvPr>
        </p:nvSpPr>
        <p:spPr>
          <a:xfrm>
            <a:off x="7766049"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sp>
        <p:nvSpPr>
          <p:cNvPr id="36" name="Text Placeholder 28">
            <a:extLst>
              <a:ext uri="{FF2B5EF4-FFF2-40B4-BE49-F238E27FC236}">
                <a16:creationId xmlns:a16="http://schemas.microsoft.com/office/drawing/2014/main" id="{786FCB93-7EDA-432A-9123-7F027D3530E7}"/>
              </a:ext>
            </a:extLst>
          </p:cNvPr>
          <p:cNvSpPr>
            <a:spLocks noGrp="1"/>
          </p:cNvSpPr>
          <p:nvPr>
            <p:ph type="body" sz="quarter" idx="35" hasCustomPrompt="1"/>
          </p:nvPr>
        </p:nvSpPr>
        <p:spPr>
          <a:xfrm>
            <a:off x="996315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a:t>NAME</a:t>
            </a:r>
          </a:p>
        </p:txBody>
      </p:sp>
      <p:sp>
        <p:nvSpPr>
          <p:cNvPr id="37" name="Text Placeholder 28">
            <a:extLst>
              <a:ext uri="{FF2B5EF4-FFF2-40B4-BE49-F238E27FC236}">
                <a16:creationId xmlns:a16="http://schemas.microsoft.com/office/drawing/2014/main" id="{69394CE7-498A-4E40-A644-3E96C78BBACC}"/>
              </a:ext>
            </a:extLst>
          </p:cNvPr>
          <p:cNvSpPr>
            <a:spLocks noGrp="1"/>
          </p:cNvSpPr>
          <p:nvPr>
            <p:ph type="body" sz="quarter" idx="36" hasCustomPrompt="1"/>
          </p:nvPr>
        </p:nvSpPr>
        <p:spPr>
          <a:xfrm>
            <a:off x="996315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a:t>Title</a:t>
            </a:r>
          </a:p>
        </p:txBody>
      </p:sp>
      <p:grpSp>
        <p:nvGrpSpPr>
          <p:cNvPr id="40" name="Bottom Right">
            <a:extLst>
              <a:ext uri="{FF2B5EF4-FFF2-40B4-BE49-F238E27FC236}">
                <a16:creationId xmlns:a16="http://schemas.microsoft.com/office/drawing/2014/main" id="{7CC44202-D72A-410C-BDF3-D38B44459279}"/>
              </a:ext>
              <a:ext uri="{C183D7F6-B498-43B3-948B-1728B52AA6E4}">
                <adec:decorative xmlns:adec="http://schemas.microsoft.com/office/drawing/2017/decorative" val="1"/>
              </a:ext>
            </a:extLst>
          </p:cNvPr>
          <p:cNvGrpSpPr/>
          <p:nvPr userDrawn="1"/>
        </p:nvGrpSpPr>
        <p:grpSpPr>
          <a:xfrm flipH="1">
            <a:off x="0" y="3284231"/>
            <a:ext cx="3899905" cy="3581399"/>
            <a:chOff x="7980400" y="3276601"/>
            <a:chExt cx="4211600" cy="3581399"/>
          </a:xfrm>
        </p:grpSpPr>
        <p:grpSp>
          <p:nvGrpSpPr>
            <p:cNvPr id="41" name="Graphic 157">
              <a:extLst>
                <a:ext uri="{FF2B5EF4-FFF2-40B4-BE49-F238E27FC236}">
                  <a16:creationId xmlns:a16="http://schemas.microsoft.com/office/drawing/2014/main" id="{7256F1E1-6B3C-4A7D-A2DA-E78B8167AEF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43" name="Freeform: Shape 24">
                <a:extLst>
                  <a:ext uri="{FF2B5EF4-FFF2-40B4-BE49-F238E27FC236}">
                    <a16:creationId xmlns:a16="http://schemas.microsoft.com/office/drawing/2014/main" id="{CBACE6E7-9D64-4E22-947B-A16BC13A49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4" name="Freeform: Shape 25">
                <a:extLst>
                  <a:ext uri="{FF2B5EF4-FFF2-40B4-BE49-F238E27FC236}">
                    <a16:creationId xmlns:a16="http://schemas.microsoft.com/office/drawing/2014/main" id="{312E2F0C-7DDA-46C1-8BFC-0CB6610ED2D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5" name="Freeform: Shape 26">
                <a:extLst>
                  <a:ext uri="{FF2B5EF4-FFF2-40B4-BE49-F238E27FC236}">
                    <a16:creationId xmlns:a16="http://schemas.microsoft.com/office/drawing/2014/main" id="{B00BB558-C9D3-4865-9D7C-68080BD9BC5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6" name="Freeform: Shape 30">
                <a:extLst>
                  <a:ext uri="{FF2B5EF4-FFF2-40B4-BE49-F238E27FC236}">
                    <a16:creationId xmlns:a16="http://schemas.microsoft.com/office/drawing/2014/main" id="{DE84E9D1-C6BC-4D0F-8E28-452D1A2D63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7" name="Freeform: Shape 31">
                <a:extLst>
                  <a:ext uri="{FF2B5EF4-FFF2-40B4-BE49-F238E27FC236}">
                    <a16:creationId xmlns:a16="http://schemas.microsoft.com/office/drawing/2014/main" id="{7EBBCCB4-1809-40AD-91F6-39C28759E5E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8" name="Freeform: Shape 32">
                <a:extLst>
                  <a:ext uri="{FF2B5EF4-FFF2-40B4-BE49-F238E27FC236}">
                    <a16:creationId xmlns:a16="http://schemas.microsoft.com/office/drawing/2014/main" id="{BA3FEF5E-47CD-4172-8DF6-02148A3725E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9" name="Freeform: Shape 36">
                <a:extLst>
                  <a:ext uri="{FF2B5EF4-FFF2-40B4-BE49-F238E27FC236}">
                    <a16:creationId xmlns:a16="http://schemas.microsoft.com/office/drawing/2014/main" id="{A0DB2A11-69BA-47A8-83C3-24DC12533D21}"/>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42" name="Freeform: Shape 23">
              <a:extLst>
                <a:ext uri="{FF2B5EF4-FFF2-40B4-BE49-F238E27FC236}">
                  <a16:creationId xmlns:a16="http://schemas.microsoft.com/office/drawing/2014/main" id="{03BB437D-6EF7-4ADF-B47F-C4F3AA64A8EE}"/>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161659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1248" y="381000"/>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41248"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70" r:id="rId3"/>
    <p:sldLayoutId id="2147483651" r:id="rId4"/>
    <p:sldLayoutId id="2147483654" r:id="rId5"/>
    <p:sldLayoutId id="2147483673" r:id="rId6"/>
    <p:sldLayoutId id="2147483663" r:id="rId7"/>
    <p:sldLayoutId id="2147483667" r:id="rId8"/>
    <p:sldLayoutId id="2147483664" r:id="rId9"/>
    <p:sldLayoutId id="2147483671" r:id="rId10"/>
    <p:sldLayoutId id="2147483672" r:id="rId11"/>
    <p:sldLayoutId id="2147483662" r:id="rId12"/>
    <p:sldLayoutId id="2147483666" r:id="rId13"/>
    <p:sldLayoutId id="2147483660" r:id="rId14"/>
    <p:sldLayoutId id="2147483661" r:id="rId15"/>
    <p:sldLayoutId id="2147483652" r:id="rId16"/>
    <p:sldLayoutId id="2147483653" r:id="rId17"/>
    <p:sldLayoutId id="2147483655" r:id="rId18"/>
    <p:sldLayoutId id="2147483656" r:id="rId19"/>
    <p:sldLayoutId id="2147483657" r:id="rId20"/>
  </p:sldLayoutIdLst>
  <p:hf hdr="0" dt="0"/>
  <p:txStyles>
    <p:titleStyle>
      <a:lvl1pPr algn="l" defTabSz="914400" rtl="0" eaLnBrk="1" latinLnBrk="0" hangingPunct="1">
        <a:lnSpc>
          <a:spcPct val="90000"/>
        </a:lnSpc>
        <a:spcBef>
          <a:spcPct val="0"/>
        </a:spcBef>
        <a:buNone/>
        <a:defRPr sz="3000" kern="1200" cap="all" spc="3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528" userDrawn="1">
          <p15:clr>
            <a:srgbClr val="547EBF"/>
          </p15:clr>
        </p15:guide>
        <p15:guide id="4" orient="horz" pos="240" userDrawn="1">
          <p15:clr>
            <a:srgbClr val="547EBF"/>
          </p15:clr>
        </p15:guide>
        <p15:guide id="5" pos="7152" userDrawn="1">
          <p15:clr>
            <a:srgbClr val="547EBF"/>
          </p15:clr>
        </p15:guide>
        <p15:guide id="6" orient="horz" pos="4080" userDrawn="1">
          <p15:clr>
            <a:srgbClr val="547EBF"/>
          </p15:clr>
        </p15:guide>
        <p15:guide id="10" pos="1920" userDrawn="1">
          <p15:clr>
            <a:srgbClr val="547EBF"/>
          </p15:clr>
        </p15:guide>
        <p15:guide id="12" pos="5736" userDrawn="1">
          <p15:clr>
            <a:srgbClr val="547EBF"/>
          </p15:clr>
        </p15:guide>
        <p15:guide id="15" pos="5112" userDrawn="1">
          <p15:clr>
            <a:srgbClr val="9FCC3B"/>
          </p15:clr>
        </p15:guide>
        <p15:guide id="16" pos="2544" userDrawn="1">
          <p15:clr>
            <a:srgbClr val="9FCC3B"/>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8.jpe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2.pn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3.pn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s://www.triumf.ca/current-events/hands-approach-garners-top-honours-2018-triumf-photowalk" TargetMode="External"/><Relationship Id="rId2" Type="http://schemas.openxmlformats.org/officeDocument/2006/relationships/hyperlink" Target="https://fiveyearplan.triumf.ca/teams-tools/griffin-gamma-ray-infrastructure-for-fundamental-investigations-of-nuclei/index.html" TargetMode="External"/><Relationship Id="rId1" Type="http://schemas.openxmlformats.org/officeDocument/2006/relationships/slideLayout" Target="../slideLayouts/slideLayout5.xml"/><Relationship Id="rId6" Type="http://schemas.openxmlformats.org/officeDocument/2006/relationships/hyperlink" Target="https://link.aps.org/doi/10.1103/PhysRevC.101.044302" TargetMode="External"/><Relationship Id="rId5" Type="http://schemas.openxmlformats.org/officeDocument/2006/relationships/hyperlink" Target="https://www.sciencedirect.com/science/article/pii/037594749500314Q" TargetMode="External"/><Relationship Id="rId4" Type="http://schemas.openxmlformats.org/officeDocument/2006/relationships/hyperlink" Target="https://www.symmetrymagazine.org/article/december-2014/triumf-announces-photo-contest-winners?language_content_entity=un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8.xml"/><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customXml" Target="../ink/ink7.xml"/><Relationship Id="rId2" Type="http://schemas.openxmlformats.org/officeDocument/2006/relationships/customXml" Target="../ink/ink1.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customXml" Target="../ink/ink3.xml"/><Relationship Id="rId11" Type="http://schemas.openxmlformats.org/officeDocument/2006/relationships/customXml" Target="../ink/ink6.xml"/><Relationship Id="rId5" Type="http://schemas.openxmlformats.org/officeDocument/2006/relationships/image" Target="../media/image23.png"/><Relationship Id="rId1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customXml" Target="../ink/ink2.xml"/><Relationship Id="rId9" Type="http://schemas.openxmlformats.org/officeDocument/2006/relationships/customXml" Target="../ink/ink5.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32.png"/><Relationship Id="rId18" Type="http://schemas.openxmlformats.org/officeDocument/2006/relationships/customXml" Target="../ink/ink17.xml"/><Relationship Id="rId3" Type="http://schemas.openxmlformats.org/officeDocument/2006/relationships/image" Target="../media/image22.png"/><Relationship Id="rId7" Type="http://schemas.openxmlformats.org/officeDocument/2006/relationships/image" Target="../media/image29.png"/><Relationship Id="rId12" Type="http://schemas.openxmlformats.org/officeDocument/2006/relationships/customXml" Target="../ink/ink14.xml"/><Relationship Id="rId17" Type="http://schemas.openxmlformats.org/officeDocument/2006/relationships/image" Target="../media/image34.png"/><Relationship Id="rId2" Type="http://schemas.openxmlformats.org/officeDocument/2006/relationships/customXml" Target="../ink/ink9.xml"/><Relationship Id="rId16" Type="http://schemas.openxmlformats.org/officeDocument/2006/relationships/customXml" Target="../ink/ink16.xml"/><Relationship Id="rId20"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customXml" Target="../ink/ink11.xml"/><Relationship Id="rId11" Type="http://schemas.openxmlformats.org/officeDocument/2006/relationships/image" Target="../media/image31.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customXml" Target="../ink/ink13.xml"/><Relationship Id="rId19" Type="http://schemas.openxmlformats.org/officeDocument/2006/relationships/image" Target="../media/image35.png"/><Relationship Id="rId4" Type="http://schemas.openxmlformats.org/officeDocument/2006/relationships/customXml" Target="../ink/ink10.xml"/><Relationship Id="rId9" Type="http://schemas.openxmlformats.org/officeDocument/2006/relationships/image" Target="../media/image30.png"/><Relationship Id="rId14" Type="http://schemas.openxmlformats.org/officeDocument/2006/relationships/customXml" Target="../ink/ink1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27652" y="3442690"/>
            <a:ext cx="11430000" cy="661626"/>
          </a:xfrm>
        </p:spPr>
        <p:txBody>
          <a:bodyPr anchor="b" anchorCtr="0">
            <a:normAutofit fontScale="90000"/>
          </a:bodyPr>
          <a:lstStyle/>
          <a:p>
            <a:r>
              <a:rPr lang="en-TT" sz="3900" b="1" cap="none">
                <a:latin typeface="Georgia" panose="02040502050405020303" pitchFamily="18" charset="0"/>
                <a:ea typeface="+mj-lt"/>
                <a:cs typeface="+mj-lt"/>
              </a:rPr>
              <a:t>Study of Multiple Shape </a:t>
            </a:r>
            <a:r>
              <a:rPr lang="en-TT" sz="3900" b="1" cap="none">
                <a:latin typeface="Georgia" panose="02040502050405020303" pitchFamily="18" charset="0"/>
                <a:ea typeface="+mj-lt"/>
                <a:cs typeface="Segoe UI" panose="020B0502040204020203" pitchFamily="34" charset="0"/>
              </a:rPr>
              <a:t>Coexistence in</a:t>
            </a:r>
            <a:r>
              <a:rPr lang="en-TT" sz="3900" b="1" cap="none">
                <a:latin typeface="Georgia" panose="02040502050405020303" pitchFamily="18" charset="0"/>
                <a:cs typeface="Segoe UI" panose="020B0502040204020203" pitchFamily="34" charset="0"/>
              </a:rPr>
              <a:t> </a:t>
            </a:r>
            <a:r>
              <a:rPr lang="en-TT" sz="3900" b="1" cap="none" baseline="30000">
                <a:effectLst/>
                <a:latin typeface="Georgia" panose="02040502050405020303" pitchFamily="18" charset="0"/>
                <a:cs typeface="Segoe UI" panose="020B0502040204020203" pitchFamily="34" charset="0"/>
              </a:rPr>
              <a:t>110</a:t>
            </a:r>
            <a:r>
              <a:rPr lang="en-TT" sz="3900" b="1" cap="none">
                <a:effectLst/>
                <a:latin typeface="Georgia" panose="02040502050405020303" pitchFamily="18" charset="0"/>
                <a:cs typeface="Segoe UI" panose="020B0502040204020203" pitchFamily="34" charset="0"/>
              </a:rPr>
              <a:t>Cd</a:t>
            </a:r>
            <a:endParaRPr lang="en-US" sz="3900" b="1">
              <a:latin typeface="Georgia" panose="02040502050405020303" pitchFamily="18" charset="0"/>
              <a:cs typeface="Segoe UI" panose="020B0502040204020203" pitchFamily="34" charset="0"/>
            </a:endParaRP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529538" y="4201965"/>
            <a:ext cx="9217359" cy="1520042"/>
          </a:xfrm>
        </p:spPr>
        <p:txBody>
          <a:bodyPr anchor="ctr">
            <a:normAutofit/>
          </a:bodyPr>
          <a:lstStyle/>
          <a:p>
            <a:pPr>
              <a:spcBef>
                <a:spcPts val="600"/>
              </a:spcBef>
            </a:pPr>
            <a:r>
              <a:rPr lang="en-US" sz="2400" b="1">
                <a:latin typeface="Georgia Pro Semibold" panose="020F0502020204030204" pitchFamily="18" charset="0"/>
              </a:rPr>
              <a:t>Samantha Lange </a:t>
            </a:r>
          </a:p>
          <a:p>
            <a:pPr>
              <a:spcBef>
                <a:spcPts val="600"/>
              </a:spcBef>
            </a:pPr>
            <a:r>
              <a:rPr lang="en-US" sz="2400">
                <a:latin typeface="Georgia Pro Light" panose="02040302050405020303" pitchFamily="18" charset="0"/>
              </a:rPr>
              <a:t>February 13</a:t>
            </a:r>
            <a:r>
              <a:rPr lang="en-US" sz="2400" baseline="30000">
                <a:latin typeface="Georgia Pro Light" panose="02040302050405020303" pitchFamily="18" charset="0"/>
              </a:rPr>
              <a:t>th</a:t>
            </a:r>
            <a:r>
              <a:rPr lang="en-US" sz="2400">
                <a:latin typeface="Georgia Pro Light" panose="02040302050405020303" pitchFamily="18" charset="0"/>
              </a:rPr>
              <a:t>, 2026</a:t>
            </a:r>
          </a:p>
          <a:p>
            <a:pPr>
              <a:spcBef>
                <a:spcPts val="600"/>
              </a:spcBef>
            </a:pPr>
            <a:r>
              <a:rPr lang="en-US" sz="2400">
                <a:latin typeface="Georgia Pro Light" panose="02040302050405020303" pitchFamily="18" charset="0"/>
              </a:rPr>
              <a:t>WNPPC 2026</a:t>
            </a:r>
          </a:p>
        </p:txBody>
      </p:sp>
      <p:sp>
        <p:nvSpPr>
          <p:cNvPr id="37" name="TextBox 36">
            <a:extLst>
              <a:ext uri="{FF2B5EF4-FFF2-40B4-BE49-F238E27FC236}">
                <a16:creationId xmlns:a16="http://schemas.microsoft.com/office/drawing/2014/main" id="{D2CB7AE7-B329-BECF-498D-17ABAEC31FBA}"/>
              </a:ext>
            </a:extLst>
          </p:cNvPr>
          <p:cNvSpPr txBox="1"/>
          <p:nvPr/>
        </p:nvSpPr>
        <p:spPr>
          <a:xfrm>
            <a:off x="11811000" y="3826497"/>
            <a:ext cx="1761067" cy="338554"/>
          </a:xfrm>
          <a:prstGeom prst="rect">
            <a:avLst/>
          </a:prstGeom>
          <a:noFill/>
        </p:spPr>
        <p:txBody>
          <a:bodyPr wrap="square">
            <a:spAutoFit/>
          </a:bodyPr>
          <a:lstStyle/>
          <a:p>
            <a:r>
              <a:rPr lang="en-TT" sz="1600">
                <a:solidFill>
                  <a:schemeClr val="bg1"/>
                </a:solidFill>
              </a:rPr>
              <a:t>[4]</a:t>
            </a:r>
          </a:p>
        </p:txBody>
      </p:sp>
      <p:pic>
        <p:nvPicPr>
          <p:cNvPr id="20" name="Picture 19" descr="A large machine with red and white parts&#10;&#10;AI-generated content may be incorrect.">
            <a:extLst>
              <a:ext uri="{FF2B5EF4-FFF2-40B4-BE49-F238E27FC236}">
                <a16:creationId xmlns:a16="http://schemas.microsoft.com/office/drawing/2014/main" id="{3492A64A-8991-379B-B241-9FFB171E8839}"/>
              </a:ext>
            </a:extLst>
          </p:cNvPr>
          <p:cNvPicPr>
            <a:picLocks noChangeAspect="1"/>
          </p:cNvPicPr>
          <p:nvPr/>
        </p:nvPicPr>
        <p:blipFill rotWithShape="1">
          <a:blip r:embed="rId3"/>
          <a:srcRect l="45544" t="-256" r="15699" b="2159"/>
          <a:stretch>
            <a:fillRect/>
          </a:stretch>
        </p:blipFill>
        <p:spPr>
          <a:xfrm>
            <a:off x="9254913" y="-951968"/>
            <a:ext cx="2983968" cy="4177371"/>
          </a:xfrm>
          <a:prstGeom prst="rect">
            <a:avLst/>
          </a:prstGeom>
        </p:spPr>
      </p:pic>
      <p:pic>
        <p:nvPicPr>
          <p:cNvPr id="14" name="Picture 13">
            <a:extLst>
              <a:ext uri="{FF2B5EF4-FFF2-40B4-BE49-F238E27FC236}">
                <a16:creationId xmlns:a16="http://schemas.microsoft.com/office/drawing/2014/main" id="{8AA90499-5334-6E64-2462-9F90D0CE168F}"/>
              </a:ext>
            </a:extLst>
          </p:cNvPr>
          <p:cNvPicPr>
            <a:picLocks noChangeAspect="1"/>
          </p:cNvPicPr>
          <p:nvPr/>
        </p:nvPicPr>
        <p:blipFill>
          <a:blip r:embed="rId4"/>
          <a:srcRect l="25229" r="25229"/>
          <a:stretch/>
        </p:blipFill>
        <p:spPr>
          <a:xfrm>
            <a:off x="6158523" y="-952780"/>
            <a:ext cx="2993888" cy="4146027"/>
          </a:xfrm>
          <a:prstGeom prst="rect">
            <a:avLst/>
          </a:prstGeom>
        </p:spPr>
      </p:pic>
      <p:pic>
        <p:nvPicPr>
          <p:cNvPr id="7" name="Picture 6" descr="A close-up of a machine&#10;&#10;Description automatically generated">
            <a:extLst>
              <a:ext uri="{FF2B5EF4-FFF2-40B4-BE49-F238E27FC236}">
                <a16:creationId xmlns:a16="http://schemas.microsoft.com/office/drawing/2014/main" id="{017476FA-3C5B-FA90-4AC6-2A676E31D6B0}"/>
              </a:ext>
            </a:extLst>
          </p:cNvPr>
          <p:cNvPicPr>
            <a:picLocks noChangeAspect="1"/>
          </p:cNvPicPr>
          <p:nvPr/>
        </p:nvPicPr>
        <p:blipFill rotWithShape="1">
          <a:blip r:embed="rId5"/>
          <a:srcRect t="-224" r="62843" b="224"/>
          <a:stretch/>
        </p:blipFill>
        <p:spPr>
          <a:xfrm>
            <a:off x="0" y="-949446"/>
            <a:ext cx="2971797" cy="4123940"/>
          </a:xfrm>
          <a:prstGeom prst="rect">
            <a:avLst/>
          </a:prstGeom>
        </p:spPr>
      </p:pic>
      <p:pic>
        <p:nvPicPr>
          <p:cNvPr id="9" name="Picture 8" descr="A circular machine with red and white objects&#10;&#10;Description automatically generated">
            <a:extLst>
              <a:ext uri="{FF2B5EF4-FFF2-40B4-BE49-F238E27FC236}">
                <a16:creationId xmlns:a16="http://schemas.microsoft.com/office/drawing/2014/main" id="{4BAEC67C-8219-AC1F-2D7F-54694BA9B625}"/>
              </a:ext>
            </a:extLst>
          </p:cNvPr>
          <p:cNvPicPr>
            <a:picLocks noChangeAspect="1"/>
          </p:cNvPicPr>
          <p:nvPr/>
        </p:nvPicPr>
        <p:blipFill rotWithShape="1">
          <a:blip r:embed="rId6"/>
          <a:srcRect l="29157" t="359" r="26964" b="-359"/>
          <a:stretch/>
        </p:blipFill>
        <p:spPr>
          <a:xfrm>
            <a:off x="3124199" y="-949446"/>
            <a:ext cx="2971801" cy="4138814"/>
          </a:xfrm>
          <a:prstGeom prst="rect">
            <a:avLst/>
          </a:prstGeom>
        </p:spPr>
      </p:pic>
      <p:sp>
        <p:nvSpPr>
          <p:cNvPr id="35" name="TextBox 34">
            <a:extLst>
              <a:ext uri="{FF2B5EF4-FFF2-40B4-BE49-F238E27FC236}">
                <a16:creationId xmlns:a16="http://schemas.microsoft.com/office/drawing/2014/main" id="{DCF57771-ABA7-3FAA-87A8-4A9D1052B812}"/>
              </a:ext>
            </a:extLst>
          </p:cNvPr>
          <p:cNvSpPr txBox="1"/>
          <p:nvPr/>
        </p:nvSpPr>
        <p:spPr>
          <a:xfrm>
            <a:off x="3070855" y="2841413"/>
            <a:ext cx="2971797" cy="338554"/>
          </a:xfrm>
          <a:prstGeom prst="rect">
            <a:avLst/>
          </a:prstGeom>
          <a:noFill/>
        </p:spPr>
        <p:txBody>
          <a:bodyPr wrap="square">
            <a:spAutoFit/>
          </a:bodyPr>
          <a:lstStyle/>
          <a:p>
            <a:r>
              <a:rPr lang="en-TT" sz="1600">
                <a:solidFill>
                  <a:schemeClr val="bg1"/>
                </a:solidFill>
              </a:rPr>
              <a:t>[2]</a:t>
            </a:r>
          </a:p>
        </p:txBody>
      </p:sp>
      <p:sp>
        <p:nvSpPr>
          <p:cNvPr id="39" name="TextBox 38">
            <a:extLst>
              <a:ext uri="{FF2B5EF4-FFF2-40B4-BE49-F238E27FC236}">
                <a16:creationId xmlns:a16="http://schemas.microsoft.com/office/drawing/2014/main" id="{35D4E5EE-148F-7CCD-8FD1-A0A73305C085}"/>
              </a:ext>
            </a:extLst>
          </p:cNvPr>
          <p:cNvSpPr txBox="1"/>
          <p:nvPr/>
        </p:nvSpPr>
        <p:spPr>
          <a:xfrm>
            <a:off x="6101077" y="2841413"/>
            <a:ext cx="3048000" cy="338554"/>
          </a:xfrm>
          <a:prstGeom prst="rect">
            <a:avLst/>
          </a:prstGeom>
          <a:noFill/>
        </p:spPr>
        <p:txBody>
          <a:bodyPr wrap="square">
            <a:spAutoFit/>
          </a:bodyPr>
          <a:lstStyle/>
          <a:p>
            <a:r>
              <a:rPr lang="en-TT" sz="1600">
                <a:solidFill>
                  <a:schemeClr val="bg1"/>
                </a:solidFill>
              </a:rPr>
              <a:t>[3]</a:t>
            </a:r>
          </a:p>
        </p:txBody>
      </p:sp>
      <p:sp>
        <p:nvSpPr>
          <p:cNvPr id="40" name="TextBox 39">
            <a:extLst>
              <a:ext uri="{FF2B5EF4-FFF2-40B4-BE49-F238E27FC236}">
                <a16:creationId xmlns:a16="http://schemas.microsoft.com/office/drawing/2014/main" id="{41EDF8C6-BB74-C5E8-0829-69D9CC2FCF5D}"/>
              </a:ext>
            </a:extLst>
          </p:cNvPr>
          <p:cNvSpPr txBox="1"/>
          <p:nvPr/>
        </p:nvSpPr>
        <p:spPr>
          <a:xfrm>
            <a:off x="22860" y="2800527"/>
            <a:ext cx="3025138" cy="369332"/>
          </a:xfrm>
          <a:prstGeom prst="rect">
            <a:avLst/>
          </a:prstGeom>
          <a:noFill/>
        </p:spPr>
        <p:txBody>
          <a:bodyPr wrap="square">
            <a:spAutoFit/>
          </a:bodyPr>
          <a:lstStyle/>
          <a:p>
            <a:r>
              <a:rPr lang="en-TT">
                <a:solidFill>
                  <a:schemeClr val="bg1"/>
                </a:solidFill>
              </a:rPr>
              <a:t>[1]</a:t>
            </a:r>
          </a:p>
        </p:txBody>
      </p:sp>
      <p:sp>
        <p:nvSpPr>
          <p:cNvPr id="6" name="TextBox 36">
            <a:extLst>
              <a:ext uri="{FF2B5EF4-FFF2-40B4-BE49-F238E27FC236}">
                <a16:creationId xmlns:a16="http://schemas.microsoft.com/office/drawing/2014/main" id="{D2CB7AE7-B329-BECF-498D-17ABAEC31FBA}"/>
              </a:ext>
            </a:extLst>
          </p:cNvPr>
          <p:cNvSpPr txBox="1"/>
          <p:nvPr/>
        </p:nvSpPr>
        <p:spPr>
          <a:xfrm>
            <a:off x="11757652" y="2841413"/>
            <a:ext cx="176106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TT">
                <a:solidFill>
                  <a:schemeClr val="bg1"/>
                </a:solidFill>
              </a:rPr>
              <a:t>[4]</a:t>
            </a:r>
          </a:p>
        </p:txBody>
      </p:sp>
      <p:pic>
        <p:nvPicPr>
          <p:cNvPr id="1028" name="Picture 4" descr="undefined">
            <a:extLst>
              <a:ext uri="{FF2B5EF4-FFF2-40B4-BE49-F238E27FC236}">
                <a16:creationId xmlns:a16="http://schemas.microsoft.com/office/drawing/2014/main" id="{95C7D2E7-79D6-6ADA-D3BD-70FD4CB275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154" y="5819656"/>
            <a:ext cx="2206112" cy="716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UMF Logo in blue">
            <a:extLst>
              <a:ext uri="{FF2B5EF4-FFF2-40B4-BE49-F238E27FC236}">
                <a16:creationId xmlns:a16="http://schemas.microsoft.com/office/drawing/2014/main" id="{02392104-F368-BDBE-C7E8-BC76351331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1864" y="5898789"/>
            <a:ext cx="3062435" cy="55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065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A6BE-B865-5C71-F54F-5271EECB8EB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835D7-E2C3-82C1-3CB6-3C2657CD91CF}"/>
              </a:ext>
            </a:extLst>
          </p:cNvPr>
          <p:cNvSpPr>
            <a:spLocks noGrp="1"/>
          </p:cNvSpPr>
          <p:nvPr>
            <p:ph type="sldNum" sz="quarter" idx="12"/>
          </p:nvPr>
        </p:nvSpPr>
        <p:spPr/>
        <p:txBody>
          <a:bodyPr/>
          <a:lstStyle/>
          <a:p>
            <a:fld id="{294A09A9-5501-47C1-A89A-A340965A2BE2}" type="slidenum">
              <a:rPr lang="en-US" smtClean="0"/>
              <a:t>10</a:t>
            </a:fld>
            <a:endParaRPr lang="en-US"/>
          </a:p>
        </p:txBody>
      </p:sp>
      <p:pic>
        <p:nvPicPr>
          <p:cNvPr id="6" name="Content Placeholder 5">
            <a:extLst>
              <a:ext uri="{FF2B5EF4-FFF2-40B4-BE49-F238E27FC236}">
                <a16:creationId xmlns:a16="http://schemas.microsoft.com/office/drawing/2014/main" id="{CFEC98CC-0E0C-9399-6D91-C91224176326}"/>
              </a:ext>
            </a:extLst>
          </p:cNvPr>
          <p:cNvPicPr>
            <a:picLocks/>
          </p:cNvPicPr>
          <p:nvPr/>
        </p:nvPicPr>
        <p:blipFill>
          <a:blip r:embed="rId2">
            <a:alphaModFix/>
            <a:lum/>
          </a:blip>
          <a:stretch/>
        </p:blipFill>
        <p:spPr bwMode="auto">
          <a:xfrm>
            <a:off x="847725" y="1807691"/>
            <a:ext cx="10506075" cy="3242615"/>
          </a:xfrm>
          <a:prstGeom prst="rect">
            <a:avLst/>
          </a:prstGeom>
          <a:ln w="28575">
            <a:solidFill>
              <a:schemeClr val="accent1">
                <a:lumMod val="75000"/>
              </a:schemeClr>
            </a:solidFill>
            <a:prstDash val="solid"/>
          </a:ln>
          <a:effectLst/>
        </p:spPr>
      </p:pic>
      <p:sp>
        <p:nvSpPr>
          <p:cNvPr id="7" name="Rectangle 6">
            <a:extLst>
              <a:ext uri="{FF2B5EF4-FFF2-40B4-BE49-F238E27FC236}">
                <a16:creationId xmlns:a16="http://schemas.microsoft.com/office/drawing/2014/main" id="{AB2F5CCE-F30F-386D-51D4-49BCE0B3A925}"/>
              </a:ext>
            </a:extLst>
          </p:cNvPr>
          <p:cNvSpPr/>
          <p:nvPr/>
        </p:nvSpPr>
        <p:spPr>
          <a:xfrm>
            <a:off x="9505507" y="2416409"/>
            <a:ext cx="1605515" cy="531627"/>
          </a:xfrm>
          <a:prstGeom prst="rect">
            <a:avLst/>
          </a:prstGeom>
          <a:solidFill>
            <a:schemeClr val="bg1"/>
          </a:solid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TT" baseline="30000" dirty="0">
                <a:solidFill>
                  <a:schemeClr val="tx2"/>
                </a:solidFill>
                <a:latin typeface="Georgia"/>
              </a:rPr>
              <a:t>110</a:t>
            </a:r>
            <a:r>
              <a:rPr lang="en-TT">
                <a:solidFill>
                  <a:schemeClr val="tx2"/>
                </a:solidFill>
                <a:latin typeface="Georgia"/>
              </a:rPr>
              <a:t>Ag  Beam </a:t>
            </a:r>
          </a:p>
        </p:txBody>
      </p:sp>
      <p:cxnSp>
        <p:nvCxnSpPr>
          <p:cNvPr id="8" name="Straight Arrow Connector 7">
            <a:extLst>
              <a:ext uri="{FF2B5EF4-FFF2-40B4-BE49-F238E27FC236}">
                <a16:creationId xmlns:a16="http://schemas.microsoft.com/office/drawing/2014/main" id="{8D454FFD-8015-CC28-5218-1E1BA163E430}"/>
              </a:ext>
            </a:extLst>
          </p:cNvPr>
          <p:cNvCxnSpPr>
            <a:cxnSpLocks/>
          </p:cNvCxnSpPr>
          <p:nvPr/>
        </p:nvCxnSpPr>
        <p:spPr>
          <a:xfrm flipH="1">
            <a:off x="9654363" y="2948036"/>
            <a:ext cx="425302" cy="48096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B622D98-FDD7-079B-0C39-A180E7F97D0D}"/>
              </a:ext>
            </a:extLst>
          </p:cNvPr>
          <p:cNvSpPr>
            <a:spLocks noGrp="1"/>
          </p:cNvSpPr>
          <p:nvPr>
            <p:ph type="title"/>
          </p:nvPr>
        </p:nvSpPr>
        <p:spPr>
          <a:xfrm>
            <a:off x="841248" y="381000"/>
            <a:ext cx="10972800" cy="1325563"/>
          </a:xfrm>
        </p:spPr>
        <p:txBody>
          <a:bodyPr/>
          <a:lstStyle/>
          <a:p>
            <a:r>
              <a:rPr lang="en-US" b="1">
                <a:latin typeface="Georgia" panose="02040502050405020303" pitchFamily="18" charset="0"/>
              </a:rPr>
              <a:t>Experimental details - GRIFFIN</a:t>
            </a:r>
          </a:p>
        </p:txBody>
      </p:sp>
      <p:sp>
        <p:nvSpPr>
          <p:cNvPr id="5" name="Footer Placeholder 2">
            <a:extLst>
              <a:ext uri="{FF2B5EF4-FFF2-40B4-BE49-F238E27FC236}">
                <a16:creationId xmlns:a16="http://schemas.microsoft.com/office/drawing/2014/main" id="{4A8A4EF1-E949-67B6-AA8A-9FBBD19C5842}"/>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p>
        </p:txBody>
      </p:sp>
    </p:spTree>
    <p:extLst>
      <p:ext uri="{BB962C8B-B14F-4D97-AF65-F5344CB8AC3E}">
        <p14:creationId xmlns:p14="http://schemas.microsoft.com/office/powerpoint/2010/main" val="179609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AAA8B3-AE66-0B87-994A-5DDB7E54D411}"/>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C532D8E7-3A53-84F1-92C9-1FE56F372F0A}"/>
              </a:ext>
            </a:extLst>
          </p:cNvPr>
          <p:cNvSpPr>
            <a:spLocks noGrp="1"/>
          </p:cNvSpPr>
          <p:nvPr>
            <p:ph type="sldNum" sz="quarter" idx="12"/>
          </p:nvPr>
        </p:nvSpPr>
        <p:spPr/>
        <p:txBody>
          <a:bodyPr/>
          <a:lstStyle/>
          <a:p>
            <a:fld id="{294A09A9-5501-47C1-A89A-A340965A2BE2}" type="slidenum">
              <a:rPr lang="en-US" smtClean="0"/>
              <a:t>11</a:t>
            </a:fld>
            <a:endParaRPr lang="en-US"/>
          </a:p>
        </p:txBody>
      </p:sp>
      <p:pic>
        <p:nvPicPr>
          <p:cNvPr id="6" name="Content Placeholder 5">
            <a:extLst>
              <a:ext uri="{FF2B5EF4-FFF2-40B4-BE49-F238E27FC236}">
                <a16:creationId xmlns:a16="http://schemas.microsoft.com/office/drawing/2014/main" id="{20683259-B74C-0FDE-A4E1-C681EB707F93}"/>
              </a:ext>
            </a:extLst>
          </p:cNvPr>
          <p:cNvPicPr>
            <a:picLocks noGrp="1"/>
          </p:cNvPicPr>
          <p:nvPr>
            <p:ph sz="quarter" idx="13"/>
          </p:nvPr>
        </p:nvPicPr>
        <p:blipFill>
          <a:blip r:embed="rId3">
            <a:alphaModFix/>
            <a:lum/>
          </a:blip>
          <a:stretch/>
        </p:blipFill>
        <p:spPr bwMode="auto">
          <a:xfrm>
            <a:off x="842962" y="1807692"/>
            <a:ext cx="10506075" cy="3242615"/>
          </a:xfrm>
          <a:prstGeom prst="rect">
            <a:avLst/>
          </a:prstGeom>
          <a:ln w="28575">
            <a:solidFill>
              <a:schemeClr val="accent1">
                <a:lumMod val="75000"/>
              </a:schemeClr>
            </a:solidFill>
            <a:prstDash val="solid"/>
          </a:ln>
          <a:effectLst/>
        </p:spPr>
      </p:pic>
      <p:cxnSp>
        <p:nvCxnSpPr>
          <p:cNvPr id="8" name="Straight Arrow Connector 7">
            <a:extLst>
              <a:ext uri="{FF2B5EF4-FFF2-40B4-BE49-F238E27FC236}">
                <a16:creationId xmlns:a16="http://schemas.microsoft.com/office/drawing/2014/main" id="{011FF1AC-BF4F-22D5-8FB5-E57FDEC18018}"/>
              </a:ext>
            </a:extLst>
          </p:cNvPr>
          <p:cNvCxnSpPr>
            <a:cxnSpLocks/>
          </p:cNvCxnSpPr>
          <p:nvPr/>
        </p:nvCxnSpPr>
        <p:spPr>
          <a:xfrm>
            <a:off x="2968311" y="1621626"/>
            <a:ext cx="1422105" cy="21610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A4B4F61-7544-9F60-5CD3-61307A397BDA}"/>
              </a:ext>
            </a:extLst>
          </p:cNvPr>
          <p:cNvSpPr txBox="1"/>
          <p:nvPr/>
        </p:nvSpPr>
        <p:spPr>
          <a:xfrm>
            <a:off x="788419" y="806449"/>
            <a:ext cx="7826498" cy="150810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TT" sz="2000" b="1">
                <a:latin typeface="Georgia"/>
              </a:rPr>
              <a:t>Mylar Tape</a:t>
            </a:r>
          </a:p>
          <a:p>
            <a:pPr marL="457200" indent="-457200">
              <a:buFont typeface="Arial" panose="020B0604020202020204" pitchFamily="34" charset="0"/>
              <a:buChar char="•"/>
            </a:pPr>
            <a:r>
              <a:rPr lang="en-TT" sz="2000">
                <a:latin typeface="Georgia"/>
              </a:rPr>
              <a:t>25 s beam ON / 30 s beam OFF for </a:t>
            </a:r>
            <a:r>
              <a:rPr lang="en-TT" sz="2000" baseline="30000">
                <a:latin typeface="Georgia"/>
              </a:rPr>
              <a:t>110</a:t>
            </a:r>
            <a:r>
              <a:rPr lang="en-TT" sz="2000">
                <a:latin typeface="Georgia"/>
              </a:rPr>
              <a:t>Ag</a:t>
            </a:r>
            <a:r>
              <a:rPr lang="en-TT" sz="1600">
                <a:latin typeface="Georgia"/>
              </a:rPr>
              <a:t> </a:t>
            </a:r>
            <a:r>
              <a:rPr lang="en-TT" sz="1600">
                <a:latin typeface="Georgia"/>
                <a:ea typeface="+mn-lt"/>
                <a:cs typeface="+mn-lt"/>
              </a:rPr>
              <a:t>(t</a:t>
            </a:r>
            <a:r>
              <a:rPr lang="en-TT" sz="1600" baseline="-25000">
                <a:latin typeface="Georgia"/>
                <a:ea typeface="+mn-lt"/>
                <a:cs typeface="+mn-lt"/>
              </a:rPr>
              <a:t>1/2</a:t>
            </a:r>
            <a:r>
              <a:rPr lang="en-TT" sz="1600">
                <a:latin typeface="Georgia"/>
                <a:ea typeface="+mn-lt"/>
                <a:cs typeface="+mn-lt"/>
              </a:rPr>
              <a:t> = 24.6s) </a:t>
            </a:r>
            <a:r>
              <a:rPr lang="en-TT" sz="1600">
                <a:latin typeface="Georgia"/>
              </a:rPr>
              <a:t>  </a:t>
            </a:r>
            <a:endParaRPr lang="en-TT" sz="2400">
              <a:latin typeface="Georgia"/>
            </a:endParaRPr>
          </a:p>
          <a:p>
            <a:pPr marL="457200" indent="-457200">
              <a:buFont typeface="Arial" panose="020B0604020202020204" pitchFamily="34" charset="0"/>
              <a:buChar char="•"/>
            </a:pPr>
            <a:endParaRPr lang="en-TT" sz="2400">
              <a:latin typeface="Georgia" panose="02040502050405020303" pitchFamily="18" charset="0"/>
            </a:endParaRPr>
          </a:p>
          <a:p>
            <a:pPr marL="457200" indent="-457200">
              <a:buFont typeface="Arial" panose="020B0604020202020204" pitchFamily="34" charset="0"/>
              <a:buChar char="•"/>
            </a:pPr>
            <a:endParaRPr lang="en-TT" sz="2800">
              <a:latin typeface="Georgia" panose="02040502050405020303" pitchFamily="18" charset="0"/>
            </a:endParaRPr>
          </a:p>
        </p:txBody>
      </p:sp>
    </p:spTree>
    <p:extLst>
      <p:ext uri="{BB962C8B-B14F-4D97-AF65-F5344CB8AC3E}">
        <p14:creationId xmlns:p14="http://schemas.microsoft.com/office/powerpoint/2010/main" val="656453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630856-E478-ED73-6304-2A78865963CF}"/>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805D8640-479B-8BED-1B2F-32DE68AABB9C}"/>
              </a:ext>
            </a:extLst>
          </p:cNvPr>
          <p:cNvSpPr>
            <a:spLocks noGrp="1"/>
          </p:cNvSpPr>
          <p:nvPr>
            <p:ph type="sldNum" sz="quarter" idx="12"/>
          </p:nvPr>
        </p:nvSpPr>
        <p:spPr/>
        <p:txBody>
          <a:bodyPr/>
          <a:lstStyle/>
          <a:p>
            <a:fld id="{294A09A9-5501-47C1-A89A-A340965A2BE2}" type="slidenum">
              <a:rPr lang="en-US" smtClean="0"/>
              <a:t>12</a:t>
            </a:fld>
            <a:endParaRPr lang="en-US"/>
          </a:p>
        </p:txBody>
      </p:sp>
      <p:pic>
        <p:nvPicPr>
          <p:cNvPr id="9" name="Content Placeholder 8">
            <a:extLst>
              <a:ext uri="{FF2B5EF4-FFF2-40B4-BE49-F238E27FC236}">
                <a16:creationId xmlns:a16="http://schemas.microsoft.com/office/drawing/2014/main" id="{6DC3DE53-6821-C78A-A927-D2C22246537B}"/>
              </a:ext>
            </a:extLst>
          </p:cNvPr>
          <p:cNvPicPr>
            <a:picLocks noGrp="1"/>
          </p:cNvPicPr>
          <p:nvPr>
            <p:ph sz="quarter" idx="13"/>
          </p:nvPr>
        </p:nvPicPr>
        <p:blipFill>
          <a:blip r:embed="rId2">
            <a:alphaModFix/>
            <a:lum/>
          </a:blip>
          <a:stretch/>
        </p:blipFill>
        <p:spPr bwMode="auto">
          <a:xfrm>
            <a:off x="842962" y="1807692"/>
            <a:ext cx="10506075" cy="3242615"/>
          </a:xfrm>
          <a:prstGeom prst="rect">
            <a:avLst/>
          </a:prstGeom>
          <a:ln w="28575">
            <a:solidFill>
              <a:schemeClr val="accent1">
                <a:lumMod val="75000"/>
              </a:schemeClr>
            </a:solidFill>
            <a:prstDash val="solid"/>
          </a:ln>
          <a:effectLst/>
        </p:spPr>
      </p:pic>
      <p:sp>
        <p:nvSpPr>
          <p:cNvPr id="10" name="TextBox 9">
            <a:extLst>
              <a:ext uri="{FF2B5EF4-FFF2-40B4-BE49-F238E27FC236}">
                <a16:creationId xmlns:a16="http://schemas.microsoft.com/office/drawing/2014/main" id="{1FEA5A06-2E18-2AC4-923A-8F14CA2E859F}"/>
              </a:ext>
            </a:extLst>
          </p:cNvPr>
          <p:cNvSpPr txBox="1"/>
          <p:nvPr/>
        </p:nvSpPr>
        <p:spPr>
          <a:xfrm>
            <a:off x="1676893" y="5090259"/>
            <a:ext cx="6822702" cy="1631216"/>
          </a:xfrm>
          <a:prstGeom prst="rect">
            <a:avLst/>
          </a:prstGeom>
          <a:noFill/>
        </p:spPr>
        <p:txBody>
          <a:bodyPr wrap="none" lIns="91440" tIns="45720" rIns="91440" bIns="45720" rtlCol="0" anchor="t">
            <a:spAutoFit/>
          </a:bodyPr>
          <a:lstStyle/>
          <a:p>
            <a:pPr marL="457200" indent="-457200">
              <a:buFont typeface="Arial" panose="020B0604020202020204" pitchFamily="34" charset="0"/>
              <a:buChar char="•"/>
            </a:pPr>
            <a:r>
              <a:rPr lang="en-TT" sz="2000" b="1" dirty="0" err="1">
                <a:latin typeface="Georgia"/>
              </a:rPr>
              <a:t>HPGe</a:t>
            </a:r>
            <a:r>
              <a:rPr lang="en-TT" sz="2000" b="1" dirty="0">
                <a:latin typeface="Georgia"/>
              </a:rPr>
              <a:t> Detectors</a:t>
            </a:r>
          </a:p>
          <a:p>
            <a:pPr marL="457200" indent="-457200">
              <a:buFont typeface="Arial" panose="020B0604020202020204" pitchFamily="34" charset="0"/>
              <a:buChar char="•"/>
            </a:pPr>
            <a:r>
              <a:rPr lang="en-TT" sz="2000" dirty="0">
                <a:latin typeface="Georgia Pro Light"/>
              </a:rPr>
              <a:t>15 </a:t>
            </a:r>
            <a:r>
              <a:rPr lang="en-TT" sz="2000" dirty="0" err="1">
                <a:latin typeface="Georgia Pro Light"/>
              </a:rPr>
              <a:t>HPGe</a:t>
            </a:r>
            <a:r>
              <a:rPr lang="en-TT" sz="2000" dirty="0">
                <a:latin typeface="Georgia Pro Light"/>
              </a:rPr>
              <a:t> clovers with BGO shielding (60 total crystals)</a:t>
            </a:r>
          </a:p>
          <a:p>
            <a:pPr marL="457200" indent="-457200">
              <a:buFont typeface="Arial" panose="020B0604020202020204" pitchFamily="34" charset="0"/>
              <a:buChar char="•"/>
            </a:pPr>
            <a:r>
              <a:rPr lang="en-TT" sz="2000">
                <a:latin typeface="Georgia Pro Light"/>
              </a:rPr>
              <a:t>Used for </a:t>
            </a:r>
            <a:r>
              <a:rPr lang="el-GR" sz="2000">
                <a:latin typeface="Georgia Pro Light"/>
                <a:cs typeface="Times New Roman"/>
              </a:rPr>
              <a:t>γ</a:t>
            </a:r>
            <a:r>
              <a:rPr lang="en-TT" sz="2000">
                <a:latin typeface="Georgia Pro Light"/>
                <a:cs typeface="Times New Roman"/>
              </a:rPr>
              <a:t>-ray detection</a:t>
            </a:r>
          </a:p>
          <a:p>
            <a:pPr marL="457200" indent="-457200">
              <a:buFont typeface="Arial" panose="020B0604020202020204" pitchFamily="34" charset="0"/>
              <a:buChar char="•"/>
            </a:pPr>
            <a:r>
              <a:rPr lang="en-TT" sz="2000" dirty="0">
                <a:latin typeface="Georgia Pro Light"/>
              </a:rPr>
              <a:t>Very good energy resolution</a:t>
            </a:r>
          </a:p>
          <a:p>
            <a:pPr marL="457200" indent="-457200">
              <a:buFont typeface="Arial" panose="020B0604020202020204" pitchFamily="34" charset="0"/>
              <a:buChar char="•"/>
            </a:pPr>
            <a:endParaRPr lang="en-TT" sz="2000">
              <a:latin typeface="Georgia"/>
            </a:endParaRPr>
          </a:p>
        </p:txBody>
      </p:sp>
      <p:cxnSp>
        <p:nvCxnSpPr>
          <p:cNvPr id="29" name="Straight Arrow Connector 28">
            <a:extLst>
              <a:ext uri="{FF2B5EF4-FFF2-40B4-BE49-F238E27FC236}">
                <a16:creationId xmlns:a16="http://schemas.microsoft.com/office/drawing/2014/main" id="{F7166132-4D18-E522-50E3-F420219A9F60}"/>
              </a:ext>
            </a:extLst>
          </p:cNvPr>
          <p:cNvCxnSpPr>
            <a:cxnSpLocks/>
          </p:cNvCxnSpPr>
          <p:nvPr/>
        </p:nvCxnSpPr>
        <p:spPr>
          <a:xfrm flipV="1">
            <a:off x="5169058" y="3924232"/>
            <a:ext cx="1336160" cy="14299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742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4C2A955-D50B-CD74-F3CB-C41780420313}"/>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73575ECD-1533-7831-7BD2-192ED7E9AC63}"/>
              </a:ext>
            </a:extLst>
          </p:cNvPr>
          <p:cNvSpPr>
            <a:spLocks noGrp="1"/>
          </p:cNvSpPr>
          <p:nvPr>
            <p:ph type="sldNum" sz="quarter" idx="12"/>
          </p:nvPr>
        </p:nvSpPr>
        <p:spPr/>
        <p:txBody>
          <a:bodyPr/>
          <a:lstStyle/>
          <a:p>
            <a:fld id="{294A09A9-5501-47C1-A89A-A340965A2BE2}" type="slidenum">
              <a:rPr lang="en-US" smtClean="0"/>
              <a:t>13</a:t>
            </a:fld>
            <a:endParaRPr lang="en-US"/>
          </a:p>
        </p:txBody>
      </p:sp>
      <p:pic>
        <p:nvPicPr>
          <p:cNvPr id="6" name="Content Placeholder 5">
            <a:extLst>
              <a:ext uri="{FF2B5EF4-FFF2-40B4-BE49-F238E27FC236}">
                <a16:creationId xmlns:a16="http://schemas.microsoft.com/office/drawing/2014/main" id="{F63ECC33-6DFF-41FC-1EC9-6EA93DD628AF}"/>
              </a:ext>
            </a:extLst>
          </p:cNvPr>
          <p:cNvPicPr>
            <a:picLocks noGrp="1"/>
          </p:cNvPicPr>
          <p:nvPr>
            <p:ph sz="quarter" idx="13"/>
          </p:nvPr>
        </p:nvPicPr>
        <p:blipFill>
          <a:blip r:embed="rId3">
            <a:alphaModFix/>
            <a:lum/>
          </a:blip>
          <a:stretch/>
        </p:blipFill>
        <p:spPr bwMode="auto">
          <a:xfrm>
            <a:off x="842962" y="1807692"/>
            <a:ext cx="10506075" cy="3242615"/>
          </a:xfrm>
          <a:prstGeom prst="rect">
            <a:avLst/>
          </a:prstGeom>
          <a:ln w="28575">
            <a:solidFill>
              <a:schemeClr val="accent1">
                <a:lumMod val="75000"/>
              </a:schemeClr>
            </a:solidFill>
            <a:prstDash val="solid"/>
          </a:ln>
          <a:effectLst/>
        </p:spPr>
      </p:pic>
      <p:sp>
        <p:nvSpPr>
          <p:cNvPr id="11" name="TextBox 10">
            <a:extLst>
              <a:ext uri="{FF2B5EF4-FFF2-40B4-BE49-F238E27FC236}">
                <a16:creationId xmlns:a16="http://schemas.microsoft.com/office/drawing/2014/main" id="{0E2BED5A-3834-32E5-70F6-D4B37BE5813C}"/>
              </a:ext>
            </a:extLst>
          </p:cNvPr>
          <p:cNvSpPr txBox="1"/>
          <p:nvPr/>
        </p:nvSpPr>
        <p:spPr>
          <a:xfrm>
            <a:off x="6916047" y="408616"/>
            <a:ext cx="4288353" cy="1815882"/>
          </a:xfrm>
          <a:prstGeom prst="rect">
            <a:avLst/>
          </a:prstGeom>
          <a:noFill/>
        </p:spPr>
        <p:txBody>
          <a:bodyPr wrap="none" lIns="91440" tIns="45720" rIns="91440" bIns="45720" rtlCol="0" anchor="t">
            <a:spAutoFit/>
          </a:bodyPr>
          <a:lstStyle/>
          <a:p>
            <a:pPr marL="457200" indent="-457200">
              <a:buFont typeface="Arial" panose="020B0604020202020204" pitchFamily="34" charset="0"/>
              <a:buChar char="•"/>
            </a:pPr>
            <a:r>
              <a:rPr lang="en-TT" sz="2000" b="1">
                <a:latin typeface="Georgia" panose="02040502050405020303" pitchFamily="18" charset="0"/>
              </a:rPr>
              <a:t>LaBr</a:t>
            </a:r>
            <a:r>
              <a:rPr lang="en-TT" sz="2000" b="1" baseline="-25000">
                <a:latin typeface="Georgia" panose="02040502050405020303" pitchFamily="18" charset="0"/>
              </a:rPr>
              <a:t>3 </a:t>
            </a:r>
            <a:r>
              <a:rPr lang="en-TT" sz="2000" b="1">
                <a:latin typeface="Georgia" panose="02040502050405020303" pitchFamily="18" charset="0"/>
              </a:rPr>
              <a:t>detectors</a:t>
            </a:r>
            <a:endParaRPr lang="en-TT" sz="2000" b="1" baseline="-25000">
              <a:latin typeface="Georgia" panose="02040502050405020303" pitchFamily="18" charset="0"/>
            </a:endParaRPr>
          </a:p>
          <a:p>
            <a:pPr marL="457200" indent="-457200">
              <a:buFont typeface="Arial" panose="020B0604020202020204" pitchFamily="34" charset="0"/>
              <a:buChar char="•"/>
            </a:pPr>
            <a:r>
              <a:rPr lang="en-TT" sz="2000">
                <a:latin typeface="Georgia"/>
              </a:rPr>
              <a:t>Very good timing resolution</a:t>
            </a:r>
          </a:p>
          <a:p>
            <a:pPr marL="457200" indent="-457200">
              <a:buFont typeface="Arial" panose="020B0604020202020204" pitchFamily="34" charset="0"/>
              <a:buChar char="•"/>
            </a:pPr>
            <a:r>
              <a:rPr lang="en-TT" sz="2000">
                <a:latin typeface="Georgia" panose="02040502050405020303" pitchFamily="18" charset="0"/>
              </a:rPr>
              <a:t>Used for lifetime measurements</a:t>
            </a:r>
          </a:p>
          <a:p>
            <a:pPr marL="457200" indent="-457200">
              <a:buFont typeface="Arial" panose="020B0604020202020204" pitchFamily="34" charset="0"/>
              <a:buChar char="•"/>
            </a:pPr>
            <a:endParaRPr lang="en-TT" sz="2400">
              <a:latin typeface="Georgia" panose="02040502050405020303" pitchFamily="18" charset="0"/>
            </a:endParaRPr>
          </a:p>
          <a:p>
            <a:pPr marL="457200" indent="-457200">
              <a:buFont typeface="Arial" panose="020B0604020202020204" pitchFamily="34" charset="0"/>
              <a:buChar char="•"/>
            </a:pPr>
            <a:endParaRPr lang="en-TT" sz="2800">
              <a:latin typeface="Georgia" panose="02040502050405020303" pitchFamily="18" charset="0"/>
            </a:endParaRPr>
          </a:p>
        </p:txBody>
      </p:sp>
      <p:cxnSp>
        <p:nvCxnSpPr>
          <p:cNvPr id="13" name="Straight Arrow Connector 12">
            <a:extLst>
              <a:ext uri="{FF2B5EF4-FFF2-40B4-BE49-F238E27FC236}">
                <a16:creationId xmlns:a16="http://schemas.microsoft.com/office/drawing/2014/main" id="{7CC813EB-9636-4321-82AC-32941675E2E2}"/>
              </a:ext>
            </a:extLst>
          </p:cNvPr>
          <p:cNvCxnSpPr>
            <a:cxnSpLocks/>
          </p:cNvCxnSpPr>
          <p:nvPr/>
        </p:nvCxnSpPr>
        <p:spPr>
          <a:xfrm flipH="1">
            <a:off x="7591647" y="1409590"/>
            <a:ext cx="286523" cy="96996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073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A61B72-3706-A920-7DA8-C00F90CE8D94}"/>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7F7BE37F-F31A-0ADA-F470-75BC8D02BAC8}"/>
              </a:ext>
            </a:extLst>
          </p:cNvPr>
          <p:cNvSpPr>
            <a:spLocks noGrp="1"/>
          </p:cNvSpPr>
          <p:nvPr>
            <p:ph type="sldNum" sz="quarter" idx="12"/>
          </p:nvPr>
        </p:nvSpPr>
        <p:spPr/>
        <p:txBody>
          <a:bodyPr/>
          <a:lstStyle/>
          <a:p>
            <a:fld id="{294A09A9-5501-47C1-A89A-A340965A2BE2}" type="slidenum">
              <a:rPr lang="en-US" smtClean="0"/>
              <a:t>14</a:t>
            </a:fld>
            <a:endParaRPr lang="en-US"/>
          </a:p>
        </p:txBody>
      </p:sp>
      <p:pic>
        <p:nvPicPr>
          <p:cNvPr id="6" name="Content Placeholder 5">
            <a:extLst>
              <a:ext uri="{FF2B5EF4-FFF2-40B4-BE49-F238E27FC236}">
                <a16:creationId xmlns:a16="http://schemas.microsoft.com/office/drawing/2014/main" id="{3E1483E7-9E06-8617-7778-CA5E727F2AD2}"/>
              </a:ext>
            </a:extLst>
          </p:cNvPr>
          <p:cNvPicPr>
            <a:picLocks noGrp="1"/>
          </p:cNvPicPr>
          <p:nvPr>
            <p:ph sz="quarter" idx="13"/>
          </p:nvPr>
        </p:nvPicPr>
        <p:blipFill>
          <a:blip r:embed="rId3">
            <a:alphaModFix/>
            <a:lum/>
          </a:blip>
          <a:stretch/>
        </p:blipFill>
        <p:spPr bwMode="auto">
          <a:xfrm>
            <a:off x="842962" y="1807692"/>
            <a:ext cx="10506075" cy="3242615"/>
          </a:xfrm>
          <a:prstGeom prst="rect">
            <a:avLst/>
          </a:prstGeom>
          <a:ln w="28575">
            <a:solidFill>
              <a:schemeClr val="accent1">
                <a:lumMod val="75000"/>
              </a:schemeClr>
            </a:solidFill>
            <a:prstDash val="solid"/>
          </a:ln>
          <a:effectLst/>
        </p:spPr>
      </p:pic>
      <p:cxnSp>
        <p:nvCxnSpPr>
          <p:cNvPr id="10" name="Straight Arrow Connector 9">
            <a:extLst>
              <a:ext uri="{FF2B5EF4-FFF2-40B4-BE49-F238E27FC236}">
                <a16:creationId xmlns:a16="http://schemas.microsoft.com/office/drawing/2014/main" id="{8BDA35AD-0389-4336-228D-1A392E8FA7CD}"/>
              </a:ext>
            </a:extLst>
          </p:cNvPr>
          <p:cNvCxnSpPr>
            <a:cxnSpLocks/>
          </p:cNvCxnSpPr>
          <p:nvPr/>
        </p:nvCxnSpPr>
        <p:spPr>
          <a:xfrm flipV="1">
            <a:off x="9048307" y="4497572"/>
            <a:ext cx="0" cy="97819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BF8769-1A81-017D-FD29-0D7DA23F0A3C}"/>
              </a:ext>
            </a:extLst>
          </p:cNvPr>
          <p:cNvSpPr txBox="1"/>
          <p:nvPr/>
        </p:nvSpPr>
        <p:spPr>
          <a:xfrm>
            <a:off x="5720316" y="5195497"/>
            <a:ext cx="5780567" cy="1015663"/>
          </a:xfrm>
          <a:prstGeom prst="rect">
            <a:avLst/>
          </a:prstGeom>
          <a:noFill/>
        </p:spPr>
        <p:txBody>
          <a:bodyPr wrap="square" rtlCol="0">
            <a:spAutoFit/>
          </a:bodyPr>
          <a:lstStyle/>
          <a:p>
            <a:pPr marL="457200" indent="-457200">
              <a:buFont typeface="Arial" panose="020B0604020202020204" pitchFamily="34" charset="0"/>
              <a:buChar char="•"/>
            </a:pPr>
            <a:r>
              <a:rPr lang="en-TT" sz="2000" b="1">
                <a:latin typeface="Georgia" panose="02040502050405020303" pitchFamily="18" charset="0"/>
              </a:rPr>
              <a:t>PACES</a:t>
            </a:r>
          </a:p>
          <a:p>
            <a:pPr marL="457200" indent="-457200">
              <a:buFont typeface="Arial" panose="020B0604020202020204" pitchFamily="34" charset="0"/>
              <a:buChar char="•"/>
            </a:pPr>
            <a:r>
              <a:rPr lang="en-US" sz="2000">
                <a:latin typeface="Georgia" panose="02040502050405020303" pitchFamily="18" charset="0"/>
              </a:rPr>
              <a:t>5 lithium-drifted silicon (Si(Li)) detectors </a:t>
            </a:r>
          </a:p>
          <a:p>
            <a:pPr marL="457200" indent="-457200">
              <a:buFont typeface="Arial" panose="020B0604020202020204" pitchFamily="34" charset="0"/>
              <a:buChar char="•"/>
            </a:pPr>
            <a:r>
              <a:rPr lang="en-US" sz="2000">
                <a:latin typeface="Georgia" panose="02040502050405020303" pitchFamily="18" charset="0"/>
              </a:rPr>
              <a:t>Used to detect internal conversion electrons </a:t>
            </a:r>
            <a:endParaRPr lang="en-TT" sz="2000">
              <a:latin typeface="Georgia" panose="02040502050405020303" pitchFamily="18" charset="0"/>
            </a:endParaRPr>
          </a:p>
        </p:txBody>
      </p:sp>
    </p:spTree>
    <p:extLst>
      <p:ext uri="{BB962C8B-B14F-4D97-AF65-F5344CB8AC3E}">
        <p14:creationId xmlns:p14="http://schemas.microsoft.com/office/powerpoint/2010/main" val="3952658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23D0-1223-F39F-6772-CCB9E4B53C79}"/>
              </a:ext>
            </a:extLst>
          </p:cNvPr>
          <p:cNvSpPr>
            <a:spLocks noGrp="1"/>
          </p:cNvSpPr>
          <p:nvPr>
            <p:ph type="title"/>
          </p:nvPr>
        </p:nvSpPr>
        <p:spPr/>
        <p:txBody>
          <a:bodyPr/>
          <a:lstStyle/>
          <a:p>
            <a:r>
              <a:rPr lang="en-US" b="1">
                <a:latin typeface="Georgia"/>
              </a:rPr>
              <a:t>DATA ANALYSIS PROCESS</a:t>
            </a:r>
            <a:endParaRPr lang="en-US">
              <a:solidFill>
                <a:srgbClr val="000000"/>
              </a:solidFill>
              <a:latin typeface="Georgia"/>
            </a:endParaRPr>
          </a:p>
        </p:txBody>
      </p:sp>
      <p:sp>
        <p:nvSpPr>
          <p:cNvPr id="19" name="Slide Number Placeholder 18">
            <a:extLst>
              <a:ext uri="{FF2B5EF4-FFF2-40B4-BE49-F238E27FC236}">
                <a16:creationId xmlns:a16="http://schemas.microsoft.com/office/drawing/2014/main" id="{423EE84E-55D6-8625-4D2B-3A6B9C9E7B13}"/>
              </a:ext>
            </a:extLst>
          </p:cNvPr>
          <p:cNvSpPr>
            <a:spLocks noGrp="1"/>
          </p:cNvSpPr>
          <p:nvPr>
            <p:ph type="sldNum" sz="quarter" idx="12"/>
          </p:nvPr>
        </p:nvSpPr>
        <p:spPr/>
        <p:txBody>
          <a:bodyPr/>
          <a:lstStyle/>
          <a:p>
            <a:fld id="{294A09A9-5501-47C1-A89A-A340965A2BE2}" type="slidenum">
              <a:rPr lang="en-US" smtClean="0"/>
              <a:t>15</a:t>
            </a:fld>
            <a:endParaRPr lang="en-US"/>
          </a:p>
        </p:txBody>
      </p:sp>
      <p:sp>
        <p:nvSpPr>
          <p:cNvPr id="63" name="Rectangle 62">
            <a:extLst>
              <a:ext uri="{FF2B5EF4-FFF2-40B4-BE49-F238E27FC236}">
                <a16:creationId xmlns:a16="http://schemas.microsoft.com/office/drawing/2014/main" id="{46F151DE-0E94-A100-D319-DEBB5DFE270D}"/>
              </a:ext>
            </a:extLst>
          </p:cNvPr>
          <p:cNvSpPr/>
          <p:nvPr/>
        </p:nvSpPr>
        <p:spPr>
          <a:xfrm>
            <a:off x="981327" y="1966167"/>
            <a:ext cx="2185764" cy="3063655"/>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64" name="Rectangle 63">
            <a:extLst>
              <a:ext uri="{FF2B5EF4-FFF2-40B4-BE49-F238E27FC236}">
                <a16:creationId xmlns:a16="http://schemas.microsoft.com/office/drawing/2014/main" id="{410B454B-AA4C-308E-58F0-726BE1626742}"/>
              </a:ext>
            </a:extLst>
          </p:cNvPr>
          <p:cNvSpPr/>
          <p:nvPr/>
        </p:nvSpPr>
        <p:spPr>
          <a:xfrm>
            <a:off x="3636716" y="1957095"/>
            <a:ext cx="2185764" cy="306365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65" name="Rectangle 64">
            <a:extLst>
              <a:ext uri="{FF2B5EF4-FFF2-40B4-BE49-F238E27FC236}">
                <a16:creationId xmlns:a16="http://schemas.microsoft.com/office/drawing/2014/main" id="{1829648F-6CA8-5390-A29E-DB2AB740BAA2}"/>
              </a:ext>
            </a:extLst>
          </p:cNvPr>
          <p:cNvSpPr/>
          <p:nvPr/>
        </p:nvSpPr>
        <p:spPr>
          <a:xfrm>
            <a:off x="6324399" y="1956006"/>
            <a:ext cx="2185764" cy="306365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D99B77"/>
              </a:solidFill>
            </a:endParaRPr>
          </a:p>
        </p:txBody>
      </p:sp>
      <p:sp>
        <p:nvSpPr>
          <p:cNvPr id="66" name="Rectangle 65">
            <a:extLst>
              <a:ext uri="{FF2B5EF4-FFF2-40B4-BE49-F238E27FC236}">
                <a16:creationId xmlns:a16="http://schemas.microsoft.com/office/drawing/2014/main" id="{CF9E0857-3DB8-D514-71D5-60E282EE2F04}"/>
              </a:ext>
            </a:extLst>
          </p:cNvPr>
          <p:cNvSpPr/>
          <p:nvPr/>
        </p:nvSpPr>
        <p:spPr>
          <a:xfrm>
            <a:off x="9010992" y="1956007"/>
            <a:ext cx="2185764" cy="3063655"/>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Text Placeholder 12">
            <a:extLst>
              <a:ext uri="{FF2B5EF4-FFF2-40B4-BE49-F238E27FC236}">
                <a16:creationId xmlns:a16="http://schemas.microsoft.com/office/drawing/2014/main" id="{73F11417-13D9-8D75-DF4D-9E5E1E933973}"/>
              </a:ext>
            </a:extLst>
          </p:cNvPr>
          <p:cNvSpPr txBox="1">
            <a:spLocks/>
          </p:cNvSpPr>
          <p:nvPr/>
        </p:nvSpPr>
        <p:spPr>
          <a:xfrm>
            <a:off x="6316647" y="2208034"/>
            <a:ext cx="2247752" cy="9442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accent3"/>
                </a:solidFill>
                <a:latin typeface="Georgia"/>
              </a:rPr>
              <a:t>Level Scheme Construction</a:t>
            </a:r>
            <a:endParaRPr lang="en-US" sz="2200" b="1">
              <a:solidFill>
                <a:schemeClr val="accent3"/>
              </a:solidFill>
            </a:endParaRPr>
          </a:p>
        </p:txBody>
      </p:sp>
      <p:sp>
        <p:nvSpPr>
          <p:cNvPr id="72" name="Text Placeholder 15">
            <a:extLst>
              <a:ext uri="{FF2B5EF4-FFF2-40B4-BE49-F238E27FC236}">
                <a16:creationId xmlns:a16="http://schemas.microsoft.com/office/drawing/2014/main" id="{7BA8DEA2-0FE9-4123-312B-ECEAFDEC58BB}"/>
              </a:ext>
            </a:extLst>
          </p:cNvPr>
          <p:cNvSpPr txBox="1">
            <a:spLocks/>
          </p:cNvSpPr>
          <p:nvPr/>
        </p:nvSpPr>
        <p:spPr>
          <a:xfrm>
            <a:off x="9127381" y="2203349"/>
            <a:ext cx="1954348" cy="3471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accent6"/>
                </a:solidFill>
                <a:latin typeface="Georgia"/>
              </a:rPr>
              <a:t>Branching Ratios</a:t>
            </a:r>
            <a:endParaRPr lang="en-US" sz="2400" b="1">
              <a:solidFill>
                <a:schemeClr val="accent6"/>
              </a:solidFill>
            </a:endParaRPr>
          </a:p>
        </p:txBody>
      </p:sp>
      <p:sp>
        <p:nvSpPr>
          <p:cNvPr id="74" name="Text Placeholder 16">
            <a:extLst>
              <a:ext uri="{FF2B5EF4-FFF2-40B4-BE49-F238E27FC236}">
                <a16:creationId xmlns:a16="http://schemas.microsoft.com/office/drawing/2014/main" id="{47D9C830-87F4-98FD-5A0E-005E6B1B46DC}"/>
              </a:ext>
            </a:extLst>
          </p:cNvPr>
          <p:cNvSpPr txBox="1">
            <a:spLocks/>
          </p:cNvSpPr>
          <p:nvPr/>
        </p:nvSpPr>
        <p:spPr>
          <a:xfrm>
            <a:off x="9060231" y="3175418"/>
            <a:ext cx="2097996" cy="12805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Georgia Pro Light"/>
              </a:rPr>
              <a:t>Determine branching ratios for transitions in level scheme.</a:t>
            </a:r>
            <a:endParaRPr lang="en-US" sz="2000"/>
          </a:p>
        </p:txBody>
      </p:sp>
      <p:sp>
        <p:nvSpPr>
          <p:cNvPr id="76" name="Text Placeholder 3">
            <a:extLst>
              <a:ext uri="{FF2B5EF4-FFF2-40B4-BE49-F238E27FC236}">
                <a16:creationId xmlns:a16="http://schemas.microsoft.com/office/drawing/2014/main" id="{A68FE5F9-31D5-B296-4DB1-B67405D5040A}"/>
              </a:ext>
            </a:extLst>
          </p:cNvPr>
          <p:cNvSpPr txBox="1">
            <a:spLocks/>
          </p:cNvSpPr>
          <p:nvPr/>
        </p:nvSpPr>
        <p:spPr>
          <a:xfrm>
            <a:off x="993469" y="2218281"/>
            <a:ext cx="2181133" cy="9648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tx2"/>
                </a:solidFill>
                <a:latin typeface="Georgia"/>
              </a:rPr>
              <a:t>Energy Calibration</a:t>
            </a:r>
            <a:endParaRPr lang="en-US" sz="2400" b="1">
              <a:solidFill>
                <a:schemeClr val="tx2"/>
              </a:solidFill>
            </a:endParaRPr>
          </a:p>
        </p:txBody>
      </p:sp>
      <p:sp>
        <p:nvSpPr>
          <p:cNvPr id="78" name="Text Placeholder 4">
            <a:extLst>
              <a:ext uri="{FF2B5EF4-FFF2-40B4-BE49-F238E27FC236}">
                <a16:creationId xmlns:a16="http://schemas.microsoft.com/office/drawing/2014/main" id="{A4056514-60ED-5D88-F56A-F48512A8EA25}"/>
              </a:ext>
            </a:extLst>
          </p:cNvPr>
          <p:cNvSpPr txBox="1">
            <a:spLocks/>
          </p:cNvSpPr>
          <p:nvPr/>
        </p:nvSpPr>
        <p:spPr>
          <a:xfrm>
            <a:off x="1012373" y="3310002"/>
            <a:ext cx="2163401" cy="12708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Georgia Pro Light"/>
              </a:rPr>
              <a:t>Align raw charge</a:t>
            </a:r>
            <a:r>
              <a:rPr lang="en-US" sz="2000">
                <a:latin typeface="Georgia Pro Light"/>
                <a:ea typeface="+mn-lt"/>
                <a:cs typeface="+mn-lt"/>
              </a:rPr>
              <a:t> readings for γ-rays of the same energy</a:t>
            </a:r>
            <a:r>
              <a:rPr lang="en-US" sz="2000">
                <a:latin typeface="Georgia Pro Light"/>
              </a:rPr>
              <a:t>.</a:t>
            </a:r>
            <a:endParaRPr lang="en-US" sz="3600"/>
          </a:p>
        </p:txBody>
      </p:sp>
      <p:sp>
        <p:nvSpPr>
          <p:cNvPr id="80" name="Text Placeholder 9">
            <a:extLst>
              <a:ext uri="{FF2B5EF4-FFF2-40B4-BE49-F238E27FC236}">
                <a16:creationId xmlns:a16="http://schemas.microsoft.com/office/drawing/2014/main" id="{B4D7D3E0-4C74-3698-B139-8D5C63B65AEB}"/>
              </a:ext>
            </a:extLst>
          </p:cNvPr>
          <p:cNvSpPr txBox="1">
            <a:spLocks/>
          </p:cNvSpPr>
          <p:nvPr/>
        </p:nvSpPr>
        <p:spPr>
          <a:xfrm>
            <a:off x="3700981" y="2211054"/>
            <a:ext cx="2062139" cy="8722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41A6A6"/>
                </a:solidFill>
                <a:latin typeface="Georgia"/>
              </a:rPr>
              <a:t>Efficiency Calibration</a:t>
            </a:r>
            <a:endParaRPr lang="en-US" sz="2400" b="1">
              <a:solidFill>
                <a:srgbClr val="41A6A6"/>
              </a:solidFill>
            </a:endParaRPr>
          </a:p>
        </p:txBody>
      </p:sp>
      <p:sp>
        <p:nvSpPr>
          <p:cNvPr id="82" name="Text Placeholder 10">
            <a:extLst>
              <a:ext uri="{FF2B5EF4-FFF2-40B4-BE49-F238E27FC236}">
                <a16:creationId xmlns:a16="http://schemas.microsoft.com/office/drawing/2014/main" id="{20BBA8D9-3A5C-A893-D9E0-0CE1B03B59AE}"/>
              </a:ext>
            </a:extLst>
          </p:cNvPr>
          <p:cNvSpPr txBox="1">
            <a:spLocks/>
          </p:cNvSpPr>
          <p:nvPr/>
        </p:nvSpPr>
        <p:spPr>
          <a:xfrm>
            <a:off x="3682754" y="3162550"/>
            <a:ext cx="2079648" cy="14513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Georgia Pro Light"/>
              </a:rPr>
              <a:t>Determine the probability of a γ-ray being fully detected by GRIFFIN.</a:t>
            </a:r>
            <a:endParaRPr lang="en-US" sz="3600">
              <a:latin typeface="Avenir Next LT Pro Light"/>
            </a:endParaRPr>
          </a:p>
          <a:p>
            <a:pPr algn="ctr"/>
            <a:endParaRPr lang="en-US" sz="3600"/>
          </a:p>
        </p:txBody>
      </p:sp>
      <p:sp>
        <p:nvSpPr>
          <p:cNvPr id="84" name="Text Placeholder 13">
            <a:extLst>
              <a:ext uri="{FF2B5EF4-FFF2-40B4-BE49-F238E27FC236}">
                <a16:creationId xmlns:a16="http://schemas.microsoft.com/office/drawing/2014/main" id="{B60FCDC4-FFC5-1147-355D-666F525F43B4}"/>
              </a:ext>
            </a:extLst>
          </p:cNvPr>
          <p:cNvSpPr txBox="1">
            <a:spLocks/>
          </p:cNvSpPr>
          <p:nvPr/>
        </p:nvSpPr>
        <p:spPr>
          <a:xfrm>
            <a:off x="6326488" y="3176997"/>
            <a:ext cx="2244633" cy="15460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Georgia Pro Light"/>
              </a:rPr>
              <a:t>Construct level-scheme from γ-γ coincidence matrix</a:t>
            </a:r>
            <a:r>
              <a:rPr lang="en-US" sz="2000"/>
              <a:t>. </a:t>
            </a:r>
          </a:p>
        </p:txBody>
      </p:sp>
      <p:sp>
        <p:nvSpPr>
          <p:cNvPr id="87" name="Footer Placeholder 2">
            <a:extLst>
              <a:ext uri="{FF2B5EF4-FFF2-40B4-BE49-F238E27FC236}">
                <a16:creationId xmlns:a16="http://schemas.microsoft.com/office/drawing/2014/main" id="{82AE673C-66EB-719E-848B-8B9F4C647968}"/>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p>
        </p:txBody>
      </p:sp>
    </p:spTree>
    <p:extLst>
      <p:ext uri="{BB962C8B-B14F-4D97-AF65-F5344CB8AC3E}">
        <p14:creationId xmlns:p14="http://schemas.microsoft.com/office/powerpoint/2010/main" val="605638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7F20A-6928-E23D-D03A-61158F0B548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50DF63-E3F8-607E-E752-CA52EFC9C668}"/>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1F4FA0A9-AC3C-071F-9AD1-D01F7A8E160F}"/>
              </a:ext>
            </a:extLst>
          </p:cNvPr>
          <p:cNvSpPr>
            <a:spLocks noGrp="1"/>
          </p:cNvSpPr>
          <p:nvPr>
            <p:ph type="sldNum" sz="quarter" idx="12"/>
          </p:nvPr>
        </p:nvSpPr>
        <p:spPr/>
        <p:txBody>
          <a:bodyPr/>
          <a:lstStyle/>
          <a:p>
            <a:fld id="{294A09A9-5501-47C1-A89A-A340965A2BE2}" type="slidenum">
              <a:rPr lang="en-US" smtClean="0"/>
              <a:t>16</a:t>
            </a:fld>
            <a:endParaRPr lang="en-US"/>
          </a:p>
        </p:txBody>
      </p:sp>
      <p:sp>
        <p:nvSpPr>
          <p:cNvPr id="7" name="Rectangle 6">
            <a:extLst>
              <a:ext uri="{FF2B5EF4-FFF2-40B4-BE49-F238E27FC236}">
                <a16:creationId xmlns:a16="http://schemas.microsoft.com/office/drawing/2014/main" id="{80F6EB43-326D-B439-A2A6-884FA38D801A}"/>
              </a:ext>
            </a:extLst>
          </p:cNvPr>
          <p:cNvSpPr/>
          <p:nvPr/>
        </p:nvSpPr>
        <p:spPr>
          <a:xfrm>
            <a:off x="443060" y="1630837"/>
            <a:ext cx="2206911" cy="3169763"/>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1" name="Rectangle 20">
            <a:extLst>
              <a:ext uri="{FF2B5EF4-FFF2-40B4-BE49-F238E27FC236}">
                <a16:creationId xmlns:a16="http://schemas.microsoft.com/office/drawing/2014/main" id="{126B4D89-F127-B8F7-7380-6D0EC548758B}"/>
              </a:ext>
            </a:extLst>
          </p:cNvPr>
          <p:cNvSpPr/>
          <p:nvPr/>
        </p:nvSpPr>
        <p:spPr>
          <a:xfrm>
            <a:off x="4771648" y="131975"/>
            <a:ext cx="5837435" cy="6224375"/>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23" name="Straight Connector 22">
            <a:extLst>
              <a:ext uri="{FF2B5EF4-FFF2-40B4-BE49-F238E27FC236}">
                <a16:creationId xmlns:a16="http://schemas.microsoft.com/office/drawing/2014/main" id="{E7E1EA44-2C75-3B94-FD2C-9FA5CF0C9E7B}"/>
              </a:ext>
            </a:extLst>
          </p:cNvPr>
          <p:cNvCxnSpPr>
            <a:cxnSpLocks/>
          </p:cNvCxnSpPr>
          <p:nvPr/>
        </p:nvCxnSpPr>
        <p:spPr>
          <a:xfrm flipV="1">
            <a:off x="2649970" y="131975"/>
            <a:ext cx="2121678" cy="149293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5BDBC7-BBAF-2C9C-1CF0-A9218A710E38}"/>
              </a:ext>
            </a:extLst>
          </p:cNvPr>
          <p:cNvCxnSpPr>
            <a:cxnSpLocks/>
          </p:cNvCxnSpPr>
          <p:nvPr/>
        </p:nvCxnSpPr>
        <p:spPr>
          <a:xfrm>
            <a:off x="2649970" y="4800600"/>
            <a:ext cx="2121678" cy="155575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Text Placeholder 3">
            <a:extLst>
              <a:ext uri="{FF2B5EF4-FFF2-40B4-BE49-F238E27FC236}">
                <a16:creationId xmlns:a16="http://schemas.microsoft.com/office/drawing/2014/main" id="{5BC30EC5-2A48-E167-CD30-0913FC81775A}"/>
              </a:ext>
            </a:extLst>
          </p:cNvPr>
          <p:cNvSpPr txBox="1">
            <a:spLocks/>
          </p:cNvSpPr>
          <p:nvPr/>
        </p:nvSpPr>
        <p:spPr>
          <a:xfrm>
            <a:off x="492726" y="1937065"/>
            <a:ext cx="2108561" cy="8650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tx2"/>
                </a:solidFill>
                <a:latin typeface="Georgia"/>
              </a:rPr>
              <a:t>Energy Calibration</a:t>
            </a:r>
            <a:endParaRPr lang="en-US" sz="2400">
              <a:solidFill>
                <a:schemeClr val="tx2"/>
              </a:solidFill>
            </a:endParaRPr>
          </a:p>
        </p:txBody>
      </p:sp>
      <p:sp>
        <p:nvSpPr>
          <p:cNvPr id="28" name="Text Placeholder 4">
            <a:extLst>
              <a:ext uri="{FF2B5EF4-FFF2-40B4-BE49-F238E27FC236}">
                <a16:creationId xmlns:a16="http://schemas.microsoft.com/office/drawing/2014/main" id="{65565CD8-586A-362F-BC45-376C5AD31E35}"/>
              </a:ext>
            </a:extLst>
          </p:cNvPr>
          <p:cNvSpPr txBox="1">
            <a:spLocks/>
          </p:cNvSpPr>
          <p:nvPr/>
        </p:nvSpPr>
        <p:spPr>
          <a:xfrm>
            <a:off x="493487" y="3019716"/>
            <a:ext cx="2181544" cy="11438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Georgia Pro Light"/>
              </a:rPr>
              <a:t>Align raw charge</a:t>
            </a:r>
            <a:r>
              <a:rPr lang="en-US" sz="2000">
                <a:latin typeface="Georgia Pro Light"/>
                <a:ea typeface="+mn-lt"/>
                <a:cs typeface="+mn-lt"/>
              </a:rPr>
              <a:t> readings for γ-rays of the same energy</a:t>
            </a:r>
            <a:r>
              <a:rPr lang="en-US" sz="2000">
                <a:latin typeface="Georgia Pro Light"/>
              </a:rPr>
              <a:t>.</a:t>
            </a:r>
            <a:endParaRPr lang="en-US" sz="3600"/>
          </a:p>
        </p:txBody>
      </p:sp>
      <p:pic>
        <p:nvPicPr>
          <p:cNvPr id="5" name="Picture 4">
            <a:extLst>
              <a:ext uri="{FF2B5EF4-FFF2-40B4-BE49-F238E27FC236}">
                <a16:creationId xmlns:a16="http://schemas.microsoft.com/office/drawing/2014/main" id="{7843D148-9DF6-C664-B45F-1203C66E4C1D}"/>
              </a:ext>
            </a:extLst>
          </p:cNvPr>
          <p:cNvPicPr>
            <a:picLocks noChangeAspect="1"/>
          </p:cNvPicPr>
          <p:nvPr/>
        </p:nvPicPr>
        <p:blipFill>
          <a:blip r:embed="rId3"/>
          <a:srcRect l="3909" r="-795" b="-211"/>
          <a:stretch>
            <a:fillRect/>
          </a:stretch>
        </p:blipFill>
        <p:spPr>
          <a:xfrm>
            <a:off x="4841053" y="462643"/>
            <a:ext cx="5511499" cy="5572518"/>
          </a:xfrm>
          <a:prstGeom prst="rect">
            <a:avLst/>
          </a:prstGeom>
          <a:ln>
            <a:noFill/>
          </a:ln>
        </p:spPr>
      </p:pic>
    </p:spTree>
    <p:extLst>
      <p:ext uri="{BB962C8B-B14F-4D97-AF65-F5344CB8AC3E}">
        <p14:creationId xmlns:p14="http://schemas.microsoft.com/office/powerpoint/2010/main" val="2498884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47C1C-96DF-71C1-6A9E-DEDD656F07F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2F7514-2ADC-F89F-11A1-4E6DBC95BB4B}"/>
              </a:ext>
            </a:extLst>
          </p:cNvPr>
          <p:cNvSpPr>
            <a:spLocks noGrp="1"/>
          </p:cNvSpPr>
          <p:nvPr>
            <p:ph type="sldNum" sz="quarter" idx="12"/>
          </p:nvPr>
        </p:nvSpPr>
        <p:spPr>
          <a:xfrm>
            <a:off x="7883769" y="6180504"/>
            <a:ext cx="2743200" cy="365125"/>
          </a:xfrm>
          <a:ln>
            <a:noFill/>
          </a:ln>
        </p:spPr>
        <p:txBody>
          <a:bodyPr/>
          <a:lstStyle/>
          <a:p>
            <a:fld id="{294A09A9-5501-47C1-A89A-A340965A2BE2}" type="slidenum">
              <a:rPr lang="en-US" smtClean="0"/>
              <a:t>17</a:t>
            </a:fld>
            <a:endParaRPr lang="en-US"/>
          </a:p>
        </p:txBody>
      </p:sp>
      <p:sp>
        <p:nvSpPr>
          <p:cNvPr id="7" name="Rectangle 6">
            <a:extLst>
              <a:ext uri="{FF2B5EF4-FFF2-40B4-BE49-F238E27FC236}">
                <a16:creationId xmlns:a16="http://schemas.microsoft.com/office/drawing/2014/main" id="{693A4F24-4544-70A3-2AED-A5E39AEFDD63}"/>
              </a:ext>
            </a:extLst>
          </p:cNvPr>
          <p:cNvSpPr/>
          <p:nvPr/>
        </p:nvSpPr>
        <p:spPr>
          <a:xfrm>
            <a:off x="443060" y="1630837"/>
            <a:ext cx="2206911" cy="3169763"/>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1" name="Rectangle 20">
            <a:extLst>
              <a:ext uri="{FF2B5EF4-FFF2-40B4-BE49-F238E27FC236}">
                <a16:creationId xmlns:a16="http://schemas.microsoft.com/office/drawing/2014/main" id="{B6DE47B9-4294-833A-FAE5-60D357FB14B2}"/>
              </a:ext>
            </a:extLst>
          </p:cNvPr>
          <p:cNvSpPr/>
          <p:nvPr/>
        </p:nvSpPr>
        <p:spPr>
          <a:xfrm>
            <a:off x="4038601" y="1311425"/>
            <a:ext cx="7569212" cy="402414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23" name="Straight Connector 22">
            <a:extLst>
              <a:ext uri="{FF2B5EF4-FFF2-40B4-BE49-F238E27FC236}">
                <a16:creationId xmlns:a16="http://schemas.microsoft.com/office/drawing/2014/main" id="{873A3DD3-E1C1-EBB6-C5F0-6C2D11005CC1}"/>
              </a:ext>
            </a:extLst>
          </p:cNvPr>
          <p:cNvCxnSpPr>
            <a:cxnSpLocks/>
          </p:cNvCxnSpPr>
          <p:nvPr/>
        </p:nvCxnSpPr>
        <p:spPr>
          <a:xfrm flipV="1">
            <a:off x="2649970" y="1311425"/>
            <a:ext cx="1388630" cy="31941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3638DD-2779-6D5C-6B0D-CA0669AAB80F}"/>
              </a:ext>
            </a:extLst>
          </p:cNvPr>
          <p:cNvCxnSpPr>
            <a:cxnSpLocks/>
          </p:cNvCxnSpPr>
          <p:nvPr/>
        </p:nvCxnSpPr>
        <p:spPr>
          <a:xfrm>
            <a:off x="2649970" y="4800600"/>
            <a:ext cx="1388630" cy="53497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A21BCCD-607E-4730-3B18-34148C1DF891}"/>
              </a:ext>
            </a:extLst>
          </p:cNvPr>
          <p:cNvPicPr>
            <a:picLocks noChangeAspect="1"/>
          </p:cNvPicPr>
          <p:nvPr/>
        </p:nvPicPr>
        <p:blipFill>
          <a:blip r:embed="rId3"/>
          <a:stretch>
            <a:fillRect/>
          </a:stretch>
        </p:blipFill>
        <p:spPr>
          <a:xfrm>
            <a:off x="4166201" y="1623072"/>
            <a:ext cx="7129642" cy="3356258"/>
          </a:xfrm>
          <a:prstGeom prst="rect">
            <a:avLst/>
          </a:prstGeom>
          <a:ln>
            <a:noFill/>
          </a:ln>
        </p:spPr>
      </p:pic>
      <p:sp>
        <p:nvSpPr>
          <p:cNvPr id="15" name="TextBox 14">
            <a:extLst>
              <a:ext uri="{FF2B5EF4-FFF2-40B4-BE49-F238E27FC236}">
                <a16:creationId xmlns:a16="http://schemas.microsoft.com/office/drawing/2014/main" id="{347C6353-3F0B-01B0-4DD0-A80CC15ACA48}"/>
              </a:ext>
            </a:extLst>
          </p:cNvPr>
          <p:cNvSpPr txBox="1"/>
          <p:nvPr/>
        </p:nvSpPr>
        <p:spPr>
          <a:xfrm>
            <a:off x="10042832" y="4979330"/>
            <a:ext cx="1337226" cy="338554"/>
          </a:xfrm>
          <a:prstGeom prst="rect">
            <a:avLst/>
          </a:prstGeom>
          <a:noFill/>
          <a:ln>
            <a:noFill/>
          </a:ln>
        </p:spPr>
        <p:txBody>
          <a:bodyPr wrap="none" rtlCol="0">
            <a:spAutoFit/>
          </a:bodyPr>
          <a:lstStyle/>
          <a:p>
            <a:r>
              <a:rPr lang="en-TT" sz="1600">
                <a:latin typeface="Arial" panose="020B0604020202020204" pitchFamily="34" charset="0"/>
                <a:cs typeface="Arial" panose="020B0604020202020204" pitchFamily="34" charset="0"/>
              </a:rPr>
              <a:t>energy [keV]</a:t>
            </a:r>
          </a:p>
        </p:txBody>
      </p:sp>
      <p:sp>
        <p:nvSpPr>
          <p:cNvPr id="17" name="TextBox 16">
            <a:extLst>
              <a:ext uri="{FF2B5EF4-FFF2-40B4-BE49-F238E27FC236}">
                <a16:creationId xmlns:a16="http://schemas.microsoft.com/office/drawing/2014/main" id="{FE10279D-ACFC-952F-ECEC-3AB6A2E2CE1C}"/>
              </a:ext>
            </a:extLst>
          </p:cNvPr>
          <p:cNvSpPr txBox="1"/>
          <p:nvPr/>
        </p:nvSpPr>
        <p:spPr>
          <a:xfrm rot="16200000">
            <a:off x="10021723" y="2048152"/>
            <a:ext cx="2780657" cy="369332"/>
          </a:xfrm>
          <a:prstGeom prst="rect">
            <a:avLst/>
          </a:prstGeom>
          <a:noFill/>
          <a:ln>
            <a:noFill/>
          </a:ln>
        </p:spPr>
        <p:txBody>
          <a:bodyPr wrap="square" lIns="91440" tIns="45720" rIns="91440" bIns="45720" anchor="t">
            <a:spAutoFit/>
          </a:bodyPr>
          <a:lstStyle/>
          <a:p>
            <a:r>
              <a:rPr lang="en-TT">
                <a:latin typeface="Arial"/>
                <a:cs typeface="Arial"/>
              </a:rPr>
              <a:t>relative efficiency</a:t>
            </a:r>
            <a:endParaRPr lang="en-TT" sz="1800">
              <a:latin typeface="Arial" panose="020B0604020202020204" pitchFamily="34" charset="0"/>
              <a:cs typeface="Arial" panose="020B0604020202020204" pitchFamily="34" charset="0"/>
            </a:endParaRPr>
          </a:p>
        </p:txBody>
      </p:sp>
      <p:sp>
        <p:nvSpPr>
          <p:cNvPr id="6" name="Footer Placeholder 2">
            <a:extLst>
              <a:ext uri="{FF2B5EF4-FFF2-40B4-BE49-F238E27FC236}">
                <a16:creationId xmlns:a16="http://schemas.microsoft.com/office/drawing/2014/main" id="{4E2DC6CF-96D9-AD11-7145-C92ACF1DCEB2}"/>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p>
        </p:txBody>
      </p:sp>
      <p:sp>
        <p:nvSpPr>
          <p:cNvPr id="11" name="Text Placeholder 10">
            <a:extLst>
              <a:ext uri="{FF2B5EF4-FFF2-40B4-BE49-F238E27FC236}">
                <a16:creationId xmlns:a16="http://schemas.microsoft.com/office/drawing/2014/main" id="{DF589366-E589-3DC0-1FB3-47CF42854E45}"/>
              </a:ext>
            </a:extLst>
          </p:cNvPr>
          <p:cNvSpPr txBox="1">
            <a:spLocks/>
          </p:cNvSpPr>
          <p:nvPr/>
        </p:nvSpPr>
        <p:spPr>
          <a:xfrm>
            <a:off x="494078" y="2881196"/>
            <a:ext cx="2079648" cy="14513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Georgia Pro Light"/>
              </a:rPr>
              <a:t>Determine the probability of a γ-ray being fully detected by GRIFFIN.</a:t>
            </a:r>
            <a:endParaRPr lang="en-US" sz="3600">
              <a:latin typeface="Avenir Next LT Pro Light"/>
            </a:endParaRPr>
          </a:p>
          <a:p>
            <a:pPr algn="ctr"/>
            <a:endParaRPr lang="en-US" sz="3600"/>
          </a:p>
        </p:txBody>
      </p:sp>
      <p:sp>
        <p:nvSpPr>
          <p:cNvPr id="13" name="Text Placeholder 9">
            <a:extLst>
              <a:ext uri="{FF2B5EF4-FFF2-40B4-BE49-F238E27FC236}">
                <a16:creationId xmlns:a16="http://schemas.microsoft.com/office/drawing/2014/main" id="{BD21B813-9B8D-D169-2573-DF2B83CC472D}"/>
              </a:ext>
            </a:extLst>
          </p:cNvPr>
          <p:cNvSpPr txBox="1">
            <a:spLocks/>
          </p:cNvSpPr>
          <p:nvPr/>
        </p:nvSpPr>
        <p:spPr>
          <a:xfrm>
            <a:off x="512304" y="2011762"/>
            <a:ext cx="2062139" cy="8722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41A6A6"/>
                </a:solidFill>
                <a:latin typeface="Georgia"/>
              </a:rPr>
              <a:t>Efficiency Calibration</a:t>
            </a:r>
            <a:endParaRPr lang="en-US" sz="2400" b="1">
              <a:solidFill>
                <a:srgbClr val="41A6A6"/>
              </a:solidFill>
            </a:endParaRPr>
          </a:p>
        </p:txBody>
      </p:sp>
    </p:spTree>
    <p:extLst>
      <p:ext uri="{BB962C8B-B14F-4D97-AF65-F5344CB8AC3E}">
        <p14:creationId xmlns:p14="http://schemas.microsoft.com/office/powerpoint/2010/main" val="91657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A1AF-9C3D-9E0E-E5C8-57CDD0FEC4BC}"/>
              </a:ext>
            </a:extLst>
          </p:cNvPr>
          <p:cNvSpPr>
            <a:spLocks noGrp="1"/>
          </p:cNvSpPr>
          <p:nvPr>
            <p:ph type="title"/>
          </p:nvPr>
        </p:nvSpPr>
        <p:spPr/>
        <p:txBody>
          <a:bodyPr/>
          <a:lstStyle/>
          <a:p>
            <a:r>
              <a:rPr lang="en-US" b="1">
                <a:latin typeface="Georgia"/>
              </a:rPr>
              <a:t>LEVEL SCHEME</a:t>
            </a:r>
            <a:endParaRPr lang="en-US" b="1"/>
          </a:p>
        </p:txBody>
      </p:sp>
      <p:sp>
        <p:nvSpPr>
          <p:cNvPr id="4" name="Slide Number Placeholder 3">
            <a:extLst>
              <a:ext uri="{FF2B5EF4-FFF2-40B4-BE49-F238E27FC236}">
                <a16:creationId xmlns:a16="http://schemas.microsoft.com/office/drawing/2014/main" id="{70E8AA92-0C05-B2DB-DF4A-A1B4824A35DE}"/>
              </a:ext>
            </a:extLst>
          </p:cNvPr>
          <p:cNvSpPr>
            <a:spLocks noGrp="1"/>
          </p:cNvSpPr>
          <p:nvPr>
            <p:ph type="sldNum" sz="quarter" idx="12"/>
          </p:nvPr>
        </p:nvSpPr>
        <p:spPr/>
        <p:txBody>
          <a:bodyPr/>
          <a:lstStyle/>
          <a:p>
            <a:fld id="{294A09A9-5501-47C1-A89A-A340965A2BE2}" type="slidenum">
              <a:rPr lang="en-US" smtClean="0"/>
              <a:t>18</a:t>
            </a:fld>
            <a:endParaRPr lang="en-US"/>
          </a:p>
        </p:txBody>
      </p:sp>
      <p:sp>
        <p:nvSpPr>
          <p:cNvPr id="7" name="Footer Placeholder 17">
            <a:extLst>
              <a:ext uri="{FF2B5EF4-FFF2-40B4-BE49-F238E27FC236}">
                <a16:creationId xmlns:a16="http://schemas.microsoft.com/office/drawing/2014/main" id="{ECA65BAB-0FC9-B6D9-BB35-C6A82D11D2DF}"/>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endParaRPr lang="en-US">
              <a:solidFill>
                <a:srgbClr val="000000"/>
              </a:solidFill>
            </a:endParaRPr>
          </a:p>
          <a:p>
            <a:endParaRPr lang="en-US"/>
          </a:p>
        </p:txBody>
      </p:sp>
      <p:pic>
        <p:nvPicPr>
          <p:cNvPr id="3" name="Picture 2" descr="A diagram of a band&#10;&#10;AI-generated content may be incorrect.">
            <a:extLst>
              <a:ext uri="{FF2B5EF4-FFF2-40B4-BE49-F238E27FC236}">
                <a16:creationId xmlns:a16="http://schemas.microsoft.com/office/drawing/2014/main" id="{2F996F28-C99B-A148-0A0B-82C93794C020}"/>
              </a:ext>
            </a:extLst>
          </p:cNvPr>
          <p:cNvPicPr>
            <a:picLocks noChangeAspect="1"/>
          </p:cNvPicPr>
          <p:nvPr/>
        </p:nvPicPr>
        <p:blipFill>
          <a:blip r:embed="rId2"/>
          <a:stretch>
            <a:fillRect/>
          </a:stretch>
        </p:blipFill>
        <p:spPr>
          <a:xfrm>
            <a:off x="0" y="2227113"/>
            <a:ext cx="12192000" cy="2403775"/>
          </a:xfrm>
          <a:prstGeom prst="rect">
            <a:avLst/>
          </a:prstGeom>
          <a:ln>
            <a:noFill/>
          </a:ln>
        </p:spPr>
      </p:pic>
    </p:spTree>
    <p:extLst>
      <p:ext uri="{BB962C8B-B14F-4D97-AF65-F5344CB8AC3E}">
        <p14:creationId xmlns:p14="http://schemas.microsoft.com/office/powerpoint/2010/main" val="3300316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D27A-E547-EA5C-901C-A7FFA35F0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4AE20-DBE0-4130-1596-2F09B776E5F1}"/>
              </a:ext>
            </a:extLst>
          </p:cNvPr>
          <p:cNvSpPr>
            <a:spLocks noGrp="1"/>
          </p:cNvSpPr>
          <p:nvPr>
            <p:ph type="title"/>
          </p:nvPr>
        </p:nvSpPr>
        <p:spPr/>
        <p:txBody>
          <a:bodyPr/>
          <a:lstStyle/>
          <a:p>
            <a:r>
              <a:rPr lang="en-TT" b="1">
                <a:latin typeface="Georgia"/>
              </a:rPr>
              <a:t>Potential new 2</a:t>
            </a:r>
            <a:r>
              <a:rPr lang="en-TT" sz="2000" b="1" baseline="30000">
                <a:latin typeface="Georgia"/>
              </a:rPr>
              <a:t>+</a:t>
            </a:r>
            <a:r>
              <a:rPr lang="en-TT">
                <a:latin typeface="Century Gothic"/>
              </a:rPr>
              <a:t>→</a:t>
            </a:r>
            <a:r>
              <a:rPr lang="en-TT" b="1">
                <a:latin typeface="Georgia"/>
              </a:rPr>
              <a:t>0</a:t>
            </a:r>
            <a:r>
              <a:rPr lang="en-TT" sz="2000" b="1" baseline="30000">
                <a:latin typeface="Georgia"/>
              </a:rPr>
              <a:t>+</a:t>
            </a:r>
            <a:r>
              <a:rPr lang="en-TT" b="1">
                <a:latin typeface="Georgia"/>
              </a:rPr>
              <a:t> transition</a:t>
            </a:r>
            <a:endParaRPr lang="en-US">
              <a:solidFill>
                <a:srgbClr val="000000"/>
              </a:solidFill>
              <a:latin typeface="Georgia"/>
            </a:endParaRPr>
          </a:p>
        </p:txBody>
      </p:sp>
      <p:sp>
        <p:nvSpPr>
          <p:cNvPr id="4" name="Slide Number Placeholder 3">
            <a:extLst>
              <a:ext uri="{FF2B5EF4-FFF2-40B4-BE49-F238E27FC236}">
                <a16:creationId xmlns:a16="http://schemas.microsoft.com/office/drawing/2014/main" id="{51D3DA66-5569-4B9E-58D3-AE92CC0286C6}"/>
              </a:ext>
            </a:extLst>
          </p:cNvPr>
          <p:cNvSpPr>
            <a:spLocks noGrp="1"/>
          </p:cNvSpPr>
          <p:nvPr>
            <p:ph type="sldNum" sz="quarter" idx="12"/>
          </p:nvPr>
        </p:nvSpPr>
        <p:spPr/>
        <p:txBody>
          <a:bodyPr/>
          <a:lstStyle/>
          <a:p>
            <a:fld id="{294A09A9-5501-47C1-A89A-A340965A2BE2}" type="slidenum">
              <a:rPr lang="en-US" smtClean="0"/>
              <a:t>19</a:t>
            </a:fld>
            <a:endParaRPr lang="en-US"/>
          </a:p>
        </p:txBody>
      </p:sp>
      <p:sp>
        <p:nvSpPr>
          <p:cNvPr id="7" name="Footer Placeholder 17">
            <a:extLst>
              <a:ext uri="{FF2B5EF4-FFF2-40B4-BE49-F238E27FC236}">
                <a16:creationId xmlns:a16="http://schemas.microsoft.com/office/drawing/2014/main" id="{B9F9AAED-DDEA-0933-A45F-DE2F3801D28C}"/>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endParaRPr lang="en-US">
              <a:solidFill>
                <a:srgbClr val="000000"/>
              </a:solidFill>
            </a:endParaRPr>
          </a:p>
          <a:p>
            <a:endParaRPr lang="en-US"/>
          </a:p>
        </p:txBody>
      </p:sp>
      <p:pic>
        <p:nvPicPr>
          <p:cNvPr id="3" name="Picture 2" descr="A diagram of a band&#10;&#10;AI-generated content may be incorrect.">
            <a:extLst>
              <a:ext uri="{FF2B5EF4-FFF2-40B4-BE49-F238E27FC236}">
                <a16:creationId xmlns:a16="http://schemas.microsoft.com/office/drawing/2014/main" id="{024F898B-4CA3-49D2-658E-6A3C682EA936}"/>
              </a:ext>
            </a:extLst>
          </p:cNvPr>
          <p:cNvPicPr>
            <a:picLocks noChangeAspect="1"/>
          </p:cNvPicPr>
          <p:nvPr/>
        </p:nvPicPr>
        <p:blipFill>
          <a:blip r:embed="rId2"/>
          <a:srcRect t="28205" r="845" b="12365"/>
          <a:stretch>
            <a:fillRect/>
          </a:stretch>
        </p:blipFill>
        <p:spPr>
          <a:xfrm>
            <a:off x="2667938" y="1277573"/>
            <a:ext cx="6850823" cy="5445455"/>
          </a:xfrm>
          <a:prstGeom prst="rect">
            <a:avLst/>
          </a:prstGeom>
        </p:spPr>
      </p:pic>
      <p:sp>
        <p:nvSpPr>
          <p:cNvPr id="9" name="Rectangle 8">
            <a:extLst>
              <a:ext uri="{FF2B5EF4-FFF2-40B4-BE49-F238E27FC236}">
                <a16:creationId xmlns:a16="http://schemas.microsoft.com/office/drawing/2014/main" id="{41454902-6EA7-99FF-AC95-2687920FFFF8}"/>
              </a:ext>
            </a:extLst>
          </p:cNvPr>
          <p:cNvSpPr/>
          <p:nvPr/>
        </p:nvSpPr>
        <p:spPr>
          <a:xfrm>
            <a:off x="7216245" y="1684686"/>
            <a:ext cx="762748" cy="3869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Georgia"/>
              </a:rPr>
              <a:t>Nucleus</a:t>
            </a:r>
            <a:endParaRPr lang="en-US"/>
          </a:p>
        </p:txBody>
      </p:sp>
      <p:sp>
        <p:nvSpPr>
          <p:cNvPr id="11" name="Rectangle 10">
            <a:extLst>
              <a:ext uri="{FF2B5EF4-FFF2-40B4-BE49-F238E27FC236}">
                <a16:creationId xmlns:a16="http://schemas.microsoft.com/office/drawing/2014/main" id="{0F36AB01-1CDD-E08D-515E-2385BA8DC118}"/>
              </a:ext>
            </a:extLst>
          </p:cNvPr>
          <p:cNvSpPr/>
          <p:nvPr/>
        </p:nvSpPr>
        <p:spPr>
          <a:xfrm>
            <a:off x="6091389" y="1875186"/>
            <a:ext cx="907890" cy="368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Georgia"/>
              </a:rPr>
              <a:t>Nucleus</a:t>
            </a:r>
            <a:endParaRPr lang="en-US"/>
          </a:p>
        </p:txBody>
      </p:sp>
      <p:sp>
        <p:nvSpPr>
          <p:cNvPr id="12" name="Rectangle 11">
            <a:extLst>
              <a:ext uri="{FF2B5EF4-FFF2-40B4-BE49-F238E27FC236}">
                <a16:creationId xmlns:a16="http://schemas.microsoft.com/office/drawing/2014/main" id="{693CA8A0-3898-DEBF-5911-EB5CA7C2D7DA}"/>
              </a:ext>
            </a:extLst>
          </p:cNvPr>
          <p:cNvSpPr/>
          <p:nvPr/>
        </p:nvSpPr>
        <p:spPr>
          <a:xfrm>
            <a:off x="4842287" y="1368793"/>
            <a:ext cx="907890" cy="4556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Georgia"/>
              </a:rPr>
              <a:t>Nucleus</a:t>
            </a:r>
            <a:endParaRPr lang="en-US"/>
          </a:p>
        </p:txBody>
      </p:sp>
      <p:sp>
        <p:nvSpPr>
          <p:cNvPr id="14" name="Oval 13">
            <a:extLst>
              <a:ext uri="{FF2B5EF4-FFF2-40B4-BE49-F238E27FC236}">
                <a16:creationId xmlns:a16="http://schemas.microsoft.com/office/drawing/2014/main" id="{34FA863D-00B0-DEA1-5260-F8448ED46B74}"/>
              </a:ext>
            </a:extLst>
          </p:cNvPr>
          <p:cNvSpPr/>
          <p:nvPr/>
        </p:nvSpPr>
        <p:spPr>
          <a:xfrm>
            <a:off x="2740012" y="2056481"/>
            <a:ext cx="1295867" cy="218187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911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E06377-4299-3D4A-B7A8-2B17454D796E}"/>
              </a:ext>
            </a:extLst>
          </p:cNvPr>
          <p:cNvSpPr>
            <a:spLocks noGrp="1"/>
          </p:cNvSpPr>
          <p:nvPr>
            <p:ph type="sldNum" sz="quarter" idx="12"/>
          </p:nvPr>
        </p:nvSpPr>
        <p:spPr/>
        <p:txBody>
          <a:bodyPr/>
          <a:lstStyle/>
          <a:p>
            <a:fld id="{294A09A9-5501-47C1-A89A-A340965A2BE2}" type="slidenum">
              <a:rPr lang="en-US" smtClean="0"/>
              <a:t>2</a:t>
            </a:fld>
            <a:endParaRPr lang="en-US"/>
          </a:p>
        </p:txBody>
      </p:sp>
      <p:sp>
        <p:nvSpPr>
          <p:cNvPr id="5" name="Title 1">
            <a:extLst>
              <a:ext uri="{FF2B5EF4-FFF2-40B4-BE49-F238E27FC236}">
                <a16:creationId xmlns:a16="http://schemas.microsoft.com/office/drawing/2014/main" id="{CEB42D00-859A-2A53-4855-E9ABA6C73B13}"/>
              </a:ext>
            </a:extLst>
          </p:cNvPr>
          <p:cNvSpPr>
            <a:spLocks noGrp="1"/>
          </p:cNvSpPr>
          <p:nvPr>
            <p:ph type="title"/>
          </p:nvPr>
        </p:nvSpPr>
        <p:spPr>
          <a:xfrm>
            <a:off x="841248" y="381000"/>
            <a:ext cx="10972800" cy="1325563"/>
          </a:xfrm>
        </p:spPr>
        <p:txBody>
          <a:bodyPr/>
          <a:lstStyle/>
          <a:p>
            <a:r>
              <a:rPr lang="en-US" b="1">
                <a:latin typeface="Georgia"/>
              </a:rPr>
              <a:t>INTRODUCTION</a:t>
            </a:r>
            <a:endParaRPr lang="en-US"/>
          </a:p>
        </p:txBody>
      </p:sp>
      <p:sp>
        <p:nvSpPr>
          <p:cNvPr id="10" name="Footer Placeholder 2">
            <a:extLst>
              <a:ext uri="{FF2B5EF4-FFF2-40B4-BE49-F238E27FC236}">
                <a16:creationId xmlns:a16="http://schemas.microsoft.com/office/drawing/2014/main" id="{3FC0E8D6-D510-92D0-4016-2D4383B05E8A}"/>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p>
        </p:txBody>
      </p:sp>
      <p:pic>
        <p:nvPicPr>
          <p:cNvPr id="2" name="Picture 1">
            <a:extLst>
              <a:ext uri="{FF2B5EF4-FFF2-40B4-BE49-F238E27FC236}">
                <a16:creationId xmlns:a16="http://schemas.microsoft.com/office/drawing/2014/main" id="{62CB61D1-9CF6-6222-7E48-D220BDDB6855}"/>
              </a:ext>
            </a:extLst>
          </p:cNvPr>
          <p:cNvPicPr>
            <a:picLocks noChangeAspect="1"/>
          </p:cNvPicPr>
          <p:nvPr/>
        </p:nvPicPr>
        <p:blipFill>
          <a:blip r:embed="rId3"/>
          <a:stretch>
            <a:fillRect/>
          </a:stretch>
        </p:blipFill>
        <p:spPr>
          <a:xfrm>
            <a:off x="4690810" y="5180326"/>
            <a:ext cx="3602290" cy="1182011"/>
          </a:xfrm>
          <a:prstGeom prst="rect">
            <a:avLst/>
          </a:prstGeom>
          <a:ln>
            <a:noFill/>
          </a:ln>
        </p:spPr>
      </p:pic>
      <p:pic>
        <p:nvPicPr>
          <p:cNvPr id="28" name="Picture 27" descr="A black line and a white background&#10;&#10;AI-generated content may be incorrect.">
            <a:extLst>
              <a:ext uri="{FF2B5EF4-FFF2-40B4-BE49-F238E27FC236}">
                <a16:creationId xmlns:a16="http://schemas.microsoft.com/office/drawing/2014/main" id="{91D8680A-B458-8A92-D64E-678F5F4459C1}"/>
              </a:ext>
            </a:extLst>
          </p:cNvPr>
          <p:cNvPicPr>
            <a:picLocks noChangeAspect="1"/>
          </p:cNvPicPr>
          <p:nvPr/>
        </p:nvPicPr>
        <p:blipFill>
          <a:blip r:embed="rId4"/>
          <a:stretch>
            <a:fillRect/>
          </a:stretch>
        </p:blipFill>
        <p:spPr>
          <a:xfrm>
            <a:off x="4690811" y="3527240"/>
            <a:ext cx="3602289" cy="1146717"/>
          </a:xfrm>
          <a:prstGeom prst="rect">
            <a:avLst/>
          </a:prstGeom>
          <a:ln>
            <a:noFill/>
          </a:ln>
        </p:spPr>
      </p:pic>
    </p:spTree>
    <p:extLst>
      <p:ext uri="{BB962C8B-B14F-4D97-AF65-F5344CB8AC3E}">
        <p14:creationId xmlns:p14="http://schemas.microsoft.com/office/powerpoint/2010/main" val="90344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18BD2-407B-47D2-5130-C4AB87078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E15D5-3424-5524-0DEA-F2A7FC0BE3B4}"/>
              </a:ext>
            </a:extLst>
          </p:cNvPr>
          <p:cNvSpPr>
            <a:spLocks noGrp="1"/>
          </p:cNvSpPr>
          <p:nvPr>
            <p:ph type="title"/>
          </p:nvPr>
        </p:nvSpPr>
        <p:spPr>
          <a:xfrm>
            <a:off x="841248" y="381000"/>
            <a:ext cx="4310186" cy="1325563"/>
          </a:xfrm>
        </p:spPr>
        <p:txBody>
          <a:bodyPr/>
          <a:lstStyle/>
          <a:p>
            <a:r>
              <a:rPr lang="en-TT" b="1">
                <a:latin typeface="Georgia"/>
              </a:rPr>
              <a:t>Potential new 2</a:t>
            </a:r>
            <a:r>
              <a:rPr lang="en-TT" b="1" baseline="30000">
                <a:latin typeface="Georgia"/>
              </a:rPr>
              <a:t>+</a:t>
            </a:r>
            <a:r>
              <a:rPr lang="en-TT">
                <a:ea typeface="+mj-lt"/>
                <a:cs typeface="+mj-lt"/>
              </a:rPr>
              <a:t>→</a:t>
            </a:r>
            <a:r>
              <a:rPr lang="en-TT" b="1">
                <a:latin typeface="Georgia"/>
              </a:rPr>
              <a:t>0</a:t>
            </a:r>
            <a:r>
              <a:rPr lang="en-TT" b="1" baseline="30000">
                <a:latin typeface="Georgia"/>
              </a:rPr>
              <a:t>+</a:t>
            </a:r>
            <a:r>
              <a:rPr lang="en-TT" b="1">
                <a:latin typeface="Georgia"/>
              </a:rPr>
              <a:t> transition</a:t>
            </a:r>
          </a:p>
        </p:txBody>
      </p:sp>
      <p:sp>
        <p:nvSpPr>
          <p:cNvPr id="3" name="Footer Placeholder 2">
            <a:extLst>
              <a:ext uri="{FF2B5EF4-FFF2-40B4-BE49-F238E27FC236}">
                <a16:creationId xmlns:a16="http://schemas.microsoft.com/office/drawing/2014/main" id="{628D4E39-B619-8B2A-24D0-15E9925664F7}"/>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9DA51C98-D388-FA54-3992-6460A87273A6}"/>
              </a:ext>
            </a:extLst>
          </p:cNvPr>
          <p:cNvSpPr>
            <a:spLocks noGrp="1"/>
          </p:cNvSpPr>
          <p:nvPr>
            <p:ph type="sldNum" sz="quarter" idx="12"/>
          </p:nvPr>
        </p:nvSpPr>
        <p:spPr/>
        <p:txBody>
          <a:bodyPr/>
          <a:lstStyle/>
          <a:p>
            <a:fld id="{294A09A9-5501-47C1-A89A-A340965A2BE2}" type="slidenum">
              <a:rPr lang="en-US" smtClean="0"/>
              <a:t>20</a:t>
            </a:fld>
            <a:endParaRPr lang="en-US"/>
          </a:p>
        </p:txBody>
      </p:sp>
      <p:pic>
        <p:nvPicPr>
          <p:cNvPr id="6" name="Content Placeholder 5">
            <a:extLst>
              <a:ext uri="{FF2B5EF4-FFF2-40B4-BE49-F238E27FC236}">
                <a16:creationId xmlns:a16="http://schemas.microsoft.com/office/drawing/2014/main" id="{7ECABE59-231B-49C6-0299-350C34B13E35}"/>
              </a:ext>
            </a:extLst>
          </p:cNvPr>
          <p:cNvPicPr>
            <a:picLocks noGrp="1" noChangeAspect="1"/>
          </p:cNvPicPr>
          <p:nvPr>
            <p:ph sz="quarter" idx="13"/>
          </p:nvPr>
        </p:nvPicPr>
        <p:blipFill>
          <a:blip r:embed="rId3"/>
          <a:stretch>
            <a:fillRect/>
          </a:stretch>
        </p:blipFill>
        <p:spPr>
          <a:xfrm>
            <a:off x="5362276" y="382750"/>
            <a:ext cx="6698079" cy="5622469"/>
          </a:xfrm>
          <a:prstGeom prst="rect">
            <a:avLst/>
          </a:prstGeom>
          <a:ln>
            <a:noFill/>
          </a:ln>
        </p:spPr>
      </p:pic>
      <p:pic>
        <p:nvPicPr>
          <p:cNvPr id="14" name="Picture 13" descr="A diagram of numbers and a red line&#10;&#10;AI-generated content may be incorrect.">
            <a:extLst>
              <a:ext uri="{FF2B5EF4-FFF2-40B4-BE49-F238E27FC236}">
                <a16:creationId xmlns:a16="http://schemas.microsoft.com/office/drawing/2014/main" id="{AE9D5B61-2095-E016-4338-DBC0DF53A803}"/>
              </a:ext>
            </a:extLst>
          </p:cNvPr>
          <p:cNvPicPr>
            <a:picLocks noChangeAspect="1"/>
          </p:cNvPicPr>
          <p:nvPr/>
        </p:nvPicPr>
        <p:blipFill>
          <a:blip r:embed="rId4"/>
          <a:srcRect l="5000" t="9688" r="3159" b="2205"/>
          <a:stretch>
            <a:fillRect/>
          </a:stretch>
        </p:blipFill>
        <p:spPr>
          <a:xfrm>
            <a:off x="990110" y="1543624"/>
            <a:ext cx="3551521" cy="4635618"/>
          </a:xfrm>
          <a:prstGeom prst="rect">
            <a:avLst/>
          </a:prstGeom>
        </p:spPr>
      </p:pic>
      <p:sp>
        <p:nvSpPr>
          <p:cNvPr id="19" name="TextBox 18">
            <a:extLst>
              <a:ext uri="{FF2B5EF4-FFF2-40B4-BE49-F238E27FC236}">
                <a16:creationId xmlns:a16="http://schemas.microsoft.com/office/drawing/2014/main" id="{AD12C502-8315-74E6-732C-387E755081A1}"/>
              </a:ext>
            </a:extLst>
          </p:cNvPr>
          <p:cNvSpPr txBox="1"/>
          <p:nvPr/>
        </p:nvSpPr>
        <p:spPr>
          <a:xfrm rot="-1080000">
            <a:off x="1445378" y="3022411"/>
            <a:ext cx="13820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latin typeface="Georgia Pro"/>
              </a:rPr>
              <a:t>NEW!</a:t>
            </a:r>
          </a:p>
        </p:txBody>
      </p:sp>
      <p:cxnSp>
        <p:nvCxnSpPr>
          <p:cNvPr id="9" name="Straight Arrow Connector 8">
            <a:extLst>
              <a:ext uri="{FF2B5EF4-FFF2-40B4-BE49-F238E27FC236}">
                <a16:creationId xmlns:a16="http://schemas.microsoft.com/office/drawing/2014/main" id="{F446AB0F-A440-0ED1-1AAF-4A8C65B1FEC4}"/>
              </a:ext>
            </a:extLst>
          </p:cNvPr>
          <p:cNvCxnSpPr/>
          <p:nvPr/>
        </p:nvCxnSpPr>
        <p:spPr>
          <a:xfrm>
            <a:off x="1138353" y="5213240"/>
            <a:ext cx="793431" cy="12211"/>
          </a:xfrm>
          <a:prstGeom prst="straightConnector1">
            <a:avLst/>
          </a:prstGeom>
          <a:ln w="5715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4965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1675F-C56D-A618-A839-936C06442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402B3-2391-4839-955A-A23E91973AE8}"/>
              </a:ext>
            </a:extLst>
          </p:cNvPr>
          <p:cNvSpPr>
            <a:spLocks noGrp="1"/>
          </p:cNvSpPr>
          <p:nvPr>
            <p:ph type="title"/>
          </p:nvPr>
        </p:nvSpPr>
        <p:spPr>
          <a:xfrm>
            <a:off x="841248" y="381000"/>
            <a:ext cx="4310186" cy="1325563"/>
          </a:xfrm>
        </p:spPr>
        <p:txBody>
          <a:bodyPr/>
          <a:lstStyle/>
          <a:p>
            <a:r>
              <a:rPr lang="en-TT" b="1">
                <a:latin typeface="Georgia"/>
              </a:rPr>
              <a:t>Potential new 2</a:t>
            </a:r>
            <a:r>
              <a:rPr lang="en-TT" b="1" baseline="30000">
                <a:latin typeface="Georgia"/>
              </a:rPr>
              <a:t>+</a:t>
            </a:r>
            <a:r>
              <a:rPr lang="en-TT">
                <a:ea typeface="+mj-lt"/>
                <a:cs typeface="+mj-lt"/>
              </a:rPr>
              <a:t>→</a:t>
            </a:r>
            <a:r>
              <a:rPr lang="en-TT" b="1">
                <a:latin typeface="Georgia"/>
              </a:rPr>
              <a:t>0</a:t>
            </a:r>
            <a:r>
              <a:rPr lang="en-TT" b="1" baseline="30000">
                <a:latin typeface="Georgia"/>
              </a:rPr>
              <a:t>+</a:t>
            </a:r>
            <a:r>
              <a:rPr lang="en-TT" b="1">
                <a:latin typeface="Georgia"/>
              </a:rPr>
              <a:t> transition</a:t>
            </a:r>
          </a:p>
        </p:txBody>
      </p:sp>
      <p:sp>
        <p:nvSpPr>
          <p:cNvPr id="3" name="Footer Placeholder 2">
            <a:extLst>
              <a:ext uri="{FF2B5EF4-FFF2-40B4-BE49-F238E27FC236}">
                <a16:creationId xmlns:a16="http://schemas.microsoft.com/office/drawing/2014/main" id="{70D41559-0085-2339-9C71-67BB51B3E1D6}"/>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C7684757-4124-E459-7993-574B144CB191}"/>
              </a:ext>
            </a:extLst>
          </p:cNvPr>
          <p:cNvSpPr>
            <a:spLocks noGrp="1"/>
          </p:cNvSpPr>
          <p:nvPr>
            <p:ph type="sldNum" sz="quarter" idx="12"/>
          </p:nvPr>
        </p:nvSpPr>
        <p:spPr/>
        <p:txBody>
          <a:bodyPr/>
          <a:lstStyle/>
          <a:p>
            <a:fld id="{294A09A9-5501-47C1-A89A-A340965A2BE2}" type="slidenum">
              <a:rPr lang="en-US" smtClean="0"/>
              <a:t>21</a:t>
            </a:fld>
            <a:endParaRPr lang="en-US"/>
          </a:p>
        </p:txBody>
      </p:sp>
      <p:pic>
        <p:nvPicPr>
          <p:cNvPr id="5" name="Picture 4" descr="A graph of energy and energy&#10;&#10;AI-generated content may be incorrect.">
            <a:extLst>
              <a:ext uri="{FF2B5EF4-FFF2-40B4-BE49-F238E27FC236}">
                <a16:creationId xmlns:a16="http://schemas.microsoft.com/office/drawing/2014/main" id="{4F97A0BD-5E98-C500-6817-C93A4EF6DCE2}"/>
              </a:ext>
            </a:extLst>
          </p:cNvPr>
          <p:cNvPicPr>
            <a:picLocks noChangeAspect="1"/>
          </p:cNvPicPr>
          <p:nvPr/>
        </p:nvPicPr>
        <p:blipFill>
          <a:blip r:embed="rId2"/>
          <a:stretch>
            <a:fillRect/>
          </a:stretch>
        </p:blipFill>
        <p:spPr>
          <a:xfrm>
            <a:off x="5150191" y="375783"/>
            <a:ext cx="6774316" cy="5537768"/>
          </a:xfrm>
          <a:prstGeom prst="rect">
            <a:avLst/>
          </a:prstGeom>
        </p:spPr>
      </p:pic>
      <p:pic>
        <p:nvPicPr>
          <p:cNvPr id="14" name="Picture 13" descr="A diagram of numbers and a red line&#10;&#10;AI-generated content may be incorrect.">
            <a:extLst>
              <a:ext uri="{FF2B5EF4-FFF2-40B4-BE49-F238E27FC236}">
                <a16:creationId xmlns:a16="http://schemas.microsoft.com/office/drawing/2014/main" id="{BE3168D6-5853-2EFB-6FA2-54599E5EFEF6}"/>
              </a:ext>
            </a:extLst>
          </p:cNvPr>
          <p:cNvPicPr>
            <a:picLocks noChangeAspect="1"/>
          </p:cNvPicPr>
          <p:nvPr/>
        </p:nvPicPr>
        <p:blipFill>
          <a:blip r:embed="rId3"/>
          <a:srcRect l="5000" t="9688" r="3159" b="2205"/>
          <a:stretch>
            <a:fillRect/>
          </a:stretch>
        </p:blipFill>
        <p:spPr>
          <a:xfrm>
            <a:off x="1001833" y="1543624"/>
            <a:ext cx="3551521" cy="4635618"/>
          </a:xfrm>
          <a:prstGeom prst="rect">
            <a:avLst/>
          </a:prstGeom>
        </p:spPr>
      </p:pic>
      <p:sp>
        <p:nvSpPr>
          <p:cNvPr id="16" name="TextBox 15">
            <a:extLst>
              <a:ext uri="{FF2B5EF4-FFF2-40B4-BE49-F238E27FC236}">
                <a16:creationId xmlns:a16="http://schemas.microsoft.com/office/drawing/2014/main" id="{9460E094-759C-960F-B77C-55B2E8B24516}"/>
              </a:ext>
            </a:extLst>
          </p:cNvPr>
          <p:cNvSpPr txBox="1"/>
          <p:nvPr/>
        </p:nvSpPr>
        <p:spPr>
          <a:xfrm rot="20520000">
            <a:off x="1445378" y="3022411"/>
            <a:ext cx="13820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latin typeface="Georgia Pro"/>
              </a:rPr>
              <a:t>NEW!</a:t>
            </a:r>
          </a:p>
        </p:txBody>
      </p:sp>
      <p:cxnSp>
        <p:nvCxnSpPr>
          <p:cNvPr id="18" name="Straight Arrow Connector 17">
            <a:extLst>
              <a:ext uri="{FF2B5EF4-FFF2-40B4-BE49-F238E27FC236}">
                <a16:creationId xmlns:a16="http://schemas.microsoft.com/office/drawing/2014/main" id="{34929679-3889-5A0F-A047-64FD028B7CC0}"/>
              </a:ext>
            </a:extLst>
          </p:cNvPr>
          <p:cNvCxnSpPr/>
          <p:nvPr/>
        </p:nvCxnSpPr>
        <p:spPr>
          <a:xfrm>
            <a:off x="2384907" y="6168574"/>
            <a:ext cx="793431" cy="12211"/>
          </a:xfrm>
          <a:prstGeom prst="straightConnector1">
            <a:avLst/>
          </a:prstGeom>
          <a:ln w="57150">
            <a:solidFill>
              <a:srgbClr val="FF1F1F"/>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110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5D0B1-7358-18F3-FA99-17643BA4A430}"/>
              </a:ext>
            </a:extLst>
          </p:cNvPr>
          <p:cNvSpPr>
            <a:spLocks noGrp="1"/>
          </p:cNvSpPr>
          <p:nvPr>
            <p:ph type="title"/>
          </p:nvPr>
        </p:nvSpPr>
        <p:spPr/>
        <p:txBody>
          <a:bodyPr/>
          <a:lstStyle/>
          <a:p>
            <a:r>
              <a:rPr lang="en-TT" b="1">
                <a:latin typeface="Georgia"/>
                <a:cs typeface="Times New Roman"/>
              </a:rPr>
              <a:t>Potential new2</a:t>
            </a:r>
            <a:r>
              <a:rPr lang="en-TT" sz="2000" b="1" baseline="30000">
                <a:latin typeface="Georgia"/>
                <a:cs typeface="Times New Roman"/>
              </a:rPr>
              <a:t>+</a:t>
            </a:r>
            <a:r>
              <a:rPr lang="en-TT">
                <a:latin typeface="Century Gothic"/>
                <a:cs typeface="Times New Roman"/>
              </a:rPr>
              <a:t>→</a:t>
            </a:r>
            <a:r>
              <a:rPr lang="en-TT" b="1">
                <a:latin typeface="Georgia"/>
                <a:cs typeface="Times New Roman"/>
              </a:rPr>
              <a:t>0</a:t>
            </a:r>
            <a:r>
              <a:rPr lang="en-TT" sz="2000" b="1" baseline="30000">
                <a:latin typeface="Georgia"/>
                <a:cs typeface="Times New Roman"/>
              </a:rPr>
              <a:t>+</a:t>
            </a:r>
            <a:r>
              <a:rPr lang="en-TT" b="1">
                <a:latin typeface="Georgia"/>
                <a:cs typeface="Times New Roman"/>
              </a:rPr>
              <a:t> transition</a:t>
            </a:r>
            <a:endParaRPr lang="en-US">
              <a:solidFill>
                <a:srgbClr val="000000"/>
              </a:solidFill>
              <a:latin typeface="Georgia"/>
              <a:cs typeface="Times New Roman"/>
            </a:endParaRPr>
          </a:p>
        </p:txBody>
      </p:sp>
      <p:sp>
        <p:nvSpPr>
          <p:cNvPr id="4" name="Slide Number Placeholder 3">
            <a:extLst>
              <a:ext uri="{FF2B5EF4-FFF2-40B4-BE49-F238E27FC236}">
                <a16:creationId xmlns:a16="http://schemas.microsoft.com/office/drawing/2014/main" id="{500F4347-AC32-5899-AD0D-CDEDF1F35030}"/>
              </a:ext>
            </a:extLst>
          </p:cNvPr>
          <p:cNvSpPr>
            <a:spLocks noGrp="1"/>
          </p:cNvSpPr>
          <p:nvPr>
            <p:ph type="sldNum" sz="quarter" idx="12"/>
          </p:nvPr>
        </p:nvSpPr>
        <p:spPr/>
        <p:txBody>
          <a:bodyPr/>
          <a:lstStyle/>
          <a:p>
            <a:fld id="{294A09A9-5501-47C1-A89A-A340965A2BE2}" type="slidenum">
              <a:rPr lang="en-US" smtClean="0"/>
              <a:t>22</a:t>
            </a:fld>
            <a:endParaRPr lang="en-US"/>
          </a:p>
        </p:txBody>
      </p:sp>
      <p:pic>
        <p:nvPicPr>
          <p:cNvPr id="8" name="Picture 7" descr="A diagram of numbers and arrows&#10;&#10;AI-generated content may be incorrect.">
            <a:extLst>
              <a:ext uri="{FF2B5EF4-FFF2-40B4-BE49-F238E27FC236}">
                <a16:creationId xmlns:a16="http://schemas.microsoft.com/office/drawing/2014/main" id="{69398A6B-C81E-70C6-A884-60A9F482DF40}"/>
              </a:ext>
            </a:extLst>
          </p:cNvPr>
          <p:cNvPicPr>
            <a:picLocks noChangeAspect="1"/>
          </p:cNvPicPr>
          <p:nvPr/>
        </p:nvPicPr>
        <p:blipFill>
          <a:blip r:embed="rId3"/>
          <a:srcRect t="24206" r="1814" b="22751"/>
          <a:stretch>
            <a:fillRect/>
          </a:stretch>
        </p:blipFill>
        <p:spPr>
          <a:xfrm>
            <a:off x="2408743" y="1362109"/>
            <a:ext cx="7132996" cy="4989710"/>
          </a:xfrm>
          <a:prstGeom prst="rect">
            <a:avLst/>
          </a:prstGeom>
        </p:spPr>
      </p:pic>
      <p:sp>
        <p:nvSpPr>
          <p:cNvPr id="6" name="Footer Placeholder 17">
            <a:extLst>
              <a:ext uri="{FF2B5EF4-FFF2-40B4-BE49-F238E27FC236}">
                <a16:creationId xmlns:a16="http://schemas.microsoft.com/office/drawing/2014/main" id="{27F91263-2223-8E18-BB51-ADBD07CB748C}"/>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endParaRPr lang="en-US">
              <a:solidFill>
                <a:srgbClr val="000000"/>
              </a:solidFill>
            </a:endParaRPr>
          </a:p>
          <a:p>
            <a:endParaRPr lang="en-US"/>
          </a:p>
        </p:txBody>
      </p:sp>
    </p:spTree>
    <p:extLst>
      <p:ext uri="{BB962C8B-B14F-4D97-AF65-F5344CB8AC3E}">
        <p14:creationId xmlns:p14="http://schemas.microsoft.com/office/powerpoint/2010/main" val="3786951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D913B-83EE-0544-6F10-A1887C178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43564-48BA-6499-543C-7CCB053F55CE}"/>
              </a:ext>
            </a:extLst>
          </p:cNvPr>
          <p:cNvSpPr>
            <a:spLocks noGrp="1"/>
          </p:cNvSpPr>
          <p:nvPr>
            <p:ph type="title"/>
          </p:nvPr>
        </p:nvSpPr>
        <p:spPr/>
        <p:txBody>
          <a:bodyPr/>
          <a:lstStyle/>
          <a:p>
            <a:r>
              <a:rPr lang="en-TT" b="1">
                <a:latin typeface="Georgia"/>
              </a:rPr>
              <a:t>What's happening here?</a:t>
            </a:r>
            <a:endParaRPr lang="en-US"/>
          </a:p>
          <a:p>
            <a:endParaRPr lang="en-US"/>
          </a:p>
        </p:txBody>
      </p:sp>
      <p:sp>
        <p:nvSpPr>
          <p:cNvPr id="4" name="Slide Number Placeholder 3">
            <a:extLst>
              <a:ext uri="{FF2B5EF4-FFF2-40B4-BE49-F238E27FC236}">
                <a16:creationId xmlns:a16="http://schemas.microsoft.com/office/drawing/2014/main" id="{FD624D42-F039-A759-14DC-8EA7C7D2D682}"/>
              </a:ext>
            </a:extLst>
          </p:cNvPr>
          <p:cNvSpPr>
            <a:spLocks noGrp="1"/>
          </p:cNvSpPr>
          <p:nvPr>
            <p:ph type="sldNum" sz="quarter" idx="12"/>
          </p:nvPr>
        </p:nvSpPr>
        <p:spPr/>
        <p:txBody>
          <a:bodyPr/>
          <a:lstStyle/>
          <a:p>
            <a:fld id="{294A09A9-5501-47C1-A89A-A340965A2BE2}" type="slidenum">
              <a:rPr lang="en-US" smtClean="0"/>
              <a:t>23</a:t>
            </a:fld>
            <a:endParaRPr lang="en-US"/>
          </a:p>
        </p:txBody>
      </p:sp>
      <p:graphicFrame>
        <p:nvGraphicFramePr>
          <p:cNvPr id="49" name="Content Placeholder 7">
            <a:extLst>
              <a:ext uri="{FF2B5EF4-FFF2-40B4-BE49-F238E27FC236}">
                <a16:creationId xmlns:a16="http://schemas.microsoft.com/office/drawing/2014/main" id="{CFD7D7ED-5A7E-0A97-C90D-A7D9EB4002BD}"/>
              </a:ext>
            </a:extLst>
          </p:cNvPr>
          <p:cNvGraphicFramePr>
            <a:graphicFrameLocks noGrp="1"/>
          </p:cNvGraphicFramePr>
          <p:nvPr>
            <p:ph sz="quarter" idx="13"/>
            <p:extLst>
              <p:ext uri="{D42A27DB-BD31-4B8C-83A1-F6EECF244321}">
                <p14:modId xmlns:p14="http://schemas.microsoft.com/office/powerpoint/2010/main" val="1540487191"/>
              </p:ext>
            </p:extLst>
          </p:nvPr>
        </p:nvGraphicFramePr>
        <p:xfrm>
          <a:off x="599472" y="1308443"/>
          <a:ext cx="5493043" cy="4538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5" name="Oval 94">
            <a:extLst>
              <a:ext uri="{FF2B5EF4-FFF2-40B4-BE49-F238E27FC236}">
                <a16:creationId xmlns:a16="http://schemas.microsoft.com/office/drawing/2014/main" id="{7AA369A5-1C83-BB36-58E6-012838F1FFDB}"/>
              </a:ext>
            </a:extLst>
          </p:cNvPr>
          <p:cNvSpPr/>
          <p:nvPr/>
        </p:nvSpPr>
        <p:spPr>
          <a:xfrm>
            <a:off x="2550326" y="1448219"/>
            <a:ext cx="1320661" cy="1344664"/>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a:latin typeface="Georgia Pro"/>
              </a:rPr>
              <a:t>1</a:t>
            </a:r>
            <a:endParaRPr lang="en-US" sz="4800"/>
          </a:p>
        </p:txBody>
      </p:sp>
      <p:sp>
        <p:nvSpPr>
          <p:cNvPr id="96" name="Oval 95">
            <a:extLst>
              <a:ext uri="{FF2B5EF4-FFF2-40B4-BE49-F238E27FC236}">
                <a16:creationId xmlns:a16="http://schemas.microsoft.com/office/drawing/2014/main" id="{A55A7E91-D25A-6E6C-D7D7-2D19688360DF}"/>
              </a:ext>
            </a:extLst>
          </p:cNvPr>
          <p:cNvSpPr/>
          <p:nvPr/>
        </p:nvSpPr>
        <p:spPr>
          <a:xfrm>
            <a:off x="2913182" y="2908718"/>
            <a:ext cx="1320661" cy="13446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a:latin typeface="Georgia Pro"/>
              </a:rPr>
              <a:t>2</a:t>
            </a:r>
          </a:p>
        </p:txBody>
      </p:sp>
      <p:sp>
        <p:nvSpPr>
          <p:cNvPr id="97" name="Oval 96">
            <a:extLst>
              <a:ext uri="{FF2B5EF4-FFF2-40B4-BE49-F238E27FC236}">
                <a16:creationId xmlns:a16="http://schemas.microsoft.com/office/drawing/2014/main" id="{B4BA0E70-98BA-6A50-AFE3-6E0739D4E58C}"/>
              </a:ext>
            </a:extLst>
          </p:cNvPr>
          <p:cNvSpPr/>
          <p:nvPr/>
        </p:nvSpPr>
        <p:spPr>
          <a:xfrm>
            <a:off x="2550325" y="4396432"/>
            <a:ext cx="1320661" cy="13446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a:latin typeface="Georgia Pro"/>
              </a:rPr>
              <a:t>3</a:t>
            </a:r>
          </a:p>
        </p:txBody>
      </p:sp>
      <p:sp>
        <p:nvSpPr>
          <p:cNvPr id="235" name="TextBox 234">
            <a:extLst>
              <a:ext uri="{FF2B5EF4-FFF2-40B4-BE49-F238E27FC236}">
                <a16:creationId xmlns:a16="http://schemas.microsoft.com/office/drawing/2014/main" id="{DC46C4BB-F03B-7E25-5184-D98F857DA499}"/>
              </a:ext>
            </a:extLst>
          </p:cNvPr>
          <p:cNvSpPr txBox="1"/>
          <p:nvPr/>
        </p:nvSpPr>
        <p:spPr>
          <a:xfrm>
            <a:off x="7907344" y="2372611"/>
            <a:ext cx="415192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Georgia Pro"/>
                <a:ea typeface="+mn-lt"/>
                <a:cs typeface="+mn-lt"/>
              </a:rPr>
              <a:t>The 790 keV transition only feeds the 0</a:t>
            </a:r>
            <a:r>
              <a:rPr lang="en-US" sz="2400" baseline="30000">
                <a:latin typeface="Georgia Pro"/>
                <a:ea typeface="+mn-lt"/>
                <a:cs typeface="+mn-lt"/>
              </a:rPr>
              <a:t>+ </a:t>
            </a:r>
            <a:r>
              <a:rPr lang="en-US" sz="2400">
                <a:latin typeface="Georgia Pro"/>
                <a:ea typeface="+mn-lt"/>
                <a:cs typeface="+mn-lt"/>
              </a:rPr>
              <a:t>state.</a:t>
            </a:r>
            <a:endParaRPr lang="en-US">
              <a:latin typeface="Georgia Pro"/>
            </a:endParaRPr>
          </a:p>
          <a:p>
            <a:pPr marL="342900" indent="-342900">
              <a:buFont typeface="Arial"/>
              <a:buChar char="•"/>
            </a:pPr>
            <a:endParaRPr lang="en-US" sz="2400">
              <a:latin typeface="Georgia Pro"/>
            </a:endParaRPr>
          </a:p>
        </p:txBody>
      </p:sp>
      <p:pic>
        <p:nvPicPr>
          <p:cNvPr id="7" name="Picture 6" descr="A diagram of numbers and a red line&#10;&#10;AI-generated content may be incorrect.">
            <a:extLst>
              <a:ext uri="{FF2B5EF4-FFF2-40B4-BE49-F238E27FC236}">
                <a16:creationId xmlns:a16="http://schemas.microsoft.com/office/drawing/2014/main" id="{D42E9C9A-D69F-AE36-0775-39FA9AA0220B}"/>
              </a:ext>
            </a:extLst>
          </p:cNvPr>
          <p:cNvPicPr>
            <a:picLocks noChangeAspect="1"/>
          </p:cNvPicPr>
          <p:nvPr/>
        </p:nvPicPr>
        <p:blipFill>
          <a:blip r:embed="rId7"/>
          <a:srcRect l="5000" t="9688" r="3159" b="2205"/>
          <a:stretch>
            <a:fillRect/>
          </a:stretch>
        </p:blipFill>
        <p:spPr>
          <a:xfrm>
            <a:off x="4475619" y="1421911"/>
            <a:ext cx="3551521" cy="4635618"/>
          </a:xfrm>
          <a:prstGeom prst="rect">
            <a:avLst/>
          </a:prstGeom>
        </p:spPr>
      </p:pic>
      <p:sp>
        <p:nvSpPr>
          <p:cNvPr id="31" name="Footer Placeholder 17">
            <a:extLst>
              <a:ext uri="{FF2B5EF4-FFF2-40B4-BE49-F238E27FC236}">
                <a16:creationId xmlns:a16="http://schemas.microsoft.com/office/drawing/2014/main" id="{DF01E556-769C-B16F-F3B0-AECF6E1E6D12}"/>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endParaRPr lang="en-US">
              <a:solidFill>
                <a:srgbClr val="000000"/>
              </a:solidFill>
            </a:endParaRPr>
          </a:p>
          <a:p>
            <a:endParaRPr lang="en-US"/>
          </a:p>
        </p:txBody>
      </p:sp>
    </p:spTree>
    <p:extLst>
      <p:ext uri="{BB962C8B-B14F-4D97-AF65-F5344CB8AC3E}">
        <p14:creationId xmlns:p14="http://schemas.microsoft.com/office/powerpoint/2010/main" val="2174155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AC4CA-9813-BFF6-E805-B3F8A99F9A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0BB5D-4675-6107-1090-C83DD08DC9E8}"/>
              </a:ext>
            </a:extLst>
          </p:cNvPr>
          <p:cNvSpPr>
            <a:spLocks noGrp="1"/>
          </p:cNvSpPr>
          <p:nvPr>
            <p:ph type="title"/>
          </p:nvPr>
        </p:nvSpPr>
        <p:spPr/>
        <p:txBody>
          <a:bodyPr/>
          <a:lstStyle/>
          <a:p>
            <a:r>
              <a:rPr lang="en-TT" b="1">
                <a:latin typeface="Georgia"/>
              </a:rPr>
              <a:t>What's happening here?</a:t>
            </a:r>
            <a:endParaRPr lang="en-US"/>
          </a:p>
          <a:p>
            <a:endParaRPr lang="en-US"/>
          </a:p>
        </p:txBody>
      </p:sp>
      <p:sp>
        <p:nvSpPr>
          <p:cNvPr id="4" name="Slide Number Placeholder 3">
            <a:extLst>
              <a:ext uri="{FF2B5EF4-FFF2-40B4-BE49-F238E27FC236}">
                <a16:creationId xmlns:a16="http://schemas.microsoft.com/office/drawing/2014/main" id="{EBFDEFFA-EF81-65C6-93EF-03F575B5C585}"/>
              </a:ext>
            </a:extLst>
          </p:cNvPr>
          <p:cNvSpPr>
            <a:spLocks noGrp="1"/>
          </p:cNvSpPr>
          <p:nvPr>
            <p:ph type="sldNum" sz="quarter" idx="12"/>
          </p:nvPr>
        </p:nvSpPr>
        <p:spPr/>
        <p:txBody>
          <a:bodyPr/>
          <a:lstStyle/>
          <a:p>
            <a:fld id="{294A09A9-5501-47C1-A89A-A340965A2BE2}" type="slidenum">
              <a:rPr lang="en-US" smtClean="0"/>
              <a:t>24</a:t>
            </a:fld>
            <a:endParaRPr lang="en-US"/>
          </a:p>
        </p:txBody>
      </p:sp>
      <p:graphicFrame>
        <p:nvGraphicFramePr>
          <p:cNvPr id="49" name="Content Placeholder 7">
            <a:extLst>
              <a:ext uri="{FF2B5EF4-FFF2-40B4-BE49-F238E27FC236}">
                <a16:creationId xmlns:a16="http://schemas.microsoft.com/office/drawing/2014/main" id="{9840A13D-A174-FA9F-95F6-6C9CCEE9F0EA}"/>
              </a:ext>
            </a:extLst>
          </p:cNvPr>
          <p:cNvGraphicFramePr>
            <a:graphicFrameLocks noGrp="1"/>
          </p:cNvGraphicFramePr>
          <p:nvPr>
            <p:ph sz="quarter" idx="13"/>
          </p:nvPr>
        </p:nvGraphicFramePr>
        <p:xfrm>
          <a:off x="599472" y="1308443"/>
          <a:ext cx="5493043" cy="4538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5" name="Oval 94">
            <a:extLst>
              <a:ext uri="{FF2B5EF4-FFF2-40B4-BE49-F238E27FC236}">
                <a16:creationId xmlns:a16="http://schemas.microsoft.com/office/drawing/2014/main" id="{0CA930FC-4688-207D-2BE9-55832E4D4C56}"/>
              </a:ext>
            </a:extLst>
          </p:cNvPr>
          <p:cNvSpPr/>
          <p:nvPr/>
        </p:nvSpPr>
        <p:spPr>
          <a:xfrm>
            <a:off x="2550326" y="1448219"/>
            <a:ext cx="1320661" cy="1344664"/>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a:latin typeface="Georgia Pro"/>
              </a:rPr>
              <a:t>1</a:t>
            </a:r>
            <a:endParaRPr lang="en-US" sz="4800"/>
          </a:p>
        </p:txBody>
      </p:sp>
      <p:sp>
        <p:nvSpPr>
          <p:cNvPr id="96" name="Oval 95">
            <a:extLst>
              <a:ext uri="{FF2B5EF4-FFF2-40B4-BE49-F238E27FC236}">
                <a16:creationId xmlns:a16="http://schemas.microsoft.com/office/drawing/2014/main" id="{15216BD3-5711-4222-53C4-3E712D2CF7EC}"/>
              </a:ext>
            </a:extLst>
          </p:cNvPr>
          <p:cNvSpPr/>
          <p:nvPr/>
        </p:nvSpPr>
        <p:spPr>
          <a:xfrm>
            <a:off x="2913182" y="2908718"/>
            <a:ext cx="1320661" cy="1344664"/>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a:latin typeface="Georgia Pro"/>
              </a:rPr>
              <a:t>2</a:t>
            </a:r>
          </a:p>
        </p:txBody>
      </p:sp>
      <p:sp>
        <p:nvSpPr>
          <p:cNvPr id="97" name="Oval 96">
            <a:extLst>
              <a:ext uri="{FF2B5EF4-FFF2-40B4-BE49-F238E27FC236}">
                <a16:creationId xmlns:a16="http://schemas.microsoft.com/office/drawing/2014/main" id="{7B286422-3620-FBAD-CBEC-EA25E1416F04}"/>
              </a:ext>
            </a:extLst>
          </p:cNvPr>
          <p:cNvSpPr/>
          <p:nvPr/>
        </p:nvSpPr>
        <p:spPr>
          <a:xfrm>
            <a:off x="2550325" y="4396432"/>
            <a:ext cx="1320661" cy="13446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a:latin typeface="Georgia Pro"/>
              </a:rPr>
              <a:t>3</a:t>
            </a:r>
          </a:p>
        </p:txBody>
      </p:sp>
      <p:sp>
        <p:nvSpPr>
          <p:cNvPr id="48" name="TextBox 47">
            <a:extLst>
              <a:ext uri="{FF2B5EF4-FFF2-40B4-BE49-F238E27FC236}">
                <a16:creationId xmlns:a16="http://schemas.microsoft.com/office/drawing/2014/main" id="{8B289AC2-886C-EAB9-6387-51E349BD7628}"/>
              </a:ext>
            </a:extLst>
          </p:cNvPr>
          <p:cNvSpPr txBox="1"/>
          <p:nvPr/>
        </p:nvSpPr>
        <p:spPr>
          <a:xfrm>
            <a:off x="8221003" y="2496625"/>
            <a:ext cx="35169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Georgia Pro"/>
                <a:ea typeface="+mn-lt"/>
                <a:cs typeface="+mn-lt"/>
              </a:rPr>
              <a:t>The 790 keV transition only feeds the 3</a:t>
            </a:r>
            <a:r>
              <a:rPr lang="en-US" sz="2400" baseline="30000">
                <a:latin typeface="Georgia Pro"/>
                <a:ea typeface="+mn-lt"/>
                <a:cs typeface="+mn-lt"/>
              </a:rPr>
              <a:t>- </a:t>
            </a:r>
            <a:r>
              <a:rPr lang="en-US" sz="2400">
                <a:latin typeface="Georgia Pro"/>
                <a:ea typeface="+mn-lt"/>
                <a:cs typeface="+mn-lt"/>
              </a:rPr>
              <a:t>state.</a:t>
            </a:r>
            <a:endParaRPr lang="en-US" sz="2400">
              <a:latin typeface="Georgia Pro"/>
            </a:endParaRPr>
          </a:p>
        </p:txBody>
      </p:sp>
      <p:pic>
        <p:nvPicPr>
          <p:cNvPr id="6" name="Picture 5">
            <a:extLst>
              <a:ext uri="{FF2B5EF4-FFF2-40B4-BE49-F238E27FC236}">
                <a16:creationId xmlns:a16="http://schemas.microsoft.com/office/drawing/2014/main" id="{08F354E6-8C16-86D0-2BA0-E4AE690905C9}"/>
              </a:ext>
            </a:extLst>
          </p:cNvPr>
          <p:cNvPicPr>
            <a:picLocks noChangeAspect="1"/>
          </p:cNvPicPr>
          <p:nvPr/>
        </p:nvPicPr>
        <p:blipFill>
          <a:blip r:embed="rId7"/>
          <a:srcRect l="19308" t="17829" r="23260" b="17056"/>
          <a:stretch>
            <a:fillRect/>
          </a:stretch>
        </p:blipFill>
        <p:spPr>
          <a:xfrm>
            <a:off x="4661424" y="1283151"/>
            <a:ext cx="3296735" cy="4986914"/>
          </a:xfrm>
          <a:prstGeom prst="rect">
            <a:avLst/>
          </a:prstGeom>
        </p:spPr>
      </p:pic>
      <p:sp>
        <p:nvSpPr>
          <p:cNvPr id="23" name="Footer Placeholder 17">
            <a:extLst>
              <a:ext uri="{FF2B5EF4-FFF2-40B4-BE49-F238E27FC236}">
                <a16:creationId xmlns:a16="http://schemas.microsoft.com/office/drawing/2014/main" id="{015381CB-4BA1-7677-C483-AF542DB6E714}"/>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endParaRPr lang="en-US">
              <a:solidFill>
                <a:srgbClr val="000000"/>
              </a:solidFill>
            </a:endParaRPr>
          </a:p>
          <a:p>
            <a:endParaRPr lang="en-US"/>
          </a:p>
        </p:txBody>
      </p:sp>
    </p:spTree>
    <p:extLst>
      <p:ext uri="{BB962C8B-B14F-4D97-AF65-F5344CB8AC3E}">
        <p14:creationId xmlns:p14="http://schemas.microsoft.com/office/powerpoint/2010/main" val="1618946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5D8F9-AAF5-1610-393A-200C30703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F2F01-6C52-C256-ECA4-823C0BBF69E9}"/>
              </a:ext>
            </a:extLst>
          </p:cNvPr>
          <p:cNvSpPr>
            <a:spLocks noGrp="1"/>
          </p:cNvSpPr>
          <p:nvPr>
            <p:ph type="title"/>
          </p:nvPr>
        </p:nvSpPr>
        <p:spPr/>
        <p:txBody>
          <a:bodyPr/>
          <a:lstStyle/>
          <a:p>
            <a:r>
              <a:rPr lang="en-TT" b="1">
                <a:latin typeface="Georgia"/>
              </a:rPr>
              <a:t>What's happening here?</a:t>
            </a:r>
            <a:endParaRPr lang="en-US"/>
          </a:p>
          <a:p>
            <a:endParaRPr lang="en-US"/>
          </a:p>
        </p:txBody>
      </p:sp>
      <p:sp>
        <p:nvSpPr>
          <p:cNvPr id="4" name="Slide Number Placeholder 3">
            <a:extLst>
              <a:ext uri="{FF2B5EF4-FFF2-40B4-BE49-F238E27FC236}">
                <a16:creationId xmlns:a16="http://schemas.microsoft.com/office/drawing/2014/main" id="{B409F97F-6858-A1A9-4747-016B7C6AE986}"/>
              </a:ext>
            </a:extLst>
          </p:cNvPr>
          <p:cNvSpPr>
            <a:spLocks noGrp="1"/>
          </p:cNvSpPr>
          <p:nvPr>
            <p:ph type="sldNum" sz="quarter" idx="12"/>
          </p:nvPr>
        </p:nvSpPr>
        <p:spPr/>
        <p:txBody>
          <a:bodyPr/>
          <a:lstStyle/>
          <a:p>
            <a:fld id="{294A09A9-5501-47C1-A89A-A340965A2BE2}" type="slidenum">
              <a:rPr lang="en-US" smtClean="0"/>
              <a:t>25</a:t>
            </a:fld>
            <a:endParaRPr lang="en-US"/>
          </a:p>
        </p:txBody>
      </p:sp>
      <p:graphicFrame>
        <p:nvGraphicFramePr>
          <p:cNvPr id="49" name="Content Placeholder 7">
            <a:extLst>
              <a:ext uri="{FF2B5EF4-FFF2-40B4-BE49-F238E27FC236}">
                <a16:creationId xmlns:a16="http://schemas.microsoft.com/office/drawing/2014/main" id="{5197DCC1-CC8A-47E0-8DC5-F48E2C4054AA}"/>
              </a:ext>
            </a:extLst>
          </p:cNvPr>
          <p:cNvGraphicFramePr>
            <a:graphicFrameLocks noGrp="1"/>
          </p:cNvGraphicFramePr>
          <p:nvPr>
            <p:ph sz="quarter" idx="13"/>
          </p:nvPr>
        </p:nvGraphicFramePr>
        <p:xfrm>
          <a:off x="599472" y="1308443"/>
          <a:ext cx="5493043" cy="4538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5" name="Oval 94">
            <a:extLst>
              <a:ext uri="{FF2B5EF4-FFF2-40B4-BE49-F238E27FC236}">
                <a16:creationId xmlns:a16="http://schemas.microsoft.com/office/drawing/2014/main" id="{CEAC0050-D7B6-1F55-4E1A-6E3877E03211}"/>
              </a:ext>
            </a:extLst>
          </p:cNvPr>
          <p:cNvSpPr/>
          <p:nvPr/>
        </p:nvSpPr>
        <p:spPr>
          <a:xfrm>
            <a:off x="2550326" y="1448219"/>
            <a:ext cx="1320661" cy="1344664"/>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a:latin typeface="Georgia Pro"/>
              </a:rPr>
              <a:t>1</a:t>
            </a:r>
            <a:endParaRPr lang="en-US" sz="4800"/>
          </a:p>
        </p:txBody>
      </p:sp>
      <p:sp>
        <p:nvSpPr>
          <p:cNvPr id="96" name="Oval 95">
            <a:extLst>
              <a:ext uri="{FF2B5EF4-FFF2-40B4-BE49-F238E27FC236}">
                <a16:creationId xmlns:a16="http://schemas.microsoft.com/office/drawing/2014/main" id="{9C4DD345-1EAC-DB4B-FAAF-D99FA1FCFE80}"/>
              </a:ext>
            </a:extLst>
          </p:cNvPr>
          <p:cNvSpPr/>
          <p:nvPr/>
        </p:nvSpPr>
        <p:spPr>
          <a:xfrm>
            <a:off x="2913182" y="2908718"/>
            <a:ext cx="1320661" cy="1344664"/>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a:latin typeface="Georgia Pro"/>
              </a:rPr>
              <a:t>2</a:t>
            </a:r>
          </a:p>
        </p:txBody>
      </p:sp>
      <p:sp>
        <p:nvSpPr>
          <p:cNvPr id="97" name="Oval 96">
            <a:extLst>
              <a:ext uri="{FF2B5EF4-FFF2-40B4-BE49-F238E27FC236}">
                <a16:creationId xmlns:a16="http://schemas.microsoft.com/office/drawing/2014/main" id="{B63518AD-77BA-66DF-6C07-EC3D62F3A690}"/>
              </a:ext>
            </a:extLst>
          </p:cNvPr>
          <p:cNvSpPr/>
          <p:nvPr/>
        </p:nvSpPr>
        <p:spPr>
          <a:xfrm>
            <a:off x="2550325" y="4396432"/>
            <a:ext cx="1320661" cy="1344664"/>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a:latin typeface="Georgia Pro"/>
              </a:rPr>
              <a:t>3</a:t>
            </a:r>
          </a:p>
        </p:txBody>
      </p:sp>
      <p:sp>
        <p:nvSpPr>
          <p:cNvPr id="21" name="TextBox 20">
            <a:extLst>
              <a:ext uri="{FF2B5EF4-FFF2-40B4-BE49-F238E27FC236}">
                <a16:creationId xmlns:a16="http://schemas.microsoft.com/office/drawing/2014/main" id="{2C2B6116-F6D9-DA5C-8F3B-437C83399999}"/>
              </a:ext>
            </a:extLst>
          </p:cNvPr>
          <p:cNvSpPr txBox="1"/>
          <p:nvPr/>
        </p:nvSpPr>
        <p:spPr>
          <a:xfrm>
            <a:off x="5506218" y="1312147"/>
            <a:ext cx="44987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aseline="0">
                <a:latin typeface="Georgia Pro"/>
              </a:rPr>
              <a:t>The 790 keV transition feeds both states (i.e. it's a doublet)</a:t>
            </a:r>
            <a:endParaRPr lang="en-US" sz="3600">
              <a:latin typeface="Georgia Pro"/>
            </a:endParaRPr>
          </a:p>
        </p:txBody>
      </p:sp>
      <p:pic>
        <p:nvPicPr>
          <p:cNvPr id="5" name="Picture 4">
            <a:extLst>
              <a:ext uri="{FF2B5EF4-FFF2-40B4-BE49-F238E27FC236}">
                <a16:creationId xmlns:a16="http://schemas.microsoft.com/office/drawing/2014/main" id="{AC80FCF0-BACB-35D5-8131-64C7EFFD6491}"/>
              </a:ext>
            </a:extLst>
          </p:cNvPr>
          <p:cNvPicPr>
            <a:picLocks noChangeAspect="1"/>
          </p:cNvPicPr>
          <p:nvPr/>
        </p:nvPicPr>
        <p:blipFill>
          <a:blip r:embed="rId7"/>
          <a:srcRect t="16516" r="7089" b="24289"/>
          <a:stretch>
            <a:fillRect/>
          </a:stretch>
        </p:blipFill>
        <p:spPr>
          <a:xfrm>
            <a:off x="5201570" y="2020033"/>
            <a:ext cx="5101384" cy="4336317"/>
          </a:xfrm>
          <a:prstGeom prst="rect">
            <a:avLst/>
          </a:prstGeom>
        </p:spPr>
      </p:pic>
      <p:sp>
        <p:nvSpPr>
          <p:cNvPr id="24" name="Footer Placeholder 17">
            <a:extLst>
              <a:ext uri="{FF2B5EF4-FFF2-40B4-BE49-F238E27FC236}">
                <a16:creationId xmlns:a16="http://schemas.microsoft.com/office/drawing/2014/main" id="{C4EB46E9-15EB-B0D1-0AFC-9029A264C974}"/>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endParaRPr lang="en-US">
              <a:solidFill>
                <a:srgbClr val="000000"/>
              </a:solidFill>
            </a:endParaRPr>
          </a:p>
          <a:p>
            <a:endParaRPr lang="en-US"/>
          </a:p>
        </p:txBody>
      </p:sp>
    </p:spTree>
    <p:extLst>
      <p:ext uri="{BB962C8B-B14F-4D97-AF65-F5344CB8AC3E}">
        <p14:creationId xmlns:p14="http://schemas.microsoft.com/office/powerpoint/2010/main" val="1970715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32EDA-5C99-86B5-B70A-4DF41F4449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4DE25-C1BD-1BD2-45D8-DAEAC0757B08}"/>
              </a:ext>
            </a:extLst>
          </p:cNvPr>
          <p:cNvSpPr>
            <a:spLocks noGrp="1"/>
          </p:cNvSpPr>
          <p:nvPr>
            <p:ph type="title"/>
          </p:nvPr>
        </p:nvSpPr>
        <p:spPr>
          <a:xfrm>
            <a:off x="677962" y="136071"/>
            <a:ext cx="4532086" cy="1334634"/>
          </a:xfrm>
        </p:spPr>
        <p:txBody>
          <a:bodyPr/>
          <a:lstStyle/>
          <a:p>
            <a:r>
              <a:rPr lang="en-US" b="1">
                <a:latin typeface="Georgia Pro"/>
                <a:ea typeface="+mn-lt"/>
                <a:cs typeface="Times New Roman"/>
              </a:rPr>
              <a:t>HOW DO WE RESOLVE THIS?</a:t>
            </a:r>
          </a:p>
        </p:txBody>
      </p:sp>
      <p:sp>
        <p:nvSpPr>
          <p:cNvPr id="4" name="Slide Number Placeholder 3">
            <a:extLst>
              <a:ext uri="{FF2B5EF4-FFF2-40B4-BE49-F238E27FC236}">
                <a16:creationId xmlns:a16="http://schemas.microsoft.com/office/drawing/2014/main" id="{63627863-8600-977A-3505-E668D3C3DD34}"/>
              </a:ext>
            </a:extLst>
          </p:cNvPr>
          <p:cNvSpPr>
            <a:spLocks noGrp="1"/>
          </p:cNvSpPr>
          <p:nvPr>
            <p:ph type="sldNum" sz="quarter" idx="12"/>
          </p:nvPr>
        </p:nvSpPr>
        <p:spPr/>
        <p:txBody>
          <a:bodyPr/>
          <a:lstStyle/>
          <a:p>
            <a:fld id="{294A09A9-5501-47C1-A89A-A340965A2BE2}" type="slidenum">
              <a:rPr lang="en-US" smtClean="0"/>
              <a:t>26</a:t>
            </a:fld>
            <a:endParaRPr lang="en-US"/>
          </a:p>
        </p:txBody>
      </p:sp>
      <p:sp>
        <p:nvSpPr>
          <p:cNvPr id="14" name="Footer Placeholder 17">
            <a:extLst>
              <a:ext uri="{FF2B5EF4-FFF2-40B4-BE49-F238E27FC236}">
                <a16:creationId xmlns:a16="http://schemas.microsoft.com/office/drawing/2014/main" id="{D6E1E6D8-608C-C3BD-93F2-7392A96D1816}"/>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endParaRPr lang="en-US">
              <a:solidFill>
                <a:srgbClr val="000000"/>
              </a:solidFill>
            </a:endParaRPr>
          </a:p>
          <a:p>
            <a:endParaRPr lang="en-US"/>
          </a:p>
        </p:txBody>
      </p:sp>
      <p:pic>
        <p:nvPicPr>
          <p:cNvPr id="3" name="Picture 2">
            <a:extLst>
              <a:ext uri="{FF2B5EF4-FFF2-40B4-BE49-F238E27FC236}">
                <a16:creationId xmlns:a16="http://schemas.microsoft.com/office/drawing/2014/main" id="{B0E24C8C-E94D-1DC8-3042-DBB547B45D4D}"/>
              </a:ext>
            </a:extLst>
          </p:cNvPr>
          <p:cNvPicPr>
            <a:picLocks noChangeAspect="1"/>
          </p:cNvPicPr>
          <p:nvPr/>
        </p:nvPicPr>
        <p:blipFill>
          <a:blip r:embed="rId3"/>
          <a:stretch>
            <a:fillRect/>
          </a:stretch>
        </p:blipFill>
        <p:spPr>
          <a:xfrm>
            <a:off x="673909" y="1334638"/>
            <a:ext cx="3111500" cy="5201920"/>
          </a:xfrm>
          <a:prstGeom prst="rect">
            <a:avLst/>
          </a:prstGeom>
          <a:ln>
            <a:noFill/>
          </a:ln>
        </p:spPr>
      </p:pic>
      <p:pic>
        <p:nvPicPr>
          <p:cNvPr id="5" name="Picture 4" descr="A graph of energy&#10;&#10;AI-generated content may be incorrect.">
            <a:extLst>
              <a:ext uri="{FF2B5EF4-FFF2-40B4-BE49-F238E27FC236}">
                <a16:creationId xmlns:a16="http://schemas.microsoft.com/office/drawing/2014/main" id="{857312A6-1F68-2276-56E3-431C0941B991}"/>
              </a:ext>
            </a:extLst>
          </p:cNvPr>
          <p:cNvPicPr>
            <a:picLocks noChangeAspect="1"/>
          </p:cNvPicPr>
          <p:nvPr/>
        </p:nvPicPr>
        <p:blipFill>
          <a:blip r:embed="rId4"/>
          <a:stretch>
            <a:fillRect/>
          </a:stretch>
        </p:blipFill>
        <p:spPr>
          <a:xfrm>
            <a:off x="4853213" y="3395202"/>
            <a:ext cx="6268358" cy="2952313"/>
          </a:xfrm>
          <a:prstGeom prst="rect">
            <a:avLst/>
          </a:prstGeom>
          <a:ln>
            <a:noFill/>
          </a:ln>
        </p:spPr>
      </p:pic>
      <p:pic>
        <p:nvPicPr>
          <p:cNvPr id="7" name="Picture 6" descr="A graph of energy&#10;&#10;AI-generated content may be incorrect.">
            <a:extLst>
              <a:ext uri="{FF2B5EF4-FFF2-40B4-BE49-F238E27FC236}">
                <a16:creationId xmlns:a16="http://schemas.microsoft.com/office/drawing/2014/main" id="{4EF05F27-BBDC-E20F-516E-C0693EA5BAD1}"/>
              </a:ext>
            </a:extLst>
          </p:cNvPr>
          <p:cNvPicPr>
            <a:picLocks noChangeAspect="1"/>
          </p:cNvPicPr>
          <p:nvPr/>
        </p:nvPicPr>
        <p:blipFill>
          <a:blip r:embed="rId5"/>
          <a:stretch>
            <a:fillRect/>
          </a:stretch>
        </p:blipFill>
        <p:spPr>
          <a:xfrm>
            <a:off x="4853214" y="327858"/>
            <a:ext cx="6286501" cy="3063571"/>
          </a:xfrm>
          <a:prstGeom prst="rect">
            <a:avLst/>
          </a:prstGeom>
          <a:ln>
            <a:noFill/>
          </a:ln>
        </p:spPr>
      </p:pic>
      <p:cxnSp>
        <p:nvCxnSpPr>
          <p:cNvPr id="8" name="Straight Arrow Connector 7">
            <a:extLst>
              <a:ext uri="{FF2B5EF4-FFF2-40B4-BE49-F238E27FC236}">
                <a16:creationId xmlns:a16="http://schemas.microsoft.com/office/drawing/2014/main" id="{839C7168-E4A3-9F2E-8F40-58E11808D057}"/>
              </a:ext>
            </a:extLst>
          </p:cNvPr>
          <p:cNvCxnSpPr/>
          <p:nvPr/>
        </p:nvCxnSpPr>
        <p:spPr>
          <a:xfrm flipH="1">
            <a:off x="6536731" y="1394812"/>
            <a:ext cx="2605" cy="8157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C9183FF-D37F-9DDE-CC54-C41EF3481F3A}"/>
              </a:ext>
            </a:extLst>
          </p:cNvPr>
          <p:cNvCxnSpPr>
            <a:cxnSpLocks/>
          </p:cNvCxnSpPr>
          <p:nvPr/>
        </p:nvCxnSpPr>
        <p:spPr>
          <a:xfrm flipH="1">
            <a:off x="5909593" y="4242031"/>
            <a:ext cx="2605" cy="8157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05E0ED-565A-0B20-8EB3-51C8F4FA490A}"/>
              </a:ext>
            </a:extLst>
          </p:cNvPr>
          <p:cNvSpPr txBox="1"/>
          <p:nvPr/>
        </p:nvSpPr>
        <p:spPr>
          <a:xfrm>
            <a:off x="6092998" y="102056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0000"/>
                </a:solidFill>
                <a:latin typeface="Times New Roman"/>
                <a:cs typeface="Times New Roman"/>
              </a:rPr>
              <a:t>1421 keV</a:t>
            </a:r>
          </a:p>
        </p:txBody>
      </p:sp>
      <p:sp>
        <p:nvSpPr>
          <p:cNvPr id="10" name="TextBox 9">
            <a:extLst>
              <a:ext uri="{FF2B5EF4-FFF2-40B4-BE49-F238E27FC236}">
                <a16:creationId xmlns:a16="http://schemas.microsoft.com/office/drawing/2014/main" id="{D1C60119-2785-CB88-30F4-DE3F00BD1009}"/>
              </a:ext>
            </a:extLst>
          </p:cNvPr>
          <p:cNvSpPr txBox="1"/>
          <p:nvPr/>
        </p:nvSpPr>
        <p:spPr>
          <a:xfrm>
            <a:off x="5515352" y="383504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0000"/>
                </a:solidFill>
                <a:latin typeface="Times New Roman"/>
                <a:cs typeface="Times New Roman"/>
              </a:rPr>
              <a:t>295 keV</a:t>
            </a:r>
          </a:p>
        </p:txBody>
      </p:sp>
    </p:spTree>
    <p:extLst>
      <p:ext uri="{BB962C8B-B14F-4D97-AF65-F5344CB8AC3E}">
        <p14:creationId xmlns:p14="http://schemas.microsoft.com/office/powerpoint/2010/main" val="287121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9828F-A349-1CBC-DF0E-D7E2F90C7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ED94A-25A7-D7BE-62F3-E12DDFFB3AC0}"/>
              </a:ext>
            </a:extLst>
          </p:cNvPr>
          <p:cNvSpPr>
            <a:spLocks noGrp="1"/>
          </p:cNvSpPr>
          <p:nvPr>
            <p:ph type="title"/>
          </p:nvPr>
        </p:nvSpPr>
        <p:spPr/>
        <p:txBody>
          <a:bodyPr/>
          <a:lstStyle/>
          <a:p>
            <a:r>
              <a:rPr lang="en-US" b="1">
                <a:latin typeface="Georgia Pro"/>
                <a:ea typeface="+mn-lt"/>
                <a:cs typeface="Times New Roman"/>
              </a:rPr>
              <a:t>BRANCHING RATIO WHEN GATING ON 790 </a:t>
            </a:r>
            <a:r>
              <a:rPr lang="en-US" b="1" cap="none">
                <a:latin typeface="Georgia Pro"/>
                <a:ea typeface="+mn-lt"/>
                <a:cs typeface="Times New Roman"/>
              </a:rPr>
              <a:t>keV</a:t>
            </a:r>
          </a:p>
        </p:txBody>
      </p:sp>
      <p:sp>
        <p:nvSpPr>
          <p:cNvPr id="4" name="Slide Number Placeholder 3">
            <a:extLst>
              <a:ext uri="{FF2B5EF4-FFF2-40B4-BE49-F238E27FC236}">
                <a16:creationId xmlns:a16="http://schemas.microsoft.com/office/drawing/2014/main" id="{E0B18627-B414-C372-6B0B-9D7CB7468807}"/>
              </a:ext>
            </a:extLst>
          </p:cNvPr>
          <p:cNvSpPr>
            <a:spLocks noGrp="1"/>
          </p:cNvSpPr>
          <p:nvPr>
            <p:ph type="sldNum" sz="quarter" idx="12"/>
          </p:nvPr>
        </p:nvSpPr>
        <p:spPr/>
        <p:txBody>
          <a:bodyPr/>
          <a:lstStyle/>
          <a:p>
            <a:fld id="{294A09A9-5501-47C1-A89A-A340965A2BE2}" type="slidenum">
              <a:rPr lang="en-US" smtClean="0"/>
              <a:t>27</a:t>
            </a:fld>
            <a:endParaRPr lang="en-US"/>
          </a:p>
        </p:txBody>
      </p:sp>
      <p:graphicFrame>
        <p:nvGraphicFramePr>
          <p:cNvPr id="18" name="Table 17">
            <a:extLst>
              <a:ext uri="{FF2B5EF4-FFF2-40B4-BE49-F238E27FC236}">
                <a16:creationId xmlns:a16="http://schemas.microsoft.com/office/drawing/2014/main" id="{672FA2F3-56F1-0A64-921A-A502CB2DFA6B}"/>
              </a:ext>
            </a:extLst>
          </p:cNvPr>
          <p:cNvGraphicFramePr>
            <a:graphicFrameLocks noGrp="1"/>
          </p:cNvGraphicFramePr>
          <p:nvPr>
            <p:extLst>
              <p:ext uri="{D42A27DB-BD31-4B8C-83A1-F6EECF244321}">
                <p14:modId xmlns:p14="http://schemas.microsoft.com/office/powerpoint/2010/main" val="69021353"/>
              </p:ext>
            </p:extLst>
          </p:nvPr>
        </p:nvGraphicFramePr>
        <p:xfrm>
          <a:off x="172358" y="2376713"/>
          <a:ext cx="11858417" cy="2419198"/>
        </p:xfrm>
        <a:graphic>
          <a:graphicData uri="http://schemas.openxmlformats.org/drawingml/2006/table">
            <a:tbl>
              <a:tblPr firstRow="1" bandRow="1">
                <a:tableStyleId>{5C22544A-7EE6-4342-B048-85BDC9FD1C3A}</a:tableStyleId>
              </a:tblPr>
              <a:tblGrid>
                <a:gridCol w="1976404">
                  <a:extLst>
                    <a:ext uri="{9D8B030D-6E8A-4147-A177-3AD203B41FA5}">
                      <a16:colId xmlns:a16="http://schemas.microsoft.com/office/drawing/2014/main" val="1890998458"/>
                    </a:ext>
                  </a:extLst>
                </a:gridCol>
                <a:gridCol w="1976404">
                  <a:extLst>
                    <a:ext uri="{9D8B030D-6E8A-4147-A177-3AD203B41FA5}">
                      <a16:colId xmlns:a16="http://schemas.microsoft.com/office/drawing/2014/main" val="3648879731"/>
                    </a:ext>
                  </a:extLst>
                </a:gridCol>
                <a:gridCol w="1976404">
                  <a:extLst>
                    <a:ext uri="{9D8B030D-6E8A-4147-A177-3AD203B41FA5}">
                      <a16:colId xmlns:a16="http://schemas.microsoft.com/office/drawing/2014/main" val="2894867760"/>
                    </a:ext>
                  </a:extLst>
                </a:gridCol>
                <a:gridCol w="1976404">
                  <a:extLst>
                    <a:ext uri="{9D8B030D-6E8A-4147-A177-3AD203B41FA5}">
                      <a16:colId xmlns:a16="http://schemas.microsoft.com/office/drawing/2014/main" val="617532448"/>
                    </a:ext>
                  </a:extLst>
                </a:gridCol>
                <a:gridCol w="1990480">
                  <a:extLst>
                    <a:ext uri="{9D8B030D-6E8A-4147-A177-3AD203B41FA5}">
                      <a16:colId xmlns:a16="http://schemas.microsoft.com/office/drawing/2014/main" val="1786637634"/>
                    </a:ext>
                  </a:extLst>
                </a:gridCol>
                <a:gridCol w="1962321">
                  <a:extLst>
                    <a:ext uri="{9D8B030D-6E8A-4147-A177-3AD203B41FA5}">
                      <a16:colId xmlns:a16="http://schemas.microsoft.com/office/drawing/2014/main" val="3348447508"/>
                    </a:ext>
                  </a:extLst>
                </a:gridCol>
              </a:tblGrid>
              <a:tr h="798119">
                <a:tc>
                  <a:txBody>
                    <a:bodyPr/>
                    <a:lstStyle/>
                    <a:p>
                      <a:r>
                        <a:rPr lang="en-US" sz="2400" b="1">
                          <a:latin typeface="Georgia Pro Light"/>
                        </a:rPr>
                        <a:t>E</a:t>
                      </a:r>
                      <a:r>
                        <a:rPr lang="en-US" sz="2400" b="1" baseline="-25000">
                          <a:latin typeface="Georgia Pro Light"/>
                        </a:rPr>
                        <a:t>i</a:t>
                      </a:r>
                      <a:r>
                        <a:rPr lang="en-US" sz="2400" b="1">
                          <a:latin typeface="Georgia Pro Light"/>
                        </a:rPr>
                        <a:t> (keV)</a:t>
                      </a:r>
                    </a:p>
                  </a:txBody>
                  <a:tcPr/>
                </a:tc>
                <a:tc>
                  <a:txBody>
                    <a:bodyPr/>
                    <a:lstStyle/>
                    <a:p>
                      <a:r>
                        <a:rPr lang="en-US" sz="2400" b="1" err="1">
                          <a:latin typeface="Georgia Pro Light"/>
                        </a:rPr>
                        <a:t>E</a:t>
                      </a:r>
                      <a:r>
                        <a:rPr lang="en-US" sz="2400" b="1" i="0" u="none" strike="noStrike" baseline="-25000" noProof="0" err="1">
                          <a:latin typeface="Georgia Pro Light"/>
                        </a:rPr>
                        <a:t>γ</a:t>
                      </a:r>
                      <a:r>
                        <a:rPr lang="en-US" sz="2400" b="1" i="0" u="none" strike="noStrike" noProof="0">
                          <a:latin typeface="Georgia Pro Light"/>
                        </a:rPr>
                        <a:t> (keV)</a:t>
                      </a:r>
                      <a:endParaRPr lang="en-US" sz="2400" b="1">
                        <a:latin typeface="Georgia Pro Light"/>
                      </a:endParaRPr>
                    </a:p>
                  </a:txBody>
                  <a:tcPr/>
                </a:tc>
                <a:tc>
                  <a:txBody>
                    <a:bodyPr/>
                    <a:lstStyle/>
                    <a:p>
                      <a:r>
                        <a:rPr lang="en-US" sz="2400" b="1">
                          <a:latin typeface="Georgia Pro Light"/>
                        </a:rPr>
                        <a:t>E</a:t>
                      </a:r>
                      <a:r>
                        <a:rPr lang="en-US" sz="2400" b="1" baseline="-25000">
                          <a:latin typeface="Georgia Pro Light"/>
                        </a:rPr>
                        <a:t>f</a:t>
                      </a:r>
                      <a:r>
                        <a:rPr lang="en-US" sz="2400" b="1">
                          <a:latin typeface="Georgia Pro Light"/>
                        </a:rPr>
                        <a:t> (keV)</a:t>
                      </a:r>
                    </a:p>
                  </a:txBody>
                  <a:tcPr/>
                </a:tc>
                <a:tc>
                  <a:txBody>
                    <a:bodyPr/>
                    <a:lstStyle/>
                    <a:p>
                      <a:r>
                        <a:rPr lang="en-US" sz="2400" b="1">
                          <a:latin typeface="Georgia Pro Light"/>
                        </a:rPr>
                        <a:t>BR </a:t>
                      </a:r>
                      <a:endParaRPr lang="en-US"/>
                    </a:p>
                    <a:p>
                      <a:pPr lvl="0">
                        <a:buNone/>
                      </a:pPr>
                      <a:r>
                        <a:rPr lang="en-US" sz="2400" b="1">
                          <a:latin typeface="Georgia Pro Light"/>
                        </a:rPr>
                        <a:t>(This Work)</a:t>
                      </a:r>
                      <a:endParaRPr lang="en-US"/>
                    </a:p>
                  </a:txBody>
                  <a:tcPr/>
                </a:tc>
                <a:tc>
                  <a:txBody>
                    <a:bodyPr/>
                    <a:lstStyle/>
                    <a:p>
                      <a:pPr lvl="0">
                        <a:buNone/>
                      </a:pPr>
                      <a:r>
                        <a:rPr lang="en-US" sz="2400" b="1">
                          <a:latin typeface="Georgia Pro Light"/>
                        </a:rPr>
                        <a:t>BR </a:t>
                      </a:r>
                      <a:endParaRPr lang="en-US"/>
                    </a:p>
                    <a:p>
                      <a:pPr lvl="0">
                        <a:buNone/>
                      </a:pPr>
                      <a:r>
                        <a:rPr lang="en-US" sz="2400" b="1">
                          <a:latin typeface="Georgia Pro Light"/>
                        </a:rPr>
                        <a:t>(Lit. 0</a:t>
                      </a:r>
                      <a:r>
                        <a:rPr lang="en-US" sz="2400" b="1" baseline="30000">
                          <a:latin typeface="Georgia Pro Light"/>
                        </a:rPr>
                        <a:t>+</a:t>
                      </a:r>
                      <a:r>
                        <a:rPr lang="en-US" sz="2400" b="1">
                          <a:latin typeface="Georgia Pro Light"/>
                        </a:rPr>
                        <a:t> state)</a:t>
                      </a:r>
                    </a:p>
                  </a:txBody>
                  <a:tcPr/>
                </a:tc>
                <a:tc>
                  <a:txBody>
                    <a:bodyPr/>
                    <a:lstStyle/>
                    <a:p>
                      <a:pPr lvl="0">
                        <a:buNone/>
                      </a:pPr>
                      <a:r>
                        <a:rPr lang="en-US" sz="2400" b="1">
                          <a:latin typeface="Georgia Pro Light"/>
                        </a:rPr>
                        <a:t>BR </a:t>
                      </a:r>
                      <a:endParaRPr lang="en-US"/>
                    </a:p>
                    <a:p>
                      <a:pPr lvl="0">
                        <a:buNone/>
                      </a:pPr>
                      <a:r>
                        <a:rPr lang="en-US" sz="2400" b="1">
                          <a:latin typeface="Georgia Pro Light"/>
                        </a:rPr>
                        <a:t>(Lit. 3</a:t>
                      </a:r>
                      <a:r>
                        <a:rPr lang="en-US" sz="2400" b="1" baseline="30000">
                          <a:latin typeface="Georgia Pro Light"/>
                        </a:rPr>
                        <a:t>-</a:t>
                      </a:r>
                      <a:r>
                        <a:rPr lang="en-US" sz="2400" b="1">
                          <a:latin typeface="Georgia Pro Light"/>
                        </a:rPr>
                        <a:t> state)</a:t>
                      </a:r>
                    </a:p>
                  </a:txBody>
                  <a:tcPr/>
                </a:tc>
                <a:extLst>
                  <a:ext uri="{0D108BD9-81ED-4DB2-BD59-A6C34878D82A}">
                    <a16:rowId xmlns:a16="http://schemas.microsoft.com/office/drawing/2014/main" val="1595145487"/>
                  </a:ext>
                </a:extLst>
              </a:tr>
              <a:tr h="798119">
                <a:tc>
                  <a:txBody>
                    <a:bodyPr/>
                    <a:lstStyle/>
                    <a:p>
                      <a:r>
                        <a:rPr lang="en-US" sz="2400">
                          <a:latin typeface="Georgia Pro Light"/>
                        </a:rPr>
                        <a:t>2078</a:t>
                      </a:r>
                    </a:p>
                  </a:txBody>
                  <a:tcPr/>
                </a:tc>
                <a:tc>
                  <a:txBody>
                    <a:bodyPr/>
                    <a:lstStyle/>
                    <a:p>
                      <a:r>
                        <a:rPr lang="en-US" sz="2400">
                          <a:latin typeface="Georgia Pro Light"/>
                        </a:rPr>
                        <a:t>295</a:t>
                      </a:r>
                    </a:p>
                  </a:txBody>
                  <a:tcPr/>
                </a:tc>
                <a:tc>
                  <a:txBody>
                    <a:bodyPr/>
                    <a:lstStyle/>
                    <a:p>
                      <a:r>
                        <a:rPr lang="en-US" sz="2400">
                          <a:latin typeface="Georgia Pro Light"/>
                        </a:rPr>
                        <a:t>1783</a:t>
                      </a:r>
                    </a:p>
                  </a:txBody>
                  <a:tcPr/>
                </a:tc>
                <a:tc>
                  <a:txBody>
                    <a:bodyPr/>
                    <a:lstStyle/>
                    <a:p>
                      <a:pPr lvl="0">
                        <a:buNone/>
                      </a:pPr>
                      <a:r>
                        <a:rPr lang="en-US" sz="2400" b="1" i="0" u="none" strike="noStrike" noProof="0">
                          <a:latin typeface="Georgia Pro Light"/>
                        </a:rPr>
                        <a:t>0.6 (2)</a:t>
                      </a:r>
                      <a:endParaRPr lang="en-US" sz="2400" b="1">
                        <a:latin typeface="Georgia Pro Light"/>
                      </a:endParaRPr>
                    </a:p>
                  </a:txBody>
                  <a:tcPr/>
                </a:tc>
                <a:tc>
                  <a:txBody>
                    <a:bodyPr/>
                    <a:lstStyle/>
                    <a:p>
                      <a:pPr lvl="0">
                        <a:buNone/>
                      </a:pPr>
                      <a:r>
                        <a:rPr lang="en-US" sz="2400" b="0" i="0" u="none" strike="noStrike" noProof="0">
                          <a:latin typeface="Georgia Pro Light"/>
                        </a:rPr>
                        <a:t>0.791 (21)</a:t>
                      </a:r>
                    </a:p>
                  </a:txBody>
                  <a:tcPr/>
                </a:tc>
                <a:tc>
                  <a:txBody>
                    <a:bodyPr/>
                    <a:lstStyle/>
                    <a:p>
                      <a:pPr lvl="0">
                        <a:buNone/>
                      </a:pPr>
                      <a:r>
                        <a:rPr lang="en-US" sz="2400" b="0" i="0" u="none" strike="noStrike" noProof="0">
                          <a:latin typeface="Georgia Pro Light"/>
                        </a:rPr>
                        <a:t>0.0100(7)</a:t>
                      </a:r>
                    </a:p>
                  </a:txBody>
                  <a:tcPr/>
                </a:tc>
                <a:extLst>
                  <a:ext uri="{0D108BD9-81ED-4DB2-BD59-A6C34878D82A}">
                    <a16:rowId xmlns:a16="http://schemas.microsoft.com/office/drawing/2014/main" val="563317717"/>
                  </a:ext>
                </a:extLst>
              </a:tr>
              <a:tr h="798119">
                <a:tc>
                  <a:txBody>
                    <a:bodyPr/>
                    <a:lstStyle/>
                    <a:p>
                      <a:endParaRPr lang="en-US" sz="2400">
                        <a:latin typeface="Georgia Pro Light"/>
                      </a:endParaRPr>
                    </a:p>
                  </a:txBody>
                  <a:tcPr/>
                </a:tc>
                <a:tc>
                  <a:txBody>
                    <a:bodyPr/>
                    <a:lstStyle/>
                    <a:p>
                      <a:r>
                        <a:rPr lang="en-US" sz="2400">
                          <a:latin typeface="Georgia Pro Light"/>
                        </a:rPr>
                        <a:t>1421</a:t>
                      </a:r>
                    </a:p>
                  </a:txBody>
                  <a:tcPr/>
                </a:tc>
                <a:tc>
                  <a:txBody>
                    <a:bodyPr/>
                    <a:lstStyle/>
                    <a:p>
                      <a:r>
                        <a:rPr lang="en-US" sz="2400">
                          <a:latin typeface="Georgia Pro Light"/>
                        </a:rPr>
                        <a:t>658</a:t>
                      </a:r>
                    </a:p>
                  </a:txBody>
                  <a:tcPr/>
                </a:tc>
                <a:tc>
                  <a:txBody>
                    <a:bodyPr/>
                    <a:lstStyle/>
                    <a:p>
                      <a:pPr lvl="0">
                        <a:buNone/>
                      </a:pPr>
                      <a:r>
                        <a:rPr lang="en-US" sz="2400" b="1" i="0" u="none" strike="noStrike" noProof="0">
                          <a:latin typeface="Georgia Pro Light"/>
                        </a:rPr>
                        <a:t>0.4 (1)</a:t>
                      </a:r>
                      <a:endParaRPr lang="en-US" sz="2400" b="1">
                        <a:latin typeface="Georgia Pro Light"/>
                      </a:endParaRPr>
                    </a:p>
                  </a:txBody>
                  <a:tcPr/>
                </a:tc>
                <a:tc>
                  <a:txBody>
                    <a:bodyPr/>
                    <a:lstStyle/>
                    <a:p>
                      <a:pPr lvl="0">
                        <a:buNone/>
                      </a:pPr>
                      <a:r>
                        <a:rPr lang="en-US" sz="2400" b="0" i="0" u="none" strike="noStrike" noProof="0">
                          <a:latin typeface="Georgia Pro Light"/>
                        </a:rPr>
                        <a:t>0.209 (21)</a:t>
                      </a:r>
                    </a:p>
                  </a:txBody>
                  <a:tcPr/>
                </a:tc>
                <a:tc>
                  <a:txBody>
                    <a:bodyPr/>
                    <a:lstStyle/>
                    <a:p>
                      <a:pPr lvl="0">
                        <a:buNone/>
                      </a:pPr>
                      <a:r>
                        <a:rPr lang="en-US" sz="2400" b="0" i="0" u="none" strike="noStrike" noProof="0">
                          <a:latin typeface="Georgia Pro Light"/>
                        </a:rPr>
                        <a:t>0.855(5)</a:t>
                      </a:r>
                    </a:p>
                  </a:txBody>
                  <a:tcPr/>
                </a:tc>
                <a:extLst>
                  <a:ext uri="{0D108BD9-81ED-4DB2-BD59-A6C34878D82A}">
                    <a16:rowId xmlns:a16="http://schemas.microsoft.com/office/drawing/2014/main" val="1186957723"/>
                  </a:ext>
                </a:extLst>
              </a:tr>
            </a:tbl>
          </a:graphicData>
        </a:graphic>
      </p:graphicFrame>
      <p:sp>
        <p:nvSpPr>
          <p:cNvPr id="5" name="Footer Placeholder 17">
            <a:extLst>
              <a:ext uri="{FF2B5EF4-FFF2-40B4-BE49-F238E27FC236}">
                <a16:creationId xmlns:a16="http://schemas.microsoft.com/office/drawing/2014/main" id="{DC16AD22-D2A9-4D3E-B26E-DB5BA5469CE6}"/>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endParaRPr lang="en-US">
              <a:solidFill>
                <a:srgbClr val="000000"/>
              </a:solidFill>
            </a:endParaRPr>
          </a:p>
          <a:p>
            <a:endParaRPr lang="en-US"/>
          </a:p>
        </p:txBody>
      </p:sp>
      <p:sp>
        <p:nvSpPr>
          <p:cNvPr id="3" name="TextBox 2">
            <a:extLst>
              <a:ext uri="{FF2B5EF4-FFF2-40B4-BE49-F238E27FC236}">
                <a16:creationId xmlns:a16="http://schemas.microsoft.com/office/drawing/2014/main" id="{7AAA644D-370C-17B8-2FB6-CDF337C398A6}"/>
              </a:ext>
            </a:extLst>
          </p:cNvPr>
          <p:cNvSpPr txBox="1"/>
          <p:nvPr/>
        </p:nvSpPr>
        <p:spPr>
          <a:xfrm>
            <a:off x="1226242" y="5356405"/>
            <a:ext cx="97535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eorgia Pro"/>
              </a:rPr>
              <a:t>Preliminary</a:t>
            </a:r>
            <a:r>
              <a:rPr lang="en-US" sz="2400" dirty="0">
                <a:latin typeface="Georgia Pro"/>
              </a:rPr>
              <a:t> results suggest the 790 keV is mostly </a:t>
            </a:r>
            <a:r>
              <a:rPr lang="en-US" sz="2400" err="1">
                <a:latin typeface="Georgia Pro"/>
              </a:rPr>
              <a:t>populati</a:t>
            </a:r>
            <a:r>
              <a:rPr lang="en-US" sz="2400" dirty="0">
                <a:latin typeface="Georgia Pro"/>
              </a:rPr>
              <a:t>ng 0</a:t>
            </a:r>
            <a:r>
              <a:rPr lang="en-US" sz="2400" baseline="30000" dirty="0">
                <a:latin typeface="Georgia Pro"/>
              </a:rPr>
              <a:t>+</a:t>
            </a:r>
            <a:r>
              <a:rPr lang="en-US" sz="2400" dirty="0">
                <a:latin typeface="Georgia Pro"/>
              </a:rPr>
              <a:t> state.</a:t>
            </a:r>
          </a:p>
        </p:txBody>
      </p:sp>
    </p:spTree>
    <p:extLst>
      <p:ext uri="{BB962C8B-B14F-4D97-AF65-F5344CB8AC3E}">
        <p14:creationId xmlns:p14="http://schemas.microsoft.com/office/powerpoint/2010/main" val="420621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5FF6A-8CC1-3BF6-969C-F2A87B71AF8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B68E77F-7D20-B093-0038-099BD29F532F}"/>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22987511-854D-F596-FD33-50041231AE5C}"/>
              </a:ext>
            </a:extLst>
          </p:cNvPr>
          <p:cNvSpPr>
            <a:spLocks noGrp="1"/>
          </p:cNvSpPr>
          <p:nvPr>
            <p:ph type="sldNum" sz="quarter" idx="12"/>
          </p:nvPr>
        </p:nvSpPr>
        <p:spPr/>
        <p:txBody>
          <a:bodyPr/>
          <a:lstStyle/>
          <a:p>
            <a:fld id="{294A09A9-5501-47C1-A89A-A340965A2BE2}" type="slidenum">
              <a:rPr lang="en-US" smtClean="0"/>
              <a:t>28</a:t>
            </a:fld>
            <a:endParaRPr lang="en-US"/>
          </a:p>
        </p:txBody>
      </p:sp>
      <p:graphicFrame>
        <p:nvGraphicFramePr>
          <p:cNvPr id="81" name="Diagram 80">
            <a:extLst>
              <a:ext uri="{FF2B5EF4-FFF2-40B4-BE49-F238E27FC236}">
                <a16:creationId xmlns:a16="http://schemas.microsoft.com/office/drawing/2014/main" id="{9E349D57-B3FA-CEDA-D01D-180418A6D7AB}"/>
              </a:ext>
            </a:extLst>
          </p:cNvPr>
          <p:cNvGraphicFramePr/>
          <p:nvPr>
            <p:extLst>
              <p:ext uri="{D42A27DB-BD31-4B8C-83A1-F6EECF244321}">
                <p14:modId xmlns:p14="http://schemas.microsoft.com/office/powerpoint/2010/main" val="79598501"/>
              </p:ext>
            </p:extLst>
          </p:nvPr>
        </p:nvGraphicFramePr>
        <p:xfrm>
          <a:off x="881279" y="482012"/>
          <a:ext cx="10842663" cy="5672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7881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83CC67E-32D1-5928-CE7F-D43FAECDB6DF}"/>
              </a:ext>
            </a:extLst>
          </p:cNvPr>
          <p:cNvSpPr>
            <a:spLocks noGrp="1"/>
          </p:cNvSpPr>
          <p:nvPr>
            <p:ph type="ftr" sz="quarter" idx="14"/>
          </p:nvPr>
        </p:nvSpPr>
        <p:spPr/>
        <p:txBody>
          <a:bodyPr/>
          <a:lstStyle/>
          <a:p>
            <a:r>
              <a:rPr lang="en-US"/>
              <a:t>Study of Multiple Shape Coexistence in </a:t>
            </a:r>
            <a:r>
              <a:rPr lang="en-US" baseline="30000"/>
              <a:t>110</a:t>
            </a:r>
            <a:r>
              <a:rPr lang="en-US"/>
              <a:t>Cd</a:t>
            </a:r>
          </a:p>
        </p:txBody>
      </p:sp>
      <p:sp>
        <p:nvSpPr>
          <p:cNvPr id="6" name="Slide Number Placeholder 5">
            <a:extLst>
              <a:ext uri="{FF2B5EF4-FFF2-40B4-BE49-F238E27FC236}">
                <a16:creationId xmlns:a16="http://schemas.microsoft.com/office/drawing/2014/main" id="{018C5B73-5C6B-E646-70AD-04D735AAEC9D}"/>
              </a:ext>
            </a:extLst>
          </p:cNvPr>
          <p:cNvSpPr>
            <a:spLocks noGrp="1"/>
          </p:cNvSpPr>
          <p:nvPr>
            <p:ph type="sldNum" sz="quarter" idx="16"/>
          </p:nvPr>
        </p:nvSpPr>
        <p:spPr/>
        <p:txBody>
          <a:bodyPr/>
          <a:lstStyle/>
          <a:p>
            <a:fld id="{294A09A9-5501-47C1-A89A-A340965A2BE2}" type="slidenum">
              <a:rPr lang="en-US" smtClean="0"/>
              <a:pPr/>
              <a:t>29</a:t>
            </a:fld>
            <a:endParaRPr lang="en-US"/>
          </a:p>
        </p:txBody>
      </p:sp>
      <p:pic>
        <p:nvPicPr>
          <p:cNvPr id="14" name="Picture 13" descr="A group of people standing in front of a blackboard&#10;&#10;AI-generated content may be incorrect.">
            <a:extLst>
              <a:ext uri="{FF2B5EF4-FFF2-40B4-BE49-F238E27FC236}">
                <a16:creationId xmlns:a16="http://schemas.microsoft.com/office/drawing/2014/main" id="{28D7C94D-51B2-EC0D-0926-E602E75161C2}"/>
              </a:ext>
            </a:extLst>
          </p:cNvPr>
          <p:cNvPicPr>
            <a:picLocks noChangeAspect="1"/>
          </p:cNvPicPr>
          <p:nvPr/>
        </p:nvPicPr>
        <p:blipFill>
          <a:blip r:embed="rId2"/>
          <a:srcRect t="-1855" b="1712"/>
          <a:stretch>
            <a:fillRect/>
          </a:stretch>
        </p:blipFill>
        <p:spPr>
          <a:xfrm>
            <a:off x="3028462" y="-97692"/>
            <a:ext cx="9163539" cy="6955709"/>
          </a:xfrm>
          <a:prstGeom prst="rect">
            <a:avLst/>
          </a:prstGeom>
          <a:ln>
            <a:noFill/>
          </a:ln>
        </p:spPr>
      </p:pic>
      <p:sp>
        <p:nvSpPr>
          <p:cNvPr id="2" name="Title 1">
            <a:extLst>
              <a:ext uri="{FF2B5EF4-FFF2-40B4-BE49-F238E27FC236}">
                <a16:creationId xmlns:a16="http://schemas.microsoft.com/office/drawing/2014/main" id="{813EA542-2581-8A97-2027-9BF8182806E1}"/>
              </a:ext>
            </a:extLst>
          </p:cNvPr>
          <p:cNvSpPr>
            <a:spLocks noGrp="1"/>
          </p:cNvSpPr>
          <p:nvPr>
            <p:ph type="title"/>
          </p:nvPr>
        </p:nvSpPr>
        <p:spPr>
          <a:xfrm>
            <a:off x="3938095" y="4296117"/>
            <a:ext cx="3924300" cy="1325563"/>
          </a:xfrm>
          <a:ln>
            <a:noFill/>
          </a:ln>
        </p:spPr>
        <p:txBody>
          <a:bodyPr/>
          <a:lstStyle/>
          <a:p>
            <a:r>
              <a:rPr lang="en-TT" b="1">
                <a:solidFill>
                  <a:schemeClr val="tx1"/>
                </a:solidFill>
                <a:latin typeface="Georgia"/>
              </a:rPr>
              <a:t>THANK YOU!</a:t>
            </a:r>
          </a:p>
        </p:txBody>
      </p:sp>
      <p:pic>
        <p:nvPicPr>
          <p:cNvPr id="8" name="Picture 4" descr="undefined">
            <a:extLst>
              <a:ext uri="{FF2B5EF4-FFF2-40B4-BE49-F238E27FC236}">
                <a16:creationId xmlns:a16="http://schemas.microsoft.com/office/drawing/2014/main" id="{506DD713-04B1-43B4-65E5-BCEAF2917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277" y="5342918"/>
            <a:ext cx="2206112" cy="716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RIUMF Logo in blue">
            <a:extLst>
              <a:ext uri="{FF2B5EF4-FFF2-40B4-BE49-F238E27FC236}">
                <a16:creationId xmlns:a16="http://schemas.microsoft.com/office/drawing/2014/main" id="{EF242C13-9199-832D-74E7-E8DA15A39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9411" y="5485329"/>
            <a:ext cx="3062435" cy="55785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F09B570A-AA82-4864-68BF-B9D2940324FA}"/>
              </a:ext>
            </a:extLst>
          </p:cNvPr>
          <p:cNvSpPr txBox="1">
            <a:spLocks/>
          </p:cNvSpPr>
          <p:nvPr/>
        </p:nvSpPr>
        <p:spPr>
          <a:xfrm>
            <a:off x="3934187" y="5767363"/>
            <a:ext cx="6698760" cy="1257179"/>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spc="30" baseline="0">
                <a:solidFill>
                  <a:schemeClr val="tx1">
                    <a:lumMod val="75000"/>
                    <a:lumOff val="25000"/>
                  </a:schemeClr>
                </a:solidFill>
                <a:latin typeface="+mj-lt"/>
                <a:ea typeface="+mj-ea"/>
                <a:cs typeface="+mj-cs"/>
              </a:defRPr>
            </a:lvl1pPr>
          </a:lstStyle>
          <a:p>
            <a:r>
              <a:rPr lang="en-TT">
                <a:solidFill>
                  <a:schemeClr val="tx1"/>
                </a:solidFill>
                <a:latin typeface="Georgia"/>
              </a:rPr>
              <a:t>&amp; </a:t>
            </a:r>
            <a:r>
              <a:rPr lang="en-TT">
                <a:solidFill>
                  <a:schemeClr val="tx1"/>
                </a:solidFill>
                <a:latin typeface="Georgia"/>
                <a:ea typeface="+mj-lt"/>
                <a:cs typeface="+mj-lt"/>
              </a:rPr>
              <a:t>S2196 Collaboration</a:t>
            </a:r>
            <a:endParaRPr lang="en-US">
              <a:solidFill>
                <a:schemeClr val="tx1"/>
              </a:solidFill>
              <a:latin typeface="Georgia"/>
            </a:endParaRPr>
          </a:p>
        </p:txBody>
      </p:sp>
    </p:spTree>
    <p:extLst>
      <p:ext uri="{BB962C8B-B14F-4D97-AF65-F5344CB8AC3E}">
        <p14:creationId xmlns:p14="http://schemas.microsoft.com/office/powerpoint/2010/main" val="2644045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3F0F3-9BC8-293E-F0F4-44EA877829A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A9E4A7-D9A6-3C95-8728-4C03D08FBF53}"/>
              </a:ext>
            </a:extLst>
          </p:cNvPr>
          <p:cNvSpPr>
            <a:spLocks noGrp="1"/>
          </p:cNvSpPr>
          <p:nvPr>
            <p:ph type="sldNum" sz="quarter" idx="12"/>
          </p:nvPr>
        </p:nvSpPr>
        <p:spPr/>
        <p:txBody>
          <a:bodyPr/>
          <a:lstStyle/>
          <a:p>
            <a:fld id="{294A09A9-5501-47C1-A89A-A340965A2BE2}" type="slidenum">
              <a:rPr lang="en-US" smtClean="0"/>
              <a:t>3</a:t>
            </a:fld>
            <a:endParaRPr lang="en-US"/>
          </a:p>
        </p:txBody>
      </p:sp>
      <p:sp>
        <p:nvSpPr>
          <p:cNvPr id="5" name="Title 1">
            <a:extLst>
              <a:ext uri="{FF2B5EF4-FFF2-40B4-BE49-F238E27FC236}">
                <a16:creationId xmlns:a16="http://schemas.microsoft.com/office/drawing/2014/main" id="{660D7791-3984-3EDF-393E-C6A25AE92643}"/>
              </a:ext>
            </a:extLst>
          </p:cNvPr>
          <p:cNvSpPr>
            <a:spLocks noGrp="1"/>
          </p:cNvSpPr>
          <p:nvPr>
            <p:ph type="title"/>
          </p:nvPr>
        </p:nvSpPr>
        <p:spPr>
          <a:xfrm>
            <a:off x="841248" y="381000"/>
            <a:ext cx="10972800" cy="1325563"/>
          </a:xfrm>
        </p:spPr>
        <p:txBody>
          <a:bodyPr/>
          <a:lstStyle/>
          <a:p>
            <a:r>
              <a:rPr lang="en-US" b="1">
                <a:latin typeface="Georgia"/>
              </a:rPr>
              <a:t>INTRODUCTION</a:t>
            </a:r>
            <a:endParaRPr lang="en-US"/>
          </a:p>
        </p:txBody>
      </p:sp>
      <p:sp>
        <p:nvSpPr>
          <p:cNvPr id="10" name="Footer Placeholder 2">
            <a:extLst>
              <a:ext uri="{FF2B5EF4-FFF2-40B4-BE49-F238E27FC236}">
                <a16:creationId xmlns:a16="http://schemas.microsoft.com/office/drawing/2014/main" id="{29054378-B995-679E-3300-3A0CA9F3DD7E}"/>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p>
        </p:txBody>
      </p:sp>
      <p:pic>
        <p:nvPicPr>
          <p:cNvPr id="21" name="Picture 20">
            <a:extLst>
              <a:ext uri="{FF2B5EF4-FFF2-40B4-BE49-F238E27FC236}">
                <a16:creationId xmlns:a16="http://schemas.microsoft.com/office/drawing/2014/main" id="{F1566E89-D9A4-A1A7-1454-B092CE9F8046}"/>
              </a:ext>
            </a:extLst>
          </p:cNvPr>
          <p:cNvPicPr>
            <a:picLocks noChangeAspect="1"/>
          </p:cNvPicPr>
          <p:nvPr/>
        </p:nvPicPr>
        <p:blipFill>
          <a:blip r:embed="rId3"/>
          <a:stretch>
            <a:fillRect/>
          </a:stretch>
        </p:blipFill>
        <p:spPr>
          <a:xfrm>
            <a:off x="185300" y="4020748"/>
            <a:ext cx="2104016" cy="390394"/>
          </a:xfrm>
          <a:prstGeom prst="rect">
            <a:avLst/>
          </a:prstGeom>
          <a:ln>
            <a:noFill/>
          </a:ln>
        </p:spPr>
      </p:pic>
      <p:pic>
        <p:nvPicPr>
          <p:cNvPr id="7" name="Picture 6">
            <a:extLst>
              <a:ext uri="{FF2B5EF4-FFF2-40B4-BE49-F238E27FC236}">
                <a16:creationId xmlns:a16="http://schemas.microsoft.com/office/drawing/2014/main" id="{B311C502-6025-AADB-BEFE-68B92BD135E7}"/>
              </a:ext>
            </a:extLst>
          </p:cNvPr>
          <p:cNvPicPr>
            <a:picLocks noChangeAspect="1"/>
          </p:cNvPicPr>
          <p:nvPr/>
        </p:nvPicPr>
        <p:blipFill>
          <a:blip r:embed="rId4"/>
          <a:stretch>
            <a:fillRect/>
          </a:stretch>
        </p:blipFill>
        <p:spPr>
          <a:xfrm>
            <a:off x="4701052" y="1656065"/>
            <a:ext cx="2861146" cy="987244"/>
          </a:xfrm>
          <a:prstGeom prst="rect">
            <a:avLst/>
          </a:prstGeom>
          <a:ln>
            <a:noFill/>
          </a:ln>
        </p:spPr>
      </p:pic>
      <p:pic>
        <p:nvPicPr>
          <p:cNvPr id="9" name="Picture 8">
            <a:extLst>
              <a:ext uri="{FF2B5EF4-FFF2-40B4-BE49-F238E27FC236}">
                <a16:creationId xmlns:a16="http://schemas.microsoft.com/office/drawing/2014/main" id="{3E8A40E5-0B51-016B-AA79-94DAB556794A}"/>
              </a:ext>
            </a:extLst>
          </p:cNvPr>
          <p:cNvPicPr>
            <a:picLocks noChangeAspect="1"/>
          </p:cNvPicPr>
          <p:nvPr/>
        </p:nvPicPr>
        <p:blipFill>
          <a:blip r:embed="rId3"/>
          <a:stretch>
            <a:fillRect/>
          </a:stretch>
        </p:blipFill>
        <p:spPr>
          <a:xfrm>
            <a:off x="185300" y="2829885"/>
            <a:ext cx="2104016" cy="390394"/>
          </a:xfrm>
          <a:prstGeom prst="rect">
            <a:avLst/>
          </a:prstGeom>
          <a:ln>
            <a:noFill/>
          </a:ln>
        </p:spPr>
      </p:pic>
      <p:pic>
        <p:nvPicPr>
          <p:cNvPr id="13" name="Picture 12">
            <a:extLst>
              <a:ext uri="{FF2B5EF4-FFF2-40B4-BE49-F238E27FC236}">
                <a16:creationId xmlns:a16="http://schemas.microsoft.com/office/drawing/2014/main" id="{589838D8-A099-3B01-581B-C79AD335FC1F}"/>
              </a:ext>
            </a:extLst>
          </p:cNvPr>
          <p:cNvPicPr>
            <a:picLocks noChangeAspect="1"/>
          </p:cNvPicPr>
          <p:nvPr/>
        </p:nvPicPr>
        <p:blipFill>
          <a:blip r:embed="rId3"/>
          <a:stretch>
            <a:fillRect/>
          </a:stretch>
        </p:blipFill>
        <p:spPr>
          <a:xfrm>
            <a:off x="8610644" y="2649333"/>
            <a:ext cx="2104016" cy="390394"/>
          </a:xfrm>
          <a:prstGeom prst="rect">
            <a:avLst/>
          </a:prstGeom>
          <a:ln>
            <a:noFill/>
          </a:ln>
        </p:spPr>
      </p:pic>
      <p:pic>
        <p:nvPicPr>
          <p:cNvPr id="15" name="Picture 14">
            <a:extLst>
              <a:ext uri="{FF2B5EF4-FFF2-40B4-BE49-F238E27FC236}">
                <a16:creationId xmlns:a16="http://schemas.microsoft.com/office/drawing/2014/main" id="{296A9769-F4E4-3454-2514-CF378F1683C0}"/>
              </a:ext>
            </a:extLst>
          </p:cNvPr>
          <p:cNvPicPr>
            <a:picLocks noChangeAspect="1"/>
          </p:cNvPicPr>
          <p:nvPr/>
        </p:nvPicPr>
        <p:blipFill>
          <a:blip r:embed="rId3"/>
          <a:stretch>
            <a:fillRect/>
          </a:stretch>
        </p:blipFill>
        <p:spPr>
          <a:xfrm>
            <a:off x="8610644" y="4100157"/>
            <a:ext cx="2104016" cy="390394"/>
          </a:xfrm>
          <a:prstGeom prst="rect">
            <a:avLst/>
          </a:prstGeom>
          <a:ln>
            <a:noFill/>
          </a:ln>
        </p:spPr>
      </p:pic>
      <p:pic>
        <p:nvPicPr>
          <p:cNvPr id="17" name="Picture 16">
            <a:extLst>
              <a:ext uri="{FF2B5EF4-FFF2-40B4-BE49-F238E27FC236}">
                <a16:creationId xmlns:a16="http://schemas.microsoft.com/office/drawing/2014/main" id="{27EC346A-6F6F-E98C-4D3D-EF260F867985}"/>
              </a:ext>
            </a:extLst>
          </p:cNvPr>
          <p:cNvPicPr>
            <a:picLocks noChangeAspect="1"/>
          </p:cNvPicPr>
          <p:nvPr/>
        </p:nvPicPr>
        <p:blipFill>
          <a:blip r:embed="rId3"/>
          <a:stretch>
            <a:fillRect/>
          </a:stretch>
        </p:blipFill>
        <p:spPr>
          <a:xfrm>
            <a:off x="2283298" y="1960900"/>
            <a:ext cx="2104016" cy="390394"/>
          </a:xfrm>
          <a:prstGeom prst="rect">
            <a:avLst/>
          </a:prstGeom>
          <a:ln>
            <a:noFill/>
          </a:ln>
        </p:spPr>
      </p:pic>
      <p:pic>
        <p:nvPicPr>
          <p:cNvPr id="19" name="Picture 18">
            <a:extLst>
              <a:ext uri="{FF2B5EF4-FFF2-40B4-BE49-F238E27FC236}">
                <a16:creationId xmlns:a16="http://schemas.microsoft.com/office/drawing/2014/main" id="{EFB41504-AE07-7C90-2F6F-AA09F28AD025}"/>
              </a:ext>
            </a:extLst>
          </p:cNvPr>
          <p:cNvPicPr>
            <a:picLocks noChangeAspect="1"/>
          </p:cNvPicPr>
          <p:nvPr/>
        </p:nvPicPr>
        <p:blipFill>
          <a:blip r:embed="rId3"/>
          <a:stretch>
            <a:fillRect/>
          </a:stretch>
        </p:blipFill>
        <p:spPr>
          <a:xfrm>
            <a:off x="8610644" y="1319213"/>
            <a:ext cx="2104016" cy="390394"/>
          </a:xfrm>
          <a:prstGeom prst="rect">
            <a:avLst/>
          </a:prstGeom>
          <a:ln>
            <a:noFill/>
          </a:ln>
        </p:spPr>
      </p:pic>
      <p:pic>
        <p:nvPicPr>
          <p:cNvPr id="23" name="Picture 22">
            <a:extLst>
              <a:ext uri="{FF2B5EF4-FFF2-40B4-BE49-F238E27FC236}">
                <a16:creationId xmlns:a16="http://schemas.microsoft.com/office/drawing/2014/main" id="{C533EA63-A5BB-0A95-A0E9-520858BA1EE2}"/>
              </a:ext>
            </a:extLst>
          </p:cNvPr>
          <p:cNvPicPr>
            <a:picLocks noChangeAspect="1"/>
          </p:cNvPicPr>
          <p:nvPr/>
        </p:nvPicPr>
        <p:blipFill>
          <a:blip r:embed="rId3"/>
          <a:stretch>
            <a:fillRect/>
          </a:stretch>
        </p:blipFill>
        <p:spPr>
          <a:xfrm>
            <a:off x="2289548" y="4672934"/>
            <a:ext cx="2104016" cy="390394"/>
          </a:xfrm>
          <a:prstGeom prst="rect">
            <a:avLst/>
          </a:prstGeom>
          <a:ln>
            <a:noFill/>
          </a:ln>
        </p:spPr>
      </p:pic>
      <p:pic>
        <p:nvPicPr>
          <p:cNvPr id="27" name="Picture 26">
            <a:extLst>
              <a:ext uri="{FF2B5EF4-FFF2-40B4-BE49-F238E27FC236}">
                <a16:creationId xmlns:a16="http://schemas.microsoft.com/office/drawing/2014/main" id="{1C2BCF67-6510-E1C8-03C9-53D98F1C1769}"/>
              </a:ext>
            </a:extLst>
          </p:cNvPr>
          <p:cNvPicPr>
            <a:picLocks noChangeAspect="1"/>
          </p:cNvPicPr>
          <p:nvPr/>
        </p:nvPicPr>
        <p:blipFill>
          <a:blip r:embed="rId5"/>
          <a:stretch>
            <a:fillRect/>
          </a:stretch>
        </p:blipFill>
        <p:spPr>
          <a:xfrm>
            <a:off x="5832138" y="2900695"/>
            <a:ext cx="375424" cy="700418"/>
          </a:xfrm>
          <a:prstGeom prst="rect">
            <a:avLst/>
          </a:prstGeom>
          <a:ln>
            <a:noFill/>
          </a:ln>
        </p:spPr>
      </p:pic>
      <p:pic>
        <p:nvPicPr>
          <p:cNvPr id="6" name="Picture 5">
            <a:extLst>
              <a:ext uri="{FF2B5EF4-FFF2-40B4-BE49-F238E27FC236}">
                <a16:creationId xmlns:a16="http://schemas.microsoft.com/office/drawing/2014/main" id="{FA30B73A-16F5-2227-D950-B01D1E27FA85}"/>
              </a:ext>
            </a:extLst>
          </p:cNvPr>
          <p:cNvPicPr>
            <a:picLocks noChangeAspect="1"/>
          </p:cNvPicPr>
          <p:nvPr/>
        </p:nvPicPr>
        <p:blipFill>
          <a:blip r:embed="rId6"/>
          <a:stretch>
            <a:fillRect/>
          </a:stretch>
        </p:blipFill>
        <p:spPr>
          <a:xfrm>
            <a:off x="4690810" y="5180326"/>
            <a:ext cx="3602290" cy="1182011"/>
          </a:xfrm>
          <a:prstGeom prst="rect">
            <a:avLst/>
          </a:prstGeom>
          <a:ln>
            <a:noFill/>
          </a:ln>
        </p:spPr>
      </p:pic>
      <p:pic>
        <p:nvPicPr>
          <p:cNvPr id="12" name="Picture 11" descr="A black line and a white background&#10;&#10;AI-generated content may be incorrect.">
            <a:extLst>
              <a:ext uri="{FF2B5EF4-FFF2-40B4-BE49-F238E27FC236}">
                <a16:creationId xmlns:a16="http://schemas.microsoft.com/office/drawing/2014/main" id="{D0988D40-3A4A-F103-675D-640B9A3F9382}"/>
              </a:ext>
            </a:extLst>
          </p:cNvPr>
          <p:cNvPicPr>
            <a:picLocks noChangeAspect="1"/>
          </p:cNvPicPr>
          <p:nvPr/>
        </p:nvPicPr>
        <p:blipFill>
          <a:blip r:embed="rId7"/>
          <a:stretch>
            <a:fillRect/>
          </a:stretch>
        </p:blipFill>
        <p:spPr>
          <a:xfrm>
            <a:off x="4690811" y="3527240"/>
            <a:ext cx="3602289" cy="1146717"/>
          </a:xfrm>
          <a:prstGeom prst="rect">
            <a:avLst/>
          </a:prstGeom>
          <a:ln>
            <a:noFill/>
          </a:ln>
        </p:spPr>
      </p:pic>
      <p:pic>
        <p:nvPicPr>
          <p:cNvPr id="26" name="Picture 25">
            <a:extLst>
              <a:ext uri="{FF2B5EF4-FFF2-40B4-BE49-F238E27FC236}">
                <a16:creationId xmlns:a16="http://schemas.microsoft.com/office/drawing/2014/main" id="{C10B3439-997B-8BC8-FBC7-BB36A81D10AA}"/>
              </a:ext>
            </a:extLst>
          </p:cNvPr>
          <p:cNvPicPr>
            <a:picLocks noChangeAspect="1"/>
          </p:cNvPicPr>
          <p:nvPr/>
        </p:nvPicPr>
        <p:blipFill>
          <a:blip r:embed="rId8"/>
          <a:stretch>
            <a:fillRect/>
          </a:stretch>
        </p:blipFill>
        <p:spPr>
          <a:xfrm flipH="1">
            <a:off x="5450377" y="2645227"/>
            <a:ext cx="381761" cy="1144258"/>
          </a:xfrm>
          <a:prstGeom prst="rect">
            <a:avLst/>
          </a:prstGeom>
          <a:ln>
            <a:noFill/>
          </a:ln>
        </p:spPr>
      </p:pic>
    </p:spTree>
    <p:extLst>
      <p:ext uri="{BB962C8B-B14F-4D97-AF65-F5344CB8AC3E}">
        <p14:creationId xmlns:p14="http://schemas.microsoft.com/office/powerpoint/2010/main" val="304863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BD41E-2028-1F1D-BCBF-31A36424C496}"/>
              </a:ext>
            </a:extLst>
          </p:cNvPr>
          <p:cNvSpPr>
            <a:spLocks noGrp="1"/>
          </p:cNvSpPr>
          <p:nvPr>
            <p:ph type="title"/>
          </p:nvPr>
        </p:nvSpPr>
        <p:spPr/>
        <p:txBody>
          <a:bodyPr/>
          <a:lstStyle/>
          <a:p>
            <a:r>
              <a:rPr lang="en-TT"/>
              <a:t>References</a:t>
            </a:r>
          </a:p>
        </p:txBody>
      </p:sp>
      <p:sp>
        <p:nvSpPr>
          <p:cNvPr id="3" name="Footer Placeholder 2">
            <a:extLst>
              <a:ext uri="{FF2B5EF4-FFF2-40B4-BE49-F238E27FC236}">
                <a16:creationId xmlns:a16="http://schemas.microsoft.com/office/drawing/2014/main" id="{B7C7285D-C315-8CA0-27E2-9D8313ADCDA4}"/>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20AA7310-ED97-254B-525C-71E77F232140}"/>
              </a:ext>
            </a:extLst>
          </p:cNvPr>
          <p:cNvSpPr>
            <a:spLocks noGrp="1"/>
          </p:cNvSpPr>
          <p:nvPr>
            <p:ph type="sldNum" sz="quarter" idx="12"/>
          </p:nvPr>
        </p:nvSpPr>
        <p:spPr/>
        <p:txBody>
          <a:bodyPr/>
          <a:lstStyle/>
          <a:p>
            <a:fld id="{294A09A9-5501-47C1-A89A-A340965A2BE2}" type="slidenum">
              <a:rPr lang="en-US" smtClean="0"/>
              <a:t>30</a:t>
            </a:fld>
            <a:endParaRPr lang="en-US"/>
          </a:p>
        </p:txBody>
      </p:sp>
      <p:sp>
        <p:nvSpPr>
          <p:cNvPr id="5" name="Content Placeholder 4">
            <a:extLst>
              <a:ext uri="{FF2B5EF4-FFF2-40B4-BE49-F238E27FC236}">
                <a16:creationId xmlns:a16="http://schemas.microsoft.com/office/drawing/2014/main" id="{4BAA3E82-7DD2-BB75-B2B5-80DC95BFAA43}"/>
              </a:ext>
            </a:extLst>
          </p:cNvPr>
          <p:cNvSpPr>
            <a:spLocks noGrp="1"/>
          </p:cNvSpPr>
          <p:nvPr>
            <p:ph sz="quarter" idx="13"/>
          </p:nvPr>
        </p:nvSpPr>
        <p:spPr/>
        <p:txBody>
          <a:bodyPr>
            <a:normAutofit fontScale="55000" lnSpcReduction="20000"/>
          </a:bodyPr>
          <a:lstStyle/>
          <a:p>
            <a:pPr marL="0" indent="0">
              <a:buNone/>
            </a:pPr>
            <a:r>
              <a:rPr lang="en-US"/>
              <a:t>[1] TRIUMF. GRIFFIN. [accessed 2024 Feb 6]. </a:t>
            </a:r>
            <a:r>
              <a:rPr lang="en-US">
                <a:hlinkClick r:id="rId2"/>
              </a:rPr>
              <a:t>https://fiveyearplan.triumf.ca/teams-tools/griffin-gamma-ray-infrastructure-for-fundamental-investigations-of-nuclei/index.html</a:t>
            </a:r>
            <a:r>
              <a:rPr lang="en-US"/>
              <a:t>.</a:t>
            </a:r>
          </a:p>
          <a:p>
            <a:pPr marL="0" indent="0">
              <a:buNone/>
            </a:pPr>
            <a:r>
              <a:rPr lang="en-US"/>
              <a:t>[2] Dall ML. 2018. Matthias Le Dall, 2018 TRIUMF </a:t>
            </a:r>
            <a:r>
              <a:rPr lang="en-US" err="1"/>
              <a:t>Photowalk</a:t>
            </a:r>
            <a:r>
              <a:rPr lang="en-US"/>
              <a:t>. [accessed 2024 Feb 6]. </a:t>
            </a:r>
            <a:r>
              <a:rPr lang="en-US">
                <a:hlinkClick r:id="rId3"/>
              </a:rPr>
              <a:t>https://www.triumf.ca/current-events/hands-approach-garners-top-honours-2018-triumf-photowalk</a:t>
            </a:r>
            <a:r>
              <a:rPr lang="en-US"/>
              <a:t>.</a:t>
            </a:r>
          </a:p>
          <a:p>
            <a:pPr marL="0" indent="0">
              <a:buNone/>
            </a:pPr>
            <a:r>
              <a:rPr lang="en-US"/>
              <a:t>[3] Dornan M. 2014. People’s Choice: 3rd Place. [accessed 2024 Feb 6]. </a:t>
            </a:r>
            <a:r>
              <a:rPr lang="en-US">
                <a:hlinkClick r:id="rId4"/>
              </a:rPr>
              <a:t>https://www.symmetrymagazine.org/article/december-2014/triumf-announces-photo-contest-winners?language_content_entity=und</a:t>
            </a:r>
            <a:r>
              <a:rPr lang="en-US"/>
              <a:t>.</a:t>
            </a:r>
          </a:p>
          <a:p>
            <a:pPr marL="0" indent="0">
              <a:buNone/>
            </a:pPr>
            <a:r>
              <a:rPr lang="en-US"/>
              <a:t>[4] Dornan M. 2014. People’s Choice: 1st Place. [accessed 2024 Feb 6]. </a:t>
            </a:r>
            <a:r>
              <a:rPr lang="en-US">
                <a:hlinkClick r:id="rId4"/>
              </a:rPr>
              <a:t>https://www.symmetrymagazine.org/article/december-2014/triumf-announces-photo-contest-winners?language_content_entity=und</a:t>
            </a:r>
            <a:r>
              <a:rPr lang="en-US"/>
              <a:t>.</a:t>
            </a:r>
          </a:p>
          <a:p>
            <a:pPr marL="0" indent="0">
              <a:buNone/>
            </a:pPr>
            <a:r>
              <a:rPr lang="en-TT"/>
              <a:t>[5] J. Kern, P. Garrett, J. Jolie, and H. Lehmann, Nuclear Physics A 593, 21 (1995), ISSN 0375-9474, URL </a:t>
            </a:r>
            <a:r>
              <a:rPr lang="en-TT">
                <a:hlinkClick r:id="rId5"/>
              </a:rPr>
              <a:t>https://www.sciencedirect.com/science/article/pii/037594749500314Q</a:t>
            </a:r>
            <a:r>
              <a:rPr lang="en-TT"/>
              <a:t>.</a:t>
            </a:r>
          </a:p>
          <a:p>
            <a:pPr marL="0" indent="0">
              <a:buNone/>
            </a:pPr>
            <a:r>
              <a:rPr lang="en-TT"/>
              <a:t>[6] P. E. Garrett, T. R. </a:t>
            </a:r>
            <a:r>
              <a:rPr lang="en-TT" err="1"/>
              <a:t>Rodr´ıguez</a:t>
            </a:r>
            <a:r>
              <a:rPr lang="en-TT"/>
              <a:t>, A. Diaz Varela, K. L. Green, J. </a:t>
            </a:r>
            <a:r>
              <a:rPr lang="en-TT" err="1"/>
              <a:t>Bangay</a:t>
            </a:r>
            <a:r>
              <a:rPr lang="en-TT"/>
              <a:t>, A. </a:t>
            </a:r>
            <a:r>
              <a:rPr lang="en-TT" err="1"/>
              <a:t>Finlay,R</a:t>
            </a:r>
            <a:r>
              <a:rPr lang="en-TT"/>
              <a:t>. A. E. Austin, G. C. Ball, D. S. Bandyopadhyay, V. Bildstein, et al., Phys. Rev. C 101,044302 (2020), URL </a:t>
            </a:r>
            <a:r>
              <a:rPr lang="en-TT">
                <a:hlinkClick r:id="rId6"/>
              </a:rPr>
              <a:t>https://link.aps.org/doi/10.1103/PhysRevC.101.044302</a:t>
            </a:r>
            <a:r>
              <a:rPr lang="en-TT"/>
              <a:t>.</a:t>
            </a:r>
          </a:p>
          <a:p>
            <a:pPr marL="0" indent="0">
              <a:buNone/>
            </a:pPr>
            <a:r>
              <a:rPr lang="en-TT"/>
              <a:t>[7] P. E. Garrett, T. R. </a:t>
            </a:r>
            <a:r>
              <a:rPr lang="en-TT" err="1"/>
              <a:t>Rodr´ıguez</a:t>
            </a:r>
            <a:r>
              <a:rPr lang="en-TT"/>
              <a:t>, A. D. Varela, K. L. Green, J. Ban-gay, A. Finlay, R. A. E. Austin, G. C. Ball, D. S. </a:t>
            </a:r>
            <a:r>
              <a:rPr lang="en-TT" err="1"/>
              <a:t>Bandyopad-hyay</a:t>
            </a:r>
            <a:r>
              <a:rPr lang="en-TT"/>
              <a:t>, V. Bildstein, et al., Phys. Rev. Lett. 123, 142502 (2019), URLhttps://link.aps.org/doi/10.1103/PhysRevLett.123.142502.</a:t>
            </a:r>
          </a:p>
          <a:p>
            <a:pPr marL="0" indent="0">
              <a:buNone/>
            </a:pPr>
            <a:r>
              <a:rPr lang="en-TT"/>
              <a:t>[8] R. J. </a:t>
            </a:r>
            <a:r>
              <a:rPr lang="en-TT" err="1"/>
              <a:t>Joseyphus</a:t>
            </a:r>
            <a:r>
              <a:rPr lang="en-TT"/>
              <a:t> and J.-M. </a:t>
            </a:r>
            <a:r>
              <a:rPr lang="en-TT" err="1"/>
              <a:t>Greneche</a:t>
            </a:r>
            <a:r>
              <a:rPr lang="en-TT"/>
              <a:t>, The Nucleus (Springer </a:t>
            </a:r>
            <a:r>
              <a:rPr lang="en-TT" err="1"/>
              <a:t>NatureSingapore</a:t>
            </a:r>
            <a:r>
              <a:rPr lang="en-TT"/>
              <a:t>, Singapore, 2024), pp. 1–23, ISBN 978-981-99-8653-8, URLhttps://doi.org/10.1007/978-981-99-8653-81.</a:t>
            </a:r>
          </a:p>
          <a:p>
            <a:pPr marL="0" indent="0">
              <a:buNone/>
            </a:pPr>
            <a:endParaRPr lang="en-TT"/>
          </a:p>
        </p:txBody>
      </p:sp>
    </p:spTree>
    <p:extLst>
      <p:ext uri="{BB962C8B-B14F-4D97-AF65-F5344CB8AC3E}">
        <p14:creationId xmlns:p14="http://schemas.microsoft.com/office/powerpoint/2010/main" val="1384027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7D378-D892-2D8E-47D9-AC159908A2EA}"/>
            </a:ext>
          </a:extLst>
        </p:cNvPr>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CC1DD570-1DD3-76B3-6F20-52F5B8011300}"/>
              </a:ext>
            </a:extLst>
          </p:cNvPr>
          <p:cNvPicPr>
            <a:picLocks/>
          </p:cNvPicPr>
          <p:nvPr/>
        </p:nvPicPr>
        <p:blipFill>
          <a:blip r:embed="rId3">
            <a:alphaModFix/>
            <a:lum/>
          </a:blip>
          <a:stretch/>
        </p:blipFill>
        <p:spPr bwMode="auto">
          <a:xfrm>
            <a:off x="828675" y="1817451"/>
            <a:ext cx="10506075" cy="3242615"/>
          </a:xfrm>
          <a:prstGeom prst="rect">
            <a:avLst/>
          </a:prstGeom>
          <a:ln w="28575">
            <a:solidFill>
              <a:schemeClr val="accent1">
                <a:lumMod val="75000"/>
              </a:schemeClr>
            </a:solidFill>
            <a:prstDash val="solid"/>
          </a:ln>
          <a:effectLst/>
        </p:spPr>
      </p:pic>
      <p:sp>
        <p:nvSpPr>
          <p:cNvPr id="3" name="Footer Placeholder 2">
            <a:extLst>
              <a:ext uri="{FF2B5EF4-FFF2-40B4-BE49-F238E27FC236}">
                <a16:creationId xmlns:a16="http://schemas.microsoft.com/office/drawing/2014/main" id="{6B36D140-AA0E-604A-4739-7F836590384A}"/>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29687588-DF73-C5F6-BA3B-97DD451B2582}"/>
              </a:ext>
            </a:extLst>
          </p:cNvPr>
          <p:cNvSpPr>
            <a:spLocks noGrp="1"/>
          </p:cNvSpPr>
          <p:nvPr>
            <p:ph type="sldNum" sz="quarter" idx="12"/>
          </p:nvPr>
        </p:nvSpPr>
        <p:spPr/>
        <p:txBody>
          <a:bodyPr/>
          <a:lstStyle/>
          <a:p>
            <a:fld id="{294A09A9-5501-47C1-A89A-A340965A2BE2}" type="slidenum">
              <a:rPr lang="en-US" smtClean="0"/>
              <a:t>31</a:t>
            </a:fld>
            <a:endParaRPr lang="en-US"/>
          </a:p>
        </p:txBody>
      </p:sp>
      <p:cxnSp>
        <p:nvCxnSpPr>
          <p:cNvPr id="10" name="Straight Arrow Connector 9">
            <a:extLst>
              <a:ext uri="{FF2B5EF4-FFF2-40B4-BE49-F238E27FC236}">
                <a16:creationId xmlns:a16="http://schemas.microsoft.com/office/drawing/2014/main" id="{E0844ED6-A419-8F56-1861-6853826B756C}"/>
              </a:ext>
            </a:extLst>
          </p:cNvPr>
          <p:cNvCxnSpPr>
            <a:cxnSpLocks/>
          </p:cNvCxnSpPr>
          <p:nvPr/>
        </p:nvCxnSpPr>
        <p:spPr>
          <a:xfrm flipV="1">
            <a:off x="9048307" y="4497572"/>
            <a:ext cx="0" cy="97819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5DFE42-1D96-923C-EA47-79A4F41ED8CF}"/>
              </a:ext>
            </a:extLst>
          </p:cNvPr>
          <p:cNvCxnSpPr>
            <a:cxnSpLocks/>
          </p:cNvCxnSpPr>
          <p:nvPr/>
        </p:nvCxnSpPr>
        <p:spPr>
          <a:xfrm flipV="1">
            <a:off x="5075273" y="4029740"/>
            <a:ext cx="1336160" cy="14299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699F9E2-CA0C-AC00-5815-6296F3F24486}"/>
              </a:ext>
            </a:extLst>
          </p:cNvPr>
          <p:cNvCxnSpPr>
            <a:cxnSpLocks/>
          </p:cNvCxnSpPr>
          <p:nvPr/>
        </p:nvCxnSpPr>
        <p:spPr>
          <a:xfrm flipH="1">
            <a:off x="7591647" y="1280160"/>
            <a:ext cx="561753" cy="109939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120166A-85F6-A85B-C23F-D01ECB245304}"/>
              </a:ext>
            </a:extLst>
          </p:cNvPr>
          <p:cNvSpPr/>
          <p:nvPr/>
        </p:nvSpPr>
        <p:spPr>
          <a:xfrm>
            <a:off x="9505507" y="2416409"/>
            <a:ext cx="1605515" cy="531627"/>
          </a:xfrm>
          <a:prstGeom prst="rect">
            <a:avLst/>
          </a:prstGeom>
          <a:solidFill>
            <a:schemeClr val="bg1"/>
          </a:solid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TT">
                <a:solidFill>
                  <a:schemeClr val="tx2"/>
                </a:solidFill>
                <a:latin typeface="Georgia"/>
              </a:rPr>
              <a:t>Beam</a:t>
            </a:r>
          </a:p>
        </p:txBody>
      </p:sp>
      <p:cxnSp>
        <p:nvCxnSpPr>
          <p:cNvPr id="21" name="Straight Arrow Connector 20">
            <a:extLst>
              <a:ext uri="{FF2B5EF4-FFF2-40B4-BE49-F238E27FC236}">
                <a16:creationId xmlns:a16="http://schemas.microsoft.com/office/drawing/2014/main" id="{EF9BFCE2-DE96-9DD0-0E2F-EBCFCC30413C}"/>
              </a:ext>
            </a:extLst>
          </p:cNvPr>
          <p:cNvCxnSpPr>
            <a:cxnSpLocks/>
          </p:cNvCxnSpPr>
          <p:nvPr/>
        </p:nvCxnSpPr>
        <p:spPr>
          <a:xfrm flipH="1">
            <a:off x="9654363" y="2948036"/>
            <a:ext cx="425302" cy="48096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1497869-DECC-E681-BFE4-7972A5EEA3FD}"/>
              </a:ext>
            </a:extLst>
          </p:cNvPr>
          <p:cNvCxnSpPr>
            <a:cxnSpLocks/>
          </p:cNvCxnSpPr>
          <p:nvPr/>
        </p:nvCxnSpPr>
        <p:spPr>
          <a:xfrm>
            <a:off x="2968311" y="1621626"/>
            <a:ext cx="1422105" cy="21610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07C590-D5A7-09D6-8611-EC7FEDEBD50D}"/>
              </a:ext>
            </a:extLst>
          </p:cNvPr>
          <p:cNvSpPr txBox="1"/>
          <p:nvPr/>
        </p:nvSpPr>
        <p:spPr>
          <a:xfrm>
            <a:off x="2057400" y="1179793"/>
            <a:ext cx="60960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TT" sz="2000" b="1" i="0" u="none" strike="noStrike" baseline="0">
                <a:solidFill>
                  <a:srgbClr val="000000"/>
                </a:solidFill>
                <a:latin typeface="Georgia"/>
              </a:rPr>
              <a:t>Mylar Tape</a:t>
            </a:r>
            <a:endParaRPr lang="en-US"/>
          </a:p>
          <a:p>
            <a:pPr algn="ctr"/>
            <a:endParaRPr lang="en-US"/>
          </a:p>
        </p:txBody>
      </p:sp>
      <p:sp>
        <p:nvSpPr>
          <p:cNvPr id="8" name="TextBox 7">
            <a:extLst>
              <a:ext uri="{FF2B5EF4-FFF2-40B4-BE49-F238E27FC236}">
                <a16:creationId xmlns:a16="http://schemas.microsoft.com/office/drawing/2014/main" id="{FB7F2387-1EC4-AB1F-B903-D312EB9F107E}"/>
              </a:ext>
            </a:extLst>
          </p:cNvPr>
          <p:cNvSpPr txBox="1"/>
          <p:nvPr/>
        </p:nvSpPr>
        <p:spPr>
          <a:xfrm>
            <a:off x="7737374" y="858718"/>
            <a:ext cx="60960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l" rtl="0"/>
            <a:r>
              <a:rPr lang="en-TT" sz="2000" b="1">
                <a:solidFill>
                  <a:srgbClr val="000000"/>
                </a:solidFill>
                <a:latin typeface="Georgia"/>
                <a:ea typeface="Arial"/>
                <a:cs typeface="Arial"/>
              </a:rPr>
              <a:t>LaBr</a:t>
            </a:r>
            <a:r>
              <a:rPr lang="en-TT" sz="1300" b="1" baseline="-25000">
                <a:solidFill>
                  <a:srgbClr val="000000"/>
                </a:solidFill>
                <a:latin typeface="Georgia"/>
                <a:ea typeface="Arial"/>
                <a:cs typeface="Arial"/>
              </a:rPr>
              <a:t>3</a:t>
            </a:r>
            <a:r>
              <a:rPr lang="en-TT" sz="1300" b="1" i="0" u="none" strike="noStrike" baseline="-25000">
                <a:solidFill>
                  <a:srgbClr val="000000"/>
                </a:solidFill>
                <a:latin typeface="Georgia"/>
                <a:ea typeface="Arial"/>
                <a:cs typeface="Arial"/>
              </a:rPr>
              <a:t> </a:t>
            </a:r>
            <a:r>
              <a:rPr lang="en-TT" sz="2000" b="1" i="0" u="none" strike="noStrike" baseline="0">
                <a:solidFill>
                  <a:srgbClr val="000000"/>
                </a:solidFill>
                <a:latin typeface="Georgia"/>
                <a:ea typeface="Arial"/>
                <a:cs typeface="Arial"/>
              </a:rPr>
              <a:t>detectors</a:t>
            </a:r>
            <a:r>
              <a:rPr lang="en-TT" sz="2000" b="0" i="0">
                <a:solidFill>
                  <a:srgbClr val="000000"/>
                </a:solidFill>
                <a:latin typeface="Georgia"/>
                <a:ea typeface="Arial"/>
                <a:cs typeface="Arial"/>
              </a:rPr>
              <a:t>​</a:t>
            </a:r>
            <a:endParaRPr lang="en-US"/>
          </a:p>
          <a:p>
            <a:pPr algn="ctr"/>
            <a:endParaRPr lang="en-US"/>
          </a:p>
        </p:txBody>
      </p:sp>
      <p:sp>
        <p:nvSpPr>
          <p:cNvPr id="9" name="TextBox 8">
            <a:extLst>
              <a:ext uri="{FF2B5EF4-FFF2-40B4-BE49-F238E27FC236}">
                <a16:creationId xmlns:a16="http://schemas.microsoft.com/office/drawing/2014/main" id="{F0DE9837-AA35-5547-4C05-B66D118D9751}"/>
              </a:ext>
            </a:extLst>
          </p:cNvPr>
          <p:cNvSpPr txBox="1"/>
          <p:nvPr/>
        </p:nvSpPr>
        <p:spPr>
          <a:xfrm>
            <a:off x="3679363" y="5475767"/>
            <a:ext cx="60960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l" rtl="0"/>
            <a:r>
              <a:rPr lang="en-TT" sz="2000" b="1" i="0" u="none" strike="noStrike" baseline="0" err="1">
                <a:solidFill>
                  <a:srgbClr val="000000"/>
                </a:solidFill>
                <a:latin typeface="Georgia"/>
                <a:ea typeface="Arial"/>
                <a:cs typeface="Arial"/>
              </a:rPr>
              <a:t>HPGe</a:t>
            </a:r>
            <a:r>
              <a:rPr lang="en-TT" sz="2000" b="1" i="0" u="none" strike="noStrike" baseline="0">
                <a:solidFill>
                  <a:srgbClr val="000000"/>
                </a:solidFill>
                <a:latin typeface="Georgia"/>
                <a:ea typeface="Arial"/>
                <a:cs typeface="Arial"/>
              </a:rPr>
              <a:t> Detectors</a:t>
            </a:r>
            <a:r>
              <a:rPr lang="en-US" sz="2000" b="0" i="0">
                <a:solidFill>
                  <a:srgbClr val="000000"/>
                </a:solidFill>
                <a:latin typeface="Georgia"/>
                <a:ea typeface="Arial"/>
                <a:cs typeface="Arial"/>
              </a:rPr>
              <a:t>​</a:t>
            </a:r>
            <a:endParaRPr lang="en-US"/>
          </a:p>
          <a:p>
            <a:pPr algn="ctr"/>
            <a:endParaRPr lang="en-US"/>
          </a:p>
        </p:txBody>
      </p:sp>
      <p:sp>
        <p:nvSpPr>
          <p:cNvPr id="11" name="TextBox 10">
            <a:extLst>
              <a:ext uri="{FF2B5EF4-FFF2-40B4-BE49-F238E27FC236}">
                <a16:creationId xmlns:a16="http://schemas.microsoft.com/office/drawing/2014/main" id="{2958F6BA-203F-BDEB-5C42-1A9ACBDC120A}"/>
              </a:ext>
            </a:extLst>
          </p:cNvPr>
          <p:cNvSpPr txBox="1"/>
          <p:nvPr/>
        </p:nvSpPr>
        <p:spPr>
          <a:xfrm>
            <a:off x="8535041" y="5475767"/>
            <a:ext cx="60960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r>
              <a:rPr lang="en-TT" sz="2000" b="1" baseline="0">
                <a:latin typeface="Georgia"/>
                <a:ea typeface="Arial"/>
                <a:cs typeface="Arial"/>
              </a:rPr>
              <a:t>PACES</a:t>
            </a:r>
            <a:r>
              <a:rPr lang="en-US" sz="2000">
                <a:latin typeface="Georgia"/>
                <a:ea typeface="Arial"/>
                <a:cs typeface="Arial"/>
              </a:rPr>
              <a:t>​</a:t>
            </a:r>
            <a:endParaRPr lang="en-US"/>
          </a:p>
          <a:p>
            <a:pPr algn="ctr"/>
            <a:endParaRPr lang="en-US"/>
          </a:p>
        </p:txBody>
      </p:sp>
    </p:spTree>
    <p:extLst>
      <p:ext uri="{BB962C8B-B14F-4D97-AF65-F5344CB8AC3E}">
        <p14:creationId xmlns:p14="http://schemas.microsoft.com/office/powerpoint/2010/main" val="3008293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94D93-522E-2681-88CD-E02621EA9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807C1-1957-DBD6-7BE5-ED9F88AFF88B}"/>
              </a:ext>
            </a:extLst>
          </p:cNvPr>
          <p:cNvSpPr>
            <a:spLocks noGrp="1"/>
          </p:cNvSpPr>
          <p:nvPr>
            <p:ph type="title"/>
          </p:nvPr>
        </p:nvSpPr>
        <p:spPr/>
        <p:txBody>
          <a:bodyPr/>
          <a:lstStyle/>
          <a:p>
            <a:r>
              <a:rPr lang="en-US" b="1">
                <a:latin typeface="Georgia Pro"/>
                <a:ea typeface="+mn-lt"/>
                <a:cs typeface="Times New Roman"/>
              </a:rPr>
              <a:t>HOW DO WE RESOLVE THIS?</a:t>
            </a:r>
          </a:p>
        </p:txBody>
      </p:sp>
      <p:sp>
        <p:nvSpPr>
          <p:cNvPr id="4" name="Slide Number Placeholder 3">
            <a:extLst>
              <a:ext uri="{FF2B5EF4-FFF2-40B4-BE49-F238E27FC236}">
                <a16:creationId xmlns:a16="http://schemas.microsoft.com/office/drawing/2014/main" id="{431B8B72-C72F-8952-E882-D71F8857EE52}"/>
              </a:ext>
            </a:extLst>
          </p:cNvPr>
          <p:cNvSpPr>
            <a:spLocks noGrp="1"/>
          </p:cNvSpPr>
          <p:nvPr>
            <p:ph type="sldNum" sz="quarter" idx="12"/>
          </p:nvPr>
        </p:nvSpPr>
        <p:spPr/>
        <p:txBody>
          <a:bodyPr/>
          <a:lstStyle/>
          <a:p>
            <a:fld id="{294A09A9-5501-47C1-A89A-A340965A2BE2}" type="slidenum">
              <a:rPr lang="en-US" smtClean="0"/>
              <a:t>32</a:t>
            </a:fld>
            <a:endParaRPr lang="en-US"/>
          </a:p>
        </p:txBody>
      </p:sp>
      <p:sp>
        <p:nvSpPr>
          <p:cNvPr id="11" name="Content Placeholder 4">
            <a:extLst>
              <a:ext uri="{FF2B5EF4-FFF2-40B4-BE49-F238E27FC236}">
                <a16:creationId xmlns:a16="http://schemas.microsoft.com/office/drawing/2014/main" id="{B3417EB7-9995-BD0E-EAEB-E530D207C519}"/>
              </a:ext>
            </a:extLst>
          </p:cNvPr>
          <p:cNvSpPr txBox="1">
            <a:spLocks/>
          </p:cNvSpPr>
          <p:nvPr/>
        </p:nvSpPr>
        <p:spPr>
          <a:xfrm>
            <a:off x="4845756" y="1707904"/>
            <a:ext cx="6823121" cy="4190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2400"/>
              </a:spcBef>
              <a:buAutoNum type="arabicPeriod"/>
            </a:pPr>
            <a:r>
              <a:rPr lang="en-TT" sz="2400">
                <a:latin typeface="Georgia Pro Light"/>
              </a:rPr>
              <a:t>Place a gate on 790 keV gamma ray</a:t>
            </a:r>
          </a:p>
          <a:p>
            <a:pPr marL="457200" indent="-457200">
              <a:lnSpc>
                <a:spcPct val="100000"/>
              </a:lnSpc>
              <a:spcBef>
                <a:spcPts val="2400"/>
              </a:spcBef>
              <a:buAutoNum type="arabicPeriod"/>
            </a:pPr>
            <a:r>
              <a:rPr lang="en-TT" sz="2400">
                <a:latin typeface="Georgia Pro Light"/>
              </a:rPr>
              <a:t>Measure the intensities of the 295 keV and 1421 keV in the coincidence spectrum.</a:t>
            </a:r>
          </a:p>
          <a:p>
            <a:pPr marL="457200" indent="-457200">
              <a:lnSpc>
                <a:spcPct val="100000"/>
              </a:lnSpc>
              <a:spcBef>
                <a:spcPts val="2400"/>
              </a:spcBef>
              <a:buAutoNum type="arabicPeriod"/>
            </a:pPr>
            <a:r>
              <a:rPr lang="en-TT" sz="2400">
                <a:latin typeface="Georgia Pro Light"/>
              </a:rPr>
              <a:t>Calculate branching ratio for 295 keV relative to 1421 keV</a:t>
            </a:r>
          </a:p>
          <a:p>
            <a:pPr marL="457200" indent="-457200">
              <a:lnSpc>
                <a:spcPct val="100000"/>
              </a:lnSpc>
              <a:spcBef>
                <a:spcPts val="2400"/>
              </a:spcBef>
              <a:buAutoNum type="arabicPeriod"/>
            </a:pPr>
            <a:r>
              <a:rPr lang="en-TT" sz="2400">
                <a:latin typeface="Georgia Pro Light"/>
              </a:rPr>
              <a:t>Compare with literature to see if branching ratio align with either the 0</a:t>
            </a:r>
            <a:r>
              <a:rPr lang="en-TT" sz="2400" baseline="30000">
                <a:latin typeface="Georgia Pro Light"/>
              </a:rPr>
              <a:t>+ </a:t>
            </a:r>
            <a:r>
              <a:rPr lang="en-TT" sz="2400">
                <a:latin typeface="Georgia Pro Light"/>
              </a:rPr>
              <a:t>or 3</a:t>
            </a:r>
            <a:r>
              <a:rPr lang="en-TT" sz="2400" baseline="30000">
                <a:latin typeface="Georgia Pro Light"/>
              </a:rPr>
              <a:t>-</a:t>
            </a:r>
            <a:r>
              <a:rPr lang="en-TT" sz="2400">
                <a:latin typeface="Georgia Pro Light"/>
              </a:rPr>
              <a:t> states.</a:t>
            </a:r>
          </a:p>
        </p:txBody>
      </p:sp>
      <p:sp>
        <p:nvSpPr>
          <p:cNvPr id="14" name="Footer Placeholder 17">
            <a:extLst>
              <a:ext uri="{FF2B5EF4-FFF2-40B4-BE49-F238E27FC236}">
                <a16:creationId xmlns:a16="http://schemas.microsoft.com/office/drawing/2014/main" id="{10108F61-4592-5885-6B45-332C3436CE4E}"/>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endParaRPr lang="en-US">
              <a:solidFill>
                <a:srgbClr val="000000"/>
              </a:solidFill>
            </a:endParaRPr>
          </a:p>
          <a:p>
            <a:endParaRPr lang="en-US"/>
          </a:p>
        </p:txBody>
      </p:sp>
      <p:pic>
        <p:nvPicPr>
          <p:cNvPr id="6" name="Picture 5" descr="A diagram of a graph&#10;&#10;AI-generated content may be incorrect.">
            <a:extLst>
              <a:ext uri="{FF2B5EF4-FFF2-40B4-BE49-F238E27FC236}">
                <a16:creationId xmlns:a16="http://schemas.microsoft.com/office/drawing/2014/main" id="{E53A4116-C335-679D-0B90-E708FE6F1004}"/>
              </a:ext>
            </a:extLst>
          </p:cNvPr>
          <p:cNvPicPr>
            <a:picLocks noChangeAspect="1"/>
          </p:cNvPicPr>
          <p:nvPr/>
        </p:nvPicPr>
        <p:blipFill>
          <a:blip r:embed="rId3"/>
          <a:stretch>
            <a:fillRect/>
          </a:stretch>
        </p:blipFill>
        <p:spPr>
          <a:xfrm>
            <a:off x="927909" y="1334638"/>
            <a:ext cx="3111500" cy="5201920"/>
          </a:xfrm>
          <a:prstGeom prst="rect">
            <a:avLst/>
          </a:prstGeom>
          <a:ln>
            <a:noFill/>
          </a:ln>
        </p:spPr>
      </p:pic>
    </p:spTree>
    <p:extLst>
      <p:ext uri="{BB962C8B-B14F-4D97-AF65-F5344CB8AC3E}">
        <p14:creationId xmlns:p14="http://schemas.microsoft.com/office/powerpoint/2010/main" val="2127925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FBBAB-07DD-ECEC-3E68-AEFBE9498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5E650-4BA3-A56C-6284-BEBA27CCBB3D}"/>
              </a:ext>
            </a:extLst>
          </p:cNvPr>
          <p:cNvSpPr>
            <a:spLocks noGrp="1"/>
          </p:cNvSpPr>
          <p:nvPr>
            <p:ph type="title"/>
          </p:nvPr>
        </p:nvSpPr>
        <p:spPr/>
        <p:txBody>
          <a:bodyPr/>
          <a:lstStyle/>
          <a:p>
            <a:r>
              <a:rPr lang="en-US" b="1">
                <a:latin typeface="Georgia" panose="02040502050405020303" pitchFamily="18" charset="0"/>
              </a:rPr>
              <a:t>MOTIVATION</a:t>
            </a:r>
          </a:p>
        </p:txBody>
      </p:sp>
      <p:sp>
        <p:nvSpPr>
          <p:cNvPr id="3" name="Footer Placeholder 2">
            <a:extLst>
              <a:ext uri="{FF2B5EF4-FFF2-40B4-BE49-F238E27FC236}">
                <a16:creationId xmlns:a16="http://schemas.microsoft.com/office/drawing/2014/main" id="{9F1D9781-775F-0F8A-2881-02231182498F}"/>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A66EF470-9670-03EA-2F13-CB1E737791AC}"/>
              </a:ext>
            </a:extLst>
          </p:cNvPr>
          <p:cNvSpPr>
            <a:spLocks noGrp="1"/>
          </p:cNvSpPr>
          <p:nvPr>
            <p:ph type="sldNum" sz="quarter" idx="12"/>
          </p:nvPr>
        </p:nvSpPr>
        <p:spPr/>
        <p:txBody>
          <a:bodyPr/>
          <a:lstStyle/>
          <a:p>
            <a:fld id="{294A09A9-5501-47C1-A89A-A340965A2BE2}" type="slidenum">
              <a:rPr lang="en-US" smtClean="0"/>
              <a:t>4</a:t>
            </a:fld>
            <a:endParaRPr lang="en-US"/>
          </a:p>
        </p:txBody>
      </p:sp>
      <p:sp>
        <p:nvSpPr>
          <p:cNvPr id="5" name="Content Placeholder 4">
            <a:extLst>
              <a:ext uri="{FF2B5EF4-FFF2-40B4-BE49-F238E27FC236}">
                <a16:creationId xmlns:a16="http://schemas.microsoft.com/office/drawing/2014/main" id="{098B7120-1599-E46A-632C-A4F375C0E52B}"/>
              </a:ext>
            </a:extLst>
          </p:cNvPr>
          <p:cNvSpPr>
            <a:spLocks noGrp="1"/>
          </p:cNvSpPr>
          <p:nvPr>
            <p:ph sz="quarter" idx="13"/>
          </p:nvPr>
        </p:nvSpPr>
        <p:spPr>
          <a:xfrm>
            <a:off x="841248" y="1553864"/>
            <a:ext cx="10528394" cy="465000"/>
          </a:xfrm>
        </p:spPr>
        <p:txBody>
          <a:bodyPr vert="horz" lIns="91440" tIns="45720" rIns="91440" bIns="45720" rtlCol="0" anchor="t">
            <a:normAutofit lnSpcReduction="10000"/>
          </a:bodyPr>
          <a:lstStyle/>
          <a:p>
            <a:r>
              <a:rPr lang="en-US">
                <a:latin typeface="Georgia Pro Light"/>
                <a:ea typeface="+mn-lt"/>
                <a:cs typeface="+mn-lt"/>
              </a:rPr>
              <a:t>Ongoing debate regarding the nuclear structure of </a:t>
            </a:r>
            <a:r>
              <a:rPr lang="en-TT" baseline="30000">
                <a:latin typeface="Georgia Pro Light"/>
                <a:ea typeface="+mn-lt"/>
                <a:cs typeface="+mn-lt"/>
              </a:rPr>
              <a:t>110</a:t>
            </a:r>
            <a:r>
              <a:rPr lang="en-TT">
                <a:latin typeface="Georgia Pro Light"/>
                <a:ea typeface="+mn-lt"/>
                <a:cs typeface="+mn-lt"/>
              </a:rPr>
              <a:t>Cd.</a:t>
            </a:r>
          </a:p>
          <a:p>
            <a:pPr marL="0" indent="0">
              <a:buNone/>
            </a:pPr>
            <a:endParaRPr lang="en-US">
              <a:latin typeface="Georgia Pro Light" panose="02040302050405020303" pitchFamily="18" charset="0"/>
              <a:ea typeface="+mn-lt"/>
              <a:cs typeface="+mn-lt"/>
            </a:endParaRPr>
          </a:p>
        </p:txBody>
      </p:sp>
      <p:sp>
        <p:nvSpPr>
          <p:cNvPr id="8" name="Text Placeholder 2">
            <a:extLst>
              <a:ext uri="{FF2B5EF4-FFF2-40B4-BE49-F238E27FC236}">
                <a16:creationId xmlns:a16="http://schemas.microsoft.com/office/drawing/2014/main" id="{1203BC78-06AA-66DF-0F0C-C351115D1ED2}"/>
              </a:ext>
            </a:extLst>
          </p:cNvPr>
          <p:cNvSpPr txBox="1">
            <a:spLocks/>
          </p:cNvSpPr>
          <p:nvPr/>
        </p:nvSpPr>
        <p:spPr>
          <a:xfrm>
            <a:off x="837689" y="2205203"/>
            <a:ext cx="5157787" cy="8239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latin typeface="Georgia Pro"/>
              </a:rPr>
              <a:t>Spherical Vibrational Model</a:t>
            </a:r>
          </a:p>
        </p:txBody>
      </p:sp>
      <p:pic>
        <p:nvPicPr>
          <p:cNvPr id="10" name="Content Placeholder 9" descr="A group of black text on a white background&#10;&#10;AI-generated content may be incorrect.">
            <a:extLst>
              <a:ext uri="{FF2B5EF4-FFF2-40B4-BE49-F238E27FC236}">
                <a16:creationId xmlns:a16="http://schemas.microsoft.com/office/drawing/2014/main" id="{0D4B7327-9959-044E-C301-FF809DB91BC2}"/>
              </a:ext>
            </a:extLst>
          </p:cNvPr>
          <p:cNvPicPr>
            <a:picLocks noChangeAspect="1"/>
          </p:cNvPicPr>
          <p:nvPr/>
        </p:nvPicPr>
        <p:blipFill>
          <a:blip r:embed="rId3"/>
          <a:stretch>
            <a:fillRect/>
          </a:stretch>
        </p:blipFill>
        <p:spPr>
          <a:xfrm>
            <a:off x="951420" y="3029398"/>
            <a:ext cx="5157787" cy="1699145"/>
          </a:xfrm>
          <a:prstGeom prst="rect">
            <a:avLst/>
          </a:prstGeom>
          <a:ln>
            <a:noFill/>
          </a:ln>
        </p:spPr>
      </p:pic>
      <p:sp>
        <p:nvSpPr>
          <p:cNvPr id="12" name="Text Placeholder 4">
            <a:extLst>
              <a:ext uri="{FF2B5EF4-FFF2-40B4-BE49-F238E27FC236}">
                <a16:creationId xmlns:a16="http://schemas.microsoft.com/office/drawing/2014/main" id="{E41A8E0A-C519-1485-51BC-CC6DC1D48D52}"/>
              </a:ext>
            </a:extLst>
          </p:cNvPr>
          <p:cNvSpPr txBox="1">
            <a:spLocks/>
          </p:cNvSpPr>
          <p:nvPr/>
        </p:nvSpPr>
        <p:spPr>
          <a:xfrm>
            <a:off x="6261086" y="2148335"/>
            <a:ext cx="5342412" cy="76704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latin typeface="Georgia Pro"/>
              </a:rPr>
              <a:t>Multiple Shape Coexistence</a:t>
            </a:r>
          </a:p>
        </p:txBody>
      </p:sp>
      <p:pic>
        <p:nvPicPr>
          <p:cNvPr id="14" name="Content Placeholder 8" descr="A diagram of a band&#10;&#10;AI-generated content may be incorrect.">
            <a:extLst>
              <a:ext uri="{FF2B5EF4-FFF2-40B4-BE49-F238E27FC236}">
                <a16:creationId xmlns:a16="http://schemas.microsoft.com/office/drawing/2014/main" id="{FD329BC7-8780-EEAA-C770-CF3465F7D7F3}"/>
              </a:ext>
            </a:extLst>
          </p:cNvPr>
          <p:cNvPicPr>
            <a:picLocks noChangeAspect="1"/>
          </p:cNvPicPr>
          <p:nvPr/>
        </p:nvPicPr>
        <p:blipFill>
          <a:blip r:embed="rId4"/>
          <a:srcRect t="183"/>
          <a:stretch>
            <a:fillRect/>
          </a:stretch>
        </p:blipFill>
        <p:spPr>
          <a:xfrm>
            <a:off x="6353648" y="2558184"/>
            <a:ext cx="4520389" cy="3677842"/>
          </a:xfrm>
          <a:prstGeom prst="rect">
            <a:avLst/>
          </a:prstGeom>
          <a:ln>
            <a:noFill/>
          </a:ln>
        </p:spPr>
      </p:pic>
      <p:pic>
        <p:nvPicPr>
          <p:cNvPr id="16" name="Picture 4" descr="Fig. 1.14">
            <a:extLst>
              <a:ext uri="{FF2B5EF4-FFF2-40B4-BE49-F238E27FC236}">
                <a16:creationId xmlns:a16="http://schemas.microsoft.com/office/drawing/2014/main" id="{4FA89440-B62F-9965-D7C3-3F1CA7A875A2}"/>
              </a:ext>
            </a:extLst>
          </p:cNvPr>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673" t="-381" r="79407" b="14497"/>
          <a:stretch>
            <a:fillRect/>
          </a:stretch>
        </p:blipFill>
        <p:spPr bwMode="auto">
          <a:xfrm rot="1320000">
            <a:off x="10921608" y="5334069"/>
            <a:ext cx="508805" cy="9672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ig. 1.14">
            <a:extLst>
              <a:ext uri="{FF2B5EF4-FFF2-40B4-BE49-F238E27FC236}">
                <a16:creationId xmlns:a16="http://schemas.microsoft.com/office/drawing/2014/main" id="{0F7088CC-0779-B3B5-18DD-EF415A11A975}"/>
              </a:ext>
            </a:extLst>
          </p:cNvPr>
          <p:cNvPicPr>
            <a:picLocks noChangeAspect="1"/>
          </p:cNvPicPr>
          <p:nvPr/>
        </p:nvPicPr>
        <p:blipFill>
          <a:blip r:embed="rId6"/>
          <a:stretch>
            <a:fillRect/>
          </a:stretch>
        </p:blipFill>
        <p:spPr>
          <a:xfrm>
            <a:off x="7007555" y="5502606"/>
            <a:ext cx="690351" cy="584011"/>
          </a:xfrm>
          <a:prstGeom prst="rect">
            <a:avLst/>
          </a:prstGeom>
          <a:ln>
            <a:noFill/>
          </a:ln>
        </p:spPr>
      </p:pic>
      <p:pic>
        <p:nvPicPr>
          <p:cNvPr id="18" name="Picture 17" descr="A group of math equations&#10;&#10;AI-generated content may be incorrect.">
            <a:extLst>
              <a:ext uri="{FF2B5EF4-FFF2-40B4-BE49-F238E27FC236}">
                <a16:creationId xmlns:a16="http://schemas.microsoft.com/office/drawing/2014/main" id="{D038D395-BD67-61B4-B53A-E25B86FF1B3E}"/>
              </a:ext>
            </a:extLst>
          </p:cNvPr>
          <p:cNvPicPr>
            <a:picLocks noChangeAspect="1"/>
          </p:cNvPicPr>
          <p:nvPr/>
        </p:nvPicPr>
        <p:blipFill>
          <a:blip r:embed="rId7"/>
          <a:srcRect l="2583" r="2754" b="-473"/>
          <a:stretch>
            <a:fillRect/>
          </a:stretch>
        </p:blipFill>
        <p:spPr>
          <a:xfrm>
            <a:off x="615659" y="2611982"/>
            <a:ext cx="5378199" cy="2486753"/>
          </a:xfrm>
          <a:prstGeom prst="rect">
            <a:avLst/>
          </a:prstGeom>
          <a:ln>
            <a:noFill/>
          </a:ln>
        </p:spPr>
      </p:pic>
      <p:pic>
        <p:nvPicPr>
          <p:cNvPr id="6" name="Picture 5" descr="Lew Riley : Nuclear Structure Research">
            <a:extLst>
              <a:ext uri="{FF2B5EF4-FFF2-40B4-BE49-F238E27FC236}">
                <a16:creationId xmlns:a16="http://schemas.microsoft.com/office/drawing/2014/main" id="{4045A263-394C-397D-9D60-345B5DC84811}"/>
              </a:ext>
            </a:extLst>
          </p:cNvPr>
          <p:cNvPicPr>
            <a:picLocks noChangeAspect="1" noChangeArrowheads="1" noCrop="1"/>
          </p:cNvPicPr>
          <p:nvPr/>
        </p:nvPicPr>
        <p:blipFill>
          <a:blip r:embed="rId8">
            <a:clrChange>
              <a:clrFrom>
                <a:srgbClr val="D46EFF"/>
              </a:clrFrom>
              <a:clrTo>
                <a:srgbClr val="D46EFF">
                  <a:alpha val="0"/>
                </a:srgbClr>
              </a:clrTo>
            </a:clrChange>
            <a:extLst>
              <a:ext uri="{28A0092B-C50C-407E-A947-70E740481C1C}">
                <a14:useLocalDpi xmlns:a14="http://schemas.microsoft.com/office/drawing/2010/main" val="0"/>
              </a:ext>
            </a:extLst>
          </a:blip>
          <a:srcRect/>
          <a:stretch>
            <a:fillRect/>
          </a:stretch>
        </p:blipFill>
        <p:spPr bwMode="auto">
          <a:xfrm>
            <a:off x="112100" y="4471706"/>
            <a:ext cx="2302059" cy="2247482"/>
          </a:xfrm>
          <a:prstGeom prst="ellipse">
            <a:avLst/>
          </a:prstGeom>
          <a:noFill/>
          <a:ln w="38100">
            <a:no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B10E0EB-6C22-9739-1BEF-CCCA52C1515A}"/>
              </a:ext>
            </a:extLst>
          </p:cNvPr>
          <p:cNvSpPr txBox="1"/>
          <p:nvPr/>
        </p:nvSpPr>
        <p:spPr>
          <a:xfrm>
            <a:off x="4033992" y="4620146"/>
            <a:ext cx="36985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aseline="30000">
                <a:latin typeface="Times New Roman"/>
                <a:cs typeface="Times New Roman"/>
              </a:rPr>
              <a:t>110</a:t>
            </a:r>
            <a:r>
              <a:rPr lang="en-US" sz="2400">
                <a:latin typeface="Times New Roman"/>
                <a:cs typeface="Times New Roman"/>
              </a:rPr>
              <a:t>Cd</a:t>
            </a:r>
          </a:p>
        </p:txBody>
      </p:sp>
      <p:sp>
        <p:nvSpPr>
          <p:cNvPr id="9" name="Rectangle 8">
            <a:extLst>
              <a:ext uri="{FF2B5EF4-FFF2-40B4-BE49-F238E27FC236}">
                <a16:creationId xmlns:a16="http://schemas.microsoft.com/office/drawing/2014/main" id="{1BD23763-57FA-3646-2BA1-C2657FDFBF01}"/>
              </a:ext>
            </a:extLst>
          </p:cNvPr>
          <p:cNvSpPr/>
          <p:nvPr/>
        </p:nvSpPr>
        <p:spPr>
          <a:xfrm>
            <a:off x="7698099" y="2545405"/>
            <a:ext cx="662963" cy="368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Georgia"/>
              </a:rPr>
              <a:t>Nucleus</a:t>
            </a:r>
            <a:endParaRPr lang="en-US"/>
          </a:p>
        </p:txBody>
      </p:sp>
      <p:sp>
        <p:nvSpPr>
          <p:cNvPr id="13" name="Rectangle 12">
            <a:extLst>
              <a:ext uri="{FF2B5EF4-FFF2-40B4-BE49-F238E27FC236}">
                <a16:creationId xmlns:a16="http://schemas.microsoft.com/office/drawing/2014/main" id="{0352598E-11EA-2A7A-7B97-2B92440FCAA1}"/>
              </a:ext>
            </a:extLst>
          </p:cNvPr>
          <p:cNvSpPr/>
          <p:nvPr/>
        </p:nvSpPr>
        <p:spPr>
          <a:xfrm>
            <a:off x="9390187" y="2847963"/>
            <a:ext cx="532228" cy="2156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Georgia"/>
              </a:rPr>
              <a:t>Nucleus</a:t>
            </a:r>
            <a:endParaRPr lang="en-US"/>
          </a:p>
        </p:txBody>
      </p:sp>
      <p:sp>
        <p:nvSpPr>
          <p:cNvPr id="20" name="Rectangle 19">
            <a:extLst>
              <a:ext uri="{FF2B5EF4-FFF2-40B4-BE49-F238E27FC236}">
                <a16:creationId xmlns:a16="http://schemas.microsoft.com/office/drawing/2014/main" id="{DABE7149-8E8D-6EF0-CB55-A322CC0FF4F2}"/>
              </a:ext>
            </a:extLst>
          </p:cNvPr>
          <p:cNvSpPr/>
          <p:nvPr/>
        </p:nvSpPr>
        <p:spPr>
          <a:xfrm>
            <a:off x="8508658" y="2847964"/>
            <a:ext cx="662963" cy="368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Georgia"/>
              </a:rPr>
              <a:t>Nucleus</a:t>
            </a:r>
            <a:endParaRPr lang="en-US"/>
          </a:p>
        </p:txBody>
      </p:sp>
    </p:spTree>
    <p:extLst>
      <p:ext uri="{BB962C8B-B14F-4D97-AF65-F5344CB8AC3E}">
        <p14:creationId xmlns:p14="http://schemas.microsoft.com/office/powerpoint/2010/main" val="38595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13"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36947-E1AD-FD43-BF0D-1C8D36608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D41BA-DCC4-D7F5-B9BA-CC760C0E552A}"/>
              </a:ext>
            </a:extLst>
          </p:cNvPr>
          <p:cNvSpPr>
            <a:spLocks noGrp="1"/>
          </p:cNvSpPr>
          <p:nvPr>
            <p:ph type="title"/>
          </p:nvPr>
        </p:nvSpPr>
        <p:spPr>
          <a:xfrm>
            <a:off x="299574" y="343950"/>
            <a:ext cx="6040815" cy="1325563"/>
          </a:xfrm>
        </p:spPr>
        <p:txBody>
          <a:bodyPr/>
          <a:lstStyle/>
          <a:p>
            <a:r>
              <a:rPr lang="en-US" b="1">
                <a:latin typeface="Georgia" panose="02040502050405020303" pitchFamily="18" charset="0"/>
              </a:rPr>
              <a:t>INVESTIGATION OF SHAPE COEXISTENCE</a:t>
            </a:r>
            <a:endParaRPr lang="en-TT"/>
          </a:p>
        </p:txBody>
      </p:sp>
      <p:sp>
        <p:nvSpPr>
          <p:cNvPr id="4" name="Slide Number Placeholder 3">
            <a:extLst>
              <a:ext uri="{FF2B5EF4-FFF2-40B4-BE49-F238E27FC236}">
                <a16:creationId xmlns:a16="http://schemas.microsoft.com/office/drawing/2014/main" id="{BBD69526-B859-E424-6D30-65C51290689A}"/>
              </a:ext>
            </a:extLst>
          </p:cNvPr>
          <p:cNvSpPr>
            <a:spLocks noGrp="1"/>
          </p:cNvSpPr>
          <p:nvPr>
            <p:ph type="sldNum" sz="quarter" idx="12"/>
          </p:nvPr>
        </p:nvSpPr>
        <p:spPr>
          <a:xfrm>
            <a:off x="8940251" y="5991225"/>
            <a:ext cx="2743200" cy="365125"/>
          </a:xfrm>
        </p:spPr>
        <p:txBody>
          <a:bodyPr/>
          <a:lstStyle/>
          <a:p>
            <a:fld id="{294A09A9-5501-47C1-A89A-A340965A2BE2}" type="slidenum">
              <a:rPr lang="en-US" smtClean="0"/>
              <a:t>5</a:t>
            </a:fld>
            <a:endParaRPr lang="en-US"/>
          </a:p>
        </p:txBody>
      </p:sp>
      <p:sp>
        <p:nvSpPr>
          <p:cNvPr id="5" name="Content Placeholder 4">
            <a:extLst>
              <a:ext uri="{FF2B5EF4-FFF2-40B4-BE49-F238E27FC236}">
                <a16:creationId xmlns:a16="http://schemas.microsoft.com/office/drawing/2014/main" id="{6149562F-F424-1D2B-E9F1-B2B873FC680C}"/>
              </a:ext>
            </a:extLst>
          </p:cNvPr>
          <p:cNvSpPr>
            <a:spLocks noGrp="1"/>
          </p:cNvSpPr>
          <p:nvPr>
            <p:ph sz="quarter" idx="13"/>
          </p:nvPr>
        </p:nvSpPr>
        <p:spPr>
          <a:xfrm>
            <a:off x="299574" y="1843975"/>
            <a:ext cx="6823121" cy="4337913"/>
          </a:xfrm>
        </p:spPr>
        <p:txBody>
          <a:bodyPr vert="horz" lIns="91440" tIns="45720" rIns="91440" bIns="45720" rtlCol="0" anchor="t">
            <a:normAutofit/>
          </a:bodyPr>
          <a:lstStyle/>
          <a:p>
            <a:pPr>
              <a:lnSpc>
                <a:spcPct val="100000"/>
              </a:lnSpc>
              <a:spcBef>
                <a:spcPts val="2400"/>
              </a:spcBef>
            </a:pPr>
            <a:r>
              <a:rPr lang="en-TT" sz="2400">
                <a:latin typeface="Georgia Pro Light"/>
              </a:rPr>
              <a:t>International </a:t>
            </a:r>
            <a:r>
              <a:rPr lang="en-TT" sz="2400" b="1">
                <a:latin typeface="Georgia Pro Light"/>
              </a:rPr>
              <a:t>campaign to investigate shape coexistence</a:t>
            </a:r>
            <a:r>
              <a:rPr lang="en-TT" sz="2400">
                <a:latin typeface="Georgia Pro Light"/>
              </a:rPr>
              <a:t> in </a:t>
            </a:r>
            <a:r>
              <a:rPr lang="en-TT" sz="2400" baseline="30000">
                <a:latin typeface="Georgia Pro Light"/>
              </a:rPr>
              <a:t>110</a:t>
            </a:r>
            <a:r>
              <a:rPr lang="en-TT" sz="2400">
                <a:latin typeface="Georgia Pro Light"/>
              </a:rPr>
              <a:t>Cd.</a:t>
            </a:r>
          </a:p>
          <a:p>
            <a:pPr>
              <a:lnSpc>
                <a:spcPct val="100000"/>
              </a:lnSpc>
              <a:spcBef>
                <a:spcPts val="2400"/>
              </a:spcBef>
            </a:pPr>
            <a:r>
              <a:rPr lang="en-TT" sz="2400">
                <a:latin typeface="Georgia Pro Light"/>
              </a:rPr>
              <a:t>Complementary studies use Coulomb Excitation to extract </a:t>
            </a:r>
            <a:r>
              <a:rPr lang="en-TT" sz="2400">
                <a:latin typeface="Georgia Pro Light"/>
                <a:ea typeface="+mn-lt"/>
                <a:cs typeface="+mn-lt"/>
              </a:rPr>
              <a:t>information on the shapes of excited states in Cd isotopes.</a:t>
            </a:r>
            <a:endParaRPr lang="en-TT" sz="2400">
              <a:latin typeface="Georgia Pro Light"/>
            </a:endParaRPr>
          </a:p>
          <a:p>
            <a:pPr lvl="1">
              <a:lnSpc>
                <a:spcPct val="100000"/>
              </a:lnSpc>
              <a:spcBef>
                <a:spcPts val="2400"/>
              </a:spcBef>
              <a:buFont typeface="Courier New" panose="020B0604020202020204" pitchFamily="34" charset="0"/>
              <a:buChar char="o"/>
            </a:pPr>
            <a:r>
              <a:rPr lang="en-TT" sz="2000">
                <a:latin typeface="Georgia Pro Light"/>
              </a:rPr>
              <a:t>Relies on literature spectroscopic data </a:t>
            </a:r>
            <a:br>
              <a:rPr lang="en-TT" sz="2000">
                <a:latin typeface="Georgia Pro Light"/>
              </a:rPr>
            </a:br>
            <a:r>
              <a:rPr lang="en-TT" sz="2000">
                <a:latin typeface="Georgia Pro Light"/>
              </a:rPr>
              <a:t>(e.g. branching ratios)</a:t>
            </a:r>
          </a:p>
          <a:p>
            <a:pPr>
              <a:lnSpc>
                <a:spcPct val="100000"/>
              </a:lnSpc>
              <a:spcBef>
                <a:spcPts val="2400"/>
              </a:spcBef>
            </a:pPr>
            <a:r>
              <a:rPr lang="en-TT" sz="2400">
                <a:latin typeface="Georgia Pro Light"/>
              </a:rPr>
              <a:t>This analysis uses </a:t>
            </a:r>
            <a:r>
              <a:rPr lang="el-GR" sz="2400">
                <a:latin typeface="Georgia Pro Light"/>
                <a:cs typeface="Times New Roman"/>
              </a:rPr>
              <a:t>β</a:t>
            </a:r>
            <a:r>
              <a:rPr lang="en-TT" sz="2400">
                <a:latin typeface="Georgia Pro Light"/>
                <a:cs typeface="Times New Roman"/>
              </a:rPr>
              <a:t>-decay to </a:t>
            </a:r>
            <a:r>
              <a:rPr lang="en-TT" sz="2400" b="1">
                <a:latin typeface="Georgia Pro Light"/>
                <a:cs typeface="Times New Roman"/>
              </a:rPr>
              <a:t>improve the precision of branching ratios in </a:t>
            </a:r>
            <a:r>
              <a:rPr lang="en-TT" sz="2400" b="1" baseline="30000">
                <a:latin typeface="Georgia Pro Light"/>
                <a:cs typeface="Times New Roman"/>
              </a:rPr>
              <a:t>110</a:t>
            </a:r>
            <a:r>
              <a:rPr lang="en-TT" sz="2400" b="1">
                <a:latin typeface="Georgia Pro Light"/>
                <a:cs typeface="Times New Roman"/>
              </a:rPr>
              <a:t>Cd.</a:t>
            </a:r>
          </a:p>
        </p:txBody>
      </p:sp>
      <p:sp>
        <p:nvSpPr>
          <p:cNvPr id="6" name="Arrow: Chevron 5">
            <a:extLst>
              <a:ext uri="{FF2B5EF4-FFF2-40B4-BE49-F238E27FC236}">
                <a16:creationId xmlns:a16="http://schemas.microsoft.com/office/drawing/2014/main" id="{DD2B54B1-44F2-CEFF-16E0-9746B48EE44A}"/>
              </a:ext>
            </a:extLst>
          </p:cNvPr>
          <p:cNvSpPr/>
          <p:nvPr/>
        </p:nvSpPr>
        <p:spPr>
          <a:xfrm rot="5400000">
            <a:off x="7703603" y="1813326"/>
            <a:ext cx="1342325" cy="2178545"/>
          </a:xfrm>
          <a:prstGeom prst="chevron">
            <a:avLst>
              <a:gd name="adj" fmla="val 189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CA">
              <a:solidFill>
                <a:schemeClr val="tx1"/>
              </a:solidFill>
            </a:endParaRPr>
          </a:p>
        </p:txBody>
      </p:sp>
      <p:sp>
        <p:nvSpPr>
          <p:cNvPr id="16" name="Arrow: Chevron 15">
            <a:extLst>
              <a:ext uri="{FF2B5EF4-FFF2-40B4-BE49-F238E27FC236}">
                <a16:creationId xmlns:a16="http://schemas.microsoft.com/office/drawing/2014/main" id="{F45A00F3-A49F-ADA9-D7CE-8D711F878EC2}"/>
              </a:ext>
            </a:extLst>
          </p:cNvPr>
          <p:cNvSpPr/>
          <p:nvPr/>
        </p:nvSpPr>
        <p:spPr>
          <a:xfrm rot="5400000">
            <a:off x="7719660" y="3009662"/>
            <a:ext cx="1342325" cy="2210664"/>
          </a:xfrm>
          <a:prstGeom prst="chevron">
            <a:avLst>
              <a:gd name="adj" fmla="val 189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CA">
              <a:solidFill>
                <a:schemeClr val="tx1"/>
              </a:solidFill>
            </a:endParaRPr>
          </a:p>
        </p:txBody>
      </p:sp>
      <p:sp>
        <p:nvSpPr>
          <p:cNvPr id="18" name="Arrow: Chevron 17">
            <a:extLst>
              <a:ext uri="{FF2B5EF4-FFF2-40B4-BE49-F238E27FC236}">
                <a16:creationId xmlns:a16="http://schemas.microsoft.com/office/drawing/2014/main" id="{DF44AE17-23F2-92AB-0887-62CA5F56023D}"/>
              </a:ext>
            </a:extLst>
          </p:cNvPr>
          <p:cNvSpPr/>
          <p:nvPr/>
        </p:nvSpPr>
        <p:spPr>
          <a:xfrm rot="5400000">
            <a:off x="7703601" y="4238116"/>
            <a:ext cx="1342325" cy="2178545"/>
          </a:xfrm>
          <a:prstGeom prst="chevron">
            <a:avLst>
              <a:gd name="adj" fmla="val 189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CA">
              <a:solidFill>
                <a:schemeClr val="tx1"/>
              </a:solidFill>
            </a:endParaRPr>
          </a:p>
        </p:txBody>
      </p:sp>
      <p:sp>
        <p:nvSpPr>
          <p:cNvPr id="2051" name="Arrow: Chevron 2050">
            <a:extLst>
              <a:ext uri="{FF2B5EF4-FFF2-40B4-BE49-F238E27FC236}">
                <a16:creationId xmlns:a16="http://schemas.microsoft.com/office/drawing/2014/main" id="{401EF931-A04F-F014-62B8-440895ECFE17}"/>
              </a:ext>
            </a:extLst>
          </p:cNvPr>
          <p:cNvSpPr/>
          <p:nvPr/>
        </p:nvSpPr>
        <p:spPr>
          <a:xfrm rot="5400000">
            <a:off x="7703603" y="575469"/>
            <a:ext cx="1342325" cy="2178545"/>
          </a:xfrm>
          <a:prstGeom prst="chevron">
            <a:avLst>
              <a:gd name="adj" fmla="val 189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CA">
              <a:solidFill>
                <a:schemeClr val="tx2"/>
              </a:solidFill>
            </a:endParaRPr>
          </a:p>
        </p:txBody>
      </p:sp>
      <p:sp>
        <p:nvSpPr>
          <p:cNvPr id="2283" name="Right Brace 2282">
            <a:extLst>
              <a:ext uri="{FF2B5EF4-FFF2-40B4-BE49-F238E27FC236}">
                <a16:creationId xmlns:a16="http://schemas.microsoft.com/office/drawing/2014/main" id="{4EE28136-EC05-F1FF-2D87-D4389465F1DC}"/>
              </a:ext>
            </a:extLst>
          </p:cNvPr>
          <p:cNvSpPr/>
          <p:nvPr/>
        </p:nvSpPr>
        <p:spPr>
          <a:xfrm>
            <a:off x="9496155" y="3443831"/>
            <a:ext cx="232983" cy="2276703"/>
          </a:xfrm>
          <a:prstGeom prst="righ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CA"/>
          </a:p>
        </p:txBody>
      </p:sp>
      <p:sp>
        <p:nvSpPr>
          <p:cNvPr id="2284" name="Right Brace 2283">
            <a:extLst>
              <a:ext uri="{FF2B5EF4-FFF2-40B4-BE49-F238E27FC236}">
                <a16:creationId xmlns:a16="http://schemas.microsoft.com/office/drawing/2014/main" id="{E2967F5A-9D81-B246-8FF6-88C38B44044B}"/>
              </a:ext>
            </a:extLst>
          </p:cNvPr>
          <p:cNvSpPr/>
          <p:nvPr/>
        </p:nvSpPr>
        <p:spPr>
          <a:xfrm>
            <a:off x="9531218" y="1006466"/>
            <a:ext cx="152087" cy="1086565"/>
          </a:xfrm>
          <a:prstGeom prst="righ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CA"/>
          </a:p>
        </p:txBody>
      </p:sp>
      <p:sp>
        <p:nvSpPr>
          <p:cNvPr id="2285" name="Right Brace 2284">
            <a:extLst>
              <a:ext uri="{FF2B5EF4-FFF2-40B4-BE49-F238E27FC236}">
                <a16:creationId xmlns:a16="http://schemas.microsoft.com/office/drawing/2014/main" id="{FD0CE069-1796-3D0C-D97D-E286DA810798}"/>
              </a:ext>
            </a:extLst>
          </p:cNvPr>
          <p:cNvSpPr/>
          <p:nvPr/>
        </p:nvSpPr>
        <p:spPr>
          <a:xfrm>
            <a:off x="9531219" y="2208122"/>
            <a:ext cx="152087" cy="1086565"/>
          </a:xfrm>
          <a:prstGeom prst="righ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CA"/>
          </a:p>
        </p:txBody>
      </p:sp>
      <p:sp>
        <p:nvSpPr>
          <p:cNvPr id="2286" name="TextBox 2285">
            <a:extLst>
              <a:ext uri="{FF2B5EF4-FFF2-40B4-BE49-F238E27FC236}">
                <a16:creationId xmlns:a16="http://schemas.microsoft.com/office/drawing/2014/main" id="{417747BC-AB9D-0042-37D1-1078D30F8E62}"/>
              </a:ext>
            </a:extLst>
          </p:cNvPr>
          <p:cNvSpPr txBox="1"/>
          <p:nvPr/>
        </p:nvSpPr>
        <p:spPr>
          <a:xfrm>
            <a:off x="9761255" y="1245490"/>
            <a:ext cx="1938827" cy="646331"/>
          </a:xfrm>
          <a:prstGeom prst="rect">
            <a:avLst/>
          </a:prstGeom>
          <a:noFill/>
        </p:spPr>
        <p:txBody>
          <a:bodyPr wrap="square" rtlCol="0">
            <a:spAutoFit/>
          </a:bodyPr>
          <a:lstStyle/>
          <a:p>
            <a:r>
              <a:rPr lang="en-TT" err="1">
                <a:latin typeface="Georgia Pro Light" panose="02040302050405020303" pitchFamily="18" charset="0"/>
              </a:rPr>
              <a:t>Legnaro</a:t>
            </a:r>
            <a:r>
              <a:rPr lang="en-TT">
                <a:latin typeface="Georgia Pro Light" panose="02040302050405020303" pitchFamily="18" charset="0"/>
              </a:rPr>
              <a:t> National Laboratory (LNL)</a:t>
            </a:r>
          </a:p>
        </p:txBody>
      </p:sp>
      <p:sp>
        <p:nvSpPr>
          <p:cNvPr id="2289" name="TextBox 2288">
            <a:extLst>
              <a:ext uri="{FF2B5EF4-FFF2-40B4-BE49-F238E27FC236}">
                <a16:creationId xmlns:a16="http://schemas.microsoft.com/office/drawing/2014/main" id="{E91B9CAF-2DC6-2822-074E-DA76EA6C1972}"/>
              </a:ext>
            </a:extLst>
          </p:cNvPr>
          <p:cNvSpPr txBox="1"/>
          <p:nvPr/>
        </p:nvSpPr>
        <p:spPr>
          <a:xfrm>
            <a:off x="10136002" y="4582182"/>
            <a:ext cx="2000146" cy="369332"/>
          </a:xfrm>
          <a:prstGeom prst="rect">
            <a:avLst/>
          </a:prstGeom>
          <a:noFill/>
        </p:spPr>
        <p:txBody>
          <a:bodyPr wrap="square" rtlCol="0">
            <a:spAutoFit/>
          </a:bodyPr>
          <a:lstStyle/>
          <a:p>
            <a:r>
              <a:rPr lang="en-TT" b="1">
                <a:latin typeface="Georgia" panose="02040502050405020303" pitchFamily="18" charset="0"/>
              </a:rPr>
              <a:t>[This Work]</a:t>
            </a:r>
          </a:p>
        </p:txBody>
      </p:sp>
      <p:sp>
        <p:nvSpPr>
          <p:cNvPr id="2291" name="TextBox 2290">
            <a:extLst>
              <a:ext uri="{FF2B5EF4-FFF2-40B4-BE49-F238E27FC236}">
                <a16:creationId xmlns:a16="http://schemas.microsoft.com/office/drawing/2014/main" id="{EE003AD8-3F90-A30D-5F2D-FF16FCFCA249}"/>
              </a:ext>
            </a:extLst>
          </p:cNvPr>
          <p:cNvSpPr txBox="1"/>
          <p:nvPr/>
        </p:nvSpPr>
        <p:spPr>
          <a:xfrm>
            <a:off x="7285492" y="1320800"/>
            <a:ext cx="2178544" cy="687881"/>
          </a:xfrm>
          <a:prstGeom prst="rect">
            <a:avLst/>
          </a:prstGeom>
          <a:noFill/>
        </p:spPr>
        <p:txBody>
          <a:bodyPr wrap="square">
            <a:spAutoFit/>
          </a:bodyPr>
          <a:lstStyle/>
          <a:p>
            <a:pPr marL="0" lvl="0" indent="0" algn="ctr" defTabSz="933450">
              <a:lnSpc>
                <a:spcPct val="90000"/>
              </a:lnSpc>
              <a:spcBef>
                <a:spcPct val="0"/>
              </a:spcBef>
              <a:spcAft>
                <a:spcPct val="35000"/>
              </a:spcAft>
              <a:buNone/>
            </a:pPr>
            <a:r>
              <a:rPr lang="en-TT" sz="1800" b="1" kern="1200" err="1">
                <a:solidFill>
                  <a:schemeClr val="bg1"/>
                </a:solidFill>
                <a:effectLst>
                  <a:outerShdw blurRad="38100" dist="38100" dir="2700000" algn="tl">
                    <a:srgbClr val="000000">
                      <a:alpha val="43137"/>
                    </a:srgbClr>
                  </a:outerShdw>
                </a:effectLst>
                <a:latin typeface="Georgia Pro Light" panose="02040302050405020303" pitchFamily="18" charset="0"/>
              </a:rPr>
              <a:t>CoulEx</a:t>
            </a:r>
            <a:endParaRPr lang="en-TT" sz="1800" b="1" kern="1200">
              <a:solidFill>
                <a:schemeClr val="bg1"/>
              </a:solidFill>
              <a:effectLst>
                <a:outerShdw blurRad="38100" dist="38100" dir="2700000" algn="tl">
                  <a:srgbClr val="000000">
                    <a:alpha val="43137"/>
                  </a:srgbClr>
                </a:outerShdw>
              </a:effectLst>
              <a:latin typeface="Georgia Pro Light" panose="02040302050405020303" pitchFamily="18" charset="0"/>
            </a:endParaRPr>
          </a:p>
          <a:p>
            <a:pPr marL="0" lvl="0" indent="0" algn="ctr" defTabSz="933450">
              <a:lnSpc>
                <a:spcPct val="90000"/>
              </a:lnSpc>
              <a:spcBef>
                <a:spcPct val="0"/>
              </a:spcBef>
              <a:spcAft>
                <a:spcPct val="35000"/>
              </a:spcAft>
              <a:buNone/>
            </a:pPr>
            <a:r>
              <a:rPr lang="en-TT" sz="1800" b="1" kern="1200" baseline="30000">
                <a:solidFill>
                  <a:schemeClr val="bg1"/>
                </a:solidFill>
                <a:effectLst>
                  <a:outerShdw blurRad="38100" dist="38100" dir="2700000" algn="tl">
                    <a:srgbClr val="000000">
                      <a:alpha val="43137"/>
                    </a:srgbClr>
                  </a:outerShdw>
                </a:effectLst>
                <a:latin typeface="Georgia Pro Light" panose="02040302050405020303" pitchFamily="18" charset="0"/>
              </a:rPr>
              <a:t>58</a:t>
            </a:r>
            <a:r>
              <a:rPr lang="en-TT" sz="1800" b="1" kern="1200">
                <a:solidFill>
                  <a:schemeClr val="bg1"/>
                </a:solidFill>
                <a:effectLst>
                  <a:outerShdw blurRad="38100" dist="38100" dir="2700000" algn="tl">
                    <a:srgbClr val="000000">
                      <a:alpha val="43137"/>
                    </a:srgbClr>
                  </a:outerShdw>
                </a:effectLst>
                <a:latin typeface="Georgia Pro Light" panose="02040302050405020303" pitchFamily="18" charset="0"/>
              </a:rPr>
              <a:t>Ni beam on </a:t>
            </a:r>
            <a:r>
              <a:rPr lang="en-TT" sz="1800" b="1" kern="1200" baseline="30000">
                <a:solidFill>
                  <a:schemeClr val="bg1"/>
                </a:solidFill>
                <a:effectLst>
                  <a:outerShdw blurRad="38100" dist="38100" dir="2700000" algn="tl">
                    <a:srgbClr val="000000">
                      <a:alpha val="43137"/>
                    </a:srgbClr>
                  </a:outerShdw>
                </a:effectLst>
                <a:latin typeface="Georgia Pro Light" panose="02040302050405020303" pitchFamily="18" charset="0"/>
              </a:rPr>
              <a:t>110</a:t>
            </a:r>
            <a:r>
              <a:rPr lang="en-TT" sz="1800" b="1" kern="1200">
                <a:solidFill>
                  <a:schemeClr val="bg1"/>
                </a:solidFill>
                <a:effectLst>
                  <a:outerShdw blurRad="38100" dist="38100" dir="2700000" algn="tl">
                    <a:srgbClr val="000000">
                      <a:alpha val="43137"/>
                    </a:srgbClr>
                  </a:outerShdw>
                </a:effectLst>
                <a:latin typeface="Georgia Pro Light" panose="02040302050405020303" pitchFamily="18" charset="0"/>
              </a:rPr>
              <a:t>Cd</a:t>
            </a:r>
          </a:p>
        </p:txBody>
      </p:sp>
      <p:sp>
        <p:nvSpPr>
          <p:cNvPr id="2293" name="TextBox 2292">
            <a:extLst>
              <a:ext uri="{FF2B5EF4-FFF2-40B4-BE49-F238E27FC236}">
                <a16:creationId xmlns:a16="http://schemas.microsoft.com/office/drawing/2014/main" id="{683DC6FC-BE96-B083-4BA8-48E184FCF845}"/>
              </a:ext>
            </a:extLst>
          </p:cNvPr>
          <p:cNvSpPr txBox="1"/>
          <p:nvPr/>
        </p:nvSpPr>
        <p:spPr>
          <a:xfrm>
            <a:off x="7285491" y="2606806"/>
            <a:ext cx="2178545" cy="687881"/>
          </a:xfrm>
          <a:prstGeom prst="rect">
            <a:avLst/>
          </a:prstGeom>
          <a:noFill/>
        </p:spPr>
        <p:txBody>
          <a:bodyPr wrap="square" lIns="91440" tIns="45720" rIns="91440" bIns="45720" anchor="t">
            <a:spAutoFit/>
          </a:bodyPr>
          <a:lstStyle/>
          <a:p>
            <a:pPr marL="0" lvl="0" indent="0" algn="ctr" defTabSz="933450">
              <a:lnSpc>
                <a:spcPct val="90000"/>
              </a:lnSpc>
              <a:spcBef>
                <a:spcPct val="0"/>
              </a:spcBef>
              <a:spcAft>
                <a:spcPct val="35000"/>
              </a:spcAft>
              <a:buNone/>
            </a:pPr>
            <a:r>
              <a:rPr lang="en-TT" sz="1800" b="1" kern="1200" err="1">
                <a:solidFill>
                  <a:schemeClr val="bg1"/>
                </a:solidFill>
                <a:effectLst>
                  <a:outerShdw blurRad="38100" dist="38100" dir="2700000" algn="tl">
                    <a:srgbClr val="000000">
                      <a:alpha val="43137"/>
                    </a:srgbClr>
                  </a:outerShdw>
                </a:effectLst>
                <a:latin typeface="Georgia Pro Light" panose="02040302050405020303" pitchFamily="18" charset="0"/>
              </a:rPr>
              <a:t>CoulEx</a:t>
            </a:r>
            <a:endParaRPr lang="en-TT" sz="1800" b="1" kern="1200">
              <a:solidFill>
                <a:schemeClr val="bg1"/>
              </a:solidFill>
              <a:effectLst>
                <a:outerShdw blurRad="38100" dist="38100" dir="2700000" algn="tl">
                  <a:srgbClr val="000000">
                    <a:alpha val="43137"/>
                  </a:srgbClr>
                </a:outerShdw>
              </a:effectLst>
              <a:latin typeface="Georgia Pro Light" panose="02040302050405020303" pitchFamily="18" charset="0"/>
            </a:endParaRPr>
          </a:p>
          <a:p>
            <a:pPr marL="0" lvl="0" indent="0" algn="ctr" defTabSz="933450">
              <a:lnSpc>
                <a:spcPct val="90000"/>
              </a:lnSpc>
              <a:spcBef>
                <a:spcPct val="0"/>
              </a:spcBef>
              <a:spcAft>
                <a:spcPct val="35000"/>
              </a:spcAft>
              <a:buNone/>
            </a:pPr>
            <a:r>
              <a:rPr lang="en-TT" sz="1800" b="1" kern="1200" baseline="30000">
                <a:solidFill>
                  <a:schemeClr val="bg1"/>
                </a:solidFill>
                <a:effectLst>
                  <a:outerShdw blurRad="38100" dist="38100" dir="2700000" algn="tl">
                    <a:srgbClr val="000000">
                      <a:alpha val="43137"/>
                    </a:srgbClr>
                  </a:outerShdw>
                </a:effectLst>
                <a:latin typeface="Georgia Pro Light"/>
              </a:rPr>
              <a:t>110</a:t>
            </a:r>
            <a:r>
              <a:rPr lang="en-TT" sz="1800" b="1" kern="1200">
                <a:solidFill>
                  <a:schemeClr val="bg1"/>
                </a:solidFill>
                <a:effectLst>
                  <a:outerShdw blurRad="38100" dist="38100" dir="2700000" algn="tl">
                    <a:srgbClr val="000000">
                      <a:alpha val="43137"/>
                    </a:srgbClr>
                  </a:outerShdw>
                </a:effectLst>
                <a:latin typeface="Georgia Pro Light"/>
              </a:rPr>
              <a:t>Cd beam on </a:t>
            </a:r>
            <a:r>
              <a:rPr lang="en-TT" b="1" baseline="30000">
                <a:solidFill>
                  <a:schemeClr val="bg1"/>
                </a:solidFill>
                <a:effectLst>
                  <a:outerShdw blurRad="38100" dist="38100" dir="2700000" algn="tl">
                    <a:srgbClr val="000000">
                      <a:alpha val="43137"/>
                    </a:srgbClr>
                  </a:outerShdw>
                </a:effectLst>
                <a:latin typeface="Georgia Pro Light"/>
              </a:rPr>
              <a:t>208</a:t>
            </a:r>
            <a:r>
              <a:rPr lang="en-TT" b="1">
                <a:solidFill>
                  <a:schemeClr val="bg1"/>
                </a:solidFill>
                <a:effectLst>
                  <a:outerShdw blurRad="38100" dist="38100" dir="2700000" algn="tl">
                    <a:srgbClr val="000000">
                      <a:alpha val="43137"/>
                    </a:srgbClr>
                  </a:outerShdw>
                </a:effectLst>
                <a:latin typeface="Georgia Pro Light"/>
              </a:rPr>
              <a:t>Pb</a:t>
            </a:r>
            <a:endParaRPr lang="en-TT" sz="1800" b="1" kern="1200">
              <a:solidFill>
                <a:schemeClr val="bg1"/>
              </a:solidFill>
              <a:effectLst>
                <a:outerShdw blurRad="38100" dist="38100" dir="2700000" algn="tl">
                  <a:srgbClr val="000000">
                    <a:alpha val="43137"/>
                  </a:srgbClr>
                </a:outerShdw>
              </a:effectLst>
              <a:latin typeface="Georgia Pro Light" panose="02040302050405020303" pitchFamily="18" charset="0"/>
            </a:endParaRPr>
          </a:p>
        </p:txBody>
      </p:sp>
      <p:sp>
        <p:nvSpPr>
          <p:cNvPr id="2295" name="TextBox 2294">
            <a:extLst>
              <a:ext uri="{FF2B5EF4-FFF2-40B4-BE49-F238E27FC236}">
                <a16:creationId xmlns:a16="http://schemas.microsoft.com/office/drawing/2014/main" id="{8A0408E1-2285-1629-92BA-ED4F980DD4C0}"/>
              </a:ext>
            </a:extLst>
          </p:cNvPr>
          <p:cNvSpPr txBox="1"/>
          <p:nvPr/>
        </p:nvSpPr>
        <p:spPr>
          <a:xfrm>
            <a:off x="7289986" y="4014788"/>
            <a:ext cx="2276374" cy="341632"/>
          </a:xfrm>
          <a:prstGeom prst="rect">
            <a:avLst/>
          </a:prstGeom>
          <a:noFill/>
        </p:spPr>
        <p:txBody>
          <a:bodyPr wrap="square">
            <a:spAutoFit/>
          </a:bodyPr>
          <a:lstStyle/>
          <a:p>
            <a:pPr marL="0" lvl="0" indent="0" algn="ctr" defTabSz="933450">
              <a:lnSpc>
                <a:spcPct val="90000"/>
              </a:lnSpc>
              <a:spcBef>
                <a:spcPct val="0"/>
              </a:spcBef>
              <a:spcAft>
                <a:spcPct val="35000"/>
              </a:spcAft>
              <a:buNone/>
            </a:pPr>
            <a:r>
              <a:rPr lang="el-GR" sz="1800" b="1" kern="1200">
                <a:solidFill>
                  <a:schemeClr val="bg1"/>
                </a:solidFill>
                <a:effectLst>
                  <a:outerShdw blurRad="38100" dist="38100" dir="2700000" algn="tl">
                    <a:srgbClr val="000000">
                      <a:alpha val="43137"/>
                    </a:srgbClr>
                  </a:outerShdw>
                </a:effectLst>
                <a:latin typeface="Georgia Pro Light"/>
                <a:cs typeface="Times New Roman"/>
              </a:rPr>
              <a:t>β</a:t>
            </a:r>
            <a:r>
              <a:rPr lang="en-TT" sz="1800" b="1" kern="1200" baseline="30000">
                <a:solidFill>
                  <a:schemeClr val="bg1"/>
                </a:solidFill>
                <a:effectLst>
                  <a:outerShdw blurRad="38100" dist="38100" dir="2700000" algn="tl">
                    <a:srgbClr val="000000">
                      <a:alpha val="43137"/>
                    </a:srgbClr>
                  </a:outerShdw>
                </a:effectLst>
                <a:latin typeface="Georgia Pro Light"/>
                <a:cs typeface="Times New Roman"/>
              </a:rPr>
              <a:t>-</a:t>
            </a:r>
            <a:r>
              <a:rPr lang="en-TT" sz="1800" b="1" kern="1200">
                <a:solidFill>
                  <a:schemeClr val="bg1"/>
                </a:solidFill>
                <a:effectLst>
                  <a:outerShdw blurRad="38100" dist="38100" dir="2700000" algn="tl">
                    <a:srgbClr val="000000">
                      <a:alpha val="43137"/>
                    </a:srgbClr>
                  </a:outerShdw>
                </a:effectLst>
                <a:latin typeface="Georgia Pro Light"/>
                <a:cs typeface="Times New Roman"/>
              </a:rPr>
              <a:t> decay of </a:t>
            </a:r>
            <a:r>
              <a:rPr lang="en-TT" sz="1800" b="1" kern="1200" baseline="30000">
                <a:solidFill>
                  <a:schemeClr val="bg1"/>
                </a:solidFill>
                <a:effectLst>
                  <a:outerShdw blurRad="38100" dist="38100" dir="2700000" algn="tl">
                    <a:srgbClr val="000000">
                      <a:alpha val="43137"/>
                    </a:srgbClr>
                  </a:outerShdw>
                </a:effectLst>
                <a:latin typeface="Georgia Pro Light"/>
                <a:cs typeface="Times New Roman"/>
              </a:rPr>
              <a:t>110</a:t>
            </a:r>
            <a:r>
              <a:rPr lang="en-TT" sz="1800" b="1" kern="1200">
                <a:solidFill>
                  <a:schemeClr val="bg1"/>
                </a:solidFill>
                <a:effectLst>
                  <a:outerShdw blurRad="38100" dist="38100" dir="2700000" algn="tl">
                    <a:srgbClr val="000000">
                      <a:alpha val="43137"/>
                    </a:srgbClr>
                  </a:outerShdw>
                </a:effectLst>
                <a:latin typeface="Georgia Pro Light"/>
                <a:cs typeface="Times New Roman"/>
              </a:rPr>
              <a:t>Ag </a:t>
            </a:r>
            <a:endParaRPr lang="en-TT" sz="1800" b="1" kern="1200">
              <a:solidFill>
                <a:schemeClr val="bg1"/>
              </a:solidFill>
              <a:effectLst>
                <a:outerShdw blurRad="38100" dist="38100" dir="2700000" algn="tl">
                  <a:srgbClr val="000000">
                    <a:alpha val="43137"/>
                  </a:srgbClr>
                </a:outerShdw>
              </a:effectLst>
            </a:endParaRPr>
          </a:p>
        </p:txBody>
      </p:sp>
      <p:sp>
        <p:nvSpPr>
          <p:cNvPr id="2297" name="TextBox 2296">
            <a:extLst>
              <a:ext uri="{FF2B5EF4-FFF2-40B4-BE49-F238E27FC236}">
                <a16:creationId xmlns:a16="http://schemas.microsoft.com/office/drawing/2014/main" id="{A1FA1B6D-5EFB-7AFB-94D5-91E5FE7F6DB7}"/>
              </a:ext>
            </a:extLst>
          </p:cNvPr>
          <p:cNvSpPr txBox="1"/>
          <p:nvPr/>
        </p:nvSpPr>
        <p:spPr>
          <a:xfrm>
            <a:off x="7122695" y="5155296"/>
            <a:ext cx="2536256" cy="341632"/>
          </a:xfrm>
          <a:prstGeom prst="rect">
            <a:avLst/>
          </a:prstGeom>
          <a:noFill/>
        </p:spPr>
        <p:txBody>
          <a:bodyPr wrap="square">
            <a:spAutoFit/>
          </a:bodyPr>
          <a:lstStyle/>
          <a:p>
            <a:pPr marL="0" lvl="0" indent="0" algn="ctr" defTabSz="933450">
              <a:lnSpc>
                <a:spcPct val="90000"/>
              </a:lnSpc>
              <a:spcBef>
                <a:spcPct val="0"/>
              </a:spcBef>
              <a:spcAft>
                <a:spcPct val="35000"/>
              </a:spcAft>
              <a:buNone/>
            </a:pPr>
            <a:r>
              <a:rPr lang="el-GR" sz="1800" b="1" kern="1200">
                <a:solidFill>
                  <a:schemeClr val="bg1"/>
                </a:solidFill>
                <a:effectLst>
                  <a:outerShdw blurRad="38100" dist="38100" dir="2700000" algn="tl">
                    <a:srgbClr val="000000">
                      <a:alpha val="43137"/>
                    </a:srgbClr>
                  </a:outerShdw>
                </a:effectLst>
                <a:latin typeface="Georgia Pro Light"/>
                <a:cs typeface="Times New Roman"/>
              </a:rPr>
              <a:t>β</a:t>
            </a:r>
            <a:r>
              <a:rPr lang="en-TT" sz="1800" b="1" kern="1200" baseline="30000">
                <a:solidFill>
                  <a:schemeClr val="bg1"/>
                </a:solidFill>
                <a:effectLst>
                  <a:outerShdw blurRad="38100" dist="38100" dir="2700000" algn="tl">
                    <a:srgbClr val="000000">
                      <a:alpha val="43137"/>
                    </a:srgbClr>
                  </a:outerShdw>
                </a:effectLst>
                <a:latin typeface="Georgia Pro Light"/>
                <a:cs typeface="Times New Roman"/>
              </a:rPr>
              <a:t>+</a:t>
            </a:r>
            <a:r>
              <a:rPr lang="en-TT" sz="1800" b="1" kern="1200">
                <a:solidFill>
                  <a:schemeClr val="bg1"/>
                </a:solidFill>
                <a:effectLst>
                  <a:outerShdw blurRad="38100" dist="38100" dir="2700000" algn="tl">
                    <a:srgbClr val="000000">
                      <a:alpha val="43137"/>
                    </a:srgbClr>
                  </a:outerShdw>
                </a:effectLst>
                <a:latin typeface="Georgia Pro Light"/>
                <a:cs typeface="Times New Roman"/>
              </a:rPr>
              <a:t>/EC decay of </a:t>
            </a:r>
            <a:r>
              <a:rPr lang="en-TT" sz="1800" b="1" kern="1200" baseline="30000">
                <a:solidFill>
                  <a:schemeClr val="bg1"/>
                </a:solidFill>
                <a:effectLst>
                  <a:outerShdw blurRad="38100" dist="38100" dir="2700000" algn="tl">
                    <a:srgbClr val="000000">
                      <a:alpha val="43137"/>
                    </a:srgbClr>
                  </a:outerShdw>
                </a:effectLst>
                <a:latin typeface="Georgia Pro Light"/>
                <a:cs typeface="Times New Roman"/>
              </a:rPr>
              <a:t>110</a:t>
            </a:r>
            <a:r>
              <a:rPr lang="en-TT" sz="1800" b="1" kern="1200">
                <a:solidFill>
                  <a:schemeClr val="bg1"/>
                </a:solidFill>
                <a:effectLst>
                  <a:outerShdw blurRad="38100" dist="38100" dir="2700000" algn="tl">
                    <a:srgbClr val="000000">
                      <a:alpha val="43137"/>
                    </a:srgbClr>
                  </a:outerShdw>
                </a:effectLst>
                <a:latin typeface="Georgia Pro Light"/>
                <a:cs typeface="Times New Roman"/>
              </a:rPr>
              <a:t>In </a:t>
            </a:r>
            <a:endParaRPr lang="en-TT" sz="1800" b="1" kern="1200">
              <a:solidFill>
                <a:schemeClr val="bg1"/>
              </a:solidFill>
              <a:effectLst>
                <a:outerShdw blurRad="38100" dist="38100" dir="2700000" algn="tl">
                  <a:srgbClr val="000000">
                    <a:alpha val="43137"/>
                  </a:srgbClr>
                </a:outerShdw>
              </a:effectLst>
            </a:endParaRPr>
          </a:p>
        </p:txBody>
      </p:sp>
      <p:pic>
        <p:nvPicPr>
          <p:cNvPr id="2298" name="Picture 8" descr="Legnaro Group">
            <a:extLst>
              <a:ext uri="{FF2B5EF4-FFF2-40B4-BE49-F238E27FC236}">
                <a16:creationId xmlns:a16="http://schemas.microsoft.com/office/drawing/2014/main" id="{9FC67E4D-176F-47B9-7A85-908FD63790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73" r="9389"/>
          <a:stretch>
            <a:fillRect/>
          </a:stretch>
        </p:blipFill>
        <p:spPr bwMode="auto">
          <a:xfrm>
            <a:off x="9832157" y="706018"/>
            <a:ext cx="1867925" cy="1439154"/>
          </a:xfrm>
          <a:prstGeom prst="rect">
            <a:avLst/>
          </a:prstGeom>
          <a:noFill/>
          <a:extLst>
            <a:ext uri="{909E8E84-426E-40DD-AFC4-6F175D3DCCD1}">
              <a14:hiddenFill xmlns:a14="http://schemas.microsoft.com/office/drawing/2010/main">
                <a:solidFill>
                  <a:srgbClr val="FFFFFF"/>
                </a:solidFill>
              </a14:hiddenFill>
            </a:ext>
          </a:extLst>
        </p:spPr>
      </p:pic>
      <p:pic>
        <p:nvPicPr>
          <p:cNvPr id="2301" name="Picture 14" descr="Argonne National Laboratory | Drupal.org">
            <a:extLst>
              <a:ext uri="{FF2B5EF4-FFF2-40B4-BE49-F238E27FC236}">
                <a16:creationId xmlns:a16="http://schemas.microsoft.com/office/drawing/2014/main" id="{8B02CFFD-8331-9813-B6A4-5E499CB03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9138" y="2417234"/>
            <a:ext cx="1970944" cy="68904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RIUMF logo in black">
            <a:extLst>
              <a:ext uri="{FF2B5EF4-FFF2-40B4-BE49-F238E27FC236}">
                <a16:creationId xmlns:a16="http://schemas.microsoft.com/office/drawing/2014/main" id="{F66B4457-7D9D-996D-F48E-C736C720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2157" y="4207259"/>
            <a:ext cx="1874663" cy="341491"/>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2">
            <a:extLst>
              <a:ext uri="{FF2B5EF4-FFF2-40B4-BE49-F238E27FC236}">
                <a16:creationId xmlns:a16="http://schemas.microsoft.com/office/drawing/2014/main" id="{18E77D12-1BD2-AF77-6F23-150FD5341715}"/>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p>
        </p:txBody>
      </p:sp>
    </p:spTree>
    <p:extLst>
      <p:ext uri="{BB962C8B-B14F-4D97-AF65-F5344CB8AC3E}">
        <p14:creationId xmlns:p14="http://schemas.microsoft.com/office/powerpoint/2010/main" val="1533406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E2763-75B5-60DB-08DE-13AD2F623E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073C0-313D-857E-3FB7-AD7F666C0CDB}"/>
              </a:ext>
            </a:extLst>
          </p:cNvPr>
          <p:cNvSpPr>
            <a:spLocks noGrp="1"/>
          </p:cNvSpPr>
          <p:nvPr>
            <p:ph type="title"/>
          </p:nvPr>
        </p:nvSpPr>
        <p:spPr>
          <a:xfrm>
            <a:off x="395771" y="381000"/>
            <a:ext cx="10972800" cy="1325563"/>
          </a:xfrm>
        </p:spPr>
        <p:txBody>
          <a:bodyPr/>
          <a:lstStyle/>
          <a:p>
            <a:r>
              <a:rPr lang="en-US" b="1">
                <a:latin typeface="Georgia"/>
              </a:rPr>
              <a:t>BRANCHING RATIOS</a:t>
            </a:r>
            <a:endParaRPr lang="en-TT">
              <a:latin typeface="Century Gothic"/>
            </a:endParaRPr>
          </a:p>
        </p:txBody>
      </p:sp>
      <p:sp>
        <p:nvSpPr>
          <p:cNvPr id="4" name="Slide Number Placeholder 3">
            <a:extLst>
              <a:ext uri="{FF2B5EF4-FFF2-40B4-BE49-F238E27FC236}">
                <a16:creationId xmlns:a16="http://schemas.microsoft.com/office/drawing/2014/main" id="{ED4ABD54-2CDB-9508-E8CE-77DD8B75BF54}"/>
              </a:ext>
            </a:extLst>
          </p:cNvPr>
          <p:cNvSpPr>
            <a:spLocks noGrp="1"/>
          </p:cNvSpPr>
          <p:nvPr>
            <p:ph type="sldNum" sz="quarter" idx="12"/>
          </p:nvPr>
        </p:nvSpPr>
        <p:spPr/>
        <p:txBody>
          <a:bodyPr/>
          <a:lstStyle/>
          <a:p>
            <a:fld id="{294A09A9-5501-47C1-A89A-A340965A2BE2}" type="slidenum">
              <a:rPr lang="en-US" smtClean="0"/>
              <a:t>6</a:t>
            </a:fld>
            <a:endParaRPr lang="en-US"/>
          </a:p>
        </p:txBody>
      </p:sp>
      <p:sp>
        <p:nvSpPr>
          <p:cNvPr id="5" name="Content Placeholder 4">
            <a:extLst>
              <a:ext uri="{FF2B5EF4-FFF2-40B4-BE49-F238E27FC236}">
                <a16:creationId xmlns:a16="http://schemas.microsoft.com/office/drawing/2014/main" id="{0626B437-3779-C515-75D9-1D6CFF6D4656}"/>
              </a:ext>
            </a:extLst>
          </p:cNvPr>
          <p:cNvSpPr>
            <a:spLocks noGrp="1"/>
          </p:cNvSpPr>
          <p:nvPr>
            <p:ph sz="quarter" idx="13"/>
          </p:nvPr>
        </p:nvSpPr>
        <p:spPr>
          <a:xfrm>
            <a:off x="658329" y="2183547"/>
            <a:ext cx="6137759" cy="1249629"/>
          </a:xfrm>
        </p:spPr>
        <p:txBody>
          <a:bodyPr vert="horz" lIns="91440" tIns="45720" rIns="91440" bIns="45720" rtlCol="0" anchor="t">
            <a:normAutofit/>
          </a:bodyPr>
          <a:lstStyle/>
          <a:p>
            <a:r>
              <a:rPr lang="en-TT">
                <a:latin typeface="Georgia Pro Light"/>
              </a:rPr>
              <a:t>Branching ratios are the </a:t>
            </a:r>
            <a:r>
              <a:rPr lang="en-TT" b="1">
                <a:latin typeface="Georgia Pro Light"/>
              </a:rPr>
              <a:t>relative intensities </a:t>
            </a:r>
            <a:r>
              <a:rPr lang="en-TT">
                <a:latin typeface="Georgia Pro Light"/>
              </a:rPr>
              <a:t>of transitions depopulating an excited state.</a:t>
            </a:r>
          </a:p>
          <a:p>
            <a:endParaRPr lang="en-TT">
              <a:latin typeface="Georgia Pro Light"/>
            </a:endParaRPr>
          </a:p>
          <a:p>
            <a:endParaRPr lang="en-TT">
              <a:latin typeface="Georgia Pro Light"/>
            </a:endParaRPr>
          </a:p>
          <a:p>
            <a:endParaRPr lang="en-TT">
              <a:latin typeface="Georgia Pro Light"/>
            </a:endParaRPr>
          </a:p>
        </p:txBody>
      </p:sp>
      <p:sp>
        <p:nvSpPr>
          <p:cNvPr id="7" name="Footer Placeholder 17">
            <a:extLst>
              <a:ext uri="{FF2B5EF4-FFF2-40B4-BE49-F238E27FC236}">
                <a16:creationId xmlns:a16="http://schemas.microsoft.com/office/drawing/2014/main" id="{181CF3ED-0E87-78BC-1B9D-5BDD4379F1A8}"/>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endParaRPr lang="en-US">
              <a:solidFill>
                <a:srgbClr val="000000"/>
              </a:solidFill>
            </a:endParaRPr>
          </a:p>
          <a:p>
            <a:endParaRPr lang="en-US"/>
          </a:p>
        </p:txBody>
      </p:sp>
      <mc:AlternateContent xmlns:mc="http://schemas.openxmlformats.org/markup-compatibility/2006">
        <mc:Choice xmlns:p14="http://schemas.microsoft.com/office/powerpoint/2010/main" Requires="p14">
          <p:contentPart p14:bwMode="auto" r:id="rId2">
            <p14:nvContentPartPr>
              <p14:cNvPr id="26" name="Ink 25">
                <a:extLst>
                  <a:ext uri="{FF2B5EF4-FFF2-40B4-BE49-F238E27FC236}">
                    <a16:creationId xmlns:a16="http://schemas.microsoft.com/office/drawing/2014/main" id="{5492C201-80D8-9A30-58F2-7302217FF050}"/>
                  </a:ext>
                </a:extLst>
              </p14:cNvPr>
              <p14:cNvContentPartPr/>
              <p14:nvPr/>
            </p14:nvContentPartPr>
            <p14:xfrm>
              <a:off x="9038900" y="1536313"/>
              <a:ext cx="9000" cy="33840"/>
            </p14:xfrm>
          </p:contentPart>
        </mc:Choice>
        <mc:Fallback>
          <p:pic>
            <p:nvPicPr>
              <p:cNvPr id="26" name="Ink 25">
                <a:extLst>
                  <a:ext uri="{FF2B5EF4-FFF2-40B4-BE49-F238E27FC236}">
                    <a16:creationId xmlns:a16="http://schemas.microsoft.com/office/drawing/2014/main" id="{5492C201-80D8-9A30-58F2-7302217FF050}"/>
                  </a:ext>
                </a:extLst>
              </p:cNvPr>
              <p:cNvPicPr/>
              <p:nvPr/>
            </p:nvPicPr>
            <p:blipFill>
              <a:blip r:embed="rId3"/>
              <a:stretch>
                <a:fillRect/>
              </a:stretch>
            </p:blipFill>
            <p:spPr>
              <a:xfrm>
                <a:off x="9028100" y="1525513"/>
                <a:ext cx="3024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31" name="Ink 130">
                <a:extLst>
                  <a:ext uri="{FF2B5EF4-FFF2-40B4-BE49-F238E27FC236}">
                    <a16:creationId xmlns:a16="http://schemas.microsoft.com/office/drawing/2014/main" id="{FF1240BC-BA68-532F-743A-D347D929CE62}"/>
                  </a:ext>
                </a:extLst>
              </p14:cNvPr>
              <p14:cNvContentPartPr/>
              <p14:nvPr/>
            </p14:nvContentPartPr>
            <p14:xfrm>
              <a:off x="934580" y="3925993"/>
              <a:ext cx="25560" cy="50400"/>
            </p14:xfrm>
          </p:contentPart>
        </mc:Choice>
        <mc:Fallback>
          <p:pic>
            <p:nvPicPr>
              <p:cNvPr id="131" name="Ink 130">
                <a:extLst>
                  <a:ext uri="{FF2B5EF4-FFF2-40B4-BE49-F238E27FC236}">
                    <a16:creationId xmlns:a16="http://schemas.microsoft.com/office/drawing/2014/main" id="{FF1240BC-BA68-532F-743A-D347D929CE62}"/>
                  </a:ext>
                </a:extLst>
              </p:cNvPr>
              <p:cNvPicPr/>
              <p:nvPr/>
            </p:nvPicPr>
            <p:blipFill>
              <a:blip r:embed="rId5"/>
              <a:stretch>
                <a:fillRect/>
              </a:stretch>
            </p:blipFill>
            <p:spPr>
              <a:xfrm>
                <a:off x="919974" y="3911593"/>
                <a:ext cx="54406" cy="78840"/>
              </a:xfrm>
              <a:prstGeom prst="rect">
                <a:avLst/>
              </a:prstGeom>
            </p:spPr>
          </p:pic>
        </mc:Fallback>
      </mc:AlternateContent>
      <p:sp>
        <p:nvSpPr>
          <p:cNvPr id="6" name="TextBox 5">
            <a:extLst>
              <a:ext uri="{FF2B5EF4-FFF2-40B4-BE49-F238E27FC236}">
                <a16:creationId xmlns:a16="http://schemas.microsoft.com/office/drawing/2014/main" id="{21623E31-9664-8B0E-7168-C9A3795AD258}"/>
              </a:ext>
            </a:extLst>
          </p:cNvPr>
          <p:cNvSpPr txBox="1"/>
          <p:nvPr/>
        </p:nvSpPr>
        <p:spPr>
          <a:xfrm>
            <a:off x="7702294" y="4914681"/>
            <a:ext cx="333018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latin typeface="Georgia Pro"/>
              </a:rPr>
              <a:t>I</a:t>
            </a:r>
            <a:r>
              <a:rPr lang="en-US" sz="6000" baseline="-25000">
                <a:latin typeface="Georgia Pro"/>
              </a:rPr>
              <a:t>γ</a:t>
            </a:r>
            <a:r>
              <a:rPr lang="en-US" sz="3600" baseline="-25000">
                <a:latin typeface="Georgia Pro"/>
              </a:rPr>
              <a:t>1</a:t>
            </a:r>
            <a:r>
              <a:rPr lang="en-US" sz="6000">
                <a:latin typeface="Georgia Pro"/>
              </a:rPr>
              <a:t> &gt; I</a:t>
            </a:r>
            <a:r>
              <a:rPr lang="en-US" sz="6000" baseline="-25000">
                <a:latin typeface="Georgia Pro"/>
              </a:rPr>
              <a:t>γ</a:t>
            </a:r>
            <a:r>
              <a:rPr lang="en-US" sz="3600" baseline="-25000">
                <a:latin typeface="Georgia Pro"/>
              </a:rPr>
              <a:t>2</a:t>
            </a:r>
          </a:p>
        </p:txBody>
      </p:sp>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E6F85FB7-D2CE-3825-32FC-20AB5F23E823}"/>
                  </a:ext>
                </a:extLst>
              </p14:cNvPr>
              <p14:cNvContentPartPr/>
              <p14:nvPr/>
            </p14:nvContentPartPr>
            <p14:xfrm>
              <a:off x="949960" y="3883660"/>
              <a:ext cx="12700" cy="12700"/>
            </p14:xfrm>
          </p:contentPart>
        </mc:Choice>
        <mc:Fallback>
          <p:pic>
            <p:nvPicPr>
              <p:cNvPr id="8" name="Ink 7">
                <a:extLst>
                  <a:ext uri="{FF2B5EF4-FFF2-40B4-BE49-F238E27FC236}">
                    <a16:creationId xmlns:a16="http://schemas.microsoft.com/office/drawing/2014/main" id="{E6F85FB7-D2CE-3825-32FC-20AB5F23E823}"/>
                  </a:ext>
                </a:extLst>
              </p:cNvPr>
              <p:cNvPicPr/>
              <p:nvPr/>
            </p:nvPicPr>
            <p:blipFill>
              <a:blip r:embed="rId7"/>
              <a:stretch>
                <a:fillRect/>
              </a:stretch>
            </p:blipFill>
            <p:spPr>
              <a:xfrm>
                <a:off x="314960" y="3248660"/>
                <a:ext cx="1270000" cy="1270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451725BA-E0B0-5853-EA16-863937B06230}"/>
                  </a:ext>
                </a:extLst>
              </p14:cNvPr>
              <p14:cNvContentPartPr/>
              <p14:nvPr/>
            </p14:nvContentPartPr>
            <p14:xfrm>
              <a:off x="949960" y="3964940"/>
              <a:ext cx="12700" cy="12700"/>
            </p14:xfrm>
          </p:contentPart>
        </mc:Choice>
        <mc:Fallback>
          <p:pic>
            <p:nvPicPr>
              <p:cNvPr id="9" name="Ink 8">
                <a:extLst>
                  <a:ext uri="{FF2B5EF4-FFF2-40B4-BE49-F238E27FC236}">
                    <a16:creationId xmlns:a16="http://schemas.microsoft.com/office/drawing/2014/main" id="{451725BA-E0B0-5853-EA16-863937B06230}"/>
                  </a:ext>
                </a:extLst>
              </p:cNvPr>
              <p:cNvPicPr/>
              <p:nvPr/>
            </p:nvPicPr>
            <p:blipFill>
              <a:blip r:embed="rId7"/>
              <a:stretch>
                <a:fillRect/>
              </a:stretch>
            </p:blipFill>
            <p:spPr>
              <a:xfrm>
                <a:off x="314960" y="3329940"/>
                <a:ext cx="1270000" cy="1270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4CA5BF32-F98D-9FF5-5421-5D82CD107215}"/>
                  </a:ext>
                </a:extLst>
              </p14:cNvPr>
              <p14:cNvContentPartPr/>
              <p14:nvPr/>
            </p14:nvContentPartPr>
            <p14:xfrm>
              <a:off x="848660" y="3639116"/>
              <a:ext cx="105788" cy="325823"/>
            </p14:xfrm>
          </p:contentPart>
        </mc:Choice>
        <mc:Fallback>
          <p:pic>
            <p:nvPicPr>
              <p:cNvPr id="10" name="Ink 9">
                <a:extLst>
                  <a:ext uri="{FF2B5EF4-FFF2-40B4-BE49-F238E27FC236}">
                    <a16:creationId xmlns:a16="http://schemas.microsoft.com/office/drawing/2014/main" id="{4CA5BF32-F98D-9FF5-5421-5D82CD107215}"/>
                  </a:ext>
                </a:extLst>
              </p:cNvPr>
              <p:cNvPicPr/>
              <p:nvPr/>
            </p:nvPicPr>
            <p:blipFill>
              <a:blip r:embed="rId10"/>
              <a:stretch>
                <a:fillRect/>
              </a:stretch>
            </p:blipFill>
            <p:spPr>
              <a:xfrm>
                <a:off x="830730" y="3621135"/>
                <a:ext cx="141290" cy="361426"/>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Ink 10">
                <a:extLst>
                  <a:ext uri="{FF2B5EF4-FFF2-40B4-BE49-F238E27FC236}">
                    <a16:creationId xmlns:a16="http://schemas.microsoft.com/office/drawing/2014/main" id="{C8FE60F9-0AA7-3468-3804-5847AD1C14E6}"/>
                  </a:ext>
                </a:extLst>
              </p14:cNvPr>
              <p14:cNvContentPartPr/>
              <p14:nvPr/>
            </p14:nvContentPartPr>
            <p14:xfrm>
              <a:off x="939800" y="3914140"/>
              <a:ext cx="12700" cy="12700"/>
            </p14:xfrm>
          </p:contentPart>
        </mc:Choice>
        <mc:Fallback>
          <p:pic>
            <p:nvPicPr>
              <p:cNvPr id="11" name="Ink 10">
                <a:extLst>
                  <a:ext uri="{FF2B5EF4-FFF2-40B4-BE49-F238E27FC236}">
                    <a16:creationId xmlns:a16="http://schemas.microsoft.com/office/drawing/2014/main" id="{C8FE60F9-0AA7-3468-3804-5847AD1C14E6}"/>
                  </a:ext>
                </a:extLst>
              </p:cNvPr>
              <p:cNvPicPr/>
              <p:nvPr/>
            </p:nvPicPr>
            <p:blipFill>
              <a:blip r:embed="rId7"/>
              <a:stretch>
                <a:fillRect/>
              </a:stretch>
            </p:blipFill>
            <p:spPr>
              <a:xfrm>
                <a:off x="304800" y="3279140"/>
                <a:ext cx="1270000" cy="1270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64F2AD40-A9FE-D15B-6D05-831B095D67C6}"/>
                  </a:ext>
                </a:extLst>
              </p14:cNvPr>
              <p14:cNvContentPartPr/>
              <p14:nvPr/>
            </p14:nvContentPartPr>
            <p14:xfrm>
              <a:off x="939800" y="3914140"/>
              <a:ext cx="12700" cy="12700"/>
            </p14:xfrm>
          </p:contentPart>
        </mc:Choice>
        <mc:Fallback>
          <p:pic>
            <p:nvPicPr>
              <p:cNvPr id="12" name="Ink 11">
                <a:extLst>
                  <a:ext uri="{FF2B5EF4-FFF2-40B4-BE49-F238E27FC236}">
                    <a16:creationId xmlns:a16="http://schemas.microsoft.com/office/drawing/2014/main" id="{64F2AD40-A9FE-D15B-6D05-831B095D67C6}"/>
                  </a:ext>
                </a:extLst>
              </p:cNvPr>
              <p:cNvPicPr/>
              <p:nvPr/>
            </p:nvPicPr>
            <p:blipFill>
              <a:blip r:embed="rId7"/>
              <a:stretch>
                <a:fillRect/>
              </a:stretch>
            </p:blipFill>
            <p:spPr>
              <a:xfrm>
                <a:off x="304800" y="3279140"/>
                <a:ext cx="1270000" cy="1270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7B9E61F0-E2AA-610E-52B8-21A6A06709F1}"/>
                  </a:ext>
                </a:extLst>
              </p14:cNvPr>
              <p14:cNvContentPartPr/>
              <p14:nvPr/>
            </p14:nvContentPartPr>
            <p14:xfrm>
              <a:off x="857800" y="3824154"/>
              <a:ext cx="386300" cy="475227"/>
            </p14:xfrm>
          </p:contentPart>
        </mc:Choice>
        <mc:Fallback>
          <p:pic>
            <p:nvPicPr>
              <p:cNvPr id="13" name="Ink 12">
                <a:extLst>
                  <a:ext uri="{FF2B5EF4-FFF2-40B4-BE49-F238E27FC236}">
                    <a16:creationId xmlns:a16="http://schemas.microsoft.com/office/drawing/2014/main" id="{7B9E61F0-E2AA-610E-52B8-21A6A06709F1}"/>
                  </a:ext>
                </a:extLst>
              </p:cNvPr>
              <p:cNvPicPr/>
              <p:nvPr/>
            </p:nvPicPr>
            <p:blipFill>
              <a:blip r:embed="rId14"/>
              <a:stretch>
                <a:fillRect/>
              </a:stretch>
            </p:blipFill>
            <p:spPr>
              <a:xfrm>
                <a:off x="839816" y="3806167"/>
                <a:ext cx="421909" cy="510842"/>
              </a:xfrm>
              <a:prstGeom prst="rect">
                <a:avLst/>
              </a:prstGeom>
            </p:spPr>
          </p:pic>
        </mc:Fallback>
      </mc:AlternateContent>
      <p:pic>
        <p:nvPicPr>
          <p:cNvPr id="14" name="Picture 13">
            <a:extLst>
              <a:ext uri="{FF2B5EF4-FFF2-40B4-BE49-F238E27FC236}">
                <a16:creationId xmlns:a16="http://schemas.microsoft.com/office/drawing/2014/main" id="{E27A6864-23BE-A602-5D51-A8549EF01647}"/>
              </a:ext>
            </a:extLst>
          </p:cNvPr>
          <p:cNvPicPr>
            <a:picLocks noChangeAspect="1"/>
          </p:cNvPicPr>
          <p:nvPr/>
        </p:nvPicPr>
        <p:blipFill>
          <a:blip r:embed="rId15"/>
          <a:stretch>
            <a:fillRect/>
          </a:stretch>
        </p:blipFill>
        <p:spPr>
          <a:xfrm>
            <a:off x="6794936" y="1142221"/>
            <a:ext cx="3901440" cy="3886200"/>
          </a:xfrm>
          <a:prstGeom prst="rect">
            <a:avLst/>
          </a:prstGeom>
          <a:ln>
            <a:noFill/>
          </a:ln>
        </p:spPr>
      </p:pic>
      <p:pic>
        <p:nvPicPr>
          <p:cNvPr id="15" name="Picture 14">
            <a:extLst>
              <a:ext uri="{FF2B5EF4-FFF2-40B4-BE49-F238E27FC236}">
                <a16:creationId xmlns:a16="http://schemas.microsoft.com/office/drawing/2014/main" id="{0318F560-29C5-5152-B197-D132336361CD}"/>
              </a:ext>
            </a:extLst>
          </p:cNvPr>
          <p:cNvPicPr>
            <a:picLocks noChangeAspect="1"/>
          </p:cNvPicPr>
          <p:nvPr/>
        </p:nvPicPr>
        <p:blipFill>
          <a:blip r:embed="rId16"/>
          <a:stretch>
            <a:fillRect/>
          </a:stretch>
        </p:blipFill>
        <p:spPr>
          <a:xfrm>
            <a:off x="967249" y="3431919"/>
            <a:ext cx="4038600" cy="2009775"/>
          </a:xfrm>
          <a:prstGeom prst="rect">
            <a:avLst/>
          </a:prstGeom>
          <a:ln>
            <a:noFill/>
          </a:ln>
        </p:spPr>
      </p:pic>
    </p:spTree>
    <p:extLst>
      <p:ext uri="{BB962C8B-B14F-4D97-AF65-F5344CB8AC3E}">
        <p14:creationId xmlns:p14="http://schemas.microsoft.com/office/powerpoint/2010/main" val="625315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4E2C7BC-6D4D-2EBC-0A94-59DF7F4067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AECD3-3EC8-C4AD-CCC2-CDF1360009EA}"/>
              </a:ext>
            </a:extLst>
          </p:cNvPr>
          <p:cNvSpPr>
            <a:spLocks noGrp="1"/>
          </p:cNvSpPr>
          <p:nvPr>
            <p:ph type="title"/>
          </p:nvPr>
        </p:nvSpPr>
        <p:spPr/>
        <p:txBody>
          <a:bodyPr/>
          <a:lstStyle/>
          <a:p>
            <a:r>
              <a:rPr lang="en-US" b="1">
                <a:latin typeface="Georgia"/>
              </a:rPr>
              <a:t>BRANCHING RATIOS</a:t>
            </a:r>
            <a:endParaRPr lang="en-TT"/>
          </a:p>
        </p:txBody>
      </p:sp>
      <p:sp>
        <p:nvSpPr>
          <p:cNvPr id="4" name="Slide Number Placeholder 3">
            <a:extLst>
              <a:ext uri="{FF2B5EF4-FFF2-40B4-BE49-F238E27FC236}">
                <a16:creationId xmlns:a16="http://schemas.microsoft.com/office/drawing/2014/main" id="{F28BE470-1A76-28D4-9836-D14110AEAAC1}"/>
              </a:ext>
            </a:extLst>
          </p:cNvPr>
          <p:cNvSpPr>
            <a:spLocks noGrp="1"/>
          </p:cNvSpPr>
          <p:nvPr>
            <p:ph type="sldNum" sz="quarter" idx="12"/>
          </p:nvPr>
        </p:nvSpPr>
        <p:spPr/>
        <p:txBody>
          <a:bodyPr/>
          <a:lstStyle/>
          <a:p>
            <a:fld id="{294A09A9-5501-47C1-A89A-A340965A2BE2}" type="slidenum">
              <a:rPr lang="en-US" smtClean="0"/>
              <a:t>7</a:t>
            </a:fld>
            <a:endParaRPr lang="en-US"/>
          </a:p>
        </p:txBody>
      </p:sp>
      <p:sp>
        <p:nvSpPr>
          <p:cNvPr id="5" name="Content Placeholder 4">
            <a:extLst>
              <a:ext uri="{FF2B5EF4-FFF2-40B4-BE49-F238E27FC236}">
                <a16:creationId xmlns:a16="http://schemas.microsoft.com/office/drawing/2014/main" id="{78EE53B3-59C1-64B9-D58F-525C259D81D3}"/>
              </a:ext>
            </a:extLst>
          </p:cNvPr>
          <p:cNvSpPr>
            <a:spLocks noGrp="1"/>
          </p:cNvSpPr>
          <p:nvPr>
            <p:ph sz="quarter" idx="13"/>
          </p:nvPr>
        </p:nvSpPr>
        <p:spPr>
          <a:xfrm>
            <a:off x="936498" y="2460507"/>
            <a:ext cx="6615279" cy="1249629"/>
          </a:xfrm>
        </p:spPr>
        <p:txBody>
          <a:bodyPr vert="horz" lIns="91440" tIns="45720" rIns="91440" bIns="45720" rtlCol="0" anchor="t">
            <a:normAutofit/>
          </a:bodyPr>
          <a:lstStyle/>
          <a:p>
            <a:r>
              <a:rPr lang="en-TT">
                <a:latin typeface="Georgia Pro Light"/>
              </a:rPr>
              <a:t>Branching ratios are the </a:t>
            </a:r>
            <a:r>
              <a:rPr lang="en-TT" b="1">
                <a:latin typeface="Georgia Pro Light"/>
              </a:rPr>
              <a:t>relative intensities </a:t>
            </a:r>
            <a:r>
              <a:rPr lang="en-TT">
                <a:latin typeface="Georgia Pro Light"/>
              </a:rPr>
              <a:t>of transitions populating an excited state.</a:t>
            </a:r>
          </a:p>
          <a:p>
            <a:endParaRPr lang="en-TT">
              <a:latin typeface="Georgia Pro Light"/>
            </a:endParaRPr>
          </a:p>
          <a:p>
            <a:endParaRPr lang="en-TT">
              <a:latin typeface="Georgia Pro Light"/>
            </a:endParaRPr>
          </a:p>
          <a:p>
            <a:endParaRPr lang="en-TT">
              <a:latin typeface="Georgia Pro Light"/>
            </a:endParaRPr>
          </a:p>
        </p:txBody>
      </p:sp>
      <p:sp>
        <p:nvSpPr>
          <p:cNvPr id="7" name="Footer Placeholder 17">
            <a:extLst>
              <a:ext uri="{FF2B5EF4-FFF2-40B4-BE49-F238E27FC236}">
                <a16:creationId xmlns:a16="http://schemas.microsoft.com/office/drawing/2014/main" id="{D40A552E-EB56-BDF6-81E5-3726D77061D0}"/>
              </a:ext>
            </a:extLst>
          </p:cNvPr>
          <p:cNvSpPr>
            <a:spLocks noGrp="1"/>
          </p:cNvSpPr>
          <p:nvPr>
            <p:ph type="ftr" sz="quarter" idx="11"/>
          </p:nvPr>
        </p:nvSpPr>
        <p:spPr>
          <a:xfrm>
            <a:off x="4038600" y="6356350"/>
            <a:ext cx="4114800" cy="365125"/>
          </a:xfrm>
        </p:spPr>
        <p:txBody>
          <a:bodyPr/>
          <a:lstStyle/>
          <a:p>
            <a:r>
              <a:rPr lang="en-US"/>
              <a:t>Study of Multiple Shape Coexistence in </a:t>
            </a:r>
            <a:r>
              <a:rPr lang="en-US" baseline="30000"/>
              <a:t>110</a:t>
            </a:r>
            <a:r>
              <a:rPr lang="en-US"/>
              <a:t>Cd</a:t>
            </a:r>
            <a:endParaRPr lang="en-US">
              <a:solidFill>
                <a:srgbClr val="000000"/>
              </a:solidFill>
            </a:endParaRPr>
          </a:p>
          <a:p>
            <a:endParaRPr lang="en-US"/>
          </a:p>
        </p:txBody>
      </p:sp>
      <mc:AlternateContent xmlns:mc="http://schemas.openxmlformats.org/markup-compatibility/2006">
        <mc:Choice xmlns:p14="http://schemas.microsoft.com/office/powerpoint/2010/main" Requires="p14">
          <p:contentPart p14:bwMode="auto" r:id="rId2">
            <p14:nvContentPartPr>
              <p14:cNvPr id="26" name="Ink 25">
                <a:extLst>
                  <a:ext uri="{FF2B5EF4-FFF2-40B4-BE49-F238E27FC236}">
                    <a16:creationId xmlns:a16="http://schemas.microsoft.com/office/drawing/2014/main" id="{6C9F9351-8604-876E-F6EA-60B3FDBCAF6E}"/>
                  </a:ext>
                </a:extLst>
              </p14:cNvPr>
              <p14:cNvContentPartPr/>
              <p14:nvPr/>
            </p14:nvContentPartPr>
            <p14:xfrm>
              <a:off x="9038900" y="1536313"/>
              <a:ext cx="9000" cy="33840"/>
            </p14:xfrm>
          </p:contentPart>
        </mc:Choice>
        <mc:Fallback>
          <p:pic>
            <p:nvPicPr>
              <p:cNvPr id="26" name="Ink 25">
                <a:extLst>
                  <a:ext uri="{FF2B5EF4-FFF2-40B4-BE49-F238E27FC236}">
                    <a16:creationId xmlns:a16="http://schemas.microsoft.com/office/drawing/2014/main" id="{6C9F9351-8604-876E-F6EA-60B3FDBCAF6E}"/>
                  </a:ext>
                </a:extLst>
              </p:cNvPr>
              <p:cNvPicPr/>
              <p:nvPr/>
            </p:nvPicPr>
            <p:blipFill>
              <a:blip r:embed="rId3"/>
              <a:stretch>
                <a:fillRect/>
              </a:stretch>
            </p:blipFill>
            <p:spPr>
              <a:xfrm>
                <a:off x="9028100" y="1525513"/>
                <a:ext cx="30240" cy="55080"/>
              </a:xfrm>
              <a:prstGeom prst="rect">
                <a:avLst/>
              </a:prstGeom>
            </p:spPr>
          </p:pic>
        </mc:Fallback>
      </mc:AlternateContent>
      <p:sp>
        <p:nvSpPr>
          <p:cNvPr id="9" name="Content Placeholder 4">
            <a:extLst>
              <a:ext uri="{FF2B5EF4-FFF2-40B4-BE49-F238E27FC236}">
                <a16:creationId xmlns:a16="http://schemas.microsoft.com/office/drawing/2014/main" id="{1E129186-C0BF-61F5-4327-EA1AE1D9FD44}"/>
              </a:ext>
            </a:extLst>
          </p:cNvPr>
          <p:cNvSpPr txBox="1">
            <a:spLocks/>
          </p:cNvSpPr>
          <p:nvPr/>
        </p:nvSpPr>
        <p:spPr>
          <a:xfrm>
            <a:off x="957929" y="3970220"/>
            <a:ext cx="6615279" cy="12496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TT">
                <a:latin typeface="Georgia Pro Light"/>
              </a:rPr>
              <a:t>Consider an example from </a:t>
            </a:r>
            <a:r>
              <a:rPr lang="en-TT" baseline="30000">
                <a:latin typeface="Georgia Pro Light"/>
              </a:rPr>
              <a:t>110</a:t>
            </a:r>
            <a:r>
              <a:rPr lang="en-TT">
                <a:latin typeface="Georgia Pro Light"/>
              </a:rPr>
              <a:t>Cd.</a:t>
            </a:r>
          </a:p>
          <a:p>
            <a:pPr lvl="1">
              <a:buFont typeface="Courier New" panose="020B0604020202020204" pitchFamily="34" charset="0"/>
              <a:buChar char="o"/>
            </a:pPr>
            <a:endParaRPr lang="en-TT">
              <a:latin typeface="Georgia Pro Light"/>
            </a:endParaRPr>
          </a:p>
          <a:p>
            <a:endParaRPr lang="en-TT">
              <a:latin typeface="Georgia Pro Light"/>
            </a:endParaRPr>
          </a:p>
          <a:p>
            <a:endParaRPr lang="en-TT">
              <a:latin typeface="Georgia Pro Light"/>
            </a:endParaRPr>
          </a:p>
          <a:p>
            <a:endParaRPr lang="en-TT">
              <a:latin typeface="Georgia Pro Light"/>
            </a:endParaRPr>
          </a:p>
        </p:txBody>
      </p:sp>
      <p:sp>
        <p:nvSpPr>
          <p:cNvPr id="8" name="TextBox 7">
            <a:extLst>
              <a:ext uri="{FF2B5EF4-FFF2-40B4-BE49-F238E27FC236}">
                <a16:creationId xmlns:a16="http://schemas.microsoft.com/office/drawing/2014/main" id="{FD76C734-0C47-DB23-353D-0D0CAF20EDAD}"/>
              </a:ext>
            </a:extLst>
          </p:cNvPr>
          <p:cNvSpPr txBox="1"/>
          <p:nvPr/>
        </p:nvSpPr>
        <p:spPr>
          <a:xfrm>
            <a:off x="9047004" y="5029201"/>
            <a:ext cx="18088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Pro"/>
              </a:rPr>
              <a:t>BR =</a:t>
            </a:r>
            <a:r>
              <a:rPr lang="en-US">
                <a:latin typeface="Georgia Pro"/>
                <a:ea typeface="+mn-lt"/>
                <a:cs typeface="+mn-lt"/>
              </a:rPr>
              <a:t> 0.209(21)</a:t>
            </a:r>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79004E84-892E-AE96-0E2F-F475EA3B3784}"/>
                  </a:ext>
                </a:extLst>
              </p14:cNvPr>
              <p14:cNvContentPartPr/>
              <p14:nvPr/>
            </p14:nvContentPartPr>
            <p14:xfrm>
              <a:off x="1518920" y="3599180"/>
              <a:ext cx="12699" cy="12699"/>
            </p14:xfrm>
          </p:contentPart>
        </mc:Choice>
        <mc:Fallback>
          <p:pic>
            <p:nvPicPr>
              <p:cNvPr id="6" name="Ink 5">
                <a:extLst>
                  <a:ext uri="{FF2B5EF4-FFF2-40B4-BE49-F238E27FC236}">
                    <a16:creationId xmlns:a16="http://schemas.microsoft.com/office/drawing/2014/main" id="{79004E84-892E-AE96-0E2F-F475EA3B3784}"/>
                  </a:ext>
                </a:extLst>
              </p:cNvPr>
              <p:cNvPicPr/>
              <p:nvPr/>
            </p:nvPicPr>
            <p:blipFill>
              <a:blip r:embed="rId5"/>
              <a:stretch>
                <a:fillRect/>
              </a:stretch>
            </p:blipFill>
            <p:spPr>
              <a:xfrm>
                <a:off x="883970" y="2964230"/>
                <a:ext cx="1269900" cy="12699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4" name="Ink 13">
                <a:extLst>
                  <a:ext uri="{FF2B5EF4-FFF2-40B4-BE49-F238E27FC236}">
                    <a16:creationId xmlns:a16="http://schemas.microsoft.com/office/drawing/2014/main" id="{FB9EDCE7-8E6B-496A-4559-AFBC4E0FE070}"/>
                  </a:ext>
                </a:extLst>
              </p14:cNvPr>
              <p14:cNvContentPartPr/>
              <p14:nvPr/>
            </p14:nvContentPartPr>
            <p14:xfrm>
              <a:off x="8821420" y="3731260"/>
              <a:ext cx="89991" cy="1020272"/>
            </p14:xfrm>
          </p:contentPart>
        </mc:Choice>
        <mc:Fallback>
          <p:pic>
            <p:nvPicPr>
              <p:cNvPr id="14" name="Ink 13">
                <a:extLst>
                  <a:ext uri="{FF2B5EF4-FFF2-40B4-BE49-F238E27FC236}">
                    <a16:creationId xmlns:a16="http://schemas.microsoft.com/office/drawing/2014/main" id="{FB9EDCE7-8E6B-496A-4559-AFBC4E0FE070}"/>
                  </a:ext>
                </a:extLst>
              </p:cNvPr>
              <p:cNvPicPr/>
              <p:nvPr/>
            </p:nvPicPr>
            <p:blipFill>
              <a:blip r:embed="rId7"/>
              <a:stretch>
                <a:fillRect/>
              </a:stretch>
            </p:blipFill>
            <p:spPr>
              <a:xfrm>
                <a:off x="8803494" y="3713266"/>
                <a:ext cx="125485" cy="1055901"/>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0CB690CC-3A2F-2E2D-6806-5F30E2FBC989}"/>
                  </a:ext>
                </a:extLst>
              </p14:cNvPr>
              <p14:cNvContentPartPr/>
              <p14:nvPr/>
            </p14:nvContentPartPr>
            <p14:xfrm>
              <a:off x="8963036" y="4594859"/>
              <a:ext cx="169041" cy="115403"/>
            </p14:xfrm>
          </p:contentPart>
        </mc:Choice>
        <mc:Fallback>
          <p:pic>
            <p:nvPicPr>
              <p:cNvPr id="15" name="Ink 14">
                <a:extLst>
                  <a:ext uri="{FF2B5EF4-FFF2-40B4-BE49-F238E27FC236}">
                    <a16:creationId xmlns:a16="http://schemas.microsoft.com/office/drawing/2014/main" id="{0CB690CC-3A2F-2E2D-6806-5F30E2FBC989}"/>
                  </a:ext>
                </a:extLst>
              </p:cNvPr>
              <p:cNvPicPr/>
              <p:nvPr/>
            </p:nvPicPr>
            <p:blipFill>
              <a:blip r:embed="rId9"/>
              <a:stretch>
                <a:fillRect/>
              </a:stretch>
            </p:blipFill>
            <p:spPr>
              <a:xfrm>
                <a:off x="8945091" y="4576939"/>
                <a:ext cx="204572" cy="150884"/>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6" name="Ink 15">
                <a:extLst>
                  <a:ext uri="{FF2B5EF4-FFF2-40B4-BE49-F238E27FC236}">
                    <a16:creationId xmlns:a16="http://schemas.microsoft.com/office/drawing/2014/main" id="{B4A5DBCF-26AC-88B3-B31A-7FBF44509138}"/>
                  </a:ext>
                </a:extLst>
              </p14:cNvPr>
              <p14:cNvContentPartPr/>
              <p14:nvPr/>
            </p14:nvContentPartPr>
            <p14:xfrm>
              <a:off x="8876313" y="4458751"/>
              <a:ext cx="148307" cy="379948"/>
            </p14:xfrm>
          </p:contentPart>
        </mc:Choice>
        <mc:Fallback>
          <p:pic>
            <p:nvPicPr>
              <p:cNvPr id="16" name="Ink 15">
                <a:extLst>
                  <a:ext uri="{FF2B5EF4-FFF2-40B4-BE49-F238E27FC236}">
                    <a16:creationId xmlns:a16="http://schemas.microsoft.com/office/drawing/2014/main" id="{B4A5DBCF-26AC-88B3-B31A-7FBF44509138}"/>
                  </a:ext>
                </a:extLst>
              </p:cNvPr>
              <p:cNvPicPr/>
              <p:nvPr/>
            </p:nvPicPr>
            <p:blipFill>
              <a:blip r:embed="rId11"/>
              <a:stretch>
                <a:fillRect/>
              </a:stretch>
            </p:blipFill>
            <p:spPr>
              <a:xfrm>
                <a:off x="8858358" y="4440761"/>
                <a:ext cx="183858" cy="415568"/>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7" name="Ink 16">
                <a:extLst>
                  <a:ext uri="{FF2B5EF4-FFF2-40B4-BE49-F238E27FC236}">
                    <a16:creationId xmlns:a16="http://schemas.microsoft.com/office/drawing/2014/main" id="{D8F135EA-3B26-A88B-F955-ED0952BA1729}"/>
                  </a:ext>
                </a:extLst>
              </p14:cNvPr>
              <p14:cNvContentPartPr/>
              <p14:nvPr/>
            </p14:nvContentPartPr>
            <p14:xfrm>
              <a:off x="8790939" y="4533899"/>
              <a:ext cx="76319" cy="313995"/>
            </p14:xfrm>
          </p:contentPart>
        </mc:Choice>
        <mc:Fallback>
          <p:pic>
            <p:nvPicPr>
              <p:cNvPr id="17" name="Ink 16">
                <a:extLst>
                  <a:ext uri="{FF2B5EF4-FFF2-40B4-BE49-F238E27FC236}">
                    <a16:creationId xmlns:a16="http://schemas.microsoft.com/office/drawing/2014/main" id="{D8F135EA-3B26-A88B-F955-ED0952BA1729}"/>
                  </a:ext>
                </a:extLst>
              </p:cNvPr>
              <p:cNvPicPr/>
              <p:nvPr/>
            </p:nvPicPr>
            <p:blipFill>
              <a:blip r:embed="rId13"/>
              <a:stretch>
                <a:fillRect/>
              </a:stretch>
            </p:blipFill>
            <p:spPr>
              <a:xfrm>
                <a:off x="8773024" y="4515936"/>
                <a:ext cx="111791" cy="349562"/>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5ECCEF7F-9730-441D-52BB-6BE9C4E5389E}"/>
                  </a:ext>
                </a:extLst>
              </p14:cNvPr>
              <p14:cNvContentPartPr/>
              <p14:nvPr/>
            </p14:nvContentPartPr>
            <p14:xfrm>
              <a:off x="8760459" y="4513579"/>
              <a:ext cx="278833" cy="314618"/>
            </p14:xfrm>
          </p:contentPart>
        </mc:Choice>
        <mc:Fallback>
          <p:pic>
            <p:nvPicPr>
              <p:cNvPr id="18" name="Ink 17">
                <a:extLst>
                  <a:ext uri="{FF2B5EF4-FFF2-40B4-BE49-F238E27FC236}">
                    <a16:creationId xmlns:a16="http://schemas.microsoft.com/office/drawing/2014/main" id="{5ECCEF7F-9730-441D-52BB-6BE9C4E5389E}"/>
                  </a:ext>
                </a:extLst>
              </p:cNvPr>
              <p:cNvPicPr/>
              <p:nvPr/>
            </p:nvPicPr>
            <p:blipFill>
              <a:blip r:embed="rId15"/>
              <a:stretch>
                <a:fillRect/>
              </a:stretch>
            </p:blipFill>
            <p:spPr>
              <a:xfrm>
                <a:off x="8742493" y="4495601"/>
                <a:ext cx="314406" cy="350215"/>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9" name="Ink 18">
                <a:extLst>
                  <a:ext uri="{FF2B5EF4-FFF2-40B4-BE49-F238E27FC236}">
                    <a16:creationId xmlns:a16="http://schemas.microsoft.com/office/drawing/2014/main" id="{2C07D159-E862-DE57-AE1B-2F5FA6437B3C}"/>
                  </a:ext>
                </a:extLst>
              </p14:cNvPr>
              <p14:cNvContentPartPr/>
              <p14:nvPr/>
            </p14:nvContentPartPr>
            <p14:xfrm>
              <a:off x="8778209" y="4209905"/>
              <a:ext cx="175290" cy="425594"/>
            </p14:xfrm>
          </p:contentPart>
        </mc:Choice>
        <mc:Fallback>
          <p:pic>
            <p:nvPicPr>
              <p:cNvPr id="19" name="Ink 18">
                <a:extLst>
                  <a:ext uri="{FF2B5EF4-FFF2-40B4-BE49-F238E27FC236}">
                    <a16:creationId xmlns:a16="http://schemas.microsoft.com/office/drawing/2014/main" id="{2C07D159-E862-DE57-AE1B-2F5FA6437B3C}"/>
                  </a:ext>
                </a:extLst>
              </p:cNvPr>
              <p:cNvPicPr/>
              <p:nvPr/>
            </p:nvPicPr>
            <p:blipFill>
              <a:blip r:embed="rId17"/>
              <a:stretch>
                <a:fillRect/>
              </a:stretch>
            </p:blipFill>
            <p:spPr>
              <a:xfrm>
                <a:off x="8760249" y="4191932"/>
                <a:ext cx="210851" cy="4611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5" name="Ink 24">
                <a:extLst>
                  <a:ext uri="{FF2B5EF4-FFF2-40B4-BE49-F238E27FC236}">
                    <a16:creationId xmlns:a16="http://schemas.microsoft.com/office/drawing/2014/main" id="{6C28BFF0-CD1C-4496-73CE-F9E59A4AB107}"/>
                  </a:ext>
                </a:extLst>
              </p14:cNvPr>
              <p14:cNvContentPartPr/>
              <p14:nvPr/>
            </p14:nvContentPartPr>
            <p14:xfrm>
              <a:off x="9191300" y="1688713"/>
              <a:ext cx="9000" cy="33840"/>
            </p14:xfrm>
          </p:contentPart>
        </mc:Choice>
        <mc:Fallback>
          <p:pic>
            <p:nvPicPr>
              <p:cNvPr id="25" name="Ink 24">
                <a:extLst>
                  <a:ext uri="{FF2B5EF4-FFF2-40B4-BE49-F238E27FC236}">
                    <a16:creationId xmlns:a16="http://schemas.microsoft.com/office/drawing/2014/main" id="{6C28BFF0-CD1C-4496-73CE-F9E59A4AB107}"/>
                  </a:ext>
                </a:extLst>
              </p:cNvPr>
              <p:cNvPicPr/>
              <p:nvPr/>
            </p:nvPicPr>
            <p:blipFill>
              <a:blip r:embed="rId3"/>
              <a:stretch>
                <a:fillRect/>
              </a:stretch>
            </p:blipFill>
            <p:spPr>
              <a:xfrm>
                <a:off x="9180500" y="1677913"/>
                <a:ext cx="30240" cy="55080"/>
              </a:xfrm>
              <a:prstGeom prst="rect">
                <a:avLst/>
              </a:prstGeom>
            </p:spPr>
          </p:pic>
        </mc:Fallback>
      </mc:AlternateContent>
      <p:pic>
        <p:nvPicPr>
          <p:cNvPr id="28" name="Picture 27" descr="A diagram of a number&#10;&#10;AI-generated content may be incorrect.">
            <a:extLst>
              <a:ext uri="{FF2B5EF4-FFF2-40B4-BE49-F238E27FC236}">
                <a16:creationId xmlns:a16="http://schemas.microsoft.com/office/drawing/2014/main" id="{B489B483-4A1F-7D9C-E3AA-0D103DD17330}"/>
              </a:ext>
            </a:extLst>
          </p:cNvPr>
          <p:cNvPicPr>
            <a:picLocks noChangeAspect="1"/>
          </p:cNvPicPr>
          <p:nvPr/>
        </p:nvPicPr>
        <p:blipFill>
          <a:blip r:embed="rId19"/>
          <a:stretch>
            <a:fillRect/>
          </a:stretch>
        </p:blipFill>
        <p:spPr>
          <a:xfrm>
            <a:off x="7544369" y="1719188"/>
            <a:ext cx="4503063" cy="3371434"/>
          </a:xfrm>
          <a:prstGeom prst="rect">
            <a:avLst/>
          </a:prstGeom>
          <a:ln>
            <a:noFill/>
          </a:ln>
        </p:spPr>
      </p:pic>
      <p:pic>
        <p:nvPicPr>
          <p:cNvPr id="30" name="Picture 29">
            <a:extLst>
              <a:ext uri="{FF2B5EF4-FFF2-40B4-BE49-F238E27FC236}">
                <a16:creationId xmlns:a16="http://schemas.microsoft.com/office/drawing/2014/main" id="{B05A0481-76F5-5C5A-E2F1-F545E6705B1D}"/>
              </a:ext>
            </a:extLst>
          </p:cNvPr>
          <p:cNvPicPr>
            <a:picLocks noChangeAspect="1"/>
          </p:cNvPicPr>
          <p:nvPr/>
        </p:nvPicPr>
        <p:blipFill>
          <a:blip r:embed="rId20"/>
          <a:srcRect l="31977" t="3254" r="18655" b="85711"/>
          <a:stretch>
            <a:fillRect/>
          </a:stretch>
        </p:blipFill>
        <p:spPr>
          <a:xfrm>
            <a:off x="9359744" y="1922338"/>
            <a:ext cx="2441504" cy="365345"/>
          </a:xfrm>
          <a:prstGeom prst="rect">
            <a:avLst/>
          </a:prstGeom>
          <a:ln>
            <a:noFill/>
          </a:ln>
        </p:spPr>
      </p:pic>
      <p:sp>
        <p:nvSpPr>
          <p:cNvPr id="3" name="TextBox 2">
            <a:extLst>
              <a:ext uri="{FF2B5EF4-FFF2-40B4-BE49-F238E27FC236}">
                <a16:creationId xmlns:a16="http://schemas.microsoft.com/office/drawing/2014/main" id="{1DD095E4-D16C-696F-E9E2-F7278666D91B}"/>
              </a:ext>
            </a:extLst>
          </p:cNvPr>
          <p:cNvSpPr txBox="1"/>
          <p:nvPr/>
        </p:nvSpPr>
        <p:spPr>
          <a:xfrm>
            <a:off x="7545333" y="3212683"/>
            <a:ext cx="21444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Pro"/>
              </a:rPr>
              <a:t>BR =</a:t>
            </a:r>
            <a:r>
              <a:rPr lang="en-US">
                <a:latin typeface="Georgia Pro"/>
                <a:ea typeface="+mn-lt"/>
                <a:cs typeface="+mn-lt"/>
              </a:rPr>
              <a:t> 0.791(21)</a:t>
            </a:r>
            <a:endParaRPr lang="en-US">
              <a:latin typeface="Georgia Pro"/>
            </a:endParaRPr>
          </a:p>
        </p:txBody>
      </p:sp>
    </p:spTree>
    <p:extLst>
      <p:ext uri="{BB962C8B-B14F-4D97-AF65-F5344CB8AC3E}">
        <p14:creationId xmlns:p14="http://schemas.microsoft.com/office/powerpoint/2010/main" val="2559483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6116B-5617-5A65-A2B0-98E226774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8D63D-7E48-C34D-6F91-2DD46434DD9D}"/>
              </a:ext>
            </a:extLst>
          </p:cNvPr>
          <p:cNvSpPr>
            <a:spLocks noGrp="1"/>
          </p:cNvSpPr>
          <p:nvPr>
            <p:ph type="title"/>
          </p:nvPr>
        </p:nvSpPr>
        <p:spPr/>
        <p:txBody>
          <a:bodyPr/>
          <a:lstStyle/>
          <a:p>
            <a:r>
              <a:rPr lang="en-US" b="1">
                <a:latin typeface="Georgia"/>
              </a:rPr>
              <a:t>Goals of this study </a:t>
            </a:r>
            <a:endParaRPr lang="en-US" b="1">
              <a:latin typeface="Georgia" panose="02040502050405020303" pitchFamily="18" charset="0"/>
            </a:endParaRPr>
          </a:p>
        </p:txBody>
      </p:sp>
      <p:sp>
        <p:nvSpPr>
          <p:cNvPr id="3" name="Footer Placeholder 2">
            <a:extLst>
              <a:ext uri="{FF2B5EF4-FFF2-40B4-BE49-F238E27FC236}">
                <a16:creationId xmlns:a16="http://schemas.microsoft.com/office/drawing/2014/main" id="{095A1567-0F2F-DAD7-924E-D80745489564}"/>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EC8984E6-7E3F-4E0E-86EE-51E61550ACB6}"/>
              </a:ext>
            </a:extLst>
          </p:cNvPr>
          <p:cNvSpPr>
            <a:spLocks noGrp="1"/>
          </p:cNvSpPr>
          <p:nvPr>
            <p:ph type="sldNum" sz="quarter" idx="12"/>
          </p:nvPr>
        </p:nvSpPr>
        <p:spPr/>
        <p:txBody>
          <a:bodyPr/>
          <a:lstStyle/>
          <a:p>
            <a:fld id="{294A09A9-5501-47C1-A89A-A340965A2BE2}" type="slidenum">
              <a:rPr lang="en-US" smtClean="0"/>
              <a:t>8</a:t>
            </a:fld>
            <a:endParaRPr lang="en-US"/>
          </a:p>
        </p:txBody>
      </p:sp>
      <p:graphicFrame>
        <p:nvGraphicFramePr>
          <p:cNvPr id="5" name="Content Placeholder 4">
            <a:extLst>
              <a:ext uri="{FF2B5EF4-FFF2-40B4-BE49-F238E27FC236}">
                <a16:creationId xmlns:a16="http://schemas.microsoft.com/office/drawing/2014/main" id="{8DDFD2C7-562B-A8E6-4766-F6CCF01B3429}"/>
              </a:ext>
            </a:extLst>
          </p:cNvPr>
          <p:cNvGraphicFramePr>
            <a:graphicFrameLocks noGrp="1"/>
          </p:cNvGraphicFramePr>
          <p:nvPr>
            <p:ph sz="quarter" idx="13"/>
            <p:extLst>
              <p:ext uri="{D42A27DB-BD31-4B8C-83A1-F6EECF244321}">
                <p14:modId xmlns:p14="http://schemas.microsoft.com/office/powerpoint/2010/main" val="1288539464"/>
              </p:ext>
            </p:extLst>
          </p:nvPr>
        </p:nvGraphicFramePr>
        <p:xfrm>
          <a:off x="839561" y="1719943"/>
          <a:ext cx="10506075" cy="4338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6267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C1B67-1B87-067A-4AD7-8A1B3A4E4D6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3985EA-E5E1-AB4D-9122-5B33F8082E3C}"/>
              </a:ext>
            </a:extLst>
          </p:cNvPr>
          <p:cNvSpPr>
            <a:spLocks noGrp="1"/>
          </p:cNvSpPr>
          <p:nvPr>
            <p:ph type="ftr" sz="quarter" idx="11"/>
          </p:nvPr>
        </p:nvSpPr>
        <p:spPr/>
        <p:txBody>
          <a:bodyPr/>
          <a:lstStyle/>
          <a:p>
            <a:r>
              <a:rPr lang="en-US"/>
              <a:t>Study of Multiple Shape Coexistence in </a:t>
            </a:r>
            <a:r>
              <a:rPr lang="en-US" baseline="30000"/>
              <a:t>110</a:t>
            </a:r>
            <a:r>
              <a:rPr lang="en-US"/>
              <a:t>Cd</a:t>
            </a:r>
          </a:p>
        </p:txBody>
      </p:sp>
      <p:sp>
        <p:nvSpPr>
          <p:cNvPr id="4" name="Slide Number Placeholder 3">
            <a:extLst>
              <a:ext uri="{FF2B5EF4-FFF2-40B4-BE49-F238E27FC236}">
                <a16:creationId xmlns:a16="http://schemas.microsoft.com/office/drawing/2014/main" id="{573B1516-CCDF-BF39-4ABE-F2B2A64C86E2}"/>
              </a:ext>
            </a:extLst>
          </p:cNvPr>
          <p:cNvSpPr>
            <a:spLocks noGrp="1"/>
          </p:cNvSpPr>
          <p:nvPr>
            <p:ph type="sldNum" sz="quarter" idx="12"/>
          </p:nvPr>
        </p:nvSpPr>
        <p:spPr/>
        <p:txBody>
          <a:bodyPr/>
          <a:lstStyle/>
          <a:p>
            <a:fld id="{294A09A9-5501-47C1-A89A-A340965A2BE2}" type="slidenum">
              <a:rPr lang="en-US" smtClean="0"/>
              <a:t>9</a:t>
            </a:fld>
            <a:endParaRPr lang="en-US"/>
          </a:p>
        </p:txBody>
      </p:sp>
      <p:sp>
        <p:nvSpPr>
          <p:cNvPr id="5" name="Content Placeholder 4">
            <a:extLst>
              <a:ext uri="{FF2B5EF4-FFF2-40B4-BE49-F238E27FC236}">
                <a16:creationId xmlns:a16="http://schemas.microsoft.com/office/drawing/2014/main" id="{4DFAD7CC-5E39-FC2E-78EA-3C98489BA637}"/>
              </a:ext>
            </a:extLst>
          </p:cNvPr>
          <p:cNvSpPr>
            <a:spLocks noGrp="1"/>
          </p:cNvSpPr>
          <p:nvPr>
            <p:ph sz="quarter" idx="13"/>
          </p:nvPr>
        </p:nvSpPr>
        <p:spPr>
          <a:xfrm>
            <a:off x="848014" y="1769829"/>
            <a:ext cx="10505786" cy="4337913"/>
          </a:xfrm>
        </p:spPr>
        <p:txBody>
          <a:bodyPr vert="horz" lIns="91440" tIns="45720" rIns="91440" bIns="45720" rtlCol="0" anchor="t">
            <a:normAutofit/>
          </a:bodyPr>
          <a:lstStyle/>
          <a:p>
            <a:pPr marL="0" indent="0">
              <a:lnSpc>
                <a:spcPct val="100000"/>
              </a:lnSpc>
              <a:buNone/>
            </a:pPr>
            <a:r>
              <a:rPr lang="en-TT" b="1">
                <a:latin typeface="Georgia Pro"/>
              </a:rPr>
              <a:t>Experiment: </a:t>
            </a:r>
            <a:r>
              <a:rPr lang="el-GR" b="1">
                <a:latin typeface="Georgia Pro Light"/>
                <a:cs typeface="Times New Roman"/>
              </a:rPr>
              <a:t>β</a:t>
            </a:r>
            <a:r>
              <a:rPr lang="en-TT" b="1" baseline="30000">
                <a:latin typeface="Georgia Pro Light"/>
                <a:cs typeface="Times New Roman"/>
              </a:rPr>
              <a:t>-</a:t>
            </a:r>
            <a:r>
              <a:rPr lang="en-TT" b="1">
                <a:latin typeface="Georgia Pro Light"/>
                <a:cs typeface="Times New Roman"/>
              </a:rPr>
              <a:t> decay of </a:t>
            </a:r>
            <a:r>
              <a:rPr lang="en-TT" b="1" baseline="30000">
                <a:latin typeface="Georgia Pro Light"/>
                <a:cs typeface="Times New Roman"/>
              </a:rPr>
              <a:t>110</a:t>
            </a:r>
            <a:r>
              <a:rPr lang="en-TT" b="1">
                <a:latin typeface="Georgia Pro Light"/>
                <a:cs typeface="Times New Roman"/>
              </a:rPr>
              <a:t>Ag to </a:t>
            </a:r>
            <a:r>
              <a:rPr lang="en-TT" b="1" baseline="30000">
                <a:latin typeface="Georgia Pro Light"/>
                <a:cs typeface="Times New Roman"/>
              </a:rPr>
              <a:t>110</a:t>
            </a:r>
            <a:r>
              <a:rPr lang="en-TT" b="1">
                <a:latin typeface="Georgia Pro Light"/>
                <a:cs typeface="Times New Roman"/>
              </a:rPr>
              <a:t>Cd </a:t>
            </a:r>
          </a:p>
          <a:p>
            <a:pPr marL="0" indent="0">
              <a:lnSpc>
                <a:spcPct val="100000"/>
              </a:lnSpc>
              <a:buNone/>
            </a:pPr>
            <a:r>
              <a:rPr lang="en-TT" dirty="0">
                <a:latin typeface="Georgia Pro Light"/>
                <a:cs typeface="Times New Roman"/>
              </a:rPr>
              <a:t>                            </a:t>
            </a:r>
            <a:r>
              <a:rPr lang="el-GR">
                <a:latin typeface="Georgia Pro Light"/>
                <a:cs typeface="Times New Roman"/>
              </a:rPr>
              <a:t>β</a:t>
            </a:r>
            <a:r>
              <a:rPr lang="en-TT" baseline="30000">
                <a:latin typeface="Georgia Pro Light"/>
                <a:cs typeface="Times New Roman"/>
              </a:rPr>
              <a:t>+</a:t>
            </a:r>
            <a:r>
              <a:rPr lang="en-TT">
                <a:latin typeface="Georgia Pro Light"/>
                <a:cs typeface="Times New Roman"/>
              </a:rPr>
              <a:t>/EC decay of </a:t>
            </a:r>
            <a:r>
              <a:rPr lang="en-TT" baseline="30000">
                <a:latin typeface="Georgia Pro Light"/>
                <a:cs typeface="Times New Roman"/>
              </a:rPr>
              <a:t>110</a:t>
            </a:r>
            <a:r>
              <a:rPr lang="en-TT">
                <a:latin typeface="Georgia Pro Light"/>
                <a:cs typeface="Times New Roman"/>
              </a:rPr>
              <a:t>In to </a:t>
            </a:r>
            <a:r>
              <a:rPr lang="en-TT" baseline="30000">
                <a:latin typeface="Georgia Pro Light"/>
                <a:cs typeface="Times New Roman"/>
              </a:rPr>
              <a:t>110</a:t>
            </a:r>
            <a:r>
              <a:rPr lang="en-TT">
                <a:latin typeface="Georgia Pro Light"/>
                <a:cs typeface="Times New Roman"/>
              </a:rPr>
              <a:t>Cd</a:t>
            </a:r>
          </a:p>
          <a:p>
            <a:pPr marL="0" indent="0">
              <a:lnSpc>
                <a:spcPct val="100000"/>
              </a:lnSpc>
              <a:buNone/>
            </a:pPr>
            <a:r>
              <a:rPr lang="en-TT" b="1">
                <a:latin typeface="Georgia Pro"/>
                <a:cs typeface="Times New Roman"/>
              </a:rPr>
              <a:t>Facilities: </a:t>
            </a:r>
          </a:p>
          <a:p>
            <a:pPr marL="0" indent="0">
              <a:lnSpc>
                <a:spcPct val="100000"/>
              </a:lnSpc>
              <a:buNone/>
            </a:pPr>
            <a:r>
              <a:rPr lang="en-TT" b="1">
                <a:latin typeface="Georgia Pro"/>
                <a:cs typeface="Times New Roman"/>
              </a:rPr>
              <a:t>Experimental Setup: </a:t>
            </a:r>
          </a:p>
          <a:p>
            <a:r>
              <a:rPr lang="en-TT" b="1">
                <a:latin typeface="Georgia Pro Light"/>
                <a:ea typeface="+mn-lt"/>
                <a:cs typeface="+mn-lt"/>
              </a:rPr>
              <a:t>G</a:t>
            </a:r>
            <a:r>
              <a:rPr lang="en-TT">
                <a:latin typeface="Georgia Pro Light"/>
                <a:ea typeface="+mn-lt"/>
                <a:cs typeface="+mn-lt"/>
              </a:rPr>
              <a:t>amma </a:t>
            </a:r>
            <a:r>
              <a:rPr lang="en-TT" b="1">
                <a:latin typeface="Georgia Pro Light"/>
                <a:ea typeface="+mn-lt"/>
                <a:cs typeface="+mn-lt"/>
              </a:rPr>
              <a:t>R</a:t>
            </a:r>
            <a:r>
              <a:rPr lang="en-TT">
                <a:latin typeface="Georgia Pro Light"/>
                <a:ea typeface="+mn-lt"/>
                <a:cs typeface="+mn-lt"/>
              </a:rPr>
              <a:t>ay</a:t>
            </a:r>
            <a:r>
              <a:rPr lang="en-TT" b="1">
                <a:latin typeface="Georgia Pro Light"/>
                <a:ea typeface="+mn-lt"/>
                <a:cs typeface="+mn-lt"/>
              </a:rPr>
              <a:t> I</a:t>
            </a:r>
            <a:r>
              <a:rPr lang="en-TT">
                <a:latin typeface="Georgia Pro Light"/>
                <a:ea typeface="+mn-lt"/>
                <a:cs typeface="+mn-lt"/>
              </a:rPr>
              <a:t>nfrastructure </a:t>
            </a:r>
            <a:r>
              <a:rPr lang="en-TT" b="1">
                <a:latin typeface="Georgia Pro Light"/>
                <a:ea typeface="+mn-lt"/>
                <a:cs typeface="+mn-lt"/>
              </a:rPr>
              <a:t>F</a:t>
            </a:r>
            <a:r>
              <a:rPr lang="en-TT">
                <a:latin typeface="Georgia Pro Light"/>
                <a:ea typeface="+mn-lt"/>
                <a:cs typeface="+mn-lt"/>
              </a:rPr>
              <a:t>or </a:t>
            </a:r>
            <a:r>
              <a:rPr lang="en-TT" b="1">
                <a:latin typeface="Georgia Pro Light"/>
                <a:ea typeface="+mn-lt"/>
                <a:cs typeface="+mn-lt"/>
              </a:rPr>
              <a:t>F</a:t>
            </a:r>
            <a:r>
              <a:rPr lang="en-TT">
                <a:latin typeface="Georgia Pro Light"/>
                <a:ea typeface="+mn-lt"/>
                <a:cs typeface="+mn-lt"/>
              </a:rPr>
              <a:t>undamental </a:t>
            </a:r>
            <a:r>
              <a:rPr lang="en-TT" b="1">
                <a:latin typeface="Georgia Pro Light"/>
                <a:ea typeface="+mn-lt"/>
                <a:cs typeface="+mn-lt"/>
              </a:rPr>
              <a:t>I</a:t>
            </a:r>
            <a:r>
              <a:rPr lang="en-TT">
                <a:latin typeface="Georgia Pro Light"/>
                <a:ea typeface="+mn-lt"/>
                <a:cs typeface="+mn-lt"/>
              </a:rPr>
              <a:t>nvestigations of </a:t>
            </a:r>
            <a:r>
              <a:rPr lang="en-TT" b="1">
                <a:latin typeface="Georgia Pro Light"/>
                <a:ea typeface="+mn-lt"/>
                <a:cs typeface="+mn-lt"/>
              </a:rPr>
              <a:t>N</a:t>
            </a:r>
            <a:r>
              <a:rPr lang="en-TT">
                <a:latin typeface="Georgia Pro Light"/>
                <a:ea typeface="+mn-lt"/>
                <a:cs typeface="+mn-lt"/>
              </a:rPr>
              <a:t>uclei (</a:t>
            </a:r>
            <a:r>
              <a:rPr lang="en-TT">
                <a:solidFill>
                  <a:srgbClr val="404040"/>
                </a:solidFill>
                <a:latin typeface="Georgia Pro Light"/>
                <a:cs typeface="Arial"/>
              </a:rPr>
              <a:t>GRIFFIN)</a:t>
            </a:r>
            <a:endParaRPr lang="en-TT">
              <a:latin typeface="Georgia Pro Light"/>
            </a:endParaRPr>
          </a:p>
          <a:p>
            <a:r>
              <a:rPr lang="en-US">
                <a:latin typeface="Georgia Pro Light"/>
              </a:rPr>
              <a:t>480 MeV proton beam on a UC</a:t>
            </a:r>
            <a:r>
              <a:rPr lang="en-US" baseline="-25000">
                <a:latin typeface="Georgia Pro Light"/>
              </a:rPr>
              <a:t>x</a:t>
            </a:r>
            <a:r>
              <a:rPr lang="en-US">
                <a:latin typeface="Georgia Pro Light"/>
              </a:rPr>
              <a:t> target</a:t>
            </a:r>
            <a:endParaRPr lang="en-US"/>
          </a:p>
        </p:txBody>
      </p:sp>
      <p:pic>
        <p:nvPicPr>
          <p:cNvPr id="6" name="Picture 6" descr="TRIUMF Logo in blue">
            <a:extLst>
              <a:ext uri="{FF2B5EF4-FFF2-40B4-BE49-F238E27FC236}">
                <a16:creationId xmlns:a16="http://schemas.microsoft.com/office/drawing/2014/main" id="{ED8203F5-6E22-87C7-14B5-68C4FDF08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877" y="3084261"/>
            <a:ext cx="1818711" cy="3237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8FB9B2-18A6-C41F-A149-38036685675F}"/>
              </a:ext>
            </a:extLst>
          </p:cNvPr>
          <p:cNvSpPr>
            <a:spLocks noGrp="1"/>
          </p:cNvSpPr>
          <p:nvPr>
            <p:ph type="title"/>
          </p:nvPr>
        </p:nvSpPr>
        <p:spPr>
          <a:xfrm>
            <a:off x="841248" y="381000"/>
            <a:ext cx="10972800" cy="1325563"/>
          </a:xfrm>
        </p:spPr>
        <p:txBody>
          <a:bodyPr/>
          <a:lstStyle/>
          <a:p>
            <a:r>
              <a:rPr lang="en-US" b="1">
                <a:latin typeface="Georgia" panose="02040502050405020303" pitchFamily="18" charset="0"/>
              </a:rPr>
              <a:t>Experimental details</a:t>
            </a:r>
          </a:p>
        </p:txBody>
      </p:sp>
      <p:pic>
        <p:nvPicPr>
          <p:cNvPr id="8" name="Picture 7">
            <a:extLst>
              <a:ext uri="{FF2B5EF4-FFF2-40B4-BE49-F238E27FC236}">
                <a16:creationId xmlns:a16="http://schemas.microsoft.com/office/drawing/2014/main" id="{610AA6A3-35B1-84C1-07A0-FFEBA5B5B1BF}"/>
              </a:ext>
            </a:extLst>
          </p:cNvPr>
          <p:cNvPicPr>
            <a:picLocks noChangeAspect="1"/>
          </p:cNvPicPr>
          <p:nvPr/>
        </p:nvPicPr>
        <p:blipFill>
          <a:blip r:embed="rId4"/>
          <a:srcRect l="29134" t="17631" r="14344" b="1692"/>
          <a:stretch>
            <a:fillRect/>
          </a:stretch>
        </p:blipFill>
        <p:spPr>
          <a:xfrm>
            <a:off x="8801845" y="628684"/>
            <a:ext cx="2542141" cy="2481683"/>
          </a:xfrm>
          <a:prstGeom prst="ellipse">
            <a:avLst/>
          </a:prstGeom>
          <a:ln w="28575" cap="rnd">
            <a:solidFill>
              <a:schemeClr val="accent1">
                <a:lumMod val="75000"/>
              </a:schemeClr>
            </a:solidFill>
          </a:ln>
          <a:effectLst/>
        </p:spPr>
      </p:pic>
    </p:spTree>
    <p:extLst>
      <p:ext uri="{BB962C8B-B14F-4D97-AF65-F5344CB8AC3E}">
        <p14:creationId xmlns:p14="http://schemas.microsoft.com/office/powerpoint/2010/main" val="2162526210"/>
      </p:ext>
    </p:extLst>
  </p:cSld>
  <p:clrMapOvr>
    <a:masterClrMapping/>
  </p:clrMapOvr>
</p:sld>
</file>

<file path=ppt/theme/theme1.xml><?xml version="1.0" encoding="utf-8"?>
<a:theme xmlns:a="http://schemas.openxmlformats.org/drawingml/2006/main" name="Office Theme">
  <a:themeElements>
    <a:clrScheme name="Custom 81">
      <a:dk1>
        <a:sysClr val="windowText" lastClr="000000"/>
      </a:dk1>
      <a:lt1>
        <a:sysClr val="window" lastClr="FFFFFF"/>
      </a:lt1>
      <a:dk2>
        <a:srgbClr val="025373"/>
      </a:dk2>
      <a:lt2>
        <a:srgbClr val="E7E6E6"/>
      </a:lt2>
      <a:accent1>
        <a:srgbClr val="2A828C"/>
      </a:accent1>
      <a:accent2>
        <a:srgbClr val="41A6A6"/>
      </a:accent2>
      <a:accent3>
        <a:srgbClr val="D99B77"/>
      </a:accent3>
      <a:accent4>
        <a:srgbClr val="D9B6A3"/>
      </a:accent4>
      <a:accent5>
        <a:srgbClr val="F2A74B"/>
      </a:accent5>
      <a:accent6>
        <a:srgbClr val="4D748C"/>
      </a:accent6>
      <a:hlink>
        <a:srgbClr val="0563C1"/>
      </a:hlink>
      <a:folHlink>
        <a:srgbClr val="954F72"/>
      </a:folHlink>
    </a:clrScheme>
    <a:fontScheme name="Custom 115">
      <a:majorFont>
        <a:latin typeface="Century Gothic"/>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resentation_tm89715846_Win32_JB_SL_v3" id="{FF20A971-F564-4CBD-8D9A-6CD4D6C5EAE2}" vid="{A8C690A1-1652-4BD3-A3B8-8D03220F2B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59c37af-e260-4b38-977c-1e10c27b44f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1C1D1BACD25447A60AEC87F10F9B9B" ma:contentTypeVersion="9" ma:contentTypeDescription="Create a new document." ma:contentTypeScope="" ma:versionID="d9357d706783c66699aa9568b3396a8a">
  <xsd:schema xmlns:xsd="http://www.w3.org/2001/XMLSchema" xmlns:xs="http://www.w3.org/2001/XMLSchema" xmlns:p="http://schemas.microsoft.com/office/2006/metadata/properties" xmlns:ns3="f59c37af-e260-4b38-977c-1e10c27b44f8" xmlns:ns4="49b7c0cd-ae15-4168-a31f-2708724787c6" targetNamespace="http://schemas.microsoft.com/office/2006/metadata/properties" ma:root="true" ma:fieldsID="de96bf12c99e443dba2921e4fa893672" ns3:_="" ns4:_="">
    <xsd:import namespace="f59c37af-e260-4b38-977c-1e10c27b44f8"/>
    <xsd:import namespace="49b7c0cd-ae15-4168-a31f-2708724787c6"/>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9c37af-e260-4b38-977c-1e10c27b44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b7c0cd-ae15-4168-a31f-2708724787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8E45D4-EF91-4FDE-9009-9846553E36A5}">
  <ds:schemaRefs>
    <ds:schemaRef ds:uri="f59c37af-e260-4b38-977c-1e10c27b44f8"/>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449D2655-BB4A-43AF-8486-7195F30CFFA6}">
  <ds:schemaRefs>
    <ds:schemaRef ds:uri="http://schemas.microsoft.com/sharepoint/v3/contenttype/forms"/>
  </ds:schemaRefs>
</ds:datastoreItem>
</file>

<file path=customXml/itemProps3.xml><?xml version="1.0" encoding="utf-8"?>
<ds:datastoreItem xmlns:ds="http://schemas.openxmlformats.org/officeDocument/2006/customXml" ds:itemID="{D3661195-1D2E-431B-9E36-18F377896CEC}">
  <ds:schemaRefs>
    <ds:schemaRef ds:uri="49b7c0cd-ae15-4168-a31f-2708724787c6"/>
    <ds:schemaRef ds:uri="f59c37af-e260-4b38-977c-1e10c27b44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Metadata/LabelInfo.xml><?xml version="1.0" encoding="utf-8"?>
<clbl:labelList xmlns:clbl="http://schemas.microsoft.com/office/2020/mipLabelMetadata">
  <clbl:label id="{be62a12b-2cad-49a1-a5fa-85f4f3156a7d}" enabled="0" method="" siteId="{be62a12b-2cad-49a1-a5fa-85f4f3156a7d}" removed="1"/>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32</Slides>
  <Notes>19</Notes>
  <HiddenSlides>1</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Study of Multiple Shape Coexistence in 110Cd</vt:lpstr>
      <vt:lpstr>INTRODUCTION</vt:lpstr>
      <vt:lpstr>INTRODUCTION</vt:lpstr>
      <vt:lpstr>MOTIVATION</vt:lpstr>
      <vt:lpstr>INVESTIGATION OF SHAPE COEXISTENCE</vt:lpstr>
      <vt:lpstr>BRANCHING RATIOS</vt:lpstr>
      <vt:lpstr>BRANCHING RATIOS</vt:lpstr>
      <vt:lpstr>Goals of this study </vt:lpstr>
      <vt:lpstr>Experimental details</vt:lpstr>
      <vt:lpstr>Experimental details - GRIFFIN</vt:lpstr>
      <vt:lpstr>PowerPoint Presentation</vt:lpstr>
      <vt:lpstr>PowerPoint Presentation</vt:lpstr>
      <vt:lpstr>PowerPoint Presentation</vt:lpstr>
      <vt:lpstr>PowerPoint Presentation</vt:lpstr>
      <vt:lpstr>DATA ANALYSIS PROCESS</vt:lpstr>
      <vt:lpstr>PowerPoint Presentation</vt:lpstr>
      <vt:lpstr>PowerPoint Presentation</vt:lpstr>
      <vt:lpstr>LEVEL SCHEME</vt:lpstr>
      <vt:lpstr>Potential new 2+→0+ transition</vt:lpstr>
      <vt:lpstr>Potential new 2+→0+ transition</vt:lpstr>
      <vt:lpstr>Potential new 2+→0+ transition</vt:lpstr>
      <vt:lpstr>Potential new2+→0+ transition</vt:lpstr>
      <vt:lpstr>What's happening here? </vt:lpstr>
      <vt:lpstr>What's happening here? </vt:lpstr>
      <vt:lpstr>What's happening here? </vt:lpstr>
      <vt:lpstr>HOW DO WE RESOLVE THIS?</vt:lpstr>
      <vt:lpstr>BRANCHING RATIO WHEN GATING ON 790 keV</vt:lpstr>
      <vt:lpstr>PowerPoint Presentation</vt:lpstr>
      <vt:lpstr>THANK YOU!</vt:lpstr>
      <vt:lpstr>References</vt:lpstr>
      <vt:lpstr>PowerPoint Presentation</vt:lpstr>
      <vt:lpstr>HOW DO WE RESOLVE THIS?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Multiple Shape Coexistence in 110Cd</dc:title>
  <dc:creator/>
  <cp:revision>293</cp:revision>
  <dcterms:created xsi:type="dcterms:W3CDTF">2021-06-15T13:20:39Z</dcterms:created>
  <dcterms:modified xsi:type="dcterms:W3CDTF">2026-02-14T00:38:09Z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0x010100881C1D1BACD25447A60AEC87F10F9B9B</vt:lpwstr>
  </property>
</Properties>
</file>