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8"/>
  </p:notesMasterIdLst>
  <p:handoutMasterIdLst>
    <p:handoutMasterId r:id="rId9"/>
  </p:handoutMasterIdLst>
  <p:sldIdLst>
    <p:sldId id="664" r:id="rId2"/>
    <p:sldId id="2085" r:id="rId3"/>
    <p:sldId id="10016" r:id="rId4"/>
    <p:sldId id="10017" r:id="rId5"/>
    <p:sldId id="2072" r:id="rId6"/>
    <p:sldId id="998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F"/>
    <a:srgbClr val="767171"/>
    <a:srgbClr val="FFFF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5" autoAdjust="0"/>
    <p:restoredTop sz="94692"/>
  </p:normalViewPr>
  <p:slideViewPr>
    <p:cSldViewPr snapToGrid="0" snapToObjects="1">
      <p:cViewPr varScale="1">
        <p:scale>
          <a:sx n="105" d="100"/>
          <a:sy n="105" d="100"/>
        </p:scale>
        <p:origin x="208" y="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9/25/25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9/25/25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A6A82-C43D-0E45-8BBC-3BA89641B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05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2025-09-25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2025-09-25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2025-09-25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2025-09-25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iumfoffice365.sharepoint.com/:x:/s/ParticlePhysicsDepartment/Eegd1qX6NrlPkjR3zF13TKABLUmyCW-okWim9MYTfR7qpw?e=iBVED8&amp;nav=MTVfezAwMDAwMDAwLTAwMDEtMDAwMC0wMDAwLTAwMDAwMDAwMDAwMH0&amp;ovuser=c2053510-9cb3-4679-a2d3-8f442e03b587%2Cstelzer-chilton%40triumf.ca&amp;clickparams=eyJBcHBOYW1lIjoiVGVhbXMtRGVza3RvcCIsIkFwcFZlcnNpb24iOiI1MC8yNTA4MjgxNzkxMiIsIkhhc0ZlZGVyYXRlZFVzZXIiOmZhbHNlfQ%3D%3D" TargetMode="External"/><Relationship Id="rId2" Type="http://schemas.openxmlformats.org/officeDocument/2006/relationships/hyperlink" Target="https://triumfoffice365-my.sharepoint.com/:x:/g/personal/lgorman_triumf_ca/ERXiTvcKHjtCpf1YnCMsKmYBrqRXbAllCCzcPPqLTjvX7w?e=UbCHd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triumf.ca/event/849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Particle Physics Faculty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E9DF6-0197-454E-9EB8-796E0050B9AE}"/>
              </a:ext>
            </a:extLst>
          </p:cNvPr>
          <p:cNvSpPr/>
          <p:nvPr/>
        </p:nvSpPr>
        <p:spPr>
          <a:xfrm>
            <a:off x="1417280" y="1856358"/>
            <a:ext cx="109437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400" dirty="0"/>
              <a:t>Agenda</a:t>
            </a:r>
            <a:endParaRPr lang="en-CA" sz="2000" dirty="0"/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News/Update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212121"/>
                </a:solidFill>
              </a:rPr>
              <a:t>PSD Retreat Planning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1522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162B6D-C944-32BE-1EA2-1F66A0186C7B}"/>
              </a:ext>
            </a:extLst>
          </p:cNvPr>
          <p:cNvSpPr txBox="1"/>
          <p:nvPr/>
        </p:nvSpPr>
        <p:spPr>
          <a:xfrm>
            <a:off x="2077179" y="2505152"/>
            <a:ext cx="8037643" cy="188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940" i="1">
                <a:solidFill>
                  <a:srgbClr val="45454A"/>
                </a:solidFill>
                <a:latin typeface="Helvetica Neue"/>
              </a:rPr>
              <a:t>TRIUMF is located on the 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traditional, ancestral, and unceded territory of </a:t>
            </a:r>
            <a:r>
              <a:rPr lang="en-US" sz="1940" i="1" err="1">
                <a:solidFill>
                  <a:srgbClr val="00B0F0"/>
                </a:solidFill>
                <a:latin typeface="Helvetica Neue"/>
              </a:rPr>
              <a:t>thexʷməθkʷəy̓əm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 (Musqueam) people</a:t>
            </a:r>
            <a:r>
              <a:rPr lang="en-US" sz="1940" i="1">
                <a:solidFill>
                  <a:srgbClr val="45454A"/>
                </a:solidFill>
                <a:latin typeface="Helvetica Neue"/>
              </a:rPr>
              <a:t>, who for millennia have passed on their culture, history, and traditions from one generation to the next on this site.</a:t>
            </a:r>
          </a:p>
          <a:p>
            <a:pPr algn="l" fontAlgn="base"/>
            <a:br>
              <a:rPr lang="en-US" sz="1940" i="1">
                <a:solidFill>
                  <a:srgbClr val="45454A"/>
                </a:solidFill>
                <a:latin typeface="Helvetica Neue"/>
              </a:rPr>
            </a:br>
            <a:r>
              <a:rPr lang="en-US" sz="1940" i="1">
                <a:solidFill>
                  <a:srgbClr val="45454A"/>
                </a:solidFill>
                <a:latin typeface="Helvetica Neue"/>
              </a:rPr>
              <a:t>TRIUMF’s home has always been 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a seat of learning.</a:t>
            </a:r>
          </a:p>
        </p:txBody>
      </p:sp>
    </p:spTree>
    <p:extLst>
      <p:ext uri="{BB962C8B-B14F-4D97-AF65-F5344CB8AC3E}">
        <p14:creationId xmlns:p14="http://schemas.microsoft.com/office/powerpoint/2010/main" val="14322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FF0F3-1F07-EC13-C750-7D0389066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9C16F63C-A458-9EFC-4456-C1E8FA8586F8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News/Updates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C894A-0B4E-6619-D31C-38CA3FF97B38}"/>
              </a:ext>
            </a:extLst>
          </p:cNvPr>
          <p:cNvSpPr txBox="1"/>
          <p:nvPr/>
        </p:nvSpPr>
        <p:spPr>
          <a:xfrm>
            <a:off x="865376" y="1404777"/>
            <a:ext cx="10694092" cy="46320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PSD is collecting info about current grad students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Please enter asap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u="sng" dirty="0">
                <a:hlinkClick r:id="rId2" tooltip="Original URL:&#10;https://triumfoffice365-my.sharepoint.com/:x:/g/personal/lgorman_triumf_ca/ERXiTvcKHjtCpf1YnCMsKmYBrqRXbAllCCzcPPqLTjvX7w?e=UbCHdu&#10;&#10;Click to follow link."/>
              </a:rPr>
              <a:t>PSD Grad Students.xlsx</a:t>
            </a:r>
            <a:endParaRPr lang="en-CA" sz="2000" u="sng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u="sng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PSD has $30K in this year’s budget for SAP detector development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hlinkClick r:id="rId3"/>
              </a:rPr>
              <a:t>Collecting ideas here </a:t>
            </a:r>
            <a:endParaRPr lang="en-CA" sz="2000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u="sng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u="sng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u="sng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u="sng" dirty="0"/>
          </a:p>
          <a:p>
            <a:pPr lvl="1"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8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9573E-DAD4-42D0-C5EC-FA789AE6B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DCB845B2-7EC7-D3C1-FC1F-8BA91047CB64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Next PSD Retreat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A733F-638E-DA26-15B9-F48B70159E86}"/>
              </a:ext>
            </a:extLst>
          </p:cNvPr>
          <p:cNvSpPr txBox="1"/>
          <p:nvPr/>
        </p:nvSpPr>
        <p:spPr>
          <a:xfrm>
            <a:off x="865376" y="1404777"/>
            <a:ext cx="10694092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Date : October 3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Venue : Royal Vancouver Yacht Club: 9am-5pm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hlinkClick r:id="rId2"/>
              </a:rPr>
              <a:t>Preliminary Agenda</a:t>
            </a:r>
            <a:r>
              <a:rPr lang="en-CA" sz="2000" dirty="0"/>
              <a:t>: 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Planning the goals for current 5YP 2025 – 2030 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Department reports (10+5min)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Next part mostly discussion based with at most single slide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Round Table Discussion Current 5 year plan period 2025 – 2030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Discussion points for next 5 year plan 2030 -2035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Discussion points for beyond 2035 ; 20 year vision</a:t>
            </a:r>
            <a:endParaRPr lang="en-CA" sz="2000" kern="100" dirty="0">
              <a:solidFill>
                <a:srgbClr val="212121"/>
              </a:solidFill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1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597949" y="916242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000" dirty="0"/>
              <a:t>Hiring Priorities in Particle Physics (2030-35)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3402C-C905-0340-9C7C-1AD1EF068377}"/>
              </a:ext>
            </a:extLst>
          </p:cNvPr>
          <p:cNvSpPr txBox="1"/>
          <p:nvPr/>
        </p:nvSpPr>
        <p:spPr>
          <a:xfrm>
            <a:off x="714108" y="1497924"/>
            <a:ext cx="1069760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ea typeface="Cambria" panose="02040503050406030204" pitchFamily="18" charset="0"/>
                <a:cs typeface="Times New Roman" panose="02020603050405020304" pitchFamily="18" charset="0"/>
              </a:rPr>
              <a:t>Preliminary department highest priority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TUCAN (technical personnel (1 P&amp;S + 0.5 tech) for the user facility era) 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PIONEER (secure critical mass)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Astro-particle SNOLAB/Local (</a:t>
            </a:r>
            <a:r>
              <a:rPr lang="en-CA" sz="2000" dirty="0" err="1"/>
              <a:t>nEXO</a:t>
            </a:r>
            <a:r>
              <a:rPr lang="en-CA" sz="2000" dirty="0"/>
              <a:t> / DarkSide-20k / ARGO / </a:t>
            </a:r>
            <a:r>
              <a:rPr lang="en-CA" sz="2000" dirty="0">
                <a:ea typeface="Cambria" panose="02040503050406030204" pitchFamily="18" charset="0"/>
                <a:cs typeface="Times New Roman" panose="02020603050405020304" pitchFamily="18" charset="0"/>
              </a:rPr>
              <a:t>P-ONE</a:t>
            </a:r>
            <a:r>
              <a:rPr lang="en-CA" sz="2000" dirty="0"/>
              <a:t>)*</a:t>
            </a:r>
            <a:endParaRPr lang="en-CA" sz="20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ea typeface="Cambria" panose="02040503050406030204" pitchFamily="18" charset="0"/>
                <a:cs typeface="Times New Roman" panose="02020603050405020304" pitchFamily="18" charset="0"/>
              </a:rPr>
              <a:t>Division wide priority</a:t>
            </a:r>
            <a:endParaRPr lang="en-CA" sz="2000" dirty="0"/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ea typeface="Cambria" panose="02040503050406030204" pitchFamily="18" charset="0"/>
                <a:cs typeface="Times New Roman" panose="02020603050405020304" pitchFamily="18" charset="0"/>
              </a:rPr>
              <a:t>Strengthening potential New Centers or Science &amp; Technology capabilities (~10 FTE)**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ea typeface="Cambria" panose="02040503050406030204" pitchFamily="18" charset="0"/>
                <a:cs typeface="Times New Roman" panose="02020603050405020304" pitchFamily="18" charset="0"/>
              </a:rPr>
              <a:t>Opportunities with universities</a:t>
            </a:r>
            <a:endParaRPr lang="en-CA" sz="2000" dirty="0"/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Future Collider </a:t>
            </a:r>
            <a:r>
              <a:rPr lang="en-CA" sz="2000" i="1" dirty="0"/>
              <a:t>(joint-position with university)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UCN </a:t>
            </a:r>
            <a:r>
              <a:rPr lang="en-CA" sz="2000" i="1" dirty="0"/>
              <a:t>(joint-position with university)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Quantum/Precision </a:t>
            </a:r>
            <a:r>
              <a:rPr lang="en-CA" sz="2000" i="1" dirty="0"/>
              <a:t>(joint-position with university)</a:t>
            </a:r>
            <a:endParaRPr lang="en-CA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5C32B7-5462-244C-A2F8-F3EA0C7ED451}"/>
              </a:ext>
            </a:extLst>
          </p:cNvPr>
          <p:cNvSpPr/>
          <p:nvPr/>
        </p:nvSpPr>
        <p:spPr>
          <a:xfrm>
            <a:off x="9545444" y="5006898"/>
            <a:ext cx="618498" cy="21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A51A1-D42C-E7DD-8786-E2F1E420992A}"/>
              </a:ext>
            </a:extLst>
          </p:cNvPr>
          <p:cNvSpPr txBox="1"/>
          <p:nvPr/>
        </p:nvSpPr>
        <p:spPr>
          <a:xfrm>
            <a:off x="597948" y="6075926"/>
            <a:ext cx="9192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*coordinated with SciTech</a:t>
            </a:r>
          </a:p>
          <a:p>
            <a:r>
              <a:rPr lang="en-CA" dirty="0">
                <a:ea typeface="Cambria" panose="02040503050406030204" pitchFamily="18" charset="0"/>
                <a:cs typeface="Times New Roman" panose="02020603050405020304" pitchFamily="18" charset="0"/>
              </a:rPr>
              <a:t>**</a:t>
            </a:r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coordinated with SciTech, </a:t>
            </a:r>
            <a:r>
              <a:rPr lang="en-US" dirty="0" err="1">
                <a:ea typeface="Cambria" panose="02040503050406030204" pitchFamily="18" charset="0"/>
                <a:cs typeface="Times New Roman" panose="02020603050405020304" pitchFamily="18" charset="0"/>
              </a:rPr>
              <a:t>SciComp</a:t>
            </a:r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, CMMS, Nuclear / some portion CFI/NFRF funded</a:t>
            </a:r>
            <a:endParaRPr lang="en-CA" dirty="0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0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73011-E301-8162-2E98-5256C8196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B0B02B1D-1E56-7172-30F3-D09E5D2C53CB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AOB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970147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82795</TotalTime>
  <Words>285</Words>
  <Application>Microsoft Macintosh PowerPoint</Application>
  <PresentationFormat>Widescreen</PresentationFormat>
  <Paragraphs>43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</vt:lpstr>
      <vt:lpstr>Helvetica Neue</vt:lpstr>
      <vt:lpstr>Wingdings</vt:lpstr>
      <vt:lpstr>Custom Design</vt:lpstr>
      <vt:lpstr>Particle Physics Faculty Meeting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Oliver Stelzer-Chilton</dc:creator>
  <cp:lastModifiedBy>Oliver Stelzer</cp:lastModifiedBy>
  <cp:revision>2569</cp:revision>
  <cp:lastPrinted>2024-06-13T18:59:23Z</cp:lastPrinted>
  <dcterms:created xsi:type="dcterms:W3CDTF">2018-01-29T04:01:54Z</dcterms:created>
  <dcterms:modified xsi:type="dcterms:W3CDTF">2025-09-25T20:45:10Z</dcterms:modified>
</cp:coreProperties>
</file>