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11"/>
  </p:notesMasterIdLst>
  <p:handoutMasterIdLst>
    <p:handoutMasterId r:id="rId12"/>
  </p:handoutMasterIdLst>
  <p:sldIdLst>
    <p:sldId id="664" r:id="rId2"/>
    <p:sldId id="2085" r:id="rId3"/>
    <p:sldId id="10014" r:id="rId4"/>
    <p:sldId id="10016" r:id="rId5"/>
    <p:sldId id="10019" r:id="rId6"/>
    <p:sldId id="10017" r:id="rId7"/>
    <p:sldId id="10015" r:id="rId8"/>
    <p:sldId id="10020" r:id="rId9"/>
    <p:sldId id="69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F"/>
    <a:srgbClr val="767171"/>
    <a:srgbClr val="FFFFFF"/>
    <a:srgbClr val="009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58" autoAdjust="0"/>
    <p:restoredTop sz="94692"/>
  </p:normalViewPr>
  <p:slideViewPr>
    <p:cSldViewPr snapToGrid="0" snapToObjects="1">
      <p:cViewPr varScale="1">
        <p:scale>
          <a:sx n="105" d="100"/>
          <a:sy n="105" d="100"/>
        </p:scale>
        <p:origin x="192" y="5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37" d="100"/>
          <a:sy n="137" d="100"/>
        </p:scale>
        <p:origin x="1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9C03A-79D8-174C-8A65-8B724BE9D7B5}" type="datetimeFigureOut">
              <a:rPr lang="en-US" smtClean="0"/>
              <a:t>10/9/25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49E93-5542-D14B-A07B-05AD65D6EB97}" type="slidenum">
              <a:rPr lang="en-US" smtClean="0"/>
              <a:t>‹#›</a:t>
            </a:fld>
            <a:endParaRPr lang="en-US" dirty="0"/>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967B-E13D-644C-B749-25F5E6C5117C}" type="datetimeFigureOut">
              <a:rPr lang="en-US" smtClean="0"/>
              <a:t>10/9/25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6A82-C43D-0E45-8BBC-3BA89641B414}" type="slidenum">
              <a:rPr lang="en-US" smtClean="0"/>
              <a:t>‹#›</a:t>
            </a:fld>
            <a:endParaRPr lang="en-US" dirty="0"/>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FA6A82-C43D-0E45-8BBC-3BA89641B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059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2025-10-09</a:t>
            </a:fld>
            <a:endParaRPr lang="en-US" dirty="0">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a:t>Click to edit Master title style</a:t>
            </a:r>
            <a:endParaRPr lang="en-US" dirty="0"/>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2025-10-09</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3"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0261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2025-10-09</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2025-10-09</a:t>
            </a:fld>
            <a:endParaRPr lang="en-US" dirty="0">
              <a:solidFill>
                <a:schemeClr val="bg2">
                  <a:lumMod val="10000"/>
                </a:schemeClr>
              </a:solidFill>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979687"/>
            <a:ext cx="8953827" cy="650329"/>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
        <p:nvSpPr>
          <p:cNvPr id="12" name="Content Placeholder 2"/>
          <p:cNvSpPr>
            <a:spLocks noGrp="1"/>
          </p:cNvSpPr>
          <p:nvPr>
            <p:ph idx="1"/>
          </p:nvPr>
        </p:nvSpPr>
        <p:spPr>
          <a:xfrm>
            <a:off x="681471" y="2032777"/>
            <a:ext cx="8953827" cy="3939398"/>
          </a:xfrm>
          <a:prstGeom prst="rect">
            <a:avLst/>
          </a:prstGeom>
        </p:spPr>
        <p:txBody>
          <a:bodyPr anchor="ctr">
            <a:normAutofit/>
          </a:bodyP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785" r:id="rId20"/>
    <p:sldLayoutId id="2147483790" r:id="rId21"/>
    <p:sldLayoutId id="2147483791" r:id="rId22"/>
    <p:sldLayoutId id="2147483793" r:id="rId23"/>
    <p:sldLayoutId id="2147483794" r:id="rId24"/>
    <p:sldLayoutId id="2147483795"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96" r:id="rId42"/>
    <p:sldLayoutId id="2147483821" r:id="rId43"/>
    <p:sldLayoutId id="2147483823" r:id="rId44"/>
    <p:sldLayoutId id="2147483819" r:id="rId45"/>
    <p:sldLayoutId id="2147483820" r:id="rId46"/>
    <p:sldLayoutId id="2147483814" r:id="rId47"/>
    <p:sldLayoutId id="2147483815" r:id="rId48"/>
    <p:sldLayoutId id="2147483816" r:id="rId49"/>
    <p:sldLayoutId id="2147483824" r:id="rId5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dana@triumf.ca" TargetMode="Externa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triumfoffice365-my.sharepoint.com/:x:/g/personal/lgorman_triumf_ca/ERXiTvcKHjtCpf1YnCMsKmYBrqRXbAllCCzcPPqLTjvX7w?e=UbCHdu"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Particle Physics Faculty Meeting</a:t>
            </a:r>
            <a:endParaRPr lang="en-US" sz="3000" dirty="0"/>
          </a:p>
        </p:txBody>
      </p:sp>
      <p:sp>
        <p:nvSpPr>
          <p:cNvPr id="5" name="Rectangle 4">
            <a:extLst>
              <a:ext uri="{FF2B5EF4-FFF2-40B4-BE49-F238E27FC236}">
                <a16:creationId xmlns:a16="http://schemas.microsoft.com/office/drawing/2014/main" id="{3F3E9DF6-0197-454E-9EB8-796E0050B9AE}"/>
              </a:ext>
            </a:extLst>
          </p:cNvPr>
          <p:cNvSpPr/>
          <p:nvPr/>
        </p:nvSpPr>
        <p:spPr>
          <a:xfrm>
            <a:off x="1417280" y="1856358"/>
            <a:ext cx="10943746" cy="1231106"/>
          </a:xfrm>
          <a:prstGeom prst="rect">
            <a:avLst/>
          </a:prstGeom>
        </p:spPr>
        <p:txBody>
          <a:bodyPr wrap="square">
            <a:spAutoFit/>
          </a:bodyPr>
          <a:lstStyle/>
          <a:p>
            <a:pPr marL="285750" indent="-285750">
              <a:spcBef>
                <a:spcPts val="600"/>
              </a:spcBef>
              <a:buClr>
                <a:srgbClr val="00B0F0"/>
              </a:buClr>
              <a:buFont typeface="Wingdings" charset="2"/>
              <a:buChar char="§"/>
            </a:pPr>
            <a:r>
              <a:rPr lang="en-US" sz="2400" dirty="0"/>
              <a:t>Agenda</a:t>
            </a:r>
            <a:endParaRPr lang="en-CA" sz="2000" dirty="0"/>
          </a:p>
          <a:p>
            <a:pPr marL="742950" lvl="1" indent="-285750">
              <a:spcBef>
                <a:spcPts val="600"/>
              </a:spcBef>
              <a:buClr>
                <a:srgbClr val="00B0F0"/>
              </a:buClr>
              <a:buFont typeface="Wingdings" charset="2"/>
              <a:buChar char="§"/>
            </a:pPr>
            <a:r>
              <a:rPr lang="en-CA" sz="2000" dirty="0"/>
              <a:t>News/Update</a:t>
            </a:r>
          </a:p>
          <a:p>
            <a:pPr marL="742950" lvl="1" indent="-285750">
              <a:spcBef>
                <a:spcPts val="600"/>
              </a:spcBef>
              <a:buClr>
                <a:srgbClr val="00B0F0"/>
              </a:buClr>
              <a:buFont typeface="Wingdings" charset="2"/>
              <a:buChar char="§"/>
            </a:pPr>
            <a:r>
              <a:rPr lang="en-CA" sz="2000" dirty="0">
                <a:solidFill>
                  <a:srgbClr val="212121"/>
                </a:solidFill>
              </a:rPr>
              <a:t>Research groups Updates</a:t>
            </a:r>
            <a:endParaRPr lang="en-CA" sz="2000" dirty="0"/>
          </a:p>
        </p:txBody>
      </p:sp>
    </p:spTree>
    <p:extLst>
      <p:ext uri="{BB962C8B-B14F-4D97-AF65-F5344CB8AC3E}">
        <p14:creationId xmlns:p14="http://schemas.microsoft.com/office/powerpoint/2010/main" val="281522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62B6D-C944-32BE-1EA2-1F66A0186C7B}"/>
              </a:ext>
            </a:extLst>
          </p:cNvPr>
          <p:cNvSpPr txBox="1"/>
          <p:nvPr/>
        </p:nvSpPr>
        <p:spPr>
          <a:xfrm>
            <a:off x="2077179" y="2505152"/>
            <a:ext cx="8037643" cy="1883593"/>
          </a:xfrm>
          <a:prstGeom prst="rect">
            <a:avLst/>
          </a:prstGeom>
          <a:noFill/>
        </p:spPr>
        <p:txBody>
          <a:bodyPr wrap="square">
            <a:spAutoFit/>
          </a:bodyPr>
          <a:lstStyle/>
          <a:p>
            <a:pPr algn="l" fontAlgn="base"/>
            <a:r>
              <a:rPr lang="en-US" sz="1940" i="1">
                <a:solidFill>
                  <a:srgbClr val="45454A"/>
                </a:solidFill>
                <a:latin typeface="Helvetica Neue"/>
              </a:rPr>
              <a:t>TRIUMF is located on the </a:t>
            </a:r>
            <a:r>
              <a:rPr lang="en-US" sz="1940" i="1">
                <a:solidFill>
                  <a:srgbClr val="00B0F0"/>
                </a:solidFill>
                <a:latin typeface="Helvetica Neue"/>
              </a:rPr>
              <a:t>traditional, ancestral, and unceded territory of </a:t>
            </a:r>
            <a:r>
              <a:rPr lang="en-US" sz="1940" i="1" err="1">
                <a:solidFill>
                  <a:srgbClr val="00B0F0"/>
                </a:solidFill>
                <a:latin typeface="Helvetica Neue"/>
              </a:rPr>
              <a:t>thexʷməθkʷəy̓əm</a:t>
            </a:r>
            <a:r>
              <a:rPr lang="en-US" sz="1940" i="1">
                <a:solidFill>
                  <a:srgbClr val="00B0F0"/>
                </a:solidFill>
                <a:latin typeface="Helvetica Neue"/>
              </a:rPr>
              <a:t> (Musqueam) people</a:t>
            </a:r>
            <a:r>
              <a:rPr lang="en-US" sz="1940" i="1">
                <a:solidFill>
                  <a:srgbClr val="45454A"/>
                </a:solidFill>
                <a:latin typeface="Helvetica Neue"/>
              </a:rPr>
              <a:t>, who for millennia have passed on their culture, history, and traditions from one generation to the next on this site.</a:t>
            </a:r>
          </a:p>
          <a:p>
            <a:pPr algn="l" fontAlgn="base"/>
            <a:br>
              <a:rPr lang="en-US" sz="1940" i="1">
                <a:solidFill>
                  <a:srgbClr val="45454A"/>
                </a:solidFill>
                <a:latin typeface="Helvetica Neue"/>
              </a:rPr>
            </a:br>
            <a:r>
              <a:rPr lang="en-US" sz="1940" i="1">
                <a:solidFill>
                  <a:srgbClr val="45454A"/>
                </a:solidFill>
                <a:latin typeface="Helvetica Neue"/>
              </a:rPr>
              <a:t>TRIUMF’s home has always been </a:t>
            </a:r>
            <a:r>
              <a:rPr lang="en-US" sz="1940" i="1">
                <a:solidFill>
                  <a:srgbClr val="00B0F0"/>
                </a:solidFill>
                <a:latin typeface="Helvetica Neue"/>
              </a:rPr>
              <a:t>a seat of learning.</a:t>
            </a:r>
          </a:p>
        </p:txBody>
      </p:sp>
    </p:spTree>
    <p:extLst>
      <p:ext uri="{BB962C8B-B14F-4D97-AF65-F5344CB8AC3E}">
        <p14:creationId xmlns:p14="http://schemas.microsoft.com/office/powerpoint/2010/main" val="14322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065B6-5D91-ED8F-0988-E420520B8DD3}"/>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8667646D-FC5D-9EFD-3FDF-6A35BC9B97C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David Gill</a:t>
            </a:r>
            <a:endParaRPr lang="en-US" sz="3000" dirty="0"/>
          </a:p>
        </p:txBody>
      </p:sp>
      <p:sp>
        <p:nvSpPr>
          <p:cNvPr id="7" name="TextBox 6">
            <a:extLst>
              <a:ext uri="{FF2B5EF4-FFF2-40B4-BE49-F238E27FC236}">
                <a16:creationId xmlns:a16="http://schemas.microsoft.com/office/drawing/2014/main" id="{B1A8ACEF-F2F6-0DEC-4E91-8D9F3EA0CA05}"/>
              </a:ext>
            </a:extLst>
          </p:cNvPr>
          <p:cNvSpPr txBox="1"/>
          <p:nvPr/>
        </p:nvSpPr>
        <p:spPr>
          <a:xfrm>
            <a:off x="6224954" y="4471351"/>
            <a:ext cx="5072311" cy="2939266"/>
          </a:xfrm>
          <a:prstGeom prst="rect">
            <a:avLst/>
          </a:prstGeom>
          <a:noFill/>
        </p:spPr>
        <p:txBody>
          <a:bodyPr wrap="square" lIns="91440" tIns="45720" rIns="91440" bIns="45720" rtlCol="0" anchor="t">
            <a:spAutoFit/>
          </a:bodyPr>
          <a:lstStyle/>
          <a:p>
            <a:pPr marL="285750" indent="-285750">
              <a:spcBef>
                <a:spcPts val="600"/>
              </a:spcBef>
              <a:buClr>
                <a:srgbClr val="00B0F0"/>
              </a:buClr>
              <a:buFont typeface="Wingdings" charset="2"/>
              <a:buChar char="§"/>
            </a:pPr>
            <a:endParaRPr lang="en-CA" kern="100" dirty="0">
              <a:solidFill>
                <a:srgbClr val="212121"/>
              </a:solidFill>
              <a:cs typeface="Calibri" panose="020F0502020204030204" pitchFamily="34" charset="0"/>
            </a:endParaRPr>
          </a:p>
          <a:p>
            <a:pPr marL="285750" indent="-285750">
              <a:spcBef>
                <a:spcPts val="600"/>
              </a:spcBef>
              <a:buClr>
                <a:srgbClr val="00B0F0"/>
              </a:buClr>
              <a:buFont typeface="Wingdings" charset="2"/>
              <a:buChar char="§"/>
            </a:pPr>
            <a:r>
              <a:rPr lang="en-US" altLang="en-US" dirty="0">
                <a:solidFill>
                  <a:srgbClr val="000000"/>
                </a:solidFill>
                <a:latin typeface="Arial" panose="020B0604020202020204" pitchFamily="34" charset="0"/>
              </a:rPr>
              <a:t>There will be a celebration of life on October 18, 2025, 1 – 6 pm in Langley, BC</a:t>
            </a:r>
          </a:p>
          <a:p>
            <a:pPr marL="285750" indent="-285750">
              <a:spcBef>
                <a:spcPts val="600"/>
              </a:spcBef>
              <a:buClr>
                <a:srgbClr val="00B0F0"/>
              </a:buClr>
              <a:buFont typeface="Wingdings" charset="2"/>
              <a:buChar char="§"/>
            </a:pPr>
            <a:r>
              <a:rPr lang="en-US" altLang="en-US" dirty="0">
                <a:solidFill>
                  <a:srgbClr val="000000"/>
                </a:solidFill>
                <a:latin typeface="Arial" panose="020B0604020202020204" pitchFamily="34" charset="0"/>
              </a:rPr>
              <a:t>If you are interested in attending, please email </a:t>
            </a:r>
            <a:r>
              <a:rPr lang="en-US" altLang="en-US" u="sng" dirty="0">
                <a:solidFill>
                  <a:srgbClr val="800080"/>
                </a:solidFill>
                <a:latin typeface="Arial" panose="020B0604020202020204" pitchFamily="34" charset="0"/>
                <a:cs typeface="Arial" panose="020B0604020202020204" pitchFamily="34" charset="0"/>
                <a:hlinkClick r:id="rId2" tooltip="mailto:dana@triumf.ca"/>
              </a:rPr>
              <a:t>dana@triumf.ca</a:t>
            </a:r>
            <a:r>
              <a:rPr lang="en-US" altLang="en-US" dirty="0">
                <a:solidFill>
                  <a:srgbClr val="000000"/>
                </a:solidFill>
                <a:latin typeface="Arial" panose="020B0604020202020204" pitchFamily="34" charset="0"/>
                <a:cs typeface="Arial" panose="020B0604020202020204" pitchFamily="34" charset="0"/>
              </a:rPr>
              <a:t> for the full details.</a:t>
            </a:r>
            <a:r>
              <a:rPr lang="en-US" altLang="en-US" dirty="0">
                <a:solidFill>
                  <a:srgbClr val="000000"/>
                </a:solidFill>
                <a:latin typeface="Aptos" panose="020B0004020202020204" pitchFamily="34" charset="0"/>
              </a:rPr>
              <a:t> </a:t>
            </a:r>
            <a:r>
              <a:rPr lang="en-US" altLang="en-US" sz="2800" dirty="0">
                <a:solidFill>
                  <a:srgbClr val="000000"/>
                </a:solidFill>
                <a:latin typeface="Aptos" panose="020B0004020202020204" pitchFamily="34" charset="0"/>
              </a:rPr>
              <a:t> </a:t>
            </a:r>
            <a:endParaRPr lang="en-US" altLang="en-US" sz="3600" dirty="0">
              <a:latin typeface="Arial" panose="020B0604020202020204" pitchFamily="34" charset="0"/>
            </a:endParaRPr>
          </a:p>
          <a:p>
            <a:pPr marL="285750" indent="-285750">
              <a:spcBef>
                <a:spcPts val="600"/>
              </a:spcBef>
              <a:buClr>
                <a:srgbClr val="00B0F0"/>
              </a:buClr>
              <a:buFont typeface="Wingdings" charset="2"/>
              <a:buChar char="§"/>
            </a:pPr>
            <a:endParaRPr lang="en-CA" sz="2000" kern="100" dirty="0">
              <a:solidFill>
                <a:srgbClr val="212121"/>
              </a:solidFill>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212121"/>
              </a:solidFill>
              <a:cs typeface="Calibri" panose="020F0502020204030204" pitchFamily="34" charset="0"/>
            </a:endParaRPr>
          </a:p>
          <a:p>
            <a:pPr lvl="1">
              <a:spcBef>
                <a:spcPts val="600"/>
              </a:spcBef>
              <a:buClr>
                <a:srgbClr val="00B0F0"/>
              </a:buClr>
            </a:pPr>
            <a:endParaRPr lang="en-CA" sz="2000" kern="100" dirty="0">
              <a:solidFill>
                <a:srgbClr val="21212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5135D08-364B-B173-6C9D-7AEB746F0166}"/>
              </a:ext>
            </a:extLst>
          </p:cNvPr>
          <p:cNvPicPr>
            <a:picLocks noChangeAspect="1"/>
          </p:cNvPicPr>
          <p:nvPr/>
        </p:nvPicPr>
        <p:blipFill>
          <a:blip r:embed="rId3"/>
          <a:stretch>
            <a:fillRect/>
          </a:stretch>
        </p:blipFill>
        <p:spPr>
          <a:xfrm>
            <a:off x="1096108" y="1492176"/>
            <a:ext cx="4412548" cy="5236870"/>
          </a:xfrm>
          <a:prstGeom prst="rect">
            <a:avLst/>
          </a:prstGeom>
        </p:spPr>
      </p:pic>
      <p:pic>
        <p:nvPicPr>
          <p:cNvPr id="5" name="Picture 4">
            <a:extLst>
              <a:ext uri="{FF2B5EF4-FFF2-40B4-BE49-F238E27FC236}">
                <a16:creationId xmlns:a16="http://schemas.microsoft.com/office/drawing/2014/main" id="{2647F952-81A1-AA23-8679-ED3955FE15C8}"/>
              </a:ext>
            </a:extLst>
          </p:cNvPr>
          <p:cNvPicPr>
            <a:picLocks noChangeAspect="1"/>
          </p:cNvPicPr>
          <p:nvPr/>
        </p:nvPicPr>
        <p:blipFill>
          <a:blip r:embed="rId4"/>
          <a:stretch>
            <a:fillRect/>
          </a:stretch>
        </p:blipFill>
        <p:spPr>
          <a:xfrm>
            <a:off x="6132209" y="1875289"/>
            <a:ext cx="4999892" cy="2364598"/>
          </a:xfrm>
          <a:prstGeom prst="rect">
            <a:avLst/>
          </a:prstGeom>
        </p:spPr>
      </p:pic>
    </p:spTree>
    <p:extLst>
      <p:ext uri="{BB962C8B-B14F-4D97-AF65-F5344CB8AC3E}">
        <p14:creationId xmlns:p14="http://schemas.microsoft.com/office/powerpoint/2010/main" val="156160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FF0F3-1F07-EC13-C750-7D0389066EF3}"/>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9C16F63C-A458-9EFC-4456-C1E8FA8586F8}"/>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ARIEL</a:t>
            </a:r>
            <a:endParaRPr lang="en-US" sz="3000" dirty="0"/>
          </a:p>
        </p:txBody>
      </p:sp>
      <p:sp>
        <p:nvSpPr>
          <p:cNvPr id="7" name="TextBox 6">
            <a:extLst>
              <a:ext uri="{FF2B5EF4-FFF2-40B4-BE49-F238E27FC236}">
                <a16:creationId xmlns:a16="http://schemas.microsoft.com/office/drawing/2014/main" id="{E89C894A-0B4E-6619-D31C-38CA3FF97B38}"/>
              </a:ext>
            </a:extLst>
          </p:cNvPr>
          <p:cNvSpPr txBox="1"/>
          <p:nvPr/>
        </p:nvSpPr>
        <p:spPr>
          <a:xfrm>
            <a:off x="865375" y="1404777"/>
            <a:ext cx="10541041" cy="2477601"/>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altLang="en-US" sz="2000" dirty="0">
                <a:solidFill>
                  <a:srgbClr val="000000"/>
                </a:solidFill>
                <a:latin typeface="Aptos" panose="020B0004020202020204" pitchFamily="34" charset="0"/>
              </a:rPr>
              <a:t>From Ritu:</a:t>
            </a:r>
          </a:p>
          <a:p>
            <a:pPr marL="285750" indent="-285750">
              <a:spcBef>
                <a:spcPts val="600"/>
              </a:spcBef>
              <a:buClr>
                <a:srgbClr val="00B0F0"/>
              </a:buClr>
              <a:buFont typeface="Wingdings" charset="2"/>
              <a:buChar char="§"/>
            </a:pPr>
            <a:r>
              <a:rPr lang="en-US" altLang="en-US" sz="2000" dirty="0">
                <a:solidFill>
                  <a:srgbClr val="000000"/>
                </a:solidFill>
                <a:latin typeface="Aptos" panose="020B0004020202020204" pitchFamily="34" charset="0"/>
              </a:rPr>
              <a:t>In today's SMM the attached slide on ARIEL immediate needs was presented. We took a decision that </a:t>
            </a:r>
            <a:r>
              <a:rPr lang="en-US" altLang="en-US" sz="2000" b="1" dirty="0">
                <a:solidFill>
                  <a:srgbClr val="000000"/>
                </a:solidFill>
                <a:latin typeface="Aptos" panose="020B0004020202020204" pitchFamily="34" charset="0"/>
              </a:rPr>
              <a:t>by Thursday</a:t>
            </a:r>
            <a:r>
              <a:rPr lang="en-US" altLang="en-US" sz="2000" dirty="0">
                <a:solidFill>
                  <a:srgbClr val="000000"/>
                </a:solidFill>
                <a:latin typeface="Aptos" panose="020B0004020202020204" pitchFamily="34" charset="0"/>
              </a:rPr>
              <a:t> </a:t>
            </a:r>
            <a:r>
              <a:rPr lang="en-US" altLang="en-US" sz="2000" b="1" dirty="0">
                <a:solidFill>
                  <a:srgbClr val="000000"/>
                </a:solidFill>
                <a:latin typeface="Aptos" panose="020B0004020202020204" pitchFamily="34" charset="0"/>
              </a:rPr>
              <a:t>this week Department Heads will report back with names</a:t>
            </a:r>
            <a:r>
              <a:rPr lang="en-US" altLang="en-US" sz="2000" dirty="0">
                <a:solidFill>
                  <a:srgbClr val="000000"/>
                </a:solidFill>
                <a:latin typeface="Aptos" panose="020B0004020202020204" pitchFamily="34" charset="0"/>
              </a:rPr>
              <a:t> of suitable people (Techs., ENGs, BAEs, post docs., Co-ops) against each of the items</a:t>
            </a:r>
          </a:p>
          <a:p>
            <a:pPr marL="285750" indent="-285750">
              <a:spcBef>
                <a:spcPts val="600"/>
              </a:spcBef>
              <a:buClr>
                <a:srgbClr val="00B0F0"/>
              </a:buClr>
              <a:buFont typeface="Wingdings" charset="2"/>
              <a:buChar char="§"/>
            </a:pPr>
            <a:r>
              <a:rPr lang="en-US" altLang="en-US" sz="2000" dirty="0">
                <a:solidFill>
                  <a:srgbClr val="000000"/>
                </a:solidFill>
                <a:latin typeface="Aptos" panose="020B0004020202020204" pitchFamily="34" charset="0"/>
              </a:rPr>
              <a:t>Some tasks such as work permits etc. could be done by BAEs. If you don't have anyone suitable/available in your Department please also let me know about that. </a:t>
            </a:r>
            <a:endParaRPr lang="en-US" altLang="en-US" sz="1400" dirty="0"/>
          </a:p>
        </p:txBody>
      </p:sp>
    </p:spTree>
    <p:extLst>
      <p:ext uri="{BB962C8B-B14F-4D97-AF65-F5344CB8AC3E}">
        <p14:creationId xmlns:p14="http://schemas.microsoft.com/office/powerpoint/2010/main" val="113308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83883-987F-EC1F-8D04-FA13D4B0A7E4}"/>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4B5F7BA3-EC4C-9B81-F623-763491348C3D}"/>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ARIEL</a:t>
            </a:r>
            <a:endParaRPr lang="en-US" sz="3000" dirty="0"/>
          </a:p>
        </p:txBody>
      </p:sp>
      <p:sp>
        <p:nvSpPr>
          <p:cNvPr id="4" name="Rectangle 1">
            <a:extLst>
              <a:ext uri="{FF2B5EF4-FFF2-40B4-BE49-F238E27FC236}">
                <a16:creationId xmlns:a16="http://schemas.microsoft.com/office/drawing/2014/main" id="{D65CDC66-EEAB-EDFB-E7D0-38573C4058B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2EB81AE8-B9AE-A2B5-1DE8-3113D6DB62C5}"/>
              </a:ext>
            </a:extLst>
          </p:cNvPr>
          <p:cNvPicPr>
            <a:picLocks noChangeAspect="1"/>
          </p:cNvPicPr>
          <p:nvPr/>
        </p:nvPicPr>
        <p:blipFill>
          <a:blip r:embed="rId2"/>
          <a:stretch>
            <a:fillRect/>
          </a:stretch>
        </p:blipFill>
        <p:spPr>
          <a:xfrm>
            <a:off x="46182" y="663032"/>
            <a:ext cx="12099635" cy="6030550"/>
          </a:xfrm>
          <a:prstGeom prst="rect">
            <a:avLst/>
          </a:prstGeom>
        </p:spPr>
      </p:pic>
    </p:spTree>
    <p:extLst>
      <p:ext uri="{BB962C8B-B14F-4D97-AF65-F5344CB8AC3E}">
        <p14:creationId xmlns:p14="http://schemas.microsoft.com/office/powerpoint/2010/main" val="214291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BF96C-AD4D-BB27-0579-DA1FEAECFCE5}"/>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BF8C5A74-7B42-2BEA-879E-1954CE15507F}"/>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Mark Thomson</a:t>
            </a:r>
            <a:endParaRPr lang="en-US" sz="3000" dirty="0"/>
          </a:p>
        </p:txBody>
      </p:sp>
      <p:sp>
        <p:nvSpPr>
          <p:cNvPr id="7" name="TextBox 6">
            <a:extLst>
              <a:ext uri="{FF2B5EF4-FFF2-40B4-BE49-F238E27FC236}">
                <a16:creationId xmlns:a16="http://schemas.microsoft.com/office/drawing/2014/main" id="{2C39541A-C627-F93E-D022-5DB20740B005}"/>
              </a:ext>
            </a:extLst>
          </p:cNvPr>
          <p:cNvSpPr txBox="1"/>
          <p:nvPr/>
        </p:nvSpPr>
        <p:spPr>
          <a:xfrm>
            <a:off x="865376" y="1404777"/>
            <a:ext cx="10694092" cy="3093154"/>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dirty="0"/>
              <a:t>CERN Director General—Designate, visit to Canada</a:t>
            </a:r>
          </a:p>
          <a:p>
            <a:pPr marL="285750" indent="-285750">
              <a:spcBef>
                <a:spcPts val="600"/>
              </a:spcBef>
              <a:buClr>
                <a:srgbClr val="00B0F0"/>
              </a:buClr>
              <a:buFont typeface="Wingdings" charset="2"/>
              <a:buChar char="§"/>
            </a:pPr>
            <a:r>
              <a:rPr lang="en-CA" sz="2000" kern="100" dirty="0">
                <a:solidFill>
                  <a:srgbClr val="212121"/>
                </a:solidFill>
                <a:cs typeface="Calibri" panose="020F0502020204030204" pitchFamily="34" charset="0"/>
              </a:rPr>
              <a:t>At TRIUMF Monday </a:t>
            </a:r>
            <a:r>
              <a:rPr lang="en-US" altLang="en-US" sz="2000" dirty="0"/>
              <a:t>November 17</a:t>
            </a:r>
            <a:r>
              <a:rPr lang="en-US" altLang="en-US" sz="2000" baseline="30000" dirty="0"/>
              <a:t>th</a:t>
            </a:r>
          </a:p>
          <a:p>
            <a:pPr marL="285750" indent="-285750">
              <a:spcBef>
                <a:spcPts val="600"/>
              </a:spcBef>
              <a:buClr>
                <a:srgbClr val="00B0F0"/>
              </a:buClr>
              <a:buFont typeface="Wingdings" charset="2"/>
              <a:buChar char="§"/>
            </a:pPr>
            <a:r>
              <a:rPr lang="en-US" altLang="en-US" sz="2000" dirty="0"/>
              <a:t>Meet with Particle Physics group 1:30-2:30pm in the MOB conference room</a:t>
            </a:r>
          </a:p>
          <a:p>
            <a:pPr marL="285750" indent="-285750">
              <a:spcBef>
                <a:spcPts val="600"/>
              </a:spcBef>
              <a:buClr>
                <a:srgbClr val="00B0F0"/>
              </a:buClr>
              <a:buFont typeface="Wingdings" charset="2"/>
              <a:buChar char="§"/>
            </a:pPr>
            <a:r>
              <a:rPr lang="en-US" altLang="en-US" sz="2000" dirty="0"/>
              <a:t>There will also be a tour of TRIUMF</a:t>
            </a:r>
          </a:p>
          <a:p>
            <a:pPr marL="285750" indent="-285750">
              <a:spcBef>
                <a:spcPts val="600"/>
              </a:spcBef>
              <a:buClr>
                <a:srgbClr val="00B0F0"/>
              </a:buClr>
              <a:buFont typeface="Wingdings" charset="2"/>
              <a:buChar char="§"/>
            </a:pPr>
            <a:r>
              <a:rPr lang="en-US" altLang="en-US" sz="2000" dirty="0"/>
              <a:t>Mark will also visit Ottawa on his trip</a:t>
            </a:r>
          </a:p>
          <a:p>
            <a:pPr marL="285750" indent="-285750">
              <a:spcBef>
                <a:spcPts val="600"/>
              </a:spcBef>
              <a:buClr>
                <a:srgbClr val="00B0F0"/>
              </a:buClr>
              <a:buFont typeface="Wingdings" charset="2"/>
              <a:buChar char="§"/>
            </a:pPr>
            <a:endParaRPr lang="en-CA" sz="2000" kern="100" dirty="0">
              <a:solidFill>
                <a:srgbClr val="212121"/>
              </a:solidFill>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212121"/>
              </a:solidFill>
              <a:cs typeface="Calibri" panose="020F0502020204030204" pitchFamily="34" charset="0"/>
            </a:endParaRPr>
          </a:p>
        </p:txBody>
      </p:sp>
    </p:spTree>
    <p:extLst>
      <p:ext uri="{BB962C8B-B14F-4D97-AF65-F5344CB8AC3E}">
        <p14:creationId xmlns:p14="http://schemas.microsoft.com/office/powerpoint/2010/main" val="143898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594FC-F51C-6483-9BAC-2579FA78F444}"/>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58E53815-61DA-B868-386C-F77A78678ABF}"/>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Various</a:t>
            </a:r>
            <a:endParaRPr lang="en-US" sz="3000" dirty="0"/>
          </a:p>
        </p:txBody>
      </p:sp>
      <p:sp>
        <p:nvSpPr>
          <p:cNvPr id="7" name="TextBox 6">
            <a:extLst>
              <a:ext uri="{FF2B5EF4-FFF2-40B4-BE49-F238E27FC236}">
                <a16:creationId xmlns:a16="http://schemas.microsoft.com/office/drawing/2014/main" id="{3E4FB85D-D73D-B4A1-05F9-0CEB69B4E23D}"/>
              </a:ext>
            </a:extLst>
          </p:cNvPr>
          <p:cNvSpPr txBox="1"/>
          <p:nvPr/>
        </p:nvSpPr>
        <p:spPr>
          <a:xfrm>
            <a:off x="865376" y="1148745"/>
            <a:ext cx="10694092" cy="5401479"/>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212121"/>
              </a:solidFill>
              <a:cs typeface="Calibri" panose="020F0502020204030204" pitchFamily="34" charset="0"/>
            </a:endParaRPr>
          </a:p>
          <a:p>
            <a:pPr marL="285750" indent="-285750">
              <a:spcBef>
                <a:spcPts val="600"/>
              </a:spcBef>
              <a:buClr>
                <a:srgbClr val="00B0F0"/>
              </a:buClr>
              <a:buFont typeface="Wingdings" charset="2"/>
              <a:buChar char="§"/>
            </a:pPr>
            <a:r>
              <a:rPr lang="en-CA" sz="2000" dirty="0"/>
              <a:t>PSD is collecting info about current grad students</a:t>
            </a:r>
          </a:p>
          <a:p>
            <a:pPr marL="285750" indent="-285750">
              <a:spcBef>
                <a:spcPts val="600"/>
              </a:spcBef>
              <a:buClr>
                <a:srgbClr val="00B0F0"/>
              </a:buClr>
              <a:buFont typeface="Wingdings" charset="2"/>
              <a:buChar char="§"/>
            </a:pPr>
            <a:r>
              <a:rPr lang="en-CA" sz="2000" dirty="0"/>
              <a:t>Please enter by tomorrow</a:t>
            </a:r>
          </a:p>
          <a:p>
            <a:pPr marL="285750" indent="-285750">
              <a:spcBef>
                <a:spcPts val="600"/>
              </a:spcBef>
              <a:buClr>
                <a:srgbClr val="00B0F0"/>
              </a:buClr>
              <a:buFont typeface="Wingdings" charset="2"/>
              <a:buChar char="§"/>
            </a:pPr>
            <a:r>
              <a:rPr lang="en-CA" sz="2000" u="sng" dirty="0">
                <a:hlinkClick r:id="rId2" tooltip="Original URL:&#10;https://triumfoffice365-my.sharepoint.com/:x:/g/personal/lgorman_triumf_ca/ERXiTvcKHjtCpf1YnCMsKmYBrqRXbAllCCzcPPqLTjvX7w?e=UbCHdu&#10;&#10;Click to follow link."/>
              </a:rPr>
              <a:t>PSD Grad Students.xlsx</a:t>
            </a:r>
            <a:endParaRPr lang="en-CA" sz="2000" u="sng" dirty="0"/>
          </a:p>
          <a:p>
            <a:pPr marL="285750" indent="-285750">
              <a:spcBef>
                <a:spcPts val="600"/>
              </a:spcBef>
              <a:buClr>
                <a:srgbClr val="00B0F0"/>
              </a:buClr>
              <a:buFont typeface="Wingdings" charset="2"/>
              <a:buChar char="§"/>
            </a:pPr>
            <a:endParaRPr lang="en-CA" sz="2000" u="sng" dirty="0"/>
          </a:p>
          <a:p>
            <a:pPr marL="285750" indent="-285750">
              <a:spcBef>
                <a:spcPts val="600"/>
              </a:spcBef>
              <a:buClr>
                <a:srgbClr val="00B0F0"/>
              </a:buClr>
              <a:buFont typeface="Wingdings" charset="2"/>
              <a:buChar char="§"/>
            </a:pPr>
            <a:r>
              <a:rPr lang="en-US" altLang="en-US" sz="2000" dirty="0">
                <a:solidFill>
                  <a:srgbClr val="000000"/>
                </a:solidFill>
                <a:latin typeface="Aptos" panose="020B0004020202020204" pitchFamily="34" charset="0"/>
              </a:rPr>
              <a:t>This is a gentle reminder of the call for submissions for projects that plan to seek TRIUMF support for the CFI IF27 proposals. TRIUMF is extending the deadline for submissions to November 15, 2025.</a:t>
            </a:r>
            <a:r>
              <a:rPr lang="en-US" altLang="en-US" sz="2000" dirty="0">
                <a:solidFill>
                  <a:srgbClr val="212121"/>
                </a:solidFill>
                <a:latin typeface="Aptos" panose="020B0004020202020204" pitchFamily="34" charset="0"/>
              </a:rPr>
              <a:t> </a:t>
            </a:r>
            <a:endParaRPr lang="en-US" altLang="en-US" sz="1400" dirty="0"/>
          </a:p>
          <a:p>
            <a:pPr marL="285750" indent="-285750">
              <a:spcBef>
                <a:spcPts val="600"/>
              </a:spcBef>
              <a:buClr>
                <a:srgbClr val="00B0F0"/>
              </a:buClr>
              <a:buFont typeface="Wingdings" charset="2"/>
              <a:buChar char="§"/>
            </a:pPr>
            <a:r>
              <a:rPr lang="en-US" altLang="en-US" sz="2000" dirty="0">
                <a:solidFill>
                  <a:srgbClr val="000000"/>
                </a:solidFill>
                <a:latin typeface="Aptos" panose="020B0004020202020204" pitchFamily="34" charset="0"/>
              </a:rPr>
              <a:t>Note : Only projects that are unsuccessful in the IF25 competition will have an opportunity to submit their PRIS document or update any submitted one by December 5, 2025.</a:t>
            </a:r>
            <a:endParaRPr lang="en-US" altLang="en-US" sz="3200" dirty="0">
              <a:latin typeface="Arial" panose="020B0604020202020204" pitchFamily="34" charset="0"/>
            </a:endParaRPr>
          </a:p>
          <a:p>
            <a:pPr marL="285750" indent="-285750">
              <a:spcBef>
                <a:spcPts val="600"/>
              </a:spcBef>
              <a:buClr>
                <a:srgbClr val="00B0F0"/>
              </a:buClr>
              <a:buFont typeface="Wingdings" charset="2"/>
              <a:buChar char="§"/>
            </a:pPr>
            <a:endParaRPr lang="en-CA" sz="2000" dirty="0"/>
          </a:p>
          <a:p>
            <a:br>
              <a:rPr lang="en-CA" sz="2000" dirty="0"/>
            </a:br>
            <a:endParaRPr lang="en-CA" sz="2000" dirty="0"/>
          </a:p>
          <a:p>
            <a:pPr marL="285750" indent="-285750">
              <a:spcBef>
                <a:spcPts val="600"/>
              </a:spcBef>
              <a:buClr>
                <a:srgbClr val="00B0F0"/>
              </a:buClr>
              <a:buFont typeface="Wingdings" charset="2"/>
              <a:buChar char="§"/>
            </a:pPr>
            <a:endParaRPr lang="en-CA" sz="2000" kern="100" dirty="0">
              <a:solidFill>
                <a:srgbClr val="212121"/>
              </a:solidFill>
              <a:cs typeface="Calibri" panose="020F0502020204030204" pitchFamily="34" charset="0"/>
            </a:endParaRPr>
          </a:p>
          <a:p>
            <a:pPr lvl="1">
              <a:spcBef>
                <a:spcPts val="600"/>
              </a:spcBef>
              <a:buClr>
                <a:srgbClr val="00B0F0"/>
              </a:buClr>
            </a:pPr>
            <a:endParaRPr lang="en-CA" sz="2000" kern="100" dirty="0">
              <a:solidFill>
                <a:srgbClr val="21212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879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6B83C-8596-99D4-EC12-8077F77F0495}"/>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ECCE38F2-5F06-71D8-923D-99D1BBEB41F2}"/>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PSD Retreat</a:t>
            </a:r>
            <a:endParaRPr lang="en-US" sz="3000" dirty="0"/>
          </a:p>
        </p:txBody>
      </p:sp>
      <p:sp>
        <p:nvSpPr>
          <p:cNvPr id="7" name="TextBox 6">
            <a:extLst>
              <a:ext uri="{FF2B5EF4-FFF2-40B4-BE49-F238E27FC236}">
                <a16:creationId xmlns:a16="http://schemas.microsoft.com/office/drawing/2014/main" id="{D3FE5037-AC5F-8E31-67FC-DC6F7C6A1E22}"/>
              </a:ext>
            </a:extLst>
          </p:cNvPr>
          <p:cNvSpPr txBox="1"/>
          <p:nvPr/>
        </p:nvSpPr>
        <p:spPr>
          <a:xfrm>
            <a:off x="865376" y="1148745"/>
            <a:ext cx="10694092" cy="2169825"/>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kern="100" dirty="0">
                <a:solidFill>
                  <a:srgbClr val="212121"/>
                </a:solidFill>
                <a:cs typeface="Calibri" panose="020F0502020204030204" pitchFamily="34" charset="0"/>
              </a:rPr>
              <a:t>Feedback</a:t>
            </a:r>
            <a:endParaRPr lang="en-CA" sz="2000" dirty="0"/>
          </a:p>
          <a:p>
            <a:br>
              <a:rPr lang="en-CA" sz="2000" dirty="0"/>
            </a:br>
            <a:endParaRPr lang="en-CA" sz="2000" dirty="0"/>
          </a:p>
          <a:p>
            <a:pPr marL="285750" indent="-285750">
              <a:spcBef>
                <a:spcPts val="600"/>
              </a:spcBef>
              <a:buClr>
                <a:srgbClr val="00B0F0"/>
              </a:buClr>
              <a:buFont typeface="Wingdings" charset="2"/>
              <a:buChar char="§"/>
            </a:pPr>
            <a:endParaRPr lang="en-CA" sz="2000" kern="100" dirty="0">
              <a:solidFill>
                <a:srgbClr val="212121"/>
              </a:solidFill>
              <a:cs typeface="Calibri" panose="020F0502020204030204" pitchFamily="34" charset="0"/>
            </a:endParaRPr>
          </a:p>
          <a:p>
            <a:pPr lvl="1">
              <a:spcBef>
                <a:spcPts val="600"/>
              </a:spcBef>
              <a:buClr>
                <a:srgbClr val="00B0F0"/>
              </a:buClr>
            </a:pPr>
            <a:endParaRPr lang="en-CA" sz="2000" kern="100" dirty="0">
              <a:solidFill>
                <a:srgbClr val="21212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557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Round Table</a:t>
            </a:r>
            <a:endParaRPr lang="en-US" sz="3000" dirty="0"/>
          </a:p>
        </p:txBody>
      </p:sp>
      <p:sp>
        <p:nvSpPr>
          <p:cNvPr id="5" name="Rectangle 4">
            <a:extLst>
              <a:ext uri="{FF2B5EF4-FFF2-40B4-BE49-F238E27FC236}">
                <a16:creationId xmlns:a16="http://schemas.microsoft.com/office/drawing/2014/main" id="{58AA9893-04F1-4A45-A255-8ACD5D549302}"/>
              </a:ext>
            </a:extLst>
          </p:cNvPr>
          <p:cNvSpPr/>
          <p:nvPr/>
        </p:nvSpPr>
        <p:spPr>
          <a:xfrm>
            <a:off x="539418" y="1856358"/>
            <a:ext cx="11113164" cy="4585871"/>
          </a:xfrm>
          <a:prstGeom prst="rect">
            <a:avLst/>
          </a:prstGeom>
        </p:spPr>
        <p:txBody>
          <a:bodyPr wrap="square">
            <a:spAutoFit/>
          </a:bodyPr>
          <a:lstStyle/>
          <a:p>
            <a:pPr marL="742950" lvl="1" indent="-285750">
              <a:buClr>
                <a:srgbClr val="00B0F0"/>
              </a:buClr>
              <a:buFont typeface="Wingdings" charset="2"/>
              <a:buChar char="§"/>
            </a:pPr>
            <a:r>
              <a:rPr lang="en-US" dirty="0"/>
              <a:t>ATLAS</a:t>
            </a:r>
          </a:p>
          <a:p>
            <a:pPr marL="742950" lvl="1" indent="-285750">
              <a:buClr>
                <a:srgbClr val="00B0F0"/>
              </a:buClr>
              <a:buFont typeface="Wingdings" charset="2"/>
              <a:buChar char="§"/>
            </a:pPr>
            <a:r>
              <a:rPr lang="en-US" dirty="0"/>
              <a:t>T2K/</a:t>
            </a:r>
            <a:r>
              <a:rPr lang="en-US" dirty="0" err="1"/>
              <a:t>HyperK</a:t>
            </a:r>
            <a:endParaRPr lang="en-US" dirty="0"/>
          </a:p>
          <a:p>
            <a:pPr marL="742950" lvl="1" indent="-285750">
              <a:buClr>
                <a:srgbClr val="00B0F0"/>
              </a:buClr>
              <a:buFont typeface="Wingdings" charset="2"/>
              <a:buChar char="§"/>
            </a:pPr>
            <a:r>
              <a:rPr lang="en-US" dirty="0"/>
              <a:t>TUCAN</a:t>
            </a:r>
          </a:p>
          <a:p>
            <a:pPr marL="742950" lvl="1" indent="-285750">
              <a:buClr>
                <a:srgbClr val="00B0F0"/>
              </a:buClr>
              <a:buFont typeface="Wingdings" charset="2"/>
              <a:buChar char="§"/>
            </a:pPr>
            <a:r>
              <a:rPr lang="en-US" dirty="0"/>
              <a:t>ALPHA </a:t>
            </a:r>
          </a:p>
          <a:p>
            <a:pPr marL="742950" lvl="1" indent="-285750">
              <a:buClr>
                <a:srgbClr val="00B0F0"/>
              </a:buClr>
              <a:buFont typeface="Wingdings" charset="2"/>
              <a:buChar char="§"/>
            </a:pPr>
            <a:r>
              <a:rPr lang="en-US" dirty="0" err="1"/>
              <a:t>SuperCDMS</a:t>
            </a:r>
            <a:endParaRPr lang="en-US" dirty="0"/>
          </a:p>
          <a:p>
            <a:pPr marL="742950" lvl="1" indent="-285750">
              <a:buClr>
                <a:srgbClr val="00B0F0"/>
              </a:buClr>
              <a:buFont typeface="Wingdings" charset="2"/>
              <a:buChar char="§"/>
            </a:pPr>
            <a:r>
              <a:rPr lang="en-US" dirty="0" err="1"/>
              <a:t>DarkLight</a:t>
            </a:r>
            <a:endParaRPr lang="en-US" dirty="0"/>
          </a:p>
          <a:p>
            <a:pPr marL="742950" lvl="1" indent="-285750">
              <a:buClr>
                <a:srgbClr val="00B0F0"/>
              </a:buClr>
              <a:buFont typeface="Wingdings" charset="2"/>
              <a:buChar char="§"/>
            </a:pPr>
            <a:r>
              <a:rPr lang="en-US" dirty="0"/>
              <a:t>n-EXO / </a:t>
            </a:r>
            <a:r>
              <a:rPr lang="en-US" sz="1800" b="0" strike="noStrike" spc="-1" dirty="0">
                <a:solidFill>
                  <a:srgbClr val="000000"/>
                </a:solidFill>
              </a:rPr>
              <a:t>PHORWARD</a:t>
            </a:r>
            <a:endParaRPr lang="en-US" dirty="0"/>
          </a:p>
          <a:p>
            <a:pPr marL="742950" lvl="1" indent="-285750">
              <a:buClr>
                <a:srgbClr val="00B0F0"/>
              </a:buClr>
              <a:buFont typeface="Wingdings" charset="2"/>
              <a:buChar char="§"/>
            </a:pPr>
            <a:r>
              <a:rPr lang="en-US" dirty="0"/>
              <a:t>PIONEER</a:t>
            </a:r>
          </a:p>
          <a:p>
            <a:pPr marL="742950" lvl="1" indent="-285750">
              <a:buClr>
                <a:srgbClr val="00B0F0"/>
              </a:buClr>
              <a:buFont typeface="Wingdings" charset="2"/>
              <a:buChar char="§"/>
            </a:pPr>
            <a:r>
              <a:rPr lang="en-US" dirty="0"/>
              <a:t>NA62</a:t>
            </a:r>
          </a:p>
          <a:p>
            <a:pPr marL="742950" lvl="1" indent="-285750">
              <a:buClr>
                <a:srgbClr val="00B0F0"/>
              </a:buClr>
              <a:buFont typeface="Wingdings" charset="2"/>
              <a:buChar char="§"/>
            </a:pPr>
            <a:r>
              <a:rPr lang="en-US" dirty="0"/>
              <a:t>P-One</a:t>
            </a:r>
          </a:p>
          <a:p>
            <a:pPr marL="742950" lvl="1" indent="-285750">
              <a:buClr>
                <a:srgbClr val="00B0F0"/>
              </a:buClr>
              <a:buFont typeface="Wingdings" charset="2"/>
              <a:buChar char="§"/>
            </a:pPr>
            <a:r>
              <a:rPr lang="en-US" dirty="0"/>
              <a:t>SNO+</a:t>
            </a:r>
          </a:p>
          <a:p>
            <a:pPr marL="742950" lvl="1" indent="-285750">
              <a:buClr>
                <a:srgbClr val="00B0F0"/>
              </a:buClr>
              <a:buFont typeface="Wingdings" charset="2"/>
              <a:buChar char="§"/>
            </a:pPr>
            <a:r>
              <a:rPr lang="en-US" dirty="0"/>
              <a:t>HALO</a:t>
            </a:r>
          </a:p>
          <a:p>
            <a:pPr marL="742950" lvl="1" indent="-285750">
              <a:buClr>
                <a:srgbClr val="00B0F0"/>
              </a:buClr>
              <a:buFont typeface="Wingdings" charset="2"/>
              <a:buChar char="§"/>
            </a:pPr>
            <a:r>
              <a:rPr lang="en-US" dirty="0"/>
              <a:t>g-2</a:t>
            </a:r>
          </a:p>
          <a:p>
            <a:pPr marL="742950" lvl="1" indent="-285750">
              <a:buClr>
                <a:srgbClr val="00B0F0"/>
              </a:buClr>
              <a:buFont typeface="Wingdings" charset="2"/>
              <a:buChar char="§"/>
            </a:pPr>
            <a:r>
              <a:rPr lang="en-US" dirty="0"/>
              <a:t>Belle</a:t>
            </a:r>
          </a:p>
          <a:p>
            <a:pPr marL="742950" lvl="1" indent="-285750">
              <a:buClr>
                <a:srgbClr val="00B0F0"/>
              </a:buClr>
              <a:buFont typeface="Wingdings" charset="2"/>
              <a:buChar char="§"/>
            </a:pPr>
            <a:r>
              <a:rPr lang="en-US" dirty="0"/>
              <a:t>Theory</a:t>
            </a:r>
          </a:p>
          <a:p>
            <a:pPr marL="742950" lvl="1" indent="-285750">
              <a:buClr>
                <a:srgbClr val="00B0F0"/>
              </a:buClr>
              <a:buFont typeface="Wingdings" charset="2"/>
              <a:buChar char="§"/>
            </a:pPr>
            <a:endParaRPr lang="en-CA" sz="2200" dirty="0"/>
          </a:p>
        </p:txBody>
      </p:sp>
    </p:spTree>
    <p:extLst>
      <p:ext uri="{BB962C8B-B14F-4D97-AF65-F5344CB8AC3E}">
        <p14:creationId xmlns:p14="http://schemas.microsoft.com/office/powerpoint/2010/main" val="2564443266"/>
      </p:ext>
    </p:extLst>
  </p:cSld>
  <p:clrMapOvr>
    <a:masterClrMapping/>
  </p:clrMapOvr>
</p:sld>
</file>

<file path=ppt/theme/theme1.xml><?xml version="1.0" encoding="utf-8"?>
<a:theme xmlns:a="http://schemas.openxmlformats.org/drawingml/2006/main" name="Custom Design">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82597</TotalTime>
  <Words>352</Words>
  <Application>Microsoft Macintosh PowerPoint</Application>
  <PresentationFormat>Widescreen</PresentationFormat>
  <Paragraphs>55</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Helvetica Neue</vt:lpstr>
      <vt:lpstr>Wingdings</vt:lpstr>
      <vt:lpstr>Custom Design</vt:lpstr>
      <vt:lpstr>Particle Physics Faculty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Round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Oliver Stelzer-Chilton</dc:creator>
  <cp:lastModifiedBy>Oliver Stelzer</cp:lastModifiedBy>
  <cp:revision>2533</cp:revision>
  <cp:lastPrinted>2024-06-13T18:59:23Z</cp:lastPrinted>
  <dcterms:created xsi:type="dcterms:W3CDTF">2018-01-29T04:01:54Z</dcterms:created>
  <dcterms:modified xsi:type="dcterms:W3CDTF">2025-10-09T19:07:51Z</dcterms:modified>
</cp:coreProperties>
</file>