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1"/>
  </p:notesMasterIdLst>
  <p:handoutMasterIdLst>
    <p:handoutMasterId r:id="rId12"/>
  </p:handoutMasterIdLst>
  <p:sldIdLst>
    <p:sldId id="664" r:id="rId2"/>
    <p:sldId id="2085" r:id="rId3"/>
    <p:sldId id="10016" r:id="rId4"/>
    <p:sldId id="10017" r:id="rId5"/>
    <p:sldId id="10018" r:id="rId6"/>
    <p:sldId id="10014" r:id="rId7"/>
    <p:sldId id="9984" r:id="rId8"/>
    <p:sldId id="1511" r:id="rId9"/>
    <p:sldId id="200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8" autoAdjust="0"/>
    <p:restoredTop sz="94692"/>
  </p:normalViewPr>
  <p:slideViewPr>
    <p:cSldViewPr snapToGrid="0" snapToObjects="1">
      <p:cViewPr varScale="1">
        <p:scale>
          <a:sx n="112" d="100"/>
          <a:sy n="112" d="100"/>
        </p:scale>
        <p:origin x="2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11/12/25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11/12/25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2025-11-12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2025-11-12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2025-11-12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2025-11-12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</a:rPr>
              <a:t>Committee Updates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2077179" y="2505152"/>
            <a:ext cx="8037643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940" i="1">
                <a:solidFill>
                  <a:srgbClr val="45454A"/>
                </a:solidFill>
                <a:latin typeface="Helvetica Neue"/>
              </a:rPr>
              <a:t>TRIUMF is located on the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traditional, ancestral, and unceded territory of </a:t>
            </a:r>
            <a:r>
              <a:rPr lang="en-US" sz="1940" i="1" err="1">
                <a:solidFill>
                  <a:srgbClr val="00B0F0"/>
                </a:solidFill>
                <a:latin typeface="Helvetica Neue"/>
              </a:rPr>
              <a:t>thexʷməθkʷəy̓əm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 (Musqueam) people</a:t>
            </a:r>
            <a:r>
              <a:rPr lang="en-US" sz="1940" i="1">
                <a:solidFill>
                  <a:srgbClr val="45454A"/>
                </a:solidFill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1940" i="1">
                <a:solidFill>
                  <a:srgbClr val="45454A"/>
                </a:solidFill>
                <a:latin typeface="Helvetica Neue"/>
              </a:rPr>
            </a:br>
            <a:r>
              <a:rPr lang="en-US" sz="1940" i="1">
                <a:solidFill>
                  <a:srgbClr val="45454A"/>
                </a:solidFill>
                <a:latin typeface="Helvetica Neue"/>
              </a:rPr>
              <a:t>TRIUMF’s home has always been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a seat of learning.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FF0F3-1F07-EC13-C750-7D038906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C16F63C-A458-9EFC-4456-C1E8FA8586F8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Visit of Mark Thomson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C894A-0B4E-6619-D31C-38CA3FF97B38}"/>
              </a:ext>
            </a:extLst>
          </p:cNvPr>
          <p:cNvSpPr txBox="1"/>
          <p:nvPr/>
        </p:nvSpPr>
        <p:spPr>
          <a:xfrm>
            <a:off x="853946" y="1119027"/>
            <a:ext cx="10694092" cy="76328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Monday November 17</a:t>
            </a:r>
            <a:r>
              <a:rPr lang="en-CA" sz="2000" baseline="30000" dirty="0"/>
              <a:t>th</a:t>
            </a:r>
            <a:r>
              <a:rPr lang="en-CA" sz="2000" dirty="0"/>
              <a:t>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Visit includes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Tour of TRIUMF (10am to 12pm)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Stops at ALPHA-g (Makoto and Andrea)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Stop at ATLAS ITK (Luise and Bernd)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1h session with Particle Physics group (1:30-2:30pm in Conference Room)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Special invites went out to Rob McPherson, Dugan O’Neil, Bernd Stelzer, Colin Gay, Alison Lister, Stephan </a:t>
            </a:r>
            <a:r>
              <a:rPr lang="en-CA" sz="2000" dirty="0" err="1"/>
              <a:t>Malbrunot</a:t>
            </a:r>
            <a:endParaRPr lang="en-CA" sz="2000" dirty="0"/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What do we want to cover in our session?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Few intro slides (very general, one from SciTech and one from </a:t>
            </a:r>
            <a:r>
              <a:rPr lang="en-CA" sz="2000" dirty="0" err="1"/>
              <a:t>SciComp</a:t>
            </a:r>
            <a:r>
              <a:rPr lang="en-CA" sz="2000" dirty="0"/>
              <a:t>?, theory?)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Round table</a:t>
            </a:r>
          </a:p>
          <a:p>
            <a:pPr marL="1657350" lvl="3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European Strategy Update / Canadian Long-Range Plan</a:t>
            </a:r>
          </a:p>
          <a:p>
            <a:pPr marL="1657350" lvl="3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CERN membership</a:t>
            </a:r>
          </a:p>
          <a:p>
            <a:pPr lvl="2">
              <a:spcBef>
                <a:spcPts val="600"/>
              </a:spcBef>
              <a:buClr>
                <a:srgbClr val="00B0F0"/>
              </a:buClr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u="sng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u="sng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u="sng" dirty="0"/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8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573E-DAD4-42D0-C5EC-FA789AE6B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CB845B2-7EC7-D3C1-FC1F-8BA91047CB64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ACOT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2D323-4D40-362A-2869-2469031F57EA}"/>
              </a:ext>
            </a:extLst>
          </p:cNvPr>
          <p:cNvSpPr txBox="1"/>
          <p:nvPr/>
        </p:nvSpPr>
        <p:spPr>
          <a:xfrm>
            <a:off x="481791" y="1385646"/>
            <a:ext cx="1153875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1400" i="1" dirty="0">
                <a:solidFill>
                  <a:srgbClr val="0B5A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Experimental Particle Physics, Science &amp; Technology, Scientific</a:t>
            </a:r>
            <a:r>
              <a:rPr lang="en-CA" sz="1400" dirty="0">
                <a:solidFill>
                  <a:srgbClr val="0B5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solidFill>
                  <a:srgbClr val="0B5AB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These departments are embarked on a vibrant program that contributes to a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 sector of worldwide contemporary particle physics experiments and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incorporates synergistic development of detection and computing technologies.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Researchers are involved in five current experiments. Several new experiments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being initiated, and some experiments that have ceased operation are still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producing publications through the efforts of TRIUMF personnel.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TRIUMF scientists contribute to leadership and participate in experiment design,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construction, operation, and physics analysis.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TRIUMF scientists bring unique expertise, and TRIUMF facilities provide valuable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infrastructure, to international experiments.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TRIUMF personnel are contributing strongly to 5 active particle physics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experiments at this time, and there is excellent evidence that they will continue to impact those experiments for many years to come. Extracting the full value of the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contributions that have already been made by TRIUMF to construction and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commissioning naturally requires continued deep involvement in those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experiments. The impressive list of contributions is led by particle physics BAE personnel numbering 11 (neglecting few percent university obligations)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+1(starting soon), Sci and Tech BAE personnel numbering 3, and Sci Computing. BAE personnel numbering 1 (for a grand total of 17+1). The senior research FTE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less than 18 as each of those persons dedicates 25%-50% of their time to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laboratory service.</a:t>
            </a:r>
          </a:p>
          <a:p>
            <a:pPr>
              <a:buNone/>
            </a:pP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The ambitious ongoing work associated with R&amp;D, construction, operation, and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of 6 future experiments, each of which involves no more than 1 BAE,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must be carefully and strategically planned.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Some investigators have identified applications of their technologies that allow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them to seek to leverage financial support from alternative funding sources to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achieve the widest social contribution.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During tours of experimental facilities an ACOT member met students and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postdocs engaged in creative, meaningful research tasks and evidently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benefiting from strong mentoring relationships.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New detection technologies and advances in computing methods are being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developed that have application across multiple experiments.</a:t>
            </a:r>
            <a:endParaRPr lang="en-CA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1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AD6CD-D337-FFE9-365F-0AAB414A5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7E7BE49-39F9-0CE3-B158-4B03D5E9EF02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ACOT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F128A-568B-23C5-CB07-3587352FE685}"/>
              </a:ext>
            </a:extLst>
          </p:cNvPr>
          <p:cNvSpPr txBox="1"/>
          <p:nvPr/>
        </p:nvSpPr>
        <p:spPr>
          <a:xfrm>
            <a:off x="865376" y="1404777"/>
            <a:ext cx="10694092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Next meeting online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Date: December 8 &amp; 9</a:t>
            </a: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Format not known yet – likely plenary only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7643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65B6-5D91-ED8F-0988-E420520B8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667646D-FC5D-9EFD-3FDF-6A35BC9B97C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Various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8ACEF-F2F6-0DEC-4E91-8D9F3EA0CA05}"/>
              </a:ext>
            </a:extLst>
          </p:cNvPr>
          <p:cNvSpPr txBox="1"/>
          <p:nvPr/>
        </p:nvSpPr>
        <p:spPr>
          <a:xfrm>
            <a:off x="865376" y="1148745"/>
            <a:ext cx="10694092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Canadian LRP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333333"/>
                </a:solidFill>
                <a:cs typeface="Calibri" panose="020F0502020204030204" pitchFamily="34" charset="0"/>
              </a:rPr>
              <a:t>IPP brief released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333333"/>
                </a:solidFill>
                <a:cs typeface="Calibri" panose="020F0502020204030204" pitchFamily="34" charset="0"/>
              </a:rPr>
              <a:t>Town Hall on October 30</a:t>
            </a:r>
            <a:r>
              <a:rPr lang="en-CA" sz="2000" baseline="30000" dirty="0">
                <a:solidFill>
                  <a:srgbClr val="333333"/>
                </a:solidFill>
                <a:cs typeface="Calibri" panose="020F0502020204030204" pitchFamily="34" charset="0"/>
              </a:rPr>
              <a:t>th</a:t>
            </a:r>
            <a:r>
              <a:rPr lang="en-CA" sz="2000" dirty="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  <a:endParaRPr lang="en-CA" sz="2000" b="0" i="0" u="none" strike="noStrike" dirty="0">
              <a:solidFill>
                <a:srgbClr val="333333"/>
              </a:solidFill>
              <a:effectLst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PSD retreat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Each department to write a summary by Nov 30</a:t>
            </a:r>
            <a:r>
              <a:rPr lang="en-CA" sz="2000" kern="100" baseline="30000" dirty="0">
                <a:solidFill>
                  <a:srgbClr val="212121"/>
                </a:solidFill>
                <a:cs typeface="Calibri" panose="020F0502020204030204" pitchFamily="34" charset="0"/>
              </a:rPr>
              <a:t>th</a:t>
            </a: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Let me know of possible inputs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ARIEL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Got the go-ahead from ARIEL PM to hire 3 undergrads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Offer from Allen welcome </a:t>
            </a:r>
            <a:endParaRPr lang="en-CA" sz="2000" kern="100" baseline="300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WNPPC on February 12 - 15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Ritu to meet with Particle Physics group again on Thursday Dec 4</a:t>
            </a:r>
            <a:r>
              <a:rPr lang="en-CA" sz="2000" kern="100" baseline="30000" dirty="0">
                <a:solidFill>
                  <a:srgbClr val="212121"/>
                </a:solidFill>
                <a:cs typeface="Calibri" panose="020F0502020204030204" pitchFamily="34" charset="0"/>
              </a:rPr>
              <a:t>th</a:t>
            </a: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 12:30</a:t>
            </a: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0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3011-E301-8162-2E98-5256C819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0B02B1D-1E56-7172-30F3-D09E5D2C53CB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701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Committee Updates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IPP Council / CINP / CAP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Science Council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Space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Seminar/Colloquia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SciTech seminars / Quantum Forum / Dark Matter Forum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Mixer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Science Week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TUEC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Safety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Summer schools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IDSSD - Earth Humanity Coalition</a:t>
            </a:r>
          </a:p>
          <a:p>
            <a:pPr lvl="1">
              <a:buClr>
                <a:srgbClr val="00B0F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6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Dec 11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84557</TotalTime>
  <Words>660</Words>
  <Application>Microsoft Macintosh PowerPoint</Application>
  <PresentationFormat>Widescreen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 Neue</vt:lpstr>
      <vt:lpstr>Wingdings</vt:lpstr>
      <vt:lpstr>Custom Design</vt:lpstr>
      <vt:lpstr>Particle Physics Faculty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Committee Updates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</cp:lastModifiedBy>
  <cp:revision>2595</cp:revision>
  <cp:lastPrinted>2024-06-13T18:59:23Z</cp:lastPrinted>
  <dcterms:created xsi:type="dcterms:W3CDTF">2018-01-29T04:01:54Z</dcterms:created>
  <dcterms:modified xsi:type="dcterms:W3CDTF">2025-11-13T18:45:22Z</dcterms:modified>
</cp:coreProperties>
</file>