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715" r:id="rId3"/>
  </p:sldMasterIdLst>
  <p:notesMasterIdLst>
    <p:notesMasterId r:id="rId17"/>
  </p:notesMasterIdLst>
  <p:sldIdLst>
    <p:sldId id="710" r:id="rId4"/>
    <p:sldId id="721" r:id="rId5"/>
    <p:sldId id="257" r:id="rId6"/>
    <p:sldId id="281" r:id="rId7"/>
    <p:sldId id="2089" r:id="rId8"/>
    <p:sldId id="720" r:id="rId9"/>
    <p:sldId id="2086" r:id="rId10"/>
    <p:sldId id="2091" r:id="rId11"/>
    <p:sldId id="2140" r:id="rId12"/>
    <p:sldId id="2141" r:id="rId13"/>
    <p:sldId id="2092" r:id="rId14"/>
    <p:sldId id="2090" r:id="rId15"/>
    <p:sldId id="214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B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9"/>
    <p:restoredTop sz="94682"/>
  </p:normalViewPr>
  <p:slideViewPr>
    <p:cSldViewPr snapToGrid="0" snapToObjects="1">
      <p:cViewPr varScale="1">
        <p:scale>
          <a:sx n="125" d="100"/>
          <a:sy n="125" d="100"/>
        </p:scale>
        <p:origin x="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37515-CEAC-9142-9A9B-DBA2CF36103D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80654-D392-4C4C-A6D1-41057295F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78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E1FEC-72E9-4BB5-8238-075294A9EB8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5457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4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3C5F9-36AE-EDCE-65FB-6A3FC7819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6DD18-4065-832D-2926-4CA35DD84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A6FC9-1618-F5BC-E4C4-DFE53AB06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2F556-B4CC-5AA1-8671-6C26D743FF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62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F9EC7-8E39-BCA1-04F0-FA1F4B0CD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E74D0-FE91-D9BD-2AAC-C1D4ACCB4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3D608-6E2C-4E82-507B-1BB4AF479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40D52-AD5E-7A30-CE7E-489F3C8E4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8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3210-20EC-F24E-9683-99436A0FB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72E1A-5AC8-DB49-9CF5-317BA4860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23DB3-D48C-CA40-BB06-9A34C40E1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D4F74-92FB-7B47-AB9B-2402ACA0D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7C8DE-136B-264A-BFD1-4B4C3D80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4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3275-8EED-F74F-9591-620A8EDB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77F45-0BD2-9147-9203-A54F11429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95CB-BB57-AD46-A56C-1CE8C3CF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5B0D-6D2C-4E46-9A20-85849629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2A690-2178-D845-B175-1FF74B1C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92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295348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075907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11349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28865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953437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828399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594631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24850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981164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6495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8FB74D-5416-9544-B0F7-C77525F84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241A1-15FC-0949-B9A9-F6D82538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C98A2-634E-234F-8801-258C64C8B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7447E-2489-DF46-8245-C5E62407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FED96-0404-B344-870B-C76DD35A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354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273867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725089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527995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631285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916459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111031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90263F-15C2-4DCF-A343-3642C86DC9E4}"/>
              </a:ext>
            </a:extLst>
          </p:cNvPr>
          <p:cNvSpPr/>
          <p:nvPr userDrawn="1"/>
        </p:nvSpPr>
        <p:spPr>
          <a:xfrm>
            <a:off x="0" y="-11677"/>
            <a:ext cx="12192000" cy="787123"/>
          </a:xfrm>
          <a:custGeom>
            <a:avLst/>
            <a:gdLst>
              <a:gd name="connsiteX0" fmla="*/ 0 w 12192000"/>
              <a:gd name="connsiteY0" fmla="*/ 0 h 962664"/>
              <a:gd name="connsiteX1" fmla="*/ 12192000 w 12192000"/>
              <a:gd name="connsiteY1" fmla="*/ 0 h 962664"/>
              <a:gd name="connsiteX2" fmla="*/ 12192000 w 12192000"/>
              <a:gd name="connsiteY2" fmla="*/ 926226 h 962664"/>
              <a:gd name="connsiteX3" fmla="*/ 11645879 w 12192000"/>
              <a:gd name="connsiteY3" fmla="*/ 889621 h 962664"/>
              <a:gd name="connsiteX4" fmla="*/ 6351495 w 12192000"/>
              <a:gd name="connsiteY4" fmla="*/ 741711 h 962664"/>
              <a:gd name="connsiteX5" fmla="*/ 141315 w 12192000"/>
              <a:gd name="connsiteY5" fmla="*/ 951005 h 962664"/>
              <a:gd name="connsiteX6" fmla="*/ 0 w 12192000"/>
              <a:gd name="connsiteY6" fmla="*/ 962664 h 96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2664">
                <a:moveTo>
                  <a:pt x="0" y="0"/>
                </a:moveTo>
                <a:lnTo>
                  <a:pt x="12192000" y="0"/>
                </a:lnTo>
                <a:lnTo>
                  <a:pt x="12192000" y="926226"/>
                </a:lnTo>
                <a:lnTo>
                  <a:pt x="11645879" y="889621"/>
                </a:lnTo>
                <a:cubicBezTo>
                  <a:pt x="10072054" y="795292"/>
                  <a:pt x="8268488" y="741711"/>
                  <a:pt x="6351495" y="741711"/>
                </a:cubicBezTo>
                <a:cubicBezTo>
                  <a:pt x="4051104" y="741711"/>
                  <a:pt x="1914047" y="818868"/>
                  <a:pt x="141315" y="951005"/>
                </a:cubicBezTo>
                <a:lnTo>
                  <a:pt x="0" y="9626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208" y="118775"/>
            <a:ext cx="1783444" cy="324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C8130-C402-4C9F-8ECB-317349C35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4" y="3872"/>
            <a:ext cx="1759390" cy="59228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38D4DCC-5B2A-4F8A-B60F-3552CDE8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023" y="69332"/>
            <a:ext cx="8104095" cy="48917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51878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C5CE98-E68C-4461-B5EA-63E4C95B3176}"/>
              </a:ext>
            </a:extLst>
          </p:cNvPr>
          <p:cNvSpPr txBox="1">
            <a:spLocks/>
          </p:cNvSpPr>
          <p:nvPr userDrawn="1"/>
        </p:nvSpPr>
        <p:spPr>
          <a:xfrm>
            <a:off x="9459433" y="51878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bg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70">
        <p:fade/>
      </p:transition>
    </mc:Choice>
    <mc:Fallback xmlns="">
      <p:transition spd="med" advTm="1417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90263F-15C2-4DCF-A343-3642C86DC9E4}"/>
              </a:ext>
            </a:extLst>
          </p:cNvPr>
          <p:cNvSpPr/>
          <p:nvPr userDrawn="1"/>
        </p:nvSpPr>
        <p:spPr>
          <a:xfrm>
            <a:off x="0" y="-11677"/>
            <a:ext cx="12192000" cy="787123"/>
          </a:xfrm>
          <a:custGeom>
            <a:avLst/>
            <a:gdLst>
              <a:gd name="connsiteX0" fmla="*/ 0 w 12192000"/>
              <a:gd name="connsiteY0" fmla="*/ 0 h 962664"/>
              <a:gd name="connsiteX1" fmla="*/ 12192000 w 12192000"/>
              <a:gd name="connsiteY1" fmla="*/ 0 h 962664"/>
              <a:gd name="connsiteX2" fmla="*/ 12192000 w 12192000"/>
              <a:gd name="connsiteY2" fmla="*/ 926226 h 962664"/>
              <a:gd name="connsiteX3" fmla="*/ 11645879 w 12192000"/>
              <a:gd name="connsiteY3" fmla="*/ 889621 h 962664"/>
              <a:gd name="connsiteX4" fmla="*/ 6351495 w 12192000"/>
              <a:gd name="connsiteY4" fmla="*/ 741711 h 962664"/>
              <a:gd name="connsiteX5" fmla="*/ 141315 w 12192000"/>
              <a:gd name="connsiteY5" fmla="*/ 951005 h 962664"/>
              <a:gd name="connsiteX6" fmla="*/ 0 w 12192000"/>
              <a:gd name="connsiteY6" fmla="*/ 962664 h 96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2664">
                <a:moveTo>
                  <a:pt x="0" y="0"/>
                </a:moveTo>
                <a:lnTo>
                  <a:pt x="12192000" y="0"/>
                </a:lnTo>
                <a:lnTo>
                  <a:pt x="12192000" y="926226"/>
                </a:lnTo>
                <a:lnTo>
                  <a:pt x="11645879" y="889621"/>
                </a:lnTo>
                <a:cubicBezTo>
                  <a:pt x="10072054" y="795292"/>
                  <a:pt x="8268488" y="741711"/>
                  <a:pt x="6351495" y="741711"/>
                </a:cubicBezTo>
                <a:cubicBezTo>
                  <a:pt x="4051104" y="741711"/>
                  <a:pt x="1914047" y="818868"/>
                  <a:pt x="141315" y="951005"/>
                </a:cubicBezTo>
                <a:lnTo>
                  <a:pt x="0" y="9626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208" y="118775"/>
            <a:ext cx="1783444" cy="324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C8130-C402-4C9F-8ECB-317349C35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4" y="3872"/>
            <a:ext cx="1759390" cy="59228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38D4DCC-5B2A-4F8A-B60F-3552CDE8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023" y="69332"/>
            <a:ext cx="8104095" cy="48917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51878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3F218F-95E9-4E15-8B75-2095C41E95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866779"/>
            <a:ext cx="4686300" cy="439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chemeClr val="bg2">
                    <a:lumMod val="50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20-Grey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34CE9FC-6E8A-4AD4-BAD8-2996F02C19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866779"/>
            <a:ext cx="4686300" cy="439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chemeClr val="bg2">
                    <a:lumMod val="50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20-Grey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B4235A-FCAD-4213-AE7F-C336A8F459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1507886"/>
            <a:ext cx="4968875" cy="49764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Nova Light 20 is the default type for paragraphs (in black)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6C9B15B-8E96-4116-9EA9-354240B1F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1507885"/>
            <a:ext cx="4968875" cy="49764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Nova Light 20 is the default type for paragraphs (in black).</a:t>
            </a:r>
          </a:p>
        </p:txBody>
      </p:sp>
    </p:spTree>
    <p:extLst>
      <p:ext uri="{BB962C8B-B14F-4D97-AF65-F5344CB8AC3E}">
        <p14:creationId xmlns:p14="http://schemas.microsoft.com/office/powerpoint/2010/main" val="391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70">
        <p:fade/>
      </p:transition>
    </mc:Choice>
    <mc:Fallback xmlns="">
      <p:transition spd="med" advTm="1417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0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41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2025-11-16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3338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2025-11-16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7044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2025-11-16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2532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37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689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9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1262-C525-9F44-9DAB-B55D8D2C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3B7BF-7AC6-1540-95FA-08BC0714E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8F0C-51BE-0745-9948-89A90738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1DA34-738F-BF45-B243-623E999F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4B553-1789-6C45-B201-5E5FE6FE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6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90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293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3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136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487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87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72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917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22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91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972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46F5-BAFE-4848-8CA4-4CA8F56A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BEA1C-E6C1-6742-BFD1-ABF0B11EE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56C3D-8AE9-FA40-A38F-5E48F3FF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A4FA7-8FB0-7E43-9E41-01F7F7EF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B25A-5ED4-D44E-9096-E219BD5C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3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034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726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7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7316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59212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84076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93744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7429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4775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2138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78DC-46C0-834B-A6EB-594D77742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9D703-51D7-3F46-9B4B-20CB6D16D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AA2D9-E06A-3142-929B-FE8CB59FC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0DB70-19F4-FE47-ABA6-6F1F68A0E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15372-C264-3846-81AD-B5629A5C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83DFA-6C5F-2F4A-B954-7A21BA23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86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55950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75123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9091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63578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79716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29850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8158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05681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03588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703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0F85-0C2F-CE49-9F8A-9E21B3DD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EE599-984D-E247-BBEF-DCA561895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ED082-E9D8-5444-8CF3-396C27D2C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75317-B077-E549-9309-FE2DF5EB1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2F5F3-0A74-0B4A-8373-F65BC3295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79320-A2CB-5942-A50A-A442F3F7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BC9324-99AB-4D4A-B09B-C7DA1B25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FBA53-CDB9-1044-9106-8AF0D78D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51631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37945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69123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00713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22952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05533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0073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46683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90193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5049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AADE-A67C-DF41-BF42-80F95B59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F781C-DACC-D04A-A8D6-8BD2D471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9459-B71D-C24D-8999-9FFD7F83A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7B7DF-597B-DC44-859F-BA279CF8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93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44877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588919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082842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1282-EE3A-4150-AEF8-17B07F170962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3677-4C9B-4970-A539-889BA99E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06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36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1313-7917-41C0-88BE-CC11AC72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7E10F-CB24-40EB-8F3C-F1A18FE0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07B6A-307E-4A5C-B6A5-96A770A7F753}" type="datetimeFigureOut">
              <a:rPr lang="en-CA" smtClean="0"/>
              <a:t>2025-11-16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F923B-D830-4618-A1D0-9D6DE836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1ACB5-F598-4191-80CF-E8A9B98F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8D780-B3A0-4885-918A-3AF6DEC7C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85048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2025-11-16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4650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2025-11-16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71185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2025-11-16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40315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2025-11-16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7691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A5DD8-9271-3143-8323-4EBFD8E8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6E1C5-BC85-4241-B86A-E8F9A0E2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546DB-155A-3445-82E9-41814BA0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68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2025-11-16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182211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9061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51518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53534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26488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41762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998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634228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49617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45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54BE-114C-E142-B053-623474E2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F4BB9-173B-E940-85EA-9C1E207D7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BC1BB-D590-D54E-9597-32EF12968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FCA37-4539-C649-99B0-7E4C3745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856C3-528D-084A-9E7C-FF7B9EA0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9C26B-4EBA-4249-B29A-3F006777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526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66105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67046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6006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4608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3905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2205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842130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62210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022358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8424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20AD-211D-CA4B-83E1-AEF5E116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9310-1E88-E646-BDA1-CAEBCCFED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A2C9E-EDEC-BA49-8751-C0ADE1C5B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BA6C7-8399-8D4A-9E22-F5134E70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D809-E06A-A94F-8244-2645A8281B00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759F5-9797-F144-94E1-B79FF15AF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291E1-B3D7-3A4F-9C98-02C1DE6C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586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93961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838432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876620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552093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918846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719937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840721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367681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981005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5563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07.xml"/><Relationship Id="rId47" Type="http://schemas.openxmlformats.org/officeDocument/2006/relationships/slideLayout" Target="../slideLayouts/slideLayout112.xml"/><Relationship Id="rId50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10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52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73.xml"/><Relationship Id="rId51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4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4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DFB37-AD8F-8243-ABE9-852A7448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91CF-1280-CE49-8D27-6B5EEBBA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5C038-23EE-F045-A396-D96B214F9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D809-E06A-A94F-8244-2645A8281B00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9AA7-CD0D-3B41-900C-EB1DD60A6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7EC45-35EC-6845-B9C1-3F66F31A3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2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10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57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64" r:id="rId49"/>
    <p:sldLayoutId id="2147483765" r:id="rId50"/>
    <p:sldLayoutId id="2147483766" r:id="rId51"/>
    <p:sldLayoutId id="2147483767" r:id="rId5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17" Type="http://schemas.openxmlformats.org/officeDocument/2006/relationships/image" Target="../media/image91.png"/><Relationship Id="rId2" Type="http://schemas.openxmlformats.org/officeDocument/2006/relationships/image" Target="../media/image76.tiff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jpe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F86E-557D-9A44-B30D-6D4FDBA767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6A347-4ADE-9442-BBBF-8B23C3AEF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E1C32-574C-8741-87AA-9A527D38E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87" y="-62143"/>
            <a:ext cx="12951229" cy="69378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1AA3C2-0BE3-F143-9E2A-AEA164EDE911}"/>
              </a:ext>
            </a:extLst>
          </p:cNvPr>
          <p:cNvSpPr/>
          <p:nvPr/>
        </p:nvSpPr>
        <p:spPr>
          <a:xfrm>
            <a:off x="8922993" y="4509856"/>
            <a:ext cx="3117774" cy="2019936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CD6F42-A77E-C74F-B45F-98565BEA590E}"/>
              </a:ext>
            </a:extLst>
          </p:cNvPr>
          <p:cNvSpPr/>
          <p:nvPr/>
        </p:nvSpPr>
        <p:spPr>
          <a:xfrm>
            <a:off x="8620029" y="4707572"/>
            <a:ext cx="372370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Visit of Mark Thomson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Particle Physics  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November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52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1028E-C1AE-E18C-4111-23E906B16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EF930-0CB8-6FEE-3FE7-1448E5986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96" y="617978"/>
            <a:ext cx="11093372" cy="62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1CC56-6418-5387-3953-B9AB4C1BF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E0AA84-3842-8E96-63B8-76900245F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85" y="629553"/>
            <a:ext cx="10895476" cy="61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00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2B6DA-D92B-92D6-BD2A-94A90903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B87CF2-1286-C5ED-F6D4-A79AAB5FF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920" y="933990"/>
            <a:ext cx="10371615" cy="1315724"/>
          </a:xfrm>
        </p:spPr>
        <p:txBody>
          <a:bodyPr>
            <a:normAutofit/>
          </a:bodyPr>
          <a:lstStyle/>
          <a:p>
            <a:r>
              <a:rPr lang="en-US" sz="3000" dirty="0"/>
              <a:t>Discussion Points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ED5CCE-32DB-1DDD-0734-E3F2B365753F}"/>
              </a:ext>
            </a:extLst>
          </p:cNvPr>
          <p:cNvSpPr/>
          <p:nvPr/>
        </p:nvSpPr>
        <p:spPr>
          <a:xfrm>
            <a:off x="827588" y="1110940"/>
            <a:ext cx="8337193" cy="27392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spcBef>
                <a:spcPts val="600"/>
              </a:spcBef>
              <a:buClr>
                <a:srgbClr val="00A9FF"/>
              </a:buClr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European Strategy Update </a:t>
            </a:r>
          </a:p>
          <a:p>
            <a:pPr marL="285750" indent="-285750"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Future of CERN</a:t>
            </a:r>
          </a:p>
          <a:p>
            <a:pPr marL="285750" indent="-285750"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Canadian Long-Range Plan</a:t>
            </a:r>
          </a:p>
          <a:p>
            <a:pPr marL="285750" indent="-285750"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Round table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3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9A775-3222-737F-8A9E-D4367BC65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713AB80-8391-274A-6CE4-2F683EA83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920" y="933990"/>
            <a:ext cx="10371615" cy="1315724"/>
          </a:xfrm>
        </p:spPr>
        <p:txBody>
          <a:bodyPr>
            <a:normAutofit/>
          </a:bodyPr>
          <a:lstStyle/>
          <a:p>
            <a:r>
              <a:rPr lang="en-US" sz="3000" dirty="0"/>
              <a:t>Canadian Survey for ESU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42E43-F302-70F4-7B56-F3D36D632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50" y="1591852"/>
            <a:ext cx="10054954" cy="50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52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017B33-1744-EF42-8B3B-DE0BCD40F166}"/>
              </a:ext>
            </a:extLst>
          </p:cNvPr>
          <p:cNvSpPr/>
          <p:nvPr/>
        </p:nvSpPr>
        <p:spPr>
          <a:xfrm>
            <a:off x="4755468" y="2177663"/>
            <a:ext cx="2430965" cy="892097"/>
          </a:xfrm>
          <a:prstGeom prst="rect">
            <a:avLst/>
          </a:prstGeom>
          <a:solidFill>
            <a:srgbClr val="35B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PHYSICAL SCIENCE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56C4D4-723F-DB47-847E-A82ACEC8D333}"/>
              </a:ext>
            </a:extLst>
          </p:cNvPr>
          <p:cNvSpPr/>
          <p:nvPr/>
        </p:nvSpPr>
        <p:spPr>
          <a:xfrm>
            <a:off x="107981" y="3749398"/>
            <a:ext cx="1596483" cy="68765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Molecular and Material Science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8D923D-A7A5-7A44-B8EC-DBA8B7CA1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921" y="933990"/>
            <a:ext cx="10621926" cy="688338"/>
          </a:xfrm>
        </p:spPr>
        <p:txBody>
          <a:bodyPr>
            <a:normAutofit/>
          </a:bodyPr>
          <a:lstStyle/>
          <a:p>
            <a:r>
              <a:rPr lang="en-US" sz="3000" dirty="0"/>
              <a:t>Divisions and Departments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CEF0E6-CF0B-0541-887E-640F217B987B}"/>
              </a:ext>
            </a:extLst>
          </p:cNvPr>
          <p:cNvSpPr/>
          <p:nvPr/>
        </p:nvSpPr>
        <p:spPr>
          <a:xfrm>
            <a:off x="3557949" y="3749397"/>
            <a:ext cx="1596483" cy="68765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Nuclear Physics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2A7F7-93C0-DB4A-B6FC-0C2EDFFC97E7}"/>
              </a:ext>
            </a:extLst>
          </p:cNvPr>
          <p:cNvSpPr/>
          <p:nvPr/>
        </p:nvSpPr>
        <p:spPr>
          <a:xfrm>
            <a:off x="5285967" y="3749396"/>
            <a:ext cx="1596483" cy="68765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Particle Physics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AC15B8-0486-2947-AD63-A3C0C0F2957E}"/>
              </a:ext>
            </a:extLst>
          </p:cNvPr>
          <p:cNvSpPr/>
          <p:nvPr/>
        </p:nvSpPr>
        <p:spPr>
          <a:xfrm>
            <a:off x="7018602" y="3749396"/>
            <a:ext cx="1596483" cy="68765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Science and Technology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C4D932-AC2C-E94B-ACE8-AB0B373E3E6E}"/>
              </a:ext>
            </a:extLst>
          </p:cNvPr>
          <p:cNvSpPr/>
          <p:nvPr/>
        </p:nvSpPr>
        <p:spPr>
          <a:xfrm>
            <a:off x="8751237" y="3761885"/>
            <a:ext cx="1596483" cy="68765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8D4099-5091-624C-9144-FC07650460C2}"/>
              </a:ext>
            </a:extLst>
          </p:cNvPr>
          <p:cNvSpPr/>
          <p:nvPr/>
        </p:nvSpPr>
        <p:spPr>
          <a:xfrm>
            <a:off x="10483872" y="3770738"/>
            <a:ext cx="1596483" cy="68765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Scientific Computing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BE48C9-4F1C-F542-AB0B-B1BF184A43F7}"/>
              </a:ext>
            </a:extLst>
          </p:cNvPr>
          <p:cNvSpPr/>
          <p:nvPr/>
        </p:nvSpPr>
        <p:spPr>
          <a:xfrm>
            <a:off x="1851419" y="2177663"/>
            <a:ext cx="2430965" cy="892097"/>
          </a:xfrm>
          <a:prstGeom prst="rect">
            <a:avLst/>
          </a:prstGeom>
          <a:pattFill prst="pct90">
            <a:fgClr>
              <a:srgbClr val="35B1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986916-FA9B-394F-83E3-4433F6880FEF}"/>
              </a:ext>
            </a:extLst>
          </p:cNvPr>
          <p:cNvSpPr/>
          <p:nvPr/>
        </p:nvSpPr>
        <p:spPr>
          <a:xfrm>
            <a:off x="7659517" y="2177663"/>
            <a:ext cx="2430965" cy="892097"/>
          </a:xfrm>
          <a:prstGeom prst="rect">
            <a:avLst/>
          </a:prstGeom>
          <a:pattFill prst="pct90">
            <a:fgClr>
              <a:srgbClr val="35B1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LIFE SCIENCE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94C9E-17DC-BA4D-A95B-D252AAC4654B}"/>
              </a:ext>
            </a:extLst>
          </p:cNvPr>
          <p:cNvCxnSpPr>
            <a:cxnSpLocks/>
          </p:cNvCxnSpPr>
          <p:nvPr/>
        </p:nvCxnSpPr>
        <p:spPr>
          <a:xfrm flipV="1">
            <a:off x="906222" y="3370689"/>
            <a:ext cx="10358231" cy="1"/>
          </a:xfrm>
          <a:prstGeom prst="line">
            <a:avLst/>
          </a:prstGeom>
          <a:ln w="158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1D6BDB-3AA1-3246-BB9A-65E5B2043844}"/>
              </a:ext>
            </a:extLst>
          </p:cNvPr>
          <p:cNvCxnSpPr>
            <a:cxnSpLocks/>
          </p:cNvCxnSpPr>
          <p:nvPr/>
        </p:nvCxnSpPr>
        <p:spPr>
          <a:xfrm flipV="1">
            <a:off x="906222" y="3370690"/>
            <a:ext cx="0" cy="406393"/>
          </a:xfrm>
          <a:prstGeom prst="line">
            <a:avLst/>
          </a:prstGeom>
          <a:ln w="158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085324-7D5C-1440-B30A-E927F582063A}"/>
              </a:ext>
            </a:extLst>
          </p:cNvPr>
          <p:cNvCxnSpPr>
            <a:cxnSpLocks/>
          </p:cNvCxnSpPr>
          <p:nvPr/>
        </p:nvCxnSpPr>
        <p:spPr>
          <a:xfrm flipV="1">
            <a:off x="2664783" y="3370690"/>
            <a:ext cx="0" cy="406393"/>
          </a:xfrm>
          <a:prstGeom prst="line">
            <a:avLst/>
          </a:prstGeom>
          <a:ln w="158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09848F-75BF-D847-A65D-F757456B20AB}"/>
              </a:ext>
            </a:extLst>
          </p:cNvPr>
          <p:cNvCxnSpPr>
            <a:cxnSpLocks/>
          </p:cNvCxnSpPr>
          <p:nvPr/>
        </p:nvCxnSpPr>
        <p:spPr>
          <a:xfrm flipV="1">
            <a:off x="6032660" y="3357996"/>
            <a:ext cx="0" cy="406393"/>
          </a:xfrm>
          <a:prstGeom prst="line">
            <a:avLst/>
          </a:prstGeom>
          <a:ln w="158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3CBFB1-19E7-4642-8FE5-68FFD6EF6AED}"/>
              </a:ext>
            </a:extLst>
          </p:cNvPr>
          <p:cNvCxnSpPr>
            <a:cxnSpLocks/>
          </p:cNvCxnSpPr>
          <p:nvPr/>
        </p:nvCxnSpPr>
        <p:spPr>
          <a:xfrm flipV="1">
            <a:off x="7854382" y="3355492"/>
            <a:ext cx="0" cy="406393"/>
          </a:xfrm>
          <a:prstGeom prst="line">
            <a:avLst/>
          </a:prstGeom>
          <a:ln w="158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97AB1AB-1BD9-6042-BCD9-7627829E130E}"/>
              </a:ext>
            </a:extLst>
          </p:cNvPr>
          <p:cNvCxnSpPr>
            <a:cxnSpLocks/>
          </p:cNvCxnSpPr>
          <p:nvPr/>
        </p:nvCxnSpPr>
        <p:spPr>
          <a:xfrm flipV="1">
            <a:off x="9531819" y="3355492"/>
            <a:ext cx="0" cy="406393"/>
          </a:xfrm>
          <a:prstGeom prst="line">
            <a:avLst/>
          </a:prstGeom>
          <a:ln w="158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B3914D-BE04-2145-AAC8-C11870C3D244}"/>
              </a:ext>
            </a:extLst>
          </p:cNvPr>
          <p:cNvCxnSpPr>
            <a:cxnSpLocks/>
          </p:cNvCxnSpPr>
          <p:nvPr/>
        </p:nvCxnSpPr>
        <p:spPr>
          <a:xfrm flipV="1">
            <a:off x="11264455" y="3357993"/>
            <a:ext cx="0" cy="406393"/>
          </a:xfrm>
          <a:prstGeom prst="line">
            <a:avLst/>
          </a:prstGeom>
          <a:ln w="158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BEFDDC-3E27-3B42-BEA8-680979EC73EE}"/>
              </a:ext>
            </a:extLst>
          </p:cNvPr>
          <p:cNvCxnSpPr>
            <a:cxnSpLocks/>
          </p:cNvCxnSpPr>
          <p:nvPr/>
        </p:nvCxnSpPr>
        <p:spPr>
          <a:xfrm flipV="1">
            <a:off x="6032660" y="3066397"/>
            <a:ext cx="0" cy="291593"/>
          </a:xfrm>
          <a:prstGeom prst="line">
            <a:avLst/>
          </a:prstGeom>
          <a:ln w="158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BEBBD07-79BC-BA33-AC4A-78DC2E5E35C2}"/>
              </a:ext>
            </a:extLst>
          </p:cNvPr>
          <p:cNvSpPr/>
          <p:nvPr/>
        </p:nvSpPr>
        <p:spPr>
          <a:xfrm>
            <a:off x="1832965" y="3761885"/>
            <a:ext cx="1596483" cy="68765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ARIEL Experiment Operations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EA55E2-6A01-4710-EF1D-2263B25EA740}"/>
              </a:ext>
            </a:extLst>
          </p:cNvPr>
          <p:cNvCxnSpPr>
            <a:cxnSpLocks/>
          </p:cNvCxnSpPr>
          <p:nvPr/>
        </p:nvCxnSpPr>
        <p:spPr>
          <a:xfrm flipV="1">
            <a:off x="4511071" y="3357996"/>
            <a:ext cx="0" cy="406393"/>
          </a:xfrm>
          <a:prstGeom prst="line">
            <a:avLst/>
          </a:prstGeom>
          <a:ln w="158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68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356B0-0ACA-2462-2F19-1171337D4D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6703" y="949662"/>
            <a:ext cx="6564572" cy="5885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CBE00-74AA-D2DF-7B46-C60FB6B5A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0675" y="458379"/>
            <a:ext cx="3752891" cy="1880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045CC7-E3A3-19D9-196C-7FC27213B630}"/>
              </a:ext>
            </a:extLst>
          </p:cNvPr>
          <p:cNvSpPr txBox="1"/>
          <p:nvPr/>
        </p:nvSpPr>
        <p:spPr>
          <a:xfrm>
            <a:off x="2106592" y="1516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D79DAB-C641-6BCE-018A-D9B648841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11" y="318626"/>
            <a:ext cx="10212971" cy="77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A6BAD-C3EC-B8DD-6520-7738C17C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208A-D796-15C2-CDF1-77B22D725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79" y="441339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000" dirty="0">
                <a:latin typeface="Arial"/>
                <a:cs typeface="Arial"/>
              </a:rPr>
              <a:t>Connections</a:t>
            </a:r>
            <a:endParaRPr lang="en-US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E57FC-0360-93AD-C2C5-248717A3D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9943" y="1001614"/>
            <a:ext cx="10342878" cy="587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3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80CC7-88F0-FA02-EA19-69BFB7312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D832925F-E323-068D-998E-27D7231D8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9477" y="0"/>
            <a:ext cx="8048729" cy="67356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CD3ECA-9F4E-C830-51AE-73B684174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34" y="67683"/>
            <a:ext cx="9067261" cy="173005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 </a:t>
            </a:r>
            <a:b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Canada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595C60-0D24-DD4E-22C1-55DA7DAAF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805" y="4458614"/>
            <a:ext cx="536597" cy="536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682862-F309-F014-CB64-BC859D128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579" y="5127951"/>
            <a:ext cx="678339" cy="339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5F7FD3-AB7C-DF6C-DAAA-EF870C17C0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409" y="5467121"/>
            <a:ext cx="978207" cy="549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BEC82-0308-F41E-A191-5B36D386E2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214" y="6162050"/>
            <a:ext cx="820348" cy="60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6E8C65-CFE2-E6A1-7AB5-A2630B5F10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91" b="20375"/>
          <a:stretch>
            <a:fillRect/>
          </a:stretch>
        </p:blipFill>
        <p:spPr>
          <a:xfrm>
            <a:off x="6380326" y="5988601"/>
            <a:ext cx="1081648" cy="2946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9969B5-6F65-3D49-0872-36C8FCFD45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581" y="6027039"/>
            <a:ext cx="1057927" cy="431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096B50-24C6-05A3-4F99-6508223AC8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901" y="5722581"/>
            <a:ext cx="1019962" cy="245228"/>
          </a:xfrm>
          <a:prstGeom prst="rect">
            <a:avLst/>
          </a:prstGeom>
        </p:spPr>
      </p:pic>
      <p:pic>
        <p:nvPicPr>
          <p:cNvPr id="5" name="Picture 4" descr="A blue background with white letters&#10;&#10;AI-generated content may be incorrect.">
            <a:extLst>
              <a:ext uri="{FF2B5EF4-FFF2-40B4-BE49-F238E27FC236}">
                <a16:creationId xmlns:a16="http://schemas.microsoft.com/office/drawing/2014/main" id="{4CE4F224-8BEA-54D6-09AF-B22CAC6C67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237" y="4514229"/>
            <a:ext cx="408973" cy="4089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D23EF-D576-E348-7BD1-D401593098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269" y="4566551"/>
            <a:ext cx="1094814" cy="256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219D67-378A-18F1-1EEB-D5DFD7CA02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74"/>
          <a:stretch>
            <a:fillRect/>
          </a:stretch>
        </p:blipFill>
        <p:spPr>
          <a:xfrm>
            <a:off x="1720870" y="3954574"/>
            <a:ext cx="608062" cy="4089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841466-5A86-92F2-38FB-7278DD0188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682" y="4732693"/>
            <a:ext cx="1775644" cy="10176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540371-F111-B9A9-9842-CDE5F7775ED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965" y="5713772"/>
            <a:ext cx="1123207" cy="3510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ADC5FA-5224-444A-75E2-29FF9323E50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403" y="5508215"/>
            <a:ext cx="1004488" cy="3993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25ED2D-765B-7E63-DC05-2324A5C5243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164" y="6334605"/>
            <a:ext cx="928133" cy="3510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AD5743-F8EF-789A-9CAA-84A5C133E6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28511" y="5217766"/>
            <a:ext cx="1684708" cy="6317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052B0E-74E3-2481-D8DF-C50FC193381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378" y="5993023"/>
            <a:ext cx="793341" cy="6036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7F309C-CB0F-71EE-CA75-B51305ABE3D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394" y="5396318"/>
            <a:ext cx="1422645" cy="227773"/>
          </a:xfrm>
          <a:prstGeom prst="rect">
            <a:avLst/>
          </a:prstGeom>
        </p:spPr>
      </p:pic>
      <p:sp>
        <p:nvSpPr>
          <p:cNvPr id="33" name="SNOLAB">
            <a:extLst>
              <a:ext uri="{FF2B5EF4-FFF2-40B4-BE49-F238E27FC236}">
                <a16:creationId xmlns:a16="http://schemas.microsoft.com/office/drawing/2014/main" id="{97E1129C-DC4A-A582-2072-69F12CAEDE75}"/>
              </a:ext>
            </a:extLst>
          </p:cNvPr>
          <p:cNvSpPr/>
          <p:nvPr/>
        </p:nvSpPr>
        <p:spPr>
          <a:xfrm>
            <a:off x="6915393" y="4824625"/>
            <a:ext cx="1155002" cy="38805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000"/>
              <a:t>SNOLAB</a:t>
            </a:r>
          </a:p>
        </p:txBody>
      </p:sp>
      <p:sp>
        <p:nvSpPr>
          <p:cNvPr id="34" name="TRIUMF">
            <a:extLst>
              <a:ext uri="{FF2B5EF4-FFF2-40B4-BE49-F238E27FC236}">
                <a16:creationId xmlns:a16="http://schemas.microsoft.com/office/drawing/2014/main" id="{BACCC6B1-AF5B-FD52-AA65-17F1F06FF585}"/>
              </a:ext>
            </a:extLst>
          </p:cNvPr>
          <p:cNvSpPr/>
          <p:nvPr/>
        </p:nvSpPr>
        <p:spPr>
          <a:xfrm>
            <a:off x="2873014" y="5635493"/>
            <a:ext cx="1094814" cy="35310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000"/>
              <a:t>TRIUMF</a:t>
            </a:r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BA22C24C-6089-9BD2-EBA1-8C20B4F7FF73}"/>
              </a:ext>
            </a:extLst>
          </p:cNvPr>
          <p:cNvSpPr/>
          <p:nvPr/>
        </p:nvSpPr>
        <p:spPr>
          <a:xfrm flipH="1" flipV="1">
            <a:off x="7504975" y="5209393"/>
            <a:ext cx="16488" cy="531440"/>
          </a:xfrm>
          <a:prstGeom prst="line">
            <a:avLst/>
          </a:prstGeom>
          <a:ln w="38100">
            <a:solidFill>
              <a:schemeClr val="accent4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5D1A50ED-69C0-0839-8315-403C5379DB0C}"/>
              </a:ext>
            </a:extLst>
          </p:cNvPr>
          <p:cNvSpPr/>
          <p:nvPr/>
        </p:nvSpPr>
        <p:spPr>
          <a:xfrm>
            <a:off x="3149985" y="5172967"/>
            <a:ext cx="202622" cy="471354"/>
          </a:xfrm>
          <a:prstGeom prst="line">
            <a:avLst/>
          </a:prstGeom>
          <a:ln w="41275">
            <a:solidFill>
              <a:schemeClr val="accent4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461ABCD-D107-62D9-2F4F-27AEED97220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021" y="4879188"/>
            <a:ext cx="844677" cy="6836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3D173D-E370-62EF-D926-FDDEDF290F9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730" y="5526564"/>
            <a:ext cx="1505691" cy="7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9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540628-7644-044D-AB59-D7D5203714A4}"/>
              </a:ext>
            </a:extLst>
          </p:cNvPr>
          <p:cNvSpPr/>
          <p:nvPr/>
        </p:nvSpPr>
        <p:spPr>
          <a:xfrm>
            <a:off x="697154" y="1240550"/>
            <a:ext cx="10870284" cy="552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CA" altLang="en-US" b="1" dirty="0"/>
              <a:t>High Energy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CA" altLang="en-US" dirty="0"/>
              <a:t>ATLAS + upgrades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CA" altLang="en-US" dirty="0"/>
              <a:t>Tier-1, HL-LHC </a:t>
            </a:r>
            <a:endParaRPr lang="en-CA" altLang="en-US" i="1" dirty="0"/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</a:pPr>
            <a:endParaRPr lang="en-CA" altLang="en-US" sz="1500" b="1" dirty="0"/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</a:pPr>
            <a:r>
              <a:rPr lang="en-CA" altLang="en-US" b="1" dirty="0"/>
              <a:t>Dark Sector &amp; Neutrinos</a:t>
            </a:r>
            <a:endParaRPr lang="en-CA" altLang="en-US" dirty="0"/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CA" altLang="en-US" dirty="0"/>
              <a:t>T2K, </a:t>
            </a:r>
            <a:r>
              <a:rPr lang="en-CA" altLang="en-US" dirty="0" err="1"/>
              <a:t>HyperK</a:t>
            </a:r>
            <a:r>
              <a:rPr lang="en-CA" altLang="en-US" dirty="0"/>
              <a:t>, WCTE at CERN and IWCD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CA" altLang="en-US" dirty="0" err="1"/>
              <a:t>SuperCDMS</a:t>
            </a:r>
            <a:endParaRPr lang="en-CA" altLang="en-US" dirty="0"/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</a:pPr>
            <a:endParaRPr lang="en-CA" altLang="en-US" sz="1500" b="1" dirty="0"/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</a:pPr>
            <a:r>
              <a:rPr lang="en-CA" altLang="en-US" b="1" dirty="0"/>
              <a:t>Precision tests of fundamental laws</a:t>
            </a:r>
            <a:endParaRPr lang="en-CA" altLang="en-US" dirty="0"/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CA" altLang="en-US" dirty="0"/>
              <a:t>ALPHA, ALPHA–g and HAICU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CA" altLang="en-US" dirty="0"/>
              <a:t>UCN: source, neutron EDM &amp; life-time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</a:pPr>
            <a:endParaRPr lang="en-CA" altLang="en-US" sz="1500" b="1" dirty="0"/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</a:pPr>
            <a:endParaRPr lang="en-CA" altLang="en-US" sz="1500" b="1" dirty="0"/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</a:pPr>
            <a:r>
              <a:rPr lang="en-CA" altLang="en-US" b="1" dirty="0"/>
              <a:t>Future </a:t>
            </a:r>
            <a:endParaRPr lang="en-CA" altLang="en-US" dirty="0"/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00A9FF"/>
              </a:buClr>
              <a:buFont typeface="Wingdings" pitchFamily="2" charset="2"/>
              <a:buChar char="§"/>
            </a:pPr>
            <a:r>
              <a:rPr lang="en-CA" altLang="en-US" dirty="0" err="1"/>
              <a:t>DarkLight</a:t>
            </a:r>
            <a:r>
              <a:rPr lang="en-CA" altLang="en-US" dirty="0"/>
              <a:t>, PIONEER, </a:t>
            </a:r>
            <a:r>
              <a:rPr lang="en-CA" altLang="en-US" dirty="0" err="1"/>
              <a:t>nEXO</a:t>
            </a:r>
            <a:r>
              <a:rPr lang="en-CA" altLang="en-US" dirty="0"/>
              <a:t> (TBD)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437A8-6252-3C43-84E2-6CCF51018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73" y="1088530"/>
            <a:ext cx="2638346" cy="1696079"/>
          </a:xfrm>
          <a:prstGeom prst="rect">
            <a:avLst/>
          </a:prstGeom>
        </p:spPr>
      </p:pic>
      <p:pic>
        <p:nvPicPr>
          <p:cNvPr id="13" name="Screen Shot 2018-11-01 at 10.53.04 AM.png">
            <a:extLst>
              <a:ext uri="{FF2B5EF4-FFF2-40B4-BE49-F238E27FC236}">
                <a16:creationId xmlns:a16="http://schemas.microsoft.com/office/drawing/2014/main" id="{73DA0F2A-4E6A-D046-A0D3-1DC4CD7A4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721" y="2912678"/>
            <a:ext cx="1298123" cy="108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74.png">
            <a:extLst>
              <a:ext uri="{FF2B5EF4-FFF2-40B4-BE49-F238E27FC236}">
                <a16:creationId xmlns:a16="http://schemas.microsoft.com/office/drawing/2014/main" id="{303212A9-95A3-3047-9EAD-8F6ABB41F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172" y="2912678"/>
            <a:ext cx="1447733" cy="1132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" descr="page3image46195440">
            <a:extLst>
              <a:ext uri="{FF2B5EF4-FFF2-40B4-BE49-F238E27FC236}">
                <a16:creationId xmlns:a16="http://schemas.microsoft.com/office/drawing/2014/main" id="{2B52C5FD-DC29-6E42-AA21-3F4F0C35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4232" y="2692543"/>
            <a:ext cx="1626247" cy="160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82.jpeg">
            <a:extLst>
              <a:ext uri="{FF2B5EF4-FFF2-40B4-BE49-F238E27FC236}">
                <a16:creationId xmlns:a16="http://schemas.microsoft.com/office/drawing/2014/main" id="{EED17DBC-1909-F843-913E-C63CB84058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327" y="4414754"/>
            <a:ext cx="1324019" cy="2142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81.jpeg">
            <a:extLst>
              <a:ext uri="{FF2B5EF4-FFF2-40B4-BE49-F238E27FC236}">
                <a16:creationId xmlns:a16="http://schemas.microsoft.com/office/drawing/2014/main" id="{5EC916AD-B9AD-A447-B79F-B28F270EDC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118" y="4393034"/>
            <a:ext cx="2450243" cy="1784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00F720-C73C-6B42-B429-D16F71B9C4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8703" y="1274578"/>
            <a:ext cx="2700650" cy="1323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FA8547-0983-D347-806B-226D2C0E08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052" y="1265491"/>
            <a:ext cx="1882449" cy="1306923"/>
          </a:xfrm>
          <a:prstGeom prst="rect">
            <a:avLst/>
          </a:prstGeom>
        </p:spPr>
      </p:pic>
      <p:pic>
        <p:nvPicPr>
          <p:cNvPr id="16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B4103F92-24FF-2ABA-A68A-622B0D0F7B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311" y="1274578"/>
            <a:ext cx="1824783" cy="1306923"/>
          </a:xfrm>
          <a:prstGeom prst="rect">
            <a:avLst/>
          </a:prstGeom>
        </p:spPr>
      </p:pic>
      <p:pic>
        <p:nvPicPr>
          <p:cNvPr id="3" name="Picture 2" descr="A large warehouse with many boxes&#10;&#10;Description automatically generated with medium confidence">
            <a:extLst>
              <a:ext uri="{FF2B5EF4-FFF2-40B4-BE49-F238E27FC236}">
                <a16:creationId xmlns:a16="http://schemas.microsoft.com/office/drawing/2014/main" id="{3A17C8D8-3D83-D1B4-64A5-81DDA7853A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8480" y="4419183"/>
            <a:ext cx="2187585" cy="2142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BB6B1-EBB1-8923-3BF9-08E70DBF8D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5090" y="5300545"/>
            <a:ext cx="1008775" cy="1008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345EF-6D95-8AF9-5E2F-0EA114A370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7075" y="5310501"/>
            <a:ext cx="1645191" cy="1008775"/>
          </a:xfrm>
          <a:prstGeom prst="rect">
            <a:avLst/>
          </a:prstGeom>
        </p:spPr>
      </p:pic>
      <p:pic>
        <p:nvPicPr>
          <p:cNvPr id="4" name="Picture 3" descr="A room with many circular objects&#10;&#10;Description automatically generated with medium confidence">
            <a:extLst>
              <a:ext uri="{FF2B5EF4-FFF2-40B4-BE49-F238E27FC236}">
                <a16:creationId xmlns:a16="http://schemas.microsoft.com/office/drawing/2014/main" id="{30AF519C-4A31-5ECB-D3BE-3EF0132387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536" y="2684852"/>
            <a:ext cx="2159857" cy="162189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35429" y="712422"/>
            <a:ext cx="10621926" cy="688338"/>
          </a:xfrm>
        </p:spPr>
        <p:txBody>
          <a:bodyPr>
            <a:normAutofit/>
          </a:bodyPr>
          <a:lstStyle/>
          <a:p>
            <a:r>
              <a:rPr lang="en-US" sz="3000" dirty="0"/>
              <a:t>Particle Physics at TRIUMF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BB0CE7-85E9-D311-65AB-EFEE7DEEDF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339" y="5263049"/>
            <a:ext cx="939945" cy="105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2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3921" y="933990"/>
            <a:ext cx="4126398" cy="1948106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Particle Physics Funding and Training </a:t>
            </a: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endParaRPr lang="en-US" sz="3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40628-7644-044D-AB59-D7D5203714A4}"/>
              </a:ext>
            </a:extLst>
          </p:cNvPr>
          <p:cNvSpPr/>
          <p:nvPr/>
        </p:nvSpPr>
        <p:spPr>
          <a:xfrm>
            <a:off x="1051130" y="1344605"/>
            <a:ext cx="3972730" cy="1138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Summary of all local HQP and average funding (TRIUMF portion)</a:t>
            </a:r>
          </a:p>
        </p:txBody>
      </p:sp>
      <p:sp>
        <p:nvSpPr>
          <p:cNvPr id="72" name="Darklight HyperK…">
            <a:extLst>
              <a:ext uri="{FF2B5EF4-FFF2-40B4-BE49-F238E27FC236}">
                <a16:creationId xmlns:a16="http://schemas.microsoft.com/office/drawing/2014/main" id="{C4CC17BC-4080-FF1F-7A59-C068BDFBED9D}"/>
              </a:ext>
            </a:extLst>
          </p:cNvPr>
          <p:cNvSpPr/>
          <p:nvPr/>
        </p:nvSpPr>
        <p:spPr>
          <a:xfrm>
            <a:off x="8445608" y="1198269"/>
            <a:ext cx="1490246" cy="1792768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Darklight</a:t>
            </a:r>
            <a:b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HyperK</a:t>
            </a:r>
          </a:p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3041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nEXO</a:t>
            </a:r>
            <a:b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8033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SuperCDMS</a:t>
            </a:r>
          </a:p>
        </p:txBody>
      </p:sp>
      <p:sp>
        <p:nvSpPr>
          <p:cNvPr id="73" name="X BAEs X Affiliates  X Joints X PNS">
            <a:extLst>
              <a:ext uri="{FF2B5EF4-FFF2-40B4-BE49-F238E27FC236}">
                <a16:creationId xmlns:a16="http://schemas.microsoft.com/office/drawing/2014/main" id="{13BA6A3D-0027-D139-0C5B-75651A76809F}"/>
              </a:ext>
            </a:extLst>
          </p:cNvPr>
          <p:cNvSpPr txBox="1"/>
          <p:nvPr/>
        </p:nvSpPr>
        <p:spPr>
          <a:xfrm>
            <a:off x="5311393" y="3193914"/>
            <a:ext cx="1043274" cy="116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BAEs</a:t>
            </a:r>
            <a:endParaRPr lang="en-CA" sz="1450" b="1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P&amp;S</a:t>
            </a:r>
            <a:br>
              <a:rPr sz="1450" b="1" kern="0">
                <a:latin typeface="Helvetica Neue"/>
                <a:ea typeface="Helvetica Neue"/>
                <a:cs typeface="Helvetica Neue"/>
              </a:rPr>
            </a:br>
            <a:r>
              <a:rPr lang="en-CA"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Affiliates </a:t>
            </a:r>
            <a:br>
              <a:rPr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</a:rPr>
            </a:br>
            <a:r>
              <a:rPr lang="en-CA"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Joints</a:t>
            </a:r>
            <a:br>
              <a:rPr sz="1450" b="1" kern="0">
                <a:latin typeface="Helvetica Neue"/>
                <a:ea typeface="Helvetica Neue"/>
                <a:cs typeface="Helvetica Neue"/>
              </a:rPr>
            </a:br>
            <a:endParaRPr sz="1450" b="1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" name="Dark sector &amp; neutrinos">
            <a:extLst>
              <a:ext uri="{FF2B5EF4-FFF2-40B4-BE49-F238E27FC236}">
                <a16:creationId xmlns:a16="http://schemas.microsoft.com/office/drawing/2014/main" id="{46463ED3-C2E7-4DD9-D2F8-3483F990C4C1}"/>
              </a:ext>
            </a:extLst>
          </p:cNvPr>
          <p:cNvSpPr/>
          <p:nvPr/>
        </p:nvSpPr>
        <p:spPr>
          <a:xfrm>
            <a:off x="8445608" y="282811"/>
            <a:ext cx="1490246" cy="840744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Dark sector &amp; neutrinos</a:t>
            </a:r>
          </a:p>
        </p:txBody>
      </p:sp>
      <p:sp>
        <p:nvSpPr>
          <p:cNvPr id="75" name="ATLAS">
            <a:extLst>
              <a:ext uri="{FF2B5EF4-FFF2-40B4-BE49-F238E27FC236}">
                <a16:creationId xmlns:a16="http://schemas.microsoft.com/office/drawing/2014/main" id="{EB045F58-636B-E4D1-B188-69ED1F6C88D8}"/>
              </a:ext>
            </a:extLst>
          </p:cNvPr>
          <p:cNvSpPr/>
          <p:nvPr/>
        </p:nvSpPr>
        <p:spPr>
          <a:xfrm>
            <a:off x="5087907" y="1185654"/>
            <a:ext cx="1490246" cy="1792769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73F7F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ATLAS</a:t>
            </a:r>
          </a:p>
        </p:txBody>
      </p:sp>
      <p:sp>
        <p:nvSpPr>
          <p:cNvPr id="76" name="High Energy">
            <a:extLst>
              <a:ext uri="{FF2B5EF4-FFF2-40B4-BE49-F238E27FC236}">
                <a16:creationId xmlns:a16="http://schemas.microsoft.com/office/drawing/2014/main" id="{94A17CDA-3A6C-00CC-E640-F0637292EA09}"/>
              </a:ext>
            </a:extLst>
          </p:cNvPr>
          <p:cNvSpPr/>
          <p:nvPr/>
        </p:nvSpPr>
        <p:spPr>
          <a:xfrm>
            <a:off x="5087907" y="282811"/>
            <a:ext cx="1490246" cy="828130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High Energy</a:t>
            </a:r>
          </a:p>
        </p:txBody>
      </p:sp>
      <p:sp>
        <p:nvSpPr>
          <p:cNvPr id="77" name="ALPHA TUCAN PIONEER">
            <a:extLst>
              <a:ext uri="{FF2B5EF4-FFF2-40B4-BE49-F238E27FC236}">
                <a16:creationId xmlns:a16="http://schemas.microsoft.com/office/drawing/2014/main" id="{CE4E9AC7-7B65-3156-07E6-7F271995F530}"/>
              </a:ext>
            </a:extLst>
          </p:cNvPr>
          <p:cNvSpPr/>
          <p:nvPr/>
        </p:nvSpPr>
        <p:spPr>
          <a:xfrm>
            <a:off x="6801694" y="1185654"/>
            <a:ext cx="1490246" cy="1792769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ALPHA</a:t>
            </a:r>
            <a:b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TUCAN</a:t>
            </a:r>
            <a:b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50000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PIONEER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</a:p>
        </p:txBody>
      </p:sp>
      <p:sp>
        <p:nvSpPr>
          <p:cNvPr id="78" name="Precision Test of fundamental laws">
            <a:extLst>
              <a:ext uri="{FF2B5EF4-FFF2-40B4-BE49-F238E27FC236}">
                <a16:creationId xmlns:a16="http://schemas.microsoft.com/office/drawing/2014/main" id="{5C9FCAA3-FCD8-C533-29F0-2573AF367899}"/>
              </a:ext>
            </a:extLst>
          </p:cNvPr>
          <p:cNvSpPr/>
          <p:nvPr/>
        </p:nvSpPr>
        <p:spPr>
          <a:xfrm>
            <a:off x="6782644" y="282811"/>
            <a:ext cx="1490246" cy="828129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Precision Test of fundamental laws</a:t>
            </a:r>
          </a:p>
        </p:txBody>
      </p:sp>
      <p:sp>
        <p:nvSpPr>
          <p:cNvPr id="79" name="X BAEs X Affiliates  X Joints X PNS">
            <a:extLst>
              <a:ext uri="{FF2B5EF4-FFF2-40B4-BE49-F238E27FC236}">
                <a16:creationId xmlns:a16="http://schemas.microsoft.com/office/drawing/2014/main" id="{A39338AD-1FF3-1964-FC61-4D62D2E7FE4E}"/>
              </a:ext>
            </a:extLst>
          </p:cNvPr>
          <p:cNvSpPr txBox="1"/>
          <p:nvPr/>
        </p:nvSpPr>
        <p:spPr>
          <a:xfrm>
            <a:off x="7036120" y="3193914"/>
            <a:ext cx="1032334" cy="116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BAEs</a:t>
            </a:r>
            <a:endParaRPr lang="en-CA" sz="1450" b="1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P&amp;S</a:t>
            </a:r>
            <a:b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Affiliates </a:t>
            </a:r>
            <a:b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450" b="1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X BAEs X Affiliates  X Joints X PNS">
            <a:extLst>
              <a:ext uri="{FF2B5EF4-FFF2-40B4-BE49-F238E27FC236}">
                <a16:creationId xmlns:a16="http://schemas.microsoft.com/office/drawing/2014/main" id="{4A6B445B-5328-1366-619F-00D73F8704B3}"/>
              </a:ext>
            </a:extLst>
          </p:cNvPr>
          <p:cNvSpPr txBox="1"/>
          <p:nvPr/>
        </p:nvSpPr>
        <p:spPr>
          <a:xfrm>
            <a:off x="8749907" y="3193914"/>
            <a:ext cx="1032334" cy="116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BAEs</a:t>
            </a:r>
            <a:endParaRPr lang="en-CA" sz="1450" b="1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0.5 P&amp;S</a:t>
            </a:r>
            <a:b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Affiliates </a:t>
            </a:r>
            <a:br>
              <a:rPr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Joint</a:t>
            </a:r>
            <a:b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450" b="1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X HQPs">
            <a:extLst>
              <a:ext uri="{FF2B5EF4-FFF2-40B4-BE49-F238E27FC236}">
                <a16:creationId xmlns:a16="http://schemas.microsoft.com/office/drawing/2014/main" id="{BF27B8E8-E04B-0267-07F5-0FEA8FEC1578}"/>
              </a:ext>
            </a:extLst>
          </p:cNvPr>
          <p:cNvSpPr txBox="1"/>
          <p:nvPr/>
        </p:nvSpPr>
        <p:spPr>
          <a:xfrm>
            <a:off x="5087907" y="4247932"/>
            <a:ext cx="1043274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&gt; $">
            <a:extLst>
              <a:ext uri="{FF2B5EF4-FFF2-40B4-BE49-F238E27FC236}">
                <a16:creationId xmlns:a16="http://schemas.microsoft.com/office/drawing/2014/main" id="{8BDFE357-44F7-E5F2-662B-3AA370957759}"/>
              </a:ext>
            </a:extLst>
          </p:cNvPr>
          <p:cNvSpPr txBox="1"/>
          <p:nvPr/>
        </p:nvSpPr>
        <p:spPr>
          <a:xfrm>
            <a:off x="5365408" y="5362910"/>
            <a:ext cx="1043274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~$1M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in 2025">
            <a:extLst>
              <a:ext uri="{FF2B5EF4-FFF2-40B4-BE49-F238E27FC236}">
                <a16:creationId xmlns:a16="http://schemas.microsoft.com/office/drawing/2014/main" id="{C34B0F33-4B61-034C-8A34-06D620966273}"/>
              </a:ext>
            </a:extLst>
          </p:cNvPr>
          <p:cNvSpPr txBox="1"/>
          <p:nvPr/>
        </p:nvSpPr>
        <p:spPr>
          <a:xfrm>
            <a:off x="3242993" y="3491334"/>
            <a:ext cx="1043274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2025</a:t>
            </a:r>
          </a:p>
        </p:txBody>
      </p:sp>
      <p:sp>
        <p:nvSpPr>
          <p:cNvPr id="86" name="average funding in last 3 years?">
            <a:extLst>
              <a:ext uri="{FF2B5EF4-FFF2-40B4-BE49-F238E27FC236}">
                <a16:creationId xmlns:a16="http://schemas.microsoft.com/office/drawing/2014/main" id="{7FCA310C-E26A-083D-12F6-8FAA8EC3CD79}"/>
              </a:ext>
            </a:extLst>
          </p:cNvPr>
          <p:cNvSpPr txBox="1"/>
          <p:nvPr/>
        </p:nvSpPr>
        <p:spPr>
          <a:xfrm>
            <a:off x="3242993" y="5362910"/>
            <a:ext cx="2068400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Average NSERC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&gt; $">
            <a:extLst>
              <a:ext uri="{FF2B5EF4-FFF2-40B4-BE49-F238E27FC236}">
                <a16:creationId xmlns:a16="http://schemas.microsoft.com/office/drawing/2014/main" id="{634DF14A-4753-767A-CD2F-3384D219EB3D}"/>
              </a:ext>
            </a:extLst>
          </p:cNvPr>
          <p:cNvSpPr txBox="1"/>
          <p:nvPr/>
        </p:nvSpPr>
        <p:spPr>
          <a:xfrm>
            <a:off x="7096544" y="5362910"/>
            <a:ext cx="1043274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~$1.3M</a:t>
            </a:r>
            <a:r>
              <a:rPr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88" name="&gt; $">
            <a:extLst>
              <a:ext uri="{FF2B5EF4-FFF2-40B4-BE49-F238E27FC236}">
                <a16:creationId xmlns:a16="http://schemas.microsoft.com/office/drawing/2014/main" id="{49821590-B751-36DE-4427-DF32F2E53D7F}"/>
              </a:ext>
            </a:extLst>
          </p:cNvPr>
          <p:cNvSpPr txBox="1"/>
          <p:nvPr/>
        </p:nvSpPr>
        <p:spPr>
          <a:xfrm>
            <a:off x="8827680" y="5362910"/>
            <a:ext cx="1043274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~0.8M</a:t>
            </a:r>
            <a:r>
              <a:rPr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89" name="ongoing competition">
            <a:extLst>
              <a:ext uri="{FF2B5EF4-FFF2-40B4-BE49-F238E27FC236}">
                <a16:creationId xmlns:a16="http://schemas.microsoft.com/office/drawing/2014/main" id="{053B5684-2572-0148-AA29-6FB6FAB04958}"/>
              </a:ext>
            </a:extLst>
          </p:cNvPr>
          <p:cNvSpPr txBox="1"/>
          <p:nvPr/>
        </p:nvSpPr>
        <p:spPr>
          <a:xfrm>
            <a:off x="3242993" y="5909692"/>
            <a:ext cx="1398281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CFI 2013-2023</a:t>
            </a:r>
          </a:p>
          <a:p>
            <a:pPr defTabSz="1219169" hangingPunct="0">
              <a:defRPr b="0"/>
            </a:pPr>
            <a:r>
              <a:rPr lang="en-CA" sz="1450" b="0" kern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</a:t>
            </a:r>
          </a:p>
          <a:p>
            <a:pPr defTabSz="1219169" hangingPunct="0">
              <a:defRPr b="0"/>
            </a:pPr>
            <a:r>
              <a:rPr lang="en-CA" sz="1450" b="0" kern="0">
                <a:solidFill>
                  <a:srgbClr val="00DCB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CFI 2025</a:t>
            </a:r>
          </a:p>
        </p:txBody>
      </p:sp>
      <p:sp>
        <p:nvSpPr>
          <p:cNvPr id="92" name="X CFI NSERC">
            <a:extLst>
              <a:ext uri="{FF2B5EF4-FFF2-40B4-BE49-F238E27FC236}">
                <a16:creationId xmlns:a16="http://schemas.microsoft.com/office/drawing/2014/main" id="{C82424B3-D07D-1177-8E87-7DAF23DEB7FE}"/>
              </a:ext>
            </a:extLst>
          </p:cNvPr>
          <p:cNvSpPr txBox="1"/>
          <p:nvPr/>
        </p:nvSpPr>
        <p:spPr>
          <a:xfrm>
            <a:off x="5199847" y="5909692"/>
            <a:ext cx="1154820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 dirty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$23M</a:t>
            </a:r>
          </a:p>
          <a:p>
            <a:pPr algn="ctr" defTabSz="1219169" hangingPunct="0">
              <a:defRPr b="0"/>
            </a:pPr>
            <a:endParaRPr lang="en-CA" sz="1450" b="0" kern="0" dirty="0">
              <a:solidFill>
                <a:srgbClr val="088B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b="0"/>
            </a:pPr>
            <a:r>
              <a:rPr lang="en-CA" sz="1450" b="0" kern="0" dirty="0">
                <a:solidFill>
                  <a:srgbClr val="00DCB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$20M</a:t>
            </a:r>
          </a:p>
        </p:txBody>
      </p:sp>
      <p:sp>
        <p:nvSpPr>
          <p:cNvPr id="93" name="in 2025">
            <a:extLst>
              <a:ext uri="{FF2B5EF4-FFF2-40B4-BE49-F238E27FC236}">
                <a16:creationId xmlns:a16="http://schemas.microsoft.com/office/drawing/2014/main" id="{05D08F9A-3296-6BF4-E6D8-D3DE43D8943E}"/>
              </a:ext>
            </a:extLst>
          </p:cNvPr>
          <p:cNvSpPr txBox="1"/>
          <p:nvPr/>
        </p:nvSpPr>
        <p:spPr>
          <a:xfrm>
            <a:off x="3242993" y="4247932"/>
            <a:ext cx="1339932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Grad students</a:t>
            </a:r>
          </a:p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Postdocs</a:t>
            </a:r>
          </a:p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Undergrads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X CFI NSERC">
            <a:extLst>
              <a:ext uri="{FF2B5EF4-FFF2-40B4-BE49-F238E27FC236}">
                <a16:creationId xmlns:a16="http://schemas.microsoft.com/office/drawing/2014/main" id="{86B59C1C-D01C-5801-A18B-7728B9F19E1D}"/>
              </a:ext>
            </a:extLst>
          </p:cNvPr>
          <p:cNvSpPr txBox="1"/>
          <p:nvPr/>
        </p:nvSpPr>
        <p:spPr>
          <a:xfrm>
            <a:off x="6801694" y="5909692"/>
            <a:ext cx="1654854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 dirty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$40M</a:t>
            </a:r>
          </a:p>
          <a:p>
            <a:pPr algn="ctr" defTabSz="1219169" hangingPunct="0">
              <a:defRPr b="0"/>
            </a:pPr>
            <a:r>
              <a:rPr lang="en-CA" sz="1450" b="0" kern="0" dirty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JSPS $2M</a:t>
            </a:r>
          </a:p>
          <a:p>
            <a:pPr algn="ctr" defTabSz="1219169" hangingPunct="0">
              <a:defRPr b="0"/>
            </a:pPr>
            <a:r>
              <a:rPr lang="en-CA" sz="1450" b="0" kern="0" dirty="0">
                <a:solidFill>
                  <a:srgbClr val="00DCB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$48M</a:t>
            </a:r>
          </a:p>
        </p:txBody>
      </p:sp>
      <p:sp>
        <p:nvSpPr>
          <p:cNvPr id="96" name="X HQPs">
            <a:extLst>
              <a:ext uri="{FF2B5EF4-FFF2-40B4-BE49-F238E27FC236}">
                <a16:creationId xmlns:a16="http://schemas.microsoft.com/office/drawing/2014/main" id="{C9EDA1F5-76BA-BF18-8C1F-1C11E39F9D97}"/>
              </a:ext>
            </a:extLst>
          </p:cNvPr>
          <p:cNvSpPr txBox="1"/>
          <p:nvPr/>
        </p:nvSpPr>
        <p:spPr>
          <a:xfrm>
            <a:off x="6801694" y="4247932"/>
            <a:ext cx="1043274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7.5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X HQPs">
            <a:extLst>
              <a:ext uri="{FF2B5EF4-FFF2-40B4-BE49-F238E27FC236}">
                <a16:creationId xmlns:a16="http://schemas.microsoft.com/office/drawing/2014/main" id="{B7165EB6-0D54-B6E3-0152-3F9A19BA6F4E}"/>
              </a:ext>
            </a:extLst>
          </p:cNvPr>
          <p:cNvSpPr txBox="1"/>
          <p:nvPr/>
        </p:nvSpPr>
        <p:spPr>
          <a:xfrm>
            <a:off x="8515481" y="4247932"/>
            <a:ext cx="1043274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X CFI NSERC">
            <a:extLst>
              <a:ext uri="{FF2B5EF4-FFF2-40B4-BE49-F238E27FC236}">
                <a16:creationId xmlns:a16="http://schemas.microsoft.com/office/drawing/2014/main" id="{CEFBB29A-21BA-F17F-D67D-D2197EFC36F8}"/>
              </a:ext>
            </a:extLst>
          </p:cNvPr>
          <p:cNvSpPr txBox="1"/>
          <p:nvPr/>
        </p:nvSpPr>
        <p:spPr>
          <a:xfrm>
            <a:off x="8483619" y="5909692"/>
            <a:ext cx="1258650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$2.5M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ABDB9F53-10CE-C597-05F0-945064D07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21" y="5946307"/>
            <a:ext cx="1911044" cy="47563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CCFCA3AE-244D-2115-8D9B-87D612199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9" y="5184277"/>
            <a:ext cx="1474783" cy="6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5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406DEE-48B4-8865-67C1-8D3E9232A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51" y="652703"/>
            <a:ext cx="10487628" cy="589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71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76301-A432-93BE-E7E6-6F5A4ABAC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matrix multiplying&#10;&#10;AI-generated content may be incorrect.">
            <a:extLst>
              <a:ext uri="{FF2B5EF4-FFF2-40B4-BE49-F238E27FC236}">
                <a16:creationId xmlns:a16="http://schemas.microsoft.com/office/drawing/2014/main" id="{5F2FD4B5-D45B-67DC-841F-16EAD9777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563" y="3107034"/>
            <a:ext cx="4449546" cy="889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FC87EB-C383-E934-B735-8E27E53EA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68" y="4352209"/>
            <a:ext cx="2936501" cy="1786479"/>
          </a:xfrm>
          <a:prstGeom prst="rect">
            <a:avLst/>
          </a:prstGeom>
        </p:spPr>
      </p:pic>
      <p:pic>
        <p:nvPicPr>
          <p:cNvPr id="12" name="Picture 11" descr="A diagram of a server&#10;&#10;Description automatically generated">
            <a:extLst>
              <a:ext uri="{FF2B5EF4-FFF2-40B4-BE49-F238E27FC236}">
                <a16:creationId xmlns:a16="http://schemas.microsoft.com/office/drawing/2014/main" id="{A3A2550F-C7E1-259B-42DA-D43D0F47E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569" y="598488"/>
            <a:ext cx="2174581" cy="2174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16B07B-5C4B-7D40-1145-378B275C4D34}"/>
              </a:ext>
            </a:extLst>
          </p:cNvPr>
          <p:cNvSpPr txBox="1"/>
          <p:nvPr/>
        </p:nvSpPr>
        <p:spPr>
          <a:xfrm>
            <a:off x="282718" y="184753"/>
            <a:ext cx="75733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Arial"/>
                <a:cs typeface="Arial"/>
              </a:rPr>
              <a:t>Scientific Computing Department Activities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5273E-517E-B4E8-168A-04FED5986E8D}"/>
              </a:ext>
            </a:extLst>
          </p:cNvPr>
          <p:cNvSpPr txBox="1">
            <a:spLocks/>
          </p:cNvSpPr>
          <p:nvPr/>
        </p:nvSpPr>
        <p:spPr>
          <a:xfrm>
            <a:off x="278891" y="829932"/>
            <a:ext cx="7972696" cy="58498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har char="•"/>
            </a:pPr>
            <a:r>
              <a:rPr lang="en-US" sz="2000" b="1">
                <a:latin typeface="Arial"/>
                <a:ea typeface="Calibri"/>
                <a:cs typeface="Arial"/>
              </a:rPr>
              <a:t>Canadian ATLAS Tier-1 Centre &amp; Distributed Computing</a:t>
            </a:r>
            <a:endParaRPr lang="en-US" sz="2000">
              <a:latin typeface="Arial"/>
              <a:ea typeface="Calibri"/>
              <a:cs typeface="Arial"/>
            </a:endParaRPr>
          </a:p>
          <a:p>
            <a:pPr marL="742950" lvl="1" indent="-342900" algn="l"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Calibri"/>
                <a:cs typeface="Arial"/>
              </a:rPr>
              <a:t>Large-scale data storage and processing, simulations and user analysis in a highly secure environment</a:t>
            </a:r>
          </a:p>
          <a:p>
            <a:pPr marL="742950" lvl="1" indent="-342900" algn="l"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Calibri"/>
                <a:cs typeface="Arial"/>
              </a:rPr>
              <a:t>Key user support and tools for the entire collaboration</a:t>
            </a:r>
          </a:p>
          <a:p>
            <a:pPr marL="742950" lvl="1" indent="-342900" algn="l"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Calibri"/>
                <a:cs typeface="Arial"/>
              </a:rPr>
              <a:t>Operations at TRIUMF since 2007, then Simon Fraser University since  2018 (federation of two sites)</a:t>
            </a:r>
          </a:p>
          <a:p>
            <a:pPr marL="742950" lvl="1" indent="-342900" algn="l"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Calibri"/>
                <a:cs typeface="Arial"/>
              </a:rPr>
              <a:t>Excellent synergies with CERN &amp; WLCG sites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ea typeface="Calibri"/>
                <a:cs typeface="Arial"/>
              </a:rPr>
              <a:t>Machine Learning &amp; Quantum Information Systems (with Particle Physics, SciTech, Accelerator and Life Sciences)</a:t>
            </a:r>
            <a:endParaRPr lang="en-US"/>
          </a:p>
          <a:p>
            <a:pPr marL="742950" lvl="1" indent="-342900" algn="l">
              <a:buFont typeface="Arial" panose="020B0604020202020204" pitchFamily="34" charset="0"/>
              <a:buChar char="•"/>
            </a:pPr>
            <a:r>
              <a:rPr lang="en-CA">
                <a:latin typeface="Arial"/>
                <a:ea typeface="Calibri"/>
                <a:cs typeface="Arial"/>
              </a:rPr>
              <a:t>Bayesian Optimisation for Ion Steering at ISAC</a:t>
            </a:r>
          </a:p>
          <a:p>
            <a:pPr marL="742950" lvl="1" indent="-342900" algn="l">
              <a:buFont typeface="Arial" panose="020B0604020202020204" pitchFamily="34" charset="0"/>
              <a:buChar char="•"/>
            </a:pPr>
            <a:r>
              <a:rPr lang="en-CA">
                <a:latin typeface="Arial"/>
                <a:ea typeface="Calibri"/>
                <a:cs typeface="Arial"/>
              </a:rPr>
              <a:t>Quantum-Assisted generative AI using D-Wave quantum annealers for fast calorimeter simulation for the HL-LHC</a:t>
            </a:r>
            <a:endParaRPr lang="en-US">
              <a:latin typeface="Arial"/>
              <a:ea typeface="Calibri"/>
              <a:cs typeface="Arial"/>
            </a:endParaRPr>
          </a:p>
          <a:p>
            <a:pPr marL="742950" lvl="1" indent="-285750" algn="l">
              <a:buFont typeface="Arial,Sans-Serif" panose="020B0604020202020204" pitchFamily="34" charset="0"/>
              <a:buChar char="•"/>
            </a:pPr>
            <a:r>
              <a:rPr lang="en-CA">
                <a:latin typeface="Arial"/>
                <a:ea typeface="Calibri"/>
                <a:cs typeface="Arial"/>
              </a:rPr>
              <a:t>Detector design studies and imaging techniques for </a:t>
            </a:r>
            <a:r>
              <a:rPr lang="en-CA" err="1">
                <a:latin typeface="Arial"/>
                <a:ea typeface="Calibri"/>
                <a:cs typeface="Arial"/>
              </a:rPr>
              <a:t>theranostic</a:t>
            </a:r>
            <a:r>
              <a:rPr lang="en-CA">
                <a:latin typeface="Arial"/>
                <a:ea typeface="Calibri"/>
                <a:cs typeface="Arial"/>
              </a:rPr>
              <a:t> applications (Targeted Alpha Therapy with Ac225)</a:t>
            </a:r>
          </a:p>
          <a:p>
            <a:pPr marL="742950" lvl="1" indent="-285750" algn="l">
              <a:buFont typeface="Arial,Sans-Serif" panose="020B0604020202020204" pitchFamily="34" charset="0"/>
              <a:buChar char="•"/>
            </a:pPr>
            <a:r>
              <a:rPr lang="en-CA">
                <a:latin typeface="Arial"/>
                <a:ea typeface="Calibri"/>
                <a:cs typeface="Arial"/>
              </a:rPr>
              <a:t>Water Cherenkov detectors for particle reconstruction</a:t>
            </a:r>
            <a:endParaRPr lang="en-CA" sz="2000">
              <a:latin typeface="Arial"/>
              <a:ea typeface="Calibri"/>
              <a:cs typeface="Arial"/>
            </a:endParaRPr>
          </a:p>
          <a:p>
            <a:pPr marL="742950" lvl="1" indent="-285750" algn="l">
              <a:buFont typeface="Arial,Sans-Serif" panose="020B0604020202020204" pitchFamily="34" charset="0"/>
              <a:buChar char="•"/>
            </a:pPr>
            <a:r>
              <a:rPr lang="en-CA">
                <a:latin typeface="Arial"/>
                <a:ea typeface="Calibri"/>
                <a:cs typeface="Arial"/>
              </a:rPr>
              <a:t>Annihilation vertex reconstruction for ALPHA-g</a:t>
            </a:r>
            <a:endParaRPr lang="en-CA" sz="2000">
              <a:latin typeface="Arial"/>
              <a:ea typeface="Calibri"/>
              <a:cs typeface="Arial"/>
            </a:endParaRPr>
          </a:p>
          <a:p>
            <a:pPr marL="742950" lvl="1" indent="-285750" algn="l">
              <a:buFont typeface="Arial,Sans-Serif" panose="020B0604020202020204" pitchFamily="34" charset="0"/>
              <a:buChar char="•"/>
            </a:pPr>
            <a:r>
              <a:rPr lang="en-CA">
                <a:latin typeface="Arial"/>
                <a:ea typeface="Calibri"/>
                <a:cs typeface="Arial"/>
              </a:rPr>
              <a:t>Real time AI using FPGAs for ATLAS calorimeter cluster calibration for the HL-LHC</a:t>
            </a:r>
            <a:endParaRPr lang="en-CA" sz="2000">
              <a:latin typeface="Arial"/>
              <a:ea typeface="Calibri"/>
              <a:cs typeface="Arial"/>
            </a:endParaRPr>
          </a:p>
          <a:p>
            <a:pPr marL="742950" lvl="1" indent="-285750" algn="l">
              <a:buFont typeface="Arial,Sans-Serif" panose="020B0604020202020204" pitchFamily="34" charset="0"/>
              <a:buChar char="•"/>
            </a:pPr>
            <a:endParaRPr lang="en-CA" sz="2000">
              <a:latin typeface="Arial"/>
              <a:ea typeface="Calibri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>
              <a:latin typeface="Arial"/>
              <a:ea typeface="Calibri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>
              <a:latin typeface="Arial"/>
              <a:ea typeface="Calibri"/>
              <a:cs typeface="Arial"/>
            </a:endParaRPr>
          </a:p>
        </p:txBody>
      </p:sp>
      <p:pic>
        <p:nvPicPr>
          <p:cNvPr id="7" name="Picture 6" descr="A grey rectangular sign with white text&#10;&#10;AI-generated content may be incorrect.">
            <a:extLst>
              <a:ext uri="{FF2B5EF4-FFF2-40B4-BE49-F238E27FC236}">
                <a16:creationId xmlns:a16="http://schemas.microsoft.com/office/drawing/2014/main" id="{81170B2B-8388-CB8F-91FB-258DCAA26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652" y="1369187"/>
            <a:ext cx="1747917" cy="50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49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TRIUMF PowerPoint Theme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 PowerPoint Theme" id="{D884FB1D-11D0-E845-BA52-C36A604D98F4}" vid="{50702C2F-CDE3-B34C-A21E-708BBC324FE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21275</TotalTime>
  <Words>379</Words>
  <Application>Microsoft Macintosh PowerPoint</Application>
  <PresentationFormat>Widescreen</PresentationFormat>
  <Paragraphs>110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Aptos</vt:lpstr>
      <vt:lpstr>Arial</vt:lpstr>
      <vt:lpstr>Arial Nova Light</vt:lpstr>
      <vt:lpstr>Arial,Sans-Serif</vt:lpstr>
      <vt:lpstr>Calibri</vt:lpstr>
      <vt:lpstr>Calibri Light</vt:lpstr>
      <vt:lpstr>Helvetica Neue</vt:lpstr>
      <vt:lpstr>Helvetica Neue Medium</vt:lpstr>
      <vt:lpstr>Myriad Pro SemiExt</vt:lpstr>
      <vt:lpstr>Wingdings</vt:lpstr>
      <vt:lpstr>Office Theme</vt:lpstr>
      <vt:lpstr>Custom Design</vt:lpstr>
      <vt:lpstr>TRIUMF PowerPoint Theme</vt:lpstr>
      <vt:lpstr>PowerPoint Presentation</vt:lpstr>
      <vt:lpstr>Divisions and Departments</vt:lpstr>
      <vt:lpstr>PowerPoint Presentation</vt:lpstr>
      <vt:lpstr>Connections</vt:lpstr>
      <vt:lpstr>Collaborators  across Canada</vt:lpstr>
      <vt:lpstr>Particle Physics at TRIUMF </vt:lpstr>
      <vt:lpstr>Particle Physics Funding and Training    </vt:lpstr>
      <vt:lpstr>PowerPoint Presentation</vt:lpstr>
      <vt:lpstr>PowerPoint Presentation</vt:lpstr>
      <vt:lpstr>PowerPoint Presentation</vt:lpstr>
      <vt:lpstr>PowerPoint Presentation</vt:lpstr>
      <vt:lpstr>Discussion Points</vt:lpstr>
      <vt:lpstr>Canadian Survey for ESU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Makoto Fujiwara</dc:creator>
  <cp:lastModifiedBy>Oliver Stelzer</cp:lastModifiedBy>
  <cp:revision>632</cp:revision>
  <cp:lastPrinted>2020-11-17T17:49:12Z</cp:lastPrinted>
  <dcterms:created xsi:type="dcterms:W3CDTF">2018-03-19T21:44:26Z</dcterms:created>
  <dcterms:modified xsi:type="dcterms:W3CDTF">2025-11-17T18:16:19Z</dcterms:modified>
</cp:coreProperties>
</file>