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56" r:id="rId4"/>
    <p:sldId id="259" r:id="rId5"/>
    <p:sldId id="257" r:id="rId6"/>
    <p:sldId id="263" r:id="rId7"/>
    <p:sldId id="261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AF7"/>
    <a:srgbClr val="E97132"/>
    <a:srgbClr val="92D050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9EA89-5944-C6F2-C76F-D9AC15A9B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6BA4F9-1171-DDCF-D914-63C5330C0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E614E-75BA-8A59-234C-FFCACA5F0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AD6D3-F164-D8F0-F089-38CE961B5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F90AC-E111-1F58-0E56-4F6C7EB42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2652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E5CA0-75F9-02C3-2E59-074AF1574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858C0-C3C8-897A-BBDF-6D2A17813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65E9C-17D6-DCF9-65AF-EE1A7E160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418AA-8612-46B0-D1FA-DA12768D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02A28-9CCC-E1CA-B1CE-890A998CD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081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843218-52D7-0A27-E2A7-76991D6C69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43B14-A60D-E49B-F622-BD0AF1069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24052-73D8-0025-49F5-02E94EE65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82ED7-65B8-1943-5E02-026ABC6F6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B8535-84CC-820F-66A6-7C5915755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07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C5F6F-0F00-1115-9F9B-6B36579D2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21A69-FDC8-9F80-8442-FA5B5ABF6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E320D-B078-F37D-4401-7CB5983F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74A4D-A727-51D8-E509-DAC5F8282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8D55-7F3F-B5FE-FA60-7E529A4E6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0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54620-8A9D-E444-5E84-90E002A9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3A3FE-7601-0BD6-3730-404C35B47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6FD12-9877-1931-2823-01841DFD3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72EC5-80BC-7CF4-59E5-B496DB2FF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882B8-3CED-D746-1448-65C480563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342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D9CC5-63B0-E78A-18C7-FAD80D14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4D4BE-7563-6BD4-71D3-419EFAAA9C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5C9BB9-088A-FADF-544F-4D10871FC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A8E95F-F1DB-C001-5698-E27D390F9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34516-CFD0-2A0E-7BDD-8E615EA9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4393F-B59C-C520-9698-22E54BADC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986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429D0-BAA0-2FE2-4C2D-82375420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2A952-4169-DDA5-C0ED-6A155B1A7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EE17F7-29C5-B9DD-CDAD-7E44433C9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ED7B35-A070-6502-4E44-020932083C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5A8991-DC47-D6F3-A9BD-800004B96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E1BC2D-6D73-1E98-A4ED-0420CCBB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82769-73C8-36DC-C510-C71196529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B70614-ABBE-82DD-0606-C2EBCD5E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211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DE9B6-BCD9-95A0-889B-FC283ED9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678F90-1CF4-6B5C-1DA0-25C90076E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0086C8-1F73-4D58-87A9-A89B43F45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28602-500F-CF8A-97DA-D7DAE3DD2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231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DAD0C0-05F1-BF83-8670-62CC90ED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0FC6A0-1DC6-F71B-31A3-46545C393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E5698-662C-1F73-0310-0F56CAA70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894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CEDA5-6CC2-D009-0AE6-97D3B8370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219E3-9C98-48B9-5EAD-95CBDDC22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5EB2C-2E38-1C6D-8A3E-754749B67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51FD0-7544-9C59-1A3E-20FA75F80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8E81CD-3CEB-B6FB-7532-3B3C9FD2C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9EC71-D6A3-1CA1-BFB3-7A360CF9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264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608D1-BF85-9C8A-9F4A-94476431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905AF7-59D2-343A-06CB-CEBFFEE7B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5669-9137-1048-D99F-53EAF99EC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CB8D7-7488-DC7E-B5FA-8E54D41FA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474F6-3AB0-A637-695F-D681FA06A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38621-DBE8-F72B-FCE6-3D8F4863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380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3C590A-86F7-ED31-5F32-CBA2E7EF4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3CF0D-4D89-B89B-0911-1D3D620E3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F31D1-6CCE-21F2-FBED-F07165FEFC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D889D9-1881-4927-BC5B-907BF77F9EAC}" type="datetimeFigureOut">
              <a:rPr lang="en-CA" smtClean="0"/>
              <a:t>10-Apr-2026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66073-6023-E4B0-5B49-06BADA5CB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ABEA1-114F-C8B0-1C97-B76FD979CC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1D7D75-D468-4722-8DA1-C86768A9F9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569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upap.org/documents/statutes-bylaws/regulation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iupap.org/who-we-are/internal-organization/standing-committee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upap.org/who-we-are/internal-organization/standing-committees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g9.triumf.ca/about-us.htm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7D377-8442-1DD7-D3C1-2A34657AC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31639F-1100-B4D2-74B4-841E8AAF56C9}"/>
              </a:ext>
            </a:extLst>
          </p:cNvPr>
          <p:cNvSpPr txBox="1"/>
          <p:nvPr/>
        </p:nvSpPr>
        <p:spPr>
          <a:xfrm>
            <a:off x="713232" y="638544"/>
            <a:ext cx="49189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IUPAP Working Groups</a:t>
            </a:r>
            <a:endParaRPr lang="en-CA" sz="36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958CD5-0CED-37A5-CC0D-08F75AECA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33" y="1680918"/>
            <a:ext cx="11879333" cy="34961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51AA24-2671-AD42-299D-DF99C44E4655}"/>
              </a:ext>
            </a:extLst>
          </p:cNvPr>
          <p:cNvSpPr txBox="1"/>
          <p:nvPr/>
        </p:nvSpPr>
        <p:spPr>
          <a:xfrm>
            <a:off x="643890" y="5886950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hlinkClick r:id="rId3"/>
              </a:rPr>
              <a:t>https://iupap.org/documents/statutes-bylaws/regulations/</a:t>
            </a:r>
            <a:r>
              <a:rPr lang="en-CA" dirty="0"/>
              <a:t>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1704382-6651-854F-C728-1E0FB71AE980}"/>
              </a:ext>
            </a:extLst>
          </p:cNvPr>
          <p:cNvSpPr/>
          <p:nvPr/>
        </p:nvSpPr>
        <p:spPr>
          <a:xfrm>
            <a:off x="643890" y="3849624"/>
            <a:ext cx="11161014" cy="896112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296E14-EEBD-21CD-D60D-B870089FE3EA}"/>
              </a:ext>
            </a:extLst>
          </p:cNvPr>
          <p:cNvSpPr/>
          <p:nvPr/>
        </p:nvSpPr>
        <p:spPr>
          <a:xfrm>
            <a:off x="643890" y="4720670"/>
            <a:ext cx="7503796" cy="354250"/>
          </a:xfrm>
          <a:prstGeom prst="roundRect">
            <a:avLst/>
          </a:prstGeom>
          <a:solidFill>
            <a:srgbClr val="E97132">
              <a:alpha val="4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Lightning Bolt 8">
            <a:extLst>
              <a:ext uri="{FF2B5EF4-FFF2-40B4-BE49-F238E27FC236}">
                <a16:creationId xmlns:a16="http://schemas.microsoft.com/office/drawing/2014/main" id="{1A443707-98DF-534B-FF0E-1B38EFB23D07}"/>
              </a:ext>
            </a:extLst>
          </p:cNvPr>
          <p:cNvSpPr/>
          <p:nvPr/>
        </p:nvSpPr>
        <p:spPr>
          <a:xfrm flipH="1">
            <a:off x="8022595" y="4574915"/>
            <a:ext cx="612648" cy="638067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6728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4E516-7F7D-E276-109F-0B9D0B15B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B0705F-DF8C-D121-B720-144A36F4FE1F}"/>
              </a:ext>
            </a:extLst>
          </p:cNvPr>
          <p:cNvSpPr txBox="1"/>
          <p:nvPr/>
        </p:nvSpPr>
        <p:spPr>
          <a:xfrm>
            <a:off x="695412" y="1344883"/>
            <a:ext cx="1030528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WG9 was established via recommendation of C12 in 2003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Membership matrix is largely independent of IUPAP Executive Council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IUPAP Rejuvenation efforts by new president</a:t>
            </a:r>
            <a:r>
              <a:rPr lang="en-CA" sz="2400" dirty="0"/>
              <a:t>: Creation of “Standing Committees” under Commissions or Vice-Presidents at-large</a:t>
            </a:r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8DC08-9485-9FCB-21BF-6DE732B676F1}"/>
              </a:ext>
            </a:extLst>
          </p:cNvPr>
          <p:cNvSpPr txBox="1"/>
          <p:nvPr/>
        </p:nvSpPr>
        <p:spPr>
          <a:xfrm>
            <a:off x="448056" y="5950958"/>
            <a:ext cx="8163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hlinkClick r:id="rId2"/>
              </a:rPr>
              <a:t>https://iupap.org/who-we-are/internal-organization/standing-committees/</a:t>
            </a:r>
            <a:r>
              <a:rPr lang="en-CA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0759E7-FD04-8F70-2735-A593796117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3544115"/>
            <a:ext cx="5616000" cy="20742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4693C7-249D-C08F-EF1A-80DDDEDC73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3308" y="3562403"/>
            <a:ext cx="6300000" cy="183784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64DC801-FD3C-4509-6E68-A2F0B60B597C}"/>
              </a:ext>
            </a:extLst>
          </p:cNvPr>
          <p:cNvSpPr txBox="1"/>
          <p:nvPr/>
        </p:nvSpPr>
        <p:spPr>
          <a:xfrm>
            <a:off x="651510" y="544586"/>
            <a:ext cx="10028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IUPAP Working Group vs. Standing Committees</a:t>
            </a:r>
            <a:endParaRPr lang="en-CA" sz="3600" b="1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3476CAE-FFF5-F65F-78EE-3D6D82606A3E}"/>
              </a:ext>
            </a:extLst>
          </p:cNvPr>
          <p:cNvSpPr/>
          <p:nvPr/>
        </p:nvSpPr>
        <p:spPr>
          <a:xfrm>
            <a:off x="649224" y="4663440"/>
            <a:ext cx="4462272" cy="256032"/>
          </a:xfrm>
          <a:prstGeom prst="roundRect">
            <a:avLst/>
          </a:prstGeom>
          <a:solidFill>
            <a:srgbClr val="E97132">
              <a:alpha val="4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192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D6B2F0-B57F-EF3F-2415-235B81C8CCA9}"/>
              </a:ext>
            </a:extLst>
          </p:cNvPr>
          <p:cNvSpPr txBox="1"/>
          <p:nvPr/>
        </p:nvSpPr>
        <p:spPr>
          <a:xfrm>
            <a:off x="651510" y="544586"/>
            <a:ext cx="8837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Standing Committee under Commissions</a:t>
            </a:r>
            <a:endParaRPr lang="en-CA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9EF7CC-F722-E2F0-59F7-E7B46AAA83DB}"/>
              </a:ext>
            </a:extLst>
          </p:cNvPr>
          <p:cNvSpPr txBox="1"/>
          <p:nvPr/>
        </p:nvSpPr>
        <p:spPr>
          <a:xfrm>
            <a:off x="651510" y="1373600"/>
            <a:ext cx="10687050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0" i="1" dirty="0">
                <a:effectLst/>
              </a:rPr>
              <a:t>“Standing Committees under Commissions have </a:t>
            </a:r>
            <a:r>
              <a:rPr lang="en-US" sz="2400" b="1" i="1" dirty="0">
                <a:effectLst/>
              </a:rPr>
              <a:t>direct links with one or more IUPAP Commissions</a:t>
            </a:r>
            <a:r>
              <a:rPr lang="en-US" sz="2400" b="0" i="1" dirty="0">
                <a:effectLst/>
              </a:rPr>
              <a:t>. The </a:t>
            </a:r>
            <a:r>
              <a:rPr lang="en-US" sz="2400" b="1" i="1" dirty="0">
                <a:effectLst/>
              </a:rPr>
              <a:t>Chair of one such Commission should serve in an ex-officio capacity </a:t>
            </a:r>
            <a:r>
              <a:rPr lang="en-US" sz="2400" b="0" i="1" dirty="0">
                <a:effectLst/>
              </a:rPr>
              <a:t>within the relevant structures of the Standing Committee and be kept informed of its decisions…</a:t>
            </a:r>
          </a:p>
          <a:p>
            <a:pPr>
              <a:spcBef>
                <a:spcPts val="600"/>
              </a:spcBef>
            </a:pPr>
            <a:r>
              <a:rPr lang="en-US" sz="2400" i="1" dirty="0"/>
              <a:t>Standing Committees under Commissions constitute </a:t>
            </a:r>
            <a:r>
              <a:rPr lang="en-US" sz="2400" b="1" i="1" dirty="0"/>
              <a:t>a platform for the discussion at a global scale among the leading actors in the field they cover</a:t>
            </a:r>
            <a:r>
              <a:rPr lang="en-US" sz="2400" i="1" dirty="0"/>
              <a:t>. </a:t>
            </a:r>
            <a:r>
              <a:rPr lang="en-US" sz="2400" b="1" i="1" dirty="0">
                <a:solidFill>
                  <a:srgbClr val="00B050"/>
                </a:solidFill>
              </a:rPr>
              <a:t>The organization, composition and terms of reference of these Committees are defined by each of them in consultation with the Commission(s) </a:t>
            </a:r>
            <a:r>
              <a:rPr lang="en-US" sz="2400" i="1" dirty="0"/>
              <a:t>whose Chair(s) is serving on some of their internal structures…</a:t>
            </a:r>
          </a:p>
          <a:p>
            <a:pPr>
              <a:spcBef>
                <a:spcPts val="600"/>
              </a:spcBef>
            </a:pPr>
            <a:r>
              <a:rPr lang="en-US" sz="2400" i="1" dirty="0"/>
              <a:t>Standing Committees under Commissions shall </a:t>
            </a:r>
            <a:r>
              <a:rPr lang="en-US" sz="2400" b="1" i="1" dirty="0"/>
              <a:t>provide written reports to each General Assembly and to the Executive Council meeting immediately preceding each General Assembly.</a:t>
            </a:r>
            <a:r>
              <a:rPr lang="en-US" sz="2400" i="1" dirty="0"/>
              <a:t> </a:t>
            </a:r>
            <a:r>
              <a:rPr lang="en-US" sz="2400" b="0" i="1" dirty="0">
                <a:effectLst/>
              </a:rPr>
              <a:t>”</a:t>
            </a:r>
            <a:endParaRPr lang="en-CA" sz="240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AB2317-76E0-9D74-655C-DA2508F47A7D}"/>
              </a:ext>
            </a:extLst>
          </p:cNvPr>
          <p:cNvSpPr txBox="1"/>
          <p:nvPr/>
        </p:nvSpPr>
        <p:spPr>
          <a:xfrm>
            <a:off x="4142232" y="6128748"/>
            <a:ext cx="8163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hlinkClick r:id="rId2"/>
              </a:rPr>
              <a:t>https://iupap.org/who-we-are/internal-organization/standing-committees/</a:t>
            </a:r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894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BA3A7-840B-323D-B768-33987537B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C0779A-1B40-1369-2CDF-31B00689E35B}"/>
              </a:ext>
            </a:extLst>
          </p:cNvPr>
          <p:cNvSpPr txBox="1"/>
          <p:nvPr/>
        </p:nvSpPr>
        <p:spPr>
          <a:xfrm>
            <a:off x="630936" y="393192"/>
            <a:ext cx="6563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WG9 : Membership (until 2026)</a:t>
            </a:r>
            <a:endParaRPr lang="en-CA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F87748-3386-F681-62F3-14F65294D373}"/>
              </a:ext>
            </a:extLst>
          </p:cNvPr>
          <p:cNvSpPr txBox="1"/>
          <p:nvPr/>
        </p:nvSpPr>
        <p:spPr>
          <a:xfrm>
            <a:off x="630936" y="1101394"/>
            <a:ext cx="10305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Membership list 2026: </a:t>
            </a:r>
            <a:r>
              <a:rPr lang="en-US" sz="2400" dirty="0">
                <a:hlinkClick r:id="rId2"/>
              </a:rPr>
              <a:t>https://wg9.triumf.ca/about-us.html</a:t>
            </a:r>
            <a:r>
              <a:rPr lang="en-US" sz="2400" dirty="0"/>
              <a:t> </a:t>
            </a:r>
            <a:endParaRPr lang="en-CA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832175-A75D-8D30-4C7F-CDB49B6FA9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5" y="2047078"/>
            <a:ext cx="4595838" cy="44905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367B20C-D902-2B0B-7CE8-03C4360CB257}"/>
              </a:ext>
            </a:extLst>
          </p:cNvPr>
          <p:cNvSpPr/>
          <p:nvPr/>
        </p:nvSpPr>
        <p:spPr>
          <a:xfrm>
            <a:off x="740665" y="2047078"/>
            <a:ext cx="3959351" cy="531530"/>
          </a:xfrm>
          <a:prstGeom prst="rect">
            <a:avLst/>
          </a:prstGeom>
          <a:solidFill>
            <a:srgbClr val="DCEAF7">
              <a:alpha val="4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899431-4333-4CB7-B0B2-2427CEF497EC}"/>
              </a:ext>
            </a:extLst>
          </p:cNvPr>
          <p:cNvSpPr/>
          <p:nvPr/>
        </p:nvSpPr>
        <p:spPr>
          <a:xfrm>
            <a:off x="740665" y="5604094"/>
            <a:ext cx="3959351" cy="860714"/>
          </a:xfrm>
          <a:prstGeom prst="rect">
            <a:avLst/>
          </a:prstGeom>
          <a:solidFill>
            <a:srgbClr val="92D050">
              <a:alpha val="40000"/>
            </a:srgb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1942D6-C638-49CA-9AF1-716648CF53A9}"/>
              </a:ext>
            </a:extLst>
          </p:cNvPr>
          <p:cNvSpPr/>
          <p:nvPr/>
        </p:nvSpPr>
        <p:spPr>
          <a:xfrm>
            <a:off x="740664" y="2756738"/>
            <a:ext cx="4595838" cy="2693086"/>
          </a:xfrm>
          <a:prstGeom prst="rect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ADC4D-74AE-C100-BB7D-6EDF19691B55}"/>
              </a:ext>
            </a:extLst>
          </p:cNvPr>
          <p:cNvSpPr txBox="1"/>
          <p:nvPr/>
        </p:nvSpPr>
        <p:spPr>
          <a:xfrm>
            <a:off x="5524775" y="2050615"/>
            <a:ext cx="319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Chair, Past Chair, Secretary (3)</a:t>
            </a:r>
            <a:endParaRPr lang="en-CA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7FD7D0-F42A-2261-4964-940CBE51B79C}"/>
              </a:ext>
            </a:extLst>
          </p:cNvPr>
          <p:cNvSpPr txBox="1"/>
          <p:nvPr/>
        </p:nvSpPr>
        <p:spPr>
          <a:xfrm>
            <a:off x="4865489" y="5579817"/>
            <a:ext cx="6964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C12 chair and vice-chair (2)</a:t>
            </a:r>
            <a:br>
              <a:rPr lang="en-US" dirty="0"/>
            </a:br>
            <a:r>
              <a:rPr lang="en-US" dirty="0"/>
              <a:t>Chairs from international associations (3): ALAFNA, NUPECC, </a:t>
            </a:r>
            <a:r>
              <a:rPr lang="en-US" dirty="0" err="1"/>
              <a:t>ANPhA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NSAC chair (1) (but NSAC does not exist anymore)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D2F520-0B98-33DE-D586-705CF1CCC84F}"/>
              </a:ext>
            </a:extLst>
          </p:cNvPr>
          <p:cNvSpPr txBox="1"/>
          <p:nvPr/>
        </p:nvSpPr>
        <p:spPr>
          <a:xfrm>
            <a:off x="5524775" y="2652499"/>
            <a:ext cx="6159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Lab directors or designates (16):</a:t>
            </a:r>
            <a:br>
              <a:rPr lang="en-US" dirty="0"/>
            </a:br>
            <a:endParaRPr lang="en-US" dirty="0"/>
          </a:p>
          <a:p>
            <a:r>
              <a:rPr lang="en-US" dirty="0"/>
              <a:t>North America (5): Brookhaven, FRIB, SNOLAB, </a:t>
            </a:r>
            <a:r>
              <a:rPr lang="en-US" dirty="0" err="1"/>
              <a:t>JLab</a:t>
            </a:r>
            <a:r>
              <a:rPr lang="en-US" dirty="0"/>
              <a:t>, TRIUMF</a:t>
            </a:r>
            <a:br>
              <a:rPr lang="en-US" dirty="0"/>
            </a:br>
            <a:r>
              <a:rPr lang="en-US" dirty="0"/>
              <a:t>South America (0): </a:t>
            </a:r>
            <a:r>
              <a:rPr lang="en-US" dirty="0">
                <a:solidFill>
                  <a:srgbClr val="00B050"/>
                </a:solidFill>
              </a:rPr>
              <a:t>via ALAFNA</a:t>
            </a:r>
            <a:br>
              <a:rPr lang="en-US" dirty="0"/>
            </a:br>
            <a:r>
              <a:rPr lang="en-US" dirty="0"/>
              <a:t>Europe (5): INFN-LNF, GANIL, ISOLDE, GSI/FAIR, JINR, </a:t>
            </a:r>
            <a:r>
              <a:rPr lang="en-US" dirty="0">
                <a:solidFill>
                  <a:srgbClr val="00B050"/>
                </a:solidFill>
              </a:rPr>
              <a:t>+ via NUPECC</a:t>
            </a:r>
          </a:p>
          <a:p>
            <a:r>
              <a:rPr lang="en-US" dirty="0"/>
              <a:t>Africa (1): </a:t>
            </a:r>
            <a:r>
              <a:rPr lang="en-US" dirty="0" err="1"/>
              <a:t>iThemba</a:t>
            </a:r>
            <a:r>
              <a:rPr lang="en-US" dirty="0"/>
              <a:t> Labs</a:t>
            </a:r>
          </a:p>
          <a:p>
            <a:r>
              <a:rPr lang="en-US" dirty="0"/>
              <a:t>Asia (5): </a:t>
            </a:r>
            <a:r>
              <a:rPr lang="en-US" dirty="0">
                <a:solidFill>
                  <a:srgbClr val="FF0000"/>
                </a:solidFill>
              </a:rPr>
              <a:t>IUAC*</a:t>
            </a:r>
            <a:r>
              <a:rPr lang="en-US" dirty="0"/>
              <a:t>, IBS RAON, KEK, IMP Lanzhou (+HIAF), RIKEN + </a:t>
            </a:r>
            <a:r>
              <a:rPr lang="en-US" dirty="0">
                <a:solidFill>
                  <a:srgbClr val="00B050"/>
                </a:solidFill>
              </a:rPr>
              <a:t>via </a:t>
            </a:r>
            <a:r>
              <a:rPr lang="en-US" dirty="0" err="1">
                <a:solidFill>
                  <a:srgbClr val="00B050"/>
                </a:solidFill>
              </a:rPr>
              <a:t>ANPhA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Oceania: </a:t>
            </a:r>
            <a:r>
              <a:rPr lang="en-US" dirty="0">
                <a:solidFill>
                  <a:srgbClr val="00B050"/>
                </a:solidFill>
              </a:rPr>
              <a:t>via </a:t>
            </a:r>
            <a:r>
              <a:rPr lang="en-US" dirty="0" err="1">
                <a:solidFill>
                  <a:srgbClr val="00B050"/>
                </a:solidFill>
              </a:rPr>
              <a:t>ANPhA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B71248-0DB0-56DB-6801-E13AAED95E5F}"/>
              </a:ext>
            </a:extLst>
          </p:cNvPr>
          <p:cNvSpPr txBox="1"/>
          <p:nvPr/>
        </p:nvSpPr>
        <p:spPr>
          <a:xfrm>
            <a:off x="8782112" y="2012614"/>
            <a:ext cx="3015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No terms for officers defined</a:t>
            </a:r>
            <a:endParaRPr lang="en-CA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158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57D4B-7CD8-2D99-36CF-28AB45B87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1793EB6-DEEE-5458-B471-2796B95BDCE5}"/>
              </a:ext>
            </a:extLst>
          </p:cNvPr>
          <p:cNvSpPr txBox="1"/>
          <p:nvPr/>
        </p:nvSpPr>
        <p:spPr>
          <a:xfrm>
            <a:off x="621792" y="570500"/>
            <a:ext cx="9066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Standing Committee ICNP: New </a:t>
            </a:r>
            <a:r>
              <a:rPr lang="en-US" sz="3600" b="1" dirty="0" err="1"/>
              <a:t>ToR</a:t>
            </a:r>
            <a:r>
              <a:rPr lang="en-US" sz="3600" b="1" dirty="0"/>
              <a:t> (draft)</a:t>
            </a:r>
            <a:endParaRPr lang="en-CA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49BB68-AF20-3E38-2346-32DCD1540A64}"/>
              </a:ext>
            </a:extLst>
          </p:cNvPr>
          <p:cNvSpPr txBox="1"/>
          <p:nvPr/>
        </p:nvSpPr>
        <p:spPr>
          <a:xfrm>
            <a:off x="886968" y="1335024"/>
            <a:ext cx="103052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Define membership in Terms of References: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Governing body</a:t>
            </a:r>
            <a:r>
              <a:rPr lang="en-US" sz="2000" dirty="0"/>
              <a:t>: chair, </a:t>
            </a:r>
            <a:r>
              <a:rPr lang="en-US" sz="2000" dirty="0">
                <a:solidFill>
                  <a:srgbClr val="00B050"/>
                </a:solidFill>
              </a:rPr>
              <a:t>vice-chair</a:t>
            </a:r>
            <a:r>
              <a:rPr lang="en-US" sz="2000" dirty="0">
                <a:solidFill>
                  <a:srgbClr val="92D050"/>
                </a:solidFill>
              </a:rPr>
              <a:t>,</a:t>
            </a:r>
            <a:r>
              <a:rPr lang="en-US" sz="2000" dirty="0"/>
              <a:t> past chair, scientific secretary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C12</a:t>
            </a:r>
            <a:r>
              <a:rPr lang="en-US" sz="2000" dirty="0"/>
              <a:t> chair and vice-chair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Chairs of int. scientific associations</a:t>
            </a:r>
            <a:r>
              <a:rPr lang="en-US" sz="2000" dirty="0"/>
              <a:t>: ALAFNA, NUPECC, </a:t>
            </a:r>
            <a:r>
              <a:rPr lang="en-US" sz="2000" dirty="0" err="1"/>
              <a:t>ANPhA</a:t>
            </a:r>
            <a:endParaRPr lang="en-US" sz="20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Members-at-large: </a:t>
            </a:r>
            <a:r>
              <a:rPr lang="en-US" sz="2000" dirty="0"/>
              <a:t>Lab directors or designates</a:t>
            </a:r>
            <a:endParaRPr lang="en-CA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59417D-8BCE-9B00-26CF-5F15CF988459}"/>
              </a:ext>
            </a:extLst>
          </p:cNvPr>
          <p:cNvSpPr txBox="1"/>
          <p:nvPr/>
        </p:nvSpPr>
        <p:spPr>
          <a:xfrm>
            <a:off x="435904" y="3084433"/>
            <a:ext cx="11009296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000" b="1" dirty="0"/>
              <a:t>The governing body (chair, vice-chair, scientific secretary) has to be (re)-elected every 3 years.</a:t>
            </a:r>
            <a:endParaRPr lang="en-CA" sz="2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075734-DD6E-5944-BFEE-9423EAFD04F3}"/>
              </a:ext>
            </a:extLst>
          </p:cNvPr>
          <p:cNvSpPr txBox="1"/>
          <p:nvPr/>
        </p:nvSpPr>
        <p:spPr>
          <a:xfrm>
            <a:off x="824484" y="3602736"/>
            <a:ext cx="10232136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1" dirty="0"/>
              <a:t>Chair</a:t>
            </a:r>
            <a:r>
              <a:rPr lang="en-US" sz="2000" dirty="0"/>
              <a:t>: </a:t>
            </a:r>
            <a:r>
              <a:rPr lang="en-US" sz="2000" dirty="0">
                <a:solidFill>
                  <a:srgbClr val="00B050"/>
                </a:solidFill>
              </a:rPr>
              <a:t>3y term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B050"/>
                </a:solidFill>
              </a:rPr>
              <a:t>Vice-chair</a:t>
            </a:r>
            <a:r>
              <a:rPr lang="en-US" sz="2000" dirty="0">
                <a:solidFill>
                  <a:srgbClr val="00B050"/>
                </a:solidFill>
              </a:rPr>
              <a:t> (chair-elect) who will become the chair after their 3y term</a:t>
            </a:r>
            <a:br>
              <a:rPr lang="en-US" sz="2000" dirty="0">
                <a:solidFill>
                  <a:srgbClr val="00B050"/>
                </a:solidFill>
              </a:rPr>
            </a:br>
            <a:r>
              <a:rPr lang="en-US" sz="2000" dirty="0">
                <a:solidFill>
                  <a:srgbClr val="00B050"/>
                </a:solidFill>
              </a:rPr>
              <a:t>Chair and vice-chair have to be chosen from WG9 members (past term or present)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1" dirty="0"/>
              <a:t>Scientific secretary</a:t>
            </a:r>
            <a:r>
              <a:rPr lang="en-US" sz="2000" dirty="0"/>
              <a:t>: </a:t>
            </a:r>
            <a:r>
              <a:rPr lang="en-US" sz="2000" dirty="0">
                <a:solidFill>
                  <a:srgbClr val="00B050"/>
                </a:solidFill>
              </a:rPr>
              <a:t>3y term, renewable once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/>
              <a:t>The scientific secretary does not have to be a previous member and can be chose from suitable candidates, e.g. C12 members.</a:t>
            </a:r>
          </a:p>
          <a:p>
            <a:pPr>
              <a:spcBef>
                <a:spcPts val="600"/>
              </a:spcBef>
            </a:pPr>
            <a:r>
              <a:rPr lang="en-US" sz="2000" b="1" dirty="0"/>
              <a:t>The total number of terms of any governing body member shall not exceed three terms (9 years), excluding the past chair position. </a:t>
            </a:r>
            <a:endParaRPr lang="en-CA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DB4F69-5A07-C8F1-7AD7-4883452B3B59}"/>
              </a:ext>
            </a:extLst>
          </p:cNvPr>
          <p:cNvSpPr txBox="1"/>
          <p:nvPr/>
        </p:nvSpPr>
        <p:spPr>
          <a:xfrm>
            <a:off x="8839160" y="2251216"/>
            <a:ext cx="2962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 more NSAC: Only </a:t>
            </a:r>
            <a:r>
              <a:rPr lang="en-US" u="sng" dirty="0">
                <a:solidFill>
                  <a:srgbClr val="FF0000"/>
                </a:solidFill>
              </a:rPr>
              <a:t>international</a:t>
            </a:r>
            <a:r>
              <a:rPr lang="en-US" dirty="0">
                <a:solidFill>
                  <a:srgbClr val="FF0000"/>
                </a:solidFill>
              </a:rPr>
              <a:t> associations!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76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B49E8A6-8A73-2D79-1030-50EB66B1EC13}"/>
              </a:ext>
            </a:extLst>
          </p:cNvPr>
          <p:cNvSpPr txBox="1"/>
          <p:nvPr/>
        </p:nvSpPr>
        <p:spPr>
          <a:xfrm>
            <a:off x="393192" y="223028"/>
            <a:ext cx="9066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Standing Committee ICNP: New </a:t>
            </a:r>
            <a:r>
              <a:rPr lang="en-US" sz="3600" b="1" dirty="0" err="1"/>
              <a:t>ToR</a:t>
            </a:r>
            <a:r>
              <a:rPr lang="en-US" sz="3600" b="1" dirty="0"/>
              <a:t> (draft)</a:t>
            </a:r>
            <a:endParaRPr lang="en-CA" sz="36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6CA63F-77DD-51F4-EAA3-A93E81F89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92" y="5526517"/>
            <a:ext cx="9000000" cy="10844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D77AD7A-294E-4E3F-7A38-5BE7A13E1A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" y="775160"/>
            <a:ext cx="9000000" cy="4600541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4C18734-DCE7-BC6F-91FA-C247B5D22C2A}"/>
              </a:ext>
            </a:extLst>
          </p:cNvPr>
          <p:cNvSpPr/>
          <p:nvPr/>
        </p:nvSpPr>
        <p:spPr>
          <a:xfrm>
            <a:off x="1417320" y="2619756"/>
            <a:ext cx="4678680" cy="251460"/>
          </a:xfrm>
          <a:prstGeom prst="roundRect">
            <a:avLst/>
          </a:prstGeom>
          <a:solidFill>
            <a:srgbClr val="E97132">
              <a:alpha val="4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39C7236-F696-125B-6DD1-7C6FA89F6207}"/>
              </a:ext>
            </a:extLst>
          </p:cNvPr>
          <p:cNvSpPr/>
          <p:nvPr/>
        </p:nvSpPr>
        <p:spPr>
          <a:xfrm>
            <a:off x="1417320" y="5124241"/>
            <a:ext cx="2240280" cy="251460"/>
          </a:xfrm>
          <a:prstGeom prst="roundRect">
            <a:avLst/>
          </a:prstGeom>
          <a:solidFill>
            <a:srgbClr val="E97132">
              <a:alpha val="4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70D26F4-B6FB-9EF4-41D3-682F0E7335D8}"/>
              </a:ext>
            </a:extLst>
          </p:cNvPr>
          <p:cNvSpPr/>
          <p:nvPr/>
        </p:nvSpPr>
        <p:spPr>
          <a:xfrm>
            <a:off x="1417320" y="2372898"/>
            <a:ext cx="4678680" cy="251460"/>
          </a:xfrm>
          <a:prstGeom prst="roundRect">
            <a:avLst/>
          </a:prstGeom>
          <a:solidFill>
            <a:srgbClr val="00B050">
              <a:alpha val="4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EA61BE-EE5B-E56E-FEC0-18D2009331EA}"/>
              </a:ext>
            </a:extLst>
          </p:cNvPr>
          <p:cNvSpPr txBox="1"/>
          <p:nvPr/>
        </p:nvSpPr>
        <p:spPr>
          <a:xfrm>
            <a:off x="7232904" y="2049732"/>
            <a:ext cx="4392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China: IMP-CAS for Lanzhou and new HIAF in Huizhou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372D1EF-13DD-9B47-08B4-B5ECA0339AAD}"/>
              </a:ext>
            </a:extLst>
          </p:cNvPr>
          <p:cNvSpPr txBox="1"/>
          <p:nvPr/>
        </p:nvSpPr>
        <p:spPr>
          <a:xfrm>
            <a:off x="6172199" y="2832708"/>
            <a:ext cx="5038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India: Inactive member from IUAC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81C5ED-004D-0E0E-C536-9273BFB611FA}"/>
              </a:ext>
            </a:extLst>
          </p:cNvPr>
          <p:cNvSpPr txBox="1"/>
          <p:nvPr/>
        </p:nvSpPr>
        <p:spPr>
          <a:xfrm>
            <a:off x="3934969" y="5124241"/>
            <a:ext cx="7150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New group for “(Nuclear Physics) Underground facilities”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642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81824-1F1A-DD3F-C8E3-67E15550C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261A26-FC9E-33C0-2429-987B5CB46243}"/>
              </a:ext>
            </a:extLst>
          </p:cNvPr>
          <p:cNvSpPr txBox="1"/>
          <p:nvPr/>
        </p:nvSpPr>
        <p:spPr>
          <a:xfrm>
            <a:off x="484632" y="420624"/>
            <a:ext cx="96228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Standing Committee: Change of membership</a:t>
            </a:r>
            <a:endParaRPr lang="en-CA" sz="36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D08D4F-0CC2-7D37-D544-EAB6ECABA64D}"/>
              </a:ext>
            </a:extLst>
          </p:cNvPr>
          <p:cNvSpPr txBox="1"/>
          <p:nvPr/>
        </p:nvSpPr>
        <p:spPr>
          <a:xfrm>
            <a:off x="822960" y="1326195"/>
            <a:ext cx="1030528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NSAC (USA) has been dissolved </a:t>
            </a:r>
            <a:r>
              <a:rPr lang="en-US" sz="2400" dirty="0"/>
              <a:t>and is no longer a member. Only </a:t>
            </a:r>
            <a:r>
              <a:rPr lang="en-US" sz="2400" i="1" u="sng" dirty="0"/>
              <a:t>international</a:t>
            </a:r>
            <a:r>
              <a:rPr lang="en-US" sz="2400" dirty="0"/>
              <a:t> scientific associations should have a seat.</a:t>
            </a:r>
            <a:br>
              <a:rPr lang="en-US" sz="2400" dirty="0"/>
            </a:br>
            <a:r>
              <a:rPr lang="en-US" sz="2400" b="1" dirty="0"/>
              <a:t>Suggestion: Long-Range Plan Chairs from large countries can be invited as guests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Representation from India: Prof. Avinash C. Pandey (IUAC New Delhi) has </a:t>
            </a:r>
            <a:r>
              <a:rPr lang="en-US" sz="2400" dirty="0">
                <a:solidFill>
                  <a:srgbClr val="FF0000"/>
                </a:solidFill>
              </a:rPr>
              <a:t>not attended any meeting or replied to any email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CA" sz="2400" b="1" dirty="0"/>
              <a:t>Suggestion: Contact VECC if they want to become member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Representation of “Underground facilities”: So far only SNOLAB (Canada)</a:t>
            </a:r>
            <a:br>
              <a:rPr lang="en-US" sz="2400" dirty="0"/>
            </a:br>
            <a:r>
              <a:rPr lang="en-CA" sz="2400" dirty="0"/>
              <a:t>New large (Nuclear Physics) Underground Facilities are operational now: </a:t>
            </a:r>
            <a:r>
              <a:rPr lang="en-CA" sz="2400" dirty="0">
                <a:solidFill>
                  <a:srgbClr val="00B050"/>
                </a:solidFill>
              </a:rPr>
              <a:t>INFN Gran Sasso, SURF in the USA, JUNA in China</a:t>
            </a:r>
            <a:br>
              <a:rPr lang="en-CA" sz="2400" dirty="0">
                <a:solidFill>
                  <a:srgbClr val="00B050"/>
                </a:solidFill>
              </a:rPr>
            </a:br>
            <a:r>
              <a:rPr lang="en-CA" sz="2400" b="1" dirty="0"/>
              <a:t>Suggestion: Rotating seat every year btw </a:t>
            </a:r>
            <a:r>
              <a:rPr lang="en-CA" sz="2400" b="1"/>
              <a:t>4 facilities</a:t>
            </a:r>
            <a:endParaRPr lang="en-CA" sz="2400" b="1" dirty="0"/>
          </a:p>
        </p:txBody>
      </p:sp>
    </p:spTree>
    <p:extLst>
      <p:ext uri="{BB962C8B-B14F-4D97-AF65-F5344CB8AC3E}">
        <p14:creationId xmlns:p14="http://schemas.microsoft.com/office/powerpoint/2010/main" val="2413354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874C4-91AB-6E6E-727D-BF91A6D3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C76BD7-6383-C700-A568-7E4911570EB0}"/>
              </a:ext>
            </a:extLst>
          </p:cNvPr>
          <p:cNvSpPr txBox="1"/>
          <p:nvPr/>
        </p:nvSpPr>
        <p:spPr>
          <a:xfrm>
            <a:off x="484632" y="420624"/>
            <a:ext cx="39510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Discussion points</a:t>
            </a:r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701454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7380</TotalTime>
  <Words>706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Iris Dillmann</dc:creator>
  <cp:lastModifiedBy>Iris Dillmann</cp:lastModifiedBy>
  <cp:revision>22</cp:revision>
  <dcterms:created xsi:type="dcterms:W3CDTF">2026-03-27T16:54:49Z</dcterms:created>
  <dcterms:modified xsi:type="dcterms:W3CDTF">2026-04-12T15:00:28Z</dcterms:modified>
</cp:coreProperties>
</file>