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01" r:id="rId2"/>
  </p:sldMasterIdLst>
  <p:notesMasterIdLst>
    <p:notesMasterId r:id="rId11"/>
  </p:notesMasterIdLst>
  <p:handoutMasterIdLst>
    <p:handoutMasterId r:id="rId12"/>
  </p:handoutMasterIdLst>
  <p:sldIdLst>
    <p:sldId id="438" r:id="rId3"/>
    <p:sldId id="6061" r:id="rId4"/>
    <p:sldId id="325" r:id="rId5"/>
    <p:sldId id="6037" r:id="rId6"/>
    <p:sldId id="6058" r:id="rId7"/>
    <p:sldId id="5983" r:id="rId8"/>
    <p:sldId id="6062" r:id="rId9"/>
    <p:sldId id="89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945"/>
    <a:srgbClr val="005493"/>
    <a:srgbClr val="FFEB6E"/>
    <a:srgbClr val="FFFFFF"/>
    <a:srgbClr val="000A46"/>
    <a:srgbClr val="0D0346"/>
    <a:srgbClr val="9AE2FF"/>
    <a:srgbClr val="F27AFF"/>
    <a:srgbClr val="FFBC75"/>
    <a:srgbClr val="75A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6" autoAdjust="0"/>
    <p:restoredTop sz="86404" autoAdjust="0"/>
  </p:normalViewPr>
  <p:slideViewPr>
    <p:cSldViewPr showGuides="1">
      <p:cViewPr varScale="1">
        <p:scale>
          <a:sx n="82" d="100"/>
          <a:sy n="82" d="100"/>
        </p:scale>
        <p:origin x="200" y="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16/04/2026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16/04/2026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018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422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846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1" r="-1016"/>
          <a:stretch/>
        </p:blipFill>
        <p:spPr>
          <a:xfrm>
            <a:off x="30135" y="-21183"/>
            <a:ext cx="4871589" cy="685850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16/04/2026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89A15148-CA74-259E-BACB-524A926D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DD1968-A784-B472-059C-5ACAAEDB0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7210" y="327695"/>
            <a:ext cx="1125421" cy="110998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A3717AC-C2B6-6435-C8FC-01FEB6AE7D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44450" y="821645"/>
            <a:ext cx="7772400" cy="5214709"/>
          </a:xfrm>
          <a:prstGeom prst="rect">
            <a:avLst/>
          </a:prstGeom>
          <a:effectLst>
            <a:outerShdw blurRad="1140806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045600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859" y="1"/>
            <a:ext cx="5616576" cy="6885480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16/04/2026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F240CB38-B869-1D6D-8F1B-77C1FBBC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4" name="Graphique 2">
            <a:extLst>
              <a:ext uri="{FF2B5EF4-FFF2-40B4-BE49-F238E27FC236}">
                <a16:creationId xmlns:a16="http://schemas.microsoft.com/office/drawing/2014/main" id="{29B2A740-BCD7-E328-EB34-FCB4242AF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</p:spPr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2351584" y="6525384"/>
            <a:ext cx="7200416" cy="360000"/>
          </a:xfrm>
          <a:ln/>
        </p:spPr>
        <p:txBody>
          <a:bodyPr/>
          <a:lstStyle>
            <a:lvl1pPr>
              <a:defRPr sz="1600"/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316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16/04/2026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4FB1C52D-0501-A67C-7103-DF4FF4C6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2">
            <a:extLst>
              <a:ext uri="{FF2B5EF4-FFF2-40B4-BE49-F238E27FC236}">
                <a16:creationId xmlns:a16="http://schemas.microsoft.com/office/drawing/2014/main" id="{4E8F2876-8BB7-E603-67B5-65D37A5ADE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16/04/2026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3726589-2426-0836-2EBE-B00BD5D8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74721134-DE1C-23A6-7F71-F7A7C62EC7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E62565-8B6B-8868-5365-CC7774CE11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630" y="211095"/>
            <a:ext cx="1253645" cy="13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684" r:id="rId3"/>
    <p:sldLayoutId id="2147483699" r:id="rId4"/>
    <p:sldLayoutId id="2147483693" r:id="rId5"/>
    <p:sldLayoutId id="2147483704" r:id="rId6"/>
    <p:sldLayoutId id="2147483705" r:id="rId7"/>
    <p:sldLayoutId id="2147483706" r:id="rId8"/>
    <p:sldLayoutId id="2147483707" r:id="rId9"/>
    <p:sldLayoutId id="2147483653" r:id="rId10"/>
    <p:sldLayoutId id="2147483696" r:id="rId11"/>
    <p:sldLayoutId id="2147483665" r:id="rId12"/>
    <p:sldLayoutId id="2147483654" r:id="rId13"/>
    <p:sldLayoutId id="2147483661" r:id="rId14"/>
    <p:sldLayoutId id="2147483695" r:id="rId15"/>
    <p:sldLayoutId id="2147483676" r:id="rId16"/>
    <p:sldLayoutId id="2147483659" r:id="rId17"/>
    <p:sldLayoutId id="2147483666" r:id="rId18"/>
    <p:sldLayoutId id="2147483697" r:id="rId19"/>
    <p:sldLayoutId id="2147483719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1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3AD421AA-D93E-002C-4BD2-39F910C8809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-672940" y="2276840"/>
            <a:ext cx="5623377" cy="11521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fr-FR" sz="9600" dirty="0">
                <a:solidFill>
                  <a:srgbClr val="C00000"/>
                </a:solidFill>
                <a:latin typeface="Satoshi" pitchFamily="2" charset="77"/>
              </a:rPr>
              <a:t>Marcella Grasso</a:t>
            </a:r>
          </a:p>
          <a:p>
            <a:pPr algn="ctr"/>
            <a:endParaRPr lang="fr-FR" sz="9600" dirty="0">
              <a:solidFill>
                <a:srgbClr val="C00000"/>
              </a:solidFill>
              <a:latin typeface="Satoshi" pitchFamily="2" charset="77"/>
            </a:endParaRPr>
          </a:p>
          <a:p>
            <a:pPr algn="ctr"/>
            <a:r>
              <a:rPr lang="en-US" sz="9600" dirty="0">
                <a:solidFill>
                  <a:srgbClr val="C00000"/>
                </a:solidFill>
                <a:latin typeface="Satoshi" pitchFamily="2" charset="77"/>
              </a:rPr>
              <a:t>Scientific Director </a:t>
            </a:r>
          </a:p>
          <a:p>
            <a:pPr algn="ctr"/>
            <a:r>
              <a:rPr lang="en-US" sz="9600" dirty="0">
                <a:solidFill>
                  <a:srgbClr val="C00000"/>
                </a:solidFill>
                <a:latin typeface="Satoshi" pitchFamily="2" charset="77"/>
              </a:rPr>
              <a:t>Nuclear and Hadronic Physics</a:t>
            </a:r>
          </a:p>
          <a:p>
            <a:pPr algn="ctr"/>
            <a:endParaRPr lang="fr-FR" sz="8000" dirty="0">
              <a:latin typeface="Satoshi" pitchFamily="2" charset="77"/>
            </a:endParaRPr>
          </a:p>
          <a:p>
            <a:pPr algn="ctr"/>
            <a:r>
              <a:rPr lang="fr-FR" sz="9600" dirty="0">
                <a:latin typeface="Satoshi Light" pitchFamily="2" charset="77"/>
              </a:rPr>
              <a:t>CNRS  Nucléaire &amp; Particules</a:t>
            </a:r>
          </a:p>
          <a:p>
            <a:pPr algn="ctr"/>
            <a:r>
              <a:rPr lang="fr-FR" sz="9600" dirty="0">
                <a:latin typeface="Satoshi Light" pitchFamily="2" charset="77"/>
              </a:rPr>
              <a:t>IN2P3</a:t>
            </a:r>
          </a:p>
          <a:p>
            <a:pPr algn="ctr"/>
            <a:r>
              <a:rPr lang="fr-FR" sz="9600" dirty="0">
                <a:latin typeface="Satoshi Light" pitchFamily="2" charset="77"/>
              </a:rPr>
              <a:t>France</a:t>
            </a:r>
          </a:p>
          <a:p>
            <a:endParaRPr lang="fr-FR" b="0" dirty="0">
              <a:latin typeface="Satoshi Light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DD55D1-08F1-9F28-32DD-F44661439975}"/>
              </a:ext>
            </a:extLst>
          </p:cNvPr>
          <p:cNvSpPr txBox="1"/>
          <p:nvPr/>
        </p:nvSpPr>
        <p:spPr>
          <a:xfrm>
            <a:off x="335200" y="5733320"/>
            <a:ext cx="11737630" cy="101566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TRIUMF-ARIEL science workshop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April 23 -&gt; </a:t>
            </a:r>
            <a:r>
              <a:rPr lang="en-US" sz="2000" b="1" dirty="0">
                <a:solidFill>
                  <a:schemeClr val="bg1"/>
                </a:solidFill>
              </a:rPr>
              <a:t>focus on CNRS-TRIUMF IRL Nuclear Physics, Nuclear Astrophysics and Accelerator </a:t>
            </a:r>
            <a:r>
              <a:rPr lang="en-US" sz="2000" b="1" dirty="0" err="1">
                <a:solidFill>
                  <a:schemeClr val="bg1"/>
                </a:solidFill>
              </a:rPr>
              <a:t>Tehcnologies</a:t>
            </a:r>
            <a:r>
              <a:rPr lang="en-US" sz="2000" b="1" dirty="0">
                <a:solidFill>
                  <a:schemeClr val="bg1"/>
                </a:solidFill>
              </a:rPr>
              <a:t> (NPAT), TRIUMF</a:t>
            </a:r>
          </a:p>
        </p:txBody>
      </p:sp>
    </p:spTree>
    <p:extLst>
      <p:ext uri="{BB962C8B-B14F-4D97-AF65-F5344CB8AC3E}">
        <p14:creationId xmlns:p14="http://schemas.microsoft.com/office/powerpoint/2010/main" val="304811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D2322ED-91C4-C38D-65EA-434B8E1A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40" y="1988800"/>
            <a:ext cx="4536630" cy="288040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r-FR" sz="1800" b="1" dirty="0"/>
              <a:t>IN2P3</a:t>
            </a:r>
            <a:br>
              <a:rPr lang="fr-FR" sz="1800" b="1" dirty="0"/>
            </a:br>
            <a:r>
              <a:rPr lang="fr-FR" sz="1800" b="1" dirty="0"/>
              <a:t>Institut National </a:t>
            </a:r>
            <a:br>
              <a:rPr lang="fr-FR" sz="1800" b="1" dirty="0"/>
            </a:br>
            <a:r>
              <a:rPr lang="fr-FR" sz="1800" b="1" dirty="0"/>
              <a:t>de Physique Nucléaire et de Physique des Particules</a:t>
            </a:r>
            <a:br>
              <a:rPr lang="fr-FR" sz="1800" b="1" dirty="0"/>
            </a:br>
            <a:br>
              <a:rPr lang="fr-FR" sz="1800" b="1" dirty="0"/>
            </a:br>
            <a:r>
              <a:rPr lang="en-US" sz="1600" b="1" i="1" dirty="0"/>
              <a:t>One of the 10 institutes of CNRS, with a national mission</a:t>
            </a:r>
            <a:br>
              <a:rPr lang="en-US" sz="1600" b="1" i="1" dirty="0"/>
            </a:br>
            <a:r>
              <a:rPr lang="en-US" sz="1800" b="1" i="1" dirty="0"/>
              <a:t>-&gt; </a:t>
            </a:r>
            <a:r>
              <a:rPr lang="en-US" sz="1600" b="1" dirty="0">
                <a:ea typeface="ＭＳ Ｐゴシック" charset="0"/>
              </a:rPr>
              <a:t>Decree, </a:t>
            </a:r>
            <a:r>
              <a:rPr lang="en-US" sz="1600" b="1" dirty="0"/>
              <a:t>decision of the French Minister of National Education, Higher Education and Research (2016)</a:t>
            </a:r>
            <a:endParaRPr lang="en-US" sz="1600" b="1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11A2BD-C368-8503-1A46-8F602EB5D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095" y="743448"/>
            <a:ext cx="5620558" cy="2292878"/>
          </a:xfrm>
          <a:prstGeom prst="rect">
            <a:avLst/>
          </a:prstGeom>
          <a:effectLst>
            <a:outerShdw blurRad="50800" dist="317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263470-54C8-7911-BBFA-8E52D11752D2}"/>
              </a:ext>
            </a:extLst>
          </p:cNvPr>
          <p:cNvSpPr txBox="1"/>
          <p:nvPr/>
        </p:nvSpPr>
        <p:spPr>
          <a:xfrm>
            <a:off x="5878095" y="3429000"/>
            <a:ext cx="5620558" cy="3139321"/>
          </a:xfrm>
          <a:prstGeom prst="rect">
            <a:avLst/>
          </a:prstGeom>
          <a:solidFill>
            <a:srgbClr val="011945"/>
          </a:solidFill>
          <a:effectLst>
            <a:outerShdw blurRad="50800" dist="317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CNRS 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More than 34000 employees -&gt; more than 29000 scientists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10 institutes and more than 1000 laboratories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About 80 international laboratories, real CNRS laboratories abroad to strengthen international links</a:t>
            </a:r>
          </a:p>
        </p:txBody>
      </p:sp>
    </p:spTree>
    <p:extLst>
      <p:ext uri="{BB962C8B-B14F-4D97-AF65-F5344CB8AC3E}">
        <p14:creationId xmlns:p14="http://schemas.microsoft.com/office/powerpoint/2010/main" val="117818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754" y="273793"/>
            <a:ext cx="11440182" cy="63341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2800" b="1" dirty="0">
                <a:ea typeface="ＭＳ Ｐゴシック" charset="0"/>
              </a:rPr>
              <a:t>IN2P3: a national institute, with a national mission </a:t>
            </a:r>
            <a:br>
              <a:rPr lang="en-US" sz="2800" b="1" dirty="0">
                <a:ea typeface="ＭＳ Ｐゴシック" charset="0"/>
              </a:rPr>
            </a:br>
            <a:endParaRPr lang="en-US" sz="2000" dirty="0">
              <a:ea typeface="ＭＳ Ｐゴシック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6531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8196" b="43608"/>
          <a:stretch/>
        </p:blipFill>
        <p:spPr>
          <a:xfrm>
            <a:off x="40816" y="980660"/>
            <a:ext cx="12206646" cy="5877340"/>
          </a:xfrm>
          <a:prstGeom prst="rect">
            <a:avLst/>
          </a:prstGeom>
        </p:spPr>
      </p:pic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8636323" y="1009235"/>
            <a:ext cx="3031108" cy="288032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6350">
            <a:solidFill>
              <a:srgbClr val="31859C"/>
            </a:solidFill>
            <a:round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7668156" y="3815084"/>
            <a:ext cx="3203848" cy="297180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6350">
            <a:solidFill>
              <a:srgbClr val="31859C"/>
            </a:solidFill>
            <a:round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156" name="ZoneTexte 16"/>
          <p:cNvSpPr txBox="1">
            <a:spLocks noChangeArrowheads="1"/>
          </p:cNvSpPr>
          <p:nvPr/>
        </p:nvSpPr>
        <p:spPr bwMode="auto">
          <a:xfrm>
            <a:off x="7734242" y="4722649"/>
            <a:ext cx="297217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chemeClr val="bg1"/>
                </a:solidFill>
                <a:latin typeface="Arial Narrow" charset="0"/>
              </a:rPr>
              <a:t>technologies, applications </a:t>
            </a:r>
          </a:p>
          <a:p>
            <a:pPr algn="ctr"/>
            <a:r>
              <a:rPr lang="en-GB" b="0" dirty="0">
                <a:solidFill>
                  <a:schemeClr val="bg1"/>
                </a:solidFill>
                <a:latin typeface="Arial Narrow" charset="0"/>
              </a:rPr>
              <a:t>of societal interest </a:t>
            </a:r>
          </a:p>
          <a:p>
            <a:pPr algn="ctr">
              <a:lnSpc>
                <a:spcPct val="50000"/>
              </a:lnSpc>
            </a:pPr>
            <a:endParaRPr lang="en-GB" b="0" dirty="0">
              <a:solidFill>
                <a:srgbClr val="222268"/>
              </a:solidFill>
              <a:latin typeface="Arial Narrow" charset="0"/>
            </a:endParaRPr>
          </a:p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    </a:t>
            </a:r>
          </a:p>
          <a:p>
            <a:pPr algn="ctr"/>
            <a:r>
              <a:rPr lang="en-GB" b="0" dirty="0">
                <a:solidFill>
                  <a:schemeClr val="bg1"/>
                </a:solidFill>
                <a:latin typeface="Arial Narrow" charset="0"/>
              </a:rPr>
              <a:t>expertise,</a:t>
            </a:r>
          </a:p>
          <a:p>
            <a:pPr algn="ctr"/>
            <a:r>
              <a:rPr lang="en-GB" b="0" dirty="0">
                <a:solidFill>
                  <a:schemeClr val="bg1"/>
                </a:solidFill>
                <a:latin typeface="Arial Narrow" charset="0"/>
              </a:rPr>
              <a:t> teaching, training</a:t>
            </a:r>
          </a:p>
        </p:txBody>
      </p:sp>
      <p:sp>
        <p:nvSpPr>
          <p:cNvPr id="6161" name="ZoneTexte 16"/>
          <p:cNvSpPr txBox="1">
            <a:spLocks noChangeArrowheads="1"/>
          </p:cNvSpPr>
          <p:nvPr/>
        </p:nvSpPr>
        <p:spPr bwMode="auto">
          <a:xfrm>
            <a:off x="8595618" y="2032540"/>
            <a:ext cx="3071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b="0" dirty="0">
                <a:solidFill>
                  <a:schemeClr val="bg1"/>
                </a:solidFill>
              </a:rPr>
              <a:t>the </a:t>
            </a:r>
            <a:r>
              <a:rPr lang="en-GB" b="0" dirty="0">
                <a:solidFill>
                  <a:schemeClr val="bg1"/>
                </a:solidFill>
              </a:rPr>
              <a:t>physics of the </a:t>
            </a:r>
            <a:r>
              <a:rPr lang="en-GB" b="0" i="1" dirty="0">
                <a:solidFill>
                  <a:schemeClr val="bg1"/>
                </a:solidFill>
              </a:rPr>
              <a:t>two infinities: </a:t>
            </a:r>
            <a:r>
              <a:rPr lang="en-GB" b="0" dirty="0">
                <a:solidFill>
                  <a:schemeClr val="bg1"/>
                </a:solidFill>
              </a:rPr>
              <a:t>from elementary particles to cosmology  </a:t>
            </a:r>
          </a:p>
        </p:txBody>
      </p:sp>
      <p:sp>
        <p:nvSpPr>
          <p:cNvPr id="6162" name="Titre 1"/>
          <p:cNvSpPr txBox="1">
            <a:spLocks/>
          </p:cNvSpPr>
          <p:nvPr/>
        </p:nvSpPr>
        <p:spPr bwMode="auto">
          <a:xfrm>
            <a:off x="9091964" y="1425685"/>
            <a:ext cx="1722438" cy="533400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EB6E"/>
                </a:solidFill>
                <a:latin typeface="Arial Narrow" charset="0"/>
              </a:rPr>
              <a:t>EXPLORES</a:t>
            </a:r>
          </a:p>
        </p:txBody>
      </p:sp>
      <p:sp>
        <p:nvSpPr>
          <p:cNvPr id="6163" name="Titre 1"/>
          <p:cNvSpPr txBox="1">
            <a:spLocks/>
          </p:cNvSpPr>
          <p:nvPr/>
        </p:nvSpPr>
        <p:spPr bwMode="auto">
          <a:xfrm>
            <a:off x="8472330" y="5517290"/>
            <a:ext cx="1440200" cy="354457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2200" dirty="0">
                <a:solidFill>
                  <a:srgbClr val="FFEB6E"/>
                </a:solidFill>
                <a:latin typeface="Arial Narrow" charset="0"/>
              </a:rPr>
              <a:t>PROVIDES</a:t>
            </a:r>
          </a:p>
        </p:txBody>
      </p:sp>
      <p:sp>
        <p:nvSpPr>
          <p:cNvPr id="24" name="ZoneTexte 23"/>
          <p:cNvSpPr txBox="1"/>
          <p:nvPr/>
        </p:nvSpPr>
        <p:spPr>
          <a:xfrm rot="8705393">
            <a:off x="8527827" y="4066999"/>
            <a:ext cx="2047245" cy="2310742"/>
          </a:xfrm>
          <a:prstGeom prst="rect">
            <a:avLst/>
          </a:prstGeom>
          <a:noFill/>
        </p:spPr>
        <p:txBody>
          <a:bodyPr spcFirstLastPara="1">
            <a:prstTxWarp prst="textCircle">
              <a:avLst>
                <a:gd name="adj" fmla="val 6382954"/>
              </a:avLst>
            </a:prstTxWarp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LINKS WITH SOCIETY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283087" y="1296130"/>
            <a:ext cx="689434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Helvetica Neue"/>
                <a:ea typeface="ＭＳ Ｐゴシック" charset="0"/>
                <a:cs typeface="Helvetica Neue"/>
              </a:rPr>
              <a:t>COORDINATING RESEARCH IN THE FIELDS OF </a:t>
            </a:r>
            <a:r>
              <a:rPr lang="en-US" b="1" dirty="0">
                <a:solidFill>
                  <a:srgbClr val="FF0000"/>
                </a:solidFill>
                <a:latin typeface="Helvetica Neue"/>
                <a:ea typeface="ＭＳ Ｐゴシック" charset="0"/>
                <a:cs typeface="Helvetica Neue"/>
              </a:rPr>
              <a:t>NUCLEAR, PARTICLE, AND ASTROPARTICLE PHYSICS, RELATED APPLICATIONS AND TECHNOLOGICAL DEVELOPMENTS</a:t>
            </a:r>
          </a:p>
          <a:p>
            <a:pPr>
              <a:defRPr/>
            </a:pPr>
            <a:r>
              <a:rPr lang="en-US" dirty="0">
                <a:latin typeface="Helvetica Neue"/>
                <a:ea typeface="ＭＳ Ｐゴシック" charset="0"/>
                <a:cs typeface="Helvetica Neue"/>
              </a:rPr>
              <a:t>Strong links with Universities and CEA</a:t>
            </a:r>
          </a:p>
        </p:txBody>
      </p:sp>
      <p:sp>
        <p:nvSpPr>
          <p:cNvPr id="20" name="Ellipse 19"/>
          <p:cNvSpPr>
            <a:spLocks noChangeArrowheads="1"/>
          </p:cNvSpPr>
          <p:nvPr/>
        </p:nvSpPr>
        <p:spPr bwMode="auto">
          <a:xfrm>
            <a:off x="4453301" y="2492952"/>
            <a:ext cx="3096344" cy="2952328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6350">
            <a:solidFill>
              <a:srgbClr val="31859C"/>
            </a:solidFill>
            <a:round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159" name="Titre 1"/>
          <p:cNvSpPr txBox="1">
            <a:spLocks/>
          </p:cNvSpPr>
          <p:nvPr/>
        </p:nvSpPr>
        <p:spPr bwMode="auto">
          <a:xfrm>
            <a:off x="5015960" y="2997020"/>
            <a:ext cx="1728191" cy="504056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EB6E"/>
                </a:solidFill>
                <a:latin typeface="Arial Narrow" charset="0"/>
              </a:rPr>
              <a:t>RUNS and OVERSEES </a:t>
            </a:r>
          </a:p>
        </p:txBody>
      </p:sp>
      <p:sp>
        <p:nvSpPr>
          <p:cNvPr id="6157" name="ZoneTexte 15"/>
          <p:cNvSpPr txBox="1">
            <a:spLocks noChangeArrowheads="1"/>
          </p:cNvSpPr>
          <p:nvPr/>
        </p:nvSpPr>
        <p:spPr bwMode="auto">
          <a:xfrm>
            <a:off x="4623493" y="3598670"/>
            <a:ext cx="27365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rgbClr val="FFFFFF"/>
                </a:solidFill>
              </a:rPr>
              <a:t>research laboratories in connection with universities and </a:t>
            </a:r>
          </a:p>
          <a:p>
            <a:pPr algn="ctr"/>
            <a:r>
              <a:rPr lang="en-GB" b="0" dirty="0">
                <a:solidFill>
                  <a:srgbClr val="FFFFFF"/>
                </a:solidFill>
              </a:rPr>
              <a:t>other finding agencies</a:t>
            </a:r>
          </a:p>
        </p:txBody>
      </p: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1127310" y="2997020"/>
            <a:ext cx="2904480" cy="288032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1631380" y="3429014"/>
            <a:ext cx="1941513" cy="504056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EB6E"/>
                </a:solidFill>
                <a:latin typeface="Arial Narrow" charset="0"/>
              </a:rPr>
              <a:t>COORDINATES</a:t>
            </a:r>
            <a:r>
              <a:rPr lang="fr-FR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Narrow" charset="0"/>
              </a:rPr>
              <a:t> </a:t>
            </a:r>
            <a:r>
              <a:rPr lang="fr-FR" sz="22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</a:p>
        </p:txBody>
      </p: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1199320" y="3886074"/>
            <a:ext cx="27365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chemeClr val="bg1"/>
                </a:solidFill>
              </a:rPr>
              <a:t>research programs, </a:t>
            </a:r>
          </a:p>
          <a:p>
            <a:pPr algn="ctr"/>
            <a:r>
              <a:rPr lang="en-GB" b="0" dirty="0">
                <a:solidFill>
                  <a:schemeClr val="bg1"/>
                </a:solidFill>
              </a:rPr>
              <a:t>French involvement in facilities, projects and </a:t>
            </a:r>
          </a:p>
          <a:p>
            <a:pPr algn="ctr"/>
            <a:r>
              <a:rPr lang="en-GB" b="0" dirty="0">
                <a:solidFill>
                  <a:schemeClr val="bg1"/>
                </a:solidFill>
              </a:rPr>
              <a:t>international </a:t>
            </a:r>
          </a:p>
          <a:p>
            <a:pPr algn="ctr"/>
            <a:r>
              <a:rPr lang="en-GB" b="0" dirty="0">
                <a:solidFill>
                  <a:schemeClr val="bg1"/>
                </a:solidFill>
              </a:rPr>
              <a:t>collaborations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8177428" y="4324290"/>
            <a:ext cx="1596981" cy="426467"/>
          </a:xfrm>
          <a:prstGeom prst="rect">
            <a:avLst/>
          </a:prstGeom>
          <a:solidFill>
            <a:srgbClr val="0054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EB6E"/>
                </a:solidFill>
                <a:latin typeface="Arial Narrow" charset="0"/>
              </a:rPr>
              <a:t>DEVELOPS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343997-0AB9-1D58-031B-879DB5EE22DB}"/>
              </a:ext>
            </a:extLst>
          </p:cNvPr>
          <p:cNvSpPr txBox="1"/>
          <p:nvPr/>
        </p:nvSpPr>
        <p:spPr>
          <a:xfrm>
            <a:off x="286489" y="5674110"/>
            <a:ext cx="7249711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Many projects are carried out within </a:t>
            </a:r>
            <a:r>
              <a:rPr lang="en-US" b="1" dirty="0">
                <a:solidFill>
                  <a:srgbClr val="C00000"/>
                </a:solidFill>
              </a:rPr>
              <a:t>international collaborations </a:t>
            </a:r>
            <a:r>
              <a:rPr lang="en-US" b="1" dirty="0"/>
              <a:t>and in </a:t>
            </a:r>
            <a:r>
              <a:rPr lang="en-US" b="1" dirty="0">
                <a:solidFill>
                  <a:srgbClr val="C00000"/>
                </a:solidFill>
              </a:rPr>
              <a:t>large infrastructures </a:t>
            </a:r>
            <a:r>
              <a:rPr lang="en-US" b="1" dirty="0"/>
              <a:t>(in coherence with the national Road Map for Research Infrastructures)  </a:t>
            </a:r>
          </a:p>
        </p:txBody>
      </p:sp>
    </p:spTree>
    <p:extLst>
      <p:ext uri="{BB962C8B-B14F-4D97-AF65-F5344CB8AC3E}">
        <p14:creationId xmlns:p14="http://schemas.microsoft.com/office/powerpoint/2010/main" val="249224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B3E5B56-7808-4573-844A-D49FB73B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32" y="204319"/>
            <a:ext cx="1385188" cy="12084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5C5754-FF9B-E245-ECE0-C82F2131E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48" y="188788"/>
            <a:ext cx="1385188" cy="121684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71B61A-2B75-CB82-53C5-4A6D53411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611" y="346850"/>
            <a:ext cx="1385189" cy="9218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6BED91-47EC-239D-6EDE-8B4FD4AD1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09" y="166799"/>
            <a:ext cx="1362101" cy="122050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CB4F22-5822-9485-4063-25586D05E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92" y="168578"/>
            <a:ext cx="1301461" cy="125726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E151C1-F65D-BD6C-86D2-29374E4289B0}"/>
              </a:ext>
            </a:extLst>
          </p:cNvPr>
          <p:cNvSpPr txBox="1"/>
          <p:nvPr/>
        </p:nvSpPr>
        <p:spPr>
          <a:xfrm>
            <a:off x="3684042" y="2011572"/>
            <a:ext cx="3805654" cy="584775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Institute Director: C Roy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Deputy: J-L </a:t>
            </a:r>
            <a:r>
              <a:rPr lang="en-US" sz="1600" b="1" dirty="0" err="1">
                <a:solidFill>
                  <a:schemeClr val="bg1"/>
                </a:solidFill>
              </a:rPr>
              <a:t>Biarrotte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5652DC-8BDD-68E0-5D3B-0B6F1EDC8050}"/>
              </a:ext>
            </a:extLst>
          </p:cNvPr>
          <p:cNvSpPr txBox="1"/>
          <p:nvPr/>
        </p:nvSpPr>
        <p:spPr>
          <a:xfrm>
            <a:off x="8832380" y="2267513"/>
            <a:ext cx="2825958" cy="1323439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Administrative Director :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S </a:t>
            </a:r>
            <a:r>
              <a:rPr lang="en-US" sz="1600" b="1" dirty="0" err="1">
                <a:solidFill>
                  <a:schemeClr val="bg1"/>
                </a:solidFill>
              </a:rPr>
              <a:t>Pannetier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Technical Director: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R </a:t>
            </a:r>
            <a:r>
              <a:rPr lang="en-US" sz="1600" b="1" dirty="0" err="1">
                <a:solidFill>
                  <a:schemeClr val="bg1"/>
                </a:solidFill>
              </a:rPr>
              <a:t>Cornat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8744B-2A4A-2BE7-43BC-FD181C4C801F}"/>
              </a:ext>
            </a:extLst>
          </p:cNvPr>
          <p:cNvSpPr txBox="1"/>
          <p:nvPr/>
        </p:nvSpPr>
        <p:spPr>
          <a:xfrm>
            <a:off x="168881" y="2708900"/>
            <a:ext cx="8426472" cy="338554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Scientific Directors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D5E0C0-5124-595E-8719-1606768250A3}"/>
              </a:ext>
            </a:extLst>
          </p:cNvPr>
          <p:cNvSpPr txBox="1"/>
          <p:nvPr/>
        </p:nvSpPr>
        <p:spPr>
          <a:xfrm>
            <a:off x="168880" y="3068950"/>
            <a:ext cx="1656229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Accelerators and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Technologies 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A </a:t>
            </a:r>
            <a:r>
              <a:rPr lang="fr-FR" sz="1600" b="1" dirty="0" err="1">
                <a:solidFill>
                  <a:schemeClr val="bg1"/>
                </a:solidFill>
              </a:rPr>
              <a:t>Lucotte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611859-FBA2-C9F9-4798-B2B65D784F74}"/>
              </a:ext>
            </a:extLst>
          </p:cNvPr>
          <p:cNvSpPr txBox="1"/>
          <p:nvPr/>
        </p:nvSpPr>
        <p:spPr>
          <a:xfrm>
            <a:off x="1847410" y="3068950"/>
            <a:ext cx="1656230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Astroparticle</a:t>
            </a:r>
            <a:r>
              <a:rPr lang="en-US" sz="1600" b="1" dirty="0">
                <a:solidFill>
                  <a:schemeClr val="bg1"/>
                </a:solidFill>
              </a:rPr>
              <a:t> Physics and Cosmology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N </a:t>
            </a:r>
            <a:r>
              <a:rPr lang="fr-FR" sz="1600" b="1" dirty="0">
                <a:solidFill>
                  <a:schemeClr val="bg1"/>
                </a:solidFill>
              </a:rPr>
              <a:t>Leroy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124DE6-0220-B51A-1226-332E39AD9E4C}"/>
              </a:ext>
            </a:extLst>
          </p:cNvPr>
          <p:cNvSpPr txBox="1"/>
          <p:nvPr/>
        </p:nvSpPr>
        <p:spPr>
          <a:xfrm>
            <a:off x="3503640" y="3068950"/>
            <a:ext cx="1593384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Nuclear and Hadronic Physics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M Grasso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6E2FC1-47D7-8C78-E7D4-9BB5E9A2DB3A}"/>
              </a:ext>
            </a:extLst>
          </p:cNvPr>
          <p:cNvSpPr txBox="1"/>
          <p:nvPr/>
        </p:nvSpPr>
        <p:spPr>
          <a:xfrm>
            <a:off x="5087860" y="3068950"/>
            <a:ext cx="1285186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Particle Physics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L </a:t>
            </a:r>
            <a:r>
              <a:rPr lang="fr-FR" sz="1600" b="1" dirty="0" err="1">
                <a:solidFill>
                  <a:schemeClr val="bg1"/>
                </a:solidFill>
              </a:rPr>
              <a:t>Vacavant</a:t>
            </a:r>
            <a:endParaRPr lang="fr-FR" sz="1600" b="1" dirty="0">
              <a:solidFill>
                <a:schemeClr val="bg1"/>
              </a:solidFill>
            </a:endParaRPr>
          </a:p>
          <a:p>
            <a:endParaRPr lang="fr-FR" sz="16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8A7ABD-4A2C-5CCD-F9EA-422A75D799C8}"/>
              </a:ext>
            </a:extLst>
          </p:cNvPr>
          <p:cNvSpPr txBox="1"/>
          <p:nvPr/>
        </p:nvSpPr>
        <p:spPr>
          <a:xfrm>
            <a:off x="6384040" y="3068950"/>
            <a:ext cx="2211313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Societal-impact activities (energy, health, environment)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J Marteau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47E632-3A81-0682-8712-7C68AC062D70}"/>
              </a:ext>
            </a:extLst>
          </p:cNvPr>
          <p:cNvSpPr txBox="1"/>
          <p:nvPr/>
        </p:nvSpPr>
        <p:spPr>
          <a:xfrm>
            <a:off x="8760370" y="4293120"/>
            <a:ext cx="3062985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/>
              <a:t>Advisory Committees: </a:t>
            </a:r>
          </a:p>
          <a:p>
            <a:endParaRPr lang="en-US" sz="1600" b="1" dirty="0"/>
          </a:p>
          <a:p>
            <a:r>
              <a:rPr lang="en-US" sz="1600" b="1" dirty="0"/>
              <a:t>IN2P3 Scientific Council (3 sessions per year)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Laboratory Directors Committee (meetings every month)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59BA6B-3244-3683-DE00-52944C2A7FEB}"/>
              </a:ext>
            </a:extLst>
          </p:cNvPr>
          <p:cNvSpPr txBox="1"/>
          <p:nvPr/>
        </p:nvSpPr>
        <p:spPr>
          <a:xfrm>
            <a:off x="368645" y="4293120"/>
            <a:ext cx="7925557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 Narrow" charset="0"/>
              </a:rPr>
              <a:t> 15 laboratories (partnerships with local universities), GANIL (CNRS and CEA), 8 national science &amp; technology platforms</a:t>
            </a:r>
          </a:p>
          <a:p>
            <a:endParaRPr lang="en-US" b="1" dirty="0">
              <a:latin typeface="Arial Narrow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 Narrow" charset="0"/>
              </a:rPr>
              <a:t>About: 1000 physicists (half of them CNRS staff), 1400 engineers, technicians and administration staff (1200 CNRS staff)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 Narrow" charset="0"/>
              </a:rPr>
              <a:t>About 300 post-doc, 500 PhD students, and 200 engineers, technicians and administration staff with fixed-term contracts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6726A0-D3DF-9172-7901-9C0E96222A4C}"/>
              </a:ext>
            </a:extLst>
          </p:cNvPr>
          <p:cNvSpPr txBox="1"/>
          <p:nvPr/>
        </p:nvSpPr>
        <p:spPr>
          <a:xfrm>
            <a:off x="3208309" y="1503601"/>
            <a:ext cx="470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IN2P3 Organizational Chart</a:t>
            </a:r>
          </a:p>
        </p:txBody>
      </p:sp>
    </p:spTree>
    <p:extLst>
      <p:ext uri="{BB962C8B-B14F-4D97-AF65-F5344CB8AC3E}">
        <p14:creationId xmlns:p14="http://schemas.microsoft.com/office/powerpoint/2010/main" val="346655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07EA23AE-178E-EB68-70E7-793E87D81CB2}"/>
              </a:ext>
            </a:extLst>
          </p:cNvPr>
          <p:cNvSpPr txBox="1">
            <a:spLocks/>
          </p:cNvSpPr>
          <p:nvPr/>
        </p:nvSpPr>
        <p:spPr>
          <a:xfrm>
            <a:off x="335200" y="116540"/>
            <a:ext cx="11521600" cy="15310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ea typeface="ＭＳ Ｐゴシック" charset="0"/>
              </a:rPr>
              <a:t>IN2P3 today, a distributed laboratory in France</a:t>
            </a:r>
            <a:endParaRPr lang="fr-FR" sz="1800" b="1" dirty="0"/>
          </a:p>
          <a:p>
            <a:pPr algn="ctr">
              <a:lnSpc>
                <a:spcPct val="150000"/>
              </a:lnSpc>
            </a:pPr>
            <a:r>
              <a:rPr lang="fr-FR" sz="1800" b="1" dirty="0"/>
              <a:t>Partnerships </a:t>
            </a:r>
            <a:r>
              <a:rPr lang="fr-FR" sz="1800" b="1" dirty="0" err="1"/>
              <a:t>with</a:t>
            </a:r>
            <a:r>
              <a:rPr lang="fr-FR" sz="1800" b="1" dirty="0"/>
              <a:t> </a:t>
            </a:r>
            <a:r>
              <a:rPr lang="fr-FR" sz="1800" b="1" dirty="0" err="1"/>
              <a:t>Universities</a:t>
            </a:r>
            <a:r>
              <a:rPr lang="fr-FR" sz="18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fr-FR" sz="1800" b="1" dirty="0"/>
              <a:t>GANIL </a:t>
            </a:r>
            <a:r>
              <a:rPr lang="fr-FR" sz="1800" b="1" dirty="0" err="1"/>
              <a:t>is</a:t>
            </a:r>
            <a:r>
              <a:rPr lang="fr-FR" sz="1800" b="1" dirty="0"/>
              <a:t> a CNRS-CEA </a:t>
            </a:r>
            <a:r>
              <a:rPr lang="fr-FR" sz="1800" b="1" dirty="0" err="1"/>
              <a:t>laboratory</a:t>
            </a:r>
            <a:endParaRPr lang="fr-FR" sz="1800" b="1" dirty="0"/>
          </a:p>
          <a:p>
            <a:pPr>
              <a:lnSpc>
                <a:spcPct val="150000"/>
              </a:lnSpc>
            </a:pPr>
            <a:endParaRPr lang="en-US" sz="18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4DC877-E2A3-4053-C420-4545750ED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0" y="1796036"/>
            <a:ext cx="11521600" cy="48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5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68FCD7-A1E4-06F5-5FF7-E3923408982F}"/>
              </a:ext>
            </a:extLst>
          </p:cNvPr>
          <p:cNvSpPr txBox="1"/>
          <p:nvPr/>
        </p:nvSpPr>
        <p:spPr>
          <a:xfrm>
            <a:off x="1092644" y="191430"/>
            <a:ext cx="9922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Nuclear physics and nuclear astrophysics international laboratories (IRL) 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989087-00F7-775B-59C0-E241C2757B77}"/>
              </a:ext>
            </a:extLst>
          </p:cNvPr>
          <p:cNvSpPr txBox="1"/>
          <p:nvPr/>
        </p:nvSpPr>
        <p:spPr>
          <a:xfrm>
            <a:off x="4799182" y="767316"/>
            <a:ext cx="158294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NPAT</a:t>
            </a:r>
          </a:p>
          <a:p>
            <a:pPr algn="ctr"/>
            <a:r>
              <a:rPr lang="fr-FR" sz="1400" dirty="0"/>
              <a:t>(CNRS-TRIUMF)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EC721C-0106-F61E-C6F6-3A1F6E31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00" y="1499047"/>
            <a:ext cx="7056980" cy="47017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92D3BF-BD16-A2E6-9758-300EB308C1DA}"/>
              </a:ext>
            </a:extLst>
          </p:cNvPr>
          <p:cNvSpPr txBox="1"/>
          <p:nvPr/>
        </p:nvSpPr>
        <p:spPr>
          <a:xfrm>
            <a:off x="1487360" y="5358953"/>
            <a:ext cx="4752660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/>
              <a:t>NPAT</a:t>
            </a:r>
          </a:p>
          <a:p>
            <a:r>
              <a:rPr lang="fr-FR" sz="1400" b="1" i="1" dirty="0"/>
              <a:t>Inauguration </a:t>
            </a:r>
            <a:r>
              <a:rPr lang="fr-FR" sz="1400" b="1" i="1" dirty="0" err="1"/>
              <a:t>ceremony</a:t>
            </a:r>
            <a:r>
              <a:rPr lang="fr-FR" sz="1400" b="1" i="1" dirty="0"/>
              <a:t>, </a:t>
            </a:r>
            <a:r>
              <a:rPr lang="fr-FR" sz="1400" b="1" i="1" dirty="0" err="1"/>
              <a:t>November</a:t>
            </a:r>
            <a:r>
              <a:rPr lang="fr-FR" sz="1400" b="1" i="1" dirty="0"/>
              <a:t> 2024. </a:t>
            </a:r>
          </a:p>
          <a:p>
            <a:r>
              <a:rPr lang="fr-FR" sz="1400" b="1" i="1" dirty="0" err="1"/>
              <a:t>Starting</a:t>
            </a:r>
            <a:r>
              <a:rPr lang="fr-FR" sz="1400" b="1" i="1" dirty="0"/>
              <a:t> date, </a:t>
            </a:r>
            <a:r>
              <a:rPr lang="fr-FR" sz="1400" b="1" i="1" dirty="0" err="1"/>
              <a:t>January</a:t>
            </a:r>
            <a:r>
              <a:rPr lang="fr-FR" sz="1400" b="1" i="1" dirty="0"/>
              <a:t>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557E02-7BC0-028B-D675-BDCCED79BAC8}"/>
              </a:ext>
            </a:extLst>
          </p:cNvPr>
          <p:cNvSpPr txBox="1"/>
          <p:nvPr/>
        </p:nvSpPr>
        <p:spPr>
          <a:xfrm>
            <a:off x="7824240" y="1499047"/>
            <a:ext cx="3312460" cy="5078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Directors</a:t>
            </a:r>
            <a:r>
              <a:rPr lang="fr-FR" b="1" dirty="0"/>
              <a:t>: </a:t>
            </a:r>
          </a:p>
          <a:p>
            <a:r>
              <a:rPr lang="fr-FR" dirty="0" err="1"/>
              <a:t>Ritu</a:t>
            </a:r>
            <a:r>
              <a:rPr lang="fr-FR" dirty="0"/>
              <a:t> </a:t>
            </a:r>
            <a:r>
              <a:rPr lang="fr-FR" dirty="0" err="1"/>
              <a:t>Kanungo</a:t>
            </a:r>
            <a:r>
              <a:rPr lang="fr-FR" dirty="0"/>
              <a:t>, TRIUMF</a:t>
            </a:r>
          </a:p>
          <a:p>
            <a:r>
              <a:rPr lang="fr-FR" dirty="0"/>
              <a:t>Dave </a:t>
            </a:r>
            <a:r>
              <a:rPr lang="fr-FR" dirty="0" err="1"/>
              <a:t>Lunney</a:t>
            </a:r>
            <a:r>
              <a:rPr lang="fr-FR" dirty="0"/>
              <a:t>, </a:t>
            </a:r>
            <a:r>
              <a:rPr lang="fr-FR" dirty="0" err="1"/>
              <a:t>IJCLab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b="1" dirty="0"/>
              <a:t>Scientific </a:t>
            </a:r>
            <a:r>
              <a:rPr lang="fr-FR" b="1" dirty="0" err="1"/>
              <a:t>Committee</a:t>
            </a:r>
            <a:r>
              <a:rPr lang="fr-FR" b="1" dirty="0"/>
              <a:t>: </a:t>
            </a:r>
          </a:p>
          <a:p>
            <a:endParaRPr lang="fr-FR" b="1" dirty="0"/>
          </a:p>
          <a:p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r>
              <a:rPr lang="fr-FR" dirty="0"/>
              <a:t>, </a:t>
            </a:r>
          </a:p>
          <a:p>
            <a:r>
              <a:rPr lang="fr-FR" dirty="0"/>
              <a:t>Martin </a:t>
            </a:r>
            <a:r>
              <a:rPr lang="fr-FR" dirty="0" err="1"/>
              <a:t>Alcorta</a:t>
            </a:r>
            <a:r>
              <a:rPr lang="fr-FR" dirty="0"/>
              <a:t> (TRIUMF), Thomas Roger (GANIL)</a:t>
            </a:r>
          </a:p>
          <a:p>
            <a:endParaRPr lang="fr-FR" dirty="0"/>
          </a:p>
          <a:p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Astrophysics</a:t>
            </a:r>
            <a:r>
              <a:rPr lang="fr-FR" dirty="0"/>
              <a:t>, Nicolas De </a:t>
            </a:r>
            <a:r>
              <a:rPr lang="fr-FR" dirty="0" err="1"/>
              <a:t>Séréville</a:t>
            </a:r>
            <a:r>
              <a:rPr lang="fr-FR" dirty="0"/>
              <a:t> (</a:t>
            </a:r>
            <a:r>
              <a:rPr lang="fr-FR" dirty="0" err="1"/>
              <a:t>IJCLab</a:t>
            </a:r>
            <a:r>
              <a:rPr lang="fr-FR" dirty="0"/>
              <a:t>), Christopher Ruiz (TRIUMF)</a:t>
            </a:r>
          </a:p>
          <a:p>
            <a:endParaRPr lang="fr-FR" dirty="0"/>
          </a:p>
          <a:p>
            <a:r>
              <a:rPr lang="fr-FR" b="1" dirty="0"/>
              <a:t>Accelerator technologies, </a:t>
            </a:r>
            <a:r>
              <a:rPr lang="fr-FR" dirty="0"/>
              <a:t>Maud </a:t>
            </a:r>
            <a:r>
              <a:rPr lang="fr-FR" dirty="0" err="1"/>
              <a:t>Baylac</a:t>
            </a:r>
            <a:r>
              <a:rPr lang="fr-FR" dirty="0"/>
              <a:t> (LPSC), </a:t>
            </a:r>
          </a:p>
          <a:p>
            <a:r>
              <a:rPr lang="fr-FR" dirty="0"/>
              <a:t>Oliver </a:t>
            </a:r>
            <a:r>
              <a:rPr lang="fr-FR" dirty="0" err="1"/>
              <a:t>Kester</a:t>
            </a:r>
            <a:r>
              <a:rPr lang="fr-FR" dirty="0"/>
              <a:t> (TRIUMF)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11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68FCD7-A1E4-06F5-5FF7-E3923408982F}"/>
              </a:ext>
            </a:extLst>
          </p:cNvPr>
          <p:cNvSpPr txBox="1"/>
          <p:nvPr/>
        </p:nvSpPr>
        <p:spPr>
          <a:xfrm>
            <a:off x="1092644" y="191430"/>
            <a:ext cx="9922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Nuclear physics and nuclear astrophysics international laboratories (IRL) 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989087-00F7-775B-59C0-E241C2757B77}"/>
              </a:ext>
            </a:extLst>
          </p:cNvPr>
          <p:cNvSpPr txBox="1"/>
          <p:nvPr/>
        </p:nvSpPr>
        <p:spPr>
          <a:xfrm>
            <a:off x="4799182" y="767316"/>
            <a:ext cx="158294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NPAT</a:t>
            </a:r>
          </a:p>
          <a:p>
            <a:pPr algn="ctr"/>
            <a:r>
              <a:rPr lang="fr-FR" sz="1400" dirty="0"/>
              <a:t>(CNRS-TRIUMF)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92D3BF-BD16-A2E6-9758-300EB308C1DA}"/>
              </a:ext>
            </a:extLst>
          </p:cNvPr>
          <p:cNvSpPr txBox="1"/>
          <p:nvPr/>
        </p:nvSpPr>
        <p:spPr>
          <a:xfrm>
            <a:off x="1847410" y="5343131"/>
            <a:ext cx="475266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/>
              <a:t>NPAT</a:t>
            </a:r>
          </a:p>
          <a:p>
            <a:r>
              <a:rPr lang="en-US" sz="1400" b="1" i="1" dirty="0"/>
              <a:t>Signature ceremony, April 2026</a:t>
            </a:r>
          </a:p>
          <a:p>
            <a:endParaRPr lang="en-US" sz="1400" b="1" i="1" dirty="0"/>
          </a:p>
          <a:p>
            <a:r>
              <a:rPr lang="en-US" sz="1400" b="1" i="1" dirty="0"/>
              <a:t>Thank you for the organization!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557E02-7BC0-028B-D675-BDCCED79BAC8}"/>
              </a:ext>
            </a:extLst>
          </p:cNvPr>
          <p:cNvSpPr txBox="1"/>
          <p:nvPr/>
        </p:nvSpPr>
        <p:spPr>
          <a:xfrm>
            <a:off x="7824240" y="1499047"/>
            <a:ext cx="3312460" cy="5078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Directors</a:t>
            </a:r>
            <a:r>
              <a:rPr lang="fr-FR" b="1" dirty="0"/>
              <a:t>: </a:t>
            </a:r>
          </a:p>
          <a:p>
            <a:r>
              <a:rPr lang="fr-FR" dirty="0" err="1"/>
              <a:t>Ritu</a:t>
            </a:r>
            <a:r>
              <a:rPr lang="fr-FR" dirty="0"/>
              <a:t> </a:t>
            </a:r>
            <a:r>
              <a:rPr lang="fr-FR" dirty="0" err="1"/>
              <a:t>Kanungo</a:t>
            </a:r>
            <a:r>
              <a:rPr lang="fr-FR" dirty="0"/>
              <a:t>, TRIUMF</a:t>
            </a:r>
          </a:p>
          <a:p>
            <a:r>
              <a:rPr lang="fr-FR" dirty="0"/>
              <a:t>Dave </a:t>
            </a:r>
            <a:r>
              <a:rPr lang="fr-FR" dirty="0" err="1"/>
              <a:t>Lunney</a:t>
            </a:r>
            <a:r>
              <a:rPr lang="fr-FR" dirty="0"/>
              <a:t>, </a:t>
            </a:r>
            <a:r>
              <a:rPr lang="fr-FR" dirty="0" err="1"/>
              <a:t>IJCLab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b="1" dirty="0"/>
              <a:t>Scientific </a:t>
            </a:r>
            <a:r>
              <a:rPr lang="fr-FR" b="1" dirty="0" err="1"/>
              <a:t>Committee</a:t>
            </a:r>
            <a:r>
              <a:rPr lang="fr-FR" b="1" dirty="0"/>
              <a:t>: </a:t>
            </a:r>
          </a:p>
          <a:p>
            <a:endParaRPr lang="fr-FR" b="1" dirty="0"/>
          </a:p>
          <a:p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r>
              <a:rPr lang="fr-FR" dirty="0"/>
              <a:t>, </a:t>
            </a:r>
          </a:p>
          <a:p>
            <a:r>
              <a:rPr lang="fr-FR" dirty="0"/>
              <a:t>Martin </a:t>
            </a:r>
            <a:r>
              <a:rPr lang="fr-FR" dirty="0" err="1"/>
              <a:t>Alcorta</a:t>
            </a:r>
            <a:r>
              <a:rPr lang="fr-FR" dirty="0"/>
              <a:t> (TRIUMF), Thomas Roger (GANIL)</a:t>
            </a:r>
          </a:p>
          <a:p>
            <a:endParaRPr lang="fr-FR" dirty="0"/>
          </a:p>
          <a:p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Astrophysics</a:t>
            </a:r>
            <a:r>
              <a:rPr lang="fr-FR" dirty="0"/>
              <a:t>, Nicolas De </a:t>
            </a:r>
            <a:r>
              <a:rPr lang="fr-FR" dirty="0" err="1"/>
              <a:t>Séréville</a:t>
            </a:r>
            <a:r>
              <a:rPr lang="fr-FR" dirty="0"/>
              <a:t> (</a:t>
            </a:r>
            <a:r>
              <a:rPr lang="fr-FR" dirty="0" err="1"/>
              <a:t>IJCLab</a:t>
            </a:r>
            <a:r>
              <a:rPr lang="fr-FR" dirty="0"/>
              <a:t>), Christopher Ruiz (TRIUMF)</a:t>
            </a:r>
          </a:p>
          <a:p>
            <a:endParaRPr lang="fr-FR" dirty="0"/>
          </a:p>
          <a:p>
            <a:r>
              <a:rPr lang="fr-FR" b="1" dirty="0"/>
              <a:t>Accelerator technologies, </a:t>
            </a:r>
            <a:r>
              <a:rPr lang="fr-FR" dirty="0"/>
              <a:t>Maud </a:t>
            </a:r>
            <a:r>
              <a:rPr lang="fr-FR" dirty="0" err="1"/>
              <a:t>Baylac</a:t>
            </a:r>
            <a:r>
              <a:rPr lang="fr-FR" dirty="0"/>
              <a:t> (LPSC), </a:t>
            </a:r>
          </a:p>
          <a:p>
            <a:r>
              <a:rPr lang="fr-FR" dirty="0"/>
              <a:t>Oliver </a:t>
            </a:r>
            <a:r>
              <a:rPr lang="fr-FR" dirty="0" err="1"/>
              <a:t>Kester</a:t>
            </a:r>
            <a:r>
              <a:rPr lang="fr-FR" dirty="0"/>
              <a:t> (TRIUMF) 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CBEB86-AB2D-919C-7C1A-0807EB5CA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70" y="1964017"/>
            <a:ext cx="6505298" cy="292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2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5FC55BC-73BA-7241-D377-BFEC23A8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0930" y="3140960"/>
            <a:ext cx="5616575" cy="12961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fr-FR" sz="2800" b="1" dirty="0" err="1">
                <a:latin typeface="+mj-lt"/>
              </a:rPr>
              <a:t>Thank</a:t>
            </a:r>
            <a:r>
              <a:rPr lang="fr-FR" sz="2800" b="1" dirty="0">
                <a:latin typeface="+mj-lt"/>
              </a:rPr>
              <a:t> </a:t>
            </a:r>
            <a:r>
              <a:rPr lang="fr-FR" sz="2800" b="1" dirty="0" err="1">
                <a:latin typeface="+mj-lt"/>
              </a:rPr>
              <a:t>you</a:t>
            </a:r>
            <a:r>
              <a:rPr lang="fr-FR" sz="2800" b="1" dirty="0">
                <a:latin typeface="+mj-lt"/>
              </a:rPr>
              <a:t> </a:t>
            </a:r>
            <a:br>
              <a:rPr lang="fr-FR" sz="2800" b="1" dirty="0">
                <a:latin typeface="+mj-lt"/>
              </a:rPr>
            </a:br>
            <a:r>
              <a:rPr lang="fr-FR" sz="2800" b="1" dirty="0">
                <a:latin typeface="+mj-lt"/>
              </a:rPr>
              <a:t>for </a:t>
            </a:r>
            <a:r>
              <a:rPr lang="fr-FR" sz="2800" b="1" dirty="0" err="1">
                <a:latin typeface="+mj-lt"/>
              </a:rPr>
              <a:t>your</a:t>
            </a:r>
            <a:r>
              <a:rPr lang="fr-FR" sz="2800" b="1" dirty="0">
                <a:latin typeface="+mj-lt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6720677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62687</TotalTime>
  <Words>549</Words>
  <Application>Microsoft Macintosh PowerPoint</Application>
  <PresentationFormat>Grand écran</PresentationFormat>
  <Paragraphs>115</Paragraphs>
  <Slides>8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9" baseType="lpstr">
      <vt:lpstr>Satoshi Light</vt:lpstr>
      <vt:lpstr>Arial</vt:lpstr>
      <vt:lpstr>Arial Narrow</vt:lpstr>
      <vt:lpstr>Calibri</vt:lpstr>
      <vt:lpstr>Helvetica Neue</vt:lpstr>
      <vt:lpstr>IBM Plex Sans</vt:lpstr>
      <vt:lpstr>IBM Plex Sans SemiBold</vt:lpstr>
      <vt:lpstr>Satoshi</vt:lpstr>
      <vt:lpstr>Wingdings</vt:lpstr>
      <vt:lpstr>Thème Office</vt:lpstr>
      <vt:lpstr>Conception personnalisée</vt:lpstr>
      <vt:lpstr>Présentation PowerPoint</vt:lpstr>
      <vt:lpstr>IN2P3 Institut National  de Physique Nucléaire et de Physique des Particules  One of the 10 institutes of CNRS, with a national mission -&gt; Decree, decision of the French Minister of National Education, Higher Education and Research (2016)</vt:lpstr>
      <vt:lpstr>IN2P3: a national institute, with a national mission  </vt:lpstr>
      <vt:lpstr>Présentation PowerPoint</vt:lpstr>
      <vt:lpstr>Présentation PowerPoint</vt:lpstr>
      <vt:lpstr>Présentation PowerPoint</vt:lpstr>
      <vt:lpstr>Présentation PowerPoint</vt:lpstr>
      <vt:lpstr>Thank you 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HORTALA Thomas</dc:creator>
  <cp:keywords/>
  <dc:description/>
  <cp:lastModifiedBy>Marcella Grasso</cp:lastModifiedBy>
  <cp:revision>912</cp:revision>
  <dcterms:created xsi:type="dcterms:W3CDTF">2023-11-07T22:06:45Z</dcterms:created>
  <dcterms:modified xsi:type="dcterms:W3CDTF">2026-04-22T23:40:16Z</dcterms:modified>
  <cp:category/>
</cp:coreProperties>
</file>