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6" r:id="rId1"/>
    <p:sldMasterId id="2147483825" r:id="rId2"/>
    <p:sldMasterId id="2147483837" r:id="rId3"/>
  </p:sldMasterIdLst>
  <p:notesMasterIdLst>
    <p:notesMasterId r:id="rId33"/>
  </p:notesMasterIdLst>
  <p:handoutMasterIdLst>
    <p:handoutMasterId r:id="rId34"/>
  </p:handoutMasterIdLst>
  <p:sldIdLst>
    <p:sldId id="304" r:id="rId4"/>
    <p:sldId id="2377" r:id="rId5"/>
    <p:sldId id="2363" r:id="rId6"/>
    <p:sldId id="2338" r:id="rId7"/>
    <p:sldId id="2341" r:id="rId8"/>
    <p:sldId id="2365" r:id="rId9"/>
    <p:sldId id="2374" r:id="rId10"/>
    <p:sldId id="2379" r:id="rId11"/>
    <p:sldId id="2271" r:id="rId12"/>
    <p:sldId id="1120" r:id="rId13"/>
    <p:sldId id="2350" r:id="rId14"/>
    <p:sldId id="2367" r:id="rId15"/>
    <p:sldId id="2366" r:id="rId16"/>
    <p:sldId id="2331" r:id="rId17"/>
    <p:sldId id="2258" r:id="rId18"/>
    <p:sldId id="2368" r:id="rId19"/>
    <p:sldId id="1205" r:id="rId20"/>
    <p:sldId id="2373" r:id="rId21"/>
    <p:sldId id="2364" r:id="rId22"/>
    <p:sldId id="302" r:id="rId23"/>
    <p:sldId id="2317" r:id="rId24"/>
    <p:sldId id="2277" r:id="rId25"/>
    <p:sldId id="2380" r:id="rId26"/>
    <p:sldId id="2332" r:id="rId27"/>
    <p:sldId id="2360" r:id="rId28"/>
    <p:sldId id="1208" r:id="rId29"/>
    <p:sldId id="2151" r:id="rId30"/>
    <p:sldId id="2139" r:id="rId31"/>
    <p:sldId id="1207"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A9FF"/>
    <a:srgbClr val="009CFF"/>
    <a:srgbClr val="A54AC6"/>
    <a:srgbClr val="A30201"/>
    <a:srgbClr val="502572"/>
    <a:srgbClr val="00D2EE"/>
    <a:srgbClr val="F894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348"/>
    <p:restoredTop sz="94675"/>
  </p:normalViewPr>
  <p:slideViewPr>
    <p:cSldViewPr snapToGrid="0" snapToObjects="1">
      <p:cViewPr varScale="1">
        <p:scale>
          <a:sx n="70" d="100"/>
          <a:sy n="70" d="100"/>
        </p:scale>
        <p:origin x="208" y="1080"/>
      </p:cViewPr>
      <p:guideLst/>
    </p:cSldViewPr>
  </p:slideViewPr>
  <p:notesTextViewPr>
    <p:cViewPr>
      <p:scale>
        <a:sx n="1" d="1"/>
        <a:sy n="1" d="1"/>
      </p:scale>
      <p:origin x="0" y="0"/>
    </p:cViewPr>
  </p:notesTextViewPr>
  <p:notesViewPr>
    <p:cSldViewPr snapToGrid="0" snapToObjects="1">
      <p:cViewPr varScale="1">
        <p:scale>
          <a:sx n="137" d="100"/>
          <a:sy n="137" d="100"/>
        </p:scale>
        <p:origin x="1784"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8F9C03A-79D8-174C-8A65-8B724BE9D7B5}" type="datetimeFigureOut">
              <a:rPr lang="en-US" smtClean="0"/>
              <a:t>4/21/26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D49E93-5542-D14B-A07B-05AD65D6EB97}" type="slidenum">
              <a:rPr lang="en-US" smtClean="0"/>
              <a:t>‹#›</a:t>
            </a:fld>
            <a:endParaRPr lang="en-US" dirty="0"/>
          </a:p>
        </p:txBody>
      </p:sp>
    </p:spTree>
    <p:extLst>
      <p:ext uri="{BB962C8B-B14F-4D97-AF65-F5344CB8AC3E}">
        <p14:creationId xmlns:p14="http://schemas.microsoft.com/office/powerpoint/2010/main" val="1989204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3967B-E13D-644C-B749-25F5E6C5117C}" type="datetimeFigureOut">
              <a:rPr lang="en-US" smtClean="0"/>
              <a:t>4/21/26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FA6A82-C43D-0E45-8BBC-3BA89641B414}" type="slidenum">
              <a:rPr lang="en-US" smtClean="0"/>
              <a:t>‹#›</a:t>
            </a:fld>
            <a:endParaRPr lang="en-US" dirty="0"/>
          </a:p>
        </p:txBody>
      </p:sp>
    </p:spTree>
    <p:extLst>
      <p:ext uri="{BB962C8B-B14F-4D97-AF65-F5344CB8AC3E}">
        <p14:creationId xmlns:p14="http://schemas.microsoft.com/office/powerpoint/2010/main" val="1504460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CA" dirty="0"/>
              <a:t>Generally, how this works is we implant Li-8 into sample, it comes to a rest. The lithium-8 then decays after about 1 second and by monitoring the time and asymmetry of the beta decay we can reconstruct what is happening at the molecular level.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The betas are emitted preferentially in the direction opposite to the lithium-8 spin. The daughter nucleus is beryllium-8, which immediately decays to two alpha particles, which leave the sample entirely. Then we have beta detectors in the forward and backwards directions with respect to the lithium-8 momentum, and we can find the polarization by measuring the number of betas emitted in the forward and backwards directions.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We can then monitor the relaxation of the polarization, to hopefully gain some insight about the role of impurities in the detector material and this broadening we see in the peaks, by improving upon the DFT calculations, and hence our exclusion limits.</a:t>
            </a:r>
          </a:p>
        </p:txBody>
      </p:sp>
      <p:sp>
        <p:nvSpPr>
          <p:cNvPr id="4" name="Slide Number Placeholder 3"/>
          <p:cNvSpPr>
            <a:spLocks noGrp="1"/>
          </p:cNvSpPr>
          <p:nvPr>
            <p:ph type="sldNum" sz="quarter" idx="5"/>
          </p:nvPr>
        </p:nvSpPr>
        <p:spPr/>
        <p:txBody>
          <a:bodyPr/>
          <a:lstStyle/>
          <a:p>
            <a:fld id="{1AFA6A82-C43D-0E45-8BBC-3BA89641B414}" type="slidenum">
              <a:rPr lang="en-US" smtClean="0"/>
              <a:t>25</a:t>
            </a:fld>
            <a:endParaRPr lang="en-US" dirty="0"/>
          </a:p>
        </p:txBody>
      </p:sp>
    </p:spTree>
    <p:extLst>
      <p:ext uri="{BB962C8B-B14F-4D97-AF65-F5344CB8AC3E}">
        <p14:creationId xmlns:p14="http://schemas.microsoft.com/office/powerpoint/2010/main" val="29538549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92426"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15" name="Rectangle 14"/>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16" name="Date Placeholder 3"/>
          <p:cNvSpPr txBox="1">
            <a:spLocks/>
          </p:cNvSpPr>
          <p:nvPr userDrawn="1"/>
        </p:nvSpPr>
        <p:spPr>
          <a:xfrm>
            <a:off x="661743" y="6496971"/>
            <a:ext cx="1305077" cy="144991"/>
          </a:xfrm>
          <a:prstGeom prst="rect">
            <a:avLst/>
          </a:prstGeom>
        </p:spPr>
        <p:txBody>
          <a:bodyPr vert="horz" lIns="91440" tIns="18288" rIns="91440" bIns="45720" rtlCol="0" anchor="t"/>
          <a:lstStyle>
            <a:defPPr>
              <a:defRPr lang="en-US"/>
            </a:defPPr>
            <a:lvl1pPr marL="0" algn="l" defTabSz="457200" rtl="0" eaLnBrk="1" latinLnBrk="0" hangingPunct="1">
              <a:defRPr sz="8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CACA69-0E10-6F4E-ACF3-A1D2B38594B4}" type="datetime1">
              <a:rPr lang="en-CA" sz="900" smtClean="0">
                <a:solidFill>
                  <a:schemeClr val="bg2">
                    <a:lumMod val="10000"/>
                  </a:schemeClr>
                </a:solidFill>
                <a:latin typeface="Arial" panose="020B0604020202020204"/>
              </a:rPr>
              <a:pPr/>
              <a:t>2026-04-21</a:t>
            </a:fld>
            <a:endParaRPr lang="en-US" dirty="0">
              <a:solidFill>
                <a:schemeClr val="bg2">
                  <a:lumMod val="10000"/>
                </a:schemeClr>
              </a:solidFill>
              <a:latin typeface="Arial" panose="020B0604020202020204"/>
            </a:endParaRPr>
          </a:p>
        </p:txBody>
      </p:sp>
      <p:sp>
        <p:nvSpPr>
          <p:cNvPr id="18" name="TextBox 17"/>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pic>
        <p:nvPicPr>
          <p:cNvPr id="19" name="Picture 1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85680" y="204095"/>
            <a:ext cx="1947186" cy="350306"/>
          </a:xfrm>
          <a:prstGeom prst="rect">
            <a:avLst/>
          </a:prstGeom>
        </p:spPr>
      </p:pic>
      <p:sp>
        <p:nvSpPr>
          <p:cNvPr id="10" name="Title 1"/>
          <p:cNvSpPr>
            <a:spLocks noGrp="1"/>
          </p:cNvSpPr>
          <p:nvPr>
            <p:ph type="ctrTitle" hasCustomPrompt="1"/>
          </p:nvPr>
        </p:nvSpPr>
        <p:spPr>
          <a:xfrm>
            <a:off x="662725" y="2032777"/>
            <a:ext cx="3937851" cy="2082023"/>
          </a:xfrm>
          <a:prstGeom prst="rect">
            <a:avLst/>
          </a:prstGeom>
        </p:spPr>
        <p:txBody>
          <a:bodyPr anchor="t">
            <a:normAutofit/>
          </a:bodyPr>
          <a:lstStyle>
            <a:lvl1pPr algn="l">
              <a:defRPr sz="4000" b="1" i="0">
                <a:solidFill>
                  <a:srgbClr val="00B0F0"/>
                </a:solidFill>
                <a:latin typeface="Arial" charset="0"/>
                <a:ea typeface="Arial" charset="0"/>
                <a:cs typeface="Arial" charset="0"/>
              </a:defRPr>
            </a:lvl1pPr>
          </a:lstStyle>
          <a:p>
            <a:r>
              <a:rPr lang="en-US" dirty="0"/>
              <a:t>The </a:t>
            </a:r>
            <a:r>
              <a:rPr lang="en-US" dirty="0" err="1"/>
              <a:t>BeEST</a:t>
            </a:r>
            <a:r>
              <a:rPr lang="en-US" dirty="0"/>
              <a:t> experiment</a:t>
            </a:r>
          </a:p>
        </p:txBody>
      </p:sp>
      <p:sp>
        <p:nvSpPr>
          <p:cNvPr id="14" name="Subtitle 2"/>
          <p:cNvSpPr>
            <a:spLocks noGrp="1"/>
          </p:cNvSpPr>
          <p:nvPr>
            <p:ph type="subTitle" idx="1" hasCustomPrompt="1"/>
          </p:nvPr>
        </p:nvSpPr>
        <p:spPr>
          <a:xfrm>
            <a:off x="661743" y="4114800"/>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Annika Lennarz</a:t>
            </a:r>
          </a:p>
          <a:p>
            <a:r>
              <a:rPr lang="en-US" dirty="0"/>
              <a:t>For the </a:t>
            </a:r>
            <a:r>
              <a:rPr lang="en-US" dirty="0" err="1"/>
              <a:t>BeEST</a:t>
            </a:r>
            <a:r>
              <a:rPr lang="en-US" dirty="0"/>
              <a:t> collaboration</a:t>
            </a:r>
          </a:p>
        </p:txBody>
      </p:sp>
    </p:spTree>
    <p:extLst>
      <p:ext uri="{BB962C8B-B14F-4D97-AF65-F5344CB8AC3E}">
        <p14:creationId xmlns:p14="http://schemas.microsoft.com/office/powerpoint/2010/main" val="82534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Rectangle 5"/>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11" name="Title 1"/>
          <p:cNvSpPr>
            <a:spLocks noGrp="1"/>
          </p:cNvSpPr>
          <p:nvPr>
            <p:ph type="title" hasCustomPrompt="1"/>
          </p:nvPr>
        </p:nvSpPr>
        <p:spPr>
          <a:xfrm>
            <a:off x="681471" y="979687"/>
            <a:ext cx="8953827" cy="650329"/>
          </a:xfrm>
          <a:prstGeom prst="rect">
            <a:avLst/>
          </a:prstGeom>
        </p:spPr>
        <p:txBody>
          <a:bodyPr>
            <a:normAutofit/>
          </a:bodyPr>
          <a:lstStyle>
            <a:lvl1pPr algn="l">
              <a:defRPr sz="1800" b="1" i="0">
                <a:solidFill>
                  <a:srgbClr val="00B0F0"/>
                </a:solidFill>
                <a:latin typeface="Arial" charset="0"/>
                <a:ea typeface="Arial" charset="0"/>
                <a:cs typeface="Arial" charset="0"/>
              </a:defRPr>
            </a:lvl1pPr>
          </a:lstStyle>
          <a:p>
            <a:r>
              <a:rPr lang="en-US" dirty="0"/>
              <a:t>Click to edit master title style</a:t>
            </a:r>
          </a:p>
        </p:txBody>
      </p:sp>
      <p:sp>
        <p:nvSpPr>
          <p:cNvPr id="12" name="Content Placeholder 2"/>
          <p:cNvSpPr>
            <a:spLocks noGrp="1"/>
          </p:cNvSpPr>
          <p:nvPr>
            <p:ph idx="1"/>
          </p:nvPr>
        </p:nvSpPr>
        <p:spPr>
          <a:xfrm>
            <a:off x="681471" y="2032777"/>
            <a:ext cx="8953827" cy="3939398"/>
          </a:xfrm>
          <a:prstGeom prst="rect">
            <a:avLst/>
          </a:prstGeom>
        </p:spPr>
        <p:txBody>
          <a:bodyPr anchor="ctr">
            <a:normAutofit/>
          </a:bodyPr>
          <a:lstStyle>
            <a:lvl1pPr marL="228600" indent="-228600">
              <a:buClr>
                <a:srgbClr val="00B0F0"/>
              </a:buClr>
              <a:buFont typeface="Wingdings" pitchFamily="2" charset="2"/>
              <a:buChar char="§"/>
              <a:defRPr sz="3200" b="0" i="0">
                <a:solidFill>
                  <a:schemeClr val="tx1"/>
                </a:solidFill>
                <a:latin typeface="Arial" charset="0"/>
                <a:ea typeface="Arial" charset="0"/>
                <a:cs typeface="Arial" charset="0"/>
              </a:defRPr>
            </a:lvl1pPr>
            <a:lvl2pPr marL="685800" indent="-228600">
              <a:buClr>
                <a:srgbClr val="00B0F0"/>
              </a:buClr>
              <a:buFont typeface="Wingdings" pitchFamily="2" charset="2"/>
              <a:buChar char="§"/>
              <a:defRPr sz="3200" b="0" i="0">
                <a:solidFill>
                  <a:schemeClr val="tx1"/>
                </a:solidFill>
                <a:latin typeface="Arial" charset="0"/>
                <a:ea typeface="Arial" charset="0"/>
                <a:cs typeface="Arial" charset="0"/>
              </a:defRPr>
            </a:lvl2pPr>
            <a:lvl3pPr marL="1143000" indent="-228600">
              <a:buClr>
                <a:srgbClr val="00B0F0"/>
              </a:buClr>
              <a:buFont typeface="Wingdings" pitchFamily="2" charset="2"/>
              <a:buChar char="§"/>
              <a:defRPr sz="3200" b="0" i="0">
                <a:solidFill>
                  <a:schemeClr val="tx1"/>
                </a:solidFill>
                <a:latin typeface="Arial" charset="0"/>
                <a:ea typeface="Arial" charset="0"/>
                <a:cs typeface="Arial" charset="0"/>
              </a:defRPr>
            </a:lvl3pPr>
            <a:lvl4pPr marL="1600200" indent="-228600">
              <a:buClr>
                <a:srgbClr val="00B0F0"/>
              </a:buClr>
              <a:buFont typeface="Wingdings" pitchFamily="2" charset="2"/>
              <a:buChar char="§"/>
              <a:defRPr sz="3200" b="0" i="0">
                <a:solidFill>
                  <a:schemeClr val="tx1"/>
                </a:solidFill>
                <a:latin typeface="Arial" charset="0"/>
                <a:ea typeface="Arial" charset="0"/>
                <a:cs typeface="Arial" charset="0"/>
              </a:defRPr>
            </a:lvl4pPr>
            <a:lvl5pPr marL="2057400" indent="-228600">
              <a:buClr>
                <a:srgbClr val="00B0F0"/>
              </a:buClr>
              <a:buFont typeface="Wingdings" pitchFamily="2" charset="2"/>
              <a:buChar char="§"/>
              <a:defRPr sz="3200" b="0" i="0">
                <a:solidFill>
                  <a:schemeClr val="tx1"/>
                </a:solidFill>
                <a:latin typeface="Arial" charset="0"/>
                <a:ea typeface="Arial" charset="0"/>
                <a:cs typeface="Arial"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BE89073-3C5A-13C3-6DDF-E8A055AC9A85}"/>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207523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rge Image">
    <p:spTree>
      <p:nvGrpSpPr>
        <p:cNvPr id="1" name=""/>
        <p:cNvGrpSpPr/>
        <p:nvPr/>
      </p:nvGrpSpPr>
      <p:grpSpPr>
        <a:xfrm>
          <a:off x="0" y="0"/>
          <a:ext cx="0" cy="0"/>
          <a:chOff x="0" y="0"/>
          <a:chExt cx="0" cy="0"/>
        </a:xfrm>
      </p:grpSpPr>
      <p:sp>
        <p:nvSpPr>
          <p:cNvPr id="7" name="Picture Placeholder 2"/>
          <p:cNvSpPr>
            <a:spLocks noGrp="1" noChangeAspect="1"/>
          </p:cNvSpPr>
          <p:nvPr>
            <p:ph type="pic" idx="1"/>
          </p:nvPr>
        </p:nvSpPr>
        <p:spPr>
          <a:xfrm>
            <a:off x="698269" y="979688"/>
            <a:ext cx="10231669" cy="5881540"/>
          </a:xfrm>
          <a:prstGeom prst="rect">
            <a:avLst/>
          </a:prstGeo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solidFill>
                  <a:schemeClr val="bg2">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Slide Number Placeholder 5">
            <a:extLst>
              <a:ext uri="{FF2B5EF4-FFF2-40B4-BE49-F238E27FC236}">
                <a16:creationId xmlns:a16="http://schemas.microsoft.com/office/drawing/2014/main" id="{8019919E-60F3-B2F1-5228-EDAAF4631055}"/>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239574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92426"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6" name="Rectangle 5"/>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85680" y="204095"/>
            <a:ext cx="1947186" cy="350306"/>
          </a:xfrm>
          <a:prstGeom prst="rect">
            <a:avLst/>
          </a:prstGeom>
        </p:spPr>
      </p:pic>
      <p:sp>
        <p:nvSpPr>
          <p:cNvPr id="20" name="TextBox 19"/>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1" name="Title 1"/>
          <p:cNvSpPr>
            <a:spLocks noGrp="1"/>
          </p:cNvSpPr>
          <p:nvPr>
            <p:ph type="ctrTitle" hasCustomPrompt="1"/>
          </p:nvPr>
        </p:nvSpPr>
        <p:spPr>
          <a:xfrm>
            <a:off x="662725" y="2032777"/>
            <a:ext cx="3937851" cy="2082023"/>
          </a:xfrm>
          <a:prstGeom prst="rect">
            <a:avLst/>
          </a:prstGeom>
        </p:spPr>
        <p:txBody>
          <a:bodyPr anchor="t">
            <a:normAutofit/>
          </a:bodyPr>
          <a:lstStyle>
            <a:lvl1pPr algn="l">
              <a:defRPr sz="4000" b="1" i="0">
                <a:solidFill>
                  <a:srgbClr val="00B0F0"/>
                </a:solidFill>
                <a:latin typeface="Arial" charset="0"/>
                <a:ea typeface="Arial" charset="0"/>
                <a:cs typeface="Arial" charset="0"/>
              </a:defRPr>
            </a:lvl1pPr>
          </a:lstStyle>
          <a:p>
            <a:r>
              <a:rPr lang="en-US" dirty="0"/>
              <a:t>Click to edit master title style</a:t>
            </a:r>
          </a:p>
        </p:txBody>
      </p:sp>
      <p:sp>
        <p:nvSpPr>
          <p:cNvPr id="12" name="Subtitle 2"/>
          <p:cNvSpPr>
            <a:spLocks noGrp="1"/>
          </p:cNvSpPr>
          <p:nvPr>
            <p:ph type="subTitle" idx="1"/>
          </p:nvPr>
        </p:nvSpPr>
        <p:spPr>
          <a:xfrm>
            <a:off x="661743" y="4114800"/>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Date Placeholder 3"/>
          <p:cNvSpPr txBox="1">
            <a:spLocks/>
          </p:cNvSpPr>
          <p:nvPr userDrawn="1"/>
        </p:nvSpPr>
        <p:spPr>
          <a:xfrm>
            <a:off x="661743" y="6496971"/>
            <a:ext cx="1305077" cy="144991"/>
          </a:xfrm>
          <a:prstGeom prst="rect">
            <a:avLst/>
          </a:prstGeom>
        </p:spPr>
        <p:txBody>
          <a:bodyPr vert="horz" lIns="91440" tIns="18288" rIns="91440" bIns="45720" rtlCol="0" anchor="t"/>
          <a:lstStyle>
            <a:defPPr>
              <a:defRPr lang="en-US"/>
            </a:defPPr>
            <a:lvl1pPr marL="0" algn="l" defTabSz="457200" rtl="0" eaLnBrk="1" latinLnBrk="0" hangingPunct="1">
              <a:defRPr sz="8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CACA69-0E10-6F4E-ACF3-A1D2B38594B4}" type="datetime1">
              <a:rPr lang="en-CA" sz="900" smtClean="0">
                <a:solidFill>
                  <a:schemeClr val="bg2">
                    <a:lumMod val="10000"/>
                  </a:schemeClr>
                </a:solidFill>
                <a:latin typeface="Arial" panose="020B0604020202020204"/>
              </a:rPr>
              <a:pPr/>
              <a:t>2026-04-21</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866811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92426"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6" name="Rectangle 5"/>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85680" y="204095"/>
            <a:ext cx="1947186" cy="350306"/>
          </a:xfrm>
          <a:prstGeom prst="rect">
            <a:avLst/>
          </a:prstGeom>
        </p:spPr>
      </p:pic>
      <p:sp>
        <p:nvSpPr>
          <p:cNvPr id="11" name="TextBox 10"/>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2" name="Title 1"/>
          <p:cNvSpPr>
            <a:spLocks noGrp="1"/>
          </p:cNvSpPr>
          <p:nvPr>
            <p:ph type="ctrTitle" hasCustomPrompt="1"/>
          </p:nvPr>
        </p:nvSpPr>
        <p:spPr>
          <a:xfrm>
            <a:off x="662725" y="2032777"/>
            <a:ext cx="3937851" cy="2082023"/>
          </a:xfrm>
          <a:prstGeom prst="rect">
            <a:avLst/>
          </a:prstGeom>
        </p:spPr>
        <p:txBody>
          <a:bodyPr anchor="t">
            <a:normAutofit/>
          </a:bodyPr>
          <a:lstStyle>
            <a:lvl1pPr algn="l">
              <a:defRPr sz="4000" b="1" i="0">
                <a:solidFill>
                  <a:srgbClr val="00B0F0"/>
                </a:solidFill>
                <a:latin typeface="Arial" charset="0"/>
                <a:ea typeface="Arial" charset="0"/>
                <a:cs typeface="Arial" charset="0"/>
              </a:defRPr>
            </a:lvl1pPr>
          </a:lstStyle>
          <a:p>
            <a:r>
              <a:rPr lang="en-US" dirty="0"/>
              <a:t>Click to edit master title style</a:t>
            </a:r>
          </a:p>
        </p:txBody>
      </p:sp>
      <p:sp>
        <p:nvSpPr>
          <p:cNvPr id="13" name="Subtitle 2"/>
          <p:cNvSpPr>
            <a:spLocks noGrp="1"/>
          </p:cNvSpPr>
          <p:nvPr>
            <p:ph type="subTitle" idx="1"/>
          </p:nvPr>
        </p:nvSpPr>
        <p:spPr>
          <a:xfrm>
            <a:off x="661743" y="4114800"/>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Date Placeholder 3"/>
          <p:cNvSpPr txBox="1">
            <a:spLocks/>
          </p:cNvSpPr>
          <p:nvPr userDrawn="1"/>
        </p:nvSpPr>
        <p:spPr>
          <a:xfrm>
            <a:off x="661743" y="6496971"/>
            <a:ext cx="1305077" cy="144991"/>
          </a:xfrm>
          <a:prstGeom prst="rect">
            <a:avLst/>
          </a:prstGeom>
        </p:spPr>
        <p:txBody>
          <a:bodyPr vert="horz" lIns="91440" tIns="18288" rIns="91440" bIns="45720" rtlCol="0" anchor="t"/>
          <a:lstStyle>
            <a:defPPr>
              <a:defRPr lang="en-US"/>
            </a:defPPr>
            <a:lvl1pPr marL="0" algn="l" defTabSz="457200" rtl="0" eaLnBrk="1" latinLnBrk="0" hangingPunct="1">
              <a:defRPr sz="8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CACA69-0E10-6F4E-ACF3-A1D2B38594B4}" type="datetime1">
              <a:rPr lang="en-CA" sz="900" smtClean="0">
                <a:solidFill>
                  <a:schemeClr val="bg2">
                    <a:lumMod val="10000"/>
                  </a:schemeClr>
                </a:solidFill>
                <a:latin typeface="Arial" panose="020B0604020202020204"/>
              </a:rPr>
              <a:pPr/>
              <a:t>2026-04-21</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740321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92426"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6" name="Rectangle 5"/>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8" name="Slide Number Placeholder 5"/>
          <p:cNvSpPr txBox="1">
            <a:spLocks/>
          </p:cNvSpPr>
          <p:nvPr userDrawn="1"/>
        </p:nvSpPr>
        <p:spPr>
          <a:xfrm>
            <a:off x="11428646" y="979688"/>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85680" y="204095"/>
            <a:ext cx="1947186" cy="350306"/>
          </a:xfrm>
          <a:prstGeom prst="rect">
            <a:avLst/>
          </a:prstGeom>
        </p:spPr>
      </p:pic>
      <p:sp>
        <p:nvSpPr>
          <p:cNvPr id="11" name="TextBox 10"/>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2" name="Title 1"/>
          <p:cNvSpPr>
            <a:spLocks noGrp="1"/>
          </p:cNvSpPr>
          <p:nvPr>
            <p:ph type="ctrTitle" hasCustomPrompt="1"/>
          </p:nvPr>
        </p:nvSpPr>
        <p:spPr>
          <a:xfrm>
            <a:off x="662725" y="2032777"/>
            <a:ext cx="3937851" cy="2082023"/>
          </a:xfrm>
          <a:prstGeom prst="rect">
            <a:avLst/>
          </a:prstGeom>
        </p:spPr>
        <p:txBody>
          <a:bodyPr anchor="t">
            <a:normAutofit/>
          </a:bodyPr>
          <a:lstStyle>
            <a:lvl1pPr algn="l">
              <a:defRPr sz="4000" b="1" i="0">
                <a:solidFill>
                  <a:srgbClr val="00B0F0"/>
                </a:solidFill>
                <a:latin typeface="Arial" charset="0"/>
                <a:ea typeface="Arial" charset="0"/>
                <a:cs typeface="Arial" charset="0"/>
              </a:defRPr>
            </a:lvl1pPr>
          </a:lstStyle>
          <a:p>
            <a:r>
              <a:rPr lang="en-US" dirty="0"/>
              <a:t>Click to edit master title style</a:t>
            </a:r>
          </a:p>
        </p:txBody>
      </p:sp>
      <p:sp>
        <p:nvSpPr>
          <p:cNvPr id="13" name="Subtitle 2"/>
          <p:cNvSpPr>
            <a:spLocks noGrp="1"/>
          </p:cNvSpPr>
          <p:nvPr>
            <p:ph type="subTitle" idx="1"/>
          </p:nvPr>
        </p:nvSpPr>
        <p:spPr>
          <a:xfrm>
            <a:off x="661743" y="4114800"/>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Date Placeholder 3"/>
          <p:cNvSpPr txBox="1">
            <a:spLocks/>
          </p:cNvSpPr>
          <p:nvPr userDrawn="1"/>
        </p:nvSpPr>
        <p:spPr>
          <a:xfrm>
            <a:off x="661743" y="6496971"/>
            <a:ext cx="1305077" cy="144991"/>
          </a:xfrm>
          <a:prstGeom prst="rect">
            <a:avLst/>
          </a:prstGeom>
        </p:spPr>
        <p:txBody>
          <a:bodyPr vert="horz" lIns="91440" tIns="18288" rIns="91440" bIns="45720" rtlCol="0" anchor="t"/>
          <a:lstStyle>
            <a:defPPr>
              <a:defRPr lang="en-US"/>
            </a:defPPr>
            <a:lvl1pPr marL="0" algn="l" defTabSz="457200" rtl="0" eaLnBrk="1" latinLnBrk="0" hangingPunct="1">
              <a:defRPr sz="8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CACA69-0E10-6F4E-ACF3-A1D2B38594B4}" type="datetime1">
              <a:rPr lang="en-CA" sz="900" smtClean="0">
                <a:solidFill>
                  <a:schemeClr val="bg2">
                    <a:lumMod val="10000"/>
                  </a:schemeClr>
                </a:solidFill>
                <a:latin typeface="Arial" panose="020B0604020202020204"/>
              </a:rPr>
              <a:pPr/>
              <a:t>2026-04-21</a:t>
            </a:fld>
            <a:endParaRPr lang="en-US" dirty="0">
              <a:solidFill>
                <a:schemeClr val="bg2">
                  <a:lumMod val="10000"/>
                </a:schemeClr>
              </a:solidFill>
              <a:latin typeface="Arial" panose="020B0604020202020204"/>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5680" y="204095"/>
            <a:ext cx="1947186" cy="350306"/>
          </a:xfrm>
          <a:prstGeom prst="rect">
            <a:avLst/>
          </a:prstGeom>
        </p:spPr>
      </p:pic>
      <p:sp>
        <p:nvSpPr>
          <p:cNvPr id="7" name="TextBox 6"/>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8" name="Title 1"/>
          <p:cNvSpPr>
            <a:spLocks noGrp="1"/>
          </p:cNvSpPr>
          <p:nvPr>
            <p:ph type="ctrTitle" hasCustomPrompt="1"/>
          </p:nvPr>
        </p:nvSpPr>
        <p:spPr>
          <a:xfrm>
            <a:off x="662725" y="2032777"/>
            <a:ext cx="3937851" cy="2082023"/>
          </a:xfrm>
          <a:prstGeom prst="rect">
            <a:avLst/>
          </a:prstGeom>
        </p:spPr>
        <p:txBody>
          <a:bodyPr anchor="t">
            <a:normAutofit/>
          </a:bodyPr>
          <a:lstStyle>
            <a:lvl1pPr algn="l">
              <a:defRPr sz="4000" b="1" i="0">
                <a:solidFill>
                  <a:srgbClr val="00B0F0"/>
                </a:solidFill>
                <a:latin typeface="Arial" charset="0"/>
                <a:ea typeface="Arial" charset="0"/>
                <a:cs typeface="Arial" charset="0"/>
              </a:defRPr>
            </a:lvl1pPr>
          </a:lstStyle>
          <a:p>
            <a:r>
              <a:rPr lang="en-US" dirty="0"/>
              <a:t>Click to edit master title style</a:t>
            </a:r>
          </a:p>
        </p:txBody>
      </p:sp>
      <p:sp>
        <p:nvSpPr>
          <p:cNvPr id="9" name="Subtitle 2"/>
          <p:cNvSpPr>
            <a:spLocks noGrp="1"/>
          </p:cNvSpPr>
          <p:nvPr>
            <p:ph type="subTitle" idx="1"/>
          </p:nvPr>
        </p:nvSpPr>
        <p:spPr>
          <a:xfrm>
            <a:off x="661743" y="4114800"/>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3"/>
          <p:cNvSpPr txBox="1">
            <a:spLocks/>
          </p:cNvSpPr>
          <p:nvPr userDrawn="1"/>
        </p:nvSpPr>
        <p:spPr>
          <a:xfrm>
            <a:off x="661743" y="6496971"/>
            <a:ext cx="1305077" cy="144991"/>
          </a:xfrm>
          <a:prstGeom prst="rect">
            <a:avLst/>
          </a:prstGeom>
        </p:spPr>
        <p:txBody>
          <a:bodyPr vert="horz" lIns="91440" tIns="18288" rIns="91440" bIns="45720" rtlCol="0" anchor="t"/>
          <a:lstStyle>
            <a:defPPr>
              <a:defRPr lang="en-US"/>
            </a:defPPr>
            <a:lvl1pPr marL="0" algn="l" defTabSz="457200" rtl="0" eaLnBrk="1" latinLnBrk="0" hangingPunct="1">
              <a:defRPr sz="8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CACA69-0E10-6F4E-ACF3-A1D2B38594B4}" type="datetime1">
              <a:rPr lang="en-CA" sz="900" smtClean="0">
                <a:solidFill>
                  <a:schemeClr val="bg2">
                    <a:lumMod val="10000"/>
                  </a:schemeClr>
                </a:solidFill>
                <a:latin typeface="Arial" panose="020B0604020202020204"/>
              </a:rPr>
              <a:pPr/>
              <a:t>2026-04-21</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820624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6" name="Slide Number Placeholder 5"/>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
        <p:nvSpPr>
          <p:cNvPr id="10" name="Title 1"/>
          <p:cNvSpPr>
            <a:spLocks noGrp="1"/>
          </p:cNvSpPr>
          <p:nvPr>
            <p:ph type="title"/>
          </p:nvPr>
        </p:nvSpPr>
        <p:spPr>
          <a:xfrm>
            <a:off x="661743" y="2032776"/>
            <a:ext cx="3938833" cy="1581961"/>
          </a:xfrm>
          <a:prstGeom prst="rect">
            <a:avLst/>
          </a:prstGeom>
        </p:spPr>
        <p:txBody>
          <a:bodyPr anchor="t">
            <a:normAutofit/>
          </a:bodyPr>
          <a:lstStyle>
            <a:lvl1pPr algn="l">
              <a:defRPr sz="3200" b="0" i="0">
                <a:solidFill>
                  <a:srgbClr val="00B0F0"/>
                </a:solidFill>
                <a:latin typeface="Arial" charset="0"/>
                <a:ea typeface="Arial" charset="0"/>
                <a:cs typeface="Arial" charset="0"/>
              </a:defRPr>
            </a:lvl1pPr>
          </a:lstStyle>
          <a:p>
            <a:r>
              <a:rPr lang="en-US" dirty="0"/>
              <a:t>Click to edit Master title style</a:t>
            </a:r>
          </a:p>
        </p:txBody>
      </p:sp>
      <p:sp>
        <p:nvSpPr>
          <p:cNvPr id="14" name="Subtitle 2"/>
          <p:cNvSpPr>
            <a:spLocks noGrp="1"/>
          </p:cNvSpPr>
          <p:nvPr>
            <p:ph type="subTitle" idx="1"/>
          </p:nvPr>
        </p:nvSpPr>
        <p:spPr>
          <a:xfrm>
            <a:off x="661743" y="3814534"/>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58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Content Placeholder 3"/>
          <p:cNvSpPr>
            <a:spLocks noGrp="1"/>
          </p:cNvSpPr>
          <p:nvPr>
            <p:ph sz="half" idx="2"/>
          </p:nvPr>
        </p:nvSpPr>
        <p:spPr>
          <a:xfrm>
            <a:off x="773410" y="2032777"/>
            <a:ext cx="4869744" cy="4345329"/>
          </a:xfrm>
          <a:prstGeom prst="rect">
            <a:avLst/>
          </a:prstGeom>
        </p:spPr>
        <p:txBody>
          <a:bodyPr>
            <a:noAutofit/>
          </a:bodyPr>
          <a:lstStyle>
            <a:lvl1pPr marL="228600" indent="-228600">
              <a:lnSpc>
                <a:spcPct val="100000"/>
              </a:lnSpc>
              <a:buClr>
                <a:srgbClr val="00A9FF"/>
              </a:buClr>
              <a:buFont typeface="Wingdings" charset="2"/>
              <a:buChar char="§"/>
              <a:defRPr sz="3200" b="0">
                <a:solidFill>
                  <a:schemeClr val="tx1"/>
                </a:solidFill>
              </a:defRPr>
            </a:lvl1pPr>
            <a:lvl2pPr marL="685800" indent="-228600">
              <a:lnSpc>
                <a:spcPct val="100000"/>
              </a:lnSpc>
              <a:buClr>
                <a:srgbClr val="00A9FF"/>
              </a:buClr>
              <a:buFont typeface="Wingdings" charset="2"/>
              <a:buChar char="§"/>
              <a:defRPr sz="3200" b="0">
                <a:solidFill>
                  <a:schemeClr val="tx1"/>
                </a:solidFill>
              </a:defRPr>
            </a:lvl2pPr>
            <a:lvl3pPr marL="1143000" indent="-228600">
              <a:lnSpc>
                <a:spcPct val="100000"/>
              </a:lnSpc>
              <a:buClr>
                <a:srgbClr val="00A9FF"/>
              </a:buClr>
              <a:buFont typeface="Wingdings" charset="2"/>
              <a:buChar char="§"/>
              <a:defRPr sz="3200" b="0">
                <a:solidFill>
                  <a:schemeClr val="tx1"/>
                </a:solidFill>
              </a:defRPr>
            </a:lvl3pPr>
            <a:lvl4pPr>
              <a:defRPr sz="3200"/>
            </a:lvl4pPr>
            <a:lvl5pPr>
              <a:defRPr sz="3200"/>
            </a:lvl5pPr>
          </a:lstStyle>
          <a:p>
            <a:pPr lvl="0"/>
            <a:r>
              <a:rPr lang="en-US"/>
              <a:t>Edit Master text styles</a:t>
            </a:r>
          </a:p>
          <a:p>
            <a:pPr lvl="1"/>
            <a:r>
              <a:rPr lang="en-US"/>
              <a:t>Second level</a:t>
            </a:r>
          </a:p>
          <a:p>
            <a:pPr lvl="2"/>
            <a:r>
              <a:rPr lang="en-US"/>
              <a:t>Third level</a:t>
            </a:r>
          </a:p>
        </p:txBody>
      </p:sp>
      <p:sp>
        <p:nvSpPr>
          <p:cNvPr id="10" name="Content Placeholder 3"/>
          <p:cNvSpPr>
            <a:spLocks noGrp="1"/>
          </p:cNvSpPr>
          <p:nvPr>
            <p:ph sz="half" idx="13"/>
          </p:nvPr>
        </p:nvSpPr>
        <p:spPr>
          <a:xfrm>
            <a:off x="5968073" y="2032777"/>
            <a:ext cx="4869744" cy="4345329"/>
          </a:xfrm>
          <a:prstGeom prst="rect">
            <a:avLst/>
          </a:prstGeom>
        </p:spPr>
        <p:txBody>
          <a:bodyPr>
            <a:noAutofit/>
          </a:bodyPr>
          <a:lstStyle>
            <a:lvl1pPr marL="228600" indent="-228600">
              <a:lnSpc>
                <a:spcPct val="100000"/>
              </a:lnSpc>
              <a:buClr>
                <a:srgbClr val="00A9FF"/>
              </a:buClr>
              <a:buFont typeface="Wingdings" charset="2"/>
              <a:buChar char="§"/>
              <a:defRPr sz="3200" b="0">
                <a:solidFill>
                  <a:schemeClr val="tx1"/>
                </a:solidFill>
              </a:defRPr>
            </a:lvl1pPr>
            <a:lvl2pPr marL="685800" indent="-228600">
              <a:lnSpc>
                <a:spcPct val="100000"/>
              </a:lnSpc>
              <a:buClr>
                <a:srgbClr val="00A9FF"/>
              </a:buClr>
              <a:buFont typeface="Wingdings" charset="2"/>
              <a:buChar char="§"/>
              <a:defRPr sz="3200" b="0">
                <a:solidFill>
                  <a:schemeClr val="tx1"/>
                </a:solidFill>
              </a:defRPr>
            </a:lvl2pPr>
            <a:lvl3pPr marL="1143000" indent="-228600">
              <a:lnSpc>
                <a:spcPct val="100000"/>
              </a:lnSpc>
              <a:buClr>
                <a:srgbClr val="00A9FF"/>
              </a:buClr>
              <a:buFont typeface="Wingdings" charset="2"/>
              <a:buChar char="§"/>
              <a:defRPr sz="3200" b="0">
                <a:solidFill>
                  <a:schemeClr val="tx1"/>
                </a:solidFill>
              </a:defRPr>
            </a:lvl3pPr>
            <a:lvl4pPr>
              <a:defRPr sz="3200"/>
            </a:lvl4pPr>
            <a:lvl5pPr>
              <a:defRPr sz="3200"/>
            </a:lvl5pPr>
          </a:lstStyle>
          <a:p>
            <a:pPr lvl="0"/>
            <a:r>
              <a:rPr lang="en-US"/>
              <a:t>Edit Master text styles</a:t>
            </a:r>
          </a:p>
          <a:p>
            <a:pPr lvl="1"/>
            <a:r>
              <a:rPr lang="en-US"/>
              <a:t>Second level</a:t>
            </a:r>
          </a:p>
          <a:p>
            <a:pPr lvl="2"/>
            <a:r>
              <a:rPr lang="en-US"/>
              <a:t>Third level</a:t>
            </a:r>
          </a:p>
        </p:txBody>
      </p:sp>
      <p:sp>
        <p:nvSpPr>
          <p:cNvPr id="2" name="Slide Number Placeholder 5">
            <a:extLst>
              <a:ext uri="{FF2B5EF4-FFF2-40B4-BE49-F238E27FC236}">
                <a16:creationId xmlns:a16="http://schemas.microsoft.com/office/drawing/2014/main" id="{A6FA0F2C-78AF-3C9F-14B4-920E1EA736C6}"/>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90661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Text Placeholder 2"/>
          <p:cNvSpPr>
            <a:spLocks noGrp="1"/>
          </p:cNvSpPr>
          <p:nvPr>
            <p:ph type="body" idx="1"/>
          </p:nvPr>
        </p:nvSpPr>
        <p:spPr>
          <a:xfrm>
            <a:off x="773411" y="2032777"/>
            <a:ext cx="4869743" cy="769809"/>
          </a:xfrm>
          <a:prstGeom prst="rect">
            <a:avLst/>
          </a:prstGeom>
        </p:spPr>
        <p:txBody>
          <a:bodyPr anchor="b">
            <a:noAutofit/>
          </a:bodyPr>
          <a:lstStyle>
            <a:lvl1pPr marL="0" indent="0" algn="l">
              <a:lnSpc>
                <a:spcPct val="100000"/>
              </a:lnSpc>
              <a:buNone/>
              <a:defRPr sz="2200" b="0" cap="none" baseline="0">
                <a:solidFill>
                  <a:srgbClr val="00B0F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8" name="Content Placeholder 3"/>
          <p:cNvSpPr>
            <a:spLocks noGrp="1"/>
          </p:cNvSpPr>
          <p:nvPr>
            <p:ph sz="half" idx="2"/>
          </p:nvPr>
        </p:nvSpPr>
        <p:spPr>
          <a:xfrm>
            <a:off x="773410" y="3337854"/>
            <a:ext cx="4869744" cy="3040252"/>
          </a:xfrm>
          <a:prstGeom prst="rect">
            <a:avLst/>
          </a:prstGeom>
        </p:spPr>
        <p:txBody>
          <a:bodyPr>
            <a:noAutofit/>
          </a:bodyPr>
          <a:lstStyle>
            <a:lvl1pPr marL="228600" indent="-228600">
              <a:lnSpc>
                <a:spcPct val="100000"/>
              </a:lnSpc>
              <a:buClr>
                <a:srgbClr val="00B0F0"/>
              </a:buClr>
              <a:buFont typeface="Wingdings" charset="2"/>
              <a:buChar char="§"/>
              <a:defRPr sz="3200" b="0">
                <a:solidFill>
                  <a:schemeClr val="tx1"/>
                </a:solidFill>
              </a:defRPr>
            </a:lvl1pPr>
            <a:lvl2pPr marL="685800" indent="-228600">
              <a:lnSpc>
                <a:spcPct val="100000"/>
              </a:lnSpc>
              <a:buClr>
                <a:srgbClr val="00B0F0"/>
              </a:buClr>
              <a:buFont typeface="Wingdings" charset="2"/>
              <a:buChar char="§"/>
              <a:defRPr sz="3200" b="0">
                <a:solidFill>
                  <a:schemeClr val="tx1"/>
                </a:solidFill>
              </a:defRPr>
            </a:lvl2pPr>
            <a:lvl3pPr marL="1143000" indent="-228600">
              <a:lnSpc>
                <a:spcPct val="100000"/>
              </a:lnSpc>
              <a:buClr>
                <a:srgbClr val="00B0F0"/>
              </a:buClr>
              <a:buFont typeface="Wingdings" charset="2"/>
              <a:buChar char="§"/>
              <a:defRPr sz="3200" b="0">
                <a:solidFill>
                  <a:schemeClr val="tx1"/>
                </a:solidFill>
              </a:defRPr>
            </a:lvl3pPr>
            <a:lvl4pPr>
              <a:defRPr sz="3200"/>
            </a:lvl4pPr>
            <a:lvl5pPr>
              <a:defRPr sz="3200"/>
            </a:lvl5pPr>
          </a:lstStyle>
          <a:p>
            <a:pPr lvl="0"/>
            <a:r>
              <a:rPr lang="en-US" dirty="0"/>
              <a:t>Edit Master text styles</a:t>
            </a:r>
          </a:p>
          <a:p>
            <a:pPr lvl="1"/>
            <a:r>
              <a:rPr lang="en-US" dirty="0"/>
              <a:t>Second level</a:t>
            </a:r>
          </a:p>
          <a:p>
            <a:pPr lvl="2"/>
            <a:r>
              <a:rPr lang="en-US" dirty="0"/>
              <a:t>Third level</a:t>
            </a:r>
          </a:p>
        </p:txBody>
      </p:sp>
      <p:sp>
        <p:nvSpPr>
          <p:cNvPr id="9" name="Text Placeholder 2"/>
          <p:cNvSpPr>
            <a:spLocks noGrp="1"/>
          </p:cNvSpPr>
          <p:nvPr>
            <p:ph type="body" idx="12"/>
          </p:nvPr>
        </p:nvSpPr>
        <p:spPr>
          <a:xfrm>
            <a:off x="5968074" y="2032777"/>
            <a:ext cx="4869743" cy="769809"/>
          </a:xfrm>
          <a:prstGeom prst="rect">
            <a:avLst/>
          </a:prstGeom>
        </p:spPr>
        <p:txBody>
          <a:bodyPr anchor="b">
            <a:noAutofit/>
          </a:bodyPr>
          <a:lstStyle>
            <a:lvl1pPr marL="0" indent="0" algn="l">
              <a:lnSpc>
                <a:spcPct val="100000"/>
              </a:lnSpc>
              <a:buNone/>
              <a:defRPr sz="2200" b="0" cap="none" baseline="0">
                <a:solidFill>
                  <a:srgbClr val="00B0F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10" name="Content Placeholder 3"/>
          <p:cNvSpPr>
            <a:spLocks noGrp="1"/>
          </p:cNvSpPr>
          <p:nvPr>
            <p:ph sz="half" idx="13"/>
          </p:nvPr>
        </p:nvSpPr>
        <p:spPr>
          <a:xfrm>
            <a:off x="5968073" y="3337854"/>
            <a:ext cx="4869744" cy="3040251"/>
          </a:xfrm>
          <a:prstGeom prst="rect">
            <a:avLst/>
          </a:prstGeom>
        </p:spPr>
        <p:txBody>
          <a:bodyPr>
            <a:noAutofit/>
          </a:bodyPr>
          <a:lstStyle>
            <a:lvl1pPr marL="228600" indent="-228600">
              <a:lnSpc>
                <a:spcPct val="100000"/>
              </a:lnSpc>
              <a:buClr>
                <a:srgbClr val="00B0F0"/>
              </a:buClr>
              <a:buFont typeface="Wingdings" charset="2"/>
              <a:buChar char="§"/>
              <a:defRPr sz="3200" b="0">
                <a:solidFill>
                  <a:schemeClr val="tx1"/>
                </a:solidFill>
              </a:defRPr>
            </a:lvl1pPr>
            <a:lvl2pPr marL="685800" indent="-228600">
              <a:lnSpc>
                <a:spcPct val="100000"/>
              </a:lnSpc>
              <a:buClr>
                <a:srgbClr val="00B0F0"/>
              </a:buClr>
              <a:buFont typeface="Wingdings" charset="2"/>
              <a:buChar char="§"/>
              <a:defRPr sz="3200" b="0">
                <a:solidFill>
                  <a:schemeClr val="tx1"/>
                </a:solidFill>
              </a:defRPr>
            </a:lvl2pPr>
            <a:lvl3pPr marL="1143000" indent="-228600">
              <a:lnSpc>
                <a:spcPct val="100000"/>
              </a:lnSpc>
              <a:buClr>
                <a:srgbClr val="00B0F0"/>
              </a:buClr>
              <a:buFont typeface="Wingdings" charset="2"/>
              <a:buChar char="§"/>
              <a:defRPr sz="3200" b="0">
                <a:solidFill>
                  <a:schemeClr val="tx1"/>
                </a:solidFill>
              </a:defRPr>
            </a:lvl3pPr>
            <a:lvl4pPr>
              <a:defRPr sz="3200"/>
            </a:lvl4pPr>
            <a:lvl5pPr>
              <a:defRPr sz="3200"/>
            </a:lvl5pPr>
          </a:lstStyle>
          <a:p>
            <a:pPr lvl="0"/>
            <a:r>
              <a:rPr lang="en-US" dirty="0"/>
              <a:t>Edit Master text styles</a:t>
            </a:r>
          </a:p>
          <a:p>
            <a:pPr lvl="1"/>
            <a:r>
              <a:rPr lang="en-US" dirty="0"/>
              <a:t>Second level</a:t>
            </a:r>
          </a:p>
          <a:p>
            <a:pPr lvl="2"/>
            <a:r>
              <a:rPr lang="en-US" dirty="0"/>
              <a:t>Third level</a:t>
            </a:r>
          </a:p>
        </p:txBody>
      </p:sp>
      <p:sp>
        <p:nvSpPr>
          <p:cNvPr id="11" name="Title 1"/>
          <p:cNvSpPr>
            <a:spLocks noGrp="1"/>
          </p:cNvSpPr>
          <p:nvPr>
            <p:ph type="title" hasCustomPrompt="1"/>
          </p:nvPr>
        </p:nvSpPr>
        <p:spPr>
          <a:xfrm>
            <a:off x="773410" y="979687"/>
            <a:ext cx="10064407" cy="637077"/>
          </a:xfrm>
          <a:prstGeom prst="rect">
            <a:avLst/>
          </a:prstGeom>
        </p:spPr>
        <p:txBody>
          <a:bodyPr>
            <a:normAutofit/>
          </a:bodyPr>
          <a:lstStyle>
            <a:lvl1pPr algn="l">
              <a:defRPr sz="1800" b="1" i="0">
                <a:solidFill>
                  <a:srgbClr val="00B0F0"/>
                </a:solidFill>
                <a:latin typeface="Arial" charset="0"/>
                <a:ea typeface="Arial" charset="0"/>
                <a:cs typeface="Arial" charset="0"/>
              </a:defRPr>
            </a:lvl1pPr>
          </a:lstStyle>
          <a:p>
            <a:r>
              <a:rPr lang="en-US" dirty="0"/>
              <a:t>Click to edit master title style</a:t>
            </a:r>
          </a:p>
        </p:txBody>
      </p:sp>
      <p:sp>
        <p:nvSpPr>
          <p:cNvPr id="2" name="Slide Number Placeholder 5">
            <a:extLst>
              <a:ext uri="{FF2B5EF4-FFF2-40B4-BE49-F238E27FC236}">
                <a16:creationId xmlns:a16="http://schemas.microsoft.com/office/drawing/2014/main" id="{A5D051E4-D943-ADE2-3C0E-EA6586934913}"/>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903464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Title 1"/>
          <p:cNvSpPr>
            <a:spLocks noGrp="1"/>
          </p:cNvSpPr>
          <p:nvPr>
            <p:ph type="title"/>
          </p:nvPr>
        </p:nvSpPr>
        <p:spPr>
          <a:xfrm>
            <a:off x="661743" y="2032776"/>
            <a:ext cx="3938833" cy="1581962"/>
          </a:xfrm>
          <a:prstGeom prst="rect">
            <a:avLst/>
          </a:prstGeom>
        </p:spPr>
        <p:txBody>
          <a:bodyPr anchor="t">
            <a:normAutofit/>
          </a:bodyPr>
          <a:lstStyle>
            <a:lvl1pPr algn="l">
              <a:defRPr sz="3200" b="0">
                <a:solidFill>
                  <a:srgbClr val="00B0F0"/>
                </a:solidFill>
                <a:latin typeface="+mn-lt"/>
              </a:defRPr>
            </a:lvl1pPr>
          </a:lstStyle>
          <a:p>
            <a:r>
              <a:rPr lang="en-US" dirty="0"/>
              <a:t>Click to edit Master title style</a:t>
            </a:r>
          </a:p>
        </p:txBody>
      </p:sp>
      <p:sp>
        <p:nvSpPr>
          <p:cNvPr id="11" name="Subtitle 2"/>
          <p:cNvSpPr>
            <a:spLocks noGrp="1"/>
          </p:cNvSpPr>
          <p:nvPr>
            <p:ph type="subTitle" idx="11"/>
          </p:nvPr>
        </p:nvSpPr>
        <p:spPr>
          <a:xfrm>
            <a:off x="661743" y="3814534"/>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2" name="Content Placeholder 2"/>
          <p:cNvSpPr>
            <a:spLocks noGrp="1"/>
          </p:cNvSpPr>
          <p:nvPr>
            <p:ph idx="1"/>
          </p:nvPr>
        </p:nvSpPr>
        <p:spPr>
          <a:xfrm>
            <a:off x="5075864" y="2032776"/>
            <a:ext cx="5446278" cy="3931442"/>
          </a:xfrm>
          <a:prstGeom prst="rect">
            <a:avLst/>
          </a:prstGeom>
        </p:spPr>
        <p:txBody>
          <a:bodyPr anchor="ctr"/>
          <a:lstStyle>
            <a:lvl1pPr marL="228600" indent="-228600">
              <a:buClr>
                <a:srgbClr val="00B0F0"/>
              </a:buClr>
              <a:buFont typeface="Wingdings" charset="2"/>
              <a:buChar char="§"/>
              <a:defRPr sz="3200" b="0" i="0">
                <a:solidFill>
                  <a:schemeClr val="tx1"/>
                </a:solidFill>
                <a:latin typeface="Arial" charset="0"/>
                <a:ea typeface="Arial" charset="0"/>
                <a:cs typeface="Arial" charset="0"/>
              </a:defRPr>
            </a:lvl1pPr>
            <a:lvl2pPr marL="685800" indent="-228600">
              <a:buClr>
                <a:srgbClr val="00B0F0"/>
              </a:buClr>
              <a:buFont typeface="Wingdings" charset="2"/>
              <a:buChar char="§"/>
              <a:defRPr sz="3200" b="0" i="0">
                <a:solidFill>
                  <a:schemeClr val="tx1"/>
                </a:solidFill>
                <a:latin typeface="Arial" charset="0"/>
                <a:ea typeface="Arial" charset="0"/>
                <a:cs typeface="Arial" charset="0"/>
              </a:defRPr>
            </a:lvl2pPr>
            <a:lvl3pPr marL="1143000" indent="-228600">
              <a:buClr>
                <a:srgbClr val="00B0F0"/>
              </a:buClr>
              <a:buFont typeface="Wingdings" charset="2"/>
              <a:buChar char="§"/>
              <a:defRPr sz="3200" b="0" i="0">
                <a:solidFill>
                  <a:schemeClr val="tx1"/>
                </a:solidFill>
                <a:latin typeface="Arial" charset="0"/>
                <a:ea typeface="Arial" charset="0"/>
                <a:cs typeface="Arial" charset="0"/>
              </a:defRPr>
            </a:lvl3pPr>
            <a:lvl4pPr marL="1600200" indent="-228600">
              <a:buClr>
                <a:srgbClr val="00B0F0"/>
              </a:buClr>
              <a:buFont typeface="Wingdings" charset="2"/>
              <a:buChar char="§"/>
              <a:defRPr sz="3200" b="0" i="0">
                <a:solidFill>
                  <a:schemeClr val="tx1"/>
                </a:solidFill>
                <a:latin typeface="Arial" charset="0"/>
                <a:ea typeface="Arial" charset="0"/>
                <a:cs typeface="Arial" charset="0"/>
              </a:defRPr>
            </a:lvl4pPr>
            <a:lvl5pPr marL="2057400" indent="-228600">
              <a:buClr>
                <a:srgbClr val="00B0F0"/>
              </a:buClr>
              <a:buFont typeface="Wingdings" charset="2"/>
              <a:buChar char="§"/>
              <a:defRPr sz="3200" b="0" i="0">
                <a:solidFill>
                  <a:schemeClr val="tx1"/>
                </a:solidFill>
                <a:latin typeface="Arial" charset="0"/>
                <a:ea typeface="Arial" charset="0"/>
                <a:cs typeface="Arial"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A3C6CC66-71FB-B5E9-4AE7-C51642E1CF5B}"/>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456365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661743" y="2032776"/>
            <a:ext cx="3938833" cy="1581962"/>
          </a:xfrm>
          <a:prstGeom prst="rect">
            <a:avLst/>
          </a:prstGeom>
        </p:spPr>
        <p:txBody>
          <a:bodyPr anchor="t">
            <a:normAutofit/>
          </a:bodyPr>
          <a:lstStyle>
            <a:lvl1pPr algn="l">
              <a:defRPr sz="3200" b="0" i="0">
                <a:solidFill>
                  <a:srgbClr val="00B0F0"/>
                </a:solidFill>
                <a:latin typeface="Arial" charset="0"/>
                <a:ea typeface="Arial" charset="0"/>
                <a:cs typeface="Arial" charset="0"/>
              </a:defRPr>
            </a:lvl1pPr>
          </a:lstStyle>
          <a:p>
            <a:r>
              <a:rPr lang="en-US" dirty="0"/>
              <a:t>Click to edit Master title style</a:t>
            </a:r>
          </a:p>
        </p:txBody>
      </p:sp>
      <p:sp>
        <p:nvSpPr>
          <p:cNvPr id="9" name="Subtitle 2"/>
          <p:cNvSpPr>
            <a:spLocks noGrp="1"/>
          </p:cNvSpPr>
          <p:nvPr>
            <p:ph type="subTitle" idx="11"/>
          </p:nvPr>
        </p:nvSpPr>
        <p:spPr>
          <a:xfrm>
            <a:off x="661743" y="3814534"/>
            <a:ext cx="3938833" cy="900340"/>
          </a:xfrm>
          <a:prstGeom prst="rect">
            <a:avLst/>
          </a:prstGeom>
        </p:spPr>
        <p:txBody>
          <a:bodyPr tIns="0" anchor="b">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2"/>
          <p:cNvSpPr>
            <a:spLocks noGrp="1" noChangeAspect="1"/>
          </p:cNvSpPr>
          <p:nvPr>
            <p:ph type="pic" idx="1"/>
          </p:nvPr>
        </p:nvSpPr>
        <p:spPr>
          <a:xfrm>
            <a:off x="6747062" y="979688"/>
            <a:ext cx="4182876" cy="5881540"/>
          </a:xfrm>
          <a:prstGeom prst="rect">
            <a:avLst/>
          </a:prstGeo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solidFill>
                  <a:schemeClr val="bg2">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Slide Number Placeholder 5">
            <a:extLst>
              <a:ext uri="{FF2B5EF4-FFF2-40B4-BE49-F238E27FC236}">
                <a16:creationId xmlns:a16="http://schemas.microsoft.com/office/drawing/2014/main" id="{DB269D5E-1BCC-D147-3D72-1485EA198012}"/>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468787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8" name="Vertical Text Placeholder 2"/>
          <p:cNvSpPr>
            <a:spLocks noGrp="1"/>
          </p:cNvSpPr>
          <p:nvPr>
            <p:ph type="body" orient="vert" idx="1"/>
          </p:nvPr>
        </p:nvSpPr>
        <p:spPr>
          <a:xfrm>
            <a:off x="1947791" y="2032777"/>
            <a:ext cx="7687507" cy="4439522"/>
          </a:xfrm>
          <a:prstGeom prst="rect">
            <a:avLst/>
          </a:prstGeom>
        </p:spPr>
        <p:txBody>
          <a:bodyPr vert="eaVert">
            <a:normAutofit/>
          </a:bodyPr>
          <a:lstStyle>
            <a:lvl1pPr marL="228600" indent="-228600">
              <a:lnSpc>
                <a:spcPct val="100000"/>
              </a:lnSpc>
              <a:buClr>
                <a:srgbClr val="00B0F0"/>
              </a:buClr>
              <a:buFont typeface="Wingdings" charset="2"/>
              <a:buChar char="§"/>
              <a:defRPr sz="3200" b="0">
                <a:solidFill>
                  <a:schemeClr val="tx1"/>
                </a:solidFill>
              </a:defRPr>
            </a:lvl1pPr>
            <a:lvl2pPr marL="685800" indent="-228600">
              <a:lnSpc>
                <a:spcPct val="100000"/>
              </a:lnSpc>
              <a:buClr>
                <a:srgbClr val="00B0F0"/>
              </a:buClr>
              <a:buFont typeface="Wingdings" charset="2"/>
              <a:buChar char="§"/>
              <a:defRPr sz="3200" b="0">
                <a:solidFill>
                  <a:schemeClr val="tx1"/>
                </a:solidFill>
              </a:defRPr>
            </a:lvl2pPr>
            <a:lvl3pPr marL="1143000" indent="-228600">
              <a:lnSpc>
                <a:spcPct val="100000"/>
              </a:lnSpc>
              <a:buClr>
                <a:srgbClr val="00B0F0"/>
              </a:buClr>
              <a:buFont typeface="Wingdings" charset="2"/>
              <a:buChar char="§"/>
              <a:defRPr sz="3200" b="0">
                <a:solidFill>
                  <a:schemeClr val="tx1"/>
                </a:solidFill>
              </a:defRPr>
            </a:lvl3pPr>
            <a:lvl4pPr marL="1600200" indent="-228600">
              <a:lnSpc>
                <a:spcPct val="100000"/>
              </a:lnSpc>
              <a:buClr>
                <a:srgbClr val="00B0F0"/>
              </a:buClr>
              <a:buFont typeface="Wingdings" charset="2"/>
              <a:buChar char="§"/>
              <a:defRPr sz="3200" b="0">
                <a:solidFill>
                  <a:schemeClr val="tx1"/>
                </a:solidFill>
              </a:defRPr>
            </a:lvl4pPr>
            <a:lvl5pPr marL="2057400" indent="-228600">
              <a:lnSpc>
                <a:spcPct val="100000"/>
              </a:lnSpc>
              <a:buClr>
                <a:srgbClr val="00B0F0"/>
              </a:buClr>
              <a:buFont typeface="Wingdings" charset="2"/>
              <a:buChar char="§"/>
              <a:defRPr sz="3200" b="0">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1"/>
          <p:cNvSpPr>
            <a:spLocks noGrp="1"/>
          </p:cNvSpPr>
          <p:nvPr>
            <p:ph type="title" hasCustomPrompt="1"/>
          </p:nvPr>
        </p:nvSpPr>
        <p:spPr>
          <a:xfrm>
            <a:off x="1947791" y="979688"/>
            <a:ext cx="7687507" cy="663582"/>
          </a:xfrm>
          <a:prstGeom prst="rect">
            <a:avLst/>
          </a:prstGeom>
        </p:spPr>
        <p:txBody>
          <a:bodyPr>
            <a:normAutofit/>
          </a:bodyPr>
          <a:lstStyle>
            <a:lvl1pPr algn="l">
              <a:defRPr sz="1800" b="1" i="0">
                <a:solidFill>
                  <a:srgbClr val="00B0F0"/>
                </a:solidFill>
                <a:latin typeface="Arial" charset="0"/>
                <a:ea typeface="Arial" charset="0"/>
                <a:cs typeface="Arial" charset="0"/>
              </a:defRPr>
            </a:lvl1pPr>
          </a:lstStyle>
          <a:p>
            <a:r>
              <a:rPr lang="en-US" dirty="0"/>
              <a:t>Click to edit master title style</a:t>
            </a:r>
          </a:p>
        </p:txBody>
      </p:sp>
      <p:sp>
        <p:nvSpPr>
          <p:cNvPr id="2" name="Slide Number Placeholder 5">
            <a:extLst>
              <a:ext uri="{FF2B5EF4-FFF2-40B4-BE49-F238E27FC236}">
                <a16:creationId xmlns:a16="http://schemas.microsoft.com/office/drawing/2014/main" id="{215D35AE-0AAB-E28D-A739-2A7D4F5B37B0}"/>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592065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8" name="Vertical Text Placeholder 2"/>
          <p:cNvSpPr>
            <a:spLocks noGrp="1"/>
          </p:cNvSpPr>
          <p:nvPr>
            <p:ph type="body" orient="vert" idx="1"/>
          </p:nvPr>
        </p:nvSpPr>
        <p:spPr>
          <a:xfrm>
            <a:off x="1947791" y="2032777"/>
            <a:ext cx="6921889" cy="4439522"/>
          </a:xfrm>
          <a:prstGeom prst="rect">
            <a:avLst/>
          </a:prstGeom>
        </p:spPr>
        <p:txBody>
          <a:bodyPr vert="eaVert">
            <a:normAutofit/>
          </a:bodyPr>
          <a:lstStyle>
            <a:lvl1pPr marL="228600" indent="-228600">
              <a:lnSpc>
                <a:spcPct val="100000"/>
              </a:lnSpc>
              <a:buClr>
                <a:srgbClr val="00B0F0"/>
              </a:buClr>
              <a:buFont typeface="Wingdings" charset="2"/>
              <a:buChar char="§"/>
              <a:defRPr sz="3200" b="0">
                <a:solidFill>
                  <a:schemeClr val="tx1"/>
                </a:solidFill>
              </a:defRPr>
            </a:lvl1pPr>
            <a:lvl2pPr marL="685800" indent="-228600">
              <a:lnSpc>
                <a:spcPct val="100000"/>
              </a:lnSpc>
              <a:buClr>
                <a:srgbClr val="00B0F0"/>
              </a:buClr>
              <a:buFont typeface="Wingdings" charset="2"/>
              <a:buChar char="§"/>
              <a:defRPr sz="3200" b="0">
                <a:solidFill>
                  <a:schemeClr val="tx1"/>
                </a:solidFill>
              </a:defRPr>
            </a:lvl2pPr>
            <a:lvl3pPr marL="1143000" indent="-228600">
              <a:lnSpc>
                <a:spcPct val="100000"/>
              </a:lnSpc>
              <a:buClr>
                <a:srgbClr val="00B0F0"/>
              </a:buClr>
              <a:buFont typeface="Wingdings" charset="2"/>
              <a:buChar char="§"/>
              <a:defRPr sz="3200" b="0">
                <a:solidFill>
                  <a:schemeClr val="tx1"/>
                </a:solidFill>
              </a:defRPr>
            </a:lvl3pPr>
            <a:lvl4pPr marL="1600200" indent="-228600">
              <a:lnSpc>
                <a:spcPct val="100000"/>
              </a:lnSpc>
              <a:buClr>
                <a:srgbClr val="00B0F0"/>
              </a:buClr>
              <a:buFont typeface="Wingdings" charset="2"/>
              <a:buChar char="§"/>
              <a:defRPr sz="3200" b="0">
                <a:solidFill>
                  <a:schemeClr val="tx1"/>
                </a:solidFill>
              </a:defRPr>
            </a:lvl4pPr>
            <a:lvl5pPr marL="2057400" indent="-228600">
              <a:lnSpc>
                <a:spcPct val="100000"/>
              </a:lnSpc>
              <a:buClr>
                <a:srgbClr val="00B0F0"/>
              </a:buClr>
              <a:buFont typeface="Wingdings" charset="2"/>
              <a:buChar char="§"/>
              <a:defRPr sz="3200" b="0">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1"/>
          <p:cNvSpPr>
            <a:spLocks noGrp="1"/>
          </p:cNvSpPr>
          <p:nvPr>
            <p:ph type="title" hasCustomPrompt="1"/>
          </p:nvPr>
        </p:nvSpPr>
        <p:spPr>
          <a:xfrm rot="5400000">
            <a:off x="7116880" y="3953881"/>
            <a:ext cx="4439522" cy="597317"/>
          </a:xfrm>
          <a:prstGeom prst="rect">
            <a:avLst/>
          </a:prstGeom>
        </p:spPr>
        <p:txBody>
          <a:bodyPr>
            <a:normAutofit/>
          </a:bodyPr>
          <a:lstStyle>
            <a:lvl1pPr algn="l">
              <a:defRPr sz="1800" b="1" i="0">
                <a:solidFill>
                  <a:srgbClr val="00B0F0"/>
                </a:solidFill>
                <a:latin typeface="Arial" charset="0"/>
                <a:ea typeface="Arial" charset="0"/>
                <a:cs typeface="Arial" charset="0"/>
              </a:defRPr>
            </a:lvl1pPr>
          </a:lstStyle>
          <a:p>
            <a:r>
              <a:rPr lang="en-US" dirty="0"/>
              <a:t>Click to edit master title style</a:t>
            </a:r>
          </a:p>
        </p:txBody>
      </p:sp>
      <p:sp>
        <p:nvSpPr>
          <p:cNvPr id="2" name="Slide Number Placeholder 5">
            <a:extLst>
              <a:ext uri="{FF2B5EF4-FFF2-40B4-BE49-F238E27FC236}">
                <a16:creationId xmlns:a16="http://schemas.microsoft.com/office/drawing/2014/main" id="{A71B2F53-FB07-F861-D419-E95700BE377B}"/>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1560668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ure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6" name="Slide Number Placeholder 5"/>
          <p:cNvSpPr txBox="1">
            <a:spLocks/>
          </p:cNvSpPr>
          <p:nvPr userDrawn="1"/>
        </p:nvSpPr>
        <p:spPr>
          <a:xfrm>
            <a:off x="11392788" y="979688"/>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49822" y="204095"/>
            <a:ext cx="1947186" cy="350306"/>
          </a:xfrm>
          <a:prstGeom prst="rect">
            <a:avLst/>
          </a:prstGeom>
        </p:spPr>
      </p:pic>
      <p:sp>
        <p:nvSpPr>
          <p:cNvPr id="9" name="TextBox 8"/>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0" name="Title 1"/>
          <p:cNvSpPr>
            <a:spLocks noGrp="1"/>
          </p:cNvSpPr>
          <p:nvPr>
            <p:ph type="title" hasCustomPrompt="1"/>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dirty="0"/>
              <a:t>Thank you</a:t>
            </a:r>
            <a:br>
              <a:rPr lang="en-US" dirty="0"/>
            </a:br>
            <a:r>
              <a:rPr lang="en-US" dirty="0">
                <a:solidFill>
                  <a:srgbClr val="00B0F0"/>
                </a:solidFill>
              </a:rPr>
              <a:t>Merci</a:t>
            </a:r>
            <a:endParaRPr lang="en-US" dirty="0"/>
          </a:p>
        </p:txBody>
      </p:sp>
      <p:sp>
        <p:nvSpPr>
          <p:cNvPr id="13" name="Text Placeholder 12"/>
          <p:cNvSpPr>
            <a:spLocks noGrp="1"/>
          </p:cNvSpPr>
          <p:nvPr>
            <p:ph type="body" sz="quarter" idx="10" hasCustomPrompt="1"/>
          </p:nvPr>
        </p:nvSpPr>
        <p:spPr>
          <a:xfrm>
            <a:off x="661988" y="4493174"/>
            <a:ext cx="3938587" cy="781188"/>
          </a:xfrm>
          <a:prstGeom prst="rect">
            <a:avLst/>
          </a:prstGeom>
        </p:spPr>
        <p:txBody>
          <a:bodyPr/>
          <a:lstStyle>
            <a:lvl1pPr marL="0" indent="0">
              <a:buFontTx/>
              <a:buNone/>
              <a:defRPr sz="1800"/>
            </a:lvl1pPr>
            <a:lvl3pPr marL="914400" indent="0">
              <a:buFontTx/>
              <a:buNone/>
              <a:defRPr/>
            </a:lvl3pPr>
          </a:lstStyle>
          <a:p>
            <a:pPr lvl="0"/>
            <a:r>
              <a:rPr lang="en-US" dirty="0"/>
              <a:t>Social Handles</a:t>
            </a:r>
          </a:p>
        </p:txBody>
      </p:sp>
      <p:sp>
        <p:nvSpPr>
          <p:cNvPr id="14" name="Text Placeholder 12"/>
          <p:cNvSpPr>
            <a:spLocks noGrp="1"/>
          </p:cNvSpPr>
          <p:nvPr>
            <p:ph type="body" sz="quarter" idx="11"/>
          </p:nvPr>
        </p:nvSpPr>
        <p:spPr>
          <a:xfrm>
            <a:off x="661743" y="4118554"/>
            <a:ext cx="3938587" cy="374620"/>
          </a:xfrm>
          <a:prstGeom prst="rect">
            <a:avLst/>
          </a:prstGeom>
        </p:spPr>
        <p:txBody>
          <a:bodyPr/>
          <a:lstStyle>
            <a:lvl1pPr marL="0" indent="0">
              <a:buFontTx/>
              <a:buNone/>
              <a:defRPr sz="2000" b="1">
                <a:solidFill>
                  <a:srgbClr val="00B0F0"/>
                </a:solidFill>
              </a:defRPr>
            </a:lvl1pPr>
            <a:lvl3pPr marL="914400" indent="0">
              <a:buFontTx/>
              <a:buNone/>
              <a:defRPr/>
            </a:lvl3pPr>
          </a:lstStyle>
          <a:p>
            <a:pPr lvl="0"/>
            <a:r>
              <a:rPr lang="en-US" dirty="0"/>
              <a:t>Edit Master text styles</a:t>
            </a:r>
          </a:p>
        </p:txBody>
      </p:sp>
    </p:spTree>
    <p:extLst>
      <p:ext uri="{BB962C8B-B14F-4D97-AF65-F5344CB8AC3E}">
        <p14:creationId xmlns:p14="http://schemas.microsoft.com/office/powerpoint/2010/main" val="1130185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losur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6" name="Slide Number Placeholder 5"/>
          <p:cNvSpPr txBox="1">
            <a:spLocks/>
          </p:cNvSpPr>
          <p:nvPr userDrawn="1"/>
        </p:nvSpPr>
        <p:spPr>
          <a:xfrm>
            <a:off x="11392788" y="979688"/>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49822" y="204095"/>
            <a:ext cx="1947186" cy="350306"/>
          </a:xfrm>
          <a:prstGeom prst="rect">
            <a:avLst/>
          </a:prstGeom>
        </p:spPr>
      </p:pic>
      <p:sp>
        <p:nvSpPr>
          <p:cNvPr id="9" name="TextBox 8"/>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1" name="Title 1"/>
          <p:cNvSpPr>
            <a:spLocks noGrp="1"/>
          </p:cNvSpPr>
          <p:nvPr>
            <p:ph type="title" hasCustomPrompt="1"/>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dirty="0"/>
              <a:t>Thank you</a:t>
            </a:r>
            <a:br>
              <a:rPr lang="en-US" dirty="0"/>
            </a:br>
            <a:r>
              <a:rPr lang="en-US" dirty="0">
                <a:solidFill>
                  <a:srgbClr val="00B0F0"/>
                </a:solidFill>
              </a:rPr>
              <a:t>Merci</a:t>
            </a:r>
            <a:endParaRPr lang="en-US" dirty="0"/>
          </a:p>
        </p:txBody>
      </p:sp>
      <p:sp>
        <p:nvSpPr>
          <p:cNvPr id="12" name="Text Placeholder 12"/>
          <p:cNvSpPr>
            <a:spLocks noGrp="1"/>
          </p:cNvSpPr>
          <p:nvPr>
            <p:ph type="body" sz="quarter" idx="10" hasCustomPrompt="1"/>
          </p:nvPr>
        </p:nvSpPr>
        <p:spPr>
          <a:xfrm>
            <a:off x="661988" y="4493174"/>
            <a:ext cx="3938587" cy="781188"/>
          </a:xfrm>
          <a:prstGeom prst="rect">
            <a:avLst/>
          </a:prstGeom>
        </p:spPr>
        <p:txBody>
          <a:bodyPr/>
          <a:lstStyle>
            <a:lvl1pPr marL="0" indent="0">
              <a:buFontTx/>
              <a:buNone/>
              <a:defRPr sz="1800"/>
            </a:lvl1pPr>
            <a:lvl3pPr marL="914400" indent="0">
              <a:buFontTx/>
              <a:buNone/>
              <a:defRPr/>
            </a:lvl3pPr>
          </a:lstStyle>
          <a:p>
            <a:pPr lvl="0"/>
            <a:r>
              <a:rPr lang="en-US" dirty="0"/>
              <a:t>Social Handles</a:t>
            </a:r>
          </a:p>
        </p:txBody>
      </p:sp>
      <p:sp>
        <p:nvSpPr>
          <p:cNvPr id="13" name="Text Placeholder 12"/>
          <p:cNvSpPr>
            <a:spLocks noGrp="1"/>
          </p:cNvSpPr>
          <p:nvPr>
            <p:ph type="body" sz="quarter" idx="11"/>
          </p:nvPr>
        </p:nvSpPr>
        <p:spPr>
          <a:xfrm>
            <a:off x="661743" y="4118554"/>
            <a:ext cx="3938587" cy="374620"/>
          </a:xfrm>
          <a:prstGeom prst="rect">
            <a:avLst/>
          </a:prstGeom>
        </p:spPr>
        <p:txBody>
          <a:bodyPr/>
          <a:lstStyle>
            <a:lvl1pPr marL="0" indent="0">
              <a:buFontTx/>
              <a:buNone/>
              <a:defRPr sz="2000" b="1">
                <a:solidFill>
                  <a:srgbClr val="00B0F0"/>
                </a:solidFill>
              </a:defRPr>
            </a:lvl1pPr>
            <a:lvl3pPr marL="914400" indent="0">
              <a:buFontTx/>
              <a:buNone/>
              <a:defRPr/>
            </a:lvl3pPr>
          </a:lstStyle>
          <a:p>
            <a:pPr lvl="0"/>
            <a:r>
              <a:rPr lang="en-US"/>
              <a:t>Edit Master text styles</a:t>
            </a:r>
          </a:p>
        </p:txBody>
      </p:sp>
    </p:spTree>
    <p:extLst>
      <p:ext uri="{BB962C8B-B14F-4D97-AF65-F5344CB8AC3E}">
        <p14:creationId xmlns:p14="http://schemas.microsoft.com/office/powerpoint/2010/main" val="535462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losur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6" name="Slide Number Placeholder 5"/>
          <p:cNvSpPr txBox="1">
            <a:spLocks/>
          </p:cNvSpPr>
          <p:nvPr userDrawn="1"/>
        </p:nvSpPr>
        <p:spPr>
          <a:xfrm>
            <a:off x="11392788" y="979688"/>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49822" y="204095"/>
            <a:ext cx="1947186" cy="350306"/>
          </a:xfrm>
          <a:prstGeom prst="rect">
            <a:avLst/>
          </a:prstGeom>
        </p:spPr>
      </p:pic>
      <p:sp>
        <p:nvSpPr>
          <p:cNvPr id="9" name="TextBox 8"/>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1" name="Title 1"/>
          <p:cNvSpPr>
            <a:spLocks noGrp="1"/>
          </p:cNvSpPr>
          <p:nvPr>
            <p:ph type="title" hasCustomPrompt="1"/>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dirty="0"/>
              <a:t>Thank you</a:t>
            </a:r>
            <a:br>
              <a:rPr lang="en-US" dirty="0"/>
            </a:br>
            <a:r>
              <a:rPr lang="en-US" dirty="0">
                <a:solidFill>
                  <a:srgbClr val="00B0F0"/>
                </a:solidFill>
              </a:rPr>
              <a:t>Merci</a:t>
            </a:r>
            <a:endParaRPr lang="en-US" dirty="0"/>
          </a:p>
        </p:txBody>
      </p:sp>
      <p:sp>
        <p:nvSpPr>
          <p:cNvPr id="12" name="Text Placeholder 12"/>
          <p:cNvSpPr>
            <a:spLocks noGrp="1"/>
          </p:cNvSpPr>
          <p:nvPr>
            <p:ph type="body" sz="quarter" idx="10" hasCustomPrompt="1"/>
          </p:nvPr>
        </p:nvSpPr>
        <p:spPr>
          <a:xfrm>
            <a:off x="661988" y="4493174"/>
            <a:ext cx="3938587" cy="781188"/>
          </a:xfrm>
          <a:prstGeom prst="rect">
            <a:avLst/>
          </a:prstGeom>
        </p:spPr>
        <p:txBody>
          <a:bodyPr/>
          <a:lstStyle>
            <a:lvl1pPr marL="0" indent="0">
              <a:buFontTx/>
              <a:buNone/>
              <a:defRPr sz="1800"/>
            </a:lvl1pPr>
            <a:lvl3pPr marL="914400" indent="0">
              <a:buFontTx/>
              <a:buNone/>
              <a:defRPr/>
            </a:lvl3pPr>
          </a:lstStyle>
          <a:p>
            <a:pPr lvl="0"/>
            <a:r>
              <a:rPr lang="en-US" dirty="0"/>
              <a:t>Social Handles</a:t>
            </a:r>
          </a:p>
        </p:txBody>
      </p:sp>
      <p:sp>
        <p:nvSpPr>
          <p:cNvPr id="13" name="Text Placeholder 12"/>
          <p:cNvSpPr>
            <a:spLocks noGrp="1"/>
          </p:cNvSpPr>
          <p:nvPr>
            <p:ph type="body" sz="quarter" idx="11"/>
          </p:nvPr>
        </p:nvSpPr>
        <p:spPr>
          <a:xfrm>
            <a:off x="661743" y="4118554"/>
            <a:ext cx="3938587" cy="374620"/>
          </a:xfrm>
          <a:prstGeom prst="rect">
            <a:avLst/>
          </a:prstGeom>
        </p:spPr>
        <p:txBody>
          <a:bodyPr/>
          <a:lstStyle>
            <a:lvl1pPr marL="0" indent="0">
              <a:buFontTx/>
              <a:buNone/>
              <a:defRPr sz="2000" b="1">
                <a:solidFill>
                  <a:srgbClr val="00B0F0"/>
                </a:solidFill>
              </a:defRPr>
            </a:lvl1pPr>
            <a:lvl3pPr marL="914400" indent="0">
              <a:buFontTx/>
              <a:buNone/>
              <a:defRPr/>
            </a:lvl3pPr>
          </a:lstStyle>
          <a:p>
            <a:pPr lvl="0"/>
            <a:r>
              <a:rPr lang="en-US"/>
              <a:t>Edit Master text styles</a:t>
            </a:r>
          </a:p>
        </p:txBody>
      </p:sp>
    </p:spTree>
    <p:extLst>
      <p:ext uri="{BB962C8B-B14F-4D97-AF65-F5344CB8AC3E}">
        <p14:creationId xmlns:p14="http://schemas.microsoft.com/office/powerpoint/2010/main" val="15641767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losur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5957888"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sp>
        <p:nvSpPr>
          <p:cNvPr id="6" name="Slide Number Placeholder 5"/>
          <p:cNvSpPr txBox="1">
            <a:spLocks/>
          </p:cNvSpPr>
          <p:nvPr userDrawn="1"/>
        </p:nvSpPr>
        <p:spPr>
          <a:xfrm>
            <a:off x="11392788" y="979688"/>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49822" y="204095"/>
            <a:ext cx="1947186" cy="350306"/>
          </a:xfrm>
          <a:prstGeom prst="rect">
            <a:avLst/>
          </a:prstGeom>
        </p:spPr>
      </p:pic>
      <p:sp>
        <p:nvSpPr>
          <p:cNvPr id="9" name="TextBox 8"/>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11" name="Title 1"/>
          <p:cNvSpPr>
            <a:spLocks noGrp="1"/>
          </p:cNvSpPr>
          <p:nvPr>
            <p:ph type="title" hasCustomPrompt="1"/>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dirty="0"/>
              <a:t>Thank you</a:t>
            </a:r>
            <a:br>
              <a:rPr lang="en-US" dirty="0"/>
            </a:br>
            <a:r>
              <a:rPr lang="en-US" dirty="0">
                <a:solidFill>
                  <a:srgbClr val="00B0F0"/>
                </a:solidFill>
              </a:rPr>
              <a:t>Merci</a:t>
            </a:r>
            <a:endParaRPr lang="en-US" dirty="0"/>
          </a:p>
        </p:txBody>
      </p:sp>
      <p:sp>
        <p:nvSpPr>
          <p:cNvPr id="12" name="Text Placeholder 12"/>
          <p:cNvSpPr>
            <a:spLocks noGrp="1"/>
          </p:cNvSpPr>
          <p:nvPr>
            <p:ph type="body" sz="quarter" idx="10" hasCustomPrompt="1"/>
          </p:nvPr>
        </p:nvSpPr>
        <p:spPr>
          <a:xfrm>
            <a:off x="661988" y="4493174"/>
            <a:ext cx="3938587" cy="781188"/>
          </a:xfrm>
          <a:prstGeom prst="rect">
            <a:avLst/>
          </a:prstGeom>
        </p:spPr>
        <p:txBody>
          <a:bodyPr/>
          <a:lstStyle>
            <a:lvl1pPr marL="0" indent="0">
              <a:buFontTx/>
              <a:buNone/>
              <a:defRPr sz="1800"/>
            </a:lvl1pPr>
            <a:lvl3pPr marL="914400" indent="0">
              <a:buFontTx/>
              <a:buNone/>
              <a:defRPr/>
            </a:lvl3pPr>
          </a:lstStyle>
          <a:p>
            <a:pPr lvl="0"/>
            <a:r>
              <a:rPr lang="en-US" dirty="0"/>
              <a:t>Social Handles</a:t>
            </a:r>
          </a:p>
        </p:txBody>
      </p:sp>
      <p:sp>
        <p:nvSpPr>
          <p:cNvPr id="13" name="Text Placeholder 12"/>
          <p:cNvSpPr>
            <a:spLocks noGrp="1"/>
          </p:cNvSpPr>
          <p:nvPr>
            <p:ph type="body" sz="quarter" idx="11"/>
          </p:nvPr>
        </p:nvSpPr>
        <p:spPr>
          <a:xfrm>
            <a:off x="661743" y="4118554"/>
            <a:ext cx="3938587" cy="374620"/>
          </a:xfrm>
          <a:prstGeom prst="rect">
            <a:avLst/>
          </a:prstGeom>
        </p:spPr>
        <p:txBody>
          <a:bodyPr/>
          <a:lstStyle>
            <a:lvl1pPr marL="0" indent="0">
              <a:buFontTx/>
              <a:buNone/>
              <a:defRPr sz="2000" b="1">
                <a:solidFill>
                  <a:srgbClr val="00B0F0"/>
                </a:solidFill>
              </a:defRPr>
            </a:lvl1pPr>
            <a:lvl3pPr marL="914400" indent="0">
              <a:buFontTx/>
              <a:buNone/>
              <a:defRPr/>
            </a:lvl3pPr>
          </a:lstStyle>
          <a:p>
            <a:pPr lvl="0"/>
            <a:r>
              <a:rPr lang="en-US"/>
              <a:t>Edit Master text styles</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losure Slide 5">
    <p:spTree>
      <p:nvGrpSpPr>
        <p:cNvPr id="1" name=""/>
        <p:cNvGrpSpPr/>
        <p:nvPr/>
      </p:nvGrpSpPr>
      <p:grpSpPr>
        <a:xfrm>
          <a:off x="0" y="0"/>
          <a:ext cx="0" cy="0"/>
          <a:chOff x="0" y="0"/>
          <a:chExt cx="0" cy="0"/>
        </a:xfrm>
      </p:grpSpPr>
      <p:sp>
        <p:nvSpPr>
          <p:cNvPr id="4" name="Rectangle 3"/>
          <p:cNvSpPr/>
          <p:nvPr userDrawn="1"/>
        </p:nvSpPr>
        <p:spPr>
          <a:xfrm>
            <a:off x="11403106" y="0"/>
            <a:ext cx="788893" cy="6858000"/>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Arial" panose="020B0604020202020204"/>
              <a:ea typeface=""/>
              <a:cs typeface=""/>
            </a:endParaRP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49822" y="204095"/>
            <a:ext cx="1947186" cy="350306"/>
          </a:xfrm>
          <a:prstGeom prst="rect">
            <a:avLst/>
          </a:prstGeom>
        </p:spPr>
      </p:pic>
      <p:sp>
        <p:nvSpPr>
          <p:cNvPr id="7" name="TextBox 6"/>
          <p:cNvSpPr txBox="1"/>
          <p:nvPr userDrawn="1"/>
        </p:nvSpPr>
        <p:spPr>
          <a:xfrm rot="16200000">
            <a:off x="10098877" y="4771510"/>
            <a:ext cx="3514724" cy="503984"/>
          </a:xfrm>
          <a:prstGeom prst="rect">
            <a:avLst/>
          </a:prstGeom>
          <a:noFill/>
        </p:spPr>
        <p:txBody>
          <a:bodyPr wrap="square" rtlCol="0">
            <a:spAutoFit/>
          </a:bodyPr>
          <a:lstStyle/>
          <a:p>
            <a:pPr>
              <a:lnSpc>
                <a:spcPts val="1560"/>
              </a:lnSpc>
            </a:pPr>
            <a:r>
              <a:rPr lang="en-US" b="1" dirty="0">
                <a:solidFill>
                  <a:srgbClr val="00B0F0"/>
                </a:solidFill>
                <a:latin typeface="Arial" charset="0"/>
                <a:ea typeface="Arial" charset="0"/>
                <a:cs typeface="Arial" charset="0"/>
              </a:rPr>
              <a:t>Discovery,</a:t>
            </a:r>
          </a:p>
          <a:p>
            <a:pPr>
              <a:lnSpc>
                <a:spcPts val="1560"/>
              </a:lnSpc>
            </a:pPr>
            <a:r>
              <a:rPr lang="en-US" b="1" dirty="0">
                <a:solidFill>
                  <a:srgbClr val="00B0F0"/>
                </a:solidFill>
                <a:latin typeface="Arial" charset="0"/>
                <a:ea typeface="Arial" charset="0"/>
                <a:cs typeface="Arial" charset="0"/>
              </a:rPr>
              <a:t>accelerated</a:t>
            </a:r>
          </a:p>
        </p:txBody>
      </p:sp>
      <p:sp>
        <p:nvSpPr>
          <p:cNvPr id="8" name="Title 1"/>
          <p:cNvSpPr>
            <a:spLocks noGrp="1"/>
          </p:cNvSpPr>
          <p:nvPr>
            <p:ph type="title" hasCustomPrompt="1"/>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dirty="0"/>
              <a:t>Thank you</a:t>
            </a:r>
            <a:br>
              <a:rPr lang="en-US" dirty="0"/>
            </a:br>
            <a:r>
              <a:rPr lang="en-US" dirty="0">
                <a:solidFill>
                  <a:srgbClr val="00B0F0"/>
                </a:solidFill>
              </a:rPr>
              <a:t>Merci</a:t>
            </a:r>
            <a:endParaRPr lang="en-US" dirty="0"/>
          </a:p>
        </p:txBody>
      </p:sp>
      <p:sp>
        <p:nvSpPr>
          <p:cNvPr id="9" name="Text Placeholder 12"/>
          <p:cNvSpPr>
            <a:spLocks noGrp="1"/>
          </p:cNvSpPr>
          <p:nvPr>
            <p:ph type="body" sz="quarter" idx="10" hasCustomPrompt="1"/>
          </p:nvPr>
        </p:nvSpPr>
        <p:spPr>
          <a:xfrm>
            <a:off x="661988" y="4493174"/>
            <a:ext cx="3938587" cy="781188"/>
          </a:xfrm>
          <a:prstGeom prst="rect">
            <a:avLst/>
          </a:prstGeom>
        </p:spPr>
        <p:txBody>
          <a:bodyPr/>
          <a:lstStyle>
            <a:lvl1pPr marL="0" indent="0">
              <a:buFontTx/>
              <a:buNone/>
              <a:defRPr sz="1800"/>
            </a:lvl1pPr>
            <a:lvl3pPr marL="914400" indent="0">
              <a:buFontTx/>
              <a:buNone/>
              <a:defRPr/>
            </a:lvl3pPr>
          </a:lstStyle>
          <a:p>
            <a:pPr lvl="0"/>
            <a:r>
              <a:rPr lang="en-US" dirty="0"/>
              <a:t>Social Handles</a:t>
            </a:r>
          </a:p>
        </p:txBody>
      </p:sp>
      <p:sp>
        <p:nvSpPr>
          <p:cNvPr id="10" name="Text Placeholder 12"/>
          <p:cNvSpPr>
            <a:spLocks noGrp="1"/>
          </p:cNvSpPr>
          <p:nvPr>
            <p:ph type="body" sz="quarter" idx="11"/>
          </p:nvPr>
        </p:nvSpPr>
        <p:spPr>
          <a:xfrm>
            <a:off x="661743" y="4118554"/>
            <a:ext cx="3938587" cy="374620"/>
          </a:xfrm>
          <a:prstGeom prst="rect">
            <a:avLst/>
          </a:prstGeom>
        </p:spPr>
        <p:txBody>
          <a:bodyPr/>
          <a:lstStyle>
            <a:lvl1pPr marL="0" indent="0">
              <a:buFontTx/>
              <a:buNone/>
              <a:defRPr sz="2000" b="1">
                <a:solidFill>
                  <a:srgbClr val="00B0F0"/>
                </a:solidFill>
              </a:defRPr>
            </a:lvl1pPr>
            <a:lvl3pPr marL="914400" indent="0">
              <a:buFontTx/>
              <a:buNone/>
              <a:defRPr/>
            </a:lvl3pPr>
          </a:lstStyle>
          <a:p>
            <a:pPr lvl="0"/>
            <a:r>
              <a:rPr lang="en-US"/>
              <a:t>Edit Master text styles</a:t>
            </a:r>
          </a:p>
        </p:txBody>
      </p:sp>
    </p:spTree>
    <p:extLst>
      <p:ext uri="{BB962C8B-B14F-4D97-AF65-F5344CB8AC3E}">
        <p14:creationId xmlns:p14="http://schemas.microsoft.com/office/powerpoint/2010/main" val="885934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1"/>
          <p:cNvSpPr>
            <a:spLocks noGrp="1"/>
          </p:cNvSpPr>
          <p:nvPr>
            <p:ph type="title"/>
          </p:nvPr>
        </p:nvSpPr>
        <p:spPr>
          <a:xfrm>
            <a:off x="661743" y="2032776"/>
            <a:ext cx="3938833" cy="1581961"/>
          </a:xfrm>
          <a:prstGeom prst="rect">
            <a:avLst/>
          </a:prstGeom>
        </p:spPr>
        <p:txBody>
          <a:bodyPr anchor="t">
            <a:normAutofit/>
          </a:bodyPr>
          <a:lstStyle>
            <a:lvl1pPr algn="l">
              <a:defRPr sz="3200" b="0" i="0">
                <a:solidFill>
                  <a:schemeClr val="tx1"/>
                </a:solidFill>
                <a:latin typeface="Arial" charset="0"/>
                <a:ea typeface="Arial" charset="0"/>
                <a:cs typeface="Arial" charset="0"/>
              </a:defRPr>
            </a:lvl1pPr>
          </a:lstStyle>
          <a:p>
            <a:r>
              <a:rPr lang="en-US"/>
              <a:t>Click to edit Master title style</a:t>
            </a:r>
            <a:endParaRPr lang="en-US" dirty="0"/>
          </a:p>
        </p:txBody>
      </p:sp>
      <p:sp>
        <p:nvSpPr>
          <p:cNvPr id="4" name="Slide Number Placeholder 5">
            <a:extLst>
              <a:ext uri="{FF2B5EF4-FFF2-40B4-BE49-F238E27FC236}">
                <a16:creationId xmlns:a16="http://schemas.microsoft.com/office/drawing/2014/main" id="{274C681F-9C57-5894-9666-68FB9F189F7A}"/>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8026132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yclotr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4251282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RIEL">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234398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eson Hall">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5896059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heor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692157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yclotron Group">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20394195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afet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2979259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tuden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6959840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RIB">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4376732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Remote Handling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706589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Remote Handling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7124815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Remote Handling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1701012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Remote Handling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1177894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F NIF">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9597145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A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109944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ALPH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3738488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DRAG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0852085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ISOSI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4392674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Helium Recycl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4131516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R-1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722323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R-13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5366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DESCA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7326409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ESCAN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9350479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er Tap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4236687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Design Draft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798282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Rabbit Lin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0764980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Machine Shop">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718993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rol Room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828653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rol Room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1452038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rol Room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9674047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aper Clip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128284" y="-16387"/>
            <a:ext cx="8357884" cy="6899872"/>
          </a:xfrm>
          <a:prstGeom prst="rect">
            <a:avLst/>
          </a:prstGeom>
          <a:solidFill>
            <a:schemeClr val="bg1"/>
          </a:solid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Arial" panose="020B0604020202020204"/>
              <a:ea typeface=""/>
              <a:cs typeface=""/>
            </a:endParaRPr>
          </a:p>
        </p:txBody>
      </p:sp>
    </p:spTree>
    <p:extLst>
      <p:ext uri="{BB962C8B-B14F-4D97-AF65-F5344CB8AC3E}">
        <p14:creationId xmlns:p14="http://schemas.microsoft.com/office/powerpoint/2010/main" val="65631485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80912-807C-FAE3-C3BD-2CD6B3E102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6502BA-36F5-F4DB-84B5-DDE4835151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66D4273-E4F5-7985-3A99-B460861C595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4522CD2-D798-1706-11CB-F756FEC8D4A0}"/>
              </a:ext>
            </a:extLst>
          </p:cNvPr>
          <p:cNvSpPr>
            <a:spLocks noGrp="1"/>
          </p:cNvSpPr>
          <p:nvPr>
            <p:ph type="ftr" sz="quarter" idx="11"/>
          </p:nvPr>
        </p:nvSpPr>
        <p:spPr/>
        <p:txBody>
          <a:bodyPr/>
          <a:lstStyle/>
          <a:p>
            <a:endParaRPr lang="en-US"/>
          </a:p>
        </p:txBody>
      </p:sp>
      <p:sp>
        <p:nvSpPr>
          <p:cNvPr id="7" name="Slide Number Placeholder 5">
            <a:extLst>
              <a:ext uri="{FF2B5EF4-FFF2-40B4-BE49-F238E27FC236}">
                <a16:creationId xmlns:a16="http://schemas.microsoft.com/office/drawing/2014/main" id="{7F6324E6-7DF8-E8D6-F73F-4D92A36FD68B}"/>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305387238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760E-0C35-77B9-A149-88EFD69D4B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42087-BA70-72B3-11CE-6E00B65CB4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2C88A9-9D41-14AC-D875-4715692C78F0}"/>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2021586-0DCC-80FB-AD23-105ECABE50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AA5C4A-8346-BD58-886A-8478438CDD3F}"/>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23937251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02936-7418-6AC5-AE4D-D0C18FAA8B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BA368D-F48A-E348-22A6-9293F82092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6B10AE-F3F4-0C7D-C7BD-7AB3D087646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1BAD419-0A33-F6CD-3E1D-1F820FA319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F31F75-949B-F761-7F65-A976744E3B67}"/>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17752121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11B9-B1E0-CC3B-4083-C4556E6A5F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C8F55FB-DB45-D704-71C6-9A2B237727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4820276-56E5-4294-0D53-CCE59FB286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24B748-6D0B-FC5A-E00A-8A415F7713DF}"/>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DBCE48F-5E72-965A-A580-269A27DAFB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E70F0E-4529-4FAC-4EE0-B7FEFDED40A1}"/>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41008763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2F80B-DAF3-BCFD-6A51-558EE6A22CD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1C390A6-8533-1D8C-642C-1BE4325F0C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7B7846-FCD6-9125-19F4-D52AF13B2D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77BBE0-7D33-0DB5-A3B3-499A3C0815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E87A9E-EE16-01B4-2A9B-5FDA0DEC08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4DB7F2-91D8-3FD7-2E79-AFB42BA40F6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353DA8CD-D321-F05C-5EAD-976E518516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4D2B0E1-D27C-C836-02FB-62D0E1E7675D}"/>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34707771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2E98-9E2B-89E0-ED84-83833B937E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2B14826-0998-DAC5-2D0F-76BCF262C113}"/>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5C35D517-EE00-1A7E-D441-28173D7720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4D7374-995F-46DA-9AC0-D1249691DBEC}"/>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24009255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C0062F-09DA-CF50-9C1F-FDEE831ADBEA}"/>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D786510-4A09-CFA1-589A-394494F40E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A2BC4F-822B-D937-1382-C3A1D44F26F1}"/>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36860145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E9DE5-7DF1-CC3C-78F8-B571E091EC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C5D722-D2D7-591D-3C51-26A621991F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C3FA5A1-1C8D-6649-EDE8-A8548768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218234-4688-BD10-42C0-48EE2D117448}"/>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30D36B61-81D6-873B-E766-E1D2D9CC52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91AB10-F47C-E600-1BB9-FF4475F87799}"/>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288166776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276A-A288-5F45-4595-5E42DA2B1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D3AA82-430A-60C1-E965-74EAC7F0F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014621-D02B-45AE-AE28-0F6B666FC9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3B1748-F33F-0B51-93FF-E9819CB2FB6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FB43F36-51CA-61C9-B9A0-FF72D2FBDB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61E0D3-CFC8-206B-8B2F-FF023222FC6F}"/>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396445625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C8455-B678-D917-A298-283DEDD4431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D374A3E-9DF2-E26C-B5CA-CDD7B0395D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107A63-D69C-A573-BCBF-59837A411D56}"/>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BC8D743-CD2A-C9A7-20E8-28ED1DAF59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38191-6B8B-889B-9BED-452E55B647D0}"/>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234944546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191010-BE3F-8A6D-37AD-F9EEF7F22CF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DB45AE4-FCF7-A144-DD1B-FD36A179F3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C5124B-8CBB-0AAC-B7E7-6A491C218DD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C2B3848-20BE-6639-D95E-2546673A61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30D051-3575-0735-9BCA-303AFAC08DDF}"/>
              </a:ext>
            </a:extLst>
          </p:cNvPr>
          <p:cNvSpPr>
            <a:spLocks noGrp="1"/>
          </p:cNvSpPr>
          <p:nvPr>
            <p:ph type="sldNum" sz="quarter" idx="12"/>
          </p:nvPr>
        </p:nvSpPr>
        <p:spPr>
          <a:xfrm>
            <a:off x="8610600" y="6356350"/>
            <a:ext cx="2743200" cy="365125"/>
          </a:xfrm>
          <a:prstGeom prst="rect">
            <a:avLst/>
          </a:prstGeom>
        </p:spPr>
        <p:txBody>
          <a:bodyPr/>
          <a:lstStyle/>
          <a:p>
            <a:fld id="{49BD63FD-F47F-424C-BFBD-CEE929277D21}" type="slidenum">
              <a:rPr lang="en-US" smtClean="0"/>
              <a:t>‹#›</a:t>
            </a:fld>
            <a:endParaRPr lang="en-US"/>
          </a:p>
        </p:txBody>
      </p:sp>
    </p:spTree>
    <p:extLst>
      <p:ext uri="{BB962C8B-B14F-4D97-AF65-F5344CB8AC3E}">
        <p14:creationId xmlns:p14="http://schemas.microsoft.com/office/powerpoint/2010/main" val="240137087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A3482-AC4B-E055-C776-AF0912222C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F3B787D-22D3-729A-05BA-5A6DCBDE83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00DFC3-ED63-D336-040D-BC87BAF09C7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D0E8945-F2B8-96ED-B2C5-4599D926CD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0A0B43-C79C-BE91-A480-72FE677FA7CC}"/>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374572321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DBA9-E165-8BC7-CCF1-26E1FB98FD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A4D7EA8-C61E-719F-BAC5-6E616B377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537410-3B4A-0323-98DD-06EE31ACED1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358C5B0A-9ECC-D850-6DE6-72873BE5A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951F29-4378-6B46-E87D-4CDB3E3670FD}"/>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385808285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27C6-80F1-1903-9DFB-92F9E83899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023BF4C-0E8F-97D4-D3AB-DAC16D2052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B8247-F4EC-D84E-05FC-2C00A2779DC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45F13E7-F597-16FD-F098-564C44A843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C9A404-42D5-E9B7-F0D0-345DB245CCE7}"/>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358208495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96CD-47F5-DF82-4BE7-24DF88545B1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E2BC66-DAA1-E491-CDB7-F247BB309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C56E0-195C-56E7-A9E0-7B23A5CF21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34A7776-D6BA-35A6-CAAF-8C6CC50590B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4F293CF5-BB95-55A3-E40A-E9A56B1ECA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6444F0-87E0-245F-4243-5A3EC49A991A}"/>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12782595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B833-82D9-07DC-C6D8-7DC5BBE3556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932B66-DDE3-B733-029B-464C39F39F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29F784-09E5-C6DF-0017-345EF4614F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204EE8-DE34-6525-AF75-E0E4144EF3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415F00-E7C7-F4DA-3AB6-97CB4EE7F8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586551-1973-4636-0975-05C5FACC5A3C}"/>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234587DA-86EE-6841-C80F-754EEEE7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A7A1DA-588C-109D-F642-1C1719BA77D4}"/>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263407376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5C96-855B-A919-9E47-9C9AB9A3266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62C280-9B61-DFDB-9740-38ADD24526A4}"/>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FB7B77AA-909A-C8F5-1B24-0CC4A8C0D5E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0564DFB-D28E-B231-1910-8D106C01D81F}"/>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235894278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5881F5-AB37-9838-BEB2-374CD45FF0F9}"/>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DBC7BA39-A265-C5D0-3FB7-389B22ED20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9F2D21-7E6B-2C63-BD17-2802B416D2E2}"/>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309521075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EB40-89AB-5DFE-33B7-49D5BDFDC3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6E62E6-ED42-9B4E-F744-2CF4DE9FA6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776BAF5-223E-CE1D-66DD-1627FB2C6F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F711B6-32E7-716E-C36A-ED0B9739B088}"/>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2E82430-1076-6077-BD8F-46B577E60B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22E17-D17D-BCF1-FAD9-9D486E61B27E}"/>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244099567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EC78-35D1-AC08-0478-7DA4BD0C2B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8C57A62-4522-489F-E8E1-1BC4B24919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4AC9F2-0A4C-3A96-EA22-9513AF6413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72B4F7-A8EA-E0EF-7943-F9582AB25B6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3D2A187-C1B1-025E-34B3-8865D02F4B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01A8C0-A5DB-556D-BBBC-02598CD988CF}"/>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45993571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78F96-2073-75F1-8D39-39CE898B89C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C86D4E8-A28D-CC0E-0EA7-30886A6A4B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8FEC14-95CC-412C-5EAB-8227C9EA678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FDAEBA-C918-6ED4-2AB4-70950D515A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79D57C-EC68-D630-72DE-499EF7E36364}"/>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361141951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742BA1-B5A6-F179-3464-47D88A8415A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9FA51CF-20C4-2E8B-8DCA-7DC2D82C3B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4A4E89-4516-1426-E1F3-164941A7DC55}"/>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23B20A2-3B23-6339-7C47-488D590E03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2E6D91-7E2F-D9F2-4CE2-35B4ACFD72D2}"/>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211181979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74054-E8A7-126E-1849-B18FE44BD6B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DE86A9E-F28F-BB9A-E933-377635D7B3D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6D16191-DD89-2C06-6A6F-ABFD6A16A10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7B89C5-61CA-D55B-3762-E811C01BEF7F}"/>
              </a:ext>
            </a:extLst>
          </p:cNvPr>
          <p:cNvSpPr>
            <a:spLocks noGrp="1"/>
          </p:cNvSpPr>
          <p:nvPr>
            <p:ph type="sldNum" sz="quarter" idx="12"/>
          </p:nvPr>
        </p:nvSpPr>
        <p:spPr/>
        <p:txBody>
          <a:bodyPr/>
          <a:lstStyle/>
          <a:p>
            <a:fld id="{0C484AFF-3D26-3D46-955B-DE25FD899F9F}" type="slidenum">
              <a:rPr lang="en-US" smtClean="0"/>
              <a:t>‹#›</a:t>
            </a:fld>
            <a:endParaRPr lang="en-US"/>
          </a:p>
        </p:txBody>
      </p:sp>
    </p:spTree>
    <p:extLst>
      <p:ext uri="{BB962C8B-B14F-4D97-AF65-F5344CB8AC3E}">
        <p14:creationId xmlns:p14="http://schemas.microsoft.com/office/powerpoint/2010/main" val="244792431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theme" Target="../theme/theme3.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4102315"/>
      </p:ext>
    </p:extLst>
  </p:cSld>
  <p:clrMap bg1="lt1" tx1="dk1" bg2="lt2" tx2="dk2" accent1="accent1" accent2="accent2" accent3="accent3" accent4="accent4" accent5="accent5" accent6="accent6" hlink="hlink" folHlink="folHlink"/>
  <p:sldLayoutIdLst>
    <p:sldLayoutId id="2147483767" r:id="rId1"/>
    <p:sldLayoutId id="2147483770" r:id="rId2"/>
    <p:sldLayoutId id="2147483784" r:id="rId3"/>
    <p:sldLayoutId id="2147483768" r:id="rId4"/>
    <p:sldLayoutId id="2147483769" r:id="rId5"/>
    <p:sldLayoutId id="2147483786" r:id="rId6"/>
    <p:sldLayoutId id="2147483817" r:id="rId7"/>
    <p:sldLayoutId id="2147483771"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8" r:id="rId18"/>
    <p:sldLayoutId id="2147483818" r:id="rId19"/>
    <p:sldLayoutId id="2147483785" r:id="rId20"/>
    <p:sldLayoutId id="2147483790" r:id="rId21"/>
    <p:sldLayoutId id="2147483791" r:id="rId22"/>
    <p:sldLayoutId id="2147483793" r:id="rId23"/>
    <p:sldLayoutId id="2147483794" r:id="rId24"/>
    <p:sldLayoutId id="2147483795"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796" r:id="rId42"/>
    <p:sldLayoutId id="2147483821" r:id="rId43"/>
    <p:sldLayoutId id="2147483823" r:id="rId44"/>
    <p:sldLayoutId id="2147483819" r:id="rId45"/>
    <p:sldLayoutId id="2147483820" r:id="rId46"/>
    <p:sldLayoutId id="2147483814" r:id="rId47"/>
    <p:sldLayoutId id="2147483815" r:id="rId48"/>
    <p:sldLayoutId id="2147483816" r:id="rId49"/>
    <p:sldLayoutId id="2147483824" r:id="rId50"/>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12904-0E87-6687-38D5-A989C27C75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733D224-77DB-2E47-77A1-D6A2EBF08F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58736A-6934-5778-E67A-FC59299E00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1B41EABB-1C57-4AEA-3496-68025DCB62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7" name="Slide Number Placeholder 5">
            <a:extLst>
              <a:ext uri="{FF2B5EF4-FFF2-40B4-BE49-F238E27FC236}">
                <a16:creationId xmlns:a16="http://schemas.microsoft.com/office/drawing/2014/main" id="{5F6C20F2-1838-B50D-3EA6-F2308ABB0780}"/>
              </a:ext>
            </a:extLst>
          </p:cNvPr>
          <p:cNvSpPr txBox="1">
            <a:spLocks/>
          </p:cNvSpPr>
          <p:nvPr userDrawn="1"/>
        </p:nvSpPr>
        <p:spPr>
          <a:xfrm>
            <a:off x="11391231" y="6382961"/>
            <a:ext cx="636727" cy="322851"/>
          </a:xfrm>
          <a:prstGeom prst="rect">
            <a:avLst/>
          </a:prstGeom>
        </p:spPr>
        <p:txBody>
          <a:bodyPr vert="horz" lIns="91440" tIns="45720" rIns="45720" bIns="45720" rtlCol="0" anchor="ctr"/>
          <a:lstStyle>
            <a:defPPr>
              <a:defRPr lang="en-US"/>
            </a:defPPr>
            <a:lvl1pPr marL="0" algn="r" defTabSz="457200" rtl="0" eaLnBrk="1" latinLnBrk="0" hangingPunct="1">
              <a:defRPr sz="10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D22F896-40B5-4ADD-8801-0D06FADFA095}" type="slidenum">
              <a:rPr lang="en-US" smtClean="0">
                <a:solidFill>
                  <a:schemeClr val="bg2">
                    <a:lumMod val="10000"/>
                  </a:schemeClr>
                </a:solidFill>
                <a:latin typeface="Arial" panose="020B0604020202020204"/>
              </a:rPr>
              <a:pPr/>
              <a:t>‹#›</a:t>
            </a:fld>
            <a:endParaRPr lang="en-US" dirty="0">
              <a:solidFill>
                <a:schemeClr val="bg2">
                  <a:lumMod val="10000"/>
                </a:schemeClr>
              </a:solidFill>
              <a:latin typeface="Arial" panose="020B0604020202020204"/>
            </a:endParaRPr>
          </a:p>
        </p:txBody>
      </p:sp>
    </p:spTree>
    <p:extLst>
      <p:ext uri="{BB962C8B-B14F-4D97-AF65-F5344CB8AC3E}">
        <p14:creationId xmlns:p14="http://schemas.microsoft.com/office/powerpoint/2010/main" val="2125827650"/>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6C587B-84E6-116E-8821-373D7BBDEF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B4483F5-77B3-2136-79A5-A86904EB2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FF755B-BE5B-044B-BDC5-5964157DA3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18D1FF6E-7005-D8CB-9AAF-11991AE295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71F8E49-2795-1E6C-454C-AFE0A15633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484AFF-3D26-3D46-955B-DE25FD899F9F}" type="slidenum">
              <a:rPr lang="en-US" smtClean="0"/>
              <a:t>‹#›</a:t>
            </a:fld>
            <a:endParaRPr lang="en-US"/>
          </a:p>
        </p:txBody>
      </p:sp>
    </p:spTree>
    <p:extLst>
      <p:ext uri="{BB962C8B-B14F-4D97-AF65-F5344CB8AC3E}">
        <p14:creationId xmlns:p14="http://schemas.microsoft.com/office/powerpoint/2010/main" val="25223118"/>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7.png"/></Relationships>
</file>

<file path=ppt/slides/_rels/slide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jpg"/><Relationship Id="rId5" Type="http://schemas.openxmlformats.org/officeDocument/2006/relationships/image" Target="../media/image42.jpeg"/><Relationship Id="rId4" Type="http://schemas.openxmlformats.org/officeDocument/2006/relationships/image" Target="../media/image41.png"/></Relationships>
</file>

<file path=ppt/slides/_rels/slide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5.png"/><Relationship Id="rId7" Type="http://schemas.openxmlformats.org/officeDocument/2006/relationships/image" Target="../media/image49.gif"/><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48.png"/></Relationships>
</file>

<file path=ppt/slides/_rels/slide6.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jpe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png"/><Relationship Id="rId2" Type="http://schemas.openxmlformats.org/officeDocument/2006/relationships/image" Target="../media/image58.jpg"/><Relationship Id="rId16"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62.jpeg"/><Relationship Id="rId11" Type="http://schemas.openxmlformats.org/officeDocument/2006/relationships/image" Target="../media/image67.jpeg"/><Relationship Id="rId5" Type="http://schemas.openxmlformats.org/officeDocument/2006/relationships/image" Target="../media/image61.png"/><Relationship Id="rId15" Type="http://schemas.openxmlformats.org/officeDocument/2006/relationships/image" Target="../media/image71.jpg"/><Relationship Id="rId10" Type="http://schemas.openxmlformats.org/officeDocument/2006/relationships/image" Target="../media/image66.jpg"/><Relationship Id="rId4" Type="http://schemas.openxmlformats.org/officeDocument/2006/relationships/image" Target="../media/image60.png"/><Relationship Id="rId9" Type="http://schemas.openxmlformats.org/officeDocument/2006/relationships/image" Target="../media/image65.jpg"/><Relationship Id="rId14" Type="http://schemas.openxmlformats.org/officeDocument/2006/relationships/image" Target="../media/image70.png"/></Relationships>
</file>

<file path=ppt/slides/_rels/slide7.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image" Target="../media/image43.jpg"/></Relationships>
</file>

<file path=ppt/slides/_rels/slide8.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10.xml.rels><?xml version="1.0" encoding="UTF-8" standalone="yes"?>
<Relationships xmlns="http://schemas.openxmlformats.org/package/2006/relationships"><Relationship Id="rId3" Type="http://schemas.openxmlformats.org/officeDocument/2006/relationships/hyperlink" Target="https://arxiv.org/abs/2411.08076v2" TargetMode="External"/><Relationship Id="rId2"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11.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122.png"/><Relationship Id="rId7" Type="http://schemas.openxmlformats.org/officeDocument/2006/relationships/image" Target="../media/image90.png"/><Relationship Id="rId2" Type="http://schemas.openxmlformats.org/officeDocument/2006/relationships/image" Target="../media/image86.png"/><Relationship Id="rId1" Type="http://schemas.openxmlformats.org/officeDocument/2006/relationships/slideLayout" Target="../slideLayouts/slideLayout2.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12.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92.jpeg"/><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13.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5.pn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image" Target="../media/image94.png"/><Relationship Id="rId1" Type="http://schemas.openxmlformats.org/officeDocument/2006/relationships/slideLayout" Target="../slideLayouts/slideLayout2.xml"/><Relationship Id="rId6" Type="http://schemas.openxmlformats.org/officeDocument/2006/relationships/image" Target="../media/image48.png"/><Relationship Id="rId11" Type="http://schemas.openxmlformats.org/officeDocument/2006/relationships/image" Target="../media/image101.png"/><Relationship Id="rId5" Type="http://schemas.openxmlformats.org/officeDocument/2006/relationships/image" Target="../media/image96.jpg"/><Relationship Id="rId10" Type="http://schemas.openxmlformats.org/officeDocument/2006/relationships/image" Target="../media/image100.png"/><Relationship Id="rId4" Type="http://schemas.openxmlformats.org/officeDocument/2006/relationships/image" Target="../media/image79.png"/><Relationship Id="rId9" Type="http://schemas.openxmlformats.org/officeDocument/2006/relationships/image" Target="../media/image99.png"/></Relationships>
</file>

<file path=ppt/slides/_rels/slide1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15.xml.rels><?xml version="1.0" encoding="UTF-8" standalone="yes"?>
<Relationships xmlns="http://schemas.openxmlformats.org/package/2006/relationships"><Relationship Id="rId8" Type="http://schemas.openxmlformats.org/officeDocument/2006/relationships/image" Target="../media/image110.jpg"/><Relationship Id="rId3" Type="http://schemas.openxmlformats.org/officeDocument/2006/relationships/slideLayout" Target="../slideLayouts/slideLayout2.xml"/><Relationship Id="rId7" Type="http://schemas.openxmlformats.org/officeDocument/2006/relationships/image" Target="../media/image109.jp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 Id="rId9" Type="http://schemas.openxmlformats.org/officeDocument/2006/relationships/image" Target="../media/image50.jpeg"/></Relationships>
</file>

<file path=ppt/slides/_rels/slide16.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g"/><Relationship Id="rId1" Type="http://schemas.openxmlformats.org/officeDocument/2006/relationships/slideLayout" Target="../slideLayouts/slideLayout2.xml"/><Relationship Id="rId4" Type="http://schemas.openxmlformats.org/officeDocument/2006/relationships/image" Target="../media/image116.png"/></Relationships>
</file>

<file path=ppt/slides/_rels/slide19.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image" Target="../media/image117.jpeg"/><Relationship Id="rId7" Type="http://schemas.openxmlformats.org/officeDocument/2006/relationships/image" Target="../media/image120.jpg"/><Relationship Id="rId12" Type="http://schemas.openxmlformats.org/officeDocument/2006/relationships/image" Target="../media/image126.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119.png"/><Relationship Id="rId11" Type="http://schemas.openxmlformats.org/officeDocument/2006/relationships/image" Target="../media/image125.png"/><Relationship Id="rId5" Type="http://schemas.openxmlformats.org/officeDocument/2006/relationships/image" Target="../media/image118.png"/><Relationship Id="rId10" Type="http://schemas.openxmlformats.org/officeDocument/2006/relationships/image" Target="../media/image124.png"/><Relationship Id="rId4" Type="http://schemas.openxmlformats.org/officeDocument/2006/relationships/image" Target="../media/image45.png"/><Relationship Id="rId9" Type="http://schemas.openxmlformats.org/officeDocument/2006/relationships/image" Target="../media/image123.png"/></Relationships>
</file>

<file path=ppt/slides/_rels/slide2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17.xml"/><Relationship Id="rId5" Type="http://schemas.openxmlformats.org/officeDocument/2006/relationships/image" Target="../media/image130.png"/><Relationship Id="rId4" Type="http://schemas.openxmlformats.org/officeDocument/2006/relationships/image" Target="../media/image129.png"/></Relationships>
</file>

<file path=ppt/slides/_rels/slide2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hep.ucl.ac.uk/~pbolton/plots.html" TargetMode="External"/><Relationship Id="rId2" Type="http://schemas.openxmlformats.org/officeDocument/2006/relationships/image" Target="../media/image133.png"/><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23.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6.emf"/><Relationship Id="rId4" Type="http://schemas.openxmlformats.org/officeDocument/2006/relationships/image" Target="../media/image135.png"/></Relationships>
</file>

<file path=ppt/slides/_rels/slide26.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138.png"/></Relationships>
</file>

<file path=ppt/slides/_rels/slide2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139.png"/><Relationship Id="rId1" Type="http://schemas.openxmlformats.org/officeDocument/2006/relationships/slideLayout" Target="../slideLayouts/slideLayout2.xml"/><Relationship Id="rId4" Type="http://schemas.openxmlformats.org/officeDocument/2006/relationships/image" Target="../media/image1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F85D7E-9192-9BE0-54E7-68069AFD857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3000"/>
                    </a14:imgEffect>
                    <a14:imgEffect>
                      <a14:brightnessContrast bright="-63000" contrast="-15000"/>
                    </a14:imgEffect>
                  </a14:imgLayer>
                </a14:imgProps>
              </a:ext>
              <a:ext uri="{28A0092B-C50C-407E-A947-70E740481C1C}">
                <a14:useLocalDpi xmlns:a14="http://schemas.microsoft.com/office/drawing/2010/main" val="0"/>
              </a:ext>
            </a:extLst>
          </a:blip>
          <a:srcRect t="28730" b="28730"/>
          <a:stretch/>
        </p:blipFill>
        <p:spPr>
          <a:xfrm>
            <a:off x="-1" y="0"/>
            <a:ext cx="12192001" cy="6858000"/>
          </a:xfrm>
          <a:prstGeom prst="rect">
            <a:avLst/>
          </a:prstGeom>
        </p:spPr>
      </p:pic>
      <p:sp>
        <p:nvSpPr>
          <p:cNvPr id="7" name="Title 1">
            <a:extLst>
              <a:ext uri="{FF2B5EF4-FFF2-40B4-BE49-F238E27FC236}">
                <a16:creationId xmlns:a16="http://schemas.microsoft.com/office/drawing/2014/main" id="{88044E3D-7B72-671E-5647-3B30418B4B8F}"/>
              </a:ext>
            </a:extLst>
          </p:cNvPr>
          <p:cNvSpPr>
            <a:spLocks noGrp="1"/>
          </p:cNvSpPr>
          <p:nvPr>
            <p:ph type="ctrTitle"/>
          </p:nvPr>
        </p:nvSpPr>
        <p:spPr>
          <a:xfrm>
            <a:off x="1629627" y="3362486"/>
            <a:ext cx="8863811" cy="1129332"/>
          </a:xfrm>
          <a:noFill/>
        </p:spPr>
        <p:txBody>
          <a:bodyPr>
            <a:normAutofit fontScale="90000"/>
          </a:bodyPr>
          <a:lstStyle/>
          <a:p>
            <a:pPr algn="ctr"/>
            <a:r>
              <a:rPr lang="en-US" i="1" dirty="0">
                <a:solidFill>
                  <a:schemeClr val="bg1"/>
                </a:solidFill>
              </a:rPr>
              <a:t>The </a:t>
            </a:r>
            <a:r>
              <a:rPr lang="en-US" i="1" dirty="0" err="1">
                <a:solidFill>
                  <a:schemeClr val="bg1"/>
                </a:solidFill>
              </a:rPr>
              <a:t>BeEST</a:t>
            </a:r>
            <a:r>
              <a:rPr lang="en-US" i="1" dirty="0">
                <a:solidFill>
                  <a:schemeClr val="bg1"/>
                </a:solidFill>
              </a:rPr>
              <a:t> experiment at ARIEL</a:t>
            </a:r>
            <a:br>
              <a:rPr lang="en-US" i="1" dirty="0">
                <a:solidFill>
                  <a:schemeClr val="bg1"/>
                </a:solidFill>
              </a:rPr>
            </a:br>
            <a:endParaRPr lang="en-US" i="1" dirty="0">
              <a:solidFill>
                <a:schemeClr val="bg1"/>
              </a:solidFill>
            </a:endParaRPr>
          </a:p>
        </p:txBody>
      </p:sp>
      <p:pic>
        <p:nvPicPr>
          <p:cNvPr id="17" name="Picture 16">
            <a:extLst>
              <a:ext uri="{FF2B5EF4-FFF2-40B4-BE49-F238E27FC236}">
                <a16:creationId xmlns:a16="http://schemas.microsoft.com/office/drawing/2014/main" id="{3C1E0F89-EAEE-9563-DB99-DF2F3E34D3FC}"/>
              </a:ext>
            </a:extLst>
          </p:cNvPr>
          <p:cNvPicPr>
            <a:picLocks noChangeAspect="1"/>
          </p:cNvPicPr>
          <p:nvPr/>
        </p:nvPicPr>
        <p:blipFill>
          <a:blip r:embed="rId4"/>
          <a:stretch>
            <a:fillRect/>
          </a:stretch>
        </p:blipFill>
        <p:spPr>
          <a:xfrm>
            <a:off x="-3045729" y="5236743"/>
            <a:ext cx="1521184" cy="1521184"/>
          </a:xfrm>
          <a:prstGeom prst="rect">
            <a:avLst/>
          </a:prstGeom>
          <a:ln>
            <a:noFill/>
          </a:ln>
          <a:effectLst>
            <a:softEdge rad="112500"/>
          </a:effectLst>
        </p:spPr>
      </p:pic>
      <p:sp>
        <p:nvSpPr>
          <p:cNvPr id="5" name="Subtitle 2">
            <a:extLst>
              <a:ext uri="{FF2B5EF4-FFF2-40B4-BE49-F238E27FC236}">
                <a16:creationId xmlns:a16="http://schemas.microsoft.com/office/drawing/2014/main" id="{6E3EFE7A-45D1-0FCB-2F87-754AC435C193}"/>
              </a:ext>
            </a:extLst>
          </p:cNvPr>
          <p:cNvSpPr>
            <a:spLocks noGrp="1"/>
          </p:cNvSpPr>
          <p:nvPr>
            <p:ph type="subTitle" idx="1"/>
          </p:nvPr>
        </p:nvSpPr>
        <p:spPr>
          <a:xfrm>
            <a:off x="4456122" y="5091661"/>
            <a:ext cx="3661747" cy="1129332"/>
          </a:xfrm>
          <a:noFill/>
        </p:spPr>
        <p:txBody>
          <a:bodyPr>
            <a:normAutofit/>
          </a:bodyPr>
          <a:lstStyle/>
          <a:p>
            <a:pPr algn="ctr"/>
            <a:r>
              <a:rPr lang="en-US" dirty="0">
                <a:solidFill>
                  <a:schemeClr val="bg1"/>
                </a:solidFill>
              </a:rPr>
              <a:t>Annika Lennarz</a:t>
            </a:r>
          </a:p>
          <a:p>
            <a:pPr algn="ctr"/>
            <a:r>
              <a:rPr lang="en-US" sz="1400" dirty="0">
                <a:solidFill>
                  <a:schemeClr val="bg1"/>
                </a:solidFill>
              </a:rPr>
              <a:t>Division of Physical Sciences, TRIUMF</a:t>
            </a:r>
          </a:p>
          <a:p>
            <a:pPr algn="ctr"/>
            <a:endParaRPr lang="en-US" sz="1400" dirty="0">
              <a:solidFill>
                <a:schemeClr val="bg1"/>
              </a:solidFill>
            </a:endParaRPr>
          </a:p>
        </p:txBody>
      </p:sp>
      <p:sp>
        <p:nvSpPr>
          <p:cNvPr id="3" name="TextBox 2">
            <a:extLst>
              <a:ext uri="{FF2B5EF4-FFF2-40B4-BE49-F238E27FC236}">
                <a16:creationId xmlns:a16="http://schemas.microsoft.com/office/drawing/2014/main" id="{5AAC5D1D-C53E-2626-6893-5793A693C29F}"/>
              </a:ext>
            </a:extLst>
          </p:cNvPr>
          <p:cNvSpPr txBox="1"/>
          <p:nvPr/>
        </p:nvSpPr>
        <p:spPr>
          <a:xfrm>
            <a:off x="3236721" y="6413551"/>
            <a:ext cx="6100548" cy="307777"/>
          </a:xfrm>
          <a:prstGeom prst="rect">
            <a:avLst/>
          </a:prstGeom>
          <a:noFill/>
        </p:spPr>
        <p:txBody>
          <a:bodyPr wrap="square">
            <a:spAutoFit/>
          </a:bodyPr>
          <a:lstStyle/>
          <a:p>
            <a:pPr algn="ctr"/>
            <a:r>
              <a:rPr lang="en-US" sz="1400" dirty="0">
                <a:solidFill>
                  <a:schemeClr val="bg1"/>
                </a:solidFill>
              </a:rPr>
              <a:t>ARIEL Science Workshop | TRIUMF | April 21</a:t>
            </a:r>
            <a:r>
              <a:rPr lang="en-US" sz="1400" baseline="30000" dirty="0">
                <a:solidFill>
                  <a:schemeClr val="bg1"/>
                </a:solidFill>
              </a:rPr>
              <a:t>st</a:t>
            </a:r>
            <a:r>
              <a:rPr lang="en-US" sz="1400" dirty="0">
                <a:solidFill>
                  <a:schemeClr val="bg1"/>
                </a:solidFill>
              </a:rPr>
              <a:t>, 2026</a:t>
            </a:r>
          </a:p>
        </p:txBody>
      </p:sp>
      <p:pic>
        <p:nvPicPr>
          <p:cNvPr id="6" name="Picture 5" descr="A claw marks on a black background&#10;&#10;Description automatically generated">
            <a:extLst>
              <a:ext uri="{FF2B5EF4-FFF2-40B4-BE49-F238E27FC236}">
                <a16:creationId xmlns:a16="http://schemas.microsoft.com/office/drawing/2014/main" id="{BCFE8EAF-0B64-FCDF-4F81-3B15B95DA4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7699" y="136672"/>
            <a:ext cx="4044341" cy="3033255"/>
          </a:xfrm>
          <a:prstGeom prst="rect">
            <a:avLst/>
          </a:prstGeom>
        </p:spPr>
      </p:pic>
    </p:spTree>
    <p:extLst>
      <p:ext uri="{BB962C8B-B14F-4D97-AF65-F5344CB8AC3E}">
        <p14:creationId xmlns:p14="http://schemas.microsoft.com/office/powerpoint/2010/main" val="18776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CAA1C-680A-1FC3-992B-BF2CE75227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633852-130F-42B7-978A-FB88637DFCC1}"/>
              </a:ext>
            </a:extLst>
          </p:cNvPr>
          <p:cNvSpPr>
            <a:spLocks noGrp="1"/>
          </p:cNvSpPr>
          <p:nvPr>
            <p:ph type="title"/>
          </p:nvPr>
        </p:nvSpPr>
        <p:spPr>
          <a:xfrm>
            <a:off x="231766" y="179899"/>
            <a:ext cx="11475552" cy="650329"/>
          </a:xfrm>
        </p:spPr>
        <p:txBody>
          <a:bodyPr>
            <a:noAutofit/>
          </a:bodyPr>
          <a:lstStyle/>
          <a:p>
            <a:r>
              <a:rPr lang="en-US" sz="2400" dirty="0"/>
              <a:t>The Frontiers in Our Search for “New Physics” </a:t>
            </a:r>
          </a:p>
        </p:txBody>
      </p:sp>
      <p:sp>
        <p:nvSpPr>
          <p:cNvPr id="3" name="Freeform: Shape 3">
            <a:extLst>
              <a:ext uri="{FF2B5EF4-FFF2-40B4-BE49-F238E27FC236}">
                <a16:creationId xmlns:a16="http://schemas.microsoft.com/office/drawing/2014/main" id="{7B7ABDA8-8DD6-2751-6495-E9A1964175F6}"/>
              </a:ext>
            </a:extLst>
          </p:cNvPr>
          <p:cNvSpPr/>
          <p:nvPr/>
        </p:nvSpPr>
        <p:spPr>
          <a:xfrm>
            <a:off x="2645140" y="1020978"/>
            <a:ext cx="5836297" cy="2421347"/>
          </a:xfrm>
          <a:custGeom>
            <a:avLst/>
            <a:gdLst>
              <a:gd name="connsiteX0" fmla="*/ 28937 w 4415742"/>
              <a:gd name="connsiteY0" fmla="*/ 0 h 1475772"/>
              <a:gd name="connsiteX1" fmla="*/ 4415742 w 4415742"/>
              <a:gd name="connsiteY1" fmla="*/ 17362 h 1475772"/>
              <a:gd name="connsiteX2" fmla="*/ 3975904 w 4415742"/>
              <a:gd name="connsiteY2" fmla="*/ 1475772 h 1475772"/>
              <a:gd name="connsiteX3" fmla="*/ 0 w 4415742"/>
              <a:gd name="connsiteY3" fmla="*/ 1128532 h 1475772"/>
              <a:gd name="connsiteX4" fmla="*/ 28937 w 4415742"/>
              <a:gd name="connsiteY4" fmla="*/ 0 h 1475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5742" h="1475772">
                <a:moveTo>
                  <a:pt x="28937" y="0"/>
                </a:moveTo>
                <a:lnTo>
                  <a:pt x="4415742" y="17362"/>
                </a:lnTo>
                <a:lnTo>
                  <a:pt x="3975904" y="1475772"/>
                </a:lnTo>
                <a:lnTo>
                  <a:pt x="0" y="1128532"/>
                </a:lnTo>
                <a:lnTo>
                  <a:pt x="28937" y="0"/>
                </a:lnTo>
                <a:close/>
              </a:path>
            </a:pathLst>
          </a:custGeom>
          <a:ln>
            <a:noFill/>
          </a:ln>
          <a:effectLst>
            <a:softEdge rad="317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Arrow Connector 9">
            <a:extLst>
              <a:ext uri="{FF2B5EF4-FFF2-40B4-BE49-F238E27FC236}">
                <a16:creationId xmlns:a16="http://schemas.microsoft.com/office/drawing/2014/main" id="{231C909F-8938-31D1-3DD3-D973FA40E79B}"/>
              </a:ext>
            </a:extLst>
          </p:cNvPr>
          <p:cNvCxnSpPr>
            <a:cxnSpLocks/>
          </p:cNvCxnSpPr>
          <p:nvPr/>
        </p:nvCxnSpPr>
        <p:spPr>
          <a:xfrm>
            <a:off x="1475772" y="1185402"/>
            <a:ext cx="0" cy="481607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D67538D-5846-A61F-EF1D-D8CBE768E1AD}"/>
              </a:ext>
            </a:extLst>
          </p:cNvPr>
          <p:cNvCxnSpPr>
            <a:cxnSpLocks/>
          </p:cNvCxnSpPr>
          <p:nvPr/>
        </p:nvCxnSpPr>
        <p:spPr>
          <a:xfrm>
            <a:off x="1441048" y="1220126"/>
            <a:ext cx="9688010" cy="46299"/>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7376B45-54AC-E83B-B635-7A6A202CC0AF}"/>
              </a:ext>
            </a:extLst>
          </p:cNvPr>
          <p:cNvSpPr txBox="1"/>
          <p:nvPr/>
        </p:nvSpPr>
        <p:spPr>
          <a:xfrm rot="16200000">
            <a:off x="93972" y="3244333"/>
            <a:ext cx="1892441" cy="369332"/>
          </a:xfrm>
          <a:prstGeom prst="rect">
            <a:avLst/>
          </a:prstGeom>
          <a:noFill/>
        </p:spPr>
        <p:txBody>
          <a:bodyPr wrap="none" rtlCol="0">
            <a:spAutoFit/>
          </a:bodyPr>
          <a:lstStyle/>
          <a:p>
            <a:r>
              <a:rPr lang="en-US" b="1" dirty="0"/>
              <a:t>Coupling Strength</a:t>
            </a:r>
          </a:p>
        </p:txBody>
      </p:sp>
      <p:sp>
        <p:nvSpPr>
          <p:cNvPr id="16" name="TextBox 15">
            <a:extLst>
              <a:ext uri="{FF2B5EF4-FFF2-40B4-BE49-F238E27FC236}">
                <a16:creationId xmlns:a16="http://schemas.microsoft.com/office/drawing/2014/main" id="{FBD72B91-18C0-1B4E-14D3-0280AF010021}"/>
              </a:ext>
            </a:extLst>
          </p:cNvPr>
          <p:cNvSpPr txBox="1"/>
          <p:nvPr/>
        </p:nvSpPr>
        <p:spPr>
          <a:xfrm>
            <a:off x="5093282" y="727408"/>
            <a:ext cx="1972784" cy="369332"/>
          </a:xfrm>
          <a:prstGeom prst="rect">
            <a:avLst/>
          </a:prstGeom>
          <a:noFill/>
        </p:spPr>
        <p:txBody>
          <a:bodyPr wrap="none" rtlCol="0">
            <a:spAutoFit/>
          </a:bodyPr>
          <a:lstStyle/>
          <a:p>
            <a:r>
              <a:rPr lang="en-US" b="1" dirty="0"/>
              <a:t>Mass/Energy Scale</a:t>
            </a:r>
          </a:p>
        </p:txBody>
      </p:sp>
      <p:pic>
        <p:nvPicPr>
          <p:cNvPr id="17" name="Picture 16">
            <a:extLst>
              <a:ext uri="{FF2B5EF4-FFF2-40B4-BE49-F238E27FC236}">
                <a16:creationId xmlns:a16="http://schemas.microsoft.com/office/drawing/2014/main" id="{0D3E7058-78AF-F46D-A862-F88390B0EC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7238" y="3710396"/>
            <a:ext cx="3246958" cy="23778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8" name="TextBox 17">
            <a:extLst>
              <a:ext uri="{FF2B5EF4-FFF2-40B4-BE49-F238E27FC236}">
                <a16:creationId xmlns:a16="http://schemas.microsoft.com/office/drawing/2014/main" id="{B33EF16F-0887-0BD4-2CCC-C9E0FA0AD3D3}"/>
              </a:ext>
            </a:extLst>
          </p:cNvPr>
          <p:cNvSpPr txBox="1"/>
          <p:nvPr/>
        </p:nvSpPr>
        <p:spPr>
          <a:xfrm>
            <a:off x="2041880" y="3010879"/>
            <a:ext cx="2501647" cy="646331"/>
          </a:xfrm>
          <a:prstGeom prst="rect">
            <a:avLst/>
          </a:prstGeom>
          <a:noFill/>
        </p:spPr>
        <p:txBody>
          <a:bodyPr wrap="none" rtlCol="0">
            <a:spAutoFit/>
          </a:bodyPr>
          <a:lstStyle/>
          <a:p>
            <a:pPr algn="ctr"/>
            <a:r>
              <a:rPr lang="en-US" b="1" dirty="0"/>
              <a:t>Precision and Sensitivity</a:t>
            </a:r>
          </a:p>
          <a:p>
            <a:pPr algn="ctr"/>
            <a:r>
              <a:rPr lang="en-US" b="1" dirty="0"/>
              <a:t> Frontier</a:t>
            </a:r>
          </a:p>
        </p:txBody>
      </p:sp>
      <p:pic>
        <p:nvPicPr>
          <p:cNvPr id="19" name="Picture 2" descr="CERN releases 300TB of Large Hadron Collider data into open access |  TechCrunch">
            <a:extLst>
              <a:ext uri="{FF2B5EF4-FFF2-40B4-BE49-F238E27FC236}">
                <a16:creationId xmlns:a16="http://schemas.microsoft.com/office/drawing/2014/main" id="{819FCAE7-ECF0-F165-1CE9-555E9388FD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6021" y="1696196"/>
            <a:ext cx="3084265" cy="17348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B477A89B-1AB4-18FB-2ACD-72C9DDB7C928}"/>
              </a:ext>
            </a:extLst>
          </p:cNvPr>
          <p:cNvSpPr txBox="1"/>
          <p:nvPr/>
        </p:nvSpPr>
        <p:spPr>
          <a:xfrm>
            <a:off x="8663856" y="1278279"/>
            <a:ext cx="1648593" cy="369332"/>
          </a:xfrm>
          <a:prstGeom prst="rect">
            <a:avLst/>
          </a:prstGeom>
          <a:noFill/>
        </p:spPr>
        <p:txBody>
          <a:bodyPr wrap="none" rtlCol="0">
            <a:spAutoFit/>
          </a:bodyPr>
          <a:lstStyle/>
          <a:p>
            <a:r>
              <a:rPr lang="en-US" b="1" dirty="0"/>
              <a:t>Energy Frontier</a:t>
            </a:r>
          </a:p>
        </p:txBody>
      </p:sp>
      <p:pic>
        <p:nvPicPr>
          <p:cNvPr id="21" name="Picture 4" descr="Neutrino beam – DUNE at LBNF">
            <a:extLst>
              <a:ext uri="{FF2B5EF4-FFF2-40B4-BE49-F238E27FC236}">
                <a16:creationId xmlns:a16="http://schemas.microsoft.com/office/drawing/2014/main" id="{F00E8A94-6452-8FB0-114D-AF99F00B8B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441" y="3304570"/>
            <a:ext cx="3788353" cy="10023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ECF585DA-7D56-8524-E8D7-31A12156F3D6}"/>
              </a:ext>
            </a:extLst>
          </p:cNvPr>
          <p:cNvSpPr txBox="1"/>
          <p:nvPr/>
        </p:nvSpPr>
        <p:spPr>
          <a:xfrm>
            <a:off x="5654655" y="2890930"/>
            <a:ext cx="1835502" cy="369332"/>
          </a:xfrm>
          <a:prstGeom prst="rect">
            <a:avLst/>
          </a:prstGeom>
          <a:noFill/>
        </p:spPr>
        <p:txBody>
          <a:bodyPr wrap="none" rtlCol="0">
            <a:spAutoFit/>
          </a:bodyPr>
          <a:lstStyle/>
          <a:p>
            <a:r>
              <a:rPr lang="en-US" b="1" dirty="0"/>
              <a:t>Intensity Frontier</a:t>
            </a:r>
          </a:p>
        </p:txBody>
      </p:sp>
      <p:sp>
        <p:nvSpPr>
          <p:cNvPr id="23" name="TextBox 22">
            <a:extLst>
              <a:ext uri="{FF2B5EF4-FFF2-40B4-BE49-F238E27FC236}">
                <a16:creationId xmlns:a16="http://schemas.microsoft.com/office/drawing/2014/main" id="{0F8E7865-71CD-0FC7-7454-E05C1B618784}"/>
              </a:ext>
            </a:extLst>
          </p:cNvPr>
          <p:cNvSpPr txBox="1"/>
          <p:nvPr/>
        </p:nvSpPr>
        <p:spPr>
          <a:xfrm>
            <a:off x="4194132" y="1648538"/>
            <a:ext cx="2738314" cy="646331"/>
          </a:xfrm>
          <a:prstGeom prst="rect">
            <a:avLst/>
          </a:prstGeom>
          <a:noFill/>
        </p:spPr>
        <p:txBody>
          <a:bodyPr wrap="none" rtlCol="0">
            <a:spAutoFit/>
          </a:bodyPr>
          <a:lstStyle/>
          <a:p>
            <a:pPr algn="ctr"/>
            <a:r>
              <a:rPr lang="en-US" dirty="0">
                <a:solidFill>
                  <a:schemeClr val="bg1"/>
                </a:solidFill>
              </a:rPr>
              <a:t>Known Particles and Forces</a:t>
            </a:r>
          </a:p>
          <a:p>
            <a:pPr algn="ctr"/>
            <a:r>
              <a:rPr lang="en-US" dirty="0">
                <a:solidFill>
                  <a:schemeClr val="bg1"/>
                </a:solidFill>
              </a:rPr>
              <a:t>(Standard Model)</a:t>
            </a:r>
          </a:p>
        </p:txBody>
      </p:sp>
      <p:sp>
        <p:nvSpPr>
          <p:cNvPr id="24" name="TextBox 23">
            <a:extLst>
              <a:ext uri="{FF2B5EF4-FFF2-40B4-BE49-F238E27FC236}">
                <a16:creationId xmlns:a16="http://schemas.microsoft.com/office/drawing/2014/main" id="{F38563A7-98A3-D2DA-9392-ED73745B36A7}"/>
              </a:ext>
            </a:extLst>
          </p:cNvPr>
          <p:cNvSpPr txBox="1"/>
          <p:nvPr/>
        </p:nvSpPr>
        <p:spPr>
          <a:xfrm>
            <a:off x="2645140" y="7431524"/>
            <a:ext cx="7026282" cy="1477328"/>
          </a:xfrm>
          <a:prstGeom prst="rect">
            <a:avLst/>
          </a:prstGeom>
          <a:noFill/>
        </p:spPr>
        <p:txBody>
          <a:bodyPr wrap="none" rtlCol="0">
            <a:spAutoFit/>
          </a:bodyPr>
          <a:lstStyle/>
          <a:p>
            <a:pPr marL="285750" indent="-285750">
              <a:buClr>
                <a:srgbClr val="00A9FF"/>
              </a:buClr>
              <a:buFont typeface="Wingdings" pitchFamily="2" charset="2"/>
              <a:buChar char="§"/>
            </a:pPr>
            <a:r>
              <a:rPr lang="en-US" dirty="0"/>
              <a:t>Create or manipulate microscopic systems at low-energy</a:t>
            </a:r>
          </a:p>
          <a:p>
            <a:pPr marL="285750" indent="-285750">
              <a:buClr>
                <a:srgbClr val="00A9FF"/>
              </a:buClr>
              <a:buFont typeface="Wingdings" pitchFamily="2" charset="2"/>
              <a:buChar char="§"/>
            </a:pPr>
            <a:r>
              <a:rPr lang="en-US" dirty="0"/>
              <a:t>Search for tiny deviations from SM prediction near quantum limit</a:t>
            </a:r>
          </a:p>
          <a:p>
            <a:pPr marL="742950" lvl="1" indent="-285750">
              <a:buClr>
                <a:srgbClr val="00A9FF"/>
              </a:buClr>
              <a:buFont typeface="Wingdings" pitchFamily="2" charset="2"/>
              <a:buChar char="§"/>
            </a:pPr>
            <a:r>
              <a:rPr lang="en-US" dirty="0"/>
              <a:t>“Rare-event” searches and underground science</a:t>
            </a:r>
          </a:p>
          <a:p>
            <a:pPr marL="742950" lvl="1" indent="-285750">
              <a:buClr>
                <a:srgbClr val="00A9FF"/>
              </a:buClr>
              <a:buFont typeface="Wingdings" pitchFamily="2" charset="2"/>
              <a:buChar char="§"/>
            </a:pPr>
            <a:r>
              <a:rPr lang="en-US" dirty="0"/>
              <a:t>Quantum-enhanced and quantum-limited sensing methods</a:t>
            </a:r>
          </a:p>
          <a:p>
            <a:pPr marL="742950" lvl="1" indent="-285750">
              <a:buClr>
                <a:srgbClr val="00A9FF"/>
              </a:buClr>
              <a:buFont typeface="Wingdings" pitchFamily="2" charset="2"/>
              <a:buChar char="§"/>
            </a:pPr>
            <a:r>
              <a:rPr lang="en-US" dirty="0"/>
              <a:t>Powerful, “table-top” scale experiments</a:t>
            </a:r>
          </a:p>
        </p:txBody>
      </p:sp>
      <p:sp>
        <p:nvSpPr>
          <p:cNvPr id="25" name="TextBox 24">
            <a:extLst>
              <a:ext uri="{FF2B5EF4-FFF2-40B4-BE49-F238E27FC236}">
                <a16:creationId xmlns:a16="http://schemas.microsoft.com/office/drawing/2014/main" id="{320BD48C-F0CE-6F3D-743F-98DCB391675C}"/>
              </a:ext>
            </a:extLst>
          </p:cNvPr>
          <p:cNvSpPr txBox="1"/>
          <p:nvPr/>
        </p:nvSpPr>
        <p:spPr>
          <a:xfrm>
            <a:off x="521797" y="6156798"/>
            <a:ext cx="3995646" cy="276999"/>
          </a:xfrm>
          <a:prstGeom prst="rect">
            <a:avLst/>
          </a:prstGeom>
          <a:noFill/>
        </p:spPr>
        <p:txBody>
          <a:bodyPr wrap="none" rtlCol="0">
            <a:spAutoFit/>
          </a:bodyPr>
          <a:lstStyle/>
          <a:p>
            <a:r>
              <a:rPr lang="en-US" sz="1200" dirty="0"/>
              <a:t>D. DeMille, J.M. Doyle, A.O. </a:t>
            </a:r>
            <a:r>
              <a:rPr lang="en-US" sz="1200" dirty="0" err="1"/>
              <a:t>Sushkov</a:t>
            </a:r>
            <a:r>
              <a:rPr lang="en-US" sz="1200" dirty="0"/>
              <a:t>, Science </a:t>
            </a:r>
            <a:r>
              <a:rPr lang="en-US" sz="1200" b="1" dirty="0"/>
              <a:t>357</a:t>
            </a:r>
            <a:r>
              <a:rPr lang="en-US" sz="1200" dirty="0"/>
              <a:t>, 990 (2017)</a:t>
            </a:r>
          </a:p>
        </p:txBody>
      </p:sp>
      <p:pic>
        <p:nvPicPr>
          <p:cNvPr id="26" name="Picture 2">
            <a:extLst>
              <a:ext uri="{FF2B5EF4-FFF2-40B4-BE49-F238E27FC236}">
                <a16:creationId xmlns:a16="http://schemas.microsoft.com/office/drawing/2014/main" id="{BE8C8604-93EF-8A8A-26F4-5AED8D05C76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95" r="-1" b="-1"/>
          <a:stretch/>
        </p:blipFill>
        <p:spPr bwMode="auto">
          <a:xfrm>
            <a:off x="5217608" y="4841878"/>
            <a:ext cx="2669779" cy="178517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2569A714-1E81-71FB-AED6-ABC35E8F8513}"/>
              </a:ext>
            </a:extLst>
          </p:cNvPr>
          <p:cNvSpPr txBox="1"/>
          <p:nvPr/>
        </p:nvSpPr>
        <p:spPr>
          <a:xfrm>
            <a:off x="5511734" y="5213389"/>
            <a:ext cx="2098532" cy="1015663"/>
          </a:xfrm>
          <a:prstGeom prst="rect">
            <a:avLst/>
          </a:prstGeom>
          <a:solidFill>
            <a:schemeClr val="bg1">
              <a:alpha val="41000"/>
            </a:schemeClr>
          </a:solidFill>
        </p:spPr>
        <p:txBody>
          <a:bodyPr wrap="square" rtlCol="0">
            <a:spAutoFit/>
          </a:bodyPr>
          <a:lstStyle/>
          <a:p>
            <a:pPr algn="ctr"/>
            <a:r>
              <a:rPr lang="en-US" sz="2000" b="1" dirty="0"/>
              <a:t>Unstable nuclei</a:t>
            </a:r>
          </a:p>
          <a:p>
            <a:pPr algn="ctr"/>
            <a:r>
              <a:rPr lang="en-US" sz="2000" b="1" dirty="0"/>
              <a:t>(“rare” isotopes)</a:t>
            </a:r>
          </a:p>
        </p:txBody>
      </p:sp>
      <p:pic>
        <p:nvPicPr>
          <p:cNvPr id="28" name="Picture 27">
            <a:extLst>
              <a:ext uri="{FF2B5EF4-FFF2-40B4-BE49-F238E27FC236}">
                <a16:creationId xmlns:a16="http://schemas.microsoft.com/office/drawing/2014/main" id="{E765EF3E-2E82-15E7-C3B3-5D122613B596}"/>
              </a:ext>
            </a:extLst>
          </p:cNvPr>
          <p:cNvPicPr>
            <a:picLocks noChangeAspect="1"/>
          </p:cNvPicPr>
          <p:nvPr/>
        </p:nvPicPr>
        <p:blipFill rotWithShape="1">
          <a:blip r:embed="rId6"/>
          <a:srcRect t="18428" r="21365" b="10576"/>
          <a:stretch/>
        </p:blipFill>
        <p:spPr>
          <a:xfrm>
            <a:off x="9458417" y="4965120"/>
            <a:ext cx="2794464" cy="1661935"/>
          </a:xfrm>
          <a:prstGeom prst="ellipse">
            <a:avLst/>
          </a:prstGeom>
          <a:ln>
            <a:noFill/>
          </a:ln>
          <a:effectLst>
            <a:softEdge rad="112500"/>
          </a:effectLst>
        </p:spPr>
      </p:pic>
      <p:sp>
        <p:nvSpPr>
          <p:cNvPr id="29" name="TextBox 28">
            <a:extLst>
              <a:ext uri="{FF2B5EF4-FFF2-40B4-BE49-F238E27FC236}">
                <a16:creationId xmlns:a16="http://schemas.microsoft.com/office/drawing/2014/main" id="{B92E3699-A805-B7D6-BC52-FA29FB9DD777}"/>
              </a:ext>
            </a:extLst>
          </p:cNvPr>
          <p:cNvSpPr txBox="1"/>
          <p:nvPr/>
        </p:nvSpPr>
        <p:spPr>
          <a:xfrm>
            <a:off x="9669141" y="4708535"/>
            <a:ext cx="2380589" cy="707886"/>
          </a:xfrm>
          <a:prstGeom prst="rect">
            <a:avLst/>
          </a:prstGeom>
          <a:solidFill>
            <a:schemeClr val="bg1">
              <a:alpha val="66000"/>
            </a:schemeClr>
          </a:solidFill>
        </p:spPr>
        <p:txBody>
          <a:bodyPr wrap="square" rtlCol="0">
            <a:spAutoFit/>
          </a:bodyPr>
          <a:lstStyle/>
          <a:p>
            <a:pPr algn="ctr"/>
            <a:r>
              <a:rPr lang="en-US" sz="2000" b="1" dirty="0"/>
              <a:t>Superconducting Sensors</a:t>
            </a:r>
          </a:p>
        </p:txBody>
      </p:sp>
      <p:cxnSp>
        <p:nvCxnSpPr>
          <p:cNvPr id="30" name="Straight Arrow Connector 29">
            <a:extLst>
              <a:ext uri="{FF2B5EF4-FFF2-40B4-BE49-F238E27FC236}">
                <a16:creationId xmlns:a16="http://schemas.microsoft.com/office/drawing/2014/main" id="{A17FE1B5-16A4-946E-1132-8C25897D4A7D}"/>
              </a:ext>
            </a:extLst>
          </p:cNvPr>
          <p:cNvCxnSpPr>
            <a:cxnSpLocks/>
          </p:cNvCxnSpPr>
          <p:nvPr/>
        </p:nvCxnSpPr>
        <p:spPr>
          <a:xfrm>
            <a:off x="7907921" y="5721221"/>
            <a:ext cx="1583294"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BADCD837-EB9A-4E4F-0532-2DC5260188BE}"/>
              </a:ext>
            </a:extLst>
          </p:cNvPr>
          <p:cNvSpPr txBox="1"/>
          <p:nvPr/>
        </p:nvSpPr>
        <p:spPr>
          <a:xfrm>
            <a:off x="7715352" y="5244166"/>
            <a:ext cx="1971224" cy="954107"/>
          </a:xfrm>
          <a:prstGeom prst="rect">
            <a:avLst/>
          </a:prstGeom>
          <a:noFill/>
        </p:spPr>
        <p:txBody>
          <a:bodyPr wrap="square" rtlCol="0">
            <a:spAutoFit/>
          </a:bodyPr>
          <a:lstStyle/>
          <a:p>
            <a:pPr algn="ctr"/>
            <a:r>
              <a:rPr lang="en-US" b="1" dirty="0"/>
              <a:t>Precision</a:t>
            </a:r>
          </a:p>
          <a:p>
            <a:pPr algn="ctr"/>
            <a:r>
              <a:rPr lang="en-US" b="1" dirty="0"/>
              <a:t> </a:t>
            </a:r>
            <a:r>
              <a:rPr lang="en-US" sz="2000" b="1" dirty="0"/>
              <a:t>Measurements</a:t>
            </a:r>
          </a:p>
        </p:txBody>
      </p:sp>
    </p:spTree>
    <p:extLst>
      <p:ext uri="{BB962C8B-B14F-4D97-AF65-F5344CB8AC3E}">
        <p14:creationId xmlns:p14="http://schemas.microsoft.com/office/powerpoint/2010/main" val="263499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 calcmode="lin" valueType="num">
                                      <p:cBhvr additive="base">
                                        <p:cTn id="31" dur="500"/>
                                        <p:tgtEl>
                                          <p:spTgt spid="27"/>
                                        </p:tgtEl>
                                        <p:attrNameLst>
                                          <p:attrName>ppt_y</p:attrName>
                                        </p:attrNameLst>
                                      </p:cBhvr>
                                      <p:tavLst>
                                        <p:tav tm="0">
                                          <p:val>
                                            <p:strVal val="#ppt_y+#ppt_h*1.125000"/>
                                          </p:val>
                                        </p:tav>
                                        <p:tav tm="100000">
                                          <p:val>
                                            <p:strVal val="#ppt_y"/>
                                          </p:val>
                                        </p:tav>
                                      </p:tavLst>
                                    </p:anim>
                                    <p:animEffect transition="in" filter="wipe(up)">
                                      <p:cBhvr>
                                        <p:cTn id="32" dur="500"/>
                                        <p:tgtEl>
                                          <p:spTgt spid="27"/>
                                        </p:tgtEl>
                                      </p:cBhvr>
                                    </p:animEffect>
                                  </p:childTnLst>
                                </p:cTn>
                              </p:par>
                              <p:par>
                                <p:cTn id="33" presetID="12" presetClass="entr" presetSubtype="4"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anim calcmode="lin" valueType="num">
                                      <p:cBhvr additive="base">
                                        <p:cTn id="35" dur="500"/>
                                        <p:tgtEl>
                                          <p:spTgt spid="26"/>
                                        </p:tgtEl>
                                        <p:attrNameLst>
                                          <p:attrName>ppt_y</p:attrName>
                                        </p:attrNameLst>
                                      </p:cBhvr>
                                      <p:tavLst>
                                        <p:tav tm="0">
                                          <p:val>
                                            <p:strVal val="#ppt_y+#ppt_h*1.125000"/>
                                          </p:val>
                                        </p:tav>
                                        <p:tav tm="100000">
                                          <p:val>
                                            <p:strVal val="#ppt_y"/>
                                          </p:val>
                                        </p:tav>
                                      </p:tavLst>
                                    </p:anim>
                                    <p:animEffect transition="in" filter="wipe(up)">
                                      <p:cBhvr>
                                        <p:cTn id="36" dur="500"/>
                                        <p:tgtEl>
                                          <p:spTgt spid="26"/>
                                        </p:tgtEl>
                                      </p:cBhvr>
                                    </p:animEffect>
                                  </p:childTnLst>
                                </p:cTn>
                              </p:par>
                              <p:par>
                                <p:cTn id="37" presetID="12" presetClass="entr" presetSubtype="4" fill="hold" nodeType="withEffect">
                                  <p:stCondLst>
                                    <p:cond delay="0"/>
                                  </p:stCondLst>
                                  <p:childTnLst>
                                    <p:set>
                                      <p:cBhvr>
                                        <p:cTn id="38" dur="1" fill="hold">
                                          <p:stCondLst>
                                            <p:cond delay="0"/>
                                          </p:stCondLst>
                                        </p:cTn>
                                        <p:tgtEl>
                                          <p:spTgt spid="30"/>
                                        </p:tgtEl>
                                        <p:attrNameLst>
                                          <p:attrName>style.visibility</p:attrName>
                                        </p:attrNameLst>
                                      </p:cBhvr>
                                      <p:to>
                                        <p:strVal val="visible"/>
                                      </p:to>
                                    </p:set>
                                    <p:anim calcmode="lin" valueType="num">
                                      <p:cBhvr additive="base">
                                        <p:cTn id="39" dur="500"/>
                                        <p:tgtEl>
                                          <p:spTgt spid="30"/>
                                        </p:tgtEl>
                                        <p:attrNameLst>
                                          <p:attrName>ppt_y</p:attrName>
                                        </p:attrNameLst>
                                      </p:cBhvr>
                                      <p:tavLst>
                                        <p:tav tm="0">
                                          <p:val>
                                            <p:strVal val="#ppt_y+#ppt_h*1.125000"/>
                                          </p:val>
                                        </p:tav>
                                        <p:tav tm="100000">
                                          <p:val>
                                            <p:strVal val="#ppt_y"/>
                                          </p:val>
                                        </p:tav>
                                      </p:tavLst>
                                    </p:anim>
                                    <p:animEffect transition="in" filter="wipe(up)">
                                      <p:cBhvr>
                                        <p:cTn id="40" dur="500"/>
                                        <p:tgtEl>
                                          <p:spTgt spid="30"/>
                                        </p:tgtEl>
                                      </p:cBhvr>
                                    </p:animEffect>
                                  </p:childTnLst>
                                </p:cTn>
                              </p:par>
                              <p:par>
                                <p:cTn id="41" presetID="12" presetClass="entr" presetSubtype="4"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anim calcmode="lin" valueType="num">
                                      <p:cBhvr additive="base">
                                        <p:cTn id="43" dur="500"/>
                                        <p:tgtEl>
                                          <p:spTgt spid="31"/>
                                        </p:tgtEl>
                                        <p:attrNameLst>
                                          <p:attrName>ppt_y</p:attrName>
                                        </p:attrNameLst>
                                      </p:cBhvr>
                                      <p:tavLst>
                                        <p:tav tm="0">
                                          <p:val>
                                            <p:strVal val="#ppt_y+#ppt_h*1.125000"/>
                                          </p:val>
                                        </p:tav>
                                        <p:tav tm="100000">
                                          <p:val>
                                            <p:strVal val="#ppt_y"/>
                                          </p:val>
                                        </p:tav>
                                      </p:tavLst>
                                    </p:anim>
                                    <p:animEffect transition="in" filter="wipe(up)">
                                      <p:cBhvr>
                                        <p:cTn id="44" dur="500"/>
                                        <p:tgtEl>
                                          <p:spTgt spid="31"/>
                                        </p:tgtEl>
                                      </p:cBhvr>
                                    </p:animEffect>
                                  </p:childTnLst>
                                </p:cTn>
                              </p:par>
                              <p:par>
                                <p:cTn id="45" presetID="12" presetClass="entr" presetSubtype="4" fill="hold" nodeType="withEffect">
                                  <p:stCondLst>
                                    <p:cond delay="0"/>
                                  </p:stCondLst>
                                  <p:childTnLst>
                                    <p:set>
                                      <p:cBhvr>
                                        <p:cTn id="46" dur="1" fill="hold">
                                          <p:stCondLst>
                                            <p:cond delay="0"/>
                                          </p:stCondLst>
                                        </p:cTn>
                                        <p:tgtEl>
                                          <p:spTgt spid="28"/>
                                        </p:tgtEl>
                                        <p:attrNameLst>
                                          <p:attrName>style.visibility</p:attrName>
                                        </p:attrNameLst>
                                      </p:cBhvr>
                                      <p:to>
                                        <p:strVal val="visible"/>
                                      </p:to>
                                    </p:set>
                                    <p:anim calcmode="lin" valueType="num">
                                      <p:cBhvr additive="base">
                                        <p:cTn id="47" dur="500"/>
                                        <p:tgtEl>
                                          <p:spTgt spid="28"/>
                                        </p:tgtEl>
                                        <p:attrNameLst>
                                          <p:attrName>ppt_y</p:attrName>
                                        </p:attrNameLst>
                                      </p:cBhvr>
                                      <p:tavLst>
                                        <p:tav tm="0">
                                          <p:val>
                                            <p:strVal val="#ppt_y+#ppt_h*1.125000"/>
                                          </p:val>
                                        </p:tav>
                                        <p:tav tm="100000">
                                          <p:val>
                                            <p:strVal val="#ppt_y"/>
                                          </p:val>
                                        </p:tav>
                                      </p:tavLst>
                                    </p:anim>
                                    <p:animEffect transition="in" filter="wipe(up)">
                                      <p:cBhvr>
                                        <p:cTn id="48" dur="500"/>
                                        <p:tgtEl>
                                          <p:spTgt spid="28"/>
                                        </p:tgtEl>
                                      </p:cBhvr>
                                    </p:animEffect>
                                  </p:childTnLst>
                                </p:cTn>
                              </p:par>
                              <p:par>
                                <p:cTn id="49" presetID="12" presetClass="entr" presetSubtype="4"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p:tgtEl>
                                          <p:spTgt spid="29"/>
                                        </p:tgtEl>
                                        <p:attrNameLst>
                                          <p:attrName>ppt_y</p:attrName>
                                        </p:attrNameLst>
                                      </p:cBhvr>
                                      <p:tavLst>
                                        <p:tav tm="0">
                                          <p:val>
                                            <p:strVal val="#ppt_y+#ppt_h*1.125000"/>
                                          </p:val>
                                        </p:tav>
                                        <p:tav tm="100000">
                                          <p:val>
                                            <p:strVal val="#ppt_y"/>
                                          </p:val>
                                        </p:tav>
                                      </p:tavLst>
                                    </p:anim>
                                    <p:animEffect transition="in" filter="wipe(up)">
                                      <p:cBhvr>
                                        <p:cTn id="5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22" grpId="0"/>
      <p:bldP spid="24" grpId="0"/>
      <p:bldP spid="25" grpId="0"/>
      <p:bldP spid="27" grpId="0" animBg="1"/>
      <p:bldP spid="29" grpId="0" animBg="1"/>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91C9-54B2-3808-F1AC-D9E7C11FA7A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7383A34-F9BC-2E58-DD32-5542F810C4CB}"/>
              </a:ext>
            </a:extLst>
          </p:cNvPr>
          <p:cNvPicPr>
            <a:picLocks noChangeAspect="1"/>
          </p:cNvPicPr>
          <p:nvPr/>
        </p:nvPicPr>
        <p:blipFill rotWithShape="1">
          <a:blip r:embed="rId2">
            <a:clrChange>
              <a:clrFrom>
                <a:srgbClr val="6678A6"/>
              </a:clrFrom>
              <a:clrTo>
                <a:srgbClr val="6678A6">
                  <a:alpha val="0"/>
                </a:srgbClr>
              </a:clrTo>
            </a:clrChange>
          </a:blip>
          <a:srcRect l="356" t="7376" r="22754" b="24031"/>
          <a:stretch/>
        </p:blipFill>
        <p:spPr>
          <a:xfrm>
            <a:off x="0" y="0"/>
            <a:ext cx="12300122" cy="6858000"/>
          </a:xfrm>
          <a:prstGeom prst="rect">
            <a:avLst/>
          </a:prstGeom>
        </p:spPr>
      </p:pic>
      <p:sp>
        <p:nvSpPr>
          <p:cNvPr id="7" name="Rectangle 6">
            <a:extLst>
              <a:ext uri="{FF2B5EF4-FFF2-40B4-BE49-F238E27FC236}">
                <a16:creationId xmlns:a16="http://schemas.microsoft.com/office/drawing/2014/main" id="{450AD64B-D062-83F8-D74D-2E37BFFDF962}"/>
              </a:ext>
            </a:extLst>
          </p:cNvPr>
          <p:cNvSpPr/>
          <p:nvPr/>
        </p:nvSpPr>
        <p:spPr>
          <a:xfrm>
            <a:off x="-43841" y="-19736"/>
            <a:ext cx="1880155" cy="1131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0D56A15B-5E48-A8DD-E1DC-4CBA2DF5A777}"/>
              </a:ext>
            </a:extLst>
          </p:cNvPr>
          <p:cNvSpPr txBox="1"/>
          <p:nvPr/>
        </p:nvSpPr>
        <p:spPr>
          <a:xfrm>
            <a:off x="9696881" y="5110471"/>
            <a:ext cx="521297" cy="246221"/>
          </a:xfrm>
          <a:prstGeom prst="rect">
            <a:avLst/>
          </a:prstGeom>
          <a:noFill/>
        </p:spPr>
        <p:txBody>
          <a:bodyPr wrap="none" rtlCol="0">
            <a:spAutoFit/>
          </a:bodyPr>
          <a:lstStyle/>
          <a:p>
            <a:r>
              <a:rPr lang="en-US" sz="1000" dirty="0">
                <a:solidFill>
                  <a:schemeClr val="bg1"/>
                </a:solidFill>
              </a:rPr>
              <a:t>50 </a:t>
            </a:r>
            <a:r>
              <a:rPr lang="en-US" sz="1000" dirty="0">
                <a:solidFill>
                  <a:schemeClr val="bg1"/>
                </a:solidFill>
                <a:latin typeface="Symbol" panose="05050102010706020507" pitchFamily="18" charset="2"/>
              </a:rPr>
              <a:t>m</a:t>
            </a:r>
            <a:r>
              <a:rPr lang="en-US" sz="1000" dirty="0">
                <a:solidFill>
                  <a:schemeClr val="bg1"/>
                </a:solidFill>
              </a:rPr>
              <a:t>m</a:t>
            </a:r>
          </a:p>
        </p:txBody>
      </p:sp>
      <p:cxnSp>
        <p:nvCxnSpPr>
          <p:cNvPr id="29" name="Straight Connector 28">
            <a:extLst>
              <a:ext uri="{FF2B5EF4-FFF2-40B4-BE49-F238E27FC236}">
                <a16:creationId xmlns:a16="http://schemas.microsoft.com/office/drawing/2014/main" id="{524CAFBF-39D8-01C1-317E-E7C5EA63033F}"/>
              </a:ext>
            </a:extLst>
          </p:cNvPr>
          <p:cNvCxnSpPr>
            <a:cxnSpLocks/>
          </p:cNvCxnSpPr>
          <p:nvPr/>
        </p:nvCxnSpPr>
        <p:spPr>
          <a:xfrm>
            <a:off x="9781337" y="5133101"/>
            <a:ext cx="35238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A picture containing sky, weapon&#10;&#10;Description automatically generated">
            <a:extLst>
              <a:ext uri="{FF2B5EF4-FFF2-40B4-BE49-F238E27FC236}">
                <a16:creationId xmlns:a16="http://schemas.microsoft.com/office/drawing/2014/main" id="{CB267D64-27D0-608C-CD76-4E722B055AA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0729392" y="61953"/>
            <a:ext cx="1373388" cy="1331091"/>
          </a:xfrm>
          <a:prstGeom prst="rect">
            <a:avLst/>
          </a:prstGeom>
        </p:spPr>
      </p:pic>
      <p:pic>
        <p:nvPicPr>
          <p:cNvPr id="38" name="Picture 37">
            <a:extLst>
              <a:ext uri="{FF2B5EF4-FFF2-40B4-BE49-F238E27FC236}">
                <a16:creationId xmlns:a16="http://schemas.microsoft.com/office/drawing/2014/main" id="{C9E2D0D3-0F50-4F0B-67A8-7F37931EBCF0}"/>
              </a:ext>
            </a:extLst>
          </p:cNvPr>
          <p:cNvPicPr>
            <a:picLocks noChangeAspect="1"/>
          </p:cNvPicPr>
          <p:nvPr/>
        </p:nvPicPr>
        <p:blipFill rotWithShape="1">
          <a:blip r:embed="rId4"/>
          <a:srcRect l="17956" t="11469" r="27951" b="2994"/>
          <a:stretch/>
        </p:blipFill>
        <p:spPr>
          <a:xfrm>
            <a:off x="6002318" y="4483209"/>
            <a:ext cx="2428503" cy="2160098"/>
          </a:xfrm>
          <a:prstGeom prst="rect">
            <a:avLst/>
          </a:prstGeom>
        </p:spPr>
      </p:pic>
      <p:cxnSp>
        <p:nvCxnSpPr>
          <p:cNvPr id="39" name="Straight Arrow Connector 38">
            <a:extLst>
              <a:ext uri="{FF2B5EF4-FFF2-40B4-BE49-F238E27FC236}">
                <a16:creationId xmlns:a16="http://schemas.microsoft.com/office/drawing/2014/main" id="{A031B6CC-FCB5-1E11-2C0F-0E0FA5A29645}"/>
              </a:ext>
            </a:extLst>
          </p:cNvPr>
          <p:cNvCxnSpPr>
            <a:cxnSpLocks/>
          </p:cNvCxnSpPr>
          <p:nvPr/>
        </p:nvCxnSpPr>
        <p:spPr>
          <a:xfrm>
            <a:off x="7308304" y="4240037"/>
            <a:ext cx="0" cy="493295"/>
          </a:xfrm>
          <a:prstGeom prst="straightConnector1">
            <a:avLst/>
          </a:prstGeom>
          <a:ln w="984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F6362B0E-1C2F-7D1F-C399-1BF350313D05}"/>
              </a:ext>
            </a:extLst>
          </p:cNvPr>
          <p:cNvSpPr txBox="1"/>
          <p:nvPr/>
        </p:nvSpPr>
        <p:spPr>
          <a:xfrm>
            <a:off x="6372460" y="3929110"/>
            <a:ext cx="2868864" cy="369332"/>
          </a:xfrm>
          <a:prstGeom prst="rect">
            <a:avLst/>
          </a:prstGeom>
          <a:noFill/>
        </p:spPr>
        <p:txBody>
          <a:bodyPr wrap="square" rtlCol="0">
            <a:spAutoFit/>
          </a:bodyPr>
          <a:lstStyle/>
          <a:p>
            <a:r>
              <a:rPr lang="en-US" dirty="0"/>
              <a:t>RIB Implantation</a:t>
            </a:r>
          </a:p>
        </p:txBody>
      </p:sp>
      <p:sp>
        <p:nvSpPr>
          <p:cNvPr id="58" name="TextBox 57">
            <a:extLst>
              <a:ext uri="{FF2B5EF4-FFF2-40B4-BE49-F238E27FC236}">
                <a16:creationId xmlns:a16="http://schemas.microsoft.com/office/drawing/2014/main" id="{286F01B9-728C-607C-FA6E-2FAD40CEB97B}"/>
              </a:ext>
            </a:extLst>
          </p:cNvPr>
          <p:cNvSpPr txBox="1"/>
          <p:nvPr/>
        </p:nvSpPr>
        <p:spPr>
          <a:xfrm>
            <a:off x="1294721" y="4023946"/>
            <a:ext cx="3332518" cy="646331"/>
          </a:xfrm>
          <a:prstGeom prst="rect">
            <a:avLst/>
          </a:prstGeom>
          <a:solidFill>
            <a:schemeClr val="bg1"/>
          </a:solidFill>
        </p:spPr>
        <p:txBody>
          <a:bodyPr wrap="square">
            <a:spAutoFit/>
          </a:bodyPr>
          <a:lstStyle/>
          <a:p>
            <a:pPr algn="ctr">
              <a:buClr>
                <a:srgbClr val="00A9FF"/>
              </a:buClr>
            </a:pPr>
            <a:r>
              <a:rPr lang="en-US" sz="1800" b="1" dirty="0"/>
              <a:t>Neutrino and recoil are entangled at creation</a:t>
            </a:r>
          </a:p>
        </p:txBody>
      </p:sp>
      <p:cxnSp>
        <p:nvCxnSpPr>
          <p:cNvPr id="16" name="Straight Arrow Connector 15">
            <a:extLst>
              <a:ext uri="{FF2B5EF4-FFF2-40B4-BE49-F238E27FC236}">
                <a16:creationId xmlns:a16="http://schemas.microsoft.com/office/drawing/2014/main" id="{A2B21F3A-1437-0547-26F8-88A8BB5BD4C4}"/>
              </a:ext>
            </a:extLst>
          </p:cNvPr>
          <p:cNvCxnSpPr>
            <a:cxnSpLocks/>
          </p:cNvCxnSpPr>
          <p:nvPr/>
        </p:nvCxnSpPr>
        <p:spPr>
          <a:xfrm>
            <a:off x="2918521" y="4723036"/>
            <a:ext cx="0" cy="572404"/>
          </a:xfrm>
          <a:prstGeom prst="straightConnector1">
            <a:avLst/>
          </a:prstGeom>
          <a:ln w="127000">
            <a:solidFill>
              <a:srgbClr val="502572"/>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2B40540-98C3-6BEE-2D84-105471B53590}"/>
              </a:ext>
            </a:extLst>
          </p:cNvPr>
          <p:cNvPicPr>
            <a:picLocks noChangeAspect="1"/>
          </p:cNvPicPr>
          <p:nvPr/>
        </p:nvPicPr>
        <p:blipFill rotWithShape="1">
          <a:blip r:embed="rId5">
            <a:clrChange>
              <a:clrFrom>
                <a:srgbClr val="6678A6"/>
              </a:clrFrom>
              <a:clrTo>
                <a:srgbClr val="6678A6">
                  <a:alpha val="0"/>
                </a:srgbClr>
              </a:clrTo>
            </a:clrChange>
          </a:blip>
          <a:srcRect t="52654" r="89454" b="30320"/>
          <a:stretch/>
        </p:blipFill>
        <p:spPr>
          <a:xfrm>
            <a:off x="-100669" y="4484712"/>
            <a:ext cx="1596327" cy="1610579"/>
          </a:xfrm>
          <a:prstGeom prst="rect">
            <a:avLst/>
          </a:prstGeom>
        </p:spPr>
      </p:pic>
      <p:sp>
        <p:nvSpPr>
          <p:cNvPr id="14" name="Rectangle 13">
            <a:extLst>
              <a:ext uri="{FF2B5EF4-FFF2-40B4-BE49-F238E27FC236}">
                <a16:creationId xmlns:a16="http://schemas.microsoft.com/office/drawing/2014/main" id="{DE268C16-4287-15BC-EF28-F986EC192DB6}"/>
              </a:ext>
            </a:extLst>
          </p:cNvPr>
          <p:cNvSpPr/>
          <p:nvPr/>
        </p:nvSpPr>
        <p:spPr>
          <a:xfrm>
            <a:off x="-374073" y="-228600"/>
            <a:ext cx="2763982" cy="18222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A366D-8790-A793-AD86-D740426570C1}"/>
              </a:ext>
            </a:extLst>
          </p:cNvPr>
          <p:cNvSpPr>
            <a:spLocks noGrp="1"/>
          </p:cNvSpPr>
          <p:nvPr>
            <p:ph type="title"/>
          </p:nvPr>
        </p:nvSpPr>
        <p:spPr>
          <a:xfrm>
            <a:off x="241674" y="160091"/>
            <a:ext cx="10487717" cy="650329"/>
          </a:xfrm>
        </p:spPr>
        <p:txBody>
          <a:bodyPr>
            <a:noAutofit/>
          </a:bodyPr>
          <a:lstStyle/>
          <a:p>
            <a:r>
              <a:rPr lang="en-US" sz="2400" dirty="0"/>
              <a:t>Experimental Approach: eV-Scale Nuclear Recoil Detection with Superconducting Sensors</a:t>
            </a:r>
          </a:p>
        </p:txBody>
      </p:sp>
      <p:sp>
        <p:nvSpPr>
          <p:cNvPr id="52" name="TextBox 51">
            <a:extLst>
              <a:ext uri="{FF2B5EF4-FFF2-40B4-BE49-F238E27FC236}">
                <a16:creationId xmlns:a16="http://schemas.microsoft.com/office/drawing/2014/main" id="{4FCEEBBC-C17B-0C93-0885-5C710DA39663}"/>
              </a:ext>
            </a:extLst>
          </p:cNvPr>
          <p:cNvSpPr txBox="1"/>
          <p:nvPr/>
        </p:nvSpPr>
        <p:spPr>
          <a:xfrm>
            <a:off x="263247" y="3267497"/>
            <a:ext cx="1858714" cy="461665"/>
          </a:xfrm>
          <a:prstGeom prst="rect">
            <a:avLst/>
          </a:prstGeom>
          <a:noFill/>
        </p:spPr>
        <p:txBody>
          <a:bodyPr wrap="none" rtlCol="0">
            <a:spAutoFit/>
          </a:bodyPr>
          <a:lstStyle/>
          <a:p>
            <a:r>
              <a:rPr lang="en-US" sz="2400" b="1" dirty="0"/>
              <a:t>T</a:t>
            </a:r>
            <a:r>
              <a:rPr lang="en-US" sz="2400" b="1" baseline="-25000" dirty="0">
                <a:latin typeface="Symbol" panose="05050102010706020507" pitchFamily="18" charset="2"/>
              </a:rPr>
              <a:t>1/2</a:t>
            </a:r>
            <a:r>
              <a:rPr lang="en-US" sz="2400" b="1" dirty="0">
                <a:latin typeface="Symbol" panose="05050102010706020507" pitchFamily="18" charset="2"/>
              </a:rPr>
              <a:t> </a:t>
            </a:r>
            <a:r>
              <a:rPr lang="en-US" sz="2400" b="1" dirty="0"/>
              <a:t>= 53 days</a:t>
            </a:r>
          </a:p>
        </p:txBody>
      </p:sp>
      <p:pic>
        <p:nvPicPr>
          <p:cNvPr id="4" name="Picture 3">
            <a:extLst>
              <a:ext uri="{FF2B5EF4-FFF2-40B4-BE49-F238E27FC236}">
                <a16:creationId xmlns:a16="http://schemas.microsoft.com/office/drawing/2014/main" id="{0CB6278C-D22B-1331-03AD-DC50CA11024F}"/>
              </a:ext>
            </a:extLst>
          </p:cNvPr>
          <p:cNvPicPr>
            <a:picLocks noChangeAspect="1"/>
          </p:cNvPicPr>
          <p:nvPr/>
        </p:nvPicPr>
        <p:blipFill>
          <a:blip r:embed="rId6"/>
          <a:srcRect r="59122"/>
          <a:stretch/>
        </p:blipFill>
        <p:spPr>
          <a:xfrm>
            <a:off x="241674" y="1424242"/>
            <a:ext cx="1658375" cy="1857796"/>
          </a:xfrm>
          <a:prstGeom prst="rect">
            <a:avLst/>
          </a:prstGeom>
        </p:spPr>
      </p:pic>
      <p:pic>
        <p:nvPicPr>
          <p:cNvPr id="5" name="Picture 4">
            <a:extLst>
              <a:ext uri="{FF2B5EF4-FFF2-40B4-BE49-F238E27FC236}">
                <a16:creationId xmlns:a16="http://schemas.microsoft.com/office/drawing/2014/main" id="{93DF6C8F-F690-3C38-F001-E194529BC590}"/>
              </a:ext>
            </a:extLst>
          </p:cNvPr>
          <p:cNvPicPr>
            <a:picLocks noChangeAspect="1"/>
          </p:cNvPicPr>
          <p:nvPr/>
        </p:nvPicPr>
        <p:blipFill>
          <a:blip r:embed="rId6"/>
          <a:srcRect l="59122" t="920" b="1"/>
          <a:stretch/>
        </p:blipFill>
        <p:spPr>
          <a:xfrm>
            <a:off x="3293403" y="1463845"/>
            <a:ext cx="1577262" cy="1750669"/>
          </a:xfrm>
          <a:prstGeom prst="rect">
            <a:avLst/>
          </a:prstGeom>
        </p:spPr>
      </p:pic>
      <p:sp>
        <p:nvSpPr>
          <p:cNvPr id="8" name="TextBox 7">
            <a:extLst>
              <a:ext uri="{FF2B5EF4-FFF2-40B4-BE49-F238E27FC236}">
                <a16:creationId xmlns:a16="http://schemas.microsoft.com/office/drawing/2014/main" id="{068EDFD8-41B3-88CB-447B-7C2E66783F69}"/>
              </a:ext>
            </a:extLst>
          </p:cNvPr>
          <p:cNvSpPr txBox="1"/>
          <p:nvPr/>
        </p:nvSpPr>
        <p:spPr>
          <a:xfrm>
            <a:off x="-191155" y="964316"/>
            <a:ext cx="2398449" cy="477054"/>
          </a:xfrm>
          <a:prstGeom prst="rect">
            <a:avLst/>
          </a:prstGeom>
          <a:noFill/>
        </p:spPr>
        <p:txBody>
          <a:bodyPr wrap="square" rtlCol="0">
            <a:spAutoFit/>
          </a:bodyPr>
          <a:lstStyle/>
          <a:p>
            <a:pPr algn="ctr"/>
            <a:r>
              <a:rPr lang="en-US" sz="2500" baseline="30000" dirty="0"/>
              <a:t>7</a:t>
            </a:r>
            <a:r>
              <a:rPr lang="en-US" sz="2500" dirty="0"/>
              <a:t>Be (Z=4)</a:t>
            </a:r>
            <a:endParaRPr lang="en-US" sz="2500" baseline="30000" dirty="0"/>
          </a:p>
        </p:txBody>
      </p:sp>
      <p:cxnSp>
        <p:nvCxnSpPr>
          <p:cNvPr id="9" name="Straight Arrow Connector 8">
            <a:extLst>
              <a:ext uri="{FF2B5EF4-FFF2-40B4-BE49-F238E27FC236}">
                <a16:creationId xmlns:a16="http://schemas.microsoft.com/office/drawing/2014/main" id="{84457CA6-5E61-CAE6-197D-BE301F673B00}"/>
              </a:ext>
            </a:extLst>
          </p:cNvPr>
          <p:cNvCxnSpPr>
            <a:cxnSpLocks/>
          </p:cNvCxnSpPr>
          <p:nvPr/>
        </p:nvCxnSpPr>
        <p:spPr>
          <a:xfrm flipV="1">
            <a:off x="2029809" y="2279237"/>
            <a:ext cx="1163539" cy="7708"/>
          </a:xfrm>
          <a:prstGeom prst="straightConnector1">
            <a:avLst/>
          </a:prstGeom>
          <a:ln w="127000">
            <a:solidFill>
              <a:srgbClr val="502572"/>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6A9A281-B21D-6844-F759-A0D0687307FB}"/>
              </a:ext>
            </a:extLst>
          </p:cNvPr>
          <p:cNvSpPr txBox="1"/>
          <p:nvPr/>
        </p:nvSpPr>
        <p:spPr>
          <a:xfrm>
            <a:off x="-706523" y="2604168"/>
            <a:ext cx="6535882" cy="369332"/>
          </a:xfrm>
          <a:prstGeom prst="rect">
            <a:avLst/>
          </a:prstGeom>
          <a:noFill/>
        </p:spPr>
        <p:txBody>
          <a:bodyPr wrap="square">
            <a:spAutoFit/>
          </a:bodyPr>
          <a:lstStyle/>
          <a:p>
            <a:pPr algn="ctr"/>
            <a:r>
              <a:rPr lang="en-US" sz="1800" dirty="0"/>
              <a:t>Q = 862 keV</a:t>
            </a:r>
          </a:p>
        </p:txBody>
      </p:sp>
      <p:sp>
        <p:nvSpPr>
          <p:cNvPr id="11" name="TextBox 10">
            <a:extLst>
              <a:ext uri="{FF2B5EF4-FFF2-40B4-BE49-F238E27FC236}">
                <a16:creationId xmlns:a16="http://schemas.microsoft.com/office/drawing/2014/main" id="{F6068239-6ECA-B8BA-E91B-A8E072E78715}"/>
              </a:ext>
            </a:extLst>
          </p:cNvPr>
          <p:cNvSpPr txBox="1"/>
          <p:nvPr/>
        </p:nvSpPr>
        <p:spPr>
          <a:xfrm>
            <a:off x="2790084" y="964316"/>
            <a:ext cx="2398449" cy="477054"/>
          </a:xfrm>
          <a:prstGeom prst="rect">
            <a:avLst/>
          </a:prstGeom>
          <a:noFill/>
        </p:spPr>
        <p:txBody>
          <a:bodyPr wrap="square" rtlCol="0">
            <a:spAutoFit/>
          </a:bodyPr>
          <a:lstStyle/>
          <a:p>
            <a:pPr algn="ctr"/>
            <a:r>
              <a:rPr lang="en-US" sz="2500" baseline="30000" dirty="0"/>
              <a:t>7</a:t>
            </a:r>
            <a:r>
              <a:rPr lang="en-US" sz="2500" dirty="0"/>
              <a:t>Li (Z=3)</a:t>
            </a:r>
            <a:endParaRPr lang="en-US" sz="2500" baseline="30000" dirty="0"/>
          </a:p>
        </p:txBody>
      </p:sp>
      <p:sp>
        <p:nvSpPr>
          <p:cNvPr id="12" name="TextBox 11">
            <a:extLst>
              <a:ext uri="{FF2B5EF4-FFF2-40B4-BE49-F238E27FC236}">
                <a16:creationId xmlns:a16="http://schemas.microsoft.com/office/drawing/2014/main" id="{B39B8DF0-269D-3556-0994-C81ACBD1335E}"/>
              </a:ext>
            </a:extLst>
          </p:cNvPr>
          <p:cNvSpPr txBox="1"/>
          <p:nvPr/>
        </p:nvSpPr>
        <p:spPr>
          <a:xfrm>
            <a:off x="453247" y="3102609"/>
            <a:ext cx="6535882" cy="369332"/>
          </a:xfrm>
          <a:prstGeom prst="rect">
            <a:avLst/>
          </a:prstGeom>
          <a:noFill/>
        </p:spPr>
        <p:txBody>
          <a:bodyPr wrap="square">
            <a:spAutoFit/>
          </a:bodyPr>
          <a:lstStyle/>
          <a:p>
            <a:pPr algn="ctr"/>
            <a:r>
              <a:rPr lang="en-US" dirty="0"/>
              <a:t>E</a:t>
            </a:r>
            <a:r>
              <a:rPr lang="en-US" dirty="0">
                <a:latin typeface="Symbol" pitchFamily="2" charset="2"/>
              </a:rPr>
              <a:t>n</a:t>
            </a:r>
            <a:r>
              <a:rPr lang="en-US" sz="1800" dirty="0"/>
              <a:t> ~ 862 keV</a:t>
            </a:r>
          </a:p>
        </p:txBody>
      </p:sp>
      <p:sp>
        <p:nvSpPr>
          <p:cNvPr id="13" name="TextBox 12">
            <a:extLst>
              <a:ext uri="{FF2B5EF4-FFF2-40B4-BE49-F238E27FC236}">
                <a16:creationId xmlns:a16="http://schemas.microsoft.com/office/drawing/2014/main" id="{D45D70CC-9153-743F-ECAA-B089074A0D80}"/>
              </a:ext>
            </a:extLst>
          </p:cNvPr>
          <p:cNvSpPr txBox="1"/>
          <p:nvPr/>
        </p:nvSpPr>
        <p:spPr>
          <a:xfrm>
            <a:off x="1309840" y="1396764"/>
            <a:ext cx="6535882" cy="369332"/>
          </a:xfrm>
          <a:prstGeom prst="rect">
            <a:avLst/>
          </a:prstGeom>
          <a:noFill/>
        </p:spPr>
        <p:txBody>
          <a:bodyPr wrap="square">
            <a:spAutoFit/>
          </a:bodyPr>
          <a:lstStyle/>
          <a:p>
            <a:pPr algn="ctr"/>
            <a:r>
              <a:rPr lang="en-US" dirty="0"/>
              <a:t>E</a:t>
            </a:r>
            <a:r>
              <a:rPr lang="en-US" baseline="-25000" dirty="0"/>
              <a:t>R</a:t>
            </a:r>
            <a:r>
              <a:rPr lang="en-US" sz="1800" dirty="0"/>
              <a:t> ~ 57 eV</a:t>
            </a:r>
          </a:p>
        </p:txBody>
      </p:sp>
      <p:grpSp>
        <p:nvGrpSpPr>
          <p:cNvPr id="47" name="Group 46">
            <a:extLst>
              <a:ext uri="{FF2B5EF4-FFF2-40B4-BE49-F238E27FC236}">
                <a16:creationId xmlns:a16="http://schemas.microsoft.com/office/drawing/2014/main" id="{3641CA94-4688-B360-CAD3-7FB7C35AC23A}"/>
              </a:ext>
            </a:extLst>
          </p:cNvPr>
          <p:cNvGrpSpPr/>
          <p:nvPr/>
        </p:nvGrpSpPr>
        <p:grpSpPr>
          <a:xfrm>
            <a:off x="4487373" y="2696521"/>
            <a:ext cx="1086737" cy="381235"/>
            <a:chOff x="8920690" y="3101622"/>
            <a:chExt cx="1410748" cy="445934"/>
          </a:xfrm>
        </p:grpSpPr>
        <p:pic>
          <p:nvPicPr>
            <p:cNvPr id="48" name="Picture 2" descr="7.10 Wave Packets">
              <a:extLst>
                <a:ext uri="{FF2B5EF4-FFF2-40B4-BE49-F238E27FC236}">
                  <a16:creationId xmlns:a16="http://schemas.microsoft.com/office/drawing/2014/main" id="{5F234656-C7F6-AE05-C3A0-B265DA811C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20690" y="3115545"/>
              <a:ext cx="1410748" cy="432011"/>
            </a:xfrm>
            <a:prstGeom prst="rect">
              <a:avLst/>
            </a:prstGeom>
            <a:noFill/>
            <a:extLst>
              <a:ext uri="{909E8E84-426E-40DD-AFC4-6F175D3DCCD1}">
                <a14:hiddenFill xmlns:a14="http://schemas.microsoft.com/office/drawing/2010/main">
                  <a:solidFill>
                    <a:srgbClr val="FFFFFF"/>
                  </a:solidFill>
                </a14:hiddenFill>
              </a:ext>
            </a:extLst>
          </p:spPr>
        </p:pic>
        <p:sp>
          <p:nvSpPr>
            <p:cNvPr id="49" name="TextBox 48">
              <a:extLst>
                <a:ext uri="{FF2B5EF4-FFF2-40B4-BE49-F238E27FC236}">
                  <a16:creationId xmlns:a16="http://schemas.microsoft.com/office/drawing/2014/main" id="{6FE424B6-0449-0FF4-9CB1-F7F4EFCF4648}"/>
                </a:ext>
              </a:extLst>
            </p:cNvPr>
            <p:cNvSpPr txBox="1"/>
            <p:nvPr/>
          </p:nvSpPr>
          <p:spPr>
            <a:xfrm>
              <a:off x="9417773" y="3101622"/>
              <a:ext cx="381837" cy="369332"/>
            </a:xfrm>
            <a:prstGeom prst="rect">
              <a:avLst/>
            </a:prstGeom>
            <a:noFill/>
          </p:spPr>
          <p:txBody>
            <a:bodyPr wrap="none" rtlCol="0">
              <a:spAutoFit/>
            </a:bodyPr>
            <a:lstStyle/>
            <a:p>
              <a:r>
                <a:rPr lang="en-US" b="1" dirty="0">
                  <a:latin typeface="Symbol" panose="05050102010706020507" pitchFamily="18" charset="2"/>
                </a:rPr>
                <a:t>n</a:t>
              </a:r>
              <a:r>
                <a:rPr lang="en-US" b="1" baseline="-25000" dirty="0"/>
                <a:t>e</a:t>
              </a:r>
              <a:endParaRPr lang="en-US" b="1" baseline="-25000" dirty="0">
                <a:latin typeface="Symbol" panose="05050102010706020507" pitchFamily="18" charset="2"/>
              </a:endParaRPr>
            </a:p>
          </p:txBody>
        </p:sp>
      </p:grpSp>
      <p:sp>
        <p:nvSpPr>
          <p:cNvPr id="60" name="TextBox 59">
            <a:extLst>
              <a:ext uri="{FF2B5EF4-FFF2-40B4-BE49-F238E27FC236}">
                <a16:creationId xmlns:a16="http://schemas.microsoft.com/office/drawing/2014/main" id="{6B7BCA1B-B3BE-925F-E39A-51457CD81561}"/>
              </a:ext>
            </a:extLst>
          </p:cNvPr>
          <p:cNvSpPr txBox="1"/>
          <p:nvPr/>
        </p:nvSpPr>
        <p:spPr>
          <a:xfrm>
            <a:off x="748546" y="5283378"/>
            <a:ext cx="4553022" cy="646331"/>
          </a:xfrm>
          <a:prstGeom prst="rect">
            <a:avLst/>
          </a:prstGeom>
          <a:solidFill>
            <a:schemeClr val="bg1"/>
          </a:solidFill>
        </p:spPr>
        <p:txBody>
          <a:bodyPr wrap="square">
            <a:spAutoFit/>
          </a:bodyPr>
          <a:lstStyle/>
          <a:p>
            <a:pPr algn="ctr">
              <a:buClr>
                <a:srgbClr val="00A9FF"/>
              </a:buClr>
            </a:pPr>
            <a:r>
              <a:rPr lang="en-US" b="1" dirty="0"/>
              <a:t>Each decay provides neutrino information via nuclear recoil</a:t>
            </a:r>
          </a:p>
        </p:txBody>
      </p:sp>
      <p:sp>
        <p:nvSpPr>
          <p:cNvPr id="17" name="TextBox 16">
            <a:extLst>
              <a:ext uri="{FF2B5EF4-FFF2-40B4-BE49-F238E27FC236}">
                <a16:creationId xmlns:a16="http://schemas.microsoft.com/office/drawing/2014/main" id="{E215E625-D8BF-9855-2613-FC6B19B0C0D1}"/>
              </a:ext>
            </a:extLst>
          </p:cNvPr>
          <p:cNvSpPr txBox="1"/>
          <p:nvPr/>
        </p:nvSpPr>
        <p:spPr>
          <a:xfrm>
            <a:off x="7578093" y="2458357"/>
            <a:ext cx="4634335" cy="1200329"/>
          </a:xfrm>
          <a:prstGeom prst="rect">
            <a:avLst/>
          </a:prstGeom>
          <a:noFill/>
        </p:spPr>
        <p:txBody>
          <a:bodyPr wrap="square">
            <a:spAutoFit/>
          </a:bodyPr>
          <a:lstStyle/>
          <a:p>
            <a:pPr marL="285750" indent="-285750">
              <a:buClr>
                <a:srgbClr val="00A9FF"/>
              </a:buClr>
              <a:buFont typeface="Wingdings" pitchFamily="2" charset="2"/>
              <a:buChar char="§"/>
            </a:pPr>
            <a:r>
              <a:rPr lang="en-US" sz="1800" b="1" dirty="0"/>
              <a:t>Recoil contains wealth of information!</a:t>
            </a:r>
          </a:p>
          <a:p>
            <a:pPr>
              <a:buClr>
                <a:srgbClr val="00A9FF"/>
              </a:buClr>
            </a:pPr>
            <a:endParaRPr lang="en-US" sz="1800" b="1" dirty="0"/>
          </a:p>
          <a:p>
            <a:pPr marL="285750" indent="-285750">
              <a:buClr>
                <a:srgbClr val="00A9FF"/>
              </a:buClr>
              <a:buFont typeface="Wingdings" pitchFamily="2" charset="2"/>
              <a:buChar char="§"/>
            </a:pPr>
            <a:r>
              <a:rPr lang="en-US" sz="1800" b="1" dirty="0"/>
              <a:t>BUT: Measurements are challenging with signal energies at eV-scale! </a:t>
            </a:r>
          </a:p>
        </p:txBody>
      </p:sp>
      <p:pic>
        <p:nvPicPr>
          <p:cNvPr id="18" name="Picture 17" descr="A close-up of a gold square&#10;&#10;Description automatically generated">
            <a:extLst>
              <a:ext uri="{FF2B5EF4-FFF2-40B4-BE49-F238E27FC236}">
                <a16:creationId xmlns:a16="http://schemas.microsoft.com/office/drawing/2014/main" id="{5EE6143A-4EB2-880B-115E-0CDDD4C314CC}"/>
              </a:ext>
            </a:extLst>
          </p:cNvPr>
          <p:cNvPicPr>
            <a:picLocks noChangeAspect="1"/>
          </p:cNvPicPr>
          <p:nvPr/>
        </p:nvPicPr>
        <p:blipFill>
          <a:blip r:embed="rId8">
            <a:extLst>
              <a:ext uri="{28A0092B-C50C-407E-A947-70E740481C1C}">
                <a14:useLocalDpi xmlns:a14="http://schemas.microsoft.com/office/drawing/2010/main" val="0"/>
              </a:ext>
            </a:extLst>
          </a:blip>
          <a:srcRect l="20000" t="22029" r="21082" b="23040"/>
          <a:stretch/>
        </p:blipFill>
        <p:spPr>
          <a:xfrm>
            <a:off x="8601571" y="3729162"/>
            <a:ext cx="3212525" cy="2995136"/>
          </a:xfrm>
          <a:prstGeom prst="rect">
            <a:avLst/>
          </a:prstGeom>
        </p:spPr>
      </p:pic>
      <p:sp>
        <p:nvSpPr>
          <p:cNvPr id="19" name="TextBox 18">
            <a:extLst>
              <a:ext uri="{FF2B5EF4-FFF2-40B4-BE49-F238E27FC236}">
                <a16:creationId xmlns:a16="http://schemas.microsoft.com/office/drawing/2014/main" id="{E269BF60-AB93-4B20-7F65-D94EAAA17AD2}"/>
              </a:ext>
            </a:extLst>
          </p:cNvPr>
          <p:cNvSpPr txBox="1"/>
          <p:nvPr/>
        </p:nvSpPr>
        <p:spPr>
          <a:xfrm>
            <a:off x="9469305" y="3824444"/>
            <a:ext cx="2169494" cy="923330"/>
          </a:xfrm>
          <a:prstGeom prst="rect">
            <a:avLst/>
          </a:prstGeom>
          <a:noFill/>
        </p:spPr>
        <p:txBody>
          <a:bodyPr wrap="square" rtlCol="0">
            <a:spAutoFit/>
          </a:bodyPr>
          <a:lstStyle/>
          <a:p>
            <a:pPr algn="r"/>
            <a:r>
              <a:rPr lang="en-US" dirty="0">
                <a:solidFill>
                  <a:schemeClr val="bg1"/>
                </a:solidFill>
              </a:rPr>
              <a:t>Large chips can host an implanted activity of &gt;10 </a:t>
            </a:r>
            <a:r>
              <a:rPr lang="en-US" dirty="0" err="1">
                <a:solidFill>
                  <a:schemeClr val="bg1"/>
                </a:solidFill>
                <a:latin typeface="Symbol" panose="05050102010706020507" pitchFamily="18" charset="2"/>
              </a:rPr>
              <a:t>m</a:t>
            </a:r>
            <a:r>
              <a:rPr lang="en-US" dirty="0" err="1">
                <a:solidFill>
                  <a:schemeClr val="bg1"/>
                </a:solidFill>
              </a:rPr>
              <a:t>Ci</a:t>
            </a:r>
            <a:endParaRPr lang="en-US" dirty="0">
              <a:solidFill>
                <a:schemeClr val="bg1"/>
              </a:solidFill>
            </a:endParaRPr>
          </a:p>
        </p:txBody>
      </p:sp>
      <p:sp>
        <p:nvSpPr>
          <p:cNvPr id="20" name="TextBox 19">
            <a:extLst>
              <a:ext uri="{FF2B5EF4-FFF2-40B4-BE49-F238E27FC236}">
                <a16:creationId xmlns:a16="http://schemas.microsoft.com/office/drawing/2014/main" id="{C369D8A4-2A62-8C15-8DB7-0EE00BD5D60F}"/>
              </a:ext>
            </a:extLst>
          </p:cNvPr>
          <p:cNvSpPr txBox="1"/>
          <p:nvPr/>
        </p:nvSpPr>
        <p:spPr>
          <a:xfrm>
            <a:off x="9682781" y="6003494"/>
            <a:ext cx="1961232" cy="646331"/>
          </a:xfrm>
          <a:prstGeom prst="rect">
            <a:avLst/>
          </a:prstGeom>
          <a:noFill/>
        </p:spPr>
        <p:txBody>
          <a:bodyPr wrap="square" rtlCol="0">
            <a:spAutoFit/>
          </a:bodyPr>
          <a:lstStyle/>
          <a:p>
            <a:pPr algn="r"/>
            <a:r>
              <a:rPr lang="en-US" dirty="0">
                <a:solidFill>
                  <a:schemeClr val="bg1"/>
                </a:solidFill>
              </a:rPr>
              <a:t>BeEST Phase-IV Gen 2 Chip</a:t>
            </a:r>
          </a:p>
        </p:txBody>
      </p:sp>
    </p:spTree>
    <p:extLst>
      <p:ext uri="{BB962C8B-B14F-4D97-AF65-F5344CB8AC3E}">
        <p14:creationId xmlns:p14="http://schemas.microsoft.com/office/powerpoint/2010/main" val="49197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3"/>
                                        </p:tgtEl>
                                        <p:attrNameLst>
                                          <p:attrName>style.opacity</p:attrName>
                                        </p:attrNameLst>
                                      </p:cBhvr>
                                      <p:to>
                                        <p:strVal val="0.5"/>
                                      </p:to>
                                    </p:set>
                                    <p:animEffect filter="image" prLst="opacity: 0.5">
                                      <p:cBhvr rctx="IE">
                                        <p:cTn id="7" dur="indefinite"/>
                                        <p:tgtEl>
                                          <p:spTgt spid="3"/>
                                        </p:tgtEl>
                                      </p:cBhvr>
                                    </p:animEffect>
                                  </p:childTnLst>
                                </p:cTn>
                              </p:par>
                              <p:par>
                                <p:cTn id="8" presetID="9" presetClass="emph" presetSubtype="0" nodeType="withEffect">
                                  <p:stCondLst>
                                    <p:cond delay="0"/>
                                  </p:stCondLst>
                                  <p:childTnLst>
                                    <p:set>
                                      <p:cBhvr>
                                        <p:cTn id="9" dur="indefinite"/>
                                        <p:tgtEl>
                                          <p:spTgt spid="6"/>
                                        </p:tgtEl>
                                        <p:attrNameLst>
                                          <p:attrName>style.opacity</p:attrName>
                                        </p:attrNameLst>
                                      </p:cBhvr>
                                      <p:to>
                                        <p:strVal val="0.5"/>
                                      </p:to>
                                    </p:set>
                                    <p:animEffect filter="image" prLst="opacity: 0.5">
                                      <p:cBhvr rctx="IE">
                                        <p:cTn id="10" dur="indefinite"/>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0"/>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8"/>
                                        </p:tgtEl>
                                        <p:attrNameLst>
                                          <p:attrName>style.visibility</p:attrName>
                                        </p:attrNameLst>
                                      </p:cBhvr>
                                      <p:to>
                                        <p:strVal val="visible"/>
                                      </p:to>
                                    </p:set>
                                  </p:childTnLst>
                                </p:cTn>
                              </p:par>
                              <p:par>
                                <p:cTn id="65" presetID="1" presetClass="entr" presetSubtype="0" fill="hold" grpId="1" nodeType="with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par>
                                <p:cTn id="67" presetID="1" presetClass="entr" presetSubtype="0" fill="hold" grpId="1" nodeType="withEffect">
                                  <p:stCondLst>
                                    <p:cond delay="0"/>
                                  </p:stCondLst>
                                  <p:childTnLst>
                                    <p:set>
                                      <p:cBhvr>
                                        <p:cTn id="6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58" grpId="0" animBg="1"/>
      <p:bldP spid="52" grpId="0"/>
      <p:bldP spid="8" grpId="0"/>
      <p:bldP spid="10" grpId="0"/>
      <p:bldP spid="11" grpId="0"/>
      <p:bldP spid="12" grpId="0"/>
      <p:bldP spid="13" grpId="0"/>
      <p:bldP spid="60" grpId="0" animBg="1"/>
      <p:bldP spid="17" grpId="0"/>
      <p:bldP spid="19" grpId="0"/>
      <p:bldP spid="19" grpId="1"/>
      <p:bldP spid="20" grpId="0"/>
      <p:bldP spid="20"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2786F6-2B40-C95D-DE95-368F200CC6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99DE4B-2906-878B-1B49-0F8FF7098517}"/>
              </a:ext>
            </a:extLst>
          </p:cNvPr>
          <p:cNvSpPr>
            <a:spLocks noGrp="1"/>
          </p:cNvSpPr>
          <p:nvPr>
            <p:ph type="title"/>
          </p:nvPr>
        </p:nvSpPr>
        <p:spPr>
          <a:xfrm>
            <a:off x="199558" y="264568"/>
            <a:ext cx="10507235" cy="650329"/>
          </a:xfrm>
        </p:spPr>
        <p:txBody>
          <a:bodyPr>
            <a:normAutofit/>
          </a:bodyPr>
          <a:lstStyle/>
          <a:p>
            <a:r>
              <a:rPr lang="en-US" sz="2400" dirty="0"/>
              <a:t>Superconducting Tunnel Junctions (STJs) – Working Principle</a:t>
            </a:r>
          </a:p>
        </p:txBody>
      </p:sp>
      <p:sp>
        <p:nvSpPr>
          <p:cNvPr id="5" name="TextBox 4">
            <a:extLst>
              <a:ext uri="{FF2B5EF4-FFF2-40B4-BE49-F238E27FC236}">
                <a16:creationId xmlns:a16="http://schemas.microsoft.com/office/drawing/2014/main" id="{821E3EFD-9D68-B9B3-D691-D20A65117D65}"/>
              </a:ext>
            </a:extLst>
          </p:cNvPr>
          <p:cNvSpPr txBox="1"/>
          <p:nvPr/>
        </p:nvSpPr>
        <p:spPr>
          <a:xfrm>
            <a:off x="203239" y="747353"/>
            <a:ext cx="11787621" cy="369332"/>
          </a:xfrm>
          <a:prstGeom prst="rect">
            <a:avLst/>
          </a:prstGeom>
          <a:noFill/>
        </p:spPr>
        <p:txBody>
          <a:bodyPr wrap="square" rtlCol="0">
            <a:spAutoFit/>
          </a:bodyPr>
          <a:lstStyle/>
          <a:p>
            <a:pPr algn="ctr"/>
            <a:r>
              <a:rPr lang="en-US" b="1" i="1" dirty="0"/>
              <a:t>High-precision energy-resolving sensor </a:t>
            </a:r>
            <a:r>
              <a:rPr lang="en-US" b="1" i="1" dirty="0">
                <a:solidFill>
                  <a:srgbClr val="C00000"/>
                </a:solidFill>
                <a:sym typeface="Wingdings" panose="05000000000000000000" pitchFamily="2" charset="2"/>
              </a:rPr>
              <a:t> Direct Cooper pair breaking and QP generation</a:t>
            </a:r>
          </a:p>
        </p:txBody>
      </p:sp>
      <p:sp>
        <p:nvSpPr>
          <p:cNvPr id="12" name="TextBox 11">
            <a:extLst>
              <a:ext uri="{FF2B5EF4-FFF2-40B4-BE49-F238E27FC236}">
                <a16:creationId xmlns:a16="http://schemas.microsoft.com/office/drawing/2014/main" id="{40C70664-C703-34C6-2C2F-04DA4EF4F38D}"/>
              </a:ext>
            </a:extLst>
          </p:cNvPr>
          <p:cNvSpPr txBox="1"/>
          <p:nvPr/>
        </p:nvSpPr>
        <p:spPr>
          <a:xfrm>
            <a:off x="11256820" y="2069943"/>
            <a:ext cx="521297" cy="246221"/>
          </a:xfrm>
          <a:prstGeom prst="rect">
            <a:avLst/>
          </a:prstGeom>
          <a:noFill/>
        </p:spPr>
        <p:txBody>
          <a:bodyPr wrap="none" rtlCol="0">
            <a:spAutoFit/>
          </a:bodyPr>
          <a:lstStyle/>
          <a:p>
            <a:r>
              <a:rPr lang="en-US" sz="1000">
                <a:solidFill>
                  <a:schemeClr val="bg1"/>
                </a:solidFill>
              </a:rPr>
              <a:t>50 </a:t>
            </a:r>
            <a:r>
              <a:rPr lang="en-US" sz="1000">
                <a:solidFill>
                  <a:schemeClr val="bg1"/>
                </a:solidFill>
                <a:latin typeface="Symbol" panose="05050102010706020507" pitchFamily="18" charset="2"/>
              </a:rPr>
              <a:t>m</a:t>
            </a:r>
            <a:r>
              <a:rPr lang="en-US" sz="1000">
                <a:solidFill>
                  <a:schemeClr val="bg1"/>
                </a:solidFill>
              </a:rPr>
              <a:t>m</a:t>
            </a:r>
          </a:p>
        </p:txBody>
      </p:sp>
      <p:cxnSp>
        <p:nvCxnSpPr>
          <p:cNvPr id="15" name="Straight Connector 14">
            <a:extLst>
              <a:ext uri="{FF2B5EF4-FFF2-40B4-BE49-F238E27FC236}">
                <a16:creationId xmlns:a16="http://schemas.microsoft.com/office/drawing/2014/main" id="{B2D9BFB2-BA1B-9631-0DC6-0C4F75D986AE}"/>
              </a:ext>
            </a:extLst>
          </p:cNvPr>
          <p:cNvCxnSpPr>
            <a:cxnSpLocks/>
          </p:cNvCxnSpPr>
          <p:nvPr/>
        </p:nvCxnSpPr>
        <p:spPr>
          <a:xfrm>
            <a:off x="11256439" y="2069943"/>
            <a:ext cx="521678"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3EBAE103-5008-86EE-E145-6126A30E1894}"/>
              </a:ext>
            </a:extLst>
          </p:cNvPr>
          <p:cNvPicPr>
            <a:picLocks noChangeAspect="1"/>
          </p:cNvPicPr>
          <p:nvPr/>
        </p:nvPicPr>
        <p:blipFill rotWithShape="1">
          <a:blip r:embed="rId2"/>
          <a:srcRect l="6654" t="9424" r="17474" b="45040"/>
          <a:stretch/>
        </p:blipFill>
        <p:spPr>
          <a:xfrm>
            <a:off x="203239" y="1276985"/>
            <a:ext cx="5190599" cy="1947053"/>
          </a:xfrm>
          <a:prstGeom prst="rect">
            <a:avLst/>
          </a:prstGeom>
        </p:spPr>
      </p:pic>
      <p:sp>
        <p:nvSpPr>
          <p:cNvPr id="27" name="TextBox 26">
            <a:extLst>
              <a:ext uri="{FF2B5EF4-FFF2-40B4-BE49-F238E27FC236}">
                <a16:creationId xmlns:a16="http://schemas.microsoft.com/office/drawing/2014/main" id="{9A62E16C-1AFB-0118-D999-E7FE93F4F48E}"/>
              </a:ext>
            </a:extLst>
          </p:cNvPr>
          <p:cNvSpPr txBox="1"/>
          <p:nvPr/>
        </p:nvSpPr>
        <p:spPr>
          <a:xfrm>
            <a:off x="2452202" y="3241067"/>
            <a:ext cx="3054041" cy="253916"/>
          </a:xfrm>
          <a:prstGeom prst="rect">
            <a:avLst/>
          </a:prstGeom>
          <a:noFill/>
        </p:spPr>
        <p:txBody>
          <a:bodyPr wrap="none" rtlCol="0">
            <a:spAutoFit/>
          </a:bodyPr>
          <a:lstStyle/>
          <a:p>
            <a:r>
              <a:rPr lang="en-US" sz="1050" dirty="0"/>
              <a:t>S. Fretwell et al., Phys. Rev. Lett. </a:t>
            </a:r>
            <a:r>
              <a:rPr lang="en-US" sz="1050" b="1" dirty="0"/>
              <a:t>125</a:t>
            </a:r>
            <a:r>
              <a:rPr lang="en-US" sz="1050" dirty="0"/>
              <a:t>, 032701 (2020)</a:t>
            </a:r>
          </a:p>
        </p:txBody>
      </p:sp>
      <p:sp>
        <p:nvSpPr>
          <p:cNvPr id="18" name="TextBox 17">
            <a:extLst>
              <a:ext uri="{FF2B5EF4-FFF2-40B4-BE49-F238E27FC236}">
                <a16:creationId xmlns:a16="http://schemas.microsoft.com/office/drawing/2014/main" id="{A806EE29-877E-864C-9CB9-9238A0FBDC8B}"/>
              </a:ext>
            </a:extLst>
          </p:cNvPr>
          <p:cNvSpPr txBox="1"/>
          <p:nvPr/>
        </p:nvSpPr>
        <p:spPr>
          <a:xfrm>
            <a:off x="5891319" y="1110614"/>
            <a:ext cx="6594923" cy="2118593"/>
          </a:xfrm>
          <a:prstGeom prst="rect">
            <a:avLst/>
          </a:prstGeom>
          <a:noFill/>
        </p:spPr>
        <p:txBody>
          <a:bodyPr wrap="square" rtlCol="0">
            <a:spAutoFit/>
          </a:bodyPr>
          <a:lstStyle/>
          <a:p>
            <a:pPr marL="285750" indent="-285750">
              <a:lnSpc>
                <a:spcPct val="150000"/>
              </a:lnSpc>
              <a:buClr>
                <a:srgbClr val="00A9FF"/>
              </a:buClr>
              <a:buFont typeface="Wingdings" pitchFamily="2" charset="2"/>
              <a:buChar char="§"/>
            </a:pPr>
            <a:r>
              <a:rPr lang="en-US" dirty="0">
                <a:sym typeface="Wingdings" panose="05000000000000000000" pitchFamily="2" charset="2"/>
              </a:rPr>
              <a:t>Low energy threshold for recoils (~2.5 eV)</a:t>
            </a:r>
          </a:p>
          <a:p>
            <a:pPr>
              <a:lnSpc>
                <a:spcPct val="150000"/>
              </a:lnSpc>
              <a:buClr>
                <a:srgbClr val="00A9FF"/>
              </a:buClr>
            </a:pPr>
            <a:r>
              <a:rPr lang="en-US" dirty="0">
                <a:sym typeface="Wingdings" panose="05000000000000000000" pitchFamily="2" charset="2"/>
              </a:rPr>
              <a:t> Perfect for recoil spectroscopy</a:t>
            </a:r>
          </a:p>
          <a:p>
            <a:pPr marL="285750" indent="-285750">
              <a:lnSpc>
                <a:spcPct val="150000"/>
              </a:lnSpc>
              <a:buClr>
                <a:srgbClr val="00A9FF"/>
              </a:buClr>
              <a:buFont typeface="Wingdings" pitchFamily="2" charset="2"/>
              <a:buChar char="§"/>
            </a:pPr>
            <a:r>
              <a:rPr lang="en-US" dirty="0">
                <a:sym typeface="Wingdings" panose="05000000000000000000" pitchFamily="2" charset="2"/>
              </a:rPr>
              <a:t>High Energy Resolution (~1 eV)</a:t>
            </a:r>
          </a:p>
          <a:p>
            <a:pPr marL="285750" indent="-285750">
              <a:lnSpc>
                <a:spcPct val="150000"/>
              </a:lnSpc>
              <a:buClr>
                <a:srgbClr val="00A9FF"/>
              </a:buClr>
              <a:buFont typeface="Wingdings" pitchFamily="2" charset="2"/>
              <a:buChar char="§"/>
            </a:pPr>
            <a:r>
              <a:rPr lang="en-US" dirty="0">
                <a:sym typeface="Wingdings" panose="05000000000000000000" pitchFamily="2" charset="2"/>
              </a:rPr>
              <a:t>“High” Rate (10</a:t>
            </a:r>
            <a:r>
              <a:rPr lang="en-US" baseline="30000" dirty="0">
                <a:sym typeface="Wingdings" panose="05000000000000000000" pitchFamily="2" charset="2"/>
              </a:rPr>
              <a:t>4</a:t>
            </a:r>
            <a:r>
              <a:rPr lang="en-US" dirty="0">
                <a:sym typeface="Wingdings" panose="05000000000000000000" pitchFamily="2" charset="2"/>
              </a:rPr>
              <a:t> s</a:t>
            </a:r>
            <a:r>
              <a:rPr lang="en-US" baseline="30000" dirty="0">
                <a:sym typeface="Wingdings" panose="05000000000000000000" pitchFamily="2" charset="2"/>
              </a:rPr>
              <a:t>-1</a:t>
            </a:r>
            <a:r>
              <a:rPr lang="en-US" dirty="0">
                <a:sym typeface="Wingdings" panose="05000000000000000000" pitchFamily="2" charset="2"/>
              </a:rPr>
              <a:t> per pixel)</a:t>
            </a:r>
          </a:p>
          <a:p>
            <a:pPr>
              <a:lnSpc>
                <a:spcPct val="150000"/>
              </a:lnSpc>
              <a:buClr>
                <a:srgbClr val="00A9FF"/>
              </a:buClr>
            </a:pPr>
            <a:r>
              <a:rPr lang="en-US" dirty="0">
                <a:sym typeface="Wingdings" panose="05000000000000000000" pitchFamily="2" charset="2"/>
              </a:rPr>
              <a:t> </a:t>
            </a:r>
            <a:r>
              <a:rPr lang="en-CA" kern="100" dirty="0">
                <a:latin typeface="Arial" panose="020B0604020202020204" pitchFamily="34" charset="0"/>
                <a:ea typeface="Aptos" panose="020B0004020202020204" pitchFamily="34" charset="0"/>
                <a:cs typeface="Arial" panose="020B0604020202020204" pitchFamily="34" charset="0"/>
              </a:rPr>
              <a:t>Ideal for experiments with radioactive ion beams (RIB)</a:t>
            </a:r>
            <a:endParaRPr lang="en-US" dirty="0">
              <a:sym typeface="Wingdings" panose="05000000000000000000" pitchFamily="2" charset="2"/>
            </a:endParaRPr>
          </a:p>
        </p:txBody>
      </p:sp>
      <p:pic>
        <p:nvPicPr>
          <p:cNvPr id="22" name="Picture 21">
            <a:extLst>
              <a:ext uri="{FF2B5EF4-FFF2-40B4-BE49-F238E27FC236}">
                <a16:creationId xmlns:a16="http://schemas.microsoft.com/office/drawing/2014/main" id="{BE831FEB-4DCA-4377-9EC9-26AEB5674D68}"/>
              </a:ext>
            </a:extLst>
          </p:cNvPr>
          <p:cNvPicPr>
            <a:picLocks noChangeAspect="1"/>
          </p:cNvPicPr>
          <p:nvPr/>
        </p:nvPicPr>
        <p:blipFill>
          <a:blip r:embed="rId3"/>
          <a:srcRect l="-1" r="66751"/>
          <a:stretch>
            <a:fillRect/>
          </a:stretch>
        </p:blipFill>
        <p:spPr>
          <a:xfrm>
            <a:off x="4426872" y="3468750"/>
            <a:ext cx="3304462" cy="3328363"/>
          </a:xfrm>
          <a:prstGeom prst="rect">
            <a:avLst/>
          </a:prstGeom>
        </p:spPr>
      </p:pic>
      <p:pic>
        <p:nvPicPr>
          <p:cNvPr id="11" name="Picture 10" descr="A graph of energy and energy&#10;&#10;AI-generated content may be incorrect.">
            <a:extLst>
              <a:ext uri="{FF2B5EF4-FFF2-40B4-BE49-F238E27FC236}">
                <a16:creationId xmlns:a16="http://schemas.microsoft.com/office/drawing/2014/main" id="{6BDCC8DF-8BCB-C14E-EEA6-38B70A0CC1D8}"/>
              </a:ext>
            </a:extLst>
          </p:cNvPr>
          <p:cNvPicPr>
            <a:picLocks noChangeAspect="1"/>
          </p:cNvPicPr>
          <p:nvPr/>
        </p:nvPicPr>
        <p:blipFill>
          <a:blip r:embed="rId4">
            <a:extLst>
              <a:ext uri="{28A0092B-C50C-407E-A947-70E740481C1C}">
                <a14:useLocalDpi xmlns:a14="http://schemas.microsoft.com/office/drawing/2010/main" val="0"/>
              </a:ext>
            </a:extLst>
          </a:blip>
          <a:srcRect b="-2285"/>
          <a:stretch>
            <a:fillRect/>
          </a:stretch>
        </p:blipFill>
        <p:spPr>
          <a:xfrm>
            <a:off x="7800392" y="3453516"/>
            <a:ext cx="3977725" cy="3197283"/>
          </a:xfrm>
          <a:prstGeom prst="rect">
            <a:avLst/>
          </a:prstGeom>
        </p:spPr>
      </p:pic>
      <p:sp>
        <p:nvSpPr>
          <p:cNvPr id="25" name="TextBox 24">
            <a:extLst>
              <a:ext uri="{FF2B5EF4-FFF2-40B4-BE49-F238E27FC236}">
                <a16:creationId xmlns:a16="http://schemas.microsoft.com/office/drawing/2014/main" id="{521E0823-D4C8-AF09-074B-3593F14B1BC0}"/>
              </a:ext>
            </a:extLst>
          </p:cNvPr>
          <p:cNvSpPr txBox="1"/>
          <p:nvPr/>
        </p:nvSpPr>
        <p:spPr>
          <a:xfrm>
            <a:off x="7454433" y="6533443"/>
            <a:ext cx="4323684" cy="307777"/>
          </a:xfrm>
          <a:prstGeom prst="rect">
            <a:avLst/>
          </a:prstGeom>
          <a:noFill/>
        </p:spPr>
        <p:txBody>
          <a:bodyPr wrap="none" rtlCol="0">
            <a:spAutoFit/>
          </a:bodyPr>
          <a:lstStyle/>
          <a:p>
            <a:r>
              <a:rPr lang="en-US" sz="1400" dirty="0" err="1"/>
              <a:t>Inwook</a:t>
            </a:r>
            <a:r>
              <a:rPr lang="en-US" sz="1400" dirty="0"/>
              <a:t> Kim et al. - </a:t>
            </a:r>
            <a:r>
              <a:rPr lang="en-CA" sz="1400" dirty="0"/>
              <a:t>Phys. Rev. D 111, 052010 (2025)</a:t>
            </a:r>
          </a:p>
        </p:txBody>
      </p:sp>
      <p:sp>
        <p:nvSpPr>
          <p:cNvPr id="6" name="TextBox 5">
            <a:extLst>
              <a:ext uri="{FF2B5EF4-FFF2-40B4-BE49-F238E27FC236}">
                <a16:creationId xmlns:a16="http://schemas.microsoft.com/office/drawing/2014/main" id="{FB183B24-922E-A552-3F0B-4DC3FEC1E8F8}"/>
              </a:ext>
            </a:extLst>
          </p:cNvPr>
          <p:cNvSpPr txBox="1"/>
          <p:nvPr/>
        </p:nvSpPr>
        <p:spPr>
          <a:xfrm>
            <a:off x="2350269" y="2631769"/>
            <a:ext cx="3541050" cy="361509"/>
          </a:xfrm>
          <a:prstGeom prst="rect">
            <a:avLst/>
          </a:prstGeom>
          <a:noFill/>
        </p:spPr>
        <p:txBody>
          <a:bodyPr wrap="square">
            <a:spAutoFit/>
          </a:bodyPr>
          <a:lstStyle/>
          <a:p>
            <a:pPr lvl="0">
              <a:lnSpc>
                <a:spcPct val="115000"/>
              </a:lnSpc>
              <a:spcAft>
                <a:spcPts val="800"/>
              </a:spcAft>
              <a:tabLst>
                <a:tab pos="457200" algn="l"/>
              </a:tabLst>
            </a:pP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Operation at temperatures &lt;0.1 K</a:t>
            </a:r>
            <a:endParaRPr lang="en-CA"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C60FB7B8-512A-4672-0D52-0E49A297AC74}"/>
              </a:ext>
            </a:extLst>
          </p:cNvPr>
          <p:cNvPicPr>
            <a:picLocks noChangeAspect="1"/>
          </p:cNvPicPr>
          <p:nvPr/>
        </p:nvPicPr>
        <p:blipFill>
          <a:blip r:embed="rId5"/>
          <a:stretch>
            <a:fillRect/>
          </a:stretch>
        </p:blipFill>
        <p:spPr>
          <a:xfrm>
            <a:off x="191934" y="3512012"/>
            <a:ext cx="3951545" cy="3285101"/>
          </a:xfrm>
          <a:prstGeom prst="rect">
            <a:avLst/>
          </a:prstGeom>
        </p:spPr>
      </p:pic>
    </p:spTree>
    <p:extLst>
      <p:ext uri="{BB962C8B-B14F-4D97-AF65-F5344CB8AC3E}">
        <p14:creationId xmlns:p14="http://schemas.microsoft.com/office/powerpoint/2010/main" val="980804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0E119-8D97-11B3-B392-B272DA8EAA2F}"/>
            </a:ext>
          </a:extLst>
        </p:cNvPr>
        <p:cNvGrpSpPr/>
        <p:nvPr/>
      </p:nvGrpSpPr>
      <p:grpSpPr>
        <a:xfrm>
          <a:off x="0" y="0"/>
          <a:ext cx="0" cy="0"/>
          <a:chOff x="0" y="0"/>
          <a:chExt cx="0" cy="0"/>
        </a:xfrm>
      </p:grpSpPr>
      <p:pic>
        <p:nvPicPr>
          <p:cNvPr id="6" name="Picture 5" descr="Chart&#10;&#10;Description automatically generated with medium confidence">
            <a:extLst>
              <a:ext uri="{FF2B5EF4-FFF2-40B4-BE49-F238E27FC236}">
                <a16:creationId xmlns:a16="http://schemas.microsoft.com/office/drawing/2014/main" id="{238B274A-2A61-A305-84D0-454457BB8659}"/>
              </a:ext>
            </a:extLst>
          </p:cNvPr>
          <p:cNvPicPr>
            <a:picLocks noChangeAspect="1"/>
          </p:cNvPicPr>
          <p:nvPr/>
        </p:nvPicPr>
        <p:blipFill>
          <a:blip r:embed="rId2"/>
          <a:srcRect t="14373" b="8204"/>
          <a:stretch>
            <a:fillRect/>
          </a:stretch>
        </p:blipFill>
        <p:spPr>
          <a:xfrm>
            <a:off x="5998983" y="2086275"/>
            <a:ext cx="6026290" cy="4314525"/>
          </a:xfrm>
          <a:prstGeom prst="rect">
            <a:avLst/>
          </a:prstGeom>
        </p:spPr>
      </p:pic>
      <p:sp>
        <p:nvSpPr>
          <p:cNvPr id="2" name="Title 1">
            <a:extLst>
              <a:ext uri="{FF2B5EF4-FFF2-40B4-BE49-F238E27FC236}">
                <a16:creationId xmlns:a16="http://schemas.microsoft.com/office/drawing/2014/main" id="{4C2F53C3-98DB-987B-A830-C1F1344C59BC}"/>
              </a:ext>
            </a:extLst>
          </p:cNvPr>
          <p:cNvSpPr>
            <a:spLocks noGrp="1"/>
          </p:cNvSpPr>
          <p:nvPr>
            <p:ph type="title"/>
          </p:nvPr>
        </p:nvSpPr>
        <p:spPr>
          <a:xfrm>
            <a:off x="199558" y="264568"/>
            <a:ext cx="10984257" cy="650329"/>
          </a:xfrm>
        </p:spPr>
        <p:txBody>
          <a:bodyPr>
            <a:noAutofit/>
          </a:bodyPr>
          <a:lstStyle/>
          <a:p>
            <a:r>
              <a:rPr lang="en-US" sz="2400" dirty="0"/>
              <a:t>Nuclear Recoil Spectroscopy with </a:t>
            </a:r>
            <a:r>
              <a:rPr lang="en-US" sz="2400" baseline="30000" dirty="0"/>
              <a:t>7</a:t>
            </a:r>
            <a:r>
              <a:rPr lang="en-US" sz="2400" dirty="0"/>
              <a:t>Be</a:t>
            </a:r>
          </a:p>
        </p:txBody>
      </p:sp>
      <p:sp>
        <p:nvSpPr>
          <p:cNvPr id="15" name="Rectangle 14">
            <a:extLst>
              <a:ext uri="{FF2B5EF4-FFF2-40B4-BE49-F238E27FC236}">
                <a16:creationId xmlns:a16="http://schemas.microsoft.com/office/drawing/2014/main" id="{730EE395-9C4C-AE63-586D-8A28FFF3C49A}"/>
              </a:ext>
            </a:extLst>
          </p:cNvPr>
          <p:cNvSpPr/>
          <p:nvPr/>
        </p:nvSpPr>
        <p:spPr>
          <a:xfrm>
            <a:off x="199558" y="5478859"/>
            <a:ext cx="424431" cy="41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6062233-1E92-511D-454C-482E833AC08C}"/>
              </a:ext>
            </a:extLst>
          </p:cNvPr>
          <p:cNvSpPr/>
          <p:nvPr/>
        </p:nvSpPr>
        <p:spPr>
          <a:xfrm>
            <a:off x="3479007" y="3343629"/>
            <a:ext cx="424431" cy="8513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3F1DD2BA-4EFC-0C45-CF66-F8B0C13406C3}"/>
              </a:ext>
            </a:extLst>
          </p:cNvPr>
          <p:cNvSpPr txBox="1"/>
          <p:nvPr/>
        </p:nvSpPr>
        <p:spPr>
          <a:xfrm>
            <a:off x="1581469" y="1258891"/>
            <a:ext cx="3640805" cy="646331"/>
          </a:xfrm>
          <a:prstGeom prst="rect">
            <a:avLst/>
          </a:prstGeom>
          <a:noFill/>
        </p:spPr>
        <p:txBody>
          <a:bodyPr wrap="none" rtlCol="0">
            <a:spAutoFit/>
          </a:bodyPr>
          <a:lstStyle/>
          <a:p>
            <a:pPr marL="285750" indent="-285750">
              <a:buFont typeface="Courier New" panose="02070309020205020404" pitchFamily="49" charset="0"/>
              <a:buChar char="o"/>
            </a:pPr>
            <a:r>
              <a:rPr lang="en-US" dirty="0"/>
              <a:t>K-shell (55 eV Auger emission)</a:t>
            </a:r>
          </a:p>
          <a:p>
            <a:pPr marL="285750" indent="-285750">
              <a:buFont typeface="Courier New" panose="02070309020205020404" pitchFamily="49" charset="0"/>
              <a:buChar char="o"/>
            </a:pPr>
            <a:r>
              <a:rPr lang="en-US" dirty="0"/>
              <a:t>L-shell (no Auger emission)</a:t>
            </a:r>
          </a:p>
        </p:txBody>
      </p:sp>
      <p:sp>
        <p:nvSpPr>
          <p:cNvPr id="39" name="TextBox 38">
            <a:extLst>
              <a:ext uri="{FF2B5EF4-FFF2-40B4-BE49-F238E27FC236}">
                <a16:creationId xmlns:a16="http://schemas.microsoft.com/office/drawing/2014/main" id="{3C649A18-11AD-B863-9695-43814AA8B9EC}"/>
              </a:ext>
            </a:extLst>
          </p:cNvPr>
          <p:cNvSpPr txBox="1"/>
          <p:nvPr/>
        </p:nvSpPr>
        <p:spPr>
          <a:xfrm>
            <a:off x="2059496" y="884579"/>
            <a:ext cx="2818400" cy="369332"/>
          </a:xfrm>
          <a:prstGeom prst="rect">
            <a:avLst/>
          </a:prstGeom>
          <a:noFill/>
        </p:spPr>
        <p:txBody>
          <a:bodyPr wrap="none" rtlCol="0">
            <a:spAutoFit/>
          </a:bodyPr>
          <a:lstStyle/>
          <a:p>
            <a:r>
              <a:rPr lang="en-US" b="1" dirty="0"/>
              <a:t>2 Atomic Capture Peaks</a:t>
            </a:r>
          </a:p>
        </p:txBody>
      </p:sp>
      <p:sp>
        <p:nvSpPr>
          <p:cNvPr id="40" name="TextBox 39">
            <a:extLst>
              <a:ext uri="{FF2B5EF4-FFF2-40B4-BE49-F238E27FC236}">
                <a16:creationId xmlns:a16="http://schemas.microsoft.com/office/drawing/2014/main" id="{FE91AAC0-AC96-5D42-4DAB-AB8F032C4228}"/>
              </a:ext>
            </a:extLst>
          </p:cNvPr>
          <p:cNvSpPr txBox="1"/>
          <p:nvPr/>
        </p:nvSpPr>
        <p:spPr>
          <a:xfrm flipH="1">
            <a:off x="6550238" y="1125691"/>
            <a:ext cx="330584" cy="707886"/>
          </a:xfrm>
          <a:prstGeom prst="rect">
            <a:avLst/>
          </a:prstGeom>
          <a:noFill/>
        </p:spPr>
        <p:txBody>
          <a:bodyPr wrap="square" rtlCol="0">
            <a:spAutoFit/>
          </a:bodyPr>
          <a:lstStyle/>
          <a:p>
            <a:r>
              <a:rPr lang="en-US" sz="4000" dirty="0"/>
              <a:t>+</a:t>
            </a:r>
          </a:p>
        </p:txBody>
      </p:sp>
      <p:sp>
        <p:nvSpPr>
          <p:cNvPr id="41" name="TextBox 40">
            <a:extLst>
              <a:ext uri="{FF2B5EF4-FFF2-40B4-BE49-F238E27FC236}">
                <a16:creationId xmlns:a16="http://schemas.microsoft.com/office/drawing/2014/main" id="{D739509D-816A-5CF0-22D0-14B02F023975}"/>
              </a:ext>
            </a:extLst>
          </p:cNvPr>
          <p:cNvSpPr txBox="1"/>
          <p:nvPr/>
        </p:nvSpPr>
        <p:spPr>
          <a:xfrm>
            <a:off x="8768907" y="1272346"/>
            <a:ext cx="1806905" cy="646331"/>
          </a:xfrm>
          <a:prstGeom prst="rect">
            <a:avLst/>
          </a:prstGeom>
          <a:noFill/>
        </p:spPr>
        <p:txBody>
          <a:bodyPr wrap="none" rtlCol="0">
            <a:spAutoFit/>
          </a:bodyPr>
          <a:lstStyle/>
          <a:p>
            <a:pPr marL="285750" indent="-285750">
              <a:buFont typeface="Courier New" panose="02070309020205020404" pitchFamily="49" charset="0"/>
              <a:buChar char="o"/>
            </a:pPr>
            <a:r>
              <a:rPr lang="en-US" dirty="0"/>
              <a:t>Ground state</a:t>
            </a:r>
          </a:p>
          <a:p>
            <a:pPr marL="285750" indent="-285750">
              <a:buFont typeface="Courier New" panose="02070309020205020404" pitchFamily="49" charset="0"/>
              <a:buChar char="o"/>
            </a:pPr>
            <a:r>
              <a:rPr lang="en-US" dirty="0"/>
              <a:t>Excited state</a:t>
            </a:r>
          </a:p>
        </p:txBody>
      </p:sp>
      <p:sp>
        <p:nvSpPr>
          <p:cNvPr id="42" name="TextBox 41">
            <a:extLst>
              <a:ext uri="{FF2B5EF4-FFF2-40B4-BE49-F238E27FC236}">
                <a16:creationId xmlns:a16="http://schemas.microsoft.com/office/drawing/2014/main" id="{15BE21CA-2C2D-1811-5D5F-5524F3FC16B7}"/>
              </a:ext>
            </a:extLst>
          </p:cNvPr>
          <p:cNvSpPr txBox="1"/>
          <p:nvPr/>
        </p:nvSpPr>
        <p:spPr>
          <a:xfrm>
            <a:off x="8422561" y="884579"/>
            <a:ext cx="3082895" cy="369332"/>
          </a:xfrm>
          <a:prstGeom prst="rect">
            <a:avLst/>
          </a:prstGeom>
          <a:noFill/>
        </p:spPr>
        <p:txBody>
          <a:bodyPr wrap="none" rtlCol="0">
            <a:spAutoFit/>
          </a:bodyPr>
          <a:lstStyle/>
          <a:p>
            <a:r>
              <a:rPr lang="en-US" b="1" dirty="0"/>
              <a:t>2 Nuclear Decay Branches</a:t>
            </a:r>
          </a:p>
        </p:txBody>
      </p:sp>
      <p:sp>
        <p:nvSpPr>
          <p:cNvPr id="25" name="Rectangle 24">
            <a:extLst>
              <a:ext uri="{FF2B5EF4-FFF2-40B4-BE49-F238E27FC236}">
                <a16:creationId xmlns:a16="http://schemas.microsoft.com/office/drawing/2014/main" id="{1927551B-C054-E6DC-A2FD-22E4F798AD08}"/>
              </a:ext>
            </a:extLst>
          </p:cNvPr>
          <p:cNvSpPr/>
          <p:nvPr/>
        </p:nvSpPr>
        <p:spPr>
          <a:xfrm>
            <a:off x="199558" y="4359670"/>
            <a:ext cx="1045520" cy="7954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544C948-25EA-D91F-9B30-52B57CB60B6F}"/>
              </a:ext>
            </a:extLst>
          </p:cNvPr>
          <p:cNvPicPr>
            <a:picLocks noChangeAspect="1"/>
          </p:cNvPicPr>
          <p:nvPr/>
        </p:nvPicPr>
        <p:blipFill>
          <a:blip r:embed="rId3"/>
          <a:stretch>
            <a:fillRect/>
          </a:stretch>
        </p:blipFill>
        <p:spPr>
          <a:xfrm>
            <a:off x="2393244" y="4738218"/>
            <a:ext cx="1664399" cy="1959053"/>
          </a:xfrm>
          <a:prstGeom prst="rect">
            <a:avLst/>
          </a:prstGeom>
        </p:spPr>
      </p:pic>
      <p:pic>
        <p:nvPicPr>
          <p:cNvPr id="4" name="Picture 3">
            <a:extLst>
              <a:ext uri="{FF2B5EF4-FFF2-40B4-BE49-F238E27FC236}">
                <a16:creationId xmlns:a16="http://schemas.microsoft.com/office/drawing/2014/main" id="{1648BD84-83BE-F124-52B3-A68E93370F80}"/>
              </a:ext>
            </a:extLst>
          </p:cNvPr>
          <p:cNvPicPr>
            <a:picLocks noChangeAspect="1"/>
          </p:cNvPicPr>
          <p:nvPr/>
        </p:nvPicPr>
        <p:blipFill>
          <a:blip r:embed="rId4"/>
          <a:srcRect r="59122"/>
          <a:stretch/>
        </p:blipFill>
        <p:spPr>
          <a:xfrm>
            <a:off x="739548" y="2388225"/>
            <a:ext cx="1658375" cy="1857796"/>
          </a:xfrm>
          <a:prstGeom prst="rect">
            <a:avLst/>
          </a:prstGeom>
        </p:spPr>
      </p:pic>
      <p:pic>
        <p:nvPicPr>
          <p:cNvPr id="5" name="Picture 4">
            <a:extLst>
              <a:ext uri="{FF2B5EF4-FFF2-40B4-BE49-F238E27FC236}">
                <a16:creationId xmlns:a16="http://schemas.microsoft.com/office/drawing/2014/main" id="{4573C8FF-1A29-29A9-704E-46B08811CB17}"/>
              </a:ext>
            </a:extLst>
          </p:cNvPr>
          <p:cNvPicPr>
            <a:picLocks noChangeAspect="1"/>
          </p:cNvPicPr>
          <p:nvPr/>
        </p:nvPicPr>
        <p:blipFill>
          <a:blip r:embed="rId4"/>
          <a:srcRect l="59122" t="920" b="1"/>
          <a:stretch/>
        </p:blipFill>
        <p:spPr>
          <a:xfrm>
            <a:off x="3791277" y="2427828"/>
            <a:ext cx="1577262" cy="1750669"/>
          </a:xfrm>
          <a:prstGeom prst="rect">
            <a:avLst/>
          </a:prstGeom>
        </p:spPr>
      </p:pic>
      <p:sp>
        <p:nvSpPr>
          <p:cNvPr id="7" name="TextBox 6">
            <a:extLst>
              <a:ext uri="{FF2B5EF4-FFF2-40B4-BE49-F238E27FC236}">
                <a16:creationId xmlns:a16="http://schemas.microsoft.com/office/drawing/2014/main" id="{FD058A0B-628F-2DE2-4974-87C2771816DB}"/>
              </a:ext>
            </a:extLst>
          </p:cNvPr>
          <p:cNvSpPr txBox="1"/>
          <p:nvPr/>
        </p:nvSpPr>
        <p:spPr>
          <a:xfrm>
            <a:off x="306719" y="1928299"/>
            <a:ext cx="2398449" cy="477054"/>
          </a:xfrm>
          <a:prstGeom prst="rect">
            <a:avLst/>
          </a:prstGeom>
          <a:noFill/>
        </p:spPr>
        <p:txBody>
          <a:bodyPr wrap="square" rtlCol="0">
            <a:spAutoFit/>
          </a:bodyPr>
          <a:lstStyle/>
          <a:p>
            <a:pPr algn="ctr"/>
            <a:r>
              <a:rPr lang="en-US" sz="2500" baseline="30000" dirty="0"/>
              <a:t>7</a:t>
            </a:r>
            <a:r>
              <a:rPr lang="en-US" sz="2500" dirty="0"/>
              <a:t>Be (Z=4)</a:t>
            </a:r>
            <a:endParaRPr lang="en-US" sz="2500" baseline="30000" dirty="0"/>
          </a:p>
        </p:txBody>
      </p:sp>
      <p:cxnSp>
        <p:nvCxnSpPr>
          <p:cNvPr id="9" name="Straight Arrow Connector 8">
            <a:extLst>
              <a:ext uri="{FF2B5EF4-FFF2-40B4-BE49-F238E27FC236}">
                <a16:creationId xmlns:a16="http://schemas.microsoft.com/office/drawing/2014/main" id="{BA43083F-D6D8-97A5-3611-AC62BBC5AB90}"/>
              </a:ext>
            </a:extLst>
          </p:cNvPr>
          <p:cNvCxnSpPr>
            <a:cxnSpLocks/>
          </p:cNvCxnSpPr>
          <p:nvPr/>
        </p:nvCxnSpPr>
        <p:spPr>
          <a:xfrm flipV="1">
            <a:off x="2527683" y="3243220"/>
            <a:ext cx="1163539" cy="7708"/>
          </a:xfrm>
          <a:prstGeom prst="straightConnector1">
            <a:avLst/>
          </a:prstGeom>
          <a:ln w="127000">
            <a:solidFill>
              <a:srgbClr val="502572"/>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4AEB236-AE52-94BC-0DE2-B7F345E5B810}"/>
              </a:ext>
            </a:extLst>
          </p:cNvPr>
          <p:cNvSpPr txBox="1"/>
          <p:nvPr/>
        </p:nvSpPr>
        <p:spPr>
          <a:xfrm>
            <a:off x="1947405" y="2559292"/>
            <a:ext cx="2398449" cy="369332"/>
          </a:xfrm>
          <a:prstGeom prst="rect">
            <a:avLst/>
          </a:prstGeom>
          <a:noFill/>
        </p:spPr>
        <p:txBody>
          <a:bodyPr wrap="square" rtlCol="0">
            <a:spAutoFit/>
          </a:bodyPr>
          <a:lstStyle/>
          <a:p>
            <a:pPr algn="ctr"/>
            <a:r>
              <a:rPr lang="en-US" dirty="0"/>
              <a:t>EC Decay</a:t>
            </a:r>
          </a:p>
        </p:txBody>
      </p:sp>
      <p:sp>
        <p:nvSpPr>
          <p:cNvPr id="14" name="TextBox 13">
            <a:extLst>
              <a:ext uri="{FF2B5EF4-FFF2-40B4-BE49-F238E27FC236}">
                <a16:creationId xmlns:a16="http://schemas.microsoft.com/office/drawing/2014/main" id="{F14A7D62-9505-14DD-D1AB-7E6F6774DDE5}"/>
              </a:ext>
            </a:extLst>
          </p:cNvPr>
          <p:cNvSpPr txBox="1"/>
          <p:nvPr/>
        </p:nvSpPr>
        <p:spPr>
          <a:xfrm>
            <a:off x="-208649" y="3568151"/>
            <a:ext cx="6535882" cy="369332"/>
          </a:xfrm>
          <a:prstGeom prst="rect">
            <a:avLst/>
          </a:prstGeom>
          <a:noFill/>
        </p:spPr>
        <p:txBody>
          <a:bodyPr wrap="square">
            <a:spAutoFit/>
          </a:bodyPr>
          <a:lstStyle/>
          <a:p>
            <a:pPr algn="ctr"/>
            <a:r>
              <a:rPr lang="en-US" sz="1800" dirty="0"/>
              <a:t>Q = 861 keV</a:t>
            </a:r>
          </a:p>
        </p:txBody>
      </p:sp>
      <p:cxnSp>
        <p:nvCxnSpPr>
          <p:cNvPr id="20" name="Straight Arrow Connector 19">
            <a:extLst>
              <a:ext uri="{FF2B5EF4-FFF2-40B4-BE49-F238E27FC236}">
                <a16:creationId xmlns:a16="http://schemas.microsoft.com/office/drawing/2014/main" id="{B0F12338-70EB-9EAD-5D81-EE312F55BD3C}"/>
              </a:ext>
            </a:extLst>
          </p:cNvPr>
          <p:cNvCxnSpPr>
            <a:cxnSpLocks/>
          </p:cNvCxnSpPr>
          <p:nvPr/>
        </p:nvCxnSpPr>
        <p:spPr>
          <a:xfrm flipV="1">
            <a:off x="460975" y="3694038"/>
            <a:ext cx="401474" cy="309307"/>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92D67150-530B-80C0-BF0F-9358D0104A03}"/>
              </a:ext>
            </a:extLst>
          </p:cNvPr>
          <p:cNvCxnSpPr>
            <a:cxnSpLocks/>
          </p:cNvCxnSpPr>
          <p:nvPr/>
        </p:nvCxnSpPr>
        <p:spPr>
          <a:xfrm flipH="1" flipV="1">
            <a:off x="1778697" y="3806928"/>
            <a:ext cx="386226" cy="342159"/>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DFA7CBB-B4CE-42B8-C113-6E0831A744AB}"/>
              </a:ext>
            </a:extLst>
          </p:cNvPr>
          <p:cNvSpPr txBox="1"/>
          <p:nvPr/>
        </p:nvSpPr>
        <p:spPr>
          <a:xfrm>
            <a:off x="-439882" y="3971285"/>
            <a:ext cx="6535882" cy="369332"/>
          </a:xfrm>
          <a:prstGeom prst="rect">
            <a:avLst/>
          </a:prstGeom>
          <a:noFill/>
        </p:spPr>
        <p:txBody>
          <a:bodyPr wrap="square">
            <a:spAutoFit/>
          </a:bodyPr>
          <a:lstStyle/>
          <a:p>
            <a:pPr algn="ctr"/>
            <a:r>
              <a:rPr lang="en-US" sz="1800" dirty="0"/>
              <a:t>K-shell (1s)</a:t>
            </a:r>
          </a:p>
        </p:txBody>
      </p:sp>
      <p:sp>
        <p:nvSpPr>
          <p:cNvPr id="18" name="TextBox 17">
            <a:extLst>
              <a:ext uri="{FF2B5EF4-FFF2-40B4-BE49-F238E27FC236}">
                <a16:creationId xmlns:a16="http://schemas.microsoft.com/office/drawing/2014/main" id="{485E3EEC-3753-5C8D-AFC2-15B0CACB73F5}"/>
              </a:ext>
            </a:extLst>
          </p:cNvPr>
          <p:cNvSpPr txBox="1"/>
          <p:nvPr/>
        </p:nvSpPr>
        <p:spPr>
          <a:xfrm>
            <a:off x="-2579088" y="3949418"/>
            <a:ext cx="6535882" cy="369332"/>
          </a:xfrm>
          <a:prstGeom prst="rect">
            <a:avLst/>
          </a:prstGeom>
          <a:noFill/>
        </p:spPr>
        <p:txBody>
          <a:bodyPr wrap="square">
            <a:spAutoFit/>
          </a:bodyPr>
          <a:lstStyle/>
          <a:p>
            <a:pPr algn="ctr"/>
            <a:r>
              <a:rPr lang="en-US" dirty="0"/>
              <a:t>L</a:t>
            </a:r>
            <a:r>
              <a:rPr lang="en-US" sz="1800" dirty="0"/>
              <a:t>-shell (2s)</a:t>
            </a:r>
          </a:p>
        </p:txBody>
      </p:sp>
      <p:sp>
        <p:nvSpPr>
          <p:cNvPr id="48" name="TextBox 47">
            <a:extLst>
              <a:ext uri="{FF2B5EF4-FFF2-40B4-BE49-F238E27FC236}">
                <a16:creationId xmlns:a16="http://schemas.microsoft.com/office/drawing/2014/main" id="{C28331FD-39E4-7A5F-5CE6-C22F08E3FAE3}"/>
              </a:ext>
            </a:extLst>
          </p:cNvPr>
          <p:cNvSpPr txBox="1"/>
          <p:nvPr/>
        </p:nvSpPr>
        <p:spPr>
          <a:xfrm>
            <a:off x="3287958" y="1928299"/>
            <a:ext cx="2398449" cy="477054"/>
          </a:xfrm>
          <a:prstGeom prst="rect">
            <a:avLst/>
          </a:prstGeom>
          <a:noFill/>
        </p:spPr>
        <p:txBody>
          <a:bodyPr wrap="square" rtlCol="0">
            <a:spAutoFit/>
          </a:bodyPr>
          <a:lstStyle/>
          <a:p>
            <a:pPr algn="ctr"/>
            <a:r>
              <a:rPr lang="en-US" sz="2500" baseline="30000" dirty="0"/>
              <a:t>7</a:t>
            </a:r>
            <a:r>
              <a:rPr lang="en-US" sz="2500" dirty="0"/>
              <a:t>Li (Z=3)</a:t>
            </a:r>
            <a:endParaRPr lang="en-US" sz="2500" baseline="30000" dirty="0"/>
          </a:p>
        </p:txBody>
      </p:sp>
      <p:sp>
        <p:nvSpPr>
          <p:cNvPr id="49" name="TextBox 48">
            <a:extLst>
              <a:ext uri="{FF2B5EF4-FFF2-40B4-BE49-F238E27FC236}">
                <a16:creationId xmlns:a16="http://schemas.microsoft.com/office/drawing/2014/main" id="{6C4499F3-62A8-3A61-5545-FC0E479E6015}"/>
              </a:ext>
            </a:extLst>
          </p:cNvPr>
          <p:cNvSpPr txBox="1"/>
          <p:nvPr/>
        </p:nvSpPr>
        <p:spPr>
          <a:xfrm>
            <a:off x="1747390" y="4120347"/>
            <a:ext cx="6535882" cy="369332"/>
          </a:xfrm>
          <a:prstGeom prst="rect">
            <a:avLst/>
          </a:prstGeom>
          <a:noFill/>
        </p:spPr>
        <p:txBody>
          <a:bodyPr wrap="square">
            <a:spAutoFit/>
          </a:bodyPr>
          <a:lstStyle/>
          <a:p>
            <a:pPr algn="ctr"/>
            <a:r>
              <a:rPr lang="en-US" dirty="0"/>
              <a:t>E</a:t>
            </a:r>
            <a:r>
              <a:rPr lang="en-US" dirty="0">
                <a:latin typeface="Symbol" pitchFamily="2" charset="2"/>
              </a:rPr>
              <a:t>n</a:t>
            </a:r>
            <a:r>
              <a:rPr lang="en-US" sz="1800" dirty="0"/>
              <a:t> ~ 862 keV</a:t>
            </a:r>
          </a:p>
        </p:txBody>
      </p:sp>
      <p:sp>
        <p:nvSpPr>
          <p:cNvPr id="50" name="TextBox 49">
            <a:extLst>
              <a:ext uri="{FF2B5EF4-FFF2-40B4-BE49-F238E27FC236}">
                <a16:creationId xmlns:a16="http://schemas.microsoft.com/office/drawing/2014/main" id="{A36A6025-CA7A-65DE-B103-DFC734D746AE}"/>
              </a:ext>
            </a:extLst>
          </p:cNvPr>
          <p:cNvSpPr txBox="1"/>
          <p:nvPr/>
        </p:nvSpPr>
        <p:spPr>
          <a:xfrm>
            <a:off x="1807714" y="2360747"/>
            <a:ext cx="6535882" cy="369332"/>
          </a:xfrm>
          <a:prstGeom prst="rect">
            <a:avLst/>
          </a:prstGeom>
          <a:noFill/>
        </p:spPr>
        <p:txBody>
          <a:bodyPr wrap="square">
            <a:spAutoFit/>
          </a:bodyPr>
          <a:lstStyle/>
          <a:p>
            <a:pPr algn="ctr"/>
            <a:r>
              <a:rPr lang="en-US" dirty="0"/>
              <a:t>E</a:t>
            </a:r>
            <a:r>
              <a:rPr lang="en-US" baseline="-25000" dirty="0"/>
              <a:t>R</a:t>
            </a:r>
            <a:r>
              <a:rPr lang="en-US" sz="1800" dirty="0"/>
              <a:t> ~ 57 eV</a:t>
            </a:r>
          </a:p>
        </p:txBody>
      </p:sp>
      <p:sp>
        <p:nvSpPr>
          <p:cNvPr id="51" name="TextBox 50">
            <a:extLst>
              <a:ext uri="{FF2B5EF4-FFF2-40B4-BE49-F238E27FC236}">
                <a16:creationId xmlns:a16="http://schemas.microsoft.com/office/drawing/2014/main" id="{448F9557-1AB3-A105-B4C3-72E93DF9AF6E}"/>
              </a:ext>
            </a:extLst>
          </p:cNvPr>
          <p:cNvSpPr txBox="1"/>
          <p:nvPr/>
        </p:nvSpPr>
        <p:spPr>
          <a:xfrm>
            <a:off x="-1666462" y="4326526"/>
            <a:ext cx="6535882" cy="369332"/>
          </a:xfrm>
          <a:prstGeom prst="rect">
            <a:avLst/>
          </a:prstGeom>
          <a:noFill/>
        </p:spPr>
        <p:txBody>
          <a:bodyPr wrap="square">
            <a:spAutoFit/>
          </a:bodyPr>
          <a:lstStyle/>
          <a:p>
            <a:pPr algn="ctr"/>
            <a:r>
              <a:rPr lang="en-US" sz="1800" dirty="0"/>
              <a:t>L/K ~ 0.07</a:t>
            </a:r>
          </a:p>
        </p:txBody>
      </p:sp>
      <p:sp>
        <p:nvSpPr>
          <p:cNvPr id="8" name="Rectangle 7">
            <a:extLst>
              <a:ext uri="{FF2B5EF4-FFF2-40B4-BE49-F238E27FC236}">
                <a16:creationId xmlns:a16="http://schemas.microsoft.com/office/drawing/2014/main" id="{8941CC14-CC53-C1CD-06BD-DAE76986AEF3}"/>
              </a:ext>
            </a:extLst>
          </p:cNvPr>
          <p:cNvSpPr/>
          <p:nvPr/>
        </p:nvSpPr>
        <p:spPr>
          <a:xfrm>
            <a:off x="5826538" y="1855350"/>
            <a:ext cx="1045520" cy="7954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0911507A-AA97-25EC-B9A1-4661BDE07DA6}"/>
              </a:ext>
            </a:extLst>
          </p:cNvPr>
          <p:cNvPicPr>
            <a:picLocks noChangeAspect="1"/>
          </p:cNvPicPr>
          <p:nvPr/>
        </p:nvPicPr>
        <p:blipFill>
          <a:blip r:embed="rId5"/>
          <a:stretch>
            <a:fillRect/>
          </a:stretch>
        </p:blipFill>
        <p:spPr>
          <a:xfrm>
            <a:off x="4048212" y="1046238"/>
            <a:ext cx="4483983" cy="52956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72517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4A069-690F-82A4-5D64-9707D8F5E0AB}"/>
            </a:ext>
          </a:extLst>
        </p:cNvPr>
        <p:cNvGrpSpPr/>
        <p:nvPr/>
      </p:nvGrpSpPr>
      <p:grpSpPr>
        <a:xfrm>
          <a:off x="0" y="0"/>
          <a:ext cx="0" cy="0"/>
          <a:chOff x="0" y="0"/>
          <a:chExt cx="0" cy="0"/>
        </a:xfrm>
      </p:grpSpPr>
      <p:pic>
        <p:nvPicPr>
          <p:cNvPr id="34" name="Picture 33" descr="A picture containing text&#10;&#10;Description automatically generated">
            <a:extLst>
              <a:ext uri="{FF2B5EF4-FFF2-40B4-BE49-F238E27FC236}">
                <a16:creationId xmlns:a16="http://schemas.microsoft.com/office/drawing/2014/main" id="{8B37B1B2-4BEC-71B6-77BB-E27769CC8392}"/>
              </a:ext>
            </a:extLst>
          </p:cNvPr>
          <p:cNvPicPr>
            <a:picLocks noChangeAspect="1"/>
          </p:cNvPicPr>
          <p:nvPr/>
        </p:nvPicPr>
        <p:blipFill rotWithShape="1">
          <a:blip r:embed="rId2"/>
          <a:srcRect l="6543" t="7685" r="6803" b="9227"/>
          <a:stretch/>
        </p:blipFill>
        <p:spPr>
          <a:xfrm>
            <a:off x="8718473" y="656193"/>
            <a:ext cx="2147089" cy="15440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1A42DAB1-D37D-024C-7B9D-BEF3FFCBFF7F}"/>
              </a:ext>
            </a:extLst>
          </p:cNvPr>
          <p:cNvSpPr>
            <a:spLocks noGrp="1"/>
          </p:cNvSpPr>
          <p:nvPr>
            <p:ph type="title"/>
          </p:nvPr>
        </p:nvSpPr>
        <p:spPr>
          <a:xfrm>
            <a:off x="199558" y="192852"/>
            <a:ext cx="10984257" cy="650329"/>
          </a:xfrm>
        </p:spPr>
        <p:txBody>
          <a:bodyPr>
            <a:noAutofit/>
          </a:bodyPr>
          <a:lstStyle/>
          <a:p>
            <a:r>
              <a:rPr lang="en-US" sz="2400" dirty="0"/>
              <a:t>Production &amp; Implantation of </a:t>
            </a:r>
            <a:r>
              <a:rPr lang="en-US" sz="2400" baseline="30000" dirty="0"/>
              <a:t>7</a:t>
            </a:r>
            <a:r>
              <a:rPr lang="en-US" sz="2400" dirty="0"/>
              <a:t>Be in STJs</a:t>
            </a:r>
          </a:p>
        </p:txBody>
      </p:sp>
      <p:pic>
        <p:nvPicPr>
          <p:cNvPr id="3" name="Picture 2">
            <a:extLst>
              <a:ext uri="{FF2B5EF4-FFF2-40B4-BE49-F238E27FC236}">
                <a16:creationId xmlns:a16="http://schemas.microsoft.com/office/drawing/2014/main" id="{13CBB3AE-2975-7CAC-9FDE-1D9B2E225C5C}"/>
              </a:ext>
            </a:extLst>
          </p:cNvPr>
          <p:cNvPicPr>
            <a:picLocks noChangeAspect="1"/>
          </p:cNvPicPr>
          <p:nvPr/>
        </p:nvPicPr>
        <p:blipFill rotWithShape="1">
          <a:blip r:embed="rId3"/>
          <a:srcRect l="1073" t="27664" r="79417" b="28072"/>
          <a:stretch/>
        </p:blipFill>
        <p:spPr>
          <a:xfrm>
            <a:off x="7658471" y="4725474"/>
            <a:ext cx="1385209" cy="1964146"/>
          </a:xfrm>
          <a:prstGeom prst="rect">
            <a:avLst/>
          </a:prstGeom>
        </p:spPr>
      </p:pic>
      <p:pic>
        <p:nvPicPr>
          <p:cNvPr id="17" name="Picture 16">
            <a:extLst>
              <a:ext uri="{FF2B5EF4-FFF2-40B4-BE49-F238E27FC236}">
                <a16:creationId xmlns:a16="http://schemas.microsoft.com/office/drawing/2014/main" id="{BFF4B574-95CE-3BBF-E8E5-230B3FE13C7B}"/>
              </a:ext>
            </a:extLst>
          </p:cNvPr>
          <p:cNvPicPr>
            <a:picLocks noChangeAspect="1"/>
          </p:cNvPicPr>
          <p:nvPr/>
        </p:nvPicPr>
        <p:blipFill rotWithShape="1">
          <a:blip r:embed="rId4"/>
          <a:srcRect l="12940" t="47438" r="52494" b="14025"/>
          <a:stretch/>
        </p:blipFill>
        <p:spPr>
          <a:xfrm>
            <a:off x="380293" y="1329160"/>
            <a:ext cx="3690946" cy="2571840"/>
          </a:xfrm>
          <a:prstGeom prst="rect">
            <a:avLst/>
          </a:prstGeom>
        </p:spPr>
      </p:pic>
      <p:pic>
        <p:nvPicPr>
          <p:cNvPr id="18" name="Picture 4" descr="https://www.mines.edu/beest/wp-content/uploads/sites/345/2020/06/ExperimentConcept.png">
            <a:extLst>
              <a:ext uri="{FF2B5EF4-FFF2-40B4-BE49-F238E27FC236}">
                <a16:creationId xmlns:a16="http://schemas.microsoft.com/office/drawing/2014/main" id="{A683A618-E644-FB80-5319-B396A5DB1B8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511" t="26228" r="33338" b="43868"/>
          <a:stretch/>
        </p:blipFill>
        <p:spPr bwMode="auto">
          <a:xfrm>
            <a:off x="3860146" y="2100049"/>
            <a:ext cx="3724505" cy="164560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Image result for triumf logo">
            <a:extLst>
              <a:ext uri="{FF2B5EF4-FFF2-40B4-BE49-F238E27FC236}">
                <a16:creationId xmlns:a16="http://schemas.microsoft.com/office/drawing/2014/main" id="{FB85C920-7DA6-194E-FE94-20EECB8D68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374" y="680804"/>
            <a:ext cx="1831021" cy="330927"/>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51CF84E-CEAC-5A44-5B39-CEFA021514F5}"/>
              </a:ext>
            </a:extLst>
          </p:cNvPr>
          <p:cNvSpPr txBox="1"/>
          <p:nvPr/>
        </p:nvSpPr>
        <p:spPr>
          <a:xfrm>
            <a:off x="4170112" y="1985107"/>
            <a:ext cx="1564852" cy="369332"/>
          </a:xfrm>
          <a:prstGeom prst="rect">
            <a:avLst/>
          </a:prstGeom>
          <a:noFill/>
        </p:spPr>
        <p:txBody>
          <a:bodyPr wrap="none" rtlCol="0">
            <a:spAutoFit/>
          </a:bodyPr>
          <a:lstStyle/>
          <a:p>
            <a:r>
              <a:rPr lang="en-US" dirty="0"/>
              <a:t>(T</a:t>
            </a:r>
            <a:r>
              <a:rPr lang="en-US" baseline="-25000" dirty="0"/>
              <a:t>1/2 </a:t>
            </a:r>
            <a:r>
              <a:rPr lang="en-US" dirty="0"/>
              <a:t>~ 53 days)</a:t>
            </a:r>
          </a:p>
        </p:txBody>
      </p:sp>
      <p:sp>
        <p:nvSpPr>
          <p:cNvPr id="22" name="Rectangle 21">
            <a:extLst>
              <a:ext uri="{FF2B5EF4-FFF2-40B4-BE49-F238E27FC236}">
                <a16:creationId xmlns:a16="http://schemas.microsoft.com/office/drawing/2014/main" id="{BDA0EE08-CDDE-E71C-7BE6-9D8365E0C439}"/>
              </a:ext>
            </a:extLst>
          </p:cNvPr>
          <p:cNvSpPr/>
          <p:nvPr/>
        </p:nvSpPr>
        <p:spPr>
          <a:xfrm>
            <a:off x="4306481" y="2926915"/>
            <a:ext cx="1531566" cy="9740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149AC51-0FBD-6A51-D2C5-A6F476B4CECA}"/>
              </a:ext>
            </a:extLst>
          </p:cNvPr>
          <p:cNvSpPr/>
          <p:nvPr/>
        </p:nvSpPr>
        <p:spPr>
          <a:xfrm>
            <a:off x="3941008" y="2853513"/>
            <a:ext cx="1531566" cy="8242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7F4F5961-E6B0-B523-1BB0-B3D4DD0C9E14}"/>
              </a:ext>
            </a:extLst>
          </p:cNvPr>
          <p:cNvSpPr txBox="1"/>
          <p:nvPr/>
        </p:nvSpPr>
        <p:spPr>
          <a:xfrm>
            <a:off x="401498" y="999916"/>
            <a:ext cx="2268570" cy="369332"/>
          </a:xfrm>
          <a:prstGeom prst="rect">
            <a:avLst/>
          </a:prstGeom>
          <a:noFill/>
        </p:spPr>
        <p:txBody>
          <a:bodyPr wrap="none" rtlCol="0">
            <a:spAutoFit/>
          </a:bodyPr>
          <a:lstStyle/>
          <a:p>
            <a:r>
              <a:rPr lang="en-US" dirty="0"/>
              <a:t>480 MeV p+ on UCx</a:t>
            </a:r>
          </a:p>
        </p:txBody>
      </p:sp>
      <p:sp>
        <p:nvSpPr>
          <p:cNvPr id="25" name="TextBox 24">
            <a:extLst>
              <a:ext uri="{FF2B5EF4-FFF2-40B4-BE49-F238E27FC236}">
                <a16:creationId xmlns:a16="http://schemas.microsoft.com/office/drawing/2014/main" id="{50D41924-5453-5F3B-410F-84128BFEA348}"/>
              </a:ext>
            </a:extLst>
          </p:cNvPr>
          <p:cNvSpPr txBox="1"/>
          <p:nvPr/>
        </p:nvSpPr>
        <p:spPr>
          <a:xfrm>
            <a:off x="11282027" y="4441605"/>
            <a:ext cx="521297" cy="246221"/>
          </a:xfrm>
          <a:prstGeom prst="rect">
            <a:avLst/>
          </a:prstGeom>
          <a:noFill/>
        </p:spPr>
        <p:txBody>
          <a:bodyPr wrap="none" rtlCol="0">
            <a:spAutoFit/>
          </a:bodyPr>
          <a:lstStyle/>
          <a:p>
            <a:r>
              <a:rPr lang="en-US" sz="1000" dirty="0">
                <a:solidFill>
                  <a:schemeClr val="bg1"/>
                </a:solidFill>
              </a:rPr>
              <a:t>50 </a:t>
            </a:r>
            <a:r>
              <a:rPr lang="en-US" sz="1000" dirty="0">
                <a:solidFill>
                  <a:schemeClr val="bg1"/>
                </a:solidFill>
                <a:latin typeface="Symbol" panose="05050102010706020507" pitchFamily="18" charset="2"/>
              </a:rPr>
              <a:t>m</a:t>
            </a:r>
            <a:r>
              <a:rPr lang="en-US" sz="1000" dirty="0">
                <a:solidFill>
                  <a:schemeClr val="bg1"/>
                </a:solidFill>
              </a:rPr>
              <a:t>m</a:t>
            </a:r>
          </a:p>
        </p:txBody>
      </p:sp>
      <p:pic>
        <p:nvPicPr>
          <p:cNvPr id="26" name="Picture 25">
            <a:extLst>
              <a:ext uri="{FF2B5EF4-FFF2-40B4-BE49-F238E27FC236}">
                <a16:creationId xmlns:a16="http://schemas.microsoft.com/office/drawing/2014/main" id="{BE266BC2-8F6E-DFEB-C6E7-5413E2F70636}"/>
              </a:ext>
            </a:extLst>
          </p:cNvPr>
          <p:cNvPicPr>
            <a:picLocks noChangeAspect="1"/>
          </p:cNvPicPr>
          <p:nvPr/>
        </p:nvPicPr>
        <p:blipFill>
          <a:blip r:embed="rId7"/>
          <a:srcRect l="50009" t="5811" b="17435"/>
          <a:stretch/>
        </p:blipFill>
        <p:spPr>
          <a:xfrm>
            <a:off x="10591295" y="2959422"/>
            <a:ext cx="1381463" cy="1628461"/>
          </a:xfrm>
          <a:prstGeom prst="rect">
            <a:avLst/>
          </a:prstGeom>
        </p:spPr>
      </p:pic>
      <p:pic>
        <p:nvPicPr>
          <p:cNvPr id="27" name="Picture 26">
            <a:extLst>
              <a:ext uri="{FF2B5EF4-FFF2-40B4-BE49-F238E27FC236}">
                <a16:creationId xmlns:a16="http://schemas.microsoft.com/office/drawing/2014/main" id="{DF9AC45E-6436-6160-7B16-30AC37AFB322}"/>
              </a:ext>
            </a:extLst>
          </p:cNvPr>
          <p:cNvPicPr>
            <a:picLocks noChangeAspect="1"/>
          </p:cNvPicPr>
          <p:nvPr/>
        </p:nvPicPr>
        <p:blipFill>
          <a:blip r:embed="rId8"/>
          <a:srcRect l="4956" r="50984"/>
          <a:stretch/>
        </p:blipFill>
        <p:spPr>
          <a:xfrm>
            <a:off x="7250618" y="3308081"/>
            <a:ext cx="1537552" cy="1279271"/>
          </a:xfrm>
          <a:prstGeom prst="rect">
            <a:avLst/>
          </a:prstGeom>
        </p:spPr>
      </p:pic>
      <p:pic>
        <p:nvPicPr>
          <p:cNvPr id="29" name="Picture 28">
            <a:extLst>
              <a:ext uri="{FF2B5EF4-FFF2-40B4-BE49-F238E27FC236}">
                <a16:creationId xmlns:a16="http://schemas.microsoft.com/office/drawing/2014/main" id="{5AC76921-DEA4-08F0-0F77-B34B4881CE53}"/>
              </a:ext>
            </a:extLst>
          </p:cNvPr>
          <p:cNvPicPr>
            <a:picLocks noChangeAspect="1"/>
          </p:cNvPicPr>
          <p:nvPr/>
        </p:nvPicPr>
        <p:blipFill>
          <a:blip r:embed="rId9">
            <a:extLst>
              <a:ext uri="{28A0092B-C50C-407E-A947-70E740481C1C}">
                <a14:useLocalDpi xmlns:a14="http://schemas.microsoft.com/office/drawing/2010/main" val="0"/>
              </a:ext>
            </a:extLst>
          </a:blip>
          <a:srcRect l="23752" t="15226" r="25170" b="14476"/>
          <a:stretch/>
        </p:blipFill>
        <p:spPr>
          <a:xfrm>
            <a:off x="8920956" y="3005575"/>
            <a:ext cx="1537553" cy="1587045"/>
          </a:xfrm>
          <a:prstGeom prst="rect">
            <a:avLst/>
          </a:prstGeom>
        </p:spPr>
      </p:pic>
      <p:pic>
        <p:nvPicPr>
          <p:cNvPr id="30" name="Picture 29">
            <a:extLst>
              <a:ext uri="{FF2B5EF4-FFF2-40B4-BE49-F238E27FC236}">
                <a16:creationId xmlns:a16="http://schemas.microsoft.com/office/drawing/2014/main" id="{21CE1D6C-B9CD-39C1-B350-1E21ACF2264B}"/>
              </a:ext>
            </a:extLst>
          </p:cNvPr>
          <p:cNvPicPr>
            <a:picLocks noChangeAspect="1"/>
          </p:cNvPicPr>
          <p:nvPr/>
        </p:nvPicPr>
        <p:blipFill rotWithShape="1">
          <a:blip r:embed="rId10">
            <a:extLst>
              <a:ext uri="{28A0092B-C50C-407E-A947-70E740481C1C}">
                <a14:useLocalDpi xmlns:a14="http://schemas.microsoft.com/office/drawing/2010/main" val="0"/>
              </a:ext>
            </a:extLst>
          </a:blip>
          <a:srcRect l="25224" t="20086" r="26143" b="48761"/>
          <a:stretch/>
        </p:blipFill>
        <p:spPr>
          <a:xfrm>
            <a:off x="8993009" y="3041341"/>
            <a:ext cx="1345306" cy="646331"/>
          </a:xfrm>
          <a:prstGeom prst="rect">
            <a:avLst/>
          </a:prstGeom>
          <a:ln w="28575">
            <a:solidFill>
              <a:schemeClr val="bg1"/>
            </a:solidFill>
          </a:ln>
        </p:spPr>
      </p:pic>
      <p:sp>
        <p:nvSpPr>
          <p:cNvPr id="31" name="TextBox 30">
            <a:extLst>
              <a:ext uri="{FF2B5EF4-FFF2-40B4-BE49-F238E27FC236}">
                <a16:creationId xmlns:a16="http://schemas.microsoft.com/office/drawing/2014/main" id="{BD4F971E-68C3-5746-9AD0-563797E794DC}"/>
              </a:ext>
            </a:extLst>
          </p:cNvPr>
          <p:cNvSpPr txBox="1"/>
          <p:nvPr/>
        </p:nvSpPr>
        <p:spPr>
          <a:xfrm>
            <a:off x="7397973" y="2938749"/>
            <a:ext cx="1242841" cy="369332"/>
          </a:xfrm>
          <a:prstGeom prst="rect">
            <a:avLst/>
          </a:prstGeom>
          <a:noFill/>
        </p:spPr>
        <p:txBody>
          <a:bodyPr wrap="none" rtlCol="0">
            <a:spAutoFit/>
          </a:bodyPr>
          <a:lstStyle/>
          <a:p>
            <a:r>
              <a:rPr lang="en-US" dirty="0"/>
              <a:t>Photoresist</a:t>
            </a:r>
          </a:p>
        </p:txBody>
      </p:sp>
      <p:sp>
        <p:nvSpPr>
          <p:cNvPr id="32" name="TextBox 31">
            <a:extLst>
              <a:ext uri="{FF2B5EF4-FFF2-40B4-BE49-F238E27FC236}">
                <a16:creationId xmlns:a16="http://schemas.microsoft.com/office/drawing/2014/main" id="{E89A7C55-5453-BEEA-2BF3-DB4178A0DDD5}"/>
              </a:ext>
            </a:extLst>
          </p:cNvPr>
          <p:cNvSpPr txBox="1"/>
          <p:nvPr/>
        </p:nvSpPr>
        <p:spPr>
          <a:xfrm>
            <a:off x="9110663" y="2627988"/>
            <a:ext cx="1158138" cy="369332"/>
          </a:xfrm>
          <a:prstGeom prst="rect">
            <a:avLst/>
          </a:prstGeom>
          <a:noFill/>
        </p:spPr>
        <p:txBody>
          <a:bodyPr wrap="none" rtlCol="0">
            <a:spAutoFit/>
          </a:bodyPr>
          <a:lstStyle/>
          <a:p>
            <a:r>
              <a:rPr lang="en-US" dirty="0"/>
              <a:t>Collimator</a:t>
            </a:r>
          </a:p>
        </p:txBody>
      </p:sp>
      <p:sp>
        <p:nvSpPr>
          <p:cNvPr id="33" name="TextBox 32">
            <a:extLst>
              <a:ext uri="{FF2B5EF4-FFF2-40B4-BE49-F238E27FC236}">
                <a16:creationId xmlns:a16="http://schemas.microsoft.com/office/drawing/2014/main" id="{C2446F06-9C9B-F7EF-1B3D-603CAAF1F235}"/>
              </a:ext>
            </a:extLst>
          </p:cNvPr>
          <p:cNvSpPr txBox="1"/>
          <p:nvPr/>
        </p:nvSpPr>
        <p:spPr>
          <a:xfrm>
            <a:off x="10760889" y="2634211"/>
            <a:ext cx="1042273" cy="369332"/>
          </a:xfrm>
          <a:prstGeom prst="rect">
            <a:avLst/>
          </a:prstGeom>
          <a:noFill/>
        </p:spPr>
        <p:txBody>
          <a:bodyPr wrap="none" rtlCol="0">
            <a:spAutoFit/>
          </a:bodyPr>
          <a:lstStyle/>
          <a:p>
            <a:r>
              <a:rPr lang="en-US" dirty="0"/>
              <a:t>Chamber</a:t>
            </a:r>
          </a:p>
        </p:txBody>
      </p:sp>
      <p:pic>
        <p:nvPicPr>
          <p:cNvPr id="35" name="Picture 2" descr="Contact Us | STAR Cryoelectronics">
            <a:extLst>
              <a:ext uri="{FF2B5EF4-FFF2-40B4-BE49-F238E27FC236}">
                <a16:creationId xmlns:a16="http://schemas.microsoft.com/office/drawing/2014/main" id="{FDAB2217-6D4B-B445-4FCB-8BEE1B0B3A8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170584" y="150569"/>
            <a:ext cx="1828800" cy="76200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descr="A group of people working in a lab&#10;&#10;AI-generated content may be incorrect.">
            <a:extLst>
              <a:ext uri="{FF2B5EF4-FFF2-40B4-BE49-F238E27FC236}">
                <a16:creationId xmlns:a16="http://schemas.microsoft.com/office/drawing/2014/main" id="{20F04FB2-C96C-A27E-EEAF-E38F6F96CC66}"/>
              </a:ext>
            </a:extLst>
          </p:cNvPr>
          <p:cNvPicPr>
            <a:picLocks noChangeAspect="1"/>
          </p:cNvPicPr>
          <p:nvPr/>
        </p:nvPicPr>
        <p:blipFill>
          <a:blip r:embed="rId12">
            <a:extLst>
              <a:ext uri="{28A0092B-C50C-407E-A947-70E740481C1C}">
                <a14:useLocalDpi xmlns:a14="http://schemas.microsoft.com/office/drawing/2010/main" val="0"/>
              </a:ext>
            </a:extLst>
          </a:blip>
          <a:srcRect l="39811" r="45556"/>
          <a:stretch>
            <a:fillRect/>
          </a:stretch>
        </p:blipFill>
        <p:spPr>
          <a:xfrm>
            <a:off x="2599488" y="4801710"/>
            <a:ext cx="1060084" cy="1828800"/>
          </a:xfrm>
          <a:prstGeom prst="rect">
            <a:avLst/>
          </a:prstGeom>
        </p:spPr>
      </p:pic>
      <p:sp>
        <p:nvSpPr>
          <p:cNvPr id="38" name="TextBox 37">
            <a:extLst>
              <a:ext uri="{FF2B5EF4-FFF2-40B4-BE49-F238E27FC236}">
                <a16:creationId xmlns:a16="http://schemas.microsoft.com/office/drawing/2014/main" id="{1FD262C9-BE1D-61C4-059F-3F33CEC37CCE}"/>
              </a:ext>
            </a:extLst>
          </p:cNvPr>
          <p:cNvSpPr txBox="1"/>
          <p:nvPr/>
        </p:nvSpPr>
        <p:spPr>
          <a:xfrm>
            <a:off x="4846792" y="640540"/>
            <a:ext cx="3526973" cy="1323439"/>
          </a:xfrm>
          <a:prstGeom prst="rect">
            <a:avLst/>
          </a:prstGeom>
          <a:noFill/>
        </p:spPr>
        <p:txBody>
          <a:bodyPr wrap="square" rtlCol="0">
            <a:spAutoFit/>
          </a:bodyPr>
          <a:lstStyle/>
          <a:p>
            <a:r>
              <a:rPr lang="en-US" sz="2000" dirty="0"/>
              <a:t>Element- and mass-selective delivery of </a:t>
            </a:r>
            <a:r>
              <a:rPr lang="en-US" sz="2000" baseline="30000" dirty="0"/>
              <a:t>7</a:t>
            </a:r>
            <a:r>
              <a:rPr lang="en-US" sz="2000" dirty="0"/>
              <a:t>Be:</a:t>
            </a:r>
          </a:p>
          <a:p>
            <a:pPr marL="285750" indent="-285750">
              <a:buFont typeface="Arial" panose="020B0604020202020204" pitchFamily="34" charset="0"/>
              <a:buChar char="•"/>
            </a:pPr>
            <a:r>
              <a:rPr lang="en-US" sz="2000" dirty="0"/>
              <a:t>Purity &gt; 80%</a:t>
            </a:r>
          </a:p>
          <a:p>
            <a:pPr marL="285750" indent="-285750">
              <a:buFont typeface="Arial" panose="020B0604020202020204" pitchFamily="34" charset="0"/>
              <a:buChar char="•"/>
            </a:pPr>
            <a:r>
              <a:rPr lang="en-US" sz="2000" dirty="0"/>
              <a:t>Rate &gt; 1e8 </a:t>
            </a:r>
            <a:r>
              <a:rPr lang="en-US" sz="2000" dirty="0" err="1"/>
              <a:t>pps</a:t>
            </a:r>
            <a:r>
              <a:rPr lang="en-US" sz="2000" dirty="0"/>
              <a:t> </a:t>
            </a:r>
          </a:p>
        </p:txBody>
      </p:sp>
      <p:pic>
        <p:nvPicPr>
          <p:cNvPr id="39" name="Picture 38" descr="A close-up of a glass cylinder&#10;&#10;Description automatically generated">
            <a:extLst>
              <a:ext uri="{FF2B5EF4-FFF2-40B4-BE49-F238E27FC236}">
                <a16:creationId xmlns:a16="http://schemas.microsoft.com/office/drawing/2014/main" id="{34B5C047-245B-4A7E-9661-0AD82A8C5F48}"/>
              </a:ext>
            </a:extLst>
          </p:cNvPr>
          <p:cNvPicPr>
            <a:picLocks noChangeAspect="1"/>
          </p:cNvPicPr>
          <p:nvPr/>
        </p:nvPicPr>
        <p:blipFill>
          <a:blip r:embed="rId13"/>
          <a:srcRect l="12040" t="16865" r="39346" b="25704"/>
          <a:stretch>
            <a:fillRect/>
          </a:stretch>
        </p:blipFill>
        <p:spPr>
          <a:xfrm rot="16200000">
            <a:off x="8970135" y="4880855"/>
            <a:ext cx="1866038" cy="165338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0" name="Picture 39" descr="A close-up of a test tube&#10;&#10;Description automatically generated">
            <a:extLst>
              <a:ext uri="{FF2B5EF4-FFF2-40B4-BE49-F238E27FC236}">
                <a16:creationId xmlns:a16="http://schemas.microsoft.com/office/drawing/2014/main" id="{E24A4AAD-2982-E43A-0548-211D0671064F}"/>
              </a:ext>
            </a:extLst>
          </p:cNvPr>
          <p:cNvPicPr>
            <a:picLocks noChangeAspect="1"/>
          </p:cNvPicPr>
          <p:nvPr/>
        </p:nvPicPr>
        <p:blipFill>
          <a:blip r:embed="rId14"/>
          <a:srcRect l="61715" t="13523" r="2342" b="7195"/>
          <a:stretch>
            <a:fillRect/>
          </a:stretch>
        </p:blipFill>
        <p:spPr>
          <a:xfrm>
            <a:off x="10879324" y="4745636"/>
            <a:ext cx="1262642" cy="196179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1" name="TextBox 40">
            <a:extLst>
              <a:ext uri="{FF2B5EF4-FFF2-40B4-BE49-F238E27FC236}">
                <a16:creationId xmlns:a16="http://schemas.microsoft.com/office/drawing/2014/main" id="{2AC58877-317C-21CC-4075-A4E039F928EE}"/>
              </a:ext>
            </a:extLst>
          </p:cNvPr>
          <p:cNvSpPr txBox="1"/>
          <p:nvPr/>
        </p:nvSpPr>
        <p:spPr>
          <a:xfrm>
            <a:off x="12676094" y="4930588"/>
            <a:ext cx="184731" cy="369332"/>
          </a:xfrm>
          <a:prstGeom prst="rect">
            <a:avLst/>
          </a:prstGeom>
          <a:noFill/>
        </p:spPr>
        <p:txBody>
          <a:bodyPr wrap="none" rtlCol="0">
            <a:spAutoFit/>
          </a:bodyPr>
          <a:lstStyle/>
          <a:p>
            <a:endParaRPr lang="en-US"/>
          </a:p>
        </p:txBody>
      </p:sp>
      <p:pic>
        <p:nvPicPr>
          <p:cNvPr id="42" name="Google Shape;75;p15" title="IMG_8714.jpg">
            <a:extLst>
              <a:ext uri="{FF2B5EF4-FFF2-40B4-BE49-F238E27FC236}">
                <a16:creationId xmlns:a16="http://schemas.microsoft.com/office/drawing/2014/main" id="{1D26D2D3-A276-64C4-4A65-BA4CD8ED7E54}"/>
              </a:ext>
            </a:extLst>
          </p:cNvPr>
          <p:cNvPicPr preferRelativeResize="0"/>
          <p:nvPr/>
        </p:nvPicPr>
        <p:blipFill>
          <a:blip r:embed="rId15">
            <a:alphaModFix/>
          </a:blip>
          <a:stretch>
            <a:fillRect/>
          </a:stretch>
        </p:blipFill>
        <p:spPr>
          <a:xfrm>
            <a:off x="3707258" y="4774528"/>
            <a:ext cx="1238815" cy="1845820"/>
          </a:xfrm>
          <a:prstGeom prst="rect">
            <a:avLst/>
          </a:prstGeom>
          <a:noFill/>
          <a:ln>
            <a:noFill/>
          </a:ln>
        </p:spPr>
      </p:pic>
      <p:sp>
        <p:nvSpPr>
          <p:cNvPr id="43" name="TextBox 42">
            <a:extLst>
              <a:ext uri="{FF2B5EF4-FFF2-40B4-BE49-F238E27FC236}">
                <a16:creationId xmlns:a16="http://schemas.microsoft.com/office/drawing/2014/main" id="{A2500A0B-C45A-38B4-BB9A-B142DB1CF6CC}"/>
              </a:ext>
            </a:extLst>
          </p:cNvPr>
          <p:cNvSpPr txBox="1"/>
          <p:nvPr/>
        </p:nvSpPr>
        <p:spPr>
          <a:xfrm>
            <a:off x="3707258" y="5858084"/>
            <a:ext cx="1314076" cy="707886"/>
          </a:xfrm>
          <a:prstGeom prst="rect">
            <a:avLst/>
          </a:prstGeom>
          <a:noFill/>
        </p:spPr>
        <p:txBody>
          <a:bodyPr wrap="square" rtlCol="0">
            <a:spAutoFit/>
          </a:bodyPr>
          <a:lstStyle/>
          <a:p>
            <a:pPr algn="ctr"/>
            <a:r>
              <a:rPr lang="en-CA" sz="1000" b="1" i="1" dirty="0">
                <a:solidFill>
                  <a:schemeClr val="bg1"/>
                </a:solidFill>
              </a:rPr>
              <a:t>CRONOS</a:t>
            </a:r>
          </a:p>
          <a:p>
            <a:pPr algn="ctr"/>
            <a:r>
              <a:rPr lang="en-US" sz="1000" dirty="0">
                <a:solidFill>
                  <a:schemeClr val="bg1"/>
                </a:solidFill>
              </a:rPr>
              <a:t>“Cryogenic Research </a:t>
            </a:r>
            <a:r>
              <a:rPr lang="en-US" sz="1000" dirty="0" err="1">
                <a:solidFill>
                  <a:schemeClr val="bg1"/>
                </a:solidFill>
              </a:rPr>
              <a:t>fOr</a:t>
            </a:r>
            <a:r>
              <a:rPr lang="en-US" sz="1000" dirty="0">
                <a:solidFill>
                  <a:schemeClr val="bg1"/>
                </a:solidFill>
              </a:rPr>
              <a:t> </a:t>
            </a:r>
            <a:r>
              <a:rPr lang="en-US" sz="1000" dirty="0" err="1">
                <a:solidFill>
                  <a:schemeClr val="bg1"/>
                </a:solidFill>
              </a:rPr>
              <a:t>NOvel</a:t>
            </a:r>
            <a:r>
              <a:rPr lang="en-US" sz="1000" dirty="0">
                <a:solidFill>
                  <a:schemeClr val="bg1"/>
                </a:solidFill>
              </a:rPr>
              <a:t> Sensors”</a:t>
            </a:r>
            <a:endParaRPr lang="en-CA" sz="1000" b="1" i="1" dirty="0">
              <a:solidFill>
                <a:schemeClr val="bg1"/>
              </a:solidFill>
            </a:endParaRPr>
          </a:p>
        </p:txBody>
      </p:sp>
      <p:pic>
        <p:nvPicPr>
          <p:cNvPr id="44" name="Picture 43" descr="A group of people working in a lab&#10;&#10;AI-generated content may be incorrect.">
            <a:extLst>
              <a:ext uri="{FF2B5EF4-FFF2-40B4-BE49-F238E27FC236}">
                <a16:creationId xmlns:a16="http://schemas.microsoft.com/office/drawing/2014/main" id="{F0C246E6-75C2-38FA-CAB6-732CD8A41CF3}"/>
              </a:ext>
            </a:extLst>
          </p:cNvPr>
          <p:cNvPicPr>
            <a:picLocks noChangeAspect="1"/>
          </p:cNvPicPr>
          <p:nvPr/>
        </p:nvPicPr>
        <p:blipFill>
          <a:blip r:embed="rId12">
            <a:extLst>
              <a:ext uri="{28A0092B-C50C-407E-A947-70E740481C1C}">
                <a14:useLocalDpi xmlns:a14="http://schemas.microsoft.com/office/drawing/2010/main" val="0"/>
              </a:ext>
            </a:extLst>
          </a:blip>
          <a:srcRect r="65864"/>
          <a:stretch>
            <a:fillRect/>
          </a:stretch>
        </p:blipFill>
        <p:spPr>
          <a:xfrm>
            <a:off x="78835" y="4793146"/>
            <a:ext cx="2472967" cy="1828800"/>
          </a:xfrm>
          <a:prstGeom prst="rect">
            <a:avLst/>
          </a:prstGeom>
        </p:spPr>
      </p:pic>
      <p:pic>
        <p:nvPicPr>
          <p:cNvPr id="45" name="Picture 44" descr="A group of people working in a lab&#10;&#10;AI-generated content may be incorrect.">
            <a:extLst>
              <a:ext uri="{FF2B5EF4-FFF2-40B4-BE49-F238E27FC236}">
                <a16:creationId xmlns:a16="http://schemas.microsoft.com/office/drawing/2014/main" id="{7F61D3BD-45F6-BB19-791E-0EA8BC0A7595}"/>
              </a:ext>
            </a:extLst>
          </p:cNvPr>
          <p:cNvPicPr>
            <a:picLocks noChangeAspect="1"/>
          </p:cNvPicPr>
          <p:nvPr/>
        </p:nvPicPr>
        <p:blipFill>
          <a:blip r:embed="rId12">
            <a:extLst>
              <a:ext uri="{28A0092B-C50C-407E-A947-70E740481C1C}">
                <a14:useLocalDpi xmlns:a14="http://schemas.microsoft.com/office/drawing/2010/main" val="0"/>
              </a:ext>
            </a:extLst>
          </a:blip>
          <a:srcRect l="61270"/>
          <a:stretch>
            <a:fillRect/>
          </a:stretch>
        </p:blipFill>
        <p:spPr>
          <a:xfrm>
            <a:off x="4952538" y="4791548"/>
            <a:ext cx="2805767" cy="1828800"/>
          </a:xfrm>
          <a:prstGeom prst="rect">
            <a:avLst/>
          </a:prstGeom>
        </p:spPr>
      </p:pic>
      <p:pic>
        <p:nvPicPr>
          <p:cNvPr id="4" name="Picture 3" descr="A diagram of a laser&#10;&#10;Description automatically generated">
            <a:extLst>
              <a:ext uri="{FF2B5EF4-FFF2-40B4-BE49-F238E27FC236}">
                <a16:creationId xmlns:a16="http://schemas.microsoft.com/office/drawing/2014/main" id="{50C78A56-FA9F-FAF2-E799-2A2385294885}"/>
              </a:ext>
            </a:extLst>
          </p:cNvPr>
          <p:cNvPicPr>
            <a:picLocks noChangeAspect="1"/>
          </p:cNvPicPr>
          <p:nvPr/>
        </p:nvPicPr>
        <p:blipFill>
          <a:blip r:embed="rId16"/>
          <a:stretch>
            <a:fillRect/>
          </a:stretch>
        </p:blipFill>
        <p:spPr>
          <a:xfrm>
            <a:off x="2044511" y="7112575"/>
            <a:ext cx="8621820" cy="5488577"/>
          </a:xfrm>
          <a:prstGeom prst="rect">
            <a:avLst/>
          </a:prstGeom>
        </p:spPr>
      </p:pic>
    </p:spTree>
    <p:extLst>
      <p:ext uri="{BB962C8B-B14F-4D97-AF65-F5344CB8AC3E}">
        <p14:creationId xmlns:p14="http://schemas.microsoft.com/office/powerpoint/2010/main" val="101061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6"/>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P spid="33" grpId="0"/>
      <p:bldP spid="4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8D92-39EF-5B9F-D846-71B91783A930}"/>
              </a:ext>
            </a:extLst>
          </p:cNvPr>
          <p:cNvSpPr>
            <a:spLocks noGrp="1"/>
          </p:cNvSpPr>
          <p:nvPr>
            <p:ph type="title"/>
          </p:nvPr>
        </p:nvSpPr>
        <p:spPr>
          <a:xfrm>
            <a:off x="130257" y="233016"/>
            <a:ext cx="10526857" cy="650329"/>
          </a:xfrm>
        </p:spPr>
        <p:txBody>
          <a:bodyPr>
            <a:noAutofit/>
          </a:bodyPr>
          <a:lstStyle/>
          <a:p>
            <a:r>
              <a:rPr lang="en-US" sz="2400" dirty="0"/>
              <a:t>Collaborating laboratories – Demand for rare-isotope doped sensors with ARIEL beams</a:t>
            </a:r>
          </a:p>
        </p:txBody>
      </p:sp>
      <p:pic>
        <p:nvPicPr>
          <p:cNvPr id="4" name="Picture 2" descr="Image result for triumf logo">
            <a:extLst>
              <a:ext uri="{FF2B5EF4-FFF2-40B4-BE49-F238E27FC236}">
                <a16:creationId xmlns:a16="http://schemas.microsoft.com/office/drawing/2014/main" id="{FB319BFF-7969-430B-2AC0-F969380D9A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8010" y="5392403"/>
            <a:ext cx="2911888" cy="52627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logo with lines and a atom&#10;&#10;Description automatically generated">
            <a:extLst>
              <a:ext uri="{FF2B5EF4-FFF2-40B4-BE49-F238E27FC236}">
                <a16:creationId xmlns:a16="http://schemas.microsoft.com/office/drawing/2014/main" id="{35D8281A-48E4-D5CB-C75E-51094954F239}"/>
              </a:ext>
            </a:extLst>
          </p:cNvPr>
          <p:cNvPicPr>
            <a:picLocks noChangeAspect="1"/>
          </p:cNvPicPr>
          <p:nvPr/>
        </p:nvPicPr>
        <p:blipFill>
          <a:blip r:embed="rId3"/>
          <a:stretch>
            <a:fillRect/>
          </a:stretch>
        </p:blipFill>
        <p:spPr>
          <a:xfrm>
            <a:off x="8813952" y="1282906"/>
            <a:ext cx="1260144" cy="1683511"/>
          </a:xfrm>
          <a:prstGeom prst="rect">
            <a:avLst/>
          </a:prstGeom>
        </p:spPr>
      </p:pic>
      <p:pic>
        <p:nvPicPr>
          <p:cNvPr id="14" name="Picture 13">
            <a:extLst>
              <a:ext uri="{FF2B5EF4-FFF2-40B4-BE49-F238E27FC236}">
                <a16:creationId xmlns:a16="http://schemas.microsoft.com/office/drawing/2014/main" id="{DB8B06F7-A8DE-B57B-C00F-2E04B9DF0537}"/>
              </a:ext>
            </a:extLst>
          </p:cNvPr>
          <p:cNvPicPr>
            <a:picLocks noChangeAspect="1"/>
          </p:cNvPicPr>
          <p:nvPr/>
        </p:nvPicPr>
        <p:blipFill>
          <a:blip r:embed="rId4"/>
          <a:stretch>
            <a:fillRect/>
          </a:stretch>
        </p:blipFill>
        <p:spPr>
          <a:xfrm>
            <a:off x="1130180" y="3633855"/>
            <a:ext cx="3035660" cy="981223"/>
          </a:xfrm>
          <a:prstGeom prst="rect">
            <a:avLst/>
          </a:prstGeom>
        </p:spPr>
      </p:pic>
      <p:pic>
        <p:nvPicPr>
          <p:cNvPr id="3078" name="Picture 6">
            <a:extLst>
              <a:ext uri="{FF2B5EF4-FFF2-40B4-BE49-F238E27FC236}">
                <a16:creationId xmlns:a16="http://schemas.microsoft.com/office/drawing/2014/main" id="{E953A3F5-AEC1-48D8-6156-13D8C1993D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66253" y="1293249"/>
            <a:ext cx="3373581" cy="650329"/>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descr="Image result for mines logo">
            <a:extLst>
              <a:ext uri="{FF2B5EF4-FFF2-40B4-BE49-F238E27FC236}">
                <a16:creationId xmlns:a16="http://schemas.microsoft.com/office/drawing/2014/main" id="{EDFA4E37-0CBD-C1BD-9304-5E29826624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29385" y="3319336"/>
            <a:ext cx="1510390" cy="190479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36B93363-BBEF-854A-B092-4D7A19A8ECEF}"/>
              </a:ext>
            </a:extLst>
          </p:cNvPr>
          <p:cNvPicPr>
            <a:picLocks noChangeAspect="1"/>
          </p:cNvPicPr>
          <p:nvPr/>
        </p:nvPicPr>
        <p:blipFill>
          <a:blip r:embed="rId7"/>
          <a:stretch>
            <a:fillRect/>
          </a:stretch>
        </p:blipFill>
        <p:spPr>
          <a:xfrm>
            <a:off x="2365763" y="1618413"/>
            <a:ext cx="1800077" cy="1713326"/>
          </a:xfrm>
          <a:prstGeom prst="rect">
            <a:avLst/>
          </a:prstGeom>
        </p:spPr>
      </p:pic>
      <p:pic>
        <p:nvPicPr>
          <p:cNvPr id="20" name="Picture 19">
            <a:extLst>
              <a:ext uri="{FF2B5EF4-FFF2-40B4-BE49-F238E27FC236}">
                <a16:creationId xmlns:a16="http://schemas.microsoft.com/office/drawing/2014/main" id="{B652CA53-EF1A-D945-89FD-9AD9321CBFA3}"/>
              </a:ext>
            </a:extLst>
          </p:cNvPr>
          <p:cNvPicPr>
            <a:picLocks noChangeAspect="1"/>
          </p:cNvPicPr>
          <p:nvPr/>
        </p:nvPicPr>
        <p:blipFill>
          <a:blip r:embed="rId8"/>
          <a:stretch>
            <a:fillRect/>
          </a:stretch>
        </p:blipFill>
        <p:spPr>
          <a:xfrm>
            <a:off x="6210822" y="5490894"/>
            <a:ext cx="2961226" cy="1138933"/>
          </a:xfrm>
          <a:prstGeom prst="rect">
            <a:avLst/>
          </a:prstGeom>
        </p:spPr>
      </p:pic>
      <p:pic>
        <p:nvPicPr>
          <p:cNvPr id="23" name="Picture 22">
            <a:extLst>
              <a:ext uri="{FF2B5EF4-FFF2-40B4-BE49-F238E27FC236}">
                <a16:creationId xmlns:a16="http://schemas.microsoft.com/office/drawing/2014/main" id="{D12BC3A1-8EB2-8149-E4A1-1F895B041CA2}"/>
              </a:ext>
            </a:extLst>
          </p:cNvPr>
          <p:cNvPicPr>
            <a:picLocks noChangeAspect="1"/>
          </p:cNvPicPr>
          <p:nvPr/>
        </p:nvPicPr>
        <p:blipFill rotWithShape="1">
          <a:blip r:embed="rId9"/>
          <a:srcRect t="18428" r="21365" b="10576"/>
          <a:stretch/>
        </p:blipFill>
        <p:spPr>
          <a:xfrm>
            <a:off x="4465199" y="2413200"/>
            <a:ext cx="3891992" cy="2625952"/>
          </a:xfrm>
          <a:prstGeom prst="ellipse">
            <a:avLst/>
          </a:prstGeom>
          <a:ln>
            <a:noFill/>
          </a:ln>
          <a:effectLst>
            <a:softEdge rad="112500"/>
          </a:effectLst>
        </p:spPr>
      </p:pic>
      <p:sp>
        <p:nvSpPr>
          <p:cNvPr id="24" name="TextBox 23">
            <a:extLst>
              <a:ext uri="{FF2B5EF4-FFF2-40B4-BE49-F238E27FC236}">
                <a16:creationId xmlns:a16="http://schemas.microsoft.com/office/drawing/2014/main" id="{37FF09DC-7D73-81A9-AD67-23EA007777DE}"/>
              </a:ext>
            </a:extLst>
          </p:cNvPr>
          <p:cNvSpPr txBox="1"/>
          <p:nvPr/>
        </p:nvSpPr>
        <p:spPr>
          <a:xfrm>
            <a:off x="5107646" y="2782669"/>
            <a:ext cx="2690794" cy="646331"/>
          </a:xfrm>
          <a:prstGeom prst="rect">
            <a:avLst/>
          </a:prstGeom>
          <a:noFill/>
        </p:spPr>
        <p:txBody>
          <a:bodyPr wrap="square" rtlCol="0">
            <a:spAutoFit/>
          </a:bodyPr>
          <a:lstStyle/>
          <a:p>
            <a:pPr algn="ctr"/>
            <a:r>
              <a:rPr lang="en-US" b="1" dirty="0">
                <a:solidFill>
                  <a:schemeClr val="bg1"/>
                </a:solidFill>
              </a:rPr>
              <a:t>Rare-isotope doped sensors</a:t>
            </a:r>
          </a:p>
        </p:txBody>
      </p:sp>
    </p:spTree>
    <p:extLst>
      <p:ext uri="{BB962C8B-B14F-4D97-AF65-F5344CB8AC3E}">
        <p14:creationId xmlns:p14="http://schemas.microsoft.com/office/powerpoint/2010/main" val="1136749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33C80B-B028-59A4-3C4E-834F9924A47D}"/>
              </a:ext>
            </a:extLst>
          </p:cNvPr>
          <p:cNvPicPr>
            <a:picLocks noChangeAspect="1"/>
          </p:cNvPicPr>
          <p:nvPr/>
        </p:nvPicPr>
        <p:blipFill rotWithShape="1">
          <a:blip r:embed="rId2"/>
          <a:srcRect t="18428" r="21365" b="10576"/>
          <a:stretch/>
        </p:blipFill>
        <p:spPr>
          <a:xfrm>
            <a:off x="-1227787" y="-1309422"/>
            <a:ext cx="14206217" cy="8448780"/>
          </a:xfrm>
          <a:prstGeom prst="rect">
            <a:avLst/>
          </a:prstGeom>
          <a:ln>
            <a:noFill/>
          </a:ln>
          <a:effectLst>
            <a:outerShdw blurRad="50800" dist="50800" dir="5400000" algn="ctr" rotWithShape="0">
              <a:srgbClr val="000000"/>
            </a:outerShdw>
            <a:softEdge rad="112500"/>
          </a:effectLst>
        </p:spPr>
      </p:pic>
      <p:sp>
        <p:nvSpPr>
          <p:cNvPr id="2" name="Title 1">
            <a:extLst>
              <a:ext uri="{FF2B5EF4-FFF2-40B4-BE49-F238E27FC236}">
                <a16:creationId xmlns:a16="http://schemas.microsoft.com/office/drawing/2014/main" id="{DAD49EA2-C73C-8FC0-A3EA-30A7E093DDF7}"/>
              </a:ext>
            </a:extLst>
          </p:cNvPr>
          <p:cNvSpPr>
            <a:spLocks noGrp="1"/>
          </p:cNvSpPr>
          <p:nvPr>
            <p:ph type="title"/>
          </p:nvPr>
        </p:nvSpPr>
        <p:spPr>
          <a:xfrm>
            <a:off x="2494482" y="4347077"/>
            <a:ext cx="7414054" cy="2285539"/>
          </a:xfrm>
          <a:solidFill>
            <a:schemeClr val="accent1">
              <a:lumMod val="60000"/>
              <a:lumOff val="40000"/>
              <a:alpha val="30000"/>
            </a:schemeClr>
          </a:solidFill>
        </p:spPr>
        <p:txBody>
          <a:bodyPr>
            <a:noAutofit/>
          </a:bodyPr>
          <a:lstStyle/>
          <a:p>
            <a:pPr algn="ctr"/>
            <a:r>
              <a:rPr lang="en-US" sz="4500" dirty="0">
                <a:solidFill>
                  <a:schemeClr val="bg1"/>
                </a:solidFill>
              </a:rPr>
              <a:t>Science with STJs </a:t>
            </a:r>
            <a:br>
              <a:rPr lang="en-US" sz="4500" dirty="0">
                <a:solidFill>
                  <a:schemeClr val="bg1"/>
                </a:solidFill>
              </a:rPr>
            </a:br>
            <a:r>
              <a:rPr lang="en-US" sz="4500" dirty="0">
                <a:solidFill>
                  <a:schemeClr val="bg1"/>
                </a:solidFill>
              </a:rPr>
              <a:t>&amp; </a:t>
            </a:r>
            <a:br>
              <a:rPr lang="en-US" sz="4500" dirty="0">
                <a:solidFill>
                  <a:schemeClr val="bg1"/>
                </a:solidFill>
              </a:rPr>
            </a:br>
            <a:r>
              <a:rPr lang="en-US" sz="4500" dirty="0">
                <a:solidFill>
                  <a:schemeClr val="bg1"/>
                </a:solidFill>
              </a:rPr>
              <a:t>Rare-Isotope Beams</a:t>
            </a:r>
          </a:p>
        </p:txBody>
      </p:sp>
    </p:spTree>
    <p:extLst>
      <p:ext uri="{BB962C8B-B14F-4D97-AF65-F5344CB8AC3E}">
        <p14:creationId xmlns:p14="http://schemas.microsoft.com/office/powerpoint/2010/main" val="2597298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C9D7D-5BE1-B9B3-3336-F3C30AC3E32C}"/>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AE16538D-ADFB-F1D5-FF69-1EAD638FBDC2}"/>
              </a:ext>
            </a:extLst>
          </p:cNvPr>
          <p:cNvSpPr>
            <a:spLocks noGrp="1"/>
          </p:cNvSpPr>
          <p:nvPr>
            <p:ph type="title"/>
          </p:nvPr>
        </p:nvSpPr>
        <p:spPr>
          <a:xfrm>
            <a:off x="475013" y="127917"/>
            <a:ext cx="11498893" cy="650329"/>
          </a:xfrm>
        </p:spPr>
        <p:txBody>
          <a:bodyPr>
            <a:normAutofit/>
          </a:bodyPr>
          <a:lstStyle/>
          <a:p>
            <a:r>
              <a:rPr lang="en-US" sz="2400" dirty="0"/>
              <a:t>Searching for Heavy Neutrinos in the </a:t>
            </a:r>
            <a:r>
              <a:rPr lang="en-US" sz="2400" dirty="0" err="1"/>
              <a:t>BeEST</a:t>
            </a:r>
            <a:r>
              <a:rPr lang="en-US" sz="2400" dirty="0"/>
              <a:t> Data</a:t>
            </a:r>
          </a:p>
        </p:txBody>
      </p:sp>
      <p:sp>
        <p:nvSpPr>
          <p:cNvPr id="9" name="Rectangle 8">
            <a:extLst>
              <a:ext uri="{FF2B5EF4-FFF2-40B4-BE49-F238E27FC236}">
                <a16:creationId xmlns:a16="http://schemas.microsoft.com/office/drawing/2014/main" id="{462D067A-0F89-4094-EB98-CD5AED8DD252}"/>
              </a:ext>
            </a:extLst>
          </p:cNvPr>
          <p:cNvSpPr/>
          <p:nvPr/>
        </p:nvSpPr>
        <p:spPr>
          <a:xfrm>
            <a:off x="7953626" y="180145"/>
            <a:ext cx="4170885" cy="276999"/>
          </a:xfrm>
          <a:prstGeom prst="rect">
            <a:avLst/>
          </a:prstGeom>
        </p:spPr>
        <p:txBody>
          <a:bodyPr wrap="none">
            <a:spAutoFit/>
          </a:bodyPr>
          <a:lstStyle/>
          <a:p>
            <a:r>
              <a:rPr lang="en-US" sz="1200" dirty="0"/>
              <a:t>S. Friedrich et al., (</a:t>
            </a:r>
            <a:r>
              <a:rPr lang="en-US" sz="1200" dirty="0" err="1"/>
              <a:t>BeEST</a:t>
            </a:r>
            <a:r>
              <a:rPr lang="en-US" sz="1200" dirty="0"/>
              <a:t> Collaboration), PRL </a:t>
            </a:r>
            <a:r>
              <a:rPr lang="en-US" sz="1200" b="1" dirty="0"/>
              <a:t>126 </a:t>
            </a:r>
            <a:r>
              <a:rPr lang="en-US" sz="1200" dirty="0"/>
              <a:t>(2021)</a:t>
            </a:r>
          </a:p>
        </p:txBody>
      </p:sp>
      <p:sp>
        <p:nvSpPr>
          <p:cNvPr id="11" name="TextBox 10">
            <a:extLst>
              <a:ext uri="{FF2B5EF4-FFF2-40B4-BE49-F238E27FC236}">
                <a16:creationId xmlns:a16="http://schemas.microsoft.com/office/drawing/2014/main" id="{B0AFD08A-E690-B80D-A210-8E4790F1AA0D}"/>
              </a:ext>
            </a:extLst>
          </p:cNvPr>
          <p:cNvSpPr txBox="1"/>
          <p:nvPr/>
        </p:nvSpPr>
        <p:spPr>
          <a:xfrm>
            <a:off x="291450" y="6043584"/>
            <a:ext cx="5830596" cy="646331"/>
          </a:xfrm>
          <a:prstGeom prst="rect">
            <a:avLst/>
          </a:prstGeom>
          <a:noFill/>
        </p:spPr>
        <p:txBody>
          <a:bodyPr wrap="square" rtlCol="0">
            <a:spAutoFit/>
          </a:bodyPr>
          <a:lstStyle/>
          <a:p>
            <a:pPr algn="ctr"/>
            <a:r>
              <a:rPr lang="en-US" dirty="0"/>
              <a:t>Signature of massive (&gt;100 keV) neutrinos is some fraction of recoil events shifted to lower energies</a:t>
            </a:r>
          </a:p>
        </p:txBody>
      </p:sp>
      <p:sp>
        <p:nvSpPr>
          <p:cNvPr id="14" name="TextBox 13">
            <a:extLst>
              <a:ext uri="{FF2B5EF4-FFF2-40B4-BE49-F238E27FC236}">
                <a16:creationId xmlns:a16="http://schemas.microsoft.com/office/drawing/2014/main" id="{3F46E73C-C6C3-36E3-4357-AFC81DBAFF9A}"/>
              </a:ext>
            </a:extLst>
          </p:cNvPr>
          <p:cNvSpPr txBox="1"/>
          <p:nvPr/>
        </p:nvSpPr>
        <p:spPr>
          <a:xfrm>
            <a:off x="7974734" y="431943"/>
            <a:ext cx="3794180" cy="276999"/>
          </a:xfrm>
          <a:prstGeom prst="rect">
            <a:avLst/>
          </a:prstGeom>
          <a:noFill/>
        </p:spPr>
        <p:txBody>
          <a:bodyPr wrap="none" rtlCol="0">
            <a:spAutoFit/>
          </a:bodyPr>
          <a:lstStyle/>
          <a:p>
            <a:r>
              <a:rPr lang="en-US" sz="1200" dirty="0"/>
              <a:t>I. Kim et al. (</a:t>
            </a:r>
            <a:r>
              <a:rPr lang="en-US" sz="1200" dirty="0" err="1"/>
              <a:t>BeEST</a:t>
            </a:r>
            <a:r>
              <a:rPr lang="en-US" sz="1200" dirty="0"/>
              <a:t> Collaboration), </a:t>
            </a:r>
            <a:r>
              <a:rPr lang="en-CA" sz="1200" dirty="0"/>
              <a:t>PRD </a:t>
            </a:r>
            <a:r>
              <a:rPr lang="en-CA" sz="1200" b="1" dirty="0"/>
              <a:t>111 </a:t>
            </a:r>
            <a:r>
              <a:rPr lang="en-US" sz="1200" dirty="0"/>
              <a:t> (2025)</a:t>
            </a:r>
          </a:p>
        </p:txBody>
      </p:sp>
      <p:sp>
        <p:nvSpPr>
          <p:cNvPr id="8" name="TextBox 7">
            <a:extLst>
              <a:ext uri="{FF2B5EF4-FFF2-40B4-BE49-F238E27FC236}">
                <a16:creationId xmlns:a16="http://schemas.microsoft.com/office/drawing/2014/main" id="{1E19C30A-5B1D-5435-2375-5F22115D2366}"/>
              </a:ext>
            </a:extLst>
          </p:cNvPr>
          <p:cNvSpPr txBox="1"/>
          <p:nvPr/>
        </p:nvSpPr>
        <p:spPr>
          <a:xfrm>
            <a:off x="6755373" y="6035607"/>
            <a:ext cx="4893444" cy="646331"/>
          </a:xfrm>
          <a:prstGeom prst="rect">
            <a:avLst/>
          </a:prstGeom>
          <a:noFill/>
        </p:spPr>
        <p:txBody>
          <a:bodyPr wrap="square">
            <a:spAutoFit/>
          </a:bodyPr>
          <a:lstStyle/>
          <a:p>
            <a:pPr algn="ctr"/>
            <a:r>
              <a:rPr lang="en-CA" b="1" dirty="0">
                <a:latin typeface="Arial" panose="020B0604020202020204" pitchFamily="34" charset="0"/>
                <a:cs typeface="Arial" panose="020B0604020202020204" pitchFamily="34" charset="0"/>
              </a:rPr>
              <a:t>New limits </a:t>
            </a:r>
            <a:r>
              <a:rPr lang="en-CA" dirty="0">
                <a:latin typeface="Arial" panose="020B0604020202020204" pitchFamily="34" charset="0"/>
                <a:cs typeface="Arial" panose="020B0604020202020204" pitchFamily="34" charset="0"/>
              </a:rPr>
              <a:t>on the existence of sterile neutrinos in the mass range of 100-800 keV!</a:t>
            </a:r>
            <a:endParaRPr lang="en-US" dirty="0"/>
          </a:p>
        </p:txBody>
      </p:sp>
      <p:pic>
        <p:nvPicPr>
          <p:cNvPr id="2" name="Picture 1">
            <a:extLst>
              <a:ext uri="{FF2B5EF4-FFF2-40B4-BE49-F238E27FC236}">
                <a16:creationId xmlns:a16="http://schemas.microsoft.com/office/drawing/2014/main" id="{A00639A9-9498-0A03-E4F8-86826AC2F908}"/>
              </a:ext>
            </a:extLst>
          </p:cNvPr>
          <p:cNvPicPr>
            <a:picLocks noChangeAspect="1"/>
          </p:cNvPicPr>
          <p:nvPr/>
        </p:nvPicPr>
        <p:blipFill>
          <a:blip r:embed="rId2"/>
          <a:stretch>
            <a:fillRect/>
          </a:stretch>
        </p:blipFill>
        <p:spPr>
          <a:xfrm>
            <a:off x="398800" y="1004843"/>
            <a:ext cx="5217424" cy="4957470"/>
          </a:xfrm>
          <a:prstGeom prst="rect">
            <a:avLst/>
          </a:prstGeom>
        </p:spPr>
      </p:pic>
      <p:pic>
        <p:nvPicPr>
          <p:cNvPr id="7" name="Picture 6">
            <a:extLst>
              <a:ext uri="{FF2B5EF4-FFF2-40B4-BE49-F238E27FC236}">
                <a16:creationId xmlns:a16="http://schemas.microsoft.com/office/drawing/2014/main" id="{453F9AD4-68F5-E696-FEAF-EF3BAD8E7D44}"/>
              </a:ext>
            </a:extLst>
          </p:cNvPr>
          <p:cNvPicPr>
            <a:picLocks noChangeAspect="1"/>
          </p:cNvPicPr>
          <p:nvPr/>
        </p:nvPicPr>
        <p:blipFill>
          <a:blip r:embed="rId3"/>
          <a:stretch>
            <a:fillRect/>
          </a:stretch>
        </p:blipFill>
        <p:spPr>
          <a:xfrm>
            <a:off x="6122046" y="897507"/>
            <a:ext cx="5298171" cy="5105442"/>
          </a:xfrm>
          <a:prstGeom prst="rect">
            <a:avLst/>
          </a:prstGeom>
        </p:spPr>
      </p:pic>
      <p:sp>
        <p:nvSpPr>
          <p:cNvPr id="12" name="TextBox 11">
            <a:extLst>
              <a:ext uri="{FF2B5EF4-FFF2-40B4-BE49-F238E27FC236}">
                <a16:creationId xmlns:a16="http://schemas.microsoft.com/office/drawing/2014/main" id="{3380037F-FC15-9A0C-3AAE-229AC27145D4}"/>
              </a:ext>
            </a:extLst>
          </p:cNvPr>
          <p:cNvSpPr txBox="1"/>
          <p:nvPr/>
        </p:nvSpPr>
        <p:spPr>
          <a:xfrm>
            <a:off x="9222179" y="4514519"/>
            <a:ext cx="2198038" cy="369332"/>
          </a:xfrm>
          <a:prstGeom prst="rect">
            <a:avLst/>
          </a:prstGeom>
          <a:noFill/>
        </p:spPr>
        <p:txBody>
          <a:bodyPr wrap="none" rtlCol="0">
            <a:spAutoFit/>
          </a:bodyPr>
          <a:lstStyle/>
          <a:p>
            <a:r>
              <a:rPr lang="en-US" dirty="0">
                <a:solidFill>
                  <a:srgbClr val="A30201"/>
                </a:solidFill>
              </a:rPr>
              <a:t>Phase-III Projection</a:t>
            </a:r>
          </a:p>
        </p:txBody>
      </p:sp>
      <p:sp>
        <p:nvSpPr>
          <p:cNvPr id="13" name="TextBox 12">
            <a:extLst>
              <a:ext uri="{FF2B5EF4-FFF2-40B4-BE49-F238E27FC236}">
                <a16:creationId xmlns:a16="http://schemas.microsoft.com/office/drawing/2014/main" id="{D198E610-8672-B7AD-7E88-E9238B6A65C7}"/>
              </a:ext>
            </a:extLst>
          </p:cNvPr>
          <p:cNvSpPr txBox="1"/>
          <p:nvPr/>
        </p:nvSpPr>
        <p:spPr>
          <a:xfrm>
            <a:off x="8405288" y="2892080"/>
            <a:ext cx="1633781" cy="369332"/>
          </a:xfrm>
          <a:prstGeom prst="rect">
            <a:avLst/>
          </a:prstGeom>
          <a:noFill/>
        </p:spPr>
        <p:txBody>
          <a:bodyPr wrap="none" rtlCol="0">
            <a:spAutoFit/>
          </a:bodyPr>
          <a:lstStyle/>
          <a:p>
            <a:r>
              <a:rPr lang="en-US" dirty="0"/>
              <a:t>Phase-II limits</a:t>
            </a:r>
          </a:p>
        </p:txBody>
      </p:sp>
      <p:sp>
        <p:nvSpPr>
          <p:cNvPr id="3" name="TextBox 2">
            <a:extLst>
              <a:ext uri="{FF2B5EF4-FFF2-40B4-BE49-F238E27FC236}">
                <a16:creationId xmlns:a16="http://schemas.microsoft.com/office/drawing/2014/main" id="{0460C77C-CC30-192E-8A5B-84523C5F7509}"/>
              </a:ext>
            </a:extLst>
          </p:cNvPr>
          <p:cNvSpPr txBox="1"/>
          <p:nvPr/>
        </p:nvSpPr>
        <p:spPr>
          <a:xfrm>
            <a:off x="3361508" y="2461716"/>
            <a:ext cx="1095172" cy="369332"/>
          </a:xfrm>
          <a:prstGeom prst="rect">
            <a:avLst/>
          </a:prstGeom>
          <a:noFill/>
        </p:spPr>
        <p:txBody>
          <a:bodyPr wrap="none" rtlCol="0">
            <a:spAutoFit/>
          </a:bodyPr>
          <a:lstStyle/>
          <a:p>
            <a:r>
              <a:rPr lang="en-US" dirty="0"/>
              <a:t>Phase III</a:t>
            </a:r>
          </a:p>
        </p:txBody>
      </p:sp>
      <p:sp>
        <p:nvSpPr>
          <p:cNvPr id="4" name="TextBox 3">
            <a:extLst>
              <a:ext uri="{FF2B5EF4-FFF2-40B4-BE49-F238E27FC236}">
                <a16:creationId xmlns:a16="http://schemas.microsoft.com/office/drawing/2014/main" id="{05B46180-6605-4A2B-BAC4-FE5BF982B6D9}"/>
              </a:ext>
            </a:extLst>
          </p:cNvPr>
          <p:cNvSpPr txBox="1"/>
          <p:nvPr/>
        </p:nvSpPr>
        <p:spPr>
          <a:xfrm>
            <a:off x="2782390" y="1891914"/>
            <a:ext cx="1031051" cy="369332"/>
          </a:xfrm>
          <a:prstGeom prst="rect">
            <a:avLst/>
          </a:prstGeom>
          <a:noFill/>
        </p:spPr>
        <p:txBody>
          <a:bodyPr wrap="none" rtlCol="0">
            <a:spAutoFit/>
          </a:bodyPr>
          <a:lstStyle/>
          <a:p>
            <a:r>
              <a:rPr lang="en-US" dirty="0">
                <a:solidFill>
                  <a:srgbClr val="C00000"/>
                </a:solidFill>
              </a:rPr>
              <a:t>Phase II</a:t>
            </a:r>
          </a:p>
        </p:txBody>
      </p:sp>
      <p:pic>
        <p:nvPicPr>
          <p:cNvPr id="5" name="Picture 4" descr="A mathematical equation with black text&#10;&#10;Description automatically generated">
            <a:extLst>
              <a:ext uri="{FF2B5EF4-FFF2-40B4-BE49-F238E27FC236}">
                <a16:creationId xmlns:a16="http://schemas.microsoft.com/office/drawing/2014/main" id="{E02DC0B3-EEC2-6335-C4A6-F394899F8A9B}"/>
              </a:ext>
            </a:extLst>
          </p:cNvPr>
          <p:cNvPicPr>
            <a:picLocks noChangeAspect="1"/>
          </p:cNvPicPr>
          <p:nvPr/>
        </p:nvPicPr>
        <p:blipFill>
          <a:blip r:embed="rId4"/>
          <a:srcRect l="7719" t="20687" b="14146"/>
          <a:stretch>
            <a:fillRect/>
          </a:stretch>
        </p:blipFill>
        <p:spPr>
          <a:xfrm>
            <a:off x="1236617" y="3631474"/>
            <a:ext cx="1416595" cy="374470"/>
          </a:xfrm>
          <a:prstGeom prst="rect">
            <a:avLst/>
          </a:prstGeom>
        </p:spPr>
      </p:pic>
    </p:spTree>
    <p:extLst>
      <p:ext uri="{BB962C8B-B14F-4D97-AF65-F5344CB8AC3E}">
        <p14:creationId xmlns:p14="http://schemas.microsoft.com/office/powerpoint/2010/main" val="187507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FBE96-F0B8-540F-00E1-7018450DF0D7}"/>
              </a:ext>
            </a:extLst>
          </p:cNvPr>
          <p:cNvSpPr>
            <a:spLocks noGrp="1"/>
          </p:cNvSpPr>
          <p:nvPr>
            <p:ph type="title"/>
          </p:nvPr>
        </p:nvSpPr>
        <p:spPr>
          <a:xfrm>
            <a:off x="211962" y="108930"/>
            <a:ext cx="12223877" cy="650329"/>
          </a:xfrm>
        </p:spPr>
        <p:txBody>
          <a:bodyPr>
            <a:noAutofit/>
          </a:bodyPr>
          <a:lstStyle/>
          <a:p>
            <a:r>
              <a:rPr lang="en-US" sz="2400" dirty="0">
                <a:latin typeface="Arial" panose="020B0604020202020204" pitchFamily="34" charset="0"/>
                <a:cs typeface="Arial" panose="020B0604020202020204" pitchFamily="34" charset="0"/>
              </a:rPr>
              <a:t>Nuclear Effects in </a:t>
            </a:r>
            <a:r>
              <a:rPr lang="en-US" sz="2400" baseline="30000" dirty="0">
                <a:latin typeface="Arial" panose="020B0604020202020204" pitchFamily="34" charset="0"/>
                <a:cs typeface="Arial" panose="020B0604020202020204" pitchFamily="34" charset="0"/>
              </a:rPr>
              <a:t>7</a:t>
            </a:r>
            <a:r>
              <a:rPr lang="en-US" sz="2400" dirty="0">
                <a:latin typeface="Arial" panose="020B0604020202020204" pitchFamily="34" charset="0"/>
                <a:cs typeface="Arial" panose="020B0604020202020204" pitchFamily="34" charset="0"/>
              </a:rPr>
              <a:t>Be EC Decay - Gamma</a:t>
            </a:r>
            <a:r>
              <a:rPr lang="en-US" sz="2400" dirty="0"/>
              <a:t>-Recoil Coincidence measurement</a:t>
            </a:r>
          </a:p>
        </p:txBody>
      </p:sp>
      <p:pic>
        <p:nvPicPr>
          <p:cNvPr id="6" name="Picture 5" descr="A diagram of a nuclear reactor&#10;&#10;Description automatically generated">
            <a:extLst>
              <a:ext uri="{FF2B5EF4-FFF2-40B4-BE49-F238E27FC236}">
                <a16:creationId xmlns:a16="http://schemas.microsoft.com/office/drawing/2014/main" id="{22AAC8A8-7543-5426-6C64-1E18BA4584CF}"/>
              </a:ext>
            </a:extLst>
          </p:cNvPr>
          <p:cNvPicPr>
            <a:picLocks noChangeAspect="1"/>
          </p:cNvPicPr>
          <p:nvPr/>
        </p:nvPicPr>
        <p:blipFill>
          <a:blip r:embed="rId2"/>
          <a:stretch>
            <a:fillRect/>
          </a:stretch>
        </p:blipFill>
        <p:spPr>
          <a:xfrm>
            <a:off x="254680" y="556590"/>
            <a:ext cx="3565709" cy="2335917"/>
          </a:xfrm>
          <a:prstGeom prst="rect">
            <a:avLst/>
          </a:prstGeom>
        </p:spPr>
      </p:pic>
      <p:sp>
        <p:nvSpPr>
          <p:cNvPr id="9" name="TextBox 8">
            <a:extLst>
              <a:ext uri="{FF2B5EF4-FFF2-40B4-BE49-F238E27FC236}">
                <a16:creationId xmlns:a16="http://schemas.microsoft.com/office/drawing/2014/main" id="{4B170B6E-F85E-EEB0-2E86-385E40486F22}"/>
              </a:ext>
            </a:extLst>
          </p:cNvPr>
          <p:cNvSpPr txBox="1"/>
          <p:nvPr/>
        </p:nvSpPr>
        <p:spPr>
          <a:xfrm>
            <a:off x="540475" y="6446513"/>
            <a:ext cx="6098058" cy="369332"/>
          </a:xfrm>
          <a:prstGeom prst="rect">
            <a:avLst/>
          </a:prstGeom>
          <a:noFill/>
        </p:spPr>
        <p:txBody>
          <a:bodyPr wrap="square">
            <a:spAutoFit/>
          </a:bodyPr>
          <a:lstStyle/>
          <a:p>
            <a:r>
              <a:rPr lang="en-US" dirty="0" err="1"/>
              <a:t>NaI</a:t>
            </a:r>
            <a:r>
              <a:rPr lang="en-US" dirty="0"/>
              <a:t> detectors for </a:t>
            </a:r>
            <a:r>
              <a:rPr lang="en-US" b="1" dirty="0">
                <a:latin typeface="Symbol" pitchFamily="2" charset="2"/>
              </a:rPr>
              <a:t>g</a:t>
            </a:r>
            <a:r>
              <a:rPr lang="en-US" b="1" dirty="0"/>
              <a:t>-coincidence</a:t>
            </a:r>
            <a:r>
              <a:rPr lang="en-US" dirty="0"/>
              <a:t> measurement </a:t>
            </a:r>
          </a:p>
        </p:txBody>
      </p:sp>
      <p:sp>
        <p:nvSpPr>
          <p:cNvPr id="4" name="TextBox 3">
            <a:extLst>
              <a:ext uri="{FF2B5EF4-FFF2-40B4-BE49-F238E27FC236}">
                <a16:creationId xmlns:a16="http://schemas.microsoft.com/office/drawing/2014/main" id="{14E74422-C28C-E264-AFDF-182DE9039769}"/>
              </a:ext>
            </a:extLst>
          </p:cNvPr>
          <p:cNvSpPr txBox="1"/>
          <p:nvPr/>
        </p:nvSpPr>
        <p:spPr>
          <a:xfrm>
            <a:off x="9380997" y="6540946"/>
            <a:ext cx="2555315" cy="276999"/>
          </a:xfrm>
          <a:prstGeom prst="rect">
            <a:avLst/>
          </a:prstGeom>
          <a:noFill/>
        </p:spPr>
        <p:txBody>
          <a:bodyPr wrap="none" rtlCol="0">
            <a:spAutoFit/>
          </a:bodyPr>
          <a:lstStyle/>
          <a:p>
            <a:r>
              <a:rPr lang="en-US" sz="1200" dirty="0"/>
              <a:t>C. Bray et al., </a:t>
            </a:r>
            <a:r>
              <a:rPr lang="en-CA" sz="1200" dirty="0">
                <a:hlinkClick r:id="rId3"/>
              </a:rPr>
              <a:t>arXiv:2411.08076v2</a:t>
            </a:r>
            <a:r>
              <a:rPr lang="en-CA" sz="1200" dirty="0"/>
              <a:t> </a:t>
            </a:r>
            <a:endParaRPr lang="en-US" sz="1200" dirty="0"/>
          </a:p>
        </p:txBody>
      </p:sp>
      <p:pic>
        <p:nvPicPr>
          <p:cNvPr id="5" name="Picture 4">
            <a:extLst>
              <a:ext uri="{FF2B5EF4-FFF2-40B4-BE49-F238E27FC236}">
                <a16:creationId xmlns:a16="http://schemas.microsoft.com/office/drawing/2014/main" id="{748EFDBB-A9C0-B832-E721-7FE13D91E9CC}"/>
              </a:ext>
            </a:extLst>
          </p:cNvPr>
          <p:cNvPicPr>
            <a:picLocks noChangeAspect="1"/>
          </p:cNvPicPr>
          <p:nvPr/>
        </p:nvPicPr>
        <p:blipFill>
          <a:blip r:embed="rId4"/>
          <a:stretch>
            <a:fillRect/>
          </a:stretch>
        </p:blipFill>
        <p:spPr>
          <a:xfrm>
            <a:off x="6641136" y="491904"/>
            <a:ext cx="4737037" cy="3593969"/>
          </a:xfrm>
          <a:prstGeom prst="rect">
            <a:avLst/>
          </a:prstGeom>
        </p:spPr>
      </p:pic>
      <p:pic>
        <p:nvPicPr>
          <p:cNvPr id="12" name="Picture 11">
            <a:extLst>
              <a:ext uri="{FF2B5EF4-FFF2-40B4-BE49-F238E27FC236}">
                <a16:creationId xmlns:a16="http://schemas.microsoft.com/office/drawing/2014/main" id="{7404BC28-30E3-BF95-1CC1-B4919BF83F45}"/>
              </a:ext>
            </a:extLst>
          </p:cNvPr>
          <p:cNvPicPr>
            <a:picLocks noChangeAspect="1"/>
          </p:cNvPicPr>
          <p:nvPr/>
        </p:nvPicPr>
        <p:blipFill>
          <a:blip r:embed="rId5"/>
          <a:stretch>
            <a:fillRect/>
          </a:stretch>
        </p:blipFill>
        <p:spPr>
          <a:xfrm>
            <a:off x="701333" y="3214859"/>
            <a:ext cx="4422363" cy="3062882"/>
          </a:xfrm>
          <a:prstGeom prst="rect">
            <a:avLst/>
          </a:prstGeom>
        </p:spPr>
      </p:pic>
      <p:pic>
        <p:nvPicPr>
          <p:cNvPr id="13" name="Picture 12" descr="A diagram of a graph&#10;&#10;Description automatically generated with medium confidence">
            <a:extLst>
              <a:ext uri="{FF2B5EF4-FFF2-40B4-BE49-F238E27FC236}">
                <a16:creationId xmlns:a16="http://schemas.microsoft.com/office/drawing/2014/main" id="{CB9F0BCB-3C41-F1A9-C464-D072B4C01E3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70982" y="4177365"/>
            <a:ext cx="5995474" cy="2323826"/>
          </a:xfrm>
          <a:prstGeom prst="rect">
            <a:avLst/>
          </a:prstGeom>
        </p:spPr>
      </p:pic>
      <p:sp>
        <p:nvSpPr>
          <p:cNvPr id="15" name="TextBox 14">
            <a:extLst>
              <a:ext uri="{FF2B5EF4-FFF2-40B4-BE49-F238E27FC236}">
                <a16:creationId xmlns:a16="http://schemas.microsoft.com/office/drawing/2014/main" id="{C102BAEB-C5C4-069A-CB41-57F902B9872A}"/>
              </a:ext>
            </a:extLst>
          </p:cNvPr>
          <p:cNvSpPr txBox="1"/>
          <p:nvPr/>
        </p:nvSpPr>
        <p:spPr>
          <a:xfrm>
            <a:off x="3863107" y="711998"/>
            <a:ext cx="2500091" cy="1200329"/>
          </a:xfrm>
          <a:prstGeom prst="rect">
            <a:avLst/>
          </a:prstGeom>
          <a:noFill/>
        </p:spPr>
        <p:txBody>
          <a:bodyPr wrap="square">
            <a:spAutoFit/>
          </a:bodyPr>
          <a:lstStyle/>
          <a:p>
            <a:pPr algn="ctr"/>
            <a:r>
              <a:rPr lang="en-US" sz="1800" dirty="0"/>
              <a:t>Understand </a:t>
            </a:r>
            <a:r>
              <a:rPr lang="en-US" sz="1800" dirty="0">
                <a:latin typeface="Symbol" pitchFamily="2" charset="2"/>
              </a:rPr>
              <a:t>g</a:t>
            </a:r>
            <a:r>
              <a:rPr lang="en-US" sz="1800" dirty="0"/>
              <a:t>-background &amp; line-shape for excited state events</a:t>
            </a:r>
            <a:endParaRPr lang="en-US" dirty="0"/>
          </a:p>
        </p:txBody>
      </p:sp>
      <p:sp>
        <p:nvSpPr>
          <p:cNvPr id="8" name="TextBox 7">
            <a:extLst>
              <a:ext uri="{FF2B5EF4-FFF2-40B4-BE49-F238E27FC236}">
                <a16:creationId xmlns:a16="http://schemas.microsoft.com/office/drawing/2014/main" id="{52FA7DCC-8F65-A000-BE1F-84CA3A14CCCF}"/>
              </a:ext>
            </a:extLst>
          </p:cNvPr>
          <p:cNvSpPr txBox="1"/>
          <p:nvPr/>
        </p:nvSpPr>
        <p:spPr>
          <a:xfrm>
            <a:off x="3863106" y="2159624"/>
            <a:ext cx="2500091" cy="711541"/>
          </a:xfrm>
          <a:prstGeom prst="rect">
            <a:avLst/>
          </a:prstGeom>
          <a:noFill/>
        </p:spPr>
        <p:txBody>
          <a:bodyPr wrap="square">
            <a:spAutoFit/>
          </a:bodyPr>
          <a:lstStyle/>
          <a:p>
            <a:pPr lvl="0" algn="ctr">
              <a:lnSpc>
                <a:spcPct val="115000"/>
              </a:lnSpc>
              <a:spcAft>
                <a:spcPts val="800"/>
              </a:spcAft>
            </a:pPr>
            <a:r>
              <a:rPr lang="en-CA" sz="1800" b="1" kern="100" dirty="0">
                <a:effectLst/>
                <a:latin typeface="Arial" panose="020B0604020202020204" pitchFamily="34" charset="0"/>
                <a:ea typeface="Times New Roman" panose="02020603050405020304" pitchFamily="18" charset="0"/>
                <a:cs typeface="Arial" panose="020B0604020202020204" pitchFamily="34" charset="0"/>
              </a:rPr>
              <a:t>sensitive test of the recoil physics!</a:t>
            </a:r>
            <a:endParaRPr lang="en-CA" sz="14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76B8A8C-D707-3096-56CF-06C5664A8D97}"/>
              </a:ext>
            </a:extLst>
          </p:cNvPr>
          <p:cNvSpPr txBox="1"/>
          <p:nvPr/>
        </p:nvSpPr>
        <p:spPr>
          <a:xfrm>
            <a:off x="2615173" y="2192885"/>
            <a:ext cx="8046720" cy="2343590"/>
          </a:xfrm>
          <a:prstGeom prst="rect">
            <a:avLst/>
          </a:prstGeom>
          <a:solidFill>
            <a:schemeClr val="tx2">
              <a:lumMod val="40000"/>
              <a:lumOff val="60000"/>
            </a:schemeClr>
          </a:solidFill>
        </p:spPr>
        <p:txBody>
          <a:bodyPr wrap="square" rtlCol="0">
            <a:spAutoFit/>
          </a:bodyPr>
          <a:lstStyle/>
          <a:p>
            <a:pPr marL="342900" indent="-342900">
              <a:lnSpc>
                <a:spcPct val="150000"/>
              </a:lnSpc>
              <a:buClr>
                <a:srgbClr val="00A9FF"/>
              </a:buClr>
              <a:buFont typeface="Wingdings" pitchFamily="2" charset="2"/>
              <a:buChar char="§"/>
            </a:pPr>
            <a:r>
              <a:rPr lang="en-US" sz="2000" dirty="0"/>
              <a:t>Opened avenue for any recoil-coincidence measurements </a:t>
            </a:r>
          </a:p>
          <a:p>
            <a:pPr marL="342900" indent="-342900">
              <a:lnSpc>
                <a:spcPct val="150000"/>
              </a:lnSpc>
              <a:buClr>
                <a:srgbClr val="00A9FF"/>
              </a:buClr>
              <a:buFont typeface="Wingdings" pitchFamily="2" charset="2"/>
              <a:buChar char="§"/>
            </a:pPr>
            <a:r>
              <a:rPr lang="en-US" sz="2000" dirty="0"/>
              <a:t>Ion-slowing at eV-scale energies has implications for:</a:t>
            </a:r>
          </a:p>
          <a:p>
            <a:pPr marL="800100" lvl="1" indent="-342900">
              <a:lnSpc>
                <a:spcPct val="150000"/>
              </a:lnSpc>
              <a:buClr>
                <a:srgbClr val="00A9FF"/>
              </a:buClr>
              <a:buFont typeface="Courier New" panose="02070309020205020404" pitchFamily="49" charset="0"/>
              <a:buChar char="o"/>
            </a:pPr>
            <a:r>
              <a:rPr lang="en-US" sz="2000" dirty="0" err="1"/>
              <a:t>BeEST</a:t>
            </a:r>
            <a:r>
              <a:rPr lang="en-US" sz="2000" dirty="0"/>
              <a:t> sensitivity</a:t>
            </a:r>
          </a:p>
          <a:p>
            <a:pPr marL="800100" lvl="1" indent="-342900">
              <a:lnSpc>
                <a:spcPct val="150000"/>
              </a:lnSpc>
              <a:buClr>
                <a:srgbClr val="00A9FF"/>
              </a:buClr>
              <a:buFont typeface="Courier New" panose="02070309020205020404" pitchFamily="49" charset="0"/>
              <a:buChar char="o"/>
            </a:pPr>
            <a:r>
              <a:rPr lang="en-US" sz="2000" dirty="0" err="1"/>
              <a:t>CE</a:t>
            </a:r>
            <a:r>
              <a:rPr lang="en-US" sz="2000" dirty="0" err="1">
                <a:latin typeface="Symbol" pitchFamily="2" charset="2"/>
              </a:rPr>
              <a:t>n</a:t>
            </a:r>
            <a:r>
              <a:rPr lang="en-US" sz="2000" dirty="0" err="1"/>
              <a:t>NS</a:t>
            </a:r>
            <a:r>
              <a:rPr lang="en-US" sz="2000" dirty="0"/>
              <a:t> (NR vs ER)</a:t>
            </a:r>
          </a:p>
          <a:p>
            <a:pPr marL="800100" lvl="1" indent="-342900">
              <a:lnSpc>
                <a:spcPct val="150000"/>
              </a:lnSpc>
              <a:buClr>
                <a:srgbClr val="00A9FF"/>
              </a:buClr>
              <a:buFont typeface="Courier New" panose="02070309020205020404" pitchFamily="49" charset="0"/>
              <a:buChar char="o"/>
            </a:pPr>
            <a:r>
              <a:rPr lang="en-US" sz="2000" dirty="0"/>
              <a:t>Dark Matter Searches</a:t>
            </a:r>
          </a:p>
        </p:txBody>
      </p:sp>
    </p:spTree>
    <p:extLst>
      <p:ext uri="{BB962C8B-B14F-4D97-AF65-F5344CB8AC3E}">
        <p14:creationId xmlns:p14="http://schemas.microsoft.com/office/powerpoint/2010/main" val="1686991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530DB-9FC4-4D36-E76E-9617AE7F024A}"/>
            </a:ext>
          </a:extLst>
        </p:cNvPr>
        <p:cNvGrpSpPr/>
        <p:nvPr/>
      </p:nvGrpSpPr>
      <p:grpSpPr>
        <a:xfrm>
          <a:off x="0" y="0"/>
          <a:ext cx="0" cy="0"/>
          <a:chOff x="0" y="0"/>
          <a:chExt cx="0" cy="0"/>
        </a:xfrm>
      </p:grpSpPr>
      <p:pic>
        <p:nvPicPr>
          <p:cNvPr id="7" name="Picture 6" descr="A diagram of a graph and a diagram of a graph&#10;&#10;Description automatically generated">
            <a:extLst>
              <a:ext uri="{FF2B5EF4-FFF2-40B4-BE49-F238E27FC236}">
                <a16:creationId xmlns:a16="http://schemas.microsoft.com/office/drawing/2014/main" id="{C8BA400F-8FA6-D683-08B2-13A06BB1AB19}"/>
              </a:ext>
            </a:extLst>
          </p:cNvPr>
          <p:cNvPicPr>
            <a:picLocks noChangeAspect="1"/>
          </p:cNvPicPr>
          <p:nvPr/>
        </p:nvPicPr>
        <p:blipFill>
          <a:blip r:embed="rId2"/>
          <a:stretch>
            <a:fillRect/>
          </a:stretch>
        </p:blipFill>
        <p:spPr>
          <a:xfrm>
            <a:off x="508687" y="1204600"/>
            <a:ext cx="5507901" cy="3837919"/>
          </a:xfrm>
          <a:prstGeom prst="rect">
            <a:avLst/>
          </a:prstGeom>
        </p:spPr>
      </p:pic>
      <p:sp>
        <p:nvSpPr>
          <p:cNvPr id="2" name="Title 1">
            <a:extLst>
              <a:ext uri="{FF2B5EF4-FFF2-40B4-BE49-F238E27FC236}">
                <a16:creationId xmlns:a16="http://schemas.microsoft.com/office/drawing/2014/main" id="{613FE69C-C176-C6A8-A5B4-CA04A5AFC6B2}"/>
              </a:ext>
            </a:extLst>
          </p:cNvPr>
          <p:cNvSpPr>
            <a:spLocks noGrp="1"/>
          </p:cNvSpPr>
          <p:nvPr>
            <p:ph type="title"/>
          </p:nvPr>
        </p:nvSpPr>
        <p:spPr>
          <a:xfrm>
            <a:off x="71554" y="126011"/>
            <a:ext cx="10091082" cy="650329"/>
          </a:xfrm>
        </p:spPr>
        <p:txBody>
          <a:bodyPr>
            <a:normAutofit/>
          </a:bodyPr>
          <a:lstStyle/>
          <a:p>
            <a:r>
              <a:rPr lang="en-US" sz="2400" dirty="0"/>
              <a:t>Probing the Quantum Nature of the Neutrino </a:t>
            </a:r>
          </a:p>
        </p:txBody>
      </p:sp>
      <p:sp>
        <p:nvSpPr>
          <p:cNvPr id="3" name="TextBox 2">
            <a:extLst>
              <a:ext uri="{FF2B5EF4-FFF2-40B4-BE49-F238E27FC236}">
                <a16:creationId xmlns:a16="http://schemas.microsoft.com/office/drawing/2014/main" id="{777C2A7E-DFF3-5117-5703-758EB40E41E0}"/>
              </a:ext>
            </a:extLst>
          </p:cNvPr>
          <p:cNvSpPr txBox="1"/>
          <p:nvPr/>
        </p:nvSpPr>
        <p:spPr>
          <a:xfrm>
            <a:off x="213015" y="622062"/>
            <a:ext cx="6477666" cy="707886"/>
          </a:xfrm>
          <a:prstGeom prst="rect">
            <a:avLst/>
          </a:prstGeom>
          <a:noFill/>
        </p:spPr>
        <p:txBody>
          <a:bodyPr wrap="square" rtlCol="0">
            <a:spAutoFit/>
          </a:bodyPr>
          <a:lstStyle/>
          <a:p>
            <a:pPr algn="ctr"/>
            <a:r>
              <a:rPr lang="en-US" sz="2000" b="1" i="1" dirty="0">
                <a:solidFill>
                  <a:srgbClr val="FF0000"/>
                </a:solidFill>
              </a:rPr>
              <a:t>Measurement of nuclear recoil can probe the quantum nature of the neutrino</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8C3C1E57-1F1E-AB1A-FDB9-BB0C45E6FDD5}"/>
                  </a:ext>
                </a:extLst>
              </p:cNvPr>
              <p:cNvSpPr txBox="1"/>
              <p:nvPr/>
            </p:nvSpPr>
            <p:spPr>
              <a:xfrm>
                <a:off x="805118" y="1611604"/>
                <a:ext cx="2646730" cy="72789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sz="2500" i="1" smtClean="0">
                          <a:latin typeface="Cambria Math" panose="02040503050406030204" pitchFamily="18" charset="0"/>
                        </a:rPr>
                        <m:t>Δ</m:t>
                      </m:r>
                      <m:r>
                        <a:rPr lang="en-US" sz="2500" i="1" smtClean="0">
                          <a:latin typeface="Cambria Math" panose="02040503050406030204" pitchFamily="18" charset="0"/>
                        </a:rPr>
                        <m:t>𝑥</m:t>
                      </m:r>
                      <m:r>
                        <m:rPr>
                          <m:sty m:val="p"/>
                        </m:rPr>
                        <a:rPr lang="el-GR" sz="2500" i="1">
                          <a:latin typeface="Cambria Math" panose="02040503050406030204" pitchFamily="18" charset="0"/>
                        </a:rPr>
                        <m:t>Δ</m:t>
                      </m:r>
                      <m:r>
                        <a:rPr lang="en-US" sz="2500" b="0" i="1" smtClean="0">
                          <a:latin typeface="Cambria Math" panose="02040503050406030204" pitchFamily="18" charset="0"/>
                        </a:rPr>
                        <m:t>𝑝</m:t>
                      </m:r>
                      <m:r>
                        <a:rPr lang="en-US" sz="2500" i="1" smtClean="0">
                          <a:latin typeface="Cambria Math" panose="02040503050406030204" pitchFamily="18" charset="0"/>
                        </a:rPr>
                        <m:t>≥</m:t>
                      </m:r>
                      <m:f>
                        <m:fPr>
                          <m:ctrlPr>
                            <a:rPr lang="en-US" sz="2500" i="1" smtClean="0">
                              <a:latin typeface="Cambria Math" panose="02040503050406030204" pitchFamily="18" charset="0"/>
                            </a:rPr>
                          </m:ctrlPr>
                        </m:fPr>
                        <m:num>
                          <m:r>
                            <a:rPr lang="en-US" sz="2500" i="1" smtClean="0">
                              <a:latin typeface="Cambria Math" panose="02040503050406030204" pitchFamily="18" charset="0"/>
                            </a:rPr>
                            <m:t>ℏ</m:t>
                          </m:r>
                        </m:num>
                        <m:den>
                          <m:r>
                            <a:rPr lang="en-US" sz="2500" i="1" smtClean="0">
                              <a:latin typeface="Cambria Math" panose="02040503050406030204" pitchFamily="18" charset="0"/>
                            </a:rPr>
                            <m:t>2</m:t>
                          </m:r>
                        </m:den>
                      </m:f>
                    </m:oMath>
                  </m:oMathPara>
                </a14:m>
                <a:endParaRPr lang="en-US" sz="2500" dirty="0"/>
              </a:p>
            </p:txBody>
          </p:sp>
        </mc:Choice>
        <mc:Fallback xmlns="">
          <p:sp>
            <p:nvSpPr>
              <p:cNvPr id="4" name="TextBox 3">
                <a:extLst>
                  <a:ext uri="{FF2B5EF4-FFF2-40B4-BE49-F238E27FC236}">
                    <a16:creationId xmlns:a16="http://schemas.microsoft.com/office/drawing/2014/main" id="{8C3C1E57-1F1E-AB1A-FDB9-BB0C45E6FDD5}"/>
                  </a:ext>
                </a:extLst>
              </p:cNvPr>
              <p:cNvSpPr txBox="1">
                <a:spLocks noRot="1" noChangeAspect="1" noMove="1" noResize="1" noEditPoints="1" noAdjustHandles="1" noChangeArrowheads="1" noChangeShapeType="1" noTextEdit="1"/>
              </p:cNvSpPr>
              <p:nvPr/>
            </p:nvSpPr>
            <p:spPr>
              <a:xfrm>
                <a:off x="805118" y="1611604"/>
                <a:ext cx="2646730" cy="727892"/>
              </a:xfrm>
              <a:prstGeom prst="rect">
                <a:avLst/>
              </a:prstGeom>
              <a:blipFill>
                <a:blip r:embed="rId3"/>
                <a:stretch>
                  <a:fillRect t="-1695" b="-13559"/>
                </a:stretch>
              </a:blipFill>
            </p:spPr>
            <p:txBody>
              <a:bodyPr/>
              <a:lstStyle/>
              <a:p>
                <a:r>
                  <a:rPr lang="en-US">
                    <a:noFill/>
                  </a:rPr>
                  <a:t> </a:t>
                </a:r>
              </a:p>
            </p:txBody>
          </p:sp>
        </mc:Fallback>
      </mc:AlternateContent>
      <p:pic>
        <p:nvPicPr>
          <p:cNvPr id="8" name="Picture 7">
            <a:extLst>
              <a:ext uri="{FF2B5EF4-FFF2-40B4-BE49-F238E27FC236}">
                <a16:creationId xmlns:a16="http://schemas.microsoft.com/office/drawing/2014/main" id="{D07B3E9F-AEAF-266E-FDFC-9E6CE33C9836}"/>
              </a:ext>
            </a:extLst>
          </p:cNvPr>
          <p:cNvPicPr>
            <a:picLocks noChangeAspect="1"/>
          </p:cNvPicPr>
          <p:nvPr/>
        </p:nvPicPr>
        <p:blipFill>
          <a:blip r:embed="rId4"/>
          <a:stretch>
            <a:fillRect/>
          </a:stretch>
        </p:blipFill>
        <p:spPr>
          <a:xfrm>
            <a:off x="6907511" y="3084056"/>
            <a:ext cx="4953594" cy="3157570"/>
          </a:xfrm>
          <a:prstGeom prst="rect">
            <a:avLst/>
          </a:prstGeom>
        </p:spPr>
      </p:pic>
      <p:sp>
        <p:nvSpPr>
          <p:cNvPr id="9" name="TextBox 8">
            <a:extLst>
              <a:ext uri="{FF2B5EF4-FFF2-40B4-BE49-F238E27FC236}">
                <a16:creationId xmlns:a16="http://schemas.microsoft.com/office/drawing/2014/main" id="{EB83D545-14D0-F338-79B6-87963B0D704F}"/>
              </a:ext>
            </a:extLst>
          </p:cNvPr>
          <p:cNvSpPr txBox="1"/>
          <p:nvPr/>
        </p:nvSpPr>
        <p:spPr>
          <a:xfrm>
            <a:off x="29063" y="4922127"/>
            <a:ext cx="6708515" cy="646331"/>
          </a:xfrm>
          <a:prstGeom prst="rect">
            <a:avLst/>
          </a:prstGeom>
          <a:noFill/>
        </p:spPr>
        <p:txBody>
          <a:bodyPr wrap="square" rtlCol="0">
            <a:spAutoFit/>
          </a:bodyPr>
          <a:lstStyle/>
          <a:p>
            <a:pPr marL="285750" indent="-285750">
              <a:buClr>
                <a:srgbClr val="00A9FF"/>
              </a:buClr>
              <a:buFont typeface="Wingdings" pitchFamily="2" charset="2"/>
              <a:buChar char="§"/>
            </a:pPr>
            <a:r>
              <a:rPr lang="en-US" dirty="0" err="1">
                <a:solidFill>
                  <a:srgbClr val="222222"/>
                </a:solidFill>
                <a:latin typeface="Arial" panose="020B0604020202020204" pitchFamily="34" charset="0"/>
                <a:cs typeface="Arial" panose="020B0604020202020204" pitchFamily="34" charset="0"/>
              </a:rPr>
              <a:t>D</a:t>
            </a:r>
            <a:r>
              <a:rPr lang="en-US" b="0" i="0" dirty="0" err="1">
                <a:solidFill>
                  <a:srgbClr val="222222"/>
                </a:solidFill>
                <a:effectLst/>
                <a:latin typeface="Arial" panose="020B0604020202020204" pitchFamily="34" charset="0"/>
                <a:cs typeface="Arial" panose="020B0604020202020204" pitchFamily="34" charset="0"/>
              </a:rPr>
              <a:t>isfavours</a:t>
            </a:r>
            <a:r>
              <a:rPr lang="en-US" b="0" i="0" dirty="0">
                <a:solidFill>
                  <a:srgbClr val="222222"/>
                </a:solidFill>
                <a:effectLst/>
                <a:latin typeface="Arial" panose="020B0604020202020204" pitchFamily="34" charset="0"/>
                <a:cs typeface="Arial" panose="020B0604020202020204" pitchFamily="34" charset="0"/>
              </a:rPr>
              <a:t> </a:t>
            </a:r>
            <a:r>
              <a:rPr lang="en-US" b="0" i="0" dirty="0" err="1">
                <a:solidFill>
                  <a:srgbClr val="222222"/>
                </a:solidFill>
                <a:effectLst/>
                <a:latin typeface="Arial" panose="020B0604020202020204" pitchFamily="34" charset="0"/>
                <a:cs typeface="Arial" panose="020B0604020202020204" pitchFamily="34" charset="0"/>
              </a:rPr>
              <a:t>wavepacket</a:t>
            </a:r>
            <a:r>
              <a:rPr lang="en-US" b="0" i="0" dirty="0">
                <a:solidFill>
                  <a:srgbClr val="222222"/>
                </a:solidFill>
                <a:effectLst/>
                <a:latin typeface="Arial" panose="020B0604020202020204" pitchFamily="34" charset="0"/>
                <a:cs typeface="Arial" panose="020B0604020202020204" pitchFamily="34" charset="0"/>
              </a:rPr>
              <a:t> separation as the correct explanation for gallium anomaly</a:t>
            </a:r>
          </a:p>
        </p:txBody>
      </p:sp>
      <p:sp>
        <p:nvSpPr>
          <p:cNvPr id="11" name="TextBox 10">
            <a:extLst>
              <a:ext uri="{FF2B5EF4-FFF2-40B4-BE49-F238E27FC236}">
                <a16:creationId xmlns:a16="http://schemas.microsoft.com/office/drawing/2014/main" id="{E7BBEDF9-6AC7-02A2-6006-8C5BF4E3BD74}"/>
              </a:ext>
            </a:extLst>
          </p:cNvPr>
          <p:cNvSpPr txBox="1"/>
          <p:nvPr/>
        </p:nvSpPr>
        <p:spPr>
          <a:xfrm>
            <a:off x="8612687" y="6390560"/>
            <a:ext cx="3820911" cy="369332"/>
          </a:xfrm>
          <a:prstGeom prst="rect">
            <a:avLst/>
          </a:prstGeom>
          <a:noFill/>
        </p:spPr>
        <p:txBody>
          <a:bodyPr wrap="square" rtlCol="0">
            <a:spAutoFit/>
          </a:bodyPr>
          <a:lstStyle/>
          <a:p>
            <a:r>
              <a:rPr lang="en-US" i="1" dirty="0"/>
              <a:t>Nature</a:t>
            </a:r>
            <a:r>
              <a:rPr lang="en-US" dirty="0"/>
              <a:t> </a:t>
            </a:r>
            <a:r>
              <a:rPr lang="en-US" b="1" dirty="0"/>
              <a:t>638</a:t>
            </a:r>
            <a:r>
              <a:rPr lang="en-US" dirty="0"/>
              <a:t>, 640–644 (2025)</a:t>
            </a:r>
          </a:p>
        </p:txBody>
      </p:sp>
      <p:sp>
        <p:nvSpPr>
          <p:cNvPr id="12" name="TextBox 11">
            <a:extLst>
              <a:ext uri="{FF2B5EF4-FFF2-40B4-BE49-F238E27FC236}">
                <a16:creationId xmlns:a16="http://schemas.microsoft.com/office/drawing/2014/main" id="{9271287C-EF2D-1DDB-2D02-4793D1CC3C9E}"/>
              </a:ext>
            </a:extLst>
          </p:cNvPr>
          <p:cNvSpPr txBox="1"/>
          <p:nvPr/>
        </p:nvSpPr>
        <p:spPr>
          <a:xfrm>
            <a:off x="6496213" y="678565"/>
            <a:ext cx="5284410" cy="646331"/>
          </a:xfrm>
          <a:prstGeom prst="rect">
            <a:avLst/>
          </a:prstGeom>
          <a:noFill/>
        </p:spPr>
        <p:txBody>
          <a:bodyPr wrap="square">
            <a:spAutoFit/>
          </a:bodyPr>
          <a:lstStyle/>
          <a:p>
            <a:pPr marL="285750" indent="-285750">
              <a:buClr>
                <a:srgbClr val="00A9FF"/>
              </a:buClr>
              <a:buFont typeface="Wingdings" pitchFamily="2" charset="2"/>
              <a:buChar char="Ø"/>
            </a:pPr>
            <a:r>
              <a:rPr lang="en-US" dirty="0"/>
              <a:t>Localization of the final state Li recoil </a:t>
            </a:r>
            <a:r>
              <a:rPr lang="en-US" u="sng" dirty="0"/>
              <a:t>occurs at a scale much larger than the nucleus</a:t>
            </a:r>
          </a:p>
        </p:txBody>
      </p:sp>
      <p:sp>
        <p:nvSpPr>
          <p:cNvPr id="13" name="TextBox 12">
            <a:extLst>
              <a:ext uri="{FF2B5EF4-FFF2-40B4-BE49-F238E27FC236}">
                <a16:creationId xmlns:a16="http://schemas.microsoft.com/office/drawing/2014/main" id="{F9CDD70A-7C9C-FC66-1B9F-C0FE569EA8B6}"/>
              </a:ext>
            </a:extLst>
          </p:cNvPr>
          <p:cNvSpPr txBox="1"/>
          <p:nvPr/>
        </p:nvSpPr>
        <p:spPr>
          <a:xfrm>
            <a:off x="6496213" y="1996971"/>
            <a:ext cx="5530862" cy="923330"/>
          </a:xfrm>
          <a:prstGeom prst="rect">
            <a:avLst/>
          </a:prstGeom>
          <a:noFill/>
        </p:spPr>
        <p:txBody>
          <a:bodyPr wrap="square">
            <a:spAutoFit/>
          </a:bodyPr>
          <a:lstStyle/>
          <a:p>
            <a:pPr marL="285750" indent="-285750">
              <a:buClr>
                <a:srgbClr val="00A9FF"/>
              </a:buClr>
              <a:buFont typeface="Wingdings" pitchFamily="2" charset="2"/>
              <a:buChar char="Ø"/>
            </a:pPr>
            <a:r>
              <a:rPr lang="en-US" dirty="0"/>
              <a:t>Measurement of recoil width translates to neutrino width through entanglement with spatial degree of freedom</a:t>
            </a:r>
            <a:endParaRPr lang="en-US" u="sng" dirty="0"/>
          </a:p>
        </p:txBody>
      </p:sp>
      <p:pic>
        <p:nvPicPr>
          <p:cNvPr id="14" name="Picture 13">
            <a:extLst>
              <a:ext uri="{FF2B5EF4-FFF2-40B4-BE49-F238E27FC236}">
                <a16:creationId xmlns:a16="http://schemas.microsoft.com/office/drawing/2014/main" id="{66B998F9-D96A-014A-4AFE-9823B13CC216}"/>
              </a:ext>
            </a:extLst>
          </p:cNvPr>
          <p:cNvPicPr>
            <a:picLocks noChangeAspect="1"/>
          </p:cNvPicPr>
          <p:nvPr/>
        </p:nvPicPr>
        <p:blipFill>
          <a:blip r:embed="rId5"/>
          <a:stretch>
            <a:fillRect/>
          </a:stretch>
        </p:blipFill>
        <p:spPr>
          <a:xfrm>
            <a:off x="3257696" y="1362332"/>
            <a:ext cx="1347552" cy="378577"/>
          </a:xfrm>
          <a:prstGeom prst="rect">
            <a:avLst/>
          </a:prstGeom>
        </p:spPr>
      </p:pic>
      <p:pic>
        <p:nvPicPr>
          <p:cNvPr id="15" name="Picture 14">
            <a:extLst>
              <a:ext uri="{FF2B5EF4-FFF2-40B4-BE49-F238E27FC236}">
                <a16:creationId xmlns:a16="http://schemas.microsoft.com/office/drawing/2014/main" id="{38A587A2-D8A0-1C5E-EBFB-A33C5B842CD1}"/>
              </a:ext>
            </a:extLst>
          </p:cNvPr>
          <p:cNvPicPr>
            <a:picLocks noChangeAspect="1"/>
          </p:cNvPicPr>
          <p:nvPr/>
        </p:nvPicPr>
        <p:blipFill>
          <a:blip r:embed="rId6"/>
          <a:stretch>
            <a:fillRect/>
          </a:stretch>
        </p:blipFill>
        <p:spPr>
          <a:xfrm>
            <a:off x="8696117" y="220571"/>
            <a:ext cx="1558691" cy="383527"/>
          </a:xfrm>
          <a:prstGeom prst="rect">
            <a:avLst/>
          </a:prstGeom>
        </p:spPr>
      </p:pic>
      <p:pic>
        <p:nvPicPr>
          <p:cNvPr id="16" name="Picture 15">
            <a:extLst>
              <a:ext uri="{FF2B5EF4-FFF2-40B4-BE49-F238E27FC236}">
                <a16:creationId xmlns:a16="http://schemas.microsoft.com/office/drawing/2014/main" id="{C2DB3512-1993-2148-FF74-FDAC361F55F3}"/>
              </a:ext>
            </a:extLst>
          </p:cNvPr>
          <p:cNvPicPr>
            <a:picLocks noChangeAspect="1"/>
          </p:cNvPicPr>
          <p:nvPr/>
        </p:nvPicPr>
        <p:blipFill>
          <a:blip r:embed="rId7"/>
          <a:srcRect r="47482"/>
          <a:stretch/>
        </p:blipFill>
        <p:spPr>
          <a:xfrm>
            <a:off x="8718194" y="1497886"/>
            <a:ext cx="1332227" cy="424618"/>
          </a:xfrm>
          <a:prstGeom prst="rect">
            <a:avLst/>
          </a:prstGeom>
        </p:spPr>
      </p:pic>
      <p:pic>
        <p:nvPicPr>
          <p:cNvPr id="19" name="Picture 18">
            <a:extLst>
              <a:ext uri="{FF2B5EF4-FFF2-40B4-BE49-F238E27FC236}">
                <a16:creationId xmlns:a16="http://schemas.microsoft.com/office/drawing/2014/main" id="{E94D725F-902C-7806-9B0B-F4541CAE7847}"/>
              </a:ext>
            </a:extLst>
          </p:cNvPr>
          <p:cNvPicPr>
            <a:picLocks noChangeAspect="1"/>
          </p:cNvPicPr>
          <p:nvPr/>
        </p:nvPicPr>
        <p:blipFill>
          <a:blip r:embed="rId8"/>
          <a:stretch>
            <a:fillRect/>
          </a:stretch>
        </p:blipFill>
        <p:spPr>
          <a:xfrm>
            <a:off x="3975521" y="658324"/>
            <a:ext cx="4240957" cy="5601975"/>
          </a:xfrm>
          <a:prstGeom prst="rect">
            <a:avLst/>
          </a:prstGeom>
        </p:spPr>
      </p:pic>
      <p:sp>
        <p:nvSpPr>
          <p:cNvPr id="5" name="TextBox 4">
            <a:extLst>
              <a:ext uri="{FF2B5EF4-FFF2-40B4-BE49-F238E27FC236}">
                <a16:creationId xmlns:a16="http://schemas.microsoft.com/office/drawing/2014/main" id="{BD6462BD-55FE-D36F-DF1A-4324E6B080A0}"/>
              </a:ext>
            </a:extLst>
          </p:cNvPr>
          <p:cNvSpPr txBox="1"/>
          <p:nvPr/>
        </p:nvSpPr>
        <p:spPr>
          <a:xfrm>
            <a:off x="45392" y="5777397"/>
            <a:ext cx="6708515" cy="707886"/>
          </a:xfrm>
          <a:prstGeom prst="rect">
            <a:avLst/>
          </a:prstGeom>
          <a:solidFill>
            <a:srgbClr val="00A9FF">
              <a:alpha val="20000"/>
            </a:srgbClr>
          </a:solidFill>
        </p:spPr>
        <p:txBody>
          <a:bodyPr wrap="square">
            <a:spAutoFit/>
          </a:bodyPr>
          <a:lstStyle/>
          <a:p>
            <a:pPr lvl="0" algn="ctr">
              <a:buClr>
                <a:srgbClr val="00A9FF"/>
              </a:buClr>
            </a:pPr>
            <a:r>
              <a:rPr lang="en-CA" sz="2000" kern="100" dirty="0">
                <a:latin typeface="Arial" panose="020B0604020202020204" pitchFamily="34" charset="0"/>
                <a:ea typeface="Aptos" panose="020B0004020202020204" pitchFamily="34" charset="0"/>
                <a:cs typeface="Arial" panose="020B0604020202020204" pitchFamily="34" charset="0"/>
              </a:rPr>
              <a:t>N</a:t>
            </a:r>
            <a:r>
              <a:rPr lang="en-CA" sz="2000" kern="100" dirty="0">
                <a:effectLst/>
                <a:latin typeface="Arial" panose="020B0604020202020204" pitchFamily="34" charset="0"/>
                <a:ea typeface="Aptos" panose="020B0004020202020204" pitchFamily="34" charset="0"/>
                <a:cs typeface="Arial" panose="020B0604020202020204" pitchFamily="34" charset="0"/>
              </a:rPr>
              <a:t>uclear EC decay as a </a:t>
            </a:r>
            <a:r>
              <a:rPr lang="en-CA" sz="2000" b="1" kern="100" dirty="0">
                <a:effectLst/>
                <a:latin typeface="Arial" panose="020B0604020202020204" pitchFamily="34" charset="0"/>
                <a:ea typeface="Aptos" panose="020B0004020202020204" pitchFamily="34" charset="0"/>
                <a:cs typeface="Arial" panose="020B0604020202020204" pitchFamily="34" charset="0"/>
              </a:rPr>
              <a:t>fundamental test of quantum mechanics at subatomic scales!</a:t>
            </a:r>
          </a:p>
        </p:txBody>
      </p:sp>
    </p:spTree>
    <p:extLst>
      <p:ext uri="{BB962C8B-B14F-4D97-AF65-F5344CB8AC3E}">
        <p14:creationId xmlns:p14="http://schemas.microsoft.com/office/powerpoint/2010/main" val="179999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13" grpId="0"/>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12BF8-DD01-D6CE-9AF9-1D4FCF053C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32803A-6573-34C4-EE7D-8CF397E54B6B}"/>
              </a:ext>
            </a:extLst>
          </p:cNvPr>
          <p:cNvSpPr>
            <a:spLocks noGrp="1"/>
          </p:cNvSpPr>
          <p:nvPr>
            <p:ph type="title"/>
          </p:nvPr>
        </p:nvSpPr>
        <p:spPr>
          <a:xfrm>
            <a:off x="241665" y="195971"/>
            <a:ext cx="11236481" cy="650329"/>
          </a:xfrm>
        </p:spPr>
        <p:txBody>
          <a:bodyPr>
            <a:normAutofit/>
          </a:bodyPr>
          <a:lstStyle/>
          <a:p>
            <a:r>
              <a:rPr lang="en-US" sz="2400" dirty="0"/>
              <a:t>In time for ARIEL…</a:t>
            </a:r>
          </a:p>
        </p:txBody>
      </p:sp>
      <p:sp>
        <p:nvSpPr>
          <p:cNvPr id="18" name="TextBox 17">
            <a:extLst>
              <a:ext uri="{FF2B5EF4-FFF2-40B4-BE49-F238E27FC236}">
                <a16:creationId xmlns:a16="http://schemas.microsoft.com/office/drawing/2014/main" id="{9E91AD87-357F-25DB-DF9D-0DD9E02BB393}"/>
              </a:ext>
            </a:extLst>
          </p:cNvPr>
          <p:cNvSpPr txBox="1"/>
          <p:nvPr/>
        </p:nvSpPr>
        <p:spPr>
          <a:xfrm>
            <a:off x="86526" y="2866916"/>
            <a:ext cx="6095201" cy="1938992"/>
          </a:xfrm>
          <a:prstGeom prst="rect">
            <a:avLst/>
          </a:prstGeom>
          <a:noFill/>
        </p:spPr>
        <p:txBody>
          <a:bodyPr wrap="square">
            <a:spAutoFit/>
          </a:bodyPr>
          <a:lstStyle/>
          <a:p>
            <a:pPr marL="342900" indent="-342900">
              <a:buClr>
                <a:srgbClr val="00A9FF"/>
              </a:buClr>
              <a:buFont typeface="Wingdings" pitchFamily="2" charset="2"/>
              <a:buChar char="§"/>
            </a:pPr>
            <a:r>
              <a:rPr lang="en-US" sz="2000" dirty="0">
                <a:latin typeface="Arial" panose="020B0604020202020204" pitchFamily="34" charset="0"/>
                <a:cs typeface="Arial" panose="020B0604020202020204" pitchFamily="34" charset="0"/>
              </a:rPr>
              <a:t>Measurements of </a:t>
            </a:r>
            <a:r>
              <a:rPr lang="en-US" sz="2000" baseline="30000" dirty="0">
                <a:latin typeface="Arial" panose="020B0604020202020204" pitchFamily="34" charset="0"/>
                <a:cs typeface="Arial" panose="020B0604020202020204" pitchFamily="34" charset="0"/>
              </a:rPr>
              <a:t>37</a:t>
            </a:r>
            <a:r>
              <a:rPr lang="en-US" sz="2000" dirty="0">
                <a:latin typeface="Arial" panose="020B0604020202020204" pitchFamily="34" charset="0"/>
                <a:cs typeface="Arial" panose="020B0604020202020204" pitchFamily="34" charset="0"/>
              </a:rPr>
              <a:t>Ar EC-decay</a:t>
            </a:r>
          </a:p>
          <a:p>
            <a:pPr marL="342900" indent="-342900">
              <a:buClr>
                <a:srgbClr val="00A9FF"/>
              </a:buClr>
              <a:buFont typeface="Wingdings" pitchFamily="2" charset="2"/>
              <a:buChar char="§"/>
            </a:pPr>
            <a:r>
              <a:rPr lang="en-US" sz="2000" dirty="0">
                <a:latin typeface="Arial" panose="020B0604020202020204" pitchFamily="34" charset="0"/>
                <a:cs typeface="Arial" panose="020B0604020202020204" pitchFamily="34" charset="0"/>
              </a:rPr>
              <a:t>Auger electron energies (eV-scale)</a:t>
            </a:r>
          </a:p>
          <a:p>
            <a:pPr marL="800100" lvl="1" indent="-342900">
              <a:buClr>
                <a:srgbClr val="00A9FF"/>
              </a:buClr>
              <a:buFont typeface="Courier New" panose="02070309020205020404" pitchFamily="49" charset="0"/>
              <a:buChar char="o"/>
            </a:pPr>
            <a:r>
              <a:rPr lang="en-US" sz="2000" dirty="0">
                <a:latin typeface="Arial" panose="020B0604020202020204" pitchFamily="34" charset="0"/>
                <a:cs typeface="Arial" panose="020B0604020202020204" pitchFamily="34" charset="0"/>
              </a:rPr>
              <a:t>Benchmark simulations </a:t>
            </a:r>
            <a:r>
              <a:rPr lang="en-US" sz="2000" dirty="0">
                <a:latin typeface="Arial" panose="020B0604020202020204" pitchFamily="34" charset="0"/>
                <a:cs typeface="Arial" panose="020B0604020202020204" pitchFamily="34" charset="0"/>
                <a:sym typeface="Wingdings" pitchFamily="2" charset="2"/>
              </a:rPr>
              <a:t> spectra modeling for </a:t>
            </a:r>
            <a:r>
              <a:rPr lang="en-US" sz="2000" dirty="0" err="1">
                <a:latin typeface="Arial" panose="020B0604020202020204" pitchFamily="34" charset="0"/>
                <a:cs typeface="Arial" panose="020B0604020202020204" pitchFamily="34" charset="0"/>
                <a:sym typeface="Wingdings" pitchFamily="2" charset="2"/>
              </a:rPr>
              <a:t>BeEST</a:t>
            </a:r>
            <a:r>
              <a:rPr lang="en-US" sz="2000" dirty="0">
                <a:latin typeface="Arial" panose="020B0604020202020204" pitchFamily="34" charset="0"/>
                <a:cs typeface="Arial" panose="020B0604020202020204" pitchFamily="34" charset="0"/>
                <a:sym typeface="Wingdings" pitchFamily="2" charset="2"/>
              </a:rPr>
              <a:t>/SALER</a:t>
            </a:r>
            <a:endParaRPr lang="en-US" sz="2000" dirty="0">
              <a:latin typeface="Arial" panose="020B0604020202020204" pitchFamily="34" charset="0"/>
              <a:cs typeface="Arial" panose="020B0604020202020204" pitchFamily="34" charset="0"/>
            </a:endParaRPr>
          </a:p>
          <a:p>
            <a:pPr marL="800100" lvl="1" indent="-342900">
              <a:buClr>
                <a:srgbClr val="00A9FF"/>
              </a:buClr>
              <a:buFont typeface="Courier New" panose="02070309020205020404" pitchFamily="49" charset="0"/>
              <a:buChar char="o"/>
            </a:pPr>
            <a:r>
              <a:rPr lang="en-US" sz="2000" dirty="0">
                <a:latin typeface="Arial" panose="020B0604020202020204" pitchFamily="34" charset="0"/>
                <a:cs typeface="Arial" panose="020B0604020202020204" pitchFamily="34" charset="0"/>
              </a:rPr>
              <a:t>Input for dosimetry evaluations (medical applications; UK collaboration)</a:t>
            </a:r>
          </a:p>
        </p:txBody>
      </p:sp>
      <p:pic>
        <p:nvPicPr>
          <p:cNvPr id="19" name="Picture 18" descr="A machine with many wires and a metal tube&#10;&#10;AI-generated content may be incorrect.">
            <a:extLst>
              <a:ext uri="{FF2B5EF4-FFF2-40B4-BE49-F238E27FC236}">
                <a16:creationId xmlns:a16="http://schemas.microsoft.com/office/drawing/2014/main" id="{8A446329-6BAB-7166-EFCB-06FA60167BB8}"/>
              </a:ext>
            </a:extLst>
          </p:cNvPr>
          <p:cNvPicPr>
            <a:picLocks noChangeAspect="1"/>
          </p:cNvPicPr>
          <p:nvPr/>
        </p:nvPicPr>
        <p:blipFill>
          <a:blip r:embed="rId2">
            <a:extLst>
              <a:ext uri="{28A0092B-C50C-407E-A947-70E740481C1C}">
                <a14:useLocalDpi xmlns:a14="http://schemas.microsoft.com/office/drawing/2010/main" val="0"/>
              </a:ext>
            </a:extLst>
          </a:blip>
          <a:srcRect b="15378"/>
          <a:stretch>
            <a:fillRect/>
          </a:stretch>
        </p:blipFill>
        <p:spPr>
          <a:xfrm>
            <a:off x="8771333" y="399062"/>
            <a:ext cx="3257089" cy="4445310"/>
          </a:xfrm>
          <a:prstGeom prst="rect">
            <a:avLst/>
          </a:prstGeom>
        </p:spPr>
      </p:pic>
      <p:sp>
        <p:nvSpPr>
          <p:cNvPr id="20" name="TextBox 19">
            <a:extLst>
              <a:ext uri="{FF2B5EF4-FFF2-40B4-BE49-F238E27FC236}">
                <a16:creationId xmlns:a16="http://schemas.microsoft.com/office/drawing/2014/main" id="{80772861-9342-E7CB-C3C5-218784BE6DCE}"/>
              </a:ext>
            </a:extLst>
          </p:cNvPr>
          <p:cNvSpPr txBox="1"/>
          <p:nvPr/>
        </p:nvSpPr>
        <p:spPr>
          <a:xfrm>
            <a:off x="9116921" y="580687"/>
            <a:ext cx="2636363" cy="892552"/>
          </a:xfrm>
          <a:prstGeom prst="rect">
            <a:avLst/>
          </a:prstGeom>
          <a:solidFill>
            <a:schemeClr val="bg1">
              <a:alpha val="22000"/>
            </a:schemeClr>
          </a:solidFill>
        </p:spPr>
        <p:txBody>
          <a:bodyPr wrap="square" rtlCol="0">
            <a:spAutoFit/>
          </a:bodyPr>
          <a:lstStyle/>
          <a:p>
            <a:pPr algn="ctr"/>
            <a:r>
              <a:rPr lang="en-CA" sz="1600" b="1" i="1" dirty="0">
                <a:solidFill>
                  <a:schemeClr val="bg1"/>
                </a:solidFill>
              </a:rPr>
              <a:t>CRONOS</a:t>
            </a:r>
          </a:p>
          <a:p>
            <a:pPr algn="ctr"/>
            <a:r>
              <a:rPr lang="en-US" dirty="0">
                <a:solidFill>
                  <a:schemeClr val="bg1"/>
                </a:solidFill>
              </a:rPr>
              <a:t>“Cryogenic Research </a:t>
            </a:r>
            <a:r>
              <a:rPr lang="en-US" dirty="0" err="1">
                <a:solidFill>
                  <a:schemeClr val="bg1"/>
                </a:solidFill>
              </a:rPr>
              <a:t>fOr</a:t>
            </a:r>
            <a:r>
              <a:rPr lang="en-US" dirty="0">
                <a:solidFill>
                  <a:schemeClr val="bg1"/>
                </a:solidFill>
              </a:rPr>
              <a:t> </a:t>
            </a:r>
            <a:r>
              <a:rPr lang="en-US" dirty="0" err="1">
                <a:solidFill>
                  <a:schemeClr val="bg1"/>
                </a:solidFill>
              </a:rPr>
              <a:t>NOvel</a:t>
            </a:r>
            <a:r>
              <a:rPr lang="en-US" dirty="0">
                <a:solidFill>
                  <a:schemeClr val="bg1"/>
                </a:solidFill>
              </a:rPr>
              <a:t> Sensors”</a:t>
            </a:r>
            <a:endParaRPr lang="en-CA" sz="1600" b="1" i="1" dirty="0">
              <a:solidFill>
                <a:schemeClr val="bg1"/>
              </a:solidFill>
            </a:endParaRPr>
          </a:p>
        </p:txBody>
      </p:sp>
      <p:sp>
        <p:nvSpPr>
          <p:cNvPr id="3" name="TextBox 2">
            <a:extLst>
              <a:ext uri="{FF2B5EF4-FFF2-40B4-BE49-F238E27FC236}">
                <a16:creationId xmlns:a16="http://schemas.microsoft.com/office/drawing/2014/main" id="{7DFCADF7-B042-2DE3-9AC2-FDB13BEA8FB2}"/>
              </a:ext>
            </a:extLst>
          </p:cNvPr>
          <p:cNvSpPr txBox="1"/>
          <p:nvPr/>
        </p:nvSpPr>
        <p:spPr>
          <a:xfrm>
            <a:off x="86526" y="688696"/>
            <a:ext cx="6295743" cy="1631216"/>
          </a:xfrm>
          <a:prstGeom prst="rect">
            <a:avLst/>
          </a:prstGeom>
          <a:noFill/>
        </p:spPr>
        <p:txBody>
          <a:bodyPr wrap="square" rtlCol="0">
            <a:spAutoFit/>
          </a:bodyPr>
          <a:lstStyle/>
          <a:p>
            <a:r>
              <a:rPr lang="en-US" sz="2000" b="1" dirty="0"/>
              <a:t>…TRIUMF Dilution Fridge will be ready for:</a:t>
            </a:r>
          </a:p>
          <a:p>
            <a:pPr marL="342900" indent="-342900">
              <a:buClr>
                <a:srgbClr val="00A9FF"/>
              </a:buClr>
              <a:buFont typeface="Wingdings" pitchFamily="2" charset="2"/>
              <a:buChar char="§"/>
            </a:pPr>
            <a:r>
              <a:rPr lang="en-US" sz="2000" dirty="0"/>
              <a:t>STJ operation</a:t>
            </a:r>
          </a:p>
          <a:p>
            <a:pPr marL="342900" indent="-342900">
              <a:buClr>
                <a:srgbClr val="00A9FF"/>
              </a:buClr>
              <a:buFont typeface="Wingdings" pitchFamily="2" charset="2"/>
              <a:buChar char="§"/>
            </a:pPr>
            <a:r>
              <a:rPr lang="en-US" sz="2000" dirty="0"/>
              <a:t>&amp; phonon-mediated sensors operation</a:t>
            </a:r>
          </a:p>
          <a:p>
            <a:pPr marL="342900" indent="-342900">
              <a:buClr>
                <a:srgbClr val="00A9FF"/>
              </a:buClr>
              <a:buFont typeface="Wingdings" pitchFamily="2" charset="2"/>
              <a:buChar char="§"/>
            </a:pPr>
            <a:r>
              <a:rPr lang="en-CA" sz="2000" dirty="0"/>
              <a:t>Implantation &amp; measurement on site; study isotopes with T</a:t>
            </a:r>
            <a:r>
              <a:rPr lang="en-CA" sz="2000" baseline="-25000" dirty="0"/>
              <a:t>1/2</a:t>
            </a:r>
            <a:r>
              <a:rPr lang="en-CA" sz="2000" dirty="0"/>
              <a:t> of hours to days</a:t>
            </a:r>
          </a:p>
        </p:txBody>
      </p:sp>
      <p:pic>
        <p:nvPicPr>
          <p:cNvPr id="8" name="Picture 7">
            <a:extLst>
              <a:ext uri="{FF2B5EF4-FFF2-40B4-BE49-F238E27FC236}">
                <a16:creationId xmlns:a16="http://schemas.microsoft.com/office/drawing/2014/main" id="{F77638D3-3EA1-F400-9678-F26169438BE0}"/>
              </a:ext>
            </a:extLst>
          </p:cNvPr>
          <p:cNvPicPr>
            <a:picLocks noChangeAspect="1"/>
          </p:cNvPicPr>
          <p:nvPr/>
        </p:nvPicPr>
        <p:blipFill rotWithShape="1">
          <a:blip r:embed="rId3">
            <a:extLst>
              <a:ext uri="{28A0092B-C50C-407E-A947-70E740481C1C}">
                <a14:useLocalDpi xmlns:a14="http://schemas.microsoft.com/office/drawing/2010/main" val="0"/>
              </a:ext>
            </a:extLst>
          </a:blip>
          <a:srcRect l="4612" r="8018"/>
          <a:stretch>
            <a:fillRect/>
          </a:stretch>
        </p:blipFill>
        <p:spPr>
          <a:xfrm>
            <a:off x="6170788" y="525111"/>
            <a:ext cx="2341765" cy="2010200"/>
          </a:xfrm>
          <a:prstGeom prst="rect">
            <a:avLst/>
          </a:prstGeom>
          <a:ln>
            <a:noFill/>
          </a:ln>
          <a:effectLst>
            <a:outerShdw blurRad="190500" algn="tl" rotWithShape="0">
              <a:srgbClr val="000000">
                <a:alpha val="70000"/>
              </a:srgbClr>
            </a:outerShdw>
          </a:effectLst>
        </p:spPr>
      </p:pic>
      <p:sp>
        <p:nvSpPr>
          <p:cNvPr id="16" name="TextBox 15">
            <a:extLst>
              <a:ext uri="{FF2B5EF4-FFF2-40B4-BE49-F238E27FC236}">
                <a16:creationId xmlns:a16="http://schemas.microsoft.com/office/drawing/2014/main" id="{6D96D25B-B6C9-C158-0508-A6FF0D6E57B1}"/>
              </a:ext>
            </a:extLst>
          </p:cNvPr>
          <p:cNvSpPr txBox="1"/>
          <p:nvPr/>
        </p:nvSpPr>
        <p:spPr>
          <a:xfrm>
            <a:off x="396255" y="2432931"/>
            <a:ext cx="3034805" cy="400110"/>
          </a:xfrm>
          <a:prstGeom prst="rect">
            <a:avLst/>
          </a:prstGeom>
          <a:noFill/>
        </p:spPr>
        <p:txBody>
          <a:bodyPr wrap="none" rtlCol="0">
            <a:spAutoFit/>
          </a:bodyPr>
          <a:lstStyle/>
          <a:p>
            <a:r>
              <a:rPr lang="en-US" sz="2000" b="1" u="sng" dirty="0"/>
              <a:t>“Day 1” Science cases:</a:t>
            </a:r>
          </a:p>
        </p:txBody>
      </p:sp>
      <p:pic>
        <p:nvPicPr>
          <p:cNvPr id="22" name="Picture 21">
            <a:extLst>
              <a:ext uri="{FF2B5EF4-FFF2-40B4-BE49-F238E27FC236}">
                <a16:creationId xmlns:a16="http://schemas.microsoft.com/office/drawing/2014/main" id="{3B9E2AA0-C969-E3E4-448A-D3DFBAF27B44}"/>
              </a:ext>
            </a:extLst>
          </p:cNvPr>
          <p:cNvPicPr>
            <a:picLocks noChangeAspect="1"/>
          </p:cNvPicPr>
          <p:nvPr/>
        </p:nvPicPr>
        <p:blipFill>
          <a:blip r:embed="rId4"/>
          <a:stretch>
            <a:fillRect/>
          </a:stretch>
        </p:blipFill>
        <p:spPr>
          <a:xfrm>
            <a:off x="6099628" y="2535311"/>
            <a:ext cx="2457702" cy="2118709"/>
          </a:xfrm>
          <a:prstGeom prst="rect">
            <a:avLst/>
          </a:prstGeom>
        </p:spPr>
      </p:pic>
      <p:sp>
        <p:nvSpPr>
          <p:cNvPr id="24" name="TextBox 23">
            <a:extLst>
              <a:ext uri="{FF2B5EF4-FFF2-40B4-BE49-F238E27FC236}">
                <a16:creationId xmlns:a16="http://schemas.microsoft.com/office/drawing/2014/main" id="{7373E8FD-1C30-23A1-F1E0-BCF17C5C5F5C}"/>
              </a:ext>
            </a:extLst>
          </p:cNvPr>
          <p:cNvSpPr txBox="1"/>
          <p:nvPr/>
        </p:nvSpPr>
        <p:spPr>
          <a:xfrm>
            <a:off x="82265" y="4861191"/>
            <a:ext cx="11440485" cy="1015663"/>
          </a:xfrm>
          <a:prstGeom prst="rect">
            <a:avLst/>
          </a:prstGeom>
          <a:noFill/>
        </p:spPr>
        <p:txBody>
          <a:bodyPr wrap="square">
            <a:spAutoFit/>
          </a:bodyPr>
          <a:lstStyle/>
          <a:p>
            <a:pPr marL="342900" indent="-342900">
              <a:buClr>
                <a:srgbClr val="00A9FF"/>
              </a:buClr>
              <a:buFont typeface="Wingdings" pitchFamily="2" charset="2"/>
              <a:buChar char="§"/>
            </a:pPr>
            <a:r>
              <a:rPr lang="en-US" sz="2000" dirty="0">
                <a:latin typeface="Arial" panose="020B0604020202020204" pitchFamily="34" charset="0"/>
                <a:cs typeface="Arial" panose="020B0604020202020204" pitchFamily="34" charset="0"/>
              </a:rPr>
              <a:t>Study effect of medium interaction on peak shapes (</a:t>
            </a:r>
            <a:r>
              <a:rPr lang="en-US" sz="2000" baseline="30000" dirty="0">
                <a:latin typeface="Arial" panose="020B0604020202020204" pitchFamily="34" charset="0"/>
                <a:cs typeface="Arial" panose="020B0604020202020204" pitchFamily="34" charset="0"/>
              </a:rPr>
              <a:t>7</a:t>
            </a:r>
            <a:r>
              <a:rPr lang="en-US" sz="2000" dirty="0">
                <a:latin typeface="Arial" panose="020B0604020202020204" pitchFamily="34" charset="0"/>
                <a:cs typeface="Arial" panose="020B0604020202020204" pitchFamily="34" charset="0"/>
              </a:rPr>
              <a:t>Be, </a:t>
            </a:r>
            <a:r>
              <a:rPr lang="en-US" sz="2000" baseline="30000" dirty="0">
                <a:latin typeface="Arial" panose="020B0604020202020204" pitchFamily="34" charset="0"/>
                <a:cs typeface="Arial" panose="020B0604020202020204" pitchFamily="34" charset="0"/>
              </a:rPr>
              <a:t>37</a:t>
            </a:r>
            <a:r>
              <a:rPr lang="en-US" sz="2000" dirty="0">
                <a:latin typeface="Arial" panose="020B0604020202020204" pitchFamily="34" charset="0"/>
                <a:cs typeface="Arial" panose="020B0604020202020204" pitchFamily="34" charset="0"/>
              </a:rPr>
              <a:t>Ar, …), i.e., compare detector response of different cryogenic detector types</a:t>
            </a:r>
          </a:p>
          <a:p>
            <a:pPr marL="342900" indent="-342900">
              <a:buClr>
                <a:srgbClr val="00A9FF"/>
              </a:buClr>
              <a:buFont typeface="Wingdings" pitchFamily="2" charset="2"/>
              <a:buChar char="§"/>
            </a:pPr>
            <a:r>
              <a:rPr lang="en-US" sz="2000" dirty="0">
                <a:latin typeface="Arial" panose="020B0604020202020204" pitchFamily="34" charset="0"/>
                <a:cs typeface="Arial" panose="020B0604020202020204" pitchFamily="34" charset="0"/>
              </a:rPr>
              <a:t>Study of gamma-induced recoils from nuclear Isomers (collaboration with SLAC)</a:t>
            </a:r>
          </a:p>
        </p:txBody>
      </p:sp>
      <p:sp>
        <p:nvSpPr>
          <p:cNvPr id="5" name="TextBox 4">
            <a:extLst>
              <a:ext uri="{FF2B5EF4-FFF2-40B4-BE49-F238E27FC236}">
                <a16:creationId xmlns:a16="http://schemas.microsoft.com/office/drawing/2014/main" id="{57B90202-135B-74BE-FB4A-629BE96E3DE1}"/>
              </a:ext>
            </a:extLst>
          </p:cNvPr>
          <p:cNvSpPr txBox="1"/>
          <p:nvPr/>
        </p:nvSpPr>
        <p:spPr>
          <a:xfrm>
            <a:off x="2035302" y="5903934"/>
            <a:ext cx="8121396" cy="923330"/>
          </a:xfrm>
          <a:prstGeom prst="rect">
            <a:avLst/>
          </a:prstGeom>
          <a:noFill/>
        </p:spPr>
        <p:txBody>
          <a:bodyPr wrap="square">
            <a:spAutoFit/>
          </a:bodyPr>
          <a:lstStyle/>
          <a:p>
            <a:pPr lvl="1" algn="ctr"/>
            <a:r>
              <a:rPr lang="en-US" sz="1800" b="1" dirty="0">
                <a:latin typeface="Arial" panose="020B0604020202020204" pitchFamily="34" charset="0"/>
                <a:cs typeface="Arial" panose="020B0604020202020204" pitchFamily="34" charset="0"/>
                <a:sym typeface="Wingdings" pitchFamily="2" charset="2"/>
              </a:rPr>
              <a:t> </a:t>
            </a:r>
            <a:r>
              <a:rPr lang="en-US" b="1" dirty="0">
                <a:latin typeface="Arial" panose="020B0604020202020204" pitchFamily="34" charset="0"/>
                <a:cs typeface="Arial" panose="020B0604020202020204" pitchFamily="34" charset="0"/>
                <a:sym typeface="Wingdings" pitchFamily="2" charset="2"/>
              </a:rPr>
              <a:t>Perform </a:t>
            </a:r>
            <a:r>
              <a:rPr lang="en-CA" sz="1800" b="1" dirty="0">
                <a:latin typeface="Arial" panose="020B0604020202020204" pitchFamily="34" charset="0"/>
                <a:cs typeface="Arial" panose="020B0604020202020204" pitchFamily="34" charset="0"/>
              </a:rPr>
              <a:t>general study of low-energy nuclear recoils in low-threshold solid-state detectors, with potential implications for a wide variety of BSM searches</a:t>
            </a: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75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1BA5C-1B7D-C843-31C6-60A9B17B2A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643C2-559C-3F64-F292-9AB12B81D9DF}"/>
              </a:ext>
            </a:extLst>
          </p:cNvPr>
          <p:cNvSpPr>
            <a:spLocks noGrp="1"/>
          </p:cNvSpPr>
          <p:nvPr>
            <p:ph type="title"/>
          </p:nvPr>
        </p:nvSpPr>
        <p:spPr>
          <a:xfrm>
            <a:off x="155604" y="165338"/>
            <a:ext cx="8953827" cy="650329"/>
          </a:xfrm>
        </p:spPr>
        <p:txBody>
          <a:bodyPr>
            <a:normAutofit/>
          </a:bodyPr>
          <a:lstStyle/>
          <a:p>
            <a:r>
              <a:rPr lang="en-US" sz="2400" dirty="0"/>
              <a:t>Fast growing </a:t>
            </a:r>
            <a:r>
              <a:rPr lang="en-US" sz="2400" dirty="0" err="1"/>
              <a:t>Astroparticle</a:t>
            </a:r>
            <a:r>
              <a:rPr lang="en-US" sz="2400" dirty="0"/>
              <a:t> Physics Program</a:t>
            </a:r>
          </a:p>
        </p:txBody>
      </p:sp>
      <p:sp>
        <p:nvSpPr>
          <p:cNvPr id="8" name="TextBox 7">
            <a:extLst>
              <a:ext uri="{FF2B5EF4-FFF2-40B4-BE49-F238E27FC236}">
                <a16:creationId xmlns:a16="http://schemas.microsoft.com/office/drawing/2014/main" id="{DC5DC8B9-9A40-1F5B-47CF-9022107E1517}"/>
              </a:ext>
            </a:extLst>
          </p:cNvPr>
          <p:cNvSpPr txBox="1"/>
          <p:nvPr/>
        </p:nvSpPr>
        <p:spPr>
          <a:xfrm>
            <a:off x="267428" y="640687"/>
            <a:ext cx="5759397" cy="338554"/>
          </a:xfrm>
          <a:prstGeom prst="rect">
            <a:avLst/>
          </a:prstGeom>
          <a:noFill/>
        </p:spPr>
        <p:txBody>
          <a:bodyPr wrap="none" rtlCol="0">
            <a:spAutoFit/>
          </a:bodyPr>
          <a:lstStyle/>
          <a:p>
            <a:r>
              <a:rPr lang="en-US" sz="1600" dirty="0"/>
              <a:t>World-Leading Laboratory Search for a Fourth “keV” Neutrino</a:t>
            </a:r>
          </a:p>
        </p:txBody>
      </p:sp>
      <p:sp>
        <p:nvSpPr>
          <p:cNvPr id="10" name="TextBox 9">
            <a:extLst>
              <a:ext uri="{FF2B5EF4-FFF2-40B4-BE49-F238E27FC236}">
                <a16:creationId xmlns:a16="http://schemas.microsoft.com/office/drawing/2014/main" id="{482709B1-D106-5A37-FB71-1099E23BA6B0}"/>
              </a:ext>
            </a:extLst>
          </p:cNvPr>
          <p:cNvSpPr txBox="1"/>
          <p:nvPr/>
        </p:nvSpPr>
        <p:spPr>
          <a:xfrm>
            <a:off x="6458210" y="3864449"/>
            <a:ext cx="5250540" cy="338554"/>
          </a:xfrm>
          <a:prstGeom prst="rect">
            <a:avLst/>
          </a:prstGeom>
          <a:noFill/>
        </p:spPr>
        <p:txBody>
          <a:bodyPr wrap="none" rtlCol="0">
            <a:spAutoFit/>
          </a:bodyPr>
          <a:lstStyle/>
          <a:p>
            <a:r>
              <a:rPr lang="en-US" sz="1600" dirty="0"/>
              <a:t>Direct Probe of Neutrino </a:t>
            </a:r>
            <a:r>
              <a:rPr lang="en-US" sz="1600" dirty="0" err="1"/>
              <a:t>Wavepacket</a:t>
            </a:r>
            <a:r>
              <a:rPr lang="en-US" sz="1600" dirty="0"/>
              <a:t> Heisenberg Width</a:t>
            </a:r>
          </a:p>
        </p:txBody>
      </p:sp>
      <p:pic>
        <p:nvPicPr>
          <p:cNvPr id="12" name="Picture 11" descr="Chart&#10;&#10;Description automatically generated">
            <a:extLst>
              <a:ext uri="{FF2B5EF4-FFF2-40B4-BE49-F238E27FC236}">
                <a16:creationId xmlns:a16="http://schemas.microsoft.com/office/drawing/2014/main" id="{B367ACB1-EEE2-240A-16B6-52BACB64AB92}"/>
              </a:ext>
            </a:extLst>
          </p:cNvPr>
          <p:cNvPicPr>
            <a:picLocks noChangeAspect="1"/>
          </p:cNvPicPr>
          <p:nvPr/>
        </p:nvPicPr>
        <p:blipFill>
          <a:blip r:embed="rId2"/>
          <a:stretch>
            <a:fillRect/>
          </a:stretch>
        </p:blipFill>
        <p:spPr>
          <a:xfrm>
            <a:off x="3398350" y="1024152"/>
            <a:ext cx="2218680" cy="2218680"/>
          </a:xfrm>
          <a:prstGeom prst="rect">
            <a:avLst/>
          </a:prstGeom>
        </p:spPr>
      </p:pic>
      <p:sp>
        <p:nvSpPr>
          <p:cNvPr id="14" name="TextBox 13">
            <a:extLst>
              <a:ext uri="{FF2B5EF4-FFF2-40B4-BE49-F238E27FC236}">
                <a16:creationId xmlns:a16="http://schemas.microsoft.com/office/drawing/2014/main" id="{9538DB24-0820-14F7-6F65-BE0CFE2724C8}"/>
              </a:ext>
            </a:extLst>
          </p:cNvPr>
          <p:cNvSpPr txBox="1"/>
          <p:nvPr/>
        </p:nvSpPr>
        <p:spPr>
          <a:xfrm>
            <a:off x="3217001" y="3268336"/>
            <a:ext cx="4027079" cy="400110"/>
          </a:xfrm>
          <a:prstGeom prst="rect">
            <a:avLst/>
          </a:prstGeom>
          <a:noFill/>
        </p:spPr>
        <p:txBody>
          <a:bodyPr wrap="square">
            <a:spAutoFit/>
          </a:bodyPr>
          <a:lstStyle/>
          <a:p>
            <a:r>
              <a:rPr lang="en-US" sz="1000" dirty="0"/>
              <a:t>Phase-II: PRL </a:t>
            </a:r>
            <a:r>
              <a:rPr lang="en-US" sz="1000" b="1" dirty="0"/>
              <a:t>126</a:t>
            </a:r>
            <a:r>
              <a:rPr lang="en-US" sz="1000" dirty="0"/>
              <a:t>, 021803 (2021)</a:t>
            </a:r>
          </a:p>
          <a:p>
            <a:r>
              <a:rPr lang="en-US" sz="1000" dirty="0"/>
              <a:t>Phase-III: PRD </a:t>
            </a:r>
            <a:r>
              <a:rPr lang="en-US" sz="1000" b="1" dirty="0"/>
              <a:t>111</a:t>
            </a:r>
            <a:r>
              <a:rPr lang="en-US" sz="1000" dirty="0"/>
              <a:t>, 052010 (2025) – </a:t>
            </a:r>
            <a:r>
              <a:rPr lang="en-US" sz="1000" i="1" dirty="0"/>
              <a:t>Analysis Procedure</a:t>
            </a:r>
          </a:p>
        </p:txBody>
      </p:sp>
      <p:sp>
        <p:nvSpPr>
          <p:cNvPr id="16" name="TextBox 15">
            <a:extLst>
              <a:ext uri="{FF2B5EF4-FFF2-40B4-BE49-F238E27FC236}">
                <a16:creationId xmlns:a16="http://schemas.microsoft.com/office/drawing/2014/main" id="{773DED71-B9C6-610F-6099-4540692684F6}"/>
              </a:ext>
            </a:extLst>
          </p:cNvPr>
          <p:cNvSpPr txBox="1"/>
          <p:nvPr/>
        </p:nvSpPr>
        <p:spPr>
          <a:xfrm>
            <a:off x="151036" y="6564790"/>
            <a:ext cx="3296292" cy="246221"/>
          </a:xfrm>
          <a:prstGeom prst="rect">
            <a:avLst/>
          </a:prstGeom>
          <a:noFill/>
        </p:spPr>
        <p:txBody>
          <a:bodyPr wrap="square">
            <a:spAutoFit/>
          </a:bodyPr>
          <a:lstStyle/>
          <a:p>
            <a:r>
              <a:rPr lang="en-US" sz="1000" dirty="0"/>
              <a:t>Phase-III: PRL (</a:t>
            </a:r>
            <a:r>
              <a:rPr lang="en-US" sz="1000" i="1" dirty="0"/>
              <a:t>accepted</a:t>
            </a:r>
            <a:r>
              <a:rPr lang="en-US" sz="1000" dirty="0"/>
              <a:t>) arXiv:2411.08076</a:t>
            </a:r>
          </a:p>
        </p:txBody>
      </p:sp>
      <p:pic>
        <p:nvPicPr>
          <p:cNvPr id="17" name="Picture 16">
            <a:extLst>
              <a:ext uri="{FF2B5EF4-FFF2-40B4-BE49-F238E27FC236}">
                <a16:creationId xmlns:a16="http://schemas.microsoft.com/office/drawing/2014/main" id="{6BF9FBA5-F14E-96D6-1E05-3A861CC7BAC0}"/>
              </a:ext>
            </a:extLst>
          </p:cNvPr>
          <p:cNvPicPr>
            <a:picLocks noChangeAspect="1"/>
          </p:cNvPicPr>
          <p:nvPr/>
        </p:nvPicPr>
        <p:blipFill>
          <a:blip r:embed="rId3"/>
          <a:stretch>
            <a:fillRect/>
          </a:stretch>
        </p:blipFill>
        <p:spPr>
          <a:xfrm>
            <a:off x="6023660" y="4150300"/>
            <a:ext cx="3241209" cy="2313246"/>
          </a:xfrm>
          <a:prstGeom prst="rect">
            <a:avLst/>
          </a:prstGeom>
        </p:spPr>
      </p:pic>
      <p:pic>
        <p:nvPicPr>
          <p:cNvPr id="18" name="Picture 17">
            <a:extLst>
              <a:ext uri="{FF2B5EF4-FFF2-40B4-BE49-F238E27FC236}">
                <a16:creationId xmlns:a16="http://schemas.microsoft.com/office/drawing/2014/main" id="{10CFED9B-F9A2-7381-5AAE-3FA633C9E946}"/>
              </a:ext>
            </a:extLst>
          </p:cNvPr>
          <p:cNvPicPr>
            <a:picLocks noChangeAspect="1"/>
          </p:cNvPicPr>
          <p:nvPr/>
        </p:nvPicPr>
        <p:blipFill>
          <a:blip r:embed="rId4"/>
          <a:stretch>
            <a:fillRect/>
          </a:stretch>
        </p:blipFill>
        <p:spPr>
          <a:xfrm>
            <a:off x="267428" y="987579"/>
            <a:ext cx="2806152" cy="2666338"/>
          </a:xfrm>
          <a:prstGeom prst="rect">
            <a:avLst/>
          </a:prstGeom>
        </p:spPr>
      </p:pic>
      <p:pic>
        <p:nvPicPr>
          <p:cNvPr id="19" name="Picture 2">
            <a:extLst>
              <a:ext uri="{FF2B5EF4-FFF2-40B4-BE49-F238E27FC236}">
                <a16:creationId xmlns:a16="http://schemas.microsoft.com/office/drawing/2014/main" id="{1AF0642D-C4E0-77B2-07EF-A9BDFDACE3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7490" r="7490"/>
          <a:stretch/>
        </p:blipFill>
        <p:spPr bwMode="auto">
          <a:xfrm>
            <a:off x="9355533" y="4339395"/>
            <a:ext cx="2698080" cy="1785076"/>
          </a:xfrm>
          <a:prstGeom prst="rect">
            <a:avLst/>
          </a:prstGeom>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0FE2ED26-AC24-A11E-0F0D-320161FD9293}"/>
              </a:ext>
            </a:extLst>
          </p:cNvPr>
          <p:cNvSpPr txBox="1"/>
          <p:nvPr/>
        </p:nvSpPr>
        <p:spPr>
          <a:xfrm>
            <a:off x="9891865" y="6202493"/>
            <a:ext cx="2525552" cy="246221"/>
          </a:xfrm>
          <a:prstGeom prst="rect">
            <a:avLst/>
          </a:prstGeom>
          <a:noFill/>
        </p:spPr>
        <p:txBody>
          <a:bodyPr wrap="square">
            <a:spAutoFit/>
          </a:bodyPr>
          <a:lstStyle/>
          <a:p>
            <a:r>
              <a:rPr lang="en-US" sz="1000" dirty="0"/>
              <a:t>Phase-III: </a:t>
            </a:r>
            <a:r>
              <a:rPr lang="en-US" sz="1000" i="1" dirty="0"/>
              <a:t>Nature</a:t>
            </a:r>
            <a:r>
              <a:rPr lang="en-US" sz="1000" dirty="0"/>
              <a:t> </a:t>
            </a:r>
            <a:r>
              <a:rPr lang="en-US" sz="1000" b="1" dirty="0"/>
              <a:t>638</a:t>
            </a:r>
            <a:r>
              <a:rPr lang="en-US" sz="1000" dirty="0"/>
              <a:t>, 640–644 (2025)</a:t>
            </a:r>
          </a:p>
        </p:txBody>
      </p:sp>
      <p:sp>
        <p:nvSpPr>
          <p:cNvPr id="23" name="TextBox 22">
            <a:extLst>
              <a:ext uri="{FF2B5EF4-FFF2-40B4-BE49-F238E27FC236}">
                <a16:creationId xmlns:a16="http://schemas.microsoft.com/office/drawing/2014/main" id="{236B131B-2818-8E1D-449A-9E3D80C4469C}"/>
              </a:ext>
            </a:extLst>
          </p:cNvPr>
          <p:cNvSpPr txBox="1"/>
          <p:nvPr/>
        </p:nvSpPr>
        <p:spPr>
          <a:xfrm>
            <a:off x="6879216" y="693544"/>
            <a:ext cx="4759636" cy="338554"/>
          </a:xfrm>
          <a:prstGeom prst="rect">
            <a:avLst/>
          </a:prstGeom>
          <a:noFill/>
        </p:spPr>
        <p:txBody>
          <a:bodyPr wrap="none" rtlCol="0">
            <a:spAutoFit/>
          </a:bodyPr>
          <a:lstStyle/>
          <a:p>
            <a:r>
              <a:rPr lang="en-US" sz="1600" dirty="0"/>
              <a:t>Search for sub-MeV New Particles (e.g. Majorons)</a:t>
            </a:r>
          </a:p>
        </p:txBody>
      </p:sp>
      <p:pic>
        <p:nvPicPr>
          <p:cNvPr id="25" name="Picture 24">
            <a:extLst>
              <a:ext uri="{FF2B5EF4-FFF2-40B4-BE49-F238E27FC236}">
                <a16:creationId xmlns:a16="http://schemas.microsoft.com/office/drawing/2014/main" id="{C3D1689D-F9DD-9B6F-2AAF-9C57511FF22A}"/>
              </a:ext>
            </a:extLst>
          </p:cNvPr>
          <p:cNvPicPr>
            <a:picLocks noChangeAspect="1"/>
          </p:cNvPicPr>
          <p:nvPr/>
        </p:nvPicPr>
        <p:blipFill>
          <a:blip r:embed="rId6"/>
          <a:srcRect l="59122" t="920" b="1"/>
          <a:stretch/>
        </p:blipFill>
        <p:spPr>
          <a:xfrm>
            <a:off x="5960857" y="1270410"/>
            <a:ext cx="1751506" cy="1944070"/>
          </a:xfrm>
          <a:prstGeom prst="rect">
            <a:avLst/>
          </a:prstGeom>
        </p:spPr>
      </p:pic>
      <p:cxnSp>
        <p:nvCxnSpPr>
          <p:cNvPr id="26" name="Straight Arrow Connector 25">
            <a:extLst>
              <a:ext uri="{FF2B5EF4-FFF2-40B4-BE49-F238E27FC236}">
                <a16:creationId xmlns:a16="http://schemas.microsoft.com/office/drawing/2014/main" id="{CDEB5D64-A759-DF92-5755-92EC03F64995}"/>
              </a:ext>
            </a:extLst>
          </p:cNvPr>
          <p:cNvCxnSpPr>
            <a:cxnSpLocks/>
          </p:cNvCxnSpPr>
          <p:nvPr/>
        </p:nvCxnSpPr>
        <p:spPr>
          <a:xfrm flipV="1">
            <a:off x="7165702" y="1557403"/>
            <a:ext cx="777972" cy="423507"/>
          </a:xfrm>
          <a:prstGeom prst="straightConnector1">
            <a:avLst/>
          </a:prstGeom>
          <a:ln w="22225">
            <a:solidFill>
              <a:srgbClr val="FF0000"/>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CF7B0277-AB89-4416-AE63-657E156BA245}"/>
              </a:ext>
            </a:extLst>
          </p:cNvPr>
          <p:cNvSpPr txBox="1"/>
          <p:nvPr/>
        </p:nvSpPr>
        <p:spPr>
          <a:xfrm>
            <a:off x="7792908" y="1504523"/>
            <a:ext cx="360492" cy="369332"/>
          </a:xfrm>
          <a:prstGeom prst="rect">
            <a:avLst/>
          </a:prstGeom>
          <a:noFill/>
        </p:spPr>
        <p:txBody>
          <a:bodyPr wrap="square" rtlCol="0">
            <a:spAutoFit/>
          </a:bodyPr>
          <a:lstStyle/>
          <a:p>
            <a:r>
              <a:rPr lang="en-US" i="1" dirty="0">
                <a:solidFill>
                  <a:srgbClr val="FF0000"/>
                </a:solidFill>
                <a:latin typeface="Symbol" panose="05050102010706020507" pitchFamily="18" charset="2"/>
              </a:rPr>
              <a:t>c</a:t>
            </a:r>
          </a:p>
        </p:txBody>
      </p:sp>
      <p:pic>
        <p:nvPicPr>
          <p:cNvPr id="28" name="Picture 27">
            <a:extLst>
              <a:ext uri="{FF2B5EF4-FFF2-40B4-BE49-F238E27FC236}">
                <a16:creationId xmlns:a16="http://schemas.microsoft.com/office/drawing/2014/main" id="{7EBB0C71-328F-D6AB-CDCB-EF7F764921FE}"/>
              </a:ext>
            </a:extLst>
          </p:cNvPr>
          <p:cNvPicPr>
            <a:picLocks noChangeAspect="1"/>
          </p:cNvPicPr>
          <p:nvPr/>
        </p:nvPicPr>
        <p:blipFill>
          <a:blip r:embed="rId7"/>
          <a:stretch>
            <a:fillRect/>
          </a:stretch>
        </p:blipFill>
        <p:spPr>
          <a:xfrm>
            <a:off x="8213954" y="1077122"/>
            <a:ext cx="3839659" cy="2424961"/>
          </a:xfrm>
          <a:prstGeom prst="rect">
            <a:avLst/>
          </a:prstGeom>
        </p:spPr>
      </p:pic>
      <p:sp>
        <p:nvSpPr>
          <p:cNvPr id="32" name="TextBox 31">
            <a:extLst>
              <a:ext uri="{FF2B5EF4-FFF2-40B4-BE49-F238E27FC236}">
                <a16:creationId xmlns:a16="http://schemas.microsoft.com/office/drawing/2014/main" id="{1C946584-4FC9-4865-A146-B4E7F5759F07}"/>
              </a:ext>
            </a:extLst>
          </p:cNvPr>
          <p:cNvSpPr txBox="1"/>
          <p:nvPr/>
        </p:nvSpPr>
        <p:spPr>
          <a:xfrm>
            <a:off x="8624590" y="3523762"/>
            <a:ext cx="3483887" cy="246221"/>
          </a:xfrm>
          <a:prstGeom prst="rect">
            <a:avLst/>
          </a:prstGeom>
          <a:noFill/>
        </p:spPr>
        <p:txBody>
          <a:bodyPr wrap="square">
            <a:spAutoFit/>
          </a:bodyPr>
          <a:lstStyle/>
          <a:p>
            <a:r>
              <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rPr>
              <a:t> Phase-III: (result release Q4 2025) – “Invisible” particle search</a:t>
            </a:r>
            <a:endParaRPr lang="en-US" dirty="0"/>
          </a:p>
        </p:txBody>
      </p:sp>
      <p:pic>
        <p:nvPicPr>
          <p:cNvPr id="33" name="Picture 32" descr="A machine with a few parts&#10;&#10;AI-generated content may be incorrect.">
            <a:extLst>
              <a:ext uri="{FF2B5EF4-FFF2-40B4-BE49-F238E27FC236}">
                <a16:creationId xmlns:a16="http://schemas.microsoft.com/office/drawing/2014/main" id="{3FF25012-E9E0-BB8D-0F96-7050D20A36C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48328" y="4099010"/>
            <a:ext cx="1654077" cy="1145473"/>
          </a:xfrm>
          <a:prstGeom prst="rect">
            <a:avLst/>
          </a:prstGeom>
        </p:spPr>
      </p:pic>
      <p:pic>
        <p:nvPicPr>
          <p:cNvPr id="34" name="Picture 33" descr="A graph of events and events&#10;&#10;AI-generated content may be incorrect.">
            <a:extLst>
              <a:ext uri="{FF2B5EF4-FFF2-40B4-BE49-F238E27FC236}">
                <a16:creationId xmlns:a16="http://schemas.microsoft.com/office/drawing/2014/main" id="{897B289C-8EC2-3B34-2562-A7A65CE3633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03489" y="4138287"/>
            <a:ext cx="1476279" cy="1120240"/>
          </a:xfrm>
          <a:prstGeom prst="rect">
            <a:avLst/>
          </a:prstGeom>
        </p:spPr>
      </p:pic>
      <p:sp>
        <p:nvSpPr>
          <p:cNvPr id="5" name="TextBox 4">
            <a:extLst>
              <a:ext uri="{FF2B5EF4-FFF2-40B4-BE49-F238E27FC236}">
                <a16:creationId xmlns:a16="http://schemas.microsoft.com/office/drawing/2014/main" id="{D7BCB31C-D2D1-4B35-AB8B-11C6FCEFEE68}"/>
              </a:ext>
            </a:extLst>
          </p:cNvPr>
          <p:cNvSpPr txBox="1"/>
          <p:nvPr/>
        </p:nvSpPr>
        <p:spPr>
          <a:xfrm>
            <a:off x="293643" y="3739328"/>
            <a:ext cx="6209414" cy="369332"/>
          </a:xfrm>
          <a:prstGeom prst="rect">
            <a:avLst/>
          </a:prstGeom>
          <a:noFill/>
        </p:spPr>
        <p:txBody>
          <a:bodyPr wrap="square">
            <a:spAutoFit/>
          </a:bodyPr>
          <a:lstStyle/>
          <a:p>
            <a:pPr>
              <a:buNone/>
            </a:pPr>
            <a:r>
              <a:rPr lang="en-CA" dirty="0">
                <a:effectLst/>
                <a:latin typeface="Calibri" panose="020F0502020204030204" pitchFamily="34" charset="0"/>
              </a:rPr>
              <a:t>Sub-eV Nuclear Ranges, Molecular Dynamics</a:t>
            </a:r>
          </a:p>
        </p:txBody>
      </p:sp>
      <p:pic>
        <p:nvPicPr>
          <p:cNvPr id="6" name="Picture 5">
            <a:extLst>
              <a:ext uri="{FF2B5EF4-FFF2-40B4-BE49-F238E27FC236}">
                <a16:creationId xmlns:a16="http://schemas.microsoft.com/office/drawing/2014/main" id="{3D63BEB5-92EA-78CD-4241-2058242F2970}"/>
              </a:ext>
            </a:extLst>
          </p:cNvPr>
          <p:cNvPicPr>
            <a:picLocks noChangeAspect="1"/>
          </p:cNvPicPr>
          <p:nvPr/>
        </p:nvPicPr>
        <p:blipFill>
          <a:blip r:embed="rId10"/>
          <a:stretch>
            <a:fillRect/>
          </a:stretch>
        </p:blipFill>
        <p:spPr>
          <a:xfrm>
            <a:off x="3640369" y="5375952"/>
            <a:ext cx="1590171" cy="1197016"/>
          </a:xfrm>
          <a:prstGeom prst="rect">
            <a:avLst/>
          </a:prstGeom>
        </p:spPr>
      </p:pic>
      <p:pic>
        <p:nvPicPr>
          <p:cNvPr id="7" name="Picture 6">
            <a:extLst>
              <a:ext uri="{FF2B5EF4-FFF2-40B4-BE49-F238E27FC236}">
                <a16:creationId xmlns:a16="http://schemas.microsoft.com/office/drawing/2014/main" id="{EECB9713-204D-DAC6-2FFB-6BF8B01FBFFA}"/>
              </a:ext>
            </a:extLst>
          </p:cNvPr>
          <p:cNvPicPr>
            <a:picLocks noChangeAspect="1"/>
          </p:cNvPicPr>
          <p:nvPr/>
        </p:nvPicPr>
        <p:blipFill>
          <a:blip r:embed="rId11"/>
          <a:stretch>
            <a:fillRect/>
          </a:stretch>
        </p:blipFill>
        <p:spPr>
          <a:xfrm>
            <a:off x="370202" y="5375952"/>
            <a:ext cx="3044323" cy="1180232"/>
          </a:xfrm>
          <a:prstGeom prst="rect">
            <a:avLst/>
          </a:prstGeom>
        </p:spPr>
      </p:pic>
      <p:pic>
        <p:nvPicPr>
          <p:cNvPr id="1026" name="Picture 2">
            <a:extLst>
              <a:ext uri="{FF2B5EF4-FFF2-40B4-BE49-F238E27FC236}">
                <a16:creationId xmlns:a16="http://schemas.microsoft.com/office/drawing/2014/main" id="{A5B170D6-05DF-0CF8-D352-6CA27254AF9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043672" y="5102631"/>
            <a:ext cx="904190" cy="565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66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9CE0F-2A32-ADBB-C643-A1C98862B5A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66F7D61-A9C4-05DE-5478-096E2EDA23E9}"/>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07069" y="678782"/>
            <a:ext cx="11260087" cy="5397724"/>
          </a:xfrm>
          <a:prstGeom prst="rect">
            <a:avLst/>
          </a:prstGeom>
        </p:spPr>
      </p:pic>
      <p:sp>
        <p:nvSpPr>
          <p:cNvPr id="2" name="Title 1">
            <a:extLst>
              <a:ext uri="{FF2B5EF4-FFF2-40B4-BE49-F238E27FC236}">
                <a16:creationId xmlns:a16="http://schemas.microsoft.com/office/drawing/2014/main" id="{DE7CA072-6E21-1B27-6D40-C817EBA57812}"/>
              </a:ext>
            </a:extLst>
          </p:cNvPr>
          <p:cNvSpPr>
            <a:spLocks noGrp="1"/>
          </p:cNvSpPr>
          <p:nvPr>
            <p:ph type="title"/>
          </p:nvPr>
        </p:nvSpPr>
        <p:spPr>
          <a:xfrm>
            <a:off x="307069" y="239380"/>
            <a:ext cx="8953827" cy="650329"/>
          </a:xfrm>
        </p:spPr>
        <p:txBody>
          <a:bodyPr>
            <a:normAutofit/>
          </a:bodyPr>
          <a:lstStyle/>
          <a:p>
            <a:r>
              <a:rPr lang="en-US" sz="2400" dirty="0"/>
              <a:t>Challenge: Modeling the low-energy spectrum of the </a:t>
            </a:r>
            <a:r>
              <a:rPr lang="en-US" sz="2400" dirty="0" err="1"/>
              <a:t>BeEST</a:t>
            </a:r>
            <a:endParaRPr lang="en-US" sz="2400" dirty="0"/>
          </a:p>
        </p:txBody>
      </p:sp>
      <p:sp>
        <p:nvSpPr>
          <p:cNvPr id="23" name="TextBox 22">
            <a:extLst>
              <a:ext uri="{FF2B5EF4-FFF2-40B4-BE49-F238E27FC236}">
                <a16:creationId xmlns:a16="http://schemas.microsoft.com/office/drawing/2014/main" id="{7B8CE41D-19E0-E6C2-E73C-1AEB6610F7C2}"/>
              </a:ext>
            </a:extLst>
          </p:cNvPr>
          <p:cNvSpPr txBox="1"/>
          <p:nvPr/>
        </p:nvSpPr>
        <p:spPr>
          <a:xfrm>
            <a:off x="5425593" y="1400656"/>
            <a:ext cx="2729056" cy="1015663"/>
          </a:xfrm>
          <a:prstGeom prst="rect">
            <a:avLst/>
          </a:prstGeom>
          <a:solidFill>
            <a:schemeClr val="bg1"/>
          </a:solidFill>
        </p:spPr>
        <p:txBody>
          <a:bodyPr wrap="square">
            <a:spAutoFit/>
          </a:bodyPr>
          <a:lstStyle/>
          <a:p>
            <a:pPr lvl="0" algn="ctr"/>
            <a:r>
              <a:rPr lang="en-CA" sz="1500" b="1" i="1" dirty="0">
                <a:latin typeface="Arial" panose="020B0604020202020204" pitchFamily="34" charset="0"/>
                <a:ea typeface="Times New Roman" panose="02020603050405020304" pitchFamily="18" charset="0"/>
                <a:cs typeface="Arial" panose="020B0604020202020204" pitchFamily="34" charset="0"/>
              </a:rPr>
              <a:t>W</a:t>
            </a:r>
            <a:r>
              <a:rPr lang="en-CA" sz="1500" b="1" i="1" dirty="0">
                <a:effectLst/>
                <a:latin typeface="Arial" panose="020B0604020202020204" pitchFamily="34" charset="0"/>
                <a:ea typeface="Times New Roman" panose="02020603050405020304" pitchFamily="18" charset="0"/>
                <a:cs typeface="Arial" panose="020B0604020202020204" pitchFamily="34" charset="0"/>
              </a:rPr>
              <a:t>e have such a sensitive system that all material depended effects affect our measurement!</a:t>
            </a:r>
          </a:p>
        </p:txBody>
      </p:sp>
      <p:sp>
        <p:nvSpPr>
          <p:cNvPr id="5" name="TextBox 4">
            <a:extLst>
              <a:ext uri="{FF2B5EF4-FFF2-40B4-BE49-F238E27FC236}">
                <a16:creationId xmlns:a16="http://schemas.microsoft.com/office/drawing/2014/main" id="{39CA4D81-BBDC-F042-885E-E5F6AF3EF992}"/>
              </a:ext>
            </a:extLst>
          </p:cNvPr>
          <p:cNvSpPr txBox="1"/>
          <p:nvPr/>
        </p:nvSpPr>
        <p:spPr>
          <a:xfrm>
            <a:off x="161443" y="6323468"/>
            <a:ext cx="2828018" cy="430887"/>
          </a:xfrm>
          <a:prstGeom prst="rect">
            <a:avLst/>
          </a:prstGeom>
          <a:noFill/>
        </p:spPr>
        <p:txBody>
          <a:bodyPr wrap="none" rtlCol="0">
            <a:spAutoFit/>
          </a:bodyPr>
          <a:lstStyle/>
          <a:p>
            <a:pPr algn="ctr"/>
            <a:r>
              <a:rPr lang="en-US" sz="1100" dirty="0"/>
              <a:t>BeEST Collaboration, PRD </a:t>
            </a:r>
            <a:r>
              <a:rPr lang="en-US" sz="1100" b="1" dirty="0"/>
              <a:t>111</a:t>
            </a:r>
            <a:r>
              <a:rPr lang="en-US" sz="1100" dirty="0"/>
              <a:t>, 052010 (2025) </a:t>
            </a:r>
          </a:p>
          <a:p>
            <a:pPr algn="ctr"/>
            <a:r>
              <a:rPr lang="en-US" sz="1100" dirty="0"/>
              <a:t>M. Guerro, J. Machado, </a:t>
            </a:r>
            <a:r>
              <a:rPr lang="en-US" sz="1100" i="1" dirty="0"/>
              <a:t>et al. in prep</a:t>
            </a:r>
            <a:r>
              <a:rPr lang="en-US" sz="1100" dirty="0"/>
              <a:t>. (2025)</a:t>
            </a:r>
          </a:p>
        </p:txBody>
      </p:sp>
      <p:pic>
        <p:nvPicPr>
          <p:cNvPr id="4" name="Picture 3" descr="Chart, line chart&#10;&#10;Description automatically generated">
            <a:extLst>
              <a:ext uri="{FF2B5EF4-FFF2-40B4-BE49-F238E27FC236}">
                <a16:creationId xmlns:a16="http://schemas.microsoft.com/office/drawing/2014/main" id="{927F0628-2C5F-687B-F9A3-CCC78C282A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127" y="948798"/>
            <a:ext cx="5682060" cy="3587934"/>
          </a:xfrm>
          <a:prstGeom prst="rect">
            <a:avLst/>
          </a:prstGeom>
        </p:spPr>
      </p:pic>
      <p:pic>
        <p:nvPicPr>
          <p:cNvPr id="7" name="Picture 6">
            <a:extLst>
              <a:ext uri="{FF2B5EF4-FFF2-40B4-BE49-F238E27FC236}">
                <a16:creationId xmlns:a16="http://schemas.microsoft.com/office/drawing/2014/main" id="{87F0D2FD-BD97-2434-A75E-D629127A8BBC}"/>
              </a:ext>
            </a:extLst>
          </p:cNvPr>
          <p:cNvPicPr>
            <a:picLocks noChangeAspect="1"/>
          </p:cNvPicPr>
          <p:nvPr/>
        </p:nvPicPr>
        <p:blipFill>
          <a:blip r:embed="rId4"/>
          <a:stretch>
            <a:fillRect/>
          </a:stretch>
        </p:blipFill>
        <p:spPr>
          <a:xfrm>
            <a:off x="5911883" y="630504"/>
            <a:ext cx="6207498" cy="5429158"/>
          </a:xfrm>
          <a:prstGeom prst="rect">
            <a:avLst/>
          </a:prstGeom>
        </p:spPr>
      </p:pic>
      <p:sp>
        <p:nvSpPr>
          <p:cNvPr id="8" name="TextBox 7">
            <a:extLst>
              <a:ext uri="{FF2B5EF4-FFF2-40B4-BE49-F238E27FC236}">
                <a16:creationId xmlns:a16="http://schemas.microsoft.com/office/drawing/2014/main" id="{516DC4AD-D4FD-72FE-9867-4938AA5332A5}"/>
              </a:ext>
            </a:extLst>
          </p:cNvPr>
          <p:cNvSpPr txBox="1"/>
          <p:nvPr/>
        </p:nvSpPr>
        <p:spPr>
          <a:xfrm>
            <a:off x="340436" y="4783694"/>
            <a:ext cx="5501976" cy="124649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spcAft>
                <a:spcPts val="1200"/>
              </a:spcAft>
            </a:pPr>
            <a:r>
              <a:rPr lang="en-US" sz="2000" b="1" dirty="0">
                <a:latin typeface="Arial" panose="020B0604020202020204" pitchFamily="34" charset="0"/>
                <a:cs typeface="Arial" panose="020B0604020202020204" pitchFamily="34" charset="0"/>
              </a:rPr>
              <a:t>We need to know:</a:t>
            </a:r>
          </a:p>
          <a:p>
            <a:pPr marL="457200" indent="-457200">
              <a:spcAft>
                <a:spcPts val="600"/>
              </a:spcAft>
              <a:buAutoNum type="arabicParenR"/>
            </a:pPr>
            <a:r>
              <a:rPr lang="en-US" sz="2000" dirty="0">
                <a:latin typeface="Arial" panose="020B0604020202020204" pitchFamily="34" charset="0"/>
                <a:cs typeface="Arial" panose="020B0604020202020204" pitchFamily="34" charset="0"/>
              </a:rPr>
              <a:t>Where do implants go?</a:t>
            </a:r>
          </a:p>
          <a:p>
            <a:pPr marL="457200" indent="-457200">
              <a:spcAft>
                <a:spcPts val="600"/>
              </a:spcAft>
              <a:buAutoNum type="arabicParenR"/>
            </a:pPr>
            <a:r>
              <a:rPr lang="en-US" sz="2000" dirty="0">
                <a:latin typeface="Arial" panose="020B0604020202020204" pitchFamily="34" charset="0"/>
                <a:cs typeface="Arial" panose="020B0604020202020204" pitchFamily="34" charset="0"/>
              </a:rPr>
              <a:t>What is the Li 1s energy level at that site?</a:t>
            </a:r>
          </a:p>
        </p:txBody>
      </p:sp>
    </p:spTree>
    <p:extLst>
      <p:ext uri="{BB962C8B-B14F-4D97-AF65-F5344CB8AC3E}">
        <p14:creationId xmlns:p14="http://schemas.microsoft.com/office/powerpoint/2010/main" val="279058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23"/>
                                        </p:tgtEl>
                                      </p:cBhvr>
                                    </p:animEffect>
                                    <p:set>
                                      <p:cBhvr>
                                        <p:cTn id="7" dur="1" fill="hold">
                                          <p:stCondLst>
                                            <p:cond delay="499"/>
                                          </p:stCondLst>
                                        </p:cTn>
                                        <p:tgtEl>
                                          <p:spTgt spid="23"/>
                                        </p:tgtEl>
                                        <p:attrNameLst>
                                          <p:attrName>style.visibility</p:attrName>
                                        </p:attrNameLst>
                                      </p:cBhvr>
                                      <p:to>
                                        <p:strVal val="hidden"/>
                                      </p:to>
                                    </p:set>
                                  </p:childTnLst>
                                </p:cTn>
                              </p:par>
                              <p:par>
                                <p:cTn id="8" presetID="9" presetClass="exit" presetSubtype="0" fill="hold" nodeType="withEffect">
                                  <p:stCondLst>
                                    <p:cond delay="0"/>
                                  </p:stCondLst>
                                  <p:childTnLst>
                                    <p:animEffect transition="out" filter="dissolve">
                                      <p:cBhvr>
                                        <p:cTn id="9" dur="500"/>
                                        <p:tgtEl>
                                          <p:spTgt spid="3"/>
                                        </p:tgtEl>
                                      </p:cBhvr>
                                    </p:animEffect>
                                    <p:set>
                                      <p:cBhvr>
                                        <p:cTn id="10" dur="1" fill="hold">
                                          <p:stCondLst>
                                            <p:cond delay="499"/>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par>
                                <p:cTn id="16" presetID="9"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dissolv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CB569-3D5C-DB57-90C9-71F5FA06AE3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1AC18E2-53E7-E607-131C-4BBF9FB26405}"/>
              </a:ext>
            </a:extLst>
          </p:cNvPr>
          <p:cNvSpPr>
            <a:spLocks noGrp="1"/>
          </p:cNvSpPr>
          <p:nvPr>
            <p:ph type="title"/>
          </p:nvPr>
        </p:nvSpPr>
        <p:spPr>
          <a:xfrm>
            <a:off x="190197" y="113185"/>
            <a:ext cx="8953827" cy="650329"/>
          </a:xfrm>
        </p:spPr>
        <p:txBody>
          <a:bodyPr>
            <a:normAutofit/>
          </a:bodyPr>
          <a:lstStyle/>
          <a:p>
            <a:r>
              <a:rPr lang="en-US" sz="2400" dirty="0"/>
              <a:t>From BSM Physics Searches to Material Science…</a:t>
            </a:r>
          </a:p>
        </p:txBody>
      </p:sp>
      <p:sp>
        <p:nvSpPr>
          <p:cNvPr id="8" name="TextBox 7">
            <a:extLst>
              <a:ext uri="{FF2B5EF4-FFF2-40B4-BE49-F238E27FC236}">
                <a16:creationId xmlns:a16="http://schemas.microsoft.com/office/drawing/2014/main" id="{330D4BA2-4C5D-366B-C4A2-B11FE44AA47A}"/>
              </a:ext>
            </a:extLst>
          </p:cNvPr>
          <p:cNvSpPr txBox="1"/>
          <p:nvPr/>
        </p:nvSpPr>
        <p:spPr>
          <a:xfrm>
            <a:off x="159525" y="6582677"/>
            <a:ext cx="3350597" cy="261610"/>
          </a:xfrm>
          <a:prstGeom prst="rect">
            <a:avLst/>
          </a:prstGeom>
          <a:noFill/>
        </p:spPr>
        <p:txBody>
          <a:bodyPr wrap="none" rtlCol="0">
            <a:spAutoFit/>
          </a:bodyPr>
          <a:lstStyle/>
          <a:p>
            <a:pPr algn="ctr"/>
            <a:r>
              <a:rPr lang="en-US" sz="1100" dirty="0"/>
              <a:t>A. Samanta, et. al, Phys. Rev. Applied </a:t>
            </a:r>
            <a:r>
              <a:rPr lang="en-US" sz="1100" b="1" dirty="0"/>
              <a:t>19</a:t>
            </a:r>
            <a:r>
              <a:rPr lang="en-US" sz="1100" dirty="0"/>
              <a:t>, 014032 (2023)</a:t>
            </a:r>
          </a:p>
        </p:txBody>
      </p:sp>
      <p:sp>
        <p:nvSpPr>
          <p:cNvPr id="9" name="TextBox 8">
            <a:extLst>
              <a:ext uri="{FF2B5EF4-FFF2-40B4-BE49-F238E27FC236}">
                <a16:creationId xmlns:a16="http://schemas.microsoft.com/office/drawing/2014/main" id="{162582AF-4479-5FE8-79CF-5DF56EEB655C}"/>
              </a:ext>
            </a:extLst>
          </p:cNvPr>
          <p:cNvSpPr txBox="1"/>
          <p:nvPr/>
        </p:nvSpPr>
        <p:spPr>
          <a:xfrm>
            <a:off x="-105878" y="6390894"/>
            <a:ext cx="2877711" cy="261610"/>
          </a:xfrm>
          <a:prstGeom prst="rect">
            <a:avLst/>
          </a:prstGeom>
          <a:noFill/>
        </p:spPr>
        <p:txBody>
          <a:bodyPr wrap="none" rtlCol="0">
            <a:spAutoFit/>
          </a:bodyPr>
          <a:lstStyle/>
          <a:p>
            <a:pPr algn="ctr"/>
            <a:r>
              <a:rPr lang="en-US" sz="1100" dirty="0"/>
              <a:t>C. Harris, et. al, Phys. Rev. Mat. (in prep.)</a:t>
            </a:r>
          </a:p>
        </p:txBody>
      </p:sp>
      <p:sp>
        <p:nvSpPr>
          <p:cNvPr id="20" name="TextBox 19">
            <a:extLst>
              <a:ext uri="{FF2B5EF4-FFF2-40B4-BE49-F238E27FC236}">
                <a16:creationId xmlns:a16="http://schemas.microsoft.com/office/drawing/2014/main" id="{202AB456-C72C-45D1-A9F0-A161E9E6A7D8}"/>
              </a:ext>
            </a:extLst>
          </p:cNvPr>
          <p:cNvSpPr txBox="1"/>
          <p:nvPr/>
        </p:nvSpPr>
        <p:spPr>
          <a:xfrm>
            <a:off x="7247249" y="3596324"/>
            <a:ext cx="4021870" cy="461665"/>
          </a:xfrm>
          <a:prstGeom prst="rect">
            <a:avLst/>
          </a:prstGeom>
          <a:noFill/>
        </p:spPr>
        <p:txBody>
          <a:bodyPr wrap="none" rtlCol="0">
            <a:spAutoFit/>
          </a:bodyPr>
          <a:lstStyle/>
          <a:p>
            <a:r>
              <a:rPr lang="en-US" sz="2400" dirty="0">
                <a:solidFill>
                  <a:schemeClr val="bg1"/>
                </a:solidFill>
              </a:rPr>
              <a:t>Atom Probe Tomography (APT)</a:t>
            </a:r>
          </a:p>
        </p:txBody>
      </p:sp>
      <p:grpSp>
        <p:nvGrpSpPr>
          <p:cNvPr id="22" name="Group 21">
            <a:extLst>
              <a:ext uri="{FF2B5EF4-FFF2-40B4-BE49-F238E27FC236}">
                <a16:creationId xmlns:a16="http://schemas.microsoft.com/office/drawing/2014/main" id="{8FFB78BE-8875-B76E-79FF-FC67ECCA9BE6}"/>
              </a:ext>
            </a:extLst>
          </p:cNvPr>
          <p:cNvGrpSpPr/>
          <p:nvPr/>
        </p:nvGrpSpPr>
        <p:grpSpPr>
          <a:xfrm>
            <a:off x="6268806" y="2746345"/>
            <a:ext cx="5852814" cy="4076246"/>
            <a:chOff x="915554" y="-500286"/>
            <a:chExt cx="8895945" cy="6756802"/>
          </a:xfrm>
        </p:grpSpPr>
        <p:sp>
          <p:nvSpPr>
            <p:cNvPr id="23" name="Rectangle 22">
              <a:extLst>
                <a:ext uri="{FF2B5EF4-FFF2-40B4-BE49-F238E27FC236}">
                  <a16:creationId xmlns:a16="http://schemas.microsoft.com/office/drawing/2014/main" id="{3F37F7A4-21A1-95DA-FCCB-54F9751524BB}"/>
                </a:ext>
              </a:extLst>
            </p:cNvPr>
            <p:cNvSpPr/>
            <p:nvPr/>
          </p:nvSpPr>
          <p:spPr>
            <a:xfrm>
              <a:off x="4159241" y="1853437"/>
              <a:ext cx="507384" cy="281522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24" name="Rectangle 23">
              <a:extLst>
                <a:ext uri="{FF2B5EF4-FFF2-40B4-BE49-F238E27FC236}">
                  <a16:creationId xmlns:a16="http://schemas.microsoft.com/office/drawing/2014/main" id="{BD51B5D9-67F8-17D1-5CFF-22A20169E2B7}"/>
                </a:ext>
              </a:extLst>
            </p:cNvPr>
            <p:cNvSpPr/>
            <p:nvPr/>
          </p:nvSpPr>
          <p:spPr>
            <a:xfrm>
              <a:off x="2250420" y="1853437"/>
              <a:ext cx="1896669" cy="2815224"/>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25" name="Right Brace 24">
              <a:extLst>
                <a:ext uri="{FF2B5EF4-FFF2-40B4-BE49-F238E27FC236}">
                  <a16:creationId xmlns:a16="http://schemas.microsoft.com/office/drawing/2014/main" id="{D52D9839-36FB-809E-3DCC-83EE2C26BF64}"/>
                </a:ext>
              </a:extLst>
            </p:cNvPr>
            <p:cNvSpPr/>
            <p:nvPr/>
          </p:nvSpPr>
          <p:spPr>
            <a:xfrm rot="16200000">
              <a:off x="3102067" y="673151"/>
              <a:ext cx="205529" cy="1908823"/>
            </a:xfrm>
            <a:prstGeom prst="rightBrace">
              <a:avLst/>
            </a:prstGeom>
            <a:ln w="12700">
              <a:solidFill>
                <a:srgbClr val="00A4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CA"/>
            </a:p>
          </p:txBody>
        </p:sp>
        <p:sp>
          <p:nvSpPr>
            <p:cNvPr id="26" name="TextBox 25">
              <a:extLst>
                <a:ext uri="{FF2B5EF4-FFF2-40B4-BE49-F238E27FC236}">
                  <a16:creationId xmlns:a16="http://schemas.microsoft.com/office/drawing/2014/main" id="{0D823903-7AC1-D765-1EC7-66071B11CCEC}"/>
                </a:ext>
              </a:extLst>
            </p:cNvPr>
            <p:cNvSpPr txBox="1"/>
            <p:nvPr/>
          </p:nvSpPr>
          <p:spPr>
            <a:xfrm>
              <a:off x="2275635" y="1007051"/>
              <a:ext cx="2330439" cy="631288"/>
            </a:xfrm>
            <a:prstGeom prst="rect">
              <a:avLst/>
            </a:prstGeom>
            <a:noFill/>
          </p:spPr>
          <p:txBody>
            <a:bodyPr wrap="none" rtlCol="0">
              <a:spAutoFit/>
            </a:bodyPr>
            <a:lstStyle/>
            <a:p>
              <a:r>
                <a:rPr lang="en-CA" sz="2000" dirty="0"/>
                <a:t>200 nm Ta</a:t>
              </a:r>
            </a:p>
          </p:txBody>
        </p:sp>
        <p:sp>
          <p:nvSpPr>
            <p:cNvPr id="27" name="TextBox 26">
              <a:extLst>
                <a:ext uri="{FF2B5EF4-FFF2-40B4-BE49-F238E27FC236}">
                  <a16:creationId xmlns:a16="http://schemas.microsoft.com/office/drawing/2014/main" id="{C5B12F37-5EC0-05F9-F9B9-C64B8C7B3ED9}"/>
                </a:ext>
              </a:extLst>
            </p:cNvPr>
            <p:cNvSpPr txBox="1"/>
            <p:nvPr/>
          </p:nvSpPr>
          <p:spPr>
            <a:xfrm>
              <a:off x="4161101" y="1001578"/>
              <a:ext cx="700815" cy="631288"/>
            </a:xfrm>
            <a:prstGeom prst="rect">
              <a:avLst/>
            </a:prstGeom>
            <a:noFill/>
          </p:spPr>
          <p:txBody>
            <a:bodyPr wrap="none" rtlCol="0">
              <a:spAutoFit/>
            </a:bodyPr>
            <a:lstStyle/>
            <a:p>
              <a:r>
                <a:rPr lang="en-CA" sz="2000" dirty="0"/>
                <a:t>Si</a:t>
              </a:r>
            </a:p>
          </p:txBody>
        </p:sp>
        <p:sp>
          <p:nvSpPr>
            <p:cNvPr id="28" name="Right Brace 27">
              <a:extLst>
                <a:ext uri="{FF2B5EF4-FFF2-40B4-BE49-F238E27FC236}">
                  <a16:creationId xmlns:a16="http://schemas.microsoft.com/office/drawing/2014/main" id="{AFB41D1C-BAB6-B017-0A2E-869613684AEF}"/>
                </a:ext>
              </a:extLst>
            </p:cNvPr>
            <p:cNvSpPr/>
            <p:nvPr/>
          </p:nvSpPr>
          <p:spPr>
            <a:xfrm rot="16200000">
              <a:off x="4308785" y="1369276"/>
              <a:ext cx="205529" cy="506432"/>
            </a:xfrm>
            <a:prstGeom prst="rightBrace">
              <a:avLst/>
            </a:prstGeom>
            <a:ln w="12700">
              <a:solidFill>
                <a:srgbClr val="00A4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CA"/>
            </a:p>
          </p:txBody>
        </p:sp>
        <p:grpSp>
          <p:nvGrpSpPr>
            <p:cNvPr id="29" name="Group 28">
              <a:extLst>
                <a:ext uri="{FF2B5EF4-FFF2-40B4-BE49-F238E27FC236}">
                  <a16:creationId xmlns:a16="http://schemas.microsoft.com/office/drawing/2014/main" id="{2F2720DD-06BB-2E36-527D-9807D3B99357}"/>
                </a:ext>
              </a:extLst>
            </p:cNvPr>
            <p:cNvGrpSpPr/>
            <p:nvPr/>
          </p:nvGrpSpPr>
          <p:grpSpPr>
            <a:xfrm>
              <a:off x="915554" y="3115472"/>
              <a:ext cx="4397410" cy="3038450"/>
              <a:chOff x="915554" y="3115472"/>
              <a:chExt cx="4397410" cy="3038450"/>
            </a:xfrm>
          </p:grpSpPr>
          <p:cxnSp>
            <p:nvCxnSpPr>
              <p:cNvPr id="46" name="Straight Arrow Connector 45">
                <a:extLst>
                  <a:ext uri="{FF2B5EF4-FFF2-40B4-BE49-F238E27FC236}">
                    <a16:creationId xmlns:a16="http://schemas.microsoft.com/office/drawing/2014/main" id="{4E48A059-BB2D-C4B0-1F8F-50F83A0A8AF6}"/>
                  </a:ext>
                </a:extLst>
              </p:cNvPr>
              <p:cNvCxnSpPr>
                <a:cxnSpLocks/>
              </p:cNvCxnSpPr>
              <p:nvPr/>
            </p:nvCxnSpPr>
            <p:spPr>
              <a:xfrm>
                <a:off x="1325647" y="3261049"/>
                <a:ext cx="2019498" cy="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E0EC0293-409E-A806-ACB2-DD80D6187B32}"/>
                  </a:ext>
                </a:extLst>
              </p:cNvPr>
              <p:cNvSpPr txBox="1"/>
              <p:nvPr/>
            </p:nvSpPr>
            <p:spPr>
              <a:xfrm>
                <a:off x="915554" y="5037030"/>
                <a:ext cx="4397410" cy="1116892"/>
              </a:xfrm>
              <a:prstGeom prst="rect">
                <a:avLst/>
              </a:prstGeom>
              <a:noFill/>
            </p:spPr>
            <p:txBody>
              <a:bodyPr wrap="square" rtlCol="0">
                <a:spAutoFit/>
              </a:bodyPr>
              <a:lstStyle/>
              <a:p>
                <a:pPr algn="ctr"/>
                <a:r>
                  <a:rPr lang="en-US" sz="2000" i="1" dirty="0"/>
                  <a:t>Implant spin-polarized </a:t>
                </a:r>
                <a:r>
                  <a:rPr lang="en-US" sz="2000" i="1" baseline="30000" dirty="0"/>
                  <a:t>8</a:t>
                </a:r>
                <a:r>
                  <a:rPr lang="en-US" sz="2000" i="1" dirty="0"/>
                  <a:t>Li</a:t>
                </a:r>
                <a:r>
                  <a:rPr lang="en-US" sz="2000" i="1" baseline="30000" dirty="0"/>
                  <a:t>+</a:t>
                </a:r>
                <a:endParaRPr lang="en-US" sz="2000" i="1" dirty="0"/>
              </a:p>
            </p:txBody>
          </p:sp>
          <p:sp>
            <p:nvSpPr>
              <p:cNvPr id="48" name="Oval 47">
                <a:extLst>
                  <a:ext uri="{FF2B5EF4-FFF2-40B4-BE49-F238E27FC236}">
                    <a16:creationId xmlns:a16="http://schemas.microsoft.com/office/drawing/2014/main" id="{5EE9A227-0D0B-D66C-75F8-B9E361E6E556}"/>
                  </a:ext>
                </a:extLst>
              </p:cNvPr>
              <p:cNvSpPr/>
              <p:nvPr/>
            </p:nvSpPr>
            <p:spPr>
              <a:xfrm>
                <a:off x="1083344" y="3115472"/>
                <a:ext cx="288000" cy="288000"/>
              </a:xfrm>
              <a:prstGeom prst="ellipse">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r="100000" b="100000"/>
                </a:path>
                <a:tileRect l="-100000" t="-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grpSp>
        <p:grpSp>
          <p:nvGrpSpPr>
            <p:cNvPr id="30" name="Group 29">
              <a:extLst>
                <a:ext uri="{FF2B5EF4-FFF2-40B4-BE49-F238E27FC236}">
                  <a16:creationId xmlns:a16="http://schemas.microsoft.com/office/drawing/2014/main" id="{ACA33CBF-225F-803A-1411-EBA9EAB5208F}"/>
                </a:ext>
              </a:extLst>
            </p:cNvPr>
            <p:cNvGrpSpPr/>
            <p:nvPr/>
          </p:nvGrpSpPr>
          <p:grpSpPr>
            <a:xfrm>
              <a:off x="3397776" y="1952304"/>
              <a:ext cx="4638086" cy="4304212"/>
              <a:chOff x="3397776" y="1952304"/>
              <a:chExt cx="4638086" cy="4304212"/>
            </a:xfrm>
          </p:grpSpPr>
          <p:sp>
            <p:nvSpPr>
              <p:cNvPr id="42" name="Triangle 21">
                <a:extLst>
                  <a:ext uri="{FF2B5EF4-FFF2-40B4-BE49-F238E27FC236}">
                    <a16:creationId xmlns:a16="http://schemas.microsoft.com/office/drawing/2014/main" id="{1AC1608C-F4A5-6684-FCAE-AE03CCCAD105}"/>
                  </a:ext>
                </a:extLst>
              </p:cNvPr>
              <p:cNvSpPr/>
              <p:nvPr/>
            </p:nvSpPr>
            <p:spPr>
              <a:xfrm rot="16200000">
                <a:off x="3484824" y="1963276"/>
                <a:ext cx="2422949" cy="2597045"/>
              </a:xfrm>
              <a:prstGeom prst="triangle">
                <a:avLst/>
              </a:prstGeom>
              <a:noFill/>
              <a:ln w="222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05B4C28D-3F7B-BF3D-1539-F623911F9B6C}"/>
                  </a:ext>
                </a:extLst>
              </p:cNvPr>
              <p:cNvPicPr>
                <a:picLocks noChangeAspect="1"/>
              </p:cNvPicPr>
              <p:nvPr/>
            </p:nvPicPr>
            <p:blipFill>
              <a:blip r:embed="rId4"/>
              <a:srcRect l="11168" t="2474" r="4787" b="5212"/>
              <a:stretch/>
            </p:blipFill>
            <p:spPr>
              <a:xfrm>
                <a:off x="5191292" y="1952304"/>
                <a:ext cx="2808016" cy="2639226"/>
              </a:xfrm>
              <a:prstGeom prst="ellipse">
                <a:avLst/>
              </a:prstGeom>
              <a:ln w="25400">
                <a:solidFill>
                  <a:schemeClr val="tx1"/>
                </a:solidFill>
              </a:ln>
            </p:spPr>
          </p:pic>
          <p:sp>
            <p:nvSpPr>
              <p:cNvPr id="44" name="TextBox 43">
                <a:extLst>
                  <a:ext uri="{FF2B5EF4-FFF2-40B4-BE49-F238E27FC236}">
                    <a16:creationId xmlns:a16="http://schemas.microsoft.com/office/drawing/2014/main" id="{D1AA7C7F-83B8-08F8-63F7-9046601DB4A2}"/>
                  </a:ext>
                </a:extLst>
              </p:cNvPr>
              <p:cNvSpPr txBox="1"/>
              <p:nvPr/>
            </p:nvSpPr>
            <p:spPr>
              <a:xfrm>
                <a:off x="5531229" y="4890186"/>
                <a:ext cx="2504633" cy="1366330"/>
              </a:xfrm>
              <a:prstGeom prst="rect">
                <a:avLst/>
              </a:prstGeom>
              <a:noFill/>
            </p:spPr>
            <p:txBody>
              <a:bodyPr wrap="square" rtlCol="0">
                <a:spAutoFit/>
              </a:bodyPr>
              <a:lstStyle/>
              <a:p>
                <a:pPr algn="ctr"/>
                <a:r>
                  <a:rPr lang="en-CA" sz="2000" i="1" dirty="0"/>
                  <a:t>Probe local environment</a:t>
                </a:r>
              </a:p>
            </p:txBody>
          </p:sp>
          <p:sp>
            <p:nvSpPr>
              <p:cNvPr id="45" name="Oval 44">
                <a:extLst>
                  <a:ext uri="{FF2B5EF4-FFF2-40B4-BE49-F238E27FC236}">
                    <a16:creationId xmlns:a16="http://schemas.microsoft.com/office/drawing/2014/main" id="{664D8FF1-A0F7-108D-57AE-C9AC140395B0}"/>
                  </a:ext>
                </a:extLst>
              </p:cNvPr>
              <p:cNvSpPr/>
              <p:nvPr/>
            </p:nvSpPr>
            <p:spPr>
              <a:xfrm>
                <a:off x="6675049" y="2879241"/>
                <a:ext cx="288000" cy="288000"/>
              </a:xfrm>
              <a:prstGeom prst="ellipse">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r="100000" b="100000"/>
                </a:path>
                <a:tileRect l="-100000" t="-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grpSp>
        <p:grpSp>
          <p:nvGrpSpPr>
            <p:cNvPr id="31" name="Group 30">
              <a:extLst>
                <a:ext uri="{FF2B5EF4-FFF2-40B4-BE49-F238E27FC236}">
                  <a16:creationId xmlns:a16="http://schemas.microsoft.com/office/drawing/2014/main" id="{FA95FD36-7619-1D50-A651-99CE403B421E}"/>
                </a:ext>
              </a:extLst>
            </p:cNvPr>
            <p:cNvGrpSpPr/>
            <p:nvPr/>
          </p:nvGrpSpPr>
          <p:grpSpPr>
            <a:xfrm>
              <a:off x="5103555" y="-500286"/>
              <a:ext cx="4707944" cy="3784864"/>
              <a:chOff x="6496440" y="-1282647"/>
              <a:chExt cx="4707944" cy="3784864"/>
            </a:xfrm>
          </p:grpSpPr>
          <p:cxnSp>
            <p:nvCxnSpPr>
              <p:cNvPr id="32" name="Straight Connector 31">
                <a:extLst>
                  <a:ext uri="{FF2B5EF4-FFF2-40B4-BE49-F238E27FC236}">
                    <a16:creationId xmlns:a16="http://schemas.microsoft.com/office/drawing/2014/main" id="{89831F3D-C0C6-A559-68ED-6608070B5A9E}"/>
                  </a:ext>
                </a:extLst>
              </p:cNvPr>
              <p:cNvCxnSpPr>
                <a:cxnSpLocks/>
              </p:cNvCxnSpPr>
              <p:nvPr/>
            </p:nvCxnSpPr>
            <p:spPr>
              <a:xfrm flipH="1">
                <a:off x="8517013" y="1322346"/>
                <a:ext cx="1320800" cy="76317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B67AB92F-7E96-AC19-87BF-A71560F0CC2E}"/>
                  </a:ext>
                </a:extLst>
              </p:cNvPr>
              <p:cNvSpPr/>
              <p:nvPr/>
            </p:nvSpPr>
            <p:spPr>
              <a:xfrm rot="15644785" flipV="1">
                <a:off x="8997838" y="1258038"/>
                <a:ext cx="1682404" cy="224079"/>
              </a:xfrm>
              <a:prstGeom prst="parallelogram">
                <a:avLst>
                  <a:gd name="adj" fmla="val 97501"/>
                </a:avLst>
              </a:prstGeom>
              <a:solidFill>
                <a:schemeClr val="accent5">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Parallelogram 33">
                <a:extLst>
                  <a:ext uri="{FF2B5EF4-FFF2-40B4-BE49-F238E27FC236}">
                    <a16:creationId xmlns:a16="http://schemas.microsoft.com/office/drawing/2014/main" id="{863C489D-2A1A-FB12-4F52-10F877505EA4}"/>
                  </a:ext>
                </a:extLst>
              </p:cNvPr>
              <p:cNvSpPr/>
              <p:nvPr/>
            </p:nvSpPr>
            <p:spPr>
              <a:xfrm flipH="1">
                <a:off x="9534718" y="769776"/>
                <a:ext cx="325320" cy="1448573"/>
              </a:xfrm>
              <a:prstGeom prst="parallelogram">
                <a:avLst>
                  <a:gd name="adj" fmla="val 75262"/>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DD0C43D2-2632-F4A9-E039-2F4E03995D99}"/>
                  </a:ext>
                </a:extLst>
              </p:cNvPr>
              <p:cNvCxnSpPr>
                <a:cxnSpLocks/>
              </p:cNvCxnSpPr>
              <p:nvPr/>
            </p:nvCxnSpPr>
            <p:spPr>
              <a:xfrm flipH="1">
                <a:off x="9837813" y="896428"/>
                <a:ext cx="720725" cy="426138"/>
              </a:xfrm>
              <a:prstGeom prst="line">
                <a:avLst/>
              </a:prstGeom>
              <a:ln w="31750">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6" name="Parallelogram 35">
                <a:extLst>
                  <a:ext uri="{FF2B5EF4-FFF2-40B4-BE49-F238E27FC236}">
                    <a16:creationId xmlns:a16="http://schemas.microsoft.com/office/drawing/2014/main" id="{AB64AEF3-B165-B093-CA23-0950B13D29F7}"/>
                  </a:ext>
                </a:extLst>
              </p:cNvPr>
              <p:cNvSpPr/>
              <p:nvPr/>
            </p:nvSpPr>
            <p:spPr>
              <a:xfrm flipH="1" flipV="1">
                <a:off x="9534715" y="515456"/>
                <a:ext cx="277697" cy="247970"/>
              </a:xfrm>
              <a:prstGeom prst="parallelogram">
                <a:avLst>
                  <a:gd name="adj" fmla="val 75262"/>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605A537E-9028-788E-28D4-413859978AA5}"/>
                  </a:ext>
                </a:extLst>
              </p:cNvPr>
              <p:cNvSpPr/>
              <p:nvPr/>
            </p:nvSpPr>
            <p:spPr>
              <a:xfrm>
                <a:off x="10576774" y="716187"/>
                <a:ext cx="242309" cy="229188"/>
              </a:xfrm>
              <a:prstGeom prst="ellipse">
                <a:avLst/>
              </a:prstGeom>
              <a:gradFill flip="none" rotWithShape="1">
                <a:gsLst>
                  <a:gs pos="0">
                    <a:schemeClr val="accent4">
                      <a:lumMod val="0"/>
                      <a:lumOff val="100000"/>
                    </a:schemeClr>
                  </a:gs>
                  <a:gs pos="12000">
                    <a:schemeClr val="accent4">
                      <a:lumMod val="0"/>
                      <a:lumOff val="100000"/>
                    </a:schemeClr>
                  </a:gs>
                  <a:gs pos="100000">
                    <a:schemeClr val="accent4">
                      <a:lumMod val="100000"/>
                    </a:schemeClr>
                  </a:gs>
                </a:gsLst>
                <a:path path="circle">
                  <a:fillToRect r="100000" b="100000"/>
                </a:path>
                <a:tileRect l="-100000" t="-100000"/>
              </a:gra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D3240D42-2BAE-B02D-4B2C-0AC4FAA5993C}"/>
                  </a:ext>
                </a:extLst>
              </p:cNvPr>
              <p:cNvSpPr txBox="1"/>
              <p:nvPr/>
            </p:nvSpPr>
            <p:spPr>
              <a:xfrm>
                <a:off x="10843388" y="577901"/>
                <a:ext cx="360996" cy="461665"/>
              </a:xfrm>
              <a:prstGeom prst="rect">
                <a:avLst/>
              </a:prstGeom>
              <a:noFill/>
            </p:spPr>
            <p:txBody>
              <a:bodyPr wrap="none" rtlCol="0">
                <a:spAutoFit/>
              </a:bodyPr>
              <a:lstStyle/>
              <a:p>
                <a:r>
                  <a:rPr lang="en-US" sz="2400"/>
                  <a:t>β</a:t>
                </a:r>
              </a:p>
            </p:txBody>
          </p:sp>
          <p:sp>
            <p:nvSpPr>
              <p:cNvPr id="39" name="TextBox 38">
                <a:extLst>
                  <a:ext uri="{FF2B5EF4-FFF2-40B4-BE49-F238E27FC236}">
                    <a16:creationId xmlns:a16="http://schemas.microsoft.com/office/drawing/2014/main" id="{D829998C-6735-4742-02CF-870474F89D87}"/>
                  </a:ext>
                </a:extLst>
              </p:cNvPr>
              <p:cNvSpPr txBox="1"/>
              <p:nvPr/>
            </p:nvSpPr>
            <p:spPr>
              <a:xfrm>
                <a:off x="6496440" y="-1282647"/>
                <a:ext cx="3859065" cy="1960387"/>
              </a:xfrm>
              <a:prstGeom prst="rect">
                <a:avLst/>
              </a:prstGeom>
              <a:noFill/>
            </p:spPr>
            <p:txBody>
              <a:bodyPr wrap="square" rtlCol="0">
                <a:spAutoFit/>
              </a:bodyPr>
              <a:lstStyle/>
              <a:p>
                <a:pPr algn="ctr"/>
                <a:r>
                  <a:rPr lang="en-US" sz="2000" i="1" dirty="0"/>
                  <a:t>Monitor spin polarization via asymmetric </a:t>
                </a:r>
                <a:r>
                  <a:rPr lang="en-US" sz="2000" dirty="0"/>
                  <a:t>β</a:t>
                </a:r>
                <a:r>
                  <a:rPr lang="en-US" sz="2000" i="1" dirty="0"/>
                  <a:t> decay</a:t>
                </a:r>
              </a:p>
            </p:txBody>
          </p:sp>
          <p:sp>
            <p:nvSpPr>
              <p:cNvPr id="40" name="Explosion: 14 Points 25">
                <a:extLst>
                  <a:ext uri="{FF2B5EF4-FFF2-40B4-BE49-F238E27FC236}">
                    <a16:creationId xmlns:a16="http://schemas.microsoft.com/office/drawing/2014/main" id="{F653D1CF-8A38-A96E-A806-7E8F24274352}"/>
                  </a:ext>
                </a:extLst>
              </p:cNvPr>
              <p:cNvSpPr/>
              <p:nvPr/>
            </p:nvSpPr>
            <p:spPr>
              <a:xfrm>
                <a:off x="7950416" y="1964300"/>
                <a:ext cx="562524" cy="537917"/>
              </a:xfrm>
              <a:prstGeom prst="irregularSeal2">
                <a:avLst/>
              </a:prstGeom>
              <a:gradFill flip="none" rotWithShape="1">
                <a:gsLst>
                  <a:gs pos="0">
                    <a:srgbClr val="FFFF00"/>
                  </a:gs>
                  <a:gs pos="27000">
                    <a:srgbClr val="FFC000"/>
                  </a:gs>
                  <a:gs pos="100000">
                    <a:srgbClr val="FF0000"/>
                  </a:gs>
                  <a:gs pos="100000">
                    <a:schemeClr val="accent1">
                      <a:lumMod val="30000"/>
                      <a:lumOff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1" name="TextBox 40">
                <a:extLst>
                  <a:ext uri="{FF2B5EF4-FFF2-40B4-BE49-F238E27FC236}">
                    <a16:creationId xmlns:a16="http://schemas.microsoft.com/office/drawing/2014/main" id="{303F06EB-09F2-29B9-E061-3C05734D2B7B}"/>
                  </a:ext>
                </a:extLst>
              </p:cNvPr>
              <p:cNvSpPr txBox="1"/>
              <p:nvPr/>
            </p:nvSpPr>
            <p:spPr>
              <a:xfrm>
                <a:off x="8362425" y="747911"/>
                <a:ext cx="1159519" cy="582727"/>
              </a:xfrm>
              <a:prstGeom prst="rect">
                <a:avLst/>
              </a:prstGeom>
              <a:noFill/>
            </p:spPr>
            <p:txBody>
              <a:bodyPr wrap="none" rtlCol="0">
                <a:spAutoFit/>
              </a:bodyPr>
              <a:lstStyle/>
              <a:p>
                <a:r>
                  <a:rPr lang="en-US" dirty="0"/>
                  <a:t>1.2 s</a:t>
                </a:r>
                <a:endParaRPr lang="en-CA" dirty="0"/>
              </a:p>
            </p:txBody>
          </p:sp>
        </p:grpSp>
      </p:grpSp>
      <p:pic>
        <p:nvPicPr>
          <p:cNvPr id="49" name="Picture 48">
            <a:extLst>
              <a:ext uri="{FF2B5EF4-FFF2-40B4-BE49-F238E27FC236}">
                <a16:creationId xmlns:a16="http://schemas.microsoft.com/office/drawing/2014/main" id="{582BC941-35E7-94E1-C674-0E1F575EE94B}"/>
              </a:ext>
            </a:extLst>
          </p:cNvPr>
          <p:cNvPicPr>
            <a:picLocks noChangeAspect="1"/>
          </p:cNvPicPr>
          <p:nvPr/>
        </p:nvPicPr>
        <p:blipFill rotWithShape="1">
          <a:blip r:embed="rId5"/>
          <a:srcRect l="12843" t="27273" r="22655" b="40087"/>
          <a:stretch/>
        </p:blipFill>
        <p:spPr>
          <a:xfrm>
            <a:off x="698208" y="675128"/>
            <a:ext cx="5036239" cy="1592836"/>
          </a:xfrm>
          <a:prstGeom prst="rect">
            <a:avLst/>
          </a:prstGeom>
        </p:spPr>
      </p:pic>
      <p:pic>
        <p:nvPicPr>
          <p:cNvPr id="50" name="Al5 20230221 B3 general movie">
            <a:hlinkClick r:id="" action="ppaction://media"/>
            <a:extLst>
              <a:ext uri="{FF2B5EF4-FFF2-40B4-BE49-F238E27FC236}">
                <a16:creationId xmlns:a16="http://schemas.microsoft.com/office/drawing/2014/main" id="{A226B0DC-794A-B5AE-9CEB-778391D1CC3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96749" y="3791751"/>
            <a:ext cx="5751095" cy="2494450"/>
          </a:xfrm>
          <a:prstGeom prst="rect">
            <a:avLst/>
          </a:prstGeom>
        </p:spPr>
      </p:pic>
      <p:sp>
        <p:nvSpPr>
          <p:cNvPr id="51" name="Rectangle 50">
            <a:extLst>
              <a:ext uri="{FF2B5EF4-FFF2-40B4-BE49-F238E27FC236}">
                <a16:creationId xmlns:a16="http://schemas.microsoft.com/office/drawing/2014/main" id="{5D577444-392E-ADA5-A46B-C3398F8F13FD}"/>
              </a:ext>
            </a:extLst>
          </p:cNvPr>
          <p:cNvSpPr/>
          <p:nvPr/>
        </p:nvSpPr>
        <p:spPr>
          <a:xfrm>
            <a:off x="720063" y="4890223"/>
            <a:ext cx="243840" cy="243840"/>
          </a:xfrm>
          <a:prstGeom prst="rect">
            <a:avLst/>
          </a:prstGeom>
          <a:solidFill>
            <a:srgbClr val="00B0F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DB4AD86-2BD3-D0A3-C36C-F9CD677881C7}"/>
              </a:ext>
            </a:extLst>
          </p:cNvPr>
          <p:cNvSpPr/>
          <p:nvPr/>
        </p:nvSpPr>
        <p:spPr>
          <a:xfrm>
            <a:off x="720063" y="5347423"/>
            <a:ext cx="243840" cy="243840"/>
          </a:xfrm>
          <a:prstGeom prst="rect">
            <a:avLst/>
          </a:prstGeom>
          <a:solidFill>
            <a:srgbClr val="E0E01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D25E4A6-86B9-5F5E-31C7-A8DDE45A46FD}"/>
              </a:ext>
            </a:extLst>
          </p:cNvPr>
          <p:cNvSpPr/>
          <p:nvPr/>
        </p:nvSpPr>
        <p:spPr>
          <a:xfrm>
            <a:off x="720063" y="5770859"/>
            <a:ext cx="243840" cy="243840"/>
          </a:xfrm>
          <a:prstGeom prst="rect">
            <a:avLst/>
          </a:prstGeom>
          <a:solidFill>
            <a:srgbClr val="E010E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Box 53">
            <a:extLst>
              <a:ext uri="{FF2B5EF4-FFF2-40B4-BE49-F238E27FC236}">
                <a16:creationId xmlns:a16="http://schemas.microsoft.com/office/drawing/2014/main" id="{6198C84B-2720-67A4-EAE8-3B4EC6AA6109}"/>
              </a:ext>
            </a:extLst>
          </p:cNvPr>
          <p:cNvSpPr txBox="1"/>
          <p:nvPr/>
        </p:nvSpPr>
        <p:spPr>
          <a:xfrm>
            <a:off x="1011621" y="4827477"/>
            <a:ext cx="1191352" cy="369332"/>
          </a:xfrm>
          <a:prstGeom prst="rect">
            <a:avLst/>
          </a:prstGeom>
          <a:noFill/>
        </p:spPr>
        <p:txBody>
          <a:bodyPr wrap="none" rtlCol="0">
            <a:spAutoFit/>
          </a:bodyPr>
          <a:lstStyle/>
          <a:p>
            <a:r>
              <a:rPr lang="en-US" dirty="0">
                <a:solidFill>
                  <a:srgbClr val="0070C0"/>
                </a:solidFill>
              </a:rPr>
              <a:t>Aluminum</a:t>
            </a:r>
          </a:p>
        </p:txBody>
      </p:sp>
      <p:sp>
        <p:nvSpPr>
          <p:cNvPr id="55" name="TextBox 54">
            <a:extLst>
              <a:ext uri="{FF2B5EF4-FFF2-40B4-BE49-F238E27FC236}">
                <a16:creationId xmlns:a16="http://schemas.microsoft.com/office/drawing/2014/main" id="{04B29596-4347-D1BC-B30B-E6A0EDE0B32C}"/>
              </a:ext>
            </a:extLst>
          </p:cNvPr>
          <p:cNvSpPr txBox="1"/>
          <p:nvPr/>
        </p:nvSpPr>
        <p:spPr>
          <a:xfrm>
            <a:off x="1011621" y="5284677"/>
            <a:ext cx="939681" cy="369332"/>
          </a:xfrm>
          <a:prstGeom prst="rect">
            <a:avLst/>
          </a:prstGeom>
          <a:noFill/>
        </p:spPr>
        <p:txBody>
          <a:bodyPr wrap="none" rtlCol="0">
            <a:spAutoFit/>
          </a:bodyPr>
          <a:lstStyle/>
          <a:p>
            <a:r>
              <a:rPr lang="en-US" dirty="0">
                <a:solidFill>
                  <a:srgbClr val="0070C0"/>
                </a:solidFill>
              </a:rPr>
              <a:t>Gallium</a:t>
            </a:r>
          </a:p>
        </p:txBody>
      </p:sp>
      <p:sp>
        <p:nvSpPr>
          <p:cNvPr id="56" name="TextBox 55">
            <a:extLst>
              <a:ext uri="{FF2B5EF4-FFF2-40B4-BE49-F238E27FC236}">
                <a16:creationId xmlns:a16="http://schemas.microsoft.com/office/drawing/2014/main" id="{A0701F42-A7B4-EFA6-2D18-5D1400E0DBE9}"/>
              </a:ext>
            </a:extLst>
          </p:cNvPr>
          <p:cNvSpPr txBox="1"/>
          <p:nvPr/>
        </p:nvSpPr>
        <p:spPr>
          <a:xfrm>
            <a:off x="1027678" y="5702889"/>
            <a:ext cx="928459" cy="369332"/>
          </a:xfrm>
          <a:prstGeom prst="rect">
            <a:avLst/>
          </a:prstGeom>
          <a:noFill/>
        </p:spPr>
        <p:txBody>
          <a:bodyPr wrap="none" rtlCol="0">
            <a:spAutoFit/>
          </a:bodyPr>
          <a:lstStyle/>
          <a:p>
            <a:r>
              <a:rPr lang="en-US" dirty="0">
                <a:solidFill>
                  <a:srgbClr val="0070C0"/>
                </a:solidFill>
              </a:rPr>
              <a:t>Lithium</a:t>
            </a:r>
          </a:p>
        </p:txBody>
      </p:sp>
      <p:pic>
        <p:nvPicPr>
          <p:cNvPr id="57" name="Picture 56">
            <a:extLst>
              <a:ext uri="{FF2B5EF4-FFF2-40B4-BE49-F238E27FC236}">
                <a16:creationId xmlns:a16="http://schemas.microsoft.com/office/drawing/2014/main" id="{0BB0F0C1-1E20-366F-8EC2-8B3B534F6568}"/>
              </a:ext>
            </a:extLst>
          </p:cNvPr>
          <p:cNvPicPr>
            <a:picLocks noChangeAspect="1"/>
          </p:cNvPicPr>
          <p:nvPr/>
        </p:nvPicPr>
        <p:blipFill>
          <a:blip r:embed="rId7"/>
          <a:stretch>
            <a:fillRect/>
          </a:stretch>
        </p:blipFill>
        <p:spPr>
          <a:xfrm>
            <a:off x="2666308" y="2230699"/>
            <a:ext cx="1647847" cy="1517532"/>
          </a:xfrm>
          <a:prstGeom prst="rect">
            <a:avLst/>
          </a:prstGeom>
        </p:spPr>
      </p:pic>
      <p:pic>
        <p:nvPicPr>
          <p:cNvPr id="58" name="Picture 57">
            <a:extLst>
              <a:ext uri="{FF2B5EF4-FFF2-40B4-BE49-F238E27FC236}">
                <a16:creationId xmlns:a16="http://schemas.microsoft.com/office/drawing/2014/main" id="{1BABB2F2-E1CD-28DC-BAB6-B04458CBFB76}"/>
              </a:ext>
            </a:extLst>
          </p:cNvPr>
          <p:cNvPicPr>
            <a:picLocks noChangeAspect="1"/>
          </p:cNvPicPr>
          <p:nvPr/>
        </p:nvPicPr>
        <p:blipFill>
          <a:blip r:embed="rId8"/>
          <a:stretch>
            <a:fillRect/>
          </a:stretch>
        </p:blipFill>
        <p:spPr>
          <a:xfrm>
            <a:off x="4490081" y="2230699"/>
            <a:ext cx="1647847" cy="1517532"/>
          </a:xfrm>
          <a:prstGeom prst="rect">
            <a:avLst/>
          </a:prstGeom>
        </p:spPr>
      </p:pic>
      <p:pic>
        <p:nvPicPr>
          <p:cNvPr id="59" name="Picture 58" descr="A close-up of a gold square&#10;&#10;Description automatically generated">
            <a:extLst>
              <a:ext uri="{FF2B5EF4-FFF2-40B4-BE49-F238E27FC236}">
                <a16:creationId xmlns:a16="http://schemas.microsoft.com/office/drawing/2014/main" id="{809D98A2-234B-453A-D0D2-55126F5F3752}"/>
              </a:ext>
            </a:extLst>
          </p:cNvPr>
          <p:cNvPicPr>
            <a:picLocks noChangeAspect="1"/>
          </p:cNvPicPr>
          <p:nvPr/>
        </p:nvPicPr>
        <p:blipFill>
          <a:blip r:embed="rId9">
            <a:extLst>
              <a:ext uri="{28A0092B-C50C-407E-A947-70E740481C1C}">
                <a14:useLocalDpi xmlns:a14="http://schemas.microsoft.com/office/drawing/2010/main" val="0"/>
              </a:ext>
            </a:extLst>
          </a:blip>
          <a:srcRect l="20000" t="22029" r="21082" b="23040"/>
          <a:stretch/>
        </p:blipFill>
        <p:spPr>
          <a:xfrm>
            <a:off x="862708" y="2216801"/>
            <a:ext cx="1627675" cy="1517532"/>
          </a:xfrm>
          <a:prstGeom prst="rect">
            <a:avLst/>
          </a:prstGeom>
        </p:spPr>
      </p:pic>
      <p:sp>
        <p:nvSpPr>
          <p:cNvPr id="63" name="TextBox 62">
            <a:extLst>
              <a:ext uri="{FF2B5EF4-FFF2-40B4-BE49-F238E27FC236}">
                <a16:creationId xmlns:a16="http://schemas.microsoft.com/office/drawing/2014/main" id="{8DB74CD9-1624-5668-4E8B-DD59B8F06031}"/>
              </a:ext>
            </a:extLst>
          </p:cNvPr>
          <p:cNvSpPr txBox="1"/>
          <p:nvPr/>
        </p:nvSpPr>
        <p:spPr>
          <a:xfrm>
            <a:off x="6366784" y="709559"/>
            <a:ext cx="6042931" cy="1938992"/>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Need multiple techniques for coherent picture:</a:t>
            </a:r>
          </a:p>
          <a:p>
            <a:pPr marL="285750" indent="-285750">
              <a:buClr>
                <a:srgbClr val="00A9FF"/>
              </a:buClr>
              <a:buFont typeface="Wingdings" pitchFamily="2" charset="2"/>
              <a:buChar char="Ø"/>
            </a:pPr>
            <a:r>
              <a:rPr lang="en-US" sz="2000" dirty="0">
                <a:latin typeface="Arial" panose="020B0604020202020204" pitchFamily="34" charset="0"/>
                <a:cs typeface="Arial" panose="020B0604020202020204" pitchFamily="34" charset="0"/>
              </a:rPr>
              <a:t>TOF-MS</a:t>
            </a:r>
          </a:p>
          <a:p>
            <a:pPr marL="285750" indent="-285750">
              <a:buClr>
                <a:srgbClr val="00A9FF"/>
              </a:buClr>
              <a:buFont typeface="Wingdings" pitchFamily="2" charset="2"/>
              <a:buChar char="Ø"/>
            </a:pPr>
            <a:r>
              <a:rPr lang="en-US" sz="2000" dirty="0">
                <a:latin typeface="Arial" panose="020B0604020202020204" pitchFamily="34" charset="0"/>
                <a:cs typeface="Arial" panose="020B0604020202020204" pitchFamily="34" charset="0"/>
              </a:rPr>
              <a:t>TEM</a:t>
            </a:r>
          </a:p>
          <a:p>
            <a:pPr marL="285750" indent="-285750">
              <a:buClr>
                <a:srgbClr val="00A9FF"/>
              </a:buClr>
              <a:buFont typeface="Wingdings" pitchFamily="2" charset="2"/>
              <a:buChar char="Ø"/>
            </a:pPr>
            <a:r>
              <a:rPr lang="en-US" sz="2000" dirty="0">
                <a:latin typeface="Arial" panose="020B0604020202020204" pitchFamily="34" charset="0"/>
                <a:cs typeface="Arial" panose="020B0604020202020204" pitchFamily="34" charset="0"/>
              </a:rPr>
              <a:t>APT</a:t>
            </a:r>
          </a:p>
          <a:p>
            <a:pPr marL="285750" indent="-285750">
              <a:buClr>
                <a:srgbClr val="00A9FF"/>
              </a:buClr>
              <a:buFont typeface="Wingdings" pitchFamily="2" charset="2"/>
              <a:buChar char="Ø"/>
            </a:pPr>
            <a:r>
              <a:rPr lang="en-US" sz="2000" dirty="0">
                <a:latin typeface="Arial" panose="020B0604020202020204" pitchFamily="34" charset="0"/>
                <a:cs typeface="Arial" panose="020B0604020202020204" pitchFamily="34" charset="0"/>
              </a:rPr>
              <a:t>DFT simulations</a:t>
            </a:r>
          </a:p>
          <a:p>
            <a:pPr marL="285750" indent="-285750">
              <a:buClr>
                <a:srgbClr val="00A9FF"/>
              </a:buClr>
              <a:buFont typeface="Wingdings" pitchFamily="2" charset="2"/>
              <a:buChar char="Ø"/>
            </a:pPr>
            <a:endParaRPr lang="en-US"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C8B266-2A20-BA46-183C-62C6D6EC9EDE}"/>
              </a:ext>
            </a:extLst>
          </p:cNvPr>
          <p:cNvSpPr txBox="1"/>
          <p:nvPr/>
        </p:nvSpPr>
        <p:spPr>
          <a:xfrm>
            <a:off x="6384461" y="2397994"/>
            <a:ext cx="5345274" cy="400110"/>
          </a:xfrm>
          <a:prstGeom prst="rect">
            <a:avLst/>
          </a:prstGeom>
          <a:noFill/>
        </p:spPr>
        <p:txBody>
          <a:bodyPr wrap="square">
            <a:spAutoFit/>
          </a:bodyPr>
          <a:lstStyle/>
          <a:p>
            <a:pPr marL="285750" indent="-285750">
              <a:buClr>
                <a:srgbClr val="00A9FF"/>
              </a:buClr>
              <a:buFont typeface="Wingdings" pitchFamily="2" charset="2"/>
              <a:buChar char="Ø"/>
            </a:pPr>
            <a:r>
              <a:rPr lang="en-US" sz="2000" dirty="0">
                <a:latin typeface="Symbol" pitchFamily="2" charset="2"/>
                <a:cs typeface="Arial" panose="020B0604020202020204" pitchFamily="34" charset="0"/>
              </a:rPr>
              <a:t>b</a:t>
            </a:r>
            <a:r>
              <a:rPr lang="en-US" sz="2000" dirty="0">
                <a:latin typeface="Arial" panose="020B0604020202020204" pitchFamily="34" charset="0"/>
                <a:cs typeface="Arial" panose="020B0604020202020204" pitchFamily="34" charset="0"/>
              </a:rPr>
              <a:t>-NMR (ARIEL will allow detailed studies)</a:t>
            </a:r>
          </a:p>
        </p:txBody>
      </p:sp>
    </p:spTree>
    <p:extLst>
      <p:ext uri="{BB962C8B-B14F-4D97-AF65-F5344CB8AC3E}">
        <p14:creationId xmlns:p14="http://schemas.microsoft.com/office/powerpoint/2010/main" val="119201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99" fill="hold"/>
                                        <p:tgtEl>
                                          <p:spTgt spid="5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50"/>
                </p:tgtEl>
              </p:cMediaNode>
            </p:video>
          </p:childTnLst>
        </p:cTn>
      </p:par>
    </p:tnLst>
    <p:bldLst>
      <p:bldP spid="63"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1E7F-5598-700E-4787-57820EC30081}"/>
              </a:ext>
            </a:extLst>
          </p:cNvPr>
          <p:cNvSpPr>
            <a:spLocks noGrp="1"/>
          </p:cNvSpPr>
          <p:nvPr>
            <p:ph type="title"/>
          </p:nvPr>
        </p:nvSpPr>
        <p:spPr>
          <a:xfrm>
            <a:off x="322243" y="164637"/>
            <a:ext cx="8953827" cy="650329"/>
          </a:xfrm>
        </p:spPr>
        <p:txBody>
          <a:bodyPr>
            <a:normAutofit/>
          </a:bodyPr>
          <a:lstStyle/>
          <a:p>
            <a:r>
              <a:rPr lang="en-US" sz="2400" dirty="0"/>
              <a:t>Phases of the </a:t>
            </a:r>
            <a:r>
              <a:rPr lang="en-US" sz="2400" dirty="0" err="1"/>
              <a:t>BeEST</a:t>
            </a:r>
            <a:r>
              <a:rPr lang="en-US" sz="2400" dirty="0"/>
              <a:t> Experiment</a:t>
            </a:r>
          </a:p>
        </p:txBody>
      </p:sp>
      <p:pic>
        <p:nvPicPr>
          <p:cNvPr id="4" name="Picture 3" descr="A screenshot of a computer&#10;&#10;AI-generated content may be incorrect.">
            <a:extLst>
              <a:ext uri="{FF2B5EF4-FFF2-40B4-BE49-F238E27FC236}">
                <a16:creationId xmlns:a16="http://schemas.microsoft.com/office/drawing/2014/main" id="{8F475D2F-28FE-2B57-53A0-7AD15D81837A}"/>
              </a:ext>
            </a:extLst>
          </p:cNvPr>
          <p:cNvPicPr>
            <a:picLocks noChangeAspect="1"/>
          </p:cNvPicPr>
          <p:nvPr/>
        </p:nvPicPr>
        <p:blipFill>
          <a:blip r:embed="rId2"/>
          <a:stretch>
            <a:fillRect/>
          </a:stretch>
        </p:blipFill>
        <p:spPr>
          <a:xfrm>
            <a:off x="94254" y="782337"/>
            <a:ext cx="11775503" cy="5698884"/>
          </a:xfrm>
          <a:prstGeom prst="rect">
            <a:avLst/>
          </a:prstGeom>
        </p:spPr>
      </p:pic>
      <p:sp>
        <p:nvSpPr>
          <p:cNvPr id="5" name="Rectangle 4">
            <a:extLst>
              <a:ext uri="{FF2B5EF4-FFF2-40B4-BE49-F238E27FC236}">
                <a16:creationId xmlns:a16="http://schemas.microsoft.com/office/drawing/2014/main" id="{21744E9F-7CE4-65E7-9038-1232A1AAECD7}"/>
              </a:ext>
            </a:extLst>
          </p:cNvPr>
          <p:cNvSpPr/>
          <p:nvPr/>
        </p:nvSpPr>
        <p:spPr>
          <a:xfrm>
            <a:off x="4914900" y="636814"/>
            <a:ext cx="996043" cy="3755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6509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9377-0011-5B8E-9778-5E477BCDFABF}"/>
              </a:ext>
            </a:extLst>
          </p:cNvPr>
          <p:cNvSpPr>
            <a:spLocks noGrp="1"/>
          </p:cNvSpPr>
          <p:nvPr>
            <p:ph type="title"/>
          </p:nvPr>
        </p:nvSpPr>
        <p:spPr>
          <a:xfrm>
            <a:off x="258386" y="239568"/>
            <a:ext cx="8953827" cy="650329"/>
          </a:xfrm>
        </p:spPr>
        <p:txBody>
          <a:bodyPr>
            <a:normAutofit/>
          </a:bodyPr>
          <a:lstStyle/>
          <a:p>
            <a:r>
              <a:rPr lang="en-US" sz="2200" dirty="0"/>
              <a:t>How will </a:t>
            </a:r>
            <a:r>
              <a:rPr lang="en-US" sz="2200" i="1" dirty="0"/>
              <a:t>the </a:t>
            </a:r>
            <a:r>
              <a:rPr lang="en-US" sz="2200" i="1" dirty="0" err="1"/>
              <a:t>BeEST</a:t>
            </a:r>
            <a:r>
              <a:rPr lang="en-US" sz="2200" i="1" dirty="0"/>
              <a:t> </a:t>
            </a:r>
            <a:r>
              <a:rPr lang="en-US" sz="2200" dirty="0"/>
              <a:t>benefit from ARIEL? – Beam Purity</a:t>
            </a:r>
          </a:p>
        </p:txBody>
      </p:sp>
      <p:sp>
        <p:nvSpPr>
          <p:cNvPr id="6" name="TextBox 5">
            <a:extLst>
              <a:ext uri="{FF2B5EF4-FFF2-40B4-BE49-F238E27FC236}">
                <a16:creationId xmlns:a16="http://schemas.microsoft.com/office/drawing/2014/main" id="{F1026852-0A20-7CD9-630A-D059B297012B}"/>
              </a:ext>
            </a:extLst>
          </p:cNvPr>
          <p:cNvSpPr txBox="1"/>
          <p:nvPr/>
        </p:nvSpPr>
        <p:spPr>
          <a:xfrm>
            <a:off x="-273664" y="920621"/>
            <a:ext cx="7210286" cy="4606389"/>
          </a:xfrm>
          <a:prstGeom prst="rect">
            <a:avLst/>
          </a:prstGeom>
          <a:noFill/>
          <a:ln w="19050">
            <a:noFill/>
          </a:ln>
        </p:spPr>
        <p:txBody>
          <a:bodyPr wrap="square">
            <a:spAutoFit/>
          </a:bodyPr>
          <a:lstStyle/>
          <a:p>
            <a:pPr lvl="1">
              <a:buClr>
                <a:srgbClr val="009CFF"/>
              </a:buClr>
            </a:pPr>
            <a:endParaRPr lang="en-CA" sz="2000" b="1" dirty="0"/>
          </a:p>
          <a:p>
            <a:pPr marL="800100" lvl="1" indent="-342900">
              <a:buClr>
                <a:srgbClr val="009CFF"/>
              </a:buClr>
              <a:buFont typeface="Wingdings" pitchFamily="2" charset="2"/>
              <a:buChar char="§"/>
            </a:pPr>
            <a:r>
              <a:rPr lang="en-CA" sz="2000" dirty="0">
                <a:sym typeface="Wingdings" pitchFamily="2" charset="2"/>
              </a:rPr>
              <a:t>Phase IV requires </a:t>
            </a:r>
            <a:r>
              <a:rPr lang="en-CA" sz="2000" b="1" dirty="0">
                <a:sym typeface="Wingdings" pitchFamily="2" charset="2"/>
              </a:rPr>
              <a:t>reliable</a:t>
            </a:r>
            <a:r>
              <a:rPr lang="en-CA" sz="2000" dirty="0">
                <a:sym typeface="Wingdings" pitchFamily="2" charset="2"/>
              </a:rPr>
              <a:t> implantation with </a:t>
            </a:r>
            <a:r>
              <a:rPr lang="en-CA" sz="2000" b="1" dirty="0">
                <a:sym typeface="Wingdings" pitchFamily="2" charset="2"/>
              </a:rPr>
              <a:t>pure </a:t>
            </a:r>
            <a:r>
              <a:rPr lang="en-CA" sz="2000" b="1" baseline="30000" dirty="0">
                <a:sym typeface="Wingdings" pitchFamily="2" charset="2"/>
              </a:rPr>
              <a:t>7</a:t>
            </a:r>
            <a:r>
              <a:rPr lang="en-CA" sz="2000" b="1" dirty="0">
                <a:sym typeface="Wingdings" pitchFamily="2" charset="2"/>
              </a:rPr>
              <a:t>Be beams</a:t>
            </a:r>
          </a:p>
          <a:p>
            <a:pPr lvl="1">
              <a:buClr>
                <a:srgbClr val="009CFF"/>
              </a:buClr>
            </a:pPr>
            <a:endParaRPr lang="en-CA" sz="2000" b="1" baseline="30000" dirty="0"/>
          </a:p>
          <a:p>
            <a:pPr marL="800100" lvl="1" indent="-342900">
              <a:buClr>
                <a:srgbClr val="009CFF"/>
              </a:buClr>
              <a:buFont typeface="Wingdings" pitchFamily="2" charset="2"/>
              <a:buChar char="§"/>
            </a:pPr>
            <a:r>
              <a:rPr lang="en-CA" sz="2000" b="1" baseline="30000" dirty="0"/>
              <a:t>7</a:t>
            </a:r>
            <a:r>
              <a:rPr lang="en-CA" sz="2000" b="1" dirty="0"/>
              <a:t>Be</a:t>
            </a:r>
            <a:r>
              <a:rPr lang="en-CA" sz="2000" dirty="0"/>
              <a:t> can be </a:t>
            </a:r>
            <a:r>
              <a:rPr lang="en-US" sz="2000" dirty="0"/>
              <a:t>produced with APTW, AETE or original ISAC target stations</a:t>
            </a:r>
            <a:r>
              <a:rPr lang="en-CA" sz="2000" b="1" dirty="0"/>
              <a:t> </a:t>
            </a:r>
          </a:p>
          <a:p>
            <a:pPr lvl="1">
              <a:buClr>
                <a:srgbClr val="009CFF"/>
              </a:buClr>
            </a:pPr>
            <a:endParaRPr lang="en-CA" sz="2000" b="1" dirty="0"/>
          </a:p>
          <a:p>
            <a:pPr marL="800100" lvl="1" indent="-342900">
              <a:buClr>
                <a:srgbClr val="009CFF"/>
              </a:buClr>
              <a:buFont typeface="Wingdings" pitchFamily="2" charset="2"/>
              <a:buChar char="§"/>
            </a:pPr>
            <a:r>
              <a:rPr lang="en-CA" sz="2000" b="1" dirty="0"/>
              <a:t>High-purity </a:t>
            </a:r>
            <a:r>
              <a:rPr lang="en-CA" sz="2000" dirty="0"/>
              <a:t>ARIEL beams with High Resolution Separator (~1:20,000) will allow us to:</a:t>
            </a:r>
          </a:p>
          <a:p>
            <a:pPr lvl="1">
              <a:buClr>
                <a:srgbClr val="009CFF"/>
              </a:buClr>
            </a:pPr>
            <a:endParaRPr lang="en-CA" sz="2000" dirty="0"/>
          </a:p>
          <a:p>
            <a:pPr marL="1257300" lvl="2" indent="-342900">
              <a:buClr>
                <a:srgbClr val="00A9FF"/>
              </a:buClr>
              <a:buFont typeface="Wingdings" pitchFamily="2" charset="2"/>
              <a:buChar char="è"/>
            </a:pPr>
            <a:r>
              <a:rPr lang="en-US" sz="2000" dirty="0"/>
              <a:t>increase implanted radioactivity by reducing isobaric contamination</a:t>
            </a:r>
          </a:p>
          <a:p>
            <a:pPr lvl="2">
              <a:buClr>
                <a:srgbClr val="00A9FF"/>
              </a:buClr>
            </a:pPr>
            <a:endParaRPr lang="en-US" sz="2000" dirty="0"/>
          </a:p>
          <a:p>
            <a:pPr marL="1257300" lvl="2" indent="-342900">
              <a:buClr>
                <a:srgbClr val="00A9FF"/>
              </a:buClr>
              <a:buFont typeface="Wingdings" pitchFamily="2" charset="2"/>
              <a:buChar char="è"/>
            </a:pPr>
            <a:r>
              <a:rPr lang="en-US" sz="2000" dirty="0"/>
              <a:t>benchmark material effects with </a:t>
            </a:r>
            <a:r>
              <a:rPr lang="en-US" sz="2000" b="1" i="1" dirty="0"/>
              <a:t>single</a:t>
            </a:r>
            <a:r>
              <a:rPr lang="en-US" sz="2000" b="1" dirty="0"/>
              <a:t> implanted species</a:t>
            </a:r>
          </a:p>
        </p:txBody>
      </p:sp>
      <p:pic>
        <p:nvPicPr>
          <p:cNvPr id="1026" name="Picture 2">
            <a:extLst>
              <a:ext uri="{FF2B5EF4-FFF2-40B4-BE49-F238E27FC236}">
                <a16:creationId xmlns:a16="http://schemas.microsoft.com/office/drawing/2014/main" id="{1F25F584-1D0E-BCA6-A87A-BF9157B453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4012" y="848140"/>
            <a:ext cx="3961370" cy="2640506"/>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137ED365-D514-AAEB-C2D5-E6D4597EB321}"/>
              </a:ext>
            </a:extLst>
          </p:cNvPr>
          <p:cNvSpPr/>
          <p:nvPr/>
        </p:nvSpPr>
        <p:spPr>
          <a:xfrm>
            <a:off x="8818024" y="-867904"/>
            <a:ext cx="1269973" cy="2908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diagram of people in a line&#10;&#10;Description automatically generated">
            <a:extLst>
              <a:ext uri="{FF2B5EF4-FFF2-40B4-BE49-F238E27FC236}">
                <a16:creationId xmlns:a16="http://schemas.microsoft.com/office/drawing/2014/main" id="{B667653D-A677-4140-29E9-2EABF428CD62}"/>
              </a:ext>
            </a:extLst>
          </p:cNvPr>
          <p:cNvPicPr>
            <a:picLocks noChangeAspect="1"/>
          </p:cNvPicPr>
          <p:nvPr/>
        </p:nvPicPr>
        <p:blipFill>
          <a:blip r:embed="rId3"/>
          <a:stretch>
            <a:fillRect/>
          </a:stretch>
        </p:blipFill>
        <p:spPr>
          <a:xfrm>
            <a:off x="7424012" y="3635296"/>
            <a:ext cx="4057999" cy="3135446"/>
          </a:xfrm>
          <a:prstGeom prst="rect">
            <a:avLst/>
          </a:prstGeom>
        </p:spPr>
      </p:pic>
      <p:sp>
        <p:nvSpPr>
          <p:cNvPr id="4" name="TextBox 3">
            <a:extLst>
              <a:ext uri="{FF2B5EF4-FFF2-40B4-BE49-F238E27FC236}">
                <a16:creationId xmlns:a16="http://schemas.microsoft.com/office/drawing/2014/main" id="{5A38999A-44B6-3FEA-8279-A0D932AB2AEC}"/>
              </a:ext>
            </a:extLst>
          </p:cNvPr>
          <p:cNvSpPr txBox="1"/>
          <p:nvPr/>
        </p:nvSpPr>
        <p:spPr>
          <a:xfrm>
            <a:off x="2564132" y="6969391"/>
            <a:ext cx="6103620" cy="1631216"/>
          </a:xfrm>
          <a:prstGeom prst="rect">
            <a:avLst/>
          </a:prstGeom>
          <a:noFill/>
        </p:spPr>
        <p:txBody>
          <a:bodyPr wrap="square">
            <a:spAutoFit/>
          </a:bodyPr>
          <a:lstStyle/>
          <a:p>
            <a:pPr lvl="1"/>
            <a:endParaRPr lang="en-US" sz="2000" dirty="0"/>
          </a:p>
          <a:p>
            <a:r>
              <a:rPr lang="en-US" sz="2000" dirty="0"/>
              <a:t>Operate outside of exclusion area</a:t>
            </a:r>
          </a:p>
          <a:p>
            <a:pPr lvl="1"/>
            <a:r>
              <a:rPr lang="en-US" sz="2000" dirty="0"/>
              <a:t>Improved access &amp; experimental control/monitoring</a:t>
            </a:r>
          </a:p>
          <a:p>
            <a:pPr lvl="1"/>
            <a:r>
              <a:rPr lang="en-US" sz="2000" dirty="0"/>
              <a:t>Reduced logistics</a:t>
            </a:r>
          </a:p>
        </p:txBody>
      </p:sp>
      <p:sp>
        <p:nvSpPr>
          <p:cNvPr id="9" name="TextBox 8">
            <a:extLst>
              <a:ext uri="{FF2B5EF4-FFF2-40B4-BE49-F238E27FC236}">
                <a16:creationId xmlns:a16="http://schemas.microsoft.com/office/drawing/2014/main" id="{B8A3E263-E8B0-18EE-32FD-B3E441945E0C}"/>
              </a:ext>
            </a:extLst>
          </p:cNvPr>
          <p:cNvSpPr txBox="1"/>
          <p:nvPr/>
        </p:nvSpPr>
        <p:spPr>
          <a:xfrm>
            <a:off x="6936622" y="7528494"/>
            <a:ext cx="6103620" cy="923330"/>
          </a:xfrm>
          <a:prstGeom prst="rect">
            <a:avLst/>
          </a:prstGeom>
          <a:noFill/>
        </p:spPr>
        <p:txBody>
          <a:bodyPr wrap="square">
            <a:spAutoFit/>
          </a:bodyPr>
          <a:lstStyle/>
          <a:p>
            <a:pPr marL="1200150" lvl="2" indent="-285750">
              <a:buClr>
                <a:srgbClr val="009CFF"/>
              </a:buClr>
              <a:buFont typeface="Wingdings" pitchFamily="2" charset="2"/>
              <a:buChar char="§"/>
            </a:pPr>
            <a:r>
              <a:rPr lang="en-CA" dirty="0"/>
              <a:t>AETE: predicted in-target production ~5e+10pps (based on 100kW)</a:t>
            </a:r>
          </a:p>
          <a:p>
            <a:pPr lvl="2">
              <a:buClr>
                <a:srgbClr val="009CFF"/>
              </a:buClr>
            </a:pPr>
            <a:r>
              <a:rPr lang="en-CA" dirty="0">
                <a:sym typeface="Wingdings" pitchFamily="2" charset="2"/>
              </a:rPr>
              <a:t> </a:t>
            </a:r>
            <a:r>
              <a:rPr lang="en-CA" dirty="0"/>
              <a:t>~1e9 </a:t>
            </a:r>
            <a:r>
              <a:rPr lang="en-CA" dirty="0" err="1"/>
              <a:t>pps</a:t>
            </a:r>
            <a:r>
              <a:rPr lang="en-CA" dirty="0"/>
              <a:t> through the HRS &amp; </a:t>
            </a:r>
            <a:r>
              <a:rPr lang="en-CA" b="1" dirty="0"/>
              <a:t>No Lithium.</a:t>
            </a:r>
          </a:p>
        </p:txBody>
      </p:sp>
      <p:sp>
        <p:nvSpPr>
          <p:cNvPr id="5" name="TextBox 4">
            <a:extLst>
              <a:ext uri="{FF2B5EF4-FFF2-40B4-BE49-F238E27FC236}">
                <a16:creationId xmlns:a16="http://schemas.microsoft.com/office/drawing/2014/main" id="{092396A6-0AD9-BF69-A88B-DA4D144CD7E9}"/>
              </a:ext>
            </a:extLst>
          </p:cNvPr>
          <p:cNvSpPr txBox="1"/>
          <p:nvPr/>
        </p:nvSpPr>
        <p:spPr>
          <a:xfrm>
            <a:off x="-469003" y="5403846"/>
            <a:ext cx="7456877" cy="1015663"/>
          </a:xfrm>
          <a:prstGeom prst="rect">
            <a:avLst/>
          </a:prstGeom>
          <a:noFill/>
        </p:spPr>
        <p:txBody>
          <a:bodyPr wrap="square">
            <a:spAutoFit/>
          </a:bodyPr>
          <a:lstStyle/>
          <a:p>
            <a:pPr lvl="1">
              <a:buClr>
                <a:srgbClr val="00A9FF"/>
              </a:buClr>
            </a:pPr>
            <a:endParaRPr lang="en-US" sz="2000" dirty="0">
              <a:solidFill>
                <a:srgbClr val="FF0000"/>
              </a:solidFill>
            </a:endParaRPr>
          </a:p>
          <a:p>
            <a:pPr lvl="2" algn="ctr">
              <a:buClr>
                <a:srgbClr val="00A9FF"/>
              </a:buClr>
            </a:pPr>
            <a:r>
              <a:rPr lang="en-US" sz="2000" b="1" i="1" dirty="0">
                <a:solidFill>
                  <a:srgbClr val="FF0000"/>
                </a:solidFill>
              </a:rPr>
              <a:t>Address major limitation for the sensitivity of the </a:t>
            </a:r>
            <a:r>
              <a:rPr lang="en-US" sz="2000" b="1" i="1" dirty="0" err="1">
                <a:solidFill>
                  <a:srgbClr val="FF0000"/>
                </a:solidFill>
              </a:rPr>
              <a:t>BeEST</a:t>
            </a:r>
            <a:r>
              <a:rPr lang="en-US" sz="2000" b="1" i="1" dirty="0">
                <a:solidFill>
                  <a:srgbClr val="FF0000"/>
                </a:solidFill>
              </a:rPr>
              <a:t> experiment to small peak shifts! </a:t>
            </a:r>
          </a:p>
        </p:txBody>
      </p:sp>
    </p:spTree>
    <p:extLst>
      <p:ext uri="{BB962C8B-B14F-4D97-AF65-F5344CB8AC3E}">
        <p14:creationId xmlns:p14="http://schemas.microsoft.com/office/powerpoint/2010/main" val="2131151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E6EF7BCB-4059-E4F1-69A5-9A6778C9DF57}"/>
              </a:ext>
            </a:extLst>
          </p:cNvPr>
          <p:cNvSpPr txBox="1"/>
          <p:nvPr/>
        </p:nvSpPr>
        <p:spPr>
          <a:xfrm>
            <a:off x="54140" y="2725159"/>
            <a:ext cx="10092439" cy="1703095"/>
          </a:xfrm>
          <a:prstGeom prst="rect">
            <a:avLst/>
          </a:prstGeom>
          <a:solidFill>
            <a:srgbClr val="FFFFFF">
              <a:alpha val="41000"/>
            </a:srgbClr>
          </a:solidFill>
        </p:spPr>
        <p:txBody>
          <a:bodyPr wrap="square">
            <a:spAutoFit/>
          </a:bodyPr>
          <a:lstStyle/>
          <a:p>
            <a:pPr marL="285750" indent="-285750">
              <a:lnSpc>
                <a:spcPct val="150000"/>
              </a:lnSpc>
              <a:buClr>
                <a:srgbClr val="00A9FF"/>
              </a:buClr>
              <a:buFont typeface="Wingdings" pitchFamily="2" charset="2"/>
              <a:buChar char="§"/>
            </a:pPr>
            <a:r>
              <a:rPr lang="en-US" dirty="0"/>
              <a:t>D</a:t>
            </a:r>
            <a:r>
              <a:rPr lang="en-US" sz="1800" dirty="0"/>
              <a:t>edicated run times for </a:t>
            </a:r>
            <a:r>
              <a:rPr lang="en-US" sz="1800" dirty="0">
                <a:latin typeface="Symbol" pitchFamily="2" charset="2"/>
              </a:rPr>
              <a:t>b</a:t>
            </a:r>
            <a:r>
              <a:rPr lang="en-US" sz="1800" dirty="0"/>
              <a:t>-NMR </a:t>
            </a:r>
            <a:r>
              <a:rPr lang="en-US" sz="1800" dirty="0">
                <a:sym typeface="Wingdings" pitchFamily="2" charset="2"/>
              </a:rPr>
              <a:t> e</a:t>
            </a:r>
            <a:r>
              <a:rPr lang="en-US" dirty="0"/>
              <a:t>xpand material physics program</a:t>
            </a:r>
          </a:p>
          <a:p>
            <a:pPr marL="285750" indent="-285750">
              <a:lnSpc>
                <a:spcPct val="150000"/>
              </a:lnSpc>
              <a:buClr>
                <a:srgbClr val="00A9FF"/>
              </a:buClr>
              <a:buFont typeface="Wingdings" pitchFamily="2" charset="2"/>
              <a:buChar char="§"/>
            </a:pPr>
            <a:r>
              <a:rPr lang="en-CA" dirty="0"/>
              <a:t>Systematic studies with varied STJ materials &amp; geometries; scale to kilo-pixel arrays (“</a:t>
            </a:r>
            <a:r>
              <a:rPr lang="en-CA" dirty="0" err="1"/>
              <a:t>SuperBeEST</a:t>
            </a:r>
            <a:r>
              <a:rPr lang="en-CA" dirty="0"/>
              <a:t>”)</a:t>
            </a:r>
            <a:endParaRPr lang="en-US" dirty="0"/>
          </a:p>
          <a:p>
            <a:pPr marL="285750" indent="-285750">
              <a:lnSpc>
                <a:spcPct val="150000"/>
              </a:lnSpc>
              <a:buClr>
                <a:srgbClr val="00A9FF"/>
              </a:buClr>
              <a:buFont typeface="Wingdings" pitchFamily="2" charset="2"/>
              <a:buChar char="§"/>
            </a:pPr>
            <a:r>
              <a:rPr lang="en-CA" dirty="0"/>
              <a:t>Phonon-mediated sensors </a:t>
            </a:r>
            <a:r>
              <a:rPr lang="en-CA" dirty="0">
                <a:sym typeface="Wingdings" pitchFamily="2" charset="2"/>
              </a:rPr>
              <a:t> </a:t>
            </a:r>
            <a:r>
              <a:rPr lang="en-CA" dirty="0"/>
              <a:t>improved understanding of detector/systematic effects </a:t>
            </a:r>
            <a:endParaRPr lang="en-US" dirty="0"/>
          </a:p>
        </p:txBody>
      </p:sp>
      <p:sp>
        <p:nvSpPr>
          <p:cNvPr id="4" name="TextBox 3">
            <a:extLst>
              <a:ext uri="{FF2B5EF4-FFF2-40B4-BE49-F238E27FC236}">
                <a16:creationId xmlns:a16="http://schemas.microsoft.com/office/drawing/2014/main" id="{9CF0F412-BE1E-97BB-DC0E-5E93F97745A4}"/>
              </a:ext>
            </a:extLst>
          </p:cNvPr>
          <p:cNvSpPr txBox="1"/>
          <p:nvPr/>
        </p:nvSpPr>
        <p:spPr>
          <a:xfrm>
            <a:off x="2286000" y="6097412"/>
            <a:ext cx="7996295" cy="646331"/>
          </a:xfrm>
          <a:prstGeom prst="rect">
            <a:avLst/>
          </a:prstGeom>
          <a:solidFill>
            <a:srgbClr val="FFFFFF"/>
          </a:solidFill>
        </p:spPr>
        <p:txBody>
          <a:bodyPr wrap="square" rtlCol="0">
            <a:spAutoFit/>
          </a:bodyPr>
          <a:lstStyle/>
          <a:p>
            <a:pPr algn="ctr"/>
            <a:r>
              <a:rPr lang="en-US" b="1" i="1" dirty="0">
                <a:solidFill>
                  <a:srgbClr val="00A9FF"/>
                </a:solidFill>
              </a:rPr>
              <a:t>Expanding our science program &amp; meeting demand of collaborating labs requires more beam time – ARIEL will make it possible!</a:t>
            </a:r>
          </a:p>
        </p:txBody>
      </p:sp>
      <p:sp>
        <p:nvSpPr>
          <p:cNvPr id="7" name="Title 1">
            <a:extLst>
              <a:ext uri="{FF2B5EF4-FFF2-40B4-BE49-F238E27FC236}">
                <a16:creationId xmlns:a16="http://schemas.microsoft.com/office/drawing/2014/main" id="{FA80B627-1DC5-CBEB-3F84-C3EE81404729}"/>
              </a:ext>
            </a:extLst>
          </p:cNvPr>
          <p:cNvSpPr txBox="1">
            <a:spLocks/>
          </p:cNvSpPr>
          <p:nvPr/>
        </p:nvSpPr>
        <p:spPr>
          <a:xfrm>
            <a:off x="129540" y="293608"/>
            <a:ext cx="11094720" cy="650329"/>
          </a:xfrm>
          <a:prstGeom prst="rect">
            <a:avLst/>
          </a:prstGeom>
        </p:spPr>
        <p:txBody>
          <a:bodyPr>
            <a:normAutofit/>
          </a:bodyPr>
          <a:lstStyle>
            <a:lvl1pPr algn="l" defTabSz="914400" rtl="0" eaLnBrk="1" latinLnBrk="0" hangingPunct="1">
              <a:lnSpc>
                <a:spcPct val="90000"/>
              </a:lnSpc>
              <a:spcBef>
                <a:spcPct val="0"/>
              </a:spcBef>
              <a:buNone/>
              <a:defRPr sz="1800" b="1" i="0" kern="1200">
                <a:solidFill>
                  <a:srgbClr val="00B0F0"/>
                </a:solidFill>
                <a:latin typeface="Arial" charset="0"/>
                <a:ea typeface="Arial" charset="0"/>
                <a:cs typeface="Arial" charset="0"/>
              </a:defRPr>
            </a:lvl1pPr>
          </a:lstStyle>
          <a:p>
            <a:r>
              <a:rPr lang="en-US" sz="2200" dirty="0"/>
              <a:t>How can we expand </a:t>
            </a:r>
            <a:r>
              <a:rPr lang="en-US" sz="2200" i="1" dirty="0"/>
              <a:t>the </a:t>
            </a:r>
            <a:r>
              <a:rPr lang="en-US" sz="2200" i="1" dirty="0" err="1"/>
              <a:t>BeEST</a:t>
            </a:r>
            <a:r>
              <a:rPr lang="en-US" sz="2200" i="1" dirty="0"/>
              <a:t> </a:t>
            </a:r>
            <a:r>
              <a:rPr lang="en-US" sz="2200" dirty="0"/>
              <a:t>program with ARIEL? – Beam Capacity</a:t>
            </a:r>
          </a:p>
        </p:txBody>
      </p:sp>
      <p:sp>
        <p:nvSpPr>
          <p:cNvPr id="13" name="TextBox 12">
            <a:extLst>
              <a:ext uri="{FF2B5EF4-FFF2-40B4-BE49-F238E27FC236}">
                <a16:creationId xmlns:a16="http://schemas.microsoft.com/office/drawing/2014/main" id="{BB8C4511-2798-A4B1-F440-512CB615B9D0}"/>
              </a:ext>
            </a:extLst>
          </p:cNvPr>
          <p:cNvSpPr txBox="1"/>
          <p:nvPr/>
        </p:nvSpPr>
        <p:spPr>
          <a:xfrm>
            <a:off x="-362953" y="1064459"/>
            <a:ext cx="10337134" cy="1287468"/>
          </a:xfrm>
          <a:prstGeom prst="rect">
            <a:avLst/>
          </a:prstGeom>
          <a:noFill/>
        </p:spPr>
        <p:txBody>
          <a:bodyPr wrap="square">
            <a:spAutoFit/>
          </a:bodyPr>
          <a:lstStyle/>
          <a:p>
            <a:pPr marL="742950" lvl="1" indent="-285750">
              <a:lnSpc>
                <a:spcPct val="150000"/>
              </a:lnSpc>
              <a:buClr>
                <a:srgbClr val="00A9FF"/>
              </a:buClr>
              <a:buFont typeface="Wingdings" pitchFamily="2" charset="2"/>
              <a:buChar char="§"/>
            </a:pPr>
            <a:r>
              <a:rPr lang="en-US" sz="1800" dirty="0"/>
              <a:t>Explore </a:t>
            </a:r>
            <a:r>
              <a:rPr lang="en-US" sz="1800" b="1" dirty="0"/>
              <a:t>additional EC decaying isotopes (i.e., </a:t>
            </a:r>
            <a:r>
              <a:rPr lang="en-US" sz="1800" b="1" baseline="30000" dirty="0"/>
              <a:t>37</a:t>
            </a:r>
            <a:r>
              <a:rPr lang="en-US" sz="1800" b="1" dirty="0"/>
              <a:t>Ar)</a:t>
            </a:r>
          </a:p>
          <a:p>
            <a:pPr marL="457200" lvl="1" indent="0">
              <a:lnSpc>
                <a:spcPct val="150000"/>
              </a:lnSpc>
              <a:buNone/>
            </a:pPr>
            <a:r>
              <a:rPr lang="en-US" sz="1800" b="1" dirty="0">
                <a:sym typeface="Wingdings" pitchFamily="2" charset="2"/>
              </a:rPr>
              <a:t> </a:t>
            </a:r>
            <a:r>
              <a:rPr lang="en-US" sz="1800" dirty="0"/>
              <a:t>independent study of key physics goals (SN exclusion limits, </a:t>
            </a:r>
            <a:r>
              <a:rPr lang="en-US" sz="1800" dirty="0">
                <a:latin typeface="Symbol" pitchFamily="2" charset="2"/>
              </a:rPr>
              <a:t>n</a:t>
            </a:r>
            <a:r>
              <a:rPr lang="en-US" sz="1800" dirty="0"/>
              <a:t>-</a:t>
            </a:r>
            <a:r>
              <a:rPr lang="en-US" sz="1800" dirty="0" err="1"/>
              <a:t>wavepacket</a:t>
            </a:r>
            <a:r>
              <a:rPr lang="en-US" sz="1800" dirty="0"/>
              <a:t> size, sensitivity to 3-body decays, atomic effects)</a:t>
            </a:r>
          </a:p>
        </p:txBody>
      </p:sp>
      <p:sp>
        <p:nvSpPr>
          <p:cNvPr id="15" name="TextBox 14">
            <a:extLst>
              <a:ext uri="{FF2B5EF4-FFF2-40B4-BE49-F238E27FC236}">
                <a16:creationId xmlns:a16="http://schemas.microsoft.com/office/drawing/2014/main" id="{00F19229-AEE8-9B51-9FDD-E77E75E273AA}"/>
              </a:ext>
            </a:extLst>
          </p:cNvPr>
          <p:cNvSpPr txBox="1"/>
          <p:nvPr/>
        </p:nvSpPr>
        <p:spPr>
          <a:xfrm>
            <a:off x="-362953" y="615605"/>
            <a:ext cx="4237122" cy="456472"/>
          </a:xfrm>
          <a:prstGeom prst="rect">
            <a:avLst/>
          </a:prstGeom>
          <a:noFill/>
        </p:spPr>
        <p:txBody>
          <a:bodyPr wrap="square">
            <a:spAutoFit/>
          </a:bodyPr>
          <a:lstStyle/>
          <a:p>
            <a:pPr marL="457200" lvl="1" indent="0">
              <a:lnSpc>
                <a:spcPct val="150000"/>
              </a:lnSpc>
              <a:buNone/>
            </a:pPr>
            <a:r>
              <a:rPr lang="en-CA" sz="1800" b="1" u="sng" dirty="0"/>
              <a:t>Strengthen Physics Constraints:</a:t>
            </a:r>
            <a:endParaRPr lang="en-US" sz="1800" b="1" u="sng" dirty="0"/>
          </a:p>
        </p:txBody>
      </p:sp>
      <p:sp>
        <p:nvSpPr>
          <p:cNvPr id="17" name="TextBox 16">
            <a:extLst>
              <a:ext uri="{FF2B5EF4-FFF2-40B4-BE49-F238E27FC236}">
                <a16:creationId xmlns:a16="http://schemas.microsoft.com/office/drawing/2014/main" id="{4D8283A4-A441-60EA-AE96-B3C2B8E4C390}"/>
              </a:ext>
            </a:extLst>
          </p:cNvPr>
          <p:cNvSpPr txBox="1"/>
          <p:nvPr/>
        </p:nvSpPr>
        <p:spPr>
          <a:xfrm>
            <a:off x="54141" y="2382926"/>
            <a:ext cx="4092743" cy="369332"/>
          </a:xfrm>
          <a:prstGeom prst="rect">
            <a:avLst/>
          </a:prstGeom>
          <a:noFill/>
        </p:spPr>
        <p:txBody>
          <a:bodyPr wrap="square">
            <a:spAutoFit/>
          </a:bodyPr>
          <a:lstStyle/>
          <a:p>
            <a:pPr>
              <a:buNone/>
            </a:pPr>
            <a:r>
              <a:rPr lang="en-CA" b="1" u="sng" dirty="0"/>
              <a:t>Material Effects &amp; Detector R&amp;D:</a:t>
            </a:r>
            <a:endParaRPr lang="en-CA" u="sng" dirty="0"/>
          </a:p>
        </p:txBody>
      </p:sp>
      <p:sp>
        <p:nvSpPr>
          <p:cNvPr id="21" name="TextBox 20">
            <a:extLst>
              <a:ext uri="{FF2B5EF4-FFF2-40B4-BE49-F238E27FC236}">
                <a16:creationId xmlns:a16="http://schemas.microsoft.com/office/drawing/2014/main" id="{6FB5E69D-E708-0720-7A7E-3A3D396A2692}"/>
              </a:ext>
            </a:extLst>
          </p:cNvPr>
          <p:cNvSpPr txBox="1"/>
          <p:nvPr/>
        </p:nvSpPr>
        <p:spPr>
          <a:xfrm>
            <a:off x="0" y="4435618"/>
            <a:ext cx="4572000" cy="369332"/>
          </a:xfrm>
          <a:prstGeom prst="rect">
            <a:avLst/>
          </a:prstGeom>
          <a:noFill/>
        </p:spPr>
        <p:txBody>
          <a:bodyPr wrap="square">
            <a:spAutoFit/>
          </a:bodyPr>
          <a:lstStyle/>
          <a:p>
            <a:pPr>
              <a:buNone/>
            </a:pPr>
            <a:r>
              <a:rPr lang="en-CA" b="1" u="sng" dirty="0"/>
              <a:t>Enable New Measurement Capabilities:</a:t>
            </a:r>
            <a:endParaRPr lang="en-CA" u="sng" dirty="0"/>
          </a:p>
        </p:txBody>
      </p:sp>
      <p:sp>
        <p:nvSpPr>
          <p:cNvPr id="23" name="TextBox 22">
            <a:extLst>
              <a:ext uri="{FF2B5EF4-FFF2-40B4-BE49-F238E27FC236}">
                <a16:creationId xmlns:a16="http://schemas.microsoft.com/office/drawing/2014/main" id="{CE73EBA1-52A5-3B2F-ADA4-85D071CBEE77}"/>
              </a:ext>
            </a:extLst>
          </p:cNvPr>
          <p:cNvSpPr txBox="1"/>
          <p:nvPr/>
        </p:nvSpPr>
        <p:spPr>
          <a:xfrm>
            <a:off x="54140" y="4766517"/>
            <a:ext cx="11734206" cy="1287597"/>
          </a:xfrm>
          <a:prstGeom prst="rect">
            <a:avLst/>
          </a:prstGeom>
          <a:noFill/>
        </p:spPr>
        <p:txBody>
          <a:bodyPr wrap="square">
            <a:spAutoFit/>
          </a:bodyPr>
          <a:lstStyle/>
          <a:p>
            <a:pPr marL="285750" indent="-285750">
              <a:lnSpc>
                <a:spcPct val="150000"/>
              </a:lnSpc>
              <a:buClr>
                <a:srgbClr val="00A9FF"/>
              </a:buClr>
              <a:buFont typeface="Wingdings" pitchFamily="2" charset="2"/>
              <a:buChar char="§"/>
            </a:pPr>
            <a:r>
              <a:rPr lang="en-US" sz="1800" dirty="0"/>
              <a:t>Explore feasibility for Auger spectroscopy </a:t>
            </a:r>
            <a:r>
              <a:rPr lang="en-US" dirty="0">
                <a:sym typeface="Wingdings" pitchFamily="2" charset="2"/>
              </a:rPr>
              <a:t> </a:t>
            </a:r>
            <a:r>
              <a:rPr lang="en-US" b="1" dirty="0">
                <a:sym typeface="Wingdings" pitchFamily="2" charset="2"/>
              </a:rPr>
              <a:t>(1) </a:t>
            </a:r>
            <a:r>
              <a:rPr lang="en-US" dirty="0">
                <a:sym typeface="Wingdings" pitchFamily="2" charset="2"/>
              </a:rPr>
              <a:t>critical for spectra modeling, </a:t>
            </a:r>
            <a:r>
              <a:rPr lang="en-US" b="1" dirty="0">
                <a:sym typeface="Wingdings" pitchFamily="2" charset="2"/>
              </a:rPr>
              <a:t>(2) </a:t>
            </a:r>
            <a:r>
              <a:rPr lang="en-US" dirty="0">
                <a:sym typeface="Wingdings" pitchFamily="2" charset="2"/>
              </a:rPr>
              <a:t>potential medical applications</a:t>
            </a:r>
          </a:p>
          <a:p>
            <a:pPr marL="285750" indent="-285750">
              <a:lnSpc>
                <a:spcPct val="150000"/>
              </a:lnSpc>
              <a:buClr>
                <a:srgbClr val="00A9FF"/>
              </a:buClr>
              <a:buFont typeface="Wingdings" pitchFamily="2" charset="2"/>
              <a:buChar char="§"/>
            </a:pPr>
            <a:r>
              <a:rPr lang="en-US" dirty="0">
                <a:latin typeface="Arial" panose="020B0604020202020204" pitchFamily="34" charset="0"/>
                <a:cs typeface="Arial" panose="020B0604020202020204" pitchFamily="34" charset="0"/>
              </a:rPr>
              <a:t>Gamma-induced recoils from nuclear Isomers </a:t>
            </a:r>
            <a:r>
              <a:rPr lang="en-US" dirty="0">
                <a:latin typeface="Arial" panose="020B0604020202020204" pitchFamily="34" charset="0"/>
                <a:cs typeface="Arial" panose="020B0604020202020204" pitchFamily="34" charset="0"/>
                <a:sym typeface="Wingdings" pitchFamily="2" charset="2"/>
              </a:rPr>
              <a:t> Implications for BSM</a:t>
            </a:r>
            <a:r>
              <a:rPr lang="en-US" sz="1800" dirty="0"/>
              <a:t> searches</a:t>
            </a:r>
          </a:p>
          <a:p>
            <a:pPr marL="285750" indent="-285750">
              <a:lnSpc>
                <a:spcPct val="150000"/>
              </a:lnSpc>
              <a:buClr>
                <a:srgbClr val="00A9FF"/>
              </a:buClr>
              <a:buFont typeface="Wingdings" pitchFamily="2" charset="2"/>
              <a:buChar char="§"/>
            </a:pPr>
            <a:r>
              <a:rPr lang="en-US" dirty="0"/>
              <a:t>Gamma-recoil coincidence measurements </a:t>
            </a:r>
            <a:r>
              <a:rPr lang="en-US" dirty="0">
                <a:sym typeface="Wingdings" pitchFamily="2" charset="2"/>
              </a:rPr>
              <a:t> Boost sensitivity; implications for BSM searches</a:t>
            </a:r>
            <a:endParaRPr lang="en-US" dirty="0"/>
          </a:p>
        </p:txBody>
      </p:sp>
      <p:pic>
        <p:nvPicPr>
          <p:cNvPr id="26" name="Picture 25" descr="A picture containing electronics, circuit&#10;&#10;Description automatically generated">
            <a:extLst>
              <a:ext uri="{FF2B5EF4-FFF2-40B4-BE49-F238E27FC236}">
                <a16:creationId xmlns:a16="http://schemas.microsoft.com/office/drawing/2014/main" id="{C8AFE5F9-1EC4-8EFD-4091-9D0039A83B5E}"/>
              </a:ext>
            </a:extLst>
          </p:cNvPr>
          <p:cNvPicPr>
            <a:picLocks noChangeAspect="1"/>
          </p:cNvPicPr>
          <p:nvPr/>
        </p:nvPicPr>
        <p:blipFill rotWithShape="1">
          <a:blip r:embed="rId2"/>
          <a:srcRect l="15000" t="20000" r="32500" b="13080"/>
          <a:stretch/>
        </p:blipFill>
        <p:spPr>
          <a:xfrm>
            <a:off x="9569307" y="2796889"/>
            <a:ext cx="1814165" cy="1734347"/>
          </a:xfrm>
          <a:prstGeom prst="rect">
            <a:avLst/>
          </a:prstGeom>
          <a:ln>
            <a:noFill/>
          </a:ln>
          <a:effectLst>
            <a:softEdge rad="112500"/>
          </a:effectLst>
        </p:spPr>
      </p:pic>
      <p:pic>
        <p:nvPicPr>
          <p:cNvPr id="27" name="Picture 26" descr="A picture containing building, toilet&#10;&#10;Description automatically generated">
            <a:extLst>
              <a:ext uri="{FF2B5EF4-FFF2-40B4-BE49-F238E27FC236}">
                <a16:creationId xmlns:a16="http://schemas.microsoft.com/office/drawing/2014/main" id="{1A88AC2F-B762-D47C-2AA5-FFBAEDC078DE}"/>
              </a:ext>
            </a:extLst>
          </p:cNvPr>
          <p:cNvPicPr>
            <a:picLocks noChangeAspect="1"/>
          </p:cNvPicPr>
          <p:nvPr/>
        </p:nvPicPr>
        <p:blipFill>
          <a:blip r:embed="rId3"/>
          <a:stretch>
            <a:fillRect/>
          </a:stretch>
        </p:blipFill>
        <p:spPr>
          <a:xfrm>
            <a:off x="10685843" y="3869635"/>
            <a:ext cx="982480" cy="7368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8" name="Content Placeholder 8" descr="A diagram of an atom&#10;&#10;Description automatically generated">
            <a:extLst>
              <a:ext uri="{FF2B5EF4-FFF2-40B4-BE49-F238E27FC236}">
                <a16:creationId xmlns:a16="http://schemas.microsoft.com/office/drawing/2014/main" id="{81C96075-F7F9-6EDF-74D0-7F0EC5FD9E5A}"/>
              </a:ext>
            </a:extLst>
          </p:cNvPr>
          <p:cNvPicPr>
            <a:picLocks noChangeAspect="1"/>
          </p:cNvPicPr>
          <p:nvPr/>
        </p:nvPicPr>
        <p:blipFill rotWithShape="1">
          <a:blip r:embed="rId4"/>
          <a:srcRect r="50442"/>
          <a:stretch/>
        </p:blipFill>
        <p:spPr>
          <a:xfrm>
            <a:off x="10146579" y="618772"/>
            <a:ext cx="1684448" cy="1911902"/>
          </a:xfrm>
          <a:prstGeom prst="rect">
            <a:avLst/>
          </a:prstGeom>
        </p:spPr>
      </p:pic>
    </p:spTree>
    <p:extLst>
      <p:ext uri="{BB962C8B-B14F-4D97-AF65-F5344CB8AC3E}">
        <p14:creationId xmlns:p14="http://schemas.microsoft.com/office/powerpoint/2010/main" val="189944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8"/>
                                        </p:tgtEl>
                                        <p:attrNameLst>
                                          <p:attrName>style.visibility</p:attrName>
                                        </p:attrNameLst>
                                      </p:cBhvr>
                                      <p:to>
                                        <p:strVal val="visible"/>
                                      </p:to>
                                    </p:set>
                                    <p:anim calcmode="lin" valueType="num">
                                      <p:cBhvr additive="base">
                                        <p:cTn id="15" dur="500" fill="hold"/>
                                        <p:tgtEl>
                                          <p:spTgt spid="28"/>
                                        </p:tgtEl>
                                        <p:attrNameLst>
                                          <p:attrName>ppt_x</p:attrName>
                                        </p:attrNameLst>
                                      </p:cBhvr>
                                      <p:tavLst>
                                        <p:tav tm="0">
                                          <p:val>
                                            <p:strVal val="#ppt_x"/>
                                          </p:val>
                                        </p:tav>
                                        <p:tav tm="100000">
                                          <p:val>
                                            <p:strVal val="#ppt_x"/>
                                          </p:val>
                                        </p:tav>
                                      </p:tavLst>
                                    </p:anim>
                                    <p:anim calcmode="lin" valueType="num">
                                      <p:cBhvr additive="base">
                                        <p:cTn id="1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 calcmode="lin" valueType="num">
                                      <p:cBhvr additive="base">
                                        <p:cTn id="21" dur="500" fill="hold"/>
                                        <p:tgtEl>
                                          <p:spTgt spid="17"/>
                                        </p:tgtEl>
                                        <p:attrNameLst>
                                          <p:attrName>ppt_x</p:attrName>
                                        </p:attrNameLst>
                                      </p:cBhvr>
                                      <p:tavLst>
                                        <p:tav tm="0">
                                          <p:val>
                                            <p:strVal val="#ppt_x"/>
                                          </p:val>
                                        </p:tav>
                                        <p:tav tm="100000">
                                          <p:val>
                                            <p:strVal val="#ppt_x"/>
                                          </p:val>
                                        </p:tav>
                                      </p:tavLst>
                                    </p:anim>
                                    <p:anim calcmode="lin" valueType="num">
                                      <p:cBhvr additive="base">
                                        <p:cTn id="22" dur="500" fill="hold"/>
                                        <p:tgtEl>
                                          <p:spTgt spid="17"/>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ppt_x"/>
                                          </p:val>
                                        </p:tav>
                                        <p:tav tm="100000">
                                          <p:val>
                                            <p:strVal val="#ppt_x"/>
                                          </p:val>
                                        </p:tav>
                                      </p:tavLst>
                                    </p:anim>
                                    <p:anim calcmode="lin" valueType="num">
                                      <p:cBhvr additive="base">
                                        <p:cTn id="30" dur="500" fill="hold"/>
                                        <p:tgtEl>
                                          <p:spTgt spid="26"/>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7"/>
                                        </p:tgtEl>
                                        <p:attrNameLst>
                                          <p:attrName>style.visibility</p:attrName>
                                        </p:attrNameLst>
                                      </p:cBhvr>
                                      <p:to>
                                        <p:strVal val="visible"/>
                                      </p:to>
                                    </p:set>
                                    <p:anim calcmode="lin" valueType="num">
                                      <p:cBhvr additive="base">
                                        <p:cTn id="33" dur="500" fill="hold"/>
                                        <p:tgtEl>
                                          <p:spTgt spid="27"/>
                                        </p:tgtEl>
                                        <p:attrNameLst>
                                          <p:attrName>ppt_x</p:attrName>
                                        </p:attrNameLst>
                                      </p:cBhvr>
                                      <p:tavLst>
                                        <p:tav tm="0">
                                          <p:val>
                                            <p:strVal val="#ppt_x"/>
                                          </p:val>
                                        </p:tav>
                                        <p:tav tm="100000">
                                          <p:val>
                                            <p:strVal val="#ppt_x"/>
                                          </p:val>
                                        </p:tav>
                                      </p:tavLst>
                                    </p:anim>
                                    <p:anim calcmode="lin" valueType="num">
                                      <p:cBhvr additive="base">
                                        <p:cTn id="3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additive="base">
                                        <p:cTn id="39" dur="500" fill="hold"/>
                                        <p:tgtEl>
                                          <p:spTgt spid="21"/>
                                        </p:tgtEl>
                                        <p:attrNameLst>
                                          <p:attrName>ppt_x</p:attrName>
                                        </p:attrNameLst>
                                      </p:cBhvr>
                                      <p:tavLst>
                                        <p:tav tm="0">
                                          <p:val>
                                            <p:strVal val="#ppt_x"/>
                                          </p:val>
                                        </p:tav>
                                        <p:tav tm="100000">
                                          <p:val>
                                            <p:strVal val="#ppt_x"/>
                                          </p:val>
                                        </p:tav>
                                      </p:tavLst>
                                    </p:anim>
                                    <p:anim calcmode="lin" valueType="num">
                                      <p:cBhvr additive="base">
                                        <p:cTn id="40" dur="500" fill="hold"/>
                                        <p:tgtEl>
                                          <p:spTgt spid="21"/>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4" grpId="0" animBg="1"/>
      <p:bldP spid="13" grpId="0"/>
      <p:bldP spid="15" grpId="0"/>
      <p:bldP spid="17" grpId="0"/>
      <p:bldP spid="21" grpId="0"/>
      <p:bldP spid="2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2AE7C-20ED-BA6B-8A44-40B82F867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BC544-0066-5E0A-EB13-98DE0E424552}"/>
              </a:ext>
            </a:extLst>
          </p:cNvPr>
          <p:cNvSpPr>
            <a:spLocks noGrp="1"/>
          </p:cNvSpPr>
          <p:nvPr>
            <p:ph type="title"/>
          </p:nvPr>
        </p:nvSpPr>
        <p:spPr>
          <a:xfrm>
            <a:off x="258390" y="188526"/>
            <a:ext cx="8953827" cy="650329"/>
          </a:xfrm>
        </p:spPr>
        <p:txBody>
          <a:bodyPr>
            <a:normAutofit/>
          </a:bodyPr>
          <a:lstStyle/>
          <a:p>
            <a:r>
              <a:rPr lang="en-US" sz="2400" dirty="0"/>
              <a:t>The </a:t>
            </a:r>
            <a:r>
              <a:rPr lang="en-US" sz="2400" dirty="0" err="1"/>
              <a:t>BeEST</a:t>
            </a:r>
            <a:r>
              <a:rPr lang="en-US" sz="2400" dirty="0"/>
              <a:t> Collaboration</a:t>
            </a:r>
          </a:p>
        </p:txBody>
      </p:sp>
      <p:sp>
        <p:nvSpPr>
          <p:cNvPr id="24" name="Rectangle 23">
            <a:extLst>
              <a:ext uri="{FF2B5EF4-FFF2-40B4-BE49-F238E27FC236}">
                <a16:creationId xmlns:a16="http://schemas.microsoft.com/office/drawing/2014/main" id="{F0BB87F8-7635-240F-4625-837A875138B0}"/>
              </a:ext>
            </a:extLst>
          </p:cNvPr>
          <p:cNvSpPr/>
          <p:nvPr/>
        </p:nvSpPr>
        <p:spPr>
          <a:xfrm>
            <a:off x="24818" y="4162570"/>
            <a:ext cx="7153903" cy="750627"/>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8591B-25C1-A103-4940-E465C81874D8}"/>
              </a:ext>
            </a:extLst>
          </p:cNvPr>
          <p:cNvSpPr/>
          <p:nvPr/>
        </p:nvSpPr>
        <p:spPr>
          <a:xfrm>
            <a:off x="445623" y="4969887"/>
            <a:ext cx="2470448" cy="750627"/>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3FDB4328-8679-CC33-221A-7AB11787877E}"/>
              </a:ext>
            </a:extLst>
          </p:cNvPr>
          <p:cNvSpPr/>
          <p:nvPr/>
        </p:nvSpPr>
        <p:spPr>
          <a:xfrm>
            <a:off x="3254704" y="674407"/>
            <a:ext cx="2841296" cy="28417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Image result for doe sc logo">
            <a:extLst>
              <a:ext uri="{FF2B5EF4-FFF2-40B4-BE49-F238E27FC236}">
                <a16:creationId xmlns:a16="http://schemas.microsoft.com/office/drawing/2014/main" id="{FD822A99-CA5C-982B-34CD-FB52D24AA850}"/>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44842" y="5293068"/>
            <a:ext cx="2459284" cy="41260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sky, weapon&#10;&#10;Description automatically generated">
            <a:extLst>
              <a:ext uri="{FF2B5EF4-FFF2-40B4-BE49-F238E27FC236}">
                <a16:creationId xmlns:a16="http://schemas.microsoft.com/office/drawing/2014/main" id="{3A2871E6-1C42-4AD0-A393-32D91F0C19BA}"/>
              </a:ext>
            </a:extLst>
          </p:cNvPr>
          <p:cNvPicPr>
            <a:picLocks noChangeAspect="1"/>
          </p:cNvPicPr>
          <p:nvPr/>
        </p:nvPicPr>
        <p:blipFill>
          <a:blip r:embed="rId4"/>
          <a:stretch>
            <a:fillRect/>
          </a:stretch>
        </p:blipFill>
        <p:spPr>
          <a:xfrm>
            <a:off x="855239" y="5178259"/>
            <a:ext cx="1362777" cy="1320807"/>
          </a:xfrm>
          <a:prstGeom prst="rect">
            <a:avLst/>
          </a:prstGeom>
        </p:spPr>
      </p:pic>
      <p:pic>
        <p:nvPicPr>
          <p:cNvPr id="13" name="Picture 2">
            <a:extLst>
              <a:ext uri="{FF2B5EF4-FFF2-40B4-BE49-F238E27FC236}">
                <a16:creationId xmlns:a16="http://schemas.microsoft.com/office/drawing/2014/main" id="{A2E49D34-503F-318A-18C8-7C92BF141E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966" y="5231348"/>
            <a:ext cx="2052947" cy="53604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Gordon and Betty Moore Foundation - Wikipedia">
            <a:extLst>
              <a:ext uri="{FF2B5EF4-FFF2-40B4-BE49-F238E27FC236}">
                <a16:creationId xmlns:a16="http://schemas.microsoft.com/office/drawing/2014/main" id="{CABA59BD-3F34-22CE-BE98-ABB075DC77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78116" y="5837833"/>
            <a:ext cx="1459877" cy="56691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567F8630-01C0-390E-D458-35141E6563D7}"/>
              </a:ext>
            </a:extLst>
          </p:cNvPr>
          <p:cNvSpPr txBox="1"/>
          <p:nvPr/>
        </p:nvSpPr>
        <p:spPr>
          <a:xfrm>
            <a:off x="8221632" y="1436050"/>
            <a:ext cx="3970368" cy="5055808"/>
          </a:xfrm>
          <a:prstGeom prst="rect">
            <a:avLst/>
          </a:prstGeom>
          <a:noFill/>
        </p:spPr>
        <p:txBody>
          <a:bodyPr wrap="square" rtlCol="0">
            <a:spAutoFit/>
          </a:bodyPr>
          <a:lstStyle/>
          <a:p>
            <a:pPr>
              <a:lnSpc>
                <a:spcPct val="120000"/>
              </a:lnSpc>
            </a:pPr>
            <a:r>
              <a:rPr lang="en-US" b="1" dirty="0">
                <a:latin typeface="Seaford Display" panose="00000500000000000000" pitchFamily="2" charset="0"/>
              </a:rPr>
              <a:t>CEA Paris-</a:t>
            </a:r>
            <a:r>
              <a:rPr lang="en-US" b="1" dirty="0" err="1">
                <a:latin typeface="Seaford Display" panose="00000500000000000000" pitchFamily="2" charset="0"/>
              </a:rPr>
              <a:t>Saclay</a:t>
            </a:r>
            <a:endParaRPr lang="en-US" b="1" dirty="0">
              <a:latin typeface="Seaford Display" panose="00000500000000000000" pitchFamily="2" charset="0"/>
            </a:endParaRPr>
          </a:p>
          <a:p>
            <a:pPr>
              <a:lnSpc>
                <a:spcPct val="120000"/>
              </a:lnSpc>
            </a:pPr>
            <a:r>
              <a:rPr lang="en-US" b="1" dirty="0">
                <a:latin typeface="Seaford Display" panose="00000500000000000000" pitchFamily="2" charset="0"/>
              </a:rPr>
              <a:t>Colorado School of Mines</a:t>
            </a:r>
          </a:p>
          <a:p>
            <a:pPr>
              <a:lnSpc>
                <a:spcPct val="120000"/>
              </a:lnSpc>
            </a:pPr>
            <a:r>
              <a:rPr lang="de-DE" b="1" dirty="0">
                <a:latin typeface="Seaford Display" panose="00000500000000000000" pitchFamily="2" charset="0"/>
              </a:rPr>
              <a:t>Lawrence Livermore National Laboratory</a:t>
            </a:r>
          </a:p>
          <a:p>
            <a:pPr>
              <a:lnSpc>
                <a:spcPct val="120000"/>
              </a:lnSpc>
            </a:pPr>
            <a:r>
              <a:rPr lang="en-US" b="1" dirty="0">
                <a:latin typeface="Seaford Display" panose="00000500000000000000" pitchFamily="2" charset="0"/>
              </a:rPr>
              <a:t>LPC Caen</a:t>
            </a:r>
          </a:p>
          <a:p>
            <a:pPr>
              <a:lnSpc>
                <a:spcPct val="120000"/>
              </a:lnSpc>
            </a:pPr>
            <a:r>
              <a:rPr lang="en-US" b="1" dirty="0">
                <a:latin typeface="Seaford Display" panose="00000500000000000000" pitchFamily="2" charset="0"/>
              </a:rPr>
              <a:t>McGill University</a:t>
            </a:r>
          </a:p>
          <a:p>
            <a:pPr>
              <a:lnSpc>
                <a:spcPct val="120000"/>
              </a:lnSpc>
            </a:pPr>
            <a:r>
              <a:rPr lang="en-US" b="1" dirty="0">
                <a:latin typeface="Seaford Display" panose="00000500000000000000" pitchFamily="2" charset="0"/>
              </a:rPr>
              <a:t>McMaster University</a:t>
            </a:r>
            <a:endParaRPr lang="de-DE" b="1" dirty="0">
              <a:latin typeface="Seaford Display" panose="00000500000000000000" pitchFamily="2" charset="0"/>
            </a:endParaRPr>
          </a:p>
          <a:p>
            <a:pPr>
              <a:lnSpc>
                <a:spcPct val="120000"/>
              </a:lnSpc>
            </a:pPr>
            <a:r>
              <a:rPr lang="pt-BR" b="1" dirty="0">
                <a:latin typeface="Seaford Display" panose="00000500000000000000" pitchFamily="2" charset="0"/>
              </a:rPr>
              <a:t>NOVA School of Science and Technology</a:t>
            </a:r>
          </a:p>
          <a:p>
            <a:pPr>
              <a:lnSpc>
                <a:spcPct val="120000"/>
              </a:lnSpc>
            </a:pPr>
            <a:r>
              <a:rPr lang="en-US" b="1" dirty="0">
                <a:latin typeface="Seaford Display" panose="00000500000000000000" pitchFamily="2" charset="0"/>
              </a:rPr>
              <a:t>Pacific Northwest National Laboratory</a:t>
            </a:r>
          </a:p>
          <a:p>
            <a:pPr>
              <a:lnSpc>
                <a:spcPct val="120000"/>
              </a:lnSpc>
            </a:pPr>
            <a:r>
              <a:rPr lang="en-US" b="1" dirty="0">
                <a:latin typeface="Seaford Display" panose="00000500000000000000" pitchFamily="2" charset="0"/>
              </a:rPr>
              <a:t>SLAC National Accelerator Laboratory</a:t>
            </a:r>
          </a:p>
          <a:p>
            <a:pPr>
              <a:lnSpc>
                <a:spcPct val="120000"/>
              </a:lnSpc>
            </a:pPr>
            <a:r>
              <a:rPr lang="de-DE" b="1" dirty="0">
                <a:latin typeface="Seaford Display" panose="00000500000000000000" pitchFamily="2" charset="0"/>
              </a:rPr>
              <a:t>Star Cryoelectronics LLC</a:t>
            </a:r>
            <a:endParaRPr lang="en-US" b="1" dirty="0">
              <a:latin typeface="Seaford Display" panose="00000500000000000000" pitchFamily="2" charset="0"/>
            </a:endParaRPr>
          </a:p>
          <a:p>
            <a:pPr>
              <a:lnSpc>
                <a:spcPct val="120000"/>
              </a:lnSpc>
            </a:pPr>
            <a:r>
              <a:rPr lang="de-DE" b="1" dirty="0">
                <a:latin typeface="Seaford Display" panose="00000500000000000000" pitchFamily="2" charset="0"/>
              </a:rPr>
              <a:t>TRIUMF</a:t>
            </a:r>
          </a:p>
          <a:p>
            <a:pPr>
              <a:lnSpc>
                <a:spcPct val="120000"/>
              </a:lnSpc>
            </a:pPr>
            <a:r>
              <a:rPr lang="de-DE" b="1" dirty="0">
                <a:latin typeface="Seaford Display" panose="00000500000000000000" pitchFamily="2" charset="0"/>
              </a:rPr>
              <a:t>Universit</a:t>
            </a:r>
            <a:r>
              <a:rPr lang="en-GB" b="1" dirty="0">
                <a:latin typeface="Seaford Display" panose="00000500000000000000" pitchFamily="2" charset="0"/>
                <a:ea typeface="Times New Roman" panose="02020603050405020304" pitchFamily="18" charset="0"/>
              </a:rPr>
              <a:t>é</a:t>
            </a:r>
            <a:r>
              <a:rPr lang="de-DE" b="1" dirty="0">
                <a:latin typeface="Seaford Display" panose="00000500000000000000" pitchFamily="2" charset="0"/>
              </a:rPr>
              <a:t> Strasbourg</a:t>
            </a:r>
          </a:p>
          <a:p>
            <a:pPr>
              <a:lnSpc>
                <a:spcPct val="120000"/>
              </a:lnSpc>
            </a:pPr>
            <a:r>
              <a:rPr lang="de-DE" b="1" dirty="0">
                <a:latin typeface="Seaford Display" panose="00000500000000000000" pitchFamily="2" charset="0"/>
              </a:rPr>
              <a:t>XIA LLC</a:t>
            </a:r>
            <a:endParaRPr lang="en-US" b="1" dirty="0">
              <a:latin typeface="Seaford Display" panose="00000500000000000000" pitchFamily="2" charset="0"/>
            </a:endParaRPr>
          </a:p>
          <a:p>
            <a:pPr>
              <a:lnSpc>
                <a:spcPct val="120000"/>
              </a:lnSpc>
            </a:pPr>
            <a:r>
              <a:rPr lang="en-US" b="1" dirty="0">
                <a:latin typeface="Seaford Display" panose="00000500000000000000" pitchFamily="2" charset="0"/>
              </a:rPr>
              <a:t>Yale University</a:t>
            </a:r>
          </a:p>
          <a:p>
            <a:pPr>
              <a:lnSpc>
                <a:spcPct val="120000"/>
              </a:lnSpc>
            </a:pPr>
            <a:r>
              <a:rPr lang="en-US" b="1" dirty="0">
                <a:latin typeface="Seaford Display" panose="00000500000000000000" pitchFamily="2" charset="0"/>
              </a:rPr>
              <a:t>Queen’s University</a:t>
            </a:r>
          </a:p>
        </p:txBody>
      </p:sp>
      <p:pic>
        <p:nvPicPr>
          <p:cNvPr id="20" name="Picture 19" descr="A group of people standing in a large room&#10;&#10;AI-generated content may be incorrect.">
            <a:extLst>
              <a:ext uri="{FF2B5EF4-FFF2-40B4-BE49-F238E27FC236}">
                <a16:creationId xmlns:a16="http://schemas.microsoft.com/office/drawing/2014/main" id="{2B4D2EF3-4C36-2EC6-2A71-120DBD08B927}"/>
              </a:ext>
            </a:extLst>
          </p:cNvPr>
          <p:cNvPicPr>
            <a:picLocks noChangeAspect="1"/>
          </p:cNvPicPr>
          <p:nvPr/>
        </p:nvPicPr>
        <p:blipFill>
          <a:blip r:embed="rId7">
            <a:extLst>
              <a:ext uri="{28A0092B-C50C-407E-A947-70E740481C1C}">
                <a14:useLocalDpi xmlns:a14="http://schemas.microsoft.com/office/drawing/2010/main" val="0"/>
              </a:ext>
            </a:extLst>
          </a:blip>
          <a:srcRect t="5028" b="11671"/>
          <a:stretch>
            <a:fillRect/>
          </a:stretch>
        </p:blipFill>
        <p:spPr>
          <a:xfrm>
            <a:off x="165796" y="709218"/>
            <a:ext cx="7987604" cy="4436208"/>
          </a:xfrm>
          <a:prstGeom prst="rect">
            <a:avLst/>
          </a:prstGeom>
        </p:spPr>
      </p:pic>
      <p:sp>
        <p:nvSpPr>
          <p:cNvPr id="23" name="TextBox 22">
            <a:extLst>
              <a:ext uri="{FF2B5EF4-FFF2-40B4-BE49-F238E27FC236}">
                <a16:creationId xmlns:a16="http://schemas.microsoft.com/office/drawing/2014/main" id="{50134C28-0F33-029F-C69D-E784C2D1F8DB}"/>
              </a:ext>
            </a:extLst>
          </p:cNvPr>
          <p:cNvSpPr txBox="1"/>
          <p:nvPr/>
        </p:nvSpPr>
        <p:spPr>
          <a:xfrm>
            <a:off x="176157" y="711558"/>
            <a:ext cx="3012519" cy="646331"/>
          </a:xfrm>
          <a:prstGeom prst="rect">
            <a:avLst/>
          </a:prstGeom>
          <a:solidFill>
            <a:srgbClr val="111C27">
              <a:alpha val="61000"/>
            </a:srgbClr>
          </a:solidFill>
        </p:spPr>
        <p:txBody>
          <a:bodyPr wrap="square" rtlCol="0">
            <a:spAutoFit/>
          </a:bodyPr>
          <a:lstStyle/>
          <a:p>
            <a:r>
              <a:rPr lang="en-US" b="1" dirty="0">
                <a:solidFill>
                  <a:schemeClr val="bg1"/>
                </a:solidFill>
              </a:rPr>
              <a:t>2025 Collaboration Meeting</a:t>
            </a:r>
          </a:p>
          <a:p>
            <a:r>
              <a:rPr lang="en-US" b="1" dirty="0">
                <a:solidFill>
                  <a:schemeClr val="bg1"/>
                </a:solidFill>
              </a:rPr>
              <a:t>TRIUMF, Canada</a:t>
            </a:r>
          </a:p>
        </p:txBody>
      </p:sp>
      <p:pic>
        <p:nvPicPr>
          <p:cNvPr id="26" name="Picture 25" descr="A red and white logo with a leaf in the middle&#10;&#10;AI-generated content may be incorrect.">
            <a:extLst>
              <a:ext uri="{FF2B5EF4-FFF2-40B4-BE49-F238E27FC236}">
                <a16:creationId xmlns:a16="http://schemas.microsoft.com/office/drawing/2014/main" id="{5ACD71A1-595D-1978-C30F-8C6E78C001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59885" y="5849896"/>
            <a:ext cx="1173762" cy="567319"/>
          </a:xfrm>
          <a:prstGeom prst="rect">
            <a:avLst/>
          </a:prstGeom>
        </p:spPr>
      </p:pic>
      <p:pic>
        <p:nvPicPr>
          <p:cNvPr id="27" name="Picture 12" descr="Flag of Canada - Wikipedia">
            <a:extLst>
              <a:ext uri="{FF2B5EF4-FFF2-40B4-BE49-F238E27FC236}">
                <a16:creationId xmlns:a16="http://schemas.microsoft.com/office/drawing/2014/main" id="{0096F295-023C-FC52-1F15-63774F601EC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52285" y="687474"/>
            <a:ext cx="1290077" cy="64503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4" descr="Flag of the United States - Wikipedia">
            <a:extLst>
              <a:ext uri="{FF2B5EF4-FFF2-40B4-BE49-F238E27FC236}">
                <a16:creationId xmlns:a16="http://schemas.microsoft.com/office/drawing/2014/main" id="{96309C82-4439-D8FD-6CDB-9577AF3996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09594" y="698994"/>
            <a:ext cx="1204851" cy="633519"/>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
            <a:extLst>
              <a:ext uri="{FF2B5EF4-FFF2-40B4-BE49-F238E27FC236}">
                <a16:creationId xmlns:a16="http://schemas.microsoft.com/office/drawing/2014/main" id="{92B82222-AD14-ED4C-7915-C7811FB0041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557486" y="5837833"/>
            <a:ext cx="1601427" cy="617217"/>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 descr="undefined">
            <a:extLst>
              <a:ext uri="{FF2B5EF4-FFF2-40B4-BE49-F238E27FC236}">
                <a16:creationId xmlns:a16="http://schemas.microsoft.com/office/drawing/2014/main" id="{3DA88DD6-9944-CD28-415E-FDB565CBD5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098556" y="686182"/>
            <a:ext cx="969347" cy="64633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873600143"/>
      </p:ext>
    </p:extLst>
  </p:cSld>
  <p:clrMapOvr>
    <a:masterClrMapping/>
  </p:clrMapOvr>
  <mc:AlternateContent xmlns:mc="http://schemas.openxmlformats.org/markup-compatibility/2006" xmlns:p14="http://schemas.microsoft.com/office/powerpoint/2010/main">
    <mc:Choice Requires="p14">
      <p:transition spd="slow" p14:dur="2000" advTm="149697"/>
    </mc:Choice>
    <mc:Fallback xmlns="">
      <p:transition spd="slow" advTm="14969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2F2D1-27A1-C4E3-4283-66770F30DF01}"/>
            </a:ext>
          </a:extLst>
        </p:cNvPr>
        <p:cNvGrpSpPr/>
        <p:nvPr/>
      </p:nvGrpSpPr>
      <p:grpSpPr>
        <a:xfrm>
          <a:off x="0" y="0"/>
          <a:ext cx="0" cy="0"/>
          <a:chOff x="0" y="0"/>
          <a:chExt cx="0" cy="0"/>
        </a:xfrm>
      </p:grpSpPr>
      <p:sp>
        <p:nvSpPr>
          <p:cNvPr id="5" name="Text Placeholder 2">
            <a:extLst>
              <a:ext uri="{FF2B5EF4-FFF2-40B4-BE49-F238E27FC236}">
                <a16:creationId xmlns:a16="http://schemas.microsoft.com/office/drawing/2014/main" id="{CFF51534-1EA3-DA47-FB27-DA8281E932A4}"/>
              </a:ext>
            </a:extLst>
          </p:cNvPr>
          <p:cNvSpPr>
            <a:spLocks noGrp="1"/>
          </p:cNvSpPr>
          <p:nvPr>
            <p:ph type="body" sz="quarter" idx="10"/>
          </p:nvPr>
        </p:nvSpPr>
        <p:spPr>
          <a:xfrm>
            <a:off x="661988" y="4493174"/>
            <a:ext cx="3938587" cy="304113"/>
          </a:xfrm>
        </p:spPr>
        <p:txBody>
          <a:bodyPr/>
          <a:lstStyle/>
          <a:p>
            <a:r>
              <a:rPr lang="en-US" dirty="0"/>
              <a:t>Follow us </a:t>
            </a:r>
            <a:r>
              <a:rPr lang="en-US" b="1" dirty="0"/>
              <a:t>@TRIUMFLab</a:t>
            </a:r>
          </a:p>
        </p:txBody>
      </p:sp>
      <p:sp>
        <p:nvSpPr>
          <p:cNvPr id="6" name="Text Placeholder 3">
            <a:extLst>
              <a:ext uri="{FF2B5EF4-FFF2-40B4-BE49-F238E27FC236}">
                <a16:creationId xmlns:a16="http://schemas.microsoft.com/office/drawing/2014/main" id="{F93B1E56-5B44-89EA-1970-E72470BB660B}"/>
              </a:ext>
            </a:extLst>
          </p:cNvPr>
          <p:cNvSpPr>
            <a:spLocks noGrp="1"/>
          </p:cNvSpPr>
          <p:nvPr>
            <p:ph type="body" sz="quarter" idx="11"/>
          </p:nvPr>
        </p:nvSpPr>
        <p:spPr>
          <a:xfrm>
            <a:off x="661743" y="4118554"/>
            <a:ext cx="3938587" cy="374620"/>
          </a:xfrm>
        </p:spPr>
        <p:txBody>
          <a:bodyPr/>
          <a:lstStyle/>
          <a:p>
            <a:r>
              <a:rPr lang="en-US" dirty="0"/>
              <a:t>www.triumf.ca</a:t>
            </a:r>
          </a:p>
        </p:txBody>
      </p:sp>
      <p:pic>
        <p:nvPicPr>
          <p:cNvPr id="7" name="Picture 6">
            <a:extLst>
              <a:ext uri="{FF2B5EF4-FFF2-40B4-BE49-F238E27FC236}">
                <a16:creationId xmlns:a16="http://schemas.microsoft.com/office/drawing/2014/main" id="{85B0B3FA-EC5C-5EAA-3B3F-D9E32BDB0F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696" y="4932943"/>
            <a:ext cx="411480" cy="411480"/>
          </a:xfrm>
          <a:prstGeom prst="rect">
            <a:avLst/>
          </a:prstGeom>
        </p:spPr>
      </p:pic>
      <p:pic>
        <p:nvPicPr>
          <p:cNvPr id="8" name="Picture 7">
            <a:extLst>
              <a:ext uri="{FF2B5EF4-FFF2-40B4-BE49-F238E27FC236}">
                <a16:creationId xmlns:a16="http://schemas.microsoft.com/office/drawing/2014/main" id="{8CAA0D26-597C-9BED-4C18-0D0897B4F8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1549" y="4935991"/>
            <a:ext cx="408432" cy="408432"/>
          </a:xfrm>
          <a:prstGeom prst="rect">
            <a:avLst/>
          </a:prstGeom>
        </p:spPr>
      </p:pic>
      <p:pic>
        <p:nvPicPr>
          <p:cNvPr id="9" name="Picture 8">
            <a:extLst>
              <a:ext uri="{FF2B5EF4-FFF2-40B4-BE49-F238E27FC236}">
                <a16:creationId xmlns:a16="http://schemas.microsoft.com/office/drawing/2014/main" id="{01CFF29E-E71D-0075-57EB-D8BC7495B9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11354" y="4932943"/>
            <a:ext cx="411480" cy="411480"/>
          </a:xfrm>
          <a:prstGeom prst="rect">
            <a:avLst/>
          </a:prstGeom>
        </p:spPr>
      </p:pic>
      <p:pic>
        <p:nvPicPr>
          <p:cNvPr id="10" name="Picture 9">
            <a:extLst>
              <a:ext uri="{FF2B5EF4-FFF2-40B4-BE49-F238E27FC236}">
                <a16:creationId xmlns:a16="http://schemas.microsoft.com/office/drawing/2014/main" id="{0FF50C6C-CD74-073A-B79D-18EA286BA4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31159" y="4932943"/>
            <a:ext cx="411480" cy="411480"/>
          </a:xfrm>
          <a:prstGeom prst="rect">
            <a:avLst/>
          </a:prstGeom>
        </p:spPr>
      </p:pic>
      <p:sp>
        <p:nvSpPr>
          <p:cNvPr id="11" name="Title 1">
            <a:extLst>
              <a:ext uri="{FF2B5EF4-FFF2-40B4-BE49-F238E27FC236}">
                <a16:creationId xmlns:a16="http://schemas.microsoft.com/office/drawing/2014/main" id="{76829919-8D22-3122-4E59-935F0E8C682B}"/>
              </a:ext>
            </a:extLst>
          </p:cNvPr>
          <p:cNvSpPr>
            <a:spLocks noGrp="1"/>
          </p:cNvSpPr>
          <p:nvPr>
            <p:ph type="title"/>
          </p:nvPr>
        </p:nvSpPr>
        <p:spPr>
          <a:xfrm>
            <a:off x="661743" y="2032776"/>
            <a:ext cx="3938833" cy="1581961"/>
          </a:xfrm>
        </p:spPr>
        <p:txBody>
          <a:bodyPr/>
          <a:lstStyle/>
          <a:p>
            <a:r>
              <a:rPr lang="en-US" dirty="0"/>
              <a:t>Thank you</a:t>
            </a:r>
            <a:br>
              <a:rPr lang="en-US" dirty="0"/>
            </a:br>
            <a:r>
              <a:rPr lang="en-US" dirty="0">
                <a:solidFill>
                  <a:srgbClr val="00B0F0"/>
                </a:solidFill>
              </a:rPr>
              <a:t>Merci</a:t>
            </a:r>
            <a:endParaRPr lang="en-US" dirty="0"/>
          </a:p>
        </p:txBody>
      </p:sp>
    </p:spTree>
    <p:extLst>
      <p:ext uri="{BB962C8B-B14F-4D97-AF65-F5344CB8AC3E}">
        <p14:creationId xmlns:p14="http://schemas.microsoft.com/office/powerpoint/2010/main" val="241666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651E9-2718-42D5-BE19-033FAE51A2E6}"/>
            </a:ext>
          </a:extLst>
        </p:cNvPr>
        <p:cNvGrpSpPr/>
        <p:nvPr/>
      </p:nvGrpSpPr>
      <p:grpSpPr>
        <a:xfrm>
          <a:off x="0" y="0"/>
          <a:ext cx="0" cy="0"/>
          <a:chOff x="0" y="0"/>
          <a:chExt cx="0" cy="0"/>
        </a:xfrm>
      </p:grpSpPr>
      <p:pic>
        <p:nvPicPr>
          <p:cNvPr id="47" name="Picture 46" descr="A diagram of a red circle with yellow arrows and a red circle with a circle and a circle with a circle with a circle with a circle with a circle with a circle with a circle with a&#10;&#10;Description automatically generated">
            <a:extLst>
              <a:ext uri="{FF2B5EF4-FFF2-40B4-BE49-F238E27FC236}">
                <a16:creationId xmlns:a16="http://schemas.microsoft.com/office/drawing/2014/main" id="{49A5CB3C-ECA7-9D04-CDE9-C1F910BF0139}"/>
              </a:ext>
            </a:extLst>
          </p:cNvPr>
          <p:cNvPicPr>
            <a:picLocks noChangeAspect="1"/>
          </p:cNvPicPr>
          <p:nvPr/>
        </p:nvPicPr>
        <p:blipFill>
          <a:blip r:embed="rId2"/>
          <a:stretch>
            <a:fillRect/>
          </a:stretch>
        </p:blipFill>
        <p:spPr>
          <a:xfrm>
            <a:off x="364581" y="1027663"/>
            <a:ext cx="7772400" cy="3040938"/>
          </a:xfrm>
          <a:prstGeom prst="rect">
            <a:avLst/>
          </a:prstGeom>
        </p:spPr>
      </p:pic>
      <p:sp>
        <p:nvSpPr>
          <p:cNvPr id="2" name="Title 1">
            <a:extLst>
              <a:ext uri="{FF2B5EF4-FFF2-40B4-BE49-F238E27FC236}">
                <a16:creationId xmlns:a16="http://schemas.microsoft.com/office/drawing/2014/main" id="{10A86D18-8B33-D36D-8D15-43BE8FEA81E2}"/>
              </a:ext>
            </a:extLst>
          </p:cNvPr>
          <p:cNvSpPr>
            <a:spLocks noGrp="1"/>
          </p:cNvSpPr>
          <p:nvPr>
            <p:ph type="title"/>
          </p:nvPr>
        </p:nvSpPr>
        <p:spPr>
          <a:xfrm>
            <a:off x="-1611097" y="250651"/>
            <a:ext cx="10223090" cy="650329"/>
          </a:xfrm>
        </p:spPr>
        <p:txBody>
          <a:bodyPr>
            <a:noAutofit/>
          </a:bodyPr>
          <a:lstStyle/>
          <a:p>
            <a:pPr algn="ctr"/>
            <a:r>
              <a:rPr lang="en-US" sz="2400" dirty="0"/>
              <a:t>keV Neutrino Mass Studies via Coupling to </a:t>
            </a:r>
            <a:r>
              <a:rPr lang="en-US" sz="2400" dirty="0">
                <a:latin typeface="Symbol" panose="05050102010706020507" pitchFamily="18" charset="2"/>
              </a:rPr>
              <a:t>n</a:t>
            </a:r>
            <a:r>
              <a:rPr lang="en-US" sz="2400" baseline="-25000" dirty="0"/>
              <a:t>e</a:t>
            </a:r>
          </a:p>
        </p:txBody>
      </p:sp>
      <p:sp>
        <p:nvSpPr>
          <p:cNvPr id="40" name="TextBox 39">
            <a:extLst>
              <a:ext uri="{FF2B5EF4-FFF2-40B4-BE49-F238E27FC236}">
                <a16:creationId xmlns:a16="http://schemas.microsoft.com/office/drawing/2014/main" id="{89E65CC1-F02B-94D9-3501-DAAE9FBCBA17}"/>
              </a:ext>
            </a:extLst>
          </p:cNvPr>
          <p:cNvSpPr txBox="1"/>
          <p:nvPr/>
        </p:nvSpPr>
        <p:spPr>
          <a:xfrm>
            <a:off x="8038953" y="2305128"/>
            <a:ext cx="4946890" cy="769441"/>
          </a:xfrm>
          <a:prstGeom prst="rect">
            <a:avLst/>
          </a:prstGeom>
          <a:noFill/>
        </p:spPr>
        <p:txBody>
          <a:bodyPr wrap="square">
            <a:spAutoFit/>
          </a:bodyPr>
          <a:lstStyle/>
          <a:p>
            <a:pPr marL="285750" indent="-285750">
              <a:buClr>
                <a:srgbClr val="00A9FF"/>
              </a:buClr>
              <a:buFont typeface="Wingdings" pitchFamily="2" charset="2"/>
              <a:buChar char="§"/>
            </a:pPr>
            <a:r>
              <a:rPr lang="en-CA" sz="2200" dirty="0">
                <a:latin typeface="Arial" panose="020B0604020202020204" pitchFamily="34" charset="0"/>
              </a:rPr>
              <a:t>S</a:t>
            </a:r>
            <a:r>
              <a:rPr lang="en-CA" sz="2200" dirty="0">
                <a:effectLst/>
                <a:latin typeface="Arial" panose="020B0604020202020204" pitchFamily="34" charset="0"/>
              </a:rPr>
              <a:t>imple two-body final state is </a:t>
            </a:r>
            <a:r>
              <a:rPr lang="en-CA" sz="2200" b="1" i="1" dirty="0">
                <a:effectLst/>
                <a:latin typeface="Arial" panose="020B0604020202020204" pitchFamily="34" charset="0"/>
              </a:rPr>
              <a:t>entangled at its creation</a:t>
            </a:r>
          </a:p>
        </p:txBody>
      </p:sp>
      <p:sp>
        <p:nvSpPr>
          <p:cNvPr id="39" name="TextBox 38">
            <a:extLst>
              <a:ext uri="{FF2B5EF4-FFF2-40B4-BE49-F238E27FC236}">
                <a16:creationId xmlns:a16="http://schemas.microsoft.com/office/drawing/2014/main" id="{2B175C68-95DC-5029-F096-5C288E3CD388}"/>
              </a:ext>
            </a:extLst>
          </p:cNvPr>
          <p:cNvSpPr txBox="1"/>
          <p:nvPr/>
        </p:nvSpPr>
        <p:spPr>
          <a:xfrm>
            <a:off x="7409414" y="321405"/>
            <a:ext cx="4717957" cy="707886"/>
          </a:xfrm>
          <a:prstGeom prst="rect">
            <a:avLst/>
          </a:prstGeom>
          <a:noFill/>
        </p:spPr>
        <p:txBody>
          <a:bodyPr wrap="square">
            <a:spAutoFit/>
          </a:bodyPr>
          <a:lstStyle/>
          <a:p>
            <a:pPr algn="ctr"/>
            <a:r>
              <a:rPr lang="en-US" sz="2000" b="1" dirty="0">
                <a:latin typeface="Arial" panose="020B0604020202020204" pitchFamily="34" charset="0"/>
                <a:cs typeface="Arial" panose="020B0604020202020204" pitchFamily="34" charset="0"/>
              </a:rPr>
              <a:t>In EC/</a:t>
            </a:r>
            <a:r>
              <a:rPr lang="en-US" sz="2000" b="1" dirty="0">
                <a:latin typeface="Symbol" pitchFamily="2" charset="2"/>
                <a:cs typeface="Arial" panose="020B0604020202020204" pitchFamily="34" charset="0"/>
              </a:rPr>
              <a:t>b</a:t>
            </a:r>
            <a:r>
              <a:rPr lang="en-US" sz="2000" b="1" baseline="30000" dirty="0">
                <a:latin typeface="Arial" panose="020B0604020202020204" pitchFamily="34" charset="0"/>
                <a:cs typeface="Arial" panose="020B0604020202020204" pitchFamily="34" charset="0"/>
              </a:rPr>
              <a:t>+</a:t>
            </a:r>
            <a:r>
              <a:rPr lang="en-US" sz="2000" b="1" dirty="0">
                <a:latin typeface="Arial" panose="020B0604020202020204" pitchFamily="34" charset="0"/>
                <a:cs typeface="Arial" panose="020B0604020202020204" pitchFamily="34" charset="0"/>
              </a:rPr>
              <a:t> decay, we study the relative coupling of the mass states to </a:t>
            </a:r>
            <a:r>
              <a:rPr lang="en-US" sz="2000" b="1" dirty="0">
                <a:latin typeface="Symbol" pitchFamily="2" charset="2"/>
                <a:cs typeface="Arial" panose="020B0604020202020204" pitchFamily="34" charset="0"/>
              </a:rPr>
              <a:t>n</a:t>
            </a:r>
            <a:r>
              <a:rPr lang="en-US" sz="2000" b="1" baseline="-25000" dirty="0">
                <a:latin typeface="Arial" panose="020B0604020202020204" pitchFamily="34" charset="0"/>
                <a:cs typeface="Arial" panose="020B0604020202020204" pitchFamily="34" charset="0"/>
              </a:rPr>
              <a:t>e</a:t>
            </a:r>
            <a:endParaRPr lang="en-US" sz="2000" b="1" dirty="0">
              <a:latin typeface="Arial" panose="020B0604020202020204" pitchFamily="34" charset="0"/>
              <a:cs typeface="Arial" panose="020B0604020202020204" pitchFamily="34" charset="0"/>
            </a:endParaRPr>
          </a:p>
        </p:txBody>
      </p:sp>
      <p:cxnSp>
        <p:nvCxnSpPr>
          <p:cNvPr id="4" name="Straight Arrow Connector 3">
            <a:extLst>
              <a:ext uri="{FF2B5EF4-FFF2-40B4-BE49-F238E27FC236}">
                <a16:creationId xmlns:a16="http://schemas.microsoft.com/office/drawing/2014/main" id="{68B238D0-E039-8982-4242-FA426B2AE088}"/>
              </a:ext>
            </a:extLst>
          </p:cNvPr>
          <p:cNvCxnSpPr>
            <a:cxnSpLocks/>
          </p:cNvCxnSpPr>
          <p:nvPr/>
        </p:nvCxnSpPr>
        <p:spPr>
          <a:xfrm flipV="1">
            <a:off x="918267" y="4647679"/>
            <a:ext cx="0" cy="163469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B5B3896A-7663-5BDD-6CFF-98C1F8EBCF50}"/>
              </a:ext>
            </a:extLst>
          </p:cNvPr>
          <p:cNvCxnSpPr>
            <a:cxnSpLocks/>
          </p:cNvCxnSpPr>
          <p:nvPr/>
        </p:nvCxnSpPr>
        <p:spPr>
          <a:xfrm flipV="1">
            <a:off x="918267" y="6266495"/>
            <a:ext cx="5597471" cy="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Freeform 28">
            <a:extLst>
              <a:ext uri="{FF2B5EF4-FFF2-40B4-BE49-F238E27FC236}">
                <a16:creationId xmlns:a16="http://schemas.microsoft.com/office/drawing/2014/main" id="{6E9EF2E7-F88A-5002-99D6-4E78D459B362}"/>
              </a:ext>
            </a:extLst>
          </p:cNvPr>
          <p:cNvSpPr/>
          <p:nvPr/>
        </p:nvSpPr>
        <p:spPr>
          <a:xfrm>
            <a:off x="5315770" y="4715677"/>
            <a:ext cx="831272" cy="1510469"/>
          </a:xfrm>
          <a:custGeom>
            <a:avLst/>
            <a:gdLst>
              <a:gd name="connsiteX0" fmla="*/ 0 w 831272"/>
              <a:gd name="connsiteY0" fmla="*/ 898389 h 970808"/>
              <a:gd name="connsiteX1" fmla="*/ 157942 w 831272"/>
              <a:gd name="connsiteY1" fmla="*/ 898389 h 970808"/>
              <a:gd name="connsiteX2" fmla="*/ 257694 w 831272"/>
              <a:gd name="connsiteY2" fmla="*/ 848513 h 970808"/>
              <a:gd name="connsiteX3" fmla="*/ 357447 w 831272"/>
              <a:gd name="connsiteY3" fmla="*/ 133618 h 970808"/>
              <a:gd name="connsiteX4" fmla="*/ 432262 w 831272"/>
              <a:gd name="connsiteY4" fmla="*/ 58803 h 970808"/>
              <a:gd name="connsiteX5" fmla="*/ 482138 w 831272"/>
              <a:gd name="connsiteY5" fmla="*/ 67116 h 970808"/>
              <a:gd name="connsiteX6" fmla="*/ 606829 w 831272"/>
              <a:gd name="connsiteY6" fmla="*/ 898389 h 970808"/>
              <a:gd name="connsiteX7" fmla="*/ 714894 w 831272"/>
              <a:gd name="connsiteY7" fmla="*/ 931640 h 970808"/>
              <a:gd name="connsiteX8" fmla="*/ 831272 w 831272"/>
              <a:gd name="connsiteY8" fmla="*/ 931640 h 970808"/>
              <a:gd name="connsiteX0" fmla="*/ 0 w 831272"/>
              <a:gd name="connsiteY0" fmla="*/ 852591 h 919299"/>
              <a:gd name="connsiteX1" fmla="*/ 157942 w 831272"/>
              <a:gd name="connsiteY1" fmla="*/ 852591 h 919299"/>
              <a:gd name="connsiteX2" fmla="*/ 257694 w 831272"/>
              <a:gd name="connsiteY2" fmla="*/ 802715 h 919299"/>
              <a:gd name="connsiteX3" fmla="*/ 357447 w 831272"/>
              <a:gd name="connsiteY3" fmla="*/ 87820 h 919299"/>
              <a:gd name="connsiteX4" fmla="*/ 432262 w 831272"/>
              <a:gd name="connsiteY4" fmla="*/ 13005 h 919299"/>
              <a:gd name="connsiteX5" fmla="*/ 511635 w 831272"/>
              <a:gd name="connsiteY5" fmla="*/ 99976 h 919299"/>
              <a:gd name="connsiteX6" fmla="*/ 606829 w 831272"/>
              <a:gd name="connsiteY6" fmla="*/ 852591 h 919299"/>
              <a:gd name="connsiteX7" fmla="*/ 714894 w 831272"/>
              <a:gd name="connsiteY7" fmla="*/ 885842 h 919299"/>
              <a:gd name="connsiteX8" fmla="*/ 831272 w 831272"/>
              <a:gd name="connsiteY8" fmla="*/ 885842 h 919299"/>
              <a:gd name="connsiteX0" fmla="*/ 0 w 831272"/>
              <a:gd name="connsiteY0" fmla="*/ 899228 h 965936"/>
              <a:gd name="connsiteX1" fmla="*/ 157942 w 831272"/>
              <a:gd name="connsiteY1" fmla="*/ 899228 h 965936"/>
              <a:gd name="connsiteX2" fmla="*/ 257694 w 831272"/>
              <a:gd name="connsiteY2" fmla="*/ 849352 h 965936"/>
              <a:gd name="connsiteX3" fmla="*/ 357447 w 831272"/>
              <a:gd name="connsiteY3" fmla="*/ 134457 h 965936"/>
              <a:gd name="connsiteX4" fmla="*/ 432262 w 831272"/>
              <a:gd name="connsiteY4" fmla="*/ 648 h 965936"/>
              <a:gd name="connsiteX5" fmla="*/ 511635 w 831272"/>
              <a:gd name="connsiteY5" fmla="*/ 146613 h 965936"/>
              <a:gd name="connsiteX6" fmla="*/ 606829 w 831272"/>
              <a:gd name="connsiteY6" fmla="*/ 899228 h 965936"/>
              <a:gd name="connsiteX7" fmla="*/ 714894 w 831272"/>
              <a:gd name="connsiteY7" fmla="*/ 932479 h 965936"/>
              <a:gd name="connsiteX8" fmla="*/ 831272 w 831272"/>
              <a:gd name="connsiteY8" fmla="*/ 932479 h 965936"/>
              <a:gd name="connsiteX0" fmla="*/ 0 w 831272"/>
              <a:gd name="connsiteY0" fmla="*/ 899228 h 954997"/>
              <a:gd name="connsiteX1" fmla="*/ 157942 w 831272"/>
              <a:gd name="connsiteY1" fmla="*/ 899228 h 954997"/>
              <a:gd name="connsiteX2" fmla="*/ 257694 w 831272"/>
              <a:gd name="connsiteY2" fmla="*/ 849352 h 954997"/>
              <a:gd name="connsiteX3" fmla="*/ 357447 w 831272"/>
              <a:gd name="connsiteY3" fmla="*/ 134457 h 954997"/>
              <a:gd name="connsiteX4" fmla="*/ 432262 w 831272"/>
              <a:gd name="connsiteY4" fmla="*/ 648 h 954997"/>
              <a:gd name="connsiteX5" fmla="*/ 511635 w 831272"/>
              <a:gd name="connsiteY5" fmla="*/ 146613 h 954997"/>
              <a:gd name="connsiteX6" fmla="*/ 606829 w 831272"/>
              <a:gd name="connsiteY6" fmla="*/ 899228 h 954997"/>
              <a:gd name="connsiteX7" fmla="*/ 714894 w 831272"/>
              <a:gd name="connsiteY7" fmla="*/ 902982 h 954997"/>
              <a:gd name="connsiteX8" fmla="*/ 831272 w 831272"/>
              <a:gd name="connsiteY8" fmla="*/ 932479 h 954997"/>
              <a:gd name="connsiteX0" fmla="*/ 0 w 831272"/>
              <a:gd name="connsiteY0" fmla="*/ 899228 h 956477"/>
              <a:gd name="connsiteX1" fmla="*/ 157942 w 831272"/>
              <a:gd name="connsiteY1" fmla="*/ 899228 h 956477"/>
              <a:gd name="connsiteX2" fmla="*/ 257694 w 831272"/>
              <a:gd name="connsiteY2" fmla="*/ 849352 h 956477"/>
              <a:gd name="connsiteX3" fmla="*/ 357447 w 831272"/>
              <a:gd name="connsiteY3" fmla="*/ 134457 h 956477"/>
              <a:gd name="connsiteX4" fmla="*/ 432262 w 831272"/>
              <a:gd name="connsiteY4" fmla="*/ 648 h 956477"/>
              <a:gd name="connsiteX5" fmla="*/ 511635 w 831272"/>
              <a:gd name="connsiteY5" fmla="*/ 146613 h 956477"/>
              <a:gd name="connsiteX6" fmla="*/ 606829 w 831272"/>
              <a:gd name="connsiteY6" fmla="*/ 899228 h 956477"/>
              <a:gd name="connsiteX7" fmla="*/ 714894 w 831272"/>
              <a:gd name="connsiteY7" fmla="*/ 902982 h 956477"/>
              <a:gd name="connsiteX8" fmla="*/ 831272 w 831272"/>
              <a:gd name="connsiteY8" fmla="*/ 893150 h 956477"/>
              <a:gd name="connsiteX0" fmla="*/ 0 w 831272"/>
              <a:gd name="connsiteY0" fmla="*/ 899228 h 919887"/>
              <a:gd name="connsiteX1" fmla="*/ 157942 w 831272"/>
              <a:gd name="connsiteY1" fmla="*/ 899228 h 919887"/>
              <a:gd name="connsiteX2" fmla="*/ 257694 w 831272"/>
              <a:gd name="connsiteY2" fmla="*/ 849352 h 919887"/>
              <a:gd name="connsiteX3" fmla="*/ 357447 w 831272"/>
              <a:gd name="connsiteY3" fmla="*/ 134457 h 919887"/>
              <a:gd name="connsiteX4" fmla="*/ 432262 w 831272"/>
              <a:gd name="connsiteY4" fmla="*/ 648 h 919887"/>
              <a:gd name="connsiteX5" fmla="*/ 511635 w 831272"/>
              <a:gd name="connsiteY5" fmla="*/ 146613 h 919887"/>
              <a:gd name="connsiteX6" fmla="*/ 606829 w 831272"/>
              <a:gd name="connsiteY6" fmla="*/ 840234 h 919887"/>
              <a:gd name="connsiteX7" fmla="*/ 714894 w 831272"/>
              <a:gd name="connsiteY7" fmla="*/ 902982 h 919887"/>
              <a:gd name="connsiteX8" fmla="*/ 831272 w 831272"/>
              <a:gd name="connsiteY8" fmla="*/ 893150 h 919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272" h="919887">
                <a:moveTo>
                  <a:pt x="0" y="899228"/>
                </a:moveTo>
                <a:cubicBezTo>
                  <a:pt x="57496" y="903384"/>
                  <a:pt x="114993" y="907541"/>
                  <a:pt x="157942" y="899228"/>
                </a:cubicBezTo>
                <a:cubicBezTo>
                  <a:pt x="200891" y="890915"/>
                  <a:pt x="224443" y="976814"/>
                  <a:pt x="257694" y="849352"/>
                </a:cubicBezTo>
                <a:cubicBezTo>
                  <a:pt x="290945" y="721890"/>
                  <a:pt x="328352" y="275908"/>
                  <a:pt x="357447" y="134457"/>
                </a:cubicBezTo>
                <a:cubicBezTo>
                  <a:pt x="386542" y="-6994"/>
                  <a:pt x="406564" y="-1378"/>
                  <a:pt x="432262" y="648"/>
                </a:cubicBezTo>
                <a:cubicBezTo>
                  <a:pt x="457960" y="2674"/>
                  <a:pt x="482541" y="6682"/>
                  <a:pt x="511635" y="146613"/>
                </a:cubicBezTo>
                <a:cubicBezTo>
                  <a:pt x="540730" y="286544"/>
                  <a:pt x="572953" y="714173"/>
                  <a:pt x="606829" y="840234"/>
                </a:cubicBezTo>
                <a:cubicBezTo>
                  <a:pt x="640705" y="966295"/>
                  <a:pt x="677487" y="894163"/>
                  <a:pt x="714894" y="902982"/>
                </a:cubicBezTo>
                <a:cubicBezTo>
                  <a:pt x="752301" y="911801"/>
                  <a:pt x="791786" y="895921"/>
                  <a:pt x="831272" y="893150"/>
                </a:cubicBezTo>
              </a:path>
            </a:pathLst>
          </a:custGeom>
          <a:noFill/>
          <a:ln w="38100">
            <a:solidFill>
              <a:srgbClr val="CF757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28">
            <a:extLst>
              <a:ext uri="{FF2B5EF4-FFF2-40B4-BE49-F238E27FC236}">
                <a16:creationId xmlns:a16="http://schemas.microsoft.com/office/drawing/2014/main" id="{5027C4BA-BF74-073A-7168-9D7EB0FF94E5}"/>
              </a:ext>
            </a:extLst>
          </p:cNvPr>
          <p:cNvSpPr/>
          <p:nvPr/>
        </p:nvSpPr>
        <p:spPr>
          <a:xfrm>
            <a:off x="2109081" y="5608247"/>
            <a:ext cx="831272" cy="611976"/>
          </a:xfrm>
          <a:custGeom>
            <a:avLst/>
            <a:gdLst>
              <a:gd name="connsiteX0" fmla="*/ 0 w 831272"/>
              <a:gd name="connsiteY0" fmla="*/ 898389 h 970808"/>
              <a:gd name="connsiteX1" fmla="*/ 157942 w 831272"/>
              <a:gd name="connsiteY1" fmla="*/ 898389 h 970808"/>
              <a:gd name="connsiteX2" fmla="*/ 257694 w 831272"/>
              <a:gd name="connsiteY2" fmla="*/ 848513 h 970808"/>
              <a:gd name="connsiteX3" fmla="*/ 357447 w 831272"/>
              <a:gd name="connsiteY3" fmla="*/ 133618 h 970808"/>
              <a:gd name="connsiteX4" fmla="*/ 432262 w 831272"/>
              <a:gd name="connsiteY4" fmla="*/ 58803 h 970808"/>
              <a:gd name="connsiteX5" fmla="*/ 482138 w 831272"/>
              <a:gd name="connsiteY5" fmla="*/ 67116 h 970808"/>
              <a:gd name="connsiteX6" fmla="*/ 606829 w 831272"/>
              <a:gd name="connsiteY6" fmla="*/ 898389 h 970808"/>
              <a:gd name="connsiteX7" fmla="*/ 714894 w 831272"/>
              <a:gd name="connsiteY7" fmla="*/ 931640 h 970808"/>
              <a:gd name="connsiteX8" fmla="*/ 831272 w 831272"/>
              <a:gd name="connsiteY8" fmla="*/ 931640 h 970808"/>
              <a:gd name="connsiteX0" fmla="*/ 0 w 831272"/>
              <a:gd name="connsiteY0" fmla="*/ 852591 h 919299"/>
              <a:gd name="connsiteX1" fmla="*/ 157942 w 831272"/>
              <a:gd name="connsiteY1" fmla="*/ 852591 h 919299"/>
              <a:gd name="connsiteX2" fmla="*/ 257694 w 831272"/>
              <a:gd name="connsiteY2" fmla="*/ 802715 h 919299"/>
              <a:gd name="connsiteX3" fmla="*/ 357447 w 831272"/>
              <a:gd name="connsiteY3" fmla="*/ 87820 h 919299"/>
              <a:gd name="connsiteX4" fmla="*/ 432262 w 831272"/>
              <a:gd name="connsiteY4" fmla="*/ 13005 h 919299"/>
              <a:gd name="connsiteX5" fmla="*/ 511635 w 831272"/>
              <a:gd name="connsiteY5" fmla="*/ 99976 h 919299"/>
              <a:gd name="connsiteX6" fmla="*/ 606829 w 831272"/>
              <a:gd name="connsiteY6" fmla="*/ 852591 h 919299"/>
              <a:gd name="connsiteX7" fmla="*/ 714894 w 831272"/>
              <a:gd name="connsiteY7" fmla="*/ 885842 h 919299"/>
              <a:gd name="connsiteX8" fmla="*/ 831272 w 831272"/>
              <a:gd name="connsiteY8" fmla="*/ 885842 h 919299"/>
              <a:gd name="connsiteX0" fmla="*/ 0 w 831272"/>
              <a:gd name="connsiteY0" fmla="*/ 899228 h 965936"/>
              <a:gd name="connsiteX1" fmla="*/ 157942 w 831272"/>
              <a:gd name="connsiteY1" fmla="*/ 899228 h 965936"/>
              <a:gd name="connsiteX2" fmla="*/ 257694 w 831272"/>
              <a:gd name="connsiteY2" fmla="*/ 849352 h 965936"/>
              <a:gd name="connsiteX3" fmla="*/ 357447 w 831272"/>
              <a:gd name="connsiteY3" fmla="*/ 134457 h 965936"/>
              <a:gd name="connsiteX4" fmla="*/ 432262 w 831272"/>
              <a:gd name="connsiteY4" fmla="*/ 648 h 965936"/>
              <a:gd name="connsiteX5" fmla="*/ 511635 w 831272"/>
              <a:gd name="connsiteY5" fmla="*/ 146613 h 965936"/>
              <a:gd name="connsiteX6" fmla="*/ 606829 w 831272"/>
              <a:gd name="connsiteY6" fmla="*/ 899228 h 965936"/>
              <a:gd name="connsiteX7" fmla="*/ 714894 w 831272"/>
              <a:gd name="connsiteY7" fmla="*/ 932479 h 965936"/>
              <a:gd name="connsiteX8" fmla="*/ 831272 w 831272"/>
              <a:gd name="connsiteY8" fmla="*/ 932479 h 965936"/>
              <a:gd name="connsiteX0" fmla="*/ 0 w 831272"/>
              <a:gd name="connsiteY0" fmla="*/ 899228 h 954997"/>
              <a:gd name="connsiteX1" fmla="*/ 157942 w 831272"/>
              <a:gd name="connsiteY1" fmla="*/ 899228 h 954997"/>
              <a:gd name="connsiteX2" fmla="*/ 257694 w 831272"/>
              <a:gd name="connsiteY2" fmla="*/ 849352 h 954997"/>
              <a:gd name="connsiteX3" fmla="*/ 357447 w 831272"/>
              <a:gd name="connsiteY3" fmla="*/ 134457 h 954997"/>
              <a:gd name="connsiteX4" fmla="*/ 432262 w 831272"/>
              <a:gd name="connsiteY4" fmla="*/ 648 h 954997"/>
              <a:gd name="connsiteX5" fmla="*/ 511635 w 831272"/>
              <a:gd name="connsiteY5" fmla="*/ 146613 h 954997"/>
              <a:gd name="connsiteX6" fmla="*/ 606829 w 831272"/>
              <a:gd name="connsiteY6" fmla="*/ 899228 h 954997"/>
              <a:gd name="connsiteX7" fmla="*/ 714894 w 831272"/>
              <a:gd name="connsiteY7" fmla="*/ 902982 h 954997"/>
              <a:gd name="connsiteX8" fmla="*/ 831272 w 831272"/>
              <a:gd name="connsiteY8" fmla="*/ 932479 h 954997"/>
              <a:gd name="connsiteX0" fmla="*/ 0 w 831272"/>
              <a:gd name="connsiteY0" fmla="*/ 899228 h 956477"/>
              <a:gd name="connsiteX1" fmla="*/ 157942 w 831272"/>
              <a:gd name="connsiteY1" fmla="*/ 899228 h 956477"/>
              <a:gd name="connsiteX2" fmla="*/ 257694 w 831272"/>
              <a:gd name="connsiteY2" fmla="*/ 849352 h 956477"/>
              <a:gd name="connsiteX3" fmla="*/ 357447 w 831272"/>
              <a:gd name="connsiteY3" fmla="*/ 134457 h 956477"/>
              <a:gd name="connsiteX4" fmla="*/ 432262 w 831272"/>
              <a:gd name="connsiteY4" fmla="*/ 648 h 956477"/>
              <a:gd name="connsiteX5" fmla="*/ 511635 w 831272"/>
              <a:gd name="connsiteY5" fmla="*/ 146613 h 956477"/>
              <a:gd name="connsiteX6" fmla="*/ 606829 w 831272"/>
              <a:gd name="connsiteY6" fmla="*/ 899228 h 956477"/>
              <a:gd name="connsiteX7" fmla="*/ 714894 w 831272"/>
              <a:gd name="connsiteY7" fmla="*/ 902982 h 956477"/>
              <a:gd name="connsiteX8" fmla="*/ 831272 w 831272"/>
              <a:gd name="connsiteY8" fmla="*/ 893150 h 956477"/>
              <a:gd name="connsiteX0" fmla="*/ 0 w 831272"/>
              <a:gd name="connsiteY0" fmla="*/ 899228 h 919887"/>
              <a:gd name="connsiteX1" fmla="*/ 157942 w 831272"/>
              <a:gd name="connsiteY1" fmla="*/ 899228 h 919887"/>
              <a:gd name="connsiteX2" fmla="*/ 257694 w 831272"/>
              <a:gd name="connsiteY2" fmla="*/ 849352 h 919887"/>
              <a:gd name="connsiteX3" fmla="*/ 357447 w 831272"/>
              <a:gd name="connsiteY3" fmla="*/ 134457 h 919887"/>
              <a:gd name="connsiteX4" fmla="*/ 432262 w 831272"/>
              <a:gd name="connsiteY4" fmla="*/ 648 h 919887"/>
              <a:gd name="connsiteX5" fmla="*/ 511635 w 831272"/>
              <a:gd name="connsiteY5" fmla="*/ 146613 h 919887"/>
              <a:gd name="connsiteX6" fmla="*/ 606829 w 831272"/>
              <a:gd name="connsiteY6" fmla="*/ 840234 h 919887"/>
              <a:gd name="connsiteX7" fmla="*/ 714894 w 831272"/>
              <a:gd name="connsiteY7" fmla="*/ 902982 h 919887"/>
              <a:gd name="connsiteX8" fmla="*/ 831272 w 831272"/>
              <a:gd name="connsiteY8" fmla="*/ 893150 h 919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272" h="919887">
                <a:moveTo>
                  <a:pt x="0" y="899228"/>
                </a:moveTo>
                <a:cubicBezTo>
                  <a:pt x="57496" y="903384"/>
                  <a:pt x="114993" y="907541"/>
                  <a:pt x="157942" y="899228"/>
                </a:cubicBezTo>
                <a:cubicBezTo>
                  <a:pt x="200891" y="890915"/>
                  <a:pt x="224443" y="976814"/>
                  <a:pt x="257694" y="849352"/>
                </a:cubicBezTo>
                <a:cubicBezTo>
                  <a:pt x="290945" y="721890"/>
                  <a:pt x="328352" y="275908"/>
                  <a:pt x="357447" y="134457"/>
                </a:cubicBezTo>
                <a:cubicBezTo>
                  <a:pt x="386542" y="-6994"/>
                  <a:pt x="406564" y="-1378"/>
                  <a:pt x="432262" y="648"/>
                </a:cubicBezTo>
                <a:cubicBezTo>
                  <a:pt x="457960" y="2674"/>
                  <a:pt x="482541" y="6682"/>
                  <a:pt x="511635" y="146613"/>
                </a:cubicBezTo>
                <a:cubicBezTo>
                  <a:pt x="540730" y="286544"/>
                  <a:pt x="572953" y="714173"/>
                  <a:pt x="606829" y="840234"/>
                </a:cubicBezTo>
                <a:cubicBezTo>
                  <a:pt x="640705" y="966295"/>
                  <a:pt x="677487" y="894163"/>
                  <a:pt x="714894" y="902982"/>
                </a:cubicBezTo>
                <a:cubicBezTo>
                  <a:pt x="752301" y="911801"/>
                  <a:pt x="791786" y="895921"/>
                  <a:pt x="831272" y="893150"/>
                </a:cubicBezTo>
              </a:path>
            </a:pathLst>
          </a:cu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a:extLst>
              <a:ext uri="{FF2B5EF4-FFF2-40B4-BE49-F238E27FC236}">
                <a16:creationId xmlns:a16="http://schemas.microsoft.com/office/drawing/2014/main" id="{E2E62E21-2637-C24A-7E63-F451AD810458}"/>
              </a:ext>
            </a:extLst>
          </p:cNvPr>
          <p:cNvSpPr txBox="1"/>
          <p:nvPr/>
        </p:nvSpPr>
        <p:spPr>
          <a:xfrm>
            <a:off x="1641167" y="6345185"/>
            <a:ext cx="4821979" cy="400110"/>
          </a:xfrm>
          <a:prstGeom prst="rect">
            <a:avLst/>
          </a:prstGeom>
          <a:solidFill>
            <a:schemeClr val="bg1"/>
          </a:solidFill>
        </p:spPr>
        <p:txBody>
          <a:bodyPr wrap="square" rtlCol="0">
            <a:spAutoFit/>
          </a:bodyPr>
          <a:lstStyle/>
          <a:p>
            <a:r>
              <a:rPr lang="en-US" sz="2000" dirty="0"/>
              <a:t>Daughter Atom Recoil Kinetic Energy</a:t>
            </a:r>
          </a:p>
        </p:txBody>
      </p:sp>
      <p:sp>
        <p:nvSpPr>
          <p:cNvPr id="9" name="TextBox 8">
            <a:extLst>
              <a:ext uri="{FF2B5EF4-FFF2-40B4-BE49-F238E27FC236}">
                <a16:creationId xmlns:a16="http://schemas.microsoft.com/office/drawing/2014/main" id="{9C43AC07-47DF-D0AA-17C5-86D7DD82FA0E}"/>
              </a:ext>
            </a:extLst>
          </p:cNvPr>
          <p:cNvSpPr txBox="1"/>
          <p:nvPr/>
        </p:nvSpPr>
        <p:spPr>
          <a:xfrm>
            <a:off x="928787" y="4767341"/>
            <a:ext cx="2113011" cy="1200329"/>
          </a:xfrm>
          <a:prstGeom prst="rect">
            <a:avLst/>
          </a:prstGeom>
          <a:noFill/>
        </p:spPr>
        <p:txBody>
          <a:bodyPr wrap="square" rtlCol="0">
            <a:spAutoFit/>
          </a:bodyPr>
          <a:lstStyle/>
          <a:p>
            <a:r>
              <a:rPr lang="en-US" dirty="0"/>
              <a:t>Recoil from heavy (</a:t>
            </a:r>
            <a:r>
              <a:rPr lang="en-US" i="1" dirty="0"/>
              <a:t>mostly sterile</a:t>
            </a:r>
            <a:r>
              <a:rPr lang="en-US" dirty="0"/>
              <a:t>) neutrino mass state(s)</a:t>
            </a:r>
          </a:p>
        </p:txBody>
      </p:sp>
      <p:sp>
        <p:nvSpPr>
          <p:cNvPr id="10" name="TextBox 9">
            <a:extLst>
              <a:ext uri="{FF2B5EF4-FFF2-40B4-BE49-F238E27FC236}">
                <a16:creationId xmlns:a16="http://schemas.microsoft.com/office/drawing/2014/main" id="{B64D3973-8CBB-D059-49A5-49BA7C80155F}"/>
              </a:ext>
            </a:extLst>
          </p:cNvPr>
          <p:cNvSpPr txBox="1"/>
          <p:nvPr/>
        </p:nvSpPr>
        <p:spPr>
          <a:xfrm>
            <a:off x="3714210" y="4886397"/>
            <a:ext cx="2013526" cy="1200329"/>
          </a:xfrm>
          <a:prstGeom prst="rect">
            <a:avLst/>
          </a:prstGeom>
          <a:noFill/>
        </p:spPr>
        <p:txBody>
          <a:bodyPr wrap="square" rtlCol="0">
            <a:spAutoFit/>
          </a:bodyPr>
          <a:lstStyle/>
          <a:p>
            <a:r>
              <a:rPr lang="en-US" dirty="0"/>
              <a:t>Recoil from light (</a:t>
            </a:r>
            <a:r>
              <a:rPr lang="en-US" i="1" dirty="0"/>
              <a:t>mostly active</a:t>
            </a:r>
            <a:r>
              <a:rPr lang="en-US" dirty="0"/>
              <a:t>) neutrino mass states</a:t>
            </a:r>
          </a:p>
        </p:txBody>
      </p:sp>
      <p:sp>
        <p:nvSpPr>
          <p:cNvPr id="11" name="TextBox 10">
            <a:extLst>
              <a:ext uri="{FF2B5EF4-FFF2-40B4-BE49-F238E27FC236}">
                <a16:creationId xmlns:a16="http://schemas.microsoft.com/office/drawing/2014/main" id="{73F52846-6E2A-507F-3873-AD101A82CFFC}"/>
              </a:ext>
            </a:extLst>
          </p:cNvPr>
          <p:cNvSpPr txBox="1"/>
          <p:nvPr/>
        </p:nvSpPr>
        <p:spPr>
          <a:xfrm rot="16200000">
            <a:off x="68506" y="5235133"/>
            <a:ext cx="1053815" cy="461665"/>
          </a:xfrm>
          <a:prstGeom prst="rect">
            <a:avLst/>
          </a:prstGeom>
          <a:noFill/>
        </p:spPr>
        <p:txBody>
          <a:bodyPr wrap="none" rtlCol="0">
            <a:spAutoFit/>
          </a:bodyPr>
          <a:lstStyle/>
          <a:p>
            <a:r>
              <a:rPr lang="en-US" sz="2400" dirty="0"/>
              <a:t>Counts</a:t>
            </a:r>
            <a:endParaRPr lang="en-US" sz="2400" baseline="30000" dirty="0"/>
          </a:p>
        </p:txBody>
      </p:sp>
      <p:sp>
        <p:nvSpPr>
          <p:cNvPr id="12" name="TextBox 11">
            <a:extLst>
              <a:ext uri="{FF2B5EF4-FFF2-40B4-BE49-F238E27FC236}">
                <a16:creationId xmlns:a16="http://schemas.microsoft.com/office/drawing/2014/main" id="{6C750E9B-6049-6C6F-3E9D-156EB743E6A4}"/>
              </a:ext>
            </a:extLst>
          </p:cNvPr>
          <p:cNvSpPr txBox="1"/>
          <p:nvPr/>
        </p:nvSpPr>
        <p:spPr>
          <a:xfrm>
            <a:off x="3714210" y="-395664"/>
            <a:ext cx="4946890" cy="430887"/>
          </a:xfrm>
          <a:prstGeom prst="rect">
            <a:avLst/>
          </a:prstGeom>
          <a:noFill/>
        </p:spPr>
        <p:txBody>
          <a:bodyPr wrap="square">
            <a:spAutoFit/>
          </a:bodyPr>
          <a:lstStyle/>
          <a:p>
            <a:pPr algn="ctr">
              <a:buClr>
                <a:srgbClr val="00A9FF"/>
              </a:buClr>
            </a:pPr>
            <a:endParaRPr lang="en-CA" sz="2200" dirty="0">
              <a:effectLst/>
              <a:latin typeface="Arial" panose="020B0604020202020204" pitchFamily="34" charset="0"/>
            </a:endParaRPr>
          </a:p>
        </p:txBody>
      </p:sp>
      <p:pic>
        <p:nvPicPr>
          <p:cNvPr id="14" name="Picture 13">
            <a:extLst>
              <a:ext uri="{FF2B5EF4-FFF2-40B4-BE49-F238E27FC236}">
                <a16:creationId xmlns:a16="http://schemas.microsoft.com/office/drawing/2014/main" id="{4484682F-953C-42EB-11B6-575D321E7ECA}"/>
              </a:ext>
            </a:extLst>
          </p:cNvPr>
          <p:cNvPicPr>
            <a:picLocks noChangeAspect="1"/>
          </p:cNvPicPr>
          <p:nvPr/>
        </p:nvPicPr>
        <p:blipFill rotWithShape="1">
          <a:blip r:embed="rId3"/>
          <a:srcRect l="15017" t="24426" r="9764" b="28179"/>
          <a:stretch/>
        </p:blipFill>
        <p:spPr>
          <a:xfrm>
            <a:off x="6104698" y="4223602"/>
            <a:ext cx="5674777" cy="2383746"/>
          </a:xfrm>
          <a:prstGeom prst="rect">
            <a:avLst/>
          </a:prstGeom>
        </p:spPr>
      </p:pic>
      <p:sp>
        <p:nvSpPr>
          <p:cNvPr id="15" name="TextBox 14">
            <a:extLst>
              <a:ext uri="{FF2B5EF4-FFF2-40B4-BE49-F238E27FC236}">
                <a16:creationId xmlns:a16="http://schemas.microsoft.com/office/drawing/2014/main" id="{ABC72045-8242-9C0C-3F03-7C1F55F4E498}"/>
              </a:ext>
            </a:extLst>
          </p:cNvPr>
          <p:cNvSpPr txBox="1"/>
          <p:nvPr/>
        </p:nvSpPr>
        <p:spPr>
          <a:xfrm>
            <a:off x="9114583" y="4566868"/>
            <a:ext cx="2608909" cy="307777"/>
          </a:xfrm>
          <a:prstGeom prst="rect">
            <a:avLst/>
          </a:prstGeom>
          <a:noFill/>
        </p:spPr>
        <p:txBody>
          <a:bodyPr wrap="square" rtlCol="0">
            <a:spAutoFit/>
          </a:bodyPr>
          <a:lstStyle/>
          <a:p>
            <a:r>
              <a:rPr lang="en-US" sz="1400" dirty="0"/>
              <a:t>New, heavy mass states</a:t>
            </a:r>
          </a:p>
        </p:txBody>
      </p:sp>
      <p:cxnSp>
        <p:nvCxnSpPr>
          <p:cNvPr id="17" name="Straight Arrow Connector 16">
            <a:extLst>
              <a:ext uri="{FF2B5EF4-FFF2-40B4-BE49-F238E27FC236}">
                <a16:creationId xmlns:a16="http://schemas.microsoft.com/office/drawing/2014/main" id="{1445DC01-1CC3-05BD-7410-2B7D335E3F2E}"/>
              </a:ext>
            </a:extLst>
          </p:cNvPr>
          <p:cNvCxnSpPr>
            <a:cxnSpLocks/>
          </p:cNvCxnSpPr>
          <p:nvPr/>
        </p:nvCxnSpPr>
        <p:spPr>
          <a:xfrm flipH="1">
            <a:off x="8813329" y="4710557"/>
            <a:ext cx="303316" cy="80976"/>
          </a:xfrm>
          <a:prstGeom prst="straightConnector1">
            <a:avLst/>
          </a:prstGeom>
          <a:ln w="38100">
            <a:solidFill>
              <a:srgbClr val="ED3A3A"/>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A9BAB9D-A1BA-C1AC-5C1D-3F7C0D5934B2}"/>
              </a:ext>
            </a:extLst>
          </p:cNvPr>
          <p:cNvSpPr txBox="1"/>
          <p:nvPr/>
        </p:nvSpPr>
        <p:spPr>
          <a:xfrm>
            <a:off x="2109081" y="1521366"/>
            <a:ext cx="8631307" cy="3613297"/>
          </a:xfrm>
          <a:prstGeom prst="rect">
            <a:avLst/>
          </a:prstGeom>
          <a:solidFill>
            <a:srgbClr val="FFFFFF"/>
          </a:solidFill>
          <a:ln w="28575">
            <a:solidFill>
              <a:srgbClr val="00A9FF"/>
            </a:solidFill>
          </a:ln>
        </p:spPr>
        <p:txBody>
          <a:bodyPr wrap="square">
            <a:spAutoFit/>
          </a:bodyPr>
          <a:lstStyle/>
          <a:p>
            <a:pPr algn="ctr">
              <a:buClr>
                <a:srgbClr val="00A9FF"/>
              </a:buClr>
            </a:pPr>
            <a:endParaRPr lang="en-CA" sz="2200" b="1" i="1" dirty="0">
              <a:sym typeface="Wingdings" pitchFamily="2" charset="2"/>
            </a:endParaRPr>
          </a:p>
          <a:p>
            <a:pPr algn="ctr">
              <a:lnSpc>
                <a:spcPct val="120000"/>
              </a:lnSpc>
              <a:buClr>
                <a:srgbClr val="00A9FF"/>
              </a:buClr>
            </a:pPr>
            <a:endParaRPr lang="en-CA" sz="2200" b="1" dirty="0">
              <a:latin typeface="Arial" panose="020B0604020202020204" pitchFamily="34" charset="0"/>
            </a:endParaRPr>
          </a:p>
          <a:p>
            <a:pPr marL="342900" indent="-342900" algn="ctr">
              <a:lnSpc>
                <a:spcPct val="120000"/>
              </a:lnSpc>
              <a:buClr>
                <a:srgbClr val="00A9FF"/>
              </a:buClr>
              <a:buFont typeface="Wingdings" pitchFamily="2" charset="2"/>
              <a:buChar char="è"/>
            </a:pPr>
            <a:r>
              <a:rPr lang="en-CA" sz="2200" dirty="0">
                <a:latin typeface="Arial" panose="020B0604020202020204" pitchFamily="34" charset="0"/>
              </a:rPr>
              <a:t>Thus, a precision measurement of the daughter recoil provides direct access to information on the neutrino!</a:t>
            </a:r>
          </a:p>
          <a:p>
            <a:pPr algn="ctr">
              <a:lnSpc>
                <a:spcPct val="120000"/>
              </a:lnSpc>
              <a:buClr>
                <a:srgbClr val="00A9FF"/>
              </a:buClr>
            </a:pPr>
            <a:endParaRPr lang="en-CA" sz="2200" b="1" i="1" dirty="0">
              <a:sym typeface="Wingdings" pitchFamily="2" charset="2"/>
            </a:endParaRPr>
          </a:p>
          <a:p>
            <a:pPr marL="285750" indent="-285750" algn="ctr">
              <a:lnSpc>
                <a:spcPct val="120000"/>
              </a:lnSpc>
              <a:buClr>
                <a:srgbClr val="00A9FF"/>
              </a:buClr>
              <a:buFont typeface="Wingdings" pitchFamily="2" charset="2"/>
              <a:buChar char="è"/>
            </a:pPr>
            <a:r>
              <a:rPr lang="en-CA" sz="2200" b="1" i="1" dirty="0">
                <a:sym typeface="Wingdings" pitchFamily="2" charset="2"/>
              </a:rPr>
              <a:t>Only relies on existence of heavy neutrino admixture to active neutrinos. Not on model-dependent details of their interactions!</a:t>
            </a:r>
          </a:p>
          <a:p>
            <a:pPr algn="ctr">
              <a:buClr>
                <a:srgbClr val="00A9FF"/>
              </a:buClr>
            </a:pPr>
            <a:endParaRPr lang="en-CA" sz="2200" b="1" i="1" dirty="0">
              <a:sym typeface="Wingdings" pitchFamily="2" charset="2"/>
            </a:endParaRPr>
          </a:p>
        </p:txBody>
      </p:sp>
    </p:spTree>
    <p:extLst>
      <p:ext uri="{BB962C8B-B14F-4D97-AF65-F5344CB8AC3E}">
        <p14:creationId xmlns:p14="http://schemas.microsoft.com/office/powerpoint/2010/main" val="3287125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1AAF5-AB66-17D9-2978-596FF37589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660E99-29D1-DB84-044E-12AD85D9B650}"/>
              </a:ext>
            </a:extLst>
          </p:cNvPr>
          <p:cNvSpPr>
            <a:spLocks noGrp="1"/>
          </p:cNvSpPr>
          <p:nvPr>
            <p:ph type="title"/>
          </p:nvPr>
        </p:nvSpPr>
        <p:spPr>
          <a:xfrm>
            <a:off x="77858" y="198384"/>
            <a:ext cx="8953827" cy="650329"/>
          </a:xfrm>
        </p:spPr>
        <p:txBody>
          <a:bodyPr>
            <a:normAutofit/>
          </a:bodyPr>
          <a:lstStyle/>
          <a:p>
            <a:r>
              <a:rPr lang="en-US" sz="2400" dirty="0"/>
              <a:t>Heavy Neutrino Search Landscape</a:t>
            </a:r>
          </a:p>
        </p:txBody>
      </p:sp>
      <p:pic>
        <p:nvPicPr>
          <p:cNvPr id="12" name="Picture 11">
            <a:extLst>
              <a:ext uri="{FF2B5EF4-FFF2-40B4-BE49-F238E27FC236}">
                <a16:creationId xmlns:a16="http://schemas.microsoft.com/office/drawing/2014/main" id="{5128A985-3617-316A-3363-2F7473280B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2200" y="1536174"/>
            <a:ext cx="6782681" cy="43109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37068D1-9183-2767-953A-6129B2263856}"/>
              </a:ext>
            </a:extLst>
          </p:cNvPr>
          <p:cNvSpPr txBox="1"/>
          <p:nvPr/>
        </p:nvSpPr>
        <p:spPr>
          <a:xfrm>
            <a:off x="8392071" y="6388047"/>
            <a:ext cx="3234689" cy="276999"/>
          </a:xfrm>
          <a:prstGeom prst="rect">
            <a:avLst/>
          </a:prstGeom>
          <a:noFill/>
        </p:spPr>
        <p:txBody>
          <a:bodyPr wrap="square">
            <a:spAutoFit/>
          </a:bodyPr>
          <a:lstStyle/>
          <a:p>
            <a:r>
              <a:rPr lang="en-US" sz="1200" dirty="0">
                <a:hlinkClick r:id="rId3"/>
              </a:rPr>
              <a:t>https://www.hep.ucl.ac.uk/~pbolton/plots.html</a:t>
            </a:r>
            <a:r>
              <a:rPr lang="en-US" sz="1200" dirty="0"/>
              <a:t> </a:t>
            </a:r>
          </a:p>
        </p:txBody>
      </p:sp>
      <p:pic>
        <p:nvPicPr>
          <p:cNvPr id="4" name="Picture 3">
            <a:extLst>
              <a:ext uri="{FF2B5EF4-FFF2-40B4-BE49-F238E27FC236}">
                <a16:creationId xmlns:a16="http://schemas.microsoft.com/office/drawing/2014/main" id="{8383092E-6126-3062-D003-95D39B420B5B}"/>
              </a:ext>
            </a:extLst>
          </p:cNvPr>
          <p:cNvPicPr>
            <a:picLocks noChangeAspect="1"/>
          </p:cNvPicPr>
          <p:nvPr/>
        </p:nvPicPr>
        <p:blipFill>
          <a:blip r:embed="rId4"/>
          <a:stretch>
            <a:fillRect/>
          </a:stretch>
        </p:blipFill>
        <p:spPr>
          <a:xfrm>
            <a:off x="367119" y="1536174"/>
            <a:ext cx="4225935" cy="4072210"/>
          </a:xfrm>
          <a:prstGeom prst="rect">
            <a:avLst/>
          </a:prstGeom>
        </p:spPr>
      </p:pic>
      <p:sp>
        <p:nvSpPr>
          <p:cNvPr id="6" name="TextBox 5">
            <a:extLst>
              <a:ext uri="{FF2B5EF4-FFF2-40B4-BE49-F238E27FC236}">
                <a16:creationId xmlns:a16="http://schemas.microsoft.com/office/drawing/2014/main" id="{9D70D43D-8FBC-6A3A-DB11-62BC8EE01A85}"/>
              </a:ext>
            </a:extLst>
          </p:cNvPr>
          <p:cNvSpPr txBox="1"/>
          <p:nvPr/>
        </p:nvSpPr>
        <p:spPr>
          <a:xfrm>
            <a:off x="1676400" y="1194864"/>
            <a:ext cx="2198038" cy="369332"/>
          </a:xfrm>
          <a:prstGeom prst="rect">
            <a:avLst/>
          </a:prstGeom>
          <a:noFill/>
        </p:spPr>
        <p:txBody>
          <a:bodyPr wrap="none" rtlCol="0">
            <a:spAutoFit/>
          </a:bodyPr>
          <a:lstStyle/>
          <a:p>
            <a:r>
              <a:rPr lang="en-US" dirty="0"/>
              <a:t>Phase-III Projection</a:t>
            </a:r>
          </a:p>
        </p:txBody>
      </p:sp>
      <p:sp>
        <p:nvSpPr>
          <p:cNvPr id="8" name="TextBox 7">
            <a:extLst>
              <a:ext uri="{FF2B5EF4-FFF2-40B4-BE49-F238E27FC236}">
                <a16:creationId xmlns:a16="http://schemas.microsoft.com/office/drawing/2014/main" id="{A264D965-3D90-6549-E86A-536F1CFC5986}"/>
              </a:ext>
            </a:extLst>
          </p:cNvPr>
          <p:cNvSpPr txBox="1"/>
          <p:nvPr/>
        </p:nvSpPr>
        <p:spPr>
          <a:xfrm>
            <a:off x="5991649" y="186993"/>
            <a:ext cx="5586260" cy="1323439"/>
          </a:xfrm>
          <a:prstGeom prst="rect">
            <a:avLst/>
          </a:prstGeom>
          <a:noFill/>
        </p:spPr>
        <p:txBody>
          <a:bodyPr wrap="square" rtlCol="0">
            <a:spAutoFit/>
          </a:bodyPr>
          <a:lstStyle/>
          <a:p>
            <a:pPr marL="342900" indent="-342900">
              <a:buClr>
                <a:srgbClr val="00A9FF"/>
              </a:buClr>
              <a:buFont typeface="Wingdings" pitchFamily="2" charset="2"/>
              <a:buChar char="§"/>
            </a:pPr>
            <a:r>
              <a:rPr lang="en-US" sz="2000" dirty="0"/>
              <a:t>Phase–IV of the BeEST experiment aims to probe the canonical seesaw mechanism for sub-MeV masses</a:t>
            </a:r>
          </a:p>
          <a:p>
            <a:pPr marL="800100" lvl="1" indent="-342900">
              <a:buClr>
                <a:srgbClr val="00A9FF"/>
              </a:buClr>
              <a:buFont typeface="Wingdings" pitchFamily="2" charset="2"/>
              <a:buChar char="§"/>
            </a:pPr>
            <a:r>
              <a:rPr lang="en-US" sz="2000" dirty="0"/>
              <a:t>DM candidate</a:t>
            </a:r>
          </a:p>
        </p:txBody>
      </p:sp>
    </p:spTree>
    <p:extLst>
      <p:ext uri="{BB962C8B-B14F-4D97-AF65-F5344CB8AC3E}">
        <p14:creationId xmlns:p14="http://schemas.microsoft.com/office/powerpoint/2010/main" val="493910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04FBBD-25BF-8EC3-FBA2-6FF7065A04A4}"/>
              </a:ext>
            </a:extLst>
          </p:cNvPr>
          <p:cNvPicPr>
            <a:picLocks noChangeAspect="1"/>
          </p:cNvPicPr>
          <p:nvPr/>
        </p:nvPicPr>
        <p:blipFill>
          <a:blip r:embed="rId2"/>
          <a:stretch>
            <a:fillRect/>
          </a:stretch>
        </p:blipFill>
        <p:spPr>
          <a:xfrm>
            <a:off x="2641600" y="860880"/>
            <a:ext cx="5941483" cy="5645753"/>
          </a:xfrm>
          <a:prstGeom prst="rect">
            <a:avLst/>
          </a:prstGeom>
        </p:spPr>
      </p:pic>
    </p:spTree>
    <p:extLst>
      <p:ext uri="{BB962C8B-B14F-4D97-AF65-F5344CB8AC3E}">
        <p14:creationId xmlns:p14="http://schemas.microsoft.com/office/powerpoint/2010/main" val="4107125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A1E8A-2CE6-B126-BB51-30E3479A7A9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9B0468E-9CF3-288C-F2B4-E14BAB2C194B}"/>
              </a:ext>
            </a:extLst>
          </p:cNvPr>
          <p:cNvPicPr>
            <a:picLocks noChangeAspect="1"/>
          </p:cNvPicPr>
          <p:nvPr/>
        </p:nvPicPr>
        <p:blipFill>
          <a:blip r:embed="rId2"/>
          <a:srcRect r="59122" b="7623"/>
          <a:stretch>
            <a:fillRect/>
          </a:stretch>
        </p:blipFill>
        <p:spPr>
          <a:xfrm>
            <a:off x="6394507" y="349503"/>
            <a:ext cx="5641280" cy="5837937"/>
          </a:xfrm>
          <a:prstGeom prst="rect">
            <a:avLst/>
          </a:prstGeom>
          <a:solidFill>
            <a:schemeClr val="tx1">
              <a:lumMod val="50000"/>
              <a:lumOff val="50000"/>
              <a:alpha val="27000"/>
            </a:schemeClr>
          </a:solidFill>
        </p:spPr>
      </p:pic>
      <p:sp>
        <p:nvSpPr>
          <p:cNvPr id="2" name="Title 1">
            <a:extLst>
              <a:ext uri="{FF2B5EF4-FFF2-40B4-BE49-F238E27FC236}">
                <a16:creationId xmlns:a16="http://schemas.microsoft.com/office/drawing/2014/main" id="{E19B55BC-3BF4-E1EE-5003-C81B3E472CB3}"/>
              </a:ext>
            </a:extLst>
          </p:cNvPr>
          <p:cNvSpPr>
            <a:spLocks noGrp="1"/>
          </p:cNvSpPr>
          <p:nvPr>
            <p:ph type="title"/>
          </p:nvPr>
        </p:nvSpPr>
        <p:spPr>
          <a:xfrm>
            <a:off x="199558" y="264568"/>
            <a:ext cx="10984257" cy="650329"/>
          </a:xfrm>
        </p:spPr>
        <p:txBody>
          <a:bodyPr>
            <a:noAutofit/>
          </a:bodyPr>
          <a:lstStyle/>
          <a:p>
            <a:r>
              <a:rPr lang="en-US" sz="2400" dirty="0"/>
              <a:t>Why </a:t>
            </a:r>
            <a:r>
              <a:rPr lang="en-US" sz="2400" baseline="30000" dirty="0"/>
              <a:t>7</a:t>
            </a:r>
            <a:r>
              <a:rPr lang="en-US" sz="2400" dirty="0"/>
              <a:t>Be?</a:t>
            </a:r>
          </a:p>
        </p:txBody>
      </p:sp>
      <p:sp>
        <p:nvSpPr>
          <p:cNvPr id="15" name="Rectangle 14">
            <a:extLst>
              <a:ext uri="{FF2B5EF4-FFF2-40B4-BE49-F238E27FC236}">
                <a16:creationId xmlns:a16="http://schemas.microsoft.com/office/drawing/2014/main" id="{13352AFE-2F39-4C79-D5F2-321A6F4626DC}"/>
              </a:ext>
            </a:extLst>
          </p:cNvPr>
          <p:cNvSpPr/>
          <p:nvPr/>
        </p:nvSpPr>
        <p:spPr>
          <a:xfrm>
            <a:off x="199558" y="4264656"/>
            <a:ext cx="424431" cy="41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6929CF-B7D5-135D-01F9-BB645A0D57E4}"/>
              </a:ext>
            </a:extLst>
          </p:cNvPr>
          <p:cNvSpPr/>
          <p:nvPr/>
        </p:nvSpPr>
        <p:spPr>
          <a:xfrm>
            <a:off x="3629135" y="2129426"/>
            <a:ext cx="424431" cy="8513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9A4601F-59F8-1263-0EF6-D5C43A378043}"/>
              </a:ext>
            </a:extLst>
          </p:cNvPr>
          <p:cNvSpPr/>
          <p:nvPr/>
        </p:nvSpPr>
        <p:spPr>
          <a:xfrm>
            <a:off x="-336640" y="3111584"/>
            <a:ext cx="1045520" cy="7954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1FAD5DA4-DC69-A776-6288-B10293B9C855}"/>
              </a:ext>
            </a:extLst>
          </p:cNvPr>
          <p:cNvSpPr txBox="1"/>
          <p:nvPr/>
        </p:nvSpPr>
        <p:spPr>
          <a:xfrm>
            <a:off x="156213" y="1554146"/>
            <a:ext cx="6780624" cy="3816429"/>
          </a:xfrm>
          <a:prstGeom prst="rect">
            <a:avLst/>
          </a:prstGeom>
          <a:noFill/>
        </p:spPr>
        <p:txBody>
          <a:bodyPr wrap="square">
            <a:spAutoFit/>
          </a:bodyPr>
          <a:lstStyle/>
          <a:p>
            <a:pPr marL="285750" indent="-285750">
              <a:buClr>
                <a:srgbClr val="00A9FF"/>
              </a:buClr>
              <a:buFont typeface="Wingdings" pitchFamily="2" charset="2"/>
              <a:buChar char="§"/>
            </a:pPr>
            <a:r>
              <a:rPr lang="en-CA" sz="2200" baseline="30000" dirty="0"/>
              <a:t>7</a:t>
            </a:r>
            <a:r>
              <a:rPr lang="en-CA" sz="2200" dirty="0"/>
              <a:t>Be is ideal candidate because of its:</a:t>
            </a:r>
          </a:p>
          <a:p>
            <a:pPr>
              <a:buClr>
                <a:srgbClr val="00A9FF"/>
              </a:buClr>
            </a:pPr>
            <a:endParaRPr lang="en-CA" sz="2200" dirty="0"/>
          </a:p>
          <a:p>
            <a:pPr marL="857250" lvl="1" indent="-400050">
              <a:buClr>
                <a:srgbClr val="00A9FF"/>
              </a:buClr>
              <a:buFont typeface="Courier New" panose="02070309020205020404" pitchFamily="49" charset="0"/>
              <a:buChar char="o"/>
            </a:pPr>
            <a:r>
              <a:rPr lang="en-US" sz="2200" dirty="0">
                <a:latin typeface="Arial" panose="020B0604020202020204" pitchFamily="34" charset="0"/>
                <a:cs typeface="Arial" panose="020B0604020202020204" pitchFamily="34" charset="0"/>
              </a:rPr>
              <a:t>P</a:t>
            </a:r>
            <a:r>
              <a:rPr lang="en-US" sz="2200" dirty="0">
                <a:effectLst/>
                <a:latin typeface="Arial" panose="020B0604020202020204" pitchFamily="34" charset="0"/>
                <a:cs typeface="Arial" panose="020B0604020202020204" pitchFamily="34" charset="0"/>
              </a:rPr>
              <a:t>ure two-body final state (EC decay)</a:t>
            </a:r>
          </a:p>
          <a:p>
            <a:pPr lvl="1">
              <a:buClr>
                <a:srgbClr val="00A9FF"/>
              </a:buClr>
            </a:pPr>
            <a:endParaRPr lang="en-US" sz="2200" dirty="0">
              <a:effectLst/>
              <a:latin typeface="Arial" panose="020B0604020202020204" pitchFamily="34" charset="0"/>
              <a:cs typeface="Arial" panose="020B0604020202020204" pitchFamily="34" charset="0"/>
            </a:endParaRPr>
          </a:p>
          <a:p>
            <a:pPr marL="857250" lvl="1" indent="-400050">
              <a:buClr>
                <a:srgbClr val="00A9FF"/>
              </a:buClr>
              <a:buFont typeface="Courier New" panose="02070309020205020404" pitchFamily="49" charset="0"/>
              <a:buChar char="o"/>
            </a:pPr>
            <a:r>
              <a:rPr lang="en-US" sz="2200" dirty="0">
                <a:latin typeface="Arial" panose="020B0604020202020204" pitchFamily="34" charset="0"/>
                <a:cs typeface="Arial" panose="020B0604020202020204" pitchFamily="34" charset="0"/>
              </a:rPr>
              <a:t>Relatively large decay energy (862 keV)</a:t>
            </a:r>
          </a:p>
          <a:p>
            <a:pPr lvl="1">
              <a:buClr>
                <a:srgbClr val="00A9FF"/>
              </a:buClr>
            </a:pPr>
            <a:endParaRPr lang="en-US" sz="2200" dirty="0">
              <a:latin typeface="Arial" panose="020B0604020202020204" pitchFamily="34" charset="0"/>
              <a:cs typeface="Arial" panose="020B0604020202020204" pitchFamily="34" charset="0"/>
            </a:endParaRPr>
          </a:p>
          <a:p>
            <a:pPr marL="857250" lvl="1" indent="-400050">
              <a:buClr>
                <a:srgbClr val="00A9FF"/>
              </a:buClr>
              <a:buFont typeface="Courier New" panose="02070309020205020404" pitchFamily="49" charset="0"/>
              <a:buChar char="o"/>
            </a:pPr>
            <a:r>
              <a:rPr lang="en-US" sz="2200" dirty="0">
                <a:latin typeface="Arial" panose="020B0604020202020204" pitchFamily="34" charset="0"/>
                <a:cs typeface="Arial" panose="020B0604020202020204" pitchFamily="34" charset="0"/>
              </a:rPr>
              <a:t>Relatively high recoil energy (~ 50 eV)</a:t>
            </a:r>
          </a:p>
          <a:p>
            <a:pPr lvl="1">
              <a:buClr>
                <a:srgbClr val="00A9FF"/>
              </a:buClr>
            </a:pPr>
            <a:endParaRPr lang="en-US" sz="2200" dirty="0">
              <a:latin typeface="Arial" panose="020B0604020202020204" pitchFamily="34" charset="0"/>
              <a:cs typeface="Arial" panose="020B0604020202020204" pitchFamily="34" charset="0"/>
            </a:endParaRPr>
          </a:p>
          <a:p>
            <a:pPr marL="857250" lvl="1" indent="-400050">
              <a:buClr>
                <a:srgbClr val="00A9FF"/>
              </a:buClr>
              <a:buFont typeface="Courier New" panose="02070309020205020404" pitchFamily="49" charset="0"/>
              <a:buChar char="o"/>
            </a:pPr>
            <a:r>
              <a:rPr lang="en-US" sz="2200" dirty="0">
                <a:effectLst/>
                <a:latin typeface="Arial" panose="020B0604020202020204" pitchFamily="34" charset="0"/>
                <a:cs typeface="Arial" panose="020B0604020202020204" pitchFamily="34" charset="0"/>
              </a:rPr>
              <a:t>Simple atomic and nuclear structure</a:t>
            </a:r>
          </a:p>
          <a:p>
            <a:pPr lvl="1">
              <a:buClr>
                <a:srgbClr val="00A9FF"/>
              </a:buClr>
            </a:pPr>
            <a:endParaRPr lang="en-US" sz="2200" dirty="0">
              <a:effectLst/>
              <a:latin typeface="Arial" panose="020B0604020202020204" pitchFamily="34" charset="0"/>
              <a:cs typeface="Arial" panose="020B0604020202020204" pitchFamily="34" charset="0"/>
            </a:endParaRPr>
          </a:p>
          <a:p>
            <a:pPr marL="857250" lvl="1" indent="-400050">
              <a:buClr>
                <a:srgbClr val="00A9FF"/>
              </a:buClr>
              <a:buFont typeface="Courier New" panose="02070309020205020404" pitchFamily="49" charset="0"/>
              <a:buChar char="o"/>
            </a:pPr>
            <a:r>
              <a:rPr lang="en-US" sz="2200" dirty="0">
                <a:latin typeface="Arial" panose="020B0604020202020204" pitchFamily="34" charset="0"/>
                <a:cs typeface="Arial" panose="020B0604020202020204" pitchFamily="34" charset="0"/>
              </a:rPr>
              <a:t>How simple is it really?</a:t>
            </a:r>
            <a:endParaRPr lang="en-US" sz="220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F52C2B7-1E0F-15C4-8676-298D4143B21B}"/>
              </a:ext>
            </a:extLst>
          </p:cNvPr>
          <p:cNvSpPr txBox="1"/>
          <p:nvPr/>
        </p:nvSpPr>
        <p:spPr>
          <a:xfrm>
            <a:off x="2403397" y="297010"/>
            <a:ext cx="5641280" cy="646331"/>
          </a:xfrm>
          <a:prstGeom prst="rect">
            <a:avLst/>
          </a:prstGeom>
          <a:noFill/>
        </p:spPr>
        <p:txBody>
          <a:bodyPr wrap="square" rtlCol="0">
            <a:spAutoFit/>
          </a:bodyPr>
          <a:lstStyle/>
          <a:p>
            <a:pPr algn="ctr"/>
            <a:r>
              <a:rPr lang="en-US" b="1" dirty="0"/>
              <a:t>Beryllium Electron capture in Superconducting Tunnel junctions (BeEST)</a:t>
            </a:r>
          </a:p>
        </p:txBody>
      </p:sp>
      <p:pic>
        <p:nvPicPr>
          <p:cNvPr id="6" name="Picture 5" descr="A picture containing sky, weapon&#10;&#10;Description automatically generated">
            <a:extLst>
              <a:ext uri="{FF2B5EF4-FFF2-40B4-BE49-F238E27FC236}">
                <a16:creationId xmlns:a16="http://schemas.microsoft.com/office/drawing/2014/main" id="{0288D5D6-2DAD-FEAF-1A43-9E23E6F0EF93}"/>
              </a:ext>
            </a:extLst>
          </p:cNvPr>
          <p:cNvPicPr>
            <a:picLocks noChangeAspect="1"/>
          </p:cNvPicPr>
          <p:nvPr/>
        </p:nvPicPr>
        <p:blipFill>
          <a:blip r:embed="rId3"/>
          <a:stretch>
            <a:fillRect/>
          </a:stretch>
        </p:blipFill>
        <p:spPr>
          <a:xfrm>
            <a:off x="186120" y="5464510"/>
            <a:ext cx="1362777" cy="1320807"/>
          </a:xfrm>
          <a:prstGeom prst="rect">
            <a:avLst/>
          </a:prstGeom>
        </p:spPr>
      </p:pic>
    </p:spTree>
    <p:extLst>
      <p:ext uri="{BB962C8B-B14F-4D97-AF65-F5344CB8AC3E}">
        <p14:creationId xmlns:p14="http://schemas.microsoft.com/office/powerpoint/2010/main" val="293385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63E39-253E-3774-0F6F-79C546ED8B6B}"/>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76329354-B087-F8CF-8577-8DA3C8F28AE8}"/>
              </a:ext>
            </a:extLst>
          </p:cNvPr>
          <p:cNvSpPr txBox="1"/>
          <p:nvPr/>
        </p:nvSpPr>
        <p:spPr>
          <a:xfrm>
            <a:off x="7247249" y="3487140"/>
            <a:ext cx="4021870" cy="461665"/>
          </a:xfrm>
          <a:prstGeom prst="rect">
            <a:avLst/>
          </a:prstGeom>
          <a:noFill/>
        </p:spPr>
        <p:txBody>
          <a:bodyPr wrap="none" rtlCol="0">
            <a:spAutoFit/>
          </a:bodyPr>
          <a:lstStyle/>
          <a:p>
            <a:r>
              <a:rPr lang="en-US" sz="2400" dirty="0">
                <a:solidFill>
                  <a:schemeClr val="bg1"/>
                </a:solidFill>
              </a:rPr>
              <a:t>Atom Probe Tomography (APT)</a:t>
            </a:r>
          </a:p>
        </p:txBody>
      </p:sp>
      <p:sp>
        <p:nvSpPr>
          <p:cNvPr id="3" name="Content Placeholder 2">
            <a:extLst>
              <a:ext uri="{FF2B5EF4-FFF2-40B4-BE49-F238E27FC236}">
                <a16:creationId xmlns:a16="http://schemas.microsoft.com/office/drawing/2014/main" id="{41094FFE-BB6A-6888-B7C3-FDA8DF23DDF4}"/>
              </a:ext>
            </a:extLst>
          </p:cNvPr>
          <p:cNvSpPr>
            <a:spLocks noGrp="1"/>
          </p:cNvSpPr>
          <p:nvPr>
            <p:ph idx="1"/>
          </p:nvPr>
        </p:nvSpPr>
        <p:spPr>
          <a:xfrm>
            <a:off x="190197" y="958598"/>
            <a:ext cx="11943125" cy="3470478"/>
          </a:xfrm>
        </p:spPr>
        <p:txBody>
          <a:bodyPr anchor="t">
            <a:normAutofit/>
          </a:bodyPr>
          <a:lstStyle/>
          <a:p>
            <a:r>
              <a:rPr lang="en-CA" sz="2000" dirty="0"/>
              <a:t>Probe the magnetic properties of materials at the atomic level by measuring how nuclear spins relax over time after being disturbed</a:t>
            </a:r>
            <a:endParaRPr lang="en-US" sz="20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000" dirty="0">
                <a:latin typeface="Arial" panose="020B0604020202020204" pitchFamily="34" charset="0"/>
                <a:cs typeface="Arial" panose="020B0604020202020204" pitchFamily="34" charset="0"/>
                <a:sym typeface="Wingdings" pitchFamily="2" charset="2"/>
              </a:rPr>
              <a:t>Gain information on</a:t>
            </a:r>
            <a:r>
              <a:rPr lang="en-US" sz="2000" dirty="0">
                <a:latin typeface="Arial" panose="020B0604020202020204" pitchFamily="34" charset="0"/>
                <a:cs typeface="Arial" panose="020B0604020202020204" pitchFamily="34" charset="0"/>
              </a:rPr>
              <a:t> the chemical environment of spin-polarized </a:t>
            </a:r>
            <a:r>
              <a:rPr lang="en-US" sz="2000" baseline="30000" dirty="0">
                <a:latin typeface="Arial" panose="020B0604020202020204" pitchFamily="34" charset="0"/>
                <a:cs typeface="Arial" panose="020B0604020202020204" pitchFamily="34" charset="0"/>
              </a:rPr>
              <a:t>8</a:t>
            </a:r>
            <a:r>
              <a:rPr lang="en-US" sz="2000" dirty="0">
                <a:latin typeface="Arial" panose="020B0604020202020204" pitchFamily="34" charset="0"/>
                <a:cs typeface="Arial" panose="020B0604020202020204" pitchFamily="34" charset="0"/>
              </a:rPr>
              <a:t>Li ions implanted into Ta films </a:t>
            </a:r>
          </a:p>
          <a:p>
            <a:r>
              <a:rPr lang="en-US" sz="2000" dirty="0"/>
              <a:t>Understand whether the ions are distributed differently during the actual sterile neutrino search (0.1 K)</a:t>
            </a:r>
            <a:endParaRPr lang="en-US" sz="2000" dirty="0">
              <a:latin typeface="Arial" panose="020B0604020202020204" pitchFamily="34" charset="0"/>
              <a:cs typeface="Arial" panose="020B0604020202020204" pitchFamily="34" charset="0"/>
            </a:endParaRPr>
          </a:p>
          <a:p>
            <a:r>
              <a:rPr lang="en-CA" sz="2000" kern="100" dirty="0">
                <a:latin typeface="Arial" panose="020B0604020202020204" pitchFamily="34" charset="0"/>
                <a:ea typeface="Aptos" panose="020B0004020202020204" pitchFamily="34" charset="0"/>
                <a:cs typeface="Arial" panose="020B0604020202020204" pitchFamily="34" charset="0"/>
              </a:rPr>
              <a:t>Compare r</a:t>
            </a:r>
            <a:r>
              <a:rPr lang="en-CA" sz="2000" kern="100" dirty="0">
                <a:effectLst/>
                <a:latin typeface="Arial" panose="020B0604020202020204" pitchFamily="34" charset="0"/>
                <a:ea typeface="Aptos" panose="020B0004020202020204" pitchFamily="34" charset="0"/>
                <a:cs typeface="Arial" panose="020B0604020202020204" pitchFamily="34" charset="0"/>
              </a:rPr>
              <a:t>esults with density functional theory (DFT) simulations </a:t>
            </a:r>
          </a:p>
        </p:txBody>
      </p:sp>
      <p:sp>
        <p:nvSpPr>
          <p:cNvPr id="8" name="TextBox 7">
            <a:extLst>
              <a:ext uri="{FF2B5EF4-FFF2-40B4-BE49-F238E27FC236}">
                <a16:creationId xmlns:a16="http://schemas.microsoft.com/office/drawing/2014/main" id="{D018C828-11AB-093F-53F2-7DB21A420201}"/>
              </a:ext>
            </a:extLst>
          </p:cNvPr>
          <p:cNvSpPr txBox="1"/>
          <p:nvPr/>
        </p:nvSpPr>
        <p:spPr>
          <a:xfrm>
            <a:off x="358025" y="6411451"/>
            <a:ext cx="11342273" cy="369332"/>
          </a:xfrm>
          <a:prstGeom prst="rect">
            <a:avLst/>
          </a:prstGeom>
          <a:noFill/>
        </p:spPr>
        <p:txBody>
          <a:bodyPr wrap="square">
            <a:spAutoFit/>
          </a:bodyPr>
          <a:lstStyle/>
          <a:p>
            <a:pPr marL="0" indent="0" algn="ctr">
              <a:buNone/>
            </a:pPr>
            <a:r>
              <a:rPr lang="en-CA" b="1" kern="100" dirty="0">
                <a:effectLst/>
                <a:latin typeface="Arial" panose="020B0604020202020204" pitchFamily="34" charset="0"/>
                <a:ea typeface="Aptos" panose="020B0004020202020204" pitchFamily="34" charset="0"/>
                <a:cs typeface="Arial" panose="020B0604020202020204" pitchFamily="34" charset="0"/>
                <a:sym typeface="Wingdings" pitchFamily="2" charset="2"/>
              </a:rPr>
              <a:t>Goal: a</a:t>
            </a:r>
            <a:r>
              <a:rPr lang="en-CA" sz="1800" b="1" kern="100" dirty="0">
                <a:effectLst/>
                <a:latin typeface="Arial" panose="020B0604020202020204" pitchFamily="34" charset="0"/>
                <a:ea typeface="Aptos" panose="020B0004020202020204" pitchFamily="34" charset="0"/>
                <a:cs typeface="Arial" panose="020B0604020202020204" pitchFamily="34" charset="0"/>
              </a:rPr>
              <a:t>ssess the contribution of chemical shifts to the systematic uncertainties in the BeEST</a:t>
            </a:r>
          </a:p>
        </p:txBody>
      </p:sp>
      <p:grpSp>
        <p:nvGrpSpPr>
          <p:cNvPr id="2" name="Group 1">
            <a:extLst>
              <a:ext uri="{FF2B5EF4-FFF2-40B4-BE49-F238E27FC236}">
                <a16:creationId xmlns:a16="http://schemas.microsoft.com/office/drawing/2014/main" id="{2F2B8798-8A19-C1D1-4A90-3FB3B9F53B5A}"/>
              </a:ext>
            </a:extLst>
          </p:cNvPr>
          <p:cNvGrpSpPr/>
          <p:nvPr/>
        </p:nvGrpSpPr>
        <p:grpSpPr>
          <a:xfrm>
            <a:off x="180365" y="3015520"/>
            <a:ext cx="7634086" cy="4201570"/>
            <a:chOff x="915554" y="1001578"/>
            <a:chExt cx="10250704" cy="5784088"/>
          </a:xfrm>
        </p:grpSpPr>
        <p:sp>
          <p:nvSpPr>
            <p:cNvPr id="7" name="Rectangle 6">
              <a:extLst>
                <a:ext uri="{FF2B5EF4-FFF2-40B4-BE49-F238E27FC236}">
                  <a16:creationId xmlns:a16="http://schemas.microsoft.com/office/drawing/2014/main" id="{5F391F75-BEB5-E1F6-AC9D-F9758A3BA22E}"/>
                </a:ext>
              </a:extLst>
            </p:cNvPr>
            <p:cNvSpPr/>
            <p:nvPr/>
          </p:nvSpPr>
          <p:spPr>
            <a:xfrm>
              <a:off x="4159241" y="1853437"/>
              <a:ext cx="507384" cy="281522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9" name="Rectangle 8">
              <a:extLst>
                <a:ext uri="{FF2B5EF4-FFF2-40B4-BE49-F238E27FC236}">
                  <a16:creationId xmlns:a16="http://schemas.microsoft.com/office/drawing/2014/main" id="{78B6CE8B-71B7-D526-CF2B-90B71A5FF7BC}"/>
                </a:ext>
              </a:extLst>
            </p:cNvPr>
            <p:cNvSpPr/>
            <p:nvPr/>
          </p:nvSpPr>
          <p:spPr>
            <a:xfrm>
              <a:off x="2250420" y="1853437"/>
              <a:ext cx="1896669" cy="2815224"/>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0" name="Right Brace 9">
              <a:extLst>
                <a:ext uri="{FF2B5EF4-FFF2-40B4-BE49-F238E27FC236}">
                  <a16:creationId xmlns:a16="http://schemas.microsoft.com/office/drawing/2014/main" id="{635864A1-3518-3760-395E-C988934DEB45}"/>
                </a:ext>
              </a:extLst>
            </p:cNvPr>
            <p:cNvSpPr/>
            <p:nvPr/>
          </p:nvSpPr>
          <p:spPr>
            <a:xfrm rot="16200000">
              <a:off x="3102067" y="673151"/>
              <a:ext cx="205529" cy="1908823"/>
            </a:xfrm>
            <a:prstGeom prst="rightBrace">
              <a:avLst/>
            </a:prstGeom>
            <a:ln w="12700">
              <a:solidFill>
                <a:srgbClr val="00A4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CA"/>
            </a:p>
          </p:txBody>
        </p:sp>
        <p:sp>
          <p:nvSpPr>
            <p:cNvPr id="11" name="TextBox 10">
              <a:extLst>
                <a:ext uri="{FF2B5EF4-FFF2-40B4-BE49-F238E27FC236}">
                  <a16:creationId xmlns:a16="http://schemas.microsoft.com/office/drawing/2014/main" id="{6619B4FD-EDBC-EC0E-FE3C-C7F99E8765E4}"/>
                </a:ext>
              </a:extLst>
            </p:cNvPr>
            <p:cNvSpPr txBox="1"/>
            <p:nvPr/>
          </p:nvSpPr>
          <p:spPr>
            <a:xfrm>
              <a:off x="2275635" y="1007051"/>
              <a:ext cx="2330439" cy="631288"/>
            </a:xfrm>
            <a:prstGeom prst="rect">
              <a:avLst/>
            </a:prstGeom>
            <a:noFill/>
          </p:spPr>
          <p:txBody>
            <a:bodyPr wrap="none" rtlCol="0">
              <a:spAutoFit/>
            </a:bodyPr>
            <a:lstStyle/>
            <a:p>
              <a:r>
                <a:rPr lang="en-CA" sz="2000" dirty="0"/>
                <a:t>200 nm Ta</a:t>
              </a:r>
            </a:p>
          </p:txBody>
        </p:sp>
        <p:sp>
          <p:nvSpPr>
            <p:cNvPr id="12" name="TextBox 11">
              <a:extLst>
                <a:ext uri="{FF2B5EF4-FFF2-40B4-BE49-F238E27FC236}">
                  <a16:creationId xmlns:a16="http://schemas.microsoft.com/office/drawing/2014/main" id="{B95029A7-C044-3BD4-BF06-B3284DF92C05}"/>
                </a:ext>
              </a:extLst>
            </p:cNvPr>
            <p:cNvSpPr txBox="1"/>
            <p:nvPr/>
          </p:nvSpPr>
          <p:spPr>
            <a:xfrm>
              <a:off x="4161101" y="1001578"/>
              <a:ext cx="700815" cy="631288"/>
            </a:xfrm>
            <a:prstGeom prst="rect">
              <a:avLst/>
            </a:prstGeom>
            <a:noFill/>
          </p:spPr>
          <p:txBody>
            <a:bodyPr wrap="none" rtlCol="0">
              <a:spAutoFit/>
            </a:bodyPr>
            <a:lstStyle/>
            <a:p>
              <a:r>
                <a:rPr lang="en-CA" sz="2000" dirty="0"/>
                <a:t>Si</a:t>
              </a:r>
            </a:p>
          </p:txBody>
        </p:sp>
        <p:sp>
          <p:nvSpPr>
            <p:cNvPr id="13" name="Right Brace 12">
              <a:extLst>
                <a:ext uri="{FF2B5EF4-FFF2-40B4-BE49-F238E27FC236}">
                  <a16:creationId xmlns:a16="http://schemas.microsoft.com/office/drawing/2014/main" id="{297CE0B9-3CC9-6026-12FA-7AA79D71C660}"/>
                </a:ext>
              </a:extLst>
            </p:cNvPr>
            <p:cNvSpPr/>
            <p:nvPr/>
          </p:nvSpPr>
          <p:spPr>
            <a:xfrm rot="16200000">
              <a:off x="4308785" y="1369276"/>
              <a:ext cx="205529" cy="506432"/>
            </a:xfrm>
            <a:prstGeom prst="rightBrace">
              <a:avLst/>
            </a:prstGeom>
            <a:ln w="12700">
              <a:solidFill>
                <a:srgbClr val="00A4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CA"/>
            </a:p>
          </p:txBody>
        </p:sp>
        <p:grpSp>
          <p:nvGrpSpPr>
            <p:cNvPr id="14" name="Group 13">
              <a:extLst>
                <a:ext uri="{FF2B5EF4-FFF2-40B4-BE49-F238E27FC236}">
                  <a16:creationId xmlns:a16="http://schemas.microsoft.com/office/drawing/2014/main" id="{AA7ACD26-DB00-1E10-3DF0-BE7E6179A4E1}"/>
                </a:ext>
              </a:extLst>
            </p:cNvPr>
            <p:cNvGrpSpPr/>
            <p:nvPr/>
          </p:nvGrpSpPr>
          <p:grpSpPr>
            <a:xfrm>
              <a:off x="915554" y="3115472"/>
              <a:ext cx="4397410" cy="3038450"/>
              <a:chOff x="915554" y="3115472"/>
              <a:chExt cx="4397410" cy="3038450"/>
            </a:xfrm>
          </p:grpSpPr>
          <p:cxnSp>
            <p:nvCxnSpPr>
              <p:cNvPr id="32" name="Straight Arrow Connector 31">
                <a:extLst>
                  <a:ext uri="{FF2B5EF4-FFF2-40B4-BE49-F238E27FC236}">
                    <a16:creationId xmlns:a16="http://schemas.microsoft.com/office/drawing/2014/main" id="{0F3DA919-7E06-DBA5-0814-63098B27DC45}"/>
                  </a:ext>
                </a:extLst>
              </p:cNvPr>
              <p:cNvCxnSpPr>
                <a:cxnSpLocks/>
              </p:cNvCxnSpPr>
              <p:nvPr/>
            </p:nvCxnSpPr>
            <p:spPr>
              <a:xfrm>
                <a:off x="1325647" y="3261049"/>
                <a:ext cx="2019498" cy="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CA5A184-C7C4-5A80-3CC0-7B98B528DA66}"/>
                  </a:ext>
                </a:extLst>
              </p:cNvPr>
              <p:cNvSpPr txBox="1"/>
              <p:nvPr/>
            </p:nvSpPr>
            <p:spPr>
              <a:xfrm>
                <a:off x="915554" y="5037030"/>
                <a:ext cx="4397410" cy="1116892"/>
              </a:xfrm>
              <a:prstGeom prst="rect">
                <a:avLst/>
              </a:prstGeom>
              <a:noFill/>
            </p:spPr>
            <p:txBody>
              <a:bodyPr wrap="square" rtlCol="0">
                <a:spAutoFit/>
              </a:bodyPr>
              <a:lstStyle/>
              <a:p>
                <a:pPr algn="ctr"/>
                <a:r>
                  <a:rPr lang="en-US" sz="2000" i="1" dirty="0"/>
                  <a:t>Implant spin-polarized </a:t>
                </a:r>
                <a:r>
                  <a:rPr lang="en-US" sz="2000" i="1" baseline="30000" dirty="0"/>
                  <a:t>8</a:t>
                </a:r>
                <a:r>
                  <a:rPr lang="en-US" sz="2000" i="1" dirty="0"/>
                  <a:t>Li</a:t>
                </a:r>
                <a:r>
                  <a:rPr lang="en-US" sz="2000" i="1" baseline="30000" dirty="0"/>
                  <a:t>+</a:t>
                </a:r>
                <a:endParaRPr lang="en-US" sz="2000" i="1" dirty="0"/>
              </a:p>
            </p:txBody>
          </p:sp>
          <p:sp>
            <p:nvSpPr>
              <p:cNvPr id="34" name="Oval 33">
                <a:extLst>
                  <a:ext uri="{FF2B5EF4-FFF2-40B4-BE49-F238E27FC236}">
                    <a16:creationId xmlns:a16="http://schemas.microsoft.com/office/drawing/2014/main" id="{ADDFF055-02EE-D871-367A-FC7150903C9B}"/>
                  </a:ext>
                </a:extLst>
              </p:cNvPr>
              <p:cNvSpPr/>
              <p:nvPr/>
            </p:nvSpPr>
            <p:spPr>
              <a:xfrm>
                <a:off x="1083344" y="3115472"/>
                <a:ext cx="288000" cy="288000"/>
              </a:xfrm>
              <a:prstGeom prst="ellipse">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r="100000" b="100000"/>
                </a:path>
                <a:tileRect l="-100000" t="-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grpSp>
        <p:grpSp>
          <p:nvGrpSpPr>
            <p:cNvPr id="15" name="Group 14">
              <a:extLst>
                <a:ext uri="{FF2B5EF4-FFF2-40B4-BE49-F238E27FC236}">
                  <a16:creationId xmlns:a16="http://schemas.microsoft.com/office/drawing/2014/main" id="{35446FB5-2E90-A09A-E9E3-D038FCF44A49}"/>
                </a:ext>
              </a:extLst>
            </p:cNvPr>
            <p:cNvGrpSpPr/>
            <p:nvPr/>
          </p:nvGrpSpPr>
          <p:grpSpPr>
            <a:xfrm>
              <a:off x="3397776" y="1952304"/>
              <a:ext cx="5836013" cy="4833362"/>
              <a:chOff x="3397776" y="1952304"/>
              <a:chExt cx="5836013" cy="4833362"/>
            </a:xfrm>
          </p:grpSpPr>
          <p:sp>
            <p:nvSpPr>
              <p:cNvPr id="28" name="Triangle 21">
                <a:extLst>
                  <a:ext uri="{FF2B5EF4-FFF2-40B4-BE49-F238E27FC236}">
                    <a16:creationId xmlns:a16="http://schemas.microsoft.com/office/drawing/2014/main" id="{DB6B48FF-582A-DA38-A5E7-F066D92BA80C}"/>
                  </a:ext>
                </a:extLst>
              </p:cNvPr>
              <p:cNvSpPr/>
              <p:nvPr/>
            </p:nvSpPr>
            <p:spPr>
              <a:xfrm rot="16200000">
                <a:off x="3484824" y="1963276"/>
                <a:ext cx="2422949" cy="2597045"/>
              </a:xfrm>
              <a:prstGeom prst="triangle">
                <a:avLst/>
              </a:prstGeom>
              <a:noFill/>
              <a:ln w="2222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C4BAE090-8BB1-D48C-07D7-D5413AFBCDED}"/>
                  </a:ext>
                </a:extLst>
              </p:cNvPr>
              <p:cNvPicPr>
                <a:picLocks noChangeAspect="1"/>
              </p:cNvPicPr>
              <p:nvPr/>
            </p:nvPicPr>
            <p:blipFill>
              <a:blip r:embed="rId3"/>
              <a:srcRect l="11168" t="2474" r="4787" b="5212"/>
              <a:stretch/>
            </p:blipFill>
            <p:spPr>
              <a:xfrm>
                <a:off x="5191292" y="1952304"/>
                <a:ext cx="2808016" cy="2639226"/>
              </a:xfrm>
              <a:prstGeom prst="ellipse">
                <a:avLst/>
              </a:prstGeom>
              <a:ln w="25400">
                <a:solidFill>
                  <a:schemeClr val="tx1"/>
                </a:solidFill>
              </a:ln>
            </p:spPr>
          </p:pic>
          <p:sp>
            <p:nvSpPr>
              <p:cNvPr id="30" name="TextBox 29">
                <a:extLst>
                  <a:ext uri="{FF2B5EF4-FFF2-40B4-BE49-F238E27FC236}">
                    <a16:creationId xmlns:a16="http://schemas.microsoft.com/office/drawing/2014/main" id="{DD3F53E4-BA7C-462F-CAD4-00AD78E585CC}"/>
                  </a:ext>
                </a:extLst>
              </p:cNvPr>
              <p:cNvSpPr txBox="1"/>
              <p:nvPr/>
            </p:nvSpPr>
            <p:spPr>
              <a:xfrm>
                <a:off x="7042069" y="4697563"/>
                <a:ext cx="2191720" cy="2088103"/>
              </a:xfrm>
              <a:prstGeom prst="rect">
                <a:avLst/>
              </a:prstGeom>
              <a:noFill/>
            </p:spPr>
            <p:txBody>
              <a:bodyPr wrap="square" rtlCol="0">
                <a:spAutoFit/>
              </a:bodyPr>
              <a:lstStyle/>
              <a:p>
                <a:pPr algn="ctr"/>
                <a:r>
                  <a:rPr lang="en-CA" sz="2000" i="1" dirty="0"/>
                  <a:t>Probe local environment</a:t>
                </a:r>
              </a:p>
            </p:txBody>
          </p:sp>
          <p:sp>
            <p:nvSpPr>
              <p:cNvPr id="31" name="Oval 30">
                <a:extLst>
                  <a:ext uri="{FF2B5EF4-FFF2-40B4-BE49-F238E27FC236}">
                    <a16:creationId xmlns:a16="http://schemas.microsoft.com/office/drawing/2014/main" id="{0B2B30C6-CADE-2CFB-BD0B-A566D35AD79D}"/>
                  </a:ext>
                </a:extLst>
              </p:cNvPr>
              <p:cNvSpPr/>
              <p:nvPr/>
            </p:nvSpPr>
            <p:spPr>
              <a:xfrm>
                <a:off x="6675049" y="2879241"/>
                <a:ext cx="288000" cy="288000"/>
              </a:xfrm>
              <a:prstGeom prst="ellipse">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r="100000" b="100000"/>
                </a:path>
                <a:tileRect l="-100000" t="-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grpSp>
        <p:grpSp>
          <p:nvGrpSpPr>
            <p:cNvPr id="16" name="Group 15">
              <a:extLst>
                <a:ext uri="{FF2B5EF4-FFF2-40B4-BE49-F238E27FC236}">
                  <a16:creationId xmlns:a16="http://schemas.microsoft.com/office/drawing/2014/main" id="{AF7131FC-BB26-DD85-DAAE-F80D463B1C1A}"/>
                </a:ext>
              </a:extLst>
            </p:cNvPr>
            <p:cNvGrpSpPr/>
            <p:nvPr/>
          </p:nvGrpSpPr>
          <p:grpSpPr>
            <a:xfrm>
              <a:off x="6557531" y="1297817"/>
              <a:ext cx="4608727" cy="4313062"/>
              <a:chOff x="7950416" y="515456"/>
              <a:chExt cx="4608727" cy="4313062"/>
            </a:xfrm>
          </p:grpSpPr>
          <p:cxnSp>
            <p:nvCxnSpPr>
              <p:cNvPr id="17" name="Straight Connector 16">
                <a:extLst>
                  <a:ext uri="{FF2B5EF4-FFF2-40B4-BE49-F238E27FC236}">
                    <a16:creationId xmlns:a16="http://schemas.microsoft.com/office/drawing/2014/main" id="{721E151C-33C2-9112-EDB0-4EB866146358}"/>
                  </a:ext>
                </a:extLst>
              </p:cNvPr>
              <p:cNvCxnSpPr>
                <a:cxnSpLocks/>
              </p:cNvCxnSpPr>
              <p:nvPr/>
            </p:nvCxnSpPr>
            <p:spPr>
              <a:xfrm flipH="1">
                <a:off x="8517013" y="1322346"/>
                <a:ext cx="1320800" cy="763171"/>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Parallelogram 17">
                <a:extLst>
                  <a:ext uri="{FF2B5EF4-FFF2-40B4-BE49-F238E27FC236}">
                    <a16:creationId xmlns:a16="http://schemas.microsoft.com/office/drawing/2014/main" id="{9AE60A4A-5980-932C-C247-DFE6F53F4D5E}"/>
                  </a:ext>
                </a:extLst>
              </p:cNvPr>
              <p:cNvSpPr/>
              <p:nvPr/>
            </p:nvSpPr>
            <p:spPr>
              <a:xfrm rot="15644785" flipV="1">
                <a:off x="8997838" y="1258038"/>
                <a:ext cx="1682404" cy="224079"/>
              </a:xfrm>
              <a:prstGeom prst="parallelogram">
                <a:avLst>
                  <a:gd name="adj" fmla="val 97501"/>
                </a:avLst>
              </a:prstGeom>
              <a:solidFill>
                <a:schemeClr val="accent5">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Parallelogram 18">
                <a:extLst>
                  <a:ext uri="{FF2B5EF4-FFF2-40B4-BE49-F238E27FC236}">
                    <a16:creationId xmlns:a16="http://schemas.microsoft.com/office/drawing/2014/main" id="{D2EFA8B1-720E-F4F0-57F3-50C719A7317D}"/>
                  </a:ext>
                </a:extLst>
              </p:cNvPr>
              <p:cNvSpPr/>
              <p:nvPr/>
            </p:nvSpPr>
            <p:spPr>
              <a:xfrm flipH="1">
                <a:off x="9534718" y="769776"/>
                <a:ext cx="325320" cy="1448573"/>
              </a:xfrm>
              <a:prstGeom prst="parallelogram">
                <a:avLst>
                  <a:gd name="adj" fmla="val 75262"/>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1129C83B-2D38-DB39-0FCA-B1CA056118F9}"/>
                  </a:ext>
                </a:extLst>
              </p:cNvPr>
              <p:cNvCxnSpPr>
                <a:cxnSpLocks/>
              </p:cNvCxnSpPr>
              <p:nvPr/>
            </p:nvCxnSpPr>
            <p:spPr>
              <a:xfrm flipH="1">
                <a:off x="9837813" y="896428"/>
                <a:ext cx="720725" cy="426138"/>
              </a:xfrm>
              <a:prstGeom prst="line">
                <a:avLst/>
              </a:prstGeom>
              <a:ln w="31750">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2" name="Parallelogram 21">
                <a:extLst>
                  <a:ext uri="{FF2B5EF4-FFF2-40B4-BE49-F238E27FC236}">
                    <a16:creationId xmlns:a16="http://schemas.microsoft.com/office/drawing/2014/main" id="{99692A26-AAF3-DA24-2576-38216F0B44A5}"/>
                  </a:ext>
                </a:extLst>
              </p:cNvPr>
              <p:cNvSpPr/>
              <p:nvPr/>
            </p:nvSpPr>
            <p:spPr>
              <a:xfrm flipH="1" flipV="1">
                <a:off x="9534715" y="515456"/>
                <a:ext cx="277697" cy="247970"/>
              </a:xfrm>
              <a:prstGeom prst="parallelogram">
                <a:avLst>
                  <a:gd name="adj" fmla="val 75262"/>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34D3836B-B278-13A5-643D-888BF4AF5B91}"/>
                  </a:ext>
                </a:extLst>
              </p:cNvPr>
              <p:cNvSpPr/>
              <p:nvPr/>
            </p:nvSpPr>
            <p:spPr>
              <a:xfrm>
                <a:off x="10576774" y="716187"/>
                <a:ext cx="242309" cy="229188"/>
              </a:xfrm>
              <a:prstGeom prst="ellipse">
                <a:avLst/>
              </a:prstGeom>
              <a:gradFill flip="none" rotWithShape="1">
                <a:gsLst>
                  <a:gs pos="0">
                    <a:schemeClr val="accent4">
                      <a:lumMod val="0"/>
                      <a:lumOff val="100000"/>
                    </a:schemeClr>
                  </a:gs>
                  <a:gs pos="12000">
                    <a:schemeClr val="accent4">
                      <a:lumMod val="0"/>
                      <a:lumOff val="100000"/>
                    </a:schemeClr>
                  </a:gs>
                  <a:gs pos="100000">
                    <a:schemeClr val="accent4">
                      <a:lumMod val="100000"/>
                    </a:schemeClr>
                  </a:gs>
                </a:gsLst>
                <a:path path="circle">
                  <a:fillToRect r="100000" b="100000"/>
                </a:path>
                <a:tileRect l="-100000" t="-100000"/>
              </a:gra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E83DDB0F-0E94-83B4-AF21-9CDD2E584727}"/>
                  </a:ext>
                </a:extLst>
              </p:cNvPr>
              <p:cNvSpPr txBox="1"/>
              <p:nvPr/>
            </p:nvSpPr>
            <p:spPr>
              <a:xfrm>
                <a:off x="10843388" y="577901"/>
                <a:ext cx="360996" cy="461665"/>
              </a:xfrm>
              <a:prstGeom prst="rect">
                <a:avLst/>
              </a:prstGeom>
              <a:noFill/>
            </p:spPr>
            <p:txBody>
              <a:bodyPr wrap="none" rtlCol="0">
                <a:spAutoFit/>
              </a:bodyPr>
              <a:lstStyle/>
              <a:p>
                <a:r>
                  <a:rPr lang="en-US" sz="2400"/>
                  <a:t>β</a:t>
                </a:r>
              </a:p>
            </p:txBody>
          </p:sp>
          <p:sp>
            <p:nvSpPr>
              <p:cNvPr id="25" name="TextBox 24">
                <a:extLst>
                  <a:ext uri="{FF2B5EF4-FFF2-40B4-BE49-F238E27FC236}">
                    <a16:creationId xmlns:a16="http://schemas.microsoft.com/office/drawing/2014/main" id="{75CF0441-2FF3-1C0B-EEB6-73D3C25EF2C3}"/>
                  </a:ext>
                </a:extLst>
              </p:cNvPr>
              <p:cNvSpPr txBox="1"/>
              <p:nvPr/>
            </p:nvSpPr>
            <p:spPr>
              <a:xfrm>
                <a:off x="9995648" y="1769205"/>
                <a:ext cx="2563495" cy="3059313"/>
              </a:xfrm>
              <a:prstGeom prst="rect">
                <a:avLst/>
              </a:prstGeom>
              <a:noFill/>
            </p:spPr>
            <p:txBody>
              <a:bodyPr wrap="square" rtlCol="0">
                <a:spAutoFit/>
              </a:bodyPr>
              <a:lstStyle/>
              <a:p>
                <a:pPr algn="ctr"/>
                <a:r>
                  <a:rPr lang="en-US" sz="2000" i="1" dirty="0"/>
                  <a:t>Monitor spin polarization via asymmetric </a:t>
                </a:r>
                <a:r>
                  <a:rPr lang="en-US" sz="2000" dirty="0"/>
                  <a:t>β</a:t>
                </a:r>
                <a:r>
                  <a:rPr lang="en-US" sz="2000" i="1" dirty="0"/>
                  <a:t> decay</a:t>
                </a:r>
              </a:p>
            </p:txBody>
          </p:sp>
          <p:sp>
            <p:nvSpPr>
              <p:cNvPr id="26" name="Explosion: 14 Points 25">
                <a:extLst>
                  <a:ext uri="{FF2B5EF4-FFF2-40B4-BE49-F238E27FC236}">
                    <a16:creationId xmlns:a16="http://schemas.microsoft.com/office/drawing/2014/main" id="{17A386A4-48CE-7A7A-AA13-DA762C4C9FFC}"/>
                  </a:ext>
                </a:extLst>
              </p:cNvPr>
              <p:cNvSpPr/>
              <p:nvPr/>
            </p:nvSpPr>
            <p:spPr>
              <a:xfrm>
                <a:off x="7950416" y="1964300"/>
                <a:ext cx="562524" cy="537917"/>
              </a:xfrm>
              <a:prstGeom prst="irregularSeal2">
                <a:avLst/>
              </a:prstGeom>
              <a:gradFill flip="none" rotWithShape="1">
                <a:gsLst>
                  <a:gs pos="0">
                    <a:srgbClr val="FFFF00"/>
                  </a:gs>
                  <a:gs pos="27000">
                    <a:srgbClr val="FFC000"/>
                  </a:gs>
                  <a:gs pos="100000">
                    <a:srgbClr val="FF0000"/>
                  </a:gs>
                  <a:gs pos="100000">
                    <a:schemeClr val="accent1">
                      <a:lumMod val="30000"/>
                      <a:lumOff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27" name="TextBox 26">
                <a:extLst>
                  <a:ext uri="{FF2B5EF4-FFF2-40B4-BE49-F238E27FC236}">
                    <a16:creationId xmlns:a16="http://schemas.microsoft.com/office/drawing/2014/main" id="{2FDAA78A-606D-47EE-3DB3-1297DE814884}"/>
                  </a:ext>
                </a:extLst>
              </p:cNvPr>
              <p:cNvSpPr txBox="1"/>
              <p:nvPr/>
            </p:nvSpPr>
            <p:spPr>
              <a:xfrm>
                <a:off x="8362425" y="747911"/>
                <a:ext cx="1159519" cy="582727"/>
              </a:xfrm>
              <a:prstGeom prst="rect">
                <a:avLst/>
              </a:prstGeom>
              <a:noFill/>
            </p:spPr>
            <p:txBody>
              <a:bodyPr wrap="none" rtlCol="0">
                <a:spAutoFit/>
              </a:bodyPr>
              <a:lstStyle/>
              <a:p>
                <a:r>
                  <a:rPr lang="en-US" dirty="0"/>
                  <a:t>1.2 s</a:t>
                </a:r>
                <a:endParaRPr lang="en-CA" dirty="0"/>
              </a:p>
            </p:txBody>
          </p:sp>
        </p:grpSp>
      </p:grpSp>
      <p:sp>
        <p:nvSpPr>
          <p:cNvPr id="36" name="TextBox 35">
            <a:extLst>
              <a:ext uri="{FF2B5EF4-FFF2-40B4-BE49-F238E27FC236}">
                <a16:creationId xmlns:a16="http://schemas.microsoft.com/office/drawing/2014/main" id="{0FDF6444-B747-C0AB-05D0-DA970F1A627B}"/>
              </a:ext>
            </a:extLst>
          </p:cNvPr>
          <p:cNvSpPr txBox="1"/>
          <p:nvPr/>
        </p:nvSpPr>
        <p:spPr>
          <a:xfrm>
            <a:off x="240127" y="522602"/>
            <a:ext cx="7162800" cy="369332"/>
          </a:xfrm>
          <a:prstGeom prst="rect">
            <a:avLst/>
          </a:prstGeom>
          <a:noFill/>
        </p:spPr>
        <p:txBody>
          <a:bodyPr wrap="square">
            <a:spAutoFit/>
          </a:bodyPr>
          <a:lstStyle/>
          <a:p>
            <a:pPr marL="0" indent="0">
              <a:buNone/>
            </a:pPr>
            <a:r>
              <a:rPr lang="en-US" sz="1800" b="1" i="1" dirty="0">
                <a:latin typeface="Arial" panose="020B0604020202020204" pitchFamily="34" charset="0"/>
                <a:cs typeface="Arial" panose="020B0604020202020204" pitchFamily="34" charset="0"/>
              </a:rPr>
              <a:t>(</a:t>
            </a:r>
            <a:r>
              <a:rPr lang="en-US" sz="1800" b="1" i="1" dirty="0">
                <a:latin typeface="Symbol" pitchFamily="2" charset="2"/>
                <a:cs typeface="Arial" panose="020B0604020202020204" pitchFamily="34" charset="0"/>
              </a:rPr>
              <a:t>b</a:t>
            </a:r>
            <a:r>
              <a:rPr lang="en-US" sz="1800" b="1" i="1" dirty="0">
                <a:latin typeface="Arial" panose="020B0604020202020204" pitchFamily="34" charset="0"/>
                <a:cs typeface="Arial" panose="020B0604020202020204" pitchFamily="34" charset="0"/>
              </a:rPr>
              <a:t>-detected nuclear spin relaxation)</a:t>
            </a:r>
          </a:p>
        </p:txBody>
      </p:sp>
      <p:pic>
        <p:nvPicPr>
          <p:cNvPr id="38" name="Picture 9">
            <a:extLst>
              <a:ext uri="{FF2B5EF4-FFF2-40B4-BE49-F238E27FC236}">
                <a16:creationId xmlns:a16="http://schemas.microsoft.com/office/drawing/2014/main" id="{D187EA8F-8406-5875-AD39-86C46B9F26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4070" y="181393"/>
            <a:ext cx="298270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9" name="Group 38">
            <a:extLst>
              <a:ext uri="{FF2B5EF4-FFF2-40B4-BE49-F238E27FC236}">
                <a16:creationId xmlns:a16="http://schemas.microsoft.com/office/drawing/2014/main" id="{A53F825A-EF13-3664-1418-75060BCE7F0F}"/>
              </a:ext>
            </a:extLst>
          </p:cNvPr>
          <p:cNvGrpSpPr/>
          <p:nvPr/>
        </p:nvGrpSpPr>
        <p:grpSpPr>
          <a:xfrm>
            <a:off x="8033767" y="2733460"/>
            <a:ext cx="3538080" cy="3129083"/>
            <a:chOff x="1781546" y="2934531"/>
            <a:chExt cx="4035100" cy="3923469"/>
          </a:xfrm>
        </p:grpSpPr>
        <p:pic>
          <p:nvPicPr>
            <p:cNvPr id="40" name="Picture 39">
              <a:extLst>
                <a:ext uri="{FF2B5EF4-FFF2-40B4-BE49-F238E27FC236}">
                  <a16:creationId xmlns:a16="http://schemas.microsoft.com/office/drawing/2014/main" id="{54FF00A9-40EC-2358-E313-A27D8F434636}"/>
                </a:ext>
              </a:extLst>
            </p:cNvPr>
            <p:cNvPicPr>
              <a:picLocks noChangeAspect="1"/>
            </p:cNvPicPr>
            <p:nvPr/>
          </p:nvPicPr>
          <p:blipFill rotWithShape="1">
            <a:blip r:embed="rId5">
              <a:extLst>
                <a:ext uri="{28A0092B-C50C-407E-A947-70E740481C1C}">
                  <a14:useLocalDpi xmlns:a14="http://schemas.microsoft.com/office/drawing/2010/main" val="0"/>
                </a:ext>
              </a:extLst>
            </a:blip>
            <a:srcRect l="20164" t="7249" r="26055" b="9039"/>
            <a:stretch/>
          </p:blipFill>
          <p:spPr>
            <a:xfrm>
              <a:off x="1781546" y="2934531"/>
              <a:ext cx="4035100" cy="3923469"/>
            </a:xfrm>
            <a:prstGeom prst="rect">
              <a:avLst/>
            </a:prstGeom>
          </p:spPr>
        </p:pic>
        <p:sp>
          <p:nvSpPr>
            <p:cNvPr id="41" name="Rectangle 40">
              <a:extLst>
                <a:ext uri="{FF2B5EF4-FFF2-40B4-BE49-F238E27FC236}">
                  <a16:creationId xmlns:a16="http://schemas.microsoft.com/office/drawing/2014/main" id="{22824829-A6D1-30FF-8991-6E7A71E2B6A4}"/>
                </a:ext>
              </a:extLst>
            </p:cNvPr>
            <p:cNvSpPr/>
            <p:nvPr/>
          </p:nvSpPr>
          <p:spPr>
            <a:xfrm>
              <a:off x="2382692" y="5922313"/>
              <a:ext cx="2086061" cy="494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2" name="Rectangle 41">
              <a:extLst>
                <a:ext uri="{FF2B5EF4-FFF2-40B4-BE49-F238E27FC236}">
                  <a16:creationId xmlns:a16="http://schemas.microsoft.com/office/drawing/2014/main" id="{2D3150EC-6C64-E005-4C77-2ECCB5F191A6}"/>
                </a:ext>
              </a:extLst>
            </p:cNvPr>
            <p:cNvSpPr/>
            <p:nvPr/>
          </p:nvSpPr>
          <p:spPr>
            <a:xfrm>
              <a:off x="3425723" y="5499042"/>
              <a:ext cx="951406" cy="494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3" name="Rectangle 42">
              <a:extLst>
                <a:ext uri="{FF2B5EF4-FFF2-40B4-BE49-F238E27FC236}">
                  <a16:creationId xmlns:a16="http://schemas.microsoft.com/office/drawing/2014/main" id="{F9168369-15AD-6744-ED26-8FA4A45C9ACD}"/>
                </a:ext>
              </a:extLst>
            </p:cNvPr>
            <p:cNvSpPr/>
            <p:nvPr/>
          </p:nvSpPr>
          <p:spPr>
            <a:xfrm>
              <a:off x="3688044" y="5233762"/>
              <a:ext cx="438959" cy="494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grpSp>
      <p:sp>
        <p:nvSpPr>
          <p:cNvPr id="4" name="TextBox 3">
            <a:extLst>
              <a:ext uri="{FF2B5EF4-FFF2-40B4-BE49-F238E27FC236}">
                <a16:creationId xmlns:a16="http://schemas.microsoft.com/office/drawing/2014/main" id="{BAB388C2-8EF0-4B85-068F-C8F89406271F}"/>
              </a:ext>
            </a:extLst>
          </p:cNvPr>
          <p:cNvSpPr txBox="1"/>
          <p:nvPr/>
        </p:nvSpPr>
        <p:spPr>
          <a:xfrm>
            <a:off x="7143047" y="5665445"/>
            <a:ext cx="1966878" cy="523220"/>
          </a:xfrm>
          <a:prstGeom prst="rect">
            <a:avLst/>
          </a:prstGeom>
          <a:noFill/>
        </p:spPr>
        <p:txBody>
          <a:bodyPr wrap="square" rtlCol="0">
            <a:spAutoFit/>
          </a:bodyPr>
          <a:lstStyle/>
          <a:p>
            <a:r>
              <a:rPr lang="en-CA" sz="1400" i="1" dirty="0"/>
              <a:t>Maisy Willett, Univ. of Surrey Student 2025</a:t>
            </a:r>
          </a:p>
        </p:txBody>
      </p:sp>
      <p:sp>
        <p:nvSpPr>
          <p:cNvPr id="6" name="Title 1">
            <a:extLst>
              <a:ext uri="{FF2B5EF4-FFF2-40B4-BE49-F238E27FC236}">
                <a16:creationId xmlns:a16="http://schemas.microsoft.com/office/drawing/2014/main" id="{407B8423-19E5-4CDA-AD3A-29A218CB9A2E}"/>
              </a:ext>
            </a:extLst>
          </p:cNvPr>
          <p:cNvSpPr txBox="1">
            <a:spLocks/>
          </p:cNvSpPr>
          <p:nvPr/>
        </p:nvSpPr>
        <p:spPr>
          <a:xfrm>
            <a:off x="56103" y="109695"/>
            <a:ext cx="8953827" cy="650329"/>
          </a:xfrm>
          <a:prstGeom prst="rect">
            <a:avLst/>
          </a:prstGeom>
        </p:spPr>
        <p:txBody>
          <a:bodyPr>
            <a:normAutofit/>
          </a:bodyPr>
          <a:lstStyle>
            <a:lvl1pPr algn="l" defTabSz="914400" rtl="0" eaLnBrk="1" latinLnBrk="0" hangingPunct="1">
              <a:lnSpc>
                <a:spcPct val="90000"/>
              </a:lnSpc>
              <a:spcBef>
                <a:spcPct val="0"/>
              </a:spcBef>
              <a:buNone/>
              <a:defRPr sz="1800" b="1" i="0" kern="1200">
                <a:solidFill>
                  <a:srgbClr val="00B0F0"/>
                </a:solidFill>
                <a:latin typeface="Arial" charset="0"/>
                <a:ea typeface="Arial" charset="0"/>
                <a:cs typeface="Arial" charset="0"/>
              </a:defRPr>
            </a:lvl1pPr>
          </a:lstStyle>
          <a:p>
            <a:r>
              <a:rPr lang="en-US" sz="2400" dirty="0"/>
              <a:t>Study local environment with </a:t>
            </a:r>
            <a:r>
              <a:rPr lang="en-US" sz="2400" dirty="0">
                <a:latin typeface="Symbol" pitchFamily="2" charset="2"/>
              </a:rPr>
              <a:t>b</a:t>
            </a:r>
            <a:r>
              <a:rPr lang="en-US" sz="2400" dirty="0"/>
              <a:t>-NMR at TRIUMF</a:t>
            </a:r>
          </a:p>
        </p:txBody>
      </p:sp>
    </p:spTree>
    <p:extLst>
      <p:ext uri="{BB962C8B-B14F-4D97-AF65-F5344CB8AC3E}">
        <p14:creationId xmlns:p14="http://schemas.microsoft.com/office/powerpoint/2010/main" val="1866348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59862-4C9C-047D-6A40-F7FD52EBC5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0C1E04-2676-6AC3-A9EA-AB1F59A1DE69}"/>
              </a:ext>
            </a:extLst>
          </p:cNvPr>
          <p:cNvSpPr>
            <a:spLocks noGrp="1"/>
          </p:cNvSpPr>
          <p:nvPr>
            <p:ph type="title"/>
          </p:nvPr>
        </p:nvSpPr>
        <p:spPr>
          <a:xfrm>
            <a:off x="475013" y="127917"/>
            <a:ext cx="11498893" cy="650329"/>
          </a:xfrm>
        </p:spPr>
        <p:txBody>
          <a:bodyPr>
            <a:normAutofit/>
          </a:bodyPr>
          <a:lstStyle/>
          <a:p>
            <a:r>
              <a:rPr lang="en-US" sz="2400" dirty="0"/>
              <a:t>Data collection with multi-pixel arrays – Phase III data</a:t>
            </a:r>
          </a:p>
        </p:txBody>
      </p:sp>
      <p:pic>
        <p:nvPicPr>
          <p:cNvPr id="5" name="Picture 4" descr="A diagram of a laser&#10;&#10;Description automatically generated">
            <a:extLst>
              <a:ext uri="{FF2B5EF4-FFF2-40B4-BE49-F238E27FC236}">
                <a16:creationId xmlns:a16="http://schemas.microsoft.com/office/drawing/2014/main" id="{99FF750E-71BE-1242-B8BE-7492321E71F6}"/>
              </a:ext>
            </a:extLst>
          </p:cNvPr>
          <p:cNvPicPr>
            <a:picLocks noChangeAspect="1"/>
          </p:cNvPicPr>
          <p:nvPr/>
        </p:nvPicPr>
        <p:blipFill>
          <a:blip r:embed="rId2"/>
          <a:stretch>
            <a:fillRect/>
          </a:stretch>
        </p:blipFill>
        <p:spPr>
          <a:xfrm>
            <a:off x="5506993" y="518793"/>
            <a:ext cx="6610865" cy="4208420"/>
          </a:xfrm>
          <a:prstGeom prst="rect">
            <a:avLst/>
          </a:prstGeom>
        </p:spPr>
      </p:pic>
      <p:sp>
        <p:nvSpPr>
          <p:cNvPr id="7" name="TextBox 6">
            <a:extLst>
              <a:ext uri="{FF2B5EF4-FFF2-40B4-BE49-F238E27FC236}">
                <a16:creationId xmlns:a16="http://schemas.microsoft.com/office/drawing/2014/main" id="{E496FD2B-A4DF-457A-0B1F-6D10846BCD5F}"/>
              </a:ext>
            </a:extLst>
          </p:cNvPr>
          <p:cNvSpPr txBox="1"/>
          <p:nvPr/>
        </p:nvSpPr>
        <p:spPr>
          <a:xfrm>
            <a:off x="8991736" y="4895102"/>
            <a:ext cx="2688749" cy="1631216"/>
          </a:xfrm>
          <a:prstGeom prst="rect">
            <a:avLst/>
          </a:prstGeom>
          <a:noFill/>
        </p:spPr>
        <p:txBody>
          <a:bodyPr wrap="none" rtlCol="0">
            <a:spAutoFit/>
          </a:bodyPr>
          <a:lstStyle/>
          <a:p>
            <a:pPr marL="342900" indent="-342900">
              <a:buClr>
                <a:srgbClr val="00A9FF"/>
              </a:buClr>
              <a:buFont typeface="Wingdings" pitchFamily="2" charset="2"/>
              <a:buChar char="§"/>
            </a:pPr>
            <a:r>
              <a:rPr lang="en-US" sz="2000" dirty="0"/>
              <a:t>36 Ta-pixels</a:t>
            </a:r>
          </a:p>
          <a:p>
            <a:pPr marL="342900" indent="-342900">
              <a:buClr>
                <a:srgbClr val="00A9FF"/>
              </a:buClr>
              <a:buFont typeface="Wingdings" pitchFamily="2" charset="2"/>
              <a:buChar char="§"/>
            </a:pPr>
            <a:r>
              <a:rPr lang="en-US" sz="2000" dirty="0"/>
              <a:t>49 days</a:t>
            </a:r>
          </a:p>
          <a:p>
            <a:pPr marL="342900" indent="-342900">
              <a:buClr>
                <a:srgbClr val="00A9FF"/>
              </a:buClr>
              <a:buFont typeface="Wingdings" pitchFamily="2" charset="2"/>
              <a:buChar char="§"/>
            </a:pPr>
            <a:r>
              <a:rPr lang="en-US" sz="2000" dirty="0"/>
              <a:t>50 </a:t>
            </a:r>
            <a:r>
              <a:rPr lang="en-US" sz="2000" dirty="0" err="1"/>
              <a:t>Bq</a:t>
            </a:r>
            <a:r>
              <a:rPr lang="en-US" sz="2000" dirty="0"/>
              <a:t>/pixel</a:t>
            </a:r>
          </a:p>
          <a:p>
            <a:pPr marL="342900" indent="-342900">
              <a:buClr>
                <a:srgbClr val="00A9FF"/>
              </a:buClr>
              <a:buFont typeface="Wingdings" pitchFamily="2" charset="2"/>
              <a:buChar char="§"/>
            </a:pPr>
            <a:r>
              <a:rPr lang="en-US" sz="2000" dirty="0"/>
              <a:t>Over 90 TB of data</a:t>
            </a:r>
          </a:p>
          <a:p>
            <a:pPr marL="342900" indent="-342900">
              <a:buClr>
                <a:srgbClr val="00A9FF"/>
              </a:buClr>
              <a:buFont typeface="Wingdings" pitchFamily="2" charset="2"/>
              <a:buChar char="§"/>
            </a:pPr>
            <a:r>
              <a:rPr lang="en-US" sz="2000" baseline="30000" dirty="0"/>
              <a:t>7</a:t>
            </a:r>
            <a:r>
              <a:rPr lang="en-US" sz="2000" dirty="0"/>
              <a:t>Be/</a:t>
            </a:r>
            <a:r>
              <a:rPr lang="en-US" sz="2000" baseline="30000" dirty="0"/>
              <a:t>7</a:t>
            </a:r>
            <a:r>
              <a:rPr lang="en-US" sz="2000" dirty="0"/>
              <a:t>Li ~7/1</a:t>
            </a:r>
          </a:p>
        </p:txBody>
      </p:sp>
      <p:pic>
        <p:nvPicPr>
          <p:cNvPr id="9" name="Picture 8">
            <a:extLst>
              <a:ext uri="{FF2B5EF4-FFF2-40B4-BE49-F238E27FC236}">
                <a16:creationId xmlns:a16="http://schemas.microsoft.com/office/drawing/2014/main" id="{6C7B210E-02A5-7248-E168-7A63EFDEC654}"/>
              </a:ext>
            </a:extLst>
          </p:cNvPr>
          <p:cNvPicPr>
            <a:picLocks noChangeAspect="1"/>
          </p:cNvPicPr>
          <p:nvPr/>
        </p:nvPicPr>
        <p:blipFill>
          <a:blip r:embed="rId3"/>
          <a:stretch>
            <a:fillRect/>
          </a:stretch>
        </p:blipFill>
        <p:spPr>
          <a:xfrm>
            <a:off x="131355" y="883770"/>
            <a:ext cx="5071591" cy="3749587"/>
          </a:xfrm>
          <a:prstGeom prst="rect">
            <a:avLst/>
          </a:prstGeom>
        </p:spPr>
      </p:pic>
      <p:sp>
        <p:nvSpPr>
          <p:cNvPr id="10" name="TextBox 9">
            <a:extLst>
              <a:ext uri="{FF2B5EF4-FFF2-40B4-BE49-F238E27FC236}">
                <a16:creationId xmlns:a16="http://schemas.microsoft.com/office/drawing/2014/main" id="{8EF7991A-0466-D33E-A15A-A760B1AC66B8}"/>
              </a:ext>
            </a:extLst>
          </p:cNvPr>
          <p:cNvSpPr txBox="1"/>
          <p:nvPr/>
        </p:nvSpPr>
        <p:spPr>
          <a:xfrm>
            <a:off x="256919" y="574512"/>
            <a:ext cx="5324216" cy="369332"/>
          </a:xfrm>
          <a:prstGeom prst="rect">
            <a:avLst/>
          </a:prstGeom>
          <a:noFill/>
        </p:spPr>
        <p:txBody>
          <a:bodyPr wrap="square">
            <a:spAutoFit/>
          </a:bodyPr>
          <a:lstStyle/>
          <a:p>
            <a:r>
              <a:rPr lang="en-CA" b="1" i="1" dirty="0">
                <a:effectLst/>
                <a:latin typeface="Arial" panose="020B0604020202020204" pitchFamily="34" charset="0"/>
                <a:cs typeface="Arial" panose="020B0604020202020204" pitchFamily="34" charset="0"/>
              </a:rPr>
              <a:t>continuous synchronous waveform collection</a:t>
            </a:r>
            <a:endParaRPr lang="en-CA" b="1" dirty="0">
              <a:effectLs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14A4D98-7603-67A2-FA90-6EB820872625}"/>
              </a:ext>
            </a:extLst>
          </p:cNvPr>
          <p:cNvSpPr txBox="1"/>
          <p:nvPr/>
        </p:nvSpPr>
        <p:spPr>
          <a:xfrm>
            <a:off x="323587" y="4771640"/>
            <a:ext cx="5666864" cy="1477328"/>
          </a:xfrm>
          <a:prstGeom prst="rect">
            <a:avLst/>
          </a:prstGeom>
          <a:noFill/>
        </p:spPr>
        <p:txBody>
          <a:bodyPr wrap="square" rtlCol="0">
            <a:spAutoFit/>
          </a:bodyPr>
          <a:lstStyle/>
          <a:p>
            <a:pPr marL="342900" indent="-342900">
              <a:buClr>
                <a:srgbClr val="00A9FF"/>
              </a:buClr>
              <a:buFont typeface="Wingdings" pitchFamily="2" charset="2"/>
              <a:buChar char="§"/>
            </a:pPr>
            <a:r>
              <a:rPr lang="en-US" dirty="0"/>
              <a:t>ADC raw signal (1.25 </a:t>
            </a:r>
            <a:r>
              <a:rPr lang="en-US" dirty="0" err="1"/>
              <a:t>MSa</a:t>
            </a:r>
            <a:r>
              <a:rPr lang="en-US" dirty="0"/>
              <a:t>/s 16 bit)</a:t>
            </a:r>
          </a:p>
          <a:p>
            <a:pPr marL="342900" indent="-342900">
              <a:buClr>
                <a:srgbClr val="00A9FF"/>
              </a:buClr>
              <a:buFont typeface="Wingdings" pitchFamily="2" charset="2"/>
              <a:buChar char="§"/>
            </a:pPr>
            <a:r>
              <a:rPr lang="en-CA" dirty="0"/>
              <a:t>Signal rise time of ∼1 </a:t>
            </a:r>
            <a:r>
              <a:rPr lang="el-GR" dirty="0"/>
              <a:t>μ</a:t>
            </a:r>
            <a:r>
              <a:rPr lang="en-CA" dirty="0"/>
              <a:t>s &amp; decay time of ∼100 </a:t>
            </a:r>
            <a:r>
              <a:rPr lang="el-GR" dirty="0"/>
              <a:t>μ</a:t>
            </a:r>
            <a:r>
              <a:rPr lang="en-CA" dirty="0"/>
              <a:t>s</a:t>
            </a:r>
          </a:p>
          <a:p>
            <a:pPr marL="342900" indent="-342900">
              <a:buClr>
                <a:srgbClr val="00A9FF"/>
              </a:buClr>
              <a:buFont typeface="Wingdings" pitchFamily="2" charset="2"/>
              <a:buChar char="§"/>
            </a:pPr>
            <a:r>
              <a:rPr lang="en-CA" dirty="0"/>
              <a:t>In-situ energy calibration with a pulsed 355 nm laser at 100 Hz (0.01eV)</a:t>
            </a:r>
            <a:endParaRPr lang="en-US" dirty="0"/>
          </a:p>
          <a:p>
            <a:pPr marL="342900" indent="-342900">
              <a:buClr>
                <a:srgbClr val="00A9FF"/>
              </a:buClr>
              <a:buFont typeface="Wingdings" pitchFamily="2" charset="2"/>
              <a:buChar char="§"/>
            </a:pPr>
            <a:r>
              <a:rPr lang="en-US" dirty="0"/>
              <a:t>100x statistics over Phase-II data set</a:t>
            </a:r>
          </a:p>
        </p:txBody>
      </p:sp>
      <p:pic>
        <p:nvPicPr>
          <p:cNvPr id="14" name="Picture 13">
            <a:extLst>
              <a:ext uri="{FF2B5EF4-FFF2-40B4-BE49-F238E27FC236}">
                <a16:creationId xmlns:a16="http://schemas.microsoft.com/office/drawing/2014/main" id="{C9396C77-9C6D-6446-1EB3-94B388508096}"/>
              </a:ext>
            </a:extLst>
          </p:cNvPr>
          <p:cNvPicPr>
            <a:picLocks noChangeAspect="1"/>
          </p:cNvPicPr>
          <p:nvPr/>
        </p:nvPicPr>
        <p:blipFill>
          <a:blip r:embed="rId4"/>
          <a:stretch>
            <a:fillRect/>
          </a:stretch>
        </p:blipFill>
        <p:spPr>
          <a:xfrm>
            <a:off x="6161317" y="4771640"/>
            <a:ext cx="2494712" cy="182176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Rectangle 3">
            <a:extLst>
              <a:ext uri="{FF2B5EF4-FFF2-40B4-BE49-F238E27FC236}">
                <a16:creationId xmlns:a16="http://schemas.microsoft.com/office/drawing/2014/main" id="{4BA8FDD2-12DB-13D9-87E6-01349A5C8289}"/>
              </a:ext>
            </a:extLst>
          </p:cNvPr>
          <p:cNvSpPr/>
          <p:nvPr/>
        </p:nvSpPr>
        <p:spPr>
          <a:xfrm>
            <a:off x="0" y="6387818"/>
            <a:ext cx="4258153" cy="276999"/>
          </a:xfrm>
          <a:prstGeom prst="rect">
            <a:avLst/>
          </a:prstGeom>
        </p:spPr>
        <p:txBody>
          <a:bodyPr wrap="none">
            <a:spAutoFit/>
          </a:bodyPr>
          <a:lstStyle/>
          <a:p>
            <a:r>
              <a:rPr lang="en-US" sz="1200" dirty="0"/>
              <a:t>I. Kim et al (</a:t>
            </a:r>
            <a:r>
              <a:rPr lang="en-US" sz="1200" dirty="0" err="1"/>
              <a:t>BeEST</a:t>
            </a:r>
            <a:r>
              <a:rPr lang="en-US" sz="1200" dirty="0"/>
              <a:t> collaboration), arXiv.2409.19085 (2024)</a:t>
            </a:r>
          </a:p>
        </p:txBody>
      </p:sp>
      <p:sp>
        <p:nvSpPr>
          <p:cNvPr id="12" name="TextBox 11">
            <a:extLst>
              <a:ext uri="{FF2B5EF4-FFF2-40B4-BE49-F238E27FC236}">
                <a16:creationId xmlns:a16="http://schemas.microsoft.com/office/drawing/2014/main" id="{D902FE98-8A88-F4FE-1AE6-130E7ACCAEC1}"/>
              </a:ext>
            </a:extLst>
          </p:cNvPr>
          <p:cNvSpPr txBox="1"/>
          <p:nvPr/>
        </p:nvSpPr>
        <p:spPr>
          <a:xfrm>
            <a:off x="-4548" y="6593404"/>
            <a:ext cx="6100548" cy="276999"/>
          </a:xfrm>
          <a:prstGeom prst="rect">
            <a:avLst/>
          </a:prstGeom>
          <a:noFill/>
        </p:spPr>
        <p:txBody>
          <a:bodyPr wrap="square">
            <a:spAutoFit/>
          </a:bodyPr>
          <a:lstStyle/>
          <a:p>
            <a:r>
              <a:rPr lang="en-US" sz="1200" dirty="0"/>
              <a:t>C. Bray et al. (</a:t>
            </a:r>
            <a:r>
              <a:rPr lang="en-US" sz="1200" dirty="0" err="1"/>
              <a:t>BeEST</a:t>
            </a:r>
            <a:r>
              <a:rPr lang="en-US" sz="1200" dirty="0"/>
              <a:t> collaboration), submitted to </a:t>
            </a:r>
            <a:r>
              <a:rPr lang="en-CA" sz="1200" dirty="0">
                <a:effectLst/>
              </a:rPr>
              <a:t>JLTP</a:t>
            </a:r>
            <a:r>
              <a:rPr lang="en-US" sz="1200" dirty="0"/>
              <a:t>(2024)</a:t>
            </a:r>
          </a:p>
        </p:txBody>
      </p:sp>
    </p:spTree>
    <p:extLst>
      <p:ext uri="{BB962C8B-B14F-4D97-AF65-F5344CB8AC3E}">
        <p14:creationId xmlns:p14="http://schemas.microsoft.com/office/powerpoint/2010/main" val="3573273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5D639-134D-754A-F18F-311190863379}"/>
              </a:ext>
            </a:extLst>
          </p:cNvPr>
          <p:cNvSpPr>
            <a:spLocks noGrp="1"/>
          </p:cNvSpPr>
          <p:nvPr>
            <p:ph type="title"/>
          </p:nvPr>
        </p:nvSpPr>
        <p:spPr>
          <a:xfrm>
            <a:off x="340735" y="260826"/>
            <a:ext cx="8953827" cy="650329"/>
          </a:xfrm>
        </p:spPr>
        <p:txBody>
          <a:bodyPr>
            <a:normAutofit/>
          </a:bodyPr>
          <a:lstStyle/>
          <a:p>
            <a:r>
              <a:rPr lang="en-US" sz="2400" dirty="0"/>
              <a:t>Advantages of </a:t>
            </a:r>
            <a:r>
              <a:rPr lang="en-US" sz="2400" baseline="30000" dirty="0"/>
              <a:t>37</a:t>
            </a:r>
            <a:r>
              <a:rPr lang="en-US" sz="2400" dirty="0"/>
              <a:t>Ar?</a:t>
            </a:r>
          </a:p>
        </p:txBody>
      </p:sp>
      <p:sp>
        <p:nvSpPr>
          <p:cNvPr id="3" name="Content Placeholder 2">
            <a:extLst>
              <a:ext uri="{FF2B5EF4-FFF2-40B4-BE49-F238E27FC236}">
                <a16:creationId xmlns:a16="http://schemas.microsoft.com/office/drawing/2014/main" id="{39A97ABA-2470-EF25-FAF0-F46718D9FFCC}"/>
              </a:ext>
            </a:extLst>
          </p:cNvPr>
          <p:cNvSpPr>
            <a:spLocks noGrp="1"/>
          </p:cNvSpPr>
          <p:nvPr>
            <p:ph idx="1"/>
          </p:nvPr>
        </p:nvSpPr>
        <p:spPr>
          <a:xfrm>
            <a:off x="340735" y="3704388"/>
            <a:ext cx="10901148" cy="3939398"/>
          </a:xfrm>
        </p:spPr>
        <p:txBody>
          <a:bodyPr>
            <a:normAutofit/>
          </a:bodyPr>
          <a:lstStyle/>
          <a:p>
            <a:pPr marL="457200" indent="-457200">
              <a:buFont typeface="+mj-lt"/>
              <a:buAutoNum type="arabicPeriod"/>
            </a:pPr>
            <a:r>
              <a:rPr lang="en-CA" sz="2000" dirty="0">
                <a:latin typeface="Arial" panose="020B0604020202020204" pitchFamily="34" charset="0"/>
              </a:rPr>
              <a:t>T</a:t>
            </a:r>
            <a:r>
              <a:rPr lang="en-CA" sz="2000" dirty="0">
                <a:effectLst/>
                <a:latin typeface="Arial" panose="020B0604020202020204" pitchFamily="34" charset="0"/>
              </a:rPr>
              <a:t>he 1s and 2s orbits of </a:t>
            </a:r>
            <a:r>
              <a:rPr lang="en-CA" sz="2000" baseline="30000" dirty="0">
                <a:effectLst/>
                <a:latin typeface="Arial" panose="020B0604020202020204" pitchFamily="34" charset="0"/>
              </a:rPr>
              <a:t>37</a:t>
            </a:r>
            <a:r>
              <a:rPr lang="en-CA" sz="2000" dirty="0">
                <a:effectLst/>
                <a:latin typeface="Arial" panose="020B0604020202020204" pitchFamily="34" charset="0"/>
              </a:rPr>
              <a:t>Ar are shielded from the hybridization of the M-shell electrons (unlike </a:t>
            </a:r>
            <a:r>
              <a:rPr lang="en-CA" sz="2000" baseline="30000" dirty="0">
                <a:effectLst/>
                <a:latin typeface="Arial" panose="020B0604020202020204" pitchFamily="34" charset="0"/>
              </a:rPr>
              <a:t>7</a:t>
            </a:r>
            <a:r>
              <a:rPr lang="en-CA" sz="2000" dirty="0">
                <a:effectLst/>
                <a:latin typeface="Arial" panose="020B0604020202020204" pitchFamily="34" charset="0"/>
              </a:rPr>
              <a:t>Be)</a:t>
            </a:r>
          </a:p>
          <a:p>
            <a:pPr marL="457200" indent="-457200">
              <a:buFont typeface="+mj-lt"/>
              <a:buAutoNum type="arabicPeriod"/>
            </a:pPr>
            <a:r>
              <a:rPr lang="en-CA" sz="2000" dirty="0">
                <a:latin typeface="Arial" panose="020B0604020202020204" pitchFamily="34" charset="0"/>
              </a:rPr>
              <a:t>A</a:t>
            </a:r>
            <a:r>
              <a:rPr lang="en-CA" sz="2000" dirty="0">
                <a:effectLst/>
                <a:latin typeface="Arial" panose="020B0604020202020204" pitchFamily="34" charset="0"/>
              </a:rPr>
              <a:t>rgon is a noble gas and is inherently less chemically reactive with its host medium</a:t>
            </a:r>
          </a:p>
          <a:p>
            <a:pPr>
              <a:buFont typeface="Wingdings" pitchFamily="2" charset="2"/>
              <a:buChar char="è"/>
            </a:pPr>
            <a:r>
              <a:rPr lang="en-CA" sz="2000" dirty="0">
                <a:latin typeface="Arial" panose="020B0604020202020204" pitchFamily="34" charset="0"/>
                <a:sym typeface="Wingdings" pitchFamily="2" charset="2"/>
              </a:rPr>
              <a:t> T</a:t>
            </a:r>
            <a:r>
              <a:rPr lang="en-CA" sz="2000" dirty="0">
                <a:effectLst/>
                <a:latin typeface="Arial" panose="020B0604020202020204" pitchFamily="34" charset="0"/>
              </a:rPr>
              <a:t>he </a:t>
            </a:r>
            <a:r>
              <a:rPr lang="en-CA" sz="2000" b="1" dirty="0">
                <a:effectLst/>
                <a:latin typeface="Arial" panose="020B0604020202020204" pitchFamily="34" charset="0"/>
              </a:rPr>
              <a:t>peak resolution </a:t>
            </a:r>
            <a:r>
              <a:rPr lang="en-CA" sz="2000" dirty="0">
                <a:effectLst/>
                <a:latin typeface="Arial" panose="020B0604020202020204" pitchFamily="34" charset="0"/>
              </a:rPr>
              <a:t>of the recoils should be dramatically </a:t>
            </a:r>
            <a:r>
              <a:rPr lang="en-CA" sz="2000" b="1" dirty="0">
                <a:effectLst/>
                <a:latin typeface="Arial" panose="020B0604020202020204" pitchFamily="34" charset="0"/>
              </a:rPr>
              <a:t>improved</a:t>
            </a:r>
          </a:p>
          <a:p>
            <a:pPr>
              <a:buFont typeface="Wingdings" pitchFamily="2" charset="2"/>
              <a:buChar char="è"/>
            </a:pPr>
            <a:r>
              <a:rPr lang="en-CA" sz="2000" dirty="0">
                <a:latin typeface="Arial" panose="020B0604020202020204" pitchFamily="34" charset="0"/>
              </a:rPr>
              <a:t> P</a:t>
            </a:r>
            <a:r>
              <a:rPr lang="en-CA" sz="2000" dirty="0">
                <a:effectLst/>
                <a:latin typeface="Arial" panose="020B0604020202020204" pitchFamily="34" charset="0"/>
              </a:rPr>
              <a:t>otential to </a:t>
            </a:r>
            <a:r>
              <a:rPr lang="en-CA" sz="2000" b="1" dirty="0">
                <a:effectLst/>
                <a:latin typeface="Arial" panose="020B0604020202020204" pitchFamily="34" charset="0"/>
              </a:rPr>
              <a:t>increase our sensitivity </a:t>
            </a:r>
            <a:r>
              <a:rPr lang="en-CA" sz="2000" dirty="0">
                <a:effectLst/>
                <a:latin typeface="Arial" panose="020B0604020202020204" pitchFamily="34" charset="0"/>
              </a:rPr>
              <a:t>to some of our prime physics goals</a:t>
            </a:r>
            <a:endParaRPr lang="en-US" sz="2000" dirty="0"/>
          </a:p>
        </p:txBody>
      </p:sp>
      <p:pic>
        <p:nvPicPr>
          <p:cNvPr id="4" name="Picture 3">
            <a:extLst>
              <a:ext uri="{FF2B5EF4-FFF2-40B4-BE49-F238E27FC236}">
                <a16:creationId xmlns:a16="http://schemas.microsoft.com/office/drawing/2014/main" id="{924DF332-79E7-810B-09F8-07B8CB933481}"/>
              </a:ext>
            </a:extLst>
          </p:cNvPr>
          <p:cNvPicPr>
            <a:picLocks noChangeAspect="1"/>
          </p:cNvPicPr>
          <p:nvPr/>
        </p:nvPicPr>
        <p:blipFill>
          <a:blip r:embed="rId2"/>
          <a:stretch>
            <a:fillRect/>
          </a:stretch>
        </p:blipFill>
        <p:spPr>
          <a:xfrm>
            <a:off x="420284" y="723331"/>
            <a:ext cx="4394439" cy="3843432"/>
          </a:xfrm>
          <a:prstGeom prst="rect">
            <a:avLst/>
          </a:prstGeom>
        </p:spPr>
      </p:pic>
      <p:sp>
        <p:nvSpPr>
          <p:cNvPr id="5" name="TextBox 4">
            <a:extLst>
              <a:ext uri="{FF2B5EF4-FFF2-40B4-BE49-F238E27FC236}">
                <a16:creationId xmlns:a16="http://schemas.microsoft.com/office/drawing/2014/main" id="{C339A355-6EE9-AB4A-B1CE-EC8ACBDBE3EB}"/>
              </a:ext>
            </a:extLst>
          </p:cNvPr>
          <p:cNvSpPr txBox="1"/>
          <p:nvPr/>
        </p:nvSpPr>
        <p:spPr>
          <a:xfrm>
            <a:off x="5436880" y="260826"/>
            <a:ext cx="5822727" cy="923330"/>
          </a:xfrm>
          <a:prstGeom prst="rect">
            <a:avLst/>
          </a:prstGeom>
          <a:noFill/>
        </p:spPr>
        <p:txBody>
          <a:bodyPr wrap="square" rtlCol="0">
            <a:spAutoFit/>
          </a:bodyPr>
          <a:lstStyle/>
          <a:p>
            <a:pPr algn="ctr"/>
            <a:r>
              <a:rPr lang="en-US" b="1" i="1" dirty="0"/>
              <a:t>Observations from </a:t>
            </a:r>
            <a:r>
              <a:rPr lang="en-US" b="1" i="1" baseline="30000" dirty="0"/>
              <a:t>7</a:t>
            </a:r>
            <a:r>
              <a:rPr lang="en-US" b="1" i="1" dirty="0"/>
              <a:t>Be: </a:t>
            </a:r>
          </a:p>
          <a:p>
            <a:pPr marL="285750" indent="-285750">
              <a:buClr>
                <a:srgbClr val="00A9FF"/>
              </a:buClr>
              <a:buFont typeface="Wingdings" pitchFamily="2" charset="2"/>
              <a:buChar char="§"/>
            </a:pPr>
            <a:r>
              <a:rPr lang="en-US" dirty="0"/>
              <a:t>EC decay peaks broadened well beyond the intrinsic energy resolution</a:t>
            </a:r>
          </a:p>
        </p:txBody>
      </p:sp>
      <p:sp>
        <p:nvSpPr>
          <p:cNvPr id="9" name="TextBox 8">
            <a:extLst>
              <a:ext uri="{FF2B5EF4-FFF2-40B4-BE49-F238E27FC236}">
                <a16:creationId xmlns:a16="http://schemas.microsoft.com/office/drawing/2014/main" id="{C70CA23E-E019-4230-EF0F-5464D289481E}"/>
              </a:ext>
            </a:extLst>
          </p:cNvPr>
          <p:cNvSpPr txBox="1"/>
          <p:nvPr/>
        </p:nvSpPr>
        <p:spPr>
          <a:xfrm>
            <a:off x="6329843" y="2019308"/>
            <a:ext cx="4300536" cy="646331"/>
          </a:xfrm>
          <a:prstGeom prst="rect">
            <a:avLst/>
          </a:prstGeom>
          <a:noFill/>
        </p:spPr>
        <p:txBody>
          <a:bodyPr wrap="none" rtlCol="0">
            <a:spAutoFit/>
          </a:bodyPr>
          <a:lstStyle/>
          <a:p>
            <a:pPr algn="ctr"/>
            <a:r>
              <a:rPr lang="en-US" b="1" dirty="0"/>
              <a:t>Theory: Molecular Hybridization of </a:t>
            </a:r>
            <a:r>
              <a:rPr lang="en-US" b="1" baseline="30000" dirty="0"/>
              <a:t>7</a:t>
            </a:r>
            <a:r>
              <a:rPr lang="en-US" b="1" dirty="0"/>
              <a:t>Li in Ta</a:t>
            </a:r>
          </a:p>
          <a:p>
            <a:pPr algn="ctr"/>
            <a:r>
              <a:rPr lang="en-US" dirty="0"/>
              <a:t>(Inter., Subs., Clustering, Impurities, etc.)</a:t>
            </a:r>
          </a:p>
        </p:txBody>
      </p:sp>
      <p:pic>
        <p:nvPicPr>
          <p:cNvPr id="10" name="Picture 9">
            <a:extLst>
              <a:ext uri="{FF2B5EF4-FFF2-40B4-BE49-F238E27FC236}">
                <a16:creationId xmlns:a16="http://schemas.microsoft.com/office/drawing/2014/main" id="{29B2DC90-1A81-FBC9-47DF-C6176E21E0A4}"/>
              </a:ext>
            </a:extLst>
          </p:cNvPr>
          <p:cNvPicPr>
            <a:picLocks noChangeAspect="1"/>
          </p:cNvPicPr>
          <p:nvPr/>
        </p:nvPicPr>
        <p:blipFill rotWithShape="1">
          <a:blip r:embed="rId3"/>
          <a:srcRect l="12843" t="27273" r="22655" b="40087"/>
          <a:stretch/>
        </p:blipFill>
        <p:spPr>
          <a:xfrm>
            <a:off x="5718340" y="2690587"/>
            <a:ext cx="5523543" cy="1746958"/>
          </a:xfrm>
          <a:prstGeom prst="rect">
            <a:avLst/>
          </a:prstGeom>
        </p:spPr>
      </p:pic>
      <p:sp>
        <p:nvSpPr>
          <p:cNvPr id="11" name="TextBox 10">
            <a:extLst>
              <a:ext uri="{FF2B5EF4-FFF2-40B4-BE49-F238E27FC236}">
                <a16:creationId xmlns:a16="http://schemas.microsoft.com/office/drawing/2014/main" id="{EF9338E7-DCBA-5694-CDB7-CCF10547311F}"/>
              </a:ext>
            </a:extLst>
          </p:cNvPr>
          <p:cNvSpPr txBox="1"/>
          <p:nvPr/>
        </p:nvSpPr>
        <p:spPr>
          <a:xfrm>
            <a:off x="6680015" y="4402117"/>
            <a:ext cx="3954930" cy="261610"/>
          </a:xfrm>
          <a:prstGeom prst="rect">
            <a:avLst/>
          </a:prstGeom>
          <a:noFill/>
        </p:spPr>
        <p:txBody>
          <a:bodyPr wrap="none" rtlCol="0">
            <a:spAutoFit/>
          </a:bodyPr>
          <a:lstStyle/>
          <a:p>
            <a:pPr algn="ctr"/>
            <a:r>
              <a:rPr lang="en-US" sz="1100" dirty="0"/>
              <a:t>A. Samanta, et. al, Phys. Rev. Applied </a:t>
            </a:r>
            <a:r>
              <a:rPr lang="en-US" sz="1100" b="1" dirty="0"/>
              <a:t>19</a:t>
            </a:r>
            <a:r>
              <a:rPr lang="en-US" sz="1100" dirty="0"/>
              <a:t>, 014032 (2023) [7]</a:t>
            </a:r>
          </a:p>
        </p:txBody>
      </p:sp>
      <p:sp>
        <p:nvSpPr>
          <p:cNvPr id="15" name="TextBox 14">
            <a:extLst>
              <a:ext uri="{FF2B5EF4-FFF2-40B4-BE49-F238E27FC236}">
                <a16:creationId xmlns:a16="http://schemas.microsoft.com/office/drawing/2014/main" id="{ED84026E-C387-9814-3968-9F4EE1DFD18B}"/>
              </a:ext>
            </a:extLst>
          </p:cNvPr>
          <p:cNvSpPr txBox="1"/>
          <p:nvPr/>
        </p:nvSpPr>
        <p:spPr>
          <a:xfrm>
            <a:off x="6382078" y="1291040"/>
            <a:ext cx="4300536" cy="646331"/>
          </a:xfrm>
          <a:prstGeom prst="rect">
            <a:avLst/>
          </a:prstGeom>
          <a:noFill/>
        </p:spPr>
        <p:txBody>
          <a:bodyPr wrap="square">
            <a:spAutoFit/>
          </a:bodyPr>
          <a:lstStyle/>
          <a:p>
            <a:pPr algn="ctr"/>
            <a:r>
              <a:rPr lang="en-CA" b="1" dirty="0">
                <a:solidFill>
                  <a:srgbClr val="FF0000"/>
                </a:solidFill>
                <a:effectLst/>
                <a:latin typeface="Arial" panose="020B0604020202020204" pitchFamily="34" charset="0"/>
              </a:rPr>
              <a:t>Material effects &amp; hybridization are limiting factors! </a:t>
            </a:r>
            <a:endParaRPr lang="en-US" b="1" dirty="0">
              <a:solidFill>
                <a:srgbClr val="FF0000"/>
              </a:solidFill>
            </a:endParaRPr>
          </a:p>
        </p:txBody>
      </p:sp>
    </p:spTree>
    <p:extLst>
      <p:ext uri="{BB962C8B-B14F-4D97-AF65-F5344CB8AC3E}">
        <p14:creationId xmlns:p14="http://schemas.microsoft.com/office/powerpoint/2010/main" val="4256142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8CFFB-18F3-3CC2-2711-C26E70FA0C89}"/>
              </a:ext>
            </a:extLst>
          </p:cNvPr>
          <p:cNvSpPr>
            <a:spLocks noGrp="1"/>
          </p:cNvSpPr>
          <p:nvPr>
            <p:ph type="title"/>
          </p:nvPr>
        </p:nvSpPr>
        <p:spPr>
          <a:xfrm>
            <a:off x="155604" y="165338"/>
            <a:ext cx="8953827" cy="650329"/>
          </a:xfrm>
        </p:spPr>
        <p:txBody>
          <a:bodyPr>
            <a:normAutofit/>
          </a:bodyPr>
          <a:lstStyle/>
          <a:p>
            <a:r>
              <a:rPr lang="en-US" sz="2400" i="1" dirty="0"/>
              <a:t>Outlook</a:t>
            </a:r>
            <a:r>
              <a:rPr lang="en-US" sz="2400" dirty="0"/>
              <a:t>: Nuclear Recoil Spectroscopy with </a:t>
            </a:r>
            <a:r>
              <a:rPr lang="en-US" sz="2400" baseline="30000" dirty="0"/>
              <a:t>37</a:t>
            </a:r>
            <a:r>
              <a:rPr lang="en-US" sz="2400" dirty="0"/>
              <a:t>Ar</a:t>
            </a:r>
          </a:p>
        </p:txBody>
      </p:sp>
      <p:pic>
        <p:nvPicPr>
          <p:cNvPr id="9" name="Content Placeholder 8" descr="A diagram of an atom&#10;&#10;Description automatically generated">
            <a:extLst>
              <a:ext uri="{FF2B5EF4-FFF2-40B4-BE49-F238E27FC236}">
                <a16:creationId xmlns:a16="http://schemas.microsoft.com/office/drawing/2014/main" id="{F6247D62-57F1-53AB-7607-8497739FD432}"/>
              </a:ext>
            </a:extLst>
          </p:cNvPr>
          <p:cNvPicPr>
            <a:picLocks noGrp="1" noChangeAspect="1"/>
          </p:cNvPicPr>
          <p:nvPr>
            <p:ph idx="1"/>
          </p:nvPr>
        </p:nvPicPr>
        <p:blipFill rotWithShape="1">
          <a:blip r:embed="rId2"/>
          <a:srcRect r="50442"/>
          <a:stretch/>
        </p:blipFill>
        <p:spPr>
          <a:xfrm>
            <a:off x="1421540" y="996854"/>
            <a:ext cx="3827247" cy="4344048"/>
          </a:xfrm>
        </p:spPr>
      </p:pic>
      <p:pic>
        <p:nvPicPr>
          <p:cNvPr id="13" name="Content Placeholder 8" descr="A diagram of an atom&#10;&#10;Description automatically generated">
            <a:extLst>
              <a:ext uri="{FF2B5EF4-FFF2-40B4-BE49-F238E27FC236}">
                <a16:creationId xmlns:a16="http://schemas.microsoft.com/office/drawing/2014/main" id="{17F08929-08CA-CD0A-8C05-50BCD493B7DA}"/>
              </a:ext>
            </a:extLst>
          </p:cNvPr>
          <p:cNvPicPr>
            <a:picLocks noChangeAspect="1"/>
          </p:cNvPicPr>
          <p:nvPr/>
        </p:nvPicPr>
        <p:blipFill rotWithShape="1">
          <a:blip r:embed="rId2"/>
          <a:srcRect l="50442"/>
          <a:stretch/>
        </p:blipFill>
        <p:spPr>
          <a:xfrm>
            <a:off x="6119520" y="890508"/>
            <a:ext cx="4279796" cy="4857705"/>
          </a:xfrm>
          <a:prstGeom prst="rect">
            <a:avLst/>
          </a:prstGeom>
        </p:spPr>
      </p:pic>
      <p:sp>
        <p:nvSpPr>
          <p:cNvPr id="15" name="TextBox 14">
            <a:extLst>
              <a:ext uri="{FF2B5EF4-FFF2-40B4-BE49-F238E27FC236}">
                <a16:creationId xmlns:a16="http://schemas.microsoft.com/office/drawing/2014/main" id="{EC55B96E-13CF-EF55-2E0F-52A59D02E2D5}"/>
              </a:ext>
            </a:extLst>
          </p:cNvPr>
          <p:cNvSpPr txBox="1"/>
          <p:nvPr/>
        </p:nvSpPr>
        <p:spPr>
          <a:xfrm>
            <a:off x="7682792" y="268312"/>
            <a:ext cx="5138303" cy="584775"/>
          </a:xfrm>
          <a:prstGeom prst="rect">
            <a:avLst/>
          </a:prstGeom>
          <a:noFill/>
        </p:spPr>
        <p:txBody>
          <a:bodyPr wrap="square">
            <a:spAutoFit/>
          </a:bodyPr>
          <a:lstStyle/>
          <a:p>
            <a:r>
              <a:rPr lang="en-CA" sz="1600" dirty="0">
                <a:latin typeface="Arial" panose="020B0604020202020204" pitchFamily="34" charset="0"/>
              </a:rPr>
              <a:t>A</a:t>
            </a:r>
            <a:r>
              <a:rPr lang="en-CA" sz="1600" dirty="0">
                <a:effectLst/>
                <a:latin typeface="Arial" panose="020B0604020202020204" pitchFamily="34" charset="0"/>
              </a:rPr>
              <a:t>tomic (top) and nuclear (bottom) decay paths following EC of </a:t>
            </a:r>
            <a:r>
              <a:rPr lang="en-CA" sz="1600" baseline="30000" dirty="0">
                <a:effectLst/>
                <a:latin typeface="Arial" panose="020B0604020202020204" pitchFamily="34" charset="0"/>
              </a:rPr>
              <a:t>37</a:t>
            </a:r>
            <a:r>
              <a:rPr lang="en-CA" sz="1600" dirty="0">
                <a:effectLst/>
                <a:latin typeface="Arial" panose="020B0604020202020204" pitchFamily="34" charset="0"/>
              </a:rPr>
              <a:t>Ar:</a:t>
            </a:r>
            <a:endParaRPr lang="en-US" sz="1600" dirty="0"/>
          </a:p>
        </p:txBody>
      </p:sp>
      <p:sp>
        <p:nvSpPr>
          <p:cNvPr id="21" name="TextBox 20">
            <a:extLst>
              <a:ext uri="{FF2B5EF4-FFF2-40B4-BE49-F238E27FC236}">
                <a16:creationId xmlns:a16="http://schemas.microsoft.com/office/drawing/2014/main" id="{EB595BEB-5637-CB96-0B8C-1537F4D957A4}"/>
              </a:ext>
            </a:extLst>
          </p:cNvPr>
          <p:cNvSpPr txBox="1"/>
          <p:nvPr/>
        </p:nvSpPr>
        <p:spPr>
          <a:xfrm>
            <a:off x="4191327" y="4971570"/>
            <a:ext cx="1561646" cy="369332"/>
          </a:xfrm>
          <a:prstGeom prst="rect">
            <a:avLst/>
          </a:prstGeom>
          <a:noFill/>
        </p:spPr>
        <p:txBody>
          <a:bodyPr wrap="none" rtlCol="0">
            <a:spAutoFit/>
          </a:bodyPr>
          <a:lstStyle/>
          <a:p>
            <a:r>
              <a:rPr lang="en-US" dirty="0"/>
              <a:t>E</a:t>
            </a:r>
            <a:r>
              <a:rPr lang="en-US" dirty="0">
                <a:latin typeface="Symbol" pitchFamily="2" charset="2"/>
              </a:rPr>
              <a:t>n </a:t>
            </a:r>
            <a:r>
              <a:rPr lang="en-US" dirty="0">
                <a:latin typeface="Arial" panose="020B0604020202020204" pitchFamily="34" charset="0"/>
                <a:cs typeface="Arial" panose="020B0604020202020204" pitchFamily="34" charset="0"/>
              </a:rPr>
              <a:t>~ 814 keV</a:t>
            </a:r>
          </a:p>
        </p:txBody>
      </p:sp>
      <p:sp>
        <p:nvSpPr>
          <p:cNvPr id="22" name="TextBox 21">
            <a:extLst>
              <a:ext uri="{FF2B5EF4-FFF2-40B4-BE49-F238E27FC236}">
                <a16:creationId xmlns:a16="http://schemas.microsoft.com/office/drawing/2014/main" id="{53B2982F-CE19-D6E2-47F5-28B4AA0857B5}"/>
              </a:ext>
            </a:extLst>
          </p:cNvPr>
          <p:cNvSpPr txBox="1"/>
          <p:nvPr/>
        </p:nvSpPr>
        <p:spPr>
          <a:xfrm>
            <a:off x="3642408" y="2942318"/>
            <a:ext cx="747320" cy="369332"/>
          </a:xfrm>
          <a:prstGeom prst="rect">
            <a:avLst/>
          </a:prstGeom>
          <a:noFill/>
        </p:spPr>
        <p:txBody>
          <a:bodyPr wrap="none" rtlCol="0">
            <a:spAutoFit/>
          </a:bodyPr>
          <a:lstStyle/>
          <a:p>
            <a:r>
              <a:rPr lang="en-US" dirty="0" err="1"/>
              <a:t>E</a:t>
            </a:r>
            <a:r>
              <a:rPr lang="en-US" baseline="-25000" dirty="0" err="1"/>
              <a:t>recoil</a:t>
            </a:r>
            <a:r>
              <a:rPr lang="en-US" baseline="-25000" dirty="0"/>
              <a:t> </a:t>
            </a:r>
            <a:endParaRPr lang="en-US" dirty="0"/>
          </a:p>
        </p:txBody>
      </p:sp>
      <p:sp>
        <p:nvSpPr>
          <p:cNvPr id="24" name="TextBox 23">
            <a:extLst>
              <a:ext uri="{FF2B5EF4-FFF2-40B4-BE49-F238E27FC236}">
                <a16:creationId xmlns:a16="http://schemas.microsoft.com/office/drawing/2014/main" id="{3397060D-65BC-8A8E-9279-047871FF4981}"/>
              </a:ext>
            </a:extLst>
          </p:cNvPr>
          <p:cNvSpPr txBox="1"/>
          <p:nvPr/>
        </p:nvSpPr>
        <p:spPr>
          <a:xfrm>
            <a:off x="2220644" y="5657671"/>
            <a:ext cx="10317707" cy="1200329"/>
          </a:xfrm>
          <a:prstGeom prst="rect">
            <a:avLst/>
          </a:prstGeom>
          <a:noFill/>
        </p:spPr>
        <p:txBody>
          <a:bodyPr wrap="square">
            <a:spAutoFit/>
          </a:bodyPr>
          <a:lstStyle/>
          <a:p>
            <a:pPr marL="285750" indent="-285750">
              <a:buClr>
                <a:srgbClr val="00A9FF"/>
              </a:buClr>
              <a:buFont typeface="Wingdings" pitchFamily="2" charset="2"/>
              <a:buChar char="§"/>
            </a:pPr>
            <a:r>
              <a:rPr lang="en-CA" dirty="0">
                <a:latin typeface="Arial" panose="020B0604020202020204" pitchFamily="34" charset="0"/>
              </a:rPr>
              <a:t>3</a:t>
            </a:r>
            <a:r>
              <a:rPr lang="en-CA" dirty="0">
                <a:effectLst/>
                <a:latin typeface="Arial" panose="020B0604020202020204" pitchFamily="34" charset="0"/>
              </a:rPr>
              <a:t> main peaks at ~recoil energy + atomic relaxation (released) energy</a:t>
            </a:r>
          </a:p>
          <a:p>
            <a:pPr marL="285750" indent="-285750">
              <a:buClr>
                <a:srgbClr val="00A9FF"/>
              </a:buClr>
              <a:buFont typeface="Wingdings" pitchFamily="2" charset="2"/>
              <a:buChar char="§"/>
            </a:pPr>
            <a:r>
              <a:rPr lang="en-CA" dirty="0">
                <a:effectLst/>
                <a:latin typeface="Arial" panose="020B0604020202020204" pitchFamily="34" charset="0"/>
              </a:rPr>
              <a:t>Extract main</a:t>
            </a:r>
            <a:r>
              <a:rPr lang="en-CA" dirty="0">
                <a:latin typeface="Arial" panose="020B0604020202020204" pitchFamily="34" charset="0"/>
              </a:rPr>
              <a:t> </a:t>
            </a:r>
            <a:r>
              <a:rPr lang="en-CA" dirty="0">
                <a:effectLst/>
                <a:latin typeface="Arial" panose="020B0604020202020204" pitchFamily="34" charset="0"/>
              </a:rPr>
              <a:t>physics goals via measurement of  M and L capture peaks</a:t>
            </a:r>
            <a:endParaRPr lang="en-CA" dirty="0">
              <a:latin typeface="Arial" panose="020B0604020202020204" pitchFamily="34" charset="0"/>
            </a:endParaRPr>
          </a:p>
          <a:p>
            <a:pPr marL="285750" indent="-285750">
              <a:buClr>
                <a:srgbClr val="00A9FF"/>
              </a:buClr>
              <a:buFont typeface="Wingdings" pitchFamily="2" charset="2"/>
              <a:buChar char="§"/>
            </a:pPr>
            <a:r>
              <a:rPr lang="en-CA" dirty="0">
                <a:effectLst/>
                <a:latin typeface="Arial" panose="020B0604020202020204" pitchFamily="34" charset="0"/>
              </a:rPr>
              <a:t>2.8 keV K-capture peak is outside of the optimal range for STJs</a:t>
            </a:r>
            <a:endParaRPr lang="en-US" dirty="0"/>
          </a:p>
          <a:p>
            <a:endParaRPr lang="en-US" dirty="0"/>
          </a:p>
        </p:txBody>
      </p:sp>
      <p:sp>
        <p:nvSpPr>
          <p:cNvPr id="4" name="TextBox 3">
            <a:extLst>
              <a:ext uri="{FF2B5EF4-FFF2-40B4-BE49-F238E27FC236}">
                <a16:creationId xmlns:a16="http://schemas.microsoft.com/office/drawing/2014/main" id="{BE004012-34DA-3F17-F766-20F920FCC0BB}"/>
              </a:ext>
            </a:extLst>
          </p:cNvPr>
          <p:cNvSpPr txBox="1"/>
          <p:nvPr/>
        </p:nvSpPr>
        <p:spPr>
          <a:xfrm>
            <a:off x="1433649" y="2671918"/>
            <a:ext cx="9371741" cy="2118465"/>
          </a:xfrm>
          <a:prstGeom prst="rect">
            <a:avLst/>
          </a:prstGeom>
          <a:solidFill>
            <a:schemeClr val="bg1"/>
          </a:solidFill>
          <a:ln w="28575">
            <a:solidFill>
              <a:srgbClr val="009CFF"/>
            </a:solidFill>
          </a:ln>
        </p:spPr>
        <p:txBody>
          <a:bodyPr wrap="square">
            <a:spAutoFit/>
          </a:bodyPr>
          <a:lstStyle/>
          <a:p>
            <a:pPr marL="285750" indent="-285750">
              <a:lnSpc>
                <a:spcPct val="150000"/>
              </a:lnSpc>
              <a:buClr>
                <a:srgbClr val="00A9FF"/>
              </a:buClr>
              <a:buFont typeface="Wingdings" pitchFamily="2" charset="2"/>
              <a:buChar char="§"/>
            </a:pPr>
            <a:r>
              <a:rPr lang="en-CA" dirty="0">
                <a:latin typeface="Arial" panose="020B0604020202020204" pitchFamily="34" charset="0"/>
              </a:rPr>
              <a:t>I</a:t>
            </a:r>
            <a:r>
              <a:rPr lang="en-CA" dirty="0">
                <a:effectLst/>
                <a:latin typeface="Arial" panose="020B0604020202020204" pitchFamily="34" charset="0"/>
              </a:rPr>
              <a:t>nvestigating a second system provides an </a:t>
            </a:r>
            <a:r>
              <a:rPr lang="en-CA" b="1" i="1" dirty="0">
                <a:effectLst/>
                <a:latin typeface="Arial" panose="020B0604020202020204" pitchFamily="34" charset="0"/>
              </a:rPr>
              <a:t>independent case for our BSM physics searches</a:t>
            </a:r>
            <a:r>
              <a:rPr lang="en-CA" i="1" dirty="0">
                <a:effectLst/>
                <a:latin typeface="Arial" panose="020B0604020202020204" pitchFamily="34" charset="0"/>
              </a:rPr>
              <a:t> </a:t>
            </a:r>
            <a:r>
              <a:rPr lang="en-CA" dirty="0">
                <a:effectLst/>
                <a:latin typeface="Arial" panose="020B0604020202020204" pitchFamily="34" charset="0"/>
              </a:rPr>
              <a:t>as a confirmation of any signal that might exist in our </a:t>
            </a:r>
            <a:r>
              <a:rPr lang="en-CA" baseline="30000" dirty="0">
                <a:effectLst/>
                <a:latin typeface="Arial" panose="020B0604020202020204" pitchFamily="34" charset="0"/>
              </a:rPr>
              <a:t>7</a:t>
            </a:r>
            <a:r>
              <a:rPr lang="en-CA" dirty="0">
                <a:effectLst/>
                <a:latin typeface="Arial" panose="020B0604020202020204" pitchFamily="34" charset="0"/>
              </a:rPr>
              <a:t>Be measurements</a:t>
            </a:r>
          </a:p>
          <a:p>
            <a:pPr>
              <a:lnSpc>
                <a:spcPct val="150000"/>
              </a:lnSpc>
              <a:buClr>
                <a:srgbClr val="00A9FF"/>
              </a:buClr>
            </a:pPr>
            <a:endParaRPr lang="en-CA" dirty="0">
              <a:effectLst/>
              <a:latin typeface="Arial" panose="020B0604020202020204" pitchFamily="34" charset="0"/>
            </a:endParaRPr>
          </a:p>
          <a:p>
            <a:pPr marL="285750" indent="-285750">
              <a:lnSpc>
                <a:spcPct val="150000"/>
              </a:lnSpc>
              <a:buClr>
                <a:srgbClr val="00A9FF"/>
              </a:buClr>
              <a:buFont typeface="Wingdings" pitchFamily="2" charset="2"/>
              <a:buChar char="§"/>
            </a:pPr>
            <a:r>
              <a:rPr lang="en-CA" dirty="0">
                <a:latin typeface="Arial" panose="020B0604020202020204" pitchFamily="34" charset="0"/>
              </a:rPr>
              <a:t>We </a:t>
            </a:r>
            <a:r>
              <a:rPr lang="en-CA" dirty="0">
                <a:effectLst/>
                <a:latin typeface="Arial" panose="020B0604020202020204" pitchFamily="34" charset="0"/>
              </a:rPr>
              <a:t>are able to </a:t>
            </a:r>
            <a:r>
              <a:rPr lang="en-CA" b="1" i="1" dirty="0">
                <a:effectLst/>
                <a:latin typeface="Arial" panose="020B0604020202020204" pitchFamily="34" charset="0"/>
              </a:rPr>
              <a:t>change our</a:t>
            </a:r>
            <a:r>
              <a:rPr lang="en-CA" b="1" i="1" dirty="0">
                <a:latin typeface="Arial" panose="020B0604020202020204" pitchFamily="34" charset="0"/>
              </a:rPr>
              <a:t> </a:t>
            </a:r>
            <a:r>
              <a:rPr lang="en-CA" b="1" i="1" dirty="0">
                <a:effectLst/>
                <a:latin typeface="Arial" panose="020B0604020202020204" pitchFamily="34" charset="0"/>
              </a:rPr>
              <a:t>source </a:t>
            </a:r>
            <a:r>
              <a:rPr lang="en-CA" dirty="0">
                <a:effectLst/>
                <a:latin typeface="Arial" panose="020B0604020202020204" pitchFamily="34" charset="0"/>
              </a:rPr>
              <a:t>using the same experimental setup as for </a:t>
            </a:r>
            <a:r>
              <a:rPr lang="en-CA" baseline="30000" dirty="0">
                <a:effectLst/>
                <a:latin typeface="Arial" panose="020B0604020202020204" pitchFamily="34" charset="0"/>
              </a:rPr>
              <a:t>7</a:t>
            </a:r>
            <a:r>
              <a:rPr lang="en-CA" dirty="0">
                <a:effectLst/>
                <a:latin typeface="Arial" panose="020B0604020202020204" pitchFamily="34" charset="0"/>
              </a:rPr>
              <a:t>Be to provide </a:t>
            </a:r>
            <a:r>
              <a:rPr lang="en-CA" b="1" i="1" dirty="0">
                <a:effectLst/>
                <a:latin typeface="Arial" panose="020B0604020202020204" pitchFamily="34" charset="0"/>
              </a:rPr>
              <a:t>consistency check</a:t>
            </a:r>
          </a:p>
        </p:txBody>
      </p:sp>
    </p:spTree>
    <p:extLst>
      <p:ext uri="{BB962C8B-B14F-4D97-AF65-F5344CB8AC3E}">
        <p14:creationId xmlns:p14="http://schemas.microsoft.com/office/powerpoint/2010/main" val="167158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C8C90-B15E-3745-4AC5-87EF58C892D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367B182-0840-12BA-A738-C0D5A87BBB1C}"/>
              </a:ext>
            </a:extLst>
          </p:cNvPr>
          <p:cNvSpPr>
            <a:spLocks noGrp="1"/>
          </p:cNvSpPr>
          <p:nvPr>
            <p:ph type="title"/>
          </p:nvPr>
        </p:nvSpPr>
        <p:spPr>
          <a:xfrm>
            <a:off x="261307" y="126574"/>
            <a:ext cx="10210443" cy="650329"/>
          </a:xfrm>
        </p:spPr>
        <p:txBody>
          <a:bodyPr>
            <a:normAutofit/>
          </a:bodyPr>
          <a:lstStyle/>
          <a:p>
            <a:r>
              <a:rPr lang="en-US" sz="2400" b="1" i="1" dirty="0">
                <a:solidFill>
                  <a:srgbClr val="00A9FF"/>
                </a:solidFill>
              </a:rPr>
              <a:t>Outlook: </a:t>
            </a:r>
            <a:r>
              <a:rPr lang="en-US" sz="2400" dirty="0">
                <a:solidFill>
                  <a:srgbClr val="00A9FF"/>
                </a:solidFill>
              </a:rPr>
              <a:t>Sensitive to All New Physics that Couples to Neutrino Mass</a:t>
            </a:r>
          </a:p>
        </p:txBody>
      </p:sp>
      <p:sp>
        <p:nvSpPr>
          <p:cNvPr id="26" name="TextBox 25">
            <a:extLst>
              <a:ext uri="{FF2B5EF4-FFF2-40B4-BE49-F238E27FC236}">
                <a16:creationId xmlns:a16="http://schemas.microsoft.com/office/drawing/2014/main" id="{3B13F5D2-8EF1-AFB0-6848-947E1366DA8C}"/>
              </a:ext>
            </a:extLst>
          </p:cNvPr>
          <p:cNvSpPr txBox="1"/>
          <p:nvPr/>
        </p:nvSpPr>
        <p:spPr>
          <a:xfrm>
            <a:off x="6580679" y="1628138"/>
            <a:ext cx="2228944" cy="307777"/>
          </a:xfrm>
          <a:prstGeom prst="rect">
            <a:avLst/>
          </a:prstGeom>
          <a:noFill/>
        </p:spPr>
        <p:txBody>
          <a:bodyPr wrap="none" rtlCol="0">
            <a:spAutoFit/>
          </a:bodyPr>
          <a:lstStyle/>
          <a:p>
            <a:r>
              <a:rPr lang="en-US" sz="1400" dirty="0"/>
              <a:t>D. McKeen, KGL, et al., 2023</a:t>
            </a:r>
          </a:p>
        </p:txBody>
      </p:sp>
      <p:sp>
        <p:nvSpPr>
          <p:cNvPr id="27" name="TextBox 26">
            <a:extLst>
              <a:ext uri="{FF2B5EF4-FFF2-40B4-BE49-F238E27FC236}">
                <a16:creationId xmlns:a16="http://schemas.microsoft.com/office/drawing/2014/main" id="{2A938693-AEB7-F26D-051D-D6687133B2F6}"/>
              </a:ext>
            </a:extLst>
          </p:cNvPr>
          <p:cNvSpPr txBox="1"/>
          <p:nvPr/>
        </p:nvSpPr>
        <p:spPr>
          <a:xfrm>
            <a:off x="6702978" y="816247"/>
            <a:ext cx="4803288" cy="646331"/>
          </a:xfrm>
          <a:prstGeom prst="rect">
            <a:avLst/>
          </a:prstGeom>
          <a:noFill/>
        </p:spPr>
        <p:txBody>
          <a:bodyPr wrap="square">
            <a:spAutoFit/>
          </a:bodyPr>
          <a:lstStyle/>
          <a:p>
            <a:pPr algn="ctr"/>
            <a:r>
              <a:rPr lang="en-US" sz="1800" b="1" i="1" dirty="0"/>
              <a:t>Example: </a:t>
            </a:r>
            <a:r>
              <a:rPr lang="en-US" sz="1800" i="1" dirty="0"/>
              <a:t>Sensitive to Majoron signature in the BeEST Data</a:t>
            </a:r>
            <a:endParaRPr lang="en-US" i="1" dirty="0"/>
          </a:p>
        </p:txBody>
      </p:sp>
      <p:sp>
        <p:nvSpPr>
          <p:cNvPr id="31" name="TextBox 30">
            <a:extLst>
              <a:ext uri="{FF2B5EF4-FFF2-40B4-BE49-F238E27FC236}">
                <a16:creationId xmlns:a16="http://schemas.microsoft.com/office/drawing/2014/main" id="{E5C23CE2-C8C1-87BF-54E1-C62944CEEAA6}"/>
              </a:ext>
            </a:extLst>
          </p:cNvPr>
          <p:cNvSpPr txBox="1"/>
          <p:nvPr/>
        </p:nvSpPr>
        <p:spPr>
          <a:xfrm>
            <a:off x="472345" y="5616291"/>
            <a:ext cx="5623655" cy="830997"/>
          </a:xfrm>
          <a:prstGeom prst="rect">
            <a:avLst/>
          </a:prstGeom>
          <a:solidFill>
            <a:schemeClr val="bg1">
              <a:alpha val="65000"/>
            </a:schemeClr>
          </a:solidFill>
        </p:spPr>
        <p:txBody>
          <a:bodyPr wrap="none" rtlCol="0">
            <a:spAutoFit/>
          </a:bodyPr>
          <a:lstStyle/>
          <a:p>
            <a:pPr algn="ctr"/>
            <a:r>
              <a:rPr lang="en-US" sz="2400" b="1" dirty="0"/>
              <a:t>Can extract limits from Phase-III Data</a:t>
            </a:r>
          </a:p>
          <a:p>
            <a:pPr algn="ctr"/>
            <a:r>
              <a:rPr lang="en-US" sz="2400" b="1" dirty="0"/>
              <a:t>(stay tuned!)</a:t>
            </a:r>
          </a:p>
        </p:txBody>
      </p:sp>
      <p:sp>
        <p:nvSpPr>
          <p:cNvPr id="34" name="TextBox 33">
            <a:extLst>
              <a:ext uri="{FF2B5EF4-FFF2-40B4-BE49-F238E27FC236}">
                <a16:creationId xmlns:a16="http://schemas.microsoft.com/office/drawing/2014/main" id="{D1B65335-B18D-10E6-64A6-4E5ABA3B93BE}"/>
              </a:ext>
            </a:extLst>
          </p:cNvPr>
          <p:cNvSpPr txBox="1"/>
          <p:nvPr/>
        </p:nvSpPr>
        <p:spPr>
          <a:xfrm>
            <a:off x="162271" y="1087324"/>
            <a:ext cx="6098058" cy="3266920"/>
          </a:xfrm>
          <a:prstGeom prst="rect">
            <a:avLst/>
          </a:prstGeom>
          <a:noFill/>
        </p:spPr>
        <p:txBody>
          <a:bodyPr wrap="square">
            <a:spAutoFit/>
          </a:bodyPr>
          <a:lstStyle/>
          <a:p>
            <a:pPr marL="342900" indent="-342900">
              <a:lnSpc>
                <a:spcPct val="150000"/>
              </a:lnSpc>
              <a:buClr>
                <a:srgbClr val="00A9FF"/>
              </a:buClr>
              <a:buFont typeface="Wingdings" pitchFamily="2" charset="2"/>
              <a:buChar char="§"/>
            </a:pPr>
            <a:r>
              <a:rPr lang="en-US" sz="2000" dirty="0">
                <a:latin typeface="Arial" panose="020B0604020202020204" pitchFamily="34" charset="0"/>
                <a:cs typeface="Arial" panose="020B0604020202020204" pitchFamily="34" charset="0"/>
              </a:rPr>
              <a:t>Momentum reconstruction in EC decay is sensitive to any deviation from the SM recoil signal (e.g. Majoron emission)</a:t>
            </a:r>
          </a:p>
          <a:p>
            <a:pPr>
              <a:lnSpc>
                <a:spcPct val="150000"/>
              </a:lnSpc>
              <a:buClr>
                <a:srgbClr val="00A9FF"/>
              </a:buClr>
            </a:pPr>
            <a:endParaRPr lang="en-US" sz="2000" dirty="0">
              <a:latin typeface="Arial" panose="020B0604020202020204" pitchFamily="34" charset="0"/>
              <a:cs typeface="Arial" panose="020B0604020202020204" pitchFamily="34" charset="0"/>
            </a:endParaRPr>
          </a:p>
          <a:p>
            <a:pPr>
              <a:lnSpc>
                <a:spcPct val="150000"/>
              </a:lnSpc>
              <a:buClr>
                <a:srgbClr val="00A9FF"/>
              </a:buClr>
            </a:pPr>
            <a:endParaRPr lang="en-US" sz="2000" dirty="0">
              <a:latin typeface="Arial" panose="020B0604020202020204" pitchFamily="34" charset="0"/>
              <a:cs typeface="Arial" panose="020B0604020202020204" pitchFamily="34" charset="0"/>
            </a:endParaRPr>
          </a:p>
          <a:p>
            <a:pPr>
              <a:lnSpc>
                <a:spcPct val="150000"/>
              </a:lnSpc>
              <a:buClr>
                <a:srgbClr val="00A9FF"/>
              </a:buClr>
            </a:pPr>
            <a:endParaRPr lang="en-US" sz="2000" dirty="0">
              <a:latin typeface="Arial" panose="020B0604020202020204" pitchFamily="34" charset="0"/>
              <a:cs typeface="Arial" panose="020B0604020202020204" pitchFamily="34" charset="0"/>
            </a:endParaRPr>
          </a:p>
          <a:p>
            <a:pPr>
              <a:lnSpc>
                <a:spcPct val="150000"/>
              </a:lnSpc>
              <a:buClr>
                <a:srgbClr val="00A9FF"/>
              </a:buClr>
            </a:pPr>
            <a:endParaRPr lang="en-US" sz="2000" dirty="0">
              <a:latin typeface="Arial" panose="020B0604020202020204" pitchFamily="34" charset="0"/>
              <a:cs typeface="Arial" panose="020B0604020202020204" pitchFamily="34" charset="0"/>
            </a:endParaRPr>
          </a:p>
        </p:txBody>
      </p:sp>
      <p:pic>
        <p:nvPicPr>
          <p:cNvPr id="4" name="Picture 3" descr="A diagram of a physics experiment&#10;&#10;Description automatically generated with medium confidence">
            <a:extLst>
              <a:ext uri="{FF2B5EF4-FFF2-40B4-BE49-F238E27FC236}">
                <a16:creationId xmlns:a16="http://schemas.microsoft.com/office/drawing/2014/main" id="{A8F7E4EE-2285-0B08-50CF-014D9FE8271E}"/>
              </a:ext>
            </a:extLst>
          </p:cNvPr>
          <p:cNvPicPr>
            <a:picLocks noChangeAspect="1"/>
          </p:cNvPicPr>
          <p:nvPr/>
        </p:nvPicPr>
        <p:blipFill>
          <a:blip r:embed="rId2"/>
          <a:stretch>
            <a:fillRect/>
          </a:stretch>
        </p:blipFill>
        <p:spPr>
          <a:xfrm>
            <a:off x="967201" y="2908241"/>
            <a:ext cx="2930417" cy="1944082"/>
          </a:xfrm>
          <a:prstGeom prst="rect">
            <a:avLst/>
          </a:prstGeom>
        </p:spPr>
      </p:pic>
      <p:pic>
        <p:nvPicPr>
          <p:cNvPr id="2" name="Picture 1">
            <a:extLst>
              <a:ext uri="{FF2B5EF4-FFF2-40B4-BE49-F238E27FC236}">
                <a16:creationId xmlns:a16="http://schemas.microsoft.com/office/drawing/2014/main" id="{8B913561-B3BF-4698-1093-729B1147F7B9}"/>
              </a:ext>
            </a:extLst>
          </p:cNvPr>
          <p:cNvPicPr>
            <a:picLocks noChangeAspect="1"/>
          </p:cNvPicPr>
          <p:nvPr/>
        </p:nvPicPr>
        <p:blipFill>
          <a:blip r:embed="rId3"/>
          <a:stretch>
            <a:fillRect/>
          </a:stretch>
        </p:blipFill>
        <p:spPr>
          <a:xfrm>
            <a:off x="5982390" y="2136138"/>
            <a:ext cx="5654466" cy="3571114"/>
          </a:xfrm>
          <a:prstGeom prst="rect">
            <a:avLst/>
          </a:prstGeom>
        </p:spPr>
      </p:pic>
      <p:pic>
        <p:nvPicPr>
          <p:cNvPr id="6" name="Google Shape;143;p20" title="3body_signal.png">
            <a:extLst>
              <a:ext uri="{FF2B5EF4-FFF2-40B4-BE49-F238E27FC236}">
                <a16:creationId xmlns:a16="http://schemas.microsoft.com/office/drawing/2014/main" id="{DC86631E-DE28-A6C4-7AD9-0F4AC90A844A}"/>
              </a:ext>
            </a:extLst>
          </p:cNvPr>
          <p:cNvPicPr preferRelativeResize="0"/>
          <p:nvPr/>
        </p:nvPicPr>
        <p:blipFill>
          <a:blip r:embed="rId4">
            <a:alphaModFix/>
          </a:blip>
          <a:stretch>
            <a:fillRect/>
          </a:stretch>
        </p:blipFill>
        <p:spPr>
          <a:xfrm>
            <a:off x="5580728" y="7211256"/>
            <a:ext cx="5855163" cy="3614100"/>
          </a:xfrm>
          <a:prstGeom prst="rect">
            <a:avLst/>
          </a:prstGeom>
          <a:noFill/>
          <a:ln>
            <a:noFill/>
          </a:ln>
        </p:spPr>
      </p:pic>
    </p:spTree>
    <p:extLst>
      <p:ext uri="{BB962C8B-B14F-4D97-AF65-F5344CB8AC3E}">
        <p14:creationId xmlns:p14="http://schemas.microsoft.com/office/powerpoint/2010/main" val="34495843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6.5|1|92.8"/>
</p:tagLst>
</file>

<file path=ppt/theme/theme1.xml><?xml version="1.0" encoding="utf-8"?>
<a:theme xmlns:a="http://schemas.openxmlformats.org/drawingml/2006/main" name="Custom Design">
  <a:themeElements>
    <a:clrScheme name="TRIUMF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UMF_Light_03" id="{4D894E19-41A3-8842-A464-3F12065EEF05}" vid="{B960C763-9EE8-8C4A-B0B5-CE3D986AFAEE}"/>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82967</TotalTime>
  <Words>2355</Words>
  <Application>Microsoft Macintosh PowerPoint</Application>
  <PresentationFormat>Widescreen</PresentationFormat>
  <Paragraphs>311</Paragraphs>
  <Slides>29</Slides>
  <Notes>1</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29</vt:i4>
      </vt:variant>
    </vt:vector>
  </HeadingPairs>
  <TitlesOfParts>
    <vt:vector size="41" baseType="lpstr">
      <vt:lpstr>Aptos</vt:lpstr>
      <vt:lpstr>Arial</vt:lpstr>
      <vt:lpstr>Calibri</vt:lpstr>
      <vt:lpstr>Calibri Light</vt:lpstr>
      <vt:lpstr>Cambria Math</vt:lpstr>
      <vt:lpstr>Courier New</vt:lpstr>
      <vt:lpstr>Seaford Display</vt:lpstr>
      <vt:lpstr>Symbol</vt:lpstr>
      <vt:lpstr>Wingdings</vt:lpstr>
      <vt:lpstr>Custom Design</vt:lpstr>
      <vt:lpstr>1_Custom Design</vt:lpstr>
      <vt:lpstr>2_Custom Design</vt:lpstr>
      <vt:lpstr>The BeEST experiment at ARIEL </vt:lpstr>
      <vt:lpstr>The Frontiers in Our Search for “New Physics” </vt:lpstr>
      <vt:lpstr>Experimental Approach: eV-Scale Nuclear Recoil Detection with Superconducting Sensors</vt:lpstr>
      <vt:lpstr>Superconducting Tunnel Junctions (STJs) – Working Principle</vt:lpstr>
      <vt:lpstr>Nuclear Recoil Spectroscopy with 7Be</vt:lpstr>
      <vt:lpstr>Production &amp; Implantation of 7Be in STJs</vt:lpstr>
      <vt:lpstr>Collaborating laboratories – Demand for rare-isotope doped sensors with ARIEL beams</vt:lpstr>
      <vt:lpstr>Science with STJs  &amp;  Rare-Isotope Beams</vt:lpstr>
      <vt:lpstr>Searching for Heavy Neutrinos in the BeEST Data</vt:lpstr>
      <vt:lpstr>Nuclear Effects in 7Be EC Decay - Gamma-Recoil Coincidence measurement</vt:lpstr>
      <vt:lpstr>Probing the Quantum Nature of the Neutrino </vt:lpstr>
      <vt:lpstr>In time for ARIEL…</vt:lpstr>
      <vt:lpstr>Fast growing Astroparticle Physics Program</vt:lpstr>
      <vt:lpstr>Challenge: Modeling the low-energy spectrum of the BeEST</vt:lpstr>
      <vt:lpstr>From BSM Physics Searches to Material Science…</vt:lpstr>
      <vt:lpstr>Phases of the BeEST Experiment</vt:lpstr>
      <vt:lpstr>How will the BeEST benefit from ARIEL? – Beam Purity</vt:lpstr>
      <vt:lpstr>PowerPoint Presentation</vt:lpstr>
      <vt:lpstr>The BeEST Collaboration</vt:lpstr>
      <vt:lpstr>Thank you Merci</vt:lpstr>
      <vt:lpstr>keV Neutrino Mass Studies via Coupling to ne</vt:lpstr>
      <vt:lpstr>Heavy Neutrino Search Landscape</vt:lpstr>
      <vt:lpstr>PowerPoint Presentation</vt:lpstr>
      <vt:lpstr>Why 7Be?</vt:lpstr>
      <vt:lpstr>PowerPoint Presentation</vt:lpstr>
      <vt:lpstr>Data collection with multi-pixel arrays – Phase III data</vt:lpstr>
      <vt:lpstr>Advantages of 37Ar?</vt:lpstr>
      <vt:lpstr>Outlook: Nuclear Recoil Spectroscopy with 37Ar</vt:lpstr>
      <vt:lpstr>Outlook: Sensitive to All New Physics that Couples to Neutrino Mass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Castaneda</dc:creator>
  <cp:lastModifiedBy>Annika Lennarz</cp:lastModifiedBy>
  <cp:revision>1982</cp:revision>
  <dcterms:created xsi:type="dcterms:W3CDTF">2019-03-27T18:02:40Z</dcterms:created>
  <dcterms:modified xsi:type="dcterms:W3CDTF">2026-04-21T17:38:26Z</dcterms:modified>
</cp:coreProperties>
</file>