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9" r:id="rId4"/>
  </p:sldMasterIdLst>
  <p:notesMasterIdLst>
    <p:notesMasterId r:id="rId21"/>
  </p:notesMasterIdLst>
  <p:sldIdLst>
    <p:sldId id="257" r:id="rId5"/>
    <p:sldId id="339" r:id="rId6"/>
    <p:sldId id="296" r:id="rId7"/>
    <p:sldId id="366" r:id="rId8"/>
    <p:sldId id="367" r:id="rId9"/>
    <p:sldId id="534" r:id="rId10"/>
    <p:sldId id="607" r:id="rId11"/>
    <p:sldId id="279" r:id="rId12"/>
    <p:sldId id="388" r:id="rId13"/>
    <p:sldId id="480" r:id="rId14"/>
    <p:sldId id="318" r:id="rId15"/>
    <p:sldId id="319" r:id="rId16"/>
    <p:sldId id="320" r:id="rId17"/>
    <p:sldId id="1022" r:id="rId18"/>
    <p:sldId id="608" r:id="rId19"/>
    <p:sldId id="52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400"/>
    <a:srgbClr val="F3DCDA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A45FB-35E6-4913-A986-84548A2AC66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19DE2-6544-439C-A532-1640CA5E9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156127-89B6-481F-8A7C-6D43D116D757}" type="slidenum">
              <a:rPr kumimoji="0" lang="en-US" alt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283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MR-TOF-MS around the world.</a:t>
            </a:r>
          </a:p>
          <a:p>
            <a:r>
              <a:rPr lang="en-US" dirty="0"/>
              <a:t>Show what it can do…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7" y="5"/>
            <a:ext cx="2945659" cy="4963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Hola Hola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1C878-505E-4906-A431-7AD24090A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814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vicinity of the N=Z line is of special interest in nuclear structure physics, in nuclear astrophysics and for the basic understanding of nuclear forces and symmetries in nuclei. </a:t>
            </a:r>
          </a:p>
          <a:p>
            <a:pPr eaLnBrk="1" hangingPunct="1">
              <a:defRPr/>
            </a:pPr>
            <a:r>
              <a:rPr lang="en-US" altLang="en-US" b="1" dirty="0">
                <a:solidFill>
                  <a:srgbClr val="333399"/>
                </a:solidFill>
              </a:rPr>
              <a:t>Physics Goals:</a:t>
            </a:r>
            <a:endParaRPr lang="en-US" altLang="en-US" b="1" dirty="0">
              <a:solidFill>
                <a:srgbClr val="2A04CC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 err="1"/>
              <a:t>rp</a:t>
            </a:r>
            <a:r>
              <a:rPr lang="en-US" altLang="en-US" dirty="0"/>
              <a:t>-process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/>
              <a:t>Nuclear structure (isospin symmetry, Wigner energy, </a:t>
            </a:r>
            <a:r>
              <a:rPr lang="en-US" altLang="en-US" dirty="0" err="1"/>
              <a:t>pn</a:t>
            </a:r>
            <a:r>
              <a:rPr lang="en-US" altLang="en-US" dirty="0"/>
              <a:t> interaction)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/>
              <a:t>Nuclei in this region have rapidly-changing, varying shapes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3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16785" indent="-275431" defTabSz="91423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101724" indent="-219018" defTabSz="91423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543077" indent="-219018" defTabSz="91423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1984431" indent="-219018" defTabSz="91423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462287" indent="-219018" defTabSz="91423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40143" indent="-219018" defTabSz="91423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17999" indent="-219018" defTabSz="91423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95855" indent="-219018" defTabSz="91423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8B1D6E-ABEE-483B-A4D9-396F62F83BD5}" type="slidenum">
              <a:rPr lang="en-US" altLang="de-DE" sz="1200"/>
              <a:pPr eaLnBrk="1" hangingPunct="1">
                <a:spcBef>
                  <a:spcPct val="0"/>
                </a:spcBef>
              </a:pPr>
              <a:t>6</a:t>
            </a:fld>
            <a:endParaRPr lang="en-US" altLang="de-DE" sz="1200"/>
          </a:p>
        </p:txBody>
      </p:sp>
    </p:spTree>
    <p:extLst>
      <p:ext uri="{BB962C8B-B14F-4D97-AF65-F5344CB8AC3E}">
        <p14:creationId xmlns:p14="http://schemas.microsoft.com/office/powerpoint/2010/main" val="952629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8EE0-F671-5A48-AE26-ED94D7DF6D5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87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8EE0-F671-5A48-AE26-ED94D7DF6D5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3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8EE0-F671-5A48-AE26-ED94D7DF6D5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4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" y="738188"/>
            <a:ext cx="6565900" cy="3694112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8FEE-B9FD-418A-9D9A-2766DEBA6F0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logo-8bit-400x216"/>
          <p:cNvPicPr>
            <a:picLocks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086" y="127849"/>
            <a:ext cx="11477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jlu-logo-600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815" y="254849"/>
            <a:ext cx="16002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GSI_Logo_rgb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9069" y="127849"/>
            <a:ext cx="159067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 userDrawn="1"/>
        </p:nvSpPr>
        <p:spPr bwMode="auto">
          <a:xfrm>
            <a:off x="-9526" y="1359346"/>
            <a:ext cx="12201525" cy="301543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3B0C67F-BA39-6EC3-A8FD-369A3EB472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33" y="249396"/>
            <a:ext cx="1481730" cy="57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262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14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5524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50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617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6176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095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D94F1-BBB8-DF76-4B1A-996AC045B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CECB6-E382-6219-3EFD-4A07FB5E9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DB88D-A99E-0F65-DCEE-9071EF851A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FC359-4BF4-409A-9BA6-DD635D9B6085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9DC53-B848-EF9C-9515-48012C1A0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C7783-A73A-DF51-5C15-098B8136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A6E377-0A7C-4584-878D-D427C52F5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14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2pi-logo-final-wi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825"/>
            <a:ext cx="2622551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logo-8bit-400x216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34" y="92075"/>
            <a:ext cx="1530351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jlu-logo-60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17" y="165100"/>
            <a:ext cx="21336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HG-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122238"/>
            <a:ext cx="241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GSI_Logo_rgb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1" y="163514"/>
            <a:ext cx="21209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2500"/>
            <a:ext cx="12192000" cy="1900238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2FE90CD-148D-01D6-2D90-D422D5B50887}"/>
              </a:ext>
            </a:extLst>
          </p:cNvPr>
          <p:cNvSpPr txBox="1">
            <a:spLocks/>
          </p:cNvSpPr>
          <p:nvPr userDrawn="1"/>
        </p:nvSpPr>
        <p:spPr>
          <a:xfrm>
            <a:off x="-9525" y="6599207"/>
            <a:ext cx="12201525" cy="258793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S. Ayet – TRIUMF ARIEL Science Workshop 2026</a:t>
            </a:r>
          </a:p>
        </p:txBody>
      </p:sp>
    </p:spTree>
    <p:extLst>
      <p:ext uri="{BB962C8B-B14F-4D97-AF65-F5344CB8AC3E}">
        <p14:creationId xmlns:p14="http://schemas.microsoft.com/office/powerpoint/2010/main" val="2173290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9252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8254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41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740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D94F1-BBB8-DF76-4B1A-996AC045B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CECB6-E382-6219-3EFD-4A07FB5E9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DB88D-A99E-0F65-DCEE-9071EF851A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FC359-4BF4-409A-9BA6-DD635D9B6085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9DC53-B848-EF9C-9515-48012C1A0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C7783-A73A-DF51-5C15-098B8136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A6E377-0A7C-4584-878D-D427C52F5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5290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237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547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0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509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08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3117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669088"/>
            <a:ext cx="1583499" cy="188912"/>
          </a:xfrm>
          <a:prstGeom prst="rect">
            <a:avLst/>
          </a:prstGeom>
        </p:spPr>
        <p:txBody>
          <a:bodyPr/>
          <a:lstStyle/>
          <a:p>
            <a:fld id="{E8777284-F089-4329-B7E2-0A7D67D992E2}" type="datetime1">
              <a:rPr lang="en-US" smtClean="0"/>
              <a:t>4/20/2026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75520" y="6669088"/>
            <a:ext cx="8640960" cy="1889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Ann-Kathrin Rink, An MR-TOF-MS for Astrophysics experiment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704512" y="6669088"/>
            <a:ext cx="1487488" cy="188912"/>
          </a:xfrm>
          <a:prstGeom prst="rect">
            <a:avLst/>
          </a:prstGeom>
        </p:spPr>
        <p:txBody>
          <a:bodyPr/>
          <a:lstStyle/>
          <a:p>
            <a:fld id="{2D58538C-A797-4C06-B3C2-8658C031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98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2pi-logo-final-wi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825"/>
            <a:ext cx="2622551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logo-8bit-400x216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34" y="92075"/>
            <a:ext cx="1530351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jlu-logo-60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17" y="165100"/>
            <a:ext cx="21336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HG-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122238"/>
            <a:ext cx="241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GSI_Logo_rgb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1" y="163514"/>
            <a:ext cx="21209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2500"/>
            <a:ext cx="12192000" cy="1900238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1910720-862A-806C-7ED0-E260F572B598}"/>
              </a:ext>
            </a:extLst>
          </p:cNvPr>
          <p:cNvSpPr txBox="1">
            <a:spLocks/>
          </p:cNvSpPr>
          <p:nvPr userDrawn="1"/>
        </p:nvSpPr>
        <p:spPr>
          <a:xfrm>
            <a:off x="-9525" y="6599207"/>
            <a:ext cx="12201525" cy="258793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S. Ayet – TRIUMF ARIEL Science Workshop 2026</a:t>
            </a:r>
          </a:p>
        </p:txBody>
      </p:sp>
    </p:spTree>
    <p:extLst>
      <p:ext uri="{BB962C8B-B14F-4D97-AF65-F5344CB8AC3E}">
        <p14:creationId xmlns:p14="http://schemas.microsoft.com/office/powerpoint/2010/main" val="2904232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642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2pi-logo-final-wide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23825"/>
            <a:ext cx="2622551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logo-8bit-400x216"/>
          <p:cNvPicPr>
            <a:picLocks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0934" y="92075"/>
            <a:ext cx="1530351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jlu-logo-600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817" y="165100"/>
            <a:ext cx="21336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HG-Logo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000" y="122238"/>
            <a:ext cx="241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GSI_Logo_rgb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51" y="163514"/>
            <a:ext cx="21209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2500"/>
            <a:ext cx="12192000" cy="1900238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de-DE" altLang="de-DE" noProof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17D4301-4F5E-1170-AD00-D2863C247037}"/>
              </a:ext>
            </a:extLst>
          </p:cNvPr>
          <p:cNvSpPr txBox="1">
            <a:spLocks/>
          </p:cNvSpPr>
          <p:nvPr userDrawn="1"/>
        </p:nvSpPr>
        <p:spPr>
          <a:xfrm>
            <a:off x="-9525" y="6599207"/>
            <a:ext cx="12201525" cy="258793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S. Ayet – TRIUMF ARIEL Science Workshop 2026</a:t>
            </a:r>
          </a:p>
        </p:txBody>
      </p:sp>
    </p:spTree>
    <p:extLst>
      <p:ext uri="{BB962C8B-B14F-4D97-AF65-F5344CB8AC3E}">
        <p14:creationId xmlns:p14="http://schemas.microsoft.com/office/powerpoint/2010/main" val="40689217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750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088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779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1806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822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1633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83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468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603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55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32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669088"/>
            <a:ext cx="1583499" cy="188912"/>
          </a:xfrm>
          <a:prstGeom prst="rect">
            <a:avLst/>
          </a:prstGeom>
        </p:spPr>
        <p:txBody>
          <a:bodyPr/>
          <a:lstStyle/>
          <a:p>
            <a:fld id="{E8777284-F089-4329-B7E2-0A7D67D992E2}" type="datetime1">
              <a:rPr lang="en-US" smtClean="0"/>
              <a:t>4/20/2026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75520" y="6669088"/>
            <a:ext cx="8640960" cy="1889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Ann-Kathrin Rink, An MR-TOF-MS for Astrophysics experiment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704512" y="6669088"/>
            <a:ext cx="1487488" cy="188912"/>
          </a:xfrm>
          <a:prstGeom prst="rect">
            <a:avLst/>
          </a:prstGeom>
        </p:spPr>
        <p:txBody>
          <a:bodyPr/>
          <a:lstStyle/>
          <a:p>
            <a:fld id="{2D58538C-A797-4C06-B3C2-8658C031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88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56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608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770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0F49107-F63E-D742-3DD0-72EB13184A69}"/>
              </a:ext>
            </a:extLst>
          </p:cNvPr>
          <p:cNvSpPr txBox="1">
            <a:spLocks/>
          </p:cNvSpPr>
          <p:nvPr userDrawn="1"/>
        </p:nvSpPr>
        <p:spPr>
          <a:xfrm>
            <a:off x="-9525" y="6599207"/>
            <a:ext cx="12201525" cy="258793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S. Ayet – TRIUMF ARIEL Science Workshop 2026</a:t>
            </a:r>
          </a:p>
        </p:txBody>
      </p:sp>
    </p:spTree>
    <p:extLst>
      <p:ext uri="{BB962C8B-B14F-4D97-AF65-F5344CB8AC3E}">
        <p14:creationId xmlns:p14="http://schemas.microsoft.com/office/powerpoint/2010/main" val="340961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47963C7-9245-A09D-C461-FC6694497F79}"/>
              </a:ext>
            </a:extLst>
          </p:cNvPr>
          <p:cNvSpPr txBox="1">
            <a:spLocks/>
          </p:cNvSpPr>
          <p:nvPr userDrawn="1"/>
        </p:nvSpPr>
        <p:spPr>
          <a:xfrm>
            <a:off x="-9525" y="6599207"/>
            <a:ext cx="12201525" cy="258793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S. Ayet – TRIUMF ARIEL Science Workshop 2026</a:t>
            </a:r>
          </a:p>
        </p:txBody>
      </p:sp>
    </p:spTree>
    <p:extLst>
      <p:ext uri="{BB962C8B-B14F-4D97-AF65-F5344CB8AC3E}">
        <p14:creationId xmlns:p14="http://schemas.microsoft.com/office/powerpoint/2010/main" val="263661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06D4EC0-59DE-79B9-04C7-51C727A9FB87}"/>
              </a:ext>
            </a:extLst>
          </p:cNvPr>
          <p:cNvSpPr txBox="1">
            <a:spLocks/>
          </p:cNvSpPr>
          <p:nvPr userDrawn="1"/>
        </p:nvSpPr>
        <p:spPr>
          <a:xfrm>
            <a:off x="-9525" y="6599207"/>
            <a:ext cx="12201525" cy="258793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S. Ayet – TRIUMF ARIEL Science Workshop 2026</a:t>
            </a:r>
          </a:p>
        </p:txBody>
      </p:sp>
    </p:spTree>
    <p:extLst>
      <p:ext uri="{BB962C8B-B14F-4D97-AF65-F5344CB8AC3E}">
        <p14:creationId xmlns:p14="http://schemas.microsoft.com/office/powerpoint/2010/main" val="190227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AC6BBA-E2FA-493A-2CFE-C3071AA0AEB6}"/>
              </a:ext>
            </a:extLst>
          </p:cNvPr>
          <p:cNvSpPr txBox="1">
            <a:spLocks/>
          </p:cNvSpPr>
          <p:nvPr userDrawn="1"/>
        </p:nvSpPr>
        <p:spPr>
          <a:xfrm>
            <a:off x="-9525" y="6599207"/>
            <a:ext cx="12201525" cy="258793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S. Ayet – TRIUMF ARIEL Science Workshop 2026</a:t>
            </a:r>
          </a:p>
        </p:txBody>
      </p:sp>
    </p:spTree>
    <p:extLst>
      <p:ext uri="{BB962C8B-B14F-4D97-AF65-F5344CB8AC3E}">
        <p14:creationId xmlns:p14="http://schemas.microsoft.com/office/powerpoint/2010/main" val="110254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12" Type="http://schemas.openxmlformats.org/officeDocument/2006/relationships/image" Target="../media/image4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eg"/><Relationship Id="rId11" Type="http://schemas.openxmlformats.org/officeDocument/2006/relationships/image" Target="../media/image45.jpg"/><Relationship Id="rId5" Type="http://schemas.microsoft.com/office/2007/relationships/hdphoto" Target="../media/hdphoto2.wdp"/><Relationship Id="rId10" Type="http://schemas.openxmlformats.org/officeDocument/2006/relationships/image" Target="../media/image44.jpeg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59631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Experience of the TITAN’s MR-TOF-MS at ISAC and its potential capabilities at ARIEL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Samuel Ayet San Andres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Instituto de </a:t>
            </a:r>
            <a:r>
              <a:rPr lang="en-US" sz="1600" b="1" dirty="0" err="1">
                <a:solidFill>
                  <a:schemeClr val="bg1"/>
                </a:solidFill>
              </a:rPr>
              <a:t>Fisica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Corpyscular</a:t>
            </a:r>
            <a:r>
              <a:rPr lang="en-US" sz="1600" b="1" dirty="0">
                <a:solidFill>
                  <a:schemeClr val="bg1"/>
                </a:solidFill>
              </a:rPr>
              <a:t> – CSIC - UV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for the FRS Ion Catcher Collaboration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E78F5395-76B9-CE3C-FBAC-D458EEC6B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1369" y="4873522"/>
            <a:ext cx="316537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(MR)-TOF-MS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Genealogy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MR-TOF-MS Performance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Isomers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Discovery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isomeric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states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6" y="1707640"/>
            <a:ext cx="4811708" cy="340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112" name="Rectangle 46111"/>
          <p:cNvSpPr/>
          <p:nvPr/>
        </p:nvSpPr>
        <p:spPr>
          <a:xfrm>
            <a:off x="735722" y="1746920"/>
            <a:ext cx="688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US" altLang="de-DE" baseline="30000" dirty="0">
                <a:solidFill>
                  <a:schemeClr val="accent2"/>
                </a:solidFill>
              </a:rPr>
              <a:t>97</a:t>
            </a:r>
            <a:r>
              <a:rPr lang="en-US" altLang="de-DE" dirty="0">
                <a:solidFill>
                  <a:schemeClr val="accent2"/>
                </a:solidFill>
              </a:rPr>
              <a:t>Ag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9133150" y="5923756"/>
            <a:ext cx="30588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sz="1200" i="1" dirty="0"/>
              <a:t>C. Hornung et al., PLB 802 (2020) 135200</a:t>
            </a:r>
          </a:p>
        </p:txBody>
      </p:sp>
      <p:sp>
        <p:nvSpPr>
          <p:cNvPr id="42" name="Rectangle 24">
            <a:extLst>
              <a:ext uri="{FF2B5EF4-FFF2-40B4-BE49-F238E27FC236}">
                <a16:creationId xmlns:a16="http://schemas.microsoft.com/office/drawing/2014/main" id="{A440C1AA-B187-F941-AB20-14DED3973AFB}"/>
              </a:ext>
            </a:extLst>
          </p:cNvPr>
          <p:cNvSpPr/>
          <p:nvPr/>
        </p:nvSpPr>
        <p:spPr>
          <a:xfrm>
            <a:off x="8545745" y="6200755"/>
            <a:ext cx="36462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r" eaLnBrk="0" hangingPunct="0"/>
            <a:r>
              <a:rPr lang="en-US" sz="1200" i="1" dirty="0">
                <a:latin typeface="+mn-lt"/>
              </a:rPr>
              <a:t>W. S. Porter et al, PRC Letter 105 (2022) L041301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3D7624A-D309-4646-9634-2FA122AB7FC8}"/>
              </a:ext>
            </a:extLst>
          </p:cNvPr>
          <p:cNvSpPr txBox="1"/>
          <p:nvPr/>
        </p:nvSpPr>
        <p:spPr>
          <a:xfrm>
            <a:off x="1606229" y="1241866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FRS Ion Catcher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7AD51EF-42C5-4B8E-9040-630BD50C9779}"/>
              </a:ext>
            </a:extLst>
          </p:cNvPr>
          <p:cNvGrpSpPr/>
          <p:nvPr/>
        </p:nvGrpSpPr>
        <p:grpSpPr>
          <a:xfrm>
            <a:off x="5965158" y="1265690"/>
            <a:ext cx="5720509" cy="4149966"/>
            <a:chOff x="6006195" y="798665"/>
            <a:chExt cx="5720509" cy="4149966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D34B7DC-4B59-4944-A7B4-64C2B6CED42D}"/>
                </a:ext>
              </a:extLst>
            </p:cNvPr>
            <p:cNvSpPr txBox="1"/>
            <p:nvPr/>
          </p:nvSpPr>
          <p:spPr>
            <a:xfrm>
              <a:off x="9048328" y="1741710"/>
              <a:ext cx="1553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/>
                <a:t>Fe isomer</a:t>
              </a:r>
            </a:p>
          </p:txBody>
        </p:sp>
        <p:pic>
          <p:nvPicPr>
            <p:cNvPr id="41" name="Picture 29">
              <a:extLst>
                <a:ext uri="{FF2B5EF4-FFF2-40B4-BE49-F238E27FC236}">
                  <a16:creationId xmlns:a16="http://schemas.microsoft.com/office/drawing/2014/main" id="{A4143DD3-E490-744A-8535-CBFC17281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73" r="6082"/>
            <a:stretch/>
          </p:blipFill>
          <p:spPr>
            <a:xfrm>
              <a:off x="6006195" y="1240615"/>
              <a:ext cx="5720509" cy="3708016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60F8817B-8D09-41FF-A0DE-64A790D5E79A}"/>
                </a:ext>
              </a:extLst>
            </p:cNvPr>
            <p:cNvSpPr txBox="1"/>
            <p:nvPr/>
          </p:nvSpPr>
          <p:spPr>
            <a:xfrm>
              <a:off x="8048860" y="798665"/>
              <a:ext cx="25294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TITAN@TRIUMF</a:t>
              </a:r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19E3DF28-145B-47A1-848E-4B995C6311D4}"/>
              </a:ext>
            </a:extLst>
          </p:cNvPr>
          <p:cNvSpPr txBox="1"/>
          <p:nvPr/>
        </p:nvSpPr>
        <p:spPr>
          <a:xfrm rot="20291281">
            <a:off x="1070185" y="2853762"/>
            <a:ext cx="3940502" cy="707886"/>
          </a:xfrm>
          <a:prstGeom prst="rect">
            <a:avLst/>
          </a:prstGeom>
          <a:solidFill>
            <a:srgbClr val="FAFEC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First isomer discovery with an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MR-TOF-MS</a:t>
            </a:r>
          </a:p>
        </p:txBody>
      </p:sp>
    </p:spTree>
    <p:extLst>
      <p:ext uri="{BB962C8B-B14F-4D97-AF65-F5344CB8AC3E}">
        <p14:creationId xmlns:p14="http://schemas.microsoft.com/office/powerpoint/2010/main" val="408164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7"/>
          <p:cNvGrpSpPr/>
          <p:nvPr/>
        </p:nvGrpSpPr>
        <p:grpSpPr>
          <a:xfrm>
            <a:off x="1625601" y="2490232"/>
            <a:ext cx="1466648" cy="4044556"/>
            <a:chOff x="2362201" y="2490232"/>
            <a:chExt cx="1466648" cy="4044556"/>
          </a:xfrm>
        </p:grpSpPr>
        <p:sp>
          <p:nvSpPr>
            <p:cNvPr id="6" name="Rectangle 52"/>
            <p:cNvSpPr>
              <a:spLocks noChangeArrowheads="1"/>
            </p:cNvSpPr>
            <p:nvPr/>
          </p:nvSpPr>
          <p:spPr bwMode="auto">
            <a:xfrm rot="16200000">
              <a:off x="2753785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" name="Rectangle 51"/>
            <p:cNvSpPr>
              <a:spLocks noChangeArrowheads="1"/>
            </p:cNvSpPr>
            <p:nvPr/>
          </p:nvSpPr>
          <p:spPr bwMode="auto">
            <a:xfrm rot="16200000">
              <a:off x="3064784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" name="Rectangle 50"/>
            <p:cNvSpPr>
              <a:spLocks noChangeArrowheads="1"/>
            </p:cNvSpPr>
            <p:nvPr/>
          </p:nvSpPr>
          <p:spPr bwMode="auto">
            <a:xfrm rot="16200000">
              <a:off x="2651681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" name="Rectangle 49"/>
            <p:cNvSpPr>
              <a:spLocks noChangeArrowheads="1"/>
            </p:cNvSpPr>
            <p:nvPr/>
          </p:nvSpPr>
          <p:spPr bwMode="auto">
            <a:xfrm rot="16200000">
              <a:off x="3065487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" name="Rectangle 48"/>
            <p:cNvSpPr>
              <a:spLocks noChangeArrowheads="1"/>
            </p:cNvSpPr>
            <p:nvPr/>
          </p:nvSpPr>
          <p:spPr bwMode="auto">
            <a:xfrm rot="16200000">
              <a:off x="2753785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" name="Rectangle 47"/>
            <p:cNvSpPr>
              <a:spLocks noChangeArrowheads="1"/>
            </p:cNvSpPr>
            <p:nvPr/>
          </p:nvSpPr>
          <p:spPr bwMode="auto">
            <a:xfrm rot="16200000">
              <a:off x="3064784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 rot="16200000">
              <a:off x="2228326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" name="Line 43"/>
            <p:cNvSpPr>
              <a:spLocks noChangeShapeType="1"/>
            </p:cNvSpPr>
            <p:nvPr/>
          </p:nvSpPr>
          <p:spPr bwMode="auto">
            <a:xfrm rot="16200000">
              <a:off x="1728456" y="4527596"/>
              <a:ext cx="232574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" name="AutoShape 42"/>
            <p:cNvSpPr>
              <a:spLocks noChangeArrowheads="1"/>
            </p:cNvSpPr>
            <p:nvPr/>
          </p:nvSpPr>
          <p:spPr bwMode="auto">
            <a:xfrm>
              <a:off x="2891403" y="3296552"/>
              <a:ext cx="103666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" name="AutoShape 41"/>
            <p:cNvSpPr>
              <a:spLocks noChangeArrowheads="1"/>
            </p:cNvSpPr>
            <p:nvPr/>
          </p:nvSpPr>
          <p:spPr bwMode="auto">
            <a:xfrm rot="10800000">
              <a:off x="2892154" y="5614446"/>
              <a:ext cx="98317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" name="Line 40"/>
            <p:cNvSpPr>
              <a:spLocks noChangeShapeType="1"/>
            </p:cNvSpPr>
            <p:nvPr/>
          </p:nvSpPr>
          <p:spPr bwMode="auto">
            <a:xfrm rot="16200000" flipH="1">
              <a:off x="1832948" y="4523672"/>
              <a:ext cx="231789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 rot="16200000">
              <a:off x="2587102" y="6074617"/>
              <a:ext cx="64764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 rot="16200000">
              <a:off x="2892166" y="2544536"/>
              <a:ext cx="68173" cy="31099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 rot="16200000">
              <a:off x="2232908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 rot="16200000">
              <a:off x="2707095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 rot="16200000">
              <a:off x="2707076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 rot="16200000">
              <a:off x="2930172" y="4737877"/>
              <a:ext cx="0" cy="5260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 rot="16200000">
              <a:off x="2930162" y="3783459"/>
              <a:ext cx="0" cy="5260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3008679" y="2490232"/>
              <a:ext cx="820170" cy="43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MCP</a:t>
              </a:r>
            </a:p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Detector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 rot="16200000">
              <a:off x="2876672" y="5314977"/>
              <a:ext cx="1105015" cy="4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1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 rot="16200000">
              <a:off x="2889372" y="3268557"/>
              <a:ext cx="1105015" cy="49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2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 rot="16200000">
              <a:off x="3072452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2362201" y="4266497"/>
              <a:ext cx="1265839" cy="478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2000" b="1" dirty="0">
                  <a:solidFill>
                    <a:schemeClr val="accent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N = 345 turns</a:t>
              </a:r>
              <a:endParaRPr lang="en-US" alt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"/>
            <p:cNvSpPr>
              <a:spLocks noChangeArrowheads="1"/>
            </p:cNvSpPr>
            <p:nvPr/>
          </p:nvSpPr>
          <p:spPr bwMode="auto">
            <a:xfrm rot="16200000">
              <a:off x="2753998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0" name="Rectangle 2"/>
            <p:cNvSpPr>
              <a:spLocks noChangeArrowheads="1"/>
            </p:cNvSpPr>
            <p:nvPr/>
          </p:nvSpPr>
          <p:spPr bwMode="auto">
            <a:xfrm rot="16200000">
              <a:off x="3072452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 rot="16200000">
              <a:off x="2749203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3" name="Group 64"/>
          <p:cNvGrpSpPr/>
          <p:nvPr/>
        </p:nvGrpSpPr>
        <p:grpSpPr>
          <a:xfrm>
            <a:off x="3673131" y="2490232"/>
            <a:ext cx="1166270" cy="4044556"/>
            <a:chOff x="2662579" y="2490232"/>
            <a:chExt cx="1166270" cy="4044556"/>
          </a:xfrm>
        </p:grpSpPr>
        <p:sp>
          <p:nvSpPr>
            <p:cNvPr id="33" name="Rectangle 52"/>
            <p:cNvSpPr>
              <a:spLocks noChangeArrowheads="1"/>
            </p:cNvSpPr>
            <p:nvPr/>
          </p:nvSpPr>
          <p:spPr bwMode="auto">
            <a:xfrm rot="16200000">
              <a:off x="2753785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4" name="Rectangle 51"/>
            <p:cNvSpPr>
              <a:spLocks noChangeArrowheads="1"/>
            </p:cNvSpPr>
            <p:nvPr/>
          </p:nvSpPr>
          <p:spPr bwMode="auto">
            <a:xfrm rot="16200000">
              <a:off x="3064784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5" name="Rectangle 50"/>
            <p:cNvSpPr>
              <a:spLocks noChangeArrowheads="1"/>
            </p:cNvSpPr>
            <p:nvPr/>
          </p:nvSpPr>
          <p:spPr bwMode="auto">
            <a:xfrm rot="16200000">
              <a:off x="2651681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6" name="Rectangle 49"/>
            <p:cNvSpPr>
              <a:spLocks noChangeArrowheads="1"/>
            </p:cNvSpPr>
            <p:nvPr/>
          </p:nvSpPr>
          <p:spPr bwMode="auto">
            <a:xfrm rot="16200000">
              <a:off x="3065487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7" name="Rectangle 48"/>
            <p:cNvSpPr>
              <a:spLocks noChangeArrowheads="1"/>
            </p:cNvSpPr>
            <p:nvPr/>
          </p:nvSpPr>
          <p:spPr bwMode="auto">
            <a:xfrm rot="16200000">
              <a:off x="2753785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8" name="Rectangle 47"/>
            <p:cNvSpPr>
              <a:spLocks noChangeArrowheads="1"/>
            </p:cNvSpPr>
            <p:nvPr/>
          </p:nvSpPr>
          <p:spPr bwMode="auto">
            <a:xfrm rot="16200000">
              <a:off x="3064784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9" name="Rectangle 45"/>
            <p:cNvSpPr>
              <a:spLocks noChangeArrowheads="1"/>
            </p:cNvSpPr>
            <p:nvPr/>
          </p:nvSpPr>
          <p:spPr bwMode="auto">
            <a:xfrm rot="16200000">
              <a:off x="2228326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6" name="Rectangle 25"/>
            <p:cNvSpPr>
              <a:spLocks noChangeArrowheads="1"/>
            </p:cNvSpPr>
            <p:nvPr/>
          </p:nvSpPr>
          <p:spPr bwMode="auto">
            <a:xfrm rot="16200000">
              <a:off x="2892166" y="2544536"/>
              <a:ext cx="68173" cy="31099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7" name="Rectangle 24"/>
            <p:cNvSpPr>
              <a:spLocks noChangeArrowheads="1"/>
            </p:cNvSpPr>
            <p:nvPr/>
          </p:nvSpPr>
          <p:spPr bwMode="auto">
            <a:xfrm rot="16200000">
              <a:off x="2232908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8" name="Rectangle 23"/>
            <p:cNvSpPr>
              <a:spLocks noChangeArrowheads="1"/>
            </p:cNvSpPr>
            <p:nvPr/>
          </p:nvSpPr>
          <p:spPr bwMode="auto">
            <a:xfrm rot="16200000">
              <a:off x="2707095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9" name="Rectangle 22"/>
            <p:cNvSpPr>
              <a:spLocks noChangeArrowheads="1"/>
            </p:cNvSpPr>
            <p:nvPr/>
          </p:nvSpPr>
          <p:spPr bwMode="auto">
            <a:xfrm rot="16200000">
              <a:off x="2707076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0" name="Line 15"/>
            <p:cNvSpPr>
              <a:spLocks noChangeShapeType="1"/>
            </p:cNvSpPr>
            <p:nvPr/>
          </p:nvSpPr>
          <p:spPr bwMode="auto">
            <a:xfrm rot="16200000">
              <a:off x="2930172" y="4737877"/>
              <a:ext cx="0" cy="5260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 rot="16200000">
              <a:off x="2930162" y="3783459"/>
              <a:ext cx="0" cy="5260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2" name="Text Box 10"/>
            <p:cNvSpPr txBox="1">
              <a:spLocks noChangeArrowheads="1"/>
            </p:cNvSpPr>
            <p:nvPr/>
          </p:nvSpPr>
          <p:spPr bwMode="auto">
            <a:xfrm>
              <a:off x="3008679" y="2490232"/>
              <a:ext cx="820170" cy="43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MCP</a:t>
              </a:r>
            </a:p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Detector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 Box 9"/>
            <p:cNvSpPr txBox="1">
              <a:spLocks noChangeArrowheads="1"/>
            </p:cNvSpPr>
            <p:nvPr/>
          </p:nvSpPr>
          <p:spPr bwMode="auto">
            <a:xfrm rot="16200000">
              <a:off x="2876672" y="5314977"/>
              <a:ext cx="1105015" cy="4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1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 Box 8"/>
            <p:cNvSpPr txBox="1">
              <a:spLocks noChangeArrowheads="1"/>
            </p:cNvSpPr>
            <p:nvPr/>
          </p:nvSpPr>
          <p:spPr bwMode="auto">
            <a:xfrm rot="16200000">
              <a:off x="2889372" y="3268557"/>
              <a:ext cx="1105015" cy="49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2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ectangle 2"/>
            <p:cNvSpPr>
              <a:spLocks noChangeArrowheads="1"/>
            </p:cNvSpPr>
            <p:nvPr/>
          </p:nvSpPr>
          <p:spPr bwMode="auto">
            <a:xfrm rot="16200000">
              <a:off x="3072452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7" name="Rectangle 2"/>
            <p:cNvSpPr>
              <a:spLocks noChangeArrowheads="1"/>
            </p:cNvSpPr>
            <p:nvPr/>
          </p:nvSpPr>
          <p:spPr bwMode="auto">
            <a:xfrm rot="16200000">
              <a:off x="2753998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8" name="Rectangle 2"/>
            <p:cNvSpPr>
              <a:spLocks noChangeArrowheads="1"/>
            </p:cNvSpPr>
            <p:nvPr/>
          </p:nvSpPr>
          <p:spPr bwMode="auto">
            <a:xfrm rot="16200000">
              <a:off x="3072452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9" name="Rectangle 2"/>
            <p:cNvSpPr>
              <a:spLocks noChangeArrowheads="1"/>
            </p:cNvSpPr>
            <p:nvPr/>
          </p:nvSpPr>
          <p:spPr bwMode="auto">
            <a:xfrm rot="16200000">
              <a:off x="2749203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pic>
        <p:nvPicPr>
          <p:cNvPr id="348162" name="Picture 2" descr="C:\Users\mreiter\DATA\Analysis\2018-12-07 In beam time prep\In127 ground and isomer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0" b="-2421"/>
          <a:stretch/>
        </p:blipFill>
        <p:spPr bwMode="auto">
          <a:xfrm>
            <a:off x="5405439" y="530326"/>
            <a:ext cx="4343401" cy="232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ontent Placeholder 1"/>
          <p:cNvSpPr txBox="1">
            <a:spLocks/>
          </p:cNvSpPr>
          <p:nvPr/>
        </p:nvSpPr>
        <p:spPr>
          <a:xfrm>
            <a:off x="1524000" y="645742"/>
            <a:ext cx="4572001" cy="24414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en-US" sz="2000" dirty="0"/>
          </a:p>
        </p:txBody>
      </p:sp>
      <p:sp>
        <p:nvSpPr>
          <p:cNvPr id="62" name="Line 27"/>
          <p:cNvSpPr>
            <a:spLocks noChangeShapeType="1"/>
          </p:cNvSpPr>
          <p:nvPr/>
        </p:nvSpPr>
        <p:spPr bwMode="auto">
          <a:xfrm rot="16200000" flipV="1">
            <a:off x="1932323" y="3006512"/>
            <a:ext cx="551395" cy="661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74B87750-A9E6-4A51-AF25-057F1055C2A1}" type="slidenum">
              <a:rPr lang="en-US" altLang="en-US" smtClean="0"/>
              <a:pPr/>
              <a:t>11</a:t>
            </a:fld>
            <a:endParaRPr lang="en-US" dirty="0"/>
          </a:p>
        </p:txBody>
      </p:sp>
      <p:sp>
        <p:nvSpPr>
          <p:cNvPr id="65" name="Content Placeholder 1"/>
          <p:cNvSpPr txBox="1">
            <a:spLocks/>
          </p:cNvSpPr>
          <p:nvPr/>
        </p:nvSpPr>
        <p:spPr>
          <a:xfrm>
            <a:off x="1" y="959557"/>
            <a:ext cx="6232526" cy="24414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/>
              <a:t>High-resolution example </a:t>
            </a:r>
          </a:p>
          <a:p>
            <a:pPr lvl="1"/>
            <a:r>
              <a:rPr lang="en-CA" sz="2000" dirty="0"/>
              <a:t>e.g. separation of ground </a:t>
            </a:r>
            <a:br>
              <a:rPr lang="en-CA" sz="2000" dirty="0"/>
            </a:br>
            <a:r>
              <a:rPr lang="en-CA" sz="2000" dirty="0"/>
              <a:t>and isomeric states</a:t>
            </a:r>
          </a:p>
          <a:p>
            <a:pPr lvl="2"/>
            <a:r>
              <a:rPr lang="en-CA" dirty="0"/>
              <a:t>At E</a:t>
            </a:r>
            <a:r>
              <a:rPr lang="en-CA" baseline="-25000" dirty="0"/>
              <a:t>X</a:t>
            </a:r>
            <a:r>
              <a:rPr lang="en-CA" dirty="0"/>
              <a:t> ~ 1.5 </a:t>
            </a:r>
            <a:r>
              <a:rPr lang="en-CA" dirty="0" err="1"/>
              <a:t>MeV</a:t>
            </a:r>
            <a:endParaRPr lang="en-CA" dirty="0"/>
          </a:p>
          <a:p>
            <a:pPr marL="114300" indent="0">
              <a:buNone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795266-1EDC-B938-2538-7304F4B27D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ker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Discovery of isomeric states</a:t>
            </a:r>
            <a:endParaRPr lang="de-DE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FFA6BC-FDA3-9210-9A55-89817A7A407C}"/>
              </a:ext>
            </a:extLst>
          </p:cNvPr>
          <p:cNvSpPr txBox="1">
            <a:spLocks/>
          </p:cNvSpPr>
          <p:nvPr/>
        </p:nvSpPr>
        <p:spPr>
          <a:xfrm>
            <a:off x="0" y="-21770"/>
            <a:ext cx="121920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ker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Discovery of isomeric states</a:t>
            </a:r>
            <a:endParaRPr lang="de-DE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6C3787E-3A34-4A15-520D-DC1219678C43}"/>
              </a:ext>
            </a:extLst>
          </p:cNvPr>
          <p:cNvSpPr txBox="1">
            <a:spLocks/>
          </p:cNvSpPr>
          <p:nvPr/>
        </p:nvSpPr>
        <p:spPr bwMode="auto">
          <a:xfrm>
            <a:off x="0" y="-4446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Tailoring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Isomeric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-Clean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Experiments Downstream</a:t>
            </a:r>
            <a:endParaRPr lang="de-DE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035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5048250" y="576046"/>
            <a:ext cx="5619750" cy="5897906"/>
            <a:chOff x="3524250" y="960094"/>
            <a:chExt cx="5619750" cy="5897906"/>
          </a:xfrm>
        </p:grpSpPr>
        <p:pic>
          <p:nvPicPr>
            <p:cNvPr id="346116" name="Picture 4" descr="C:\Users\mreiter\DATA\Analysis\2018-12-07 In beam time prep\In127 ground and isomer3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3"/>
            <a:stretch/>
          </p:blipFill>
          <p:spPr bwMode="auto">
            <a:xfrm>
              <a:off x="3524250" y="2880063"/>
              <a:ext cx="5619750" cy="397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162" name="Picture 2" descr="C:\Users\mreiter\DATA\Analysis\2018-12-07 In beam time prep\In127 ground and isomer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10" b="13090"/>
            <a:stretch/>
          </p:blipFill>
          <p:spPr bwMode="auto">
            <a:xfrm>
              <a:off x="3881438" y="960094"/>
              <a:ext cx="4343401" cy="1973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74B87750-A9E6-4A51-AF25-057F1055C2A1}" type="slidenum">
              <a:rPr lang="en-US" altLang="en-US" smtClean="0"/>
              <a:pPr/>
              <a:t>12</a:t>
            </a:fld>
            <a:endParaRPr lang="en-US" dirty="0"/>
          </a:p>
        </p:txBody>
      </p:sp>
      <p:sp>
        <p:nvSpPr>
          <p:cNvPr id="64" name="TextShape 11"/>
          <p:cNvSpPr txBox="1">
            <a:spLocks noChangeArrowheads="1"/>
          </p:cNvSpPr>
          <p:nvPr/>
        </p:nvSpPr>
        <p:spPr bwMode="auto">
          <a:xfrm>
            <a:off x="6096000" y="2539546"/>
            <a:ext cx="1936750" cy="50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de-DE" altLang="en-US" dirty="0" err="1">
                <a:solidFill>
                  <a:srgbClr val="4F4946"/>
                </a:solidFill>
              </a:rPr>
              <a:t>Trap</a:t>
            </a:r>
            <a:r>
              <a:rPr lang="de-DE" altLang="en-US" dirty="0">
                <a:solidFill>
                  <a:srgbClr val="4F4946"/>
                </a:solidFill>
              </a:rPr>
              <a:t> </a:t>
            </a:r>
            <a:r>
              <a:rPr lang="de-DE" altLang="en-US" dirty="0" err="1">
                <a:solidFill>
                  <a:srgbClr val="4F4946"/>
                </a:solidFill>
              </a:rPr>
              <a:t>depth</a:t>
            </a:r>
            <a:r>
              <a:rPr lang="de-DE" altLang="en-US" dirty="0">
                <a:solidFill>
                  <a:srgbClr val="4F4946"/>
                </a:solidFill>
              </a:rPr>
              <a:t> 4.5 V</a:t>
            </a:r>
            <a:endParaRPr lang="en-US" altLang="en-US" dirty="0">
              <a:solidFill>
                <a:srgbClr val="4F4946"/>
              </a:solidFill>
            </a:endParaRPr>
          </a:p>
        </p:txBody>
      </p:sp>
      <p:sp>
        <p:nvSpPr>
          <p:cNvPr id="68" name="Content Placeholder 1"/>
          <p:cNvSpPr txBox="1">
            <a:spLocks/>
          </p:cNvSpPr>
          <p:nvPr/>
        </p:nvSpPr>
        <p:spPr>
          <a:xfrm>
            <a:off x="1660525" y="655267"/>
            <a:ext cx="4572001" cy="24414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en-US" sz="2000" dirty="0"/>
          </a:p>
        </p:txBody>
      </p:sp>
      <p:sp>
        <p:nvSpPr>
          <p:cNvPr id="66" name="Content Placeholder 1"/>
          <p:cNvSpPr txBox="1">
            <a:spLocks/>
          </p:cNvSpPr>
          <p:nvPr/>
        </p:nvSpPr>
        <p:spPr>
          <a:xfrm>
            <a:off x="1" y="959556"/>
            <a:ext cx="5405438" cy="40570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/>
              <a:t>High-resolution example </a:t>
            </a:r>
          </a:p>
          <a:p>
            <a:pPr lvl="1"/>
            <a:r>
              <a:rPr lang="en-CA" sz="2000" dirty="0"/>
              <a:t>Set to a </a:t>
            </a:r>
            <a:r>
              <a:rPr lang="en-CA" sz="2000" dirty="0" err="1"/>
              <a:t>t</a:t>
            </a:r>
            <a:r>
              <a:rPr lang="en-CA" sz="2000" baseline="-25000" dirty="0" err="1"/>
              <a:t>RT</a:t>
            </a:r>
            <a:r>
              <a:rPr lang="en-CA" sz="2000" dirty="0"/>
              <a:t>=7719.26 µs fully isolates </a:t>
            </a:r>
            <a:r>
              <a:rPr lang="en-CA" sz="2000" baseline="30000" dirty="0"/>
              <a:t>127n</a:t>
            </a:r>
            <a:r>
              <a:rPr lang="en-CA" sz="2000" dirty="0"/>
              <a:t>In from </a:t>
            </a:r>
            <a:r>
              <a:rPr lang="en-CA" sz="2000" baseline="30000" dirty="0"/>
              <a:t>127g+m</a:t>
            </a:r>
            <a:r>
              <a:rPr lang="en-CA" sz="2000" dirty="0"/>
              <a:t>In</a:t>
            </a:r>
            <a:endParaRPr lang="en-CA" sz="2000" baseline="-25000" dirty="0"/>
          </a:p>
          <a:p>
            <a:pPr lvl="1"/>
            <a:endParaRPr lang="en-CA" sz="2000" dirty="0"/>
          </a:p>
          <a:p>
            <a:pPr lvl="2"/>
            <a:endParaRPr lang="en-CA" dirty="0"/>
          </a:p>
          <a:p>
            <a:pPr marL="914400" lvl="2" indent="0">
              <a:buNone/>
            </a:pPr>
            <a:endParaRPr lang="en-CA" dirty="0"/>
          </a:p>
          <a:p>
            <a:pPr marL="114300" indent="0">
              <a:buNone/>
            </a:pPr>
            <a:endParaRPr lang="en-US" sz="20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4F6AC0-2319-2C4F-A224-59B6C535EEF5}"/>
              </a:ext>
            </a:extLst>
          </p:cNvPr>
          <p:cNvCxnSpPr/>
          <p:nvPr/>
        </p:nvCxnSpPr>
        <p:spPr>
          <a:xfrm flipH="1">
            <a:off x="6096000" y="3205112"/>
            <a:ext cx="48044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7">
            <a:extLst>
              <a:ext uri="{FF2B5EF4-FFF2-40B4-BE49-F238E27FC236}">
                <a16:creationId xmlns:a16="http://schemas.microsoft.com/office/drawing/2014/main" id="{BE8A6713-FFD2-6950-26F4-C6B4C3F0898B}"/>
              </a:ext>
            </a:extLst>
          </p:cNvPr>
          <p:cNvGrpSpPr/>
          <p:nvPr/>
        </p:nvGrpSpPr>
        <p:grpSpPr>
          <a:xfrm>
            <a:off x="1625601" y="2490232"/>
            <a:ext cx="1466648" cy="4044556"/>
            <a:chOff x="2362201" y="2490232"/>
            <a:chExt cx="1466648" cy="4044556"/>
          </a:xfrm>
        </p:grpSpPr>
        <p:sp>
          <p:nvSpPr>
            <p:cNvPr id="3" name="Rectangle 52">
              <a:extLst>
                <a:ext uri="{FF2B5EF4-FFF2-40B4-BE49-F238E27FC236}">
                  <a16:creationId xmlns:a16="http://schemas.microsoft.com/office/drawing/2014/main" id="{BC4FF119-CE1E-8AE4-B471-C1CBDCB9B4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53785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" name="Rectangle 51">
              <a:extLst>
                <a:ext uri="{FF2B5EF4-FFF2-40B4-BE49-F238E27FC236}">
                  <a16:creationId xmlns:a16="http://schemas.microsoft.com/office/drawing/2014/main" id="{60A6FED3-2C79-D735-A698-F085A16A5A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64784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" name="Rectangle 50">
              <a:extLst>
                <a:ext uri="{FF2B5EF4-FFF2-40B4-BE49-F238E27FC236}">
                  <a16:creationId xmlns:a16="http://schemas.microsoft.com/office/drawing/2014/main" id="{C893DB1B-9149-29B7-06DD-76526409A8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651681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" name="Rectangle 49">
              <a:extLst>
                <a:ext uri="{FF2B5EF4-FFF2-40B4-BE49-F238E27FC236}">
                  <a16:creationId xmlns:a16="http://schemas.microsoft.com/office/drawing/2014/main" id="{3567154C-A73F-7E4A-9FBE-8CB8479C24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65487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" name="Rectangle 48">
              <a:extLst>
                <a:ext uri="{FF2B5EF4-FFF2-40B4-BE49-F238E27FC236}">
                  <a16:creationId xmlns:a16="http://schemas.microsoft.com/office/drawing/2014/main" id="{61A7B0BA-7D31-FCBC-E341-A27DA8777C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53785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" name="Rectangle 47">
              <a:extLst>
                <a:ext uri="{FF2B5EF4-FFF2-40B4-BE49-F238E27FC236}">
                  <a16:creationId xmlns:a16="http://schemas.microsoft.com/office/drawing/2014/main" id="{B0231B6C-80AD-6BFD-A1A1-384C873BBD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64784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" name="Rectangle 45">
              <a:extLst>
                <a:ext uri="{FF2B5EF4-FFF2-40B4-BE49-F238E27FC236}">
                  <a16:creationId xmlns:a16="http://schemas.microsoft.com/office/drawing/2014/main" id="{8BF58FD0-7ECC-EED2-F905-0CABC46B11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28326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" name="Line 43">
              <a:extLst>
                <a:ext uri="{FF2B5EF4-FFF2-40B4-BE49-F238E27FC236}">
                  <a16:creationId xmlns:a16="http://schemas.microsoft.com/office/drawing/2014/main" id="{CADDDDD3-A910-AEC4-0432-DB964DC8DE6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728456" y="4527596"/>
              <a:ext cx="232574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" name="AutoShape 42">
              <a:extLst>
                <a:ext uri="{FF2B5EF4-FFF2-40B4-BE49-F238E27FC236}">
                  <a16:creationId xmlns:a16="http://schemas.microsoft.com/office/drawing/2014/main" id="{9460810D-EEE1-2761-042E-253BDFEF9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1403" y="3296552"/>
              <a:ext cx="103666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" name="AutoShape 41">
              <a:extLst>
                <a:ext uri="{FF2B5EF4-FFF2-40B4-BE49-F238E27FC236}">
                  <a16:creationId xmlns:a16="http://schemas.microsoft.com/office/drawing/2014/main" id="{17375847-943F-E06C-621A-247A0CBE1C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892154" y="5614446"/>
              <a:ext cx="98317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" name="Line 40">
              <a:extLst>
                <a:ext uri="{FF2B5EF4-FFF2-40B4-BE49-F238E27FC236}">
                  <a16:creationId xmlns:a16="http://schemas.microsoft.com/office/drawing/2014/main" id="{80FD034A-0C54-EC6B-FDC9-934A6B740CC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832948" y="4523672"/>
              <a:ext cx="231789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" name="Line 27">
              <a:extLst>
                <a:ext uri="{FF2B5EF4-FFF2-40B4-BE49-F238E27FC236}">
                  <a16:creationId xmlns:a16="http://schemas.microsoft.com/office/drawing/2014/main" id="{B18EC3DC-9D77-42AA-4693-2F59B85C39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587102" y="6074617"/>
              <a:ext cx="64764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F02CF6D9-5AF5-FC83-3E74-874B4A01C8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892166" y="2544536"/>
              <a:ext cx="68173" cy="31099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19D7B6F2-8803-5061-1CD2-1BBFA13F86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32908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DC7D836D-7087-85F6-4B88-CCAB4A1BDF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07095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" name="Rectangle 22">
              <a:extLst>
                <a:ext uri="{FF2B5EF4-FFF2-40B4-BE49-F238E27FC236}">
                  <a16:creationId xmlns:a16="http://schemas.microsoft.com/office/drawing/2014/main" id="{A5B9A010-8728-A2B8-C1CB-4C81CB6765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07076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EDCF461C-B73C-4EB3-F57B-BF8801E6F8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930172" y="4737877"/>
              <a:ext cx="0" cy="5260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305E3BDA-9E09-7B5D-4E13-F74F15786C6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930162" y="3783459"/>
              <a:ext cx="0" cy="5260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29F47103-C028-4D8A-2E1F-99E44A7D9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679" y="2490232"/>
              <a:ext cx="820170" cy="43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MCP</a:t>
              </a:r>
            </a:p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Detector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 Box 9">
              <a:extLst>
                <a:ext uri="{FF2B5EF4-FFF2-40B4-BE49-F238E27FC236}">
                  <a16:creationId xmlns:a16="http://schemas.microsoft.com/office/drawing/2014/main" id="{AA6CC741-9681-C370-7CF1-61156838D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876672" y="5314977"/>
              <a:ext cx="1105015" cy="4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1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8">
              <a:extLst>
                <a:ext uri="{FF2B5EF4-FFF2-40B4-BE49-F238E27FC236}">
                  <a16:creationId xmlns:a16="http://schemas.microsoft.com/office/drawing/2014/main" id="{042ACA77-8514-F36E-FD3B-0877F4FE75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889372" y="3268557"/>
              <a:ext cx="1105015" cy="49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2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EF8B8825-EBB1-F473-F7A6-7E90ACB9C1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452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6" name="Text Box 9">
              <a:extLst>
                <a:ext uri="{FF2B5EF4-FFF2-40B4-BE49-F238E27FC236}">
                  <a16:creationId xmlns:a16="http://schemas.microsoft.com/office/drawing/2014/main" id="{52465928-2BA2-3E33-1FC2-A5065A8EA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201" y="4266497"/>
              <a:ext cx="1265839" cy="478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2000" b="1" dirty="0">
                  <a:solidFill>
                    <a:schemeClr val="accent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N = 345 turns</a:t>
              </a:r>
              <a:endParaRPr lang="en-US" alt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66E174D5-F971-05D9-43D3-834A6B6389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53998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BB3725BE-29D7-4224-A8F1-1A6EEDEDF0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452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8BF37DFE-AC1F-46A4-5F39-A726374DE6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49203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30" name="Group 64">
            <a:extLst>
              <a:ext uri="{FF2B5EF4-FFF2-40B4-BE49-F238E27FC236}">
                <a16:creationId xmlns:a16="http://schemas.microsoft.com/office/drawing/2014/main" id="{FCDFD117-8634-CDDE-38B6-C872BA059DC3}"/>
              </a:ext>
            </a:extLst>
          </p:cNvPr>
          <p:cNvGrpSpPr/>
          <p:nvPr/>
        </p:nvGrpSpPr>
        <p:grpSpPr>
          <a:xfrm>
            <a:off x="3258453" y="2490232"/>
            <a:ext cx="1580948" cy="4044556"/>
            <a:chOff x="2247901" y="2490232"/>
            <a:chExt cx="1580948" cy="4044556"/>
          </a:xfrm>
        </p:grpSpPr>
        <p:sp>
          <p:nvSpPr>
            <p:cNvPr id="31" name="Rectangle 52">
              <a:extLst>
                <a:ext uri="{FF2B5EF4-FFF2-40B4-BE49-F238E27FC236}">
                  <a16:creationId xmlns:a16="http://schemas.microsoft.com/office/drawing/2014/main" id="{10416773-8307-15E4-6D77-6C86F62429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53785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3" name="Rectangle 51">
              <a:extLst>
                <a:ext uri="{FF2B5EF4-FFF2-40B4-BE49-F238E27FC236}">
                  <a16:creationId xmlns:a16="http://schemas.microsoft.com/office/drawing/2014/main" id="{E3F845FD-07E8-613F-87D8-4F8A208377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64784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4" name="Rectangle 50">
              <a:extLst>
                <a:ext uri="{FF2B5EF4-FFF2-40B4-BE49-F238E27FC236}">
                  <a16:creationId xmlns:a16="http://schemas.microsoft.com/office/drawing/2014/main" id="{8E65690B-407B-468E-2658-285328BB5D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651681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5" name="Rectangle 49">
              <a:extLst>
                <a:ext uri="{FF2B5EF4-FFF2-40B4-BE49-F238E27FC236}">
                  <a16:creationId xmlns:a16="http://schemas.microsoft.com/office/drawing/2014/main" id="{0BB5A724-A050-0C31-571D-98A35E9EE5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65487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44825E4F-69F3-D492-65C5-DC4A3A3B2C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53785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7" name="Rectangle 47">
              <a:extLst>
                <a:ext uri="{FF2B5EF4-FFF2-40B4-BE49-F238E27FC236}">
                  <a16:creationId xmlns:a16="http://schemas.microsoft.com/office/drawing/2014/main" id="{2FB8F558-6653-C5CE-5047-EA99D6298C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64784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8" name="Rectangle 45">
              <a:extLst>
                <a:ext uri="{FF2B5EF4-FFF2-40B4-BE49-F238E27FC236}">
                  <a16:creationId xmlns:a16="http://schemas.microsoft.com/office/drawing/2014/main" id="{7712ECA8-D574-7D8C-071F-4184916605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28326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9" name="Line 43">
              <a:extLst>
                <a:ext uri="{FF2B5EF4-FFF2-40B4-BE49-F238E27FC236}">
                  <a16:creationId xmlns:a16="http://schemas.microsoft.com/office/drawing/2014/main" id="{371A0CA8-DA26-C96C-E364-2CACA2308D6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728456" y="4527596"/>
              <a:ext cx="232574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0" name="AutoShape 42">
              <a:extLst>
                <a:ext uri="{FF2B5EF4-FFF2-40B4-BE49-F238E27FC236}">
                  <a16:creationId xmlns:a16="http://schemas.microsoft.com/office/drawing/2014/main" id="{0191E780-5177-A311-CDFE-2D2791F58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1403" y="3296552"/>
              <a:ext cx="103666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1" name="AutoShape 41">
              <a:extLst>
                <a:ext uri="{FF2B5EF4-FFF2-40B4-BE49-F238E27FC236}">
                  <a16:creationId xmlns:a16="http://schemas.microsoft.com/office/drawing/2014/main" id="{617B4687-C0BD-2BDD-DF7B-0283ECD473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892154" y="5614446"/>
              <a:ext cx="98317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2" name="Line 40">
              <a:extLst>
                <a:ext uri="{FF2B5EF4-FFF2-40B4-BE49-F238E27FC236}">
                  <a16:creationId xmlns:a16="http://schemas.microsoft.com/office/drawing/2014/main" id="{D18F3904-10B5-B909-0F25-46BA9BD4B97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832948" y="4523672"/>
              <a:ext cx="23178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3" name="Line 27">
              <a:extLst>
                <a:ext uri="{FF2B5EF4-FFF2-40B4-BE49-F238E27FC236}">
                  <a16:creationId xmlns:a16="http://schemas.microsoft.com/office/drawing/2014/main" id="{EC79F6D4-54D6-15B3-9AE7-9808031C641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608855" y="6074617"/>
              <a:ext cx="64764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4" name="Line 26">
              <a:extLst>
                <a:ext uri="{FF2B5EF4-FFF2-40B4-BE49-F238E27FC236}">
                  <a16:creationId xmlns:a16="http://schemas.microsoft.com/office/drawing/2014/main" id="{B309A925-163F-B584-DEA7-857D0268FE2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2644764" y="3003179"/>
              <a:ext cx="582480" cy="426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5" name="Rectangle 25">
              <a:extLst>
                <a:ext uri="{FF2B5EF4-FFF2-40B4-BE49-F238E27FC236}">
                  <a16:creationId xmlns:a16="http://schemas.microsoft.com/office/drawing/2014/main" id="{BF45DA9C-C0A6-2254-77D9-9AEA81276E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892166" y="2544536"/>
              <a:ext cx="68173" cy="31099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6" name="Rectangle 24">
              <a:extLst>
                <a:ext uri="{FF2B5EF4-FFF2-40B4-BE49-F238E27FC236}">
                  <a16:creationId xmlns:a16="http://schemas.microsoft.com/office/drawing/2014/main" id="{D961D93D-9B41-2064-3936-A7FBD38E17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32908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B2BC1823-9015-3D20-3CD3-32C954EBDA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07095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8" name="Rectangle 22">
              <a:extLst>
                <a:ext uri="{FF2B5EF4-FFF2-40B4-BE49-F238E27FC236}">
                  <a16:creationId xmlns:a16="http://schemas.microsoft.com/office/drawing/2014/main" id="{CE369107-06D1-A692-A82A-029939B812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07076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9" name="Line 15">
              <a:extLst>
                <a:ext uri="{FF2B5EF4-FFF2-40B4-BE49-F238E27FC236}">
                  <a16:creationId xmlns:a16="http://schemas.microsoft.com/office/drawing/2014/main" id="{338E4050-861E-0316-A927-9678BBEF8DB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930172" y="4737877"/>
              <a:ext cx="0" cy="5260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0" name="Line 14">
              <a:extLst>
                <a:ext uri="{FF2B5EF4-FFF2-40B4-BE49-F238E27FC236}">
                  <a16:creationId xmlns:a16="http://schemas.microsoft.com/office/drawing/2014/main" id="{3DEFCB14-15F5-C507-A682-56497D9F8FF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930162" y="3783459"/>
              <a:ext cx="0" cy="5260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7866F517-BEE9-3E18-1B79-E0D20E24B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679" y="2490232"/>
              <a:ext cx="820170" cy="43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MCP</a:t>
              </a:r>
            </a:p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Detector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 Box 9">
              <a:extLst>
                <a:ext uri="{FF2B5EF4-FFF2-40B4-BE49-F238E27FC236}">
                  <a16:creationId xmlns:a16="http://schemas.microsoft.com/office/drawing/2014/main" id="{7EDF086A-BE52-1269-3E30-7A2EB20D9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876672" y="5314977"/>
              <a:ext cx="1105015" cy="4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1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 Box 8">
              <a:extLst>
                <a:ext uri="{FF2B5EF4-FFF2-40B4-BE49-F238E27FC236}">
                  <a16:creationId xmlns:a16="http://schemas.microsoft.com/office/drawing/2014/main" id="{29835053-7BFF-5DF5-A010-0D7AE19A5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889372" y="3268557"/>
              <a:ext cx="1105015" cy="49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2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ectangle 2">
              <a:extLst>
                <a:ext uri="{FF2B5EF4-FFF2-40B4-BE49-F238E27FC236}">
                  <a16:creationId xmlns:a16="http://schemas.microsoft.com/office/drawing/2014/main" id="{B289A4C3-615E-DC17-3421-1E7408D71F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452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5" name="Text Box 9">
              <a:extLst>
                <a:ext uri="{FF2B5EF4-FFF2-40B4-BE49-F238E27FC236}">
                  <a16:creationId xmlns:a16="http://schemas.microsoft.com/office/drawing/2014/main" id="{EBA46827-41FD-BBC3-321D-CDC7F6F71E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7901" y="4266497"/>
              <a:ext cx="1265839" cy="478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2000" b="1" dirty="0">
                  <a:solidFill>
                    <a:schemeClr val="accent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N = 345 turns</a:t>
              </a:r>
              <a:endParaRPr lang="en-US" alt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tangle 2">
              <a:extLst>
                <a:ext uri="{FF2B5EF4-FFF2-40B4-BE49-F238E27FC236}">
                  <a16:creationId xmlns:a16="http://schemas.microsoft.com/office/drawing/2014/main" id="{7D42F755-26F5-102E-9C97-63FB38C17D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53998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7" name="Rectangle 2">
              <a:extLst>
                <a:ext uri="{FF2B5EF4-FFF2-40B4-BE49-F238E27FC236}">
                  <a16:creationId xmlns:a16="http://schemas.microsoft.com/office/drawing/2014/main" id="{C41711AA-CB84-5561-1324-EE487A9049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452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8" name="Rectangle 2">
              <a:extLst>
                <a:ext uri="{FF2B5EF4-FFF2-40B4-BE49-F238E27FC236}">
                  <a16:creationId xmlns:a16="http://schemas.microsoft.com/office/drawing/2014/main" id="{F7B94C9F-C25D-0F98-127D-85C211CF24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49203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59" name="Line 27">
            <a:extLst>
              <a:ext uri="{FF2B5EF4-FFF2-40B4-BE49-F238E27FC236}">
                <a16:creationId xmlns:a16="http://schemas.microsoft.com/office/drawing/2014/main" id="{5078070B-BA12-986F-B221-DDD87E952C1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902957" y="6091742"/>
            <a:ext cx="647646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23B1925A-8821-292D-8211-21BD5B56CC54}"/>
              </a:ext>
            </a:extLst>
          </p:cNvPr>
          <p:cNvSpPr txBox="1">
            <a:spLocks/>
          </p:cNvSpPr>
          <p:nvPr/>
        </p:nvSpPr>
        <p:spPr bwMode="auto">
          <a:xfrm>
            <a:off x="0" y="-4446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Tailoring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Isomeric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-Clean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Experiments Downstream</a:t>
            </a:r>
            <a:endParaRPr lang="de-DE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6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7"/>
          <p:cNvGrpSpPr/>
          <p:nvPr/>
        </p:nvGrpSpPr>
        <p:grpSpPr>
          <a:xfrm>
            <a:off x="1625601" y="2490232"/>
            <a:ext cx="1466648" cy="4044556"/>
            <a:chOff x="2362201" y="2490232"/>
            <a:chExt cx="1466648" cy="4044556"/>
          </a:xfrm>
        </p:grpSpPr>
        <p:sp>
          <p:nvSpPr>
            <p:cNvPr id="6" name="Rectangle 52"/>
            <p:cNvSpPr>
              <a:spLocks noChangeArrowheads="1"/>
            </p:cNvSpPr>
            <p:nvPr/>
          </p:nvSpPr>
          <p:spPr bwMode="auto">
            <a:xfrm rot="16200000">
              <a:off x="2753785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" name="Rectangle 51"/>
            <p:cNvSpPr>
              <a:spLocks noChangeArrowheads="1"/>
            </p:cNvSpPr>
            <p:nvPr/>
          </p:nvSpPr>
          <p:spPr bwMode="auto">
            <a:xfrm rot="16200000">
              <a:off x="3064784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" name="Rectangle 50"/>
            <p:cNvSpPr>
              <a:spLocks noChangeArrowheads="1"/>
            </p:cNvSpPr>
            <p:nvPr/>
          </p:nvSpPr>
          <p:spPr bwMode="auto">
            <a:xfrm rot="16200000">
              <a:off x="2651681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" name="Rectangle 49"/>
            <p:cNvSpPr>
              <a:spLocks noChangeArrowheads="1"/>
            </p:cNvSpPr>
            <p:nvPr/>
          </p:nvSpPr>
          <p:spPr bwMode="auto">
            <a:xfrm rot="16200000">
              <a:off x="3065487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" name="Rectangle 48"/>
            <p:cNvSpPr>
              <a:spLocks noChangeArrowheads="1"/>
            </p:cNvSpPr>
            <p:nvPr/>
          </p:nvSpPr>
          <p:spPr bwMode="auto">
            <a:xfrm rot="16200000">
              <a:off x="2753785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" name="Rectangle 47"/>
            <p:cNvSpPr>
              <a:spLocks noChangeArrowheads="1"/>
            </p:cNvSpPr>
            <p:nvPr/>
          </p:nvSpPr>
          <p:spPr bwMode="auto">
            <a:xfrm rot="16200000">
              <a:off x="3064784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 rot="16200000">
              <a:off x="2228326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" name="Line 43"/>
            <p:cNvSpPr>
              <a:spLocks noChangeShapeType="1"/>
            </p:cNvSpPr>
            <p:nvPr/>
          </p:nvSpPr>
          <p:spPr bwMode="auto">
            <a:xfrm rot="16200000">
              <a:off x="1728456" y="4527596"/>
              <a:ext cx="232574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" name="AutoShape 42"/>
            <p:cNvSpPr>
              <a:spLocks noChangeArrowheads="1"/>
            </p:cNvSpPr>
            <p:nvPr/>
          </p:nvSpPr>
          <p:spPr bwMode="auto">
            <a:xfrm>
              <a:off x="2891403" y="3296552"/>
              <a:ext cx="103666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" name="AutoShape 41"/>
            <p:cNvSpPr>
              <a:spLocks noChangeArrowheads="1"/>
            </p:cNvSpPr>
            <p:nvPr/>
          </p:nvSpPr>
          <p:spPr bwMode="auto">
            <a:xfrm rot="10800000">
              <a:off x="2892154" y="5614446"/>
              <a:ext cx="98317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" name="Line 40"/>
            <p:cNvSpPr>
              <a:spLocks noChangeShapeType="1"/>
            </p:cNvSpPr>
            <p:nvPr/>
          </p:nvSpPr>
          <p:spPr bwMode="auto">
            <a:xfrm rot="16200000" flipH="1">
              <a:off x="1832948" y="4523672"/>
              <a:ext cx="231789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 rot="16200000">
              <a:off x="2587102" y="6074617"/>
              <a:ext cx="64764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 rot="16200000">
              <a:off x="2892166" y="2544536"/>
              <a:ext cx="68173" cy="31099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 rot="16200000">
              <a:off x="2232908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 rot="16200000">
              <a:off x="2707095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 rot="16200000">
              <a:off x="2707076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 rot="16200000">
              <a:off x="2930172" y="4737877"/>
              <a:ext cx="0" cy="5260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 rot="16200000">
              <a:off x="2930162" y="3783459"/>
              <a:ext cx="0" cy="5260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3008679" y="2490232"/>
              <a:ext cx="820170" cy="43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MCP</a:t>
              </a:r>
            </a:p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Detector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 rot="16200000">
              <a:off x="2876672" y="5314977"/>
              <a:ext cx="1105015" cy="4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1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 rot="16200000">
              <a:off x="2889372" y="3268557"/>
              <a:ext cx="1105015" cy="49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2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 rot="16200000">
              <a:off x="3072452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2362201" y="4266497"/>
              <a:ext cx="1265839" cy="478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2000" b="1" dirty="0">
                  <a:solidFill>
                    <a:schemeClr val="accent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N = 345 turns</a:t>
              </a:r>
              <a:endParaRPr lang="en-US" alt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"/>
            <p:cNvSpPr>
              <a:spLocks noChangeArrowheads="1"/>
            </p:cNvSpPr>
            <p:nvPr/>
          </p:nvSpPr>
          <p:spPr bwMode="auto">
            <a:xfrm rot="16200000">
              <a:off x="2753998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0" name="Rectangle 2"/>
            <p:cNvSpPr>
              <a:spLocks noChangeArrowheads="1"/>
            </p:cNvSpPr>
            <p:nvPr/>
          </p:nvSpPr>
          <p:spPr bwMode="auto">
            <a:xfrm rot="16200000">
              <a:off x="3072452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 rot="16200000">
              <a:off x="2749203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3" name="Group 64"/>
          <p:cNvGrpSpPr/>
          <p:nvPr/>
        </p:nvGrpSpPr>
        <p:grpSpPr>
          <a:xfrm>
            <a:off x="3258453" y="2490232"/>
            <a:ext cx="1580948" cy="4044556"/>
            <a:chOff x="2247901" y="2490232"/>
            <a:chExt cx="1580948" cy="4044556"/>
          </a:xfrm>
        </p:grpSpPr>
        <p:sp>
          <p:nvSpPr>
            <p:cNvPr id="33" name="Rectangle 52"/>
            <p:cNvSpPr>
              <a:spLocks noChangeArrowheads="1"/>
            </p:cNvSpPr>
            <p:nvPr/>
          </p:nvSpPr>
          <p:spPr bwMode="auto">
            <a:xfrm rot="16200000">
              <a:off x="2753785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4" name="Rectangle 51"/>
            <p:cNvSpPr>
              <a:spLocks noChangeArrowheads="1"/>
            </p:cNvSpPr>
            <p:nvPr/>
          </p:nvSpPr>
          <p:spPr bwMode="auto">
            <a:xfrm rot="16200000">
              <a:off x="3064784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5" name="Rectangle 50"/>
            <p:cNvSpPr>
              <a:spLocks noChangeArrowheads="1"/>
            </p:cNvSpPr>
            <p:nvPr/>
          </p:nvSpPr>
          <p:spPr bwMode="auto">
            <a:xfrm rot="16200000">
              <a:off x="2651681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6" name="Rectangle 49"/>
            <p:cNvSpPr>
              <a:spLocks noChangeArrowheads="1"/>
            </p:cNvSpPr>
            <p:nvPr/>
          </p:nvSpPr>
          <p:spPr bwMode="auto">
            <a:xfrm rot="16200000">
              <a:off x="3065487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7" name="Rectangle 48"/>
            <p:cNvSpPr>
              <a:spLocks noChangeArrowheads="1"/>
            </p:cNvSpPr>
            <p:nvPr/>
          </p:nvSpPr>
          <p:spPr bwMode="auto">
            <a:xfrm rot="16200000">
              <a:off x="2753785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8" name="Rectangle 47"/>
            <p:cNvSpPr>
              <a:spLocks noChangeArrowheads="1"/>
            </p:cNvSpPr>
            <p:nvPr/>
          </p:nvSpPr>
          <p:spPr bwMode="auto">
            <a:xfrm rot="16200000">
              <a:off x="3064784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9" name="Rectangle 45"/>
            <p:cNvSpPr>
              <a:spLocks noChangeArrowheads="1"/>
            </p:cNvSpPr>
            <p:nvPr/>
          </p:nvSpPr>
          <p:spPr bwMode="auto">
            <a:xfrm rot="16200000">
              <a:off x="2228326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0" name="Line 43"/>
            <p:cNvSpPr>
              <a:spLocks noChangeShapeType="1"/>
            </p:cNvSpPr>
            <p:nvPr/>
          </p:nvSpPr>
          <p:spPr bwMode="auto">
            <a:xfrm rot="16200000">
              <a:off x="1728456" y="4527596"/>
              <a:ext cx="232574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1" name="AutoShape 42"/>
            <p:cNvSpPr>
              <a:spLocks noChangeArrowheads="1"/>
            </p:cNvSpPr>
            <p:nvPr/>
          </p:nvSpPr>
          <p:spPr bwMode="auto">
            <a:xfrm>
              <a:off x="2891403" y="3296552"/>
              <a:ext cx="103666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2" name="AutoShape 41"/>
            <p:cNvSpPr>
              <a:spLocks noChangeArrowheads="1"/>
            </p:cNvSpPr>
            <p:nvPr/>
          </p:nvSpPr>
          <p:spPr bwMode="auto">
            <a:xfrm rot="10800000">
              <a:off x="2892154" y="5614446"/>
              <a:ext cx="98317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 rot="16200000" flipH="1">
              <a:off x="1832948" y="4523672"/>
              <a:ext cx="23178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4" name="Line 27"/>
            <p:cNvSpPr>
              <a:spLocks noChangeShapeType="1"/>
            </p:cNvSpPr>
            <p:nvPr/>
          </p:nvSpPr>
          <p:spPr bwMode="auto">
            <a:xfrm rot="16200000">
              <a:off x="2608855" y="6074617"/>
              <a:ext cx="64764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5" name="Line 26"/>
            <p:cNvSpPr>
              <a:spLocks noChangeShapeType="1"/>
            </p:cNvSpPr>
            <p:nvPr/>
          </p:nvSpPr>
          <p:spPr bwMode="auto">
            <a:xfrm rot="16200000" flipV="1">
              <a:off x="2644764" y="3003179"/>
              <a:ext cx="582480" cy="426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6" name="Rectangle 25"/>
            <p:cNvSpPr>
              <a:spLocks noChangeArrowheads="1"/>
            </p:cNvSpPr>
            <p:nvPr/>
          </p:nvSpPr>
          <p:spPr bwMode="auto">
            <a:xfrm rot="16200000">
              <a:off x="2892166" y="2544536"/>
              <a:ext cx="68173" cy="31099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7" name="Rectangle 24"/>
            <p:cNvSpPr>
              <a:spLocks noChangeArrowheads="1"/>
            </p:cNvSpPr>
            <p:nvPr/>
          </p:nvSpPr>
          <p:spPr bwMode="auto">
            <a:xfrm rot="16200000">
              <a:off x="2232908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8" name="Rectangle 23"/>
            <p:cNvSpPr>
              <a:spLocks noChangeArrowheads="1"/>
            </p:cNvSpPr>
            <p:nvPr/>
          </p:nvSpPr>
          <p:spPr bwMode="auto">
            <a:xfrm rot="16200000">
              <a:off x="2707095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9" name="Rectangle 22"/>
            <p:cNvSpPr>
              <a:spLocks noChangeArrowheads="1"/>
            </p:cNvSpPr>
            <p:nvPr/>
          </p:nvSpPr>
          <p:spPr bwMode="auto">
            <a:xfrm rot="16200000">
              <a:off x="2707076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0" name="Line 15"/>
            <p:cNvSpPr>
              <a:spLocks noChangeShapeType="1"/>
            </p:cNvSpPr>
            <p:nvPr/>
          </p:nvSpPr>
          <p:spPr bwMode="auto">
            <a:xfrm rot="16200000">
              <a:off x="2930172" y="4737877"/>
              <a:ext cx="0" cy="5260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 rot="16200000">
              <a:off x="2930162" y="3783459"/>
              <a:ext cx="0" cy="5260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2" name="Text Box 10"/>
            <p:cNvSpPr txBox="1">
              <a:spLocks noChangeArrowheads="1"/>
            </p:cNvSpPr>
            <p:nvPr/>
          </p:nvSpPr>
          <p:spPr bwMode="auto">
            <a:xfrm>
              <a:off x="3008679" y="2490232"/>
              <a:ext cx="820170" cy="43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MCP</a:t>
              </a:r>
            </a:p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Detector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 Box 9"/>
            <p:cNvSpPr txBox="1">
              <a:spLocks noChangeArrowheads="1"/>
            </p:cNvSpPr>
            <p:nvPr/>
          </p:nvSpPr>
          <p:spPr bwMode="auto">
            <a:xfrm rot="16200000">
              <a:off x="2876672" y="5314977"/>
              <a:ext cx="1105015" cy="4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1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 Box 8"/>
            <p:cNvSpPr txBox="1">
              <a:spLocks noChangeArrowheads="1"/>
            </p:cNvSpPr>
            <p:nvPr/>
          </p:nvSpPr>
          <p:spPr bwMode="auto">
            <a:xfrm rot="16200000">
              <a:off x="2889372" y="3268557"/>
              <a:ext cx="1105015" cy="49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1200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2</a:t>
              </a:r>
              <a:endParaRPr lang="en-US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ectangle 2"/>
            <p:cNvSpPr>
              <a:spLocks noChangeArrowheads="1"/>
            </p:cNvSpPr>
            <p:nvPr/>
          </p:nvSpPr>
          <p:spPr bwMode="auto">
            <a:xfrm rot="16200000">
              <a:off x="3072452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6" name="Text Box 9"/>
            <p:cNvSpPr txBox="1">
              <a:spLocks noChangeArrowheads="1"/>
            </p:cNvSpPr>
            <p:nvPr/>
          </p:nvSpPr>
          <p:spPr bwMode="auto">
            <a:xfrm>
              <a:off x="2247901" y="4266497"/>
              <a:ext cx="1265839" cy="478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r>
                <a:rPr lang="en-US" altLang="en-US" sz="2000" b="1" dirty="0">
                  <a:solidFill>
                    <a:schemeClr val="accent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N = 345 turns</a:t>
              </a:r>
              <a:endParaRPr lang="en-US" alt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2"/>
            <p:cNvSpPr>
              <a:spLocks noChangeArrowheads="1"/>
            </p:cNvSpPr>
            <p:nvPr/>
          </p:nvSpPr>
          <p:spPr bwMode="auto">
            <a:xfrm rot="16200000">
              <a:off x="2753998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8" name="Rectangle 2"/>
            <p:cNvSpPr>
              <a:spLocks noChangeArrowheads="1"/>
            </p:cNvSpPr>
            <p:nvPr/>
          </p:nvSpPr>
          <p:spPr bwMode="auto">
            <a:xfrm rot="16200000">
              <a:off x="3072452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9" name="Rectangle 2"/>
            <p:cNvSpPr>
              <a:spLocks noChangeArrowheads="1"/>
            </p:cNvSpPr>
            <p:nvPr/>
          </p:nvSpPr>
          <p:spPr bwMode="auto">
            <a:xfrm rot="16200000">
              <a:off x="2749203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60" name="Line 27"/>
          <p:cNvSpPr>
            <a:spLocks noChangeShapeType="1"/>
          </p:cNvSpPr>
          <p:nvPr/>
        </p:nvSpPr>
        <p:spPr bwMode="auto">
          <a:xfrm rot="16200000">
            <a:off x="1902957" y="6091742"/>
            <a:ext cx="647646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4" name="Group 2"/>
          <p:cNvGrpSpPr/>
          <p:nvPr/>
        </p:nvGrpSpPr>
        <p:grpSpPr>
          <a:xfrm>
            <a:off x="5048250" y="630910"/>
            <a:ext cx="5619750" cy="5897906"/>
            <a:chOff x="3524250" y="960094"/>
            <a:chExt cx="5619750" cy="5897906"/>
          </a:xfrm>
        </p:grpSpPr>
        <p:pic>
          <p:nvPicPr>
            <p:cNvPr id="346116" name="Picture 4" descr="C:\Users\mreiter\DATA\Analysis\2018-12-07 In beam time prep\In127 ground and isomer3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3"/>
            <a:stretch/>
          </p:blipFill>
          <p:spPr bwMode="auto">
            <a:xfrm>
              <a:off x="3524250" y="2880063"/>
              <a:ext cx="5619750" cy="397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162" name="Picture 2" descr="C:\Users\mreiter\DATA\Analysis\2018-12-07 In beam time prep\In127 ground and isomer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10" b="13090"/>
            <a:stretch/>
          </p:blipFill>
          <p:spPr bwMode="auto">
            <a:xfrm>
              <a:off x="3881438" y="960094"/>
              <a:ext cx="4343401" cy="1973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TextShape 11"/>
          <p:cNvSpPr txBox="1">
            <a:spLocks noChangeArrowheads="1"/>
          </p:cNvSpPr>
          <p:nvPr/>
        </p:nvSpPr>
        <p:spPr bwMode="auto">
          <a:xfrm>
            <a:off x="6096000" y="2923594"/>
            <a:ext cx="1936750" cy="50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de-DE" altLang="en-US" dirty="0" err="1">
                <a:solidFill>
                  <a:srgbClr val="4F4946"/>
                </a:solidFill>
              </a:rPr>
              <a:t>Trap</a:t>
            </a:r>
            <a:r>
              <a:rPr lang="de-DE" altLang="en-US" dirty="0">
                <a:solidFill>
                  <a:srgbClr val="4F4946"/>
                </a:solidFill>
              </a:rPr>
              <a:t> </a:t>
            </a:r>
            <a:r>
              <a:rPr lang="de-DE" altLang="en-US" dirty="0" err="1">
                <a:solidFill>
                  <a:srgbClr val="4F4946"/>
                </a:solidFill>
              </a:rPr>
              <a:t>depth</a:t>
            </a:r>
            <a:r>
              <a:rPr lang="de-DE" altLang="en-US" dirty="0">
                <a:solidFill>
                  <a:srgbClr val="4F4946"/>
                </a:solidFill>
              </a:rPr>
              <a:t> 4.5 V</a:t>
            </a:r>
            <a:endParaRPr lang="en-US" altLang="en-US" dirty="0">
              <a:solidFill>
                <a:srgbClr val="4F4946"/>
              </a:solidFill>
            </a:endParaRPr>
          </a:p>
        </p:txBody>
      </p:sp>
      <p:sp>
        <p:nvSpPr>
          <p:cNvPr id="66" name="Content Placeholder 1"/>
          <p:cNvSpPr txBox="1">
            <a:spLocks/>
          </p:cNvSpPr>
          <p:nvPr/>
        </p:nvSpPr>
        <p:spPr>
          <a:xfrm>
            <a:off x="1" y="959557"/>
            <a:ext cx="6232526" cy="24414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Myriad Pro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/>
              <a:t>High-resolution example </a:t>
            </a:r>
          </a:p>
          <a:p>
            <a:pPr lvl="1"/>
            <a:r>
              <a:rPr lang="en-CA" sz="2000" dirty="0"/>
              <a:t>Set to a </a:t>
            </a:r>
            <a:r>
              <a:rPr lang="en-CA" sz="2000" dirty="0" err="1"/>
              <a:t>t</a:t>
            </a:r>
            <a:r>
              <a:rPr lang="en-CA" sz="2000" baseline="-25000" dirty="0" err="1"/>
              <a:t>RT</a:t>
            </a:r>
            <a:r>
              <a:rPr lang="en-CA" sz="2000" dirty="0"/>
              <a:t>=7719.26 µs fully isolates </a:t>
            </a:r>
            <a:r>
              <a:rPr lang="en-CA" sz="2000" baseline="30000" dirty="0"/>
              <a:t>127n</a:t>
            </a:r>
            <a:r>
              <a:rPr lang="en-CA" sz="2000" dirty="0"/>
              <a:t>In from </a:t>
            </a:r>
            <a:br>
              <a:rPr lang="en-CA" sz="2000" dirty="0"/>
            </a:br>
            <a:r>
              <a:rPr lang="en-CA" sz="2000" baseline="30000" dirty="0"/>
              <a:t>127g+m</a:t>
            </a:r>
            <a:r>
              <a:rPr lang="en-CA" sz="2000" dirty="0"/>
              <a:t>In</a:t>
            </a:r>
            <a:endParaRPr lang="en-CA" sz="2000" baseline="-25000" dirty="0"/>
          </a:p>
          <a:p>
            <a:pPr marL="114300" indent="0">
              <a:buNone/>
            </a:pPr>
            <a:endParaRPr lang="en-US" sz="2000" dirty="0"/>
          </a:p>
        </p:txBody>
      </p:sp>
      <p:sp>
        <p:nvSpPr>
          <p:cNvPr id="63" name="Rectangle 62"/>
          <p:cNvSpPr/>
          <p:nvPr/>
        </p:nvSpPr>
        <p:spPr>
          <a:xfrm>
            <a:off x="2902400" y="2103089"/>
            <a:ext cx="5013526" cy="324124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C00000"/>
                </a:solidFill>
              </a:rPr>
              <a:t>Isomeric pure beams for </a:t>
            </a:r>
          </a:p>
          <a:p>
            <a:pPr algn="ctr"/>
            <a:r>
              <a:rPr lang="en-CA" sz="2800" b="1" dirty="0">
                <a:solidFill>
                  <a:srgbClr val="C00000"/>
                </a:solidFill>
              </a:rPr>
              <a:t>downstream experiments!</a:t>
            </a:r>
            <a:endParaRPr lang="en-US" sz="2800" b="1" dirty="0">
              <a:solidFill>
                <a:srgbClr val="C00000"/>
              </a:solidFill>
            </a:endParaRPr>
          </a:p>
          <a:p>
            <a:pPr marL="514350" indent="-514350">
              <a:buFont typeface="Arial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514350" indent="-51435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Ongoing project with GSI and TRIUMF to design an “Isomer Beam Line”</a:t>
            </a:r>
          </a:p>
          <a:p>
            <a:pPr marL="971550" lvl="1" indent="-51435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Enable dedicated, background free, decay spectroscopy of isomeric states (@GRIFFIN?)</a:t>
            </a:r>
            <a:endParaRPr lang="en-CA" sz="2000" b="1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38C2F4-B6CF-126C-659D-3F2299D8745D}"/>
              </a:ext>
            </a:extLst>
          </p:cNvPr>
          <p:cNvSpPr txBox="1">
            <a:spLocks/>
          </p:cNvSpPr>
          <p:nvPr/>
        </p:nvSpPr>
        <p:spPr bwMode="auto">
          <a:xfrm>
            <a:off x="0" y="-4446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Tailoring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Isomeric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-Clean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Experiments Downstream</a:t>
            </a:r>
            <a:endParaRPr lang="de-DE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82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E3DC9-27F9-FC10-E48C-4D936EB6A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limo\Downloads\Telegram Desktop\photo_2021-09-11_20-10-36.jpg">
            <a:extLst>
              <a:ext uri="{FF2B5EF4-FFF2-40B4-BE49-F238E27FC236}">
                <a16:creationId xmlns:a16="http://schemas.microsoft.com/office/drawing/2014/main" id="{876FE89B-B98C-ADC2-4C1D-9B6AC2203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13415"/>
          <a:stretch>
            <a:fillRect/>
          </a:stretch>
        </p:blipFill>
        <p:spPr bwMode="auto">
          <a:xfrm>
            <a:off x="6554185" y="2027553"/>
            <a:ext cx="4567488" cy="1711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51ACE-3C03-B8E1-F82C-0FAB708F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9175" y="6594040"/>
            <a:ext cx="15295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120B72-C1AF-4C42-AF03-E7AC30BC5F6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21" descr="GSI_Logo_rgb">
            <a:extLst>
              <a:ext uri="{FF2B5EF4-FFF2-40B4-BE49-F238E27FC236}">
                <a16:creationId xmlns:a16="http://schemas.microsoft.com/office/drawing/2014/main" id="{E6CEB017-492C-3EBB-AEFF-65FE37B54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611" y="68718"/>
            <a:ext cx="1627668" cy="54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F4A71-0BCA-1D14-E3DC-E58B2BC93CF8}"/>
              </a:ext>
            </a:extLst>
          </p:cNvPr>
          <p:cNvSpPr txBox="1"/>
          <p:nvPr/>
        </p:nvSpPr>
        <p:spPr>
          <a:xfrm>
            <a:off x="7291164" y="607619"/>
            <a:ext cx="2920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nl-NL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3D2A67-9592-1E18-6D9D-891C97EEAD42}"/>
              </a:ext>
            </a:extLst>
          </p:cNvPr>
          <p:cNvSpPr txBox="1"/>
          <p:nvPr/>
        </p:nvSpPr>
        <p:spPr>
          <a:xfrm>
            <a:off x="7801972" y="1560583"/>
            <a:ext cx="207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TITAN @ TRIUMF</a:t>
            </a:r>
          </a:p>
        </p:txBody>
      </p:sp>
      <p:pic>
        <p:nvPicPr>
          <p:cNvPr id="11" name="Picture 2" descr="C:\Users\mreiter\DATA\Picture\MR-TOF team 2018 2019\DSCF4069.JPG">
            <a:extLst>
              <a:ext uri="{FF2B5EF4-FFF2-40B4-BE49-F238E27FC236}">
                <a16:creationId xmlns:a16="http://schemas.microsoft.com/office/drawing/2014/main" id="{EFC0D7E1-E205-CD66-E8CA-EF0E740D1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455" y="3200194"/>
            <a:ext cx="1920146" cy="199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reiter\Dropbox\TITAN MR-TOF\IMG_8877.JPG">
            <a:extLst>
              <a:ext uri="{FF2B5EF4-FFF2-40B4-BE49-F238E27FC236}">
                <a16:creationId xmlns:a16="http://schemas.microsoft.com/office/drawing/2014/main" id="{7BD699D7-14D7-1E67-13F1-1A58808BC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26" t="16289" r="35141" b="23420"/>
          <a:stretch/>
        </p:blipFill>
        <p:spPr bwMode="auto">
          <a:xfrm>
            <a:off x="3125385" y="1586819"/>
            <a:ext cx="2061006" cy="195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mreiter\DATA\MR-TOF Documentation\Leach_MRToF\pictures\MR-ToFCraneIn\IMG_20150213_111049.jpg">
            <a:extLst>
              <a:ext uri="{FF2B5EF4-FFF2-40B4-BE49-F238E27FC236}">
                <a16:creationId xmlns:a16="http://schemas.microsoft.com/office/drawing/2014/main" id="{5851508A-F615-3AAA-B866-C806C6579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t="27385" r="3860" b="20650"/>
          <a:stretch/>
        </p:blipFill>
        <p:spPr bwMode="auto">
          <a:xfrm>
            <a:off x="1154903" y="1501939"/>
            <a:ext cx="1911291" cy="15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AED06A-A499-5320-E55F-35E1135BA67B}"/>
              </a:ext>
            </a:extLst>
          </p:cNvPr>
          <p:cNvSpPr txBox="1"/>
          <p:nvPr/>
        </p:nvSpPr>
        <p:spPr>
          <a:xfrm>
            <a:off x="1277781" y="1152294"/>
            <a:ext cx="3893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600" b="1" dirty="0">
                <a:latin typeface="Arial" panose="020B0604020202020204" pitchFamily="34" charset="0"/>
                <a:cs typeface="Arial" panose="020B0604020202020204" pitchFamily="34" charset="0"/>
              </a:rPr>
              <a:t>MR-TOF-MS Students and Post-docs: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7A416-2D2A-410B-4A52-F270D15F7FE1}"/>
              </a:ext>
            </a:extLst>
          </p:cNvPr>
          <p:cNvSpPr txBox="1"/>
          <p:nvPr/>
        </p:nvSpPr>
        <p:spPr>
          <a:xfrm>
            <a:off x="1154902" y="1490848"/>
            <a:ext cx="6976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47C65-7637-EDA2-8467-2363CC4F9B30}"/>
              </a:ext>
            </a:extLst>
          </p:cNvPr>
          <p:cNvSpPr txBox="1"/>
          <p:nvPr/>
        </p:nvSpPr>
        <p:spPr>
          <a:xfrm>
            <a:off x="3142973" y="1586819"/>
            <a:ext cx="6976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1487B0-68C5-4ACE-6E22-510A5605F672}"/>
              </a:ext>
            </a:extLst>
          </p:cNvPr>
          <p:cNvSpPr txBox="1"/>
          <p:nvPr/>
        </p:nvSpPr>
        <p:spPr>
          <a:xfrm>
            <a:off x="1196764" y="3192504"/>
            <a:ext cx="14157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2018 - 2019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5B1A99-C69A-9375-F724-A016339E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5" y="5320527"/>
            <a:ext cx="1878739" cy="125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amollaebrahimi\OneDrive\IMG_6533.jpg">
            <a:extLst>
              <a:ext uri="{FF2B5EF4-FFF2-40B4-BE49-F238E27FC236}">
                <a16:creationId xmlns:a16="http://schemas.microsoft.com/office/drawing/2014/main" id="{C269D950-32D4-EAA4-8154-7ABFFB6E9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98" y="3901689"/>
            <a:ext cx="1905000" cy="21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40E755-3575-0C6F-122D-653D5070EF19}"/>
              </a:ext>
            </a:extLst>
          </p:cNvPr>
          <p:cNvSpPr txBox="1"/>
          <p:nvPr/>
        </p:nvSpPr>
        <p:spPr>
          <a:xfrm>
            <a:off x="3165399" y="3901689"/>
            <a:ext cx="6976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4C7424-F95A-9BB9-0C4D-08CB65E87872}"/>
              </a:ext>
            </a:extLst>
          </p:cNvPr>
          <p:cNvSpPr txBox="1"/>
          <p:nvPr/>
        </p:nvSpPr>
        <p:spPr>
          <a:xfrm>
            <a:off x="1154903" y="5290901"/>
            <a:ext cx="6976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CD08F1F5-4141-A664-3286-11F0BB1F14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185" y="4371497"/>
            <a:ext cx="4584596" cy="1909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FAIR Logo">
            <a:extLst>
              <a:ext uri="{FF2B5EF4-FFF2-40B4-BE49-F238E27FC236}">
                <a16:creationId xmlns:a16="http://schemas.microsoft.com/office/drawing/2014/main" id="{F53740DC-DD87-D302-58B4-8AAC707B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" y="0"/>
            <a:ext cx="1689359" cy="117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B0C8AD-C9F6-2C4A-F766-96BF0673AD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39" y="146595"/>
            <a:ext cx="2406232" cy="43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397593-696D-CE4F-8271-2708E72DC39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26" y="192351"/>
            <a:ext cx="1874950" cy="6645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CDA662-DC14-2468-5A9C-E7B1AAD94633}"/>
              </a:ext>
            </a:extLst>
          </p:cNvPr>
          <p:cNvSpPr txBox="1"/>
          <p:nvPr/>
        </p:nvSpPr>
        <p:spPr>
          <a:xfrm>
            <a:off x="7603731" y="3917178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IONAS @ JLU Giessen</a:t>
            </a:r>
          </a:p>
        </p:txBody>
      </p:sp>
    </p:spTree>
    <p:extLst>
      <p:ext uri="{BB962C8B-B14F-4D97-AF65-F5344CB8AC3E}">
        <p14:creationId xmlns:p14="http://schemas.microsoft.com/office/powerpoint/2010/main" val="2766621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A015E-B4BF-BFA7-FCA1-EA4EA567E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AC6E6-E46B-939A-60E1-9CD57393C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73003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0ECB5F68-7218-4574-8FE1-73B6307AD1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8" r="4964" b="4953"/>
          <a:stretch/>
        </p:blipFill>
        <p:spPr>
          <a:xfrm>
            <a:off x="1" y="908720"/>
            <a:ext cx="7536160" cy="5400600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7779CF34-2192-40BA-B7E2-FAC3F6F12871}"/>
              </a:ext>
            </a:extLst>
          </p:cNvPr>
          <p:cNvSpPr>
            <a:spLocks/>
          </p:cNvSpPr>
          <p:nvPr/>
        </p:nvSpPr>
        <p:spPr bwMode="auto">
          <a:xfrm>
            <a:off x="7752184" y="1041004"/>
            <a:ext cx="40559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78429"/>
                </a:solidFill>
              </a:rPr>
              <a:t>T. Dickel et al., PLB </a:t>
            </a:r>
            <a:r>
              <a:rPr lang="en-US" sz="1400" b="1" i="1" dirty="0">
                <a:solidFill>
                  <a:srgbClr val="F78429"/>
                </a:solidFill>
              </a:rPr>
              <a:t>744</a:t>
            </a:r>
            <a:r>
              <a:rPr lang="en-US" sz="1400" i="1" dirty="0">
                <a:solidFill>
                  <a:srgbClr val="F78429"/>
                </a:solidFill>
              </a:rPr>
              <a:t> (2015) 137</a:t>
            </a:r>
          </a:p>
          <a:p>
            <a:r>
              <a:rPr lang="en-US" sz="1400" i="1" dirty="0">
                <a:solidFill>
                  <a:srgbClr val="F78429"/>
                </a:solidFill>
              </a:rPr>
              <a:t>S. Ayet et al., PRC </a:t>
            </a:r>
            <a:r>
              <a:rPr lang="en-US" sz="1400" b="1" i="1" dirty="0">
                <a:solidFill>
                  <a:srgbClr val="F78429"/>
                </a:solidFill>
              </a:rPr>
              <a:t>99</a:t>
            </a:r>
            <a:r>
              <a:rPr lang="en-US" sz="1400" i="1" dirty="0">
                <a:solidFill>
                  <a:srgbClr val="F78429"/>
                </a:solidFill>
              </a:rPr>
              <a:t> (2019) 064313</a:t>
            </a:r>
          </a:p>
          <a:p>
            <a:r>
              <a:rPr lang="da-DK" sz="1400" i="1" dirty="0">
                <a:solidFill>
                  <a:srgbClr val="F78429"/>
                </a:solidFill>
              </a:rPr>
              <a:t>I. Miskun et al., EPJA </a:t>
            </a:r>
            <a:r>
              <a:rPr lang="da-DK" sz="1400" b="1" i="1" dirty="0">
                <a:solidFill>
                  <a:srgbClr val="F78429"/>
                </a:solidFill>
              </a:rPr>
              <a:t>55 </a:t>
            </a:r>
            <a:r>
              <a:rPr lang="da-DK" sz="1400" i="1" dirty="0">
                <a:solidFill>
                  <a:srgbClr val="F78429"/>
                </a:solidFill>
              </a:rPr>
              <a:t>(2019)148 </a:t>
            </a:r>
            <a:endParaRPr lang="en-US" sz="1400" i="1" dirty="0">
              <a:solidFill>
                <a:srgbClr val="F78429"/>
              </a:solidFill>
            </a:endParaRPr>
          </a:p>
          <a:p>
            <a:r>
              <a:rPr lang="da-DK" sz="1400" i="1" dirty="0">
                <a:solidFill>
                  <a:srgbClr val="F78429"/>
                </a:solidFill>
              </a:rPr>
              <a:t>S. Ayet et al., EPJA </a:t>
            </a:r>
            <a:r>
              <a:rPr lang="da-DK" sz="1400" b="1" i="1" dirty="0">
                <a:solidFill>
                  <a:srgbClr val="F78429"/>
                </a:solidFill>
              </a:rPr>
              <a:t>56 </a:t>
            </a:r>
            <a:r>
              <a:rPr lang="da-DK" sz="1400" i="1" dirty="0">
                <a:solidFill>
                  <a:srgbClr val="F78429"/>
                </a:solidFill>
              </a:rPr>
              <a:t>(2020) 143</a:t>
            </a:r>
          </a:p>
          <a:p>
            <a:r>
              <a:rPr lang="en-US" sz="1400" i="1" dirty="0">
                <a:solidFill>
                  <a:srgbClr val="F78429"/>
                </a:solidFill>
              </a:rPr>
              <a:t>C. Hornung et al., PLB </a:t>
            </a:r>
            <a:r>
              <a:rPr lang="en-US" sz="1400" b="1" i="1" dirty="0">
                <a:solidFill>
                  <a:srgbClr val="F78429"/>
                </a:solidFill>
              </a:rPr>
              <a:t>802</a:t>
            </a:r>
            <a:r>
              <a:rPr lang="en-US" sz="1400" i="1" dirty="0">
                <a:solidFill>
                  <a:srgbClr val="F78429"/>
                </a:solidFill>
              </a:rPr>
              <a:t> (2020) 135200</a:t>
            </a:r>
          </a:p>
          <a:p>
            <a:r>
              <a:rPr lang="da-DK" sz="1400" i="1" dirty="0">
                <a:solidFill>
                  <a:srgbClr val="F78429"/>
                </a:solidFill>
              </a:rPr>
              <a:t>A. Spataru et al., BJOP </a:t>
            </a:r>
            <a:r>
              <a:rPr lang="da-DK" sz="1400" b="1" i="1" dirty="0">
                <a:solidFill>
                  <a:srgbClr val="F78429"/>
                </a:solidFill>
              </a:rPr>
              <a:t>48 </a:t>
            </a:r>
            <a:r>
              <a:rPr lang="da-DK" sz="1400" i="1" dirty="0">
                <a:solidFill>
                  <a:srgbClr val="F78429"/>
                </a:solidFill>
              </a:rPr>
              <a:t>(2021) 535</a:t>
            </a:r>
          </a:p>
          <a:p>
            <a:r>
              <a:rPr lang="en-US" sz="1400" i="1" dirty="0">
                <a:solidFill>
                  <a:srgbClr val="F78429"/>
                </a:solidFill>
              </a:rPr>
              <a:t>I. Mardor et al., PRC </a:t>
            </a:r>
            <a:r>
              <a:rPr lang="en-US" sz="1400" b="1" i="1" dirty="0">
                <a:solidFill>
                  <a:srgbClr val="F78429"/>
                </a:solidFill>
              </a:rPr>
              <a:t>103 </a:t>
            </a:r>
            <a:r>
              <a:rPr lang="en-US" sz="1400" i="1" dirty="0">
                <a:solidFill>
                  <a:srgbClr val="F78429"/>
                </a:solidFill>
              </a:rPr>
              <a:t>(2021) 034319</a:t>
            </a:r>
          </a:p>
          <a:p>
            <a:r>
              <a:rPr lang="it-IT" sz="1400" i="1" dirty="0">
                <a:solidFill>
                  <a:srgbClr val="F78429"/>
                </a:solidFill>
              </a:rPr>
              <a:t>A. Mollaebrahimi et al., PLB </a:t>
            </a:r>
            <a:r>
              <a:rPr lang="it-IT" sz="1400" b="1" i="1" dirty="0">
                <a:solidFill>
                  <a:srgbClr val="F78429"/>
                </a:solidFill>
              </a:rPr>
              <a:t>839</a:t>
            </a:r>
            <a:r>
              <a:rPr lang="it-IT" sz="1400" i="1" dirty="0">
                <a:solidFill>
                  <a:srgbClr val="F78429"/>
                </a:solidFill>
              </a:rPr>
              <a:t> (2023) 137833</a:t>
            </a:r>
            <a:endParaRPr sz="1400" i="1" dirty="0">
              <a:solidFill>
                <a:srgbClr val="F78429"/>
              </a:solidFill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5E0F715D-D6CF-4BDD-A83A-1D5D5CA32240}"/>
              </a:ext>
            </a:extLst>
          </p:cNvPr>
          <p:cNvSpPr/>
          <p:nvPr/>
        </p:nvSpPr>
        <p:spPr>
          <a:xfrm>
            <a:off x="7752184" y="2923896"/>
            <a:ext cx="664816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A5FF"/>
                </a:solidFill>
              </a:rPr>
              <a:t>E. Leistenschneider et al., PRL </a:t>
            </a:r>
            <a:r>
              <a:rPr lang="en-US" sz="1400" b="1" i="1" dirty="0">
                <a:solidFill>
                  <a:srgbClr val="00A5FF"/>
                </a:solidFill>
              </a:rPr>
              <a:t>120</a:t>
            </a:r>
            <a:r>
              <a:rPr lang="en-US" sz="1400" i="1" dirty="0">
                <a:solidFill>
                  <a:srgbClr val="00A5FF"/>
                </a:solidFill>
              </a:rPr>
              <a:t> (2018) 062503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M. P. Reiter et al., PRC </a:t>
            </a:r>
            <a:r>
              <a:rPr lang="en-US" sz="1400" b="1" i="1" dirty="0">
                <a:solidFill>
                  <a:srgbClr val="00A5FF"/>
                </a:solidFill>
              </a:rPr>
              <a:t>98</a:t>
            </a:r>
            <a:r>
              <a:rPr lang="en-US" sz="1400" i="1" dirty="0">
                <a:solidFill>
                  <a:srgbClr val="00A5FF"/>
                </a:solidFill>
              </a:rPr>
              <a:t> (2018) 024310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M. P. Reiter et al., PRC </a:t>
            </a:r>
            <a:r>
              <a:rPr lang="en-US" sz="1400" b="1" i="1" dirty="0">
                <a:solidFill>
                  <a:srgbClr val="00A5FF"/>
                </a:solidFill>
              </a:rPr>
              <a:t>101</a:t>
            </a:r>
            <a:r>
              <a:rPr lang="en-US" sz="1400" i="1" dirty="0">
                <a:solidFill>
                  <a:srgbClr val="00A5FF"/>
                </a:solidFill>
              </a:rPr>
              <a:t> (2020)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E. Leistenschneider at al., PRL </a:t>
            </a:r>
            <a:r>
              <a:rPr lang="en-US" sz="1400" b="1" i="1" dirty="0">
                <a:solidFill>
                  <a:srgbClr val="00A5FF"/>
                </a:solidFill>
              </a:rPr>
              <a:t>126</a:t>
            </a:r>
            <a:r>
              <a:rPr lang="en-US" sz="1400" i="1" dirty="0">
                <a:solidFill>
                  <a:srgbClr val="00A5FF"/>
                </a:solidFill>
              </a:rPr>
              <a:t> (2021) 042501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S. Beck et al., PRL </a:t>
            </a:r>
            <a:r>
              <a:rPr lang="en-US" sz="1400" b="1" i="1" dirty="0">
                <a:solidFill>
                  <a:srgbClr val="00A5FF"/>
                </a:solidFill>
              </a:rPr>
              <a:t>127</a:t>
            </a:r>
            <a:r>
              <a:rPr lang="en-US" sz="1400" i="1" dirty="0">
                <a:solidFill>
                  <a:srgbClr val="00A5FF"/>
                </a:solidFill>
              </a:rPr>
              <a:t> (2021)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I. Mukul et al., PRC </a:t>
            </a:r>
            <a:r>
              <a:rPr lang="en-US" sz="1400" b="1" i="1" dirty="0">
                <a:solidFill>
                  <a:srgbClr val="00A5FF"/>
                </a:solidFill>
              </a:rPr>
              <a:t>103</a:t>
            </a:r>
            <a:r>
              <a:rPr lang="en-US" sz="1400" i="1" dirty="0">
                <a:solidFill>
                  <a:srgbClr val="00A5FF"/>
                </a:solidFill>
              </a:rPr>
              <a:t> (2021)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C. Izzo et al., PRC </a:t>
            </a:r>
            <a:r>
              <a:rPr lang="en-US" sz="1400" b="1" i="1" dirty="0">
                <a:solidFill>
                  <a:srgbClr val="00A5FF"/>
                </a:solidFill>
              </a:rPr>
              <a:t>103</a:t>
            </a:r>
            <a:r>
              <a:rPr lang="en-US" sz="1400" i="1" dirty="0">
                <a:solidFill>
                  <a:srgbClr val="00A5FF"/>
                </a:solidFill>
              </a:rPr>
              <a:t> (2021)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S. F. Paul et al., PRC </a:t>
            </a:r>
            <a:r>
              <a:rPr lang="en-US" sz="1400" b="1" i="1" dirty="0">
                <a:solidFill>
                  <a:srgbClr val="00A5FF"/>
                </a:solidFill>
              </a:rPr>
              <a:t>104</a:t>
            </a:r>
            <a:r>
              <a:rPr lang="en-US" sz="1400" i="1" dirty="0">
                <a:solidFill>
                  <a:srgbClr val="00A5FF"/>
                </a:solidFill>
              </a:rPr>
              <a:t> (2021)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W. S. Porter et al., PRC </a:t>
            </a:r>
            <a:r>
              <a:rPr lang="en-US" sz="1400" b="1" i="1" dirty="0">
                <a:solidFill>
                  <a:srgbClr val="00A5FF"/>
                </a:solidFill>
              </a:rPr>
              <a:t>105</a:t>
            </a:r>
            <a:r>
              <a:rPr lang="en-US" sz="1400" i="1" dirty="0">
                <a:solidFill>
                  <a:srgbClr val="00A5FF"/>
                </a:solidFill>
              </a:rPr>
              <a:t> (2022)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R. </a:t>
            </a:r>
            <a:r>
              <a:rPr lang="en-US" sz="1400" i="1" dirty="0" err="1">
                <a:solidFill>
                  <a:srgbClr val="00A5FF"/>
                </a:solidFill>
              </a:rPr>
              <a:t>Silwal</a:t>
            </a:r>
            <a:r>
              <a:rPr lang="en-US" sz="1400" i="1" dirty="0">
                <a:solidFill>
                  <a:srgbClr val="00A5FF"/>
                </a:solidFill>
              </a:rPr>
              <a:t> et al., PLB </a:t>
            </a:r>
            <a:r>
              <a:rPr lang="en-US" sz="1400" b="1" i="1" dirty="0">
                <a:solidFill>
                  <a:srgbClr val="00A5FF"/>
                </a:solidFill>
              </a:rPr>
              <a:t>833</a:t>
            </a:r>
            <a:r>
              <a:rPr lang="en-US" sz="1400" i="1" dirty="0">
                <a:solidFill>
                  <a:srgbClr val="00A5FF"/>
                </a:solidFill>
              </a:rPr>
              <a:t> (2022) 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W. S. Porter et al., PRC </a:t>
            </a:r>
            <a:r>
              <a:rPr lang="en-US" sz="1400" b="1" i="1" dirty="0">
                <a:solidFill>
                  <a:srgbClr val="00A5FF"/>
                </a:solidFill>
              </a:rPr>
              <a:t>106</a:t>
            </a:r>
            <a:r>
              <a:rPr lang="en-US" sz="1400" i="1" dirty="0">
                <a:solidFill>
                  <a:srgbClr val="00A5FF"/>
                </a:solidFill>
              </a:rPr>
              <a:t> (2022)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A. Jacobs et al., NPA </a:t>
            </a:r>
            <a:r>
              <a:rPr lang="en-US" sz="1400" b="1" i="1" dirty="0">
                <a:solidFill>
                  <a:srgbClr val="00A5FF"/>
                </a:solidFill>
              </a:rPr>
              <a:t>1033</a:t>
            </a:r>
            <a:r>
              <a:rPr lang="en-US" sz="1400" i="1" dirty="0">
                <a:solidFill>
                  <a:srgbClr val="00A5FF"/>
                </a:solidFill>
              </a:rPr>
              <a:t> (2023)</a:t>
            </a:r>
          </a:p>
          <a:p>
            <a:r>
              <a:rPr lang="en-US" sz="1400" i="1" dirty="0">
                <a:solidFill>
                  <a:srgbClr val="00A5FF"/>
                </a:solidFill>
              </a:rPr>
              <a:t>E. M. Lykiardopoulou et al., PRC </a:t>
            </a:r>
            <a:r>
              <a:rPr lang="en-US" sz="1400" b="1" i="1" dirty="0">
                <a:solidFill>
                  <a:srgbClr val="00A5FF"/>
                </a:solidFill>
              </a:rPr>
              <a:t>107</a:t>
            </a:r>
            <a:r>
              <a:rPr lang="en-US" sz="1400" i="1" dirty="0">
                <a:solidFill>
                  <a:srgbClr val="00A5FF"/>
                </a:solidFill>
              </a:rPr>
              <a:t> (2023)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B2543A5-339D-453B-A899-5B7E34316CB7}"/>
              </a:ext>
            </a:extLst>
          </p:cNvPr>
          <p:cNvGrpSpPr/>
          <p:nvPr/>
        </p:nvGrpSpPr>
        <p:grpSpPr>
          <a:xfrm>
            <a:off x="983432" y="1206878"/>
            <a:ext cx="1222461" cy="523357"/>
            <a:chOff x="-1808786" y="764704"/>
            <a:chExt cx="1541356" cy="676578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FFC30EF5-BCE8-4210-8D17-1534812561C6}"/>
                </a:ext>
              </a:extLst>
            </p:cNvPr>
            <p:cNvSpPr/>
            <p:nvPr/>
          </p:nvSpPr>
          <p:spPr>
            <a:xfrm>
              <a:off x="-1808786" y="764704"/>
              <a:ext cx="1541356" cy="6765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19" descr="jlu-logo-600">
              <a:extLst>
                <a:ext uri="{FF2B5EF4-FFF2-40B4-BE49-F238E27FC236}">
                  <a16:creationId xmlns:a16="http://schemas.microsoft.com/office/drawing/2014/main" id="{C50C3E32-54E4-4A3F-9639-7CAB42FEC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2950" y="827119"/>
              <a:ext cx="1470778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4AE725-C53A-A794-7A3D-2D35F809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3400"/>
          </a:xfrm>
        </p:spPr>
        <p:txBody>
          <a:bodyPr/>
          <a:lstStyle/>
          <a:p>
            <a:r>
              <a:rPr lang="en-GB" kern="1200" dirty="0">
                <a:latin typeface="Calibri" panose="020F0502020204030204" pitchFamily="34" charset="0"/>
                <a:cs typeface="Calibri" panose="020F0502020204030204" pitchFamily="34" charset="0"/>
              </a:rPr>
              <a:t>Mass measurements with the JLU MR-TOF-MS</a:t>
            </a:r>
          </a:p>
        </p:txBody>
      </p:sp>
    </p:spTree>
    <p:extLst>
      <p:ext uri="{BB962C8B-B14F-4D97-AF65-F5344CB8AC3E}">
        <p14:creationId xmlns:p14="http://schemas.microsoft.com/office/powerpoint/2010/main" val="299823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987" y="3751415"/>
            <a:ext cx="5283979" cy="1080000"/>
          </a:xfrm>
          <a:prstGeom prst="rect">
            <a:avLst/>
          </a:prstGeom>
        </p:spPr>
      </p:pic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483082" y="475258"/>
            <a:ext cx="87005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solidFill>
                  <a:srgbClr val="333399"/>
                </a:solidFill>
                <a:latin typeface="Calibri" panose="020F0502020204030204" pitchFamily="34" charset="0"/>
              </a:rPr>
              <a:t>Enables high performance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endParaRPr lang="en-US" altLang="de-DE" sz="400" dirty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Fast</a:t>
            </a: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  <a:t></a:t>
            </a: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access to very short-lived ions (T</a:t>
            </a:r>
            <a:r>
              <a:rPr lang="en-US" alt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1/2</a:t>
            </a: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~ </a:t>
            </a:r>
            <a:r>
              <a:rPr lang="en-US" alt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ms</a:t>
            </a: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Sensitive, broadband, non-scanning </a:t>
            </a: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  <a:t> efficient, access to rare ions</a:t>
            </a:r>
            <a:endParaRPr lang="en-US" altLang="de-D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413" name="Rectangle 47"/>
          <p:cNvSpPr>
            <a:spLocks noChangeArrowheads="1"/>
          </p:cNvSpPr>
          <p:nvPr/>
        </p:nvSpPr>
        <p:spPr bwMode="auto">
          <a:xfrm>
            <a:off x="483082" y="3575533"/>
            <a:ext cx="2868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H. </a:t>
            </a:r>
            <a:r>
              <a:rPr lang="en-US" alt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Wollnik</a:t>
            </a: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et al., Int. J. Mass </a:t>
            </a:r>
            <a:r>
              <a:rPr lang="en-US" alt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Spectrom</a:t>
            </a: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b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Ion Processes 96 (1990) 267</a:t>
            </a:r>
            <a:endParaRPr lang="en-GB" alt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3956986" y="3740442"/>
            <a:ext cx="10182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Injection trap</a:t>
            </a:r>
            <a:endParaRPr lang="en-GB" alt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8454746" y="4556777"/>
            <a:ext cx="758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Detector</a:t>
            </a:r>
            <a:endParaRPr lang="en-GB" alt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5613170" y="3770606"/>
            <a:ext cx="7185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Analyzer</a:t>
            </a:r>
            <a:endParaRPr lang="en-GB" alt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83082" y="4850606"/>
            <a:ext cx="981658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solidFill>
                  <a:srgbClr val="333399"/>
                </a:solidFill>
                <a:latin typeface="Calibri" panose="020F0502020204030204" pitchFamily="34" charset="0"/>
              </a:rPr>
              <a:t>Applications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Diagnostics measurements: monitor production, separation and low-energy beam preparation of exotic nuclei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Direct mass measurements of exotic nuclei</a:t>
            </a:r>
            <a:endParaRPr lang="en-US" alt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High-resolution </a:t>
            </a:r>
            <a:r>
              <a:rPr lang="de-DE" alt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mass</a:t>
            </a: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/isomer</a:t>
            </a:r>
            <a:r>
              <a:rPr lang="en-US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separator</a:t>
            </a:r>
            <a:endParaRPr lang="en-US" alt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5269369" y="5840279"/>
            <a:ext cx="42513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C. Scheidenberger et al., Hyperfine Interact. 132 (2001) 531</a:t>
            </a:r>
            <a:endParaRPr lang="en-GB" alt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4833351" y="6176051"/>
            <a:ext cx="54663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W.R. </a:t>
            </a:r>
            <a:r>
              <a:rPr lang="en-GB" alt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Plaß</a:t>
            </a:r>
            <a:r>
              <a:rPr lang="en-GB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et al., N</a:t>
            </a: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IM </a:t>
            </a:r>
            <a:r>
              <a:rPr lang="en-GB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B 266 (2008) 4560, T. Dickel et al., PLB 744 (2015) 137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3525806" y="5526464"/>
            <a:ext cx="35766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W.R. </a:t>
            </a:r>
            <a:r>
              <a:rPr lang="en-GB" alt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Plaß</a:t>
            </a:r>
            <a:r>
              <a:rPr lang="en-GB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et al., Int. J. Mass </a:t>
            </a:r>
            <a:r>
              <a:rPr lang="en-GB" alt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Spectrom</a:t>
            </a:r>
            <a:r>
              <a:rPr lang="en-GB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. 394 (2013) 134 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83082" y="2874585"/>
            <a:ext cx="71262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achieve</a:t>
            </a: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high </a:t>
            </a:r>
            <a:r>
              <a:rPr lang="de-DE" alt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mass</a:t>
            </a: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resolving</a:t>
            </a: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power </a:t>
            </a:r>
            <a:r>
              <a:rPr lang="de-DE" alt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accuracy</a:t>
            </a: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400" dirty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solidFill>
                  <a:srgbClr val="333399"/>
                </a:solidFill>
                <a:latin typeface="Calibri" panose="020F0502020204030204" pitchFamily="34" charset="0"/>
                <a:sym typeface="Symbol" pitchFamily="18" charset="2"/>
              </a:rPr>
              <a:t>Multiple-reflection time-of-flight mass spectrometer (MR-TOF-MS)</a:t>
            </a:r>
            <a:endParaRPr lang="en-GB" altLang="de-DE" dirty="0">
              <a:solidFill>
                <a:srgbClr val="333399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946" y="1631481"/>
            <a:ext cx="5348024" cy="1093090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 rot="21323864">
            <a:off x="7126555" y="1855072"/>
            <a:ext cx="3770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FF0000"/>
                </a:solidFill>
                <a:latin typeface="Calibri" panose="020F0502020204030204" pitchFamily="34" charset="0"/>
              </a:rPr>
              <a:t>...</a:t>
            </a:r>
            <a:endParaRPr lang="en-US" altLang="de-DE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8414875" y="2374965"/>
            <a:ext cx="758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Detector</a:t>
            </a:r>
            <a:endParaRPr lang="en-GB" alt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4049756" y="1641550"/>
            <a:ext cx="10182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Injection trap</a:t>
            </a:r>
            <a:endParaRPr lang="en-GB" alt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AE78F9-AF55-E3CF-475F-12B0BD8DAE98}"/>
              </a:ext>
            </a:extLst>
          </p:cNvPr>
          <p:cNvSpPr txBox="1">
            <a:spLocks/>
          </p:cNvSpPr>
          <p:nvPr/>
        </p:nvSpPr>
        <p:spPr bwMode="auto">
          <a:xfrm>
            <a:off x="0" y="-24845"/>
            <a:ext cx="12192000" cy="5334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Time-of-flight Mass Spectrometry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F59A0E-3882-2DA1-5BC5-5354F4E1154E}"/>
                  </a:ext>
                </a:extLst>
              </p:cNvPr>
              <p:cNvSpPr txBox="1"/>
              <p:nvPr/>
            </p:nvSpPr>
            <p:spPr>
              <a:xfrm>
                <a:off x="8556453" y="587560"/>
                <a:ext cx="3486424" cy="7223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𝐸</m:t>
                      </m:r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CA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r>
                        <a:rPr lang="en-CA" b="0" i="1" smtClean="0">
                          <a:latin typeface="Cambria Math"/>
                        </a:rPr>
                        <m:t>𝑞𝑒𝑈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</m:t>
                      </m:r>
                      <m:groupChr>
                        <m:groupChrPr>
                          <m:chr m:val="⇒"/>
                          <m:pos m:val="top"/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CA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    </m:t>
                          </m:r>
                        </m:e>
                      </m:groupChr>
                      <m:r>
                        <a:rPr lang="en-GB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  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F59A0E-3882-2DA1-5BC5-5354F4E1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6453" y="587560"/>
                <a:ext cx="3486424" cy="722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18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Genealogy of MR-TOF-MS built @ JLU Giessen</a:t>
            </a:r>
            <a:endParaRPr lang="de-DE" alt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824" name="Text Box 82"/>
          <p:cNvSpPr txBox="1">
            <a:spLocks noChangeArrowheads="1"/>
          </p:cNvSpPr>
          <p:nvPr/>
        </p:nvSpPr>
        <p:spPr bwMode="auto">
          <a:xfrm>
            <a:off x="43293" y="1690042"/>
            <a:ext cx="3448672" cy="648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MR-TOF-MS Isobar separator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TITAN facility (TRIUMF)</a:t>
            </a:r>
            <a:endParaRPr lang="en-GB" altLang="en-US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352968" y="582097"/>
            <a:ext cx="2755515" cy="3255640"/>
            <a:chOff x="9542386" y="585261"/>
            <a:chExt cx="2755515" cy="3255640"/>
          </a:xfrm>
        </p:grpSpPr>
        <p:pic>
          <p:nvPicPr>
            <p:cNvPr id="8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22" t="-1" b="13059"/>
            <a:stretch/>
          </p:blipFill>
          <p:spPr bwMode="auto">
            <a:xfrm>
              <a:off x="10088118" y="937930"/>
              <a:ext cx="1673210" cy="2902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82"/>
            <p:cNvSpPr txBox="1">
              <a:spLocks noChangeArrowheads="1"/>
            </p:cNvSpPr>
            <p:nvPr/>
          </p:nvSpPr>
          <p:spPr bwMode="auto">
            <a:xfrm>
              <a:off x="9542386" y="585261"/>
              <a:ext cx="275551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MR-TOF-MS at FRS Ion Catcher (GSI)</a:t>
              </a:r>
              <a:endParaRPr lang="en-GB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8069170" y="1822938"/>
            <a:ext cx="4062477" cy="4439296"/>
            <a:chOff x="6103379" y="2617748"/>
            <a:chExt cx="2995092" cy="3272905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6446076" y="3111649"/>
              <a:ext cx="2309697" cy="2779004"/>
              <a:chOff x="6665726" y="3478802"/>
              <a:chExt cx="2309697" cy="2779004"/>
            </a:xfrm>
          </p:grpSpPr>
          <p:pic>
            <p:nvPicPr>
              <p:cNvPr id="92" name="Picture 27" descr="E:\Wolfgang\Gfx\ResearchFigures\2012_05_05_pictures\IMG_5595_small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67"/>
              <a:stretch/>
            </p:blipFill>
            <p:spPr bwMode="auto">
              <a:xfrm>
                <a:off x="6665726" y="3478802"/>
                <a:ext cx="2235523" cy="27790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" name="Line 36"/>
              <p:cNvSpPr>
                <a:spLocks noChangeShapeType="1"/>
              </p:cNvSpPr>
              <p:nvPr/>
            </p:nvSpPr>
            <p:spPr bwMode="auto">
              <a:xfrm flipH="1">
                <a:off x="8431188" y="4222829"/>
                <a:ext cx="0" cy="151130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Line 37"/>
              <p:cNvSpPr>
                <a:spLocks noChangeShapeType="1"/>
              </p:cNvSpPr>
              <p:nvPr/>
            </p:nvSpPr>
            <p:spPr bwMode="auto">
              <a:xfrm flipV="1">
                <a:off x="7600925" y="5805567"/>
                <a:ext cx="649288" cy="28892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Text Box 38"/>
              <p:cNvSpPr txBox="1">
                <a:spLocks noChangeArrowheads="1"/>
              </p:cNvSpPr>
              <p:nvPr/>
            </p:nvSpPr>
            <p:spPr bwMode="auto">
              <a:xfrm>
                <a:off x="8380388" y="4802267"/>
                <a:ext cx="595035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1.2 m</a:t>
                </a:r>
              </a:p>
            </p:txBody>
          </p:sp>
          <p:sp>
            <p:nvSpPr>
              <p:cNvPr id="96" name="Text Box 39"/>
              <p:cNvSpPr txBox="1">
                <a:spLocks noChangeArrowheads="1"/>
              </p:cNvSpPr>
              <p:nvPr/>
            </p:nvSpPr>
            <p:spPr bwMode="auto">
              <a:xfrm>
                <a:off x="7783488" y="5950029"/>
                <a:ext cx="595035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0.8 m</a:t>
                </a:r>
              </a:p>
            </p:txBody>
          </p:sp>
          <p:sp>
            <p:nvSpPr>
              <p:cNvPr id="97" name="Line 40"/>
              <p:cNvSpPr>
                <a:spLocks noChangeShapeType="1"/>
              </p:cNvSpPr>
              <p:nvPr/>
            </p:nvSpPr>
            <p:spPr bwMode="auto">
              <a:xfrm flipV="1">
                <a:off x="7856513" y="3843417"/>
                <a:ext cx="358775" cy="50482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Text Box 41"/>
              <p:cNvSpPr txBox="1">
                <a:spLocks noChangeArrowheads="1"/>
              </p:cNvSpPr>
              <p:nvPr/>
            </p:nvSpPr>
            <p:spPr bwMode="auto">
              <a:xfrm>
                <a:off x="7999388" y="3538617"/>
                <a:ext cx="519112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Inlet</a:t>
                </a:r>
              </a:p>
            </p:txBody>
          </p:sp>
        </p:grpSp>
        <p:sp>
          <p:nvSpPr>
            <p:cNvPr id="32" name="Rechteck 31"/>
            <p:cNvSpPr/>
            <p:nvPr/>
          </p:nvSpPr>
          <p:spPr>
            <a:xfrm>
              <a:off x="6103379" y="2617748"/>
              <a:ext cx="29950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Mobile MR-TOF-MS for analytical mass spectrometry (JLU)</a:t>
              </a:r>
              <a:endParaRPr lang="en-GB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4743436" y="5827892"/>
            <a:ext cx="2656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Ion-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scaled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down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versions</a:t>
            </a:r>
            <a:endParaRPr 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818787" y="4042586"/>
            <a:ext cx="27046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platform: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Retrapping</a:t>
            </a:r>
            <a:endParaRPr lang="en-GB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10" name="TextBox 2"/>
          <p:cNvSpPr txBox="1">
            <a:spLocks noChangeArrowheads="1"/>
          </p:cNvSpPr>
          <p:nvPr/>
        </p:nvSpPr>
        <p:spPr bwMode="auto">
          <a:xfrm>
            <a:off x="9315436" y="6273175"/>
            <a:ext cx="2039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Dickel et al. NIM B 317 (2013)</a:t>
            </a: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4743436" y="3852358"/>
            <a:ext cx="25248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T. Dickel et al., NIM</a:t>
            </a:r>
            <a:r>
              <a:rPr lang="de-DE" altLang="de-DE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777 (2015) 172 </a:t>
            </a:r>
          </a:p>
        </p:txBody>
      </p:sp>
      <p:sp>
        <p:nvSpPr>
          <p:cNvPr id="2" name="Rechteck 1"/>
          <p:cNvSpPr/>
          <p:nvPr/>
        </p:nvSpPr>
        <p:spPr>
          <a:xfrm>
            <a:off x="371872" y="606938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GB" alt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Jesch</a:t>
            </a:r>
            <a:r>
              <a:rPr lang="en-GB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Hyperfine Interact. 235 (2015) 97 </a:t>
            </a:r>
            <a:endParaRPr lang="de-DE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Elbow Connector 11"/>
          <p:cNvCxnSpPr>
            <a:cxnSpLocks/>
            <a:stCxn id="89" idx="1"/>
            <a:endCxn id="32824" idx="0"/>
          </p:cNvCxnSpPr>
          <p:nvPr/>
        </p:nvCxnSpPr>
        <p:spPr>
          <a:xfrm rot="10800000" flipV="1">
            <a:off x="1767630" y="843706"/>
            <a:ext cx="2585339" cy="846335"/>
          </a:xfrm>
          <a:prstGeom prst="bentConnector2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cxnSpLocks/>
            <a:stCxn id="89" idx="3"/>
            <a:endCxn id="32" idx="0"/>
          </p:cNvCxnSpPr>
          <p:nvPr/>
        </p:nvCxnSpPr>
        <p:spPr>
          <a:xfrm>
            <a:off x="7108483" y="843707"/>
            <a:ext cx="2991926" cy="979231"/>
          </a:xfrm>
          <a:prstGeom prst="bentConnector2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mreiter\Dropbox\TITAN MR-TOF\IMG_8884.JPG">
            <a:extLst>
              <a:ext uri="{FF2B5EF4-FFF2-40B4-BE49-F238E27FC236}">
                <a16:creationId xmlns:a16="http://schemas.microsoft.com/office/drawing/2014/main" id="{A6748D2D-C418-90EB-288D-27CBA4E51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8" t="12279" r="7520" b="26346"/>
          <a:stretch>
            <a:fillRect/>
          </a:stretch>
        </p:blipFill>
        <p:spPr bwMode="auto">
          <a:xfrm rot="5400000">
            <a:off x="-214512" y="2927422"/>
            <a:ext cx="3866257" cy="241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619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B0FC5-8F63-7EC3-A97B-18872772A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E5B1D65-6A05-D627-CDCF-CF7C5064D4DB}"/>
              </a:ext>
            </a:extLst>
          </p:cNvPr>
          <p:cNvSpPr txBox="1">
            <a:spLocks/>
          </p:cNvSpPr>
          <p:nvPr/>
        </p:nvSpPr>
        <p:spPr bwMode="auto">
          <a:xfrm>
            <a:off x="0" y="-98536"/>
            <a:ext cx="12192000" cy="5334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First operation steps…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70092-F17D-D6BB-651E-E7E947DC1136}"/>
              </a:ext>
            </a:extLst>
          </p:cNvPr>
          <p:cNvSpPr txBox="1"/>
          <p:nvPr/>
        </p:nvSpPr>
        <p:spPr>
          <a:xfrm>
            <a:off x="1362546" y="511900"/>
            <a:ext cx="40655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prstClr val="black"/>
                </a:solidFill>
                <a:latin typeface="Calibri"/>
              </a:rPr>
              <a:t>Installation and first beamtimes:</a:t>
            </a:r>
          </a:p>
          <a:p>
            <a:r>
              <a:rPr lang="en-CA" dirty="0">
                <a:solidFill>
                  <a:prstClr val="black"/>
                </a:solidFill>
                <a:latin typeface="Calibri"/>
              </a:rPr>
              <a:t>- MR-TOF-MS @ Platform	20.03.2017</a:t>
            </a: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r>
              <a:rPr lang="en-CA" dirty="0">
                <a:solidFill>
                  <a:prstClr val="black"/>
                </a:solidFill>
                <a:latin typeface="Calibri"/>
              </a:rPr>
              <a:t>- First Vacuum                           25.03.2017</a:t>
            </a:r>
          </a:p>
          <a:p>
            <a:r>
              <a:rPr lang="en-CA" dirty="0">
                <a:solidFill>
                  <a:prstClr val="black"/>
                </a:solidFill>
                <a:latin typeface="Calibri"/>
              </a:rPr>
              <a:t>- Offline Commissioning   	27.04.2017</a:t>
            </a:r>
          </a:p>
          <a:p>
            <a:r>
              <a:rPr lang="en-CA" dirty="0">
                <a:solidFill>
                  <a:prstClr val="black"/>
                </a:solidFill>
                <a:latin typeface="Calibri"/>
              </a:rPr>
              <a:t>- OLIS Beamtime                       03.05.2017</a:t>
            </a:r>
          </a:p>
          <a:p>
            <a:r>
              <a:rPr lang="en-CA" dirty="0">
                <a:solidFill>
                  <a:prstClr val="black"/>
                </a:solidFill>
                <a:latin typeface="Calibri"/>
              </a:rPr>
              <a:t>- 1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st</a:t>
            </a:r>
            <a:r>
              <a:rPr lang="en-CA" dirty="0">
                <a:solidFill>
                  <a:prstClr val="black"/>
                </a:solidFill>
                <a:latin typeface="Calibri"/>
              </a:rPr>
              <a:t> RIB (Titanium)                    11.05.2017</a:t>
            </a:r>
          </a:p>
          <a:p>
            <a:r>
              <a:rPr lang="en-CA" dirty="0">
                <a:solidFill>
                  <a:prstClr val="black"/>
                </a:solidFill>
                <a:latin typeface="Calibri"/>
              </a:rPr>
              <a:t>- 2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nd</a:t>
            </a:r>
            <a:r>
              <a:rPr lang="en-CA" dirty="0">
                <a:solidFill>
                  <a:prstClr val="black"/>
                </a:solidFill>
                <a:latin typeface="Calibri"/>
              </a:rPr>
              <a:t> RIB (Gallium)                     18.06.2017</a:t>
            </a:r>
          </a:p>
        </p:txBody>
      </p:sp>
      <p:pic>
        <p:nvPicPr>
          <p:cNvPr id="6" name="Picture 4" descr="C:\Users\sayet\Google Drive\GSI\Conferences\II Institut Seminar\Material\MrTOF-group-wide.jpg">
            <a:extLst>
              <a:ext uri="{FF2B5EF4-FFF2-40B4-BE49-F238E27FC236}">
                <a16:creationId xmlns:a16="http://schemas.microsoft.com/office/drawing/2014/main" id="{ED59E6AC-DBCA-0E9E-3B1B-3F192195D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t="3339" r="37268" b="28654"/>
          <a:stretch>
            <a:fillRect/>
          </a:stretch>
        </p:blipFill>
        <p:spPr bwMode="auto">
          <a:xfrm>
            <a:off x="7034683" y="713232"/>
            <a:ext cx="4936416" cy="557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59EE6D3-9405-A00F-DC55-36C8E907E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r="4436" b="14527"/>
          <a:stretch>
            <a:fillRect/>
          </a:stretch>
        </p:blipFill>
        <p:spPr bwMode="auto">
          <a:xfrm>
            <a:off x="688586" y="2620261"/>
            <a:ext cx="2490457" cy="376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THOMSON\userdata\Dickel\TITAN\_TITAN-Pics\37-1411402715.jpg">
            <a:extLst>
              <a:ext uri="{FF2B5EF4-FFF2-40B4-BE49-F238E27FC236}">
                <a16:creationId xmlns:a16="http://schemas.microsoft.com/office/drawing/2014/main" id="{233BDBDD-E177-235B-0D2B-2482DE4A7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r="8475"/>
          <a:stretch>
            <a:fillRect/>
          </a:stretch>
        </p:blipFill>
        <p:spPr bwMode="auto">
          <a:xfrm>
            <a:off x="3982330" y="2604946"/>
            <a:ext cx="2349976" cy="374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026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1" descr="C:\Users\mreiter\Desktop\vis-MRTOF-TITAN-upward-03-7-cooler.png">
            <a:extLst>
              <a:ext uri="{FF2B5EF4-FFF2-40B4-BE49-F238E27FC236}">
                <a16:creationId xmlns:a16="http://schemas.microsoft.com/office/drawing/2014/main" id="{D6F5085F-4C2E-39CA-D33E-04034D26A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1" r="30077" b="48509"/>
          <a:stretch/>
        </p:blipFill>
        <p:spPr bwMode="auto">
          <a:xfrm flipH="1">
            <a:off x="1359031" y="1695396"/>
            <a:ext cx="3207686" cy="472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Shape 10">
            <a:extLst>
              <a:ext uri="{FF2B5EF4-FFF2-40B4-BE49-F238E27FC236}">
                <a16:creationId xmlns:a16="http://schemas.microsoft.com/office/drawing/2014/main" id="{EC875338-111F-5A6D-B6CF-4655699BB4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5461" y="2506872"/>
            <a:ext cx="1222101" cy="37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49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TOF analyzer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4F494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Geschweifte Klammer rechts 1">
            <a:extLst>
              <a:ext uri="{FF2B5EF4-FFF2-40B4-BE49-F238E27FC236}">
                <a16:creationId xmlns:a16="http://schemas.microsoft.com/office/drawing/2014/main" id="{D869690A-CBE2-468C-A346-37F68007F668}"/>
              </a:ext>
            </a:extLst>
          </p:cNvPr>
          <p:cNvSpPr/>
          <p:nvPr/>
        </p:nvSpPr>
        <p:spPr>
          <a:xfrm rot="10800000">
            <a:off x="1837594" y="2029443"/>
            <a:ext cx="183413" cy="1381219"/>
          </a:xfrm>
          <a:prstGeom prst="rightBrac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93776-3CC9-7A2D-5ECE-68DD043BB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MR-TOF-MS @ TITAN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9C3130F-2AE9-83C8-8A45-0A2BA95A0DA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60644" y="878958"/>
            <a:ext cx="5405882" cy="5643293"/>
          </a:xfrm>
          <a:prstGeom prst="rect">
            <a:avLst/>
          </a:prstGeom>
          <a:ln>
            <a:noFill/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891C1B6-4019-A3F0-A040-272B156A9084}"/>
              </a:ext>
            </a:extLst>
          </p:cNvPr>
          <p:cNvSpPr/>
          <p:nvPr/>
        </p:nvSpPr>
        <p:spPr>
          <a:xfrm>
            <a:off x="6561825" y="1546578"/>
            <a:ext cx="1100559" cy="268886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noFill/>
            <a:prstDash val="solid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032346-9AC2-0C66-BA9E-753EB42BD9B6}"/>
              </a:ext>
            </a:extLst>
          </p:cNvPr>
          <p:cNvSpPr txBox="1"/>
          <p:nvPr/>
        </p:nvSpPr>
        <p:spPr>
          <a:xfrm>
            <a:off x="9681736" y="683324"/>
            <a:ext cx="2070100" cy="2092762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>
            <a:solidFill>
              <a:srgbClr val="4BACC6">
                <a:lumMod val="75000"/>
              </a:srgb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MPET: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mass  measurement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via determination of cyclotron frequency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AA89FF-364A-E523-7CBB-C2EFE7EEFE24}"/>
              </a:ext>
            </a:extLst>
          </p:cNvPr>
          <p:cNvSpPr/>
          <p:nvPr/>
        </p:nvSpPr>
        <p:spPr>
          <a:xfrm>
            <a:off x="3930299" y="5347659"/>
            <a:ext cx="768350" cy="585637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noFill/>
            <a:prstDash val="solid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246D912-7478-A6AD-6010-C6CA33AD78D6}"/>
              </a:ext>
            </a:extLst>
          </p:cNvPr>
          <p:cNvSpPr/>
          <p:nvPr/>
        </p:nvSpPr>
        <p:spPr>
          <a:xfrm>
            <a:off x="5619399" y="4285257"/>
            <a:ext cx="1536700" cy="647700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noFill/>
            <a:prstDash val="solid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10D2260-2C49-0207-49EB-1B18BBABDFD0}"/>
              </a:ext>
            </a:extLst>
          </p:cNvPr>
          <p:cNvSpPr/>
          <p:nvPr/>
        </p:nvSpPr>
        <p:spPr>
          <a:xfrm>
            <a:off x="3513825" y="6155547"/>
            <a:ext cx="1222923" cy="323850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noFill/>
            <a:prstDash val="solid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B67CB9E-A8DE-8D01-D3E2-AF3CD98A6D88}"/>
              </a:ext>
            </a:extLst>
          </p:cNvPr>
          <p:cNvSpPr/>
          <p:nvPr/>
        </p:nvSpPr>
        <p:spPr>
          <a:xfrm>
            <a:off x="5892449" y="6155547"/>
            <a:ext cx="2978150" cy="323850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noFill/>
            <a:prstDash val="solid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E5816DD-23FB-480A-E376-26533EF61C9D}"/>
              </a:ext>
            </a:extLst>
          </p:cNvPr>
          <p:cNvSpPr/>
          <p:nvPr/>
        </p:nvSpPr>
        <p:spPr>
          <a:xfrm>
            <a:off x="6717776" y="3580867"/>
            <a:ext cx="1536700" cy="323850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noFill/>
            <a:prstDash val="solid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80D14FF-6B1D-9CB6-FA26-0690DCECCA34}"/>
              </a:ext>
            </a:extLst>
          </p:cNvPr>
          <p:cNvSpPr/>
          <p:nvPr/>
        </p:nvSpPr>
        <p:spPr>
          <a:xfrm>
            <a:off x="7786866" y="1014459"/>
            <a:ext cx="956733" cy="323850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noFill/>
            <a:prstDash val="solid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2E11C15B-EF38-ACD8-E48F-D996F1B8323C}"/>
              </a:ext>
            </a:extLst>
          </p:cNvPr>
          <p:cNvSpPr txBox="1">
            <a:spLocks/>
          </p:cNvSpPr>
          <p:nvPr/>
        </p:nvSpPr>
        <p:spPr>
          <a:xfrm>
            <a:off x="8536676" y="6072997"/>
            <a:ext cx="1439863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1" charset="0"/>
              <a:ea typeface="ヒラギノ角ゴ Pro W3" pitchFamily="-111" charset="-128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E56EFBA-1699-6EC7-F30A-83532CF80065}"/>
              </a:ext>
            </a:extLst>
          </p:cNvPr>
          <p:cNvSpPr/>
          <p:nvPr/>
        </p:nvSpPr>
        <p:spPr>
          <a:xfrm>
            <a:off x="4618725" y="1773424"/>
            <a:ext cx="1473201" cy="368706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noFill/>
            <a:prstDash val="solid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23E54E-68FB-6014-A2BF-BF790D58586A}"/>
              </a:ext>
            </a:extLst>
          </p:cNvPr>
          <p:cNvSpPr txBox="1"/>
          <p:nvPr/>
        </p:nvSpPr>
        <p:spPr>
          <a:xfrm>
            <a:off x="190685" y="600774"/>
            <a:ext cx="4166265" cy="1089660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>
            <a:solidFill>
              <a:srgbClr val="4BACC6">
                <a:lumMod val="75000"/>
              </a:srgb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MR-TOF MS: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remove isobaric contaminants and mass measurements via time-of-flight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D7CBFE-114B-F035-1B50-9494400E779C}"/>
              </a:ext>
            </a:extLst>
          </p:cNvPr>
          <p:cNvSpPr/>
          <p:nvPr/>
        </p:nvSpPr>
        <p:spPr>
          <a:xfrm>
            <a:off x="6091926" y="6222921"/>
            <a:ext cx="61040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J.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Dilling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200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et al.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, NIMB 204 (2003) 492, </a:t>
            </a:r>
            <a:r>
              <a:rPr lang="en-GB" alt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C. </a:t>
            </a:r>
            <a:r>
              <a:rPr lang="en-GB" altLang="en-US" sz="1200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Jesch</a:t>
            </a:r>
            <a:r>
              <a:rPr lang="en-GB" alt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et al., Hyperfine Interact. 235 (2015) 97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pic>
        <p:nvPicPr>
          <p:cNvPr id="57" name="Picture 56" descr="http://umanitoba.ca/admin/media/UM_l_clr_horz.jpg">
            <a:extLst>
              <a:ext uri="{FF2B5EF4-FFF2-40B4-BE49-F238E27FC236}">
                <a16:creationId xmlns:a16="http://schemas.microsoft.com/office/drawing/2014/main" id="{AE30CCED-4A27-42E2-078B-CAA01077374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949" y="600774"/>
            <a:ext cx="1455507" cy="435072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58" name="Picture 2" descr="https://encrypted-tbn2.gstatic.com/images?q=tbn:ANd9GcTQ58FZCiCAYXLHOIophZH1GR3w92q-rHjcfGdoEAuozkom8x9BWg">
            <a:extLst>
              <a:ext uri="{FF2B5EF4-FFF2-40B4-BE49-F238E27FC236}">
                <a16:creationId xmlns:a16="http://schemas.microsoft.com/office/drawing/2014/main" id="{7D79B054-1046-D41D-FFD2-58744053697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35" y="987018"/>
            <a:ext cx="1113738" cy="395995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4520258-1560-8741-061C-25D8A20E86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821" y="3260945"/>
            <a:ext cx="1455507" cy="519519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4BEF9FB9-030F-CCA7-095F-EA5E1D0AACA0}"/>
              </a:ext>
            </a:extLst>
          </p:cNvPr>
          <p:cNvSpPr/>
          <p:nvPr/>
        </p:nvSpPr>
        <p:spPr>
          <a:xfrm>
            <a:off x="9442801" y="3414201"/>
            <a:ext cx="2610276" cy="2625109"/>
          </a:xfrm>
          <a:prstGeom prst="rect">
            <a:avLst/>
          </a:prstGeom>
          <a:solidFill>
            <a:srgbClr val="EEECE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3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RIUMF’s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3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3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rap for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3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tomic and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3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uclear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13F7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13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High-precision mass measurements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13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In-trap decay spectroscopy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C4E83C-AF27-0B30-94BE-1AFA0590F21C}"/>
              </a:ext>
            </a:extLst>
          </p:cNvPr>
          <p:cNvSpPr txBox="1"/>
          <p:nvPr/>
        </p:nvSpPr>
        <p:spPr>
          <a:xfrm>
            <a:off x="5805247" y="5229901"/>
            <a:ext cx="2275829" cy="749141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>
            <a:solidFill>
              <a:srgbClr val="4BACC6">
                <a:lumMod val="75000"/>
              </a:srgb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RFQ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accumulate, cool and bunch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6" name="TextShape 10">
            <a:extLst>
              <a:ext uri="{FF2B5EF4-FFF2-40B4-BE49-F238E27FC236}">
                <a16:creationId xmlns:a16="http://schemas.microsoft.com/office/drawing/2014/main" id="{80742DAE-DA98-0EB5-E0A5-3414BFD04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757" y="1925588"/>
            <a:ext cx="1024920" cy="4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49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MCP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4F494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Line 13">
            <a:extLst>
              <a:ext uri="{FF2B5EF4-FFF2-40B4-BE49-F238E27FC236}">
                <a16:creationId xmlns:a16="http://schemas.microsoft.com/office/drawing/2014/main" id="{F3BA6C47-E0DE-F120-2D85-F1BAF3BD32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30320" y="2029443"/>
            <a:ext cx="482005" cy="112687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8" name="TextShape 11">
            <a:extLst>
              <a:ext uri="{FF2B5EF4-FFF2-40B4-BE49-F238E27FC236}">
                <a16:creationId xmlns:a16="http://schemas.microsoft.com/office/drawing/2014/main" id="{1B615A5B-2746-A9AC-799B-5C89DB986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47" y="3080310"/>
            <a:ext cx="1302708" cy="108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49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F49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49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F49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Retrapping</a:t>
            </a:r>
            <a:endParaRPr kumimoji="0" lang="de-DE" altLang="en-US" sz="1800" b="0" i="0" u="none" strike="noStrike" kern="0" cap="none" spc="0" normalizeH="0" baseline="0" noProof="0" dirty="0">
              <a:ln>
                <a:noFill/>
              </a:ln>
              <a:solidFill>
                <a:srgbClr val="4F494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49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Trap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4F494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Line 13">
            <a:extLst>
              <a:ext uri="{FF2B5EF4-FFF2-40B4-BE49-F238E27FC236}">
                <a16:creationId xmlns:a16="http://schemas.microsoft.com/office/drawing/2014/main" id="{091F64B6-25FC-608E-7715-34037223B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765" y="3232150"/>
            <a:ext cx="938305" cy="301624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0" name="TextShape 11">
            <a:extLst>
              <a:ext uri="{FF2B5EF4-FFF2-40B4-BE49-F238E27FC236}">
                <a16:creationId xmlns:a16="http://schemas.microsoft.com/office/drawing/2014/main" id="{47E5F4C0-4C46-B939-6443-2BBB7F16E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084" y="2769662"/>
            <a:ext cx="1350782" cy="103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49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49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Accumulation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49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Trap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4F494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Line 13">
            <a:extLst>
              <a:ext uri="{FF2B5EF4-FFF2-40B4-BE49-F238E27FC236}">
                <a16:creationId xmlns:a16="http://schemas.microsoft.com/office/drawing/2014/main" id="{CA1A7C53-0E21-FA83-E2FA-FCE3FB6388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41692" y="3669176"/>
            <a:ext cx="573920" cy="865296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0B5F783-0750-78D6-92CE-F883EB99B322}"/>
              </a:ext>
            </a:extLst>
          </p:cNvPr>
          <p:cNvSpPr txBox="1"/>
          <p:nvPr/>
        </p:nvSpPr>
        <p:spPr>
          <a:xfrm>
            <a:off x="6943161" y="3669176"/>
            <a:ext cx="1650118" cy="1089660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>
            <a:solidFill>
              <a:srgbClr val="4BACC6">
                <a:lumMod val="75000"/>
              </a:srgb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EBIT: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Charge State Breeding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EBAC3F-52B3-D836-F45E-AE48115A24AE}"/>
              </a:ext>
            </a:extLst>
          </p:cNvPr>
          <p:cNvSpPr txBox="1"/>
          <p:nvPr/>
        </p:nvSpPr>
        <p:spPr>
          <a:xfrm>
            <a:off x="5915035" y="1061773"/>
            <a:ext cx="1650118" cy="749141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>
            <a:solidFill>
              <a:srgbClr val="4BACC6">
                <a:lumMod val="75000"/>
              </a:srgb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Cooler Trap: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Cooling of HCIs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4B729E2-E9B1-CFFD-0AC6-6B267DD36F5B}"/>
              </a:ext>
            </a:extLst>
          </p:cNvPr>
          <p:cNvSpPr/>
          <p:nvPr/>
        </p:nvSpPr>
        <p:spPr>
          <a:xfrm>
            <a:off x="5129213" y="2071687"/>
            <a:ext cx="719137" cy="1509179"/>
          </a:xfrm>
          <a:custGeom>
            <a:avLst/>
            <a:gdLst>
              <a:gd name="csX0" fmla="*/ 0 w 719137"/>
              <a:gd name="csY0" fmla="*/ 0 h 1509179"/>
              <a:gd name="csX1" fmla="*/ 352377 w 719137"/>
              <a:gd name="csY1" fmla="*/ 0 h 1509179"/>
              <a:gd name="csX2" fmla="*/ 719137 w 719137"/>
              <a:gd name="csY2" fmla="*/ 0 h 1509179"/>
              <a:gd name="csX3" fmla="*/ 719137 w 719137"/>
              <a:gd name="csY3" fmla="*/ 533243 h 1509179"/>
              <a:gd name="csX4" fmla="*/ 719137 w 719137"/>
              <a:gd name="csY4" fmla="*/ 1036303 h 1509179"/>
              <a:gd name="csX5" fmla="*/ 719137 w 719137"/>
              <a:gd name="csY5" fmla="*/ 1509179 h 1509179"/>
              <a:gd name="csX6" fmla="*/ 373951 w 719137"/>
              <a:gd name="csY6" fmla="*/ 1509179 h 1509179"/>
              <a:gd name="csX7" fmla="*/ 0 w 719137"/>
              <a:gd name="csY7" fmla="*/ 1509179 h 1509179"/>
              <a:gd name="csX8" fmla="*/ 0 w 719137"/>
              <a:gd name="csY8" fmla="*/ 975936 h 1509179"/>
              <a:gd name="csX9" fmla="*/ 0 w 719137"/>
              <a:gd name="csY9" fmla="*/ 442693 h 1509179"/>
              <a:gd name="csX10" fmla="*/ 0 w 719137"/>
              <a:gd name="csY10" fmla="*/ 0 h 15091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719137" h="1509179" extrusionOk="0">
                <a:moveTo>
                  <a:pt x="0" y="0"/>
                </a:moveTo>
                <a:cubicBezTo>
                  <a:pt x="75598" y="-14797"/>
                  <a:pt x="250758" y="27991"/>
                  <a:pt x="352377" y="0"/>
                </a:cubicBezTo>
                <a:cubicBezTo>
                  <a:pt x="453996" y="-27991"/>
                  <a:pt x="545661" y="5513"/>
                  <a:pt x="719137" y="0"/>
                </a:cubicBezTo>
                <a:cubicBezTo>
                  <a:pt x="767589" y="191773"/>
                  <a:pt x="696930" y="315507"/>
                  <a:pt x="719137" y="533243"/>
                </a:cubicBezTo>
                <a:cubicBezTo>
                  <a:pt x="741344" y="750979"/>
                  <a:pt x="694274" y="917727"/>
                  <a:pt x="719137" y="1036303"/>
                </a:cubicBezTo>
                <a:cubicBezTo>
                  <a:pt x="744000" y="1154879"/>
                  <a:pt x="673075" y="1286034"/>
                  <a:pt x="719137" y="1509179"/>
                </a:cubicBezTo>
                <a:cubicBezTo>
                  <a:pt x="590237" y="1516969"/>
                  <a:pt x="477122" y="1470717"/>
                  <a:pt x="373951" y="1509179"/>
                </a:cubicBezTo>
                <a:cubicBezTo>
                  <a:pt x="270780" y="1547641"/>
                  <a:pt x="154596" y="1495475"/>
                  <a:pt x="0" y="1509179"/>
                </a:cubicBezTo>
                <a:cubicBezTo>
                  <a:pt x="-59943" y="1310007"/>
                  <a:pt x="36598" y="1205297"/>
                  <a:pt x="0" y="975936"/>
                </a:cubicBezTo>
                <a:cubicBezTo>
                  <a:pt x="-36598" y="746575"/>
                  <a:pt x="32700" y="562502"/>
                  <a:pt x="0" y="442693"/>
                </a:cubicBezTo>
                <a:cubicBezTo>
                  <a:pt x="-32700" y="322884"/>
                  <a:pt x="44226" y="165035"/>
                  <a:pt x="0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B9C52AB-A71C-A2A0-BF3C-7694FA5381FB}"/>
              </a:ext>
            </a:extLst>
          </p:cNvPr>
          <p:cNvCxnSpPr>
            <a:cxnSpLocks/>
          </p:cNvCxnSpPr>
          <p:nvPr/>
        </p:nvCxnSpPr>
        <p:spPr>
          <a:xfrm flipH="1" flipV="1">
            <a:off x="2714583" y="1810914"/>
            <a:ext cx="2414630" cy="260773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4348F23-D333-0724-DEC8-575FA17E71AE}"/>
              </a:ext>
            </a:extLst>
          </p:cNvPr>
          <p:cNvCxnSpPr>
            <a:cxnSpLocks/>
          </p:cNvCxnSpPr>
          <p:nvPr/>
        </p:nvCxnSpPr>
        <p:spPr>
          <a:xfrm flipH="1">
            <a:off x="3637201" y="3585828"/>
            <a:ext cx="1502601" cy="249539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655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2"/>
          <a:stretch/>
        </p:blipFill>
        <p:spPr>
          <a:xfrm>
            <a:off x="96330" y="2152490"/>
            <a:ext cx="6062710" cy="4240639"/>
          </a:xfrm>
          <a:prstGeom prst="rect">
            <a:avLst/>
          </a:prstGeom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86231" y="6348700"/>
            <a:ext cx="29674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1200" i="1" dirty="0">
                <a:latin typeface="+mj-lt"/>
              </a:rPr>
              <a:t>I. </a:t>
            </a:r>
            <a:r>
              <a:rPr lang="en-US" altLang="de-DE" sz="1200" i="1" dirty="0" err="1">
                <a:latin typeface="+mj-lt"/>
              </a:rPr>
              <a:t>Mardor</a:t>
            </a:r>
            <a:r>
              <a:rPr lang="en-US" altLang="de-DE" sz="1200" i="1" dirty="0">
                <a:latin typeface="+mj-lt"/>
              </a:rPr>
              <a:t> et al., PRC 103, 034319 (2021)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"/>
              <p:cNvSpPr txBox="1">
                <a:spLocks noChangeArrowheads="1"/>
              </p:cNvSpPr>
              <p:nvPr/>
            </p:nvSpPr>
            <p:spPr bwMode="auto">
              <a:xfrm>
                <a:off x="303701" y="1072064"/>
                <a:ext cx="4901171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69875" indent="-269875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358775" indent="-358775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00000" indent="-342900" eaLnBrk="1" hangingPunct="1"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dirty="0">
                    <a:solidFill>
                      <a:srgbClr val="333399"/>
                    </a:solidFill>
                  </a:rPr>
                  <a:t>MRP of almost 1,000,000 at total TOF of ~23 </a:t>
                </a:r>
                <a:r>
                  <a:rPr lang="en-US" altLang="en-US" dirty="0" err="1">
                    <a:solidFill>
                      <a:srgbClr val="333399"/>
                    </a:solidFill>
                  </a:rPr>
                  <a:t>ms</a:t>
                </a:r>
                <a:r>
                  <a:rPr lang="en-US" altLang="en-US" dirty="0">
                    <a:solidFill>
                      <a:srgbClr val="333399"/>
                    </a:solidFill>
                  </a:rPr>
                  <a:t> (~900T)</a:t>
                </a:r>
              </a:p>
              <a:p>
                <a:pPr marL="900000" indent="-342900" eaLnBrk="1" hangingPunct="1"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dirty="0"/>
                  <a:t>Mass accuracy down to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/>
                        <a:cs typeface="Calibri" panose="020F0502020204030204" pitchFamily="34" charset="0"/>
                      </a:rPr>
                      <m:t>1.7</m:t>
                    </m:r>
                    <m:r>
                      <a:rPr lang="de-DE" i="1">
                        <a:latin typeface="Cambria Math"/>
                        <a:ea typeface="Cambria Math"/>
                        <a:cs typeface="Calibri" panose="020F0502020204030204" pitchFamily="34" charset="0"/>
                      </a:rPr>
                      <m:t>∙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  <a:ea typeface="Cambria Math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de-DE" i="1">
                            <a:latin typeface="Cambria Math"/>
                            <a:ea typeface="Cambria Math"/>
                            <a:cs typeface="Calibri" panose="020F0502020204030204" pitchFamily="34" charset="0"/>
                          </a:rPr>
                          <m:t>−8</m:t>
                        </m:r>
                      </m:sup>
                    </m:sSup>
                  </m:oMath>
                </a14:m>
                <a:endParaRPr lang="de-DE" dirty="0">
                  <a:solidFill>
                    <a:srgbClr val="333399"/>
                  </a:solidFill>
                  <a:ea typeface="Cambria Math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701" y="1072064"/>
                <a:ext cx="4901171" cy="1015663"/>
              </a:xfrm>
              <a:prstGeom prst="rect">
                <a:avLst/>
              </a:prstGeom>
              <a:blipFill>
                <a:blip r:embed="rId4"/>
                <a:stretch>
                  <a:fillRect t="-3012" b="-108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3985343" y="3431390"/>
            <a:ext cx="19216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9875" indent="-269875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358775" indent="-358775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/>
            <a:r>
              <a:rPr lang="en-US" sz="1400" dirty="0">
                <a:solidFill>
                  <a:srgbClr val="333399"/>
                </a:solidFill>
              </a:rPr>
              <a:t>- 485 events collected</a:t>
            </a:r>
          </a:p>
          <a:p>
            <a:pPr marL="0" indent="0"/>
            <a:r>
              <a:rPr lang="en-US" sz="1400" dirty="0"/>
              <a:t>- </a:t>
            </a:r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/>
              <a:t>m = </a:t>
            </a:r>
            <a:r>
              <a:rPr lang="en-US" sz="1400" b="1" dirty="0"/>
              <a:t>2.6 keV</a:t>
            </a:r>
            <a:br>
              <a:rPr lang="en-US" sz="1400" b="1" dirty="0"/>
            </a:br>
            <a:r>
              <a:rPr lang="en-US" sz="1400" b="1" dirty="0"/>
              <a:t>- </a:t>
            </a:r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/>
              <a:t>m/m = </a:t>
            </a:r>
            <a:r>
              <a:rPr lang="en-US" sz="1400" b="1" dirty="0"/>
              <a:t>4.0×10</a:t>
            </a:r>
            <a:r>
              <a:rPr lang="en-US" sz="1400" b="1" baseline="30000" dirty="0"/>
              <a:t>-8</a:t>
            </a:r>
            <a:endParaRPr lang="en-US" sz="1400" dirty="0">
              <a:solidFill>
                <a:srgbClr val="333399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" y="1177204"/>
            <a:ext cx="850392" cy="85039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8385182-3DBD-4463-91F2-2C1C5FB705F9}"/>
              </a:ext>
            </a:extLst>
          </p:cNvPr>
          <p:cNvSpPr txBox="1"/>
          <p:nvPr/>
        </p:nvSpPr>
        <p:spPr>
          <a:xfrm>
            <a:off x="303701" y="576266"/>
            <a:ext cx="1276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need: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D07B501-10EE-4A79-89AA-30557B66B399}"/>
              </a:ext>
            </a:extLst>
          </p:cNvPr>
          <p:cNvSpPr txBox="1"/>
          <p:nvPr/>
        </p:nvSpPr>
        <p:spPr>
          <a:xfrm>
            <a:off x="1980530" y="602635"/>
            <a:ext cx="249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Faster measurement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ECA5E3F-37B3-4304-A922-3188445373B8}"/>
              </a:ext>
            </a:extLst>
          </p:cNvPr>
          <p:cNvSpPr txBox="1"/>
          <p:nvPr/>
        </p:nvSpPr>
        <p:spPr>
          <a:xfrm>
            <a:off x="4640232" y="61139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176213" indent="-176213">
              <a:buFont typeface="Arial" panose="020B0604020202020204" pitchFamily="34" charset="0"/>
              <a:buChar char="•"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Higher precision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FF4E4A2-53EE-4997-847A-8B5160ED9468}"/>
              </a:ext>
            </a:extLst>
          </p:cNvPr>
          <p:cNvSpPr txBox="1"/>
          <p:nvPr/>
        </p:nvSpPr>
        <p:spPr>
          <a:xfrm>
            <a:off x="6960096" y="602635"/>
            <a:ext cx="210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176213" indent="-176213">
              <a:buFont typeface="Arial" panose="020B0604020202020204" pitchFamily="34" charset="0"/>
              <a:buChar char="•"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Higher sensitivity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82C5BB7-5ED2-4208-9620-9C6291F95F11}"/>
              </a:ext>
            </a:extLst>
          </p:cNvPr>
          <p:cNvSpPr txBox="1"/>
          <p:nvPr/>
        </p:nvSpPr>
        <p:spPr>
          <a:xfrm>
            <a:off x="9356904" y="606874"/>
            <a:ext cx="253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176213" indent="-176213">
              <a:buFont typeface="Arial" panose="020B0604020202020204" pitchFamily="34" charset="0"/>
              <a:buChar char="•"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Higher rate capability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E652F824-6F68-4629-A2C3-9856282D7978}"/>
              </a:ext>
            </a:extLst>
          </p:cNvPr>
          <p:cNvCxnSpPr/>
          <p:nvPr/>
        </p:nvCxnSpPr>
        <p:spPr>
          <a:xfrm>
            <a:off x="0" y="1051638"/>
            <a:ext cx="12192000" cy="70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7B118B85-25D3-3A6D-AE82-BB8F4136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3400"/>
          </a:xfrm>
        </p:spPr>
        <p:txBody>
          <a:bodyPr/>
          <a:lstStyle/>
          <a:p>
            <a:r>
              <a:rPr lang="en-US" kern="1200" dirty="0">
                <a:latin typeface="Calibri" panose="020F0502020204030204" pitchFamily="34" charset="0"/>
                <a:cs typeface="Calibri" panose="020F0502020204030204" pitchFamily="34" charset="0"/>
              </a:rPr>
              <a:t>Performance of MR-TOF-MS: Mass resolving power and accuracy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7F8A9-0A2C-58CD-D8D6-CDB9077E07B9}"/>
              </a:ext>
            </a:extLst>
          </p:cNvPr>
          <p:cNvSpPr txBox="1"/>
          <p:nvPr/>
        </p:nvSpPr>
        <p:spPr>
          <a:xfrm>
            <a:off x="8982346" y="6348699"/>
            <a:ext cx="32792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i="1">
                <a:latin typeface="+mj-lt"/>
              </a:defRPr>
            </a:lvl1pPr>
            <a:lvl2pPr marL="742950" indent="-285750" eaLnBrk="0" hangingPunct="0">
              <a:defRPr sz="2000">
                <a:latin typeface="Arial" pitchFamily="34" charset="0"/>
              </a:defRPr>
            </a:lvl2pPr>
            <a:lvl3pPr marL="1143000" indent="-228600" eaLnBrk="0" hangingPunct="0">
              <a:defRPr sz="2000">
                <a:latin typeface="Arial" pitchFamily="34" charset="0"/>
              </a:defRPr>
            </a:lvl3pPr>
            <a:lvl4pPr marL="1600200" indent="-228600" eaLnBrk="0" hangingPunct="0">
              <a:defRPr sz="2000">
                <a:latin typeface="Arial" pitchFamily="34" charset="0"/>
              </a:defRPr>
            </a:lvl4pPr>
            <a:lvl5pPr marL="2057400" indent="-228600" eaLnBrk="0" hangingPunct="0">
              <a:defRPr sz="20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</a:defRPr>
            </a:lvl9pPr>
          </a:lstStyle>
          <a:p>
            <a:r>
              <a:rPr lang="en-GB" dirty="0"/>
              <a:t>M. P. Reiter et al., NIM A 1018 (2021) 165823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3138FF-CBDB-5B2F-C1FE-043FE3BB6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708" y="2005966"/>
            <a:ext cx="5538909" cy="424063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CD73A678-32D6-D098-D6CE-50DB7088F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446" y="1434235"/>
            <a:ext cx="490117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9875" indent="-269875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358775" indent="-358775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57100" indent="0" eaLnBrk="1" hangingPunct="1">
              <a:defRPr/>
            </a:pPr>
            <a:r>
              <a:rPr lang="en-GB" altLang="en-US" sz="1800" dirty="0">
                <a:solidFill>
                  <a:srgbClr val="FF0000"/>
                </a:solidFill>
                <a:latin typeface="+mn-lt"/>
              </a:rPr>
              <a:t>All species </a:t>
            </a:r>
            <a:r>
              <a:rPr lang="en-GB" altLang="en-US" sz="1800" dirty="0">
                <a:solidFill>
                  <a:srgbClr val="FF0000"/>
                </a:solidFill>
                <a:latin typeface="+mj-lt"/>
              </a:rPr>
              <a:t>250k</a:t>
            </a:r>
            <a:r>
              <a:rPr lang="en-GB" altLang="en-US" sz="1800" dirty="0">
                <a:solidFill>
                  <a:srgbClr val="FF0000"/>
                </a:solidFill>
                <a:latin typeface="+mn-lt"/>
              </a:rPr>
              <a:t> below 9ms!</a:t>
            </a:r>
            <a:endParaRPr lang="de-DE" sz="1800" dirty="0">
              <a:solidFill>
                <a:srgbClr val="FF0000"/>
              </a:solidFill>
              <a:latin typeface="+mn-lt"/>
            </a:endParaRPr>
          </a:p>
          <a:p>
            <a:pPr marL="557100" indent="0" eaLnBrk="1" hangingPunct="1">
              <a:defRPr/>
            </a:pPr>
            <a:endParaRPr lang="en-US" altLang="en-US" b="1" dirty="0">
              <a:solidFill>
                <a:srgbClr val="33339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BB84F7-84F5-4EE8-AF22-99BDB309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173" y="1072064"/>
            <a:ext cx="49011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9875" indent="-269875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358775" indent="-358775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000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TITAN’s MR-TOF-MS</a:t>
            </a:r>
            <a:endParaRPr lang="de-DE" dirty="0">
              <a:ea typeface="Cambria Math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25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DFB87-7FB6-49D7-B97A-803F97386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latin typeface="Calibri" panose="020F0502020204030204" pitchFamily="34" charset="0"/>
                <a:cs typeface="Calibri" panose="020F0502020204030204" pitchFamily="34" charset="0"/>
              </a:rPr>
              <a:t>Performance of MR-TOF-MS: Rate capabilities</a:t>
            </a:r>
            <a:endParaRPr lang="en-US" dirty="0"/>
          </a:p>
        </p:txBody>
      </p:sp>
      <p:sp>
        <p:nvSpPr>
          <p:cNvPr id="3" name="Rectangle 49">
            <a:extLst>
              <a:ext uri="{FF2B5EF4-FFF2-40B4-BE49-F238E27FC236}">
                <a16:creationId xmlns:a16="http://schemas.microsoft.com/office/drawing/2014/main" id="{168DEF0F-E984-4ED5-A745-F60BD6BDC938}"/>
              </a:ext>
            </a:extLst>
          </p:cNvPr>
          <p:cNvSpPr/>
          <p:nvPr/>
        </p:nvSpPr>
        <p:spPr>
          <a:xfrm>
            <a:off x="1642519" y="6046594"/>
            <a:ext cx="3213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200" i="1" dirty="0">
                <a:latin typeface="+mj-lt"/>
              </a:rPr>
              <a:t>M.P. Reiter et al. NIM B 463</a:t>
            </a:r>
            <a:r>
              <a:rPr lang="en-GB" altLang="en-US" sz="1200" i="1" dirty="0">
                <a:latin typeface="+mj-lt"/>
                <a:sym typeface="Wingdings" panose="05000000000000000000" pitchFamily="2" charset="2"/>
              </a:rPr>
              <a:t> (2020)</a:t>
            </a:r>
            <a:r>
              <a:rPr lang="en-GB" altLang="en-US" sz="1200" i="1" dirty="0">
                <a:latin typeface="+mj-lt"/>
              </a:rPr>
              <a:t> 431-436.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1F87A84-5B04-4A70-B9A8-D98189DE3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9" y="2158214"/>
            <a:ext cx="5040561" cy="386172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902815E-D0A8-403F-A18B-20686D7B3695}"/>
              </a:ext>
            </a:extLst>
          </p:cNvPr>
          <p:cNvSpPr txBox="1"/>
          <p:nvPr/>
        </p:nvSpPr>
        <p:spPr>
          <a:xfrm>
            <a:off x="479376" y="1196752"/>
            <a:ext cx="5003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Improved diagnostics </a:t>
            </a:r>
          </a:p>
          <a:p>
            <a:r>
              <a:rPr lang="en-US" dirty="0">
                <a:sym typeface="Wingdings" panose="05000000000000000000" pitchFamily="2" charset="2"/>
              </a:rPr>
              <a:t>		 Improved beam tuning</a:t>
            </a:r>
          </a:p>
          <a:p>
            <a:r>
              <a:rPr lang="en-US" dirty="0">
                <a:sym typeface="Wingdings" panose="05000000000000000000" pitchFamily="2" charset="2"/>
              </a:rPr>
              <a:t>		 Higher sensitivity</a:t>
            </a:r>
            <a:endParaRPr lang="en-US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ACD9181-AB63-4F80-B2DA-DBBAAE6D03CD}"/>
              </a:ext>
            </a:extLst>
          </p:cNvPr>
          <p:cNvGrpSpPr/>
          <p:nvPr/>
        </p:nvGrpSpPr>
        <p:grpSpPr>
          <a:xfrm>
            <a:off x="6278288" y="1193117"/>
            <a:ext cx="5680817" cy="5130476"/>
            <a:chOff x="6278288" y="1193117"/>
            <a:chExt cx="5680817" cy="5130476"/>
          </a:xfrm>
        </p:grpSpPr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F3E34F0E-1D0E-4CDB-B511-449D678E6907}"/>
                </a:ext>
              </a:extLst>
            </p:cNvPr>
            <p:cNvSpPr/>
            <p:nvPr/>
          </p:nvSpPr>
          <p:spPr>
            <a:xfrm>
              <a:off x="7821494" y="6046594"/>
              <a:ext cx="362676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i="1" dirty="0"/>
                <a:t>E. Leistenschneider et al., PRL 120 (2018) 062503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2311394-D169-462B-8154-23FCF865F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8288" y="2273115"/>
              <a:ext cx="5680817" cy="3401367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6F4ABED-2A1B-43FE-B35E-3039E000EA3C}"/>
                </a:ext>
              </a:extLst>
            </p:cNvPr>
            <p:cNvSpPr txBox="1"/>
            <p:nvPr/>
          </p:nvSpPr>
          <p:spPr>
            <a:xfrm>
              <a:off x="7085783" y="1193117"/>
              <a:ext cx="42931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Non scanning &amp; higher efficiency</a:t>
              </a:r>
            </a:p>
            <a:p>
              <a:r>
                <a:rPr lang="en-US" dirty="0"/>
                <a:t>		</a:t>
              </a:r>
              <a:r>
                <a:rPr lang="en-US" dirty="0">
                  <a:sym typeface="Wingdings" panose="05000000000000000000" pitchFamily="2" charset="2"/>
                </a:rPr>
                <a:t></a:t>
              </a:r>
              <a:r>
                <a:rPr lang="en-US" dirty="0"/>
                <a:t>Higher sensitivity 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54783C22-65C5-4F99-B48C-7AF0818279F5}"/>
              </a:ext>
            </a:extLst>
          </p:cNvPr>
          <p:cNvSpPr txBox="1"/>
          <p:nvPr/>
        </p:nvSpPr>
        <p:spPr>
          <a:xfrm>
            <a:off x="303701" y="576266"/>
            <a:ext cx="1276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need: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A7BE839-89E2-45CC-9AA4-2A012EFBA1B0}"/>
              </a:ext>
            </a:extLst>
          </p:cNvPr>
          <p:cNvSpPr txBox="1"/>
          <p:nvPr/>
        </p:nvSpPr>
        <p:spPr>
          <a:xfrm>
            <a:off x="1980530" y="602635"/>
            <a:ext cx="249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800" dirty="0"/>
              <a:t>Faster measurement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348A180-63E3-4860-A831-F0850B581BEF}"/>
              </a:ext>
            </a:extLst>
          </p:cNvPr>
          <p:cNvSpPr txBox="1"/>
          <p:nvPr/>
        </p:nvSpPr>
        <p:spPr>
          <a:xfrm>
            <a:off x="4640232" y="611396"/>
            <a:ext cx="203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176213" indent="-176213">
              <a:buFont typeface="Arial" panose="020B0604020202020204" pitchFamily="34" charset="0"/>
              <a:buChar char="•"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Higher precision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2AAF65C-E936-4912-B07D-5925F11E473F}"/>
              </a:ext>
            </a:extLst>
          </p:cNvPr>
          <p:cNvSpPr txBox="1"/>
          <p:nvPr/>
        </p:nvSpPr>
        <p:spPr>
          <a:xfrm>
            <a:off x="6960096" y="602635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176213" indent="-176213">
              <a:buFont typeface="Arial" panose="020B0604020202020204" pitchFamily="34" charset="0"/>
              <a:buChar char="•"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Higher sensitivity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3A25364-5673-4F94-9129-BB9B501EC128}"/>
              </a:ext>
            </a:extLst>
          </p:cNvPr>
          <p:cNvSpPr txBox="1"/>
          <p:nvPr/>
        </p:nvSpPr>
        <p:spPr>
          <a:xfrm>
            <a:off x="9356904" y="606874"/>
            <a:ext cx="253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176213" indent="-176213">
              <a:buFont typeface="Arial" panose="020B0604020202020204" pitchFamily="34" charset="0"/>
              <a:buChar char="•"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Higher rate capability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640367F-1EA5-4F9D-A140-E34141581395}"/>
              </a:ext>
            </a:extLst>
          </p:cNvPr>
          <p:cNvCxnSpPr/>
          <p:nvPr/>
        </p:nvCxnSpPr>
        <p:spPr>
          <a:xfrm>
            <a:off x="0" y="1051638"/>
            <a:ext cx="12192000" cy="70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4C5654A1-D85F-4E8F-BC12-7DE7571EC011}"/>
              </a:ext>
            </a:extLst>
          </p:cNvPr>
          <p:cNvSpPr txBox="1"/>
          <p:nvPr/>
        </p:nvSpPr>
        <p:spPr>
          <a:xfrm>
            <a:off x="8199646" y="5688550"/>
            <a:ext cx="3188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Two neutrons more exotic!</a:t>
            </a:r>
          </a:p>
        </p:txBody>
      </p:sp>
    </p:spTree>
    <p:extLst>
      <p:ext uri="{BB962C8B-B14F-4D97-AF65-F5344CB8AC3E}">
        <p14:creationId xmlns:p14="http://schemas.microsoft.com/office/powerpoint/2010/main" val="279873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latin typeface="Calibri" panose="020F0502020204030204" pitchFamily="34" charset="0"/>
                <a:cs typeface="Calibri" panose="020F0502020204030204" pitchFamily="34" charset="0"/>
              </a:rPr>
              <a:t>Performance of MR-TOF-MS: Rate capabilities</a:t>
            </a:r>
            <a:endParaRPr lang="de-DE" dirty="0"/>
          </a:p>
        </p:txBody>
      </p:sp>
      <p:sp>
        <p:nvSpPr>
          <p:cNvPr id="25" name="Rectangle 24"/>
          <p:cNvSpPr/>
          <p:nvPr/>
        </p:nvSpPr>
        <p:spPr>
          <a:xfrm>
            <a:off x="1499598" y="2225852"/>
            <a:ext cx="5359828" cy="43193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8" name="Oval 127"/>
          <p:cNvSpPr>
            <a:spLocks/>
          </p:cNvSpPr>
          <p:nvPr/>
        </p:nvSpPr>
        <p:spPr>
          <a:xfrm>
            <a:off x="983432" y="3604954"/>
            <a:ext cx="144016" cy="14401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/>
          </p:cNvSpPr>
          <p:nvPr/>
        </p:nvSpPr>
        <p:spPr>
          <a:xfrm>
            <a:off x="983432" y="3604954"/>
            <a:ext cx="144016" cy="14401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>
            <a:cxnSpLocks/>
          </p:cNvCxnSpPr>
          <p:nvPr/>
        </p:nvCxnSpPr>
        <p:spPr>
          <a:xfrm flipH="1" flipV="1">
            <a:off x="731404" y="3496942"/>
            <a:ext cx="1152128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cxnSpLocks/>
          </p:cNvCxnSpPr>
          <p:nvPr/>
        </p:nvCxnSpPr>
        <p:spPr>
          <a:xfrm flipV="1">
            <a:off x="6834082" y="3489504"/>
            <a:ext cx="1188132" cy="972020"/>
          </a:xfrm>
          <a:prstGeom prst="line">
            <a:avLst/>
          </a:prstGeom>
          <a:ln cap="rnd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cxnSpLocks/>
          </p:cNvCxnSpPr>
          <p:nvPr/>
        </p:nvCxnSpPr>
        <p:spPr>
          <a:xfrm>
            <a:off x="2547292" y="3540510"/>
            <a:ext cx="1188132" cy="972108"/>
          </a:xfrm>
          <a:prstGeom prst="line">
            <a:avLst/>
          </a:prstGeom>
          <a:ln cap="rnd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>
            <a:grpSpLocks/>
          </p:cNvGrpSpPr>
          <p:nvPr/>
        </p:nvGrpSpPr>
        <p:grpSpPr>
          <a:xfrm>
            <a:off x="371364" y="3136902"/>
            <a:ext cx="1512168" cy="1368152"/>
            <a:chOff x="791580" y="1592796"/>
            <a:chExt cx="1512168" cy="1368152"/>
          </a:xfrm>
        </p:grpSpPr>
        <p:cxnSp>
          <p:nvCxnSpPr>
            <p:cNvPr id="134" name="Straight Connector 67"/>
            <p:cNvCxnSpPr>
              <a:stCxn id="135" idx="0"/>
            </p:cNvCxnSpPr>
            <p:nvPr/>
          </p:nvCxnSpPr>
          <p:spPr>
            <a:xfrm>
              <a:off x="1837784" y="2178962"/>
              <a:ext cx="465964" cy="781986"/>
            </a:xfrm>
            <a:prstGeom prst="straightConnector1">
              <a:avLst/>
            </a:prstGeom>
            <a:ln cap="rnd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5" name="Arc 134"/>
            <p:cNvSpPr/>
            <p:nvPr/>
          </p:nvSpPr>
          <p:spPr>
            <a:xfrm>
              <a:off x="791580" y="1592796"/>
              <a:ext cx="1404156" cy="626368"/>
            </a:xfrm>
            <a:prstGeom prst="arc">
              <a:avLst>
                <a:gd name="adj1" fmla="val 2305420"/>
                <a:gd name="adj2" fmla="val 8463709"/>
              </a:avLst>
            </a:prstGeom>
            <a:ln cap="rnd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>
            <a:grpSpLocks/>
          </p:cNvGrpSpPr>
          <p:nvPr/>
        </p:nvGrpSpPr>
        <p:grpSpPr>
          <a:xfrm>
            <a:off x="407367" y="2992886"/>
            <a:ext cx="8244409" cy="1804266"/>
            <a:chOff x="719574" y="1448778"/>
            <a:chExt cx="6361577" cy="1804268"/>
          </a:xfrm>
        </p:grpSpPr>
        <p:sp>
          <p:nvSpPr>
            <p:cNvPr id="137" name="Rectangle 136"/>
            <p:cNvSpPr/>
            <p:nvPr/>
          </p:nvSpPr>
          <p:spPr>
            <a:xfrm>
              <a:off x="1043608" y="2970475"/>
              <a:ext cx="5652628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 flipV="1">
              <a:off x="1043608" y="1556792"/>
              <a:ext cx="0" cy="1404156"/>
            </a:xfrm>
            <a:prstGeom prst="straightConnector1">
              <a:avLst/>
            </a:prstGeom>
            <a:ln cap="sq">
              <a:tailEnd type="stealt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1043608" y="2960948"/>
              <a:ext cx="5760640" cy="0"/>
            </a:xfrm>
            <a:prstGeom prst="straightConnector1">
              <a:avLst/>
            </a:prstGeom>
            <a:ln cap="sq">
              <a:tailEnd type="stealt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719574" y="144877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U</a:t>
              </a:r>
              <a:endParaRPr lang="en-US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68245" y="285293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z</a:t>
              </a:r>
              <a:endParaRPr lang="en-US" dirty="0"/>
            </a:p>
          </p:txBody>
        </p:sp>
      </p:grpSp>
      <p:sp>
        <p:nvSpPr>
          <p:cNvPr id="142" name="Rectangle 141"/>
          <p:cNvSpPr>
            <a:spLocks/>
          </p:cNvSpPr>
          <p:nvPr/>
        </p:nvSpPr>
        <p:spPr>
          <a:xfrm>
            <a:off x="767408" y="2524834"/>
            <a:ext cx="36000" cy="144016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>
            <a:spLocks/>
          </p:cNvSpPr>
          <p:nvPr/>
        </p:nvSpPr>
        <p:spPr>
          <a:xfrm>
            <a:off x="839416" y="2524834"/>
            <a:ext cx="612068" cy="72008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>
            <a:spLocks/>
          </p:cNvSpPr>
          <p:nvPr/>
        </p:nvSpPr>
        <p:spPr>
          <a:xfrm>
            <a:off x="767408" y="2740858"/>
            <a:ext cx="36000" cy="144016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>
            <a:spLocks/>
          </p:cNvSpPr>
          <p:nvPr/>
        </p:nvSpPr>
        <p:spPr>
          <a:xfrm>
            <a:off x="839416" y="2812866"/>
            <a:ext cx="612068" cy="72008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>
            <a:spLocks/>
          </p:cNvSpPr>
          <p:nvPr/>
        </p:nvSpPr>
        <p:spPr>
          <a:xfrm>
            <a:off x="1487488" y="2524834"/>
            <a:ext cx="36000" cy="144016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>
            <a:spLocks/>
          </p:cNvSpPr>
          <p:nvPr/>
        </p:nvSpPr>
        <p:spPr>
          <a:xfrm>
            <a:off x="1487488" y="2740858"/>
            <a:ext cx="36000" cy="144016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>
            <a:spLocks/>
          </p:cNvSpPr>
          <p:nvPr/>
        </p:nvSpPr>
        <p:spPr>
          <a:xfrm>
            <a:off x="2534187" y="2523261"/>
            <a:ext cx="45719" cy="144016"/>
          </a:xfrm>
          <a:prstGeom prst="rect">
            <a:avLst/>
          </a:prstGeom>
          <a:solidFill>
            <a:srgbClr val="969696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>
            <a:spLocks/>
          </p:cNvSpPr>
          <p:nvPr/>
        </p:nvSpPr>
        <p:spPr>
          <a:xfrm>
            <a:off x="2534187" y="2739285"/>
            <a:ext cx="45719" cy="144016"/>
          </a:xfrm>
          <a:prstGeom prst="rect">
            <a:avLst/>
          </a:prstGeom>
          <a:solidFill>
            <a:srgbClr val="969696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>
            <a:spLocks/>
          </p:cNvSpPr>
          <p:nvPr/>
        </p:nvSpPr>
        <p:spPr>
          <a:xfrm>
            <a:off x="2534186" y="2837582"/>
            <a:ext cx="1224136" cy="45719"/>
          </a:xfrm>
          <a:prstGeom prst="rect">
            <a:avLst/>
          </a:prstGeom>
          <a:solidFill>
            <a:srgbClr val="969696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>
            <a:spLocks/>
          </p:cNvSpPr>
          <p:nvPr/>
        </p:nvSpPr>
        <p:spPr>
          <a:xfrm>
            <a:off x="2534186" y="2523262"/>
            <a:ext cx="1224136" cy="45719"/>
          </a:xfrm>
          <a:prstGeom prst="rect">
            <a:avLst/>
          </a:prstGeom>
          <a:solidFill>
            <a:srgbClr val="969696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>
            <a:spLocks/>
          </p:cNvSpPr>
          <p:nvPr/>
        </p:nvSpPr>
        <p:spPr>
          <a:xfrm flipH="1">
            <a:off x="7646116" y="2523261"/>
            <a:ext cx="45719" cy="144016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>
            <a:spLocks/>
          </p:cNvSpPr>
          <p:nvPr/>
        </p:nvSpPr>
        <p:spPr>
          <a:xfrm flipH="1">
            <a:off x="7646116" y="2739285"/>
            <a:ext cx="45719" cy="144016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>
            <a:spLocks/>
          </p:cNvSpPr>
          <p:nvPr/>
        </p:nvSpPr>
        <p:spPr>
          <a:xfrm flipH="1">
            <a:off x="6467698" y="2837582"/>
            <a:ext cx="1224136" cy="45719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>
            <a:spLocks/>
          </p:cNvSpPr>
          <p:nvPr/>
        </p:nvSpPr>
        <p:spPr>
          <a:xfrm flipH="1">
            <a:off x="6467698" y="2523262"/>
            <a:ext cx="1224136" cy="45719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>
            <a:spLocks/>
          </p:cNvSpPr>
          <p:nvPr/>
        </p:nvSpPr>
        <p:spPr>
          <a:xfrm>
            <a:off x="8087878" y="2523261"/>
            <a:ext cx="144016" cy="360040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>
            <a:spLocks/>
          </p:cNvSpPr>
          <p:nvPr/>
        </p:nvSpPr>
        <p:spPr>
          <a:xfrm>
            <a:off x="983432" y="3604954"/>
            <a:ext cx="144016" cy="14401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8" name="Straight Connector 157"/>
          <p:cNvCxnSpPr>
            <a:cxnSpLocks/>
          </p:cNvCxnSpPr>
          <p:nvPr/>
        </p:nvCxnSpPr>
        <p:spPr>
          <a:xfrm>
            <a:off x="1199456" y="3763257"/>
            <a:ext cx="0" cy="119917"/>
          </a:xfrm>
          <a:prstGeom prst="line">
            <a:avLst/>
          </a:prstGeom>
          <a:ln>
            <a:headEnd type="stealth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cxnSpLocks/>
          </p:cNvCxnSpPr>
          <p:nvPr/>
        </p:nvCxnSpPr>
        <p:spPr>
          <a:xfrm>
            <a:off x="1343473" y="3748970"/>
            <a:ext cx="1501" cy="286272"/>
          </a:xfrm>
          <a:prstGeom prst="line">
            <a:avLst/>
          </a:prstGeom>
          <a:ln>
            <a:headEnd type="stealth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0" name="TextBox 159"/>
          <p:cNvSpPr txBox="1">
            <a:spLocks/>
          </p:cNvSpPr>
          <p:nvPr/>
        </p:nvSpPr>
        <p:spPr>
          <a:xfrm>
            <a:off x="623392" y="2236803"/>
            <a:ext cx="1105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Injection</a:t>
            </a:r>
            <a:r>
              <a:rPr lang="de-DE" sz="1200" dirty="0"/>
              <a:t> Trap</a:t>
            </a:r>
            <a:endParaRPr lang="en-US" sz="1200" dirty="0"/>
          </a:p>
        </p:txBody>
      </p:sp>
      <p:sp>
        <p:nvSpPr>
          <p:cNvPr id="161" name="TextBox 160"/>
          <p:cNvSpPr txBox="1">
            <a:spLocks/>
          </p:cNvSpPr>
          <p:nvPr/>
        </p:nvSpPr>
        <p:spPr>
          <a:xfrm>
            <a:off x="2432225" y="2236803"/>
            <a:ext cx="1455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Entrance</a:t>
            </a:r>
            <a:r>
              <a:rPr lang="de-DE" sz="1200" dirty="0"/>
              <a:t> </a:t>
            </a:r>
            <a:r>
              <a:rPr lang="de-DE" sz="1200" dirty="0" err="1"/>
              <a:t>Reflector</a:t>
            </a:r>
            <a:endParaRPr lang="en-US" sz="1200" dirty="0"/>
          </a:p>
        </p:txBody>
      </p:sp>
      <p:sp>
        <p:nvSpPr>
          <p:cNvPr id="162" name="TextBox 161"/>
          <p:cNvSpPr txBox="1">
            <a:spLocks/>
          </p:cNvSpPr>
          <p:nvPr/>
        </p:nvSpPr>
        <p:spPr>
          <a:xfrm>
            <a:off x="6611714" y="2235230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Exit </a:t>
            </a:r>
            <a:r>
              <a:rPr lang="de-DE" sz="1200" dirty="0" err="1"/>
              <a:t>Reflector</a:t>
            </a:r>
            <a:endParaRPr lang="en-US" sz="1200" dirty="0"/>
          </a:p>
        </p:txBody>
      </p:sp>
      <p:sp>
        <p:nvSpPr>
          <p:cNvPr id="163" name="TextBox 162"/>
          <p:cNvSpPr txBox="1">
            <a:spLocks/>
          </p:cNvSpPr>
          <p:nvPr/>
        </p:nvSpPr>
        <p:spPr>
          <a:xfrm>
            <a:off x="7799847" y="2235230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Detector</a:t>
            </a:r>
            <a:endParaRPr lang="en-US" sz="1200" dirty="0"/>
          </a:p>
        </p:txBody>
      </p:sp>
      <p:sp>
        <p:nvSpPr>
          <p:cNvPr id="178" name="TextBox 177"/>
          <p:cNvSpPr txBox="1">
            <a:spLocks/>
          </p:cNvSpPr>
          <p:nvPr/>
        </p:nvSpPr>
        <p:spPr>
          <a:xfrm>
            <a:off x="154278" y="1732746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Stage 1: </a:t>
            </a:r>
            <a:r>
              <a:rPr lang="de-DE" dirty="0" err="1"/>
              <a:t>Injection</a:t>
            </a:r>
            <a:endParaRPr lang="en-US" dirty="0"/>
          </a:p>
        </p:txBody>
      </p:sp>
      <p:sp>
        <p:nvSpPr>
          <p:cNvPr id="179" name="TextBox 178"/>
          <p:cNvSpPr txBox="1">
            <a:spLocks/>
          </p:cNvSpPr>
          <p:nvPr/>
        </p:nvSpPr>
        <p:spPr>
          <a:xfrm>
            <a:off x="155341" y="1732746"/>
            <a:ext cx="3023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Stage 2: TOF Separation</a:t>
            </a:r>
            <a:endParaRPr lang="en-US" dirty="0"/>
          </a:p>
        </p:txBody>
      </p:sp>
      <p:sp>
        <p:nvSpPr>
          <p:cNvPr id="180" name="TextBox 179"/>
          <p:cNvSpPr txBox="1">
            <a:spLocks/>
          </p:cNvSpPr>
          <p:nvPr/>
        </p:nvSpPr>
        <p:spPr>
          <a:xfrm>
            <a:off x="155340" y="1732746"/>
            <a:ext cx="2626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Stage 3: Re-</a:t>
            </a:r>
            <a:r>
              <a:rPr lang="de-DE" dirty="0" err="1"/>
              <a:t>Trapping</a:t>
            </a:r>
            <a:endParaRPr lang="en-US" dirty="0"/>
          </a:p>
        </p:txBody>
      </p:sp>
      <p:cxnSp>
        <p:nvCxnSpPr>
          <p:cNvPr id="186" name="Straight Connector 185"/>
          <p:cNvCxnSpPr>
            <a:cxnSpLocks/>
          </p:cNvCxnSpPr>
          <p:nvPr/>
        </p:nvCxnSpPr>
        <p:spPr>
          <a:xfrm flipH="1" flipV="1">
            <a:off x="731404" y="3496942"/>
            <a:ext cx="1152128" cy="100811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7" name="Group 186"/>
          <p:cNvGrpSpPr>
            <a:grpSpLocks/>
          </p:cNvGrpSpPr>
          <p:nvPr/>
        </p:nvGrpSpPr>
        <p:grpSpPr>
          <a:xfrm>
            <a:off x="371364" y="3136902"/>
            <a:ext cx="1512168" cy="1368152"/>
            <a:chOff x="791580" y="1592796"/>
            <a:chExt cx="1512168" cy="1368152"/>
          </a:xfrm>
        </p:grpSpPr>
        <p:cxnSp>
          <p:nvCxnSpPr>
            <p:cNvPr id="188" name="Straight Connector 67"/>
            <p:cNvCxnSpPr>
              <a:stCxn id="189" idx="0"/>
            </p:cNvCxnSpPr>
            <p:nvPr/>
          </p:nvCxnSpPr>
          <p:spPr>
            <a:xfrm>
              <a:off x="1837784" y="2178962"/>
              <a:ext cx="465964" cy="781986"/>
            </a:xfrm>
            <a:prstGeom prst="straightConnector1">
              <a:avLst/>
            </a:prstGeom>
            <a:ln cap="rnd"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89" name="Arc 188"/>
            <p:cNvSpPr/>
            <p:nvPr/>
          </p:nvSpPr>
          <p:spPr>
            <a:xfrm>
              <a:off x="791580" y="1592796"/>
              <a:ext cx="1404156" cy="626368"/>
            </a:xfrm>
            <a:prstGeom prst="arc">
              <a:avLst>
                <a:gd name="adj1" fmla="val 2305420"/>
                <a:gd name="adj2" fmla="val 8463709"/>
              </a:avLst>
            </a:prstGeom>
            <a:ln cap="rnd"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1295962" y="4807979"/>
            <a:ext cx="43374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200" i="1" dirty="0">
                <a:latin typeface="+mj-lt"/>
              </a:rPr>
              <a:t>T. Dickel, et al. J. Am. Soc. Mass </a:t>
            </a:r>
            <a:r>
              <a:rPr lang="en-GB" altLang="en-US" sz="1200" i="1" dirty="0" err="1">
                <a:latin typeface="+mj-lt"/>
              </a:rPr>
              <a:t>Spectrom</a:t>
            </a:r>
            <a:r>
              <a:rPr lang="en-GB" altLang="en-US" sz="1200" i="1" dirty="0">
                <a:latin typeface="+mj-lt"/>
              </a:rPr>
              <a:t>. 28</a:t>
            </a:r>
            <a:r>
              <a:rPr lang="en-GB" altLang="en-US" sz="1200" i="1" dirty="0">
                <a:latin typeface="+mj-lt"/>
                <a:sym typeface="Wingdings" panose="05000000000000000000" pitchFamily="2" charset="2"/>
              </a:rPr>
              <a:t> (2017)</a:t>
            </a:r>
            <a:r>
              <a:rPr lang="en-GB" altLang="en-US" sz="1200" i="1" dirty="0">
                <a:latin typeface="+mj-lt"/>
              </a:rPr>
              <a:t> 1079.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GB" sz="1200" i="1" dirty="0"/>
              <a:t>T. Dickel et al., IJMS 412 (2017) 1-7</a:t>
            </a:r>
            <a:endParaRPr lang="en-US" sz="1200" i="1" dirty="0"/>
          </a:p>
          <a:p>
            <a:endParaRPr lang="en-GB" altLang="en-US" sz="1200" i="1" dirty="0">
              <a:latin typeface="+mj-lt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1D51A2E-81FE-47B4-9B2E-31E095D244BA}"/>
              </a:ext>
            </a:extLst>
          </p:cNvPr>
          <p:cNvGrpSpPr/>
          <p:nvPr/>
        </p:nvGrpSpPr>
        <p:grpSpPr>
          <a:xfrm>
            <a:off x="7000800" y="3166853"/>
            <a:ext cx="5191200" cy="3420077"/>
            <a:chOff x="7000800" y="3166853"/>
            <a:chExt cx="5191200" cy="3420077"/>
          </a:xfrm>
        </p:grpSpPr>
        <p:pic>
          <p:nvPicPr>
            <p:cNvPr id="51" name="Picture 65">
              <a:extLst>
                <a:ext uri="{FF2B5EF4-FFF2-40B4-BE49-F238E27FC236}">
                  <a16:creationId xmlns:a16="http://schemas.microsoft.com/office/drawing/2014/main" id="{EBC55226-C4BA-8DE0-3A3A-EB7E43FD5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00800" y="3166853"/>
              <a:ext cx="5191200" cy="3114719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33F255-FC92-664A-AE15-EAD6CF97C77C}"/>
                </a:ext>
              </a:extLst>
            </p:cNvPr>
            <p:cNvSpPr txBox="1"/>
            <p:nvPr/>
          </p:nvSpPr>
          <p:spPr>
            <a:xfrm>
              <a:off x="9601397" y="6309931"/>
              <a:ext cx="25237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>
                <a:defRPr sz="1200" i="1">
                  <a:latin typeface="+mj-lt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r>
                <a:rPr lang="en-GB" dirty="0"/>
                <a:t>Beck at al., PRL 127(2021)112501</a:t>
              </a:r>
              <a:endParaRPr lang="en-US" dirty="0"/>
            </a:p>
          </p:txBody>
        </p:sp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5EEEE354-EFBC-452F-A5C7-04444186E1BA}"/>
              </a:ext>
            </a:extLst>
          </p:cNvPr>
          <p:cNvSpPr txBox="1"/>
          <p:nvPr/>
        </p:nvSpPr>
        <p:spPr>
          <a:xfrm>
            <a:off x="303701" y="576266"/>
            <a:ext cx="1276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need: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082B9D20-5824-46EE-A853-6D6F33F1D268}"/>
              </a:ext>
            </a:extLst>
          </p:cNvPr>
          <p:cNvSpPr txBox="1"/>
          <p:nvPr/>
        </p:nvSpPr>
        <p:spPr>
          <a:xfrm>
            <a:off x="1980530" y="602635"/>
            <a:ext cx="249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800" dirty="0"/>
              <a:t>Faster measurement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C9171F04-4E15-4D77-B64E-80BFA20B7E05}"/>
              </a:ext>
            </a:extLst>
          </p:cNvPr>
          <p:cNvSpPr txBox="1"/>
          <p:nvPr/>
        </p:nvSpPr>
        <p:spPr>
          <a:xfrm>
            <a:off x="4640232" y="611396"/>
            <a:ext cx="203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176213" indent="-176213">
              <a:buFont typeface="Arial" panose="020B0604020202020204" pitchFamily="34" charset="0"/>
              <a:buChar char="•"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Higher precision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A68D3619-9437-483E-BA79-B2443B137984}"/>
              </a:ext>
            </a:extLst>
          </p:cNvPr>
          <p:cNvSpPr txBox="1"/>
          <p:nvPr/>
        </p:nvSpPr>
        <p:spPr>
          <a:xfrm>
            <a:off x="6960096" y="602635"/>
            <a:ext cx="210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176213" indent="-176213">
              <a:buFont typeface="Arial" panose="020B0604020202020204" pitchFamily="34" charset="0"/>
              <a:buChar char="•"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Higher sensitivity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79DF9CDE-F592-409C-8A9E-EDE87B6597FF}"/>
              </a:ext>
            </a:extLst>
          </p:cNvPr>
          <p:cNvSpPr txBox="1"/>
          <p:nvPr/>
        </p:nvSpPr>
        <p:spPr>
          <a:xfrm>
            <a:off x="9356904" y="606874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176213" indent="-176213">
              <a:buFont typeface="Arial" panose="020B0604020202020204" pitchFamily="34" charset="0"/>
              <a:buChar char="•"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Higher rate capability</a:t>
            </a:r>
          </a:p>
        </p:txBody>
      </p: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45F4845D-D42A-4CCD-83FF-51DFBA580084}"/>
              </a:ext>
            </a:extLst>
          </p:cNvPr>
          <p:cNvCxnSpPr/>
          <p:nvPr/>
        </p:nvCxnSpPr>
        <p:spPr>
          <a:xfrm>
            <a:off x="0" y="1051638"/>
            <a:ext cx="12192000" cy="70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9700D15C-0C82-4E00-A32C-315C990E7A32}"/>
              </a:ext>
            </a:extLst>
          </p:cNvPr>
          <p:cNvSpPr txBox="1"/>
          <p:nvPr/>
        </p:nvSpPr>
        <p:spPr>
          <a:xfrm>
            <a:off x="1417568" y="1224355"/>
            <a:ext cx="10014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Novel method: Mass-selective </a:t>
            </a:r>
            <a:r>
              <a:rPr lang="en-US" dirty="0" err="1"/>
              <a:t>retrapping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Operate MR-TOF as its own pre-separator</a:t>
            </a:r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2CE8EB2-3BA4-4547-86C5-4B0D309FEA52}"/>
              </a:ext>
            </a:extLst>
          </p:cNvPr>
          <p:cNvSpPr txBox="1"/>
          <p:nvPr/>
        </p:nvSpPr>
        <p:spPr>
          <a:xfrm>
            <a:off x="1980530" y="5815100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Enable at least two neutrons more exotic!</a:t>
            </a:r>
          </a:p>
        </p:txBody>
      </p:sp>
    </p:spTree>
    <p:extLst>
      <p:ext uri="{BB962C8B-B14F-4D97-AF65-F5344CB8AC3E}">
        <p14:creationId xmlns:p14="http://schemas.microsoft.com/office/powerpoint/2010/main" val="50777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80"/>
                            </p:stCondLst>
                            <p:childTnLst>
                              <p:par>
                                <p:cTn id="46" presetID="0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1.11111E-6 L 0.53815 0.00023 L 0.17799 -1.11111E-6 L 0.53815 0.00023 L 0.00052 -1.11111E-6 Z " pathEditMode="relative" rAng="0" ptsTypes="AAAAA">
                                      <p:cBhvr>
                                        <p:cTn id="47" dur="6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75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23 L 0.53971 -0.00023 L 0.17864 -0.00046 L 0.53919 -0.00023 L 0.01614 -0.00023 " pathEditMode="relative" rAng="0" ptsTypes="AAAAA">
                                      <p:cBhvr>
                                        <p:cTn id="49" dur="6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-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23 L 0.53945 0.00023 L 0.1793 0.00023 L 0.53893 0.00046 L 1.66667E-6 -1.11111E-6 L 0.03164 0.00023 " pathEditMode="relative" rAng="0" ptsTypes="AAAAAA">
                                      <p:cBhvr>
                                        <p:cTn id="51" dur="6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2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9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88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40"/>
                            </p:stCondLst>
                            <p:childTnLst>
                              <p:par>
                                <p:cTn id="14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-0.02084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2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3.75E-6 -0.04282 " pathEditMode="relative" rAng="0" ptsTypes="AA">
                                      <p:cBhvr>
                                        <p:cTn id="15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4 0.00023 L 0.03164 -0.04213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5 0.00046 L 0.01601 -0.0206 " pathEditMode="relative" rAng="0" ptsTypes="AA">
                                      <p:cBhvr>
                                        <p:cTn id="15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7 -0.0213 L -0.05456 -0.0213 " pathEditMode="relative" rAng="0" ptsTypes="AA">
                                      <p:cBhvr>
                                        <p:cTn id="15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4 -0.04213 L 0.11042 -0.0419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8" grpId="1" animBg="1"/>
      <p:bldP spid="128" grpId="2" animBg="1"/>
      <p:bldP spid="128" grpId="3" animBg="1"/>
      <p:bldP spid="129" grpId="0" animBg="1"/>
      <p:bldP spid="129" grpId="1" animBg="1"/>
      <p:bldP spid="129" grpId="2" animBg="1"/>
      <p:bldP spid="129" grpId="3" animBg="1"/>
      <p:bldP spid="142" grpId="0" animBg="1"/>
      <p:bldP spid="142" grpId="1" animBg="1"/>
      <p:bldP spid="144" grpId="0" animBg="1"/>
      <p:bldP spid="144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7" grpId="0" animBg="1"/>
      <p:bldP spid="178" grpId="0"/>
      <p:bldP spid="178" grpId="1"/>
      <p:bldP spid="178" grpId="2"/>
      <p:bldP spid="179" grpId="0"/>
      <p:bldP spid="179" grpId="1"/>
      <p:bldP spid="179" grpId="2"/>
      <p:bldP spid="180" grpId="0"/>
      <p:bldP spid="180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1CDB83F-CE6F-4585-A734-04C1EBF2D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9450" r="5895" b="3401"/>
          <a:stretch/>
        </p:blipFill>
        <p:spPr>
          <a:xfrm>
            <a:off x="282485" y="521468"/>
            <a:ext cx="7992888" cy="5976664"/>
          </a:xfrm>
          <a:prstGeom prst="rect">
            <a:avLst/>
          </a:prstGeom>
        </p:spPr>
      </p:pic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7548775" y="2924944"/>
            <a:ext cx="450155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1800" dirty="0" err="1">
                <a:solidFill>
                  <a:srgbClr val="333399"/>
                </a:solidFill>
              </a:rPr>
              <a:t>Requirements</a:t>
            </a:r>
            <a:r>
              <a:rPr lang="de-DE" altLang="en-US" sz="1800" dirty="0">
                <a:solidFill>
                  <a:srgbClr val="333399"/>
                </a:solidFill>
              </a:rPr>
              <a:t> </a:t>
            </a:r>
            <a:r>
              <a:rPr lang="de-DE" altLang="en-US" sz="1800" dirty="0" err="1">
                <a:solidFill>
                  <a:srgbClr val="333399"/>
                </a:solidFill>
              </a:rPr>
              <a:t>for</a:t>
            </a:r>
            <a:r>
              <a:rPr lang="de-DE" altLang="en-US" sz="1800" dirty="0">
                <a:solidFill>
                  <a:srgbClr val="333399"/>
                </a:solidFill>
              </a:rPr>
              <a:t> </a:t>
            </a:r>
            <a:r>
              <a:rPr lang="de-DE" altLang="en-US" sz="1800" dirty="0" err="1">
                <a:solidFill>
                  <a:srgbClr val="333399"/>
                </a:solidFill>
              </a:rPr>
              <a:t>system</a:t>
            </a:r>
            <a:r>
              <a:rPr lang="de-DE" altLang="en-US" sz="1800" dirty="0">
                <a:solidFill>
                  <a:srgbClr val="333399"/>
                </a:solidFill>
              </a:rPr>
              <a:t> </a:t>
            </a:r>
            <a:r>
              <a:rPr lang="de-DE" altLang="en-US" sz="1800" dirty="0" err="1">
                <a:solidFill>
                  <a:srgbClr val="333399"/>
                </a:solidFill>
              </a:rPr>
              <a:t>for</a:t>
            </a:r>
            <a:endParaRPr lang="de-DE" altLang="en-US" sz="1800" dirty="0">
              <a:solidFill>
                <a:srgbClr val="333399"/>
              </a:solidFill>
            </a:endParaRPr>
          </a:p>
          <a:p>
            <a:pPr eaLnBrk="1" hangingPunct="1"/>
            <a:r>
              <a:rPr lang="de-DE" altLang="en-US" sz="1800" dirty="0">
                <a:solidFill>
                  <a:srgbClr val="333399"/>
                </a:solidFill>
              </a:rPr>
              <a:t>isomere </a:t>
            </a:r>
            <a:r>
              <a:rPr lang="de-DE" altLang="en-US" sz="1800" dirty="0" err="1">
                <a:solidFill>
                  <a:srgbClr val="333399"/>
                </a:solidFill>
              </a:rPr>
              <a:t>search</a:t>
            </a:r>
            <a:r>
              <a:rPr lang="de-DE" altLang="en-US" sz="1800" dirty="0"/>
              <a:t>:</a:t>
            </a:r>
          </a:p>
          <a:p>
            <a:pPr lvl="1" defTabSz="723900" eaLnBrk="1" hangingPunct="1">
              <a:buFont typeface="Arial" panose="020B0604020202020204" pitchFamily="34" charset="0"/>
              <a:buChar char="•"/>
            </a:pPr>
            <a:r>
              <a:rPr lang="de-DE" altLang="en-US" sz="1800" dirty="0"/>
              <a:t>Fast: ~</a:t>
            </a:r>
            <a:r>
              <a:rPr lang="de-DE" altLang="en-US" sz="1800" dirty="0" err="1"/>
              <a:t>ms</a:t>
            </a:r>
            <a:endParaRPr lang="de-DE" altLang="en-US" sz="1800" dirty="0"/>
          </a:p>
          <a:p>
            <a:pPr lvl="1" defTabSz="723900" eaLnBrk="1" hangingPunct="1">
              <a:buFont typeface="Arial" panose="020B0604020202020204" pitchFamily="34" charset="0"/>
              <a:buChar char="•"/>
            </a:pPr>
            <a:r>
              <a:rPr lang="de-DE" altLang="en-US" sz="1800" dirty="0"/>
              <a:t>Sensitive: non-</a:t>
            </a:r>
            <a:r>
              <a:rPr lang="de-DE" altLang="en-US" sz="1800" dirty="0" err="1"/>
              <a:t>scanning</a:t>
            </a:r>
            <a:endParaRPr lang="de-DE" altLang="en-US" sz="1800" dirty="0"/>
          </a:p>
          <a:p>
            <a:pPr lvl="1" defTabSz="723900" eaLnBrk="1" hangingPunct="1">
              <a:buFont typeface="Arial" panose="020B0604020202020204" pitchFamily="34" charset="0"/>
              <a:buChar char="•"/>
            </a:pPr>
            <a:r>
              <a:rPr lang="de-DE" altLang="en-US" sz="1800" dirty="0"/>
              <a:t>High </a:t>
            </a:r>
            <a:r>
              <a:rPr lang="de-DE" altLang="en-US" sz="1800" dirty="0" err="1"/>
              <a:t>mass</a:t>
            </a:r>
            <a:r>
              <a:rPr lang="de-DE" altLang="en-US" sz="1800" dirty="0"/>
              <a:t> </a:t>
            </a:r>
            <a:r>
              <a:rPr lang="de-DE" altLang="en-US" sz="1800" dirty="0" err="1"/>
              <a:t>resolving</a:t>
            </a:r>
            <a:r>
              <a:rPr lang="de-DE" altLang="en-US" sz="1800" dirty="0"/>
              <a:t> power: &gt;&gt;10</a:t>
            </a:r>
            <a:r>
              <a:rPr lang="de-DE" altLang="en-US" sz="1800" baseline="30000" dirty="0"/>
              <a:t>5</a:t>
            </a:r>
          </a:p>
          <a:p>
            <a:pPr lvl="1" defTabSz="723900" eaLnBrk="1" hangingPunct="1">
              <a:buFont typeface="Arial" panose="020B0604020202020204" pitchFamily="34" charset="0"/>
              <a:buChar char="•"/>
            </a:pPr>
            <a:r>
              <a:rPr lang="de-DE" altLang="en-US" sz="1800" dirty="0"/>
              <a:t>High </a:t>
            </a:r>
            <a:r>
              <a:rPr lang="de-DE" altLang="en-US" sz="1800" dirty="0" err="1"/>
              <a:t>dynamic</a:t>
            </a:r>
            <a:r>
              <a:rPr lang="de-DE" altLang="en-US" sz="1800" dirty="0"/>
              <a:t> </a:t>
            </a:r>
            <a:r>
              <a:rPr lang="de-DE" altLang="en-US" sz="1800" dirty="0" err="1"/>
              <a:t>range</a:t>
            </a:r>
            <a:r>
              <a:rPr lang="de-DE" altLang="en-US" sz="1800" dirty="0"/>
              <a:t>: &gt; 10:1</a:t>
            </a:r>
          </a:p>
          <a:p>
            <a:pPr defTabSz="723900" eaLnBrk="1" hangingPunct="1"/>
            <a:r>
              <a:rPr lang="de-DE" altLang="en-US" sz="1800" dirty="0"/>
              <a:t>	</a:t>
            </a:r>
            <a:endParaRPr lang="en-US" altLang="en-US" sz="1800" dirty="0"/>
          </a:p>
        </p:txBody>
      </p:sp>
      <p:sp>
        <p:nvSpPr>
          <p:cNvPr id="5127" name="TextBox 1"/>
          <p:cNvSpPr txBox="1">
            <a:spLocks noChangeArrowheads="1"/>
          </p:cNvSpPr>
          <p:nvPr/>
        </p:nvSpPr>
        <p:spPr bwMode="auto">
          <a:xfrm>
            <a:off x="7208649" y="571618"/>
            <a:ext cx="4996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i="1" dirty="0"/>
              <a:t>Atlas of nuclear isomers – second edition</a:t>
            </a:r>
          </a:p>
          <a:p>
            <a:pPr algn="r" eaLnBrk="1" hangingPunct="1"/>
            <a:r>
              <a:rPr lang="en-US" altLang="en-US" sz="1400" i="1" dirty="0"/>
              <a:t>S. Garg et al., </a:t>
            </a:r>
            <a:r>
              <a:rPr lang="de-DE" sz="1400" i="1" dirty="0"/>
              <a:t>At. Data </a:t>
            </a:r>
            <a:r>
              <a:rPr lang="de-DE" sz="1400" i="1" dirty="0" err="1"/>
              <a:t>Nucl</a:t>
            </a:r>
            <a:r>
              <a:rPr lang="de-DE" sz="1400" i="1" dirty="0"/>
              <a:t>. Data </a:t>
            </a:r>
            <a:r>
              <a:rPr lang="de-DE" sz="1400" i="1" dirty="0" err="1"/>
              <a:t>Tables</a:t>
            </a:r>
            <a:r>
              <a:rPr lang="de-DE" sz="1400" i="1" dirty="0"/>
              <a:t> </a:t>
            </a:r>
            <a:r>
              <a:rPr lang="en-US" altLang="en-US" sz="1400" i="1" dirty="0"/>
              <a:t>150 (2023) 101546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AFB84A6-3C7C-4A2A-AE38-38B3254F26E6}"/>
              </a:ext>
            </a:extLst>
          </p:cNvPr>
          <p:cNvGrpSpPr/>
          <p:nvPr/>
        </p:nvGrpSpPr>
        <p:grpSpPr>
          <a:xfrm>
            <a:off x="2495600" y="1600224"/>
            <a:ext cx="4053532" cy="1872208"/>
            <a:chOff x="2124705" y="1700808"/>
            <a:chExt cx="4424427" cy="201622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667AA47-0107-4A2D-978D-5E1624FB4E03}"/>
                </a:ext>
              </a:extLst>
            </p:cNvPr>
            <p:cNvSpPr/>
            <p:nvPr/>
          </p:nvSpPr>
          <p:spPr>
            <a:xfrm>
              <a:off x="2124705" y="1700808"/>
              <a:ext cx="4424427" cy="2016224"/>
            </a:xfrm>
            <a:prstGeom prst="rect">
              <a:avLst/>
            </a:prstGeom>
            <a:solidFill>
              <a:srgbClr val="92D05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86BC657-3E47-47B7-94FE-24118D9D3101}"/>
                </a:ext>
              </a:extLst>
            </p:cNvPr>
            <p:cNvSpPr txBox="1"/>
            <p:nvPr/>
          </p:nvSpPr>
          <p:spPr>
            <a:xfrm>
              <a:off x="3028821" y="1875102"/>
              <a:ext cx="3261748" cy="1425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Established mass </a:t>
              </a:r>
            </a:p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spectrometry methods </a:t>
              </a:r>
            </a:p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(e.g., Penning traps and </a:t>
              </a:r>
            </a:p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storage rings)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F5C58C1-A5E1-4D49-A5BD-D3A6525796D9}"/>
              </a:ext>
            </a:extLst>
          </p:cNvPr>
          <p:cNvGrpSpPr/>
          <p:nvPr/>
        </p:nvGrpSpPr>
        <p:grpSpPr>
          <a:xfrm>
            <a:off x="2639616" y="4408536"/>
            <a:ext cx="3744416" cy="1296144"/>
            <a:chOff x="2639616" y="4653136"/>
            <a:chExt cx="3744416" cy="1152128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4112DE4-5558-4DE5-95E0-6AE3AA6AB372}"/>
                </a:ext>
              </a:extLst>
            </p:cNvPr>
            <p:cNvSpPr/>
            <p:nvPr/>
          </p:nvSpPr>
          <p:spPr>
            <a:xfrm>
              <a:off x="2639616" y="4653136"/>
              <a:ext cx="3744416" cy="1152128"/>
            </a:xfrm>
            <a:prstGeom prst="rect">
              <a:avLst/>
            </a:prstGeom>
            <a:solidFill>
              <a:srgbClr val="FFFF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61C09903-0F4E-491E-9A6E-9EB74BAD5BB1}"/>
                </a:ext>
              </a:extLst>
            </p:cNvPr>
            <p:cNvSpPr txBox="1"/>
            <p:nvPr/>
          </p:nvSpPr>
          <p:spPr>
            <a:xfrm>
              <a:off x="3481395" y="5027781"/>
              <a:ext cx="1885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g</a:t>
              </a:r>
              <a:r>
                <a:rPr lang="de-DE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-s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pectroscopy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CBB6C16-278F-45A4-88B5-3B1C3659A486}"/>
              </a:ext>
            </a:extLst>
          </p:cNvPr>
          <p:cNvGrpSpPr/>
          <p:nvPr/>
        </p:nvGrpSpPr>
        <p:grpSpPr>
          <a:xfrm>
            <a:off x="2988801" y="1600224"/>
            <a:ext cx="3560331" cy="2448272"/>
            <a:chOff x="2639616" y="1700808"/>
            <a:chExt cx="3920371" cy="2448272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25348C5C-C5E9-4455-A194-1AAF7E9C7808}"/>
                </a:ext>
              </a:extLst>
            </p:cNvPr>
            <p:cNvSpPr/>
            <p:nvPr/>
          </p:nvSpPr>
          <p:spPr>
            <a:xfrm>
              <a:off x="2639616" y="1700808"/>
              <a:ext cx="3920371" cy="2448272"/>
            </a:xfrm>
            <a:prstGeom prst="rect">
              <a:avLst/>
            </a:prstGeom>
            <a:solidFill>
              <a:srgbClr val="FF00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CABFA90-0210-452B-AFFC-269EE317F078}"/>
                </a:ext>
              </a:extLst>
            </p:cNvPr>
            <p:cNvSpPr txBox="1"/>
            <p:nvPr/>
          </p:nvSpPr>
          <p:spPr>
            <a:xfrm>
              <a:off x="3656300" y="3322955"/>
              <a:ext cx="16467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MR-TOF-MS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2C601C-3BD5-8B87-8769-9B75736DAF74}"/>
              </a:ext>
            </a:extLst>
          </p:cNvPr>
          <p:cNvSpPr txBox="1">
            <a:spLocks/>
          </p:cNvSpPr>
          <p:nvPr/>
        </p:nvSpPr>
        <p:spPr bwMode="auto">
          <a:xfrm>
            <a:off x="0" y="-4446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isomers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de-DE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5950</TotalTime>
  <Words>1389</Words>
  <Application>Microsoft Office PowerPoint</Application>
  <PresentationFormat>Widescreen</PresentationFormat>
  <Paragraphs>254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Cambria Math</vt:lpstr>
      <vt:lpstr>Symbol</vt:lpstr>
      <vt:lpstr>Wingdings</vt:lpstr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Genealogy of MR-TOF-MS built @ JLU Giessen</vt:lpstr>
      <vt:lpstr>PowerPoint Presentation</vt:lpstr>
      <vt:lpstr>MR-TOF-MS @ TITAN</vt:lpstr>
      <vt:lpstr>Performance of MR-TOF-MS: Mass resolving power and accuracy</vt:lpstr>
      <vt:lpstr>Performance of MR-TOF-MS: Rate capabilities</vt:lpstr>
      <vt:lpstr>Performance of MR-TOF-MS: Rate capabilities</vt:lpstr>
      <vt:lpstr>PowerPoint Presentation</vt:lpstr>
      <vt:lpstr>Discovery of isomeric states</vt:lpstr>
      <vt:lpstr>PowerPoint Presentation</vt:lpstr>
      <vt:lpstr>PowerPoint Presentation</vt:lpstr>
      <vt:lpstr>PowerPoint Presentation</vt:lpstr>
      <vt:lpstr>PowerPoint Presentation</vt:lpstr>
      <vt:lpstr>Backup Slides</vt:lpstr>
      <vt:lpstr>Mass measurements with the JLU MR-TOF-MS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Ayet San Andres</dc:creator>
  <cp:lastModifiedBy>Samuel Ayet San Andres</cp:lastModifiedBy>
  <cp:revision>133</cp:revision>
  <dcterms:created xsi:type="dcterms:W3CDTF">2023-04-03T08:10:56Z</dcterms:created>
  <dcterms:modified xsi:type="dcterms:W3CDTF">2026-04-21T04:06:26Z</dcterms:modified>
</cp:coreProperties>
</file>