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10" r:id="rId5"/>
    <p:sldMasterId id="2147484020" r:id="rId6"/>
    <p:sldMasterId id="2147484030" r:id="rId7"/>
  </p:sldMasterIdLst>
  <p:notesMasterIdLst>
    <p:notesMasterId r:id="rId41"/>
  </p:notesMasterIdLst>
  <p:handoutMasterIdLst>
    <p:handoutMasterId r:id="rId42"/>
  </p:handoutMasterIdLst>
  <p:sldIdLst>
    <p:sldId id="716" r:id="rId8"/>
    <p:sldId id="764" r:id="rId9"/>
    <p:sldId id="770" r:id="rId10"/>
    <p:sldId id="737" r:id="rId11"/>
    <p:sldId id="736" r:id="rId12"/>
    <p:sldId id="765" r:id="rId13"/>
    <p:sldId id="327" r:id="rId14"/>
    <p:sldId id="328" r:id="rId15"/>
    <p:sldId id="339" r:id="rId16"/>
    <p:sldId id="662" r:id="rId17"/>
    <p:sldId id="739" r:id="rId18"/>
    <p:sldId id="741" r:id="rId19"/>
    <p:sldId id="761" r:id="rId20"/>
    <p:sldId id="742" r:id="rId21"/>
    <p:sldId id="771" r:id="rId22"/>
    <p:sldId id="363" r:id="rId23"/>
    <p:sldId id="723" r:id="rId24"/>
    <p:sldId id="730" r:id="rId25"/>
    <p:sldId id="729" r:id="rId26"/>
    <p:sldId id="732" r:id="rId27"/>
    <p:sldId id="735" r:id="rId28"/>
    <p:sldId id="772" r:id="rId29"/>
    <p:sldId id="721" r:id="rId30"/>
    <p:sldId id="755" r:id="rId31"/>
    <p:sldId id="725" r:id="rId32"/>
    <p:sldId id="767" r:id="rId33"/>
    <p:sldId id="773" r:id="rId34"/>
    <p:sldId id="746" r:id="rId35"/>
    <p:sldId id="774" r:id="rId36"/>
    <p:sldId id="775" r:id="rId37"/>
    <p:sldId id="748" r:id="rId38"/>
    <p:sldId id="749" r:id="rId39"/>
    <p:sldId id="750" r:id="rId40"/>
  </p:sldIdLst>
  <p:sldSz cx="12192000" cy="6858000"/>
  <p:notesSz cx="7010400" cy="9296400"/>
  <p:defaultTextStyle>
    <a:defPPr>
      <a:defRPr lang="en-US"/>
    </a:defPPr>
    <a:lvl1pPr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12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254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379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50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5633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2759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199886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012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E1A"/>
    <a:srgbClr val="0F0C8F"/>
    <a:srgbClr val="064308"/>
    <a:srgbClr val="A50021"/>
    <a:srgbClr val="1CD6D2"/>
    <a:srgbClr val="CC0000"/>
    <a:srgbClr val="E7E9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5763" autoAdjust="0"/>
  </p:normalViewPr>
  <p:slideViewPr>
    <p:cSldViewPr snapToObjects="1">
      <p:cViewPr>
        <p:scale>
          <a:sx n="80" d="100"/>
          <a:sy n="80" d="100"/>
        </p:scale>
        <p:origin x="40" y="-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3" d="100"/>
          <a:sy n="83" d="100"/>
        </p:scale>
        <p:origin x="3894" y="90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83" y="0"/>
            <a:ext cx="3037628" cy="466412"/>
          </a:xfrm>
          <a:prstGeom prst="rect">
            <a:avLst/>
          </a:prstGeom>
        </p:spPr>
        <p:txBody>
          <a:bodyPr vert="horz" lIns="91637" tIns="45818" rIns="91637" bIns="45818" rtlCol="0"/>
          <a:lstStyle>
            <a:lvl1pPr algn="r">
              <a:defRPr sz="1200"/>
            </a:lvl1pPr>
          </a:lstStyle>
          <a:p>
            <a:r>
              <a:rPr lang="en-US" sz="900" dirty="0"/>
              <a:t>3 May 2023</a:t>
            </a:r>
          </a:p>
        </p:txBody>
      </p:sp>
      <p:sp>
        <p:nvSpPr>
          <p:cNvPr id="14" name="Header Placeholder 13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628" cy="466412"/>
          </a:xfrm>
          <a:prstGeom prst="rect">
            <a:avLst/>
          </a:prstGeom>
        </p:spPr>
        <p:txBody>
          <a:bodyPr vert="horz" lIns="91637" tIns="45818" rIns="91637" bIns="45818" rtlCol="0"/>
          <a:lstStyle>
            <a:lvl1pPr algn="l">
              <a:defRPr sz="1200"/>
            </a:lvl1pPr>
          </a:lstStyle>
          <a:p>
            <a:r>
              <a:rPr lang="en-US" sz="900" dirty="0"/>
              <a:t>FRIB PowerPoint Template 16x9 Status</a:t>
            </a:r>
          </a:p>
          <a:p>
            <a:r>
              <a:rPr lang="en-US" sz="900" dirty="0"/>
              <a:t>Alex Parsons, FRIB Creative Director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795131" y="8505419"/>
            <a:ext cx="4770781" cy="708286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r>
              <a:rPr lang="en-US" sz="900" dirty="0"/>
              <a:t>Facility for Rare Isotope Beams</a:t>
            </a:r>
          </a:p>
          <a:p>
            <a:r>
              <a:rPr lang="en-US" sz="900" dirty="0"/>
              <a:t>U.S. Department of Energy Office of Science | Michigan State University</a:t>
            </a:r>
          </a:p>
          <a:p>
            <a:r>
              <a:rPr lang="en-US" sz="900" dirty="0"/>
              <a:t>640 South Shaw Lane • East Lansing, MI 48824, USA</a:t>
            </a:r>
          </a:p>
          <a:p>
            <a:r>
              <a:rPr lang="en-US" sz="900" dirty="0"/>
              <a:t>frib.msu.edu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" y="8458200"/>
            <a:ext cx="648443" cy="7555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F6D33-7C2E-44BB-B6EF-2876F56DBD42}" type="slidenum">
              <a:rPr lang="en-US" sz="900" smtClean="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74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74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4/18/2026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599" tIns="46299" rIns="92599" bIns="4629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832"/>
            <a:ext cx="5608320" cy="418266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063"/>
            <a:ext cx="3037840" cy="464740"/>
          </a:xfrm>
          <a:prstGeom prst="rect">
            <a:avLst/>
          </a:prstGeom>
        </p:spPr>
        <p:txBody>
          <a:bodyPr vert="horz" wrap="square" lIns="92599" tIns="46299" rIns="92599" bIns="4629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30063"/>
            <a:ext cx="3037840" cy="464740"/>
          </a:xfrm>
          <a:prstGeom prst="rect">
            <a:avLst/>
          </a:prstGeom>
        </p:spPr>
        <p:txBody>
          <a:bodyPr vert="horz" wrap="square" lIns="92599" tIns="46299" rIns="92599" bIns="4629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831" indent="-285705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2817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599942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070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5633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59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86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12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914BC-09E2-0216-27E2-93F1B9E9C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>
            <a:extLst>
              <a:ext uri="{FF2B5EF4-FFF2-40B4-BE49-F238E27FC236}">
                <a16:creationId xmlns:a16="http://schemas.microsoft.com/office/drawing/2014/main" id="{F36B9984-ADAA-3D80-7365-7234E0A6D2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>
            <a:extLst>
              <a:ext uri="{FF2B5EF4-FFF2-40B4-BE49-F238E27FC236}">
                <a16:creationId xmlns:a16="http://schemas.microsoft.com/office/drawing/2014/main" id="{E8BEA0A8-2AB0-D8F8-2CC1-DB18815D25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253865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C01E1-AA4A-FA7D-9A1B-36C732B31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>
            <a:extLst>
              <a:ext uri="{FF2B5EF4-FFF2-40B4-BE49-F238E27FC236}">
                <a16:creationId xmlns:a16="http://schemas.microsoft.com/office/drawing/2014/main" id="{B1CB477C-F6E9-802B-5EB2-8766A9858C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>
            <a:extLst>
              <a:ext uri="{FF2B5EF4-FFF2-40B4-BE49-F238E27FC236}">
                <a16:creationId xmlns:a16="http://schemas.microsoft.com/office/drawing/2014/main" id="{8E45154B-804F-740B-0D88-5AB1703BFB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057622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79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083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4F872-ED71-F19C-356E-C5B3F1A9B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37128E-15C1-3A7A-782B-ED0B370A5A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D6ECE2-97C2-77A6-C7D1-B823DAFF59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411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703" y="1238250"/>
            <a:ext cx="9986635" cy="4473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77" indent="0" algn="ctr">
              <a:buNone/>
              <a:defRPr/>
            </a:lvl2pPr>
            <a:lvl3pPr marL="864551" indent="0" algn="ctr">
              <a:buNone/>
              <a:defRPr/>
            </a:lvl3pPr>
            <a:lvl4pPr marL="1296827" indent="0" algn="ctr">
              <a:buNone/>
              <a:defRPr/>
            </a:lvl4pPr>
            <a:lvl5pPr marL="1729104" indent="0" algn="ctr">
              <a:buNone/>
              <a:defRPr/>
            </a:lvl5pPr>
            <a:lvl6pPr marL="2161379" indent="0" algn="ctr">
              <a:buNone/>
              <a:defRPr/>
            </a:lvl6pPr>
            <a:lvl7pPr marL="2593655" indent="0" algn="ctr">
              <a:buNone/>
              <a:defRPr/>
            </a:lvl7pPr>
            <a:lvl8pPr marL="3025929" indent="0" algn="ctr">
              <a:buNone/>
              <a:defRPr/>
            </a:lvl8pPr>
            <a:lvl9pPr marL="345820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5" y="3147284"/>
            <a:ext cx="12001499" cy="478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387154"/>
            <a:ext cx="12192000" cy="425885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</a:t>
            </a:r>
          </a:p>
          <a:p>
            <a:pPr algn="ctr"/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110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DE-SC0023633.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15216" y="415245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15245"/>
            <a:ext cx="1600200" cy="2043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642530"/>
            <a:ext cx="3200400" cy="701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83" y="5642961"/>
            <a:ext cx="2651760" cy="62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41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703" y="1238250"/>
            <a:ext cx="9986635" cy="4473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77" indent="0" algn="ctr">
              <a:buNone/>
              <a:defRPr/>
            </a:lvl2pPr>
            <a:lvl3pPr marL="864551" indent="0" algn="ctr">
              <a:buNone/>
              <a:defRPr/>
            </a:lvl3pPr>
            <a:lvl4pPr marL="1296827" indent="0" algn="ctr">
              <a:buNone/>
              <a:defRPr/>
            </a:lvl4pPr>
            <a:lvl5pPr marL="1729104" indent="0" algn="ctr">
              <a:buNone/>
              <a:defRPr/>
            </a:lvl5pPr>
            <a:lvl6pPr marL="2161379" indent="0" algn="ctr">
              <a:buNone/>
              <a:defRPr/>
            </a:lvl6pPr>
            <a:lvl7pPr marL="2593655" indent="0" algn="ctr">
              <a:buNone/>
              <a:defRPr/>
            </a:lvl7pPr>
            <a:lvl8pPr marL="3025929" indent="0" algn="ctr">
              <a:buNone/>
              <a:defRPr/>
            </a:lvl8pPr>
            <a:lvl9pPr marL="345820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5" y="3147284"/>
            <a:ext cx="12001499" cy="478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387154"/>
            <a:ext cx="12192000" cy="425885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</a:t>
            </a:r>
          </a:p>
          <a:p>
            <a:pPr algn="ctr"/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110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DE-SC0024098.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15216" y="415245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46592"/>
            <a:ext cx="1600200" cy="2043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642530"/>
            <a:ext cx="3200400" cy="701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83" y="5642961"/>
            <a:ext cx="2651760" cy="62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93746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frib.msu.edu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09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10200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07095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10200"/>
            <a:ext cx="12089496" cy="584200"/>
          </a:xfrm>
        </p:spPr>
        <p:txBody>
          <a:bodyPr anchor="ctr"/>
          <a:lstStyle>
            <a:lvl1pPr marL="137112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949334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7" y="1071570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66350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2" y="1067105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2" y="3581407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298744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5"/>
            <a:ext cx="5892800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9" y="1067105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13" y="3581407"/>
            <a:ext cx="5892799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9" y="3581407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731468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742235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6079" y="6063452"/>
            <a:ext cx="12192000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65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590955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703" y="1238250"/>
            <a:ext cx="9986635" cy="4473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20498" y="375518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77" indent="0" algn="ctr">
              <a:buNone/>
              <a:defRPr/>
            </a:lvl2pPr>
            <a:lvl3pPr marL="864551" indent="0" algn="ctr">
              <a:buNone/>
              <a:defRPr/>
            </a:lvl3pPr>
            <a:lvl4pPr marL="1296827" indent="0" algn="ctr">
              <a:buNone/>
              <a:defRPr/>
            </a:lvl4pPr>
            <a:lvl5pPr marL="1729104" indent="0" algn="ctr">
              <a:buNone/>
              <a:defRPr/>
            </a:lvl5pPr>
            <a:lvl6pPr marL="2161379" indent="0" algn="ctr">
              <a:buNone/>
              <a:defRPr/>
            </a:lvl6pPr>
            <a:lvl7pPr marL="2593655" indent="0" algn="ctr">
              <a:buNone/>
              <a:defRPr/>
            </a:lvl7pPr>
            <a:lvl8pPr marL="3025929" indent="0" algn="ctr">
              <a:buNone/>
              <a:defRPr/>
            </a:lvl8pPr>
            <a:lvl9pPr marL="345820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5" y="2763771"/>
            <a:ext cx="12001499" cy="478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015216" y="415245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5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11201400" cy="5349463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798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11201400" cy="5349463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934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10200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07095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10200"/>
            <a:ext cx="12089496" cy="584200"/>
          </a:xfrm>
        </p:spPr>
        <p:txBody>
          <a:bodyPr anchor="ctr"/>
          <a:lstStyle>
            <a:lvl1pPr marL="137112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175680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7" y="1071570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361718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2" y="1067105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2" y="3581407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246023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5"/>
            <a:ext cx="5892800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9" y="1067105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13" y="3581407"/>
            <a:ext cx="5892799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9" y="3581407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554794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529768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6079" y="6063452"/>
            <a:ext cx="12192000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83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960144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10200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07095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10200"/>
            <a:ext cx="12089496" cy="584200"/>
          </a:xfrm>
        </p:spPr>
        <p:txBody>
          <a:bodyPr anchor="ctr"/>
          <a:lstStyle>
            <a:lvl1pPr marL="137112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93552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7" y="1071570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56905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2" y="1067105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2" y="3581407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45674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5"/>
            <a:ext cx="5892800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9" y="1067105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13" y="3581407"/>
            <a:ext cx="5892799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9" y="3581407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17802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309516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6079" y="6063452"/>
            <a:ext cx="12192000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2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89377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8" y="79927"/>
            <a:ext cx="11990413" cy="478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8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12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2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</p:sldLayoutIdLst>
  <p:hf hdr="0" ftr="0" dt="0"/>
  <p:txStyles>
    <p:titleStyle>
      <a:lvl1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80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162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241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323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95" indent="-180195" algn="l" defTabSz="803370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94" indent="-15166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641" indent="-160673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90" indent="-13364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3087" indent="-18019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507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590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67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75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3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8" y="79927"/>
            <a:ext cx="11990413" cy="478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8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12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15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</p:sldLayoutIdLst>
  <p:hf hdr="0" ftr="0" dt="0"/>
  <p:txStyles>
    <p:titleStyle>
      <a:lvl1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80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162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241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323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95" indent="-180195" algn="l" defTabSz="803370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94" indent="-15166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641" indent="-160673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90" indent="-13364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3087" indent="-18019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507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590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67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75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3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8" y="79927"/>
            <a:ext cx="11990413" cy="478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8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12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29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</p:sldLayoutIdLst>
  <p:hf hdr="0" dt="0"/>
  <p:txStyles>
    <p:titleStyle>
      <a:lvl1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80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162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241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323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95" indent="-180195" algn="l" defTabSz="803370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94" indent="-15166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641" indent="-160673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90" indent="-13364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3087" indent="-18019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507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590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67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75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3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openxmlformats.org/officeDocument/2006/relationships/image" Target="../media/image260.png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F8E67-EAD0-FE1F-ED58-3C5B35F12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tube&#10;&#10;AI-generated content may be incorrect.">
            <a:extLst>
              <a:ext uri="{FF2B5EF4-FFF2-40B4-BE49-F238E27FC236}">
                <a16:creationId xmlns:a16="http://schemas.microsoft.com/office/drawing/2014/main" id="{51416452-859F-54C9-0FCF-3C03BCA7B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575"/>
            <a:ext cx="12214534" cy="6872575"/>
          </a:xfrm>
          <a:prstGeom prst="rect">
            <a:avLst/>
          </a:prstGeom>
        </p:spPr>
      </p:pic>
      <p:sp>
        <p:nvSpPr>
          <p:cNvPr id="9218" name="Subtitle 6">
            <a:extLst>
              <a:ext uri="{FF2B5EF4-FFF2-40B4-BE49-F238E27FC236}">
                <a16:creationId xmlns:a16="http://schemas.microsoft.com/office/drawing/2014/main" id="{2091020B-0716-144E-DB4B-C4954DAAD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3639" y="4002185"/>
            <a:ext cx="4910895" cy="1143000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Franziska Maria Maier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Research Associate FRIB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maierf@frib.msu.edu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219" name="Title 5">
            <a:extLst>
              <a:ext uri="{FF2B5EF4-FFF2-40B4-BE49-F238E27FC236}">
                <a16:creationId xmlns:a16="http://schemas.microsoft.com/office/drawing/2014/main" id="{0B6D836A-6506-590B-CAB9-96676D80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9618"/>
            <a:ext cx="6998839" cy="2645487"/>
          </a:xfrm>
        </p:spPr>
        <p:txBody>
          <a:bodyPr/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New Science Directions Using a High-Voltage MR-</a:t>
            </a:r>
            <a:r>
              <a:rPr lang="en-US" sz="4800" dirty="0" err="1">
                <a:solidFill>
                  <a:schemeClr val="bg1"/>
                </a:solidFill>
              </a:rPr>
              <a:t>ToF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smtClean="0">
                <a:solidFill>
                  <a:schemeClr val="bg1"/>
                </a:solidFill>
              </a:rPr>
              <a:t>Device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ED3E8B-B220-BD41-E77F-A8219E948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34" y="5504193"/>
            <a:ext cx="978876" cy="1250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74AC62-D943-6C93-D27A-C45CF6D83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521" y="6237264"/>
            <a:ext cx="1647984" cy="52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9208D6-FA7E-EF50-6DC0-6809EAD69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707" y="5577790"/>
            <a:ext cx="2409798" cy="52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C4CB84-81D5-C04A-714D-A0C44D0011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1" r="22180"/>
          <a:stretch/>
        </p:blipFill>
        <p:spPr>
          <a:xfrm>
            <a:off x="6008742" y="6157579"/>
            <a:ext cx="660454" cy="6618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7393C1-AD24-46A2-49B6-84AD8EFD5E76}"/>
              </a:ext>
            </a:extLst>
          </p:cNvPr>
          <p:cNvSpPr txBox="1"/>
          <p:nvPr/>
        </p:nvSpPr>
        <p:spPr>
          <a:xfrm>
            <a:off x="304800" y="2441379"/>
            <a:ext cx="61079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Invited Talk, Ariel Science Workshop</a:t>
            </a:r>
          </a:p>
          <a:p>
            <a:r>
              <a:rPr lang="en-US" dirty="0">
                <a:solidFill>
                  <a:schemeClr val="bg1"/>
                </a:solidFill>
              </a:rPr>
              <a:t>21</a:t>
            </a:r>
            <a:r>
              <a:rPr lang="en-US" baseline="30000" dirty="0">
                <a:solidFill>
                  <a:schemeClr val="bg1"/>
                </a:solidFill>
              </a:rPr>
              <a:t>st</a:t>
            </a:r>
            <a:r>
              <a:rPr lang="en-US" dirty="0">
                <a:solidFill>
                  <a:schemeClr val="bg1"/>
                </a:solidFill>
              </a:rPr>
              <a:t> Apr. 2026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DBBB41-13AB-9C28-69B9-B71487289A2F}"/>
              </a:ext>
            </a:extLst>
          </p:cNvPr>
          <p:cNvSpPr/>
          <p:nvPr/>
        </p:nvSpPr>
        <p:spPr>
          <a:xfrm>
            <a:off x="9333334" y="6753410"/>
            <a:ext cx="978875" cy="83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20AD8B-59AC-9C38-8253-4640001919FF}"/>
              </a:ext>
            </a:extLst>
          </p:cNvPr>
          <p:cNvSpPr/>
          <p:nvPr/>
        </p:nvSpPr>
        <p:spPr>
          <a:xfrm>
            <a:off x="10401228" y="5784201"/>
            <a:ext cx="1737771" cy="442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20FE62-D330-D4B2-7739-6601520652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229" y="5815070"/>
            <a:ext cx="1737771" cy="3808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D1119D-58EF-E8C7-3869-FCAFB9DA1040}"/>
              </a:ext>
            </a:extLst>
          </p:cNvPr>
          <p:cNvSpPr/>
          <p:nvPr/>
        </p:nvSpPr>
        <p:spPr>
          <a:xfrm>
            <a:off x="10401227" y="6324169"/>
            <a:ext cx="1737771" cy="442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2C881B-39B7-9CBA-D19E-97AD87A74D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193" y="6364254"/>
            <a:ext cx="1487845" cy="3518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E5267A-FCCF-2DE2-0358-1BE180E54A59}"/>
              </a:ext>
            </a:extLst>
          </p:cNvPr>
          <p:cNvSpPr txBox="1"/>
          <p:nvPr/>
        </p:nvSpPr>
        <p:spPr>
          <a:xfrm>
            <a:off x="8666412" y="5878564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52734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0310F7-A123-D1EA-2513-756508E97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4816987"/>
            <a:ext cx="11201400" cy="1539463"/>
          </a:xfrm>
        </p:spPr>
        <p:txBody>
          <a:bodyPr/>
          <a:lstStyle/>
          <a:p>
            <a:r>
              <a:rPr lang="en-US" dirty="0"/>
              <a:t>Advances the design of MIRACLS high-voltage MR-</a:t>
            </a:r>
            <a:r>
              <a:rPr lang="en-US" dirty="0" err="1"/>
              <a:t>ToF</a:t>
            </a:r>
            <a:r>
              <a:rPr lang="en-US" dirty="0"/>
              <a:t> device at ISOLDE/CERN [1-3]</a:t>
            </a:r>
          </a:p>
          <a:p>
            <a:r>
              <a:rPr lang="en-US" dirty="0"/>
              <a:t>High ion flux, high mass resolving power, short processing time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30A314-2AA4-4A81-BAA7-FECEEBB4F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26793"/>
            <a:ext cx="11988800" cy="803713"/>
          </a:xfrm>
        </p:spPr>
        <p:txBody>
          <a:bodyPr/>
          <a:lstStyle/>
          <a:p>
            <a:r>
              <a:rPr lang="en-US" sz="2800" dirty="0"/>
              <a:t>Development of a High-Voltage MR-</a:t>
            </a:r>
            <a:r>
              <a:rPr lang="en-US" sz="2800" dirty="0" err="1"/>
              <a:t>ToF</a:t>
            </a:r>
            <a:r>
              <a:rPr lang="en-US" sz="2800" dirty="0"/>
              <a:t> Device at FRIB</a:t>
            </a:r>
            <a:br>
              <a:rPr lang="en-US" sz="2800" dirty="0"/>
            </a:br>
            <a:r>
              <a:rPr lang="en-US" sz="2800" dirty="0"/>
              <a:t>Extend Mass Measurement and Separation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B8314-10AA-2782-1ECC-B681BABFF7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Slide </a:t>
            </a:r>
            <a:fld id="{35AD4620-7552-4207-8973-898801ED212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0F78CB-74A8-1B70-BEFA-34E05ABCE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102033"/>
            <a:ext cx="10976793" cy="34536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2293E3-86BD-AB44-8821-2A382AFD2FE1}"/>
              </a:ext>
            </a:extLst>
          </p:cNvPr>
          <p:cNvSpPr txBox="1"/>
          <p:nvPr/>
        </p:nvSpPr>
        <p:spPr>
          <a:xfrm>
            <a:off x="6300929" y="5982414"/>
            <a:ext cx="53186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[1] F.M. Maier, M. Vilen et al, NIMA 1048, 168545 (2023).        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[2] F.M. Maier et al, NIMA 1056, 168545 (2023).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[3] F.M. Maier et al, NIMA 1075, 170365 (2025).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40839B-F3C5-4E7B-3BC5-FD88DFA75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" y="5990005"/>
            <a:ext cx="622670" cy="795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5F162F-57EA-93FD-6D9C-B6838E61B656}"/>
              </a:ext>
            </a:extLst>
          </p:cNvPr>
          <p:cNvSpPr txBox="1"/>
          <p:nvPr/>
        </p:nvSpPr>
        <p:spPr>
          <a:xfrm>
            <a:off x="834395" y="6286863"/>
            <a:ext cx="5670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F.M. Maier, C.M. Ireland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et al.,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NIMA 1084, 171220, 2026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C.M. Ireland, F.M. Maier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., NIMA 1087, 171426, 2026. </a:t>
            </a:r>
          </a:p>
        </p:txBody>
      </p:sp>
    </p:spTree>
    <p:extLst>
      <p:ext uri="{BB962C8B-B14F-4D97-AF65-F5344CB8AC3E}">
        <p14:creationId xmlns:p14="http://schemas.microsoft.com/office/powerpoint/2010/main" val="350774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EE047-C612-138D-208F-E1F605985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0CA9B9-EDA3-121F-46B8-7063FC0BF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226" y="1229656"/>
            <a:ext cx="5562600" cy="609600"/>
          </a:xfrm>
        </p:spPr>
        <p:txBody>
          <a:bodyPr/>
          <a:lstStyle/>
          <a:p>
            <a:r>
              <a:rPr lang="en-US" sz="2000" dirty="0"/>
              <a:t>Simulated mass resolving power is high enough to resolve almost all isobars and 70% of all known isomers with half-lives above 10 </a:t>
            </a:r>
            <a:r>
              <a:rPr lang="en-US" sz="2000" dirty="0" err="1"/>
              <a:t>ms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DFF375-870B-2ADA-90B6-12B810B92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3" y="2209800"/>
            <a:ext cx="6196383" cy="388620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82AFA54-AA36-DBB2-4067-271CE7428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0" y="6356450"/>
            <a:ext cx="1016000" cy="364628"/>
          </a:xfrm>
        </p:spPr>
        <p:txBody>
          <a:bodyPr/>
          <a:lstStyle/>
          <a:p>
            <a:pPr>
              <a:defRPr/>
            </a:pPr>
            <a:r>
              <a:rPr lang="en-US" dirty="0"/>
              <a:t>Slide </a:t>
            </a:r>
            <a:fld id="{35AD4620-7552-4207-8973-898801ED212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92232BF5-FEB8-3BAE-174E-3616D124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26793"/>
            <a:ext cx="11988800" cy="803713"/>
          </a:xfrm>
        </p:spPr>
        <p:txBody>
          <a:bodyPr/>
          <a:lstStyle/>
          <a:p>
            <a:r>
              <a:rPr lang="en-US" sz="2800" dirty="0"/>
              <a:t>Development of a High-Voltage MR-</a:t>
            </a:r>
            <a:r>
              <a:rPr lang="en-US" sz="2800" dirty="0" err="1"/>
              <a:t>ToF</a:t>
            </a:r>
            <a:r>
              <a:rPr lang="en-US" sz="2800" dirty="0"/>
              <a:t> Device at FRIB</a:t>
            </a:r>
            <a:br>
              <a:rPr lang="en-US" sz="2800" dirty="0"/>
            </a:br>
            <a:r>
              <a:rPr lang="en-US" sz="2800" dirty="0"/>
              <a:t>Extend Mass Measurement and Separation Capabilities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F7F234-5AB9-3F9C-15FA-37F18DDFD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" y="5990005"/>
            <a:ext cx="622670" cy="795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723376-22F6-771F-4CA7-CEAD0A1BAB95}"/>
              </a:ext>
            </a:extLst>
          </p:cNvPr>
          <p:cNvSpPr txBox="1"/>
          <p:nvPr/>
        </p:nvSpPr>
        <p:spPr>
          <a:xfrm>
            <a:off x="834395" y="6286863"/>
            <a:ext cx="5670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F.M. Maier, C.M. Ireland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et al.,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NIMA 1084, 171220, 2026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C.M. Ireland, F.M. Maier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., NIMA 1087, 171426, 2026. </a:t>
            </a:r>
          </a:p>
        </p:txBody>
      </p:sp>
    </p:spTree>
    <p:extLst>
      <p:ext uri="{BB962C8B-B14F-4D97-AF65-F5344CB8AC3E}">
        <p14:creationId xmlns:p14="http://schemas.microsoft.com/office/powerpoint/2010/main" val="277550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72288-B0D0-8DBB-F8EB-B64262A1D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87DFB0-EBCC-D1E5-CCBE-20E701E4F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316" y="2158597"/>
            <a:ext cx="5440298" cy="456248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953A8F-843C-02E6-9A6A-D02B30F8E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226" y="1229656"/>
            <a:ext cx="5562600" cy="609600"/>
          </a:xfrm>
        </p:spPr>
        <p:txBody>
          <a:bodyPr/>
          <a:lstStyle/>
          <a:p>
            <a:r>
              <a:rPr lang="en-US" sz="2000" dirty="0"/>
              <a:t>Simulated mass resolving power is high enough to resolve almost all isobars and 70% of all known isomers with half-lives above 10 </a:t>
            </a:r>
            <a:r>
              <a:rPr lang="en-US" sz="2000" dirty="0" err="1"/>
              <a:t>ms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57A9D-1930-791E-D5E0-9D3CBAD725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04376" y="6512084"/>
            <a:ext cx="1016000" cy="364628"/>
          </a:xfrm>
        </p:spPr>
        <p:txBody>
          <a:bodyPr/>
          <a:lstStyle/>
          <a:p>
            <a:pPr>
              <a:defRPr/>
            </a:pPr>
            <a:r>
              <a:rPr lang="en-US" dirty="0"/>
              <a:t>Slide </a:t>
            </a: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AC5C85-D6B4-3B61-216B-4D4D74F53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43" y="2209800"/>
            <a:ext cx="6196383" cy="3886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F419C9-329E-B293-FD39-7DB9B65996FA}"/>
              </a:ext>
            </a:extLst>
          </p:cNvPr>
          <p:cNvSpPr txBox="1"/>
          <p:nvPr/>
        </p:nvSpPr>
        <p:spPr>
          <a:xfrm>
            <a:off x="10712007" y="4886771"/>
            <a:ext cx="1447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Updated from 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F.M. Maier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NIMA 1056, 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168545 (2023).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26AFB39-062B-7960-C6E4-D18139467451}"/>
              </a:ext>
            </a:extLst>
          </p:cNvPr>
          <p:cNvSpPr txBox="1">
            <a:spLocks/>
          </p:cNvSpPr>
          <p:nvPr/>
        </p:nvSpPr>
        <p:spPr bwMode="auto">
          <a:xfrm>
            <a:off x="6902007" y="1215115"/>
            <a:ext cx="525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000" kern="0" dirty="0"/>
              <a:t>Simulated ion flux is &gt; 2 orders of magnitude higher compared to state-of-the-art MR-</a:t>
            </a:r>
            <a:r>
              <a:rPr lang="en-US" sz="2000" kern="0" dirty="0" err="1"/>
              <a:t>ToF</a:t>
            </a:r>
            <a:r>
              <a:rPr lang="en-US" sz="2000" kern="0" dirty="0"/>
              <a:t> devices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74826C0A-50DC-CBC6-CA7F-1A96653D3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26793"/>
            <a:ext cx="11988800" cy="803713"/>
          </a:xfrm>
        </p:spPr>
        <p:txBody>
          <a:bodyPr/>
          <a:lstStyle/>
          <a:p>
            <a:r>
              <a:rPr lang="en-US" sz="2800" dirty="0"/>
              <a:t>Development of a High-Voltage MR-</a:t>
            </a:r>
            <a:r>
              <a:rPr lang="en-US" sz="2800" dirty="0" err="1"/>
              <a:t>ToF</a:t>
            </a:r>
            <a:r>
              <a:rPr lang="en-US" sz="2800" dirty="0"/>
              <a:t> Device at FRIB</a:t>
            </a:r>
            <a:br>
              <a:rPr lang="en-US" sz="2800" dirty="0"/>
            </a:br>
            <a:r>
              <a:rPr lang="en-US" sz="2800" dirty="0"/>
              <a:t>Extend Mass Measurement and Separation Capabilities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086BC-C70D-B231-2E40-BA9DD15AA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" y="5990005"/>
            <a:ext cx="622670" cy="795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6907D8-DC1F-786A-277A-8A82FBAD987F}"/>
              </a:ext>
            </a:extLst>
          </p:cNvPr>
          <p:cNvSpPr txBox="1"/>
          <p:nvPr/>
        </p:nvSpPr>
        <p:spPr>
          <a:xfrm>
            <a:off x="834395" y="6286863"/>
            <a:ext cx="5670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F.M. Maier, C.M. Ireland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et al.,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NIMA 1084, 171220, 2026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C.M. Ireland, F.M. Maier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., NIMA 1087, 171426, 2026. </a:t>
            </a:r>
          </a:p>
        </p:txBody>
      </p:sp>
    </p:spTree>
    <p:extLst>
      <p:ext uri="{BB962C8B-B14F-4D97-AF65-F5344CB8AC3E}">
        <p14:creationId xmlns:p14="http://schemas.microsoft.com/office/powerpoint/2010/main" val="138508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070BE-5719-D4BB-4F8B-F81E60E5B4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Slide </a:t>
            </a:r>
            <a:fld id="{35AD4620-7552-4207-8973-898801ED212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BADCF9-6F7F-C686-914B-2AA76B743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363742"/>
            <a:ext cx="6604000" cy="464465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Suggested expansion of FRIB’s stopped beam area: </a:t>
            </a:r>
          </a:p>
          <a:p>
            <a:r>
              <a:rPr lang="en-US" dirty="0"/>
              <a:t>Replace current dipole magnet with a High Resolution Magnetic Mass Separator (HRMS)</a:t>
            </a:r>
          </a:p>
          <a:p>
            <a:pPr lvl="1"/>
            <a:r>
              <a:rPr lang="en-US" dirty="0"/>
              <a:t>Expected to achieve mass separation power of 10,000</a:t>
            </a:r>
          </a:p>
          <a:p>
            <a:r>
              <a:rPr lang="en-US" dirty="0"/>
              <a:t>If HRMS mass separation power is sufficient transfer beam to stopped and reaccelerated beam areas</a:t>
            </a:r>
          </a:p>
          <a:p>
            <a:r>
              <a:rPr lang="en-US" dirty="0"/>
              <a:t>If higher mass separation power is required inject beam into MR-</a:t>
            </a:r>
            <a:r>
              <a:rPr lang="en-US" dirty="0" err="1"/>
              <a:t>ToF</a:t>
            </a:r>
            <a:r>
              <a:rPr lang="en-US" dirty="0"/>
              <a:t> beamline</a:t>
            </a:r>
          </a:p>
          <a:p>
            <a:r>
              <a:rPr lang="en-US" dirty="0"/>
              <a:t>MR-</a:t>
            </a:r>
            <a:r>
              <a:rPr lang="en-US" dirty="0" err="1"/>
              <a:t>ToF</a:t>
            </a:r>
            <a:r>
              <a:rPr lang="en-US" dirty="0"/>
              <a:t> beamline can also be used for mass measurements and beam diagnostics</a:t>
            </a:r>
          </a:p>
          <a:p>
            <a:r>
              <a:rPr lang="en-US" dirty="0"/>
              <a:t>Dedicated Paul trap (PT) and offline ion source (IS) required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EE75BD-121A-8990-5F15-712CED399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83" y="1107887"/>
            <a:ext cx="4515555" cy="5603117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DC6961EA-6147-2F41-0193-027443F83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26793"/>
            <a:ext cx="11988800" cy="803713"/>
          </a:xfrm>
        </p:spPr>
        <p:txBody>
          <a:bodyPr/>
          <a:lstStyle/>
          <a:p>
            <a:r>
              <a:rPr lang="en-US" sz="2800" dirty="0"/>
              <a:t>Development of a High-Voltage MR-</a:t>
            </a:r>
            <a:r>
              <a:rPr lang="en-US" sz="2800" dirty="0" err="1"/>
              <a:t>ToF</a:t>
            </a:r>
            <a:r>
              <a:rPr lang="en-US" sz="2800" dirty="0"/>
              <a:t> Device at FRIB</a:t>
            </a:r>
            <a:br>
              <a:rPr lang="en-US" sz="2800" dirty="0"/>
            </a:br>
            <a:r>
              <a:rPr lang="en-US" sz="2800" dirty="0"/>
              <a:t>Extend Mass Measurement and Separation Capabilities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03F920-3BC4-AE9C-3BE0-8428A3A69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" y="5990005"/>
            <a:ext cx="622670" cy="795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761CCF-8F82-4EE1-A2B4-832F872018E7}"/>
              </a:ext>
            </a:extLst>
          </p:cNvPr>
          <p:cNvSpPr txBox="1"/>
          <p:nvPr/>
        </p:nvSpPr>
        <p:spPr>
          <a:xfrm>
            <a:off x="5549086" y="6262105"/>
            <a:ext cx="5670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F.M. Maier, C.M. Ireland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et al.,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NIMA 1084, 171220, 2026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C.M. Ireland, F.M. Maier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., NIMA 1087, 171426, 2026. </a:t>
            </a:r>
          </a:p>
        </p:txBody>
      </p:sp>
    </p:spTree>
    <p:extLst>
      <p:ext uri="{BB962C8B-B14F-4D97-AF65-F5344CB8AC3E}">
        <p14:creationId xmlns:p14="http://schemas.microsoft.com/office/powerpoint/2010/main" val="43691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CA4A6-605A-D85F-0162-017D66BF4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A16CE3-AA8E-40F8-D16D-598D7674E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91" y="1219200"/>
            <a:ext cx="11734800" cy="5349463"/>
          </a:xfrm>
        </p:spPr>
        <p:txBody>
          <a:bodyPr/>
          <a:lstStyle/>
          <a:p>
            <a:r>
              <a:rPr lang="en-US" dirty="0" smtClean="0"/>
              <a:t>Developed 1.5 </a:t>
            </a:r>
            <a:r>
              <a:rPr lang="en-US" dirty="0" err="1" smtClean="0"/>
              <a:t>keV</a:t>
            </a:r>
            <a:r>
              <a:rPr lang="en-US" dirty="0" smtClean="0"/>
              <a:t> </a:t>
            </a:r>
            <a:r>
              <a:rPr lang="en-US" dirty="0"/>
              <a:t>Mini-MR-</a:t>
            </a:r>
            <a:r>
              <a:rPr lang="en-US" dirty="0" err="1"/>
              <a:t>ToF</a:t>
            </a:r>
            <a:r>
              <a:rPr lang="en-US" dirty="0"/>
              <a:t> device matching space constraints and performance characteristics of existing Paul trap - Funding received in March </a:t>
            </a:r>
            <a:r>
              <a:rPr lang="en-US" dirty="0" smtClean="0"/>
              <a:t>2026</a:t>
            </a:r>
          </a:p>
          <a:p>
            <a:pPr lvl="1"/>
            <a:r>
              <a:rPr lang="en-US" dirty="0"/>
              <a:t>Fast beam diagnostics, low-intensity mass separation for LEBIT and </a:t>
            </a:r>
            <a:r>
              <a:rPr lang="en-US" dirty="0" err="1"/>
              <a:t>SuN</a:t>
            </a:r>
            <a:r>
              <a:rPr lang="en-US" dirty="0"/>
              <a:t>++, mass measurements</a:t>
            </a:r>
          </a:p>
          <a:p>
            <a:endParaRPr lang="en-US" dirty="0"/>
          </a:p>
          <a:p>
            <a:pPr marL="211729" lvl="1" indent="0">
              <a:buNone/>
            </a:pPr>
            <a:endParaRPr lang="en-US" dirty="0"/>
          </a:p>
          <a:p>
            <a:pPr marL="430968" lvl="2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30D86B64-E278-1F97-FBE8-5EFC608FB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95567" y="2438400"/>
            <a:ext cx="5663932" cy="379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8B8634-36BA-F14C-2450-94CB71A0649C}"/>
              </a:ext>
            </a:extLst>
          </p:cNvPr>
          <p:cNvSpPr txBox="1"/>
          <p:nvPr/>
        </p:nvSpPr>
        <p:spPr>
          <a:xfrm>
            <a:off x="76200" y="3594410"/>
            <a:ext cx="1844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LEBIT’s </a:t>
            </a:r>
          </a:p>
          <a:p>
            <a:r>
              <a:rPr lang="en-US" dirty="0"/>
              <a:t>Paul-trap cooler-buncher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4CC31-4363-C3E8-129F-A05732E76288}"/>
              </a:ext>
            </a:extLst>
          </p:cNvPr>
          <p:cNvSpPr txBox="1"/>
          <p:nvPr/>
        </p:nvSpPr>
        <p:spPr>
          <a:xfrm>
            <a:off x="10664037" y="3674060"/>
            <a:ext cx="157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LEBIT’s Penning trap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AC4DDD-97B6-5585-9F49-A68D6150EF7D}"/>
              </a:ext>
            </a:extLst>
          </p:cNvPr>
          <p:cNvSpPr txBox="1"/>
          <p:nvPr/>
        </p:nvSpPr>
        <p:spPr>
          <a:xfrm>
            <a:off x="4932920" y="6307662"/>
            <a:ext cx="247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Bender towards SIPT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04C5DC4-FB10-55E9-F2F8-6947EC66AE51}"/>
              </a:ext>
            </a:extLst>
          </p:cNvPr>
          <p:cNvCxnSpPr/>
          <p:nvPr/>
        </p:nvCxnSpPr>
        <p:spPr>
          <a:xfrm>
            <a:off x="1676400" y="4028430"/>
            <a:ext cx="5334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DAD07CB-AE9E-3B26-A03A-8EE37CD41707}"/>
              </a:ext>
            </a:extLst>
          </p:cNvPr>
          <p:cNvCxnSpPr/>
          <p:nvPr/>
        </p:nvCxnSpPr>
        <p:spPr>
          <a:xfrm>
            <a:off x="7550672" y="4028430"/>
            <a:ext cx="5334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B5C2C70-20FB-8EC1-83C3-CBD990D12B90}"/>
              </a:ext>
            </a:extLst>
          </p:cNvPr>
          <p:cNvCxnSpPr>
            <a:cxnSpLocks/>
          </p:cNvCxnSpPr>
          <p:nvPr/>
        </p:nvCxnSpPr>
        <p:spPr>
          <a:xfrm>
            <a:off x="3876406" y="4501495"/>
            <a:ext cx="533400" cy="2286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5AE58E-10CC-E560-8861-16533F09BC74}"/>
              </a:ext>
            </a:extLst>
          </p:cNvPr>
          <p:cNvCxnSpPr>
            <a:cxnSpLocks/>
          </p:cNvCxnSpPr>
          <p:nvPr/>
        </p:nvCxnSpPr>
        <p:spPr>
          <a:xfrm>
            <a:off x="4350272" y="2993681"/>
            <a:ext cx="2743200" cy="153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BE03C4C-C032-FAE3-39E2-69F0B9E76B83}"/>
              </a:ext>
            </a:extLst>
          </p:cNvPr>
          <p:cNvSpPr txBox="1"/>
          <p:nvPr/>
        </p:nvSpPr>
        <p:spPr>
          <a:xfrm>
            <a:off x="5262491" y="299832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445 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1BFEA8-845B-9BC7-321F-B07145EBAFB9}"/>
              </a:ext>
            </a:extLst>
          </p:cNvPr>
          <p:cNvSpPr txBox="1"/>
          <p:nvPr/>
        </p:nvSpPr>
        <p:spPr>
          <a:xfrm>
            <a:off x="5200561" y="3328709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MR-</a:t>
            </a:r>
            <a:r>
              <a:rPr lang="en-US" dirty="0" err="1">
                <a:solidFill>
                  <a:srgbClr val="FF0000"/>
                </a:solidFill>
              </a:rPr>
              <a:t>ToF</a:t>
            </a:r>
            <a:r>
              <a:rPr lang="en-US" dirty="0">
                <a:solidFill>
                  <a:srgbClr val="FF0000"/>
                </a:solidFill>
              </a:rPr>
              <a:t> device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B3FA7358-B36C-EABE-36F3-EA4BEC25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26781"/>
            <a:ext cx="11988800" cy="803713"/>
          </a:xfrm>
        </p:spPr>
        <p:txBody>
          <a:bodyPr/>
          <a:lstStyle/>
          <a:p>
            <a:r>
              <a:rPr lang="en-US" sz="2800" dirty="0"/>
              <a:t>A ‘Quick and Cheap’ Mini-MR-</a:t>
            </a:r>
            <a:r>
              <a:rPr lang="en-US" sz="2800" dirty="0" err="1"/>
              <a:t>ToF</a:t>
            </a:r>
            <a:r>
              <a:rPr lang="en-US" sz="2800" dirty="0"/>
              <a:t> Device at FRIB</a:t>
            </a:r>
            <a:br>
              <a:rPr lang="en-US" sz="2800" dirty="0"/>
            </a:br>
            <a:r>
              <a:rPr lang="en-US" sz="2800" dirty="0"/>
              <a:t>Bridge the Time Until the Main MR-</a:t>
            </a:r>
            <a:r>
              <a:rPr lang="en-US" sz="2800" dirty="0" err="1"/>
              <a:t>ToF</a:t>
            </a:r>
            <a:r>
              <a:rPr lang="en-US" sz="2800" dirty="0"/>
              <a:t> Device Becomes Available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F5758-363C-868C-E21C-A8A3AB983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" y="5990005"/>
            <a:ext cx="622670" cy="79532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F06070BE-5719-D4BB-4F8B-F81E60E5B4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0" y="6356450"/>
            <a:ext cx="1016000" cy="364628"/>
          </a:xfrm>
        </p:spPr>
        <p:txBody>
          <a:bodyPr/>
          <a:lstStyle/>
          <a:p>
            <a:pPr>
              <a:defRPr/>
            </a:pPr>
            <a:r>
              <a:rPr lang="en-US" dirty="0"/>
              <a:t>Slide </a:t>
            </a:r>
            <a:fld id="{35AD4620-7552-4207-8973-898801ED212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B8AF7CE-DE7F-9576-FB8A-5694EBE220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703" r="21123" b="26634"/>
          <a:stretch>
            <a:fillRect/>
          </a:stretch>
        </p:blipFill>
        <p:spPr>
          <a:xfrm>
            <a:off x="8108575" y="3084269"/>
            <a:ext cx="1930400" cy="182591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AD07CB-AE9E-3B26-A03A-8EE37CD41707}"/>
              </a:ext>
            </a:extLst>
          </p:cNvPr>
          <p:cNvCxnSpPr/>
          <p:nvPr/>
        </p:nvCxnSpPr>
        <p:spPr>
          <a:xfrm>
            <a:off x="10134600" y="3990102"/>
            <a:ext cx="5334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68535" y="4992691"/>
            <a:ext cx="29518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Retractable </a:t>
            </a:r>
            <a:r>
              <a:rPr lang="en-US" dirty="0" err="1" smtClean="0"/>
              <a:t>MagneTOF</a:t>
            </a:r>
            <a:r>
              <a:rPr lang="en-US" dirty="0" smtClean="0"/>
              <a:t> and Bradbury-Nielsen Gate </a:t>
            </a:r>
            <a:r>
              <a:rPr lang="en-US" sz="1200" dirty="0" smtClean="0"/>
              <a:t>(built and independently commissioned)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3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49F37-215F-EFE7-D0DB-FD697E5EF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9D39EF-5F74-CDAD-C997-431EDC70BADB}"/>
              </a:ext>
            </a:extLst>
          </p:cNvPr>
          <p:cNvSpPr/>
          <p:nvPr/>
        </p:nvSpPr>
        <p:spPr>
          <a:xfrm>
            <a:off x="178844" y="3225265"/>
            <a:ext cx="11784555" cy="1921832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09D8D8-B59F-7CA9-8884-AB5E8B72E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11201400" cy="5349463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Direction 1: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 smtClean="0"/>
              <a:t>Increase </a:t>
            </a:r>
            <a:r>
              <a:rPr lang="en-US" sz="2800" dirty="0"/>
              <a:t>mass separation </a:t>
            </a:r>
            <a:r>
              <a:rPr lang="en-US" sz="2800" dirty="0" smtClean="0"/>
              <a:t>capabilities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 smtClean="0"/>
              <a:t>Provide </a:t>
            </a:r>
            <a:r>
              <a:rPr lang="en-US" dirty="0" err="1"/>
              <a:t>isobarically</a:t>
            </a:r>
            <a:r>
              <a:rPr lang="en-US" dirty="0"/>
              <a:t> and </a:t>
            </a:r>
            <a:r>
              <a:rPr lang="en-US" dirty="0" err="1"/>
              <a:t>isomerically</a:t>
            </a:r>
            <a:r>
              <a:rPr lang="en-US" dirty="0"/>
              <a:t> purified beams at </a:t>
            </a:r>
            <a:r>
              <a:rPr lang="en-US" dirty="0" smtClean="0"/>
              <a:t>high ion intensity </a:t>
            </a:r>
          </a:p>
          <a:p>
            <a:pPr marL="211729" lvl="1" indent="0">
              <a:spcBef>
                <a:spcPts val="600"/>
              </a:spcBef>
              <a:buNone/>
            </a:pP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 </a:t>
            </a:r>
            <a:r>
              <a:rPr lang="en-US" dirty="0">
                <a:sym typeface="Wingdings" panose="05000000000000000000" pitchFamily="2" charset="2"/>
              </a:rPr>
              <a:t>unlock new experimental </a:t>
            </a:r>
            <a:r>
              <a:rPr lang="en-US" dirty="0" smtClean="0">
                <a:sym typeface="Wingdings" panose="05000000000000000000" pitchFamily="2" charset="2"/>
              </a:rPr>
              <a:t>possibilities with pure beams</a:t>
            </a:r>
            <a:endParaRPr lang="en-US" dirty="0"/>
          </a:p>
          <a:p>
            <a:pPr>
              <a:spcBef>
                <a:spcPts val="600"/>
              </a:spcBef>
            </a:pPr>
            <a:endParaRPr lang="en-US" sz="2400" dirty="0"/>
          </a:p>
          <a:p>
            <a:pPr marL="0" indent="0">
              <a:buNone/>
            </a:pPr>
            <a:r>
              <a:rPr lang="en-US" sz="2400" u="sng" dirty="0" smtClean="0"/>
              <a:t>Direction </a:t>
            </a:r>
            <a:r>
              <a:rPr lang="en-US" sz="2400" u="sng" dirty="0"/>
              <a:t>2:</a:t>
            </a:r>
          </a:p>
          <a:p>
            <a:pPr marL="0" indent="0">
              <a:buNone/>
            </a:pPr>
            <a:r>
              <a:rPr lang="en-US" sz="2800" dirty="0" smtClean="0"/>
              <a:t>Enhance </a:t>
            </a:r>
            <a:r>
              <a:rPr lang="en-US" sz="2800" dirty="0"/>
              <a:t>sensitivity for collinear laser spectroscopy </a:t>
            </a:r>
          </a:p>
          <a:p>
            <a:pPr lvl="1">
              <a:spcBef>
                <a:spcPts val="600"/>
              </a:spcBef>
            </a:pPr>
            <a:r>
              <a:rPr lang="en-US" b="1" dirty="0"/>
              <a:t>Measure nuclear ground state properties of scarcely produced radionuclides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Measure electron affinities of rarely produced </a:t>
            </a:r>
            <a:r>
              <a:rPr lang="en-US" dirty="0" smtClean="0"/>
              <a:t>elements and </a:t>
            </a:r>
            <a:r>
              <a:rPr lang="en-US" dirty="0"/>
              <a:t>isotope shifts</a:t>
            </a:r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0119B4-909E-DA76-F439-DF64EB8A4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316396"/>
            <a:ext cx="11988800" cy="424506"/>
          </a:xfrm>
        </p:spPr>
        <p:txBody>
          <a:bodyPr/>
          <a:lstStyle/>
          <a:p>
            <a:r>
              <a:rPr lang="en-US" sz="2800" dirty="0"/>
              <a:t>Outline: New Science Directions Using a High-Voltage MR-</a:t>
            </a:r>
            <a:r>
              <a:rPr lang="en-US" sz="2800" dirty="0" err="1"/>
              <a:t>ToF</a:t>
            </a:r>
            <a:r>
              <a:rPr lang="en-US" sz="2800" dirty="0"/>
              <a:t> Device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FB8BC-DFEB-4F69-551D-57E94F5672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0" y="6356450"/>
            <a:ext cx="1016000" cy="364628"/>
          </a:xfrm>
        </p:spPr>
        <p:txBody>
          <a:bodyPr/>
          <a:lstStyle/>
          <a:p>
            <a:r>
              <a:rPr lang="en-US"/>
              <a:t>Slide </a:t>
            </a:r>
            <a:fld id="{35AD4620-7552-4207-8973-898801ED212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F0EB45-6E58-B778-038B-137C25D89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56" y="5363989"/>
            <a:ext cx="978876" cy="1250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C8AA3-B1DC-31B5-E6A3-234AE81C2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643" y="6097060"/>
            <a:ext cx="1647984" cy="52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E109B6-9838-076F-00DE-181CDFD7A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829" y="5437586"/>
            <a:ext cx="2409798" cy="52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16AC5B-323D-B639-00BD-A7CB151DA7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1" r="22180"/>
          <a:stretch/>
        </p:blipFill>
        <p:spPr>
          <a:xfrm>
            <a:off x="2255864" y="6017375"/>
            <a:ext cx="660454" cy="6618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3E227B-7F0A-6558-BE30-1CD41037B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351" y="5674866"/>
            <a:ext cx="1737771" cy="3808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56B6E6-21D5-B5D5-AB03-DFA8BF1E68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15" y="6224050"/>
            <a:ext cx="1487845" cy="3518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401EAA-F26F-7CDF-56F3-08B8387BCB1A}"/>
              </a:ext>
            </a:extLst>
          </p:cNvPr>
          <p:cNvSpPr txBox="1"/>
          <p:nvPr/>
        </p:nvSpPr>
        <p:spPr>
          <a:xfrm>
            <a:off x="4961202" y="5794064"/>
            <a:ext cx="66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30987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C161FD-5158-B837-5399-6811A7363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Fluorescence-based laser spectroscopy: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F65B4-3E38-F7BB-9EB2-DB0862A26D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B8BEA9-851B-73E1-2038-77A4A0487687}"/>
              </a:ext>
            </a:extLst>
          </p:cNvPr>
          <p:cNvSpPr/>
          <p:nvPr/>
        </p:nvSpPr>
        <p:spPr>
          <a:xfrm>
            <a:off x="1376205" y="6047019"/>
            <a:ext cx="600067" cy="127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53223B-A5E7-B7FD-7C4D-84DEF161EDC2}"/>
              </a:ext>
            </a:extLst>
          </p:cNvPr>
          <p:cNvSpPr/>
          <p:nvPr/>
        </p:nvSpPr>
        <p:spPr>
          <a:xfrm>
            <a:off x="3107431" y="6037750"/>
            <a:ext cx="600067" cy="127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99F1029-F08B-4180-77A8-BB49BFC30F58}"/>
              </a:ext>
            </a:extLst>
          </p:cNvPr>
          <p:cNvGrpSpPr/>
          <p:nvPr/>
        </p:nvGrpSpPr>
        <p:grpSpPr>
          <a:xfrm>
            <a:off x="-359380" y="1730939"/>
            <a:ext cx="8968656" cy="2380616"/>
            <a:chOff x="3152602" y="1311304"/>
            <a:chExt cx="8968656" cy="238061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0F19E6D-B99F-0C7E-D444-7FE3C382A0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922" t="36581" r="57865"/>
            <a:stretch/>
          </p:blipFill>
          <p:spPr>
            <a:xfrm>
              <a:off x="6528233" y="1311304"/>
              <a:ext cx="1623001" cy="1963656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C3DCDBE-9D1D-B0E9-4D02-EC7BACBC3128}"/>
                </a:ext>
              </a:extLst>
            </p:cNvPr>
            <p:cNvSpPr/>
            <p:nvPr/>
          </p:nvSpPr>
          <p:spPr>
            <a:xfrm>
              <a:off x="7616700" y="2789259"/>
              <a:ext cx="1760666" cy="4857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22950F0-68AC-DA41-D622-9224FE5AC8B2}"/>
                </a:ext>
              </a:extLst>
            </p:cNvPr>
            <p:cNvSpPr/>
            <p:nvPr/>
          </p:nvSpPr>
          <p:spPr>
            <a:xfrm>
              <a:off x="7584834" y="1886598"/>
              <a:ext cx="1396391" cy="4857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08494EE-CABC-216B-4291-599C6585CACF}"/>
                </a:ext>
              </a:extLst>
            </p:cNvPr>
            <p:cNvSpPr txBox="1"/>
            <p:nvPr/>
          </p:nvSpPr>
          <p:spPr>
            <a:xfrm>
              <a:off x="7446508" y="3045589"/>
              <a:ext cx="4674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101FB0"/>
                  </a:solidFill>
                </a:rPr>
                <a:t>De-excitation: </a:t>
              </a:r>
            </a:p>
            <a:p>
              <a:r>
                <a:rPr lang="en-US" dirty="0">
                  <a:solidFill>
                    <a:srgbClr val="101FB0"/>
                  </a:solidFill>
                </a:rPr>
                <a:t>d</a:t>
              </a:r>
              <a:r>
                <a:rPr lang="en-GB" dirty="0" err="1">
                  <a:solidFill>
                    <a:srgbClr val="101FB0"/>
                  </a:solidFill>
                </a:rPr>
                <a:t>etect</a:t>
              </a:r>
              <a:r>
                <a:rPr lang="en-GB" dirty="0">
                  <a:solidFill>
                    <a:srgbClr val="101FB0"/>
                  </a:solidFill>
                </a:rPr>
                <a:t> fluorescence photons</a:t>
              </a:r>
              <a:endParaRPr lang="en-US" dirty="0">
                <a:solidFill>
                  <a:srgbClr val="101FB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2AF8997-CBB9-A057-FDE4-8F4E4444ED27}"/>
                </a:ext>
              </a:extLst>
            </p:cNvPr>
            <p:cNvSpPr txBox="1"/>
            <p:nvPr/>
          </p:nvSpPr>
          <p:spPr>
            <a:xfrm>
              <a:off x="3152602" y="3104964"/>
              <a:ext cx="4717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Excitation using laser photons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41" name="TextBox 4">
              <a:extLst>
                <a:ext uri="{FF2B5EF4-FFF2-40B4-BE49-F238E27FC236}">
                  <a16:creationId xmlns:a16="http://schemas.microsoft.com/office/drawing/2014/main" id="{89F0373B-B6B4-08B2-7167-B986FD3FF7BB}"/>
                </a:ext>
              </a:extLst>
            </p:cNvPr>
            <p:cNvSpPr txBox="1"/>
            <p:nvPr/>
          </p:nvSpPr>
          <p:spPr>
            <a:xfrm>
              <a:off x="4993869" y="1457756"/>
              <a:ext cx="15343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excited state</a:t>
              </a:r>
              <a:endParaRPr lang="en-GB" dirty="0"/>
            </a:p>
          </p:txBody>
        </p:sp>
        <p:sp>
          <p:nvSpPr>
            <p:cNvPr id="42" name="TextBox 8">
              <a:extLst>
                <a:ext uri="{FF2B5EF4-FFF2-40B4-BE49-F238E27FC236}">
                  <a16:creationId xmlns:a16="http://schemas.microsoft.com/office/drawing/2014/main" id="{84CA9F00-F826-E15C-D50B-D5B00343E18B}"/>
                </a:ext>
              </a:extLst>
            </p:cNvPr>
            <p:cNvSpPr txBox="1"/>
            <p:nvPr/>
          </p:nvSpPr>
          <p:spPr>
            <a:xfrm>
              <a:off x="4931060" y="2467579"/>
              <a:ext cx="15343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ground state</a:t>
              </a:r>
              <a:endParaRPr lang="en-GB" dirty="0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DBDE54E-793A-8095-E245-D5B8B5984A59}"/>
                </a:ext>
              </a:extLst>
            </p:cNvPr>
            <p:cNvCxnSpPr/>
            <p:nvPr/>
          </p:nvCxnSpPr>
          <p:spPr>
            <a:xfrm flipH="1">
              <a:off x="7751722" y="1691665"/>
              <a:ext cx="3386" cy="985426"/>
            </a:xfrm>
            <a:prstGeom prst="straightConnector1">
              <a:avLst/>
            </a:prstGeom>
            <a:ln w="34925">
              <a:solidFill>
                <a:srgbClr val="101FB0"/>
              </a:solidFill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CBAFBD37-F577-8ADA-6F19-4AB6B5040DD9}"/>
              </a:ext>
            </a:extLst>
          </p:cNvPr>
          <p:cNvSpPr/>
          <p:nvPr/>
        </p:nvSpPr>
        <p:spPr>
          <a:xfrm>
            <a:off x="6096000" y="6106581"/>
            <a:ext cx="5243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K.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Blaum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 et al., Phys. Scr. T152, 014017 (2013)</a:t>
            </a:r>
          </a:p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P. Campbell et al.,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Prog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. Part. and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Nucl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. Phys. 86, 127-180 (2016)</a:t>
            </a:r>
          </a:p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R.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Neugart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 et al., J. Phys. G: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Nucl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. Part. Phys. 44, 064002 (2017)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7093EC5-4F56-8684-613E-B1D263DF6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692" y="1385873"/>
            <a:ext cx="4385796" cy="192254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2D9FE23-1F68-6894-8659-F37B7A87C2F8}"/>
              </a:ext>
            </a:extLst>
          </p:cNvPr>
          <p:cNvSpPr txBox="1"/>
          <p:nvPr/>
        </p:nvSpPr>
        <p:spPr>
          <a:xfrm>
            <a:off x="8328343" y="3429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Relative frequency (MHz)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4D86A47-B007-21EC-8540-C8DC03F506BA}"/>
              </a:ext>
            </a:extLst>
          </p:cNvPr>
          <p:cNvSpPr txBox="1"/>
          <p:nvPr/>
        </p:nvSpPr>
        <p:spPr>
          <a:xfrm rot="16200000">
            <a:off x="6197974" y="2019074"/>
            <a:ext cx="1785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Photon counts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0C060AC-A05D-CC97-8FBC-9B0D95DE36FF}"/>
              </a:ext>
            </a:extLst>
          </p:cNvPr>
          <p:cNvSpPr/>
          <p:nvPr/>
        </p:nvSpPr>
        <p:spPr>
          <a:xfrm>
            <a:off x="10653565" y="1460197"/>
            <a:ext cx="958485" cy="601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D1593B-5CE9-2191-08DD-1C4A4DA10558}"/>
              </a:ext>
            </a:extLst>
          </p:cNvPr>
          <p:cNvSpPr/>
          <p:nvPr/>
        </p:nvSpPr>
        <p:spPr>
          <a:xfrm>
            <a:off x="7620000" y="1460197"/>
            <a:ext cx="381000" cy="270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4A3788F-D05D-EF20-2642-900A5A875009}"/>
              </a:ext>
            </a:extLst>
          </p:cNvPr>
          <p:cNvSpPr/>
          <p:nvPr/>
        </p:nvSpPr>
        <p:spPr>
          <a:xfrm>
            <a:off x="2567535" y="5477055"/>
            <a:ext cx="533316" cy="53331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E12CDD-DD06-CABC-10E7-161439F9D4C9}"/>
              </a:ext>
            </a:extLst>
          </p:cNvPr>
          <p:cNvCxnSpPr/>
          <p:nvPr/>
        </p:nvCxnSpPr>
        <p:spPr>
          <a:xfrm>
            <a:off x="1415407" y="5743713"/>
            <a:ext cx="113749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E6A64F6-602B-708C-E58E-1E11D70B45B7}"/>
              </a:ext>
            </a:extLst>
          </p:cNvPr>
          <p:cNvSpPr txBox="1"/>
          <p:nvPr/>
        </p:nvSpPr>
        <p:spPr>
          <a:xfrm>
            <a:off x="1407523" y="5259688"/>
            <a:ext cx="1137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Laser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77E75F-919B-0A82-C753-38254F94093C}"/>
              </a:ext>
            </a:extLst>
          </p:cNvPr>
          <p:cNvSpPr txBox="1"/>
          <p:nvPr/>
        </p:nvSpPr>
        <p:spPr>
          <a:xfrm>
            <a:off x="2167279" y="6181515"/>
            <a:ext cx="149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ion or atom</a:t>
            </a:r>
          </a:p>
        </p:txBody>
      </p:sp>
      <p:sp>
        <p:nvSpPr>
          <p:cNvPr id="12" name="Freeform 22">
            <a:extLst>
              <a:ext uri="{FF2B5EF4-FFF2-40B4-BE49-F238E27FC236}">
                <a16:creationId xmlns:a16="http://schemas.microsoft.com/office/drawing/2014/main" id="{53D4E1F6-05E6-78D0-846B-EFE99A51E184}"/>
              </a:ext>
            </a:extLst>
          </p:cNvPr>
          <p:cNvSpPr/>
          <p:nvPr/>
        </p:nvSpPr>
        <p:spPr>
          <a:xfrm rot="17037767">
            <a:off x="2636398" y="5119675"/>
            <a:ext cx="512726" cy="146815"/>
          </a:xfrm>
          <a:custGeom>
            <a:avLst/>
            <a:gdLst>
              <a:gd name="connsiteX0" fmla="*/ 0 w 2425700"/>
              <a:gd name="connsiteY0" fmla="*/ 0 h 25400"/>
              <a:gd name="connsiteX1" fmla="*/ 1092200 w 2425700"/>
              <a:gd name="connsiteY1" fmla="*/ 12700 h 25400"/>
              <a:gd name="connsiteX2" fmla="*/ 2425700 w 2425700"/>
              <a:gd name="connsiteY2" fmla="*/ 25400 h 25400"/>
              <a:gd name="connsiteX0" fmla="*/ 0 w 2425700"/>
              <a:gd name="connsiteY0" fmla="*/ 533400 h 558800"/>
              <a:gd name="connsiteX1" fmla="*/ 1219200 w 2425700"/>
              <a:gd name="connsiteY1" fmla="*/ 0 h 558800"/>
              <a:gd name="connsiteX2" fmla="*/ 2425700 w 2425700"/>
              <a:gd name="connsiteY2" fmla="*/ 558800 h 558800"/>
              <a:gd name="connsiteX0" fmla="*/ 0 w 2425700"/>
              <a:gd name="connsiteY0" fmla="*/ 653118 h 678518"/>
              <a:gd name="connsiteX1" fmla="*/ 1219200 w 2425700"/>
              <a:gd name="connsiteY1" fmla="*/ 119718 h 678518"/>
              <a:gd name="connsiteX2" fmla="*/ 2425700 w 2425700"/>
              <a:gd name="connsiteY2" fmla="*/ 678518 h 678518"/>
              <a:gd name="connsiteX0" fmla="*/ 0 w 2425700"/>
              <a:gd name="connsiteY0" fmla="*/ 221722 h 345760"/>
              <a:gd name="connsiteX1" fmla="*/ 1244600 w 2425700"/>
              <a:gd name="connsiteY1" fmla="*/ 196322 h 345760"/>
              <a:gd name="connsiteX2" fmla="*/ 2425700 w 2425700"/>
              <a:gd name="connsiteY2" fmla="*/ 247122 h 345760"/>
              <a:gd name="connsiteX0" fmla="*/ 0 w 2425700"/>
              <a:gd name="connsiteY0" fmla="*/ 204201 h 322719"/>
              <a:gd name="connsiteX1" fmla="*/ 1244600 w 2425700"/>
              <a:gd name="connsiteY1" fmla="*/ 178801 h 322719"/>
              <a:gd name="connsiteX2" fmla="*/ 2425700 w 2425700"/>
              <a:gd name="connsiteY2" fmla="*/ 229601 h 322719"/>
              <a:gd name="connsiteX0" fmla="*/ 0 w 2286000"/>
              <a:gd name="connsiteY0" fmla="*/ 83992 h 122092"/>
              <a:gd name="connsiteX1" fmla="*/ 1104900 w 2286000"/>
              <a:gd name="connsiteY1" fmla="*/ 71292 h 122092"/>
              <a:gd name="connsiteX2" fmla="*/ 2286000 w 2286000"/>
              <a:gd name="connsiteY2" fmla="*/ 122092 h 122092"/>
              <a:gd name="connsiteX0" fmla="*/ 0 w 2628900"/>
              <a:gd name="connsiteY0" fmla="*/ 83992 h 122092"/>
              <a:gd name="connsiteX1" fmla="*/ 1447800 w 2628900"/>
              <a:gd name="connsiteY1" fmla="*/ 71292 h 122092"/>
              <a:gd name="connsiteX2" fmla="*/ 2628900 w 2628900"/>
              <a:gd name="connsiteY2" fmla="*/ 122092 h 122092"/>
              <a:gd name="connsiteX0" fmla="*/ 0 w 2222500"/>
              <a:gd name="connsiteY0" fmla="*/ 87290 h 112690"/>
              <a:gd name="connsiteX1" fmla="*/ 1041400 w 2222500"/>
              <a:gd name="connsiteY1" fmla="*/ 61890 h 112690"/>
              <a:gd name="connsiteX2" fmla="*/ 2222500 w 2222500"/>
              <a:gd name="connsiteY2" fmla="*/ 112690 h 112690"/>
              <a:gd name="connsiteX0" fmla="*/ 0 w 2222500"/>
              <a:gd name="connsiteY0" fmla="*/ 295583 h 320983"/>
              <a:gd name="connsiteX1" fmla="*/ 1041400 w 2222500"/>
              <a:gd name="connsiteY1" fmla="*/ 270183 h 320983"/>
              <a:gd name="connsiteX2" fmla="*/ 2222500 w 2222500"/>
              <a:gd name="connsiteY2" fmla="*/ 320983 h 320983"/>
              <a:gd name="connsiteX0" fmla="*/ 0 w 1841500"/>
              <a:gd name="connsiteY0" fmla="*/ 292655 h 292655"/>
              <a:gd name="connsiteX1" fmla="*/ 1041400 w 1841500"/>
              <a:gd name="connsiteY1" fmla="*/ 267255 h 292655"/>
              <a:gd name="connsiteX2" fmla="*/ 1841500 w 1841500"/>
              <a:gd name="connsiteY2" fmla="*/ 241855 h 292655"/>
              <a:gd name="connsiteX0" fmla="*/ 0 w 1816100"/>
              <a:gd name="connsiteY0" fmla="*/ 293140 h 293140"/>
              <a:gd name="connsiteX1" fmla="*/ 1041400 w 1816100"/>
              <a:gd name="connsiteY1" fmla="*/ 267740 h 293140"/>
              <a:gd name="connsiteX2" fmla="*/ 1816100 w 1816100"/>
              <a:gd name="connsiteY2" fmla="*/ 255040 h 293140"/>
              <a:gd name="connsiteX0" fmla="*/ 0 w 1816100"/>
              <a:gd name="connsiteY0" fmla="*/ 293140 h 596541"/>
              <a:gd name="connsiteX1" fmla="*/ 1041400 w 1816100"/>
              <a:gd name="connsiteY1" fmla="*/ 267740 h 596541"/>
              <a:gd name="connsiteX2" fmla="*/ 1816100 w 1816100"/>
              <a:gd name="connsiteY2" fmla="*/ 255040 h 596541"/>
              <a:gd name="connsiteX0" fmla="*/ 0 w 1816100"/>
              <a:gd name="connsiteY0" fmla="*/ 293140 h 596541"/>
              <a:gd name="connsiteX1" fmla="*/ 990600 w 1816100"/>
              <a:gd name="connsiteY1" fmla="*/ 267740 h 596541"/>
              <a:gd name="connsiteX2" fmla="*/ 1816100 w 1816100"/>
              <a:gd name="connsiteY2" fmla="*/ 255040 h 596541"/>
              <a:gd name="connsiteX0" fmla="*/ 0 w 1816100"/>
              <a:gd name="connsiteY0" fmla="*/ 351893 h 781971"/>
              <a:gd name="connsiteX1" fmla="*/ 990600 w 1816100"/>
              <a:gd name="connsiteY1" fmla="*/ 326493 h 781971"/>
              <a:gd name="connsiteX2" fmla="*/ 1816100 w 1816100"/>
              <a:gd name="connsiteY2" fmla="*/ 313793 h 781971"/>
              <a:gd name="connsiteX0" fmla="*/ 0 w 1854200"/>
              <a:gd name="connsiteY0" fmla="*/ 293141 h 596542"/>
              <a:gd name="connsiteX1" fmla="*/ 990600 w 1854200"/>
              <a:gd name="connsiteY1" fmla="*/ 267741 h 596542"/>
              <a:gd name="connsiteX2" fmla="*/ 1854200 w 1854200"/>
              <a:gd name="connsiteY2" fmla="*/ 255041 h 596542"/>
              <a:gd name="connsiteX0" fmla="*/ 0 w 1854200"/>
              <a:gd name="connsiteY0" fmla="*/ 293141 h 596542"/>
              <a:gd name="connsiteX1" fmla="*/ 952500 w 1854200"/>
              <a:gd name="connsiteY1" fmla="*/ 267741 h 596542"/>
              <a:gd name="connsiteX2" fmla="*/ 1854200 w 1854200"/>
              <a:gd name="connsiteY2" fmla="*/ 255041 h 596542"/>
              <a:gd name="connsiteX0" fmla="*/ 0 w 1854200"/>
              <a:gd name="connsiteY0" fmla="*/ 350856 h 760514"/>
              <a:gd name="connsiteX1" fmla="*/ 952500 w 1854200"/>
              <a:gd name="connsiteY1" fmla="*/ 325456 h 760514"/>
              <a:gd name="connsiteX2" fmla="*/ 1854200 w 1854200"/>
              <a:gd name="connsiteY2" fmla="*/ 312756 h 760514"/>
              <a:gd name="connsiteX0" fmla="*/ 0 w 1790700"/>
              <a:gd name="connsiteY0" fmla="*/ 293141 h 596542"/>
              <a:gd name="connsiteX1" fmla="*/ 889000 w 1790700"/>
              <a:gd name="connsiteY1" fmla="*/ 267741 h 596542"/>
              <a:gd name="connsiteX2" fmla="*/ 1790700 w 1790700"/>
              <a:gd name="connsiteY2" fmla="*/ 255041 h 596542"/>
              <a:gd name="connsiteX0" fmla="*/ 0 w 1790700"/>
              <a:gd name="connsiteY0" fmla="*/ 289763 h 596528"/>
              <a:gd name="connsiteX1" fmla="*/ 965200 w 1790700"/>
              <a:gd name="connsiteY1" fmla="*/ 277063 h 596528"/>
              <a:gd name="connsiteX2" fmla="*/ 1790700 w 1790700"/>
              <a:gd name="connsiteY2" fmla="*/ 251663 h 596528"/>
              <a:gd name="connsiteX0" fmla="*/ 0 w 1790700"/>
              <a:gd name="connsiteY0" fmla="*/ 351557 h 742563"/>
              <a:gd name="connsiteX1" fmla="*/ 965200 w 1790700"/>
              <a:gd name="connsiteY1" fmla="*/ 338857 h 742563"/>
              <a:gd name="connsiteX2" fmla="*/ 1790700 w 1790700"/>
              <a:gd name="connsiteY2" fmla="*/ 313457 h 74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0700" h="742563">
                <a:moveTo>
                  <a:pt x="0" y="351557"/>
                </a:moveTo>
                <a:cubicBezTo>
                  <a:pt x="584200" y="-296143"/>
                  <a:pt x="779299" y="105290"/>
                  <a:pt x="965200" y="338857"/>
                </a:cubicBezTo>
                <a:cubicBezTo>
                  <a:pt x="1212850" y="650007"/>
                  <a:pt x="1519767" y="1077574"/>
                  <a:pt x="1790700" y="313457"/>
                </a:cubicBezTo>
              </a:path>
            </a:pathLst>
          </a:custGeom>
          <a:noFill/>
          <a:ln w="38100">
            <a:solidFill>
              <a:srgbClr val="101FB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BE0298-8B9B-11D2-CE12-34956771E74B}"/>
              </a:ext>
            </a:extLst>
          </p:cNvPr>
          <p:cNvSpPr txBox="1"/>
          <p:nvPr/>
        </p:nvSpPr>
        <p:spPr>
          <a:xfrm>
            <a:off x="2072319" y="4555228"/>
            <a:ext cx="2286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Photomultiplier Tube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002723-6D6D-760F-9A03-4A785241BAA2}"/>
              </a:ext>
            </a:extLst>
          </p:cNvPr>
          <p:cNvSpPr txBox="1"/>
          <p:nvPr/>
        </p:nvSpPr>
        <p:spPr>
          <a:xfrm>
            <a:off x="3079160" y="5049908"/>
            <a:ext cx="125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01FB0"/>
                </a:solidFill>
              </a:rPr>
              <a:t>photon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EF0F224-574E-9A43-06A5-03F69418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8925"/>
            <a:ext cx="11988800" cy="479425"/>
          </a:xfrm>
        </p:spPr>
        <p:txBody>
          <a:bodyPr/>
          <a:lstStyle/>
          <a:p>
            <a:r>
              <a:rPr lang="en-US" sz="2400" dirty="0"/>
              <a:t>Development of MR-ToF devices for CLS:</a:t>
            </a:r>
            <a:br>
              <a:rPr lang="en-US" sz="2400" dirty="0"/>
            </a:br>
            <a:r>
              <a:rPr lang="en-US" dirty="0"/>
              <a:t>Enhanced Sensitivity for Fluorescence-Based CLS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9AD89D-2EDB-1363-094A-A8544D14CE5C}"/>
              </a:ext>
            </a:extLst>
          </p:cNvPr>
          <p:cNvGrpSpPr/>
          <p:nvPr/>
        </p:nvGrpSpPr>
        <p:grpSpPr>
          <a:xfrm>
            <a:off x="6415869" y="4145822"/>
            <a:ext cx="5708059" cy="1694676"/>
            <a:chOff x="2793102" y="1524801"/>
            <a:chExt cx="6756051" cy="2005816"/>
          </a:xfrm>
        </p:grpSpPr>
        <p:pic>
          <p:nvPicPr>
            <p:cNvPr id="30" name="pasted-image.pdf">
              <a:extLst>
                <a:ext uri="{FF2B5EF4-FFF2-40B4-BE49-F238E27FC236}">
                  <a16:creationId xmlns:a16="http://schemas.microsoft.com/office/drawing/2014/main" id="{EF317C18-23B8-546E-D927-C6F6F4CEE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7122" y="2536716"/>
              <a:ext cx="673101" cy="9906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1" name="pasted-image.pdf">
              <a:extLst>
                <a:ext uri="{FF2B5EF4-FFF2-40B4-BE49-F238E27FC236}">
                  <a16:creationId xmlns:a16="http://schemas.microsoft.com/office/drawing/2014/main" id="{CB25FDC0-F348-E4B6-E92A-16E0D689F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6192" y="2628917"/>
              <a:ext cx="889001" cy="9017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2" name="pasted-image.pdf">
              <a:extLst>
                <a:ext uri="{FF2B5EF4-FFF2-40B4-BE49-F238E27FC236}">
                  <a16:creationId xmlns:a16="http://schemas.microsoft.com/office/drawing/2014/main" id="{E9681BA7-F35D-8209-3A6E-815651E34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46547" y="2869400"/>
              <a:ext cx="1803401" cy="5588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3" name="pasted-image.pdf">
              <a:extLst>
                <a:ext uri="{FF2B5EF4-FFF2-40B4-BE49-F238E27FC236}">
                  <a16:creationId xmlns:a16="http://schemas.microsoft.com/office/drawing/2014/main" id="{2AD21152-F3B5-F882-055A-667A5DA6D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45203" y="2397047"/>
              <a:ext cx="800101" cy="10541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4" name="Shape 196">
              <a:extLst>
                <a:ext uri="{FF2B5EF4-FFF2-40B4-BE49-F238E27FC236}">
                  <a16:creationId xmlns:a16="http://schemas.microsoft.com/office/drawing/2014/main" id="{27C9E9E6-C7A0-17D2-1975-B996729F0763}"/>
                </a:ext>
              </a:extLst>
            </p:cNvPr>
            <p:cNvSpPr/>
            <p:nvPr/>
          </p:nvSpPr>
          <p:spPr>
            <a:xfrm>
              <a:off x="3801280" y="1797857"/>
              <a:ext cx="2085021" cy="4741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/>
            <a:lstStyle>
              <a:lvl1pPr defTabSz="406400">
                <a:spcBef>
                  <a:spcPts val="400"/>
                </a:spcBef>
                <a:buClrTx/>
                <a:defRPr b="1">
                  <a:uFillTx/>
                </a:defRPr>
              </a:lvl1pPr>
            </a:lstStyle>
            <a:p>
              <a:r>
                <a:rPr b="0" dirty="0"/>
                <a:t>magnetic </a:t>
              </a:r>
              <a:r>
                <a:rPr lang="de-AT" b="0" dirty="0" err="1"/>
                <a:t>dipol</a:t>
              </a:r>
              <a:r>
                <a:rPr lang="de-AT" b="0" dirty="0"/>
                <a:t> </a:t>
              </a:r>
              <a:r>
                <a:rPr b="0" dirty="0"/>
                <a:t>moment 𝝁</a:t>
              </a:r>
            </a:p>
          </p:txBody>
        </p:sp>
        <p:sp>
          <p:nvSpPr>
            <p:cNvPr id="44" name="Shape 198">
              <a:extLst>
                <a:ext uri="{FF2B5EF4-FFF2-40B4-BE49-F238E27FC236}">
                  <a16:creationId xmlns:a16="http://schemas.microsoft.com/office/drawing/2014/main" id="{5347EBCA-E4DD-7E89-CF6C-6E9D38AB1438}"/>
                </a:ext>
              </a:extLst>
            </p:cNvPr>
            <p:cNvSpPr/>
            <p:nvPr/>
          </p:nvSpPr>
          <p:spPr>
            <a:xfrm>
              <a:off x="7997273" y="1524801"/>
              <a:ext cx="1551880" cy="4741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/>
            <a:lstStyle>
              <a:lvl1pPr defTabSz="406400">
                <a:spcBef>
                  <a:spcPts val="400"/>
                </a:spcBef>
                <a:buClrTx/>
                <a:defRPr b="1">
                  <a:uFillTx/>
                </a:defRPr>
              </a:lvl1pPr>
            </a:lstStyle>
            <a:p>
              <a:r>
                <a:rPr b="0" dirty="0" err="1"/>
                <a:t>rms</a:t>
              </a:r>
              <a:r>
                <a:rPr b="0" dirty="0"/>
                <a:t> charge radius</a:t>
              </a:r>
            </a:p>
          </p:txBody>
        </p:sp>
        <p:sp>
          <p:nvSpPr>
            <p:cNvPr id="46" name="Shape 209">
              <a:extLst>
                <a:ext uri="{FF2B5EF4-FFF2-40B4-BE49-F238E27FC236}">
                  <a16:creationId xmlns:a16="http://schemas.microsoft.com/office/drawing/2014/main" id="{622703A0-DF83-4C99-31B8-7AF49F0E8BB8}"/>
                </a:ext>
              </a:extLst>
            </p:cNvPr>
            <p:cNvSpPr/>
            <p:nvPr/>
          </p:nvSpPr>
          <p:spPr>
            <a:xfrm>
              <a:off x="2793102" y="2032311"/>
              <a:ext cx="921140" cy="47411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/>
            <a:lstStyle>
              <a:lvl1pPr defTabSz="406400">
                <a:spcBef>
                  <a:spcPts val="400"/>
                </a:spcBef>
                <a:buClrTx/>
                <a:defRPr b="1">
                  <a:uFillTx/>
                </a:defRPr>
              </a:lvl1pPr>
            </a:lstStyle>
            <a:p>
              <a:r>
                <a:rPr b="0" dirty="0"/>
                <a:t>spin I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094878" y="4204861"/>
            <a:ext cx="1433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Electric quadrupole moment Q</a:t>
            </a:r>
            <a:r>
              <a:rPr lang="de-AT" baseline="-5999" dirty="0"/>
              <a:t>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18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A13CF-17EE-14DB-30A4-CF759FCAF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1A8C5A-FF36-8014-33B2-039E1BCC1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26824"/>
            <a:ext cx="11988800" cy="803649"/>
          </a:xfrm>
        </p:spPr>
        <p:txBody>
          <a:bodyPr/>
          <a:lstStyle/>
          <a:p>
            <a:r>
              <a:rPr lang="en-US" sz="2400" dirty="0"/>
              <a:t>Development of MR-ToF devices for CLS:</a:t>
            </a:r>
            <a:br>
              <a:rPr lang="en-US" sz="2400" dirty="0"/>
            </a:br>
            <a:r>
              <a:rPr lang="en-US" dirty="0"/>
              <a:t>Enhanced Sensitivity for Fluorescence-Based CLS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09837-25CF-05CB-F793-9C9CA4AA88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ACE6B4-20E2-2379-6C03-99666E9C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475" y="6334471"/>
            <a:ext cx="1526360" cy="4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CD05CC-1955-5B68-C8AE-727510AF4BC4}"/>
              </a:ext>
            </a:extLst>
          </p:cNvPr>
          <p:cNvSpPr txBox="1"/>
          <p:nvPr/>
        </p:nvSpPr>
        <p:spPr>
          <a:xfrm>
            <a:off x="9471525" y="6315729"/>
            <a:ext cx="1425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low-voltage MR-ToF device</a:t>
            </a:r>
          </a:p>
        </p:txBody>
      </p:sp>
      <p:pic>
        <p:nvPicPr>
          <p:cNvPr id="14" name="Grafik 9">
            <a:extLst>
              <a:ext uri="{FF2B5EF4-FFF2-40B4-BE49-F238E27FC236}">
                <a16:creationId xmlns:a16="http://schemas.microsoft.com/office/drawing/2014/main" id="{D3987960-F3F2-F3A8-5EE8-1C55E136D3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6" y="1334918"/>
            <a:ext cx="7374646" cy="3777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7BC4AA-BA3A-C6EA-A400-944B872D7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05" y="1484784"/>
            <a:ext cx="2619090" cy="11608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4248A2-C178-AD39-4C1D-06873966E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128" y="1252549"/>
            <a:ext cx="4849590" cy="3860114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877FBFA3-7B40-2D96-B766-50F653C6ACE5}"/>
              </a:ext>
            </a:extLst>
          </p:cNvPr>
          <p:cNvSpPr txBox="1"/>
          <p:nvPr/>
        </p:nvSpPr>
        <p:spPr>
          <a:xfrm>
            <a:off x="264342" y="5338435"/>
            <a:ext cx="718205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Increased observation time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>
                <a:sym typeface="Wingdings" panose="05000000000000000000" pitchFamily="2" charset="2"/>
              </a:rPr>
              <a:t> Gain in </a:t>
            </a:r>
            <a:r>
              <a:rPr lang="en-GB" sz="2400" dirty="0"/>
              <a:t>sensitivity by 1-2 orders of magnitude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400" dirty="0">
                <a:sym typeface="Wingdings" panose="05000000000000000000" pitchFamily="2" charset="2"/>
              </a:rPr>
              <a:t> More exotic nuclides accessible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BAC48-C6FA-185D-43D8-D52112137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431686"/>
            <a:ext cx="1628331" cy="35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26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16ABB-A7DF-30D3-6B37-0F28824313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C31C3D3A-5495-CA56-3B73-28A5C37AC1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5" b="2954"/>
          <a:stretch/>
        </p:blipFill>
        <p:spPr>
          <a:xfrm>
            <a:off x="689942" y="2161898"/>
            <a:ext cx="11166698" cy="4183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86681DD-9FC0-59F2-5A4B-F8A1586B25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014">
            <a:off x="5608445" y="1158219"/>
            <a:ext cx="1164133" cy="17221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DD9B98B-2EE7-A3C6-7D12-1194FBE22802}"/>
              </a:ext>
            </a:extLst>
          </p:cNvPr>
          <p:cNvGrpSpPr/>
          <p:nvPr/>
        </p:nvGrpSpPr>
        <p:grpSpPr>
          <a:xfrm>
            <a:off x="5898307" y="2925202"/>
            <a:ext cx="590201" cy="641547"/>
            <a:chOff x="6003439" y="17687285"/>
            <a:chExt cx="590201" cy="641547"/>
          </a:xfrm>
        </p:grpSpPr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71527575-92D2-9989-802B-755F7B7CB82D}"/>
                </a:ext>
              </a:extLst>
            </p:cNvPr>
            <p:cNvSpPr/>
            <p:nvPr/>
          </p:nvSpPr>
          <p:spPr>
            <a:xfrm rot="16768121">
              <a:off x="6177675" y="17874345"/>
              <a:ext cx="603026" cy="228905"/>
            </a:xfrm>
            <a:custGeom>
              <a:avLst/>
              <a:gdLst>
                <a:gd name="connsiteX0" fmla="*/ 0 w 2425700"/>
                <a:gd name="connsiteY0" fmla="*/ 0 h 25400"/>
                <a:gd name="connsiteX1" fmla="*/ 1092200 w 2425700"/>
                <a:gd name="connsiteY1" fmla="*/ 12700 h 25400"/>
                <a:gd name="connsiteX2" fmla="*/ 2425700 w 2425700"/>
                <a:gd name="connsiteY2" fmla="*/ 25400 h 25400"/>
                <a:gd name="connsiteX0" fmla="*/ 0 w 2425700"/>
                <a:gd name="connsiteY0" fmla="*/ 533400 h 558800"/>
                <a:gd name="connsiteX1" fmla="*/ 1219200 w 2425700"/>
                <a:gd name="connsiteY1" fmla="*/ 0 h 558800"/>
                <a:gd name="connsiteX2" fmla="*/ 2425700 w 2425700"/>
                <a:gd name="connsiteY2" fmla="*/ 558800 h 558800"/>
                <a:gd name="connsiteX0" fmla="*/ 0 w 2425700"/>
                <a:gd name="connsiteY0" fmla="*/ 653118 h 678518"/>
                <a:gd name="connsiteX1" fmla="*/ 1219200 w 2425700"/>
                <a:gd name="connsiteY1" fmla="*/ 119718 h 678518"/>
                <a:gd name="connsiteX2" fmla="*/ 2425700 w 2425700"/>
                <a:gd name="connsiteY2" fmla="*/ 678518 h 678518"/>
                <a:gd name="connsiteX0" fmla="*/ 0 w 2425700"/>
                <a:gd name="connsiteY0" fmla="*/ 221722 h 345760"/>
                <a:gd name="connsiteX1" fmla="*/ 1244600 w 2425700"/>
                <a:gd name="connsiteY1" fmla="*/ 196322 h 345760"/>
                <a:gd name="connsiteX2" fmla="*/ 2425700 w 2425700"/>
                <a:gd name="connsiteY2" fmla="*/ 247122 h 345760"/>
                <a:gd name="connsiteX0" fmla="*/ 0 w 2425700"/>
                <a:gd name="connsiteY0" fmla="*/ 204201 h 322719"/>
                <a:gd name="connsiteX1" fmla="*/ 1244600 w 2425700"/>
                <a:gd name="connsiteY1" fmla="*/ 178801 h 322719"/>
                <a:gd name="connsiteX2" fmla="*/ 2425700 w 2425700"/>
                <a:gd name="connsiteY2" fmla="*/ 229601 h 322719"/>
                <a:gd name="connsiteX0" fmla="*/ 0 w 2286000"/>
                <a:gd name="connsiteY0" fmla="*/ 83992 h 122092"/>
                <a:gd name="connsiteX1" fmla="*/ 1104900 w 2286000"/>
                <a:gd name="connsiteY1" fmla="*/ 71292 h 122092"/>
                <a:gd name="connsiteX2" fmla="*/ 2286000 w 2286000"/>
                <a:gd name="connsiteY2" fmla="*/ 122092 h 122092"/>
                <a:gd name="connsiteX0" fmla="*/ 0 w 2628900"/>
                <a:gd name="connsiteY0" fmla="*/ 83992 h 122092"/>
                <a:gd name="connsiteX1" fmla="*/ 1447800 w 2628900"/>
                <a:gd name="connsiteY1" fmla="*/ 71292 h 122092"/>
                <a:gd name="connsiteX2" fmla="*/ 2628900 w 2628900"/>
                <a:gd name="connsiteY2" fmla="*/ 122092 h 122092"/>
                <a:gd name="connsiteX0" fmla="*/ 0 w 2222500"/>
                <a:gd name="connsiteY0" fmla="*/ 87290 h 112690"/>
                <a:gd name="connsiteX1" fmla="*/ 1041400 w 2222500"/>
                <a:gd name="connsiteY1" fmla="*/ 61890 h 112690"/>
                <a:gd name="connsiteX2" fmla="*/ 2222500 w 2222500"/>
                <a:gd name="connsiteY2" fmla="*/ 112690 h 112690"/>
                <a:gd name="connsiteX0" fmla="*/ 0 w 2222500"/>
                <a:gd name="connsiteY0" fmla="*/ 295583 h 320983"/>
                <a:gd name="connsiteX1" fmla="*/ 1041400 w 2222500"/>
                <a:gd name="connsiteY1" fmla="*/ 270183 h 320983"/>
                <a:gd name="connsiteX2" fmla="*/ 2222500 w 2222500"/>
                <a:gd name="connsiteY2" fmla="*/ 320983 h 320983"/>
                <a:gd name="connsiteX0" fmla="*/ 0 w 1841500"/>
                <a:gd name="connsiteY0" fmla="*/ 292655 h 292655"/>
                <a:gd name="connsiteX1" fmla="*/ 1041400 w 1841500"/>
                <a:gd name="connsiteY1" fmla="*/ 267255 h 292655"/>
                <a:gd name="connsiteX2" fmla="*/ 1841500 w 1841500"/>
                <a:gd name="connsiteY2" fmla="*/ 241855 h 292655"/>
                <a:gd name="connsiteX0" fmla="*/ 0 w 1816100"/>
                <a:gd name="connsiteY0" fmla="*/ 293140 h 293140"/>
                <a:gd name="connsiteX1" fmla="*/ 1041400 w 1816100"/>
                <a:gd name="connsiteY1" fmla="*/ 267740 h 293140"/>
                <a:gd name="connsiteX2" fmla="*/ 1816100 w 1816100"/>
                <a:gd name="connsiteY2" fmla="*/ 255040 h 293140"/>
                <a:gd name="connsiteX0" fmla="*/ 0 w 1816100"/>
                <a:gd name="connsiteY0" fmla="*/ 293140 h 596541"/>
                <a:gd name="connsiteX1" fmla="*/ 1041400 w 1816100"/>
                <a:gd name="connsiteY1" fmla="*/ 267740 h 596541"/>
                <a:gd name="connsiteX2" fmla="*/ 1816100 w 1816100"/>
                <a:gd name="connsiteY2" fmla="*/ 255040 h 596541"/>
                <a:gd name="connsiteX0" fmla="*/ 0 w 1816100"/>
                <a:gd name="connsiteY0" fmla="*/ 293140 h 596541"/>
                <a:gd name="connsiteX1" fmla="*/ 990600 w 1816100"/>
                <a:gd name="connsiteY1" fmla="*/ 267740 h 596541"/>
                <a:gd name="connsiteX2" fmla="*/ 1816100 w 1816100"/>
                <a:gd name="connsiteY2" fmla="*/ 255040 h 596541"/>
                <a:gd name="connsiteX0" fmla="*/ 0 w 1816100"/>
                <a:gd name="connsiteY0" fmla="*/ 351893 h 781971"/>
                <a:gd name="connsiteX1" fmla="*/ 990600 w 1816100"/>
                <a:gd name="connsiteY1" fmla="*/ 326493 h 781971"/>
                <a:gd name="connsiteX2" fmla="*/ 1816100 w 1816100"/>
                <a:gd name="connsiteY2" fmla="*/ 313793 h 781971"/>
                <a:gd name="connsiteX0" fmla="*/ 0 w 1854200"/>
                <a:gd name="connsiteY0" fmla="*/ 293141 h 596542"/>
                <a:gd name="connsiteX1" fmla="*/ 990600 w 1854200"/>
                <a:gd name="connsiteY1" fmla="*/ 267741 h 596542"/>
                <a:gd name="connsiteX2" fmla="*/ 1854200 w 1854200"/>
                <a:gd name="connsiteY2" fmla="*/ 255041 h 596542"/>
                <a:gd name="connsiteX0" fmla="*/ 0 w 1854200"/>
                <a:gd name="connsiteY0" fmla="*/ 293141 h 596542"/>
                <a:gd name="connsiteX1" fmla="*/ 952500 w 1854200"/>
                <a:gd name="connsiteY1" fmla="*/ 267741 h 596542"/>
                <a:gd name="connsiteX2" fmla="*/ 1854200 w 1854200"/>
                <a:gd name="connsiteY2" fmla="*/ 255041 h 596542"/>
                <a:gd name="connsiteX0" fmla="*/ 0 w 1854200"/>
                <a:gd name="connsiteY0" fmla="*/ 350856 h 760514"/>
                <a:gd name="connsiteX1" fmla="*/ 952500 w 1854200"/>
                <a:gd name="connsiteY1" fmla="*/ 325456 h 760514"/>
                <a:gd name="connsiteX2" fmla="*/ 1854200 w 1854200"/>
                <a:gd name="connsiteY2" fmla="*/ 312756 h 760514"/>
                <a:gd name="connsiteX0" fmla="*/ 0 w 1790700"/>
                <a:gd name="connsiteY0" fmla="*/ 293141 h 596542"/>
                <a:gd name="connsiteX1" fmla="*/ 889000 w 1790700"/>
                <a:gd name="connsiteY1" fmla="*/ 267741 h 596542"/>
                <a:gd name="connsiteX2" fmla="*/ 1790700 w 1790700"/>
                <a:gd name="connsiteY2" fmla="*/ 255041 h 596542"/>
                <a:gd name="connsiteX0" fmla="*/ 0 w 1790700"/>
                <a:gd name="connsiteY0" fmla="*/ 289763 h 596528"/>
                <a:gd name="connsiteX1" fmla="*/ 965200 w 1790700"/>
                <a:gd name="connsiteY1" fmla="*/ 277063 h 596528"/>
                <a:gd name="connsiteX2" fmla="*/ 1790700 w 1790700"/>
                <a:gd name="connsiteY2" fmla="*/ 251663 h 596528"/>
                <a:gd name="connsiteX0" fmla="*/ 0 w 1790700"/>
                <a:gd name="connsiteY0" fmla="*/ 351557 h 742563"/>
                <a:gd name="connsiteX1" fmla="*/ 965200 w 1790700"/>
                <a:gd name="connsiteY1" fmla="*/ 338857 h 742563"/>
                <a:gd name="connsiteX2" fmla="*/ 1790700 w 1790700"/>
                <a:gd name="connsiteY2" fmla="*/ 313457 h 742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0700" h="742563">
                  <a:moveTo>
                    <a:pt x="0" y="351557"/>
                  </a:moveTo>
                  <a:cubicBezTo>
                    <a:pt x="584200" y="-296143"/>
                    <a:pt x="779299" y="105290"/>
                    <a:pt x="965200" y="338857"/>
                  </a:cubicBezTo>
                  <a:cubicBezTo>
                    <a:pt x="1212850" y="650007"/>
                    <a:pt x="1519767" y="1077574"/>
                    <a:pt x="1790700" y="313457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headEnd type="none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1D964687-AA78-B7A0-08F2-721758AD9F88}"/>
                </a:ext>
              </a:extLst>
            </p:cNvPr>
            <p:cNvSpPr/>
            <p:nvPr/>
          </p:nvSpPr>
          <p:spPr>
            <a:xfrm rot="16768121">
              <a:off x="5816379" y="17912866"/>
              <a:ext cx="603026" cy="228905"/>
            </a:xfrm>
            <a:custGeom>
              <a:avLst/>
              <a:gdLst>
                <a:gd name="connsiteX0" fmla="*/ 0 w 2425700"/>
                <a:gd name="connsiteY0" fmla="*/ 0 h 25400"/>
                <a:gd name="connsiteX1" fmla="*/ 1092200 w 2425700"/>
                <a:gd name="connsiteY1" fmla="*/ 12700 h 25400"/>
                <a:gd name="connsiteX2" fmla="*/ 2425700 w 2425700"/>
                <a:gd name="connsiteY2" fmla="*/ 25400 h 25400"/>
                <a:gd name="connsiteX0" fmla="*/ 0 w 2425700"/>
                <a:gd name="connsiteY0" fmla="*/ 533400 h 558800"/>
                <a:gd name="connsiteX1" fmla="*/ 1219200 w 2425700"/>
                <a:gd name="connsiteY1" fmla="*/ 0 h 558800"/>
                <a:gd name="connsiteX2" fmla="*/ 2425700 w 2425700"/>
                <a:gd name="connsiteY2" fmla="*/ 558800 h 558800"/>
                <a:gd name="connsiteX0" fmla="*/ 0 w 2425700"/>
                <a:gd name="connsiteY0" fmla="*/ 653118 h 678518"/>
                <a:gd name="connsiteX1" fmla="*/ 1219200 w 2425700"/>
                <a:gd name="connsiteY1" fmla="*/ 119718 h 678518"/>
                <a:gd name="connsiteX2" fmla="*/ 2425700 w 2425700"/>
                <a:gd name="connsiteY2" fmla="*/ 678518 h 678518"/>
                <a:gd name="connsiteX0" fmla="*/ 0 w 2425700"/>
                <a:gd name="connsiteY0" fmla="*/ 221722 h 345760"/>
                <a:gd name="connsiteX1" fmla="*/ 1244600 w 2425700"/>
                <a:gd name="connsiteY1" fmla="*/ 196322 h 345760"/>
                <a:gd name="connsiteX2" fmla="*/ 2425700 w 2425700"/>
                <a:gd name="connsiteY2" fmla="*/ 247122 h 345760"/>
                <a:gd name="connsiteX0" fmla="*/ 0 w 2425700"/>
                <a:gd name="connsiteY0" fmla="*/ 204201 h 322719"/>
                <a:gd name="connsiteX1" fmla="*/ 1244600 w 2425700"/>
                <a:gd name="connsiteY1" fmla="*/ 178801 h 322719"/>
                <a:gd name="connsiteX2" fmla="*/ 2425700 w 2425700"/>
                <a:gd name="connsiteY2" fmla="*/ 229601 h 322719"/>
                <a:gd name="connsiteX0" fmla="*/ 0 w 2286000"/>
                <a:gd name="connsiteY0" fmla="*/ 83992 h 122092"/>
                <a:gd name="connsiteX1" fmla="*/ 1104900 w 2286000"/>
                <a:gd name="connsiteY1" fmla="*/ 71292 h 122092"/>
                <a:gd name="connsiteX2" fmla="*/ 2286000 w 2286000"/>
                <a:gd name="connsiteY2" fmla="*/ 122092 h 122092"/>
                <a:gd name="connsiteX0" fmla="*/ 0 w 2628900"/>
                <a:gd name="connsiteY0" fmla="*/ 83992 h 122092"/>
                <a:gd name="connsiteX1" fmla="*/ 1447800 w 2628900"/>
                <a:gd name="connsiteY1" fmla="*/ 71292 h 122092"/>
                <a:gd name="connsiteX2" fmla="*/ 2628900 w 2628900"/>
                <a:gd name="connsiteY2" fmla="*/ 122092 h 122092"/>
                <a:gd name="connsiteX0" fmla="*/ 0 w 2222500"/>
                <a:gd name="connsiteY0" fmla="*/ 87290 h 112690"/>
                <a:gd name="connsiteX1" fmla="*/ 1041400 w 2222500"/>
                <a:gd name="connsiteY1" fmla="*/ 61890 h 112690"/>
                <a:gd name="connsiteX2" fmla="*/ 2222500 w 2222500"/>
                <a:gd name="connsiteY2" fmla="*/ 112690 h 112690"/>
                <a:gd name="connsiteX0" fmla="*/ 0 w 2222500"/>
                <a:gd name="connsiteY0" fmla="*/ 295583 h 320983"/>
                <a:gd name="connsiteX1" fmla="*/ 1041400 w 2222500"/>
                <a:gd name="connsiteY1" fmla="*/ 270183 h 320983"/>
                <a:gd name="connsiteX2" fmla="*/ 2222500 w 2222500"/>
                <a:gd name="connsiteY2" fmla="*/ 320983 h 320983"/>
                <a:gd name="connsiteX0" fmla="*/ 0 w 1841500"/>
                <a:gd name="connsiteY0" fmla="*/ 292655 h 292655"/>
                <a:gd name="connsiteX1" fmla="*/ 1041400 w 1841500"/>
                <a:gd name="connsiteY1" fmla="*/ 267255 h 292655"/>
                <a:gd name="connsiteX2" fmla="*/ 1841500 w 1841500"/>
                <a:gd name="connsiteY2" fmla="*/ 241855 h 292655"/>
                <a:gd name="connsiteX0" fmla="*/ 0 w 1816100"/>
                <a:gd name="connsiteY0" fmla="*/ 293140 h 293140"/>
                <a:gd name="connsiteX1" fmla="*/ 1041400 w 1816100"/>
                <a:gd name="connsiteY1" fmla="*/ 267740 h 293140"/>
                <a:gd name="connsiteX2" fmla="*/ 1816100 w 1816100"/>
                <a:gd name="connsiteY2" fmla="*/ 255040 h 293140"/>
                <a:gd name="connsiteX0" fmla="*/ 0 w 1816100"/>
                <a:gd name="connsiteY0" fmla="*/ 293140 h 596541"/>
                <a:gd name="connsiteX1" fmla="*/ 1041400 w 1816100"/>
                <a:gd name="connsiteY1" fmla="*/ 267740 h 596541"/>
                <a:gd name="connsiteX2" fmla="*/ 1816100 w 1816100"/>
                <a:gd name="connsiteY2" fmla="*/ 255040 h 596541"/>
                <a:gd name="connsiteX0" fmla="*/ 0 w 1816100"/>
                <a:gd name="connsiteY0" fmla="*/ 293140 h 596541"/>
                <a:gd name="connsiteX1" fmla="*/ 990600 w 1816100"/>
                <a:gd name="connsiteY1" fmla="*/ 267740 h 596541"/>
                <a:gd name="connsiteX2" fmla="*/ 1816100 w 1816100"/>
                <a:gd name="connsiteY2" fmla="*/ 255040 h 596541"/>
                <a:gd name="connsiteX0" fmla="*/ 0 w 1816100"/>
                <a:gd name="connsiteY0" fmla="*/ 351893 h 781971"/>
                <a:gd name="connsiteX1" fmla="*/ 990600 w 1816100"/>
                <a:gd name="connsiteY1" fmla="*/ 326493 h 781971"/>
                <a:gd name="connsiteX2" fmla="*/ 1816100 w 1816100"/>
                <a:gd name="connsiteY2" fmla="*/ 313793 h 781971"/>
                <a:gd name="connsiteX0" fmla="*/ 0 w 1854200"/>
                <a:gd name="connsiteY0" fmla="*/ 293141 h 596542"/>
                <a:gd name="connsiteX1" fmla="*/ 990600 w 1854200"/>
                <a:gd name="connsiteY1" fmla="*/ 267741 h 596542"/>
                <a:gd name="connsiteX2" fmla="*/ 1854200 w 1854200"/>
                <a:gd name="connsiteY2" fmla="*/ 255041 h 596542"/>
                <a:gd name="connsiteX0" fmla="*/ 0 w 1854200"/>
                <a:gd name="connsiteY0" fmla="*/ 293141 h 596542"/>
                <a:gd name="connsiteX1" fmla="*/ 952500 w 1854200"/>
                <a:gd name="connsiteY1" fmla="*/ 267741 h 596542"/>
                <a:gd name="connsiteX2" fmla="*/ 1854200 w 1854200"/>
                <a:gd name="connsiteY2" fmla="*/ 255041 h 596542"/>
                <a:gd name="connsiteX0" fmla="*/ 0 w 1854200"/>
                <a:gd name="connsiteY0" fmla="*/ 350856 h 760514"/>
                <a:gd name="connsiteX1" fmla="*/ 952500 w 1854200"/>
                <a:gd name="connsiteY1" fmla="*/ 325456 h 760514"/>
                <a:gd name="connsiteX2" fmla="*/ 1854200 w 1854200"/>
                <a:gd name="connsiteY2" fmla="*/ 312756 h 760514"/>
                <a:gd name="connsiteX0" fmla="*/ 0 w 1790700"/>
                <a:gd name="connsiteY0" fmla="*/ 293141 h 596542"/>
                <a:gd name="connsiteX1" fmla="*/ 889000 w 1790700"/>
                <a:gd name="connsiteY1" fmla="*/ 267741 h 596542"/>
                <a:gd name="connsiteX2" fmla="*/ 1790700 w 1790700"/>
                <a:gd name="connsiteY2" fmla="*/ 255041 h 596542"/>
                <a:gd name="connsiteX0" fmla="*/ 0 w 1790700"/>
                <a:gd name="connsiteY0" fmla="*/ 289763 h 596528"/>
                <a:gd name="connsiteX1" fmla="*/ 965200 w 1790700"/>
                <a:gd name="connsiteY1" fmla="*/ 277063 h 596528"/>
                <a:gd name="connsiteX2" fmla="*/ 1790700 w 1790700"/>
                <a:gd name="connsiteY2" fmla="*/ 251663 h 596528"/>
                <a:gd name="connsiteX0" fmla="*/ 0 w 1790700"/>
                <a:gd name="connsiteY0" fmla="*/ 351557 h 742563"/>
                <a:gd name="connsiteX1" fmla="*/ 965200 w 1790700"/>
                <a:gd name="connsiteY1" fmla="*/ 338857 h 742563"/>
                <a:gd name="connsiteX2" fmla="*/ 1790700 w 1790700"/>
                <a:gd name="connsiteY2" fmla="*/ 313457 h 742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0700" h="742563">
                  <a:moveTo>
                    <a:pt x="0" y="351557"/>
                  </a:moveTo>
                  <a:cubicBezTo>
                    <a:pt x="584200" y="-296143"/>
                    <a:pt x="779299" y="105290"/>
                    <a:pt x="965200" y="338857"/>
                  </a:cubicBezTo>
                  <a:cubicBezTo>
                    <a:pt x="1212850" y="650007"/>
                    <a:pt x="1519767" y="1077574"/>
                    <a:pt x="1790700" y="313457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headEnd type="none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0769666B-9707-4D92-4BE6-96D3E281094E}"/>
                </a:ext>
              </a:extLst>
            </p:cNvPr>
            <p:cNvSpPr/>
            <p:nvPr/>
          </p:nvSpPr>
          <p:spPr>
            <a:xfrm rot="16768121">
              <a:off x="5997027" y="17902930"/>
              <a:ext cx="603026" cy="228905"/>
            </a:xfrm>
            <a:custGeom>
              <a:avLst/>
              <a:gdLst>
                <a:gd name="connsiteX0" fmla="*/ 0 w 2425700"/>
                <a:gd name="connsiteY0" fmla="*/ 0 h 25400"/>
                <a:gd name="connsiteX1" fmla="*/ 1092200 w 2425700"/>
                <a:gd name="connsiteY1" fmla="*/ 12700 h 25400"/>
                <a:gd name="connsiteX2" fmla="*/ 2425700 w 2425700"/>
                <a:gd name="connsiteY2" fmla="*/ 25400 h 25400"/>
                <a:gd name="connsiteX0" fmla="*/ 0 w 2425700"/>
                <a:gd name="connsiteY0" fmla="*/ 533400 h 558800"/>
                <a:gd name="connsiteX1" fmla="*/ 1219200 w 2425700"/>
                <a:gd name="connsiteY1" fmla="*/ 0 h 558800"/>
                <a:gd name="connsiteX2" fmla="*/ 2425700 w 2425700"/>
                <a:gd name="connsiteY2" fmla="*/ 558800 h 558800"/>
                <a:gd name="connsiteX0" fmla="*/ 0 w 2425700"/>
                <a:gd name="connsiteY0" fmla="*/ 653118 h 678518"/>
                <a:gd name="connsiteX1" fmla="*/ 1219200 w 2425700"/>
                <a:gd name="connsiteY1" fmla="*/ 119718 h 678518"/>
                <a:gd name="connsiteX2" fmla="*/ 2425700 w 2425700"/>
                <a:gd name="connsiteY2" fmla="*/ 678518 h 678518"/>
                <a:gd name="connsiteX0" fmla="*/ 0 w 2425700"/>
                <a:gd name="connsiteY0" fmla="*/ 221722 h 345760"/>
                <a:gd name="connsiteX1" fmla="*/ 1244600 w 2425700"/>
                <a:gd name="connsiteY1" fmla="*/ 196322 h 345760"/>
                <a:gd name="connsiteX2" fmla="*/ 2425700 w 2425700"/>
                <a:gd name="connsiteY2" fmla="*/ 247122 h 345760"/>
                <a:gd name="connsiteX0" fmla="*/ 0 w 2425700"/>
                <a:gd name="connsiteY0" fmla="*/ 204201 h 322719"/>
                <a:gd name="connsiteX1" fmla="*/ 1244600 w 2425700"/>
                <a:gd name="connsiteY1" fmla="*/ 178801 h 322719"/>
                <a:gd name="connsiteX2" fmla="*/ 2425700 w 2425700"/>
                <a:gd name="connsiteY2" fmla="*/ 229601 h 322719"/>
                <a:gd name="connsiteX0" fmla="*/ 0 w 2286000"/>
                <a:gd name="connsiteY0" fmla="*/ 83992 h 122092"/>
                <a:gd name="connsiteX1" fmla="*/ 1104900 w 2286000"/>
                <a:gd name="connsiteY1" fmla="*/ 71292 h 122092"/>
                <a:gd name="connsiteX2" fmla="*/ 2286000 w 2286000"/>
                <a:gd name="connsiteY2" fmla="*/ 122092 h 122092"/>
                <a:gd name="connsiteX0" fmla="*/ 0 w 2628900"/>
                <a:gd name="connsiteY0" fmla="*/ 83992 h 122092"/>
                <a:gd name="connsiteX1" fmla="*/ 1447800 w 2628900"/>
                <a:gd name="connsiteY1" fmla="*/ 71292 h 122092"/>
                <a:gd name="connsiteX2" fmla="*/ 2628900 w 2628900"/>
                <a:gd name="connsiteY2" fmla="*/ 122092 h 122092"/>
                <a:gd name="connsiteX0" fmla="*/ 0 w 2222500"/>
                <a:gd name="connsiteY0" fmla="*/ 87290 h 112690"/>
                <a:gd name="connsiteX1" fmla="*/ 1041400 w 2222500"/>
                <a:gd name="connsiteY1" fmla="*/ 61890 h 112690"/>
                <a:gd name="connsiteX2" fmla="*/ 2222500 w 2222500"/>
                <a:gd name="connsiteY2" fmla="*/ 112690 h 112690"/>
                <a:gd name="connsiteX0" fmla="*/ 0 w 2222500"/>
                <a:gd name="connsiteY0" fmla="*/ 295583 h 320983"/>
                <a:gd name="connsiteX1" fmla="*/ 1041400 w 2222500"/>
                <a:gd name="connsiteY1" fmla="*/ 270183 h 320983"/>
                <a:gd name="connsiteX2" fmla="*/ 2222500 w 2222500"/>
                <a:gd name="connsiteY2" fmla="*/ 320983 h 320983"/>
                <a:gd name="connsiteX0" fmla="*/ 0 w 1841500"/>
                <a:gd name="connsiteY0" fmla="*/ 292655 h 292655"/>
                <a:gd name="connsiteX1" fmla="*/ 1041400 w 1841500"/>
                <a:gd name="connsiteY1" fmla="*/ 267255 h 292655"/>
                <a:gd name="connsiteX2" fmla="*/ 1841500 w 1841500"/>
                <a:gd name="connsiteY2" fmla="*/ 241855 h 292655"/>
                <a:gd name="connsiteX0" fmla="*/ 0 w 1816100"/>
                <a:gd name="connsiteY0" fmla="*/ 293140 h 293140"/>
                <a:gd name="connsiteX1" fmla="*/ 1041400 w 1816100"/>
                <a:gd name="connsiteY1" fmla="*/ 267740 h 293140"/>
                <a:gd name="connsiteX2" fmla="*/ 1816100 w 1816100"/>
                <a:gd name="connsiteY2" fmla="*/ 255040 h 293140"/>
                <a:gd name="connsiteX0" fmla="*/ 0 w 1816100"/>
                <a:gd name="connsiteY0" fmla="*/ 293140 h 596541"/>
                <a:gd name="connsiteX1" fmla="*/ 1041400 w 1816100"/>
                <a:gd name="connsiteY1" fmla="*/ 267740 h 596541"/>
                <a:gd name="connsiteX2" fmla="*/ 1816100 w 1816100"/>
                <a:gd name="connsiteY2" fmla="*/ 255040 h 596541"/>
                <a:gd name="connsiteX0" fmla="*/ 0 w 1816100"/>
                <a:gd name="connsiteY0" fmla="*/ 293140 h 596541"/>
                <a:gd name="connsiteX1" fmla="*/ 990600 w 1816100"/>
                <a:gd name="connsiteY1" fmla="*/ 267740 h 596541"/>
                <a:gd name="connsiteX2" fmla="*/ 1816100 w 1816100"/>
                <a:gd name="connsiteY2" fmla="*/ 255040 h 596541"/>
                <a:gd name="connsiteX0" fmla="*/ 0 w 1816100"/>
                <a:gd name="connsiteY0" fmla="*/ 351893 h 781971"/>
                <a:gd name="connsiteX1" fmla="*/ 990600 w 1816100"/>
                <a:gd name="connsiteY1" fmla="*/ 326493 h 781971"/>
                <a:gd name="connsiteX2" fmla="*/ 1816100 w 1816100"/>
                <a:gd name="connsiteY2" fmla="*/ 313793 h 781971"/>
                <a:gd name="connsiteX0" fmla="*/ 0 w 1854200"/>
                <a:gd name="connsiteY0" fmla="*/ 293141 h 596542"/>
                <a:gd name="connsiteX1" fmla="*/ 990600 w 1854200"/>
                <a:gd name="connsiteY1" fmla="*/ 267741 h 596542"/>
                <a:gd name="connsiteX2" fmla="*/ 1854200 w 1854200"/>
                <a:gd name="connsiteY2" fmla="*/ 255041 h 596542"/>
                <a:gd name="connsiteX0" fmla="*/ 0 w 1854200"/>
                <a:gd name="connsiteY0" fmla="*/ 293141 h 596542"/>
                <a:gd name="connsiteX1" fmla="*/ 952500 w 1854200"/>
                <a:gd name="connsiteY1" fmla="*/ 267741 h 596542"/>
                <a:gd name="connsiteX2" fmla="*/ 1854200 w 1854200"/>
                <a:gd name="connsiteY2" fmla="*/ 255041 h 596542"/>
                <a:gd name="connsiteX0" fmla="*/ 0 w 1854200"/>
                <a:gd name="connsiteY0" fmla="*/ 350856 h 760514"/>
                <a:gd name="connsiteX1" fmla="*/ 952500 w 1854200"/>
                <a:gd name="connsiteY1" fmla="*/ 325456 h 760514"/>
                <a:gd name="connsiteX2" fmla="*/ 1854200 w 1854200"/>
                <a:gd name="connsiteY2" fmla="*/ 312756 h 760514"/>
                <a:gd name="connsiteX0" fmla="*/ 0 w 1790700"/>
                <a:gd name="connsiteY0" fmla="*/ 293141 h 596542"/>
                <a:gd name="connsiteX1" fmla="*/ 889000 w 1790700"/>
                <a:gd name="connsiteY1" fmla="*/ 267741 h 596542"/>
                <a:gd name="connsiteX2" fmla="*/ 1790700 w 1790700"/>
                <a:gd name="connsiteY2" fmla="*/ 255041 h 596542"/>
                <a:gd name="connsiteX0" fmla="*/ 0 w 1790700"/>
                <a:gd name="connsiteY0" fmla="*/ 289763 h 596528"/>
                <a:gd name="connsiteX1" fmla="*/ 965200 w 1790700"/>
                <a:gd name="connsiteY1" fmla="*/ 277063 h 596528"/>
                <a:gd name="connsiteX2" fmla="*/ 1790700 w 1790700"/>
                <a:gd name="connsiteY2" fmla="*/ 251663 h 596528"/>
                <a:gd name="connsiteX0" fmla="*/ 0 w 1790700"/>
                <a:gd name="connsiteY0" fmla="*/ 351557 h 742563"/>
                <a:gd name="connsiteX1" fmla="*/ 965200 w 1790700"/>
                <a:gd name="connsiteY1" fmla="*/ 338857 h 742563"/>
                <a:gd name="connsiteX2" fmla="*/ 1790700 w 1790700"/>
                <a:gd name="connsiteY2" fmla="*/ 313457 h 742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0700" h="742563">
                  <a:moveTo>
                    <a:pt x="0" y="351557"/>
                  </a:moveTo>
                  <a:cubicBezTo>
                    <a:pt x="584200" y="-296143"/>
                    <a:pt x="779299" y="105290"/>
                    <a:pt x="965200" y="338857"/>
                  </a:cubicBezTo>
                  <a:cubicBezTo>
                    <a:pt x="1212850" y="650007"/>
                    <a:pt x="1519767" y="1077574"/>
                    <a:pt x="1790700" y="313457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headEnd type="none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DAAF982-B7EB-8FAE-2582-665D3CFD99DF}"/>
              </a:ext>
            </a:extLst>
          </p:cNvPr>
          <p:cNvCxnSpPr>
            <a:cxnSpLocks/>
          </p:cNvCxnSpPr>
          <p:nvPr/>
        </p:nvCxnSpPr>
        <p:spPr>
          <a:xfrm>
            <a:off x="4573261" y="3788432"/>
            <a:ext cx="3006178" cy="20692"/>
          </a:xfrm>
          <a:prstGeom prst="line">
            <a:avLst/>
          </a:prstGeom>
          <a:noFill/>
          <a:ln w="76200" cap="flat" cmpd="sng" algn="ctr">
            <a:solidFill>
              <a:srgbClr val="0F6FC6">
                <a:shade val="95000"/>
                <a:satMod val="105000"/>
              </a:srgbClr>
            </a:solidFill>
            <a:prstDash val="solid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DDC68C17-55DB-82BA-10A7-113D2E656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375" y="3633844"/>
            <a:ext cx="487532" cy="4566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81D8D06-8CEB-4980-1D44-A229AD899B1E}"/>
              </a:ext>
            </a:extLst>
          </p:cNvPr>
          <p:cNvSpPr txBox="1"/>
          <p:nvPr/>
        </p:nvSpPr>
        <p:spPr>
          <a:xfrm>
            <a:off x="6561265" y="3892062"/>
            <a:ext cx="322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F6FC6"/>
                </a:solidFill>
                <a:latin typeface="Calibri"/>
                <a:ea typeface="+mn-ea"/>
                <a:cs typeface="+mn-cs"/>
              </a:rPr>
              <a:t>Laser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04FADA-EE5B-CD0F-0AEC-E9808E11D5BF}"/>
              </a:ext>
            </a:extLst>
          </p:cNvPr>
          <p:cNvSpPr txBox="1"/>
          <p:nvPr/>
        </p:nvSpPr>
        <p:spPr>
          <a:xfrm>
            <a:off x="7620165" y="5759529"/>
            <a:ext cx="3372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electrostatic mirror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0EF034-1D0C-5B1A-7FC5-F04EA97A70F6}"/>
              </a:ext>
            </a:extLst>
          </p:cNvPr>
          <p:cNvSpPr txBox="1"/>
          <p:nvPr/>
        </p:nvSpPr>
        <p:spPr>
          <a:xfrm>
            <a:off x="1398546" y="5630487"/>
            <a:ext cx="5229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electrostatic mirror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0B9E53-0462-FBAE-4D60-CE541041C41D}"/>
              </a:ext>
            </a:extLst>
          </p:cNvPr>
          <p:cNvSpPr txBox="1"/>
          <p:nvPr/>
        </p:nvSpPr>
        <p:spPr>
          <a:xfrm>
            <a:off x="6283066" y="1268760"/>
            <a:ext cx="2779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Photomultiplier tube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D5C21A-0B19-6243-7F12-5D4B09035E61}"/>
                  </a:ext>
                </a:extLst>
              </p:cNvPr>
              <p:cNvSpPr txBox="1"/>
              <p:nvPr/>
            </p:nvSpPr>
            <p:spPr>
              <a:xfrm>
                <a:off x="9809160" y="1184506"/>
                <a:ext cx="1732223" cy="122463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Linewidth:</a:t>
                </a:r>
                <a:endPara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∆</m:t>
                      </m:r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∆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D5C21A-0B19-6243-7F12-5D4B09035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9160" y="1184506"/>
                <a:ext cx="1732223" cy="1224631"/>
              </a:xfrm>
              <a:prstGeom prst="rect">
                <a:avLst/>
              </a:prstGeom>
              <a:blipFill>
                <a:blip r:embed="rId5"/>
                <a:stretch>
                  <a:fillRect l="-5282" t="-3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40EF2BD9-B259-D1A3-166C-4CA7B109C710}"/>
              </a:ext>
            </a:extLst>
          </p:cNvPr>
          <p:cNvSpPr txBox="1"/>
          <p:nvPr/>
        </p:nvSpPr>
        <p:spPr>
          <a:xfrm>
            <a:off x="4887260" y="4377329"/>
            <a:ext cx="2772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stored ion bunch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9F82C6-BE1F-52B7-4E2C-44FCE88C7C22}"/>
              </a:ext>
            </a:extLst>
          </p:cNvPr>
          <p:cNvSpPr txBox="1"/>
          <p:nvPr/>
        </p:nvSpPr>
        <p:spPr>
          <a:xfrm>
            <a:off x="504831" y="1152602"/>
            <a:ext cx="4666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First MR-</a:t>
            </a:r>
            <a:r>
              <a:rPr lang="en-US" sz="20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ToF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device worldwide that stores ions at 15 keV beam energy as required to maintain high resolution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3AD6B3E-6912-68E1-01C2-0E58A3D94690}"/>
              </a:ext>
            </a:extLst>
          </p:cNvPr>
          <p:cNvSpPr/>
          <p:nvPr/>
        </p:nvSpPr>
        <p:spPr>
          <a:xfrm>
            <a:off x="4707449" y="4873002"/>
            <a:ext cx="27236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&gt; 50% capture efficiency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CFE245E9-17A5-3C4F-6EEA-6154BBF2F5C2}"/>
              </a:ext>
            </a:extLst>
          </p:cNvPr>
          <p:cNvSpPr txBox="1">
            <a:spLocks/>
          </p:cNvSpPr>
          <p:nvPr/>
        </p:nvSpPr>
        <p:spPr>
          <a:xfrm>
            <a:off x="2312797" y="6417132"/>
            <a:ext cx="4789304" cy="429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F.M. Maier, M. Vilen et al., NIMA 1048, 167927 (2023).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A874B4-6DC7-DA82-FFC2-4769405AD08F}"/>
              </a:ext>
            </a:extLst>
          </p:cNvPr>
          <p:cNvSpPr/>
          <p:nvPr/>
        </p:nvSpPr>
        <p:spPr>
          <a:xfrm>
            <a:off x="7083958" y="6411733"/>
            <a:ext cx="40158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a-DK" sz="1600" dirty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F.M. Maier et al., NIMA 1057, 170365 (2025).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8F05762-B397-0ABD-C650-14300485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1" y="6345100"/>
            <a:ext cx="1526360" cy="4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236558B4-9ECD-3A3E-7AF4-777A7B48A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26824"/>
            <a:ext cx="11988800" cy="803649"/>
          </a:xfrm>
        </p:spPr>
        <p:txBody>
          <a:bodyPr/>
          <a:lstStyle/>
          <a:p>
            <a:r>
              <a:rPr lang="en-US" sz="2400" dirty="0"/>
              <a:t>Development of MIRACLS High-Voltage MR-</a:t>
            </a:r>
            <a:r>
              <a:rPr lang="en-US" sz="2400" dirty="0" err="1"/>
              <a:t>ToF</a:t>
            </a:r>
            <a:r>
              <a:rPr lang="en-US" sz="2400" dirty="0"/>
              <a:t> Setup</a:t>
            </a:r>
            <a:br>
              <a:rPr lang="en-US" sz="2400" dirty="0"/>
            </a:br>
            <a:r>
              <a:rPr lang="en-US" dirty="0"/>
              <a:t>Enhanced Sensitivity for Fluorescence-Based CLS</a:t>
            </a:r>
          </a:p>
        </p:txBody>
      </p:sp>
    </p:spTree>
    <p:extLst>
      <p:ext uri="{BB962C8B-B14F-4D97-AF65-F5344CB8AC3E}">
        <p14:creationId xmlns:p14="http://schemas.microsoft.com/office/powerpoint/2010/main" val="371564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6B012-9FBD-BAB5-2405-500B892669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508E52-1804-7B60-D48D-A3931EFB3BDF}"/>
              </a:ext>
            </a:extLst>
          </p:cNvPr>
          <p:cNvSpPr/>
          <p:nvPr/>
        </p:nvSpPr>
        <p:spPr>
          <a:xfrm>
            <a:off x="6167384" y="1124744"/>
            <a:ext cx="2881567" cy="43204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C0BBAC-96CC-068E-1643-00600100B806}"/>
              </a:ext>
            </a:extLst>
          </p:cNvPr>
          <p:cNvSpPr/>
          <p:nvPr/>
        </p:nvSpPr>
        <p:spPr>
          <a:xfrm>
            <a:off x="361176" y="5283316"/>
            <a:ext cx="38188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copies of our Paul trap also operational at Greifswald, MIT, Beijing, Darmstadt &amp; ISOLTRAP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CFAFE4-9A66-CBFA-4D54-358543F358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22876"/>
          <a:stretch/>
        </p:blipFill>
        <p:spPr>
          <a:xfrm rot="1448853">
            <a:off x="1009937" y="2355990"/>
            <a:ext cx="3156535" cy="18658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386256-1248-2715-9C4A-507A25502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66" y="1281198"/>
            <a:ext cx="7981534" cy="44896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9F75E07-59F7-7D45-3FD0-48BFA16526AE}"/>
              </a:ext>
            </a:extLst>
          </p:cNvPr>
          <p:cNvSpPr txBox="1"/>
          <p:nvPr/>
        </p:nvSpPr>
        <p:spPr>
          <a:xfrm>
            <a:off x="666050" y="4264325"/>
            <a:ext cx="2189590" cy="919401"/>
          </a:xfrm>
          <a:prstGeom prst="roundRect">
            <a:avLst/>
          </a:prstGeom>
          <a:solidFill>
            <a:srgbClr val="0F6FC6">
              <a:lumMod val="20000"/>
              <a:lumOff val="80000"/>
            </a:srgbClr>
          </a:solidFill>
          <a:ln w="38100" cap="flat" cmpd="sng" algn="ctr">
            <a:solidFill>
              <a:srgbClr val="0000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Paul-trap cooler-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buncher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8C93F3-B1FE-57C3-D5B4-C85F490CAD46}"/>
              </a:ext>
            </a:extLst>
          </p:cNvPr>
          <p:cNvSpPr txBox="1"/>
          <p:nvPr/>
        </p:nvSpPr>
        <p:spPr>
          <a:xfrm>
            <a:off x="3520671" y="1265626"/>
            <a:ext cx="2454034" cy="510778"/>
          </a:xfrm>
          <a:prstGeom prst="roundRect">
            <a:avLst/>
          </a:prstGeom>
          <a:solidFill>
            <a:srgbClr val="0F6FC6">
              <a:lumMod val="20000"/>
              <a:lumOff val="80000"/>
            </a:srgbClr>
          </a:solidFill>
          <a:ln w="38100" cap="flat" cmpd="sng" algn="ctr">
            <a:solidFill>
              <a:srgbClr val="0000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Offline ion source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E8CEA43-393F-2605-A7C7-55F1B60103DB}"/>
              </a:ext>
            </a:extLst>
          </p:cNvPr>
          <p:cNvCxnSpPr>
            <a:stCxn id="25" idx="2"/>
          </p:cNvCxnSpPr>
          <p:nvPr/>
        </p:nvCxnSpPr>
        <p:spPr>
          <a:xfrm>
            <a:off x="4747688" y="1776404"/>
            <a:ext cx="700240" cy="1108691"/>
          </a:xfrm>
          <a:prstGeom prst="straightConnector1">
            <a:avLst/>
          </a:prstGeom>
          <a:noFill/>
          <a:ln w="57150" cap="flat" cmpd="sng" algn="ctr">
            <a:solidFill>
              <a:srgbClr val="0000FF"/>
            </a:solidFill>
            <a:prstDash val="solid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B990138-13F2-1675-390C-F595C36DF20A}"/>
              </a:ext>
            </a:extLst>
          </p:cNvPr>
          <p:cNvSpPr txBox="1"/>
          <p:nvPr/>
        </p:nvSpPr>
        <p:spPr>
          <a:xfrm>
            <a:off x="4234463" y="4540163"/>
            <a:ext cx="1917902" cy="919401"/>
          </a:xfrm>
          <a:prstGeom prst="roundRect">
            <a:avLst/>
          </a:prstGeom>
          <a:solidFill>
            <a:srgbClr val="0F6FC6">
              <a:lumMod val="20000"/>
              <a:lumOff val="80000"/>
            </a:srgbClr>
          </a:solidFill>
          <a:ln w="38100" cap="flat" cmpd="sng" algn="ctr">
            <a:solidFill>
              <a:srgbClr val="0000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HV cage with bender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730293-2574-1B29-0DA8-4F7CBEAA1ECB}"/>
              </a:ext>
            </a:extLst>
          </p:cNvPr>
          <p:cNvSpPr txBox="1"/>
          <p:nvPr/>
        </p:nvSpPr>
        <p:spPr>
          <a:xfrm>
            <a:off x="10495073" y="4672948"/>
            <a:ext cx="1673627" cy="510778"/>
          </a:xfrm>
          <a:prstGeom prst="roundRect">
            <a:avLst/>
          </a:prstGeom>
          <a:solidFill>
            <a:srgbClr val="0F6FC6">
              <a:lumMod val="20000"/>
              <a:lumOff val="80000"/>
            </a:srgbClr>
          </a:solidFill>
          <a:ln w="38100" cap="flat" cmpd="sng" algn="ctr">
            <a:solidFill>
              <a:srgbClr val="0000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Laser beam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DD19E2-72FE-BCCC-ABF1-466FD54D7CD4}"/>
              </a:ext>
            </a:extLst>
          </p:cNvPr>
          <p:cNvSpPr txBox="1"/>
          <p:nvPr/>
        </p:nvSpPr>
        <p:spPr>
          <a:xfrm>
            <a:off x="6670818" y="5204175"/>
            <a:ext cx="3215284" cy="510778"/>
          </a:xfrm>
          <a:prstGeom prst="roundRect">
            <a:avLst/>
          </a:prstGeom>
          <a:solidFill>
            <a:srgbClr val="0F6FC6">
              <a:lumMod val="20000"/>
              <a:lumOff val="80000"/>
            </a:srgbClr>
          </a:solidFill>
          <a:ln w="38100" cap="flat" cmpd="sng" algn="ctr">
            <a:solidFill>
              <a:srgbClr val="0000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keV MR-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ToF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device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E3E1DC8-5FF3-FA33-4076-B288D13FF7F6}"/>
              </a:ext>
            </a:extLst>
          </p:cNvPr>
          <p:cNvCxnSpPr/>
          <p:nvPr/>
        </p:nvCxnSpPr>
        <p:spPr>
          <a:xfrm>
            <a:off x="477255" y="2348880"/>
            <a:ext cx="888633" cy="432565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C111C79-46EB-EC35-2CE0-0F07C65B52A8}"/>
              </a:ext>
            </a:extLst>
          </p:cNvPr>
          <p:cNvSpPr txBox="1"/>
          <p:nvPr/>
        </p:nvSpPr>
        <p:spPr>
          <a:xfrm>
            <a:off x="138530" y="1335329"/>
            <a:ext cx="1227358" cy="919401"/>
          </a:xfrm>
          <a:prstGeom prst="roundRect">
            <a:avLst/>
          </a:prstGeom>
          <a:solidFill>
            <a:srgbClr val="0F6FC6">
              <a:lumMod val="20000"/>
              <a:lumOff val="80000"/>
            </a:srgbClr>
          </a:solidFill>
          <a:ln w="38100" cap="flat" cmpd="sng" algn="ctr">
            <a:solidFill>
              <a:srgbClr val="0000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ISOLDE beam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EA6E700-066A-A664-7689-50C82441BDC6}"/>
              </a:ext>
            </a:extLst>
          </p:cNvPr>
          <p:cNvCxnSpPr/>
          <p:nvPr/>
        </p:nvCxnSpPr>
        <p:spPr>
          <a:xfrm flipV="1">
            <a:off x="4747688" y="4123912"/>
            <a:ext cx="2068392" cy="8245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7C570B7-C068-0624-F3D9-DAD5EB1E73CA}"/>
              </a:ext>
            </a:extLst>
          </p:cNvPr>
          <p:cNvCxnSpPr/>
          <p:nvPr/>
        </p:nvCxnSpPr>
        <p:spPr>
          <a:xfrm>
            <a:off x="3427071" y="3646732"/>
            <a:ext cx="1377127" cy="485425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129F35E-8328-6E46-35CD-1CBA00233176}"/>
              </a:ext>
            </a:extLst>
          </p:cNvPr>
          <p:cNvCxnSpPr/>
          <p:nvPr/>
        </p:nvCxnSpPr>
        <p:spPr>
          <a:xfrm flipH="1">
            <a:off x="4510360" y="3230928"/>
            <a:ext cx="611875" cy="762927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895AD3D6-F0EF-A213-0607-9EB89A9DC0D3}"/>
              </a:ext>
            </a:extLst>
          </p:cNvPr>
          <p:cNvSpPr txBox="1">
            <a:spLocks/>
          </p:cNvSpPr>
          <p:nvPr/>
        </p:nvSpPr>
        <p:spPr>
          <a:xfrm>
            <a:off x="282410" y="6356450"/>
            <a:ext cx="5462074" cy="429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S. Lechner, S.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Sels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al.,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NIMA 1065, 169471 (2024).</a:t>
            </a:r>
          </a:p>
          <a:p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75E8041E-C8F5-6B0D-904A-A0B6D3B15DD6}"/>
              </a:ext>
            </a:extLst>
          </p:cNvPr>
          <p:cNvSpPr txBox="1">
            <a:spLocks/>
          </p:cNvSpPr>
          <p:nvPr/>
        </p:nvSpPr>
        <p:spPr>
          <a:xfrm>
            <a:off x="5610607" y="6084158"/>
            <a:ext cx="5721279" cy="429641"/>
          </a:xfrm>
          <a:prstGeom prst="rect">
            <a:avLst/>
          </a:prstGeom>
        </p:spPr>
        <p:txBody>
          <a:bodyPr/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600" kern="0" dirty="0">
                <a:solidFill>
                  <a:schemeClr val="bg1">
                    <a:lumMod val="50000"/>
                  </a:schemeClr>
                </a:solidFill>
              </a:rPr>
              <a:t>F.M. Maier, M. Vilen et al., NIMA 1048, 167927 (2023).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a-DK" sz="1600" kern="0" dirty="0">
                <a:solidFill>
                  <a:schemeClr val="bg1">
                    <a:lumMod val="50000"/>
                  </a:schemeClr>
                </a:solidFill>
              </a:rPr>
              <a:t>F.M. Maier et al., NIMA 1057, 170365 (2025).</a:t>
            </a:r>
          </a:p>
          <a:p>
            <a:pPr>
              <a:spcBef>
                <a:spcPts val="600"/>
              </a:spcBef>
            </a:pPr>
            <a:endParaRPr lang="en-GB" sz="1600" kern="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kern="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41FED1B-77E3-468A-982B-A66F55F37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961" y="1265626"/>
            <a:ext cx="2541270" cy="80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1BCDA796-6B9F-EECE-276D-F9AEE3385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26824"/>
            <a:ext cx="11988800" cy="803649"/>
          </a:xfrm>
        </p:spPr>
        <p:txBody>
          <a:bodyPr/>
          <a:lstStyle/>
          <a:p>
            <a:r>
              <a:rPr lang="en-US" sz="2400" dirty="0"/>
              <a:t>Development of MIRACLS High-Voltage MR-</a:t>
            </a:r>
            <a:r>
              <a:rPr lang="en-US" sz="2400" dirty="0" err="1"/>
              <a:t>ToF</a:t>
            </a:r>
            <a:r>
              <a:rPr lang="en-US" sz="2400" dirty="0"/>
              <a:t> Setup</a:t>
            </a:r>
            <a:br>
              <a:rPr lang="en-US" sz="2400" dirty="0"/>
            </a:br>
            <a:r>
              <a:rPr lang="en-US" dirty="0"/>
              <a:t>Enhanced Sensitivity for Fluorescence-Based CLS</a:t>
            </a:r>
          </a:p>
        </p:txBody>
      </p:sp>
    </p:spTree>
    <p:extLst>
      <p:ext uri="{BB962C8B-B14F-4D97-AF65-F5344CB8AC3E}">
        <p14:creationId xmlns:p14="http://schemas.microsoft.com/office/powerpoint/2010/main" val="249969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49F37-215F-EFE7-D0DB-FD697E5EF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9D39EF-5F74-CDAD-C997-431EDC70BADB}"/>
              </a:ext>
            </a:extLst>
          </p:cNvPr>
          <p:cNvSpPr/>
          <p:nvPr/>
        </p:nvSpPr>
        <p:spPr>
          <a:xfrm>
            <a:off x="178844" y="3225265"/>
            <a:ext cx="11784555" cy="1921832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D38C3C-2C84-4D39-352A-4E37CA09DC67}"/>
              </a:ext>
            </a:extLst>
          </p:cNvPr>
          <p:cNvSpPr/>
          <p:nvPr/>
        </p:nvSpPr>
        <p:spPr>
          <a:xfrm>
            <a:off x="228600" y="1116773"/>
            <a:ext cx="11734800" cy="1826912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09D8D8-B59F-7CA9-8884-AB5E8B72E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11201400" cy="5349463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Direction 1: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 smtClean="0"/>
              <a:t>Increase </a:t>
            </a:r>
            <a:r>
              <a:rPr lang="en-US" sz="2800" dirty="0"/>
              <a:t>mass separation </a:t>
            </a:r>
            <a:r>
              <a:rPr lang="en-US" sz="2800" dirty="0" smtClean="0"/>
              <a:t>capabilities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 smtClean="0"/>
              <a:t>Provide </a:t>
            </a:r>
            <a:r>
              <a:rPr lang="en-US" dirty="0" err="1"/>
              <a:t>isobarically</a:t>
            </a:r>
            <a:r>
              <a:rPr lang="en-US" dirty="0"/>
              <a:t> and </a:t>
            </a:r>
            <a:r>
              <a:rPr lang="en-US" dirty="0" err="1"/>
              <a:t>isomerically</a:t>
            </a:r>
            <a:r>
              <a:rPr lang="en-US" dirty="0"/>
              <a:t> purified beams at </a:t>
            </a:r>
            <a:r>
              <a:rPr lang="en-US" dirty="0" smtClean="0"/>
              <a:t>high ion intensity </a:t>
            </a:r>
          </a:p>
          <a:p>
            <a:pPr marL="211729" lvl="1" indent="0">
              <a:spcBef>
                <a:spcPts val="600"/>
              </a:spcBef>
              <a:buNone/>
            </a:pP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 </a:t>
            </a:r>
            <a:r>
              <a:rPr lang="en-US" dirty="0">
                <a:sym typeface="Wingdings" panose="05000000000000000000" pitchFamily="2" charset="2"/>
              </a:rPr>
              <a:t>unlock new experimental </a:t>
            </a:r>
            <a:r>
              <a:rPr lang="en-US" dirty="0" smtClean="0">
                <a:sym typeface="Wingdings" panose="05000000000000000000" pitchFamily="2" charset="2"/>
              </a:rPr>
              <a:t>possibilities with pure beams</a:t>
            </a:r>
            <a:endParaRPr lang="en-US" dirty="0"/>
          </a:p>
          <a:p>
            <a:pPr>
              <a:spcBef>
                <a:spcPts val="600"/>
              </a:spcBef>
            </a:pPr>
            <a:endParaRPr lang="en-US" sz="2400" dirty="0"/>
          </a:p>
          <a:p>
            <a:pPr marL="0" indent="0">
              <a:buNone/>
            </a:pPr>
            <a:r>
              <a:rPr lang="en-US" sz="2400" u="sng" dirty="0" smtClean="0"/>
              <a:t>Direction </a:t>
            </a:r>
            <a:r>
              <a:rPr lang="en-US" sz="2400" u="sng" dirty="0"/>
              <a:t>2:</a:t>
            </a:r>
          </a:p>
          <a:p>
            <a:pPr marL="0" indent="0">
              <a:buNone/>
            </a:pPr>
            <a:r>
              <a:rPr lang="en-US" sz="2800" dirty="0" smtClean="0"/>
              <a:t>Enhance </a:t>
            </a:r>
            <a:r>
              <a:rPr lang="en-US" sz="2800" dirty="0"/>
              <a:t>sensitivity for collinear laser spectroscopy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Measure nuclear ground state properties of scarcely produced radionuclides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Measure electron affinities of rarely produced </a:t>
            </a:r>
            <a:r>
              <a:rPr lang="en-US" dirty="0" smtClean="0"/>
              <a:t>elements and </a:t>
            </a:r>
            <a:r>
              <a:rPr lang="en-US" dirty="0"/>
              <a:t>isotope shifts</a:t>
            </a:r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0119B4-909E-DA76-F439-DF64EB8A4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316396"/>
            <a:ext cx="11988800" cy="424506"/>
          </a:xfrm>
        </p:spPr>
        <p:txBody>
          <a:bodyPr/>
          <a:lstStyle/>
          <a:p>
            <a:r>
              <a:rPr lang="en-US" sz="2800" dirty="0"/>
              <a:t>Outline: New Science Directions Using a High-Voltage MR-</a:t>
            </a:r>
            <a:r>
              <a:rPr lang="en-US" sz="2800" dirty="0" err="1"/>
              <a:t>ToF</a:t>
            </a:r>
            <a:r>
              <a:rPr lang="en-US" sz="2800" dirty="0"/>
              <a:t> Device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FB8BC-DFEB-4F69-551D-57E94F5672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0" y="6356450"/>
            <a:ext cx="1016000" cy="364628"/>
          </a:xfrm>
        </p:spPr>
        <p:txBody>
          <a:bodyPr/>
          <a:lstStyle/>
          <a:p>
            <a:r>
              <a:rPr lang="en-US"/>
              <a:t>Slide </a:t>
            </a:r>
            <a:fld id="{35AD4620-7552-4207-8973-898801ED212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F0EB45-6E58-B778-038B-137C25D89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56" y="5363989"/>
            <a:ext cx="978876" cy="1250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C8AA3-B1DC-31B5-E6A3-234AE81C2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643" y="6097060"/>
            <a:ext cx="1647984" cy="52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E109B6-9838-076F-00DE-181CDFD7A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829" y="5437586"/>
            <a:ext cx="2409798" cy="52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16AC5B-323D-B639-00BD-A7CB151DA7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1" r="22180"/>
          <a:stretch/>
        </p:blipFill>
        <p:spPr>
          <a:xfrm>
            <a:off x="2255864" y="6017375"/>
            <a:ext cx="660454" cy="6618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3E227B-7F0A-6558-BE30-1CD41037B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351" y="5674866"/>
            <a:ext cx="1737771" cy="3808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56B6E6-21D5-B5D5-AB03-DFA8BF1E68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15" y="6224050"/>
            <a:ext cx="1487845" cy="3518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401EAA-F26F-7CDF-56F3-08B8387BCB1A}"/>
              </a:ext>
            </a:extLst>
          </p:cNvPr>
          <p:cNvSpPr txBox="1"/>
          <p:nvPr/>
        </p:nvSpPr>
        <p:spPr>
          <a:xfrm>
            <a:off x="4961202" y="5794064"/>
            <a:ext cx="66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75961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B3967-77C6-2015-1876-26CB1FBB7D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795D80-DE26-78F0-4BA5-45F71F958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8925"/>
            <a:ext cx="11988800" cy="479425"/>
          </a:xfrm>
        </p:spPr>
        <p:txBody>
          <a:bodyPr>
            <a:noAutofit/>
          </a:bodyPr>
          <a:lstStyle/>
          <a:p>
            <a:r>
              <a:rPr lang="en-US" sz="3200" dirty="0"/>
              <a:t>MIRACLS CLS measurement of </a:t>
            </a:r>
            <a:r>
              <a:rPr lang="en-US" sz="3200" baseline="30000" dirty="0"/>
              <a:t>33,34</a:t>
            </a:r>
            <a:r>
              <a:rPr lang="en-US" sz="3200" dirty="0"/>
              <a:t>Mg </a:t>
            </a:r>
            <a:br>
              <a:rPr lang="en-US" sz="3200" dirty="0"/>
            </a:br>
            <a:r>
              <a:rPr lang="en-US" sz="3200" dirty="0"/>
              <a:t>will provide </a:t>
            </a:r>
            <a:r>
              <a:rPr lang="en-GB" sz="3200" dirty="0"/>
              <a:t>insights into island of inversion</a:t>
            </a:r>
            <a:endParaRPr lang="en-US" sz="3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F98088-5EC6-ABEF-BA5E-B24006F2E113}"/>
              </a:ext>
            </a:extLst>
          </p:cNvPr>
          <p:cNvGrpSpPr/>
          <p:nvPr/>
        </p:nvGrpSpPr>
        <p:grpSpPr>
          <a:xfrm>
            <a:off x="176726" y="1581503"/>
            <a:ext cx="5922388" cy="4846856"/>
            <a:chOff x="93843" y="1740823"/>
            <a:chExt cx="5922388" cy="48468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934244-792A-6674-6D97-20F4F7CEE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881" y="1972628"/>
              <a:ext cx="5763350" cy="439181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A8ABB4-344F-BB2C-5A1C-271F006BC122}"/>
                </a:ext>
              </a:extLst>
            </p:cNvPr>
            <p:cNvSpPr txBox="1"/>
            <p:nvPr/>
          </p:nvSpPr>
          <p:spPr>
            <a:xfrm>
              <a:off x="1161955" y="2375806"/>
              <a:ext cx="18579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aseline="30000" dirty="0"/>
                <a:t>33</a:t>
              </a:r>
              <a:r>
                <a:rPr lang="en-US" sz="3200" dirty="0"/>
                <a:t>Mg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84F3CB-07D0-E1F5-AAD6-D256340E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0041" y="2960581"/>
              <a:ext cx="1894515" cy="149264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4ABAFD-5503-FA01-39FA-8B0063A40AC2}"/>
                </a:ext>
              </a:extLst>
            </p:cNvPr>
            <p:cNvSpPr txBox="1"/>
            <p:nvPr/>
          </p:nvSpPr>
          <p:spPr>
            <a:xfrm>
              <a:off x="2602115" y="6183628"/>
              <a:ext cx="324036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21928C-BDBB-7B2A-4CFC-C80B9B81660D}"/>
                </a:ext>
              </a:extLst>
            </p:cNvPr>
            <p:cNvSpPr txBox="1"/>
            <p:nvPr/>
          </p:nvSpPr>
          <p:spPr>
            <a:xfrm>
              <a:off x="2009873" y="6187569"/>
              <a:ext cx="3429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Relative frequency (MHz)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5178E5-72CF-F0E6-97BC-AC26627D577D}"/>
                </a:ext>
              </a:extLst>
            </p:cNvPr>
            <p:cNvSpPr txBox="1"/>
            <p:nvPr/>
          </p:nvSpPr>
          <p:spPr>
            <a:xfrm rot="16200000">
              <a:off x="-990831" y="3482723"/>
              <a:ext cx="256945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Photon counts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4EF6B8-8BD9-584E-D47E-D4DCE1F59CEF}"/>
                </a:ext>
              </a:extLst>
            </p:cNvPr>
            <p:cNvSpPr txBox="1"/>
            <p:nvPr/>
          </p:nvSpPr>
          <p:spPr>
            <a:xfrm>
              <a:off x="2066080" y="1740823"/>
              <a:ext cx="3607526" cy="4920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90818A-E2EE-399E-9662-B7D4C989F823}"/>
              </a:ext>
            </a:extLst>
          </p:cNvPr>
          <p:cNvGrpSpPr/>
          <p:nvPr/>
        </p:nvGrpSpPr>
        <p:grpSpPr>
          <a:xfrm>
            <a:off x="6023019" y="1531416"/>
            <a:ext cx="5873086" cy="4916924"/>
            <a:chOff x="5960379" y="1684049"/>
            <a:chExt cx="5873086" cy="491692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327D88-7476-E29C-FFDB-2F1EC0A23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1973388"/>
              <a:ext cx="5737465" cy="436835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C045D6-1539-2478-BF5E-F98E6EC9CDFE}"/>
                </a:ext>
              </a:extLst>
            </p:cNvPr>
            <p:cNvSpPr txBox="1"/>
            <p:nvPr/>
          </p:nvSpPr>
          <p:spPr>
            <a:xfrm>
              <a:off x="6907758" y="2311301"/>
              <a:ext cx="21627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aseline="30000" dirty="0"/>
                <a:t>34</a:t>
              </a:r>
              <a:r>
                <a:rPr lang="en-US" sz="3200" dirty="0"/>
                <a:t>Mg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090046-06FD-3987-254F-0D4443AC4BF8}"/>
                </a:ext>
              </a:extLst>
            </p:cNvPr>
            <p:cNvSpPr txBox="1"/>
            <p:nvPr/>
          </p:nvSpPr>
          <p:spPr>
            <a:xfrm>
              <a:off x="8382258" y="6159633"/>
              <a:ext cx="324036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4E9E0C-A954-D975-C667-58CF32379704}"/>
                </a:ext>
              </a:extLst>
            </p:cNvPr>
            <p:cNvSpPr txBox="1"/>
            <p:nvPr/>
          </p:nvSpPr>
          <p:spPr>
            <a:xfrm>
              <a:off x="7838569" y="6200863"/>
              <a:ext cx="3429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Relative frequency (MHz)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7A840A-5954-5969-D620-1446275A195D}"/>
                </a:ext>
              </a:extLst>
            </p:cNvPr>
            <p:cNvSpPr txBox="1"/>
            <p:nvPr/>
          </p:nvSpPr>
          <p:spPr>
            <a:xfrm rot="16200000">
              <a:off x="4875705" y="3293159"/>
              <a:ext cx="256945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Photon counts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5F2E72-EE32-90EA-3195-0DF21B1460FC}"/>
                </a:ext>
              </a:extLst>
            </p:cNvPr>
            <p:cNvSpPr txBox="1"/>
            <p:nvPr/>
          </p:nvSpPr>
          <p:spPr>
            <a:xfrm>
              <a:off x="7838569" y="1684049"/>
              <a:ext cx="3607526" cy="4920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BF5FF8F-C886-5489-9DAA-92C76161EFBD}"/>
              </a:ext>
            </a:extLst>
          </p:cNvPr>
          <p:cNvSpPr txBox="1"/>
          <p:nvPr/>
        </p:nvSpPr>
        <p:spPr>
          <a:xfrm>
            <a:off x="335764" y="1160804"/>
            <a:ext cx="1081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Data analysis and physics interpretation in progress</a:t>
            </a:r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id="{C40FE099-EC55-794E-14DC-F4933386021C}"/>
              </a:ext>
            </a:extLst>
          </p:cNvPr>
          <p:cNvSpPr txBox="1"/>
          <p:nvPr/>
        </p:nvSpPr>
        <p:spPr>
          <a:xfrm>
            <a:off x="10070448" y="1621944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Preliminary</a:t>
            </a:r>
          </a:p>
        </p:txBody>
      </p:sp>
      <p:sp>
        <p:nvSpPr>
          <p:cNvPr id="23" name="TextBox 26">
            <a:extLst>
              <a:ext uri="{FF2B5EF4-FFF2-40B4-BE49-F238E27FC236}">
                <a16:creationId xmlns:a16="http://schemas.microsoft.com/office/drawing/2014/main" id="{B7294C03-AA37-5C94-1860-7A616A63BDDB}"/>
              </a:ext>
            </a:extLst>
          </p:cNvPr>
          <p:cNvSpPr txBox="1"/>
          <p:nvPr/>
        </p:nvSpPr>
        <p:spPr>
          <a:xfrm>
            <a:off x="4159032" y="1697907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Preliminary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1FFB6D-B362-ED72-F8CA-13F82E8C5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1" y="6345100"/>
            <a:ext cx="1526360" cy="4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0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DF7AD-D814-C0BA-D1F1-5D08CC34A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916794-76B4-22A7-2C0F-3CAAF3E1F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MIRACLS measurement of </a:t>
            </a:r>
            <a:r>
              <a:rPr lang="en-US" baseline="30000" dirty="0"/>
              <a:t>98,99</a:t>
            </a:r>
            <a:r>
              <a:rPr lang="en-US" dirty="0"/>
              <a:t>Cd </a:t>
            </a:r>
            <a:br>
              <a:rPr lang="en-US" dirty="0"/>
            </a:br>
            <a:r>
              <a:rPr lang="en-US" dirty="0"/>
              <a:t>will provide </a:t>
            </a:r>
            <a:r>
              <a:rPr lang="en-GB" dirty="0"/>
              <a:t>insights into N=50 shell closure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FC005-4EE7-ABD0-0662-0282D8E915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87204A-7E3A-2591-3B6F-9971DC51303C}"/>
              </a:ext>
            </a:extLst>
          </p:cNvPr>
          <p:cNvGrpSpPr/>
          <p:nvPr/>
        </p:nvGrpSpPr>
        <p:grpSpPr>
          <a:xfrm>
            <a:off x="304800" y="1447800"/>
            <a:ext cx="5692378" cy="4779601"/>
            <a:chOff x="1247746" y="1971260"/>
            <a:chExt cx="5692378" cy="47796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ABBB69-1E97-A1CC-75F7-96B57C80B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1600" y="1971260"/>
              <a:ext cx="5568524" cy="4567619"/>
            </a:xfrm>
            <a:prstGeom prst="rect">
              <a:avLst/>
            </a:prstGeom>
          </p:spPr>
        </p:pic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E8968BE9-7BD3-F32D-958B-ED774429358A}"/>
                </a:ext>
              </a:extLst>
            </p:cNvPr>
            <p:cNvSpPr txBox="1"/>
            <p:nvPr/>
          </p:nvSpPr>
          <p:spPr>
            <a:xfrm>
              <a:off x="2939716" y="6350751"/>
              <a:ext cx="34290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Relative frequency (MHz)</a:t>
              </a:r>
            </a:p>
          </p:txBody>
        </p:sp>
        <p:sp>
          <p:nvSpPr>
            <p:cNvPr id="8" name="TextBox 17">
              <a:extLst>
                <a:ext uri="{FF2B5EF4-FFF2-40B4-BE49-F238E27FC236}">
                  <a16:creationId xmlns:a16="http://schemas.microsoft.com/office/drawing/2014/main" id="{FBF265CB-3C8F-9DE8-6476-520FA9ABD4BD}"/>
                </a:ext>
              </a:extLst>
            </p:cNvPr>
            <p:cNvSpPr txBox="1"/>
            <p:nvPr/>
          </p:nvSpPr>
          <p:spPr>
            <a:xfrm rot="16200000">
              <a:off x="163072" y="3392051"/>
              <a:ext cx="256945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Photon counts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B2BFB24-67C1-EBE5-5F47-1086536A3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033" y="1434200"/>
            <a:ext cx="5647655" cy="4589102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55612422-4403-F363-C2E1-CD0167873874}"/>
              </a:ext>
            </a:extLst>
          </p:cNvPr>
          <p:cNvSpPr txBox="1"/>
          <p:nvPr/>
        </p:nvSpPr>
        <p:spPr>
          <a:xfrm>
            <a:off x="7565294" y="5789766"/>
            <a:ext cx="3429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Relative frequency (MHz)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B3EDC6-6FA5-33F5-3051-7C6845787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687" y="2091129"/>
            <a:ext cx="536494" cy="2633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BAE350-6015-B524-C4F2-DB72308A1708}"/>
              </a:ext>
            </a:extLst>
          </p:cNvPr>
          <p:cNvSpPr txBox="1"/>
          <p:nvPr/>
        </p:nvSpPr>
        <p:spPr>
          <a:xfrm>
            <a:off x="1157459" y="1203946"/>
            <a:ext cx="379554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aseline="30000" dirty="0"/>
              <a:t>98</a:t>
            </a:r>
            <a:r>
              <a:rPr lang="en-US" sz="3200" dirty="0"/>
              <a:t>Cd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68CF3B-574A-7249-0047-D3DC2F8F2C3C}"/>
              </a:ext>
            </a:extLst>
          </p:cNvPr>
          <p:cNvSpPr txBox="1"/>
          <p:nvPr/>
        </p:nvSpPr>
        <p:spPr>
          <a:xfrm>
            <a:off x="6892159" y="1225929"/>
            <a:ext cx="529984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aseline="30000" dirty="0"/>
              <a:t>99</a:t>
            </a:r>
            <a:r>
              <a:rPr lang="en-US" sz="3200" dirty="0"/>
              <a:t>Cd</a:t>
            </a: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788A4672-B593-0658-04B8-B2566D1F0254}"/>
              </a:ext>
            </a:extLst>
          </p:cNvPr>
          <p:cNvSpPr txBox="1"/>
          <p:nvPr/>
        </p:nvSpPr>
        <p:spPr>
          <a:xfrm>
            <a:off x="1263445" y="191153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Preliminary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2F0F17-F203-D561-FAC5-1F5DECBDF8C2}"/>
              </a:ext>
            </a:extLst>
          </p:cNvPr>
          <p:cNvSpPr txBox="1"/>
          <p:nvPr/>
        </p:nvSpPr>
        <p:spPr>
          <a:xfrm>
            <a:off x="8042771" y="1339993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(new pump and probe scheme)</a:t>
            </a: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390F3CE8-F131-FEB2-89DE-EB1211C93942}"/>
              </a:ext>
            </a:extLst>
          </p:cNvPr>
          <p:cNvSpPr txBox="1"/>
          <p:nvPr/>
        </p:nvSpPr>
        <p:spPr>
          <a:xfrm>
            <a:off x="9877690" y="186029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Preliminary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B45B15-80C5-6F2D-7BC5-C121172E7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1" y="6345100"/>
            <a:ext cx="1526360" cy="4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3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49F37-215F-EFE7-D0DB-FD697E5EF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9D39EF-5F74-CDAD-C997-431EDC70BADB}"/>
              </a:ext>
            </a:extLst>
          </p:cNvPr>
          <p:cNvSpPr/>
          <p:nvPr/>
        </p:nvSpPr>
        <p:spPr>
          <a:xfrm>
            <a:off x="178844" y="3225265"/>
            <a:ext cx="11784555" cy="1921832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09D8D8-B59F-7CA9-8884-AB5E8B72E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11201400" cy="5349463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Direction 1: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 smtClean="0"/>
              <a:t>Increase </a:t>
            </a:r>
            <a:r>
              <a:rPr lang="en-US" sz="2800" dirty="0"/>
              <a:t>mass separation </a:t>
            </a:r>
            <a:r>
              <a:rPr lang="en-US" sz="2800" dirty="0" smtClean="0"/>
              <a:t>capabilities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 smtClean="0"/>
              <a:t>Provide </a:t>
            </a:r>
            <a:r>
              <a:rPr lang="en-US" dirty="0" err="1"/>
              <a:t>isobarically</a:t>
            </a:r>
            <a:r>
              <a:rPr lang="en-US" dirty="0"/>
              <a:t> and </a:t>
            </a:r>
            <a:r>
              <a:rPr lang="en-US" dirty="0" err="1"/>
              <a:t>isomerically</a:t>
            </a:r>
            <a:r>
              <a:rPr lang="en-US" dirty="0"/>
              <a:t> purified beams at </a:t>
            </a:r>
            <a:r>
              <a:rPr lang="en-US" dirty="0" smtClean="0"/>
              <a:t>high ion intensity </a:t>
            </a:r>
          </a:p>
          <a:p>
            <a:pPr marL="211729" lvl="1" indent="0">
              <a:spcBef>
                <a:spcPts val="600"/>
              </a:spcBef>
              <a:buNone/>
            </a:pP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 </a:t>
            </a:r>
            <a:r>
              <a:rPr lang="en-US" dirty="0">
                <a:sym typeface="Wingdings" panose="05000000000000000000" pitchFamily="2" charset="2"/>
              </a:rPr>
              <a:t>unlock new experimental </a:t>
            </a:r>
            <a:r>
              <a:rPr lang="en-US" dirty="0" smtClean="0">
                <a:sym typeface="Wingdings" panose="05000000000000000000" pitchFamily="2" charset="2"/>
              </a:rPr>
              <a:t>possibilities with pure beams</a:t>
            </a:r>
            <a:endParaRPr lang="en-US" dirty="0"/>
          </a:p>
          <a:p>
            <a:pPr>
              <a:spcBef>
                <a:spcPts val="600"/>
              </a:spcBef>
            </a:pPr>
            <a:endParaRPr lang="en-US" sz="2400" dirty="0"/>
          </a:p>
          <a:p>
            <a:pPr marL="0" indent="0">
              <a:buNone/>
            </a:pPr>
            <a:r>
              <a:rPr lang="en-US" sz="2400" u="sng" dirty="0" smtClean="0"/>
              <a:t>Direction </a:t>
            </a:r>
            <a:r>
              <a:rPr lang="en-US" sz="2400" u="sng" dirty="0"/>
              <a:t>2:</a:t>
            </a:r>
          </a:p>
          <a:p>
            <a:pPr marL="0" indent="0">
              <a:buNone/>
            </a:pPr>
            <a:r>
              <a:rPr lang="en-US" sz="2800" dirty="0" smtClean="0"/>
              <a:t>Enhance </a:t>
            </a:r>
            <a:r>
              <a:rPr lang="en-US" sz="2800" dirty="0"/>
              <a:t>sensitivity for collinear laser spectroscopy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Measure nuclear ground state properties of scarcely produced radionuclides</a:t>
            </a:r>
          </a:p>
          <a:p>
            <a:pPr lvl="1">
              <a:spcBef>
                <a:spcPts val="600"/>
              </a:spcBef>
            </a:pPr>
            <a:r>
              <a:rPr lang="en-US" b="1" dirty="0"/>
              <a:t>Measure electron affinities of rarely produced </a:t>
            </a:r>
            <a:r>
              <a:rPr lang="en-US" b="1" dirty="0" smtClean="0"/>
              <a:t>elements and </a:t>
            </a:r>
            <a:r>
              <a:rPr lang="en-US" b="1" dirty="0"/>
              <a:t>isotope shifts</a:t>
            </a:r>
            <a:endParaRPr lang="en-US" sz="1800" b="1" dirty="0"/>
          </a:p>
          <a:p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0119B4-909E-DA76-F439-DF64EB8A4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316396"/>
            <a:ext cx="11988800" cy="424506"/>
          </a:xfrm>
        </p:spPr>
        <p:txBody>
          <a:bodyPr/>
          <a:lstStyle/>
          <a:p>
            <a:r>
              <a:rPr lang="en-US" sz="2800" dirty="0"/>
              <a:t>Outline: New Science Directions Using a High-Voltage MR-</a:t>
            </a:r>
            <a:r>
              <a:rPr lang="en-US" sz="2800" dirty="0" err="1"/>
              <a:t>ToF</a:t>
            </a:r>
            <a:r>
              <a:rPr lang="en-US" sz="2800" dirty="0"/>
              <a:t> Device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FB8BC-DFEB-4F69-551D-57E94F5672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0" y="6356450"/>
            <a:ext cx="1016000" cy="364628"/>
          </a:xfrm>
        </p:spPr>
        <p:txBody>
          <a:bodyPr/>
          <a:lstStyle/>
          <a:p>
            <a:r>
              <a:rPr lang="en-US"/>
              <a:t>Slide </a:t>
            </a:r>
            <a:fld id="{35AD4620-7552-4207-8973-898801ED212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F0EB45-6E58-B778-038B-137C25D89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56" y="5363989"/>
            <a:ext cx="978876" cy="1250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C8AA3-B1DC-31B5-E6A3-234AE81C2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643" y="6097060"/>
            <a:ext cx="1647984" cy="52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E109B6-9838-076F-00DE-181CDFD7A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829" y="5437586"/>
            <a:ext cx="2409798" cy="52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16AC5B-323D-B639-00BD-A7CB151DA7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1" r="22180"/>
          <a:stretch/>
        </p:blipFill>
        <p:spPr>
          <a:xfrm>
            <a:off x="2255864" y="6017375"/>
            <a:ext cx="660454" cy="6618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3E227B-7F0A-6558-BE30-1CD41037B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351" y="5674866"/>
            <a:ext cx="1737771" cy="3808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56B6E6-21D5-B5D5-AB03-DFA8BF1E68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15" y="6224050"/>
            <a:ext cx="1487845" cy="3518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401EAA-F26F-7CDF-56F3-08B8387BCB1A}"/>
              </a:ext>
            </a:extLst>
          </p:cNvPr>
          <p:cNvSpPr txBox="1"/>
          <p:nvPr/>
        </p:nvSpPr>
        <p:spPr>
          <a:xfrm>
            <a:off x="4961202" y="5794064"/>
            <a:ext cx="66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76894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9A737-9700-6B88-B8FB-EF40EB3F8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945DDF0-7391-413C-F434-3DDC593345DF}"/>
              </a:ext>
            </a:extLst>
          </p:cNvPr>
          <p:cNvSpPr txBox="1">
            <a:spLocks/>
          </p:cNvSpPr>
          <p:nvPr/>
        </p:nvSpPr>
        <p:spPr bwMode="auto">
          <a:xfrm>
            <a:off x="457200" y="1363421"/>
            <a:ext cx="11654856" cy="510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000" b="1" kern="0" dirty="0"/>
              <a:t>Electron </a:t>
            </a:r>
            <a:r>
              <a:rPr lang="en-US" sz="2000" b="1" kern="0" dirty="0" smtClean="0"/>
              <a:t>Affinity (EA): </a:t>
            </a:r>
            <a:endParaRPr lang="en-US" sz="2000" b="1" kern="0" dirty="0"/>
          </a:p>
          <a:p>
            <a:r>
              <a:rPr lang="en-US" sz="2000" kern="0" dirty="0"/>
              <a:t>Energy released when an electron is attached to a neutral atom forming an anion</a:t>
            </a:r>
          </a:p>
          <a:p>
            <a:r>
              <a:rPr lang="en-US" sz="2000" kern="0" dirty="0"/>
              <a:t>Encodes key information about atomic structure, electron correlation effects and chemical reactivity</a:t>
            </a:r>
          </a:p>
          <a:p>
            <a:r>
              <a:rPr lang="en-US" sz="2000" dirty="0"/>
              <a:t>Electron affinities are unknown for about 1/3 of the elements + isotope shifts mostly unknown as well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kern="0" dirty="0"/>
          </a:p>
          <a:p>
            <a:endParaRPr lang="en-US" sz="2000" kern="0" dirty="0"/>
          </a:p>
          <a:p>
            <a:endParaRPr lang="en-US" sz="2000" kern="0" dirty="0"/>
          </a:p>
          <a:p>
            <a:pPr marL="0" indent="0">
              <a:buFont typeface="Wingdings" pitchFamily="2" charset="2"/>
              <a:buNone/>
            </a:pPr>
            <a:endParaRPr lang="en-US" sz="2000" kern="0" dirty="0"/>
          </a:p>
          <a:p>
            <a:pPr marL="0" indent="0">
              <a:buFont typeface="Wingdings" pitchFamily="2" charset="2"/>
              <a:buNone/>
            </a:pPr>
            <a:endParaRPr lang="en-US" sz="2000" kern="0" dirty="0"/>
          </a:p>
          <a:p>
            <a:pPr marL="0" indent="0">
              <a:buFont typeface="Wingdings" pitchFamily="2" charset="2"/>
              <a:buNone/>
            </a:pPr>
            <a:endParaRPr lang="en-US" sz="2000" kern="0" dirty="0"/>
          </a:p>
          <a:p>
            <a:pPr marL="0" indent="0">
              <a:buFont typeface="Wingdings" pitchFamily="2" charset="2"/>
              <a:buNone/>
            </a:pPr>
            <a:endParaRPr lang="en-US" sz="2000" kern="0" dirty="0"/>
          </a:p>
          <a:p>
            <a:pPr marL="0" indent="0">
              <a:buFont typeface="Wingdings" pitchFamily="2" charset="2"/>
              <a:buNone/>
            </a:pPr>
            <a:endParaRPr lang="en-US" sz="2000" kern="0" dirty="0"/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  <a:p>
            <a:pPr marL="0" indent="0">
              <a:buFont typeface="Wingdings" pitchFamily="2" charset="2"/>
              <a:buNone/>
            </a:pPr>
            <a:endParaRPr lang="en-GB" kern="0" dirty="0"/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4CF21D-296B-D795-39DD-57DC11BE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26813"/>
            <a:ext cx="11988800" cy="803649"/>
          </a:xfrm>
        </p:spPr>
        <p:txBody>
          <a:bodyPr/>
          <a:lstStyle/>
          <a:p>
            <a:r>
              <a:rPr lang="en-US" sz="2400" dirty="0"/>
              <a:t>Development of MR-ToF devices for CLS:</a:t>
            </a:r>
            <a:br>
              <a:rPr lang="en-US" sz="2400" dirty="0"/>
            </a:br>
            <a:r>
              <a:rPr lang="en-US" dirty="0"/>
              <a:t>Enhanced Sensitivity for Electron Affinity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49C6E-C56C-BA30-02B8-C3523C141A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0" y="6356450"/>
            <a:ext cx="1016000" cy="364628"/>
          </a:xfrm>
        </p:spPr>
        <p:txBody>
          <a:bodyPr/>
          <a:lstStyle/>
          <a:p>
            <a:r>
              <a:rPr lang="en-US"/>
              <a:t>Slide </a:t>
            </a:r>
            <a:fld id="{35AD4620-7552-4207-8973-898801ED21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945DDF0-7391-413C-F434-3DDC593345DF}"/>
              </a:ext>
            </a:extLst>
          </p:cNvPr>
          <p:cNvSpPr txBox="1">
            <a:spLocks/>
          </p:cNvSpPr>
          <p:nvPr/>
        </p:nvSpPr>
        <p:spPr bwMode="auto">
          <a:xfrm>
            <a:off x="6892744" y="3618743"/>
            <a:ext cx="4918255" cy="309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u="sng" dirty="0"/>
              <a:t>Opportunities to investigate at ARIEL: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First-ever determinations of unknown electron affinities </a:t>
            </a:r>
            <a:r>
              <a:rPr lang="en-US" sz="2000" dirty="0"/>
              <a:t>(e.g. of Tc, Fr, Ra, Ac, Pm, Sm, </a:t>
            </a:r>
            <a:r>
              <a:rPr lang="en-US" sz="2000" dirty="0" err="1"/>
              <a:t>Gd</a:t>
            </a:r>
            <a:r>
              <a:rPr lang="en-US" sz="2000" dirty="0"/>
              <a:t>, </a:t>
            </a:r>
            <a:r>
              <a:rPr lang="en-US" sz="2000" dirty="0" err="1"/>
              <a:t>Dy</a:t>
            </a:r>
            <a:r>
              <a:rPr lang="en-US" sz="2000" dirty="0"/>
              <a:t>, Ho, </a:t>
            </a:r>
            <a:r>
              <a:rPr lang="en-US" sz="2000" dirty="0" err="1"/>
              <a:t>Er</a:t>
            </a:r>
            <a:r>
              <a:rPr lang="en-US" sz="2000" dirty="0"/>
              <a:t>, Np)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Isotope shifts in electron affinity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kern="0" dirty="0"/>
          </a:p>
          <a:p>
            <a:endParaRPr lang="en-US" sz="2000" kern="0" dirty="0"/>
          </a:p>
          <a:p>
            <a:endParaRPr lang="en-US" sz="2000" kern="0" dirty="0"/>
          </a:p>
          <a:p>
            <a:pPr marL="0" indent="0">
              <a:buFont typeface="Wingdings" pitchFamily="2" charset="2"/>
              <a:buNone/>
            </a:pPr>
            <a:endParaRPr lang="en-US" sz="2000" kern="0" dirty="0"/>
          </a:p>
          <a:p>
            <a:pPr marL="0" indent="0">
              <a:buFont typeface="Wingdings" pitchFamily="2" charset="2"/>
              <a:buNone/>
            </a:pPr>
            <a:endParaRPr lang="en-US" sz="2000" kern="0" dirty="0"/>
          </a:p>
          <a:p>
            <a:pPr marL="0" indent="0">
              <a:buFont typeface="Wingdings" pitchFamily="2" charset="2"/>
              <a:buNone/>
            </a:pPr>
            <a:endParaRPr lang="en-US" sz="2000" kern="0" dirty="0"/>
          </a:p>
          <a:p>
            <a:pPr marL="0" indent="0">
              <a:buFont typeface="Wingdings" pitchFamily="2" charset="2"/>
              <a:buNone/>
            </a:pPr>
            <a:endParaRPr lang="en-US" sz="2000" kern="0" dirty="0"/>
          </a:p>
          <a:p>
            <a:pPr marL="0" indent="0">
              <a:buFont typeface="Wingdings" pitchFamily="2" charset="2"/>
              <a:buNone/>
            </a:pPr>
            <a:endParaRPr lang="en-US" sz="2000" kern="0" dirty="0"/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  <a:p>
            <a:pPr marL="0" indent="0">
              <a:buFont typeface="Wingdings" pitchFamily="2" charset="2"/>
              <a:buNone/>
            </a:pPr>
            <a:endParaRPr lang="en-GB" kern="0" dirty="0"/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5B69C4-51F4-C99D-5922-BE222D2FB881}"/>
              </a:ext>
            </a:extLst>
          </p:cNvPr>
          <p:cNvGrpSpPr/>
          <p:nvPr/>
        </p:nvGrpSpPr>
        <p:grpSpPr>
          <a:xfrm>
            <a:off x="762000" y="3406331"/>
            <a:ext cx="5591063" cy="2909398"/>
            <a:chOff x="2325899" y="345965"/>
            <a:chExt cx="8588720" cy="510371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9973D58-2ECC-D77D-CECA-17CFF3290128}"/>
                </a:ext>
              </a:extLst>
            </p:cNvPr>
            <p:cNvGrpSpPr/>
            <p:nvPr/>
          </p:nvGrpSpPr>
          <p:grpSpPr>
            <a:xfrm>
              <a:off x="2325899" y="2859637"/>
              <a:ext cx="2530007" cy="1008112"/>
              <a:chOff x="3026441" y="2616433"/>
              <a:chExt cx="2530007" cy="10081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B3ACCC6-2E80-D0C0-ABF4-3FECE037E97B}"/>
                  </a:ext>
                </a:extLst>
              </p:cNvPr>
              <p:cNvSpPr/>
              <p:nvPr/>
            </p:nvSpPr>
            <p:spPr>
              <a:xfrm>
                <a:off x="3026441" y="2616433"/>
                <a:ext cx="2016655" cy="100811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D083E7B-5BAA-E64A-3BC3-4C0D491F962D}"/>
                  </a:ext>
                </a:extLst>
              </p:cNvPr>
              <p:cNvSpPr txBox="1"/>
              <p:nvPr/>
            </p:nvSpPr>
            <p:spPr>
              <a:xfrm>
                <a:off x="3045169" y="2765277"/>
                <a:ext cx="2511279" cy="701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Chemistry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2A0ABF2-68D3-1126-A3D0-15F8374E5540}"/>
                </a:ext>
              </a:extLst>
            </p:cNvPr>
            <p:cNvGrpSpPr/>
            <p:nvPr/>
          </p:nvGrpSpPr>
          <p:grpSpPr>
            <a:xfrm>
              <a:off x="3818683" y="3856879"/>
              <a:ext cx="3966561" cy="1592796"/>
              <a:chOff x="9239809" y="3092624"/>
              <a:chExt cx="3966561" cy="159279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755588E-7C2C-41A2-F631-2702025CB02D}"/>
                  </a:ext>
                </a:extLst>
              </p:cNvPr>
              <p:cNvSpPr/>
              <p:nvPr/>
            </p:nvSpPr>
            <p:spPr>
              <a:xfrm>
                <a:off x="9485018" y="3092624"/>
                <a:ext cx="3394587" cy="159279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3FA6A81-E80C-737B-3E44-F7CA3A1F066E}"/>
                  </a:ext>
                </a:extLst>
              </p:cNvPr>
              <p:cNvSpPr txBox="1"/>
              <p:nvPr/>
            </p:nvSpPr>
            <p:spPr>
              <a:xfrm>
                <a:off x="9239809" y="3347673"/>
                <a:ext cx="3966561" cy="124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Nuclear Structure Studies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E2FFE71-1FB3-8412-9B5F-F81050C4B8D8}"/>
                </a:ext>
              </a:extLst>
            </p:cNvPr>
            <p:cNvGrpSpPr/>
            <p:nvPr/>
          </p:nvGrpSpPr>
          <p:grpSpPr>
            <a:xfrm>
              <a:off x="4896970" y="421531"/>
              <a:ext cx="3019251" cy="1457746"/>
              <a:chOff x="6175804" y="2979958"/>
              <a:chExt cx="1996909" cy="1260365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FB5B475-E6EE-0E11-B1AC-FD5B1388DE93}"/>
                  </a:ext>
                </a:extLst>
              </p:cNvPr>
              <p:cNvSpPr/>
              <p:nvPr/>
            </p:nvSpPr>
            <p:spPr>
              <a:xfrm>
                <a:off x="6175804" y="2979958"/>
                <a:ext cx="1597570" cy="126036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9A7DB30-8D3C-F0CB-C56A-1324F13257CF}"/>
                  </a:ext>
                </a:extLst>
              </p:cNvPr>
              <p:cNvSpPr txBox="1"/>
              <p:nvPr/>
            </p:nvSpPr>
            <p:spPr>
              <a:xfrm>
                <a:off x="6495639" y="3063334"/>
                <a:ext cx="1677074" cy="1073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Atomic Physics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55DF42-1D39-C5B4-9C56-954CD74819C7}"/>
                </a:ext>
              </a:extLst>
            </p:cNvPr>
            <p:cNvGrpSpPr/>
            <p:nvPr/>
          </p:nvGrpSpPr>
          <p:grpSpPr>
            <a:xfrm>
              <a:off x="7599000" y="345965"/>
              <a:ext cx="2910714" cy="2270303"/>
              <a:chOff x="8232554" y="922713"/>
              <a:chExt cx="2772308" cy="208110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F0DB5AA-DD95-5536-AAFA-8AA55970F8CB}"/>
                  </a:ext>
                </a:extLst>
              </p:cNvPr>
              <p:cNvSpPr/>
              <p:nvPr/>
            </p:nvSpPr>
            <p:spPr>
              <a:xfrm>
                <a:off x="8266071" y="922713"/>
                <a:ext cx="2738791" cy="20811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839F4C9-7FF7-2AAF-120B-F0DB345014DF}"/>
                  </a:ext>
                </a:extLst>
              </p:cNvPr>
              <p:cNvSpPr txBox="1"/>
              <p:nvPr/>
            </p:nvSpPr>
            <p:spPr>
              <a:xfrm>
                <a:off x="8232554" y="922713"/>
                <a:ext cx="2772308" cy="1930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Medical applications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</a:t>
                </a:r>
                <a:r>
                  <a:rPr kumimoji="0" lang="en-GB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tumor</a:t>
                </a: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-targeting biomolecules)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94352C-E52D-40C2-EB60-19F2E0F4723D}"/>
                </a:ext>
              </a:extLst>
            </p:cNvPr>
            <p:cNvGrpSpPr/>
            <p:nvPr/>
          </p:nvGrpSpPr>
          <p:grpSpPr>
            <a:xfrm>
              <a:off x="2326722" y="1197527"/>
              <a:ext cx="3406323" cy="1180074"/>
              <a:chOff x="2019699" y="2852529"/>
              <a:chExt cx="2924738" cy="109833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FF88EFA-EC41-70AD-F031-1EA57D06FE5D}"/>
                  </a:ext>
                </a:extLst>
              </p:cNvPr>
              <p:cNvSpPr/>
              <p:nvPr/>
            </p:nvSpPr>
            <p:spPr>
              <a:xfrm>
                <a:off x="2019699" y="2852529"/>
                <a:ext cx="2076030" cy="109833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2954238-10B3-DA62-7EE5-65FD2E2EFE8D}"/>
                  </a:ext>
                </a:extLst>
              </p:cNvPr>
              <p:cNvSpPr txBox="1"/>
              <p:nvPr/>
            </p:nvSpPr>
            <p:spPr>
              <a:xfrm>
                <a:off x="2081093" y="3028397"/>
                <a:ext cx="2863344" cy="65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Astrophysics</a:t>
                </a:r>
              </a:p>
            </p:txBody>
          </p:sp>
        </p:grp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28B83FEC-FD1A-3F19-B336-1B8AD2CBC368}"/>
                </a:ext>
              </a:extLst>
            </p:cNvPr>
            <p:cNvSpPr txBox="1">
              <a:spLocks/>
            </p:cNvSpPr>
            <p:nvPr/>
          </p:nvSpPr>
          <p:spPr>
            <a:xfrm>
              <a:off x="4614943" y="2212594"/>
              <a:ext cx="2751020" cy="125530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Electron Affinities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809F8CC-1963-CCC5-D4A1-FD85DE454CB2}"/>
                </a:ext>
              </a:extLst>
            </p:cNvPr>
            <p:cNvGrpSpPr/>
            <p:nvPr/>
          </p:nvGrpSpPr>
          <p:grpSpPr>
            <a:xfrm>
              <a:off x="6948058" y="2989972"/>
              <a:ext cx="3966561" cy="1592796"/>
              <a:chOff x="7821947" y="2514717"/>
              <a:chExt cx="3966561" cy="1592796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4045C3B-0961-5ADB-C88A-CDDE2E22C08B}"/>
                  </a:ext>
                </a:extLst>
              </p:cNvPr>
              <p:cNvSpPr/>
              <p:nvPr/>
            </p:nvSpPr>
            <p:spPr>
              <a:xfrm>
                <a:off x="8404915" y="2514717"/>
                <a:ext cx="2741118" cy="159279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4A72DC-EC86-53A2-0869-5C64F45661F3}"/>
                  </a:ext>
                </a:extLst>
              </p:cNvPr>
              <p:cNvSpPr txBox="1"/>
              <p:nvPr/>
            </p:nvSpPr>
            <p:spPr>
              <a:xfrm>
                <a:off x="7821947" y="2701990"/>
                <a:ext cx="3966561" cy="1241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Fundamental Symmetries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35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CC862-6C2B-ED93-B3DD-CBE031AE6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tube&#10;&#10;AI-generated content may be incorrect.">
            <a:extLst>
              <a:ext uri="{FF2B5EF4-FFF2-40B4-BE49-F238E27FC236}">
                <a16:creationId xmlns:a16="http://schemas.microsoft.com/office/drawing/2014/main" id="{02ED0551-1F43-A73F-5033-EBB2F97E2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80" y="-14575"/>
            <a:ext cx="12214534" cy="68725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38FF72-71A7-F05B-7246-C9EABA5CEE87}"/>
              </a:ext>
            </a:extLst>
          </p:cNvPr>
          <p:cNvSpPr txBox="1"/>
          <p:nvPr/>
        </p:nvSpPr>
        <p:spPr>
          <a:xfrm>
            <a:off x="407368" y="260648"/>
            <a:ext cx="65527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How can we overcome sensitivity limits for extremely scarce samples?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01F00-1119-6628-B508-A30A11428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7571" y="5053660"/>
            <a:ext cx="7642283" cy="1728192"/>
          </a:xfrm>
        </p:spPr>
        <p:txBody>
          <a:bodyPr>
            <a:noAutofit/>
          </a:bodyPr>
          <a:lstStyle/>
          <a:p>
            <a:pPr algn="l"/>
            <a:r>
              <a:rPr lang="en-GB" sz="2600" dirty="0">
                <a:solidFill>
                  <a:schemeClr val="bg1"/>
                </a:solidFill>
              </a:rPr>
              <a:t>Perform laser </a:t>
            </a:r>
            <a:r>
              <a:rPr lang="en-GB" sz="2600" dirty="0" err="1">
                <a:solidFill>
                  <a:schemeClr val="bg1"/>
                </a:solidFill>
              </a:rPr>
              <a:t>photodetachment</a:t>
            </a:r>
            <a:r>
              <a:rPr lang="en-GB" sz="2600" dirty="0">
                <a:solidFill>
                  <a:schemeClr val="bg1"/>
                </a:solidFill>
              </a:rPr>
              <a:t> threshold spectroscopy in an MR-</a:t>
            </a:r>
            <a:r>
              <a:rPr lang="en-GB" sz="2600" dirty="0" err="1">
                <a:solidFill>
                  <a:schemeClr val="bg1"/>
                </a:solidFill>
              </a:rPr>
              <a:t>ToF</a:t>
            </a:r>
            <a:r>
              <a:rPr lang="en-GB" sz="2600" dirty="0">
                <a:solidFill>
                  <a:schemeClr val="bg1"/>
                </a:solidFill>
              </a:rPr>
              <a:t> device</a:t>
            </a:r>
            <a:br>
              <a:rPr lang="en-GB" sz="2600" dirty="0">
                <a:solidFill>
                  <a:schemeClr val="bg1"/>
                </a:solidFill>
              </a:rPr>
            </a:br>
            <a:r>
              <a:rPr lang="en-GB" sz="2600" dirty="0">
                <a:solidFill>
                  <a:schemeClr val="bg1"/>
                </a:solidFill>
              </a:rPr>
              <a:t>  </a:t>
            </a:r>
            <a:r>
              <a:rPr lang="en-GB" sz="26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sz="2600" dirty="0">
                <a:solidFill>
                  <a:schemeClr val="bg1"/>
                </a:solidFill>
              </a:rPr>
              <a:t>increased observation time</a:t>
            </a:r>
            <a:br>
              <a:rPr lang="de-DE" sz="2600" dirty="0">
                <a:solidFill>
                  <a:schemeClr val="bg1"/>
                </a:solidFill>
              </a:rPr>
            </a:br>
            <a:r>
              <a:rPr lang="de-DE" sz="2600" dirty="0">
                <a:solidFill>
                  <a:schemeClr val="bg1"/>
                </a:solidFill>
              </a:rPr>
              <a:t>  </a:t>
            </a:r>
            <a:r>
              <a:rPr lang="de-DE" sz="26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sz="2600" dirty="0">
                <a:solidFill>
                  <a:schemeClr val="bg1"/>
                </a:solidFill>
              </a:rPr>
              <a:t>sensitivity boost by reprobing same anions</a:t>
            </a:r>
            <a:endParaRPr lang="en-GB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7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F42D7-518E-EC6A-EC5E-859B1F1D5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AF3D93-B411-B1F8-6676-424A07F01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26824"/>
            <a:ext cx="11988800" cy="803649"/>
          </a:xfrm>
        </p:spPr>
        <p:txBody>
          <a:bodyPr/>
          <a:lstStyle/>
          <a:p>
            <a:r>
              <a:rPr lang="en-US" sz="2400" dirty="0"/>
              <a:t>Development of MR-ToF devices for CLS:</a:t>
            </a:r>
            <a:br>
              <a:rPr lang="en-US" sz="2400" dirty="0"/>
            </a:br>
            <a:r>
              <a:rPr lang="en-US" dirty="0"/>
              <a:t>Enhanced Sensitivity for Electron Affinity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6870E-66D6-A77D-3542-83DAEE5E6A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E55ADC-B522-611A-F246-571D739E19F2}"/>
              </a:ext>
            </a:extLst>
          </p:cNvPr>
          <p:cNvGrpSpPr/>
          <p:nvPr/>
        </p:nvGrpSpPr>
        <p:grpSpPr>
          <a:xfrm>
            <a:off x="878436" y="1191612"/>
            <a:ext cx="10012909" cy="4192524"/>
            <a:chOff x="782072" y="1709755"/>
            <a:chExt cx="10012909" cy="4192524"/>
          </a:xfrm>
        </p:grpSpPr>
        <p:pic>
          <p:nvPicPr>
            <p:cNvPr id="6" name="Content Placeholder 5">
              <a:extLst>
                <a:ext uri="{FF2B5EF4-FFF2-40B4-BE49-F238E27FC236}">
                  <a16:creationId xmlns:a16="http://schemas.microsoft.com/office/drawing/2014/main" id="{4B28FE32-3820-A3E2-135A-313C1F0AB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782072" y="1709755"/>
              <a:ext cx="10004888" cy="4192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48ECD8-D7D9-1945-E356-F82522FD9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1600" y="1741839"/>
              <a:ext cx="5264488" cy="2635530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D804C73-8926-7D4B-B354-11E68FB75C54}"/>
                </a:ext>
              </a:extLst>
            </p:cNvPr>
            <p:cNvCxnSpPr/>
            <p:nvPr/>
          </p:nvCxnSpPr>
          <p:spPr>
            <a:xfrm>
              <a:off x="8706852" y="2452683"/>
              <a:ext cx="91440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F25B16-1C43-31D0-94C4-6D08170BD684}"/>
                </a:ext>
              </a:extLst>
            </p:cNvPr>
            <p:cNvSpPr txBox="1"/>
            <p:nvPr/>
          </p:nvSpPr>
          <p:spPr>
            <a:xfrm>
              <a:off x="8144670" y="1979182"/>
              <a:ext cx="265031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150,000x less anions</a:t>
              </a:r>
              <a:endParaRPr lang="en-US" sz="16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E3B420-B46C-C3AF-23BC-5656A024D2B4}"/>
                </a:ext>
              </a:extLst>
            </p:cNvPr>
            <p:cNvSpPr/>
            <p:nvPr/>
          </p:nvSpPr>
          <p:spPr>
            <a:xfrm>
              <a:off x="950472" y="1743766"/>
              <a:ext cx="378365" cy="3611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C1EC2CD-53A7-3A22-BFB3-B6E7F2EDF1AB}"/>
              </a:ext>
            </a:extLst>
          </p:cNvPr>
          <p:cNvSpPr txBox="1"/>
          <p:nvPr/>
        </p:nvSpPr>
        <p:spPr>
          <a:xfrm>
            <a:off x="1425201" y="5594340"/>
            <a:ext cx="9360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n-US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This breakthrough is poised to have a significant impact on atomic physics, nuclear physics, and the chemistry of super-heavy elements.” (Reviewer Nature Communications)</a:t>
            </a:r>
            <a:endParaRPr lang="en-US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57D51E-85C7-9AB8-FAF2-7BD046813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475" y="6334471"/>
            <a:ext cx="1526360" cy="4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E2F200-24B6-8054-142B-A00A95762FA3}"/>
              </a:ext>
            </a:extLst>
          </p:cNvPr>
          <p:cNvSpPr txBox="1"/>
          <p:nvPr/>
        </p:nvSpPr>
        <p:spPr>
          <a:xfrm>
            <a:off x="211473" y="642345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F.M. Maier, E. Leistenschneider et al., Nat. Commun. 16, 9576 (2025).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564082-725A-31E4-FF4D-23906224A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431686"/>
            <a:ext cx="1628331" cy="35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39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6AE42-A549-B04B-9B50-44539C1C5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FDFBEF-5B58-2F51-F04D-8119FCB0DF26}"/>
              </a:ext>
            </a:extLst>
          </p:cNvPr>
          <p:cNvSpPr/>
          <p:nvPr/>
        </p:nvSpPr>
        <p:spPr>
          <a:xfrm>
            <a:off x="228600" y="3118008"/>
            <a:ext cx="11734799" cy="141644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0102CE-BD8D-809C-568C-02268057C032}"/>
              </a:ext>
            </a:extLst>
          </p:cNvPr>
          <p:cNvSpPr/>
          <p:nvPr/>
        </p:nvSpPr>
        <p:spPr>
          <a:xfrm>
            <a:off x="228600" y="1116773"/>
            <a:ext cx="11734799" cy="1698823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6BDC0B-EA8B-ED3E-B6F5-C6DD896EA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11201400" cy="5349463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Increased mass separation capabilities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More than two orders of magnitude higher ion flux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Higher energy spread tolerance: higher mass resolving power in shorter processing time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Deliver isobaric and isomeric purified beams </a:t>
            </a:r>
            <a:r>
              <a:rPr lang="en-US" dirty="0">
                <a:sym typeface="Wingdings" panose="05000000000000000000" pitchFamily="2" charset="2"/>
              </a:rPr>
              <a:t> unlock new experimental possibilities</a:t>
            </a:r>
            <a:endParaRPr lang="en-US" dirty="0"/>
          </a:p>
          <a:p>
            <a:pPr marL="0" indent="0">
              <a:buNone/>
            </a:pPr>
            <a:endParaRPr lang="en-US" sz="400" b="1" u="sng" dirty="0"/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sz="2800" dirty="0"/>
              <a:t>Enhanced sensitivity for collinear laser spectroscopy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Measure nuclear ground state properties of scarcely produced </a:t>
            </a:r>
            <a:r>
              <a:rPr lang="en-US" dirty="0" smtClean="0"/>
              <a:t>radionuclides</a:t>
            </a:r>
            <a:endParaRPr lang="en-US" dirty="0" smtClean="0"/>
          </a:p>
          <a:p>
            <a:pPr lvl="1">
              <a:spcBef>
                <a:spcPts val="600"/>
              </a:spcBef>
            </a:pPr>
            <a:r>
              <a:rPr lang="en-US" dirty="0" smtClean="0"/>
              <a:t>Measure </a:t>
            </a:r>
            <a:r>
              <a:rPr lang="en-US" dirty="0"/>
              <a:t>electron affinities of rarely produced ions e.g. of superheavy atoms or isotope </a:t>
            </a:r>
            <a:r>
              <a:rPr lang="en-US" dirty="0" smtClean="0"/>
              <a:t>shifts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599DA2-5707-E03F-F172-049EA6C2D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 dirty="0"/>
              <a:t>New Science Directions Using a High-Voltage MR-</a:t>
            </a:r>
            <a:r>
              <a:rPr lang="en-US" dirty="0" err="1"/>
              <a:t>ToF</a:t>
            </a:r>
            <a:r>
              <a:rPr lang="en-US" dirty="0"/>
              <a:t> Device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06231-DF98-E143-64B7-400EA737A2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0" y="6356450"/>
            <a:ext cx="1016000" cy="364628"/>
          </a:xfrm>
        </p:spPr>
        <p:txBody>
          <a:bodyPr/>
          <a:lstStyle/>
          <a:p>
            <a:r>
              <a:rPr lang="en-US"/>
              <a:t>Slide </a:t>
            </a:r>
            <a:fld id="{35AD4620-7552-4207-8973-898801ED212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918F7-0F6C-F8E8-4192-FEAD13609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56" y="5029200"/>
            <a:ext cx="978876" cy="1250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83EB82-1EEA-214B-862A-D78CA7CC1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643" y="5762271"/>
            <a:ext cx="1647984" cy="52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69BE11-9E3E-3C45-0DE9-85B1B7EBB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829" y="5102797"/>
            <a:ext cx="2409798" cy="52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6114FF-4B37-E25E-5DB2-0542BF07B5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1" r="22180"/>
          <a:stretch/>
        </p:blipFill>
        <p:spPr>
          <a:xfrm>
            <a:off x="2255864" y="5682586"/>
            <a:ext cx="660454" cy="6618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5FC3B5-63F8-7910-B0B8-660357DAF3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351" y="5340077"/>
            <a:ext cx="1737771" cy="3808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6544C3-DD5E-BE24-8BEF-6616BA3A6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15" y="5889261"/>
            <a:ext cx="1487845" cy="3518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2576A7-AED0-8DD9-FF89-990E21AFC589}"/>
              </a:ext>
            </a:extLst>
          </p:cNvPr>
          <p:cNvSpPr txBox="1"/>
          <p:nvPr/>
        </p:nvSpPr>
        <p:spPr>
          <a:xfrm>
            <a:off x="4961202" y="5459275"/>
            <a:ext cx="66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59386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A64827-3892-DFCA-49B5-57BA784C8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the LEBIT and FRIB MR-</a:t>
            </a:r>
            <a:r>
              <a:rPr lang="en-US" dirty="0" err="1"/>
              <a:t>ToF</a:t>
            </a:r>
            <a:r>
              <a:rPr lang="en-US" dirty="0"/>
              <a:t> Team!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6F046-9DDC-1EAF-97AB-FF5DB8F687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C170E6-D41A-143F-1604-AE1FEE282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99" y="4065328"/>
            <a:ext cx="1600200" cy="20438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D3DAFF-74D1-53D0-177F-49BAE245C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041" y="5418966"/>
            <a:ext cx="4168809" cy="913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0232A6-D099-F850-87E7-2E4BAA25D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465" y="4127620"/>
            <a:ext cx="4058227" cy="9596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9F493A-0DAB-1086-EDEF-53F3A3717ED2}"/>
              </a:ext>
            </a:extLst>
          </p:cNvPr>
          <p:cNvSpPr txBox="1"/>
          <p:nvPr/>
        </p:nvSpPr>
        <p:spPr>
          <a:xfrm>
            <a:off x="3805414" y="1210605"/>
            <a:ext cx="83154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F.M. Maier</a:t>
            </a:r>
            <a:r>
              <a:rPr lang="en-US" dirty="0"/>
              <a:t>, 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dirty="0">
                <a:solidFill>
                  <a:srgbClr val="FF0000"/>
                </a:solidFill>
              </a:rPr>
              <a:t>. Dhayal</a:t>
            </a:r>
            <a:r>
              <a:rPr lang="en-US" dirty="0"/>
              <a:t>, </a:t>
            </a:r>
            <a:r>
              <a:rPr lang="en-US" dirty="0">
                <a:solidFill>
                  <a:srgbClr val="00B0F0"/>
                </a:solidFill>
              </a:rPr>
              <a:t>C. Ireland</a:t>
            </a:r>
            <a:r>
              <a:rPr lang="en-US" dirty="0"/>
              <a:t>, E. Leistenschneider, </a:t>
            </a:r>
            <a:r>
              <a:rPr lang="en-US" dirty="0" smtClean="0"/>
              <a:t>R</a:t>
            </a:r>
            <a:r>
              <a:rPr lang="en-US" dirty="0"/>
              <a:t>. Ringle, </a:t>
            </a:r>
            <a:r>
              <a:rPr lang="en-US" dirty="0">
                <a:solidFill>
                  <a:srgbClr val="FF0000"/>
                </a:solidFill>
              </a:rPr>
              <a:t>A. </a:t>
            </a:r>
            <a:r>
              <a:rPr lang="en-US" dirty="0" smtClean="0">
                <a:solidFill>
                  <a:srgbClr val="FF0000"/>
                </a:solidFill>
              </a:rPr>
              <a:t>Sjaarda</a:t>
            </a:r>
            <a:r>
              <a:rPr lang="en-US" dirty="0" smtClean="0"/>
              <a:t> </a:t>
            </a:r>
            <a:r>
              <a:rPr lang="en-US" dirty="0" smtClean="0"/>
              <a:t>for </a:t>
            </a:r>
            <a:r>
              <a:rPr lang="en-US" dirty="0"/>
              <a:t>the FRIB MR-</a:t>
            </a:r>
            <a:r>
              <a:rPr lang="en-US" dirty="0" err="1"/>
              <a:t>ToF</a:t>
            </a:r>
            <a:r>
              <a:rPr lang="en-US" dirty="0"/>
              <a:t>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F.M. Maier, </a:t>
            </a:r>
            <a:r>
              <a:rPr lang="en-US" dirty="0"/>
              <a:t>G. Bollen, </a:t>
            </a:r>
            <a:r>
              <a:rPr lang="en-US" dirty="0">
                <a:solidFill>
                  <a:srgbClr val="00B0F0"/>
                </a:solidFill>
              </a:rPr>
              <a:t>S. Campbell, H. Erington, C. Ireland</a:t>
            </a:r>
            <a:r>
              <a:rPr lang="en-US" dirty="0"/>
              <a:t>, R. Ringle </a:t>
            </a:r>
          </a:p>
          <a:p>
            <a:r>
              <a:rPr lang="en-US" dirty="0" smtClean="0"/>
              <a:t>     for </a:t>
            </a:r>
            <a:r>
              <a:rPr lang="en-US" dirty="0"/>
              <a:t>the LEBIT collaboration</a:t>
            </a:r>
          </a:p>
          <a:p>
            <a:endParaRPr lang="en-US" dirty="0"/>
          </a:p>
          <a:p>
            <a:r>
              <a:rPr lang="en-US" b="1" dirty="0"/>
              <a:t>Thanks to all our experimental and theory collaboration partners!</a:t>
            </a:r>
          </a:p>
          <a:p>
            <a:endParaRPr lang="en-US" dirty="0"/>
          </a:p>
          <a:p>
            <a:r>
              <a:rPr lang="en-US" dirty="0"/>
              <a:t>Questions: maierf@frib.msu.edu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086020-D25E-0253-4D97-0E5F480F4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467" y="4247554"/>
            <a:ext cx="1828284" cy="1828284"/>
          </a:xfrm>
          <a:prstGeom prst="rect">
            <a:avLst/>
          </a:prstGeom>
        </p:spPr>
      </p:pic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0E664DB9-DB88-4F0C-A96A-7905BB2E38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480" y="1320812"/>
            <a:ext cx="3380934" cy="225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949BFD-D7B3-F4CC-28E2-77FE2FCBE46D}"/>
              </a:ext>
            </a:extLst>
          </p:cNvPr>
          <p:cNvSpPr txBox="1"/>
          <p:nvPr/>
        </p:nvSpPr>
        <p:spPr>
          <a:xfrm>
            <a:off x="1307326" y="6421458"/>
            <a:ext cx="88392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</a:t>
            </a:r>
          </a:p>
          <a:p>
            <a:pPr algn="ctr"/>
            <a:r>
              <a:rPr lang="en-US" sz="10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10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10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DE-SC0023633.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3CB6BE-7F29-C4DD-2A3F-88499251DB64}"/>
              </a:ext>
            </a:extLst>
          </p:cNvPr>
          <p:cNvSpPr txBox="1"/>
          <p:nvPr/>
        </p:nvSpPr>
        <p:spPr>
          <a:xfrm>
            <a:off x="9445968" y="3541724"/>
            <a:ext cx="3058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Undergraduate student</a:t>
            </a:r>
          </a:p>
          <a:p>
            <a:r>
              <a:rPr lang="en-US" dirty="0">
                <a:solidFill>
                  <a:srgbClr val="00B0F0"/>
                </a:solidFill>
              </a:rPr>
              <a:t>PhD student</a:t>
            </a:r>
          </a:p>
          <a:p>
            <a:r>
              <a:rPr lang="en-US" dirty="0" err="1">
                <a:solidFill>
                  <a:schemeClr val="accent6"/>
                </a:solidFill>
              </a:rPr>
              <a:t>PostDoc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5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E7F799-EFD9-E0E2-72C6-B9F558BF6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the MIRACLS team and collaborators!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B11D7-8E5C-46DF-9B10-56F5A59C7D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BAB46A-9C00-5180-B621-F9D8A3267C15}"/>
              </a:ext>
            </a:extLst>
          </p:cNvPr>
          <p:cNvSpPr/>
          <p:nvPr/>
        </p:nvSpPr>
        <p:spPr>
          <a:xfrm>
            <a:off x="191344" y="1173893"/>
            <a:ext cx="622256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MIRACLS proof-of-principle CLS collaboration: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L. Bartels, I.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Belosevic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P. Fischer, H. Heylen, F. Hummer, V. Lagaki, S. Lechner, F.M. Maier,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Nörtershäuser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P. Plattner, L. V. Rodriguez, M. Rosenbusch, S. Sels, L.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Schweikhard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M. Vilen,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F. Wienholtz, R.N. Wolf, S.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Malbrunot-Ettenauer</a:t>
            </a:r>
            <a:endParaRPr lang="en-US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MIRACLS electron affinity collaboration: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M. Au, U.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Berzinsh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Y.N. Vila Gracia, D.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Hanstorp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C. Kanitz, V. Lagaki, S. Lechner, D. Leimbach,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Leistenschneider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F.M. Maier, P. Plattner,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M.Reponen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L.V. Rodriguez, S. Rothe, L.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Schweikhard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M. Vilen, S.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Malbrunot-Ettenauer</a:t>
            </a:r>
            <a:endParaRPr lang="en-US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MIRACLS core high-voltage CLS collaboration: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F. Buchinger, L. Croquette, C. Kanitz,  S. Lechner, E.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Leistenschneider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F.M. Maier, L. Nies,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Nörtershäuser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P. Plattner, A. Roitman, M. Vilen, L.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Schweikhard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S.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Malbrunot-Ettenauer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MIRACLS Mg and Cd beam time participants and supporters (in addition to core high-voltage CLS collaboration):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O. Ahmad, T.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Fabritz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P. Giesel, R. Hernandez, J. Hughes, C. Klink, F. Koehler, K. Koenig, D. Lange,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Lalanne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T.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Lellinger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E. Matthews, A.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Mcglone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K. Mohr, J. Palmes, V. Repo,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L. V. Rodriguez, C. Schweiger, J. Spahn, J. Warbinek, J. Wilson, Z. Yue, C.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Farjado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Zambrano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630D62-2C43-3807-9728-964F1B8E3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860" y="1080256"/>
            <a:ext cx="5335976" cy="3511259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02067F6-C412-0AE6-85C3-2FDCC779FE9C}"/>
              </a:ext>
            </a:extLst>
          </p:cNvPr>
          <p:cNvSpPr txBox="1">
            <a:spLocks/>
          </p:cNvSpPr>
          <p:nvPr/>
        </p:nvSpPr>
        <p:spPr>
          <a:xfrm>
            <a:off x="5171413" y="642835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DCE4B40A-67BA-4787-801A-16EE65008C2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3FAD3D-C688-3237-00B0-CA3249E95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8" y="4636410"/>
            <a:ext cx="11880651" cy="1140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C1560A-E80E-09A1-DA62-DB894057B1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695"/>
          <a:stretch/>
        </p:blipFill>
        <p:spPr>
          <a:xfrm>
            <a:off x="108047" y="5663518"/>
            <a:ext cx="6129899" cy="11648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2E020A5-E382-C3CB-6414-F3CFABE03923}"/>
              </a:ext>
            </a:extLst>
          </p:cNvPr>
          <p:cNvSpPr/>
          <p:nvPr/>
        </p:nvSpPr>
        <p:spPr>
          <a:xfrm>
            <a:off x="8131497" y="5828268"/>
            <a:ext cx="3974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Franziska Maria Maier (maierf@frib.msu.edu)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553C3A-AD82-D6D8-AED8-A7331BDA2B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650"/>
          <a:stretch/>
        </p:blipFill>
        <p:spPr>
          <a:xfrm>
            <a:off x="6173934" y="5685832"/>
            <a:ext cx="1618076" cy="116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0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4DF65-3432-CAB9-858D-54CC693C3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02B21-342B-D781-B20B-7CC4DFF533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70124C8-5780-DEB8-ED26-F7904067CC59}"/>
              </a:ext>
            </a:extLst>
          </p:cNvPr>
          <p:cNvSpPr txBox="1">
            <a:spLocks/>
          </p:cNvSpPr>
          <p:nvPr/>
        </p:nvSpPr>
        <p:spPr bwMode="auto">
          <a:xfrm>
            <a:off x="101600" y="72664"/>
            <a:ext cx="11988800" cy="9119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>
            <a:lvl1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80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162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241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323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A (High-Voltage) MR-ToF Device Can Also</a:t>
            </a:r>
          </a:p>
          <a:p>
            <a:r>
              <a:rPr lang="en-US" kern="0" dirty="0"/>
              <a:t>Extend Reach of Mass Measurement Program at FRIB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E981C-7E07-B512-9C9D-B57D73099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21" y="1313454"/>
            <a:ext cx="7124909" cy="41359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6DA835-1EC3-57B0-8337-445ABA608B63}"/>
              </a:ext>
            </a:extLst>
          </p:cNvPr>
          <p:cNvSpPr txBox="1"/>
          <p:nvPr/>
        </p:nvSpPr>
        <p:spPr>
          <a:xfrm>
            <a:off x="7645400" y="1281163"/>
            <a:ext cx="4038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High-precision mass measurements of 890 nuclei can be performed which have not been known in AME2020 with less than 50 keV uncertainty in mass excess.</a:t>
            </a:r>
          </a:p>
          <a:p>
            <a:endParaRPr lang="en-US" dirty="0"/>
          </a:p>
          <a:p>
            <a:r>
              <a:rPr lang="en-US" dirty="0"/>
              <a:t>Out of these, 131 nuclei will only be accessible with an MR-</a:t>
            </a:r>
            <a:r>
              <a:rPr lang="en-US" dirty="0" err="1"/>
              <a:t>ToF</a:t>
            </a:r>
            <a:r>
              <a:rPr lang="en-US" dirty="0"/>
              <a:t> MS.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BE7FD392-2E5F-9FBA-D78C-AB277A0AE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86584"/>
          <a:stretch>
            <a:fillRect/>
          </a:stretch>
        </p:blipFill>
        <p:spPr>
          <a:xfrm>
            <a:off x="134145" y="5500027"/>
            <a:ext cx="7383379" cy="64651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B78E25-37CD-C14F-16FD-B6A5D3256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" y="5990005"/>
            <a:ext cx="622670" cy="795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882FDF-D846-3A24-6717-E003E31EF86D}"/>
              </a:ext>
            </a:extLst>
          </p:cNvPr>
          <p:cNvSpPr txBox="1"/>
          <p:nvPr/>
        </p:nvSpPr>
        <p:spPr>
          <a:xfrm>
            <a:off x="7756634" y="5126074"/>
            <a:ext cx="3927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Based on FRIB yield estimates for 400 kW primary beam &amp; &lt; 60 hours beam-on-target time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764A52-AC27-6748-1CBE-71A7D1CB1155}"/>
              </a:ext>
            </a:extLst>
          </p:cNvPr>
          <p:cNvSpPr txBox="1"/>
          <p:nvPr/>
        </p:nvSpPr>
        <p:spPr>
          <a:xfrm>
            <a:off x="7980994" y="4085977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If target </a:t>
            </a:r>
            <a:r>
              <a:rPr lang="el-GR" sz="1400" dirty="0">
                <a:cs typeface="Arial" panose="020B0604020202020204" pitchFamily="34" charset="0"/>
              </a:rPr>
              <a:t>δ</a:t>
            </a:r>
            <a:r>
              <a:rPr lang="en-US" sz="1400" dirty="0">
                <a:cs typeface="Arial" panose="020B0604020202020204" pitchFamily="34" charset="0"/>
              </a:rPr>
              <a:t>m &gt; 10 keV/c</a:t>
            </a:r>
            <a:r>
              <a:rPr lang="en-US" sz="1400" baseline="30000" dirty="0">
                <a:cs typeface="Arial" panose="020B0604020202020204" pitchFamily="34" charset="0"/>
              </a:rPr>
              <a:t>2</a:t>
            </a:r>
            <a:r>
              <a:rPr lang="en-US" sz="1400" dirty="0"/>
              <a:t> 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AFE156A-C1B7-30A1-2A92-D88A0D15B099}"/>
              </a:ext>
            </a:extLst>
          </p:cNvPr>
          <p:cNvSpPr/>
          <p:nvPr/>
        </p:nvSpPr>
        <p:spPr>
          <a:xfrm rot="1080939">
            <a:off x="7148967" y="4039502"/>
            <a:ext cx="838200" cy="9295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6907D8-DC1F-786A-277A-8A82FBAD987F}"/>
              </a:ext>
            </a:extLst>
          </p:cNvPr>
          <p:cNvSpPr txBox="1"/>
          <p:nvPr/>
        </p:nvSpPr>
        <p:spPr>
          <a:xfrm>
            <a:off x="834395" y="6286863"/>
            <a:ext cx="5670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F.M. Maier, C.M. Ireland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et al.,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NIMA 1084, 171220, 2026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C.M. Ireland, F.M. Maier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., NIMA 1087, 171426, 2026. </a:t>
            </a:r>
          </a:p>
        </p:txBody>
      </p:sp>
    </p:spTree>
    <p:extLst>
      <p:ext uri="{BB962C8B-B14F-4D97-AF65-F5344CB8AC3E}">
        <p14:creationId xmlns:p14="http://schemas.microsoft.com/office/powerpoint/2010/main" val="334515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49F37-215F-EFE7-D0DB-FD697E5EF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D38C3C-2C84-4D39-352A-4E37CA09DC67}"/>
              </a:ext>
            </a:extLst>
          </p:cNvPr>
          <p:cNvSpPr/>
          <p:nvPr/>
        </p:nvSpPr>
        <p:spPr>
          <a:xfrm>
            <a:off x="228600" y="1116773"/>
            <a:ext cx="11734800" cy="1826912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09D8D8-B59F-7CA9-8884-AB5E8B72E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11201400" cy="5349463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Direction 1: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 smtClean="0"/>
              <a:t>Increase </a:t>
            </a:r>
            <a:r>
              <a:rPr lang="en-US" sz="2800" dirty="0"/>
              <a:t>mass separation </a:t>
            </a:r>
            <a:r>
              <a:rPr lang="en-US" sz="2800" dirty="0" smtClean="0"/>
              <a:t>capabilities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 smtClean="0"/>
              <a:t>Provide </a:t>
            </a:r>
            <a:r>
              <a:rPr lang="en-US" dirty="0" err="1"/>
              <a:t>isobarically</a:t>
            </a:r>
            <a:r>
              <a:rPr lang="en-US" dirty="0"/>
              <a:t> and </a:t>
            </a:r>
            <a:r>
              <a:rPr lang="en-US" dirty="0" err="1"/>
              <a:t>isomerically</a:t>
            </a:r>
            <a:r>
              <a:rPr lang="en-US" dirty="0"/>
              <a:t> purified beams at </a:t>
            </a:r>
            <a:r>
              <a:rPr lang="en-US" dirty="0" smtClean="0"/>
              <a:t>high ion intensity </a:t>
            </a:r>
          </a:p>
          <a:p>
            <a:pPr marL="211729" lvl="1" indent="0">
              <a:spcBef>
                <a:spcPts val="600"/>
              </a:spcBef>
              <a:buNone/>
            </a:pP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 </a:t>
            </a:r>
            <a:r>
              <a:rPr lang="en-US" dirty="0">
                <a:sym typeface="Wingdings" panose="05000000000000000000" pitchFamily="2" charset="2"/>
              </a:rPr>
              <a:t>unlock new experimental </a:t>
            </a:r>
            <a:r>
              <a:rPr lang="en-US" dirty="0" smtClean="0">
                <a:sym typeface="Wingdings" panose="05000000000000000000" pitchFamily="2" charset="2"/>
              </a:rPr>
              <a:t>possibilities with pure beams</a:t>
            </a:r>
            <a:endParaRPr lang="en-US" dirty="0"/>
          </a:p>
          <a:p>
            <a:pPr>
              <a:spcBef>
                <a:spcPts val="600"/>
              </a:spcBef>
            </a:pPr>
            <a:endParaRPr lang="en-US" sz="2400" dirty="0"/>
          </a:p>
          <a:p>
            <a:pPr marL="0" indent="0">
              <a:buNone/>
            </a:pPr>
            <a:r>
              <a:rPr lang="en-US" sz="2400" u="sng" dirty="0" smtClean="0"/>
              <a:t>Direction </a:t>
            </a:r>
            <a:r>
              <a:rPr lang="en-US" sz="2400" u="sng" dirty="0"/>
              <a:t>2:</a:t>
            </a:r>
          </a:p>
          <a:p>
            <a:pPr marL="0" indent="0">
              <a:buNone/>
            </a:pPr>
            <a:r>
              <a:rPr lang="en-US" sz="2800" dirty="0" smtClean="0"/>
              <a:t>Enhance </a:t>
            </a:r>
            <a:r>
              <a:rPr lang="en-US" sz="2800" dirty="0"/>
              <a:t>sensitivity for collinear laser spectroscopy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Measure nuclear ground state properties of scarcely produced radionuclides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Measure electron affinities of rarely produced ions </a:t>
            </a:r>
            <a:r>
              <a:rPr lang="en-US" dirty="0" smtClean="0"/>
              <a:t>and </a:t>
            </a:r>
            <a:r>
              <a:rPr lang="en-US" dirty="0"/>
              <a:t>isotope shifts</a:t>
            </a:r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0119B4-909E-DA76-F439-DF64EB8A4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316396"/>
            <a:ext cx="11988800" cy="424506"/>
          </a:xfrm>
        </p:spPr>
        <p:txBody>
          <a:bodyPr/>
          <a:lstStyle/>
          <a:p>
            <a:r>
              <a:rPr lang="en-US" sz="2800" dirty="0"/>
              <a:t>Outline: New Science Directions Using a High-Voltage MR-</a:t>
            </a:r>
            <a:r>
              <a:rPr lang="en-US" sz="2800" dirty="0" err="1"/>
              <a:t>ToF</a:t>
            </a:r>
            <a:r>
              <a:rPr lang="en-US" sz="2800" dirty="0"/>
              <a:t> Device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FB8BC-DFEB-4F69-551D-57E94F5672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0" y="6356450"/>
            <a:ext cx="1016000" cy="364628"/>
          </a:xfrm>
        </p:spPr>
        <p:txBody>
          <a:bodyPr/>
          <a:lstStyle/>
          <a:p>
            <a:r>
              <a:rPr lang="en-US"/>
              <a:t>Slide </a:t>
            </a:r>
            <a:fld id="{35AD4620-7552-4207-8973-898801ED212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F0EB45-6E58-B778-038B-137C25D89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56" y="5363989"/>
            <a:ext cx="978876" cy="1250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C8AA3-B1DC-31B5-E6A3-234AE81C2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643" y="6097060"/>
            <a:ext cx="1647984" cy="52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E109B6-9838-076F-00DE-181CDFD7A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829" y="5437586"/>
            <a:ext cx="2409798" cy="52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16AC5B-323D-B639-00BD-A7CB151DA7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1" r="22180"/>
          <a:stretch/>
        </p:blipFill>
        <p:spPr>
          <a:xfrm>
            <a:off x="2255864" y="6017375"/>
            <a:ext cx="660454" cy="6618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3E227B-7F0A-6558-BE30-1CD41037B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351" y="5674866"/>
            <a:ext cx="1737771" cy="3808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56B6E6-21D5-B5D5-AB03-DFA8BF1E68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15" y="6224050"/>
            <a:ext cx="1487845" cy="3518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401EAA-F26F-7CDF-56F3-08B8387BCB1A}"/>
              </a:ext>
            </a:extLst>
          </p:cNvPr>
          <p:cNvSpPr txBox="1"/>
          <p:nvPr/>
        </p:nvSpPr>
        <p:spPr>
          <a:xfrm>
            <a:off x="4961202" y="5794064"/>
            <a:ext cx="66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46398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A1931-B53E-11F4-1D44-EC4AB25E6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C1B93C-72A5-E1DC-2392-F0A9144F8F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B78CE93-A570-DD6D-5317-2EBB55E2A406}"/>
              </a:ext>
            </a:extLst>
          </p:cNvPr>
          <p:cNvSpPr txBox="1">
            <a:spLocks/>
          </p:cNvSpPr>
          <p:nvPr/>
        </p:nvSpPr>
        <p:spPr bwMode="auto">
          <a:xfrm>
            <a:off x="101600" y="72664"/>
            <a:ext cx="11988800" cy="9119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>
            <a:lvl1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80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162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241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323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A (High-Voltage) MR-ToF Device Can Also</a:t>
            </a:r>
          </a:p>
          <a:p>
            <a:r>
              <a:rPr lang="en-US" kern="0" dirty="0"/>
              <a:t>Extend Reach of Mass Measurement Program at FRIB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1AC39-085B-170F-B865-A530D8A03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21" y="1313454"/>
            <a:ext cx="7124909" cy="4135977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81F84891-F83E-3DCE-1853-725E82F3B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86584"/>
          <a:stretch>
            <a:fillRect/>
          </a:stretch>
        </p:blipFill>
        <p:spPr>
          <a:xfrm>
            <a:off x="134145" y="5500027"/>
            <a:ext cx="7383379" cy="64651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55A887-8D1C-A222-FB62-90D4215FB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" y="5990005"/>
            <a:ext cx="622670" cy="795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67B0BA-C659-F1B4-8C67-FA71D74A3EC2}"/>
              </a:ext>
            </a:extLst>
          </p:cNvPr>
          <p:cNvSpPr txBox="1"/>
          <p:nvPr/>
        </p:nvSpPr>
        <p:spPr>
          <a:xfrm>
            <a:off x="7517524" y="1453608"/>
            <a:ext cx="45140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Recent mass measurements at LEBIT:</a:t>
            </a:r>
          </a:p>
          <a:p>
            <a:pPr marL="72000" indent="-144000">
              <a:buFont typeface="Arial" panose="020B0604020202020204" pitchFamily="34" charset="0"/>
              <a:buChar char="•"/>
            </a:pPr>
            <a:r>
              <a:rPr kumimoji="0" lang="en-US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22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Al</a:t>
            </a:r>
          </a:p>
          <a:p>
            <a:r>
              <a:rPr lang="en-US" sz="1200" kern="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	</a:t>
            </a: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S.E. Campbell et al., PRL 132, 152501 (2024).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endParaRPr lang="en-US" sz="1200" kern="0" baseline="300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  <a:p>
            <a:pPr marL="72000" indent="-144000">
              <a:buFont typeface="Arial" panose="020B0604020202020204" pitchFamily="34" charset="0"/>
              <a:buChar char="•"/>
            </a:pPr>
            <a:r>
              <a:rPr kumimoji="0" lang="en-US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103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Sn</a:t>
            </a:r>
          </a:p>
          <a:p>
            <a:pPr marL="385126" lvl="1"/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C.M. Ireland, F.M. Maier et al., PRC 111, 014314 (2025).</a:t>
            </a:r>
            <a:endParaRPr lang="en-US" sz="1200" kern="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  <a:p>
            <a:pPr marL="72000" indent="-144000">
              <a:buFont typeface="Arial" panose="020B0604020202020204" pitchFamily="34" charset="0"/>
              <a:buChar char="•"/>
            </a:pPr>
            <a:r>
              <a:rPr kumimoji="0" lang="en-US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101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Sn</a:t>
            </a:r>
          </a:p>
          <a:p>
            <a:pPr marL="385126" lvl="1"/>
            <a:r>
              <a:rPr lang="en-US" sz="1200" dirty="0"/>
              <a:t>C.M. Ireland et al., PRC 113, L021302 (2026)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.</a:t>
            </a:r>
          </a:p>
          <a:p>
            <a:pPr marL="72000" indent="-144000">
              <a:buFont typeface="Arial" panose="020B0604020202020204" pitchFamily="34" charset="0"/>
              <a:buChar char="•"/>
            </a:pPr>
            <a:r>
              <a:rPr kumimoji="0" lang="en-US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23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Si</a:t>
            </a:r>
          </a:p>
          <a:p>
            <a:pPr marL="385126" lvl="1"/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F.M. Maier et al, PRC 112, 014329 (2025).</a:t>
            </a:r>
          </a:p>
          <a:p>
            <a:pPr marL="72000" indent="-144000">
              <a:buFont typeface="Arial" panose="020B0604020202020204" pitchFamily="34" charset="0"/>
              <a:buChar char="•"/>
            </a:pPr>
            <a:r>
              <a:rPr lang="en-US" kern="0" baseline="300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51</a:t>
            </a:r>
            <a:r>
              <a:rPr lang="en-US" kern="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Co + </a:t>
            </a:r>
            <a:r>
              <a:rPr lang="en-US" kern="0" baseline="300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52</a:t>
            </a:r>
            <a:r>
              <a:rPr lang="en-US" kern="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Ni</a:t>
            </a:r>
          </a:p>
          <a:p>
            <a:pPr marL="385126" lvl="1"/>
            <a:r>
              <a:rPr lang="en-US" sz="1200" kern="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Measured this year</a:t>
            </a:r>
          </a:p>
          <a:p>
            <a:pPr marL="72000" indent="-144000">
              <a:buFont typeface="Arial" panose="020B0604020202020204" pitchFamily="34" charset="0"/>
              <a:buChar char="•"/>
            </a:pPr>
            <a:r>
              <a:rPr lang="en-US" kern="0" baseline="300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77-80</a:t>
            </a:r>
            <a:r>
              <a:rPr lang="en-US" kern="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Y + </a:t>
            </a:r>
            <a:r>
              <a:rPr lang="en-US" kern="0" baseline="300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79,80</a:t>
            </a:r>
            <a:r>
              <a:rPr lang="en-US" kern="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Zr + </a:t>
            </a:r>
            <a:r>
              <a:rPr lang="en-US" kern="0" baseline="300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82,83</a:t>
            </a:r>
            <a:r>
              <a:rPr lang="en-US" kern="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Nb</a:t>
            </a:r>
          </a:p>
          <a:p>
            <a:r>
              <a:rPr lang="en-US" sz="1200" kern="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	Measured this year</a:t>
            </a:r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6907D8-DC1F-786A-277A-8A82FBAD987F}"/>
              </a:ext>
            </a:extLst>
          </p:cNvPr>
          <p:cNvSpPr txBox="1"/>
          <p:nvPr/>
        </p:nvSpPr>
        <p:spPr>
          <a:xfrm>
            <a:off x="834395" y="6286863"/>
            <a:ext cx="5670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F.M. Maier, C.M. Ireland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et al.,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NIMA 1084, 171220, 2026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C.M. Ireland, F.M. Maier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., NIMA 1087, 171426, 2026. </a:t>
            </a:r>
          </a:p>
        </p:txBody>
      </p:sp>
    </p:spTree>
    <p:extLst>
      <p:ext uri="{BB962C8B-B14F-4D97-AF65-F5344CB8AC3E}">
        <p14:creationId xmlns:p14="http://schemas.microsoft.com/office/powerpoint/2010/main" val="134084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6193F-9B54-034F-F678-125CB6D3A3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86B24F-3F2F-AB0C-AF83-E8167A0C1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8925"/>
            <a:ext cx="11988800" cy="479425"/>
          </a:xfrm>
        </p:spPr>
        <p:txBody>
          <a:bodyPr>
            <a:noAutofit/>
          </a:bodyPr>
          <a:lstStyle/>
          <a:p>
            <a:r>
              <a:rPr lang="en-US" sz="2800" dirty="0"/>
              <a:t>MIRACLS Also Applicable Beyond Closed Two-Level Schemes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C6EE68-0963-1E64-0571-C82CE662F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3334" y="1219200"/>
            <a:ext cx="9469131" cy="53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B719B-D73E-5270-3F7D-7BFF330971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92B437-1F02-D877-2256-12559EDDF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8925"/>
            <a:ext cx="11988800" cy="479425"/>
          </a:xfrm>
        </p:spPr>
        <p:txBody>
          <a:bodyPr>
            <a:noAutofit/>
          </a:bodyPr>
          <a:lstStyle/>
          <a:p>
            <a:r>
              <a:rPr lang="en-US" sz="2800" dirty="0"/>
              <a:t>MIRACLS Also Applicable Beyond Closed Two-Level Schemes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A5D58E17-ECFE-3BCD-3268-3B1510E90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898" y="1219200"/>
            <a:ext cx="9210004" cy="53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52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6EAAA5-52BC-B44D-CACD-C594E5981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295400" y="1219200"/>
            <a:ext cx="8975410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301FC-6DA0-5537-0220-FCF5392485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F13139-D55B-92C6-173A-B468B72F9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8925"/>
            <a:ext cx="11988800" cy="479425"/>
          </a:xfrm>
        </p:spPr>
        <p:txBody>
          <a:bodyPr>
            <a:noAutofit/>
          </a:bodyPr>
          <a:lstStyle/>
          <a:p>
            <a:r>
              <a:rPr lang="en-US" sz="2800" dirty="0"/>
              <a:t>MIRACLS Also Applicable Beyond Closed Two-Level Schemes</a:t>
            </a:r>
          </a:p>
        </p:txBody>
      </p:sp>
    </p:spTree>
    <p:extLst>
      <p:ext uri="{BB962C8B-B14F-4D97-AF65-F5344CB8AC3E}">
        <p14:creationId xmlns:p14="http://schemas.microsoft.com/office/powerpoint/2010/main" val="481909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472DC-8B77-DE77-E776-4476883E4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568553-7074-140F-C389-8ADB3E9AA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20" y="1127537"/>
            <a:ext cx="11647488" cy="534946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Example at FRIB: </a:t>
            </a:r>
          </a:p>
          <a:p>
            <a:pPr>
              <a:spcBef>
                <a:spcPts val="600"/>
              </a:spcBef>
            </a:pPr>
            <a:r>
              <a:rPr lang="en-US" dirty="0" err="1"/>
              <a:t>SuN</a:t>
            </a:r>
            <a:r>
              <a:rPr lang="en-US" dirty="0"/>
              <a:t>++ total absorption spectrometer often requires </a:t>
            </a:r>
            <a:r>
              <a:rPr lang="en-US" dirty="0" err="1"/>
              <a:t>isomerically</a:t>
            </a:r>
            <a:r>
              <a:rPr lang="en-US" dirty="0"/>
              <a:t> purified beams</a:t>
            </a:r>
          </a:p>
          <a:p>
            <a:pPr>
              <a:spcBef>
                <a:spcPts val="600"/>
              </a:spcBef>
            </a:pPr>
            <a:r>
              <a:rPr lang="en-US" dirty="0"/>
              <a:t>Using LEBIT’s Penning trap, we provided </a:t>
            </a:r>
            <a:r>
              <a:rPr lang="en-US" dirty="0" err="1"/>
              <a:t>isomerically</a:t>
            </a:r>
            <a:r>
              <a:rPr lang="en-US" dirty="0"/>
              <a:t> pure beam of </a:t>
            </a:r>
            <a:r>
              <a:rPr lang="en-US" baseline="30000" dirty="0"/>
              <a:t>70</a:t>
            </a:r>
            <a:r>
              <a:rPr lang="en-US" dirty="0"/>
              <a:t>Cu </a:t>
            </a:r>
          </a:p>
          <a:p>
            <a:pPr>
              <a:spcBef>
                <a:spcPts val="600"/>
              </a:spcBef>
            </a:pPr>
            <a:r>
              <a:rPr lang="en-US" dirty="0"/>
              <a:t>Determined electromagnetic nature of the low energy enhancement of the </a:t>
            </a:r>
            <a:r>
              <a:rPr lang="el-GR" dirty="0"/>
              <a:t>γ</a:t>
            </a:r>
            <a:r>
              <a:rPr lang="en-US" dirty="0"/>
              <a:t>-ray strength function of </a:t>
            </a:r>
            <a:r>
              <a:rPr lang="en-US" baseline="30000" dirty="0"/>
              <a:t>70</a:t>
            </a:r>
            <a:r>
              <a:rPr lang="en-US" dirty="0"/>
              <a:t>Zn + constrained astrophysical neutron capture reaction rates</a:t>
            </a:r>
          </a:p>
          <a:p>
            <a:pPr>
              <a:spcBef>
                <a:spcPts val="600"/>
              </a:spcBef>
            </a:pPr>
            <a:r>
              <a:rPr lang="en-US" dirty="0"/>
              <a:t>However, with the LEBIT Penning trap only 10 ions/s could be purified whereas 10,000 ions/s would have been available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BB635C-439B-A703-DF9E-1EB0E69D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Many experiments at RIB facilities require </a:t>
            </a:r>
            <a:r>
              <a:rPr lang="en-US" dirty="0" err="1"/>
              <a:t>isobarically</a:t>
            </a:r>
            <a:r>
              <a:rPr lang="en-US" dirty="0"/>
              <a:t> and </a:t>
            </a:r>
            <a:r>
              <a:rPr lang="en-US" dirty="0" err="1"/>
              <a:t>isomerically</a:t>
            </a:r>
            <a:r>
              <a:rPr lang="en-US" dirty="0"/>
              <a:t> purified beams at high ion intensity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D4F6D-05A1-D319-7A54-526B75EFA8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2" descr="A red line on a black background&#10;&#10;Description automatically generated">
            <a:extLst>
              <a:ext uri="{FF2B5EF4-FFF2-40B4-BE49-F238E27FC236}">
                <a16:creationId xmlns:a16="http://schemas.microsoft.com/office/drawing/2014/main" id="{B3F3794A-6893-7944-250E-A784BF99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461" y="3661030"/>
            <a:ext cx="5068991" cy="260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8742764-F56F-1FCA-14F6-221BE0E38B96}"/>
              </a:ext>
            </a:extLst>
          </p:cNvPr>
          <p:cNvGrpSpPr/>
          <p:nvPr/>
        </p:nvGrpSpPr>
        <p:grpSpPr>
          <a:xfrm>
            <a:off x="1042276" y="3638221"/>
            <a:ext cx="4223783" cy="3006649"/>
            <a:chOff x="121254" y="3116202"/>
            <a:chExt cx="4512512" cy="3384384"/>
          </a:xfrm>
        </p:grpSpPr>
        <p:pic>
          <p:nvPicPr>
            <p:cNvPr id="7" name="Picture 6" descr="A picture containing text, indoor, cluttered&#10;&#10;Description automatically generated">
              <a:extLst>
                <a:ext uri="{FF2B5EF4-FFF2-40B4-BE49-F238E27FC236}">
                  <a16:creationId xmlns:a16="http://schemas.microsoft.com/office/drawing/2014/main" id="{9F45AF47-1D99-6D5F-752B-AF96FDC3FB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254" y="3116202"/>
              <a:ext cx="4512512" cy="3384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C144B70-A446-3B92-DD69-BC173675CE4B}"/>
                </a:ext>
              </a:extLst>
            </p:cNvPr>
            <p:cNvSpPr txBox="1"/>
            <p:nvPr/>
          </p:nvSpPr>
          <p:spPr>
            <a:xfrm>
              <a:off x="138195" y="3243279"/>
              <a:ext cx="1549910" cy="584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126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457126" algn="l" defTabSz="457126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914254" algn="l" defTabSz="457126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371379" algn="l" defTabSz="457126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1828506" algn="l" defTabSz="457126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285633" algn="l" defTabSz="914254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742759" algn="l" defTabSz="914254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199886" algn="l" defTabSz="914254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657012" algn="l" defTabSz="914254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r>
                <a:rPr lang="en-US" sz="1600" dirty="0">
                  <a:solidFill>
                    <a:schemeClr val="bg1"/>
                  </a:solidFill>
                </a:rPr>
                <a:t>LEBIT 9.4 T Penning trap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11A1549-2ED4-B9E9-AFF4-F4278235CA6C}"/>
                </a:ext>
              </a:extLst>
            </p:cNvPr>
            <p:cNvSpPr txBox="1"/>
            <p:nvPr/>
          </p:nvSpPr>
          <p:spPr>
            <a:xfrm>
              <a:off x="3253553" y="3228913"/>
              <a:ext cx="1018509" cy="381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126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457126" algn="l" defTabSz="457126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914254" algn="l" defTabSz="457126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371379" algn="l" defTabSz="457126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1828506" algn="l" defTabSz="457126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285633" algn="l" defTabSz="914254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742759" algn="l" defTabSz="914254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199886" algn="l" defTabSz="914254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657012" algn="l" defTabSz="914254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r>
                <a:rPr lang="en-US" sz="1600" dirty="0" err="1">
                  <a:solidFill>
                    <a:schemeClr val="bg1"/>
                  </a:solidFill>
                </a:rPr>
                <a:t>SuN</a:t>
              </a:r>
              <a:r>
                <a:rPr lang="en-US" sz="1600" dirty="0">
                  <a:solidFill>
                    <a:schemeClr val="bg1"/>
                  </a:solidFill>
                </a:rPr>
                <a:t>++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C28684C-2FB0-50CB-7093-C9D36D499AB1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>
              <a:off x="3407819" y="3610000"/>
              <a:ext cx="354990" cy="50793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AFFFB47-1FF7-5A6B-2260-795F6BD4F652}"/>
              </a:ext>
            </a:extLst>
          </p:cNvPr>
          <p:cNvSpPr txBox="1"/>
          <p:nvPr/>
        </p:nvSpPr>
        <p:spPr>
          <a:xfrm>
            <a:off x="6124903" y="6307053"/>
            <a:ext cx="4223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E.K. Ronning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., NIMA 1082, 170930 (2026).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E.K. Ronning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Submitted.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615454-9AA3-0274-7E48-FA9C47EEF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" y="5990005"/>
            <a:ext cx="622670" cy="79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9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924D7175-DC77-4102-C7C5-D40F4C1AF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26" y="1371600"/>
            <a:ext cx="9601200" cy="4419600"/>
          </a:xfrm>
        </p:spPr>
        <p:txBody>
          <a:bodyPr/>
          <a:lstStyle/>
          <a:p>
            <a:r>
              <a:rPr lang="en-US" dirty="0"/>
              <a:t>Up to today: Either high mass separation power or high ion intensity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MR-</a:t>
            </a:r>
            <a:r>
              <a:rPr lang="en-US" dirty="0" err="1"/>
              <a:t>ToF</a:t>
            </a:r>
            <a:r>
              <a:rPr lang="en-US" dirty="0"/>
              <a:t> devices: high mass separation power + high ion flux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19F98C-70B1-B34E-83AD-78F48D17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Many experiments at RIB facilities require </a:t>
            </a:r>
            <a:r>
              <a:rPr lang="en-US" dirty="0" err="1"/>
              <a:t>isobarically</a:t>
            </a:r>
            <a:r>
              <a:rPr lang="en-US" dirty="0"/>
              <a:t> and </a:t>
            </a:r>
            <a:r>
              <a:rPr lang="en-US" dirty="0" err="1"/>
              <a:t>isomerically</a:t>
            </a:r>
            <a:r>
              <a:rPr lang="en-US" dirty="0"/>
              <a:t> purified beams at high ion intensity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17462-2E4B-8395-5042-7E1D3C1F95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6F380B7-FDDA-6E9F-8416-8DAE92605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226569"/>
              </p:ext>
            </p:extLst>
          </p:nvPr>
        </p:nvGraphicFramePr>
        <p:xfrm>
          <a:off x="914400" y="1917936"/>
          <a:ext cx="1026160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5363">
                  <a:extLst>
                    <a:ext uri="{9D8B030D-6E8A-4147-A177-3AD203B41FA5}">
                      <a16:colId xmlns:a16="http://schemas.microsoft.com/office/drawing/2014/main" val="1968715779"/>
                    </a:ext>
                  </a:extLst>
                </a:gridCol>
                <a:gridCol w="2394386">
                  <a:extLst>
                    <a:ext uri="{9D8B030D-6E8A-4147-A177-3AD203B41FA5}">
                      <a16:colId xmlns:a16="http://schemas.microsoft.com/office/drawing/2014/main" val="3992974138"/>
                    </a:ext>
                  </a:extLst>
                </a:gridCol>
                <a:gridCol w="4061851">
                  <a:extLst>
                    <a:ext uri="{9D8B030D-6E8A-4147-A177-3AD203B41FA5}">
                      <a16:colId xmlns:a16="http://schemas.microsoft.com/office/drawing/2014/main" val="15311081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Penning traps (example: LEBIT)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Magnetic</a:t>
                      </a:r>
                      <a:r>
                        <a:rPr lang="en-GB" baseline="0" dirty="0"/>
                        <a:t> mass separators</a:t>
                      </a:r>
                    </a:p>
                    <a:p>
                      <a:r>
                        <a:rPr lang="en-GB" baseline="0" dirty="0"/>
                        <a:t>(example: FRIB or ISOLDE)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334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Mass separation power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&gt; 10</a:t>
                      </a:r>
                      <a:r>
                        <a:rPr lang="en-GB" baseline="30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~ 2000 </a:t>
                      </a:r>
                      <a:r>
                        <a:rPr lang="en-GB" dirty="0" smtClean="0"/>
                        <a:t>(some go higher e.g.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smtClean="0"/>
                        <a:t>CANREB HRS at</a:t>
                      </a:r>
                      <a:r>
                        <a:rPr lang="en-GB" baseline="0" dirty="0" smtClean="0"/>
                        <a:t> TRIUMF: </a:t>
                      </a:r>
                      <a:r>
                        <a:rPr lang="en-GB" dirty="0" smtClean="0"/>
                        <a:t>~</a:t>
                      </a:r>
                      <a:r>
                        <a:rPr lang="en-GB" baseline="0" dirty="0" smtClean="0"/>
                        <a:t> 20,000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208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Processing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~ 100 </a:t>
                      </a:r>
                      <a:r>
                        <a:rPr lang="en-GB" dirty="0" err="1"/>
                        <a:t>ms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continuous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964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Ion flux (= ions/s injected)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~ 10 ions/s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  <a:r>
                        <a:rPr lang="en-GB" baseline="30000" dirty="0"/>
                        <a:t>13</a:t>
                      </a:r>
                      <a:r>
                        <a:rPr lang="en-GB" dirty="0"/>
                        <a:t> ions/s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71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023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5FDB7A-A33C-3824-D244-A02AEFB16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MR-</a:t>
            </a:r>
            <a:r>
              <a:rPr lang="en-US" dirty="0" err="1"/>
              <a:t>ToF</a:t>
            </a:r>
            <a:r>
              <a:rPr lang="en-US" dirty="0"/>
              <a:t> devices can achieve a high mass separation power.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E34CE-BEAB-41B7-255E-D97D040E0B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9EF022FD-074B-0156-8D73-99BAA656A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12"/>
          <a:stretch/>
        </p:blipFill>
        <p:spPr>
          <a:xfrm>
            <a:off x="0" y="1411242"/>
            <a:ext cx="10629934" cy="157955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DDDE0C-BCCF-F6E3-A2BA-753069BF0AD6}"/>
              </a:ext>
            </a:extLst>
          </p:cNvPr>
          <p:cNvCxnSpPr/>
          <p:nvPr/>
        </p:nvCxnSpPr>
        <p:spPr>
          <a:xfrm flipV="1">
            <a:off x="10126403" y="1791294"/>
            <a:ext cx="245945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CECEF68-7DB3-545D-09B8-FD45DA483095}"/>
              </a:ext>
            </a:extLst>
          </p:cNvPr>
          <p:cNvSpPr/>
          <p:nvPr/>
        </p:nvSpPr>
        <p:spPr>
          <a:xfrm rot="19953452">
            <a:off x="10466301" y="1365731"/>
            <a:ext cx="633328" cy="535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30E477-7229-7D74-13D0-D14D2CEAA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967" y="1350544"/>
            <a:ext cx="1056697" cy="61806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6152C0-263F-F2E7-B256-0D0745784B0D}"/>
              </a:ext>
            </a:extLst>
          </p:cNvPr>
          <p:cNvCxnSpPr/>
          <p:nvPr/>
        </p:nvCxnSpPr>
        <p:spPr>
          <a:xfrm>
            <a:off x="10503174" y="1725836"/>
            <a:ext cx="4572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0AB49D1-5DD2-B96B-888F-778831A362CC}"/>
              </a:ext>
            </a:extLst>
          </p:cNvPr>
          <p:cNvSpPr txBox="1"/>
          <p:nvPr/>
        </p:nvSpPr>
        <p:spPr>
          <a:xfrm>
            <a:off x="165753" y="2081404"/>
            <a:ext cx="117258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Ion mixture</a:t>
            </a:r>
            <a:endParaRPr lang="en-GB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6DC908-0A80-1F9B-B348-BA09F6D57512}"/>
              </a:ext>
            </a:extLst>
          </p:cNvPr>
          <p:cNvSpPr txBox="1"/>
          <p:nvPr/>
        </p:nvSpPr>
        <p:spPr>
          <a:xfrm>
            <a:off x="3554370" y="2462591"/>
            <a:ext cx="29649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time-of-flight separation in multiple revolutions</a:t>
            </a:r>
            <a:endParaRPr lang="en-GB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0CA255-F4AD-3584-35C5-E67C9507C20A}"/>
              </a:ext>
            </a:extLst>
          </p:cNvPr>
          <p:cNvSpPr txBox="1"/>
          <p:nvPr/>
        </p:nvSpPr>
        <p:spPr>
          <a:xfrm>
            <a:off x="6529043" y="2473444"/>
            <a:ext cx="15471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separated ion species</a:t>
            </a:r>
            <a:endParaRPr lang="en-GB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B73F2C-9CAD-74FE-C1F0-E2905F9913D5}"/>
              </a:ext>
            </a:extLst>
          </p:cNvPr>
          <p:cNvSpPr txBox="1"/>
          <p:nvPr/>
        </p:nvSpPr>
        <p:spPr>
          <a:xfrm>
            <a:off x="8309242" y="2465475"/>
            <a:ext cx="15151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ion trajectory</a:t>
            </a:r>
            <a:endParaRPr lang="en-GB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59F942-D15B-C8CB-E414-D048CAB03B48}"/>
              </a:ext>
            </a:extLst>
          </p:cNvPr>
          <p:cNvSpPr/>
          <p:nvPr/>
        </p:nvSpPr>
        <p:spPr>
          <a:xfrm>
            <a:off x="1111473" y="2412401"/>
            <a:ext cx="368741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D90BAB-4265-44F6-561A-4A6B86D089E2}"/>
              </a:ext>
            </a:extLst>
          </p:cNvPr>
          <p:cNvSpPr txBox="1"/>
          <p:nvPr/>
        </p:nvSpPr>
        <p:spPr>
          <a:xfrm>
            <a:off x="10249375" y="2674793"/>
            <a:ext cx="1993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Fig. courtesy R. Wolf</a:t>
            </a:r>
            <a:endParaRPr lang="en-GB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BC5563-7573-393A-7B09-5FBC40754E46}"/>
              </a:ext>
            </a:extLst>
          </p:cNvPr>
          <p:cNvSpPr txBox="1"/>
          <p:nvPr/>
        </p:nvSpPr>
        <p:spPr>
          <a:xfrm>
            <a:off x="2057400" y="3624698"/>
            <a:ext cx="857253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m/</a:t>
            </a:r>
            <a:r>
              <a:rPr lang="en-GB" b="1" dirty="0" err="1"/>
              <a:t>Δm</a:t>
            </a:r>
            <a:r>
              <a:rPr lang="en-GB" b="1" dirty="0"/>
              <a:t> &gt; 10</a:t>
            </a:r>
            <a:r>
              <a:rPr lang="en-GB" b="1" baseline="30000" dirty="0"/>
              <a:t>5</a:t>
            </a:r>
            <a:r>
              <a:rPr lang="en-GB" b="1" dirty="0"/>
              <a:t> within (some tens of) </a:t>
            </a:r>
            <a:r>
              <a:rPr lang="en-GB" b="1" dirty="0" err="1"/>
              <a:t>ms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Ion flux ~10</a:t>
            </a:r>
            <a:r>
              <a:rPr lang="en-GB" b="1" baseline="30000" dirty="0"/>
              <a:t>2  </a:t>
            </a:r>
            <a:r>
              <a:rPr lang="en-GB" b="1" dirty="0"/>
              <a:t>to 10</a:t>
            </a:r>
            <a:r>
              <a:rPr lang="en-GB" b="1" baseline="30000" dirty="0"/>
              <a:t>7</a:t>
            </a:r>
            <a:r>
              <a:rPr lang="en-GB" b="1" dirty="0"/>
              <a:t> ions/s depending on m/</a:t>
            </a:r>
            <a:r>
              <a:rPr lang="el-GR" b="1" dirty="0"/>
              <a:t>Δ</a:t>
            </a:r>
            <a:r>
              <a:rPr lang="en-GB" b="1" dirty="0"/>
              <a:t>m</a:t>
            </a:r>
          </a:p>
          <a:p>
            <a:endParaRPr lang="en-GB" dirty="0" smtClean="0"/>
          </a:p>
          <a:p>
            <a:r>
              <a:rPr lang="en-GB" dirty="0"/>
              <a:t>Since 2013 in standard use for many RIB experiments, e.g. TITAN@TRIUMF. </a:t>
            </a:r>
            <a:endParaRPr lang="en-GB" dirty="0" smtClean="0"/>
          </a:p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High-precision mass spectroscopy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Beam diagnostics to optimize target and ion source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Mass separation to provide isobaric or isomeric purified ion beams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0FB95F-1B99-B1C2-8E53-393ACD74A640}"/>
              </a:ext>
            </a:extLst>
          </p:cNvPr>
          <p:cNvSpPr/>
          <p:nvPr/>
        </p:nvSpPr>
        <p:spPr>
          <a:xfrm>
            <a:off x="109236" y="3429000"/>
            <a:ext cx="391127" cy="107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41EDFA-EE3D-C555-FC7D-7AD92817E4DA}"/>
              </a:ext>
            </a:extLst>
          </p:cNvPr>
          <p:cNvSpPr/>
          <p:nvPr/>
        </p:nvSpPr>
        <p:spPr>
          <a:xfrm>
            <a:off x="271999" y="3210851"/>
            <a:ext cx="185201" cy="218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FC884F-2537-3C09-F88E-D3DAFC0CBC0A}"/>
              </a:ext>
            </a:extLst>
          </p:cNvPr>
          <p:cNvSpPr txBox="1"/>
          <p:nvPr/>
        </p:nvSpPr>
        <p:spPr>
          <a:xfrm>
            <a:off x="10910887" y="1143253"/>
            <a:ext cx="622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C08C2D-6890-F234-01D1-ADE825850235}"/>
              </a:ext>
            </a:extLst>
          </p:cNvPr>
          <p:cNvSpPr txBox="1"/>
          <p:nvPr/>
        </p:nvSpPr>
        <p:spPr>
          <a:xfrm>
            <a:off x="11443265" y="1157652"/>
            <a:ext cx="622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2275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C6448D-7A28-91D8-964D-31FE400CE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382737"/>
            <a:ext cx="5695566" cy="4953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DF2367-DF81-C519-011D-A66ACBE81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44"/>
            <a:ext cx="11988800" cy="912012"/>
          </a:xfrm>
        </p:spPr>
        <p:txBody>
          <a:bodyPr/>
          <a:lstStyle/>
          <a:p>
            <a:r>
              <a:rPr lang="en-US" sz="3600" dirty="0"/>
              <a:t>Challenges in Increasing Ion Flux:</a:t>
            </a:r>
            <a:br>
              <a:rPr lang="en-US" sz="3600" dirty="0"/>
            </a:br>
            <a:r>
              <a:rPr lang="en-US" sz="2800" dirty="0"/>
              <a:t>Coulomb interactions limit number of simultaneously stored 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C54C6-F380-B20B-5A73-78AF07B9A6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2AB7A-D857-A3FF-938B-A8ACC88E7B6A}"/>
              </a:ext>
            </a:extLst>
          </p:cNvPr>
          <p:cNvSpPr txBox="1"/>
          <p:nvPr/>
        </p:nvSpPr>
        <p:spPr>
          <a:xfrm>
            <a:off x="6324909" y="1981200"/>
            <a:ext cx="55845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Peak coalescence at high number of stored ions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Ion species are not mass separated.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Maximal ion flux for which ion species can be   </a:t>
            </a:r>
          </a:p>
          <a:p>
            <a:r>
              <a:rPr lang="en-US" dirty="0"/>
              <a:t>     separated is limited.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A545A-5DE1-F329-4AE6-B85BF0D63A59}"/>
              </a:ext>
            </a:extLst>
          </p:cNvPr>
          <p:cNvSpPr txBox="1"/>
          <p:nvPr/>
        </p:nvSpPr>
        <p:spPr>
          <a:xfrm>
            <a:off x="167671" y="6498842"/>
            <a:ext cx="8839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F.M.Maier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al, NIMA 1056, 168545 (2023)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21EE63-EB72-F35A-A5FD-CF9155B738F9}"/>
              </a:ext>
            </a:extLst>
          </p:cNvPr>
          <p:cNvSpPr txBox="1"/>
          <p:nvPr/>
        </p:nvSpPr>
        <p:spPr>
          <a:xfrm>
            <a:off x="1905000" y="1905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01FB0"/>
                </a:solidFill>
              </a:rPr>
              <a:t>m</a:t>
            </a:r>
            <a:r>
              <a:rPr lang="en-US" baseline="-25000" dirty="0">
                <a:solidFill>
                  <a:srgbClr val="101FB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A0E2E2-74D1-FE49-E8FD-B2C358BF01FE}"/>
              </a:ext>
            </a:extLst>
          </p:cNvPr>
          <p:cNvSpPr txBox="1"/>
          <p:nvPr/>
        </p:nvSpPr>
        <p:spPr>
          <a:xfrm>
            <a:off x="3143943" y="208753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Right Arrow 7">
            <a:extLst>
              <a:ext uri="{FF2B5EF4-FFF2-40B4-BE49-F238E27FC236}">
                <a16:creationId xmlns:a16="http://schemas.microsoft.com/office/drawing/2014/main" id="{5BA9D24B-B677-73FB-48D6-23236F9F6B7A}"/>
              </a:ext>
            </a:extLst>
          </p:cNvPr>
          <p:cNvSpPr/>
          <p:nvPr/>
        </p:nvSpPr>
        <p:spPr>
          <a:xfrm rot="5400000">
            <a:off x="8576634" y="2701744"/>
            <a:ext cx="860472" cy="522663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009B31-BF67-7AA0-3E38-A5F4B24FE7C0}"/>
              </a:ext>
            </a:extLst>
          </p:cNvPr>
          <p:cNvSpPr txBox="1"/>
          <p:nvPr/>
        </p:nvSpPr>
        <p:spPr>
          <a:xfrm>
            <a:off x="1789768" y="1087416"/>
            <a:ext cx="4780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Simulations of extracted ions after 1 </a:t>
            </a:r>
            <a:r>
              <a:rPr lang="en-US" sz="1400" dirty="0" err="1"/>
              <a:t>ms</a:t>
            </a:r>
            <a:r>
              <a:rPr lang="en-US" sz="1400" dirty="0"/>
              <a:t> storage time</a:t>
            </a:r>
          </a:p>
        </p:txBody>
      </p:sp>
    </p:spTree>
    <p:extLst>
      <p:ext uri="{BB962C8B-B14F-4D97-AF65-F5344CB8AC3E}">
        <p14:creationId xmlns:p14="http://schemas.microsoft.com/office/powerpoint/2010/main" val="380695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C453FD-627B-3418-DA1F-3AC96CF40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95400"/>
            <a:ext cx="6836005" cy="496264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8E602AE-0DCC-3BC5-DB24-59DD861D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99735"/>
            <a:ext cx="11988800" cy="857830"/>
          </a:xfrm>
        </p:spPr>
        <p:txBody>
          <a:bodyPr/>
          <a:lstStyle/>
          <a:p>
            <a:r>
              <a:rPr lang="en-US" dirty="0"/>
              <a:t>Challenges in Increasing Ion Flux:</a:t>
            </a:r>
            <a:br>
              <a:rPr lang="en-US" dirty="0"/>
            </a:br>
            <a:r>
              <a:rPr lang="en-US" sz="2800" dirty="0"/>
              <a:t>Ion Flux limitation depends on m</a:t>
            </a:r>
            <a:r>
              <a:rPr lang="en-US" sz="2800" baseline="-25000" dirty="0"/>
              <a:t>1</a:t>
            </a:r>
            <a:r>
              <a:rPr lang="en-US" sz="2800" dirty="0"/>
              <a:t>/(m</a:t>
            </a:r>
            <a:r>
              <a:rPr lang="en-US" sz="2800" baseline="-25000" dirty="0"/>
              <a:t>2</a:t>
            </a:r>
            <a:r>
              <a:rPr lang="en-US" sz="2800" dirty="0"/>
              <a:t>-m</a:t>
            </a:r>
            <a:r>
              <a:rPr lang="en-US" sz="2800" baseline="-25000" dirty="0"/>
              <a:t>1</a:t>
            </a:r>
            <a:r>
              <a:rPr lang="en-US" sz="2800" dirty="0"/>
              <a:t>).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AD4C5-18E1-1FF3-5CAB-6D640352EE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FD46E8-D80C-48E7-B630-F78433C8AC1E}"/>
              </a:ext>
            </a:extLst>
          </p:cNvPr>
          <p:cNvSpPr txBox="1"/>
          <p:nvPr/>
        </p:nvSpPr>
        <p:spPr>
          <a:xfrm>
            <a:off x="304800" y="6444079"/>
            <a:ext cx="10515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Updated from F.M. Maier et al, NIMA 1056, 168545 (2023).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843A55-4D05-27D2-A261-56E6602F393D}"/>
              </a:ext>
            </a:extLst>
          </p:cNvPr>
          <p:cNvSpPr/>
          <p:nvPr/>
        </p:nvSpPr>
        <p:spPr>
          <a:xfrm>
            <a:off x="1524000" y="2057400"/>
            <a:ext cx="381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B7888D-B908-FFE4-2C6A-862FCDA02972}"/>
              </a:ext>
            </a:extLst>
          </p:cNvPr>
          <p:cNvSpPr/>
          <p:nvPr/>
        </p:nvSpPr>
        <p:spPr>
          <a:xfrm>
            <a:off x="2514600" y="2971800"/>
            <a:ext cx="381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194E2C-A38A-7E23-54C0-B0079B6A9515}"/>
              </a:ext>
            </a:extLst>
          </p:cNvPr>
          <p:cNvSpPr/>
          <p:nvPr/>
        </p:nvSpPr>
        <p:spPr>
          <a:xfrm>
            <a:off x="3018136" y="3173506"/>
            <a:ext cx="3535064" cy="636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5CCE8C-8C28-D158-53A0-5F84F23790F1}"/>
              </a:ext>
            </a:extLst>
          </p:cNvPr>
          <p:cNvSpPr/>
          <p:nvPr/>
        </p:nvSpPr>
        <p:spPr>
          <a:xfrm>
            <a:off x="3200400" y="2132106"/>
            <a:ext cx="3657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02CD26-569C-D5C8-C559-8C1AA2E219A2}"/>
              </a:ext>
            </a:extLst>
          </p:cNvPr>
          <p:cNvSpPr txBox="1"/>
          <p:nvPr/>
        </p:nvSpPr>
        <p:spPr>
          <a:xfrm>
            <a:off x="1905000" y="2577276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MIRACLS 1.5 keV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0F9379-60FD-6BA9-150E-8628E88A5BCC}"/>
              </a:ext>
            </a:extLst>
          </p:cNvPr>
          <p:cNvSpPr txBox="1"/>
          <p:nvPr/>
        </p:nvSpPr>
        <p:spPr>
          <a:xfrm>
            <a:off x="1905000" y="2875391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TITAN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E33EBE-5AB7-CDAB-0A05-086A8545E1D1}"/>
              </a:ext>
            </a:extLst>
          </p:cNvPr>
          <p:cNvSpPr txBox="1"/>
          <p:nvPr/>
        </p:nvSpPr>
        <p:spPr>
          <a:xfrm>
            <a:off x="1600200" y="3772210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Giessen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7D8C2B-423D-8EE2-4046-961E70E521ED}"/>
              </a:ext>
            </a:extLst>
          </p:cNvPr>
          <p:cNvSpPr txBox="1"/>
          <p:nvPr/>
        </p:nvSpPr>
        <p:spPr>
          <a:xfrm>
            <a:off x="2690191" y="3267160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ISOLTRAP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98DCBF-DF91-F01C-72BC-55E275D57B1D}"/>
              </a:ext>
            </a:extLst>
          </p:cNvPr>
          <p:cNvSpPr txBox="1"/>
          <p:nvPr/>
        </p:nvSpPr>
        <p:spPr>
          <a:xfrm>
            <a:off x="3490268" y="4561259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ISOLTRAP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435B4-F6F2-9DD5-D1E3-D48B2B2FD210}"/>
              </a:ext>
            </a:extLst>
          </p:cNvPr>
          <p:cNvSpPr txBox="1"/>
          <p:nvPr/>
        </p:nvSpPr>
        <p:spPr>
          <a:xfrm>
            <a:off x="4038600" y="3760045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ISOLTRAP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6C10FD-50E3-A882-0793-A1E797864888}"/>
              </a:ext>
            </a:extLst>
          </p:cNvPr>
          <p:cNvSpPr txBox="1"/>
          <p:nvPr/>
        </p:nvSpPr>
        <p:spPr>
          <a:xfrm>
            <a:off x="4938068" y="3984273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ISOLTRAP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F4D1AC-41E4-099F-47A7-E98C7ED86BFC}"/>
              </a:ext>
            </a:extLst>
          </p:cNvPr>
          <p:cNvSpPr txBox="1"/>
          <p:nvPr/>
        </p:nvSpPr>
        <p:spPr>
          <a:xfrm>
            <a:off x="5867400" y="4103054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ISOLTRAP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80AC78-B7D9-AD62-3DA1-C636A805F78D}"/>
              </a:ext>
            </a:extLst>
          </p:cNvPr>
          <p:cNvSpPr txBox="1"/>
          <p:nvPr/>
        </p:nvSpPr>
        <p:spPr>
          <a:xfrm>
            <a:off x="6503396" y="4511712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TITAN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10F462-11CB-422E-2C9A-BEA8B40B5A6C}"/>
              </a:ext>
            </a:extLst>
          </p:cNvPr>
          <p:cNvSpPr txBox="1"/>
          <p:nvPr/>
        </p:nvSpPr>
        <p:spPr>
          <a:xfrm>
            <a:off x="7645061" y="1466667"/>
            <a:ext cx="4278664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Experimental data taken from:</a:t>
            </a:r>
          </a:p>
          <a:p>
            <a:endParaRPr lang="en-US" sz="1200" u="sng" dirty="0"/>
          </a:p>
          <a:p>
            <a:r>
              <a:rPr lang="en-US" sz="1200" u="sng" dirty="0"/>
              <a:t>ISOLTRAP:</a:t>
            </a:r>
          </a:p>
          <a:p>
            <a:r>
              <a:rPr lang="en-US" sz="1200" dirty="0"/>
              <a:t>Personal communication with F. </a:t>
            </a:r>
            <a:r>
              <a:rPr lang="en-US" sz="1200" dirty="0" err="1"/>
              <a:t>Wienholtz</a:t>
            </a:r>
            <a:r>
              <a:rPr lang="en-US" sz="1200" dirty="0"/>
              <a:t>.</a:t>
            </a:r>
          </a:p>
          <a:p>
            <a:r>
              <a:rPr lang="en-US" sz="1200" dirty="0"/>
              <a:t>N.M. </a:t>
            </a:r>
            <a:r>
              <a:rPr lang="en-US" sz="1200" dirty="0" err="1"/>
              <a:t>Bouwman</a:t>
            </a:r>
            <a:r>
              <a:rPr lang="en-US" sz="1200" dirty="0"/>
              <a:t>, Summer student report, </a:t>
            </a:r>
            <a:r>
              <a:rPr lang="en-US" sz="1200" dirty="0" smtClean="0"/>
              <a:t>2023.</a:t>
            </a:r>
            <a:endParaRPr lang="en-US" sz="1200" dirty="0"/>
          </a:p>
          <a:p>
            <a:endParaRPr lang="en-US" sz="1200" dirty="0"/>
          </a:p>
          <a:p>
            <a:r>
              <a:rPr lang="en-US" sz="1200" u="sng" dirty="0"/>
              <a:t>Giessen:</a:t>
            </a:r>
          </a:p>
          <a:p>
            <a:r>
              <a:rPr lang="en-US" sz="1200" dirty="0"/>
              <a:t>T. Dickel et al, NIMA 777 172-188 (2015</a:t>
            </a:r>
            <a:r>
              <a:rPr lang="en-US" sz="1200" dirty="0" smtClean="0"/>
              <a:t>).</a:t>
            </a:r>
            <a:endParaRPr lang="en-US" sz="1200" dirty="0"/>
          </a:p>
          <a:p>
            <a:endParaRPr lang="en-US" sz="1200" dirty="0"/>
          </a:p>
          <a:p>
            <a:r>
              <a:rPr lang="en-US" sz="1200" u="sng" dirty="0"/>
              <a:t>TITAN:</a:t>
            </a:r>
          </a:p>
          <a:p>
            <a:r>
              <a:rPr lang="en-US" sz="1200" dirty="0"/>
              <a:t>Personal communication with A.A. Kwiatkowski.</a:t>
            </a:r>
          </a:p>
          <a:p>
            <a:r>
              <a:rPr lang="en-US" sz="1200" dirty="0"/>
              <a:t>M.P. Reiter, NIMA 1018 165823 (2021</a:t>
            </a:r>
            <a:r>
              <a:rPr lang="en-US" sz="1200" dirty="0" smtClean="0"/>
              <a:t>).</a:t>
            </a:r>
            <a:endParaRPr lang="en-US" sz="1200" dirty="0"/>
          </a:p>
          <a:p>
            <a:r>
              <a:rPr lang="en-US" sz="1200" dirty="0"/>
              <a:t>C. Izzo, PRC 103 025811 (2021</a:t>
            </a:r>
            <a:r>
              <a:rPr lang="en-US" sz="1200" dirty="0" smtClean="0"/>
              <a:t>).</a:t>
            </a:r>
            <a:endParaRPr lang="en-US" sz="1200" dirty="0"/>
          </a:p>
          <a:p>
            <a:r>
              <a:rPr lang="en-US" sz="1200" dirty="0"/>
              <a:t>S.F. Paul, PRC 104 065803 (2021</a:t>
            </a:r>
            <a:r>
              <a:rPr lang="en-US" sz="1200" dirty="0" smtClean="0"/>
              <a:t>).</a:t>
            </a:r>
            <a:endParaRPr lang="en-US" sz="1200" dirty="0"/>
          </a:p>
          <a:p>
            <a:endParaRPr lang="en-US" sz="1200" dirty="0"/>
          </a:p>
          <a:p>
            <a:r>
              <a:rPr lang="en-US" sz="1200" u="sng" dirty="0"/>
              <a:t>MIRACLS 1.5 keV:</a:t>
            </a:r>
          </a:p>
          <a:p>
            <a:r>
              <a:rPr lang="en-US" sz="1200" dirty="0"/>
              <a:t>M. Rosenbusch et al, AIP Conf. Proc. 1668 050001 (2015</a:t>
            </a:r>
            <a:r>
              <a:rPr lang="en-US" sz="1200" dirty="0" smtClean="0"/>
              <a:t>).</a:t>
            </a:r>
            <a:endParaRPr lang="en-US" sz="1200" dirty="0"/>
          </a:p>
          <a:p>
            <a:r>
              <a:rPr lang="en-US" sz="1200" dirty="0"/>
              <a:t>M. Rosenbusch et al, AIP Conf. Proc. 1521 53-62 (2013</a:t>
            </a:r>
            <a:r>
              <a:rPr lang="en-US" sz="1200" dirty="0" smtClean="0"/>
              <a:t>).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0A2715-2969-3D47-2FF5-3E4FA05DA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516030"/>
            <a:ext cx="3959392" cy="9323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224DDE-D5AD-73D3-7B6F-987E353C9000}"/>
              </a:ext>
            </a:extLst>
          </p:cNvPr>
          <p:cNvSpPr/>
          <p:nvPr/>
        </p:nvSpPr>
        <p:spPr>
          <a:xfrm>
            <a:off x="2895600" y="1524000"/>
            <a:ext cx="4191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5D056B-EDA5-98E5-E206-5AD381447EFE}"/>
              </a:ext>
            </a:extLst>
          </p:cNvPr>
          <p:cNvSpPr txBox="1"/>
          <p:nvPr/>
        </p:nvSpPr>
        <p:spPr>
          <a:xfrm>
            <a:off x="3623830" y="1481317"/>
            <a:ext cx="3462769" cy="6360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dirty="0"/>
              <a:t>Measured &lt; 3 keV devices</a:t>
            </a:r>
          </a:p>
          <a:p>
            <a:pPr>
              <a:spcAft>
                <a:spcPts val="400"/>
              </a:spcAft>
            </a:pPr>
            <a:r>
              <a:rPr lang="en-US" sz="1600" dirty="0"/>
              <a:t>Simulated MIRACLS 1.5 keV device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7A6D7B-8E68-CCE9-CDB5-426D47C719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1156"/>
          <a:stretch>
            <a:fillRect/>
          </a:stretch>
        </p:blipFill>
        <p:spPr>
          <a:xfrm>
            <a:off x="3163857" y="1506514"/>
            <a:ext cx="499856" cy="58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2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E602AE-0DCC-3BC5-DB24-59DD861D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42"/>
            <a:ext cx="11988800" cy="912012"/>
          </a:xfrm>
        </p:spPr>
        <p:txBody>
          <a:bodyPr/>
          <a:lstStyle/>
          <a:p>
            <a:r>
              <a:rPr lang="en-US" sz="3600" dirty="0"/>
              <a:t>Towards High Separation Power and High Ion Flux</a:t>
            </a:r>
            <a:br>
              <a:rPr lang="en-US" sz="3600" dirty="0"/>
            </a:br>
            <a:r>
              <a:rPr lang="en-US" sz="2800" dirty="0"/>
              <a:t>Raise the kinetic energy of the stored ions and improve the geometry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AD4C5-18E1-1FF3-5CAB-6D640352EE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2B3774-A867-06F5-40B3-8BA498552F13}"/>
              </a:ext>
            </a:extLst>
          </p:cNvPr>
          <p:cNvSpPr txBox="1"/>
          <p:nvPr/>
        </p:nvSpPr>
        <p:spPr>
          <a:xfrm>
            <a:off x="103372" y="6323693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F.M. Maier et al, NIMA 1056, 168545 (2023).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F.M. Maier, C.M. Ireland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et al.,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NIMA 1084, 171220, 2026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2252AC-1557-F5EF-FA3B-0E66A4F650A2}"/>
              </a:ext>
            </a:extLst>
          </p:cNvPr>
          <p:cNvSpPr txBox="1"/>
          <p:nvPr/>
        </p:nvSpPr>
        <p:spPr>
          <a:xfrm>
            <a:off x="7086600" y="1371600"/>
            <a:ext cx="4343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+mn-lt"/>
              </a:rPr>
              <a:t>Provide isobaric pure beams</a:t>
            </a:r>
          </a:p>
          <a:p>
            <a:pPr marL="742876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+mn-lt"/>
              </a:rPr>
              <a:t>fundamental symmetry studies</a:t>
            </a:r>
          </a:p>
          <a:p>
            <a:pPr marL="742876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+mn-lt"/>
              </a:rPr>
              <a:t>nuclear structure</a:t>
            </a:r>
          </a:p>
          <a:p>
            <a:pPr marL="742876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+mn-lt"/>
              </a:rPr>
              <a:t>nuclear astrophysics</a:t>
            </a:r>
          </a:p>
          <a:p>
            <a:pPr marL="742876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+mn-lt"/>
              </a:rPr>
              <a:t>material science</a:t>
            </a:r>
          </a:p>
          <a:p>
            <a:pPr marL="742876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+mn-lt"/>
              </a:rPr>
              <a:t>production of medical isotopes </a:t>
            </a:r>
          </a:p>
          <a:p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Provide isomeric beams for decay studies for nuclear structure and nuclear astrophysics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+mn-lt"/>
              </a:rPr>
              <a:t> </a:t>
            </a:r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2CC06E-CE53-922A-F7CF-9BA1B2163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617614"/>
            <a:ext cx="3154985" cy="4397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FA29632-B1DF-9A21-6839-BA0DE5357A4F}"/>
              </a:ext>
            </a:extLst>
          </p:cNvPr>
          <p:cNvSpPr/>
          <p:nvPr/>
        </p:nvSpPr>
        <p:spPr>
          <a:xfrm>
            <a:off x="2895600" y="1524000"/>
            <a:ext cx="4191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19039C-EC59-4A35-C71E-54AAD83FE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61" y="1143000"/>
            <a:ext cx="6085360" cy="510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8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2.xml><?xml version="1.0" encoding="utf-8"?>
<a:theme xmlns:a="http://schemas.openxmlformats.org/drawingml/2006/main" name="2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3.xml><?xml version="1.0" encoding="utf-8"?>
<a:theme xmlns:a="http://schemas.openxmlformats.org/drawingml/2006/main" name="3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TaxCatchAll xmlns="27e6a43e-a4c4-4f52-b0e1-49827a209077">
      <Value>447</Value>
      <Value>283</Value>
      <Value>471</Value>
    </TaxCatchAll>
    <Document_x0020_Number xmlns="27e6a43e-a4c4-4f52-b0e1-49827a209077">45183</Document_x0020_Number>
    <AuthorizedDocs xmlns="51b9806a-5185-426e-8026-9f8401f8c974" xsi:nil="true"/>
    <Formatted_x0020_Sequence_x0020_Number xmlns="51b9806a-5185-426e-8026-9f8401f8c974">000454</Formatted_x0020_Sequence_x0020_Number>
    <Author1 xmlns="51b9806a-5185-426e-8026-9f8401f8c974">Parsons, Alex|61354939-8ef1-40bf-a344-a283b52ba8e0</Author1>
    <af7f2bdd3e3f4144927c8f46bf137639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S10000 Management and Administration</TermName>
          <TermId xmlns="http://schemas.microsoft.com/office/infopath/2007/PartnerControls">26ad7ea8-87d4-42ac-9781-b7fff1d89416</TermId>
        </TermInfo>
      </Terms>
    </af7f2bdd3e3f4144927c8f46bf137639>
    <WBS_x0020_Abbreviation xmlns="51b9806a-5185-426e-8026-9f8401f8c974">S10000</WBS_x0020_Abbreviation>
    <InternalSigners xmlns="51b9806a-5185-426e-8026-9f8401f8c974">
      <UserInfo>
        <DisplayName>King, Karen</DisplayName>
        <AccountId>18</AccountId>
        <AccountType/>
      </UserInfo>
    </InternalSigners>
    <k249c3db22e246c8be4b953e603e4d6b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Parsons, Alex</TermName>
          <TermId xmlns="http://schemas.microsoft.com/office/infopath/2007/PartnerControls">61354939-8ef1-40bf-a344-a283b52ba8e0</TermId>
        </TermInfo>
      </Terms>
    </k249c3db22e246c8be4b953e603e4d6b>
    <ExternalSigners xmlns="51b9806a-5185-426e-8026-9f8401f8c974" xsi:nil="true"/>
    <AuthorizingDoc xmlns="51b9806a-5185-426e-8026-9f8401f8c974" xsi:nil="true"/>
    <i71e836a5a224468bea9b04c4fae55f7 xmlns="6819902c-d263-4340-a3b4-c7375668d2ad">
      <Terms xmlns="http://schemas.microsoft.com/office/infopath/2007/PartnerControls"/>
    </i71e836a5a224468bea9b04c4fae55f7>
    <e9dd64bcc98445289e39b91f109bdcd5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FM</TermName>
          <TermId xmlns="http://schemas.microsoft.com/office/infopath/2007/PartnerControls">6b363047-e12c-44ec-9837-aeed4884c22d</TermId>
        </TermInfo>
      </Terms>
    </e9dd64bcc98445289e39b91f109bdcd5>
    <Filtered_x0020_Document_x0020_Number0 xmlns="6819902c-d263-4340-a3b4-c7375668d2ad">45183</Filtered_x0020_Document_x0020_Number0>
    <Identifier xmlns="51b9806a-5185-426e-8026-9f8401f8c974">FM</Identifier>
    <Formatted_x0020_Revision xmlns="51b9806a-5185-426e-8026-9f8401f8c974">003</Formatted_x0020_Revision>
    <Revision_x0020_History xmlns="51b9806a-5185-426e-8026-9f8401f8c974">Updated CA instructions on slide 3, Revised notes on text color on slide 9
</Revision_x0020_History>
    <adda98769e204859847d571c1cc4aba8 xmlns="6819902c-d263-4340-a3b4-c7375668d2ad" xsi:nil="true"/>
    <AuthorizingComm_x0026_Boards xmlns="51b9806a-5185-426e-8026-9f8401f8c97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Controlled Document" ma:contentTypeID="0x010100A77CE2F963BD5C4AB895E5E1F954079C" ma:contentTypeVersion="16" ma:contentTypeDescription="Create a new document." ma:contentTypeScope="" ma:versionID="afdac9f8058ac176136f3d7adb595399">
  <xsd:schema xmlns:xsd="http://www.w3.org/2001/XMLSchema" xmlns:xs="http://www.w3.org/2001/XMLSchema" xmlns:p="http://schemas.microsoft.com/office/2006/metadata/properties" xmlns:ns1="http://schemas.microsoft.com/sharepoint/v3" xmlns:ns3="6819902c-d263-4340-a3b4-c7375668d2ad" xmlns:ns4="51b9806a-5185-426e-8026-9f8401f8c974" xmlns:ns5="27e6a43e-a4c4-4f52-b0e1-49827a209077" targetNamespace="http://schemas.microsoft.com/office/2006/metadata/properties" ma:root="true" ma:fieldsID="c30e777042fe99c0ff3ef036ff66f7c5" ns1:_="" ns3:_="" ns4:_="" ns5:_="">
    <xsd:import namespace="http://schemas.microsoft.com/sharepoint/v3"/>
    <xsd:import namespace="6819902c-d263-4340-a3b4-c7375668d2ad"/>
    <xsd:import namespace="51b9806a-5185-426e-8026-9f8401f8c974"/>
    <xsd:import namespace="27e6a43e-a4c4-4f52-b0e1-49827a209077"/>
    <xsd:element name="properties">
      <xsd:complexType>
        <xsd:sequence>
          <xsd:element name="documentManagement">
            <xsd:complexType>
              <xsd:all>
                <xsd:element ref="ns3:Filtered_x0020_Document_x0020_Number0" minOccurs="0"/>
                <xsd:element ref="ns4:WBS_x0020_Abbreviation" minOccurs="0"/>
                <xsd:element ref="ns4:Identifier" minOccurs="0"/>
                <xsd:element ref="ns4:Formatted_x0020_Sequence_x0020_Number" minOccurs="0"/>
                <xsd:element ref="ns4:Formatted_x0020_Revision" minOccurs="0"/>
                <xsd:element ref="ns4:InternalSigners" minOccurs="0"/>
                <xsd:element ref="ns4:ExternalSigners" minOccurs="0"/>
                <xsd:element ref="ns4:AuthorizingDoc" minOccurs="0"/>
                <xsd:element ref="ns4:AuthorizedDocs" minOccurs="0"/>
                <xsd:element ref="ns4:AuthorizingComm_x0026_Boards" minOccurs="0"/>
                <xsd:element ref="ns4:Author1" minOccurs="0"/>
                <xsd:element ref="ns4:Revision_x0020_History" minOccurs="0"/>
                <xsd:element ref="ns5:Document_x0020_Number" minOccurs="0"/>
                <xsd:element ref="ns3:k249c3db22e246c8be4b953e603e4d6b" minOccurs="0"/>
                <xsd:element ref="ns3:e9dd64bcc98445289e39b91f109bdcd5" minOccurs="0"/>
                <xsd:element ref="ns3:af7f2bdd3e3f4144927c8f46bf137639" minOccurs="0"/>
                <xsd:element ref="ns3:i71e836a5a224468bea9b04c4fae55f7" minOccurs="0"/>
                <xsd:element ref="ns5:TaxCatchAll" minOccurs="0"/>
                <xsd:element ref="ns1:_dlc_Exempt" minOccurs="0"/>
                <xsd:element ref="ns3:adda98769e204859847d571c1cc4aba8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31" nillable="true" ma:displayName="Exempt from Policy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19902c-d263-4340-a3b4-c7375668d2ad" elementFormDefault="qualified">
    <xsd:import namespace="http://schemas.microsoft.com/office/2006/documentManagement/types"/>
    <xsd:import namespace="http://schemas.microsoft.com/office/infopath/2007/PartnerControls"/>
    <xsd:element name="Filtered_x0020_Document_x0020_Number0" ma:index="3" nillable="true" ma:displayName="Filtered Document Number" ma:list="9fecad60-3c5f-4b1e-97fe-bd29726213cb" ma:internalName="Filtered_x0020_Document_x0020_Number0" ma:showField="03f48824-29a8-4910-b16b-2538dd33bf46" ma:web="27e6a43e-a4c4-4f52-b0e1-49827a209077">
      <xsd:simpleType>
        <xsd:restriction base="dms:Unknown"/>
      </xsd:simpleType>
    </xsd:element>
    <xsd:element name="k249c3db22e246c8be4b953e603e4d6b" ma:index="24" nillable="true" ma:taxonomy="true" ma:internalName="k249c3db22e246c8be4b953e603e4d6b" ma:taxonomyFieldName="Author_" ma:displayName="Author_" ma:indexed="true" ma:default="" ma:fieldId="{4249c3db-22e2-46c8-be4b-953e603e4d6b}" ma:sspId="e79ac590-b2ba-4d84-8233-e7113f930f2a" ma:termSetId="9a961305-3498-445e-9205-fc8019e3f96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e9dd64bcc98445289e39b91f109bdcd5" ma:index="26" nillable="true" ma:taxonomy="true" ma:internalName="e9dd64bcc98445289e39b91f109bdcd5" ma:taxonomyFieldName="Subcategory_" ma:displayName="Subcategory_" ma:indexed="true" ma:default="" ma:fieldId="{e9dd64bc-c984-4528-9e39-b91f109bdcd5}" ma:sspId="e79ac590-b2ba-4d84-8233-e7113f930f2a" ma:termSetId="df4988c2-6ea7-4775-a660-7ca64affa0f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f7f2bdd3e3f4144927c8f46bf137639" ma:index="27" nillable="true" ma:taxonomy="true" ma:internalName="af7f2bdd3e3f4144927c8f46bf137639" ma:taxonomyFieldName="_x0057_BS0" ma:displayName="WBS" ma:indexed="true" ma:default="" ma:fieldId="{af7f2bdd-3e3f-4144-927c-8f46bf137639}" ma:sspId="e79ac590-b2ba-4d84-8233-e7113f930f2a" ma:termSetId="5af71c37-dbbc-4bcd-b94e-7a1ec876d16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71e836a5a224468bea9b04c4fae55f7" ma:index="28" nillable="true" ma:taxonomy="true" ma:internalName="i71e836a5a224468bea9b04c4fae55f7" ma:taxonomyFieldName="Tags10" ma:displayName="Tags" ma:default="" ma:fieldId="{271e836a-5a22-4468-bea9-b04c4fae55f7}" ma:taxonomyMulti="true" ma:sspId="e79ac590-b2ba-4d84-8233-e7113f930f2a" ma:termSetId="15758f5a-2859-4efe-a184-c420225ff4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da98769e204859847d571c1cc4aba8" ma:index="32" nillable="true" ma:displayName="EC Keywords_0" ma:hidden="true" ma:internalName="adda98769e204859847d571c1cc4aba8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b9806a-5185-426e-8026-9f8401f8c974" elementFormDefault="qualified">
    <xsd:import namespace="http://schemas.microsoft.com/office/2006/documentManagement/types"/>
    <xsd:import namespace="http://schemas.microsoft.com/office/infopath/2007/PartnerControls"/>
    <xsd:element name="WBS_x0020_Abbreviation" ma:index="4" nillable="true" ma:displayName="WBS Abbreviation" ma:indexed="true" ma:internalName="WBS_x0020_Abbreviation">
      <xsd:simpleType>
        <xsd:restriction base="dms:Text">
          <xsd:maxLength value="255"/>
        </xsd:restriction>
      </xsd:simpleType>
    </xsd:element>
    <xsd:element name="Identifier" ma:index="5" nillable="true" ma:displayName="Identifier" ma:internalName="Identifier">
      <xsd:simpleType>
        <xsd:restriction base="dms:Text">
          <xsd:maxLength value="255"/>
        </xsd:restriction>
      </xsd:simpleType>
    </xsd:element>
    <xsd:element name="Formatted_x0020_Sequence_x0020_Number" ma:index="6" nillable="true" ma:displayName="Formatted Sequence Number" ma:indexed="true" ma:internalName="Formatted_x0020_Sequence_x0020_Number">
      <xsd:simpleType>
        <xsd:restriction base="dms:Text">
          <xsd:maxLength value="255"/>
        </xsd:restriction>
      </xsd:simpleType>
    </xsd:element>
    <xsd:element name="Formatted_x0020_Revision" ma:index="7" nillable="true" ma:displayName="Formatted Revision" ma:internalName="Formatted_x0020_Revision">
      <xsd:simpleType>
        <xsd:restriction base="dms:Text">
          <xsd:maxLength value="255"/>
        </xsd:restriction>
      </xsd:simpleType>
    </xsd:element>
    <xsd:element name="InternalSigners" ma:index="8" nillable="true" ma:displayName="Internal Signers" ma:list="UserInfo" ma:SharePointGroup="0" ma:internalName="InternalSigners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Signers" ma:index="9" nillable="true" ma:displayName="External Signers" ma:internalName="ExternalSigners">
      <xsd:simpleType>
        <xsd:restriction base="dms:Note">
          <xsd:maxLength value="255"/>
        </xsd:restriction>
      </xsd:simpleType>
    </xsd:element>
    <xsd:element name="AuthorizingDoc" ma:index="10" nillable="true" ma:displayName="Authorizing Doc" ma:internalName="AuthorizingDoc">
      <xsd:simpleType>
        <xsd:restriction base="dms:Note">
          <xsd:maxLength value="255"/>
        </xsd:restriction>
      </xsd:simpleType>
    </xsd:element>
    <xsd:element name="AuthorizedDocs" ma:index="11" nillable="true" ma:displayName="Authorized Docs" ma:internalName="AuthorizedDocs">
      <xsd:simpleType>
        <xsd:restriction base="dms:Note">
          <xsd:maxLength value="255"/>
        </xsd:restriction>
      </xsd:simpleType>
    </xsd:element>
    <xsd:element name="AuthorizingComm_x0026_Boards" ma:index="12" nillable="true" ma:displayName="Authorizing Comm &amp; Board" ma:internalName="AuthorizingComm_x0026_Boards">
      <xsd:simpleType>
        <xsd:restriction base="dms:Note">
          <xsd:maxLength value="255"/>
        </xsd:restriction>
      </xsd:simpleType>
    </xsd:element>
    <xsd:element name="Author1" ma:index="16" nillable="true" ma:displayName="Author1" ma:internalName="Author1">
      <xsd:simpleType>
        <xsd:restriction base="dms:Text">
          <xsd:maxLength value="255"/>
        </xsd:restriction>
      </xsd:simpleType>
    </xsd:element>
    <xsd:element name="Revision_x0020_History" ma:index="18" nillable="true" ma:displayName="Revision History" ma:internalName="Revision_x0020_History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e6a43e-a4c4-4f52-b0e1-49827a209077" elementFormDefault="qualified">
    <xsd:import namespace="http://schemas.microsoft.com/office/2006/documentManagement/types"/>
    <xsd:import namespace="http://schemas.microsoft.com/office/infopath/2007/PartnerControls"/>
    <xsd:element name="Document_x0020_Number" ma:index="19" nillable="true" ma:displayName="Document Number" ma:hidden="true" ma:list="{9fecad60-3c5f-4b1e-97fe-bd29726213cb}" ma:internalName="Document_x0020_Number" ma:readOnly="false" ma:showField="Document_x0020_Number" ma:web="27e6a43e-a4c4-4f52-b0e1-49827a209077">
      <xsd:simpleType>
        <xsd:restriction base="dms:Lookup"/>
      </xsd:simpleType>
    </xsd:element>
    <xsd:element name="TaxCatchAll" ma:index="29" nillable="true" ma:displayName="Taxonomy Catch All Column" ma:hidden="true" ma:list="{aa28423a-96a4-4fb2-8cce-b1b4f3e5b10f}" ma:internalName="TaxCatchAll" ma:showField="CatchAllData" ma:web="27e6a43e-a4c4-4f52-b0e1-49827a2090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p:Policy xmlns:p="office.server.policy" id="" local="true">
  <p:Name>Controlled Document</p:Name>
  <p:Description/>
  <p:Statement/>
  <p:PolicyItems>
    <p:PolicyItem featureId="Microsoft.Office.RecordsManagement.PolicyFeatures.PolicyAudit" staticId="0x0101005B1FD2F7289FF44494593DF6B04CC580|8138272" UniqueId="d2e935fd-7aec-4982-a92c-0eafd6a3e49f">
      <p:Name>Auditing</p:Name>
      <p:Description>Audits user actions on documents and list items to the Audit Log.</p:Description>
      <p:CustomData>
        <Audit>
          <Update/>
          <View/>
          <CheckInOut/>
          <MoveCopy/>
          <DeleteRestore/>
        </Audit>
      </p:CustomData>
    </p:PolicyItem>
  </p:PolicyItems>
</p:Policy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BA702D-F6E6-4314-8945-369A109C75F9}">
  <ds:schemaRefs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sharepoint/v3"/>
    <ds:schemaRef ds:uri="http://schemas.microsoft.com/office/infopath/2007/PartnerControls"/>
    <ds:schemaRef ds:uri="27e6a43e-a4c4-4f52-b0e1-49827a209077"/>
    <ds:schemaRef ds:uri="51b9806a-5185-426e-8026-9f8401f8c974"/>
    <ds:schemaRef ds:uri="6819902c-d263-4340-a3b4-c7375668d2ad"/>
  </ds:schemaRefs>
</ds:datastoreItem>
</file>

<file path=customXml/itemProps2.xml><?xml version="1.0" encoding="utf-8"?>
<ds:datastoreItem xmlns:ds="http://schemas.openxmlformats.org/officeDocument/2006/customXml" ds:itemID="{087279E9-029E-40B5-9EA9-88D004C7ED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819902c-d263-4340-a3b4-c7375668d2ad"/>
    <ds:schemaRef ds:uri="51b9806a-5185-426e-8026-9f8401f8c974"/>
    <ds:schemaRef ds:uri="27e6a43e-a4c4-4f52-b0e1-49827a2090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27942A-61A9-4118-A144-DE7F84F21C4A}">
  <ds:schemaRefs>
    <ds:schemaRef ds:uri="office.server.policy"/>
  </ds:schemaRefs>
</ds:datastoreItem>
</file>

<file path=customXml/itemProps4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103705</TotalTime>
  <Words>2910</Words>
  <Application>Microsoft Office PowerPoint</Application>
  <PresentationFormat>Widescreen</PresentationFormat>
  <Paragraphs>417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ＭＳ Ｐゴシック</vt:lpstr>
      <vt:lpstr>Aptos</vt:lpstr>
      <vt:lpstr>Arial</vt:lpstr>
      <vt:lpstr>Calibri</vt:lpstr>
      <vt:lpstr>Cambria Math</vt:lpstr>
      <vt:lpstr>Helvetica</vt:lpstr>
      <vt:lpstr>Lucida Grande</vt:lpstr>
      <vt:lpstr>Times New Roman</vt:lpstr>
      <vt:lpstr>Wingdings</vt:lpstr>
      <vt:lpstr>ヒラギノ角ゴ Pro W3</vt:lpstr>
      <vt:lpstr>1_FRIB3</vt:lpstr>
      <vt:lpstr>2_FRIB3</vt:lpstr>
      <vt:lpstr>3_FRIB3</vt:lpstr>
      <vt:lpstr>New Science Directions Using a High-Voltage MR-ToF Device</vt:lpstr>
      <vt:lpstr>Outline: New Science Directions Using a High-Voltage MR-ToF Device</vt:lpstr>
      <vt:lpstr>Outline: New Science Directions Using a High-Voltage MR-ToF Device</vt:lpstr>
      <vt:lpstr>Many experiments at RIB facilities require isobarically and isomerically purified beams at high ion intensity</vt:lpstr>
      <vt:lpstr>Many experiments at RIB facilities require isobarically and isomerically purified beams at high ion intensity</vt:lpstr>
      <vt:lpstr>MR-ToF devices can achieve a high mass separation power.</vt:lpstr>
      <vt:lpstr>Challenges in Increasing Ion Flux: Coulomb interactions limit number of simultaneously stored ions.</vt:lpstr>
      <vt:lpstr>Challenges in Increasing Ion Flux: Ion Flux limitation depends on m1/(m2-m1). </vt:lpstr>
      <vt:lpstr>Towards High Separation Power and High Ion Flux Raise the kinetic energy of the stored ions and improve the geometry </vt:lpstr>
      <vt:lpstr>Development of a High-Voltage MR-ToF Device at FRIB Extend Mass Measurement and Separation Capabilities</vt:lpstr>
      <vt:lpstr>Development of a High-Voltage MR-ToF Device at FRIB Extend Mass Measurement and Separation Capabilities</vt:lpstr>
      <vt:lpstr>Development of a High-Voltage MR-ToF Device at FRIB Extend Mass Measurement and Separation Capabilities</vt:lpstr>
      <vt:lpstr>Development of a High-Voltage MR-ToF Device at FRIB Extend Mass Measurement and Separation Capabilities</vt:lpstr>
      <vt:lpstr>A ‘Quick and Cheap’ Mini-MR-ToF Device at FRIB Bridge the Time Until the Main MR-ToF Device Becomes Available</vt:lpstr>
      <vt:lpstr>Outline: New Science Directions Using a High-Voltage MR-ToF Device</vt:lpstr>
      <vt:lpstr>Development of MR-ToF devices for CLS: Enhanced Sensitivity for Fluorescence-Based CLS</vt:lpstr>
      <vt:lpstr>Development of MR-ToF devices for CLS: Enhanced Sensitivity for Fluorescence-Based CLS</vt:lpstr>
      <vt:lpstr>Development of MIRACLS High-Voltage MR-ToF Setup Enhanced Sensitivity for Fluorescence-Based CLS</vt:lpstr>
      <vt:lpstr>Development of MIRACLS High-Voltage MR-ToF Setup Enhanced Sensitivity for Fluorescence-Based CLS</vt:lpstr>
      <vt:lpstr>MIRACLS CLS measurement of 33,34Mg  will provide insights into island of inversion</vt:lpstr>
      <vt:lpstr>MIRACLS measurement of 98,99Cd  will provide insights into N=50 shell closure</vt:lpstr>
      <vt:lpstr>Outline: New Science Directions Using a High-Voltage MR-ToF Device</vt:lpstr>
      <vt:lpstr>Development of MR-ToF devices for CLS: Enhanced Sensitivity for Electron Affinity Measurements</vt:lpstr>
      <vt:lpstr>Perform laser photodetachment threshold spectroscopy in an MR-ToF device    increased observation time    sensitivity boost by reprobing same anions</vt:lpstr>
      <vt:lpstr>Development of MR-ToF devices for CLS: Enhanced Sensitivity for Electron Affinity Measurements</vt:lpstr>
      <vt:lpstr>New Science Directions Using a High-Voltage MR-ToF Device</vt:lpstr>
      <vt:lpstr>Thanks to the LEBIT and FRIB MR-ToF Team!</vt:lpstr>
      <vt:lpstr>Thanks to the MIRACLS team and collaborators!</vt:lpstr>
      <vt:lpstr>PowerPoint Presentation</vt:lpstr>
      <vt:lpstr>PowerPoint Presentation</vt:lpstr>
      <vt:lpstr>MIRACLS Also Applicable Beyond Closed Two-Level Schemes</vt:lpstr>
      <vt:lpstr>MIRACLS Also Applicable Beyond Closed Two-Level Schemes</vt:lpstr>
      <vt:lpstr>MIRACLS Also Applicable Beyond Closed Two-Level Schemes</vt:lpstr>
    </vt:vector>
  </TitlesOfParts>
  <Company>MSU NSCL/FRIB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PowerPoint Template</dc:title>
  <dc:subject>S10000-FM-000454-R003</dc:subject>
  <dc:creator>Parsons, Alex</dc:creator>
  <cp:lastModifiedBy>maierf</cp:lastModifiedBy>
  <cp:revision>492</cp:revision>
  <cp:lastPrinted>2023-04-27T17:51:02Z</cp:lastPrinted>
  <dcterms:created xsi:type="dcterms:W3CDTF">2023-05-16T14:40:51Z</dcterms:created>
  <dcterms:modified xsi:type="dcterms:W3CDTF">2026-04-21T06:06:05Z</dcterms:modified>
  <cp:category>31 October 2023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0x010100A77CE2F963BD5C4AB895E5E1F954079C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Order">
    <vt:r8>5600</vt:r8>
  </property>
  <property fmtid="{D5CDD505-2E9C-101B-9397-08002B2CF9AE}" pid="7" name="Author_">
    <vt:lpwstr>447;#Parsons, Alex|61354939-8ef1-40bf-a344-a283b52ba8e0</vt:lpwstr>
  </property>
  <property fmtid="{D5CDD505-2E9C-101B-9397-08002B2CF9AE}" pid="8" name="Subcategory_">
    <vt:lpwstr>283;#FM|6b363047-e12c-44ec-9837-aeed4884c22d</vt:lpwstr>
  </property>
  <property fmtid="{D5CDD505-2E9C-101B-9397-08002B2CF9AE}" pid="9" name="ECKeywords">
    <vt:lpwstr/>
  </property>
  <property fmtid="{D5CDD505-2E9C-101B-9397-08002B2CF9AE}" pid="10" name="WBS0">
    <vt:lpwstr>471;#S10000 Management and Administration|26ad7ea8-87d4-42ac-9781-b7fff1d89416</vt:lpwstr>
  </property>
  <property fmtid="{D5CDD505-2E9C-101B-9397-08002B2CF9AE}" pid="11" name="Tags10">
    <vt:lpwstr/>
  </property>
  <property fmtid="{D5CDD505-2E9C-101B-9397-08002B2CF9AE}" pid="12" name="WorkflowChangePath">
    <vt:lpwstr>141c4800-5459-4a0f-8f70-37b212b6aaa7,4;141c4800-5459-4a0f-8f70-37b212b6aaa7,4;141c4800-5459-4a0f-8f70-37b212b6aaa7,4;141c4800-5459-4a0f-8f70-37b212b6aaa7,6;141c4800-5459-4a0f-8f70-37b212b6aaa7,6;141c4800-5459-4a0f-8f70-37b212b6aaa7,6;141c4800-5459-4a0f-8f</vt:lpwstr>
  </property>
  <property fmtid="{D5CDD505-2E9C-101B-9397-08002B2CF9AE}" pid="13" name="DNS">
    <vt:lpwstr>44668;#S10000-FM-000454-R002</vt:lpwstr>
  </property>
  <property fmtid="{D5CDD505-2E9C-101B-9397-08002B2CF9AE}" pid="14" name="Archive Document Workflow">
    <vt:lpwstr>, </vt:lpwstr>
  </property>
  <property fmtid="{D5CDD505-2E9C-101B-9397-08002B2CF9AE}" pid="15" name="Submission Date">
    <vt:filetime>2023-08-09T16:57:02Z</vt:filetime>
  </property>
  <property fmtid="{D5CDD505-2E9C-101B-9397-08002B2CF9AE}" pid="16" name="Subcategory">
    <vt:lpwstr>20</vt:lpwstr>
  </property>
</Properties>
</file>