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1531" r:id="rId3"/>
    <p:sldId id="1529" r:id="rId4"/>
    <p:sldId id="1530" r:id="rId5"/>
    <p:sldId id="345" r:id="rId6"/>
    <p:sldId id="1016" r:id="rId7"/>
    <p:sldId id="1525" r:id="rId8"/>
    <p:sldId id="943" r:id="rId9"/>
    <p:sldId id="320" r:id="rId10"/>
    <p:sldId id="1526" r:id="rId11"/>
    <p:sldId id="1524" r:id="rId12"/>
    <p:sldId id="1690" r:id="rId13"/>
    <p:sldId id="342" r:id="rId14"/>
    <p:sldId id="1533" r:id="rId15"/>
    <p:sldId id="1521" r:id="rId16"/>
    <p:sldId id="1520" r:id="rId17"/>
    <p:sldId id="1537" r:id="rId18"/>
    <p:sldId id="1686" r:id="rId19"/>
    <p:sldId id="257" r:id="rId20"/>
    <p:sldId id="1685" r:id="rId21"/>
    <p:sldId id="288" r:id="rId22"/>
    <p:sldId id="1689" r:id="rId23"/>
    <p:sldId id="1528" r:id="rId24"/>
    <p:sldId id="1012" r:id="rId25"/>
    <p:sldId id="1010" r:id="rId26"/>
    <p:sldId id="527" r:id="rId27"/>
    <p:sldId id="481" r:id="rId28"/>
  </p:sldIdLst>
  <p:sldSz cx="12192000" cy="6858000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BF2DC9D5-208B-4071-90C6-90C572896D39}">
          <p14:sldIdLst>
            <p14:sldId id="256"/>
            <p14:sldId id="1531"/>
            <p14:sldId id="1529"/>
            <p14:sldId id="1530"/>
            <p14:sldId id="345"/>
            <p14:sldId id="1016"/>
            <p14:sldId id="1525"/>
            <p14:sldId id="943"/>
            <p14:sldId id="320"/>
            <p14:sldId id="1526"/>
            <p14:sldId id="1524"/>
            <p14:sldId id="1690"/>
            <p14:sldId id="342"/>
            <p14:sldId id="1533"/>
            <p14:sldId id="1521"/>
            <p14:sldId id="1520"/>
            <p14:sldId id="1537"/>
            <p14:sldId id="1686"/>
            <p14:sldId id="257"/>
            <p14:sldId id="1685"/>
            <p14:sldId id="288"/>
            <p14:sldId id="1689"/>
            <p14:sldId id="1528"/>
            <p14:sldId id="1012"/>
            <p14:sldId id="1010"/>
            <p14:sldId id="527"/>
            <p14:sldId id="48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na Domínguez Cañas" initials="UdMO" lastIdx="1" clrIdx="0">
    <p:extLst>
      <p:ext uri="{19B8F6BF-5375-455C-9EA6-DF929625EA0E}">
        <p15:presenceInfo xmlns:p15="http://schemas.microsoft.com/office/powerpoint/2012/main" userId="Elena Domínguez Cañas" providerId="None"/>
      </p:ext>
    </p:extLst>
  </p:cmAuthor>
  <p:cmAuthor id="2" name="Jesus Marco de Lucas" initials="JMdL" lastIdx="0" clrIdx="1">
    <p:extLst>
      <p:ext uri="{19B8F6BF-5375-455C-9EA6-DF929625EA0E}">
        <p15:presenceInfo xmlns:p15="http://schemas.microsoft.com/office/powerpoint/2012/main" userId="8ba4b02a66081ba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33"/>
    <a:srgbClr val="CCFFCC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18" autoAdjust="0"/>
    <p:restoredTop sz="87827" autoAdjust="0"/>
  </p:normalViewPr>
  <p:slideViewPr>
    <p:cSldViewPr snapToGrid="0">
      <p:cViewPr varScale="1">
        <p:scale>
          <a:sx n="112" d="100"/>
          <a:sy n="112" d="100"/>
        </p:scale>
        <p:origin x="208" y="432"/>
      </p:cViewPr>
      <p:guideLst/>
    </p:cSldViewPr>
  </p:slideViewPr>
  <p:outlineViewPr>
    <p:cViewPr>
      <p:scale>
        <a:sx n="33" d="100"/>
        <a:sy n="33" d="100"/>
      </p:scale>
      <p:origin x="0" y="-123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90" d="100"/>
          <a:sy n="90" d="100"/>
        </p:scale>
        <p:origin x="1800" y="-13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4" y="9428586"/>
            <a:ext cx="2945659" cy="498055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r">
              <a:defRPr sz="1200"/>
            </a:lvl1pPr>
          </a:lstStyle>
          <a:p>
            <a:fld id="{94F6D4A3-2CC8-4D0E-8999-C6BBE5CCB8E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848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r">
              <a:defRPr sz="1200"/>
            </a:lvl1pPr>
          </a:lstStyle>
          <a:p>
            <a:fld id="{CA01FBBB-CA9D-49B2-BCE2-A173908858DA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3" tIns="45712" rIns="91423" bIns="45712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23" tIns="45712" rIns="91423" bIns="45712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9428586"/>
            <a:ext cx="2945659" cy="498055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28586"/>
            <a:ext cx="2945659" cy="498055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r">
              <a:defRPr sz="1200"/>
            </a:lvl1pPr>
          </a:lstStyle>
          <a:p>
            <a:fld id="{06B238E5-8BDA-4519-841E-4111F90896FE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3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238E5-8BDA-4519-841E-4111F90896F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874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ln w="0">
            <a:noFill/>
          </a:ln>
        </p:spPr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And 2-n transfer to 13Be. Here we have ofcourse to work harde to get out results but they will come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5" name="PlaceHolder 3"/>
          <p:cNvSpPr>
            <a:spLocks noGrp="1"/>
          </p:cNvSpPr>
          <p:nvPr>
            <p:ph type="sldNum" idx="34"/>
          </p:nvPr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s-ES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88384D7-C9E1-4BD1-B410-DAE5DE7A0BD6}" type="slidenum">
              <a:rPr lang="es-ES" sz="1200" b="0" strike="noStrike" spc="-1">
                <a:solidFill>
                  <a:srgbClr val="000000"/>
                </a:solidFill>
                <a:latin typeface="Calibri"/>
              </a:rPr>
              <a:t>21</a:t>
            </a:fld>
            <a:endParaRPr lang="es-E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53115-D3D9-8447-A5CA-6C49519A89F6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841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These are the institute that are collaborating with equipment to SEC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8BC3F-EF26-3446-97F1-1184A08D7CEA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1801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err="1"/>
              <a:t>Dear</a:t>
            </a:r>
            <a:r>
              <a:rPr lang="es-ES"/>
              <a:t> </a:t>
            </a:r>
            <a:r>
              <a:rPr lang="es-ES" err="1"/>
              <a:t>audience</a:t>
            </a:r>
            <a:r>
              <a:rPr lang="es-ES"/>
              <a:t> I Will </a:t>
            </a:r>
            <a:r>
              <a:rPr lang="es-ES" err="1"/>
              <a:t>give</a:t>
            </a:r>
            <a:r>
              <a:rPr lang="es-ES"/>
              <a:t> </a:t>
            </a:r>
            <a:r>
              <a:rPr lang="es-ES" err="1"/>
              <a:t>you</a:t>
            </a:r>
            <a:r>
              <a:rPr lang="es-ES"/>
              <a:t> </a:t>
            </a:r>
            <a:r>
              <a:rPr lang="es-ES" err="1"/>
              <a:t>some</a:t>
            </a:r>
            <a:r>
              <a:rPr lang="es-ES"/>
              <a:t> </a:t>
            </a:r>
            <a:r>
              <a:rPr lang="es-ES" err="1"/>
              <a:t>information</a:t>
            </a:r>
            <a:r>
              <a:rPr lang="es-ES"/>
              <a:t> </a:t>
            </a:r>
            <a:r>
              <a:rPr lang="es-ES" err="1"/>
              <a:t>on</a:t>
            </a:r>
            <a:r>
              <a:rPr lang="es-ES"/>
              <a:t> </a:t>
            </a:r>
            <a:r>
              <a:rPr lang="es-ES" err="1"/>
              <a:t>the</a:t>
            </a:r>
            <a:r>
              <a:rPr lang="es-ES"/>
              <a:t> XT03 </a:t>
            </a:r>
            <a:r>
              <a:rPr lang="es-ES" err="1"/>
              <a:t>activity</a:t>
            </a:r>
            <a:r>
              <a:rPr lang="es-ES"/>
              <a:t> in RUN3</a:t>
            </a:r>
          </a:p>
          <a:p>
            <a:r>
              <a:rPr lang="es-ES"/>
              <a:t>SEC – </a:t>
            </a:r>
            <a:r>
              <a:rPr lang="es-ES" err="1"/>
              <a:t>Scattering</a:t>
            </a:r>
            <a:r>
              <a:rPr lang="es-ES"/>
              <a:t> </a:t>
            </a:r>
            <a:r>
              <a:rPr lang="es-ES" err="1"/>
              <a:t>Experiment</a:t>
            </a:r>
            <a:r>
              <a:rPr lang="es-ES"/>
              <a:t> </a:t>
            </a:r>
            <a:r>
              <a:rPr lang="es-ES" err="1"/>
              <a:t>Chamber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a </a:t>
            </a:r>
            <a:r>
              <a:rPr lang="es-ES" err="1"/>
              <a:t>versatile</a:t>
            </a:r>
            <a:r>
              <a:rPr lang="es-ES"/>
              <a:t> </a:t>
            </a:r>
            <a:r>
              <a:rPr lang="es-ES" err="1"/>
              <a:t>setup</a:t>
            </a:r>
            <a:r>
              <a:rPr lang="es-ES"/>
              <a:t> </a:t>
            </a:r>
            <a:r>
              <a:rPr lang="es-ES" err="1"/>
              <a:t>that</a:t>
            </a:r>
            <a:r>
              <a:rPr lang="es-ES"/>
              <a:t> can </a:t>
            </a:r>
            <a:r>
              <a:rPr lang="es-ES" err="1"/>
              <a:t>facilitate</a:t>
            </a:r>
            <a:r>
              <a:rPr lang="es-ES"/>
              <a:t> “travelling </a:t>
            </a:r>
            <a:r>
              <a:rPr lang="es-ES" err="1"/>
              <a:t>experiments</a:t>
            </a:r>
            <a:r>
              <a:rPr lang="es-ES"/>
              <a:t>” </a:t>
            </a:r>
          </a:p>
          <a:p>
            <a:r>
              <a:rPr lang="es-ES" err="1"/>
              <a:t>Especially</a:t>
            </a:r>
            <a:r>
              <a:rPr lang="es-ES"/>
              <a:t> </a:t>
            </a:r>
            <a:r>
              <a:rPr lang="es-ES" err="1"/>
              <a:t>reaction</a:t>
            </a:r>
            <a:r>
              <a:rPr lang="es-ES"/>
              <a:t> </a:t>
            </a:r>
            <a:r>
              <a:rPr lang="es-ES" err="1"/>
              <a:t>experiment</a:t>
            </a:r>
            <a:r>
              <a:rPr lang="es-ES"/>
              <a:t> </a:t>
            </a:r>
            <a:r>
              <a:rPr lang="es-ES" err="1"/>
              <a:t>with</a:t>
            </a:r>
            <a:r>
              <a:rPr lang="es-ES"/>
              <a:t> light </a:t>
            </a:r>
            <a:r>
              <a:rPr lang="es-ES" err="1"/>
              <a:t>nuclei</a:t>
            </a:r>
            <a:r>
              <a:rPr lang="es-ES"/>
              <a:t> </a:t>
            </a:r>
            <a:r>
              <a:rPr lang="es-ES" err="1"/>
              <a:t>that</a:t>
            </a:r>
            <a:r>
              <a:rPr lang="es-ES"/>
              <a:t> do </a:t>
            </a:r>
            <a:r>
              <a:rPr lang="es-ES" err="1"/>
              <a:t>not</a:t>
            </a:r>
            <a:r>
              <a:rPr lang="es-ES"/>
              <a:t> </a:t>
            </a:r>
            <a:r>
              <a:rPr lang="es-ES" err="1"/>
              <a:t>need</a:t>
            </a:r>
            <a:r>
              <a:rPr lang="es-ES"/>
              <a:t> </a:t>
            </a:r>
            <a:r>
              <a:rPr lang="es-ES" err="1"/>
              <a:t>the</a:t>
            </a:r>
            <a:r>
              <a:rPr lang="es-ES"/>
              <a:t> gamma </a:t>
            </a:r>
            <a:r>
              <a:rPr lang="es-ES" err="1"/>
              <a:t>detection</a:t>
            </a:r>
            <a:r>
              <a:rPr lang="es-ES"/>
              <a:t> </a:t>
            </a:r>
            <a:r>
              <a:rPr lang="es-ES" err="1"/>
              <a:t>of</a:t>
            </a:r>
            <a:r>
              <a:rPr lang="es-ES"/>
              <a:t> </a:t>
            </a:r>
            <a:r>
              <a:rPr lang="es-ES" err="1"/>
              <a:t>miniball</a:t>
            </a:r>
            <a:r>
              <a:rPr lang="es-ES"/>
              <a:t>. </a:t>
            </a:r>
          </a:p>
          <a:p>
            <a:r>
              <a:rPr lang="es-ES" err="1"/>
              <a:t>This</a:t>
            </a:r>
            <a:r>
              <a:rPr lang="es-ES"/>
              <a:t> </a:t>
            </a:r>
            <a:r>
              <a:rPr lang="es-ES" err="1"/>
              <a:t>chamber</a:t>
            </a:r>
            <a:r>
              <a:rPr lang="es-ES"/>
              <a:t> </a:t>
            </a:r>
            <a:r>
              <a:rPr lang="es-ES" err="1"/>
              <a:t>of</a:t>
            </a:r>
            <a:r>
              <a:rPr lang="es-ES"/>
              <a:t> 1m </a:t>
            </a:r>
            <a:r>
              <a:rPr lang="es-ES" err="1"/>
              <a:t>diameter</a:t>
            </a:r>
            <a:r>
              <a:rPr lang="es-ES"/>
              <a:t> can host a </a:t>
            </a:r>
            <a:r>
              <a:rPr lang="es-ES" err="1"/>
              <a:t>varity</a:t>
            </a:r>
            <a:r>
              <a:rPr lang="es-ES"/>
              <a:t> </a:t>
            </a:r>
            <a:r>
              <a:rPr lang="es-ES" err="1"/>
              <a:t>of</a:t>
            </a:r>
            <a:r>
              <a:rPr lang="es-ES"/>
              <a:t> </a:t>
            </a:r>
            <a:r>
              <a:rPr lang="es-ES" err="1"/>
              <a:t>setups</a:t>
            </a:r>
            <a:r>
              <a:rPr lang="es-ES"/>
              <a:t> </a:t>
            </a:r>
            <a:r>
              <a:rPr lang="es-ES" err="1"/>
              <a:t>inside</a:t>
            </a:r>
            <a:r>
              <a:rPr lang="es-ES"/>
              <a:t>. </a:t>
            </a:r>
            <a:r>
              <a:rPr lang="es-ES" err="1"/>
              <a:t>We</a:t>
            </a:r>
            <a:r>
              <a:rPr lang="es-ES"/>
              <a:t> are </a:t>
            </a:r>
            <a:r>
              <a:rPr lang="es-ES" err="1"/>
              <a:t>situated</a:t>
            </a:r>
            <a:r>
              <a:rPr lang="es-ES"/>
              <a:t> at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laast</a:t>
            </a:r>
            <a:r>
              <a:rPr lang="es-ES"/>
              <a:t> </a:t>
            </a:r>
            <a:r>
              <a:rPr lang="es-ES" err="1"/>
              <a:t>bend</a:t>
            </a:r>
            <a:r>
              <a:rPr lang="es-ES"/>
              <a:t> </a:t>
            </a:r>
            <a:r>
              <a:rPr lang="es-ES" err="1"/>
              <a:t>of</a:t>
            </a:r>
            <a:r>
              <a:rPr lang="es-ES"/>
              <a:t> HIE-ISOLDE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8BC3F-EF26-3446-97F1-1184A08D7CE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4760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 the equipment of IS690 was </a:t>
            </a:r>
            <a:r>
              <a:rPr lang="en-GB" err="1"/>
              <a:t>cleaneout</a:t>
            </a:r>
            <a:r>
              <a:rPr lang="en-GB"/>
              <a:t> and replaced by the TOSCA setup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8BC3F-EF26-3446-97F1-1184A08D7CEA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3780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main activity at SEC is reactions of light RIBs, (earlier have been studied: 7Be, 8B, 9Li, 15C)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Light nuclei: a laboratory of quantum mechanics. Many special nuclear formations appears like “clustering” of alpha particles, halos, n-skin ..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8BC3F-EF26-3446-97F1-1184A08D7CEA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8893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As said among these are the halo nuclei like 11Li and 11Be</a:t>
            </a:r>
          </a:p>
          <a:p>
            <a:r>
              <a:rPr lang="en-GB"/>
              <a:t>Using 9Li(</a:t>
            </a:r>
            <a:r>
              <a:rPr lang="en-GB" err="1"/>
              <a:t>t,p</a:t>
            </a:r>
            <a:r>
              <a:rPr lang="en-GB"/>
              <a:t>) we can produce and study the halo-nuclei  11Li and the resonances of 10Li (non-bound)</a:t>
            </a:r>
          </a:p>
          <a:p>
            <a:r>
              <a:rPr lang="en-GB"/>
              <a:t>Using the halo nuclei 11Be(</a:t>
            </a:r>
            <a:r>
              <a:rPr lang="en-GB" err="1"/>
              <a:t>t,p</a:t>
            </a:r>
            <a:r>
              <a:rPr lang="en-GB"/>
              <a:t>) we can reach the 13Be 14B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8BC3F-EF26-3446-97F1-1184A08D7CE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7222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B19F1-7248-DE50-DF95-5DC6F8DB7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FA5BA09-7B9B-3FCA-CD69-143BB8C790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DA95EF6-B337-DAD0-8E03-826CE40252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/>
              <a:t>So yes 13Be has been studied in several experiments, but these do not agree fully in the interpretations.</a:t>
            </a:r>
          </a:p>
          <a:p>
            <a:endParaRPr lang="en-GB" noProof="0"/>
          </a:p>
          <a:p>
            <a:r>
              <a:rPr lang="en-GB" noProof="0"/>
              <a:t>The latest results (2019) results from RIKEN with much better statistics, but still the interpretation of the data differs,</a:t>
            </a:r>
          </a:p>
          <a:p>
            <a:r>
              <a:rPr lang="en-GB" noProof="0"/>
              <a:t>As also indicated in the paper of </a:t>
            </a:r>
            <a:r>
              <a:rPr lang="en-GB" noProof="0" err="1"/>
              <a:t>Corsi</a:t>
            </a:r>
            <a:r>
              <a:rPr lang="en-GB" noProof="0"/>
              <a:t> </a:t>
            </a:r>
            <a:r>
              <a:rPr lang="en-GB" noProof="0" err="1"/>
              <a:t>et.al</a:t>
            </a:r>
            <a:r>
              <a:rPr lang="en-GB" noProof="0"/>
              <a:t> the the seed i.e. (p,2p) or (</a:t>
            </a:r>
            <a:r>
              <a:rPr lang="en-GB" noProof="0" err="1"/>
              <a:t>p,pn</a:t>
            </a:r>
            <a:r>
              <a:rPr lang="en-GB" noProof="0"/>
              <a:t>)  populate differently the states.</a:t>
            </a:r>
          </a:p>
          <a:p>
            <a:endParaRPr lang="en-GB" noProof="0"/>
          </a:p>
          <a:p>
            <a:r>
              <a:rPr lang="en-GB" noProof="0"/>
              <a:t>At R3B we have the </a:t>
            </a:r>
            <a:r>
              <a:rPr lang="en-GB" b="1" noProof="0"/>
              <a:t>UNIQNESS</a:t>
            </a:r>
            <a:r>
              <a:rPr lang="en-GB" noProof="0"/>
              <a:t> of higher beam energy, the </a:t>
            </a:r>
            <a:r>
              <a:rPr lang="en-GB" b="1" noProof="0"/>
              <a:t>best existing experimental setup and we would like to measure the two reactions </a:t>
            </a:r>
          </a:p>
          <a:p>
            <a:r>
              <a:rPr lang="en-GB" b="1" noProof="0"/>
              <a:t>with the same setup in the same beamtime.</a:t>
            </a:r>
          </a:p>
          <a:p>
            <a:endParaRPr lang="en-GB" b="1" noProof="0"/>
          </a:p>
          <a:p>
            <a:r>
              <a:rPr lang="en-GB" noProof="0"/>
              <a:t>We know from </a:t>
            </a:r>
            <a:r>
              <a:rPr lang="en-GB" sz="1200" noProof="0"/>
              <a:t>G. </a:t>
            </a:r>
            <a:r>
              <a:rPr lang="en-GB" sz="1200" noProof="0" err="1"/>
              <a:t>Randisi</a:t>
            </a:r>
            <a:r>
              <a:rPr lang="en-GB" sz="1200" noProof="0"/>
              <a:t> </a:t>
            </a:r>
            <a:r>
              <a:rPr lang="en-GB" sz="1200" noProof="0" err="1"/>
              <a:t>et.al</a:t>
            </a:r>
            <a:r>
              <a:rPr lang="en-GB" sz="1200" noProof="0"/>
              <a:t>. (GANIL) PHYS REV C 89, 034320 (2014)</a:t>
            </a:r>
            <a:r>
              <a:rPr lang="en-GB" noProof="0"/>
              <a:t> that the seed is important.</a:t>
            </a:r>
          </a:p>
          <a:p>
            <a:endParaRPr lang="en-GB" noProof="0"/>
          </a:p>
          <a:p>
            <a:r>
              <a:rPr lang="en-GB" noProof="0"/>
              <a:t>Thus it is and will be important to study the two reactions with the same setup at more or les the same time.</a:t>
            </a:r>
          </a:p>
          <a:p>
            <a:endParaRPr lang="en-GB" noProof="0"/>
          </a:p>
          <a:p>
            <a:endParaRPr lang="en-GB" noProof="0"/>
          </a:p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E80F77-9EDB-1378-7D93-CC91B0B2F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9D083-D343-C045-B4E1-1813EE57A3E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522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A48FB-5280-1938-0FB8-A52E26EDF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FF62CEF-FFDC-3D13-02C1-0C88A2D256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39DB99D-697B-99B2-BF48-CC197286C4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 IS690  11Be(</a:t>
            </a:r>
            <a:r>
              <a:rPr lang="en-GB" err="1"/>
              <a:t>t,p</a:t>
            </a:r>
            <a:r>
              <a:rPr lang="en-GB"/>
              <a:t>) @ 5.4 MeV/u at HIE-ISOLDE onto a solid 3H/Ti target</a:t>
            </a:r>
          </a:p>
          <a:p>
            <a:endParaRPr lang="en-GB"/>
          </a:p>
          <a:p>
            <a:r>
              <a:rPr lang="en-GB"/>
              <a:t>We have 22Ne contaminant in the beam, using the C-stripper foil we reduce this to about 1-2 % but anyhow its is quite a lot in the 11Be beam (this we monitored in our </a:t>
            </a:r>
            <a:r>
              <a:rPr lang="en-GB" err="1"/>
              <a:t>beamdump</a:t>
            </a:r>
            <a:r>
              <a:rPr lang="en-GB"/>
              <a:t>)</a:t>
            </a:r>
          </a:p>
          <a:p>
            <a:r>
              <a:rPr lang="en-GB"/>
              <a:t>Anyhow we have to take several targets into account: we further used deuteron target for setting up and calibrate the system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C4AB32-56D8-9594-208E-F244247E6B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8BC3F-EF26-3446-97F1-1184A08D7CEA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3128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To do these studies we need more complicated setup and this means a real upgrade of the SEC capabilities</a:t>
            </a:r>
          </a:p>
          <a:p>
            <a:r>
              <a:rPr lang="en-GB"/>
              <a:t>We have installed a very complete Si detector setup for detection of charge particles </a:t>
            </a:r>
          </a:p>
          <a:p>
            <a:r>
              <a:rPr lang="en-GB"/>
              <a:t>A pentagon of 5x  DSSD(60um) + PAD 1500um telescopes </a:t>
            </a:r>
          </a:p>
          <a:p>
            <a:r>
              <a:rPr lang="en-GB"/>
              <a:t>Downstream 2x S3 DSSD telescope  discs upstream a S5</a:t>
            </a:r>
          </a:p>
          <a:p>
            <a:r>
              <a:rPr lang="en-GB"/>
              <a:t>Further including 8x GAGG scintillators for gamma detection</a:t>
            </a:r>
          </a:p>
          <a:p>
            <a:r>
              <a:rPr lang="en-GB"/>
              <a:t>So about 2500 detector elements and 450 electronic channels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8BC3F-EF26-3446-97F1-1184A08D7CEA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6755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we use the 2Ne elastic inelastic  scattering on the CD2 target (however the data are so very good and will be published soon)</a:t>
            </a:r>
          </a:p>
          <a:p>
            <a:r>
              <a:rPr lang="en-GB"/>
              <a:t>Selecting the deuteron events we can place the theoretical kinematic curve </a:t>
            </a:r>
            <a:r>
              <a:rPr lang="en-GB" err="1"/>
              <a:t>ontop</a:t>
            </a:r>
            <a:r>
              <a:rPr lang="en-GB"/>
              <a:t> and identify the excitations, further introducing also the GAGG in coincidence</a:t>
            </a:r>
          </a:p>
          <a:p>
            <a:r>
              <a:rPr lang="en-GB"/>
              <a:t>We clearly identify the 1274 gamma rays</a:t>
            </a:r>
          </a:p>
          <a:p>
            <a:r>
              <a:rPr lang="en-GB"/>
              <a:t>So the system works excellently and we can proceed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8BC3F-EF26-3446-97F1-1184A08D7CEA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9587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509" y="1119531"/>
            <a:ext cx="10058400" cy="2593975"/>
          </a:xfrm>
          <a:prstGeom prst="rect">
            <a:avLst/>
          </a:prstGeom>
        </p:spPr>
        <p:txBody>
          <a:bodyPr anchor="b"/>
          <a:lstStyle>
            <a:lvl1pPr algn="ctr">
              <a:defRPr sz="40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GB" noProof="1"/>
              <a:t>Haga clic para modificar el estilo de título del patrón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7412" y="4169349"/>
            <a:ext cx="8615680" cy="106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793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7319" y="1036706"/>
            <a:ext cx="7381376" cy="5979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99454" y="1890525"/>
            <a:ext cx="10719829" cy="4590485"/>
          </a:xfrm>
          <a:prstGeom prst="rect">
            <a:avLst/>
          </a:prstGeom>
        </p:spPr>
        <p:txBody>
          <a:bodyPr/>
          <a:lstStyle>
            <a:lvl5pPr>
              <a:defRPr sz="2400">
                <a:solidFill>
                  <a:schemeClr val="tx1"/>
                </a:solidFill>
                <a:latin typeface="+mj-lt"/>
              </a:defRPr>
            </a:lvl5pPr>
            <a:lvl6pPr>
              <a:defRPr sz="1800">
                <a:solidFill>
                  <a:schemeClr val="tx1"/>
                </a:solidFill>
                <a:latin typeface="+mj-lt"/>
              </a:defRPr>
            </a:lvl6pPr>
            <a:lvl7pPr>
              <a:defRPr sz="1600">
                <a:solidFill>
                  <a:schemeClr val="tx1"/>
                </a:solidFill>
                <a:latin typeface="+mj-lt"/>
              </a:defRPr>
            </a:lvl7pPr>
            <a:lvl8pPr>
              <a:defRPr sz="3200">
                <a:solidFill>
                  <a:schemeClr val="tx1"/>
                </a:solidFill>
                <a:latin typeface="+mj-lt"/>
              </a:defRPr>
            </a:lvl8pPr>
            <a:lvl9pPr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4"/>
            <a:r>
              <a:rPr lang="es-ES" dirty="0"/>
              <a:t>Haga clic para modificar el estilo de texto del patrón</a:t>
            </a:r>
          </a:p>
          <a:p>
            <a:pPr lvl="5"/>
            <a:r>
              <a:rPr lang="es-ES" dirty="0"/>
              <a:t>Segundo nivel</a:t>
            </a:r>
          </a:p>
          <a:p>
            <a:pPr lvl="6"/>
            <a:r>
              <a:rPr lang="es-ES" dirty="0"/>
              <a:t>Tercer nivel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60480" y="64617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79CA15-6B8C-46B3-BCC5-8F63089C5E6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1528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F97F5F-F0EE-044B-9B85-B59D02173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F13B62C-FDF6-2C4F-930C-13009E85B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s-ES"/>
              <a:t>O. Tengblad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412168D-1FE8-724C-9628-642CF7C77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D64F53D-2A03-FA4B-A328-D570D8582DFC}" type="slidenum">
              <a:rPr lang="en-US" altLang="es-ES" smtClean="0"/>
              <a:pPr/>
              <a:t>‹Nº›</a:t>
            </a:fld>
            <a:endParaRPr lang="en-US" altLang="es-ES" sz="2400"/>
          </a:p>
        </p:txBody>
      </p:sp>
    </p:spTree>
    <p:extLst>
      <p:ext uri="{BB962C8B-B14F-4D97-AF65-F5344CB8AC3E}">
        <p14:creationId xmlns:p14="http://schemas.microsoft.com/office/powerpoint/2010/main" val="90295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F46CD-3393-FCF1-9926-DB34A8C5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D99E1A-2691-9DDB-4011-3F35253AF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12D426-8E61-9E2B-83C5-5D36E180D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 Tengblad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BD07F-A153-C2EE-F338-F77D884E2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C9D5-FC4A-F24E-8326-053EA1DE2FE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55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/>
        </p:nvSpPr>
        <p:spPr>
          <a:xfrm rot="10800000">
            <a:off x="360" y="16560"/>
            <a:ext cx="914040" cy="6857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0" y="636840"/>
            <a:ext cx="914040" cy="685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Cambria"/>
            </a:endParaRPr>
          </a:p>
        </p:txBody>
      </p:sp>
      <p:pic>
        <p:nvPicPr>
          <p:cNvPr id="11" name="Imagen 1"/>
          <p:cNvPicPr/>
          <p:nvPr/>
        </p:nvPicPr>
        <p:blipFill>
          <a:blip r:embed="rId2"/>
          <a:stretch/>
        </p:blipFill>
        <p:spPr>
          <a:xfrm>
            <a:off x="0" y="16200"/>
            <a:ext cx="2973960" cy="581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" name="Imagen 11" descr="Imagen que contiene dibujo&#10;&#10;El contenido generado por IA puede ser incorrecto."/>
          <p:cNvPicPr/>
          <p:nvPr/>
        </p:nvPicPr>
        <p:blipFill>
          <a:blip r:embed="rId3"/>
          <a:stretch/>
        </p:blipFill>
        <p:spPr>
          <a:xfrm>
            <a:off x="10321560" y="0"/>
            <a:ext cx="1869840" cy="711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" name="Imagen 14"/>
          <p:cNvPicPr/>
          <p:nvPr/>
        </p:nvPicPr>
        <p:blipFill>
          <a:blip r:embed="rId4"/>
          <a:stretch/>
        </p:blipFill>
        <p:spPr>
          <a:xfrm>
            <a:off x="0" y="597960"/>
            <a:ext cx="914040" cy="955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2777400" y="1036800"/>
            <a:ext cx="7381080" cy="597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s-ES" sz="2800" b="0" strike="noStrike" spc="-100">
                <a:solidFill>
                  <a:schemeClr val="dk2"/>
                </a:solidFill>
                <a:latin typeface="Calibri"/>
              </a:rPr>
              <a:t>Haga clic para modificar el estilo de título del patrón</a:t>
            </a:r>
            <a:endParaRPr lang="es-ES" sz="2800" b="0" strike="noStrike" spc="-1">
              <a:solidFill>
                <a:schemeClr val="dk1"/>
              </a:solidFill>
              <a:latin typeface="Cambria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1199520" y="1890360"/>
            <a:ext cx="10719360" cy="459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1554480" lvl="4" indent="-228600" defTabSz="914400">
              <a:lnSpc>
                <a:spcPct val="100000"/>
              </a:lnSpc>
              <a:spcBef>
                <a:spcPts val="479"/>
              </a:spcBef>
              <a:buClr>
                <a:srgbClr val="DC5924"/>
              </a:buClr>
              <a:buFont typeface="Arial"/>
              <a:buChar char="•"/>
            </a:pPr>
            <a:r>
              <a:rPr lang="es-ES" sz="2400" b="0" strike="noStrike" spc="-1">
                <a:solidFill>
                  <a:schemeClr val="dk1"/>
                </a:solidFill>
                <a:latin typeface="Calibri"/>
              </a:rPr>
              <a:t>Haga clic para modificar el estilo de texto del patrón</a:t>
            </a:r>
            <a:endParaRPr lang="es-ES" sz="2400" b="0" strike="noStrike" spc="-1">
              <a:solidFill>
                <a:schemeClr val="dk1"/>
              </a:solidFill>
              <a:latin typeface="Cambria"/>
            </a:endParaRPr>
          </a:p>
          <a:p>
            <a:pPr marL="1737360" lvl="5" indent="-182880" defTabSz="914400">
              <a:lnSpc>
                <a:spcPct val="100000"/>
              </a:lnSpc>
              <a:spcBef>
                <a:spcPts val="360"/>
              </a:spcBef>
              <a:buClr>
                <a:srgbClr val="7A7A7A"/>
              </a:buClr>
              <a:buFont typeface="Arial"/>
              <a:buChar char="•"/>
            </a:pPr>
            <a:r>
              <a:rPr lang="es-ES" sz="1800" b="0" strike="noStrike" spc="-1">
                <a:solidFill>
                  <a:schemeClr val="dk1"/>
                </a:solidFill>
                <a:latin typeface="Calibri"/>
              </a:rPr>
              <a:t>Segundo nivel</a:t>
            </a:r>
            <a:endParaRPr lang="es-ES" sz="1800" b="0" strike="noStrike" spc="-1">
              <a:solidFill>
                <a:schemeClr val="dk1"/>
              </a:solidFill>
              <a:latin typeface="Cambria"/>
            </a:endParaRPr>
          </a:p>
          <a:p>
            <a:pPr marL="1920240" lvl="6" indent="-182880" defTabSz="914400">
              <a:lnSpc>
                <a:spcPct val="100000"/>
              </a:lnSpc>
              <a:spcBef>
                <a:spcPts val="320"/>
              </a:spcBef>
              <a:buClr>
                <a:srgbClr val="F5C201"/>
              </a:buClr>
              <a:buFont typeface="Arial"/>
              <a:buChar char="•"/>
            </a:pPr>
            <a:r>
              <a:rPr lang="es-ES" sz="1600" b="0" strike="noStrike" spc="-1">
                <a:solidFill>
                  <a:schemeClr val="dk1"/>
                </a:solidFill>
                <a:latin typeface="Calibri"/>
              </a:rPr>
              <a:t>Tercer nivel</a:t>
            </a:r>
            <a:endParaRPr lang="es-ES" sz="1600" b="0" strike="noStrike" spc="-1">
              <a:solidFill>
                <a:schemeClr val="dk1"/>
              </a:solidFill>
              <a:latin typeface="Cambria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sldNum" idx="1"/>
          </p:nvPr>
        </p:nvSpPr>
        <p:spPr>
          <a:xfrm>
            <a:off x="11460600" y="6461640"/>
            <a:ext cx="731160" cy="396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lang="es-ES" sz="1800" b="0" strike="noStrike" spc="-1">
                <a:solidFill>
                  <a:schemeClr val="dk1"/>
                </a:solidFill>
                <a:latin typeface="Cambria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8802DAC6-9520-4D03-8D1C-E2D06B34722A}" type="slidenum">
              <a:rPr lang="es-ES" sz="1800" b="0" strike="noStrike" spc="-1">
                <a:solidFill>
                  <a:schemeClr val="dk1"/>
                </a:solidFill>
                <a:latin typeface="Cambria"/>
              </a:rPr>
              <a:t>‹Nº›</a:t>
            </a:fld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4285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8625" y="-52396"/>
            <a:ext cx="10190923" cy="9807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9904" y="1340769"/>
            <a:ext cx="10204715" cy="4525963"/>
          </a:xfrm>
        </p:spPr>
        <p:txBody>
          <a:bodyPr/>
          <a:lstStyle>
            <a:lvl1pPr>
              <a:buFontTx/>
              <a:buBlip>
                <a:blip r:embed="rId2"/>
              </a:buBlip>
              <a:defRPr sz="1800"/>
            </a:lvl1pPr>
            <a:lvl2pPr>
              <a:buFont typeface="Wingdings" pitchFamily="2" charset="2"/>
              <a:buChar char="Ø"/>
              <a:defRPr sz="1600"/>
            </a:lvl2pPr>
            <a:lvl3pPr>
              <a:defRPr sz="1600"/>
            </a:lvl3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AC933078-2E63-454A-9177-1CD5F56B56D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85531" y="118885"/>
            <a:ext cx="11203773" cy="742950"/>
            <a:chOff x="329" y="908"/>
            <a:chExt cx="4499" cy="468"/>
          </a:xfrm>
        </p:grpSpPr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97555B62-75F9-A946-A237-C0905E5F8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9" y="908"/>
              <a:ext cx="1062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CACCA4C1-0F4C-F140-9489-686062E4A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" y="1333"/>
              <a:ext cx="3417" cy="43"/>
            </a:xfrm>
            <a:prstGeom prst="rect">
              <a:avLst/>
            </a:prstGeom>
            <a:gradFill rotWithShape="1">
              <a:gsLst>
                <a:gs pos="0">
                  <a:srgbClr val="CC0000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 sz="1800"/>
            </a:p>
          </p:txBody>
        </p:sp>
      </p:grpSp>
      <p:pic>
        <p:nvPicPr>
          <p:cNvPr id="9" name="Picture 5" descr="F:\KVI-P08\csic-iem2.gif">
            <a:extLst>
              <a:ext uri="{FF2B5EF4-FFF2-40B4-BE49-F238E27FC236}">
                <a16:creationId xmlns:a16="http://schemas.microsoft.com/office/drawing/2014/main" id="{580F352D-5779-4A4F-B11B-D547E39109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 l="31432"/>
          <a:stretch>
            <a:fillRect/>
          </a:stretch>
        </p:blipFill>
        <p:spPr bwMode="auto">
          <a:xfrm>
            <a:off x="109765" y="6214716"/>
            <a:ext cx="1087569" cy="614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137158E-18A6-4B40-B6D3-2B9A66A019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00512" y="6381328"/>
            <a:ext cx="1165733" cy="476672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EACD9503-6038-C64D-809A-66A0F8AA7E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98071" y="6566040"/>
            <a:ext cx="7280612" cy="27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b="0" i="0">
                <a:latin typeface="Copperplate"/>
                <a:cs typeface="+mn-cs"/>
              </a:defRPr>
            </a:lvl1pPr>
          </a:lstStyle>
          <a:p>
            <a:pPr algn="l">
              <a:defRPr/>
            </a:pPr>
            <a:r>
              <a:rPr lang="es-ES"/>
              <a:t>O. Tengblad</a:t>
            </a:r>
            <a:endParaRPr lang="es-ES" dirty="0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76347FED-A6D7-ACBC-867B-077E1248A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6148" y="6486515"/>
            <a:ext cx="646545" cy="394231"/>
          </a:xfrm>
        </p:spPr>
        <p:txBody>
          <a:bodyPr/>
          <a:lstStyle/>
          <a:p>
            <a:fld id="{03CB32BC-ACB9-DC45-9D7E-0233BBF8AF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9436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0800000">
            <a:off x="0" y="16232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92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CA71314-9E02-8875-427A-7F27424764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232"/>
            <a:ext cx="2974366" cy="5815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 descr="Imagen que contiene dibujo&#10;&#10;El contenido generado por IA puede ser incorrecto.">
            <a:extLst>
              <a:ext uri="{FF2B5EF4-FFF2-40B4-BE49-F238E27FC236}">
                <a16:creationId xmlns:a16="http://schemas.microsoft.com/office/drawing/2014/main" id="{625FF5AE-E1CE-79C3-5EAC-56541B2B7BC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634" y="0"/>
            <a:ext cx="1870366" cy="71183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1E336A4-2376-432C-6519-A400FFE224D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597812"/>
            <a:ext cx="914400" cy="95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6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8" r:id="rId4"/>
    <p:sldLayoutId id="2147483669" r:id="rId5"/>
    <p:sldLayoutId id="2147483670" r:id="rId6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12.png"/><Relationship Id="rId4" Type="http://schemas.openxmlformats.org/officeDocument/2006/relationships/hyperlink" Target="mailto:sebastian.gomez@csic.es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4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gif"/><Relationship Id="rId11" Type="http://schemas.openxmlformats.org/officeDocument/2006/relationships/image" Target="../media/image93.png"/><Relationship Id="rId5" Type="http://schemas.openxmlformats.org/officeDocument/2006/relationships/image" Target="../media/image87.gif"/><Relationship Id="rId15" Type="http://schemas.openxmlformats.org/officeDocument/2006/relationships/image" Target="../media/image84.png"/><Relationship Id="rId10" Type="http://schemas.openxmlformats.org/officeDocument/2006/relationships/image" Target="../media/image92.png"/><Relationship Id="rId4" Type="http://schemas.openxmlformats.org/officeDocument/2006/relationships/image" Target="../media/image86.gif"/><Relationship Id="rId9" Type="http://schemas.openxmlformats.org/officeDocument/2006/relationships/image" Target="../media/image91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hyperlink" Target="mailto:olof.tengblad@csic.es" TargetMode="External"/><Relationship Id="rId4" Type="http://schemas.openxmlformats.org/officeDocument/2006/relationships/hyperlink" Target="mailto:joakim.cederkall@nuclear.lu.s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080FC9B-1186-F4E0-7213-B9A72F71A4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3751" r="2500" b="3661"/>
          <a:stretch>
            <a:fillRect/>
          </a:stretch>
        </p:blipFill>
        <p:spPr>
          <a:xfrm>
            <a:off x="966355" y="745685"/>
            <a:ext cx="11131854" cy="5963328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6355" y="745685"/>
            <a:ext cx="9320645" cy="1772596"/>
          </a:xfrm>
        </p:spPr>
        <p:txBody>
          <a:bodyPr/>
          <a:lstStyle/>
          <a:p>
            <a:r>
              <a:rPr lang="es-ES" sz="6000" i="1" dirty="0">
                <a:latin typeface="+mn-lt"/>
              </a:rPr>
              <a:t>ARIEL in </a:t>
            </a:r>
            <a:r>
              <a:rPr lang="es-ES" sz="6000" i="1" dirty="0" err="1">
                <a:latin typeface="+mn-lt"/>
              </a:rPr>
              <a:t>view</a:t>
            </a:r>
            <a:r>
              <a:rPr lang="es-ES" sz="6000" i="1">
                <a:latin typeface="+mn-lt"/>
              </a:rPr>
              <a:t> </a:t>
            </a:r>
            <a:r>
              <a:rPr lang="es-ES" sz="6000" i="1" err="1">
                <a:latin typeface="+mn-lt"/>
              </a:rPr>
              <a:t>of</a:t>
            </a:r>
            <a:r>
              <a:rPr lang="es-ES" sz="6000" i="1">
                <a:latin typeface="+mn-lt"/>
              </a:rPr>
              <a:t> HIE-ISOLDE</a:t>
            </a:r>
            <a:br>
              <a:rPr lang="es-ES" sz="6000" i="1">
                <a:latin typeface="+mn-lt"/>
              </a:rPr>
            </a:br>
            <a:br>
              <a:rPr lang="es-ES" sz="2800" i="1">
                <a:latin typeface="+mn-lt"/>
              </a:rPr>
            </a:br>
            <a:r>
              <a:rPr lang="es-ES" sz="2800" b="1" i="1">
                <a:solidFill>
                  <a:srgbClr val="002060"/>
                </a:solidFill>
                <a:latin typeface="+mn-lt"/>
              </a:rPr>
              <a:t>SEC </a:t>
            </a:r>
            <a:r>
              <a:rPr lang="es-ES" sz="2800" b="1" i="1" err="1">
                <a:solidFill>
                  <a:srgbClr val="002060"/>
                </a:solidFill>
                <a:latin typeface="+mn-lt"/>
              </a:rPr>
              <a:t>activities</a:t>
            </a:r>
            <a:r>
              <a:rPr lang="es-ES" sz="2800" b="1" i="1">
                <a:solidFill>
                  <a:srgbClr val="002060"/>
                </a:solidFill>
                <a:latin typeface="+mn-lt"/>
              </a:rPr>
              <a:t> at </a:t>
            </a:r>
            <a:r>
              <a:rPr lang="es-ES" sz="2800" b="1" i="1" err="1">
                <a:solidFill>
                  <a:srgbClr val="002060"/>
                </a:solidFill>
                <a:latin typeface="+mn-lt"/>
              </a:rPr>
              <a:t>the</a:t>
            </a:r>
            <a:r>
              <a:rPr lang="es-ES" sz="2800" b="1" i="1">
                <a:solidFill>
                  <a:srgbClr val="002060"/>
                </a:solidFill>
                <a:latin typeface="+mn-lt"/>
              </a:rPr>
              <a:t> XT03 </a:t>
            </a:r>
            <a:r>
              <a:rPr lang="es-ES" sz="2800" b="1" i="1" err="1">
                <a:solidFill>
                  <a:srgbClr val="002060"/>
                </a:solidFill>
                <a:latin typeface="+mn-lt"/>
              </a:rPr>
              <a:t>beamline</a:t>
            </a:r>
            <a:r>
              <a:rPr lang="es-ES" sz="2800" b="1" i="1">
                <a:solidFill>
                  <a:srgbClr val="002060"/>
                </a:solidFill>
                <a:latin typeface="+mn-lt"/>
              </a:rPr>
              <a:t> </a:t>
            </a:r>
            <a:r>
              <a:rPr lang="es-ES" sz="2800" b="1" i="1" err="1">
                <a:solidFill>
                  <a:srgbClr val="002060"/>
                </a:solidFill>
                <a:latin typeface="+mn-lt"/>
              </a:rPr>
              <a:t>of</a:t>
            </a:r>
            <a:r>
              <a:rPr lang="es-ES" sz="2800" b="1" i="1">
                <a:solidFill>
                  <a:srgbClr val="002060"/>
                </a:solidFill>
                <a:latin typeface="+mn-lt"/>
              </a:rPr>
              <a:t> HIE - ISOLDE</a:t>
            </a:r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6EDE5E27-FFCC-78C1-B2C4-8368EEFD5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2368" y="5045515"/>
            <a:ext cx="3288512" cy="1066800"/>
          </a:xfrm>
        </p:spPr>
        <p:txBody>
          <a:bodyPr/>
          <a:lstStyle/>
          <a:p>
            <a:pPr algn="ctr"/>
            <a:r>
              <a:rPr lang="en-GB">
                <a:solidFill>
                  <a:schemeClr val="tx2"/>
                </a:solidFill>
              </a:rPr>
              <a:t>Olof TENGBLAD</a:t>
            </a:r>
          </a:p>
          <a:p>
            <a:pPr algn="ctr"/>
            <a:r>
              <a:rPr lang="en-GB">
                <a:solidFill>
                  <a:schemeClr val="tx2"/>
                </a:solidFill>
              </a:rPr>
              <a:t>IEM - CSIC</a:t>
            </a:r>
          </a:p>
        </p:txBody>
      </p:sp>
    </p:spTree>
    <p:extLst>
      <p:ext uri="{BB962C8B-B14F-4D97-AF65-F5344CB8AC3E}">
        <p14:creationId xmlns:p14="http://schemas.microsoft.com/office/powerpoint/2010/main" val="825880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C52BD-54C3-5525-82CE-C0F34847E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10824419-610B-62D8-872A-BF0350D39049}"/>
              </a:ext>
            </a:extLst>
          </p:cNvPr>
          <p:cNvGrpSpPr/>
          <p:nvPr/>
        </p:nvGrpSpPr>
        <p:grpSpPr>
          <a:xfrm>
            <a:off x="1050527" y="1943183"/>
            <a:ext cx="10724133" cy="4687296"/>
            <a:chOff x="1050527" y="1943183"/>
            <a:chExt cx="10724133" cy="4687296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C19D34B6-773B-095C-4621-7B8AB53BC0C8}"/>
                </a:ext>
              </a:extLst>
            </p:cNvPr>
            <p:cNvGrpSpPr/>
            <p:nvPr/>
          </p:nvGrpSpPr>
          <p:grpSpPr>
            <a:xfrm>
              <a:off x="1050527" y="1943183"/>
              <a:ext cx="10724133" cy="4687296"/>
              <a:chOff x="3065784" y="1774371"/>
              <a:chExt cx="8888988" cy="4687296"/>
            </a:xfrm>
          </p:grpSpPr>
          <p:grpSp>
            <p:nvGrpSpPr>
              <p:cNvPr id="16" name="Grupo 15">
                <a:extLst>
                  <a:ext uri="{FF2B5EF4-FFF2-40B4-BE49-F238E27FC236}">
                    <a16:creationId xmlns:a16="http://schemas.microsoft.com/office/drawing/2014/main" id="{A89FB7A5-B7A3-BF27-C2E5-7792816DA402}"/>
                  </a:ext>
                </a:extLst>
              </p:cNvPr>
              <p:cNvGrpSpPr/>
              <p:nvPr/>
            </p:nvGrpSpPr>
            <p:grpSpPr>
              <a:xfrm>
                <a:off x="4734560" y="1774371"/>
                <a:ext cx="2605826" cy="1542388"/>
                <a:chOff x="4734560" y="1774371"/>
                <a:chExt cx="2605826" cy="1542388"/>
              </a:xfrm>
            </p:grpSpPr>
            <p:pic>
              <p:nvPicPr>
                <p:cNvPr id="11" name="Imagen 10">
                  <a:extLst>
                    <a:ext uri="{FF2B5EF4-FFF2-40B4-BE49-F238E27FC236}">
                      <a16:creationId xmlns:a16="http://schemas.microsoft.com/office/drawing/2014/main" id="{8AECDC38-6D36-5089-76FA-8D66298B43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61492" y="1774371"/>
                  <a:ext cx="1578894" cy="1542388"/>
                </a:xfrm>
                <a:prstGeom prst="rect">
                  <a:avLst/>
                </a:prstGeom>
              </p:spPr>
            </p:pic>
            <p:sp>
              <p:nvSpPr>
                <p:cNvPr id="14" name="Rectángulo 13">
                  <a:extLst>
                    <a:ext uri="{FF2B5EF4-FFF2-40B4-BE49-F238E27FC236}">
                      <a16:creationId xmlns:a16="http://schemas.microsoft.com/office/drawing/2014/main" id="{20AE82DA-E972-0F32-555E-72FB6E511C70}"/>
                    </a:ext>
                  </a:extLst>
                </p:cNvPr>
                <p:cNvSpPr/>
                <p:nvPr/>
              </p:nvSpPr>
              <p:spPr>
                <a:xfrm>
                  <a:off x="4734560" y="2635355"/>
                  <a:ext cx="1026932" cy="6626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B5DE2A96-2C95-D781-11E6-DE722899F7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5785" y="1821920"/>
                <a:ext cx="8888989" cy="4639747"/>
              </a:xfrm>
              <a:prstGeom prst="rect">
                <a:avLst/>
              </a:prstGeom>
            </p:spPr>
          </p:pic>
        </p:grp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DDF97D11-C905-658C-987A-F0ABD0B2A3F2}"/>
                </a:ext>
              </a:extLst>
            </p:cNvPr>
            <p:cNvSpPr/>
            <p:nvPr/>
          </p:nvSpPr>
          <p:spPr>
            <a:xfrm>
              <a:off x="2943679" y="2679700"/>
              <a:ext cx="1526721" cy="8058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4FC62DCF-9C00-BE3C-AF91-5DDE8F11B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C9D5-FC4A-F24E-8326-053EA1DE2FEF}" type="slidenum">
              <a:rPr lang="en-GB" smtClean="0"/>
              <a:t>10</a:t>
            </a:fld>
            <a:endParaRPr lang="en-GB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BE1E04D-9B42-DB0E-C8A8-CCB0C1733E3B}"/>
              </a:ext>
            </a:extLst>
          </p:cNvPr>
          <p:cNvSpPr/>
          <p:nvPr/>
        </p:nvSpPr>
        <p:spPr>
          <a:xfrm>
            <a:off x="2835961" y="188857"/>
            <a:ext cx="84321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baseline="30000" dirty="0"/>
              <a:t>13</a:t>
            </a:r>
            <a:r>
              <a:rPr lang="en-GB" b="1" dirty="0"/>
              <a:t>Be is interesting as subsystem of the 2-neutron halo nucleus </a:t>
            </a:r>
            <a:r>
              <a:rPr lang="en-GB" b="1" baseline="30000" dirty="0"/>
              <a:t>14</a:t>
            </a:r>
            <a:r>
              <a:rPr lang="en-GB" b="1" dirty="0"/>
              <a:t>Be.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The relative positions of the  1/2</a:t>
            </a:r>
            <a:r>
              <a:rPr lang="en-GB" b="1" baseline="30000" dirty="0"/>
              <a:t>+</a:t>
            </a:r>
            <a:r>
              <a:rPr lang="en-GB" b="1" dirty="0"/>
              <a:t> </a:t>
            </a:r>
            <a:r>
              <a:rPr lang="en-GB" b="1" baseline="30000" dirty="0"/>
              <a:t> </a:t>
            </a:r>
            <a:r>
              <a:rPr lang="en-GB" b="1" dirty="0"/>
              <a:t>and  1/2</a:t>
            </a:r>
            <a:r>
              <a:rPr lang="en-GB" b="1" baseline="30000" dirty="0"/>
              <a:t>-</a:t>
            </a:r>
            <a:r>
              <a:rPr lang="en-GB" b="1" dirty="0"/>
              <a:t> </a:t>
            </a:r>
            <a:r>
              <a:rPr lang="en-GB" b="1" baseline="30000" dirty="0"/>
              <a:t> </a:t>
            </a:r>
            <a:r>
              <a:rPr lang="en-GB" b="1" dirty="0"/>
              <a:t>resonances</a:t>
            </a:r>
            <a:r>
              <a:rPr lang="en-GB" b="1" baseline="30000" dirty="0"/>
              <a:t> </a:t>
            </a:r>
            <a:r>
              <a:rPr lang="en-GB" b="1" dirty="0"/>
              <a:t>are debated.</a:t>
            </a:r>
          </a:p>
          <a:p>
            <a:r>
              <a:rPr lang="en-GB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055938" algn="l"/>
              </a:tabLst>
            </a:pPr>
            <a:r>
              <a:rPr lang="en-GB" b="1" dirty="0"/>
              <a:t>The 1/2</a:t>
            </a:r>
            <a:r>
              <a:rPr lang="en-GB" b="1" baseline="30000" dirty="0"/>
              <a:t>-</a:t>
            </a:r>
            <a:r>
              <a:rPr lang="en-GB" b="1" dirty="0"/>
              <a:t> state obtained from the breakup  of </a:t>
            </a:r>
            <a:r>
              <a:rPr lang="en-GB" b="1" baseline="30000" dirty="0"/>
              <a:t>14</a:t>
            </a:r>
            <a:r>
              <a:rPr lang="en-GB" b="1" dirty="0"/>
              <a:t>Be breakup (</a:t>
            </a:r>
            <a:r>
              <a:rPr lang="en-GB" b="1" baseline="30000" dirty="0"/>
              <a:t>13</a:t>
            </a:r>
            <a:r>
              <a:rPr lang="en-GB" b="1" dirty="0"/>
              <a:t>Be) </a:t>
            </a:r>
            <a:r>
              <a:rPr lang="en-US" b="1" dirty="0"/>
              <a:t>appears at a surprisingly low energy compared with its analogue in </a:t>
            </a:r>
            <a:r>
              <a:rPr lang="en-GB" b="1" baseline="30000" dirty="0"/>
              <a:t>15</a:t>
            </a:r>
            <a:r>
              <a:rPr lang="en-US" b="1" dirty="0"/>
              <a:t>C (</a:t>
            </a:r>
            <a:r>
              <a:rPr lang="en-GB" b="1" baseline="30000" dirty="0"/>
              <a:t>14</a:t>
            </a:r>
            <a:r>
              <a:rPr lang="en-US" b="1" dirty="0" err="1"/>
              <a:t>C+n</a:t>
            </a:r>
            <a:r>
              <a:rPr lang="en-US" b="1" dirty="0"/>
              <a:t>).</a:t>
            </a:r>
            <a:endParaRPr lang="es-ES" b="1" dirty="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9D59B063-2221-2B54-8098-6230C8057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 Tengblad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DA9C392-091A-0DAB-7D21-F2D2BF3EE26D}"/>
              </a:ext>
            </a:extLst>
          </p:cNvPr>
          <p:cNvSpPr/>
          <p:nvPr/>
        </p:nvSpPr>
        <p:spPr>
          <a:xfrm>
            <a:off x="6489700" y="2032286"/>
            <a:ext cx="3225800" cy="1752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5DC18B77-5659-21AD-14A2-B0D9E3472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052" y="2045129"/>
            <a:ext cx="2471096" cy="185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94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55FDD-35E6-8B76-9A24-32062AF5F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35812CF5-C5B6-EB1E-9EB3-4F62A785A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012" y="5305344"/>
            <a:ext cx="2422757" cy="12213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00F6049-E22C-A157-E086-E1A4B0127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315" y="86126"/>
            <a:ext cx="7098645" cy="597938"/>
          </a:xfrm>
        </p:spPr>
        <p:txBody>
          <a:bodyPr/>
          <a:lstStyle/>
          <a:p>
            <a:r>
              <a:rPr lang="en-GB" sz="2400">
                <a:latin typeface="+mn-lt"/>
              </a:rPr>
              <a:t>Physics goal: to perform the combined set of experiments</a:t>
            </a:r>
          </a:p>
        </p:txBody>
      </p:sp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2FB4ED4B-CEAB-F6A7-E100-8970A739C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"/>
          <a:stretch>
            <a:fillRect/>
          </a:stretch>
        </p:blipFill>
        <p:spPr>
          <a:xfrm>
            <a:off x="1319461" y="2899281"/>
            <a:ext cx="3750045" cy="267341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7474CBA-2815-684F-B2C2-9E091EB09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850" y="1694399"/>
            <a:ext cx="2580930" cy="86031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968193D-A6C8-D0C7-9C38-60F83E5DA36E}"/>
              </a:ext>
            </a:extLst>
          </p:cNvPr>
          <p:cNvSpPr txBox="1"/>
          <p:nvPr/>
        </p:nvSpPr>
        <p:spPr>
          <a:xfrm>
            <a:off x="6473517" y="839021"/>
            <a:ext cx="5262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1">
                <a:cs typeface="Arial" panose="020B0604020202020204" pitchFamily="34" charset="0"/>
              </a:rPr>
              <a:t>Study of open quantum systems, </a:t>
            </a:r>
            <a:r>
              <a:rPr lang="en-GB" sz="1800" b="1" i="1" baseline="30000">
                <a:cs typeface="Arial" panose="020B0604020202020204" pitchFamily="34" charset="0"/>
              </a:rPr>
              <a:t>11</a:t>
            </a:r>
            <a:r>
              <a:rPr lang="en-GB" sz="1800" b="1" i="1">
                <a:cs typeface="Arial" panose="020B0604020202020204" pitchFamily="34" charset="0"/>
              </a:rPr>
              <a:t>Li, and </a:t>
            </a:r>
            <a:r>
              <a:rPr lang="en-GB" sz="1800" b="1" i="1" baseline="30000">
                <a:cs typeface="Arial" panose="020B0604020202020204" pitchFamily="34" charset="0"/>
              </a:rPr>
              <a:t>13</a:t>
            </a:r>
            <a:r>
              <a:rPr lang="en-GB" sz="1800" b="1" i="1">
                <a:cs typeface="Arial" panose="020B0604020202020204" pitchFamily="34" charset="0"/>
              </a:rPr>
              <a:t>Be </a:t>
            </a:r>
          </a:p>
          <a:p>
            <a:r>
              <a:rPr lang="en-GB" sz="1800" b="1" i="1">
                <a:cs typeface="Arial" panose="020B0604020202020204" pitchFamily="34" charset="0"/>
              </a:rPr>
              <a:t>using (p,2p) and (</a:t>
            </a:r>
            <a:r>
              <a:rPr lang="en-GB" sz="1800" b="1" i="1" err="1">
                <a:cs typeface="Arial" panose="020B0604020202020204" pitchFamily="34" charset="0"/>
              </a:rPr>
              <a:t>p,pn</a:t>
            </a:r>
            <a:r>
              <a:rPr lang="en-GB" sz="1800" b="1" i="1">
                <a:cs typeface="Arial" panose="020B0604020202020204" pitchFamily="34" charset="0"/>
              </a:rPr>
              <a:t>) reactions at R3B</a:t>
            </a:r>
            <a:endParaRPr lang="en-GB" i="1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5FB752-CFCC-705F-8B48-CB4A211DB994}"/>
              </a:ext>
            </a:extLst>
          </p:cNvPr>
          <p:cNvSpPr txBox="1"/>
          <p:nvPr/>
        </p:nvSpPr>
        <p:spPr>
          <a:xfrm>
            <a:off x="1048319" y="839021"/>
            <a:ext cx="4704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/>
              <a:t>Studying the Structure of Light Exotic Nuclei  in Inverse-Kinematics Reactions</a:t>
            </a:r>
            <a:endParaRPr lang="en-GB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C16752F-EF1E-F8DD-3304-0D3EDA2E8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650597"/>
            <a:ext cx="5545997" cy="4100197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5261E73-AD85-FA43-B0B8-2B489A96A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CA15-6B8C-46B3-BCC5-8F63089C5E6F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2872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91CA6-327D-A8A7-9560-C1BFA075F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1EEFB2E-0DE7-4D35-0882-CFBFD4EF5FDD}"/>
              </a:ext>
            </a:extLst>
          </p:cNvPr>
          <p:cNvSpPr txBox="1"/>
          <p:nvPr/>
        </p:nvSpPr>
        <p:spPr>
          <a:xfrm>
            <a:off x="3398503" y="134630"/>
            <a:ext cx="589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C00000"/>
                </a:solidFill>
                <a:cs typeface="Times New Roman" panose="02020603050405020304" pitchFamily="18" charset="0"/>
              </a:rPr>
              <a:t>IS690 </a:t>
            </a:r>
            <a:r>
              <a:rPr lang="es-ES" sz="2800" baseline="30000" dirty="0">
                <a:solidFill>
                  <a:srgbClr val="C00000"/>
                </a:solidFill>
                <a:cs typeface="Times New Roman" panose="02020603050405020304" pitchFamily="18" charset="0"/>
              </a:rPr>
              <a:t>11</a:t>
            </a:r>
            <a:r>
              <a:rPr lang="es-ES" sz="2800" dirty="0">
                <a:solidFill>
                  <a:srgbClr val="C00000"/>
                </a:solidFill>
                <a:cs typeface="Times New Roman" panose="02020603050405020304" pitchFamily="18" charset="0"/>
              </a:rPr>
              <a:t>Be(</a:t>
            </a:r>
            <a:r>
              <a:rPr lang="es-ES" sz="28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t,p</a:t>
            </a:r>
            <a:r>
              <a:rPr lang="es-ES" sz="2800" dirty="0">
                <a:solidFill>
                  <a:srgbClr val="C00000"/>
                </a:solidFill>
                <a:cs typeface="Times New Roman" panose="02020603050405020304" pitchFamily="18" charset="0"/>
              </a:rPr>
              <a:t>) </a:t>
            </a:r>
            <a:r>
              <a:rPr lang="es-ES" sz="28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Experiment</a:t>
            </a:r>
            <a:endParaRPr lang="es-ES" sz="28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885626CB-91E5-3DE4-6599-BCE06869EC8A}"/>
              </a:ext>
            </a:extLst>
          </p:cNvPr>
          <p:cNvSpPr txBox="1"/>
          <p:nvPr/>
        </p:nvSpPr>
        <p:spPr>
          <a:xfrm>
            <a:off x="1322718" y="733985"/>
            <a:ext cx="8820742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baseline="30000" dirty="0"/>
              <a:t>3</a:t>
            </a:r>
            <a:r>
              <a:rPr lang="en-US" sz="2000" b="1" dirty="0"/>
              <a:t>H-Targe</a:t>
            </a:r>
            <a:r>
              <a:rPr lang="en-US" sz="2000" dirty="0"/>
              <a:t>t: 12 × 5 mm, </a:t>
            </a:r>
            <a:r>
              <a:rPr lang="en-US" sz="2000" b="1" dirty="0"/>
              <a:t>1 µm-thick </a:t>
            </a:r>
            <a:r>
              <a:rPr lang="en-US" sz="2000" dirty="0"/>
              <a:t>Ti foil loaded with </a:t>
            </a:r>
            <a:r>
              <a:rPr lang="en-US" sz="2000" b="1" dirty="0"/>
              <a:t>tritium</a:t>
            </a:r>
            <a:r>
              <a:rPr lang="en-US" sz="2000" dirty="0"/>
              <a:t> </a:t>
            </a:r>
            <a:r>
              <a:rPr lang="en-US" sz="2000" b="1" dirty="0"/>
              <a:t>(³H/Ti ≈ 0.4)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/>
              <a:t>activity</a:t>
            </a:r>
            <a:r>
              <a:rPr lang="en-US" sz="2000" dirty="0"/>
              <a:t> of the source is </a:t>
            </a:r>
            <a:r>
              <a:rPr lang="en-US" sz="2000" b="1" dirty="0"/>
              <a:t>3,38 </a:t>
            </a:r>
            <a:r>
              <a:rPr lang="en-US" sz="2000" b="1" dirty="0" err="1"/>
              <a:t>GBq</a:t>
            </a:r>
            <a:r>
              <a:rPr lang="en-US" sz="2000" b="1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study the </a:t>
            </a:r>
            <a:r>
              <a:rPr lang="en-US" sz="2000" b="1" dirty="0"/>
              <a:t>angular distribution of the protons, </a:t>
            </a:r>
            <a:r>
              <a:rPr lang="en-US" sz="2000" dirty="0"/>
              <a:t>and the </a:t>
            </a:r>
          </a:p>
          <a:p>
            <a:pPr algn="just"/>
            <a:r>
              <a:rPr lang="en-US" sz="2000" b="1" dirty="0"/>
              <a:t>    gamma spectrum</a:t>
            </a:r>
            <a:r>
              <a:rPr lang="en-US" sz="2000" dirty="0"/>
              <a:t> to characterize the </a:t>
            </a:r>
            <a:r>
              <a:rPr lang="en-US" sz="2000" b="1" dirty="0"/>
              <a:t>high excited states.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EEE883-91F7-4C1E-1F62-B1CE41C24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38" y="2714659"/>
            <a:ext cx="6077452" cy="266373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43FDC03-D6F5-2382-E97F-3BCD1569F3DC}"/>
              </a:ext>
            </a:extLst>
          </p:cNvPr>
          <p:cNvSpPr txBox="1"/>
          <p:nvPr/>
        </p:nvSpPr>
        <p:spPr>
          <a:xfrm>
            <a:off x="1172022" y="5378394"/>
            <a:ext cx="71731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Contaminant</a:t>
            </a:r>
            <a:r>
              <a:rPr lang="en-US"/>
              <a:t> in the  </a:t>
            </a:r>
            <a:r>
              <a:rPr lang="en-GB" b="1" baseline="30000">
                <a:solidFill>
                  <a:srgbClr val="0070C0"/>
                </a:solidFill>
              </a:rPr>
              <a:t>11</a:t>
            </a:r>
            <a:r>
              <a:rPr lang="es-ES" b="1">
                <a:solidFill>
                  <a:srgbClr val="0070C0"/>
                </a:solidFill>
              </a:rPr>
              <a:t>Be </a:t>
            </a:r>
            <a:r>
              <a:rPr lang="en-US"/>
              <a:t>beam, of  </a:t>
            </a:r>
            <a:r>
              <a:rPr lang="en-GB" b="1" baseline="30000">
                <a:solidFill>
                  <a:srgbClr val="0070C0"/>
                </a:solidFill>
              </a:rPr>
              <a:t>22</a:t>
            </a:r>
            <a:r>
              <a:rPr lang="es-ES" b="1">
                <a:solidFill>
                  <a:srgbClr val="0070C0"/>
                </a:solidFill>
              </a:rPr>
              <a:t>Ne</a:t>
            </a:r>
            <a:r>
              <a:rPr lang="en-US"/>
              <a:t>, reduced to about 2–10% using the C-foil stripper.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s-ES" b="1" err="1">
                <a:solidFill>
                  <a:srgbClr val="0000FF"/>
                </a:solidFill>
                <a:sym typeface="Wingdings" pitchFamily="2" charset="2"/>
              </a:rPr>
              <a:t>also</a:t>
            </a:r>
            <a:r>
              <a:rPr lang="es-ES" b="1">
                <a:solidFill>
                  <a:srgbClr val="0000FF"/>
                </a:solidFill>
                <a:sym typeface="Wingdings" pitchFamily="2" charset="2"/>
              </a:rPr>
              <a:t> run </a:t>
            </a:r>
            <a:r>
              <a:rPr lang="es-ES" b="1" err="1">
                <a:solidFill>
                  <a:srgbClr val="0000FF"/>
                </a:solidFill>
                <a:sym typeface="Wingdings" pitchFamily="2" charset="2"/>
              </a:rPr>
              <a:t>experiment</a:t>
            </a:r>
            <a:r>
              <a:rPr lang="es-ES" b="1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s-ES" b="1" err="1">
                <a:solidFill>
                  <a:srgbClr val="0000FF"/>
                </a:solidFill>
                <a:sym typeface="Wingdings" pitchFamily="2" charset="2"/>
              </a:rPr>
              <a:t>with</a:t>
            </a:r>
            <a:r>
              <a:rPr lang="es-ES" b="1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s-ES" b="1" err="1">
                <a:solidFill>
                  <a:srgbClr val="0000FF"/>
                </a:solidFill>
                <a:sym typeface="Wingdings" pitchFamily="2" charset="2"/>
              </a:rPr>
              <a:t>only</a:t>
            </a:r>
            <a:r>
              <a:rPr lang="es-ES" b="1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s-ES" b="1" baseline="30000">
                <a:solidFill>
                  <a:srgbClr val="0000FF"/>
                </a:solidFill>
                <a:sym typeface="Wingdings" pitchFamily="2" charset="2"/>
              </a:rPr>
              <a:t>22</a:t>
            </a:r>
            <a:r>
              <a:rPr lang="es-ES" b="1">
                <a:solidFill>
                  <a:srgbClr val="0000FF"/>
                </a:solidFill>
                <a:sym typeface="Wingdings" pitchFamily="2" charset="2"/>
              </a:rPr>
              <a:t>Ne </a:t>
            </a:r>
            <a:r>
              <a:rPr lang="es-ES" b="1" err="1">
                <a:solidFill>
                  <a:srgbClr val="0000FF"/>
                </a:solidFill>
                <a:sym typeface="Wingdings" pitchFamily="2" charset="2"/>
              </a:rPr>
              <a:t>beam</a:t>
            </a:r>
            <a:r>
              <a:rPr lang="es-ES" b="1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s-ES">
                <a:sym typeface="Wingdings" pitchFamily="2" charset="2"/>
              </a:rPr>
              <a:t>(no C-stripper </a:t>
            </a:r>
            <a:r>
              <a:rPr lang="es-ES" err="1">
                <a:sym typeface="Wingdings" pitchFamily="2" charset="2"/>
              </a:rPr>
              <a:t>foil</a:t>
            </a:r>
            <a:r>
              <a:rPr lang="es-ES">
                <a:sym typeface="Wingdings" pitchFamily="2" charset="2"/>
              </a:rPr>
              <a:t> in </a:t>
            </a:r>
            <a:r>
              <a:rPr lang="es-ES" err="1">
                <a:sym typeface="Wingdings" pitchFamily="2" charset="2"/>
              </a:rPr>
              <a:t>the</a:t>
            </a:r>
            <a:r>
              <a:rPr lang="es-ES">
                <a:sym typeface="Wingdings" pitchFamily="2" charset="2"/>
              </a:rPr>
              <a:t> </a:t>
            </a:r>
            <a:r>
              <a:rPr lang="es-ES" err="1">
                <a:sym typeface="Wingdings" pitchFamily="2" charset="2"/>
              </a:rPr>
              <a:t>bend</a:t>
            </a:r>
            <a:r>
              <a:rPr lang="es-ES">
                <a:sym typeface="Wingdings" pitchFamily="2" charset="2"/>
              </a:rPr>
              <a:t> </a:t>
            </a:r>
            <a:r>
              <a:rPr lang="es-ES" err="1">
                <a:sym typeface="Wingdings" pitchFamily="2" charset="2"/>
              </a:rPr>
              <a:t>to</a:t>
            </a:r>
            <a:r>
              <a:rPr lang="es-ES">
                <a:sym typeface="Wingdings" pitchFamily="2" charset="2"/>
              </a:rPr>
              <a:t> XT03)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37DD8B-6C17-F3BD-9BAF-CC8774206FAD}"/>
              </a:ext>
            </a:extLst>
          </p:cNvPr>
          <p:cNvSpPr txBox="1"/>
          <p:nvPr/>
        </p:nvSpPr>
        <p:spPr>
          <a:xfrm>
            <a:off x="9145102" y="1934314"/>
            <a:ext cx="255756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s-ES" b="1" err="1"/>
              <a:t>beams</a:t>
            </a:r>
            <a:r>
              <a:rPr lang="es-ES" b="1"/>
              <a:t> @ 5,4 </a:t>
            </a:r>
            <a:r>
              <a:rPr lang="es-ES" b="1" err="1"/>
              <a:t>MeV</a:t>
            </a:r>
            <a:r>
              <a:rPr lang="es-ES" b="1"/>
              <a:t>/u</a:t>
            </a:r>
            <a:r>
              <a:rPr lang="es-ES"/>
              <a:t> </a:t>
            </a:r>
            <a:endParaRPr lang="en-GB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79E77D7-86BF-E478-861F-941D37DB6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1728" y="2302740"/>
            <a:ext cx="2514600" cy="39116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B5A805D-EF7D-B61A-8957-DE7C75C54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CA15-6B8C-46B3-BCC5-8F63089C5E6F}" type="slidenum">
              <a:rPr lang="es-ES" smtClean="0"/>
              <a:pPr/>
              <a:t>12</a:t>
            </a:fld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95C770F-D0AF-F7B0-038E-86D4D5E05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171" y="2182090"/>
            <a:ext cx="30607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4CDE890-86A7-6CBA-7254-E522446EF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27" y="3613302"/>
            <a:ext cx="6624332" cy="289644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8ACC077-E7B4-65EB-F7A8-2F8B65406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285" y="1211613"/>
            <a:ext cx="3873500" cy="1979917"/>
          </a:xfrm>
          <a:prstGeom prst="rect">
            <a:avLst/>
          </a:prstGeom>
        </p:spPr>
      </p:pic>
      <p:sp>
        <p:nvSpPr>
          <p:cNvPr id="3" name="Flecha izquierda 2">
            <a:extLst>
              <a:ext uri="{FF2B5EF4-FFF2-40B4-BE49-F238E27FC236}">
                <a16:creationId xmlns:a16="http://schemas.microsoft.com/office/drawing/2014/main" id="{2A9EDD52-C7C3-F664-AFA6-3B948A943195}"/>
              </a:ext>
            </a:extLst>
          </p:cNvPr>
          <p:cNvSpPr/>
          <p:nvPr/>
        </p:nvSpPr>
        <p:spPr>
          <a:xfrm>
            <a:off x="8004444" y="1988567"/>
            <a:ext cx="882515" cy="333082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DC07EF-394D-07F4-66E2-107A171D2037}"/>
              </a:ext>
            </a:extLst>
          </p:cNvPr>
          <p:cNvSpPr txBox="1"/>
          <p:nvPr/>
        </p:nvSpPr>
        <p:spPr>
          <a:xfrm>
            <a:off x="4088809" y="218268"/>
            <a:ext cx="2971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rgbClr val="C00000"/>
                </a:solidFill>
                <a:ea typeface="Baskerville" panose="02020502070401020303" pitchFamily="18" charset="0"/>
              </a:rPr>
              <a:t>IS690b: </a:t>
            </a:r>
            <a:r>
              <a:rPr lang="es-ES" sz="2400" baseline="30000" dirty="0">
                <a:solidFill>
                  <a:srgbClr val="C00000"/>
                </a:solidFill>
                <a:ea typeface="Baskerville" panose="02020502070401020303" pitchFamily="18" charset="0"/>
              </a:rPr>
              <a:t>11</a:t>
            </a:r>
            <a:r>
              <a:rPr lang="es-ES" sz="2400" dirty="0">
                <a:solidFill>
                  <a:srgbClr val="C00000"/>
                </a:solidFill>
                <a:ea typeface="Baskerville" panose="02020502070401020303" pitchFamily="18" charset="0"/>
              </a:rPr>
              <a:t>Be(</a:t>
            </a:r>
            <a:r>
              <a:rPr lang="es-ES" sz="2400" dirty="0" err="1">
                <a:solidFill>
                  <a:srgbClr val="C00000"/>
                </a:solidFill>
                <a:ea typeface="Baskerville" panose="02020502070401020303" pitchFamily="18" charset="0"/>
              </a:rPr>
              <a:t>t,p</a:t>
            </a:r>
            <a:r>
              <a:rPr lang="es-ES" sz="2400" dirty="0">
                <a:solidFill>
                  <a:srgbClr val="C00000"/>
                </a:solidFill>
                <a:ea typeface="Baskerville" panose="02020502070401020303" pitchFamily="18" charset="0"/>
              </a:rPr>
              <a:t>)</a:t>
            </a:r>
            <a:r>
              <a:rPr lang="es-ES" sz="2400" baseline="30000" dirty="0">
                <a:solidFill>
                  <a:srgbClr val="C00000"/>
                </a:solidFill>
                <a:ea typeface="Baskerville" panose="02020502070401020303" pitchFamily="18" charset="0"/>
              </a:rPr>
              <a:t>13</a:t>
            </a:r>
            <a:r>
              <a:rPr lang="es-ES" sz="2400" dirty="0">
                <a:solidFill>
                  <a:srgbClr val="C00000"/>
                </a:solidFill>
                <a:ea typeface="Baskerville" panose="02020502070401020303" pitchFamily="18" charset="0"/>
              </a:rPr>
              <a:t>Be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6B9FBF92-A8D0-66AF-4E22-84C3E13C3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CA15-6B8C-46B3-BCC5-8F63089C5E6F}" type="slidenum">
              <a:rPr lang="es-ES" smtClean="0"/>
              <a:pPr/>
              <a:t>13</a:t>
            </a:fld>
            <a:endParaRPr lang="es-E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F3D4985-E3C0-9301-B57A-58A69DB2F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308" y="1478340"/>
            <a:ext cx="2516302" cy="107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7B95875B-CB7A-BFD7-6027-049ED99EF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940" y="4228238"/>
            <a:ext cx="2634590" cy="128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A0A3576-8FEC-EBB0-CA94-C0EA19FA6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9" t="23769" r="22580" b="16017"/>
          <a:stretch>
            <a:fillRect/>
          </a:stretch>
        </p:blipFill>
        <p:spPr>
          <a:xfrm rot="1630884">
            <a:off x="1749353" y="3275944"/>
            <a:ext cx="1026548" cy="202460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6C38AEE-EE2D-6096-88AB-41FC6FDC6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9641" r="14025" b="17042"/>
          <a:stretch>
            <a:fillRect/>
          </a:stretch>
        </p:blipFill>
        <p:spPr>
          <a:xfrm>
            <a:off x="9595215" y="1487722"/>
            <a:ext cx="1838040" cy="239458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F1213C5-66D2-1280-AFFA-F3CF1CF5BD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2879" y="5510129"/>
            <a:ext cx="1470805" cy="87463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55F51298-C63D-D195-1CED-211349E88F64}"/>
              </a:ext>
            </a:extLst>
          </p:cNvPr>
          <p:cNvSpPr txBox="1"/>
          <p:nvPr/>
        </p:nvSpPr>
        <p:spPr>
          <a:xfrm>
            <a:off x="2123440" y="1211613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S3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453879B-858E-3E8B-AD8C-C78795852D4E}"/>
              </a:ext>
            </a:extLst>
          </p:cNvPr>
          <p:cNvSpPr txBox="1"/>
          <p:nvPr/>
        </p:nvSpPr>
        <p:spPr>
          <a:xfrm>
            <a:off x="10231893" y="4107740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S5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5CF6E7D-4DCF-71BF-501A-1B6F4309F226}"/>
              </a:ext>
            </a:extLst>
          </p:cNvPr>
          <p:cNvSpPr txBox="1"/>
          <p:nvPr/>
        </p:nvSpPr>
        <p:spPr>
          <a:xfrm>
            <a:off x="9680191" y="6075671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W1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DD55BDE-9816-1636-634E-33BFD70E246A}"/>
              </a:ext>
            </a:extLst>
          </p:cNvPr>
          <p:cNvSpPr txBox="1"/>
          <p:nvPr/>
        </p:nvSpPr>
        <p:spPr>
          <a:xfrm>
            <a:off x="1087180" y="3347943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MSX40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FD193BB-A33E-6916-8070-27E1AAA1D9FA}"/>
              </a:ext>
            </a:extLst>
          </p:cNvPr>
          <p:cNvSpPr txBox="1"/>
          <p:nvPr/>
        </p:nvSpPr>
        <p:spPr>
          <a:xfrm>
            <a:off x="10848245" y="6201687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tx2">
                    <a:lumMod val="75000"/>
                  </a:schemeClr>
                </a:solidFill>
              </a:rPr>
              <a:t>MSX25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F506D6A-72B7-8055-F0BC-E404A574A1A8}"/>
              </a:ext>
            </a:extLst>
          </p:cNvPr>
          <p:cNvSpPr txBox="1"/>
          <p:nvPr/>
        </p:nvSpPr>
        <p:spPr>
          <a:xfrm>
            <a:off x="8466932" y="808870"/>
            <a:ext cx="295262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SCIONIX  </a:t>
            </a:r>
            <a:r>
              <a:rPr lang="en-US" dirty="0" err="1">
                <a:solidFill>
                  <a:schemeClr val="tx2"/>
                </a:solidFill>
              </a:rPr>
              <a:t>Gd₂Al₂Ga₃O</a:t>
            </a:r>
            <a:r>
              <a:rPr lang="en-US" dirty="0">
                <a:solidFill>
                  <a:schemeClr val="tx2"/>
                </a:solidFill>
              </a:rPr>
              <a:t>₁₂:Ce</a:t>
            </a:r>
          </a:p>
          <a:p>
            <a:r>
              <a:rPr lang="en-US" dirty="0">
                <a:solidFill>
                  <a:schemeClr val="tx2"/>
                </a:solidFill>
              </a:rPr>
              <a:t>8x   GAGG  for  </a:t>
            </a:r>
            <a:r>
              <a:rPr lang="en-US" sz="2000" dirty="0">
                <a:solidFill>
                  <a:schemeClr val="tx2"/>
                </a:solidFill>
                <a:latin typeface="Symbol" pitchFamily="2" charset="2"/>
              </a:rPr>
              <a:t>g</a:t>
            </a:r>
            <a:r>
              <a:rPr lang="en-US" dirty="0">
                <a:solidFill>
                  <a:schemeClr val="tx2"/>
                </a:solidFill>
              </a:rPr>
              <a:t> detection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D8D2942-FBF7-73F0-A419-08ACEA02B586}"/>
              </a:ext>
            </a:extLst>
          </p:cNvPr>
          <p:cNvSpPr txBox="1"/>
          <p:nvPr/>
        </p:nvSpPr>
        <p:spPr>
          <a:xfrm>
            <a:off x="1968949" y="2647505"/>
            <a:ext cx="1294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16x32 pixels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2DE5C2E-C298-37F2-B0D5-A89284D76BCE}"/>
              </a:ext>
            </a:extLst>
          </p:cNvPr>
          <p:cNvSpPr txBox="1"/>
          <p:nvPr/>
        </p:nvSpPr>
        <p:spPr>
          <a:xfrm>
            <a:off x="10715879" y="3913536"/>
            <a:ext cx="1294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16x24 pixels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50D9503-4BF5-2B25-521D-EE97BE923569}"/>
              </a:ext>
            </a:extLst>
          </p:cNvPr>
          <p:cNvSpPr txBox="1"/>
          <p:nvPr/>
        </p:nvSpPr>
        <p:spPr>
          <a:xfrm>
            <a:off x="8937628" y="6435095"/>
            <a:ext cx="1294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16x16 pixels</a:t>
            </a:r>
          </a:p>
        </p:txBody>
      </p:sp>
    </p:spTree>
    <p:extLst>
      <p:ext uri="{BB962C8B-B14F-4D97-AF65-F5344CB8AC3E}">
        <p14:creationId xmlns:p14="http://schemas.microsoft.com/office/powerpoint/2010/main" val="3440103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C35B2B-1487-A81A-797A-146BC145D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CA15-6B8C-46B3-BCC5-8F63089C5E6F}" type="slidenum">
              <a:rPr lang="es-ES" smtClean="0"/>
              <a:pPr/>
              <a:t>14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00445D2-A3C4-32C4-2F14-D6765811C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49663"/>
            <a:ext cx="5875592" cy="234255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41473D7-4445-26DB-9DD9-3606A0CA7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993" y="1029658"/>
            <a:ext cx="4124697" cy="26078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FE0483E-9A35-044D-281F-B6467F690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219" y="0"/>
            <a:ext cx="3764280" cy="32906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CFB92D-EAC5-ACA8-7A40-06AA33325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310" y="3290670"/>
            <a:ext cx="4660098" cy="344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87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DDF30D-C5C3-A2F9-9CAE-9FF728F32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544" y="97271"/>
            <a:ext cx="3171536" cy="597938"/>
          </a:xfrm>
        </p:spPr>
        <p:txBody>
          <a:bodyPr/>
          <a:lstStyle/>
          <a:p>
            <a:r>
              <a:rPr lang="en-GB">
                <a:latin typeface="+mn-lt"/>
              </a:rPr>
              <a:t>Electronics &amp;  DAQ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68D542B-A07C-4194-712E-623C0A76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CA15-6B8C-46B3-BCC5-8F63089C5E6F}" type="slidenum">
              <a:rPr lang="es-ES" smtClean="0"/>
              <a:pPr/>
              <a:t>15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3BEA096-42DE-E1DC-C8C3-E16AED5FD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832" y="772160"/>
            <a:ext cx="10247232" cy="57607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90C4DEF-D1A4-6A30-E5EF-D9A168ECC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47" y="197427"/>
            <a:ext cx="4124697" cy="260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4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7EFBD-B9F9-61ED-3271-4B17822D5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AC976-E7B2-E1A9-856C-D14139F4B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294" y="114538"/>
            <a:ext cx="6726266" cy="597938"/>
          </a:xfrm>
        </p:spPr>
        <p:txBody>
          <a:bodyPr/>
          <a:lstStyle/>
          <a:p>
            <a:r>
              <a:rPr lang="en-GB" i="1" err="1"/>
              <a:t>mvme</a:t>
            </a:r>
            <a:r>
              <a:rPr lang="en-GB"/>
              <a:t>  -  </a:t>
            </a:r>
            <a:r>
              <a:rPr lang="en-GB" err="1">
                <a:latin typeface="+mn-lt"/>
              </a:rPr>
              <a:t>Mesytec</a:t>
            </a:r>
            <a:r>
              <a:rPr lang="en-GB">
                <a:latin typeface="+mn-lt"/>
              </a:rPr>
              <a:t> VME Data Acquisition system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D4123A8E-DE73-17A3-05A1-312482D18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433" y="872987"/>
            <a:ext cx="10167056" cy="5582918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F430DEB1-4366-7579-3A34-A445BCFA619D}"/>
              </a:ext>
            </a:extLst>
          </p:cNvPr>
          <p:cNvSpPr txBox="1"/>
          <p:nvPr/>
        </p:nvSpPr>
        <p:spPr>
          <a:xfrm>
            <a:off x="1713186" y="688321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SEC </a:t>
            </a:r>
            <a:r>
              <a:rPr lang="en-GB" b="1"/>
              <a:t>chamber</a:t>
            </a:r>
          </a:p>
        </p:txBody>
      </p:sp>
      <p:sp>
        <p:nvSpPr>
          <p:cNvPr id="42" name="Marcador de número de diapositiva 41">
            <a:extLst>
              <a:ext uri="{FF2B5EF4-FFF2-40B4-BE49-F238E27FC236}">
                <a16:creationId xmlns:a16="http://schemas.microsoft.com/office/drawing/2014/main" id="{EA032185-76A9-8B99-3E75-26E5277E1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CA15-6B8C-46B3-BCC5-8F63089C5E6F}" type="slidenum">
              <a:rPr lang="es-ES" smtClean="0"/>
              <a:pPr/>
              <a:t>16</a:t>
            </a:fld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CE6A505-D169-9F97-3D7A-7382234AC48C}"/>
              </a:ext>
            </a:extLst>
          </p:cNvPr>
          <p:cNvSpPr txBox="1"/>
          <p:nvPr/>
        </p:nvSpPr>
        <p:spPr>
          <a:xfrm>
            <a:off x="7959925" y="2281550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</a:rPr>
              <a:t>512 </a:t>
            </a:r>
            <a:r>
              <a:rPr lang="en-GB" sz="1400" b="1" dirty="0" err="1">
                <a:solidFill>
                  <a:srgbClr val="C00000"/>
                </a:solidFill>
              </a:rPr>
              <a:t>ch</a:t>
            </a:r>
            <a:r>
              <a:rPr lang="en-GB" sz="1400" b="1" dirty="0">
                <a:solidFill>
                  <a:srgbClr val="C00000"/>
                </a:solidFill>
              </a:rPr>
              <a:t> </a:t>
            </a:r>
            <a:endParaRPr lang="en-GB" sz="1200" b="1" dirty="0">
              <a:solidFill>
                <a:srgbClr val="C0000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C2C91C4-D096-E8DA-D366-A779A80E9EA9}"/>
              </a:ext>
            </a:extLst>
          </p:cNvPr>
          <p:cNvSpPr txBox="1"/>
          <p:nvPr/>
        </p:nvSpPr>
        <p:spPr>
          <a:xfrm>
            <a:off x="8012824" y="4404289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rgbClr val="C00000"/>
                </a:solidFill>
              </a:rPr>
              <a:t>32 </a:t>
            </a:r>
            <a:r>
              <a:rPr lang="en-GB" sz="1400" b="1" err="1">
                <a:solidFill>
                  <a:srgbClr val="C00000"/>
                </a:solidFill>
              </a:rPr>
              <a:t>ch</a:t>
            </a:r>
            <a:endParaRPr lang="en-GB" sz="1400" b="1">
              <a:solidFill>
                <a:srgbClr val="C0000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4D58210-7F59-A2A2-F233-C56CAF006903}"/>
              </a:ext>
            </a:extLst>
          </p:cNvPr>
          <p:cNvSpPr txBox="1"/>
          <p:nvPr/>
        </p:nvSpPr>
        <p:spPr>
          <a:xfrm>
            <a:off x="8012824" y="5033088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rgbClr val="C00000"/>
                </a:solidFill>
              </a:rPr>
              <a:t>32 </a:t>
            </a:r>
            <a:r>
              <a:rPr lang="en-GB" sz="1400" b="1" err="1">
                <a:solidFill>
                  <a:srgbClr val="C00000"/>
                </a:solidFill>
              </a:rPr>
              <a:t>ch</a:t>
            </a:r>
            <a:endParaRPr lang="en-GB" sz="1400" b="1">
              <a:solidFill>
                <a:srgbClr val="C00000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3A97776-E559-6E0E-EA64-4B42E526FD63}"/>
              </a:ext>
            </a:extLst>
          </p:cNvPr>
          <p:cNvSpPr txBox="1"/>
          <p:nvPr/>
        </p:nvSpPr>
        <p:spPr>
          <a:xfrm>
            <a:off x="8012824" y="5661887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rgbClr val="C00000"/>
                </a:solidFill>
              </a:rPr>
              <a:t>16 </a:t>
            </a:r>
            <a:r>
              <a:rPr lang="en-GB" sz="1400" b="1" err="1">
                <a:solidFill>
                  <a:srgbClr val="C00000"/>
                </a:solidFill>
              </a:rPr>
              <a:t>ch</a:t>
            </a:r>
            <a:endParaRPr lang="en-GB" sz="1400" b="1">
              <a:solidFill>
                <a:srgbClr val="C00000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6AADA86-422B-C116-0860-F1C904BD39E7}"/>
              </a:ext>
            </a:extLst>
          </p:cNvPr>
          <p:cNvSpPr txBox="1"/>
          <p:nvPr/>
        </p:nvSpPr>
        <p:spPr>
          <a:xfrm>
            <a:off x="9303187" y="4140536"/>
            <a:ext cx="26784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MVLC readout controller:</a:t>
            </a:r>
          </a:p>
          <a:p>
            <a:r>
              <a:rPr lang="en-GB">
                <a:solidFill>
                  <a:srgbClr val="C00000"/>
                </a:solidFill>
              </a:rPr>
              <a:t>Internal logic  </a:t>
            </a:r>
            <a:r>
              <a:rPr lang="en-GB" sz="1400">
                <a:solidFill>
                  <a:srgbClr val="C00000"/>
                </a:solidFill>
              </a:rPr>
              <a:t>(no NIM )</a:t>
            </a:r>
          </a:p>
          <a:p>
            <a:r>
              <a:rPr lang="en-GB">
                <a:solidFill>
                  <a:srgbClr val="C00000"/>
                </a:solidFill>
              </a:rPr>
              <a:t>Set by module IRQ1-4</a:t>
            </a:r>
          </a:p>
        </p:txBody>
      </p:sp>
    </p:spTree>
    <p:extLst>
      <p:ext uri="{BB962C8B-B14F-4D97-AF65-F5344CB8AC3E}">
        <p14:creationId xmlns:p14="http://schemas.microsoft.com/office/powerpoint/2010/main" val="3935921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C4BBA9-CE47-B093-E4E5-286233B2E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349" y="230422"/>
            <a:ext cx="7381376" cy="597938"/>
          </a:xfrm>
        </p:spPr>
        <p:txBody>
          <a:bodyPr/>
          <a:lstStyle/>
          <a:p>
            <a:r>
              <a:rPr lang="en-GB">
                <a:solidFill>
                  <a:srgbClr val="C00000"/>
                </a:solidFill>
                <a:latin typeface="+mn-lt"/>
              </a:rPr>
              <a:t>Detectors: Angular Coverage</a:t>
            </a:r>
            <a:br>
              <a:rPr lang="en-GB">
                <a:solidFill>
                  <a:srgbClr val="C00000"/>
                </a:solidFill>
                <a:latin typeface="+mn-lt"/>
              </a:rPr>
            </a:br>
            <a:endParaRPr lang="en-GB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365A12-33D1-859F-1BCB-3816C7FC9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CA15-6B8C-46B3-BCC5-8F63089C5E6F}" type="slidenum">
              <a:rPr lang="es-ES" smtClean="0"/>
              <a:pPr/>
              <a:t>17</a:t>
            </a:fld>
            <a:endParaRPr lang="es-ES"/>
          </a:p>
        </p:txBody>
      </p:sp>
      <p:sp>
        <p:nvSpPr>
          <p:cNvPr id="6" name="CuadroTexto 12">
            <a:extLst>
              <a:ext uri="{FF2B5EF4-FFF2-40B4-BE49-F238E27FC236}">
                <a16:creationId xmlns:a16="http://schemas.microsoft.com/office/drawing/2014/main" id="{2FEA40E6-86CC-3582-E4DD-427B8B8D691F}"/>
              </a:ext>
            </a:extLst>
          </p:cNvPr>
          <p:cNvSpPr/>
          <p:nvPr/>
        </p:nvSpPr>
        <p:spPr>
          <a:xfrm>
            <a:off x="7804599" y="3065046"/>
            <a:ext cx="371016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es-ES" sz="1800" b="1" strike="noStrike" spc="-1" dirty="0">
                <a:solidFill>
                  <a:schemeClr val="dk1"/>
                </a:solidFill>
                <a:latin typeface="Calibri"/>
              </a:rPr>
              <a:t>Cross </a:t>
            </a:r>
            <a:r>
              <a:rPr lang="es-ES" sz="1800" b="1" strike="noStrike" spc="-1" dirty="0" err="1">
                <a:solidFill>
                  <a:schemeClr val="dk1"/>
                </a:solidFill>
                <a:latin typeface="Calibri"/>
              </a:rPr>
              <a:t>sections</a:t>
            </a:r>
            <a:r>
              <a:rPr lang="es-ES" sz="1800" b="1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es-ES" sz="1800" b="1" strike="noStrike" spc="-1" dirty="0" err="1">
                <a:solidFill>
                  <a:schemeClr val="dk1"/>
                </a:solidFill>
                <a:latin typeface="Calibri"/>
              </a:rPr>
              <a:t>calculations</a:t>
            </a:r>
            <a:r>
              <a:rPr lang="es-ES" sz="1800" b="1" strike="noStrike" spc="-1" dirty="0">
                <a:solidFill>
                  <a:schemeClr val="dk1"/>
                </a:solidFill>
                <a:latin typeface="Calibri"/>
              </a:rPr>
              <a:t> done </a:t>
            </a:r>
            <a:r>
              <a:rPr lang="es-ES" sz="1800" b="1" strike="noStrike" spc="-1" dirty="0" err="1">
                <a:solidFill>
                  <a:schemeClr val="dk1"/>
                </a:solidFill>
                <a:latin typeface="Calibri"/>
              </a:rPr>
              <a:t>by</a:t>
            </a:r>
            <a:r>
              <a:rPr lang="es-ES" sz="1800" b="1" strike="noStrike" spc="-1" dirty="0">
                <a:solidFill>
                  <a:schemeClr val="dk1"/>
                </a:solidFill>
                <a:latin typeface="Calibri"/>
              </a:rPr>
              <a:t> A. Moro and JA Lay  Univ. Sevilla</a:t>
            </a:r>
            <a:endParaRPr lang="es-E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D5DE10C-7640-F590-BB95-C97865A8CD5B}"/>
              </a:ext>
            </a:extLst>
          </p:cNvPr>
          <p:cNvSpPr txBox="1"/>
          <p:nvPr/>
        </p:nvSpPr>
        <p:spPr>
          <a:xfrm>
            <a:off x="1578829" y="4781701"/>
            <a:ext cx="98467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2">
                    <a:lumMod val="75000"/>
                  </a:schemeClr>
                </a:solidFill>
              </a:rPr>
              <a:t>2x    S3: 1000 µm DSSDs segmented with 24 rings on the front side and 32 sectors on the back side.</a:t>
            </a:r>
          </a:p>
          <a:p>
            <a:pPr lvl="2" algn="just"/>
            <a:r>
              <a:rPr lang="en-US" sz="1400" b="1">
                <a:solidFill>
                  <a:schemeClr val="tx2">
                    <a:lumMod val="75000"/>
                  </a:schemeClr>
                </a:solidFill>
              </a:rPr>
              <a:t>					cover angles from ≈ 7° to  --  25°.</a:t>
            </a:r>
          </a:p>
          <a:p>
            <a:pPr lvl="2" algn="just"/>
            <a:endParaRPr lang="en-US" sz="1400" b="1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2">
                    <a:lumMod val="75000"/>
                  </a:schemeClr>
                </a:solidFill>
              </a:rPr>
              <a:t>5x    W1: 4x 30 µm 1x 300 µm  DSSDs segmented with 16x16 	cover angles from ≈ 4θ -- 80° </a:t>
            </a:r>
          </a:p>
          <a:p>
            <a:pPr algn="just"/>
            <a:endParaRPr lang="en-US" sz="1400" b="1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2">
                    <a:lumMod val="75000"/>
                  </a:schemeClr>
                </a:solidFill>
              </a:rPr>
              <a:t>1x.   S5: 300 µm  DSSDs segmented with 4x6 rings on the front side and 16 sectors on the back side.</a:t>
            </a:r>
          </a:p>
          <a:p>
            <a:pPr lvl="2" algn="just"/>
            <a:r>
              <a:rPr lang="en-US" sz="1400" b="1">
                <a:solidFill>
                  <a:schemeClr val="tx2">
                    <a:lumMod val="75000"/>
                  </a:schemeClr>
                </a:solidFill>
              </a:rPr>
              <a:t>					cover angles from ≈ 110°  -- 140°.</a:t>
            </a:r>
          </a:p>
          <a:p>
            <a:pPr lvl="2" algn="just"/>
            <a:endParaRPr lang="en-US" sz="1400" b="1">
              <a:solidFill>
                <a:schemeClr val="tx2">
                  <a:lumMod val="75000"/>
                </a:schemeClr>
              </a:solidFill>
            </a:endParaRPr>
          </a:p>
          <a:p>
            <a:pPr lvl="2" algn="just"/>
            <a:r>
              <a:rPr lang="en-US" sz="1400" b="1">
                <a:solidFill>
                  <a:schemeClr val="tx2">
                    <a:lumMod val="75000"/>
                  </a:schemeClr>
                </a:solidFill>
              </a:rPr>
              <a:t>All detectors connected </a:t>
            </a:r>
            <a:r>
              <a:rPr lang="en-US" sz="1400" b="1" err="1">
                <a:solidFill>
                  <a:schemeClr val="tx2">
                    <a:lumMod val="75000"/>
                  </a:schemeClr>
                </a:solidFill>
              </a:rPr>
              <a:t>Mesytec</a:t>
            </a:r>
            <a:r>
              <a:rPr lang="en-US" sz="1400" b="1">
                <a:solidFill>
                  <a:schemeClr val="tx2">
                    <a:lumMod val="75000"/>
                  </a:schemeClr>
                </a:solidFill>
              </a:rPr>
              <a:t> MMR-64 </a:t>
            </a:r>
            <a:r>
              <a:rPr lang="en-US" sz="1400" b="1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en-US" sz="1400" b="1">
                <a:solidFill>
                  <a:schemeClr val="tx2">
                    <a:lumMod val="75000"/>
                  </a:schemeClr>
                </a:solidFill>
              </a:rPr>
              <a:t> VMMR8  </a:t>
            </a:r>
            <a:r>
              <a:rPr lang="en-US" sz="1400" b="1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 MVLC</a:t>
            </a:r>
            <a:endParaRPr lang="en-US" sz="1400" b="1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34BD3C6C-8564-EC4B-4201-AB49754CCD8E}"/>
              </a:ext>
            </a:extLst>
          </p:cNvPr>
          <p:cNvGrpSpPr/>
          <p:nvPr/>
        </p:nvGrpSpPr>
        <p:grpSpPr>
          <a:xfrm>
            <a:off x="2518899" y="813548"/>
            <a:ext cx="5065200" cy="3939480"/>
            <a:chOff x="2518899" y="813548"/>
            <a:chExt cx="5065200" cy="3939480"/>
          </a:xfrm>
        </p:grpSpPr>
        <p:pic>
          <p:nvPicPr>
            <p:cNvPr id="5" name="Imagen 11">
              <a:extLst>
                <a:ext uri="{FF2B5EF4-FFF2-40B4-BE49-F238E27FC236}">
                  <a16:creationId xmlns:a16="http://schemas.microsoft.com/office/drawing/2014/main" id="{A040B51E-1733-24F1-28C2-CC98275EFF56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2518899" y="813548"/>
              <a:ext cx="5065200" cy="393948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7" name="Rectángulo redondeado 6">
              <a:extLst>
                <a:ext uri="{FF2B5EF4-FFF2-40B4-BE49-F238E27FC236}">
                  <a16:creationId xmlns:a16="http://schemas.microsoft.com/office/drawing/2014/main" id="{E49373CA-CF86-2E32-39C7-6AAD80907A26}"/>
                </a:ext>
              </a:extLst>
            </p:cNvPr>
            <p:cNvSpPr/>
            <p:nvPr/>
          </p:nvSpPr>
          <p:spPr>
            <a:xfrm>
              <a:off x="3161499" y="1933476"/>
              <a:ext cx="685800" cy="226314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ángulo redondeado 7">
              <a:extLst>
                <a:ext uri="{FF2B5EF4-FFF2-40B4-BE49-F238E27FC236}">
                  <a16:creationId xmlns:a16="http://schemas.microsoft.com/office/drawing/2014/main" id="{38FEC92B-25E3-ADB5-2300-8ACEEFA9963D}"/>
                </a:ext>
              </a:extLst>
            </p:cNvPr>
            <p:cNvSpPr/>
            <p:nvPr/>
          </p:nvSpPr>
          <p:spPr>
            <a:xfrm>
              <a:off x="5606659" y="1933476"/>
              <a:ext cx="877162" cy="2263140"/>
            </a:xfrm>
            <a:prstGeom prst="roundRect">
              <a:avLst/>
            </a:prstGeom>
            <a:solidFill>
              <a:srgbClr val="92D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ángulo redondeado 8">
              <a:extLst>
                <a:ext uri="{FF2B5EF4-FFF2-40B4-BE49-F238E27FC236}">
                  <a16:creationId xmlns:a16="http://schemas.microsoft.com/office/drawing/2014/main" id="{C50A0FA1-3B44-6EA8-4A34-80FA1D0FED6C}"/>
                </a:ext>
              </a:extLst>
            </p:cNvPr>
            <p:cNvSpPr/>
            <p:nvPr/>
          </p:nvSpPr>
          <p:spPr>
            <a:xfrm>
              <a:off x="4067799" y="1933476"/>
              <a:ext cx="1097760" cy="2263140"/>
            </a:xfrm>
            <a:prstGeom prst="roundRect">
              <a:avLst/>
            </a:prstGeom>
            <a:solidFill>
              <a:srgbClr val="00B0F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8B806DBF-1850-E70F-2EB0-54CBAF1DFD1A}"/>
                </a:ext>
              </a:extLst>
            </p:cNvPr>
            <p:cNvSpPr txBox="1"/>
            <p:nvPr/>
          </p:nvSpPr>
          <p:spPr>
            <a:xfrm>
              <a:off x="3291039" y="1496409"/>
              <a:ext cx="426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S3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A7D82859-6BE4-E40E-8127-8457F9C70B58}"/>
                </a:ext>
              </a:extLst>
            </p:cNvPr>
            <p:cNvSpPr txBox="1"/>
            <p:nvPr/>
          </p:nvSpPr>
          <p:spPr>
            <a:xfrm>
              <a:off x="4067799" y="1496409"/>
              <a:ext cx="1207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PENTAGO 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D9CC98EA-E99F-971D-4ADE-1167302BE391}"/>
                </a:ext>
              </a:extLst>
            </p:cNvPr>
            <p:cNvSpPr txBox="1"/>
            <p:nvPr/>
          </p:nvSpPr>
          <p:spPr>
            <a:xfrm>
              <a:off x="5831880" y="1496409"/>
              <a:ext cx="426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S5</a:t>
              </a: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C79DD3BA-BEC0-FF8D-CDB4-751C794AA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599" y="1347821"/>
            <a:ext cx="3436822" cy="131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76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27920870-67ED-2E14-E274-60A727CB6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s-ES"/>
              <a:t>O. Tengblad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6F6585C-0B42-BAA6-CAC5-94B7B2DC8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F53D-2A03-FA4B-A328-D570D8582DFC}" type="slidenum">
              <a:rPr lang="en-US" altLang="es-ES" smtClean="0"/>
              <a:pPr/>
              <a:t>18</a:t>
            </a:fld>
            <a:endParaRPr lang="en-US" altLang="es-ES" sz="240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BC1721E-18B9-5622-6DE1-48C98F5BFF61}"/>
              </a:ext>
            </a:extLst>
          </p:cNvPr>
          <p:cNvSpPr/>
          <p:nvPr/>
        </p:nvSpPr>
        <p:spPr>
          <a:xfrm>
            <a:off x="5296603" y="839059"/>
            <a:ext cx="2838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err="1">
                <a:solidFill>
                  <a:srgbClr val="0000FF"/>
                </a:solidFill>
              </a:rPr>
              <a:t>Pentagon</a:t>
            </a:r>
            <a:endParaRPr lang="es-ES" sz="3600">
              <a:solidFill>
                <a:srgbClr val="0000FF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C56BBF4-A83C-64F9-C3CA-92F7C2F2E523}"/>
              </a:ext>
            </a:extLst>
          </p:cNvPr>
          <p:cNvSpPr/>
          <p:nvPr/>
        </p:nvSpPr>
        <p:spPr>
          <a:xfrm>
            <a:off x="9217665" y="868755"/>
            <a:ext cx="15059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err="1">
                <a:solidFill>
                  <a:srgbClr val="00B050"/>
                </a:solidFill>
              </a:rPr>
              <a:t>GAGGs</a:t>
            </a:r>
            <a:endParaRPr lang="es-ES" sz="3600">
              <a:solidFill>
                <a:srgbClr val="00B05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C4C1501-40BA-4F7A-2A62-1754FBEF1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199"/>
            <a:ext cx="4426626" cy="40376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281ADA4-EB02-9FBD-37A9-1FE5A73D7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481" y="1598999"/>
            <a:ext cx="3811369" cy="473873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F808BEB-EC1C-249F-06A8-14EE9243B7AE}"/>
              </a:ext>
            </a:extLst>
          </p:cNvPr>
          <p:cNvSpPr/>
          <p:nvPr/>
        </p:nvSpPr>
        <p:spPr>
          <a:xfrm>
            <a:off x="1311696" y="1111244"/>
            <a:ext cx="1077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>
                <a:solidFill>
                  <a:srgbClr val="FF0000"/>
                </a:solidFill>
              </a:rPr>
              <a:t>S3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DAB054F-9440-7677-41D0-0CCE3B5A9060}"/>
              </a:ext>
            </a:extLst>
          </p:cNvPr>
          <p:cNvSpPr txBox="1"/>
          <p:nvPr/>
        </p:nvSpPr>
        <p:spPr>
          <a:xfrm>
            <a:off x="3017520" y="58435"/>
            <a:ext cx="4688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Detector overview; </a:t>
            </a:r>
            <a:r>
              <a:rPr lang="en-GB" sz="2800" baseline="30000" dirty="0">
                <a:solidFill>
                  <a:srgbClr val="C00000"/>
                </a:solidFill>
              </a:rPr>
              <a:t>11</a:t>
            </a:r>
            <a:r>
              <a:rPr lang="en-GB" sz="2800" dirty="0">
                <a:solidFill>
                  <a:srgbClr val="C00000"/>
                </a:solidFill>
              </a:rPr>
              <a:t>Be(</a:t>
            </a:r>
            <a:r>
              <a:rPr lang="en-GB" sz="2800" dirty="0" err="1">
                <a:solidFill>
                  <a:srgbClr val="C00000"/>
                </a:solidFill>
              </a:rPr>
              <a:t>d,x</a:t>
            </a:r>
            <a:r>
              <a:rPr lang="en-GB" sz="2800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20" name="Imagen 30">
            <a:extLst>
              <a:ext uri="{FF2B5EF4-FFF2-40B4-BE49-F238E27FC236}">
                <a16:creationId xmlns:a16="http://schemas.microsoft.com/office/drawing/2014/main" id="{143A6416-C27A-D275-818C-258BB6BF160D}"/>
              </a:ext>
            </a:extLst>
          </p:cNvPr>
          <p:cNvPicPr/>
          <p:nvPr/>
        </p:nvPicPr>
        <p:blipFill>
          <a:blip r:embed="rId4"/>
          <a:srcRect l="-1902" t="46313" r="1902" b="589"/>
          <a:stretch/>
        </p:blipFill>
        <p:spPr>
          <a:xfrm>
            <a:off x="8396850" y="3885890"/>
            <a:ext cx="3454560" cy="2451847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87E0849-8225-1C7E-1CF5-7F0809C77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850" y="1515086"/>
            <a:ext cx="3686730" cy="2196067"/>
          </a:xfrm>
          <a:prstGeom prst="rect">
            <a:avLst/>
          </a:prstGeom>
        </p:spPr>
      </p:pic>
      <p:sp>
        <p:nvSpPr>
          <p:cNvPr id="22" name="Marcador de número de diapositiva 3">
            <a:extLst>
              <a:ext uri="{FF2B5EF4-FFF2-40B4-BE49-F238E27FC236}">
                <a16:creationId xmlns:a16="http://schemas.microsoft.com/office/drawing/2014/main" id="{9A095ED7-A269-B514-DAA2-35A45466766E}"/>
              </a:ext>
            </a:extLst>
          </p:cNvPr>
          <p:cNvSpPr/>
          <p:nvPr/>
        </p:nvSpPr>
        <p:spPr>
          <a:xfrm>
            <a:off x="11460600" y="6461640"/>
            <a:ext cx="731160" cy="396000"/>
          </a:xfr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fld id="{835F3D77-F51A-463F-8438-FBDF62038DE0}" type="slidenum">
              <a:rPr lang="es-ES" sz="2400" b="0" strike="noStrike" spc="-1">
                <a:solidFill>
                  <a:schemeClr val="dk1"/>
                </a:solidFill>
                <a:latin typeface="Times New Roman"/>
              </a:rPr>
              <a:t>18</a:t>
            </a:fld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B765F2BF-BB65-F34B-9C1F-BA3C14E52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654" y="4686300"/>
            <a:ext cx="3581400" cy="217170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F716F4F-BD2B-343A-E8FF-E025133CBBDF}"/>
              </a:ext>
            </a:extLst>
          </p:cNvPr>
          <p:cNvSpPr/>
          <p:nvPr/>
        </p:nvSpPr>
        <p:spPr>
          <a:xfrm>
            <a:off x="1556029" y="6149931"/>
            <a:ext cx="1666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Beam </a:t>
            </a:r>
            <a:r>
              <a:rPr lang="es-ES" dirty="0" err="1">
                <a:solidFill>
                  <a:srgbClr val="C00000"/>
                </a:solidFill>
              </a:rPr>
              <a:t>Dump</a:t>
            </a:r>
            <a:r>
              <a:rPr lang="es-ES" dirty="0">
                <a:solidFill>
                  <a:srgbClr val="C00000"/>
                </a:solidFill>
              </a:rPr>
              <a:t> Si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5C5C47EA-AAFF-6D3F-B5FC-C7CAB0A1C5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7125" y="85697"/>
            <a:ext cx="1624069" cy="68176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AF567258-5A39-2F02-B670-AEE0988627A2}"/>
              </a:ext>
            </a:extLst>
          </p:cNvPr>
          <p:cNvSpPr txBox="1"/>
          <p:nvPr/>
        </p:nvSpPr>
        <p:spPr>
          <a:xfrm>
            <a:off x="2613484" y="4042029"/>
            <a:ext cx="79611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MSX40</a:t>
            </a:r>
          </a:p>
        </p:txBody>
      </p:sp>
    </p:spTree>
    <p:extLst>
      <p:ext uri="{BB962C8B-B14F-4D97-AF65-F5344CB8AC3E}">
        <p14:creationId xmlns:p14="http://schemas.microsoft.com/office/powerpoint/2010/main" val="644497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2683758-B9BB-9AB6-9793-1DA4CE161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68" y="954198"/>
            <a:ext cx="11278232" cy="5692482"/>
          </a:xfrm>
          <a:prstGeom prst="rect">
            <a:avLst/>
          </a:prstGeom>
        </p:spPr>
      </p:pic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3514903" y="63618"/>
            <a:ext cx="3931920" cy="7030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s-ES" sz="3200" strike="noStrike" spc="-1" baseline="30000">
                <a:solidFill>
                  <a:srgbClr val="C00000"/>
                </a:solidFill>
                <a:latin typeface="+mn-lt"/>
                <a:ea typeface="Baskerville"/>
              </a:rPr>
              <a:t>22</a:t>
            </a:r>
            <a:r>
              <a:rPr lang="es-ES" sz="3200" strike="noStrike" spc="-1">
                <a:solidFill>
                  <a:srgbClr val="C00000"/>
                </a:solidFill>
                <a:latin typeface="+mn-lt"/>
                <a:ea typeface="Baskerville"/>
              </a:rPr>
              <a:t>Ne (</a:t>
            </a:r>
            <a:r>
              <a:rPr lang="es-ES" sz="3200" strike="noStrike" spc="-1" err="1">
                <a:solidFill>
                  <a:srgbClr val="C00000"/>
                </a:solidFill>
                <a:latin typeface="+mn-lt"/>
                <a:ea typeface="Baskerville"/>
              </a:rPr>
              <a:t>d,d</a:t>
            </a:r>
            <a:r>
              <a:rPr lang="es-ES" sz="3200" strike="noStrike" spc="-1">
                <a:solidFill>
                  <a:srgbClr val="C00000"/>
                </a:solidFill>
                <a:latin typeface="+mn-lt"/>
                <a:ea typeface="Baskerville"/>
              </a:rPr>
              <a:t>) </a:t>
            </a:r>
            <a:r>
              <a:rPr lang="es-ES" sz="3200" strike="noStrike" spc="-1" baseline="30000">
                <a:solidFill>
                  <a:srgbClr val="C00000"/>
                </a:solidFill>
                <a:latin typeface="+mn-lt"/>
                <a:ea typeface="Baskerville"/>
              </a:rPr>
              <a:t>22</a:t>
            </a:r>
            <a:r>
              <a:rPr lang="es-ES" sz="3200" strike="noStrike" spc="-1">
                <a:solidFill>
                  <a:srgbClr val="C00000"/>
                </a:solidFill>
                <a:latin typeface="+mn-lt"/>
                <a:ea typeface="Baskerville"/>
              </a:rPr>
              <a:t>Ne</a:t>
            </a:r>
            <a:r>
              <a:rPr lang="es-ES" sz="3200" strike="noStrike" spc="-1" baseline="30000">
                <a:solidFill>
                  <a:srgbClr val="C00000"/>
                </a:solidFill>
                <a:latin typeface="+mn-lt"/>
                <a:ea typeface="Baskerville"/>
              </a:rPr>
              <a:t>*</a:t>
            </a:r>
            <a:r>
              <a:rPr lang="es-ES" sz="3200" strike="noStrike" spc="-1">
                <a:solidFill>
                  <a:srgbClr val="C00000"/>
                </a:solidFill>
                <a:latin typeface="+mn-lt"/>
                <a:ea typeface="Baskerville"/>
              </a:rPr>
              <a:t>  </a:t>
            </a:r>
            <a:endParaRPr lang="es-ES" sz="3200" strike="noStrike" spc="-1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0" name="CuadroTexto 3"/>
          <p:cNvSpPr/>
          <p:nvPr/>
        </p:nvSpPr>
        <p:spPr>
          <a:xfrm>
            <a:off x="7007102" y="231219"/>
            <a:ext cx="1518599" cy="367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800" b="1" strike="noStrike" spc="-1">
                <a:solidFill>
                  <a:srgbClr val="000000"/>
                </a:solidFill>
              </a:rPr>
              <a:t>Background </a:t>
            </a:r>
            <a:endParaRPr lang="es-ES" sz="1800" b="1" strike="noStrike" spc="-1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F11821A4-F536-557E-E493-8C3F0C65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s-ES"/>
              <a:t>O. Tengblad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E864EE9-A776-ACB1-EF5A-514C9BED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F53D-2A03-FA4B-A328-D570D8582DFC}" type="slidenum">
              <a:rPr lang="en-US" altLang="es-ES" smtClean="0"/>
              <a:pPr/>
              <a:t>19</a:t>
            </a:fld>
            <a:endParaRPr lang="en-US" altLang="es-ES" sz="2400"/>
          </a:p>
        </p:txBody>
      </p:sp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91FBEFF7-922F-F774-16B1-F830B21365AA}"/>
              </a:ext>
            </a:extLst>
          </p:cNvPr>
          <p:cNvSpPr txBox="1">
            <a:spLocks/>
          </p:cNvSpPr>
          <p:nvPr/>
        </p:nvSpPr>
        <p:spPr>
          <a:xfrm>
            <a:off x="11460480" y="6461760"/>
            <a:ext cx="731520" cy="396240"/>
          </a:xfr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79CA15-6B8C-46B3-BCC5-8F63089C5E6F}" type="slidenum">
              <a:rPr lang="es-ES" smtClean="0"/>
              <a:pPr/>
              <a:t>19</a:t>
            </a:fld>
            <a:endParaRPr lang="es-E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139743-58DB-E2AB-E922-024CFFFE5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171" y="1515185"/>
            <a:ext cx="9482840" cy="3606266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Introduce CERN and ISOLDE</a:t>
            </a:r>
          </a:p>
          <a:p>
            <a:r>
              <a:rPr lang="en-GB" dirty="0">
                <a:solidFill>
                  <a:srgbClr val="C00000"/>
                </a:solidFill>
              </a:rPr>
              <a:t>Pulse structure at HIE-ISOLDE</a:t>
            </a:r>
          </a:p>
          <a:p>
            <a:r>
              <a:rPr lang="en-GB" dirty="0">
                <a:solidFill>
                  <a:srgbClr val="C00000"/>
                </a:solidFill>
              </a:rPr>
              <a:t>Introduce the SEC chamber and argue the importance of a place for “travelling experiments”</a:t>
            </a:r>
          </a:p>
          <a:p>
            <a:r>
              <a:rPr lang="en-GB" dirty="0">
                <a:solidFill>
                  <a:srgbClr val="C00000"/>
                </a:solidFill>
              </a:rPr>
              <a:t>Specifically enter into light nuclei</a:t>
            </a:r>
          </a:p>
          <a:p>
            <a:r>
              <a:rPr lang="en-GB" dirty="0">
                <a:solidFill>
                  <a:srgbClr val="C00000"/>
                </a:solidFill>
              </a:rPr>
              <a:t>The experimental setup needed</a:t>
            </a:r>
          </a:p>
          <a:p>
            <a:r>
              <a:rPr lang="en-GB" dirty="0">
                <a:solidFill>
                  <a:srgbClr val="C00000"/>
                </a:solidFill>
              </a:rPr>
              <a:t>Electronics and DAQ</a:t>
            </a:r>
          </a:p>
          <a:p>
            <a:r>
              <a:rPr lang="en-GB" dirty="0">
                <a:solidFill>
                  <a:srgbClr val="C00000"/>
                </a:solidFill>
              </a:rPr>
              <a:t>transfer reactions (</a:t>
            </a:r>
            <a:r>
              <a:rPr lang="en-GB" dirty="0" err="1">
                <a:solidFill>
                  <a:srgbClr val="C00000"/>
                </a:solidFill>
              </a:rPr>
              <a:t>t,p</a:t>
            </a:r>
            <a:r>
              <a:rPr lang="en-GB" dirty="0">
                <a:solidFill>
                  <a:srgbClr val="C00000"/>
                </a:solidFill>
              </a:rPr>
              <a:t>) (</a:t>
            </a:r>
            <a:r>
              <a:rPr lang="en-GB" dirty="0" err="1">
                <a:solidFill>
                  <a:srgbClr val="C00000"/>
                </a:solidFill>
              </a:rPr>
              <a:t>d,p</a:t>
            </a:r>
            <a:r>
              <a:rPr lang="en-GB" dirty="0">
                <a:solidFill>
                  <a:srgbClr val="C00000"/>
                </a:solidFill>
              </a:rPr>
              <a:t>) of 11Be </a:t>
            </a:r>
          </a:p>
          <a:p>
            <a:r>
              <a:rPr lang="en-GB" dirty="0">
                <a:solidFill>
                  <a:srgbClr val="C00000"/>
                </a:solidFill>
              </a:rPr>
              <a:t>CERN – LS3 and new </a:t>
            </a:r>
            <a:r>
              <a:rPr lang="en-GB" dirty="0" err="1">
                <a:solidFill>
                  <a:srgbClr val="C00000"/>
                </a:solidFill>
              </a:rPr>
              <a:t>instaliations</a:t>
            </a:r>
            <a:r>
              <a:rPr lang="en-GB" dirty="0">
                <a:solidFill>
                  <a:srgbClr val="C00000"/>
                </a:solidFill>
              </a:rPr>
              <a:t> for experiments @ HIE - ISOLDE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A198DB8-1783-8F8F-CCE9-CC04620F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CA15-6B8C-46B3-BCC5-8F63089C5E6F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708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9B051-E488-ACF6-881C-ACCAD6C04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n 100">
            <a:extLst>
              <a:ext uri="{FF2B5EF4-FFF2-40B4-BE49-F238E27FC236}">
                <a16:creationId xmlns:a16="http://schemas.microsoft.com/office/drawing/2014/main" id="{B620B190-9A9D-4704-F9D7-B5C8C9EC5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588" y="2715725"/>
            <a:ext cx="3204942" cy="1687370"/>
          </a:xfrm>
          <a:prstGeom prst="rect">
            <a:avLst/>
          </a:prstGeom>
        </p:spPr>
      </p:pic>
      <p:pic>
        <p:nvPicPr>
          <p:cNvPr id="99" name="Imagen 98">
            <a:extLst>
              <a:ext uri="{FF2B5EF4-FFF2-40B4-BE49-F238E27FC236}">
                <a16:creationId xmlns:a16="http://schemas.microsoft.com/office/drawing/2014/main" id="{F797C136-B069-2CBB-7471-C74A179B2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505" y="2860368"/>
            <a:ext cx="4967547" cy="1779583"/>
          </a:xfrm>
          <a:prstGeom prst="rect">
            <a:avLst/>
          </a:prstGeom>
        </p:spPr>
      </p:pic>
      <p:sp>
        <p:nvSpPr>
          <p:cNvPr id="47" name="Arco 46">
            <a:extLst>
              <a:ext uri="{FF2B5EF4-FFF2-40B4-BE49-F238E27FC236}">
                <a16:creationId xmlns:a16="http://schemas.microsoft.com/office/drawing/2014/main" id="{642307E3-3D80-E0C1-3C75-2EECC2EFAF28}"/>
              </a:ext>
            </a:extLst>
          </p:cNvPr>
          <p:cNvSpPr/>
          <p:nvPr/>
        </p:nvSpPr>
        <p:spPr>
          <a:xfrm rot="10800000">
            <a:off x="7508203" y="4229901"/>
            <a:ext cx="2760529" cy="346388"/>
          </a:xfrm>
          <a:prstGeom prst="arc">
            <a:avLst>
              <a:gd name="adj1" fmla="val 10725314"/>
              <a:gd name="adj2" fmla="val 18312372"/>
            </a:avLst>
          </a:prstGeom>
          <a:noFill/>
          <a:ln w="44450">
            <a:solidFill>
              <a:srgbClr val="00B0F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8" name="Imagen 97">
            <a:extLst>
              <a:ext uri="{FF2B5EF4-FFF2-40B4-BE49-F238E27FC236}">
                <a16:creationId xmlns:a16="http://schemas.microsoft.com/office/drawing/2014/main" id="{36D26CE2-793A-8FF5-4BB3-67E30B3E8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513" y="629060"/>
            <a:ext cx="4291257" cy="1705907"/>
          </a:xfrm>
          <a:prstGeom prst="rect">
            <a:avLst/>
          </a:prstGeom>
        </p:spPr>
      </p:pic>
      <p:pic>
        <p:nvPicPr>
          <p:cNvPr id="100" name="Imagen 99">
            <a:extLst>
              <a:ext uri="{FF2B5EF4-FFF2-40B4-BE49-F238E27FC236}">
                <a16:creationId xmlns:a16="http://schemas.microsoft.com/office/drawing/2014/main" id="{2910EC8B-C15E-DECE-5F4A-0A3F39537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2327" y="4926701"/>
            <a:ext cx="3604146" cy="1792171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644FB8C9-C9D1-A732-B7A7-C53615950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716" y="1838633"/>
            <a:ext cx="4490083" cy="476314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34D6DA2-15A8-80D0-F2CE-D2C6EC4AEC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38" y="4639951"/>
            <a:ext cx="3604146" cy="207340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5439E8A-CF83-1B5D-F864-C492544780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37" y="610330"/>
            <a:ext cx="3002840" cy="210420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5853DC4-80E9-A350-AB4E-71652A8A8B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56" y="140767"/>
            <a:ext cx="2543207" cy="242793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01C4994-DA5D-6AC1-7F91-3FBA3147FBAE}"/>
              </a:ext>
            </a:extLst>
          </p:cNvPr>
          <p:cNvSpPr txBox="1"/>
          <p:nvPr/>
        </p:nvSpPr>
        <p:spPr>
          <a:xfrm>
            <a:off x="4620098" y="2621717"/>
            <a:ext cx="162716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aseline="30000">
                <a:solidFill>
                  <a:srgbClr val="C0000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11</a:t>
            </a:r>
            <a:r>
              <a:rPr lang="es-ES">
                <a:solidFill>
                  <a:srgbClr val="C0000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Be (</a:t>
            </a:r>
            <a:r>
              <a:rPr lang="es-ES" err="1">
                <a:solidFill>
                  <a:srgbClr val="C0000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d,d</a:t>
            </a:r>
            <a:r>
              <a:rPr lang="es-ES">
                <a:solidFill>
                  <a:srgbClr val="C0000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)</a:t>
            </a:r>
            <a:r>
              <a:rPr lang="en-GB" baseline="30000">
                <a:solidFill>
                  <a:srgbClr val="C0000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11</a:t>
            </a:r>
            <a:r>
              <a:rPr lang="es-ES">
                <a:solidFill>
                  <a:srgbClr val="C0000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Be</a:t>
            </a:r>
            <a:r>
              <a:rPr lang="es-ES" baseline="30000">
                <a:solidFill>
                  <a:srgbClr val="C0000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*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00557F6-DF0D-1088-D880-B96ABB7D656B}"/>
              </a:ext>
            </a:extLst>
          </p:cNvPr>
          <p:cNvSpPr txBox="1"/>
          <p:nvPr/>
        </p:nvSpPr>
        <p:spPr>
          <a:xfrm>
            <a:off x="3745287" y="281386"/>
            <a:ext cx="176988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baseline="30000">
                <a:solidFill>
                  <a:srgbClr val="C0000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11</a:t>
            </a:r>
            <a:r>
              <a:rPr lang="es-ES" b="1">
                <a:solidFill>
                  <a:srgbClr val="C0000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Be </a:t>
            </a:r>
            <a:r>
              <a:rPr lang="es-ES" b="1">
                <a:solidFill>
                  <a:srgbClr val="FF000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(</a:t>
            </a:r>
            <a:r>
              <a:rPr lang="es-ES" b="1" err="1">
                <a:solidFill>
                  <a:srgbClr val="FF000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d,t</a:t>
            </a:r>
            <a:r>
              <a:rPr lang="es-ES" b="1">
                <a:solidFill>
                  <a:srgbClr val="FF000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) </a:t>
            </a:r>
            <a:r>
              <a:rPr lang="en-GB" b="1" baseline="30000">
                <a:solidFill>
                  <a:srgbClr val="C0000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10</a:t>
            </a:r>
            <a:r>
              <a:rPr lang="es-ES" b="1">
                <a:solidFill>
                  <a:srgbClr val="C0000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Be</a:t>
            </a:r>
            <a:r>
              <a:rPr lang="es-ES" b="1" baseline="30000">
                <a:solidFill>
                  <a:srgbClr val="C0000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6CE6F9B-90C2-7F96-D089-977F94CFCD95}"/>
              </a:ext>
            </a:extLst>
          </p:cNvPr>
          <p:cNvSpPr txBox="1"/>
          <p:nvPr/>
        </p:nvSpPr>
        <p:spPr>
          <a:xfrm>
            <a:off x="4773633" y="4600623"/>
            <a:ext cx="181129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aseline="30000">
                <a:solidFill>
                  <a:srgbClr val="C0000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11</a:t>
            </a:r>
            <a:r>
              <a:rPr lang="es-ES">
                <a:solidFill>
                  <a:srgbClr val="C0000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Be </a:t>
            </a:r>
            <a:r>
              <a:rPr lang="es-ES">
                <a:solidFill>
                  <a:srgbClr val="0070C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(</a:t>
            </a:r>
            <a:r>
              <a:rPr lang="es-ES" err="1">
                <a:solidFill>
                  <a:srgbClr val="0070C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d,p</a:t>
            </a:r>
            <a:r>
              <a:rPr lang="es-ES">
                <a:solidFill>
                  <a:srgbClr val="0070C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)</a:t>
            </a:r>
            <a:r>
              <a:rPr lang="en-GB" baseline="30000">
                <a:solidFill>
                  <a:srgbClr val="C0000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12</a:t>
            </a:r>
            <a:r>
              <a:rPr lang="es-ES">
                <a:solidFill>
                  <a:srgbClr val="C0000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Be</a:t>
            </a:r>
            <a:r>
              <a:rPr lang="es-ES" baseline="30000">
                <a:solidFill>
                  <a:srgbClr val="C00000"/>
                </a:solidFill>
                <a:ea typeface="Baskerville" panose="02020502070401020303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7352AF1-31E6-D584-0F7C-6492770C78C7}"/>
              </a:ext>
            </a:extLst>
          </p:cNvPr>
          <p:cNvSpPr txBox="1"/>
          <p:nvPr/>
        </p:nvSpPr>
        <p:spPr>
          <a:xfrm>
            <a:off x="6096000" y="32924"/>
            <a:ext cx="2817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Deuteron - target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CF0361-DBCA-EA58-DDF0-482A3D6D4D2A}"/>
              </a:ext>
            </a:extLst>
          </p:cNvPr>
          <p:cNvSpPr txBox="1"/>
          <p:nvPr/>
        </p:nvSpPr>
        <p:spPr>
          <a:xfrm>
            <a:off x="11251541" y="2675702"/>
            <a:ext cx="746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C00000"/>
                </a:solidFill>
              </a:rPr>
              <a:t>GAGG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1A5778E-285B-B73B-98AC-3FEA30F23129}"/>
              </a:ext>
            </a:extLst>
          </p:cNvPr>
          <p:cNvSpPr txBox="1"/>
          <p:nvPr/>
        </p:nvSpPr>
        <p:spPr>
          <a:xfrm>
            <a:off x="721693" y="2923189"/>
            <a:ext cx="1106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C00000"/>
                </a:solidFill>
              </a:rPr>
              <a:t>Pentagon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08E8B4-659F-79A4-41CA-1D81B5CB8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CA15-6B8C-46B3-BCC5-8F63089C5E6F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1300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ítulo 1"/>
          <p:cNvSpPr/>
          <p:nvPr/>
        </p:nvSpPr>
        <p:spPr>
          <a:xfrm>
            <a:off x="4480920" y="52560"/>
            <a:ext cx="3313800" cy="78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s-ES" sz="3200" b="0" strike="noStrike" spc="-1" baseline="30000">
                <a:solidFill>
                  <a:srgbClr val="C00000"/>
                </a:solidFill>
                <a:latin typeface="Cambria"/>
                <a:ea typeface="Baskerville"/>
              </a:rPr>
              <a:t>11</a:t>
            </a:r>
            <a:r>
              <a:rPr lang="es-ES" sz="3200" b="0" strike="noStrike" spc="-1">
                <a:solidFill>
                  <a:srgbClr val="C00000"/>
                </a:solidFill>
                <a:latin typeface="Cambria"/>
                <a:ea typeface="Baskerville"/>
              </a:rPr>
              <a:t>Be</a:t>
            </a:r>
            <a:r>
              <a:rPr lang="es-ES" sz="3200" b="0" strike="noStrike" spc="-1">
                <a:solidFill>
                  <a:schemeClr val="dk1"/>
                </a:solidFill>
                <a:latin typeface="Cambria"/>
                <a:ea typeface="Baskerville"/>
              </a:rPr>
              <a:t> </a:t>
            </a:r>
            <a:r>
              <a:rPr lang="es-ES" sz="3200" b="0" strike="noStrike" spc="-1">
                <a:solidFill>
                  <a:srgbClr val="FF0000"/>
                </a:solidFill>
                <a:latin typeface="Cambria"/>
                <a:ea typeface="Baskerville"/>
              </a:rPr>
              <a:t>(t,p) </a:t>
            </a:r>
            <a:r>
              <a:rPr lang="es-ES" sz="3200" b="0" strike="noStrike" spc="-1" baseline="30000">
                <a:solidFill>
                  <a:srgbClr val="C00000"/>
                </a:solidFill>
                <a:latin typeface="Cambria"/>
                <a:ea typeface="Baskerville"/>
              </a:rPr>
              <a:t>13</a:t>
            </a:r>
            <a:r>
              <a:rPr lang="es-ES" sz="3200" b="0" strike="noStrike" spc="-1">
                <a:solidFill>
                  <a:srgbClr val="C00000"/>
                </a:solidFill>
                <a:latin typeface="Cambria"/>
                <a:ea typeface="Baskerville"/>
              </a:rPr>
              <a:t>Be</a:t>
            </a:r>
            <a:r>
              <a:rPr lang="es-ES" sz="3200" b="0" strike="noStrike" spc="-1" baseline="30000">
                <a:solidFill>
                  <a:srgbClr val="C00000"/>
                </a:solidFill>
                <a:latin typeface="Cambria"/>
                <a:ea typeface="Baskerville"/>
              </a:rPr>
              <a:t>*</a:t>
            </a:r>
            <a:r>
              <a:rPr lang="es-ES" sz="3200" b="0" strike="noStrike" spc="-1">
                <a:solidFill>
                  <a:schemeClr val="dk1"/>
                </a:solidFill>
                <a:latin typeface="Cambria"/>
                <a:ea typeface="Baskerville"/>
              </a:rPr>
              <a:t>  </a:t>
            </a:r>
            <a:endParaRPr lang="es-E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8" name="CuadroTexto 7"/>
          <p:cNvSpPr/>
          <p:nvPr/>
        </p:nvSpPr>
        <p:spPr>
          <a:xfrm>
            <a:off x="8054280" y="273960"/>
            <a:ext cx="1289160" cy="3639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800" b="0" strike="noStrike" spc="-1">
                <a:solidFill>
                  <a:schemeClr val="dk1"/>
                </a:solidFill>
                <a:latin typeface="Cambria"/>
              </a:rPr>
              <a:t>2n-transfer</a:t>
            </a:r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" name="Marcador de número de diapositiva 5"/>
          <p:cNvSpPr/>
          <p:nvPr/>
        </p:nvSpPr>
        <p:spPr>
          <a:xfrm>
            <a:off x="11460600" y="6461640"/>
            <a:ext cx="731160" cy="396000"/>
          </a:xfrm>
          <a:prstGeom prst="bracketPair">
            <a:avLst>
              <a:gd name="adj" fmla="val 17949"/>
            </a:avLst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fld id="{449464E8-0F1E-414A-AAA0-63EA9BA692E6}" type="slidenum">
              <a:rPr lang="es-ES" sz="1800" b="0" strike="noStrike" spc="-1">
                <a:solidFill>
                  <a:schemeClr val="dk1"/>
                </a:solidFill>
                <a:latin typeface="Cambria"/>
              </a:rPr>
              <a:t>21</a:t>
            </a:fld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0" name="Imagen 1"/>
          <p:cNvPicPr/>
          <p:nvPr/>
        </p:nvPicPr>
        <p:blipFill>
          <a:blip r:embed="rId3"/>
          <a:stretch/>
        </p:blipFill>
        <p:spPr>
          <a:xfrm>
            <a:off x="1315440" y="1503000"/>
            <a:ext cx="5399280" cy="3212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1" name="CuadroTexto 8"/>
          <p:cNvSpPr/>
          <p:nvPr/>
        </p:nvSpPr>
        <p:spPr>
          <a:xfrm>
            <a:off x="2903760" y="1077840"/>
            <a:ext cx="2662200" cy="363960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800" b="1" strike="noStrike" spc="-1">
                <a:solidFill>
                  <a:schemeClr val="dk1"/>
                </a:solidFill>
                <a:latin typeface="Cambria"/>
              </a:rPr>
              <a:t>Proton Kinematic curve</a:t>
            </a:r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98" name="Imagen 2"/>
          <p:cNvPicPr/>
          <p:nvPr/>
        </p:nvPicPr>
        <p:blipFill>
          <a:blip r:embed="rId4"/>
          <a:stretch/>
        </p:blipFill>
        <p:spPr>
          <a:xfrm>
            <a:off x="7171920" y="1756440"/>
            <a:ext cx="5173200" cy="287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9" name="CuadroTexto 26"/>
          <p:cNvSpPr/>
          <p:nvPr/>
        </p:nvSpPr>
        <p:spPr>
          <a:xfrm>
            <a:off x="8063280" y="975960"/>
            <a:ext cx="3168025" cy="675654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2000" b="1" strike="noStrike" spc="-1" baseline="30000">
                <a:solidFill>
                  <a:schemeClr val="dk1"/>
                </a:solidFill>
                <a:latin typeface="Cambria"/>
              </a:rPr>
              <a:t>13</a:t>
            </a:r>
            <a:r>
              <a:rPr lang="en-GB" sz="2000" b="1" strike="noStrike" spc="-1">
                <a:solidFill>
                  <a:schemeClr val="dk1"/>
                </a:solidFill>
                <a:latin typeface="Cambria"/>
              </a:rPr>
              <a:t>Be Excitation Spectrum </a:t>
            </a:r>
            <a:endParaRPr lang="es-ES" sz="2000" b="0" strike="noStrike" spc="-1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1800" b="1" strike="noStrike" spc="-1">
                <a:solidFill>
                  <a:schemeClr val="dk1"/>
                </a:solidFill>
                <a:latin typeface="Cambria"/>
              </a:rPr>
              <a:t>Ti background subtracted </a:t>
            </a:r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0" name="Rectángulo 3"/>
          <p:cNvSpPr/>
          <p:nvPr/>
        </p:nvSpPr>
        <p:spPr>
          <a:xfrm>
            <a:off x="7601760" y="2697840"/>
            <a:ext cx="155592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600" b="1" strike="noStrike" spc="-1" baseline="30000">
                <a:solidFill>
                  <a:schemeClr val="dk1"/>
                </a:solidFill>
                <a:latin typeface="Cambria"/>
              </a:rPr>
              <a:t>13</a:t>
            </a:r>
            <a:r>
              <a:rPr lang="es-ES" sz="1600" b="1" strike="noStrike" spc="-1">
                <a:solidFill>
                  <a:schemeClr val="dk1"/>
                </a:solidFill>
                <a:latin typeface="Cambria"/>
              </a:rPr>
              <a:t>Be </a:t>
            </a:r>
            <a:r>
              <a:rPr lang="es-ES" sz="1600" b="1" strike="noStrike" spc="-1">
                <a:solidFill>
                  <a:srgbClr val="FF0000"/>
                </a:solidFill>
                <a:latin typeface="Cambria"/>
              </a:rPr>
              <a:t>&amp; </a:t>
            </a:r>
            <a:endParaRPr lang="es-ES" sz="16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s-ES" sz="1600" b="1" strike="noStrike" spc="-1" baseline="30000">
                <a:solidFill>
                  <a:srgbClr val="C00000"/>
                </a:solidFill>
                <a:latin typeface="Cambria"/>
              </a:rPr>
              <a:t>11</a:t>
            </a:r>
            <a:r>
              <a:rPr lang="es-ES" sz="1600" b="1" strike="noStrike" spc="-1">
                <a:solidFill>
                  <a:srgbClr val="C00000"/>
                </a:solidFill>
                <a:latin typeface="Cambria"/>
              </a:rPr>
              <a:t>Be* (390)</a:t>
            </a:r>
            <a:endParaRPr lang="es-ES" sz="16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01" name="Conector recto de flecha 27"/>
          <p:cNvCxnSpPr/>
          <p:nvPr/>
        </p:nvCxnSpPr>
        <p:spPr>
          <a:xfrm>
            <a:off x="8582040" y="3237480"/>
            <a:ext cx="234000" cy="170280"/>
          </a:xfrm>
          <a:prstGeom prst="straightConnector1">
            <a:avLst/>
          </a:prstGeom>
          <a:ln w="28575">
            <a:solidFill>
              <a:srgbClr val="FF0000"/>
            </a:solidFill>
            <a:round/>
            <a:tailEnd type="triangle" w="med" len="med"/>
          </a:ln>
        </p:spPr>
      </p:cxnSp>
      <p:sp>
        <p:nvSpPr>
          <p:cNvPr id="402" name="Arco 29"/>
          <p:cNvSpPr/>
          <p:nvPr/>
        </p:nvSpPr>
        <p:spPr>
          <a:xfrm rot="16200000">
            <a:off x="8073000" y="2131920"/>
            <a:ext cx="877320" cy="2009520"/>
          </a:xfrm>
          <a:prstGeom prst="arc">
            <a:avLst>
              <a:gd name="adj1" fmla="val 12159674"/>
              <a:gd name="adj2" fmla="val 17102210"/>
            </a:avLst>
          </a:prstGeom>
          <a:noFill/>
          <a:ln w="38100">
            <a:solidFill>
              <a:srgbClr val="777777"/>
            </a:solidFill>
            <a:round/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s-ES" sz="1800" b="0" strike="noStrike" spc="-1">
              <a:solidFill>
                <a:schemeClr val="dk1"/>
              </a:solidFill>
              <a:latin typeface="Cambria"/>
            </a:endParaRPr>
          </a:p>
        </p:txBody>
      </p:sp>
      <p:sp>
        <p:nvSpPr>
          <p:cNvPr id="403" name="Rectángulo 30"/>
          <p:cNvSpPr/>
          <p:nvPr/>
        </p:nvSpPr>
        <p:spPr>
          <a:xfrm>
            <a:off x="8048880" y="2220840"/>
            <a:ext cx="133297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1" strike="noStrike" spc="-1" baseline="30000">
                <a:solidFill>
                  <a:schemeClr val="accent2">
                    <a:lumMod val="75000"/>
                  </a:schemeClr>
                </a:solidFill>
                <a:latin typeface="Cambria"/>
              </a:rPr>
              <a:t>13</a:t>
            </a:r>
            <a:r>
              <a:rPr lang="es-ES" sz="1800" b="1" strike="noStrike" spc="-1">
                <a:solidFill>
                  <a:schemeClr val="accent2">
                    <a:lumMod val="75000"/>
                  </a:schemeClr>
                </a:solidFill>
                <a:latin typeface="Cambria"/>
              </a:rPr>
              <a:t>Be* 1610</a:t>
            </a:r>
            <a:endParaRPr lang="es-ES" sz="1800" b="0" strike="noStrike" spc="-1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404" name="Rectángulo 31"/>
          <p:cNvSpPr/>
          <p:nvPr/>
        </p:nvSpPr>
        <p:spPr>
          <a:xfrm>
            <a:off x="8246520" y="1780920"/>
            <a:ext cx="20786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1" strike="noStrike" spc="-1" baseline="30000">
                <a:solidFill>
                  <a:srgbClr val="FF07FF"/>
                </a:solidFill>
                <a:latin typeface="Cambria"/>
              </a:rPr>
              <a:t>13</a:t>
            </a:r>
            <a:r>
              <a:rPr lang="es-ES" sz="1800" b="1" strike="noStrike" spc="-1">
                <a:solidFill>
                  <a:srgbClr val="FF07FF"/>
                </a:solidFill>
                <a:latin typeface="Cambria"/>
              </a:rPr>
              <a:t>Be* 2530 </a:t>
            </a:r>
            <a:r>
              <a:rPr lang="es-ES" sz="1800" b="1" strike="noStrike" spc="-1">
                <a:solidFill>
                  <a:srgbClr val="FF0000"/>
                </a:solidFill>
                <a:latin typeface="Cambria"/>
              </a:rPr>
              <a:t>&amp; (p,p)</a:t>
            </a:r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05" name="Conector recto de flecha 33"/>
          <p:cNvCxnSpPr/>
          <p:nvPr/>
        </p:nvCxnSpPr>
        <p:spPr>
          <a:xfrm>
            <a:off x="9019440" y="2579760"/>
            <a:ext cx="497520" cy="52992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round/>
            <a:tailEnd type="triangle" w="med" len="med"/>
          </a:ln>
        </p:spPr>
      </p:cxnSp>
      <p:cxnSp>
        <p:nvCxnSpPr>
          <p:cNvPr id="406" name="Conector recto de flecha 35"/>
          <p:cNvCxnSpPr/>
          <p:nvPr/>
        </p:nvCxnSpPr>
        <p:spPr>
          <a:xfrm>
            <a:off x="9516600" y="2100240"/>
            <a:ext cx="692640" cy="205920"/>
          </a:xfrm>
          <a:prstGeom prst="straightConnector1">
            <a:avLst/>
          </a:prstGeom>
          <a:ln w="28575">
            <a:solidFill>
              <a:srgbClr val="FF0000"/>
            </a:solidFill>
            <a:round/>
            <a:tailEnd type="triangle" w="med" len="med"/>
          </a:ln>
        </p:spPr>
      </p:cxnSp>
      <p:sp>
        <p:nvSpPr>
          <p:cNvPr id="407" name="Rectángulo 37"/>
          <p:cNvSpPr/>
          <p:nvPr/>
        </p:nvSpPr>
        <p:spPr>
          <a:xfrm>
            <a:off x="10810440" y="2406600"/>
            <a:ext cx="12996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s-ES" sz="1800" b="1" strike="noStrike" spc="-1" baseline="30000">
                <a:solidFill>
                  <a:srgbClr val="D83CD8"/>
                </a:solidFill>
                <a:latin typeface="Cambria"/>
              </a:rPr>
              <a:t>13</a:t>
            </a:r>
            <a:r>
              <a:rPr lang="es-ES" sz="1800" b="1" strike="noStrike" spc="-1">
                <a:solidFill>
                  <a:srgbClr val="D83CD8"/>
                </a:solidFill>
                <a:latin typeface="Cambria"/>
              </a:rPr>
              <a:t>Be* 3550</a:t>
            </a:r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08" name="Conector recto de flecha 38"/>
          <p:cNvCxnSpPr/>
          <p:nvPr/>
        </p:nvCxnSpPr>
        <p:spPr>
          <a:xfrm flipH="1">
            <a:off x="11005200" y="2731680"/>
            <a:ext cx="165240" cy="474840"/>
          </a:xfrm>
          <a:prstGeom prst="straightConnector1">
            <a:avLst/>
          </a:prstGeom>
          <a:ln w="28575">
            <a:solidFill>
              <a:srgbClr val="D83CD8"/>
            </a:solidFill>
            <a:round/>
            <a:tailEnd type="triangle" w="med" len="med"/>
          </a:ln>
        </p:spPr>
      </p:cxnSp>
      <p:pic>
        <p:nvPicPr>
          <p:cNvPr id="377" name="Picture 2"/>
          <p:cNvPicPr/>
          <p:nvPr/>
        </p:nvPicPr>
        <p:blipFill>
          <a:blip r:embed="rId5"/>
          <a:stretch/>
        </p:blipFill>
        <p:spPr>
          <a:xfrm>
            <a:off x="9733830" y="3361469"/>
            <a:ext cx="810210" cy="735331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9F62238-F25F-DF18-3553-9058DAEA638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480920" y="1849769"/>
            <a:ext cx="810210" cy="735331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A15DBD2-E71B-F3D4-57C0-21FB76AE4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42" y="6266909"/>
            <a:ext cx="4237782" cy="58716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5453415-543D-7837-93B9-8C75CE9756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9916" y="4715640"/>
            <a:ext cx="5829807" cy="157039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05A0671-AEC6-FC0B-6FA0-BE8A324B6E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504" y="4516920"/>
            <a:ext cx="2171054" cy="219819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933F56E2-4C93-FD67-8FAD-09650105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s-ES"/>
              <a:t>O. Tengblad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B60C28C-A695-A005-03C8-6CB52DBA6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F53D-2A03-FA4B-A328-D570D8582DFC}" type="slidenum">
              <a:rPr lang="en-US" altLang="es-ES" smtClean="0"/>
              <a:pPr/>
              <a:t>22</a:t>
            </a:fld>
            <a:endParaRPr lang="en-US" altLang="es-ES" sz="240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D489FFD-4F46-E02D-16CD-0C0FE71D2FDC}"/>
              </a:ext>
            </a:extLst>
          </p:cNvPr>
          <p:cNvSpPr txBox="1"/>
          <p:nvPr/>
        </p:nvSpPr>
        <p:spPr>
          <a:xfrm>
            <a:off x="3496612" y="3154680"/>
            <a:ext cx="4883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>
                <a:solidFill>
                  <a:srgbClr val="C00000"/>
                </a:solidFill>
              </a:rPr>
              <a:t>Activity during the </a:t>
            </a:r>
          </a:p>
          <a:p>
            <a:r>
              <a:rPr lang="en-GB" sz="2400">
                <a:solidFill>
                  <a:srgbClr val="C00000"/>
                </a:solidFill>
              </a:rPr>
              <a:t>CERN Long Shutdown LS3: 2026-28</a:t>
            </a:r>
          </a:p>
        </p:txBody>
      </p:sp>
    </p:spTree>
    <p:extLst>
      <p:ext uri="{BB962C8B-B14F-4D97-AF65-F5344CB8AC3E}">
        <p14:creationId xmlns:p14="http://schemas.microsoft.com/office/powerpoint/2010/main" val="1919233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FB7C101-2E1B-18EB-9699-CCB967E3F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682" y="2299210"/>
            <a:ext cx="6398370" cy="45155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F1D748-540D-6537-6355-1D7AAEE38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572" y="850165"/>
            <a:ext cx="4382530" cy="25788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9462AF7-4DE5-D456-2049-BE8531906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481" y="3623795"/>
            <a:ext cx="4535642" cy="2921682"/>
          </a:xfrm>
          <a:prstGeom prst="rect">
            <a:avLst/>
          </a:prstGeom>
        </p:spPr>
      </p:pic>
      <p:pic>
        <p:nvPicPr>
          <p:cNvPr id="3" name="Imagen 2" descr="Captura de pantalla de un celular&#10;&#10;El contenido generado por IA puede ser incorrecto.">
            <a:extLst>
              <a:ext uri="{FF2B5EF4-FFF2-40B4-BE49-F238E27FC236}">
                <a16:creationId xmlns:a16="http://schemas.microsoft.com/office/drawing/2014/main" id="{88EF0B54-4158-09E8-F80B-10AF0E967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7458" y="22235"/>
            <a:ext cx="3217801" cy="71165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2A3F869-BB86-D742-62C3-3AB211C0F8F1}"/>
              </a:ext>
            </a:extLst>
          </p:cNvPr>
          <p:cNvSpPr txBox="1"/>
          <p:nvPr/>
        </p:nvSpPr>
        <p:spPr>
          <a:xfrm>
            <a:off x="3216355" y="43206"/>
            <a:ext cx="3654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C00000"/>
                </a:solidFill>
              </a:rPr>
              <a:t>LS3 : Work for the future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3C0D30D-A9AE-B708-436A-494AF3053B7E}"/>
              </a:ext>
            </a:extLst>
          </p:cNvPr>
          <p:cNvSpPr txBox="1"/>
          <p:nvPr/>
        </p:nvSpPr>
        <p:spPr>
          <a:xfrm>
            <a:off x="9192438" y="850165"/>
            <a:ext cx="2898614" cy="160043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/>
              <a:t>UCM – IFIC  – IEM        </a:t>
            </a:r>
            <a:r>
              <a:rPr lang="en-GB" sz="1400" b="1"/>
              <a:t> 1 M€ </a:t>
            </a:r>
          </a:p>
          <a:p>
            <a:r>
              <a:rPr lang="en-GB" sz="1400"/>
              <a:t>LUXIUM: 48x LaBr crystals </a:t>
            </a:r>
          </a:p>
          <a:p>
            <a:r>
              <a:rPr lang="en-GB" sz="1400"/>
              <a:t>HAMAMATSU 48 PM R13408-Y006 </a:t>
            </a:r>
          </a:p>
          <a:p>
            <a:r>
              <a:rPr lang="en-GB" sz="1400"/>
              <a:t>CAEN VX2751 4x 16ch Digitizers </a:t>
            </a:r>
          </a:p>
          <a:p>
            <a:r>
              <a:rPr lang="en-GB" sz="1400"/>
              <a:t>CAEN:  SHV system 84 </a:t>
            </a:r>
            <a:r>
              <a:rPr lang="en-GB" sz="1400" err="1"/>
              <a:t>ch</a:t>
            </a:r>
            <a:endParaRPr lang="en-GB" sz="1400"/>
          </a:p>
          <a:p>
            <a:r>
              <a:rPr lang="en-GB" sz="1400"/>
              <a:t>MESYTEC MCFD+MTDC 64ch</a:t>
            </a:r>
          </a:p>
          <a:p>
            <a:r>
              <a:rPr lang="en-GB" sz="1400"/>
              <a:t>Cabling SHV,BNC,MCX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0F4EC9-B0E1-1B69-A558-8ADC8E330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558" y="902328"/>
            <a:ext cx="4062516" cy="1391020"/>
          </a:xfrm>
        </p:spPr>
        <p:txBody>
          <a:bodyPr/>
          <a:lstStyle/>
          <a:p>
            <a:pPr algn="ctr"/>
            <a:r>
              <a:rPr lang="en-GB" b="1" dirty="0">
                <a:latin typeface="+mn-lt"/>
              </a:rPr>
              <a:t>HISTARS</a:t>
            </a:r>
            <a:r>
              <a:rPr lang="en-GB" dirty="0">
                <a:latin typeface="+mn-lt"/>
              </a:rPr>
              <a:t> 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fast timing array at </a:t>
            </a:r>
            <a:r>
              <a:rPr lang="en-GB" dirty="0" err="1">
                <a:latin typeface="+mn-lt"/>
              </a:rPr>
              <a:t>Miniball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36 LaBr  scintillators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CABC90C-1918-EF43-F1FC-B1E1BB6F5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CA15-6B8C-46B3-BCC5-8F63089C5E6F}" type="slidenum">
              <a:rPr lang="es-ES" smtClean="0"/>
              <a:pPr/>
              <a:t>23</a:t>
            </a:fld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8995874-4F61-FC2E-2923-48391310384F}"/>
              </a:ext>
            </a:extLst>
          </p:cNvPr>
          <p:cNvSpPr txBox="1"/>
          <p:nvPr/>
        </p:nvSpPr>
        <p:spPr>
          <a:xfrm>
            <a:off x="3198405" y="477902"/>
            <a:ext cx="2910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UCM – IFIC – IEM; LM Fraile</a:t>
            </a:r>
          </a:p>
        </p:txBody>
      </p:sp>
    </p:spTree>
    <p:extLst>
      <p:ext uri="{BB962C8B-B14F-4D97-AF65-F5344CB8AC3E}">
        <p14:creationId xmlns:p14="http://schemas.microsoft.com/office/powerpoint/2010/main" val="2156152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 descr="Diagrama&#10;&#10;El contenido generado por IA puede ser incorrecto.">
            <a:extLst>
              <a:ext uri="{FF2B5EF4-FFF2-40B4-BE49-F238E27FC236}">
                <a16:creationId xmlns:a16="http://schemas.microsoft.com/office/drawing/2014/main" id="{001FEC2E-23DF-3AF7-89F1-78DAECE52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785" y="737351"/>
            <a:ext cx="10504695" cy="5922529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42168D7-C302-52C9-CF24-E4F2A635E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003" y="0"/>
            <a:ext cx="4223997" cy="1278693"/>
          </a:xfrm>
          <a:prstGeom prst="rect">
            <a:avLst/>
          </a:prstGeom>
        </p:spPr>
      </p:pic>
      <p:pic>
        <p:nvPicPr>
          <p:cNvPr id="2" name="Imagen 1" descr="Captura de pantalla de un celular&#10;&#10;El contenido generado por IA puede ser incorrecto.">
            <a:extLst>
              <a:ext uri="{FF2B5EF4-FFF2-40B4-BE49-F238E27FC236}">
                <a16:creationId xmlns:a16="http://schemas.microsoft.com/office/drawing/2014/main" id="{C5008113-50DB-EF14-F8F1-E7C6B3FDC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235" y="1590594"/>
            <a:ext cx="2984500" cy="85090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19BEAC3-8D22-8E87-40FD-01B0A57F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CA15-6B8C-46B3-BCC5-8F63089C5E6F}" type="slidenum">
              <a:rPr lang="es-ES" smtClean="0"/>
              <a:pPr/>
              <a:t>24</a:t>
            </a:fld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DF2F7C9-9FE9-4658-36C4-77300985491B}"/>
              </a:ext>
            </a:extLst>
          </p:cNvPr>
          <p:cNvSpPr txBox="1"/>
          <p:nvPr/>
        </p:nvSpPr>
        <p:spPr>
          <a:xfrm>
            <a:off x="3403600" y="177681"/>
            <a:ext cx="3418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C00000"/>
                </a:solidFill>
              </a:rPr>
              <a:t>LS3 : Work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2111642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A9FE69F-82B3-923C-8BA6-64EB97E2B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95" y="915686"/>
            <a:ext cx="10468085" cy="587773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54F238A7-93A4-9B3C-3591-0729972E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816" y="147842"/>
            <a:ext cx="3723912" cy="703262"/>
          </a:xfrm>
        </p:spPr>
        <p:txBody>
          <a:bodyPr/>
          <a:lstStyle/>
          <a:p>
            <a:pPr algn="l"/>
            <a:r>
              <a:rPr lang="en-GB" sz="3200">
                <a:latin typeface="+mn-lt"/>
                <a:ea typeface="Baskerville" panose="02020502070401020303" pitchFamily="18" charset="0"/>
              </a:rPr>
              <a:t>ISRS - prototype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05B5FB8-1068-43AE-6B37-0A932609A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7148" y="0"/>
            <a:ext cx="3024851" cy="915686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F768769-0B13-E526-838A-916D014DF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CA15-6B8C-46B3-BCC5-8F63089C5E6F}" type="slidenum">
              <a:rPr lang="es-ES" smtClean="0"/>
              <a:pPr/>
              <a:t>25</a:t>
            </a:fld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632FC00-9370-713E-5593-3E627FCCE706}"/>
              </a:ext>
            </a:extLst>
          </p:cNvPr>
          <p:cNvSpPr txBox="1"/>
          <p:nvPr/>
        </p:nvSpPr>
        <p:spPr>
          <a:xfrm>
            <a:off x="6748764" y="1831372"/>
            <a:ext cx="358155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/>
              <a:t>UHU – IEM – UV – ESS Bilbao: 3M€</a:t>
            </a:r>
          </a:p>
        </p:txBody>
      </p:sp>
      <p:pic>
        <p:nvPicPr>
          <p:cNvPr id="4" name="Imagen 3" descr="Captura de pantalla de un celular&#10;&#10;El contenido generado por IA puede ser incorrecto.">
            <a:extLst>
              <a:ext uri="{FF2B5EF4-FFF2-40B4-BE49-F238E27FC236}">
                <a16:creationId xmlns:a16="http://schemas.microsoft.com/office/drawing/2014/main" id="{9098669A-D62C-A0BB-65D7-B58BCD86B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4"/>
            <a:ext cx="29845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70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803247F-9F8D-3C50-B82A-E48B06973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096" y="802500"/>
            <a:ext cx="2515424" cy="703262"/>
          </a:xfrm>
        </p:spPr>
        <p:txBody>
          <a:bodyPr/>
          <a:lstStyle/>
          <a:p>
            <a:r>
              <a:rPr lang="es-ES" sz="3600" err="1">
                <a:latin typeface="+mn-lt"/>
              </a:rPr>
              <a:t>S</a:t>
            </a:r>
            <a:r>
              <a:rPr lang="es-ES" sz="3600" err="1">
                <a:latin typeface="+mn-lt"/>
                <a:ea typeface="Baskerville" panose="02020502070401020303" pitchFamily="18" charset="0"/>
              </a:rPr>
              <a:t>ummary</a:t>
            </a:r>
            <a:endParaRPr lang="es-ES" sz="3600">
              <a:latin typeface="+mn-lt"/>
              <a:ea typeface="Baskerville" panose="02020502070401020303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7991CD-4621-06DE-937F-F2BCF4646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7135" y="1950287"/>
            <a:ext cx="1968500" cy="1003300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667450C6-BD2F-926F-6016-6A0562F3E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CA15-6B8C-46B3-BCC5-8F63089C5E6F}" type="slidenum">
              <a:rPr lang="es-ES" smtClean="0"/>
              <a:pPr/>
              <a:t>26</a:t>
            </a:fld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EE49113-F922-DC26-FDC4-0645B65373C7}"/>
              </a:ext>
            </a:extLst>
          </p:cNvPr>
          <p:cNvSpPr txBox="1"/>
          <p:nvPr/>
        </p:nvSpPr>
        <p:spPr>
          <a:xfrm>
            <a:off x="1113218" y="1619300"/>
            <a:ext cx="1034726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  <a:cs typeface="Arial" panose="020B0604020202020204" pitchFamily="34" charset="0"/>
              </a:rPr>
              <a:t>The SEC chamber is a versatile chamber for reaction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cs typeface="Arial" panose="020B0604020202020204" pitchFamily="34" charset="0"/>
              </a:rPr>
              <a:t>The upgrade of detectors &amp; electronics very positive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cs typeface="Arial" panose="020B0604020202020204" pitchFamily="34" charset="0"/>
              </a:rPr>
              <a:t>The chamber can host different detector setups inside or coupled downstream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C00000"/>
                </a:solidFill>
              </a:rPr>
              <a:t>Inverse </a:t>
            </a:r>
            <a:r>
              <a:rPr lang="es-ES" sz="2000" dirty="0" err="1">
                <a:solidFill>
                  <a:srgbClr val="C00000"/>
                </a:solidFill>
              </a:rPr>
              <a:t>kinematics</a:t>
            </a:r>
            <a:r>
              <a:rPr lang="es-ES" sz="2000" dirty="0">
                <a:solidFill>
                  <a:srgbClr val="C00000"/>
                </a:solidFill>
              </a:rPr>
              <a:t> </a:t>
            </a:r>
            <a:r>
              <a:rPr lang="es-ES" sz="2000" dirty="0" err="1">
                <a:solidFill>
                  <a:srgbClr val="C00000"/>
                </a:solidFill>
              </a:rPr>
              <a:t>is</a:t>
            </a:r>
            <a:r>
              <a:rPr lang="es-ES" sz="2000" dirty="0">
                <a:solidFill>
                  <a:srgbClr val="C00000"/>
                </a:solidFill>
              </a:rPr>
              <a:t> a </a:t>
            </a:r>
            <a:r>
              <a:rPr lang="es-ES" sz="2000" dirty="0" err="1">
                <a:solidFill>
                  <a:srgbClr val="C00000"/>
                </a:solidFill>
              </a:rPr>
              <a:t>powerful</a:t>
            </a:r>
            <a:r>
              <a:rPr lang="es-ES" sz="2000" dirty="0">
                <a:solidFill>
                  <a:srgbClr val="C00000"/>
                </a:solidFill>
              </a:rPr>
              <a:t> </a:t>
            </a:r>
            <a:r>
              <a:rPr lang="es-ES" sz="2000" dirty="0" err="1">
                <a:solidFill>
                  <a:srgbClr val="C00000"/>
                </a:solidFill>
              </a:rPr>
              <a:t>tool</a:t>
            </a:r>
            <a:r>
              <a:rPr lang="es-ES" sz="2000" dirty="0">
                <a:solidFill>
                  <a:srgbClr val="C00000"/>
                </a:solidFill>
              </a:rPr>
              <a:t> </a:t>
            </a:r>
            <a:r>
              <a:rPr lang="es-ES" sz="2000" dirty="0" err="1">
                <a:solidFill>
                  <a:srgbClr val="C00000"/>
                </a:solidFill>
              </a:rPr>
              <a:t>to</a:t>
            </a:r>
            <a:r>
              <a:rPr lang="es-ES" sz="2000" dirty="0">
                <a:solidFill>
                  <a:srgbClr val="C00000"/>
                </a:solidFill>
              </a:rPr>
              <a:t> </a:t>
            </a:r>
            <a:r>
              <a:rPr lang="es-ES" sz="2000" dirty="0" err="1">
                <a:solidFill>
                  <a:srgbClr val="C00000"/>
                </a:solidFill>
              </a:rPr>
              <a:t>study</a:t>
            </a:r>
            <a:r>
              <a:rPr lang="es-ES" sz="2000" dirty="0">
                <a:solidFill>
                  <a:srgbClr val="C00000"/>
                </a:solidFill>
              </a:rPr>
              <a:t> </a:t>
            </a:r>
            <a:r>
              <a:rPr lang="es-ES" sz="2000" dirty="0" err="1">
                <a:solidFill>
                  <a:srgbClr val="C00000"/>
                </a:solidFill>
              </a:rPr>
              <a:t>weakly-bound</a:t>
            </a:r>
            <a:r>
              <a:rPr lang="es-ES" sz="2000" dirty="0">
                <a:solidFill>
                  <a:srgbClr val="C00000"/>
                </a:solidFill>
              </a:rPr>
              <a:t> light </a:t>
            </a:r>
            <a:r>
              <a:rPr lang="es-ES" sz="2000" dirty="0" err="1">
                <a:solidFill>
                  <a:srgbClr val="C00000"/>
                </a:solidFill>
              </a:rPr>
              <a:t>nuclei</a:t>
            </a:r>
            <a:r>
              <a:rPr lang="es-ES" sz="2000" dirty="0">
                <a:solidFill>
                  <a:srgbClr val="C00000"/>
                </a:solidFill>
              </a:rPr>
              <a:t>, </a:t>
            </a:r>
            <a:r>
              <a:rPr lang="es-ES" sz="2000" dirty="0" err="1">
                <a:solidFill>
                  <a:srgbClr val="C00000"/>
                </a:solidFill>
              </a:rPr>
              <a:t>including</a:t>
            </a:r>
            <a:r>
              <a:rPr lang="es-ES" sz="2000" dirty="0">
                <a:solidFill>
                  <a:srgbClr val="C00000"/>
                </a:solidFill>
              </a:rPr>
              <a:t> </a:t>
            </a:r>
            <a:r>
              <a:rPr lang="es-ES" sz="2000" dirty="0" err="1">
                <a:solidFill>
                  <a:srgbClr val="C00000"/>
                </a:solidFill>
              </a:rPr>
              <a:t>excited</a:t>
            </a:r>
            <a:r>
              <a:rPr lang="es-ES" sz="2000" dirty="0">
                <a:solidFill>
                  <a:srgbClr val="C00000"/>
                </a:solidFill>
              </a:rPr>
              <a:t> and </a:t>
            </a:r>
            <a:r>
              <a:rPr lang="es-ES" sz="2000" dirty="0" err="1">
                <a:solidFill>
                  <a:srgbClr val="C00000"/>
                </a:solidFill>
              </a:rPr>
              <a:t>resonant</a:t>
            </a:r>
            <a:r>
              <a:rPr lang="es-ES" sz="2000" dirty="0">
                <a:solidFill>
                  <a:srgbClr val="C00000"/>
                </a:solidFill>
              </a:rPr>
              <a:t> </a:t>
            </a:r>
            <a:r>
              <a:rPr lang="es-ES" sz="2000" dirty="0" err="1">
                <a:solidFill>
                  <a:srgbClr val="C00000"/>
                </a:solidFill>
              </a:rPr>
              <a:t>states</a:t>
            </a:r>
            <a:r>
              <a:rPr lang="es-ES" sz="2000" dirty="0">
                <a:solidFill>
                  <a:srgbClr val="C00000"/>
                </a:solidFill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C00000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ES" sz="2000" b="1" dirty="0"/>
              <a:t>11Be(</a:t>
            </a:r>
            <a:r>
              <a:rPr lang="es-ES" sz="2000" b="1" dirty="0" err="1"/>
              <a:t>t,p</a:t>
            </a:r>
            <a:r>
              <a:rPr lang="es-ES" sz="2000" b="1" dirty="0"/>
              <a:t>)       </a:t>
            </a:r>
            <a:r>
              <a:rPr lang="es-ES" sz="2000" b="1" baseline="30000" dirty="0"/>
              <a:t>11</a:t>
            </a:r>
            <a:r>
              <a:rPr lang="es-ES" sz="2000" b="1" dirty="0"/>
              <a:t>Be </a:t>
            </a:r>
            <a:r>
              <a:rPr lang="es-ES" sz="2000" b="1" dirty="0" err="1"/>
              <a:t>beam</a:t>
            </a:r>
            <a:r>
              <a:rPr lang="es-ES" sz="2000" b="1" dirty="0"/>
              <a:t> @ 5 </a:t>
            </a:r>
            <a:r>
              <a:rPr lang="es-ES" sz="2000" b="1" dirty="0" err="1"/>
              <a:t>MeV</a:t>
            </a:r>
            <a:r>
              <a:rPr lang="es-ES" sz="2000" b="1" dirty="0"/>
              <a:t>/u  </a:t>
            </a:r>
            <a:r>
              <a:rPr lang="es-ES" sz="2000" b="1" dirty="0" err="1"/>
              <a:t>with</a:t>
            </a:r>
            <a:r>
              <a:rPr lang="es-ES" sz="2000" b="1" dirty="0"/>
              <a:t> </a:t>
            </a:r>
            <a:r>
              <a:rPr lang="es-ES" sz="2000" b="1" dirty="0" err="1"/>
              <a:t>contamination</a:t>
            </a:r>
            <a:r>
              <a:rPr lang="es-ES" sz="2000" b="1" dirty="0"/>
              <a:t> </a:t>
            </a:r>
            <a:r>
              <a:rPr lang="es-ES" sz="2000" b="1" dirty="0" err="1"/>
              <a:t>of</a:t>
            </a:r>
            <a:r>
              <a:rPr lang="es-ES" sz="2000" b="1" dirty="0"/>
              <a:t>    (1-2% </a:t>
            </a:r>
            <a:r>
              <a:rPr lang="es-ES" sz="2000" b="1" baseline="30000" dirty="0"/>
              <a:t>22</a:t>
            </a:r>
            <a:r>
              <a:rPr lang="es-ES" sz="2000" b="1" dirty="0"/>
              <a:t>Ne )</a:t>
            </a:r>
          </a:p>
          <a:p>
            <a:pPr algn="just"/>
            <a:r>
              <a:rPr lang="es-ES" sz="2000" dirty="0"/>
              <a:t>			(</a:t>
            </a:r>
            <a:r>
              <a:rPr lang="es-ES" sz="2000" dirty="0" err="1"/>
              <a:t>Thesis</a:t>
            </a:r>
            <a:r>
              <a:rPr lang="es-ES" sz="2000" dirty="0"/>
              <a:t> Sebstian </a:t>
            </a:r>
            <a:r>
              <a:rPr lang="es-ES" sz="2000" dirty="0" err="1"/>
              <a:t>Gomez</a:t>
            </a:r>
            <a:r>
              <a:rPr lang="es-ES" sz="2000" dirty="0"/>
              <a:t> </a:t>
            </a:r>
            <a:r>
              <a:rPr lang="es-ES" sz="2000" dirty="0" err="1"/>
              <a:t>Garcia</a:t>
            </a:r>
            <a:r>
              <a:rPr lang="es-ES" sz="2000" dirty="0"/>
              <a:t>; </a:t>
            </a:r>
            <a:r>
              <a:rPr lang="es-ES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sebastian.gomez@csic.es</a:t>
            </a:r>
            <a:r>
              <a:rPr lang="es-ES" sz="2000" dirty="0"/>
              <a:t> 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C0000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  <a:cs typeface="Arial" panose="020B0604020202020204" pitchFamily="34" charset="0"/>
              </a:rPr>
              <a:t>Future during LS3 installation of HISTARS &amp; ISRS-prototype as new tools for experiment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4636FA6-5628-3D69-6754-7F672EAFE9BD}"/>
              </a:ext>
            </a:extLst>
          </p:cNvPr>
          <p:cNvSpPr txBox="1"/>
          <p:nvPr/>
        </p:nvSpPr>
        <p:spPr>
          <a:xfrm>
            <a:off x="2453199" y="6287377"/>
            <a:ext cx="7242711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1400"/>
              <a:t>Acknowledge funding via  </a:t>
            </a:r>
            <a:r>
              <a:rPr lang="en-GB" sz="1400" b="1"/>
              <a:t>EUROLABS </a:t>
            </a:r>
            <a:r>
              <a:rPr lang="en-GB" sz="1400"/>
              <a:t>&amp; </a:t>
            </a:r>
            <a:r>
              <a:rPr lang="en-GB" sz="1400" b="1"/>
              <a:t>MCIN AEI </a:t>
            </a:r>
            <a:r>
              <a:rPr lang="en-GB" sz="1400"/>
              <a:t>under Project </a:t>
            </a:r>
            <a:r>
              <a:rPr lang="en-GB" sz="1400" b="1"/>
              <a:t>PID2022-140162NB-I00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493C243-DC70-6568-0434-511C7089E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866" y="29145"/>
            <a:ext cx="1227438" cy="1227438"/>
          </a:xfrm>
          <a:prstGeom prst="rect">
            <a:avLst/>
          </a:prstGeom>
        </p:spPr>
      </p:pic>
      <p:pic>
        <p:nvPicPr>
          <p:cNvPr id="4" name="Imagen 3" descr="Captura de pantalla de un celular&#10;&#10;El contenido generado por IA puede ser incorrecto.">
            <a:extLst>
              <a:ext uri="{FF2B5EF4-FFF2-40B4-BE49-F238E27FC236}">
                <a16:creationId xmlns:a16="http://schemas.microsoft.com/office/drawing/2014/main" id="{0ABEE12B-C080-A1F4-67EB-50989AF8A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5865" y="1107627"/>
            <a:ext cx="3076135" cy="71165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A0DF9CD-29E2-A4C3-4E31-8DF8D032B8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76" y="137339"/>
            <a:ext cx="2574950" cy="66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78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2EF53-6299-37D1-7C01-1F8591D8C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812" y="1110970"/>
            <a:ext cx="3029436" cy="724942"/>
          </a:xfrm>
        </p:spPr>
        <p:txBody>
          <a:bodyPr/>
          <a:lstStyle/>
          <a:p>
            <a:r>
              <a:rPr lang="es-ES" sz="3200" b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Collaborators</a:t>
            </a:r>
            <a:endParaRPr lang="es-ES" sz="32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0E768A3C-00C6-4EB2-51A4-4F6F3E4787CF}"/>
              </a:ext>
            </a:extLst>
          </p:cNvPr>
          <p:cNvGrpSpPr/>
          <p:nvPr/>
        </p:nvGrpSpPr>
        <p:grpSpPr>
          <a:xfrm>
            <a:off x="1020198" y="2252880"/>
            <a:ext cx="8875550" cy="3204954"/>
            <a:chOff x="1816750" y="4018792"/>
            <a:chExt cx="7992201" cy="2464496"/>
          </a:xfrm>
        </p:grpSpPr>
        <p:pic>
          <p:nvPicPr>
            <p:cNvPr id="3" name="Picture 2" descr="link to magisol">
              <a:extLst>
                <a:ext uri="{FF2B5EF4-FFF2-40B4-BE49-F238E27FC236}">
                  <a16:creationId xmlns:a16="http://schemas.microsoft.com/office/drawing/2014/main" id="{020F7EAE-156B-C595-B9DA-75F798A3D7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311" y="4234818"/>
              <a:ext cx="2649602" cy="739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IEM">
              <a:extLst>
                <a:ext uri="{FF2B5EF4-FFF2-40B4-BE49-F238E27FC236}">
                  <a16:creationId xmlns:a16="http://schemas.microsoft.com/office/drawing/2014/main" id="{91C23BCA-6E5C-BCF0-1F00-24661757C1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598" y="4879521"/>
              <a:ext cx="1436540" cy="743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IFA">
              <a:extLst>
                <a:ext uri="{FF2B5EF4-FFF2-40B4-BE49-F238E27FC236}">
                  <a16:creationId xmlns:a16="http://schemas.microsoft.com/office/drawing/2014/main" id="{B6166B9B-76E7-0B50-FDEF-48239AFF8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9402" y="4508072"/>
              <a:ext cx="933449" cy="933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CTH">
              <a:extLst>
                <a:ext uri="{FF2B5EF4-FFF2-40B4-BE49-F238E27FC236}">
                  <a16:creationId xmlns:a16="http://schemas.microsoft.com/office/drawing/2014/main" id="{857C6535-B89D-3BEE-FDC3-44B6145B28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2613" y="5439637"/>
              <a:ext cx="736353" cy="690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6B00AD0D-3280-059F-D028-998212A35261}"/>
                </a:ext>
              </a:extLst>
            </p:cNvPr>
            <p:cNvSpPr/>
            <p:nvPr/>
          </p:nvSpPr>
          <p:spPr>
            <a:xfrm>
              <a:off x="1816750" y="4018792"/>
              <a:ext cx="7992201" cy="2464496"/>
            </a:xfrm>
            <a:prstGeom prst="roundRect">
              <a:avLst/>
            </a:prstGeom>
            <a:noFill/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14" name="Picture 20" descr="Lunds Tekniska Hogskola Vector Logo - Download Free SVG Icon |  Worldvectorlogo">
              <a:extLst>
                <a:ext uri="{FF2B5EF4-FFF2-40B4-BE49-F238E27FC236}">
                  <a16:creationId xmlns:a16="http://schemas.microsoft.com/office/drawing/2014/main" id="{BCFBC065-3869-A96E-4DA7-9929394396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8536" y="4366963"/>
              <a:ext cx="739979" cy="739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n 41">
              <a:extLst>
                <a:ext uri="{FF2B5EF4-FFF2-40B4-BE49-F238E27FC236}">
                  <a16:creationId xmlns:a16="http://schemas.microsoft.com/office/drawing/2014/main" id="{0D3CBB30-D75C-C42D-3C3F-8499A382E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67948" y="5700952"/>
              <a:ext cx="1092199" cy="634782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9D0FD11D-D872-600D-910E-30CF325AA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80112" y="5700952"/>
              <a:ext cx="2602053" cy="527758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2DA812B2-206A-A994-B318-6D6233D86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18255" y="4366963"/>
              <a:ext cx="1213883" cy="709714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B5ACF307-A915-67E7-C77F-3D7E2AFDC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39414" y="5622559"/>
              <a:ext cx="1635377" cy="422942"/>
            </a:xfrm>
            <a:prstGeom prst="rect">
              <a:avLst/>
            </a:prstGeom>
          </p:spPr>
        </p:pic>
      </p:grp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EC7302-4CDE-0C4A-42BC-2898389A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CA15-6B8C-46B3-BCC5-8F63089C5E6F}" type="slidenum">
              <a:rPr lang="es-ES" smtClean="0"/>
              <a:pPr/>
              <a:t>27</a:t>
            </a:fld>
            <a:endParaRPr lang="es-ES"/>
          </a:p>
        </p:txBody>
      </p:sp>
      <p:pic>
        <p:nvPicPr>
          <p:cNvPr id="5" name="Imagen 4" descr="Captura de pantalla de un celular&#10;&#10;El contenido generado por IA puede ser incorrecto.">
            <a:extLst>
              <a:ext uri="{FF2B5EF4-FFF2-40B4-BE49-F238E27FC236}">
                <a16:creationId xmlns:a16="http://schemas.microsoft.com/office/drawing/2014/main" id="{7B22A402-6B20-BD95-2F0B-29CA1F2F3B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9305" y="1129160"/>
            <a:ext cx="2496090" cy="7116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1AEEF53-8124-6D36-02E5-E9DCA3D5C8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7508"/>
            <a:ext cx="2574950" cy="66516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666AD89-E89B-C50C-B748-AF536F31D4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586" y="0"/>
            <a:ext cx="1227438" cy="1227438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FDC28A18-29F2-73EF-D53A-4B6E578F54D9}"/>
              </a:ext>
            </a:extLst>
          </p:cNvPr>
          <p:cNvSpPr txBox="1"/>
          <p:nvPr/>
        </p:nvSpPr>
        <p:spPr>
          <a:xfrm>
            <a:off x="1951451" y="6021908"/>
            <a:ext cx="7242711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1400" dirty="0"/>
              <a:t>Acknowledge funding via  </a:t>
            </a:r>
            <a:r>
              <a:rPr lang="en-GB" sz="1400" b="1" dirty="0"/>
              <a:t>EUROLABS </a:t>
            </a:r>
            <a:r>
              <a:rPr lang="en-GB" sz="1400" dirty="0"/>
              <a:t>&amp; </a:t>
            </a:r>
            <a:r>
              <a:rPr lang="en-GB" sz="1400" b="1" dirty="0"/>
              <a:t>MCIN AEI </a:t>
            </a:r>
            <a:r>
              <a:rPr lang="en-GB" sz="1400" dirty="0"/>
              <a:t>under Project </a:t>
            </a:r>
            <a:r>
              <a:rPr lang="en-GB" sz="1400" b="1" dirty="0"/>
              <a:t>PID2022-140162NB-I00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74098598-0328-C169-DD8A-0D7B08FCD7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41757" y="1952202"/>
            <a:ext cx="1968500" cy="1003300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C995E859-6283-521D-F0EA-6CBDA43A20E2}"/>
              </a:ext>
            </a:extLst>
          </p:cNvPr>
          <p:cNvSpPr/>
          <p:nvPr/>
        </p:nvSpPr>
        <p:spPr>
          <a:xfrm rot="351772">
            <a:off x="4920054" y="931549"/>
            <a:ext cx="35670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43065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64C3B29F-D1A8-7E52-C4DA-C00BD76E2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48" y="675225"/>
            <a:ext cx="9687697" cy="591497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222E44-F545-D9DC-57C3-AAF4B5FB4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9390" y="6127639"/>
            <a:ext cx="294334" cy="396240"/>
          </a:xfrm>
        </p:spPr>
        <p:txBody>
          <a:bodyPr/>
          <a:lstStyle/>
          <a:p>
            <a:fld id="{8479CA15-6B8C-46B3-BCC5-8F63089C5E6F}" type="slidenum">
              <a:rPr lang="es-ES" smtClean="0"/>
              <a:pPr/>
              <a:t>3</a:t>
            </a:fld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28D8336-27C1-CBA2-93DA-92F7E9DCA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007" y="1466336"/>
            <a:ext cx="1227438" cy="122743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ABE841E-AB0A-1B69-4F5A-F85A89CD28E1}"/>
              </a:ext>
            </a:extLst>
          </p:cNvPr>
          <p:cNvSpPr txBox="1"/>
          <p:nvPr/>
        </p:nvSpPr>
        <p:spPr>
          <a:xfrm>
            <a:off x="3328447" y="128888"/>
            <a:ext cx="3555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  <a:buNone/>
            </a:pPr>
            <a:r>
              <a:rPr lang="es-ES" b="1">
                <a:solidFill>
                  <a:srgbClr val="C00000"/>
                </a:solidFill>
                <a:effectLst/>
              </a:rPr>
              <a:t>Linac4 → PSB → PS → SPS → LHC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C7AE168-2309-038F-E5FC-43974C4CB021}"/>
              </a:ext>
            </a:extLst>
          </p:cNvPr>
          <p:cNvSpPr txBox="1"/>
          <p:nvPr/>
        </p:nvSpPr>
        <p:spPr>
          <a:xfrm>
            <a:off x="1128584" y="1273106"/>
            <a:ext cx="1548713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750"/>
              </a:spcAft>
            </a:pPr>
            <a:r>
              <a:rPr lang="es-ES">
                <a:solidFill>
                  <a:srgbClr val="26221F"/>
                </a:solidFill>
                <a:effectLst/>
                <a:latin typeface="Ginto Copilot Variable"/>
              </a:rPr>
              <a:t>LHC (27 km)</a:t>
            </a:r>
          </a:p>
          <a:p>
            <a:pPr>
              <a:spcAft>
                <a:spcPts val="750"/>
              </a:spcAft>
            </a:pPr>
            <a:r>
              <a:rPr lang="es-ES">
                <a:solidFill>
                  <a:srgbClr val="26221F"/>
                </a:solidFill>
                <a:effectLst/>
                <a:latin typeface="Ginto Copilot Variable"/>
              </a:rPr>
              <a:t>SPS (6.9 km)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4A1A0CE-4CAF-AE4A-84D6-CE597C135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55" y="4801655"/>
            <a:ext cx="2315192" cy="1407694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7AAE239-80FB-E679-4085-F1991A768E6F}"/>
              </a:ext>
            </a:extLst>
          </p:cNvPr>
          <p:cNvSpPr txBox="1"/>
          <p:nvPr/>
        </p:nvSpPr>
        <p:spPr>
          <a:xfrm>
            <a:off x="891335" y="6481650"/>
            <a:ext cx="11405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>
                <a:solidFill>
                  <a:srgbClr val="C00000"/>
                </a:solidFill>
              </a:rPr>
              <a:t>CERN super cycle is based in PS 1.2s repetition, SPS on 2.4 s </a:t>
            </a:r>
            <a:r>
              <a:rPr lang="en-GB" sz="1600" b="1">
                <a:solidFill>
                  <a:srgbClr val="C00000"/>
                </a:solidFill>
                <a:sym typeface="Wingdings" pitchFamily="2" charset="2"/>
              </a:rPr>
              <a:t> 50% of p-pulses for pre-SPS physics, main part to ISOLDE</a:t>
            </a:r>
            <a:r>
              <a:rPr lang="en-GB" sz="1600" b="1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6874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F683FA85-D35B-859C-6614-6C9F0C69E968}"/>
              </a:ext>
            </a:extLst>
          </p:cNvPr>
          <p:cNvSpPr txBox="1">
            <a:spLocks/>
          </p:cNvSpPr>
          <p:nvPr/>
        </p:nvSpPr>
        <p:spPr>
          <a:xfrm>
            <a:off x="3478260" y="161969"/>
            <a:ext cx="5515781" cy="665161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+mn-lt"/>
              </a:rPr>
              <a:t>ISOLDE</a:t>
            </a:r>
            <a:r>
              <a:rPr lang="en-GB"/>
              <a:t> </a:t>
            </a:r>
            <a:r>
              <a:rPr lang="en-GB" sz="3200"/>
              <a:t>60 years in 2027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6E9FCB1-FC6D-C1EA-D82A-82184A79F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716" y="207627"/>
            <a:ext cx="2574950" cy="66516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C25CA81-D769-A882-2BC6-9BF054F30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582" y="1"/>
            <a:ext cx="1227438" cy="122743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473D28F4-B03B-A1D0-836A-03D5AFF18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781" y="989098"/>
            <a:ext cx="10658899" cy="499136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4373386B-7FF8-D422-72D3-0AF75B97B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406" y="4731607"/>
            <a:ext cx="2556694" cy="1434333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883C98B-0C7B-AE5A-0B85-9C352A6D40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100" y="4731607"/>
            <a:ext cx="2419385" cy="1467367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3218BEB8-189B-58D9-3021-B60218D061E8}"/>
              </a:ext>
            </a:extLst>
          </p:cNvPr>
          <p:cNvSpPr txBox="1"/>
          <p:nvPr/>
        </p:nvSpPr>
        <p:spPr>
          <a:xfrm>
            <a:off x="345440" y="6304775"/>
            <a:ext cx="1165004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rgbClr val="C00000"/>
                </a:solidFill>
              </a:rPr>
              <a:t>ISOLDE target get a 3 </a:t>
            </a:r>
            <a:r>
              <a:rPr lang="en-GB" sz="1600" err="1">
                <a:solidFill>
                  <a:srgbClr val="C00000"/>
                </a:solidFill>
                <a:latin typeface="Symbol" pitchFamily="2" charset="2"/>
              </a:rPr>
              <a:t>m</a:t>
            </a:r>
            <a:r>
              <a:rPr lang="en-GB" sz="1600" err="1">
                <a:solidFill>
                  <a:srgbClr val="C00000"/>
                </a:solidFill>
              </a:rPr>
              <a:t>s</a:t>
            </a:r>
            <a:r>
              <a:rPr lang="en-GB" sz="1600">
                <a:solidFill>
                  <a:srgbClr val="C00000"/>
                </a:solidFill>
              </a:rPr>
              <a:t> long 3x10</a:t>
            </a:r>
            <a:r>
              <a:rPr lang="en-GB" sz="1600" baseline="30000">
                <a:solidFill>
                  <a:srgbClr val="C00000"/>
                </a:solidFill>
              </a:rPr>
              <a:t>13</a:t>
            </a:r>
            <a:r>
              <a:rPr lang="en-GB" sz="1600">
                <a:solidFill>
                  <a:srgbClr val="C00000"/>
                </a:solidFill>
              </a:rPr>
              <a:t> </a:t>
            </a:r>
            <a:r>
              <a:rPr lang="en-GB" sz="1600" err="1">
                <a:solidFill>
                  <a:srgbClr val="C00000"/>
                </a:solidFill>
              </a:rPr>
              <a:t>pps</a:t>
            </a:r>
            <a:r>
              <a:rPr lang="en-GB" sz="1600">
                <a:solidFill>
                  <a:srgbClr val="C00000"/>
                </a:solidFill>
              </a:rPr>
              <a:t> of 1.4 GeV from PSB (max 2 </a:t>
            </a:r>
            <a:r>
              <a:rPr lang="en-GB" sz="1600">
                <a:solidFill>
                  <a:srgbClr val="C00000"/>
                </a:solidFill>
                <a:latin typeface="Symbol" pitchFamily="2" charset="2"/>
              </a:rPr>
              <a:t>m</a:t>
            </a:r>
            <a:r>
              <a:rPr lang="en-GB" sz="1600">
                <a:solidFill>
                  <a:srgbClr val="C00000"/>
                </a:solidFill>
              </a:rPr>
              <a:t>A),   extraction 100ms,   EBIS breeding 20 </a:t>
            </a:r>
            <a:r>
              <a:rPr lang="en-GB" sz="1600" err="1">
                <a:solidFill>
                  <a:srgbClr val="C00000"/>
                </a:solidFill>
              </a:rPr>
              <a:t>ms</a:t>
            </a:r>
            <a:r>
              <a:rPr lang="en-GB" sz="1600">
                <a:solidFill>
                  <a:srgbClr val="C00000"/>
                </a:solidFill>
              </a:rPr>
              <a:t> (50Hz), A/Q=4, </a:t>
            </a:r>
          </a:p>
          <a:p>
            <a:r>
              <a:rPr lang="en-GB" sz="1600">
                <a:solidFill>
                  <a:srgbClr val="C00000"/>
                </a:solidFill>
              </a:rPr>
              <a:t>Extraction stretched 3 </a:t>
            </a:r>
            <a:r>
              <a:rPr lang="en-GB" sz="1600" err="1">
                <a:solidFill>
                  <a:srgbClr val="C00000"/>
                </a:solidFill>
              </a:rPr>
              <a:t>ms</a:t>
            </a:r>
            <a:r>
              <a:rPr lang="en-GB" sz="1600">
                <a:solidFill>
                  <a:srgbClr val="C00000"/>
                </a:solidFill>
              </a:rPr>
              <a:t> </a:t>
            </a:r>
            <a:r>
              <a:rPr lang="en-GB" sz="1600">
                <a:solidFill>
                  <a:srgbClr val="C00000"/>
                </a:solidFill>
                <a:sym typeface="Wingdings" pitchFamily="2" charset="2"/>
              </a:rPr>
              <a:t> 10 MeV/u   REX 100 MHz    HIE-ISOLDE 200 MHz    </a:t>
            </a:r>
            <a:r>
              <a:rPr lang="en-GB" sz="1600" err="1">
                <a:solidFill>
                  <a:srgbClr val="C00000"/>
                </a:solidFill>
                <a:latin typeface="Symbol" pitchFamily="2" charset="2"/>
                <a:sym typeface="Wingdings" pitchFamily="2" charset="2"/>
              </a:rPr>
              <a:t>m</a:t>
            </a:r>
            <a:r>
              <a:rPr lang="en-GB" sz="1600" err="1">
                <a:solidFill>
                  <a:srgbClr val="C00000"/>
                </a:solidFill>
                <a:sym typeface="Wingdings" pitchFamily="2" charset="2"/>
              </a:rPr>
              <a:t>s</a:t>
            </a:r>
            <a:r>
              <a:rPr lang="en-GB" sz="1600">
                <a:solidFill>
                  <a:srgbClr val="C00000"/>
                </a:solidFill>
                <a:sym typeface="Wingdings" pitchFamily="2" charset="2"/>
              </a:rPr>
              <a:t>-structure @ SEC  every 60 </a:t>
            </a:r>
            <a:r>
              <a:rPr lang="en-GB" sz="1600" err="1">
                <a:solidFill>
                  <a:srgbClr val="C00000"/>
                </a:solidFill>
                <a:sym typeface="Wingdings" pitchFamily="2" charset="2"/>
              </a:rPr>
              <a:t>ms</a:t>
            </a:r>
            <a:endParaRPr lang="en-GB" sz="1600">
              <a:solidFill>
                <a:srgbClr val="C00000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8DF540E-B46D-8DB5-D065-752B6AEF130C}"/>
              </a:ext>
            </a:extLst>
          </p:cNvPr>
          <p:cNvSpPr txBox="1"/>
          <p:nvPr/>
        </p:nvSpPr>
        <p:spPr>
          <a:xfrm>
            <a:off x="10243854" y="4911293"/>
            <a:ext cx="150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Symbol" pitchFamily="2" charset="2"/>
              </a:rPr>
              <a:t>D</a:t>
            </a:r>
            <a:r>
              <a:rPr lang="en-GB"/>
              <a:t>-Timestamp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CB72AC9-7FEB-01E5-29C8-E1890C4D9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5440" y="6399043"/>
            <a:ext cx="416560" cy="396240"/>
          </a:xfrm>
        </p:spPr>
        <p:txBody>
          <a:bodyPr/>
          <a:lstStyle/>
          <a:p>
            <a:fld id="{8479CA15-6B8C-46B3-BCC5-8F63089C5E6F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1130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>
            <a:extLst>
              <a:ext uri="{FF2B5EF4-FFF2-40B4-BE49-F238E27FC236}">
                <a16:creationId xmlns:a16="http://schemas.microsoft.com/office/drawing/2014/main" id="{AB02FA8E-9650-8E28-6D42-92EF156A3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632" y="1040231"/>
            <a:ext cx="11116368" cy="4922799"/>
          </a:xfrm>
          <a:prstGeom prst="rect">
            <a:avLst/>
          </a:prstGeom>
        </p:spPr>
      </p:pic>
      <p:sp>
        <p:nvSpPr>
          <p:cNvPr id="24" name="TextBox 12">
            <a:extLst>
              <a:ext uri="{FF2B5EF4-FFF2-40B4-BE49-F238E27FC236}">
                <a16:creationId xmlns:a16="http://schemas.microsoft.com/office/drawing/2014/main" id="{F7CFD0DA-7E08-2CD3-4FB3-53BD1F47178F}"/>
              </a:ext>
            </a:extLst>
          </p:cNvPr>
          <p:cNvSpPr txBox="1"/>
          <p:nvPr/>
        </p:nvSpPr>
        <p:spPr>
          <a:xfrm>
            <a:off x="3904810" y="6005468"/>
            <a:ext cx="821733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/>
              <a:t>J. </a:t>
            </a:r>
            <a:r>
              <a:rPr lang="en-US" sz="1400" err="1"/>
              <a:t>Cederkall</a:t>
            </a:r>
            <a:r>
              <a:rPr lang="en-US" sz="1400"/>
              <a:t> </a:t>
            </a:r>
            <a:r>
              <a:rPr lang="en-US" sz="1400">
                <a:hlinkClick r:id="rId4"/>
              </a:rPr>
              <a:t>joakim.cederkall@nuclear.lu.se</a:t>
            </a:r>
            <a:r>
              <a:rPr lang="en-US" sz="1400"/>
              <a:t>   	O. TENGBLAD </a:t>
            </a:r>
            <a:r>
              <a:rPr lang="en-US" sz="1400">
                <a:hlinkClick r:id="rId5"/>
              </a:rPr>
              <a:t>olof.tengblad@csic.es</a:t>
            </a:r>
            <a:r>
              <a:rPr lang="en-US" sz="1400"/>
              <a:t>  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467F13A9-A01E-FC9A-9354-08A086E4A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791" y="5860206"/>
            <a:ext cx="2934905" cy="906078"/>
          </a:xfrm>
          <a:prstGeom prst="rect">
            <a:avLst/>
          </a:prstGeom>
        </p:spPr>
      </p:pic>
      <p:sp>
        <p:nvSpPr>
          <p:cNvPr id="32" name="TextBox 10">
            <a:extLst>
              <a:ext uri="{FF2B5EF4-FFF2-40B4-BE49-F238E27FC236}">
                <a16:creationId xmlns:a16="http://schemas.microsoft.com/office/drawing/2014/main" id="{1132D31C-392F-4041-C168-13B6216FC069}"/>
              </a:ext>
            </a:extLst>
          </p:cNvPr>
          <p:cNvSpPr txBox="1"/>
          <p:nvPr/>
        </p:nvSpPr>
        <p:spPr>
          <a:xfrm>
            <a:off x="3163895" y="84815"/>
            <a:ext cx="55723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C00000"/>
                </a:solidFill>
                <a:ea typeface="Baskerville" charset="0"/>
                <a:cs typeface="Baskerville" charset="0"/>
              </a:rPr>
              <a:t>SEC @</a:t>
            </a:r>
            <a:r>
              <a:rPr lang="es-ES" sz="4000">
                <a:solidFill>
                  <a:srgbClr val="C00000"/>
                </a:solidFill>
                <a:ea typeface="Baskerville" charset="0"/>
                <a:cs typeface="Baskerville" charset="0"/>
              </a:rPr>
              <a:t> </a:t>
            </a:r>
            <a:r>
              <a:rPr lang="en-US" sz="4000">
                <a:solidFill>
                  <a:srgbClr val="C00000"/>
                </a:solidFill>
                <a:ea typeface="Baskerville" charset="0"/>
                <a:cs typeface="Baskerville" charset="0"/>
              </a:rPr>
              <a:t>XT03 HIE ISOLDE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2E96B64-5116-24A6-FC07-134167B1F833}"/>
              </a:ext>
            </a:extLst>
          </p:cNvPr>
          <p:cNvSpPr txBox="1"/>
          <p:nvPr/>
        </p:nvSpPr>
        <p:spPr>
          <a:xfrm>
            <a:off x="4976357" y="6396952"/>
            <a:ext cx="494836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1800" b="1">
                <a:solidFill>
                  <a:prstClr val="black"/>
                </a:solidFill>
                <a:latin typeface="Baskerville" charset="0"/>
                <a:ea typeface="Baskerville" charset="0"/>
                <a:cs typeface="Baskerville" charset="0"/>
              </a:rPr>
              <a:t>SCATTERING EXPERIMENT CHAMBER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923D3EA-98EF-A120-DF5B-2E7EFD5F7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8442-C3BA-5F48-A44D-3917AC2A19E5}" type="slidenum">
              <a:rPr lang="en-US" altLang="es-ES" smtClean="0">
                <a:solidFill>
                  <a:schemeClr val="tx1"/>
                </a:solidFill>
              </a:rPr>
              <a:pPr/>
              <a:t>5</a:t>
            </a:fld>
            <a:endParaRPr lang="en-US" altLang="es-ES">
              <a:solidFill>
                <a:schemeClr val="tx1"/>
              </a:solidFill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20D91595-3FEE-6528-4EBF-805AABBE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O. Tengblad</a:t>
            </a:r>
          </a:p>
        </p:txBody>
      </p:sp>
    </p:spTree>
    <p:extLst>
      <p:ext uri="{BB962C8B-B14F-4D97-AF65-F5344CB8AC3E}">
        <p14:creationId xmlns:p14="http://schemas.microsoft.com/office/powerpoint/2010/main" val="455717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bicicleta, tabla, estufa, cuarto&#10;&#10;El contenido generado por IA puede ser incorrecto.">
            <a:extLst>
              <a:ext uri="{FF2B5EF4-FFF2-40B4-BE49-F238E27FC236}">
                <a16:creationId xmlns:a16="http://schemas.microsoft.com/office/drawing/2014/main" id="{6DC40AF8-0082-C4D0-37AC-2661697B1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460" y="844451"/>
            <a:ext cx="7772400" cy="5829300"/>
          </a:xfrm>
          <a:prstGeom prst="rect">
            <a:avLst/>
          </a:prstGeom>
        </p:spPr>
      </p:pic>
      <p:pic>
        <p:nvPicPr>
          <p:cNvPr id="8" name="Imagen 7" descr="Imagen que contiene interior, tabla, lavabo, cocina&#10;&#10;El contenido generado por IA puede ser incorrecto.">
            <a:extLst>
              <a:ext uri="{FF2B5EF4-FFF2-40B4-BE49-F238E27FC236}">
                <a16:creationId xmlns:a16="http://schemas.microsoft.com/office/drawing/2014/main" id="{71FA814E-8411-B123-B5C8-75969BD62A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867"/>
          <a:stretch>
            <a:fillRect/>
          </a:stretch>
        </p:blipFill>
        <p:spPr>
          <a:xfrm>
            <a:off x="8859187" y="1317373"/>
            <a:ext cx="3151266" cy="2820731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24128D3-92A9-8A1E-0B04-3E3239B75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CA15-6B8C-46B3-BCC5-8F63089C5E6F}" type="slidenum">
              <a:rPr lang="es-ES" smtClean="0"/>
              <a:pPr/>
              <a:t>6</a:t>
            </a:fld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8C47F02-01AF-CE12-A459-3AE6133CF7C0}"/>
              </a:ext>
            </a:extLst>
          </p:cNvPr>
          <p:cNvSpPr txBox="1"/>
          <p:nvPr/>
        </p:nvSpPr>
        <p:spPr>
          <a:xfrm>
            <a:off x="5123148" y="184249"/>
            <a:ext cx="2255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rgbClr val="C00000"/>
                </a:solidFill>
              </a:rPr>
              <a:t>Inside SEC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C655B21-22C5-955D-BDF0-41C2DDEC9376}"/>
              </a:ext>
            </a:extLst>
          </p:cNvPr>
          <p:cNvSpPr txBox="1"/>
          <p:nvPr/>
        </p:nvSpPr>
        <p:spPr>
          <a:xfrm>
            <a:off x="9115430" y="4275228"/>
            <a:ext cx="2079480" cy="960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TOSCA setup IS550</a:t>
            </a:r>
          </a:p>
          <a:p>
            <a:r>
              <a:rPr lang="en-GB" dirty="0"/>
              <a:t>Nov. 2025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rgbClr val="003399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Emanuele Vardaci</a:t>
            </a:r>
            <a:endParaRPr lang="de-DE" sz="100" b="1" dirty="0">
              <a:solidFill>
                <a:srgbClr val="003399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585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8AE9E3-DFB9-ABFF-F3EE-484590AA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CA15-6B8C-46B3-BCC5-8F63089C5E6F}" type="slidenum">
              <a:rPr lang="es-ES" smtClean="0"/>
              <a:pPr/>
              <a:t>7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F33A194-54C3-9732-4881-C4A6653623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04" y="1756967"/>
            <a:ext cx="9851320" cy="405961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4139C11-ED79-F121-9A08-0F7BB8B7F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90" y="675779"/>
            <a:ext cx="3968916" cy="297598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7D3B097-CDFD-A7AA-D100-C0B616F6F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507" y="2362752"/>
            <a:ext cx="2319830" cy="235765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C10A206-3B1A-44F1-5E0F-4081BFF15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83" y="4247037"/>
            <a:ext cx="3531476" cy="2669246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E63F5084-8841-C8B6-8045-335D921C9175}"/>
              </a:ext>
            </a:extLst>
          </p:cNvPr>
          <p:cNvSpPr txBox="1"/>
          <p:nvPr/>
        </p:nvSpPr>
        <p:spPr>
          <a:xfrm>
            <a:off x="5578280" y="6200150"/>
            <a:ext cx="259500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2018: IS561 9Li(</a:t>
            </a:r>
            <a:r>
              <a:rPr lang="en-GB" sz="1400" dirty="0" err="1"/>
              <a:t>t,p</a:t>
            </a:r>
            <a:r>
              <a:rPr lang="en-GB" sz="1400" dirty="0"/>
              <a:t>) K. Riisager</a:t>
            </a:r>
          </a:p>
          <a:p>
            <a:r>
              <a:rPr lang="en-GB" sz="1400" dirty="0"/>
              <a:t> IS554   </a:t>
            </a:r>
            <a:r>
              <a:rPr lang="es-ES" sz="1400" b="1" baseline="30000" dirty="0">
                <a:solidFill>
                  <a:srgbClr val="0000FF"/>
                </a:solidFill>
              </a:rPr>
              <a:t>7</a:t>
            </a:r>
            <a:r>
              <a:rPr lang="es-ES" sz="1400" b="1" dirty="0">
                <a:solidFill>
                  <a:srgbClr val="0000FF"/>
                </a:solidFill>
              </a:rPr>
              <a:t>Be(</a:t>
            </a:r>
            <a:r>
              <a:rPr lang="es-ES" sz="1400" b="1" dirty="0" err="1">
                <a:solidFill>
                  <a:srgbClr val="0000FF"/>
                </a:solidFill>
              </a:rPr>
              <a:t>d,p</a:t>
            </a:r>
            <a:r>
              <a:rPr lang="es-ES" sz="1400" b="1" dirty="0">
                <a:solidFill>
                  <a:srgbClr val="0000FF"/>
                </a:solidFill>
              </a:rPr>
              <a:t>)</a:t>
            </a:r>
            <a:r>
              <a:rPr lang="es-ES" sz="1400" b="1" baseline="30000" dirty="0">
                <a:solidFill>
                  <a:srgbClr val="0000FF"/>
                </a:solidFill>
              </a:rPr>
              <a:t>8</a:t>
            </a:r>
            <a:r>
              <a:rPr lang="es-ES" sz="1400" b="1" dirty="0">
                <a:solidFill>
                  <a:srgbClr val="0000FF"/>
                </a:solidFill>
              </a:rPr>
              <a:t>Be D. Gupta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C25DDC5-F40D-2556-AD37-388A6C95FDE5}"/>
              </a:ext>
            </a:extLst>
          </p:cNvPr>
          <p:cNvSpPr txBox="1"/>
          <p:nvPr/>
        </p:nvSpPr>
        <p:spPr>
          <a:xfrm>
            <a:off x="988210" y="675779"/>
            <a:ext cx="327743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/>
              <a:t>2025:IS550</a:t>
            </a:r>
          </a:p>
          <a:p>
            <a:r>
              <a:rPr lang="es-ES" sz="1400" err="1">
                <a:solidFill>
                  <a:srgbClr val="0000FF"/>
                </a:solidFill>
                <a:cs typeface="Arial" panose="020B0604020202020204" pitchFamily="34" charset="0"/>
              </a:rPr>
              <a:t>Study</a:t>
            </a:r>
            <a:r>
              <a:rPr lang="es-ES" sz="140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s-ES" sz="1400" err="1">
                <a:solidFill>
                  <a:srgbClr val="0000FF"/>
                </a:solidFill>
                <a:cs typeface="Arial" panose="020B0604020202020204" pitchFamily="34" charset="0"/>
              </a:rPr>
              <a:t>of</a:t>
            </a:r>
            <a:r>
              <a:rPr lang="es-ES" sz="140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s-ES" sz="1400" err="1">
                <a:solidFill>
                  <a:srgbClr val="0000FF"/>
                </a:solidFill>
                <a:cs typeface="Arial" panose="020B0604020202020204" pitchFamily="34" charset="0"/>
              </a:rPr>
              <a:t>the</a:t>
            </a:r>
            <a:r>
              <a:rPr lang="es-ES" sz="140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s-ES" sz="1400" err="1">
                <a:solidFill>
                  <a:srgbClr val="0000FF"/>
                </a:solidFill>
                <a:cs typeface="Arial" panose="020B0604020202020204" pitchFamily="34" charset="0"/>
              </a:rPr>
              <a:t>Dinuclear</a:t>
            </a:r>
            <a:r>
              <a:rPr lang="es-ES" sz="140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s-ES" sz="1400" err="1">
                <a:solidFill>
                  <a:srgbClr val="0000FF"/>
                </a:solidFill>
                <a:cs typeface="Arial" panose="020B0604020202020204" pitchFamily="34" charset="0"/>
              </a:rPr>
              <a:t>System</a:t>
            </a:r>
            <a:r>
              <a:rPr lang="es-ES" sz="1400">
                <a:solidFill>
                  <a:srgbClr val="0000FF"/>
                </a:solidFill>
                <a:cs typeface="Arial" panose="020B0604020202020204" pitchFamily="34" charset="0"/>
              </a:rPr>
              <a:t> Ni + 238U</a:t>
            </a:r>
            <a:endParaRPr lang="en-GB" sz="1400">
              <a:solidFill>
                <a:srgbClr val="0000FF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CE823CA2-2C62-3757-8354-4B428831C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69" y="5076267"/>
            <a:ext cx="3871950" cy="1637644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926CEE7D-D30F-D632-2C4D-21D9D66A2517}"/>
              </a:ext>
            </a:extLst>
          </p:cNvPr>
          <p:cNvSpPr txBox="1"/>
          <p:nvPr/>
        </p:nvSpPr>
        <p:spPr>
          <a:xfrm>
            <a:off x="8682826" y="2985846"/>
            <a:ext cx="148688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2018 A. Di Pietro</a:t>
            </a:r>
          </a:p>
          <a:p>
            <a:r>
              <a:rPr lang="en-GB" sz="1400" dirty="0"/>
              <a:t>IS616</a:t>
            </a:r>
            <a:r>
              <a:rPr lang="en-GB" sz="1400" dirty="0">
                <a:solidFill>
                  <a:srgbClr val="0000FF"/>
                </a:solidFill>
              </a:rPr>
              <a:t>: </a:t>
            </a:r>
            <a:r>
              <a:rPr lang="es-ES" sz="1400" b="1" baseline="30000" dirty="0">
                <a:solidFill>
                  <a:srgbClr val="0000FF"/>
                </a:solidFill>
              </a:rPr>
              <a:t>8</a:t>
            </a:r>
            <a:r>
              <a:rPr lang="es-ES" sz="1400" b="1" dirty="0">
                <a:solidFill>
                  <a:srgbClr val="0000FF"/>
                </a:solidFill>
              </a:rPr>
              <a:t>B + </a:t>
            </a:r>
            <a:r>
              <a:rPr lang="es-ES" sz="1400" b="1" baseline="30000" dirty="0">
                <a:solidFill>
                  <a:srgbClr val="0000FF"/>
                </a:solidFill>
              </a:rPr>
              <a:t>64</a:t>
            </a:r>
            <a:r>
              <a:rPr lang="es-ES" sz="1400" b="1" dirty="0">
                <a:solidFill>
                  <a:srgbClr val="0000FF"/>
                </a:solidFill>
              </a:rPr>
              <a:t>Zn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32292B6-6E5A-8888-2845-208CF900C693}"/>
              </a:ext>
            </a:extLst>
          </p:cNvPr>
          <p:cNvSpPr txBox="1"/>
          <p:nvPr/>
        </p:nvSpPr>
        <p:spPr>
          <a:xfrm>
            <a:off x="8682826" y="3541579"/>
            <a:ext cx="157607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2017 I Martel</a:t>
            </a:r>
          </a:p>
          <a:p>
            <a:r>
              <a:rPr lang="en-GB" sz="1400" dirty="0"/>
              <a:t>IS619: </a:t>
            </a:r>
            <a:r>
              <a:rPr lang="es-ES" sz="1400" b="1" baseline="30000" dirty="0">
                <a:solidFill>
                  <a:srgbClr val="0000FF"/>
                </a:solidFill>
              </a:rPr>
              <a:t>15</a:t>
            </a:r>
            <a:r>
              <a:rPr lang="es-ES" sz="1400" b="1" dirty="0">
                <a:solidFill>
                  <a:srgbClr val="0000FF"/>
                </a:solidFill>
              </a:rPr>
              <a:t>C + </a:t>
            </a:r>
            <a:r>
              <a:rPr lang="es-ES" sz="1400" b="1" baseline="30000" dirty="0">
                <a:solidFill>
                  <a:srgbClr val="0000FF"/>
                </a:solidFill>
              </a:rPr>
              <a:t>208</a:t>
            </a:r>
            <a:r>
              <a:rPr lang="es-ES" sz="1400" b="1" dirty="0">
                <a:solidFill>
                  <a:srgbClr val="0000FF"/>
                </a:solidFill>
              </a:rPr>
              <a:t>Pb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948AEFF-45E3-9DD5-2621-E411C74EFFD2}"/>
              </a:ext>
            </a:extLst>
          </p:cNvPr>
          <p:cNvSpPr txBox="1"/>
          <p:nvPr/>
        </p:nvSpPr>
        <p:spPr>
          <a:xfrm>
            <a:off x="1444269" y="4562343"/>
            <a:ext cx="208941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2024-25: IS690 M. Borge</a:t>
            </a:r>
          </a:p>
          <a:p>
            <a:r>
              <a:rPr lang="en-GB" sz="1400" dirty="0">
                <a:solidFill>
                  <a:srgbClr val="0000FF"/>
                </a:solidFill>
                <a:cs typeface="Arial" panose="020B0604020202020204" pitchFamily="34" charset="0"/>
              </a:rPr>
              <a:t>9Li(</a:t>
            </a:r>
            <a:r>
              <a:rPr lang="en-GB" sz="1400" dirty="0" err="1">
                <a:solidFill>
                  <a:srgbClr val="0000FF"/>
                </a:solidFill>
                <a:cs typeface="Arial" panose="020B0604020202020204" pitchFamily="34" charset="0"/>
              </a:rPr>
              <a:t>t,p</a:t>
            </a:r>
            <a:r>
              <a:rPr lang="en-GB" sz="1400" dirty="0">
                <a:solidFill>
                  <a:srgbClr val="0000FF"/>
                </a:solidFill>
                <a:cs typeface="Arial" panose="020B0604020202020204" pitchFamily="34" charset="0"/>
              </a:rPr>
              <a:t>) ; 11Be(</a:t>
            </a:r>
            <a:r>
              <a:rPr lang="en-GB" sz="1400" dirty="0" err="1">
                <a:solidFill>
                  <a:srgbClr val="0000FF"/>
                </a:solidFill>
                <a:cs typeface="Arial" panose="020B0604020202020204" pitchFamily="34" charset="0"/>
              </a:rPr>
              <a:t>t,p</a:t>
            </a:r>
            <a:r>
              <a:rPr lang="en-GB" sz="1400" dirty="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  <a:endParaRPr lang="en-GB" sz="1400" dirty="0">
              <a:solidFill>
                <a:srgbClr val="0000FF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B6CEA4D-DBC0-1933-624D-9EDA4C7815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97" y="469297"/>
            <a:ext cx="3968916" cy="242643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0EACEE77-1806-8981-649A-9B4FE78B8D13}"/>
              </a:ext>
            </a:extLst>
          </p:cNvPr>
          <p:cNvSpPr txBox="1"/>
          <p:nvPr/>
        </p:nvSpPr>
        <p:spPr>
          <a:xfrm>
            <a:off x="6514410" y="190006"/>
            <a:ext cx="3641703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2022: IS698  D. Galaviz </a:t>
            </a:r>
          </a:p>
          <a:p>
            <a:r>
              <a:rPr lang="en-GB" sz="1400" dirty="0">
                <a:solidFill>
                  <a:srgbClr val="0000FF"/>
                </a:solidFill>
                <a:latin typeface="Symbol" pitchFamily="2" charset="2"/>
                <a:ea typeface="Baskerville" panose="02020502070401020303" pitchFamily="18" charset="0"/>
                <a:cs typeface="Arial" panose="020B0604020202020204" pitchFamily="34" charset="0"/>
              </a:rPr>
              <a:t>a</a:t>
            </a:r>
            <a:r>
              <a:rPr lang="en-GB" sz="1400" dirty="0">
                <a:solidFill>
                  <a:srgbClr val="0000FF"/>
                </a:solidFill>
                <a:ea typeface="Baskerville" panose="02020502070401020303" pitchFamily="18" charset="0"/>
                <a:cs typeface="Arial" panose="020B0604020202020204" pitchFamily="34" charset="0"/>
              </a:rPr>
              <a:t>-scattering of light Sn-isotopes </a:t>
            </a:r>
            <a:r>
              <a:rPr lang="en-GB" sz="1400" dirty="0">
                <a:solidFill>
                  <a:srgbClr val="0000FF"/>
                </a:solidFill>
                <a:ea typeface="Baskerville" panose="02020502070401020303" pitchFamily="18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GB" sz="1400" dirty="0">
                <a:solidFill>
                  <a:srgbClr val="0000FF"/>
                </a:solidFill>
                <a:ea typeface="Baskerville" panose="02020502070401020303" pitchFamily="18" charset="0"/>
                <a:cs typeface="Arial" panose="020B0604020202020204" pitchFamily="34" charset="0"/>
              </a:rPr>
              <a:t> p-process 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9950EFE-776B-D5D5-51D5-A4025A70CF42}"/>
              </a:ext>
            </a:extLst>
          </p:cNvPr>
          <p:cNvSpPr txBox="1"/>
          <p:nvPr/>
        </p:nvSpPr>
        <p:spPr>
          <a:xfrm>
            <a:off x="10465719" y="2064535"/>
            <a:ext cx="960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GLORIA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A0ACC9A-2AF5-C5DE-A684-F55DAA8F950F}"/>
              </a:ext>
            </a:extLst>
          </p:cNvPr>
          <p:cNvSpPr txBox="1"/>
          <p:nvPr/>
        </p:nvSpPr>
        <p:spPr>
          <a:xfrm>
            <a:off x="3104748" y="0"/>
            <a:ext cx="3137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>
                <a:solidFill>
                  <a:srgbClr val="C00000"/>
                </a:solidFill>
              </a:rPr>
              <a:t>SEC experiments</a:t>
            </a:r>
          </a:p>
        </p:txBody>
      </p:sp>
    </p:spTree>
    <p:extLst>
      <p:ext uri="{BB962C8B-B14F-4D97-AF65-F5344CB8AC3E}">
        <p14:creationId xmlns:p14="http://schemas.microsoft.com/office/powerpoint/2010/main" val="4173610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EC3CA2-0FA4-F849-BA8D-EDB2D35E6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1" y="73935"/>
            <a:ext cx="9143999" cy="584200"/>
          </a:xfrm>
        </p:spPr>
        <p:txBody>
          <a:bodyPr/>
          <a:lstStyle/>
          <a:p>
            <a:pPr marL="311045" indent="-311045" algn="l">
              <a:buClr>
                <a:srgbClr val="002060"/>
              </a:buClr>
              <a:buSzPct val="100000"/>
            </a:pPr>
            <a:r>
              <a:rPr lang="it-IT" sz="2800" kern="0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Light nuclei: a </a:t>
            </a:r>
            <a:r>
              <a:rPr lang="it-IT" sz="2800" kern="0" dirty="0" err="1">
                <a:solidFill>
                  <a:srgbClr val="C00000"/>
                </a:solidFill>
                <a:latin typeface="+mn-lt"/>
                <a:cs typeface="Times New Roman" pitchFamily="18" charset="0"/>
              </a:rPr>
              <a:t>laboratory</a:t>
            </a:r>
            <a:r>
              <a:rPr lang="it-IT" sz="2800" kern="0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 of quantum </a:t>
            </a:r>
            <a:r>
              <a:rPr lang="it-IT" sz="2800" kern="0" dirty="0" err="1">
                <a:solidFill>
                  <a:srgbClr val="C00000"/>
                </a:solidFill>
                <a:latin typeface="+mn-lt"/>
                <a:cs typeface="Times New Roman" pitchFamily="18" charset="0"/>
              </a:rPr>
              <a:t>mechanics</a:t>
            </a:r>
            <a:r>
              <a:rPr lang="it-IT" sz="2800" kern="0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AE3F87C-6E06-1049-8591-CA3770263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244" y="1006472"/>
            <a:ext cx="8325353" cy="5777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06906CD0-3E1D-EF43-A3FF-AFDB97D56255}"/>
              </a:ext>
            </a:extLst>
          </p:cNvPr>
          <p:cNvSpPr txBox="1"/>
          <p:nvPr/>
        </p:nvSpPr>
        <p:spPr>
          <a:xfrm>
            <a:off x="310244" y="6476288"/>
            <a:ext cx="2178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Courtesy </a:t>
            </a:r>
            <a:r>
              <a:rPr lang="en-GB" sz="1400" dirty="0" err="1"/>
              <a:t>Kanada-En’yo</a:t>
            </a:r>
            <a:endParaRPr lang="en-GB" sz="1400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D5653BB-43CE-9F41-A4E2-6280D764882F}"/>
              </a:ext>
            </a:extLst>
          </p:cNvPr>
          <p:cNvSpPr txBox="1"/>
          <p:nvPr/>
        </p:nvSpPr>
        <p:spPr>
          <a:xfrm>
            <a:off x="8564840" y="853888"/>
            <a:ext cx="3627160" cy="47619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wrap="square" lIns="82945" tIns="41473" rIns="82945" bIns="41473" rtlCol="0">
            <a:spAutoFit/>
          </a:bodyPr>
          <a:lstStyle/>
          <a:p>
            <a:pPr marL="311045" indent="-311045">
              <a:buClr>
                <a:srgbClr val="002060"/>
              </a:buClr>
              <a:buSzPct val="100000"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Quantum mechanics plays a role in creating peculiar structures in ground states of light nuclei:               nuclear skins and/or nuclear halos, nuclear clusters, nuclear molecules, gas condensate …. </a:t>
            </a:r>
          </a:p>
          <a:p>
            <a:pPr marL="311045" indent="-311045">
              <a:buClr>
                <a:srgbClr val="002060"/>
              </a:buClr>
              <a:buSzPct val="100000"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Theoretical understanding of the structure of light drip-line nuclei is challenging                                                     </a:t>
            </a:r>
          </a:p>
          <a:p>
            <a:pPr marL="311045" indent="-311045">
              <a:buClr>
                <a:srgbClr val="002060"/>
              </a:buClr>
              <a:buSzPct val="100000"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As well as the determination of these exotic structures and their reaction dynamics</a:t>
            </a:r>
          </a:p>
          <a:p>
            <a:pPr marL="311045" indent="-311045">
              <a:buClr>
                <a:srgbClr val="002060"/>
              </a:buClr>
              <a:buSzPct val="100000"/>
            </a:pPr>
            <a:endParaRPr lang="en-GB" dirty="0">
              <a:solidFill>
                <a:srgbClr val="002060"/>
              </a:solidFill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marL="311045" indent="-311045">
              <a:buClr>
                <a:srgbClr val="002060"/>
              </a:buClr>
              <a:buSzPct val="100000"/>
            </a:pPr>
            <a:r>
              <a:rPr lang="en-GB" dirty="0"/>
              <a:t>Previously @ SEC we have studied reactions with </a:t>
            </a:r>
            <a:r>
              <a:rPr lang="en-GB" baseline="30000" dirty="0"/>
              <a:t>7</a:t>
            </a:r>
            <a:r>
              <a:rPr lang="en-GB" dirty="0"/>
              <a:t>Be, </a:t>
            </a:r>
            <a:r>
              <a:rPr lang="en-GB" baseline="30000" dirty="0"/>
              <a:t>8</a:t>
            </a:r>
            <a:r>
              <a:rPr lang="en-GB" dirty="0"/>
              <a:t>B, </a:t>
            </a:r>
            <a:r>
              <a:rPr lang="en-GB" baseline="30000" dirty="0"/>
              <a:t>9</a:t>
            </a:r>
            <a:r>
              <a:rPr lang="en-GB" dirty="0"/>
              <a:t>Li, </a:t>
            </a:r>
            <a:r>
              <a:rPr lang="en-GB" baseline="30000" dirty="0"/>
              <a:t>15</a:t>
            </a:r>
            <a:r>
              <a:rPr lang="en-GB" dirty="0"/>
              <a:t>C</a:t>
            </a:r>
            <a:endParaRPr lang="en-GB" dirty="0">
              <a:solidFill>
                <a:srgbClr val="002060"/>
              </a:solidFill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marL="311045" indent="-311045">
              <a:buClr>
                <a:srgbClr val="002060"/>
              </a:buClr>
              <a:buSzPct val="100000"/>
            </a:pPr>
            <a:endParaRPr lang="it-IT" sz="1600" b="1" kern="0" dirty="0">
              <a:solidFill>
                <a:srgbClr val="002060"/>
              </a:solidFill>
              <a:latin typeface="Arial"/>
              <a:cs typeface="Times New Roman" pitchFamily="18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256DAFEC-F2C1-AB46-8687-5FE717D8E60E}"/>
              </a:ext>
            </a:extLst>
          </p:cNvPr>
          <p:cNvCxnSpPr/>
          <p:nvPr/>
        </p:nvCxnSpPr>
        <p:spPr>
          <a:xfrm flipV="1">
            <a:off x="5385707" y="2457450"/>
            <a:ext cx="857250" cy="153336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D39B11E5-211C-C7D1-C1EB-9CC48DE7F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s-ES"/>
              <a:t>O. Tengblad</a:t>
            </a:r>
            <a:endParaRPr lang="es-ES" dirty="0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9A9CAFB1-8FFF-6792-FF8A-45845B38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32BC-ACB9-DC45-9D7E-0233BBF8AFE3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0858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71FF1F-ED56-2545-BA50-142393A49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014" y="195428"/>
            <a:ext cx="4206383" cy="537793"/>
          </a:xfrm>
        </p:spPr>
        <p:txBody>
          <a:bodyPr>
            <a:noAutofit/>
          </a:bodyPr>
          <a:lstStyle/>
          <a:p>
            <a:pPr algn="l"/>
            <a:r>
              <a:rPr lang="es-ES" altLang="es-ES" sz="2800" dirty="0">
                <a:latin typeface="+mn-lt"/>
                <a:ea typeface="Baskerville" panose="02020502070401020303" pitchFamily="18" charset="0"/>
              </a:rPr>
              <a:t>Halo </a:t>
            </a:r>
            <a:r>
              <a:rPr lang="es-ES" altLang="es-ES" sz="2800" dirty="0" err="1">
                <a:latin typeface="+mn-lt"/>
                <a:ea typeface="Baskerville" panose="02020502070401020303" pitchFamily="18" charset="0"/>
              </a:rPr>
              <a:t>nuclei</a:t>
            </a:r>
            <a:r>
              <a:rPr lang="es-ES" altLang="es-ES" sz="2800" dirty="0">
                <a:latin typeface="+mn-lt"/>
                <a:ea typeface="Baskerville" panose="02020502070401020303" pitchFamily="18" charset="0"/>
              </a:rPr>
              <a:t> &amp; </a:t>
            </a:r>
            <a:r>
              <a:rPr lang="es-ES" altLang="es-ES" sz="2800" dirty="0" err="1">
                <a:latin typeface="+mn-lt"/>
                <a:ea typeface="Baskerville" panose="02020502070401020303" pitchFamily="18" charset="0"/>
              </a:rPr>
              <a:t>reactions</a:t>
            </a:r>
            <a:endParaRPr lang="en-GB" sz="2800" dirty="0">
              <a:latin typeface="+mn-lt"/>
              <a:ea typeface="Baskerville" panose="02020502070401020303" pitchFamily="18" charset="0"/>
            </a:endParaRP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ED01B93A-89F5-F540-9E8F-C6CB2E4B4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027" y="3890681"/>
            <a:ext cx="6919740" cy="240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es-ES" sz="1800" u="sng" dirty="0">
                <a:solidFill>
                  <a:srgbClr val="000090"/>
                </a:solidFill>
                <a:latin typeface="+mn-lt"/>
                <a:sym typeface="Wingdings" pitchFamily="2" charset="2"/>
              </a:rPr>
              <a:t>Halo Nuclei: Common “Structural” properties</a:t>
            </a:r>
            <a:r>
              <a:rPr lang="en-US" altLang="es-ES" sz="1800" dirty="0">
                <a:solidFill>
                  <a:srgbClr val="000090"/>
                </a:solidFill>
                <a:latin typeface="+mn-lt"/>
                <a:sym typeface="Wingdings" pitchFamily="2" charset="2"/>
              </a:rPr>
              <a:t> </a:t>
            </a:r>
          </a:p>
          <a:p>
            <a:pPr marL="285750" indent="-285750"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q"/>
            </a:pPr>
            <a:r>
              <a:rPr lang="en-US" altLang="es-ES" sz="1800" dirty="0">
                <a:solidFill>
                  <a:schemeClr val="tx1"/>
                </a:solidFill>
                <a:latin typeface="+mn-lt"/>
              </a:rPr>
              <a:t>Rather inert core plus one or two barely unbound </a:t>
            </a:r>
          </a:p>
          <a:p>
            <a:pPr marL="0" indent="0">
              <a:spcBef>
                <a:spcPct val="20000"/>
              </a:spcBef>
              <a:buClr>
                <a:srgbClr val="FF0000"/>
              </a:buClr>
              <a:buSzPct val="75000"/>
            </a:pPr>
            <a:r>
              <a:rPr lang="en-US" altLang="es-ES" sz="1800" dirty="0">
                <a:solidFill>
                  <a:schemeClr val="tx1"/>
                </a:solidFill>
                <a:latin typeface="+mn-lt"/>
              </a:rPr>
              <a:t>      extra (1-2) neutrons or protons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p"/>
            </a:pPr>
            <a:r>
              <a:rPr lang="en-US" altLang="es-ES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es-ES" sz="1800" b="1" dirty="0">
                <a:solidFill>
                  <a:schemeClr val="tx1"/>
                </a:solidFill>
                <a:latin typeface="+mn-lt"/>
              </a:rPr>
              <a:t>Extended nucleon distribution, large “radius”</a:t>
            </a:r>
            <a:r>
              <a:rPr lang="en-US" altLang="ja-JP" sz="1800" b="1" dirty="0">
                <a:solidFill>
                  <a:schemeClr val="tx1"/>
                </a:solidFill>
                <a:latin typeface="+mn-lt"/>
                <a:sym typeface="Wingdings" pitchFamily="2" charset="2"/>
              </a:rPr>
              <a:t> </a:t>
            </a:r>
            <a:r>
              <a:rPr lang="en-US" altLang="es-ES" sz="1800" b="1" dirty="0">
                <a:solidFill>
                  <a:schemeClr val="tx1"/>
                </a:solidFill>
                <a:latin typeface="+mn-lt"/>
                <a:sym typeface="Wingdings" pitchFamily="2" charset="2"/>
              </a:rPr>
              <a:t>“</a:t>
            </a:r>
            <a:r>
              <a:rPr lang="en-US" altLang="ja-JP" sz="1800" b="1" dirty="0">
                <a:solidFill>
                  <a:schemeClr val="tx1"/>
                </a:solidFill>
                <a:latin typeface="+mn-lt"/>
                <a:sym typeface="Wingdings" pitchFamily="2" charset="2"/>
              </a:rPr>
              <a:t>halo</a:t>
            </a:r>
            <a:r>
              <a:rPr lang="en-US" altLang="es-ES" sz="1800" b="1" dirty="0">
                <a:solidFill>
                  <a:schemeClr val="tx1"/>
                </a:solidFill>
                <a:latin typeface="+mn-lt"/>
                <a:sym typeface="Wingdings" pitchFamily="2" charset="2"/>
              </a:rPr>
              <a:t>”</a:t>
            </a:r>
            <a:r>
              <a:rPr lang="en-US" altLang="ja-JP" sz="1800" b="1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p"/>
            </a:pPr>
            <a:r>
              <a:rPr lang="en-US" altLang="es-ES" sz="1800" dirty="0">
                <a:solidFill>
                  <a:schemeClr val="tx1"/>
                </a:solidFill>
                <a:latin typeface="+mn-lt"/>
                <a:sym typeface="Wingdings" pitchFamily="2" charset="2"/>
              </a:rPr>
              <a:t>Very few excited states – if any.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p"/>
            </a:pPr>
            <a:r>
              <a:rPr lang="en-US" altLang="es-ES" sz="1800" dirty="0">
                <a:solidFill>
                  <a:schemeClr val="tx1"/>
                </a:solidFill>
                <a:latin typeface="+mn-lt"/>
              </a:rPr>
              <a:t> Unique exotic structure: </a:t>
            </a:r>
            <a:r>
              <a:rPr lang="en-US" altLang="es-ES" sz="18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Insight into slow degrees of freedom (Sn=0.5 MeV, t = 10</a:t>
            </a:r>
            <a:r>
              <a:rPr lang="en-US" altLang="es-ES" sz="1800" baseline="300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-21</a:t>
            </a:r>
            <a:r>
              <a:rPr lang="en-US" altLang="es-ES" sz="18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S;  For S</a:t>
            </a:r>
            <a:r>
              <a:rPr lang="en-US" altLang="es-ES" sz="1800" baseline="-250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n</a:t>
            </a:r>
            <a:r>
              <a:rPr lang="en-US" altLang="es-ES" sz="18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 = 8 MeV t = 10</a:t>
            </a:r>
            <a:r>
              <a:rPr lang="en-US" altLang="es-ES" sz="1800" baseline="300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-23</a:t>
            </a:r>
            <a:r>
              <a:rPr lang="en-US" altLang="es-ES" sz="18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s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es-ES" sz="1800" dirty="0">
              <a:solidFill>
                <a:schemeClr val="tx1"/>
              </a:solidFill>
              <a:latin typeface="+mn-lt"/>
              <a:sym typeface="Wingdings" pitchFamily="2" charset="2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endParaRPr lang="en-GB" altLang="es-ES" sz="1800" dirty="0">
              <a:solidFill>
                <a:schemeClr val="tx1"/>
              </a:solidFill>
              <a:latin typeface="+mn-lt"/>
              <a:sym typeface="Wingdings" pitchFamily="2" charset="2"/>
            </a:endParaRPr>
          </a:p>
        </p:txBody>
      </p:sp>
      <p:sp>
        <p:nvSpPr>
          <p:cNvPr id="30" name="CuadroTexto 4">
            <a:extLst>
              <a:ext uri="{FF2B5EF4-FFF2-40B4-BE49-F238E27FC236}">
                <a16:creationId xmlns:a16="http://schemas.microsoft.com/office/drawing/2014/main" id="{35816828-4EEF-814D-AA3C-7DB858BA6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300" y="6266361"/>
            <a:ext cx="64238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Interplay</a:t>
            </a:r>
            <a:r>
              <a:rPr lang="es-ES" altLang="es-E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ES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es-ES" altLang="es-E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Nuclear </a:t>
            </a:r>
            <a:r>
              <a:rPr lang="es-ES" altLang="es-ES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es-ES" altLang="es-E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s-ES" altLang="es-ES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r>
              <a:rPr lang="es-ES" altLang="es-E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ES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</a:t>
            </a:r>
            <a:endParaRPr lang="es-ES" alt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61CED538-E5FF-E826-161C-ED31572ECF23}"/>
              </a:ext>
            </a:extLst>
          </p:cNvPr>
          <p:cNvGrpSpPr/>
          <p:nvPr/>
        </p:nvGrpSpPr>
        <p:grpSpPr>
          <a:xfrm>
            <a:off x="1106559" y="804884"/>
            <a:ext cx="3129080" cy="1818378"/>
            <a:chOff x="1542874" y="1226923"/>
            <a:chExt cx="3129080" cy="1818378"/>
          </a:xfrm>
        </p:grpSpPr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7C94A815-1136-A840-8754-05A5A2C72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2874" y="1470955"/>
              <a:ext cx="1641508" cy="1574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BED5945D-8D85-3A31-37E0-D68A068D0921}"/>
                </a:ext>
              </a:extLst>
            </p:cNvPr>
            <p:cNvSpPr txBox="1"/>
            <p:nvPr/>
          </p:nvSpPr>
          <p:spPr>
            <a:xfrm>
              <a:off x="2669884" y="1226923"/>
              <a:ext cx="2002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S</a:t>
              </a:r>
              <a:r>
                <a:rPr lang="en-GB" baseline="-25000"/>
                <a:t>2n</a:t>
              </a:r>
              <a:r>
                <a:rPr lang="en-GB"/>
                <a:t> = 0.369 MeV</a:t>
              </a:r>
            </a:p>
          </p:txBody>
        </p:sp>
      </p:grpSp>
      <p:pic>
        <p:nvPicPr>
          <p:cNvPr id="25" name="Picture 1">
            <a:extLst>
              <a:ext uri="{FF2B5EF4-FFF2-40B4-BE49-F238E27FC236}">
                <a16:creationId xmlns:a16="http://schemas.microsoft.com/office/drawing/2014/main" id="{D325A7CB-D97E-C74B-8935-3B2712058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635" y="2751450"/>
            <a:ext cx="1526106" cy="146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851493E-64D6-733A-F97B-51052E4F1292}"/>
              </a:ext>
            </a:extLst>
          </p:cNvPr>
          <p:cNvSpPr txBox="1"/>
          <p:nvPr/>
        </p:nvSpPr>
        <p:spPr>
          <a:xfrm>
            <a:off x="2878596" y="3979009"/>
            <a:ext cx="167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</a:t>
            </a:r>
            <a:r>
              <a:rPr lang="en-GB" baseline="-25000"/>
              <a:t>n</a:t>
            </a:r>
            <a:r>
              <a:rPr lang="en-GB"/>
              <a:t> = 0.5 MeV</a:t>
            </a:r>
          </a:p>
        </p:txBody>
      </p:sp>
      <p:sp>
        <p:nvSpPr>
          <p:cNvPr id="33" name="Marcador de número de diapositiva 32">
            <a:extLst>
              <a:ext uri="{FF2B5EF4-FFF2-40B4-BE49-F238E27FC236}">
                <a16:creationId xmlns:a16="http://schemas.microsoft.com/office/drawing/2014/main" id="{4D20ECA4-6265-2617-3395-619CE1F6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8880" y="6318583"/>
            <a:ext cx="731520" cy="396240"/>
          </a:xfrm>
        </p:spPr>
        <p:txBody>
          <a:bodyPr/>
          <a:lstStyle/>
          <a:p>
            <a:fld id="{8479CA15-6B8C-46B3-BCC5-8F63089C5E6F}" type="slidenum">
              <a:rPr lang="es-ES" smtClean="0"/>
              <a:pPr/>
              <a:t>9</a:t>
            </a:fld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E68217D-8E4E-DD76-3A87-F38890FA4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608" y="887015"/>
            <a:ext cx="6540500" cy="2971800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32BA56B6-E880-8E80-F670-E11923CF9052}"/>
              </a:ext>
            </a:extLst>
          </p:cNvPr>
          <p:cNvSpPr txBox="1"/>
          <p:nvPr/>
        </p:nvSpPr>
        <p:spPr>
          <a:xfrm>
            <a:off x="1929639" y="2722904"/>
            <a:ext cx="6078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aseline="30000" dirty="0"/>
              <a:t>11</a:t>
            </a:r>
            <a:r>
              <a:rPr lang="en-GB" dirty="0"/>
              <a:t>Be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7E76255-63FC-805A-8948-DC9F84CFB0D1}"/>
              </a:ext>
            </a:extLst>
          </p:cNvPr>
          <p:cNvSpPr txBox="1"/>
          <p:nvPr/>
        </p:nvSpPr>
        <p:spPr>
          <a:xfrm>
            <a:off x="1050528" y="1048916"/>
            <a:ext cx="5421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aseline="30000" dirty="0"/>
              <a:t>11</a:t>
            </a:r>
            <a:r>
              <a:rPr lang="en-GB" dirty="0"/>
              <a:t>Li</a:t>
            </a:r>
          </a:p>
        </p:txBody>
      </p:sp>
    </p:spTree>
    <p:extLst>
      <p:ext uri="{BB962C8B-B14F-4D97-AF65-F5344CB8AC3E}">
        <p14:creationId xmlns:p14="http://schemas.microsoft.com/office/powerpoint/2010/main" val="18317576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Adyacencia">
  <a:themeElements>
    <a:clrScheme name="Personalizado 2">
      <a:dk1>
        <a:srgbClr val="000000"/>
      </a:dk1>
      <a:lt1>
        <a:srgbClr val="FFFFFF"/>
      </a:lt1>
      <a:dk2>
        <a:srgbClr val="C00000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6" id="{61CE083E-2779-8A42-AC14-77B90F7D54EA}" vid="{3CC2C059-DF43-F54C-9A19-24EC0392FE4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3_Adyacencia</Template>
  <TotalTime>11925</TotalTime>
  <Words>1871</Words>
  <Application>Microsoft Macintosh PowerPoint</Application>
  <PresentationFormat>Panorámica</PresentationFormat>
  <Paragraphs>251</Paragraphs>
  <Slides>27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7" baseType="lpstr">
      <vt:lpstr>Arial</vt:lpstr>
      <vt:lpstr>Baskerville</vt:lpstr>
      <vt:lpstr>Calibri</vt:lpstr>
      <vt:lpstr>Cambria</vt:lpstr>
      <vt:lpstr>Copperplate</vt:lpstr>
      <vt:lpstr>Ginto Copilot Variable</vt:lpstr>
      <vt:lpstr>Symbol</vt:lpstr>
      <vt:lpstr>Times New Roman</vt:lpstr>
      <vt:lpstr>Wingdings</vt:lpstr>
      <vt:lpstr>3_Adyacencia</vt:lpstr>
      <vt:lpstr>ARIEL in view of HIE-ISOLDE  SEC activities at the XT03 beamline of HIE - ISOLDE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Light nuclei: a laboratory of quantum mechanics </vt:lpstr>
      <vt:lpstr>Halo nuclei &amp; reactions</vt:lpstr>
      <vt:lpstr>Presentación de PowerPoint</vt:lpstr>
      <vt:lpstr>Physics goal: to perform the combined set of experiments</vt:lpstr>
      <vt:lpstr>Presentación de PowerPoint</vt:lpstr>
      <vt:lpstr>Presentación de PowerPoint</vt:lpstr>
      <vt:lpstr>Presentación de PowerPoint</vt:lpstr>
      <vt:lpstr>Electronics &amp;  DAQ</vt:lpstr>
      <vt:lpstr>mvme  -  Mesytec VME Data Acquisition system</vt:lpstr>
      <vt:lpstr>Detectors: Angular Coverage </vt:lpstr>
      <vt:lpstr>Presentación de PowerPoint</vt:lpstr>
      <vt:lpstr>22Ne (d,d) 22Ne*  </vt:lpstr>
      <vt:lpstr>Presentación de PowerPoint</vt:lpstr>
      <vt:lpstr>Presentación de PowerPoint</vt:lpstr>
      <vt:lpstr>Presentación de PowerPoint</vt:lpstr>
      <vt:lpstr>HISTARS  fast timing array at Miniball 36 LaBr  scintillators</vt:lpstr>
      <vt:lpstr>Presentación de PowerPoint</vt:lpstr>
      <vt:lpstr>ISRS - prototype</vt:lpstr>
      <vt:lpstr>Summary</vt:lpstr>
      <vt:lpstr>Collaborators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Olof Tengblad</cp:lastModifiedBy>
  <cp:revision>94</cp:revision>
  <cp:lastPrinted>2026-04-07T10:46:32Z</cp:lastPrinted>
  <dcterms:created xsi:type="dcterms:W3CDTF">2026-03-07T12:51:23Z</dcterms:created>
  <dcterms:modified xsi:type="dcterms:W3CDTF">2026-04-21T13:28:08Z</dcterms:modified>
</cp:coreProperties>
</file>