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8" r:id="rId2"/>
    <p:sldId id="386" r:id="rId3"/>
    <p:sldId id="361" r:id="rId4"/>
    <p:sldId id="388" r:id="rId5"/>
    <p:sldId id="362" r:id="rId6"/>
    <p:sldId id="363" r:id="rId7"/>
    <p:sldId id="365" r:id="rId8"/>
    <p:sldId id="366" r:id="rId9"/>
    <p:sldId id="400" r:id="rId10"/>
    <p:sldId id="367" r:id="rId11"/>
    <p:sldId id="393" r:id="rId12"/>
    <p:sldId id="397" r:id="rId13"/>
    <p:sldId id="398" r:id="rId14"/>
    <p:sldId id="379" r:id="rId15"/>
    <p:sldId id="394" r:id="rId16"/>
    <p:sldId id="399" r:id="rId17"/>
    <p:sldId id="395" r:id="rId18"/>
    <p:sldId id="396" r:id="rId19"/>
    <p:sldId id="33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 userDrawn="1">
          <p15:clr>
            <a:srgbClr val="A4A3A4"/>
          </p15:clr>
        </p15:guide>
        <p15:guide id="2" pos="7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56169"/>
    <a:srgbClr val="E9BF11"/>
    <a:srgbClr val="203D75"/>
    <a:srgbClr val="006AA0"/>
    <a:srgbClr val="328C9E"/>
    <a:srgbClr val="18654D"/>
    <a:srgbClr val="A7643B"/>
    <a:srgbClr val="672669"/>
    <a:srgbClr val="82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8D7CB-B703-2D4D-95B8-0035F2F6FB39}" v="144" dt="2026-04-21T14:23:21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57" autoAdjust="0"/>
    <p:restoredTop sz="96324" autoAdjust="0"/>
  </p:normalViewPr>
  <p:slideViewPr>
    <p:cSldViewPr snapToGrid="0" snapToObjects="1">
      <p:cViewPr>
        <p:scale>
          <a:sx n="104" d="100"/>
          <a:sy n="104" d="100"/>
        </p:scale>
        <p:origin x="408" y="1248"/>
      </p:cViewPr>
      <p:guideLst>
        <p:guide orient="horz" pos="498"/>
        <p:guide pos="7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88BA-7FA9-AD66-82F3-F7D1EA7CA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9ACAF-21B5-34B7-244E-12A95512D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DAA31-C897-918C-828D-1F86BD68F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ECA33-B660-3928-44F9-6C9E30495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4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3B28-5CF6-D673-7E5D-5A81E400A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C78EA-54E5-1EE4-DDB2-0A4B74A33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BED9E-46C5-6D5C-306E-4C753944D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324DC-35F5-25DD-3B38-2C57F802C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347A-670D-4500-6D1F-439D010F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AFEDB-D227-0235-05C5-6A3D35E39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6316E-86F8-8383-0EED-0C332B156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8123B-4FE6-AAF5-B3E8-99FFE5C74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0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7C7BF-C88C-91D0-9DF1-108B7E8E9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47BE93-62EA-AB5A-DAAC-2657FB194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F8285-956B-6818-1E83-EC077FC2DA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236E0-FF75-1065-618E-B8DA4B078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2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A04C6-1163-3094-E11E-9574E0651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43F982-A40F-1B32-0F31-D1FE993B9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730AC-70E6-76A4-3C53-E23072A2A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700C8-BF1C-DEB6-325B-E5A4E4F11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2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059D-B90A-8085-0D69-139BA175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1D540-5EA4-382E-F87A-B3F104D1D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96EF9-4B83-B103-F7BC-26756658B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B1609-3C17-825D-18FC-B570EB622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1C8B6-E182-9196-3CC9-F5F4C6EAE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45158-5B6C-77AB-ED19-EE9ACCB30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C641F0-C628-C10A-DA24-415EF5049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06F15-06C8-7041-D1C8-CA4989803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0AFCEC9-B149-994A-917B-A2F047D0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1300267"/>
            <a:ext cx="7700209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2540374"/>
            <a:ext cx="7700433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7991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948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ofSurreyColourBlue.gif">
            <a:extLst>
              <a:ext uri="{FF2B5EF4-FFF2-40B4-BE49-F238E27FC236}">
                <a16:creationId xmlns:a16="http://schemas.microsoft.com/office/drawing/2014/main" id="{A5591EC6-E414-0B4C-B971-3F70A8FB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55" y="918300"/>
            <a:ext cx="12199684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BAC12B33-D934-284B-BB9E-8B3D5C39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6" name="Picture 15" descr="UniversityofSurreyColourPowerpoint.jpg">
            <a:extLst>
              <a:ext uri="{FF2B5EF4-FFF2-40B4-BE49-F238E27FC236}">
                <a16:creationId xmlns:a16="http://schemas.microsoft.com/office/drawing/2014/main" id="{AE8AB4F4-BCAE-074F-AC92-978540F6D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DB2A11BB-F0E9-A447-AC5E-B32286B5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7" name="Picture 16" descr="UniversityofSurreyColourPowerpoint.jpg">
            <a:extLst>
              <a:ext uri="{FF2B5EF4-FFF2-40B4-BE49-F238E27FC236}">
                <a16:creationId xmlns:a16="http://schemas.microsoft.com/office/drawing/2014/main" id="{6CDCC5BB-814B-F74A-BCE5-2D32947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EE4C46A-EE15-6D46-9AEF-5D08CCF12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00EAF9E8-0D33-C040-BFC0-1BDF6357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92703A0-A7B1-C942-B497-EDAAFA620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3338110C-B57A-C64F-888C-783BF34E1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E66265E7-BBB1-3042-AC1A-DA22F66F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2023" y="2665963"/>
            <a:ext cx="1112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‘This is a</a:t>
            </a:r>
            <a:r>
              <a:rPr lang="en-US" sz="3600" baseline="0" dirty="0">
                <a:solidFill>
                  <a:srgbClr val="FFFFFF"/>
                </a:solidFill>
                <a:latin typeface="Georgia"/>
                <a:cs typeface="Georgia"/>
              </a:rPr>
              <a:t> space for a large format quote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8949" y="3995248"/>
            <a:ext cx="12192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5832" y="4227169"/>
            <a:ext cx="8534400" cy="392746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019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>
            <a:extLst>
              <a:ext uri="{FF2B5EF4-FFF2-40B4-BE49-F238E27FC236}">
                <a16:creationId xmlns:a16="http://schemas.microsoft.com/office/drawing/2014/main" id="{37C94ED0-34A7-9B44-9200-80038E79C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74034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A3A1E10-1E55-C749-81F6-848102E26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9" name="Picture 8" descr="UniOfSurreyPowerPoint.gif">
            <a:extLst>
              <a:ext uri="{FF2B5EF4-FFF2-40B4-BE49-F238E27FC236}">
                <a16:creationId xmlns:a16="http://schemas.microsoft.com/office/drawing/2014/main" id="{79D0BF17-E348-7447-B2BE-1A458287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E51C3F7-F166-3241-88F9-3CED245A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4BC8CFD-8FA7-D24D-BBE4-418FFC6A5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6C646A7-65CB-6C48-8B47-87751F51A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3" r:id="rId3"/>
    <p:sldLayoutId id="2147483656" r:id="rId4"/>
    <p:sldLayoutId id="2147483670" r:id="rId5"/>
    <p:sldLayoutId id="2147483674" r:id="rId6"/>
    <p:sldLayoutId id="2147483652" r:id="rId7"/>
    <p:sldLayoutId id="2147483654" r:id="rId8"/>
    <p:sldLayoutId id="2147483653" r:id="rId9"/>
    <p:sldLayoutId id="2147483655" r:id="rId10"/>
    <p:sldLayoutId id="2147483657" r:id="rId11"/>
    <p:sldLayoutId id="2147483658" r:id="rId12"/>
    <p:sldLayoutId id="2147483660" r:id="rId13"/>
    <p:sldLayoutId id="2147483662" r:id="rId14"/>
    <p:sldLayoutId id="2147483664" r:id="rId15"/>
    <p:sldLayoutId id="2147483663" r:id="rId16"/>
    <p:sldLayoutId id="2147483665" r:id="rId17"/>
    <p:sldLayoutId id="2147483667" r:id="rId18"/>
    <p:sldLayoutId id="2147483668" r:id="rId19"/>
    <p:sldLayoutId id="2147483669" r:id="rId20"/>
    <p:sldLayoutId id="2147483666" r:id="rId21"/>
    <p:sldLayoutId id="2147483671" r:id="rId22"/>
    <p:sldLayoutId id="2147483672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F4F158-902A-5145-9471-C3DD80F0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054" y="1430215"/>
            <a:ext cx="7700209" cy="1724749"/>
          </a:xfrm>
        </p:spPr>
        <p:txBody>
          <a:bodyPr/>
          <a:lstStyle/>
          <a:p>
            <a:r>
              <a:rPr lang="en-US" sz="3200" dirty="0"/>
              <a:t>Coulomb excitation with TIGRESS for nuclear structure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DA593-BA49-6B45-AB95-8971A8BAE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Jack Henderson</a:t>
            </a:r>
          </a:p>
          <a:p>
            <a:r>
              <a:rPr lang="en-US" sz="2200" dirty="0"/>
              <a:t>ARIEL Science Workshop, 21/04/2026</a:t>
            </a:r>
          </a:p>
        </p:txBody>
      </p:sp>
    </p:spTree>
    <p:extLst>
      <p:ext uri="{BB962C8B-B14F-4D97-AF65-F5344CB8AC3E}">
        <p14:creationId xmlns:p14="http://schemas.microsoft.com/office/powerpoint/2010/main" val="397465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CDCE4D74-A360-147A-155D-C2506FDA2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4429" r="3692" b="6100"/>
          <a:stretch/>
        </p:blipFill>
        <p:spPr bwMode="auto">
          <a:xfrm>
            <a:off x="3312770" y="4055235"/>
            <a:ext cx="2620889" cy="19558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TIGRESS and BAMBINO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10</a:t>
            </a:fld>
            <a:endParaRPr lang="en-US"/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25023068-F47C-D75C-3AFA-46213ED4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8" y="2201186"/>
            <a:ext cx="2743200" cy="4109093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D2180-4173-DEBC-D21F-2C37D47E85E5}"/>
              </a:ext>
            </a:extLst>
          </p:cNvPr>
          <p:cNvSpPr txBox="1"/>
          <p:nvPr/>
        </p:nvSpPr>
        <p:spPr>
          <a:xfrm>
            <a:off x="3200593" y="5831024"/>
            <a:ext cx="261709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TIGRESS + BAMBINO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1276BC-BCAB-2869-CDFF-B7175E65EF66}"/>
              </a:ext>
            </a:extLst>
          </p:cNvPr>
          <p:cNvGrpSpPr/>
          <p:nvPr/>
        </p:nvGrpSpPr>
        <p:grpSpPr>
          <a:xfrm>
            <a:off x="6137031" y="1701252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428F73-EAF2-343B-BDFF-FE1DEDEF9810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E06AEA5-B29E-CE16-4BD9-7EC3EFD1A0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526B300-7205-CE94-C2CA-27828956483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F86FDA8-D123-5255-1981-1DC54CB6FD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C8518C4-7A92-6707-CB52-BF1E8F50EC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E63F0CA-4896-3331-D82A-D0463B3F83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AA23855-0711-FE43-7332-337E4B69C1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7341668-6C48-15B8-C49E-03623E1FB3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52E9104-9DAA-BC4C-3C8A-6D53CD6779F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3BF079D-B0F7-04EB-76F6-FDFA259417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24EE627-3DD0-423C-C678-692567B21C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B414E22-26F5-3DE0-7F89-A81996276F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9842C59-5D5D-25A6-4A08-F4CBEFA43C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57909A7-2C74-C7E8-0433-89207C9A9A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0ED8C36-FB62-E989-382B-733AD28F5A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988641A-AAE1-9C29-02E7-BCE3195131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CD79A8C-D87C-3D57-14B9-F77C4FE71C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74D4522-B906-6801-E84E-6CDDCC9BE7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74C51D4-16D0-5106-5647-04733773A9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43A03EA-3C77-F26C-21B0-720E0424D9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C1E2758-EBB2-24A9-510E-50EA825E4F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549A1DA-1C3A-5850-CB50-6023DF18EA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B4423BF-CBFE-5E85-76AF-F22EB449EC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7F3B20C-87C0-E72E-E1CC-14AEB66B7F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6D5238B-97DE-F8C0-4781-432077BA27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D83C5D5-C3F4-4D57-16BB-876FB34783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9D287D-ABCC-2754-70EB-583803FC6588}"/>
                </a:ext>
              </a:extLst>
            </p:cNvPr>
            <p:cNvCxnSpPr>
              <a:stCxn id="50" idx="0"/>
              <a:endCxn id="26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7D03D8-722D-68B4-F1C0-3FC24B7EBB6C}"/>
                </a:ext>
              </a:extLst>
            </p:cNvPr>
            <p:cNvCxnSpPr>
              <a:cxnSpLocks/>
              <a:stCxn id="50" idx="7"/>
              <a:endCxn id="26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565CB0-AC2F-A4EA-1F26-98D76CF9D66A}"/>
                </a:ext>
              </a:extLst>
            </p:cNvPr>
            <p:cNvCxnSpPr>
              <a:cxnSpLocks/>
              <a:stCxn id="50" idx="6"/>
              <a:endCxn id="26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C75F2D-8C99-8038-513C-3B4FA7BC89A5}"/>
                </a:ext>
              </a:extLst>
            </p:cNvPr>
            <p:cNvCxnSpPr>
              <a:cxnSpLocks/>
              <a:stCxn id="50" idx="5"/>
              <a:endCxn id="26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FE5430-01C1-A23F-6C1E-4AF80908B4A3}"/>
                </a:ext>
              </a:extLst>
            </p:cNvPr>
            <p:cNvCxnSpPr>
              <a:cxnSpLocks/>
              <a:stCxn id="50" idx="4"/>
              <a:endCxn id="26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3999E4-152A-6101-C0DE-7803EB539344}"/>
                </a:ext>
              </a:extLst>
            </p:cNvPr>
            <p:cNvCxnSpPr>
              <a:cxnSpLocks/>
              <a:stCxn id="50" idx="3"/>
              <a:endCxn id="26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55590F-E2D6-4794-291A-1C22E9B7A78E}"/>
                </a:ext>
              </a:extLst>
            </p:cNvPr>
            <p:cNvCxnSpPr>
              <a:cxnSpLocks/>
              <a:stCxn id="50" idx="2"/>
              <a:endCxn id="26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698A96-18A3-32BF-AD6A-EE36E9028F75}"/>
                </a:ext>
              </a:extLst>
            </p:cNvPr>
            <p:cNvCxnSpPr>
              <a:cxnSpLocks/>
              <a:stCxn id="50" idx="1"/>
              <a:endCxn id="26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3B7EF73-8EC0-0546-7A42-762228090107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DBC451F-BA2F-BA62-0290-9E5E4564040E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ACCC59-CFEE-317A-6F2E-69D4312C438C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23A16D-7A6B-23B2-32AC-ECE58EDA8B4D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D6FAC6-032F-9F35-4F45-377D2F66CA44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865193-A7D6-38E7-DFB9-221B2A39AA9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4D5591-BC57-F074-95A2-549DC7252EF4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8E0C62-8C89-45B8-DCB8-38CBF4CACF6F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D8AFEF-EA95-57C4-78B7-D83410173881}"/>
              </a:ext>
            </a:extLst>
          </p:cNvPr>
          <p:cNvGrpSpPr/>
          <p:nvPr/>
        </p:nvGrpSpPr>
        <p:grpSpPr>
          <a:xfrm>
            <a:off x="8551095" y="1664558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12FE151-3BAD-17A6-339C-864268CD854E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2056" name="Oval 2055">
                <a:extLst>
                  <a:ext uri="{FF2B5EF4-FFF2-40B4-BE49-F238E27FC236}">
                    <a16:creationId xmlns:a16="http://schemas.microsoft.com/office/drawing/2014/main" id="{9557C58E-1B6A-883A-FE7F-D2B6BB75AC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7" name="Oval 2056">
                <a:extLst>
                  <a:ext uri="{FF2B5EF4-FFF2-40B4-BE49-F238E27FC236}">
                    <a16:creationId xmlns:a16="http://schemas.microsoft.com/office/drawing/2014/main" id="{F06BEA14-912E-7047-7392-ECA9B479C1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" name="Oval 2057">
                <a:extLst>
                  <a:ext uri="{FF2B5EF4-FFF2-40B4-BE49-F238E27FC236}">
                    <a16:creationId xmlns:a16="http://schemas.microsoft.com/office/drawing/2014/main" id="{14D32E4C-9E52-7EBD-8C08-479DC555F1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9" name="Oval 2058">
                <a:extLst>
                  <a:ext uri="{FF2B5EF4-FFF2-40B4-BE49-F238E27FC236}">
                    <a16:creationId xmlns:a16="http://schemas.microsoft.com/office/drawing/2014/main" id="{A64523B5-F7B9-1F64-713A-883B070568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0" name="Oval 2059">
                <a:extLst>
                  <a:ext uri="{FF2B5EF4-FFF2-40B4-BE49-F238E27FC236}">
                    <a16:creationId xmlns:a16="http://schemas.microsoft.com/office/drawing/2014/main" id="{E82E7DA8-083F-9C46-98A7-7AB8BD42AC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1" name="Oval 2060">
                <a:extLst>
                  <a:ext uri="{FF2B5EF4-FFF2-40B4-BE49-F238E27FC236}">
                    <a16:creationId xmlns:a16="http://schemas.microsoft.com/office/drawing/2014/main" id="{26E5762F-854C-F79B-AA56-3446DA4EBE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2" name="Oval 2061">
                <a:extLst>
                  <a:ext uri="{FF2B5EF4-FFF2-40B4-BE49-F238E27FC236}">
                    <a16:creationId xmlns:a16="http://schemas.microsoft.com/office/drawing/2014/main" id="{A9324F6E-6AA8-4F91-7CE1-EE8489B1CEE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Oval 2062">
                <a:extLst>
                  <a:ext uri="{FF2B5EF4-FFF2-40B4-BE49-F238E27FC236}">
                    <a16:creationId xmlns:a16="http://schemas.microsoft.com/office/drawing/2014/main" id="{083EF397-DE2B-FB19-480A-35389B7A8C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4" name="Oval 2063">
                <a:extLst>
                  <a:ext uri="{FF2B5EF4-FFF2-40B4-BE49-F238E27FC236}">
                    <a16:creationId xmlns:a16="http://schemas.microsoft.com/office/drawing/2014/main" id="{C04189CD-2604-C1DF-B09A-0378FC28772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5" name="Oval 2064">
                <a:extLst>
                  <a:ext uri="{FF2B5EF4-FFF2-40B4-BE49-F238E27FC236}">
                    <a16:creationId xmlns:a16="http://schemas.microsoft.com/office/drawing/2014/main" id="{4141D786-8977-8FAD-C97C-82DF917793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6" name="Oval 2065">
                <a:extLst>
                  <a:ext uri="{FF2B5EF4-FFF2-40B4-BE49-F238E27FC236}">
                    <a16:creationId xmlns:a16="http://schemas.microsoft.com/office/drawing/2014/main" id="{40A2BBF2-3A3A-6134-821A-169B55221C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7" name="Oval 2066">
                <a:extLst>
                  <a:ext uri="{FF2B5EF4-FFF2-40B4-BE49-F238E27FC236}">
                    <a16:creationId xmlns:a16="http://schemas.microsoft.com/office/drawing/2014/main" id="{FF92E9CF-547B-B78A-0CA5-05876F4D50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8" name="Oval 2067">
                <a:extLst>
                  <a:ext uri="{FF2B5EF4-FFF2-40B4-BE49-F238E27FC236}">
                    <a16:creationId xmlns:a16="http://schemas.microsoft.com/office/drawing/2014/main" id="{434B0A45-ED83-6E90-CC8F-2B5C886CBC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9" name="Oval 2068">
                <a:extLst>
                  <a:ext uri="{FF2B5EF4-FFF2-40B4-BE49-F238E27FC236}">
                    <a16:creationId xmlns:a16="http://schemas.microsoft.com/office/drawing/2014/main" id="{21C30F03-B93A-6360-1605-18BDA787DA5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0" name="Oval 2069">
                <a:extLst>
                  <a:ext uri="{FF2B5EF4-FFF2-40B4-BE49-F238E27FC236}">
                    <a16:creationId xmlns:a16="http://schemas.microsoft.com/office/drawing/2014/main" id="{3F2263ED-0545-A282-B2BB-32596769393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1" name="Oval 2070">
                <a:extLst>
                  <a:ext uri="{FF2B5EF4-FFF2-40B4-BE49-F238E27FC236}">
                    <a16:creationId xmlns:a16="http://schemas.microsoft.com/office/drawing/2014/main" id="{1CB1B67C-8F8D-B171-48CD-A40E04BF100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2" name="Oval 2071">
                <a:extLst>
                  <a:ext uri="{FF2B5EF4-FFF2-40B4-BE49-F238E27FC236}">
                    <a16:creationId xmlns:a16="http://schemas.microsoft.com/office/drawing/2014/main" id="{E1622F5D-7FE2-1A82-DB3E-3388523E14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3" name="Oval 2072">
                <a:extLst>
                  <a:ext uri="{FF2B5EF4-FFF2-40B4-BE49-F238E27FC236}">
                    <a16:creationId xmlns:a16="http://schemas.microsoft.com/office/drawing/2014/main" id="{FBF6B266-9627-D465-9256-ECE9F00AF14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4" name="Oval 2073">
                <a:extLst>
                  <a:ext uri="{FF2B5EF4-FFF2-40B4-BE49-F238E27FC236}">
                    <a16:creationId xmlns:a16="http://schemas.microsoft.com/office/drawing/2014/main" id="{A52C1D0C-BCE7-DA00-2F38-FE329B6E2E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5" name="Oval 2074">
                <a:extLst>
                  <a:ext uri="{FF2B5EF4-FFF2-40B4-BE49-F238E27FC236}">
                    <a16:creationId xmlns:a16="http://schemas.microsoft.com/office/drawing/2014/main" id="{83FFC1AE-FDFC-C99C-ECDA-108B9C3E1B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6" name="Oval 2075">
                <a:extLst>
                  <a:ext uri="{FF2B5EF4-FFF2-40B4-BE49-F238E27FC236}">
                    <a16:creationId xmlns:a16="http://schemas.microsoft.com/office/drawing/2014/main" id="{13CDD2F9-BA95-4C5D-7B60-0BF41E0F851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7" name="Oval 2076">
                <a:extLst>
                  <a:ext uri="{FF2B5EF4-FFF2-40B4-BE49-F238E27FC236}">
                    <a16:creationId xmlns:a16="http://schemas.microsoft.com/office/drawing/2014/main" id="{8131E518-4CEA-FA66-B77E-2844CBF041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8" name="Oval 2077">
                <a:extLst>
                  <a:ext uri="{FF2B5EF4-FFF2-40B4-BE49-F238E27FC236}">
                    <a16:creationId xmlns:a16="http://schemas.microsoft.com/office/drawing/2014/main" id="{A7333163-F284-6E08-6068-B2EE8A0F58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9" name="Oval 2078">
                <a:extLst>
                  <a:ext uri="{FF2B5EF4-FFF2-40B4-BE49-F238E27FC236}">
                    <a16:creationId xmlns:a16="http://schemas.microsoft.com/office/drawing/2014/main" id="{ADDA23D2-DC23-C8C9-DB04-98EA0A7D4A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0" name="Oval 2079">
                <a:extLst>
                  <a:ext uri="{FF2B5EF4-FFF2-40B4-BE49-F238E27FC236}">
                    <a16:creationId xmlns:a16="http://schemas.microsoft.com/office/drawing/2014/main" id="{7DED3A0A-66B8-B676-6A4D-D7F89A4983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9F75BD6-90E9-875A-78DD-185C982F9BBC}"/>
                </a:ext>
              </a:extLst>
            </p:cNvPr>
            <p:cNvCxnSpPr>
              <a:stCxn id="2080" idx="0"/>
              <a:endCxn id="2056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922B54B-E996-7855-AB5E-3E407131DA32}"/>
                </a:ext>
              </a:extLst>
            </p:cNvPr>
            <p:cNvCxnSpPr>
              <a:cxnSpLocks/>
              <a:stCxn id="2080" idx="7"/>
              <a:endCxn id="2056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011647C-03D5-7F84-1AD9-AD0BF3292651}"/>
                </a:ext>
              </a:extLst>
            </p:cNvPr>
            <p:cNvCxnSpPr>
              <a:cxnSpLocks/>
              <a:stCxn id="2080" idx="6"/>
              <a:endCxn id="2056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09D884C-E658-E6F9-2DB9-50B0295EDF30}"/>
                </a:ext>
              </a:extLst>
            </p:cNvPr>
            <p:cNvCxnSpPr>
              <a:cxnSpLocks/>
              <a:stCxn id="2080" idx="5"/>
              <a:endCxn id="2056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9E830F-D88D-0D57-34AA-BB2E4521274D}"/>
                </a:ext>
              </a:extLst>
            </p:cNvPr>
            <p:cNvCxnSpPr>
              <a:cxnSpLocks/>
              <a:stCxn id="2080" idx="4"/>
              <a:endCxn id="2056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D48FB0-4EC7-2B3E-57DC-E4071B243EA7}"/>
                </a:ext>
              </a:extLst>
            </p:cNvPr>
            <p:cNvCxnSpPr>
              <a:cxnSpLocks/>
              <a:stCxn id="2080" idx="3"/>
              <a:endCxn id="2056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38F60F0-98FA-01A2-8563-AC7ED291C0E2}"/>
                </a:ext>
              </a:extLst>
            </p:cNvPr>
            <p:cNvCxnSpPr>
              <a:cxnSpLocks/>
              <a:stCxn id="2080" idx="2"/>
              <a:endCxn id="2056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EEBDFFB-598F-4117-C356-973A07E46C91}"/>
                </a:ext>
              </a:extLst>
            </p:cNvPr>
            <p:cNvCxnSpPr>
              <a:cxnSpLocks/>
              <a:stCxn id="2080" idx="1"/>
              <a:endCxn id="2056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C6D4599-A490-E970-CC31-D472CC4C13B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9ACD8E9-10BB-3A00-2114-0E1F152B9850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E3594E-C894-DDA6-6B14-1FDB02016259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0569C686-7C56-29D3-BAD7-C0602D266C6A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9" name="Straight Connector 2048">
              <a:extLst>
                <a:ext uri="{FF2B5EF4-FFF2-40B4-BE49-F238E27FC236}">
                  <a16:creationId xmlns:a16="http://schemas.microsoft.com/office/drawing/2014/main" id="{D80235EF-D903-5477-E216-807825AF25FF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1A5D3956-1E10-939B-5D8B-FC4B46522AED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Straight Connector 2052">
              <a:extLst>
                <a:ext uri="{FF2B5EF4-FFF2-40B4-BE49-F238E27FC236}">
                  <a16:creationId xmlns:a16="http://schemas.microsoft.com/office/drawing/2014/main" id="{4C84B01E-A946-AC84-5537-A34FADB720E4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5" name="Straight Connector 2054">
              <a:extLst>
                <a:ext uri="{FF2B5EF4-FFF2-40B4-BE49-F238E27FC236}">
                  <a16:creationId xmlns:a16="http://schemas.microsoft.com/office/drawing/2014/main" id="{46D71292-392B-0280-B5CC-20A734EE7469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1" name="Left Arrow 2080">
            <a:extLst>
              <a:ext uri="{FF2B5EF4-FFF2-40B4-BE49-F238E27FC236}">
                <a16:creationId xmlns:a16="http://schemas.microsoft.com/office/drawing/2014/main" id="{CBF76603-B765-CD49-2F46-41A30005DFF2}"/>
              </a:ext>
            </a:extLst>
          </p:cNvPr>
          <p:cNvSpPr/>
          <p:nvPr/>
        </p:nvSpPr>
        <p:spPr>
          <a:xfrm>
            <a:off x="8722863" y="3369307"/>
            <a:ext cx="431869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Rectangle 2081">
            <a:extLst>
              <a:ext uri="{FF2B5EF4-FFF2-40B4-BE49-F238E27FC236}">
                <a16:creationId xmlns:a16="http://schemas.microsoft.com/office/drawing/2014/main" id="{7E4118A4-FAEE-3084-E30B-BA12CD8FAF79}"/>
              </a:ext>
            </a:extLst>
          </p:cNvPr>
          <p:cNvSpPr/>
          <p:nvPr/>
        </p:nvSpPr>
        <p:spPr>
          <a:xfrm>
            <a:off x="9704777" y="3394640"/>
            <a:ext cx="165861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CDCC3346-9673-0B9A-11E0-33BB51BE2278}"/>
              </a:ext>
            </a:extLst>
          </p:cNvPr>
          <p:cNvSpPr txBox="1"/>
          <p:nvPr/>
        </p:nvSpPr>
        <p:spPr>
          <a:xfrm>
            <a:off x="8293781" y="2728603"/>
            <a:ext cx="76469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C6673B28-6005-B586-7ABD-733FDE251C05}"/>
              </a:ext>
            </a:extLst>
          </p:cNvPr>
          <p:cNvSpPr txBox="1"/>
          <p:nvPr/>
        </p:nvSpPr>
        <p:spPr>
          <a:xfrm>
            <a:off x="10687453" y="2949192"/>
            <a:ext cx="7200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2085" name="Left Arrow 2084">
            <a:extLst>
              <a:ext uri="{FF2B5EF4-FFF2-40B4-BE49-F238E27FC236}">
                <a16:creationId xmlns:a16="http://schemas.microsoft.com/office/drawing/2014/main" id="{E0A1A50B-0E7F-2849-7FD8-B836C5BFD196}"/>
              </a:ext>
            </a:extLst>
          </p:cNvPr>
          <p:cNvSpPr/>
          <p:nvPr/>
        </p:nvSpPr>
        <p:spPr>
          <a:xfrm rot="18377190">
            <a:off x="7440807" y="3940911"/>
            <a:ext cx="1440000" cy="8364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6" name="Left Arrow 2085">
            <a:extLst>
              <a:ext uri="{FF2B5EF4-FFF2-40B4-BE49-F238E27FC236}">
                <a16:creationId xmlns:a16="http://schemas.microsoft.com/office/drawing/2014/main" id="{D289607F-1A37-A83A-015B-26AA2DD45FBE}"/>
              </a:ext>
            </a:extLst>
          </p:cNvPr>
          <p:cNvSpPr/>
          <p:nvPr/>
        </p:nvSpPr>
        <p:spPr>
          <a:xfrm rot="1990574">
            <a:off x="7588145" y="3084048"/>
            <a:ext cx="1080000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Trapezium 2086">
            <a:extLst>
              <a:ext uri="{FF2B5EF4-FFF2-40B4-BE49-F238E27FC236}">
                <a16:creationId xmlns:a16="http://schemas.microsoft.com/office/drawing/2014/main" id="{DD611F96-E96A-9AE3-F3FE-AECDA3217211}"/>
              </a:ext>
            </a:extLst>
          </p:cNvPr>
          <p:cNvSpPr/>
          <p:nvPr/>
        </p:nvSpPr>
        <p:spPr>
          <a:xfrm rot="5400000">
            <a:off x="8356001" y="3314393"/>
            <a:ext cx="522658" cy="182575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97" name="Picture 2096">
            <a:extLst>
              <a:ext uri="{FF2B5EF4-FFF2-40B4-BE49-F238E27FC236}">
                <a16:creationId xmlns:a16="http://schemas.microsoft.com/office/drawing/2014/main" id="{CCFD5B74-B43D-48B9-D151-6A5C82590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072" y="808693"/>
            <a:ext cx="3897933" cy="307936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7242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367D5-C30E-7F96-C095-3F0BC50F6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7ECE-5521-7E68-6DB4-884CD04D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(Some) Past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5B595-0F59-78AD-684A-729B9E36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7C1B1-3FCC-3423-EED3-D5037447D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9EC44-E213-9596-63C8-6089057A8CA3}"/>
              </a:ext>
            </a:extLst>
          </p:cNvPr>
          <p:cNvSpPr txBox="1"/>
          <p:nvPr/>
        </p:nvSpPr>
        <p:spPr>
          <a:xfrm>
            <a:off x="703384" y="1038650"/>
            <a:ext cx="33105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Tests of </a:t>
            </a:r>
            <a:r>
              <a:rPr lang="en-US" b="1" i="1" dirty="0">
                <a:solidFill>
                  <a:srgbClr val="556169"/>
                </a:solidFill>
                <a:latin typeface="Georgia"/>
                <a:cs typeface="Georgia"/>
              </a:rPr>
              <a:t>ab initio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 theory: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21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Mg [Ruotsalainen PRC 2019]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22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Mg/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22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Ne [JH PLB 2018]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23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Mg/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23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Na [JH PRC 2022]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10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Be [Orce PRC 2021]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12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C [Raju PLB 2018]</a:t>
            </a: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466F0E95-A3E7-D0BF-2AAF-D25C540E4503}"/>
              </a:ext>
            </a:extLst>
          </p:cNvPr>
          <p:cNvSpPr txBox="1"/>
          <p:nvPr/>
        </p:nvSpPr>
        <p:spPr>
          <a:xfrm>
            <a:off x="703385" y="3119431"/>
            <a:ext cx="37866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Shape-coexistence/evolution: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80,82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Sr [Russell PRC 2025]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78,80,82,(84,86)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Kr [Gillespie PRC 2021]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96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Sr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84m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Rb, 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84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Sr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29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Na [Hurst PLB 2012]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1C4A150E-8D10-D213-961D-481C98B52D29}"/>
              </a:ext>
            </a:extLst>
          </p:cNvPr>
          <p:cNvSpPr txBox="1"/>
          <p:nvPr/>
        </p:nvSpPr>
        <p:spPr>
          <a:xfrm>
            <a:off x="703384" y="5075787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Rare-earth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:</a:t>
            </a:r>
          </a:p>
          <a:p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156,158,160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Er</a:t>
            </a:r>
          </a:p>
        </p:txBody>
      </p:sp>
      <p:pic>
        <p:nvPicPr>
          <p:cNvPr id="2092" name="Picture 2091">
            <a:extLst>
              <a:ext uri="{FF2B5EF4-FFF2-40B4-BE49-F238E27FC236}">
                <a16:creationId xmlns:a16="http://schemas.microsoft.com/office/drawing/2014/main" id="{407D36ED-D193-F231-6B63-A5D208ABE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99" y="1285771"/>
            <a:ext cx="3625869" cy="4621427"/>
          </a:xfrm>
          <a:prstGeom prst="rect">
            <a:avLst/>
          </a:prstGeom>
        </p:spPr>
      </p:pic>
      <p:pic>
        <p:nvPicPr>
          <p:cNvPr id="2094" name="Picture 2093">
            <a:extLst>
              <a:ext uri="{FF2B5EF4-FFF2-40B4-BE49-F238E27FC236}">
                <a16:creationId xmlns:a16="http://schemas.microsoft.com/office/drawing/2014/main" id="{5FD15421-9023-9DDE-999F-442F6541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322" y="919888"/>
            <a:ext cx="3183756" cy="3076706"/>
          </a:xfrm>
          <a:prstGeom prst="rect">
            <a:avLst/>
          </a:prstGeom>
        </p:spPr>
      </p:pic>
      <p:pic>
        <p:nvPicPr>
          <p:cNvPr id="2096" name="Picture 2095" descr="A graph of a function&#10;&#10;AI-generated content may be incorrect.">
            <a:extLst>
              <a:ext uri="{FF2B5EF4-FFF2-40B4-BE49-F238E27FC236}">
                <a16:creationId xmlns:a16="http://schemas.microsoft.com/office/drawing/2014/main" id="{5BC2E54C-2BCD-D46A-02DC-E03DB8AAD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322" y="4053076"/>
            <a:ext cx="3431430" cy="24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6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C035-8D99-116B-797A-BF51F5EE8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FDFE-81B2-B3A8-6304-D7FDA907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(Some) Past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8316A-3D36-DBE0-9F63-996259DD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E4EF6-2F22-3529-C0DC-6DCD3267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67683-3D3C-F1CE-9C40-CE2E0C27DE78}"/>
              </a:ext>
            </a:extLst>
          </p:cNvPr>
          <p:cNvSpPr txBox="1"/>
          <p:nvPr/>
        </p:nvSpPr>
        <p:spPr>
          <a:xfrm>
            <a:off x="703384" y="1038650"/>
            <a:ext cx="33105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Tests of </a:t>
            </a:r>
            <a:r>
              <a:rPr lang="en-US" b="1" i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ab initio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 theory: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21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Mg [Ruotsalainen PRC 2019]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Mg/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Ne [JH PLB 2018]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23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Mg/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23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Na [JH PRC 2022]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10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Be [Orce PRC 2021]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12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C [Raju PLB 2018]</a:t>
            </a: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BCD20FA2-D0B4-5E13-E99F-D6864CA021DE}"/>
              </a:ext>
            </a:extLst>
          </p:cNvPr>
          <p:cNvSpPr txBox="1"/>
          <p:nvPr/>
        </p:nvSpPr>
        <p:spPr>
          <a:xfrm>
            <a:off x="703385" y="3119431"/>
            <a:ext cx="37866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Shape-coexistence/evolution: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80,82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Sr [Russell PRC 2025]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78,80,82,(84,86)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Kr [Gillespie PRC 2021]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96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Sr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84m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Rb, 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84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Sr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29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Na [Hurst PLB 2012]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2AD4C8B8-EFCF-4DDD-EFA7-7F6B3D479FE2}"/>
              </a:ext>
            </a:extLst>
          </p:cNvPr>
          <p:cNvSpPr txBox="1"/>
          <p:nvPr/>
        </p:nvSpPr>
        <p:spPr>
          <a:xfrm>
            <a:off x="703384" y="5075787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Rare-earth</a:t>
            </a:r>
            <a:r>
              <a:rPr lang="en-US" sz="1400" b="1" dirty="0">
                <a:solidFill>
                  <a:srgbClr val="556169"/>
                </a:solidFill>
                <a:latin typeface="Georgia"/>
                <a:cs typeface="Georgia"/>
              </a:rPr>
              <a:t>:</a:t>
            </a:r>
          </a:p>
          <a:p>
            <a:r>
              <a:rPr lang="en-US" sz="1400" baseline="30000" dirty="0">
                <a:solidFill>
                  <a:srgbClr val="556169"/>
                </a:solidFill>
                <a:latin typeface="Georgia"/>
                <a:cs typeface="Georgia"/>
              </a:rPr>
              <a:t>156,158,160</a:t>
            </a:r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Er</a:t>
            </a:r>
          </a:p>
        </p:txBody>
      </p:sp>
      <p:pic>
        <p:nvPicPr>
          <p:cNvPr id="7" name="Picture 6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CE309CD3-6F2B-0DA7-1318-2500CE7C3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901" y="132517"/>
            <a:ext cx="4516535" cy="3143264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" name="Picture 8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63929C0A-B081-D9C3-66C2-DF4DB61A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519" y="963994"/>
            <a:ext cx="4141371" cy="303260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1" name="Picture 10" descr="A graph of a graph showing the energy&#10;&#10;AI-generated content may be incorrect.">
            <a:extLst>
              <a:ext uri="{FF2B5EF4-FFF2-40B4-BE49-F238E27FC236}">
                <a16:creationId xmlns:a16="http://schemas.microsoft.com/office/drawing/2014/main" id="{76FFE022-91AA-C360-FAF4-FADAFBA60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473" y="3254522"/>
            <a:ext cx="4364893" cy="3238469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239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9EEC2-79ED-EC0D-F5CA-0573A1F9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9B7A-E955-E7DD-207D-22C9494E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(Some) Past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BEB6-645A-3FFC-811D-2741565D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4FAE9-C613-8FB5-6B9D-83568771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72A6E-30A7-6520-3C90-344E83182F49}"/>
              </a:ext>
            </a:extLst>
          </p:cNvPr>
          <p:cNvSpPr txBox="1"/>
          <p:nvPr/>
        </p:nvSpPr>
        <p:spPr>
          <a:xfrm>
            <a:off x="703384" y="1038650"/>
            <a:ext cx="33105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Tests of </a:t>
            </a:r>
            <a:r>
              <a:rPr lang="en-US" b="1" i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ab initio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 theory: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21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Mg [Ruotsalainen PRC 2019]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Mg/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Ne [JH PLB 2018]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23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Mg/</a:t>
            </a:r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23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Na [JH PRC 2022]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10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Be [Orce PRC 2021]</a:t>
            </a:r>
          </a:p>
          <a:p>
            <a:r>
              <a:rPr lang="en-US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12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C [Raju PLB 2018]</a:t>
            </a: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D6A0DE49-0C40-AE18-D94F-C634DA71CB23}"/>
              </a:ext>
            </a:extLst>
          </p:cNvPr>
          <p:cNvSpPr txBox="1"/>
          <p:nvPr/>
        </p:nvSpPr>
        <p:spPr>
          <a:xfrm>
            <a:off x="703385" y="3119431"/>
            <a:ext cx="37866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Shape-coexistence/evolution: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80,82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 [Russell PRC 2025]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78,80,82,(84,86)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Kr [Gillespie PRC 2021]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96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84m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Rb,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84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</a:t>
            </a:r>
          </a:p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29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Na [Hurst PLB 2012]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E05962B6-50DE-00D8-E6F9-5771F36B746B}"/>
              </a:ext>
            </a:extLst>
          </p:cNvPr>
          <p:cNvSpPr txBox="1"/>
          <p:nvPr/>
        </p:nvSpPr>
        <p:spPr>
          <a:xfrm>
            <a:off x="703384" y="5075787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Rare-earth</a:t>
            </a:r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:</a:t>
            </a:r>
          </a:p>
          <a:p>
            <a:r>
              <a:rPr lang="en-US" sz="1400" baseline="300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156,158,160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eorgia"/>
                <a:cs typeface="Georgia"/>
              </a:rPr>
              <a:t>Er</a:t>
            </a:r>
          </a:p>
        </p:txBody>
      </p:sp>
      <p:pic>
        <p:nvPicPr>
          <p:cNvPr id="2089" name="Picture 2088">
            <a:extLst>
              <a:ext uri="{FF2B5EF4-FFF2-40B4-BE49-F238E27FC236}">
                <a16:creationId xmlns:a16="http://schemas.microsoft.com/office/drawing/2014/main" id="{DC95F265-ADB2-C66D-F68A-B0802AA8E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768" y="1055076"/>
            <a:ext cx="4226139" cy="5282673"/>
          </a:xfrm>
          <a:prstGeom prst="rect">
            <a:avLst/>
          </a:prstGeom>
        </p:spPr>
      </p:pic>
      <p:sp>
        <p:nvSpPr>
          <p:cNvPr id="2090" name="TextBox 2089">
            <a:extLst>
              <a:ext uri="{FF2B5EF4-FFF2-40B4-BE49-F238E27FC236}">
                <a16:creationId xmlns:a16="http://schemas.microsoft.com/office/drawing/2014/main" id="{22B242BB-BB37-D487-B2C7-0DC8B7E9F8A9}"/>
              </a:ext>
            </a:extLst>
          </p:cNvPr>
          <p:cNvSpPr txBox="1"/>
          <p:nvPr/>
        </p:nvSpPr>
        <p:spPr>
          <a:xfrm>
            <a:off x="8815525" y="1828562"/>
            <a:ext cx="3048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Current limitation(s):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Charge breeding efficiency,</a:t>
            </a: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Cleanliness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IG-LIS useful but CSB contaminants (often) a bigger problem</a:t>
            </a:r>
          </a:p>
        </p:txBody>
      </p:sp>
    </p:spTree>
    <p:extLst>
      <p:ext uri="{BB962C8B-B14F-4D97-AF65-F5344CB8AC3E}">
        <p14:creationId xmlns:p14="http://schemas.microsoft.com/office/powerpoint/2010/main" val="75816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CC135-1E6D-9A71-0B93-76148F501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3B379-7A7A-121B-6239-26CAA2FF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B8D71-E886-5840-A28B-DB2AF429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7F515-E5DE-A372-0DDA-F1102210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14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E1231C2-25EC-70F9-03AE-212654DF743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0E8D68-2C46-2CCA-A3A9-4150D1A60F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87" t="8036" r="-1" b="31096"/>
          <a:stretch>
            <a:fillRect/>
          </a:stretch>
        </p:blipFill>
        <p:spPr>
          <a:xfrm>
            <a:off x="4466491" y="1338507"/>
            <a:ext cx="7516453" cy="36341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F2CF74-FF4C-3320-CA31-897C88419D55}"/>
              </a:ext>
            </a:extLst>
          </p:cNvPr>
          <p:cNvSpPr txBox="1"/>
          <p:nvPr/>
        </p:nvSpPr>
        <p:spPr>
          <a:xfrm>
            <a:off x="609600" y="1536182"/>
            <a:ext cx="6006773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Rare-earth region: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Well-produced and extracted from ISOL targets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Two significant regions of shape evolution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[neutron-deficient quasi-SU(3) &amp; N=90] 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Well-matched to complementary GRIFFIN studies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[e.g.,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Smallcombe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S1716]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… but</a:t>
            </a: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IG-LIS to suppress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neighbours</a:t>
            </a:r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efficient charge-breeding to compensate for IG-LIS losses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additional spectroscopy to guide complex analyses</a:t>
            </a:r>
            <a:endParaRPr lang="en-US" sz="1600" i="1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6485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655E3-DB2A-BAFD-0865-89F65368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7151-8D76-8CE7-0021-3FC350AF6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B438A-2F5D-7513-37C8-D8F116E3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1AED0-AE43-C323-5FE9-F7CDCD2C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15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A340A42-24DA-9768-F9D6-D650D1FA533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33A6BF-E947-CF2A-544A-A3E20155C67D}"/>
              </a:ext>
            </a:extLst>
          </p:cNvPr>
          <p:cNvSpPr txBox="1"/>
          <p:nvPr/>
        </p:nvSpPr>
        <p:spPr>
          <a:xfrm>
            <a:off x="609600" y="1289961"/>
            <a:ext cx="61897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Neutron-deficient quasi-SU(3) region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Neutron-deficient Sr and Kr isotopes (should be) good for ISOL facilities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fp-gds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interactions drive exceptional degrees of deformation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[Ha, Nature Comms 2025]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Matrix element analysis essential to understand drivers (what is the shape?)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… but</a:t>
            </a: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IG-LIS to suppress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neighbours</a:t>
            </a:r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efficient charge-breeding to compensate for IG-LIS losses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to be competitive with alternative extraction methods (e.g.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ReA@FRIB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)</a:t>
            </a:r>
            <a:endParaRPr lang="en-US" sz="1600" i="1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51CD4-11E7-E06C-8A15-5F1DE5A3E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661" y="1055663"/>
            <a:ext cx="4226139" cy="52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4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49407-377B-89F4-F2B4-A8617D42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ADC8D-63B2-F720-2149-3A31B001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1BA63-D871-99A6-3FF7-B6130A70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14DFA-E682-CE65-BADA-8E9F7EB00618}"/>
              </a:ext>
            </a:extLst>
          </p:cNvPr>
          <p:cNvSpPr txBox="1"/>
          <p:nvPr/>
        </p:nvSpPr>
        <p:spPr>
          <a:xfrm>
            <a:off x="609600" y="1289961"/>
            <a:ext cx="61897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Push towards N=Z (esp. odd-odd)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Odd-odd N=Z nuclei some of the most curious in the nuclear landscape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Sensitive to isospin dependence through matrix elements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Isospin mixing effects also important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… </a:t>
            </a:r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and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everything is enhanced by p-n overlaps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… but</a:t>
            </a: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Beyond A~26 (i.e. </a:t>
            </a:r>
            <a:r>
              <a:rPr lang="en-US" sz="1600" baseline="30000" dirty="0">
                <a:solidFill>
                  <a:srgbClr val="556169"/>
                </a:solidFill>
                <a:latin typeface="Georgia"/>
                <a:cs typeface="Georgia"/>
              </a:rPr>
              <a:t>34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Cl and </a:t>
            </a:r>
            <a:r>
              <a:rPr lang="en-US" sz="1600" baseline="30000" dirty="0">
                <a:solidFill>
                  <a:srgbClr val="556169"/>
                </a:solidFill>
                <a:latin typeface="Georgia"/>
                <a:cs typeface="Georgia"/>
              </a:rPr>
              <a:t>38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K) </a:t>
            </a:r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efficient charge breeding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extraction methods for … tricky… elements (i.e., Cl)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to be competitive with alternative extraction methods (e.g.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ReA@FRIB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)</a:t>
            </a:r>
            <a:endParaRPr lang="en-US" sz="1600" i="1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9" name="Picture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895A29B7-FE62-E4BD-EFFB-07911C7C3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034" y="666972"/>
            <a:ext cx="3441700" cy="250190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1" name="Picture 10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2FDAAA26-E044-5D49-7EB2-D4D1DC24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22" y="3269752"/>
            <a:ext cx="3543554" cy="310388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2E1D46-D1E3-E001-12C8-A58FBD877C82}"/>
              </a:ext>
            </a:extLst>
          </p:cNvPr>
          <p:cNvSpPr txBox="1"/>
          <p:nvPr/>
        </p:nvSpPr>
        <p:spPr>
          <a:xfrm>
            <a:off x="6314303" y="423352"/>
            <a:ext cx="1818126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Boso </a:t>
            </a:r>
            <a:r>
              <a:rPr lang="en-US" sz="1400" i="1" dirty="0">
                <a:solidFill>
                  <a:srgbClr val="556169"/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 PLB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B8629-92F5-597F-E051-52855E191F73}"/>
              </a:ext>
            </a:extLst>
          </p:cNvPr>
          <p:cNvSpPr txBox="1"/>
          <p:nvPr/>
        </p:nvSpPr>
        <p:spPr>
          <a:xfrm>
            <a:off x="5766253" y="3622213"/>
            <a:ext cx="2661306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Prados Estevez </a:t>
            </a:r>
            <a:r>
              <a:rPr lang="en-US" sz="1400" i="1" dirty="0">
                <a:solidFill>
                  <a:srgbClr val="556169"/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 PRC 2007</a:t>
            </a:r>
          </a:p>
        </p:txBody>
      </p:sp>
    </p:spTree>
    <p:extLst>
      <p:ext uri="{BB962C8B-B14F-4D97-AF65-F5344CB8AC3E}">
        <p14:creationId xmlns:p14="http://schemas.microsoft.com/office/powerpoint/2010/main" val="3271321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C2B36-5513-D9C3-EC3F-67AE31B28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EF0F-23E6-D476-C589-534E8075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F8AE9-653C-74B7-E8A7-60FAB084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91431-25CD-957E-6DF8-0E5926A6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17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2429CDC-3605-C3D4-F6CB-8111A8F3638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1944B-0113-B457-7F2E-B449A7188107}"/>
              </a:ext>
            </a:extLst>
          </p:cNvPr>
          <p:cNvSpPr txBox="1"/>
          <p:nvPr/>
        </p:nvSpPr>
        <p:spPr>
          <a:xfrm>
            <a:off x="609600" y="1289961"/>
            <a:ext cx="10744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Coulomb excitation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with TIGRESS @ ISAC-II has been a successful research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programme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, working strongly in the </a:t>
            </a:r>
            <a:r>
              <a:rPr lang="en-US" sz="1600" i="1" dirty="0" err="1">
                <a:solidFill>
                  <a:srgbClr val="556169"/>
                </a:solidFill>
                <a:latin typeface="Georgia"/>
                <a:cs typeface="Georgia"/>
              </a:rPr>
              <a:t>sd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-shell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i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 future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programme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</a:t>
            </a:r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access to mid- and high-mass nuclei, with good </a:t>
            </a:r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charge breeding efficiency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and </a:t>
            </a:r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selective extraction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to be competitive with alternatives</a:t>
            </a: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Potential areas of future investigations include…</a:t>
            </a:r>
            <a:endParaRPr lang="en-US" sz="1600" b="1" i="1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b="1" i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Rare-earth nuclei,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Neutron-deficient mid-mass systems,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Heavier systems? [Actinides?]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Investigations of precision B(E2) measurements could be enabled with additional technology</a:t>
            </a:r>
          </a:p>
        </p:txBody>
      </p:sp>
    </p:spTree>
    <p:extLst>
      <p:ext uri="{BB962C8B-B14F-4D97-AF65-F5344CB8AC3E}">
        <p14:creationId xmlns:p14="http://schemas.microsoft.com/office/powerpoint/2010/main" val="242250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1ADF9-08B5-AD07-87A2-D76B0CE4C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4B95-E2F2-2A73-CED2-3B99BBF5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DB443-755F-226E-B994-67570E34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ED41C-02EC-8EE1-5E33-13681385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18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EC981154-7990-CA38-2B27-CA358C8765E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BC4E5-636E-3142-6985-26930562C57C}"/>
              </a:ext>
            </a:extLst>
          </p:cNvPr>
          <p:cNvSpPr txBox="1"/>
          <p:nvPr/>
        </p:nvSpPr>
        <p:spPr>
          <a:xfrm>
            <a:off x="609600" y="1289961"/>
            <a:ext cx="10744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Coulomb excitation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with TIGRESS @ ISAC-II has been a successful research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programme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, working strongly in the </a:t>
            </a:r>
            <a:r>
              <a:rPr lang="en-US" sz="1600" i="1" dirty="0" err="1">
                <a:solidFill>
                  <a:srgbClr val="556169"/>
                </a:solidFill>
                <a:latin typeface="Georgia"/>
                <a:cs typeface="Georgia"/>
              </a:rPr>
              <a:t>sd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-shell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i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 future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programme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</a:t>
            </a:r>
            <a:r>
              <a:rPr lang="en-US" sz="1600" i="1" dirty="0">
                <a:solidFill>
                  <a:srgbClr val="556169"/>
                </a:solidFill>
                <a:latin typeface="Georgia"/>
                <a:cs typeface="Georgia"/>
              </a:rPr>
              <a:t>needs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access to mid- and high-mass nuclei, with good </a:t>
            </a:r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charge breeding efficiency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and </a:t>
            </a:r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selective extraction 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to be competitive with alternatives</a:t>
            </a: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b="1" dirty="0">
                <a:solidFill>
                  <a:srgbClr val="556169"/>
                </a:solidFill>
                <a:latin typeface="Georgia"/>
                <a:cs typeface="Georgia"/>
              </a:rPr>
              <a:t>Potential areas of future investigations include…</a:t>
            </a:r>
            <a:endParaRPr lang="en-US" sz="1600" b="1" i="1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b="1" i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Rare-earth nuclei,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Neutron-deficient mid-mass systems,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Heavier systems? [Actinides?]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Investigations of precision B(E2) measurements could be enabled with additional technology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A92235-C056-2F34-8B06-5169DBC15F4C}"/>
              </a:ext>
            </a:extLst>
          </p:cNvPr>
          <p:cNvSpPr/>
          <p:nvPr/>
        </p:nvSpPr>
        <p:spPr>
          <a:xfrm>
            <a:off x="383059" y="1087395"/>
            <a:ext cx="11652422" cy="51280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E0781-CBC9-5DD7-733B-21B4F7574A2D}"/>
              </a:ext>
            </a:extLst>
          </p:cNvPr>
          <p:cNvSpPr txBox="1"/>
          <p:nvPr/>
        </p:nvSpPr>
        <p:spPr>
          <a:xfrm>
            <a:off x="2354992" y="2413337"/>
            <a:ext cx="7253415" cy="203132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An active Coulomb-excitation </a:t>
            </a:r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programme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would be highly complementary to an investment in a </a:t>
            </a:r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ScRIT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-like electron-scattering facility.</a:t>
            </a:r>
          </a:p>
          <a:p>
            <a:pPr algn="ct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ct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Targeted investigations of key nuclei to provide comprehensive measurements of their deformation parameters. </a:t>
            </a:r>
          </a:p>
        </p:txBody>
      </p:sp>
    </p:spTree>
    <p:extLst>
      <p:ext uri="{BB962C8B-B14F-4D97-AF65-F5344CB8AC3E}">
        <p14:creationId xmlns:p14="http://schemas.microsoft.com/office/powerpoint/2010/main" val="15568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12BD3-EB0D-62A3-CBA6-6928BD3E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5EA20-2FE9-4DC9-B8DF-9AE35684B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1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0960-D71D-11A5-34FF-80152E60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3D3B-03DE-E1EE-9907-5BB898BF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Coulomb excitation?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BCC7E-578A-E6E8-AFF1-162D92D1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B3B32-4F95-FEB5-6476-5FADAA30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00F4FB-9840-3C6B-58C9-EED02261A840}"/>
              </a:ext>
            </a:extLst>
          </p:cNvPr>
          <p:cNvSpPr txBox="1"/>
          <p:nvPr/>
        </p:nvSpPr>
        <p:spPr>
          <a:xfrm>
            <a:off x="2522746" y="1036406"/>
            <a:ext cx="714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The nucleus is a </a:t>
            </a:r>
            <a:r>
              <a:rPr lang="en-US" b="1" dirty="0">
                <a:solidFill>
                  <a:srgbClr val="556169"/>
                </a:solidFill>
                <a:latin typeface="Georgia" panose="02040502050405020303" pitchFamily="18" charset="0"/>
              </a:rPr>
              <a:t>finite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rgbClr val="556169"/>
                </a:solidFill>
                <a:latin typeface="Georgia" panose="02040502050405020303" pitchFamily="18" charset="0"/>
              </a:rPr>
              <a:t>strongly-interacting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, </a:t>
            </a:r>
            <a:r>
              <a:rPr lang="en-US" b="1" dirty="0">
                <a:solidFill>
                  <a:srgbClr val="556169"/>
                </a:solidFill>
                <a:latin typeface="Georgia" panose="02040502050405020303" pitchFamily="18" charset="0"/>
              </a:rPr>
              <a:t>many-body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486AF-E3C6-8084-C10F-A7295AE43FEC}"/>
              </a:ext>
            </a:extLst>
          </p:cNvPr>
          <p:cNvSpPr txBox="1"/>
          <p:nvPr/>
        </p:nvSpPr>
        <p:spPr>
          <a:xfrm>
            <a:off x="981761" y="1664247"/>
            <a:ext cx="10068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Collective nuclear properties are emergent properties of the nuclear system arising </a:t>
            </a:r>
            <a:r>
              <a:rPr lang="en-US" u="sng" dirty="0">
                <a:solidFill>
                  <a:srgbClr val="556169"/>
                </a:solidFill>
                <a:latin typeface="Georgia" panose="02040502050405020303" pitchFamily="18" charset="0"/>
              </a:rPr>
              <a:t>because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 of the strongly-interacting, many-body nature of the problem</a:t>
            </a:r>
          </a:p>
          <a:p>
            <a:pPr algn="ctr"/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u="sng" dirty="0">
                <a:solidFill>
                  <a:srgbClr val="556169"/>
                </a:solidFill>
                <a:latin typeface="Georgia" panose="02040502050405020303" pitchFamily="18" charset="0"/>
              </a:rPr>
              <a:t>Collectivity (and deformation) is an extreme test of nuclear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F983E-DDCF-1344-03A9-A93DB6CFE306}"/>
              </a:ext>
            </a:extLst>
          </p:cNvPr>
          <p:cNvSpPr txBox="1"/>
          <p:nvPr/>
        </p:nvSpPr>
        <p:spPr>
          <a:xfrm>
            <a:off x="601336" y="3479943"/>
            <a:ext cx="5494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Experimental signature for collectivity is corresponding electric-multipole strength (e.g. E2, E3, E4, etc..)</a:t>
            </a:r>
          </a:p>
          <a:p>
            <a:pPr algn="ctr"/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Inhibited near nuclear magic numbers – but … everywhere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49AC3-10F5-C639-CFC3-096B2E1FD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845" y="3123085"/>
            <a:ext cx="4904743" cy="35835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259616-4A3C-CCAC-DF94-48277EDBE007}"/>
              </a:ext>
            </a:extLst>
          </p:cNvPr>
          <p:cNvSpPr txBox="1"/>
          <p:nvPr/>
        </p:nvSpPr>
        <p:spPr>
          <a:xfrm>
            <a:off x="1220141" y="5688053"/>
            <a:ext cx="444544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556169"/>
                </a:solidFill>
                <a:latin typeface="Georgia" panose="02040502050405020303" pitchFamily="18" charset="0"/>
              </a:rPr>
              <a:t>P. </a:t>
            </a:r>
            <a:r>
              <a:rPr lang="en-US" sz="1500" dirty="0" err="1">
                <a:solidFill>
                  <a:srgbClr val="556169"/>
                </a:solidFill>
                <a:latin typeface="Georgia" panose="02040502050405020303" pitchFamily="18" charset="0"/>
              </a:rPr>
              <a:t>Möller</a:t>
            </a:r>
            <a:r>
              <a:rPr lang="en-US" sz="1500" dirty="0">
                <a:solidFill>
                  <a:srgbClr val="556169"/>
                </a:solidFill>
                <a:latin typeface="Georgia" panose="02040502050405020303" pitchFamily="18" charset="0"/>
              </a:rPr>
              <a:t> et al., At. </a:t>
            </a:r>
            <a:r>
              <a:rPr lang="en-US" sz="1500" dirty="0" err="1">
                <a:solidFill>
                  <a:srgbClr val="556169"/>
                </a:solidFill>
                <a:latin typeface="Georgia" panose="02040502050405020303" pitchFamily="18" charset="0"/>
              </a:rPr>
              <a:t>Nucl</a:t>
            </a:r>
            <a:r>
              <a:rPr lang="en-US" sz="1500" dirty="0">
                <a:solidFill>
                  <a:srgbClr val="556169"/>
                </a:solidFill>
                <a:latin typeface="Georgia" panose="02040502050405020303" pitchFamily="18" charset="0"/>
              </a:rPr>
              <a:t>. Data Tables </a:t>
            </a:r>
            <a:r>
              <a:rPr lang="en-US" sz="1500" b="1" dirty="0">
                <a:solidFill>
                  <a:srgbClr val="556169"/>
                </a:solidFill>
                <a:latin typeface="Georgia" panose="02040502050405020303" pitchFamily="18" charset="0"/>
              </a:rPr>
              <a:t>109</a:t>
            </a:r>
            <a:r>
              <a:rPr lang="en-US" sz="1500" dirty="0">
                <a:solidFill>
                  <a:srgbClr val="556169"/>
                </a:solidFill>
                <a:latin typeface="Georgia" panose="02040502050405020303" pitchFamily="18" charset="0"/>
              </a:rPr>
              <a:t> 1 (2016)</a:t>
            </a:r>
          </a:p>
        </p:txBody>
      </p:sp>
    </p:spTree>
    <p:extLst>
      <p:ext uri="{BB962C8B-B14F-4D97-AF65-F5344CB8AC3E}">
        <p14:creationId xmlns:p14="http://schemas.microsoft.com/office/powerpoint/2010/main" val="265948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Coulomb excitation?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FEC7-3DCD-D661-B97C-9A032B7F672B}"/>
              </a:ext>
            </a:extLst>
          </p:cNvPr>
          <p:cNvSpPr txBox="1"/>
          <p:nvPr/>
        </p:nvSpPr>
        <p:spPr>
          <a:xfrm>
            <a:off x="3896923" y="1290124"/>
            <a:ext cx="7410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b="1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b="1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Electromagnetic (“model independent”) probe of the nucleus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Sensitive to magnitudes and (relative) signs of electric multipole matrix elements including spectroscopic quadrupole moments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Large cross sections – well-suited to RIB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Exceptional probe of nuclear deformation through sum rules</a:t>
            </a:r>
          </a:p>
          <a:p>
            <a:pPr algn="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Kumar PRL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28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249 (1972)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42C58F-77FA-A60B-6266-370E52D692C0}"/>
              </a:ext>
            </a:extLst>
          </p:cNvPr>
          <p:cNvSpPr/>
          <p:nvPr/>
        </p:nvSpPr>
        <p:spPr>
          <a:xfrm>
            <a:off x="97200" y="3072984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DD024DD-8BC0-F70B-6F22-F90E247F4F70}"/>
              </a:ext>
            </a:extLst>
          </p:cNvPr>
          <p:cNvSpPr/>
          <p:nvPr/>
        </p:nvSpPr>
        <p:spPr>
          <a:xfrm>
            <a:off x="2163782" y="774248"/>
            <a:ext cx="2290971" cy="2951922"/>
          </a:xfrm>
          <a:custGeom>
            <a:avLst/>
            <a:gdLst>
              <a:gd name="connsiteX0" fmla="*/ 4863131 w 4863131"/>
              <a:gd name="connsiteY0" fmla="*/ 2951922 h 2951922"/>
              <a:gd name="connsiteX1" fmla="*/ 579366 w 4863131"/>
              <a:gd name="connsiteY1" fmla="*/ 2683565 h 2951922"/>
              <a:gd name="connsiteX2" fmla="*/ 330888 w 4863131"/>
              <a:gd name="connsiteY2" fmla="*/ 1977887 h 2951922"/>
              <a:gd name="connsiteX3" fmla="*/ 3282810 w 4863131"/>
              <a:gd name="connsiteY3" fmla="*/ 0 h 295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3131" h="2951922">
                <a:moveTo>
                  <a:pt x="4863131" y="2951922"/>
                </a:moveTo>
                <a:cubicBezTo>
                  <a:pt x="3098935" y="2898913"/>
                  <a:pt x="1334740" y="2845904"/>
                  <a:pt x="579366" y="2683565"/>
                </a:cubicBezTo>
                <a:cubicBezTo>
                  <a:pt x="-176008" y="2521226"/>
                  <a:pt x="-119686" y="2425148"/>
                  <a:pt x="330888" y="1977887"/>
                </a:cubicBezTo>
                <a:cubicBezTo>
                  <a:pt x="781462" y="1530626"/>
                  <a:pt x="2681493" y="387626"/>
                  <a:pt x="3282810" y="0"/>
                </a:cubicBezTo>
              </a:path>
            </a:pathLst>
          </a:custGeom>
          <a:noFill/>
          <a:ln w="25400">
            <a:solidFill>
              <a:srgbClr val="0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867BE0-3627-5A76-5AD6-6B653687FC95}"/>
              </a:ext>
            </a:extLst>
          </p:cNvPr>
          <p:cNvSpPr/>
          <p:nvPr/>
        </p:nvSpPr>
        <p:spPr>
          <a:xfrm>
            <a:off x="439379" y="319674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4D65D7-A49B-CCB9-55BF-9526B12781B9}"/>
              </a:ext>
            </a:extLst>
          </p:cNvPr>
          <p:cNvSpPr/>
          <p:nvPr/>
        </p:nvSpPr>
        <p:spPr>
          <a:xfrm>
            <a:off x="-87650" y="345406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D1D1E6-A01A-CC93-ED7A-B832A64B3D6F}"/>
              </a:ext>
            </a:extLst>
          </p:cNvPr>
          <p:cNvSpPr/>
          <p:nvPr/>
        </p:nvSpPr>
        <p:spPr>
          <a:xfrm>
            <a:off x="-311804" y="352381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F348BF-FDF4-CA2E-5DDF-F5AF4331D585}"/>
              </a:ext>
            </a:extLst>
          </p:cNvPr>
          <p:cNvSpPr/>
          <p:nvPr/>
        </p:nvSpPr>
        <p:spPr>
          <a:xfrm>
            <a:off x="-225844" y="312450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762466-6A4E-23AC-405C-722AF822C0B8}"/>
              </a:ext>
            </a:extLst>
          </p:cNvPr>
          <p:cNvSpPr/>
          <p:nvPr/>
        </p:nvSpPr>
        <p:spPr>
          <a:xfrm>
            <a:off x="-108701" y="380012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CE7AA1F-8DB3-4F74-7619-4606D6B4FE54}"/>
              </a:ext>
            </a:extLst>
          </p:cNvPr>
          <p:cNvSpPr/>
          <p:nvPr/>
        </p:nvSpPr>
        <p:spPr>
          <a:xfrm>
            <a:off x="629852" y="3744444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B9A79E3-AC91-5CF1-99F2-ED4CED0C2E1D}"/>
              </a:ext>
            </a:extLst>
          </p:cNvPr>
          <p:cNvSpPr/>
          <p:nvPr/>
        </p:nvSpPr>
        <p:spPr>
          <a:xfrm>
            <a:off x="276357" y="382956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A6A228-678F-1895-898B-4BE25A15BD24}"/>
              </a:ext>
            </a:extLst>
          </p:cNvPr>
          <p:cNvSpPr/>
          <p:nvPr/>
        </p:nvSpPr>
        <p:spPr>
          <a:xfrm>
            <a:off x="674156" y="346161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9CC73B-6D3F-574A-BD0F-4BD126D212DA}"/>
              </a:ext>
            </a:extLst>
          </p:cNvPr>
          <p:cNvSpPr/>
          <p:nvPr/>
        </p:nvSpPr>
        <p:spPr>
          <a:xfrm>
            <a:off x="676654" y="404955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8FF1C68-20D5-8EE8-1085-E3B2B94C5BDA}"/>
              </a:ext>
            </a:extLst>
          </p:cNvPr>
          <p:cNvSpPr/>
          <p:nvPr/>
        </p:nvSpPr>
        <p:spPr>
          <a:xfrm>
            <a:off x="314156" y="3563888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A1D2F0-71B0-CD51-B29C-9C8E24971CC1}"/>
              </a:ext>
            </a:extLst>
          </p:cNvPr>
          <p:cNvSpPr/>
          <p:nvPr/>
        </p:nvSpPr>
        <p:spPr>
          <a:xfrm>
            <a:off x="-207452" y="4160093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6D50DD9-0A7C-8BC8-B912-68E23C57FF14}"/>
              </a:ext>
            </a:extLst>
          </p:cNvPr>
          <p:cNvSpPr/>
          <p:nvPr/>
        </p:nvSpPr>
        <p:spPr>
          <a:xfrm>
            <a:off x="740713" y="458338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160353E-F0EF-2F91-FFE3-9779E658D14A}"/>
              </a:ext>
            </a:extLst>
          </p:cNvPr>
          <p:cNvSpPr/>
          <p:nvPr/>
        </p:nvSpPr>
        <p:spPr>
          <a:xfrm>
            <a:off x="570639" y="439069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07B1C4-063F-4625-C0F2-4EE4FFAE3D80}"/>
              </a:ext>
            </a:extLst>
          </p:cNvPr>
          <p:cNvSpPr/>
          <p:nvPr/>
        </p:nvSpPr>
        <p:spPr>
          <a:xfrm>
            <a:off x="864734" y="3816408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6EE4A0-5EA5-452F-2AB1-DFD7822FCA1D}"/>
              </a:ext>
            </a:extLst>
          </p:cNvPr>
          <p:cNvSpPr/>
          <p:nvPr/>
        </p:nvSpPr>
        <p:spPr>
          <a:xfrm>
            <a:off x="815945" y="422338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538BA1D-9F57-0DF4-A3D7-467A49EA5FF7}"/>
              </a:ext>
            </a:extLst>
          </p:cNvPr>
          <p:cNvSpPr/>
          <p:nvPr/>
        </p:nvSpPr>
        <p:spPr>
          <a:xfrm>
            <a:off x="-430" y="447158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3B284-FAA3-21BB-A41B-1F8C887B3440}"/>
              </a:ext>
            </a:extLst>
          </p:cNvPr>
          <p:cNvSpPr/>
          <p:nvPr/>
        </p:nvSpPr>
        <p:spPr>
          <a:xfrm>
            <a:off x="238561" y="461095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017E5C2-9856-9B37-863A-570BFF510302}"/>
              </a:ext>
            </a:extLst>
          </p:cNvPr>
          <p:cNvSpPr/>
          <p:nvPr/>
        </p:nvSpPr>
        <p:spPr>
          <a:xfrm>
            <a:off x="252787" y="417406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7CE7468-0B3A-CADE-F721-4AAD52F861B2}"/>
              </a:ext>
            </a:extLst>
          </p:cNvPr>
          <p:cNvSpPr/>
          <p:nvPr/>
        </p:nvSpPr>
        <p:spPr>
          <a:xfrm>
            <a:off x="-265064" y="4573376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266E171-7C15-13C8-ED76-6928B9DD0E3E}"/>
              </a:ext>
            </a:extLst>
          </p:cNvPr>
          <p:cNvSpPr/>
          <p:nvPr/>
        </p:nvSpPr>
        <p:spPr>
          <a:xfrm>
            <a:off x="-99181" y="486082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A8C717-2249-F79B-09BA-1E689C6F2F07}"/>
              </a:ext>
            </a:extLst>
          </p:cNvPr>
          <p:cNvSpPr/>
          <p:nvPr/>
        </p:nvSpPr>
        <p:spPr>
          <a:xfrm>
            <a:off x="400110" y="485883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1B03E3A9-670F-C1A2-A8E7-3A1FEBA36469}"/>
              </a:ext>
            </a:extLst>
          </p:cNvPr>
          <p:cNvSpPr/>
          <p:nvPr/>
        </p:nvSpPr>
        <p:spPr>
          <a:xfrm rot="19946345">
            <a:off x="740332" y="3455904"/>
            <a:ext cx="1053548" cy="378230"/>
          </a:xfrm>
          <a:custGeom>
            <a:avLst/>
            <a:gdLst>
              <a:gd name="connsiteX0" fmla="*/ 0 w 1053548"/>
              <a:gd name="connsiteY0" fmla="*/ 192066 h 378230"/>
              <a:gd name="connsiteX1" fmla="*/ 139148 w 1053548"/>
              <a:gd name="connsiteY1" fmla="*/ 3222 h 378230"/>
              <a:gd name="connsiteX2" fmla="*/ 308113 w 1053548"/>
              <a:gd name="connsiteY2" fmla="*/ 331214 h 378230"/>
              <a:gd name="connsiteX3" fmla="*/ 477078 w 1053548"/>
              <a:gd name="connsiteY3" fmla="*/ 33040 h 378230"/>
              <a:gd name="connsiteX4" fmla="*/ 636104 w 1053548"/>
              <a:gd name="connsiteY4" fmla="*/ 341153 h 378230"/>
              <a:gd name="connsiteX5" fmla="*/ 805069 w 1053548"/>
              <a:gd name="connsiteY5" fmla="*/ 33040 h 378230"/>
              <a:gd name="connsiteX6" fmla="*/ 944217 w 1053548"/>
              <a:gd name="connsiteY6" fmla="*/ 370970 h 378230"/>
              <a:gd name="connsiteX7" fmla="*/ 1053548 w 1053548"/>
              <a:gd name="connsiteY7" fmla="*/ 231822 h 3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548" h="378230" extrusionOk="0">
                <a:moveTo>
                  <a:pt x="0" y="192066"/>
                </a:moveTo>
                <a:cubicBezTo>
                  <a:pt x="38102" y="82473"/>
                  <a:pt x="83692" y="-18429"/>
                  <a:pt x="139148" y="3222"/>
                </a:cubicBezTo>
                <a:cubicBezTo>
                  <a:pt x="192756" y="26888"/>
                  <a:pt x="239725" y="326628"/>
                  <a:pt x="308113" y="331214"/>
                </a:cubicBezTo>
                <a:cubicBezTo>
                  <a:pt x="357824" y="342640"/>
                  <a:pt x="421338" y="37325"/>
                  <a:pt x="477078" y="33040"/>
                </a:cubicBezTo>
                <a:cubicBezTo>
                  <a:pt x="518254" y="27316"/>
                  <a:pt x="590008" y="345247"/>
                  <a:pt x="636104" y="341153"/>
                </a:cubicBezTo>
                <a:cubicBezTo>
                  <a:pt x="702067" y="342493"/>
                  <a:pt x="760420" y="14276"/>
                  <a:pt x="805069" y="33040"/>
                </a:cubicBezTo>
                <a:cubicBezTo>
                  <a:pt x="845783" y="36380"/>
                  <a:pt x="893432" y="346663"/>
                  <a:pt x="944217" y="370970"/>
                </a:cubicBezTo>
                <a:cubicBezTo>
                  <a:pt x="984360" y="391993"/>
                  <a:pt x="1013294" y="326709"/>
                  <a:pt x="1053548" y="231822"/>
                </a:cubicBezTo>
              </a:path>
            </a:pathLst>
          </a:custGeom>
          <a:noFill/>
          <a:ln w="25400">
            <a:solidFill>
              <a:schemeClr val="bg1"/>
            </a:solidFill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3548"/>
                      <a:gd name="connsiteY0" fmla="*/ 192066 h 378230"/>
                      <a:gd name="connsiteX1" fmla="*/ 139148 w 1053548"/>
                      <a:gd name="connsiteY1" fmla="*/ 3222 h 378230"/>
                      <a:gd name="connsiteX2" fmla="*/ 308113 w 1053548"/>
                      <a:gd name="connsiteY2" fmla="*/ 331214 h 378230"/>
                      <a:gd name="connsiteX3" fmla="*/ 477078 w 1053548"/>
                      <a:gd name="connsiteY3" fmla="*/ 33040 h 378230"/>
                      <a:gd name="connsiteX4" fmla="*/ 636104 w 1053548"/>
                      <a:gd name="connsiteY4" fmla="*/ 341153 h 378230"/>
                      <a:gd name="connsiteX5" fmla="*/ 805069 w 1053548"/>
                      <a:gd name="connsiteY5" fmla="*/ 33040 h 378230"/>
                      <a:gd name="connsiteX6" fmla="*/ 944217 w 1053548"/>
                      <a:gd name="connsiteY6" fmla="*/ 370970 h 378230"/>
                      <a:gd name="connsiteX7" fmla="*/ 1053548 w 1053548"/>
                      <a:gd name="connsiteY7" fmla="*/ 231822 h 378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53548" h="378230">
                        <a:moveTo>
                          <a:pt x="0" y="192066"/>
                        </a:moveTo>
                        <a:cubicBezTo>
                          <a:pt x="43898" y="86048"/>
                          <a:pt x="87796" y="-19969"/>
                          <a:pt x="139148" y="3222"/>
                        </a:cubicBezTo>
                        <a:cubicBezTo>
                          <a:pt x="190500" y="26413"/>
                          <a:pt x="251791" y="326244"/>
                          <a:pt x="308113" y="331214"/>
                        </a:cubicBezTo>
                        <a:cubicBezTo>
                          <a:pt x="364435" y="336184"/>
                          <a:pt x="422413" y="31384"/>
                          <a:pt x="477078" y="33040"/>
                        </a:cubicBezTo>
                        <a:cubicBezTo>
                          <a:pt x="531743" y="34696"/>
                          <a:pt x="581439" y="341153"/>
                          <a:pt x="636104" y="341153"/>
                        </a:cubicBezTo>
                        <a:cubicBezTo>
                          <a:pt x="690769" y="341153"/>
                          <a:pt x="753717" y="28070"/>
                          <a:pt x="805069" y="33040"/>
                        </a:cubicBezTo>
                        <a:cubicBezTo>
                          <a:pt x="856421" y="38009"/>
                          <a:pt x="902804" y="337840"/>
                          <a:pt x="944217" y="370970"/>
                        </a:cubicBezTo>
                        <a:cubicBezTo>
                          <a:pt x="985630" y="404100"/>
                          <a:pt x="1019589" y="317961"/>
                          <a:pt x="1053548" y="23182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000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Content Placeholder 7">
            <a:extLst>
              <a:ext uri="{FF2B5EF4-FFF2-40B4-BE49-F238E27FC236}">
                <a16:creationId xmlns:a16="http://schemas.microsoft.com/office/drawing/2014/main" id="{833463EE-7724-A367-9670-D2279174D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329109">
            <a:off x="1262559" y="2486576"/>
            <a:ext cx="1549895" cy="1549895"/>
          </a:xfr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28041EBE-4D0E-03AD-D560-BA87266638BF}"/>
              </a:ext>
            </a:extLst>
          </p:cNvPr>
          <p:cNvSpPr/>
          <p:nvPr/>
        </p:nvSpPr>
        <p:spPr>
          <a:xfrm>
            <a:off x="-1080430" y="2887632"/>
            <a:ext cx="2880000" cy="2880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BEAB44-F7BB-FB1E-68D9-E3829FB2262C}"/>
              </a:ext>
            </a:extLst>
          </p:cNvPr>
          <p:cNvSpPr/>
          <p:nvPr/>
        </p:nvSpPr>
        <p:spPr>
          <a:xfrm>
            <a:off x="-1440430" y="2527632"/>
            <a:ext cx="3600000" cy="3600000"/>
          </a:xfrm>
          <a:prstGeom prst="ellipse">
            <a:avLst/>
          </a:prstGeom>
          <a:noFill/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2FAE50E-E889-97FA-F120-9FC64441F4F6}"/>
              </a:ext>
            </a:extLst>
          </p:cNvPr>
          <p:cNvSpPr/>
          <p:nvPr/>
        </p:nvSpPr>
        <p:spPr>
          <a:xfrm>
            <a:off x="-1260430" y="2709172"/>
            <a:ext cx="3240000" cy="3240000"/>
          </a:xfrm>
          <a:prstGeom prst="ellipse">
            <a:avLst/>
          </a:prstGeom>
          <a:noFill/>
          <a:ln>
            <a:solidFill>
              <a:schemeClr val="tx1">
                <a:alpha val="7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D1759E7-F20C-14A2-F2D3-1C0D918A79F7}"/>
              </a:ext>
            </a:extLst>
          </p:cNvPr>
          <p:cNvSpPr/>
          <p:nvPr/>
        </p:nvSpPr>
        <p:spPr>
          <a:xfrm>
            <a:off x="-1592846" y="2329291"/>
            <a:ext cx="3960000" cy="3960000"/>
          </a:xfrm>
          <a:prstGeom prst="ellipse">
            <a:avLst/>
          </a:prstGeom>
          <a:noFill/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1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E26A6-CF16-B642-6F08-D0D786189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0862-F17B-85C8-EDE4-B6310B5BF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Coulomb excitation?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3550B-E6FD-CD92-CC74-5F2CDEF58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AD552-6F9F-29F2-5DF4-298D0ABC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0C913-A9AF-57D6-4658-CCFEB19DA674}"/>
              </a:ext>
            </a:extLst>
          </p:cNvPr>
          <p:cNvSpPr txBox="1"/>
          <p:nvPr/>
        </p:nvSpPr>
        <p:spPr>
          <a:xfrm>
            <a:off x="3896923" y="1290124"/>
            <a:ext cx="7410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b="1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b="1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Electromagnetic (“model independent”) probe of the nucleus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Sensitive to magnitudes and (relative) signs of electric multipole matrix elements including spectroscopic quadrupole moments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Large cross sections – well-suited to RIB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Exceptional probe of nuclear deformation through sum rules</a:t>
            </a:r>
          </a:p>
          <a:p>
            <a:pPr algn="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Kumar PRL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28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249 (1972)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F3C35D-5E7F-74E0-B8E0-0AC1D9C5612A}"/>
              </a:ext>
            </a:extLst>
          </p:cNvPr>
          <p:cNvSpPr/>
          <p:nvPr/>
        </p:nvSpPr>
        <p:spPr>
          <a:xfrm>
            <a:off x="97200" y="3072984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233552-E0D1-A501-B826-E2345F8B59D5}"/>
              </a:ext>
            </a:extLst>
          </p:cNvPr>
          <p:cNvSpPr/>
          <p:nvPr/>
        </p:nvSpPr>
        <p:spPr>
          <a:xfrm>
            <a:off x="439379" y="319674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548103-6DA7-60BF-94C3-983A6EA0442F}"/>
              </a:ext>
            </a:extLst>
          </p:cNvPr>
          <p:cNvSpPr/>
          <p:nvPr/>
        </p:nvSpPr>
        <p:spPr>
          <a:xfrm>
            <a:off x="-87650" y="345406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38DC15-A46E-E116-8D0D-AC9B9F34AE58}"/>
              </a:ext>
            </a:extLst>
          </p:cNvPr>
          <p:cNvSpPr/>
          <p:nvPr/>
        </p:nvSpPr>
        <p:spPr>
          <a:xfrm>
            <a:off x="-311804" y="352381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3076F4-52D7-5773-0F84-EE2349651F01}"/>
              </a:ext>
            </a:extLst>
          </p:cNvPr>
          <p:cNvSpPr/>
          <p:nvPr/>
        </p:nvSpPr>
        <p:spPr>
          <a:xfrm>
            <a:off x="-225844" y="312450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EF0E638-5610-60B2-168C-7E9D90142E53}"/>
              </a:ext>
            </a:extLst>
          </p:cNvPr>
          <p:cNvSpPr/>
          <p:nvPr/>
        </p:nvSpPr>
        <p:spPr>
          <a:xfrm>
            <a:off x="-108701" y="380012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3177467-5D58-8C1D-783C-12388DCEAC7B}"/>
              </a:ext>
            </a:extLst>
          </p:cNvPr>
          <p:cNvSpPr/>
          <p:nvPr/>
        </p:nvSpPr>
        <p:spPr>
          <a:xfrm>
            <a:off x="629852" y="3744444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7F5F97D-660A-98BC-733E-9A275C984550}"/>
              </a:ext>
            </a:extLst>
          </p:cNvPr>
          <p:cNvSpPr/>
          <p:nvPr/>
        </p:nvSpPr>
        <p:spPr>
          <a:xfrm>
            <a:off x="276357" y="382956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59A6C2F-88BA-A4C4-F4FD-A3AC3619714F}"/>
              </a:ext>
            </a:extLst>
          </p:cNvPr>
          <p:cNvSpPr/>
          <p:nvPr/>
        </p:nvSpPr>
        <p:spPr>
          <a:xfrm>
            <a:off x="674156" y="346161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034BF25-2980-20EC-B8A5-E306262E39DE}"/>
              </a:ext>
            </a:extLst>
          </p:cNvPr>
          <p:cNvSpPr/>
          <p:nvPr/>
        </p:nvSpPr>
        <p:spPr>
          <a:xfrm>
            <a:off x="676654" y="404955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D64A11B-ABFE-6111-BA74-E88F7944FE86}"/>
              </a:ext>
            </a:extLst>
          </p:cNvPr>
          <p:cNvSpPr/>
          <p:nvPr/>
        </p:nvSpPr>
        <p:spPr>
          <a:xfrm>
            <a:off x="314156" y="3563888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915C1B-4FC7-F1DA-6B82-B45C0F47A920}"/>
              </a:ext>
            </a:extLst>
          </p:cNvPr>
          <p:cNvSpPr/>
          <p:nvPr/>
        </p:nvSpPr>
        <p:spPr>
          <a:xfrm>
            <a:off x="-207452" y="4160093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5CB2E7-582F-B090-5BCB-3C51AE0675BE}"/>
              </a:ext>
            </a:extLst>
          </p:cNvPr>
          <p:cNvSpPr/>
          <p:nvPr/>
        </p:nvSpPr>
        <p:spPr>
          <a:xfrm>
            <a:off x="740713" y="458338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1E3480F-B427-3D10-CFB0-C11BD64CC3A4}"/>
              </a:ext>
            </a:extLst>
          </p:cNvPr>
          <p:cNvSpPr/>
          <p:nvPr/>
        </p:nvSpPr>
        <p:spPr>
          <a:xfrm>
            <a:off x="570639" y="439069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7FFBE95-9272-878B-F649-0328CF0B630A}"/>
              </a:ext>
            </a:extLst>
          </p:cNvPr>
          <p:cNvSpPr/>
          <p:nvPr/>
        </p:nvSpPr>
        <p:spPr>
          <a:xfrm>
            <a:off x="864734" y="3816408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1E5DA60-283E-E506-2C8C-C78924FD20DB}"/>
              </a:ext>
            </a:extLst>
          </p:cNvPr>
          <p:cNvSpPr/>
          <p:nvPr/>
        </p:nvSpPr>
        <p:spPr>
          <a:xfrm>
            <a:off x="815945" y="422338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8EC329-E74D-669A-ED48-79C35572043A}"/>
              </a:ext>
            </a:extLst>
          </p:cNvPr>
          <p:cNvSpPr/>
          <p:nvPr/>
        </p:nvSpPr>
        <p:spPr>
          <a:xfrm>
            <a:off x="-430" y="447158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A95744-81C4-4FE1-043B-B5A1292DD807}"/>
              </a:ext>
            </a:extLst>
          </p:cNvPr>
          <p:cNvSpPr/>
          <p:nvPr/>
        </p:nvSpPr>
        <p:spPr>
          <a:xfrm>
            <a:off x="238561" y="461095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2924E31-CA74-7587-8B45-B6415BE0F274}"/>
              </a:ext>
            </a:extLst>
          </p:cNvPr>
          <p:cNvSpPr/>
          <p:nvPr/>
        </p:nvSpPr>
        <p:spPr>
          <a:xfrm>
            <a:off x="252787" y="417406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7D33A39-40BB-9DBA-5863-85626B45C2A2}"/>
              </a:ext>
            </a:extLst>
          </p:cNvPr>
          <p:cNvSpPr/>
          <p:nvPr/>
        </p:nvSpPr>
        <p:spPr>
          <a:xfrm>
            <a:off x="-265064" y="4573376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FC13417-CC7E-717F-2250-EEFFE9E10F12}"/>
              </a:ext>
            </a:extLst>
          </p:cNvPr>
          <p:cNvSpPr/>
          <p:nvPr/>
        </p:nvSpPr>
        <p:spPr>
          <a:xfrm>
            <a:off x="-99181" y="486082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CA2E45-09AB-19D8-7516-D4243E3EFCD3}"/>
              </a:ext>
            </a:extLst>
          </p:cNvPr>
          <p:cNvSpPr/>
          <p:nvPr/>
        </p:nvSpPr>
        <p:spPr>
          <a:xfrm>
            <a:off x="400110" y="485883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D7A11CE5-DF5E-34C4-DC66-D8592597BBA0}"/>
              </a:ext>
            </a:extLst>
          </p:cNvPr>
          <p:cNvSpPr/>
          <p:nvPr/>
        </p:nvSpPr>
        <p:spPr>
          <a:xfrm rot="19946345">
            <a:off x="740332" y="3455904"/>
            <a:ext cx="1053548" cy="378230"/>
          </a:xfrm>
          <a:custGeom>
            <a:avLst/>
            <a:gdLst>
              <a:gd name="connsiteX0" fmla="*/ 0 w 1053548"/>
              <a:gd name="connsiteY0" fmla="*/ 192066 h 378230"/>
              <a:gd name="connsiteX1" fmla="*/ 139148 w 1053548"/>
              <a:gd name="connsiteY1" fmla="*/ 3222 h 378230"/>
              <a:gd name="connsiteX2" fmla="*/ 308113 w 1053548"/>
              <a:gd name="connsiteY2" fmla="*/ 331214 h 378230"/>
              <a:gd name="connsiteX3" fmla="*/ 477078 w 1053548"/>
              <a:gd name="connsiteY3" fmla="*/ 33040 h 378230"/>
              <a:gd name="connsiteX4" fmla="*/ 636104 w 1053548"/>
              <a:gd name="connsiteY4" fmla="*/ 341153 h 378230"/>
              <a:gd name="connsiteX5" fmla="*/ 805069 w 1053548"/>
              <a:gd name="connsiteY5" fmla="*/ 33040 h 378230"/>
              <a:gd name="connsiteX6" fmla="*/ 944217 w 1053548"/>
              <a:gd name="connsiteY6" fmla="*/ 370970 h 378230"/>
              <a:gd name="connsiteX7" fmla="*/ 1053548 w 1053548"/>
              <a:gd name="connsiteY7" fmla="*/ 231822 h 3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548" h="378230" extrusionOk="0">
                <a:moveTo>
                  <a:pt x="0" y="192066"/>
                </a:moveTo>
                <a:cubicBezTo>
                  <a:pt x="38102" y="82473"/>
                  <a:pt x="83692" y="-18429"/>
                  <a:pt x="139148" y="3222"/>
                </a:cubicBezTo>
                <a:cubicBezTo>
                  <a:pt x="192756" y="26888"/>
                  <a:pt x="239725" y="326628"/>
                  <a:pt x="308113" y="331214"/>
                </a:cubicBezTo>
                <a:cubicBezTo>
                  <a:pt x="357824" y="342640"/>
                  <a:pt x="421338" y="37325"/>
                  <a:pt x="477078" y="33040"/>
                </a:cubicBezTo>
                <a:cubicBezTo>
                  <a:pt x="518254" y="27316"/>
                  <a:pt x="590008" y="345247"/>
                  <a:pt x="636104" y="341153"/>
                </a:cubicBezTo>
                <a:cubicBezTo>
                  <a:pt x="702067" y="342493"/>
                  <a:pt x="760420" y="14276"/>
                  <a:pt x="805069" y="33040"/>
                </a:cubicBezTo>
                <a:cubicBezTo>
                  <a:pt x="845783" y="36380"/>
                  <a:pt x="893432" y="346663"/>
                  <a:pt x="944217" y="370970"/>
                </a:cubicBezTo>
                <a:cubicBezTo>
                  <a:pt x="984360" y="391993"/>
                  <a:pt x="1013294" y="326709"/>
                  <a:pt x="1053548" y="231822"/>
                </a:cubicBezTo>
              </a:path>
            </a:pathLst>
          </a:custGeom>
          <a:noFill/>
          <a:ln w="25400">
            <a:solidFill>
              <a:schemeClr val="bg1"/>
            </a:solidFill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3548"/>
                      <a:gd name="connsiteY0" fmla="*/ 192066 h 378230"/>
                      <a:gd name="connsiteX1" fmla="*/ 139148 w 1053548"/>
                      <a:gd name="connsiteY1" fmla="*/ 3222 h 378230"/>
                      <a:gd name="connsiteX2" fmla="*/ 308113 w 1053548"/>
                      <a:gd name="connsiteY2" fmla="*/ 331214 h 378230"/>
                      <a:gd name="connsiteX3" fmla="*/ 477078 w 1053548"/>
                      <a:gd name="connsiteY3" fmla="*/ 33040 h 378230"/>
                      <a:gd name="connsiteX4" fmla="*/ 636104 w 1053548"/>
                      <a:gd name="connsiteY4" fmla="*/ 341153 h 378230"/>
                      <a:gd name="connsiteX5" fmla="*/ 805069 w 1053548"/>
                      <a:gd name="connsiteY5" fmla="*/ 33040 h 378230"/>
                      <a:gd name="connsiteX6" fmla="*/ 944217 w 1053548"/>
                      <a:gd name="connsiteY6" fmla="*/ 370970 h 378230"/>
                      <a:gd name="connsiteX7" fmla="*/ 1053548 w 1053548"/>
                      <a:gd name="connsiteY7" fmla="*/ 231822 h 378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53548" h="378230">
                        <a:moveTo>
                          <a:pt x="0" y="192066"/>
                        </a:moveTo>
                        <a:cubicBezTo>
                          <a:pt x="43898" y="86048"/>
                          <a:pt x="87796" y="-19969"/>
                          <a:pt x="139148" y="3222"/>
                        </a:cubicBezTo>
                        <a:cubicBezTo>
                          <a:pt x="190500" y="26413"/>
                          <a:pt x="251791" y="326244"/>
                          <a:pt x="308113" y="331214"/>
                        </a:cubicBezTo>
                        <a:cubicBezTo>
                          <a:pt x="364435" y="336184"/>
                          <a:pt x="422413" y="31384"/>
                          <a:pt x="477078" y="33040"/>
                        </a:cubicBezTo>
                        <a:cubicBezTo>
                          <a:pt x="531743" y="34696"/>
                          <a:pt x="581439" y="341153"/>
                          <a:pt x="636104" y="341153"/>
                        </a:cubicBezTo>
                        <a:cubicBezTo>
                          <a:pt x="690769" y="341153"/>
                          <a:pt x="753717" y="28070"/>
                          <a:pt x="805069" y="33040"/>
                        </a:cubicBezTo>
                        <a:cubicBezTo>
                          <a:pt x="856421" y="38009"/>
                          <a:pt x="902804" y="337840"/>
                          <a:pt x="944217" y="370970"/>
                        </a:cubicBezTo>
                        <a:cubicBezTo>
                          <a:pt x="985630" y="404100"/>
                          <a:pt x="1019589" y="317961"/>
                          <a:pt x="1053548" y="23182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000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B62AEB5-AB5E-A923-5198-72455C2875AA}"/>
              </a:ext>
            </a:extLst>
          </p:cNvPr>
          <p:cNvSpPr/>
          <p:nvPr/>
        </p:nvSpPr>
        <p:spPr>
          <a:xfrm>
            <a:off x="-1080430" y="2887632"/>
            <a:ext cx="2880000" cy="2880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2E11F5-3F80-E318-E96B-A015BA11F0CB}"/>
              </a:ext>
            </a:extLst>
          </p:cNvPr>
          <p:cNvSpPr/>
          <p:nvPr/>
        </p:nvSpPr>
        <p:spPr>
          <a:xfrm>
            <a:off x="-1440430" y="2527632"/>
            <a:ext cx="3600000" cy="3600000"/>
          </a:xfrm>
          <a:prstGeom prst="ellipse">
            <a:avLst/>
          </a:prstGeom>
          <a:noFill/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34366AF-1BDA-C6D5-12AC-B7CE5FA566F3}"/>
              </a:ext>
            </a:extLst>
          </p:cNvPr>
          <p:cNvSpPr/>
          <p:nvPr/>
        </p:nvSpPr>
        <p:spPr>
          <a:xfrm>
            <a:off x="-1260430" y="2709172"/>
            <a:ext cx="3240000" cy="3240000"/>
          </a:xfrm>
          <a:prstGeom prst="ellipse">
            <a:avLst/>
          </a:prstGeom>
          <a:noFill/>
          <a:ln>
            <a:solidFill>
              <a:schemeClr val="tx1">
                <a:alpha val="7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5746A1-1EB6-20F4-724E-1D9A2E617121}"/>
              </a:ext>
            </a:extLst>
          </p:cNvPr>
          <p:cNvSpPr/>
          <p:nvPr/>
        </p:nvSpPr>
        <p:spPr>
          <a:xfrm>
            <a:off x="-1592846" y="2329291"/>
            <a:ext cx="3960000" cy="3960000"/>
          </a:xfrm>
          <a:prstGeom prst="ellipse">
            <a:avLst/>
          </a:prstGeom>
          <a:noFill/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CEE1912-01A4-B2C1-0145-5173E48D8B87}"/>
              </a:ext>
            </a:extLst>
          </p:cNvPr>
          <p:cNvSpPr/>
          <p:nvPr/>
        </p:nvSpPr>
        <p:spPr>
          <a:xfrm>
            <a:off x="2163782" y="774248"/>
            <a:ext cx="2290971" cy="2951922"/>
          </a:xfrm>
          <a:custGeom>
            <a:avLst/>
            <a:gdLst>
              <a:gd name="connsiteX0" fmla="*/ 4863131 w 4863131"/>
              <a:gd name="connsiteY0" fmla="*/ 2951922 h 2951922"/>
              <a:gd name="connsiteX1" fmla="*/ 579366 w 4863131"/>
              <a:gd name="connsiteY1" fmla="*/ 2683565 h 2951922"/>
              <a:gd name="connsiteX2" fmla="*/ 330888 w 4863131"/>
              <a:gd name="connsiteY2" fmla="*/ 1977887 h 2951922"/>
              <a:gd name="connsiteX3" fmla="*/ 3282810 w 4863131"/>
              <a:gd name="connsiteY3" fmla="*/ 0 h 295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3131" h="2951922">
                <a:moveTo>
                  <a:pt x="4863131" y="2951922"/>
                </a:moveTo>
                <a:cubicBezTo>
                  <a:pt x="3098935" y="2898913"/>
                  <a:pt x="1334740" y="2845904"/>
                  <a:pt x="579366" y="2683565"/>
                </a:cubicBezTo>
                <a:cubicBezTo>
                  <a:pt x="-176008" y="2521226"/>
                  <a:pt x="-119686" y="2425148"/>
                  <a:pt x="330888" y="1977887"/>
                </a:cubicBezTo>
                <a:cubicBezTo>
                  <a:pt x="781462" y="1530626"/>
                  <a:pt x="2681493" y="387626"/>
                  <a:pt x="3282810" y="0"/>
                </a:cubicBezTo>
              </a:path>
            </a:pathLst>
          </a:custGeom>
          <a:noFill/>
          <a:ln w="25400">
            <a:solidFill>
              <a:srgbClr val="0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Content Placeholder 7">
            <a:extLst>
              <a:ext uri="{FF2B5EF4-FFF2-40B4-BE49-F238E27FC236}">
                <a16:creationId xmlns:a16="http://schemas.microsoft.com/office/drawing/2014/main" id="{6B6077A1-C71C-54FF-DA2D-1238AA150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 rot="4329109">
            <a:off x="1262559" y="2486576"/>
            <a:ext cx="1549895" cy="154989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59F4CE-119B-5F9A-A4EE-DD6EDE5ED383}"/>
              </a:ext>
            </a:extLst>
          </p:cNvPr>
          <p:cNvSpPr/>
          <p:nvPr/>
        </p:nvSpPr>
        <p:spPr>
          <a:xfrm>
            <a:off x="3896923" y="1666413"/>
            <a:ext cx="7708923" cy="44612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2FD6F-CCA2-242E-2D3B-93C0B6CBD7CE}"/>
              </a:ext>
            </a:extLst>
          </p:cNvPr>
          <p:cNvSpPr/>
          <p:nvPr/>
        </p:nvSpPr>
        <p:spPr>
          <a:xfrm>
            <a:off x="3414451" y="1807633"/>
            <a:ext cx="7632434" cy="396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D451A5-BBCB-D4CD-C50B-764EEED7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72" y="1879485"/>
            <a:ext cx="7200000" cy="360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77CCD6-8A66-D9B9-618C-4C733957CE7C}"/>
                  </a:ext>
                </a:extLst>
              </p:cNvPr>
              <p:cNvSpPr txBox="1"/>
              <p:nvPr/>
            </p:nvSpPr>
            <p:spPr>
              <a:xfrm rot="5400000">
                <a:off x="10221658" y="3174803"/>
                <a:ext cx="1127125" cy="499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77CCD6-8A66-D9B9-618C-4C733957C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221658" y="3174803"/>
                <a:ext cx="1127125" cy="499880"/>
              </a:xfrm>
              <a:prstGeom prst="rect">
                <a:avLst/>
              </a:prstGeom>
              <a:blipFill>
                <a:blip r:embed="rId4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28481A-D139-B78E-D4AF-FEA3FAF41C02}"/>
                  </a:ext>
                </a:extLst>
              </p:cNvPr>
              <p:cNvSpPr txBox="1"/>
              <p:nvPr/>
            </p:nvSpPr>
            <p:spPr>
              <a:xfrm rot="16200000">
                <a:off x="3219089" y="3174803"/>
                <a:ext cx="1127125" cy="499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28481A-D139-B78E-D4AF-FEA3FAF41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19089" y="3174803"/>
                <a:ext cx="1127125" cy="499880"/>
              </a:xfrm>
              <a:prstGeom prst="rect">
                <a:avLst/>
              </a:prstGeom>
              <a:blipFill>
                <a:blip r:embed="rId5"/>
                <a:stretch>
                  <a:fillRect r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096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B2D5486-0EE7-0313-5451-EB39A5EFD47C}"/>
              </a:ext>
            </a:extLst>
          </p:cNvPr>
          <p:cNvSpPr/>
          <p:nvPr/>
        </p:nvSpPr>
        <p:spPr bwMode="auto">
          <a:xfrm>
            <a:off x="-47500" y="4207231"/>
            <a:ext cx="5011701" cy="2439416"/>
          </a:xfrm>
          <a:custGeom>
            <a:avLst/>
            <a:gdLst>
              <a:gd name="connsiteX0" fmla="*/ 2278875 w 4557751"/>
              <a:gd name="connsiteY0" fmla="*/ 0 h 2144905"/>
              <a:gd name="connsiteX1" fmla="*/ 4553073 w 4557751"/>
              <a:gd name="connsiteY1" fmla="*/ 2052270 h 2144905"/>
              <a:gd name="connsiteX2" fmla="*/ 4557751 w 4557751"/>
              <a:gd name="connsiteY2" fmla="*/ 2144905 h 2144905"/>
              <a:gd name="connsiteX3" fmla="*/ 0 w 4557751"/>
              <a:gd name="connsiteY3" fmla="*/ 2144905 h 2144905"/>
              <a:gd name="connsiteX4" fmla="*/ 4678 w 4557751"/>
              <a:gd name="connsiteY4" fmla="*/ 2052270 h 2144905"/>
              <a:gd name="connsiteX5" fmla="*/ 2278875 w 4557751"/>
              <a:gd name="connsiteY5" fmla="*/ 0 h 214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7751" h="2144905">
                <a:moveTo>
                  <a:pt x="2278875" y="0"/>
                </a:moveTo>
                <a:cubicBezTo>
                  <a:pt x="3462491" y="0"/>
                  <a:pt x="4436007" y="899541"/>
                  <a:pt x="4553073" y="2052270"/>
                </a:cubicBezTo>
                <a:lnTo>
                  <a:pt x="4557751" y="2144905"/>
                </a:lnTo>
                <a:lnTo>
                  <a:pt x="0" y="2144905"/>
                </a:lnTo>
                <a:lnTo>
                  <a:pt x="4678" y="2052270"/>
                </a:lnTo>
                <a:cubicBezTo>
                  <a:pt x="121744" y="899541"/>
                  <a:pt x="1095260" y="0"/>
                  <a:pt x="227887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0">
                <a:schemeClr val="tx2">
                  <a:lumMod val="20000"/>
                  <a:lumOff val="80000"/>
                </a:schemeClr>
              </a:gs>
              <a:gs pos="80000">
                <a:schemeClr val="tx2"/>
              </a:gs>
              <a:gs pos="100000">
                <a:schemeClr val="accent1"/>
              </a:gs>
            </a:gsLst>
            <a:lin ang="81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  <a:effectLst>
            <a:outerShdw blurRad="45000" dist="25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5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0C73161-D733-93FB-5120-E774907CA264}"/>
              </a:ext>
            </a:extLst>
          </p:cNvPr>
          <p:cNvSpPr/>
          <p:nvPr/>
        </p:nvSpPr>
        <p:spPr bwMode="auto">
          <a:xfrm>
            <a:off x="-1052974" y="3083457"/>
            <a:ext cx="7022649" cy="3479370"/>
          </a:xfrm>
          <a:custGeom>
            <a:avLst/>
            <a:gdLst>
              <a:gd name="connsiteX0" fmla="*/ 3193275 w 6386551"/>
              <a:gd name="connsiteY0" fmla="*/ 0 h 3059305"/>
              <a:gd name="connsiteX1" fmla="*/ 6377152 w 6386551"/>
              <a:gd name="connsiteY1" fmla="*/ 2873178 h 3059305"/>
              <a:gd name="connsiteX2" fmla="*/ 6386551 w 6386551"/>
              <a:gd name="connsiteY2" fmla="*/ 3059305 h 3059305"/>
              <a:gd name="connsiteX3" fmla="*/ 0 w 6386551"/>
              <a:gd name="connsiteY3" fmla="*/ 3059305 h 3059305"/>
              <a:gd name="connsiteX4" fmla="*/ 9399 w 6386551"/>
              <a:gd name="connsiteY4" fmla="*/ 2873178 h 3059305"/>
              <a:gd name="connsiteX5" fmla="*/ 3193275 w 6386551"/>
              <a:gd name="connsiteY5" fmla="*/ 0 h 305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551" h="3059305">
                <a:moveTo>
                  <a:pt x="3193275" y="0"/>
                </a:moveTo>
                <a:cubicBezTo>
                  <a:pt x="4850336" y="0"/>
                  <a:pt x="6213260" y="1259357"/>
                  <a:pt x="6377152" y="2873178"/>
                </a:cubicBezTo>
                <a:lnTo>
                  <a:pt x="6386551" y="3059305"/>
                </a:lnTo>
                <a:lnTo>
                  <a:pt x="0" y="3059305"/>
                </a:lnTo>
                <a:lnTo>
                  <a:pt x="9399" y="2873178"/>
                </a:lnTo>
                <a:cubicBezTo>
                  <a:pt x="173291" y="1259357"/>
                  <a:pt x="1536214" y="0"/>
                  <a:pt x="31932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2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A438B9D-BC3B-F4A8-68AB-40CE06E09338}"/>
              </a:ext>
            </a:extLst>
          </p:cNvPr>
          <p:cNvSpPr/>
          <p:nvPr/>
        </p:nvSpPr>
        <p:spPr bwMode="auto">
          <a:xfrm>
            <a:off x="-298869" y="3863422"/>
            <a:ext cx="5514438" cy="2699405"/>
          </a:xfrm>
          <a:custGeom>
            <a:avLst/>
            <a:gdLst>
              <a:gd name="connsiteX0" fmla="*/ 2507475 w 5014951"/>
              <a:gd name="connsiteY0" fmla="*/ 0 h 2373505"/>
              <a:gd name="connsiteX1" fmla="*/ 5009093 w 5014951"/>
              <a:gd name="connsiteY1" fmla="*/ 2257497 h 2373505"/>
              <a:gd name="connsiteX2" fmla="*/ 5014951 w 5014951"/>
              <a:gd name="connsiteY2" fmla="*/ 2373505 h 2373505"/>
              <a:gd name="connsiteX3" fmla="*/ 0 w 5014951"/>
              <a:gd name="connsiteY3" fmla="*/ 2373505 h 2373505"/>
              <a:gd name="connsiteX4" fmla="*/ 5858 w 5014951"/>
              <a:gd name="connsiteY4" fmla="*/ 2257497 h 2373505"/>
              <a:gd name="connsiteX5" fmla="*/ 2507475 w 5014951"/>
              <a:gd name="connsiteY5" fmla="*/ 0 h 237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14951" h="2373505">
                <a:moveTo>
                  <a:pt x="2507475" y="0"/>
                </a:moveTo>
                <a:cubicBezTo>
                  <a:pt x="3809452" y="0"/>
                  <a:pt x="4880320" y="989495"/>
                  <a:pt x="5009093" y="2257497"/>
                </a:cubicBezTo>
                <a:lnTo>
                  <a:pt x="5014951" y="2373505"/>
                </a:lnTo>
                <a:lnTo>
                  <a:pt x="0" y="2373505"/>
                </a:lnTo>
                <a:lnTo>
                  <a:pt x="5858" y="2257497"/>
                </a:lnTo>
                <a:cubicBezTo>
                  <a:pt x="134630" y="989495"/>
                  <a:pt x="1205499" y="0"/>
                  <a:pt x="25074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8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950BC2D-CDF8-1559-CDDA-C84B27DE7722}"/>
              </a:ext>
            </a:extLst>
          </p:cNvPr>
          <p:cNvSpPr/>
          <p:nvPr/>
        </p:nvSpPr>
        <p:spPr bwMode="auto">
          <a:xfrm>
            <a:off x="-550237" y="3603434"/>
            <a:ext cx="6017175" cy="2959393"/>
          </a:xfrm>
          <a:custGeom>
            <a:avLst/>
            <a:gdLst>
              <a:gd name="connsiteX0" fmla="*/ 2736075 w 5472151"/>
              <a:gd name="connsiteY0" fmla="*/ 0 h 2602105"/>
              <a:gd name="connsiteX1" fmla="*/ 5465112 w 5472151"/>
              <a:gd name="connsiteY1" fmla="*/ 2462724 h 2602105"/>
              <a:gd name="connsiteX2" fmla="*/ 5472151 w 5472151"/>
              <a:gd name="connsiteY2" fmla="*/ 2602105 h 2602105"/>
              <a:gd name="connsiteX3" fmla="*/ 0 w 5472151"/>
              <a:gd name="connsiteY3" fmla="*/ 2602105 h 2602105"/>
              <a:gd name="connsiteX4" fmla="*/ 7038 w 5472151"/>
              <a:gd name="connsiteY4" fmla="*/ 2462724 h 2602105"/>
              <a:gd name="connsiteX5" fmla="*/ 2736075 w 5472151"/>
              <a:gd name="connsiteY5" fmla="*/ 0 h 260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2151" h="2602105">
                <a:moveTo>
                  <a:pt x="2736075" y="0"/>
                </a:moveTo>
                <a:cubicBezTo>
                  <a:pt x="4156414" y="0"/>
                  <a:pt x="5324633" y="1079448"/>
                  <a:pt x="5465112" y="2462724"/>
                </a:cubicBezTo>
                <a:lnTo>
                  <a:pt x="5472151" y="2602105"/>
                </a:lnTo>
                <a:lnTo>
                  <a:pt x="0" y="2602105"/>
                </a:lnTo>
                <a:lnTo>
                  <a:pt x="7038" y="2462724"/>
                </a:lnTo>
                <a:cubicBezTo>
                  <a:pt x="147517" y="1079448"/>
                  <a:pt x="1315737" y="0"/>
                  <a:pt x="27360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6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6C2DD95-33B0-0EE0-E0C4-90AC91161B72}"/>
              </a:ext>
            </a:extLst>
          </p:cNvPr>
          <p:cNvSpPr/>
          <p:nvPr/>
        </p:nvSpPr>
        <p:spPr bwMode="auto">
          <a:xfrm>
            <a:off x="-801606" y="3343444"/>
            <a:ext cx="6519912" cy="3219380"/>
          </a:xfrm>
          <a:custGeom>
            <a:avLst/>
            <a:gdLst>
              <a:gd name="connsiteX0" fmla="*/ 2964675 w 5929351"/>
              <a:gd name="connsiteY0" fmla="*/ 0 h 2830704"/>
              <a:gd name="connsiteX1" fmla="*/ 5921132 w 5929351"/>
              <a:gd name="connsiteY1" fmla="*/ 2667951 h 2830704"/>
              <a:gd name="connsiteX2" fmla="*/ 5929351 w 5929351"/>
              <a:gd name="connsiteY2" fmla="*/ 2830704 h 2830704"/>
              <a:gd name="connsiteX3" fmla="*/ 0 w 5929351"/>
              <a:gd name="connsiteY3" fmla="*/ 2830704 h 2830704"/>
              <a:gd name="connsiteX4" fmla="*/ 8218 w 5929351"/>
              <a:gd name="connsiteY4" fmla="*/ 2667951 h 2830704"/>
              <a:gd name="connsiteX5" fmla="*/ 2964675 w 5929351"/>
              <a:gd name="connsiteY5" fmla="*/ 0 h 283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9351" h="2830704">
                <a:moveTo>
                  <a:pt x="2964675" y="0"/>
                </a:moveTo>
                <a:cubicBezTo>
                  <a:pt x="4503375" y="0"/>
                  <a:pt x="5768946" y="1169403"/>
                  <a:pt x="5921132" y="2667951"/>
                </a:cubicBezTo>
                <a:lnTo>
                  <a:pt x="5929351" y="2830704"/>
                </a:lnTo>
                <a:lnTo>
                  <a:pt x="0" y="2830704"/>
                </a:lnTo>
                <a:lnTo>
                  <a:pt x="8218" y="2667951"/>
                </a:lnTo>
                <a:cubicBezTo>
                  <a:pt x="160404" y="1169403"/>
                  <a:pt x="1425975" y="0"/>
                  <a:pt x="29646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4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1F100-8224-DD22-68A3-EA6DC04FD995}"/>
              </a:ext>
            </a:extLst>
          </p:cNvPr>
          <p:cNvSpPr txBox="1"/>
          <p:nvPr/>
        </p:nvSpPr>
        <p:spPr>
          <a:xfrm>
            <a:off x="5059715" y="2974381"/>
            <a:ext cx="476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Typical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CoulEx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reaction: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dV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/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dr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≈ 10</a:t>
            </a:r>
            <a:r>
              <a:rPr lang="en-US" baseline="30000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30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V/cm</a:t>
            </a:r>
            <a:r>
              <a:rPr lang="en-US" baseline="30000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16824-BDAE-934A-5AE6-DF5964AE2E3C}"/>
              </a:ext>
            </a:extLst>
          </p:cNvPr>
          <p:cNvSpPr txBox="1"/>
          <p:nvPr/>
        </p:nvSpPr>
        <p:spPr>
          <a:xfrm>
            <a:off x="7745345" y="3681116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Nucleus aligns relative to symmetry axis</a:t>
            </a:r>
          </a:p>
        </p:txBody>
      </p:sp>
      <p:pic>
        <p:nvPicPr>
          <p:cNvPr id="15" name="Picture 2" descr="File:Vector model of orbital angular momentum.svg">
            <a:extLst>
              <a:ext uri="{FF2B5EF4-FFF2-40B4-BE49-F238E27FC236}">
                <a16:creationId xmlns:a16="http://schemas.microsoft.com/office/drawing/2014/main" id="{56622096-CC0E-0087-9289-161B1C1F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802" y="4044855"/>
            <a:ext cx="2197532" cy="25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CB2C46-65C1-9B6E-468F-F7634EF6B592}"/>
              </a:ext>
            </a:extLst>
          </p:cNvPr>
          <p:cNvSpPr txBox="1"/>
          <p:nvPr/>
        </p:nvSpPr>
        <p:spPr>
          <a:xfrm>
            <a:off x="6157228" y="5036954"/>
            <a:ext cx="292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Breaks m-state degeneracy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F7231E-921E-2D33-94A7-00013C28D22D}"/>
              </a:ext>
            </a:extLst>
          </p:cNvPr>
          <p:cNvSpPr txBox="1"/>
          <p:nvPr/>
        </p:nvSpPr>
        <p:spPr>
          <a:xfrm>
            <a:off x="421967" y="1387901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How do we access quadrupole moments?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2E507-8857-1656-3904-F60B378C4B15}"/>
              </a:ext>
            </a:extLst>
          </p:cNvPr>
          <p:cNvSpPr txBox="1"/>
          <p:nvPr/>
        </p:nvSpPr>
        <p:spPr>
          <a:xfrm>
            <a:off x="1776819" y="2179712"/>
            <a:ext cx="91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Qualitative picture: Nuclear moments cause a reorientation in an electric field gradient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651D867D-1667-8C50-9F38-6AB41A8FB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674" y="2390045"/>
            <a:ext cx="2013350" cy="20133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47A8B7-F7BA-7E99-73A0-1F4DB9922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</p:spPr>
        <p:txBody>
          <a:bodyPr/>
          <a:lstStyle/>
          <a:p>
            <a:r>
              <a:rPr lang="en-US" dirty="0"/>
              <a:t>Why Coulomb excitation?</a:t>
            </a:r>
          </a:p>
        </p:txBody>
      </p:sp>
    </p:spTree>
    <p:extLst>
      <p:ext uri="{BB962C8B-B14F-4D97-AF65-F5344CB8AC3E}">
        <p14:creationId xmlns:p14="http://schemas.microsoft.com/office/powerpoint/2010/main" val="337665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04AF6A-A7A4-290B-D86B-C2145ABF7421}"/>
              </a:ext>
            </a:extLst>
          </p:cNvPr>
          <p:cNvCxnSpPr/>
          <p:nvPr/>
        </p:nvCxnSpPr>
        <p:spPr>
          <a:xfrm>
            <a:off x="5688570" y="347022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F48FB9-B2B8-24F4-4AAD-8135D1F0ADBD}"/>
              </a:ext>
            </a:extLst>
          </p:cNvPr>
          <p:cNvCxnSpPr/>
          <p:nvPr/>
        </p:nvCxnSpPr>
        <p:spPr>
          <a:xfrm>
            <a:off x="8590108" y="2952218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B573FE-D76A-1587-474C-421EA0C2230F}"/>
              </a:ext>
            </a:extLst>
          </p:cNvPr>
          <p:cNvCxnSpPr/>
          <p:nvPr/>
        </p:nvCxnSpPr>
        <p:spPr>
          <a:xfrm>
            <a:off x="8590108" y="326555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46034-1777-F78D-BFDD-AF7F20B1917A}"/>
              </a:ext>
            </a:extLst>
          </p:cNvPr>
          <p:cNvCxnSpPr/>
          <p:nvPr/>
        </p:nvCxnSpPr>
        <p:spPr>
          <a:xfrm>
            <a:off x="8590108" y="39115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E62C12-975B-412C-7092-847344FCA183}"/>
              </a:ext>
            </a:extLst>
          </p:cNvPr>
          <p:cNvCxnSpPr/>
          <p:nvPr/>
        </p:nvCxnSpPr>
        <p:spPr>
          <a:xfrm>
            <a:off x="2781093" y="295364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E658EF-5DF0-DF65-020B-EB4580F05AA1}"/>
              </a:ext>
            </a:extLst>
          </p:cNvPr>
          <p:cNvCxnSpPr/>
          <p:nvPr/>
        </p:nvCxnSpPr>
        <p:spPr>
          <a:xfrm>
            <a:off x="2781093" y="362558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904534-736C-4BD1-BBB1-6AE4D707543D}"/>
              </a:ext>
            </a:extLst>
          </p:cNvPr>
          <p:cNvCxnSpPr/>
          <p:nvPr/>
        </p:nvCxnSpPr>
        <p:spPr>
          <a:xfrm>
            <a:off x="2781093" y="3910935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3EC8A1-DA7F-CF22-8C9C-94305495AFB9}"/>
              </a:ext>
            </a:extLst>
          </p:cNvPr>
          <p:cNvCxnSpPr/>
          <p:nvPr/>
        </p:nvCxnSpPr>
        <p:spPr>
          <a:xfrm flipH="1" flipV="1">
            <a:off x="3742995" y="2951671"/>
            <a:ext cx="1945576" cy="530426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A4A0F6-7824-CB1A-67D6-95A040DDC816}"/>
              </a:ext>
            </a:extLst>
          </p:cNvPr>
          <p:cNvCxnSpPr/>
          <p:nvPr/>
        </p:nvCxnSpPr>
        <p:spPr>
          <a:xfrm flipH="1">
            <a:off x="3742995" y="3481107"/>
            <a:ext cx="1945576" cy="144482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AF3B1D-A130-A53F-DFF7-CBA149FEE70D}"/>
              </a:ext>
            </a:extLst>
          </p:cNvPr>
          <p:cNvCxnSpPr/>
          <p:nvPr/>
        </p:nvCxnSpPr>
        <p:spPr>
          <a:xfrm flipH="1">
            <a:off x="3742995" y="3481106"/>
            <a:ext cx="1945575" cy="429829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7DE56D-1752-CA0B-8631-EAA407C25C03}"/>
              </a:ext>
            </a:extLst>
          </p:cNvPr>
          <p:cNvCxnSpPr/>
          <p:nvPr/>
        </p:nvCxnSpPr>
        <p:spPr>
          <a:xfrm flipH="1" flipV="1">
            <a:off x="6650474" y="3470222"/>
            <a:ext cx="1874949" cy="447378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DA07F0-ECEF-DE24-566C-A62059308B3E}"/>
              </a:ext>
            </a:extLst>
          </p:cNvPr>
          <p:cNvCxnSpPr/>
          <p:nvPr/>
        </p:nvCxnSpPr>
        <p:spPr>
          <a:xfrm flipH="1">
            <a:off x="6650474" y="3263576"/>
            <a:ext cx="1854238" cy="20664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1A9B09-82A2-C16D-89DF-0D7FE6BA0FE8}"/>
              </a:ext>
            </a:extLst>
          </p:cNvPr>
          <p:cNvCxnSpPr/>
          <p:nvPr/>
        </p:nvCxnSpPr>
        <p:spPr>
          <a:xfrm flipH="1">
            <a:off x="6692039" y="2970110"/>
            <a:ext cx="1812673" cy="48576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5B1B4E7-6B36-B035-9462-CEF8388DC989}"/>
              </a:ext>
            </a:extLst>
          </p:cNvPr>
          <p:cNvSpPr txBox="1"/>
          <p:nvPr/>
        </p:nvSpPr>
        <p:spPr>
          <a:xfrm>
            <a:off x="6007731" y="25100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baseline="30000" dirty="0"/>
              <a:t>𝜋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AD377E-7375-B991-8324-B2E54CBE3141}"/>
              </a:ext>
            </a:extLst>
          </p:cNvPr>
          <p:cNvCxnSpPr/>
          <p:nvPr/>
        </p:nvCxnSpPr>
        <p:spPr>
          <a:xfrm>
            <a:off x="5688570" y="49882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F60EE-7096-D71F-DC3A-864CEB9873B0}"/>
              </a:ext>
            </a:extLst>
          </p:cNvPr>
          <p:cNvCxnSpPr/>
          <p:nvPr/>
        </p:nvCxnSpPr>
        <p:spPr>
          <a:xfrm>
            <a:off x="8588433" y="5002136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ED497B-960A-4C66-4702-1EF31744DC19}"/>
              </a:ext>
            </a:extLst>
          </p:cNvPr>
          <p:cNvCxnSpPr/>
          <p:nvPr/>
        </p:nvCxnSpPr>
        <p:spPr>
          <a:xfrm>
            <a:off x="2781993" y="500015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A42F95-B407-E9E3-FBFE-7A07376754DB}"/>
              </a:ext>
            </a:extLst>
          </p:cNvPr>
          <p:cNvCxnSpPr/>
          <p:nvPr/>
        </p:nvCxnSpPr>
        <p:spPr>
          <a:xfrm flipH="1">
            <a:off x="3742995" y="4988284"/>
            <a:ext cx="194557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CE307B-6975-821B-2528-3AA3C5C29036}"/>
              </a:ext>
            </a:extLst>
          </p:cNvPr>
          <p:cNvCxnSpPr/>
          <p:nvPr/>
        </p:nvCxnSpPr>
        <p:spPr>
          <a:xfrm flipH="1" flipV="1">
            <a:off x="6658390" y="4988284"/>
            <a:ext cx="188203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6339D43-C04B-20C9-B866-DE206E156607}"/>
              </a:ext>
            </a:extLst>
          </p:cNvPr>
          <p:cNvSpPr txBox="1"/>
          <p:nvPr/>
        </p:nvSpPr>
        <p:spPr>
          <a:xfrm>
            <a:off x="6011419" y="304641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677D04-5C80-E3D9-CE2A-9A4D3F9A12D0}"/>
              </a:ext>
            </a:extLst>
          </p:cNvPr>
          <p:cNvSpPr txBox="1"/>
          <p:nvPr/>
        </p:nvSpPr>
        <p:spPr>
          <a:xfrm>
            <a:off x="6011419" y="457929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E07811-7059-A045-A423-68C48458EDEB}"/>
              </a:ext>
            </a:extLst>
          </p:cNvPr>
          <p:cNvSpPr txBox="1"/>
          <p:nvPr/>
        </p:nvSpPr>
        <p:spPr>
          <a:xfrm>
            <a:off x="2347254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167EDF-3251-DC10-3819-8CDE4ADFDA16}"/>
              </a:ext>
            </a:extLst>
          </p:cNvPr>
          <p:cNvSpPr txBox="1"/>
          <p:nvPr/>
        </p:nvSpPr>
        <p:spPr>
          <a:xfrm>
            <a:off x="9621281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491E7B-E977-6409-E67C-E61B7A575FE9}"/>
              </a:ext>
            </a:extLst>
          </p:cNvPr>
          <p:cNvSpPr txBox="1"/>
          <p:nvPr/>
        </p:nvSpPr>
        <p:spPr>
          <a:xfrm>
            <a:off x="2284736" y="278030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527370-055C-A4EE-1D18-8CBA5030EE3D}"/>
              </a:ext>
            </a:extLst>
          </p:cNvPr>
          <p:cNvSpPr txBox="1"/>
          <p:nvPr/>
        </p:nvSpPr>
        <p:spPr>
          <a:xfrm>
            <a:off x="2284736" y="3440898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C255FB-710D-18FE-5C60-A126707AB341}"/>
              </a:ext>
            </a:extLst>
          </p:cNvPr>
          <p:cNvSpPr txBox="1"/>
          <p:nvPr/>
        </p:nvSpPr>
        <p:spPr>
          <a:xfrm>
            <a:off x="2415523" y="373293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4C8FE4-DD22-FD7C-40FB-C3971A70E4DA}"/>
              </a:ext>
            </a:extLst>
          </p:cNvPr>
          <p:cNvSpPr txBox="1"/>
          <p:nvPr/>
        </p:nvSpPr>
        <p:spPr>
          <a:xfrm>
            <a:off x="9682637" y="27630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A06C78-4242-41F8-1871-73AE583DF2B1}"/>
              </a:ext>
            </a:extLst>
          </p:cNvPr>
          <p:cNvSpPr txBox="1"/>
          <p:nvPr/>
        </p:nvSpPr>
        <p:spPr>
          <a:xfrm>
            <a:off x="9558763" y="3061956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3FC6CD-3E3D-714A-C8D2-601AE4183341}"/>
              </a:ext>
            </a:extLst>
          </p:cNvPr>
          <p:cNvSpPr txBox="1"/>
          <p:nvPr/>
        </p:nvSpPr>
        <p:spPr>
          <a:xfrm>
            <a:off x="9550729" y="372659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CDB90B-7F0B-C77C-B666-FBD10BB519D8}"/>
              </a:ext>
            </a:extLst>
          </p:cNvPr>
          <p:cNvSpPr txBox="1"/>
          <p:nvPr/>
        </p:nvSpPr>
        <p:spPr>
          <a:xfrm>
            <a:off x="4286851" y="1432566"/>
            <a:ext cx="361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Splitting </a:t>
            </a:r>
            <a:r>
              <a:rPr lang="en-US" sz="2000" b="1" dirty="0">
                <a:solidFill>
                  <a:srgbClr val="556169"/>
                </a:solidFill>
                <a:latin typeface="Georgia" panose="02040502050405020303" pitchFamily="18" charset="0"/>
              </a:rPr>
              <a:t>∝ 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dV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/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dr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~ 10</a:t>
            </a:r>
            <a:r>
              <a:rPr lang="en-US" sz="2000" baseline="30000" dirty="0">
                <a:solidFill>
                  <a:srgbClr val="556169"/>
                </a:solidFill>
                <a:latin typeface="Georgia" panose="02040502050405020303" pitchFamily="18" charset="0"/>
              </a:rPr>
              <a:t>30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V/cm</a:t>
            </a:r>
            <a:endParaRPr lang="en-US" sz="2000" baseline="30000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/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556169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blipFill>
                <a:blip r:embed="rId2"/>
                <a:stretch>
                  <a:fillRect l="-1961" t="-4348" r="-326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ouble Bracket 50">
            <a:extLst>
              <a:ext uri="{FF2B5EF4-FFF2-40B4-BE49-F238E27FC236}">
                <a16:creationId xmlns:a16="http://schemas.microsoft.com/office/drawing/2014/main" id="{02E92985-04EC-0BAE-EF9D-1586495B01A3}"/>
              </a:ext>
            </a:extLst>
          </p:cNvPr>
          <p:cNvSpPr/>
          <p:nvPr/>
        </p:nvSpPr>
        <p:spPr>
          <a:xfrm>
            <a:off x="2151413" y="2940575"/>
            <a:ext cx="8003969" cy="988900"/>
          </a:xfrm>
          <a:prstGeom prst="bracketPair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4B999A-6D1A-6C1F-9FD7-438EF3D1AFAC}"/>
              </a:ext>
            </a:extLst>
          </p:cNvPr>
          <p:cNvSpPr txBox="1"/>
          <p:nvPr/>
        </p:nvSpPr>
        <p:spPr>
          <a:xfrm rot="16200000">
            <a:off x="1297471" y="324662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26502E-D19A-D3BB-10B1-6C88D7FCE56C}"/>
              </a:ext>
            </a:extLst>
          </p:cNvPr>
          <p:cNvSpPr txBox="1"/>
          <p:nvPr/>
        </p:nvSpPr>
        <p:spPr>
          <a:xfrm rot="5400000">
            <a:off x="9868174" y="32447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4E134D-D2FE-AE72-A2EE-8A3DB08D0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502" y="5064125"/>
            <a:ext cx="917744" cy="783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325294-C29A-189B-AC9E-21D6F44971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424" y="5047716"/>
            <a:ext cx="992563" cy="8158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19FA6A3-0FF5-0D1A-17A6-5815B912E458}"/>
              </a:ext>
            </a:extLst>
          </p:cNvPr>
          <p:cNvSpPr txBox="1"/>
          <p:nvPr/>
        </p:nvSpPr>
        <p:spPr>
          <a:xfrm>
            <a:off x="5560140" y="5885186"/>
            <a:ext cx="10419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Spherical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325C38-F552-33D7-873B-A7864B067B46}"/>
              </a:ext>
            </a:extLst>
          </p:cNvPr>
          <p:cNvSpPr txBox="1"/>
          <p:nvPr/>
        </p:nvSpPr>
        <p:spPr>
          <a:xfrm>
            <a:off x="8155694" y="5863562"/>
            <a:ext cx="1657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56169"/>
                </a:solidFill>
              </a:rPr>
              <a:t>Prolate</a:t>
            </a:r>
            <a:r>
              <a:rPr lang="en-US" dirty="0">
                <a:solidFill>
                  <a:srgbClr val="556169"/>
                </a:solidFill>
              </a:rPr>
              <a:t> splitting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048E31-07FB-D066-F94B-D786D510C064}"/>
              </a:ext>
            </a:extLst>
          </p:cNvPr>
          <p:cNvSpPr txBox="1"/>
          <p:nvPr/>
        </p:nvSpPr>
        <p:spPr>
          <a:xfrm>
            <a:off x="2414748" y="47976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492A3-8CC1-B166-A5E6-531507B4DC3E}"/>
              </a:ext>
            </a:extLst>
          </p:cNvPr>
          <p:cNvSpPr txBox="1"/>
          <p:nvPr/>
        </p:nvSpPr>
        <p:spPr>
          <a:xfrm>
            <a:off x="9653341" y="47909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pic>
        <p:nvPicPr>
          <p:cNvPr id="60" name="Picture 4" descr="Image result for red m&amp;m">
            <a:extLst>
              <a:ext uri="{FF2B5EF4-FFF2-40B4-BE49-F238E27FC236}">
                <a16:creationId xmlns:a16="http://schemas.microsoft.com/office/drawing/2014/main" id="{8401C87A-6B51-F314-EFD3-1E98B27A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150" y="5064125"/>
            <a:ext cx="999787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3F0D124-DF7C-E331-FEF8-117E4F38ACE1}"/>
              </a:ext>
            </a:extLst>
          </p:cNvPr>
          <p:cNvSpPr txBox="1"/>
          <p:nvPr/>
        </p:nvSpPr>
        <p:spPr>
          <a:xfrm>
            <a:off x="2400329" y="5885186"/>
            <a:ext cx="16146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Oblate splitting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58341-7ED1-E7A5-9FCB-DEE6BA48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</p:spPr>
        <p:txBody>
          <a:bodyPr/>
          <a:lstStyle/>
          <a:p>
            <a:r>
              <a:rPr lang="en-US" dirty="0"/>
              <a:t>Why Coulomb excitation?</a:t>
            </a:r>
          </a:p>
        </p:txBody>
      </p:sp>
    </p:spTree>
    <p:extLst>
      <p:ext uri="{BB962C8B-B14F-4D97-AF65-F5344CB8AC3E}">
        <p14:creationId xmlns:p14="http://schemas.microsoft.com/office/powerpoint/2010/main" val="319595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04AF6A-A7A4-290B-D86B-C2145ABF7421}"/>
              </a:ext>
            </a:extLst>
          </p:cNvPr>
          <p:cNvCxnSpPr/>
          <p:nvPr/>
        </p:nvCxnSpPr>
        <p:spPr>
          <a:xfrm>
            <a:off x="5688570" y="347022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F48FB9-B2B8-24F4-4AAD-8135D1F0ADBD}"/>
              </a:ext>
            </a:extLst>
          </p:cNvPr>
          <p:cNvCxnSpPr/>
          <p:nvPr/>
        </p:nvCxnSpPr>
        <p:spPr>
          <a:xfrm>
            <a:off x="8590108" y="2952218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B573FE-D76A-1587-474C-421EA0C2230F}"/>
              </a:ext>
            </a:extLst>
          </p:cNvPr>
          <p:cNvCxnSpPr/>
          <p:nvPr/>
        </p:nvCxnSpPr>
        <p:spPr>
          <a:xfrm>
            <a:off x="8590108" y="326555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46034-1777-F78D-BFDD-AF7F20B1917A}"/>
              </a:ext>
            </a:extLst>
          </p:cNvPr>
          <p:cNvCxnSpPr/>
          <p:nvPr/>
        </p:nvCxnSpPr>
        <p:spPr>
          <a:xfrm>
            <a:off x="8590108" y="39115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E62C12-975B-412C-7092-847344FCA183}"/>
              </a:ext>
            </a:extLst>
          </p:cNvPr>
          <p:cNvCxnSpPr/>
          <p:nvPr/>
        </p:nvCxnSpPr>
        <p:spPr>
          <a:xfrm>
            <a:off x="2781093" y="295364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E658EF-5DF0-DF65-020B-EB4580F05AA1}"/>
              </a:ext>
            </a:extLst>
          </p:cNvPr>
          <p:cNvCxnSpPr/>
          <p:nvPr/>
        </p:nvCxnSpPr>
        <p:spPr>
          <a:xfrm>
            <a:off x="2781093" y="362558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904534-736C-4BD1-BBB1-6AE4D707543D}"/>
              </a:ext>
            </a:extLst>
          </p:cNvPr>
          <p:cNvCxnSpPr/>
          <p:nvPr/>
        </p:nvCxnSpPr>
        <p:spPr>
          <a:xfrm>
            <a:off x="2781093" y="3910935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3EC8A1-DA7F-CF22-8C9C-94305495AFB9}"/>
              </a:ext>
            </a:extLst>
          </p:cNvPr>
          <p:cNvCxnSpPr/>
          <p:nvPr/>
        </p:nvCxnSpPr>
        <p:spPr>
          <a:xfrm flipH="1" flipV="1">
            <a:off x="3742995" y="2951671"/>
            <a:ext cx="1945576" cy="530426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A4A0F6-7824-CB1A-67D6-95A040DDC816}"/>
              </a:ext>
            </a:extLst>
          </p:cNvPr>
          <p:cNvCxnSpPr/>
          <p:nvPr/>
        </p:nvCxnSpPr>
        <p:spPr>
          <a:xfrm flipH="1">
            <a:off x="3742995" y="3481107"/>
            <a:ext cx="1945576" cy="144482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AF3B1D-A130-A53F-DFF7-CBA149FEE70D}"/>
              </a:ext>
            </a:extLst>
          </p:cNvPr>
          <p:cNvCxnSpPr/>
          <p:nvPr/>
        </p:nvCxnSpPr>
        <p:spPr>
          <a:xfrm flipH="1">
            <a:off x="3742995" y="3481106"/>
            <a:ext cx="1945575" cy="429829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7DE56D-1752-CA0B-8631-EAA407C25C03}"/>
              </a:ext>
            </a:extLst>
          </p:cNvPr>
          <p:cNvCxnSpPr/>
          <p:nvPr/>
        </p:nvCxnSpPr>
        <p:spPr>
          <a:xfrm flipH="1" flipV="1">
            <a:off x="6650474" y="3470222"/>
            <a:ext cx="1874949" cy="447378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DA07F0-ECEF-DE24-566C-A62059308B3E}"/>
              </a:ext>
            </a:extLst>
          </p:cNvPr>
          <p:cNvCxnSpPr/>
          <p:nvPr/>
        </p:nvCxnSpPr>
        <p:spPr>
          <a:xfrm flipH="1">
            <a:off x="6650474" y="3263576"/>
            <a:ext cx="1854238" cy="20664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1A9B09-82A2-C16D-89DF-0D7FE6BA0FE8}"/>
              </a:ext>
            </a:extLst>
          </p:cNvPr>
          <p:cNvCxnSpPr/>
          <p:nvPr/>
        </p:nvCxnSpPr>
        <p:spPr>
          <a:xfrm flipH="1">
            <a:off x="6692039" y="2970110"/>
            <a:ext cx="1812673" cy="48576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5B1B4E7-6B36-B035-9462-CEF8388DC989}"/>
              </a:ext>
            </a:extLst>
          </p:cNvPr>
          <p:cNvSpPr txBox="1"/>
          <p:nvPr/>
        </p:nvSpPr>
        <p:spPr>
          <a:xfrm>
            <a:off x="6007731" y="25100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baseline="30000" dirty="0"/>
              <a:t>𝜋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AD377E-7375-B991-8324-B2E54CBE3141}"/>
              </a:ext>
            </a:extLst>
          </p:cNvPr>
          <p:cNvCxnSpPr/>
          <p:nvPr/>
        </p:nvCxnSpPr>
        <p:spPr>
          <a:xfrm>
            <a:off x="5688570" y="49882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F60EE-7096-D71F-DC3A-864CEB9873B0}"/>
              </a:ext>
            </a:extLst>
          </p:cNvPr>
          <p:cNvCxnSpPr/>
          <p:nvPr/>
        </p:nvCxnSpPr>
        <p:spPr>
          <a:xfrm>
            <a:off x="8588433" y="5002136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ED497B-960A-4C66-4702-1EF31744DC19}"/>
              </a:ext>
            </a:extLst>
          </p:cNvPr>
          <p:cNvCxnSpPr/>
          <p:nvPr/>
        </p:nvCxnSpPr>
        <p:spPr>
          <a:xfrm>
            <a:off x="2781993" y="500015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A42F95-B407-E9E3-FBFE-7A07376754DB}"/>
              </a:ext>
            </a:extLst>
          </p:cNvPr>
          <p:cNvCxnSpPr/>
          <p:nvPr/>
        </p:nvCxnSpPr>
        <p:spPr>
          <a:xfrm flipH="1">
            <a:off x="3742995" y="4988284"/>
            <a:ext cx="194557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CE307B-6975-821B-2528-3AA3C5C29036}"/>
              </a:ext>
            </a:extLst>
          </p:cNvPr>
          <p:cNvCxnSpPr/>
          <p:nvPr/>
        </p:nvCxnSpPr>
        <p:spPr>
          <a:xfrm flipH="1" flipV="1">
            <a:off x="6658390" y="4988284"/>
            <a:ext cx="188203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6339D43-C04B-20C9-B866-DE206E156607}"/>
              </a:ext>
            </a:extLst>
          </p:cNvPr>
          <p:cNvSpPr txBox="1"/>
          <p:nvPr/>
        </p:nvSpPr>
        <p:spPr>
          <a:xfrm>
            <a:off x="6011419" y="304641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677D04-5C80-E3D9-CE2A-9A4D3F9A12D0}"/>
              </a:ext>
            </a:extLst>
          </p:cNvPr>
          <p:cNvSpPr txBox="1"/>
          <p:nvPr/>
        </p:nvSpPr>
        <p:spPr>
          <a:xfrm>
            <a:off x="6011419" y="457929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E07811-7059-A045-A423-68C48458EDEB}"/>
              </a:ext>
            </a:extLst>
          </p:cNvPr>
          <p:cNvSpPr txBox="1"/>
          <p:nvPr/>
        </p:nvSpPr>
        <p:spPr>
          <a:xfrm>
            <a:off x="2347254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167EDF-3251-DC10-3819-8CDE4ADFDA16}"/>
              </a:ext>
            </a:extLst>
          </p:cNvPr>
          <p:cNvSpPr txBox="1"/>
          <p:nvPr/>
        </p:nvSpPr>
        <p:spPr>
          <a:xfrm>
            <a:off x="9621281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491E7B-E977-6409-E67C-E61B7A575FE9}"/>
              </a:ext>
            </a:extLst>
          </p:cNvPr>
          <p:cNvSpPr txBox="1"/>
          <p:nvPr/>
        </p:nvSpPr>
        <p:spPr>
          <a:xfrm>
            <a:off x="2284736" y="278030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527370-055C-A4EE-1D18-8CBA5030EE3D}"/>
              </a:ext>
            </a:extLst>
          </p:cNvPr>
          <p:cNvSpPr txBox="1"/>
          <p:nvPr/>
        </p:nvSpPr>
        <p:spPr>
          <a:xfrm>
            <a:off x="2284736" y="3440898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C255FB-710D-18FE-5C60-A126707AB341}"/>
              </a:ext>
            </a:extLst>
          </p:cNvPr>
          <p:cNvSpPr txBox="1"/>
          <p:nvPr/>
        </p:nvSpPr>
        <p:spPr>
          <a:xfrm>
            <a:off x="2415523" y="373293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4C8FE4-DD22-FD7C-40FB-C3971A70E4DA}"/>
              </a:ext>
            </a:extLst>
          </p:cNvPr>
          <p:cNvSpPr txBox="1"/>
          <p:nvPr/>
        </p:nvSpPr>
        <p:spPr>
          <a:xfrm>
            <a:off x="9682637" y="27630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A06C78-4242-41F8-1871-73AE583DF2B1}"/>
              </a:ext>
            </a:extLst>
          </p:cNvPr>
          <p:cNvSpPr txBox="1"/>
          <p:nvPr/>
        </p:nvSpPr>
        <p:spPr>
          <a:xfrm>
            <a:off x="9558763" y="3061956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3FC6CD-3E3D-714A-C8D2-601AE4183341}"/>
              </a:ext>
            </a:extLst>
          </p:cNvPr>
          <p:cNvSpPr txBox="1"/>
          <p:nvPr/>
        </p:nvSpPr>
        <p:spPr>
          <a:xfrm>
            <a:off x="9550729" y="372659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CDB90B-7F0B-C77C-B666-FBD10BB519D8}"/>
              </a:ext>
            </a:extLst>
          </p:cNvPr>
          <p:cNvSpPr txBox="1"/>
          <p:nvPr/>
        </p:nvSpPr>
        <p:spPr>
          <a:xfrm>
            <a:off x="4286851" y="1432566"/>
            <a:ext cx="361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Splitting </a:t>
            </a:r>
            <a:r>
              <a:rPr lang="en-US" sz="2000" b="1" dirty="0">
                <a:solidFill>
                  <a:srgbClr val="556169"/>
                </a:solidFill>
                <a:latin typeface="Georgia" panose="02040502050405020303" pitchFamily="18" charset="0"/>
              </a:rPr>
              <a:t>∝ 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dV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/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dr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~ 10</a:t>
            </a:r>
            <a:r>
              <a:rPr lang="en-US" sz="2000" baseline="30000" dirty="0">
                <a:solidFill>
                  <a:srgbClr val="556169"/>
                </a:solidFill>
                <a:latin typeface="Georgia" panose="02040502050405020303" pitchFamily="18" charset="0"/>
              </a:rPr>
              <a:t>30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V/cm</a:t>
            </a:r>
            <a:endParaRPr lang="en-US" sz="2000" baseline="30000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/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556169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blipFill>
                <a:blip r:embed="rId2"/>
                <a:stretch>
                  <a:fillRect l="-1961" t="-4348" r="-326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ouble Bracket 50">
            <a:extLst>
              <a:ext uri="{FF2B5EF4-FFF2-40B4-BE49-F238E27FC236}">
                <a16:creationId xmlns:a16="http://schemas.microsoft.com/office/drawing/2014/main" id="{02E92985-04EC-0BAE-EF9D-1586495B01A3}"/>
              </a:ext>
            </a:extLst>
          </p:cNvPr>
          <p:cNvSpPr/>
          <p:nvPr/>
        </p:nvSpPr>
        <p:spPr>
          <a:xfrm>
            <a:off x="2151413" y="2940575"/>
            <a:ext cx="8003969" cy="988900"/>
          </a:xfrm>
          <a:prstGeom prst="bracketPair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4B999A-6D1A-6C1F-9FD7-438EF3D1AFAC}"/>
              </a:ext>
            </a:extLst>
          </p:cNvPr>
          <p:cNvSpPr txBox="1"/>
          <p:nvPr/>
        </p:nvSpPr>
        <p:spPr>
          <a:xfrm rot="16200000">
            <a:off x="1297471" y="324662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26502E-D19A-D3BB-10B1-6C88D7FCE56C}"/>
              </a:ext>
            </a:extLst>
          </p:cNvPr>
          <p:cNvSpPr txBox="1"/>
          <p:nvPr/>
        </p:nvSpPr>
        <p:spPr>
          <a:xfrm rot="5400000">
            <a:off x="9868174" y="32447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4E134D-D2FE-AE72-A2EE-8A3DB08D0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502" y="5064125"/>
            <a:ext cx="917744" cy="783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325294-C29A-189B-AC9E-21D6F44971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424" y="5047716"/>
            <a:ext cx="992563" cy="8158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19FA6A3-0FF5-0D1A-17A6-5815B912E458}"/>
              </a:ext>
            </a:extLst>
          </p:cNvPr>
          <p:cNvSpPr txBox="1"/>
          <p:nvPr/>
        </p:nvSpPr>
        <p:spPr>
          <a:xfrm>
            <a:off x="5560140" y="5885186"/>
            <a:ext cx="10419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Spherical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325C38-F552-33D7-873B-A7864B067B46}"/>
              </a:ext>
            </a:extLst>
          </p:cNvPr>
          <p:cNvSpPr txBox="1"/>
          <p:nvPr/>
        </p:nvSpPr>
        <p:spPr>
          <a:xfrm>
            <a:off x="8155694" y="5863562"/>
            <a:ext cx="1657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56169"/>
                </a:solidFill>
              </a:rPr>
              <a:t>Prolate</a:t>
            </a:r>
            <a:r>
              <a:rPr lang="en-US" dirty="0">
                <a:solidFill>
                  <a:srgbClr val="556169"/>
                </a:solidFill>
              </a:rPr>
              <a:t> splitting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048E31-07FB-D066-F94B-D786D510C064}"/>
              </a:ext>
            </a:extLst>
          </p:cNvPr>
          <p:cNvSpPr txBox="1"/>
          <p:nvPr/>
        </p:nvSpPr>
        <p:spPr>
          <a:xfrm>
            <a:off x="2414748" y="47976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492A3-8CC1-B166-A5E6-531507B4DC3E}"/>
              </a:ext>
            </a:extLst>
          </p:cNvPr>
          <p:cNvSpPr txBox="1"/>
          <p:nvPr/>
        </p:nvSpPr>
        <p:spPr>
          <a:xfrm>
            <a:off x="9653341" y="47909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pic>
        <p:nvPicPr>
          <p:cNvPr id="60" name="Picture 4" descr="Image result for red m&amp;m">
            <a:extLst>
              <a:ext uri="{FF2B5EF4-FFF2-40B4-BE49-F238E27FC236}">
                <a16:creationId xmlns:a16="http://schemas.microsoft.com/office/drawing/2014/main" id="{8401C87A-6B51-F314-EFD3-1E98B27A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150" y="5064125"/>
            <a:ext cx="999787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3F0D124-DF7C-E331-FEF8-117E4F38ACE1}"/>
              </a:ext>
            </a:extLst>
          </p:cNvPr>
          <p:cNvSpPr txBox="1"/>
          <p:nvPr/>
        </p:nvSpPr>
        <p:spPr>
          <a:xfrm>
            <a:off x="2400329" y="5885186"/>
            <a:ext cx="16146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Oblate splitting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B6370-F7E1-8444-E7B0-E9A109C97AE2}"/>
              </a:ext>
            </a:extLst>
          </p:cNvPr>
          <p:cNvSpPr txBox="1"/>
          <p:nvPr/>
        </p:nvSpPr>
        <p:spPr>
          <a:xfrm>
            <a:off x="9682637" y="27630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C7BF9-A22A-0D2B-C302-2318B96EB810}"/>
                  </a:ext>
                </a:extLst>
              </p:cNvPr>
              <p:cNvSpPr txBox="1"/>
              <p:nvPr/>
            </p:nvSpPr>
            <p:spPr>
              <a:xfrm>
                <a:off x="3557034" y="3564191"/>
                <a:ext cx="5077929" cy="92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excitations are </a:t>
                </a:r>
                <a:r>
                  <a:rPr lang="en-US" b="1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preferred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Excitation probability depends on energy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Introduces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dependence to the cross-section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C7BF9-A22A-0D2B-C302-2318B96EB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34" y="3564191"/>
                <a:ext cx="5077929" cy="923330"/>
              </a:xfrm>
              <a:prstGeom prst="rect">
                <a:avLst/>
              </a:prstGeom>
              <a:blipFill>
                <a:blip r:embed="rId6"/>
                <a:stretch>
                  <a:fillRect l="-498" t="-2667" r="-498" b="-80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49DAFF38-189C-4B32-0383-486F15293BA6}"/>
              </a:ext>
            </a:extLst>
          </p:cNvPr>
          <p:cNvSpPr/>
          <p:nvPr/>
        </p:nvSpPr>
        <p:spPr>
          <a:xfrm>
            <a:off x="2411374" y="3757001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820635-68CF-3F46-8AF6-4DD1C4E9374C}"/>
              </a:ext>
            </a:extLst>
          </p:cNvPr>
          <p:cNvSpPr/>
          <p:nvPr/>
        </p:nvSpPr>
        <p:spPr>
          <a:xfrm>
            <a:off x="2411374" y="4811234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84F6F6-6C94-92D8-C845-75930394A9C5}"/>
              </a:ext>
            </a:extLst>
          </p:cNvPr>
          <p:cNvSpPr/>
          <p:nvPr/>
        </p:nvSpPr>
        <p:spPr>
          <a:xfrm>
            <a:off x="9649967" y="4797649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956B39E-562E-346E-AD88-39538080DA2B}"/>
              </a:ext>
            </a:extLst>
          </p:cNvPr>
          <p:cNvSpPr/>
          <p:nvPr/>
        </p:nvSpPr>
        <p:spPr>
          <a:xfrm>
            <a:off x="9649967" y="2783731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5124BC-B8DE-AC09-E5D9-C03591E5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</p:spPr>
        <p:txBody>
          <a:bodyPr/>
          <a:lstStyle/>
          <a:p>
            <a:r>
              <a:rPr lang="en-US" dirty="0"/>
              <a:t>Why Coulomb excitation?</a:t>
            </a:r>
          </a:p>
        </p:txBody>
      </p:sp>
    </p:spTree>
    <p:extLst>
      <p:ext uri="{BB962C8B-B14F-4D97-AF65-F5344CB8AC3E}">
        <p14:creationId xmlns:p14="http://schemas.microsoft.com/office/powerpoint/2010/main" val="70495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DB2EFD-9A14-F336-0A46-D91B0CC6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24" y="1702223"/>
            <a:ext cx="7516377" cy="48366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3CA8E7-488D-D4C3-2B7A-8A23D614A31E}"/>
              </a:ext>
            </a:extLst>
          </p:cNvPr>
          <p:cNvSpPr txBox="1"/>
          <p:nvPr/>
        </p:nvSpPr>
        <p:spPr>
          <a:xfrm>
            <a:off x="6324760" y="1363669"/>
            <a:ext cx="38901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M.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Zielinska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et al. Eur. J. Phys. A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52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99 (2016)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801A0-BF07-9AF2-1959-1DCAA0B2DD4B}"/>
              </a:ext>
            </a:extLst>
          </p:cNvPr>
          <p:cNvSpPr txBox="1"/>
          <p:nvPr/>
        </p:nvSpPr>
        <p:spPr>
          <a:xfrm>
            <a:off x="369115" y="1856510"/>
            <a:ext cx="4406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Since angle and impact parameter are related, this introduces an additional angular dependence to the cross section</a:t>
            </a: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Also influences the angle-integrated cross-section</a:t>
            </a: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Measure the distribution and/or the integrated cross-section and access the quadrupole moment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7E7AAE8-9389-4296-6524-1ED552DF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</p:spPr>
        <p:txBody>
          <a:bodyPr/>
          <a:lstStyle/>
          <a:p>
            <a:r>
              <a:rPr lang="en-US" dirty="0"/>
              <a:t>Why Coulomb excitation?</a:t>
            </a:r>
          </a:p>
        </p:txBody>
      </p:sp>
    </p:spTree>
    <p:extLst>
      <p:ext uri="{BB962C8B-B14F-4D97-AF65-F5344CB8AC3E}">
        <p14:creationId xmlns:p14="http://schemas.microsoft.com/office/powerpoint/2010/main" val="421855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CD7CE-3913-6C64-4C35-CB1330675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DDA92-DB0E-009D-45A1-8DDE34D4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21/04/2026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B8711-822D-345C-F45D-CBFC14BE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DDF607-9C7A-EE28-E431-5C59521318EB}"/>
                  </a:ext>
                </a:extLst>
              </p:cNvPr>
              <p:cNvSpPr txBox="1"/>
              <p:nvPr/>
            </p:nvSpPr>
            <p:spPr>
              <a:xfrm>
                <a:off x="163999" y="1859339"/>
                <a:ext cx="440608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Approximate intensities required: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2;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: ~10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3</a:t>
                </a:r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en-US" dirty="0" err="1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pps</a:t>
                </a:r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: ~10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4</a:t>
                </a:r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en-US" dirty="0" err="1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pps</a:t>
                </a:r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Multi-step (4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+</a:t>
                </a:r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, more 2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+</a:t>
                </a:r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states): ~10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5 </a:t>
                </a:r>
                <a:r>
                  <a:rPr lang="en-US" dirty="0" err="1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pps</a:t>
                </a:r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Sum-rule analysis: ~10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6</a:t>
                </a:r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en-US" dirty="0" err="1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pps</a:t>
                </a:r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~EBIS limit: 10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6</a:t>
                </a:r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en-US" dirty="0" err="1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pps</a:t>
                </a:r>
                <a:endParaRPr lang="en-US" dirty="0">
                  <a:solidFill>
                    <a:srgbClr val="556169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DDF607-9C7A-EE28-E431-5C5952131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99" y="1859339"/>
                <a:ext cx="4406085" cy="3139321"/>
              </a:xfrm>
              <a:prstGeom prst="rect">
                <a:avLst/>
              </a:prstGeom>
              <a:blipFill>
                <a:blip r:embed="rId2"/>
                <a:stretch>
                  <a:fillRect l="-1149" t="-806" b="-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E0C9F560-EB3E-A9C2-523B-F7445FAF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</p:spPr>
        <p:txBody>
          <a:bodyPr/>
          <a:lstStyle/>
          <a:p>
            <a:r>
              <a:rPr lang="en-US" dirty="0"/>
              <a:t>Why Coulomb excitation?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C61F1-F75E-F180-B523-900D4BF96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624" y="1702223"/>
            <a:ext cx="7516377" cy="4836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F988D-86B5-8A21-7946-343E02DE31BD}"/>
              </a:ext>
            </a:extLst>
          </p:cNvPr>
          <p:cNvSpPr txBox="1"/>
          <p:nvPr/>
        </p:nvSpPr>
        <p:spPr>
          <a:xfrm>
            <a:off x="6324760" y="1363669"/>
            <a:ext cx="38901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M.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</a:rPr>
              <a:t>Zielinska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et al. Eur. J. Phys. A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52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99 (2016)</a:t>
            </a:r>
          </a:p>
        </p:txBody>
      </p:sp>
    </p:spTree>
    <p:extLst>
      <p:ext uri="{BB962C8B-B14F-4D97-AF65-F5344CB8AC3E}">
        <p14:creationId xmlns:p14="http://schemas.microsoft.com/office/powerpoint/2010/main" val="2744004353"/>
      </p:ext>
    </p:extLst>
  </p:cSld>
  <p:clrMapOvr>
    <a:masterClrMapping/>
  </p:clrMapOvr>
</p:sld>
</file>

<file path=ppt/theme/theme1.xml><?xml version="1.0" encoding="utf-8"?>
<a:theme xmlns:a="http://schemas.openxmlformats.org/drawingml/2006/main" name="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B15EF0-E442-EA42-8823-5DB6C41AA88F}" vid="{1CAA126C-E2F8-D34F-B26D-880E003D52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</Template>
  <TotalTime>28016</TotalTime>
  <Words>1274</Words>
  <Application>Microsoft Macintosh PowerPoint</Application>
  <PresentationFormat>Widescreen</PresentationFormat>
  <Paragraphs>310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Georgia</vt:lpstr>
      <vt:lpstr>UniOfSurrey-PowerPointMasterStandardWidth</vt:lpstr>
      <vt:lpstr>Coulomb excitation with TIGRESS for nuclear structure</vt:lpstr>
      <vt:lpstr>Why Coulomb excitation?</vt:lpstr>
      <vt:lpstr>Why Coulomb excitation?</vt:lpstr>
      <vt:lpstr>Why Coulomb excitation?</vt:lpstr>
      <vt:lpstr>Why Coulomb excitation?</vt:lpstr>
      <vt:lpstr>Why Coulomb excitation?</vt:lpstr>
      <vt:lpstr>Why Coulomb excitation?</vt:lpstr>
      <vt:lpstr>Why Coulomb excitation?</vt:lpstr>
      <vt:lpstr>Why Coulomb excitation?</vt:lpstr>
      <vt:lpstr>TIGRESS and BAMBINO</vt:lpstr>
      <vt:lpstr>(Some) Past results</vt:lpstr>
      <vt:lpstr>(Some) Past results</vt:lpstr>
      <vt:lpstr>(Some) Past results</vt:lpstr>
      <vt:lpstr>The future?</vt:lpstr>
      <vt:lpstr>The future?</vt:lpstr>
      <vt:lpstr>The future?</vt:lpstr>
      <vt:lpstr>Conclusions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Mirrored Transfer of A=21 Analogues</dc:title>
  <dc:creator>Henderson, Jack Dr (Maths &amp; Physics)</dc:creator>
  <cp:lastModifiedBy>Henderson, Jack Dr (Maths &amp; Physics)</cp:lastModifiedBy>
  <cp:revision>19</cp:revision>
  <dcterms:created xsi:type="dcterms:W3CDTF">2023-06-05T06:32:10Z</dcterms:created>
  <dcterms:modified xsi:type="dcterms:W3CDTF">2026-04-21T14:23:29Z</dcterms:modified>
</cp:coreProperties>
</file>