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69" r:id="rId2"/>
    <p:sldId id="338" r:id="rId3"/>
    <p:sldId id="373" r:id="rId4"/>
    <p:sldId id="375" r:id="rId5"/>
    <p:sldId id="376" r:id="rId6"/>
    <p:sldId id="379" r:id="rId7"/>
    <p:sldId id="351" r:id="rId8"/>
    <p:sldId id="378" r:id="rId9"/>
    <p:sldId id="380" r:id="rId10"/>
    <p:sldId id="316" r:id="rId11"/>
    <p:sldId id="333" r:id="rId12"/>
    <p:sldId id="366" r:id="rId13"/>
    <p:sldId id="339" r:id="rId14"/>
    <p:sldId id="336" r:id="rId15"/>
    <p:sldId id="287" r:id="rId16"/>
    <p:sldId id="321" r:id="rId17"/>
    <p:sldId id="374" r:id="rId18"/>
    <p:sldId id="851" r:id="rId19"/>
    <p:sldId id="883" r:id="rId20"/>
    <p:sldId id="871" r:id="rId21"/>
    <p:sldId id="36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0A3D"/>
    <a:srgbClr val="FFD200"/>
    <a:srgbClr val="FF2F92"/>
    <a:srgbClr val="8E0B3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852305-11C3-824A-8728-92495B826B5E}" v="351" dt="2026-04-22T16:50:51.3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39"/>
    <p:restoredTop sz="96281"/>
  </p:normalViewPr>
  <p:slideViewPr>
    <p:cSldViewPr snapToGrid="0">
      <p:cViewPr varScale="1">
        <p:scale>
          <a:sx n="121" d="100"/>
          <a:sy n="121" d="100"/>
        </p:scale>
        <p:origin x="168"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A33FDA-8CA1-3047-8895-617F8E81A3A5}" type="datetimeFigureOut">
              <a:rPr lang="en-US" smtClean="0"/>
              <a:t>4/21/26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AEE7CB-4D78-B942-88AE-BED4375FD279}" type="slidenum">
              <a:rPr lang="en-US" smtClean="0"/>
              <a:t>‹#›</a:t>
            </a:fld>
            <a:endParaRPr lang="en-US"/>
          </a:p>
        </p:txBody>
      </p:sp>
    </p:spTree>
    <p:extLst>
      <p:ext uri="{BB962C8B-B14F-4D97-AF65-F5344CB8AC3E}">
        <p14:creationId xmlns:p14="http://schemas.microsoft.com/office/powerpoint/2010/main" val="1388474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group of Alfredo Estrade focuses on measuring masses and beta-decay properties of very neutron rich isotopes, with an emphasis on providing data for astrophysical simulations. There are two main science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how nuclear processes in the crust of accreting neutron stars define their thermal properties and composition? (electron capture reactions in the outer crust and more complex reactions paths in the inner crust, like fusion reactions driven by density and so on)</a:t>
            </a:r>
          </a:p>
          <a:p>
            <a:r>
              <a:rPr lang="en-US" dirty="0"/>
              <a:t>2) how do neutron capture processes in explosive astrophysical scenarios produce heavy elements by the r-process, and what is the footprint of nuclear physics in these processes?</a:t>
            </a:r>
          </a:p>
        </p:txBody>
      </p:sp>
      <p:sp>
        <p:nvSpPr>
          <p:cNvPr id="4" name="Slide Number Placeholder 3"/>
          <p:cNvSpPr>
            <a:spLocks noGrp="1"/>
          </p:cNvSpPr>
          <p:nvPr>
            <p:ph type="sldNum" sz="quarter" idx="5"/>
          </p:nvPr>
        </p:nvSpPr>
        <p:spPr/>
        <p:txBody>
          <a:bodyPr/>
          <a:lstStyle/>
          <a:p>
            <a:fld id="{2EC77DDA-BEB2-4567-A296-2A8B4C1AE999}" type="slidenum">
              <a:rPr lang="en-US" smtClean="0"/>
              <a:t>18</a:t>
            </a:fld>
            <a:endParaRPr lang="en-US"/>
          </a:p>
        </p:txBody>
      </p:sp>
    </p:spTree>
    <p:extLst>
      <p:ext uri="{BB962C8B-B14F-4D97-AF65-F5344CB8AC3E}">
        <p14:creationId xmlns:p14="http://schemas.microsoft.com/office/powerpoint/2010/main" val="54502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TOF-</a:t>
            </a:r>
            <a:r>
              <a:rPr lang="en-US" dirty="0" err="1"/>
              <a:t>Brho</a:t>
            </a:r>
            <a:r>
              <a:rPr lang="en-US" dirty="0"/>
              <a:t> technique with the S800 spectrometer to measure the mass of very short-lived isotopes; it’s fast an sensitive to reach short lived isotopes produced as fast beams. With a resolution of ~10,000 we obtain good constraints for masses for astrophysics models (~100 keV uncertainty). At the NSCL we focused on regions important for neutron star crust physics (A~40 to 60). One of the last NSCL experiments (e12022) was a ‘pilot’ measurement that demonstrated we can apply the technique to heavier isotopes, and we will expand the program at FRIB to isotopes interesting to the r-process. </a:t>
            </a:r>
          </a:p>
          <a:p>
            <a:endParaRPr lang="en-US" dirty="0"/>
          </a:p>
          <a:p>
            <a:r>
              <a:rPr lang="en-US" dirty="0"/>
              <a:t>Working on preparations to run the first approved experiment at FRIB</a:t>
            </a:r>
          </a:p>
        </p:txBody>
      </p:sp>
      <p:sp>
        <p:nvSpPr>
          <p:cNvPr id="4" name="Slide Number Placeholder 3"/>
          <p:cNvSpPr>
            <a:spLocks noGrp="1"/>
          </p:cNvSpPr>
          <p:nvPr>
            <p:ph type="sldNum" sz="quarter" idx="5"/>
          </p:nvPr>
        </p:nvSpPr>
        <p:spPr/>
        <p:txBody>
          <a:bodyPr/>
          <a:lstStyle/>
          <a:p>
            <a:fld id="{25190E3D-2311-461A-9CCA-8DDCBED5205D}" type="slidenum">
              <a:rPr lang="en-US" smtClean="0"/>
              <a:t>19</a:t>
            </a:fld>
            <a:endParaRPr lang="en-US"/>
          </a:p>
        </p:txBody>
      </p:sp>
    </p:spTree>
    <p:extLst>
      <p:ext uri="{BB962C8B-B14F-4D97-AF65-F5344CB8AC3E}">
        <p14:creationId xmlns:p14="http://schemas.microsoft.com/office/powerpoint/2010/main" val="1933430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work at beta-decay experiments at FRIB and RIKEN. </a:t>
            </a:r>
          </a:p>
          <a:p>
            <a:endParaRPr lang="en-US" dirty="0"/>
          </a:p>
          <a:p>
            <a:r>
              <a:rPr lang="en-US" dirty="0"/>
              <a:t>Currently we’re focused on experiments with the FRIB Decay Station to measure heavy isotopes important for strong r-process scenarios, like at neutron star mergers (the two I’m co-spokesperson for are in N=126 region and A~170). It includes measurements of half-lives and beta-delayed neutron emission probabilities</a:t>
            </a:r>
          </a:p>
          <a:p>
            <a:endParaRPr lang="en-US" dirty="0"/>
          </a:p>
          <a:p>
            <a:r>
              <a:rPr lang="en-US" dirty="0"/>
              <a:t>The first of these ran a couple of weeks ago, to measure half-lives and gamma-ray spectroscopy of isotopes around N=126 produced by fragmentation of a 208Pb beam. It was one of the first experiments to use the new double-sided silicon strip detector (DSSD) as the implantation detector of the FRIB Decay Station. The detector measured half-lives and was surrounded by Germanium and LaBr gamma-ray detectors.</a:t>
            </a:r>
          </a:p>
          <a:p>
            <a:endParaRPr lang="en-US" dirty="0"/>
          </a:p>
          <a:p>
            <a:r>
              <a:rPr lang="en-US" dirty="0"/>
              <a:t>All went well. If they ask and really want to know about the ‘blob’ of what we studied, 202Os was the N=126 target isotope … But it will take some analysis until we know how far from stability we can really push the measurements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5190E3D-2311-461A-9CCA-8DDCBED5205D}" type="slidenum">
              <a:rPr lang="en-US" smtClean="0"/>
              <a:t>20</a:t>
            </a:fld>
            <a:endParaRPr lang="en-US"/>
          </a:p>
        </p:txBody>
      </p:sp>
    </p:spTree>
    <p:extLst>
      <p:ext uri="{BB962C8B-B14F-4D97-AF65-F5344CB8AC3E}">
        <p14:creationId xmlns:p14="http://schemas.microsoft.com/office/powerpoint/2010/main" val="2125539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F6562-96DC-89D0-B3B6-1C3E0626A1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C2B292-8B2B-F06E-9575-C7FD714028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54CA4A-7EA6-18F8-24C6-DEDA61AF983E}"/>
              </a:ext>
            </a:extLst>
          </p:cNvPr>
          <p:cNvSpPr>
            <a:spLocks noGrp="1"/>
          </p:cNvSpPr>
          <p:nvPr>
            <p:ph type="dt" sz="half" idx="10"/>
          </p:nvPr>
        </p:nvSpPr>
        <p:spPr/>
        <p:txBody>
          <a:bodyPr/>
          <a:lstStyle/>
          <a:p>
            <a:fld id="{53CA69FF-2341-F947-A4A7-217D04AB40B1}" type="datetimeFigureOut">
              <a:rPr lang="en-US" smtClean="0"/>
              <a:t>4/21/26</a:t>
            </a:fld>
            <a:endParaRPr lang="en-US"/>
          </a:p>
        </p:txBody>
      </p:sp>
      <p:sp>
        <p:nvSpPr>
          <p:cNvPr id="5" name="Footer Placeholder 4">
            <a:extLst>
              <a:ext uri="{FF2B5EF4-FFF2-40B4-BE49-F238E27FC236}">
                <a16:creationId xmlns:a16="http://schemas.microsoft.com/office/drawing/2014/main" id="{645FEDF0-6761-A34F-DDD9-5A11BCD806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45761-EE6C-F8AF-5DBA-C625CEDFE05E}"/>
              </a:ext>
            </a:extLst>
          </p:cNvPr>
          <p:cNvSpPr>
            <a:spLocks noGrp="1"/>
          </p:cNvSpPr>
          <p:nvPr>
            <p:ph type="sldNum" sz="quarter" idx="12"/>
          </p:nvPr>
        </p:nvSpPr>
        <p:spPr/>
        <p:txBody>
          <a:bodyPr/>
          <a:lstStyle/>
          <a:p>
            <a:fld id="{5999E9C4-D9C6-1945-AE16-941FA1984F27}" type="slidenum">
              <a:rPr lang="en-US" smtClean="0"/>
              <a:t>‹#›</a:t>
            </a:fld>
            <a:endParaRPr lang="en-US"/>
          </a:p>
        </p:txBody>
      </p:sp>
    </p:spTree>
    <p:extLst>
      <p:ext uri="{BB962C8B-B14F-4D97-AF65-F5344CB8AC3E}">
        <p14:creationId xmlns:p14="http://schemas.microsoft.com/office/powerpoint/2010/main" val="1744348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4F7E3-2D81-58FA-48F6-A7F6C2B17C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9E674A-FB68-AEE3-1D8E-275563A77B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C6478B-FB04-E8B1-5648-2A5C2C8C3538}"/>
              </a:ext>
            </a:extLst>
          </p:cNvPr>
          <p:cNvSpPr>
            <a:spLocks noGrp="1"/>
          </p:cNvSpPr>
          <p:nvPr>
            <p:ph type="dt" sz="half" idx="10"/>
          </p:nvPr>
        </p:nvSpPr>
        <p:spPr/>
        <p:txBody>
          <a:bodyPr/>
          <a:lstStyle/>
          <a:p>
            <a:fld id="{53CA69FF-2341-F947-A4A7-217D04AB40B1}" type="datetimeFigureOut">
              <a:rPr lang="en-US" smtClean="0"/>
              <a:t>4/21/26</a:t>
            </a:fld>
            <a:endParaRPr lang="en-US"/>
          </a:p>
        </p:txBody>
      </p:sp>
      <p:sp>
        <p:nvSpPr>
          <p:cNvPr id="5" name="Footer Placeholder 4">
            <a:extLst>
              <a:ext uri="{FF2B5EF4-FFF2-40B4-BE49-F238E27FC236}">
                <a16:creationId xmlns:a16="http://schemas.microsoft.com/office/drawing/2014/main" id="{ADEA219F-9F93-0A58-B508-F3BEE8CA74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807A4F-A43E-7870-FCE4-70CCF5F22471}"/>
              </a:ext>
            </a:extLst>
          </p:cNvPr>
          <p:cNvSpPr>
            <a:spLocks noGrp="1"/>
          </p:cNvSpPr>
          <p:nvPr>
            <p:ph type="sldNum" sz="quarter" idx="12"/>
          </p:nvPr>
        </p:nvSpPr>
        <p:spPr/>
        <p:txBody>
          <a:bodyPr/>
          <a:lstStyle/>
          <a:p>
            <a:fld id="{5999E9C4-D9C6-1945-AE16-941FA1984F27}" type="slidenum">
              <a:rPr lang="en-US" smtClean="0"/>
              <a:t>‹#›</a:t>
            </a:fld>
            <a:endParaRPr lang="en-US"/>
          </a:p>
        </p:txBody>
      </p:sp>
    </p:spTree>
    <p:extLst>
      <p:ext uri="{BB962C8B-B14F-4D97-AF65-F5344CB8AC3E}">
        <p14:creationId xmlns:p14="http://schemas.microsoft.com/office/powerpoint/2010/main" val="3944421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EACE2-03C7-B3BC-8D80-E93E93851B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79F833-3464-DC3C-AB68-CCD65458F2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AF328D-35DE-467D-44CF-C956DDF7491A}"/>
              </a:ext>
            </a:extLst>
          </p:cNvPr>
          <p:cNvSpPr>
            <a:spLocks noGrp="1"/>
          </p:cNvSpPr>
          <p:nvPr>
            <p:ph type="dt" sz="half" idx="10"/>
          </p:nvPr>
        </p:nvSpPr>
        <p:spPr/>
        <p:txBody>
          <a:bodyPr/>
          <a:lstStyle/>
          <a:p>
            <a:fld id="{53CA69FF-2341-F947-A4A7-217D04AB40B1}" type="datetimeFigureOut">
              <a:rPr lang="en-US" smtClean="0"/>
              <a:t>4/21/26</a:t>
            </a:fld>
            <a:endParaRPr lang="en-US"/>
          </a:p>
        </p:txBody>
      </p:sp>
      <p:sp>
        <p:nvSpPr>
          <p:cNvPr id="5" name="Footer Placeholder 4">
            <a:extLst>
              <a:ext uri="{FF2B5EF4-FFF2-40B4-BE49-F238E27FC236}">
                <a16:creationId xmlns:a16="http://schemas.microsoft.com/office/drawing/2014/main" id="{CD804198-9B20-3A7C-15B6-3CDF0AE99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1FA0E0-B94E-6F8B-DD2C-7BD0F61BC2D6}"/>
              </a:ext>
            </a:extLst>
          </p:cNvPr>
          <p:cNvSpPr>
            <a:spLocks noGrp="1"/>
          </p:cNvSpPr>
          <p:nvPr>
            <p:ph type="sldNum" sz="quarter" idx="12"/>
          </p:nvPr>
        </p:nvSpPr>
        <p:spPr/>
        <p:txBody>
          <a:bodyPr/>
          <a:lstStyle/>
          <a:p>
            <a:fld id="{5999E9C4-D9C6-1945-AE16-941FA1984F27}" type="slidenum">
              <a:rPr lang="en-US" smtClean="0"/>
              <a:t>‹#›</a:t>
            </a:fld>
            <a:endParaRPr lang="en-US"/>
          </a:p>
        </p:txBody>
      </p:sp>
    </p:spTree>
    <p:extLst>
      <p:ext uri="{BB962C8B-B14F-4D97-AF65-F5344CB8AC3E}">
        <p14:creationId xmlns:p14="http://schemas.microsoft.com/office/powerpoint/2010/main" val="2503418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BC8A4-8DDA-B186-7996-CADE9FACDF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BF8652-9225-4789-5AF4-F1A19E8AD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F6A921-74F1-09A2-3B02-F95B44BD3765}"/>
              </a:ext>
            </a:extLst>
          </p:cNvPr>
          <p:cNvSpPr>
            <a:spLocks noGrp="1"/>
          </p:cNvSpPr>
          <p:nvPr>
            <p:ph type="dt" sz="half" idx="10"/>
          </p:nvPr>
        </p:nvSpPr>
        <p:spPr/>
        <p:txBody>
          <a:bodyPr/>
          <a:lstStyle/>
          <a:p>
            <a:fld id="{53CA69FF-2341-F947-A4A7-217D04AB40B1}" type="datetimeFigureOut">
              <a:rPr lang="en-US" smtClean="0"/>
              <a:t>4/21/26</a:t>
            </a:fld>
            <a:endParaRPr lang="en-US"/>
          </a:p>
        </p:txBody>
      </p:sp>
      <p:sp>
        <p:nvSpPr>
          <p:cNvPr id="5" name="Footer Placeholder 4">
            <a:extLst>
              <a:ext uri="{FF2B5EF4-FFF2-40B4-BE49-F238E27FC236}">
                <a16:creationId xmlns:a16="http://schemas.microsoft.com/office/drawing/2014/main" id="{825C3FB3-4959-EDCE-75B0-B98A40B636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BE0497-98EC-56B1-EE9A-42DC10EA9385}"/>
              </a:ext>
            </a:extLst>
          </p:cNvPr>
          <p:cNvSpPr>
            <a:spLocks noGrp="1"/>
          </p:cNvSpPr>
          <p:nvPr>
            <p:ph type="sldNum" sz="quarter" idx="12"/>
          </p:nvPr>
        </p:nvSpPr>
        <p:spPr/>
        <p:txBody>
          <a:bodyPr/>
          <a:lstStyle/>
          <a:p>
            <a:fld id="{5999E9C4-D9C6-1945-AE16-941FA1984F27}" type="slidenum">
              <a:rPr lang="en-US" smtClean="0"/>
              <a:t>‹#›</a:t>
            </a:fld>
            <a:endParaRPr lang="en-US"/>
          </a:p>
        </p:txBody>
      </p:sp>
    </p:spTree>
    <p:extLst>
      <p:ext uri="{BB962C8B-B14F-4D97-AF65-F5344CB8AC3E}">
        <p14:creationId xmlns:p14="http://schemas.microsoft.com/office/powerpoint/2010/main" val="3185156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85FC3-504C-2DD7-AB94-859714C7FB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191129-C240-B5D7-E23D-4689492BE0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7C4D24-4390-E00E-961D-0A788190F150}"/>
              </a:ext>
            </a:extLst>
          </p:cNvPr>
          <p:cNvSpPr>
            <a:spLocks noGrp="1"/>
          </p:cNvSpPr>
          <p:nvPr>
            <p:ph type="dt" sz="half" idx="10"/>
          </p:nvPr>
        </p:nvSpPr>
        <p:spPr/>
        <p:txBody>
          <a:bodyPr/>
          <a:lstStyle/>
          <a:p>
            <a:fld id="{53CA69FF-2341-F947-A4A7-217D04AB40B1}" type="datetimeFigureOut">
              <a:rPr lang="en-US" smtClean="0"/>
              <a:t>4/21/26</a:t>
            </a:fld>
            <a:endParaRPr lang="en-US"/>
          </a:p>
        </p:txBody>
      </p:sp>
      <p:sp>
        <p:nvSpPr>
          <p:cNvPr id="5" name="Footer Placeholder 4">
            <a:extLst>
              <a:ext uri="{FF2B5EF4-FFF2-40B4-BE49-F238E27FC236}">
                <a16:creationId xmlns:a16="http://schemas.microsoft.com/office/drawing/2014/main" id="{600C57B7-5269-376F-7831-1F1CF15386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EEB172-E12D-11F9-D75C-6079081E2731}"/>
              </a:ext>
            </a:extLst>
          </p:cNvPr>
          <p:cNvSpPr>
            <a:spLocks noGrp="1"/>
          </p:cNvSpPr>
          <p:nvPr>
            <p:ph type="sldNum" sz="quarter" idx="12"/>
          </p:nvPr>
        </p:nvSpPr>
        <p:spPr/>
        <p:txBody>
          <a:bodyPr/>
          <a:lstStyle/>
          <a:p>
            <a:fld id="{5999E9C4-D9C6-1945-AE16-941FA1984F27}" type="slidenum">
              <a:rPr lang="en-US" smtClean="0"/>
              <a:t>‹#›</a:t>
            </a:fld>
            <a:endParaRPr lang="en-US"/>
          </a:p>
        </p:txBody>
      </p:sp>
    </p:spTree>
    <p:extLst>
      <p:ext uri="{BB962C8B-B14F-4D97-AF65-F5344CB8AC3E}">
        <p14:creationId xmlns:p14="http://schemas.microsoft.com/office/powerpoint/2010/main" val="2479388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12C58-B7CD-FFAE-90F1-938E710551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0651C1-42A5-3FC2-FF72-246CD3DEF4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2BFB3C-20A8-E836-3D58-AE37CA8B66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244EB3-A3F3-5D83-C25A-3AF77AB50A47}"/>
              </a:ext>
            </a:extLst>
          </p:cNvPr>
          <p:cNvSpPr>
            <a:spLocks noGrp="1"/>
          </p:cNvSpPr>
          <p:nvPr>
            <p:ph type="dt" sz="half" idx="10"/>
          </p:nvPr>
        </p:nvSpPr>
        <p:spPr/>
        <p:txBody>
          <a:bodyPr/>
          <a:lstStyle/>
          <a:p>
            <a:fld id="{53CA69FF-2341-F947-A4A7-217D04AB40B1}" type="datetimeFigureOut">
              <a:rPr lang="en-US" smtClean="0"/>
              <a:t>4/21/26</a:t>
            </a:fld>
            <a:endParaRPr lang="en-US"/>
          </a:p>
        </p:txBody>
      </p:sp>
      <p:sp>
        <p:nvSpPr>
          <p:cNvPr id="6" name="Footer Placeholder 5">
            <a:extLst>
              <a:ext uri="{FF2B5EF4-FFF2-40B4-BE49-F238E27FC236}">
                <a16:creationId xmlns:a16="http://schemas.microsoft.com/office/drawing/2014/main" id="{79B6DBC6-D332-27A6-0067-2EA22172D1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46D4EA-B153-A1F2-44FF-2539CEA53157}"/>
              </a:ext>
            </a:extLst>
          </p:cNvPr>
          <p:cNvSpPr>
            <a:spLocks noGrp="1"/>
          </p:cNvSpPr>
          <p:nvPr>
            <p:ph type="sldNum" sz="quarter" idx="12"/>
          </p:nvPr>
        </p:nvSpPr>
        <p:spPr/>
        <p:txBody>
          <a:bodyPr/>
          <a:lstStyle/>
          <a:p>
            <a:fld id="{5999E9C4-D9C6-1945-AE16-941FA1984F27}" type="slidenum">
              <a:rPr lang="en-US" smtClean="0"/>
              <a:t>‹#›</a:t>
            </a:fld>
            <a:endParaRPr lang="en-US"/>
          </a:p>
        </p:txBody>
      </p:sp>
    </p:spTree>
    <p:extLst>
      <p:ext uri="{BB962C8B-B14F-4D97-AF65-F5344CB8AC3E}">
        <p14:creationId xmlns:p14="http://schemas.microsoft.com/office/powerpoint/2010/main" val="1362072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49F1F-C956-D112-11D5-2A8342BB07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D0CAB8-764F-779A-5126-32482A2F11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DF9412-1C0E-176E-8267-FC5DDE5A26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1A9993-1EE5-B5EA-4DA3-F846B31CF0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4E5576-6F72-F9BC-961D-BD635C461A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41BF98-84EC-6047-A9B5-943289E1810F}"/>
              </a:ext>
            </a:extLst>
          </p:cNvPr>
          <p:cNvSpPr>
            <a:spLocks noGrp="1"/>
          </p:cNvSpPr>
          <p:nvPr>
            <p:ph type="dt" sz="half" idx="10"/>
          </p:nvPr>
        </p:nvSpPr>
        <p:spPr/>
        <p:txBody>
          <a:bodyPr/>
          <a:lstStyle/>
          <a:p>
            <a:fld id="{53CA69FF-2341-F947-A4A7-217D04AB40B1}" type="datetimeFigureOut">
              <a:rPr lang="en-US" smtClean="0"/>
              <a:t>4/21/26</a:t>
            </a:fld>
            <a:endParaRPr lang="en-US"/>
          </a:p>
        </p:txBody>
      </p:sp>
      <p:sp>
        <p:nvSpPr>
          <p:cNvPr id="8" name="Footer Placeholder 7">
            <a:extLst>
              <a:ext uri="{FF2B5EF4-FFF2-40B4-BE49-F238E27FC236}">
                <a16:creationId xmlns:a16="http://schemas.microsoft.com/office/drawing/2014/main" id="{CC2C49FE-2F4A-759C-15FE-65EA8EA332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A00FA2-F764-F452-DA71-60844CB54CE8}"/>
              </a:ext>
            </a:extLst>
          </p:cNvPr>
          <p:cNvSpPr>
            <a:spLocks noGrp="1"/>
          </p:cNvSpPr>
          <p:nvPr>
            <p:ph type="sldNum" sz="quarter" idx="12"/>
          </p:nvPr>
        </p:nvSpPr>
        <p:spPr/>
        <p:txBody>
          <a:bodyPr/>
          <a:lstStyle/>
          <a:p>
            <a:fld id="{5999E9C4-D9C6-1945-AE16-941FA1984F27}" type="slidenum">
              <a:rPr lang="en-US" smtClean="0"/>
              <a:t>‹#›</a:t>
            </a:fld>
            <a:endParaRPr lang="en-US"/>
          </a:p>
        </p:txBody>
      </p:sp>
    </p:spTree>
    <p:extLst>
      <p:ext uri="{BB962C8B-B14F-4D97-AF65-F5344CB8AC3E}">
        <p14:creationId xmlns:p14="http://schemas.microsoft.com/office/powerpoint/2010/main" val="1342730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1F954-54AA-8DD0-9BF2-831EC0A8F5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9B4D85-8776-2A3E-9EE1-393ACFB59424}"/>
              </a:ext>
            </a:extLst>
          </p:cNvPr>
          <p:cNvSpPr>
            <a:spLocks noGrp="1"/>
          </p:cNvSpPr>
          <p:nvPr>
            <p:ph type="dt" sz="half" idx="10"/>
          </p:nvPr>
        </p:nvSpPr>
        <p:spPr/>
        <p:txBody>
          <a:bodyPr/>
          <a:lstStyle/>
          <a:p>
            <a:fld id="{53CA69FF-2341-F947-A4A7-217D04AB40B1}" type="datetimeFigureOut">
              <a:rPr lang="en-US" smtClean="0"/>
              <a:t>4/21/26</a:t>
            </a:fld>
            <a:endParaRPr lang="en-US"/>
          </a:p>
        </p:txBody>
      </p:sp>
      <p:sp>
        <p:nvSpPr>
          <p:cNvPr id="4" name="Footer Placeholder 3">
            <a:extLst>
              <a:ext uri="{FF2B5EF4-FFF2-40B4-BE49-F238E27FC236}">
                <a16:creationId xmlns:a16="http://schemas.microsoft.com/office/drawing/2014/main" id="{EE28924D-245F-1B15-67A7-2AD5FD005A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ACCB74-3371-EF31-9C11-4978A7AE71EE}"/>
              </a:ext>
            </a:extLst>
          </p:cNvPr>
          <p:cNvSpPr>
            <a:spLocks noGrp="1"/>
          </p:cNvSpPr>
          <p:nvPr>
            <p:ph type="sldNum" sz="quarter" idx="12"/>
          </p:nvPr>
        </p:nvSpPr>
        <p:spPr/>
        <p:txBody>
          <a:bodyPr/>
          <a:lstStyle/>
          <a:p>
            <a:fld id="{5999E9C4-D9C6-1945-AE16-941FA1984F27}" type="slidenum">
              <a:rPr lang="en-US" smtClean="0"/>
              <a:t>‹#›</a:t>
            </a:fld>
            <a:endParaRPr lang="en-US"/>
          </a:p>
        </p:txBody>
      </p:sp>
    </p:spTree>
    <p:extLst>
      <p:ext uri="{BB962C8B-B14F-4D97-AF65-F5344CB8AC3E}">
        <p14:creationId xmlns:p14="http://schemas.microsoft.com/office/powerpoint/2010/main" val="97784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1C9BBC-0CD5-EE58-F25F-E19172628FF4}"/>
              </a:ext>
            </a:extLst>
          </p:cNvPr>
          <p:cNvSpPr>
            <a:spLocks noGrp="1"/>
          </p:cNvSpPr>
          <p:nvPr>
            <p:ph type="dt" sz="half" idx="10"/>
          </p:nvPr>
        </p:nvSpPr>
        <p:spPr/>
        <p:txBody>
          <a:bodyPr/>
          <a:lstStyle/>
          <a:p>
            <a:fld id="{53CA69FF-2341-F947-A4A7-217D04AB40B1}" type="datetimeFigureOut">
              <a:rPr lang="en-US" smtClean="0"/>
              <a:t>4/21/26</a:t>
            </a:fld>
            <a:endParaRPr lang="en-US"/>
          </a:p>
        </p:txBody>
      </p:sp>
      <p:sp>
        <p:nvSpPr>
          <p:cNvPr id="3" name="Footer Placeholder 2">
            <a:extLst>
              <a:ext uri="{FF2B5EF4-FFF2-40B4-BE49-F238E27FC236}">
                <a16:creationId xmlns:a16="http://schemas.microsoft.com/office/drawing/2014/main" id="{D8CF0015-B869-EC6E-A469-E74BE8A408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54D5CA-C40A-4C3F-0D75-8D834372A2EC}"/>
              </a:ext>
            </a:extLst>
          </p:cNvPr>
          <p:cNvSpPr>
            <a:spLocks noGrp="1"/>
          </p:cNvSpPr>
          <p:nvPr>
            <p:ph type="sldNum" sz="quarter" idx="12"/>
          </p:nvPr>
        </p:nvSpPr>
        <p:spPr/>
        <p:txBody>
          <a:bodyPr/>
          <a:lstStyle/>
          <a:p>
            <a:fld id="{5999E9C4-D9C6-1945-AE16-941FA1984F27}" type="slidenum">
              <a:rPr lang="en-US" smtClean="0"/>
              <a:t>‹#›</a:t>
            </a:fld>
            <a:endParaRPr lang="en-US"/>
          </a:p>
        </p:txBody>
      </p:sp>
    </p:spTree>
    <p:extLst>
      <p:ext uri="{BB962C8B-B14F-4D97-AF65-F5344CB8AC3E}">
        <p14:creationId xmlns:p14="http://schemas.microsoft.com/office/powerpoint/2010/main" val="3697119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229C0-6C3D-81BC-B0EE-6262E71A42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4FF8B1-86FB-F634-1D5A-46D71FAF6F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77DB46-4D18-504A-991F-848E65ECA8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5DECBF-6629-2816-E58E-EF16195F0275}"/>
              </a:ext>
            </a:extLst>
          </p:cNvPr>
          <p:cNvSpPr>
            <a:spLocks noGrp="1"/>
          </p:cNvSpPr>
          <p:nvPr>
            <p:ph type="dt" sz="half" idx="10"/>
          </p:nvPr>
        </p:nvSpPr>
        <p:spPr/>
        <p:txBody>
          <a:bodyPr/>
          <a:lstStyle/>
          <a:p>
            <a:fld id="{53CA69FF-2341-F947-A4A7-217D04AB40B1}" type="datetimeFigureOut">
              <a:rPr lang="en-US" smtClean="0"/>
              <a:t>4/21/26</a:t>
            </a:fld>
            <a:endParaRPr lang="en-US"/>
          </a:p>
        </p:txBody>
      </p:sp>
      <p:sp>
        <p:nvSpPr>
          <p:cNvPr id="6" name="Footer Placeholder 5">
            <a:extLst>
              <a:ext uri="{FF2B5EF4-FFF2-40B4-BE49-F238E27FC236}">
                <a16:creationId xmlns:a16="http://schemas.microsoft.com/office/drawing/2014/main" id="{CD420DBC-3914-DDD0-DB34-CA4D9B4B65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BD48BC-A27F-88F2-2419-74FD882EFB61}"/>
              </a:ext>
            </a:extLst>
          </p:cNvPr>
          <p:cNvSpPr>
            <a:spLocks noGrp="1"/>
          </p:cNvSpPr>
          <p:nvPr>
            <p:ph type="sldNum" sz="quarter" idx="12"/>
          </p:nvPr>
        </p:nvSpPr>
        <p:spPr/>
        <p:txBody>
          <a:bodyPr/>
          <a:lstStyle/>
          <a:p>
            <a:fld id="{5999E9C4-D9C6-1945-AE16-941FA1984F27}" type="slidenum">
              <a:rPr lang="en-US" smtClean="0"/>
              <a:t>‹#›</a:t>
            </a:fld>
            <a:endParaRPr lang="en-US"/>
          </a:p>
        </p:txBody>
      </p:sp>
    </p:spTree>
    <p:extLst>
      <p:ext uri="{BB962C8B-B14F-4D97-AF65-F5344CB8AC3E}">
        <p14:creationId xmlns:p14="http://schemas.microsoft.com/office/powerpoint/2010/main" val="2880999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1385E-8B05-972A-B15A-1B3F49A799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5C52D1-BF97-B8EE-831E-462075B198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D1AE46-EB3D-3955-6201-1D5B037874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EBAF74-935D-9CE1-FB63-8490446FAF33}"/>
              </a:ext>
            </a:extLst>
          </p:cNvPr>
          <p:cNvSpPr>
            <a:spLocks noGrp="1"/>
          </p:cNvSpPr>
          <p:nvPr>
            <p:ph type="dt" sz="half" idx="10"/>
          </p:nvPr>
        </p:nvSpPr>
        <p:spPr/>
        <p:txBody>
          <a:bodyPr/>
          <a:lstStyle/>
          <a:p>
            <a:fld id="{53CA69FF-2341-F947-A4A7-217D04AB40B1}" type="datetimeFigureOut">
              <a:rPr lang="en-US" smtClean="0"/>
              <a:t>4/21/26</a:t>
            </a:fld>
            <a:endParaRPr lang="en-US"/>
          </a:p>
        </p:txBody>
      </p:sp>
      <p:sp>
        <p:nvSpPr>
          <p:cNvPr id="6" name="Footer Placeholder 5">
            <a:extLst>
              <a:ext uri="{FF2B5EF4-FFF2-40B4-BE49-F238E27FC236}">
                <a16:creationId xmlns:a16="http://schemas.microsoft.com/office/drawing/2014/main" id="{D90CAF17-F0CD-C8FE-C0E1-02F3C81BCC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8D13B7-8F80-CAEE-0721-F170447804C2}"/>
              </a:ext>
            </a:extLst>
          </p:cNvPr>
          <p:cNvSpPr>
            <a:spLocks noGrp="1"/>
          </p:cNvSpPr>
          <p:nvPr>
            <p:ph type="sldNum" sz="quarter" idx="12"/>
          </p:nvPr>
        </p:nvSpPr>
        <p:spPr/>
        <p:txBody>
          <a:bodyPr/>
          <a:lstStyle/>
          <a:p>
            <a:fld id="{5999E9C4-D9C6-1945-AE16-941FA1984F27}" type="slidenum">
              <a:rPr lang="en-US" smtClean="0"/>
              <a:t>‹#›</a:t>
            </a:fld>
            <a:endParaRPr lang="en-US"/>
          </a:p>
        </p:txBody>
      </p:sp>
    </p:spTree>
    <p:extLst>
      <p:ext uri="{BB962C8B-B14F-4D97-AF65-F5344CB8AC3E}">
        <p14:creationId xmlns:p14="http://schemas.microsoft.com/office/powerpoint/2010/main" val="472402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9643FC-4B08-575E-72FF-B50408433E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AAE09B-D06E-D004-F2F1-2D24CB3575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5E9D10-6F85-02C3-7D64-DE67887D5F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A69FF-2341-F947-A4A7-217D04AB40B1}" type="datetimeFigureOut">
              <a:rPr lang="en-US" smtClean="0"/>
              <a:t>4/21/26</a:t>
            </a:fld>
            <a:endParaRPr lang="en-US"/>
          </a:p>
        </p:txBody>
      </p:sp>
      <p:sp>
        <p:nvSpPr>
          <p:cNvPr id="5" name="Footer Placeholder 4">
            <a:extLst>
              <a:ext uri="{FF2B5EF4-FFF2-40B4-BE49-F238E27FC236}">
                <a16:creationId xmlns:a16="http://schemas.microsoft.com/office/drawing/2014/main" id="{A25ECEA6-4973-0A2B-C1EC-3EB2843E60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19A006-4760-5B6F-D96D-6566A12C48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99E9C4-D9C6-1945-AE16-941FA1984F27}" type="slidenum">
              <a:rPr lang="en-US" smtClean="0"/>
              <a:t>‹#›</a:t>
            </a:fld>
            <a:endParaRPr lang="en-US"/>
          </a:p>
        </p:txBody>
      </p:sp>
    </p:spTree>
    <p:extLst>
      <p:ext uri="{BB962C8B-B14F-4D97-AF65-F5344CB8AC3E}">
        <p14:creationId xmlns:p14="http://schemas.microsoft.com/office/powerpoint/2010/main" val="355408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81.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40.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41.jpeg"/><Relationship Id="rId7" Type="http://schemas.openxmlformats.org/officeDocument/2006/relationships/image" Target="../media/image50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90.png"/><Relationship Id="rId5" Type="http://schemas.openxmlformats.org/officeDocument/2006/relationships/image" Target="../media/image480.png"/><Relationship Id="rId9" Type="http://schemas.openxmlformats.org/officeDocument/2006/relationships/image" Target="../media/image101.png"/></Relationships>
</file>

<file path=ppt/slides/_rels/slide14.xml.rels><?xml version="1.0" encoding="UTF-8" standalone="yes"?>
<Relationships xmlns="http://schemas.openxmlformats.org/package/2006/relationships"><Relationship Id="rId8" Type="http://schemas.openxmlformats.org/officeDocument/2006/relationships/image" Target="../media/image500.png"/><Relationship Id="rId3" Type="http://schemas.openxmlformats.org/officeDocument/2006/relationships/image" Target="../media/image42.png"/><Relationship Id="rId7" Type="http://schemas.openxmlformats.org/officeDocument/2006/relationships/image" Target="../media/image49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80.png"/><Relationship Id="rId4" Type="http://schemas.openxmlformats.org/officeDocument/2006/relationships/image" Target="../media/image103.png"/><Relationship Id="rId9"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4.png"/><Relationship Id="rId5" Type="http://schemas.openxmlformats.org/officeDocument/2006/relationships/image" Target="../media/image42.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1.png"/><Relationship Id="rId7" Type="http://schemas.openxmlformats.org/officeDocument/2006/relationships/image" Target="../media/image5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53.png"/><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2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png"/><Relationship Id="rId4" Type="http://schemas.openxmlformats.org/officeDocument/2006/relationships/image" Target="../media/image59.jp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2DD1766-7453-2039-E3FB-C8BFD40E3532}"/>
              </a:ext>
            </a:extLst>
          </p:cNvPr>
          <p:cNvGrpSpPr/>
          <p:nvPr/>
        </p:nvGrpSpPr>
        <p:grpSpPr>
          <a:xfrm>
            <a:off x="1678861" y="1086632"/>
            <a:ext cx="8834278" cy="5205329"/>
            <a:chOff x="0" y="-2295"/>
            <a:chExt cx="12002814" cy="541150"/>
          </a:xfrm>
        </p:grpSpPr>
        <p:sp>
          <p:nvSpPr>
            <p:cNvPr id="6" name="Rectangle 5">
              <a:extLst>
                <a:ext uri="{FF2B5EF4-FFF2-40B4-BE49-F238E27FC236}">
                  <a16:creationId xmlns:a16="http://schemas.microsoft.com/office/drawing/2014/main" id="{77F36CDD-61D6-9F59-17B6-92D0A0CD49A4}"/>
                </a:ext>
              </a:extLst>
            </p:cNvPr>
            <p:cNvSpPr/>
            <p:nvPr/>
          </p:nvSpPr>
          <p:spPr>
            <a:xfrm>
              <a:off x="0" y="-2295"/>
              <a:ext cx="12002814" cy="541150"/>
            </a:xfrm>
            <a:prstGeom prst="rect">
              <a:avLst/>
            </a:prstGeom>
            <a:solidFill>
              <a:srgbClr val="FFD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D284EB3-CF37-FF84-453A-8ECDA605ABE6}"/>
                </a:ext>
              </a:extLst>
            </p:cNvPr>
            <p:cNvSpPr/>
            <p:nvPr/>
          </p:nvSpPr>
          <p:spPr>
            <a:xfrm>
              <a:off x="0" y="75666"/>
              <a:ext cx="12002813" cy="403158"/>
            </a:xfrm>
            <a:prstGeom prst="rect">
              <a:avLst/>
            </a:prstGeom>
            <a:noFill/>
          </p:spPr>
          <p:txBody>
            <a:bodyPr wrap="square" lIns="91440" tIns="45720" rIns="91440" bIns="45720" anchor="ctr">
              <a:spAutoFit/>
            </a:bodyPr>
            <a:lstStyle/>
            <a:p>
              <a:pPr algn="ctr"/>
              <a:r>
                <a:rPr lang="en-US" sz="3400" b="1" i="0" u="none" strike="noStrike" dirty="0">
                  <a:solidFill>
                    <a:srgbClr val="8E0B3C"/>
                  </a:solidFill>
                  <a:effectLst>
                    <a:outerShdw blurRad="50800" dist="38100" algn="l" rotWithShape="0">
                      <a:prstClr val="black">
                        <a:alpha val="40000"/>
                      </a:prstClr>
                    </a:outerShdw>
                  </a:effectLst>
                  <a:latin typeface="Calibri" panose="020F0502020204030204" pitchFamily="34" charset="0"/>
                </a:rPr>
                <a:t>Activities in Fundamental Symmetries and Astrophysics at Central Michigan University</a:t>
              </a:r>
            </a:p>
            <a:p>
              <a:pPr algn="ctr"/>
              <a:endParaRPr lang="en-US" sz="3400" b="1" i="0" u="none" strike="noStrike" dirty="0">
                <a:solidFill>
                  <a:srgbClr val="8E0B3C"/>
                </a:solidFill>
                <a:effectLst>
                  <a:outerShdw blurRad="50800" dist="38100" algn="l" rotWithShape="0">
                    <a:prstClr val="black">
                      <a:alpha val="40000"/>
                    </a:prstClr>
                  </a:outerShdw>
                </a:effectLst>
                <a:latin typeface="Calibri" panose="020F0502020204030204" pitchFamily="34" charset="0"/>
              </a:endParaRPr>
            </a:p>
            <a:p>
              <a:pPr algn="ctr"/>
              <a:r>
                <a:rPr lang="en-US" sz="2400" b="1" cap="none" spc="0" dirty="0">
                  <a:ln w="0"/>
                  <a:solidFill>
                    <a:srgbClr val="8E0B3C"/>
                  </a:solidFill>
                  <a:effectLst>
                    <a:outerShdw blurRad="50800" dist="38100" algn="l" rotWithShape="0">
                      <a:prstClr val="black">
                        <a:alpha val="40000"/>
                      </a:prstClr>
                    </a:outerShdw>
                  </a:effectLst>
                  <a:latin typeface="Calibri" panose="020F0502020204030204" pitchFamily="34" charset="0"/>
                </a:rPr>
                <a:t>Matthew Redshaw &amp; Alfredo Estrace</a:t>
              </a:r>
            </a:p>
            <a:p>
              <a:pPr algn="ctr"/>
              <a:r>
                <a:rPr lang="en-US" sz="2400" b="1" cap="none" spc="0" dirty="0">
                  <a:ln w="0"/>
                  <a:solidFill>
                    <a:srgbClr val="8E0B3C"/>
                  </a:solidFill>
                  <a:effectLst>
                    <a:outerShdw blurRad="50800" dist="38100" algn="l" rotWithShape="0">
                      <a:prstClr val="black">
                        <a:alpha val="40000"/>
                      </a:prstClr>
                    </a:outerShdw>
                  </a:effectLst>
                  <a:latin typeface="Calibri" panose="020F0502020204030204" pitchFamily="34" charset="0"/>
                </a:rPr>
                <a:t>Central Michigan University</a:t>
              </a:r>
            </a:p>
            <a:p>
              <a:pPr algn="ctr"/>
              <a:endParaRPr lang="en-US" sz="2400" b="1" cap="none" spc="0" dirty="0">
                <a:ln w="0"/>
                <a:solidFill>
                  <a:srgbClr val="8E0B3C"/>
                </a:solidFill>
                <a:effectLst>
                  <a:outerShdw blurRad="50800" dist="38100" algn="l" rotWithShape="0">
                    <a:prstClr val="black">
                      <a:alpha val="40000"/>
                    </a:prstClr>
                  </a:outerShdw>
                </a:effectLst>
                <a:latin typeface="Calibri" panose="020F0502020204030204" pitchFamily="34" charset="0"/>
              </a:endParaRPr>
            </a:p>
            <a:p>
              <a:pPr algn="ctr"/>
              <a:r>
                <a:rPr lang="en-US" sz="2400" b="1" dirty="0">
                  <a:ln w="0"/>
                  <a:solidFill>
                    <a:srgbClr val="8E0B3C"/>
                  </a:solidFill>
                  <a:effectLst>
                    <a:outerShdw blurRad="50800" dist="38100" algn="l" rotWithShape="0">
                      <a:prstClr val="black">
                        <a:alpha val="40000"/>
                      </a:prstClr>
                    </a:outerShdw>
                  </a:effectLst>
                  <a:latin typeface="Calibri" panose="020F0502020204030204" pitchFamily="34" charset="0"/>
                </a:rPr>
                <a:t>TRIUMF ARIEL Science Workshop 2026</a:t>
              </a:r>
            </a:p>
            <a:p>
              <a:pPr algn="ctr"/>
              <a:r>
                <a:rPr lang="en-US" sz="2400" b="1" dirty="0">
                  <a:ln w="0"/>
                  <a:solidFill>
                    <a:srgbClr val="8E0B3C"/>
                  </a:solidFill>
                  <a:effectLst>
                    <a:outerShdw blurRad="50800" dist="38100" algn="l" rotWithShape="0">
                      <a:prstClr val="black">
                        <a:alpha val="40000"/>
                      </a:prstClr>
                    </a:outerShdw>
                  </a:effectLst>
                  <a:latin typeface="Calibri" panose="020F0502020204030204" pitchFamily="34" charset="0"/>
                </a:rPr>
                <a:t>Vancouver</a:t>
              </a:r>
              <a:r>
                <a:rPr lang="en-US" sz="2400" b="1" cap="none" spc="0" dirty="0">
                  <a:ln w="0"/>
                  <a:solidFill>
                    <a:srgbClr val="8E0B3C"/>
                  </a:solidFill>
                  <a:effectLst>
                    <a:outerShdw blurRad="50800" dist="38100" algn="l" rotWithShape="0">
                      <a:prstClr val="black">
                        <a:alpha val="40000"/>
                      </a:prstClr>
                    </a:outerShdw>
                  </a:effectLst>
                  <a:latin typeface="Calibri" panose="020F0502020204030204" pitchFamily="34" charset="0"/>
                </a:rPr>
                <a:t>, BC</a:t>
              </a:r>
            </a:p>
            <a:p>
              <a:pPr algn="ctr"/>
              <a:r>
                <a:rPr lang="en-US" sz="2400" b="1" cap="none" spc="0" dirty="0">
                  <a:ln w="0"/>
                  <a:solidFill>
                    <a:srgbClr val="8E0B3C"/>
                  </a:solidFill>
                  <a:effectLst>
                    <a:outerShdw blurRad="50800" dist="38100" algn="l" rotWithShape="0">
                      <a:prstClr val="black">
                        <a:alpha val="40000"/>
                      </a:prstClr>
                    </a:outerShdw>
                  </a:effectLst>
                  <a:latin typeface="Calibri" panose="020F0502020204030204" pitchFamily="34" charset="0"/>
                </a:rPr>
                <a:t>Wednesday April</a:t>
              </a:r>
              <a:r>
                <a:rPr lang="en-US" sz="2400" b="1" dirty="0">
                  <a:ln w="0"/>
                  <a:solidFill>
                    <a:srgbClr val="8E0B3C"/>
                  </a:solidFill>
                  <a:effectLst>
                    <a:outerShdw blurRad="50800" dist="38100" algn="l" rotWithShape="0">
                      <a:prstClr val="black">
                        <a:alpha val="40000"/>
                      </a:prstClr>
                    </a:outerShdw>
                  </a:effectLst>
                  <a:latin typeface="Calibri" panose="020F0502020204030204" pitchFamily="34" charset="0"/>
                </a:rPr>
                <a:t> 21</a:t>
              </a:r>
              <a:r>
                <a:rPr lang="en-US" sz="2400" b="1" baseline="30000" dirty="0">
                  <a:ln w="0"/>
                  <a:solidFill>
                    <a:srgbClr val="8E0B3C"/>
                  </a:solidFill>
                  <a:effectLst>
                    <a:outerShdw blurRad="50800" dist="38100" algn="l" rotWithShape="0">
                      <a:prstClr val="black">
                        <a:alpha val="40000"/>
                      </a:prstClr>
                    </a:outerShdw>
                  </a:effectLst>
                  <a:latin typeface="Calibri" panose="020F0502020204030204" pitchFamily="34" charset="0"/>
                </a:rPr>
                <a:t>st</a:t>
              </a:r>
              <a:r>
                <a:rPr lang="en-US" sz="2400" b="1" dirty="0">
                  <a:ln w="0"/>
                  <a:solidFill>
                    <a:srgbClr val="8E0B3C"/>
                  </a:solidFill>
                  <a:effectLst>
                    <a:outerShdw blurRad="50800" dist="38100" algn="l" rotWithShape="0">
                      <a:prstClr val="black">
                        <a:alpha val="40000"/>
                      </a:prstClr>
                    </a:outerShdw>
                  </a:effectLst>
                  <a:latin typeface="Calibri" panose="020F0502020204030204" pitchFamily="34" charset="0"/>
                </a:rPr>
                <a:t> 2026</a:t>
              </a:r>
              <a:endParaRPr lang="en-US" sz="2400" b="1" cap="none" spc="0" dirty="0">
                <a:ln w="0"/>
                <a:solidFill>
                  <a:srgbClr val="8E0B3C"/>
                </a:solidFill>
                <a:effectLst>
                  <a:outerShdw blurRad="50800" dist="38100" algn="l" rotWithShape="0">
                    <a:prstClr val="black">
                      <a:alpha val="40000"/>
                    </a:prstClr>
                  </a:outerShdw>
                </a:effectLst>
              </a:endParaRPr>
            </a:p>
          </p:txBody>
        </p:sp>
      </p:grpSp>
      <p:pic>
        <p:nvPicPr>
          <p:cNvPr id="7" name="Picture 2" descr="http://media.mwcradio.com/mimesis/2011-08/22/500px-Central-Michigan-University-seal_png_475x310_q85.jpg">
            <a:extLst>
              <a:ext uri="{FF2B5EF4-FFF2-40B4-BE49-F238E27FC236}">
                <a16:creationId xmlns:a16="http://schemas.microsoft.com/office/drawing/2014/main" id="{54393428-5291-258B-CBF9-3286265681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21"/>
            <a:ext cx="1111170" cy="10866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media.mwcradio.com/mimesis/2011-08/22/500px-Central-Michigan-University-seal_png_475x310_q85.jpg">
            <a:extLst>
              <a:ext uri="{FF2B5EF4-FFF2-40B4-BE49-F238E27FC236}">
                <a16:creationId xmlns:a16="http://schemas.microsoft.com/office/drawing/2014/main" id="{42807A44-462E-484D-DB87-74C8B03C63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80830" y="-1"/>
            <a:ext cx="1111170" cy="1086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589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2DD1766-7453-2039-E3FB-C8BFD40E3532}"/>
              </a:ext>
            </a:extLst>
          </p:cNvPr>
          <p:cNvGrpSpPr/>
          <p:nvPr/>
        </p:nvGrpSpPr>
        <p:grpSpPr>
          <a:xfrm>
            <a:off x="0" y="-3271"/>
            <a:ext cx="12192000" cy="771091"/>
            <a:chOff x="0" y="-2295"/>
            <a:chExt cx="12002814" cy="541150"/>
          </a:xfrm>
        </p:grpSpPr>
        <p:sp>
          <p:nvSpPr>
            <p:cNvPr id="6" name="Rectangle 5">
              <a:extLst>
                <a:ext uri="{FF2B5EF4-FFF2-40B4-BE49-F238E27FC236}">
                  <a16:creationId xmlns:a16="http://schemas.microsoft.com/office/drawing/2014/main" id="{77F36CDD-61D6-9F59-17B6-92D0A0CD49A4}"/>
                </a:ext>
              </a:extLst>
            </p:cNvPr>
            <p:cNvSpPr/>
            <p:nvPr/>
          </p:nvSpPr>
          <p:spPr>
            <a:xfrm>
              <a:off x="0" y="-2295"/>
              <a:ext cx="12002814" cy="541150"/>
            </a:xfrm>
            <a:prstGeom prst="rect">
              <a:avLst/>
            </a:prstGeom>
            <a:solidFill>
              <a:srgbClr val="FFD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D284EB3-CF37-FF84-453A-8ECDA605ABE6}"/>
                </a:ext>
              </a:extLst>
            </p:cNvPr>
            <p:cNvSpPr/>
            <p:nvPr/>
          </p:nvSpPr>
          <p:spPr>
            <a:xfrm>
              <a:off x="0" y="50447"/>
              <a:ext cx="12002813" cy="453594"/>
            </a:xfrm>
            <a:prstGeom prst="rect">
              <a:avLst/>
            </a:prstGeom>
            <a:noFill/>
          </p:spPr>
          <p:txBody>
            <a:bodyPr wrap="square" lIns="91440" tIns="45720" rIns="91440" bIns="45720" anchor="ctr">
              <a:spAutoFit/>
            </a:bodyPr>
            <a:lstStyle/>
            <a:p>
              <a:pPr algn="ctr"/>
              <a:r>
                <a:rPr lang="en-US" sz="3600" b="1" baseline="30000" dirty="0">
                  <a:solidFill>
                    <a:srgbClr val="8E0B3C"/>
                  </a:solidFill>
                  <a:effectLst>
                    <a:outerShdw blurRad="50800" dist="38100" algn="l" rotWithShape="0">
                      <a:prstClr val="black">
                        <a:alpha val="40000"/>
                      </a:prstClr>
                    </a:outerShdw>
                  </a:effectLst>
                  <a:latin typeface="Calibri" panose="020F0502020204030204" pitchFamily="34" charset="0"/>
                </a:rPr>
                <a:t>48</a:t>
              </a:r>
              <a:r>
                <a:rPr lang="en-US" sz="3600" b="1" dirty="0">
                  <a:solidFill>
                    <a:srgbClr val="8E0B3C"/>
                  </a:solidFill>
                  <a:effectLst>
                    <a:outerShdw blurRad="50800" dist="38100" algn="l" rotWithShape="0">
                      <a:prstClr val="black">
                        <a:alpha val="40000"/>
                      </a:prstClr>
                    </a:outerShdw>
                  </a:effectLst>
                  <a:latin typeface="Calibri" panose="020F0502020204030204" pitchFamily="34" charset="0"/>
                </a:rPr>
                <a:t>Ca single 𝛃-decay Q value</a:t>
              </a:r>
              <a:r>
                <a:rPr lang="en-US" sz="3600" b="1" dirty="0">
                  <a:ln w="0"/>
                  <a:solidFill>
                    <a:srgbClr val="8E0B3C"/>
                  </a:solidFill>
                  <a:effectLst>
                    <a:outerShdw blurRad="50800" dist="38100" algn="l" rotWithShape="0">
                      <a:prstClr val="black">
                        <a:alpha val="40000"/>
                      </a:prstClr>
                    </a:outerShdw>
                  </a:effectLst>
                </a:rPr>
                <a:t> </a:t>
              </a:r>
              <a:r>
                <a:rPr lang="en-US" sz="3600" b="1" dirty="0">
                  <a:solidFill>
                    <a:srgbClr val="8E0B3C"/>
                  </a:solidFill>
                  <a:effectLst>
                    <a:outerShdw blurRad="50800" dist="38100" algn="l" rotWithShape="0">
                      <a:prstClr val="black">
                        <a:alpha val="40000"/>
                      </a:prstClr>
                    </a:outerShdw>
                  </a:effectLst>
                  <a:latin typeface="Calibri" panose="020F0502020204030204" pitchFamily="34" charset="0"/>
                </a:rPr>
                <a:t>(TITAN @ TRIUMF)</a:t>
              </a:r>
              <a:endParaRPr lang="en-US" sz="3600" b="1" cap="none" spc="0" dirty="0">
                <a:ln w="0"/>
                <a:solidFill>
                  <a:srgbClr val="8E0B3C"/>
                </a:solidFill>
                <a:effectLst>
                  <a:outerShdw blurRad="50800" dist="38100" algn="l" rotWithShape="0">
                    <a:prstClr val="black">
                      <a:alpha val="40000"/>
                    </a:prstClr>
                  </a:outerShdw>
                </a:effectLst>
              </a:endParaRPr>
            </a:p>
          </p:txBody>
        </p:sp>
      </p:grpSp>
      <p:pic>
        <p:nvPicPr>
          <p:cNvPr id="7" name="Picture 2" descr="http://media.mwcradio.com/mimesis/2011-08/22/500px-Central-Michigan-University-seal_png_475x310_q85.jpg">
            <a:extLst>
              <a:ext uri="{FF2B5EF4-FFF2-40B4-BE49-F238E27FC236}">
                <a16:creationId xmlns:a16="http://schemas.microsoft.com/office/drawing/2014/main" id="{54393428-5291-258B-CBF9-3286265681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21"/>
            <a:ext cx="783296" cy="7659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media.mwcradio.com/mimesis/2011-08/22/500px-Central-Michigan-University-seal_png_475x310_q85.jpg">
            <a:extLst>
              <a:ext uri="{FF2B5EF4-FFF2-40B4-BE49-F238E27FC236}">
                <a16:creationId xmlns:a16="http://schemas.microsoft.com/office/drawing/2014/main" id="{42807A44-462E-484D-DB87-74C8B03C63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06842" y="0"/>
            <a:ext cx="785158" cy="7678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11B6D21-AAD2-441B-8F1B-2B7900FC2BEA}"/>
              </a:ext>
            </a:extLst>
          </p:cNvPr>
          <p:cNvPicPr>
            <a:picLocks noChangeAspect="1"/>
          </p:cNvPicPr>
          <p:nvPr/>
        </p:nvPicPr>
        <p:blipFill rotWithShape="1">
          <a:blip r:embed="rId3">
            <a:extLst>
              <a:ext uri="{28A0092B-C50C-407E-A947-70E740481C1C}">
                <a14:useLocalDpi xmlns:a14="http://schemas.microsoft.com/office/drawing/2010/main" val="0"/>
              </a:ext>
            </a:extLst>
          </a:blip>
          <a:srcRect l="30280" b="44959"/>
          <a:stretch/>
        </p:blipFill>
        <p:spPr bwMode="auto">
          <a:xfrm>
            <a:off x="177064" y="837881"/>
            <a:ext cx="6033918" cy="3477143"/>
          </a:xfrm>
          <a:prstGeom prst="rect">
            <a:avLst/>
          </a:prstGeom>
          <a:noFill/>
          <a:ln>
            <a:noFill/>
          </a:ln>
        </p:spPr>
      </p:pic>
      <p:sp>
        <p:nvSpPr>
          <p:cNvPr id="3" name="Rectangle 2">
            <a:extLst>
              <a:ext uri="{FF2B5EF4-FFF2-40B4-BE49-F238E27FC236}">
                <a16:creationId xmlns:a16="http://schemas.microsoft.com/office/drawing/2014/main" id="{0E729BD5-0652-D390-48C6-67069FCA960C}"/>
              </a:ext>
            </a:extLst>
          </p:cNvPr>
          <p:cNvSpPr/>
          <p:nvPr/>
        </p:nvSpPr>
        <p:spPr>
          <a:xfrm>
            <a:off x="0" y="3634800"/>
            <a:ext cx="1693630" cy="8140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table with numbers and symbols&#10;&#10;Description automatically generated">
            <a:extLst>
              <a:ext uri="{FF2B5EF4-FFF2-40B4-BE49-F238E27FC236}">
                <a16:creationId xmlns:a16="http://schemas.microsoft.com/office/drawing/2014/main" id="{140015E2-F2F6-3F6D-A064-C86AA84C4C4F}"/>
              </a:ext>
            </a:extLst>
          </p:cNvPr>
          <p:cNvPicPr>
            <a:picLocks noChangeAspect="1"/>
          </p:cNvPicPr>
          <p:nvPr/>
        </p:nvPicPr>
        <p:blipFill>
          <a:blip r:embed="rId4"/>
          <a:stretch>
            <a:fillRect/>
          </a:stretch>
        </p:blipFill>
        <p:spPr>
          <a:xfrm>
            <a:off x="556759" y="4315024"/>
            <a:ext cx="5274527" cy="2492359"/>
          </a:xfrm>
          <a:prstGeom prst="rect">
            <a:avLst/>
          </a:prstGeom>
        </p:spPr>
      </p:pic>
      <p:sp>
        <p:nvSpPr>
          <p:cNvPr id="18" name="Rectangle 17">
            <a:extLst>
              <a:ext uri="{FF2B5EF4-FFF2-40B4-BE49-F238E27FC236}">
                <a16:creationId xmlns:a16="http://schemas.microsoft.com/office/drawing/2014/main" id="{FEE15444-A172-E740-D4EC-B6EC2E0D1E17}"/>
              </a:ext>
            </a:extLst>
          </p:cNvPr>
          <p:cNvSpPr/>
          <p:nvPr/>
        </p:nvSpPr>
        <p:spPr>
          <a:xfrm>
            <a:off x="391648" y="5642517"/>
            <a:ext cx="5439638" cy="46835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62A3EBE-8320-8C0C-0CD7-172D486F882E}"/>
              </a:ext>
            </a:extLst>
          </p:cNvPr>
          <p:cNvSpPr txBox="1"/>
          <p:nvPr/>
        </p:nvSpPr>
        <p:spPr>
          <a:xfrm>
            <a:off x="7061435" y="980098"/>
            <a:ext cx="4502379" cy="646331"/>
          </a:xfrm>
          <a:prstGeom prst="rect">
            <a:avLst/>
          </a:prstGeom>
          <a:noFill/>
        </p:spPr>
        <p:txBody>
          <a:bodyPr wrap="square">
            <a:spAutoFit/>
          </a:bodyPr>
          <a:lstStyle/>
          <a:p>
            <a:pPr algn="ctr"/>
            <a:r>
              <a:rPr lang="en-US" baseline="30000" dirty="0">
                <a:solidFill>
                  <a:srgbClr val="C00000"/>
                </a:solidFill>
                <a:latin typeface="Comic Sans MS" panose="030F0902030302020204" pitchFamily="66" charset="0"/>
              </a:rPr>
              <a:t>48</a:t>
            </a:r>
            <a:r>
              <a:rPr lang="en-US" dirty="0">
                <a:solidFill>
                  <a:srgbClr val="C00000"/>
                </a:solidFill>
                <a:latin typeface="Comic Sans MS" panose="030F0902030302020204" pitchFamily="66" charset="0"/>
              </a:rPr>
              <a:t>Ca - </a:t>
            </a:r>
            <a:r>
              <a:rPr lang="en-US" baseline="30000" dirty="0">
                <a:solidFill>
                  <a:srgbClr val="C00000"/>
                </a:solidFill>
                <a:latin typeface="Comic Sans MS" panose="030F0902030302020204" pitchFamily="66" charset="0"/>
              </a:rPr>
              <a:t>48</a:t>
            </a:r>
            <a:r>
              <a:rPr lang="en-US" dirty="0">
                <a:solidFill>
                  <a:srgbClr val="C00000"/>
                </a:solidFill>
                <a:latin typeface="Comic Sans MS" panose="030F0902030302020204" pitchFamily="66" charset="0"/>
              </a:rPr>
              <a:t>Sc Q value measurement with TITAN @ TRIUMF</a:t>
            </a:r>
            <a:endParaRPr lang="en-US" baseline="30000" dirty="0"/>
          </a:p>
        </p:txBody>
      </p:sp>
      <p:sp>
        <p:nvSpPr>
          <p:cNvPr id="20" name="TextBox 19">
            <a:extLst>
              <a:ext uri="{FF2B5EF4-FFF2-40B4-BE49-F238E27FC236}">
                <a16:creationId xmlns:a16="http://schemas.microsoft.com/office/drawing/2014/main" id="{BAD0BEC9-BE0A-86DD-D326-8CE7970022EA}"/>
              </a:ext>
            </a:extLst>
          </p:cNvPr>
          <p:cNvSpPr txBox="1"/>
          <p:nvPr/>
        </p:nvSpPr>
        <p:spPr>
          <a:xfrm>
            <a:off x="7306322" y="5308790"/>
            <a:ext cx="4100520" cy="1477328"/>
          </a:xfrm>
          <a:prstGeom prst="rect">
            <a:avLst/>
          </a:prstGeom>
          <a:noFill/>
        </p:spPr>
        <p:txBody>
          <a:bodyPr wrap="square">
            <a:spAutoFit/>
          </a:bodyPr>
          <a:lstStyle/>
          <a:p>
            <a:pPr algn="ctr"/>
            <a:r>
              <a:rPr lang="en-US" b="1" u="sng" dirty="0">
                <a:solidFill>
                  <a:srgbClr val="C00000"/>
                </a:solidFill>
                <a:latin typeface="Comic Sans MS" panose="030F0902030302020204" pitchFamily="66" charset="0"/>
              </a:rPr>
              <a:t>Preliminary result</a:t>
            </a:r>
            <a:r>
              <a:rPr lang="en-US" b="1" dirty="0">
                <a:solidFill>
                  <a:srgbClr val="C00000"/>
                </a:solidFill>
                <a:latin typeface="Comic Sans MS" panose="030F0902030302020204" pitchFamily="66" charset="0"/>
              </a:rPr>
              <a:t> (in preparation):</a:t>
            </a:r>
          </a:p>
          <a:p>
            <a:pPr algn="ctr"/>
            <a:r>
              <a:rPr lang="en-US" dirty="0">
                <a:solidFill>
                  <a:srgbClr val="C00000"/>
                </a:solidFill>
                <a:latin typeface="Comic Sans MS" panose="030F0902030302020204" pitchFamily="66" charset="0"/>
              </a:rPr>
              <a:t>In agreement with AME Q value </a:t>
            </a:r>
          </a:p>
          <a:p>
            <a:pPr algn="ctr"/>
            <a:r>
              <a:rPr lang="en-US" dirty="0">
                <a:solidFill>
                  <a:srgbClr val="C00000"/>
                </a:solidFill>
                <a:latin typeface="Comic Sans MS" panose="030F0902030302020204" pitchFamily="66" charset="0"/>
              </a:rPr>
              <a:t>Uncertainty 1 keV</a:t>
            </a:r>
          </a:p>
          <a:p>
            <a:pPr algn="ctr"/>
            <a:r>
              <a:rPr lang="en-US" dirty="0">
                <a:solidFill>
                  <a:srgbClr val="C00000"/>
                </a:solidFill>
                <a:latin typeface="Comic Sans MS" panose="030F0902030302020204" pitchFamily="66" charset="0"/>
              </a:rPr>
              <a:t>∴ No significant change in calculated single 𝛽-decay lifetime expected</a:t>
            </a:r>
            <a:endParaRPr lang="en-US" dirty="0"/>
          </a:p>
        </p:txBody>
      </p:sp>
      <p:pic>
        <p:nvPicPr>
          <p:cNvPr id="10" name="Graphic 9">
            <a:extLst>
              <a:ext uri="{FF2B5EF4-FFF2-40B4-BE49-F238E27FC236}">
                <a16:creationId xmlns:a16="http://schemas.microsoft.com/office/drawing/2014/main" id="{2FA9971E-9E76-17EA-8E96-874385EB238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516503" y="1473683"/>
            <a:ext cx="4890339" cy="3830364"/>
          </a:xfrm>
          <a:prstGeom prst="rect">
            <a:avLst/>
          </a:prstGeom>
        </p:spPr>
      </p:pic>
      <p:sp>
        <p:nvSpPr>
          <p:cNvPr id="26" name="TextBox 25">
            <a:extLst>
              <a:ext uri="{FF2B5EF4-FFF2-40B4-BE49-F238E27FC236}">
                <a16:creationId xmlns:a16="http://schemas.microsoft.com/office/drawing/2014/main" id="{CA24034B-63B0-F3D6-DC2C-78263C3E8D97}"/>
              </a:ext>
            </a:extLst>
          </p:cNvPr>
          <p:cNvSpPr txBox="1"/>
          <p:nvPr/>
        </p:nvSpPr>
        <p:spPr>
          <a:xfrm>
            <a:off x="10326738" y="4290976"/>
            <a:ext cx="653276" cy="369332"/>
          </a:xfrm>
          <a:prstGeom prst="rect">
            <a:avLst/>
          </a:prstGeom>
          <a:solidFill>
            <a:schemeClr val="bg1"/>
          </a:solidFill>
        </p:spPr>
        <p:txBody>
          <a:bodyPr wrap="square">
            <a:spAutoFit/>
          </a:bodyPr>
          <a:lstStyle/>
          <a:p>
            <a:r>
              <a:rPr lang="en-US" baseline="30000" dirty="0">
                <a:solidFill>
                  <a:srgbClr val="C00000"/>
                </a:solidFill>
                <a:latin typeface="Comic Sans MS" panose="030F0902030302020204" pitchFamily="66" charset="0"/>
              </a:rPr>
              <a:t>48</a:t>
            </a:r>
            <a:r>
              <a:rPr lang="en-US" dirty="0">
                <a:solidFill>
                  <a:srgbClr val="C00000"/>
                </a:solidFill>
                <a:latin typeface="Comic Sans MS" panose="030F0902030302020204" pitchFamily="66" charset="0"/>
              </a:rPr>
              <a:t>Sc</a:t>
            </a:r>
            <a:endParaRPr lang="en-US" dirty="0"/>
          </a:p>
        </p:txBody>
      </p:sp>
      <p:sp>
        <p:nvSpPr>
          <p:cNvPr id="24" name="TextBox 23">
            <a:extLst>
              <a:ext uri="{FF2B5EF4-FFF2-40B4-BE49-F238E27FC236}">
                <a16:creationId xmlns:a16="http://schemas.microsoft.com/office/drawing/2014/main" id="{40733DDA-0E47-8623-B6CA-580D43891F4C}"/>
              </a:ext>
            </a:extLst>
          </p:cNvPr>
          <p:cNvSpPr txBox="1"/>
          <p:nvPr/>
        </p:nvSpPr>
        <p:spPr>
          <a:xfrm>
            <a:off x="7694003" y="4326365"/>
            <a:ext cx="727617" cy="369332"/>
          </a:xfrm>
          <a:prstGeom prst="rect">
            <a:avLst/>
          </a:prstGeom>
          <a:solidFill>
            <a:schemeClr val="bg1"/>
          </a:solidFill>
        </p:spPr>
        <p:txBody>
          <a:bodyPr wrap="square">
            <a:spAutoFit/>
          </a:bodyPr>
          <a:lstStyle/>
          <a:p>
            <a:r>
              <a:rPr lang="en-US" baseline="30000" dirty="0">
                <a:solidFill>
                  <a:srgbClr val="C00000"/>
                </a:solidFill>
                <a:latin typeface="Comic Sans MS" panose="030F0902030302020204" pitchFamily="66" charset="0"/>
              </a:rPr>
              <a:t>48</a:t>
            </a:r>
            <a:r>
              <a:rPr lang="en-US" dirty="0">
                <a:solidFill>
                  <a:srgbClr val="C00000"/>
                </a:solidFill>
                <a:latin typeface="Comic Sans MS" panose="030F0902030302020204" pitchFamily="66" charset="0"/>
              </a:rPr>
              <a:t>Ca</a:t>
            </a:r>
            <a:endParaRPr lang="en-US" dirty="0"/>
          </a:p>
        </p:txBody>
      </p:sp>
    </p:spTree>
    <p:extLst>
      <p:ext uri="{BB962C8B-B14F-4D97-AF65-F5344CB8AC3E}">
        <p14:creationId xmlns:p14="http://schemas.microsoft.com/office/powerpoint/2010/main" val="76146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EA830-1BA2-E36E-78D4-6575F453DC9E}"/>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E1C73D39-1ACC-9324-D1A5-DA63167355F0}"/>
              </a:ext>
            </a:extLst>
          </p:cNvPr>
          <p:cNvGrpSpPr/>
          <p:nvPr/>
        </p:nvGrpSpPr>
        <p:grpSpPr>
          <a:xfrm>
            <a:off x="0" y="-3271"/>
            <a:ext cx="12192000" cy="771091"/>
            <a:chOff x="0" y="-2295"/>
            <a:chExt cx="12002814" cy="541150"/>
          </a:xfrm>
        </p:grpSpPr>
        <p:sp>
          <p:nvSpPr>
            <p:cNvPr id="6" name="Rectangle 5">
              <a:extLst>
                <a:ext uri="{FF2B5EF4-FFF2-40B4-BE49-F238E27FC236}">
                  <a16:creationId xmlns:a16="http://schemas.microsoft.com/office/drawing/2014/main" id="{7D03391C-E04C-E8C6-7E08-9FFE63BC02E1}"/>
                </a:ext>
              </a:extLst>
            </p:cNvPr>
            <p:cNvSpPr/>
            <p:nvPr/>
          </p:nvSpPr>
          <p:spPr>
            <a:xfrm>
              <a:off x="0" y="-2295"/>
              <a:ext cx="12002814" cy="541150"/>
            </a:xfrm>
            <a:prstGeom prst="rect">
              <a:avLst/>
            </a:prstGeom>
            <a:solidFill>
              <a:srgbClr val="FFD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62B0CCA-4BCB-89D4-B64C-73A593316B93}"/>
                </a:ext>
              </a:extLst>
            </p:cNvPr>
            <p:cNvSpPr/>
            <p:nvPr/>
          </p:nvSpPr>
          <p:spPr>
            <a:xfrm>
              <a:off x="0" y="50447"/>
              <a:ext cx="12002813" cy="453594"/>
            </a:xfrm>
            <a:prstGeom prst="rect">
              <a:avLst/>
            </a:prstGeom>
            <a:noFill/>
          </p:spPr>
          <p:txBody>
            <a:bodyPr wrap="square" lIns="91440" tIns="45720" rIns="91440" bIns="45720" anchor="ctr">
              <a:spAutoFit/>
            </a:bodyPr>
            <a:lstStyle/>
            <a:p>
              <a:pPr algn="ctr"/>
              <a:r>
                <a:rPr lang="en-US" sz="3600" b="1" dirty="0">
                  <a:solidFill>
                    <a:srgbClr val="8E0B3C"/>
                  </a:solidFill>
                  <a:effectLst>
                    <a:outerShdw blurRad="50800" dist="38100" algn="l" rotWithShape="0">
                      <a:prstClr val="black">
                        <a:alpha val="40000"/>
                      </a:prstClr>
                    </a:outerShdw>
                  </a:effectLst>
                  <a:latin typeface="Calibri" panose="020F0502020204030204" pitchFamily="34" charset="0"/>
                </a:rPr>
                <a:t>EC Q value of </a:t>
              </a:r>
              <a:r>
                <a:rPr lang="en-US" sz="3600" b="1" baseline="30000" dirty="0">
                  <a:solidFill>
                    <a:srgbClr val="8E0B3C"/>
                  </a:solidFill>
                  <a:effectLst>
                    <a:outerShdw blurRad="50800" dist="38100" algn="l" rotWithShape="0">
                      <a:prstClr val="black">
                        <a:alpha val="40000"/>
                      </a:prstClr>
                    </a:outerShdw>
                  </a:effectLst>
                  <a:latin typeface="Calibri" panose="020F0502020204030204" pitchFamily="34" charset="0"/>
                </a:rPr>
                <a:t>7</a:t>
              </a:r>
              <a:r>
                <a:rPr lang="en-US" sz="3600" b="1" dirty="0">
                  <a:solidFill>
                    <a:srgbClr val="8E0B3C"/>
                  </a:solidFill>
                  <a:effectLst>
                    <a:outerShdw blurRad="50800" dist="38100" algn="l" rotWithShape="0">
                      <a:prstClr val="black">
                        <a:alpha val="40000"/>
                      </a:prstClr>
                    </a:outerShdw>
                  </a:effectLst>
                  <a:latin typeface="Calibri" panose="020F0502020204030204" pitchFamily="34" charset="0"/>
                </a:rPr>
                <a:t>Be to aid </a:t>
              </a:r>
              <a:r>
                <a:rPr lang="en-US" sz="3600" b="1" dirty="0" err="1">
                  <a:solidFill>
                    <a:srgbClr val="8E0B3C"/>
                  </a:solidFill>
                  <a:effectLst>
                    <a:outerShdw blurRad="50800" dist="38100" algn="l" rotWithShape="0">
                      <a:prstClr val="black">
                        <a:alpha val="40000"/>
                      </a:prstClr>
                    </a:outerShdw>
                  </a:effectLst>
                  <a:latin typeface="Calibri" panose="020F0502020204030204" pitchFamily="34" charset="0"/>
                </a:rPr>
                <a:t>BeEST</a:t>
              </a:r>
              <a:r>
                <a:rPr lang="en-US" sz="3600" b="1" dirty="0">
                  <a:solidFill>
                    <a:srgbClr val="8E0B3C"/>
                  </a:solidFill>
                  <a:effectLst>
                    <a:outerShdw blurRad="50800" dist="38100" algn="l" rotWithShape="0">
                      <a:prstClr val="black">
                        <a:alpha val="40000"/>
                      </a:prstClr>
                    </a:outerShdw>
                  </a:effectLst>
                  <a:latin typeface="Calibri" panose="020F0502020204030204" pitchFamily="34" charset="0"/>
                </a:rPr>
                <a:t> (LEBIT @ FRIB)</a:t>
              </a:r>
              <a:endParaRPr lang="en-US" sz="3600" b="1" dirty="0">
                <a:ln w="0"/>
                <a:solidFill>
                  <a:srgbClr val="8E0B3C"/>
                </a:solidFill>
                <a:effectLst>
                  <a:outerShdw blurRad="50800" dist="38100" algn="l" rotWithShape="0">
                    <a:prstClr val="black">
                      <a:alpha val="40000"/>
                    </a:prstClr>
                  </a:outerShdw>
                </a:effectLst>
              </a:endParaRPr>
            </a:p>
          </p:txBody>
        </p:sp>
      </p:grpSp>
      <p:pic>
        <p:nvPicPr>
          <p:cNvPr id="7" name="Picture 2" descr="http://media.mwcradio.com/mimesis/2011-08/22/500px-Central-Michigan-University-seal_png_475x310_q85.jpg">
            <a:extLst>
              <a:ext uri="{FF2B5EF4-FFF2-40B4-BE49-F238E27FC236}">
                <a16:creationId xmlns:a16="http://schemas.microsoft.com/office/drawing/2014/main" id="{30FB3AD5-7713-3407-BFF0-7632AE5095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21"/>
            <a:ext cx="783296" cy="7659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media.mwcradio.com/mimesis/2011-08/22/500px-Central-Michigan-University-seal_png_475x310_q85.jpg">
            <a:extLst>
              <a:ext uri="{FF2B5EF4-FFF2-40B4-BE49-F238E27FC236}">
                <a16:creationId xmlns:a16="http://schemas.microsoft.com/office/drawing/2014/main" id="{F15713B7-4332-9FAA-A99A-C671E31934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06842" y="0"/>
            <a:ext cx="785158" cy="767820"/>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FA9EAF88-817A-2AFB-E9CF-9A7ED475628E}"/>
              </a:ext>
            </a:extLst>
          </p:cNvPr>
          <p:cNvGrpSpPr/>
          <p:nvPr/>
        </p:nvGrpSpPr>
        <p:grpSpPr>
          <a:xfrm>
            <a:off x="7049686" y="3600679"/>
            <a:ext cx="4357156" cy="3244307"/>
            <a:chOff x="8305666" y="2571755"/>
            <a:chExt cx="3662256" cy="3307774"/>
          </a:xfrm>
        </p:grpSpPr>
        <p:pic>
          <p:nvPicPr>
            <p:cNvPr id="19" name="Picture 18">
              <a:extLst>
                <a:ext uri="{FF2B5EF4-FFF2-40B4-BE49-F238E27FC236}">
                  <a16:creationId xmlns:a16="http://schemas.microsoft.com/office/drawing/2014/main" id="{D01D7DF5-4CC6-377F-5D13-4D58C2476611}"/>
                </a:ext>
              </a:extLst>
            </p:cNvPr>
            <p:cNvPicPr>
              <a:picLocks noChangeAspect="1"/>
            </p:cNvPicPr>
            <p:nvPr/>
          </p:nvPicPr>
          <p:blipFill rotWithShape="1">
            <a:blip r:embed="rId3"/>
            <a:srcRect b="23483"/>
            <a:stretch/>
          </p:blipFill>
          <p:spPr>
            <a:xfrm>
              <a:off x="8305667" y="2571755"/>
              <a:ext cx="3662255" cy="2950654"/>
            </a:xfrm>
            <a:prstGeom prst="rect">
              <a:avLst/>
            </a:prstGeom>
          </p:spPr>
        </p:pic>
        <p:pic>
          <p:nvPicPr>
            <p:cNvPr id="20" name="Picture 19">
              <a:extLst>
                <a:ext uri="{FF2B5EF4-FFF2-40B4-BE49-F238E27FC236}">
                  <a16:creationId xmlns:a16="http://schemas.microsoft.com/office/drawing/2014/main" id="{1614B6AE-A62E-B11E-26D9-4B804982C49E}"/>
                </a:ext>
              </a:extLst>
            </p:cNvPr>
            <p:cNvPicPr>
              <a:picLocks noChangeAspect="1"/>
            </p:cNvPicPr>
            <p:nvPr/>
          </p:nvPicPr>
          <p:blipFill rotWithShape="1">
            <a:blip r:embed="rId3"/>
            <a:srcRect t="90223" b="-746"/>
            <a:stretch/>
          </p:blipFill>
          <p:spPr>
            <a:xfrm>
              <a:off x="8305666" y="5473749"/>
              <a:ext cx="3662255" cy="405780"/>
            </a:xfrm>
            <a:prstGeom prst="rect">
              <a:avLst/>
            </a:prstGeom>
          </p:spPr>
        </p:pic>
        <p:sp>
          <p:nvSpPr>
            <p:cNvPr id="21" name="Rectangle 20">
              <a:extLst>
                <a:ext uri="{FF2B5EF4-FFF2-40B4-BE49-F238E27FC236}">
                  <a16:creationId xmlns:a16="http://schemas.microsoft.com/office/drawing/2014/main" id="{34F95618-3189-9260-53B3-9A5EC8E44444}"/>
                </a:ext>
              </a:extLst>
            </p:cNvPr>
            <p:cNvSpPr/>
            <p:nvPr/>
          </p:nvSpPr>
          <p:spPr>
            <a:xfrm>
              <a:off x="8305666" y="5389118"/>
              <a:ext cx="456369" cy="3750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3" descr="A diagram of a red circle with yellow arrows and red dots&#10;&#10;AI-generated content may be incorrect.">
            <a:extLst>
              <a:ext uri="{FF2B5EF4-FFF2-40B4-BE49-F238E27FC236}">
                <a16:creationId xmlns:a16="http://schemas.microsoft.com/office/drawing/2014/main" id="{74D83943-D76E-E485-46CF-87AD5832152F}"/>
              </a:ext>
            </a:extLst>
          </p:cNvPr>
          <p:cNvPicPr>
            <a:picLocks noChangeAspect="1"/>
          </p:cNvPicPr>
          <p:nvPr/>
        </p:nvPicPr>
        <p:blipFill>
          <a:blip r:embed="rId4"/>
          <a:srcRect t="14005"/>
          <a:stretch>
            <a:fillRect/>
          </a:stretch>
        </p:blipFill>
        <p:spPr>
          <a:xfrm>
            <a:off x="528765" y="1338553"/>
            <a:ext cx="6100921" cy="2092168"/>
          </a:xfrm>
          <a:prstGeom prst="rect">
            <a:avLst/>
          </a:prstGeom>
        </p:spPr>
      </p:pic>
      <p:sp>
        <p:nvSpPr>
          <p:cNvPr id="2" name="TextBox 1">
            <a:extLst>
              <a:ext uri="{FF2B5EF4-FFF2-40B4-BE49-F238E27FC236}">
                <a16:creationId xmlns:a16="http://schemas.microsoft.com/office/drawing/2014/main" id="{77710D12-4172-1C32-88D4-4C7CD1CBEFDE}"/>
              </a:ext>
            </a:extLst>
          </p:cNvPr>
          <p:cNvSpPr txBox="1"/>
          <p:nvPr/>
        </p:nvSpPr>
        <p:spPr>
          <a:xfrm>
            <a:off x="144932" y="778363"/>
            <a:ext cx="7589385" cy="400110"/>
          </a:xfrm>
          <a:prstGeom prst="rect">
            <a:avLst/>
          </a:prstGeom>
          <a:noFill/>
        </p:spPr>
        <p:txBody>
          <a:bodyPr wrap="none" rtlCol="0">
            <a:spAutoFit/>
          </a:bodyPr>
          <a:lstStyle/>
          <a:p>
            <a:r>
              <a:rPr lang="en-US" sz="2000" b="1" dirty="0" err="1"/>
              <a:t>BeEST</a:t>
            </a:r>
            <a:r>
              <a:rPr lang="en-US" sz="2000" dirty="0"/>
              <a:t>:  </a:t>
            </a:r>
            <a:r>
              <a:rPr lang="en-US" sz="2000" b="1" i="0" dirty="0">
                <a:solidFill>
                  <a:srgbClr val="000000"/>
                </a:solidFill>
                <a:effectLst/>
              </a:rPr>
              <a:t>Be</a:t>
            </a:r>
            <a:r>
              <a:rPr lang="en-US" sz="2000" b="0" i="0" dirty="0">
                <a:solidFill>
                  <a:srgbClr val="000000"/>
                </a:solidFill>
                <a:effectLst/>
              </a:rPr>
              <a:t>ryllium </a:t>
            </a:r>
            <a:r>
              <a:rPr lang="en-US" sz="2000" b="1" i="0" dirty="0">
                <a:solidFill>
                  <a:srgbClr val="000000"/>
                </a:solidFill>
                <a:effectLst/>
              </a:rPr>
              <a:t>E</a:t>
            </a:r>
            <a:r>
              <a:rPr lang="en-US" sz="2000" b="0" i="0" dirty="0">
                <a:solidFill>
                  <a:srgbClr val="000000"/>
                </a:solidFill>
                <a:effectLst/>
              </a:rPr>
              <a:t>lectron capture in </a:t>
            </a:r>
            <a:r>
              <a:rPr lang="en-US" sz="2000" b="1" i="0" dirty="0">
                <a:solidFill>
                  <a:srgbClr val="000000"/>
                </a:solidFill>
                <a:effectLst/>
              </a:rPr>
              <a:t>S</a:t>
            </a:r>
            <a:r>
              <a:rPr lang="en-US" sz="2000" b="0" i="0" dirty="0">
                <a:solidFill>
                  <a:srgbClr val="000000"/>
                </a:solidFill>
                <a:effectLst/>
              </a:rPr>
              <a:t>uperconducting </a:t>
            </a:r>
            <a:r>
              <a:rPr lang="en-US" sz="2000" b="1" i="0" dirty="0">
                <a:solidFill>
                  <a:srgbClr val="000000"/>
                </a:solidFill>
                <a:effectLst/>
              </a:rPr>
              <a:t>T</a:t>
            </a:r>
            <a:r>
              <a:rPr lang="en-US" sz="2000" b="0" i="0" dirty="0">
                <a:solidFill>
                  <a:srgbClr val="000000"/>
                </a:solidFill>
                <a:effectLst/>
              </a:rPr>
              <a:t>unnel junctions</a:t>
            </a:r>
          </a:p>
        </p:txBody>
      </p:sp>
      <p:grpSp>
        <p:nvGrpSpPr>
          <p:cNvPr id="4" name="Group 3">
            <a:extLst>
              <a:ext uri="{FF2B5EF4-FFF2-40B4-BE49-F238E27FC236}">
                <a16:creationId xmlns:a16="http://schemas.microsoft.com/office/drawing/2014/main" id="{60C5D42D-CEA4-5C44-E547-299F00C89A18}"/>
              </a:ext>
            </a:extLst>
          </p:cNvPr>
          <p:cNvGrpSpPr/>
          <p:nvPr/>
        </p:nvGrpSpPr>
        <p:grpSpPr>
          <a:xfrm>
            <a:off x="723508" y="3686048"/>
            <a:ext cx="5949333" cy="2894039"/>
            <a:chOff x="2091961" y="1339642"/>
            <a:chExt cx="3821574" cy="1858996"/>
          </a:xfrm>
        </p:grpSpPr>
        <p:pic>
          <p:nvPicPr>
            <p:cNvPr id="10" name="Picture 9">
              <a:extLst>
                <a:ext uri="{FF2B5EF4-FFF2-40B4-BE49-F238E27FC236}">
                  <a16:creationId xmlns:a16="http://schemas.microsoft.com/office/drawing/2014/main" id="{11758369-59FB-10DF-77FD-5BEAB283B2D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29148"/>
            <a:stretch/>
          </p:blipFill>
          <p:spPr>
            <a:xfrm>
              <a:off x="2091961" y="1339642"/>
              <a:ext cx="3668760" cy="1792971"/>
            </a:xfrm>
            <a:prstGeom prst="rect">
              <a:avLst/>
            </a:prstGeom>
          </p:spPr>
        </p:pic>
        <p:pic>
          <p:nvPicPr>
            <p:cNvPr id="11" name="Picture 10">
              <a:extLst>
                <a:ext uri="{FF2B5EF4-FFF2-40B4-BE49-F238E27FC236}">
                  <a16:creationId xmlns:a16="http://schemas.microsoft.com/office/drawing/2014/main" id="{C5CAA53F-CC26-F0E0-A639-D6DFCD80973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5277" t="19377" r="35589" b="9546"/>
            <a:stretch/>
          </p:blipFill>
          <p:spPr>
            <a:xfrm>
              <a:off x="3926341" y="1519968"/>
              <a:ext cx="1987194" cy="1678670"/>
            </a:xfrm>
            <a:prstGeom prst="rect">
              <a:avLst/>
            </a:prstGeom>
          </p:spPr>
        </p:pic>
        <p:sp>
          <p:nvSpPr>
            <p:cNvPr id="12" name="Rectangle 11">
              <a:extLst>
                <a:ext uri="{FF2B5EF4-FFF2-40B4-BE49-F238E27FC236}">
                  <a16:creationId xmlns:a16="http://schemas.microsoft.com/office/drawing/2014/main" id="{11C55629-7B3F-FC82-CF4A-9CEA937F9E0D}"/>
                </a:ext>
              </a:extLst>
            </p:cNvPr>
            <p:cNvSpPr/>
            <p:nvPr/>
          </p:nvSpPr>
          <p:spPr>
            <a:xfrm>
              <a:off x="5607570" y="2666098"/>
              <a:ext cx="245237" cy="184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4679F31-5AE1-4B84-4C83-6D2AE9528464}"/>
                </a:ext>
              </a:extLst>
            </p:cNvPr>
            <p:cNvSpPr/>
            <p:nvPr/>
          </p:nvSpPr>
          <p:spPr>
            <a:xfrm>
              <a:off x="5607569" y="1992198"/>
              <a:ext cx="288688" cy="3258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84FBFCC-2B8C-7D9D-EAC6-499004146598}"/>
                </a:ext>
              </a:extLst>
            </p:cNvPr>
            <p:cNvSpPr/>
            <p:nvPr/>
          </p:nvSpPr>
          <p:spPr>
            <a:xfrm>
              <a:off x="5186273" y="2144438"/>
              <a:ext cx="404018" cy="161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95A5A61-DB43-1BDD-1873-A116798F0435}"/>
                </a:ext>
              </a:extLst>
            </p:cNvPr>
            <p:cNvSpPr/>
            <p:nvPr/>
          </p:nvSpPr>
          <p:spPr>
            <a:xfrm>
              <a:off x="4395581" y="1484556"/>
              <a:ext cx="790692" cy="507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15A4892-39CA-8FFE-90AD-DD02DC87B25A}"/>
                </a:ext>
              </a:extLst>
            </p:cNvPr>
            <p:cNvSpPr/>
            <p:nvPr/>
          </p:nvSpPr>
          <p:spPr>
            <a:xfrm>
              <a:off x="4418276" y="1973236"/>
              <a:ext cx="193771" cy="262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descr="A close-up of a green circuit board&#10;&#10;AI-generated content may be incorrect.">
            <a:extLst>
              <a:ext uri="{FF2B5EF4-FFF2-40B4-BE49-F238E27FC236}">
                <a16:creationId xmlns:a16="http://schemas.microsoft.com/office/drawing/2014/main" id="{DAF1C5DB-B309-28C4-FAA3-780DAAFD0FFB}"/>
              </a:ext>
            </a:extLst>
          </p:cNvPr>
          <p:cNvPicPr>
            <a:picLocks noChangeAspect="1"/>
          </p:cNvPicPr>
          <p:nvPr/>
        </p:nvPicPr>
        <p:blipFill>
          <a:blip r:embed="rId6"/>
          <a:stretch>
            <a:fillRect/>
          </a:stretch>
        </p:blipFill>
        <p:spPr>
          <a:xfrm>
            <a:off x="9438651" y="927865"/>
            <a:ext cx="2452145" cy="2498764"/>
          </a:xfrm>
          <a:prstGeom prst="rect">
            <a:avLst/>
          </a:prstGeom>
        </p:spPr>
      </p:pic>
      <p:pic>
        <p:nvPicPr>
          <p:cNvPr id="27" name="Picture 26">
            <a:extLst>
              <a:ext uri="{FF2B5EF4-FFF2-40B4-BE49-F238E27FC236}">
                <a16:creationId xmlns:a16="http://schemas.microsoft.com/office/drawing/2014/main" id="{E71515CF-8DF9-FFE2-35CD-1304EE7E11CA}"/>
              </a:ext>
            </a:extLst>
          </p:cNvPr>
          <p:cNvPicPr>
            <a:picLocks noChangeAspect="1"/>
          </p:cNvPicPr>
          <p:nvPr/>
        </p:nvPicPr>
        <p:blipFill>
          <a:blip r:embed="rId7"/>
          <a:stretch>
            <a:fillRect/>
          </a:stretch>
        </p:blipFill>
        <p:spPr>
          <a:xfrm>
            <a:off x="7049686" y="1570544"/>
            <a:ext cx="2105669" cy="905151"/>
          </a:xfrm>
          <a:prstGeom prst="rect">
            <a:avLst/>
          </a:prstGeom>
          <a:ln>
            <a:solidFill>
              <a:schemeClr val="tx1"/>
            </a:solidFill>
          </a:ln>
        </p:spPr>
      </p:pic>
      <p:sp>
        <p:nvSpPr>
          <p:cNvPr id="30" name="TextBox 29">
            <a:extLst>
              <a:ext uri="{FF2B5EF4-FFF2-40B4-BE49-F238E27FC236}">
                <a16:creationId xmlns:a16="http://schemas.microsoft.com/office/drawing/2014/main" id="{DF57B605-5FE2-777B-F346-8A8D96F22163}"/>
              </a:ext>
            </a:extLst>
          </p:cNvPr>
          <p:cNvSpPr txBox="1"/>
          <p:nvPr/>
        </p:nvSpPr>
        <p:spPr>
          <a:xfrm>
            <a:off x="7238365" y="1159709"/>
            <a:ext cx="1458220" cy="369332"/>
          </a:xfrm>
          <a:prstGeom prst="rect">
            <a:avLst/>
          </a:prstGeom>
          <a:noFill/>
        </p:spPr>
        <p:txBody>
          <a:bodyPr wrap="none" rtlCol="0">
            <a:spAutoFit/>
          </a:bodyPr>
          <a:lstStyle/>
          <a:p>
            <a:r>
              <a:rPr lang="en-US" b="1" dirty="0"/>
              <a:t>Recoil Energy</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2B39C5D6-BE90-85FE-2194-032C6FE430E7}"/>
                  </a:ext>
                </a:extLst>
              </p:cNvPr>
              <p:cNvSpPr txBox="1"/>
              <p:nvPr/>
            </p:nvSpPr>
            <p:spPr>
              <a:xfrm>
                <a:off x="7049685" y="2617350"/>
                <a:ext cx="2105669" cy="369332"/>
              </a:xfrm>
              <a:prstGeom prst="rect">
                <a:avLst/>
              </a:prstGeom>
              <a:noFill/>
              <a:ln>
                <a:solidFill>
                  <a:schemeClr val="tx1"/>
                </a:solidFill>
              </a:ln>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𝑇</m:t>
                          </m:r>
                        </m:e>
                        <m:sub>
                          <m:r>
                            <a:rPr lang="en-US" sz="1800" b="0" i="1" smtClean="0">
                              <a:latin typeface="Cambria Math" panose="02040503050406030204" pitchFamily="18" charset="0"/>
                            </a:rPr>
                            <m:t>𝑑</m:t>
                          </m:r>
                        </m:sub>
                      </m:sSub>
                      <m:r>
                        <a:rPr lang="en-US" sz="1800" b="0" i="1" smtClean="0">
                          <a:latin typeface="Cambria Math" panose="02040503050406030204" pitchFamily="18" charset="0"/>
                        </a:rPr>
                        <m:t>=56.826</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9</m:t>
                          </m:r>
                        </m:e>
                      </m:d>
                      <m:r>
                        <a:rPr lang="en-US" sz="1800" b="0" i="1" smtClean="0">
                          <a:latin typeface="Cambria Math" panose="02040503050406030204" pitchFamily="18" charset="0"/>
                        </a:rPr>
                        <m:t> </m:t>
                      </m:r>
                      <m:r>
                        <m:rPr>
                          <m:sty m:val="p"/>
                        </m:rPr>
                        <a:rPr lang="en-US" sz="1800" b="0" i="0" smtClean="0">
                          <a:latin typeface="Cambria Math" panose="02040503050406030204" pitchFamily="18" charset="0"/>
                        </a:rPr>
                        <m:t>eV</m:t>
                      </m:r>
                    </m:oMath>
                  </m:oMathPara>
                </a14:m>
                <a:endParaRPr lang="en-US" sz="1800" dirty="0"/>
              </a:p>
            </p:txBody>
          </p:sp>
        </mc:Choice>
        <mc:Fallback xmlns="">
          <p:sp>
            <p:nvSpPr>
              <p:cNvPr id="34" name="TextBox 33">
                <a:extLst>
                  <a:ext uri="{FF2B5EF4-FFF2-40B4-BE49-F238E27FC236}">
                    <a16:creationId xmlns:a16="http://schemas.microsoft.com/office/drawing/2014/main" id="{2B39C5D6-BE90-85FE-2194-032C6FE430E7}"/>
                  </a:ext>
                </a:extLst>
              </p:cNvPr>
              <p:cNvSpPr txBox="1">
                <a:spLocks noRot="1" noChangeAspect="1" noMove="1" noResize="1" noEditPoints="1" noAdjustHandles="1" noChangeArrowheads="1" noChangeShapeType="1" noTextEdit="1"/>
              </p:cNvSpPr>
              <p:nvPr/>
            </p:nvSpPr>
            <p:spPr>
              <a:xfrm>
                <a:off x="7049685" y="2617350"/>
                <a:ext cx="2105669" cy="369332"/>
              </a:xfrm>
              <a:prstGeom prst="rect">
                <a:avLst/>
              </a:prstGeom>
              <a:blipFill>
                <a:blip r:embed="rId8"/>
                <a:stretch>
                  <a:fillRect b="-1612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252C9CE3-6D82-0FC0-F32B-CD82E50CADBA}"/>
                  </a:ext>
                </a:extLst>
              </p:cNvPr>
              <p:cNvSpPr txBox="1"/>
              <p:nvPr/>
            </p:nvSpPr>
            <p:spPr>
              <a:xfrm>
                <a:off x="6579022" y="3055727"/>
                <a:ext cx="2859629" cy="440955"/>
              </a:xfrm>
              <a:prstGeom prst="rect">
                <a:avLst/>
              </a:prstGeom>
              <a:noFill/>
            </p:spPr>
            <p:txBody>
              <a:bodyPr wrap="none" rtlCol="0">
                <a:spAutoFit/>
              </a:bodyPr>
              <a:lstStyle/>
              <a:p>
                <a:r>
                  <a:rPr lang="en-US" dirty="0"/>
                  <a:t>Limited by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𝑀</m:t>
                        </m:r>
                        <m:r>
                          <a:rPr lang="en-US" b="0" i="1" smtClean="0">
                            <a:latin typeface="Cambria Math" panose="02040503050406030204" pitchFamily="18" charset="0"/>
                            <a:ea typeface="Cambria Math" panose="02040503050406030204" pitchFamily="18" charset="0"/>
                          </a:rPr>
                          <m:t>(</m:t>
                        </m:r>
                        <m:sPre>
                          <m:sPrePr>
                            <m:ctrlPr>
                              <a:rPr lang="en-US" b="0" i="1" smtClean="0">
                                <a:latin typeface="Cambria Math" panose="02040503050406030204" pitchFamily="18" charset="0"/>
                                <a:ea typeface="Cambria Math" panose="02040503050406030204" pitchFamily="18" charset="0"/>
                              </a:rPr>
                            </m:ctrlPr>
                          </m:sPrePr>
                          <m:sub/>
                          <m:sup>
                            <m:r>
                              <a:rPr lang="en-US" b="0" i="1" smtClean="0">
                                <a:latin typeface="Cambria Math" panose="02040503050406030204" pitchFamily="18" charset="0"/>
                              </a:rPr>
                              <m:t>7</m:t>
                            </m:r>
                          </m:sup>
                          <m:e>
                            <m:r>
                              <a:rPr lang="en-US" b="0" i="1" smtClean="0">
                                <a:latin typeface="Cambria Math" panose="02040503050406030204" pitchFamily="18" charset="0"/>
                              </a:rPr>
                              <m:t>𝐵𝑒</m:t>
                            </m:r>
                          </m:e>
                        </m:sPre>
                        <m:r>
                          <a:rPr lang="en-US" b="0" i="1" smtClean="0">
                            <a:latin typeface="Cambria Math" panose="02040503050406030204" pitchFamily="18" charset="0"/>
                          </a:rPr>
                          <m:t>)</m:t>
                        </m:r>
                      </m:sub>
                    </m:sSub>
                    <m:r>
                      <a:rPr lang="en-US" b="0" i="1" smtClean="0">
                        <a:latin typeface="Cambria Math" panose="02040503050406030204" pitchFamily="18" charset="0"/>
                        <a:ea typeface="Cambria Math" panose="02040503050406030204" pitchFamily="18" charset="0"/>
                      </a:rPr>
                      <m:t>=70 </m:t>
                    </m:r>
                    <m:r>
                      <m:rPr>
                        <m:sty m:val="p"/>
                      </m:rPr>
                      <a:rPr lang="en-US" b="0" i="0" smtClean="0">
                        <a:latin typeface="Cambria Math" panose="02040503050406030204" pitchFamily="18" charset="0"/>
                        <a:ea typeface="Cambria Math" panose="02040503050406030204" pitchFamily="18" charset="0"/>
                      </a:rPr>
                      <m:t>eV</m:t>
                    </m:r>
                  </m:oMath>
                </a14:m>
                <a:endParaRPr lang="en-US" dirty="0"/>
              </a:p>
            </p:txBody>
          </p:sp>
        </mc:Choice>
        <mc:Fallback xmlns="">
          <p:sp>
            <p:nvSpPr>
              <p:cNvPr id="35" name="TextBox 34">
                <a:extLst>
                  <a:ext uri="{FF2B5EF4-FFF2-40B4-BE49-F238E27FC236}">
                    <a16:creationId xmlns:a16="http://schemas.microsoft.com/office/drawing/2014/main" id="{252C9CE3-6D82-0FC0-F32B-CD82E50CADBA}"/>
                  </a:ext>
                </a:extLst>
              </p:cNvPr>
              <p:cNvSpPr txBox="1">
                <a:spLocks noRot="1" noChangeAspect="1" noMove="1" noResize="1" noEditPoints="1" noAdjustHandles="1" noChangeArrowheads="1" noChangeShapeType="1" noTextEdit="1"/>
              </p:cNvSpPr>
              <p:nvPr/>
            </p:nvSpPr>
            <p:spPr>
              <a:xfrm>
                <a:off x="6579022" y="3055727"/>
                <a:ext cx="2859629" cy="440955"/>
              </a:xfrm>
              <a:prstGeom prst="rect">
                <a:avLst/>
              </a:prstGeom>
              <a:blipFill>
                <a:blip r:embed="rId9"/>
                <a:stretch>
                  <a:fillRect l="-1322" t="-5556" b="-5556"/>
                </a:stretch>
              </a:blipFill>
            </p:spPr>
            <p:txBody>
              <a:bodyPr/>
              <a:lstStyle/>
              <a:p>
                <a:r>
                  <a:rPr lang="en-US">
                    <a:noFill/>
                  </a:rPr>
                  <a:t> </a:t>
                </a:r>
              </a:p>
            </p:txBody>
          </p:sp>
        </mc:Fallback>
      </mc:AlternateContent>
    </p:spTree>
    <p:extLst>
      <p:ext uri="{BB962C8B-B14F-4D97-AF65-F5344CB8AC3E}">
        <p14:creationId xmlns:p14="http://schemas.microsoft.com/office/powerpoint/2010/main" val="2097510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7A26F-55A8-DC76-33BC-FA4281BCA437}"/>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830E42DC-78DC-8737-A807-EAD323F3CB33}"/>
              </a:ext>
            </a:extLst>
          </p:cNvPr>
          <p:cNvGrpSpPr/>
          <p:nvPr/>
        </p:nvGrpSpPr>
        <p:grpSpPr>
          <a:xfrm>
            <a:off x="0" y="-3271"/>
            <a:ext cx="12192000" cy="771091"/>
            <a:chOff x="0" y="-2295"/>
            <a:chExt cx="12002814" cy="541150"/>
          </a:xfrm>
        </p:grpSpPr>
        <p:sp>
          <p:nvSpPr>
            <p:cNvPr id="6" name="Rectangle 5">
              <a:extLst>
                <a:ext uri="{FF2B5EF4-FFF2-40B4-BE49-F238E27FC236}">
                  <a16:creationId xmlns:a16="http://schemas.microsoft.com/office/drawing/2014/main" id="{5B62E293-59F7-C85B-6059-0CB3412A94A1}"/>
                </a:ext>
              </a:extLst>
            </p:cNvPr>
            <p:cNvSpPr/>
            <p:nvPr/>
          </p:nvSpPr>
          <p:spPr>
            <a:xfrm>
              <a:off x="0" y="-2295"/>
              <a:ext cx="12002814" cy="541150"/>
            </a:xfrm>
            <a:prstGeom prst="rect">
              <a:avLst/>
            </a:prstGeom>
            <a:solidFill>
              <a:srgbClr val="FFD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47DA123-EAE2-D725-AE7A-949D4C3CC6EC}"/>
                </a:ext>
              </a:extLst>
            </p:cNvPr>
            <p:cNvSpPr/>
            <p:nvPr/>
          </p:nvSpPr>
          <p:spPr>
            <a:xfrm>
              <a:off x="0" y="50447"/>
              <a:ext cx="12002813" cy="453594"/>
            </a:xfrm>
            <a:prstGeom prst="rect">
              <a:avLst/>
            </a:prstGeom>
            <a:noFill/>
          </p:spPr>
          <p:txBody>
            <a:bodyPr wrap="square" lIns="91440" tIns="45720" rIns="91440" bIns="45720" anchor="ctr">
              <a:spAutoFit/>
            </a:bodyPr>
            <a:lstStyle/>
            <a:p>
              <a:pPr algn="ctr"/>
              <a:r>
                <a:rPr lang="en-US" sz="3600" b="1" dirty="0">
                  <a:solidFill>
                    <a:srgbClr val="8E0B3C"/>
                  </a:solidFill>
                  <a:effectLst>
                    <a:outerShdw blurRad="50800" dist="38100" algn="l" rotWithShape="0">
                      <a:prstClr val="black">
                        <a:alpha val="40000"/>
                      </a:prstClr>
                    </a:outerShdw>
                  </a:effectLst>
                  <a:latin typeface="Calibri" panose="020F0502020204030204" pitchFamily="34" charset="0"/>
                </a:rPr>
                <a:t>EC Q value of </a:t>
              </a:r>
              <a:r>
                <a:rPr lang="en-US" sz="3600" b="1" baseline="30000" dirty="0">
                  <a:solidFill>
                    <a:srgbClr val="8E0B3C"/>
                  </a:solidFill>
                  <a:effectLst>
                    <a:outerShdw blurRad="50800" dist="38100" algn="l" rotWithShape="0">
                      <a:prstClr val="black">
                        <a:alpha val="40000"/>
                      </a:prstClr>
                    </a:outerShdw>
                  </a:effectLst>
                  <a:latin typeface="Calibri" panose="020F0502020204030204" pitchFamily="34" charset="0"/>
                </a:rPr>
                <a:t>7</a:t>
              </a:r>
              <a:r>
                <a:rPr lang="en-US" sz="3600" b="1" dirty="0">
                  <a:solidFill>
                    <a:srgbClr val="8E0B3C"/>
                  </a:solidFill>
                  <a:effectLst>
                    <a:outerShdw blurRad="50800" dist="38100" algn="l" rotWithShape="0">
                      <a:prstClr val="black">
                        <a:alpha val="40000"/>
                      </a:prstClr>
                    </a:outerShdw>
                  </a:effectLst>
                  <a:latin typeface="Calibri" panose="020F0502020204030204" pitchFamily="34" charset="0"/>
                </a:rPr>
                <a:t>Be to aid </a:t>
              </a:r>
              <a:r>
                <a:rPr lang="en-US" sz="3600" b="1" dirty="0" err="1">
                  <a:solidFill>
                    <a:srgbClr val="8E0B3C"/>
                  </a:solidFill>
                  <a:effectLst>
                    <a:outerShdw blurRad="50800" dist="38100" algn="l" rotWithShape="0">
                      <a:prstClr val="black">
                        <a:alpha val="40000"/>
                      </a:prstClr>
                    </a:outerShdw>
                  </a:effectLst>
                  <a:latin typeface="Calibri" panose="020F0502020204030204" pitchFamily="34" charset="0"/>
                </a:rPr>
                <a:t>BeEST</a:t>
              </a:r>
              <a:r>
                <a:rPr lang="en-US" sz="3600" b="1" dirty="0">
                  <a:solidFill>
                    <a:srgbClr val="8E0B3C"/>
                  </a:solidFill>
                  <a:effectLst>
                    <a:outerShdw blurRad="50800" dist="38100" algn="l" rotWithShape="0">
                      <a:prstClr val="black">
                        <a:alpha val="40000"/>
                      </a:prstClr>
                    </a:outerShdw>
                  </a:effectLst>
                  <a:latin typeface="Calibri" panose="020F0502020204030204" pitchFamily="34" charset="0"/>
                </a:rPr>
                <a:t> (LEBIT @ FRIB)</a:t>
              </a:r>
              <a:endParaRPr lang="en-US" sz="3600" b="1" cap="none" spc="0" dirty="0">
                <a:ln w="0"/>
                <a:solidFill>
                  <a:srgbClr val="8E0B3C"/>
                </a:solidFill>
                <a:effectLst>
                  <a:outerShdw blurRad="50800" dist="38100" algn="l" rotWithShape="0">
                    <a:prstClr val="black">
                      <a:alpha val="40000"/>
                    </a:prstClr>
                  </a:outerShdw>
                </a:effectLst>
              </a:endParaRPr>
            </a:p>
          </p:txBody>
        </p:sp>
      </p:grpSp>
      <p:pic>
        <p:nvPicPr>
          <p:cNvPr id="7" name="Picture 2" descr="http://media.mwcradio.com/mimesis/2011-08/22/500px-Central-Michigan-University-seal_png_475x310_q85.jpg">
            <a:extLst>
              <a:ext uri="{FF2B5EF4-FFF2-40B4-BE49-F238E27FC236}">
                <a16:creationId xmlns:a16="http://schemas.microsoft.com/office/drawing/2014/main" id="{4139F6D3-5ACB-A7BB-F375-95CF3E94B8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21"/>
            <a:ext cx="783296" cy="7659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media.mwcradio.com/mimesis/2011-08/22/500px-Central-Michigan-University-seal_png_475x310_q85.jpg">
            <a:extLst>
              <a:ext uri="{FF2B5EF4-FFF2-40B4-BE49-F238E27FC236}">
                <a16:creationId xmlns:a16="http://schemas.microsoft.com/office/drawing/2014/main" id="{557361BD-ECD1-C1D2-365C-59A3B19B97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06842" y="0"/>
            <a:ext cx="785158" cy="76782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A close-up of a paper&#10;&#10;AI-generated content may be incorrect.">
            <a:extLst>
              <a:ext uri="{FF2B5EF4-FFF2-40B4-BE49-F238E27FC236}">
                <a16:creationId xmlns:a16="http://schemas.microsoft.com/office/drawing/2014/main" id="{332F6713-4E11-2837-E6B7-7B5D5D78E1A7}"/>
              </a:ext>
            </a:extLst>
          </p:cNvPr>
          <p:cNvPicPr>
            <a:picLocks noChangeAspect="1"/>
          </p:cNvPicPr>
          <p:nvPr/>
        </p:nvPicPr>
        <p:blipFill>
          <a:blip r:embed="rId3"/>
          <a:stretch>
            <a:fillRect/>
          </a:stretch>
        </p:blipFill>
        <p:spPr>
          <a:xfrm>
            <a:off x="146853" y="1307156"/>
            <a:ext cx="6747190" cy="1701858"/>
          </a:xfrm>
          <a:prstGeom prst="rect">
            <a:avLst/>
          </a:prstGeom>
          <a:ln>
            <a:solidFill>
              <a:schemeClr val="tx1"/>
            </a:solidFill>
          </a:ln>
          <a:effectLst>
            <a:outerShdw blurRad="50800" dist="38100" dir="2700000" algn="tl" rotWithShape="0">
              <a:prstClr val="black">
                <a:alpha val="40000"/>
              </a:prstClr>
            </a:outerShdw>
          </a:effectLst>
        </p:spPr>
      </p:pic>
      <p:pic>
        <p:nvPicPr>
          <p:cNvPr id="28" name="Picture 27" descr="A graph with lines and dots&#10;&#10;AI-generated content may be incorrect.">
            <a:extLst>
              <a:ext uri="{FF2B5EF4-FFF2-40B4-BE49-F238E27FC236}">
                <a16:creationId xmlns:a16="http://schemas.microsoft.com/office/drawing/2014/main" id="{6201F3F1-5D7B-917D-07AE-0898BA1EC5F1}"/>
              </a:ext>
            </a:extLst>
          </p:cNvPr>
          <p:cNvPicPr>
            <a:picLocks noChangeAspect="1"/>
          </p:cNvPicPr>
          <p:nvPr/>
        </p:nvPicPr>
        <p:blipFill>
          <a:blip r:embed="rId4"/>
          <a:stretch>
            <a:fillRect/>
          </a:stretch>
        </p:blipFill>
        <p:spPr>
          <a:xfrm>
            <a:off x="7722004" y="936474"/>
            <a:ext cx="3208266" cy="2604560"/>
          </a:xfrm>
          <a:prstGeom prst="rect">
            <a:avLst/>
          </a:prstGeom>
        </p:spPr>
      </p:pic>
      <p:sp>
        <p:nvSpPr>
          <p:cNvPr id="29" name="TextBox 28">
            <a:extLst>
              <a:ext uri="{FF2B5EF4-FFF2-40B4-BE49-F238E27FC236}">
                <a16:creationId xmlns:a16="http://schemas.microsoft.com/office/drawing/2014/main" id="{33F48D13-9F46-4912-5BC2-F4728D8BE34F}"/>
              </a:ext>
            </a:extLst>
          </p:cNvPr>
          <p:cNvSpPr txBox="1"/>
          <p:nvPr/>
        </p:nvSpPr>
        <p:spPr>
          <a:xfrm>
            <a:off x="589581" y="888857"/>
            <a:ext cx="5343386" cy="369332"/>
          </a:xfrm>
          <a:prstGeom prst="rect">
            <a:avLst/>
          </a:prstGeom>
          <a:noFill/>
        </p:spPr>
        <p:txBody>
          <a:bodyPr wrap="none" rtlCol="0">
            <a:spAutoFit/>
          </a:bodyPr>
          <a:lstStyle/>
          <a:p>
            <a:r>
              <a:rPr lang="en-US" b="1" dirty="0"/>
              <a:t>Q-value measured at LEBIT with </a:t>
            </a:r>
            <a:r>
              <a:rPr lang="en-US" b="1" baseline="30000" dirty="0"/>
              <a:t>7</a:t>
            </a:r>
            <a:r>
              <a:rPr lang="en-US" b="1" dirty="0"/>
              <a:t>Be</a:t>
            </a:r>
            <a:r>
              <a:rPr lang="en-US" b="1" baseline="30000" dirty="0"/>
              <a:t>+</a:t>
            </a:r>
            <a:r>
              <a:rPr lang="en-US" b="1" dirty="0"/>
              <a:t> beam from BMIS</a:t>
            </a:r>
          </a:p>
        </p:txBody>
      </p:sp>
      <p:pic>
        <p:nvPicPr>
          <p:cNvPr id="2" name="Picture 1" descr="A diagram of a laser source&#10;&#10;AI-generated content may be incorrect.">
            <a:extLst>
              <a:ext uri="{FF2B5EF4-FFF2-40B4-BE49-F238E27FC236}">
                <a16:creationId xmlns:a16="http://schemas.microsoft.com/office/drawing/2014/main" id="{07A474F9-4249-C54D-73C2-886C81E865F9}"/>
              </a:ext>
            </a:extLst>
          </p:cNvPr>
          <p:cNvPicPr>
            <a:picLocks noChangeAspect="1"/>
          </p:cNvPicPr>
          <p:nvPr/>
        </p:nvPicPr>
        <p:blipFill>
          <a:blip r:embed="rId5"/>
          <a:stretch>
            <a:fillRect/>
          </a:stretch>
        </p:blipFill>
        <p:spPr>
          <a:xfrm>
            <a:off x="436381" y="3687241"/>
            <a:ext cx="6168134" cy="2443222"/>
          </a:xfrm>
          <a:prstGeom prst="rect">
            <a:avLst/>
          </a:prstGeom>
        </p:spPr>
      </p:pic>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E0F090E0-0F62-7E1B-4D4C-91B3137DE397}"/>
                  </a:ext>
                </a:extLst>
              </p:cNvPr>
              <p:cNvGraphicFramePr>
                <a:graphicFrameLocks noGrp="1"/>
              </p:cNvGraphicFramePr>
              <p:nvPr>
                <p:extLst>
                  <p:ext uri="{D42A27DB-BD31-4B8C-83A1-F6EECF244321}">
                    <p14:modId xmlns:p14="http://schemas.microsoft.com/office/powerpoint/2010/main" val="1334106079"/>
                  </p:ext>
                </p:extLst>
              </p:nvPr>
            </p:nvGraphicFramePr>
            <p:xfrm>
              <a:off x="7722004" y="3724515"/>
              <a:ext cx="3105532" cy="1483360"/>
            </p:xfrm>
            <a:graphic>
              <a:graphicData uri="http://schemas.openxmlformats.org/drawingml/2006/table">
                <a:tbl>
                  <a:tblPr firstRow="1" bandRow="1">
                    <a:tableStyleId>{5C22544A-7EE6-4342-B048-85BDC9FD1C3A}</a:tableStyleId>
                  </a:tblPr>
                  <a:tblGrid>
                    <a:gridCol w="735330">
                      <a:extLst>
                        <a:ext uri="{9D8B030D-6E8A-4147-A177-3AD203B41FA5}">
                          <a16:colId xmlns:a16="http://schemas.microsoft.com/office/drawing/2014/main" val="1578383764"/>
                        </a:ext>
                      </a:extLst>
                    </a:gridCol>
                    <a:gridCol w="1229043">
                      <a:extLst>
                        <a:ext uri="{9D8B030D-6E8A-4147-A177-3AD203B41FA5}">
                          <a16:colId xmlns:a16="http://schemas.microsoft.com/office/drawing/2014/main" val="4246887708"/>
                        </a:ext>
                      </a:extLst>
                    </a:gridCol>
                    <a:gridCol w="1141159">
                      <a:extLst>
                        <a:ext uri="{9D8B030D-6E8A-4147-A177-3AD203B41FA5}">
                          <a16:colId xmlns:a16="http://schemas.microsoft.com/office/drawing/2014/main" val="2041356571"/>
                        </a:ext>
                      </a:extLst>
                    </a:gridCol>
                  </a:tblGrid>
                  <a:tr h="370840">
                    <a:tc>
                      <a:txBody>
                        <a:bodyPr/>
                        <a:lstStyle/>
                        <a:p>
                          <a:endParaRPr lang="en-US" dirty="0"/>
                        </a:p>
                      </a:txBody>
                      <a:tcPr/>
                    </a:tc>
                    <a:tc>
                      <a:txBody>
                        <a:bodyPr/>
                        <a:lstStyle/>
                        <a:p>
                          <a:pPr algn="ctr"/>
                          <a14:m>
                            <m:oMath xmlns:m="http://schemas.openxmlformats.org/officeDocument/2006/math">
                              <m:sSub>
                                <m:sSubPr>
                                  <m:ctrlPr>
                                    <a:rPr lang="en-US" sz="1400" i="1" baseline="0" smtClean="0">
                                      <a:latin typeface="Cambria Math" panose="02040503050406030204" pitchFamily="18" charset="0"/>
                                    </a:rPr>
                                  </m:ctrlPr>
                                </m:sSubPr>
                                <m:e>
                                  <m:r>
                                    <a:rPr lang="en-US" sz="1400" b="1" i="1" baseline="0" smtClean="0">
                                      <a:latin typeface="Cambria Math" panose="02040503050406030204" pitchFamily="18" charset="0"/>
                                    </a:rPr>
                                    <m:t>𝑸</m:t>
                                  </m:r>
                                </m:e>
                                <m:sub>
                                  <m:r>
                                    <a:rPr lang="en-US" sz="1400" b="1" i="1" baseline="0" smtClean="0">
                                      <a:latin typeface="Cambria Math" panose="02040503050406030204" pitchFamily="18" charset="0"/>
                                    </a:rPr>
                                    <m:t>𝑬𝑪</m:t>
                                  </m:r>
                                </m:sub>
                              </m:sSub>
                            </m:oMath>
                          </a14:m>
                          <a:r>
                            <a:rPr lang="en-US" sz="1400" baseline="0" dirty="0"/>
                            <a:t> (keV)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1600" i="1" baseline="0" smtClean="0">
                                      <a:latin typeface="Cambria Math" panose="02040503050406030204" pitchFamily="18" charset="0"/>
                                    </a:rPr>
                                  </m:ctrlPr>
                                </m:sSubPr>
                                <m:e>
                                  <m:r>
                                    <a:rPr lang="en-US" sz="1600" b="1" i="1" baseline="0" smtClean="0">
                                      <a:latin typeface="Cambria Math" panose="02040503050406030204" pitchFamily="18" charset="0"/>
                                    </a:rPr>
                                    <m:t>𝑻</m:t>
                                  </m:r>
                                </m:e>
                                <m:sub>
                                  <m:r>
                                    <a:rPr lang="en-US" sz="1600" b="1" i="1" baseline="0" smtClean="0">
                                      <a:latin typeface="Cambria Math" panose="02040503050406030204" pitchFamily="18" charset="0"/>
                                    </a:rPr>
                                    <m:t>𝒅</m:t>
                                  </m:r>
                                </m:sub>
                              </m:sSub>
                            </m:oMath>
                          </a14:m>
                          <a:r>
                            <a:rPr lang="en-US" sz="1600" baseline="0" dirty="0"/>
                            <a:t> </a:t>
                          </a:r>
                          <a:r>
                            <a:rPr lang="en-US" sz="1600" b="1" i="0" kern="1200" baseline="0" dirty="0">
                              <a:solidFill>
                                <a:schemeClr val="lt1"/>
                              </a:solidFill>
                              <a:effectLst/>
                              <a:latin typeface="+mn-lt"/>
                              <a:ea typeface="+mn-ea"/>
                              <a:cs typeface="+mn-cs"/>
                            </a:rPr>
                            <a:t>(eV)</a:t>
                          </a:r>
                          <a:endParaRPr lang="en-US" sz="1600" baseline="0" dirty="0"/>
                        </a:p>
                      </a:txBody>
                      <a:tcPr/>
                    </a:tc>
                    <a:extLst>
                      <a:ext uri="{0D108BD9-81ED-4DB2-BD59-A6C34878D82A}">
                        <a16:rowId xmlns:a16="http://schemas.microsoft.com/office/drawing/2014/main" val="3889479909"/>
                      </a:ext>
                    </a:extLst>
                  </a:tr>
                  <a:tr h="370840">
                    <a:tc>
                      <a:txBody>
                        <a:bodyPr/>
                        <a:lstStyle/>
                        <a:p>
                          <a:r>
                            <a:rPr lang="en-US" dirty="0"/>
                            <a:t>LEBIT</a:t>
                          </a:r>
                        </a:p>
                      </a:txBody>
                      <a:tcPr/>
                    </a:tc>
                    <a:tc>
                      <a:txBody>
                        <a:bodyPr/>
                        <a:lstStyle/>
                        <a:p>
                          <a:pPr algn="ctr"/>
                          <a:r>
                            <a:rPr lang="en-US" sz="1600" dirty="0"/>
                            <a:t>861.964(23)</a:t>
                          </a:r>
                        </a:p>
                      </a:txBody>
                      <a:tcPr/>
                    </a:tc>
                    <a:tc>
                      <a:txBody>
                        <a:bodyPr/>
                        <a:lstStyle/>
                        <a:p>
                          <a:pPr algn="ctr"/>
                          <a:r>
                            <a:rPr lang="en-US" sz="1600" dirty="0"/>
                            <a:t>56.836(3)</a:t>
                          </a:r>
                        </a:p>
                      </a:txBody>
                      <a:tcPr/>
                    </a:tc>
                    <a:extLst>
                      <a:ext uri="{0D108BD9-81ED-4DB2-BD59-A6C34878D82A}">
                        <a16:rowId xmlns:a16="http://schemas.microsoft.com/office/drawing/2014/main" val="450024613"/>
                      </a:ext>
                    </a:extLst>
                  </a:tr>
                  <a:tr h="370840">
                    <a:tc>
                      <a:txBody>
                        <a:bodyPr/>
                        <a:lstStyle/>
                        <a:p>
                          <a:r>
                            <a:rPr lang="en-US" dirty="0"/>
                            <a:t>AME</a:t>
                          </a:r>
                        </a:p>
                      </a:txBody>
                      <a:tcPr/>
                    </a:tc>
                    <a:tc>
                      <a:txBody>
                        <a:bodyPr/>
                        <a:lstStyle/>
                        <a:p>
                          <a:pPr algn="ctr"/>
                          <a:r>
                            <a:rPr lang="en-US" sz="1600" dirty="0"/>
                            <a:t>861.893(71)</a:t>
                          </a:r>
                        </a:p>
                      </a:txBody>
                      <a:tcPr/>
                    </a:tc>
                    <a:tc>
                      <a:txBody>
                        <a:bodyPr/>
                        <a:lstStyle/>
                        <a:p>
                          <a:pPr algn="ctr"/>
                          <a:r>
                            <a:rPr lang="en-US" sz="1600" dirty="0"/>
                            <a:t>56.826(9)</a:t>
                          </a:r>
                        </a:p>
                      </a:txBody>
                      <a:tcPr/>
                    </a:tc>
                    <a:extLst>
                      <a:ext uri="{0D108BD9-81ED-4DB2-BD59-A6C34878D82A}">
                        <a16:rowId xmlns:a16="http://schemas.microsoft.com/office/drawing/2014/main" val="2430930628"/>
                      </a:ext>
                    </a:extLst>
                  </a:tr>
                  <a:tr h="370840">
                    <a:tc>
                      <a:txBody>
                        <a:bodyPr/>
                        <a:lstStyle/>
                        <a:p>
                          <a:r>
                            <a:rPr lang="en-US" dirty="0"/>
                            <a:t>Diff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71(77)</a:t>
                          </a:r>
                        </a:p>
                      </a:txBody>
                      <a:tcPr/>
                    </a:tc>
                    <a:tc>
                      <a:txBody>
                        <a:bodyPr/>
                        <a:lstStyle/>
                        <a:p>
                          <a:pPr algn="ctr"/>
                          <a:r>
                            <a:rPr lang="en-US" sz="1600" b="0" dirty="0"/>
                            <a:t>10(10)</a:t>
                          </a:r>
                        </a:p>
                      </a:txBody>
                      <a:tcPr/>
                    </a:tc>
                    <a:extLst>
                      <a:ext uri="{0D108BD9-81ED-4DB2-BD59-A6C34878D82A}">
                        <a16:rowId xmlns:a16="http://schemas.microsoft.com/office/drawing/2014/main" val="3068262615"/>
                      </a:ext>
                    </a:extLst>
                  </a:tr>
                </a:tbl>
              </a:graphicData>
            </a:graphic>
          </p:graphicFrame>
        </mc:Choice>
        <mc:Fallback xmlns="">
          <p:graphicFrame>
            <p:nvGraphicFramePr>
              <p:cNvPr id="4" name="Table 7">
                <a:extLst>
                  <a:ext uri="{FF2B5EF4-FFF2-40B4-BE49-F238E27FC236}">
                    <a16:creationId xmlns:a16="http://schemas.microsoft.com/office/drawing/2014/main" id="{E0F090E0-0F62-7E1B-4D4C-91B3137DE397}"/>
                  </a:ext>
                </a:extLst>
              </p:cNvPr>
              <p:cNvGraphicFramePr>
                <a:graphicFrameLocks noGrp="1"/>
              </p:cNvGraphicFramePr>
              <p:nvPr>
                <p:extLst>
                  <p:ext uri="{D42A27DB-BD31-4B8C-83A1-F6EECF244321}">
                    <p14:modId xmlns:p14="http://schemas.microsoft.com/office/powerpoint/2010/main" val="1334106079"/>
                  </p:ext>
                </p:extLst>
              </p:nvPr>
            </p:nvGraphicFramePr>
            <p:xfrm>
              <a:off x="7722004" y="3724515"/>
              <a:ext cx="3105532" cy="1483360"/>
            </p:xfrm>
            <a:graphic>
              <a:graphicData uri="http://schemas.openxmlformats.org/drawingml/2006/table">
                <a:tbl>
                  <a:tblPr firstRow="1" bandRow="1">
                    <a:tableStyleId>{5C22544A-7EE6-4342-B048-85BDC9FD1C3A}</a:tableStyleId>
                  </a:tblPr>
                  <a:tblGrid>
                    <a:gridCol w="735330">
                      <a:extLst>
                        <a:ext uri="{9D8B030D-6E8A-4147-A177-3AD203B41FA5}">
                          <a16:colId xmlns:a16="http://schemas.microsoft.com/office/drawing/2014/main" val="1578383764"/>
                        </a:ext>
                      </a:extLst>
                    </a:gridCol>
                    <a:gridCol w="1229043">
                      <a:extLst>
                        <a:ext uri="{9D8B030D-6E8A-4147-A177-3AD203B41FA5}">
                          <a16:colId xmlns:a16="http://schemas.microsoft.com/office/drawing/2014/main" val="4246887708"/>
                        </a:ext>
                      </a:extLst>
                    </a:gridCol>
                    <a:gridCol w="1141159">
                      <a:extLst>
                        <a:ext uri="{9D8B030D-6E8A-4147-A177-3AD203B41FA5}">
                          <a16:colId xmlns:a16="http://schemas.microsoft.com/office/drawing/2014/main" val="2041356571"/>
                        </a:ext>
                      </a:extLst>
                    </a:gridCol>
                  </a:tblGrid>
                  <a:tr h="370840">
                    <a:tc>
                      <a:txBody>
                        <a:bodyPr/>
                        <a:lstStyle/>
                        <a:p>
                          <a:endParaRPr lang="en-US" dirty="0"/>
                        </a:p>
                      </a:txBody>
                      <a:tcPr/>
                    </a:tc>
                    <a:tc>
                      <a:txBody>
                        <a:bodyPr/>
                        <a:lstStyle/>
                        <a:p>
                          <a:endParaRPr lang="en-US"/>
                        </a:p>
                      </a:txBody>
                      <a:tcPr>
                        <a:blipFill>
                          <a:blip r:embed="rId6"/>
                          <a:stretch>
                            <a:fillRect l="-60825" t="-6667" r="-94845" b="-316667"/>
                          </a:stretch>
                        </a:blipFill>
                      </a:tcPr>
                    </a:tc>
                    <a:tc>
                      <a:txBody>
                        <a:bodyPr/>
                        <a:lstStyle/>
                        <a:p>
                          <a:endParaRPr lang="en-US"/>
                        </a:p>
                      </a:txBody>
                      <a:tcPr>
                        <a:blipFill>
                          <a:blip r:embed="rId6"/>
                          <a:stretch>
                            <a:fillRect l="-173333" t="-6667" r="-2222" b="-316667"/>
                          </a:stretch>
                        </a:blipFill>
                      </a:tcPr>
                    </a:tc>
                    <a:extLst>
                      <a:ext uri="{0D108BD9-81ED-4DB2-BD59-A6C34878D82A}">
                        <a16:rowId xmlns:a16="http://schemas.microsoft.com/office/drawing/2014/main" val="3889479909"/>
                      </a:ext>
                    </a:extLst>
                  </a:tr>
                  <a:tr h="370840">
                    <a:tc>
                      <a:txBody>
                        <a:bodyPr/>
                        <a:lstStyle/>
                        <a:p>
                          <a:r>
                            <a:rPr lang="en-US" dirty="0"/>
                            <a:t>LEBIT</a:t>
                          </a:r>
                        </a:p>
                      </a:txBody>
                      <a:tcPr/>
                    </a:tc>
                    <a:tc>
                      <a:txBody>
                        <a:bodyPr/>
                        <a:lstStyle/>
                        <a:p>
                          <a:pPr algn="ctr"/>
                          <a:r>
                            <a:rPr lang="en-US" sz="1600" dirty="0"/>
                            <a:t>861.964(23)</a:t>
                          </a:r>
                        </a:p>
                      </a:txBody>
                      <a:tcPr/>
                    </a:tc>
                    <a:tc>
                      <a:txBody>
                        <a:bodyPr/>
                        <a:lstStyle/>
                        <a:p>
                          <a:pPr algn="ctr"/>
                          <a:r>
                            <a:rPr lang="en-US" sz="1600" dirty="0"/>
                            <a:t>56.836(3)</a:t>
                          </a:r>
                        </a:p>
                      </a:txBody>
                      <a:tcPr/>
                    </a:tc>
                    <a:extLst>
                      <a:ext uri="{0D108BD9-81ED-4DB2-BD59-A6C34878D82A}">
                        <a16:rowId xmlns:a16="http://schemas.microsoft.com/office/drawing/2014/main" val="450024613"/>
                      </a:ext>
                    </a:extLst>
                  </a:tr>
                  <a:tr h="370840">
                    <a:tc>
                      <a:txBody>
                        <a:bodyPr/>
                        <a:lstStyle/>
                        <a:p>
                          <a:r>
                            <a:rPr lang="en-US" dirty="0"/>
                            <a:t>AME</a:t>
                          </a:r>
                        </a:p>
                      </a:txBody>
                      <a:tcPr/>
                    </a:tc>
                    <a:tc>
                      <a:txBody>
                        <a:bodyPr/>
                        <a:lstStyle/>
                        <a:p>
                          <a:pPr algn="ctr"/>
                          <a:r>
                            <a:rPr lang="en-US" sz="1600" dirty="0"/>
                            <a:t>861.893(71)</a:t>
                          </a:r>
                        </a:p>
                      </a:txBody>
                      <a:tcPr/>
                    </a:tc>
                    <a:tc>
                      <a:txBody>
                        <a:bodyPr/>
                        <a:lstStyle/>
                        <a:p>
                          <a:pPr algn="ctr"/>
                          <a:r>
                            <a:rPr lang="en-US" sz="1600" dirty="0"/>
                            <a:t>56.826(9)</a:t>
                          </a:r>
                        </a:p>
                      </a:txBody>
                      <a:tcPr/>
                    </a:tc>
                    <a:extLst>
                      <a:ext uri="{0D108BD9-81ED-4DB2-BD59-A6C34878D82A}">
                        <a16:rowId xmlns:a16="http://schemas.microsoft.com/office/drawing/2014/main" val="2430930628"/>
                      </a:ext>
                    </a:extLst>
                  </a:tr>
                  <a:tr h="370840">
                    <a:tc>
                      <a:txBody>
                        <a:bodyPr/>
                        <a:lstStyle/>
                        <a:p>
                          <a:r>
                            <a:rPr lang="en-US" dirty="0"/>
                            <a:t>Diff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71(77)</a:t>
                          </a:r>
                        </a:p>
                      </a:txBody>
                      <a:tcPr/>
                    </a:tc>
                    <a:tc>
                      <a:txBody>
                        <a:bodyPr/>
                        <a:lstStyle/>
                        <a:p>
                          <a:pPr algn="ctr"/>
                          <a:r>
                            <a:rPr lang="en-US" sz="1600" b="0" dirty="0"/>
                            <a:t>10(10)</a:t>
                          </a:r>
                        </a:p>
                      </a:txBody>
                      <a:tcPr/>
                    </a:tc>
                    <a:extLst>
                      <a:ext uri="{0D108BD9-81ED-4DB2-BD59-A6C34878D82A}">
                        <a16:rowId xmlns:a16="http://schemas.microsoft.com/office/drawing/2014/main" val="3068262615"/>
                      </a:ext>
                    </a:extLst>
                  </a:tr>
                </a:tbl>
              </a:graphicData>
            </a:graphic>
          </p:graphicFrame>
        </mc:Fallback>
      </mc:AlternateContent>
      <p:sp>
        <p:nvSpPr>
          <p:cNvPr id="10" name="TextBox 9">
            <a:extLst>
              <a:ext uri="{FF2B5EF4-FFF2-40B4-BE49-F238E27FC236}">
                <a16:creationId xmlns:a16="http://schemas.microsoft.com/office/drawing/2014/main" id="{C12434F9-E4E2-D86F-5DC6-CC449B2E0BBC}"/>
              </a:ext>
            </a:extLst>
          </p:cNvPr>
          <p:cNvSpPr txBox="1"/>
          <p:nvPr/>
        </p:nvSpPr>
        <p:spPr>
          <a:xfrm>
            <a:off x="6665864" y="5271673"/>
            <a:ext cx="5320546" cy="1477328"/>
          </a:xfrm>
          <a:prstGeom prst="rect">
            <a:avLst/>
          </a:prstGeom>
          <a:noFill/>
        </p:spPr>
        <p:txBody>
          <a:bodyPr wrap="square" rtlCol="0">
            <a:spAutoFit/>
          </a:bodyPr>
          <a:lstStyle/>
          <a:p>
            <a:pPr marL="285750" indent="-285750">
              <a:buFont typeface="Arial" panose="020B0604020202020204" pitchFamily="34" charset="0"/>
              <a:buChar char="•"/>
            </a:pPr>
            <a:r>
              <a:rPr lang="en-US" dirty="0"/>
              <a:t>Reduced uncertainty of </a:t>
            </a:r>
            <a:r>
              <a:rPr lang="en-US" baseline="30000" dirty="0"/>
              <a:t>7</a:t>
            </a:r>
            <a:r>
              <a:rPr lang="en-US" dirty="0"/>
              <a:t>Be Q</a:t>
            </a:r>
            <a:r>
              <a:rPr lang="en-US" baseline="-25000" dirty="0"/>
              <a:t>EC  </a:t>
            </a:r>
            <a:r>
              <a:rPr lang="en-US" dirty="0"/>
              <a:t>value and </a:t>
            </a:r>
            <a:r>
              <a:rPr lang="en-US" baseline="30000" dirty="0"/>
              <a:t>7</a:t>
            </a:r>
            <a:r>
              <a:rPr lang="en-US" dirty="0"/>
              <a:t>Li recoil energy by factor of 3</a:t>
            </a:r>
          </a:p>
          <a:p>
            <a:pPr marL="285750" indent="-285750">
              <a:buFont typeface="Arial" panose="020B0604020202020204" pitchFamily="34" charset="0"/>
              <a:buChar char="•"/>
            </a:pPr>
            <a:r>
              <a:rPr lang="en-US" dirty="0"/>
              <a:t>Uncertainty in recoil energy similar to that of </a:t>
            </a:r>
            <a:r>
              <a:rPr lang="en-US" dirty="0" err="1"/>
              <a:t>BeEST</a:t>
            </a:r>
            <a:r>
              <a:rPr lang="en-US" dirty="0"/>
              <a:t> Phase I</a:t>
            </a:r>
          </a:p>
          <a:p>
            <a:pPr marL="285750" indent="-285750">
              <a:buFont typeface="Arial" panose="020B0604020202020204" pitchFamily="34" charset="0"/>
              <a:buChar char="•"/>
            </a:pPr>
            <a:r>
              <a:rPr lang="en-US" dirty="0"/>
              <a:t>Future improvements could be needed.</a:t>
            </a:r>
          </a:p>
        </p:txBody>
      </p:sp>
    </p:spTree>
    <p:extLst>
      <p:ext uri="{BB962C8B-B14F-4D97-AF65-F5344CB8AC3E}">
        <p14:creationId xmlns:p14="http://schemas.microsoft.com/office/powerpoint/2010/main" val="1061996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E188A-B631-8188-A5A5-70B2529F6202}"/>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A98469D5-6BDF-B0CE-A2E8-EC823587A3A4}"/>
              </a:ext>
            </a:extLst>
          </p:cNvPr>
          <p:cNvGrpSpPr/>
          <p:nvPr/>
        </p:nvGrpSpPr>
        <p:grpSpPr>
          <a:xfrm>
            <a:off x="0" y="-3271"/>
            <a:ext cx="12192000" cy="771091"/>
            <a:chOff x="0" y="-2295"/>
            <a:chExt cx="12002814" cy="541150"/>
          </a:xfrm>
        </p:grpSpPr>
        <p:sp>
          <p:nvSpPr>
            <p:cNvPr id="6" name="Rectangle 5">
              <a:extLst>
                <a:ext uri="{FF2B5EF4-FFF2-40B4-BE49-F238E27FC236}">
                  <a16:creationId xmlns:a16="http://schemas.microsoft.com/office/drawing/2014/main" id="{922A4FC4-0E44-BC92-65B9-1B19EA08EEA1}"/>
                </a:ext>
              </a:extLst>
            </p:cNvPr>
            <p:cNvSpPr/>
            <p:nvPr/>
          </p:nvSpPr>
          <p:spPr>
            <a:xfrm>
              <a:off x="0" y="-2295"/>
              <a:ext cx="12002814" cy="541150"/>
            </a:xfrm>
            <a:prstGeom prst="rect">
              <a:avLst/>
            </a:prstGeom>
            <a:solidFill>
              <a:srgbClr val="FFD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BAE0AA5-9979-5D47-081F-F7E2D14E3BC4}"/>
                </a:ext>
              </a:extLst>
            </p:cNvPr>
            <p:cNvSpPr/>
            <p:nvPr/>
          </p:nvSpPr>
          <p:spPr>
            <a:xfrm>
              <a:off x="0" y="50447"/>
              <a:ext cx="12002813" cy="453594"/>
            </a:xfrm>
            <a:prstGeom prst="rect">
              <a:avLst/>
            </a:prstGeom>
            <a:noFill/>
          </p:spPr>
          <p:txBody>
            <a:bodyPr wrap="square" lIns="91440" tIns="45720" rIns="91440" bIns="45720" anchor="ctr">
              <a:spAutoFit/>
            </a:bodyPr>
            <a:lstStyle/>
            <a:p>
              <a:pPr algn="ctr"/>
              <a:r>
                <a:rPr lang="en-US" sz="3600" b="1" dirty="0">
                  <a:solidFill>
                    <a:srgbClr val="8E0B3C"/>
                  </a:solidFill>
                  <a:effectLst>
                    <a:outerShdw blurRad="50800" dist="38100" algn="l" rotWithShape="0">
                      <a:prstClr val="black">
                        <a:alpha val="40000"/>
                      </a:prstClr>
                    </a:outerShdw>
                  </a:effectLst>
                  <a:latin typeface="Calibri" panose="020F0502020204030204" pitchFamily="34" charset="0"/>
                </a:rPr>
                <a:t>Low Q value 𝛃-decay for 𝜈 mass measurements</a:t>
              </a:r>
              <a:endParaRPr lang="en-US" sz="3600" b="1" cap="none" spc="0" dirty="0">
                <a:ln w="0"/>
                <a:solidFill>
                  <a:srgbClr val="8E0B3C"/>
                </a:solidFill>
                <a:effectLst>
                  <a:outerShdw blurRad="50800" dist="38100" algn="l" rotWithShape="0">
                    <a:prstClr val="black">
                      <a:alpha val="40000"/>
                    </a:prstClr>
                  </a:outerShdw>
                </a:effectLst>
              </a:endParaRPr>
            </a:p>
          </p:txBody>
        </p:sp>
      </p:grpSp>
      <p:pic>
        <p:nvPicPr>
          <p:cNvPr id="7" name="Picture 2" descr="http://media.mwcradio.com/mimesis/2011-08/22/500px-Central-Michigan-University-seal_png_475x310_q85.jpg">
            <a:extLst>
              <a:ext uri="{FF2B5EF4-FFF2-40B4-BE49-F238E27FC236}">
                <a16:creationId xmlns:a16="http://schemas.microsoft.com/office/drawing/2014/main" id="{ABD1CD15-EBC8-FC15-8BE1-633263BDC4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21"/>
            <a:ext cx="783296" cy="7659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media.mwcradio.com/mimesis/2011-08/22/500px-Central-Michigan-University-seal_png_475x310_q85.jpg">
            <a:extLst>
              <a:ext uri="{FF2B5EF4-FFF2-40B4-BE49-F238E27FC236}">
                <a16:creationId xmlns:a16="http://schemas.microsoft.com/office/drawing/2014/main" id="{EB705532-4C8E-912D-E818-6787437969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06842" y="0"/>
            <a:ext cx="785158" cy="7678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9152BC7-8AF7-49FF-EF40-B1E9A06874BC}"/>
              </a:ext>
            </a:extLst>
          </p:cNvPr>
          <p:cNvSpPr/>
          <p:nvPr/>
        </p:nvSpPr>
        <p:spPr>
          <a:xfrm>
            <a:off x="678051" y="1627355"/>
            <a:ext cx="3048000" cy="354907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0D57B8AB-64DF-DBA6-2A50-74918FE6F283}"/>
              </a:ext>
            </a:extLst>
          </p:cNvPr>
          <p:cNvSpPr/>
          <p:nvPr/>
        </p:nvSpPr>
        <p:spPr>
          <a:xfrm>
            <a:off x="906651" y="1627355"/>
            <a:ext cx="2867538" cy="430887"/>
          </a:xfrm>
          <a:prstGeom prst="rect">
            <a:avLst/>
          </a:prstGeom>
        </p:spPr>
        <p:txBody>
          <a:bodyPr wrap="square">
            <a:spAutoFit/>
          </a:bodyPr>
          <a:lstStyle/>
          <a:p>
            <a:r>
              <a:rPr lang="en-US" sz="2200" b="1" u="sng" dirty="0">
                <a:cs typeface="Arial" panose="020B0604020202020204" pitchFamily="34" charset="0"/>
              </a:rPr>
              <a:t>Low Q value </a:t>
            </a:r>
            <a:r>
              <a:rPr lang="en-US" sz="2200" b="1" u="sng" dirty="0">
                <a:cs typeface="Arial" panose="020B0604020202020204" pitchFamily="34" charset="0"/>
                <a:sym typeface="Symbol" panose="05050102010706020507" pitchFamily="18" charset="2"/>
              </a:rPr>
              <a:t>-decays</a:t>
            </a:r>
            <a:endParaRPr lang="en-US" sz="2200" u="sng" dirty="0">
              <a:cs typeface="Arial" panose="020B0604020202020204" pitchFamily="34" charset="0"/>
            </a:endParaRP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8AB8CD06-6CF0-BF61-2CD7-589881FCAD4F}"/>
                  </a:ext>
                </a:extLst>
              </p:cNvPr>
              <p:cNvSpPr/>
              <p:nvPr/>
            </p:nvSpPr>
            <p:spPr>
              <a:xfrm>
                <a:off x="754251" y="2058242"/>
                <a:ext cx="2697149" cy="545021"/>
              </a:xfrm>
              <a:prstGeom prst="rect">
                <a:avLst/>
              </a:prstGeom>
            </p:spPr>
            <p:txBody>
              <a:bodyPr wrap="square">
                <a:spAutoFit/>
              </a:bodyPr>
              <a:lstStyle/>
              <a:p>
                <a:pPr algn="r">
                  <a:lnSpc>
                    <a:spcPct val="115000"/>
                  </a:lnSpc>
                  <a:spcAft>
                    <a:spcPts val="1000"/>
                  </a:spcAft>
                  <a:tabLst>
                    <a:tab pos="2413000" algn="l"/>
                  </a:tabLst>
                </a:pPr>
                <a14:m>
                  <m:oMathPara xmlns:m="http://schemas.openxmlformats.org/officeDocument/2006/math">
                    <m:oMathParaPr>
                      <m:jc m:val="centerGroup"/>
                    </m:oMathParaPr>
                    <m:oMath xmlns:m="http://schemas.openxmlformats.org/officeDocument/2006/math">
                      <m:sPre>
                        <m:sPrePr>
                          <m:ctrlPr>
                            <a:rPr lang="en-US" i="1" smtClean="0">
                              <a:latin typeface="Cambria Math" panose="02040503050406030204" pitchFamily="18" charset="0"/>
                              <a:ea typeface="Calibri" panose="020F0502020204030204" pitchFamily="34" charset="0"/>
                              <a:cs typeface="Times New Roman" panose="02020603050405020304" pitchFamily="18" charset="0"/>
                            </a:rPr>
                          </m:ctrlPr>
                        </m:sPrePr>
                        <m:sub>
                          <m:r>
                            <a:rPr lang="en-US" b="0" i="1" smtClean="0">
                              <a:latin typeface="Cambria Math" panose="02040503050406030204" pitchFamily="18" charset="0"/>
                              <a:ea typeface="Calibri" panose="020F0502020204030204" pitchFamily="34" charset="0"/>
                              <a:cs typeface="Times New Roman" panose="02020603050405020304" pitchFamily="18" charset="0"/>
                            </a:rPr>
                            <m:t>1</m:t>
                          </m:r>
                        </m:sub>
                        <m:sup>
                          <m:r>
                            <a:rPr lang="en-US">
                              <a:latin typeface="Cambria Math" panose="02040503050406030204" pitchFamily="18" charset="0"/>
                              <a:ea typeface="Calibri" panose="020F0502020204030204" pitchFamily="34" charset="0"/>
                              <a:cs typeface="Times New Roman" panose="02020603050405020304" pitchFamily="18" charset="0"/>
                            </a:rPr>
                            <m:t>3</m:t>
                          </m:r>
                        </m:sup>
                        <m:e>
                          <m:r>
                            <m:rPr>
                              <m:sty m:val="p"/>
                            </m:rPr>
                            <a:rPr lang="en-US">
                              <a:latin typeface="Cambria Math" panose="02040503050406030204" pitchFamily="18" charset="0"/>
                              <a:ea typeface="Calibri" panose="020F0502020204030204" pitchFamily="34" charset="0"/>
                              <a:cs typeface="Times New Roman" panose="02020603050405020304" pitchFamily="18" charset="0"/>
                            </a:rPr>
                            <m:t>H</m:t>
                          </m:r>
                        </m:e>
                      </m:sPre>
                      <m:r>
                        <a:rPr lang="en-US" i="1">
                          <a:latin typeface="Cambria Math" panose="02040503050406030204" pitchFamily="18" charset="0"/>
                          <a:ea typeface="Calibri" panose="020F0502020204030204" pitchFamily="34" charset="0"/>
                          <a:cs typeface="Times New Roman" panose="02020603050405020304" pitchFamily="18" charset="0"/>
                        </a:rPr>
                        <m:t>→</m:t>
                      </m:r>
                      <m:sPre>
                        <m:sPrePr>
                          <m:ctrlPr>
                            <a:rPr lang="en-US" i="1">
                              <a:latin typeface="Cambria Math" panose="02040503050406030204" pitchFamily="18" charset="0"/>
                              <a:ea typeface="Calibri" panose="020F0502020204030204" pitchFamily="34" charset="0"/>
                              <a:cs typeface="Times New Roman" panose="02020603050405020304" pitchFamily="18" charset="0"/>
                            </a:rPr>
                          </m:ctrlPr>
                        </m:sPrePr>
                        <m:sub>
                          <m:r>
                            <a:rPr lang="en-US" b="0" i="1" smtClean="0">
                              <a:latin typeface="Cambria Math" panose="02040503050406030204" pitchFamily="18" charset="0"/>
                              <a:ea typeface="Calibri" panose="020F0502020204030204" pitchFamily="34" charset="0"/>
                              <a:cs typeface="Times New Roman" panose="02020603050405020304" pitchFamily="18" charset="0"/>
                            </a:rPr>
                            <m:t>2</m:t>
                          </m:r>
                        </m:sub>
                        <m:sup>
                          <m:r>
                            <a:rPr lang="en-US">
                              <a:latin typeface="Cambria Math" panose="02040503050406030204" pitchFamily="18" charset="0"/>
                              <a:ea typeface="Calibri" panose="020F0502020204030204" pitchFamily="34" charset="0"/>
                              <a:cs typeface="Times New Roman" panose="02020603050405020304" pitchFamily="18" charset="0"/>
                            </a:rPr>
                            <m:t>3</m:t>
                          </m:r>
                        </m:sup>
                        <m:e>
                          <m:r>
                            <m:rPr>
                              <m:sty m:val="p"/>
                            </m:rPr>
                            <a:rPr lang="en-US">
                              <a:latin typeface="Cambria Math" panose="02040503050406030204" pitchFamily="18" charset="0"/>
                              <a:ea typeface="Calibri" panose="020F0502020204030204" pitchFamily="34" charset="0"/>
                              <a:cs typeface="Times New Roman" panose="02020603050405020304" pitchFamily="18" charset="0"/>
                            </a:rPr>
                            <m:t>He</m:t>
                          </m:r>
                        </m:e>
                      </m:sPre>
                      <m:r>
                        <a:rPr lang="en-US" i="1">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𝑒</m:t>
                          </m:r>
                        </m:e>
                        <m:sup>
                          <m:r>
                            <a:rPr lang="en-US" i="1">
                              <a:latin typeface="Cambria Math" panose="02040503050406030204" pitchFamily="18" charset="0"/>
                              <a:ea typeface="Calibri" panose="020F0502020204030204" pitchFamily="34" charset="0"/>
                              <a:cs typeface="Times New Roman" panose="02020603050405020304" pitchFamily="18" charset="0"/>
                            </a:rPr>
                            <m:t>−</m:t>
                          </m:r>
                        </m:sup>
                      </m:sSup>
                      <m:r>
                        <a:rPr lang="en-US" i="1">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latin typeface="Cambria Math" panose="02040503050406030204" pitchFamily="18" charset="0"/>
                                  <a:ea typeface="Calibri" panose="020F0502020204030204" pitchFamily="34" charset="0"/>
                                  <a:cs typeface="Times New Roman" panose="02020603050405020304" pitchFamily="18" charset="0"/>
                                </a:rPr>
                              </m:ctrlPr>
                            </m:accPr>
                            <m:e>
                              <m:r>
                                <a:rPr lang="en-US" i="1">
                                  <a:latin typeface="Cambria Math" panose="02040503050406030204" pitchFamily="18" charset="0"/>
                                  <a:ea typeface="Calibri" panose="020F0502020204030204" pitchFamily="34" charset="0"/>
                                  <a:cs typeface="Times New Roman" panose="02020603050405020304" pitchFamily="18" charset="0"/>
                                </a:rPr>
                                <m:t>𝜈</m:t>
                              </m:r>
                            </m:e>
                          </m:acc>
                        </m:e>
                        <m:sub>
                          <m:r>
                            <a:rPr lang="en-US" i="1">
                              <a:latin typeface="Cambria Math" panose="02040503050406030204" pitchFamily="18" charset="0"/>
                              <a:ea typeface="Calibri" panose="020F0502020204030204" pitchFamily="34" charset="0"/>
                              <a:cs typeface="Times New Roman" panose="02020603050405020304" pitchFamily="18" charset="0"/>
                            </a:rPr>
                            <m:t>𝑒</m:t>
                          </m:r>
                        </m:sub>
                      </m:sSub>
                    </m:oMath>
                  </m:oMathPara>
                </a14:m>
                <a:endParaRPr lang="en-US"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angle 9">
                <a:extLst>
                  <a:ext uri="{FF2B5EF4-FFF2-40B4-BE49-F238E27FC236}">
                    <a16:creationId xmlns:a16="http://schemas.microsoft.com/office/drawing/2014/main" id="{9171A6B4-CF90-5EC9-8141-E178A767EA28}"/>
                  </a:ext>
                </a:extLst>
              </p:cNvPr>
              <p:cNvSpPr>
                <a:spLocks noRot="1" noChangeAspect="1" noMove="1" noResize="1" noEditPoints="1" noAdjustHandles="1" noChangeArrowheads="1" noChangeShapeType="1" noTextEdit="1"/>
              </p:cNvSpPr>
              <p:nvPr/>
            </p:nvSpPr>
            <p:spPr>
              <a:xfrm>
                <a:off x="754251" y="2058242"/>
                <a:ext cx="2697149" cy="5450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96160E98-D5FA-0D12-B7E0-259543B0EF1E}"/>
                  </a:ext>
                </a:extLst>
              </p:cNvPr>
              <p:cNvSpPr/>
              <p:nvPr/>
            </p:nvSpPr>
            <p:spPr>
              <a:xfrm>
                <a:off x="754251" y="2896442"/>
                <a:ext cx="2697149" cy="573170"/>
              </a:xfrm>
              <a:prstGeom prst="rect">
                <a:avLst/>
              </a:prstGeom>
            </p:spPr>
            <p:txBody>
              <a:bodyPr wrap="square">
                <a:spAutoFit/>
              </a:bodyPr>
              <a:lstStyle/>
              <a:p>
                <a:pPr algn="r">
                  <a:lnSpc>
                    <a:spcPct val="115000"/>
                  </a:lnSpc>
                  <a:spcAft>
                    <a:spcPts val="1000"/>
                  </a:spcAft>
                  <a:tabLst>
                    <a:tab pos="2413000" algn="l"/>
                  </a:tabLst>
                </a:pPr>
                <a14:m>
                  <m:oMathPara xmlns:m="http://schemas.openxmlformats.org/officeDocument/2006/math">
                    <m:oMathParaPr>
                      <m:jc m:val="centerGroup"/>
                    </m:oMathParaPr>
                    <m:oMath xmlns:m="http://schemas.openxmlformats.org/officeDocument/2006/math">
                      <m:sPre>
                        <m:sPrePr>
                          <m:ctrlPr>
                            <a:rPr lang="en-US" i="1" smtClean="0">
                              <a:latin typeface="Cambria Math" panose="02040503050406030204" pitchFamily="18" charset="0"/>
                              <a:ea typeface="Calibri" panose="020F0502020204030204" pitchFamily="34" charset="0"/>
                              <a:cs typeface="Times New Roman" panose="02020603050405020304" pitchFamily="18" charset="0"/>
                            </a:rPr>
                          </m:ctrlPr>
                        </m:sPrePr>
                        <m:sub>
                          <m:r>
                            <a:rPr lang="en-US" b="0" i="1" smtClean="0">
                              <a:latin typeface="Cambria Math" panose="02040503050406030204" pitchFamily="18" charset="0"/>
                              <a:ea typeface="Calibri" panose="020F0502020204030204" pitchFamily="34" charset="0"/>
                              <a:cs typeface="Times New Roman" panose="02020603050405020304" pitchFamily="18" charset="0"/>
                            </a:rPr>
                            <m:t>75</m:t>
                          </m:r>
                        </m:sub>
                        <m:sup>
                          <m:r>
                            <a:rPr lang="en-US" b="0" i="0" smtClean="0">
                              <a:latin typeface="Cambria Math" panose="02040503050406030204" pitchFamily="18" charset="0"/>
                              <a:ea typeface="Calibri" panose="020F0502020204030204" pitchFamily="34" charset="0"/>
                              <a:cs typeface="Times New Roman" panose="02020603050405020304" pitchFamily="18" charset="0"/>
                            </a:rPr>
                            <m:t>187</m:t>
                          </m:r>
                        </m:sup>
                        <m:e>
                          <m:r>
                            <m:rPr>
                              <m:sty m:val="p"/>
                            </m:rPr>
                            <a:rPr lang="en-US" b="0" i="0" smtClean="0">
                              <a:latin typeface="Cambria Math" panose="02040503050406030204" pitchFamily="18" charset="0"/>
                              <a:ea typeface="Calibri" panose="020F0502020204030204" pitchFamily="34" charset="0"/>
                              <a:cs typeface="Times New Roman" panose="02020603050405020304" pitchFamily="18" charset="0"/>
                            </a:rPr>
                            <m:t>Re</m:t>
                          </m:r>
                        </m:e>
                      </m:sPre>
                      <m:r>
                        <a:rPr lang="en-US" i="1">
                          <a:latin typeface="Cambria Math" panose="02040503050406030204" pitchFamily="18" charset="0"/>
                          <a:ea typeface="Calibri" panose="020F0502020204030204" pitchFamily="34" charset="0"/>
                          <a:cs typeface="Times New Roman" panose="02020603050405020304" pitchFamily="18" charset="0"/>
                        </a:rPr>
                        <m:t>→</m:t>
                      </m:r>
                      <m:sPre>
                        <m:sPrePr>
                          <m:ctrlPr>
                            <a:rPr lang="en-US" i="1">
                              <a:latin typeface="Cambria Math" panose="02040503050406030204" pitchFamily="18" charset="0"/>
                              <a:ea typeface="Calibri" panose="020F0502020204030204" pitchFamily="34" charset="0"/>
                              <a:cs typeface="Times New Roman" panose="02020603050405020304" pitchFamily="18" charset="0"/>
                            </a:rPr>
                          </m:ctrlPr>
                        </m:sPrePr>
                        <m:sub>
                          <m:r>
                            <a:rPr lang="en-US" b="0" i="1" smtClean="0">
                              <a:latin typeface="Cambria Math" panose="02040503050406030204" pitchFamily="18" charset="0"/>
                              <a:ea typeface="Calibri" panose="020F0502020204030204" pitchFamily="34" charset="0"/>
                              <a:cs typeface="Times New Roman" panose="02020603050405020304" pitchFamily="18" charset="0"/>
                            </a:rPr>
                            <m:t>76</m:t>
                          </m:r>
                        </m:sub>
                        <m:sup>
                          <m:r>
                            <a:rPr lang="en-US" b="0" i="0" smtClean="0">
                              <a:latin typeface="Cambria Math" panose="02040503050406030204" pitchFamily="18" charset="0"/>
                              <a:ea typeface="Calibri" panose="020F0502020204030204" pitchFamily="34" charset="0"/>
                              <a:cs typeface="Times New Roman" panose="02020603050405020304" pitchFamily="18" charset="0"/>
                            </a:rPr>
                            <m:t>187</m:t>
                          </m:r>
                        </m:sup>
                        <m:e>
                          <m:r>
                            <m:rPr>
                              <m:sty m:val="p"/>
                            </m:rPr>
                            <a:rPr lang="en-US" b="0" i="0" smtClean="0">
                              <a:latin typeface="Cambria Math" panose="02040503050406030204" pitchFamily="18" charset="0"/>
                              <a:ea typeface="Calibri" panose="020F0502020204030204" pitchFamily="34" charset="0"/>
                              <a:cs typeface="Times New Roman" panose="02020603050405020304" pitchFamily="18" charset="0"/>
                            </a:rPr>
                            <m:t>Os</m:t>
                          </m:r>
                        </m:e>
                      </m:sPre>
                      <m:r>
                        <a:rPr lang="en-US" i="1">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𝑒</m:t>
                          </m:r>
                        </m:e>
                        <m:sup>
                          <m:r>
                            <a:rPr lang="en-US" i="1">
                              <a:latin typeface="Cambria Math" panose="02040503050406030204" pitchFamily="18" charset="0"/>
                              <a:ea typeface="Calibri" panose="020F0502020204030204" pitchFamily="34" charset="0"/>
                              <a:cs typeface="Times New Roman" panose="02020603050405020304" pitchFamily="18" charset="0"/>
                            </a:rPr>
                            <m:t>−</m:t>
                          </m:r>
                        </m:sup>
                      </m:sSup>
                      <m:r>
                        <a:rPr lang="en-US" i="1">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latin typeface="Cambria Math" panose="02040503050406030204" pitchFamily="18" charset="0"/>
                                  <a:ea typeface="Calibri" panose="020F0502020204030204" pitchFamily="34" charset="0"/>
                                  <a:cs typeface="Times New Roman" panose="02020603050405020304" pitchFamily="18" charset="0"/>
                                </a:rPr>
                              </m:ctrlPr>
                            </m:accPr>
                            <m:e>
                              <m:r>
                                <a:rPr lang="en-US" i="1">
                                  <a:latin typeface="Cambria Math" panose="02040503050406030204" pitchFamily="18" charset="0"/>
                                  <a:ea typeface="Calibri" panose="020F0502020204030204" pitchFamily="34" charset="0"/>
                                  <a:cs typeface="Times New Roman" panose="02020603050405020304" pitchFamily="18" charset="0"/>
                                </a:rPr>
                                <m:t>𝜈</m:t>
                              </m:r>
                            </m:e>
                          </m:acc>
                        </m:e>
                        <m:sub>
                          <m:r>
                            <a:rPr lang="en-US" i="1">
                              <a:latin typeface="Cambria Math" panose="02040503050406030204" pitchFamily="18" charset="0"/>
                              <a:ea typeface="Calibri" panose="020F0502020204030204" pitchFamily="34" charset="0"/>
                              <a:cs typeface="Times New Roman" panose="02020603050405020304" pitchFamily="18" charset="0"/>
                            </a:rPr>
                            <m:t>𝑒</m:t>
                          </m:r>
                        </m:sub>
                      </m:sSub>
                    </m:oMath>
                  </m:oMathPara>
                </a14:m>
                <a:endParaRPr lang="en-US"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Rectangle 11">
                <a:extLst>
                  <a:ext uri="{FF2B5EF4-FFF2-40B4-BE49-F238E27FC236}">
                    <a16:creationId xmlns:a16="http://schemas.microsoft.com/office/drawing/2014/main" id="{29B6CDC1-E72E-27F3-A3FD-60C6385EEADE}"/>
                  </a:ext>
                </a:extLst>
              </p:cNvPr>
              <p:cNvSpPr>
                <a:spLocks noRot="1" noChangeAspect="1" noMove="1" noResize="1" noEditPoints="1" noAdjustHandles="1" noChangeArrowheads="1" noChangeShapeType="1" noTextEdit="1"/>
              </p:cNvSpPr>
              <p:nvPr/>
            </p:nvSpPr>
            <p:spPr>
              <a:xfrm>
                <a:off x="754251" y="2896442"/>
                <a:ext cx="2697149" cy="57317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F5BACFE3-AEFB-7F3A-631D-3EBA9F30A2E8}"/>
                  </a:ext>
                </a:extLst>
              </p:cNvPr>
              <p:cNvSpPr/>
              <p:nvPr/>
            </p:nvSpPr>
            <p:spPr>
              <a:xfrm>
                <a:off x="754251" y="3734642"/>
                <a:ext cx="2697149" cy="547394"/>
              </a:xfrm>
              <a:prstGeom prst="rect">
                <a:avLst/>
              </a:prstGeom>
            </p:spPr>
            <p:txBody>
              <a:bodyPr wrap="square">
                <a:spAutoFit/>
              </a:bodyPr>
              <a:lstStyle/>
              <a:p>
                <a:pPr algn="r">
                  <a:lnSpc>
                    <a:spcPct val="115000"/>
                  </a:lnSpc>
                  <a:spcAft>
                    <a:spcPts val="1000"/>
                  </a:spcAft>
                  <a:tabLst>
                    <a:tab pos="2413000" algn="l"/>
                  </a:tabLst>
                </a:pPr>
                <a14:m>
                  <m:oMathPara xmlns:m="http://schemas.openxmlformats.org/officeDocument/2006/math">
                    <m:oMathParaPr>
                      <m:jc m:val="centerGroup"/>
                    </m:oMathParaPr>
                    <m:oMath xmlns:m="http://schemas.openxmlformats.org/officeDocument/2006/math">
                      <m:sPre>
                        <m:sPrePr>
                          <m:ctrlPr>
                            <a:rPr lang="en-US" i="1" smtClean="0">
                              <a:latin typeface="Cambria Math" panose="02040503050406030204" pitchFamily="18" charset="0"/>
                              <a:ea typeface="Calibri" panose="020F0502020204030204" pitchFamily="34" charset="0"/>
                              <a:cs typeface="Times New Roman" panose="02020603050405020304" pitchFamily="18" charset="0"/>
                            </a:rPr>
                          </m:ctrlPr>
                        </m:sPrePr>
                        <m:sub>
                          <m:r>
                            <a:rPr lang="en-US" b="0" i="1" smtClean="0">
                              <a:latin typeface="Cambria Math" panose="02040503050406030204" pitchFamily="18" charset="0"/>
                              <a:ea typeface="Calibri" panose="020F0502020204030204" pitchFamily="34" charset="0"/>
                              <a:cs typeface="Times New Roman" panose="02020603050405020304" pitchFamily="18" charset="0"/>
                            </a:rPr>
                            <m:t>67</m:t>
                          </m:r>
                        </m:sub>
                        <m:sup>
                          <m:r>
                            <a:rPr lang="en-US" b="0" i="0" smtClean="0">
                              <a:latin typeface="Cambria Math" panose="02040503050406030204" pitchFamily="18" charset="0"/>
                              <a:ea typeface="Calibri" panose="020F0502020204030204" pitchFamily="34" charset="0"/>
                              <a:cs typeface="Times New Roman" panose="02020603050405020304" pitchFamily="18" charset="0"/>
                            </a:rPr>
                            <m:t>163</m:t>
                          </m:r>
                        </m:sup>
                        <m:e>
                          <m:r>
                            <m:rPr>
                              <m:sty m:val="p"/>
                            </m:rPr>
                            <a:rPr lang="en-US" b="0" i="0" smtClean="0">
                              <a:latin typeface="Cambria Math" panose="02040503050406030204" pitchFamily="18" charset="0"/>
                              <a:ea typeface="Calibri" panose="020F0502020204030204" pitchFamily="34" charset="0"/>
                              <a:cs typeface="Times New Roman" panose="02020603050405020304" pitchFamily="18" charset="0"/>
                            </a:rPr>
                            <m:t>Ho</m:t>
                          </m:r>
                        </m:e>
                      </m:sPre>
                      <m:r>
                        <a:rPr lang="en-US" i="1">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𝑒</m:t>
                          </m:r>
                        </m:e>
                        <m:sup>
                          <m:r>
                            <a:rPr lang="en-US" i="1">
                              <a:latin typeface="Cambria Math" panose="02040503050406030204" pitchFamily="18" charset="0"/>
                              <a:ea typeface="Calibri" panose="020F0502020204030204" pitchFamily="34" charset="0"/>
                              <a:cs typeface="Times New Roman" panose="02020603050405020304" pitchFamily="18" charset="0"/>
                            </a:rPr>
                            <m:t>−</m:t>
                          </m:r>
                        </m:sup>
                      </m:sSup>
                      <m:r>
                        <a:rPr lang="en-US" i="1">
                          <a:latin typeface="Cambria Math" panose="02040503050406030204" pitchFamily="18" charset="0"/>
                          <a:ea typeface="Calibri" panose="020F0502020204030204" pitchFamily="34" charset="0"/>
                          <a:cs typeface="Times New Roman" panose="02020603050405020304" pitchFamily="18" charset="0"/>
                        </a:rPr>
                        <m:t>→</m:t>
                      </m:r>
                      <m:sPre>
                        <m:sPrePr>
                          <m:ctrlPr>
                            <a:rPr lang="en-US" i="1">
                              <a:latin typeface="Cambria Math" panose="02040503050406030204" pitchFamily="18" charset="0"/>
                              <a:ea typeface="Calibri" panose="020F0502020204030204" pitchFamily="34" charset="0"/>
                              <a:cs typeface="Times New Roman" panose="02020603050405020304" pitchFamily="18" charset="0"/>
                            </a:rPr>
                          </m:ctrlPr>
                        </m:sPrePr>
                        <m:sub>
                          <m:r>
                            <a:rPr lang="en-US" b="0" i="1" smtClean="0">
                              <a:latin typeface="Cambria Math" panose="02040503050406030204" pitchFamily="18" charset="0"/>
                              <a:ea typeface="Calibri" panose="020F0502020204030204" pitchFamily="34" charset="0"/>
                              <a:cs typeface="Times New Roman" panose="02020603050405020304" pitchFamily="18" charset="0"/>
                            </a:rPr>
                            <m:t>66</m:t>
                          </m:r>
                        </m:sub>
                        <m:sup>
                          <m:r>
                            <a:rPr lang="en-US" b="0" i="0" smtClean="0">
                              <a:latin typeface="Cambria Math" panose="02040503050406030204" pitchFamily="18" charset="0"/>
                              <a:ea typeface="Calibri" panose="020F0502020204030204" pitchFamily="34" charset="0"/>
                              <a:cs typeface="Times New Roman" panose="02020603050405020304" pitchFamily="18" charset="0"/>
                            </a:rPr>
                            <m:t>163</m:t>
                          </m:r>
                        </m:sup>
                        <m:e>
                          <m:r>
                            <m:rPr>
                              <m:sty m:val="p"/>
                            </m:rPr>
                            <a:rPr lang="en-US" b="0" i="0" smtClean="0">
                              <a:latin typeface="Cambria Math" panose="02040503050406030204" pitchFamily="18" charset="0"/>
                              <a:ea typeface="Calibri" panose="020F0502020204030204" pitchFamily="34" charset="0"/>
                              <a:cs typeface="Times New Roman" panose="02020603050405020304" pitchFamily="18" charset="0"/>
                            </a:rPr>
                            <m:t>Dy</m:t>
                          </m:r>
                        </m:e>
                      </m:sPre>
                      <m:r>
                        <a:rPr lang="en-US" i="1">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𝜈</m:t>
                          </m:r>
                        </m:e>
                        <m:sub>
                          <m:r>
                            <a:rPr lang="en-US" i="1">
                              <a:latin typeface="Cambria Math" panose="02040503050406030204" pitchFamily="18" charset="0"/>
                              <a:ea typeface="Calibri" panose="020F0502020204030204" pitchFamily="34" charset="0"/>
                              <a:cs typeface="Times New Roman" panose="02020603050405020304" pitchFamily="18" charset="0"/>
                            </a:rPr>
                            <m:t>𝑒</m:t>
                          </m:r>
                        </m:sub>
                      </m:sSub>
                    </m:oMath>
                  </m:oMathPara>
                </a14:m>
                <a:endParaRPr lang="en-US"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Rectangle 12">
                <a:extLst>
                  <a:ext uri="{FF2B5EF4-FFF2-40B4-BE49-F238E27FC236}">
                    <a16:creationId xmlns:a16="http://schemas.microsoft.com/office/drawing/2014/main" id="{19193B35-89FA-358C-DE3A-6EFF0CBBACF3}"/>
                  </a:ext>
                </a:extLst>
              </p:cNvPr>
              <p:cNvSpPr>
                <a:spLocks noRot="1" noChangeAspect="1" noMove="1" noResize="1" noEditPoints="1" noAdjustHandles="1" noChangeArrowheads="1" noChangeShapeType="1" noTextEdit="1"/>
              </p:cNvSpPr>
              <p:nvPr/>
            </p:nvSpPr>
            <p:spPr>
              <a:xfrm>
                <a:off x="754251" y="3734642"/>
                <a:ext cx="2697149" cy="547394"/>
              </a:xfrm>
              <a:prstGeom prst="rect">
                <a:avLst/>
              </a:prstGeom>
              <a:blipFill>
                <a:blip r:embed="rId7"/>
                <a:stretch>
                  <a:fillRect/>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E16805CE-6A4F-52A1-1EBB-09B9A13020B6}"/>
              </a:ext>
            </a:extLst>
          </p:cNvPr>
          <p:cNvSpPr/>
          <p:nvPr/>
        </p:nvSpPr>
        <p:spPr>
          <a:xfrm>
            <a:off x="1038386" y="2439242"/>
            <a:ext cx="2489213" cy="369332"/>
          </a:xfrm>
          <a:prstGeom prst="rect">
            <a:avLst/>
          </a:prstGeom>
        </p:spPr>
        <p:txBody>
          <a:bodyPr wrap="square">
            <a:spAutoFit/>
          </a:bodyPr>
          <a:lstStyle/>
          <a:p>
            <a:r>
              <a:rPr lang="en-US" b="1" dirty="0">
                <a:latin typeface="Cambria" panose="02040503050406030204" pitchFamily="18" charset="0"/>
                <a:cs typeface="Arial" panose="020B0604020202020204" pitchFamily="34" charset="0"/>
              </a:rPr>
              <a:t>Q = 18.592 01(7) keV</a:t>
            </a:r>
          </a:p>
        </p:txBody>
      </p:sp>
      <p:sp>
        <p:nvSpPr>
          <p:cNvPr id="15" name="Rectangle 14">
            <a:extLst>
              <a:ext uri="{FF2B5EF4-FFF2-40B4-BE49-F238E27FC236}">
                <a16:creationId xmlns:a16="http://schemas.microsoft.com/office/drawing/2014/main" id="{3F3F3BBA-BC63-8324-E67D-5335916A530C}"/>
              </a:ext>
            </a:extLst>
          </p:cNvPr>
          <p:cNvSpPr/>
          <p:nvPr/>
        </p:nvSpPr>
        <p:spPr>
          <a:xfrm>
            <a:off x="1130281" y="3277442"/>
            <a:ext cx="2316149" cy="369332"/>
          </a:xfrm>
          <a:prstGeom prst="rect">
            <a:avLst/>
          </a:prstGeom>
        </p:spPr>
        <p:txBody>
          <a:bodyPr wrap="square">
            <a:spAutoFit/>
          </a:bodyPr>
          <a:lstStyle/>
          <a:p>
            <a:r>
              <a:rPr lang="en-US" b="1" dirty="0">
                <a:latin typeface="Cambria" panose="02040503050406030204" pitchFamily="18" charset="0"/>
                <a:cs typeface="Arial" panose="020B0604020202020204" pitchFamily="34" charset="0"/>
              </a:rPr>
              <a:t>Q = 2.492(34) </a:t>
            </a:r>
            <a:r>
              <a:rPr lang="en-US" b="1" dirty="0" err="1">
                <a:latin typeface="Cambria" panose="02040503050406030204" pitchFamily="18" charset="0"/>
                <a:cs typeface="Arial" panose="020B0604020202020204" pitchFamily="34" charset="0"/>
              </a:rPr>
              <a:t>keV</a:t>
            </a:r>
            <a:endParaRPr lang="en-US" b="1" dirty="0">
              <a:latin typeface="Cambria" panose="02040503050406030204" pitchFamily="18" charset="0"/>
              <a:cs typeface="Arial" panose="020B0604020202020204" pitchFamily="34" charset="0"/>
            </a:endParaRPr>
          </a:p>
        </p:txBody>
      </p:sp>
      <p:sp>
        <p:nvSpPr>
          <p:cNvPr id="16" name="Rectangle 15">
            <a:extLst>
              <a:ext uri="{FF2B5EF4-FFF2-40B4-BE49-F238E27FC236}">
                <a16:creationId xmlns:a16="http://schemas.microsoft.com/office/drawing/2014/main" id="{7C6D9F06-926E-19BE-E344-2C8F37AD917E}"/>
              </a:ext>
            </a:extLst>
          </p:cNvPr>
          <p:cNvSpPr/>
          <p:nvPr/>
        </p:nvSpPr>
        <p:spPr>
          <a:xfrm>
            <a:off x="1135251" y="4115642"/>
            <a:ext cx="2209800" cy="369332"/>
          </a:xfrm>
          <a:prstGeom prst="rect">
            <a:avLst/>
          </a:prstGeom>
        </p:spPr>
        <p:txBody>
          <a:bodyPr wrap="square">
            <a:spAutoFit/>
          </a:bodyPr>
          <a:lstStyle/>
          <a:p>
            <a:r>
              <a:rPr lang="en-US" b="1" dirty="0">
                <a:latin typeface="Cambria" panose="02040503050406030204" pitchFamily="18" charset="0"/>
                <a:cs typeface="Arial" panose="020B0604020202020204" pitchFamily="34" charset="0"/>
              </a:rPr>
              <a:t>Q = 2.863 2(6) keV</a:t>
            </a:r>
          </a:p>
        </p:txBody>
      </p:sp>
      <p:sp>
        <p:nvSpPr>
          <p:cNvPr id="17" name="Rectangle 16">
            <a:extLst>
              <a:ext uri="{FF2B5EF4-FFF2-40B4-BE49-F238E27FC236}">
                <a16:creationId xmlns:a16="http://schemas.microsoft.com/office/drawing/2014/main" id="{F4FDA512-73B5-2F28-2D95-A30499C781DB}"/>
              </a:ext>
            </a:extLst>
          </p:cNvPr>
          <p:cNvSpPr/>
          <p:nvPr/>
        </p:nvSpPr>
        <p:spPr>
          <a:xfrm>
            <a:off x="830451" y="2058242"/>
            <a:ext cx="2758341" cy="7503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879DFE5-614F-5B23-600F-05F8D9479043}"/>
              </a:ext>
            </a:extLst>
          </p:cNvPr>
          <p:cNvSpPr/>
          <p:nvPr/>
        </p:nvSpPr>
        <p:spPr>
          <a:xfrm>
            <a:off x="830451" y="2908110"/>
            <a:ext cx="2758341" cy="7503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8A81AEE-415F-99FE-11B1-D0E2D5956884}"/>
              </a:ext>
            </a:extLst>
          </p:cNvPr>
          <p:cNvSpPr/>
          <p:nvPr/>
        </p:nvSpPr>
        <p:spPr>
          <a:xfrm>
            <a:off x="830451" y="3746310"/>
            <a:ext cx="2758341" cy="7503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B4056F8-28B9-C9E1-1330-5B173A5B8041}"/>
              </a:ext>
            </a:extLst>
          </p:cNvPr>
          <p:cNvSpPr txBox="1"/>
          <p:nvPr/>
        </p:nvSpPr>
        <p:spPr>
          <a:xfrm>
            <a:off x="1338709" y="4628267"/>
            <a:ext cx="1741823" cy="369332"/>
          </a:xfrm>
          <a:prstGeom prst="rect">
            <a:avLst/>
          </a:prstGeom>
          <a:noFill/>
        </p:spPr>
        <p:txBody>
          <a:bodyPr wrap="none" rtlCol="0">
            <a:spAutoFit/>
          </a:bodyPr>
          <a:lstStyle/>
          <a:p>
            <a:r>
              <a:rPr lang="en-US" dirty="0" err="1"/>
              <a:t>g.s.</a:t>
            </a:r>
            <a:r>
              <a:rPr lang="en-US" dirty="0"/>
              <a:t> to </a:t>
            </a:r>
            <a:r>
              <a:rPr lang="en-US" dirty="0" err="1"/>
              <a:t>g.s</a:t>
            </a:r>
            <a:r>
              <a:rPr lang="en-US" dirty="0"/>
              <a:t> decays</a:t>
            </a:r>
          </a:p>
        </p:txBody>
      </p:sp>
      <p:sp>
        <p:nvSpPr>
          <p:cNvPr id="22" name="Rectangle 21">
            <a:extLst>
              <a:ext uri="{FF2B5EF4-FFF2-40B4-BE49-F238E27FC236}">
                <a16:creationId xmlns:a16="http://schemas.microsoft.com/office/drawing/2014/main" id="{86E71149-2B07-64D0-889E-84463639B100}"/>
              </a:ext>
            </a:extLst>
          </p:cNvPr>
          <p:cNvSpPr/>
          <p:nvPr/>
        </p:nvSpPr>
        <p:spPr>
          <a:xfrm>
            <a:off x="5808081" y="1088848"/>
            <a:ext cx="4135048" cy="400110"/>
          </a:xfrm>
          <a:prstGeom prst="rect">
            <a:avLst/>
          </a:prstGeom>
        </p:spPr>
        <p:txBody>
          <a:bodyPr wrap="square">
            <a:spAutoFit/>
          </a:bodyPr>
          <a:lstStyle/>
          <a:p>
            <a:r>
              <a:rPr lang="en-US" sz="2000" b="1" u="sng" dirty="0">
                <a:cs typeface="Arial" panose="020B0604020202020204" pitchFamily="34" charset="0"/>
              </a:rPr>
              <a:t>Direct neutrino mass measurements</a:t>
            </a:r>
            <a:endParaRPr lang="en-US" sz="2000" u="sng" dirty="0">
              <a:cs typeface="Arial" panose="020B0604020202020204" pitchFamily="34" charset="0"/>
            </a:endParaRPr>
          </a:p>
        </p:txBody>
      </p:sp>
      <p:pic>
        <p:nvPicPr>
          <p:cNvPr id="23" name="Picture 2" descr="http://www.katrin.kit.edu/img/spectrum_rdax_1200x678.jpg">
            <a:extLst>
              <a:ext uri="{FF2B5EF4-FFF2-40B4-BE49-F238E27FC236}">
                <a16:creationId xmlns:a16="http://schemas.microsoft.com/office/drawing/2014/main" id="{07B349ED-3DD0-7DD6-EA71-08E437CD31F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88257" y="1627355"/>
            <a:ext cx="6746884" cy="381199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088672B4-59C1-C1D9-5680-63693881A0D6}"/>
                  </a:ext>
                </a:extLst>
              </p:cNvPr>
              <p:cNvSpPr/>
              <p:nvPr/>
            </p:nvSpPr>
            <p:spPr>
              <a:xfrm>
                <a:off x="5492807" y="5577742"/>
                <a:ext cx="4321045" cy="769441"/>
              </a:xfrm>
              <a:prstGeom prst="rect">
                <a:avLst/>
              </a:prstGeom>
              <a:ln w="19050">
                <a:solidFill>
                  <a:schemeClr val="tx1"/>
                </a:solidFill>
              </a:ln>
            </p:spPr>
            <p:txBody>
              <a:bodyPr wrap="square">
                <a:spAutoFit/>
              </a:bodyPr>
              <a:lstStyle/>
              <a:p>
                <a:r>
                  <a:rPr lang="en-US" sz="2200" dirty="0">
                    <a:cs typeface="Arial" panose="020B0604020202020204" pitchFamily="34" charset="0"/>
                  </a:rPr>
                  <a:t>Number of counts in energy interval </a:t>
                </a:r>
                <a14:m>
                  <m:oMath xmlns:m="http://schemas.openxmlformats.org/officeDocument/2006/math">
                    <m:r>
                      <a:rPr lang="en-US" sz="2200" i="1" smtClean="0">
                        <a:latin typeface="Cambria Math" panose="02040503050406030204" pitchFamily="18" charset="0"/>
                        <a:ea typeface="Cambria Math" panose="02040503050406030204" pitchFamily="18" charset="0"/>
                        <a:cs typeface="Arial" panose="020B0604020202020204" pitchFamily="34" charset="0"/>
                      </a:rPr>
                      <m:t>∆</m:t>
                    </m:r>
                    <m:r>
                      <a:rPr lang="en-US" sz="2200" b="0" i="1" smtClean="0">
                        <a:latin typeface="Cambria Math" panose="02040503050406030204" pitchFamily="18" charset="0"/>
                        <a:ea typeface="Cambria Math" panose="02040503050406030204" pitchFamily="18" charset="0"/>
                        <a:cs typeface="Arial" panose="020B0604020202020204" pitchFamily="34" charset="0"/>
                      </a:rPr>
                      <m:t>𝐸</m:t>
                    </m:r>
                  </m:oMath>
                </a14:m>
                <a:r>
                  <a:rPr lang="en-US" sz="2200" dirty="0">
                    <a:cs typeface="Arial" panose="020B0604020202020204" pitchFamily="34" charset="0"/>
                  </a:rPr>
                  <a:t> near end-point goes as </a:t>
                </a:r>
                <a14:m>
                  <m:oMath xmlns:m="http://schemas.openxmlformats.org/officeDocument/2006/math">
                    <m:r>
                      <a:rPr lang="en-US" sz="2200" b="0" i="0" smtClean="0">
                        <a:latin typeface="Cambria Math" panose="02040503050406030204" pitchFamily="18" charset="0"/>
                        <a:ea typeface="Cambria Math" panose="02040503050406030204" pitchFamily="18" charset="0"/>
                        <a:cs typeface="Arial" panose="020B0604020202020204" pitchFamily="34" charset="0"/>
                      </a:rPr>
                      <m:t>(</m:t>
                    </m:r>
                    <m:r>
                      <a:rPr lang="en-US" sz="2200" i="1">
                        <a:latin typeface="Cambria Math" panose="02040503050406030204" pitchFamily="18" charset="0"/>
                        <a:ea typeface="Cambria Math" panose="02040503050406030204" pitchFamily="18" charset="0"/>
                        <a:cs typeface="Arial" panose="020B0604020202020204" pitchFamily="34" charset="0"/>
                      </a:rPr>
                      <m:t>∆</m:t>
                    </m:r>
                    <m:r>
                      <a:rPr lang="en-US" sz="2200" i="1">
                        <a:latin typeface="Cambria Math" panose="02040503050406030204" pitchFamily="18" charset="0"/>
                        <a:ea typeface="Cambria Math" panose="02040503050406030204" pitchFamily="18" charset="0"/>
                        <a:cs typeface="Arial" panose="020B0604020202020204" pitchFamily="34" charset="0"/>
                      </a:rPr>
                      <m:t>𝐸</m:t>
                    </m:r>
                    <m:r>
                      <a:rPr lang="en-US" sz="2200" b="0" i="1" smtClean="0">
                        <a:latin typeface="Cambria Math" panose="02040503050406030204" pitchFamily="18" charset="0"/>
                        <a:ea typeface="Cambria Math" panose="02040503050406030204" pitchFamily="18" charset="0"/>
                        <a:cs typeface="Arial" panose="020B0604020202020204" pitchFamily="34" charset="0"/>
                      </a:rPr>
                      <m:t>/</m:t>
                    </m:r>
                    <m:r>
                      <a:rPr lang="en-US" sz="2200" b="0" i="1" smtClean="0">
                        <a:latin typeface="Cambria Math" panose="02040503050406030204" pitchFamily="18" charset="0"/>
                        <a:ea typeface="Cambria Math" panose="02040503050406030204" pitchFamily="18" charset="0"/>
                        <a:cs typeface="Arial" panose="020B0604020202020204" pitchFamily="34" charset="0"/>
                      </a:rPr>
                      <m:t>𝑄</m:t>
                    </m:r>
                    <m:sSup>
                      <m:sSupPr>
                        <m:ctrlPr>
                          <a:rPr lang="en-US" sz="2200" b="0" i="1" smtClean="0">
                            <a:latin typeface="Cambria Math" panose="02040503050406030204" pitchFamily="18" charset="0"/>
                            <a:ea typeface="Cambria Math" panose="02040503050406030204" pitchFamily="18" charset="0"/>
                            <a:cs typeface="Arial" panose="020B0604020202020204" pitchFamily="34" charset="0"/>
                          </a:rPr>
                        </m:ctrlPr>
                      </m:sSupPr>
                      <m:e>
                        <m:r>
                          <a:rPr lang="en-US" sz="2200" b="0" i="1" smtClean="0">
                            <a:latin typeface="Cambria Math" panose="02040503050406030204" pitchFamily="18" charset="0"/>
                            <a:ea typeface="Cambria Math" panose="02040503050406030204" pitchFamily="18" charset="0"/>
                            <a:cs typeface="Arial" panose="020B0604020202020204" pitchFamily="34" charset="0"/>
                          </a:rPr>
                          <m:t>)</m:t>
                        </m:r>
                      </m:e>
                      <m:sup>
                        <m:r>
                          <a:rPr lang="en-US" sz="2200" b="0" i="1" smtClean="0">
                            <a:latin typeface="Cambria Math" panose="02040503050406030204" pitchFamily="18" charset="0"/>
                            <a:ea typeface="Cambria Math" panose="02040503050406030204" pitchFamily="18" charset="0"/>
                            <a:cs typeface="Arial" panose="020B0604020202020204" pitchFamily="34" charset="0"/>
                          </a:rPr>
                          <m:t>3</m:t>
                        </m:r>
                      </m:sup>
                    </m:sSup>
                  </m:oMath>
                </a14:m>
                <a:endParaRPr lang="en-US" sz="2200" dirty="0">
                  <a:cs typeface="Arial" panose="020B0604020202020204" pitchFamily="34" charset="0"/>
                </a:endParaRPr>
              </a:p>
            </p:txBody>
          </p:sp>
        </mc:Choice>
        <mc:Fallback xmlns="">
          <p:sp>
            <p:nvSpPr>
              <p:cNvPr id="24" name="Rectangle 23">
                <a:extLst>
                  <a:ext uri="{FF2B5EF4-FFF2-40B4-BE49-F238E27FC236}">
                    <a16:creationId xmlns:a16="http://schemas.microsoft.com/office/drawing/2014/main" id="{088672B4-59C1-C1D9-5680-63693881A0D6}"/>
                  </a:ext>
                </a:extLst>
              </p:cNvPr>
              <p:cNvSpPr>
                <a:spLocks noRot="1" noChangeAspect="1" noMove="1" noResize="1" noEditPoints="1" noAdjustHandles="1" noChangeArrowheads="1" noChangeShapeType="1" noTextEdit="1"/>
              </p:cNvSpPr>
              <p:nvPr/>
            </p:nvSpPr>
            <p:spPr>
              <a:xfrm>
                <a:off x="5492807" y="5577742"/>
                <a:ext cx="4321045" cy="769441"/>
              </a:xfrm>
              <a:prstGeom prst="rect">
                <a:avLst/>
              </a:prstGeom>
              <a:blipFill>
                <a:blip r:embed="rId9"/>
                <a:stretch>
                  <a:fillRect l="-1754" t="-4762" r="-1754" b="-12698"/>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593183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A5769-AE7D-15FB-0533-2863D65FC1A9}"/>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1B1430B2-34C5-6594-672F-43C4635F9716}"/>
              </a:ext>
            </a:extLst>
          </p:cNvPr>
          <p:cNvGrpSpPr/>
          <p:nvPr/>
        </p:nvGrpSpPr>
        <p:grpSpPr>
          <a:xfrm>
            <a:off x="0" y="-3271"/>
            <a:ext cx="12192000" cy="771091"/>
            <a:chOff x="0" y="-2295"/>
            <a:chExt cx="12002814" cy="541150"/>
          </a:xfrm>
        </p:grpSpPr>
        <p:sp>
          <p:nvSpPr>
            <p:cNvPr id="6" name="Rectangle 5">
              <a:extLst>
                <a:ext uri="{FF2B5EF4-FFF2-40B4-BE49-F238E27FC236}">
                  <a16:creationId xmlns:a16="http://schemas.microsoft.com/office/drawing/2014/main" id="{12041120-6974-4660-4CBF-1EE4B46613EE}"/>
                </a:ext>
              </a:extLst>
            </p:cNvPr>
            <p:cNvSpPr/>
            <p:nvPr/>
          </p:nvSpPr>
          <p:spPr>
            <a:xfrm>
              <a:off x="0" y="-2295"/>
              <a:ext cx="12002814" cy="541150"/>
            </a:xfrm>
            <a:prstGeom prst="rect">
              <a:avLst/>
            </a:prstGeom>
            <a:solidFill>
              <a:srgbClr val="FFD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F66EA1D-15A5-7267-4166-9655408A7E03}"/>
                </a:ext>
              </a:extLst>
            </p:cNvPr>
            <p:cNvSpPr/>
            <p:nvPr/>
          </p:nvSpPr>
          <p:spPr>
            <a:xfrm>
              <a:off x="0" y="50447"/>
              <a:ext cx="12002813" cy="453594"/>
            </a:xfrm>
            <a:prstGeom prst="rect">
              <a:avLst/>
            </a:prstGeom>
            <a:noFill/>
          </p:spPr>
          <p:txBody>
            <a:bodyPr wrap="square" lIns="91440" tIns="45720" rIns="91440" bIns="45720" anchor="ctr">
              <a:spAutoFit/>
            </a:bodyPr>
            <a:lstStyle/>
            <a:p>
              <a:pPr algn="ctr"/>
              <a:r>
                <a:rPr lang="en-US" sz="3600" b="1" dirty="0">
                  <a:solidFill>
                    <a:srgbClr val="8E0B3C"/>
                  </a:solidFill>
                  <a:effectLst>
                    <a:outerShdw blurRad="50800" dist="38100" algn="l" rotWithShape="0">
                      <a:prstClr val="black">
                        <a:alpha val="40000"/>
                      </a:prstClr>
                    </a:outerShdw>
                  </a:effectLst>
                  <a:latin typeface="Calibri" panose="020F0502020204030204" pitchFamily="34" charset="0"/>
                </a:rPr>
                <a:t>Ultra-low Q value 𝛃-decays </a:t>
              </a:r>
              <a:endParaRPr lang="en-US" sz="3600" b="1" cap="none" spc="0" dirty="0">
                <a:ln w="0"/>
                <a:solidFill>
                  <a:srgbClr val="8E0B3C"/>
                </a:solidFill>
                <a:effectLst>
                  <a:outerShdw blurRad="50800" dist="38100" algn="l" rotWithShape="0">
                    <a:prstClr val="black">
                      <a:alpha val="40000"/>
                    </a:prstClr>
                  </a:outerShdw>
                </a:effectLst>
              </a:endParaRPr>
            </a:p>
          </p:txBody>
        </p:sp>
      </p:grpSp>
      <p:pic>
        <p:nvPicPr>
          <p:cNvPr id="7" name="Picture 2" descr="http://media.mwcradio.com/mimesis/2011-08/22/500px-Central-Michigan-University-seal_png_475x310_q85.jpg">
            <a:extLst>
              <a:ext uri="{FF2B5EF4-FFF2-40B4-BE49-F238E27FC236}">
                <a16:creationId xmlns:a16="http://schemas.microsoft.com/office/drawing/2014/main" id="{6AD4A606-28B0-D62B-1DDA-3F124955D0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21"/>
            <a:ext cx="783296" cy="7659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media.mwcradio.com/mimesis/2011-08/22/500px-Central-Michigan-University-seal_png_475x310_q85.jpg">
            <a:extLst>
              <a:ext uri="{FF2B5EF4-FFF2-40B4-BE49-F238E27FC236}">
                <a16:creationId xmlns:a16="http://schemas.microsoft.com/office/drawing/2014/main" id="{B8DDD1A2-4252-06D2-8519-94C1B75A2D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06842" y="0"/>
            <a:ext cx="785158" cy="7678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942BED3-BCBC-9DBC-83A8-FD3496E9B113}"/>
              </a:ext>
            </a:extLst>
          </p:cNvPr>
          <p:cNvPicPr>
            <a:picLocks noChangeAspect="1"/>
          </p:cNvPicPr>
          <p:nvPr/>
        </p:nvPicPr>
        <p:blipFill>
          <a:blip r:embed="rId3"/>
          <a:stretch>
            <a:fillRect/>
          </a:stretch>
        </p:blipFill>
        <p:spPr>
          <a:xfrm>
            <a:off x="4167479" y="1445071"/>
            <a:ext cx="6986135" cy="2599237"/>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1B6A9B4-F3B1-542E-989C-8DC87FB79178}"/>
                  </a:ext>
                </a:extLst>
              </p:cNvPr>
              <p:cNvSpPr txBox="1"/>
              <p:nvPr/>
            </p:nvSpPr>
            <p:spPr>
              <a:xfrm>
                <a:off x="6095999" y="4282036"/>
                <a:ext cx="3363548" cy="399405"/>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𝑒</m:t>
                          </m:r>
                          <m:r>
                            <a:rPr lang="en-US" sz="2400" b="0" i="1" smtClean="0">
                              <a:latin typeface="Cambria Math" panose="02040503050406030204" pitchFamily="18" charset="0"/>
                            </a:rPr>
                            <m:t>.</m:t>
                          </m:r>
                          <m:r>
                            <a:rPr lang="en-US" sz="2400" b="0" i="1" smtClean="0">
                              <a:latin typeface="Cambria Math" panose="02040503050406030204" pitchFamily="18" charset="0"/>
                            </a:rPr>
                            <m:t>𝑠</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𝑄</m:t>
                          </m:r>
                        </m:e>
                        <m:sub>
                          <m:r>
                            <a:rPr lang="en-US" sz="2400" b="0" i="1" smtClean="0">
                              <a:latin typeface="Cambria Math" panose="02040503050406030204" pitchFamily="18" charset="0"/>
                            </a:rPr>
                            <m:t>𝑔</m:t>
                          </m:r>
                          <m:r>
                            <a:rPr lang="en-US" sz="2400" b="0" i="1" smtClean="0">
                              <a:latin typeface="Cambria Math" panose="02040503050406030204" pitchFamily="18" charset="0"/>
                            </a:rPr>
                            <m:t>.</m:t>
                          </m:r>
                          <m:r>
                            <a:rPr lang="en-US" sz="2400" b="0" i="1" smtClean="0">
                              <a:latin typeface="Cambria Math" panose="02040503050406030204" pitchFamily="18" charset="0"/>
                            </a:rPr>
                            <m:t>𝑠</m:t>
                          </m:r>
                        </m:sub>
                      </m:sSub>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𝐸</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&lt;1 </m:t>
                      </m:r>
                      <m:r>
                        <m:rPr>
                          <m:sty m:val="p"/>
                        </m:rPr>
                        <a:rPr lang="en-US" sz="2400" b="0" i="0" smtClean="0">
                          <a:latin typeface="Cambria Math" panose="02040503050406030204" pitchFamily="18" charset="0"/>
                        </a:rPr>
                        <m:t>keV</m:t>
                      </m:r>
                    </m:oMath>
                  </m:oMathPara>
                </a14:m>
                <a:endParaRPr lang="en-US" sz="2400" dirty="0"/>
              </a:p>
            </p:txBody>
          </p:sp>
        </mc:Choice>
        <mc:Fallback xmlns="">
          <p:sp>
            <p:nvSpPr>
              <p:cNvPr id="11" name="TextBox 10">
                <a:extLst>
                  <a:ext uri="{FF2B5EF4-FFF2-40B4-BE49-F238E27FC236}">
                    <a16:creationId xmlns:a16="http://schemas.microsoft.com/office/drawing/2014/main" id="{51B6A9B4-F3B1-542E-989C-8DC87FB79178}"/>
                  </a:ext>
                </a:extLst>
              </p:cNvPr>
              <p:cNvSpPr txBox="1">
                <a:spLocks noRot="1" noChangeAspect="1" noMove="1" noResize="1" noEditPoints="1" noAdjustHandles="1" noChangeArrowheads="1" noChangeShapeType="1" noTextEdit="1"/>
              </p:cNvSpPr>
              <p:nvPr/>
            </p:nvSpPr>
            <p:spPr>
              <a:xfrm>
                <a:off x="6095999" y="4282036"/>
                <a:ext cx="3363548" cy="399405"/>
              </a:xfrm>
              <a:prstGeom prst="rect">
                <a:avLst/>
              </a:prstGeom>
              <a:blipFill>
                <a:blip r:embed="rId4"/>
                <a:stretch>
                  <a:fillRect/>
                </a:stretch>
              </a:blipFill>
              <a:ln w="12700">
                <a:solidFill>
                  <a:schemeClr val="tx1"/>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2" name="Rectangle 1">
            <a:extLst>
              <a:ext uri="{FF2B5EF4-FFF2-40B4-BE49-F238E27FC236}">
                <a16:creationId xmlns:a16="http://schemas.microsoft.com/office/drawing/2014/main" id="{12954C7A-7F0B-5A46-D3A5-5EE51CCCC241}"/>
              </a:ext>
            </a:extLst>
          </p:cNvPr>
          <p:cNvSpPr/>
          <p:nvPr/>
        </p:nvSpPr>
        <p:spPr>
          <a:xfrm>
            <a:off x="678051" y="1627355"/>
            <a:ext cx="3096138" cy="448966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51B2A0A-3B61-03FD-9377-601CFAF89CAB}"/>
              </a:ext>
            </a:extLst>
          </p:cNvPr>
          <p:cNvSpPr/>
          <p:nvPr/>
        </p:nvSpPr>
        <p:spPr>
          <a:xfrm>
            <a:off x="906651" y="1627355"/>
            <a:ext cx="2867538" cy="430887"/>
          </a:xfrm>
          <a:prstGeom prst="rect">
            <a:avLst/>
          </a:prstGeom>
        </p:spPr>
        <p:txBody>
          <a:bodyPr wrap="square">
            <a:spAutoFit/>
          </a:bodyPr>
          <a:lstStyle/>
          <a:p>
            <a:r>
              <a:rPr lang="en-US" sz="2200" b="1" u="sng" dirty="0">
                <a:cs typeface="Arial" panose="020B0604020202020204" pitchFamily="34" charset="0"/>
              </a:rPr>
              <a:t>Low Q value </a:t>
            </a:r>
            <a:r>
              <a:rPr lang="en-US" sz="2200" b="1" u="sng" dirty="0">
                <a:cs typeface="Arial" panose="020B0604020202020204" pitchFamily="34" charset="0"/>
                <a:sym typeface="Symbol" panose="05050102010706020507" pitchFamily="18" charset="2"/>
              </a:rPr>
              <a:t>-decays</a:t>
            </a:r>
            <a:endParaRPr lang="en-US" sz="2200" u="sng" dirty="0">
              <a:cs typeface="Arial" panose="020B0604020202020204" pitchFamily="34" charset="0"/>
            </a:endParaRP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0AE95E21-3755-095D-0E0E-1C1367A354EB}"/>
                  </a:ext>
                </a:extLst>
              </p:cNvPr>
              <p:cNvSpPr/>
              <p:nvPr/>
            </p:nvSpPr>
            <p:spPr>
              <a:xfrm>
                <a:off x="754251" y="2058242"/>
                <a:ext cx="2697149" cy="545021"/>
              </a:xfrm>
              <a:prstGeom prst="rect">
                <a:avLst/>
              </a:prstGeom>
            </p:spPr>
            <p:txBody>
              <a:bodyPr wrap="square">
                <a:spAutoFit/>
              </a:bodyPr>
              <a:lstStyle/>
              <a:p>
                <a:pPr algn="r">
                  <a:lnSpc>
                    <a:spcPct val="115000"/>
                  </a:lnSpc>
                  <a:spcAft>
                    <a:spcPts val="1000"/>
                  </a:spcAft>
                  <a:tabLst>
                    <a:tab pos="2413000" algn="l"/>
                  </a:tabLst>
                </a:pPr>
                <a14:m>
                  <m:oMathPara xmlns:m="http://schemas.openxmlformats.org/officeDocument/2006/math">
                    <m:oMathParaPr>
                      <m:jc m:val="centerGroup"/>
                    </m:oMathParaPr>
                    <m:oMath xmlns:m="http://schemas.openxmlformats.org/officeDocument/2006/math">
                      <m:sPre>
                        <m:sPrePr>
                          <m:ctrlPr>
                            <a:rPr lang="en-US" i="1" smtClean="0">
                              <a:latin typeface="Cambria Math" panose="02040503050406030204" pitchFamily="18" charset="0"/>
                              <a:ea typeface="Calibri" panose="020F0502020204030204" pitchFamily="34" charset="0"/>
                              <a:cs typeface="Times New Roman" panose="02020603050405020304" pitchFamily="18" charset="0"/>
                            </a:rPr>
                          </m:ctrlPr>
                        </m:sPrePr>
                        <m:sub>
                          <m:r>
                            <a:rPr lang="en-US" b="0" i="1" smtClean="0">
                              <a:latin typeface="Cambria Math" panose="02040503050406030204" pitchFamily="18" charset="0"/>
                              <a:ea typeface="Calibri" panose="020F0502020204030204" pitchFamily="34" charset="0"/>
                              <a:cs typeface="Times New Roman" panose="02020603050405020304" pitchFamily="18" charset="0"/>
                            </a:rPr>
                            <m:t>1</m:t>
                          </m:r>
                        </m:sub>
                        <m:sup>
                          <m:r>
                            <a:rPr lang="en-US">
                              <a:latin typeface="Cambria Math" panose="02040503050406030204" pitchFamily="18" charset="0"/>
                              <a:ea typeface="Calibri" panose="020F0502020204030204" pitchFamily="34" charset="0"/>
                              <a:cs typeface="Times New Roman" panose="02020603050405020304" pitchFamily="18" charset="0"/>
                            </a:rPr>
                            <m:t>3</m:t>
                          </m:r>
                        </m:sup>
                        <m:e>
                          <m:r>
                            <m:rPr>
                              <m:sty m:val="p"/>
                            </m:rPr>
                            <a:rPr lang="en-US">
                              <a:latin typeface="Cambria Math" panose="02040503050406030204" pitchFamily="18" charset="0"/>
                              <a:ea typeface="Calibri" panose="020F0502020204030204" pitchFamily="34" charset="0"/>
                              <a:cs typeface="Times New Roman" panose="02020603050405020304" pitchFamily="18" charset="0"/>
                            </a:rPr>
                            <m:t>H</m:t>
                          </m:r>
                        </m:e>
                      </m:sPre>
                      <m:r>
                        <a:rPr lang="en-US" i="1">
                          <a:latin typeface="Cambria Math" panose="02040503050406030204" pitchFamily="18" charset="0"/>
                          <a:ea typeface="Calibri" panose="020F0502020204030204" pitchFamily="34" charset="0"/>
                          <a:cs typeface="Times New Roman" panose="02020603050405020304" pitchFamily="18" charset="0"/>
                        </a:rPr>
                        <m:t>→</m:t>
                      </m:r>
                      <m:sPre>
                        <m:sPrePr>
                          <m:ctrlPr>
                            <a:rPr lang="en-US" i="1">
                              <a:latin typeface="Cambria Math" panose="02040503050406030204" pitchFamily="18" charset="0"/>
                              <a:ea typeface="Calibri" panose="020F0502020204030204" pitchFamily="34" charset="0"/>
                              <a:cs typeface="Times New Roman" panose="02020603050405020304" pitchFamily="18" charset="0"/>
                            </a:rPr>
                          </m:ctrlPr>
                        </m:sPrePr>
                        <m:sub>
                          <m:r>
                            <a:rPr lang="en-US" b="0" i="1" smtClean="0">
                              <a:latin typeface="Cambria Math" panose="02040503050406030204" pitchFamily="18" charset="0"/>
                              <a:ea typeface="Calibri" panose="020F0502020204030204" pitchFamily="34" charset="0"/>
                              <a:cs typeface="Times New Roman" panose="02020603050405020304" pitchFamily="18" charset="0"/>
                            </a:rPr>
                            <m:t>2</m:t>
                          </m:r>
                        </m:sub>
                        <m:sup>
                          <m:r>
                            <a:rPr lang="en-US">
                              <a:latin typeface="Cambria Math" panose="02040503050406030204" pitchFamily="18" charset="0"/>
                              <a:ea typeface="Calibri" panose="020F0502020204030204" pitchFamily="34" charset="0"/>
                              <a:cs typeface="Times New Roman" panose="02020603050405020304" pitchFamily="18" charset="0"/>
                            </a:rPr>
                            <m:t>3</m:t>
                          </m:r>
                        </m:sup>
                        <m:e>
                          <m:r>
                            <m:rPr>
                              <m:sty m:val="p"/>
                            </m:rPr>
                            <a:rPr lang="en-US">
                              <a:latin typeface="Cambria Math" panose="02040503050406030204" pitchFamily="18" charset="0"/>
                              <a:ea typeface="Calibri" panose="020F0502020204030204" pitchFamily="34" charset="0"/>
                              <a:cs typeface="Times New Roman" panose="02020603050405020304" pitchFamily="18" charset="0"/>
                            </a:rPr>
                            <m:t>He</m:t>
                          </m:r>
                        </m:e>
                      </m:sPre>
                      <m:r>
                        <a:rPr lang="en-US" i="1">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𝑒</m:t>
                          </m:r>
                        </m:e>
                        <m:sup>
                          <m:r>
                            <a:rPr lang="en-US" i="1">
                              <a:latin typeface="Cambria Math" panose="02040503050406030204" pitchFamily="18" charset="0"/>
                              <a:ea typeface="Calibri" panose="020F0502020204030204" pitchFamily="34" charset="0"/>
                              <a:cs typeface="Times New Roman" panose="02020603050405020304" pitchFamily="18" charset="0"/>
                            </a:rPr>
                            <m:t>−</m:t>
                          </m:r>
                        </m:sup>
                      </m:sSup>
                      <m:r>
                        <a:rPr lang="en-US" i="1">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latin typeface="Cambria Math" panose="02040503050406030204" pitchFamily="18" charset="0"/>
                                  <a:ea typeface="Calibri" panose="020F0502020204030204" pitchFamily="34" charset="0"/>
                                  <a:cs typeface="Times New Roman" panose="02020603050405020304" pitchFamily="18" charset="0"/>
                                </a:rPr>
                              </m:ctrlPr>
                            </m:accPr>
                            <m:e>
                              <m:r>
                                <a:rPr lang="en-US" i="1">
                                  <a:latin typeface="Cambria Math" panose="02040503050406030204" pitchFamily="18" charset="0"/>
                                  <a:ea typeface="Calibri" panose="020F0502020204030204" pitchFamily="34" charset="0"/>
                                  <a:cs typeface="Times New Roman" panose="02020603050405020304" pitchFamily="18" charset="0"/>
                                </a:rPr>
                                <m:t>𝜈</m:t>
                              </m:r>
                            </m:e>
                          </m:acc>
                        </m:e>
                        <m:sub>
                          <m:r>
                            <a:rPr lang="en-US" i="1">
                              <a:latin typeface="Cambria Math" panose="02040503050406030204" pitchFamily="18" charset="0"/>
                              <a:ea typeface="Calibri" panose="020F0502020204030204" pitchFamily="34" charset="0"/>
                              <a:cs typeface="Times New Roman" panose="02020603050405020304" pitchFamily="18" charset="0"/>
                            </a:rPr>
                            <m:t>𝑒</m:t>
                          </m:r>
                        </m:sub>
                      </m:sSub>
                    </m:oMath>
                  </m:oMathPara>
                </a14:m>
                <a:endParaRPr lang="en-US"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angle 9">
                <a:extLst>
                  <a:ext uri="{FF2B5EF4-FFF2-40B4-BE49-F238E27FC236}">
                    <a16:creationId xmlns:a16="http://schemas.microsoft.com/office/drawing/2014/main" id="{9171A6B4-CF90-5EC9-8141-E178A767EA28}"/>
                  </a:ext>
                </a:extLst>
              </p:cNvPr>
              <p:cNvSpPr>
                <a:spLocks noRot="1" noChangeAspect="1" noMove="1" noResize="1" noEditPoints="1" noAdjustHandles="1" noChangeArrowheads="1" noChangeShapeType="1" noTextEdit="1"/>
              </p:cNvSpPr>
              <p:nvPr/>
            </p:nvSpPr>
            <p:spPr>
              <a:xfrm>
                <a:off x="754251" y="2058242"/>
                <a:ext cx="2697149" cy="54502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293E9A33-232C-289D-D164-540D905C7524}"/>
                  </a:ext>
                </a:extLst>
              </p:cNvPr>
              <p:cNvSpPr/>
              <p:nvPr/>
            </p:nvSpPr>
            <p:spPr>
              <a:xfrm>
                <a:off x="754251" y="2896442"/>
                <a:ext cx="2697149" cy="573170"/>
              </a:xfrm>
              <a:prstGeom prst="rect">
                <a:avLst/>
              </a:prstGeom>
            </p:spPr>
            <p:txBody>
              <a:bodyPr wrap="square">
                <a:spAutoFit/>
              </a:bodyPr>
              <a:lstStyle/>
              <a:p>
                <a:pPr algn="r">
                  <a:lnSpc>
                    <a:spcPct val="115000"/>
                  </a:lnSpc>
                  <a:spcAft>
                    <a:spcPts val="1000"/>
                  </a:spcAft>
                  <a:tabLst>
                    <a:tab pos="2413000" algn="l"/>
                  </a:tabLst>
                </a:pPr>
                <a14:m>
                  <m:oMathPara xmlns:m="http://schemas.openxmlformats.org/officeDocument/2006/math">
                    <m:oMathParaPr>
                      <m:jc m:val="centerGroup"/>
                    </m:oMathParaPr>
                    <m:oMath xmlns:m="http://schemas.openxmlformats.org/officeDocument/2006/math">
                      <m:sPre>
                        <m:sPrePr>
                          <m:ctrlPr>
                            <a:rPr lang="en-US" i="1" smtClean="0">
                              <a:latin typeface="Cambria Math" panose="02040503050406030204" pitchFamily="18" charset="0"/>
                              <a:ea typeface="Calibri" panose="020F0502020204030204" pitchFamily="34" charset="0"/>
                              <a:cs typeface="Times New Roman" panose="02020603050405020304" pitchFamily="18" charset="0"/>
                            </a:rPr>
                          </m:ctrlPr>
                        </m:sPrePr>
                        <m:sub>
                          <m:r>
                            <a:rPr lang="en-US" b="0" i="1" smtClean="0">
                              <a:latin typeface="Cambria Math" panose="02040503050406030204" pitchFamily="18" charset="0"/>
                              <a:ea typeface="Calibri" panose="020F0502020204030204" pitchFamily="34" charset="0"/>
                              <a:cs typeface="Times New Roman" panose="02020603050405020304" pitchFamily="18" charset="0"/>
                            </a:rPr>
                            <m:t>75</m:t>
                          </m:r>
                        </m:sub>
                        <m:sup>
                          <m:r>
                            <a:rPr lang="en-US" b="0" i="0" smtClean="0">
                              <a:latin typeface="Cambria Math" panose="02040503050406030204" pitchFamily="18" charset="0"/>
                              <a:ea typeface="Calibri" panose="020F0502020204030204" pitchFamily="34" charset="0"/>
                              <a:cs typeface="Times New Roman" panose="02020603050405020304" pitchFamily="18" charset="0"/>
                            </a:rPr>
                            <m:t>187</m:t>
                          </m:r>
                        </m:sup>
                        <m:e>
                          <m:r>
                            <m:rPr>
                              <m:sty m:val="p"/>
                            </m:rPr>
                            <a:rPr lang="en-US" b="0" i="0" smtClean="0">
                              <a:latin typeface="Cambria Math" panose="02040503050406030204" pitchFamily="18" charset="0"/>
                              <a:ea typeface="Calibri" panose="020F0502020204030204" pitchFamily="34" charset="0"/>
                              <a:cs typeface="Times New Roman" panose="02020603050405020304" pitchFamily="18" charset="0"/>
                            </a:rPr>
                            <m:t>Re</m:t>
                          </m:r>
                        </m:e>
                      </m:sPre>
                      <m:r>
                        <a:rPr lang="en-US" i="1">
                          <a:latin typeface="Cambria Math" panose="02040503050406030204" pitchFamily="18" charset="0"/>
                          <a:ea typeface="Calibri" panose="020F0502020204030204" pitchFamily="34" charset="0"/>
                          <a:cs typeface="Times New Roman" panose="02020603050405020304" pitchFamily="18" charset="0"/>
                        </a:rPr>
                        <m:t>→</m:t>
                      </m:r>
                      <m:sPre>
                        <m:sPrePr>
                          <m:ctrlPr>
                            <a:rPr lang="en-US" i="1">
                              <a:latin typeface="Cambria Math" panose="02040503050406030204" pitchFamily="18" charset="0"/>
                              <a:ea typeface="Calibri" panose="020F0502020204030204" pitchFamily="34" charset="0"/>
                              <a:cs typeface="Times New Roman" panose="02020603050405020304" pitchFamily="18" charset="0"/>
                            </a:rPr>
                          </m:ctrlPr>
                        </m:sPrePr>
                        <m:sub>
                          <m:r>
                            <a:rPr lang="en-US" b="0" i="1" smtClean="0">
                              <a:latin typeface="Cambria Math" panose="02040503050406030204" pitchFamily="18" charset="0"/>
                              <a:ea typeface="Calibri" panose="020F0502020204030204" pitchFamily="34" charset="0"/>
                              <a:cs typeface="Times New Roman" panose="02020603050405020304" pitchFamily="18" charset="0"/>
                            </a:rPr>
                            <m:t>76</m:t>
                          </m:r>
                        </m:sub>
                        <m:sup>
                          <m:r>
                            <a:rPr lang="en-US" b="0" i="0" smtClean="0">
                              <a:latin typeface="Cambria Math" panose="02040503050406030204" pitchFamily="18" charset="0"/>
                              <a:ea typeface="Calibri" panose="020F0502020204030204" pitchFamily="34" charset="0"/>
                              <a:cs typeface="Times New Roman" panose="02020603050405020304" pitchFamily="18" charset="0"/>
                            </a:rPr>
                            <m:t>187</m:t>
                          </m:r>
                        </m:sup>
                        <m:e>
                          <m:r>
                            <m:rPr>
                              <m:sty m:val="p"/>
                            </m:rPr>
                            <a:rPr lang="en-US" b="0" i="0" smtClean="0">
                              <a:latin typeface="Cambria Math" panose="02040503050406030204" pitchFamily="18" charset="0"/>
                              <a:ea typeface="Calibri" panose="020F0502020204030204" pitchFamily="34" charset="0"/>
                              <a:cs typeface="Times New Roman" panose="02020603050405020304" pitchFamily="18" charset="0"/>
                            </a:rPr>
                            <m:t>Os</m:t>
                          </m:r>
                        </m:e>
                      </m:sPre>
                      <m:r>
                        <a:rPr lang="en-US" i="1">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𝑒</m:t>
                          </m:r>
                        </m:e>
                        <m:sup>
                          <m:r>
                            <a:rPr lang="en-US" i="1">
                              <a:latin typeface="Cambria Math" panose="02040503050406030204" pitchFamily="18" charset="0"/>
                              <a:ea typeface="Calibri" panose="020F0502020204030204" pitchFamily="34" charset="0"/>
                              <a:cs typeface="Times New Roman" panose="02020603050405020304" pitchFamily="18" charset="0"/>
                            </a:rPr>
                            <m:t>−</m:t>
                          </m:r>
                        </m:sup>
                      </m:sSup>
                      <m:r>
                        <a:rPr lang="en-US" i="1">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latin typeface="Cambria Math" panose="02040503050406030204" pitchFamily="18" charset="0"/>
                                  <a:ea typeface="Calibri" panose="020F0502020204030204" pitchFamily="34" charset="0"/>
                                  <a:cs typeface="Times New Roman" panose="02020603050405020304" pitchFamily="18" charset="0"/>
                                </a:rPr>
                              </m:ctrlPr>
                            </m:accPr>
                            <m:e>
                              <m:r>
                                <a:rPr lang="en-US" i="1">
                                  <a:latin typeface="Cambria Math" panose="02040503050406030204" pitchFamily="18" charset="0"/>
                                  <a:ea typeface="Calibri" panose="020F0502020204030204" pitchFamily="34" charset="0"/>
                                  <a:cs typeface="Times New Roman" panose="02020603050405020304" pitchFamily="18" charset="0"/>
                                </a:rPr>
                                <m:t>𝜈</m:t>
                              </m:r>
                            </m:e>
                          </m:acc>
                        </m:e>
                        <m:sub>
                          <m:r>
                            <a:rPr lang="en-US" i="1">
                              <a:latin typeface="Cambria Math" panose="02040503050406030204" pitchFamily="18" charset="0"/>
                              <a:ea typeface="Calibri" panose="020F0502020204030204" pitchFamily="34" charset="0"/>
                              <a:cs typeface="Times New Roman" panose="02020603050405020304" pitchFamily="18" charset="0"/>
                            </a:rPr>
                            <m:t>𝑒</m:t>
                          </m:r>
                        </m:sub>
                      </m:sSub>
                    </m:oMath>
                  </m:oMathPara>
                </a14:m>
                <a:endParaRPr lang="en-US"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Rectangle 11">
                <a:extLst>
                  <a:ext uri="{FF2B5EF4-FFF2-40B4-BE49-F238E27FC236}">
                    <a16:creationId xmlns:a16="http://schemas.microsoft.com/office/drawing/2014/main" id="{29B6CDC1-E72E-27F3-A3FD-60C6385EEADE}"/>
                  </a:ext>
                </a:extLst>
              </p:cNvPr>
              <p:cNvSpPr>
                <a:spLocks noRot="1" noChangeAspect="1" noMove="1" noResize="1" noEditPoints="1" noAdjustHandles="1" noChangeArrowheads="1" noChangeShapeType="1" noTextEdit="1"/>
              </p:cNvSpPr>
              <p:nvPr/>
            </p:nvSpPr>
            <p:spPr>
              <a:xfrm>
                <a:off x="754251" y="2896442"/>
                <a:ext cx="2697149" cy="57317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6D9C0B2D-2CC7-8AE1-4271-CCE851400AAE}"/>
                  </a:ext>
                </a:extLst>
              </p:cNvPr>
              <p:cNvSpPr/>
              <p:nvPr/>
            </p:nvSpPr>
            <p:spPr>
              <a:xfrm>
                <a:off x="754251" y="3734642"/>
                <a:ext cx="2697149" cy="547394"/>
              </a:xfrm>
              <a:prstGeom prst="rect">
                <a:avLst/>
              </a:prstGeom>
            </p:spPr>
            <p:txBody>
              <a:bodyPr wrap="square">
                <a:spAutoFit/>
              </a:bodyPr>
              <a:lstStyle/>
              <a:p>
                <a:pPr algn="r">
                  <a:lnSpc>
                    <a:spcPct val="115000"/>
                  </a:lnSpc>
                  <a:spcAft>
                    <a:spcPts val="1000"/>
                  </a:spcAft>
                  <a:tabLst>
                    <a:tab pos="2413000" algn="l"/>
                  </a:tabLst>
                </a:pPr>
                <a14:m>
                  <m:oMathPara xmlns:m="http://schemas.openxmlformats.org/officeDocument/2006/math">
                    <m:oMathParaPr>
                      <m:jc m:val="centerGroup"/>
                    </m:oMathParaPr>
                    <m:oMath xmlns:m="http://schemas.openxmlformats.org/officeDocument/2006/math">
                      <m:sPre>
                        <m:sPrePr>
                          <m:ctrlPr>
                            <a:rPr lang="en-US" i="1" smtClean="0">
                              <a:latin typeface="Cambria Math" panose="02040503050406030204" pitchFamily="18" charset="0"/>
                              <a:ea typeface="Calibri" panose="020F0502020204030204" pitchFamily="34" charset="0"/>
                              <a:cs typeface="Times New Roman" panose="02020603050405020304" pitchFamily="18" charset="0"/>
                            </a:rPr>
                          </m:ctrlPr>
                        </m:sPrePr>
                        <m:sub>
                          <m:r>
                            <a:rPr lang="en-US" b="0" i="1" smtClean="0">
                              <a:latin typeface="Cambria Math" panose="02040503050406030204" pitchFamily="18" charset="0"/>
                              <a:ea typeface="Calibri" panose="020F0502020204030204" pitchFamily="34" charset="0"/>
                              <a:cs typeface="Times New Roman" panose="02020603050405020304" pitchFamily="18" charset="0"/>
                            </a:rPr>
                            <m:t>67</m:t>
                          </m:r>
                        </m:sub>
                        <m:sup>
                          <m:r>
                            <a:rPr lang="en-US" b="0" i="0" smtClean="0">
                              <a:latin typeface="Cambria Math" panose="02040503050406030204" pitchFamily="18" charset="0"/>
                              <a:ea typeface="Calibri" panose="020F0502020204030204" pitchFamily="34" charset="0"/>
                              <a:cs typeface="Times New Roman" panose="02020603050405020304" pitchFamily="18" charset="0"/>
                            </a:rPr>
                            <m:t>163</m:t>
                          </m:r>
                        </m:sup>
                        <m:e>
                          <m:r>
                            <m:rPr>
                              <m:sty m:val="p"/>
                            </m:rPr>
                            <a:rPr lang="en-US" b="0" i="0" smtClean="0">
                              <a:latin typeface="Cambria Math" panose="02040503050406030204" pitchFamily="18" charset="0"/>
                              <a:ea typeface="Calibri" panose="020F0502020204030204" pitchFamily="34" charset="0"/>
                              <a:cs typeface="Times New Roman" panose="02020603050405020304" pitchFamily="18" charset="0"/>
                            </a:rPr>
                            <m:t>Ho</m:t>
                          </m:r>
                        </m:e>
                      </m:sPre>
                      <m:r>
                        <a:rPr lang="en-US" i="1">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𝑒</m:t>
                          </m:r>
                        </m:e>
                        <m:sup>
                          <m:r>
                            <a:rPr lang="en-US" i="1">
                              <a:latin typeface="Cambria Math" panose="02040503050406030204" pitchFamily="18" charset="0"/>
                              <a:ea typeface="Calibri" panose="020F0502020204030204" pitchFamily="34" charset="0"/>
                              <a:cs typeface="Times New Roman" panose="02020603050405020304" pitchFamily="18" charset="0"/>
                            </a:rPr>
                            <m:t>−</m:t>
                          </m:r>
                        </m:sup>
                      </m:sSup>
                      <m:r>
                        <a:rPr lang="en-US" i="1">
                          <a:latin typeface="Cambria Math" panose="02040503050406030204" pitchFamily="18" charset="0"/>
                          <a:ea typeface="Calibri" panose="020F0502020204030204" pitchFamily="34" charset="0"/>
                          <a:cs typeface="Times New Roman" panose="02020603050405020304" pitchFamily="18" charset="0"/>
                        </a:rPr>
                        <m:t>→</m:t>
                      </m:r>
                      <m:sPre>
                        <m:sPrePr>
                          <m:ctrlPr>
                            <a:rPr lang="en-US" i="1">
                              <a:latin typeface="Cambria Math" panose="02040503050406030204" pitchFamily="18" charset="0"/>
                              <a:ea typeface="Calibri" panose="020F0502020204030204" pitchFamily="34" charset="0"/>
                              <a:cs typeface="Times New Roman" panose="02020603050405020304" pitchFamily="18" charset="0"/>
                            </a:rPr>
                          </m:ctrlPr>
                        </m:sPrePr>
                        <m:sub>
                          <m:r>
                            <a:rPr lang="en-US" b="0" i="1" smtClean="0">
                              <a:latin typeface="Cambria Math" panose="02040503050406030204" pitchFamily="18" charset="0"/>
                              <a:ea typeface="Calibri" panose="020F0502020204030204" pitchFamily="34" charset="0"/>
                              <a:cs typeface="Times New Roman" panose="02020603050405020304" pitchFamily="18" charset="0"/>
                            </a:rPr>
                            <m:t>66</m:t>
                          </m:r>
                        </m:sub>
                        <m:sup>
                          <m:r>
                            <a:rPr lang="en-US" b="0" i="0" smtClean="0">
                              <a:latin typeface="Cambria Math" panose="02040503050406030204" pitchFamily="18" charset="0"/>
                              <a:ea typeface="Calibri" panose="020F0502020204030204" pitchFamily="34" charset="0"/>
                              <a:cs typeface="Times New Roman" panose="02020603050405020304" pitchFamily="18" charset="0"/>
                            </a:rPr>
                            <m:t>163</m:t>
                          </m:r>
                        </m:sup>
                        <m:e>
                          <m:r>
                            <m:rPr>
                              <m:sty m:val="p"/>
                            </m:rPr>
                            <a:rPr lang="en-US" b="0" i="0" smtClean="0">
                              <a:latin typeface="Cambria Math" panose="02040503050406030204" pitchFamily="18" charset="0"/>
                              <a:ea typeface="Calibri" panose="020F0502020204030204" pitchFamily="34" charset="0"/>
                              <a:cs typeface="Times New Roman" panose="02020603050405020304" pitchFamily="18" charset="0"/>
                            </a:rPr>
                            <m:t>Dy</m:t>
                          </m:r>
                        </m:e>
                      </m:sPre>
                      <m:r>
                        <a:rPr lang="en-US" i="1">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𝜈</m:t>
                          </m:r>
                        </m:e>
                        <m:sub>
                          <m:r>
                            <a:rPr lang="en-US" i="1">
                              <a:latin typeface="Cambria Math" panose="02040503050406030204" pitchFamily="18" charset="0"/>
                              <a:ea typeface="Calibri" panose="020F0502020204030204" pitchFamily="34" charset="0"/>
                              <a:cs typeface="Times New Roman" panose="02020603050405020304" pitchFamily="18" charset="0"/>
                            </a:rPr>
                            <m:t>𝑒</m:t>
                          </m:r>
                        </m:sub>
                      </m:sSub>
                    </m:oMath>
                  </m:oMathPara>
                </a14:m>
                <a:endParaRPr lang="en-US"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Rectangle 12">
                <a:extLst>
                  <a:ext uri="{FF2B5EF4-FFF2-40B4-BE49-F238E27FC236}">
                    <a16:creationId xmlns:a16="http://schemas.microsoft.com/office/drawing/2014/main" id="{19193B35-89FA-358C-DE3A-6EFF0CBBACF3}"/>
                  </a:ext>
                </a:extLst>
              </p:cNvPr>
              <p:cNvSpPr>
                <a:spLocks noRot="1" noChangeAspect="1" noMove="1" noResize="1" noEditPoints="1" noAdjustHandles="1" noChangeArrowheads="1" noChangeShapeType="1" noTextEdit="1"/>
              </p:cNvSpPr>
              <p:nvPr/>
            </p:nvSpPr>
            <p:spPr>
              <a:xfrm>
                <a:off x="754251" y="3734642"/>
                <a:ext cx="2697149" cy="547394"/>
              </a:xfrm>
              <a:prstGeom prst="rect">
                <a:avLst/>
              </a:prstGeom>
              <a:blipFill>
                <a:blip r:embed="rId8"/>
                <a:stretch>
                  <a:fillRect/>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313C6A6B-A3B4-637F-2821-B4A79FD8F916}"/>
              </a:ext>
            </a:extLst>
          </p:cNvPr>
          <p:cNvSpPr/>
          <p:nvPr/>
        </p:nvSpPr>
        <p:spPr>
          <a:xfrm>
            <a:off x="1038386" y="2439242"/>
            <a:ext cx="2489213" cy="369332"/>
          </a:xfrm>
          <a:prstGeom prst="rect">
            <a:avLst/>
          </a:prstGeom>
        </p:spPr>
        <p:txBody>
          <a:bodyPr wrap="square">
            <a:spAutoFit/>
          </a:bodyPr>
          <a:lstStyle/>
          <a:p>
            <a:r>
              <a:rPr lang="en-US" b="1" dirty="0">
                <a:latin typeface="Cambria" panose="02040503050406030204" pitchFamily="18" charset="0"/>
                <a:cs typeface="Arial" panose="020B0604020202020204" pitchFamily="34" charset="0"/>
              </a:rPr>
              <a:t>Q = 18.592 01(7) keV</a:t>
            </a:r>
          </a:p>
        </p:txBody>
      </p:sp>
      <p:sp>
        <p:nvSpPr>
          <p:cNvPr id="15" name="Rectangle 14">
            <a:extLst>
              <a:ext uri="{FF2B5EF4-FFF2-40B4-BE49-F238E27FC236}">
                <a16:creationId xmlns:a16="http://schemas.microsoft.com/office/drawing/2014/main" id="{5FDFA089-87F0-EA92-9719-852B43C58E7B}"/>
              </a:ext>
            </a:extLst>
          </p:cNvPr>
          <p:cNvSpPr/>
          <p:nvPr/>
        </p:nvSpPr>
        <p:spPr>
          <a:xfrm>
            <a:off x="1130281" y="3277442"/>
            <a:ext cx="2316149" cy="369332"/>
          </a:xfrm>
          <a:prstGeom prst="rect">
            <a:avLst/>
          </a:prstGeom>
        </p:spPr>
        <p:txBody>
          <a:bodyPr wrap="square">
            <a:spAutoFit/>
          </a:bodyPr>
          <a:lstStyle/>
          <a:p>
            <a:r>
              <a:rPr lang="en-US" b="1" dirty="0">
                <a:latin typeface="Cambria" panose="02040503050406030204" pitchFamily="18" charset="0"/>
                <a:cs typeface="Arial" panose="020B0604020202020204" pitchFamily="34" charset="0"/>
              </a:rPr>
              <a:t>Q = 2.492(34) </a:t>
            </a:r>
            <a:r>
              <a:rPr lang="en-US" b="1" dirty="0" err="1">
                <a:latin typeface="Cambria" panose="02040503050406030204" pitchFamily="18" charset="0"/>
                <a:cs typeface="Arial" panose="020B0604020202020204" pitchFamily="34" charset="0"/>
              </a:rPr>
              <a:t>keV</a:t>
            </a:r>
            <a:endParaRPr lang="en-US" b="1" dirty="0">
              <a:latin typeface="Cambria" panose="02040503050406030204" pitchFamily="18" charset="0"/>
              <a:cs typeface="Arial" panose="020B0604020202020204" pitchFamily="34" charset="0"/>
            </a:endParaRPr>
          </a:p>
        </p:txBody>
      </p:sp>
      <p:sp>
        <p:nvSpPr>
          <p:cNvPr id="16" name="Rectangle 15">
            <a:extLst>
              <a:ext uri="{FF2B5EF4-FFF2-40B4-BE49-F238E27FC236}">
                <a16:creationId xmlns:a16="http://schemas.microsoft.com/office/drawing/2014/main" id="{75C408D7-7D7C-5542-B3FF-E0A04AB144A5}"/>
              </a:ext>
            </a:extLst>
          </p:cNvPr>
          <p:cNvSpPr/>
          <p:nvPr/>
        </p:nvSpPr>
        <p:spPr>
          <a:xfrm>
            <a:off x="1135251" y="4115642"/>
            <a:ext cx="2209800" cy="369332"/>
          </a:xfrm>
          <a:prstGeom prst="rect">
            <a:avLst/>
          </a:prstGeom>
        </p:spPr>
        <p:txBody>
          <a:bodyPr wrap="square">
            <a:spAutoFit/>
          </a:bodyPr>
          <a:lstStyle/>
          <a:p>
            <a:r>
              <a:rPr lang="en-US" b="1" dirty="0">
                <a:latin typeface="Cambria" panose="02040503050406030204" pitchFamily="18" charset="0"/>
                <a:cs typeface="Arial" panose="020B0604020202020204" pitchFamily="34" charset="0"/>
              </a:rPr>
              <a:t>Q = 2.863 2(6) keV</a:t>
            </a:r>
          </a:p>
        </p:txBody>
      </p:sp>
      <p:sp>
        <p:nvSpPr>
          <p:cNvPr id="17" name="Rectangle 16">
            <a:extLst>
              <a:ext uri="{FF2B5EF4-FFF2-40B4-BE49-F238E27FC236}">
                <a16:creationId xmlns:a16="http://schemas.microsoft.com/office/drawing/2014/main" id="{ACDF1897-C911-0A8A-45BB-795B7674B9C2}"/>
              </a:ext>
            </a:extLst>
          </p:cNvPr>
          <p:cNvSpPr/>
          <p:nvPr/>
        </p:nvSpPr>
        <p:spPr>
          <a:xfrm>
            <a:off x="830451" y="2058242"/>
            <a:ext cx="2758341" cy="7503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B9CB9B4-D9EE-1FA9-5B1C-14FD2BD77F4D}"/>
              </a:ext>
            </a:extLst>
          </p:cNvPr>
          <p:cNvSpPr/>
          <p:nvPr/>
        </p:nvSpPr>
        <p:spPr>
          <a:xfrm>
            <a:off x="830451" y="2908110"/>
            <a:ext cx="2758341" cy="7503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614293B-2215-517A-6879-ACD4F1722427}"/>
              </a:ext>
            </a:extLst>
          </p:cNvPr>
          <p:cNvSpPr/>
          <p:nvPr/>
        </p:nvSpPr>
        <p:spPr>
          <a:xfrm>
            <a:off x="830451" y="3746310"/>
            <a:ext cx="2758341" cy="7503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15A8771-1020-7B51-B8BD-B53248034C75}"/>
              </a:ext>
            </a:extLst>
          </p:cNvPr>
          <p:cNvSpPr txBox="1"/>
          <p:nvPr/>
        </p:nvSpPr>
        <p:spPr>
          <a:xfrm>
            <a:off x="1338709" y="4565207"/>
            <a:ext cx="1799532" cy="369332"/>
          </a:xfrm>
          <a:prstGeom prst="rect">
            <a:avLst/>
          </a:prstGeom>
          <a:noFill/>
        </p:spPr>
        <p:txBody>
          <a:bodyPr wrap="none" rtlCol="0">
            <a:spAutoFit/>
          </a:bodyPr>
          <a:lstStyle/>
          <a:p>
            <a:r>
              <a:rPr lang="en-US" dirty="0" err="1"/>
              <a:t>g.s.</a:t>
            </a:r>
            <a:r>
              <a:rPr lang="en-US" dirty="0"/>
              <a:t> to </a:t>
            </a:r>
            <a:r>
              <a:rPr lang="en-US" dirty="0" err="1"/>
              <a:t>g.s.</a:t>
            </a:r>
            <a:r>
              <a:rPr lang="en-US" dirty="0"/>
              <a:t> decays</a:t>
            </a:r>
          </a:p>
        </p:txBody>
      </p:sp>
      <p:sp>
        <p:nvSpPr>
          <p:cNvPr id="22" name="Rectangle 21">
            <a:extLst>
              <a:ext uri="{FF2B5EF4-FFF2-40B4-BE49-F238E27FC236}">
                <a16:creationId xmlns:a16="http://schemas.microsoft.com/office/drawing/2014/main" id="{F14271AF-9323-3C74-352C-C7B3D2FF3953}"/>
              </a:ext>
            </a:extLst>
          </p:cNvPr>
          <p:cNvSpPr/>
          <p:nvPr/>
        </p:nvSpPr>
        <p:spPr>
          <a:xfrm>
            <a:off x="825200" y="4949743"/>
            <a:ext cx="2758341" cy="7503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3" name="Rectangle 22">
                <a:extLst>
                  <a:ext uri="{FF2B5EF4-FFF2-40B4-BE49-F238E27FC236}">
                    <a16:creationId xmlns:a16="http://schemas.microsoft.com/office/drawing/2014/main" id="{388F0040-3B98-C57A-9F87-0C3F59C2149B}"/>
                  </a:ext>
                </a:extLst>
              </p:cNvPr>
              <p:cNvSpPr/>
              <p:nvPr/>
            </p:nvSpPr>
            <p:spPr>
              <a:xfrm>
                <a:off x="825200" y="4956948"/>
                <a:ext cx="2697149" cy="556371"/>
              </a:xfrm>
              <a:prstGeom prst="rect">
                <a:avLst/>
              </a:prstGeom>
            </p:spPr>
            <p:txBody>
              <a:bodyPr wrap="square">
                <a:spAutoFit/>
              </a:bodyPr>
              <a:lstStyle/>
              <a:p>
                <a:pPr algn="r">
                  <a:lnSpc>
                    <a:spcPct val="115000"/>
                  </a:lnSpc>
                  <a:spcAft>
                    <a:spcPts val="1000"/>
                  </a:spcAft>
                  <a:tabLst>
                    <a:tab pos="2413000" algn="l"/>
                  </a:tabLst>
                </a:pPr>
                <a14:m>
                  <m:oMathPara xmlns:m="http://schemas.openxmlformats.org/officeDocument/2006/math">
                    <m:oMathParaPr>
                      <m:jc m:val="centerGroup"/>
                    </m:oMathParaPr>
                    <m:oMath xmlns:m="http://schemas.openxmlformats.org/officeDocument/2006/math">
                      <m:sPre>
                        <m:sPrePr>
                          <m:ctrlPr>
                            <a:rPr lang="en-US" i="1" smtClean="0">
                              <a:latin typeface="Cambria Math" panose="02040503050406030204" pitchFamily="18" charset="0"/>
                              <a:ea typeface="Calibri" panose="020F0502020204030204" pitchFamily="34" charset="0"/>
                              <a:cs typeface="Times New Roman" panose="02020603050405020304" pitchFamily="18" charset="0"/>
                            </a:rPr>
                          </m:ctrlPr>
                        </m:sPrePr>
                        <m:sub>
                          <m:r>
                            <a:rPr lang="en-US" b="0" i="1" smtClean="0">
                              <a:latin typeface="Cambria Math" panose="02040503050406030204" pitchFamily="18" charset="0"/>
                              <a:ea typeface="Calibri" panose="020F0502020204030204" pitchFamily="34" charset="0"/>
                              <a:cs typeface="Times New Roman" panose="02020603050405020304" pitchFamily="18" charset="0"/>
                            </a:rPr>
                            <m:t>49</m:t>
                          </m:r>
                        </m:sub>
                        <m:sup>
                          <m:r>
                            <a:rPr lang="en-US" b="0" i="0" smtClean="0">
                              <a:latin typeface="Cambria Math" panose="02040503050406030204" pitchFamily="18" charset="0"/>
                              <a:ea typeface="Calibri" panose="020F0502020204030204" pitchFamily="34" charset="0"/>
                              <a:cs typeface="Times New Roman" panose="02020603050405020304" pitchFamily="18" charset="0"/>
                            </a:rPr>
                            <m:t>1</m:t>
                          </m:r>
                          <m:r>
                            <a:rPr lang="en-US" b="0" i="0" smtClean="0">
                              <a:latin typeface="Cambria Math" panose="02040503050406030204" pitchFamily="18" charset="0"/>
                              <a:ea typeface="Calibri" panose="020F0502020204030204" pitchFamily="34" charset="0"/>
                              <a:cs typeface="Times New Roman" panose="02020603050405020304" pitchFamily="18" charset="0"/>
                            </a:rPr>
                            <m:t>15</m:t>
                          </m:r>
                        </m:sup>
                        <m:e>
                          <m:r>
                            <m:rPr>
                              <m:sty m:val="p"/>
                            </m:rPr>
                            <a:rPr lang="en-US" b="0" i="0" smtClean="0">
                              <a:latin typeface="Cambria Math" panose="02040503050406030204" pitchFamily="18" charset="0"/>
                              <a:ea typeface="Calibri" panose="020F0502020204030204" pitchFamily="34" charset="0"/>
                              <a:cs typeface="Times New Roman" panose="02020603050405020304" pitchFamily="18" charset="0"/>
                            </a:rPr>
                            <m:t>In</m:t>
                          </m:r>
                        </m:e>
                      </m:sPre>
                      <m:r>
                        <a:rPr lang="en-US" i="1">
                          <a:latin typeface="Cambria Math" panose="02040503050406030204" pitchFamily="18" charset="0"/>
                          <a:ea typeface="Calibri" panose="020F0502020204030204" pitchFamily="34" charset="0"/>
                          <a:cs typeface="Times New Roman" panose="02020603050405020304" pitchFamily="18" charset="0"/>
                        </a:rPr>
                        <m:t>→</m:t>
                      </m:r>
                      <m:sPre>
                        <m:sPrePr>
                          <m:ctrlPr>
                            <a:rPr lang="en-US" i="1">
                              <a:latin typeface="Cambria Math" panose="02040503050406030204" pitchFamily="18" charset="0"/>
                              <a:ea typeface="Calibri" panose="020F0502020204030204" pitchFamily="34" charset="0"/>
                              <a:cs typeface="Times New Roman" panose="02020603050405020304" pitchFamily="18" charset="0"/>
                            </a:rPr>
                          </m:ctrlPr>
                        </m:sPrePr>
                        <m:sub>
                          <m:r>
                            <a:rPr lang="en-US" b="0" i="1" smtClean="0">
                              <a:latin typeface="Cambria Math" panose="02040503050406030204" pitchFamily="18" charset="0"/>
                              <a:ea typeface="Calibri" panose="020F0502020204030204" pitchFamily="34" charset="0"/>
                              <a:cs typeface="Times New Roman" panose="02020603050405020304" pitchFamily="18" charset="0"/>
                            </a:rPr>
                            <m:t>50</m:t>
                          </m:r>
                        </m:sub>
                        <m:sup>
                          <m:r>
                            <a:rPr lang="en-US" b="0" i="0" smtClean="0">
                              <a:latin typeface="Cambria Math" panose="02040503050406030204" pitchFamily="18" charset="0"/>
                              <a:ea typeface="Calibri" panose="020F0502020204030204" pitchFamily="34" charset="0"/>
                              <a:cs typeface="Times New Roman" panose="02020603050405020304" pitchFamily="18" charset="0"/>
                            </a:rPr>
                            <m:t>1</m:t>
                          </m:r>
                          <m:r>
                            <a:rPr lang="en-US" b="0" i="0" smtClean="0">
                              <a:latin typeface="Cambria Math" panose="02040503050406030204" pitchFamily="18" charset="0"/>
                              <a:ea typeface="Calibri" panose="020F0502020204030204" pitchFamily="34" charset="0"/>
                              <a:cs typeface="Times New Roman" panose="02020603050405020304" pitchFamily="18" charset="0"/>
                            </a:rPr>
                            <m:t>15</m:t>
                          </m:r>
                        </m:sup>
                        <m:e>
                          <m:sSup>
                            <m:sSupPr>
                              <m:ctrlPr>
                                <a:rPr lang="en-US" b="0" i="1" smtClean="0">
                                  <a:latin typeface="Cambria Math" panose="02040503050406030204" pitchFamily="18" charset="0"/>
                                  <a:cs typeface="Times New Roman" panose="02020603050405020304" pitchFamily="18" charset="0"/>
                                </a:rPr>
                              </m:ctrlPr>
                            </m:sSupPr>
                            <m:e>
                              <m:r>
                                <m:rPr>
                                  <m:sty m:val="p"/>
                                </m:rPr>
                                <a:rPr lang="en-US">
                                  <a:latin typeface="Cambria Math" panose="02040503050406030204" pitchFamily="18" charset="0"/>
                                  <a:ea typeface="Calibri" panose="020F0502020204030204" pitchFamily="34" charset="0"/>
                                  <a:cs typeface="Times New Roman" panose="02020603050405020304" pitchFamily="18" charset="0"/>
                                </a:rPr>
                                <m:t>Sn</m:t>
                              </m:r>
                            </m:e>
                            <m:sup>
                              <m:r>
                                <a:rPr lang="en-US" b="0" i="1" smtClean="0">
                                  <a:latin typeface="Cambria Math" panose="02040503050406030204" pitchFamily="18" charset="0"/>
                                  <a:cs typeface="Times New Roman" panose="02020603050405020304" pitchFamily="18" charset="0"/>
                                </a:rPr>
                                <m:t>∗</m:t>
                              </m:r>
                            </m:sup>
                          </m:sSup>
                        </m:e>
                      </m:sPre>
                      <m:r>
                        <a:rPr lang="en-US" i="1">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𝑒</m:t>
                          </m:r>
                        </m:e>
                        <m:sup>
                          <m:r>
                            <a:rPr lang="en-US" i="1">
                              <a:latin typeface="Cambria Math" panose="02040503050406030204" pitchFamily="18" charset="0"/>
                              <a:ea typeface="Calibri" panose="020F0502020204030204" pitchFamily="34" charset="0"/>
                              <a:cs typeface="Times New Roman" panose="02020603050405020304" pitchFamily="18" charset="0"/>
                            </a:rPr>
                            <m:t>−</m:t>
                          </m:r>
                        </m:sup>
                      </m:sSup>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 </m:t>
                          </m:r>
                          <m:r>
                            <a:rPr lang="en-US" i="1">
                              <a:latin typeface="Cambria Math" panose="02040503050406030204" pitchFamily="18" charset="0"/>
                              <a:ea typeface="Calibri" panose="020F0502020204030204" pitchFamily="34" charset="0"/>
                              <a:cs typeface="Times New Roman" panose="02020603050405020304" pitchFamily="18" charset="0"/>
                            </a:rPr>
                            <m:t>𝜈</m:t>
                          </m:r>
                        </m:e>
                        <m:sub>
                          <m:r>
                            <a:rPr lang="en-US" i="1">
                              <a:latin typeface="Cambria Math" panose="02040503050406030204" pitchFamily="18" charset="0"/>
                              <a:ea typeface="Calibri" panose="020F0502020204030204" pitchFamily="34" charset="0"/>
                              <a:cs typeface="Times New Roman" panose="02020603050405020304" pitchFamily="18" charset="0"/>
                            </a:rPr>
                            <m:t>𝑒</m:t>
                          </m:r>
                        </m:sub>
                      </m:sSub>
                    </m:oMath>
                  </m:oMathPara>
                </a14:m>
                <a:endParaRPr lang="en-US"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3" name="Rectangle 22">
                <a:extLst>
                  <a:ext uri="{FF2B5EF4-FFF2-40B4-BE49-F238E27FC236}">
                    <a16:creationId xmlns:a16="http://schemas.microsoft.com/office/drawing/2014/main" id="{388F0040-3B98-C57A-9F87-0C3F59C2149B}"/>
                  </a:ext>
                </a:extLst>
              </p:cNvPr>
              <p:cNvSpPr>
                <a:spLocks noRot="1" noChangeAspect="1" noMove="1" noResize="1" noEditPoints="1" noAdjustHandles="1" noChangeArrowheads="1" noChangeShapeType="1" noTextEdit="1"/>
              </p:cNvSpPr>
              <p:nvPr/>
            </p:nvSpPr>
            <p:spPr>
              <a:xfrm>
                <a:off x="825200" y="4956948"/>
                <a:ext cx="2697149" cy="556371"/>
              </a:xfrm>
              <a:prstGeom prst="rect">
                <a:avLst/>
              </a:prstGeom>
              <a:blipFill>
                <a:blip r:embed="rId9"/>
                <a:stretch>
                  <a:fillRect/>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F60869FA-A59E-4CBB-85F5-E1EC84F2938B}"/>
              </a:ext>
            </a:extLst>
          </p:cNvPr>
          <p:cNvSpPr/>
          <p:nvPr/>
        </p:nvSpPr>
        <p:spPr>
          <a:xfrm>
            <a:off x="1231729" y="5301998"/>
            <a:ext cx="1945281" cy="369332"/>
          </a:xfrm>
          <a:prstGeom prst="rect">
            <a:avLst/>
          </a:prstGeom>
        </p:spPr>
        <p:txBody>
          <a:bodyPr wrap="square">
            <a:spAutoFit/>
          </a:bodyPr>
          <a:lstStyle/>
          <a:p>
            <a:r>
              <a:rPr lang="en-US" b="1" dirty="0">
                <a:latin typeface="Cambria" panose="02040503050406030204" pitchFamily="18" charset="0"/>
                <a:cs typeface="Arial" panose="020B0604020202020204" pitchFamily="34" charset="0"/>
              </a:rPr>
              <a:t>Q = 155(24) eV</a:t>
            </a:r>
          </a:p>
        </p:txBody>
      </p:sp>
      <p:sp>
        <p:nvSpPr>
          <p:cNvPr id="25" name="TextBox 24">
            <a:extLst>
              <a:ext uri="{FF2B5EF4-FFF2-40B4-BE49-F238E27FC236}">
                <a16:creationId xmlns:a16="http://schemas.microsoft.com/office/drawing/2014/main" id="{99783747-EDA0-46A7-42EE-DE7D1C9D2C1B}"/>
              </a:ext>
            </a:extLst>
          </p:cNvPr>
          <p:cNvSpPr txBox="1"/>
          <p:nvPr/>
        </p:nvSpPr>
        <p:spPr>
          <a:xfrm>
            <a:off x="1292352" y="5710339"/>
            <a:ext cx="1805944" cy="369332"/>
          </a:xfrm>
          <a:prstGeom prst="rect">
            <a:avLst/>
          </a:prstGeom>
          <a:noFill/>
        </p:spPr>
        <p:txBody>
          <a:bodyPr wrap="none" rtlCol="0">
            <a:spAutoFit/>
          </a:bodyPr>
          <a:lstStyle/>
          <a:p>
            <a:r>
              <a:rPr lang="en-US" dirty="0" err="1"/>
              <a:t>g.s.</a:t>
            </a:r>
            <a:r>
              <a:rPr lang="en-US" dirty="0"/>
              <a:t> to </a:t>
            </a:r>
            <a:r>
              <a:rPr lang="en-US" dirty="0" err="1"/>
              <a:t>e.s</a:t>
            </a:r>
            <a:r>
              <a:rPr lang="en-US" dirty="0"/>
              <a:t>. decays</a:t>
            </a:r>
          </a:p>
        </p:txBody>
      </p:sp>
    </p:spTree>
    <p:extLst>
      <p:ext uri="{BB962C8B-B14F-4D97-AF65-F5344CB8AC3E}">
        <p14:creationId xmlns:p14="http://schemas.microsoft.com/office/powerpoint/2010/main" val="11999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2DD1766-7453-2039-E3FB-C8BFD40E3532}"/>
              </a:ext>
            </a:extLst>
          </p:cNvPr>
          <p:cNvGrpSpPr/>
          <p:nvPr/>
        </p:nvGrpSpPr>
        <p:grpSpPr>
          <a:xfrm>
            <a:off x="0" y="-3271"/>
            <a:ext cx="12192000" cy="771091"/>
            <a:chOff x="0" y="-2295"/>
            <a:chExt cx="12002814" cy="541150"/>
          </a:xfrm>
        </p:grpSpPr>
        <p:sp>
          <p:nvSpPr>
            <p:cNvPr id="6" name="Rectangle 5">
              <a:extLst>
                <a:ext uri="{FF2B5EF4-FFF2-40B4-BE49-F238E27FC236}">
                  <a16:creationId xmlns:a16="http://schemas.microsoft.com/office/drawing/2014/main" id="{77F36CDD-61D6-9F59-17B6-92D0A0CD49A4}"/>
                </a:ext>
              </a:extLst>
            </p:cNvPr>
            <p:cNvSpPr/>
            <p:nvPr/>
          </p:nvSpPr>
          <p:spPr>
            <a:xfrm>
              <a:off x="0" y="-2295"/>
              <a:ext cx="12002814" cy="541150"/>
            </a:xfrm>
            <a:prstGeom prst="rect">
              <a:avLst/>
            </a:prstGeom>
            <a:solidFill>
              <a:srgbClr val="FFD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D284EB3-CF37-FF84-453A-8ECDA605ABE6}"/>
                </a:ext>
              </a:extLst>
            </p:cNvPr>
            <p:cNvSpPr/>
            <p:nvPr/>
          </p:nvSpPr>
          <p:spPr>
            <a:xfrm>
              <a:off x="0" y="50447"/>
              <a:ext cx="12002813" cy="453594"/>
            </a:xfrm>
            <a:prstGeom prst="rect">
              <a:avLst/>
            </a:prstGeom>
            <a:noFill/>
          </p:spPr>
          <p:txBody>
            <a:bodyPr wrap="square" lIns="91440" tIns="45720" rIns="91440" bIns="45720" anchor="ctr">
              <a:spAutoFit/>
            </a:bodyPr>
            <a:lstStyle/>
            <a:p>
              <a:pPr algn="ctr"/>
              <a:r>
                <a:rPr lang="en-US" sz="3600" b="1" dirty="0">
                  <a:solidFill>
                    <a:srgbClr val="8E0B3C"/>
                  </a:solidFill>
                  <a:effectLst>
                    <a:outerShdw blurRad="50800" dist="38100" algn="l" rotWithShape="0">
                      <a:prstClr val="black">
                        <a:alpha val="40000"/>
                      </a:prstClr>
                    </a:outerShdw>
                  </a:effectLst>
                  <a:latin typeface="Calibri" panose="020F0502020204030204" pitchFamily="34" charset="0"/>
                </a:rPr>
                <a:t>Do other ultra-low Q value 𝛽-decay Candidates exist?</a:t>
              </a:r>
              <a:endParaRPr lang="en-US" sz="3600" b="1" cap="none" spc="0" dirty="0">
                <a:ln w="0"/>
                <a:solidFill>
                  <a:srgbClr val="8E0B3C"/>
                </a:solidFill>
                <a:effectLst>
                  <a:outerShdw blurRad="50800" dist="38100" algn="l" rotWithShape="0">
                    <a:prstClr val="black">
                      <a:alpha val="40000"/>
                    </a:prstClr>
                  </a:outerShdw>
                </a:effectLst>
              </a:endParaRPr>
            </a:p>
          </p:txBody>
        </p:sp>
      </p:grpSp>
      <p:pic>
        <p:nvPicPr>
          <p:cNvPr id="7" name="Picture 2" descr="http://media.mwcradio.com/mimesis/2011-08/22/500px-Central-Michigan-University-seal_png_475x310_q85.jpg">
            <a:extLst>
              <a:ext uri="{FF2B5EF4-FFF2-40B4-BE49-F238E27FC236}">
                <a16:creationId xmlns:a16="http://schemas.microsoft.com/office/drawing/2014/main" id="{54393428-5291-258B-CBF9-3286265681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21"/>
            <a:ext cx="783296" cy="7659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media.mwcradio.com/mimesis/2011-08/22/500px-Central-Michigan-University-seal_png_475x310_q85.jpg">
            <a:extLst>
              <a:ext uri="{FF2B5EF4-FFF2-40B4-BE49-F238E27FC236}">
                <a16:creationId xmlns:a16="http://schemas.microsoft.com/office/drawing/2014/main" id="{42807A44-462E-484D-DB87-74C8B03C63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06842" y="0"/>
            <a:ext cx="785158" cy="7678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B29675C-E546-53FA-23CA-32A275AFFA36}"/>
              </a:ext>
            </a:extLst>
          </p:cNvPr>
          <p:cNvPicPr>
            <a:picLocks noChangeAspect="1"/>
          </p:cNvPicPr>
          <p:nvPr/>
        </p:nvPicPr>
        <p:blipFill>
          <a:blip r:embed="rId3"/>
          <a:stretch>
            <a:fillRect/>
          </a:stretch>
        </p:blipFill>
        <p:spPr>
          <a:xfrm>
            <a:off x="194877" y="928140"/>
            <a:ext cx="4757923" cy="2127576"/>
          </a:xfrm>
          <a:prstGeom prst="rect">
            <a:avLst/>
          </a:prstGeom>
          <a:ln>
            <a:solidFill>
              <a:schemeClr val="tx1"/>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F7EF96EA-69A0-0073-E0CE-67D75741C245}"/>
              </a:ext>
            </a:extLst>
          </p:cNvPr>
          <p:cNvPicPr>
            <a:picLocks noChangeAspect="1"/>
          </p:cNvPicPr>
          <p:nvPr/>
        </p:nvPicPr>
        <p:blipFill>
          <a:blip r:embed="rId4"/>
          <a:srcRect/>
          <a:stretch/>
        </p:blipFill>
        <p:spPr>
          <a:xfrm>
            <a:off x="5287180" y="928140"/>
            <a:ext cx="6552312" cy="2129089"/>
          </a:xfrm>
          <a:prstGeom prst="rect">
            <a:avLst/>
          </a:prstGeom>
          <a:ln>
            <a:solidFill>
              <a:schemeClr val="tx1"/>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DD294EE6-3B05-2555-8710-8224CFDD7BDB}"/>
              </a:ext>
            </a:extLst>
          </p:cNvPr>
          <p:cNvPicPr>
            <a:picLocks noChangeAspect="1"/>
          </p:cNvPicPr>
          <p:nvPr/>
        </p:nvPicPr>
        <p:blipFill>
          <a:blip r:embed="rId5"/>
          <a:stretch>
            <a:fillRect/>
          </a:stretch>
        </p:blipFill>
        <p:spPr>
          <a:xfrm>
            <a:off x="2022112" y="3185430"/>
            <a:ext cx="6236424" cy="2320302"/>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A45163D-1770-ED2B-F879-3B4DAA9941E2}"/>
                  </a:ext>
                </a:extLst>
              </p:cNvPr>
              <p:cNvSpPr txBox="1"/>
              <p:nvPr/>
            </p:nvSpPr>
            <p:spPr>
              <a:xfrm>
                <a:off x="1144417" y="5658048"/>
                <a:ext cx="10262425" cy="1057341"/>
              </a:xfrm>
              <a:prstGeom prst="rect">
                <a:avLst/>
              </a:prstGeom>
              <a:noFill/>
            </p:spPr>
            <p:txBody>
              <a:bodyPr wrap="none" rtlCol="0">
                <a:spAutoFit/>
              </a:bodyPr>
              <a:lstStyle/>
              <a:p>
                <a:pPr marL="342900" indent="-342900">
                  <a:buFont typeface="Arial" panose="020B0604020202020204" pitchFamily="34" charset="0"/>
                  <a:buChar char="•"/>
                </a:pPr>
                <a:r>
                  <a:rPr lang="en-US" sz="2000" dirty="0"/>
                  <a:t>Calculate </a:t>
                </a:r>
                <a14:m>
                  <m:oMath xmlns:m="http://schemas.openxmlformats.org/officeDocument/2006/math">
                    <m:r>
                      <a:rPr lang="en-US" sz="2000" i="1" smtClean="0">
                        <a:latin typeface="Cambria Math" panose="02040503050406030204" pitchFamily="18" charset="0"/>
                        <a:ea typeface="Cambria Math" panose="02040503050406030204" pitchFamily="18" charset="0"/>
                      </a:rPr>
                      <m:t>𝛽</m:t>
                    </m:r>
                  </m:oMath>
                </a14:m>
                <a:r>
                  <a:rPr lang="en-US" sz="2000" dirty="0"/>
                  <a:t>-decay Q values from AME data for isotopes across nuclear chart (</a:t>
                </a:r>
                <a:r>
                  <a:rPr lang="en-US" sz="2000" i="1" dirty="0"/>
                  <a:t>t</a:t>
                </a:r>
                <a:r>
                  <a:rPr lang="en-US" sz="2000" baseline="-25000" dirty="0"/>
                  <a:t>1/2</a:t>
                </a:r>
                <a:r>
                  <a:rPr lang="en-US" sz="2000" dirty="0"/>
                  <a:t> &gt; 1 </a:t>
                </a:r>
                <a:r>
                  <a:rPr lang="en-US" sz="2000" dirty="0" err="1"/>
                  <a:t>hr</a:t>
                </a:r>
                <a:r>
                  <a:rPr lang="en-US" sz="2000" dirty="0"/>
                  <a:t>, 1 day)</a:t>
                </a:r>
              </a:p>
              <a:p>
                <a:pPr marL="342900" indent="-342900">
                  <a:buFont typeface="Arial" panose="020B0604020202020204" pitchFamily="34" charset="0"/>
                  <a:buChar char="•"/>
                </a:pPr>
                <a:r>
                  <a:rPr lang="en-US" sz="2000" dirty="0"/>
                  <a:t>Look through nuclear energy level data to see if there is an </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𝐸</m:t>
                        </m:r>
                      </m:e>
                      <m:sup>
                        <m:r>
                          <a:rPr lang="en-US" sz="2000" b="0" i="1" smtClean="0">
                            <a:latin typeface="Cambria Math" panose="02040503050406030204" pitchFamily="18" charset="0"/>
                          </a:rPr>
                          <m:t>∗</m:t>
                        </m:r>
                      </m:sup>
                    </m:sSup>
                  </m:oMath>
                </a14:m>
                <a:r>
                  <a:rPr lang="en-US" sz="2000" dirty="0"/>
                  <a:t> close to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𝑄</m:t>
                        </m:r>
                      </m:e>
                      <m:sub>
                        <m:r>
                          <a:rPr lang="en-US" sz="2000" b="0" i="1" smtClean="0">
                            <a:latin typeface="Cambria Math" panose="02040503050406030204" pitchFamily="18" charset="0"/>
                          </a:rPr>
                          <m:t>𝑔𝑠</m:t>
                        </m:r>
                      </m:sub>
                    </m:sSub>
                    <m:r>
                      <a:rPr lang="en-US" sz="2000" b="0" i="1" smtClean="0">
                        <a:latin typeface="Cambria Math" panose="02040503050406030204" pitchFamily="18" charset="0"/>
                      </a:rPr>
                      <m:t>.</m:t>
                    </m:r>
                  </m:oMath>
                </a14:m>
                <a:endParaRPr lang="en-US" sz="2000" dirty="0"/>
              </a:p>
              <a:p>
                <a:pPr marL="342900" indent="-342900">
                  <a:buFont typeface="Arial" panose="020B0604020202020204" pitchFamily="34" charset="0"/>
                  <a:buChar char="•"/>
                </a:pPr>
                <a14:m>
                  <m:oMath xmlns:m="http://schemas.openxmlformats.org/officeDocument/2006/math">
                    <m:r>
                      <a:rPr lang="en-US" sz="2000" b="1" i="1" smtClean="0">
                        <a:latin typeface="Cambria Math" panose="02040503050406030204" pitchFamily="18" charset="0"/>
                        <a:ea typeface="Cambria Math" panose="02040503050406030204" pitchFamily="18" charset="0"/>
                      </a:rPr>
                      <m:t>≈</m:t>
                    </m:r>
                  </m:oMath>
                </a14:m>
                <a:r>
                  <a:rPr lang="en-US" sz="2000" b="1" dirty="0"/>
                  <a:t>100 potential candidates! </a:t>
                </a:r>
                <a:r>
                  <a:rPr lang="en-US" sz="2000" b="1" dirty="0">
                    <a:solidFill>
                      <a:srgbClr val="FF0000"/>
                    </a:solidFill>
                  </a:rPr>
                  <a:t>More precise mass (and </a:t>
                </a:r>
                <a14:m>
                  <m:oMath xmlns:m="http://schemas.openxmlformats.org/officeDocument/2006/math">
                    <m:sSup>
                      <m:sSupPr>
                        <m:ctrlPr>
                          <a:rPr lang="en-US" sz="2000" b="1" i="1" smtClean="0">
                            <a:solidFill>
                              <a:srgbClr val="FF0000"/>
                            </a:solidFill>
                            <a:latin typeface="Cambria Math" panose="02040503050406030204" pitchFamily="18" charset="0"/>
                          </a:rPr>
                        </m:ctrlPr>
                      </m:sSupPr>
                      <m:e>
                        <m:r>
                          <a:rPr lang="en-US" sz="2000" b="1" i="1" smtClean="0">
                            <a:solidFill>
                              <a:srgbClr val="FF0000"/>
                            </a:solidFill>
                            <a:latin typeface="Cambria Math" panose="02040503050406030204" pitchFamily="18" charset="0"/>
                          </a:rPr>
                          <m:t>𝑬</m:t>
                        </m:r>
                      </m:e>
                      <m:sup>
                        <m:r>
                          <a:rPr lang="en-US" sz="2000" b="1" i="1" smtClean="0">
                            <a:solidFill>
                              <a:srgbClr val="FF0000"/>
                            </a:solidFill>
                            <a:latin typeface="Cambria Math" panose="02040503050406030204" pitchFamily="18" charset="0"/>
                          </a:rPr>
                          <m:t>∗</m:t>
                        </m:r>
                      </m:sup>
                    </m:sSup>
                  </m:oMath>
                </a14:m>
                <a:r>
                  <a:rPr lang="en-US" sz="2000" b="1" dirty="0">
                    <a:solidFill>
                      <a:srgbClr val="FF0000"/>
                    </a:solidFill>
                  </a:rPr>
                  <a:t>) data needed.</a:t>
                </a:r>
                <a:endParaRPr lang="en-US" sz="2000" b="1" dirty="0"/>
              </a:p>
            </p:txBody>
          </p:sp>
        </mc:Choice>
        <mc:Fallback xmlns="">
          <p:sp>
            <p:nvSpPr>
              <p:cNvPr id="14" name="TextBox 13">
                <a:extLst>
                  <a:ext uri="{FF2B5EF4-FFF2-40B4-BE49-F238E27FC236}">
                    <a16:creationId xmlns:a16="http://schemas.microsoft.com/office/drawing/2014/main" id="{8A45163D-1770-ED2B-F879-3B4DAA9941E2}"/>
                  </a:ext>
                </a:extLst>
              </p:cNvPr>
              <p:cNvSpPr txBox="1">
                <a:spLocks noRot="1" noChangeAspect="1" noMove="1" noResize="1" noEditPoints="1" noAdjustHandles="1" noChangeArrowheads="1" noChangeShapeType="1" noTextEdit="1"/>
              </p:cNvSpPr>
              <p:nvPr/>
            </p:nvSpPr>
            <p:spPr>
              <a:xfrm>
                <a:off x="1144417" y="5658048"/>
                <a:ext cx="10262425" cy="1057341"/>
              </a:xfrm>
              <a:prstGeom prst="rect">
                <a:avLst/>
              </a:prstGeom>
              <a:blipFill>
                <a:blip r:embed="rId6"/>
                <a:stretch>
                  <a:fillRect l="-618" t="-2381" b="-8333"/>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D535F6CB-106D-F21D-9AC1-23FE660E9CFC}"/>
              </a:ext>
            </a:extLst>
          </p:cNvPr>
          <p:cNvSpPr txBox="1"/>
          <p:nvPr/>
        </p:nvSpPr>
        <p:spPr>
          <a:xfrm>
            <a:off x="183109" y="3099841"/>
            <a:ext cx="1695615" cy="36933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r>
              <a:rPr lang="en-US" sz="1800" dirty="0"/>
              <a:t>2016 AME Data</a:t>
            </a:r>
            <a:endParaRPr lang="en-US" dirty="0"/>
          </a:p>
        </p:txBody>
      </p:sp>
      <p:sp>
        <p:nvSpPr>
          <p:cNvPr id="12" name="TextBox 11">
            <a:extLst>
              <a:ext uri="{FF2B5EF4-FFF2-40B4-BE49-F238E27FC236}">
                <a16:creationId xmlns:a16="http://schemas.microsoft.com/office/drawing/2014/main" id="{CE466427-FE3C-2F21-AC12-65039D04CED6}"/>
              </a:ext>
            </a:extLst>
          </p:cNvPr>
          <p:cNvSpPr txBox="1"/>
          <p:nvPr/>
        </p:nvSpPr>
        <p:spPr>
          <a:xfrm>
            <a:off x="10159793" y="3111416"/>
            <a:ext cx="1695615" cy="36933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r>
              <a:rPr lang="en-US" sz="1800" dirty="0"/>
              <a:t>2020 AME Data</a:t>
            </a:r>
            <a:endParaRPr lang="en-US" dirty="0"/>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9BBFFEA5-7756-F684-19B7-7A2444B0430C}"/>
                  </a:ext>
                </a:extLst>
              </p:cNvPr>
              <p:cNvSpPr txBox="1"/>
              <p:nvPr/>
            </p:nvSpPr>
            <p:spPr>
              <a:xfrm>
                <a:off x="8489384" y="3826589"/>
                <a:ext cx="3363548" cy="399405"/>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𝑒</m:t>
                          </m:r>
                          <m:r>
                            <a:rPr lang="en-US" sz="2400" b="0" i="1" smtClean="0">
                              <a:latin typeface="Cambria Math" panose="02040503050406030204" pitchFamily="18" charset="0"/>
                            </a:rPr>
                            <m:t>.</m:t>
                          </m:r>
                          <m:r>
                            <a:rPr lang="en-US" sz="2400" b="0" i="1" smtClean="0">
                              <a:latin typeface="Cambria Math" panose="02040503050406030204" pitchFamily="18" charset="0"/>
                            </a:rPr>
                            <m:t>𝑠</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𝑄</m:t>
                          </m:r>
                        </m:e>
                        <m:sub>
                          <m:r>
                            <a:rPr lang="en-US" sz="2400" b="0" i="1" smtClean="0">
                              <a:latin typeface="Cambria Math" panose="02040503050406030204" pitchFamily="18" charset="0"/>
                            </a:rPr>
                            <m:t>𝑔</m:t>
                          </m:r>
                          <m:r>
                            <a:rPr lang="en-US" sz="2400" b="0" i="1" smtClean="0">
                              <a:latin typeface="Cambria Math" panose="02040503050406030204" pitchFamily="18" charset="0"/>
                            </a:rPr>
                            <m:t>.</m:t>
                          </m:r>
                          <m:r>
                            <a:rPr lang="en-US" sz="2400" b="0" i="1" smtClean="0">
                              <a:latin typeface="Cambria Math" panose="02040503050406030204" pitchFamily="18" charset="0"/>
                            </a:rPr>
                            <m:t>𝑠</m:t>
                          </m:r>
                        </m:sub>
                      </m:sSub>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𝐸</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&lt;1 </m:t>
                      </m:r>
                      <m:r>
                        <m:rPr>
                          <m:sty m:val="p"/>
                        </m:rPr>
                        <a:rPr lang="en-US" sz="2400" b="0" i="0" smtClean="0">
                          <a:latin typeface="Cambria Math" panose="02040503050406030204" pitchFamily="18" charset="0"/>
                        </a:rPr>
                        <m:t>keV</m:t>
                      </m:r>
                    </m:oMath>
                  </m:oMathPara>
                </a14:m>
                <a:endParaRPr lang="en-US" sz="2400" dirty="0"/>
              </a:p>
            </p:txBody>
          </p:sp>
        </mc:Choice>
        <mc:Fallback>
          <p:sp>
            <p:nvSpPr>
              <p:cNvPr id="2" name="TextBox 1">
                <a:extLst>
                  <a:ext uri="{FF2B5EF4-FFF2-40B4-BE49-F238E27FC236}">
                    <a16:creationId xmlns:a16="http://schemas.microsoft.com/office/drawing/2014/main" id="{9BBFFEA5-7756-F684-19B7-7A2444B0430C}"/>
                  </a:ext>
                </a:extLst>
              </p:cNvPr>
              <p:cNvSpPr txBox="1">
                <a:spLocks noRot="1" noChangeAspect="1" noMove="1" noResize="1" noEditPoints="1" noAdjustHandles="1" noChangeArrowheads="1" noChangeShapeType="1" noTextEdit="1"/>
              </p:cNvSpPr>
              <p:nvPr/>
            </p:nvSpPr>
            <p:spPr>
              <a:xfrm>
                <a:off x="8489384" y="3826589"/>
                <a:ext cx="3363548" cy="399405"/>
              </a:xfrm>
              <a:prstGeom prst="rect">
                <a:avLst/>
              </a:prstGeom>
              <a:blipFill>
                <a:blip r:embed="rId7"/>
                <a:stretch>
                  <a:fillRect/>
                </a:stretch>
              </a:blipFill>
              <a:ln w="12700">
                <a:solidFill>
                  <a:schemeClr val="tx1"/>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9FF651E9-DCBF-FD63-9DEF-B465F97A9E70}"/>
                  </a:ext>
                </a:extLst>
              </p:cNvPr>
              <p:cNvSpPr txBox="1"/>
              <p:nvPr/>
            </p:nvSpPr>
            <p:spPr>
              <a:xfrm>
                <a:off x="8934425" y="4482267"/>
                <a:ext cx="2450736" cy="861070"/>
              </a:xfrm>
              <a:prstGeom prst="rect">
                <a:avLst/>
              </a:prstGeom>
              <a:noFill/>
              <a:ln w="19050">
                <a:solidFill>
                  <a:srgbClr val="FF0000"/>
                </a:solidFill>
              </a:ln>
            </p:spPr>
            <p:txBody>
              <a:bodyPr wrap="none" rtlCol="0">
                <a:spAutoFit/>
              </a:bodyPr>
              <a:lstStyle/>
              <a:p>
                <a:pPr algn="ctr"/>
                <a:r>
                  <a:rPr lang="en-US" sz="2400" dirty="0">
                    <a:solidFill>
                      <a:srgbClr val="FF0000"/>
                    </a:solidFill>
                  </a:rPr>
                  <a:t>Need </a:t>
                </a:r>
                <a14:m>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𝑄</m:t>
                        </m:r>
                      </m:e>
                      <m:sub>
                        <m:r>
                          <a:rPr lang="en-US" sz="2400" b="0" i="1" smtClean="0">
                            <a:solidFill>
                              <a:srgbClr val="FF0000"/>
                            </a:solidFill>
                            <a:latin typeface="Cambria Math" panose="02040503050406030204" pitchFamily="18" charset="0"/>
                          </a:rPr>
                          <m:t>𝑔</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𝑠</m:t>
                        </m:r>
                      </m:sub>
                    </m:sSub>
                  </m:oMath>
                </a14:m>
                <a:r>
                  <a:rPr lang="en-US" sz="2400" dirty="0">
                    <a:solidFill>
                      <a:srgbClr val="FF0000"/>
                    </a:solidFill>
                  </a:rPr>
                  <a:t> and </a:t>
                </a:r>
                <a14:m>
                  <m:oMath xmlns:m="http://schemas.openxmlformats.org/officeDocument/2006/math">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rPr>
                          <m:t>𝐸</m:t>
                        </m:r>
                      </m:e>
                      <m:sup>
                        <m:r>
                          <a:rPr lang="en-US" sz="2400" i="1">
                            <a:solidFill>
                              <a:srgbClr val="FF0000"/>
                            </a:solidFill>
                            <a:latin typeface="Cambria Math" panose="02040503050406030204" pitchFamily="18" charset="0"/>
                          </a:rPr>
                          <m:t>∗</m:t>
                        </m:r>
                      </m:sup>
                    </m:sSup>
                  </m:oMath>
                </a14:m>
                <a:r>
                  <a:rPr lang="en-US" sz="2400" dirty="0">
                    <a:solidFill>
                      <a:srgbClr val="FF0000"/>
                    </a:solidFill>
                  </a:rPr>
                  <a:t> </a:t>
                </a:r>
              </a:p>
              <a:p>
                <a:pPr algn="ctr"/>
                <a:r>
                  <a:rPr lang="en-US" sz="2400" dirty="0">
                    <a:solidFill>
                      <a:srgbClr val="FF0000"/>
                    </a:solidFill>
                  </a:rPr>
                  <a:t>to &lt;&lt; 1 keV</a:t>
                </a:r>
              </a:p>
            </p:txBody>
          </p:sp>
        </mc:Choice>
        <mc:Fallback>
          <p:sp>
            <p:nvSpPr>
              <p:cNvPr id="11" name="TextBox 10">
                <a:extLst>
                  <a:ext uri="{FF2B5EF4-FFF2-40B4-BE49-F238E27FC236}">
                    <a16:creationId xmlns:a16="http://schemas.microsoft.com/office/drawing/2014/main" id="{9FF651E9-DCBF-FD63-9DEF-B465F97A9E70}"/>
                  </a:ext>
                </a:extLst>
              </p:cNvPr>
              <p:cNvSpPr txBox="1">
                <a:spLocks noRot="1" noChangeAspect="1" noMove="1" noResize="1" noEditPoints="1" noAdjustHandles="1" noChangeArrowheads="1" noChangeShapeType="1" noTextEdit="1"/>
              </p:cNvSpPr>
              <p:nvPr/>
            </p:nvSpPr>
            <p:spPr>
              <a:xfrm>
                <a:off x="8934425" y="4482267"/>
                <a:ext cx="2450736" cy="861070"/>
              </a:xfrm>
              <a:prstGeom prst="rect">
                <a:avLst/>
              </a:prstGeom>
              <a:blipFill>
                <a:blip r:embed="rId8"/>
                <a:stretch>
                  <a:fillRect l="-3590" t="-4286" b="-14286"/>
                </a:stretch>
              </a:blipFill>
              <a:ln w="19050">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3552733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A35B7-F7A6-894D-DD54-6EE0190ECCB6}"/>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7DC62AF9-7B69-427F-A3B2-73E0AC67A2D1}"/>
              </a:ext>
            </a:extLst>
          </p:cNvPr>
          <p:cNvGrpSpPr/>
          <p:nvPr/>
        </p:nvGrpSpPr>
        <p:grpSpPr>
          <a:xfrm>
            <a:off x="0" y="-3271"/>
            <a:ext cx="12192000" cy="771091"/>
            <a:chOff x="0" y="-2295"/>
            <a:chExt cx="12002814" cy="541150"/>
          </a:xfrm>
        </p:grpSpPr>
        <p:sp>
          <p:nvSpPr>
            <p:cNvPr id="6" name="Rectangle 5">
              <a:extLst>
                <a:ext uri="{FF2B5EF4-FFF2-40B4-BE49-F238E27FC236}">
                  <a16:creationId xmlns:a16="http://schemas.microsoft.com/office/drawing/2014/main" id="{53AA2C6F-1610-F89C-9E9C-E63B7AA81008}"/>
                </a:ext>
              </a:extLst>
            </p:cNvPr>
            <p:cNvSpPr/>
            <p:nvPr/>
          </p:nvSpPr>
          <p:spPr>
            <a:xfrm>
              <a:off x="0" y="-2295"/>
              <a:ext cx="12002814" cy="541150"/>
            </a:xfrm>
            <a:prstGeom prst="rect">
              <a:avLst/>
            </a:prstGeom>
            <a:solidFill>
              <a:srgbClr val="FFD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DC09007-FBB2-2767-9D53-036BFF110BA8}"/>
                </a:ext>
              </a:extLst>
            </p:cNvPr>
            <p:cNvSpPr/>
            <p:nvPr/>
          </p:nvSpPr>
          <p:spPr>
            <a:xfrm>
              <a:off x="0" y="50447"/>
              <a:ext cx="12002813" cy="453594"/>
            </a:xfrm>
            <a:prstGeom prst="rect">
              <a:avLst/>
            </a:prstGeom>
            <a:noFill/>
          </p:spPr>
          <p:txBody>
            <a:bodyPr wrap="square" lIns="91440" tIns="45720" rIns="91440" bIns="45720" anchor="ctr">
              <a:spAutoFit/>
            </a:bodyPr>
            <a:lstStyle/>
            <a:p>
              <a:pPr algn="ctr"/>
              <a:r>
                <a:rPr lang="en-US" sz="3600" b="1" dirty="0">
                  <a:solidFill>
                    <a:srgbClr val="8E0B3C"/>
                  </a:solidFill>
                  <a:effectLst>
                    <a:outerShdw blurRad="50800" dist="38100" algn="l" rotWithShape="0">
                      <a:prstClr val="black">
                        <a:alpha val="40000"/>
                      </a:prstClr>
                    </a:outerShdw>
                  </a:effectLst>
                  <a:latin typeface="Calibri" panose="020F0502020204030204" pitchFamily="34" charset="0"/>
                </a:rPr>
                <a:t>Summary of ULQ value decay candidate searches</a:t>
              </a:r>
              <a:endParaRPr lang="en-US" sz="3600" b="1" cap="none" spc="0" dirty="0">
                <a:ln w="0"/>
                <a:solidFill>
                  <a:srgbClr val="8E0B3C"/>
                </a:solidFill>
                <a:effectLst>
                  <a:outerShdw blurRad="50800" dist="38100" algn="l" rotWithShape="0">
                    <a:prstClr val="black">
                      <a:alpha val="40000"/>
                    </a:prstClr>
                  </a:outerShdw>
                </a:effectLst>
              </a:endParaRPr>
            </a:p>
          </p:txBody>
        </p:sp>
      </p:grpSp>
      <p:pic>
        <p:nvPicPr>
          <p:cNvPr id="7" name="Picture 2" descr="http://media.mwcradio.com/mimesis/2011-08/22/500px-Central-Michigan-University-seal_png_475x310_q85.jpg">
            <a:extLst>
              <a:ext uri="{FF2B5EF4-FFF2-40B4-BE49-F238E27FC236}">
                <a16:creationId xmlns:a16="http://schemas.microsoft.com/office/drawing/2014/main" id="{9AE0A4D4-9977-5950-B476-EAEDC89E6A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21"/>
            <a:ext cx="783296" cy="7659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media.mwcradio.com/mimesis/2011-08/22/500px-Central-Michigan-University-seal_png_475x310_q85.jpg">
            <a:extLst>
              <a:ext uri="{FF2B5EF4-FFF2-40B4-BE49-F238E27FC236}">
                <a16:creationId xmlns:a16="http://schemas.microsoft.com/office/drawing/2014/main" id="{DC389A52-409F-098E-2E08-604274843E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06842" y="0"/>
            <a:ext cx="785158" cy="7678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2455B1F-9AB8-2343-8353-F66ED59F5200}"/>
              </a:ext>
            </a:extLst>
          </p:cNvPr>
          <p:cNvSpPr txBox="1"/>
          <p:nvPr/>
        </p:nvSpPr>
        <p:spPr>
          <a:xfrm>
            <a:off x="109378" y="959235"/>
            <a:ext cx="6047040" cy="2462213"/>
          </a:xfrm>
          <a:prstGeom prst="rect">
            <a:avLst/>
          </a:prstGeom>
          <a:noFill/>
        </p:spPr>
        <p:txBody>
          <a:bodyPr wrap="none" rtlCol="0">
            <a:spAutoFit/>
          </a:bodyPr>
          <a:lstStyle/>
          <a:p>
            <a:r>
              <a:rPr lang="en-US" sz="2200" b="1" dirty="0"/>
              <a:t>LEBIT:	     </a:t>
            </a:r>
            <a:r>
              <a:rPr lang="en-US" sz="2200" dirty="0"/>
              <a:t>Ruled out: </a:t>
            </a:r>
            <a:r>
              <a:rPr lang="en-US" sz="2200" baseline="30000" dirty="0"/>
              <a:t>89</a:t>
            </a:r>
            <a:r>
              <a:rPr lang="en-US" sz="2200" dirty="0"/>
              <a:t>Sr, </a:t>
            </a:r>
            <a:r>
              <a:rPr lang="en-US" sz="2200" baseline="30000" dirty="0"/>
              <a:t>139</a:t>
            </a:r>
            <a:r>
              <a:rPr lang="en-US" sz="2200" dirty="0"/>
              <a:t>Ba, </a:t>
            </a:r>
            <a:r>
              <a:rPr lang="en-US" sz="2200" baseline="30000" dirty="0"/>
              <a:t>75</a:t>
            </a:r>
            <a:r>
              <a:rPr lang="en-US" sz="2200" dirty="0"/>
              <a:t>Ge</a:t>
            </a:r>
          </a:p>
          <a:p>
            <a:r>
              <a:rPr lang="en-US" sz="2200" dirty="0"/>
              <a:t>                   Identified: </a:t>
            </a:r>
            <a:r>
              <a:rPr lang="en-US" sz="2200" baseline="30000" dirty="0"/>
              <a:t>75</a:t>
            </a:r>
            <a:r>
              <a:rPr lang="en-US" sz="2200" dirty="0"/>
              <a:t>Se </a:t>
            </a:r>
            <a:endParaRPr lang="en-US" sz="2200" b="1" dirty="0"/>
          </a:p>
          <a:p>
            <a:r>
              <a:rPr lang="en-US" sz="2200" b="1" dirty="0"/>
              <a:t>CPT:	     </a:t>
            </a:r>
            <a:r>
              <a:rPr lang="en-US" sz="2200" dirty="0"/>
              <a:t>Ruled out: </a:t>
            </a:r>
            <a:r>
              <a:rPr lang="en-US" sz="2200" baseline="30000" dirty="0"/>
              <a:t>112,113</a:t>
            </a:r>
            <a:r>
              <a:rPr lang="en-US" sz="2200" dirty="0"/>
              <a:t>Ag, </a:t>
            </a:r>
            <a:r>
              <a:rPr lang="en-US" sz="2200" baseline="30000" dirty="0"/>
              <a:t>115</a:t>
            </a:r>
            <a:r>
              <a:rPr lang="en-US" sz="2200" dirty="0"/>
              <a:t>Cd</a:t>
            </a:r>
            <a:endParaRPr lang="en-US" sz="2200" b="1" dirty="0"/>
          </a:p>
          <a:p>
            <a:r>
              <a:rPr lang="en-US" sz="2200" b="1" dirty="0"/>
              <a:t>ISOLTRAP</a:t>
            </a:r>
            <a:r>
              <a:rPr lang="en-US" sz="2200" dirty="0"/>
              <a:t>: Ruled out: </a:t>
            </a:r>
            <a:r>
              <a:rPr lang="en-US" sz="2200" baseline="30000" dirty="0"/>
              <a:t>131</a:t>
            </a:r>
            <a:r>
              <a:rPr lang="en-US" sz="2200" dirty="0"/>
              <a:t>Cs</a:t>
            </a:r>
          </a:p>
          <a:p>
            <a:r>
              <a:rPr lang="en-US" sz="2200" b="1" dirty="0"/>
              <a:t>JYFLTRAP</a:t>
            </a:r>
            <a:r>
              <a:rPr lang="en-US" sz="2200" dirty="0"/>
              <a:t>: Ruled out: </a:t>
            </a:r>
            <a:r>
              <a:rPr lang="en-US" sz="2200" baseline="30000" dirty="0"/>
              <a:t>72</a:t>
            </a:r>
            <a:r>
              <a:rPr lang="en-US" sz="2200" dirty="0"/>
              <a:t>As, </a:t>
            </a:r>
            <a:r>
              <a:rPr lang="en-US" sz="2200" baseline="30000" dirty="0"/>
              <a:t>75</a:t>
            </a:r>
            <a:r>
              <a:rPr lang="en-US" sz="2200" dirty="0"/>
              <a:t>Ge, </a:t>
            </a:r>
            <a:r>
              <a:rPr lang="en-US" sz="2200" baseline="30000" dirty="0"/>
              <a:t>76,77</a:t>
            </a:r>
            <a:r>
              <a:rPr lang="en-US" sz="2200" dirty="0"/>
              <a:t>As,  </a:t>
            </a:r>
            <a:r>
              <a:rPr lang="en-US" sz="2200" baseline="30000" dirty="0"/>
              <a:t>136</a:t>
            </a:r>
            <a:r>
              <a:rPr lang="en-US" sz="2200" dirty="0"/>
              <a:t>Cs, </a:t>
            </a:r>
            <a:r>
              <a:rPr lang="en-US" sz="2200" baseline="30000" dirty="0"/>
              <a:t>155</a:t>
            </a:r>
            <a:r>
              <a:rPr lang="en-US" sz="2200" dirty="0"/>
              <a:t>Tb</a:t>
            </a:r>
          </a:p>
          <a:p>
            <a:r>
              <a:rPr lang="en-US" sz="2200" dirty="0"/>
              <a:t>                   Identified: </a:t>
            </a:r>
            <a:r>
              <a:rPr lang="en-US" sz="2200" baseline="30000" dirty="0"/>
              <a:t>75</a:t>
            </a:r>
            <a:r>
              <a:rPr lang="en-US" sz="2200" dirty="0"/>
              <a:t>Se, </a:t>
            </a:r>
            <a:r>
              <a:rPr lang="en-US" sz="2200" baseline="30000" dirty="0"/>
              <a:t>111</a:t>
            </a:r>
            <a:r>
              <a:rPr lang="en-US" sz="2200" dirty="0"/>
              <a:t>In, </a:t>
            </a:r>
            <a:r>
              <a:rPr lang="en-US" sz="2200" baseline="30000" dirty="0"/>
              <a:t>131</a:t>
            </a:r>
            <a:r>
              <a:rPr lang="en-US" sz="2200" dirty="0"/>
              <a:t>I, </a:t>
            </a:r>
            <a:r>
              <a:rPr lang="en-US" sz="2200" baseline="30000" dirty="0"/>
              <a:t>135</a:t>
            </a:r>
            <a:r>
              <a:rPr lang="en-US" sz="2200" dirty="0"/>
              <a:t>Cs, </a:t>
            </a:r>
            <a:r>
              <a:rPr lang="en-US" sz="2200" baseline="30000" dirty="0"/>
              <a:t>159</a:t>
            </a:r>
            <a:r>
              <a:rPr lang="en-US" sz="2200" dirty="0"/>
              <a:t>Dy</a:t>
            </a:r>
          </a:p>
          <a:p>
            <a:r>
              <a:rPr lang="en-US" sz="2200" dirty="0"/>
              <a:t>		         </a:t>
            </a:r>
            <a:r>
              <a:rPr lang="en-US" sz="2200" baseline="30000" dirty="0"/>
              <a:t>95</a:t>
            </a:r>
            <a:r>
              <a:rPr lang="en-US" sz="2200" dirty="0"/>
              <a:t>Tc, </a:t>
            </a:r>
            <a:r>
              <a:rPr lang="en-US" sz="2200" baseline="30000" dirty="0"/>
              <a:t>110m</a:t>
            </a:r>
            <a:r>
              <a:rPr lang="en-US" sz="2200" dirty="0"/>
              <a:t>Ag</a:t>
            </a:r>
          </a:p>
        </p:txBody>
      </p:sp>
      <p:sp>
        <p:nvSpPr>
          <p:cNvPr id="15" name="TextBox 14">
            <a:extLst>
              <a:ext uri="{FF2B5EF4-FFF2-40B4-BE49-F238E27FC236}">
                <a16:creationId xmlns:a16="http://schemas.microsoft.com/office/drawing/2014/main" id="{F260A7F9-1D95-196C-C3C6-27EDF5075338}"/>
              </a:ext>
            </a:extLst>
          </p:cNvPr>
          <p:cNvSpPr txBox="1"/>
          <p:nvPr/>
        </p:nvSpPr>
        <p:spPr>
          <a:xfrm>
            <a:off x="672203" y="3436553"/>
            <a:ext cx="4430015" cy="3139321"/>
          </a:xfrm>
          <a:prstGeom prst="rect">
            <a:avLst/>
          </a:prstGeom>
          <a:solidFill>
            <a:schemeClr val="bg1"/>
          </a:solidFill>
          <a:ln w="28575">
            <a:solidFill>
              <a:schemeClr val="tx1"/>
            </a:solidFill>
          </a:ln>
          <a:effectLst>
            <a:softEdge rad="63500"/>
          </a:effectLst>
          <a:scene3d>
            <a:camera prst="orthographicFront"/>
            <a:lightRig rig="threePt" dir="t"/>
          </a:scene3d>
          <a:sp3d>
            <a:bevelT/>
          </a:sp3d>
        </p:spPr>
        <p:txBody>
          <a:bodyPr wrap="square" rtlCol="0">
            <a:spAutoFit/>
            <a:sp3d extrusionH="57150">
              <a:bevelT w="82550" h="38100" prst="coolSlant"/>
            </a:sp3d>
          </a:bodyPr>
          <a:lstStyle/>
          <a:p>
            <a:pPr algn="ctr"/>
            <a:r>
              <a:rPr lang="en-US" sz="2200" b="1" dirty="0">
                <a:solidFill>
                  <a:srgbClr val="7030A0"/>
                </a:solidFill>
                <a:effectLst/>
              </a:rPr>
              <a:t>ULQ value 𝛽-decays provide interesting opportunities for nuclear theory and possibilities for 𝜈-mass determination experiments.</a:t>
            </a:r>
          </a:p>
          <a:p>
            <a:pPr algn="ctr"/>
            <a:endParaRPr lang="en-US" sz="2200" b="1" dirty="0">
              <a:solidFill>
                <a:srgbClr val="7030A0"/>
              </a:solidFill>
            </a:endParaRPr>
          </a:p>
          <a:p>
            <a:pPr algn="ctr"/>
            <a:r>
              <a:rPr lang="en-US" sz="2200" b="1" dirty="0">
                <a:solidFill>
                  <a:srgbClr val="7030A0"/>
                </a:solidFill>
              </a:rPr>
              <a:t>There are many potential candidates out there, but more precise Q value (mass) data and in some cases, energy level data, is needed.</a:t>
            </a:r>
            <a:endParaRPr lang="en-US" sz="2400" b="1" dirty="0">
              <a:solidFill>
                <a:srgbClr val="7030A0"/>
              </a:solidFill>
            </a:endParaRPr>
          </a:p>
        </p:txBody>
      </p:sp>
      <p:pic>
        <p:nvPicPr>
          <p:cNvPr id="2" name="Picture 1">
            <a:extLst>
              <a:ext uri="{FF2B5EF4-FFF2-40B4-BE49-F238E27FC236}">
                <a16:creationId xmlns:a16="http://schemas.microsoft.com/office/drawing/2014/main" id="{DC729E32-C4BF-4D1F-8F52-EC0BA57B35BE}"/>
              </a:ext>
            </a:extLst>
          </p:cNvPr>
          <p:cNvPicPr>
            <a:picLocks noChangeAspect="1"/>
          </p:cNvPicPr>
          <p:nvPr/>
        </p:nvPicPr>
        <p:blipFill>
          <a:blip r:embed="rId3"/>
          <a:stretch>
            <a:fillRect/>
          </a:stretch>
        </p:blipFill>
        <p:spPr>
          <a:xfrm>
            <a:off x="6254388" y="1167490"/>
            <a:ext cx="5711977" cy="5275840"/>
          </a:xfrm>
          <a:prstGeom prst="rect">
            <a:avLst/>
          </a:prstGeom>
          <a:ln>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549260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4A54E-A4BB-F757-0213-EC884B307A43}"/>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542AEB17-806A-B604-6517-296E7949F84D}"/>
              </a:ext>
            </a:extLst>
          </p:cNvPr>
          <p:cNvGrpSpPr/>
          <p:nvPr/>
        </p:nvGrpSpPr>
        <p:grpSpPr>
          <a:xfrm>
            <a:off x="2519688" y="1518151"/>
            <a:ext cx="7339015" cy="4083864"/>
            <a:chOff x="0" y="-2295"/>
            <a:chExt cx="12002814" cy="541150"/>
          </a:xfrm>
        </p:grpSpPr>
        <p:sp>
          <p:nvSpPr>
            <p:cNvPr id="6" name="Rectangle 5">
              <a:extLst>
                <a:ext uri="{FF2B5EF4-FFF2-40B4-BE49-F238E27FC236}">
                  <a16:creationId xmlns:a16="http://schemas.microsoft.com/office/drawing/2014/main" id="{55B05831-B41A-5369-E129-3D838AA303CF}"/>
                </a:ext>
              </a:extLst>
            </p:cNvPr>
            <p:cNvSpPr/>
            <p:nvPr/>
          </p:nvSpPr>
          <p:spPr>
            <a:xfrm>
              <a:off x="0" y="-2295"/>
              <a:ext cx="12002814" cy="541150"/>
            </a:xfrm>
            <a:prstGeom prst="rect">
              <a:avLst/>
            </a:prstGeom>
            <a:solidFill>
              <a:srgbClr val="FFD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EA593F5-5682-51FF-26EF-6644C3D2B9CF}"/>
                </a:ext>
              </a:extLst>
            </p:cNvPr>
            <p:cNvSpPr/>
            <p:nvPr/>
          </p:nvSpPr>
          <p:spPr>
            <a:xfrm>
              <a:off x="0" y="204010"/>
              <a:ext cx="12002812" cy="93801"/>
            </a:xfrm>
            <a:prstGeom prst="rect">
              <a:avLst/>
            </a:prstGeom>
            <a:noFill/>
          </p:spPr>
          <p:txBody>
            <a:bodyPr wrap="square" lIns="91440" tIns="45720" rIns="91440" bIns="45720" anchor="ctr">
              <a:spAutoFit/>
            </a:bodyPr>
            <a:lstStyle/>
            <a:p>
              <a:pPr algn="ctr"/>
              <a:r>
                <a:rPr lang="en-US" sz="4000" b="1" i="0" u="none" strike="noStrike" dirty="0">
                  <a:solidFill>
                    <a:srgbClr val="8E0B3C"/>
                  </a:solidFill>
                  <a:effectLst>
                    <a:outerShdw blurRad="50800" dist="38100" algn="l" rotWithShape="0">
                      <a:prstClr val="black">
                        <a:alpha val="40000"/>
                      </a:prstClr>
                    </a:outerShdw>
                  </a:effectLst>
                  <a:latin typeface="Calibri" panose="020F0502020204030204" pitchFamily="34" charset="0"/>
                </a:rPr>
                <a:t>Astrophysics</a:t>
              </a:r>
              <a:endParaRPr lang="en-US" sz="4000" b="1" cap="none" spc="0" dirty="0">
                <a:ln w="0"/>
                <a:solidFill>
                  <a:srgbClr val="8E0B3C"/>
                </a:solidFill>
                <a:effectLst>
                  <a:outerShdw blurRad="50800" dist="38100" algn="l" rotWithShape="0">
                    <a:prstClr val="black">
                      <a:alpha val="40000"/>
                    </a:prstClr>
                  </a:outerShdw>
                </a:effectLst>
              </a:endParaRPr>
            </a:p>
          </p:txBody>
        </p:sp>
      </p:grpSp>
      <p:pic>
        <p:nvPicPr>
          <p:cNvPr id="7" name="Picture 2" descr="http://media.mwcradio.com/mimesis/2011-08/22/500px-Central-Michigan-University-seal_png_475x310_q85.jpg">
            <a:extLst>
              <a:ext uri="{FF2B5EF4-FFF2-40B4-BE49-F238E27FC236}">
                <a16:creationId xmlns:a16="http://schemas.microsoft.com/office/drawing/2014/main" id="{B7785699-9A5A-1797-0CEC-1878AEE9C1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21"/>
            <a:ext cx="1111170" cy="10866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media.mwcradio.com/mimesis/2011-08/22/500px-Central-Michigan-University-seal_png_475x310_q85.jpg">
            <a:extLst>
              <a:ext uri="{FF2B5EF4-FFF2-40B4-BE49-F238E27FC236}">
                <a16:creationId xmlns:a16="http://schemas.microsoft.com/office/drawing/2014/main" id="{E1F81E55-E28A-BC90-67C8-F7A3D2AB92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80830" y="-1"/>
            <a:ext cx="1111170" cy="1086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795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B8025C-11A2-79D4-4DCE-56FE1CB8D926}"/>
              </a:ext>
            </a:extLst>
          </p:cNvPr>
          <p:cNvPicPr>
            <a:picLocks noChangeAspect="1"/>
          </p:cNvPicPr>
          <p:nvPr/>
        </p:nvPicPr>
        <p:blipFill>
          <a:blip r:embed="rId3"/>
          <a:stretch>
            <a:fillRect/>
          </a:stretch>
        </p:blipFill>
        <p:spPr>
          <a:xfrm>
            <a:off x="7235527" y="3769192"/>
            <a:ext cx="4631531" cy="2717991"/>
          </a:xfrm>
          <a:prstGeom prst="rect">
            <a:avLst/>
          </a:prstGeom>
        </p:spPr>
      </p:pic>
      <p:grpSp>
        <p:nvGrpSpPr>
          <p:cNvPr id="5" name="Group 4">
            <a:extLst>
              <a:ext uri="{FF2B5EF4-FFF2-40B4-BE49-F238E27FC236}">
                <a16:creationId xmlns:a16="http://schemas.microsoft.com/office/drawing/2014/main" id="{E99A79A4-553E-5854-6056-8E87CFC3C4CD}"/>
              </a:ext>
            </a:extLst>
          </p:cNvPr>
          <p:cNvGrpSpPr/>
          <p:nvPr/>
        </p:nvGrpSpPr>
        <p:grpSpPr>
          <a:xfrm>
            <a:off x="8783938" y="1298881"/>
            <a:ext cx="1890589" cy="1373728"/>
            <a:chOff x="2219285" y="4853935"/>
            <a:chExt cx="2139518" cy="1673555"/>
          </a:xfrm>
        </p:grpSpPr>
        <p:sp>
          <p:nvSpPr>
            <p:cNvPr id="95" name="Rectangle: Rounded Corners 94">
              <a:extLst>
                <a:ext uri="{FF2B5EF4-FFF2-40B4-BE49-F238E27FC236}">
                  <a16:creationId xmlns:a16="http://schemas.microsoft.com/office/drawing/2014/main" id="{642B5DB9-9173-48E6-B076-49BB8FA73364}"/>
                </a:ext>
              </a:extLst>
            </p:cNvPr>
            <p:cNvSpPr/>
            <p:nvPr/>
          </p:nvSpPr>
          <p:spPr>
            <a:xfrm>
              <a:off x="2219285" y="4853935"/>
              <a:ext cx="2139518" cy="151808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NUCLEAR</a:t>
              </a:r>
            </a:p>
            <a:p>
              <a:pPr algn="ctr"/>
              <a:r>
                <a:rPr lang="en-US" sz="2000" dirty="0"/>
                <a:t>DATA</a:t>
              </a:r>
            </a:p>
          </p:txBody>
        </p:sp>
        <p:sp>
          <p:nvSpPr>
            <p:cNvPr id="24" name="Rectangle: Rounded Corners 23">
              <a:extLst>
                <a:ext uri="{FF2B5EF4-FFF2-40B4-BE49-F238E27FC236}">
                  <a16:creationId xmlns:a16="http://schemas.microsoft.com/office/drawing/2014/main" id="{A56A6EE6-87F4-4755-9831-B12303B9B427}"/>
                </a:ext>
              </a:extLst>
            </p:cNvPr>
            <p:cNvSpPr/>
            <p:nvPr/>
          </p:nvSpPr>
          <p:spPr>
            <a:xfrm>
              <a:off x="2451942" y="6099389"/>
              <a:ext cx="819161" cy="428101"/>
            </a:xfrm>
            <a:prstGeom prst="roundRect">
              <a:avLst/>
            </a:prstGeom>
            <a:solidFill>
              <a:schemeClr val="bg1"/>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dirty="0">
                  <a:solidFill>
                    <a:srgbClr val="C00000"/>
                  </a:solidFill>
                </a:rPr>
                <a:t>EXP</a:t>
              </a:r>
            </a:p>
          </p:txBody>
        </p:sp>
        <p:sp>
          <p:nvSpPr>
            <p:cNvPr id="17" name="Rectangle: Rounded Corners 16">
              <a:extLst>
                <a:ext uri="{FF2B5EF4-FFF2-40B4-BE49-F238E27FC236}">
                  <a16:creationId xmlns:a16="http://schemas.microsoft.com/office/drawing/2014/main" id="{4FE93D5B-38F9-42A4-91B8-4771784B6434}"/>
                </a:ext>
              </a:extLst>
            </p:cNvPr>
            <p:cNvSpPr/>
            <p:nvPr/>
          </p:nvSpPr>
          <p:spPr>
            <a:xfrm>
              <a:off x="3375337" y="6091548"/>
              <a:ext cx="837402" cy="428101"/>
            </a:xfrm>
            <a:prstGeom prst="roundRect">
              <a:avLst/>
            </a:prstGeom>
            <a:solidFill>
              <a:schemeClr val="bg1"/>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dirty="0">
                  <a:solidFill>
                    <a:srgbClr val="C00000"/>
                  </a:solidFill>
                </a:rPr>
                <a:t>THEO</a:t>
              </a:r>
            </a:p>
          </p:txBody>
        </p:sp>
      </p:grpSp>
      <p:sp>
        <p:nvSpPr>
          <p:cNvPr id="96" name="Rectangle: Rounded Corners 95">
            <a:extLst>
              <a:ext uri="{FF2B5EF4-FFF2-40B4-BE49-F238E27FC236}">
                <a16:creationId xmlns:a16="http://schemas.microsoft.com/office/drawing/2014/main" id="{87ECAAC5-6005-4AE9-9C6F-9112E7CA5B9E}"/>
              </a:ext>
            </a:extLst>
          </p:cNvPr>
          <p:cNvSpPr/>
          <p:nvPr/>
        </p:nvSpPr>
        <p:spPr>
          <a:xfrm>
            <a:off x="7469863" y="345722"/>
            <a:ext cx="1676254" cy="124610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ASTROPHY.</a:t>
            </a:r>
          </a:p>
          <a:p>
            <a:pPr algn="ctr"/>
            <a:r>
              <a:rPr lang="en-US" sz="2000" dirty="0"/>
              <a:t>MODELS</a:t>
            </a:r>
          </a:p>
        </p:txBody>
      </p:sp>
      <p:sp>
        <p:nvSpPr>
          <p:cNvPr id="97" name="Rectangle: Rounded Corners 96">
            <a:extLst>
              <a:ext uri="{FF2B5EF4-FFF2-40B4-BE49-F238E27FC236}">
                <a16:creationId xmlns:a16="http://schemas.microsoft.com/office/drawing/2014/main" id="{7B331EA3-F998-4820-B16A-207B44DE80D1}"/>
              </a:ext>
            </a:extLst>
          </p:cNvPr>
          <p:cNvSpPr/>
          <p:nvPr/>
        </p:nvSpPr>
        <p:spPr>
          <a:xfrm>
            <a:off x="10301412" y="312554"/>
            <a:ext cx="1890588" cy="1246108"/>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dirty="0"/>
              <a:t>ASTRON.</a:t>
            </a:r>
          </a:p>
          <a:p>
            <a:pPr algn="ctr"/>
            <a:r>
              <a:rPr lang="en-US" dirty="0"/>
              <a:t>OBSERVATIONS</a:t>
            </a:r>
          </a:p>
        </p:txBody>
      </p:sp>
      <p:sp>
        <p:nvSpPr>
          <p:cNvPr id="99" name="Arrow: Right 98">
            <a:extLst>
              <a:ext uri="{FF2B5EF4-FFF2-40B4-BE49-F238E27FC236}">
                <a16:creationId xmlns:a16="http://schemas.microsoft.com/office/drawing/2014/main" id="{0F74FDE8-68A0-4AC3-9F1D-1962D5033D37}"/>
              </a:ext>
            </a:extLst>
          </p:cNvPr>
          <p:cNvSpPr/>
          <p:nvPr/>
        </p:nvSpPr>
        <p:spPr>
          <a:xfrm>
            <a:off x="9552016" y="471595"/>
            <a:ext cx="801177" cy="329934"/>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30FB6142-BB9F-589E-34F7-9A9C4F999D0A}"/>
              </a:ext>
            </a:extLst>
          </p:cNvPr>
          <p:cNvSpPr>
            <a:spLocks/>
          </p:cNvSpPr>
          <p:nvPr/>
        </p:nvSpPr>
        <p:spPr bwMode="auto">
          <a:xfrm>
            <a:off x="9454567" y="6487183"/>
            <a:ext cx="24940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med" len="med"/>
                <a:tailEnd type="none" w="med" len="med"/>
              </a14:hiddenLine>
            </a:ext>
          </a:extLst>
        </p:spPr>
        <p:txBody>
          <a:bodyPr wrap="squar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en-US" sz="1600" dirty="0">
                <a:latin typeface="Helvetica" panose="020B0604020202020204" pitchFamily="34" charset="0"/>
                <a:ea typeface="Gill Sans" charset="0"/>
                <a:cs typeface="Helvetica" panose="020B0604020202020204" pitchFamily="34" charset="0"/>
              </a:rPr>
              <a:t>M. </a:t>
            </a:r>
            <a:r>
              <a:rPr lang="en-US" altLang="en-US" sz="1600" dirty="0" err="1">
                <a:latin typeface="Helvetica" panose="020B0604020202020204" pitchFamily="34" charset="0"/>
                <a:ea typeface="Gill Sans" charset="0"/>
                <a:cs typeface="Helvetica" panose="020B0604020202020204" pitchFamily="34" charset="0"/>
              </a:rPr>
              <a:t>Mumpower</a:t>
            </a:r>
            <a:r>
              <a:rPr lang="en-US" altLang="en-US" sz="1600" dirty="0">
                <a:latin typeface="Helvetica" panose="020B0604020202020204" pitchFamily="34" charset="0"/>
                <a:ea typeface="Gill Sans" charset="0"/>
                <a:cs typeface="Helvetica" panose="020B0604020202020204" pitchFamily="34" charset="0"/>
              </a:rPr>
              <a:t> et al (2015)</a:t>
            </a:r>
          </a:p>
        </p:txBody>
      </p:sp>
      <p:sp>
        <p:nvSpPr>
          <p:cNvPr id="10" name="Arrow: Right 9">
            <a:extLst>
              <a:ext uri="{FF2B5EF4-FFF2-40B4-BE49-F238E27FC236}">
                <a16:creationId xmlns:a16="http://schemas.microsoft.com/office/drawing/2014/main" id="{6B27D7D0-377A-49CA-36DE-76F62D2E2354}"/>
              </a:ext>
            </a:extLst>
          </p:cNvPr>
          <p:cNvSpPr/>
          <p:nvPr/>
        </p:nvSpPr>
        <p:spPr>
          <a:xfrm rot="10800000">
            <a:off x="8917891" y="471596"/>
            <a:ext cx="711239" cy="3299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587E6DA4-3D15-4D37-C00E-8722B52530D8}"/>
              </a:ext>
            </a:extLst>
          </p:cNvPr>
          <p:cNvSpPr/>
          <p:nvPr/>
        </p:nvSpPr>
        <p:spPr>
          <a:xfrm rot="8088551">
            <a:off x="10150963" y="1269780"/>
            <a:ext cx="289122" cy="355564"/>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170A6B49-F585-E30B-FBD6-4F9B3A2DCCDB}"/>
              </a:ext>
            </a:extLst>
          </p:cNvPr>
          <p:cNvSpPr/>
          <p:nvPr/>
        </p:nvSpPr>
        <p:spPr>
          <a:xfrm rot="18888551">
            <a:off x="10238841" y="1146679"/>
            <a:ext cx="352653" cy="355177"/>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0D4C310A-09CE-7B4C-7D24-1AEADA96AE3C}"/>
              </a:ext>
            </a:extLst>
          </p:cNvPr>
          <p:cNvSpPr/>
          <p:nvPr/>
        </p:nvSpPr>
        <p:spPr>
          <a:xfrm rot="2184640">
            <a:off x="8970936" y="1383906"/>
            <a:ext cx="235862" cy="290064"/>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03FD439B-E839-44B4-3EC2-AE18F4C7061C}"/>
              </a:ext>
            </a:extLst>
          </p:cNvPr>
          <p:cNvSpPr/>
          <p:nvPr/>
        </p:nvSpPr>
        <p:spPr>
          <a:xfrm rot="12984640">
            <a:off x="8754212" y="1233914"/>
            <a:ext cx="379637" cy="3299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60278524-C58C-C295-19AD-2700517D17D0}"/>
              </a:ext>
            </a:extLst>
          </p:cNvPr>
          <p:cNvSpPr txBox="1"/>
          <p:nvPr/>
        </p:nvSpPr>
        <p:spPr>
          <a:xfrm>
            <a:off x="7737693" y="3155329"/>
            <a:ext cx="4315789" cy="646331"/>
          </a:xfrm>
          <a:prstGeom prst="rect">
            <a:avLst/>
          </a:prstGeom>
          <a:noFill/>
        </p:spPr>
        <p:txBody>
          <a:bodyPr wrap="square" rtlCol="0">
            <a:spAutoFit/>
          </a:bodyPr>
          <a:lstStyle/>
          <a:p>
            <a:pPr algn="ctr"/>
            <a:r>
              <a:rPr lang="en-US" dirty="0"/>
              <a:t>Sensitivity study of r-process reaction network calculations to nuclear masses</a:t>
            </a:r>
          </a:p>
        </p:txBody>
      </p:sp>
      <p:grpSp>
        <p:nvGrpSpPr>
          <p:cNvPr id="4" name="Group">
            <a:extLst>
              <a:ext uri="{FF2B5EF4-FFF2-40B4-BE49-F238E27FC236}">
                <a16:creationId xmlns:a16="http://schemas.microsoft.com/office/drawing/2014/main" id="{B1282F67-C559-461C-70E8-0D67108A562E}"/>
              </a:ext>
            </a:extLst>
          </p:cNvPr>
          <p:cNvGrpSpPr/>
          <p:nvPr/>
        </p:nvGrpSpPr>
        <p:grpSpPr>
          <a:xfrm>
            <a:off x="153742" y="1828801"/>
            <a:ext cx="6812047" cy="4135162"/>
            <a:chOff x="0" y="0"/>
            <a:chExt cx="8375007" cy="5118100"/>
          </a:xfrm>
        </p:grpSpPr>
        <p:pic>
          <p:nvPicPr>
            <p:cNvPr id="6" name="Image" descr="Image">
              <a:extLst>
                <a:ext uri="{FF2B5EF4-FFF2-40B4-BE49-F238E27FC236}">
                  <a16:creationId xmlns:a16="http://schemas.microsoft.com/office/drawing/2014/main" id="{6B58211D-441C-0E51-BA28-B335C7B5FFB5}"/>
                </a:ext>
              </a:extLst>
            </p:cNvPr>
            <p:cNvPicPr>
              <a:picLocks noChangeAspect="1"/>
            </p:cNvPicPr>
            <p:nvPr/>
          </p:nvPicPr>
          <p:blipFill>
            <a:blip r:embed="rId4"/>
            <a:stretch>
              <a:fillRect/>
            </a:stretch>
          </p:blipFill>
          <p:spPr>
            <a:xfrm>
              <a:off x="0" y="0"/>
              <a:ext cx="8356600" cy="5118100"/>
            </a:xfrm>
            <a:prstGeom prst="rect">
              <a:avLst/>
            </a:prstGeom>
            <a:ln w="12700" cap="flat">
              <a:noFill/>
              <a:miter lim="400000"/>
            </a:ln>
            <a:effectLst/>
          </p:spPr>
        </p:pic>
        <p:sp>
          <p:nvSpPr>
            <p:cNvPr id="7" name="Rectangle">
              <a:extLst>
                <a:ext uri="{FF2B5EF4-FFF2-40B4-BE49-F238E27FC236}">
                  <a16:creationId xmlns:a16="http://schemas.microsoft.com/office/drawing/2014/main" id="{942C1268-D078-2165-B9AC-2AB48D93E6FB}"/>
                </a:ext>
              </a:extLst>
            </p:cNvPr>
            <p:cNvSpPr/>
            <p:nvPr/>
          </p:nvSpPr>
          <p:spPr>
            <a:xfrm>
              <a:off x="7696592" y="661740"/>
              <a:ext cx="615473" cy="269241"/>
            </a:xfrm>
            <a:prstGeom prst="rect">
              <a:avLst/>
            </a:prstGeom>
            <a:solidFill>
              <a:srgbClr val="9A9999"/>
            </a:solidFill>
            <a:ln w="12700" cap="flat">
              <a:noFill/>
              <a:miter lim="400000"/>
            </a:ln>
            <a:effectLst/>
          </p:spPr>
          <p:txBody>
            <a:bodyPr wrap="square" lIns="45719" tIns="45719" rIns="45719" bIns="45719" numCol="1" anchor="ctr">
              <a:noAutofit/>
            </a:bodyPr>
            <a:lstStyle/>
            <a:p>
              <a:endParaRPr dirty="0"/>
            </a:p>
          </p:txBody>
        </p:sp>
        <p:sp>
          <p:nvSpPr>
            <p:cNvPr id="8" name="Rectangle">
              <a:extLst>
                <a:ext uri="{FF2B5EF4-FFF2-40B4-BE49-F238E27FC236}">
                  <a16:creationId xmlns:a16="http://schemas.microsoft.com/office/drawing/2014/main" id="{4FC0A7B8-B8EA-F8A2-B71F-D3597BB76A6D}"/>
                </a:ext>
              </a:extLst>
            </p:cNvPr>
            <p:cNvSpPr/>
            <p:nvPr/>
          </p:nvSpPr>
          <p:spPr>
            <a:xfrm>
              <a:off x="8292012" y="610940"/>
              <a:ext cx="82996" cy="370841"/>
            </a:xfrm>
            <a:prstGeom prst="rect">
              <a:avLst/>
            </a:prstGeom>
            <a:solidFill>
              <a:srgbClr val="FFFFFF"/>
            </a:solidFill>
            <a:ln w="12700" cap="flat">
              <a:noFill/>
              <a:miter lim="400000"/>
            </a:ln>
            <a:effectLst/>
          </p:spPr>
          <p:txBody>
            <a:bodyPr wrap="square" lIns="45719" tIns="45719" rIns="45719" bIns="45719" numCol="1" anchor="ctr">
              <a:noAutofit/>
            </a:bodyPr>
            <a:lstStyle/>
            <a:p>
              <a:endParaRPr dirty="0"/>
            </a:p>
          </p:txBody>
        </p:sp>
      </p:grpSp>
      <p:sp>
        <p:nvSpPr>
          <p:cNvPr id="9" name="TextBox 8">
            <a:extLst>
              <a:ext uri="{FF2B5EF4-FFF2-40B4-BE49-F238E27FC236}">
                <a16:creationId xmlns:a16="http://schemas.microsoft.com/office/drawing/2014/main" id="{836A5834-EE95-118C-7AFB-2601B8F911A7}"/>
              </a:ext>
            </a:extLst>
          </p:cNvPr>
          <p:cNvSpPr txBox="1"/>
          <p:nvPr/>
        </p:nvSpPr>
        <p:spPr>
          <a:xfrm>
            <a:off x="243421" y="5963962"/>
            <a:ext cx="5542144" cy="646331"/>
          </a:xfrm>
          <a:prstGeom prst="rect">
            <a:avLst/>
          </a:prstGeom>
          <a:noFill/>
        </p:spPr>
        <p:txBody>
          <a:bodyPr wrap="square" rtlCol="0">
            <a:spAutoFit/>
          </a:bodyPr>
          <a:lstStyle/>
          <a:p>
            <a:r>
              <a:rPr lang="en-US" i="1" dirty="0"/>
              <a:t>Horizons: Nuclear Astrophysics in the 2020s and beyond</a:t>
            </a:r>
            <a:r>
              <a:rPr lang="en-US" dirty="0"/>
              <a:t>, H. Schatz et al, arXiv:2205.07996</a:t>
            </a:r>
          </a:p>
        </p:txBody>
      </p:sp>
      <p:sp>
        <p:nvSpPr>
          <p:cNvPr id="21" name="TextBox 20">
            <a:extLst>
              <a:ext uri="{FF2B5EF4-FFF2-40B4-BE49-F238E27FC236}">
                <a16:creationId xmlns:a16="http://schemas.microsoft.com/office/drawing/2014/main" id="{9BEA467E-20BA-498F-8562-93E795742D75}"/>
              </a:ext>
            </a:extLst>
          </p:cNvPr>
          <p:cNvSpPr txBox="1"/>
          <p:nvPr/>
        </p:nvSpPr>
        <p:spPr>
          <a:xfrm>
            <a:off x="75027" y="197097"/>
            <a:ext cx="7243841" cy="1815882"/>
          </a:xfrm>
          <a:prstGeom prst="rect">
            <a:avLst/>
          </a:prstGeom>
          <a:noFill/>
        </p:spPr>
        <p:txBody>
          <a:bodyPr wrap="square" rtlCol="0">
            <a:spAutoFit/>
          </a:bodyPr>
          <a:lstStyle/>
          <a:p>
            <a:r>
              <a:rPr lang="en-US" sz="2800" b="1" dirty="0">
                <a:solidFill>
                  <a:schemeClr val="accent1">
                    <a:lumMod val="50000"/>
                  </a:schemeClr>
                </a:solidFill>
              </a:rPr>
              <a:t>Properties of neutron rich isotopes are key to understand heavy element nucleosynthesis and processes in the crust of neutron stars</a:t>
            </a:r>
          </a:p>
        </p:txBody>
      </p:sp>
    </p:spTree>
    <p:extLst>
      <p:ext uri="{BB962C8B-B14F-4D97-AF65-F5344CB8AC3E}">
        <p14:creationId xmlns:p14="http://schemas.microsoft.com/office/powerpoint/2010/main" val="909059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E3D7B-C0A7-55EF-1B14-E578889EA55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518B77C-8E07-8C8E-CB00-CEF890390DBE}"/>
              </a:ext>
            </a:extLst>
          </p:cNvPr>
          <p:cNvSpPr txBox="1"/>
          <p:nvPr/>
        </p:nvSpPr>
        <p:spPr>
          <a:xfrm>
            <a:off x="104805" y="129097"/>
            <a:ext cx="1198239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rgbClr val="002060"/>
                </a:solidFill>
              </a:rPr>
              <a:t>Mass measurements for short-lived nuclei with the TOF-B</a:t>
            </a:r>
            <a:r>
              <a:rPr lang="en-US" sz="3200" b="1" dirty="0">
                <a:solidFill>
                  <a:srgbClr val="002060"/>
                </a:solidFill>
                <a:latin typeface="Symbol"/>
                <a:sym typeface="Symbol"/>
              </a:rPr>
              <a:t>r</a:t>
            </a:r>
            <a:r>
              <a:rPr lang="en-US" sz="3200" b="1" dirty="0">
                <a:solidFill>
                  <a:srgbClr val="002060"/>
                </a:solidFill>
              </a:rPr>
              <a:t> technique at NSCL and FRIB</a:t>
            </a:r>
          </a:p>
        </p:txBody>
      </p:sp>
      <p:grpSp>
        <p:nvGrpSpPr>
          <p:cNvPr id="36" name="Group 35">
            <a:extLst>
              <a:ext uri="{FF2B5EF4-FFF2-40B4-BE49-F238E27FC236}">
                <a16:creationId xmlns:a16="http://schemas.microsoft.com/office/drawing/2014/main" id="{8D75F601-B15B-3121-DC1B-F3232D96BDDF}"/>
              </a:ext>
            </a:extLst>
          </p:cNvPr>
          <p:cNvGrpSpPr/>
          <p:nvPr/>
        </p:nvGrpSpPr>
        <p:grpSpPr>
          <a:xfrm>
            <a:off x="385962" y="1394396"/>
            <a:ext cx="6778188" cy="923738"/>
            <a:chOff x="528386" y="1239248"/>
            <a:chExt cx="10252984" cy="1397286"/>
          </a:xfrm>
        </p:grpSpPr>
        <p:sp>
          <p:nvSpPr>
            <p:cNvPr id="6" name="Rectangle 5">
              <a:extLst>
                <a:ext uri="{FF2B5EF4-FFF2-40B4-BE49-F238E27FC236}">
                  <a16:creationId xmlns:a16="http://schemas.microsoft.com/office/drawing/2014/main" id="{9F67E048-14AC-CACF-6D45-1B7E110AE72A}"/>
                </a:ext>
              </a:extLst>
            </p:cNvPr>
            <p:cNvSpPr/>
            <p:nvPr/>
          </p:nvSpPr>
          <p:spPr>
            <a:xfrm>
              <a:off x="1775611" y="1415460"/>
              <a:ext cx="138023" cy="107830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Rectangle 7">
              <a:extLst>
                <a:ext uri="{FF2B5EF4-FFF2-40B4-BE49-F238E27FC236}">
                  <a16:creationId xmlns:a16="http://schemas.microsoft.com/office/drawing/2014/main" id="{99ADF8DF-B7F6-AD5B-F1B2-11B7E3286D7D}"/>
                </a:ext>
              </a:extLst>
            </p:cNvPr>
            <p:cNvSpPr/>
            <p:nvPr/>
          </p:nvSpPr>
          <p:spPr>
            <a:xfrm>
              <a:off x="5740015" y="1415460"/>
              <a:ext cx="138023" cy="107830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Rectangle 8">
              <a:extLst>
                <a:ext uri="{FF2B5EF4-FFF2-40B4-BE49-F238E27FC236}">
                  <a16:creationId xmlns:a16="http://schemas.microsoft.com/office/drawing/2014/main" id="{DC27A319-7375-F9ED-1141-5B4BE91149BB}"/>
                </a:ext>
              </a:extLst>
            </p:cNvPr>
            <p:cNvSpPr/>
            <p:nvPr/>
          </p:nvSpPr>
          <p:spPr>
            <a:xfrm>
              <a:off x="10353145" y="1415460"/>
              <a:ext cx="138023" cy="107830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Rectangle 9">
              <a:extLst>
                <a:ext uri="{FF2B5EF4-FFF2-40B4-BE49-F238E27FC236}">
                  <a16:creationId xmlns:a16="http://schemas.microsoft.com/office/drawing/2014/main" id="{1ADE6810-5DA8-C1BA-CEA1-379DC9E5FF03}"/>
                </a:ext>
              </a:extLst>
            </p:cNvPr>
            <p:cNvSpPr/>
            <p:nvPr/>
          </p:nvSpPr>
          <p:spPr>
            <a:xfrm>
              <a:off x="8339982" y="1415460"/>
              <a:ext cx="45719" cy="1078302"/>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Rounded Corners 10">
              <a:extLst>
                <a:ext uri="{FF2B5EF4-FFF2-40B4-BE49-F238E27FC236}">
                  <a16:creationId xmlns:a16="http://schemas.microsoft.com/office/drawing/2014/main" id="{6C5AD862-3A41-2E22-9B85-BCA8DDEA4F9E}"/>
                </a:ext>
              </a:extLst>
            </p:cNvPr>
            <p:cNvSpPr/>
            <p:nvPr/>
          </p:nvSpPr>
          <p:spPr>
            <a:xfrm>
              <a:off x="2750771" y="1239248"/>
              <a:ext cx="2535144" cy="1397286"/>
            </a:xfrm>
            <a:prstGeom prst="round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FRAGMENT SEPARATOR</a:t>
              </a:r>
            </a:p>
          </p:txBody>
        </p:sp>
        <p:grpSp>
          <p:nvGrpSpPr>
            <p:cNvPr id="2" name="Group 1">
              <a:extLst>
                <a:ext uri="{FF2B5EF4-FFF2-40B4-BE49-F238E27FC236}">
                  <a16:creationId xmlns:a16="http://schemas.microsoft.com/office/drawing/2014/main" id="{038D60E9-41C7-D6CE-58C9-F9BFD01D0FA8}"/>
                </a:ext>
              </a:extLst>
            </p:cNvPr>
            <p:cNvGrpSpPr/>
            <p:nvPr/>
          </p:nvGrpSpPr>
          <p:grpSpPr>
            <a:xfrm>
              <a:off x="528386" y="1799215"/>
              <a:ext cx="233836" cy="237157"/>
              <a:chOff x="4749920" y="903281"/>
              <a:chExt cx="6018712" cy="6104179"/>
            </a:xfrm>
          </p:grpSpPr>
          <p:sp>
            <p:nvSpPr>
              <p:cNvPr id="3" name="Oval 2">
                <a:extLst>
                  <a:ext uri="{FF2B5EF4-FFF2-40B4-BE49-F238E27FC236}">
                    <a16:creationId xmlns:a16="http://schemas.microsoft.com/office/drawing/2014/main" id="{0E8B3D73-8D46-3C15-F522-F516926605BC}"/>
                  </a:ext>
                </a:extLst>
              </p:cNvPr>
              <p:cNvSpPr/>
              <p:nvPr/>
            </p:nvSpPr>
            <p:spPr bwMode="auto">
              <a:xfrm>
                <a:off x="5728072" y="3665984"/>
                <a:ext cx="2088232" cy="2088232"/>
              </a:xfrm>
              <a:prstGeom prst="ellipse">
                <a:avLst/>
              </a:prstGeom>
              <a:gradFill>
                <a:gsLst>
                  <a:gs pos="69000">
                    <a:srgbClr val="002060">
                      <a:lumMod val="100000"/>
                    </a:srgbClr>
                  </a:gs>
                  <a:gs pos="1000">
                    <a:srgbClr val="FFFFFF"/>
                  </a:gs>
                  <a:gs pos="0">
                    <a:schemeClr val="tx1"/>
                  </a:gs>
                  <a:gs pos="0">
                    <a:schemeClr val="accent1">
                      <a:shade val="67500"/>
                      <a:satMod val="115000"/>
                    </a:schemeClr>
                  </a:gs>
                  <a:gs pos="100000">
                    <a:schemeClr val="accent1">
                      <a:shade val="100000"/>
                      <a:satMod val="115000"/>
                    </a:schemeClr>
                  </a:gs>
                </a:gsLst>
                <a:path path="circle">
                  <a:fillToRect l="50000" t="50000" r="50000" b="50000"/>
                </a:path>
              </a:gradFill>
              <a:ln>
                <a:noFill/>
              </a:ln>
              <a:effectLst/>
            </p:spPr>
            <p:txBody>
              <a:bodyPr vert="horz" wrap="square" lIns="82296" tIns="41148" rIns="82296" bIns="41148"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22960" fontAlgn="base">
                  <a:spcBef>
                    <a:spcPct val="0"/>
                  </a:spcBef>
                  <a:spcAft>
                    <a:spcPct val="0"/>
                  </a:spcAft>
                </a:pPr>
                <a:endParaRPr lang="en-GB" sz="2800">
                  <a:solidFill>
                    <a:srgbClr val="FFFFFF"/>
                  </a:solidFill>
                  <a:latin typeface="Gill Sans" charset="0"/>
                  <a:ea typeface="ヒラギノ角ゴ Pro W3" charset="0"/>
                  <a:cs typeface="ヒラギノ角ゴ Pro W3" charset="0"/>
                  <a:sym typeface="Gill Sans" charset="0"/>
                </a:endParaRPr>
              </a:p>
            </p:txBody>
          </p:sp>
          <p:sp>
            <p:nvSpPr>
              <p:cNvPr id="5" name="Oval 4">
                <a:extLst>
                  <a:ext uri="{FF2B5EF4-FFF2-40B4-BE49-F238E27FC236}">
                    <a16:creationId xmlns:a16="http://schemas.microsoft.com/office/drawing/2014/main" id="{A612DF38-2FFB-E467-BF17-7CBCD339EFE3}"/>
                  </a:ext>
                </a:extLst>
              </p:cNvPr>
              <p:cNvSpPr/>
              <p:nvPr/>
            </p:nvSpPr>
            <p:spPr bwMode="auto">
              <a:xfrm>
                <a:off x="8464376" y="1865784"/>
                <a:ext cx="2088232" cy="2088232"/>
              </a:xfrm>
              <a:prstGeom prst="ellipse">
                <a:avLst/>
              </a:prstGeom>
              <a:gradFill>
                <a:gsLst>
                  <a:gs pos="69000">
                    <a:srgbClr val="002060">
                      <a:lumMod val="100000"/>
                    </a:srgbClr>
                  </a:gs>
                  <a:gs pos="1000">
                    <a:srgbClr val="FFFFFF"/>
                  </a:gs>
                  <a:gs pos="0">
                    <a:schemeClr val="tx1"/>
                  </a:gs>
                  <a:gs pos="0">
                    <a:schemeClr val="accent1">
                      <a:shade val="67500"/>
                      <a:satMod val="115000"/>
                    </a:schemeClr>
                  </a:gs>
                  <a:gs pos="100000">
                    <a:schemeClr val="accent1">
                      <a:shade val="100000"/>
                      <a:satMod val="115000"/>
                    </a:schemeClr>
                  </a:gs>
                </a:gsLst>
                <a:path path="circle">
                  <a:fillToRect l="50000" t="50000" r="50000" b="50000"/>
                </a:path>
              </a:gradFill>
              <a:ln>
                <a:noFill/>
              </a:ln>
              <a:effectLst/>
            </p:spPr>
            <p:txBody>
              <a:bodyPr vert="horz" wrap="square" lIns="82296" tIns="41148" rIns="82296" bIns="41148"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22960" fontAlgn="base">
                  <a:spcBef>
                    <a:spcPct val="0"/>
                  </a:spcBef>
                  <a:spcAft>
                    <a:spcPct val="0"/>
                  </a:spcAft>
                </a:pPr>
                <a:endParaRPr lang="en-GB" sz="2800">
                  <a:solidFill>
                    <a:srgbClr val="FFFFFF"/>
                  </a:solidFill>
                  <a:latin typeface="Gill Sans" charset="0"/>
                  <a:ea typeface="ヒラギノ角ゴ Pro W3" charset="0"/>
                  <a:cs typeface="ヒラギノ角ゴ Pro W3" charset="0"/>
                  <a:sym typeface="Gill Sans" charset="0"/>
                </a:endParaRPr>
              </a:p>
            </p:txBody>
          </p:sp>
          <p:sp>
            <p:nvSpPr>
              <p:cNvPr id="7" name="Oval 6">
                <a:extLst>
                  <a:ext uri="{FF2B5EF4-FFF2-40B4-BE49-F238E27FC236}">
                    <a16:creationId xmlns:a16="http://schemas.microsoft.com/office/drawing/2014/main" id="{02740016-1089-8C97-9A90-60B138AF97CF}"/>
                  </a:ext>
                </a:extLst>
              </p:cNvPr>
              <p:cNvSpPr/>
              <p:nvPr/>
            </p:nvSpPr>
            <p:spPr bwMode="auto">
              <a:xfrm>
                <a:off x="5748835" y="1433736"/>
                <a:ext cx="2016224" cy="2016224"/>
              </a:xfrm>
              <a:prstGeom prst="ellipse">
                <a:avLst/>
              </a:prstGeom>
              <a:gradFill>
                <a:gsLst>
                  <a:gs pos="53000">
                    <a:srgbClr val="FF0000"/>
                  </a:gs>
                  <a:gs pos="0">
                    <a:schemeClr val="tx1"/>
                  </a:gs>
                </a:gsLst>
                <a:path path="circle">
                  <a:fillToRect l="50000" t="50000" r="50000" b="50000"/>
                </a:path>
              </a:gradFill>
              <a:ln>
                <a:noFill/>
              </a:ln>
              <a:effectLst/>
            </p:spPr>
            <p:txBody>
              <a:bodyPr vert="horz" wrap="square" lIns="82296" tIns="41148" rIns="82296" bIns="41148"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22960" fontAlgn="base">
                  <a:spcBef>
                    <a:spcPct val="0"/>
                  </a:spcBef>
                  <a:spcAft>
                    <a:spcPct val="0"/>
                  </a:spcAft>
                </a:pPr>
                <a:endParaRPr lang="en-GB" sz="2800">
                  <a:solidFill>
                    <a:srgbClr val="FFFFFF"/>
                  </a:solidFill>
                  <a:latin typeface="Gill Sans" charset="0"/>
                  <a:ea typeface="ヒラギノ角ゴ Pro W3" charset="0"/>
                  <a:cs typeface="ヒラギノ角ゴ Pro W3" charset="0"/>
                  <a:sym typeface="Gill Sans" charset="0"/>
                </a:endParaRPr>
              </a:p>
            </p:txBody>
          </p:sp>
          <p:sp>
            <p:nvSpPr>
              <p:cNvPr id="13" name="Oval 12">
                <a:extLst>
                  <a:ext uri="{FF2B5EF4-FFF2-40B4-BE49-F238E27FC236}">
                    <a16:creationId xmlns:a16="http://schemas.microsoft.com/office/drawing/2014/main" id="{2966C0F9-554C-6A24-487F-AA5C4FA98A84}"/>
                  </a:ext>
                </a:extLst>
              </p:cNvPr>
              <p:cNvSpPr/>
              <p:nvPr/>
            </p:nvSpPr>
            <p:spPr bwMode="auto">
              <a:xfrm>
                <a:off x="6808192" y="4040565"/>
                <a:ext cx="2088232" cy="2088232"/>
              </a:xfrm>
              <a:prstGeom prst="ellipse">
                <a:avLst/>
              </a:prstGeom>
              <a:gradFill>
                <a:gsLst>
                  <a:gs pos="69000">
                    <a:srgbClr val="002060">
                      <a:lumMod val="100000"/>
                    </a:srgbClr>
                  </a:gs>
                  <a:gs pos="1000">
                    <a:srgbClr val="FFFFFF"/>
                  </a:gs>
                  <a:gs pos="0">
                    <a:schemeClr val="tx1"/>
                  </a:gs>
                  <a:gs pos="0">
                    <a:schemeClr val="accent1">
                      <a:shade val="67500"/>
                      <a:satMod val="115000"/>
                    </a:schemeClr>
                  </a:gs>
                  <a:gs pos="100000">
                    <a:schemeClr val="accent1">
                      <a:shade val="100000"/>
                      <a:satMod val="115000"/>
                    </a:schemeClr>
                  </a:gs>
                </a:gsLst>
                <a:path path="circle">
                  <a:fillToRect l="50000" t="50000" r="50000" b="50000"/>
                </a:path>
              </a:gradFill>
              <a:ln>
                <a:noFill/>
              </a:ln>
              <a:effectLst/>
            </p:spPr>
            <p:txBody>
              <a:bodyPr vert="horz" wrap="square" lIns="82296" tIns="41148" rIns="82296" bIns="41148"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22960" fontAlgn="base">
                  <a:spcBef>
                    <a:spcPct val="0"/>
                  </a:spcBef>
                  <a:spcAft>
                    <a:spcPct val="0"/>
                  </a:spcAft>
                </a:pPr>
                <a:endParaRPr lang="en-GB" sz="2800">
                  <a:solidFill>
                    <a:srgbClr val="FFFFFF"/>
                  </a:solidFill>
                  <a:latin typeface="Gill Sans" charset="0"/>
                  <a:ea typeface="ヒラギノ角ゴ Pro W3" charset="0"/>
                  <a:cs typeface="ヒラギノ角ゴ Pro W3" charset="0"/>
                  <a:sym typeface="Gill Sans" charset="0"/>
                </a:endParaRPr>
              </a:p>
            </p:txBody>
          </p:sp>
          <p:sp>
            <p:nvSpPr>
              <p:cNvPr id="14" name="Oval 13">
                <a:extLst>
                  <a:ext uri="{FF2B5EF4-FFF2-40B4-BE49-F238E27FC236}">
                    <a16:creationId xmlns:a16="http://schemas.microsoft.com/office/drawing/2014/main" id="{5823B982-947B-6DB3-0921-B995DD4580A1}"/>
                  </a:ext>
                </a:extLst>
              </p:cNvPr>
              <p:cNvSpPr/>
              <p:nvPr/>
            </p:nvSpPr>
            <p:spPr bwMode="auto">
              <a:xfrm>
                <a:off x="4749920" y="3593976"/>
                <a:ext cx="2088232" cy="2088232"/>
              </a:xfrm>
              <a:prstGeom prst="ellipse">
                <a:avLst/>
              </a:prstGeom>
              <a:gradFill>
                <a:gsLst>
                  <a:gs pos="69000">
                    <a:srgbClr val="002060">
                      <a:lumMod val="100000"/>
                    </a:srgbClr>
                  </a:gs>
                  <a:gs pos="1000">
                    <a:srgbClr val="FFFFFF"/>
                  </a:gs>
                  <a:gs pos="0">
                    <a:schemeClr val="tx1"/>
                  </a:gs>
                  <a:gs pos="0">
                    <a:schemeClr val="accent1">
                      <a:shade val="67500"/>
                      <a:satMod val="115000"/>
                    </a:schemeClr>
                  </a:gs>
                  <a:gs pos="100000">
                    <a:schemeClr val="accent1">
                      <a:shade val="100000"/>
                      <a:satMod val="115000"/>
                    </a:schemeClr>
                  </a:gs>
                </a:gsLst>
                <a:path path="circle">
                  <a:fillToRect l="50000" t="50000" r="50000" b="50000"/>
                </a:path>
              </a:gradFill>
              <a:ln>
                <a:noFill/>
              </a:ln>
              <a:effectLst/>
            </p:spPr>
            <p:txBody>
              <a:bodyPr vert="horz" wrap="square" lIns="82296" tIns="41148" rIns="82296" bIns="41148"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22960" fontAlgn="base">
                  <a:spcBef>
                    <a:spcPct val="0"/>
                  </a:spcBef>
                  <a:spcAft>
                    <a:spcPct val="0"/>
                  </a:spcAft>
                </a:pPr>
                <a:endParaRPr lang="en-GB" sz="2800">
                  <a:solidFill>
                    <a:srgbClr val="FFFFFF"/>
                  </a:solidFill>
                  <a:latin typeface="Gill Sans" charset="0"/>
                  <a:ea typeface="ヒラギノ角ゴ Pro W3" charset="0"/>
                  <a:cs typeface="ヒラギノ角ゴ Pro W3" charset="0"/>
                  <a:sym typeface="Gill Sans" charset="0"/>
                </a:endParaRPr>
              </a:p>
            </p:txBody>
          </p:sp>
          <p:sp>
            <p:nvSpPr>
              <p:cNvPr id="15" name="Oval 14">
                <a:extLst>
                  <a:ext uri="{FF2B5EF4-FFF2-40B4-BE49-F238E27FC236}">
                    <a16:creationId xmlns:a16="http://schemas.microsoft.com/office/drawing/2014/main" id="{456C918B-5121-F719-B4A5-6B6CF330DED3}"/>
                  </a:ext>
                </a:extLst>
              </p:cNvPr>
              <p:cNvSpPr/>
              <p:nvPr/>
            </p:nvSpPr>
            <p:spPr bwMode="auto">
              <a:xfrm>
                <a:off x="6880200" y="903281"/>
                <a:ext cx="2088232" cy="2088232"/>
              </a:xfrm>
              <a:prstGeom prst="ellipse">
                <a:avLst/>
              </a:prstGeom>
              <a:gradFill>
                <a:gsLst>
                  <a:gs pos="69000">
                    <a:srgbClr val="002060">
                      <a:lumMod val="100000"/>
                    </a:srgbClr>
                  </a:gs>
                  <a:gs pos="1000">
                    <a:srgbClr val="FFFFFF"/>
                  </a:gs>
                  <a:gs pos="0">
                    <a:schemeClr val="tx1"/>
                  </a:gs>
                  <a:gs pos="0">
                    <a:schemeClr val="accent1">
                      <a:shade val="67500"/>
                      <a:satMod val="115000"/>
                    </a:schemeClr>
                  </a:gs>
                  <a:gs pos="100000">
                    <a:schemeClr val="accent1">
                      <a:shade val="100000"/>
                      <a:satMod val="115000"/>
                    </a:schemeClr>
                  </a:gs>
                </a:gsLst>
                <a:path path="circle">
                  <a:fillToRect l="50000" t="50000" r="50000" b="50000"/>
                </a:path>
              </a:gradFill>
              <a:ln>
                <a:noFill/>
              </a:ln>
              <a:effectLst/>
            </p:spPr>
            <p:txBody>
              <a:bodyPr vert="horz" wrap="square" lIns="82296" tIns="41148" rIns="82296" bIns="41148"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22960" fontAlgn="base">
                  <a:spcBef>
                    <a:spcPct val="0"/>
                  </a:spcBef>
                  <a:spcAft>
                    <a:spcPct val="0"/>
                  </a:spcAft>
                </a:pPr>
                <a:endParaRPr lang="en-GB" sz="2800">
                  <a:solidFill>
                    <a:srgbClr val="FFFFFF"/>
                  </a:solidFill>
                  <a:latin typeface="Gill Sans" charset="0"/>
                  <a:ea typeface="ヒラギノ角ゴ Pro W3" charset="0"/>
                  <a:cs typeface="ヒラギノ角ゴ Pro W3" charset="0"/>
                  <a:sym typeface="Gill Sans" charset="0"/>
                </a:endParaRPr>
              </a:p>
            </p:txBody>
          </p:sp>
          <p:sp>
            <p:nvSpPr>
              <p:cNvPr id="17" name="Oval 16">
                <a:extLst>
                  <a:ext uri="{FF2B5EF4-FFF2-40B4-BE49-F238E27FC236}">
                    <a16:creationId xmlns:a16="http://schemas.microsoft.com/office/drawing/2014/main" id="{D00A9C31-AF07-19F4-E37F-335793AF1104}"/>
                  </a:ext>
                </a:extLst>
              </p:cNvPr>
              <p:cNvSpPr/>
              <p:nvPr/>
            </p:nvSpPr>
            <p:spPr bwMode="auto">
              <a:xfrm>
                <a:off x="7898885" y="1881394"/>
                <a:ext cx="2016224" cy="2016224"/>
              </a:xfrm>
              <a:prstGeom prst="ellipse">
                <a:avLst/>
              </a:prstGeom>
              <a:gradFill>
                <a:gsLst>
                  <a:gs pos="53000">
                    <a:srgbClr val="FF0000"/>
                  </a:gs>
                  <a:gs pos="0">
                    <a:schemeClr val="tx1"/>
                  </a:gs>
                </a:gsLst>
                <a:path path="circle">
                  <a:fillToRect l="50000" t="50000" r="50000" b="50000"/>
                </a:path>
              </a:gradFill>
              <a:ln>
                <a:noFill/>
              </a:ln>
              <a:effectLst/>
            </p:spPr>
            <p:txBody>
              <a:bodyPr vert="horz" wrap="square" lIns="82296" tIns="41148" rIns="82296" bIns="41148"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22960" fontAlgn="base">
                  <a:spcBef>
                    <a:spcPct val="0"/>
                  </a:spcBef>
                  <a:spcAft>
                    <a:spcPct val="0"/>
                  </a:spcAft>
                </a:pPr>
                <a:endParaRPr lang="en-GB" sz="2800">
                  <a:solidFill>
                    <a:srgbClr val="FFFFFF"/>
                  </a:solidFill>
                  <a:latin typeface="Gill Sans" charset="0"/>
                  <a:ea typeface="ヒラギノ角ゴ Pro W3" charset="0"/>
                  <a:cs typeface="ヒラギノ角ゴ Pro W3" charset="0"/>
                  <a:sym typeface="Gill Sans" charset="0"/>
                </a:endParaRPr>
              </a:p>
            </p:txBody>
          </p:sp>
          <p:sp>
            <p:nvSpPr>
              <p:cNvPr id="18" name="Oval 17">
                <a:extLst>
                  <a:ext uri="{FF2B5EF4-FFF2-40B4-BE49-F238E27FC236}">
                    <a16:creationId xmlns:a16="http://schemas.microsoft.com/office/drawing/2014/main" id="{28D0F27E-B13F-DD33-B1B1-3961DD28FDCA}"/>
                  </a:ext>
                </a:extLst>
              </p:cNvPr>
              <p:cNvSpPr/>
              <p:nvPr/>
            </p:nvSpPr>
            <p:spPr bwMode="auto">
              <a:xfrm>
                <a:off x="7221004" y="4991236"/>
                <a:ext cx="2016224" cy="2016224"/>
              </a:xfrm>
              <a:prstGeom prst="ellipse">
                <a:avLst/>
              </a:prstGeom>
              <a:gradFill>
                <a:gsLst>
                  <a:gs pos="53000">
                    <a:srgbClr val="FF0000"/>
                  </a:gs>
                  <a:gs pos="0">
                    <a:schemeClr val="tx1"/>
                  </a:gs>
                </a:gsLst>
                <a:path path="circle">
                  <a:fillToRect l="50000" t="50000" r="50000" b="50000"/>
                </a:path>
              </a:gradFill>
              <a:ln>
                <a:noFill/>
              </a:ln>
              <a:effectLst/>
            </p:spPr>
            <p:txBody>
              <a:bodyPr vert="horz" wrap="square" lIns="82296" tIns="41148" rIns="82296" bIns="41148"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22960" fontAlgn="base">
                  <a:spcBef>
                    <a:spcPct val="0"/>
                  </a:spcBef>
                  <a:spcAft>
                    <a:spcPct val="0"/>
                  </a:spcAft>
                </a:pPr>
                <a:endParaRPr lang="en-GB" sz="2800">
                  <a:solidFill>
                    <a:srgbClr val="FFFFFF"/>
                  </a:solidFill>
                  <a:latin typeface="Gill Sans" charset="0"/>
                  <a:ea typeface="ヒラギノ角ゴ Pro W3" charset="0"/>
                  <a:cs typeface="ヒラギノ角ゴ Pro W3" charset="0"/>
                  <a:sym typeface="Gill Sans" charset="0"/>
                </a:endParaRPr>
              </a:p>
            </p:txBody>
          </p:sp>
          <p:sp>
            <p:nvSpPr>
              <p:cNvPr id="19" name="Oval 18">
                <a:extLst>
                  <a:ext uri="{FF2B5EF4-FFF2-40B4-BE49-F238E27FC236}">
                    <a16:creationId xmlns:a16="http://schemas.microsoft.com/office/drawing/2014/main" id="{37960570-DEF4-AEC0-7B56-27E4AE2D6AC3}"/>
                  </a:ext>
                </a:extLst>
              </p:cNvPr>
              <p:cNvSpPr/>
              <p:nvPr/>
            </p:nvSpPr>
            <p:spPr bwMode="auto">
              <a:xfrm>
                <a:off x="5872088" y="3897618"/>
                <a:ext cx="2016224" cy="2016224"/>
              </a:xfrm>
              <a:prstGeom prst="ellipse">
                <a:avLst/>
              </a:prstGeom>
              <a:gradFill>
                <a:gsLst>
                  <a:gs pos="53000">
                    <a:srgbClr val="FF0000"/>
                  </a:gs>
                  <a:gs pos="0">
                    <a:schemeClr val="tx1"/>
                  </a:gs>
                </a:gsLst>
                <a:path path="circle">
                  <a:fillToRect l="50000" t="50000" r="50000" b="50000"/>
                </a:path>
              </a:gradFill>
              <a:ln>
                <a:noFill/>
              </a:ln>
              <a:effectLst/>
            </p:spPr>
            <p:txBody>
              <a:bodyPr vert="horz" wrap="square" lIns="82296" tIns="41148" rIns="82296" bIns="41148"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22960" fontAlgn="base">
                  <a:spcBef>
                    <a:spcPct val="0"/>
                  </a:spcBef>
                  <a:spcAft>
                    <a:spcPct val="0"/>
                  </a:spcAft>
                </a:pPr>
                <a:endParaRPr lang="en-GB" sz="2800">
                  <a:solidFill>
                    <a:srgbClr val="FFFFFF"/>
                  </a:solidFill>
                  <a:latin typeface="Gill Sans" charset="0"/>
                  <a:ea typeface="ヒラギノ角ゴ Pro W3" charset="0"/>
                  <a:cs typeface="ヒラギノ角ゴ Pro W3" charset="0"/>
                  <a:sym typeface="Gill Sans" charset="0"/>
                </a:endParaRPr>
              </a:p>
            </p:txBody>
          </p:sp>
          <p:sp>
            <p:nvSpPr>
              <p:cNvPr id="20" name="Oval 19">
                <a:extLst>
                  <a:ext uri="{FF2B5EF4-FFF2-40B4-BE49-F238E27FC236}">
                    <a16:creationId xmlns:a16="http://schemas.microsoft.com/office/drawing/2014/main" id="{8A6D3D4F-0214-8B6E-F673-E19A13FD9D0B}"/>
                  </a:ext>
                </a:extLst>
              </p:cNvPr>
              <p:cNvSpPr/>
              <p:nvPr/>
            </p:nvSpPr>
            <p:spPr bwMode="auto">
              <a:xfrm>
                <a:off x="5543116" y="4919228"/>
                <a:ext cx="2088232" cy="2088232"/>
              </a:xfrm>
              <a:prstGeom prst="ellipse">
                <a:avLst/>
              </a:prstGeom>
              <a:gradFill>
                <a:gsLst>
                  <a:gs pos="69000">
                    <a:srgbClr val="002060">
                      <a:lumMod val="100000"/>
                    </a:srgbClr>
                  </a:gs>
                  <a:gs pos="1000">
                    <a:srgbClr val="FFFFFF"/>
                  </a:gs>
                  <a:gs pos="0">
                    <a:schemeClr val="tx1"/>
                  </a:gs>
                  <a:gs pos="0">
                    <a:schemeClr val="accent1">
                      <a:shade val="67500"/>
                      <a:satMod val="115000"/>
                    </a:schemeClr>
                  </a:gs>
                  <a:gs pos="100000">
                    <a:schemeClr val="accent1">
                      <a:shade val="100000"/>
                      <a:satMod val="115000"/>
                    </a:schemeClr>
                  </a:gs>
                </a:gsLst>
                <a:path path="circle">
                  <a:fillToRect l="50000" t="50000" r="50000" b="50000"/>
                </a:path>
              </a:gradFill>
              <a:ln>
                <a:noFill/>
              </a:ln>
              <a:effectLst/>
            </p:spPr>
            <p:txBody>
              <a:bodyPr vert="horz" wrap="square" lIns="82296" tIns="41148" rIns="82296" bIns="41148"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22960" fontAlgn="base">
                  <a:spcBef>
                    <a:spcPct val="0"/>
                  </a:spcBef>
                  <a:spcAft>
                    <a:spcPct val="0"/>
                  </a:spcAft>
                </a:pPr>
                <a:endParaRPr lang="en-GB" sz="2800">
                  <a:solidFill>
                    <a:srgbClr val="FFFFFF"/>
                  </a:solidFill>
                  <a:latin typeface="Gill Sans" charset="0"/>
                  <a:ea typeface="ヒラギノ角ゴ Pro W3" charset="0"/>
                  <a:cs typeface="ヒラギノ角ゴ Pro W3" charset="0"/>
                  <a:sym typeface="Gill Sans" charset="0"/>
                </a:endParaRPr>
              </a:p>
            </p:txBody>
          </p:sp>
          <p:sp>
            <p:nvSpPr>
              <p:cNvPr id="21" name="Oval 20">
                <a:extLst>
                  <a:ext uri="{FF2B5EF4-FFF2-40B4-BE49-F238E27FC236}">
                    <a16:creationId xmlns:a16="http://schemas.microsoft.com/office/drawing/2014/main" id="{2C6C9F5D-3F38-CD7A-924B-236344520484}"/>
                  </a:ext>
                </a:extLst>
              </p:cNvPr>
              <p:cNvSpPr/>
              <p:nvPr/>
            </p:nvSpPr>
            <p:spPr bwMode="auto">
              <a:xfrm>
                <a:off x="8680400" y="3224064"/>
                <a:ext cx="2088232" cy="2088232"/>
              </a:xfrm>
              <a:prstGeom prst="ellipse">
                <a:avLst/>
              </a:prstGeom>
              <a:gradFill>
                <a:gsLst>
                  <a:gs pos="69000">
                    <a:srgbClr val="002060">
                      <a:lumMod val="100000"/>
                    </a:srgbClr>
                  </a:gs>
                  <a:gs pos="1000">
                    <a:srgbClr val="FFFFFF"/>
                  </a:gs>
                  <a:gs pos="0">
                    <a:schemeClr val="tx1"/>
                  </a:gs>
                  <a:gs pos="0">
                    <a:schemeClr val="accent1">
                      <a:shade val="67500"/>
                      <a:satMod val="115000"/>
                    </a:schemeClr>
                  </a:gs>
                  <a:gs pos="100000">
                    <a:schemeClr val="accent1">
                      <a:shade val="100000"/>
                      <a:satMod val="115000"/>
                    </a:schemeClr>
                  </a:gs>
                </a:gsLst>
                <a:path path="circle">
                  <a:fillToRect l="50000" t="50000" r="50000" b="50000"/>
                </a:path>
              </a:gradFill>
              <a:ln>
                <a:noFill/>
              </a:ln>
              <a:effectLst/>
            </p:spPr>
            <p:txBody>
              <a:bodyPr vert="horz" wrap="square" lIns="82296" tIns="41148" rIns="82296" bIns="41148"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22960" fontAlgn="base">
                  <a:spcBef>
                    <a:spcPct val="0"/>
                  </a:spcBef>
                  <a:spcAft>
                    <a:spcPct val="0"/>
                  </a:spcAft>
                </a:pPr>
                <a:endParaRPr lang="en-GB" sz="2800">
                  <a:solidFill>
                    <a:srgbClr val="FFFFFF"/>
                  </a:solidFill>
                  <a:latin typeface="Gill Sans" charset="0"/>
                  <a:ea typeface="ヒラギノ角ゴ Pro W3" charset="0"/>
                  <a:cs typeface="ヒラギノ角ゴ Pro W3" charset="0"/>
                  <a:sym typeface="Gill Sans" charset="0"/>
                </a:endParaRPr>
              </a:p>
            </p:txBody>
          </p:sp>
          <p:sp>
            <p:nvSpPr>
              <p:cNvPr id="22" name="Oval 21">
                <a:extLst>
                  <a:ext uri="{FF2B5EF4-FFF2-40B4-BE49-F238E27FC236}">
                    <a16:creationId xmlns:a16="http://schemas.microsoft.com/office/drawing/2014/main" id="{245B3B89-DB12-A42B-6AB7-24A8A12C6A9A}"/>
                  </a:ext>
                </a:extLst>
              </p:cNvPr>
              <p:cNvSpPr/>
              <p:nvPr/>
            </p:nvSpPr>
            <p:spPr bwMode="auto">
              <a:xfrm>
                <a:off x="7093094" y="2549860"/>
                <a:ext cx="2088232" cy="2088232"/>
              </a:xfrm>
              <a:prstGeom prst="ellipse">
                <a:avLst/>
              </a:prstGeom>
              <a:gradFill>
                <a:gsLst>
                  <a:gs pos="69000">
                    <a:srgbClr val="002060">
                      <a:lumMod val="100000"/>
                    </a:srgbClr>
                  </a:gs>
                  <a:gs pos="1000">
                    <a:srgbClr val="FFFFFF"/>
                  </a:gs>
                  <a:gs pos="0">
                    <a:schemeClr val="tx1"/>
                  </a:gs>
                  <a:gs pos="0">
                    <a:schemeClr val="accent1">
                      <a:shade val="67500"/>
                      <a:satMod val="115000"/>
                    </a:schemeClr>
                  </a:gs>
                  <a:gs pos="100000">
                    <a:schemeClr val="accent1">
                      <a:shade val="100000"/>
                      <a:satMod val="115000"/>
                    </a:schemeClr>
                  </a:gs>
                </a:gsLst>
                <a:path path="circle">
                  <a:fillToRect l="50000" t="50000" r="50000" b="50000"/>
                </a:path>
              </a:gradFill>
              <a:ln>
                <a:noFill/>
              </a:ln>
              <a:effectLst/>
            </p:spPr>
            <p:txBody>
              <a:bodyPr vert="horz" wrap="square" lIns="82296" tIns="41148" rIns="82296" bIns="41148"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22960" fontAlgn="base">
                  <a:spcBef>
                    <a:spcPct val="0"/>
                  </a:spcBef>
                  <a:spcAft>
                    <a:spcPct val="0"/>
                  </a:spcAft>
                </a:pPr>
                <a:endParaRPr lang="en-GB" sz="2800">
                  <a:solidFill>
                    <a:srgbClr val="FFFFFF"/>
                  </a:solidFill>
                  <a:latin typeface="Gill Sans" charset="0"/>
                  <a:ea typeface="ヒラギノ角ゴ Pro W3" charset="0"/>
                  <a:cs typeface="ヒラギノ角ゴ Pro W3" charset="0"/>
                  <a:sym typeface="Gill Sans" charset="0"/>
                </a:endParaRPr>
              </a:p>
            </p:txBody>
          </p:sp>
          <p:sp>
            <p:nvSpPr>
              <p:cNvPr id="23" name="Oval 22">
                <a:extLst>
                  <a:ext uri="{FF2B5EF4-FFF2-40B4-BE49-F238E27FC236}">
                    <a16:creationId xmlns:a16="http://schemas.microsoft.com/office/drawing/2014/main" id="{2A58A946-3C18-F1AA-3750-F9A18714D93B}"/>
                  </a:ext>
                </a:extLst>
              </p:cNvPr>
              <p:cNvSpPr/>
              <p:nvPr/>
            </p:nvSpPr>
            <p:spPr bwMode="auto">
              <a:xfrm>
                <a:off x="4863976" y="1865784"/>
                <a:ext cx="2088232" cy="2088232"/>
              </a:xfrm>
              <a:prstGeom prst="ellipse">
                <a:avLst/>
              </a:prstGeom>
              <a:gradFill>
                <a:gsLst>
                  <a:gs pos="69000">
                    <a:srgbClr val="002060">
                      <a:lumMod val="100000"/>
                    </a:srgbClr>
                  </a:gs>
                  <a:gs pos="1000">
                    <a:srgbClr val="FFFFFF"/>
                  </a:gs>
                  <a:gs pos="0">
                    <a:schemeClr val="tx1"/>
                  </a:gs>
                  <a:gs pos="0">
                    <a:schemeClr val="accent1">
                      <a:shade val="67500"/>
                      <a:satMod val="115000"/>
                    </a:schemeClr>
                  </a:gs>
                  <a:gs pos="100000">
                    <a:schemeClr val="accent1">
                      <a:shade val="100000"/>
                      <a:satMod val="115000"/>
                    </a:schemeClr>
                  </a:gs>
                </a:gsLst>
                <a:path path="circle">
                  <a:fillToRect l="50000" t="50000" r="50000" b="50000"/>
                </a:path>
              </a:gradFill>
              <a:ln>
                <a:noFill/>
              </a:ln>
              <a:effectLst/>
            </p:spPr>
            <p:txBody>
              <a:bodyPr vert="horz" wrap="square" lIns="82296" tIns="41148" rIns="82296" bIns="41148"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22960" fontAlgn="base">
                  <a:spcBef>
                    <a:spcPct val="0"/>
                  </a:spcBef>
                  <a:spcAft>
                    <a:spcPct val="0"/>
                  </a:spcAft>
                </a:pPr>
                <a:endParaRPr lang="en-GB" sz="2800">
                  <a:solidFill>
                    <a:srgbClr val="FFFFFF"/>
                  </a:solidFill>
                  <a:latin typeface="Gill Sans" charset="0"/>
                  <a:ea typeface="ヒラギノ角ゴ Pro W3" charset="0"/>
                  <a:cs typeface="ヒラギノ角ゴ Pro W3" charset="0"/>
                  <a:sym typeface="Gill Sans" charset="0"/>
                </a:endParaRPr>
              </a:p>
            </p:txBody>
          </p:sp>
          <p:sp>
            <p:nvSpPr>
              <p:cNvPr id="24" name="Oval 23">
                <a:extLst>
                  <a:ext uri="{FF2B5EF4-FFF2-40B4-BE49-F238E27FC236}">
                    <a16:creationId xmlns:a16="http://schemas.microsoft.com/office/drawing/2014/main" id="{6C5EAFC8-A0C6-4223-3277-063AA7942071}"/>
                  </a:ext>
                </a:extLst>
              </p:cNvPr>
              <p:cNvSpPr/>
              <p:nvPr/>
            </p:nvSpPr>
            <p:spPr bwMode="auto">
              <a:xfrm>
                <a:off x="8176344" y="4386064"/>
                <a:ext cx="2088232" cy="2088232"/>
              </a:xfrm>
              <a:prstGeom prst="ellipse">
                <a:avLst/>
              </a:prstGeom>
              <a:gradFill>
                <a:gsLst>
                  <a:gs pos="69000">
                    <a:srgbClr val="002060">
                      <a:lumMod val="100000"/>
                    </a:srgbClr>
                  </a:gs>
                  <a:gs pos="1000">
                    <a:srgbClr val="FFFFFF"/>
                  </a:gs>
                  <a:gs pos="0">
                    <a:schemeClr val="tx1"/>
                  </a:gs>
                  <a:gs pos="0">
                    <a:schemeClr val="accent1">
                      <a:shade val="67500"/>
                      <a:satMod val="115000"/>
                    </a:schemeClr>
                  </a:gs>
                  <a:gs pos="100000">
                    <a:schemeClr val="accent1">
                      <a:shade val="100000"/>
                      <a:satMod val="115000"/>
                    </a:schemeClr>
                  </a:gs>
                </a:gsLst>
                <a:path path="circle">
                  <a:fillToRect l="50000" t="50000" r="50000" b="50000"/>
                </a:path>
              </a:gradFill>
              <a:ln>
                <a:noFill/>
              </a:ln>
              <a:effectLst/>
            </p:spPr>
            <p:txBody>
              <a:bodyPr vert="horz" wrap="square" lIns="82296" tIns="41148" rIns="82296" bIns="41148"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22960" fontAlgn="base">
                  <a:spcBef>
                    <a:spcPct val="0"/>
                  </a:spcBef>
                  <a:spcAft>
                    <a:spcPct val="0"/>
                  </a:spcAft>
                </a:pPr>
                <a:endParaRPr lang="en-GB" sz="2800">
                  <a:solidFill>
                    <a:srgbClr val="FFFFFF"/>
                  </a:solidFill>
                  <a:latin typeface="Gill Sans" charset="0"/>
                  <a:ea typeface="ヒラギノ角ゴ Pro W3" charset="0"/>
                  <a:cs typeface="ヒラギノ角ゴ Pro W3" charset="0"/>
                  <a:sym typeface="Gill Sans" charset="0"/>
                </a:endParaRPr>
              </a:p>
            </p:txBody>
          </p:sp>
          <p:sp>
            <p:nvSpPr>
              <p:cNvPr id="25" name="Oval 24">
                <a:extLst>
                  <a:ext uri="{FF2B5EF4-FFF2-40B4-BE49-F238E27FC236}">
                    <a16:creationId xmlns:a16="http://schemas.microsoft.com/office/drawing/2014/main" id="{C538D4FE-97F8-AFE6-7056-6C3ED1F5E310}"/>
                  </a:ext>
                </a:extLst>
              </p:cNvPr>
              <p:cNvSpPr/>
              <p:nvPr/>
            </p:nvSpPr>
            <p:spPr bwMode="auto">
              <a:xfrm>
                <a:off x="6212892" y="1894892"/>
                <a:ext cx="2016224" cy="2016224"/>
              </a:xfrm>
              <a:prstGeom prst="ellipse">
                <a:avLst/>
              </a:prstGeom>
              <a:gradFill>
                <a:gsLst>
                  <a:gs pos="53000">
                    <a:srgbClr val="FF0000"/>
                  </a:gs>
                  <a:gs pos="0">
                    <a:schemeClr val="tx1"/>
                  </a:gs>
                </a:gsLst>
                <a:path path="circle">
                  <a:fillToRect l="50000" t="50000" r="50000" b="50000"/>
                </a:path>
              </a:gradFill>
              <a:ln>
                <a:noFill/>
              </a:ln>
              <a:effectLst/>
            </p:spPr>
            <p:txBody>
              <a:bodyPr vert="horz" wrap="square" lIns="82296" tIns="41148" rIns="82296" bIns="41148"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22960" fontAlgn="base">
                  <a:spcBef>
                    <a:spcPct val="0"/>
                  </a:spcBef>
                  <a:spcAft>
                    <a:spcPct val="0"/>
                  </a:spcAft>
                </a:pPr>
                <a:endParaRPr lang="en-GB" sz="2800">
                  <a:solidFill>
                    <a:srgbClr val="FFFFFF"/>
                  </a:solidFill>
                  <a:latin typeface="Gill Sans" charset="0"/>
                  <a:ea typeface="ヒラギノ角ゴ Pro W3" charset="0"/>
                  <a:cs typeface="ヒラギノ角ゴ Pro W3" charset="0"/>
                  <a:sym typeface="Gill Sans" charset="0"/>
                </a:endParaRPr>
              </a:p>
            </p:txBody>
          </p:sp>
        </p:grpSp>
        <p:cxnSp>
          <p:nvCxnSpPr>
            <p:cNvPr id="27" name="Straight Arrow Connector 26">
              <a:extLst>
                <a:ext uri="{FF2B5EF4-FFF2-40B4-BE49-F238E27FC236}">
                  <a16:creationId xmlns:a16="http://schemas.microsoft.com/office/drawing/2014/main" id="{A661D53A-C91A-0820-1E89-8E13197A08A7}"/>
                </a:ext>
              </a:extLst>
            </p:cNvPr>
            <p:cNvCxnSpPr>
              <a:cxnSpLocks/>
            </p:cNvCxnSpPr>
            <p:nvPr/>
          </p:nvCxnSpPr>
          <p:spPr>
            <a:xfrm>
              <a:off x="839067" y="1929946"/>
              <a:ext cx="718782" cy="0"/>
            </a:xfrm>
            <a:prstGeom prst="straightConnector1">
              <a:avLst/>
            </a:prstGeom>
            <a:ln w="38100">
              <a:solidFill>
                <a:schemeClr val="tx1">
                  <a:lumMod val="85000"/>
                  <a:lumOff val="15000"/>
                </a:schemeClr>
              </a:solidFill>
              <a:tailEnd type="triangle" w="sm" len="med"/>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4BB5E708-D9A3-CDB2-05C4-920364C07A2B}"/>
                </a:ext>
              </a:extLst>
            </p:cNvPr>
            <p:cNvCxnSpPr>
              <a:cxnSpLocks/>
            </p:cNvCxnSpPr>
            <p:nvPr/>
          </p:nvCxnSpPr>
          <p:spPr>
            <a:xfrm>
              <a:off x="2024147" y="1937957"/>
              <a:ext cx="616425" cy="0"/>
            </a:xfrm>
            <a:prstGeom prst="straightConnector1">
              <a:avLst/>
            </a:prstGeom>
            <a:ln w="38100">
              <a:solidFill>
                <a:srgbClr val="7030A0"/>
              </a:solidFill>
              <a:tailEnd type="triangle" w="sm" len="med"/>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A1AB1DEF-075E-1894-F64D-41422BA456A8}"/>
                </a:ext>
              </a:extLst>
            </p:cNvPr>
            <p:cNvCxnSpPr>
              <a:cxnSpLocks/>
            </p:cNvCxnSpPr>
            <p:nvPr/>
          </p:nvCxnSpPr>
          <p:spPr>
            <a:xfrm>
              <a:off x="2024147" y="1997183"/>
              <a:ext cx="616425" cy="61396"/>
            </a:xfrm>
            <a:prstGeom prst="straightConnector1">
              <a:avLst/>
            </a:prstGeom>
            <a:ln w="38100">
              <a:solidFill>
                <a:schemeClr val="tx1">
                  <a:lumMod val="75000"/>
                  <a:lumOff val="25000"/>
                </a:schemeClr>
              </a:solidFill>
              <a:tailEnd type="triangle" w="sm" len="med"/>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1DE64095-CBC7-25F1-B584-101E1AC0088C}"/>
                </a:ext>
              </a:extLst>
            </p:cNvPr>
            <p:cNvCxnSpPr>
              <a:cxnSpLocks/>
            </p:cNvCxnSpPr>
            <p:nvPr/>
          </p:nvCxnSpPr>
          <p:spPr>
            <a:xfrm>
              <a:off x="2024147" y="2058579"/>
              <a:ext cx="584580" cy="114289"/>
            </a:xfrm>
            <a:prstGeom prst="straightConnector1">
              <a:avLst/>
            </a:prstGeom>
            <a:ln w="38100">
              <a:solidFill>
                <a:schemeClr val="bg2">
                  <a:lumMod val="50000"/>
                </a:schemeClr>
              </a:solidFill>
              <a:tailEnd type="triangle" w="sm" len="med"/>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68DC16E7-AFBE-5CF6-9864-ADFBF605FA4D}"/>
                </a:ext>
              </a:extLst>
            </p:cNvPr>
            <p:cNvCxnSpPr>
              <a:cxnSpLocks/>
            </p:cNvCxnSpPr>
            <p:nvPr/>
          </p:nvCxnSpPr>
          <p:spPr>
            <a:xfrm flipV="1">
              <a:off x="2040071" y="1799215"/>
              <a:ext cx="568656" cy="88766"/>
            </a:xfrm>
            <a:prstGeom prst="straightConnector1">
              <a:avLst/>
            </a:prstGeom>
            <a:ln w="38100">
              <a:solidFill>
                <a:schemeClr val="tx1">
                  <a:lumMod val="85000"/>
                  <a:lumOff val="15000"/>
                </a:schemeClr>
              </a:solidFill>
              <a:tailEnd type="triangle" w="sm" len="med"/>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33EDC9D6-8664-CE84-5C39-1E81B31BE263}"/>
                </a:ext>
              </a:extLst>
            </p:cNvPr>
            <p:cNvCxnSpPr>
              <a:cxnSpLocks/>
            </p:cNvCxnSpPr>
            <p:nvPr/>
          </p:nvCxnSpPr>
          <p:spPr>
            <a:xfrm flipV="1">
              <a:off x="2024147" y="1699745"/>
              <a:ext cx="552735" cy="131371"/>
            </a:xfrm>
            <a:prstGeom prst="straightConnector1">
              <a:avLst/>
            </a:prstGeom>
            <a:ln w="38100">
              <a:solidFill>
                <a:schemeClr val="bg1">
                  <a:lumMod val="75000"/>
                </a:schemeClr>
              </a:solidFill>
              <a:tailEnd type="triangle" w="sm" len="med"/>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44D747F7-9334-0D18-BE6E-06ED698F5257}"/>
                </a:ext>
              </a:extLst>
            </p:cNvPr>
            <p:cNvCxnSpPr>
              <a:cxnSpLocks/>
            </p:cNvCxnSpPr>
            <p:nvPr/>
          </p:nvCxnSpPr>
          <p:spPr>
            <a:xfrm>
              <a:off x="5463282" y="1906631"/>
              <a:ext cx="616425" cy="0"/>
            </a:xfrm>
            <a:prstGeom prst="straightConnector1">
              <a:avLst/>
            </a:prstGeom>
            <a:ln w="38100">
              <a:solidFill>
                <a:srgbClr val="7030A0"/>
              </a:solidFill>
              <a:tailEnd type="triangle" w="sm" len="med"/>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637A3AB3-BB7F-70D9-C7B9-65C8023A2785}"/>
                </a:ext>
              </a:extLst>
            </p:cNvPr>
            <p:cNvCxnSpPr>
              <a:cxnSpLocks/>
            </p:cNvCxnSpPr>
            <p:nvPr/>
          </p:nvCxnSpPr>
          <p:spPr>
            <a:xfrm>
              <a:off x="10164945" y="1902706"/>
              <a:ext cx="616425" cy="0"/>
            </a:xfrm>
            <a:prstGeom prst="straightConnector1">
              <a:avLst/>
            </a:prstGeom>
            <a:ln w="38100">
              <a:solidFill>
                <a:srgbClr val="7030A0"/>
              </a:solidFill>
              <a:tailEnd type="triangle" w="sm" len="med"/>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D4F3237E-9E46-23C5-A33B-7A25031F1823}"/>
                </a:ext>
              </a:extLst>
            </p:cNvPr>
            <p:cNvCxnSpPr>
              <a:cxnSpLocks/>
            </p:cNvCxnSpPr>
            <p:nvPr/>
          </p:nvCxnSpPr>
          <p:spPr>
            <a:xfrm>
              <a:off x="6096000" y="1906550"/>
              <a:ext cx="4023452" cy="0"/>
            </a:xfrm>
            <a:prstGeom prst="line">
              <a:avLst/>
            </a:prstGeom>
            <a:ln w="15875">
              <a:prstDash val="dash"/>
            </a:ln>
          </p:spPr>
          <p:style>
            <a:lnRef idx="2">
              <a:schemeClr val="accent1"/>
            </a:lnRef>
            <a:fillRef idx="0">
              <a:schemeClr val="accent1"/>
            </a:fillRef>
            <a:effectRef idx="1">
              <a:schemeClr val="accent1"/>
            </a:effectRef>
            <a:fontRef idx="minor">
              <a:schemeClr val="tx1"/>
            </a:fontRef>
          </p:style>
        </p:cxnSp>
      </p:grpSp>
      <p:sp>
        <p:nvSpPr>
          <p:cNvPr id="45" name="TextBox 44">
            <a:extLst>
              <a:ext uri="{FF2B5EF4-FFF2-40B4-BE49-F238E27FC236}">
                <a16:creationId xmlns:a16="http://schemas.microsoft.com/office/drawing/2014/main" id="{C4374BD5-3857-1889-453E-216EDA0BD048}"/>
              </a:ext>
            </a:extLst>
          </p:cNvPr>
          <p:cNvSpPr txBox="1"/>
          <p:nvPr/>
        </p:nvSpPr>
        <p:spPr>
          <a:xfrm>
            <a:off x="591351" y="2412998"/>
            <a:ext cx="1701760" cy="707886"/>
          </a:xfrm>
          <a:prstGeom prst="rect">
            <a:avLst/>
          </a:prstGeom>
          <a:noFill/>
        </p:spPr>
        <p:txBody>
          <a:bodyPr wrap="square" rtlCol="0">
            <a:spAutoFit/>
          </a:bodyPr>
          <a:lstStyle/>
          <a:p>
            <a:pPr algn="ctr"/>
            <a:r>
              <a:rPr lang="en-US" sz="2000" dirty="0"/>
              <a:t>production target</a:t>
            </a:r>
          </a:p>
        </p:txBody>
      </p:sp>
      <p:sp>
        <p:nvSpPr>
          <p:cNvPr id="46" name="TextBox 45">
            <a:extLst>
              <a:ext uri="{FF2B5EF4-FFF2-40B4-BE49-F238E27FC236}">
                <a16:creationId xmlns:a16="http://schemas.microsoft.com/office/drawing/2014/main" id="{E5D6D12C-88CC-F382-A75E-1C8F8CC3C596}"/>
              </a:ext>
            </a:extLst>
          </p:cNvPr>
          <p:cNvSpPr txBox="1"/>
          <p:nvPr/>
        </p:nvSpPr>
        <p:spPr>
          <a:xfrm>
            <a:off x="3058597" y="2362033"/>
            <a:ext cx="1701760" cy="400110"/>
          </a:xfrm>
          <a:prstGeom prst="rect">
            <a:avLst/>
          </a:prstGeom>
          <a:noFill/>
        </p:spPr>
        <p:txBody>
          <a:bodyPr wrap="square" rtlCol="0">
            <a:spAutoFit/>
          </a:bodyPr>
          <a:lstStyle/>
          <a:p>
            <a:pPr algn="ctr"/>
            <a:r>
              <a:rPr lang="en-US" sz="2000" dirty="0"/>
              <a:t>time</a:t>
            </a:r>
          </a:p>
        </p:txBody>
      </p:sp>
      <p:sp>
        <p:nvSpPr>
          <p:cNvPr id="47" name="TextBox 46">
            <a:extLst>
              <a:ext uri="{FF2B5EF4-FFF2-40B4-BE49-F238E27FC236}">
                <a16:creationId xmlns:a16="http://schemas.microsoft.com/office/drawing/2014/main" id="{438891CC-F260-4867-B99A-1C839A36490A}"/>
              </a:ext>
            </a:extLst>
          </p:cNvPr>
          <p:cNvSpPr txBox="1"/>
          <p:nvPr/>
        </p:nvSpPr>
        <p:spPr>
          <a:xfrm>
            <a:off x="6205371" y="2408959"/>
            <a:ext cx="1701760" cy="400110"/>
          </a:xfrm>
          <a:prstGeom prst="rect">
            <a:avLst/>
          </a:prstGeom>
          <a:noFill/>
        </p:spPr>
        <p:txBody>
          <a:bodyPr wrap="square" rtlCol="0">
            <a:spAutoFit/>
          </a:bodyPr>
          <a:lstStyle/>
          <a:p>
            <a:pPr algn="ctr"/>
            <a:r>
              <a:rPr lang="en-US" sz="2000" dirty="0"/>
              <a:t>time</a:t>
            </a:r>
          </a:p>
        </p:txBody>
      </p:sp>
      <p:sp>
        <p:nvSpPr>
          <p:cNvPr id="48" name="TextBox 47">
            <a:extLst>
              <a:ext uri="{FF2B5EF4-FFF2-40B4-BE49-F238E27FC236}">
                <a16:creationId xmlns:a16="http://schemas.microsoft.com/office/drawing/2014/main" id="{74FA6184-53BE-7F0E-5E56-6D32433A9828}"/>
              </a:ext>
            </a:extLst>
          </p:cNvPr>
          <p:cNvSpPr txBox="1"/>
          <p:nvPr/>
        </p:nvSpPr>
        <p:spPr>
          <a:xfrm>
            <a:off x="4642181" y="2318134"/>
            <a:ext cx="1701760" cy="400110"/>
          </a:xfrm>
          <a:prstGeom prst="rect">
            <a:avLst/>
          </a:prstGeom>
          <a:noFill/>
        </p:spPr>
        <p:txBody>
          <a:bodyPr wrap="square" rtlCol="0">
            <a:spAutoFit/>
          </a:bodyPr>
          <a:lstStyle/>
          <a:p>
            <a:pPr algn="ctr"/>
            <a:r>
              <a:rPr lang="en-US" sz="2000" dirty="0"/>
              <a:t>B</a:t>
            </a:r>
            <a:r>
              <a:rPr lang="en-US" sz="2000" dirty="0">
                <a:latin typeface="Symbol" panose="05050102010706020507" pitchFamily="18" charset="2"/>
              </a:rPr>
              <a:t>r</a:t>
            </a:r>
          </a:p>
        </p:txBody>
      </p:sp>
      <p:pic>
        <p:nvPicPr>
          <p:cNvPr id="26" name="Picture 25">
            <a:extLst>
              <a:ext uri="{FF2B5EF4-FFF2-40B4-BE49-F238E27FC236}">
                <a16:creationId xmlns:a16="http://schemas.microsoft.com/office/drawing/2014/main" id="{EBF7AFE9-5602-2295-B324-C4042DE64E83}"/>
              </a:ext>
            </a:extLst>
          </p:cNvPr>
          <p:cNvPicPr>
            <a:picLocks noChangeAspect="1"/>
          </p:cNvPicPr>
          <p:nvPr/>
        </p:nvPicPr>
        <p:blipFill>
          <a:blip r:embed="rId3"/>
          <a:stretch>
            <a:fillRect/>
          </a:stretch>
        </p:blipFill>
        <p:spPr>
          <a:xfrm>
            <a:off x="49347" y="3960053"/>
            <a:ext cx="7563986" cy="2414479"/>
          </a:xfrm>
          <a:prstGeom prst="rect">
            <a:avLst/>
          </a:prstGeom>
        </p:spPr>
      </p:pic>
      <p:pic>
        <p:nvPicPr>
          <p:cNvPr id="28" name="Picture 27" descr="A machine with wires and black objects&#10;&#10;AI-generated content may be incorrect.">
            <a:extLst>
              <a:ext uri="{FF2B5EF4-FFF2-40B4-BE49-F238E27FC236}">
                <a16:creationId xmlns:a16="http://schemas.microsoft.com/office/drawing/2014/main" id="{79DC808C-6A36-D488-C084-790AD42A9271}"/>
              </a:ext>
            </a:extLst>
          </p:cNvPr>
          <p:cNvPicPr>
            <a:picLocks noChangeAspect="1"/>
          </p:cNvPicPr>
          <p:nvPr/>
        </p:nvPicPr>
        <p:blipFill>
          <a:blip r:embed="rId4" cstate="print">
            <a:extLst>
              <a:ext uri="{28A0092B-C50C-407E-A947-70E740481C1C}">
                <a14:useLocalDpi xmlns:a14="http://schemas.microsoft.com/office/drawing/2010/main" val="0"/>
              </a:ext>
            </a:extLst>
          </a:blip>
          <a:srcRect l="22651" t="30208" r="35886" b="18922"/>
          <a:stretch>
            <a:fillRect/>
          </a:stretch>
        </p:blipFill>
        <p:spPr>
          <a:xfrm rot="5400000">
            <a:off x="3002040" y="3554458"/>
            <a:ext cx="969925" cy="892478"/>
          </a:xfrm>
          <a:prstGeom prst="rect">
            <a:avLst/>
          </a:prstGeom>
        </p:spPr>
      </p:pic>
      <p:pic>
        <p:nvPicPr>
          <p:cNvPr id="29" name="Picture 28" descr="A machine with wires and black objects&#10;&#10;AI-generated content may be incorrect.">
            <a:extLst>
              <a:ext uri="{FF2B5EF4-FFF2-40B4-BE49-F238E27FC236}">
                <a16:creationId xmlns:a16="http://schemas.microsoft.com/office/drawing/2014/main" id="{D872A925-D668-B0C9-E9AB-C20C33BDCC57}"/>
              </a:ext>
            </a:extLst>
          </p:cNvPr>
          <p:cNvPicPr>
            <a:picLocks noChangeAspect="1"/>
          </p:cNvPicPr>
          <p:nvPr/>
        </p:nvPicPr>
        <p:blipFill>
          <a:blip r:embed="rId4" cstate="print">
            <a:extLst>
              <a:ext uri="{28A0092B-C50C-407E-A947-70E740481C1C}">
                <a14:useLocalDpi xmlns:a14="http://schemas.microsoft.com/office/drawing/2010/main" val="0"/>
              </a:ext>
            </a:extLst>
          </a:blip>
          <a:srcRect l="22651" t="30208" r="35886" b="18922"/>
          <a:stretch>
            <a:fillRect/>
          </a:stretch>
        </p:blipFill>
        <p:spPr>
          <a:xfrm rot="5400000">
            <a:off x="5164798" y="3360649"/>
            <a:ext cx="969925" cy="892478"/>
          </a:xfrm>
          <a:prstGeom prst="rect">
            <a:avLst/>
          </a:prstGeom>
        </p:spPr>
      </p:pic>
      <p:pic>
        <p:nvPicPr>
          <p:cNvPr id="31" name="Picture 30">
            <a:extLst>
              <a:ext uri="{FF2B5EF4-FFF2-40B4-BE49-F238E27FC236}">
                <a16:creationId xmlns:a16="http://schemas.microsoft.com/office/drawing/2014/main" id="{D3CCC2F4-F5D2-88A3-4544-AF9E2D71FF81}"/>
              </a:ext>
            </a:extLst>
          </p:cNvPr>
          <p:cNvPicPr>
            <a:picLocks noChangeAspect="1"/>
          </p:cNvPicPr>
          <p:nvPr/>
        </p:nvPicPr>
        <p:blipFill>
          <a:blip r:embed="rId5"/>
          <a:stretch>
            <a:fillRect/>
          </a:stretch>
        </p:blipFill>
        <p:spPr>
          <a:xfrm>
            <a:off x="5580388" y="5921852"/>
            <a:ext cx="1363938" cy="891287"/>
          </a:xfrm>
          <a:prstGeom prst="rect">
            <a:avLst/>
          </a:prstGeom>
        </p:spPr>
      </p:pic>
      <p:sp>
        <p:nvSpPr>
          <p:cNvPr id="12" name="TextBox 11">
            <a:extLst>
              <a:ext uri="{FF2B5EF4-FFF2-40B4-BE49-F238E27FC236}">
                <a16:creationId xmlns:a16="http://schemas.microsoft.com/office/drawing/2014/main" id="{3F356E9A-71DC-F674-32B0-D0A8DA54600E}"/>
              </a:ext>
            </a:extLst>
          </p:cNvPr>
          <p:cNvSpPr txBox="1"/>
          <p:nvPr/>
        </p:nvSpPr>
        <p:spPr>
          <a:xfrm>
            <a:off x="209609" y="3705562"/>
            <a:ext cx="2461265" cy="707886"/>
          </a:xfrm>
          <a:prstGeom prst="rect">
            <a:avLst/>
          </a:prstGeom>
          <a:noFill/>
        </p:spPr>
        <p:txBody>
          <a:bodyPr wrap="square" rtlCol="0">
            <a:spAutoFit/>
          </a:bodyPr>
          <a:lstStyle/>
          <a:p>
            <a:r>
              <a:rPr lang="es-ES" sz="2000" dirty="0">
                <a:solidFill>
                  <a:srgbClr val="0070C0"/>
                </a:solidFill>
              </a:rPr>
              <a:t>Matos et al, NIM 696, 171 (2012)</a:t>
            </a:r>
            <a:endParaRPr lang="en-US" sz="2000" dirty="0">
              <a:solidFill>
                <a:srgbClr val="0070C0"/>
              </a:solidFill>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C5D8499-9F51-6088-02F8-DA2284991AFC}"/>
                  </a:ext>
                </a:extLst>
              </p:cNvPr>
              <p:cNvSpPr txBox="1"/>
              <p:nvPr/>
            </p:nvSpPr>
            <p:spPr>
              <a:xfrm>
                <a:off x="8284397" y="1415075"/>
                <a:ext cx="3481722" cy="829843"/>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𝐵</m:t>
                      </m:r>
                      <m:r>
                        <a:rPr lang="en-US" sz="2400" b="0" i="1" smtClean="0">
                          <a:latin typeface="Cambria Math" panose="02040503050406030204" pitchFamily="18" charset="0"/>
                        </a:rPr>
                        <m:t>𝜌</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𝛾</m:t>
                          </m:r>
                          <m:r>
                            <a:rPr lang="en-US" sz="2400" b="0" i="1" smtClean="0">
                              <a:latin typeface="Cambria Math" panose="02040503050406030204" pitchFamily="18" charset="0"/>
                            </a:rPr>
                            <m:t> </m:t>
                          </m:r>
                          <m:r>
                            <a:rPr lang="en-US" sz="2400" b="0" i="1" smtClean="0">
                              <a:latin typeface="Cambria Math" panose="02040503050406030204" pitchFamily="18" charset="0"/>
                            </a:rPr>
                            <m:t>𝑚</m:t>
                          </m:r>
                          <m:r>
                            <a:rPr lang="en-US" sz="2400" b="0" i="1" smtClean="0">
                              <a:latin typeface="Cambria Math" panose="02040503050406030204" pitchFamily="18" charset="0"/>
                            </a:rPr>
                            <m:t> </m:t>
                          </m:r>
                          <m:r>
                            <a:rPr lang="en-US" sz="2400" b="0" i="1" smtClean="0">
                              <a:latin typeface="Cambria Math" panose="02040503050406030204" pitchFamily="18" charset="0"/>
                            </a:rPr>
                            <m:t>𝑣</m:t>
                          </m:r>
                        </m:num>
                        <m:den>
                          <m:r>
                            <a:rPr lang="en-US" sz="2400" b="0" i="1" smtClean="0">
                              <a:latin typeface="Cambria Math" panose="02040503050406030204" pitchFamily="18" charset="0"/>
                            </a:rPr>
                            <m:t>𝑞</m:t>
                          </m:r>
                        </m:den>
                      </m:f>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𝛾</m:t>
                          </m:r>
                          <m:r>
                            <a:rPr lang="en-US" sz="2400" b="0" i="1" smtClean="0">
                              <a:latin typeface="Cambria Math" panose="02040503050406030204" pitchFamily="18" charset="0"/>
                            </a:rPr>
                            <m:t> </m:t>
                          </m:r>
                          <m:r>
                            <a:rPr lang="en-US" sz="2400" b="0" i="1" smtClean="0">
                              <a:latin typeface="Cambria Math" panose="02040503050406030204" pitchFamily="18" charset="0"/>
                            </a:rPr>
                            <m:t>𝑚</m:t>
                          </m:r>
                        </m:num>
                        <m:den>
                          <m:r>
                            <a:rPr lang="en-US" sz="2400" i="1">
                              <a:latin typeface="Cambria Math" panose="02040503050406030204" pitchFamily="18" charset="0"/>
                            </a:rPr>
                            <m:t>𝑞</m:t>
                          </m:r>
                        </m:den>
                      </m:f>
                      <m:d>
                        <m:dPr>
                          <m:ctrlPr>
                            <a:rPr lang="en-US" sz="240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𝐿</m:t>
                              </m:r>
                            </m:num>
                            <m:den>
                              <m:r>
                                <a:rPr lang="en-US" sz="2400" b="0" i="1" smtClean="0">
                                  <a:latin typeface="Cambria Math" panose="02040503050406030204" pitchFamily="18" charset="0"/>
                                </a:rPr>
                                <m:t>𝑇𝑂𝐹</m:t>
                              </m:r>
                            </m:den>
                          </m:f>
                        </m:e>
                      </m:d>
                    </m:oMath>
                  </m:oMathPara>
                </a14:m>
                <a:endParaRPr lang="en-US" sz="2400" dirty="0"/>
              </a:p>
            </p:txBody>
          </p:sp>
        </mc:Choice>
        <mc:Fallback xmlns="">
          <p:sp>
            <p:nvSpPr>
              <p:cNvPr id="16" name="TextBox 15">
                <a:extLst>
                  <a:ext uri="{FF2B5EF4-FFF2-40B4-BE49-F238E27FC236}">
                    <a16:creationId xmlns:a16="http://schemas.microsoft.com/office/drawing/2014/main" id="{FC5D8499-9F51-6088-02F8-DA2284991AFC}"/>
                  </a:ext>
                </a:extLst>
              </p:cNvPr>
              <p:cNvSpPr txBox="1">
                <a:spLocks noRot="1" noChangeAspect="1" noMove="1" noResize="1" noEditPoints="1" noAdjustHandles="1" noChangeArrowheads="1" noChangeShapeType="1" noTextEdit="1"/>
              </p:cNvSpPr>
              <p:nvPr/>
            </p:nvSpPr>
            <p:spPr>
              <a:xfrm>
                <a:off x="8284397" y="1415075"/>
                <a:ext cx="3481722" cy="829843"/>
              </a:xfrm>
              <a:prstGeom prst="rect">
                <a:avLst/>
              </a:prstGeom>
              <a:blipFill>
                <a:blip r:embed="rId6"/>
                <a:stretch>
                  <a:fillRect/>
                </a:stretch>
              </a:blipFill>
            </p:spPr>
            <p:txBody>
              <a:bodyPr/>
              <a:lstStyle/>
              <a:p>
                <a:r>
                  <a:rPr lang="en-US">
                    <a:noFill/>
                  </a:rPr>
                  <a:t> </a:t>
                </a:r>
              </a:p>
            </p:txBody>
          </p:sp>
        </mc:Fallback>
      </mc:AlternateContent>
      <p:grpSp>
        <p:nvGrpSpPr>
          <p:cNvPr id="38" name="Group 37">
            <a:extLst>
              <a:ext uri="{FF2B5EF4-FFF2-40B4-BE49-F238E27FC236}">
                <a16:creationId xmlns:a16="http://schemas.microsoft.com/office/drawing/2014/main" id="{58A4F91E-E289-363D-7826-24D514BE351C}"/>
              </a:ext>
            </a:extLst>
          </p:cNvPr>
          <p:cNvGrpSpPr/>
          <p:nvPr/>
        </p:nvGrpSpPr>
        <p:grpSpPr>
          <a:xfrm>
            <a:off x="7561548" y="4763254"/>
            <a:ext cx="4453141" cy="1829033"/>
            <a:chOff x="147637" y="1281112"/>
            <a:chExt cx="11896725" cy="4886325"/>
          </a:xfrm>
        </p:grpSpPr>
        <p:pic>
          <p:nvPicPr>
            <p:cNvPr id="39" name="Picture 38">
              <a:extLst>
                <a:ext uri="{FF2B5EF4-FFF2-40B4-BE49-F238E27FC236}">
                  <a16:creationId xmlns:a16="http://schemas.microsoft.com/office/drawing/2014/main" id="{A85393C5-AD1A-D81C-08E5-952613520157}"/>
                </a:ext>
              </a:extLst>
            </p:cNvPr>
            <p:cNvPicPr>
              <a:picLocks noChangeAspect="1"/>
            </p:cNvPicPr>
            <p:nvPr/>
          </p:nvPicPr>
          <p:blipFill>
            <a:blip r:embed="rId7"/>
            <a:stretch>
              <a:fillRect/>
            </a:stretch>
          </p:blipFill>
          <p:spPr>
            <a:xfrm>
              <a:off x="147637" y="1281112"/>
              <a:ext cx="11896725" cy="4295775"/>
            </a:xfrm>
            <a:prstGeom prst="rect">
              <a:avLst/>
            </a:prstGeom>
          </p:spPr>
        </p:pic>
        <p:pic>
          <p:nvPicPr>
            <p:cNvPr id="42" name="Picture 41">
              <a:extLst>
                <a:ext uri="{FF2B5EF4-FFF2-40B4-BE49-F238E27FC236}">
                  <a16:creationId xmlns:a16="http://schemas.microsoft.com/office/drawing/2014/main" id="{ED3297A7-F820-94D8-FDF9-5247EBCB9F33}"/>
                </a:ext>
              </a:extLst>
            </p:cNvPr>
            <p:cNvPicPr>
              <a:picLocks noChangeAspect="1"/>
            </p:cNvPicPr>
            <p:nvPr/>
          </p:nvPicPr>
          <p:blipFill rotWithShape="1">
            <a:blip r:embed="rId8"/>
            <a:srcRect t="-1" b="4472"/>
            <a:stretch/>
          </p:blipFill>
          <p:spPr>
            <a:xfrm>
              <a:off x="859165" y="5566901"/>
              <a:ext cx="11020426" cy="600536"/>
            </a:xfrm>
            <a:prstGeom prst="rect">
              <a:avLst/>
            </a:prstGeom>
          </p:spPr>
        </p:pic>
      </p:grpSp>
      <p:sp>
        <p:nvSpPr>
          <p:cNvPr id="49" name="TextBox 48">
            <a:extLst>
              <a:ext uri="{FF2B5EF4-FFF2-40B4-BE49-F238E27FC236}">
                <a16:creationId xmlns:a16="http://schemas.microsoft.com/office/drawing/2014/main" id="{E66FC35B-19A3-E416-36F5-41771BDC2F5A}"/>
              </a:ext>
            </a:extLst>
          </p:cNvPr>
          <p:cNvSpPr txBox="1"/>
          <p:nvPr/>
        </p:nvSpPr>
        <p:spPr>
          <a:xfrm>
            <a:off x="9169880" y="6575014"/>
            <a:ext cx="3411176" cy="307777"/>
          </a:xfrm>
          <a:prstGeom prst="rect">
            <a:avLst/>
          </a:prstGeom>
          <a:noFill/>
        </p:spPr>
        <p:txBody>
          <a:bodyPr wrap="square">
            <a:spAutoFit/>
          </a:bodyPr>
          <a:lstStyle/>
          <a:p>
            <a:r>
              <a:rPr lang="en-US" sz="1400" dirty="0"/>
              <a:t>K. Wang et al, PRC 109, 035806 (2024)</a:t>
            </a:r>
          </a:p>
        </p:txBody>
      </p:sp>
      <p:sp>
        <p:nvSpPr>
          <p:cNvPr id="51" name="TextBox 50">
            <a:extLst>
              <a:ext uri="{FF2B5EF4-FFF2-40B4-BE49-F238E27FC236}">
                <a16:creationId xmlns:a16="http://schemas.microsoft.com/office/drawing/2014/main" id="{60A9FE89-95F3-6D12-6CCD-F654EDFE6BB8}"/>
              </a:ext>
            </a:extLst>
          </p:cNvPr>
          <p:cNvSpPr txBox="1"/>
          <p:nvPr/>
        </p:nvSpPr>
        <p:spPr>
          <a:xfrm>
            <a:off x="7411259" y="2777070"/>
            <a:ext cx="4610138" cy="1477328"/>
          </a:xfrm>
          <a:prstGeom prst="rect">
            <a:avLst/>
          </a:prstGeom>
          <a:noFill/>
        </p:spPr>
        <p:txBody>
          <a:bodyPr wrap="square" rtlCol="0">
            <a:spAutoFit/>
          </a:bodyPr>
          <a:lstStyle/>
          <a:p>
            <a:pPr marL="285750" indent="-285750">
              <a:buFont typeface="Arial" panose="020B0604020202020204" pitchFamily="34" charset="0"/>
              <a:buChar char="•"/>
            </a:pPr>
            <a:r>
              <a:rPr lang="en-US" dirty="0"/>
              <a:t>Experiments at NSCL focused on neutron star crust physics (N=28 to N=50 region)</a:t>
            </a:r>
          </a:p>
          <a:p>
            <a:pPr marL="285750" indent="-285750">
              <a:buFont typeface="Arial" panose="020B0604020202020204" pitchFamily="34" charset="0"/>
              <a:buChar char="•"/>
            </a:pPr>
            <a:r>
              <a:rPr lang="en-US" dirty="0"/>
              <a:t>Last NSCL experiment expanded to r-process isotopes (Z ~40-45 region) and program will continue at FRIB</a:t>
            </a:r>
          </a:p>
        </p:txBody>
      </p:sp>
    </p:spTree>
    <p:extLst>
      <p:ext uri="{BB962C8B-B14F-4D97-AF65-F5344CB8AC3E}">
        <p14:creationId xmlns:p14="http://schemas.microsoft.com/office/powerpoint/2010/main" val="1341358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0AD64-BA64-8FFC-05B3-0D4D9708F48F}"/>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F029B19C-E473-6A2E-DAEF-55086D095791}"/>
              </a:ext>
            </a:extLst>
          </p:cNvPr>
          <p:cNvGrpSpPr/>
          <p:nvPr/>
        </p:nvGrpSpPr>
        <p:grpSpPr>
          <a:xfrm>
            <a:off x="0" y="-3271"/>
            <a:ext cx="12192000" cy="771091"/>
            <a:chOff x="0" y="-2295"/>
            <a:chExt cx="12002814" cy="541150"/>
          </a:xfrm>
        </p:grpSpPr>
        <p:sp>
          <p:nvSpPr>
            <p:cNvPr id="6" name="Rectangle 5">
              <a:extLst>
                <a:ext uri="{FF2B5EF4-FFF2-40B4-BE49-F238E27FC236}">
                  <a16:creationId xmlns:a16="http://schemas.microsoft.com/office/drawing/2014/main" id="{C1E2705E-E9F1-8761-DAB4-B1722C0A0DAE}"/>
                </a:ext>
              </a:extLst>
            </p:cNvPr>
            <p:cNvSpPr/>
            <p:nvPr/>
          </p:nvSpPr>
          <p:spPr>
            <a:xfrm>
              <a:off x="0" y="-2295"/>
              <a:ext cx="12002814" cy="541150"/>
            </a:xfrm>
            <a:prstGeom prst="rect">
              <a:avLst/>
            </a:prstGeom>
            <a:solidFill>
              <a:srgbClr val="FFD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4A984D6-6891-46F0-7BDA-3534FC4AE0D6}"/>
                </a:ext>
              </a:extLst>
            </p:cNvPr>
            <p:cNvSpPr/>
            <p:nvPr/>
          </p:nvSpPr>
          <p:spPr>
            <a:xfrm>
              <a:off x="0" y="50447"/>
              <a:ext cx="12002813" cy="453594"/>
            </a:xfrm>
            <a:prstGeom prst="rect">
              <a:avLst/>
            </a:prstGeom>
            <a:noFill/>
          </p:spPr>
          <p:txBody>
            <a:bodyPr wrap="square" lIns="91440" tIns="45720" rIns="91440" bIns="45720" anchor="ctr">
              <a:spAutoFit/>
            </a:bodyPr>
            <a:lstStyle/>
            <a:p>
              <a:pPr algn="ctr"/>
              <a:r>
                <a:rPr lang="en-US" sz="3600" b="1" dirty="0">
                  <a:solidFill>
                    <a:srgbClr val="8E0B3C"/>
                  </a:solidFill>
                  <a:effectLst>
                    <a:outerShdw blurRad="50800" dist="38100" algn="l" rotWithShape="0">
                      <a:prstClr val="black">
                        <a:alpha val="40000"/>
                      </a:prstClr>
                    </a:outerShdw>
                  </a:effectLst>
                  <a:latin typeface="Calibri" panose="020F0502020204030204" pitchFamily="34" charset="0"/>
                </a:rPr>
                <a:t>Central Michigan University (the other CMU)</a:t>
              </a:r>
              <a:endParaRPr lang="en-US" sz="3600" b="1" dirty="0">
                <a:ln w="0"/>
                <a:solidFill>
                  <a:srgbClr val="8E0B3C"/>
                </a:solidFill>
                <a:effectLst>
                  <a:outerShdw blurRad="50800" dist="38100" algn="l" rotWithShape="0">
                    <a:prstClr val="black">
                      <a:alpha val="40000"/>
                    </a:prstClr>
                  </a:outerShdw>
                </a:effectLst>
              </a:endParaRPr>
            </a:p>
          </p:txBody>
        </p:sp>
      </p:grpSp>
      <p:pic>
        <p:nvPicPr>
          <p:cNvPr id="7" name="Picture 2" descr="http://media.mwcradio.com/mimesis/2011-08/22/500px-Central-Michigan-University-seal_png_475x310_q85.jpg">
            <a:extLst>
              <a:ext uri="{FF2B5EF4-FFF2-40B4-BE49-F238E27FC236}">
                <a16:creationId xmlns:a16="http://schemas.microsoft.com/office/drawing/2014/main" id="{B235A6AC-64FC-3679-10BF-2A670EF589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21"/>
            <a:ext cx="783296" cy="7659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media.mwcradio.com/mimesis/2011-08/22/500px-Central-Michigan-University-seal_png_475x310_q85.jpg">
            <a:extLst>
              <a:ext uri="{FF2B5EF4-FFF2-40B4-BE49-F238E27FC236}">
                <a16:creationId xmlns:a16="http://schemas.microsoft.com/office/drawing/2014/main" id="{A44EAE20-BE23-DB83-E635-8C3BD30FDE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06842" y="0"/>
            <a:ext cx="785158" cy="76782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Michigan: Overview Map">
            <a:extLst>
              <a:ext uri="{FF2B5EF4-FFF2-40B4-BE49-F238E27FC236}">
                <a16:creationId xmlns:a16="http://schemas.microsoft.com/office/drawing/2014/main" id="{0892CD1E-9287-B5A3-8FC5-B3FC5F0740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427" y="1522245"/>
            <a:ext cx="4269824" cy="4269824"/>
          </a:xfrm>
          <a:prstGeom prst="rect">
            <a:avLst/>
          </a:prstGeom>
          <a:noFill/>
          <a:extLst>
            <a:ext uri="{909E8E84-426E-40DD-AFC4-6F175D3DCCD1}">
              <a14:hiddenFill xmlns:a14="http://schemas.microsoft.com/office/drawing/2010/main">
                <a:solidFill>
                  <a:srgbClr val="FFFFFF"/>
                </a:solidFill>
              </a14:hiddenFill>
            </a:ext>
          </a:extLst>
        </p:spPr>
      </p:pic>
      <p:sp>
        <p:nvSpPr>
          <p:cNvPr id="40" name="5-Point Star 39">
            <a:extLst>
              <a:ext uri="{FF2B5EF4-FFF2-40B4-BE49-F238E27FC236}">
                <a16:creationId xmlns:a16="http://schemas.microsoft.com/office/drawing/2014/main" id="{4B213AEE-5554-C641-D00F-CDC5C2FA3FDA}"/>
              </a:ext>
            </a:extLst>
          </p:cNvPr>
          <p:cNvSpPr/>
          <p:nvPr/>
        </p:nvSpPr>
        <p:spPr>
          <a:xfrm>
            <a:off x="2669629" y="4204139"/>
            <a:ext cx="378373" cy="378373"/>
          </a:xfrm>
          <a:prstGeom prst="star5">
            <a:avLst/>
          </a:prstGeom>
          <a:solidFill>
            <a:srgbClr val="FFD2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C6F6286A-01D0-0955-1F8C-B476A10F15D2}"/>
              </a:ext>
            </a:extLst>
          </p:cNvPr>
          <p:cNvSpPr txBox="1"/>
          <p:nvPr/>
        </p:nvSpPr>
        <p:spPr>
          <a:xfrm>
            <a:off x="2742469" y="3929400"/>
            <a:ext cx="659155" cy="369332"/>
          </a:xfrm>
          <a:prstGeom prst="rect">
            <a:avLst/>
          </a:prstGeom>
          <a:noFill/>
        </p:spPr>
        <p:txBody>
          <a:bodyPr wrap="none" rtlCol="0">
            <a:spAutoFit/>
          </a:bodyPr>
          <a:lstStyle/>
          <a:p>
            <a:r>
              <a:rPr lang="en-US" b="1" dirty="0">
                <a:solidFill>
                  <a:srgbClr val="8F0A3D"/>
                </a:solidFill>
              </a:rPr>
              <a:t>CMU</a:t>
            </a:r>
          </a:p>
        </p:txBody>
      </p:sp>
      <p:pic>
        <p:nvPicPr>
          <p:cNvPr id="42" name="Picture 8" descr="Michigan: Overview Map">
            <a:extLst>
              <a:ext uri="{FF2B5EF4-FFF2-40B4-BE49-F238E27FC236}">
                <a16:creationId xmlns:a16="http://schemas.microsoft.com/office/drawing/2014/main" id="{C3E73D9B-AFE7-121B-10EE-463280682B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996" t="66063" r="33353" b="28521"/>
          <a:stretch>
            <a:fillRect/>
          </a:stretch>
        </p:blipFill>
        <p:spPr bwMode="auto">
          <a:xfrm>
            <a:off x="2669629" y="4697128"/>
            <a:ext cx="454723" cy="231228"/>
          </a:xfrm>
          <a:prstGeom prst="rect">
            <a:avLst/>
          </a:prstGeom>
          <a:noFill/>
          <a:extLst>
            <a:ext uri="{909E8E84-426E-40DD-AFC4-6F175D3DCCD1}">
              <a14:hiddenFill xmlns:a14="http://schemas.microsoft.com/office/drawing/2010/main">
                <a:solidFill>
                  <a:srgbClr val="FFFFFF"/>
                </a:solidFill>
              </a14:hiddenFill>
            </a:ext>
          </a:extLst>
        </p:spPr>
      </p:pic>
      <p:sp>
        <p:nvSpPr>
          <p:cNvPr id="43" name="5-Point Star 42">
            <a:extLst>
              <a:ext uri="{FF2B5EF4-FFF2-40B4-BE49-F238E27FC236}">
                <a16:creationId xmlns:a16="http://schemas.microsoft.com/office/drawing/2014/main" id="{DBB2C62B-B657-4B6C-D072-5A65CEEFDD11}"/>
              </a:ext>
            </a:extLst>
          </p:cNvPr>
          <p:cNvSpPr/>
          <p:nvPr/>
        </p:nvSpPr>
        <p:spPr>
          <a:xfrm>
            <a:off x="2701159" y="4708638"/>
            <a:ext cx="378373" cy="378373"/>
          </a:xfrm>
          <a:prstGeom prst="star5">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a:extLst>
              <a:ext uri="{FF2B5EF4-FFF2-40B4-BE49-F238E27FC236}">
                <a16:creationId xmlns:a16="http://schemas.microsoft.com/office/drawing/2014/main" id="{032C1036-81E9-E3C1-8E08-6FE162A24A59}"/>
              </a:ext>
            </a:extLst>
          </p:cNvPr>
          <p:cNvCxnSpPr>
            <a:cxnSpLocks/>
            <a:endCxn id="43" idx="0"/>
          </p:cNvCxnSpPr>
          <p:nvPr/>
        </p:nvCxnSpPr>
        <p:spPr>
          <a:xfrm>
            <a:off x="2858815" y="4538473"/>
            <a:ext cx="31531" cy="1701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ABBD8D37-36B1-FA0B-5678-7B39287F9FAC}"/>
              </a:ext>
            </a:extLst>
          </p:cNvPr>
          <p:cNvSpPr txBox="1"/>
          <p:nvPr/>
        </p:nvSpPr>
        <p:spPr>
          <a:xfrm>
            <a:off x="3005959" y="4752072"/>
            <a:ext cx="611065" cy="369332"/>
          </a:xfrm>
          <a:prstGeom prst="rect">
            <a:avLst/>
          </a:prstGeom>
          <a:noFill/>
        </p:spPr>
        <p:txBody>
          <a:bodyPr wrap="none" rtlCol="0">
            <a:spAutoFit/>
          </a:bodyPr>
          <a:lstStyle/>
          <a:p>
            <a:r>
              <a:rPr lang="en-US" b="1" dirty="0">
                <a:solidFill>
                  <a:srgbClr val="00B050"/>
                </a:solidFill>
              </a:rPr>
              <a:t>FRIB</a:t>
            </a:r>
          </a:p>
        </p:txBody>
      </p:sp>
      <p:cxnSp>
        <p:nvCxnSpPr>
          <p:cNvPr id="46" name="Straight Arrow Connector 45">
            <a:extLst>
              <a:ext uri="{FF2B5EF4-FFF2-40B4-BE49-F238E27FC236}">
                <a16:creationId xmlns:a16="http://schemas.microsoft.com/office/drawing/2014/main" id="{6482E87D-61CF-7D10-FFE0-70783A6C890F}"/>
              </a:ext>
            </a:extLst>
          </p:cNvPr>
          <p:cNvCxnSpPr>
            <a:cxnSpLocks/>
          </p:cNvCxnSpPr>
          <p:nvPr/>
        </p:nvCxnSpPr>
        <p:spPr>
          <a:xfrm flipH="1">
            <a:off x="1396566" y="4466902"/>
            <a:ext cx="1318186" cy="11981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ED2293D-0174-4077-8604-168C4261F22B}"/>
              </a:ext>
            </a:extLst>
          </p:cNvPr>
          <p:cNvSpPr txBox="1"/>
          <p:nvPr/>
        </p:nvSpPr>
        <p:spPr>
          <a:xfrm>
            <a:off x="380937" y="5480415"/>
            <a:ext cx="574196" cy="369332"/>
          </a:xfrm>
          <a:prstGeom prst="rect">
            <a:avLst/>
          </a:prstGeom>
          <a:noFill/>
        </p:spPr>
        <p:txBody>
          <a:bodyPr wrap="none" rtlCol="0">
            <a:spAutoFit/>
          </a:bodyPr>
          <a:lstStyle/>
          <a:p>
            <a:r>
              <a:rPr lang="en-US" b="1" dirty="0">
                <a:solidFill>
                  <a:srgbClr val="002060"/>
                </a:solidFill>
              </a:rPr>
              <a:t>ANL</a:t>
            </a:r>
          </a:p>
        </p:txBody>
      </p:sp>
      <p:sp>
        <p:nvSpPr>
          <p:cNvPr id="48" name="5-Point Star 47">
            <a:extLst>
              <a:ext uri="{FF2B5EF4-FFF2-40B4-BE49-F238E27FC236}">
                <a16:creationId xmlns:a16="http://schemas.microsoft.com/office/drawing/2014/main" id="{B21F55FF-207B-F47D-9EE2-68939F7377C2}"/>
              </a:ext>
            </a:extLst>
          </p:cNvPr>
          <p:cNvSpPr/>
          <p:nvPr/>
        </p:nvSpPr>
        <p:spPr>
          <a:xfrm>
            <a:off x="986663" y="5413696"/>
            <a:ext cx="378373" cy="378373"/>
          </a:xfrm>
          <a:prstGeom prst="star5">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BD98579E-9AE7-B8B8-4AED-D138F7F84637}"/>
              </a:ext>
            </a:extLst>
          </p:cNvPr>
          <p:cNvSpPr txBox="1"/>
          <p:nvPr/>
        </p:nvSpPr>
        <p:spPr>
          <a:xfrm>
            <a:off x="2942052" y="4453686"/>
            <a:ext cx="556563" cy="369332"/>
          </a:xfrm>
          <a:prstGeom prst="rect">
            <a:avLst/>
          </a:prstGeom>
          <a:noFill/>
        </p:spPr>
        <p:txBody>
          <a:bodyPr wrap="none" rtlCol="0">
            <a:spAutoFit/>
          </a:bodyPr>
          <a:lstStyle/>
          <a:p>
            <a:r>
              <a:rPr lang="en-US" b="1" dirty="0"/>
              <a:t>1 </a:t>
            </a:r>
            <a:r>
              <a:rPr lang="en-US" b="1" dirty="0" err="1"/>
              <a:t>hr</a:t>
            </a:r>
            <a:endParaRPr lang="en-US" b="1" dirty="0"/>
          </a:p>
        </p:txBody>
      </p:sp>
      <p:sp>
        <p:nvSpPr>
          <p:cNvPr id="50" name="TextBox 49">
            <a:extLst>
              <a:ext uri="{FF2B5EF4-FFF2-40B4-BE49-F238E27FC236}">
                <a16:creationId xmlns:a16="http://schemas.microsoft.com/office/drawing/2014/main" id="{A8E4EE40-38C3-5345-157E-789DE70C1D17}"/>
              </a:ext>
            </a:extLst>
          </p:cNvPr>
          <p:cNvSpPr txBox="1"/>
          <p:nvPr/>
        </p:nvSpPr>
        <p:spPr>
          <a:xfrm>
            <a:off x="1426767" y="4881325"/>
            <a:ext cx="556563" cy="369332"/>
          </a:xfrm>
          <a:prstGeom prst="rect">
            <a:avLst/>
          </a:prstGeom>
          <a:noFill/>
        </p:spPr>
        <p:txBody>
          <a:bodyPr wrap="none" rtlCol="0">
            <a:spAutoFit/>
          </a:bodyPr>
          <a:lstStyle/>
          <a:p>
            <a:r>
              <a:rPr lang="en-US" b="1" dirty="0"/>
              <a:t>4 </a:t>
            </a:r>
            <a:r>
              <a:rPr lang="en-US" b="1" dirty="0" err="1"/>
              <a:t>hr</a:t>
            </a:r>
            <a:endParaRPr lang="en-US" b="1" dirty="0"/>
          </a:p>
        </p:txBody>
      </p:sp>
      <p:pic>
        <p:nvPicPr>
          <p:cNvPr id="51" name="Picture 50" descr="A person in a suit and tie&#10;&#10;AI-generated content may be incorrect.">
            <a:extLst>
              <a:ext uri="{FF2B5EF4-FFF2-40B4-BE49-F238E27FC236}">
                <a16:creationId xmlns:a16="http://schemas.microsoft.com/office/drawing/2014/main" id="{1041D16F-6B7F-C662-D868-3BBEDADD8DFD}"/>
              </a:ext>
            </a:extLst>
          </p:cNvPr>
          <p:cNvPicPr>
            <a:picLocks noChangeAspect="1"/>
          </p:cNvPicPr>
          <p:nvPr/>
        </p:nvPicPr>
        <p:blipFill>
          <a:blip r:embed="rId4"/>
          <a:stretch>
            <a:fillRect/>
          </a:stretch>
        </p:blipFill>
        <p:spPr>
          <a:xfrm>
            <a:off x="10143386" y="3486023"/>
            <a:ext cx="1667677" cy="2487262"/>
          </a:xfrm>
          <a:prstGeom prst="rect">
            <a:avLst/>
          </a:prstGeom>
        </p:spPr>
      </p:pic>
      <p:pic>
        <p:nvPicPr>
          <p:cNvPr id="52" name="Picture 51" descr="A person in a striped shirt&#10;&#10;AI-generated content may be incorrect.">
            <a:extLst>
              <a:ext uri="{FF2B5EF4-FFF2-40B4-BE49-F238E27FC236}">
                <a16:creationId xmlns:a16="http://schemas.microsoft.com/office/drawing/2014/main" id="{298B91B5-EEC1-D9C7-8B66-7664A7FF3744}"/>
              </a:ext>
            </a:extLst>
          </p:cNvPr>
          <p:cNvPicPr>
            <a:picLocks noChangeAspect="1"/>
          </p:cNvPicPr>
          <p:nvPr/>
        </p:nvPicPr>
        <p:blipFill>
          <a:blip r:embed="rId5"/>
          <a:stretch>
            <a:fillRect/>
          </a:stretch>
        </p:blipFill>
        <p:spPr>
          <a:xfrm>
            <a:off x="8406661" y="3474966"/>
            <a:ext cx="1667677" cy="2487262"/>
          </a:xfrm>
          <a:prstGeom prst="rect">
            <a:avLst/>
          </a:prstGeom>
        </p:spPr>
      </p:pic>
      <p:pic>
        <p:nvPicPr>
          <p:cNvPr id="53" name="Picture 52" descr="A close-up of a person smiling&#10;&#10;AI-generated content may be incorrect.">
            <a:extLst>
              <a:ext uri="{FF2B5EF4-FFF2-40B4-BE49-F238E27FC236}">
                <a16:creationId xmlns:a16="http://schemas.microsoft.com/office/drawing/2014/main" id="{FB98546E-3A29-D911-FCEF-5B834374E9A0}"/>
              </a:ext>
            </a:extLst>
          </p:cNvPr>
          <p:cNvPicPr>
            <a:picLocks noChangeAspect="1"/>
          </p:cNvPicPr>
          <p:nvPr/>
        </p:nvPicPr>
        <p:blipFill>
          <a:blip r:embed="rId6"/>
          <a:stretch>
            <a:fillRect/>
          </a:stretch>
        </p:blipFill>
        <p:spPr>
          <a:xfrm>
            <a:off x="6672444" y="3462459"/>
            <a:ext cx="1667677" cy="2487262"/>
          </a:xfrm>
          <a:prstGeom prst="rect">
            <a:avLst/>
          </a:prstGeom>
        </p:spPr>
      </p:pic>
      <p:pic>
        <p:nvPicPr>
          <p:cNvPr id="54" name="Picture 53" descr="A screenshot of a person&#10;&#10;AI-generated content may be incorrect.">
            <a:extLst>
              <a:ext uri="{FF2B5EF4-FFF2-40B4-BE49-F238E27FC236}">
                <a16:creationId xmlns:a16="http://schemas.microsoft.com/office/drawing/2014/main" id="{1203FAEE-2856-E6AF-6CAD-A68D0FD2F12A}"/>
              </a:ext>
            </a:extLst>
          </p:cNvPr>
          <p:cNvPicPr>
            <a:picLocks noChangeAspect="1"/>
          </p:cNvPicPr>
          <p:nvPr/>
        </p:nvPicPr>
        <p:blipFill>
          <a:blip r:embed="rId7"/>
          <a:stretch>
            <a:fillRect/>
          </a:stretch>
        </p:blipFill>
        <p:spPr>
          <a:xfrm>
            <a:off x="4925209" y="3496533"/>
            <a:ext cx="1667677" cy="2487262"/>
          </a:xfrm>
          <a:prstGeom prst="rect">
            <a:avLst/>
          </a:prstGeom>
        </p:spPr>
      </p:pic>
      <p:pic>
        <p:nvPicPr>
          <p:cNvPr id="55" name="Picture 12" descr="Central Michigan University sign">
            <a:extLst>
              <a:ext uri="{FF2B5EF4-FFF2-40B4-BE49-F238E27FC236}">
                <a16:creationId xmlns:a16="http://schemas.microsoft.com/office/drawing/2014/main" id="{525EC4C5-7D70-0BA5-B09D-2B24C9EB833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4976" y="1318260"/>
            <a:ext cx="6390289" cy="1917087"/>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extLst>
              <a:ext uri="{FF2B5EF4-FFF2-40B4-BE49-F238E27FC236}">
                <a16:creationId xmlns:a16="http://schemas.microsoft.com/office/drawing/2014/main" id="{F83CFAE3-31B3-F498-1C4B-2580EBAD3955}"/>
              </a:ext>
            </a:extLst>
          </p:cNvPr>
          <p:cNvSpPr txBox="1"/>
          <p:nvPr/>
        </p:nvSpPr>
        <p:spPr>
          <a:xfrm>
            <a:off x="4777529" y="6060315"/>
            <a:ext cx="1915781" cy="338554"/>
          </a:xfrm>
          <a:prstGeom prst="rect">
            <a:avLst/>
          </a:prstGeom>
          <a:noFill/>
        </p:spPr>
        <p:txBody>
          <a:bodyPr wrap="none" rtlCol="0">
            <a:spAutoFit/>
          </a:bodyPr>
          <a:lstStyle/>
          <a:p>
            <a:r>
              <a:rPr lang="en-US" sz="1600" dirty="0"/>
              <a:t>Nuclear Astrophysics</a:t>
            </a:r>
          </a:p>
        </p:txBody>
      </p:sp>
      <p:sp>
        <p:nvSpPr>
          <p:cNvPr id="57" name="TextBox 56">
            <a:extLst>
              <a:ext uri="{FF2B5EF4-FFF2-40B4-BE49-F238E27FC236}">
                <a16:creationId xmlns:a16="http://schemas.microsoft.com/office/drawing/2014/main" id="{C28C7528-1335-B049-B6C1-74533A387471}"/>
              </a:ext>
            </a:extLst>
          </p:cNvPr>
          <p:cNvSpPr txBox="1"/>
          <p:nvPr/>
        </p:nvSpPr>
        <p:spPr>
          <a:xfrm>
            <a:off x="6560544" y="5997255"/>
            <a:ext cx="1915781" cy="584775"/>
          </a:xfrm>
          <a:prstGeom prst="rect">
            <a:avLst/>
          </a:prstGeom>
          <a:noFill/>
        </p:spPr>
        <p:txBody>
          <a:bodyPr wrap="square" rtlCol="0">
            <a:spAutoFit/>
          </a:bodyPr>
          <a:lstStyle/>
          <a:p>
            <a:pPr algn="ctr"/>
            <a:r>
              <a:rPr lang="en-US" sz="1600" dirty="0"/>
              <a:t>Fundamental Symmetries</a:t>
            </a:r>
          </a:p>
        </p:txBody>
      </p:sp>
      <p:sp>
        <p:nvSpPr>
          <p:cNvPr id="58" name="TextBox 57">
            <a:extLst>
              <a:ext uri="{FF2B5EF4-FFF2-40B4-BE49-F238E27FC236}">
                <a16:creationId xmlns:a16="http://schemas.microsoft.com/office/drawing/2014/main" id="{D26331A6-CAE1-286D-4788-76510B5140D4}"/>
              </a:ext>
            </a:extLst>
          </p:cNvPr>
          <p:cNvSpPr txBox="1"/>
          <p:nvPr/>
        </p:nvSpPr>
        <p:spPr>
          <a:xfrm>
            <a:off x="8406660" y="5997255"/>
            <a:ext cx="1736725" cy="584775"/>
          </a:xfrm>
          <a:prstGeom prst="rect">
            <a:avLst/>
          </a:prstGeom>
          <a:noFill/>
        </p:spPr>
        <p:txBody>
          <a:bodyPr wrap="square" rtlCol="0">
            <a:spAutoFit/>
          </a:bodyPr>
          <a:lstStyle/>
          <a:p>
            <a:pPr algn="ctr"/>
            <a:r>
              <a:rPr lang="en-US" sz="1600" dirty="0"/>
              <a:t>Nuclear Structure &amp; Astrophysics</a:t>
            </a:r>
          </a:p>
        </p:txBody>
      </p:sp>
      <p:sp>
        <p:nvSpPr>
          <p:cNvPr id="59" name="TextBox 58">
            <a:extLst>
              <a:ext uri="{FF2B5EF4-FFF2-40B4-BE49-F238E27FC236}">
                <a16:creationId xmlns:a16="http://schemas.microsoft.com/office/drawing/2014/main" id="{8DF9ECA3-387F-DE4F-5921-44DA151B84DB}"/>
              </a:ext>
            </a:extLst>
          </p:cNvPr>
          <p:cNvSpPr txBox="1"/>
          <p:nvPr/>
        </p:nvSpPr>
        <p:spPr>
          <a:xfrm>
            <a:off x="10042808" y="6120365"/>
            <a:ext cx="1736725" cy="338554"/>
          </a:xfrm>
          <a:prstGeom prst="rect">
            <a:avLst/>
          </a:prstGeom>
          <a:noFill/>
        </p:spPr>
        <p:txBody>
          <a:bodyPr wrap="square" rtlCol="0">
            <a:spAutoFit/>
          </a:bodyPr>
          <a:lstStyle/>
          <a:p>
            <a:pPr algn="ctr"/>
            <a:r>
              <a:rPr lang="en-US" sz="1600" dirty="0"/>
              <a:t>Nuclear Theory</a:t>
            </a:r>
          </a:p>
        </p:txBody>
      </p:sp>
    </p:spTree>
    <p:extLst>
      <p:ext uri="{BB962C8B-B14F-4D97-AF65-F5344CB8AC3E}">
        <p14:creationId xmlns:p14="http://schemas.microsoft.com/office/powerpoint/2010/main" val="1175808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CD4C58-4494-9BD1-DD44-438663056712}"/>
              </a:ext>
            </a:extLst>
          </p:cNvPr>
          <p:cNvSpPr txBox="1"/>
          <p:nvPr/>
        </p:nvSpPr>
        <p:spPr>
          <a:xfrm>
            <a:off x="158669" y="177533"/>
            <a:ext cx="12033331" cy="1569660"/>
          </a:xfrm>
          <a:prstGeom prst="rect">
            <a:avLst/>
          </a:prstGeom>
          <a:noFill/>
        </p:spPr>
        <p:txBody>
          <a:bodyPr wrap="square" rtlCol="0">
            <a:spAutoFit/>
          </a:bodyPr>
          <a:lstStyle/>
          <a:p>
            <a:r>
              <a:rPr lang="en-US" sz="3200" b="1" dirty="0">
                <a:solidFill>
                  <a:srgbClr val="002060"/>
                </a:solidFill>
                <a:latin typeface="Symbol" panose="05050102010706020507" pitchFamily="18" charset="2"/>
              </a:rPr>
              <a:t>b</a:t>
            </a:r>
            <a:r>
              <a:rPr lang="en-US" sz="3200" b="1" dirty="0">
                <a:solidFill>
                  <a:srgbClr val="002060"/>
                </a:solidFill>
              </a:rPr>
              <a:t>-decay experiments with the FRIB Decay Station focus on isotopes at the rare-earth region and beyond,  relevant to the strong r-process</a:t>
            </a:r>
          </a:p>
        </p:txBody>
      </p:sp>
      <p:sp>
        <p:nvSpPr>
          <p:cNvPr id="5" name="TextBox 4">
            <a:extLst>
              <a:ext uri="{FF2B5EF4-FFF2-40B4-BE49-F238E27FC236}">
                <a16:creationId xmlns:a16="http://schemas.microsoft.com/office/drawing/2014/main" id="{F3478DCD-1BD4-DAAE-6264-B82B642F1295}"/>
              </a:ext>
            </a:extLst>
          </p:cNvPr>
          <p:cNvSpPr txBox="1"/>
          <p:nvPr/>
        </p:nvSpPr>
        <p:spPr>
          <a:xfrm>
            <a:off x="8959560" y="5974786"/>
            <a:ext cx="2768152" cy="646331"/>
          </a:xfrm>
          <a:prstGeom prst="rect">
            <a:avLst/>
          </a:prstGeom>
          <a:noFill/>
        </p:spPr>
        <p:txBody>
          <a:bodyPr wrap="square" rtlCol="0">
            <a:spAutoFit/>
          </a:bodyPr>
          <a:lstStyle/>
          <a:p>
            <a:r>
              <a:rPr lang="en-US" b="1" dirty="0" err="1"/>
              <a:t>XSiS+DEGAi</a:t>
            </a:r>
            <a:r>
              <a:rPr lang="en-US" b="1" dirty="0"/>
              <a:t> setup for experiment e21080</a:t>
            </a:r>
          </a:p>
        </p:txBody>
      </p:sp>
      <p:pic>
        <p:nvPicPr>
          <p:cNvPr id="6" name="Picture 5" descr="Graphical user interface, chart&#10;&#10;Description automatically generated">
            <a:extLst>
              <a:ext uri="{FF2B5EF4-FFF2-40B4-BE49-F238E27FC236}">
                <a16:creationId xmlns:a16="http://schemas.microsoft.com/office/drawing/2014/main" id="{EEE7A027-90EE-FF44-7E46-1567811A85C6}"/>
              </a:ext>
            </a:extLst>
          </p:cNvPr>
          <p:cNvPicPr/>
          <p:nvPr/>
        </p:nvPicPr>
        <p:blipFill>
          <a:blip r:embed="rId3"/>
          <a:stretch>
            <a:fillRect/>
          </a:stretch>
        </p:blipFill>
        <p:spPr>
          <a:xfrm>
            <a:off x="158669" y="3330090"/>
            <a:ext cx="6297585" cy="3297236"/>
          </a:xfrm>
          <a:prstGeom prst="rect">
            <a:avLst/>
          </a:prstGeom>
        </p:spPr>
      </p:pic>
      <p:sp>
        <p:nvSpPr>
          <p:cNvPr id="7" name="TextBox 6">
            <a:extLst>
              <a:ext uri="{FF2B5EF4-FFF2-40B4-BE49-F238E27FC236}">
                <a16:creationId xmlns:a16="http://schemas.microsoft.com/office/drawing/2014/main" id="{020045CE-D54E-7E06-5C52-C8F557A9A3F0}"/>
              </a:ext>
            </a:extLst>
          </p:cNvPr>
          <p:cNvSpPr txBox="1"/>
          <p:nvPr/>
        </p:nvSpPr>
        <p:spPr>
          <a:xfrm>
            <a:off x="642506" y="6482540"/>
            <a:ext cx="3836307" cy="369332"/>
          </a:xfrm>
          <a:prstGeom prst="rect">
            <a:avLst/>
          </a:prstGeom>
          <a:noFill/>
        </p:spPr>
        <p:txBody>
          <a:bodyPr wrap="none" rtlCol="0">
            <a:spAutoFit/>
          </a:bodyPr>
          <a:lstStyle/>
          <a:p>
            <a:r>
              <a:rPr lang="en-US" dirty="0"/>
              <a:t>E. Holmbeck et al, </a:t>
            </a:r>
            <a:r>
              <a:rPr lang="en-US" dirty="0" err="1"/>
              <a:t>ApJ</a:t>
            </a:r>
            <a:r>
              <a:rPr lang="en-US" dirty="0"/>
              <a:t> 870, 23 (2019)</a:t>
            </a:r>
          </a:p>
        </p:txBody>
      </p:sp>
      <p:cxnSp>
        <p:nvCxnSpPr>
          <p:cNvPr id="8" name="Straight Connector 7">
            <a:extLst>
              <a:ext uri="{FF2B5EF4-FFF2-40B4-BE49-F238E27FC236}">
                <a16:creationId xmlns:a16="http://schemas.microsoft.com/office/drawing/2014/main" id="{EFBE0E01-6B0E-7710-AC59-66E546FA56F3}"/>
              </a:ext>
            </a:extLst>
          </p:cNvPr>
          <p:cNvCxnSpPr>
            <a:cxnSpLocks/>
          </p:cNvCxnSpPr>
          <p:nvPr/>
        </p:nvCxnSpPr>
        <p:spPr>
          <a:xfrm flipH="1">
            <a:off x="2443304" y="5617446"/>
            <a:ext cx="1" cy="3573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BE66501-2830-E3A3-5909-2E2D90D69ACD}"/>
              </a:ext>
            </a:extLst>
          </p:cNvPr>
          <p:cNvCxnSpPr>
            <a:cxnSpLocks/>
          </p:cNvCxnSpPr>
          <p:nvPr/>
        </p:nvCxnSpPr>
        <p:spPr>
          <a:xfrm flipV="1">
            <a:off x="2411774" y="5093094"/>
            <a:ext cx="2401238" cy="490024"/>
          </a:xfrm>
          <a:prstGeom prst="line">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B4039D2-5BAF-B67A-9430-8627ECF376BE}"/>
              </a:ext>
            </a:extLst>
          </p:cNvPr>
          <p:cNvSpPr txBox="1"/>
          <p:nvPr/>
        </p:nvSpPr>
        <p:spPr>
          <a:xfrm rot="20970992">
            <a:off x="2752538" y="5274627"/>
            <a:ext cx="1706921" cy="369332"/>
          </a:xfrm>
          <a:prstGeom prst="rect">
            <a:avLst/>
          </a:prstGeom>
          <a:noFill/>
        </p:spPr>
        <p:txBody>
          <a:bodyPr wrap="square" rtlCol="0">
            <a:spAutoFit/>
          </a:bodyPr>
          <a:lstStyle/>
          <a:p>
            <a:r>
              <a:rPr lang="en-US" dirty="0">
                <a:solidFill>
                  <a:srgbClr val="FF0000"/>
                </a:solidFill>
              </a:rPr>
              <a:t>r-process path</a:t>
            </a:r>
          </a:p>
        </p:txBody>
      </p:sp>
      <p:sp>
        <p:nvSpPr>
          <p:cNvPr id="11" name="Oval 10">
            <a:extLst>
              <a:ext uri="{FF2B5EF4-FFF2-40B4-BE49-F238E27FC236}">
                <a16:creationId xmlns:a16="http://schemas.microsoft.com/office/drawing/2014/main" id="{503EC943-4673-F257-0D43-3EDA997F5F16}"/>
              </a:ext>
            </a:extLst>
          </p:cNvPr>
          <p:cNvSpPr/>
          <p:nvPr/>
        </p:nvSpPr>
        <p:spPr>
          <a:xfrm>
            <a:off x="2271495" y="5052663"/>
            <a:ext cx="267979" cy="505114"/>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DA1CBFF-AFA4-DFE8-D748-22F6C5A874FF}"/>
              </a:ext>
            </a:extLst>
          </p:cNvPr>
          <p:cNvSpPr/>
          <p:nvPr/>
        </p:nvSpPr>
        <p:spPr>
          <a:xfrm>
            <a:off x="445568" y="1876199"/>
            <a:ext cx="7603058" cy="1446550"/>
          </a:xfrm>
          <a:prstGeom prst="rect">
            <a:avLst/>
          </a:prstGeom>
        </p:spPr>
        <p:txBody>
          <a:bodyPr wrap="square">
            <a:spAutoFit/>
          </a:bodyPr>
          <a:lstStyle/>
          <a:p>
            <a:r>
              <a:rPr lang="en-US" sz="2200" b="1" dirty="0"/>
              <a:t>April 2026:</a:t>
            </a:r>
            <a:r>
              <a:rPr lang="en-US" sz="2200" dirty="0"/>
              <a:t> Exp #21080,</a:t>
            </a:r>
            <a:r>
              <a:rPr lang="en-US" sz="2200" i="1" dirty="0"/>
              <a:t> Decay spectroscopy in the vicinity of the N=126 shell closure </a:t>
            </a:r>
            <a:r>
              <a:rPr lang="en-US" sz="2000" dirty="0"/>
              <a:t>(Wu, A. Estrade, O. Tarasov)</a:t>
            </a:r>
          </a:p>
          <a:p>
            <a:r>
              <a:rPr lang="en-US" sz="2200" b="1" dirty="0"/>
              <a:t>Goal:</a:t>
            </a:r>
            <a:r>
              <a:rPr lang="en-US" sz="2200" dirty="0"/>
              <a:t> constrain half-lives in region that affects the break-out from N=126 r-process waiting-points</a:t>
            </a:r>
          </a:p>
        </p:txBody>
      </p:sp>
      <p:pic>
        <p:nvPicPr>
          <p:cNvPr id="15" name="Picture 14">
            <a:extLst>
              <a:ext uri="{FF2B5EF4-FFF2-40B4-BE49-F238E27FC236}">
                <a16:creationId xmlns:a16="http://schemas.microsoft.com/office/drawing/2014/main" id="{C8E9D057-4E6B-0696-0AD2-07B9677C57DE}"/>
              </a:ext>
            </a:extLst>
          </p:cNvPr>
          <p:cNvPicPr>
            <a:picLocks noChangeAspect="1"/>
          </p:cNvPicPr>
          <p:nvPr/>
        </p:nvPicPr>
        <p:blipFill>
          <a:blip r:embed="rId4" cstate="print">
            <a:extLst>
              <a:ext uri="{28A0092B-C50C-407E-A947-70E740481C1C}">
                <a14:useLocalDpi xmlns:a14="http://schemas.microsoft.com/office/drawing/2010/main" val="0"/>
              </a:ext>
            </a:extLst>
          </a:blip>
          <a:srcRect r="7295"/>
          <a:stretch>
            <a:fillRect/>
          </a:stretch>
        </p:blipFill>
        <p:spPr>
          <a:xfrm rot="5400000">
            <a:off x="8228037" y="2352713"/>
            <a:ext cx="3571448" cy="2889362"/>
          </a:xfrm>
          <a:prstGeom prst="rect">
            <a:avLst/>
          </a:prstGeom>
        </p:spPr>
      </p:pic>
    </p:spTree>
    <p:extLst>
      <p:ext uri="{BB962C8B-B14F-4D97-AF65-F5344CB8AC3E}">
        <p14:creationId xmlns:p14="http://schemas.microsoft.com/office/powerpoint/2010/main" val="430062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08966-80AC-1C54-0C96-3A172AAF909F}"/>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6ACA5038-DC2B-AF67-96AE-4A348D629735}"/>
              </a:ext>
            </a:extLst>
          </p:cNvPr>
          <p:cNvGrpSpPr/>
          <p:nvPr/>
        </p:nvGrpSpPr>
        <p:grpSpPr>
          <a:xfrm>
            <a:off x="0" y="-3271"/>
            <a:ext cx="12192000" cy="771091"/>
            <a:chOff x="0" y="-2295"/>
            <a:chExt cx="12002814" cy="541150"/>
          </a:xfrm>
        </p:grpSpPr>
        <p:sp>
          <p:nvSpPr>
            <p:cNvPr id="6" name="Rectangle 5">
              <a:extLst>
                <a:ext uri="{FF2B5EF4-FFF2-40B4-BE49-F238E27FC236}">
                  <a16:creationId xmlns:a16="http://schemas.microsoft.com/office/drawing/2014/main" id="{80448916-DFD7-A46F-E438-F6529C142DC7}"/>
                </a:ext>
              </a:extLst>
            </p:cNvPr>
            <p:cNvSpPr/>
            <p:nvPr/>
          </p:nvSpPr>
          <p:spPr>
            <a:xfrm>
              <a:off x="0" y="-2295"/>
              <a:ext cx="12002814" cy="541150"/>
            </a:xfrm>
            <a:prstGeom prst="rect">
              <a:avLst/>
            </a:prstGeom>
            <a:solidFill>
              <a:srgbClr val="FFD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4BA90EA-58C5-A978-E27C-F9A9DE69DFC8}"/>
                </a:ext>
              </a:extLst>
            </p:cNvPr>
            <p:cNvSpPr/>
            <p:nvPr/>
          </p:nvSpPr>
          <p:spPr>
            <a:xfrm>
              <a:off x="0" y="50447"/>
              <a:ext cx="12002813" cy="453594"/>
            </a:xfrm>
            <a:prstGeom prst="rect">
              <a:avLst/>
            </a:prstGeom>
            <a:noFill/>
          </p:spPr>
          <p:txBody>
            <a:bodyPr wrap="square" lIns="91440" tIns="45720" rIns="91440" bIns="45720" anchor="ctr">
              <a:spAutoFit/>
            </a:bodyPr>
            <a:lstStyle/>
            <a:p>
              <a:pPr algn="ctr"/>
              <a:r>
                <a:rPr lang="en-US" sz="3600" b="1" dirty="0">
                  <a:solidFill>
                    <a:srgbClr val="8E0B3C"/>
                  </a:solidFill>
                  <a:effectLst>
                    <a:outerShdw blurRad="50800" dist="38100" algn="l" rotWithShape="0">
                      <a:prstClr val="black">
                        <a:alpha val="40000"/>
                      </a:prstClr>
                    </a:outerShdw>
                  </a:effectLst>
                  <a:latin typeface="Calibri" panose="020F0502020204030204" pitchFamily="34" charset="0"/>
                </a:rPr>
                <a:t>Conclusions</a:t>
              </a:r>
              <a:endParaRPr lang="en-US" sz="3600" b="1" cap="none" spc="0" dirty="0">
                <a:ln w="0"/>
                <a:solidFill>
                  <a:srgbClr val="8E0B3C"/>
                </a:solidFill>
                <a:effectLst>
                  <a:outerShdw blurRad="50800" dist="38100" algn="l" rotWithShape="0">
                    <a:prstClr val="black">
                      <a:alpha val="40000"/>
                    </a:prstClr>
                  </a:outerShdw>
                </a:effectLst>
              </a:endParaRPr>
            </a:p>
          </p:txBody>
        </p:sp>
      </p:grpSp>
      <p:pic>
        <p:nvPicPr>
          <p:cNvPr id="7" name="Picture 2" descr="http://media.mwcradio.com/mimesis/2011-08/22/500px-Central-Michigan-University-seal_png_475x310_q85.jpg">
            <a:extLst>
              <a:ext uri="{FF2B5EF4-FFF2-40B4-BE49-F238E27FC236}">
                <a16:creationId xmlns:a16="http://schemas.microsoft.com/office/drawing/2014/main" id="{5473599D-5976-3BDC-874A-E992E678EB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21"/>
            <a:ext cx="783296" cy="7659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media.mwcradio.com/mimesis/2011-08/22/500px-Central-Michigan-University-seal_png_475x310_q85.jpg">
            <a:extLst>
              <a:ext uri="{FF2B5EF4-FFF2-40B4-BE49-F238E27FC236}">
                <a16:creationId xmlns:a16="http://schemas.microsoft.com/office/drawing/2014/main" id="{B631B10A-783F-0BA3-533D-BC644537D5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06842" y="0"/>
            <a:ext cx="785158" cy="76782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0674A9F8-9455-37F4-0835-4C0381468C99}"/>
                  </a:ext>
                </a:extLst>
              </p:cNvPr>
              <p:cNvSpPr txBox="1"/>
              <p:nvPr/>
            </p:nvSpPr>
            <p:spPr>
              <a:xfrm>
                <a:off x="391648" y="931125"/>
                <a:ext cx="11027310" cy="2185214"/>
              </a:xfrm>
              <a:prstGeom prst="rect">
                <a:avLst/>
              </a:prstGeom>
              <a:noFill/>
            </p:spPr>
            <p:txBody>
              <a:bodyPr wrap="square" rtlCol="0">
                <a:spAutoFit/>
              </a:bodyPr>
              <a:lstStyle/>
              <a:p>
                <a:r>
                  <a:rPr lang="en-US" sz="2400" dirty="0"/>
                  <a:t>Central Michigan University has an active Nuclear Physics group with research interests in Fundamental Symmetries &amp; Neutrinos, Astrophysics and Nuclear Structure.</a:t>
                </a:r>
              </a:p>
              <a:p>
                <a:endParaRPr lang="en-US" sz="1600" dirty="0"/>
              </a:p>
              <a:p>
                <a:r>
                  <a:rPr lang="en-US" sz="2400" dirty="0"/>
                  <a:t>There is the potential for measurements at TRIUMF/ARIEL with the TITAN Penning trap and MR-TOF for both FS &amp; Astrophysics applications, and </a:t>
                </a:r>
                <a14:m>
                  <m:oMath xmlns:m="http://schemas.openxmlformats.org/officeDocument/2006/math">
                    <m:r>
                      <a:rPr lang="en-US" sz="2400" i="1">
                        <a:latin typeface="Cambria Math" panose="02040503050406030204" pitchFamily="18" charset="0"/>
                        <a:ea typeface="Cambria Math" panose="02040503050406030204" pitchFamily="18" charset="0"/>
                      </a:rPr>
                      <m:t>𝛽</m:t>
                    </m:r>
                  </m:oMath>
                </a14:m>
                <a:r>
                  <a:rPr lang="en-US" sz="2400" dirty="0"/>
                  <a:t>-decay experiments for Astrophysics.</a:t>
                </a:r>
              </a:p>
            </p:txBody>
          </p:sp>
        </mc:Choice>
        <mc:Fallback>
          <p:sp>
            <p:nvSpPr>
              <p:cNvPr id="3" name="TextBox 2">
                <a:extLst>
                  <a:ext uri="{FF2B5EF4-FFF2-40B4-BE49-F238E27FC236}">
                    <a16:creationId xmlns:a16="http://schemas.microsoft.com/office/drawing/2014/main" id="{0674A9F8-9455-37F4-0835-4C0381468C99}"/>
                  </a:ext>
                </a:extLst>
              </p:cNvPr>
              <p:cNvSpPr txBox="1">
                <a:spLocks noRot="1" noChangeAspect="1" noMove="1" noResize="1" noEditPoints="1" noAdjustHandles="1" noChangeArrowheads="1" noChangeShapeType="1" noTextEdit="1"/>
              </p:cNvSpPr>
              <p:nvPr/>
            </p:nvSpPr>
            <p:spPr>
              <a:xfrm>
                <a:off x="391648" y="931125"/>
                <a:ext cx="11027310" cy="2185214"/>
              </a:xfrm>
              <a:prstGeom prst="rect">
                <a:avLst/>
              </a:prstGeom>
              <a:blipFill>
                <a:blip r:embed="rId3"/>
                <a:stretch>
                  <a:fillRect l="-805" t="-2312" r="-460" b="-5202"/>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E73DEA0C-3C0E-0278-2ADB-7B81C8EB211D}"/>
              </a:ext>
            </a:extLst>
          </p:cNvPr>
          <p:cNvSpPr txBox="1"/>
          <p:nvPr/>
        </p:nvSpPr>
        <p:spPr>
          <a:xfrm>
            <a:off x="3756754" y="2841585"/>
            <a:ext cx="3969292" cy="646331"/>
          </a:xfrm>
          <a:prstGeom prst="rect">
            <a:avLst/>
          </a:prstGeom>
          <a:noFill/>
          <a:ln w="28575">
            <a:solidFill>
              <a:srgbClr val="FF0000"/>
            </a:solidFill>
          </a:ln>
        </p:spPr>
        <p:txBody>
          <a:bodyPr wrap="none" rtlCol="0">
            <a:spAutoFit/>
          </a:bodyPr>
          <a:lstStyle/>
          <a:p>
            <a:r>
              <a:rPr lang="en-US" sz="3600" dirty="0">
                <a:solidFill>
                  <a:srgbClr val="FF0000"/>
                </a:solidFill>
              </a:rPr>
              <a:t>Thanks for listening!</a:t>
            </a:r>
          </a:p>
        </p:txBody>
      </p:sp>
      <p:sp>
        <p:nvSpPr>
          <p:cNvPr id="4" name="TextBox 3">
            <a:extLst>
              <a:ext uri="{FF2B5EF4-FFF2-40B4-BE49-F238E27FC236}">
                <a16:creationId xmlns:a16="http://schemas.microsoft.com/office/drawing/2014/main" id="{C5941DA8-EB6B-544D-D26F-02F8325E7A82}"/>
              </a:ext>
            </a:extLst>
          </p:cNvPr>
          <p:cNvSpPr txBox="1"/>
          <p:nvPr/>
        </p:nvSpPr>
        <p:spPr>
          <a:xfrm>
            <a:off x="1417509" y="3328762"/>
            <a:ext cx="4678491" cy="1477328"/>
          </a:xfrm>
          <a:prstGeom prst="rect">
            <a:avLst/>
          </a:prstGeom>
          <a:noFill/>
          <a:ln>
            <a:noFill/>
          </a:ln>
        </p:spPr>
        <p:txBody>
          <a:bodyPr wrap="square" rtlCol="0">
            <a:spAutoFit/>
          </a:bodyPr>
          <a:lstStyle/>
          <a:p>
            <a:r>
              <a:rPr lang="en-US" b="1" dirty="0">
                <a:sym typeface="Symbol"/>
              </a:rPr>
              <a:t>Funding</a:t>
            </a:r>
          </a:p>
          <a:p>
            <a:r>
              <a:rPr lang="en-US" dirty="0">
                <a:sym typeface="Symbol"/>
              </a:rPr>
              <a:t>Central Michigan University</a:t>
            </a:r>
          </a:p>
          <a:p>
            <a:r>
              <a:rPr lang="en-US" dirty="0">
                <a:sym typeface="Symbol"/>
              </a:rPr>
              <a:t>MSU and FRIB</a:t>
            </a:r>
          </a:p>
          <a:p>
            <a:r>
              <a:rPr lang="en-US" dirty="0">
                <a:sym typeface="Symbol"/>
              </a:rPr>
              <a:t>NSF, Grant No. 1307233, 2111302</a:t>
            </a:r>
          </a:p>
          <a:p>
            <a:r>
              <a:rPr lang="en-US" dirty="0">
                <a:sym typeface="Symbol"/>
              </a:rPr>
              <a:t>DOE, Grant No. </a:t>
            </a:r>
            <a:r>
              <a:rPr lang="en-US" dirty="0"/>
              <a:t>DE-SC0015927, DE-SC0022538</a:t>
            </a:r>
          </a:p>
        </p:txBody>
      </p:sp>
      <p:pic>
        <p:nvPicPr>
          <p:cNvPr id="10" name="Picture 9">
            <a:extLst>
              <a:ext uri="{FF2B5EF4-FFF2-40B4-BE49-F238E27FC236}">
                <a16:creationId xmlns:a16="http://schemas.microsoft.com/office/drawing/2014/main" id="{94DC1477-480E-C01D-DA12-B607FEB7EC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381" y="3239449"/>
            <a:ext cx="838200" cy="843250"/>
          </a:xfrm>
          <a:prstGeom prst="rect">
            <a:avLst/>
          </a:prstGeom>
        </p:spPr>
      </p:pic>
      <p:pic>
        <p:nvPicPr>
          <p:cNvPr id="11" name="Picture 10">
            <a:extLst>
              <a:ext uri="{FF2B5EF4-FFF2-40B4-BE49-F238E27FC236}">
                <a16:creationId xmlns:a16="http://schemas.microsoft.com/office/drawing/2014/main" id="{871E001C-0607-FEC2-F9E0-6EF40EF346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965" y="4095312"/>
            <a:ext cx="739177" cy="739177"/>
          </a:xfrm>
          <a:prstGeom prst="rect">
            <a:avLst/>
          </a:prstGeom>
        </p:spPr>
      </p:pic>
      <p:sp>
        <p:nvSpPr>
          <p:cNvPr id="12" name="TextBox 11">
            <a:extLst>
              <a:ext uri="{FF2B5EF4-FFF2-40B4-BE49-F238E27FC236}">
                <a16:creationId xmlns:a16="http://schemas.microsoft.com/office/drawing/2014/main" id="{348EE6E6-F77E-2B3F-3D60-76FCCB97D7B4}"/>
              </a:ext>
            </a:extLst>
          </p:cNvPr>
          <p:cNvSpPr txBox="1"/>
          <p:nvPr/>
        </p:nvSpPr>
        <p:spPr>
          <a:xfrm>
            <a:off x="1417509" y="4877903"/>
            <a:ext cx="5151457" cy="1908215"/>
          </a:xfrm>
          <a:prstGeom prst="rect">
            <a:avLst/>
          </a:prstGeom>
          <a:noFill/>
          <a:ln>
            <a:noFill/>
          </a:ln>
        </p:spPr>
        <p:txBody>
          <a:bodyPr wrap="square" rtlCol="0">
            <a:spAutoFit/>
          </a:bodyPr>
          <a:lstStyle/>
          <a:p>
            <a:r>
              <a:rPr lang="en-US" b="1" dirty="0">
                <a:sym typeface="Symbol"/>
              </a:rPr>
              <a:t>LEBIT Group</a:t>
            </a:r>
            <a:endParaRPr lang="en-US" dirty="0"/>
          </a:p>
          <a:p>
            <a:r>
              <a:rPr lang="en-US" dirty="0"/>
              <a:t>G. </a:t>
            </a:r>
            <a:r>
              <a:rPr lang="en-US" dirty="0" err="1"/>
              <a:t>Bollen</a:t>
            </a:r>
            <a:r>
              <a:rPr lang="en-US" dirty="0"/>
              <a:t>, R. Ringle, H. Errington, A. </a:t>
            </a:r>
            <a:r>
              <a:rPr lang="en-US" dirty="0" err="1"/>
              <a:t>Hamaker</a:t>
            </a:r>
            <a:r>
              <a:rPr lang="en-US" dirty="0"/>
              <a:t>, C. Ireland, C. Izzo, D. Puentes, R. Sandler, S. Schwarz, C.S. </a:t>
            </a:r>
            <a:r>
              <a:rPr lang="en-US" dirty="0" err="1"/>
              <a:t>Sumthrarachchi</a:t>
            </a:r>
            <a:r>
              <a:rPr lang="en-US" dirty="0"/>
              <a:t>, A.A. Valverde, I. </a:t>
            </a:r>
            <a:r>
              <a:rPr lang="en-US" dirty="0" err="1"/>
              <a:t>Yandow</a:t>
            </a:r>
            <a:endParaRPr lang="en-US" dirty="0"/>
          </a:p>
          <a:p>
            <a:endParaRPr lang="en-US" sz="1000" b="1" dirty="0">
              <a:sym typeface="Symbol"/>
            </a:endParaRPr>
          </a:p>
          <a:p>
            <a:r>
              <a:rPr lang="en-US" b="1" dirty="0">
                <a:sym typeface="Symbol"/>
              </a:rPr>
              <a:t>Notre Dame Group</a:t>
            </a:r>
            <a:endParaRPr lang="en-US" dirty="0"/>
          </a:p>
          <a:p>
            <a:r>
              <a:rPr lang="en-US" dirty="0">
                <a:latin typeface="Calibri" panose="020F0502020204030204" pitchFamily="34" charset="0"/>
                <a:cs typeface="Calibri" panose="020F0502020204030204" pitchFamily="34" charset="0"/>
              </a:rPr>
              <a:t>M. Brodeur, W.S. Porter, P. O’Mally</a:t>
            </a:r>
            <a:endParaRPr lang="en-US" dirty="0">
              <a:cs typeface="Calibri" panose="020F0502020204030204" pitchFamily="34" charset="0"/>
            </a:endParaRPr>
          </a:p>
        </p:txBody>
      </p:sp>
      <p:sp>
        <p:nvSpPr>
          <p:cNvPr id="13" name="TextBox 12">
            <a:extLst>
              <a:ext uri="{FF2B5EF4-FFF2-40B4-BE49-F238E27FC236}">
                <a16:creationId xmlns:a16="http://schemas.microsoft.com/office/drawing/2014/main" id="{AF171BCB-CFAB-0B9C-3DD4-F8A249DFB356}"/>
              </a:ext>
            </a:extLst>
          </p:cNvPr>
          <p:cNvSpPr txBox="1"/>
          <p:nvPr/>
        </p:nvSpPr>
        <p:spPr>
          <a:xfrm>
            <a:off x="7315200" y="3607004"/>
            <a:ext cx="4876799" cy="3139321"/>
          </a:xfrm>
          <a:prstGeom prst="rect">
            <a:avLst/>
          </a:prstGeom>
          <a:noFill/>
          <a:ln>
            <a:noFill/>
          </a:ln>
        </p:spPr>
        <p:txBody>
          <a:bodyPr wrap="square" rtlCol="0">
            <a:spAutoFit/>
          </a:bodyPr>
          <a:lstStyle/>
          <a:p>
            <a:r>
              <a:rPr lang="en-US" b="1" dirty="0">
                <a:sym typeface="Symbol"/>
              </a:rPr>
              <a:t>CMU Group </a:t>
            </a:r>
            <a:r>
              <a:rPr lang="en-US" dirty="0">
                <a:sym typeface="Symbol"/>
              </a:rPr>
              <a:t>R. Sandler, N. Gamage, M. Horana, R. Bhandari, M. Hasan, D. Perera, A. Dissanayake, E. Chowdhury, D. </a:t>
            </a:r>
            <a:r>
              <a:rPr lang="en-US" dirty="0" err="1">
                <a:sym typeface="Symbol"/>
              </a:rPr>
              <a:t>Keblbeck</a:t>
            </a:r>
            <a:r>
              <a:rPr lang="en-US" dirty="0">
                <a:sym typeface="Symbol"/>
              </a:rPr>
              <a:t>, I. Sultana</a:t>
            </a:r>
          </a:p>
          <a:p>
            <a:endParaRPr lang="en-US" dirty="0">
              <a:sym typeface="Symbol"/>
            </a:endParaRPr>
          </a:p>
          <a:p>
            <a:r>
              <a:rPr lang="en-US" b="1" dirty="0">
                <a:sym typeface="Symbol"/>
              </a:rPr>
              <a:t>TITAN Group </a:t>
            </a:r>
            <a:r>
              <a:rPr lang="en-US" dirty="0">
                <a:sym typeface="Symbol"/>
              </a:rPr>
              <a:t>A. Kwiatkowski, S. Kakkar, J. Ash, B. </a:t>
            </a:r>
            <a:r>
              <a:rPr lang="en-US" dirty="0" err="1">
                <a:sym typeface="Symbol"/>
              </a:rPr>
              <a:t>Ashrafkhani</a:t>
            </a:r>
            <a:r>
              <a:rPr lang="en-US" dirty="0">
                <a:sym typeface="Symbol"/>
              </a:rPr>
              <a:t>, J. Cardona, C. Chambers, A. </a:t>
            </a:r>
            <a:r>
              <a:rPr lang="en-US" dirty="0" err="1">
                <a:sym typeface="Symbol"/>
              </a:rPr>
              <a:t>Czihaly</a:t>
            </a:r>
            <a:r>
              <a:rPr lang="en-US" dirty="0">
                <a:sym typeface="Symbol"/>
              </a:rPr>
              <a:t>, G. Gwinner, Z. Hockenbery, E. </a:t>
            </a:r>
            <a:r>
              <a:rPr lang="en-US" dirty="0" err="1">
                <a:sym typeface="Symbol"/>
              </a:rPr>
              <a:t>Leistenschneider</a:t>
            </a:r>
            <a:r>
              <a:rPr lang="en-US" dirty="0">
                <a:sym typeface="Symbol"/>
              </a:rPr>
              <a:t>,  M. </a:t>
            </a:r>
            <a:r>
              <a:rPr lang="en-US" dirty="0" err="1">
                <a:sym typeface="Symbol"/>
              </a:rPr>
              <a:t>Lykiardopoulou</a:t>
            </a:r>
            <a:r>
              <a:rPr lang="en-US" dirty="0">
                <a:sym typeface="Symbol"/>
              </a:rPr>
              <a:t>, F. M. Millan, A. </a:t>
            </a:r>
            <a:r>
              <a:rPr lang="en-US" dirty="0" err="1">
                <a:sym typeface="Symbol"/>
              </a:rPr>
              <a:t>Mollaebrahimi</a:t>
            </a:r>
            <a:r>
              <a:rPr lang="en-US" dirty="0">
                <a:sym typeface="Symbol"/>
              </a:rPr>
              <a:t>,  S. Paul, D. Ray, C. Walls, A. Weaver</a:t>
            </a:r>
          </a:p>
          <a:p>
            <a:endParaRPr lang="en-US" dirty="0">
              <a:sym typeface="Symbol"/>
            </a:endParaRPr>
          </a:p>
          <a:p>
            <a:r>
              <a:rPr lang="en-US" b="1" dirty="0">
                <a:sym typeface="Symbol"/>
              </a:rPr>
              <a:t>Collaborators </a:t>
            </a:r>
            <a:r>
              <a:rPr lang="en-US" dirty="0">
                <a:sym typeface="Symbol"/>
              </a:rPr>
              <a:t>K. Leach, X. </a:t>
            </a:r>
            <a:r>
              <a:rPr lang="en-US" dirty="0" err="1">
                <a:sym typeface="Symbol"/>
              </a:rPr>
              <a:t>Mougeot</a:t>
            </a:r>
            <a:endParaRPr lang="en-US" dirty="0">
              <a:sym typeface="Symbol"/>
            </a:endParaRPr>
          </a:p>
        </p:txBody>
      </p:sp>
      <p:pic>
        <p:nvPicPr>
          <p:cNvPr id="14" name="Picture 2" descr="http://media.mwcradio.com/mimesis/2011-08/22/500px-Central-Michigan-University-seal_png_475x310_q85.jpg">
            <a:extLst>
              <a:ext uri="{FF2B5EF4-FFF2-40B4-BE49-F238E27FC236}">
                <a16:creationId xmlns:a16="http://schemas.microsoft.com/office/drawing/2014/main" id="{495ACAA1-7407-2A4D-FBBE-C0748A0401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91603" y="3648830"/>
            <a:ext cx="838200" cy="81969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FRIB logo">
            <a:extLst>
              <a:ext uri="{FF2B5EF4-FFF2-40B4-BE49-F238E27FC236}">
                <a16:creationId xmlns:a16="http://schemas.microsoft.com/office/drawing/2014/main" id="{70889ABD-962B-9952-5472-4725EF48AC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360" y="5012319"/>
            <a:ext cx="819691" cy="81969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574C41DE-822D-C605-8E92-D7D58307890A}"/>
              </a:ext>
            </a:extLst>
          </p:cNvPr>
          <p:cNvGrpSpPr/>
          <p:nvPr/>
        </p:nvGrpSpPr>
        <p:grpSpPr>
          <a:xfrm>
            <a:off x="493305" y="5952504"/>
            <a:ext cx="763929" cy="813721"/>
            <a:chOff x="7650866" y="3429000"/>
            <a:chExt cx="763929" cy="813721"/>
          </a:xfrm>
        </p:grpSpPr>
        <p:pic>
          <p:nvPicPr>
            <p:cNvPr id="17" name="Picture 16" descr="A blue background with white text&#10;&#10;AI-generated content may be incorrect.">
              <a:extLst>
                <a:ext uri="{FF2B5EF4-FFF2-40B4-BE49-F238E27FC236}">
                  <a16:creationId xmlns:a16="http://schemas.microsoft.com/office/drawing/2014/main" id="{EE78BDB9-9661-5978-B106-66FA6E835797}"/>
                </a:ext>
              </a:extLst>
            </p:cNvPr>
            <p:cNvPicPr>
              <a:picLocks noChangeAspect="1"/>
            </p:cNvPicPr>
            <p:nvPr/>
          </p:nvPicPr>
          <p:blipFill>
            <a:blip r:embed="rId8"/>
            <a:srcRect l="2914" r="70469"/>
            <a:stretch/>
          </p:blipFill>
          <p:spPr>
            <a:xfrm>
              <a:off x="7650866" y="3429000"/>
              <a:ext cx="763929" cy="812800"/>
            </a:xfrm>
            <a:prstGeom prst="rect">
              <a:avLst/>
            </a:prstGeom>
          </p:spPr>
        </p:pic>
        <p:pic>
          <p:nvPicPr>
            <p:cNvPr id="18" name="Picture 17" descr="A blue background with white text&#10;&#10;AI-generated content may be incorrect.">
              <a:extLst>
                <a:ext uri="{FF2B5EF4-FFF2-40B4-BE49-F238E27FC236}">
                  <a16:creationId xmlns:a16="http://schemas.microsoft.com/office/drawing/2014/main" id="{1A6F5003-5D71-7527-9FF8-48BA4DBE5C85}"/>
                </a:ext>
              </a:extLst>
            </p:cNvPr>
            <p:cNvPicPr>
              <a:picLocks noChangeAspect="1"/>
            </p:cNvPicPr>
            <p:nvPr/>
          </p:nvPicPr>
          <p:blipFill>
            <a:blip r:embed="rId8"/>
            <a:srcRect l="93" r="95541"/>
            <a:stretch/>
          </p:blipFill>
          <p:spPr>
            <a:xfrm>
              <a:off x="8289464" y="3429921"/>
              <a:ext cx="125331" cy="812800"/>
            </a:xfrm>
            <a:prstGeom prst="rect">
              <a:avLst/>
            </a:prstGeom>
          </p:spPr>
        </p:pic>
      </p:grpSp>
      <p:pic>
        <p:nvPicPr>
          <p:cNvPr id="3074" name="Picture 2" descr="Particle Accelerator Centre – TRIUMF">
            <a:extLst>
              <a:ext uri="{FF2B5EF4-FFF2-40B4-BE49-F238E27FC236}">
                <a16:creationId xmlns:a16="http://schemas.microsoft.com/office/drawing/2014/main" id="{7D53048D-87A0-CB88-F463-50FE1804A56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79837"/>
          <a:stretch>
            <a:fillRect/>
          </a:stretch>
        </p:blipFill>
        <p:spPr bwMode="auto">
          <a:xfrm>
            <a:off x="6411637" y="5093346"/>
            <a:ext cx="818166" cy="739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541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0BB96-66C5-B93F-4FBA-5D69904F065B}"/>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68DA9A83-127F-A87A-6B1B-2EF206B14145}"/>
              </a:ext>
            </a:extLst>
          </p:cNvPr>
          <p:cNvGrpSpPr/>
          <p:nvPr/>
        </p:nvGrpSpPr>
        <p:grpSpPr>
          <a:xfrm>
            <a:off x="2519688" y="1518151"/>
            <a:ext cx="7339015" cy="4083864"/>
            <a:chOff x="0" y="-2295"/>
            <a:chExt cx="12002814" cy="541150"/>
          </a:xfrm>
        </p:grpSpPr>
        <p:sp>
          <p:nvSpPr>
            <p:cNvPr id="6" name="Rectangle 5">
              <a:extLst>
                <a:ext uri="{FF2B5EF4-FFF2-40B4-BE49-F238E27FC236}">
                  <a16:creationId xmlns:a16="http://schemas.microsoft.com/office/drawing/2014/main" id="{8C3C96CF-2533-FB31-4111-2B59479808BB}"/>
                </a:ext>
              </a:extLst>
            </p:cNvPr>
            <p:cNvSpPr/>
            <p:nvPr/>
          </p:nvSpPr>
          <p:spPr>
            <a:xfrm>
              <a:off x="0" y="-2295"/>
              <a:ext cx="12002814" cy="541150"/>
            </a:xfrm>
            <a:prstGeom prst="rect">
              <a:avLst/>
            </a:prstGeom>
            <a:solidFill>
              <a:srgbClr val="FFD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A7E6509-73A4-5004-81B8-1EBD241661EE}"/>
                </a:ext>
              </a:extLst>
            </p:cNvPr>
            <p:cNvSpPr/>
            <p:nvPr/>
          </p:nvSpPr>
          <p:spPr>
            <a:xfrm>
              <a:off x="0" y="163226"/>
              <a:ext cx="12002812" cy="175368"/>
            </a:xfrm>
            <a:prstGeom prst="rect">
              <a:avLst/>
            </a:prstGeom>
            <a:noFill/>
          </p:spPr>
          <p:txBody>
            <a:bodyPr wrap="square" lIns="91440" tIns="45720" rIns="91440" bIns="45720" anchor="ctr">
              <a:spAutoFit/>
            </a:bodyPr>
            <a:lstStyle/>
            <a:p>
              <a:pPr algn="ctr"/>
              <a:r>
                <a:rPr lang="en-US" sz="4000" b="1" i="0" u="none" strike="noStrike" dirty="0">
                  <a:solidFill>
                    <a:srgbClr val="8E0B3C"/>
                  </a:solidFill>
                  <a:effectLst>
                    <a:outerShdw blurRad="50800" dist="38100" algn="l" rotWithShape="0">
                      <a:prstClr val="black">
                        <a:alpha val="40000"/>
                      </a:prstClr>
                    </a:outerShdw>
                  </a:effectLst>
                  <a:latin typeface="Calibri" panose="020F0502020204030204" pitchFamily="34" charset="0"/>
                </a:rPr>
                <a:t>Fundamental Symmetries</a:t>
              </a:r>
            </a:p>
            <a:p>
              <a:pPr algn="ctr"/>
              <a:r>
                <a:rPr lang="en-US" sz="4000" b="1" cap="none" spc="0" dirty="0">
                  <a:ln w="0"/>
                  <a:solidFill>
                    <a:srgbClr val="8E0B3C"/>
                  </a:solidFill>
                  <a:effectLst>
                    <a:outerShdw blurRad="50800" dist="38100" algn="l" rotWithShape="0">
                      <a:prstClr val="black">
                        <a:alpha val="40000"/>
                      </a:prstClr>
                    </a:outerShdw>
                  </a:effectLst>
                  <a:latin typeface="Calibri" panose="020F0502020204030204" pitchFamily="34" charset="0"/>
                </a:rPr>
                <a:t>&amp; Neutrino Physics</a:t>
              </a:r>
              <a:endParaRPr lang="en-US" sz="4000" b="1" cap="none" spc="0" dirty="0">
                <a:ln w="0"/>
                <a:solidFill>
                  <a:srgbClr val="8E0B3C"/>
                </a:solidFill>
                <a:effectLst>
                  <a:outerShdw blurRad="50800" dist="38100" algn="l" rotWithShape="0">
                    <a:prstClr val="black">
                      <a:alpha val="40000"/>
                    </a:prstClr>
                  </a:outerShdw>
                </a:effectLst>
              </a:endParaRPr>
            </a:p>
          </p:txBody>
        </p:sp>
      </p:grpSp>
      <p:pic>
        <p:nvPicPr>
          <p:cNvPr id="7" name="Picture 2" descr="http://media.mwcradio.com/mimesis/2011-08/22/500px-Central-Michigan-University-seal_png_475x310_q85.jpg">
            <a:extLst>
              <a:ext uri="{FF2B5EF4-FFF2-40B4-BE49-F238E27FC236}">
                <a16:creationId xmlns:a16="http://schemas.microsoft.com/office/drawing/2014/main" id="{03984F4F-FD2A-30A5-93EE-B7FDE4F263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21"/>
            <a:ext cx="1111170" cy="10866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media.mwcradio.com/mimesis/2011-08/22/500px-Central-Michigan-University-seal_png_475x310_q85.jpg">
            <a:extLst>
              <a:ext uri="{FF2B5EF4-FFF2-40B4-BE49-F238E27FC236}">
                <a16:creationId xmlns:a16="http://schemas.microsoft.com/office/drawing/2014/main" id="{997B4C50-DC02-76D7-319B-CD1B38747D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80830" y="-1"/>
            <a:ext cx="1111170" cy="1086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383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EB46B-383E-1D40-3CE1-E152F15908DD}"/>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E5D3B599-E30B-85AB-D83B-32A727CE29DC}"/>
              </a:ext>
            </a:extLst>
          </p:cNvPr>
          <p:cNvSpPr/>
          <p:nvPr/>
        </p:nvSpPr>
        <p:spPr>
          <a:xfrm>
            <a:off x="7705209" y="1877562"/>
            <a:ext cx="2052691" cy="894300"/>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D3B3CB2-D62B-0E98-8A70-76275A5203D7}"/>
              </a:ext>
            </a:extLst>
          </p:cNvPr>
          <p:cNvSpPr/>
          <p:nvPr/>
        </p:nvSpPr>
        <p:spPr>
          <a:xfrm>
            <a:off x="5913062" y="4267672"/>
            <a:ext cx="5567350" cy="604293"/>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37C1CD1-D5FB-03F9-2A0A-77F102E0EFF2}"/>
              </a:ext>
            </a:extLst>
          </p:cNvPr>
          <p:cNvSpPr/>
          <p:nvPr/>
        </p:nvSpPr>
        <p:spPr>
          <a:xfrm>
            <a:off x="5476623" y="5202621"/>
            <a:ext cx="6412681" cy="1492469"/>
          </a:xfrm>
          <a:prstGeom prst="rect">
            <a:avLst/>
          </a:prstGeom>
          <a:solidFill>
            <a:schemeClr val="bg1"/>
          </a:solidFill>
          <a:ln w="285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D3FDC850-B048-954A-EFC0-84D059868519}"/>
              </a:ext>
            </a:extLst>
          </p:cNvPr>
          <p:cNvGrpSpPr/>
          <p:nvPr/>
        </p:nvGrpSpPr>
        <p:grpSpPr>
          <a:xfrm>
            <a:off x="0" y="-3271"/>
            <a:ext cx="12192000" cy="771091"/>
            <a:chOff x="0" y="-2295"/>
            <a:chExt cx="12002814" cy="541150"/>
          </a:xfrm>
        </p:grpSpPr>
        <p:sp>
          <p:nvSpPr>
            <p:cNvPr id="6" name="Rectangle 5">
              <a:extLst>
                <a:ext uri="{FF2B5EF4-FFF2-40B4-BE49-F238E27FC236}">
                  <a16:creationId xmlns:a16="http://schemas.microsoft.com/office/drawing/2014/main" id="{22F3DA90-9EFD-F191-769F-76915C63D813}"/>
                </a:ext>
              </a:extLst>
            </p:cNvPr>
            <p:cNvSpPr/>
            <p:nvPr/>
          </p:nvSpPr>
          <p:spPr>
            <a:xfrm>
              <a:off x="0" y="-2295"/>
              <a:ext cx="12002814" cy="541150"/>
            </a:xfrm>
            <a:prstGeom prst="rect">
              <a:avLst/>
            </a:prstGeom>
            <a:solidFill>
              <a:srgbClr val="FFD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419F8C6-9B77-4216-9B9F-8AC55FDC8D39}"/>
                </a:ext>
              </a:extLst>
            </p:cNvPr>
            <p:cNvSpPr/>
            <p:nvPr/>
          </p:nvSpPr>
          <p:spPr>
            <a:xfrm>
              <a:off x="0" y="50447"/>
              <a:ext cx="12002813" cy="453594"/>
            </a:xfrm>
            <a:prstGeom prst="rect">
              <a:avLst/>
            </a:prstGeom>
            <a:noFill/>
          </p:spPr>
          <p:txBody>
            <a:bodyPr wrap="square" lIns="91440" tIns="45720" rIns="91440" bIns="45720" anchor="ctr">
              <a:spAutoFit/>
            </a:bodyPr>
            <a:lstStyle/>
            <a:p>
              <a:pPr algn="ctr"/>
              <a:r>
                <a:rPr lang="en-US" sz="3600" b="1" dirty="0">
                  <a:solidFill>
                    <a:srgbClr val="8E0B3C"/>
                  </a:solidFill>
                  <a:effectLst>
                    <a:outerShdw blurRad="50800" dist="38100" algn="l" rotWithShape="0">
                      <a:prstClr val="black">
                        <a:alpha val="40000"/>
                      </a:prstClr>
                    </a:outerShdw>
                  </a:effectLst>
                  <a:latin typeface="Calibri" panose="020F0502020204030204" pitchFamily="34" charset="0"/>
                </a:rPr>
                <a:t>Penning Trap Measurements of Q values</a:t>
              </a:r>
              <a:endParaRPr lang="en-US" sz="3600" b="1" cap="none" spc="0" dirty="0">
                <a:ln w="0"/>
                <a:solidFill>
                  <a:srgbClr val="8E0B3C"/>
                </a:solidFill>
                <a:effectLst>
                  <a:outerShdw blurRad="50800" dist="38100" algn="l" rotWithShape="0">
                    <a:prstClr val="black">
                      <a:alpha val="40000"/>
                    </a:prstClr>
                  </a:outerShdw>
                </a:effectLst>
              </a:endParaRPr>
            </a:p>
          </p:txBody>
        </p:sp>
      </p:grpSp>
      <p:pic>
        <p:nvPicPr>
          <p:cNvPr id="7" name="Picture 2" descr="http://media.mwcradio.com/mimesis/2011-08/22/500px-Central-Michigan-University-seal_png_475x310_q85.jpg">
            <a:extLst>
              <a:ext uri="{FF2B5EF4-FFF2-40B4-BE49-F238E27FC236}">
                <a16:creationId xmlns:a16="http://schemas.microsoft.com/office/drawing/2014/main" id="{8D447699-A3CB-50AE-BF5C-84BA5F4612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21"/>
            <a:ext cx="783296" cy="7659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media.mwcradio.com/mimesis/2011-08/22/500px-Central-Michigan-University-seal_png_475x310_q85.jpg">
            <a:extLst>
              <a:ext uri="{FF2B5EF4-FFF2-40B4-BE49-F238E27FC236}">
                <a16:creationId xmlns:a16="http://schemas.microsoft.com/office/drawing/2014/main" id="{6B985FA3-3DC1-EFBC-86A3-15A08C9B05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06842" y="0"/>
            <a:ext cx="785158" cy="7678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7A1A490-5D37-EAEE-8EC3-C0E971FE6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265" y="2140696"/>
            <a:ext cx="2463993" cy="2242590"/>
          </a:xfrm>
          <a:prstGeom prst="rect">
            <a:avLst/>
          </a:prstGeom>
        </p:spPr>
      </p:pic>
      <p:sp>
        <p:nvSpPr>
          <p:cNvPr id="3" name="TextBox 29">
            <a:extLst>
              <a:ext uri="{FF2B5EF4-FFF2-40B4-BE49-F238E27FC236}">
                <a16:creationId xmlns:a16="http://schemas.microsoft.com/office/drawing/2014/main" id="{65226593-DC90-3262-38B4-A69E50E63275}"/>
              </a:ext>
            </a:extLst>
          </p:cNvPr>
          <p:cNvSpPr txBox="1">
            <a:spLocks noChangeArrowheads="1"/>
          </p:cNvSpPr>
          <p:nvPr/>
        </p:nvSpPr>
        <p:spPr bwMode="auto">
          <a:xfrm>
            <a:off x="2393688" y="4612289"/>
            <a:ext cx="2427716" cy="1077218"/>
          </a:xfrm>
          <a:prstGeom prst="rect">
            <a:avLst/>
          </a:prstGeom>
          <a:noFill/>
          <a:ln w="9525">
            <a:noFill/>
            <a:miter lim="800000"/>
            <a:headEnd/>
            <a:tailEnd/>
          </a:ln>
        </p:spPr>
        <p:txBody>
          <a:bodyPr wrap="none">
            <a:spAutoFit/>
          </a:bodyPr>
          <a:lstStyle/>
          <a:p>
            <a:r>
              <a:rPr lang="el-GR" sz="1600" i="1" dirty="0">
                <a:latin typeface="Times New Roman" pitchFamily="18" charset="0"/>
              </a:rPr>
              <a:t>ν</a:t>
            </a:r>
            <a:r>
              <a:rPr lang="en-US" sz="1600" i="1" baseline="-25000" dirty="0">
                <a:latin typeface="Times New Roman" pitchFamily="18" charset="0"/>
              </a:rPr>
              <a:t>c </a:t>
            </a:r>
            <a:r>
              <a:rPr lang="en-US" sz="1600" dirty="0"/>
              <a:t>= cyclotron frequency</a:t>
            </a:r>
            <a:endParaRPr lang="en-US" sz="1600" i="1" dirty="0">
              <a:latin typeface="Times New Roman" pitchFamily="18" charset="0"/>
              <a:cs typeface="Times New Roman" pitchFamily="18" charset="0"/>
            </a:endParaRPr>
          </a:p>
          <a:p>
            <a:r>
              <a:rPr lang="en-US" sz="1600" i="1" dirty="0">
                <a:latin typeface="Times New Roman" pitchFamily="18" charset="0"/>
                <a:cs typeface="Times New Roman" pitchFamily="18" charset="0"/>
              </a:rPr>
              <a:t>m</a:t>
            </a:r>
            <a:r>
              <a:rPr lang="en-US" sz="1600" i="1" dirty="0"/>
              <a:t> </a:t>
            </a:r>
            <a:r>
              <a:rPr lang="en-US" sz="1600" dirty="0"/>
              <a:t>= mass</a:t>
            </a:r>
          </a:p>
          <a:p>
            <a:r>
              <a:rPr lang="en-US" sz="1600" i="1" dirty="0">
                <a:latin typeface="Times New Roman" pitchFamily="18" charset="0"/>
                <a:cs typeface="Times New Roman" pitchFamily="18" charset="0"/>
              </a:rPr>
              <a:t>q</a:t>
            </a:r>
            <a:r>
              <a:rPr lang="en-US" sz="1600" i="1" dirty="0"/>
              <a:t> </a:t>
            </a:r>
            <a:r>
              <a:rPr lang="en-US" sz="1600" dirty="0"/>
              <a:t>= charge</a:t>
            </a:r>
          </a:p>
          <a:p>
            <a:r>
              <a:rPr lang="en-US" sz="1600" i="1" dirty="0">
                <a:latin typeface="Times New Roman" pitchFamily="18" charset="0"/>
                <a:cs typeface="Times New Roman" pitchFamily="18" charset="0"/>
              </a:rPr>
              <a:t>B</a:t>
            </a:r>
            <a:r>
              <a:rPr lang="en-US" sz="1600" i="1" dirty="0"/>
              <a:t> </a:t>
            </a:r>
            <a:r>
              <a:rPr lang="en-US" sz="1600" dirty="0"/>
              <a:t>= magnetic field strength</a:t>
            </a:r>
          </a:p>
        </p:txBody>
      </p:sp>
      <p:cxnSp>
        <p:nvCxnSpPr>
          <p:cNvPr id="4" name="Straight Connector 3">
            <a:extLst>
              <a:ext uri="{FF2B5EF4-FFF2-40B4-BE49-F238E27FC236}">
                <a16:creationId xmlns:a16="http://schemas.microsoft.com/office/drawing/2014/main" id="{FFE03A86-D86A-B82D-C12F-7C0515221B7B}"/>
              </a:ext>
            </a:extLst>
          </p:cNvPr>
          <p:cNvCxnSpPr/>
          <p:nvPr/>
        </p:nvCxnSpPr>
        <p:spPr>
          <a:xfrm>
            <a:off x="1239701" y="2222944"/>
            <a:ext cx="8792" cy="2057388"/>
          </a:xfrm>
          <a:prstGeom prst="line">
            <a:avLst/>
          </a:prstGeom>
          <a:ln w="22225">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B4876C5-31A3-559E-2887-00BFADF34CA9}"/>
              </a:ext>
            </a:extLst>
          </p:cNvPr>
          <p:cNvCxnSpPr/>
          <p:nvPr/>
        </p:nvCxnSpPr>
        <p:spPr>
          <a:xfrm>
            <a:off x="1026749" y="2222932"/>
            <a:ext cx="8792" cy="2057388"/>
          </a:xfrm>
          <a:prstGeom prst="line">
            <a:avLst/>
          </a:prstGeom>
          <a:ln w="22225">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7B1A904-DC9A-A896-27A0-4499F9B189A3}"/>
              </a:ext>
            </a:extLst>
          </p:cNvPr>
          <p:cNvCxnSpPr/>
          <p:nvPr/>
        </p:nvCxnSpPr>
        <p:spPr>
          <a:xfrm>
            <a:off x="1659805" y="2222944"/>
            <a:ext cx="8792" cy="2057388"/>
          </a:xfrm>
          <a:prstGeom prst="line">
            <a:avLst/>
          </a:prstGeom>
          <a:ln w="22225">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BCE4590-3D98-1D84-1B8C-5864AF110196}"/>
              </a:ext>
            </a:extLst>
          </p:cNvPr>
          <p:cNvCxnSpPr/>
          <p:nvPr/>
        </p:nvCxnSpPr>
        <p:spPr>
          <a:xfrm>
            <a:off x="1447436" y="2222932"/>
            <a:ext cx="8792" cy="2057388"/>
          </a:xfrm>
          <a:prstGeom prst="line">
            <a:avLst/>
          </a:prstGeom>
          <a:ln w="22225">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59957A2-2793-76D4-3519-10209F13984F}"/>
              </a:ext>
            </a:extLst>
          </p:cNvPr>
          <p:cNvSpPr/>
          <p:nvPr/>
        </p:nvSpPr>
        <p:spPr>
          <a:xfrm>
            <a:off x="802280" y="3213532"/>
            <a:ext cx="106680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46F018A6-C15B-C36F-4911-4845B2C94818}"/>
              </a:ext>
            </a:extLst>
          </p:cNvPr>
          <p:cNvCxnSpPr/>
          <p:nvPr/>
        </p:nvCxnSpPr>
        <p:spPr>
          <a:xfrm flipH="1">
            <a:off x="1271200" y="3437296"/>
            <a:ext cx="227674" cy="4836"/>
          </a:xfrm>
          <a:prstGeom prst="straightConnector1">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E86C973C-A069-CA7F-9B8F-A95F34D6E248}"/>
              </a:ext>
            </a:extLst>
          </p:cNvPr>
          <p:cNvGrpSpPr/>
          <p:nvPr/>
        </p:nvGrpSpPr>
        <p:grpSpPr>
          <a:xfrm>
            <a:off x="1399014" y="3204740"/>
            <a:ext cx="300082" cy="369332"/>
            <a:chOff x="1739734" y="3344008"/>
            <a:chExt cx="300082" cy="369332"/>
          </a:xfrm>
        </p:grpSpPr>
        <p:sp>
          <p:nvSpPr>
            <p:cNvPr id="16" name="Oval 15">
              <a:extLst>
                <a:ext uri="{FF2B5EF4-FFF2-40B4-BE49-F238E27FC236}">
                  <a16:creationId xmlns:a16="http://schemas.microsoft.com/office/drawing/2014/main" id="{F6BBEED0-92FF-BE83-2D29-553E58835CD1}"/>
                </a:ext>
              </a:extLst>
            </p:cNvPr>
            <p:cNvSpPr/>
            <p:nvPr/>
          </p:nvSpPr>
          <p:spPr>
            <a:xfrm>
              <a:off x="1780766" y="3429000"/>
              <a:ext cx="228600" cy="228600"/>
            </a:xfrm>
            <a:prstGeom prst="ellipse">
              <a:avLst/>
            </a:prstGeom>
            <a:gradFill flip="none" rotWithShape="1">
              <a:gsLst>
                <a:gs pos="0">
                  <a:srgbClr val="03D4A8"/>
                </a:gs>
                <a:gs pos="25000">
                  <a:srgbClr val="21D6E0"/>
                </a:gs>
                <a:gs pos="75000">
                  <a:srgbClr val="0087E6"/>
                </a:gs>
                <a:gs pos="100000">
                  <a:srgbClr val="005CBF"/>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6086F1E-5186-F0F7-856E-51F894D9CD98}"/>
                </a:ext>
              </a:extLst>
            </p:cNvPr>
            <p:cNvSpPr txBox="1"/>
            <p:nvPr/>
          </p:nvSpPr>
          <p:spPr>
            <a:xfrm>
              <a:off x="1739734" y="3344008"/>
              <a:ext cx="300082" cy="369332"/>
            </a:xfrm>
            <a:prstGeom prst="rect">
              <a:avLst/>
            </a:prstGeom>
            <a:noFill/>
          </p:spPr>
          <p:txBody>
            <a:bodyPr wrap="none" rtlCol="0">
              <a:spAutoFit/>
            </a:bodyPr>
            <a:lstStyle/>
            <a:p>
              <a:r>
                <a:rPr lang="en-US" dirty="0"/>
                <a:t>+</a:t>
              </a:r>
            </a:p>
          </p:txBody>
        </p:sp>
      </p:grpSp>
      <p:sp>
        <p:nvSpPr>
          <p:cNvPr id="18" name="TextBox 17">
            <a:extLst>
              <a:ext uri="{FF2B5EF4-FFF2-40B4-BE49-F238E27FC236}">
                <a16:creationId xmlns:a16="http://schemas.microsoft.com/office/drawing/2014/main" id="{CC1E475B-DCC8-A2F0-3575-7B9300BC3AB6}"/>
              </a:ext>
            </a:extLst>
          </p:cNvPr>
          <p:cNvSpPr txBox="1"/>
          <p:nvPr/>
        </p:nvSpPr>
        <p:spPr>
          <a:xfrm>
            <a:off x="497480" y="1689532"/>
            <a:ext cx="1656159" cy="369332"/>
          </a:xfrm>
          <a:prstGeom prst="rect">
            <a:avLst/>
          </a:prstGeom>
          <a:noFill/>
        </p:spPr>
        <p:txBody>
          <a:bodyPr wrap="none" rtlCol="0">
            <a:spAutoFit/>
          </a:bodyPr>
          <a:lstStyle/>
          <a:p>
            <a:r>
              <a:rPr lang="en-US" u="sng" dirty="0"/>
              <a:t>Uniform B-Field</a:t>
            </a:r>
          </a:p>
        </p:txBody>
      </p:sp>
      <p:sp>
        <p:nvSpPr>
          <p:cNvPr id="19" name="TextBox 18">
            <a:extLst>
              <a:ext uri="{FF2B5EF4-FFF2-40B4-BE49-F238E27FC236}">
                <a16:creationId xmlns:a16="http://schemas.microsoft.com/office/drawing/2014/main" id="{EDFE9510-06BD-E991-14EC-07B6D71DB497}"/>
              </a:ext>
            </a:extLst>
          </p:cNvPr>
          <p:cNvSpPr txBox="1"/>
          <p:nvPr/>
        </p:nvSpPr>
        <p:spPr>
          <a:xfrm>
            <a:off x="3079488" y="1701200"/>
            <a:ext cx="1992853" cy="369332"/>
          </a:xfrm>
          <a:prstGeom prst="rect">
            <a:avLst/>
          </a:prstGeom>
          <a:noFill/>
        </p:spPr>
        <p:txBody>
          <a:bodyPr wrap="none" rtlCol="0">
            <a:spAutoFit/>
          </a:bodyPr>
          <a:lstStyle/>
          <a:p>
            <a:r>
              <a:rPr lang="en-US" u="sng" dirty="0"/>
              <a:t>Quadrupole E-Field</a:t>
            </a:r>
          </a:p>
        </p:txBody>
      </p:sp>
      <p:sp>
        <p:nvSpPr>
          <p:cNvPr id="20" name="TextBox 19">
            <a:extLst>
              <a:ext uri="{FF2B5EF4-FFF2-40B4-BE49-F238E27FC236}">
                <a16:creationId xmlns:a16="http://schemas.microsoft.com/office/drawing/2014/main" id="{566441B5-F096-6279-8036-547B45F3C10B}"/>
              </a:ext>
            </a:extLst>
          </p:cNvPr>
          <p:cNvSpPr txBox="1"/>
          <p:nvPr/>
        </p:nvSpPr>
        <p:spPr>
          <a:xfrm>
            <a:off x="2165088" y="3137332"/>
            <a:ext cx="364202" cy="523220"/>
          </a:xfrm>
          <a:prstGeom prst="rect">
            <a:avLst/>
          </a:prstGeom>
          <a:noFill/>
        </p:spPr>
        <p:txBody>
          <a:bodyPr wrap="none" rtlCol="0">
            <a:spAutoFit/>
          </a:bodyPr>
          <a:lstStyle/>
          <a:p>
            <a:r>
              <a:rPr lang="en-US" sz="2800" b="1" dirty="0"/>
              <a:t>+</a:t>
            </a:r>
          </a:p>
        </p:txBody>
      </p:sp>
      <p:sp>
        <p:nvSpPr>
          <p:cNvPr id="21" name="TextBox 20">
            <a:extLst>
              <a:ext uri="{FF2B5EF4-FFF2-40B4-BE49-F238E27FC236}">
                <a16:creationId xmlns:a16="http://schemas.microsoft.com/office/drawing/2014/main" id="{307A006F-22AC-CF2E-6640-EEF303094E2D}"/>
              </a:ext>
            </a:extLst>
          </p:cNvPr>
          <p:cNvSpPr txBox="1"/>
          <p:nvPr/>
        </p:nvSpPr>
        <p:spPr>
          <a:xfrm>
            <a:off x="497480" y="5868864"/>
            <a:ext cx="4742580" cy="369332"/>
          </a:xfrm>
          <a:prstGeom prst="rect">
            <a:avLst/>
          </a:prstGeom>
          <a:solidFill>
            <a:srgbClr val="FFD200"/>
          </a:solidFill>
          <a:ln>
            <a:solidFill>
              <a:schemeClr val="tx1"/>
            </a:solidFill>
          </a:ln>
        </p:spPr>
        <p:txBody>
          <a:bodyPr wrap="none" rtlCol="0">
            <a:spAutoFit/>
          </a:bodyPr>
          <a:lstStyle/>
          <a:p>
            <a:r>
              <a:rPr lang="en-US" dirty="0"/>
              <a:t>Measure cyclotron frequency to determine mass</a:t>
            </a:r>
          </a:p>
        </p:txBody>
      </p:sp>
      <p:pic>
        <p:nvPicPr>
          <p:cNvPr id="22" name="Picture 21">
            <a:extLst>
              <a:ext uri="{FF2B5EF4-FFF2-40B4-BE49-F238E27FC236}">
                <a16:creationId xmlns:a16="http://schemas.microsoft.com/office/drawing/2014/main" id="{96457CBB-D618-B02E-FB94-D01B932769EC}"/>
              </a:ext>
            </a:extLst>
          </p:cNvPr>
          <p:cNvPicPr>
            <a:picLocks noChangeAspect="1"/>
          </p:cNvPicPr>
          <p:nvPr/>
        </p:nvPicPr>
        <p:blipFill rotWithShape="1">
          <a:blip r:embed="rId3">
            <a:extLst>
              <a:ext uri="{28A0092B-C50C-407E-A947-70E740481C1C}">
                <a14:useLocalDpi xmlns:a14="http://schemas.microsoft.com/office/drawing/2010/main" val="0"/>
              </a:ext>
            </a:extLst>
          </a:blip>
          <a:srcRect l="30235" t="4748" r="57395" b="81661"/>
          <a:stretch/>
        </p:blipFill>
        <p:spPr>
          <a:xfrm>
            <a:off x="1729278" y="2249365"/>
            <a:ext cx="304801" cy="304800"/>
          </a:xfrm>
          <a:prstGeom prst="rect">
            <a:avLst/>
          </a:prstGeom>
        </p:spPr>
      </p:pic>
      <p:sp>
        <p:nvSpPr>
          <p:cNvPr id="23" name="Rectangle 22">
            <a:extLst>
              <a:ext uri="{FF2B5EF4-FFF2-40B4-BE49-F238E27FC236}">
                <a16:creationId xmlns:a16="http://schemas.microsoft.com/office/drawing/2014/main" id="{4A6BB505-7752-35BB-FE72-0B79DCECA471}"/>
              </a:ext>
            </a:extLst>
          </p:cNvPr>
          <p:cNvSpPr/>
          <p:nvPr/>
        </p:nvSpPr>
        <p:spPr>
          <a:xfrm>
            <a:off x="1980592" y="2261031"/>
            <a:ext cx="198633" cy="2931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15">
            <a:extLst>
              <a:ext uri="{FF2B5EF4-FFF2-40B4-BE49-F238E27FC236}">
                <a16:creationId xmlns:a16="http://schemas.microsoft.com/office/drawing/2014/main" id="{DE4D2406-F49B-A784-6D96-D3A34EE07330}"/>
              </a:ext>
            </a:extLst>
          </p:cNvPr>
          <p:cNvPicPr>
            <a:picLocks noChangeAspect="1" noChangeArrowheads="1"/>
          </p:cNvPicPr>
          <p:nvPr/>
        </p:nvPicPr>
        <p:blipFill>
          <a:blip r:embed="rId4" cstate="print"/>
          <a:srcRect l="40477" t="27429" r="46518" b="60380"/>
          <a:stretch>
            <a:fillRect/>
          </a:stretch>
        </p:blipFill>
        <p:spPr bwMode="auto">
          <a:xfrm>
            <a:off x="692509" y="4715131"/>
            <a:ext cx="1464616" cy="85805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BA0FBF90-742F-464A-94FA-8ACDD281195E}"/>
                  </a:ext>
                </a:extLst>
              </p:cNvPr>
              <p:cNvSpPr txBox="1"/>
              <p:nvPr/>
            </p:nvSpPr>
            <p:spPr>
              <a:xfrm>
                <a:off x="5671939" y="951637"/>
                <a:ext cx="5734903" cy="707886"/>
              </a:xfrm>
              <a:prstGeom prst="rect">
                <a:avLst/>
              </a:prstGeom>
              <a:noFill/>
            </p:spPr>
            <p:txBody>
              <a:bodyPr wrap="none" rtlCol="0">
                <a:spAutoFit/>
              </a:bodyPr>
              <a:lstStyle/>
              <a:p>
                <a:r>
                  <a:rPr lang="en-US" sz="2000" dirty="0"/>
                  <a:t>However, we can measure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𝜈</m:t>
                        </m:r>
                      </m:e>
                      <m:sub>
                        <m:r>
                          <a:rPr lang="en-US" sz="2000" b="0" i="1" smtClean="0">
                            <a:latin typeface="Cambria Math" panose="02040503050406030204" pitchFamily="18" charset="0"/>
                          </a:rPr>
                          <m:t>𝑐</m:t>
                        </m:r>
                      </m:sub>
                    </m:sSub>
                  </m:oMath>
                </a14:m>
                <a:r>
                  <a:rPr lang="en-US" sz="2000" dirty="0"/>
                  <a:t> more precisely than </a:t>
                </a:r>
                <a14:m>
                  <m:oMath xmlns:m="http://schemas.openxmlformats.org/officeDocument/2006/math">
                    <m:r>
                      <a:rPr lang="en-US" sz="2000" i="1">
                        <a:latin typeface="Cambria Math" panose="02040503050406030204" pitchFamily="18" charset="0"/>
                      </a:rPr>
                      <m:t>𝐵</m:t>
                    </m:r>
                    <m:r>
                      <a:rPr lang="en-US" sz="2000" b="0" i="1" smtClean="0">
                        <a:latin typeface="Cambria Math" panose="02040503050406030204" pitchFamily="18" charset="0"/>
                      </a:rPr>
                      <m:t>,</m:t>
                    </m:r>
                    <m:r>
                      <a:rPr lang="en-US" sz="2000" i="1">
                        <a:latin typeface="Cambria Math" panose="02040503050406030204" pitchFamily="18" charset="0"/>
                      </a:rPr>
                      <m:t> </m:t>
                    </m:r>
                  </m:oMath>
                </a14:m>
                <a:endParaRPr lang="en-US" sz="2000" dirty="0"/>
              </a:p>
              <a:p>
                <a:pPr algn="ctr"/>
                <a:r>
                  <a:rPr lang="en-US" sz="2000" dirty="0"/>
                  <a:t>so measure cyclotron frequency ratios</a:t>
                </a:r>
              </a:p>
            </p:txBody>
          </p:sp>
        </mc:Choice>
        <mc:Fallback>
          <p:sp>
            <p:nvSpPr>
              <p:cNvPr id="26" name="TextBox 25">
                <a:extLst>
                  <a:ext uri="{FF2B5EF4-FFF2-40B4-BE49-F238E27FC236}">
                    <a16:creationId xmlns:a16="http://schemas.microsoft.com/office/drawing/2014/main" id="{BA0FBF90-742F-464A-94FA-8ACDD281195E}"/>
                  </a:ext>
                </a:extLst>
              </p:cNvPr>
              <p:cNvSpPr txBox="1">
                <a:spLocks noRot="1" noChangeAspect="1" noMove="1" noResize="1" noEditPoints="1" noAdjustHandles="1" noChangeArrowheads="1" noChangeShapeType="1" noTextEdit="1"/>
              </p:cNvSpPr>
              <p:nvPr/>
            </p:nvSpPr>
            <p:spPr>
              <a:xfrm>
                <a:off x="5671939" y="951637"/>
                <a:ext cx="5734903" cy="707886"/>
              </a:xfrm>
              <a:prstGeom prst="rect">
                <a:avLst/>
              </a:prstGeom>
              <a:blipFill>
                <a:blip r:embed="rId5"/>
                <a:stretch>
                  <a:fillRect l="-1104" t="-3509" b="-1403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8B21D1D4-059A-3C12-ACE1-8B936FA3209D}"/>
                  </a:ext>
                </a:extLst>
              </p:cNvPr>
              <p:cNvSpPr txBox="1"/>
              <p:nvPr/>
            </p:nvSpPr>
            <p:spPr>
              <a:xfrm>
                <a:off x="7705204" y="1986746"/>
                <a:ext cx="2060295" cy="69493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𝑅</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𝜈</m:t>
                              </m:r>
                            </m:e>
                            <m:sub>
                              <m:r>
                                <a:rPr lang="en-US" sz="2400" b="0" i="1" smtClean="0">
                                  <a:latin typeface="Cambria Math" panose="02040503050406030204" pitchFamily="18" charset="0"/>
                                </a:rPr>
                                <m:t>𝑐</m:t>
                              </m:r>
                              <m:r>
                                <a:rPr lang="en-US" sz="2400" b="0" i="1" smtClean="0">
                                  <a:latin typeface="Cambria Math" panose="02040503050406030204" pitchFamily="18" charset="0"/>
                                </a:rPr>
                                <m:t>1</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𝜈</m:t>
                              </m:r>
                            </m:e>
                            <m:sub>
                              <m:r>
                                <a:rPr lang="en-US" sz="2400" i="1">
                                  <a:latin typeface="Cambria Math" panose="02040503050406030204" pitchFamily="18" charset="0"/>
                                </a:rPr>
                                <m:t>𝑐</m:t>
                              </m:r>
                              <m:r>
                                <a:rPr lang="en-US" sz="2400" b="0" i="1" smtClean="0">
                                  <a:latin typeface="Cambria Math" panose="02040503050406030204" pitchFamily="18" charset="0"/>
                                </a:rPr>
                                <m:t>2</m:t>
                              </m:r>
                            </m:sub>
                          </m:sSub>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i="1">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𝑚</m:t>
                              </m:r>
                            </m:e>
                            <m:sub>
                              <m:r>
                                <a:rPr lang="en-US" sz="2400" i="1">
                                  <a:latin typeface="Cambria Math" panose="02040503050406030204" pitchFamily="18" charset="0"/>
                                </a:rPr>
                                <m:t>2</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𝑚</m:t>
                              </m:r>
                            </m:e>
                            <m:sub>
                              <m:r>
                                <a:rPr lang="en-US" sz="2400" b="0" i="1" smtClean="0">
                                  <a:latin typeface="Cambria Math" panose="02040503050406030204" pitchFamily="18" charset="0"/>
                                </a:rPr>
                                <m:t>1</m:t>
                              </m:r>
                            </m:sub>
                          </m:sSub>
                        </m:den>
                      </m:f>
                    </m:oMath>
                  </m:oMathPara>
                </a14:m>
                <a:endParaRPr lang="en-US" sz="2400" dirty="0"/>
              </a:p>
            </p:txBody>
          </p:sp>
        </mc:Choice>
        <mc:Fallback>
          <p:sp>
            <p:nvSpPr>
              <p:cNvPr id="27" name="TextBox 26">
                <a:extLst>
                  <a:ext uri="{FF2B5EF4-FFF2-40B4-BE49-F238E27FC236}">
                    <a16:creationId xmlns:a16="http://schemas.microsoft.com/office/drawing/2014/main" id="{8B21D1D4-059A-3C12-ACE1-8B936FA3209D}"/>
                  </a:ext>
                </a:extLst>
              </p:cNvPr>
              <p:cNvSpPr txBox="1">
                <a:spLocks noRot="1" noChangeAspect="1" noMove="1" noResize="1" noEditPoints="1" noAdjustHandles="1" noChangeArrowheads="1" noChangeShapeType="1" noTextEdit="1"/>
              </p:cNvSpPr>
              <p:nvPr/>
            </p:nvSpPr>
            <p:spPr>
              <a:xfrm>
                <a:off x="7705204" y="1986746"/>
                <a:ext cx="2060295" cy="694934"/>
              </a:xfrm>
              <a:prstGeom prst="rect">
                <a:avLst/>
              </a:prstGeom>
              <a:blipFill>
                <a:blip r:embed="rId6"/>
                <a:stretch>
                  <a:fillRect b="-8929"/>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A72CC161-04E0-6BDC-97A4-AB84DFE01946}"/>
              </a:ext>
            </a:extLst>
          </p:cNvPr>
          <p:cNvSpPr txBox="1"/>
          <p:nvPr/>
        </p:nvSpPr>
        <p:spPr>
          <a:xfrm>
            <a:off x="5832884" y="2986537"/>
            <a:ext cx="5861636" cy="1015663"/>
          </a:xfrm>
          <a:prstGeom prst="rect">
            <a:avLst/>
          </a:prstGeom>
          <a:noFill/>
        </p:spPr>
        <p:txBody>
          <a:bodyPr wrap="square">
            <a:spAutoFit/>
          </a:bodyPr>
          <a:lstStyle/>
          <a:p>
            <a:r>
              <a:rPr lang="en-US" sz="2000" dirty="0"/>
              <a:t>Do this for ions of parent, 1 → P, and daughter, 2 → D.</a:t>
            </a:r>
          </a:p>
          <a:p>
            <a:endParaRPr lang="en-US" sz="2000" dirty="0"/>
          </a:p>
          <a:p>
            <a:r>
              <a:rPr lang="en-US" sz="2000" dirty="0"/>
              <a:t>Convert mass ratio to a mass difference</a:t>
            </a:r>
          </a:p>
        </p:txBody>
      </p: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BAB73612-D521-D7B4-3CF8-BCE8E2FFF563}"/>
                  </a:ext>
                </a:extLst>
              </p:cNvPr>
              <p:cNvSpPr txBox="1"/>
              <p:nvPr/>
            </p:nvSpPr>
            <p:spPr>
              <a:xfrm>
                <a:off x="6028737" y="4384092"/>
                <a:ext cx="5463250" cy="369332"/>
              </a:xfrm>
              <a:prstGeom prst="rect">
                <a:avLst/>
              </a:prstGeom>
              <a:noFill/>
            </p:spPr>
            <p:txBody>
              <a:bodyPr wrap="square" lIns="0" tIns="0" rIns="0" bIns="0" rtlCol="0">
                <a:spAutoFit/>
              </a:bodyPr>
              <a:lstStyle/>
              <a:p>
                <a14:m>
                  <m:oMath xmlns:m="http://schemas.openxmlformats.org/officeDocument/2006/math">
                    <m:r>
                      <a:rPr lang="en-US" sz="2400" b="0" i="1" smtClean="0">
                        <a:latin typeface="Cambria Math" panose="02040503050406030204" pitchFamily="18" charset="0"/>
                      </a:rPr>
                      <m:t>𝑄</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i="1">
                                <a:latin typeface="Cambria Math" panose="02040503050406030204" pitchFamily="18" charset="0"/>
                              </a:rPr>
                              <m:t>𝑀</m:t>
                            </m:r>
                          </m:e>
                          <m:sub>
                            <m:r>
                              <a:rPr lang="en-US" sz="2400" b="0" i="1" smtClean="0">
                                <a:latin typeface="Cambria Math" panose="02040503050406030204" pitchFamily="18" charset="0"/>
                              </a:rPr>
                              <m:t>𝑃</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𝑀</m:t>
                            </m:r>
                          </m:e>
                          <m:sub>
                            <m:r>
                              <a:rPr lang="en-US" sz="2400" b="0" i="1" smtClean="0">
                                <a:latin typeface="Cambria Math" panose="02040503050406030204" pitchFamily="18" charset="0"/>
                              </a:rPr>
                              <m:t>𝐷</m:t>
                            </m:r>
                          </m:sub>
                        </m:sSub>
                      </m:e>
                    </m:d>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m:t>
                        </m:r>
                        <m:r>
                          <a:rPr lang="en-US" sz="2400" i="1">
                            <a:latin typeface="Cambria Math" panose="02040503050406030204" pitchFamily="18" charset="0"/>
                          </a:rPr>
                          <m:t>𝑀</m:t>
                        </m:r>
                      </m:e>
                      <m:sub>
                        <m:r>
                          <a:rPr lang="en-US" sz="2400" i="1">
                            <a:latin typeface="Cambria Math" panose="02040503050406030204" pitchFamily="18" charset="0"/>
                          </a:rPr>
                          <m:t>𝑃</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𝑒</m:t>
                        </m:r>
                      </m:sub>
                    </m:sSub>
                    <m:r>
                      <a:rPr lang="en-US" sz="2400" b="0" i="1" smtClean="0">
                        <a:latin typeface="Cambria Math" panose="02040503050406030204" pitchFamily="18" charset="0"/>
                      </a:rPr>
                      <m:t>)(1−</m:t>
                    </m:r>
                    <m:r>
                      <a:rPr lang="en-US" sz="2400" b="0" i="1" smtClean="0">
                        <a:latin typeface="Cambria Math" panose="02040503050406030204" pitchFamily="18" charset="0"/>
                      </a:rPr>
                      <m:t>𝑅</m:t>
                    </m:r>
                    <m:r>
                      <a:rPr lang="en-US" sz="2400" b="0" i="1" smtClean="0">
                        <a:latin typeface="Cambria Math" panose="02040503050406030204" pitchFamily="18" charset="0"/>
                      </a:rPr>
                      <m:t>)</m:t>
                    </m:r>
                  </m:oMath>
                </a14:m>
                <a:r>
                  <a:rPr lang="en-US" sz="2400" dirty="0"/>
                  <a:t>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𝑐</m:t>
                        </m:r>
                      </m:e>
                      <m:sup>
                        <m:r>
                          <a:rPr lang="en-US" sz="2400" i="1">
                            <a:latin typeface="Cambria Math" panose="02040503050406030204" pitchFamily="18" charset="0"/>
                          </a:rPr>
                          <m:t>2</m:t>
                        </m:r>
                      </m:sup>
                    </m:sSup>
                  </m:oMath>
                </a14:m>
                <a:endParaRPr lang="en-US" sz="2400" dirty="0"/>
              </a:p>
            </p:txBody>
          </p:sp>
        </mc:Choice>
        <mc:Fallback>
          <p:sp>
            <p:nvSpPr>
              <p:cNvPr id="30" name="TextBox 29">
                <a:extLst>
                  <a:ext uri="{FF2B5EF4-FFF2-40B4-BE49-F238E27FC236}">
                    <a16:creationId xmlns:a16="http://schemas.microsoft.com/office/drawing/2014/main" id="{BAB73612-D521-D7B4-3CF8-BCE8E2FFF563}"/>
                  </a:ext>
                </a:extLst>
              </p:cNvPr>
              <p:cNvSpPr txBox="1">
                <a:spLocks noRot="1" noChangeAspect="1" noMove="1" noResize="1" noEditPoints="1" noAdjustHandles="1" noChangeArrowheads="1" noChangeShapeType="1" noTextEdit="1"/>
              </p:cNvSpPr>
              <p:nvPr/>
            </p:nvSpPr>
            <p:spPr>
              <a:xfrm>
                <a:off x="6028737" y="4384092"/>
                <a:ext cx="5463250" cy="369332"/>
              </a:xfrm>
              <a:prstGeom prst="rect">
                <a:avLst/>
              </a:prstGeom>
              <a:blipFill>
                <a:blip r:embed="rId7"/>
                <a:stretch>
                  <a:fillRect l="-2320" b="-33333"/>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id="{79E085D3-E4BE-635C-CD7C-F9C83FC196D6}"/>
              </a:ext>
            </a:extLst>
          </p:cNvPr>
          <p:cNvSpPr txBox="1"/>
          <p:nvPr/>
        </p:nvSpPr>
        <p:spPr>
          <a:xfrm>
            <a:off x="1651918" y="1154914"/>
            <a:ext cx="2794471" cy="430887"/>
          </a:xfrm>
          <a:prstGeom prst="rect">
            <a:avLst/>
          </a:prstGeom>
          <a:noFill/>
        </p:spPr>
        <p:txBody>
          <a:bodyPr wrap="square">
            <a:spAutoFit/>
          </a:bodyPr>
          <a:lstStyle/>
          <a:p>
            <a:r>
              <a:rPr lang="en-US" sz="2200" b="1" u="sng" dirty="0">
                <a:solidFill>
                  <a:srgbClr val="C00000"/>
                </a:solidFill>
                <a:latin typeface="Comic Sans MS" panose="030F0902030302020204" pitchFamily="66" charset="0"/>
              </a:rPr>
              <a:t>The Penning trap</a:t>
            </a:r>
          </a:p>
        </p:txBody>
      </p:sp>
      <p:cxnSp>
        <p:nvCxnSpPr>
          <p:cNvPr id="24" name="Straight Arrow Connector 23">
            <a:extLst>
              <a:ext uri="{FF2B5EF4-FFF2-40B4-BE49-F238E27FC236}">
                <a16:creationId xmlns:a16="http://schemas.microsoft.com/office/drawing/2014/main" id="{02F9E6B5-05A5-1B11-520E-ADA82AD85E13}"/>
              </a:ext>
            </a:extLst>
          </p:cNvPr>
          <p:cNvCxnSpPr>
            <a:cxnSpLocks/>
          </p:cNvCxnSpPr>
          <p:nvPr/>
        </p:nvCxnSpPr>
        <p:spPr>
          <a:xfrm flipV="1">
            <a:off x="4097814" y="3126822"/>
            <a:ext cx="0" cy="190500"/>
          </a:xfrm>
          <a:prstGeom prst="straightConnector1">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5A285BE-715D-8454-D73C-8CEF4A72E6B4}"/>
              </a:ext>
            </a:extLst>
          </p:cNvPr>
          <p:cNvCxnSpPr>
            <a:cxnSpLocks/>
          </p:cNvCxnSpPr>
          <p:nvPr/>
        </p:nvCxnSpPr>
        <p:spPr>
          <a:xfrm>
            <a:off x="4092563" y="3541979"/>
            <a:ext cx="0" cy="190500"/>
          </a:xfrm>
          <a:prstGeom prst="straightConnector1">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34" name="Picture 33" descr="A black arrows pointing to the left and right&#10;&#10;AI-generated content may be incorrect.">
            <a:extLst>
              <a:ext uri="{FF2B5EF4-FFF2-40B4-BE49-F238E27FC236}">
                <a16:creationId xmlns:a16="http://schemas.microsoft.com/office/drawing/2014/main" id="{0C0A6CCB-AE05-373A-CBCD-5EFFDA6357A0}"/>
              </a:ext>
            </a:extLst>
          </p:cNvPr>
          <p:cNvPicPr>
            <a:picLocks noChangeAspect="1"/>
          </p:cNvPicPr>
          <p:nvPr/>
        </p:nvPicPr>
        <p:blipFill>
          <a:blip r:embed="rId8"/>
          <a:stretch>
            <a:fillRect/>
          </a:stretch>
        </p:blipFill>
        <p:spPr>
          <a:xfrm>
            <a:off x="5641058" y="5995524"/>
            <a:ext cx="3178053" cy="491245"/>
          </a:xfrm>
          <a:prstGeom prst="rect">
            <a:avLst/>
          </a:prstGeom>
        </p:spPr>
      </p:pic>
      <p:pic>
        <p:nvPicPr>
          <p:cNvPr id="35" name="Picture 34">
            <a:extLst>
              <a:ext uri="{FF2B5EF4-FFF2-40B4-BE49-F238E27FC236}">
                <a16:creationId xmlns:a16="http://schemas.microsoft.com/office/drawing/2014/main" id="{B8217404-1C8C-A346-EBC4-2914926171EF}"/>
              </a:ext>
            </a:extLst>
          </p:cNvPr>
          <p:cNvPicPr>
            <a:picLocks noChangeAspect="1"/>
          </p:cNvPicPr>
          <p:nvPr/>
        </p:nvPicPr>
        <p:blipFill>
          <a:blip r:embed="rId9"/>
          <a:srcRect/>
          <a:stretch/>
        </p:blipFill>
        <p:spPr>
          <a:xfrm>
            <a:off x="5631794" y="5330097"/>
            <a:ext cx="3178053" cy="491244"/>
          </a:xfrm>
          <a:prstGeom prst="rect">
            <a:avLst/>
          </a:prstGeom>
        </p:spPr>
      </p:pic>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1D056D38-0AE0-3038-BE3B-FB98EC98ACF9}"/>
                  </a:ext>
                </a:extLst>
              </p:cNvPr>
              <p:cNvSpPr txBox="1"/>
              <p:nvPr/>
            </p:nvSpPr>
            <p:spPr>
              <a:xfrm>
                <a:off x="9143996" y="5345302"/>
                <a:ext cx="2745308" cy="46301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rPr>
                          </m:ctrlPr>
                        </m:sSubSupPr>
                        <m:e>
                          <m:r>
                            <a:rPr lang="en-US" sz="2400" b="0" i="1" smtClean="0">
                              <a:latin typeface="Cambria Math" panose="02040503050406030204" pitchFamily="18" charset="0"/>
                            </a:rPr>
                            <m:t>𝑄</m:t>
                          </m:r>
                        </m:e>
                        <m:sub>
                          <m:sSup>
                            <m:sSupPr>
                              <m:ctrlPr>
                                <a:rPr lang="en-US" sz="2400" i="1" smtClean="0">
                                  <a:latin typeface="Cambria Math" panose="02040503050406030204" pitchFamily="18" charset="0"/>
                                </a:rPr>
                              </m:ctrlPr>
                            </m:sSupPr>
                            <m:e>
                              <m:r>
                                <a:rPr lang="en-US" sz="2400" i="1" smtClean="0">
                                  <a:latin typeface="Cambria Math" panose="02040503050406030204" pitchFamily="18" charset="0"/>
                                  <a:ea typeface="Cambria Math" panose="02040503050406030204" pitchFamily="18" charset="0"/>
                                </a:rPr>
                                <m:t>𝛽</m:t>
                              </m:r>
                            </m:e>
                            <m:sup>
                              <m:r>
                                <a:rPr lang="en-US" sz="2400" b="0" i="1" smtClean="0">
                                  <a:latin typeface="Cambria Math" panose="02040503050406030204" pitchFamily="18" charset="0"/>
                                </a:rPr>
                                <m:t>−</m:t>
                              </m:r>
                            </m:sup>
                          </m:sSup>
                        </m:sub>
                        <m:sup>
                          <m:r>
                            <a:rPr lang="en-US" sz="2400" b="0" i="1" smtClean="0">
                              <a:latin typeface="Cambria Math" panose="02040503050406030204" pitchFamily="18" charset="0"/>
                            </a:rPr>
                            <m:t>𝑔𝑠</m:t>
                          </m:r>
                        </m:sup>
                      </m:sSubSup>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𝑋</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𝑀</m:t>
                              </m:r>
                            </m:e>
                            <m:sub>
                              <m:r>
                                <a:rPr lang="en-US" sz="2400" b="0" i="1" smtClean="0">
                                  <a:latin typeface="Cambria Math" panose="02040503050406030204" pitchFamily="18" charset="0"/>
                                </a:rPr>
                                <m:t>𝑌</m:t>
                              </m:r>
                            </m:sub>
                          </m:sSub>
                        </m:e>
                      </m:d>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m:t>
                          </m:r>
                        </m:e>
                        <m:sup>
                          <m:r>
                            <a:rPr lang="en-US" sz="2400" b="0" i="1" smtClean="0">
                              <a:latin typeface="Cambria Math" panose="02040503050406030204" pitchFamily="18" charset="0"/>
                            </a:rPr>
                            <m:t>2</m:t>
                          </m:r>
                        </m:sup>
                      </m:sSup>
                    </m:oMath>
                  </m:oMathPara>
                </a14:m>
                <a:endParaRPr lang="en-US" sz="2400" dirty="0"/>
              </a:p>
            </p:txBody>
          </p:sp>
        </mc:Choice>
        <mc:Fallback>
          <p:sp>
            <p:nvSpPr>
              <p:cNvPr id="36" name="TextBox 35">
                <a:extLst>
                  <a:ext uri="{FF2B5EF4-FFF2-40B4-BE49-F238E27FC236}">
                    <a16:creationId xmlns:a16="http://schemas.microsoft.com/office/drawing/2014/main" id="{1D056D38-0AE0-3038-BE3B-FB98EC98ACF9}"/>
                  </a:ext>
                </a:extLst>
              </p:cNvPr>
              <p:cNvSpPr txBox="1">
                <a:spLocks noRot="1" noChangeAspect="1" noMove="1" noResize="1" noEditPoints="1" noAdjustHandles="1" noChangeArrowheads="1" noChangeShapeType="1" noTextEdit="1"/>
              </p:cNvSpPr>
              <p:nvPr/>
            </p:nvSpPr>
            <p:spPr>
              <a:xfrm>
                <a:off x="9143996" y="5345302"/>
                <a:ext cx="2745308" cy="463012"/>
              </a:xfrm>
              <a:prstGeom prst="rect">
                <a:avLst/>
              </a:prstGeom>
              <a:blipFill>
                <a:blip r:embed="rId10"/>
                <a:stretch>
                  <a:fillRect l="-2765" b="-2368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08ECEF49-3C7C-F8B5-B082-065C26E4A426}"/>
                  </a:ext>
                </a:extLst>
              </p:cNvPr>
              <p:cNvSpPr txBox="1"/>
              <p:nvPr/>
            </p:nvSpPr>
            <p:spPr>
              <a:xfrm>
                <a:off x="9143996" y="6037662"/>
                <a:ext cx="2745308" cy="40697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rPr>
                          </m:ctrlPr>
                        </m:sSubSupPr>
                        <m:e>
                          <m:r>
                            <a:rPr lang="en-US" sz="2400" b="0" i="1" smtClean="0">
                              <a:latin typeface="Cambria Math" panose="02040503050406030204" pitchFamily="18" charset="0"/>
                            </a:rPr>
                            <m:t>𝑄</m:t>
                          </m:r>
                        </m:e>
                        <m:sub>
                          <m:r>
                            <a:rPr lang="en-US" sz="2400" i="1" smtClean="0">
                              <a:latin typeface="Cambria Math" panose="02040503050406030204" pitchFamily="18" charset="0"/>
                            </a:rPr>
                            <m:t>𝐸</m:t>
                          </m:r>
                          <m:r>
                            <a:rPr lang="en-US" sz="2400" b="0" i="1" smtClean="0">
                              <a:latin typeface="Cambria Math" panose="02040503050406030204" pitchFamily="18" charset="0"/>
                            </a:rPr>
                            <m:t>𝐶</m:t>
                          </m:r>
                        </m:sub>
                        <m:sup>
                          <m:r>
                            <a:rPr lang="en-US" sz="2400" b="0" i="1" smtClean="0">
                              <a:latin typeface="Cambria Math" panose="02040503050406030204" pitchFamily="18" charset="0"/>
                            </a:rPr>
                            <m:t>𝑔𝑠</m:t>
                          </m:r>
                        </m:sup>
                      </m:sSubSup>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𝑋</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𝑀</m:t>
                              </m:r>
                            </m:e>
                            <m:sub>
                              <m:r>
                                <a:rPr lang="en-US" sz="2400" b="0" i="1" smtClean="0">
                                  <a:latin typeface="Cambria Math" panose="02040503050406030204" pitchFamily="18" charset="0"/>
                                </a:rPr>
                                <m:t>𝑌</m:t>
                              </m:r>
                            </m:sub>
                          </m:sSub>
                        </m:e>
                      </m:d>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m:t>
                          </m:r>
                        </m:e>
                        <m:sup>
                          <m:r>
                            <a:rPr lang="en-US" sz="2400" b="0" i="1" smtClean="0">
                              <a:latin typeface="Cambria Math" panose="02040503050406030204" pitchFamily="18" charset="0"/>
                            </a:rPr>
                            <m:t>2</m:t>
                          </m:r>
                        </m:sup>
                      </m:sSup>
                    </m:oMath>
                  </m:oMathPara>
                </a14:m>
                <a:endParaRPr lang="en-US" sz="2400" dirty="0"/>
              </a:p>
            </p:txBody>
          </p:sp>
        </mc:Choice>
        <mc:Fallback>
          <p:sp>
            <p:nvSpPr>
              <p:cNvPr id="37" name="TextBox 36">
                <a:extLst>
                  <a:ext uri="{FF2B5EF4-FFF2-40B4-BE49-F238E27FC236}">
                    <a16:creationId xmlns:a16="http://schemas.microsoft.com/office/drawing/2014/main" id="{08ECEF49-3C7C-F8B5-B082-065C26E4A426}"/>
                  </a:ext>
                </a:extLst>
              </p:cNvPr>
              <p:cNvSpPr txBox="1">
                <a:spLocks noRot="1" noChangeAspect="1" noMove="1" noResize="1" noEditPoints="1" noAdjustHandles="1" noChangeArrowheads="1" noChangeShapeType="1" noTextEdit="1"/>
              </p:cNvSpPr>
              <p:nvPr/>
            </p:nvSpPr>
            <p:spPr>
              <a:xfrm>
                <a:off x="9143996" y="6037662"/>
                <a:ext cx="2745308" cy="406971"/>
              </a:xfrm>
              <a:prstGeom prst="rect">
                <a:avLst/>
              </a:prstGeom>
              <a:blipFill>
                <a:blip r:embed="rId11"/>
                <a:stretch>
                  <a:fillRect l="-2304" b="-21212"/>
                </a:stretch>
              </a:blipFill>
            </p:spPr>
            <p:txBody>
              <a:bodyPr/>
              <a:lstStyle/>
              <a:p>
                <a:r>
                  <a:rPr lang="en-US">
                    <a:noFill/>
                  </a:rPr>
                  <a:t> </a:t>
                </a:r>
              </a:p>
            </p:txBody>
          </p:sp>
        </mc:Fallback>
      </mc:AlternateContent>
    </p:spTree>
    <p:extLst>
      <p:ext uri="{BB962C8B-B14F-4D97-AF65-F5344CB8AC3E}">
        <p14:creationId xmlns:p14="http://schemas.microsoft.com/office/powerpoint/2010/main" val="1036002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2961B-8CB1-C707-9D3A-34559A4F2007}"/>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6D9F3799-A406-8A4C-6251-15ABDD739A89}"/>
              </a:ext>
            </a:extLst>
          </p:cNvPr>
          <p:cNvGrpSpPr/>
          <p:nvPr/>
        </p:nvGrpSpPr>
        <p:grpSpPr>
          <a:xfrm>
            <a:off x="0" y="-3271"/>
            <a:ext cx="12192000" cy="771091"/>
            <a:chOff x="0" y="-2295"/>
            <a:chExt cx="12002814" cy="541150"/>
          </a:xfrm>
        </p:grpSpPr>
        <p:sp>
          <p:nvSpPr>
            <p:cNvPr id="6" name="Rectangle 5">
              <a:extLst>
                <a:ext uri="{FF2B5EF4-FFF2-40B4-BE49-F238E27FC236}">
                  <a16:creationId xmlns:a16="http://schemas.microsoft.com/office/drawing/2014/main" id="{790E3CFA-0E77-A593-B259-8D5ACEE8A600}"/>
                </a:ext>
              </a:extLst>
            </p:cNvPr>
            <p:cNvSpPr/>
            <p:nvPr/>
          </p:nvSpPr>
          <p:spPr>
            <a:xfrm>
              <a:off x="0" y="-2295"/>
              <a:ext cx="12002814" cy="541150"/>
            </a:xfrm>
            <a:prstGeom prst="rect">
              <a:avLst/>
            </a:prstGeom>
            <a:solidFill>
              <a:srgbClr val="FFD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9508A7A3-8772-795D-B6D5-9F00ED4487D1}"/>
                    </a:ext>
                  </a:extLst>
                </p:cNvPr>
                <p:cNvSpPr/>
                <p:nvPr/>
              </p:nvSpPr>
              <p:spPr>
                <a:xfrm>
                  <a:off x="0" y="50447"/>
                  <a:ext cx="12002813" cy="453594"/>
                </a:xfrm>
                <a:prstGeom prst="rect">
                  <a:avLst/>
                </a:prstGeom>
                <a:noFill/>
              </p:spPr>
              <p:txBody>
                <a:bodyPr wrap="square" lIns="91440" tIns="45720" rIns="91440" bIns="45720" anchor="ctr">
                  <a:spAutoFit/>
                </a:bodyPr>
                <a:lstStyle/>
                <a:p>
                  <a:pPr algn="ctr"/>
                  <a:r>
                    <a:rPr lang="en-US" sz="3600" b="1" cap="none" spc="0" dirty="0">
                      <a:ln w="0"/>
                      <a:solidFill>
                        <a:srgbClr val="8E0B3C"/>
                      </a:solidFill>
                      <a:effectLst>
                        <a:outerShdw blurRad="50800" dist="38100" algn="l" rotWithShape="0">
                          <a:prstClr val="black">
                            <a:alpha val="40000"/>
                          </a:prstClr>
                        </a:outerShdw>
                      </a:effectLst>
                      <a:latin typeface="Calibri" panose="020F0502020204030204" pitchFamily="34" charset="0"/>
                    </a:rPr>
                    <a:t>Q values for Fundamental Symmetries &amp; </a:t>
                  </a:r>
                  <a14:m>
                    <m:oMath xmlns:m="http://schemas.openxmlformats.org/officeDocument/2006/math">
                      <m:r>
                        <a:rPr lang="en-US" sz="3600" b="1" i="1" cap="none" spc="0" smtClean="0">
                          <a:ln w="0"/>
                          <a:solidFill>
                            <a:srgbClr val="8E0B3C"/>
                          </a:solidFill>
                          <a:effectLst>
                            <a:outerShdw blurRad="50800" dist="38100" algn="l" rotWithShape="0">
                              <a:prstClr val="black">
                                <a:alpha val="40000"/>
                              </a:prstClr>
                            </a:outerShdw>
                          </a:effectLst>
                          <a:latin typeface="Cambria Math" panose="02040503050406030204" pitchFamily="18" charset="0"/>
                          <a:ea typeface="Cambria Math" panose="02040503050406030204" pitchFamily="18" charset="0"/>
                        </a:rPr>
                        <m:t>𝝂</m:t>
                      </m:r>
                    </m:oMath>
                  </a14:m>
                  <a:r>
                    <a:rPr lang="en-US" sz="3600" b="1" cap="none" spc="0" dirty="0">
                      <a:ln w="0"/>
                      <a:solidFill>
                        <a:srgbClr val="8E0B3C"/>
                      </a:solidFill>
                      <a:effectLst>
                        <a:outerShdw blurRad="50800" dist="38100" algn="l" rotWithShape="0">
                          <a:prstClr val="black">
                            <a:alpha val="40000"/>
                          </a:prstClr>
                        </a:outerShdw>
                      </a:effectLst>
                      <a:latin typeface="Calibri" panose="020F0502020204030204" pitchFamily="34" charset="0"/>
                    </a:rPr>
                    <a:t> Physics</a:t>
                  </a:r>
                  <a:endParaRPr lang="en-US" sz="3600" b="1" cap="none" spc="0" dirty="0">
                    <a:ln w="0"/>
                    <a:solidFill>
                      <a:srgbClr val="8E0B3C"/>
                    </a:solidFill>
                    <a:effectLst>
                      <a:outerShdw blurRad="50800" dist="38100" algn="l" rotWithShape="0">
                        <a:prstClr val="black">
                          <a:alpha val="40000"/>
                        </a:prstClr>
                      </a:outerShdw>
                    </a:effectLst>
                  </a:endParaRPr>
                </a:p>
              </p:txBody>
            </p:sp>
          </mc:Choice>
          <mc:Fallback>
            <p:sp>
              <p:nvSpPr>
                <p:cNvPr id="8" name="Rectangle 7">
                  <a:extLst>
                    <a:ext uri="{FF2B5EF4-FFF2-40B4-BE49-F238E27FC236}">
                      <a16:creationId xmlns:a16="http://schemas.microsoft.com/office/drawing/2014/main" id="{9508A7A3-8772-795D-B6D5-9F00ED4487D1}"/>
                    </a:ext>
                  </a:extLst>
                </p:cNvPr>
                <p:cNvSpPr>
                  <a:spLocks noRot="1" noChangeAspect="1" noMove="1" noResize="1" noEditPoints="1" noAdjustHandles="1" noChangeArrowheads="1" noChangeShapeType="1" noTextEdit="1"/>
                </p:cNvSpPr>
                <p:nvPr/>
              </p:nvSpPr>
              <p:spPr>
                <a:xfrm>
                  <a:off x="0" y="50447"/>
                  <a:ext cx="12002813" cy="453594"/>
                </a:xfrm>
                <a:prstGeom prst="rect">
                  <a:avLst/>
                </a:prstGeom>
                <a:blipFill>
                  <a:blip r:embed="rId2"/>
                  <a:stretch>
                    <a:fillRect t="-17308" b="-38462"/>
                  </a:stretch>
                </a:blipFill>
              </p:spPr>
              <p:txBody>
                <a:bodyPr/>
                <a:lstStyle/>
                <a:p>
                  <a:r>
                    <a:rPr lang="en-US">
                      <a:noFill/>
                    </a:rPr>
                    <a:t> </a:t>
                  </a:r>
                </a:p>
              </p:txBody>
            </p:sp>
          </mc:Fallback>
        </mc:AlternateContent>
      </p:grpSp>
      <p:pic>
        <p:nvPicPr>
          <p:cNvPr id="7" name="Picture 2" descr="http://media.mwcradio.com/mimesis/2011-08/22/500px-Central-Michigan-University-seal_png_475x310_q85.jpg">
            <a:extLst>
              <a:ext uri="{FF2B5EF4-FFF2-40B4-BE49-F238E27FC236}">
                <a16:creationId xmlns:a16="http://schemas.microsoft.com/office/drawing/2014/main" id="{D01D8F90-013C-CFDA-C0D5-9E3034DC89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21"/>
            <a:ext cx="783296" cy="7659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media.mwcradio.com/mimesis/2011-08/22/500px-Central-Michigan-University-seal_png_475x310_q85.jpg">
            <a:extLst>
              <a:ext uri="{FF2B5EF4-FFF2-40B4-BE49-F238E27FC236}">
                <a16:creationId xmlns:a16="http://schemas.microsoft.com/office/drawing/2014/main" id="{799C26FE-3218-C81C-C626-5750B2B275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06842" y="0"/>
            <a:ext cx="785158" cy="7678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3B83CB7-D2ED-A3A1-DE99-C25BB9A2C8C1}"/>
              </a:ext>
            </a:extLst>
          </p:cNvPr>
          <p:cNvSpPr txBox="1"/>
          <p:nvPr/>
        </p:nvSpPr>
        <p:spPr>
          <a:xfrm>
            <a:off x="541558" y="1083796"/>
            <a:ext cx="10034415" cy="4401205"/>
          </a:xfrm>
          <a:prstGeom prst="rect">
            <a:avLst/>
          </a:prstGeom>
          <a:noFill/>
        </p:spPr>
        <p:txBody>
          <a:bodyPr wrap="square">
            <a:spAutoFit/>
          </a:bodyPr>
          <a:lstStyle/>
          <a:p>
            <a:pPr marL="342900" indent="-342900">
              <a:buFont typeface="Arial" panose="020B0604020202020204" pitchFamily="34" charset="0"/>
              <a:buChar char="•"/>
            </a:pPr>
            <a:r>
              <a:rPr lang="en-US" sz="2600" b="1" u="sng" dirty="0">
                <a:solidFill>
                  <a:srgbClr val="C00000"/>
                </a:solidFill>
                <a:effectLst/>
                <a:latin typeface="Comic Sans MS" panose="030F0902030302020204" pitchFamily="66" charset="0"/>
              </a:rPr>
              <a:t>Tests of CKM Matrix Unitarity</a:t>
            </a:r>
            <a:endParaRPr lang="en-US" b="1" u="sng" dirty="0">
              <a:solidFill>
                <a:srgbClr val="C00000"/>
              </a:solidFill>
              <a:latin typeface="Comic Sans MS" panose="030F0902030302020204" pitchFamily="66" charset="0"/>
            </a:endParaRPr>
          </a:p>
          <a:p>
            <a:pPr marL="914400" lvl="1" indent="-457200">
              <a:buFont typeface="Courier New" panose="02070309020205020404" pitchFamily="49" charset="0"/>
              <a:buChar char="o"/>
            </a:pPr>
            <a:r>
              <a:rPr lang="en-US" sz="2600" dirty="0" err="1">
                <a:solidFill>
                  <a:srgbClr val="FF0000"/>
                </a:solidFill>
                <a:latin typeface="Comic Sans MS" panose="030F0902030302020204" pitchFamily="66" charset="0"/>
              </a:rPr>
              <a:t>Superallowed</a:t>
            </a:r>
            <a:r>
              <a:rPr lang="en-US" sz="2600" dirty="0">
                <a:solidFill>
                  <a:srgbClr val="FF0000"/>
                </a:solidFill>
                <a:latin typeface="Comic Sans MS" panose="030F0902030302020204" pitchFamily="66" charset="0"/>
              </a:rPr>
              <a:t> 𝛽-decays</a:t>
            </a:r>
          </a:p>
          <a:p>
            <a:pPr marL="914400" lvl="1" indent="-457200">
              <a:buFont typeface="Courier New" panose="02070309020205020404" pitchFamily="49" charset="0"/>
              <a:buChar char="o"/>
            </a:pPr>
            <a:r>
              <a:rPr lang="en-US" sz="2600" dirty="0">
                <a:solidFill>
                  <a:srgbClr val="FF0000"/>
                </a:solidFill>
                <a:latin typeface="Comic Sans MS" panose="030F0902030302020204" pitchFamily="66" charset="0"/>
              </a:rPr>
              <a:t>T = ½ Mirror Nuclei Mixed 𝛽-decays</a:t>
            </a:r>
          </a:p>
          <a:p>
            <a:endParaRPr lang="en-US" b="1" dirty="0">
              <a:solidFill>
                <a:srgbClr val="C00000"/>
              </a:solidFill>
              <a:latin typeface="Comic Sans MS" panose="030F0902030302020204" pitchFamily="66" charset="0"/>
            </a:endParaRPr>
          </a:p>
          <a:p>
            <a:endParaRPr lang="en-US" b="1" dirty="0">
              <a:solidFill>
                <a:srgbClr val="C00000"/>
              </a:solidFill>
              <a:latin typeface="Comic Sans MS" panose="030F0902030302020204" pitchFamily="66" charset="0"/>
            </a:endParaRPr>
          </a:p>
          <a:p>
            <a:endParaRPr lang="en-US" b="1" dirty="0">
              <a:solidFill>
                <a:srgbClr val="C00000"/>
              </a:solidFill>
              <a:latin typeface="Comic Sans MS" panose="030F0902030302020204" pitchFamily="66" charset="0"/>
            </a:endParaRPr>
          </a:p>
          <a:p>
            <a:pPr marL="342900" indent="-342900">
              <a:buFont typeface="Arial" panose="020B0604020202020204" pitchFamily="34" charset="0"/>
              <a:buChar char="•"/>
            </a:pPr>
            <a:endParaRPr lang="en-US" b="1" dirty="0">
              <a:solidFill>
                <a:srgbClr val="C00000"/>
              </a:solidFill>
              <a:latin typeface="Comic Sans MS" panose="030F0902030302020204" pitchFamily="66" charset="0"/>
            </a:endParaRPr>
          </a:p>
          <a:p>
            <a:pPr marL="342900" indent="-342900">
              <a:buFont typeface="Arial" panose="020B0604020202020204" pitchFamily="34" charset="0"/>
              <a:buChar char="•"/>
            </a:pPr>
            <a:r>
              <a:rPr lang="en-US" sz="2600" b="1" u="sng" dirty="0">
                <a:solidFill>
                  <a:srgbClr val="C00000"/>
                </a:solidFill>
                <a:latin typeface="Comic Sans MS" panose="030F0902030302020204" pitchFamily="66" charset="0"/>
              </a:rPr>
              <a:t>Neutrino Physics</a:t>
            </a:r>
            <a:endParaRPr lang="en-US" b="1" u="sng" dirty="0">
              <a:solidFill>
                <a:srgbClr val="C00000"/>
              </a:solidFill>
              <a:latin typeface="Comic Sans MS" panose="030F0902030302020204" pitchFamily="66" charset="0"/>
            </a:endParaRPr>
          </a:p>
          <a:p>
            <a:pPr marL="914400" lvl="1" indent="-457200">
              <a:buFont typeface="Courier New" panose="02070309020205020404" pitchFamily="49" charset="0"/>
              <a:buChar char="o"/>
            </a:pPr>
            <a:r>
              <a:rPr lang="en-US" sz="2600" dirty="0">
                <a:solidFill>
                  <a:srgbClr val="FF0000"/>
                </a:solidFill>
                <a:latin typeface="Comic Sans MS" panose="030F0902030302020204" pitchFamily="66" charset="0"/>
              </a:rPr>
              <a:t>0𝜈𝛽𝛽 and 0𝜈EC</a:t>
            </a:r>
          </a:p>
          <a:p>
            <a:pPr marL="914400" lvl="1" indent="-457200">
              <a:buFont typeface="Courier New" panose="02070309020205020404" pitchFamily="49" charset="0"/>
              <a:buChar char="o"/>
            </a:pPr>
            <a:r>
              <a:rPr lang="en-US" sz="2600" dirty="0">
                <a:solidFill>
                  <a:srgbClr val="FF0000"/>
                </a:solidFill>
                <a:latin typeface="Comic Sans MS" panose="030F0902030302020204" pitchFamily="66" charset="0"/>
              </a:rPr>
              <a:t>Sterile 𝜈 searches</a:t>
            </a:r>
          </a:p>
          <a:p>
            <a:pPr marL="914400" lvl="1" indent="-457200">
              <a:buFont typeface="Courier New" panose="02070309020205020404" pitchFamily="49" charset="0"/>
              <a:buChar char="o"/>
            </a:pPr>
            <a:r>
              <a:rPr lang="en-US" sz="2600" dirty="0">
                <a:solidFill>
                  <a:srgbClr val="FF0000"/>
                </a:solidFill>
                <a:latin typeface="Comic Sans MS" panose="030F0902030302020204" pitchFamily="66" charset="0"/>
              </a:rPr>
              <a:t>Direct 𝜈 mass measurements</a:t>
            </a:r>
          </a:p>
          <a:p>
            <a:pPr marL="914400" lvl="1" indent="-457200">
              <a:buFont typeface="Courier New" panose="02070309020205020404" pitchFamily="49" charset="0"/>
              <a:buChar char="o"/>
            </a:pPr>
            <a:r>
              <a:rPr lang="en-US" sz="2600" dirty="0">
                <a:solidFill>
                  <a:srgbClr val="FF0000"/>
                </a:solidFill>
                <a:latin typeface="Comic Sans MS" panose="030F0902030302020204" pitchFamily="66" charset="0"/>
              </a:rPr>
              <a:t>Ultra-low Q value decays</a:t>
            </a:r>
          </a:p>
        </p:txBody>
      </p:sp>
      <p:pic>
        <p:nvPicPr>
          <p:cNvPr id="3" name="Picture 2">
            <a:extLst>
              <a:ext uri="{FF2B5EF4-FFF2-40B4-BE49-F238E27FC236}">
                <a16:creationId xmlns:a16="http://schemas.microsoft.com/office/drawing/2014/main" id="{CF64F962-9271-0895-26CB-B60D226F0B53}"/>
              </a:ext>
            </a:extLst>
          </p:cNvPr>
          <p:cNvPicPr>
            <a:picLocks noChangeAspect="1"/>
          </p:cNvPicPr>
          <p:nvPr/>
        </p:nvPicPr>
        <p:blipFill>
          <a:blip r:embed="rId4"/>
          <a:stretch>
            <a:fillRect/>
          </a:stretch>
        </p:blipFill>
        <p:spPr>
          <a:xfrm>
            <a:off x="7446995" y="3149508"/>
            <a:ext cx="3370716" cy="1958520"/>
          </a:xfrm>
          <a:prstGeom prst="rect">
            <a:avLst/>
          </a:prstGeom>
        </p:spPr>
      </p:pic>
    </p:spTree>
    <p:extLst>
      <p:ext uri="{BB962C8B-B14F-4D97-AF65-F5344CB8AC3E}">
        <p14:creationId xmlns:p14="http://schemas.microsoft.com/office/powerpoint/2010/main" val="2937600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F1056-5BBC-3E58-C483-A212537AE7AA}"/>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E2FC3D86-6BF7-1667-A954-D00A7CEE5972}"/>
              </a:ext>
            </a:extLst>
          </p:cNvPr>
          <p:cNvGrpSpPr/>
          <p:nvPr/>
        </p:nvGrpSpPr>
        <p:grpSpPr>
          <a:xfrm>
            <a:off x="0" y="-3271"/>
            <a:ext cx="12192000" cy="771091"/>
            <a:chOff x="0" y="-2295"/>
            <a:chExt cx="12002814" cy="541150"/>
          </a:xfrm>
        </p:grpSpPr>
        <p:sp>
          <p:nvSpPr>
            <p:cNvPr id="6" name="Rectangle 5">
              <a:extLst>
                <a:ext uri="{FF2B5EF4-FFF2-40B4-BE49-F238E27FC236}">
                  <a16:creationId xmlns:a16="http://schemas.microsoft.com/office/drawing/2014/main" id="{22592A27-AC33-BC38-8F1C-C50DE8A9DDA0}"/>
                </a:ext>
              </a:extLst>
            </p:cNvPr>
            <p:cNvSpPr/>
            <p:nvPr/>
          </p:nvSpPr>
          <p:spPr>
            <a:xfrm>
              <a:off x="0" y="-2295"/>
              <a:ext cx="12002814" cy="541150"/>
            </a:xfrm>
            <a:prstGeom prst="rect">
              <a:avLst/>
            </a:prstGeom>
            <a:solidFill>
              <a:srgbClr val="FFD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22A2721B-E0D6-9353-7886-48459DCE7DEF}"/>
                    </a:ext>
                  </a:extLst>
                </p:cNvPr>
                <p:cNvSpPr/>
                <p:nvPr/>
              </p:nvSpPr>
              <p:spPr>
                <a:xfrm>
                  <a:off x="0" y="50447"/>
                  <a:ext cx="12002813" cy="453594"/>
                </a:xfrm>
                <a:prstGeom prst="rect">
                  <a:avLst/>
                </a:prstGeom>
                <a:noFill/>
              </p:spPr>
              <p:txBody>
                <a:bodyPr wrap="square" lIns="91440" tIns="45720" rIns="91440" bIns="45720" anchor="ctr">
                  <a:spAutoFit/>
                </a:bodyPr>
                <a:lstStyle/>
                <a:p>
                  <a:pPr algn="ctr"/>
                  <a:r>
                    <a:rPr lang="en-US" sz="3600" b="1" cap="none" spc="0" dirty="0">
                      <a:ln w="0"/>
                      <a:solidFill>
                        <a:srgbClr val="8E0B3C"/>
                      </a:solidFill>
                      <a:effectLst>
                        <a:outerShdw blurRad="50800" dist="38100" algn="l" rotWithShape="0">
                          <a:prstClr val="black">
                            <a:alpha val="40000"/>
                          </a:prstClr>
                        </a:outerShdw>
                      </a:effectLst>
                      <a:latin typeface="Calibri" panose="020F0502020204030204" pitchFamily="34" charset="0"/>
                    </a:rPr>
                    <a:t>Q values for Fundamental Symmetries &amp; </a:t>
                  </a:r>
                  <a14:m>
                    <m:oMath xmlns:m="http://schemas.openxmlformats.org/officeDocument/2006/math">
                      <m:r>
                        <a:rPr lang="en-US" sz="3600" b="1" i="1" cap="none" spc="0" smtClean="0">
                          <a:ln w="0"/>
                          <a:solidFill>
                            <a:srgbClr val="8E0B3C"/>
                          </a:solidFill>
                          <a:effectLst>
                            <a:outerShdw blurRad="50800" dist="38100" algn="l" rotWithShape="0">
                              <a:prstClr val="black">
                                <a:alpha val="40000"/>
                              </a:prstClr>
                            </a:outerShdw>
                          </a:effectLst>
                          <a:latin typeface="Cambria Math" panose="02040503050406030204" pitchFamily="18" charset="0"/>
                          <a:ea typeface="Cambria Math" panose="02040503050406030204" pitchFamily="18" charset="0"/>
                        </a:rPr>
                        <m:t>𝝂</m:t>
                      </m:r>
                    </m:oMath>
                  </a14:m>
                  <a:r>
                    <a:rPr lang="en-US" sz="3600" b="1" cap="none" spc="0" dirty="0">
                      <a:ln w="0"/>
                      <a:solidFill>
                        <a:srgbClr val="8E0B3C"/>
                      </a:solidFill>
                      <a:effectLst>
                        <a:outerShdw blurRad="50800" dist="38100" algn="l" rotWithShape="0">
                          <a:prstClr val="black">
                            <a:alpha val="40000"/>
                          </a:prstClr>
                        </a:outerShdw>
                      </a:effectLst>
                      <a:latin typeface="Calibri" panose="020F0502020204030204" pitchFamily="34" charset="0"/>
                    </a:rPr>
                    <a:t> Physics</a:t>
                  </a:r>
                  <a:endParaRPr lang="en-US" sz="3600" b="1" cap="none" spc="0" dirty="0">
                    <a:ln w="0"/>
                    <a:solidFill>
                      <a:srgbClr val="8E0B3C"/>
                    </a:solidFill>
                    <a:effectLst>
                      <a:outerShdw blurRad="50800" dist="38100" algn="l" rotWithShape="0">
                        <a:prstClr val="black">
                          <a:alpha val="40000"/>
                        </a:prstClr>
                      </a:outerShdw>
                    </a:effectLst>
                  </a:endParaRPr>
                </a:p>
              </p:txBody>
            </p:sp>
          </mc:Choice>
          <mc:Fallback>
            <p:sp>
              <p:nvSpPr>
                <p:cNvPr id="8" name="Rectangle 7">
                  <a:extLst>
                    <a:ext uri="{FF2B5EF4-FFF2-40B4-BE49-F238E27FC236}">
                      <a16:creationId xmlns:a16="http://schemas.microsoft.com/office/drawing/2014/main" id="{22A2721B-E0D6-9353-7886-48459DCE7DEF}"/>
                    </a:ext>
                  </a:extLst>
                </p:cNvPr>
                <p:cNvSpPr>
                  <a:spLocks noRot="1" noChangeAspect="1" noMove="1" noResize="1" noEditPoints="1" noAdjustHandles="1" noChangeArrowheads="1" noChangeShapeType="1" noTextEdit="1"/>
                </p:cNvSpPr>
                <p:nvPr/>
              </p:nvSpPr>
              <p:spPr>
                <a:xfrm>
                  <a:off x="0" y="50447"/>
                  <a:ext cx="12002813" cy="453594"/>
                </a:xfrm>
                <a:prstGeom prst="rect">
                  <a:avLst/>
                </a:prstGeom>
                <a:blipFill>
                  <a:blip r:embed="rId2"/>
                  <a:stretch>
                    <a:fillRect t="-17308" b="-38462"/>
                  </a:stretch>
                </a:blipFill>
              </p:spPr>
              <p:txBody>
                <a:bodyPr/>
                <a:lstStyle/>
                <a:p>
                  <a:r>
                    <a:rPr lang="en-US">
                      <a:noFill/>
                    </a:rPr>
                    <a:t> </a:t>
                  </a:r>
                </a:p>
              </p:txBody>
            </p:sp>
          </mc:Fallback>
        </mc:AlternateContent>
      </p:grpSp>
      <p:pic>
        <p:nvPicPr>
          <p:cNvPr id="7" name="Picture 2" descr="http://media.mwcradio.com/mimesis/2011-08/22/500px-Central-Michigan-University-seal_png_475x310_q85.jpg">
            <a:extLst>
              <a:ext uri="{FF2B5EF4-FFF2-40B4-BE49-F238E27FC236}">
                <a16:creationId xmlns:a16="http://schemas.microsoft.com/office/drawing/2014/main" id="{E526B272-2A9C-C353-1D92-4AD36D5022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21"/>
            <a:ext cx="783296" cy="7659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media.mwcradio.com/mimesis/2011-08/22/500px-Central-Michigan-University-seal_png_475x310_q85.jpg">
            <a:extLst>
              <a:ext uri="{FF2B5EF4-FFF2-40B4-BE49-F238E27FC236}">
                <a16:creationId xmlns:a16="http://schemas.microsoft.com/office/drawing/2014/main" id="{ECB8F69E-CD3F-563E-6D63-163B9CEF1A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06842" y="0"/>
            <a:ext cx="785158" cy="7678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B875EF8-CB91-E9B8-A9C0-30EB31EF9B7F}"/>
              </a:ext>
            </a:extLst>
          </p:cNvPr>
          <p:cNvSpPr txBox="1"/>
          <p:nvPr/>
        </p:nvSpPr>
        <p:spPr>
          <a:xfrm>
            <a:off x="541558" y="1083796"/>
            <a:ext cx="10034415" cy="4401205"/>
          </a:xfrm>
          <a:prstGeom prst="rect">
            <a:avLst/>
          </a:prstGeom>
          <a:noFill/>
        </p:spPr>
        <p:txBody>
          <a:bodyPr wrap="square">
            <a:spAutoFit/>
          </a:bodyPr>
          <a:lstStyle/>
          <a:p>
            <a:pPr marL="342900" indent="-342900">
              <a:buFont typeface="Arial" panose="020B0604020202020204" pitchFamily="34" charset="0"/>
              <a:buChar char="•"/>
            </a:pPr>
            <a:r>
              <a:rPr lang="en-US" sz="2600" b="1" u="sng" dirty="0">
                <a:solidFill>
                  <a:srgbClr val="C00000"/>
                </a:solidFill>
                <a:effectLst/>
                <a:latin typeface="Comic Sans MS" panose="030F0902030302020204" pitchFamily="66" charset="0"/>
              </a:rPr>
              <a:t>Tests of CKM Matrix Unitarity</a:t>
            </a:r>
            <a:endParaRPr lang="en-US" b="1" u="sng" dirty="0">
              <a:solidFill>
                <a:srgbClr val="C00000"/>
              </a:solidFill>
              <a:latin typeface="Comic Sans MS" panose="030F0902030302020204" pitchFamily="66" charset="0"/>
            </a:endParaRPr>
          </a:p>
          <a:p>
            <a:pPr marL="914400" lvl="1" indent="-457200">
              <a:buFont typeface="Courier New" panose="02070309020205020404" pitchFamily="49" charset="0"/>
              <a:buChar char="o"/>
            </a:pPr>
            <a:r>
              <a:rPr lang="en-US" sz="2600" dirty="0" err="1">
                <a:solidFill>
                  <a:srgbClr val="FF0000"/>
                </a:solidFill>
                <a:latin typeface="Comic Sans MS" panose="030F0902030302020204" pitchFamily="66" charset="0"/>
              </a:rPr>
              <a:t>Superallowed</a:t>
            </a:r>
            <a:r>
              <a:rPr lang="en-US" sz="2600" dirty="0">
                <a:solidFill>
                  <a:srgbClr val="FF0000"/>
                </a:solidFill>
                <a:latin typeface="Comic Sans MS" panose="030F0902030302020204" pitchFamily="66" charset="0"/>
              </a:rPr>
              <a:t> 𝛽-decays</a:t>
            </a:r>
          </a:p>
          <a:p>
            <a:pPr marL="914400" lvl="1" indent="-457200">
              <a:buFont typeface="Courier New" panose="02070309020205020404" pitchFamily="49" charset="0"/>
              <a:buChar char="o"/>
            </a:pPr>
            <a:r>
              <a:rPr lang="en-US" sz="2600" dirty="0">
                <a:solidFill>
                  <a:srgbClr val="FF0000"/>
                </a:solidFill>
                <a:latin typeface="Comic Sans MS" panose="030F0902030302020204" pitchFamily="66" charset="0"/>
              </a:rPr>
              <a:t>T = ½ Mirror Nuclei Mixed 𝛽-decays</a:t>
            </a:r>
          </a:p>
          <a:p>
            <a:endParaRPr lang="en-US" b="1" dirty="0">
              <a:solidFill>
                <a:srgbClr val="C00000"/>
              </a:solidFill>
              <a:latin typeface="Comic Sans MS" panose="030F0902030302020204" pitchFamily="66" charset="0"/>
            </a:endParaRPr>
          </a:p>
          <a:p>
            <a:endParaRPr lang="en-US" b="1" dirty="0">
              <a:solidFill>
                <a:srgbClr val="C00000"/>
              </a:solidFill>
              <a:latin typeface="Comic Sans MS" panose="030F0902030302020204" pitchFamily="66" charset="0"/>
            </a:endParaRPr>
          </a:p>
          <a:p>
            <a:endParaRPr lang="en-US" b="1" dirty="0">
              <a:solidFill>
                <a:srgbClr val="C00000"/>
              </a:solidFill>
              <a:latin typeface="Comic Sans MS" panose="030F0902030302020204" pitchFamily="66" charset="0"/>
            </a:endParaRPr>
          </a:p>
          <a:p>
            <a:pPr marL="342900" indent="-342900">
              <a:buFont typeface="Arial" panose="020B0604020202020204" pitchFamily="34" charset="0"/>
              <a:buChar char="•"/>
            </a:pPr>
            <a:endParaRPr lang="en-US" b="1" dirty="0">
              <a:solidFill>
                <a:srgbClr val="C00000"/>
              </a:solidFill>
              <a:latin typeface="Comic Sans MS" panose="030F0902030302020204" pitchFamily="66" charset="0"/>
            </a:endParaRPr>
          </a:p>
          <a:p>
            <a:pPr marL="342900" indent="-342900">
              <a:buFont typeface="Arial" panose="020B0604020202020204" pitchFamily="34" charset="0"/>
              <a:buChar char="•"/>
            </a:pPr>
            <a:r>
              <a:rPr lang="en-US" sz="2600" b="1" u="sng" dirty="0">
                <a:solidFill>
                  <a:schemeClr val="bg1">
                    <a:lumMod val="85000"/>
                  </a:schemeClr>
                </a:solidFill>
                <a:latin typeface="Comic Sans MS" panose="030F0902030302020204" pitchFamily="66" charset="0"/>
              </a:rPr>
              <a:t>Neutrino Physics</a:t>
            </a:r>
            <a:endParaRPr lang="en-US" b="1" u="sng" dirty="0">
              <a:solidFill>
                <a:schemeClr val="bg1">
                  <a:lumMod val="85000"/>
                </a:schemeClr>
              </a:solidFill>
              <a:latin typeface="Comic Sans MS" panose="030F0902030302020204" pitchFamily="66" charset="0"/>
            </a:endParaRPr>
          </a:p>
          <a:p>
            <a:pPr marL="914400" lvl="1" indent="-457200">
              <a:buFont typeface="Courier New" panose="02070309020205020404" pitchFamily="49" charset="0"/>
              <a:buChar char="o"/>
            </a:pPr>
            <a:r>
              <a:rPr lang="en-US" sz="2600" dirty="0">
                <a:solidFill>
                  <a:schemeClr val="bg1">
                    <a:lumMod val="85000"/>
                  </a:schemeClr>
                </a:solidFill>
                <a:latin typeface="Comic Sans MS" panose="030F0902030302020204" pitchFamily="66" charset="0"/>
              </a:rPr>
              <a:t>0𝜈𝛽𝛽 and 0𝜈EC</a:t>
            </a:r>
          </a:p>
          <a:p>
            <a:pPr marL="914400" lvl="1" indent="-457200">
              <a:buFont typeface="Courier New" panose="02070309020205020404" pitchFamily="49" charset="0"/>
              <a:buChar char="o"/>
            </a:pPr>
            <a:r>
              <a:rPr lang="en-US" sz="2600" dirty="0">
                <a:solidFill>
                  <a:schemeClr val="bg1">
                    <a:lumMod val="85000"/>
                  </a:schemeClr>
                </a:solidFill>
                <a:latin typeface="Comic Sans MS" panose="030F0902030302020204" pitchFamily="66" charset="0"/>
              </a:rPr>
              <a:t>Sterile 𝜈 searches</a:t>
            </a:r>
          </a:p>
          <a:p>
            <a:pPr marL="914400" lvl="1" indent="-457200">
              <a:buFont typeface="Courier New" panose="02070309020205020404" pitchFamily="49" charset="0"/>
              <a:buChar char="o"/>
            </a:pPr>
            <a:r>
              <a:rPr lang="en-US" sz="2600" dirty="0">
                <a:solidFill>
                  <a:schemeClr val="bg1">
                    <a:lumMod val="85000"/>
                  </a:schemeClr>
                </a:solidFill>
                <a:latin typeface="Comic Sans MS" panose="030F0902030302020204" pitchFamily="66" charset="0"/>
              </a:rPr>
              <a:t>Direct 𝜈 mass measurements</a:t>
            </a:r>
          </a:p>
          <a:p>
            <a:pPr marL="914400" lvl="1" indent="-457200">
              <a:buFont typeface="Courier New" panose="02070309020205020404" pitchFamily="49" charset="0"/>
              <a:buChar char="o"/>
            </a:pPr>
            <a:r>
              <a:rPr lang="en-US" sz="2600" dirty="0">
                <a:solidFill>
                  <a:schemeClr val="bg1">
                    <a:lumMod val="85000"/>
                  </a:schemeClr>
                </a:solidFill>
                <a:latin typeface="Comic Sans MS" panose="030F0902030302020204" pitchFamily="66" charset="0"/>
              </a:rPr>
              <a:t>Ultra-low Q value decays</a:t>
            </a:r>
          </a:p>
        </p:txBody>
      </p:sp>
      <p:pic>
        <p:nvPicPr>
          <p:cNvPr id="3" name="Picture 2">
            <a:extLst>
              <a:ext uri="{FF2B5EF4-FFF2-40B4-BE49-F238E27FC236}">
                <a16:creationId xmlns:a16="http://schemas.microsoft.com/office/drawing/2014/main" id="{EF992C75-06AB-A8AB-450E-BC1D4A082F3A}"/>
              </a:ext>
            </a:extLst>
          </p:cNvPr>
          <p:cNvPicPr>
            <a:picLocks noChangeAspect="1"/>
          </p:cNvPicPr>
          <p:nvPr/>
        </p:nvPicPr>
        <p:blipFill>
          <a:blip r:embed="rId4"/>
          <a:stretch>
            <a:fillRect/>
          </a:stretch>
        </p:blipFill>
        <p:spPr>
          <a:xfrm>
            <a:off x="7446995" y="3149508"/>
            <a:ext cx="3370716" cy="1958520"/>
          </a:xfrm>
          <a:prstGeom prst="rect">
            <a:avLst/>
          </a:prstGeom>
        </p:spPr>
      </p:pic>
    </p:spTree>
    <p:extLst>
      <p:ext uri="{BB962C8B-B14F-4D97-AF65-F5344CB8AC3E}">
        <p14:creationId xmlns:p14="http://schemas.microsoft.com/office/powerpoint/2010/main" val="3122722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791CD-FD08-E354-53E3-1D1CA868C192}"/>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C60C3D54-E904-1DB4-96B4-72FCCD0C9C85}"/>
              </a:ext>
            </a:extLst>
          </p:cNvPr>
          <p:cNvGrpSpPr/>
          <p:nvPr/>
        </p:nvGrpSpPr>
        <p:grpSpPr>
          <a:xfrm>
            <a:off x="0" y="-3271"/>
            <a:ext cx="12192000" cy="771091"/>
            <a:chOff x="0" y="-2295"/>
            <a:chExt cx="12002814" cy="541150"/>
          </a:xfrm>
        </p:grpSpPr>
        <p:sp>
          <p:nvSpPr>
            <p:cNvPr id="6" name="Rectangle 5">
              <a:extLst>
                <a:ext uri="{FF2B5EF4-FFF2-40B4-BE49-F238E27FC236}">
                  <a16:creationId xmlns:a16="http://schemas.microsoft.com/office/drawing/2014/main" id="{1C4D71CE-645A-2658-4CCC-11E5C9475C35}"/>
                </a:ext>
              </a:extLst>
            </p:cNvPr>
            <p:cNvSpPr/>
            <p:nvPr/>
          </p:nvSpPr>
          <p:spPr>
            <a:xfrm>
              <a:off x="0" y="-2295"/>
              <a:ext cx="12002814" cy="541150"/>
            </a:xfrm>
            <a:prstGeom prst="rect">
              <a:avLst/>
            </a:prstGeom>
            <a:solidFill>
              <a:srgbClr val="FFD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8BD5F29-8256-E80C-4879-C1D04D79DEEB}"/>
                </a:ext>
              </a:extLst>
            </p:cNvPr>
            <p:cNvSpPr/>
            <p:nvPr/>
          </p:nvSpPr>
          <p:spPr>
            <a:xfrm>
              <a:off x="0" y="50447"/>
              <a:ext cx="12002813" cy="453594"/>
            </a:xfrm>
            <a:prstGeom prst="rect">
              <a:avLst/>
            </a:prstGeom>
            <a:noFill/>
          </p:spPr>
          <p:txBody>
            <a:bodyPr wrap="square" lIns="91440" tIns="45720" rIns="91440" bIns="45720" anchor="ctr">
              <a:spAutoFit/>
            </a:bodyPr>
            <a:lstStyle/>
            <a:p>
              <a:pPr algn="ctr"/>
              <a:r>
                <a:rPr lang="en-US" sz="3600" b="1" dirty="0">
                  <a:solidFill>
                    <a:srgbClr val="8E0B3C"/>
                  </a:solidFill>
                  <a:effectLst>
                    <a:outerShdw blurRad="50800" dist="38100" algn="l" rotWithShape="0">
                      <a:prstClr val="black">
                        <a:alpha val="40000"/>
                      </a:prstClr>
                    </a:outerShdw>
                  </a:effectLst>
                  <a:latin typeface="Calibri" panose="020F0502020204030204" pitchFamily="34" charset="0"/>
                </a:rPr>
                <a:t>CKM Matrix Unitarity: </a:t>
              </a:r>
              <a:r>
                <a:rPr lang="en-US" sz="3600" b="1" dirty="0" err="1">
                  <a:solidFill>
                    <a:srgbClr val="8E0B3C"/>
                  </a:solidFill>
                  <a:effectLst>
                    <a:outerShdw blurRad="50800" dist="38100" algn="l" rotWithShape="0">
                      <a:prstClr val="black">
                        <a:alpha val="40000"/>
                      </a:prstClr>
                    </a:outerShdw>
                  </a:effectLst>
                  <a:latin typeface="Calibri" panose="020F0502020204030204" pitchFamily="34" charset="0"/>
                </a:rPr>
                <a:t>Superallowed</a:t>
              </a:r>
              <a:r>
                <a:rPr lang="en-US" sz="3600" b="1" dirty="0">
                  <a:solidFill>
                    <a:srgbClr val="8E0B3C"/>
                  </a:solidFill>
                  <a:effectLst>
                    <a:outerShdw blurRad="50800" dist="38100" algn="l" rotWithShape="0">
                      <a:prstClr val="black">
                        <a:alpha val="40000"/>
                      </a:prstClr>
                    </a:outerShdw>
                  </a:effectLst>
                  <a:latin typeface="Calibri" panose="020F0502020204030204" pitchFamily="34" charset="0"/>
                </a:rPr>
                <a:t> 𝛃-decay </a:t>
              </a:r>
              <a:endParaRPr lang="en-US" sz="3600" b="1" cap="none" spc="0" dirty="0">
                <a:ln w="0"/>
                <a:solidFill>
                  <a:srgbClr val="8E0B3C"/>
                </a:solidFill>
                <a:effectLst>
                  <a:outerShdw blurRad="50800" dist="38100" algn="l" rotWithShape="0">
                    <a:prstClr val="black">
                      <a:alpha val="40000"/>
                    </a:prstClr>
                  </a:outerShdw>
                </a:effectLst>
              </a:endParaRPr>
            </a:p>
          </p:txBody>
        </p:sp>
      </p:grpSp>
      <p:pic>
        <p:nvPicPr>
          <p:cNvPr id="7" name="Picture 2" descr="http://media.mwcradio.com/mimesis/2011-08/22/500px-Central-Michigan-University-seal_png_475x310_q85.jpg">
            <a:extLst>
              <a:ext uri="{FF2B5EF4-FFF2-40B4-BE49-F238E27FC236}">
                <a16:creationId xmlns:a16="http://schemas.microsoft.com/office/drawing/2014/main" id="{969B767A-B654-5A58-DBD1-AE7EBB0A2B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21"/>
            <a:ext cx="783296" cy="7659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media.mwcradio.com/mimesis/2011-08/22/500px-Central-Michigan-University-seal_png_475x310_q85.jpg">
            <a:extLst>
              <a:ext uri="{FF2B5EF4-FFF2-40B4-BE49-F238E27FC236}">
                <a16:creationId xmlns:a16="http://schemas.microsoft.com/office/drawing/2014/main" id="{A6DC92E6-7544-1954-758B-0AB584C8C9A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06842" y="0"/>
            <a:ext cx="785158" cy="76782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A graph of different metals&#10;&#10;AI-generated content may be incorrect.">
            <a:extLst>
              <a:ext uri="{FF2B5EF4-FFF2-40B4-BE49-F238E27FC236}">
                <a16:creationId xmlns:a16="http://schemas.microsoft.com/office/drawing/2014/main" id="{B873CE44-5480-BE66-A65B-593D9DDCBF51}"/>
              </a:ext>
            </a:extLst>
          </p:cNvPr>
          <p:cNvPicPr>
            <a:picLocks noChangeAspect="1"/>
          </p:cNvPicPr>
          <p:nvPr/>
        </p:nvPicPr>
        <p:blipFill>
          <a:blip r:embed="rId3"/>
          <a:stretch>
            <a:fillRect/>
          </a:stretch>
        </p:blipFill>
        <p:spPr>
          <a:xfrm>
            <a:off x="160989" y="2704021"/>
            <a:ext cx="5206985" cy="3428990"/>
          </a:xfrm>
          <a:prstGeom prst="rect">
            <a:avLst/>
          </a:prstGeom>
        </p:spPr>
      </p:pic>
      <p:sp>
        <p:nvSpPr>
          <p:cNvPr id="39" name="TextBox 38">
            <a:extLst>
              <a:ext uri="{FF2B5EF4-FFF2-40B4-BE49-F238E27FC236}">
                <a16:creationId xmlns:a16="http://schemas.microsoft.com/office/drawing/2014/main" id="{11DEE1F1-57B2-C5F4-F112-AA5B2CF91FBF}"/>
              </a:ext>
            </a:extLst>
          </p:cNvPr>
          <p:cNvSpPr txBox="1"/>
          <p:nvPr/>
        </p:nvSpPr>
        <p:spPr>
          <a:xfrm>
            <a:off x="947508" y="6453576"/>
            <a:ext cx="4235647" cy="369332"/>
          </a:xfrm>
          <a:prstGeom prst="rect">
            <a:avLst/>
          </a:prstGeom>
          <a:noFill/>
        </p:spPr>
        <p:txBody>
          <a:bodyPr wrap="none" rtlCol="0">
            <a:spAutoFit/>
          </a:bodyPr>
          <a:lstStyle/>
          <a:p>
            <a:r>
              <a:rPr lang="en-US" dirty="0"/>
              <a:t>Towner and Hardy, PRC </a:t>
            </a:r>
            <a:r>
              <a:rPr lang="en-US" b="1" dirty="0"/>
              <a:t>102</a:t>
            </a:r>
            <a:r>
              <a:rPr lang="en-US" dirty="0"/>
              <a:t>, 045501 (2020)</a:t>
            </a:r>
          </a:p>
        </p:txBody>
      </p:sp>
      <p:pic>
        <p:nvPicPr>
          <p:cNvPr id="2" name="Picture 1">
            <a:extLst>
              <a:ext uri="{FF2B5EF4-FFF2-40B4-BE49-F238E27FC236}">
                <a16:creationId xmlns:a16="http://schemas.microsoft.com/office/drawing/2014/main" id="{BF6F1B67-677C-940C-3454-A2EB6677CCBD}"/>
              </a:ext>
            </a:extLst>
          </p:cNvPr>
          <p:cNvPicPr>
            <a:picLocks noChangeAspect="1"/>
          </p:cNvPicPr>
          <p:nvPr/>
        </p:nvPicPr>
        <p:blipFill>
          <a:blip r:embed="rId4"/>
          <a:stretch>
            <a:fillRect/>
          </a:stretch>
        </p:blipFill>
        <p:spPr>
          <a:xfrm>
            <a:off x="465606" y="1041789"/>
            <a:ext cx="5630394" cy="866901"/>
          </a:xfrm>
          <a:prstGeom prst="rect">
            <a:avLst/>
          </a:prstGeom>
          <a:ln>
            <a:solidFill>
              <a:schemeClr val="tx1"/>
            </a:solidFill>
          </a:ln>
          <a:effectLst>
            <a:outerShdw blurRad="50800" dist="38100" dir="2700000" algn="tl" rotWithShape="0">
              <a:prstClr val="black">
                <a:alpha val="40000"/>
              </a:prstClr>
            </a:outerShdw>
          </a:effectLst>
        </p:spPr>
      </p:pic>
      <p:pic>
        <p:nvPicPr>
          <p:cNvPr id="4" name="Picture 3" descr="A graph of different values&#10;&#10;AI-generated content may be incorrect.">
            <a:extLst>
              <a:ext uri="{FF2B5EF4-FFF2-40B4-BE49-F238E27FC236}">
                <a16:creationId xmlns:a16="http://schemas.microsoft.com/office/drawing/2014/main" id="{41DD20AE-0EF7-3313-3362-62E25A7526AB}"/>
              </a:ext>
            </a:extLst>
          </p:cNvPr>
          <p:cNvPicPr>
            <a:picLocks noChangeAspect="1"/>
          </p:cNvPicPr>
          <p:nvPr/>
        </p:nvPicPr>
        <p:blipFill>
          <a:blip r:embed="rId5"/>
          <a:srcRect l="48178" b="14469"/>
          <a:stretch>
            <a:fillRect/>
          </a:stretch>
        </p:blipFill>
        <p:spPr>
          <a:xfrm>
            <a:off x="6519409" y="977393"/>
            <a:ext cx="5206985" cy="5189579"/>
          </a:xfrm>
          <a:prstGeom prst="rect">
            <a:avLst/>
          </a:prstGeom>
        </p:spPr>
      </p:pic>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F19A492F-6076-EFCD-7B83-666FCCB299C6}"/>
                  </a:ext>
                </a:extLst>
              </p:cNvPr>
              <p:cNvSpPr txBox="1"/>
              <p:nvPr/>
            </p:nvSpPr>
            <p:spPr>
              <a:xfrm>
                <a:off x="783296" y="2050914"/>
                <a:ext cx="5062836" cy="369332"/>
              </a:xfrm>
              <a:prstGeom prst="rect">
                <a:avLst/>
              </a:prstGeom>
              <a:noFill/>
            </p:spPr>
            <p:txBody>
              <a:bodyPr wrap="square">
                <a:spAutoFit/>
              </a:bodyPr>
              <a:lstStyle/>
              <a:p>
                <a:pP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𝑄</m:t>
                        </m:r>
                      </m:e>
                      <m:sub>
                        <m:r>
                          <a:rPr lang="en-US" sz="1800" b="0" i="1" smtClean="0">
                            <a:latin typeface="Cambria Math" panose="02040503050406030204" pitchFamily="18" charset="0"/>
                          </a:rPr>
                          <m:t>𝐸𝐶</m:t>
                        </m:r>
                      </m:sub>
                    </m:sSub>
                  </m:oMath>
                </a14:m>
                <a:r>
                  <a:rPr lang="en-US" dirty="0"/>
                  <a:t> enters into statistical rate function calculation</a:t>
                </a:r>
              </a:p>
            </p:txBody>
          </p:sp>
        </mc:Choice>
        <mc:Fallback>
          <p:sp>
            <p:nvSpPr>
              <p:cNvPr id="11" name="TextBox 10">
                <a:extLst>
                  <a:ext uri="{FF2B5EF4-FFF2-40B4-BE49-F238E27FC236}">
                    <a16:creationId xmlns:a16="http://schemas.microsoft.com/office/drawing/2014/main" id="{F19A492F-6076-EFCD-7B83-666FCCB299C6}"/>
                  </a:ext>
                </a:extLst>
              </p:cNvPr>
              <p:cNvSpPr txBox="1">
                <a:spLocks noRot="1" noChangeAspect="1" noMove="1" noResize="1" noEditPoints="1" noAdjustHandles="1" noChangeArrowheads="1" noChangeShapeType="1" noTextEdit="1"/>
              </p:cNvSpPr>
              <p:nvPr/>
            </p:nvSpPr>
            <p:spPr>
              <a:xfrm>
                <a:off x="783296" y="2050914"/>
                <a:ext cx="5062836" cy="369332"/>
              </a:xfrm>
              <a:prstGeom prst="rect">
                <a:avLst/>
              </a:prstGeom>
              <a:blipFill>
                <a:blip r:embed="rId6"/>
                <a:stretch>
                  <a:fillRect l="-250" t="-6667" b="-26667"/>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CF954550-D744-C196-4C9E-1B30FBD90B36}"/>
              </a:ext>
            </a:extLst>
          </p:cNvPr>
          <p:cNvSpPr txBox="1"/>
          <p:nvPr/>
        </p:nvSpPr>
        <p:spPr>
          <a:xfrm>
            <a:off x="7463763" y="6130411"/>
            <a:ext cx="3780729" cy="646331"/>
          </a:xfrm>
          <a:prstGeom prst="rect">
            <a:avLst/>
          </a:prstGeom>
          <a:noFill/>
          <a:ln w="28575">
            <a:solidFill>
              <a:schemeClr val="tx1"/>
            </a:solidFill>
          </a:ln>
        </p:spPr>
        <p:txBody>
          <a:bodyPr wrap="square">
            <a:spAutoFit/>
          </a:bodyPr>
          <a:lstStyle/>
          <a:p>
            <a:pPr algn="ctr"/>
            <a:r>
              <a:rPr lang="en-US" b="1" dirty="0">
                <a:latin typeface="Cambria" panose="02040503050406030204" pitchFamily="18" charset="0"/>
              </a:rPr>
              <a:t>Only </a:t>
            </a:r>
            <a:r>
              <a:rPr lang="en-US" b="1" baseline="30000" dirty="0">
                <a:latin typeface="Cambria" panose="02040503050406030204" pitchFamily="18" charset="0"/>
              </a:rPr>
              <a:t>74</a:t>
            </a:r>
            <a:r>
              <a:rPr lang="en-US" b="1" dirty="0">
                <a:latin typeface="Cambria" panose="02040503050406030204" pitchFamily="18" charset="0"/>
              </a:rPr>
              <a:t>Rb remains as nuclide with significant Q value uncertainty</a:t>
            </a:r>
          </a:p>
        </p:txBody>
      </p:sp>
    </p:spTree>
    <p:extLst>
      <p:ext uri="{BB962C8B-B14F-4D97-AF65-F5344CB8AC3E}">
        <p14:creationId xmlns:p14="http://schemas.microsoft.com/office/powerpoint/2010/main" val="787378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CBEBC-20DF-1DF1-3EF9-7CA0918F4E2F}"/>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8AF99753-7811-DE5B-1013-51A279938E50}"/>
              </a:ext>
            </a:extLst>
          </p:cNvPr>
          <p:cNvGrpSpPr/>
          <p:nvPr/>
        </p:nvGrpSpPr>
        <p:grpSpPr>
          <a:xfrm>
            <a:off x="0" y="-3271"/>
            <a:ext cx="12192000" cy="771091"/>
            <a:chOff x="0" y="-2295"/>
            <a:chExt cx="12002814" cy="541150"/>
          </a:xfrm>
        </p:grpSpPr>
        <p:sp>
          <p:nvSpPr>
            <p:cNvPr id="6" name="Rectangle 5">
              <a:extLst>
                <a:ext uri="{FF2B5EF4-FFF2-40B4-BE49-F238E27FC236}">
                  <a16:creationId xmlns:a16="http://schemas.microsoft.com/office/drawing/2014/main" id="{0CF97A76-1922-0412-133E-A69A1C7B2DE8}"/>
                </a:ext>
              </a:extLst>
            </p:cNvPr>
            <p:cNvSpPr/>
            <p:nvPr/>
          </p:nvSpPr>
          <p:spPr>
            <a:xfrm>
              <a:off x="0" y="-2295"/>
              <a:ext cx="12002814" cy="541150"/>
            </a:xfrm>
            <a:prstGeom prst="rect">
              <a:avLst/>
            </a:prstGeom>
            <a:solidFill>
              <a:srgbClr val="FFD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4016BC8-8C0F-6AEE-3BF8-B01D248056BA}"/>
                </a:ext>
              </a:extLst>
            </p:cNvPr>
            <p:cNvSpPr/>
            <p:nvPr/>
          </p:nvSpPr>
          <p:spPr>
            <a:xfrm>
              <a:off x="0" y="50447"/>
              <a:ext cx="12002813" cy="453594"/>
            </a:xfrm>
            <a:prstGeom prst="rect">
              <a:avLst/>
            </a:prstGeom>
            <a:noFill/>
          </p:spPr>
          <p:txBody>
            <a:bodyPr wrap="square" lIns="91440" tIns="45720" rIns="91440" bIns="45720" anchor="ctr">
              <a:spAutoFit/>
            </a:bodyPr>
            <a:lstStyle/>
            <a:p>
              <a:pPr algn="ctr"/>
              <a:r>
                <a:rPr lang="en-US" sz="3600" b="1" dirty="0">
                  <a:solidFill>
                    <a:srgbClr val="8E0B3C"/>
                  </a:solidFill>
                  <a:effectLst>
                    <a:outerShdw blurRad="50800" dist="38100" algn="l" rotWithShape="0">
                      <a:prstClr val="black">
                        <a:alpha val="40000"/>
                      </a:prstClr>
                    </a:outerShdw>
                  </a:effectLst>
                  <a:latin typeface="Calibri" panose="020F0502020204030204" pitchFamily="34" charset="0"/>
                </a:rPr>
                <a:t>CKM Matrix Unitarity: T = ½ Mirror Nuclei Decays </a:t>
              </a:r>
              <a:endParaRPr lang="en-US" sz="3600" b="1" cap="none" spc="0" dirty="0">
                <a:ln w="0"/>
                <a:solidFill>
                  <a:srgbClr val="8E0B3C"/>
                </a:solidFill>
                <a:effectLst>
                  <a:outerShdw blurRad="50800" dist="38100" algn="l" rotWithShape="0">
                    <a:prstClr val="black">
                      <a:alpha val="40000"/>
                    </a:prstClr>
                  </a:outerShdw>
                </a:effectLst>
              </a:endParaRPr>
            </a:p>
          </p:txBody>
        </p:sp>
      </p:grpSp>
      <p:pic>
        <p:nvPicPr>
          <p:cNvPr id="7" name="Picture 2" descr="http://media.mwcradio.com/mimesis/2011-08/22/500px-Central-Michigan-University-seal_png_475x310_q85.jpg">
            <a:extLst>
              <a:ext uri="{FF2B5EF4-FFF2-40B4-BE49-F238E27FC236}">
                <a16:creationId xmlns:a16="http://schemas.microsoft.com/office/drawing/2014/main" id="{CABDF2C6-2EBC-A505-5DA9-DF68C114D8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21"/>
            <a:ext cx="783296" cy="7659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media.mwcradio.com/mimesis/2011-08/22/500px-Central-Michigan-University-seal_png_475x310_q85.jpg">
            <a:extLst>
              <a:ext uri="{FF2B5EF4-FFF2-40B4-BE49-F238E27FC236}">
                <a16:creationId xmlns:a16="http://schemas.microsoft.com/office/drawing/2014/main" id="{F8307A99-0316-B3D1-C2D5-47DA0294CB8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06842" y="0"/>
            <a:ext cx="785158" cy="76782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2C6037B4-EDC7-3F71-AD44-AF749A338F45}"/>
              </a:ext>
            </a:extLst>
          </p:cNvPr>
          <p:cNvGrpSpPr/>
          <p:nvPr/>
        </p:nvGrpSpPr>
        <p:grpSpPr>
          <a:xfrm>
            <a:off x="391646" y="1748669"/>
            <a:ext cx="8495359" cy="1042088"/>
            <a:chOff x="624850" y="3122380"/>
            <a:chExt cx="8495359" cy="1042088"/>
          </a:xfrm>
        </p:grpSpPr>
        <p:sp>
          <p:nvSpPr>
            <p:cNvPr id="16" name="Rectangle 15">
              <a:extLst>
                <a:ext uri="{FF2B5EF4-FFF2-40B4-BE49-F238E27FC236}">
                  <a16:creationId xmlns:a16="http://schemas.microsoft.com/office/drawing/2014/main" id="{68844375-132F-5D7C-6871-9CB345470A3B}"/>
                </a:ext>
              </a:extLst>
            </p:cNvPr>
            <p:cNvSpPr/>
            <p:nvPr/>
          </p:nvSpPr>
          <p:spPr>
            <a:xfrm>
              <a:off x="624850" y="3122380"/>
              <a:ext cx="8306499" cy="104208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33A8C37-3070-C371-2CDA-555FE0A2A644}"/>
                </a:ext>
              </a:extLst>
            </p:cNvPr>
            <p:cNvPicPr>
              <a:picLocks noChangeAspect="1"/>
            </p:cNvPicPr>
            <p:nvPr/>
          </p:nvPicPr>
          <p:blipFill>
            <a:blip r:embed="rId3"/>
            <a:srcRect r="21921"/>
            <a:stretch>
              <a:fillRect/>
            </a:stretch>
          </p:blipFill>
          <p:spPr>
            <a:xfrm>
              <a:off x="656749" y="3148062"/>
              <a:ext cx="4914714" cy="977421"/>
            </a:xfrm>
            <a:prstGeom prst="rect">
              <a:avLst/>
            </a:prstGeom>
          </p:spPr>
        </p:pic>
        <p:pic>
          <p:nvPicPr>
            <p:cNvPr id="12" name="Picture 11" descr="A black line with numbers and symbols&#10;&#10;AI-generated content may be incorrect.">
              <a:extLst>
                <a:ext uri="{FF2B5EF4-FFF2-40B4-BE49-F238E27FC236}">
                  <a16:creationId xmlns:a16="http://schemas.microsoft.com/office/drawing/2014/main" id="{48710566-80BB-D148-5A4F-86DFF6398936}"/>
                </a:ext>
              </a:extLst>
            </p:cNvPr>
            <p:cNvPicPr>
              <a:picLocks noChangeAspect="1"/>
            </p:cNvPicPr>
            <p:nvPr/>
          </p:nvPicPr>
          <p:blipFill>
            <a:blip r:embed="rId4"/>
            <a:srcRect l="7055" r="73867" b="14145"/>
            <a:stretch>
              <a:fillRect/>
            </a:stretch>
          </p:blipFill>
          <p:spPr>
            <a:xfrm>
              <a:off x="5539564" y="3211970"/>
              <a:ext cx="903766" cy="817770"/>
            </a:xfrm>
            <a:prstGeom prst="rect">
              <a:avLst/>
            </a:prstGeom>
          </p:spPr>
        </p:pic>
        <p:pic>
          <p:nvPicPr>
            <p:cNvPr id="14" name="Picture 13" descr="A black line with numbers and symbols&#10;&#10;AI-generated content may be incorrect.">
              <a:extLst>
                <a:ext uri="{FF2B5EF4-FFF2-40B4-BE49-F238E27FC236}">
                  <a16:creationId xmlns:a16="http://schemas.microsoft.com/office/drawing/2014/main" id="{1B50C5ED-099F-B135-4B96-375305CE3B69}"/>
                </a:ext>
              </a:extLst>
            </p:cNvPr>
            <p:cNvPicPr>
              <a:picLocks noChangeAspect="1"/>
            </p:cNvPicPr>
            <p:nvPr/>
          </p:nvPicPr>
          <p:blipFill>
            <a:blip r:embed="rId4"/>
            <a:srcRect l="48504" t="33391" r="-5237" b="7434"/>
            <a:stretch>
              <a:fillRect/>
            </a:stretch>
          </p:blipFill>
          <p:spPr>
            <a:xfrm>
              <a:off x="6432696" y="3530009"/>
              <a:ext cx="2687513" cy="563639"/>
            </a:xfrm>
            <a:prstGeom prst="rect">
              <a:avLst/>
            </a:prstGeom>
          </p:spPr>
        </p:pic>
        <p:pic>
          <p:nvPicPr>
            <p:cNvPr id="15" name="Picture 14" descr="A black line with numbers and symbols&#10;&#10;AI-generated content may be incorrect.">
              <a:extLst>
                <a:ext uri="{FF2B5EF4-FFF2-40B4-BE49-F238E27FC236}">
                  <a16:creationId xmlns:a16="http://schemas.microsoft.com/office/drawing/2014/main" id="{BD63ACBF-C199-E964-C136-989999EF9B75}"/>
                </a:ext>
              </a:extLst>
            </p:cNvPr>
            <p:cNvPicPr>
              <a:picLocks noChangeAspect="1"/>
            </p:cNvPicPr>
            <p:nvPr/>
          </p:nvPicPr>
          <p:blipFill>
            <a:blip r:embed="rId4"/>
            <a:srcRect l="58250" t="4439" r="30079" b="71817"/>
            <a:stretch>
              <a:fillRect/>
            </a:stretch>
          </p:blipFill>
          <p:spPr>
            <a:xfrm>
              <a:off x="7383046" y="3329310"/>
              <a:ext cx="552893" cy="226157"/>
            </a:xfrm>
            <a:prstGeom prst="rect">
              <a:avLst/>
            </a:prstGeom>
          </p:spPr>
        </p:pic>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AC21E77-8C00-6652-F96A-82A21BCA8DB5}"/>
                  </a:ext>
                </a:extLst>
              </p:cNvPr>
              <p:cNvSpPr txBox="1"/>
              <p:nvPr/>
            </p:nvSpPr>
            <p:spPr>
              <a:xfrm>
                <a:off x="391648" y="839702"/>
                <a:ext cx="10458504" cy="908967"/>
              </a:xfrm>
              <a:prstGeom prst="rect">
                <a:avLst/>
              </a:prstGeom>
              <a:noFill/>
            </p:spPr>
            <p:txBody>
              <a:bodyPr wrap="none" rtlCol="0">
                <a:spAutoFit/>
              </a:bodyPr>
              <a:lstStyle/>
              <a:p>
                <a:r>
                  <a:rPr lang="en-US" sz="2200" b="1" i="1" dirty="0">
                    <a:latin typeface="Cambria" panose="02040503050406030204" pitchFamily="18" charset="0"/>
                  </a:rPr>
                  <a:t>T</a:t>
                </a:r>
                <a:r>
                  <a:rPr lang="en-US" sz="2200" b="1" dirty="0">
                    <a:latin typeface="Cambria" panose="02040503050406030204" pitchFamily="18" charset="0"/>
                  </a:rPr>
                  <a:t> = ½ mirror nuclei decays:</a:t>
                </a:r>
                <a:endParaRPr lang="en-US" sz="2200" b="0" dirty="0">
                  <a:latin typeface="Cambria" panose="02040503050406030204" pitchFamily="18" charset="0"/>
                </a:endParaRPr>
              </a:p>
              <a:p>
                <a:r>
                  <a:rPr lang="en-US" sz="2200" dirty="0">
                    <a:latin typeface="Cambria" panose="02040503050406030204" pitchFamily="18" charset="0"/>
                  </a:rPr>
                  <a:t>Decays between </a:t>
                </a:r>
                <a14:m>
                  <m:oMath xmlns:m="http://schemas.openxmlformats.org/officeDocument/2006/math">
                    <m:r>
                      <a:rPr lang="en-US" sz="2200" b="0" i="1" smtClean="0">
                        <a:latin typeface="Cambria Math" panose="02040503050406030204" pitchFamily="18" charset="0"/>
                      </a:rPr>
                      <m:t>𝑇</m:t>
                    </m:r>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m:t>
                        </m:r>
                      </m:num>
                      <m:den>
                        <m:r>
                          <a:rPr lang="en-US" sz="2200" b="0" i="1" smtClean="0">
                            <a:latin typeface="Cambria Math" panose="02040503050406030204" pitchFamily="18" charset="0"/>
                          </a:rPr>
                          <m:t>2</m:t>
                        </m:r>
                      </m:den>
                    </m:f>
                    <m:r>
                      <a:rPr lang="en-US" sz="2200" b="0" i="1" smtClean="0">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2</m:t>
                        </m:r>
                      </m:den>
                    </m:f>
                  </m:oMath>
                </a14:m>
                <a:r>
                  <a:rPr lang="en-US" sz="2200" dirty="0">
                    <a:latin typeface="Cambria" panose="02040503050406030204" pitchFamily="18" charset="0"/>
                  </a:rPr>
                  <a:t> integer spin states </a:t>
                </a:r>
                <a14:m>
                  <m:oMath xmlns:m="http://schemas.openxmlformats.org/officeDocument/2006/math">
                    <m:r>
                      <a:rPr lang="en-US" sz="2200" i="1" smtClean="0">
                        <a:latin typeface="Cambria Math" panose="02040503050406030204" pitchFamily="18" charset="0"/>
                        <a:ea typeface="Cambria Math" panose="02040503050406030204" pitchFamily="18" charset="0"/>
                      </a:rPr>
                      <m:t>⟹</m:t>
                    </m:r>
                  </m:oMath>
                </a14:m>
                <a:r>
                  <a:rPr lang="en-US" sz="2200" dirty="0">
                    <a:latin typeface="Cambria" panose="02040503050406030204" pitchFamily="18" charset="0"/>
                  </a:rPr>
                  <a:t> mixed Fermi/Gamow-Teller transitions</a:t>
                </a:r>
              </a:p>
            </p:txBody>
          </p:sp>
        </mc:Choice>
        <mc:Fallback xmlns="">
          <p:sp>
            <p:nvSpPr>
              <p:cNvPr id="19" name="TextBox 18">
                <a:extLst>
                  <a:ext uri="{FF2B5EF4-FFF2-40B4-BE49-F238E27FC236}">
                    <a16:creationId xmlns:a16="http://schemas.microsoft.com/office/drawing/2014/main" id="{F8BA55FD-94A4-FECB-4E1F-BA4C63824B9F}"/>
                  </a:ext>
                </a:extLst>
              </p:cNvPr>
              <p:cNvSpPr txBox="1">
                <a:spLocks noRot="1" noChangeAspect="1" noMove="1" noResize="1" noEditPoints="1" noAdjustHandles="1" noChangeArrowheads="1" noChangeShapeType="1" noTextEdit="1"/>
              </p:cNvSpPr>
              <p:nvPr/>
            </p:nvSpPr>
            <p:spPr>
              <a:xfrm>
                <a:off x="391648" y="839702"/>
                <a:ext cx="10458504" cy="908967"/>
              </a:xfrm>
              <a:prstGeom prst="rect">
                <a:avLst/>
              </a:prstGeom>
              <a:blipFill>
                <a:blip r:embed="rId5"/>
                <a:stretch>
                  <a:fillRect l="-727" t="-5556" r="-364" b="-555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F39D9BD2-5764-666F-C2AC-AA90E6DCDDD1}"/>
                  </a:ext>
                </a:extLst>
              </p:cNvPr>
              <p:cNvSpPr txBox="1"/>
              <p:nvPr/>
            </p:nvSpPr>
            <p:spPr>
              <a:xfrm>
                <a:off x="391646" y="2928919"/>
                <a:ext cx="11015195" cy="1138325"/>
              </a:xfrm>
              <a:prstGeom prst="rect">
                <a:avLst/>
              </a:prstGeom>
              <a:noFill/>
            </p:spPr>
            <p:txBody>
              <a:bodyPr wrap="square">
                <a:spAutoFit/>
              </a:bodyPr>
              <a:lstStyle/>
              <a:p>
                <a14:m>
                  <m:oMath xmlns:m="http://schemas.openxmlformats.org/officeDocument/2006/math">
                    <m:sSub>
                      <m:sSubPr>
                        <m:ctrlPr>
                          <a:rPr lang="en-US" sz="2200" b="0" i="1" smtClean="0">
                            <a:latin typeface="Cambria Math" panose="02040503050406030204" pitchFamily="18" charset="0"/>
                          </a:rPr>
                        </m:ctrlPr>
                      </m:sSubPr>
                      <m:e>
                        <m:r>
                          <a:rPr lang="en-US" sz="2200" i="1">
                            <a:latin typeface="Cambria Math" panose="02040503050406030204" pitchFamily="18" charset="0"/>
                          </a:rPr>
                          <m:t>𝑓</m:t>
                        </m:r>
                      </m:e>
                      <m:sub>
                        <m:r>
                          <a:rPr lang="en-US" sz="2200" b="0" i="1" smtClean="0">
                            <a:latin typeface="Cambria Math" panose="02040503050406030204" pitchFamily="18" charset="0"/>
                          </a:rPr>
                          <m:t>𝑉</m:t>
                        </m:r>
                      </m:sub>
                    </m:sSub>
                    <m:r>
                      <a:rPr lang="en-US" sz="2200" b="0" i="1">
                        <a:latin typeface="Cambria Math" panose="02040503050406030204" pitchFamily="18" charset="0"/>
                      </a:rPr>
                      <m:t>𝑡</m:t>
                    </m:r>
                  </m:oMath>
                </a14:m>
                <a:r>
                  <a:rPr lang="en-US" sz="2200" dirty="0">
                    <a:latin typeface="Cambria" panose="02040503050406030204" pitchFamily="18" charset="0"/>
                  </a:rPr>
                  <a:t> determination still requires </a:t>
                </a: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𝑡</m:t>
                        </m:r>
                      </m:e>
                      <m:sub>
                        <m:r>
                          <a:rPr lang="en-US" sz="2200" b="0" i="1" smtClean="0">
                            <a:latin typeface="Cambria Math" panose="02040503050406030204" pitchFamily="18" charset="0"/>
                          </a:rPr>
                          <m:t>1/2</m:t>
                        </m:r>
                      </m:sub>
                    </m:sSub>
                    <m:r>
                      <a:rPr lang="en-US" sz="2200" b="0" i="1" smtClean="0">
                        <a:latin typeface="Cambria Math" panose="02040503050406030204" pitchFamily="18" charset="0"/>
                      </a:rPr>
                      <m:t>, </m:t>
                    </m:r>
                    <m:r>
                      <a:rPr lang="en-US" sz="2200" b="0" i="1" smtClean="0">
                        <a:latin typeface="Cambria Math" panose="02040503050406030204" pitchFamily="18" charset="0"/>
                      </a:rPr>
                      <m:t>𝑅</m:t>
                    </m:r>
                    <m:r>
                      <a:rPr lang="en-US" sz="2200" b="0" i="0" smtClean="0">
                        <a:latin typeface="Cambria Math" panose="02040503050406030204" pitchFamily="18" charset="0"/>
                      </a:rPr>
                      <m:t>, </m:t>
                    </m:r>
                    <m:r>
                      <m:rPr>
                        <m:sty m:val="p"/>
                      </m:rPr>
                      <a:rPr lang="en-US" sz="2200" b="0" i="0" smtClean="0">
                        <a:latin typeface="Cambria Math" panose="02040503050406030204" pitchFamily="18" charset="0"/>
                      </a:rPr>
                      <m:t>and</m:t>
                    </m:r>
                    <m:r>
                      <a:rPr lang="en-US" sz="2200" b="0" i="0" smtClean="0">
                        <a:latin typeface="Cambria Math" panose="02040503050406030204" pitchFamily="18" charset="0"/>
                      </a:rPr>
                      <m:t> </m:t>
                    </m:r>
                    <m:sSub>
                      <m:sSubPr>
                        <m:ctrlPr>
                          <a:rPr lang="en-US" sz="2200" i="1">
                            <a:latin typeface="Cambria Math" panose="02040503050406030204" pitchFamily="18" charset="0"/>
                          </a:rPr>
                        </m:ctrlPr>
                      </m:sSubPr>
                      <m:e>
                        <m:r>
                          <a:rPr lang="en-US" sz="2200" b="0" i="1" smtClean="0">
                            <a:latin typeface="Cambria Math" panose="02040503050406030204" pitchFamily="18" charset="0"/>
                          </a:rPr>
                          <m:t>𝑄</m:t>
                        </m:r>
                      </m:e>
                      <m:sub>
                        <m:r>
                          <a:rPr lang="en-US" sz="2200" b="0" i="1" smtClean="0">
                            <a:latin typeface="Cambria Math" panose="02040503050406030204" pitchFamily="18" charset="0"/>
                          </a:rPr>
                          <m:t>𝐸𝐶</m:t>
                        </m:r>
                      </m:sub>
                    </m:sSub>
                  </m:oMath>
                </a14:m>
                <a:r>
                  <a:rPr lang="en-US" sz="2200" dirty="0">
                    <a:latin typeface="Cambria" panose="02040503050406030204" pitchFamily="18" charset="0"/>
                  </a:rPr>
                  <a:t> measurements.</a:t>
                </a:r>
              </a:p>
              <a:p>
                <a14:m>
                  <m:oMath xmlns:m="http://schemas.openxmlformats.org/officeDocument/2006/math">
                    <m:r>
                      <a:rPr lang="en-US" sz="2200" b="0" i="1">
                        <a:latin typeface="Cambria Math" panose="02040503050406030204" pitchFamily="18" charset="0"/>
                        <a:ea typeface="Cambria Math" panose="02040503050406030204" pitchFamily="18" charset="0"/>
                      </a:rPr>
                      <m:t>ℱ</m:t>
                    </m:r>
                    <m:r>
                      <a:rPr lang="en-US" sz="2200" b="0" i="1">
                        <a:latin typeface="Cambria Math" panose="02040503050406030204" pitchFamily="18" charset="0"/>
                        <a:ea typeface="Cambria Math" panose="02040503050406030204" pitchFamily="18" charset="0"/>
                      </a:rPr>
                      <m:t>𝑡</m:t>
                    </m:r>
                  </m:oMath>
                </a14:m>
                <a:r>
                  <a:rPr lang="en-US" sz="2200" dirty="0">
                    <a:latin typeface="Cambria" panose="02040503050406030204" pitchFamily="18" charset="0"/>
                  </a:rPr>
                  <a:t> determination also requires Gamow-Teller to Fermi mixing ratio, </a:t>
                </a:r>
                <a14:m>
                  <m:oMath xmlns:m="http://schemas.openxmlformats.org/officeDocument/2006/math">
                    <m:r>
                      <a:rPr lang="en-US" sz="2200" b="0" i="1" smtClean="0">
                        <a:latin typeface="Cambria Math" panose="02040503050406030204" pitchFamily="18" charset="0"/>
                        <a:ea typeface="Cambria Math" panose="02040503050406030204" pitchFamily="18" charset="0"/>
                      </a:rPr>
                      <m:t>𝜌</m:t>
                    </m:r>
                  </m:oMath>
                </a14:m>
                <a:r>
                  <a:rPr lang="en-US" sz="2200" dirty="0">
                    <a:latin typeface="Cambria" panose="02040503050406030204" pitchFamily="18" charset="0"/>
                  </a:rPr>
                  <a:t>.</a:t>
                </a:r>
              </a:p>
              <a:p>
                <a:endParaRPr lang="en-US" sz="2200" dirty="0">
                  <a:latin typeface="Cambria" panose="02040503050406030204" pitchFamily="18" charset="0"/>
                </a:endParaRPr>
              </a:p>
            </p:txBody>
          </p:sp>
        </mc:Choice>
        <mc:Fallback>
          <p:sp>
            <p:nvSpPr>
              <p:cNvPr id="21" name="TextBox 20">
                <a:extLst>
                  <a:ext uri="{FF2B5EF4-FFF2-40B4-BE49-F238E27FC236}">
                    <a16:creationId xmlns:a16="http://schemas.microsoft.com/office/drawing/2014/main" id="{F39D9BD2-5764-666F-C2AC-AA90E6DCDDD1}"/>
                  </a:ext>
                </a:extLst>
              </p:cNvPr>
              <p:cNvSpPr txBox="1">
                <a:spLocks noRot="1" noChangeAspect="1" noMove="1" noResize="1" noEditPoints="1" noAdjustHandles="1" noChangeArrowheads="1" noChangeShapeType="1" noTextEdit="1"/>
              </p:cNvSpPr>
              <p:nvPr/>
            </p:nvSpPr>
            <p:spPr>
              <a:xfrm>
                <a:off x="391646" y="2928919"/>
                <a:ext cx="11015195" cy="1138325"/>
              </a:xfrm>
              <a:prstGeom prst="rect">
                <a:avLst/>
              </a:prstGeom>
              <a:blipFill>
                <a:blip r:embed="rId6"/>
                <a:stretch>
                  <a:fillRect l="-345" t="-3297"/>
                </a:stretch>
              </a:blipFill>
            </p:spPr>
            <p:txBody>
              <a:bodyPr/>
              <a:lstStyle/>
              <a:p>
                <a:r>
                  <a:rPr lang="en-US">
                    <a:noFill/>
                  </a:rPr>
                  <a:t> </a:t>
                </a:r>
              </a:p>
            </p:txBody>
          </p:sp>
        </mc:Fallback>
      </mc:AlternateContent>
      <p:pic>
        <p:nvPicPr>
          <p:cNvPr id="23" name="Picture 22" descr="A graph of mass number&#10;&#10;AI-generated content may be incorrect.">
            <a:extLst>
              <a:ext uri="{FF2B5EF4-FFF2-40B4-BE49-F238E27FC236}">
                <a16:creationId xmlns:a16="http://schemas.microsoft.com/office/drawing/2014/main" id="{3F1B0896-C1A1-4122-38FB-D91F140B85F5}"/>
              </a:ext>
            </a:extLst>
          </p:cNvPr>
          <p:cNvPicPr>
            <a:picLocks noChangeAspect="1"/>
          </p:cNvPicPr>
          <p:nvPr/>
        </p:nvPicPr>
        <p:blipFill>
          <a:blip r:embed="rId7"/>
          <a:stretch>
            <a:fillRect/>
          </a:stretch>
        </p:blipFill>
        <p:spPr>
          <a:xfrm>
            <a:off x="423545" y="3771606"/>
            <a:ext cx="4953361" cy="3014512"/>
          </a:xfrm>
          <a:prstGeom prst="rect">
            <a:avLst/>
          </a:prstGeom>
        </p:spPr>
      </p:pic>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35463DA4-8808-F631-6B9D-DD7BDA084C5E}"/>
                  </a:ext>
                </a:extLst>
              </p:cNvPr>
              <p:cNvSpPr txBox="1"/>
              <p:nvPr/>
            </p:nvSpPr>
            <p:spPr>
              <a:xfrm>
                <a:off x="5994786" y="3897967"/>
                <a:ext cx="5804635" cy="707886"/>
              </a:xfrm>
              <a:prstGeom prst="rect">
                <a:avLst/>
              </a:prstGeom>
              <a:noFill/>
            </p:spPr>
            <p:txBody>
              <a:bodyPr wrap="square">
                <a:spAutoFit/>
              </a:bodyPr>
              <a:lstStyle/>
              <a:p>
                <a:r>
                  <a:rPr lang="en-US" sz="2000" dirty="0">
                    <a:latin typeface="Cambria" panose="02040503050406030204" pitchFamily="18" charset="0"/>
                  </a:rPr>
                  <a:t>To date, </a:t>
                </a:r>
                <a14:m>
                  <m:oMath xmlns:m="http://schemas.openxmlformats.org/officeDocument/2006/math">
                    <m:r>
                      <a:rPr lang="en-US" sz="2000" b="0" i="1">
                        <a:latin typeface="Cambria Math" panose="02040503050406030204" pitchFamily="18" charset="0"/>
                        <a:ea typeface="Cambria Math" panose="02040503050406030204" pitchFamily="18" charset="0"/>
                      </a:rPr>
                      <m:t>𝜌</m:t>
                    </m:r>
                  </m:oMath>
                </a14:m>
                <a:r>
                  <a:rPr lang="en-US" sz="2000" dirty="0">
                    <a:latin typeface="Cambria" panose="02040503050406030204" pitchFamily="18" charset="0"/>
                  </a:rPr>
                  <a:t> has been measured for only 5 systems: </a:t>
                </a:r>
              </a:p>
              <a:p>
                <a:r>
                  <a:rPr lang="en-US" sz="2000" baseline="30000" dirty="0">
                    <a:latin typeface="Cambria" panose="02040503050406030204" pitchFamily="18" charset="0"/>
                  </a:rPr>
                  <a:t>19</a:t>
                </a:r>
                <a:r>
                  <a:rPr lang="en-US" sz="2000" dirty="0">
                    <a:latin typeface="Cambria" panose="02040503050406030204" pitchFamily="18" charset="0"/>
                  </a:rPr>
                  <a:t>Ne, </a:t>
                </a:r>
                <a:r>
                  <a:rPr lang="en-US" sz="2000" baseline="30000" dirty="0">
                    <a:latin typeface="Cambria" panose="02040503050406030204" pitchFamily="18" charset="0"/>
                  </a:rPr>
                  <a:t>21</a:t>
                </a:r>
                <a:r>
                  <a:rPr lang="en-US" sz="2000" dirty="0">
                    <a:latin typeface="Cambria" panose="02040503050406030204" pitchFamily="18" charset="0"/>
                  </a:rPr>
                  <a:t>Na, </a:t>
                </a:r>
                <a:r>
                  <a:rPr lang="en-US" sz="2000" baseline="30000" dirty="0">
                    <a:latin typeface="Cambria" panose="02040503050406030204" pitchFamily="18" charset="0"/>
                  </a:rPr>
                  <a:t>29</a:t>
                </a:r>
                <a:r>
                  <a:rPr lang="en-US" sz="2000" dirty="0">
                    <a:latin typeface="Cambria" panose="02040503050406030204" pitchFamily="18" charset="0"/>
                  </a:rPr>
                  <a:t>P, </a:t>
                </a:r>
                <a:r>
                  <a:rPr lang="en-US" sz="2000" baseline="30000" dirty="0">
                    <a:latin typeface="Cambria" panose="02040503050406030204" pitchFamily="18" charset="0"/>
                  </a:rPr>
                  <a:t>35</a:t>
                </a:r>
                <a:r>
                  <a:rPr lang="en-US" sz="2000" dirty="0">
                    <a:latin typeface="Cambria" panose="02040503050406030204" pitchFamily="18" charset="0"/>
                  </a:rPr>
                  <a:t>Ar, </a:t>
                </a:r>
                <a:r>
                  <a:rPr lang="en-US" sz="2000" baseline="30000" dirty="0">
                    <a:latin typeface="Cambria" panose="02040503050406030204" pitchFamily="18" charset="0"/>
                  </a:rPr>
                  <a:t>37</a:t>
                </a:r>
                <a:r>
                  <a:rPr lang="en-US" sz="2000" dirty="0">
                    <a:latin typeface="Cambria" panose="02040503050406030204" pitchFamily="18" charset="0"/>
                  </a:rPr>
                  <a:t>K  </a:t>
                </a:r>
              </a:p>
            </p:txBody>
          </p:sp>
        </mc:Choice>
        <mc:Fallback>
          <p:sp>
            <p:nvSpPr>
              <p:cNvPr id="26" name="TextBox 25">
                <a:extLst>
                  <a:ext uri="{FF2B5EF4-FFF2-40B4-BE49-F238E27FC236}">
                    <a16:creationId xmlns:a16="http://schemas.microsoft.com/office/drawing/2014/main" id="{35463DA4-8808-F631-6B9D-DD7BDA084C5E}"/>
                  </a:ext>
                </a:extLst>
              </p:cNvPr>
              <p:cNvSpPr txBox="1">
                <a:spLocks noRot="1" noChangeAspect="1" noMove="1" noResize="1" noEditPoints="1" noAdjustHandles="1" noChangeArrowheads="1" noChangeShapeType="1" noTextEdit="1"/>
              </p:cNvSpPr>
              <p:nvPr/>
            </p:nvSpPr>
            <p:spPr>
              <a:xfrm>
                <a:off x="5994786" y="3897967"/>
                <a:ext cx="5804635" cy="707886"/>
              </a:xfrm>
              <a:prstGeom prst="rect">
                <a:avLst/>
              </a:prstGeom>
              <a:blipFill>
                <a:blip r:embed="rId8"/>
                <a:stretch>
                  <a:fillRect l="-871" t="-3509" b="-14035"/>
                </a:stretch>
              </a:blipFill>
            </p:spPr>
            <p:txBody>
              <a:bodyPr/>
              <a:lstStyle/>
              <a:p>
                <a:r>
                  <a:rPr lang="en-US">
                    <a:noFill/>
                  </a:rPr>
                  <a:t> </a:t>
                </a:r>
              </a:p>
            </p:txBody>
          </p:sp>
        </mc:Fallback>
      </mc:AlternateContent>
      <p:pic>
        <p:nvPicPr>
          <p:cNvPr id="28" name="Picture 27" descr="A close up of a text&#10;&#10;AI-generated content may be incorrect.">
            <a:extLst>
              <a:ext uri="{FF2B5EF4-FFF2-40B4-BE49-F238E27FC236}">
                <a16:creationId xmlns:a16="http://schemas.microsoft.com/office/drawing/2014/main" id="{82755FC3-B5CD-FF49-AD0B-65A7307FB9E0}"/>
              </a:ext>
            </a:extLst>
          </p:cNvPr>
          <p:cNvPicPr>
            <a:picLocks noChangeAspect="1"/>
          </p:cNvPicPr>
          <p:nvPr/>
        </p:nvPicPr>
        <p:blipFill>
          <a:blip r:embed="rId9"/>
          <a:stretch>
            <a:fillRect/>
          </a:stretch>
        </p:blipFill>
        <p:spPr>
          <a:xfrm>
            <a:off x="6919547" y="4778461"/>
            <a:ext cx="3557195" cy="852245"/>
          </a:xfrm>
          <a:prstGeom prst="rect">
            <a:avLst/>
          </a:prstGeom>
          <a:ln>
            <a:solidFill>
              <a:schemeClr val="tx1"/>
            </a:solidFill>
          </a:ln>
          <a:effectLst>
            <a:outerShdw blurRad="50800" dist="38100" dir="2700000" algn="tl" rotWithShape="0">
              <a:prstClr val="black">
                <a:alpha val="40000"/>
              </a:prstClr>
            </a:outerShdw>
          </a:effectLst>
        </p:spPr>
      </p:pic>
      <p:sp>
        <p:nvSpPr>
          <p:cNvPr id="29" name="TextBox 28">
            <a:extLst>
              <a:ext uri="{FF2B5EF4-FFF2-40B4-BE49-F238E27FC236}">
                <a16:creationId xmlns:a16="http://schemas.microsoft.com/office/drawing/2014/main" id="{ED1E8C20-FF89-D8FD-42B8-DE500CCECA6D}"/>
              </a:ext>
            </a:extLst>
          </p:cNvPr>
          <p:cNvSpPr txBox="1"/>
          <p:nvPr/>
        </p:nvSpPr>
        <p:spPr>
          <a:xfrm>
            <a:off x="1715258" y="4593795"/>
            <a:ext cx="606256" cy="369332"/>
          </a:xfrm>
          <a:prstGeom prst="rect">
            <a:avLst/>
          </a:prstGeom>
          <a:noFill/>
        </p:spPr>
        <p:txBody>
          <a:bodyPr wrap="none" rtlCol="0">
            <a:spAutoFit/>
          </a:bodyPr>
          <a:lstStyle/>
          <a:p>
            <a:r>
              <a:rPr lang="en-US" baseline="30000" dirty="0">
                <a:solidFill>
                  <a:srgbClr val="FF0000"/>
                </a:solidFill>
              </a:rPr>
              <a:t>19</a:t>
            </a:r>
            <a:r>
              <a:rPr lang="en-US" dirty="0">
                <a:solidFill>
                  <a:srgbClr val="FF0000"/>
                </a:solidFill>
              </a:rPr>
              <a:t>Ne</a:t>
            </a:r>
            <a:endParaRPr lang="en-US" baseline="30000" dirty="0">
              <a:solidFill>
                <a:srgbClr val="FF0000"/>
              </a:solidFill>
            </a:endParaRPr>
          </a:p>
        </p:txBody>
      </p:sp>
      <p:sp>
        <p:nvSpPr>
          <p:cNvPr id="30" name="TextBox 29">
            <a:extLst>
              <a:ext uri="{FF2B5EF4-FFF2-40B4-BE49-F238E27FC236}">
                <a16:creationId xmlns:a16="http://schemas.microsoft.com/office/drawing/2014/main" id="{14EEC42A-E0F9-C6DD-B08C-65328115D747}"/>
              </a:ext>
            </a:extLst>
          </p:cNvPr>
          <p:cNvSpPr txBox="1"/>
          <p:nvPr/>
        </p:nvSpPr>
        <p:spPr>
          <a:xfrm>
            <a:off x="2176002" y="5186290"/>
            <a:ext cx="606256" cy="369332"/>
          </a:xfrm>
          <a:prstGeom prst="rect">
            <a:avLst/>
          </a:prstGeom>
          <a:noFill/>
        </p:spPr>
        <p:txBody>
          <a:bodyPr wrap="none" rtlCol="0">
            <a:spAutoFit/>
          </a:bodyPr>
          <a:lstStyle/>
          <a:p>
            <a:r>
              <a:rPr lang="en-US" baseline="30000" dirty="0">
                <a:solidFill>
                  <a:srgbClr val="FF0000"/>
                </a:solidFill>
              </a:rPr>
              <a:t>21</a:t>
            </a:r>
            <a:r>
              <a:rPr lang="en-US" dirty="0">
                <a:solidFill>
                  <a:srgbClr val="FF0000"/>
                </a:solidFill>
              </a:rPr>
              <a:t>Na</a:t>
            </a:r>
            <a:endParaRPr lang="en-US" baseline="30000" dirty="0">
              <a:solidFill>
                <a:srgbClr val="FF0000"/>
              </a:solidFill>
            </a:endParaRPr>
          </a:p>
        </p:txBody>
      </p:sp>
      <p:sp>
        <p:nvSpPr>
          <p:cNvPr id="31" name="TextBox 30">
            <a:extLst>
              <a:ext uri="{FF2B5EF4-FFF2-40B4-BE49-F238E27FC236}">
                <a16:creationId xmlns:a16="http://schemas.microsoft.com/office/drawing/2014/main" id="{518F0DDB-44C4-B2FE-B5FB-B7A27D5D080E}"/>
              </a:ext>
            </a:extLst>
          </p:cNvPr>
          <p:cNvSpPr txBox="1"/>
          <p:nvPr/>
        </p:nvSpPr>
        <p:spPr>
          <a:xfrm>
            <a:off x="3551146" y="4067244"/>
            <a:ext cx="460382" cy="369332"/>
          </a:xfrm>
          <a:prstGeom prst="rect">
            <a:avLst/>
          </a:prstGeom>
          <a:noFill/>
        </p:spPr>
        <p:txBody>
          <a:bodyPr wrap="none" rtlCol="0">
            <a:spAutoFit/>
          </a:bodyPr>
          <a:lstStyle/>
          <a:p>
            <a:r>
              <a:rPr lang="en-US" baseline="30000" dirty="0">
                <a:solidFill>
                  <a:srgbClr val="FF0000"/>
                </a:solidFill>
              </a:rPr>
              <a:t>29</a:t>
            </a:r>
            <a:r>
              <a:rPr lang="en-US" dirty="0">
                <a:solidFill>
                  <a:srgbClr val="FF0000"/>
                </a:solidFill>
              </a:rPr>
              <a:t>P</a:t>
            </a:r>
            <a:endParaRPr lang="en-US" baseline="30000" dirty="0">
              <a:solidFill>
                <a:srgbClr val="FF0000"/>
              </a:solidFill>
            </a:endParaRPr>
          </a:p>
        </p:txBody>
      </p:sp>
      <p:sp>
        <p:nvSpPr>
          <p:cNvPr id="32" name="TextBox 31">
            <a:extLst>
              <a:ext uri="{FF2B5EF4-FFF2-40B4-BE49-F238E27FC236}">
                <a16:creationId xmlns:a16="http://schemas.microsoft.com/office/drawing/2014/main" id="{4F85E9F9-C3D1-E66C-B1EB-CC3D9333A288}"/>
              </a:ext>
            </a:extLst>
          </p:cNvPr>
          <p:cNvSpPr txBox="1"/>
          <p:nvPr/>
        </p:nvSpPr>
        <p:spPr>
          <a:xfrm>
            <a:off x="4045036" y="4664308"/>
            <a:ext cx="554960" cy="369332"/>
          </a:xfrm>
          <a:prstGeom prst="rect">
            <a:avLst/>
          </a:prstGeom>
          <a:noFill/>
        </p:spPr>
        <p:txBody>
          <a:bodyPr wrap="none" rtlCol="0">
            <a:spAutoFit/>
          </a:bodyPr>
          <a:lstStyle/>
          <a:p>
            <a:r>
              <a:rPr lang="en-US" baseline="30000" dirty="0">
                <a:solidFill>
                  <a:srgbClr val="FF0000"/>
                </a:solidFill>
              </a:rPr>
              <a:t>35</a:t>
            </a:r>
            <a:r>
              <a:rPr lang="en-US" dirty="0">
                <a:solidFill>
                  <a:srgbClr val="FF0000"/>
                </a:solidFill>
              </a:rPr>
              <a:t>Ar</a:t>
            </a:r>
            <a:endParaRPr lang="en-US" baseline="30000" dirty="0">
              <a:solidFill>
                <a:srgbClr val="FF0000"/>
              </a:solidFill>
            </a:endParaRPr>
          </a:p>
        </p:txBody>
      </p:sp>
      <p:sp>
        <p:nvSpPr>
          <p:cNvPr id="33" name="TextBox 32">
            <a:extLst>
              <a:ext uri="{FF2B5EF4-FFF2-40B4-BE49-F238E27FC236}">
                <a16:creationId xmlns:a16="http://schemas.microsoft.com/office/drawing/2014/main" id="{3132B5EE-4EC3-C2F8-649E-E87771F58498}"/>
              </a:ext>
            </a:extLst>
          </p:cNvPr>
          <p:cNvSpPr txBox="1"/>
          <p:nvPr/>
        </p:nvSpPr>
        <p:spPr>
          <a:xfrm>
            <a:off x="4736865" y="5604037"/>
            <a:ext cx="461986" cy="369332"/>
          </a:xfrm>
          <a:prstGeom prst="rect">
            <a:avLst/>
          </a:prstGeom>
          <a:noFill/>
        </p:spPr>
        <p:txBody>
          <a:bodyPr wrap="none" rtlCol="0">
            <a:spAutoFit/>
          </a:bodyPr>
          <a:lstStyle/>
          <a:p>
            <a:r>
              <a:rPr lang="en-US" baseline="30000" dirty="0">
                <a:solidFill>
                  <a:srgbClr val="FF0000"/>
                </a:solidFill>
              </a:rPr>
              <a:t>37</a:t>
            </a:r>
            <a:r>
              <a:rPr lang="en-US" dirty="0">
                <a:solidFill>
                  <a:srgbClr val="FF0000"/>
                </a:solidFill>
              </a:rPr>
              <a:t>K</a:t>
            </a:r>
          </a:p>
        </p:txBody>
      </p:sp>
      <p:sp>
        <p:nvSpPr>
          <p:cNvPr id="2" name="TextBox 1">
            <a:extLst>
              <a:ext uri="{FF2B5EF4-FFF2-40B4-BE49-F238E27FC236}">
                <a16:creationId xmlns:a16="http://schemas.microsoft.com/office/drawing/2014/main" id="{1B634F9C-974B-7DEF-66BA-1DB0D1A58230}"/>
              </a:ext>
            </a:extLst>
          </p:cNvPr>
          <p:cNvSpPr txBox="1"/>
          <p:nvPr/>
        </p:nvSpPr>
        <p:spPr>
          <a:xfrm>
            <a:off x="5724169" y="5859011"/>
            <a:ext cx="6345867" cy="923330"/>
          </a:xfrm>
          <a:prstGeom prst="rect">
            <a:avLst/>
          </a:prstGeom>
          <a:noFill/>
          <a:ln w="28575">
            <a:solidFill>
              <a:schemeClr val="tx1"/>
            </a:solidFill>
          </a:ln>
        </p:spPr>
        <p:txBody>
          <a:bodyPr wrap="square">
            <a:spAutoFit/>
          </a:bodyPr>
          <a:lstStyle/>
          <a:p>
            <a:pPr algn="ctr"/>
            <a:r>
              <a:rPr lang="en-US" b="1" dirty="0">
                <a:latin typeface="Cambria" panose="02040503050406030204" pitchFamily="18" charset="0"/>
              </a:rPr>
              <a:t>The Notre Dame St. Benedict group of Maxime Brouder is interested in pursuing precise Q value measurements for Mirror Decay candidates</a:t>
            </a:r>
          </a:p>
        </p:txBody>
      </p:sp>
    </p:spTree>
    <p:extLst>
      <p:ext uri="{BB962C8B-B14F-4D97-AF65-F5344CB8AC3E}">
        <p14:creationId xmlns:p14="http://schemas.microsoft.com/office/powerpoint/2010/main" val="793225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B4AC8-0C1A-907A-80CD-36AF6D12E788}"/>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617C7911-CD1E-4288-FC4E-5FFF80063B57}"/>
              </a:ext>
            </a:extLst>
          </p:cNvPr>
          <p:cNvGrpSpPr/>
          <p:nvPr/>
        </p:nvGrpSpPr>
        <p:grpSpPr>
          <a:xfrm>
            <a:off x="0" y="-3271"/>
            <a:ext cx="12192000" cy="771091"/>
            <a:chOff x="0" y="-2295"/>
            <a:chExt cx="12002814" cy="541150"/>
          </a:xfrm>
        </p:grpSpPr>
        <p:sp>
          <p:nvSpPr>
            <p:cNvPr id="6" name="Rectangle 5">
              <a:extLst>
                <a:ext uri="{FF2B5EF4-FFF2-40B4-BE49-F238E27FC236}">
                  <a16:creationId xmlns:a16="http://schemas.microsoft.com/office/drawing/2014/main" id="{99B28DDE-38EE-D839-78B4-FF470CDBD9A5}"/>
                </a:ext>
              </a:extLst>
            </p:cNvPr>
            <p:cNvSpPr/>
            <p:nvPr/>
          </p:nvSpPr>
          <p:spPr>
            <a:xfrm>
              <a:off x="0" y="-2295"/>
              <a:ext cx="12002814" cy="541150"/>
            </a:xfrm>
            <a:prstGeom prst="rect">
              <a:avLst/>
            </a:prstGeom>
            <a:solidFill>
              <a:srgbClr val="FFD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4583FEEB-6D29-AF41-1C6F-054D6B611E88}"/>
                    </a:ext>
                  </a:extLst>
                </p:cNvPr>
                <p:cNvSpPr/>
                <p:nvPr/>
              </p:nvSpPr>
              <p:spPr>
                <a:xfrm>
                  <a:off x="0" y="50447"/>
                  <a:ext cx="12002813" cy="453594"/>
                </a:xfrm>
                <a:prstGeom prst="rect">
                  <a:avLst/>
                </a:prstGeom>
                <a:noFill/>
              </p:spPr>
              <p:txBody>
                <a:bodyPr wrap="square" lIns="91440" tIns="45720" rIns="91440" bIns="45720" anchor="ctr">
                  <a:spAutoFit/>
                </a:bodyPr>
                <a:lstStyle/>
                <a:p>
                  <a:pPr algn="ctr"/>
                  <a:r>
                    <a:rPr lang="en-US" sz="3600" b="1" cap="none" spc="0" dirty="0">
                      <a:ln w="0"/>
                      <a:solidFill>
                        <a:srgbClr val="8E0B3C"/>
                      </a:solidFill>
                      <a:effectLst>
                        <a:outerShdw blurRad="50800" dist="38100" algn="l" rotWithShape="0">
                          <a:prstClr val="black">
                            <a:alpha val="40000"/>
                          </a:prstClr>
                        </a:outerShdw>
                      </a:effectLst>
                      <a:latin typeface="Calibri" panose="020F0502020204030204" pitchFamily="34" charset="0"/>
                    </a:rPr>
                    <a:t>Q values for Fundamental Symmetries &amp; </a:t>
                  </a:r>
                  <a14:m>
                    <m:oMath xmlns:m="http://schemas.openxmlformats.org/officeDocument/2006/math">
                      <m:r>
                        <a:rPr lang="en-US" sz="3600" b="1" i="1" cap="none" spc="0" smtClean="0">
                          <a:ln w="0"/>
                          <a:solidFill>
                            <a:srgbClr val="8E0B3C"/>
                          </a:solidFill>
                          <a:effectLst>
                            <a:outerShdw blurRad="50800" dist="38100" algn="l" rotWithShape="0">
                              <a:prstClr val="black">
                                <a:alpha val="40000"/>
                              </a:prstClr>
                            </a:outerShdw>
                          </a:effectLst>
                          <a:latin typeface="Cambria Math" panose="02040503050406030204" pitchFamily="18" charset="0"/>
                          <a:ea typeface="Cambria Math" panose="02040503050406030204" pitchFamily="18" charset="0"/>
                        </a:rPr>
                        <m:t>𝝂</m:t>
                      </m:r>
                    </m:oMath>
                  </a14:m>
                  <a:r>
                    <a:rPr lang="en-US" sz="3600" b="1" cap="none" spc="0" dirty="0">
                      <a:ln w="0"/>
                      <a:solidFill>
                        <a:srgbClr val="8E0B3C"/>
                      </a:solidFill>
                      <a:effectLst>
                        <a:outerShdw blurRad="50800" dist="38100" algn="l" rotWithShape="0">
                          <a:prstClr val="black">
                            <a:alpha val="40000"/>
                          </a:prstClr>
                        </a:outerShdw>
                      </a:effectLst>
                      <a:latin typeface="Calibri" panose="020F0502020204030204" pitchFamily="34" charset="0"/>
                    </a:rPr>
                    <a:t> Physics</a:t>
                  </a:r>
                  <a:endParaRPr lang="en-US" sz="3600" b="1" cap="none" spc="0" dirty="0">
                    <a:ln w="0"/>
                    <a:solidFill>
                      <a:srgbClr val="8E0B3C"/>
                    </a:solidFill>
                    <a:effectLst>
                      <a:outerShdw blurRad="50800" dist="38100" algn="l" rotWithShape="0">
                        <a:prstClr val="black">
                          <a:alpha val="40000"/>
                        </a:prstClr>
                      </a:outerShdw>
                    </a:effectLst>
                  </a:endParaRPr>
                </a:p>
              </p:txBody>
            </p:sp>
          </mc:Choice>
          <mc:Fallback>
            <p:sp>
              <p:nvSpPr>
                <p:cNvPr id="8" name="Rectangle 7">
                  <a:extLst>
                    <a:ext uri="{FF2B5EF4-FFF2-40B4-BE49-F238E27FC236}">
                      <a16:creationId xmlns:a16="http://schemas.microsoft.com/office/drawing/2014/main" id="{4583FEEB-6D29-AF41-1C6F-054D6B611E88}"/>
                    </a:ext>
                  </a:extLst>
                </p:cNvPr>
                <p:cNvSpPr>
                  <a:spLocks noRot="1" noChangeAspect="1" noMove="1" noResize="1" noEditPoints="1" noAdjustHandles="1" noChangeArrowheads="1" noChangeShapeType="1" noTextEdit="1"/>
                </p:cNvSpPr>
                <p:nvPr/>
              </p:nvSpPr>
              <p:spPr>
                <a:xfrm>
                  <a:off x="0" y="50447"/>
                  <a:ext cx="12002813" cy="453594"/>
                </a:xfrm>
                <a:prstGeom prst="rect">
                  <a:avLst/>
                </a:prstGeom>
                <a:blipFill>
                  <a:blip r:embed="rId2"/>
                  <a:stretch>
                    <a:fillRect t="-17308" b="-38462"/>
                  </a:stretch>
                </a:blipFill>
              </p:spPr>
              <p:txBody>
                <a:bodyPr/>
                <a:lstStyle/>
                <a:p>
                  <a:r>
                    <a:rPr lang="en-US">
                      <a:noFill/>
                    </a:rPr>
                    <a:t> </a:t>
                  </a:r>
                </a:p>
              </p:txBody>
            </p:sp>
          </mc:Fallback>
        </mc:AlternateContent>
      </p:grpSp>
      <p:pic>
        <p:nvPicPr>
          <p:cNvPr id="7" name="Picture 2" descr="http://media.mwcradio.com/mimesis/2011-08/22/500px-Central-Michigan-University-seal_png_475x310_q85.jpg">
            <a:extLst>
              <a:ext uri="{FF2B5EF4-FFF2-40B4-BE49-F238E27FC236}">
                <a16:creationId xmlns:a16="http://schemas.microsoft.com/office/drawing/2014/main" id="{847EA72C-2B8C-9DBC-5A34-0F3B6CB298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21"/>
            <a:ext cx="783296" cy="7659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media.mwcradio.com/mimesis/2011-08/22/500px-Central-Michigan-University-seal_png_475x310_q85.jpg">
            <a:extLst>
              <a:ext uri="{FF2B5EF4-FFF2-40B4-BE49-F238E27FC236}">
                <a16:creationId xmlns:a16="http://schemas.microsoft.com/office/drawing/2014/main" id="{9EAA203C-A089-6A2D-CA09-B1C3820FBC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06842" y="0"/>
            <a:ext cx="785158" cy="7678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DA6356A-37F3-B515-3E80-0D4D593375AB}"/>
              </a:ext>
            </a:extLst>
          </p:cNvPr>
          <p:cNvSpPr txBox="1"/>
          <p:nvPr/>
        </p:nvSpPr>
        <p:spPr>
          <a:xfrm>
            <a:off x="541558" y="1083796"/>
            <a:ext cx="10034415" cy="4401205"/>
          </a:xfrm>
          <a:prstGeom prst="rect">
            <a:avLst/>
          </a:prstGeom>
          <a:noFill/>
        </p:spPr>
        <p:txBody>
          <a:bodyPr wrap="square">
            <a:spAutoFit/>
          </a:bodyPr>
          <a:lstStyle/>
          <a:p>
            <a:pPr marL="342900" indent="-342900">
              <a:buFont typeface="Arial" panose="020B0604020202020204" pitchFamily="34" charset="0"/>
              <a:buChar char="•"/>
            </a:pPr>
            <a:r>
              <a:rPr lang="en-US" sz="2600" b="1" u="sng" dirty="0">
                <a:solidFill>
                  <a:schemeClr val="bg1">
                    <a:lumMod val="85000"/>
                  </a:schemeClr>
                </a:solidFill>
                <a:effectLst/>
                <a:latin typeface="Comic Sans MS" panose="030F0902030302020204" pitchFamily="66" charset="0"/>
              </a:rPr>
              <a:t>Tests of CKM Matrix Unitarity</a:t>
            </a:r>
            <a:endParaRPr lang="en-US" b="1" u="sng" dirty="0">
              <a:solidFill>
                <a:schemeClr val="bg1">
                  <a:lumMod val="85000"/>
                </a:schemeClr>
              </a:solidFill>
              <a:latin typeface="Comic Sans MS" panose="030F0902030302020204" pitchFamily="66" charset="0"/>
            </a:endParaRPr>
          </a:p>
          <a:p>
            <a:pPr marL="914400" lvl="1" indent="-457200">
              <a:buFont typeface="Courier New" panose="02070309020205020404" pitchFamily="49" charset="0"/>
              <a:buChar char="o"/>
            </a:pPr>
            <a:r>
              <a:rPr lang="en-US" sz="2600" dirty="0" err="1">
                <a:solidFill>
                  <a:schemeClr val="bg1">
                    <a:lumMod val="85000"/>
                  </a:schemeClr>
                </a:solidFill>
                <a:latin typeface="Comic Sans MS" panose="030F0902030302020204" pitchFamily="66" charset="0"/>
              </a:rPr>
              <a:t>Superallowed</a:t>
            </a:r>
            <a:r>
              <a:rPr lang="en-US" sz="2600" dirty="0">
                <a:solidFill>
                  <a:schemeClr val="bg1">
                    <a:lumMod val="85000"/>
                  </a:schemeClr>
                </a:solidFill>
                <a:latin typeface="Comic Sans MS" panose="030F0902030302020204" pitchFamily="66" charset="0"/>
              </a:rPr>
              <a:t> 𝛽-decays</a:t>
            </a:r>
          </a:p>
          <a:p>
            <a:pPr marL="914400" lvl="1" indent="-457200">
              <a:buFont typeface="Courier New" panose="02070309020205020404" pitchFamily="49" charset="0"/>
              <a:buChar char="o"/>
            </a:pPr>
            <a:r>
              <a:rPr lang="en-US" sz="2600" dirty="0">
                <a:solidFill>
                  <a:schemeClr val="bg1">
                    <a:lumMod val="85000"/>
                  </a:schemeClr>
                </a:solidFill>
                <a:latin typeface="Comic Sans MS" panose="030F0902030302020204" pitchFamily="66" charset="0"/>
              </a:rPr>
              <a:t>T = ½ Mirror Nuclei Mixed 𝛽-decays</a:t>
            </a:r>
          </a:p>
          <a:p>
            <a:endParaRPr lang="en-US" b="1" dirty="0">
              <a:solidFill>
                <a:srgbClr val="C00000"/>
              </a:solidFill>
              <a:latin typeface="Comic Sans MS" panose="030F0902030302020204" pitchFamily="66" charset="0"/>
            </a:endParaRPr>
          </a:p>
          <a:p>
            <a:endParaRPr lang="en-US" b="1" dirty="0">
              <a:solidFill>
                <a:srgbClr val="C00000"/>
              </a:solidFill>
              <a:latin typeface="Comic Sans MS" panose="030F0902030302020204" pitchFamily="66" charset="0"/>
            </a:endParaRPr>
          </a:p>
          <a:p>
            <a:endParaRPr lang="en-US" b="1" dirty="0">
              <a:solidFill>
                <a:srgbClr val="C00000"/>
              </a:solidFill>
              <a:latin typeface="Comic Sans MS" panose="030F0902030302020204" pitchFamily="66" charset="0"/>
            </a:endParaRPr>
          </a:p>
          <a:p>
            <a:pPr marL="342900" indent="-342900">
              <a:buFont typeface="Arial" panose="020B0604020202020204" pitchFamily="34" charset="0"/>
              <a:buChar char="•"/>
            </a:pPr>
            <a:endParaRPr lang="en-US" b="1" dirty="0">
              <a:solidFill>
                <a:srgbClr val="C00000"/>
              </a:solidFill>
              <a:latin typeface="Comic Sans MS" panose="030F0902030302020204" pitchFamily="66" charset="0"/>
            </a:endParaRPr>
          </a:p>
          <a:p>
            <a:pPr marL="342900" indent="-342900">
              <a:buFont typeface="Arial" panose="020B0604020202020204" pitchFamily="34" charset="0"/>
              <a:buChar char="•"/>
            </a:pPr>
            <a:r>
              <a:rPr lang="en-US" sz="2600" b="1" u="sng" dirty="0">
                <a:solidFill>
                  <a:srgbClr val="C00000"/>
                </a:solidFill>
                <a:latin typeface="Comic Sans MS" panose="030F0902030302020204" pitchFamily="66" charset="0"/>
              </a:rPr>
              <a:t>Neutrino Physics</a:t>
            </a:r>
            <a:endParaRPr lang="en-US" b="1" u="sng" dirty="0">
              <a:solidFill>
                <a:srgbClr val="C00000"/>
              </a:solidFill>
              <a:latin typeface="Comic Sans MS" panose="030F0902030302020204" pitchFamily="66" charset="0"/>
            </a:endParaRPr>
          </a:p>
          <a:p>
            <a:pPr marL="914400" lvl="1" indent="-457200">
              <a:buFont typeface="Courier New" panose="02070309020205020404" pitchFamily="49" charset="0"/>
              <a:buChar char="o"/>
            </a:pPr>
            <a:r>
              <a:rPr lang="en-US" sz="2600" dirty="0">
                <a:solidFill>
                  <a:srgbClr val="FF0000"/>
                </a:solidFill>
                <a:latin typeface="Comic Sans MS" panose="030F0902030302020204" pitchFamily="66" charset="0"/>
              </a:rPr>
              <a:t>0𝜈𝛽𝛽 and 0𝜈EC</a:t>
            </a:r>
          </a:p>
          <a:p>
            <a:pPr marL="914400" lvl="1" indent="-457200">
              <a:buFont typeface="Courier New" panose="02070309020205020404" pitchFamily="49" charset="0"/>
              <a:buChar char="o"/>
            </a:pPr>
            <a:r>
              <a:rPr lang="en-US" sz="2600" dirty="0">
                <a:solidFill>
                  <a:srgbClr val="FF0000"/>
                </a:solidFill>
                <a:latin typeface="Comic Sans MS" panose="030F0902030302020204" pitchFamily="66" charset="0"/>
              </a:rPr>
              <a:t>Sterile 𝜈 searches</a:t>
            </a:r>
          </a:p>
          <a:p>
            <a:pPr marL="914400" lvl="1" indent="-457200">
              <a:buFont typeface="Courier New" panose="02070309020205020404" pitchFamily="49" charset="0"/>
              <a:buChar char="o"/>
            </a:pPr>
            <a:r>
              <a:rPr lang="en-US" sz="2600" dirty="0">
                <a:solidFill>
                  <a:srgbClr val="FF0000"/>
                </a:solidFill>
                <a:latin typeface="Comic Sans MS" panose="030F0902030302020204" pitchFamily="66" charset="0"/>
              </a:rPr>
              <a:t>Direct 𝜈 mass measurements</a:t>
            </a:r>
          </a:p>
          <a:p>
            <a:pPr marL="914400" lvl="1" indent="-457200">
              <a:buFont typeface="Courier New" panose="02070309020205020404" pitchFamily="49" charset="0"/>
              <a:buChar char="o"/>
            </a:pPr>
            <a:r>
              <a:rPr lang="en-US" sz="2600" dirty="0">
                <a:solidFill>
                  <a:srgbClr val="FF0000"/>
                </a:solidFill>
                <a:latin typeface="Comic Sans MS" panose="030F0902030302020204" pitchFamily="66" charset="0"/>
              </a:rPr>
              <a:t>Ultra-low Q value decays</a:t>
            </a:r>
          </a:p>
        </p:txBody>
      </p:sp>
      <p:pic>
        <p:nvPicPr>
          <p:cNvPr id="3" name="Picture 2">
            <a:extLst>
              <a:ext uri="{FF2B5EF4-FFF2-40B4-BE49-F238E27FC236}">
                <a16:creationId xmlns:a16="http://schemas.microsoft.com/office/drawing/2014/main" id="{26EB1449-2FD6-B416-511F-47E857220AD4}"/>
              </a:ext>
            </a:extLst>
          </p:cNvPr>
          <p:cNvPicPr>
            <a:picLocks noChangeAspect="1"/>
          </p:cNvPicPr>
          <p:nvPr/>
        </p:nvPicPr>
        <p:blipFill>
          <a:blip r:embed="rId4"/>
          <a:stretch>
            <a:fillRect/>
          </a:stretch>
        </p:blipFill>
        <p:spPr>
          <a:xfrm>
            <a:off x="7446995" y="3149508"/>
            <a:ext cx="3370716" cy="1958520"/>
          </a:xfrm>
          <a:prstGeom prst="rect">
            <a:avLst/>
          </a:prstGeom>
        </p:spPr>
      </p:pic>
    </p:spTree>
    <p:extLst>
      <p:ext uri="{BB962C8B-B14F-4D97-AF65-F5344CB8AC3E}">
        <p14:creationId xmlns:p14="http://schemas.microsoft.com/office/powerpoint/2010/main" val="1235749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35665</TotalTime>
  <Words>1929</Words>
  <Application>Microsoft Macintosh PowerPoint</Application>
  <PresentationFormat>Widescreen</PresentationFormat>
  <Paragraphs>236</Paragraphs>
  <Slides>21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Arial</vt:lpstr>
      <vt:lpstr>Calibri</vt:lpstr>
      <vt:lpstr>Calibri Light</vt:lpstr>
      <vt:lpstr>Cambria</vt:lpstr>
      <vt:lpstr>Cambria Math</vt:lpstr>
      <vt:lpstr>Comic Sans MS</vt:lpstr>
      <vt:lpstr>Courier New</vt:lpstr>
      <vt:lpstr>Gill Sans</vt:lpstr>
      <vt:lpstr>Helvetica</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Redshaw, Matthew</dc:creator>
  <cp:lastModifiedBy>Redshaw, Matthew</cp:lastModifiedBy>
  <cp:revision>43</cp:revision>
  <dcterms:created xsi:type="dcterms:W3CDTF">2022-11-14T03:07:54Z</dcterms:created>
  <dcterms:modified xsi:type="dcterms:W3CDTF">2026-04-22T17:12:51Z</dcterms:modified>
</cp:coreProperties>
</file>