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6" roundtripDataSignature="AMtx7mgYTzvW/aaNfw6EhaPWevUWMh/f1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3CD50FC-04E8-4138-A4D8-1393E1221567}">
  <a:tblStyle styleId="{83CD50FC-04E8-4138-A4D8-1393E1221567}" styleName="Table_0">
    <a:wholeTbl>
      <a:tcTxStyle b="off" i="off">
        <a:font>
          <a:latin typeface="游ゴシック"/>
          <a:ea typeface="游ゴシック"/>
          <a:cs typeface="游ゴシック"/>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24B22CA-A2D7-4660-B3B6-DE8838324F27}" styleName="Table_1">
    <a:wholeTbl>
      <a:tcTxStyle b="off" i="off">
        <a:font>
          <a:latin typeface="游ゴシック"/>
          <a:ea typeface="游ゴシック"/>
          <a:cs typeface="游ゴシック"/>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游ゴシック"/>
          <a:ea typeface="游ゴシック"/>
          <a:cs typeface="游ゴシック"/>
        </a:font>
        <a:schemeClr val="lt1"/>
      </a:tcTxStyle>
      <a:tcStyle>
        <a:fill>
          <a:solidFill>
            <a:schemeClr val="accent1"/>
          </a:solidFill>
        </a:fill>
      </a:tcStyle>
    </a:lastCol>
    <a:firstCol>
      <a:tcTxStyle b="on" i="off">
        <a:font>
          <a:latin typeface="游ゴシック"/>
          <a:ea typeface="游ゴシック"/>
          <a:cs typeface="游ゴシック"/>
        </a:font>
        <a:schemeClr val="lt1"/>
      </a:tcTxStyle>
      <a:tcStyle>
        <a:fill>
          <a:solidFill>
            <a:schemeClr val="accent1"/>
          </a:solidFill>
        </a:fill>
      </a:tcStyle>
    </a:firstCol>
    <a:lastRow>
      <a:tcTxStyle b="on" i="off">
        <a:font>
          <a:latin typeface="游ゴシック"/>
          <a:ea typeface="游ゴシック"/>
          <a:cs typeface="游ゴシック"/>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游ゴシック"/>
          <a:ea typeface="游ゴシック"/>
          <a:cs typeface="游ゴシック"/>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customschemas.google.com/relationships/presentationmetadata" Target="metadata"/><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as i said in some nuclei, apin parity assignment has not been made yet. thus we need to measure the angular </a:t>
            </a:r>
            <a:r>
              <a:rPr lang="en-US"/>
              <a:t>distribution of recoil protons. cthe left figure shows the dwba calculation for populationg 2+ and 3- state at 30eV nucleon. We can identify tthe state </a:t>
            </a:r>
            <a:endParaRPr/>
          </a:p>
        </p:txBody>
      </p:sp>
      <p:sp>
        <p:nvSpPr>
          <p:cNvPr id="266" name="Google Shape;26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gamma energy spectrum must be catefully studiesld before the experiment. becauae of the alternating parity band and multistep excitation. for the ce isotope cases, the expected gamma spectra suggest that we can observe the transotion form3- to 2+ state.</a:t>
            </a:r>
            <a:endParaRPr/>
          </a:p>
        </p:txBody>
      </p:sp>
      <p:sp>
        <p:nvSpPr>
          <p:cNvPr id="274" name="Google Shape;27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although we will systematically </a:t>
            </a:r>
            <a:r>
              <a:rPr lang="en-US"/>
              <a:t>study the 3- state od ce isotkpes to see the edge of the octapole collectivity, in the case of Ba, it is very challenging to clear the edg from the point of view of the available intensity.</a:t>
            </a:r>
            <a:endParaRPr/>
          </a:p>
          <a:p>
            <a:pPr indent="0" lvl="0" marL="0" rtl="0" algn="l">
              <a:spcBef>
                <a:spcPts val="0"/>
              </a:spcBef>
              <a:spcAft>
                <a:spcPts val="0"/>
              </a:spcAft>
              <a:buNone/>
            </a:pPr>
            <a:r>
              <a:t/>
            </a:r>
            <a:endParaRPr/>
          </a:p>
        </p:txBody>
      </p:sp>
      <p:sp>
        <p:nvSpPr>
          <p:cNvPr id="289" name="Google Shape;28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octup</a:t>
            </a:r>
            <a:r>
              <a:rPr lang="en-US"/>
              <a:t>le deformation Is the nExt leadIng order of thequadrupole. buT most fascinatIng poInt Is tgaT the octupole violate The spatial symmetry. </a:t>
            </a:r>
            <a:endParaRPr/>
          </a:p>
          <a:p>
            <a:pPr indent="0" lvl="0" marL="0" rtl="0" algn="l">
              <a:spcBef>
                <a:spcPts val="0"/>
              </a:spcBef>
              <a:spcAft>
                <a:spcPts val="0"/>
              </a:spcAft>
              <a:buNone/>
            </a:pPr>
            <a:r>
              <a:rPr lang="en-US"/>
              <a:t>as discussed yesterdsy.octupole is also important  for the fundamental physics, fission properties, and nuclear structure of very heavy elements.</a:t>
            </a:r>
            <a:endParaRPr/>
          </a:p>
          <a:p>
            <a:pPr indent="0" lvl="0" marL="0" rtl="0" algn="l">
              <a:spcBef>
                <a:spcPts val="0"/>
              </a:spcBef>
              <a:spcAft>
                <a:spcPts val="0"/>
              </a:spcAft>
              <a:buNone/>
            </a:pPr>
            <a:r>
              <a:rPr lang="en-US"/>
              <a:t>the large octupole collectivity is expected to be measured at the neclei in which there is the orbitals of delata l and delta j 3 difference  can be seen around the fermi level.therfore, some spesific numbers are considered as The octupole magic nuclei. </a:t>
            </a:r>
            <a:endParaRPr/>
          </a:p>
          <a:p>
            <a:pPr indent="0" lvl="0" marL="0" rtl="0" algn="l">
              <a:spcBef>
                <a:spcPts val="0"/>
              </a:spcBef>
              <a:spcAft>
                <a:spcPts val="0"/>
              </a:spcAft>
              <a:buNone/>
            </a:pPr>
            <a:r>
              <a:rPr lang="en-US"/>
              <a:t>this bottom figure is the nilsson model by taking into account the octupole deformation, indicating that the interplay between quadrupole and octupole deformstion is important to understand the condition to realize the octupole deformation.</a:t>
            </a:r>
            <a:endParaRPr/>
          </a:p>
        </p:txBody>
      </p:sp>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but the experimental evidence of the grand state octupole deformation is still under the debate.</a:t>
            </a:r>
            <a:endParaRPr/>
          </a:p>
          <a:p>
            <a:pPr indent="0" lvl="0" marL="0" rtl="0" algn="l">
              <a:spcBef>
                <a:spcPts val="0"/>
              </a:spcBef>
              <a:spcAft>
                <a:spcPts val="0"/>
              </a:spcAft>
              <a:buNone/>
            </a:pPr>
            <a:r>
              <a:rPr lang="en-US"/>
              <a:t>in the case of the molecule, the alternsting parity band is observed as the evidence .</a:t>
            </a:r>
            <a:endParaRPr/>
          </a:p>
          <a:p>
            <a:pPr indent="0" lvl="0" marL="0" rtl="0" algn="l">
              <a:spcBef>
                <a:spcPts val="0"/>
              </a:spcBef>
              <a:spcAft>
                <a:spcPts val="0"/>
              </a:spcAft>
              <a:buNone/>
            </a:pPr>
            <a:r>
              <a:rPr lang="en-US"/>
              <a:t>however in the cade of the atomic nucleus, even in the 222ra, the negative prity state does not appear at exactly middle of the positive p</a:t>
            </a:r>
            <a:r>
              <a:rPr lang="en-US"/>
              <a:t>arity states. but in the high excited state, the alternating parity band is seen. </a:t>
            </a:r>
            <a:endParaRPr/>
          </a:p>
          <a:p>
            <a:pPr indent="0" lvl="0" marL="0" rtl="0" algn="l">
              <a:spcBef>
                <a:spcPts val="0"/>
              </a:spcBef>
              <a:spcAft>
                <a:spcPts val="0"/>
              </a:spcAft>
              <a:buNone/>
            </a:pPr>
            <a:r>
              <a:rPr lang="en-US"/>
              <a:t>in the case of 146Ce, located around the octupole double magic nucleus 144Ba, no 1-, 3- states have been found.</a:t>
            </a:r>
            <a:endParaRPr/>
          </a:p>
          <a:p>
            <a:pPr indent="0" lvl="0" marL="0" rtl="0" algn="l">
              <a:spcBef>
                <a:spcPts val="0"/>
              </a:spcBef>
              <a:spcAft>
                <a:spcPts val="0"/>
              </a:spcAft>
              <a:buNone/>
            </a:pPr>
            <a:r>
              <a:t/>
            </a:r>
            <a:endParaRPr/>
          </a:p>
        </p:txBody>
      </p:sp>
      <p:sp>
        <p:nvSpPr>
          <p:cNvPr id="140" name="Google Shape;14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as i said the interplsy betwern the quadrupOle and octupole is impo</a:t>
            </a:r>
            <a:r>
              <a:rPr lang="en-US"/>
              <a:t>rtant. accor¥ing tothE meanfield + i model, the ground state 8s consideted to he octupokE deformaTion, eben yhough ilthe potential depTh is shallow.  </a:t>
            </a:r>
            <a:endParaRPr/>
          </a:p>
          <a:p>
            <a:pPr indent="0" lvl="0" marL="0" rtl="0" algn="l">
              <a:spcBef>
                <a:spcPts val="0"/>
              </a:spcBef>
              <a:spcAft>
                <a:spcPts val="0"/>
              </a:spcAft>
              <a:buNone/>
            </a:pPr>
            <a:r>
              <a:rPr lang="en-US"/>
              <a:t>according to the ThereTical calculaTion, when The n|utron numbet increases, thE quadrupole deformation grows up, and The octupole collectivity is surprresed. </a:t>
            </a:r>
            <a:endParaRPr/>
          </a:p>
          <a:p>
            <a:pPr indent="0" lvl="0" marL="0" rtl="0" algn="l">
              <a:spcBef>
                <a:spcPts val="0"/>
              </a:spcBef>
              <a:spcAft>
                <a:spcPts val="0"/>
              </a:spcAft>
              <a:buNone/>
            </a:pPr>
            <a:r>
              <a:rPr lang="en-US"/>
              <a:t>the bo4der of the octupole deformation, or collectivity woUld be a good measure of the octupole deformation.</a:t>
            </a:r>
            <a:endParaRPr/>
          </a:p>
          <a:p>
            <a:pPr indent="0" lvl="0" marL="0" rtl="0" algn="l">
              <a:spcBef>
                <a:spcPts val="0"/>
              </a:spcBef>
              <a:spcAft>
                <a:spcPts val="0"/>
              </a:spcAft>
              <a:buNone/>
            </a:pPr>
            <a:r>
              <a:t/>
            </a:r>
            <a:endParaRPr/>
          </a:p>
        </p:txBody>
      </p:sp>
      <p:sp>
        <p:nvSpPr>
          <p:cNvPr id="155" name="Google Shape;15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6" name="Google Shape;79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5" name="Google Shape;80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4" name="Google Shape;81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2" name="Google Shape;82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5" name="Google Shape;85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1" name="Google Shape;87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5" name="Google Shape;88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7" name="Google Shape;92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5" name="Google Shape;93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3" name="Google Shape;95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4" name="Google Shape;99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3" name="Google Shape;100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2" name="Google Shape;101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0" name="Google Shape;102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9" name="Google Shape;102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3" name="Google Shape;104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1" name="Google Shape;105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9" name="Google Shape;1059;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to study the octupOle collectivity, there are srveral ways for the</a:t>
            </a:r>
            <a:endParaRPr/>
          </a:p>
          <a:p>
            <a:pPr indent="0" lvl="0" marL="0" rtl="0" algn="l">
              <a:spcBef>
                <a:spcPts val="0"/>
              </a:spcBef>
              <a:spcAft>
                <a:spcPts val="0"/>
              </a:spcAft>
              <a:buNone/>
            </a:pPr>
            <a:r>
              <a:rPr lang="en-US"/>
              <a:t>em mahnetic pobe like coumb excitation.</a:t>
            </a:r>
            <a:endParaRPr/>
          </a:p>
          <a:p>
            <a:pPr indent="0" lvl="0" marL="0" rtl="0" algn="l">
              <a:spcBef>
                <a:spcPts val="0"/>
              </a:spcBef>
              <a:spcAft>
                <a:spcPts val="0"/>
              </a:spcAft>
              <a:buNone/>
            </a:pPr>
            <a:r>
              <a:rPr lang="en-US"/>
              <a:t>the protOn, hadronic probe such as ptoton, dEiteron Inelastic scattering is also a good probe to dfTaermIne the degree of the collE</a:t>
            </a:r>
            <a:r>
              <a:rPr lang="en-US"/>
              <a:t>’tivity.</a:t>
            </a:r>
            <a:endParaRPr/>
          </a:p>
          <a:p>
            <a:pPr indent="0" lvl="0" marL="0" rtl="0" algn="l">
              <a:spcBef>
                <a:spcPts val="0"/>
              </a:spcBef>
              <a:spcAft>
                <a:spcPts val="0"/>
              </a:spcAft>
              <a:buNone/>
            </a:pPr>
            <a:r>
              <a:t/>
            </a:r>
            <a:endParaRPr/>
          </a:p>
        </p:txBody>
      </p:sp>
      <p:sp>
        <p:nvSpPr>
          <p:cNvPr id="196" name="Google Shape;19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0" name="Google Shape;107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0" name="Google Shape;108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3" name="Google Shape;109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8" name="Google Shape;1108;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7" name="Google Shape;111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5" name="Google Shape;1125;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4" name="Google Shape;1134;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3" name="Google Shape;114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7" name="Google Shape;1157;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5" name="Google Shape;1165;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the past, like qusdropole deformatiOn, the octupole collectivity has been studied for the stable isotopes </a:t>
            </a:r>
            <a:endParaRPr/>
          </a:p>
          <a:p>
            <a:pPr indent="0" lvl="0" marL="0" rtl="0" algn="l">
              <a:spcBef>
                <a:spcPts val="0"/>
              </a:spcBef>
              <a:spcAft>
                <a:spcPts val="0"/>
              </a:spcAft>
              <a:buNone/>
            </a:pPr>
            <a:r>
              <a:rPr lang="en-US"/>
              <a:t>onlY the cOllE</a:t>
            </a:r>
            <a:r>
              <a:rPr lang="en-US"/>
              <a:t>’tice nature was measutEd.</a:t>
            </a:r>
            <a:endParaRPr/>
          </a:p>
        </p:txBody>
      </p:sp>
      <p:sp>
        <p:nvSpPr>
          <p:cNvPr id="204" name="Google Shape;20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3" name="Google Shape;1173;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4" name="Google Shape;118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5" name="Google Shape;1195;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2" name="Google Shape;1212;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3" name="Google Shape;1213;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3" name="Google Shape;123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3" name="Google Shape;1253;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3" name="Google Shape;1273;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3" name="Google Shape;1293;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3" name="Google Shape;1313;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2" name="Google Shape;1322;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1" name="Google Shape;1331;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type="title">
  <p:cSld name="TITLE">
    <p:spTree>
      <p:nvGrpSpPr>
        <p:cNvPr id="15" name="Shape 15"/>
        <p:cNvGrpSpPr/>
        <p:nvPr/>
      </p:nvGrpSpPr>
      <p:grpSpPr>
        <a:xfrm>
          <a:off x="0" y="0"/>
          <a:ext cx="0" cy="0"/>
          <a:chOff x="0" y="0"/>
          <a:chExt cx="0" cy="0"/>
        </a:xfrm>
      </p:grpSpPr>
      <p:sp>
        <p:nvSpPr>
          <p:cNvPr id="16" name="Google Shape;16;p8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8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縦書きテキスト" type="vertTx">
  <p:cSld name="VERTICAL_TEXT">
    <p:spTree>
      <p:nvGrpSpPr>
        <p:cNvPr id="72" name="Shape 72"/>
        <p:cNvGrpSpPr/>
        <p:nvPr/>
      </p:nvGrpSpPr>
      <p:grpSpPr>
        <a:xfrm>
          <a:off x="0" y="0"/>
          <a:ext cx="0" cy="0"/>
          <a:chOff x="0" y="0"/>
          <a:chExt cx="0" cy="0"/>
        </a:xfrm>
      </p:grpSpPr>
      <p:sp>
        <p:nvSpPr>
          <p:cNvPr id="73" name="Google Shape;73;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9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10;縦書きテキスト" type="vertTitleAndTx">
  <p:cSld name="VERTICAL_TITLE_AND_VERTICAL_TEXT">
    <p:spTree>
      <p:nvGrpSpPr>
        <p:cNvPr id="78" name="Shape 78"/>
        <p:cNvGrpSpPr/>
        <p:nvPr/>
      </p:nvGrpSpPr>
      <p:grpSpPr>
        <a:xfrm>
          <a:off x="0" y="0"/>
          <a:ext cx="0" cy="0"/>
          <a:chOff x="0" y="0"/>
          <a:chExt cx="0" cy="0"/>
        </a:xfrm>
      </p:grpSpPr>
      <p:sp>
        <p:nvSpPr>
          <p:cNvPr id="79" name="Google Shape;79;p9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9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21" name="Shape 21"/>
        <p:cNvGrpSpPr/>
        <p:nvPr/>
      </p:nvGrpSpPr>
      <p:grpSpPr>
        <a:xfrm>
          <a:off x="0" y="0"/>
          <a:ext cx="0" cy="0"/>
          <a:chOff x="0" y="0"/>
          <a:chExt cx="0" cy="0"/>
        </a:xfrm>
      </p:grpSpPr>
      <p:sp>
        <p:nvSpPr>
          <p:cNvPr id="22" name="Google Shape;22;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8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27" name="Shape 27"/>
        <p:cNvGrpSpPr/>
        <p:nvPr/>
      </p:nvGrpSpPr>
      <p:grpSpPr>
        <a:xfrm>
          <a:off x="0" y="0"/>
          <a:ext cx="0" cy="0"/>
          <a:chOff x="0" y="0"/>
          <a:chExt cx="0" cy="0"/>
        </a:xfrm>
      </p:grpSpPr>
      <p:sp>
        <p:nvSpPr>
          <p:cNvPr id="28" name="Google Shape;28;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31" name="Shape 31"/>
        <p:cNvGrpSpPr/>
        <p:nvPr/>
      </p:nvGrpSpPr>
      <p:grpSpPr>
        <a:xfrm>
          <a:off x="0" y="0"/>
          <a:ext cx="0" cy="0"/>
          <a:chOff x="0" y="0"/>
          <a:chExt cx="0" cy="0"/>
        </a:xfrm>
      </p:grpSpPr>
      <p:sp>
        <p:nvSpPr>
          <p:cNvPr id="32" name="Google Shape;32;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見出し" type="secHead">
  <p:cSld name="SECTION_HEADER">
    <p:spTree>
      <p:nvGrpSpPr>
        <p:cNvPr id="36" name="Shape 36"/>
        <p:cNvGrpSpPr/>
        <p:nvPr/>
      </p:nvGrpSpPr>
      <p:grpSpPr>
        <a:xfrm>
          <a:off x="0" y="0"/>
          <a:ext cx="0" cy="0"/>
          <a:chOff x="0" y="0"/>
          <a:chExt cx="0" cy="0"/>
        </a:xfrm>
      </p:grpSpPr>
      <p:sp>
        <p:nvSpPr>
          <p:cNvPr id="37" name="Google Shape;37;p8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8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42" name="Shape 42"/>
        <p:cNvGrpSpPr/>
        <p:nvPr/>
      </p:nvGrpSpPr>
      <p:grpSpPr>
        <a:xfrm>
          <a:off x="0" y="0"/>
          <a:ext cx="0" cy="0"/>
          <a:chOff x="0" y="0"/>
          <a:chExt cx="0" cy="0"/>
        </a:xfrm>
      </p:grpSpPr>
      <p:sp>
        <p:nvSpPr>
          <p:cNvPr id="43" name="Google Shape;43;p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8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49" name="Shape 49"/>
        <p:cNvGrpSpPr/>
        <p:nvPr/>
      </p:nvGrpSpPr>
      <p:grpSpPr>
        <a:xfrm>
          <a:off x="0" y="0"/>
          <a:ext cx="0" cy="0"/>
          <a:chOff x="0" y="0"/>
          <a:chExt cx="0" cy="0"/>
        </a:xfrm>
      </p:grpSpPr>
      <p:sp>
        <p:nvSpPr>
          <p:cNvPr id="50" name="Google Shape;50;p8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コンテンツ" type="objTx">
  <p:cSld name="OBJECT_WITH_CAPTION_TEXT">
    <p:spTree>
      <p:nvGrpSpPr>
        <p:cNvPr id="58" name="Shape 58"/>
        <p:cNvGrpSpPr/>
        <p:nvPr/>
      </p:nvGrpSpPr>
      <p:grpSpPr>
        <a:xfrm>
          <a:off x="0" y="0"/>
          <a:ext cx="0" cy="0"/>
          <a:chOff x="0" y="0"/>
          <a:chExt cx="0" cy="0"/>
        </a:xfrm>
      </p:grpSpPr>
      <p:sp>
        <p:nvSpPr>
          <p:cNvPr id="59" name="Google Shape;59;p8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8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type="picTx">
  <p:cSld name="PICTURE_WITH_CAPTION_TEXT">
    <p:spTree>
      <p:nvGrpSpPr>
        <p:cNvPr id="65" name="Shape 65"/>
        <p:cNvGrpSpPr/>
        <p:nvPr/>
      </p:nvGrpSpPr>
      <p:grpSpPr>
        <a:xfrm>
          <a:off x="0" y="0"/>
          <a:ext cx="0" cy="0"/>
          <a:chOff x="0" y="0"/>
          <a:chExt cx="0" cy="0"/>
        </a:xfrm>
      </p:grpSpPr>
      <p:sp>
        <p:nvSpPr>
          <p:cNvPr id="66" name="Google Shape;66;p9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90"/>
          <p:cNvSpPr/>
          <p:nvPr>
            <p:ph idx="2" type="pic"/>
          </p:nvPr>
        </p:nvSpPr>
        <p:spPr>
          <a:xfrm>
            <a:off x="5183188" y="987425"/>
            <a:ext cx="6172200" cy="4873625"/>
          </a:xfrm>
          <a:prstGeom prst="rect">
            <a:avLst/>
          </a:prstGeom>
          <a:noFill/>
          <a:ln>
            <a:noFill/>
          </a:ln>
        </p:spPr>
      </p:sp>
      <p:sp>
        <p:nvSpPr>
          <p:cNvPr id="68" name="Google Shape;68;p9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8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0.png"/><Relationship Id="rId4" Type="http://schemas.openxmlformats.org/officeDocument/2006/relationships/image" Target="../media/image24.png"/><Relationship Id="rId5"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1.png"/><Relationship Id="rId8"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7.png"/><Relationship Id="rId4" Type="http://schemas.openxmlformats.org/officeDocument/2006/relationships/image" Target="../media/image57.png"/><Relationship Id="rId5"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42.png"/><Relationship Id="rId7"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9.png"/><Relationship Id="rId4" Type="http://schemas.openxmlformats.org/officeDocument/2006/relationships/image" Target="../media/image5.png"/><Relationship Id="rId11" Type="http://schemas.openxmlformats.org/officeDocument/2006/relationships/image" Target="../media/image78.png"/><Relationship Id="rId10" Type="http://schemas.openxmlformats.org/officeDocument/2006/relationships/image" Target="../media/image6.png"/><Relationship Id="rId9"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8.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jpg"/><Relationship Id="rId4" Type="http://schemas.openxmlformats.org/officeDocument/2006/relationships/image" Target="../media/image123.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1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4.png"/><Relationship Id="rId6"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3.png"/><Relationship Id="rId4" Type="http://schemas.openxmlformats.org/officeDocument/2006/relationships/image" Target="../media/image55.png"/><Relationship Id="rId5"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9.png"/><Relationship Id="rId4" Type="http://schemas.openxmlformats.org/officeDocument/2006/relationships/image" Target="../media/image130.png"/><Relationship Id="rId5" Type="http://schemas.openxmlformats.org/officeDocument/2006/relationships/image" Target="../media/image157.png"/><Relationship Id="rId6" Type="http://schemas.openxmlformats.org/officeDocument/2006/relationships/image" Target="../media/image149.png"/><Relationship Id="rId7"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56.png"/><Relationship Id="rId5" Type="http://schemas.openxmlformats.org/officeDocument/2006/relationships/image" Target="../media/image9.png"/><Relationship Id="rId6"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4.png"/><Relationship Id="rId4" Type="http://schemas.openxmlformats.org/officeDocument/2006/relationships/image" Target="../media/image59.png"/><Relationship Id="rId5"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3.png"/><Relationship Id="rId4" Type="http://schemas.openxmlformats.org/officeDocument/2006/relationships/image" Target="../media/image153.png"/><Relationship Id="rId5" Type="http://schemas.openxmlformats.org/officeDocument/2006/relationships/image" Target="../media/image150.png"/><Relationship Id="rId6" Type="http://schemas.openxmlformats.org/officeDocument/2006/relationships/image" Target="../media/image1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1.png"/><Relationship Id="rId4" Type="http://schemas.openxmlformats.org/officeDocument/2006/relationships/image" Target="../media/image64.png"/><Relationship Id="rId5"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156.png"/><Relationship Id="rId5"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6.png"/><Relationship Id="rId4" Type="http://schemas.openxmlformats.org/officeDocument/2006/relationships/image" Target="../media/image68.png"/><Relationship Id="rId5" Type="http://schemas.openxmlformats.org/officeDocument/2006/relationships/image" Target="../media/image75.png"/><Relationship Id="rId6"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9.png"/><Relationship Id="rId4" Type="http://schemas.openxmlformats.org/officeDocument/2006/relationships/image" Target="../media/image70.jpg"/><Relationship Id="rId5" Type="http://schemas.openxmlformats.org/officeDocument/2006/relationships/image" Target="../media/image7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9.png"/><Relationship Id="rId6" Type="http://schemas.openxmlformats.org/officeDocument/2006/relationships/image" Target="../media/image8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1.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4.png"/><Relationship Id="rId4" Type="http://schemas.openxmlformats.org/officeDocument/2006/relationships/image" Target="../media/image81.png"/><Relationship Id="rId5" Type="http://schemas.openxmlformats.org/officeDocument/2006/relationships/image" Target="../media/image83.png"/><Relationship Id="rId6" Type="http://schemas.openxmlformats.org/officeDocument/2006/relationships/image" Target="../media/image8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6.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8.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9.png"/><Relationship Id="rId4" Type="http://schemas.openxmlformats.org/officeDocument/2006/relationships/image" Target="../media/image59.png"/><Relationship Id="rId5"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2.png"/><Relationship Id="rId4" Type="http://schemas.openxmlformats.org/officeDocument/2006/relationships/image" Target="../media/image96.png"/><Relationship Id="rId5" Type="http://schemas.openxmlformats.org/officeDocument/2006/relationships/image" Target="../media/image9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97.png"/><Relationship Id="rId4" Type="http://schemas.openxmlformats.org/officeDocument/2006/relationships/image" Target="../media/image93.png"/><Relationship Id="rId5" Type="http://schemas.openxmlformats.org/officeDocument/2006/relationships/image" Target="../media/image9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7.png"/><Relationship Id="rId4" Type="http://schemas.openxmlformats.org/officeDocument/2006/relationships/image" Target="../media/image93.png"/><Relationship Id="rId5" Type="http://schemas.openxmlformats.org/officeDocument/2006/relationships/image" Target="../media/image9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0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0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02.png"/><Relationship Id="rId4" Type="http://schemas.openxmlformats.org/officeDocument/2006/relationships/image" Target="../media/image64.png"/><Relationship Id="rId5"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6.pn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105.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0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8.png"/><Relationship Id="rId4" Type="http://schemas.openxmlformats.org/officeDocument/2006/relationships/image" Target="../media/image107.png"/><Relationship Id="rId5" Type="http://schemas.openxmlformats.org/officeDocument/2006/relationships/image" Target="../media/image1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7.png"/><Relationship Id="rId4" Type="http://schemas.openxmlformats.org/officeDocument/2006/relationships/image" Target="../media/image93.png"/><Relationship Id="rId5" Type="http://schemas.openxmlformats.org/officeDocument/2006/relationships/image" Target="../media/image9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0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3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0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5.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8.png"/><Relationship Id="rId7"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02.png"/><Relationship Id="rId4" Type="http://schemas.openxmlformats.org/officeDocument/2006/relationships/image" Target="../media/image64.png"/><Relationship Id="rId5" Type="http://schemas.openxmlformats.org/officeDocument/2006/relationships/image" Target="../media/image6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6.png"/><Relationship Id="rId4" Type="http://schemas.openxmlformats.org/officeDocument/2006/relationships/image" Target="../media/image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14.png"/><Relationship Id="rId4" Type="http://schemas.openxmlformats.org/officeDocument/2006/relationships/image" Target="../media/image112.png"/><Relationship Id="rId5" Type="http://schemas.openxmlformats.org/officeDocument/2006/relationships/image" Target="../media/image115.png"/><Relationship Id="rId6" Type="http://schemas.openxmlformats.org/officeDocument/2006/relationships/image" Target="../media/image120.png"/><Relationship Id="rId7" Type="http://schemas.openxmlformats.org/officeDocument/2006/relationships/image" Target="../media/image1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18.png"/><Relationship Id="rId4" Type="http://schemas.openxmlformats.org/officeDocument/2006/relationships/image" Target="../media/image116.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1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26.png"/><Relationship Id="rId4" Type="http://schemas.openxmlformats.org/officeDocument/2006/relationships/image" Target="../media/image124.png"/><Relationship Id="rId5" Type="http://schemas.openxmlformats.org/officeDocument/2006/relationships/image" Target="../media/image128.png"/><Relationship Id="rId6" Type="http://schemas.openxmlformats.org/officeDocument/2006/relationships/image" Target="../media/image125.png"/><Relationship Id="rId7" Type="http://schemas.openxmlformats.org/officeDocument/2006/relationships/image" Target="../media/image12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31.png"/><Relationship Id="rId4" Type="http://schemas.openxmlformats.org/officeDocument/2006/relationships/image" Target="../media/image129.png"/><Relationship Id="rId5" Type="http://schemas.openxmlformats.org/officeDocument/2006/relationships/image" Target="../media/image132.png"/><Relationship Id="rId6" Type="http://schemas.openxmlformats.org/officeDocument/2006/relationships/image" Target="../media/image137.png"/><Relationship Id="rId7" Type="http://schemas.openxmlformats.org/officeDocument/2006/relationships/image" Target="../media/image13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4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38.pn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4.png"/><Relationship Id="rId7" Type="http://schemas.openxmlformats.org/officeDocument/2006/relationships/image" Target="../media/image14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4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1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143.png"/><Relationship Id="rId4" Type="http://schemas.openxmlformats.org/officeDocument/2006/relationships/image" Target="../media/image1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757763" y="174096"/>
            <a:ext cx="10676467"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sz="4400"/>
              <a:t>Study of the octupole collectivity of </a:t>
            </a:r>
            <a:br>
              <a:rPr b="1" lang="en-US" sz="4400"/>
            </a:br>
            <a:r>
              <a:rPr b="1" lang="en-US" sz="4400"/>
              <a:t>neutron-rich Ba isotopes</a:t>
            </a:r>
            <a:endParaRPr sz="4400"/>
          </a:p>
        </p:txBody>
      </p:sp>
      <p:sp>
        <p:nvSpPr>
          <p:cNvPr id="89" name="Google Shape;89;p1"/>
          <p:cNvSpPr txBox="1"/>
          <p:nvPr>
            <p:ph idx="1" type="subTitle"/>
          </p:nvPr>
        </p:nvSpPr>
        <p:spPr>
          <a:xfrm>
            <a:off x="1524000" y="3098799"/>
            <a:ext cx="9144000" cy="193886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None/>
            </a:pPr>
            <a:r>
              <a:rPr lang="en-US" sz="4000"/>
              <a:t>Nobu Imai</a:t>
            </a:r>
            <a:endParaRPr/>
          </a:p>
          <a:p>
            <a:pPr indent="0" lvl="0" marL="0" rtl="0" algn="ctr">
              <a:lnSpc>
                <a:spcPct val="90000"/>
              </a:lnSpc>
              <a:spcBef>
                <a:spcPts val="1000"/>
              </a:spcBef>
              <a:spcAft>
                <a:spcPts val="0"/>
              </a:spcAft>
              <a:buClr>
                <a:schemeClr val="dk1"/>
              </a:buClr>
              <a:buSzPts val="2400"/>
              <a:buNone/>
            </a:pPr>
            <a:r>
              <a:rPr lang="en-US"/>
              <a:t>(Center for Nuclear Study, the University of Tokyo)</a:t>
            </a:r>
            <a:endParaRPr/>
          </a:p>
          <a:p>
            <a:pPr indent="0" lvl="0" marL="0" rtl="0" algn="ctr">
              <a:lnSpc>
                <a:spcPct val="90000"/>
              </a:lnSpc>
              <a:spcBef>
                <a:spcPts val="1000"/>
              </a:spcBef>
              <a:spcAft>
                <a:spcPts val="0"/>
              </a:spcAft>
              <a:buClr>
                <a:schemeClr val="dk1"/>
              </a:buClr>
              <a:buSzPts val="2400"/>
              <a:buNone/>
            </a:pPr>
            <a:r>
              <a:t/>
            </a:r>
            <a:endParaRPr/>
          </a:p>
        </p:txBody>
      </p:sp>
      <p:sp>
        <p:nvSpPr>
          <p:cNvPr id="90" name="Google Shape;90;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91" name="Google Shape;91;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t/>
            </a:r>
            <a:endParaRPr/>
          </a:p>
        </p:txBody>
      </p:sp>
      <p:pic>
        <p:nvPicPr>
          <p:cNvPr id="269" name="Google Shape;269;p11"/>
          <p:cNvPicPr preferRelativeResize="0"/>
          <p:nvPr/>
        </p:nvPicPr>
        <p:blipFill rotWithShape="1">
          <a:blip r:embed="rId3">
            <a:alphaModFix/>
          </a:blip>
          <a:srcRect b="0" l="0" r="0" t="0"/>
          <a:stretch/>
        </p:blipFill>
        <p:spPr>
          <a:xfrm>
            <a:off x="-5" y="365125"/>
            <a:ext cx="12192000" cy="5758349"/>
          </a:xfrm>
          <a:prstGeom prst="rect">
            <a:avLst/>
          </a:prstGeom>
          <a:noFill/>
          <a:ln>
            <a:noFill/>
          </a:ln>
        </p:spPr>
      </p:pic>
      <p:sp>
        <p:nvSpPr>
          <p:cNvPr id="270" name="Google Shape;270;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271" name="Google Shape;2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12"/>
          <p:cNvPicPr preferRelativeResize="0"/>
          <p:nvPr/>
        </p:nvPicPr>
        <p:blipFill rotWithShape="1">
          <a:blip r:embed="rId3">
            <a:alphaModFix/>
          </a:blip>
          <a:srcRect b="1455" l="15689" r="24376" t="14254"/>
          <a:stretch/>
        </p:blipFill>
        <p:spPr>
          <a:xfrm>
            <a:off x="255402" y="620559"/>
            <a:ext cx="6490138" cy="5780690"/>
          </a:xfrm>
          <a:prstGeom prst="rect">
            <a:avLst/>
          </a:prstGeom>
          <a:noFill/>
          <a:ln>
            <a:noFill/>
          </a:ln>
        </p:spPr>
      </p:pic>
      <p:sp>
        <p:nvSpPr>
          <p:cNvPr id="277" name="Google Shape;277;p12"/>
          <p:cNvSpPr txBox="1"/>
          <p:nvPr>
            <p:ph type="title"/>
          </p:nvPr>
        </p:nvSpPr>
        <p:spPr>
          <a:xfrm>
            <a:off x="4317998" y="314325"/>
            <a:ext cx="752686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Expected in-beam γ-ray spectra@OEDO/RIBF</a:t>
            </a:r>
            <a:endParaRPr/>
          </a:p>
        </p:txBody>
      </p:sp>
      <p:sp>
        <p:nvSpPr>
          <p:cNvPr id="278" name="Google Shape;278;p12"/>
          <p:cNvSpPr txBox="1"/>
          <p:nvPr>
            <p:ph idx="1" type="body"/>
          </p:nvPr>
        </p:nvSpPr>
        <p:spPr>
          <a:xfrm>
            <a:off x="3633281" y="1789272"/>
            <a:ext cx="4531844" cy="780024"/>
          </a:xfrm>
          <a:prstGeom prst="rect">
            <a:avLst/>
          </a:prstGeom>
          <a:blipFill rotWithShape="1">
            <a:blip r:embed="rId4">
              <a:alphaModFix/>
            </a:blip>
            <a:stretch>
              <a:fillRect b="0" l="-2423" r="0" t="-13386"/>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endParaRPr/>
          </a:p>
        </p:txBody>
      </p:sp>
      <p:sp>
        <p:nvSpPr>
          <p:cNvPr id="279" name="Google Shape;279;p12"/>
          <p:cNvSpPr/>
          <p:nvPr/>
        </p:nvSpPr>
        <p:spPr>
          <a:xfrm>
            <a:off x="2464526" y="1349829"/>
            <a:ext cx="313508" cy="566057"/>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 name="Google Shape;280;p12"/>
          <p:cNvSpPr/>
          <p:nvPr/>
        </p:nvSpPr>
        <p:spPr>
          <a:xfrm>
            <a:off x="2460172" y="3052354"/>
            <a:ext cx="313508" cy="566057"/>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 name="Google Shape;281;p12"/>
          <p:cNvSpPr/>
          <p:nvPr/>
        </p:nvSpPr>
        <p:spPr>
          <a:xfrm>
            <a:off x="5351417" y="2944847"/>
            <a:ext cx="313508" cy="566057"/>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 name="Google Shape;282;p12"/>
          <p:cNvSpPr/>
          <p:nvPr/>
        </p:nvSpPr>
        <p:spPr>
          <a:xfrm>
            <a:off x="2303418" y="4726801"/>
            <a:ext cx="313508" cy="566057"/>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 name="Google Shape;283;p12"/>
          <p:cNvSpPr/>
          <p:nvPr/>
        </p:nvSpPr>
        <p:spPr>
          <a:xfrm>
            <a:off x="5157075" y="4927700"/>
            <a:ext cx="507900" cy="780000"/>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84" name="Google Shape;284;p12"/>
          <p:cNvPicPr preferRelativeResize="0"/>
          <p:nvPr/>
        </p:nvPicPr>
        <p:blipFill rotWithShape="1">
          <a:blip r:embed="rId5">
            <a:alphaModFix/>
          </a:blip>
          <a:srcRect b="-336" l="12009" r="60399" t="22289"/>
          <a:stretch/>
        </p:blipFill>
        <p:spPr>
          <a:xfrm>
            <a:off x="7711306" y="2021125"/>
            <a:ext cx="3009247" cy="4606808"/>
          </a:xfrm>
          <a:prstGeom prst="rect">
            <a:avLst/>
          </a:prstGeom>
          <a:noFill/>
          <a:ln>
            <a:noFill/>
          </a:ln>
        </p:spPr>
      </p:pic>
      <p:sp>
        <p:nvSpPr>
          <p:cNvPr id="285" name="Google Shape;285;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286" name="Google Shape;286;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3"/>
          <p:cNvSpPr txBox="1"/>
          <p:nvPr>
            <p:ph type="title"/>
          </p:nvPr>
        </p:nvSpPr>
        <p:spPr>
          <a:xfrm>
            <a:off x="712694" y="19521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b="1" baseline="30000" lang="en-US"/>
              <a:t>150</a:t>
            </a:r>
            <a:r>
              <a:rPr b="1" lang="en-US"/>
              <a:t>Ba</a:t>
            </a:r>
            <a:endParaRPr b="1"/>
          </a:p>
        </p:txBody>
      </p:sp>
      <p:sp>
        <p:nvSpPr>
          <p:cNvPr id="292" name="Google Shape;292;p13"/>
          <p:cNvSpPr txBox="1"/>
          <p:nvPr>
            <p:ph idx="1" type="body"/>
          </p:nvPr>
        </p:nvSpPr>
        <p:spPr>
          <a:xfrm>
            <a:off x="255810" y="1377390"/>
            <a:ext cx="10515600" cy="4351338"/>
          </a:xfrm>
          <a:prstGeom prst="rect">
            <a:avLst/>
          </a:prstGeom>
          <a:blipFill rotWithShape="1">
            <a:blip r:embed="rId3">
              <a:alphaModFix/>
            </a:blip>
            <a:stretch>
              <a:fillRect b="0" l="-1043" r="0" t="-2381"/>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endParaRPr/>
          </a:p>
        </p:txBody>
      </p:sp>
      <p:sp>
        <p:nvSpPr>
          <p:cNvPr id="293" name="Google Shape;293;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
        <p:nvSpPr>
          <p:cNvPr id="294" name="Google Shape;294;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pic>
        <p:nvPicPr>
          <p:cNvPr id="295" name="Google Shape;295;p13"/>
          <p:cNvPicPr preferRelativeResize="0"/>
          <p:nvPr/>
        </p:nvPicPr>
        <p:blipFill rotWithShape="1">
          <a:blip r:embed="rId4">
            <a:alphaModFix/>
          </a:blip>
          <a:srcRect b="0" l="0" r="0" t="0"/>
          <a:stretch/>
        </p:blipFill>
        <p:spPr>
          <a:xfrm>
            <a:off x="3839606" y="1960187"/>
            <a:ext cx="3115110" cy="1838582"/>
          </a:xfrm>
          <a:prstGeom prst="rect">
            <a:avLst/>
          </a:prstGeom>
          <a:noFill/>
          <a:ln>
            <a:noFill/>
          </a:ln>
        </p:spPr>
      </p:pic>
      <p:pic>
        <p:nvPicPr>
          <p:cNvPr id="296" name="Google Shape;296;p13"/>
          <p:cNvPicPr preferRelativeResize="0"/>
          <p:nvPr/>
        </p:nvPicPr>
        <p:blipFill rotWithShape="1">
          <a:blip r:embed="rId5">
            <a:alphaModFix/>
          </a:blip>
          <a:srcRect b="0" l="0" r="0" t="0"/>
          <a:stretch/>
        </p:blipFill>
        <p:spPr>
          <a:xfrm>
            <a:off x="255810" y="1915419"/>
            <a:ext cx="3637584" cy="1928118"/>
          </a:xfrm>
          <a:prstGeom prst="rect">
            <a:avLst/>
          </a:prstGeom>
          <a:noFill/>
          <a:ln>
            <a:noFill/>
          </a:ln>
        </p:spPr>
      </p:pic>
      <p:sp>
        <p:nvSpPr>
          <p:cNvPr id="297" name="Google Shape;297;p13"/>
          <p:cNvSpPr txBox="1"/>
          <p:nvPr/>
        </p:nvSpPr>
        <p:spPr>
          <a:xfrm>
            <a:off x="649941" y="3888305"/>
            <a:ext cx="43284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 Yokoyama et al., PTEP 2018 041D02</a:t>
            </a:r>
            <a:endParaRPr sz="1800">
              <a:solidFill>
                <a:schemeClr val="dk1"/>
              </a:solidFill>
              <a:latin typeface="Arial"/>
              <a:ea typeface="Arial"/>
              <a:cs typeface="Arial"/>
              <a:sym typeface="Arial"/>
            </a:endParaRPr>
          </a:p>
        </p:txBody>
      </p:sp>
      <p:sp>
        <p:nvSpPr>
          <p:cNvPr id="298" name="Google Shape;298;p13"/>
          <p:cNvSpPr/>
          <p:nvPr/>
        </p:nvSpPr>
        <p:spPr>
          <a:xfrm>
            <a:off x="2232212" y="2438400"/>
            <a:ext cx="331694" cy="1057836"/>
          </a:xfrm>
          <a:prstGeom prst="rect">
            <a:avLst/>
          </a:prstGeom>
          <a:solidFill>
            <a:srgbClr val="FF0000">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 name="Google Shape;299;p13"/>
          <p:cNvSpPr txBox="1"/>
          <p:nvPr/>
        </p:nvSpPr>
        <p:spPr>
          <a:xfrm>
            <a:off x="7033715" y="2644152"/>
            <a:ext cx="182934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E(2</a:t>
            </a:r>
            <a:r>
              <a:rPr baseline="30000" lang="en-US" sz="1800">
                <a:solidFill>
                  <a:schemeClr val="dk1"/>
                </a:solidFill>
                <a:latin typeface="Arial"/>
                <a:ea typeface="Arial"/>
                <a:cs typeface="Arial"/>
                <a:sym typeface="Arial"/>
              </a:rPr>
              <a:t>+</a:t>
            </a:r>
            <a:r>
              <a:rPr lang="en-US" sz="1800">
                <a:solidFill>
                  <a:schemeClr val="dk1"/>
                </a:solidFill>
                <a:latin typeface="Arial"/>
                <a:ea typeface="Arial"/>
                <a:cs typeface="Arial"/>
                <a:sym typeface="Arial"/>
              </a:rPr>
              <a:t>)=100 keV</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E(3</a:t>
            </a:r>
            <a:r>
              <a:rPr baseline="30000" lang="en-US" sz="1800">
                <a:solidFill>
                  <a:schemeClr val="dk1"/>
                </a:solidFill>
                <a:latin typeface="Arial"/>
                <a:ea typeface="Arial"/>
                <a:cs typeface="Arial"/>
                <a:sym typeface="Arial"/>
              </a:rPr>
              <a:t>-</a:t>
            </a:r>
            <a:r>
              <a:rPr lang="en-US" sz="1800">
                <a:solidFill>
                  <a:schemeClr val="dk1"/>
                </a:solidFill>
                <a:latin typeface="Arial"/>
                <a:ea typeface="Arial"/>
                <a:cs typeface="Arial"/>
                <a:sym typeface="Arial"/>
              </a:rPr>
              <a:t>) =600 keV</a:t>
            </a:r>
            <a:endParaRPr sz="1800">
              <a:solidFill>
                <a:schemeClr val="dk1"/>
              </a:solidFill>
              <a:latin typeface="Arial"/>
              <a:ea typeface="Arial"/>
              <a:cs typeface="Arial"/>
              <a:sym typeface="Arial"/>
            </a:endParaRPr>
          </a:p>
        </p:txBody>
      </p:sp>
      <p:pic>
        <p:nvPicPr>
          <p:cNvPr id="300" name="Google Shape;300;p13"/>
          <p:cNvPicPr preferRelativeResize="0"/>
          <p:nvPr/>
        </p:nvPicPr>
        <p:blipFill rotWithShape="1">
          <a:blip r:embed="rId6">
            <a:alphaModFix/>
          </a:blip>
          <a:srcRect b="0" l="0" r="0" t="0"/>
          <a:stretch/>
        </p:blipFill>
        <p:spPr>
          <a:xfrm>
            <a:off x="7700682" y="4930541"/>
            <a:ext cx="3208547" cy="17909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4"/>
          <p:cNvSpPr txBox="1"/>
          <p:nvPr>
            <p:ph type="title"/>
          </p:nvPr>
        </p:nvSpPr>
        <p:spPr>
          <a:xfrm>
            <a:off x="838200" y="3343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b="1" lang="en-US"/>
              <a:t>Experiment at ISAC-II</a:t>
            </a:r>
            <a:endParaRPr b="1"/>
          </a:p>
        </p:txBody>
      </p:sp>
      <p:sp>
        <p:nvSpPr>
          <p:cNvPr id="306" name="Google Shape;306;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
        <p:nvSpPr>
          <p:cNvPr id="307" name="Google Shape;307;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pic>
        <p:nvPicPr>
          <p:cNvPr id="308" name="Google Shape;308;p14"/>
          <p:cNvPicPr preferRelativeResize="0"/>
          <p:nvPr>
            <p:ph idx="1" type="body"/>
          </p:nvPr>
        </p:nvPicPr>
        <p:blipFill rotWithShape="1">
          <a:blip r:embed="rId3">
            <a:alphaModFix/>
          </a:blip>
          <a:srcRect b="0" l="0" r="0" t="0"/>
          <a:stretch/>
        </p:blipFill>
        <p:spPr>
          <a:xfrm>
            <a:off x="117381" y="1215555"/>
            <a:ext cx="4695825" cy="2352675"/>
          </a:xfrm>
          <a:prstGeom prst="rect">
            <a:avLst/>
          </a:prstGeom>
          <a:noFill/>
          <a:ln>
            <a:noFill/>
          </a:ln>
        </p:spPr>
      </p:pic>
      <p:sp>
        <p:nvSpPr>
          <p:cNvPr id="309" name="Google Shape;309;p14"/>
          <p:cNvSpPr txBox="1"/>
          <p:nvPr/>
        </p:nvSpPr>
        <p:spPr>
          <a:xfrm>
            <a:off x="4733364" y="1595718"/>
            <a:ext cx="441659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800">
                <a:solidFill>
                  <a:schemeClr val="dk1"/>
                </a:solidFill>
                <a:latin typeface="Arial"/>
                <a:ea typeface="Arial"/>
                <a:cs typeface="Arial"/>
                <a:sym typeface="Arial"/>
              </a:rPr>
              <a:t>150</a:t>
            </a:r>
            <a:r>
              <a:rPr lang="en-US" sz="1800">
                <a:solidFill>
                  <a:schemeClr val="dk1"/>
                </a:solidFill>
                <a:latin typeface="Arial"/>
                <a:ea typeface="Arial"/>
                <a:cs typeface="Arial"/>
                <a:sym typeface="Arial"/>
              </a:rPr>
              <a:t>Ba; A/Q = 2.67 for fully stripped ions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	Maybe A/Q~3?</a:t>
            </a:r>
            <a:endParaRPr sz="1800">
              <a:solidFill>
                <a:schemeClr val="dk1"/>
              </a:solidFill>
              <a:latin typeface="Arial"/>
              <a:ea typeface="Arial"/>
              <a:cs typeface="Arial"/>
              <a:sym typeface="Arial"/>
            </a:endParaRPr>
          </a:p>
        </p:txBody>
      </p:sp>
      <p:sp>
        <p:nvSpPr>
          <p:cNvPr id="310" name="Google Shape;310;p14"/>
          <p:cNvSpPr txBox="1"/>
          <p:nvPr/>
        </p:nvSpPr>
        <p:spPr>
          <a:xfrm>
            <a:off x="4805083" y="2528047"/>
            <a:ext cx="5063822" cy="369332"/>
          </a:xfrm>
          <a:prstGeom prst="rect">
            <a:avLst/>
          </a:prstGeom>
          <a:blipFill rotWithShape="1">
            <a:blip r:embed="rId4">
              <a:alphaModFix/>
            </a:blip>
            <a:stretch>
              <a:fillRect b="-28334" l="-963" r="-120" t="-833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grpSp>
        <p:nvGrpSpPr>
          <p:cNvPr id="311" name="Google Shape;311;p14"/>
          <p:cNvGrpSpPr/>
          <p:nvPr/>
        </p:nvGrpSpPr>
        <p:grpSpPr>
          <a:xfrm>
            <a:off x="671992" y="3655374"/>
            <a:ext cx="3138008" cy="2964956"/>
            <a:chOff x="4733364" y="3144386"/>
            <a:chExt cx="3138008" cy="2964956"/>
          </a:xfrm>
        </p:grpSpPr>
        <p:pic>
          <p:nvPicPr>
            <p:cNvPr id="312" name="Google Shape;312;p14"/>
            <p:cNvPicPr preferRelativeResize="0"/>
            <p:nvPr/>
          </p:nvPicPr>
          <p:blipFill rotWithShape="1">
            <a:blip r:embed="rId5">
              <a:alphaModFix/>
            </a:blip>
            <a:srcRect b="0" l="0" r="0" t="0"/>
            <a:stretch/>
          </p:blipFill>
          <p:spPr>
            <a:xfrm>
              <a:off x="4733364" y="3144386"/>
              <a:ext cx="3138008" cy="2964956"/>
            </a:xfrm>
            <a:prstGeom prst="rect">
              <a:avLst/>
            </a:prstGeom>
            <a:noFill/>
            <a:ln>
              <a:noFill/>
            </a:ln>
          </p:spPr>
        </p:pic>
        <p:sp>
          <p:nvSpPr>
            <p:cNvPr id="313" name="Google Shape;313;p14"/>
            <p:cNvSpPr txBox="1"/>
            <p:nvPr/>
          </p:nvSpPr>
          <p:spPr>
            <a:xfrm>
              <a:off x="5584992" y="3317215"/>
              <a:ext cx="1523558" cy="310854"/>
            </a:xfrm>
            <a:prstGeom prst="rect">
              <a:avLst/>
            </a:prstGeom>
            <a:blipFill rotWithShape="1">
              <a:blip r:embed="rId6">
                <a:alphaModFix/>
              </a:blip>
              <a:stretch>
                <a:fillRect b="-13726" l="-80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314" name="Google Shape;314;p14"/>
            <p:cNvSpPr txBox="1"/>
            <p:nvPr/>
          </p:nvSpPr>
          <p:spPr>
            <a:xfrm>
              <a:off x="5118828" y="4471437"/>
              <a:ext cx="1523558" cy="310854"/>
            </a:xfrm>
            <a:prstGeom prst="rect">
              <a:avLst/>
            </a:prstGeom>
            <a:blipFill rotWithShape="1">
              <a:blip r:embed="rId7">
                <a:alphaModFix/>
              </a:blip>
              <a:stretch>
                <a:fillRect b="-13726" l="-40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grpSp>
      <p:sp>
        <p:nvSpPr>
          <p:cNvPr id="315" name="Google Shape;315;p14"/>
          <p:cNvSpPr txBox="1"/>
          <p:nvPr/>
        </p:nvSpPr>
        <p:spPr>
          <a:xfrm>
            <a:off x="4805083" y="3105834"/>
            <a:ext cx="5707524" cy="646331"/>
          </a:xfrm>
          <a:prstGeom prst="rect">
            <a:avLst/>
          </a:prstGeom>
          <a:blipFill rotWithShape="1">
            <a:blip r:embed="rId8">
              <a:alphaModFix/>
            </a:blip>
            <a:stretch>
              <a:fillRect b="-14019" l="-854" r="0" t="-373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316" name="Google Shape;316;p14"/>
          <p:cNvSpPr txBox="1"/>
          <p:nvPr/>
        </p:nvSpPr>
        <p:spPr>
          <a:xfrm>
            <a:off x="4885764" y="3870115"/>
            <a:ext cx="1437253" cy="276999"/>
          </a:xfrm>
          <a:prstGeom prst="rect">
            <a:avLst/>
          </a:prstGeom>
          <a:blipFill rotWithShape="1">
            <a:blip r:embed="rId9">
              <a:alphaModFix/>
            </a:blip>
            <a:stretch>
              <a:fillRect b="-35557" l="-5085" r="-3390" t="-222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5"/>
          <p:cNvSpPr txBox="1"/>
          <p:nvPr>
            <p:ph type="title"/>
          </p:nvPr>
        </p:nvSpPr>
        <p:spPr>
          <a:xfrm>
            <a:off x="838200" y="25754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b="1" lang="en-US" sz="3600"/>
              <a:t>Upgrading Recoil particle detector </a:t>
            </a:r>
            <a:endParaRPr b="1" sz="3600"/>
          </a:p>
        </p:txBody>
      </p:sp>
      <p:pic>
        <p:nvPicPr>
          <p:cNvPr id="322" name="Google Shape;322;p15"/>
          <p:cNvPicPr preferRelativeResize="0"/>
          <p:nvPr>
            <p:ph idx="1" type="body"/>
          </p:nvPr>
        </p:nvPicPr>
        <p:blipFill rotWithShape="1">
          <a:blip r:embed="rId3">
            <a:alphaModFix/>
          </a:blip>
          <a:srcRect b="0" l="0" r="0" t="0"/>
          <a:stretch/>
        </p:blipFill>
        <p:spPr>
          <a:xfrm>
            <a:off x="3245684" y="1963830"/>
            <a:ext cx="2850316" cy="2930339"/>
          </a:xfrm>
          <a:prstGeom prst="rect">
            <a:avLst/>
          </a:prstGeom>
          <a:noFill/>
          <a:ln>
            <a:noFill/>
          </a:ln>
        </p:spPr>
      </p:pic>
      <p:sp>
        <p:nvSpPr>
          <p:cNvPr id="323" name="Google Shape;323;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
        <p:nvSpPr>
          <p:cNvPr id="324" name="Google Shape;324;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pic>
        <p:nvPicPr>
          <p:cNvPr id="325" name="Google Shape;325;p15"/>
          <p:cNvPicPr preferRelativeResize="0"/>
          <p:nvPr/>
        </p:nvPicPr>
        <p:blipFill rotWithShape="1">
          <a:blip r:embed="rId4">
            <a:alphaModFix/>
          </a:blip>
          <a:srcRect b="0" l="0" r="0" t="0"/>
          <a:stretch/>
        </p:blipFill>
        <p:spPr>
          <a:xfrm>
            <a:off x="152400" y="1865079"/>
            <a:ext cx="2930339" cy="2930339"/>
          </a:xfrm>
          <a:prstGeom prst="rect">
            <a:avLst/>
          </a:prstGeom>
          <a:noFill/>
          <a:ln>
            <a:noFill/>
          </a:ln>
        </p:spPr>
      </p:pic>
      <p:sp>
        <p:nvSpPr>
          <p:cNvPr id="326" name="Google Shape;326;p15"/>
          <p:cNvSpPr txBox="1"/>
          <p:nvPr/>
        </p:nvSpPr>
        <p:spPr>
          <a:xfrm>
            <a:off x="1568263" y="5206552"/>
            <a:ext cx="349967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TTT-CsI(Tl)  + GET electronics</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For backward scattering </a:t>
            </a:r>
            <a:endParaRPr sz="1800">
              <a:solidFill>
                <a:schemeClr val="dk1"/>
              </a:solidFill>
              <a:latin typeface="Arial"/>
              <a:ea typeface="Arial"/>
              <a:cs typeface="Arial"/>
              <a:sym typeface="Arial"/>
            </a:endParaRPr>
          </a:p>
        </p:txBody>
      </p:sp>
      <p:sp>
        <p:nvSpPr>
          <p:cNvPr id="327" name="Google Shape;327;p15"/>
          <p:cNvSpPr txBox="1"/>
          <p:nvPr/>
        </p:nvSpPr>
        <p:spPr>
          <a:xfrm>
            <a:off x="7727016" y="5097632"/>
            <a:ext cx="309732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nTD-TTT-MSX1000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 Digitizer (125MHz, 14Bit)</a:t>
            </a:r>
            <a:endParaRPr sz="1800">
              <a:solidFill>
                <a:schemeClr val="dk1"/>
              </a:solidFill>
              <a:latin typeface="Arial"/>
              <a:ea typeface="Arial"/>
              <a:cs typeface="Arial"/>
              <a:sym typeface="Arial"/>
            </a:endParaRPr>
          </a:p>
        </p:txBody>
      </p:sp>
      <p:sp>
        <p:nvSpPr>
          <p:cNvPr id="328" name="Google Shape;328;p15"/>
          <p:cNvSpPr/>
          <p:nvPr/>
        </p:nvSpPr>
        <p:spPr>
          <a:xfrm>
            <a:off x="6275294" y="2913529"/>
            <a:ext cx="654424" cy="977153"/>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29" name="Google Shape;329;p15"/>
          <p:cNvPicPr preferRelativeResize="0"/>
          <p:nvPr/>
        </p:nvPicPr>
        <p:blipFill rotWithShape="1">
          <a:blip r:embed="rId5">
            <a:alphaModFix/>
          </a:blip>
          <a:srcRect b="0" l="0" r="0" t="0"/>
          <a:stretch/>
        </p:blipFill>
        <p:spPr>
          <a:xfrm>
            <a:off x="9324895" y="1735511"/>
            <a:ext cx="2714705" cy="3071725"/>
          </a:xfrm>
          <a:prstGeom prst="rect">
            <a:avLst/>
          </a:prstGeom>
          <a:noFill/>
          <a:ln>
            <a:noFill/>
          </a:ln>
        </p:spPr>
      </p:pic>
      <p:sp>
        <p:nvSpPr>
          <p:cNvPr id="330" name="Google Shape;330;p15"/>
          <p:cNvSpPr txBox="1"/>
          <p:nvPr/>
        </p:nvSpPr>
        <p:spPr>
          <a:xfrm>
            <a:off x="8731624" y="6024282"/>
            <a:ext cx="23358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Under development </a:t>
            </a:r>
            <a:endParaRPr sz="18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Summary</a:t>
            </a:r>
            <a:endParaRPr/>
          </a:p>
        </p:txBody>
      </p:sp>
      <p:sp>
        <p:nvSpPr>
          <p:cNvPr id="336" name="Google Shape;336;p16"/>
          <p:cNvSpPr txBox="1"/>
          <p:nvPr>
            <p:ph idx="1" type="body"/>
          </p:nvPr>
        </p:nvSpPr>
        <p:spPr>
          <a:xfrm>
            <a:off x="838200" y="1506071"/>
            <a:ext cx="10515600" cy="4670892"/>
          </a:xfrm>
          <a:prstGeom prst="rect">
            <a:avLst/>
          </a:prstGeom>
          <a:blipFill rotWithShape="1">
            <a:blip r:embed="rId3">
              <a:alphaModFix/>
            </a:blip>
            <a:stretch>
              <a:fillRect b="0" l="-1043" r="-986" t="-2089"/>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endParaRPr/>
          </a:p>
        </p:txBody>
      </p:sp>
      <p:sp>
        <p:nvSpPr>
          <p:cNvPr id="337" name="Google Shape;33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
        <p:nvSpPr>
          <p:cNvPr id="338" name="Google Shape;33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t/>
            </a:r>
            <a:endParaRPr/>
          </a:p>
        </p:txBody>
      </p:sp>
      <p:sp>
        <p:nvSpPr>
          <p:cNvPr id="344" name="Google Shape;344;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345" name="Google Shape;34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
        <p:nvSpPr>
          <p:cNvPr id="346" name="Google Shape;346;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8"/>
          <p:cNvSpPr txBox="1"/>
          <p:nvPr>
            <p:ph type="title"/>
          </p:nvPr>
        </p:nvSpPr>
        <p:spPr>
          <a:xfrm>
            <a:off x="814876" y="-8713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b="1" lang="en-US"/>
              <a:t>Negative parity octupole band</a:t>
            </a:r>
            <a:endParaRPr b="1"/>
          </a:p>
        </p:txBody>
      </p:sp>
      <p:sp>
        <p:nvSpPr>
          <p:cNvPr id="352" name="Google Shape;352;p8"/>
          <p:cNvSpPr txBox="1"/>
          <p:nvPr>
            <p:ph idx="1" type="body"/>
          </p:nvPr>
        </p:nvSpPr>
        <p:spPr>
          <a:xfrm>
            <a:off x="630384" y="5993842"/>
            <a:ext cx="11086652" cy="837906"/>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Octupole bands (parity alternating band) with enhanced E1 decays are known in magic regions</a:t>
            </a:r>
            <a:endParaRPr/>
          </a:p>
        </p:txBody>
      </p:sp>
      <p:grpSp>
        <p:nvGrpSpPr>
          <p:cNvPr id="353" name="Google Shape;353;p8"/>
          <p:cNvGrpSpPr/>
          <p:nvPr/>
        </p:nvGrpSpPr>
        <p:grpSpPr>
          <a:xfrm>
            <a:off x="1729342" y="817408"/>
            <a:ext cx="8506559" cy="5395768"/>
            <a:chOff x="771912" y="940534"/>
            <a:chExt cx="6790066" cy="4390688"/>
          </a:xfrm>
        </p:grpSpPr>
        <p:pic>
          <p:nvPicPr>
            <p:cNvPr descr="http://3.bp.blogspot.com/-cb81N4YXWhY/UWN5KmF-IVI/AAAAAAAABgc/2djZzaZ5ZGk/s1600/Ba_isotopes.png" id="354" name="Google Shape;354;p8"/>
            <p:cNvPicPr preferRelativeResize="0"/>
            <p:nvPr/>
          </p:nvPicPr>
          <p:blipFill rotWithShape="1">
            <a:blip r:embed="rId3">
              <a:alphaModFix/>
            </a:blip>
            <a:srcRect b="0" l="0" r="0" t="0"/>
            <a:stretch/>
          </p:blipFill>
          <p:spPr>
            <a:xfrm>
              <a:off x="771912" y="940534"/>
              <a:ext cx="6714737" cy="4390688"/>
            </a:xfrm>
            <a:prstGeom prst="rect">
              <a:avLst/>
            </a:prstGeom>
            <a:noFill/>
            <a:ln>
              <a:noFill/>
            </a:ln>
          </p:spPr>
        </p:pic>
        <p:cxnSp>
          <p:nvCxnSpPr>
            <p:cNvPr id="355" name="Google Shape;355;p8"/>
            <p:cNvCxnSpPr/>
            <p:nvPr/>
          </p:nvCxnSpPr>
          <p:spPr>
            <a:xfrm flipH="1" rot="10800000">
              <a:off x="1604963" y="3286125"/>
              <a:ext cx="390525" cy="4763"/>
            </a:xfrm>
            <a:prstGeom prst="straightConnector1">
              <a:avLst/>
            </a:prstGeom>
            <a:noFill/>
            <a:ln cap="flat" cmpd="sng" w="38100">
              <a:solidFill>
                <a:srgbClr val="FF0000"/>
              </a:solidFill>
              <a:prstDash val="solid"/>
              <a:miter lim="800000"/>
              <a:headEnd len="sm" w="sm" type="none"/>
              <a:tailEnd len="sm" w="sm" type="none"/>
            </a:ln>
          </p:spPr>
        </p:cxnSp>
        <p:cxnSp>
          <p:nvCxnSpPr>
            <p:cNvPr id="356" name="Google Shape;356;p8"/>
            <p:cNvCxnSpPr/>
            <p:nvPr/>
          </p:nvCxnSpPr>
          <p:spPr>
            <a:xfrm flipH="1" rot="10800000">
              <a:off x="2876550" y="3676650"/>
              <a:ext cx="390525" cy="4763"/>
            </a:xfrm>
            <a:prstGeom prst="straightConnector1">
              <a:avLst/>
            </a:prstGeom>
            <a:noFill/>
            <a:ln cap="flat" cmpd="sng" w="38100">
              <a:solidFill>
                <a:srgbClr val="FF0000"/>
              </a:solidFill>
              <a:prstDash val="solid"/>
              <a:miter lim="800000"/>
              <a:headEnd len="sm" w="sm" type="none"/>
              <a:tailEnd len="sm" w="sm" type="none"/>
            </a:ln>
          </p:spPr>
        </p:cxnSp>
        <p:cxnSp>
          <p:nvCxnSpPr>
            <p:cNvPr id="357" name="Google Shape;357;p8"/>
            <p:cNvCxnSpPr/>
            <p:nvPr/>
          </p:nvCxnSpPr>
          <p:spPr>
            <a:xfrm flipH="1" rot="10800000">
              <a:off x="4129281" y="4048125"/>
              <a:ext cx="390525" cy="4763"/>
            </a:xfrm>
            <a:prstGeom prst="straightConnector1">
              <a:avLst/>
            </a:prstGeom>
            <a:noFill/>
            <a:ln cap="flat" cmpd="sng" w="38100">
              <a:solidFill>
                <a:srgbClr val="FF0000"/>
              </a:solidFill>
              <a:prstDash val="solid"/>
              <a:miter lim="800000"/>
              <a:headEnd len="sm" w="sm" type="none"/>
              <a:tailEnd len="sm" w="sm" type="none"/>
            </a:ln>
          </p:spPr>
        </p:cxnSp>
        <p:cxnSp>
          <p:nvCxnSpPr>
            <p:cNvPr id="358" name="Google Shape;358;p8"/>
            <p:cNvCxnSpPr/>
            <p:nvPr/>
          </p:nvCxnSpPr>
          <p:spPr>
            <a:xfrm flipH="1" rot="10800000">
              <a:off x="5343718" y="4048125"/>
              <a:ext cx="390525" cy="4763"/>
            </a:xfrm>
            <a:prstGeom prst="straightConnector1">
              <a:avLst/>
            </a:prstGeom>
            <a:noFill/>
            <a:ln cap="flat" cmpd="sng" w="38100">
              <a:solidFill>
                <a:srgbClr val="FF0000"/>
              </a:solidFill>
              <a:prstDash val="solid"/>
              <a:miter lim="800000"/>
              <a:headEnd len="sm" w="sm" type="none"/>
              <a:tailEnd len="sm" w="sm" type="none"/>
            </a:ln>
          </p:spPr>
        </p:cxnSp>
        <p:cxnSp>
          <p:nvCxnSpPr>
            <p:cNvPr id="359" name="Google Shape;359;p8"/>
            <p:cNvCxnSpPr/>
            <p:nvPr/>
          </p:nvCxnSpPr>
          <p:spPr>
            <a:xfrm flipH="1" rot="10800000">
              <a:off x="6753418" y="4095750"/>
              <a:ext cx="390525" cy="4763"/>
            </a:xfrm>
            <a:prstGeom prst="straightConnector1">
              <a:avLst/>
            </a:prstGeom>
            <a:noFill/>
            <a:ln cap="flat" cmpd="sng" w="38100">
              <a:solidFill>
                <a:srgbClr val="FF0000"/>
              </a:solidFill>
              <a:prstDash val="solid"/>
              <a:miter lim="800000"/>
              <a:headEnd len="sm" w="sm" type="none"/>
              <a:tailEnd len="sm" w="sm" type="none"/>
            </a:ln>
          </p:spPr>
        </p:cxnSp>
        <p:sp>
          <p:nvSpPr>
            <p:cNvPr id="360" name="Google Shape;360;p8"/>
            <p:cNvSpPr txBox="1"/>
            <p:nvPr/>
          </p:nvSpPr>
          <p:spPr>
            <a:xfrm>
              <a:off x="1948659" y="2925583"/>
              <a:ext cx="5024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Arial"/>
                  <a:ea typeface="Arial"/>
                  <a:cs typeface="Arial"/>
                  <a:sym typeface="Arial"/>
                </a:rPr>
                <a:t>3</a:t>
              </a:r>
              <a:r>
                <a:rPr baseline="30000" lang="en-US" sz="2400">
                  <a:solidFill>
                    <a:srgbClr val="FF0000"/>
                  </a:solidFill>
                  <a:latin typeface="Arial"/>
                  <a:ea typeface="Arial"/>
                  <a:cs typeface="Arial"/>
                  <a:sym typeface="Arial"/>
                </a:rPr>
                <a:t>-</a:t>
              </a:r>
              <a:endParaRPr baseline="30000" sz="2400">
                <a:solidFill>
                  <a:srgbClr val="FF0000"/>
                </a:solidFill>
                <a:latin typeface="Arial"/>
                <a:ea typeface="Arial"/>
                <a:cs typeface="Arial"/>
                <a:sym typeface="Arial"/>
              </a:endParaRPr>
            </a:p>
          </p:txBody>
        </p:sp>
        <p:cxnSp>
          <p:nvCxnSpPr>
            <p:cNvPr id="361" name="Google Shape;361;p8"/>
            <p:cNvCxnSpPr/>
            <p:nvPr/>
          </p:nvCxnSpPr>
          <p:spPr>
            <a:xfrm>
              <a:off x="1995488" y="3286125"/>
              <a:ext cx="881062" cy="390525"/>
            </a:xfrm>
            <a:prstGeom prst="straightConnector1">
              <a:avLst/>
            </a:prstGeom>
            <a:noFill/>
            <a:ln cap="flat" cmpd="sng" w="19050">
              <a:solidFill>
                <a:srgbClr val="FF0000"/>
              </a:solidFill>
              <a:prstDash val="dash"/>
              <a:miter lim="800000"/>
              <a:headEnd len="sm" w="sm" type="none"/>
              <a:tailEnd len="sm" w="sm" type="none"/>
            </a:ln>
          </p:spPr>
        </p:cxnSp>
        <p:cxnSp>
          <p:nvCxnSpPr>
            <p:cNvPr id="362" name="Google Shape;362;p8"/>
            <p:cNvCxnSpPr/>
            <p:nvPr/>
          </p:nvCxnSpPr>
          <p:spPr>
            <a:xfrm>
              <a:off x="3267075" y="3676650"/>
              <a:ext cx="862206" cy="371475"/>
            </a:xfrm>
            <a:prstGeom prst="straightConnector1">
              <a:avLst/>
            </a:prstGeom>
            <a:noFill/>
            <a:ln cap="flat" cmpd="sng" w="19050">
              <a:solidFill>
                <a:srgbClr val="FF0000"/>
              </a:solidFill>
              <a:prstDash val="dash"/>
              <a:miter lim="800000"/>
              <a:headEnd len="sm" w="sm" type="none"/>
              <a:tailEnd len="sm" w="sm" type="none"/>
            </a:ln>
          </p:spPr>
        </p:cxnSp>
        <p:cxnSp>
          <p:nvCxnSpPr>
            <p:cNvPr id="363" name="Google Shape;363;p8"/>
            <p:cNvCxnSpPr/>
            <p:nvPr/>
          </p:nvCxnSpPr>
          <p:spPr>
            <a:xfrm>
              <a:off x="4510727" y="4048125"/>
              <a:ext cx="832991" cy="0"/>
            </a:xfrm>
            <a:prstGeom prst="straightConnector1">
              <a:avLst/>
            </a:prstGeom>
            <a:noFill/>
            <a:ln cap="flat" cmpd="sng" w="19050">
              <a:solidFill>
                <a:srgbClr val="FF0000"/>
              </a:solidFill>
              <a:prstDash val="dash"/>
              <a:miter lim="800000"/>
              <a:headEnd len="sm" w="sm" type="none"/>
              <a:tailEnd len="sm" w="sm" type="none"/>
            </a:ln>
          </p:spPr>
        </p:cxnSp>
        <p:cxnSp>
          <p:nvCxnSpPr>
            <p:cNvPr id="364" name="Google Shape;364;p8"/>
            <p:cNvCxnSpPr/>
            <p:nvPr/>
          </p:nvCxnSpPr>
          <p:spPr>
            <a:xfrm>
              <a:off x="5734243" y="4048125"/>
              <a:ext cx="1019175" cy="47625"/>
            </a:xfrm>
            <a:prstGeom prst="straightConnector1">
              <a:avLst/>
            </a:prstGeom>
            <a:noFill/>
            <a:ln cap="flat" cmpd="sng" w="19050">
              <a:solidFill>
                <a:srgbClr val="FF0000"/>
              </a:solidFill>
              <a:prstDash val="dash"/>
              <a:miter lim="800000"/>
              <a:headEnd len="sm" w="sm" type="none"/>
              <a:tailEnd len="sm" w="sm" type="none"/>
            </a:ln>
          </p:spPr>
        </p:cxnSp>
        <p:sp>
          <p:nvSpPr>
            <p:cNvPr id="365" name="Google Shape;365;p8"/>
            <p:cNvSpPr txBox="1"/>
            <p:nvPr/>
          </p:nvSpPr>
          <p:spPr>
            <a:xfrm>
              <a:off x="3208242" y="3349675"/>
              <a:ext cx="5024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Arial"/>
                  <a:ea typeface="Arial"/>
                  <a:cs typeface="Arial"/>
                  <a:sym typeface="Arial"/>
                </a:rPr>
                <a:t>3</a:t>
              </a:r>
              <a:r>
                <a:rPr baseline="30000" lang="en-US" sz="2400">
                  <a:solidFill>
                    <a:srgbClr val="FF0000"/>
                  </a:solidFill>
                  <a:latin typeface="Arial"/>
                  <a:ea typeface="Arial"/>
                  <a:cs typeface="Arial"/>
                  <a:sym typeface="Arial"/>
                </a:rPr>
                <a:t>-</a:t>
              </a:r>
              <a:endParaRPr baseline="30000" sz="2400">
                <a:solidFill>
                  <a:srgbClr val="FF0000"/>
                </a:solidFill>
                <a:latin typeface="Arial"/>
                <a:ea typeface="Arial"/>
                <a:cs typeface="Arial"/>
                <a:sym typeface="Arial"/>
              </a:endParaRPr>
            </a:p>
          </p:txBody>
        </p:sp>
        <p:sp>
          <p:nvSpPr>
            <p:cNvPr id="366" name="Google Shape;366;p8"/>
            <p:cNvSpPr txBox="1"/>
            <p:nvPr/>
          </p:nvSpPr>
          <p:spPr>
            <a:xfrm>
              <a:off x="4450749" y="3690242"/>
              <a:ext cx="5024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Arial"/>
                  <a:ea typeface="Arial"/>
                  <a:cs typeface="Arial"/>
                  <a:sym typeface="Arial"/>
                </a:rPr>
                <a:t>3</a:t>
              </a:r>
              <a:r>
                <a:rPr baseline="30000" lang="en-US" sz="2400">
                  <a:solidFill>
                    <a:srgbClr val="FF0000"/>
                  </a:solidFill>
                  <a:latin typeface="Arial"/>
                  <a:ea typeface="Arial"/>
                  <a:cs typeface="Arial"/>
                  <a:sym typeface="Arial"/>
                </a:rPr>
                <a:t>-</a:t>
              </a:r>
              <a:endParaRPr baseline="30000" sz="2400">
                <a:solidFill>
                  <a:srgbClr val="FF0000"/>
                </a:solidFill>
                <a:latin typeface="Arial"/>
                <a:ea typeface="Arial"/>
                <a:cs typeface="Arial"/>
                <a:sym typeface="Arial"/>
              </a:endParaRPr>
            </a:p>
          </p:txBody>
        </p:sp>
        <p:sp>
          <p:nvSpPr>
            <p:cNvPr id="367" name="Google Shape;367;p8"/>
            <p:cNvSpPr txBox="1"/>
            <p:nvPr/>
          </p:nvSpPr>
          <p:spPr>
            <a:xfrm>
              <a:off x="5657163" y="3666933"/>
              <a:ext cx="5024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Arial"/>
                  <a:ea typeface="Arial"/>
                  <a:cs typeface="Arial"/>
                  <a:sym typeface="Arial"/>
                </a:rPr>
                <a:t>3</a:t>
              </a:r>
              <a:r>
                <a:rPr baseline="30000" lang="en-US" sz="2400">
                  <a:solidFill>
                    <a:srgbClr val="FF0000"/>
                  </a:solidFill>
                  <a:latin typeface="Arial"/>
                  <a:ea typeface="Arial"/>
                  <a:cs typeface="Arial"/>
                  <a:sym typeface="Arial"/>
                </a:rPr>
                <a:t>-</a:t>
              </a:r>
              <a:endParaRPr baseline="30000" sz="2400">
                <a:solidFill>
                  <a:srgbClr val="FF0000"/>
                </a:solidFill>
                <a:latin typeface="Arial"/>
                <a:ea typeface="Arial"/>
                <a:cs typeface="Arial"/>
                <a:sym typeface="Arial"/>
              </a:endParaRPr>
            </a:p>
          </p:txBody>
        </p:sp>
        <p:sp>
          <p:nvSpPr>
            <p:cNvPr id="368" name="Google Shape;368;p8"/>
            <p:cNvSpPr txBox="1"/>
            <p:nvPr/>
          </p:nvSpPr>
          <p:spPr>
            <a:xfrm>
              <a:off x="7059534" y="3698217"/>
              <a:ext cx="5024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Arial"/>
                  <a:ea typeface="Arial"/>
                  <a:cs typeface="Arial"/>
                  <a:sym typeface="Arial"/>
                </a:rPr>
                <a:t>3</a:t>
              </a:r>
              <a:r>
                <a:rPr baseline="30000" lang="en-US" sz="2400">
                  <a:solidFill>
                    <a:srgbClr val="FF0000"/>
                  </a:solidFill>
                  <a:latin typeface="Arial"/>
                  <a:ea typeface="Arial"/>
                  <a:cs typeface="Arial"/>
                  <a:sym typeface="Arial"/>
                </a:rPr>
                <a:t>-</a:t>
              </a:r>
              <a:endParaRPr baseline="30000" sz="2400">
                <a:solidFill>
                  <a:srgbClr val="FF0000"/>
                </a:solidFill>
                <a:latin typeface="Arial"/>
                <a:ea typeface="Arial"/>
                <a:cs typeface="Arial"/>
                <a:sym typeface="Arial"/>
              </a:endParaRPr>
            </a:p>
          </p:txBody>
        </p:sp>
      </p:grpSp>
      <p:sp>
        <p:nvSpPr>
          <p:cNvPr id="369" name="Google Shape;369;p8"/>
          <p:cNvSpPr txBox="1"/>
          <p:nvPr/>
        </p:nvSpPr>
        <p:spPr>
          <a:xfrm>
            <a:off x="8584532" y="1433001"/>
            <a:ext cx="354150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3- states at low excitation around N=88</a:t>
            </a:r>
            <a:endParaRPr sz="2400">
              <a:solidFill>
                <a:schemeClr val="dk1"/>
              </a:solidFill>
              <a:latin typeface="Arial"/>
              <a:ea typeface="Arial"/>
              <a:cs typeface="Arial"/>
              <a:sym typeface="Arial"/>
            </a:endParaRPr>
          </a:p>
        </p:txBody>
      </p:sp>
      <p:sp>
        <p:nvSpPr>
          <p:cNvPr id="370" name="Google Shape;370;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371" name="Google Shape;37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18"/>
          <p:cNvSpPr txBox="1"/>
          <p:nvPr>
            <p:ph type="title"/>
          </p:nvPr>
        </p:nvSpPr>
        <p:spPr>
          <a:xfrm>
            <a:off x="838200" y="17885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BigRIPS and OEDO settings</a:t>
            </a:r>
            <a:endParaRPr/>
          </a:p>
        </p:txBody>
      </p:sp>
      <p:sp>
        <p:nvSpPr>
          <p:cNvPr id="377" name="Google Shape;377;p18"/>
          <p:cNvSpPr txBox="1"/>
          <p:nvPr>
            <p:ph idx="1" type="body"/>
          </p:nvPr>
        </p:nvSpPr>
        <p:spPr>
          <a:xfrm>
            <a:off x="5590373" y="5316322"/>
            <a:ext cx="6318599" cy="133545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Nuclei in the same isotopes are in a single BigRIPS setting only by changing the RFD and D1 settings.</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grpSp>
        <p:nvGrpSpPr>
          <p:cNvPr id="378" name="Google Shape;378;p18"/>
          <p:cNvGrpSpPr/>
          <p:nvPr/>
        </p:nvGrpSpPr>
        <p:grpSpPr>
          <a:xfrm>
            <a:off x="719667" y="1302822"/>
            <a:ext cx="2025650" cy="5045061"/>
            <a:chOff x="719667" y="1302822"/>
            <a:chExt cx="2025650" cy="5045061"/>
          </a:xfrm>
        </p:grpSpPr>
        <p:pic>
          <p:nvPicPr>
            <p:cNvPr id="379" name="Google Shape;379;p18"/>
            <p:cNvPicPr preferRelativeResize="0"/>
            <p:nvPr/>
          </p:nvPicPr>
          <p:blipFill rotWithShape="1">
            <a:blip r:embed="rId3">
              <a:alphaModFix/>
            </a:blip>
            <a:srcRect b="0" l="0" r="0" t="0"/>
            <a:stretch/>
          </p:blipFill>
          <p:spPr>
            <a:xfrm>
              <a:off x="719667" y="1698095"/>
              <a:ext cx="2025650" cy="4649788"/>
            </a:xfrm>
            <a:prstGeom prst="rect">
              <a:avLst/>
            </a:prstGeom>
            <a:noFill/>
            <a:ln>
              <a:noFill/>
            </a:ln>
          </p:spPr>
        </p:pic>
        <p:sp>
          <p:nvSpPr>
            <p:cNvPr id="380" name="Google Shape;380;p18"/>
            <p:cNvSpPr txBox="1"/>
            <p:nvPr/>
          </p:nvSpPr>
          <p:spPr>
            <a:xfrm>
              <a:off x="849077" y="1302822"/>
              <a:ext cx="15776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N=88 setting</a:t>
              </a:r>
              <a:endParaRPr sz="1800">
                <a:solidFill>
                  <a:schemeClr val="dk1"/>
                </a:solidFill>
                <a:latin typeface="Arial"/>
                <a:ea typeface="Arial"/>
                <a:cs typeface="Arial"/>
                <a:sym typeface="Arial"/>
              </a:endParaRPr>
            </a:p>
          </p:txBody>
        </p:sp>
        <p:sp>
          <p:nvSpPr>
            <p:cNvPr id="381" name="Google Shape;381;p18"/>
            <p:cNvSpPr/>
            <p:nvPr/>
          </p:nvSpPr>
          <p:spPr>
            <a:xfrm>
              <a:off x="1405467" y="2379133"/>
              <a:ext cx="651933" cy="694267"/>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2" name="Google Shape;382;p18"/>
            <p:cNvSpPr/>
            <p:nvPr/>
          </p:nvSpPr>
          <p:spPr>
            <a:xfrm>
              <a:off x="1413934" y="3690408"/>
              <a:ext cx="651933" cy="694267"/>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3" name="Google Shape;383;p18"/>
            <p:cNvSpPr/>
            <p:nvPr/>
          </p:nvSpPr>
          <p:spPr>
            <a:xfrm>
              <a:off x="1405466" y="4995863"/>
              <a:ext cx="651933" cy="694267"/>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84" name="Google Shape;384;p18"/>
          <p:cNvGrpSpPr/>
          <p:nvPr/>
        </p:nvGrpSpPr>
        <p:grpSpPr>
          <a:xfrm>
            <a:off x="5821458" y="3569922"/>
            <a:ext cx="4430757" cy="1852560"/>
            <a:chOff x="5908543" y="1302822"/>
            <a:chExt cx="4430757" cy="1852560"/>
          </a:xfrm>
        </p:grpSpPr>
        <p:pic>
          <p:nvPicPr>
            <p:cNvPr descr="マップ&#10;&#10;自動的に生成された説明" id="385" name="Google Shape;385;p18"/>
            <p:cNvPicPr preferRelativeResize="0"/>
            <p:nvPr/>
          </p:nvPicPr>
          <p:blipFill rotWithShape="1">
            <a:blip r:embed="rId4">
              <a:alphaModFix/>
            </a:blip>
            <a:srcRect b="45914" l="47899" r="1348" t="31468"/>
            <a:stretch/>
          </p:blipFill>
          <p:spPr>
            <a:xfrm>
              <a:off x="5908543" y="1659959"/>
              <a:ext cx="3754834" cy="1495423"/>
            </a:xfrm>
            <a:prstGeom prst="rect">
              <a:avLst/>
            </a:prstGeom>
            <a:noFill/>
            <a:ln>
              <a:noFill/>
            </a:ln>
          </p:spPr>
        </p:pic>
        <p:pic>
          <p:nvPicPr>
            <p:cNvPr id="386" name="Google Shape;386;p18"/>
            <p:cNvPicPr preferRelativeResize="0"/>
            <p:nvPr/>
          </p:nvPicPr>
          <p:blipFill rotWithShape="1">
            <a:blip r:embed="rId5">
              <a:alphaModFix/>
            </a:blip>
            <a:srcRect b="0" l="0" r="0" t="0"/>
            <a:stretch/>
          </p:blipFill>
          <p:spPr>
            <a:xfrm>
              <a:off x="9668642" y="1683710"/>
              <a:ext cx="670658" cy="580028"/>
            </a:xfrm>
            <a:prstGeom prst="rect">
              <a:avLst/>
            </a:prstGeom>
            <a:noFill/>
            <a:ln>
              <a:noFill/>
            </a:ln>
          </p:spPr>
        </p:pic>
        <p:sp>
          <p:nvSpPr>
            <p:cNvPr id="387" name="Google Shape;387;p18"/>
            <p:cNvSpPr txBox="1"/>
            <p:nvPr/>
          </p:nvSpPr>
          <p:spPr>
            <a:xfrm>
              <a:off x="9813855" y="1302822"/>
              <a:ext cx="38023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C47A00"/>
                  </a:solidFill>
                  <a:latin typeface="Arial"/>
                  <a:ea typeface="Arial"/>
                  <a:cs typeface="Arial"/>
                  <a:sym typeface="Arial"/>
                </a:rPr>
                <a:t>S1</a:t>
              </a:r>
              <a:endParaRPr sz="2000">
                <a:solidFill>
                  <a:srgbClr val="C47A00"/>
                </a:solidFill>
                <a:latin typeface="Arial"/>
                <a:ea typeface="Arial"/>
                <a:cs typeface="Arial"/>
                <a:sym typeface="Arial"/>
              </a:endParaRPr>
            </a:p>
          </p:txBody>
        </p:sp>
        <p:sp>
          <p:nvSpPr>
            <p:cNvPr id="388" name="Google Shape;388;p18"/>
            <p:cNvSpPr txBox="1"/>
            <p:nvPr/>
          </p:nvSpPr>
          <p:spPr>
            <a:xfrm>
              <a:off x="9720924" y="2155562"/>
              <a:ext cx="4138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D1</a:t>
              </a:r>
              <a:endParaRPr sz="1800">
                <a:solidFill>
                  <a:schemeClr val="dk1"/>
                </a:solidFill>
                <a:latin typeface="Arial"/>
                <a:ea typeface="Arial"/>
                <a:cs typeface="Arial"/>
                <a:sym typeface="Arial"/>
              </a:endParaRPr>
            </a:p>
          </p:txBody>
        </p:sp>
        <p:sp>
          <p:nvSpPr>
            <p:cNvPr id="389" name="Google Shape;389;p18"/>
            <p:cNvSpPr/>
            <p:nvPr/>
          </p:nvSpPr>
          <p:spPr>
            <a:xfrm>
              <a:off x="8039704" y="2339938"/>
              <a:ext cx="364067" cy="262466"/>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0" name="Google Shape;390;p18"/>
            <p:cNvSpPr/>
            <p:nvPr/>
          </p:nvSpPr>
          <p:spPr>
            <a:xfrm>
              <a:off x="9758437" y="2216560"/>
              <a:ext cx="364067" cy="247336"/>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1" name="Google Shape;391;p18"/>
            <p:cNvSpPr txBox="1"/>
            <p:nvPr/>
          </p:nvSpPr>
          <p:spPr>
            <a:xfrm>
              <a:off x="9365861" y="1900227"/>
              <a:ext cx="3738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a:t>
              </a:r>
              <a:endParaRPr/>
            </a:p>
          </p:txBody>
        </p:sp>
      </p:grpSp>
      <p:pic>
        <p:nvPicPr>
          <p:cNvPr id="392" name="Google Shape;392;p18"/>
          <p:cNvPicPr preferRelativeResize="0"/>
          <p:nvPr/>
        </p:nvPicPr>
        <p:blipFill rotWithShape="1">
          <a:blip r:embed="rId6">
            <a:alphaModFix/>
          </a:blip>
          <a:srcRect b="0" l="0" r="0" t="0"/>
          <a:stretch/>
        </p:blipFill>
        <p:spPr>
          <a:xfrm>
            <a:off x="3013396" y="1677535"/>
            <a:ext cx="2395983" cy="4649787"/>
          </a:xfrm>
          <a:prstGeom prst="rect">
            <a:avLst/>
          </a:prstGeom>
          <a:noFill/>
          <a:ln>
            <a:noFill/>
          </a:ln>
        </p:spPr>
      </p:pic>
      <p:sp>
        <p:nvSpPr>
          <p:cNvPr id="393" name="Google Shape;393;p18"/>
          <p:cNvSpPr txBox="1"/>
          <p:nvPr/>
        </p:nvSpPr>
        <p:spPr>
          <a:xfrm>
            <a:off x="3575863" y="1287433"/>
            <a:ext cx="15776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N=90 setting</a:t>
            </a:r>
            <a:endParaRPr sz="1800">
              <a:solidFill>
                <a:schemeClr val="dk1"/>
              </a:solidFill>
              <a:latin typeface="Arial"/>
              <a:ea typeface="Arial"/>
              <a:cs typeface="Arial"/>
              <a:sym typeface="Arial"/>
            </a:endParaRPr>
          </a:p>
        </p:txBody>
      </p:sp>
      <p:sp>
        <p:nvSpPr>
          <p:cNvPr id="394" name="Google Shape;394;p18"/>
          <p:cNvSpPr/>
          <p:nvPr/>
        </p:nvSpPr>
        <p:spPr>
          <a:xfrm>
            <a:off x="3885225" y="3908604"/>
            <a:ext cx="651933" cy="694267"/>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5" name="Google Shape;395;p18"/>
          <p:cNvSpPr/>
          <p:nvPr/>
        </p:nvSpPr>
        <p:spPr>
          <a:xfrm>
            <a:off x="3828611" y="5440566"/>
            <a:ext cx="651933" cy="694267"/>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6" name="Google Shape;396;p18"/>
          <p:cNvSpPr txBox="1"/>
          <p:nvPr/>
        </p:nvSpPr>
        <p:spPr>
          <a:xfrm>
            <a:off x="5677458" y="1595916"/>
            <a:ext cx="6634285" cy="2147007"/>
          </a:xfrm>
          <a:prstGeom prst="rect">
            <a:avLst/>
          </a:prstGeom>
          <a:blipFill rotWithShape="1">
            <a:blip r:embed="rId7">
              <a:alphaModFix/>
            </a:blip>
            <a:stretch>
              <a:fillRect b="-284" l="-1653" r="-460" t="-625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397" name="Google Shape;39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398" name="Google Shape;39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Differential cross sections by ECIS</a:t>
            </a:r>
            <a:endParaRPr/>
          </a:p>
        </p:txBody>
      </p:sp>
      <p:sp>
        <p:nvSpPr>
          <p:cNvPr id="404" name="Google Shape;404;p19"/>
          <p:cNvSpPr txBox="1"/>
          <p:nvPr>
            <p:ph idx="1" type="body"/>
          </p:nvPr>
        </p:nvSpPr>
        <p:spPr>
          <a:xfrm>
            <a:off x="838200" y="6198393"/>
            <a:ext cx="10515600" cy="588963"/>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405" name="Google Shape;405;p19"/>
          <p:cNvPicPr preferRelativeResize="0"/>
          <p:nvPr/>
        </p:nvPicPr>
        <p:blipFill rotWithShape="1">
          <a:blip r:embed="rId3">
            <a:alphaModFix/>
          </a:blip>
          <a:srcRect b="0" l="0" r="0" t="0"/>
          <a:stretch/>
        </p:blipFill>
        <p:spPr>
          <a:xfrm>
            <a:off x="2745528" y="1790167"/>
            <a:ext cx="6700943" cy="4161899"/>
          </a:xfrm>
          <a:prstGeom prst="rect">
            <a:avLst/>
          </a:prstGeom>
          <a:noFill/>
          <a:ln>
            <a:noFill/>
          </a:ln>
        </p:spPr>
      </p:pic>
      <p:sp>
        <p:nvSpPr>
          <p:cNvPr id="406" name="Google Shape;40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407" name="Google Shape;407;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
          <p:cNvSpPr txBox="1"/>
          <p:nvPr/>
        </p:nvSpPr>
        <p:spPr>
          <a:xfrm>
            <a:off x="342596" y="3194400"/>
            <a:ext cx="6824199" cy="3722003"/>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Impact of octupole deformation</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Atomic EDMs for fundamental symmetry</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Mass asymmetric fission </a:t>
            </a:r>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Single particle structures of SHEs </a:t>
            </a:r>
            <a:r>
              <a:rPr b="0" i="0" lang="en-US" sz="1800" u="none" cap="none" strike="noStrike">
                <a:solidFill>
                  <a:schemeClr val="dk1"/>
                </a:solidFill>
                <a:latin typeface="Arial"/>
                <a:ea typeface="Arial"/>
                <a:cs typeface="Arial"/>
                <a:sym typeface="Arial"/>
              </a:rPr>
              <a:t>[Giu19]</a:t>
            </a:r>
            <a:endParaRPr b="0" i="0" sz="2400" u="none" cap="none" strike="noStrike">
              <a:solidFill>
                <a:schemeClr val="dk1"/>
              </a:solidFill>
              <a:latin typeface="Arial"/>
              <a:ea typeface="Arial"/>
              <a:cs typeface="Arial"/>
              <a:sym typeface="Arial"/>
            </a:endParaRPr>
          </a:p>
        </p:txBody>
      </p:sp>
      <p:pic>
        <p:nvPicPr>
          <p:cNvPr id="97" name="Google Shape;97;p2"/>
          <p:cNvPicPr preferRelativeResize="0"/>
          <p:nvPr/>
        </p:nvPicPr>
        <p:blipFill rotWithShape="1">
          <a:blip r:embed="rId3">
            <a:alphaModFix/>
          </a:blip>
          <a:srcRect b="24959" l="24621" r="51836" t="44972"/>
          <a:stretch/>
        </p:blipFill>
        <p:spPr>
          <a:xfrm>
            <a:off x="1381973" y="4586750"/>
            <a:ext cx="2109529" cy="1706241"/>
          </a:xfrm>
          <a:prstGeom prst="rect">
            <a:avLst/>
          </a:prstGeom>
          <a:noFill/>
          <a:ln>
            <a:noFill/>
          </a:ln>
        </p:spPr>
      </p:pic>
      <p:sp>
        <p:nvSpPr>
          <p:cNvPr id="98" name="Google Shape;98;p2"/>
          <p:cNvSpPr txBox="1"/>
          <p:nvPr>
            <p:ph type="title"/>
          </p:nvPr>
        </p:nvSpPr>
        <p:spPr>
          <a:xfrm>
            <a:off x="1092200" y="-2268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b="1" lang="en-US"/>
              <a:t>Octupole deformation</a:t>
            </a:r>
            <a:endParaRPr b="1"/>
          </a:p>
        </p:txBody>
      </p:sp>
      <p:pic>
        <p:nvPicPr>
          <p:cNvPr id="99" name="Google Shape;99;p2"/>
          <p:cNvPicPr preferRelativeResize="0"/>
          <p:nvPr/>
        </p:nvPicPr>
        <p:blipFill rotWithShape="1">
          <a:blip r:embed="rId4">
            <a:alphaModFix/>
          </a:blip>
          <a:srcRect b="37842" l="41558" r="46100" t="28142"/>
          <a:stretch/>
        </p:blipFill>
        <p:spPr>
          <a:xfrm>
            <a:off x="548323" y="927823"/>
            <a:ext cx="1232683" cy="1909765"/>
          </a:xfrm>
          <a:prstGeom prst="rect">
            <a:avLst/>
          </a:prstGeom>
          <a:noFill/>
          <a:ln>
            <a:noFill/>
          </a:ln>
        </p:spPr>
      </p:pic>
      <p:grpSp>
        <p:nvGrpSpPr>
          <p:cNvPr id="100" name="Google Shape;100;p2"/>
          <p:cNvGrpSpPr/>
          <p:nvPr/>
        </p:nvGrpSpPr>
        <p:grpSpPr>
          <a:xfrm>
            <a:off x="7105819" y="769306"/>
            <a:ext cx="1856461" cy="5393562"/>
            <a:chOff x="6109949" y="1091873"/>
            <a:chExt cx="1856461" cy="5393562"/>
          </a:xfrm>
        </p:grpSpPr>
        <p:pic>
          <p:nvPicPr>
            <p:cNvPr descr="http://3.bp.blogspot.com/-VeMPmUz9Q00/UWN0uSEuPxI/AAAAAAAABgM/gYDiLTTo2kY/s1600/shell_Y3.png" id="101" name="Google Shape;101;p2"/>
            <p:cNvPicPr preferRelativeResize="0"/>
            <p:nvPr/>
          </p:nvPicPr>
          <p:blipFill rotWithShape="1">
            <a:blip r:embed="rId5">
              <a:alphaModFix/>
            </a:blip>
            <a:srcRect b="0" l="0" r="0" t="0"/>
            <a:stretch/>
          </p:blipFill>
          <p:spPr>
            <a:xfrm>
              <a:off x="6109949" y="1091873"/>
              <a:ext cx="1856461" cy="5393562"/>
            </a:xfrm>
            <a:prstGeom prst="rect">
              <a:avLst/>
            </a:prstGeom>
            <a:noFill/>
            <a:ln>
              <a:noFill/>
            </a:ln>
          </p:spPr>
        </p:pic>
        <p:sp>
          <p:nvSpPr>
            <p:cNvPr id="102" name="Google Shape;102;p2"/>
            <p:cNvSpPr txBox="1"/>
            <p:nvPr/>
          </p:nvSpPr>
          <p:spPr>
            <a:xfrm>
              <a:off x="6460076" y="3158741"/>
              <a:ext cx="4187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FF0000"/>
                  </a:solidFill>
                  <a:latin typeface="Arial"/>
                  <a:ea typeface="Arial"/>
                  <a:cs typeface="Arial"/>
                  <a:sym typeface="Arial"/>
                </a:rPr>
                <a:t>88</a:t>
              </a:r>
              <a:endParaRPr sz="1800">
                <a:solidFill>
                  <a:srgbClr val="FF0000"/>
                </a:solidFill>
                <a:latin typeface="Arial"/>
                <a:ea typeface="Arial"/>
                <a:cs typeface="Arial"/>
                <a:sym typeface="Arial"/>
              </a:endParaRPr>
            </a:p>
          </p:txBody>
        </p:sp>
        <p:sp>
          <p:nvSpPr>
            <p:cNvPr id="103" name="Google Shape;103;p2"/>
            <p:cNvSpPr txBox="1"/>
            <p:nvPr/>
          </p:nvSpPr>
          <p:spPr>
            <a:xfrm>
              <a:off x="6411213" y="2186323"/>
              <a:ext cx="5357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134</a:t>
              </a:r>
              <a:endParaRPr sz="1800">
                <a:solidFill>
                  <a:srgbClr val="FF0000"/>
                </a:solidFill>
                <a:latin typeface="Arial"/>
                <a:ea typeface="Arial"/>
                <a:cs typeface="Arial"/>
                <a:sym typeface="Arial"/>
              </a:endParaRPr>
            </a:p>
          </p:txBody>
        </p:sp>
        <p:sp>
          <p:nvSpPr>
            <p:cNvPr id="104" name="Google Shape;104;p2"/>
            <p:cNvSpPr txBox="1"/>
            <p:nvPr/>
          </p:nvSpPr>
          <p:spPr>
            <a:xfrm>
              <a:off x="6469723" y="4233580"/>
              <a:ext cx="4187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56</a:t>
              </a:r>
              <a:endParaRPr sz="1800">
                <a:solidFill>
                  <a:srgbClr val="FF0000"/>
                </a:solidFill>
                <a:latin typeface="Arial"/>
                <a:ea typeface="Arial"/>
                <a:cs typeface="Arial"/>
                <a:sym typeface="Arial"/>
              </a:endParaRPr>
            </a:p>
          </p:txBody>
        </p:sp>
        <p:sp>
          <p:nvSpPr>
            <p:cNvPr id="105" name="Google Shape;105;p2"/>
            <p:cNvSpPr txBox="1"/>
            <p:nvPr/>
          </p:nvSpPr>
          <p:spPr>
            <a:xfrm>
              <a:off x="6462412" y="5384477"/>
              <a:ext cx="4187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34</a:t>
              </a:r>
              <a:endParaRPr sz="1800">
                <a:solidFill>
                  <a:srgbClr val="FF0000"/>
                </a:solidFill>
                <a:latin typeface="Arial"/>
                <a:ea typeface="Arial"/>
                <a:cs typeface="Arial"/>
                <a:sym typeface="Arial"/>
              </a:endParaRPr>
            </a:p>
          </p:txBody>
        </p:sp>
        <p:cxnSp>
          <p:nvCxnSpPr>
            <p:cNvPr id="106" name="Google Shape;106;p2"/>
            <p:cNvCxnSpPr/>
            <p:nvPr/>
          </p:nvCxnSpPr>
          <p:spPr>
            <a:xfrm flipH="1" rot="10800000">
              <a:off x="6364563" y="2462213"/>
              <a:ext cx="695464" cy="2791"/>
            </a:xfrm>
            <a:prstGeom prst="straightConnector1">
              <a:avLst/>
            </a:prstGeom>
            <a:noFill/>
            <a:ln cap="flat" cmpd="sng" w="19050">
              <a:solidFill>
                <a:srgbClr val="FF0000"/>
              </a:solidFill>
              <a:prstDash val="solid"/>
              <a:miter lim="800000"/>
              <a:headEnd len="sm" w="sm" type="none"/>
              <a:tailEnd len="sm" w="sm" type="none"/>
            </a:ln>
          </p:spPr>
        </p:cxnSp>
        <p:cxnSp>
          <p:nvCxnSpPr>
            <p:cNvPr id="107" name="Google Shape;107;p2"/>
            <p:cNvCxnSpPr/>
            <p:nvPr/>
          </p:nvCxnSpPr>
          <p:spPr>
            <a:xfrm flipH="1" rot="10800000">
              <a:off x="6364563" y="3444462"/>
              <a:ext cx="695464" cy="2791"/>
            </a:xfrm>
            <a:prstGeom prst="straightConnector1">
              <a:avLst/>
            </a:prstGeom>
            <a:noFill/>
            <a:ln cap="flat" cmpd="sng" w="19050">
              <a:solidFill>
                <a:srgbClr val="FF0000"/>
              </a:solidFill>
              <a:prstDash val="solid"/>
              <a:miter lim="800000"/>
              <a:headEnd len="sm" w="sm" type="none"/>
              <a:tailEnd len="sm" w="sm" type="none"/>
            </a:ln>
          </p:spPr>
        </p:cxnSp>
        <p:cxnSp>
          <p:nvCxnSpPr>
            <p:cNvPr id="108" name="Google Shape;108;p2"/>
            <p:cNvCxnSpPr/>
            <p:nvPr/>
          </p:nvCxnSpPr>
          <p:spPr>
            <a:xfrm flipH="1" rot="10800000">
              <a:off x="6358883" y="4519436"/>
              <a:ext cx="695464" cy="2791"/>
            </a:xfrm>
            <a:prstGeom prst="straightConnector1">
              <a:avLst/>
            </a:prstGeom>
            <a:noFill/>
            <a:ln cap="flat" cmpd="sng" w="19050">
              <a:solidFill>
                <a:srgbClr val="FF0000"/>
              </a:solidFill>
              <a:prstDash val="solid"/>
              <a:miter lim="800000"/>
              <a:headEnd len="sm" w="sm" type="none"/>
              <a:tailEnd len="sm" w="sm" type="none"/>
            </a:ln>
          </p:spPr>
        </p:cxnSp>
        <p:cxnSp>
          <p:nvCxnSpPr>
            <p:cNvPr id="109" name="Google Shape;109;p2"/>
            <p:cNvCxnSpPr/>
            <p:nvPr/>
          </p:nvCxnSpPr>
          <p:spPr>
            <a:xfrm flipH="1" rot="10800000">
              <a:off x="6347477" y="5655637"/>
              <a:ext cx="695464" cy="2791"/>
            </a:xfrm>
            <a:prstGeom prst="straightConnector1">
              <a:avLst/>
            </a:prstGeom>
            <a:noFill/>
            <a:ln cap="flat" cmpd="sng" w="19050">
              <a:solidFill>
                <a:srgbClr val="FF0000"/>
              </a:solidFill>
              <a:prstDash val="solid"/>
              <a:miter lim="800000"/>
              <a:headEnd len="sm" w="sm" type="none"/>
              <a:tailEnd len="sm" w="sm" type="none"/>
            </a:ln>
          </p:spPr>
        </p:cxnSp>
      </p:grpSp>
      <p:sp>
        <p:nvSpPr>
          <p:cNvPr id="110" name="Google Shape;110;p2"/>
          <p:cNvSpPr txBox="1"/>
          <p:nvPr/>
        </p:nvSpPr>
        <p:spPr>
          <a:xfrm>
            <a:off x="342596" y="2738389"/>
            <a:ext cx="7232817" cy="653525"/>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b="0" lang="en-US" sz="2800" u="none">
                <a:solidFill>
                  <a:schemeClr val="dk1"/>
                </a:solidFill>
                <a:latin typeface="Arial"/>
                <a:ea typeface="Arial"/>
                <a:cs typeface="Arial"/>
                <a:sym typeface="Arial"/>
              </a:rPr>
              <a:t>Existence of parity-violating shape?</a:t>
            </a:r>
            <a:endParaRPr/>
          </a:p>
        </p:txBody>
      </p:sp>
      <p:grpSp>
        <p:nvGrpSpPr>
          <p:cNvPr id="111" name="Google Shape;111;p2"/>
          <p:cNvGrpSpPr/>
          <p:nvPr/>
        </p:nvGrpSpPr>
        <p:grpSpPr>
          <a:xfrm>
            <a:off x="2090439" y="1101062"/>
            <a:ext cx="3962672" cy="1555750"/>
            <a:chOff x="5340553" y="1365250"/>
            <a:chExt cx="3962672" cy="1555750"/>
          </a:xfrm>
        </p:grpSpPr>
        <p:sp>
          <p:nvSpPr>
            <p:cNvPr id="112" name="Google Shape;112;p2"/>
            <p:cNvSpPr txBox="1"/>
            <p:nvPr/>
          </p:nvSpPr>
          <p:spPr>
            <a:xfrm>
              <a:off x="5440229" y="1414923"/>
              <a:ext cx="3703771" cy="353815"/>
            </a:xfrm>
            <a:prstGeom prst="rect">
              <a:avLst/>
            </a:prstGeom>
            <a:blipFill rotWithShape="1">
              <a:blip r:embed="rId6">
                <a:alphaModFix/>
              </a:blip>
              <a:stretch>
                <a:fillRect b="-25862" l="-987"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113" name="Google Shape;113;p2"/>
            <p:cNvSpPr/>
            <p:nvPr/>
          </p:nvSpPr>
          <p:spPr>
            <a:xfrm>
              <a:off x="5653359" y="2010383"/>
              <a:ext cx="666792" cy="471710"/>
            </a:xfrm>
            <a:prstGeom prst="ellipse">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4" name="Google Shape;114;p2"/>
            <p:cNvGrpSpPr/>
            <p:nvPr/>
          </p:nvGrpSpPr>
          <p:grpSpPr>
            <a:xfrm>
              <a:off x="6942153" y="1994573"/>
              <a:ext cx="608562" cy="503327"/>
              <a:chOff x="6826313" y="1935376"/>
              <a:chExt cx="608562" cy="503327"/>
            </a:xfrm>
          </p:grpSpPr>
          <p:sp>
            <p:nvSpPr>
              <p:cNvPr id="115" name="Google Shape;115;p2"/>
              <p:cNvSpPr/>
              <p:nvPr/>
            </p:nvSpPr>
            <p:spPr>
              <a:xfrm>
                <a:off x="6826313" y="1972147"/>
                <a:ext cx="556788" cy="425513"/>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 name="Google Shape;116;p2"/>
              <p:cNvSpPr/>
              <p:nvPr/>
            </p:nvSpPr>
            <p:spPr>
              <a:xfrm>
                <a:off x="6936934" y="1935376"/>
                <a:ext cx="497941" cy="503327"/>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17" name="Google Shape;117;p2"/>
            <p:cNvGrpSpPr/>
            <p:nvPr/>
          </p:nvGrpSpPr>
          <p:grpSpPr>
            <a:xfrm>
              <a:off x="8135689" y="1994574"/>
              <a:ext cx="696531" cy="503327"/>
              <a:chOff x="7945293" y="2010383"/>
              <a:chExt cx="696531" cy="503327"/>
            </a:xfrm>
          </p:grpSpPr>
          <p:grpSp>
            <p:nvGrpSpPr>
              <p:cNvPr id="118" name="Google Shape;118;p2"/>
              <p:cNvGrpSpPr/>
              <p:nvPr/>
            </p:nvGrpSpPr>
            <p:grpSpPr>
              <a:xfrm>
                <a:off x="7945293" y="2010383"/>
                <a:ext cx="696531" cy="503327"/>
                <a:chOff x="7945293" y="2010383"/>
                <a:chExt cx="696531" cy="503327"/>
              </a:xfrm>
            </p:grpSpPr>
            <p:grpSp>
              <p:nvGrpSpPr>
                <p:cNvPr id="119" name="Google Shape;119;p2"/>
                <p:cNvGrpSpPr/>
                <p:nvPr/>
              </p:nvGrpSpPr>
              <p:grpSpPr>
                <a:xfrm>
                  <a:off x="7945293" y="2010383"/>
                  <a:ext cx="696531" cy="503327"/>
                  <a:chOff x="6785864" y="1954047"/>
                  <a:chExt cx="696531" cy="503327"/>
                </a:xfrm>
              </p:grpSpPr>
              <p:sp>
                <p:nvSpPr>
                  <p:cNvPr id="120" name="Google Shape;120;p2"/>
                  <p:cNvSpPr/>
                  <p:nvPr/>
                </p:nvSpPr>
                <p:spPr>
                  <a:xfrm>
                    <a:off x="6785864" y="2013764"/>
                    <a:ext cx="696531" cy="383894"/>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 name="Google Shape;121;p2"/>
                  <p:cNvSpPr/>
                  <p:nvPr/>
                </p:nvSpPr>
                <p:spPr>
                  <a:xfrm>
                    <a:off x="6885158" y="1954047"/>
                    <a:ext cx="497941" cy="503327"/>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22" name="Google Shape;122;p2"/>
                <p:cNvSpPr/>
                <p:nvPr/>
              </p:nvSpPr>
              <p:spPr>
                <a:xfrm>
                  <a:off x="7970138" y="2032005"/>
                  <a:ext cx="646837" cy="460082"/>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23" name="Google Shape;123;p2"/>
              <p:cNvSpPr/>
              <p:nvPr/>
            </p:nvSpPr>
            <p:spPr>
              <a:xfrm>
                <a:off x="7994421" y="2019980"/>
                <a:ext cx="598270" cy="484132"/>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 name="Google Shape;124;p2"/>
              <p:cNvSpPr/>
              <p:nvPr/>
            </p:nvSpPr>
            <p:spPr>
              <a:xfrm>
                <a:off x="7951503" y="2052447"/>
                <a:ext cx="684106" cy="419198"/>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25" name="Google Shape;125;p2"/>
            <p:cNvSpPr txBox="1"/>
            <p:nvPr/>
          </p:nvSpPr>
          <p:spPr>
            <a:xfrm>
              <a:off x="5689962" y="2100877"/>
              <a:ext cx="606705" cy="276999"/>
            </a:xfrm>
            <a:prstGeom prst="rect">
              <a:avLst/>
            </a:prstGeom>
            <a:blipFill rotWithShape="1">
              <a:blip r:embed="rId7">
                <a:alphaModFix/>
              </a:blip>
              <a:stretch>
                <a:fillRect b="-8889" l="-9000" r="-900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126" name="Google Shape;126;p2"/>
            <p:cNvSpPr txBox="1"/>
            <p:nvPr/>
          </p:nvSpPr>
          <p:spPr>
            <a:xfrm>
              <a:off x="6942402" y="2100876"/>
              <a:ext cx="606705" cy="276999"/>
            </a:xfrm>
            <a:prstGeom prst="rect">
              <a:avLst/>
            </a:prstGeom>
            <a:blipFill rotWithShape="1">
              <a:blip r:embed="rId8">
                <a:alphaModFix/>
              </a:blip>
              <a:stretch>
                <a:fillRect b="-8889" l="-9090" r="-909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127" name="Google Shape;127;p2"/>
            <p:cNvSpPr txBox="1"/>
            <p:nvPr/>
          </p:nvSpPr>
          <p:spPr>
            <a:xfrm>
              <a:off x="8184817" y="2105463"/>
              <a:ext cx="606705" cy="276999"/>
            </a:xfrm>
            <a:prstGeom prst="rect">
              <a:avLst/>
            </a:prstGeom>
            <a:blipFill rotWithShape="1">
              <a:blip r:embed="rId9">
                <a:alphaModFix/>
              </a:blip>
              <a:stretch>
                <a:fillRect b="-8889" l="-9000" r="-900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128" name="Google Shape;128;p2"/>
            <p:cNvSpPr txBox="1"/>
            <p:nvPr/>
          </p:nvSpPr>
          <p:spPr>
            <a:xfrm>
              <a:off x="5340553" y="2488303"/>
              <a:ext cx="130837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Quadrupole</a:t>
              </a:r>
              <a:endParaRPr sz="1800">
                <a:solidFill>
                  <a:schemeClr val="dk1"/>
                </a:solidFill>
                <a:latin typeface="Arial"/>
                <a:ea typeface="Arial"/>
                <a:cs typeface="Arial"/>
                <a:sym typeface="Arial"/>
              </a:endParaRPr>
            </a:p>
          </p:txBody>
        </p:sp>
        <p:sp>
          <p:nvSpPr>
            <p:cNvPr id="129" name="Google Shape;129;p2"/>
            <p:cNvSpPr txBox="1"/>
            <p:nvPr/>
          </p:nvSpPr>
          <p:spPr>
            <a:xfrm>
              <a:off x="6697807" y="2492171"/>
              <a:ext cx="104547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Octupole</a:t>
              </a:r>
              <a:endParaRPr sz="1800">
                <a:solidFill>
                  <a:schemeClr val="dk1"/>
                </a:solidFill>
                <a:latin typeface="Arial"/>
                <a:ea typeface="Arial"/>
                <a:cs typeface="Arial"/>
                <a:sym typeface="Arial"/>
              </a:endParaRPr>
            </a:p>
          </p:txBody>
        </p:sp>
        <p:sp>
          <p:nvSpPr>
            <p:cNvPr id="130" name="Google Shape;130;p2"/>
            <p:cNvSpPr txBox="1"/>
            <p:nvPr/>
          </p:nvSpPr>
          <p:spPr>
            <a:xfrm>
              <a:off x="7726180" y="2492689"/>
              <a:ext cx="151554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Hexadecupole</a:t>
              </a:r>
              <a:endParaRPr sz="1800">
                <a:solidFill>
                  <a:schemeClr val="dk1"/>
                </a:solidFill>
                <a:latin typeface="Arial"/>
                <a:ea typeface="Arial"/>
                <a:cs typeface="Arial"/>
                <a:sym typeface="Arial"/>
              </a:endParaRPr>
            </a:p>
          </p:txBody>
        </p:sp>
        <p:sp>
          <p:nvSpPr>
            <p:cNvPr id="131" name="Google Shape;131;p2"/>
            <p:cNvSpPr/>
            <p:nvPr/>
          </p:nvSpPr>
          <p:spPr>
            <a:xfrm>
              <a:off x="5340553" y="1365250"/>
              <a:ext cx="3962672" cy="1555750"/>
            </a:xfrm>
            <a:prstGeom prst="rect">
              <a:avLst/>
            </a:prstGeom>
            <a:noFill/>
            <a:ln cap="flat" cmpd="sng" w="28575">
              <a:solidFill>
                <a:srgbClr val="00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32" name="Google Shape;132;p2"/>
          <p:cNvSpPr txBox="1"/>
          <p:nvPr/>
        </p:nvSpPr>
        <p:spPr>
          <a:xfrm>
            <a:off x="5581540" y="1748409"/>
            <a:ext cx="39786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a:t>
            </a:r>
            <a:endParaRPr sz="2400">
              <a:solidFill>
                <a:schemeClr val="dk1"/>
              </a:solidFill>
              <a:latin typeface="Arial"/>
              <a:ea typeface="Arial"/>
              <a:cs typeface="Arial"/>
              <a:sym typeface="Arial"/>
            </a:endParaRPr>
          </a:p>
        </p:txBody>
      </p:sp>
      <p:sp>
        <p:nvSpPr>
          <p:cNvPr id="133" name="Google Shape;133;p2"/>
          <p:cNvSpPr txBox="1"/>
          <p:nvPr/>
        </p:nvSpPr>
        <p:spPr>
          <a:xfrm>
            <a:off x="3617912" y="4929381"/>
            <a:ext cx="292632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Guillaume Scamps and Cédric Simenel, Nature 564, 382-385 (2018)</a:t>
            </a:r>
            <a:endParaRPr sz="1400">
              <a:solidFill>
                <a:schemeClr val="dk1"/>
              </a:solidFill>
              <a:latin typeface="Arial"/>
              <a:ea typeface="Arial"/>
              <a:cs typeface="Arial"/>
              <a:sym typeface="Arial"/>
            </a:endParaRPr>
          </a:p>
        </p:txBody>
      </p:sp>
      <p:sp>
        <p:nvSpPr>
          <p:cNvPr id="134" name="Google Shape;134;p2"/>
          <p:cNvSpPr txBox="1"/>
          <p:nvPr/>
        </p:nvSpPr>
        <p:spPr>
          <a:xfrm>
            <a:off x="8899483" y="155477"/>
            <a:ext cx="3217120" cy="5002669"/>
          </a:xfrm>
          <a:prstGeom prst="rect">
            <a:avLst/>
          </a:prstGeom>
          <a:blipFill rotWithShape="1">
            <a:blip r:embed="rId10">
              <a:alphaModFix/>
            </a:blip>
            <a:stretch>
              <a:fillRect b="0" l="-2653" r="-2273" t="-158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pic>
        <p:nvPicPr>
          <p:cNvPr id="135" name="Google Shape;135;p2"/>
          <p:cNvPicPr preferRelativeResize="0"/>
          <p:nvPr/>
        </p:nvPicPr>
        <p:blipFill rotWithShape="1">
          <a:blip r:embed="rId11">
            <a:alphaModFix/>
          </a:blip>
          <a:srcRect b="23581" l="17864" r="36864" t="24652"/>
          <a:stretch/>
        </p:blipFill>
        <p:spPr>
          <a:xfrm>
            <a:off x="9011931" y="4586750"/>
            <a:ext cx="2992223" cy="2166971"/>
          </a:xfrm>
          <a:prstGeom prst="rect">
            <a:avLst/>
          </a:prstGeom>
          <a:noFill/>
          <a:ln>
            <a:noFill/>
          </a:ln>
        </p:spPr>
      </p:pic>
      <p:sp>
        <p:nvSpPr>
          <p:cNvPr id="136" name="Google Shape;136;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37" name="Google Shape;137;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0"/>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Geant4 simulation of TiNA spectrum</a:t>
            </a:r>
            <a:endParaRPr/>
          </a:p>
        </p:txBody>
      </p:sp>
      <p:pic>
        <p:nvPicPr>
          <p:cNvPr id="413" name="Google Shape;413;p20"/>
          <p:cNvPicPr preferRelativeResize="0"/>
          <p:nvPr/>
        </p:nvPicPr>
        <p:blipFill rotWithShape="1">
          <a:blip r:embed="rId3">
            <a:alphaModFix/>
          </a:blip>
          <a:srcRect b="0" l="50090" r="0" t="0"/>
          <a:stretch/>
        </p:blipFill>
        <p:spPr>
          <a:xfrm>
            <a:off x="6288796" y="1325563"/>
            <a:ext cx="5300785" cy="4171521"/>
          </a:xfrm>
          <a:prstGeom prst="rect">
            <a:avLst/>
          </a:prstGeom>
          <a:noFill/>
          <a:ln>
            <a:noFill/>
          </a:ln>
        </p:spPr>
      </p:pic>
      <p:sp>
        <p:nvSpPr>
          <p:cNvPr id="414" name="Google Shape;414;p20"/>
          <p:cNvSpPr txBox="1"/>
          <p:nvPr/>
        </p:nvSpPr>
        <p:spPr>
          <a:xfrm>
            <a:off x="959581" y="5981935"/>
            <a:ext cx="10620624" cy="2147007"/>
          </a:xfrm>
          <a:prstGeom prst="rect">
            <a:avLst/>
          </a:prstGeom>
          <a:blipFill rotWithShape="1">
            <a:blip r:embed="rId4">
              <a:alphaModFix/>
            </a:blip>
            <a:stretch>
              <a:fillRect b="0" l="-1033" r="0" t="-454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pic>
        <p:nvPicPr>
          <p:cNvPr id="415" name="Google Shape;415;p20"/>
          <p:cNvPicPr preferRelativeResize="0"/>
          <p:nvPr/>
        </p:nvPicPr>
        <p:blipFill rotWithShape="1">
          <a:blip r:embed="rId5">
            <a:alphaModFix/>
          </a:blip>
          <a:srcRect b="0" l="0" r="0" t="0"/>
          <a:stretch/>
        </p:blipFill>
        <p:spPr>
          <a:xfrm>
            <a:off x="489723" y="1343278"/>
            <a:ext cx="5606277" cy="4468845"/>
          </a:xfrm>
          <a:prstGeom prst="rect">
            <a:avLst/>
          </a:prstGeom>
          <a:noFill/>
          <a:ln>
            <a:noFill/>
          </a:ln>
        </p:spPr>
      </p:pic>
      <p:sp>
        <p:nvSpPr>
          <p:cNvPr id="416" name="Google Shape;416;p20"/>
          <p:cNvSpPr txBox="1"/>
          <p:nvPr/>
        </p:nvSpPr>
        <p:spPr>
          <a:xfrm>
            <a:off x="4977036" y="1589460"/>
            <a:ext cx="171874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40MeV/u</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146Ce beam</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CH2 5mg/cm2</a:t>
            </a:r>
            <a:endParaRPr sz="1800">
              <a:solidFill>
                <a:schemeClr val="dk1"/>
              </a:solidFill>
              <a:latin typeface="Arial"/>
              <a:ea typeface="Arial"/>
              <a:cs typeface="Arial"/>
              <a:sym typeface="Arial"/>
            </a:endParaRPr>
          </a:p>
        </p:txBody>
      </p:sp>
      <p:sp>
        <p:nvSpPr>
          <p:cNvPr id="417" name="Google Shape;417;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418" name="Google Shape;41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2" name="Shape 422"/>
        <p:cNvGrpSpPr/>
        <p:nvPr/>
      </p:nvGrpSpPr>
      <p:grpSpPr>
        <a:xfrm>
          <a:off x="0" y="0"/>
          <a:ext cx="0" cy="0"/>
          <a:chOff x="0" y="0"/>
          <a:chExt cx="0" cy="0"/>
        </a:xfrm>
      </p:grpSpPr>
      <p:sp>
        <p:nvSpPr>
          <p:cNvPr id="423" name="Google Shape;423;p21"/>
          <p:cNvSpPr txBox="1"/>
          <p:nvPr>
            <p:ph type="title"/>
          </p:nvPr>
        </p:nvSpPr>
        <p:spPr>
          <a:xfrm>
            <a:off x="736600"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Beamtime request</a:t>
            </a:r>
            <a:endParaRPr/>
          </a:p>
        </p:txBody>
      </p:sp>
      <p:graphicFrame>
        <p:nvGraphicFramePr>
          <p:cNvPr id="424" name="Google Shape;424;p21"/>
          <p:cNvGraphicFramePr/>
          <p:nvPr/>
        </p:nvGraphicFramePr>
        <p:xfrm>
          <a:off x="838200" y="1089027"/>
          <a:ext cx="3000000" cy="3000000"/>
        </p:xfrm>
        <a:graphic>
          <a:graphicData uri="http://schemas.openxmlformats.org/drawingml/2006/table">
            <a:tbl>
              <a:tblPr bandRow="1" firstRow="1">
                <a:noFill/>
                <a:tableStyleId>{83CD50FC-04E8-4138-A4D8-1393E1221567}</a:tableStyleId>
              </a:tblPr>
              <a:tblGrid>
                <a:gridCol w="1210725"/>
                <a:gridCol w="998300"/>
                <a:gridCol w="1262300"/>
                <a:gridCol w="2523075"/>
                <a:gridCol w="2954875"/>
                <a:gridCol w="1566325"/>
              </a:tblGrid>
              <a:tr h="370850">
                <a:tc>
                  <a:txBody>
                    <a:bodyPr/>
                    <a:lstStyle/>
                    <a:p>
                      <a:pPr indent="0" lvl="0" marL="0" marR="0" rtl="0" algn="ctr">
                        <a:spcBef>
                          <a:spcPts val="0"/>
                        </a:spcBef>
                        <a:spcAft>
                          <a:spcPts val="0"/>
                        </a:spcAft>
                        <a:buNone/>
                      </a:pPr>
                      <a:r>
                        <a:rPr lang="en-US" sz="1800">
                          <a:solidFill>
                            <a:schemeClr val="lt1"/>
                          </a:solidFill>
                        </a:rPr>
                        <a:t>BigRIPS</a:t>
                      </a:r>
                      <a:endParaRPr sz="1800">
                        <a:solidFill>
                          <a:schemeClr val="lt1"/>
                        </a:solidFill>
                      </a:endParaRPr>
                    </a:p>
                  </a:txBody>
                  <a:tcPr marT="45725" marB="45725" marR="91450" marL="91450">
                    <a:solidFill>
                      <a:srgbClr val="595959"/>
                    </a:solidFill>
                  </a:tcPr>
                </a:tc>
                <a:tc>
                  <a:txBody>
                    <a:bodyPr/>
                    <a:lstStyle/>
                    <a:p>
                      <a:pPr indent="0" lvl="0" marL="0" marR="0" rtl="0" algn="ctr">
                        <a:spcBef>
                          <a:spcPts val="0"/>
                        </a:spcBef>
                        <a:spcAft>
                          <a:spcPts val="0"/>
                        </a:spcAft>
                        <a:buNone/>
                      </a:pPr>
                      <a:r>
                        <a:rPr lang="en-US" sz="1800">
                          <a:solidFill>
                            <a:schemeClr val="lt1"/>
                          </a:solidFill>
                        </a:rPr>
                        <a:t>Nuclide</a:t>
                      </a:r>
                      <a:endParaRPr/>
                    </a:p>
                  </a:txBody>
                  <a:tcPr marT="45725" marB="45725" marR="91450" marL="91450">
                    <a:solidFill>
                      <a:srgbClr val="595959"/>
                    </a:solidFill>
                  </a:tcPr>
                </a:tc>
                <a:tc>
                  <a:txBody>
                    <a:bodyPr/>
                    <a:lstStyle/>
                    <a:p>
                      <a:pPr indent="0" lvl="0" marL="0" marR="0" rtl="0" algn="ctr">
                        <a:spcBef>
                          <a:spcPts val="0"/>
                        </a:spcBef>
                        <a:spcAft>
                          <a:spcPts val="0"/>
                        </a:spcAft>
                        <a:buNone/>
                      </a:pPr>
                      <a:r>
                        <a:rPr lang="en-US" sz="1800">
                          <a:solidFill>
                            <a:schemeClr val="lt1"/>
                          </a:solidFill>
                        </a:rPr>
                        <a:t>Target</a:t>
                      </a:r>
                      <a:endParaRPr sz="1800">
                        <a:solidFill>
                          <a:schemeClr val="lt1"/>
                        </a:solidFill>
                      </a:endParaRPr>
                    </a:p>
                  </a:txBody>
                  <a:tcPr marT="45725" marB="45725" marR="91450" marL="91450">
                    <a:solidFill>
                      <a:srgbClr val="595959"/>
                    </a:solidFill>
                  </a:tcPr>
                </a:tc>
                <a:tc>
                  <a:txBody>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Estimated Nγ</a:t>
                      </a:r>
                      <a:endParaRPr sz="1800">
                        <a:solidFill>
                          <a:schemeClr val="lt1"/>
                        </a:solidFill>
                        <a:latin typeface="Arial"/>
                        <a:ea typeface="Arial"/>
                        <a:cs typeface="Arial"/>
                        <a:sym typeface="Arial"/>
                      </a:endParaRPr>
                    </a:p>
                  </a:txBody>
                  <a:tcPr marT="45725" marB="45725" marR="91450" marL="91450">
                    <a:solidFill>
                      <a:srgbClr val="595959"/>
                    </a:solidFill>
                  </a:tcPr>
                </a:tc>
                <a:tc gridSpan="2">
                  <a:txBody>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Beamtime requests (days)</a:t>
                      </a:r>
                      <a:endParaRPr sz="1800">
                        <a:solidFill>
                          <a:schemeClr val="lt1"/>
                        </a:solidFill>
                        <a:latin typeface="Arial"/>
                        <a:ea typeface="Arial"/>
                        <a:cs typeface="Arial"/>
                        <a:sym typeface="Arial"/>
                      </a:endParaRPr>
                    </a:p>
                  </a:txBody>
                  <a:tcPr marT="45725" marB="45725" marR="91450" marL="91450">
                    <a:solidFill>
                      <a:srgbClr val="595959"/>
                    </a:solidFill>
                  </a:tcPr>
                </a:tc>
                <a:tc hMerge="1"/>
              </a:tr>
              <a:tr h="370850">
                <a:tc rowSpan="6">
                  <a:txBody>
                    <a:bodyPr/>
                    <a:lstStyle/>
                    <a:p>
                      <a:pPr indent="0" lvl="0" marL="0" marR="0" rtl="0" algn="ctr">
                        <a:spcBef>
                          <a:spcPts val="0"/>
                        </a:spcBef>
                        <a:spcAft>
                          <a:spcPts val="0"/>
                        </a:spcAft>
                        <a:buNone/>
                      </a:pPr>
                      <a:r>
                        <a:rPr lang="en-US" sz="1800">
                          <a:solidFill>
                            <a:schemeClr val="lt1"/>
                          </a:solidFill>
                        </a:rPr>
                        <a:t>Setting 1</a:t>
                      </a:r>
                      <a:endParaRPr sz="1800">
                        <a:solidFill>
                          <a:schemeClr val="lt1"/>
                        </a:solidFill>
                      </a:endParaRPr>
                    </a:p>
                  </a:txBody>
                  <a:tcPr marT="45725" marB="45725" marR="91450" marL="91450" anchor="ctr">
                    <a:solidFill>
                      <a:schemeClr val="accent2"/>
                    </a:solidFill>
                  </a:tcPr>
                </a:tc>
                <a:tc>
                  <a:txBody>
                    <a:bodyPr/>
                    <a:lstStyle/>
                    <a:p>
                      <a:pPr indent="0" lvl="0" marL="0" marR="0" rtl="0" algn="ctr">
                        <a:spcBef>
                          <a:spcPts val="0"/>
                        </a:spcBef>
                        <a:spcAft>
                          <a:spcPts val="0"/>
                        </a:spcAft>
                        <a:buNone/>
                      </a:pPr>
                      <a:r>
                        <a:rPr baseline="30000" lang="en-US" sz="1800"/>
                        <a:t>148</a:t>
                      </a:r>
                      <a:r>
                        <a:rPr lang="en-US" sz="1800"/>
                        <a:t>Nd</a:t>
                      </a:r>
                      <a:endParaRPr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CH</a:t>
                      </a:r>
                      <a:r>
                        <a:rPr baseline="-25000" lang="en-US" sz="1800"/>
                        <a:t>2</a:t>
                      </a:r>
                      <a:endParaRPr baseline="-25000"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2,100</a:t>
                      </a:r>
                      <a:endParaRPr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1.0</a:t>
                      </a:r>
                      <a:endParaRPr/>
                    </a:p>
                  </a:txBody>
                  <a:tcPr marT="45725" marB="45725" marR="91450" marL="91450">
                    <a:solidFill>
                      <a:srgbClr val="FBE4D4"/>
                    </a:solidFill>
                  </a:tcPr>
                </a:tc>
                <a:tc rowSpan="6">
                  <a:txBody>
                    <a:bodyPr/>
                    <a:lstStyle/>
                    <a:p>
                      <a:pPr indent="0" lvl="0" marL="0" marR="0" rtl="0" algn="ctr">
                        <a:spcBef>
                          <a:spcPts val="0"/>
                        </a:spcBef>
                        <a:spcAft>
                          <a:spcPts val="0"/>
                        </a:spcAft>
                        <a:buNone/>
                      </a:pPr>
                      <a:r>
                        <a:rPr lang="en-US" sz="1800"/>
                        <a:t>5.75</a:t>
                      </a:r>
                      <a:endParaRPr/>
                    </a:p>
                  </a:txBody>
                  <a:tcPr marT="45725" marB="45725" marR="91450" marL="91450" anchor="ctr">
                    <a:solidFill>
                      <a:srgbClr val="FBE4D4"/>
                    </a:solidFill>
                  </a:tcPr>
                </a:tc>
              </a:tr>
              <a:tr h="370850">
                <a:tc vMerge="1"/>
                <a:tc>
                  <a:txBody>
                    <a:bodyPr/>
                    <a:lstStyle/>
                    <a:p>
                      <a:pPr indent="0" lvl="0" marL="0" marR="0" rtl="0" algn="ctr">
                        <a:spcBef>
                          <a:spcPts val="0"/>
                        </a:spcBef>
                        <a:spcAft>
                          <a:spcPts val="0"/>
                        </a:spcAft>
                        <a:buNone/>
                      </a:pPr>
                      <a:r>
                        <a:rPr baseline="30000" lang="en-US" sz="1800"/>
                        <a:t>148</a:t>
                      </a:r>
                      <a:r>
                        <a:rPr lang="en-US" sz="1800"/>
                        <a:t>Nd</a:t>
                      </a:r>
                      <a:endParaRPr sz="1800"/>
                    </a:p>
                  </a:txBody>
                  <a:tcPr marT="45725" marB="45725" marR="91450" marL="91450">
                    <a:solidFill>
                      <a:srgbClr val="F7CAAC"/>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CD</a:t>
                      </a:r>
                      <a:r>
                        <a:rPr baseline="-25000" lang="en-US" sz="1800"/>
                        <a:t>2</a:t>
                      </a:r>
                      <a:endParaRPr baseline="-25000" sz="1800"/>
                    </a:p>
                  </a:txBody>
                  <a:tcPr marT="45725" marB="45725" marR="91450" marL="91450">
                    <a:solidFill>
                      <a:srgbClr val="F7CAAC"/>
                    </a:solidFill>
                  </a:tcPr>
                </a:tc>
                <a:tc>
                  <a:txBody>
                    <a:bodyPr/>
                    <a:lstStyle/>
                    <a:p>
                      <a:pPr indent="0" lvl="0" marL="0" marR="0" rtl="0" algn="ctr">
                        <a:spcBef>
                          <a:spcPts val="0"/>
                        </a:spcBef>
                        <a:spcAft>
                          <a:spcPts val="0"/>
                        </a:spcAft>
                        <a:buNone/>
                      </a:pPr>
                      <a:r>
                        <a:rPr lang="en-US" sz="1800"/>
                        <a:t>1,800</a:t>
                      </a:r>
                      <a:endParaRPr sz="1800"/>
                    </a:p>
                  </a:txBody>
                  <a:tcPr marT="45725" marB="45725" marR="91450" marL="91450">
                    <a:solidFill>
                      <a:srgbClr val="F7CAAC"/>
                    </a:solidFill>
                  </a:tcPr>
                </a:tc>
                <a:tc>
                  <a:txBody>
                    <a:bodyPr/>
                    <a:lstStyle/>
                    <a:p>
                      <a:pPr indent="0" lvl="0" marL="0" marR="0" rtl="0" algn="ctr">
                        <a:spcBef>
                          <a:spcPts val="0"/>
                        </a:spcBef>
                        <a:spcAft>
                          <a:spcPts val="0"/>
                        </a:spcAft>
                        <a:buNone/>
                      </a:pPr>
                      <a:r>
                        <a:rPr lang="en-US" sz="1800"/>
                        <a:t>0.25</a:t>
                      </a:r>
                      <a:endParaRPr sz="1800"/>
                    </a:p>
                  </a:txBody>
                  <a:tcPr marT="45725" marB="45725" marR="91450" marL="91450">
                    <a:solidFill>
                      <a:srgbClr val="F7CAAC"/>
                    </a:solidFill>
                  </a:tcPr>
                </a:tc>
                <a:tc vMerge="1"/>
              </a:tr>
              <a:tr h="370850">
                <a:tc vMerge="1"/>
                <a:tc>
                  <a:txBody>
                    <a:bodyPr/>
                    <a:lstStyle/>
                    <a:p>
                      <a:pPr indent="0" lvl="0" marL="0" marR="0" rtl="0" algn="ctr">
                        <a:lnSpc>
                          <a:spcPct val="100000"/>
                        </a:lnSpc>
                        <a:spcBef>
                          <a:spcPts val="0"/>
                        </a:spcBef>
                        <a:spcAft>
                          <a:spcPts val="0"/>
                        </a:spcAft>
                        <a:buClr>
                          <a:schemeClr val="dk1"/>
                        </a:buClr>
                        <a:buSzPts val="1800"/>
                        <a:buFont typeface="Arial"/>
                        <a:buNone/>
                      </a:pPr>
                      <a:r>
                        <a:rPr baseline="30000" lang="en-US" sz="1800"/>
                        <a:t>146</a:t>
                      </a:r>
                      <a:r>
                        <a:rPr lang="en-US" sz="1800"/>
                        <a:t>Ce</a:t>
                      </a:r>
                      <a:endParaRPr sz="1800"/>
                    </a:p>
                  </a:txBody>
                  <a:tcPr marT="45725" marB="45725" marR="91450" marL="91450">
                    <a:solidFill>
                      <a:srgbClr val="FBE4D4"/>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CH</a:t>
                      </a:r>
                      <a:r>
                        <a:rPr baseline="-25000" lang="en-US" sz="1800"/>
                        <a:t>2</a:t>
                      </a:r>
                      <a:endParaRPr baseline="-25000"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1,700</a:t>
                      </a:r>
                      <a:endParaRPr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1.0</a:t>
                      </a:r>
                      <a:endParaRPr sz="1800"/>
                    </a:p>
                  </a:txBody>
                  <a:tcPr marT="45725" marB="45725" marR="91450" marL="91450">
                    <a:solidFill>
                      <a:srgbClr val="FBE4D4"/>
                    </a:solidFill>
                  </a:tcPr>
                </a:tc>
                <a:tc vMerge="1"/>
              </a:tr>
              <a:tr h="370850">
                <a:tc vMerge="1"/>
                <a:tc>
                  <a:txBody>
                    <a:bodyPr/>
                    <a:lstStyle/>
                    <a:p>
                      <a:pPr indent="0" lvl="0" marL="0" marR="0" rtl="0" algn="ctr">
                        <a:spcBef>
                          <a:spcPts val="0"/>
                        </a:spcBef>
                        <a:spcAft>
                          <a:spcPts val="0"/>
                        </a:spcAft>
                        <a:buNone/>
                      </a:pPr>
                      <a:r>
                        <a:rPr baseline="30000" lang="en-US" sz="1800"/>
                        <a:t>146</a:t>
                      </a:r>
                      <a:r>
                        <a:rPr lang="en-US" sz="1800"/>
                        <a:t>Ce</a:t>
                      </a:r>
                      <a:endParaRPr sz="1800"/>
                    </a:p>
                  </a:txBody>
                  <a:tcPr marT="45725" marB="45725" marR="91450" marL="91450">
                    <a:solidFill>
                      <a:srgbClr val="F7CAAC"/>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CD</a:t>
                      </a:r>
                      <a:r>
                        <a:rPr baseline="-25000" lang="en-US" sz="1800"/>
                        <a:t>2</a:t>
                      </a:r>
                      <a:endParaRPr baseline="-25000" sz="1800"/>
                    </a:p>
                  </a:txBody>
                  <a:tcPr marT="45725" marB="45725" marR="91450" marL="91450">
                    <a:solidFill>
                      <a:srgbClr val="F7CAAC"/>
                    </a:solidFill>
                  </a:tcPr>
                </a:tc>
                <a:tc>
                  <a:txBody>
                    <a:bodyPr/>
                    <a:lstStyle/>
                    <a:p>
                      <a:pPr indent="0" lvl="0" marL="0" marR="0" rtl="0" algn="ctr">
                        <a:spcBef>
                          <a:spcPts val="0"/>
                        </a:spcBef>
                        <a:spcAft>
                          <a:spcPts val="0"/>
                        </a:spcAft>
                        <a:buNone/>
                      </a:pPr>
                      <a:r>
                        <a:rPr lang="en-US" sz="1800"/>
                        <a:t>2,800</a:t>
                      </a:r>
                      <a:endParaRPr sz="1800"/>
                    </a:p>
                  </a:txBody>
                  <a:tcPr marT="45725" marB="45725" marR="91450" marL="91450">
                    <a:solidFill>
                      <a:srgbClr val="F7CAAC"/>
                    </a:solidFill>
                  </a:tcPr>
                </a:tc>
                <a:tc>
                  <a:txBody>
                    <a:bodyPr/>
                    <a:lstStyle/>
                    <a:p>
                      <a:pPr indent="0" lvl="0" marL="0" marR="0" rtl="0" algn="ctr">
                        <a:spcBef>
                          <a:spcPts val="0"/>
                        </a:spcBef>
                        <a:spcAft>
                          <a:spcPts val="0"/>
                        </a:spcAft>
                        <a:buNone/>
                      </a:pPr>
                      <a:r>
                        <a:rPr lang="en-US" sz="1800"/>
                        <a:t>0.5</a:t>
                      </a:r>
                      <a:endParaRPr sz="1800"/>
                    </a:p>
                  </a:txBody>
                  <a:tcPr marT="45725" marB="45725" marR="91450" marL="91450">
                    <a:solidFill>
                      <a:srgbClr val="F7CAAC"/>
                    </a:solidFill>
                  </a:tcPr>
                </a:tc>
                <a:tc vMerge="1"/>
              </a:tr>
              <a:tr h="370850">
                <a:tc vMerge="1"/>
                <a:tc>
                  <a:txBody>
                    <a:bodyPr/>
                    <a:lstStyle/>
                    <a:p>
                      <a:pPr indent="0" lvl="0" marL="0" marR="0" rtl="0" algn="ctr">
                        <a:spcBef>
                          <a:spcPts val="0"/>
                        </a:spcBef>
                        <a:spcAft>
                          <a:spcPts val="0"/>
                        </a:spcAft>
                        <a:buNone/>
                      </a:pPr>
                      <a:r>
                        <a:rPr baseline="30000" lang="en-US" sz="1800"/>
                        <a:t>144</a:t>
                      </a:r>
                      <a:r>
                        <a:rPr lang="en-US" sz="1800"/>
                        <a:t>Ba</a:t>
                      </a:r>
                      <a:endParaRPr sz="1800"/>
                    </a:p>
                  </a:txBody>
                  <a:tcPr marT="45725" marB="45725" marR="91450" marL="91450">
                    <a:solidFill>
                      <a:srgbClr val="FBE4D4"/>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CH</a:t>
                      </a:r>
                      <a:r>
                        <a:rPr baseline="-25000" lang="en-US" sz="1800"/>
                        <a:t>2</a:t>
                      </a:r>
                      <a:endParaRPr baseline="-25000"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1,400</a:t>
                      </a:r>
                      <a:endParaRPr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2.0</a:t>
                      </a:r>
                      <a:endParaRPr sz="1800"/>
                    </a:p>
                  </a:txBody>
                  <a:tcPr marT="45725" marB="45725" marR="91450" marL="91450">
                    <a:solidFill>
                      <a:srgbClr val="FBE4D4"/>
                    </a:solidFill>
                  </a:tcPr>
                </a:tc>
                <a:tc vMerge="1"/>
              </a:tr>
              <a:tr h="370850">
                <a:tc vMerge="1"/>
                <a:tc>
                  <a:txBody>
                    <a:bodyPr/>
                    <a:lstStyle/>
                    <a:p>
                      <a:pPr indent="0" lvl="0" marL="0" marR="0" rtl="0" algn="ctr">
                        <a:lnSpc>
                          <a:spcPct val="100000"/>
                        </a:lnSpc>
                        <a:spcBef>
                          <a:spcPts val="0"/>
                        </a:spcBef>
                        <a:spcAft>
                          <a:spcPts val="0"/>
                        </a:spcAft>
                        <a:buClr>
                          <a:schemeClr val="dk1"/>
                        </a:buClr>
                        <a:buSzPts val="1800"/>
                        <a:buFont typeface="Arial"/>
                        <a:buNone/>
                      </a:pPr>
                      <a:r>
                        <a:rPr baseline="30000" lang="en-US" sz="1800"/>
                        <a:t>144</a:t>
                      </a:r>
                      <a:r>
                        <a:rPr lang="en-US" sz="1800"/>
                        <a:t>Ba</a:t>
                      </a:r>
                      <a:endParaRPr sz="1800"/>
                    </a:p>
                  </a:txBody>
                  <a:tcPr marT="45725" marB="45725" marR="91450" marL="91450">
                    <a:solidFill>
                      <a:srgbClr val="F7CAAC"/>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CD</a:t>
                      </a:r>
                      <a:r>
                        <a:rPr baseline="-25000" lang="en-US" sz="1800"/>
                        <a:t>2</a:t>
                      </a:r>
                      <a:endParaRPr baseline="-25000" sz="1800"/>
                    </a:p>
                  </a:txBody>
                  <a:tcPr marT="45725" marB="45725" marR="91450" marL="91450">
                    <a:solidFill>
                      <a:srgbClr val="F7CAAC"/>
                    </a:solidFill>
                  </a:tcPr>
                </a:tc>
                <a:tc>
                  <a:txBody>
                    <a:bodyPr/>
                    <a:lstStyle/>
                    <a:p>
                      <a:pPr indent="0" lvl="0" marL="0" marR="0" rtl="0" algn="ctr">
                        <a:spcBef>
                          <a:spcPts val="0"/>
                        </a:spcBef>
                        <a:spcAft>
                          <a:spcPts val="0"/>
                        </a:spcAft>
                        <a:buNone/>
                      </a:pPr>
                      <a:r>
                        <a:rPr lang="en-US" sz="1800"/>
                        <a:t>2,300</a:t>
                      </a:r>
                      <a:endParaRPr sz="1800"/>
                    </a:p>
                  </a:txBody>
                  <a:tcPr marT="45725" marB="45725" marR="91450" marL="91450">
                    <a:solidFill>
                      <a:srgbClr val="F7CAAC"/>
                    </a:solidFill>
                  </a:tcPr>
                </a:tc>
                <a:tc>
                  <a:txBody>
                    <a:bodyPr/>
                    <a:lstStyle/>
                    <a:p>
                      <a:pPr indent="0" lvl="0" marL="0" marR="0" rtl="0" algn="ctr">
                        <a:spcBef>
                          <a:spcPts val="0"/>
                        </a:spcBef>
                        <a:spcAft>
                          <a:spcPts val="0"/>
                        </a:spcAft>
                        <a:buNone/>
                      </a:pPr>
                      <a:r>
                        <a:rPr lang="en-US" sz="1800"/>
                        <a:t>1.0</a:t>
                      </a:r>
                      <a:endParaRPr sz="1800"/>
                    </a:p>
                  </a:txBody>
                  <a:tcPr marT="45725" marB="45725" marR="91450" marL="91450">
                    <a:solidFill>
                      <a:srgbClr val="F7CAAC"/>
                    </a:solidFill>
                  </a:tcPr>
                </a:tc>
                <a:tc vMerge="1"/>
              </a:tr>
              <a:tr h="370850">
                <a:tc rowSpan="2">
                  <a:txBody>
                    <a:bodyPr/>
                    <a:lstStyle/>
                    <a:p>
                      <a:pPr indent="0" lvl="0" marL="0" marR="0" rtl="0" algn="ctr">
                        <a:spcBef>
                          <a:spcPts val="0"/>
                        </a:spcBef>
                        <a:spcAft>
                          <a:spcPts val="0"/>
                        </a:spcAft>
                        <a:buNone/>
                      </a:pPr>
                      <a:r>
                        <a:rPr lang="en-US" sz="1800">
                          <a:solidFill>
                            <a:schemeClr val="lt1"/>
                          </a:solidFill>
                        </a:rPr>
                        <a:t>Setting 2</a:t>
                      </a:r>
                      <a:endParaRPr sz="1800">
                        <a:solidFill>
                          <a:schemeClr val="lt1"/>
                        </a:solidFill>
                      </a:endParaRPr>
                    </a:p>
                  </a:txBody>
                  <a:tcPr marT="45725" marB="45725" marR="91450" marL="91450" anchor="ctr">
                    <a:solidFill>
                      <a:schemeClr val="accent6"/>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baseline="30000" lang="en-US" sz="1800"/>
                        <a:t>148</a:t>
                      </a:r>
                      <a:r>
                        <a:rPr lang="en-US" sz="1800"/>
                        <a:t>Ce</a:t>
                      </a:r>
                      <a:endParaRPr sz="1800"/>
                    </a:p>
                  </a:txBody>
                  <a:tcPr marT="45725" marB="45725" marR="91450" marL="91450">
                    <a:solidFill>
                      <a:srgbClr val="E1EFD8"/>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CH</a:t>
                      </a:r>
                      <a:r>
                        <a:rPr baseline="-25000" lang="en-US" sz="1800"/>
                        <a:t>2</a:t>
                      </a:r>
                      <a:endParaRPr baseline="-25000" sz="1800"/>
                    </a:p>
                  </a:txBody>
                  <a:tcPr marT="45725" marB="45725" marR="91450" marL="91450">
                    <a:solidFill>
                      <a:srgbClr val="E1EFD8"/>
                    </a:solidFill>
                  </a:tcPr>
                </a:tc>
                <a:tc>
                  <a:txBody>
                    <a:bodyPr/>
                    <a:lstStyle/>
                    <a:p>
                      <a:pPr indent="0" lvl="0" marL="0" marR="0" rtl="0" algn="ctr">
                        <a:spcBef>
                          <a:spcPts val="0"/>
                        </a:spcBef>
                        <a:spcAft>
                          <a:spcPts val="0"/>
                        </a:spcAft>
                        <a:buNone/>
                      </a:pPr>
                      <a:r>
                        <a:rPr lang="en-US" sz="1800"/>
                        <a:t>700</a:t>
                      </a:r>
                      <a:endParaRPr sz="1800"/>
                    </a:p>
                  </a:txBody>
                  <a:tcPr marT="45725" marB="45725" marR="91450" marL="91450">
                    <a:solidFill>
                      <a:srgbClr val="E1EFD8"/>
                    </a:solidFill>
                  </a:tcPr>
                </a:tc>
                <a:tc>
                  <a:txBody>
                    <a:bodyPr/>
                    <a:lstStyle/>
                    <a:p>
                      <a:pPr indent="0" lvl="0" marL="0" marR="0" rtl="0" algn="ctr">
                        <a:spcBef>
                          <a:spcPts val="0"/>
                        </a:spcBef>
                        <a:spcAft>
                          <a:spcPts val="0"/>
                        </a:spcAft>
                        <a:buNone/>
                      </a:pPr>
                      <a:r>
                        <a:rPr lang="en-US" sz="1800"/>
                        <a:t>0.5</a:t>
                      </a:r>
                      <a:endParaRPr sz="1800"/>
                    </a:p>
                  </a:txBody>
                  <a:tcPr marT="45725" marB="45725" marR="91450" marL="91450">
                    <a:solidFill>
                      <a:srgbClr val="E1EFD8"/>
                    </a:solidFill>
                  </a:tcPr>
                </a:tc>
                <a:tc rowSpan="2">
                  <a:txBody>
                    <a:bodyPr/>
                    <a:lstStyle/>
                    <a:p>
                      <a:pPr indent="0" lvl="0" marL="0" marR="0" rtl="0" algn="ctr">
                        <a:spcBef>
                          <a:spcPts val="0"/>
                        </a:spcBef>
                        <a:spcAft>
                          <a:spcPts val="0"/>
                        </a:spcAft>
                        <a:buNone/>
                      </a:pPr>
                      <a:r>
                        <a:rPr lang="en-US" sz="1800"/>
                        <a:t>0.75</a:t>
                      </a:r>
                      <a:endParaRPr sz="1800"/>
                    </a:p>
                  </a:txBody>
                  <a:tcPr marT="45725" marB="45725" marR="91450" marL="91450" anchor="ctr">
                    <a:solidFill>
                      <a:srgbClr val="E1EFD8"/>
                    </a:solidFill>
                  </a:tcPr>
                </a:tc>
              </a:tr>
              <a:tr h="370850">
                <a:tc vMerge="1"/>
                <a:tc>
                  <a:txBody>
                    <a:bodyPr/>
                    <a:lstStyle/>
                    <a:p>
                      <a:pPr indent="0" lvl="0" marL="0" marR="0" rtl="0" algn="ctr">
                        <a:spcBef>
                          <a:spcPts val="0"/>
                        </a:spcBef>
                        <a:spcAft>
                          <a:spcPts val="0"/>
                        </a:spcAft>
                        <a:buNone/>
                      </a:pPr>
                      <a:r>
                        <a:rPr baseline="30000" lang="en-US" sz="1800"/>
                        <a:t>148</a:t>
                      </a:r>
                      <a:r>
                        <a:rPr lang="en-US" sz="1800"/>
                        <a:t>Ce</a:t>
                      </a:r>
                      <a:endParaRPr sz="1800"/>
                    </a:p>
                  </a:txBody>
                  <a:tcPr marT="45725" marB="45725" marR="91450" marL="91450">
                    <a:solidFill>
                      <a:srgbClr val="C4E0B2"/>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CD</a:t>
                      </a:r>
                      <a:r>
                        <a:rPr baseline="-25000" lang="en-US" sz="1800"/>
                        <a:t>2</a:t>
                      </a:r>
                      <a:endParaRPr baseline="-25000" sz="1800"/>
                    </a:p>
                  </a:txBody>
                  <a:tcPr marT="45725" marB="45725" marR="91450" marL="91450">
                    <a:solidFill>
                      <a:srgbClr val="C4E0B2"/>
                    </a:solidFill>
                  </a:tcPr>
                </a:tc>
                <a:tc>
                  <a:txBody>
                    <a:bodyPr/>
                    <a:lstStyle/>
                    <a:p>
                      <a:pPr indent="0" lvl="0" marL="0" marR="0" rtl="0" algn="ctr">
                        <a:spcBef>
                          <a:spcPts val="0"/>
                        </a:spcBef>
                        <a:spcAft>
                          <a:spcPts val="0"/>
                        </a:spcAft>
                        <a:buNone/>
                      </a:pPr>
                      <a:r>
                        <a:rPr lang="en-US" sz="1800"/>
                        <a:t>1,100</a:t>
                      </a:r>
                      <a:endParaRPr sz="1800"/>
                    </a:p>
                  </a:txBody>
                  <a:tcPr marT="45725" marB="45725" marR="91450" marL="91450">
                    <a:solidFill>
                      <a:srgbClr val="C4E0B2"/>
                    </a:solidFill>
                  </a:tcPr>
                </a:tc>
                <a:tc>
                  <a:txBody>
                    <a:bodyPr/>
                    <a:lstStyle/>
                    <a:p>
                      <a:pPr indent="0" lvl="0" marL="0" marR="0" rtl="0" algn="ctr">
                        <a:spcBef>
                          <a:spcPts val="0"/>
                        </a:spcBef>
                        <a:spcAft>
                          <a:spcPts val="0"/>
                        </a:spcAft>
                        <a:buNone/>
                      </a:pPr>
                      <a:r>
                        <a:rPr lang="en-US" sz="1800"/>
                        <a:t>0.25</a:t>
                      </a:r>
                      <a:endParaRPr sz="1800"/>
                    </a:p>
                  </a:txBody>
                  <a:tcPr marT="45725" marB="45725" marR="91450" marL="91450">
                    <a:solidFill>
                      <a:srgbClr val="C4E0B2"/>
                    </a:solidFill>
                  </a:tcPr>
                </a:tc>
                <a:tc vMerge="1"/>
              </a:tr>
              <a:tr h="370850">
                <a:tc rowSpan="2">
                  <a:txBody>
                    <a:bodyPr/>
                    <a:lstStyle/>
                    <a:p>
                      <a:pPr indent="0" lvl="0" marL="0" marR="0" rtl="0" algn="ctr">
                        <a:spcBef>
                          <a:spcPts val="0"/>
                        </a:spcBef>
                        <a:spcAft>
                          <a:spcPts val="0"/>
                        </a:spcAft>
                        <a:buNone/>
                      </a:pPr>
                      <a:r>
                        <a:rPr lang="en-US" sz="1800">
                          <a:solidFill>
                            <a:schemeClr val="lt1"/>
                          </a:solidFill>
                        </a:rPr>
                        <a:t>Setting 3</a:t>
                      </a:r>
                      <a:endParaRPr sz="1800">
                        <a:solidFill>
                          <a:schemeClr val="lt1"/>
                        </a:solidFill>
                      </a:endParaRPr>
                    </a:p>
                  </a:txBody>
                  <a:tcPr marT="45725" marB="45725" marR="91450" marL="91450" anchor="ctr">
                    <a:solidFill>
                      <a:schemeClr val="accent1"/>
                    </a:solidFill>
                  </a:tcPr>
                </a:tc>
                <a:tc>
                  <a:txBody>
                    <a:bodyPr/>
                    <a:lstStyle/>
                    <a:p>
                      <a:pPr indent="0" lvl="0" marL="0" marR="0" rtl="0" algn="ctr">
                        <a:spcBef>
                          <a:spcPts val="0"/>
                        </a:spcBef>
                        <a:spcAft>
                          <a:spcPts val="0"/>
                        </a:spcAft>
                        <a:buNone/>
                      </a:pPr>
                      <a:r>
                        <a:rPr baseline="30000" lang="en-US" sz="1800"/>
                        <a:t>146</a:t>
                      </a:r>
                      <a:r>
                        <a:rPr lang="en-US" sz="1800"/>
                        <a:t>Ba</a:t>
                      </a:r>
                      <a:endParaRPr sz="1800"/>
                    </a:p>
                  </a:txBody>
                  <a:tcPr marT="45725" marB="45725" marR="91450" marL="91450">
                    <a:solidFill>
                      <a:srgbClr val="D8E2F3"/>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CH</a:t>
                      </a:r>
                      <a:r>
                        <a:rPr baseline="-25000" lang="en-US" sz="1800"/>
                        <a:t>2</a:t>
                      </a:r>
                      <a:endParaRPr baseline="-25000" sz="1800"/>
                    </a:p>
                  </a:txBody>
                  <a:tcPr marT="45725" marB="45725" marR="91450" marL="91450">
                    <a:solidFill>
                      <a:srgbClr val="D8E2F3"/>
                    </a:solidFill>
                  </a:tcPr>
                </a:tc>
                <a:tc>
                  <a:txBody>
                    <a:bodyPr/>
                    <a:lstStyle/>
                    <a:p>
                      <a:pPr indent="0" lvl="0" marL="0" marR="0" rtl="0" algn="ctr">
                        <a:spcBef>
                          <a:spcPts val="0"/>
                        </a:spcBef>
                        <a:spcAft>
                          <a:spcPts val="0"/>
                        </a:spcAft>
                        <a:buNone/>
                      </a:pPr>
                      <a:r>
                        <a:rPr lang="en-US" sz="1800"/>
                        <a:t>600</a:t>
                      </a:r>
                      <a:endParaRPr sz="1800"/>
                    </a:p>
                  </a:txBody>
                  <a:tcPr marT="45725" marB="45725" marR="91450" marL="91450">
                    <a:solidFill>
                      <a:srgbClr val="D8E2F3"/>
                    </a:solidFill>
                  </a:tcPr>
                </a:tc>
                <a:tc>
                  <a:txBody>
                    <a:bodyPr/>
                    <a:lstStyle/>
                    <a:p>
                      <a:pPr indent="0" lvl="0" marL="0" marR="0" rtl="0" algn="ctr">
                        <a:spcBef>
                          <a:spcPts val="0"/>
                        </a:spcBef>
                        <a:spcAft>
                          <a:spcPts val="0"/>
                        </a:spcAft>
                        <a:buNone/>
                      </a:pPr>
                      <a:r>
                        <a:rPr lang="en-US" sz="1800"/>
                        <a:t>6.0</a:t>
                      </a:r>
                      <a:endParaRPr sz="1800"/>
                    </a:p>
                  </a:txBody>
                  <a:tcPr marT="45725" marB="45725" marR="91450" marL="91450">
                    <a:solidFill>
                      <a:srgbClr val="D8E2F3"/>
                    </a:solidFill>
                  </a:tcPr>
                </a:tc>
                <a:tc rowSpan="2">
                  <a:txBody>
                    <a:bodyPr/>
                    <a:lstStyle/>
                    <a:p>
                      <a:pPr indent="0" lvl="0" marL="0" marR="0" rtl="0" algn="ctr">
                        <a:spcBef>
                          <a:spcPts val="0"/>
                        </a:spcBef>
                        <a:spcAft>
                          <a:spcPts val="0"/>
                        </a:spcAft>
                        <a:buNone/>
                      </a:pPr>
                      <a:r>
                        <a:rPr lang="en-US" sz="1800"/>
                        <a:t>9</a:t>
                      </a:r>
                      <a:endParaRPr sz="1800"/>
                    </a:p>
                  </a:txBody>
                  <a:tcPr marT="45725" marB="45725" marR="91450" marL="91450" anchor="ctr">
                    <a:solidFill>
                      <a:srgbClr val="D8E2F3"/>
                    </a:solidFill>
                  </a:tcPr>
                </a:tc>
              </a:tr>
              <a:tr h="370850">
                <a:tc vMerge="1"/>
                <a:tc>
                  <a:txBody>
                    <a:bodyPr/>
                    <a:lstStyle/>
                    <a:p>
                      <a:pPr indent="0" lvl="0" marL="0" marR="0" rtl="0" algn="ctr">
                        <a:lnSpc>
                          <a:spcPct val="100000"/>
                        </a:lnSpc>
                        <a:spcBef>
                          <a:spcPts val="0"/>
                        </a:spcBef>
                        <a:spcAft>
                          <a:spcPts val="0"/>
                        </a:spcAft>
                        <a:buClr>
                          <a:schemeClr val="dk1"/>
                        </a:buClr>
                        <a:buSzPts val="1800"/>
                        <a:buFont typeface="Arial"/>
                        <a:buNone/>
                      </a:pPr>
                      <a:r>
                        <a:rPr baseline="30000" lang="en-US" sz="1800"/>
                        <a:t>146</a:t>
                      </a:r>
                      <a:r>
                        <a:rPr lang="en-US" sz="1800"/>
                        <a:t>Ba</a:t>
                      </a:r>
                      <a:endParaRPr sz="1800"/>
                    </a:p>
                  </a:txBody>
                  <a:tcPr marT="45725" marB="45725" marR="91450" marL="91450">
                    <a:solidFill>
                      <a:srgbClr val="B3C6E7"/>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CD</a:t>
                      </a:r>
                      <a:r>
                        <a:rPr baseline="-25000" lang="en-US" sz="1800"/>
                        <a:t>2</a:t>
                      </a:r>
                      <a:endParaRPr baseline="-25000" sz="1800"/>
                    </a:p>
                  </a:txBody>
                  <a:tcPr marT="45725" marB="45725" marR="91450" marL="91450">
                    <a:solidFill>
                      <a:srgbClr val="B3C6E7"/>
                    </a:solidFill>
                  </a:tcPr>
                </a:tc>
                <a:tc>
                  <a:txBody>
                    <a:bodyPr/>
                    <a:lstStyle/>
                    <a:p>
                      <a:pPr indent="0" lvl="0" marL="0" marR="0" rtl="0" algn="ctr">
                        <a:spcBef>
                          <a:spcPts val="0"/>
                        </a:spcBef>
                        <a:spcAft>
                          <a:spcPts val="0"/>
                        </a:spcAft>
                        <a:buNone/>
                      </a:pPr>
                      <a:r>
                        <a:rPr lang="en-US" sz="1800"/>
                        <a:t>1,000</a:t>
                      </a:r>
                      <a:endParaRPr sz="1800"/>
                    </a:p>
                  </a:txBody>
                  <a:tcPr marT="45725" marB="45725" marR="91450" marL="91450">
                    <a:solidFill>
                      <a:srgbClr val="B3C6E7"/>
                    </a:solidFill>
                  </a:tcPr>
                </a:tc>
                <a:tc>
                  <a:txBody>
                    <a:bodyPr/>
                    <a:lstStyle/>
                    <a:p>
                      <a:pPr indent="0" lvl="0" marL="0" marR="0" rtl="0" algn="ctr">
                        <a:spcBef>
                          <a:spcPts val="0"/>
                        </a:spcBef>
                        <a:spcAft>
                          <a:spcPts val="0"/>
                        </a:spcAft>
                        <a:buNone/>
                      </a:pPr>
                      <a:r>
                        <a:rPr lang="en-US" sz="1800"/>
                        <a:t>3.0</a:t>
                      </a:r>
                      <a:endParaRPr sz="1800"/>
                    </a:p>
                  </a:txBody>
                  <a:tcPr marT="45725" marB="45725" marR="91450" marL="91450">
                    <a:solidFill>
                      <a:srgbClr val="B3C6E7"/>
                    </a:solidFill>
                  </a:tcPr>
                </a:tc>
                <a:tc vMerge="1"/>
              </a:tr>
              <a:tr h="370850">
                <a:tc gridSpan="5">
                  <a:txBody>
                    <a:bodyPr/>
                    <a:lstStyle/>
                    <a:p>
                      <a:pPr indent="0" lvl="0" marL="0" marR="0" rtl="0" algn="l">
                        <a:spcBef>
                          <a:spcPts val="0"/>
                        </a:spcBef>
                        <a:spcAft>
                          <a:spcPts val="0"/>
                        </a:spcAft>
                        <a:buNone/>
                      </a:pPr>
                      <a:r>
                        <a:rPr lang="en-US" sz="1800">
                          <a:solidFill>
                            <a:schemeClr val="lt1"/>
                          </a:solidFill>
                        </a:rPr>
                        <a:t>Detector tuning</a:t>
                      </a:r>
                      <a:endParaRPr sz="1800">
                        <a:solidFill>
                          <a:schemeClr val="lt1"/>
                        </a:solidFill>
                      </a:endParaRPr>
                    </a:p>
                  </a:txBody>
                  <a:tcPr marT="45725" marB="45725" marR="91450" marL="91450" anchor="ctr">
                    <a:solidFill>
                      <a:srgbClr val="3F3F3F"/>
                    </a:solidFill>
                  </a:tcPr>
                </a:tc>
                <a:tc hMerge="1"/>
                <a:tc hMerge="1"/>
                <a:tc hMerge="1"/>
                <a:tc hMerge="1"/>
                <a:tc>
                  <a:txBody>
                    <a:bodyPr/>
                    <a:lstStyle/>
                    <a:p>
                      <a:pPr indent="0" lvl="0" marL="0" marR="0" rtl="0" algn="ctr">
                        <a:spcBef>
                          <a:spcPts val="0"/>
                        </a:spcBef>
                        <a:spcAft>
                          <a:spcPts val="0"/>
                        </a:spcAft>
                        <a:buNone/>
                      </a:pPr>
                      <a:r>
                        <a:rPr lang="en-US" sz="1800"/>
                        <a:t>0.5</a:t>
                      </a:r>
                      <a:endParaRPr sz="1800"/>
                    </a:p>
                  </a:txBody>
                  <a:tcPr marT="45725" marB="45725" marR="91450" marL="91450">
                    <a:solidFill>
                      <a:srgbClr val="D8D8D8"/>
                    </a:solidFill>
                  </a:tcPr>
                </a:tc>
              </a:tr>
              <a:tr h="370850">
                <a:tc gridSpan="5">
                  <a:txBody>
                    <a:bodyPr/>
                    <a:lstStyle/>
                    <a:p>
                      <a:pPr indent="0" lvl="0" marL="0" marR="0" rtl="0" algn="l">
                        <a:spcBef>
                          <a:spcPts val="0"/>
                        </a:spcBef>
                        <a:spcAft>
                          <a:spcPts val="0"/>
                        </a:spcAft>
                        <a:buNone/>
                      </a:pPr>
                      <a:r>
                        <a:rPr lang="en-US" sz="1800">
                          <a:solidFill>
                            <a:schemeClr val="lt1"/>
                          </a:solidFill>
                        </a:rPr>
                        <a:t>OEDO beam tuning (including beam switching)</a:t>
                      </a:r>
                      <a:endParaRPr sz="1800">
                        <a:solidFill>
                          <a:schemeClr val="lt1"/>
                        </a:solidFill>
                      </a:endParaRPr>
                    </a:p>
                  </a:txBody>
                  <a:tcPr marT="45725" marB="45725" marR="91450" marL="91450" anchor="ctr">
                    <a:solidFill>
                      <a:srgbClr val="3F3F3F"/>
                    </a:solidFill>
                  </a:tcPr>
                </a:tc>
                <a:tc hMerge="1"/>
                <a:tc hMerge="1"/>
                <a:tc hMerge="1"/>
                <a:tc hMerge="1"/>
                <a:tc>
                  <a:txBody>
                    <a:bodyPr/>
                    <a:lstStyle/>
                    <a:p>
                      <a:pPr indent="0" lvl="0" marL="0" marR="0" rtl="0" algn="ctr">
                        <a:spcBef>
                          <a:spcPts val="0"/>
                        </a:spcBef>
                        <a:spcAft>
                          <a:spcPts val="0"/>
                        </a:spcAft>
                        <a:buNone/>
                      </a:pPr>
                      <a:r>
                        <a:rPr lang="en-US" sz="1800"/>
                        <a:t>1.5</a:t>
                      </a:r>
                      <a:endParaRPr sz="1800"/>
                    </a:p>
                  </a:txBody>
                  <a:tcPr marT="45725" marB="45725" marR="91450" marL="91450">
                    <a:solidFill>
                      <a:srgbClr val="D8D8D8"/>
                    </a:solidFill>
                  </a:tcPr>
                </a:tc>
              </a:tr>
              <a:tr h="370850">
                <a:tc gridSpan="5">
                  <a:txBody>
                    <a:bodyPr/>
                    <a:lstStyle/>
                    <a:p>
                      <a:pPr indent="0" lvl="0" marL="0" marR="0" rtl="0" algn="r">
                        <a:spcBef>
                          <a:spcPts val="0"/>
                        </a:spcBef>
                        <a:spcAft>
                          <a:spcPts val="0"/>
                        </a:spcAft>
                        <a:buNone/>
                      </a:pPr>
                      <a:r>
                        <a:rPr b="1" lang="en-US" sz="1800">
                          <a:solidFill>
                            <a:schemeClr val="lt1"/>
                          </a:solidFill>
                        </a:rPr>
                        <a:t>Total</a:t>
                      </a:r>
                      <a:endParaRPr b="1" sz="1800">
                        <a:solidFill>
                          <a:schemeClr val="lt1"/>
                        </a:solidFill>
                      </a:endParaRPr>
                    </a:p>
                  </a:txBody>
                  <a:tcPr marT="45725" marB="45725" marR="91450" marL="91450" anchor="ctr">
                    <a:solidFill>
                      <a:srgbClr val="3F3F3F"/>
                    </a:solidFill>
                  </a:tcPr>
                </a:tc>
                <a:tc hMerge="1"/>
                <a:tc hMerge="1"/>
                <a:tc hMerge="1"/>
                <a:tc hMerge="1"/>
                <a:tc>
                  <a:txBody>
                    <a:bodyPr/>
                    <a:lstStyle/>
                    <a:p>
                      <a:pPr indent="0" lvl="0" marL="0" marR="0" rtl="0" algn="ctr">
                        <a:lnSpc>
                          <a:spcPct val="100000"/>
                        </a:lnSpc>
                        <a:spcBef>
                          <a:spcPts val="0"/>
                        </a:spcBef>
                        <a:spcAft>
                          <a:spcPts val="0"/>
                        </a:spcAft>
                        <a:buClr>
                          <a:srgbClr val="FF0000"/>
                        </a:buClr>
                        <a:buSzPts val="1800"/>
                        <a:buFont typeface="Arial"/>
                        <a:buNone/>
                      </a:pPr>
                      <a:r>
                        <a:rPr b="1" lang="en-US" sz="1800">
                          <a:solidFill>
                            <a:srgbClr val="FF0000"/>
                          </a:solidFill>
                        </a:rPr>
                        <a:t>15.5</a:t>
                      </a:r>
                      <a:endParaRPr b="1" sz="1800">
                        <a:solidFill>
                          <a:srgbClr val="FF0000"/>
                        </a:solidFill>
                      </a:endParaRPr>
                    </a:p>
                  </a:txBody>
                  <a:tcPr marT="45725" marB="45725" marR="91450" marL="91450">
                    <a:solidFill>
                      <a:srgbClr val="D8D8D8"/>
                    </a:solidFill>
                  </a:tcPr>
                </a:tc>
              </a:tr>
            </a:tbl>
          </a:graphicData>
        </a:graphic>
      </p:graphicFrame>
      <p:sp>
        <p:nvSpPr>
          <p:cNvPr id="425" name="Google Shape;425;p21"/>
          <p:cNvSpPr/>
          <p:nvPr/>
        </p:nvSpPr>
        <p:spPr>
          <a:xfrm>
            <a:off x="2032000" y="1464733"/>
            <a:ext cx="7763933" cy="753534"/>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26" name="Google Shape;426;p21"/>
          <p:cNvCxnSpPr>
            <a:endCxn id="425" idx="3"/>
          </p:cNvCxnSpPr>
          <p:nvPr/>
        </p:nvCxnSpPr>
        <p:spPr>
          <a:xfrm rot="10800000">
            <a:off x="9795933" y="1841500"/>
            <a:ext cx="364200" cy="0"/>
          </a:xfrm>
          <a:prstGeom prst="straightConnector1">
            <a:avLst/>
          </a:prstGeom>
          <a:noFill/>
          <a:ln cap="flat" cmpd="sng" w="38100">
            <a:solidFill>
              <a:srgbClr val="FF0000"/>
            </a:solidFill>
            <a:prstDash val="solid"/>
            <a:miter lim="800000"/>
            <a:headEnd len="sm" w="sm" type="none"/>
            <a:tailEnd len="med" w="med" type="triangle"/>
          </a:ln>
        </p:spPr>
      </p:cxnSp>
      <p:sp>
        <p:nvSpPr>
          <p:cNvPr id="427" name="Google Shape;427;p21"/>
          <p:cNvSpPr txBox="1"/>
          <p:nvPr/>
        </p:nvSpPr>
        <p:spPr>
          <a:xfrm>
            <a:off x="10082122" y="1656834"/>
            <a:ext cx="13372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Reference</a:t>
            </a:r>
            <a:endParaRPr b="1" sz="1800">
              <a:solidFill>
                <a:srgbClr val="FF0000"/>
              </a:solidFill>
              <a:latin typeface="Arial"/>
              <a:ea typeface="Arial"/>
              <a:cs typeface="Arial"/>
              <a:sym typeface="Arial"/>
            </a:endParaRPr>
          </a:p>
        </p:txBody>
      </p:sp>
      <p:sp>
        <p:nvSpPr>
          <p:cNvPr id="428" name="Google Shape;42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429" name="Google Shape;429;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22"/>
          <p:cNvPicPr preferRelativeResize="0"/>
          <p:nvPr/>
        </p:nvPicPr>
        <p:blipFill rotWithShape="1">
          <a:blip r:embed="rId3">
            <a:alphaModFix/>
          </a:blip>
          <a:srcRect b="0" l="0" r="0" t="0"/>
          <a:stretch/>
        </p:blipFill>
        <p:spPr>
          <a:xfrm>
            <a:off x="262470" y="1130215"/>
            <a:ext cx="4055530" cy="5566917"/>
          </a:xfrm>
          <a:prstGeom prst="rect">
            <a:avLst/>
          </a:prstGeom>
          <a:noFill/>
          <a:ln>
            <a:noFill/>
          </a:ln>
        </p:spPr>
      </p:pic>
      <p:sp>
        <p:nvSpPr>
          <p:cNvPr id="435" name="Google Shape;435;p22"/>
          <p:cNvSpPr txBox="1"/>
          <p:nvPr/>
        </p:nvSpPr>
        <p:spPr>
          <a:xfrm>
            <a:off x="838200" y="160868"/>
            <a:ext cx="10515600" cy="78739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Arial"/>
              <a:buNone/>
            </a:pPr>
            <a:r>
              <a:rPr b="1" lang="en-US" sz="4400">
                <a:solidFill>
                  <a:schemeClr val="dk1"/>
                </a:solidFill>
                <a:latin typeface="Arial"/>
                <a:ea typeface="Arial"/>
                <a:cs typeface="Arial"/>
                <a:sym typeface="Arial"/>
              </a:rPr>
              <a:t>Stabilization of octupole deformation</a:t>
            </a:r>
            <a:endParaRPr b="1" sz="4400">
              <a:solidFill>
                <a:schemeClr val="dk1"/>
              </a:solidFill>
              <a:latin typeface="Arial"/>
              <a:ea typeface="Arial"/>
              <a:cs typeface="Arial"/>
              <a:sym typeface="Arial"/>
            </a:endParaRPr>
          </a:p>
        </p:txBody>
      </p:sp>
      <p:sp>
        <p:nvSpPr>
          <p:cNvPr id="436" name="Google Shape;436;p22"/>
          <p:cNvSpPr txBox="1"/>
          <p:nvPr/>
        </p:nvSpPr>
        <p:spPr>
          <a:xfrm>
            <a:off x="5083062" y="1231918"/>
            <a:ext cx="2025875" cy="79444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437" name="Google Shape;437;p22"/>
          <p:cNvSpPr txBox="1"/>
          <p:nvPr/>
        </p:nvSpPr>
        <p:spPr>
          <a:xfrm>
            <a:off x="4195815" y="2125861"/>
            <a:ext cx="144824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cxnSp>
        <p:nvCxnSpPr>
          <p:cNvPr id="438" name="Google Shape;438;p22"/>
          <p:cNvCxnSpPr>
            <a:stCxn id="437" idx="1"/>
          </p:cNvCxnSpPr>
          <p:nvPr/>
        </p:nvCxnSpPr>
        <p:spPr>
          <a:xfrm rot="10800000">
            <a:off x="3063315" y="2236127"/>
            <a:ext cx="1132500" cy="74400"/>
          </a:xfrm>
          <a:prstGeom prst="straightConnector1">
            <a:avLst/>
          </a:prstGeom>
          <a:noFill/>
          <a:ln cap="flat" cmpd="sng" w="9525">
            <a:solidFill>
              <a:srgbClr val="FF0000"/>
            </a:solidFill>
            <a:prstDash val="solid"/>
            <a:miter lim="800000"/>
            <a:headEnd len="sm" w="sm" type="none"/>
            <a:tailEnd len="med" w="med" type="triangle"/>
          </a:ln>
        </p:spPr>
      </p:cxnSp>
      <p:pic>
        <p:nvPicPr>
          <p:cNvPr id="439" name="Google Shape;439;p22"/>
          <p:cNvPicPr preferRelativeResize="0"/>
          <p:nvPr/>
        </p:nvPicPr>
        <p:blipFill rotWithShape="1">
          <a:blip r:embed="rId4">
            <a:alphaModFix/>
          </a:blip>
          <a:srcRect b="41686" l="18843" r="47331" t="50686"/>
          <a:stretch/>
        </p:blipFill>
        <p:spPr>
          <a:xfrm>
            <a:off x="7648904" y="1180101"/>
            <a:ext cx="4251022" cy="607095"/>
          </a:xfrm>
          <a:prstGeom prst="rect">
            <a:avLst/>
          </a:prstGeom>
          <a:noFill/>
          <a:ln>
            <a:noFill/>
          </a:ln>
        </p:spPr>
      </p:pic>
      <p:sp>
        <p:nvSpPr>
          <p:cNvPr id="440" name="Google Shape;440;p22"/>
          <p:cNvSpPr txBox="1"/>
          <p:nvPr/>
        </p:nvSpPr>
        <p:spPr>
          <a:xfrm>
            <a:off x="7464973" y="1728344"/>
            <a:ext cx="47270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Interpolation from the positive parity band</a:t>
            </a:r>
            <a:endParaRPr sz="1800">
              <a:solidFill>
                <a:schemeClr val="dk1"/>
              </a:solidFill>
              <a:latin typeface="Arial"/>
              <a:ea typeface="Arial"/>
              <a:cs typeface="Arial"/>
              <a:sym typeface="Arial"/>
            </a:endParaRPr>
          </a:p>
        </p:txBody>
      </p:sp>
      <p:pic>
        <p:nvPicPr>
          <p:cNvPr id="441" name="Google Shape;441;p22"/>
          <p:cNvPicPr preferRelativeResize="0"/>
          <p:nvPr/>
        </p:nvPicPr>
        <p:blipFill rotWithShape="1">
          <a:blip r:embed="rId5">
            <a:alphaModFix/>
          </a:blip>
          <a:srcRect b="0" l="0" r="0" t="0"/>
          <a:stretch/>
        </p:blipFill>
        <p:spPr>
          <a:xfrm>
            <a:off x="4692029" y="3244334"/>
            <a:ext cx="3635436" cy="2922604"/>
          </a:xfrm>
          <a:prstGeom prst="rect">
            <a:avLst/>
          </a:prstGeom>
          <a:noFill/>
          <a:ln>
            <a:noFill/>
          </a:ln>
        </p:spPr>
      </p:pic>
      <p:pic>
        <p:nvPicPr>
          <p:cNvPr id="442" name="Google Shape;442;p22"/>
          <p:cNvPicPr preferRelativeResize="0"/>
          <p:nvPr/>
        </p:nvPicPr>
        <p:blipFill rotWithShape="1">
          <a:blip r:embed="rId6">
            <a:alphaModFix/>
          </a:blip>
          <a:srcRect b="0" l="0" r="0" t="0"/>
          <a:stretch/>
        </p:blipFill>
        <p:spPr>
          <a:xfrm>
            <a:off x="8401737" y="3330868"/>
            <a:ext cx="3527793" cy="2836069"/>
          </a:xfrm>
          <a:prstGeom prst="rect">
            <a:avLst/>
          </a:prstGeom>
          <a:noFill/>
          <a:ln>
            <a:noFill/>
          </a:ln>
        </p:spPr>
      </p:pic>
      <p:sp>
        <p:nvSpPr>
          <p:cNvPr id="443" name="Google Shape;443;p22"/>
          <p:cNvSpPr txBox="1"/>
          <p:nvPr/>
        </p:nvSpPr>
        <p:spPr>
          <a:xfrm>
            <a:off x="6080562" y="6212988"/>
            <a:ext cx="102463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2800">
                <a:solidFill>
                  <a:schemeClr val="dk1"/>
                </a:solidFill>
                <a:latin typeface="Arial"/>
                <a:ea typeface="Arial"/>
                <a:cs typeface="Arial"/>
                <a:sym typeface="Arial"/>
              </a:rPr>
              <a:t>222</a:t>
            </a:r>
            <a:r>
              <a:rPr lang="en-US" sz="2800">
                <a:solidFill>
                  <a:schemeClr val="dk1"/>
                </a:solidFill>
                <a:latin typeface="Arial"/>
                <a:ea typeface="Arial"/>
                <a:cs typeface="Arial"/>
                <a:sym typeface="Arial"/>
              </a:rPr>
              <a:t>Ra</a:t>
            </a:r>
            <a:endParaRPr sz="2800">
              <a:solidFill>
                <a:schemeClr val="dk1"/>
              </a:solidFill>
              <a:latin typeface="Arial"/>
              <a:ea typeface="Arial"/>
              <a:cs typeface="Arial"/>
              <a:sym typeface="Arial"/>
            </a:endParaRPr>
          </a:p>
        </p:txBody>
      </p:sp>
      <p:sp>
        <p:nvSpPr>
          <p:cNvPr id="444" name="Google Shape;444;p22"/>
          <p:cNvSpPr txBox="1"/>
          <p:nvPr/>
        </p:nvSpPr>
        <p:spPr>
          <a:xfrm>
            <a:off x="9824750" y="6173287"/>
            <a:ext cx="102944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2800">
                <a:solidFill>
                  <a:schemeClr val="dk1"/>
                </a:solidFill>
                <a:latin typeface="Arial"/>
                <a:ea typeface="Arial"/>
                <a:cs typeface="Arial"/>
                <a:sym typeface="Arial"/>
              </a:rPr>
              <a:t>146</a:t>
            </a:r>
            <a:r>
              <a:rPr lang="en-US" sz="2800">
                <a:solidFill>
                  <a:schemeClr val="dk1"/>
                </a:solidFill>
                <a:latin typeface="Arial"/>
                <a:ea typeface="Arial"/>
                <a:cs typeface="Arial"/>
                <a:sym typeface="Arial"/>
              </a:rPr>
              <a:t>Ce</a:t>
            </a:r>
            <a:endParaRPr sz="2800">
              <a:solidFill>
                <a:schemeClr val="dk1"/>
              </a:solidFill>
              <a:latin typeface="Arial"/>
              <a:ea typeface="Arial"/>
              <a:cs typeface="Arial"/>
              <a:sym typeface="Arial"/>
            </a:endParaRPr>
          </a:p>
        </p:txBody>
      </p:sp>
      <p:sp>
        <p:nvSpPr>
          <p:cNvPr id="445" name="Google Shape;445;p22"/>
          <p:cNvSpPr txBox="1"/>
          <p:nvPr/>
        </p:nvSpPr>
        <p:spPr>
          <a:xfrm>
            <a:off x="5385563" y="3429000"/>
            <a:ext cx="6495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rigid</a:t>
            </a:r>
            <a:endParaRPr sz="1800">
              <a:solidFill>
                <a:schemeClr val="dk1"/>
              </a:solidFill>
              <a:latin typeface="Arial"/>
              <a:ea typeface="Arial"/>
              <a:cs typeface="Arial"/>
              <a:sym typeface="Arial"/>
            </a:endParaRPr>
          </a:p>
        </p:txBody>
      </p:sp>
      <p:sp>
        <p:nvSpPr>
          <p:cNvPr id="446" name="Google Shape;446;p22"/>
          <p:cNvSpPr txBox="1"/>
          <p:nvPr/>
        </p:nvSpPr>
        <p:spPr>
          <a:xfrm>
            <a:off x="6164617" y="4166401"/>
            <a:ext cx="13003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vibrational</a:t>
            </a:r>
            <a:endParaRPr sz="1800">
              <a:solidFill>
                <a:schemeClr val="dk1"/>
              </a:solidFill>
              <a:latin typeface="Arial"/>
              <a:ea typeface="Arial"/>
              <a:cs typeface="Arial"/>
              <a:sym typeface="Arial"/>
            </a:endParaRPr>
          </a:p>
        </p:txBody>
      </p:sp>
      <p:pic>
        <p:nvPicPr>
          <p:cNvPr id="447" name="Google Shape;447;p22"/>
          <p:cNvPicPr preferRelativeResize="0"/>
          <p:nvPr/>
        </p:nvPicPr>
        <p:blipFill rotWithShape="1">
          <a:blip r:embed="rId7">
            <a:alphaModFix/>
          </a:blip>
          <a:srcRect b="43542" l="52198" r="11033" t="48333"/>
          <a:stretch/>
        </p:blipFill>
        <p:spPr>
          <a:xfrm>
            <a:off x="5855345" y="2163643"/>
            <a:ext cx="5482155" cy="767240"/>
          </a:xfrm>
          <a:prstGeom prst="rect">
            <a:avLst/>
          </a:prstGeom>
          <a:noFill/>
          <a:ln>
            <a:noFill/>
          </a:ln>
        </p:spPr>
      </p:pic>
      <p:sp>
        <p:nvSpPr>
          <p:cNvPr id="448" name="Google Shape;448;p22"/>
          <p:cNvSpPr txBox="1"/>
          <p:nvPr/>
        </p:nvSpPr>
        <p:spPr>
          <a:xfrm>
            <a:off x="6592881" y="2906037"/>
            <a:ext cx="59081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Vibrational limit </a:t>
            </a:r>
            <a:r>
              <a:rPr lang="en-US" sz="1100">
                <a:solidFill>
                  <a:schemeClr val="dk1"/>
                </a:solidFill>
                <a:latin typeface="Arial"/>
                <a:ea typeface="Arial"/>
                <a:cs typeface="Arial"/>
                <a:sym typeface="Arial"/>
              </a:rPr>
              <a:t>[R. V. Jolos and P. Von Brentano, PRC 92, 044318 (2015)]</a:t>
            </a:r>
            <a:endParaRPr sz="1800">
              <a:solidFill>
                <a:schemeClr val="dk1"/>
              </a:solidFill>
              <a:latin typeface="Arial"/>
              <a:ea typeface="Arial"/>
              <a:cs typeface="Arial"/>
              <a:sym typeface="Arial"/>
            </a:endParaRPr>
          </a:p>
        </p:txBody>
      </p:sp>
      <p:sp>
        <p:nvSpPr>
          <p:cNvPr id="449" name="Google Shape;449;p22"/>
          <p:cNvSpPr txBox="1"/>
          <p:nvPr/>
        </p:nvSpPr>
        <p:spPr>
          <a:xfrm>
            <a:off x="5385563" y="4042164"/>
            <a:ext cx="5597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exp</a:t>
            </a:r>
            <a:endParaRPr sz="1800">
              <a:solidFill>
                <a:srgbClr val="FF0000"/>
              </a:solidFill>
              <a:latin typeface="Arial"/>
              <a:ea typeface="Arial"/>
              <a:cs typeface="Arial"/>
              <a:sym typeface="Arial"/>
            </a:endParaRPr>
          </a:p>
        </p:txBody>
      </p:sp>
      <p:sp>
        <p:nvSpPr>
          <p:cNvPr id="450" name="Google Shape;450;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451" name="Google Shape;45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23"/>
          <p:cNvPicPr preferRelativeResize="0"/>
          <p:nvPr/>
        </p:nvPicPr>
        <p:blipFill rotWithShape="1">
          <a:blip r:embed="rId3">
            <a:alphaModFix/>
          </a:blip>
          <a:srcRect b="24806" l="33472" r="52986" t="29586"/>
          <a:stretch/>
        </p:blipFill>
        <p:spPr>
          <a:xfrm>
            <a:off x="10036447" y="2955898"/>
            <a:ext cx="2155553" cy="3902102"/>
          </a:xfrm>
          <a:prstGeom prst="rect">
            <a:avLst/>
          </a:prstGeom>
          <a:noFill/>
          <a:ln>
            <a:noFill/>
          </a:ln>
        </p:spPr>
      </p:pic>
      <p:sp>
        <p:nvSpPr>
          <p:cNvPr id="457" name="Google Shape;457;p23"/>
          <p:cNvSpPr txBox="1"/>
          <p:nvPr>
            <p:ph type="title"/>
          </p:nvPr>
        </p:nvSpPr>
        <p:spPr>
          <a:xfrm>
            <a:off x="838200" y="18256"/>
            <a:ext cx="10515600" cy="1325563"/>
          </a:xfrm>
          <a:prstGeom prst="rect">
            <a:avLst/>
          </a:prstGeom>
          <a:blipFill rotWithShape="1">
            <a:blip r:embed="rId4">
              <a:alphaModFix/>
            </a:blip>
            <a:stretch>
              <a:fillRect b="0" l="-2377" r="0" t="0"/>
            </a:stretch>
          </a:blip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Font typeface="Arial"/>
              <a:buNone/>
            </a:pPr>
            <a:r>
              <a:rPr lang="en-US"/>
              <a:t> </a:t>
            </a:r>
            <a:endParaRPr/>
          </a:p>
        </p:txBody>
      </p:sp>
      <p:sp>
        <p:nvSpPr>
          <p:cNvPr id="458" name="Google Shape;458;p23"/>
          <p:cNvSpPr txBox="1"/>
          <p:nvPr>
            <p:ph idx="1" type="body"/>
          </p:nvPr>
        </p:nvSpPr>
        <p:spPr>
          <a:xfrm>
            <a:off x="474919" y="2921554"/>
            <a:ext cx="10515600" cy="3918190"/>
          </a:xfrm>
          <a:prstGeom prst="rect">
            <a:avLst/>
          </a:prstGeom>
          <a:blipFill rotWithShape="1">
            <a:blip r:embed="rId5">
              <a:alphaModFix/>
            </a:blip>
            <a:stretch>
              <a:fillRect b="0" l="-1043" r="0" t="-2177"/>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endParaRPr/>
          </a:p>
        </p:txBody>
      </p:sp>
      <p:sp>
        <p:nvSpPr>
          <p:cNvPr id="459" name="Google Shape;459;p23"/>
          <p:cNvSpPr txBox="1"/>
          <p:nvPr/>
        </p:nvSpPr>
        <p:spPr>
          <a:xfrm>
            <a:off x="541867" y="1343819"/>
            <a:ext cx="10617200" cy="1164934"/>
          </a:xfrm>
          <a:prstGeom prst="rect">
            <a:avLst/>
          </a:prstGeom>
          <a:blipFill rotWithShape="1">
            <a:blip r:embed="rId6">
              <a:alphaModFix/>
            </a:blip>
            <a:stretch>
              <a:fillRect b="-3646" l="-402" r="0" t="-312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460" name="Google Shape;460;p23"/>
          <p:cNvSpPr txBox="1"/>
          <p:nvPr/>
        </p:nvSpPr>
        <p:spPr>
          <a:xfrm>
            <a:off x="8898466" y="6433374"/>
            <a:ext cx="138852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P. D. Cottle </a:t>
            </a:r>
            <a:r>
              <a:rPr i="1" lang="en-US" sz="1200">
                <a:solidFill>
                  <a:schemeClr val="dk1"/>
                </a:solidFill>
                <a:latin typeface="Arial"/>
                <a:ea typeface="Arial"/>
                <a:cs typeface="Arial"/>
                <a:sym typeface="Arial"/>
              </a:rPr>
              <a:t>et al.</a:t>
            </a:r>
            <a:endParaRPr i="1" sz="1200">
              <a:solidFill>
                <a:schemeClr val="dk1"/>
              </a:solidFill>
              <a:latin typeface="Arial"/>
              <a:ea typeface="Arial"/>
              <a:cs typeface="Arial"/>
              <a:sym typeface="Arial"/>
            </a:endParaRPr>
          </a:p>
        </p:txBody>
      </p:sp>
      <p:sp>
        <p:nvSpPr>
          <p:cNvPr id="461" name="Google Shape;46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462" name="Google Shape;46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24"/>
          <p:cNvSpPr txBox="1"/>
          <p:nvPr>
            <p:ph type="title"/>
          </p:nvPr>
        </p:nvSpPr>
        <p:spPr>
          <a:xfrm>
            <a:off x="580697" y="7127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Objectives</a:t>
            </a:r>
            <a:endParaRPr/>
          </a:p>
        </p:txBody>
      </p:sp>
      <p:sp>
        <p:nvSpPr>
          <p:cNvPr id="469" name="Google Shape;469;p24"/>
          <p:cNvSpPr txBox="1"/>
          <p:nvPr>
            <p:ph idx="1" type="body"/>
          </p:nvPr>
        </p:nvSpPr>
        <p:spPr>
          <a:xfrm>
            <a:off x="838200" y="1199837"/>
            <a:ext cx="11509268" cy="288734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Systematic </a:t>
            </a:r>
            <a:r>
              <a:rPr lang="en-US">
                <a:latin typeface="Arial"/>
                <a:ea typeface="Arial"/>
                <a:cs typeface="Arial"/>
                <a:sym typeface="Arial"/>
              </a:rPr>
              <a:t>β</a:t>
            </a:r>
            <a:r>
              <a:rPr baseline="-25000" lang="en-US"/>
              <a:t>3</a:t>
            </a:r>
            <a:r>
              <a:rPr lang="en-US"/>
              <a:t> measurements of Z~56/N~88 region at OEDO</a:t>
            </a:r>
            <a:endParaRPr/>
          </a:p>
          <a:p>
            <a:pPr indent="-228600" lvl="1" marL="685800" rtl="0" algn="l">
              <a:lnSpc>
                <a:spcPct val="90000"/>
              </a:lnSpc>
              <a:spcBef>
                <a:spcPts val="500"/>
              </a:spcBef>
              <a:spcAft>
                <a:spcPts val="0"/>
              </a:spcAft>
              <a:buClr>
                <a:schemeClr val="dk1"/>
              </a:buClr>
              <a:buSzPts val="2400"/>
              <a:buChar char="•"/>
            </a:pPr>
            <a:r>
              <a:rPr lang="en-US"/>
              <a:t>Especially Ce isotopes where no B(E3) or </a:t>
            </a:r>
            <a:r>
              <a:rPr lang="en-US">
                <a:latin typeface="Arial"/>
                <a:ea typeface="Arial"/>
                <a:cs typeface="Arial"/>
                <a:sym typeface="Arial"/>
              </a:rPr>
              <a:t>β</a:t>
            </a:r>
            <a:r>
              <a:rPr baseline="-25000" lang="en-US"/>
              <a:t>3</a:t>
            </a:r>
            <a:r>
              <a:rPr lang="en-US"/>
              <a:t> measurements</a:t>
            </a:r>
            <a:endParaRPr/>
          </a:p>
          <a:p>
            <a:pPr indent="-228600" lvl="0" marL="228600" rtl="0" algn="l">
              <a:lnSpc>
                <a:spcPct val="90000"/>
              </a:lnSpc>
              <a:spcBef>
                <a:spcPts val="1000"/>
              </a:spcBef>
              <a:spcAft>
                <a:spcPts val="0"/>
              </a:spcAft>
              <a:buClr>
                <a:schemeClr val="dk1"/>
              </a:buClr>
              <a:buSzPts val="2800"/>
              <a:buChar char="•"/>
            </a:pPr>
            <a:r>
              <a:rPr lang="en-US"/>
              <a:t>Experimentally assign the 3- state (</a:t>
            </a:r>
            <a:r>
              <a:rPr baseline="30000" lang="en-US"/>
              <a:t>148</a:t>
            </a:r>
            <a:r>
              <a:rPr lang="en-US"/>
              <a:t>Ce) from the angular distribution of recoil particles</a:t>
            </a:r>
            <a:endParaRPr/>
          </a:p>
          <a:p>
            <a:pPr indent="-228600" lvl="0" marL="228600" rtl="0" algn="l">
              <a:lnSpc>
                <a:spcPct val="90000"/>
              </a:lnSpc>
              <a:spcBef>
                <a:spcPts val="1000"/>
              </a:spcBef>
              <a:spcAft>
                <a:spcPts val="0"/>
              </a:spcAft>
              <a:buClr>
                <a:schemeClr val="dk1"/>
              </a:buClr>
              <a:buSzPts val="2800"/>
              <a:buChar char="•"/>
            </a:pPr>
            <a:r>
              <a:rPr lang="en-US"/>
              <a:t>From (p, p’) and (d, d’), both electromagnetic and hadronic octupole moments can be obtained</a:t>
            </a:r>
            <a:endParaRPr/>
          </a:p>
        </p:txBody>
      </p:sp>
      <p:sp>
        <p:nvSpPr>
          <p:cNvPr id="470" name="Google Shape;470;p24"/>
          <p:cNvSpPr txBox="1"/>
          <p:nvPr/>
        </p:nvSpPr>
        <p:spPr>
          <a:xfrm>
            <a:off x="838200" y="4759352"/>
            <a:ext cx="10515600" cy="209864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Starting from N=88 isotones, we are planning to extend this measurement to N=92 isotones in the following proposals.</a:t>
            </a:r>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Arial"/>
                <a:ea typeface="Arial"/>
                <a:cs typeface="Arial"/>
                <a:sym typeface="Arial"/>
              </a:rPr>
              <a:t>This study could be extended to another region of octupole collectivity</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sp>
        <p:nvSpPr>
          <p:cNvPr id="471" name="Google Shape;471;p24"/>
          <p:cNvSpPr txBox="1"/>
          <p:nvPr/>
        </p:nvSpPr>
        <p:spPr>
          <a:xfrm>
            <a:off x="580697" y="3687584"/>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Future</a:t>
            </a:r>
            <a:endParaRPr sz="4400">
              <a:solidFill>
                <a:schemeClr val="dk1"/>
              </a:solidFill>
              <a:latin typeface="Arial"/>
              <a:ea typeface="Arial"/>
              <a:cs typeface="Arial"/>
              <a:sym typeface="Arial"/>
            </a:endParaRPr>
          </a:p>
        </p:txBody>
      </p:sp>
      <p:sp>
        <p:nvSpPr>
          <p:cNvPr id="472" name="Google Shape;47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473" name="Google Shape;473;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25"/>
          <p:cNvSpPr txBox="1"/>
          <p:nvPr>
            <p:ph type="title"/>
          </p:nvPr>
        </p:nvSpPr>
        <p:spPr>
          <a:xfrm>
            <a:off x="736600"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Beamtime request</a:t>
            </a:r>
            <a:endParaRPr/>
          </a:p>
        </p:txBody>
      </p:sp>
      <p:sp>
        <p:nvSpPr>
          <p:cNvPr id="479" name="Google Shape;479;p25"/>
          <p:cNvSpPr txBox="1"/>
          <p:nvPr/>
        </p:nvSpPr>
        <p:spPr>
          <a:xfrm>
            <a:off x="1018335" y="1033205"/>
            <a:ext cx="9791262" cy="615553"/>
          </a:xfrm>
          <a:prstGeom prst="rect">
            <a:avLst/>
          </a:prstGeom>
          <a:blipFill rotWithShape="1">
            <a:blip r:embed="rId3">
              <a:alphaModFix/>
            </a:blip>
            <a:stretch>
              <a:fillRect b="0" l="-1494" r="0" t="-1188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480" name="Google Shape;480;p25"/>
          <p:cNvSpPr txBox="1"/>
          <p:nvPr/>
        </p:nvSpPr>
        <p:spPr>
          <a:xfrm>
            <a:off x="838200" y="5760608"/>
            <a:ext cx="10515600" cy="1025857"/>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marR="0" rtl="0" algn="l">
              <a:lnSpc>
                <a:spcPct val="90000"/>
              </a:lnSpc>
              <a:spcBef>
                <a:spcPts val="0"/>
              </a:spcBef>
              <a:spcAft>
                <a:spcPts val="0"/>
              </a:spcAft>
              <a:buClr>
                <a:schemeClr val="dk1"/>
              </a:buClr>
              <a:buSzPct val="100000"/>
              <a:buFont typeface="Arial"/>
              <a:buChar char="•"/>
            </a:pPr>
            <a:r>
              <a:rPr lang="en-US" sz="2800">
                <a:solidFill>
                  <a:schemeClr val="dk1"/>
                </a:solidFill>
                <a:latin typeface="Arial"/>
                <a:ea typeface="Arial"/>
                <a:cs typeface="Arial"/>
                <a:sym typeface="Arial"/>
              </a:rPr>
              <a:t>We adjusted our beamtime requests to ~1000 gamma counts or ¼ day at minimum.</a:t>
            </a:r>
            <a:endParaRPr/>
          </a:p>
          <a:p>
            <a:pPr indent="-228600" lvl="0" marL="228600" marR="0" rtl="0" algn="l">
              <a:lnSpc>
                <a:spcPct val="90000"/>
              </a:lnSpc>
              <a:spcBef>
                <a:spcPts val="1000"/>
              </a:spcBef>
              <a:spcAft>
                <a:spcPts val="0"/>
              </a:spcAft>
              <a:buClr>
                <a:schemeClr val="dk1"/>
              </a:buClr>
              <a:buSzPct val="100000"/>
              <a:buFont typeface="Arial"/>
              <a:buChar char="•"/>
            </a:pPr>
            <a:r>
              <a:rPr lang="en-US" sz="2800">
                <a:solidFill>
                  <a:schemeClr val="dk1"/>
                </a:solidFill>
                <a:latin typeface="Arial"/>
                <a:ea typeface="Arial"/>
                <a:cs typeface="Arial"/>
                <a:sym typeface="Arial"/>
              </a:rPr>
              <a:t>Beam tuning increased</a:t>
            </a:r>
            <a:endParaRPr/>
          </a:p>
        </p:txBody>
      </p:sp>
      <p:sp>
        <p:nvSpPr>
          <p:cNvPr id="481" name="Google Shape;481;p25"/>
          <p:cNvSpPr txBox="1"/>
          <p:nvPr/>
        </p:nvSpPr>
        <p:spPr>
          <a:xfrm>
            <a:off x="4926625" y="982957"/>
            <a:ext cx="4578369" cy="391839"/>
          </a:xfrm>
          <a:prstGeom prst="rect">
            <a:avLst/>
          </a:prstGeom>
          <a:blipFill rotWithShape="1">
            <a:blip r:embed="rId4">
              <a:alphaModFix/>
            </a:blip>
            <a:stretch>
              <a:fillRect b="-18462" l="-1065" r="-533" t="-615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pic>
        <p:nvPicPr>
          <p:cNvPr id="482" name="Google Shape;482;p25"/>
          <p:cNvPicPr preferRelativeResize="0"/>
          <p:nvPr/>
        </p:nvPicPr>
        <p:blipFill rotWithShape="1">
          <a:blip r:embed="rId5">
            <a:alphaModFix/>
          </a:blip>
          <a:srcRect b="9829" l="13855" r="18956" t="21073"/>
          <a:stretch/>
        </p:blipFill>
        <p:spPr>
          <a:xfrm>
            <a:off x="1748789" y="1450227"/>
            <a:ext cx="7350443" cy="4310382"/>
          </a:xfrm>
          <a:prstGeom prst="rect">
            <a:avLst/>
          </a:prstGeom>
          <a:noFill/>
          <a:ln>
            <a:noFill/>
          </a:ln>
        </p:spPr>
      </p:pic>
      <p:sp>
        <p:nvSpPr>
          <p:cNvPr id="483" name="Google Shape;483;p25"/>
          <p:cNvSpPr/>
          <p:nvPr/>
        </p:nvSpPr>
        <p:spPr>
          <a:xfrm>
            <a:off x="1326094" y="2101270"/>
            <a:ext cx="197906" cy="1918279"/>
          </a:xfrm>
          <a:prstGeom prst="lef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84" name="Google Shape;484;p25"/>
          <p:cNvSpPr/>
          <p:nvPr/>
        </p:nvSpPr>
        <p:spPr>
          <a:xfrm>
            <a:off x="1339535" y="4149952"/>
            <a:ext cx="184465" cy="812574"/>
          </a:xfrm>
          <a:prstGeom prst="lef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85" name="Google Shape;485;p25"/>
          <p:cNvSpPr txBox="1"/>
          <p:nvPr/>
        </p:nvSpPr>
        <p:spPr>
          <a:xfrm>
            <a:off x="447708" y="2884646"/>
            <a:ext cx="78098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N=88</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3.75d</a:t>
            </a:r>
            <a:endParaRPr sz="1800">
              <a:solidFill>
                <a:schemeClr val="dk1"/>
              </a:solidFill>
              <a:latin typeface="Arial"/>
              <a:ea typeface="Arial"/>
              <a:cs typeface="Arial"/>
              <a:sym typeface="Arial"/>
            </a:endParaRPr>
          </a:p>
        </p:txBody>
      </p:sp>
      <p:sp>
        <p:nvSpPr>
          <p:cNvPr id="486" name="Google Shape;486;p25"/>
          <p:cNvSpPr txBox="1"/>
          <p:nvPr/>
        </p:nvSpPr>
        <p:spPr>
          <a:xfrm>
            <a:off x="493749" y="4389714"/>
            <a:ext cx="78098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N=90</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3d</a:t>
            </a:r>
            <a:endParaRPr sz="1800">
              <a:solidFill>
                <a:schemeClr val="dk1"/>
              </a:solidFill>
              <a:latin typeface="Arial"/>
              <a:ea typeface="Arial"/>
              <a:cs typeface="Arial"/>
              <a:sym typeface="Arial"/>
            </a:endParaRPr>
          </a:p>
        </p:txBody>
      </p:sp>
      <p:sp>
        <p:nvSpPr>
          <p:cNvPr id="487" name="Google Shape;487;p25"/>
          <p:cNvSpPr/>
          <p:nvPr/>
        </p:nvSpPr>
        <p:spPr>
          <a:xfrm>
            <a:off x="1837267" y="2139064"/>
            <a:ext cx="7103533" cy="942977"/>
          </a:xfrm>
          <a:prstGeom prst="rect">
            <a:avLst/>
          </a:prstGeom>
          <a:noFill/>
          <a:ln cap="flat" cmpd="sng" w="381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8" name="Google Shape;488;p25"/>
          <p:cNvSpPr txBox="1"/>
          <p:nvPr/>
        </p:nvSpPr>
        <p:spPr>
          <a:xfrm>
            <a:off x="9029278" y="2425886"/>
            <a:ext cx="119776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accent1"/>
                </a:solidFill>
                <a:latin typeface="Arial"/>
                <a:ea typeface="Arial"/>
                <a:cs typeface="Arial"/>
                <a:sym typeface="Arial"/>
              </a:rPr>
              <a:t>reference</a:t>
            </a:r>
            <a:endParaRPr sz="1800">
              <a:solidFill>
                <a:schemeClr val="accent1"/>
              </a:solidFill>
              <a:latin typeface="Arial"/>
              <a:ea typeface="Arial"/>
              <a:cs typeface="Arial"/>
              <a:sym typeface="Arial"/>
            </a:endParaRPr>
          </a:p>
        </p:txBody>
      </p:sp>
      <p:sp>
        <p:nvSpPr>
          <p:cNvPr id="489" name="Google Shape;48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490" name="Google Shape;490;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26"/>
          <p:cNvSpPr txBox="1"/>
          <p:nvPr>
            <p:ph type="title"/>
          </p:nvPr>
        </p:nvSpPr>
        <p:spPr>
          <a:xfrm>
            <a:off x="694267" y="-6667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rPr lang="en-US" sz="3200"/>
              <a:t>Previous PAC comments</a:t>
            </a:r>
            <a:endParaRPr sz="3200"/>
          </a:p>
        </p:txBody>
      </p:sp>
      <p:sp>
        <p:nvSpPr>
          <p:cNvPr id="496" name="Google Shape;496;p26"/>
          <p:cNvSpPr txBox="1"/>
          <p:nvPr>
            <p:ph idx="1" type="body"/>
          </p:nvPr>
        </p:nvSpPr>
        <p:spPr>
          <a:xfrm>
            <a:off x="838200" y="4453467"/>
            <a:ext cx="10515600" cy="196903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What is the confidence level that the fit to the simulated angular distribution shown in fugure9 distinguishes a 3- assignment from 2+ for 148Ce</a:t>
            </a:r>
            <a:endParaRPr/>
          </a:p>
          <a:p>
            <a:pPr indent="-228600" lvl="1" marL="685800" rtl="0" algn="l">
              <a:lnSpc>
                <a:spcPct val="90000"/>
              </a:lnSpc>
              <a:spcBef>
                <a:spcPts val="500"/>
              </a:spcBef>
              <a:spcAft>
                <a:spcPts val="0"/>
              </a:spcAft>
              <a:buClr>
                <a:schemeClr val="dk1"/>
              </a:buClr>
              <a:buSzPts val="2000"/>
              <a:buChar char="•"/>
            </a:pPr>
            <a:r>
              <a:rPr lang="en-US" sz="2000"/>
              <a:t>The chi-square values of simulated spectrum gives 100% confidence level.</a:t>
            </a:r>
            <a:endParaRPr/>
          </a:p>
          <a:p>
            <a:pPr indent="-228600" lvl="1" marL="685800" rtl="0" algn="l">
              <a:lnSpc>
                <a:spcPct val="90000"/>
              </a:lnSpc>
              <a:spcBef>
                <a:spcPts val="500"/>
              </a:spcBef>
              <a:spcAft>
                <a:spcPts val="0"/>
              </a:spcAft>
              <a:buClr>
                <a:schemeClr val="dk1"/>
              </a:buClr>
              <a:buSzPts val="2000"/>
              <a:buChar char="•"/>
            </a:pPr>
            <a:r>
              <a:rPr lang="en-US" sz="2000"/>
              <a:t>&gt;95% confidence with 0.5 deg shift</a:t>
            </a:r>
            <a:br>
              <a:rPr lang="en-US" sz="2000"/>
            </a:br>
            <a:r>
              <a:rPr lang="en-US" sz="2000"/>
              <a:t>or 1 count/strip background</a:t>
            </a:r>
            <a:endParaRPr sz="2000"/>
          </a:p>
        </p:txBody>
      </p:sp>
      <p:sp>
        <p:nvSpPr>
          <p:cNvPr id="497" name="Google Shape;497;p26"/>
          <p:cNvSpPr txBox="1"/>
          <p:nvPr/>
        </p:nvSpPr>
        <p:spPr>
          <a:xfrm>
            <a:off x="694267" y="3429000"/>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Arial"/>
              <a:buNone/>
            </a:pPr>
            <a:r>
              <a:rPr lang="en-US" sz="3200">
                <a:solidFill>
                  <a:schemeClr val="dk1"/>
                </a:solidFill>
                <a:latin typeface="Arial"/>
                <a:ea typeface="Arial"/>
                <a:cs typeface="Arial"/>
                <a:sym typeface="Arial"/>
              </a:rPr>
              <a:t>Comments from referees</a:t>
            </a:r>
            <a:endParaRPr sz="3200">
              <a:solidFill>
                <a:schemeClr val="dk1"/>
              </a:solidFill>
              <a:latin typeface="Arial"/>
              <a:ea typeface="Arial"/>
              <a:cs typeface="Arial"/>
              <a:sym typeface="Arial"/>
            </a:endParaRPr>
          </a:p>
        </p:txBody>
      </p:sp>
      <p:sp>
        <p:nvSpPr>
          <p:cNvPr id="498" name="Google Shape;498;p26"/>
          <p:cNvSpPr txBox="1"/>
          <p:nvPr/>
        </p:nvSpPr>
        <p:spPr>
          <a:xfrm>
            <a:off x="838200" y="1086644"/>
            <a:ext cx="10515600" cy="2774156"/>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90000"/>
              </a:lnSpc>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The authors were forced to readjust the BigRIPS settings following the technical comments and </a:t>
            </a:r>
            <a:r>
              <a:rPr lang="en-US" sz="2000">
                <a:solidFill>
                  <a:srgbClr val="FF0000"/>
                </a:solidFill>
                <a:latin typeface="Arial"/>
                <a:ea typeface="Arial"/>
                <a:cs typeface="Arial"/>
                <a:sym typeface="Arial"/>
              </a:rPr>
              <a:t>asked for significantly more beam time</a:t>
            </a:r>
            <a:r>
              <a:rPr lang="en-US" sz="2000">
                <a:solidFill>
                  <a:schemeClr val="dk1"/>
                </a:solidFill>
                <a:latin typeface="Arial"/>
                <a:ea typeface="Arial"/>
                <a:cs typeface="Arial"/>
                <a:sym typeface="Arial"/>
              </a:rPr>
              <a:t> during the presentation. The PAC considered this change as not an appropriate procedure…</a:t>
            </a:r>
            <a:endParaRPr/>
          </a:p>
          <a:p>
            <a:pPr indent="-228600" lvl="1" marL="6858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We changed the BigRIPS settings to maximize the rate.</a:t>
            </a:r>
            <a:endParaRPr/>
          </a:p>
          <a:p>
            <a:pPr indent="-228600" lvl="1" marL="6858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We adjusted the beam time request to 1000 gamma counts.</a:t>
            </a:r>
            <a:endParaRPr/>
          </a:p>
          <a:p>
            <a:pPr indent="-228600" lvl="1" marL="6858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3.75d for N=88, 3d for N=90</a:t>
            </a:r>
            <a:endParaRPr/>
          </a:p>
          <a:p>
            <a:pPr indent="-228600" lvl="0" marL="228600" marR="0" rtl="0" algn="l">
              <a:lnSpc>
                <a:spcPct val="90000"/>
              </a:lnSpc>
              <a:spcBef>
                <a:spcPts val="1000"/>
              </a:spcBef>
              <a:spcAft>
                <a:spcPts val="0"/>
              </a:spcAft>
              <a:buClr>
                <a:schemeClr val="dk1"/>
              </a:buClr>
              <a:buSzPts val="2000"/>
              <a:buFont typeface="Arial"/>
              <a:buChar char="•"/>
            </a:pPr>
            <a:r>
              <a:rPr lang="en-US" sz="2000">
                <a:solidFill>
                  <a:schemeClr val="dk1"/>
                </a:solidFill>
                <a:latin typeface="Arial"/>
                <a:ea typeface="Arial"/>
                <a:cs typeface="Arial"/>
                <a:sym typeface="Arial"/>
              </a:rPr>
              <a:t>The authors are encouraged to apply at the next opportunity after further clarification on the measurement </a:t>
            </a:r>
            <a:r>
              <a:rPr lang="en-US" sz="2000">
                <a:solidFill>
                  <a:srgbClr val="FF0000"/>
                </a:solidFill>
                <a:latin typeface="Arial"/>
                <a:ea typeface="Arial"/>
                <a:cs typeface="Arial"/>
                <a:sym typeface="Arial"/>
              </a:rPr>
              <a:t>feasibility at low θCM angles</a:t>
            </a:r>
            <a:r>
              <a:rPr lang="en-US" sz="2000">
                <a:solidFill>
                  <a:schemeClr val="dk1"/>
                </a:solidFill>
                <a:latin typeface="Arial"/>
                <a:ea typeface="Arial"/>
                <a:cs typeface="Arial"/>
                <a:sym typeface="Arial"/>
              </a:rPr>
              <a:t> for spin-parity determination.</a:t>
            </a:r>
            <a:endParaRPr/>
          </a:p>
          <a:p>
            <a:pPr indent="-228600" lvl="1" marL="6858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We added a Geant4 simulation</a:t>
            </a:r>
            <a:endParaRPr b="0" i="0" sz="2000" u="none" cap="none" strike="noStrike">
              <a:solidFill>
                <a:schemeClr val="dk1"/>
              </a:solidFill>
              <a:latin typeface="Arial"/>
              <a:ea typeface="Arial"/>
              <a:cs typeface="Arial"/>
              <a:sym typeface="Arial"/>
            </a:endParaRPr>
          </a:p>
        </p:txBody>
      </p:sp>
      <p:pic>
        <p:nvPicPr>
          <p:cNvPr id="499" name="Google Shape;499;p26"/>
          <p:cNvPicPr preferRelativeResize="0"/>
          <p:nvPr/>
        </p:nvPicPr>
        <p:blipFill rotWithShape="1">
          <a:blip r:embed="rId3">
            <a:alphaModFix/>
          </a:blip>
          <a:srcRect b="0" l="0" r="0" t="0"/>
          <a:stretch/>
        </p:blipFill>
        <p:spPr>
          <a:xfrm>
            <a:off x="8892997" y="5437305"/>
            <a:ext cx="3211919" cy="1411079"/>
          </a:xfrm>
          <a:prstGeom prst="rect">
            <a:avLst/>
          </a:prstGeom>
          <a:noFill/>
          <a:ln>
            <a:noFill/>
          </a:ln>
        </p:spPr>
      </p:pic>
      <p:sp>
        <p:nvSpPr>
          <p:cNvPr id="500" name="Google Shape;50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501" name="Google Shape;501;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5" name="Shape 505"/>
        <p:cNvGrpSpPr/>
        <p:nvPr/>
      </p:nvGrpSpPr>
      <p:grpSpPr>
        <a:xfrm>
          <a:off x="0" y="0"/>
          <a:ext cx="0" cy="0"/>
          <a:chOff x="0" y="0"/>
          <a:chExt cx="0" cy="0"/>
        </a:xfrm>
      </p:grpSpPr>
      <p:sp>
        <p:nvSpPr>
          <p:cNvPr id="506" name="Google Shape;506;p27"/>
          <p:cNvSpPr/>
          <p:nvPr/>
        </p:nvSpPr>
        <p:spPr>
          <a:xfrm>
            <a:off x="9351744" y="3068075"/>
            <a:ext cx="2706795" cy="3675918"/>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7" name="Google Shape;507;p27"/>
          <p:cNvSpPr/>
          <p:nvPr/>
        </p:nvSpPr>
        <p:spPr>
          <a:xfrm>
            <a:off x="7135062" y="987329"/>
            <a:ext cx="4923478" cy="2222266"/>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8" name="Google Shape;508;p27"/>
          <p:cNvSpPr/>
          <p:nvPr/>
        </p:nvSpPr>
        <p:spPr>
          <a:xfrm>
            <a:off x="221701" y="3364270"/>
            <a:ext cx="8896556" cy="3420687"/>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9" name="Google Shape;509;p27"/>
          <p:cNvSpPr/>
          <p:nvPr/>
        </p:nvSpPr>
        <p:spPr>
          <a:xfrm>
            <a:off x="426346" y="987328"/>
            <a:ext cx="6397852" cy="2222266"/>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10" name="Google Shape;510;p27"/>
          <p:cNvPicPr preferRelativeResize="0"/>
          <p:nvPr/>
        </p:nvPicPr>
        <p:blipFill rotWithShape="1">
          <a:blip r:embed="rId3">
            <a:alphaModFix/>
          </a:blip>
          <a:srcRect b="8923" l="24621" r="51867" t="31157"/>
          <a:stretch/>
        </p:blipFill>
        <p:spPr>
          <a:xfrm>
            <a:off x="254000" y="3643830"/>
            <a:ext cx="1920816" cy="3100163"/>
          </a:xfrm>
          <a:prstGeom prst="rect">
            <a:avLst/>
          </a:prstGeom>
          <a:noFill/>
          <a:ln>
            <a:noFill/>
          </a:ln>
        </p:spPr>
      </p:pic>
      <p:sp>
        <p:nvSpPr>
          <p:cNvPr id="511" name="Google Shape;511;p27"/>
          <p:cNvSpPr txBox="1"/>
          <p:nvPr>
            <p:ph type="title"/>
          </p:nvPr>
        </p:nvSpPr>
        <p:spPr>
          <a:xfrm>
            <a:off x="1143958" y="-7051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Impact of octupole deformation</a:t>
            </a:r>
            <a:endParaRPr/>
          </a:p>
        </p:txBody>
      </p:sp>
      <p:sp>
        <p:nvSpPr>
          <p:cNvPr id="512" name="Google Shape;512;p27"/>
          <p:cNvSpPr txBox="1"/>
          <p:nvPr/>
        </p:nvSpPr>
        <p:spPr>
          <a:xfrm>
            <a:off x="-1" y="1030614"/>
            <a:ext cx="6824199" cy="1100866"/>
          </a:xfrm>
          <a:prstGeom prst="rect">
            <a:avLst/>
          </a:prstGeom>
          <a:noFill/>
          <a:ln>
            <a:noFill/>
          </a:ln>
        </p:spPr>
        <p:txBody>
          <a:bodyPr anchorCtr="0" anchor="t" bIns="45700" lIns="91425" spcFirstLastPara="1" rIns="91425" wrap="square" tIns="45700">
            <a:normAutofit/>
          </a:bodyPr>
          <a:lstStyle/>
          <a:p>
            <a:pPr indent="0" lvl="1" marL="457200" marR="0" rtl="0" algn="l">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Atomic EDMs for fundamental symmetry</a:t>
            </a:r>
            <a:endParaRPr/>
          </a:p>
        </p:txBody>
      </p:sp>
      <p:sp>
        <p:nvSpPr>
          <p:cNvPr id="513" name="Google Shape;513;p27"/>
          <p:cNvSpPr txBox="1"/>
          <p:nvPr/>
        </p:nvSpPr>
        <p:spPr>
          <a:xfrm>
            <a:off x="6316081" y="5826978"/>
            <a:ext cx="175521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Guillaume Scamps and Cédric Simenel, Nature 564, 382-385 (2018)</a:t>
            </a:r>
            <a:endParaRPr sz="1200">
              <a:solidFill>
                <a:schemeClr val="dk1"/>
              </a:solidFill>
              <a:latin typeface="Arial"/>
              <a:ea typeface="Arial"/>
              <a:cs typeface="Arial"/>
              <a:sym typeface="Arial"/>
            </a:endParaRPr>
          </a:p>
        </p:txBody>
      </p:sp>
      <p:sp>
        <p:nvSpPr>
          <p:cNvPr id="514" name="Google Shape;514;p27"/>
          <p:cNvSpPr txBox="1"/>
          <p:nvPr/>
        </p:nvSpPr>
        <p:spPr>
          <a:xfrm>
            <a:off x="6713480" y="1078184"/>
            <a:ext cx="6758045" cy="2821336"/>
          </a:xfrm>
          <a:prstGeom prst="rect">
            <a:avLst/>
          </a:prstGeom>
          <a:noFill/>
          <a:ln>
            <a:noFill/>
          </a:ln>
        </p:spPr>
        <p:txBody>
          <a:bodyPr anchorCtr="0" anchor="t" bIns="45700" lIns="91425" spcFirstLastPara="1" rIns="91425" wrap="square" tIns="45700">
            <a:normAutofit/>
          </a:bodyPr>
          <a:lstStyle/>
          <a:p>
            <a:pPr indent="0" lvl="1" marL="457200" marR="0" rtl="0" algn="l">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Octupole deformation in SHEs </a:t>
            </a:r>
            <a:endParaRPr/>
          </a:p>
          <a:p>
            <a:pPr indent="0" lvl="1" marL="457200" marR="0" rtl="0" algn="l">
              <a:lnSpc>
                <a:spcPct val="90000"/>
              </a:lnSpc>
              <a:spcBef>
                <a:spcPts val="50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(N=196, 0k</a:t>
            </a:r>
            <a:r>
              <a:rPr b="0" baseline="-25000" i="0" lang="en-US" sz="2400" u="none" cap="none" strike="noStrike">
                <a:solidFill>
                  <a:schemeClr val="dk1"/>
                </a:solidFill>
                <a:latin typeface="Arial"/>
                <a:ea typeface="Arial"/>
                <a:cs typeface="Arial"/>
                <a:sym typeface="Arial"/>
              </a:rPr>
              <a:t>17/2</a:t>
            </a:r>
            <a:r>
              <a:rPr b="0" i="0" lang="en-US" sz="2400" u="none" cap="none" strike="noStrike">
                <a:solidFill>
                  <a:schemeClr val="dk1"/>
                </a:solidFill>
                <a:latin typeface="Arial"/>
                <a:ea typeface="Arial"/>
                <a:cs typeface="Arial"/>
                <a:sym typeface="Arial"/>
              </a:rPr>
              <a:t> and 1h</a:t>
            </a:r>
            <a:r>
              <a:rPr b="0" baseline="-25000" i="0" lang="en-US" sz="2400" u="none" cap="none" strike="noStrike">
                <a:solidFill>
                  <a:schemeClr val="dk1"/>
                </a:solidFill>
                <a:latin typeface="Arial"/>
                <a:ea typeface="Arial"/>
                <a:cs typeface="Arial"/>
                <a:sym typeface="Arial"/>
              </a:rPr>
              <a:t>11/2</a:t>
            </a:r>
            <a:r>
              <a:rPr b="0" i="0" lang="en-US" sz="2400" u="none" cap="none" strike="noStrike">
                <a:solidFill>
                  <a:schemeClr val="dk1"/>
                </a:solidFill>
                <a:latin typeface="Arial"/>
                <a:ea typeface="Arial"/>
                <a:cs typeface="Arial"/>
                <a:sym typeface="Arial"/>
              </a:rPr>
              <a:t>) affects</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Single particle structures</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Half-lives</a:t>
            </a:r>
            <a:endParaRPr/>
          </a:p>
          <a:p>
            <a:pPr indent="0" lvl="1" marL="457200" marR="0" rtl="0" algn="l">
              <a:lnSpc>
                <a:spcPct val="90000"/>
              </a:lnSpc>
              <a:spcBef>
                <a:spcPts val="50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 [S. A. Giuliani et al. Rev. Mod.</a:t>
            </a:r>
            <a:br>
              <a:rPr b="0" i="0" lang="en-US" sz="1200" u="none" cap="none" strike="noStrike">
                <a:solidFill>
                  <a:schemeClr val="dk1"/>
                </a:solidFill>
                <a:latin typeface="Arial"/>
                <a:ea typeface="Arial"/>
                <a:cs typeface="Arial"/>
                <a:sym typeface="Arial"/>
              </a:rPr>
            </a:br>
            <a:r>
              <a:rPr b="0" i="0" lang="en-US" sz="1200" u="none" cap="none" strike="noStrike">
                <a:solidFill>
                  <a:schemeClr val="dk1"/>
                </a:solidFill>
                <a:latin typeface="Arial"/>
                <a:ea typeface="Arial"/>
                <a:cs typeface="Arial"/>
                <a:sym typeface="Arial"/>
              </a:rPr>
              <a:t> Phys. 91, 011001 (2019)]</a:t>
            </a:r>
            <a:endParaRPr b="0" i="0" sz="1200" u="none" cap="none" strike="noStrike">
              <a:solidFill>
                <a:schemeClr val="dk1"/>
              </a:solidFill>
              <a:latin typeface="Arial"/>
              <a:ea typeface="Arial"/>
              <a:cs typeface="Arial"/>
              <a:sym typeface="Arial"/>
            </a:endParaRPr>
          </a:p>
        </p:txBody>
      </p:sp>
      <p:pic>
        <p:nvPicPr>
          <p:cNvPr id="515" name="Google Shape;515;p27"/>
          <p:cNvPicPr preferRelativeResize="0"/>
          <p:nvPr/>
        </p:nvPicPr>
        <p:blipFill rotWithShape="1">
          <a:blip r:embed="rId4">
            <a:alphaModFix/>
          </a:blip>
          <a:srcRect b="2638" l="16750" r="52727" t="13194"/>
          <a:stretch/>
        </p:blipFill>
        <p:spPr>
          <a:xfrm>
            <a:off x="9429121" y="2276474"/>
            <a:ext cx="2508879" cy="4381501"/>
          </a:xfrm>
          <a:prstGeom prst="rect">
            <a:avLst/>
          </a:prstGeom>
          <a:noFill/>
          <a:ln>
            <a:noFill/>
          </a:ln>
        </p:spPr>
      </p:pic>
      <p:sp>
        <p:nvSpPr>
          <p:cNvPr id="516" name="Google Shape;516;p27"/>
          <p:cNvSpPr txBox="1"/>
          <p:nvPr/>
        </p:nvSpPr>
        <p:spPr>
          <a:xfrm>
            <a:off x="971897" y="3322309"/>
            <a:ext cx="6824199" cy="691641"/>
          </a:xfrm>
          <a:prstGeom prst="rect">
            <a:avLst/>
          </a:prstGeom>
          <a:noFill/>
          <a:ln>
            <a:noFill/>
          </a:ln>
        </p:spPr>
        <p:txBody>
          <a:bodyPr anchorCtr="0" anchor="t" bIns="45700" lIns="91425" spcFirstLastPara="1" rIns="91425" wrap="square" tIns="45700">
            <a:normAutofit/>
          </a:bodyPr>
          <a:lstStyle/>
          <a:p>
            <a:pPr indent="0" lvl="1" marL="457200" marR="0" rtl="0" algn="l">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Mass asymmetric fission </a:t>
            </a:r>
            <a:endParaRPr/>
          </a:p>
          <a:p>
            <a:pPr indent="0" lvl="1" marL="4572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517" name="Google Shape;517;p27"/>
          <p:cNvPicPr preferRelativeResize="0"/>
          <p:nvPr/>
        </p:nvPicPr>
        <p:blipFill rotWithShape="1">
          <a:blip r:embed="rId5">
            <a:alphaModFix/>
          </a:blip>
          <a:srcRect b="22500" l="6107" r="46305" t="22083"/>
          <a:stretch/>
        </p:blipFill>
        <p:spPr>
          <a:xfrm>
            <a:off x="2211861" y="3729342"/>
            <a:ext cx="4067175" cy="2999636"/>
          </a:xfrm>
          <a:prstGeom prst="rect">
            <a:avLst/>
          </a:prstGeom>
          <a:noFill/>
          <a:ln>
            <a:noFill/>
          </a:ln>
        </p:spPr>
      </p:pic>
      <p:sp>
        <p:nvSpPr>
          <p:cNvPr id="518" name="Google Shape;518;p27"/>
          <p:cNvSpPr txBox="1"/>
          <p:nvPr/>
        </p:nvSpPr>
        <p:spPr>
          <a:xfrm>
            <a:off x="5677639" y="3911869"/>
            <a:ext cx="3476278" cy="2043831"/>
          </a:xfrm>
          <a:prstGeom prst="rect">
            <a:avLst/>
          </a:prstGeom>
          <a:noFill/>
          <a:ln>
            <a:noFill/>
          </a:ln>
        </p:spPr>
        <p:txBody>
          <a:bodyPr anchorCtr="0" anchor="t" bIns="45700" lIns="91425" spcFirstLastPara="1" rIns="91425" wrap="square" tIns="45700">
            <a:normAutofit/>
          </a:bodyPr>
          <a:lstStyle/>
          <a:p>
            <a:pPr indent="-228600" lvl="1" marL="685800" marR="0" rtl="0" algn="l">
              <a:lnSpc>
                <a:spcPct val="9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Prefer Z=52 to 56</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rather than 50</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Octupole shape after fission could be the reason</a:t>
            </a:r>
            <a:endParaRPr/>
          </a:p>
          <a:p>
            <a:pPr indent="0" lvl="1" marL="4572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519" name="Google Shape;519;p27"/>
          <p:cNvGrpSpPr/>
          <p:nvPr/>
        </p:nvGrpSpPr>
        <p:grpSpPr>
          <a:xfrm>
            <a:off x="3640771" y="2265821"/>
            <a:ext cx="3128716" cy="802254"/>
            <a:chOff x="503807" y="1732889"/>
            <a:chExt cx="6072071" cy="1556979"/>
          </a:xfrm>
        </p:grpSpPr>
        <p:pic>
          <p:nvPicPr>
            <p:cNvPr id="520" name="Google Shape;520;p27"/>
            <p:cNvPicPr preferRelativeResize="0"/>
            <p:nvPr/>
          </p:nvPicPr>
          <p:blipFill rotWithShape="1">
            <a:blip r:embed="rId6">
              <a:alphaModFix/>
            </a:blip>
            <a:srcRect b="17390" l="9625" r="12704" t="51163"/>
            <a:stretch/>
          </p:blipFill>
          <p:spPr>
            <a:xfrm>
              <a:off x="503807" y="1732889"/>
              <a:ext cx="6072071" cy="1556979"/>
            </a:xfrm>
            <a:prstGeom prst="rect">
              <a:avLst/>
            </a:prstGeom>
            <a:noFill/>
            <a:ln>
              <a:noFill/>
            </a:ln>
          </p:spPr>
        </p:pic>
        <p:sp>
          <p:nvSpPr>
            <p:cNvPr id="521" name="Google Shape;521;p27"/>
            <p:cNvSpPr/>
            <p:nvPr/>
          </p:nvSpPr>
          <p:spPr>
            <a:xfrm>
              <a:off x="503807" y="2751826"/>
              <a:ext cx="5966004" cy="275241"/>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Arial"/>
                <a:ea typeface="Arial"/>
                <a:cs typeface="Arial"/>
                <a:sym typeface="Arial"/>
              </a:endParaRPr>
            </a:p>
          </p:txBody>
        </p:sp>
      </p:grpSp>
      <p:sp>
        <p:nvSpPr>
          <p:cNvPr id="522" name="Google Shape;522;p27"/>
          <p:cNvSpPr txBox="1"/>
          <p:nvPr/>
        </p:nvSpPr>
        <p:spPr>
          <a:xfrm>
            <a:off x="531635" y="1424343"/>
            <a:ext cx="416652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EDM limits of octupole nuclei can</a:t>
            </a:r>
            <a:br>
              <a:rPr lang="en-US" sz="2000">
                <a:solidFill>
                  <a:schemeClr val="dk1"/>
                </a:solidFill>
                <a:latin typeface="Arial"/>
                <a:ea typeface="Arial"/>
                <a:cs typeface="Arial"/>
                <a:sym typeface="Arial"/>
              </a:rPr>
            </a:br>
            <a:r>
              <a:rPr lang="en-US" sz="2000">
                <a:solidFill>
                  <a:schemeClr val="dk1"/>
                </a:solidFill>
                <a:latin typeface="Arial"/>
                <a:ea typeface="Arial"/>
                <a:cs typeface="Arial"/>
                <a:sym typeface="Arial"/>
              </a:rPr>
              <a:t>constrain BSM parameters </a:t>
            </a:r>
            <a:endParaRPr sz="2000">
              <a:solidFill>
                <a:schemeClr val="dk1"/>
              </a:solidFill>
              <a:latin typeface="Arial"/>
              <a:ea typeface="Arial"/>
              <a:cs typeface="Arial"/>
              <a:sym typeface="Arial"/>
            </a:endParaRPr>
          </a:p>
        </p:txBody>
      </p:sp>
      <p:sp>
        <p:nvSpPr>
          <p:cNvPr id="523" name="Google Shape;523;p27"/>
          <p:cNvSpPr txBox="1"/>
          <p:nvPr/>
        </p:nvSpPr>
        <p:spPr>
          <a:xfrm>
            <a:off x="4039753" y="1943738"/>
            <a:ext cx="3190268"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Arial"/>
                <a:ea typeface="Arial"/>
                <a:cs typeface="Arial"/>
                <a:sym typeface="Arial"/>
              </a:rPr>
              <a:t>T. Chupp and M. Ramsey-Musolf, PRC 91, 035502 (2015)</a:t>
            </a:r>
            <a:endParaRPr sz="1050">
              <a:solidFill>
                <a:schemeClr val="dk1"/>
              </a:solidFill>
              <a:latin typeface="Arial"/>
              <a:ea typeface="Arial"/>
              <a:cs typeface="Arial"/>
              <a:sym typeface="Arial"/>
            </a:endParaRPr>
          </a:p>
        </p:txBody>
      </p:sp>
      <p:pic>
        <p:nvPicPr>
          <p:cNvPr id="524" name="Google Shape;524;p27"/>
          <p:cNvPicPr preferRelativeResize="0"/>
          <p:nvPr/>
        </p:nvPicPr>
        <p:blipFill rotWithShape="1">
          <a:blip r:embed="rId7">
            <a:alphaModFix/>
          </a:blip>
          <a:srcRect b="44710" l="41558" r="46100" t="28142"/>
          <a:stretch/>
        </p:blipFill>
        <p:spPr>
          <a:xfrm>
            <a:off x="8726995" y="19790"/>
            <a:ext cx="782523" cy="967538"/>
          </a:xfrm>
          <a:prstGeom prst="rect">
            <a:avLst/>
          </a:prstGeom>
          <a:noFill/>
          <a:ln>
            <a:noFill/>
          </a:ln>
        </p:spPr>
      </p:pic>
      <p:sp>
        <p:nvSpPr>
          <p:cNvPr id="525" name="Google Shape;525;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526" name="Google Shape;52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Backup slides</a:t>
            </a:r>
            <a:endParaRPr/>
          </a:p>
        </p:txBody>
      </p:sp>
      <p:sp>
        <p:nvSpPr>
          <p:cNvPr id="532" name="Google Shape;532;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533" name="Google Shape;53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534" name="Google Shape;534;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29"/>
          <p:cNvSpPr txBox="1"/>
          <p:nvPr/>
        </p:nvSpPr>
        <p:spPr>
          <a:xfrm>
            <a:off x="0" y="35144"/>
            <a:ext cx="887922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baseline="30000" lang="en-US" sz="2000">
                <a:solidFill>
                  <a:schemeClr val="dk1"/>
                </a:solidFill>
                <a:latin typeface="Times"/>
                <a:ea typeface="Times"/>
                <a:cs typeface="Times"/>
                <a:sym typeface="Times"/>
              </a:rPr>
              <a:t>130</a:t>
            </a:r>
            <a:r>
              <a:rPr b="1" lang="en-US" sz="2000">
                <a:solidFill>
                  <a:schemeClr val="dk1"/>
                </a:solidFill>
                <a:latin typeface="Times"/>
                <a:ea typeface="Times"/>
                <a:cs typeface="Times"/>
                <a:sym typeface="Times"/>
              </a:rPr>
              <a:t>Sn(</a:t>
            </a:r>
            <a:r>
              <a:rPr b="1" i="1" lang="en-US" sz="2000">
                <a:solidFill>
                  <a:schemeClr val="dk1"/>
                </a:solidFill>
                <a:latin typeface="Times"/>
                <a:ea typeface="Times"/>
                <a:cs typeface="Times"/>
                <a:sym typeface="Times"/>
              </a:rPr>
              <a:t>d</a:t>
            </a:r>
            <a:r>
              <a:rPr b="1" lang="en-US" sz="2000">
                <a:solidFill>
                  <a:schemeClr val="dk1"/>
                </a:solidFill>
                <a:latin typeface="Times"/>
                <a:ea typeface="Times"/>
                <a:cs typeface="Times"/>
                <a:sym typeface="Times"/>
              </a:rPr>
              <a:t>,</a:t>
            </a:r>
            <a:r>
              <a:rPr b="1" i="1" lang="en-US" sz="2000">
                <a:solidFill>
                  <a:schemeClr val="dk1"/>
                </a:solidFill>
                <a:latin typeface="Times"/>
                <a:ea typeface="Times"/>
                <a:cs typeface="Times"/>
                <a:sym typeface="Times"/>
              </a:rPr>
              <a:t>p</a:t>
            </a:r>
            <a:r>
              <a:rPr b="1" lang="en-US" sz="2000">
                <a:solidFill>
                  <a:schemeClr val="dk1"/>
                </a:solidFill>
                <a:latin typeface="Times"/>
                <a:ea typeface="Times"/>
                <a:cs typeface="Times"/>
                <a:sym typeface="Times"/>
              </a:rPr>
              <a:t>) experiment analysis status</a:t>
            </a:r>
            <a:endParaRPr/>
          </a:p>
        </p:txBody>
      </p:sp>
      <p:sp>
        <p:nvSpPr>
          <p:cNvPr id="540" name="Google Shape;540;p29"/>
          <p:cNvSpPr txBox="1"/>
          <p:nvPr/>
        </p:nvSpPr>
        <p:spPr>
          <a:xfrm>
            <a:off x="182025" y="349314"/>
            <a:ext cx="11003211" cy="87357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1800"/>
              <a:buFont typeface="Times"/>
              <a:buChar char="-"/>
            </a:pPr>
            <a:r>
              <a:rPr lang="en-US" sz="1800">
                <a:solidFill>
                  <a:schemeClr val="dk1"/>
                </a:solidFill>
                <a:latin typeface="Times"/>
                <a:ea typeface="Times"/>
                <a:cs typeface="Times"/>
                <a:sym typeface="Times"/>
              </a:rPr>
              <a:t>To identify </a:t>
            </a:r>
            <a:r>
              <a:rPr baseline="30000" lang="en-US" sz="1800">
                <a:solidFill>
                  <a:schemeClr val="dk1"/>
                </a:solidFill>
                <a:latin typeface="Times"/>
                <a:ea typeface="Times"/>
                <a:cs typeface="Times"/>
                <a:sym typeface="Times"/>
              </a:rPr>
              <a:t>131, 130</a:t>
            </a:r>
            <a:r>
              <a:rPr lang="en-US" sz="1800">
                <a:solidFill>
                  <a:schemeClr val="dk1"/>
                </a:solidFill>
                <a:latin typeface="Times"/>
                <a:ea typeface="Times"/>
                <a:cs typeface="Times"/>
                <a:sym typeface="Times"/>
              </a:rPr>
              <a:t>Sn after (</a:t>
            </a:r>
            <a:r>
              <a:rPr i="1" lang="en-US" sz="1800">
                <a:solidFill>
                  <a:schemeClr val="dk1"/>
                </a:solidFill>
                <a:latin typeface="Times"/>
                <a:ea typeface="Times"/>
                <a:cs typeface="Times"/>
                <a:sym typeface="Times"/>
              </a:rPr>
              <a:t>d,p</a:t>
            </a:r>
            <a:r>
              <a:rPr lang="en-US" sz="1800">
                <a:solidFill>
                  <a:schemeClr val="dk1"/>
                </a:solidFill>
                <a:latin typeface="Times"/>
                <a:ea typeface="Times"/>
                <a:cs typeface="Times"/>
                <a:sym typeface="Times"/>
              </a:rPr>
              <a:t>) reaction and deduce γ-emission probability for unbound states in </a:t>
            </a:r>
            <a:r>
              <a:rPr baseline="30000" lang="en-US" sz="1800">
                <a:solidFill>
                  <a:schemeClr val="dk1"/>
                </a:solidFill>
                <a:latin typeface="Times"/>
                <a:ea typeface="Times"/>
                <a:cs typeface="Times"/>
                <a:sym typeface="Times"/>
              </a:rPr>
              <a:t>131</a:t>
            </a:r>
            <a:r>
              <a:rPr lang="en-US" sz="1800">
                <a:solidFill>
                  <a:schemeClr val="dk1"/>
                </a:solidFill>
                <a:latin typeface="Times"/>
                <a:ea typeface="Times"/>
                <a:cs typeface="Times"/>
                <a:sym typeface="Times"/>
              </a:rPr>
              <a:t>Sn</a:t>
            </a:r>
            <a:endParaRPr sz="1800">
              <a:solidFill>
                <a:schemeClr val="dk1"/>
              </a:solidFill>
              <a:latin typeface="Times"/>
              <a:ea typeface="Times"/>
              <a:cs typeface="Times"/>
              <a:sym typeface="Times"/>
            </a:endParaRPr>
          </a:p>
          <a:p>
            <a:pPr indent="-285750" lvl="0" marL="285750" marR="0" rtl="0" algn="l">
              <a:lnSpc>
                <a:spcPct val="150000"/>
              </a:lnSpc>
              <a:spcBef>
                <a:spcPts val="0"/>
              </a:spcBef>
              <a:spcAft>
                <a:spcPts val="0"/>
              </a:spcAft>
              <a:buClr>
                <a:schemeClr val="dk1"/>
              </a:buClr>
              <a:buSzPts val="1800"/>
              <a:buFont typeface="Times"/>
              <a:buChar char="-"/>
            </a:pPr>
            <a:r>
              <a:rPr lang="en-US" sz="1800">
                <a:solidFill>
                  <a:schemeClr val="dk1"/>
                </a:solidFill>
                <a:latin typeface="Times"/>
                <a:ea typeface="Times"/>
                <a:cs typeface="Times"/>
                <a:sym typeface="Times"/>
              </a:rPr>
              <a:t>Need to distinguish </a:t>
            </a:r>
            <a:r>
              <a:rPr baseline="30000" lang="en-US" sz="1800">
                <a:solidFill>
                  <a:schemeClr val="dk1"/>
                </a:solidFill>
                <a:latin typeface="Times"/>
                <a:ea typeface="Times"/>
                <a:cs typeface="Times"/>
                <a:sym typeface="Times"/>
              </a:rPr>
              <a:t>130,131</a:t>
            </a:r>
            <a:r>
              <a:rPr lang="en-US" sz="1800">
                <a:solidFill>
                  <a:schemeClr val="dk1"/>
                </a:solidFill>
                <a:latin typeface="Times"/>
                <a:ea typeface="Times"/>
                <a:cs typeface="Times"/>
                <a:sym typeface="Times"/>
              </a:rPr>
              <a:t>Sn. A/Q = 2.766 (</a:t>
            </a:r>
            <a:r>
              <a:rPr baseline="30000" lang="en-US" sz="1800">
                <a:solidFill>
                  <a:schemeClr val="dk1"/>
                </a:solidFill>
                <a:latin typeface="Times"/>
                <a:ea typeface="Times"/>
                <a:cs typeface="Times"/>
                <a:sym typeface="Times"/>
              </a:rPr>
              <a:t>130</a:t>
            </a:r>
            <a:r>
              <a:rPr lang="en-US" sz="1800">
                <a:solidFill>
                  <a:schemeClr val="dk1"/>
                </a:solidFill>
                <a:latin typeface="Times"/>
                <a:ea typeface="Times"/>
                <a:cs typeface="Times"/>
                <a:sym typeface="Times"/>
              </a:rPr>
              <a:t>Sn</a:t>
            </a:r>
            <a:r>
              <a:rPr baseline="30000" lang="en-US" sz="1800">
                <a:solidFill>
                  <a:schemeClr val="dk1"/>
                </a:solidFill>
                <a:latin typeface="Times"/>
                <a:ea typeface="Times"/>
                <a:cs typeface="Times"/>
                <a:sym typeface="Times"/>
              </a:rPr>
              <a:t>47+</a:t>
            </a:r>
            <a:r>
              <a:rPr lang="en-US" sz="1800">
                <a:solidFill>
                  <a:schemeClr val="dk1"/>
                </a:solidFill>
                <a:latin typeface="Times"/>
                <a:ea typeface="Times"/>
                <a:cs typeface="Times"/>
                <a:sym typeface="Times"/>
              </a:rPr>
              <a:t>), 2.787 (</a:t>
            </a:r>
            <a:r>
              <a:rPr baseline="30000" lang="en-US" sz="1800">
                <a:solidFill>
                  <a:schemeClr val="dk1"/>
                </a:solidFill>
                <a:latin typeface="Times"/>
                <a:ea typeface="Times"/>
                <a:cs typeface="Times"/>
                <a:sym typeface="Times"/>
              </a:rPr>
              <a:t>131</a:t>
            </a:r>
            <a:r>
              <a:rPr lang="en-US" sz="1800">
                <a:solidFill>
                  <a:schemeClr val="dk1"/>
                </a:solidFill>
                <a:latin typeface="Times"/>
                <a:ea typeface="Times"/>
                <a:cs typeface="Times"/>
                <a:sym typeface="Times"/>
              </a:rPr>
              <a:t>Sn</a:t>
            </a:r>
            <a:r>
              <a:rPr baseline="30000" lang="en-US" sz="1800">
                <a:solidFill>
                  <a:schemeClr val="dk1"/>
                </a:solidFill>
                <a:latin typeface="Times"/>
                <a:ea typeface="Times"/>
                <a:cs typeface="Times"/>
                <a:sym typeface="Times"/>
              </a:rPr>
              <a:t>47+</a:t>
            </a:r>
            <a:r>
              <a:rPr lang="en-US" sz="1800">
                <a:solidFill>
                  <a:schemeClr val="dk1"/>
                </a:solidFill>
                <a:latin typeface="Times"/>
                <a:ea typeface="Times"/>
                <a:cs typeface="Times"/>
                <a:sym typeface="Times"/>
              </a:rPr>
              <a:t>)</a:t>
            </a:r>
            <a:endParaRPr/>
          </a:p>
        </p:txBody>
      </p:sp>
      <p:sp>
        <p:nvSpPr>
          <p:cNvPr id="541" name="Google Shape;541;p29"/>
          <p:cNvSpPr txBox="1"/>
          <p:nvPr/>
        </p:nvSpPr>
        <p:spPr>
          <a:xfrm>
            <a:off x="27195" y="1566419"/>
            <a:ext cx="4113773" cy="191013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1600"/>
              <a:buFont typeface="Times"/>
              <a:buChar char="-"/>
            </a:pPr>
            <a:r>
              <a:rPr lang="en-US" sz="1600">
                <a:solidFill>
                  <a:schemeClr val="dk1"/>
                </a:solidFill>
                <a:latin typeface="Times"/>
                <a:ea typeface="Times"/>
                <a:cs typeface="Times"/>
                <a:sym typeface="Times"/>
              </a:rPr>
              <a:t>SR-PPAC gain correction for better position</a:t>
            </a:r>
            <a:endParaRPr sz="1600">
              <a:solidFill>
                <a:schemeClr val="dk1"/>
              </a:solidFill>
              <a:latin typeface="Times"/>
              <a:ea typeface="Times"/>
              <a:cs typeface="Times"/>
              <a:sym typeface="Times"/>
            </a:endParaRPr>
          </a:p>
          <a:p>
            <a:pPr indent="-285750" lvl="0" marL="285750" marR="0" rtl="0" algn="l">
              <a:lnSpc>
                <a:spcPct val="150000"/>
              </a:lnSpc>
              <a:spcBef>
                <a:spcPts val="0"/>
              </a:spcBef>
              <a:spcAft>
                <a:spcPts val="0"/>
              </a:spcAft>
              <a:buClr>
                <a:schemeClr val="dk1"/>
              </a:buClr>
              <a:buSzPts val="1600"/>
              <a:buFont typeface="Times"/>
              <a:buChar char="-"/>
            </a:pPr>
            <a:r>
              <a:rPr lang="en-US" sz="1600">
                <a:solidFill>
                  <a:schemeClr val="dk1"/>
                </a:solidFill>
                <a:latin typeface="Times"/>
                <a:ea typeface="Times"/>
                <a:cs typeface="Times"/>
                <a:sym typeface="Times"/>
              </a:rPr>
              <a:t>Based on SR-PPAC information and</a:t>
            </a:r>
            <a:br>
              <a:rPr lang="en-US" sz="1600">
                <a:solidFill>
                  <a:schemeClr val="dk1"/>
                </a:solidFill>
                <a:latin typeface="Times"/>
                <a:ea typeface="Times"/>
                <a:cs typeface="Times"/>
                <a:sym typeface="Times"/>
              </a:rPr>
            </a:br>
            <a:r>
              <a:rPr lang="en-US" sz="1600">
                <a:solidFill>
                  <a:schemeClr val="dk1"/>
                </a:solidFill>
                <a:latin typeface="Times"/>
                <a:ea typeface="Times"/>
                <a:cs typeface="Times"/>
                <a:sym typeface="Times"/>
              </a:rPr>
              <a:t>optimized optical matrix parameters.</a:t>
            </a:r>
            <a:endParaRPr/>
          </a:p>
          <a:p>
            <a:pPr indent="-285750" lvl="0" marL="285750" marR="0" rtl="0" algn="l">
              <a:lnSpc>
                <a:spcPct val="150000"/>
              </a:lnSpc>
              <a:spcBef>
                <a:spcPts val="0"/>
              </a:spcBef>
              <a:spcAft>
                <a:spcPts val="0"/>
              </a:spcAft>
              <a:buClr>
                <a:schemeClr val="dk1"/>
              </a:buClr>
              <a:buSzPts val="1600"/>
              <a:buFont typeface="Times"/>
              <a:buChar char="-"/>
            </a:pPr>
            <a:r>
              <a:rPr lang="en-US" sz="1600">
                <a:solidFill>
                  <a:schemeClr val="dk1"/>
                </a:solidFill>
                <a:latin typeface="Times"/>
                <a:ea typeface="Times"/>
                <a:cs typeface="Times"/>
                <a:sym typeface="Times"/>
              </a:rPr>
              <a:t>Optimized with conjugate gradient method</a:t>
            </a:r>
            <a:endParaRPr/>
          </a:p>
          <a:p>
            <a:pPr indent="-285750" lvl="0" marL="285750" marR="0" rtl="0" algn="l">
              <a:lnSpc>
                <a:spcPct val="150000"/>
              </a:lnSpc>
              <a:spcBef>
                <a:spcPts val="0"/>
              </a:spcBef>
              <a:spcAft>
                <a:spcPts val="0"/>
              </a:spcAft>
              <a:buClr>
                <a:schemeClr val="dk1"/>
              </a:buClr>
              <a:buSzPts val="1600"/>
              <a:buFont typeface="Times"/>
              <a:buChar char="-"/>
            </a:pPr>
            <a:r>
              <a:rPr b="1" lang="en-US" sz="1600">
                <a:solidFill>
                  <a:schemeClr val="dk1"/>
                </a:solidFill>
                <a:latin typeface="Times"/>
                <a:ea typeface="Times"/>
                <a:cs typeface="Times"/>
                <a:sym typeface="Times"/>
              </a:rPr>
              <a:t>σ / (A/Q) = 0.12% </a:t>
            </a:r>
            <a:r>
              <a:rPr lang="en-US" sz="1600">
                <a:solidFill>
                  <a:schemeClr val="dk1"/>
                </a:solidFill>
                <a:latin typeface="Times"/>
                <a:ea typeface="Times"/>
                <a:cs typeface="Times"/>
                <a:sym typeface="Times"/>
              </a:rPr>
              <a:t>for </a:t>
            </a:r>
            <a:r>
              <a:rPr baseline="30000" lang="en-US" sz="1600">
                <a:solidFill>
                  <a:schemeClr val="dk1"/>
                </a:solidFill>
                <a:latin typeface="Times"/>
                <a:ea typeface="Times"/>
                <a:cs typeface="Times"/>
                <a:sym typeface="Times"/>
              </a:rPr>
              <a:t>130</a:t>
            </a:r>
            <a:r>
              <a:rPr lang="en-US" sz="1600">
                <a:solidFill>
                  <a:schemeClr val="dk1"/>
                </a:solidFill>
                <a:latin typeface="Times"/>
                <a:ea typeface="Times"/>
                <a:cs typeface="Times"/>
                <a:sym typeface="Times"/>
              </a:rPr>
              <a:t>Sn</a:t>
            </a:r>
            <a:r>
              <a:rPr baseline="30000" lang="en-US" sz="1600">
                <a:solidFill>
                  <a:schemeClr val="dk1"/>
                </a:solidFill>
                <a:latin typeface="Times"/>
                <a:ea typeface="Times"/>
                <a:cs typeface="Times"/>
                <a:sym typeface="Times"/>
              </a:rPr>
              <a:t>47+ </a:t>
            </a:r>
            <a:endParaRPr sz="1600">
              <a:solidFill>
                <a:schemeClr val="dk1"/>
              </a:solidFill>
              <a:latin typeface="Times"/>
              <a:ea typeface="Times"/>
              <a:cs typeface="Times"/>
              <a:sym typeface="Times"/>
            </a:endParaRPr>
          </a:p>
          <a:p>
            <a:pPr indent="-285750" lvl="0" marL="285750" marR="0" rtl="0" algn="l">
              <a:lnSpc>
                <a:spcPct val="150000"/>
              </a:lnSpc>
              <a:spcBef>
                <a:spcPts val="0"/>
              </a:spcBef>
              <a:spcAft>
                <a:spcPts val="0"/>
              </a:spcAft>
              <a:buClr>
                <a:schemeClr val="dk1"/>
              </a:buClr>
              <a:buSzPts val="1600"/>
              <a:buFont typeface="Times"/>
              <a:buChar char="-"/>
            </a:pPr>
            <a:r>
              <a:rPr lang="en-US" sz="1600">
                <a:solidFill>
                  <a:schemeClr val="dk1"/>
                </a:solidFill>
                <a:latin typeface="Times"/>
                <a:ea typeface="Times"/>
                <a:cs typeface="Times"/>
                <a:sym typeface="Times"/>
              </a:rPr>
              <a:t>A/Q(</a:t>
            </a:r>
            <a:r>
              <a:rPr baseline="30000" lang="en-US" sz="1600">
                <a:solidFill>
                  <a:schemeClr val="dk1"/>
                </a:solidFill>
                <a:latin typeface="Times"/>
                <a:ea typeface="Times"/>
                <a:cs typeface="Times"/>
                <a:sym typeface="Times"/>
              </a:rPr>
              <a:t>130</a:t>
            </a:r>
            <a:r>
              <a:rPr lang="en-US" sz="1600">
                <a:solidFill>
                  <a:schemeClr val="dk1"/>
                </a:solidFill>
                <a:latin typeface="Times"/>
                <a:ea typeface="Times"/>
                <a:cs typeface="Times"/>
                <a:sym typeface="Times"/>
              </a:rPr>
              <a:t>Sn</a:t>
            </a:r>
            <a:r>
              <a:rPr baseline="30000" lang="en-US" sz="1600">
                <a:solidFill>
                  <a:schemeClr val="dk1"/>
                </a:solidFill>
                <a:latin typeface="Times"/>
                <a:ea typeface="Times"/>
                <a:cs typeface="Times"/>
                <a:sym typeface="Times"/>
              </a:rPr>
              <a:t>47+</a:t>
            </a:r>
            <a:r>
              <a:rPr lang="en-US" sz="1600">
                <a:solidFill>
                  <a:schemeClr val="dk1"/>
                </a:solidFill>
                <a:latin typeface="Times"/>
                <a:ea typeface="Times"/>
                <a:cs typeface="Times"/>
                <a:sym typeface="Times"/>
              </a:rPr>
              <a:t>) – A/Q(</a:t>
            </a:r>
            <a:r>
              <a:rPr baseline="30000" lang="en-US" sz="1600">
                <a:solidFill>
                  <a:schemeClr val="dk1"/>
                </a:solidFill>
                <a:latin typeface="Times"/>
                <a:ea typeface="Times"/>
                <a:cs typeface="Times"/>
                <a:sym typeface="Times"/>
              </a:rPr>
              <a:t>131</a:t>
            </a:r>
            <a:r>
              <a:rPr lang="en-US" sz="1600">
                <a:solidFill>
                  <a:schemeClr val="dk1"/>
                </a:solidFill>
                <a:latin typeface="Times"/>
                <a:ea typeface="Times"/>
                <a:cs typeface="Times"/>
                <a:sym typeface="Times"/>
              </a:rPr>
              <a:t>Sn</a:t>
            </a:r>
            <a:r>
              <a:rPr baseline="30000" lang="en-US" sz="1600">
                <a:solidFill>
                  <a:schemeClr val="dk1"/>
                </a:solidFill>
                <a:latin typeface="Times"/>
                <a:ea typeface="Times"/>
                <a:cs typeface="Times"/>
                <a:sym typeface="Times"/>
              </a:rPr>
              <a:t>47+</a:t>
            </a:r>
            <a:r>
              <a:rPr lang="en-US" sz="1600">
                <a:solidFill>
                  <a:schemeClr val="dk1"/>
                </a:solidFill>
                <a:latin typeface="Times"/>
                <a:ea typeface="Times"/>
                <a:cs typeface="Times"/>
                <a:sym typeface="Times"/>
              </a:rPr>
              <a:t>)  </a:t>
            </a:r>
            <a:r>
              <a:rPr b="1" lang="en-US" sz="1600">
                <a:solidFill>
                  <a:schemeClr val="dk1"/>
                </a:solidFill>
                <a:latin typeface="Times"/>
                <a:ea typeface="Times"/>
                <a:cs typeface="Times"/>
                <a:sym typeface="Times"/>
              </a:rPr>
              <a:t>~ 6σ</a:t>
            </a:r>
            <a:endParaRPr b="1" sz="1600">
              <a:solidFill>
                <a:schemeClr val="dk1"/>
              </a:solidFill>
              <a:latin typeface="Times"/>
              <a:ea typeface="Times"/>
              <a:cs typeface="Times"/>
              <a:sym typeface="Times"/>
            </a:endParaRPr>
          </a:p>
        </p:txBody>
      </p:sp>
      <p:grpSp>
        <p:nvGrpSpPr>
          <p:cNvPr id="542" name="Google Shape;542;p29"/>
          <p:cNvGrpSpPr/>
          <p:nvPr/>
        </p:nvGrpSpPr>
        <p:grpSpPr>
          <a:xfrm>
            <a:off x="238432" y="3523332"/>
            <a:ext cx="3637553" cy="3299524"/>
            <a:chOff x="888538" y="2948609"/>
            <a:chExt cx="3389910" cy="3596928"/>
          </a:xfrm>
        </p:grpSpPr>
        <p:pic>
          <p:nvPicPr>
            <p:cNvPr id="543" name="Google Shape;543;p29"/>
            <p:cNvPicPr preferRelativeResize="0"/>
            <p:nvPr/>
          </p:nvPicPr>
          <p:blipFill rotWithShape="1">
            <a:blip r:embed="rId3">
              <a:alphaModFix/>
            </a:blip>
            <a:srcRect b="0" l="0" r="0" t="0"/>
            <a:stretch/>
          </p:blipFill>
          <p:spPr>
            <a:xfrm>
              <a:off x="888538" y="2948609"/>
              <a:ext cx="3389910" cy="3596928"/>
            </a:xfrm>
            <a:prstGeom prst="rect">
              <a:avLst/>
            </a:prstGeom>
            <a:noFill/>
            <a:ln cap="flat" cmpd="sng" w="19050">
              <a:solidFill>
                <a:schemeClr val="lt1"/>
              </a:solidFill>
              <a:prstDash val="solid"/>
              <a:round/>
              <a:headEnd len="sm" w="sm" type="none"/>
              <a:tailEnd len="sm" w="sm" type="none"/>
            </a:ln>
          </p:spPr>
        </p:pic>
        <p:sp>
          <p:nvSpPr>
            <p:cNvPr id="544" name="Google Shape;544;p29"/>
            <p:cNvSpPr txBox="1"/>
            <p:nvPr/>
          </p:nvSpPr>
          <p:spPr>
            <a:xfrm>
              <a:off x="1372539" y="3320191"/>
              <a:ext cx="11014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800">
                  <a:solidFill>
                    <a:schemeClr val="dk1"/>
                  </a:solidFill>
                  <a:latin typeface="Times"/>
                  <a:ea typeface="Times"/>
                  <a:cs typeface="Times"/>
                  <a:sym typeface="Times"/>
                </a:rPr>
                <a:t>130</a:t>
              </a:r>
              <a:r>
                <a:rPr lang="en-US" sz="1800">
                  <a:solidFill>
                    <a:schemeClr val="dk1"/>
                  </a:solidFill>
                  <a:latin typeface="Times"/>
                  <a:ea typeface="Times"/>
                  <a:cs typeface="Times"/>
                  <a:sym typeface="Times"/>
                </a:rPr>
                <a:t>Sn</a:t>
              </a:r>
              <a:r>
                <a:rPr baseline="30000" lang="en-US" sz="1800">
                  <a:solidFill>
                    <a:schemeClr val="dk1"/>
                  </a:solidFill>
                  <a:latin typeface="Times"/>
                  <a:ea typeface="Times"/>
                  <a:cs typeface="Times"/>
                  <a:sym typeface="Times"/>
                </a:rPr>
                <a:t>47+</a:t>
              </a:r>
              <a:endParaRPr/>
            </a:p>
          </p:txBody>
        </p:sp>
        <p:sp>
          <p:nvSpPr>
            <p:cNvPr id="545" name="Google Shape;545;p29"/>
            <p:cNvSpPr txBox="1"/>
            <p:nvPr/>
          </p:nvSpPr>
          <p:spPr>
            <a:xfrm>
              <a:off x="1141569" y="5595995"/>
              <a:ext cx="11014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800">
                  <a:solidFill>
                    <a:schemeClr val="dk1"/>
                  </a:solidFill>
                  <a:latin typeface="Times"/>
                  <a:ea typeface="Times"/>
                  <a:cs typeface="Times"/>
                  <a:sym typeface="Times"/>
                </a:rPr>
                <a:t>130</a:t>
              </a:r>
              <a:r>
                <a:rPr lang="en-US" sz="1800">
                  <a:solidFill>
                    <a:schemeClr val="dk1"/>
                  </a:solidFill>
                  <a:latin typeface="Times"/>
                  <a:ea typeface="Times"/>
                  <a:cs typeface="Times"/>
                  <a:sym typeface="Times"/>
                </a:rPr>
                <a:t>Sn</a:t>
              </a:r>
              <a:r>
                <a:rPr baseline="30000" lang="en-US" sz="1800">
                  <a:solidFill>
                    <a:schemeClr val="dk1"/>
                  </a:solidFill>
                  <a:latin typeface="Times"/>
                  <a:ea typeface="Times"/>
                  <a:cs typeface="Times"/>
                  <a:sym typeface="Times"/>
                </a:rPr>
                <a:t>48+</a:t>
              </a:r>
              <a:endParaRPr/>
            </a:p>
          </p:txBody>
        </p:sp>
        <p:sp>
          <p:nvSpPr>
            <p:cNvPr id="546" name="Google Shape;546;p29"/>
            <p:cNvSpPr txBox="1"/>
            <p:nvPr/>
          </p:nvSpPr>
          <p:spPr>
            <a:xfrm>
              <a:off x="2271054" y="4496171"/>
              <a:ext cx="11014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800">
                  <a:solidFill>
                    <a:schemeClr val="dk1"/>
                  </a:solidFill>
                  <a:latin typeface="Times"/>
                  <a:ea typeface="Times"/>
                  <a:cs typeface="Times"/>
                  <a:sym typeface="Times"/>
                </a:rPr>
                <a:t>130</a:t>
              </a:r>
              <a:r>
                <a:rPr lang="en-US" sz="1800">
                  <a:solidFill>
                    <a:schemeClr val="dk1"/>
                  </a:solidFill>
                  <a:latin typeface="Times"/>
                  <a:ea typeface="Times"/>
                  <a:cs typeface="Times"/>
                  <a:sym typeface="Times"/>
                </a:rPr>
                <a:t>Sn</a:t>
              </a:r>
              <a:r>
                <a:rPr baseline="30000" lang="en-US" sz="1800">
                  <a:solidFill>
                    <a:schemeClr val="dk1"/>
                  </a:solidFill>
                  <a:latin typeface="Times"/>
                  <a:ea typeface="Times"/>
                  <a:cs typeface="Times"/>
                  <a:sym typeface="Times"/>
                </a:rPr>
                <a:t>46+</a:t>
              </a:r>
              <a:endParaRPr/>
            </a:p>
          </p:txBody>
        </p:sp>
        <p:sp>
          <p:nvSpPr>
            <p:cNvPr id="547" name="Google Shape;547;p29"/>
            <p:cNvSpPr txBox="1"/>
            <p:nvPr/>
          </p:nvSpPr>
          <p:spPr>
            <a:xfrm>
              <a:off x="2773087" y="5613104"/>
              <a:ext cx="11014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800">
                  <a:solidFill>
                    <a:schemeClr val="dk1"/>
                  </a:solidFill>
                  <a:latin typeface="Times"/>
                  <a:ea typeface="Times"/>
                  <a:cs typeface="Times"/>
                  <a:sym typeface="Times"/>
                </a:rPr>
                <a:t>130</a:t>
              </a:r>
              <a:r>
                <a:rPr lang="en-US" sz="1800">
                  <a:solidFill>
                    <a:schemeClr val="dk1"/>
                  </a:solidFill>
                  <a:latin typeface="Times"/>
                  <a:ea typeface="Times"/>
                  <a:cs typeface="Times"/>
                  <a:sym typeface="Times"/>
                </a:rPr>
                <a:t>Sn</a:t>
              </a:r>
              <a:r>
                <a:rPr baseline="30000" lang="en-US" sz="1800">
                  <a:solidFill>
                    <a:schemeClr val="dk1"/>
                  </a:solidFill>
                  <a:latin typeface="Times"/>
                  <a:ea typeface="Times"/>
                  <a:cs typeface="Times"/>
                  <a:sym typeface="Times"/>
                </a:rPr>
                <a:t>45+</a:t>
              </a:r>
              <a:endParaRPr/>
            </a:p>
          </p:txBody>
        </p:sp>
        <p:sp>
          <p:nvSpPr>
            <p:cNvPr id="548" name="Google Shape;548;p29"/>
            <p:cNvSpPr/>
            <p:nvPr/>
          </p:nvSpPr>
          <p:spPr>
            <a:xfrm>
              <a:off x="974522" y="2975113"/>
              <a:ext cx="3292678" cy="1987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Times"/>
                  <a:ea typeface="Times"/>
                  <a:cs typeface="Times"/>
                  <a:sym typeface="Times"/>
                </a:rPr>
                <a:t>A/Q (without target)</a:t>
              </a:r>
              <a:endParaRPr/>
            </a:p>
          </p:txBody>
        </p:sp>
      </p:grpSp>
      <p:pic>
        <p:nvPicPr>
          <p:cNvPr id="549" name="Google Shape;549;p29"/>
          <p:cNvPicPr preferRelativeResize="0"/>
          <p:nvPr/>
        </p:nvPicPr>
        <p:blipFill rotWithShape="1">
          <a:blip r:embed="rId4">
            <a:alphaModFix/>
          </a:blip>
          <a:srcRect b="0" l="0" r="0" t="0"/>
          <a:stretch/>
        </p:blipFill>
        <p:spPr>
          <a:xfrm>
            <a:off x="8298564" y="3225928"/>
            <a:ext cx="3866241" cy="3596928"/>
          </a:xfrm>
          <a:prstGeom prst="rect">
            <a:avLst/>
          </a:prstGeom>
          <a:noFill/>
          <a:ln>
            <a:noFill/>
          </a:ln>
        </p:spPr>
      </p:pic>
      <p:sp>
        <p:nvSpPr>
          <p:cNvPr id="550" name="Google Shape;550;p29"/>
          <p:cNvSpPr txBox="1"/>
          <p:nvPr/>
        </p:nvSpPr>
        <p:spPr>
          <a:xfrm>
            <a:off x="404939" y="1285526"/>
            <a:ext cx="311950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Times"/>
                <a:ea typeface="Times"/>
                <a:cs typeface="Times"/>
                <a:sym typeface="Times"/>
              </a:rPr>
              <a:t>A/Q Optimization</a:t>
            </a:r>
            <a:endParaRPr b="1" sz="1800">
              <a:solidFill>
                <a:schemeClr val="dk1"/>
              </a:solidFill>
              <a:latin typeface="Times"/>
              <a:ea typeface="Times"/>
              <a:cs typeface="Times"/>
              <a:sym typeface="Times"/>
            </a:endParaRPr>
          </a:p>
        </p:txBody>
      </p:sp>
      <p:cxnSp>
        <p:nvCxnSpPr>
          <p:cNvPr id="551" name="Google Shape;551;p29"/>
          <p:cNvCxnSpPr/>
          <p:nvPr/>
        </p:nvCxnSpPr>
        <p:spPr>
          <a:xfrm rot="10800000">
            <a:off x="4174836" y="1329691"/>
            <a:ext cx="0" cy="5528309"/>
          </a:xfrm>
          <a:prstGeom prst="straightConnector1">
            <a:avLst/>
          </a:prstGeom>
          <a:noFill/>
          <a:ln cap="flat" cmpd="sng" w="12700">
            <a:solidFill>
              <a:schemeClr val="dk1"/>
            </a:solidFill>
            <a:prstDash val="solid"/>
            <a:miter lim="800000"/>
            <a:headEnd len="sm" w="sm" type="none"/>
            <a:tailEnd len="sm" w="sm" type="none"/>
          </a:ln>
        </p:spPr>
      </p:cxnSp>
      <p:cxnSp>
        <p:nvCxnSpPr>
          <p:cNvPr id="552" name="Google Shape;552;p29"/>
          <p:cNvCxnSpPr/>
          <p:nvPr/>
        </p:nvCxnSpPr>
        <p:spPr>
          <a:xfrm rot="10800000">
            <a:off x="0" y="1320793"/>
            <a:ext cx="12192000" cy="0"/>
          </a:xfrm>
          <a:prstGeom prst="straightConnector1">
            <a:avLst/>
          </a:prstGeom>
          <a:noFill/>
          <a:ln cap="flat" cmpd="sng" w="12700">
            <a:solidFill>
              <a:schemeClr val="dk1"/>
            </a:solidFill>
            <a:prstDash val="solid"/>
            <a:miter lim="800000"/>
            <a:headEnd len="sm" w="sm" type="none"/>
            <a:tailEnd len="sm" w="sm" type="none"/>
          </a:ln>
        </p:spPr>
      </p:cxnSp>
      <p:cxnSp>
        <p:nvCxnSpPr>
          <p:cNvPr id="553" name="Google Shape;553;p29"/>
          <p:cNvCxnSpPr/>
          <p:nvPr/>
        </p:nvCxnSpPr>
        <p:spPr>
          <a:xfrm rot="10800000">
            <a:off x="8031022" y="1329691"/>
            <a:ext cx="0" cy="5528309"/>
          </a:xfrm>
          <a:prstGeom prst="straightConnector1">
            <a:avLst/>
          </a:prstGeom>
          <a:noFill/>
          <a:ln cap="flat" cmpd="sng" w="12700">
            <a:solidFill>
              <a:schemeClr val="dk1"/>
            </a:solidFill>
            <a:prstDash val="solid"/>
            <a:miter lim="800000"/>
            <a:headEnd len="sm" w="sm" type="none"/>
            <a:tailEnd len="sm" w="sm" type="none"/>
          </a:ln>
        </p:spPr>
      </p:cxnSp>
      <p:sp>
        <p:nvSpPr>
          <p:cNvPr id="554" name="Google Shape;554;p29"/>
          <p:cNvSpPr txBox="1"/>
          <p:nvPr/>
        </p:nvSpPr>
        <p:spPr>
          <a:xfrm>
            <a:off x="8671933" y="1282714"/>
            <a:ext cx="311950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Times"/>
                <a:ea typeface="Times"/>
                <a:cs typeface="Times"/>
                <a:sym typeface="Times"/>
              </a:rPr>
              <a:t>A/Q vs Excitation Energy</a:t>
            </a:r>
            <a:endParaRPr b="1" sz="1800">
              <a:solidFill>
                <a:schemeClr val="dk1"/>
              </a:solidFill>
              <a:latin typeface="Times"/>
              <a:ea typeface="Times"/>
              <a:cs typeface="Times"/>
              <a:sym typeface="Times"/>
            </a:endParaRPr>
          </a:p>
        </p:txBody>
      </p:sp>
      <p:sp>
        <p:nvSpPr>
          <p:cNvPr id="555" name="Google Shape;555;p29"/>
          <p:cNvSpPr txBox="1"/>
          <p:nvPr/>
        </p:nvSpPr>
        <p:spPr>
          <a:xfrm>
            <a:off x="4473688" y="1282714"/>
            <a:ext cx="311950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Times"/>
                <a:ea typeface="Times"/>
                <a:cs typeface="Times"/>
                <a:sym typeface="Times"/>
              </a:rPr>
              <a:t>Excitation Energy</a:t>
            </a:r>
            <a:endParaRPr b="1" sz="1800">
              <a:solidFill>
                <a:schemeClr val="dk1"/>
              </a:solidFill>
              <a:latin typeface="Times"/>
              <a:ea typeface="Times"/>
              <a:cs typeface="Times"/>
              <a:sym typeface="Times"/>
            </a:endParaRPr>
          </a:p>
        </p:txBody>
      </p:sp>
      <p:sp>
        <p:nvSpPr>
          <p:cNvPr id="556" name="Google Shape;556;p29"/>
          <p:cNvSpPr txBox="1"/>
          <p:nvPr/>
        </p:nvSpPr>
        <p:spPr>
          <a:xfrm>
            <a:off x="8064891" y="1566419"/>
            <a:ext cx="4099913" cy="129458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1600"/>
              <a:buFont typeface="Times"/>
              <a:buChar char="-"/>
            </a:pPr>
            <a:r>
              <a:rPr lang="en-US" sz="1600">
                <a:solidFill>
                  <a:schemeClr val="dk1"/>
                </a:solidFill>
                <a:latin typeface="Times"/>
                <a:ea typeface="Times"/>
                <a:cs typeface="Times"/>
                <a:sym typeface="Times"/>
              </a:rPr>
              <a:t>Separated A/Q distributions for </a:t>
            </a:r>
            <a:r>
              <a:rPr baseline="30000" lang="en-US" sz="1600">
                <a:solidFill>
                  <a:schemeClr val="dk1"/>
                </a:solidFill>
                <a:latin typeface="Times"/>
                <a:ea typeface="Times"/>
                <a:cs typeface="Times"/>
                <a:sym typeface="Times"/>
              </a:rPr>
              <a:t>131~129</a:t>
            </a:r>
            <a:r>
              <a:rPr lang="en-US" sz="1600">
                <a:solidFill>
                  <a:schemeClr val="dk1"/>
                </a:solidFill>
                <a:latin typeface="Times"/>
                <a:ea typeface="Times"/>
                <a:cs typeface="Times"/>
                <a:sym typeface="Times"/>
              </a:rPr>
              <a:t>Sn </a:t>
            </a:r>
            <a:br>
              <a:rPr lang="en-US" sz="1600">
                <a:solidFill>
                  <a:schemeClr val="dk1"/>
                </a:solidFill>
                <a:latin typeface="Times"/>
                <a:ea typeface="Times"/>
                <a:cs typeface="Times"/>
                <a:sym typeface="Times"/>
              </a:rPr>
            </a:br>
            <a:r>
              <a:rPr lang="en-US" sz="1600">
                <a:solidFill>
                  <a:schemeClr val="dk1"/>
                </a:solidFill>
                <a:latin typeface="Times"/>
                <a:ea typeface="Times"/>
                <a:cs typeface="Times"/>
                <a:sym typeface="Times"/>
              </a:rPr>
              <a:t>well corresponding to the S</a:t>
            </a:r>
            <a:r>
              <a:rPr baseline="-25000" lang="en-US" sz="1600">
                <a:solidFill>
                  <a:schemeClr val="dk1"/>
                </a:solidFill>
                <a:latin typeface="Times"/>
                <a:ea typeface="Times"/>
                <a:cs typeface="Times"/>
                <a:sym typeface="Times"/>
              </a:rPr>
              <a:t>n</a:t>
            </a:r>
            <a:r>
              <a:rPr lang="en-US" sz="1600">
                <a:solidFill>
                  <a:schemeClr val="dk1"/>
                </a:solidFill>
                <a:latin typeface="Times"/>
                <a:ea typeface="Times"/>
                <a:cs typeface="Times"/>
                <a:sym typeface="Times"/>
              </a:rPr>
              <a:t>, S</a:t>
            </a:r>
            <a:r>
              <a:rPr baseline="-25000" lang="en-US" sz="1600">
                <a:solidFill>
                  <a:schemeClr val="dk1"/>
                </a:solidFill>
                <a:latin typeface="Times"/>
                <a:ea typeface="Times"/>
                <a:cs typeface="Times"/>
                <a:sym typeface="Times"/>
              </a:rPr>
              <a:t>2n</a:t>
            </a:r>
            <a:r>
              <a:rPr lang="en-US" sz="1600">
                <a:solidFill>
                  <a:schemeClr val="dk1"/>
                </a:solidFill>
                <a:latin typeface="Times"/>
                <a:ea typeface="Times"/>
                <a:cs typeface="Times"/>
                <a:sym typeface="Times"/>
              </a:rPr>
              <a:t> of </a:t>
            </a:r>
            <a:r>
              <a:rPr baseline="30000" lang="en-US" sz="1600">
                <a:solidFill>
                  <a:schemeClr val="dk1"/>
                </a:solidFill>
                <a:latin typeface="Times"/>
                <a:ea typeface="Times"/>
                <a:cs typeface="Times"/>
                <a:sym typeface="Times"/>
              </a:rPr>
              <a:t>131</a:t>
            </a:r>
            <a:r>
              <a:rPr lang="en-US" sz="1600">
                <a:solidFill>
                  <a:schemeClr val="dk1"/>
                </a:solidFill>
                <a:latin typeface="Times"/>
                <a:ea typeface="Times"/>
                <a:cs typeface="Times"/>
                <a:sym typeface="Times"/>
              </a:rPr>
              <a:t>Sn</a:t>
            </a:r>
            <a:br>
              <a:rPr lang="en-US" sz="1600">
                <a:solidFill>
                  <a:schemeClr val="dk1"/>
                </a:solidFill>
                <a:latin typeface="Times"/>
                <a:ea typeface="Times"/>
                <a:cs typeface="Times"/>
                <a:sym typeface="Times"/>
              </a:rPr>
            </a:br>
            <a:r>
              <a:rPr lang="en-US" sz="1600">
                <a:solidFill>
                  <a:schemeClr val="dk1"/>
                </a:solidFill>
                <a:latin typeface="Times"/>
                <a:ea typeface="Times"/>
                <a:cs typeface="Times"/>
                <a:sym typeface="Times"/>
              </a:rPr>
              <a:t>(S</a:t>
            </a:r>
            <a:r>
              <a:rPr baseline="-25000" lang="en-US" sz="1600">
                <a:solidFill>
                  <a:schemeClr val="dk1"/>
                </a:solidFill>
                <a:latin typeface="Times"/>
                <a:ea typeface="Times"/>
                <a:cs typeface="Times"/>
                <a:sym typeface="Times"/>
              </a:rPr>
              <a:t>n</a:t>
            </a:r>
            <a:r>
              <a:rPr lang="en-US" sz="1600">
                <a:solidFill>
                  <a:schemeClr val="dk1"/>
                </a:solidFill>
                <a:latin typeface="Times"/>
                <a:ea typeface="Times"/>
                <a:cs typeface="Times"/>
                <a:sym typeface="Times"/>
              </a:rPr>
              <a:t> = 5.2 MeV, S</a:t>
            </a:r>
            <a:r>
              <a:rPr baseline="-25000" lang="en-US" sz="1600">
                <a:solidFill>
                  <a:schemeClr val="dk1"/>
                </a:solidFill>
                <a:latin typeface="Times"/>
                <a:ea typeface="Times"/>
                <a:cs typeface="Times"/>
                <a:sym typeface="Times"/>
              </a:rPr>
              <a:t>2n</a:t>
            </a:r>
            <a:r>
              <a:rPr lang="en-US" sz="1600">
                <a:solidFill>
                  <a:schemeClr val="dk1"/>
                </a:solidFill>
                <a:latin typeface="Times"/>
                <a:ea typeface="Times"/>
                <a:cs typeface="Times"/>
                <a:sym typeface="Times"/>
              </a:rPr>
              <a:t> = 12.8 MeV)</a:t>
            </a:r>
            <a:endParaRPr/>
          </a:p>
          <a:p>
            <a:pPr indent="-285750" lvl="0" marL="285750" marR="0" rtl="0" algn="l">
              <a:lnSpc>
                <a:spcPct val="150000"/>
              </a:lnSpc>
              <a:spcBef>
                <a:spcPts val="0"/>
              </a:spcBef>
              <a:spcAft>
                <a:spcPts val="0"/>
              </a:spcAft>
              <a:buClr>
                <a:schemeClr val="dk1"/>
              </a:buClr>
              <a:buSzPts val="1600"/>
              <a:buFont typeface="Times"/>
              <a:buChar char="-"/>
            </a:pPr>
            <a:r>
              <a:rPr lang="en-US" sz="1600">
                <a:solidFill>
                  <a:schemeClr val="dk1"/>
                </a:solidFill>
                <a:latin typeface="Times"/>
                <a:ea typeface="Times"/>
                <a:cs typeface="Times"/>
                <a:sym typeface="Times"/>
              </a:rPr>
              <a:t>Cleaning background events in process.</a:t>
            </a:r>
            <a:endParaRPr/>
          </a:p>
        </p:txBody>
      </p:sp>
      <p:pic>
        <p:nvPicPr>
          <p:cNvPr id="557" name="Google Shape;557;p29"/>
          <p:cNvPicPr preferRelativeResize="0"/>
          <p:nvPr/>
        </p:nvPicPr>
        <p:blipFill rotWithShape="1">
          <a:blip r:embed="rId5">
            <a:alphaModFix/>
          </a:blip>
          <a:srcRect b="0" l="0" r="0" t="0"/>
          <a:stretch/>
        </p:blipFill>
        <p:spPr>
          <a:xfrm>
            <a:off x="4458715" y="3706776"/>
            <a:ext cx="3288429" cy="3116080"/>
          </a:xfrm>
          <a:prstGeom prst="rect">
            <a:avLst/>
          </a:prstGeom>
          <a:noFill/>
          <a:ln>
            <a:noFill/>
          </a:ln>
        </p:spPr>
      </p:pic>
      <p:sp>
        <p:nvSpPr>
          <p:cNvPr id="558" name="Google Shape;558;p29"/>
          <p:cNvSpPr txBox="1"/>
          <p:nvPr/>
        </p:nvSpPr>
        <p:spPr>
          <a:xfrm>
            <a:off x="731641" y="4108482"/>
            <a:ext cx="96019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Times"/>
                <a:ea typeface="Times"/>
                <a:cs typeface="Times"/>
                <a:sym typeface="Times"/>
              </a:rPr>
              <a:t>σ / (A/Q) </a:t>
            </a:r>
            <a:br>
              <a:rPr b="1" lang="en-US" sz="1400">
                <a:solidFill>
                  <a:schemeClr val="dk1"/>
                </a:solidFill>
                <a:latin typeface="Times"/>
                <a:ea typeface="Times"/>
                <a:cs typeface="Times"/>
                <a:sym typeface="Times"/>
              </a:rPr>
            </a:br>
            <a:r>
              <a:rPr b="1" lang="en-US" sz="1400">
                <a:solidFill>
                  <a:schemeClr val="dk1"/>
                </a:solidFill>
                <a:latin typeface="Times"/>
                <a:ea typeface="Times"/>
                <a:cs typeface="Times"/>
                <a:sym typeface="Times"/>
              </a:rPr>
              <a:t>= 0.12% </a:t>
            </a:r>
            <a:endParaRPr b="1" sz="1400">
              <a:solidFill>
                <a:schemeClr val="dk1"/>
              </a:solidFill>
              <a:latin typeface="Times"/>
              <a:ea typeface="Times"/>
              <a:cs typeface="Times"/>
              <a:sym typeface="Times"/>
            </a:endParaRPr>
          </a:p>
        </p:txBody>
      </p:sp>
      <p:sp>
        <p:nvSpPr>
          <p:cNvPr id="559" name="Google Shape;559;p29"/>
          <p:cNvSpPr txBox="1"/>
          <p:nvPr/>
        </p:nvSpPr>
        <p:spPr>
          <a:xfrm>
            <a:off x="4208705" y="1566419"/>
            <a:ext cx="4113773" cy="221791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1600"/>
              <a:buFont typeface="Times"/>
              <a:buChar char="-"/>
            </a:pPr>
            <a:r>
              <a:rPr lang="en-US" sz="1600">
                <a:solidFill>
                  <a:schemeClr val="dk1"/>
                </a:solidFill>
                <a:latin typeface="Times"/>
                <a:ea typeface="Times"/>
                <a:cs typeface="Times"/>
                <a:sym typeface="Times"/>
              </a:rPr>
              <a:t>Excitation energy of </a:t>
            </a:r>
            <a:r>
              <a:rPr baseline="30000" lang="en-US" sz="1600">
                <a:solidFill>
                  <a:schemeClr val="dk1"/>
                </a:solidFill>
                <a:latin typeface="Times"/>
                <a:ea typeface="Times"/>
                <a:cs typeface="Times"/>
                <a:sym typeface="Times"/>
              </a:rPr>
              <a:t>131</a:t>
            </a:r>
            <a:r>
              <a:rPr lang="en-US" sz="1600">
                <a:solidFill>
                  <a:schemeClr val="dk1"/>
                </a:solidFill>
                <a:latin typeface="Times"/>
                <a:ea typeface="Times"/>
                <a:cs typeface="Times"/>
                <a:sym typeface="Times"/>
              </a:rPr>
              <a:t>Sn after reaction</a:t>
            </a:r>
            <a:endParaRPr/>
          </a:p>
          <a:p>
            <a:pPr indent="-285750" lvl="0" marL="285750" marR="0" rtl="0" algn="l">
              <a:lnSpc>
                <a:spcPct val="150000"/>
              </a:lnSpc>
              <a:spcBef>
                <a:spcPts val="0"/>
              </a:spcBef>
              <a:spcAft>
                <a:spcPts val="0"/>
              </a:spcAft>
              <a:buClr>
                <a:schemeClr val="dk1"/>
              </a:buClr>
              <a:buSzPts val="1600"/>
              <a:buFont typeface="Times"/>
              <a:buChar char="-"/>
            </a:pPr>
            <a:r>
              <a:rPr lang="en-US" sz="1600">
                <a:solidFill>
                  <a:schemeClr val="dk1"/>
                </a:solidFill>
                <a:latin typeface="Times"/>
                <a:ea typeface="Times"/>
                <a:cs typeface="Times"/>
                <a:sym typeface="Times"/>
              </a:rPr>
              <a:t>Calculated from the beam energy based</a:t>
            </a:r>
            <a:br>
              <a:rPr lang="en-US" sz="1600">
                <a:solidFill>
                  <a:schemeClr val="dk1"/>
                </a:solidFill>
                <a:latin typeface="Times"/>
                <a:ea typeface="Times"/>
                <a:cs typeface="Times"/>
                <a:sym typeface="Times"/>
              </a:rPr>
            </a:br>
            <a:r>
              <a:rPr lang="en-US" sz="1600">
                <a:solidFill>
                  <a:schemeClr val="dk1"/>
                </a:solidFill>
                <a:latin typeface="Times"/>
                <a:ea typeface="Times"/>
                <a:cs typeface="Times"/>
                <a:sym typeface="Times"/>
              </a:rPr>
              <a:t>on ToF and proton energy &amp; momentum </a:t>
            </a:r>
            <a:br>
              <a:rPr lang="en-US" sz="1600">
                <a:solidFill>
                  <a:schemeClr val="dk1"/>
                </a:solidFill>
                <a:latin typeface="Times"/>
                <a:ea typeface="Times"/>
                <a:cs typeface="Times"/>
                <a:sym typeface="Times"/>
              </a:rPr>
            </a:br>
            <a:r>
              <a:rPr lang="en-US" sz="1600">
                <a:solidFill>
                  <a:schemeClr val="dk1"/>
                </a:solidFill>
                <a:latin typeface="Times"/>
                <a:ea typeface="Times"/>
                <a:cs typeface="Times"/>
                <a:sym typeface="Times"/>
              </a:rPr>
              <a:t>from Si detectors.</a:t>
            </a:r>
            <a:endParaRPr/>
          </a:p>
          <a:p>
            <a:pPr indent="-285750" lvl="0" marL="285750" marR="0" rtl="0" algn="l">
              <a:lnSpc>
                <a:spcPct val="150000"/>
              </a:lnSpc>
              <a:spcBef>
                <a:spcPts val="0"/>
              </a:spcBef>
              <a:spcAft>
                <a:spcPts val="0"/>
              </a:spcAft>
              <a:buClr>
                <a:schemeClr val="dk1"/>
              </a:buClr>
              <a:buSzPts val="1600"/>
              <a:buFont typeface="Times"/>
              <a:buChar char="-"/>
            </a:pPr>
            <a:r>
              <a:rPr lang="en-US" sz="1600">
                <a:solidFill>
                  <a:schemeClr val="dk1"/>
                </a:solidFill>
                <a:latin typeface="Times"/>
                <a:ea typeface="Times"/>
                <a:cs typeface="Times"/>
                <a:sym typeface="Times"/>
              </a:rPr>
              <a:t>For punch-through events of protons,</a:t>
            </a:r>
            <a:br>
              <a:rPr lang="en-US" sz="1600">
                <a:solidFill>
                  <a:schemeClr val="dk1"/>
                </a:solidFill>
                <a:latin typeface="Times"/>
                <a:ea typeface="Times"/>
                <a:cs typeface="Times"/>
                <a:sym typeface="Times"/>
              </a:rPr>
            </a:br>
            <a:r>
              <a:rPr lang="en-US" sz="1600">
                <a:solidFill>
                  <a:schemeClr val="dk1"/>
                </a:solidFill>
                <a:latin typeface="Times"/>
                <a:ea typeface="Times"/>
                <a:cs typeface="Times"/>
                <a:sym typeface="Times"/>
              </a:rPr>
              <a:t>energy reconstruction using ATIMA </a:t>
            </a:r>
            <a:br>
              <a:rPr lang="en-US" sz="1600">
                <a:solidFill>
                  <a:schemeClr val="dk1"/>
                </a:solidFill>
                <a:latin typeface="Times"/>
                <a:ea typeface="Times"/>
                <a:cs typeface="Times"/>
                <a:sym typeface="Times"/>
              </a:rPr>
            </a:br>
            <a:r>
              <a:rPr lang="en-US" sz="1600">
                <a:solidFill>
                  <a:schemeClr val="dk1"/>
                </a:solidFill>
                <a:latin typeface="Times"/>
                <a:ea typeface="Times"/>
                <a:cs typeface="Times"/>
                <a:sym typeface="Times"/>
              </a:rPr>
              <a:t>calculation</a:t>
            </a:r>
            <a:endParaRPr/>
          </a:p>
        </p:txBody>
      </p:sp>
      <p:sp>
        <p:nvSpPr>
          <p:cNvPr id="560" name="Google Shape;560;p29"/>
          <p:cNvSpPr txBox="1"/>
          <p:nvPr/>
        </p:nvSpPr>
        <p:spPr>
          <a:xfrm>
            <a:off x="5056956" y="3818450"/>
            <a:ext cx="914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FF00"/>
                </a:solidFill>
                <a:latin typeface="Arial"/>
                <a:ea typeface="Arial"/>
                <a:cs typeface="Arial"/>
                <a:sym typeface="Arial"/>
              </a:rPr>
              <a:t>S</a:t>
            </a:r>
            <a:r>
              <a:rPr b="1" baseline="-25000" lang="en-US" sz="1800">
                <a:solidFill>
                  <a:srgbClr val="00FF00"/>
                </a:solidFill>
                <a:latin typeface="Arial"/>
                <a:ea typeface="Arial"/>
                <a:cs typeface="Arial"/>
                <a:sym typeface="Arial"/>
              </a:rPr>
              <a:t>n</a:t>
            </a:r>
            <a:endParaRPr b="1" baseline="-25000" sz="1800">
              <a:solidFill>
                <a:srgbClr val="00FF00"/>
              </a:solidFill>
              <a:latin typeface="Arial"/>
              <a:ea typeface="Arial"/>
              <a:cs typeface="Arial"/>
              <a:sym typeface="Arial"/>
            </a:endParaRPr>
          </a:p>
        </p:txBody>
      </p:sp>
      <p:sp>
        <p:nvSpPr>
          <p:cNvPr id="561" name="Google Shape;561;p29"/>
          <p:cNvSpPr txBox="1"/>
          <p:nvPr/>
        </p:nvSpPr>
        <p:spPr>
          <a:xfrm>
            <a:off x="5835251" y="3823157"/>
            <a:ext cx="914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B050"/>
                </a:solidFill>
                <a:latin typeface="Arial"/>
                <a:ea typeface="Arial"/>
                <a:cs typeface="Arial"/>
                <a:sym typeface="Arial"/>
              </a:rPr>
              <a:t>S</a:t>
            </a:r>
            <a:r>
              <a:rPr b="1" baseline="-25000" lang="en-US" sz="1800">
                <a:solidFill>
                  <a:srgbClr val="00B050"/>
                </a:solidFill>
                <a:latin typeface="Arial"/>
                <a:ea typeface="Arial"/>
                <a:cs typeface="Arial"/>
                <a:sym typeface="Arial"/>
              </a:rPr>
              <a:t>2n</a:t>
            </a:r>
            <a:endParaRPr b="1" baseline="-25000" sz="1800">
              <a:solidFill>
                <a:srgbClr val="00B050"/>
              </a:solidFill>
              <a:latin typeface="Arial"/>
              <a:ea typeface="Arial"/>
              <a:cs typeface="Arial"/>
              <a:sym typeface="Arial"/>
            </a:endParaRPr>
          </a:p>
        </p:txBody>
      </p:sp>
      <p:sp>
        <p:nvSpPr>
          <p:cNvPr id="562" name="Google Shape;562;p29"/>
          <p:cNvSpPr txBox="1"/>
          <p:nvPr/>
        </p:nvSpPr>
        <p:spPr>
          <a:xfrm>
            <a:off x="9033210" y="3403427"/>
            <a:ext cx="914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FF00"/>
                </a:solidFill>
                <a:latin typeface="Arial"/>
                <a:ea typeface="Arial"/>
                <a:cs typeface="Arial"/>
                <a:sym typeface="Arial"/>
              </a:rPr>
              <a:t>S</a:t>
            </a:r>
            <a:r>
              <a:rPr b="1" baseline="-25000" lang="en-US" sz="1800">
                <a:solidFill>
                  <a:srgbClr val="00FF00"/>
                </a:solidFill>
                <a:latin typeface="Arial"/>
                <a:ea typeface="Arial"/>
                <a:cs typeface="Arial"/>
                <a:sym typeface="Arial"/>
              </a:rPr>
              <a:t>n</a:t>
            </a:r>
            <a:endParaRPr b="1" baseline="-25000" sz="1800">
              <a:solidFill>
                <a:srgbClr val="00FF00"/>
              </a:solidFill>
              <a:latin typeface="Arial"/>
              <a:ea typeface="Arial"/>
              <a:cs typeface="Arial"/>
              <a:sym typeface="Arial"/>
            </a:endParaRPr>
          </a:p>
        </p:txBody>
      </p:sp>
      <p:sp>
        <p:nvSpPr>
          <p:cNvPr id="563" name="Google Shape;563;p29"/>
          <p:cNvSpPr txBox="1"/>
          <p:nvPr/>
        </p:nvSpPr>
        <p:spPr>
          <a:xfrm>
            <a:off x="9811505" y="3408134"/>
            <a:ext cx="914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B050"/>
                </a:solidFill>
                <a:latin typeface="Arial"/>
                <a:ea typeface="Arial"/>
                <a:cs typeface="Arial"/>
                <a:sym typeface="Arial"/>
              </a:rPr>
              <a:t>S</a:t>
            </a:r>
            <a:r>
              <a:rPr b="1" baseline="-25000" lang="en-US" sz="1800">
                <a:solidFill>
                  <a:srgbClr val="00B050"/>
                </a:solidFill>
                <a:latin typeface="Arial"/>
                <a:ea typeface="Arial"/>
                <a:cs typeface="Arial"/>
                <a:sym typeface="Arial"/>
              </a:rPr>
              <a:t>2n</a:t>
            </a:r>
            <a:endParaRPr b="1" baseline="-25000" sz="1800">
              <a:solidFill>
                <a:srgbClr val="00B050"/>
              </a:solidFill>
              <a:latin typeface="Arial"/>
              <a:ea typeface="Arial"/>
              <a:cs typeface="Arial"/>
              <a:sym typeface="Arial"/>
            </a:endParaRPr>
          </a:p>
        </p:txBody>
      </p:sp>
      <p:sp>
        <p:nvSpPr>
          <p:cNvPr id="564" name="Google Shape;564;p29"/>
          <p:cNvSpPr/>
          <p:nvPr/>
        </p:nvSpPr>
        <p:spPr>
          <a:xfrm>
            <a:off x="8786866" y="4951334"/>
            <a:ext cx="634226" cy="44352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5" name="Google Shape;565;p29"/>
          <p:cNvSpPr/>
          <p:nvPr/>
        </p:nvSpPr>
        <p:spPr>
          <a:xfrm>
            <a:off x="9371519" y="5182419"/>
            <a:ext cx="2358519" cy="392867"/>
          </a:xfrm>
          <a:prstGeom prst="ellipse">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6" name="Google Shape;566;p29"/>
          <p:cNvSpPr/>
          <p:nvPr/>
        </p:nvSpPr>
        <p:spPr>
          <a:xfrm>
            <a:off x="10170990" y="5537207"/>
            <a:ext cx="1375189" cy="314325"/>
          </a:xfrm>
          <a:prstGeom prst="ellipse">
            <a:avLst/>
          </a:prstGeom>
          <a:noFill/>
          <a:ln cap="flat" cmpd="sng" w="1270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7" name="Google Shape;567;p29"/>
          <p:cNvSpPr txBox="1"/>
          <p:nvPr/>
        </p:nvSpPr>
        <p:spPr>
          <a:xfrm>
            <a:off x="9200447" y="4848098"/>
            <a:ext cx="9144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baseline="30000" lang="en-US" sz="1400">
                <a:solidFill>
                  <a:srgbClr val="FF0000"/>
                </a:solidFill>
                <a:latin typeface="Times"/>
                <a:ea typeface="Times"/>
                <a:cs typeface="Times"/>
                <a:sym typeface="Times"/>
              </a:rPr>
              <a:t>131</a:t>
            </a:r>
            <a:r>
              <a:rPr b="1" lang="en-US" sz="1400">
                <a:solidFill>
                  <a:srgbClr val="FF0000"/>
                </a:solidFill>
                <a:latin typeface="Times"/>
                <a:ea typeface="Times"/>
                <a:cs typeface="Times"/>
                <a:sym typeface="Times"/>
              </a:rPr>
              <a:t>Sn</a:t>
            </a:r>
            <a:r>
              <a:rPr b="1" baseline="30000" lang="en-US" sz="1400">
                <a:solidFill>
                  <a:srgbClr val="FF0000"/>
                </a:solidFill>
                <a:latin typeface="Times"/>
                <a:ea typeface="Times"/>
                <a:cs typeface="Times"/>
                <a:sym typeface="Times"/>
              </a:rPr>
              <a:t>47+</a:t>
            </a:r>
            <a:endParaRPr b="1" baseline="30000" sz="1400">
              <a:solidFill>
                <a:srgbClr val="FF0000"/>
              </a:solidFill>
              <a:latin typeface="Times"/>
              <a:ea typeface="Times"/>
              <a:cs typeface="Times"/>
              <a:sym typeface="Times"/>
            </a:endParaRPr>
          </a:p>
        </p:txBody>
      </p:sp>
      <p:sp>
        <p:nvSpPr>
          <p:cNvPr id="568" name="Google Shape;568;p29"/>
          <p:cNvSpPr txBox="1"/>
          <p:nvPr/>
        </p:nvSpPr>
        <p:spPr>
          <a:xfrm>
            <a:off x="11185236" y="4973955"/>
            <a:ext cx="9144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baseline="30000" lang="en-US" sz="1400">
                <a:solidFill>
                  <a:srgbClr val="C00000"/>
                </a:solidFill>
                <a:latin typeface="Times"/>
                <a:ea typeface="Times"/>
                <a:cs typeface="Times"/>
                <a:sym typeface="Times"/>
              </a:rPr>
              <a:t>130</a:t>
            </a:r>
            <a:r>
              <a:rPr b="1" lang="en-US" sz="1400">
                <a:solidFill>
                  <a:srgbClr val="C00000"/>
                </a:solidFill>
                <a:latin typeface="Times"/>
                <a:ea typeface="Times"/>
                <a:cs typeface="Times"/>
                <a:sym typeface="Times"/>
              </a:rPr>
              <a:t>Sn</a:t>
            </a:r>
            <a:r>
              <a:rPr b="1" baseline="30000" lang="en-US" sz="1400">
                <a:solidFill>
                  <a:srgbClr val="C00000"/>
                </a:solidFill>
                <a:latin typeface="Times"/>
                <a:ea typeface="Times"/>
                <a:cs typeface="Times"/>
                <a:sym typeface="Times"/>
              </a:rPr>
              <a:t>47+</a:t>
            </a:r>
            <a:endParaRPr b="1" baseline="30000" sz="1400">
              <a:solidFill>
                <a:srgbClr val="C00000"/>
              </a:solidFill>
              <a:latin typeface="Times"/>
              <a:ea typeface="Times"/>
              <a:cs typeface="Times"/>
              <a:sym typeface="Times"/>
            </a:endParaRPr>
          </a:p>
        </p:txBody>
      </p:sp>
      <p:sp>
        <p:nvSpPr>
          <p:cNvPr id="569" name="Google Shape;569;p29"/>
          <p:cNvSpPr txBox="1"/>
          <p:nvPr/>
        </p:nvSpPr>
        <p:spPr>
          <a:xfrm>
            <a:off x="9657647" y="5644048"/>
            <a:ext cx="9144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baseline="30000" lang="en-US" sz="1400">
                <a:solidFill>
                  <a:srgbClr val="C55A11"/>
                </a:solidFill>
                <a:latin typeface="Times"/>
                <a:ea typeface="Times"/>
                <a:cs typeface="Times"/>
                <a:sym typeface="Times"/>
              </a:rPr>
              <a:t>129</a:t>
            </a:r>
            <a:r>
              <a:rPr b="1" lang="en-US" sz="1400">
                <a:solidFill>
                  <a:srgbClr val="C55A11"/>
                </a:solidFill>
                <a:latin typeface="Times"/>
                <a:ea typeface="Times"/>
                <a:cs typeface="Times"/>
                <a:sym typeface="Times"/>
              </a:rPr>
              <a:t>Sn</a:t>
            </a:r>
            <a:r>
              <a:rPr b="1" baseline="30000" lang="en-US" sz="1400">
                <a:solidFill>
                  <a:srgbClr val="C55A11"/>
                </a:solidFill>
                <a:latin typeface="Times"/>
                <a:ea typeface="Times"/>
                <a:cs typeface="Times"/>
                <a:sym typeface="Times"/>
              </a:rPr>
              <a:t>47+</a:t>
            </a:r>
            <a:endParaRPr b="1" baseline="30000" sz="1400">
              <a:solidFill>
                <a:srgbClr val="C55A11"/>
              </a:solidFill>
              <a:latin typeface="Times"/>
              <a:ea typeface="Times"/>
              <a:cs typeface="Times"/>
              <a:sym typeface="Times"/>
            </a:endParaRPr>
          </a:p>
        </p:txBody>
      </p:sp>
      <p:sp>
        <p:nvSpPr>
          <p:cNvPr id="570" name="Google Shape;570;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571" name="Google Shape;57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
          <p:cNvSpPr txBox="1"/>
          <p:nvPr>
            <p:ph type="title"/>
          </p:nvPr>
        </p:nvSpPr>
        <p:spPr>
          <a:xfrm>
            <a:off x="838200" y="-8094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b="1" lang="en-US"/>
              <a:t>Alternating parity band</a:t>
            </a:r>
            <a:endParaRPr b="1"/>
          </a:p>
        </p:txBody>
      </p:sp>
      <p:grpSp>
        <p:nvGrpSpPr>
          <p:cNvPr id="143" name="Google Shape;143;p3"/>
          <p:cNvGrpSpPr/>
          <p:nvPr/>
        </p:nvGrpSpPr>
        <p:grpSpPr>
          <a:xfrm>
            <a:off x="6217151" y="1174123"/>
            <a:ext cx="4114801" cy="3496870"/>
            <a:chOff x="1447800" y="1690688"/>
            <a:chExt cx="5537200" cy="4981556"/>
          </a:xfrm>
        </p:grpSpPr>
        <p:pic>
          <p:nvPicPr>
            <p:cNvPr id="144" name="Google Shape;144;p3"/>
            <p:cNvPicPr preferRelativeResize="0"/>
            <p:nvPr/>
          </p:nvPicPr>
          <p:blipFill rotWithShape="1">
            <a:blip r:embed="rId3">
              <a:alphaModFix/>
            </a:blip>
            <a:srcRect b="10659" l="32448" r="50000" t="32801"/>
            <a:stretch/>
          </p:blipFill>
          <p:spPr>
            <a:xfrm>
              <a:off x="1447800" y="1690688"/>
              <a:ext cx="2825750" cy="4892656"/>
            </a:xfrm>
            <a:prstGeom prst="rect">
              <a:avLst/>
            </a:prstGeom>
            <a:noFill/>
            <a:ln>
              <a:noFill/>
            </a:ln>
          </p:spPr>
        </p:pic>
        <p:pic>
          <p:nvPicPr>
            <p:cNvPr id="145" name="Google Shape;145;p3"/>
            <p:cNvPicPr preferRelativeResize="0"/>
            <p:nvPr/>
          </p:nvPicPr>
          <p:blipFill rotWithShape="1">
            <a:blip r:embed="rId4">
              <a:alphaModFix/>
            </a:blip>
            <a:srcRect b="9653" l="43022" r="32524" t="20278"/>
            <a:stretch/>
          </p:blipFill>
          <p:spPr>
            <a:xfrm>
              <a:off x="4337050" y="1866900"/>
              <a:ext cx="2647950" cy="4805344"/>
            </a:xfrm>
            <a:prstGeom prst="rect">
              <a:avLst/>
            </a:prstGeom>
            <a:noFill/>
            <a:ln>
              <a:noFill/>
            </a:ln>
          </p:spPr>
        </p:pic>
      </p:grpSp>
      <p:sp>
        <p:nvSpPr>
          <p:cNvPr id="146" name="Google Shape;146;p3"/>
          <p:cNvSpPr txBox="1"/>
          <p:nvPr/>
        </p:nvSpPr>
        <p:spPr>
          <a:xfrm>
            <a:off x="9593933" y="1054140"/>
            <a:ext cx="222528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909FF"/>
                </a:solidFill>
                <a:latin typeface="Arial"/>
                <a:ea typeface="Arial"/>
                <a:cs typeface="Arial"/>
                <a:sym typeface="Arial"/>
              </a:rPr>
              <a:t>IBM by K. Nomura</a:t>
            </a:r>
            <a:endParaRPr b="1" sz="1800">
              <a:solidFill>
                <a:srgbClr val="0909FF"/>
              </a:solidFill>
              <a:latin typeface="Arial"/>
              <a:ea typeface="Arial"/>
              <a:cs typeface="Arial"/>
              <a:sym typeface="Arial"/>
            </a:endParaRPr>
          </a:p>
        </p:txBody>
      </p:sp>
      <p:sp>
        <p:nvSpPr>
          <p:cNvPr id="147" name="Google Shape;147;p3"/>
          <p:cNvSpPr txBox="1"/>
          <p:nvPr/>
        </p:nvSpPr>
        <p:spPr>
          <a:xfrm>
            <a:off x="9348121" y="4054466"/>
            <a:ext cx="2558393" cy="732380"/>
          </a:xfrm>
          <a:prstGeom prst="rect">
            <a:avLst/>
          </a:prstGeom>
          <a:blipFill rotWithShape="1">
            <a:blip r:embed="rId5">
              <a:alphaModFix/>
            </a:blip>
            <a:stretch>
              <a:fillRect b="-9166" l="-2143" r="0" t="-333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148" name="Google Shape;148;p3"/>
          <p:cNvSpPr txBox="1"/>
          <p:nvPr/>
        </p:nvSpPr>
        <p:spPr>
          <a:xfrm>
            <a:off x="6832600" y="5478423"/>
            <a:ext cx="552266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Difficult to populate the 3- state</a:t>
            </a:r>
            <a:br>
              <a:rPr lang="en-US" sz="2800">
                <a:solidFill>
                  <a:schemeClr val="dk1"/>
                </a:solidFill>
                <a:latin typeface="Arial"/>
                <a:ea typeface="Arial"/>
                <a:cs typeface="Arial"/>
                <a:sym typeface="Arial"/>
              </a:rPr>
            </a:br>
            <a:r>
              <a:rPr lang="en-US" sz="2800">
                <a:solidFill>
                  <a:schemeClr val="dk1"/>
                </a:solidFill>
                <a:latin typeface="Arial"/>
                <a:ea typeface="Arial"/>
                <a:cs typeface="Arial"/>
                <a:sym typeface="Arial"/>
              </a:rPr>
              <a:t>by fission or fusion</a:t>
            </a:r>
            <a:endParaRPr sz="2800">
              <a:solidFill>
                <a:schemeClr val="dk1"/>
              </a:solidFill>
              <a:latin typeface="Arial"/>
              <a:ea typeface="Arial"/>
              <a:cs typeface="Arial"/>
              <a:sym typeface="Arial"/>
            </a:endParaRPr>
          </a:p>
        </p:txBody>
      </p:sp>
      <p:sp>
        <p:nvSpPr>
          <p:cNvPr id="149" name="Google Shape;149;p3"/>
          <p:cNvSpPr txBox="1"/>
          <p:nvPr/>
        </p:nvSpPr>
        <p:spPr>
          <a:xfrm>
            <a:off x="6832600" y="4666258"/>
            <a:ext cx="102944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2800">
                <a:solidFill>
                  <a:schemeClr val="dk1"/>
                </a:solidFill>
                <a:latin typeface="Arial"/>
                <a:ea typeface="Arial"/>
                <a:cs typeface="Arial"/>
                <a:sym typeface="Arial"/>
              </a:rPr>
              <a:t>148</a:t>
            </a:r>
            <a:r>
              <a:rPr lang="en-US" sz="2800">
                <a:solidFill>
                  <a:schemeClr val="dk1"/>
                </a:solidFill>
                <a:latin typeface="Arial"/>
                <a:ea typeface="Arial"/>
                <a:cs typeface="Arial"/>
                <a:sym typeface="Arial"/>
              </a:rPr>
              <a:t>Ce</a:t>
            </a:r>
            <a:endParaRPr/>
          </a:p>
        </p:txBody>
      </p:sp>
      <p:sp>
        <p:nvSpPr>
          <p:cNvPr id="150" name="Google Shape;150;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51" name="Google Shape;151;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pic>
        <p:nvPicPr>
          <p:cNvPr id="152" name="Google Shape;152;p3"/>
          <p:cNvPicPr preferRelativeResize="0"/>
          <p:nvPr/>
        </p:nvPicPr>
        <p:blipFill rotWithShape="1">
          <a:blip r:embed="rId6">
            <a:alphaModFix/>
          </a:blip>
          <a:srcRect b="0" l="0" r="0" t="0"/>
          <a:stretch/>
        </p:blipFill>
        <p:spPr>
          <a:xfrm>
            <a:off x="262470" y="1130215"/>
            <a:ext cx="4055530" cy="556691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30"/>
          <p:cNvSpPr txBox="1"/>
          <p:nvPr>
            <p:ph type="title"/>
          </p:nvPr>
        </p:nvSpPr>
        <p:spPr>
          <a:xfrm>
            <a:off x="825500" y="8812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Questions from reviewers</a:t>
            </a:r>
            <a:endParaRPr/>
          </a:p>
        </p:txBody>
      </p:sp>
      <p:sp>
        <p:nvSpPr>
          <p:cNvPr id="577" name="Google Shape;577;p30"/>
          <p:cNvSpPr txBox="1"/>
          <p:nvPr>
            <p:ph idx="1" type="body"/>
          </p:nvPr>
        </p:nvSpPr>
        <p:spPr>
          <a:xfrm>
            <a:off x="825500" y="1328738"/>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What is effect of feeding from higher lying states to the 3- state on the extracted value of beta_3?</a:t>
            </a:r>
            <a:endParaRPr/>
          </a:p>
        </p:txBody>
      </p:sp>
      <p:pic>
        <p:nvPicPr>
          <p:cNvPr id="578" name="Google Shape;578;p30"/>
          <p:cNvPicPr preferRelativeResize="0"/>
          <p:nvPr/>
        </p:nvPicPr>
        <p:blipFill rotWithShape="1">
          <a:blip r:embed="rId3">
            <a:alphaModFix/>
          </a:blip>
          <a:srcRect b="14074" l="26074" r="17629" t="24652"/>
          <a:stretch/>
        </p:blipFill>
        <p:spPr>
          <a:xfrm>
            <a:off x="6446239" y="2792800"/>
            <a:ext cx="5295900" cy="3650585"/>
          </a:xfrm>
          <a:prstGeom prst="rect">
            <a:avLst/>
          </a:prstGeom>
          <a:noFill/>
          <a:ln>
            <a:noFill/>
          </a:ln>
        </p:spPr>
      </p:pic>
      <p:sp>
        <p:nvSpPr>
          <p:cNvPr id="579" name="Google Shape;579;p30"/>
          <p:cNvSpPr txBox="1"/>
          <p:nvPr/>
        </p:nvSpPr>
        <p:spPr>
          <a:xfrm>
            <a:off x="6802139" y="2515801"/>
            <a:ext cx="4682372"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Multi-step excitation cross sections of </a:t>
            </a:r>
            <a:r>
              <a:rPr baseline="30000" lang="en-US" sz="1800">
                <a:solidFill>
                  <a:schemeClr val="dk1"/>
                </a:solidFill>
                <a:latin typeface="Arial"/>
                <a:ea typeface="Arial"/>
                <a:cs typeface="Arial"/>
                <a:sym typeface="Arial"/>
              </a:rPr>
              <a:t>146</a:t>
            </a:r>
            <a:r>
              <a:rPr lang="en-US" sz="1800">
                <a:solidFill>
                  <a:schemeClr val="dk1"/>
                </a:solidFill>
                <a:latin typeface="Arial"/>
                <a:ea typeface="Arial"/>
                <a:cs typeface="Arial"/>
                <a:sym typeface="Arial"/>
              </a:rPr>
              <a:t>Ce</a:t>
            </a:r>
            <a:endParaRPr sz="1800">
              <a:solidFill>
                <a:schemeClr val="dk1"/>
              </a:solidFill>
              <a:latin typeface="Arial"/>
              <a:ea typeface="Arial"/>
              <a:cs typeface="Arial"/>
              <a:sym typeface="Arial"/>
            </a:endParaRPr>
          </a:p>
        </p:txBody>
      </p:sp>
      <p:grpSp>
        <p:nvGrpSpPr>
          <p:cNvPr id="580" name="Google Shape;580;p30"/>
          <p:cNvGrpSpPr/>
          <p:nvPr/>
        </p:nvGrpSpPr>
        <p:grpSpPr>
          <a:xfrm>
            <a:off x="682089" y="4360091"/>
            <a:ext cx="3365192" cy="2338341"/>
            <a:chOff x="215900" y="4328495"/>
            <a:chExt cx="3365192" cy="2338341"/>
          </a:xfrm>
        </p:grpSpPr>
        <p:grpSp>
          <p:nvGrpSpPr>
            <p:cNvPr id="581" name="Google Shape;581;p30"/>
            <p:cNvGrpSpPr/>
            <p:nvPr/>
          </p:nvGrpSpPr>
          <p:grpSpPr>
            <a:xfrm>
              <a:off x="215900" y="4382044"/>
              <a:ext cx="3365192" cy="2284792"/>
              <a:chOff x="2635500" y="913192"/>
              <a:chExt cx="6920997" cy="4699000"/>
            </a:xfrm>
          </p:grpSpPr>
          <p:pic>
            <p:nvPicPr>
              <p:cNvPr id="582" name="Google Shape;582;p30"/>
              <p:cNvPicPr preferRelativeResize="0"/>
              <p:nvPr/>
            </p:nvPicPr>
            <p:blipFill rotWithShape="1">
              <a:blip r:embed="rId4">
                <a:alphaModFix/>
              </a:blip>
              <a:srcRect b="0" l="0" r="0" t="0"/>
              <a:stretch/>
            </p:blipFill>
            <p:spPr>
              <a:xfrm>
                <a:off x="2635500" y="913192"/>
                <a:ext cx="6920997" cy="4699000"/>
              </a:xfrm>
              <a:prstGeom prst="rect">
                <a:avLst/>
              </a:prstGeom>
              <a:noFill/>
              <a:ln>
                <a:noFill/>
              </a:ln>
            </p:spPr>
          </p:pic>
          <p:sp>
            <p:nvSpPr>
              <p:cNvPr id="583" name="Google Shape;583;p30"/>
              <p:cNvSpPr txBox="1"/>
              <p:nvPr/>
            </p:nvSpPr>
            <p:spPr>
              <a:xfrm>
                <a:off x="5638801" y="2463018"/>
                <a:ext cx="2109140" cy="7595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elastic</a:t>
                </a:r>
                <a:endParaRPr sz="1800">
                  <a:solidFill>
                    <a:schemeClr val="dk1"/>
                  </a:solidFill>
                  <a:latin typeface="Arial"/>
                  <a:ea typeface="Arial"/>
                  <a:cs typeface="Arial"/>
                  <a:sym typeface="Arial"/>
                </a:endParaRPr>
              </a:p>
            </p:txBody>
          </p:sp>
          <p:sp>
            <p:nvSpPr>
              <p:cNvPr id="584" name="Google Shape;584;p30"/>
              <p:cNvSpPr txBox="1"/>
              <p:nvPr/>
            </p:nvSpPr>
            <p:spPr>
              <a:xfrm>
                <a:off x="3395347" y="3839646"/>
                <a:ext cx="2539834" cy="13292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Ex state</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at 3 MeV</a:t>
                </a:r>
                <a:endParaRPr sz="1800">
                  <a:solidFill>
                    <a:schemeClr val="dk1"/>
                  </a:solidFill>
                  <a:latin typeface="Arial"/>
                  <a:ea typeface="Arial"/>
                  <a:cs typeface="Arial"/>
                  <a:sym typeface="Arial"/>
                </a:endParaRPr>
              </a:p>
            </p:txBody>
          </p:sp>
          <p:cxnSp>
            <p:nvCxnSpPr>
              <p:cNvPr id="585" name="Google Shape;585;p30"/>
              <p:cNvCxnSpPr/>
              <p:nvPr/>
            </p:nvCxnSpPr>
            <p:spPr>
              <a:xfrm flipH="1">
                <a:off x="5334000" y="3036332"/>
                <a:ext cx="304800" cy="216478"/>
              </a:xfrm>
              <a:prstGeom prst="straightConnector1">
                <a:avLst/>
              </a:prstGeom>
              <a:noFill/>
              <a:ln cap="flat" cmpd="sng" w="9525">
                <a:solidFill>
                  <a:schemeClr val="dk1"/>
                </a:solidFill>
                <a:prstDash val="solid"/>
                <a:miter lim="800000"/>
                <a:headEnd len="sm" w="sm" type="none"/>
                <a:tailEnd len="med" w="med" type="triangle"/>
              </a:ln>
            </p:spPr>
          </p:cxnSp>
          <p:cxnSp>
            <p:nvCxnSpPr>
              <p:cNvPr id="586" name="Google Shape;586;p30"/>
              <p:cNvCxnSpPr/>
              <p:nvPr/>
            </p:nvCxnSpPr>
            <p:spPr>
              <a:xfrm flipH="1" rot="10800000">
                <a:off x="4089478" y="3437537"/>
                <a:ext cx="575786" cy="578350"/>
              </a:xfrm>
              <a:prstGeom prst="straightConnector1">
                <a:avLst/>
              </a:prstGeom>
              <a:noFill/>
              <a:ln cap="flat" cmpd="sng" w="9525">
                <a:solidFill>
                  <a:schemeClr val="dk1"/>
                </a:solidFill>
                <a:prstDash val="solid"/>
                <a:miter lim="800000"/>
                <a:headEnd len="sm" w="sm" type="none"/>
                <a:tailEnd len="med" w="med" type="triangle"/>
              </a:ln>
            </p:spPr>
          </p:cxnSp>
        </p:grpSp>
        <p:sp>
          <p:nvSpPr>
            <p:cNvPr id="587" name="Google Shape;587;p30"/>
            <p:cNvSpPr txBox="1"/>
            <p:nvPr/>
          </p:nvSpPr>
          <p:spPr>
            <a:xfrm>
              <a:off x="296647" y="4328495"/>
              <a:ext cx="30473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Simulated proton kinematics</a:t>
              </a:r>
              <a:endParaRPr sz="1800">
                <a:solidFill>
                  <a:schemeClr val="dk1"/>
                </a:solidFill>
                <a:latin typeface="Arial"/>
                <a:ea typeface="Arial"/>
                <a:cs typeface="Arial"/>
                <a:sym typeface="Arial"/>
              </a:endParaRPr>
            </a:p>
          </p:txBody>
        </p:sp>
      </p:grpSp>
      <p:sp>
        <p:nvSpPr>
          <p:cNvPr id="588" name="Google Shape;588;p30"/>
          <p:cNvSpPr txBox="1"/>
          <p:nvPr/>
        </p:nvSpPr>
        <p:spPr>
          <a:xfrm>
            <a:off x="647550" y="2367268"/>
            <a:ext cx="5620739" cy="1846659"/>
          </a:xfrm>
          <a:prstGeom prst="rect">
            <a:avLst/>
          </a:prstGeom>
          <a:noFill/>
          <a:ln>
            <a:noFill/>
          </a:ln>
        </p:spPr>
        <p:txBody>
          <a:bodyPr anchorCtr="0" anchor="t" bIns="0" lIns="0" spcFirstLastPara="1" rIns="0" wrap="square" tIns="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Feeding from &gt;500 keV above</a:t>
            </a:r>
            <a:br>
              <a:rPr lang="en-US" sz="2000">
                <a:solidFill>
                  <a:schemeClr val="dk1"/>
                </a:solidFill>
                <a:latin typeface="Arial"/>
                <a:ea typeface="Arial"/>
                <a:cs typeface="Arial"/>
                <a:sym typeface="Arial"/>
              </a:rPr>
            </a:br>
            <a:r>
              <a:rPr lang="en-US" sz="2000">
                <a:solidFill>
                  <a:schemeClr val="dk1"/>
                </a:solidFill>
                <a:latin typeface="Arial"/>
                <a:ea typeface="Arial"/>
                <a:cs typeface="Arial"/>
                <a:sym typeface="Arial"/>
              </a:rPr>
              <a:t>→identified from the missing mass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No concerning states are known at low energy</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J&lt;4 states most likely decay to 2</a:t>
            </a:r>
            <a:r>
              <a:rPr baseline="-25000" lang="en-US" sz="2000">
                <a:solidFill>
                  <a:schemeClr val="dk1"/>
                </a:solidFill>
                <a:latin typeface="Arial"/>
                <a:ea typeface="Arial"/>
                <a:cs typeface="Arial"/>
                <a:sym typeface="Arial"/>
              </a:rPr>
              <a:t>1</a:t>
            </a:r>
            <a:r>
              <a:rPr lang="en-US" sz="2000">
                <a:solidFill>
                  <a:schemeClr val="dk1"/>
                </a:solidFill>
                <a:latin typeface="Arial"/>
                <a:ea typeface="Arial"/>
                <a:cs typeface="Arial"/>
                <a:sym typeface="Arial"/>
              </a:rPr>
              <a:t>+ or g.s.</a:t>
            </a:r>
            <a:endParaRPr sz="20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Cross sections of J&gt;4 states are small </a:t>
            </a:r>
            <a:endParaRPr sz="2000">
              <a:solidFill>
                <a:schemeClr val="dk1"/>
              </a:solidFill>
              <a:latin typeface="Arial"/>
              <a:ea typeface="Arial"/>
              <a:cs typeface="Arial"/>
              <a:sym typeface="Arial"/>
            </a:endParaRPr>
          </a:p>
        </p:txBody>
      </p:sp>
      <p:pic>
        <p:nvPicPr>
          <p:cNvPr id="589" name="Google Shape;589;p30"/>
          <p:cNvPicPr preferRelativeResize="0"/>
          <p:nvPr/>
        </p:nvPicPr>
        <p:blipFill rotWithShape="1">
          <a:blip r:embed="rId5">
            <a:alphaModFix/>
          </a:blip>
          <a:srcRect b="-336" l="12009" r="60399" t="22289"/>
          <a:stretch/>
        </p:blipFill>
        <p:spPr>
          <a:xfrm>
            <a:off x="4040091" y="4080714"/>
            <a:ext cx="1814171" cy="2777285"/>
          </a:xfrm>
          <a:prstGeom prst="rect">
            <a:avLst/>
          </a:prstGeom>
          <a:noFill/>
          <a:ln>
            <a:noFill/>
          </a:ln>
        </p:spPr>
      </p:pic>
      <p:sp>
        <p:nvSpPr>
          <p:cNvPr id="590" name="Google Shape;590;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591" name="Google Shape;59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31"/>
          <p:cNvSpPr txBox="1"/>
          <p:nvPr>
            <p:ph type="title"/>
          </p:nvPr>
        </p:nvSpPr>
        <p:spPr>
          <a:xfrm>
            <a:off x="838200" y="-2630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Known octupole deformed nuclei</a:t>
            </a:r>
            <a:endParaRPr/>
          </a:p>
        </p:txBody>
      </p:sp>
      <p:pic>
        <p:nvPicPr>
          <p:cNvPr id="597" name="Google Shape;597;p31"/>
          <p:cNvPicPr preferRelativeResize="0"/>
          <p:nvPr/>
        </p:nvPicPr>
        <p:blipFill rotWithShape="1">
          <a:blip r:embed="rId3">
            <a:alphaModFix/>
          </a:blip>
          <a:srcRect b="18319" l="30098" r="15530" t="22873"/>
          <a:stretch/>
        </p:blipFill>
        <p:spPr>
          <a:xfrm>
            <a:off x="622277" y="965895"/>
            <a:ext cx="6629020" cy="3853826"/>
          </a:xfrm>
          <a:prstGeom prst="rect">
            <a:avLst/>
          </a:prstGeom>
          <a:noFill/>
          <a:ln>
            <a:noFill/>
          </a:ln>
        </p:spPr>
      </p:pic>
      <p:cxnSp>
        <p:nvCxnSpPr>
          <p:cNvPr id="598" name="Google Shape;598;p31"/>
          <p:cNvCxnSpPr/>
          <p:nvPr/>
        </p:nvCxnSpPr>
        <p:spPr>
          <a:xfrm>
            <a:off x="4478867" y="1453776"/>
            <a:ext cx="955638" cy="607808"/>
          </a:xfrm>
          <a:prstGeom prst="straightConnector1">
            <a:avLst/>
          </a:prstGeom>
          <a:noFill/>
          <a:ln cap="flat" cmpd="sng" w="38100">
            <a:solidFill>
              <a:srgbClr val="0909FF"/>
            </a:solidFill>
            <a:prstDash val="solid"/>
            <a:miter lim="800000"/>
            <a:headEnd len="sm" w="sm" type="none"/>
            <a:tailEnd len="med" w="med" type="triangle"/>
          </a:ln>
        </p:spPr>
      </p:cxnSp>
      <p:cxnSp>
        <p:nvCxnSpPr>
          <p:cNvPr id="599" name="Google Shape;599;p31"/>
          <p:cNvCxnSpPr/>
          <p:nvPr/>
        </p:nvCxnSpPr>
        <p:spPr>
          <a:xfrm>
            <a:off x="2871148" y="2344952"/>
            <a:ext cx="955638" cy="607808"/>
          </a:xfrm>
          <a:prstGeom prst="straightConnector1">
            <a:avLst/>
          </a:prstGeom>
          <a:noFill/>
          <a:ln cap="flat" cmpd="sng" w="38100">
            <a:solidFill>
              <a:srgbClr val="0909FF"/>
            </a:solidFill>
            <a:prstDash val="solid"/>
            <a:miter lim="800000"/>
            <a:headEnd len="sm" w="sm" type="none"/>
            <a:tailEnd len="med" w="med" type="triangle"/>
          </a:ln>
        </p:spPr>
      </p:cxnSp>
      <p:sp>
        <p:nvSpPr>
          <p:cNvPr id="600" name="Google Shape;600;p31"/>
          <p:cNvSpPr txBox="1"/>
          <p:nvPr/>
        </p:nvSpPr>
        <p:spPr>
          <a:xfrm>
            <a:off x="2636100" y="1136471"/>
            <a:ext cx="19287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① Ra region</a:t>
            </a:r>
            <a:endParaRPr sz="2400">
              <a:solidFill>
                <a:schemeClr val="dk1"/>
              </a:solidFill>
              <a:latin typeface="Arial"/>
              <a:ea typeface="Arial"/>
              <a:cs typeface="Arial"/>
              <a:sym typeface="Arial"/>
            </a:endParaRPr>
          </a:p>
        </p:txBody>
      </p:sp>
      <p:sp>
        <p:nvSpPr>
          <p:cNvPr id="601" name="Google Shape;601;p31"/>
          <p:cNvSpPr txBox="1"/>
          <p:nvPr/>
        </p:nvSpPr>
        <p:spPr>
          <a:xfrm>
            <a:off x="1026994" y="2114119"/>
            <a:ext cx="193193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② Ba region</a:t>
            </a:r>
            <a:endParaRPr sz="2400">
              <a:solidFill>
                <a:schemeClr val="dk1"/>
              </a:solidFill>
              <a:latin typeface="Arial"/>
              <a:ea typeface="Arial"/>
              <a:cs typeface="Arial"/>
              <a:sym typeface="Arial"/>
            </a:endParaRPr>
          </a:p>
        </p:txBody>
      </p:sp>
      <p:sp>
        <p:nvSpPr>
          <p:cNvPr id="602" name="Google Shape;602;p31"/>
          <p:cNvSpPr txBox="1"/>
          <p:nvPr/>
        </p:nvSpPr>
        <p:spPr>
          <a:xfrm>
            <a:off x="3579251" y="3854441"/>
            <a:ext cx="461055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Octupole deformation is known</a:t>
            </a:r>
            <a:br>
              <a:rPr lang="en-US" sz="2400">
                <a:solidFill>
                  <a:schemeClr val="dk1"/>
                </a:solidFill>
                <a:latin typeface="Arial"/>
                <a:ea typeface="Arial"/>
                <a:cs typeface="Arial"/>
                <a:sym typeface="Arial"/>
              </a:rPr>
            </a:br>
            <a:r>
              <a:rPr lang="en-US" sz="2400">
                <a:solidFill>
                  <a:schemeClr val="dk1"/>
                </a:solidFill>
                <a:latin typeface="Arial"/>
                <a:ea typeface="Arial"/>
                <a:cs typeface="Arial"/>
                <a:sym typeface="Arial"/>
              </a:rPr>
              <a:t>in the region ① and ②.</a:t>
            </a:r>
            <a:endParaRPr/>
          </a:p>
        </p:txBody>
      </p:sp>
      <p:pic>
        <p:nvPicPr>
          <p:cNvPr id="603" name="Google Shape;603;p31"/>
          <p:cNvPicPr preferRelativeResize="0"/>
          <p:nvPr/>
        </p:nvPicPr>
        <p:blipFill rotWithShape="1">
          <a:blip r:embed="rId4">
            <a:alphaModFix/>
          </a:blip>
          <a:srcRect b="17531" l="24767" r="15050" t="36173"/>
          <a:stretch/>
        </p:blipFill>
        <p:spPr>
          <a:xfrm>
            <a:off x="7656014" y="1272774"/>
            <a:ext cx="4327255" cy="2108201"/>
          </a:xfrm>
          <a:prstGeom prst="rect">
            <a:avLst/>
          </a:prstGeom>
          <a:noFill/>
          <a:ln>
            <a:noFill/>
          </a:ln>
        </p:spPr>
      </p:pic>
      <p:sp>
        <p:nvSpPr>
          <p:cNvPr id="604" name="Google Shape;604;p31"/>
          <p:cNvSpPr txBox="1"/>
          <p:nvPr/>
        </p:nvSpPr>
        <p:spPr>
          <a:xfrm>
            <a:off x="9841202" y="3429000"/>
            <a:ext cx="214206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L. P. Gaffney et al., Nature 497, 199-204 (2013)</a:t>
            </a:r>
            <a:endParaRPr sz="1200">
              <a:solidFill>
                <a:schemeClr val="dk1"/>
              </a:solidFill>
              <a:latin typeface="Arial"/>
              <a:ea typeface="Arial"/>
              <a:cs typeface="Arial"/>
              <a:sym typeface="Arial"/>
            </a:endParaRPr>
          </a:p>
        </p:txBody>
      </p:sp>
      <p:sp>
        <p:nvSpPr>
          <p:cNvPr id="605" name="Google Shape;605;p31"/>
          <p:cNvSpPr txBox="1"/>
          <p:nvPr/>
        </p:nvSpPr>
        <p:spPr>
          <a:xfrm>
            <a:off x="7628015" y="965895"/>
            <a:ext cx="21916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① </a:t>
            </a:r>
            <a:r>
              <a:rPr baseline="30000" lang="en-US" sz="2400">
                <a:solidFill>
                  <a:schemeClr val="dk1"/>
                </a:solidFill>
                <a:latin typeface="Arial"/>
                <a:ea typeface="Arial"/>
                <a:cs typeface="Arial"/>
                <a:sym typeface="Arial"/>
              </a:rPr>
              <a:t>220</a:t>
            </a:r>
            <a:r>
              <a:rPr lang="en-US" sz="2400">
                <a:solidFill>
                  <a:schemeClr val="dk1"/>
                </a:solidFill>
                <a:latin typeface="Arial"/>
                <a:ea typeface="Arial"/>
                <a:cs typeface="Arial"/>
                <a:sym typeface="Arial"/>
              </a:rPr>
              <a:t>Rn, </a:t>
            </a:r>
            <a:r>
              <a:rPr baseline="30000" lang="en-US" sz="2400">
                <a:solidFill>
                  <a:schemeClr val="dk1"/>
                </a:solidFill>
                <a:latin typeface="Arial"/>
                <a:ea typeface="Arial"/>
                <a:cs typeface="Arial"/>
                <a:sym typeface="Arial"/>
              </a:rPr>
              <a:t>224</a:t>
            </a:r>
            <a:r>
              <a:rPr lang="en-US" sz="2400">
                <a:solidFill>
                  <a:schemeClr val="dk1"/>
                </a:solidFill>
                <a:latin typeface="Arial"/>
                <a:ea typeface="Arial"/>
                <a:cs typeface="Arial"/>
                <a:sym typeface="Arial"/>
              </a:rPr>
              <a:t>Ra</a:t>
            </a:r>
            <a:endParaRPr sz="2400">
              <a:solidFill>
                <a:schemeClr val="dk1"/>
              </a:solidFill>
              <a:latin typeface="Arial"/>
              <a:ea typeface="Arial"/>
              <a:cs typeface="Arial"/>
              <a:sym typeface="Arial"/>
            </a:endParaRPr>
          </a:p>
        </p:txBody>
      </p:sp>
      <p:sp>
        <p:nvSpPr>
          <p:cNvPr id="606" name="Google Shape;606;p31"/>
          <p:cNvSpPr txBox="1"/>
          <p:nvPr/>
        </p:nvSpPr>
        <p:spPr>
          <a:xfrm>
            <a:off x="4947112" y="6081354"/>
            <a:ext cx="214206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B. Bucher et al, PRL 116, 112503 (2016)</a:t>
            </a:r>
            <a:endParaRPr sz="1200">
              <a:solidFill>
                <a:schemeClr val="dk1"/>
              </a:solidFill>
              <a:latin typeface="Arial"/>
              <a:ea typeface="Arial"/>
              <a:cs typeface="Arial"/>
              <a:sym typeface="Arial"/>
            </a:endParaRPr>
          </a:p>
        </p:txBody>
      </p:sp>
      <p:sp>
        <p:nvSpPr>
          <p:cNvPr id="607" name="Google Shape;607;p31"/>
          <p:cNvSpPr txBox="1"/>
          <p:nvPr/>
        </p:nvSpPr>
        <p:spPr>
          <a:xfrm>
            <a:off x="9819641" y="5989496"/>
            <a:ext cx="214206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B. Bucher et al, PRL 118, 152504 (2017)</a:t>
            </a:r>
            <a:endParaRPr sz="1200">
              <a:solidFill>
                <a:schemeClr val="dk1"/>
              </a:solidFill>
              <a:latin typeface="Arial"/>
              <a:ea typeface="Arial"/>
              <a:cs typeface="Arial"/>
              <a:sym typeface="Arial"/>
            </a:endParaRPr>
          </a:p>
        </p:txBody>
      </p:sp>
      <p:pic>
        <p:nvPicPr>
          <p:cNvPr id="608" name="Google Shape;608;p31"/>
          <p:cNvPicPr preferRelativeResize="0"/>
          <p:nvPr/>
        </p:nvPicPr>
        <p:blipFill rotWithShape="1">
          <a:blip r:embed="rId5">
            <a:alphaModFix/>
          </a:blip>
          <a:srcRect b="18559" l="52502" r="10123" t="45926"/>
          <a:stretch/>
        </p:blipFill>
        <p:spPr>
          <a:xfrm>
            <a:off x="6836840" y="4945930"/>
            <a:ext cx="2865967" cy="1724811"/>
          </a:xfrm>
          <a:prstGeom prst="rect">
            <a:avLst/>
          </a:prstGeom>
          <a:noFill/>
          <a:ln>
            <a:noFill/>
          </a:ln>
        </p:spPr>
      </p:pic>
      <p:sp>
        <p:nvSpPr>
          <p:cNvPr id="609" name="Google Shape;609;p31"/>
          <p:cNvSpPr txBox="1"/>
          <p:nvPr/>
        </p:nvSpPr>
        <p:spPr>
          <a:xfrm>
            <a:off x="9847582" y="4945930"/>
            <a:ext cx="130195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② </a:t>
            </a:r>
            <a:r>
              <a:rPr baseline="30000" lang="en-US" sz="2400">
                <a:solidFill>
                  <a:schemeClr val="dk1"/>
                </a:solidFill>
                <a:latin typeface="Arial"/>
                <a:ea typeface="Arial"/>
                <a:cs typeface="Arial"/>
                <a:sym typeface="Arial"/>
              </a:rPr>
              <a:t>146</a:t>
            </a:r>
            <a:r>
              <a:rPr lang="en-US" sz="2400">
                <a:solidFill>
                  <a:schemeClr val="dk1"/>
                </a:solidFill>
                <a:latin typeface="Arial"/>
                <a:ea typeface="Arial"/>
                <a:cs typeface="Arial"/>
                <a:sym typeface="Arial"/>
              </a:rPr>
              <a:t>Ba</a:t>
            </a:r>
            <a:endParaRPr sz="2400">
              <a:solidFill>
                <a:schemeClr val="dk1"/>
              </a:solidFill>
              <a:latin typeface="Arial"/>
              <a:ea typeface="Arial"/>
              <a:cs typeface="Arial"/>
              <a:sym typeface="Arial"/>
            </a:endParaRPr>
          </a:p>
        </p:txBody>
      </p:sp>
      <p:pic>
        <p:nvPicPr>
          <p:cNvPr id="610" name="Google Shape;610;p31"/>
          <p:cNvPicPr preferRelativeResize="0"/>
          <p:nvPr/>
        </p:nvPicPr>
        <p:blipFill rotWithShape="1">
          <a:blip r:embed="rId6">
            <a:alphaModFix/>
          </a:blip>
          <a:srcRect b="14085" l="52581" r="8324" t="46790"/>
          <a:stretch/>
        </p:blipFill>
        <p:spPr>
          <a:xfrm>
            <a:off x="2283777" y="4967284"/>
            <a:ext cx="2590947" cy="1642236"/>
          </a:xfrm>
          <a:prstGeom prst="rect">
            <a:avLst/>
          </a:prstGeom>
          <a:noFill/>
          <a:ln>
            <a:noFill/>
          </a:ln>
        </p:spPr>
      </p:pic>
      <p:sp>
        <p:nvSpPr>
          <p:cNvPr id="611" name="Google Shape;611;p31"/>
          <p:cNvSpPr txBox="1"/>
          <p:nvPr/>
        </p:nvSpPr>
        <p:spPr>
          <a:xfrm>
            <a:off x="4910926" y="4979084"/>
            <a:ext cx="130195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② </a:t>
            </a:r>
            <a:r>
              <a:rPr baseline="30000" lang="en-US" sz="2400">
                <a:solidFill>
                  <a:schemeClr val="dk1"/>
                </a:solidFill>
                <a:latin typeface="Arial"/>
                <a:ea typeface="Arial"/>
                <a:cs typeface="Arial"/>
                <a:sym typeface="Arial"/>
              </a:rPr>
              <a:t>144</a:t>
            </a:r>
            <a:r>
              <a:rPr lang="en-US" sz="2400">
                <a:solidFill>
                  <a:schemeClr val="dk1"/>
                </a:solidFill>
                <a:latin typeface="Arial"/>
                <a:ea typeface="Arial"/>
                <a:cs typeface="Arial"/>
                <a:sym typeface="Arial"/>
              </a:rPr>
              <a:t>Ba</a:t>
            </a:r>
            <a:endParaRPr sz="2400">
              <a:solidFill>
                <a:schemeClr val="dk1"/>
              </a:solidFill>
              <a:latin typeface="Arial"/>
              <a:ea typeface="Arial"/>
              <a:cs typeface="Arial"/>
              <a:sym typeface="Arial"/>
            </a:endParaRPr>
          </a:p>
        </p:txBody>
      </p:sp>
      <p:sp>
        <p:nvSpPr>
          <p:cNvPr id="612" name="Google Shape;61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613" name="Google Shape;613;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32"/>
          <p:cNvSpPr txBox="1"/>
          <p:nvPr>
            <p:ph type="title"/>
          </p:nvPr>
        </p:nvSpPr>
        <p:spPr>
          <a:xfrm>
            <a:off x="838200" y="-1058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Previous experimental studies</a:t>
            </a:r>
            <a:endParaRPr/>
          </a:p>
        </p:txBody>
      </p:sp>
      <p:sp>
        <p:nvSpPr>
          <p:cNvPr id="619" name="Google Shape;619;p32"/>
          <p:cNvSpPr txBox="1"/>
          <p:nvPr>
            <p:ph idx="1" type="body"/>
          </p:nvPr>
        </p:nvSpPr>
        <p:spPr>
          <a:xfrm>
            <a:off x="8540636" y="1801987"/>
            <a:ext cx="3632029" cy="41286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No measurements of octupole collectivity on Ce isotopes</a:t>
            </a:r>
            <a:endParaRPr/>
          </a:p>
          <a:p>
            <a:pPr indent="-228600" lvl="0" marL="228600" rtl="0" algn="l">
              <a:lnSpc>
                <a:spcPct val="90000"/>
              </a:lnSpc>
              <a:spcBef>
                <a:spcPts val="1000"/>
              </a:spcBef>
              <a:spcAft>
                <a:spcPts val="0"/>
              </a:spcAft>
              <a:buClr>
                <a:schemeClr val="dk1"/>
              </a:buClr>
              <a:buSzPts val="2800"/>
              <a:buChar char="•"/>
            </a:pPr>
            <a:r>
              <a:rPr lang="en-US"/>
              <a:t>3</a:t>
            </a:r>
            <a:r>
              <a:rPr baseline="30000" lang="en-US"/>
              <a:t>-</a:t>
            </a:r>
            <a:r>
              <a:rPr lang="en-US"/>
              <a:t> states are not assigned for some of the isotopes</a:t>
            </a:r>
            <a:endParaRPr/>
          </a:p>
        </p:txBody>
      </p:sp>
      <p:graphicFrame>
        <p:nvGraphicFramePr>
          <p:cNvPr id="620" name="Google Shape;620;p32"/>
          <p:cNvGraphicFramePr/>
          <p:nvPr/>
        </p:nvGraphicFramePr>
        <p:xfrm>
          <a:off x="1156024" y="1805407"/>
          <a:ext cx="3000000" cy="3000000"/>
        </p:xfrm>
        <a:graphic>
          <a:graphicData uri="http://schemas.openxmlformats.org/drawingml/2006/table">
            <a:tbl>
              <a:tblPr bandRow="1" firstRow="1">
                <a:noFill/>
                <a:tableStyleId>{83CD50FC-04E8-4138-A4D8-1393E1221567}</a:tableStyleId>
              </a:tblPr>
              <a:tblGrid>
                <a:gridCol w="1477275"/>
                <a:gridCol w="1477275"/>
                <a:gridCol w="1477275"/>
                <a:gridCol w="1477275"/>
                <a:gridCol w="1477275"/>
              </a:tblGrid>
              <a:tr h="1350075">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US" sz="1800"/>
                        <a:t>152Nd</a:t>
                      </a:r>
                      <a:endParaRPr/>
                    </a:p>
                    <a:p>
                      <a:pPr indent="0" lvl="0" marL="0" marR="0" rtl="0" algn="ctr">
                        <a:spcBef>
                          <a:spcPts val="0"/>
                        </a:spcBef>
                        <a:spcAft>
                          <a:spcPts val="0"/>
                        </a:spcAft>
                        <a:buNone/>
                      </a:pPr>
                      <a:r>
                        <a:rPr lang="en-US" sz="1800"/>
                        <a:t>1- to 5-</a:t>
                      </a:r>
                      <a:endParaRPr sz="1800"/>
                    </a:p>
                  </a:txBody>
                  <a:tcPr marT="45725" marB="45725" marR="91450" marL="91450">
                    <a:solidFill>
                      <a:srgbClr val="DDEAF6"/>
                    </a:solidFill>
                  </a:tcPr>
                </a:tc>
                <a:tc>
                  <a:txBody>
                    <a:bodyPr/>
                    <a:lstStyle/>
                    <a:p>
                      <a:pPr indent="0" lvl="0" marL="0" marR="0" rtl="0" algn="ctr">
                        <a:spcBef>
                          <a:spcPts val="0"/>
                        </a:spcBef>
                        <a:spcAft>
                          <a:spcPts val="0"/>
                        </a:spcAft>
                        <a:buNone/>
                      </a:pPr>
                      <a:r>
                        <a:rPr lang="en-US" sz="1800"/>
                        <a:t>154Nd</a:t>
                      </a:r>
                      <a:endParaRPr sz="1800"/>
                    </a:p>
                  </a:txBody>
                  <a:tcPr marT="45725" marB="45725" marR="91450" marL="91450"/>
                </a:tc>
              </a:tr>
              <a:tr h="1350075">
                <a:tc>
                  <a:txBody>
                    <a:bodyPr/>
                    <a:lstStyle/>
                    <a:p>
                      <a:pPr indent="0" lvl="0" marL="0" marR="0" rtl="0" algn="ctr">
                        <a:spcBef>
                          <a:spcPts val="0"/>
                        </a:spcBef>
                        <a:spcAft>
                          <a:spcPts val="0"/>
                        </a:spcAft>
                        <a:buNone/>
                      </a:pPr>
                      <a:r>
                        <a:rPr lang="en-US" sz="1800"/>
                        <a:t>144Ce</a:t>
                      </a:r>
                      <a:endParaRPr/>
                    </a:p>
                    <a:p>
                      <a:pPr indent="0" lvl="0" marL="0" marR="0" rtl="0" algn="ctr">
                        <a:spcBef>
                          <a:spcPts val="0"/>
                        </a:spcBef>
                        <a:spcAft>
                          <a:spcPts val="0"/>
                        </a:spcAft>
                        <a:buNone/>
                      </a:pPr>
                      <a:r>
                        <a:rPr lang="en-US" sz="1800"/>
                        <a:t>3- to 11-</a:t>
                      </a:r>
                      <a:endParaRPr sz="1800"/>
                    </a:p>
                  </a:txBody>
                  <a:tcPr marT="45725" marB="45725" marR="91450" marL="91450">
                    <a:solidFill>
                      <a:srgbClr val="DDEAF6"/>
                    </a:solidFill>
                  </a:tcPr>
                </a:tc>
                <a:tc>
                  <a:txBody>
                    <a:bodyPr/>
                    <a:lstStyle/>
                    <a:p>
                      <a:pPr indent="0" lvl="0" marL="0" marR="0" rtl="0" algn="ctr">
                        <a:spcBef>
                          <a:spcPts val="0"/>
                        </a:spcBef>
                        <a:spcAft>
                          <a:spcPts val="0"/>
                        </a:spcAft>
                        <a:buNone/>
                      </a:pPr>
                      <a:r>
                        <a:rPr lang="en-US" sz="1800"/>
                        <a:t>146Ce</a:t>
                      </a:r>
                      <a:endParaRPr/>
                    </a:p>
                    <a:p>
                      <a:pPr indent="0" lvl="0" marL="0" marR="0" rtl="0" algn="ctr">
                        <a:spcBef>
                          <a:spcPts val="0"/>
                        </a:spcBef>
                        <a:spcAft>
                          <a:spcPts val="0"/>
                        </a:spcAft>
                        <a:buNone/>
                      </a:pPr>
                      <a:r>
                        <a:rPr lang="en-US" sz="1800"/>
                        <a:t>3- to 15-</a:t>
                      </a:r>
                      <a:endParaRPr sz="1800"/>
                    </a:p>
                  </a:txBody>
                  <a:tcPr marT="45725" marB="45725" marR="91450" marL="91450">
                    <a:solidFill>
                      <a:srgbClr val="DDEAF6"/>
                    </a:solidFill>
                  </a:tcPr>
                </a:tc>
                <a:tc>
                  <a:txBody>
                    <a:bodyPr/>
                    <a:lstStyle/>
                    <a:p>
                      <a:pPr indent="0" lvl="0" marL="0" marR="0" rtl="0" algn="ctr">
                        <a:spcBef>
                          <a:spcPts val="0"/>
                        </a:spcBef>
                        <a:spcAft>
                          <a:spcPts val="0"/>
                        </a:spcAft>
                        <a:buNone/>
                      </a:pPr>
                      <a:r>
                        <a:rPr lang="en-US" sz="1800"/>
                        <a:t>148Ce</a:t>
                      </a:r>
                      <a:endParaRPr/>
                    </a:p>
                    <a:p>
                      <a:pPr indent="0" lvl="0" marL="0" marR="0" rtl="0" algn="ctr">
                        <a:spcBef>
                          <a:spcPts val="0"/>
                        </a:spcBef>
                        <a:spcAft>
                          <a:spcPts val="0"/>
                        </a:spcAft>
                        <a:buNone/>
                      </a:pPr>
                      <a:r>
                        <a:rPr lang="en-US" sz="1800"/>
                        <a:t>(3-) to (17-)</a:t>
                      </a:r>
                      <a:endParaRPr sz="1800"/>
                    </a:p>
                  </a:txBody>
                  <a:tcPr marT="45725" marB="45725" marR="91450" marL="91450">
                    <a:solidFill>
                      <a:schemeClr val="lt1"/>
                    </a:solidFill>
                  </a:tcPr>
                </a:tc>
                <a:tc>
                  <a:txBody>
                    <a:bodyPr/>
                    <a:lstStyle/>
                    <a:p>
                      <a:pPr indent="0" lvl="0" marL="0" marR="0" rtl="0" algn="ctr">
                        <a:spcBef>
                          <a:spcPts val="0"/>
                        </a:spcBef>
                        <a:spcAft>
                          <a:spcPts val="0"/>
                        </a:spcAft>
                        <a:buNone/>
                      </a:pPr>
                      <a:r>
                        <a:rPr lang="en-US" sz="1800"/>
                        <a:t>150Ce</a:t>
                      </a:r>
                      <a:endParaRPr/>
                    </a:p>
                    <a:p>
                      <a:pPr indent="0" lvl="0" marL="0" marR="0" rtl="0" algn="ctr">
                        <a:spcBef>
                          <a:spcPts val="0"/>
                        </a:spcBef>
                        <a:spcAft>
                          <a:spcPts val="0"/>
                        </a:spcAft>
                        <a:buNone/>
                      </a:pPr>
                      <a:r>
                        <a:rPr lang="en-US" sz="1800"/>
                        <a:t>7- to (17-)</a:t>
                      </a:r>
                      <a:endParaRPr sz="1800"/>
                    </a:p>
                  </a:txBody>
                  <a:tcPr marT="45725" marB="45725" marR="91450" marL="91450"/>
                </a:tc>
                <a:tc>
                  <a:txBody>
                    <a:bodyPr/>
                    <a:lstStyle/>
                    <a:p>
                      <a:pPr indent="0" lvl="0" marL="0" marR="0" rtl="0" algn="ctr">
                        <a:spcBef>
                          <a:spcPts val="0"/>
                        </a:spcBef>
                        <a:spcAft>
                          <a:spcPts val="0"/>
                        </a:spcAft>
                        <a:buNone/>
                      </a:pPr>
                      <a:r>
                        <a:rPr lang="en-US" sz="1800"/>
                        <a:t>152Ce</a:t>
                      </a:r>
                      <a:endParaRPr/>
                    </a:p>
                    <a:p>
                      <a:pPr indent="0" lvl="0" marL="0" marR="0" rtl="0" algn="ctr">
                        <a:spcBef>
                          <a:spcPts val="0"/>
                        </a:spcBef>
                        <a:spcAft>
                          <a:spcPts val="0"/>
                        </a:spcAft>
                        <a:buNone/>
                      </a:pPr>
                      <a:r>
                        <a:rPr lang="en-US" sz="1800"/>
                        <a:t>(7-) to (13-)</a:t>
                      </a:r>
                      <a:endParaRPr sz="1800"/>
                    </a:p>
                  </a:txBody>
                  <a:tcPr marT="45725" marB="45725" marR="91450" marL="91450"/>
                </a:tc>
              </a:tr>
              <a:tr h="1350075">
                <a:tc>
                  <a:txBody>
                    <a:bodyPr/>
                    <a:lstStyle/>
                    <a:p>
                      <a:pPr indent="0" lvl="0" marL="0" marR="0" rtl="0" algn="ctr">
                        <a:spcBef>
                          <a:spcPts val="0"/>
                        </a:spcBef>
                        <a:spcAft>
                          <a:spcPts val="0"/>
                        </a:spcAft>
                        <a:buNone/>
                      </a:pPr>
                      <a:r>
                        <a:rPr lang="en-US" sz="1800"/>
                        <a:t>142Ba</a:t>
                      </a:r>
                      <a:endParaRPr/>
                    </a:p>
                    <a:p>
                      <a:pPr indent="0" lvl="0" marL="0" marR="0" rtl="0" algn="ctr">
                        <a:spcBef>
                          <a:spcPts val="0"/>
                        </a:spcBef>
                        <a:spcAft>
                          <a:spcPts val="0"/>
                        </a:spcAft>
                        <a:buNone/>
                      </a:pPr>
                      <a:r>
                        <a:rPr lang="en-US" sz="1800"/>
                        <a:t>3- to 11-</a:t>
                      </a:r>
                      <a:endParaRPr sz="1800"/>
                    </a:p>
                  </a:txBody>
                  <a:tcPr marT="45725" marB="45725" marR="91450" marL="91450">
                    <a:solidFill>
                      <a:srgbClr val="DDEAF6"/>
                    </a:solidFill>
                  </a:tcPr>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US" sz="1800"/>
                        <a:t>148Ba</a:t>
                      </a:r>
                      <a:endParaRPr/>
                    </a:p>
                    <a:p>
                      <a:pPr indent="0" lvl="0" marL="0" marR="0" rtl="0" algn="ctr">
                        <a:spcBef>
                          <a:spcPts val="0"/>
                        </a:spcBef>
                        <a:spcAft>
                          <a:spcPts val="0"/>
                        </a:spcAft>
                        <a:buNone/>
                      </a:pPr>
                      <a:r>
                        <a:rPr lang="en-US" sz="1800"/>
                        <a:t>1- to (11-)</a:t>
                      </a:r>
                      <a:endParaRPr sz="1800"/>
                    </a:p>
                  </a:txBody>
                  <a:tcPr marT="45725" marB="45725" marR="91450" marL="91450">
                    <a:solidFill>
                      <a:srgbClr val="DDEAF6"/>
                    </a:solidFill>
                  </a:tcPr>
                </a:tc>
                <a:tc>
                  <a:txBody>
                    <a:bodyPr/>
                    <a:lstStyle/>
                    <a:p>
                      <a:pPr indent="0" lvl="0" marL="0" marR="0" rtl="0" algn="ctr">
                        <a:spcBef>
                          <a:spcPts val="0"/>
                        </a:spcBef>
                        <a:spcAft>
                          <a:spcPts val="0"/>
                        </a:spcAft>
                        <a:buNone/>
                      </a:pPr>
                      <a:r>
                        <a:rPr lang="en-US" sz="1800"/>
                        <a:t>150Ba</a:t>
                      </a:r>
                      <a:endParaRPr/>
                    </a:p>
                    <a:p>
                      <a:pPr indent="0" lvl="0" marL="0" marR="0" rtl="0" algn="ctr">
                        <a:spcBef>
                          <a:spcPts val="0"/>
                        </a:spcBef>
                        <a:spcAft>
                          <a:spcPts val="0"/>
                        </a:spcAft>
                        <a:buNone/>
                      </a:pPr>
                      <a:r>
                        <a:rPr lang="en-US" sz="1800"/>
                        <a:t>(1-) to (3-)</a:t>
                      </a:r>
                      <a:endParaRPr sz="1800"/>
                    </a:p>
                  </a:txBody>
                  <a:tcPr marT="45725" marB="45725" marR="91450" marL="91450">
                    <a:solidFill>
                      <a:srgbClr val="DDEAF6"/>
                    </a:solidFill>
                  </a:tcPr>
                </a:tc>
              </a:tr>
            </a:tbl>
          </a:graphicData>
        </a:graphic>
      </p:graphicFrame>
      <p:sp>
        <p:nvSpPr>
          <p:cNvPr id="621" name="Google Shape;621;p32"/>
          <p:cNvSpPr/>
          <p:nvPr/>
        </p:nvSpPr>
        <p:spPr>
          <a:xfrm>
            <a:off x="2278480" y="6136101"/>
            <a:ext cx="398033" cy="398033"/>
          </a:xfrm>
          <a:prstGeom prst="rect">
            <a:avLst/>
          </a:prstGeom>
          <a:solidFill>
            <a:srgbClr val="E1EFD8"/>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2" name="Google Shape;622;p32"/>
          <p:cNvSpPr/>
          <p:nvPr/>
        </p:nvSpPr>
        <p:spPr>
          <a:xfrm>
            <a:off x="5712170" y="6121750"/>
            <a:ext cx="398033" cy="398033"/>
          </a:xfrm>
          <a:prstGeom prst="rect">
            <a:avLst/>
          </a:prstGeom>
          <a:solidFill>
            <a:srgbClr val="DDEAF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3" name="Google Shape;623;p32"/>
          <p:cNvSpPr txBox="1"/>
          <p:nvPr/>
        </p:nvSpPr>
        <p:spPr>
          <a:xfrm>
            <a:off x="2741059" y="6150451"/>
            <a:ext cx="15584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B(E3) known</a:t>
            </a:r>
            <a:endParaRPr sz="1800">
              <a:solidFill>
                <a:schemeClr val="dk1"/>
              </a:solidFill>
              <a:latin typeface="Arial"/>
              <a:ea typeface="Arial"/>
              <a:cs typeface="Arial"/>
              <a:sym typeface="Arial"/>
            </a:endParaRPr>
          </a:p>
        </p:txBody>
      </p:sp>
      <p:sp>
        <p:nvSpPr>
          <p:cNvPr id="624" name="Google Shape;624;p32"/>
          <p:cNvSpPr txBox="1"/>
          <p:nvPr/>
        </p:nvSpPr>
        <p:spPr>
          <a:xfrm>
            <a:off x="6174749" y="6150451"/>
            <a:ext cx="17828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3- state known</a:t>
            </a:r>
            <a:endParaRPr sz="1800">
              <a:solidFill>
                <a:schemeClr val="dk1"/>
              </a:solidFill>
              <a:latin typeface="Arial"/>
              <a:ea typeface="Arial"/>
              <a:cs typeface="Arial"/>
              <a:sym typeface="Arial"/>
            </a:endParaRPr>
          </a:p>
        </p:txBody>
      </p:sp>
      <p:sp>
        <p:nvSpPr>
          <p:cNvPr id="625" name="Google Shape;625;p32"/>
          <p:cNvSpPr txBox="1"/>
          <p:nvPr/>
        </p:nvSpPr>
        <p:spPr>
          <a:xfrm>
            <a:off x="1452009" y="1436075"/>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N=86</a:t>
            </a:r>
            <a:endParaRPr sz="1800">
              <a:solidFill>
                <a:schemeClr val="dk1"/>
              </a:solidFill>
              <a:latin typeface="Arial"/>
              <a:ea typeface="Arial"/>
              <a:cs typeface="Arial"/>
              <a:sym typeface="Arial"/>
            </a:endParaRPr>
          </a:p>
        </p:txBody>
      </p:sp>
      <p:sp>
        <p:nvSpPr>
          <p:cNvPr id="626" name="Google Shape;626;p32"/>
          <p:cNvSpPr txBox="1"/>
          <p:nvPr/>
        </p:nvSpPr>
        <p:spPr>
          <a:xfrm>
            <a:off x="2995059" y="1432561"/>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N=88</a:t>
            </a:r>
            <a:endParaRPr sz="1800">
              <a:solidFill>
                <a:schemeClr val="dk1"/>
              </a:solidFill>
              <a:latin typeface="Arial"/>
              <a:ea typeface="Arial"/>
              <a:cs typeface="Arial"/>
              <a:sym typeface="Arial"/>
            </a:endParaRPr>
          </a:p>
        </p:txBody>
      </p:sp>
      <p:sp>
        <p:nvSpPr>
          <p:cNvPr id="627" name="Google Shape;627;p32"/>
          <p:cNvSpPr txBox="1"/>
          <p:nvPr/>
        </p:nvSpPr>
        <p:spPr>
          <a:xfrm>
            <a:off x="4458692" y="1432561"/>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N=90</a:t>
            </a:r>
            <a:endParaRPr sz="1800">
              <a:solidFill>
                <a:schemeClr val="dk1"/>
              </a:solidFill>
              <a:latin typeface="Arial"/>
              <a:ea typeface="Arial"/>
              <a:cs typeface="Arial"/>
              <a:sym typeface="Arial"/>
            </a:endParaRPr>
          </a:p>
        </p:txBody>
      </p:sp>
      <p:sp>
        <p:nvSpPr>
          <p:cNvPr id="628" name="Google Shape;628;p32"/>
          <p:cNvSpPr txBox="1"/>
          <p:nvPr/>
        </p:nvSpPr>
        <p:spPr>
          <a:xfrm>
            <a:off x="5932334" y="1432561"/>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N=92</a:t>
            </a:r>
            <a:endParaRPr sz="1800">
              <a:solidFill>
                <a:schemeClr val="dk1"/>
              </a:solidFill>
              <a:latin typeface="Arial"/>
              <a:ea typeface="Arial"/>
              <a:cs typeface="Arial"/>
              <a:sym typeface="Arial"/>
            </a:endParaRPr>
          </a:p>
        </p:txBody>
      </p:sp>
      <p:sp>
        <p:nvSpPr>
          <p:cNvPr id="629" name="Google Shape;629;p32"/>
          <p:cNvSpPr txBox="1"/>
          <p:nvPr/>
        </p:nvSpPr>
        <p:spPr>
          <a:xfrm>
            <a:off x="7443326" y="1432561"/>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N=94</a:t>
            </a:r>
            <a:endParaRPr sz="1800">
              <a:solidFill>
                <a:schemeClr val="dk1"/>
              </a:solidFill>
              <a:latin typeface="Arial"/>
              <a:ea typeface="Arial"/>
              <a:cs typeface="Arial"/>
              <a:sym typeface="Arial"/>
            </a:endParaRPr>
          </a:p>
        </p:txBody>
      </p:sp>
      <p:sp>
        <p:nvSpPr>
          <p:cNvPr id="630" name="Google Shape;630;p32"/>
          <p:cNvSpPr txBox="1"/>
          <p:nvPr/>
        </p:nvSpPr>
        <p:spPr>
          <a:xfrm>
            <a:off x="339177" y="2302511"/>
            <a:ext cx="7505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Z=60</a:t>
            </a:r>
            <a:endParaRPr sz="1800">
              <a:solidFill>
                <a:schemeClr val="dk1"/>
              </a:solidFill>
              <a:latin typeface="Arial"/>
              <a:ea typeface="Arial"/>
              <a:cs typeface="Arial"/>
              <a:sym typeface="Arial"/>
            </a:endParaRPr>
          </a:p>
        </p:txBody>
      </p:sp>
      <p:sp>
        <p:nvSpPr>
          <p:cNvPr id="631" name="Google Shape;631;p32"/>
          <p:cNvSpPr txBox="1"/>
          <p:nvPr/>
        </p:nvSpPr>
        <p:spPr>
          <a:xfrm>
            <a:off x="339177" y="3645868"/>
            <a:ext cx="7505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Z=58</a:t>
            </a:r>
            <a:endParaRPr sz="1800">
              <a:solidFill>
                <a:schemeClr val="dk1"/>
              </a:solidFill>
              <a:latin typeface="Arial"/>
              <a:ea typeface="Arial"/>
              <a:cs typeface="Arial"/>
              <a:sym typeface="Arial"/>
            </a:endParaRPr>
          </a:p>
        </p:txBody>
      </p:sp>
      <p:sp>
        <p:nvSpPr>
          <p:cNvPr id="632" name="Google Shape;632;p32"/>
          <p:cNvSpPr txBox="1"/>
          <p:nvPr/>
        </p:nvSpPr>
        <p:spPr>
          <a:xfrm>
            <a:off x="328213" y="4989225"/>
            <a:ext cx="7505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Z=56</a:t>
            </a:r>
            <a:endParaRPr sz="1800">
              <a:solidFill>
                <a:schemeClr val="dk1"/>
              </a:solidFill>
              <a:latin typeface="Arial"/>
              <a:ea typeface="Arial"/>
              <a:cs typeface="Arial"/>
              <a:sym typeface="Arial"/>
            </a:endParaRPr>
          </a:p>
        </p:txBody>
      </p:sp>
      <p:sp>
        <p:nvSpPr>
          <p:cNvPr id="633" name="Google Shape;633;p32"/>
          <p:cNvSpPr txBox="1"/>
          <p:nvPr/>
        </p:nvSpPr>
        <p:spPr>
          <a:xfrm>
            <a:off x="2577291" y="5266589"/>
            <a:ext cx="3071675" cy="646331"/>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252Cf fission </a:t>
            </a:r>
            <a:endParaRPr/>
          </a:p>
          <a:p>
            <a:pPr indent="0" lvl="0" marL="0" marR="0" rtl="0" algn="ctr">
              <a:spcBef>
                <a:spcPts val="0"/>
              </a:spcBef>
              <a:spcAft>
                <a:spcPts val="0"/>
              </a:spcAft>
              <a:buNone/>
            </a:pPr>
            <a:r>
              <a:rPr b="1" lang="en-US" sz="1800">
                <a:solidFill>
                  <a:schemeClr val="lt1"/>
                </a:solidFill>
                <a:latin typeface="Arial"/>
                <a:ea typeface="Arial"/>
                <a:cs typeface="Arial"/>
                <a:sym typeface="Arial"/>
              </a:rPr>
              <a:t>(post-accelerated coulex)</a:t>
            </a:r>
            <a:endParaRPr b="1" sz="1800">
              <a:solidFill>
                <a:schemeClr val="lt1"/>
              </a:solidFill>
              <a:latin typeface="Arial"/>
              <a:ea typeface="Arial"/>
              <a:cs typeface="Arial"/>
              <a:sym typeface="Arial"/>
            </a:endParaRPr>
          </a:p>
        </p:txBody>
      </p:sp>
      <p:sp>
        <p:nvSpPr>
          <p:cNvPr id="634" name="Google Shape;634;p32"/>
          <p:cNvSpPr txBox="1"/>
          <p:nvPr/>
        </p:nvSpPr>
        <p:spPr>
          <a:xfrm>
            <a:off x="7175329" y="5375361"/>
            <a:ext cx="1299975" cy="369332"/>
          </a:xfrm>
          <a:prstGeom prst="rect">
            <a:avLst/>
          </a:prstGeom>
          <a:solidFill>
            <a:srgbClr val="38562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β-decay</a:t>
            </a:r>
            <a:endParaRPr/>
          </a:p>
        </p:txBody>
      </p:sp>
      <p:sp>
        <p:nvSpPr>
          <p:cNvPr id="635" name="Google Shape;635;p32"/>
          <p:cNvSpPr txBox="1"/>
          <p:nvPr/>
        </p:nvSpPr>
        <p:spPr>
          <a:xfrm>
            <a:off x="1211984" y="5266589"/>
            <a:ext cx="1365307" cy="369332"/>
          </a:xfrm>
          <a:prstGeom prst="rect">
            <a:avLst/>
          </a:prstGeom>
          <a:solidFill>
            <a:srgbClr val="99003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sp>
        <p:nvSpPr>
          <p:cNvPr id="636" name="Google Shape;636;p32"/>
          <p:cNvSpPr txBox="1"/>
          <p:nvPr/>
        </p:nvSpPr>
        <p:spPr>
          <a:xfrm>
            <a:off x="5648966" y="5266589"/>
            <a:ext cx="1365307" cy="369332"/>
          </a:xfrm>
          <a:prstGeom prst="rect">
            <a:avLst/>
          </a:prstGeom>
          <a:solidFill>
            <a:srgbClr val="99003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cxnSp>
        <p:nvCxnSpPr>
          <p:cNvPr id="637" name="Google Shape;637;p32"/>
          <p:cNvCxnSpPr/>
          <p:nvPr/>
        </p:nvCxnSpPr>
        <p:spPr>
          <a:xfrm>
            <a:off x="4097867" y="1448802"/>
            <a:ext cx="0" cy="1692331"/>
          </a:xfrm>
          <a:prstGeom prst="straightConnector1">
            <a:avLst/>
          </a:prstGeom>
          <a:noFill/>
          <a:ln cap="flat" cmpd="sng" w="38100">
            <a:solidFill>
              <a:srgbClr val="ED01FF"/>
            </a:solidFill>
            <a:prstDash val="solid"/>
            <a:miter lim="800000"/>
            <a:headEnd len="sm" w="sm" type="none"/>
            <a:tailEnd len="sm" w="sm" type="none"/>
          </a:ln>
        </p:spPr>
      </p:cxnSp>
      <p:sp>
        <p:nvSpPr>
          <p:cNvPr id="638" name="Google Shape;638;p32"/>
          <p:cNvSpPr txBox="1"/>
          <p:nvPr/>
        </p:nvSpPr>
        <p:spPr>
          <a:xfrm>
            <a:off x="1406030" y="2664422"/>
            <a:ext cx="4054969" cy="369332"/>
          </a:xfrm>
          <a:prstGeom prst="rect">
            <a:avLst/>
          </a:prstGeom>
          <a:solidFill>
            <a:srgbClr val="3F3F3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Stable nuclei (coulex+inelastic)</a:t>
            </a:r>
            <a:endParaRPr b="1" sz="1800">
              <a:solidFill>
                <a:schemeClr val="lt1"/>
              </a:solidFill>
              <a:latin typeface="Arial"/>
              <a:ea typeface="Arial"/>
              <a:cs typeface="Arial"/>
              <a:sym typeface="Arial"/>
            </a:endParaRPr>
          </a:p>
        </p:txBody>
      </p:sp>
      <p:cxnSp>
        <p:nvCxnSpPr>
          <p:cNvPr id="639" name="Google Shape;639;p32"/>
          <p:cNvCxnSpPr/>
          <p:nvPr/>
        </p:nvCxnSpPr>
        <p:spPr>
          <a:xfrm>
            <a:off x="5579534" y="3141133"/>
            <a:ext cx="0" cy="1371600"/>
          </a:xfrm>
          <a:prstGeom prst="straightConnector1">
            <a:avLst/>
          </a:prstGeom>
          <a:noFill/>
          <a:ln cap="flat" cmpd="sng" w="38100">
            <a:solidFill>
              <a:srgbClr val="ED01FF"/>
            </a:solidFill>
            <a:prstDash val="solid"/>
            <a:miter lim="800000"/>
            <a:headEnd len="sm" w="sm" type="none"/>
            <a:tailEnd len="sm" w="sm" type="none"/>
          </a:ln>
        </p:spPr>
      </p:cxnSp>
      <p:cxnSp>
        <p:nvCxnSpPr>
          <p:cNvPr id="640" name="Google Shape;640;p32"/>
          <p:cNvCxnSpPr/>
          <p:nvPr/>
        </p:nvCxnSpPr>
        <p:spPr>
          <a:xfrm>
            <a:off x="7078134" y="4484062"/>
            <a:ext cx="0" cy="1561138"/>
          </a:xfrm>
          <a:prstGeom prst="straightConnector1">
            <a:avLst/>
          </a:prstGeom>
          <a:noFill/>
          <a:ln cap="flat" cmpd="sng" w="38100">
            <a:solidFill>
              <a:srgbClr val="ED01FF"/>
            </a:solidFill>
            <a:prstDash val="solid"/>
            <a:miter lim="800000"/>
            <a:headEnd len="sm" w="sm" type="none"/>
            <a:tailEnd len="sm" w="sm" type="none"/>
          </a:ln>
        </p:spPr>
      </p:cxnSp>
      <p:cxnSp>
        <p:nvCxnSpPr>
          <p:cNvPr id="641" name="Google Shape;641;p32"/>
          <p:cNvCxnSpPr/>
          <p:nvPr/>
        </p:nvCxnSpPr>
        <p:spPr>
          <a:xfrm>
            <a:off x="5579534" y="4512733"/>
            <a:ext cx="1498600" cy="0"/>
          </a:xfrm>
          <a:prstGeom prst="straightConnector1">
            <a:avLst/>
          </a:prstGeom>
          <a:noFill/>
          <a:ln cap="flat" cmpd="sng" w="38100">
            <a:solidFill>
              <a:srgbClr val="ED01FF"/>
            </a:solidFill>
            <a:prstDash val="solid"/>
            <a:miter lim="800000"/>
            <a:headEnd len="sm" w="sm" type="none"/>
            <a:tailEnd len="sm" w="sm" type="none"/>
          </a:ln>
        </p:spPr>
      </p:cxnSp>
      <p:cxnSp>
        <p:nvCxnSpPr>
          <p:cNvPr id="642" name="Google Shape;642;p32"/>
          <p:cNvCxnSpPr/>
          <p:nvPr/>
        </p:nvCxnSpPr>
        <p:spPr>
          <a:xfrm>
            <a:off x="4080934" y="3141133"/>
            <a:ext cx="1498600" cy="0"/>
          </a:xfrm>
          <a:prstGeom prst="straightConnector1">
            <a:avLst/>
          </a:prstGeom>
          <a:noFill/>
          <a:ln cap="flat" cmpd="sng" w="38100">
            <a:solidFill>
              <a:srgbClr val="ED01FF"/>
            </a:solidFill>
            <a:prstDash val="solid"/>
            <a:miter lim="800000"/>
            <a:headEnd len="sm" w="sm" type="none"/>
            <a:tailEnd len="sm" w="sm" type="none"/>
          </a:ln>
        </p:spPr>
      </p:cxnSp>
      <p:sp>
        <p:nvSpPr>
          <p:cNvPr id="643" name="Google Shape;643;p32"/>
          <p:cNvSpPr txBox="1"/>
          <p:nvPr/>
        </p:nvSpPr>
        <p:spPr>
          <a:xfrm>
            <a:off x="1957917" y="3877416"/>
            <a:ext cx="5867400" cy="369332"/>
          </a:xfrm>
          <a:prstGeom prst="rect">
            <a:avLst/>
          </a:prstGeom>
          <a:solidFill>
            <a:srgbClr val="99003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252Cf fission </a:t>
            </a:r>
            <a:endParaRPr/>
          </a:p>
        </p:txBody>
      </p:sp>
      <p:sp>
        <p:nvSpPr>
          <p:cNvPr id="644" name="Google Shape;644;p32"/>
          <p:cNvSpPr txBox="1"/>
          <p:nvPr/>
        </p:nvSpPr>
        <p:spPr>
          <a:xfrm>
            <a:off x="3040981" y="1108099"/>
            <a:ext cx="25170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ED01FF"/>
                </a:solidFill>
                <a:latin typeface="Arial"/>
                <a:ea typeface="Arial"/>
                <a:cs typeface="Arial"/>
                <a:sym typeface="Arial"/>
              </a:rPr>
              <a:t>Boundary by [Nom21]</a:t>
            </a:r>
            <a:endParaRPr sz="1800">
              <a:solidFill>
                <a:srgbClr val="ED01FF"/>
              </a:solidFill>
              <a:latin typeface="Arial"/>
              <a:ea typeface="Arial"/>
              <a:cs typeface="Arial"/>
              <a:sym typeface="Arial"/>
            </a:endParaRPr>
          </a:p>
        </p:txBody>
      </p:sp>
      <p:sp>
        <p:nvSpPr>
          <p:cNvPr id="645" name="Google Shape;645;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646" name="Google Shape;646;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33"/>
          <p:cNvPicPr preferRelativeResize="0"/>
          <p:nvPr/>
        </p:nvPicPr>
        <p:blipFill rotWithShape="1">
          <a:blip r:embed="rId3">
            <a:alphaModFix/>
          </a:blip>
          <a:srcRect b="23613" l="58601" r="4651" t="25477"/>
          <a:stretch/>
        </p:blipFill>
        <p:spPr>
          <a:xfrm>
            <a:off x="5450233" y="1683265"/>
            <a:ext cx="3979269" cy="3491469"/>
          </a:xfrm>
          <a:prstGeom prst="rect">
            <a:avLst/>
          </a:prstGeom>
          <a:noFill/>
          <a:ln>
            <a:noFill/>
          </a:ln>
        </p:spPr>
      </p:pic>
      <p:sp>
        <p:nvSpPr>
          <p:cNvPr id="652" name="Google Shape;652;p33"/>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Suppressed E1/E2 rate in </a:t>
            </a:r>
            <a:r>
              <a:rPr baseline="30000" lang="en-US"/>
              <a:t>146</a:t>
            </a:r>
            <a:r>
              <a:rPr lang="en-US"/>
              <a:t>Ba</a:t>
            </a:r>
            <a:endParaRPr/>
          </a:p>
        </p:txBody>
      </p:sp>
      <p:pic>
        <p:nvPicPr>
          <p:cNvPr id="653" name="Google Shape;653;p33"/>
          <p:cNvPicPr preferRelativeResize="0"/>
          <p:nvPr/>
        </p:nvPicPr>
        <p:blipFill rotWithShape="1">
          <a:blip r:embed="rId4">
            <a:alphaModFix/>
          </a:blip>
          <a:srcRect b="0" l="10162" r="19990" t="0"/>
          <a:stretch/>
        </p:blipFill>
        <p:spPr>
          <a:xfrm>
            <a:off x="9601200" y="1512333"/>
            <a:ext cx="2243667" cy="5110810"/>
          </a:xfrm>
          <a:prstGeom prst="rect">
            <a:avLst/>
          </a:prstGeom>
          <a:noFill/>
          <a:ln>
            <a:noFill/>
          </a:ln>
        </p:spPr>
      </p:pic>
      <p:pic>
        <p:nvPicPr>
          <p:cNvPr id="654" name="Google Shape;654;p33"/>
          <p:cNvPicPr preferRelativeResize="0"/>
          <p:nvPr/>
        </p:nvPicPr>
        <p:blipFill rotWithShape="1">
          <a:blip r:embed="rId5">
            <a:alphaModFix/>
          </a:blip>
          <a:srcRect b="0" l="8228" r="11179" t="0"/>
          <a:stretch/>
        </p:blipFill>
        <p:spPr>
          <a:xfrm>
            <a:off x="203199" y="1250011"/>
            <a:ext cx="5128436" cy="3679151"/>
          </a:xfrm>
          <a:prstGeom prst="rect">
            <a:avLst/>
          </a:prstGeom>
          <a:noFill/>
          <a:ln>
            <a:noFill/>
          </a:ln>
        </p:spPr>
      </p:pic>
      <p:sp>
        <p:nvSpPr>
          <p:cNvPr id="655" name="Google Shape;655;p33"/>
          <p:cNvSpPr/>
          <p:nvPr/>
        </p:nvSpPr>
        <p:spPr>
          <a:xfrm>
            <a:off x="5851829" y="6059077"/>
            <a:ext cx="4373954" cy="369332"/>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S</a:t>
            </a:r>
            <a:r>
              <a:rPr b="0" i="0" lang="en-US" sz="1800" u="none" cap="none" strike="noStrike">
                <a:solidFill>
                  <a:schemeClr val="dk1"/>
                </a:solidFill>
                <a:latin typeface="Arial"/>
                <a:ea typeface="Arial"/>
                <a:cs typeface="Arial"/>
                <a:sym typeface="Arial"/>
              </a:rPr>
              <a:t>hell effect becomes 0 at Z=56, N=90 → </a:t>
            </a:r>
            <a:endParaRPr b="0" i="0" sz="500" u="none" cap="none" strike="noStrike">
              <a:solidFill>
                <a:schemeClr val="dk1"/>
              </a:solidFill>
              <a:latin typeface="Arial"/>
              <a:ea typeface="Arial"/>
              <a:cs typeface="Arial"/>
              <a:sym typeface="Arial"/>
            </a:endParaRPr>
          </a:p>
        </p:txBody>
      </p:sp>
      <p:sp>
        <p:nvSpPr>
          <p:cNvPr id="656" name="Google Shape;656;p33"/>
          <p:cNvSpPr txBox="1"/>
          <p:nvPr/>
        </p:nvSpPr>
        <p:spPr>
          <a:xfrm>
            <a:off x="-293688" y="5057556"/>
            <a:ext cx="5797021" cy="1100866"/>
          </a:xfrm>
          <a:prstGeom prst="rect">
            <a:avLst/>
          </a:prstGeom>
          <a:noFill/>
          <a:ln>
            <a:noFill/>
          </a:ln>
        </p:spPr>
        <p:txBody>
          <a:bodyPr anchorCtr="0" anchor="t" bIns="45700" lIns="91425" spcFirstLastPara="1" rIns="91425" wrap="square" tIns="45700">
            <a:normAutofit/>
          </a:bodyPr>
          <a:lstStyle/>
          <a:p>
            <a:pPr indent="0" lvl="1" marL="457200" marR="0" rtl="0" algn="l">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Large drop of B(E1) at A=146 is not the result of quenched octupole collectivity</a:t>
            </a:r>
            <a:endParaRPr/>
          </a:p>
        </p:txBody>
      </p:sp>
      <p:sp>
        <p:nvSpPr>
          <p:cNvPr id="657" name="Google Shape;657;p33"/>
          <p:cNvSpPr/>
          <p:nvPr/>
        </p:nvSpPr>
        <p:spPr>
          <a:xfrm>
            <a:off x="5705406" y="5057556"/>
            <a:ext cx="3762568"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N</a:t>
            </a:r>
            <a:r>
              <a:rPr b="0" i="0" lang="en-US" sz="1800" u="none" cap="none" strike="noStrike">
                <a:solidFill>
                  <a:schemeClr val="dk1"/>
                </a:solidFill>
                <a:latin typeface="Arial"/>
                <a:ea typeface="Arial"/>
                <a:cs typeface="Arial"/>
                <a:sym typeface="Arial"/>
              </a:rPr>
              <a:t>eutron occupancy of high-j, low-K</a:t>
            </a:r>
            <a:endParaRPr/>
          </a:p>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Orbitals changes the E1 strength</a:t>
            </a:r>
            <a:endParaRPr b="0" i="0" sz="500" u="none" cap="none" strike="noStrike">
              <a:solidFill>
                <a:schemeClr val="dk1"/>
              </a:solidFill>
              <a:latin typeface="Arial"/>
              <a:ea typeface="Arial"/>
              <a:cs typeface="Arial"/>
              <a:sym typeface="Arial"/>
            </a:endParaRPr>
          </a:p>
        </p:txBody>
      </p:sp>
      <p:sp>
        <p:nvSpPr>
          <p:cNvPr id="658" name="Google Shape;658;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659" name="Google Shape;659;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34"/>
          <p:cNvSpPr txBox="1"/>
          <p:nvPr>
            <p:ph type="title"/>
          </p:nvPr>
        </p:nvSpPr>
        <p:spPr>
          <a:xfrm>
            <a:off x="838200" y="-8094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Populating negative parity low J states</a:t>
            </a:r>
            <a:endParaRPr/>
          </a:p>
        </p:txBody>
      </p:sp>
      <p:grpSp>
        <p:nvGrpSpPr>
          <p:cNvPr id="665" name="Google Shape;665;p34"/>
          <p:cNvGrpSpPr/>
          <p:nvPr/>
        </p:nvGrpSpPr>
        <p:grpSpPr>
          <a:xfrm>
            <a:off x="838200" y="1608138"/>
            <a:ext cx="5537200" cy="4981556"/>
            <a:chOff x="1447800" y="1690688"/>
            <a:chExt cx="5537200" cy="4981556"/>
          </a:xfrm>
        </p:grpSpPr>
        <p:pic>
          <p:nvPicPr>
            <p:cNvPr id="666" name="Google Shape;666;p34"/>
            <p:cNvPicPr preferRelativeResize="0"/>
            <p:nvPr/>
          </p:nvPicPr>
          <p:blipFill rotWithShape="1">
            <a:blip r:embed="rId3">
              <a:alphaModFix/>
            </a:blip>
            <a:srcRect b="10659" l="32448" r="50000" t="32801"/>
            <a:stretch/>
          </p:blipFill>
          <p:spPr>
            <a:xfrm>
              <a:off x="1447800" y="1690688"/>
              <a:ext cx="2825750" cy="4892656"/>
            </a:xfrm>
            <a:prstGeom prst="rect">
              <a:avLst/>
            </a:prstGeom>
            <a:noFill/>
            <a:ln>
              <a:noFill/>
            </a:ln>
          </p:spPr>
        </p:pic>
        <p:pic>
          <p:nvPicPr>
            <p:cNvPr id="667" name="Google Shape;667;p34"/>
            <p:cNvPicPr preferRelativeResize="0"/>
            <p:nvPr/>
          </p:nvPicPr>
          <p:blipFill rotWithShape="1">
            <a:blip r:embed="rId4">
              <a:alphaModFix/>
            </a:blip>
            <a:srcRect b="9653" l="43022" r="32524" t="20278"/>
            <a:stretch/>
          </p:blipFill>
          <p:spPr>
            <a:xfrm>
              <a:off x="4337050" y="1866900"/>
              <a:ext cx="2647950" cy="4805344"/>
            </a:xfrm>
            <a:prstGeom prst="rect">
              <a:avLst/>
            </a:prstGeom>
            <a:noFill/>
            <a:ln>
              <a:noFill/>
            </a:ln>
          </p:spPr>
        </p:pic>
      </p:grpSp>
      <p:sp>
        <p:nvSpPr>
          <p:cNvPr id="668" name="Google Shape;668;p34"/>
          <p:cNvSpPr txBox="1"/>
          <p:nvPr/>
        </p:nvSpPr>
        <p:spPr>
          <a:xfrm>
            <a:off x="1934321" y="1238806"/>
            <a:ext cx="6623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Exp.</a:t>
            </a:r>
            <a:endParaRPr b="1" sz="1800">
              <a:solidFill>
                <a:schemeClr val="dk1"/>
              </a:solidFill>
              <a:latin typeface="Arial"/>
              <a:ea typeface="Arial"/>
              <a:cs typeface="Arial"/>
              <a:sym typeface="Arial"/>
            </a:endParaRPr>
          </a:p>
        </p:txBody>
      </p:sp>
      <p:sp>
        <p:nvSpPr>
          <p:cNvPr id="669" name="Google Shape;669;p34"/>
          <p:cNvSpPr txBox="1"/>
          <p:nvPr/>
        </p:nvSpPr>
        <p:spPr>
          <a:xfrm>
            <a:off x="3996344" y="1285924"/>
            <a:ext cx="222528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909FF"/>
                </a:solidFill>
                <a:latin typeface="Arial"/>
                <a:ea typeface="Arial"/>
                <a:cs typeface="Arial"/>
                <a:sym typeface="Arial"/>
              </a:rPr>
              <a:t>IBM by K. Nomura</a:t>
            </a:r>
            <a:endParaRPr b="1" sz="1800">
              <a:solidFill>
                <a:srgbClr val="0909FF"/>
              </a:solidFill>
              <a:latin typeface="Arial"/>
              <a:ea typeface="Arial"/>
              <a:cs typeface="Arial"/>
              <a:sym typeface="Arial"/>
            </a:endParaRPr>
          </a:p>
        </p:txBody>
      </p:sp>
      <p:sp>
        <p:nvSpPr>
          <p:cNvPr id="670" name="Google Shape;670;p34"/>
          <p:cNvSpPr txBox="1"/>
          <p:nvPr/>
        </p:nvSpPr>
        <p:spPr>
          <a:xfrm>
            <a:off x="7564145" y="2602994"/>
            <a:ext cx="3322704" cy="988476"/>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671" name="Google Shape;671;p34"/>
          <p:cNvSpPr txBox="1"/>
          <p:nvPr/>
        </p:nvSpPr>
        <p:spPr>
          <a:xfrm>
            <a:off x="6612184" y="3784094"/>
            <a:ext cx="552266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Difficult to populate the 3- state</a:t>
            </a:r>
            <a:br>
              <a:rPr lang="en-US" sz="2800">
                <a:solidFill>
                  <a:schemeClr val="dk1"/>
                </a:solidFill>
                <a:latin typeface="Arial"/>
                <a:ea typeface="Arial"/>
                <a:cs typeface="Arial"/>
                <a:sym typeface="Arial"/>
              </a:rPr>
            </a:br>
            <a:r>
              <a:rPr lang="en-US" sz="2800">
                <a:solidFill>
                  <a:schemeClr val="dk1"/>
                </a:solidFill>
                <a:latin typeface="Arial"/>
                <a:ea typeface="Arial"/>
                <a:cs typeface="Arial"/>
                <a:sym typeface="Arial"/>
              </a:rPr>
              <a:t>by fission or fusion</a:t>
            </a:r>
            <a:endParaRPr sz="2800">
              <a:solidFill>
                <a:schemeClr val="dk1"/>
              </a:solidFill>
              <a:latin typeface="Arial"/>
              <a:ea typeface="Arial"/>
              <a:cs typeface="Arial"/>
              <a:sym typeface="Arial"/>
            </a:endParaRPr>
          </a:p>
        </p:txBody>
      </p:sp>
      <p:sp>
        <p:nvSpPr>
          <p:cNvPr id="672" name="Google Shape;672;p34"/>
          <p:cNvSpPr txBox="1"/>
          <p:nvPr/>
        </p:nvSpPr>
        <p:spPr>
          <a:xfrm>
            <a:off x="2999034" y="955824"/>
            <a:ext cx="123142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148Ce</a:t>
            </a:r>
            <a:endParaRPr/>
          </a:p>
        </p:txBody>
      </p:sp>
      <p:sp>
        <p:nvSpPr>
          <p:cNvPr id="673" name="Google Shape;67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674" name="Google Shape;67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35"/>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Isovector/Isoscalar octupole moments</a:t>
            </a:r>
            <a:endParaRPr/>
          </a:p>
        </p:txBody>
      </p:sp>
      <p:sp>
        <p:nvSpPr>
          <p:cNvPr id="680" name="Google Shape;680;p35"/>
          <p:cNvSpPr txBox="1"/>
          <p:nvPr/>
        </p:nvSpPr>
        <p:spPr>
          <a:xfrm>
            <a:off x="1126902" y="6035670"/>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chemeClr val="dk1"/>
                </a:solidFill>
                <a:latin typeface="Arial"/>
                <a:ea typeface="Arial"/>
                <a:cs typeface="Arial"/>
                <a:sym typeface="Arial"/>
              </a:rPr>
              <a:t>No significant variation was observed</a:t>
            </a:r>
            <a:endParaRPr sz="1800">
              <a:solidFill>
                <a:schemeClr val="dk1"/>
              </a:solidFill>
              <a:latin typeface="Arial"/>
              <a:ea typeface="Arial"/>
              <a:cs typeface="Arial"/>
              <a:sym typeface="Arial"/>
            </a:endParaRPr>
          </a:p>
        </p:txBody>
      </p:sp>
      <p:pic>
        <p:nvPicPr>
          <p:cNvPr id="681" name="Google Shape;681;p35"/>
          <p:cNvPicPr preferRelativeResize="0"/>
          <p:nvPr/>
        </p:nvPicPr>
        <p:blipFill rotWithShape="1">
          <a:blip r:embed="rId3">
            <a:alphaModFix/>
          </a:blip>
          <a:srcRect b="0" l="0" r="26073" t="0"/>
          <a:stretch/>
        </p:blipFill>
        <p:spPr>
          <a:xfrm>
            <a:off x="-366755" y="1886302"/>
            <a:ext cx="6367505" cy="766514"/>
          </a:xfrm>
          <a:prstGeom prst="rect">
            <a:avLst/>
          </a:prstGeom>
          <a:noFill/>
          <a:ln>
            <a:noFill/>
          </a:ln>
        </p:spPr>
      </p:pic>
      <p:pic>
        <p:nvPicPr>
          <p:cNvPr id="682" name="Google Shape;682;p35"/>
          <p:cNvPicPr preferRelativeResize="0"/>
          <p:nvPr/>
        </p:nvPicPr>
        <p:blipFill rotWithShape="1">
          <a:blip r:embed="rId4">
            <a:alphaModFix/>
          </a:blip>
          <a:srcRect b="0" l="0" r="38972" t="0"/>
          <a:stretch/>
        </p:blipFill>
        <p:spPr>
          <a:xfrm>
            <a:off x="123695" y="2633606"/>
            <a:ext cx="4657855" cy="1029844"/>
          </a:xfrm>
          <a:prstGeom prst="rect">
            <a:avLst/>
          </a:prstGeom>
          <a:noFill/>
          <a:ln>
            <a:noFill/>
          </a:ln>
        </p:spPr>
      </p:pic>
      <p:pic>
        <p:nvPicPr>
          <p:cNvPr id="683" name="Google Shape;683;p35"/>
          <p:cNvPicPr preferRelativeResize="0"/>
          <p:nvPr/>
        </p:nvPicPr>
        <p:blipFill rotWithShape="1">
          <a:blip r:embed="rId5">
            <a:alphaModFix/>
          </a:blip>
          <a:srcRect b="22593" l="27325" r="23025" t="40000"/>
          <a:stretch/>
        </p:blipFill>
        <p:spPr>
          <a:xfrm>
            <a:off x="329981" y="3490910"/>
            <a:ext cx="5376333" cy="2565400"/>
          </a:xfrm>
          <a:prstGeom prst="rect">
            <a:avLst/>
          </a:prstGeom>
          <a:noFill/>
          <a:ln>
            <a:noFill/>
          </a:ln>
        </p:spPr>
      </p:pic>
      <p:sp>
        <p:nvSpPr>
          <p:cNvPr id="684" name="Google Shape;684;p35"/>
          <p:cNvSpPr txBox="1"/>
          <p:nvPr/>
        </p:nvSpPr>
        <p:spPr>
          <a:xfrm>
            <a:off x="353337" y="1268243"/>
            <a:ext cx="5584476" cy="86177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strike="noStrike">
                <a:solidFill>
                  <a:schemeClr val="dk1"/>
                </a:solidFill>
                <a:latin typeface="Arial"/>
                <a:ea typeface="Arial"/>
                <a:cs typeface="Arial"/>
                <a:sym typeface="Arial"/>
              </a:rPr>
              <a:t>(p,p’) and (d,d’) measurements on</a:t>
            </a:r>
            <a:endParaRPr/>
          </a:p>
          <a:p>
            <a:pPr indent="0" lvl="0" marL="0" marR="0" rtl="0" algn="ctr">
              <a:spcBef>
                <a:spcPts val="1200"/>
              </a:spcBef>
              <a:spcAft>
                <a:spcPts val="0"/>
              </a:spcAft>
              <a:buNone/>
            </a:pPr>
            <a:r>
              <a:rPr b="1" i="0" lang="en-US" sz="2000" u="none" strike="noStrike">
                <a:solidFill>
                  <a:schemeClr val="dk1"/>
                </a:solidFill>
                <a:latin typeface="Arial"/>
                <a:ea typeface="Arial"/>
                <a:cs typeface="Arial"/>
                <a:sym typeface="Arial"/>
              </a:rPr>
              <a:t>stable Nd isotopes</a:t>
            </a:r>
            <a:endParaRPr b="1" sz="2000">
              <a:solidFill>
                <a:schemeClr val="dk1"/>
              </a:solidFill>
              <a:latin typeface="Arial"/>
              <a:ea typeface="Arial"/>
              <a:cs typeface="Arial"/>
              <a:sym typeface="Arial"/>
            </a:endParaRPr>
          </a:p>
        </p:txBody>
      </p:sp>
      <p:sp>
        <p:nvSpPr>
          <p:cNvPr id="685" name="Google Shape;685;p35"/>
          <p:cNvSpPr txBox="1"/>
          <p:nvPr/>
        </p:nvSpPr>
        <p:spPr>
          <a:xfrm>
            <a:off x="2096221" y="6434151"/>
            <a:ext cx="368722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M. Pignanelli et al, Nucl. Phys. A559, 1-41 (1993) </a:t>
            </a:r>
            <a:endParaRPr sz="1200">
              <a:solidFill>
                <a:schemeClr val="dk1"/>
              </a:solidFill>
              <a:latin typeface="Arial"/>
              <a:ea typeface="Arial"/>
              <a:cs typeface="Arial"/>
              <a:sym typeface="Arial"/>
            </a:endParaRPr>
          </a:p>
        </p:txBody>
      </p:sp>
      <p:pic>
        <p:nvPicPr>
          <p:cNvPr id="686" name="Google Shape;686;p35"/>
          <p:cNvPicPr preferRelativeResize="0"/>
          <p:nvPr/>
        </p:nvPicPr>
        <p:blipFill rotWithShape="1">
          <a:blip r:embed="rId6">
            <a:alphaModFix/>
          </a:blip>
          <a:srcRect b="0" l="0" r="0" t="0"/>
          <a:stretch/>
        </p:blipFill>
        <p:spPr>
          <a:xfrm>
            <a:off x="7969052" y="1325563"/>
            <a:ext cx="3892967" cy="4919218"/>
          </a:xfrm>
          <a:prstGeom prst="rect">
            <a:avLst/>
          </a:prstGeom>
          <a:noFill/>
          <a:ln>
            <a:noFill/>
          </a:ln>
        </p:spPr>
      </p:pic>
      <p:sp>
        <p:nvSpPr>
          <p:cNvPr id="687" name="Google Shape;687;p35"/>
          <p:cNvSpPr txBox="1"/>
          <p:nvPr/>
        </p:nvSpPr>
        <p:spPr>
          <a:xfrm>
            <a:off x="6308856" y="4478708"/>
            <a:ext cx="182809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Low-lying states are isoscalar?  →</a:t>
            </a:r>
            <a:endParaRPr/>
          </a:p>
        </p:txBody>
      </p:sp>
      <p:sp>
        <p:nvSpPr>
          <p:cNvPr id="688" name="Google Shape;688;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689" name="Google Shape;689;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36"/>
          <p:cNvSpPr txBox="1"/>
          <p:nvPr>
            <p:ph type="title"/>
          </p:nvPr>
        </p:nvSpPr>
        <p:spPr>
          <a:xfrm>
            <a:off x="838200" y="-1058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Previous experimental studies</a:t>
            </a:r>
            <a:endParaRPr/>
          </a:p>
        </p:txBody>
      </p:sp>
      <p:sp>
        <p:nvSpPr>
          <p:cNvPr id="695" name="Google Shape;695;p36"/>
          <p:cNvSpPr txBox="1"/>
          <p:nvPr>
            <p:ph idx="1" type="body"/>
          </p:nvPr>
        </p:nvSpPr>
        <p:spPr>
          <a:xfrm>
            <a:off x="8540636" y="1801987"/>
            <a:ext cx="3632029" cy="41286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No measurements of octupole collectivity on Ce isotopes</a:t>
            </a:r>
            <a:endParaRPr/>
          </a:p>
          <a:p>
            <a:pPr indent="-228600" lvl="0" marL="228600" rtl="0" algn="l">
              <a:lnSpc>
                <a:spcPct val="90000"/>
              </a:lnSpc>
              <a:spcBef>
                <a:spcPts val="1000"/>
              </a:spcBef>
              <a:spcAft>
                <a:spcPts val="0"/>
              </a:spcAft>
              <a:buClr>
                <a:schemeClr val="dk1"/>
              </a:buClr>
              <a:buSzPts val="2800"/>
              <a:buChar char="•"/>
            </a:pPr>
            <a:r>
              <a:rPr lang="en-US"/>
              <a:t>3</a:t>
            </a:r>
            <a:r>
              <a:rPr baseline="30000" lang="en-US"/>
              <a:t>-</a:t>
            </a:r>
            <a:r>
              <a:rPr lang="en-US"/>
              <a:t> states are not assigned for some of the isotopes</a:t>
            </a:r>
            <a:endParaRPr/>
          </a:p>
        </p:txBody>
      </p:sp>
      <p:graphicFrame>
        <p:nvGraphicFramePr>
          <p:cNvPr id="696" name="Google Shape;696;p36"/>
          <p:cNvGraphicFramePr/>
          <p:nvPr/>
        </p:nvGraphicFramePr>
        <p:xfrm>
          <a:off x="1156024" y="1805407"/>
          <a:ext cx="3000000" cy="3000000"/>
        </p:xfrm>
        <a:graphic>
          <a:graphicData uri="http://schemas.openxmlformats.org/drawingml/2006/table">
            <a:tbl>
              <a:tblPr bandRow="1" firstRow="1">
                <a:noFill/>
                <a:tableStyleId>{83CD50FC-04E8-4138-A4D8-1393E1221567}</a:tableStyleId>
              </a:tblPr>
              <a:tblGrid>
                <a:gridCol w="1477275"/>
                <a:gridCol w="1477275"/>
                <a:gridCol w="1477275"/>
                <a:gridCol w="1477275"/>
                <a:gridCol w="1477275"/>
              </a:tblGrid>
              <a:tr h="1350075">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US" sz="1800"/>
                        <a:t>152Nd</a:t>
                      </a:r>
                      <a:endParaRPr/>
                    </a:p>
                    <a:p>
                      <a:pPr indent="0" lvl="0" marL="0" marR="0" rtl="0" algn="ctr">
                        <a:spcBef>
                          <a:spcPts val="0"/>
                        </a:spcBef>
                        <a:spcAft>
                          <a:spcPts val="0"/>
                        </a:spcAft>
                        <a:buNone/>
                      </a:pPr>
                      <a:r>
                        <a:rPr lang="en-US" sz="1800"/>
                        <a:t>1- to 5-</a:t>
                      </a:r>
                      <a:endParaRPr sz="1800"/>
                    </a:p>
                  </a:txBody>
                  <a:tcPr marT="45725" marB="45725" marR="91450" marL="91450">
                    <a:solidFill>
                      <a:srgbClr val="DDEAF6"/>
                    </a:solidFill>
                  </a:tcPr>
                </a:tc>
                <a:tc>
                  <a:txBody>
                    <a:bodyPr/>
                    <a:lstStyle/>
                    <a:p>
                      <a:pPr indent="0" lvl="0" marL="0" marR="0" rtl="0" algn="ctr">
                        <a:spcBef>
                          <a:spcPts val="0"/>
                        </a:spcBef>
                        <a:spcAft>
                          <a:spcPts val="0"/>
                        </a:spcAft>
                        <a:buNone/>
                      </a:pPr>
                      <a:r>
                        <a:rPr lang="en-US" sz="1800"/>
                        <a:t>154Nd</a:t>
                      </a:r>
                      <a:endParaRPr sz="1800"/>
                    </a:p>
                  </a:txBody>
                  <a:tcPr marT="45725" marB="45725" marR="91450" marL="91450"/>
                </a:tc>
              </a:tr>
              <a:tr h="1350075">
                <a:tc>
                  <a:txBody>
                    <a:bodyPr/>
                    <a:lstStyle/>
                    <a:p>
                      <a:pPr indent="0" lvl="0" marL="0" marR="0" rtl="0" algn="ctr">
                        <a:spcBef>
                          <a:spcPts val="0"/>
                        </a:spcBef>
                        <a:spcAft>
                          <a:spcPts val="0"/>
                        </a:spcAft>
                        <a:buNone/>
                      </a:pPr>
                      <a:r>
                        <a:rPr lang="en-US" sz="1800"/>
                        <a:t>144Ce</a:t>
                      </a:r>
                      <a:endParaRPr/>
                    </a:p>
                    <a:p>
                      <a:pPr indent="0" lvl="0" marL="0" marR="0" rtl="0" algn="ctr">
                        <a:spcBef>
                          <a:spcPts val="0"/>
                        </a:spcBef>
                        <a:spcAft>
                          <a:spcPts val="0"/>
                        </a:spcAft>
                        <a:buNone/>
                      </a:pPr>
                      <a:r>
                        <a:rPr lang="en-US" sz="1800"/>
                        <a:t>3- to 11-</a:t>
                      </a:r>
                      <a:endParaRPr sz="1800"/>
                    </a:p>
                  </a:txBody>
                  <a:tcPr marT="45725" marB="45725" marR="91450" marL="91450">
                    <a:solidFill>
                      <a:srgbClr val="DDEAF6"/>
                    </a:solidFill>
                  </a:tcPr>
                </a:tc>
                <a:tc>
                  <a:txBody>
                    <a:bodyPr/>
                    <a:lstStyle/>
                    <a:p>
                      <a:pPr indent="0" lvl="0" marL="0" marR="0" rtl="0" algn="ctr">
                        <a:spcBef>
                          <a:spcPts val="0"/>
                        </a:spcBef>
                        <a:spcAft>
                          <a:spcPts val="0"/>
                        </a:spcAft>
                        <a:buNone/>
                      </a:pPr>
                      <a:r>
                        <a:rPr lang="en-US" sz="1800"/>
                        <a:t>146Ce</a:t>
                      </a:r>
                      <a:endParaRPr/>
                    </a:p>
                    <a:p>
                      <a:pPr indent="0" lvl="0" marL="0" marR="0" rtl="0" algn="ctr">
                        <a:spcBef>
                          <a:spcPts val="0"/>
                        </a:spcBef>
                        <a:spcAft>
                          <a:spcPts val="0"/>
                        </a:spcAft>
                        <a:buNone/>
                      </a:pPr>
                      <a:r>
                        <a:rPr lang="en-US" sz="1800"/>
                        <a:t>3- to 15-</a:t>
                      </a:r>
                      <a:endParaRPr sz="1800"/>
                    </a:p>
                  </a:txBody>
                  <a:tcPr marT="45725" marB="45725" marR="91450" marL="91450">
                    <a:solidFill>
                      <a:srgbClr val="DDEAF6"/>
                    </a:solidFill>
                  </a:tcPr>
                </a:tc>
                <a:tc>
                  <a:txBody>
                    <a:bodyPr/>
                    <a:lstStyle/>
                    <a:p>
                      <a:pPr indent="0" lvl="0" marL="0" marR="0" rtl="0" algn="ctr">
                        <a:spcBef>
                          <a:spcPts val="0"/>
                        </a:spcBef>
                        <a:spcAft>
                          <a:spcPts val="0"/>
                        </a:spcAft>
                        <a:buNone/>
                      </a:pPr>
                      <a:r>
                        <a:rPr lang="en-US" sz="1800"/>
                        <a:t>148Ce</a:t>
                      </a:r>
                      <a:endParaRPr/>
                    </a:p>
                    <a:p>
                      <a:pPr indent="0" lvl="0" marL="0" marR="0" rtl="0" algn="ctr">
                        <a:spcBef>
                          <a:spcPts val="0"/>
                        </a:spcBef>
                        <a:spcAft>
                          <a:spcPts val="0"/>
                        </a:spcAft>
                        <a:buNone/>
                      </a:pPr>
                      <a:r>
                        <a:rPr lang="en-US" sz="1800"/>
                        <a:t>(3-) to (17-)</a:t>
                      </a:r>
                      <a:endParaRPr sz="1800"/>
                    </a:p>
                  </a:txBody>
                  <a:tcPr marT="45725" marB="45725" marR="91450" marL="91450">
                    <a:solidFill>
                      <a:schemeClr val="lt1"/>
                    </a:solidFill>
                  </a:tcPr>
                </a:tc>
                <a:tc>
                  <a:txBody>
                    <a:bodyPr/>
                    <a:lstStyle/>
                    <a:p>
                      <a:pPr indent="0" lvl="0" marL="0" marR="0" rtl="0" algn="ctr">
                        <a:spcBef>
                          <a:spcPts val="0"/>
                        </a:spcBef>
                        <a:spcAft>
                          <a:spcPts val="0"/>
                        </a:spcAft>
                        <a:buNone/>
                      </a:pPr>
                      <a:r>
                        <a:rPr lang="en-US" sz="1800"/>
                        <a:t>150Ce</a:t>
                      </a:r>
                      <a:endParaRPr/>
                    </a:p>
                    <a:p>
                      <a:pPr indent="0" lvl="0" marL="0" marR="0" rtl="0" algn="ctr">
                        <a:spcBef>
                          <a:spcPts val="0"/>
                        </a:spcBef>
                        <a:spcAft>
                          <a:spcPts val="0"/>
                        </a:spcAft>
                        <a:buNone/>
                      </a:pPr>
                      <a:r>
                        <a:rPr lang="en-US" sz="1800"/>
                        <a:t>7- to (17-)</a:t>
                      </a:r>
                      <a:endParaRPr sz="1800"/>
                    </a:p>
                  </a:txBody>
                  <a:tcPr marT="45725" marB="45725" marR="91450" marL="91450"/>
                </a:tc>
                <a:tc>
                  <a:txBody>
                    <a:bodyPr/>
                    <a:lstStyle/>
                    <a:p>
                      <a:pPr indent="0" lvl="0" marL="0" marR="0" rtl="0" algn="ctr">
                        <a:spcBef>
                          <a:spcPts val="0"/>
                        </a:spcBef>
                        <a:spcAft>
                          <a:spcPts val="0"/>
                        </a:spcAft>
                        <a:buNone/>
                      </a:pPr>
                      <a:r>
                        <a:rPr lang="en-US" sz="1800"/>
                        <a:t>152Ce</a:t>
                      </a:r>
                      <a:endParaRPr/>
                    </a:p>
                    <a:p>
                      <a:pPr indent="0" lvl="0" marL="0" marR="0" rtl="0" algn="ctr">
                        <a:spcBef>
                          <a:spcPts val="0"/>
                        </a:spcBef>
                        <a:spcAft>
                          <a:spcPts val="0"/>
                        </a:spcAft>
                        <a:buNone/>
                      </a:pPr>
                      <a:r>
                        <a:rPr lang="en-US" sz="1800"/>
                        <a:t>(7-) to (13-)</a:t>
                      </a:r>
                      <a:endParaRPr sz="1800"/>
                    </a:p>
                  </a:txBody>
                  <a:tcPr marT="45725" marB="45725" marR="91450" marL="91450"/>
                </a:tc>
              </a:tr>
              <a:tr h="1350075">
                <a:tc>
                  <a:txBody>
                    <a:bodyPr/>
                    <a:lstStyle/>
                    <a:p>
                      <a:pPr indent="0" lvl="0" marL="0" marR="0" rtl="0" algn="ctr">
                        <a:spcBef>
                          <a:spcPts val="0"/>
                        </a:spcBef>
                        <a:spcAft>
                          <a:spcPts val="0"/>
                        </a:spcAft>
                        <a:buNone/>
                      </a:pPr>
                      <a:r>
                        <a:rPr lang="en-US" sz="1800"/>
                        <a:t>142Ba</a:t>
                      </a:r>
                      <a:endParaRPr/>
                    </a:p>
                    <a:p>
                      <a:pPr indent="0" lvl="0" marL="0" marR="0" rtl="0" algn="ctr">
                        <a:spcBef>
                          <a:spcPts val="0"/>
                        </a:spcBef>
                        <a:spcAft>
                          <a:spcPts val="0"/>
                        </a:spcAft>
                        <a:buNone/>
                      </a:pPr>
                      <a:r>
                        <a:rPr lang="en-US" sz="1800"/>
                        <a:t>3- to 11-</a:t>
                      </a:r>
                      <a:endParaRPr sz="1800"/>
                    </a:p>
                  </a:txBody>
                  <a:tcPr marT="45725" marB="45725" marR="91450" marL="91450">
                    <a:solidFill>
                      <a:srgbClr val="DDEAF6"/>
                    </a:solidFill>
                  </a:tcPr>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US" sz="1800"/>
                        <a:t>148Ba</a:t>
                      </a:r>
                      <a:endParaRPr/>
                    </a:p>
                    <a:p>
                      <a:pPr indent="0" lvl="0" marL="0" marR="0" rtl="0" algn="ctr">
                        <a:spcBef>
                          <a:spcPts val="0"/>
                        </a:spcBef>
                        <a:spcAft>
                          <a:spcPts val="0"/>
                        </a:spcAft>
                        <a:buNone/>
                      </a:pPr>
                      <a:r>
                        <a:rPr lang="en-US" sz="1800"/>
                        <a:t>1- to (11-)</a:t>
                      </a:r>
                      <a:endParaRPr sz="1800"/>
                    </a:p>
                  </a:txBody>
                  <a:tcPr marT="45725" marB="45725" marR="91450" marL="91450">
                    <a:solidFill>
                      <a:srgbClr val="DDEAF6"/>
                    </a:solidFill>
                  </a:tcPr>
                </a:tc>
                <a:tc>
                  <a:txBody>
                    <a:bodyPr/>
                    <a:lstStyle/>
                    <a:p>
                      <a:pPr indent="0" lvl="0" marL="0" marR="0" rtl="0" algn="ctr">
                        <a:spcBef>
                          <a:spcPts val="0"/>
                        </a:spcBef>
                        <a:spcAft>
                          <a:spcPts val="0"/>
                        </a:spcAft>
                        <a:buNone/>
                      </a:pPr>
                      <a:r>
                        <a:rPr lang="en-US" sz="1800"/>
                        <a:t>150Ba</a:t>
                      </a:r>
                      <a:endParaRPr/>
                    </a:p>
                    <a:p>
                      <a:pPr indent="0" lvl="0" marL="0" marR="0" rtl="0" algn="ctr">
                        <a:spcBef>
                          <a:spcPts val="0"/>
                        </a:spcBef>
                        <a:spcAft>
                          <a:spcPts val="0"/>
                        </a:spcAft>
                        <a:buNone/>
                      </a:pPr>
                      <a:r>
                        <a:rPr lang="en-US" sz="1800"/>
                        <a:t>(1-) to (3-)</a:t>
                      </a:r>
                      <a:endParaRPr sz="1800"/>
                    </a:p>
                  </a:txBody>
                  <a:tcPr marT="45725" marB="45725" marR="91450" marL="91450">
                    <a:solidFill>
                      <a:srgbClr val="DDEAF6"/>
                    </a:solidFill>
                  </a:tcPr>
                </a:tc>
              </a:tr>
            </a:tbl>
          </a:graphicData>
        </a:graphic>
      </p:graphicFrame>
      <p:sp>
        <p:nvSpPr>
          <p:cNvPr id="697" name="Google Shape;697;p36"/>
          <p:cNvSpPr/>
          <p:nvPr/>
        </p:nvSpPr>
        <p:spPr>
          <a:xfrm>
            <a:off x="2278480" y="6136101"/>
            <a:ext cx="398033" cy="398033"/>
          </a:xfrm>
          <a:prstGeom prst="rect">
            <a:avLst/>
          </a:prstGeom>
          <a:solidFill>
            <a:srgbClr val="E1EFD8"/>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8" name="Google Shape;698;p36"/>
          <p:cNvSpPr/>
          <p:nvPr/>
        </p:nvSpPr>
        <p:spPr>
          <a:xfrm>
            <a:off x="5712170" y="6121750"/>
            <a:ext cx="398033" cy="398033"/>
          </a:xfrm>
          <a:prstGeom prst="rect">
            <a:avLst/>
          </a:prstGeom>
          <a:solidFill>
            <a:srgbClr val="DDEAF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9" name="Google Shape;699;p36"/>
          <p:cNvSpPr txBox="1"/>
          <p:nvPr/>
        </p:nvSpPr>
        <p:spPr>
          <a:xfrm>
            <a:off x="2741059" y="6150451"/>
            <a:ext cx="15584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B(E3) known</a:t>
            </a:r>
            <a:endParaRPr sz="1800">
              <a:solidFill>
                <a:schemeClr val="dk1"/>
              </a:solidFill>
              <a:latin typeface="Arial"/>
              <a:ea typeface="Arial"/>
              <a:cs typeface="Arial"/>
              <a:sym typeface="Arial"/>
            </a:endParaRPr>
          </a:p>
        </p:txBody>
      </p:sp>
      <p:sp>
        <p:nvSpPr>
          <p:cNvPr id="700" name="Google Shape;700;p36"/>
          <p:cNvSpPr txBox="1"/>
          <p:nvPr/>
        </p:nvSpPr>
        <p:spPr>
          <a:xfrm>
            <a:off x="6174749" y="6150451"/>
            <a:ext cx="17828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3- state known</a:t>
            </a:r>
            <a:endParaRPr sz="1800">
              <a:solidFill>
                <a:schemeClr val="dk1"/>
              </a:solidFill>
              <a:latin typeface="Arial"/>
              <a:ea typeface="Arial"/>
              <a:cs typeface="Arial"/>
              <a:sym typeface="Arial"/>
            </a:endParaRPr>
          </a:p>
        </p:txBody>
      </p:sp>
      <p:sp>
        <p:nvSpPr>
          <p:cNvPr id="701" name="Google Shape;701;p36"/>
          <p:cNvSpPr txBox="1"/>
          <p:nvPr/>
        </p:nvSpPr>
        <p:spPr>
          <a:xfrm>
            <a:off x="1452009" y="1436075"/>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N=86</a:t>
            </a:r>
            <a:endParaRPr sz="1800">
              <a:solidFill>
                <a:schemeClr val="dk1"/>
              </a:solidFill>
              <a:latin typeface="Arial"/>
              <a:ea typeface="Arial"/>
              <a:cs typeface="Arial"/>
              <a:sym typeface="Arial"/>
            </a:endParaRPr>
          </a:p>
        </p:txBody>
      </p:sp>
      <p:sp>
        <p:nvSpPr>
          <p:cNvPr id="702" name="Google Shape;702;p36"/>
          <p:cNvSpPr txBox="1"/>
          <p:nvPr/>
        </p:nvSpPr>
        <p:spPr>
          <a:xfrm>
            <a:off x="2995059" y="1432561"/>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N=88</a:t>
            </a:r>
            <a:endParaRPr sz="1800">
              <a:solidFill>
                <a:schemeClr val="dk1"/>
              </a:solidFill>
              <a:latin typeface="Arial"/>
              <a:ea typeface="Arial"/>
              <a:cs typeface="Arial"/>
              <a:sym typeface="Arial"/>
            </a:endParaRPr>
          </a:p>
        </p:txBody>
      </p:sp>
      <p:sp>
        <p:nvSpPr>
          <p:cNvPr id="703" name="Google Shape;703;p36"/>
          <p:cNvSpPr txBox="1"/>
          <p:nvPr/>
        </p:nvSpPr>
        <p:spPr>
          <a:xfrm>
            <a:off x="4458692" y="1432561"/>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N=90</a:t>
            </a:r>
            <a:endParaRPr sz="1800">
              <a:solidFill>
                <a:schemeClr val="dk1"/>
              </a:solidFill>
              <a:latin typeface="Arial"/>
              <a:ea typeface="Arial"/>
              <a:cs typeface="Arial"/>
              <a:sym typeface="Arial"/>
            </a:endParaRPr>
          </a:p>
        </p:txBody>
      </p:sp>
      <p:sp>
        <p:nvSpPr>
          <p:cNvPr id="704" name="Google Shape;704;p36"/>
          <p:cNvSpPr txBox="1"/>
          <p:nvPr/>
        </p:nvSpPr>
        <p:spPr>
          <a:xfrm>
            <a:off x="5932334" y="1432561"/>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N=92</a:t>
            </a:r>
            <a:endParaRPr sz="1800">
              <a:solidFill>
                <a:schemeClr val="dk1"/>
              </a:solidFill>
              <a:latin typeface="Arial"/>
              <a:ea typeface="Arial"/>
              <a:cs typeface="Arial"/>
              <a:sym typeface="Arial"/>
            </a:endParaRPr>
          </a:p>
        </p:txBody>
      </p:sp>
      <p:sp>
        <p:nvSpPr>
          <p:cNvPr id="705" name="Google Shape;705;p36"/>
          <p:cNvSpPr txBox="1"/>
          <p:nvPr/>
        </p:nvSpPr>
        <p:spPr>
          <a:xfrm>
            <a:off x="7443326" y="1432561"/>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N=94</a:t>
            </a:r>
            <a:endParaRPr sz="1800">
              <a:solidFill>
                <a:schemeClr val="dk1"/>
              </a:solidFill>
              <a:latin typeface="Arial"/>
              <a:ea typeface="Arial"/>
              <a:cs typeface="Arial"/>
              <a:sym typeface="Arial"/>
            </a:endParaRPr>
          </a:p>
        </p:txBody>
      </p:sp>
      <p:sp>
        <p:nvSpPr>
          <p:cNvPr id="706" name="Google Shape;706;p36"/>
          <p:cNvSpPr txBox="1"/>
          <p:nvPr/>
        </p:nvSpPr>
        <p:spPr>
          <a:xfrm>
            <a:off x="339177" y="2302511"/>
            <a:ext cx="7505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Z=60</a:t>
            </a:r>
            <a:endParaRPr sz="1800">
              <a:solidFill>
                <a:schemeClr val="dk1"/>
              </a:solidFill>
              <a:latin typeface="Arial"/>
              <a:ea typeface="Arial"/>
              <a:cs typeface="Arial"/>
              <a:sym typeface="Arial"/>
            </a:endParaRPr>
          </a:p>
        </p:txBody>
      </p:sp>
      <p:sp>
        <p:nvSpPr>
          <p:cNvPr id="707" name="Google Shape;707;p36"/>
          <p:cNvSpPr txBox="1"/>
          <p:nvPr/>
        </p:nvSpPr>
        <p:spPr>
          <a:xfrm>
            <a:off x="339177" y="3645868"/>
            <a:ext cx="7505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Z=58</a:t>
            </a:r>
            <a:endParaRPr sz="1800">
              <a:solidFill>
                <a:schemeClr val="dk1"/>
              </a:solidFill>
              <a:latin typeface="Arial"/>
              <a:ea typeface="Arial"/>
              <a:cs typeface="Arial"/>
              <a:sym typeface="Arial"/>
            </a:endParaRPr>
          </a:p>
        </p:txBody>
      </p:sp>
      <p:sp>
        <p:nvSpPr>
          <p:cNvPr id="708" name="Google Shape;708;p36"/>
          <p:cNvSpPr txBox="1"/>
          <p:nvPr/>
        </p:nvSpPr>
        <p:spPr>
          <a:xfrm>
            <a:off x="328213" y="4989225"/>
            <a:ext cx="7505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Z=56</a:t>
            </a:r>
            <a:endParaRPr sz="1800">
              <a:solidFill>
                <a:schemeClr val="dk1"/>
              </a:solidFill>
              <a:latin typeface="Arial"/>
              <a:ea typeface="Arial"/>
              <a:cs typeface="Arial"/>
              <a:sym typeface="Arial"/>
            </a:endParaRPr>
          </a:p>
        </p:txBody>
      </p:sp>
      <p:sp>
        <p:nvSpPr>
          <p:cNvPr id="709" name="Google Shape;709;p36"/>
          <p:cNvSpPr txBox="1"/>
          <p:nvPr/>
        </p:nvSpPr>
        <p:spPr>
          <a:xfrm>
            <a:off x="2577291" y="5266589"/>
            <a:ext cx="3071675" cy="646331"/>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252Cf fission </a:t>
            </a:r>
            <a:endParaRPr/>
          </a:p>
          <a:p>
            <a:pPr indent="0" lvl="0" marL="0" marR="0" rtl="0" algn="ctr">
              <a:spcBef>
                <a:spcPts val="0"/>
              </a:spcBef>
              <a:spcAft>
                <a:spcPts val="0"/>
              </a:spcAft>
              <a:buNone/>
            </a:pPr>
            <a:r>
              <a:rPr b="1" lang="en-US" sz="1800">
                <a:solidFill>
                  <a:schemeClr val="lt1"/>
                </a:solidFill>
                <a:latin typeface="Arial"/>
                <a:ea typeface="Arial"/>
                <a:cs typeface="Arial"/>
                <a:sym typeface="Arial"/>
              </a:rPr>
              <a:t>(post-accelerated coulex)</a:t>
            </a:r>
            <a:endParaRPr b="1" sz="1800">
              <a:solidFill>
                <a:schemeClr val="lt1"/>
              </a:solidFill>
              <a:latin typeface="Arial"/>
              <a:ea typeface="Arial"/>
              <a:cs typeface="Arial"/>
              <a:sym typeface="Arial"/>
            </a:endParaRPr>
          </a:p>
        </p:txBody>
      </p:sp>
      <p:sp>
        <p:nvSpPr>
          <p:cNvPr id="710" name="Google Shape;710;p36"/>
          <p:cNvSpPr txBox="1"/>
          <p:nvPr/>
        </p:nvSpPr>
        <p:spPr>
          <a:xfrm>
            <a:off x="7175329" y="5375361"/>
            <a:ext cx="1299975" cy="369332"/>
          </a:xfrm>
          <a:prstGeom prst="rect">
            <a:avLst/>
          </a:prstGeom>
          <a:solidFill>
            <a:srgbClr val="38562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β-decay</a:t>
            </a:r>
            <a:endParaRPr/>
          </a:p>
        </p:txBody>
      </p:sp>
      <p:sp>
        <p:nvSpPr>
          <p:cNvPr id="711" name="Google Shape;711;p36"/>
          <p:cNvSpPr txBox="1"/>
          <p:nvPr/>
        </p:nvSpPr>
        <p:spPr>
          <a:xfrm>
            <a:off x="1211984" y="5266589"/>
            <a:ext cx="1365307" cy="369332"/>
          </a:xfrm>
          <a:prstGeom prst="rect">
            <a:avLst/>
          </a:prstGeom>
          <a:solidFill>
            <a:srgbClr val="99003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sp>
        <p:nvSpPr>
          <p:cNvPr id="712" name="Google Shape;712;p36"/>
          <p:cNvSpPr txBox="1"/>
          <p:nvPr/>
        </p:nvSpPr>
        <p:spPr>
          <a:xfrm>
            <a:off x="5648966" y="5266589"/>
            <a:ext cx="1365307" cy="369332"/>
          </a:xfrm>
          <a:prstGeom prst="rect">
            <a:avLst/>
          </a:prstGeom>
          <a:solidFill>
            <a:srgbClr val="99003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cxnSp>
        <p:nvCxnSpPr>
          <p:cNvPr id="713" name="Google Shape;713;p36"/>
          <p:cNvCxnSpPr/>
          <p:nvPr/>
        </p:nvCxnSpPr>
        <p:spPr>
          <a:xfrm>
            <a:off x="4097867" y="1448802"/>
            <a:ext cx="0" cy="1692331"/>
          </a:xfrm>
          <a:prstGeom prst="straightConnector1">
            <a:avLst/>
          </a:prstGeom>
          <a:noFill/>
          <a:ln cap="flat" cmpd="sng" w="38100">
            <a:solidFill>
              <a:srgbClr val="ED01FF"/>
            </a:solidFill>
            <a:prstDash val="solid"/>
            <a:miter lim="800000"/>
            <a:headEnd len="sm" w="sm" type="none"/>
            <a:tailEnd len="sm" w="sm" type="none"/>
          </a:ln>
        </p:spPr>
      </p:cxnSp>
      <p:sp>
        <p:nvSpPr>
          <p:cNvPr id="714" name="Google Shape;714;p36"/>
          <p:cNvSpPr txBox="1"/>
          <p:nvPr/>
        </p:nvSpPr>
        <p:spPr>
          <a:xfrm>
            <a:off x="1406030" y="2664422"/>
            <a:ext cx="4054969" cy="369332"/>
          </a:xfrm>
          <a:prstGeom prst="rect">
            <a:avLst/>
          </a:prstGeom>
          <a:solidFill>
            <a:srgbClr val="3F3F3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Stable nuclei (coulex+inelastic)</a:t>
            </a:r>
            <a:endParaRPr b="1" sz="1800">
              <a:solidFill>
                <a:schemeClr val="lt1"/>
              </a:solidFill>
              <a:latin typeface="Arial"/>
              <a:ea typeface="Arial"/>
              <a:cs typeface="Arial"/>
              <a:sym typeface="Arial"/>
            </a:endParaRPr>
          </a:p>
        </p:txBody>
      </p:sp>
      <p:cxnSp>
        <p:nvCxnSpPr>
          <p:cNvPr id="715" name="Google Shape;715;p36"/>
          <p:cNvCxnSpPr/>
          <p:nvPr/>
        </p:nvCxnSpPr>
        <p:spPr>
          <a:xfrm>
            <a:off x="5579534" y="3141133"/>
            <a:ext cx="0" cy="1371600"/>
          </a:xfrm>
          <a:prstGeom prst="straightConnector1">
            <a:avLst/>
          </a:prstGeom>
          <a:noFill/>
          <a:ln cap="flat" cmpd="sng" w="38100">
            <a:solidFill>
              <a:srgbClr val="ED01FF"/>
            </a:solidFill>
            <a:prstDash val="solid"/>
            <a:miter lim="800000"/>
            <a:headEnd len="sm" w="sm" type="none"/>
            <a:tailEnd len="sm" w="sm" type="none"/>
          </a:ln>
        </p:spPr>
      </p:cxnSp>
      <p:cxnSp>
        <p:nvCxnSpPr>
          <p:cNvPr id="716" name="Google Shape;716;p36"/>
          <p:cNvCxnSpPr/>
          <p:nvPr/>
        </p:nvCxnSpPr>
        <p:spPr>
          <a:xfrm>
            <a:off x="7078134" y="4484062"/>
            <a:ext cx="0" cy="1561138"/>
          </a:xfrm>
          <a:prstGeom prst="straightConnector1">
            <a:avLst/>
          </a:prstGeom>
          <a:noFill/>
          <a:ln cap="flat" cmpd="sng" w="38100">
            <a:solidFill>
              <a:srgbClr val="ED01FF"/>
            </a:solidFill>
            <a:prstDash val="solid"/>
            <a:miter lim="800000"/>
            <a:headEnd len="sm" w="sm" type="none"/>
            <a:tailEnd len="sm" w="sm" type="none"/>
          </a:ln>
        </p:spPr>
      </p:cxnSp>
      <p:cxnSp>
        <p:nvCxnSpPr>
          <p:cNvPr id="717" name="Google Shape;717;p36"/>
          <p:cNvCxnSpPr/>
          <p:nvPr/>
        </p:nvCxnSpPr>
        <p:spPr>
          <a:xfrm>
            <a:off x="5579534" y="4512733"/>
            <a:ext cx="1498600" cy="0"/>
          </a:xfrm>
          <a:prstGeom prst="straightConnector1">
            <a:avLst/>
          </a:prstGeom>
          <a:noFill/>
          <a:ln cap="flat" cmpd="sng" w="38100">
            <a:solidFill>
              <a:srgbClr val="ED01FF"/>
            </a:solidFill>
            <a:prstDash val="solid"/>
            <a:miter lim="800000"/>
            <a:headEnd len="sm" w="sm" type="none"/>
            <a:tailEnd len="sm" w="sm" type="none"/>
          </a:ln>
        </p:spPr>
      </p:cxnSp>
      <p:cxnSp>
        <p:nvCxnSpPr>
          <p:cNvPr id="718" name="Google Shape;718;p36"/>
          <p:cNvCxnSpPr/>
          <p:nvPr/>
        </p:nvCxnSpPr>
        <p:spPr>
          <a:xfrm>
            <a:off x="4080934" y="3141133"/>
            <a:ext cx="1498600" cy="0"/>
          </a:xfrm>
          <a:prstGeom prst="straightConnector1">
            <a:avLst/>
          </a:prstGeom>
          <a:noFill/>
          <a:ln cap="flat" cmpd="sng" w="38100">
            <a:solidFill>
              <a:srgbClr val="ED01FF"/>
            </a:solidFill>
            <a:prstDash val="solid"/>
            <a:miter lim="800000"/>
            <a:headEnd len="sm" w="sm" type="none"/>
            <a:tailEnd len="sm" w="sm" type="none"/>
          </a:ln>
        </p:spPr>
      </p:cxnSp>
      <p:sp>
        <p:nvSpPr>
          <p:cNvPr id="719" name="Google Shape;719;p36"/>
          <p:cNvSpPr txBox="1"/>
          <p:nvPr/>
        </p:nvSpPr>
        <p:spPr>
          <a:xfrm>
            <a:off x="1957917" y="3877416"/>
            <a:ext cx="5867400" cy="369332"/>
          </a:xfrm>
          <a:prstGeom prst="rect">
            <a:avLst/>
          </a:prstGeom>
          <a:solidFill>
            <a:srgbClr val="99003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252Cf fission </a:t>
            </a:r>
            <a:endParaRPr/>
          </a:p>
        </p:txBody>
      </p:sp>
      <p:sp>
        <p:nvSpPr>
          <p:cNvPr id="720" name="Google Shape;720;p36"/>
          <p:cNvSpPr txBox="1"/>
          <p:nvPr/>
        </p:nvSpPr>
        <p:spPr>
          <a:xfrm>
            <a:off x="3040981" y="1108099"/>
            <a:ext cx="25170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ED01FF"/>
                </a:solidFill>
                <a:latin typeface="Arial"/>
                <a:ea typeface="Arial"/>
                <a:cs typeface="Arial"/>
                <a:sym typeface="Arial"/>
              </a:rPr>
              <a:t>Boundary by [Nom21]</a:t>
            </a:r>
            <a:endParaRPr sz="1800">
              <a:solidFill>
                <a:srgbClr val="ED01FF"/>
              </a:solidFill>
              <a:latin typeface="Arial"/>
              <a:ea typeface="Arial"/>
              <a:cs typeface="Arial"/>
              <a:sym typeface="Arial"/>
            </a:endParaRPr>
          </a:p>
        </p:txBody>
      </p:sp>
      <p:sp>
        <p:nvSpPr>
          <p:cNvPr id="721" name="Google Shape;721;p36"/>
          <p:cNvSpPr/>
          <p:nvPr/>
        </p:nvSpPr>
        <p:spPr>
          <a:xfrm>
            <a:off x="136634" y="3141133"/>
            <a:ext cx="8404001" cy="1342928"/>
          </a:xfrm>
          <a:prstGeom prst="rect">
            <a:avLst/>
          </a:pr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2" name="Google Shape;72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723" name="Google Shape;723;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grpSp>
        <p:nvGrpSpPr>
          <p:cNvPr id="728" name="Google Shape;728;p37"/>
          <p:cNvGrpSpPr/>
          <p:nvPr/>
        </p:nvGrpSpPr>
        <p:grpSpPr>
          <a:xfrm>
            <a:off x="59196" y="549000"/>
            <a:ext cx="6495856" cy="5760000"/>
            <a:chOff x="1642670" y="548360"/>
            <a:chExt cx="6495856" cy="5760000"/>
          </a:xfrm>
        </p:grpSpPr>
        <p:pic>
          <p:nvPicPr>
            <p:cNvPr descr="マップ&#10;&#10;自動的に生成された説明" id="729" name="Google Shape;729;p37"/>
            <p:cNvPicPr preferRelativeResize="0"/>
            <p:nvPr/>
          </p:nvPicPr>
          <p:blipFill rotWithShape="1">
            <a:blip r:embed="rId3">
              <a:alphaModFix/>
            </a:blip>
            <a:srcRect b="0" l="0" r="0" t="0"/>
            <a:stretch/>
          </p:blipFill>
          <p:spPr>
            <a:xfrm>
              <a:off x="1642670" y="548360"/>
              <a:ext cx="6445204" cy="5760000"/>
            </a:xfrm>
            <a:prstGeom prst="rect">
              <a:avLst/>
            </a:prstGeom>
            <a:noFill/>
            <a:ln>
              <a:noFill/>
            </a:ln>
          </p:spPr>
        </p:pic>
        <p:sp>
          <p:nvSpPr>
            <p:cNvPr id="730" name="Google Shape;730;p37"/>
            <p:cNvSpPr txBox="1"/>
            <p:nvPr/>
          </p:nvSpPr>
          <p:spPr>
            <a:xfrm>
              <a:off x="6305973" y="4545696"/>
              <a:ext cx="18325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Secondary target</a:t>
              </a:r>
              <a:endParaRPr/>
            </a:p>
          </p:txBody>
        </p:sp>
        <p:cxnSp>
          <p:nvCxnSpPr>
            <p:cNvPr id="731" name="Google Shape;731;p37"/>
            <p:cNvCxnSpPr/>
            <p:nvPr/>
          </p:nvCxnSpPr>
          <p:spPr>
            <a:xfrm flipH="1" rot="10800000">
              <a:off x="7488044" y="3378820"/>
              <a:ext cx="448200" cy="1144853"/>
            </a:xfrm>
            <a:prstGeom prst="straightConnector1">
              <a:avLst/>
            </a:prstGeom>
            <a:noFill/>
            <a:ln cap="flat" cmpd="sng" w="57150">
              <a:solidFill>
                <a:schemeClr val="accent1"/>
              </a:solidFill>
              <a:prstDash val="solid"/>
              <a:miter lim="800000"/>
              <a:headEnd len="sm" w="sm" type="none"/>
              <a:tailEnd len="med" w="med" type="triangle"/>
            </a:ln>
          </p:spPr>
        </p:cxnSp>
      </p:grpSp>
      <p:sp>
        <p:nvSpPr>
          <p:cNvPr id="732" name="Google Shape;732;p37"/>
          <p:cNvSpPr/>
          <p:nvPr/>
        </p:nvSpPr>
        <p:spPr>
          <a:xfrm>
            <a:off x="1761067" y="1918103"/>
            <a:ext cx="5233916" cy="335783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3" name="Google Shape;733;p37"/>
          <p:cNvSpPr txBox="1"/>
          <p:nvPr>
            <p:ph type="title"/>
          </p:nvPr>
        </p:nvSpPr>
        <p:spPr>
          <a:xfrm>
            <a:off x="6128670" y="81782"/>
            <a:ext cx="472336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OEDO/SHARAQ</a:t>
            </a:r>
            <a:endParaRPr/>
          </a:p>
        </p:txBody>
      </p:sp>
      <p:sp>
        <p:nvSpPr>
          <p:cNvPr id="734" name="Google Shape;734;p37"/>
          <p:cNvSpPr txBox="1"/>
          <p:nvPr/>
        </p:nvSpPr>
        <p:spPr>
          <a:xfrm>
            <a:off x="7157524" y="2746551"/>
            <a:ext cx="59503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Arial"/>
                <a:ea typeface="Arial"/>
                <a:cs typeface="Arial"/>
                <a:sym typeface="Arial"/>
              </a:rPr>
              <a:t>×</a:t>
            </a:r>
            <a:endParaRPr b="1" sz="3200">
              <a:solidFill>
                <a:schemeClr val="dk1"/>
              </a:solidFill>
              <a:latin typeface="Arial"/>
              <a:ea typeface="Arial"/>
              <a:cs typeface="Arial"/>
              <a:sym typeface="Arial"/>
            </a:endParaRPr>
          </a:p>
        </p:txBody>
      </p:sp>
      <p:pic>
        <p:nvPicPr>
          <p:cNvPr descr="テーブル が含まれている画像&#10;&#10;自動的に生成された説明" id="735" name="Google Shape;735;p37"/>
          <p:cNvPicPr preferRelativeResize="0"/>
          <p:nvPr/>
        </p:nvPicPr>
        <p:blipFill rotWithShape="1">
          <a:blip r:embed="rId4">
            <a:alphaModFix/>
          </a:blip>
          <a:srcRect b="0" l="0" r="0" t="0"/>
          <a:stretch/>
        </p:blipFill>
        <p:spPr>
          <a:xfrm>
            <a:off x="7841975" y="1726145"/>
            <a:ext cx="3928000" cy="2618667"/>
          </a:xfrm>
          <a:prstGeom prst="rect">
            <a:avLst/>
          </a:prstGeom>
          <a:noFill/>
          <a:ln>
            <a:noFill/>
          </a:ln>
        </p:spPr>
      </p:pic>
      <p:pic>
        <p:nvPicPr>
          <p:cNvPr id="736" name="Google Shape;736;p37"/>
          <p:cNvPicPr preferRelativeResize="0"/>
          <p:nvPr/>
        </p:nvPicPr>
        <p:blipFill rotWithShape="1">
          <a:blip r:embed="rId5">
            <a:alphaModFix/>
          </a:blip>
          <a:srcRect b="0" l="0" r="0" t="0"/>
          <a:stretch/>
        </p:blipFill>
        <p:spPr>
          <a:xfrm>
            <a:off x="3145636" y="1726145"/>
            <a:ext cx="3928001" cy="2618667"/>
          </a:xfrm>
          <a:prstGeom prst="rect">
            <a:avLst/>
          </a:prstGeom>
          <a:noFill/>
          <a:ln>
            <a:noFill/>
          </a:ln>
        </p:spPr>
      </p:pic>
      <p:sp>
        <p:nvSpPr>
          <p:cNvPr id="737" name="Google Shape;737;p37"/>
          <p:cNvSpPr txBox="1"/>
          <p:nvPr/>
        </p:nvSpPr>
        <p:spPr>
          <a:xfrm>
            <a:off x="4032148" y="4344812"/>
            <a:ext cx="24449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OEDO (2017～)</a:t>
            </a:r>
            <a:endParaRPr sz="2800">
              <a:solidFill>
                <a:schemeClr val="dk1"/>
              </a:solidFill>
              <a:latin typeface="Calibri"/>
              <a:ea typeface="Calibri"/>
              <a:cs typeface="Calibri"/>
              <a:sym typeface="Calibri"/>
            </a:endParaRPr>
          </a:p>
        </p:txBody>
      </p:sp>
      <p:sp>
        <p:nvSpPr>
          <p:cNvPr id="738" name="Google Shape;738;p37"/>
          <p:cNvSpPr txBox="1"/>
          <p:nvPr/>
        </p:nvSpPr>
        <p:spPr>
          <a:xfrm>
            <a:off x="8554421" y="4344812"/>
            <a:ext cx="28143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SHARAQ (2009～)</a:t>
            </a:r>
            <a:endParaRPr sz="2800">
              <a:solidFill>
                <a:schemeClr val="dk1"/>
              </a:solidFill>
              <a:latin typeface="Calibri"/>
              <a:ea typeface="Calibri"/>
              <a:cs typeface="Calibri"/>
              <a:sym typeface="Calibri"/>
            </a:endParaRPr>
          </a:p>
        </p:txBody>
      </p:sp>
      <p:sp>
        <p:nvSpPr>
          <p:cNvPr id="739" name="Google Shape;739;p37"/>
          <p:cNvSpPr txBox="1"/>
          <p:nvPr/>
        </p:nvSpPr>
        <p:spPr>
          <a:xfrm>
            <a:off x="3145636" y="1820089"/>
            <a:ext cx="10631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highlight>
                  <a:srgbClr val="FFFFFF"/>
                </a:highlight>
                <a:latin typeface="Calibri"/>
                <a:ea typeface="Calibri"/>
                <a:cs typeface="Calibri"/>
                <a:sym typeface="Calibri"/>
              </a:rPr>
              <a:t>Beamline</a:t>
            </a:r>
            <a:endParaRPr sz="1800">
              <a:solidFill>
                <a:schemeClr val="dk1"/>
              </a:solidFill>
              <a:highlight>
                <a:srgbClr val="FFFFFF"/>
              </a:highlight>
              <a:latin typeface="Calibri"/>
              <a:ea typeface="Calibri"/>
              <a:cs typeface="Calibri"/>
              <a:sym typeface="Calibri"/>
            </a:endParaRPr>
          </a:p>
        </p:txBody>
      </p:sp>
      <p:sp>
        <p:nvSpPr>
          <p:cNvPr id="740" name="Google Shape;740;p37"/>
          <p:cNvSpPr txBox="1"/>
          <p:nvPr/>
        </p:nvSpPr>
        <p:spPr>
          <a:xfrm>
            <a:off x="7952418" y="1816355"/>
            <a:ext cx="146924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highlight>
                  <a:srgbClr val="FFFFFF"/>
                </a:highlight>
                <a:latin typeface="Calibri"/>
                <a:ea typeface="Calibri"/>
                <a:cs typeface="Calibri"/>
                <a:sym typeface="Calibri"/>
              </a:rPr>
              <a:t>Spectrometer</a:t>
            </a:r>
            <a:endParaRPr sz="1800">
              <a:solidFill>
                <a:schemeClr val="dk1"/>
              </a:solidFill>
              <a:highlight>
                <a:srgbClr val="FFFFFF"/>
              </a:highlight>
              <a:latin typeface="Calibri"/>
              <a:ea typeface="Calibri"/>
              <a:cs typeface="Calibri"/>
              <a:sym typeface="Calibri"/>
            </a:endParaRPr>
          </a:p>
        </p:txBody>
      </p:sp>
      <p:sp>
        <p:nvSpPr>
          <p:cNvPr id="741" name="Google Shape;741;p37"/>
          <p:cNvSpPr txBox="1"/>
          <p:nvPr/>
        </p:nvSpPr>
        <p:spPr>
          <a:xfrm>
            <a:off x="3046691" y="5001855"/>
            <a:ext cx="4671472"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Functions:</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 1. Energy control and focusing of RI beams</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          for Production Low-energy RI beams</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en-US" sz="1600">
                <a:solidFill>
                  <a:schemeClr val="dk1"/>
                </a:solidFill>
                <a:latin typeface="Arial"/>
                <a:ea typeface="Arial"/>
                <a:cs typeface="Arial"/>
                <a:sym typeface="Arial"/>
              </a:rPr>
              <a:t> 2. Achromatic &amp; dispersion-matching transport</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          for high-resolution nuclear spectroscopy </a:t>
            </a:r>
            <a:endParaRPr sz="1600">
              <a:solidFill>
                <a:schemeClr val="dk1"/>
              </a:solidFill>
              <a:latin typeface="Arial"/>
              <a:ea typeface="Arial"/>
              <a:cs typeface="Arial"/>
              <a:sym typeface="Arial"/>
            </a:endParaRPr>
          </a:p>
        </p:txBody>
      </p:sp>
      <p:sp>
        <p:nvSpPr>
          <p:cNvPr id="742" name="Google Shape;742;p37"/>
          <p:cNvSpPr txBox="1"/>
          <p:nvPr/>
        </p:nvSpPr>
        <p:spPr>
          <a:xfrm>
            <a:off x="7841975" y="5011912"/>
            <a:ext cx="3523722" cy="13542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Functions:</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  1. High resolution spectrometer</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            for nuclear spectroscopy</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  2. Large acceptance spectrometer</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            for RI identification</a:t>
            </a:r>
            <a:endParaRPr sz="1600">
              <a:solidFill>
                <a:schemeClr val="dk1"/>
              </a:solidFill>
              <a:latin typeface="Arial"/>
              <a:ea typeface="Arial"/>
              <a:cs typeface="Arial"/>
              <a:sym typeface="Arial"/>
            </a:endParaRPr>
          </a:p>
        </p:txBody>
      </p:sp>
      <p:sp>
        <p:nvSpPr>
          <p:cNvPr id="743" name="Google Shape;743;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744" name="Google Shape;744;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grpSp>
        <p:nvGrpSpPr>
          <p:cNvPr id="749" name="Google Shape;749;p38"/>
          <p:cNvGrpSpPr/>
          <p:nvPr/>
        </p:nvGrpSpPr>
        <p:grpSpPr>
          <a:xfrm>
            <a:off x="446375" y="1295566"/>
            <a:ext cx="6464821" cy="5478680"/>
            <a:chOff x="220646" y="1456954"/>
            <a:chExt cx="5838738" cy="5117284"/>
          </a:xfrm>
        </p:grpSpPr>
        <p:pic>
          <p:nvPicPr>
            <p:cNvPr id="750" name="Google Shape;750;p38"/>
            <p:cNvPicPr preferRelativeResize="0"/>
            <p:nvPr/>
          </p:nvPicPr>
          <p:blipFill rotWithShape="1">
            <a:blip r:embed="rId3">
              <a:alphaModFix/>
            </a:blip>
            <a:srcRect b="0" l="0" r="0" t="0"/>
            <a:stretch/>
          </p:blipFill>
          <p:spPr>
            <a:xfrm>
              <a:off x="220646" y="1456954"/>
              <a:ext cx="5838738" cy="5117284"/>
            </a:xfrm>
            <a:prstGeom prst="rect">
              <a:avLst/>
            </a:prstGeom>
            <a:noFill/>
            <a:ln>
              <a:noFill/>
            </a:ln>
          </p:spPr>
        </p:pic>
        <p:sp>
          <p:nvSpPr>
            <p:cNvPr id="751" name="Google Shape;751;p38"/>
            <p:cNvSpPr txBox="1"/>
            <p:nvPr/>
          </p:nvSpPr>
          <p:spPr>
            <a:xfrm>
              <a:off x="3526001" y="2803585"/>
              <a:ext cx="14237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CF080F"/>
                  </a:solidFill>
                  <a:latin typeface="Arial"/>
                  <a:ea typeface="Arial"/>
                  <a:cs typeface="Arial"/>
                  <a:sym typeface="Arial"/>
                </a:rPr>
                <a:t>FAIR, FRIB, RIBF</a:t>
              </a:r>
              <a:endParaRPr sz="1400">
                <a:solidFill>
                  <a:srgbClr val="CF080F"/>
                </a:solidFill>
                <a:latin typeface="Arial"/>
                <a:ea typeface="Arial"/>
                <a:cs typeface="Arial"/>
                <a:sym typeface="Arial"/>
              </a:endParaRPr>
            </a:p>
          </p:txBody>
        </p:sp>
        <p:sp>
          <p:nvSpPr>
            <p:cNvPr id="752" name="Google Shape;752;p38"/>
            <p:cNvSpPr txBox="1"/>
            <p:nvPr/>
          </p:nvSpPr>
          <p:spPr>
            <a:xfrm>
              <a:off x="2416485" y="4258572"/>
              <a:ext cx="166744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19863B"/>
                  </a:solidFill>
                  <a:latin typeface="Arial"/>
                  <a:ea typeface="Arial"/>
                  <a:cs typeface="Arial"/>
                  <a:sym typeface="Arial"/>
                </a:rPr>
                <a:t>SPIRAL, NSCL, RIPS</a:t>
              </a:r>
              <a:endParaRPr sz="1400">
                <a:solidFill>
                  <a:srgbClr val="19863B"/>
                </a:solidFill>
                <a:latin typeface="Arial"/>
                <a:ea typeface="Arial"/>
                <a:cs typeface="Arial"/>
                <a:sym typeface="Arial"/>
              </a:endParaRPr>
            </a:p>
          </p:txBody>
        </p:sp>
        <p:sp>
          <p:nvSpPr>
            <p:cNvPr id="753" name="Google Shape;753;p38"/>
            <p:cNvSpPr txBox="1"/>
            <p:nvPr/>
          </p:nvSpPr>
          <p:spPr>
            <a:xfrm>
              <a:off x="1916088" y="5460121"/>
              <a:ext cx="3457998"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19439A"/>
                  </a:solidFill>
                  <a:latin typeface="Arial"/>
                  <a:ea typeface="Arial"/>
                  <a:cs typeface="Arial"/>
                  <a:sym typeface="Arial"/>
                </a:rPr>
                <a:t>ISOLDE, FRIB(LE), CARIBU, SPIRAL2, RAON</a:t>
              </a:r>
              <a:endParaRPr sz="1400">
                <a:solidFill>
                  <a:srgbClr val="19439A"/>
                </a:solidFill>
                <a:latin typeface="Arial"/>
                <a:ea typeface="Arial"/>
                <a:cs typeface="Arial"/>
                <a:sym typeface="Arial"/>
              </a:endParaRPr>
            </a:p>
          </p:txBody>
        </p:sp>
      </p:grpSp>
      <p:sp>
        <p:nvSpPr>
          <p:cNvPr id="754" name="Google Shape;754;p38"/>
          <p:cNvSpPr/>
          <p:nvPr/>
        </p:nvSpPr>
        <p:spPr>
          <a:xfrm>
            <a:off x="3873259" y="2550544"/>
            <a:ext cx="2947369" cy="1886487"/>
          </a:xfrm>
          <a:prstGeom prst="roundRect">
            <a:avLst>
              <a:gd fmla="val 16667" name="adj"/>
            </a:avLst>
          </a:prstGeom>
          <a:solidFill>
            <a:srgbClr val="2EA6E0">
              <a:alpha val="30196"/>
            </a:srgbClr>
          </a:solidFill>
          <a:ln cap="flat" cmpd="sng" w="28575">
            <a:solidFill>
              <a:srgbClr val="2EA6E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5" name="Google Shape;755;p38"/>
          <p:cNvSpPr txBox="1"/>
          <p:nvPr/>
        </p:nvSpPr>
        <p:spPr>
          <a:xfrm>
            <a:off x="7171195" y="3941099"/>
            <a:ext cx="434259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2EA6E0"/>
                </a:solidFill>
                <a:latin typeface="Calibri"/>
                <a:ea typeface="Calibri"/>
                <a:cs typeface="Calibri"/>
                <a:sym typeface="Calibri"/>
              </a:rPr>
              <a:t>OEDO provides 10 - 50 MeV/u heavy ion RI beams</a:t>
            </a:r>
            <a:endParaRPr b="1" sz="2000">
              <a:solidFill>
                <a:srgbClr val="2EA6E0"/>
              </a:solidFill>
              <a:latin typeface="Calibri"/>
              <a:ea typeface="Calibri"/>
              <a:cs typeface="Calibri"/>
              <a:sym typeface="Calibri"/>
            </a:endParaRPr>
          </a:p>
        </p:txBody>
      </p:sp>
      <p:sp>
        <p:nvSpPr>
          <p:cNvPr id="756" name="Google Shape;756;p38"/>
          <p:cNvSpPr txBox="1"/>
          <p:nvPr>
            <p:ph type="title"/>
          </p:nvPr>
        </p:nvSpPr>
        <p:spPr>
          <a:xfrm>
            <a:off x="1093580" y="83754"/>
            <a:ext cx="1027006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RI-beam availability in various facilities in the world</a:t>
            </a:r>
            <a:endParaRPr/>
          </a:p>
        </p:txBody>
      </p:sp>
      <p:sp>
        <p:nvSpPr>
          <p:cNvPr id="757" name="Google Shape;757;p38"/>
          <p:cNvSpPr txBox="1"/>
          <p:nvPr>
            <p:ph idx="1" type="body"/>
          </p:nvPr>
        </p:nvSpPr>
        <p:spPr>
          <a:xfrm>
            <a:off x="7102343" y="4648985"/>
            <a:ext cx="4852591" cy="190995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Transfer reactions</a:t>
            </a:r>
            <a:endParaRPr/>
          </a:p>
          <a:p>
            <a:pPr indent="-228600" lvl="0" marL="228600" rtl="0" algn="l">
              <a:lnSpc>
                <a:spcPct val="90000"/>
              </a:lnSpc>
              <a:spcBef>
                <a:spcPts val="1000"/>
              </a:spcBef>
              <a:spcAft>
                <a:spcPts val="0"/>
              </a:spcAft>
              <a:buClr>
                <a:schemeClr val="dk1"/>
              </a:buClr>
              <a:buSzPts val="1600"/>
              <a:buChar char="•"/>
            </a:pPr>
            <a:r>
              <a:rPr lang="en-US" sz="1600"/>
              <a:t>Coulomb excitation</a:t>
            </a:r>
            <a:endParaRPr/>
          </a:p>
          <a:p>
            <a:pPr indent="-228600" lvl="0" marL="228600" rtl="0" algn="l">
              <a:lnSpc>
                <a:spcPct val="90000"/>
              </a:lnSpc>
              <a:spcBef>
                <a:spcPts val="1000"/>
              </a:spcBef>
              <a:spcAft>
                <a:spcPts val="0"/>
              </a:spcAft>
              <a:buClr>
                <a:schemeClr val="dk1"/>
              </a:buClr>
              <a:buSzPts val="1600"/>
              <a:buChar char="•"/>
            </a:pPr>
            <a:r>
              <a:rPr lang="en-US" sz="1600"/>
              <a:t>Resonance elastic/inelastic scattering</a:t>
            </a:r>
            <a:endParaRPr/>
          </a:p>
          <a:p>
            <a:pPr indent="-127000" lvl="0" marL="228600" rtl="0" algn="l">
              <a:lnSpc>
                <a:spcPct val="90000"/>
              </a:lnSpc>
              <a:spcBef>
                <a:spcPts val="1000"/>
              </a:spcBef>
              <a:spcAft>
                <a:spcPts val="0"/>
              </a:spcAft>
              <a:buClr>
                <a:schemeClr val="dk1"/>
              </a:buClr>
              <a:buSzPts val="1600"/>
              <a:buNone/>
            </a:pPr>
            <a:r>
              <a:t/>
            </a:r>
            <a:endParaRPr sz="1600"/>
          </a:p>
        </p:txBody>
      </p:sp>
      <p:sp>
        <p:nvSpPr>
          <p:cNvPr id="758" name="Google Shape;758;p38"/>
          <p:cNvSpPr txBox="1"/>
          <p:nvPr/>
        </p:nvSpPr>
        <p:spPr>
          <a:xfrm>
            <a:off x="8261131" y="5847566"/>
            <a:ext cx="35787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(p,p’), (d,d’) </a:t>
            </a:r>
            <a:endParaRPr b="1" sz="1800">
              <a:solidFill>
                <a:srgbClr val="FF0000"/>
              </a:solidFill>
              <a:latin typeface="Arial"/>
              <a:ea typeface="Arial"/>
              <a:cs typeface="Arial"/>
              <a:sym typeface="Arial"/>
            </a:endParaRPr>
          </a:p>
        </p:txBody>
      </p:sp>
      <p:sp>
        <p:nvSpPr>
          <p:cNvPr id="759" name="Google Shape;759;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760" name="Google Shape;760;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39"/>
          <p:cNvSpPr txBox="1"/>
          <p:nvPr>
            <p:ph type="title"/>
          </p:nvPr>
        </p:nvSpPr>
        <p:spPr>
          <a:xfrm>
            <a:off x="838200" y="17885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BigRIPS and OEDO settings</a:t>
            </a:r>
            <a:endParaRPr/>
          </a:p>
        </p:txBody>
      </p:sp>
      <p:sp>
        <p:nvSpPr>
          <p:cNvPr id="766" name="Google Shape;766;p39"/>
          <p:cNvSpPr txBox="1"/>
          <p:nvPr>
            <p:ph idx="1" type="body"/>
          </p:nvPr>
        </p:nvSpPr>
        <p:spPr>
          <a:xfrm>
            <a:off x="3247075" y="4937271"/>
            <a:ext cx="7306732" cy="12280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N=88 isotopes in a single BigRIPS setting only by changing the RFD and D1 settings.</a:t>
            </a:r>
            <a:endParaRPr/>
          </a:p>
          <a:p>
            <a:pPr indent="-50800" lvl="0" marL="228600" rtl="0" algn="l">
              <a:lnSpc>
                <a:spcPct val="90000"/>
              </a:lnSpc>
              <a:spcBef>
                <a:spcPts val="1000"/>
              </a:spcBef>
              <a:spcAft>
                <a:spcPts val="0"/>
              </a:spcAft>
              <a:buClr>
                <a:schemeClr val="dk1"/>
              </a:buClr>
              <a:buSzPts val="2800"/>
              <a:buNone/>
            </a:pPr>
            <a:r>
              <a:t/>
            </a:r>
            <a:endParaRPr/>
          </a:p>
        </p:txBody>
      </p:sp>
      <p:grpSp>
        <p:nvGrpSpPr>
          <p:cNvPr id="767" name="Google Shape;767;p39"/>
          <p:cNvGrpSpPr/>
          <p:nvPr/>
        </p:nvGrpSpPr>
        <p:grpSpPr>
          <a:xfrm>
            <a:off x="719667" y="1302822"/>
            <a:ext cx="2025650" cy="5045061"/>
            <a:chOff x="719667" y="1302822"/>
            <a:chExt cx="2025650" cy="5045061"/>
          </a:xfrm>
        </p:grpSpPr>
        <p:pic>
          <p:nvPicPr>
            <p:cNvPr id="768" name="Google Shape;768;p39"/>
            <p:cNvPicPr preferRelativeResize="0"/>
            <p:nvPr/>
          </p:nvPicPr>
          <p:blipFill rotWithShape="1">
            <a:blip r:embed="rId3">
              <a:alphaModFix/>
            </a:blip>
            <a:srcRect b="0" l="0" r="0" t="0"/>
            <a:stretch/>
          </p:blipFill>
          <p:spPr>
            <a:xfrm>
              <a:off x="719667" y="1698095"/>
              <a:ext cx="2025650" cy="4649788"/>
            </a:xfrm>
            <a:prstGeom prst="rect">
              <a:avLst/>
            </a:prstGeom>
            <a:noFill/>
            <a:ln>
              <a:noFill/>
            </a:ln>
          </p:spPr>
        </p:pic>
        <p:sp>
          <p:nvSpPr>
            <p:cNvPr id="769" name="Google Shape;769;p39"/>
            <p:cNvSpPr txBox="1"/>
            <p:nvPr/>
          </p:nvSpPr>
          <p:spPr>
            <a:xfrm>
              <a:off x="849077" y="1302822"/>
              <a:ext cx="15776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N=88 setting</a:t>
              </a:r>
              <a:endParaRPr sz="1800">
                <a:solidFill>
                  <a:schemeClr val="dk1"/>
                </a:solidFill>
                <a:latin typeface="Arial"/>
                <a:ea typeface="Arial"/>
                <a:cs typeface="Arial"/>
                <a:sym typeface="Arial"/>
              </a:endParaRPr>
            </a:p>
          </p:txBody>
        </p:sp>
        <p:sp>
          <p:nvSpPr>
            <p:cNvPr id="770" name="Google Shape;770;p39"/>
            <p:cNvSpPr/>
            <p:nvPr/>
          </p:nvSpPr>
          <p:spPr>
            <a:xfrm>
              <a:off x="1405467" y="2379133"/>
              <a:ext cx="651933" cy="694267"/>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1" name="Google Shape;771;p39"/>
            <p:cNvSpPr/>
            <p:nvPr/>
          </p:nvSpPr>
          <p:spPr>
            <a:xfrm>
              <a:off x="1413934" y="3690408"/>
              <a:ext cx="651933" cy="694267"/>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2" name="Google Shape;772;p39"/>
            <p:cNvSpPr/>
            <p:nvPr/>
          </p:nvSpPr>
          <p:spPr>
            <a:xfrm>
              <a:off x="1405466" y="4995863"/>
              <a:ext cx="651933" cy="694267"/>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73" name="Google Shape;773;p39"/>
          <p:cNvGrpSpPr/>
          <p:nvPr/>
        </p:nvGrpSpPr>
        <p:grpSpPr>
          <a:xfrm>
            <a:off x="3181147" y="1698095"/>
            <a:ext cx="6206217" cy="2594904"/>
            <a:chOff x="7258372" y="2324151"/>
            <a:chExt cx="4430757" cy="1852560"/>
          </a:xfrm>
        </p:grpSpPr>
        <p:pic>
          <p:nvPicPr>
            <p:cNvPr descr="マップ&#10;&#10;自動的に生成された説明" id="774" name="Google Shape;774;p39"/>
            <p:cNvPicPr preferRelativeResize="0"/>
            <p:nvPr/>
          </p:nvPicPr>
          <p:blipFill rotWithShape="1">
            <a:blip r:embed="rId4">
              <a:alphaModFix/>
            </a:blip>
            <a:srcRect b="45914" l="47899" r="1348" t="31468"/>
            <a:stretch/>
          </p:blipFill>
          <p:spPr>
            <a:xfrm>
              <a:off x="7258372" y="2681288"/>
              <a:ext cx="3754834" cy="1495423"/>
            </a:xfrm>
            <a:prstGeom prst="rect">
              <a:avLst/>
            </a:prstGeom>
            <a:noFill/>
            <a:ln>
              <a:noFill/>
            </a:ln>
          </p:spPr>
        </p:pic>
        <p:pic>
          <p:nvPicPr>
            <p:cNvPr id="775" name="Google Shape;775;p39"/>
            <p:cNvPicPr preferRelativeResize="0"/>
            <p:nvPr/>
          </p:nvPicPr>
          <p:blipFill rotWithShape="1">
            <a:blip r:embed="rId5">
              <a:alphaModFix/>
            </a:blip>
            <a:srcRect b="0" l="0" r="0" t="0"/>
            <a:stretch/>
          </p:blipFill>
          <p:spPr>
            <a:xfrm>
              <a:off x="11018471" y="2705039"/>
              <a:ext cx="670658" cy="580028"/>
            </a:xfrm>
            <a:prstGeom prst="rect">
              <a:avLst/>
            </a:prstGeom>
            <a:noFill/>
            <a:ln>
              <a:noFill/>
            </a:ln>
          </p:spPr>
        </p:pic>
        <p:sp>
          <p:nvSpPr>
            <p:cNvPr id="776" name="Google Shape;776;p39"/>
            <p:cNvSpPr txBox="1"/>
            <p:nvPr/>
          </p:nvSpPr>
          <p:spPr>
            <a:xfrm>
              <a:off x="11163684" y="2324151"/>
              <a:ext cx="38023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C47A00"/>
                  </a:solidFill>
                  <a:latin typeface="Arial"/>
                  <a:ea typeface="Arial"/>
                  <a:cs typeface="Arial"/>
                  <a:sym typeface="Arial"/>
                </a:rPr>
                <a:t>S1</a:t>
              </a:r>
              <a:endParaRPr sz="2000">
                <a:solidFill>
                  <a:srgbClr val="C47A00"/>
                </a:solidFill>
                <a:latin typeface="Arial"/>
                <a:ea typeface="Arial"/>
                <a:cs typeface="Arial"/>
                <a:sym typeface="Arial"/>
              </a:endParaRPr>
            </a:p>
          </p:txBody>
        </p:sp>
        <p:sp>
          <p:nvSpPr>
            <p:cNvPr id="777" name="Google Shape;777;p39"/>
            <p:cNvSpPr txBox="1"/>
            <p:nvPr/>
          </p:nvSpPr>
          <p:spPr>
            <a:xfrm>
              <a:off x="11070753" y="3176891"/>
              <a:ext cx="4138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D1</a:t>
              </a:r>
              <a:endParaRPr sz="1800">
                <a:solidFill>
                  <a:schemeClr val="dk1"/>
                </a:solidFill>
                <a:latin typeface="Arial"/>
                <a:ea typeface="Arial"/>
                <a:cs typeface="Arial"/>
                <a:sym typeface="Arial"/>
              </a:endParaRPr>
            </a:p>
          </p:txBody>
        </p:sp>
        <p:sp>
          <p:nvSpPr>
            <p:cNvPr id="778" name="Google Shape;778;p39"/>
            <p:cNvSpPr/>
            <p:nvPr/>
          </p:nvSpPr>
          <p:spPr>
            <a:xfrm>
              <a:off x="9389533" y="3361267"/>
              <a:ext cx="364067" cy="262466"/>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9" name="Google Shape;779;p39"/>
            <p:cNvSpPr/>
            <p:nvPr/>
          </p:nvSpPr>
          <p:spPr>
            <a:xfrm>
              <a:off x="11108266" y="3237889"/>
              <a:ext cx="364067" cy="247336"/>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0" name="Google Shape;780;p39"/>
            <p:cNvSpPr txBox="1"/>
            <p:nvPr/>
          </p:nvSpPr>
          <p:spPr>
            <a:xfrm>
              <a:off x="10741626" y="2972034"/>
              <a:ext cx="3738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a:t>
              </a:r>
              <a:endParaRPr/>
            </a:p>
          </p:txBody>
        </p:sp>
      </p:grpSp>
      <p:pic>
        <p:nvPicPr>
          <p:cNvPr id="781" name="Google Shape;781;p39"/>
          <p:cNvPicPr preferRelativeResize="0"/>
          <p:nvPr/>
        </p:nvPicPr>
        <p:blipFill rotWithShape="1">
          <a:blip r:embed="rId6">
            <a:alphaModFix/>
          </a:blip>
          <a:srcRect b="2874" l="487" r="5765" t="9198"/>
          <a:stretch/>
        </p:blipFill>
        <p:spPr>
          <a:xfrm>
            <a:off x="9402924" y="692696"/>
            <a:ext cx="2734276" cy="3970319"/>
          </a:xfrm>
          <a:prstGeom prst="rect">
            <a:avLst/>
          </a:prstGeom>
          <a:noFill/>
          <a:ln>
            <a:noFill/>
          </a:ln>
        </p:spPr>
      </p:pic>
      <p:sp>
        <p:nvSpPr>
          <p:cNvPr id="782" name="Google Shape;782;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783" name="Google Shape;783;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6"/>
          <p:cNvSpPr txBox="1"/>
          <p:nvPr>
            <p:ph type="title"/>
          </p:nvPr>
        </p:nvSpPr>
        <p:spPr>
          <a:xfrm>
            <a:off x="177799" y="0"/>
            <a:ext cx="11836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MS PGothic"/>
              <a:buNone/>
            </a:pPr>
            <a:r>
              <a:rPr lang="en-US">
                <a:latin typeface="MS PGothic"/>
                <a:ea typeface="MS PGothic"/>
                <a:cs typeface="MS PGothic"/>
                <a:sym typeface="MS PGothic"/>
              </a:rPr>
              <a:t>Border of static octupole deformation</a:t>
            </a:r>
            <a:endParaRPr>
              <a:latin typeface="MS PGothic"/>
              <a:ea typeface="MS PGothic"/>
              <a:cs typeface="MS PGothic"/>
              <a:sym typeface="MS PGothic"/>
            </a:endParaRPr>
          </a:p>
        </p:txBody>
      </p:sp>
      <p:sp>
        <p:nvSpPr>
          <p:cNvPr id="158" name="Google Shape;158;p6"/>
          <p:cNvSpPr txBox="1"/>
          <p:nvPr>
            <p:ph idx="1" type="body"/>
          </p:nvPr>
        </p:nvSpPr>
        <p:spPr>
          <a:xfrm>
            <a:off x="838199" y="5594269"/>
            <a:ext cx="11470342" cy="1210599"/>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a:t>Region of static octupole deformation is unclear because </a:t>
            </a:r>
            <a:r>
              <a:rPr lang="en-US">
                <a:solidFill>
                  <a:srgbClr val="FF0000"/>
                </a:solidFill>
              </a:rPr>
              <a:t>the</a:t>
            </a:r>
            <a:r>
              <a:rPr lang="en-US"/>
              <a:t> </a:t>
            </a:r>
            <a:r>
              <a:rPr lang="en-US">
                <a:solidFill>
                  <a:srgbClr val="FF0000"/>
                </a:solidFill>
              </a:rPr>
              <a:t>deformation is very soft</a:t>
            </a:r>
            <a:r>
              <a:rPr lang="en-US"/>
              <a:t>.</a:t>
            </a:r>
            <a:endParaRPr/>
          </a:p>
          <a:p>
            <a:pPr indent="-228600" lvl="0" marL="228600" rtl="0" algn="l">
              <a:lnSpc>
                <a:spcPct val="90000"/>
              </a:lnSpc>
              <a:spcBef>
                <a:spcPts val="1000"/>
              </a:spcBef>
              <a:spcAft>
                <a:spcPts val="0"/>
              </a:spcAft>
              <a:buClr>
                <a:schemeClr val="dk1"/>
              </a:buClr>
              <a:buSzPct val="100000"/>
              <a:buChar char="•"/>
            </a:pPr>
            <a:r>
              <a:rPr lang="en-US"/>
              <a:t>Large theoretical instabilities</a:t>
            </a:r>
            <a:endParaRPr/>
          </a:p>
        </p:txBody>
      </p:sp>
      <p:pic>
        <p:nvPicPr>
          <p:cNvPr id="159" name="Google Shape;159;p6"/>
          <p:cNvPicPr preferRelativeResize="0"/>
          <p:nvPr/>
        </p:nvPicPr>
        <p:blipFill rotWithShape="1">
          <a:blip r:embed="rId3">
            <a:alphaModFix/>
          </a:blip>
          <a:srcRect b="0" l="0" r="0" t="0"/>
          <a:stretch/>
        </p:blipFill>
        <p:spPr>
          <a:xfrm>
            <a:off x="66533" y="1418831"/>
            <a:ext cx="12058933" cy="4206605"/>
          </a:xfrm>
          <a:prstGeom prst="rect">
            <a:avLst/>
          </a:prstGeom>
          <a:noFill/>
          <a:ln>
            <a:noFill/>
          </a:ln>
        </p:spPr>
      </p:pic>
      <p:sp>
        <p:nvSpPr>
          <p:cNvPr id="160" name="Google Shape;160;p6"/>
          <p:cNvSpPr txBox="1"/>
          <p:nvPr/>
        </p:nvSpPr>
        <p:spPr>
          <a:xfrm>
            <a:off x="9906000" y="1820333"/>
            <a:ext cx="11224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[Nom21]</a:t>
            </a:r>
            <a:endParaRPr sz="1800">
              <a:solidFill>
                <a:schemeClr val="dk1"/>
              </a:solidFill>
              <a:latin typeface="Arial"/>
              <a:ea typeface="Arial"/>
              <a:cs typeface="Arial"/>
              <a:sym typeface="Arial"/>
            </a:endParaRPr>
          </a:p>
        </p:txBody>
      </p:sp>
      <p:sp>
        <p:nvSpPr>
          <p:cNvPr id="161" name="Google Shape;161;p6"/>
          <p:cNvSpPr/>
          <p:nvPr/>
        </p:nvSpPr>
        <p:spPr>
          <a:xfrm>
            <a:off x="84667" y="1608667"/>
            <a:ext cx="1122423" cy="1325563"/>
          </a:xfrm>
          <a:prstGeom prst="rect">
            <a:avLst/>
          </a:prstGeom>
          <a:noFill/>
          <a:ln cap="flat" cmpd="sng" w="38100">
            <a:solidFill>
              <a:srgbClr val="ED01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2" name="Google Shape;162;p6"/>
          <p:cNvSpPr/>
          <p:nvPr/>
        </p:nvSpPr>
        <p:spPr>
          <a:xfrm>
            <a:off x="66533" y="3733801"/>
            <a:ext cx="1122423" cy="1325563"/>
          </a:xfrm>
          <a:prstGeom prst="rect">
            <a:avLst/>
          </a:prstGeom>
          <a:no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 name="Google Shape;163;p6"/>
          <p:cNvSpPr txBox="1"/>
          <p:nvPr/>
        </p:nvSpPr>
        <p:spPr>
          <a:xfrm>
            <a:off x="4419601" y="1111331"/>
            <a:ext cx="86754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SCMF</a:t>
            </a:r>
            <a:endParaRPr b="1" sz="1800">
              <a:solidFill>
                <a:schemeClr val="dk1"/>
              </a:solidFill>
              <a:latin typeface="Arial"/>
              <a:ea typeface="Arial"/>
              <a:cs typeface="Arial"/>
              <a:sym typeface="Arial"/>
            </a:endParaRPr>
          </a:p>
        </p:txBody>
      </p:sp>
      <p:sp>
        <p:nvSpPr>
          <p:cNvPr id="164" name="Google Shape;164;p6"/>
          <p:cNvSpPr/>
          <p:nvPr/>
        </p:nvSpPr>
        <p:spPr>
          <a:xfrm>
            <a:off x="10792587" y="2890269"/>
            <a:ext cx="1314746" cy="716532"/>
          </a:xfrm>
          <a:prstGeom prst="rect">
            <a:avLst/>
          </a:prstGeom>
          <a:noFill/>
          <a:ln cap="flat" cmpd="sng" w="38100">
            <a:solidFill>
              <a:srgbClr val="ED01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 name="Google Shape;165;p6"/>
          <p:cNvSpPr/>
          <p:nvPr/>
        </p:nvSpPr>
        <p:spPr>
          <a:xfrm>
            <a:off x="9370187" y="3609937"/>
            <a:ext cx="1314746" cy="716532"/>
          </a:xfrm>
          <a:prstGeom prst="rect">
            <a:avLst/>
          </a:prstGeom>
          <a:noFill/>
          <a:ln cap="flat" cmpd="sng" w="38100">
            <a:solidFill>
              <a:srgbClr val="ED01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 name="Google Shape;166;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67" name="Google Shape;167;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40"/>
          <p:cNvSpPr txBox="1"/>
          <p:nvPr>
            <p:ph type="title"/>
          </p:nvPr>
        </p:nvSpPr>
        <p:spPr>
          <a:xfrm>
            <a:off x="838200" y="1825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Experimental setup at S0</a:t>
            </a:r>
            <a:endParaRPr/>
          </a:p>
        </p:txBody>
      </p:sp>
      <p:pic>
        <p:nvPicPr>
          <p:cNvPr id="789" name="Google Shape;789;p40"/>
          <p:cNvPicPr preferRelativeResize="0"/>
          <p:nvPr/>
        </p:nvPicPr>
        <p:blipFill rotWithShape="1">
          <a:blip r:embed="rId3">
            <a:alphaModFix/>
          </a:blip>
          <a:srcRect b="11111" l="15362" r="17552" t="14568"/>
          <a:stretch/>
        </p:blipFill>
        <p:spPr>
          <a:xfrm>
            <a:off x="313266" y="1244600"/>
            <a:ext cx="7264401" cy="5096934"/>
          </a:xfrm>
          <a:prstGeom prst="rect">
            <a:avLst/>
          </a:prstGeom>
          <a:noFill/>
          <a:ln>
            <a:noFill/>
          </a:ln>
        </p:spPr>
      </p:pic>
      <p:sp>
        <p:nvSpPr>
          <p:cNvPr id="790" name="Google Shape;790;p40"/>
          <p:cNvSpPr txBox="1"/>
          <p:nvPr>
            <p:ph idx="1" type="body"/>
          </p:nvPr>
        </p:nvSpPr>
        <p:spPr>
          <a:xfrm>
            <a:off x="7366000" y="1177159"/>
            <a:ext cx="4673600" cy="539297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Arial"/>
                <a:ea typeface="Arial"/>
                <a:cs typeface="Arial"/>
                <a:sym typeface="Arial"/>
              </a:rPr>
              <a:t>CH</a:t>
            </a:r>
            <a:r>
              <a:rPr baseline="-25000" lang="en-US">
                <a:latin typeface="Arial"/>
                <a:ea typeface="Arial"/>
                <a:cs typeface="Arial"/>
                <a:sym typeface="Arial"/>
              </a:rPr>
              <a:t>2</a:t>
            </a:r>
            <a:r>
              <a:rPr lang="en-US">
                <a:latin typeface="Arial"/>
                <a:ea typeface="Arial"/>
                <a:cs typeface="Arial"/>
                <a:sym typeface="Arial"/>
              </a:rPr>
              <a:t>/CD</a:t>
            </a:r>
            <a:r>
              <a:rPr baseline="-25000" lang="en-US">
                <a:latin typeface="Arial"/>
                <a:ea typeface="Arial"/>
                <a:cs typeface="Arial"/>
                <a:sym typeface="Arial"/>
              </a:rPr>
              <a:t>2</a:t>
            </a:r>
            <a:r>
              <a:rPr lang="en-US">
                <a:latin typeface="Arial"/>
                <a:ea typeface="Arial"/>
                <a:cs typeface="Arial"/>
                <a:sym typeface="Arial"/>
              </a:rPr>
              <a:t> target (5 mg/cm</a:t>
            </a:r>
            <a:r>
              <a:rPr baseline="30000" lang="en-US">
                <a:latin typeface="Arial"/>
                <a:ea typeface="Arial"/>
                <a:cs typeface="Arial"/>
                <a:sym typeface="Arial"/>
              </a:rPr>
              <a:t>2</a:t>
            </a:r>
            <a:r>
              <a:rPr lang="en-US">
                <a:latin typeface="Arial"/>
                <a:ea typeface="Arial"/>
                <a:cs typeface="Arial"/>
                <a:sym typeface="Arial"/>
              </a:rPr>
              <a:t>) on a ladder system (isoscaler/isovector)</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In-beam γ </a:t>
            </a:r>
            <a:r>
              <a:rPr lang="en-US"/>
              <a:t>detectors</a:t>
            </a:r>
            <a:endParaRPr/>
          </a:p>
          <a:p>
            <a:pPr indent="-228600" lvl="1" marL="685800" rtl="0" algn="l">
              <a:lnSpc>
                <a:spcPct val="90000"/>
              </a:lnSpc>
              <a:spcBef>
                <a:spcPts val="500"/>
              </a:spcBef>
              <a:spcAft>
                <a:spcPts val="0"/>
              </a:spcAft>
              <a:buClr>
                <a:schemeClr val="dk1"/>
              </a:buClr>
              <a:buSzPts val="2400"/>
              <a:buChar char="•"/>
            </a:pPr>
            <a:r>
              <a:rPr lang="en-US"/>
              <a:t>2 GRETINA QUAD</a:t>
            </a:r>
            <a:endParaRPr/>
          </a:p>
          <a:p>
            <a:pPr indent="-228600" lvl="1" marL="685800" rtl="0" algn="l">
              <a:lnSpc>
                <a:spcPct val="90000"/>
              </a:lnSpc>
              <a:spcBef>
                <a:spcPts val="500"/>
              </a:spcBef>
              <a:spcAft>
                <a:spcPts val="0"/>
              </a:spcAft>
              <a:buClr>
                <a:schemeClr val="dk1"/>
              </a:buClr>
              <a:buSzPts val="2400"/>
              <a:buChar char="•"/>
            </a:pPr>
            <a:r>
              <a:rPr lang="en-US"/>
              <a:t>12 GRAPE</a:t>
            </a:r>
            <a:endParaRPr/>
          </a:p>
          <a:p>
            <a:pPr indent="-228600" lvl="0" marL="228600" rtl="0" algn="l">
              <a:lnSpc>
                <a:spcPct val="90000"/>
              </a:lnSpc>
              <a:spcBef>
                <a:spcPts val="1000"/>
              </a:spcBef>
              <a:spcAft>
                <a:spcPts val="0"/>
              </a:spcAft>
              <a:buClr>
                <a:schemeClr val="dk1"/>
              </a:buClr>
              <a:buSzPts val="2800"/>
              <a:buChar char="•"/>
            </a:pPr>
            <a:r>
              <a:rPr lang="en-US"/>
              <a:t>Particle detectors</a:t>
            </a:r>
            <a:endParaRPr/>
          </a:p>
          <a:p>
            <a:pPr indent="-228600" lvl="1" marL="685800" rtl="0" algn="l">
              <a:lnSpc>
                <a:spcPct val="90000"/>
              </a:lnSpc>
              <a:spcBef>
                <a:spcPts val="500"/>
              </a:spcBef>
              <a:spcAft>
                <a:spcPts val="0"/>
              </a:spcAft>
              <a:buClr>
                <a:schemeClr val="dk1"/>
              </a:buClr>
              <a:buSzPts val="2400"/>
              <a:buChar char="•"/>
            </a:pPr>
            <a:r>
              <a:rPr lang="en-US"/>
              <a:t>Si-CsI(Tl) </a:t>
            </a:r>
            <a:r>
              <a:rPr i="1" lang="en-US">
                <a:latin typeface="Arial"/>
                <a:ea typeface="Arial"/>
                <a:cs typeface="Arial"/>
                <a:sym typeface="Arial"/>
              </a:rPr>
              <a:t>Δ</a:t>
            </a:r>
            <a:r>
              <a:rPr i="1" lang="en-US"/>
              <a:t>E</a:t>
            </a:r>
            <a:r>
              <a:rPr lang="en-US"/>
              <a:t>-</a:t>
            </a:r>
            <a:r>
              <a:rPr i="1" lang="en-US"/>
              <a:t>E</a:t>
            </a:r>
            <a:r>
              <a:rPr lang="en-US"/>
              <a:t> array</a:t>
            </a:r>
            <a:endParaRPr/>
          </a:p>
          <a:p>
            <a:pPr indent="-228600" lvl="2" marL="1143000" rtl="0" algn="l">
              <a:lnSpc>
                <a:spcPct val="90000"/>
              </a:lnSpc>
              <a:spcBef>
                <a:spcPts val="500"/>
              </a:spcBef>
              <a:spcAft>
                <a:spcPts val="0"/>
              </a:spcAft>
              <a:buClr>
                <a:schemeClr val="dk1"/>
              </a:buClr>
              <a:buSzPts val="2000"/>
              <a:buChar char="•"/>
            </a:pPr>
            <a:r>
              <a:rPr lang="en-US"/>
              <a:t>particle identification</a:t>
            </a:r>
            <a:endParaRPr/>
          </a:p>
          <a:p>
            <a:pPr indent="-228600" lvl="2" marL="1143000" rtl="0" algn="l">
              <a:lnSpc>
                <a:spcPct val="90000"/>
              </a:lnSpc>
              <a:spcBef>
                <a:spcPts val="500"/>
              </a:spcBef>
              <a:spcAft>
                <a:spcPts val="0"/>
              </a:spcAft>
              <a:buClr>
                <a:schemeClr val="dk1"/>
              </a:buClr>
              <a:buSzPts val="2000"/>
              <a:buChar char="•"/>
            </a:pPr>
            <a:r>
              <a:rPr lang="en-US"/>
              <a:t>~450-keV missing mass resolution</a:t>
            </a:r>
            <a:endParaRPr/>
          </a:p>
          <a:p>
            <a:pPr indent="-76200" lvl="1" marL="685800" rtl="0" algn="l">
              <a:lnSpc>
                <a:spcPct val="90000"/>
              </a:lnSpc>
              <a:spcBef>
                <a:spcPts val="500"/>
              </a:spcBef>
              <a:spcAft>
                <a:spcPts val="0"/>
              </a:spcAft>
              <a:buClr>
                <a:schemeClr val="dk1"/>
              </a:buClr>
              <a:buSzPts val="2400"/>
              <a:buNone/>
            </a:pPr>
            <a:r>
              <a:t/>
            </a:r>
            <a:endParaRPr/>
          </a:p>
        </p:txBody>
      </p:sp>
      <p:sp>
        <p:nvSpPr>
          <p:cNvPr id="791" name="Google Shape;791;p40"/>
          <p:cNvSpPr txBox="1"/>
          <p:nvPr/>
        </p:nvSpPr>
        <p:spPr>
          <a:xfrm>
            <a:off x="4708634" y="5994168"/>
            <a:ext cx="68629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Leading developments to use QUAD detectors</a:t>
            </a:r>
            <a:endParaRPr/>
          </a:p>
        </p:txBody>
      </p:sp>
      <p:sp>
        <p:nvSpPr>
          <p:cNvPr id="792" name="Google Shape;79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793" name="Google Shape;793;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41"/>
          <p:cNvSpPr txBox="1"/>
          <p:nvPr>
            <p:ph type="title"/>
          </p:nvPr>
        </p:nvSpPr>
        <p:spPr>
          <a:xfrm>
            <a:off x="622300" y="85725"/>
            <a:ext cx="10947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Energy dependence of 3- population in (p,p’)</a:t>
            </a:r>
            <a:endParaRPr/>
          </a:p>
        </p:txBody>
      </p:sp>
      <p:sp>
        <p:nvSpPr>
          <p:cNvPr id="799" name="Google Shape;799;p41"/>
          <p:cNvSpPr txBox="1"/>
          <p:nvPr/>
        </p:nvSpPr>
        <p:spPr>
          <a:xfrm>
            <a:off x="7542350" y="4814764"/>
            <a:ext cx="3516066"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Angular distribution</a:t>
            </a:r>
            <a:br>
              <a:rPr lang="en-US" sz="2800">
                <a:solidFill>
                  <a:schemeClr val="dk1"/>
                </a:solidFill>
                <a:latin typeface="Arial"/>
                <a:ea typeface="Arial"/>
                <a:cs typeface="Arial"/>
                <a:sym typeface="Arial"/>
              </a:rPr>
            </a:br>
            <a:r>
              <a:rPr lang="en-US" sz="2800">
                <a:solidFill>
                  <a:schemeClr val="dk1"/>
                </a:solidFill>
                <a:latin typeface="Arial"/>
                <a:ea typeface="Arial"/>
                <a:cs typeface="Arial"/>
                <a:sym typeface="Arial"/>
              </a:rPr>
              <a:t>difference of 2+/3-</a:t>
            </a:r>
            <a:br>
              <a:rPr lang="en-US" sz="2800">
                <a:solidFill>
                  <a:schemeClr val="dk1"/>
                </a:solidFill>
                <a:latin typeface="Arial"/>
                <a:ea typeface="Arial"/>
                <a:cs typeface="Arial"/>
                <a:sym typeface="Arial"/>
              </a:rPr>
            </a:br>
            <a:r>
              <a:rPr lang="en-US" sz="2800">
                <a:solidFill>
                  <a:schemeClr val="dk1"/>
                </a:solidFill>
                <a:latin typeface="Arial"/>
                <a:ea typeface="Arial"/>
                <a:cs typeface="Arial"/>
                <a:sym typeface="Arial"/>
              </a:rPr>
              <a:t>is clear at 30MeV/u</a:t>
            </a:r>
            <a:endParaRPr/>
          </a:p>
        </p:txBody>
      </p:sp>
      <p:pic>
        <p:nvPicPr>
          <p:cNvPr id="800" name="Google Shape;800;p41"/>
          <p:cNvPicPr preferRelativeResize="0"/>
          <p:nvPr/>
        </p:nvPicPr>
        <p:blipFill rotWithShape="1">
          <a:blip r:embed="rId3">
            <a:alphaModFix/>
          </a:blip>
          <a:srcRect b="0" l="0" r="0" t="0"/>
          <a:stretch/>
        </p:blipFill>
        <p:spPr>
          <a:xfrm>
            <a:off x="200713" y="1734207"/>
            <a:ext cx="8635039" cy="4636697"/>
          </a:xfrm>
          <a:prstGeom prst="rect">
            <a:avLst/>
          </a:prstGeom>
          <a:noFill/>
          <a:ln>
            <a:noFill/>
          </a:ln>
        </p:spPr>
      </p:pic>
      <p:sp>
        <p:nvSpPr>
          <p:cNvPr id="801" name="Google Shape;801;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802" name="Google Shape;802;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id="807" name="Google Shape;807;p42"/>
          <p:cNvPicPr preferRelativeResize="0"/>
          <p:nvPr/>
        </p:nvPicPr>
        <p:blipFill rotWithShape="1">
          <a:blip r:embed="rId3">
            <a:alphaModFix/>
          </a:blip>
          <a:srcRect b="1455" l="15689" r="24376" t="14254"/>
          <a:stretch/>
        </p:blipFill>
        <p:spPr>
          <a:xfrm>
            <a:off x="194442" y="620559"/>
            <a:ext cx="6490138" cy="5780690"/>
          </a:xfrm>
          <a:prstGeom prst="rect">
            <a:avLst/>
          </a:prstGeom>
          <a:noFill/>
          <a:ln>
            <a:noFill/>
          </a:ln>
        </p:spPr>
      </p:pic>
      <p:sp>
        <p:nvSpPr>
          <p:cNvPr id="808" name="Google Shape;808;p42"/>
          <p:cNvSpPr txBox="1"/>
          <p:nvPr>
            <p:ph type="title"/>
          </p:nvPr>
        </p:nvSpPr>
        <p:spPr>
          <a:xfrm>
            <a:off x="4317998" y="314325"/>
            <a:ext cx="752686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Expected in-beam γ-ray spectra</a:t>
            </a:r>
            <a:endParaRPr/>
          </a:p>
        </p:txBody>
      </p:sp>
      <p:sp>
        <p:nvSpPr>
          <p:cNvPr id="809" name="Google Shape;809;p42"/>
          <p:cNvSpPr txBox="1"/>
          <p:nvPr>
            <p:ph idx="1" type="body"/>
          </p:nvPr>
        </p:nvSpPr>
        <p:spPr>
          <a:xfrm>
            <a:off x="7201124" y="3158067"/>
            <a:ext cx="4531844" cy="324318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aseline="30000" lang="en-US"/>
              <a:t>144</a:t>
            </a:r>
            <a:r>
              <a:rPr lang="en-US"/>
              <a:t>Ba 3</a:t>
            </a:r>
            <a:r>
              <a:rPr baseline="30000" lang="en-US"/>
              <a:t>-</a:t>
            </a:r>
            <a:r>
              <a:rPr lang="en-US"/>
              <a:t>: T</a:t>
            </a:r>
            <a:r>
              <a:rPr baseline="-25000" lang="en-US"/>
              <a:t>1/2</a:t>
            </a:r>
            <a:r>
              <a:rPr lang="en-US"/>
              <a:t> &lt; 10 ps</a:t>
            </a:r>
            <a:endParaRPr baseline="30000"/>
          </a:p>
          <a:p>
            <a:pPr indent="-228600" lvl="0" marL="228600" rtl="0" algn="l">
              <a:lnSpc>
                <a:spcPct val="90000"/>
              </a:lnSpc>
              <a:spcBef>
                <a:spcPts val="1000"/>
              </a:spcBef>
              <a:spcAft>
                <a:spcPts val="0"/>
              </a:spcAft>
              <a:buClr>
                <a:schemeClr val="dk1"/>
              </a:buClr>
              <a:buSzPts val="2800"/>
              <a:buChar char="•"/>
            </a:pPr>
            <a:r>
              <a:rPr baseline="30000" lang="en-US"/>
              <a:t>146</a:t>
            </a:r>
            <a:r>
              <a:rPr lang="en-US"/>
              <a:t>Ba 3</a:t>
            </a:r>
            <a:r>
              <a:rPr baseline="30000" lang="en-US"/>
              <a:t>-</a:t>
            </a:r>
            <a:r>
              <a:rPr lang="en-US"/>
              <a:t>: T</a:t>
            </a:r>
            <a:r>
              <a:rPr baseline="-25000" lang="en-US"/>
              <a:t>1/2</a:t>
            </a:r>
            <a:r>
              <a:rPr lang="en-US"/>
              <a:t> = 237(8) ps</a:t>
            </a:r>
            <a:br>
              <a:rPr lang="en-US"/>
            </a:br>
            <a:r>
              <a:rPr lang="en-US" sz="2000"/>
              <a:t>suppressed E1 rate is explained as single particle reason [Urb97, Buc17]</a:t>
            </a:r>
            <a:endParaRPr/>
          </a:p>
          <a:p>
            <a:pPr indent="-228600" lvl="0" marL="228600" rtl="0" algn="l">
              <a:lnSpc>
                <a:spcPct val="90000"/>
              </a:lnSpc>
              <a:spcBef>
                <a:spcPts val="1000"/>
              </a:spcBef>
              <a:spcAft>
                <a:spcPts val="0"/>
              </a:spcAft>
              <a:buClr>
                <a:schemeClr val="dk1"/>
              </a:buClr>
              <a:buSzPts val="2800"/>
              <a:buChar char="•"/>
            </a:pPr>
            <a:r>
              <a:rPr lang="en-US"/>
              <a:t>Assumed T</a:t>
            </a:r>
            <a:r>
              <a:rPr baseline="-25000" lang="en-US"/>
              <a:t>1/2</a:t>
            </a:r>
            <a:r>
              <a:rPr lang="en-US"/>
              <a:t> = 100 ps for other isotopes</a:t>
            </a:r>
            <a:endParaRPr/>
          </a:p>
        </p:txBody>
      </p:sp>
      <p:sp>
        <p:nvSpPr>
          <p:cNvPr id="810" name="Google Shape;810;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811" name="Google Shape;81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Comments from PAC</a:t>
            </a:r>
            <a:endParaRPr/>
          </a:p>
        </p:txBody>
      </p:sp>
      <p:sp>
        <p:nvSpPr>
          <p:cNvPr id="817" name="Google Shape;817;p43"/>
          <p:cNvSpPr txBox="1"/>
          <p:nvPr>
            <p:ph idx="1" type="body"/>
          </p:nvPr>
        </p:nvSpPr>
        <p:spPr>
          <a:xfrm>
            <a:off x="838200" y="1946494"/>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The authors were forced to readjust the BigRIPS settings following the technical comments and </a:t>
            </a:r>
            <a:r>
              <a:rPr lang="en-US">
                <a:solidFill>
                  <a:srgbClr val="FF0000"/>
                </a:solidFill>
              </a:rPr>
              <a:t>asked for significantly more beam time</a:t>
            </a:r>
            <a:r>
              <a:rPr lang="en-US"/>
              <a:t> during the presentation. The PAC considered this change as not an appropriate procedure…</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The authors are encouraged to apply at the next opportunity after further clarification on the measurement </a:t>
            </a:r>
            <a:r>
              <a:rPr lang="en-US">
                <a:solidFill>
                  <a:srgbClr val="FF0000"/>
                </a:solidFill>
              </a:rPr>
              <a:t>feasibility at low θCM angles</a:t>
            </a:r>
            <a:r>
              <a:rPr lang="en-US"/>
              <a:t> for spin-parity determination.</a:t>
            </a:r>
            <a:endParaRPr/>
          </a:p>
        </p:txBody>
      </p:sp>
      <p:sp>
        <p:nvSpPr>
          <p:cNvPr id="818" name="Google Shape;818;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819" name="Google Shape;819;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id="824" name="Google Shape;824;p44"/>
          <p:cNvPicPr preferRelativeResize="0"/>
          <p:nvPr/>
        </p:nvPicPr>
        <p:blipFill rotWithShape="1">
          <a:blip r:embed="rId3">
            <a:alphaModFix/>
          </a:blip>
          <a:srcRect b="0" l="0" r="0" t="0"/>
          <a:stretch/>
        </p:blipFill>
        <p:spPr>
          <a:xfrm>
            <a:off x="5495076" y="3239844"/>
            <a:ext cx="3542243" cy="2822628"/>
          </a:xfrm>
          <a:prstGeom prst="rect">
            <a:avLst/>
          </a:prstGeom>
          <a:noFill/>
          <a:ln>
            <a:noFill/>
          </a:ln>
        </p:spPr>
      </p:pic>
      <p:sp>
        <p:nvSpPr>
          <p:cNvPr id="825" name="Google Shape;825;p44"/>
          <p:cNvSpPr txBox="1"/>
          <p:nvPr>
            <p:ph type="title"/>
          </p:nvPr>
        </p:nvSpPr>
        <p:spPr>
          <a:xfrm>
            <a:off x="897467" y="-8699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Geant4 simulation of TiNA spectrum</a:t>
            </a:r>
            <a:endParaRPr/>
          </a:p>
        </p:txBody>
      </p:sp>
      <p:sp>
        <p:nvSpPr>
          <p:cNvPr id="826" name="Google Shape;826;p44"/>
          <p:cNvSpPr txBox="1"/>
          <p:nvPr>
            <p:ph idx="1" type="body"/>
          </p:nvPr>
        </p:nvSpPr>
        <p:spPr>
          <a:xfrm>
            <a:off x="871088" y="6228199"/>
            <a:ext cx="10930467" cy="10207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We can cover up to ~15 deg c.m.</a:t>
            </a:r>
            <a:endParaRPr/>
          </a:p>
        </p:txBody>
      </p:sp>
      <p:cxnSp>
        <p:nvCxnSpPr>
          <p:cNvPr id="827" name="Google Shape;827;p44"/>
          <p:cNvCxnSpPr/>
          <p:nvPr/>
        </p:nvCxnSpPr>
        <p:spPr>
          <a:xfrm rot="10800000">
            <a:off x="1422093" y="5779540"/>
            <a:ext cx="3742441" cy="0"/>
          </a:xfrm>
          <a:prstGeom prst="straightConnector1">
            <a:avLst/>
          </a:prstGeom>
          <a:noFill/>
          <a:ln cap="flat" cmpd="sng" w="9525">
            <a:solidFill>
              <a:schemeClr val="dk1"/>
            </a:solidFill>
            <a:prstDash val="solid"/>
            <a:miter lim="800000"/>
            <a:headEnd len="sm" w="sm" type="none"/>
            <a:tailEnd len="med" w="med" type="triangle"/>
          </a:ln>
        </p:spPr>
      </p:cxnSp>
      <p:sp>
        <p:nvSpPr>
          <p:cNvPr id="828" name="Google Shape;828;p44"/>
          <p:cNvSpPr txBox="1"/>
          <p:nvPr/>
        </p:nvSpPr>
        <p:spPr>
          <a:xfrm>
            <a:off x="1422093" y="5477355"/>
            <a:ext cx="11891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Forward</a:t>
            </a:r>
            <a:endParaRPr/>
          </a:p>
        </p:txBody>
      </p:sp>
      <p:sp>
        <p:nvSpPr>
          <p:cNvPr id="829" name="Google Shape;829;p44"/>
          <p:cNvSpPr txBox="1"/>
          <p:nvPr/>
        </p:nvSpPr>
        <p:spPr>
          <a:xfrm>
            <a:off x="3925492" y="5396397"/>
            <a:ext cx="14728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Si strip ID </a:t>
            </a:r>
            <a:endParaRPr sz="1800">
              <a:solidFill>
                <a:schemeClr val="dk1"/>
              </a:solidFill>
              <a:latin typeface="Arial"/>
              <a:ea typeface="Arial"/>
              <a:cs typeface="Arial"/>
              <a:sym typeface="Arial"/>
            </a:endParaRPr>
          </a:p>
        </p:txBody>
      </p:sp>
      <p:sp>
        <p:nvSpPr>
          <p:cNvPr id="830" name="Google Shape;830;p44"/>
          <p:cNvSpPr txBox="1"/>
          <p:nvPr/>
        </p:nvSpPr>
        <p:spPr>
          <a:xfrm>
            <a:off x="5879100" y="1034962"/>
            <a:ext cx="23715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Flat configuration</a:t>
            </a:r>
            <a:endParaRPr sz="1800">
              <a:solidFill>
                <a:schemeClr val="dk1"/>
              </a:solidFill>
              <a:latin typeface="Arial"/>
              <a:ea typeface="Arial"/>
              <a:cs typeface="Arial"/>
              <a:sym typeface="Arial"/>
            </a:endParaRPr>
          </a:p>
        </p:txBody>
      </p:sp>
      <p:pic>
        <p:nvPicPr>
          <p:cNvPr id="831" name="Google Shape;831;p44"/>
          <p:cNvPicPr preferRelativeResize="0"/>
          <p:nvPr/>
        </p:nvPicPr>
        <p:blipFill rotWithShape="1">
          <a:blip r:embed="rId4">
            <a:alphaModFix/>
          </a:blip>
          <a:srcRect b="6350" l="5968" r="6145" t="8749"/>
          <a:stretch/>
        </p:blipFill>
        <p:spPr>
          <a:xfrm>
            <a:off x="588580" y="1366072"/>
            <a:ext cx="4761291" cy="4746920"/>
          </a:xfrm>
          <a:prstGeom prst="rect">
            <a:avLst/>
          </a:prstGeom>
          <a:noFill/>
          <a:ln>
            <a:noFill/>
          </a:ln>
        </p:spPr>
      </p:pic>
      <p:sp>
        <p:nvSpPr>
          <p:cNvPr id="832" name="Google Shape;832;p44"/>
          <p:cNvSpPr txBox="1"/>
          <p:nvPr/>
        </p:nvSpPr>
        <p:spPr>
          <a:xfrm>
            <a:off x="3471348" y="4604662"/>
            <a:ext cx="169318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CH</a:t>
            </a:r>
            <a:r>
              <a:rPr b="1" baseline="-25000" lang="en-US" sz="2000">
                <a:solidFill>
                  <a:schemeClr val="lt1"/>
                </a:solidFill>
                <a:latin typeface="Arial"/>
                <a:ea typeface="Arial"/>
                <a:cs typeface="Arial"/>
                <a:sym typeface="Arial"/>
              </a:rPr>
              <a:t>2</a:t>
            </a:r>
            <a:r>
              <a:rPr b="1" lang="en-US" sz="2000">
                <a:solidFill>
                  <a:schemeClr val="lt1"/>
                </a:solidFill>
                <a:latin typeface="Arial"/>
                <a:ea typeface="Arial"/>
                <a:cs typeface="Arial"/>
                <a:sym typeface="Arial"/>
              </a:rPr>
              <a:t> Target</a:t>
            </a:r>
            <a:endParaRPr/>
          </a:p>
          <a:p>
            <a:pPr indent="0" lvl="0" marL="0" marR="0" rtl="0" algn="l">
              <a:spcBef>
                <a:spcPts val="0"/>
              </a:spcBef>
              <a:spcAft>
                <a:spcPts val="0"/>
              </a:spcAft>
              <a:buNone/>
            </a:pPr>
            <a:r>
              <a:rPr b="1" lang="en-US" sz="1600">
                <a:solidFill>
                  <a:schemeClr val="lt1"/>
                </a:solidFill>
                <a:latin typeface="Arial"/>
                <a:ea typeface="Arial"/>
                <a:cs typeface="Arial"/>
                <a:sym typeface="Arial"/>
              </a:rPr>
              <a:t>5mg/cm2</a:t>
            </a:r>
            <a:endParaRPr/>
          </a:p>
        </p:txBody>
      </p:sp>
      <p:sp>
        <p:nvSpPr>
          <p:cNvPr id="833" name="Google Shape;833;p44"/>
          <p:cNvSpPr txBox="1"/>
          <p:nvPr/>
        </p:nvSpPr>
        <p:spPr>
          <a:xfrm>
            <a:off x="2714110" y="2981125"/>
            <a:ext cx="143879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Si+CsI</a:t>
            </a:r>
            <a:endParaRPr b="1" sz="2000">
              <a:solidFill>
                <a:schemeClr val="lt1"/>
              </a:solidFill>
              <a:latin typeface="Arial"/>
              <a:ea typeface="Arial"/>
              <a:cs typeface="Arial"/>
              <a:sym typeface="Arial"/>
            </a:endParaRPr>
          </a:p>
        </p:txBody>
      </p:sp>
      <p:grpSp>
        <p:nvGrpSpPr>
          <p:cNvPr id="834" name="Google Shape;834;p44"/>
          <p:cNvGrpSpPr/>
          <p:nvPr/>
        </p:nvGrpSpPr>
        <p:grpSpPr>
          <a:xfrm>
            <a:off x="5747617" y="1390115"/>
            <a:ext cx="2123031" cy="1501118"/>
            <a:chOff x="10019909" y="340519"/>
            <a:chExt cx="2123031" cy="1501118"/>
          </a:xfrm>
        </p:grpSpPr>
        <p:cxnSp>
          <p:nvCxnSpPr>
            <p:cNvPr id="835" name="Google Shape;835;p44"/>
            <p:cNvCxnSpPr/>
            <p:nvPr/>
          </p:nvCxnSpPr>
          <p:spPr>
            <a:xfrm rot="10800000">
              <a:off x="10106024" y="1162362"/>
              <a:ext cx="1885951" cy="0"/>
            </a:xfrm>
            <a:prstGeom prst="straightConnector1">
              <a:avLst/>
            </a:prstGeom>
            <a:noFill/>
            <a:ln cap="flat" cmpd="sng" w="9525">
              <a:solidFill>
                <a:schemeClr val="dk1"/>
              </a:solidFill>
              <a:prstDash val="solid"/>
              <a:miter lim="800000"/>
              <a:headEnd len="sm" w="sm" type="none"/>
              <a:tailEnd len="med" w="med" type="triangle"/>
            </a:ln>
          </p:spPr>
        </p:cxnSp>
        <p:sp>
          <p:nvSpPr>
            <p:cNvPr id="836" name="Google Shape;836;p44"/>
            <p:cNvSpPr/>
            <p:nvPr/>
          </p:nvSpPr>
          <p:spPr>
            <a:xfrm>
              <a:off x="10755842" y="590550"/>
              <a:ext cx="657225" cy="10477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837" name="Google Shape;837;p44"/>
            <p:cNvCxnSpPr/>
            <p:nvPr/>
          </p:nvCxnSpPr>
          <p:spPr>
            <a:xfrm>
              <a:off x="11525249" y="361949"/>
              <a:ext cx="0" cy="561975"/>
            </a:xfrm>
            <a:prstGeom prst="straightConnector1">
              <a:avLst/>
            </a:prstGeom>
            <a:noFill/>
            <a:ln cap="flat" cmpd="sng" w="9525">
              <a:solidFill>
                <a:srgbClr val="757070"/>
              </a:solidFill>
              <a:prstDash val="solid"/>
              <a:miter lim="800000"/>
              <a:headEnd len="sm" w="sm" type="none"/>
              <a:tailEnd len="sm" w="sm" type="none"/>
            </a:ln>
          </p:spPr>
        </p:cxnSp>
        <p:sp>
          <p:nvSpPr>
            <p:cNvPr id="838" name="Google Shape;838;p44"/>
            <p:cNvSpPr/>
            <p:nvPr/>
          </p:nvSpPr>
          <p:spPr>
            <a:xfrm>
              <a:off x="11496674" y="904875"/>
              <a:ext cx="57150" cy="561966"/>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9" name="Google Shape;839;p44"/>
            <p:cNvSpPr txBox="1"/>
            <p:nvPr/>
          </p:nvSpPr>
          <p:spPr>
            <a:xfrm>
              <a:off x="10019909" y="1157301"/>
              <a:ext cx="73593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beam</a:t>
              </a:r>
              <a:endParaRPr sz="1200">
                <a:solidFill>
                  <a:schemeClr val="dk1"/>
                </a:solidFill>
                <a:latin typeface="Arial"/>
                <a:ea typeface="Arial"/>
                <a:cs typeface="Arial"/>
                <a:sym typeface="Arial"/>
              </a:endParaRPr>
            </a:p>
          </p:txBody>
        </p:sp>
        <p:sp>
          <p:nvSpPr>
            <p:cNvPr id="840" name="Google Shape;840;p44"/>
            <p:cNvSpPr txBox="1"/>
            <p:nvPr/>
          </p:nvSpPr>
          <p:spPr>
            <a:xfrm>
              <a:off x="10755842" y="340519"/>
              <a:ext cx="73593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TiNA</a:t>
              </a:r>
              <a:endParaRPr sz="1200">
                <a:solidFill>
                  <a:schemeClr val="dk1"/>
                </a:solidFill>
                <a:latin typeface="Arial"/>
                <a:ea typeface="Arial"/>
                <a:cs typeface="Arial"/>
                <a:sym typeface="Arial"/>
              </a:endParaRPr>
            </a:p>
          </p:txBody>
        </p:sp>
        <p:sp>
          <p:nvSpPr>
            <p:cNvPr id="841" name="Google Shape;841;p44"/>
            <p:cNvSpPr txBox="1"/>
            <p:nvPr/>
          </p:nvSpPr>
          <p:spPr>
            <a:xfrm>
              <a:off x="11407007" y="1564638"/>
              <a:ext cx="73593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target</a:t>
              </a:r>
              <a:endParaRPr sz="1200">
                <a:solidFill>
                  <a:schemeClr val="dk1"/>
                </a:solidFill>
                <a:latin typeface="Arial"/>
                <a:ea typeface="Arial"/>
                <a:cs typeface="Arial"/>
                <a:sym typeface="Arial"/>
              </a:endParaRPr>
            </a:p>
          </p:txBody>
        </p:sp>
        <p:sp>
          <p:nvSpPr>
            <p:cNvPr id="842" name="Google Shape;842;p44"/>
            <p:cNvSpPr/>
            <p:nvPr/>
          </p:nvSpPr>
          <p:spPr>
            <a:xfrm>
              <a:off x="10755842" y="1599136"/>
              <a:ext cx="657225" cy="10477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843" name="Google Shape;843;p44"/>
          <p:cNvSpPr txBox="1"/>
          <p:nvPr/>
        </p:nvSpPr>
        <p:spPr>
          <a:xfrm>
            <a:off x="2569809" y="5610263"/>
            <a:ext cx="19727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Beam: 13mmσφ</a:t>
            </a:r>
            <a:endParaRPr b="1" sz="1600">
              <a:solidFill>
                <a:schemeClr val="lt1"/>
              </a:solidFill>
              <a:latin typeface="Arial"/>
              <a:ea typeface="Arial"/>
              <a:cs typeface="Arial"/>
              <a:sym typeface="Arial"/>
            </a:endParaRPr>
          </a:p>
        </p:txBody>
      </p:sp>
      <p:sp>
        <p:nvSpPr>
          <p:cNvPr id="844" name="Google Shape;844;p44"/>
          <p:cNvSpPr txBox="1"/>
          <p:nvPr/>
        </p:nvSpPr>
        <p:spPr>
          <a:xfrm>
            <a:off x="7593559" y="2855816"/>
            <a:ext cx="2700995" cy="461665"/>
          </a:xfrm>
          <a:prstGeom prst="rect">
            <a:avLst/>
          </a:prstGeom>
          <a:blipFill rotWithShape="1">
            <a:blip r:embed="rId5">
              <a:alphaModFix/>
            </a:blip>
            <a:stretch>
              <a:fillRect b="-28948" l="-3612" r="0" t="-1052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pic>
        <p:nvPicPr>
          <p:cNvPr id="845" name="Google Shape;845;p44"/>
          <p:cNvPicPr preferRelativeResize="0"/>
          <p:nvPr/>
        </p:nvPicPr>
        <p:blipFill rotWithShape="1">
          <a:blip r:embed="rId6">
            <a:alphaModFix/>
          </a:blip>
          <a:srcRect b="0" l="0" r="0" t="0"/>
          <a:stretch/>
        </p:blipFill>
        <p:spPr>
          <a:xfrm>
            <a:off x="8826089" y="3287611"/>
            <a:ext cx="3427411" cy="2774861"/>
          </a:xfrm>
          <a:prstGeom prst="rect">
            <a:avLst/>
          </a:prstGeom>
          <a:noFill/>
          <a:ln>
            <a:noFill/>
          </a:ln>
        </p:spPr>
      </p:pic>
      <p:sp>
        <p:nvSpPr>
          <p:cNvPr id="846" name="Google Shape;846;p44"/>
          <p:cNvSpPr txBox="1"/>
          <p:nvPr/>
        </p:nvSpPr>
        <p:spPr>
          <a:xfrm>
            <a:off x="5980878" y="3564970"/>
            <a:ext cx="14478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2+</a:t>
            </a:r>
            <a:endParaRPr/>
          </a:p>
        </p:txBody>
      </p:sp>
      <p:sp>
        <p:nvSpPr>
          <p:cNvPr id="847" name="Google Shape;847;p44"/>
          <p:cNvSpPr txBox="1"/>
          <p:nvPr/>
        </p:nvSpPr>
        <p:spPr>
          <a:xfrm>
            <a:off x="9311891" y="3564970"/>
            <a:ext cx="14478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3-</a:t>
            </a:r>
            <a:endParaRPr/>
          </a:p>
        </p:txBody>
      </p:sp>
      <p:sp>
        <p:nvSpPr>
          <p:cNvPr id="848" name="Google Shape;848;p44"/>
          <p:cNvSpPr txBox="1"/>
          <p:nvPr/>
        </p:nvSpPr>
        <p:spPr>
          <a:xfrm>
            <a:off x="8779849" y="1268240"/>
            <a:ext cx="270099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stripID=120</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~79 deg lab</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~15 deg c.m.</a:t>
            </a:r>
            <a:endParaRPr sz="2400">
              <a:solidFill>
                <a:schemeClr val="dk1"/>
              </a:solidFill>
              <a:latin typeface="Arial"/>
              <a:ea typeface="Arial"/>
              <a:cs typeface="Arial"/>
              <a:sym typeface="Arial"/>
            </a:endParaRPr>
          </a:p>
        </p:txBody>
      </p:sp>
      <p:cxnSp>
        <p:nvCxnSpPr>
          <p:cNvPr id="849" name="Google Shape;849;p44"/>
          <p:cNvCxnSpPr/>
          <p:nvPr/>
        </p:nvCxnSpPr>
        <p:spPr>
          <a:xfrm rot="10800000">
            <a:off x="5690306" y="6232541"/>
            <a:ext cx="2970218" cy="0"/>
          </a:xfrm>
          <a:prstGeom prst="straightConnector1">
            <a:avLst/>
          </a:prstGeom>
          <a:noFill/>
          <a:ln cap="flat" cmpd="sng" w="9525">
            <a:solidFill>
              <a:schemeClr val="dk1"/>
            </a:solidFill>
            <a:prstDash val="solid"/>
            <a:miter lim="800000"/>
            <a:headEnd len="sm" w="sm" type="none"/>
            <a:tailEnd len="med" w="med" type="triangle"/>
          </a:ln>
        </p:spPr>
      </p:cxnSp>
      <p:sp>
        <p:nvSpPr>
          <p:cNvPr id="850" name="Google Shape;850;p44"/>
          <p:cNvSpPr txBox="1"/>
          <p:nvPr/>
        </p:nvSpPr>
        <p:spPr>
          <a:xfrm>
            <a:off x="5690306" y="5930356"/>
            <a:ext cx="22450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Forward theta lab</a:t>
            </a:r>
            <a:endParaRPr/>
          </a:p>
        </p:txBody>
      </p:sp>
      <p:sp>
        <p:nvSpPr>
          <p:cNvPr id="851" name="Google Shape;851;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852" name="Google Shape;85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id="857" name="Google Shape;857;p45"/>
          <p:cNvPicPr preferRelativeResize="0"/>
          <p:nvPr/>
        </p:nvPicPr>
        <p:blipFill rotWithShape="1">
          <a:blip r:embed="rId3">
            <a:alphaModFix/>
          </a:blip>
          <a:srcRect b="0" l="0" r="0" t="0"/>
          <a:stretch/>
        </p:blipFill>
        <p:spPr>
          <a:xfrm>
            <a:off x="977217" y="2016989"/>
            <a:ext cx="4707952" cy="3636873"/>
          </a:xfrm>
          <a:prstGeom prst="rect">
            <a:avLst/>
          </a:prstGeom>
          <a:noFill/>
          <a:ln>
            <a:noFill/>
          </a:ln>
        </p:spPr>
      </p:pic>
      <p:sp>
        <p:nvSpPr>
          <p:cNvPr id="858" name="Google Shape;858;p45"/>
          <p:cNvSpPr txBox="1"/>
          <p:nvPr>
            <p:ph type="title"/>
          </p:nvPr>
        </p:nvSpPr>
        <p:spPr>
          <a:xfrm>
            <a:off x="897467" y="-8699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Geant4 simulation of TiNA spectrum</a:t>
            </a:r>
            <a:endParaRPr/>
          </a:p>
        </p:txBody>
      </p:sp>
      <p:sp>
        <p:nvSpPr>
          <p:cNvPr id="859" name="Google Shape;859;p45"/>
          <p:cNvSpPr txBox="1"/>
          <p:nvPr>
            <p:ph idx="1" type="body"/>
          </p:nvPr>
        </p:nvSpPr>
        <p:spPr>
          <a:xfrm>
            <a:off x="876314" y="5974192"/>
            <a:ext cx="10930467" cy="10207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We can Identify 2+ / 3- with ~500 gamma counts (flat config)</a:t>
            </a:r>
            <a:endParaRPr/>
          </a:p>
        </p:txBody>
      </p:sp>
      <p:sp>
        <p:nvSpPr>
          <p:cNvPr id="860" name="Google Shape;860;p45"/>
          <p:cNvSpPr txBox="1"/>
          <p:nvPr/>
        </p:nvSpPr>
        <p:spPr>
          <a:xfrm>
            <a:off x="6671748" y="1550738"/>
            <a:ext cx="43956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With 500 gamma counts</a:t>
            </a:r>
            <a:endParaRPr sz="2800">
              <a:solidFill>
                <a:schemeClr val="dk1"/>
              </a:solidFill>
              <a:latin typeface="Arial"/>
              <a:ea typeface="Arial"/>
              <a:cs typeface="Arial"/>
              <a:sym typeface="Arial"/>
            </a:endParaRPr>
          </a:p>
        </p:txBody>
      </p:sp>
      <p:sp>
        <p:nvSpPr>
          <p:cNvPr id="861" name="Google Shape;861;p45"/>
          <p:cNvSpPr txBox="1"/>
          <p:nvPr/>
        </p:nvSpPr>
        <p:spPr>
          <a:xfrm>
            <a:off x="1422093" y="1461603"/>
            <a:ext cx="43956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With 1M gamma counts</a:t>
            </a:r>
            <a:endParaRPr sz="2800">
              <a:solidFill>
                <a:schemeClr val="dk1"/>
              </a:solidFill>
              <a:latin typeface="Arial"/>
              <a:ea typeface="Arial"/>
              <a:cs typeface="Arial"/>
              <a:sym typeface="Arial"/>
            </a:endParaRPr>
          </a:p>
        </p:txBody>
      </p:sp>
      <p:cxnSp>
        <p:nvCxnSpPr>
          <p:cNvPr id="862" name="Google Shape;862;p45"/>
          <p:cNvCxnSpPr/>
          <p:nvPr/>
        </p:nvCxnSpPr>
        <p:spPr>
          <a:xfrm rot="10800000">
            <a:off x="1422093" y="5779540"/>
            <a:ext cx="3742441" cy="0"/>
          </a:xfrm>
          <a:prstGeom prst="straightConnector1">
            <a:avLst/>
          </a:prstGeom>
          <a:noFill/>
          <a:ln cap="flat" cmpd="sng" w="9525">
            <a:solidFill>
              <a:schemeClr val="dk1"/>
            </a:solidFill>
            <a:prstDash val="solid"/>
            <a:miter lim="800000"/>
            <a:headEnd len="sm" w="sm" type="none"/>
            <a:tailEnd len="med" w="med" type="triangle"/>
          </a:ln>
        </p:spPr>
      </p:cxnSp>
      <p:sp>
        <p:nvSpPr>
          <p:cNvPr id="863" name="Google Shape;863;p45"/>
          <p:cNvSpPr txBox="1"/>
          <p:nvPr/>
        </p:nvSpPr>
        <p:spPr>
          <a:xfrm>
            <a:off x="1422093" y="5477355"/>
            <a:ext cx="11891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Forward</a:t>
            </a:r>
            <a:endParaRPr/>
          </a:p>
        </p:txBody>
      </p:sp>
      <p:sp>
        <p:nvSpPr>
          <p:cNvPr id="864" name="Google Shape;864;p45"/>
          <p:cNvSpPr txBox="1"/>
          <p:nvPr/>
        </p:nvSpPr>
        <p:spPr>
          <a:xfrm>
            <a:off x="3925492" y="5396397"/>
            <a:ext cx="14728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Si strip ID </a:t>
            </a:r>
            <a:endParaRPr sz="1800">
              <a:solidFill>
                <a:schemeClr val="dk1"/>
              </a:solidFill>
              <a:latin typeface="Arial"/>
              <a:ea typeface="Arial"/>
              <a:cs typeface="Arial"/>
              <a:sym typeface="Arial"/>
            </a:endParaRPr>
          </a:p>
        </p:txBody>
      </p:sp>
      <p:sp>
        <p:nvSpPr>
          <p:cNvPr id="865" name="Google Shape;865;p45"/>
          <p:cNvSpPr txBox="1"/>
          <p:nvPr/>
        </p:nvSpPr>
        <p:spPr>
          <a:xfrm>
            <a:off x="9297008" y="5394844"/>
            <a:ext cx="14728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Si strip ID </a:t>
            </a:r>
            <a:endParaRPr sz="1800">
              <a:solidFill>
                <a:schemeClr val="dk1"/>
              </a:solidFill>
              <a:latin typeface="Arial"/>
              <a:ea typeface="Arial"/>
              <a:cs typeface="Arial"/>
              <a:sym typeface="Arial"/>
            </a:endParaRPr>
          </a:p>
        </p:txBody>
      </p:sp>
      <p:pic>
        <p:nvPicPr>
          <p:cNvPr id="866" name="Google Shape;866;p45"/>
          <p:cNvPicPr preferRelativeResize="0"/>
          <p:nvPr/>
        </p:nvPicPr>
        <p:blipFill rotWithShape="1">
          <a:blip r:embed="rId4">
            <a:alphaModFix/>
          </a:blip>
          <a:srcRect b="0" l="0" r="0" t="0"/>
          <a:stretch/>
        </p:blipFill>
        <p:spPr>
          <a:xfrm>
            <a:off x="6130045" y="1984823"/>
            <a:ext cx="4707953" cy="3751521"/>
          </a:xfrm>
          <a:prstGeom prst="rect">
            <a:avLst/>
          </a:prstGeom>
          <a:noFill/>
          <a:ln>
            <a:noFill/>
          </a:ln>
        </p:spPr>
      </p:pic>
      <p:sp>
        <p:nvSpPr>
          <p:cNvPr id="867" name="Google Shape;867;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868" name="Google Shape;868;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id="873" name="Google Shape;873;p46"/>
          <p:cNvPicPr preferRelativeResize="0"/>
          <p:nvPr/>
        </p:nvPicPr>
        <p:blipFill rotWithShape="1">
          <a:blip r:embed="rId3">
            <a:alphaModFix/>
          </a:blip>
          <a:srcRect b="0" l="0" r="0" t="0"/>
          <a:stretch/>
        </p:blipFill>
        <p:spPr>
          <a:xfrm>
            <a:off x="4546407" y="3504907"/>
            <a:ext cx="3970963" cy="3067552"/>
          </a:xfrm>
          <a:prstGeom prst="rect">
            <a:avLst/>
          </a:prstGeom>
          <a:noFill/>
          <a:ln>
            <a:noFill/>
          </a:ln>
        </p:spPr>
      </p:pic>
      <p:pic>
        <p:nvPicPr>
          <p:cNvPr id="874" name="Google Shape;874;p46"/>
          <p:cNvPicPr preferRelativeResize="0"/>
          <p:nvPr/>
        </p:nvPicPr>
        <p:blipFill rotWithShape="1">
          <a:blip r:embed="rId4">
            <a:alphaModFix/>
          </a:blip>
          <a:srcRect b="0" l="0" r="0" t="0"/>
          <a:stretch/>
        </p:blipFill>
        <p:spPr>
          <a:xfrm>
            <a:off x="304555" y="492990"/>
            <a:ext cx="3970962" cy="3067551"/>
          </a:xfrm>
          <a:prstGeom prst="rect">
            <a:avLst/>
          </a:prstGeom>
          <a:noFill/>
          <a:ln>
            <a:noFill/>
          </a:ln>
        </p:spPr>
      </p:pic>
      <p:sp>
        <p:nvSpPr>
          <p:cNvPr id="875" name="Google Shape;875;p46"/>
          <p:cNvSpPr txBox="1"/>
          <p:nvPr/>
        </p:nvSpPr>
        <p:spPr>
          <a:xfrm>
            <a:off x="1266496" y="1502979"/>
            <a:ext cx="13340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No front Si</a:t>
            </a:r>
            <a:endParaRPr sz="1800">
              <a:solidFill>
                <a:schemeClr val="dk1"/>
              </a:solidFill>
              <a:latin typeface="Arial"/>
              <a:ea typeface="Arial"/>
              <a:cs typeface="Arial"/>
              <a:sym typeface="Arial"/>
            </a:endParaRPr>
          </a:p>
        </p:txBody>
      </p:sp>
      <p:sp>
        <p:nvSpPr>
          <p:cNvPr id="876" name="Google Shape;876;p46"/>
          <p:cNvSpPr txBox="1"/>
          <p:nvPr/>
        </p:nvSpPr>
        <p:spPr>
          <a:xfrm>
            <a:off x="5276275" y="4367752"/>
            <a:ext cx="18149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front Si 100 um</a:t>
            </a:r>
            <a:endParaRPr sz="1800">
              <a:solidFill>
                <a:schemeClr val="dk1"/>
              </a:solidFill>
              <a:latin typeface="Arial"/>
              <a:ea typeface="Arial"/>
              <a:cs typeface="Arial"/>
              <a:sym typeface="Arial"/>
            </a:endParaRPr>
          </a:p>
        </p:txBody>
      </p:sp>
      <p:pic>
        <p:nvPicPr>
          <p:cNvPr id="877" name="Google Shape;877;p46"/>
          <p:cNvPicPr preferRelativeResize="0"/>
          <p:nvPr/>
        </p:nvPicPr>
        <p:blipFill rotWithShape="1">
          <a:blip r:embed="rId5">
            <a:alphaModFix/>
          </a:blip>
          <a:srcRect b="0" l="0" r="0" t="0"/>
          <a:stretch/>
        </p:blipFill>
        <p:spPr>
          <a:xfrm>
            <a:off x="4546407" y="492990"/>
            <a:ext cx="3970962" cy="3067551"/>
          </a:xfrm>
          <a:prstGeom prst="rect">
            <a:avLst/>
          </a:prstGeom>
          <a:noFill/>
          <a:ln>
            <a:noFill/>
          </a:ln>
        </p:spPr>
      </p:pic>
      <p:sp>
        <p:nvSpPr>
          <p:cNvPr id="878" name="Google Shape;878;p46"/>
          <p:cNvSpPr txBox="1"/>
          <p:nvPr/>
        </p:nvSpPr>
        <p:spPr>
          <a:xfrm>
            <a:off x="5465379" y="1444951"/>
            <a:ext cx="16866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front Si 50 um</a:t>
            </a:r>
            <a:endParaRPr sz="1800">
              <a:solidFill>
                <a:schemeClr val="dk1"/>
              </a:solidFill>
              <a:latin typeface="Arial"/>
              <a:ea typeface="Arial"/>
              <a:cs typeface="Arial"/>
              <a:sym typeface="Arial"/>
            </a:endParaRPr>
          </a:p>
        </p:txBody>
      </p:sp>
      <p:pic>
        <p:nvPicPr>
          <p:cNvPr id="879" name="Google Shape;879;p46"/>
          <p:cNvPicPr preferRelativeResize="0"/>
          <p:nvPr/>
        </p:nvPicPr>
        <p:blipFill rotWithShape="1">
          <a:blip r:embed="rId6">
            <a:alphaModFix/>
          </a:blip>
          <a:srcRect b="0" l="0" r="0" t="0"/>
          <a:stretch/>
        </p:blipFill>
        <p:spPr>
          <a:xfrm>
            <a:off x="304555" y="3560540"/>
            <a:ext cx="3970962" cy="3067551"/>
          </a:xfrm>
          <a:prstGeom prst="rect">
            <a:avLst/>
          </a:prstGeom>
          <a:noFill/>
          <a:ln>
            <a:noFill/>
          </a:ln>
        </p:spPr>
      </p:pic>
      <p:sp>
        <p:nvSpPr>
          <p:cNvPr id="880" name="Google Shape;880;p46"/>
          <p:cNvSpPr txBox="1"/>
          <p:nvPr/>
        </p:nvSpPr>
        <p:spPr>
          <a:xfrm>
            <a:off x="1026046" y="4425558"/>
            <a:ext cx="16866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front Si 75 um</a:t>
            </a:r>
            <a:endParaRPr sz="1800">
              <a:solidFill>
                <a:schemeClr val="dk1"/>
              </a:solidFill>
              <a:latin typeface="Arial"/>
              <a:ea typeface="Arial"/>
              <a:cs typeface="Arial"/>
              <a:sym typeface="Arial"/>
            </a:endParaRPr>
          </a:p>
        </p:txBody>
      </p:sp>
      <p:sp>
        <p:nvSpPr>
          <p:cNvPr id="881" name="Google Shape;881;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882" name="Google Shape;882;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47"/>
          <p:cNvSpPr txBox="1"/>
          <p:nvPr>
            <p:ph type="title"/>
          </p:nvPr>
        </p:nvSpPr>
        <p:spPr>
          <a:xfrm>
            <a:off x="736600"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Beamtime estimation</a:t>
            </a:r>
            <a:endParaRPr/>
          </a:p>
        </p:txBody>
      </p:sp>
      <p:graphicFrame>
        <p:nvGraphicFramePr>
          <p:cNvPr id="888" name="Google Shape;888;p47"/>
          <p:cNvGraphicFramePr/>
          <p:nvPr/>
        </p:nvGraphicFramePr>
        <p:xfrm>
          <a:off x="831631" y="1615648"/>
          <a:ext cx="3000000" cy="3000000"/>
        </p:xfrm>
        <a:graphic>
          <a:graphicData uri="http://schemas.openxmlformats.org/drawingml/2006/table">
            <a:tbl>
              <a:tblPr bandRow="1" firstRow="1">
                <a:noFill/>
                <a:tableStyleId>{83CD50FC-04E8-4138-A4D8-1393E1221567}</a:tableStyleId>
              </a:tblPr>
              <a:tblGrid>
                <a:gridCol w="1223875"/>
                <a:gridCol w="998300"/>
                <a:gridCol w="1262300"/>
                <a:gridCol w="2523075"/>
                <a:gridCol w="2954875"/>
                <a:gridCol w="1566325"/>
              </a:tblGrid>
              <a:tr h="370850">
                <a:tc>
                  <a:txBody>
                    <a:bodyPr/>
                    <a:lstStyle/>
                    <a:p>
                      <a:pPr indent="0" lvl="0" marL="0" marR="0" rtl="0" algn="ctr">
                        <a:spcBef>
                          <a:spcPts val="0"/>
                        </a:spcBef>
                        <a:spcAft>
                          <a:spcPts val="0"/>
                        </a:spcAft>
                        <a:buNone/>
                      </a:pPr>
                      <a:r>
                        <a:rPr lang="en-US" sz="1800">
                          <a:solidFill>
                            <a:schemeClr val="lt1"/>
                          </a:solidFill>
                        </a:rPr>
                        <a:t>BigRIPS</a:t>
                      </a:r>
                      <a:endParaRPr sz="1800">
                        <a:solidFill>
                          <a:schemeClr val="lt1"/>
                        </a:solidFill>
                      </a:endParaRPr>
                    </a:p>
                  </a:txBody>
                  <a:tcPr marT="45725" marB="45725" marR="91450" marL="91450">
                    <a:solidFill>
                      <a:srgbClr val="595959"/>
                    </a:solidFill>
                  </a:tcPr>
                </a:tc>
                <a:tc>
                  <a:txBody>
                    <a:bodyPr/>
                    <a:lstStyle/>
                    <a:p>
                      <a:pPr indent="0" lvl="0" marL="0" marR="0" rtl="0" algn="ctr">
                        <a:spcBef>
                          <a:spcPts val="0"/>
                        </a:spcBef>
                        <a:spcAft>
                          <a:spcPts val="0"/>
                        </a:spcAft>
                        <a:buNone/>
                      </a:pPr>
                      <a:r>
                        <a:rPr lang="en-US" sz="1800">
                          <a:solidFill>
                            <a:schemeClr val="lt1"/>
                          </a:solidFill>
                        </a:rPr>
                        <a:t>Nuclide</a:t>
                      </a:r>
                      <a:endParaRPr/>
                    </a:p>
                  </a:txBody>
                  <a:tcPr marT="45725" marB="45725" marR="91450" marL="91450">
                    <a:solidFill>
                      <a:srgbClr val="595959"/>
                    </a:solidFill>
                  </a:tcPr>
                </a:tc>
                <a:tc>
                  <a:txBody>
                    <a:bodyPr/>
                    <a:lstStyle/>
                    <a:p>
                      <a:pPr indent="0" lvl="0" marL="0" marR="0" rtl="0" algn="ctr">
                        <a:spcBef>
                          <a:spcPts val="0"/>
                        </a:spcBef>
                        <a:spcAft>
                          <a:spcPts val="0"/>
                        </a:spcAft>
                        <a:buNone/>
                      </a:pPr>
                      <a:r>
                        <a:rPr lang="en-US" sz="1800">
                          <a:solidFill>
                            <a:schemeClr val="lt1"/>
                          </a:solidFill>
                        </a:rPr>
                        <a:t>Target</a:t>
                      </a:r>
                      <a:endParaRPr sz="1800">
                        <a:solidFill>
                          <a:schemeClr val="lt1"/>
                        </a:solidFill>
                      </a:endParaRPr>
                    </a:p>
                  </a:txBody>
                  <a:tcPr marT="45725" marB="45725" marR="91450" marL="91450">
                    <a:solidFill>
                      <a:srgbClr val="595959"/>
                    </a:solidFill>
                  </a:tcPr>
                </a:tc>
                <a:tc>
                  <a:txBody>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Estimated Nγ</a:t>
                      </a:r>
                      <a:endParaRPr sz="1800">
                        <a:solidFill>
                          <a:schemeClr val="lt1"/>
                        </a:solidFill>
                        <a:latin typeface="Arial"/>
                        <a:ea typeface="Arial"/>
                        <a:cs typeface="Arial"/>
                        <a:sym typeface="Arial"/>
                      </a:endParaRPr>
                    </a:p>
                  </a:txBody>
                  <a:tcPr marT="45725" marB="45725" marR="91450" marL="91450">
                    <a:solidFill>
                      <a:srgbClr val="595959"/>
                    </a:solidFill>
                  </a:tcPr>
                </a:tc>
                <a:tc gridSpan="2">
                  <a:txBody>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Beamtime requests (days)</a:t>
                      </a:r>
                      <a:endParaRPr sz="1800">
                        <a:solidFill>
                          <a:schemeClr val="lt1"/>
                        </a:solidFill>
                        <a:latin typeface="Arial"/>
                        <a:ea typeface="Arial"/>
                        <a:cs typeface="Arial"/>
                        <a:sym typeface="Arial"/>
                      </a:endParaRPr>
                    </a:p>
                  </a:txBody>
                  <a:tcPr marT="45725" marB="45725" marR="91450" marL="91450">
                    <a:solidFill>
                      <a:srgbClr val="595959"/>
                    </a:solidFill>
                  </a:tcPr>
                </a:tc>
                <a:tc hMerge="1"/>
              </a:tr>
              <a:tr h="370850">
                <a:tc rowSpan="6">
                  <a:txBody>
                    <a:bodyPr/>
                    <a:lstStyle/>
                    <a:p>
                      <a:pPr indent="0" lvl="0" marL="0" marR="0" rtl="0" algn="ctr">
                        <a:spcBef>
                          <a:spcPts val="0"/>
                        </a:spcBef>
                        <a:spcAft>
                          <a:spcPts val="0"/>
                        </a:spcAft>
                        <a:buNone/>
                      </a:pPr>
                      <a:r>
                        <a:rPr lang="en-US" sz="1800">
                          <a:solidFill>
                            <a:schemeClr val="lt1"/>
                          </a:solidFill>
                        </a:rPr>
                        <a:t>Setting 1</a:t>
                      </a:r>
                      <a:endParaRPr sz="1800">
                        <a:solidFill>
                          <a:schemeClr val="lt1"/>
                        </a:solidFill>
                      </a:endParaRPr>
                    </a:p>
                  </a:txBody>
                  <a:tcPr marT="45725" marB="45725" marR="91450" marL="91450" anchor="ctr">
                    <a:solidFill>
                      <a:schemeClr val="accent2"/>
                    </a:solidFill>
                  </a:tcPr>
                </a:tc>
                <a:tc>
                  <a:txBody>
                    <a:bodyPr/>
                    <a:lstStyle/>
                    <a:p>
                      <a:pPr indent="0" lvl="0" marL="0" marR="0" rtl="0" algn="ctr">
                        <a:spcBef>
                          <a:spcPts val="0"/>
                        </a:spcBef>
                        <a:spcAft>
                          <a:spcPts val="0"/>
                        </a:spcAft>
                        <a:buNone/>
                      </a:pPr>
                      <a:r>
                        <a:rPr baseline="30000" lang="en-US" sz="1800"/>
                        <a:t>148</a:t>
                      </a:r>
                      <a:r>
                        <a:rPr lang="en-US" sz="1800"/>
                        <a:t>Nd</a:t>
                      </a:r>
                      <a:endParaRPr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CH</a:t>
                      </a:r>
                      <a:r>
                        <a:rPr baseline="-25000" lang="en-US" sz="1800"/>
                        <a:t>2</a:t>
                      </a:r>
                      <a:endParaRPr baseline="-25000"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2,100</a:t>
                      </a:r>
                      <a:endParaRPr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1.0</a:t>
                      </a:r>
                      <a:endParaRPr/>
                    </a:p>
                  </a:txBody>
                  <a:tcPr marT="45725" marB="45725" marR="91450" marL="91450">
                    <a:solidFill>
                      <a:srgbClr val="FBE4D4"/>
                    </a:solidFill>
                  </a:tcPr>
                </a:tc>
                <a:tc rowSpan="6">
                  <a:txBody>
                    <a:bodyPr/>
                    <a:lstStyle/>
                    <a:p>
                      <a:pPr indent="0" lvl="0" marL="0" marR="0" rtl="0" algn="ctr">
                        <a:spcBef>
                          <a:spcPts val="0"/>
                        </a:spcBef>
                        <a:spcAft>
                          <a:spcPts val="0"/>
                        </a:spcAft>
                        <a:buNone/>
                      </a:pPr>
                      <a:r>
                        <a:rPr lang="en-US" sz="1800"/>
                        <a:t>5.75</a:t>
                      </a:r>
                      <a:endParaRPr/>
                    </a:p>
                  </a:txBody>
                  <a:tcPr marT="45725" marB="45725" marR="91450" marL="91450" anchor="ctr">
                    <a:solidFill>
                      <a:srgbClr val="FBE4D4"/>
                    </a:solidFill>
                  </a:tcPr>
                </a:tc>
              </a:tr>
              <a:tr h="370850">
                <a:tc vMerge="1"/>
                <a:tc>
                  <a:txBody>
                    <a:bodyPr/>
                    <a:lstStyle/>
                    <a:p>
                      <a:pPr indent="0" lvl="0" marL="0" marR="0" rtl="0" algn="ctr">
                        <a:spcBef>
                          <a:spcPts val="0"/>
                        </a:spcBef>
                        <a:spcAft>
                          <a:spcPts val="0"/>
                        </a:spcAft>
                        <a:buNone/>
                      </a:pPr>
                      <a:r>
                        <a:rPr baseline="30000" lang="en-US" sz="1800"/>
                        <a:t>148</a:t>
                      </a:r>
                      <a:r>
                        <a:rPr lang="en-US" sz="1800"/>
                        <a:t>Nd</a:t>
                      </a:r>
                      <a:endParaRPr sz="1800"/>
                    </a:p>
                  </a:txBody>
                  <a:tcPr marT="45725" marB="45725" marR="91450" marL="91450">
                    <a:solidFill>
                      <a:srgbClr val="F7CAAC"/>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CD</a:t>
                      </a:r>
                      <a:r>
                        <a:rPr baseline="-25000" lang="en-US" sz="1800"/>
                        <a:t>2</a:t>
                      </a:r>
                      <a:endParaRPr baseline="-25000" sz="1800"/>
                    </a:p>
                  </a:txBody>
                  <a:tcPr marT="45725" marB="45725" marR="91450" marL="91450">
                    <a:solidFill>
                      <a:srgbClr val="F7CAAC"/>
                    </a:solidFill>
                  </a:tcPr>
                </a:tc>
                <a:tc>
                  <a:txBody>
                    <a:bodyPr/>
                    <a:lstStyle/>
                    <a:p>
                      <a:pPr indent="0" lvl="0" marL="0" marR="0" rtl="0" algn="ctr">
                        <a:spcBef>
                          <a:spcPts val="0"/>
                        </a:spcBef>
                        <a:spcAft>
                          <a:spcPts val="0"/>
                        </a:spcAft>
                        <a:buNone/>
                      </a:pPr>
                      <a:r>
                        <a:rPr lang="en-US" sz="1800"/>
                        <a:t>1,800</a:t>
                      </a:r>
                      <a:endParaRPr sz="1800"/>
                    </a:p>
                  </a:txBody>
                  <a:tcPr marT="45725" marB="45725" marR="91450" marL="91450">
                    <a:solidFill>
                      <a:srgbClr val="F7CAAC"/>
                    </a:solidFill>
                  </a:tcPr>
                </a:tc>
                <a:tc>
                  <a:txBody>
                    <a:bodyPr/>
                    <a:lstStyle/>
                    <a:p>
                      <a:pPr indent="0" lvl="0" marL="0" marR="0" rtl="0" algn="ctr">
                        <a:spcBef>
                          <a:spcPts val="0"/>
                        </a:spcBef>
                        <a:spcAft>
                          <a:spcPts val="0"/>
                        </a:spcAft>
                        <a:buNone/>
                      </a:pPr>
                      <a:r>
                        <a:rPr lang="en-US" sz="1800"/>
                        <a:t>0.25</a:t>
                      </a:r>
                      <a:endParaRPr sz="1800"/>
                    </a:p>
                  </a:txBody>
                  <a:tcPr marT="45725" marB="45725" marR="91450" marL="91450">
                    <a:solidFill>
                      <a:srgbClr val="F7CAAC"/>
                    </a:solidFill>
                  </a:tcPr>
                </a:tc>
                <a:tc vMerge="1"/>
              </a:tr>
              <a:tr h="370850">
                <a:tc vMerge="1"/>
                <a:tc>
                  <a:txBody>
                    <a:bodyPr/>
                    <a:lstStyle/>
                    <a:p>
                      <a:pPr indent="0" lvl="0" marL="0" marR="0" rtl="0" algn="ctr">
                        <a:lnSpc>
                          <a:spcPct val="100000"/>
                        </a:lnSpc>
                        <a:spcBef>
                          <a:spcPts val="0"/>
                        </a:spcBef>
                        <a:spcAft>
                          <a:spcPts val="0"/>
                        </a:spcAft>
                        <a:buClr>
                          <a:schemeClr val="dk1"/>
                        </a:buClr>
                        <a:buSzPts val="1800"/>
                        <a:buFont typeface="Arial"/>
                        <a:buNone/>
                      </a:pPr>
                      <a:r>
                        <a:rPr baseline="30000" lang="en-US" sz="1800"/>
                        <a:t>146</a:t>
                      </a:r>
                      <a:r>
                        <a:rPr lang="en-US" sz="1800"/>
                        <a:t>Ce</a:t>
                      </a:r>
                      <a:endParaRPr sz="1800"/>
                    </a:p>
                  </a:txBody>
                  <a:tcPr marT="45725" marB="45725" marR="91450" marL="91450">
                    <a:solidFill>
                      <a:srgbClr val="FBE4D4"/>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CH</a:t>
                      </a:r>
                      <a:r>
                        <a:rPr baseline="-25000" lang="en-US" sz="1800"/>
                        <a:t>2</a:t>
                      </a:r>
                      <a:endParaRPr baseline="-25000"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1,700</a:t>
                      </a:r>
                      <a:endParaRPr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1.0</a:t>
                      </a:r>
                      <a:endParaRPr sz="1800"/>
                    </a:p>
                  </a:txBody>
                  <a:tcPr marT="45725" marB="45725" marR="91450" marL="91450">
                    <a:solidFill>
                      <a:srgbClr val="FBE4D4"/>
                    </a:solidFill>
                  </a:tcPr>
                </a:tc>
                <a:tc vMerge="1"/>
              </a:tr>
              <a:tr h="370850">
                <a:tc vMerge="1"/>
                <a:tc>
                  <a:txBody>
                    <a:bodyPr/>
                    <a:lstStyle/>
                    <a:p>
                      <a:pPr indent="0" lvl="0" marL="0" marR="0" rtl="0" algn="ctr">
                        <a:spcBef>
                          <a:spcPts val="0"/>
                        </a:spcBef>
                        <a:spcAft>
                          <a:spcPts val="0"/>
                        </a:spcAft>
                        <a:buNone/>
                      </a:pPr>
                      <a:r>
                        <a:rPr baseline="30000" lang="en-US" sz="1800"/>
                        <a:t>146</a:t>
                      </a:r>
                      <a:r>
                        <a:rPr lang="en-US" sz="1800"/>
                        <a:t>Ce</a:t>
                      </a:r>
                      <a:endParaRPr sz="1800"/>
                    </a:p>
                  </a:txBody>
                  <a:tcPr marT="45725" marB="45725" marR="91450" marL="91450">
                    <a:solidFill>
                      <a:srgbClr val="F7CAAC"/>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CD</a:t>
                      </a:r>
                      <a:r>
                        <a:rPr baseline="-25000" lang="en-US" sz="1800"/>
                        <a:t>2</a:t>
                      </a:r>
                      <a:endParaRPr baseline="-25000" sz="1800"/>
                    </a:p>
                  </a:txBody>
                  <a:tcPr marT="45725" marB="45725" marR="91450" marL="91450">
                    <a:solidFill>
                      <a:srgbClr val="F7CAAC"/>
                    </a:solidFill>
                  </a:tcPr>
                </a:tc>
                <a:tc>
                  <a:txBody>
                    <a:bodyPr/>
                    <a:lstStyle/>
                    <a:p>
                      <a:pPr indent="0" lvl="0" marL="0" marR="0" rtl="0" algn="ctr">
                        <a:spcBef>
                          <a:spcPts val="0"/>
                        </a:spcBef>
                        <a:spcAft>
                          <a:spcPts val="0"/>
                        </a:spcAft>
                        <a:buNone/>
                      </a:pPr>
                      <a:r>
                        <a:rPr lang="en-US" sz="1800"/>
                        <a:t>2,800</a:t>
                      </a:r>
                      <a:endParaRPr sz="1800"/>
                    </a:p>
                  </a:txBody>
                  <a:tcPr marT="45725" marB="45725" marR="91450" marL="91450">
                    <a:solidFill>
                      <a:srgbClr val="F7CAAC"/>
                    </a:solidFill>
                  </a:tcPr>
                </a:tc>
                <a:tc>
                  <a:txBody>
                    <a:bodyPr/>
                    <a:lstStyle/>
                    <a:p>
                      <a:pPr indent="0" lvl="0" marL="0" marR="0" rtl="0" algn="ctr">
                        <a:spcBef>
                          <a:spcPts val="0"/>
                        </a:spcBef>
                        <a:spcAft>
                          <a:spcPts val="0"/>
                        </a:spcAft>
                        <a:buNone/>
                      </a:pPr>
                      <a:r>
                        <a:rPr lang="en-US" sz="1800"/>
                        <a:t>0.5</a:t>
                      </a:r>
                      <a:endParaRPr sz="1800"/>
                    </a:p>
                  </a:txBody>
                  <a:tcPr marT="45725" marB="45725" marR="91450" marL="91450">
                    <a:solidFill>
                      <a:srgbClr val="F7CAAC"/>
                    </a:solidFill>
                  </a:tcPr>
                </a:tc>
                <a:tc vMerge="1"/>
              </a:tr>
              <a:tr h="370850">
                <a:tc vMerge="1"/>
                <a:tc>
                  <a:txBody>
                    <a:bodyPr/>
                    <a:lstStyle/>
                    <a:p>
                      <a:pPr indent="0" lvl="0" marL="0" marR="0" rtl="0" algn="ctr">
                        <a:spcBef>
                          <a:spcPts val="0"/>
                        </a:spcBef>
                        <a:spcAft>
                          <a:spcPts val="0"/>
                        </a:spcAft>
                        <a:buNone/>
                      </a:pPr>
                      <a:r>
                        <a:rPr baseline="30000" lang="en-US" sz="1800"/>
                        <a:t>144</a:t>
                      </a:r>
                      <a:r>
                        <a:rPr lang="en-US" sz="1800"/>
                        <a:t>Ba</a:t>
                      </a:r>
                      <a:endParaRPr sz="1800"/>
                    </a:p>
                  </a:txBody>
                  <a:tcPr marT="45725" marB="45725" marR="91450" marL="91450">
                    <a:solidFill>
                      <a:srgbClr val="FBE4D4"/>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CH</a:t>
                      </a:r>
                      <a:r>
                        <a:rPr baseline="-25000" lang="en-US" sz="1800"/>
                        <a:t>2</a:t>
                      </a:r>
                      <a:endParaRPr baseline="-25000"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1,400</a:t>
                      </a:r>
                      <a:endParaRPr sz="1800"/>
                    </a:p>
                  </a:txBody>
                  <a:tcPr marT="45725" marB="45725" marR="91450" marL="91450">
                    <a:solidFill>
                      <a:srgbClr val="FBE4D4"/>
                    </a:solidFill>
                  </a:tcPr>
                </a:tc>
                <a:tc>
                  <a:txBody>
                    <a:bodyPr/>
                    <a:lstStyle/>
                    <a:p>
                      <a:pPr indent="0" lvl="0" marL="0" marR="0" rtl="0" algn="ctr">
                        <a:spcBef>
                          <a:spcPts val="0"/>
                        </a:spcBef>
                        <a:spcAft>
                          <a:spcPts val="0"/>
                        </a:spcAft>
                        <a:buNone/>
                      </a:pPr>
                      <a:r>
                        <a:rPr lang="en-US" sz="1800"/>
                        <a:t>2.0</a:t>
                      </a:r>
                      <a:endParaRPr sz="1800"/>
                    </a:p>
                  </a:txBody>
                  <a:tcPr marT="45725" marB="45725" marR="91450" marL="91450">
                    <a:solidFill>
                      <a:srgbClr val="FBE4D4"/>
                    </a:solidFill>
                  </a:tcPr>
                </a:tc>
                <a:tc vMerge="1"/>
              </a:tr>
              <a:tr h="370850">
                <a:tc vMerge="1"/>
                <a:tc>
                  <a:txBody>
                    <a:bodyPr/>
                    <a:lstStyle/>
                    <a:p>
                      <a:pPr indent="0" lvl="0" marL="0" marR="0" rtl="0" algn="ctr">
                        <a:lnSpc>
                          <a:spcPct val="100000"/>
                        </a:lnSpc>
                        <a:spcBef>
                          <a:spcPts val="0"/>
                        </a:spcBef>
                        <a:spcAft>
                          <a:spcPts val="0"/>
                        </a:spcAft>
                        <a:buClr>
                          <a:schemeClr val="dk1"/>
                        </a:buClr>
                        <a:buSzPts val="1800"/>
                        <a:buFont typeface="Arial"/>
                        <a:buNone/>
                      </a:pPr>
                      <a:r>
                        <a:rPr baseline="30000" lang="en-US" sz="1800"/>
                        <a:t>144</a:t>
                      </a:r>
                      <a:r>
                        <a:rPr lang="en-US" sz="1800"/>
                        <a:t>Ba</a:t>
                      </a:r>
                      <a:endParaRPr sz="1800"/>
                    </a:p>
                  </a:txBody>
                  <a:tcPr marT="45725" marB="45725" marR="91450" marL="91450">
                    <a:solidFill>
                      <a:srgbClr val="F7CAAC"/>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CD</a:t>
                      </a:r>
                      <a:r>
                        <a:rPr baseline="-25000" lang="en-US" sz="1800"/>
                        <a:t>2</a:t>
                      </a:r>
                      <a:endParaRPr baseline="-25000" sz="1800"/>
                    </a:p>
                  </a:txBody>
                  <a:tcPr marT="45725" marB="45725" marR="91450" marL="91450">
                    <a:solidFill>
                      <a:srgbClr val="F7CAAC"/>
                    </a:solidFill>
                  </a:tcPr>
                </a:tc>
                <a:tc>
                  <a:txBody>
                    <a:bodyPr/>
                    <a:lstStyle/>
                    <a:p>
                      <a:pPr indent="0" lvl="0" marL="0" marR="0" rtl="0" algn="ctr">
                        <a:spcBef>
                          <a:spcPts val="0"/>
                        </a:spcBef>
                        <a:spcAft>
                          <a:spcPts val="0"/>
                        </a:spcAft>
                        <a:buNone/>
                      </a:pPr>
                      <a:r>
                        <a:rPr lang="en-US" sz="1800"/>
                        <a:t>2,300</a:t>
                      </a:r>
                      <a:endParaRPr sz="1800"/>
                    </a:p>
                  </a:txBody>
                  <a:tcPr marT="45725" marB="45725" marR="91450" marL="91450">
                    <a:solidFill>
                      <a:srgbClr val="F7CAAC"/>
                    </a:solidFill>
                  </a:tcPr>
                </a:tc>
                <a:tc>
                  <a:txBody>
                    <a:bodyPr/>
                    <a:lstStyle/>
                    <a:p>
                      <a:pPr indent="0" lvl="0" marL="0" marR="0" rtl="0" algn="ctr">
                        <a:spcBef>
                          <a:spcPts val="0"/>
                        </a:spcBef>
                        <a:spcAft>
                          <a:spcPts val="0"/>
                        </a:spcAft>
                        <a:buNone/>
                      </a:pPr>
                      <a:r>
                        <a:rPr lang="en-US" sz="1800"/>
                        <a:t>1.0</a:t>
                      </a:r>
                      <a:endParaRPr sz="1800"/>
                    </a:p>
                  </a:txBody>
                  <a:tcPr marT="45725" marB="45725" marR="91450" marL="91450">
                    <a:solidFill>
                      <a:srgbClr val="F7CAAC"/>
                    </a:solidFill>
                  </a:tcPr>
                </a:tc>
                <a:tc vMerge="1"/>
              </a:tr>
              <a:tr h="370850">
                <a:tc rowSpan="2">
                  <a:txBody>
                    <a:bodyPr/>
                    <a:lstStyle/>
                    <a:p>
                      <a:pPr indent="0" lvl="0" marL="0" marR="0" rtl="0" algn="ctr">
                        <a:spcBef>
                          <a:spcPts val="0"/>
                        </a:spcBef>
                        <a:spcAft>
                          <a:spcPts val="0"/>
                        </a:spcAft>
                        <a:buNone/>
                      </a:pPr>
                      <a:r>
                        <a:rPr lang="en-US" sz="1800">
                          <a:solidFill>
                            <a:schemeClr val="lt1"/>
                          </a:solidFill>
                        </a:rPr>
                        <a:t>Setting 2</a:t>
                      </a:r>
                      <a:endParaRPr sz="1800">
                        <a:solidFill>
                          <a:schemeClr val="lt1"/>
                        </a:solidFill>
                      </a:endParaRPr>
                    </a:p>
                  </a:txBody>
                  <a:tcPr marT="45725" marB="45725" marR="91450" marL="91450" anchor="ctr">
                    <a:solidFill>
                      <a:schemeClr val="accent6"/>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baseline="30000" lang="en-US" sz="1800"/>
                        <a:t>148</a:t>
                      </a:r>
                      <a:r>
                        <a:rPr lang="en-US" sz="1800"/>
                        <a:t>Ce</a:t>
                      </a:r>
                      <a:endParaRPr sz="1800"/>
                    </a:p>
                  </a:txBody>
                  <a:tcPr marT="45725" marB="45725" marR="91450" marL="91450">
                    <a:solidFill>
                      <a:srgbClr val="E1EFD8"/>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CH</a:t>
                      </a:r>
                      <a:r>
                        <a:rPr baseline="-25000" lang="en-US" sz="1800"/>
                        <a:t>2</a:t>
                      </a:r>
                      <a:endParaRPr baseline="-25000" sz="1800"/>
                    </a:p>
                  </a:txBody>
                  <a:tcPr marT="45725" marB="45725" marR="91450" marL="91450">
                    <a:solidFill>
                      <a:srgbClr val="E1EFD8"/>
                    </a:solidFill>
                  </a:tcPr>
                </a:tc>
                <a:tc>
                  <a:txBody>
                    <a:bodyPr/>
                    <a:lstStyle/>
                    <a:p>
                      <a:pPr indent="0" lvl="0" marL="0" marR="0" rtl="0" algn="ctr">
                        <a:spcBef>
                          <a:spcPts val="0"/>
                        </a:spcBef>
                        <a:spcAft>
                          <a:spcPts val="0"/>
                        </a:spcAft>
                        <a:buNone/>
                      </a:pPr>
                      <a:r>
                        <a:rPr lang="en-US" sz="1800"/>
                        <a:t>700</a:t>
                      </a:r>
                      <a:endParaRPr sz="1800"/>
                    </a:p>
                  </a:txBody>
                  <a:tcPr marT="45725" marB="45725" marR="91450" marL="91450">
                    <a:solidFill>
                      <a:srgbClr val="E1EFD8"/>
                    </a:solidFill>
                  </a:tcPr>
                </a:tc>
                <a:tc>
                  <a:txBody>
                    <a:bodyPr/>
                    <a:lstStyle/>
                    <a:p>
                      <a:pPr indent="0" lvl="0" marL="0" marR="0" rtl="0" algn="ctr">
                        <a:spcBef>
                          <a:spcPts val="0"/>
                        </a:spcBef>
                        <a:spcAft>
                          <a:spcPts val="0"/>
                        </a:spcAft>
                        <a:buNone/>
                      </a:pPr>
                      <a:r>
                        <a:rPr lang="en-US" sz="1800"/>
                        <a:t>0.5</a:t>
                      </a:r>
                      <a:endParaRPr sz="1800"/>
                    </a:p>
                  </a:txBody>
                  <a:tcPr marT="45725" marB="45725" marR="91450" marL="91450">
                    <a:solidFill>
                      <a:srgbClr val="E1EFD8"/>
                    </a:solidFill>
                  </a:tcPr>
                </a:tc>
                <a:tc rowSpan="2">
                  <a:txBody>
                    <a:bodyPr/>
                    <a:lstStyle/>
                    <a:p>
                      <a:pPr indent="0" lvl="0" marL="0" marR="0" rtl="0" algn="ctr">
                        <a:spcBef>
                          <a:spcPts val="0"/>
                        </a:spcBef>
                        <a:spcAft>
                          <a:spcPts val="0"/>
                        </a:spcAft>
                        <a:buNone/>
                      </a:pPr>
                      <a:r>
                        <a:rPr lang="en-US" sz="1800"/>
                        <a:t>0.75</a:t>
                      </a:r>
                      <a:endParaRPr sz="1800"/>
                    </a:p>
                  </a:txBody>
                  <a:tcPr marT="45725" marB="45725" marR="91450" marL="91450" anchor="ctr">
                    <a:solidFill>
                      <a:srgbClr val="E1EFD8"/>
                    </a:solidFill>
                  </a:tcPr>
                </a:tc>
              </a:tr>
              <a:tr h="370850">
                <a:tc vMerge="1"/>
                <a:tc>
                  <a:txBody>
                    <a:bodyPr/>
                    <a:lstStyle/>
                    <a:p>
                      <a:pPr indent="0" lvl="0" marL="0" marR="0" rtl="0" algn="ctr">
                        <a:spcBef>
                          <a:spcPts val="0"/>
                        </a:spcBef>
                        <a:spcAft>
                          <a:spcPts val="0"/>
                        </a:spcAft>
                        <a:buNone/>
                      </a:pPr>
                      <a:r>
                        <a:rPr baseline="30000" lang="en-US" sz="1800"/>
                        <a:t>148</a:t>
                      </a:r>
                      <a:r>
                        <a:rPr lang="en-US" sz="1800"/>
                        <a:t>Ce</a:t>
                      </a:r>
                      <a:endParaRPr sz="1800"/>
                    </a:p>
                  </a:txBody>
                  <a:tcPr marT="45725" marB="45725" marR="91450" marL="91450">
                    <a:solidFill>
                      <a:srgbClr val="C4E0B2"/>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CD</a:t>
                      </a:r>
                      <a:r>
                        <a:rPr baseline="-25000" lang="en-US" sz="1800"/>
                        <a:t>2</a:t>
                      </a:r>
                      <a:endParaRPr baseline="-25000" sz="1800"/>
                    </a:p>
                  </a:txBody>
                  <a:tcPr marT="45725" marB="45725" marR="91450" marL="91450">
                    <a:solidFill>
                      <a:srgbClr val="C4E0B2"/>
                    </a:solidFill>
                  </a:tcPr>
                </a:tc>
                <a:tc>
                  <a:txBody>
                    <a:bodyPr/>
                    <a:lstStyle/>
                    <a:p>
                      <a:pPr indent="0" lvl="0" marL="0" marR="0" rtl="0" algn="ctr">
                        <a:spcBef>
                          <a:spcPts val="0"/>
                        </a:spcBef>
                        <a:spcAft>
                          <a:spcPts val="0"/>
                        </a:spcAft>
                        <a:buNone/>
                      </a:pPr>
                      <a:r>
                        <a:rPr lang="en-US" sz="1800"/>
                        <a:t>1,100</a:t>
                      </a:r>
                      <a:endParaRPr sz="1800"/>
                    </a:p>
                  </a:txBody>
                  <a:tcPr marT="45725" marB="45725" marR="91450" marL="91450">
                    <a:solidFill>
                      <a:srgbClr val="C4E0B2"/>
                    </a:solidFill>
                  </a:tcPr>
                </a:tc>
                <a:tc>
                  <a:txBody>
                    <a:bodyPr/>
                    <a:lstStyle/>
                    <a:p>
                      <a:pPr indent="0" lvl="0" marL="0" marR="0" rtl="0" algn="ctr">
                        <a:spcBef>
                          <a:spcPts val="0"/>
                        </a:spcBef>
                        <a:spcAft>
                          <a:spcPts val="0"/>
                        </a:spcAft>
                        <a:buNone/>
                      </a:pPr>
                      <a:r>
                        <a:rPr lang="en-US" sz="1800"/>
                        <a:t>0.25</a:t>
                      </a:r>
                      <a:endParaRPr sz="1800"/>
                    </a:p>
                  </a:txBody>
                  <a:tcPr marT="45725" marB="45725" marR="91450" marL="91450">
                    <a:solidFill>
                      <a:srgbClr val="C4E0B2"/>
                    </a:solidFill>
                  </a:tcPr>
                </a:tc>
                <a:tc vMerge="1"/>
              </a:tr>
              <a:tr h="370850">
                <a:tc rowSpan="2">
                  <a:txBody>
                    <a:bodyPr/>
                    <a:lstStyle/>
                    <a:p>
                      <a:pPr indent="0" lvl="0" marL="0" marR="0" rtl="0" algn="ctr">
                        <a:spcBef>
                          <a:spcPts val="0"/>
                        </a:spcBef>
                        <a:spcAft>
                          <a:spcPts val="0"/>
                        </a:spcAft>
                        <a:buNone/>
                      </a:pPr>
                      <a:r>
                        <a:rPr lang="en-US" sz="1800">
                          <a:solidFill>
                            <a:srgbClr val="3F3F3F"/>
                          </a:solidFill>
                        </a:rPr>
                        <a:t>Setting 3</a:t>
                      </a:r>
                      <a:endParaRPr sz="1800">
                        <a:solidFill>
                          <a:srgbClr val="3F3F3F"/>
                        </a:solidFill>
                      </a:endParaRPr>
                    </a:p>
                  </a:txBody>
                  <a:tcPr marT="45725" marB="45725" marR="91450" marL="91450" anchor="ctr">
                    <a:solidFill>
                      <a:srgbClr val="D0CECE"/>
                    </a:solidFill>
                  </a:tcPr>
                </a:tc>
                <a:tc>
                  <a:txBody>
                    <a:bodyPr/>
                    <a:lstStyle/>
                    <a:p>
                      <a:pPr indent="0" lvl="0" marL="0" marR="0" rtl="0" algn="ctr">
                        <a:spcBef>
                          <a:spcPts val="0"/>
                        </a:spcBef>
                        <a:spcAft>
                          <a:spcPts val="0"/>
                        </a:spcAft>
                        <a:buNone/>
                      </a:pPr>
                      <a:r>
                        <a:rPr baseline="30000" lang="en-US" sz="1800">
                          <a:solidFill>
                            <a:srgbClr val="3F3F3F"/>
                          </a:solidFill>
                        </a:rPr>
                        <a:t>146</a:t>
                      </a:r>
                      <a:r>
                        <a:rPr lang="en-US" sz="1800">
                          <a:solidFill>
                            <a:srgbClr val="3F3F3F"/>
                          </a:solidFill>
                        </a:rPr>
                        <a:t>Ba</a:t>
                      </a:r>
                      <a:endParaRPr sz="1800">
                        <a:solidFill>
                          <a:srgbClr val="3F3F3F"/>
                        </a:solidFill>
                      </a:endParaRPr>
                    </a:p>
                  </a:txBody>
                  <a:tcPr marT="45725" marB="45725" marR="91450" marL="91450">
                    <a:solidFill>
                      <a:srgbClr val="D0CECE"/>
                    </a:solidFill>
                  </a:tcPr>
                </a:tc>
                <a:tc>
                  <a:txBody>
                    <a:bodyPr/>
                    <a:lstStyle/>
                    <a:p>
                      <a:pPr indent="0" lvl="0" marL="0" marR="0" rtl="0" algn="ctr">
                        <a:lnSpc>
                          <a:spcPct val="100000"/>
                        </a:lnSpc>
                        <a:spcBef>
                          <a:spcPts val="0"/>
                        </a:spcBef>
                        <a:spcAft>
                          <a:spcPts val="0"/>
                        </a:spcAft>
                        <a:buClr>
                          <a:srgbClr val="3F3F3F"/>
                        </a:buClr>
                        <a:buSzPts val="1800"/>
                        <a:buFont typeface="Arial"/>
                        <a:buNone/>
                      </a:pPr>
                      <a:r>
                        <a:rPr lang="en-US" sz="1800">
                          <a:solidFill>
                            <a:srgbClr val="3F3F3F"/>
                          </a:solidFill>
                        </a:rPr>
                        <a:t>CH</a:t>
                      </a:r>
                      <a:r>
                        <a:rPr baseline="-25000" lang="en-US" sz="1800">
                          <a:solidFill>
                            <a:srgbClr val="3F3F3F"/>
                          </a:solidFill>
                        </a:rPr>
                        <a:t>2</a:t>
                      </a:r>
                      <a:endParaRPr baseline="-25000" sz="1800">
                        <a:solidFill>
                          <a:srgbClr val="3F3F3F"/>
                        </a:solidFill>
                      </a:endParaRPr>
                    </a:p>
                  </a:txBody>
                  <a:tcPr marT="45725" marB="45725" marR="91450" marL="91450">
                    <a:solidFill>
                      <a:srgbClr val="D0CECE"/>
                    </a:solidFill>
                  </a:tcPr>
                </a:tc>
                <a:tc>
                  <a:txBody>
                    <a:bodyPr/>
                    <a:lstStyle/>
                    <a:p>
                      <a:pPr indent="0" lvl="0" marL="0" marR="0" rtl="0" algn="ctr">
                        <a:spcBef>
                          <a:spcPts val="0"/>
                        </a:spcBef>
                        <a:spcAft>
                          <a:spcPts val="0"/>
                        </a:spcAft>
                        <a:buNone/>
                      </a:pPr>
                      <a:r>
                        <a:rPr lang="en-US" sz="1800">
                          <a:solidFill>
                            <a:srgbClr val="3F3F3F"/>
                          </a:solidFill>
                        </a:rPr>
                        <a:t>600</a:t>
                      </a:r>
                      <a:endParaRPr sz="1800">
                        <a:solidFill>
                          <a:srgbClr val="3F3F3F"/>
                        </a:solidFill>
                      </a:endParaRPr>
                    </a:p>
                  </a:txBody>
                  <a:tcPr marT="45725" marB="45725" marR="91450" marL="91450">
                    <a:solidFill>
                      <a:srgbClr val="D0CECE"/>
                    </a:solidFill>
                  </a:tcPr>
                </a:tc>
                <a:tc>
                  <a:txBody>
                    <a:bodyPr/>
                    <a:lstStyle/>
                    <a:p>
                      <a:pPr indent="0" lvl="0" marL="0" marR="0" rtl="0" algn="ctr">
                        <a:spcBef>
                          <a:spcPts val="0"/>
                        </a:spcBef>
                        <a:spcAft>
                          <a:spcPts val="0"/>
                        </a:spcAft>
                        <a:buNone/>
                      </a:pPr>
                      <a:r>
                        <a:rPr lang="en-US" sz="1800">
                          <a:solidFill>
                            <a:srgbClr val="3F3F3F"/>
                          </a:solidFill>
                        </a:rPr>
                        <a:t>6.0</a:t>
                      </a:r>
                      <a:endParaRPr sz="1800">
                        <a:solidFill>
                          <a:srgbClr val="3F3F3F"/>
                        </a:solidFill>
                      </a:endParaRPr>
                    </a:p>
                  </a:txBody>
                  <a:tcPr marT="45725" marB="45725" marR="91450" marL="91450">
                    <a:solidFill>
                      <a:srgbClr val="D0CECE"/>
                    </a:solidFill>
                  </a:tcPr>
                </a:tc>
                <a:tc rowSpan="2">
                  <a:txBody>
                    <a:bodyPr/>
                    <a:lstStyle/>
                    <a:p>
                      <a:pPr indent="0" lvl="0" marL="0" marR="0" rtl="0" algn="ctr">
                        <a:spcBef>
                          <a:spcPts val="0"/>
                        </a:spcBef>
                        <a:spcAft>
                          <a:spcPts val="0"/>
                        </a:spcAft>
                        <a:buNone/>
                      </a:pPr>
                      <a:r>
                        <a:rPr lang="en-US" sz="1800">
                          <a:solidFill>
                            <a:srgbClr val="3F3F3F"/>
                          </a:solidFill>
                        </a:rPr>
                        <a:t>9</a:t>
                      </a:r>
                      <a:endParaRPr sz="1800">
                        <a:solidFill>
                          <a:srgbClr val="3F3F3F"/>
                        </a:solidFill>
                      </a:endParaRPr>
                    </a:p>
                  </a:txBody>
                  <a:tcPr marT="45725" marB="45725" marR="91450" marL="91450" anchor="ctr">
                    <a:solidFill>
                      <a:srgbClr val="D0CECE"/>
                    </a:solidFill>
                  </a:tcPr>
                </a:tc>
              </a:tr>
              <a:tr h="370850">
                <a:tc vMerge="1"/>
                <a:tc>
                  <a:txBody>
                    <a:bodyPr/>
                    <a:lstStyle/>
                    <a:p>
                      <a:pPr indent="0" lvl="0" marL="0" marR="0" rtl="0" algn="ctr">
                        <a:lnSpc>
                          <a:spcPct val="100000"/>
                        </a:lnSpc>
                        <a:spcBef>
                          <a:spcPts val="0"/>
                        </a:spcBef>
                        <a:spcAft>
                          <a:spcPts val="0"/>
                        </a:spcAft>
                        <a:buClr>
                          <a:srgbClr val="3F3F3F"/>
                        </a:buClr>
                        <a:buSzPts val="1800"/>
                        <a:buFont typeface="Arial"/>
                        <a:buNone/>
                      </a:pPr>
                      <a:r>
                        <a:rPr baseline="30000" lang="en-US" sz="1800">
                          <a:solidFill>
                            <a:srgbClr val="3F3F3F"/>
                          </a:solidFill>
                        </a:rPr>
                        <a:t>146</a:t>
                      </a:r>
                      <a:r>
                        <a:rPr lang="en-US" sz="1800">
                          <a:solidFill>
                            <a:srgbClr val="3F3F3F"/>
                          </a:solidFill>
                        </a:rPr>
                        <a:t>Ba</a:t>
                      </a:r>
                      <a:endParaRPr sz="1800">
                        <a:solidFill>
                          <a:srgbClr val="3F3F3F"/>
                        </a:solidFill>
                      </a:endParaRPr>
                    </a:p>
                  </a:txBody>
                  <a:tcPr marT="45725" marB="45725" marR="91450" marL="91450">
                    <a:solidFill>
                      <a:srgbClr val="D0CECE"/>
                    </a:solidFill>
                  </a:tcPr>
                </a:tc>
                <a:tc>
                  <a:txBody>
                    <a:bodyPr/>
                    <a:lstStyle/>
                    <a:p>
                      <a:pPr indent="0" lvl="0" marL="0" marR="0" rtl="0" algn="ctr">
                        <a:lnSpc>
                          <a:spcPct val="100000"/>
                        </a:lnSpc>
                        <a:spcBef>
                          <a:spcPts val="0"/>
                        </a:spcBef>
                        <a:spcAft>
                          <a:spcPts val="0"/>
                        </a:spcAft>
                        <a:buClr>
                          <a:srgbClr val="3F3F3F"/>
                        </a:buClr>
                        <a:buSzPts val="1800"/>
                        <a:buFont typeface="Arial"/>
                        <a:buNone/>
                      </a:pPr>
                      <a:r>
                        <a:rPr lang="en-US" sz="1800">
                          <a:solidFill>
                            <a:srgbClr val="3F3F3F"/>
                          </a:solidFill>
                        </a:rPr>
                        <a:t>CD</a:t>
                      </a:r>
                      <a:r>
                        <a:rPr baseline="-25000" lang="en-US" sz="1800">
                          <a:solidFill>
                            <a:srgbClr val="3F3F3F"/>
                          </a:solidFill>
                        </a:rPr>
                        <a:t>2</a:t>
                      </a:r>
                      <a:endParaRPr baseline="-25000" sz="1800">
                        <a:solidFill>
                          <a:srgbClr val="3F3F3F"/>
                        </a:solidFill>
                      </a:endParaRPr>
                    </a:p>
                  </a:txBody>
                  <a:tcPr marT="45725" marB="45725" marR="91450" marL="91450">
                    <a:solidFill>
                      <a:srgbClr val="D0CECE"/>
                    </a:solidFill>
                  </a:tcPr>
                </a:tc>
                <a:tc>
                  <a:txBody>
                    <a:bodyPr/>
                    <a:lstStyle/>
                    <a:p>
                      <a:pPr indent="0" lvl="0" marL="0" marR="0" rtl="0" algn="ctr">
                        <a:spcBef>
                          <a:spcPts val="0"/>
                        </a:spcBef>
                        <a:spcAft>
                          <a:spcPts val="0"/>
                        </a:spcAft>
                        <a:buNone/>
                      </a:pPr>
                      <a:r>
                        <a:rPr lang="en-US" sz="1800">
                          <a:solidFill>
                            <a:srgbClr val="3F3F3F"/>
                          </a:solidFill>
                        </a:rPr>
                        <a:t>1,000</a:t>
                      </a:r>
                      <a:endParaRPr sz="1800">
                        <a:solidFill>
                          <a:srgbClr val="3F3F3F"/>
                        </a:solidFill>
                      </a:endParaRPr>
                    </a:p>
                  </a:txBody>
                  <a:tcPr marT="45725" marB="45725" marR="91450" marL="91450">
                    <a:solidFill>
                      <a:srgbClr val="D0CECE"/>
                    </a:solidFill>
                  </a:tcPr>
                </a:tc>
                <a:tc>
                  <a:txBody>
                    <a:bodyPr/>
                    <a:lstStyle/>
                    <a:p>
                      <a:pPr indent="0" lvl="0" marL="0" marR="0" rtl="0" algn="ctr">
                        <a:spcBef>
                          <a:spcPts val="0"/>
                        </a:spcBef>
                        <a:spcAft>
                          <a:spcPts val="0"/>
                        </a:spcAft>
                        <a:buNone/>
                      </a:pPr>
                      <a:r>
                        <a:rPr lang="en-US" sz="1800">
                          <a:solidFill>
                            <a:srgbClr val="3F3F3F"/>
                          </a:solidFill>
                        </a:rPr>
                        <a:t>3.0</a:t>
                      </a:r>
                      <a:endParaRPr sz="1800">
                        <a:solidFill>
                          <a:srgbClr val="3F3F3F"/>
                        </a:solidFill>
                      </a:endParaRPr>
                    </a:p>
                  </a:txBody>
                  <a:tcPr marT="45725" marB="45725" marR="91450" marL="91450">
                    <a:solidFill>
                      <a:srgbClr val="D0CECE"/>
                    </a:solidFill>
                  </a:tcPr>
                </a:tc>
                <a:tc vMerge="1"/>
              </a:tr>
            </a:tbl>
          </a:graphicData>
        </a:graphic>
      </p:graphicFrame>
      <p:sp>
        <p:nvSpPr>
          <p:cNvPr id="889" name="Google Shape;889;p47"/>
          <p:cNvSpPr/>
          <p:nvPr/>
        </p:nvSpPr>
        <p:spPr>
          <a:xfrm>
            <a:off x="2038569" y="1991354"/>
            <a:ext cx="7763933" cy="753534"/>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890" name="Google Shape;890;p47"/>
          <p:cNvCxnSpPr>
            <a:endCxn id="889" idx="3"/>
          </p:cNvCxnSpPr>
          <p:nvPr/>
        </p:nvCxnSpPr>
        <p:spPr>
          <a:xfrm rot="10800000">
            <a:off x="9802502" y="2368121"/>
            <a:ext cx="364200" cy="0"/>
          </a:xfrm>
          <a:prstGeom prst="straightConnector1">
            <a:avLst/>
          </a:prstGeom>
          <a:noFill/>
          <a:ln cap="flat" cmpd="sng" w="38100">
            <a:solidFill>
              <a:srgbClr val="FF0000"/>
            </a:solidFill>
            <a:prstDash val="solid"/>
            <a:miter lim="800000"/>
            <a:headEnd len="sm" w="sm" type="none"/>
            <a:tailEnd len="med" w="med" type="triangle"/>
          </a:ln>
        </p:spPr>
      </p:cxnSp>
      <p:sp>
        <p:nvSpPr>
          <p:cNvPr id="891" name="Google Shape;891;p47"/>
          <p:cNvSpPr txBox="1"/>
          <p:nvPr/>
        </p:nvSpPr>
        <p:spPr>
          <a:xfrm>
            <a:off x="10088691" y="2183455"/>
            <a:ext cx="13372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Reference</a:t>
            </a:r>
            <a:endParaRPr b="1" sz="1800">
              <a:solidFill>
                <a:srgbClr val="FF0000"/>
              </a:solidFill>
              <a:latin typeface="Arial"/>
              <a:ea typeface="Arial"/>
              <a:cs typeface="Arial"/>
              <a:sym typeface="Arial"/>
            </a:endParaRPr>
          </a:p>
        </p:txBody>
      </p:sp>
      <p:cxnSp>
        <p:nvCxnSpPr>
          <p:cNvPr id="892" name="Google Shape;892;p47"/>
          <p:cNvCxnSpPr/>
          <p:nvPr/>
        </p:nvCxnSpPr>
        <p:spPr>
          <a:xfrm>
            <a:off x="831631" y="4956732"/>
            <a:ext cx="10531366" cy="719958"/>
          </a:xfrm>
          <a:prstGeom prst="straightConnector1">
            <a:avLst/>
          </a:prstGeom>
          <a:noFill/>
          <a:ln cap="flat" cmpd="sng" w="28575">
            <a:solidFill>
              <a:schemeClr val="dk1"/>
            </a:solidFill>
            <a:prstDash val="solid"/>
            <a:miter lim="800000"/>
            <a:headEnd len="sm" w="sm" type="none"/>
            <a:tailEnd len="sm" w="sm" type="none"/>
          </a:ln>
        </p:spPr>
      </p:cxnSp>
      <p:sp>
        <p:nvSpPr>
          <p:cNvPr id="893" name="Google Shape;893;p47"/>
          <p:cNvSpPr txBox="1"/>
          <p:nvPr/>
        </p:nvSpPr>
        <p:spPr>
          <a:xfrm>
            <a:off x="1018335" y="1133357"/>
            <a:ext cx="9791262" cy="615553"/>
          </a:xfrm>
          <a:prstGeom prst="rect">
            <a:avLst/>
          </a:prstGeom>
          <a:blipFill rotWithShape="1">
            <a:blip r:embed="rId3">
              <a:alphaModFix/>
            </a:blip>
            <a:stretch>
              <a:fillRect b="0" l="-1494" r="0" t="-1188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894" name="Google Shape;894;p47"/>
          <p:cNvSpPr txBox="1"/>
          <p:nvPr/>
        </p:nvSpPr>
        <p:spPr>
          <a:xfrm>
            <a:off x="838200" y="5760608"/>
            <a:ext cx="10515600" cy="1025857"/>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We will adjust our beamtime requests to 1000 gamma counts</a:t>
            </a:r>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Arial"/>
                <a:ea typeface="Arial"/>
                <a:cs typeface="Arial"/>
                <a:sym typeface="Arial"/>
              </a:rPr>
              <a:t>Remove </a:t>
            </a:r>
            <a:r>
              <a:rPr baseline="30000" lang="en-US" sz="2800">
                <a:solidFill>
                  <a:schemeClr val="dk1"/>
                </a:solidFill>
                <a:latin typeface="Arial"/>
                <a:ea typeface="Arial"/>
                <a:cs typeface="Arial"/>
                <a:sym typeface="Arial"/>
              </a:rPr>
              <a:t>146</a:t>
            </a:r>
            <a:r>
              <a:rPr lang="en-US" sz="2800">
                <a:solidFill>
                  <a:schemeClr val="dk1"/>
                </a:solidFill>
                <a:latin typeface="Arial"/>
                <a:ea typeface="Arial"/>
                <a:cs typeface="Arial"/>
                <a:sym typeface="Arial"/>
              </a:rPr>
              <a:t>Ba from the requests</a:t>
            </a:r>
            <a:endParaRPr sz="2800">
              <a:solidFill>
                <a:schemeClr val="dk1"/>
              </a:solidFill>
              <a:latin typeface="Arial"/>
              <a:ea typeface="Arial"/>
              <a:cs typeface="Arial"/>
              <a:sym typeface="Arial"/>
            </a:endParaRPr>
          </a:p>
        </p:txBody>
      </p:sp>
      <p:sp>
        <p:nvSpPr>
          <p:cNvPr id="895" name="Google Shape;895;p47"/>
          <p:cNvSpPr txBox="1"/>
          <p:nvPr/>
        </p:nvSpPr>
        <p:spPr>
          <a:xfrm>
            <a:off x="8738012" y="1998789"/>
            <a:ext cx="8242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→12h</a:t>
            </a:r>
            <a:endParaRPr b="1" sz="1800">
              <a:solidFill>
                <a:srgbClr val="FF0000"/>
              </a:solidFill>
              <a:latin typeface="Arial"/>
              <a:ea typeface="Arial"/>
              <a:cs typeface="Arial"/>
              <a:sym typeface="Arial"/>
            </a:endParaRPr>
          </a:p>
        </p:txBody>
      </p:sp>
      <p:sp>
        <p:nvSpPr>
          <p:cNvPr id="896" name="Google Shape;896;p47"/>
          <p:cNvSpPr txBox="1"/>
          <p:nvPr/>
        </p:nvSpPr>
        <p:spPr>
          <a:xfrm>
            <a:off x="8868433" y="2381709"/>
            <a:ext cx="69121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→4h</a:t>
            </a:r>
            <a:endParaRPr b="1" sz="1800">
              <a:solidFill>
                <a:srgbClr val="FF0000"/>
              </a:solidFill>
              <a:latin typeface="Arial"/>
              <a:ea typeface="Arial"/>
              <a:cs typeface="Arial"/>
              <a:sym typeface="Arial"/>
            </a:endParaRPr>
          </a:p>
        </p:txBody>
      </p:sp>
      <p:sp>
        <p:nvSpPr>
          <p:cNvPr id="897" name="Google Shape;897;p47"/>
          <p:cNvSpPr txBox="1"/>
          <p:nvPr/>
        </p:nvSpPr>
        <p:spPr>
          <a:xfrm>
            <a:off x="8868432" y="3140314"/>
            <a:ext cx="69121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→5h</a:t>
            </a:r>
            <a:endParaRPr b="1" sz="1800">
              <a:solidFill>
                <a:srgbClr val="FF0000"/>
              </a:solidFill>
              <a:latin typeface="Arial"/>
              <a:ea typeface="Arial"/>
              <a:cs typeface="Arial"/>
              <a:sym typeface="Arial"/>
            </a:endParaRPr>
          </a:p>
        </p:txBody>
      </p:sp>
      <p:sp>
        <p:nvSpPr>
          <p:cNvPr id="898" name="Google Shape;898;p47"/>
          <p:cNvSpPr txBox="1"/>
          <p:nvPr/>
        </p:nvSpPr>
        <p:spPr>
          <a:xfrm>
            <a:off x="8738012" y="2771872"/>
            <a:ext cx="8242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→15h</a:t>
            </a:r>
            <a:endParaRPr b="1" sz="1800">
              <a:solidFill>
                <a:srgbClr val="FF0000"/>
              </a:solidFill>
              <a:latin typeface="Arial"/>
              <a:ea typeface="Arial"/>
              <a:cs typeface="Arial"/>
              <a:sym typeface="Arial"/>
            </a:endParaRPr>
          </a:p>
        </p:txBody>
      </p:sp>
      <p:sp>
        <p:nvSpPr>
          <p:cNvPr id="899" name="Google Shape;899;p47"/>
          <p:cNvSpPr txBox="1"/>
          <p:nvPr/>
        </p:nvSpPr>
        <p:spPr>
          <a:xfrm>
            <a:off x="8738012" y="3496494"/>
            <a:ext cx="8242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→35h</a:t>
            </a:r>
            <a:endParaRPr b="1" sz="1800">
              <a:solidFill>
                <a:srgbClr val="FF0000"/>
              </a:solidFill>
              <a:latin typeface="Arial"/>
              <a:ea typeface="Arial"/>
              <a:cs typeface="Arial"/>
              <a:sym typeface="Arial"/>
            </a:endParaRPr>
          </a:p>
        </p:txBody>
      </p:sp>
      <p:sp>
        <p:nvSpPr>
          <p:cNvPr id="900" name="Google Shape;900;p47"/>
          <p:cNvSpPr txBox="1"/>
          <p:nvPr/>
        </p:nvSpPr>
        <p:spPr>
          <a:xfrm>
            <a:off x="8738011" y="3864302"/>
            <a:ext cx="8242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→11h</a:t>
            </a:r>
            <a:endParaRPr b="1" sz="1800">
              <a:solidFill>
                <a:srgbClr val="FF0000"/>
              </a:solidFill>
              <a:latin typeface="Arial"/>
              <a:ea typeface="Arial"/>
              <a:cs typeface="Arial"/>
              <a:sym typeface="Arial"/>
            </a:endParaRPr>
          </a:p>
        </p:txBody>
      </p:sp>
      <p:sp>
        <p:nvSpPr>
          <p:cNvPr id="901" name="Google Shape;901;p47"/>
          <p:cNvSpPr txBox="1"/>
          <p:nvPr/>
        </p:nvSpPr>
        <p:spPr>
          <a:xfrm>
            <a:off x="8735382" y="4213351"/>
            <a:ext cx="8242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→18h</a:t>
            </a:r>
            <a:endParaRPr b="1" sz="1800">
              <a:solidFill>
                <a:srgbClr val="FF0000"/>
              </a:solidFill>
              <a:latin typeface="Arial"/>
              <a:ea typeface="Arial"/>
              <a:cs typeface="Arial"/>
              <a:sym typeface="Arial"/>
            </a:endParaRPr>
          </a:p>
        </p:txBody>
      </p:sp>
      <p:sp>
        <p:nvSpPr>
          <p:cNvPr id="902" name="Google Shape;902;p47"/>
          <p:cNvSpPr txBox="1"/>
          <p:nvPr/>
        </p:nvSpPr>
        <p:spPr>
          <a:xfrm>
            <a:off x="8857508" y="4600552"/>
            <a:ext cx="69121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→6h</a:t>
            </a:r>
            <a:endParaRPr b="1" sz="1800">
              <a:solidFill>
                <a:srgbClr val="FF0000"/>
              </a:solidFill>
              <a:latin typeface="Arial"/>
              <a:ea typeface="Arial"/>
              <a:cs typeface="Arial"/>
              <a:sym typeface="Arial"/>
            </a:endParaRPr>
          </a:p>
        </p:txBody>
      </p:sp>
      <p:sp>
        <p:nvSpPr>
          <p:cNvPr id="903" name="Google Shape;903;p47"/>
          <p:cNvSpPr txBox="1"/>
          <p:nvPr/>
        </p:nvSpPr>
        <p:spPr>
          <a:xfrm>
            <a:off x="9636209" y="1182678"/>
            <a:ext cx="212109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0000"/>
                </a:solidFill>
                <a:latin typeface="Arial"/>
                <a:ea typeface="Arial"/>
                <a:cs typeface="Arial"/>
                <a:sym typeface="Arial"/>
              </a:rPr>
              <a:t>4.5 days</a:t>
            </a:r>
            <a:r>
              <a:rPr lang="en-US" sz="2000">
                <a:solidFill>
                  <a:schemeClr val="dk1"/>
                </a:solidFill>
                <a:latin typeface="Arial"/>
                <a:ea typeface="Arial"/>
                <a:cs typeface="Arial"/>
                <a:sym typeface="Arial"/>
              </a:rPr>
              <a:t>+2days</a:t>
            </a:r>
            <a:endParaRPr sz="2000">
              <a:solidFill>
                <a:schemeClr val="dk1"/>
              </a:solidFill>
              <a:latin typeface="Arial"/>
              <a:ea typeface="Arial"/>
              <a:cs typeface="Arial"/>
              <a:sym typeface="Arial"/>
            </a:endParaRPr>
          </a:p>
        </p:txBody>
      </p:sp>
      <p:sp>
        <p:nvSpPr>
          <p:cNvPr id="904" name="Google Shape;904;p47"/>
          <p:cNvSpPr txBox="1"/>
          <p:nvPr/>
        </p:nvSpPr>
        <p:spPr>
          <a:xfrm>
            <a:off x="5994400" y="1989202"/>
            <a:ext cx="8451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→~1k</a:t>
            </a:r>
            <a:endParaRPr b="1" sz="1800">
              <a:solidFill>
                <a:srgbClr val="FF0000"/>
              </a:solidFill>
              <a:latin typeface="Arial"/>
              <a:ea typeface="Arial"/>
              <a:cs typeface="Arial"/>
              <a:sym typeface="Arial"/>
            </a:endParaRPr>
          </a:p>
        </p:txBody>
      </p:sp>
      <p:sp>
        <p:nvSpPr>
          <p:cNvPr id="905" name="Google Shape;905;p47"/>
          <p:cNvSpPr txBox="1"/>
          <p:nvPr/>
        </p:nvSpPr>
        <p:spPr>
          <a:xfrm>
            <a:off x="5994400" y="2375476"/>
            <a:ext cx="8451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→~1k</a:t>
            </a:r>
            <a:endParaRPr b="1" sz="1800">
              <a:solidFill>
                <a:srgbClr val="FF0000"/>
              </a:solidFill>
              <a:latin typeface="Arial"/>
              <a:ea typeface="Arial"/>
              <a:cs typeface="Arial"/>
              <a:sym typeface="Arial"/>
            </a:endParaRPr>
          </a:p>
        </p:txBody>
      </p:sp>
      <p:sp>
        <p:nvSpPr>
          <p:cNvPr id="906" name="Google Shape;906;p47"/>
          <p:cNvSpPr txBox="1"/>
          <p:nvPr/>
        </p:nvSpPr>
        <p:spPr>
          <a:xfrm>
            <a:off x="5994400" y="2774624"/>
            <a:ext cx="8451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→~1k</a:t>
            </a:r>
            <a:endParaRPr b="1" sz="1800">
              <a:solidFill>
                <a:srgbClr val="FF0000"/>
              </a:solidFill>
              <a:latin typeface="Arial"/>
              <a:ea typeface="Arial"/>
              <a:cs typeface="Arial"/>
              <a:sym typeface="Arial"/>
            </a:endParaRPr>
          </a:p>
        </p:txBody>
      </p:sp>
      <p:sp>
        <p:nvSpPr>
          <p:cNvPr id="907" name="Google Shape;907;p47"/>
          <p:cNvSpPr txBox="1"/>
          <p:nvPr/>
        </p:nvSpPr>
        <p:spPr>
          <a:xfrm>
            <a:off x="5994400" y="3148673"/>
            <a:ext cx="8451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→~1k</a:t>
            </a:r>
            <a:endParaRPr b="1" sz="1800">
              <a:solidFill>
                <a:srgbClr val="FF0000"/>
              </a:solidFill>
              <a:latin typeface="Arial"/>
              <a:ea typeface="Arial"/>
              <a:cs typeface="Arial"/>
              <a:sym typeface="Arial"/>
            </a:endParaRPr>
          </a:p>
        </p:txBody>
      </p:sp>
      <p:sp>
        <p:nvSpPr>
          <p:cNvPr id="908" name="Google Shape;908;p47"/>
          <p:cNvSpPr txBox="1"/>
          <p:nvPr/>
        </p:nvSpPr>
        <p:spPr>
          <a:xfrm>
            <a:off x="5994400" y="3504885"/>
            <a:ext cx="8451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→~1k</a:t>
            </a:r>
            <a:endParaRPr b="1" sz="1800">
              <a:solidFill>
                <a:srgbClr val="FF0000"/>
              </a:solidFill>
              <a:latin typeface="Arial"/>
              <a:ea typeface="Arial"/>
              <a:cs typeface="Arial"/>
              <a:sym typeface="Arial"/>
            </a:endParaRPr>
          </a:p>
        </p:txBody>
      </p:sp>
      <p:sp>
        <p:nvSpPr>
          <p:cNvPr id="909" name="Google Shape;909;p47"/>
          <p:cNvSpPr txBox="1"/>
          <p:nvPr/>
        </p:nvSpPr>
        <p:spPr>
          <a:xfrm>
            <a:off x="5991771" y="3878934"/>
            <a:ext cx="8451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→~1k</a:t>
            </a:r>
            <a:endParaRPr b="1" sz="1800">
              <a:solidFill>
                <a:srgbClr val="FF0000"/>
              </a:solidFill>
              <a:latin typeface="Arial"/>
              <a:ea typeface="Arial"/>
              <a:cs typeface="Arial"/>
              <a:sym typeface="Arial"/>
            </a:endParaRPr>
          </a:p>
        </p:txBody>
      </p:sp>
      <p:sp>
        <p:nvSpPr>
          <p:cNvPr id="910" name="Google Shape;910;p47"/>
          <p:cNvSpPr txBox="1"/>
          <p:nvPr/>
        </p:nvSpPr>
        <p:spPr>
          <a:xfrm>
            <a:off x="5991771" y="4247166"/>
            <a:ext cx="8451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→~1k</a:t>
            </a:r>
            <a:endParaRPr b="1" sz="1800">
              <a:solidFill>
                <a:srgbClr val="FF0000"/>
              </a:solidFill>
              <a:latin typeface="Arial"/>
              <a:ea typeface="Arial"/>
              <a:cs typeface="Arial"/>
              <a:sym typeface="Arial"/>
            </a:endParaRPr>
          </a:p>
        </p:txBody>
      </p:sp>
      <p:sp>
        <p:nvSpPr>
          <p:cNvPr id="911" name="Google Shape;911;p47"/>
          <p:cNvSpPr txBox="1"/>
          <p:nvPr/>
        </p:nvSpPr>
        <p:spPr>
          <a:xfrm>
            <a:off x="5991771" y="4604025"/>
            <a:ext cx="8451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→~1k</a:t>
            </a:r>
            <a:endParaRPr b="1" sz="1800">
              <a:solidFill>
                <a:srgbClr val="FF0000"/>
              </a:solidFill>
              <a:latin typeface="Arial"/>
              <a:ea typeface="Arial"/>
              <a:cs typeface="Arial"/>
              <a:sym typeface="Arial"/>
            </a:endParaRPr>
          </a:p>
        </p:txBody>
      </p:sp>
      <p:sp>
        <p:nvSpPr>
          <p:cNvPr id="912" name="Google Shape;912;p47"/>
          <p:cNvSpPr txBox="1"/>
          <p:nvPr/>
        </p:nvSpPr>
        <p:spPr>
          <a:xfrm>
            <a:off x="4943558" y="1109357"/>
            <a:ext cx="4578369" cy="391839"/>
          </a:xfrm>
          <a:prstGeom prst="rect">
            <a:avLst/>
          </a:prstGeom>
          <a:blipFill rotWithShape="1">
            <a:blip r:embed="rId4">
              <a:alphaModFix/>
            </a:blip>
            <a:stretch>
              <a:fillRect b="-20313" l="-1198" r="-399" t="-781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913" name="Google Shape;91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914" name="Google Shape;914;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48"/>
          <p:cNvSpPr txBox="1"/>
          <p:nvPr>
            <p:ph type="title"/>
          </p:nvPr>
        </p:nvSpPr>
        <p:spPr>
          <a:xfrm>
            <a:off x="580697" y="7127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Objectives of the experiment</a:t>
            </a:r>
            <a:endParaRPr/>
          </a:p>
        </p:txBody>
      </p:sp>
      <p:sp>
        <p:nvSpPr>
          <p:cNvPr id="920" name="Google Shape;920;p48"/>
          <p:cNvSpPr txBox="1"/>
          <p:nvPr>
            <p:ph idx="1" type="body"/>
          </p:nvPr>
        </p:nvSpPr>
        <p:spPr>
          <a:xfrm>
            <a:off x="838200" y="1298028"/>
            <a:ext cx="10515600" cy="2643351"/>
          </a:xfrm>
          <a:prstGeom prst="rect">
            <a:avLst/>
          </a:prstGeom>
          <a:blipFill rotWithShape="1">
            <a:blip r:embed="rId3">
              <a:alphaModFix/>
            </a:blip>
            <a:stretch>
              <a:fillRect b="0" l="-1043" r="-2029" t="-5069"/>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endParaRPr/>
          </a:p>
        </p:txBody>
      </p:sp>
      <p:sp>
        <p:nvSpPr>
          <p:cNvPr id="921" name="Google Shape;921;p48"/>
          <p:cNvSpPr txBox="1"/>
          <p:nvPr/>
        </p:nvSpPr>
        <p:spPr>
          <a:xfrm>
            <a:off x="838200" y="4759352"/>
            <a:ext cx="10515600" cy="2098648"/>
          </a:xfrm>
          <a:prstGeom prst="rect">
            <a:avLst/>
          </a:prstGeom>
          <a:blipFill rotWithShape="1">
            <a:blip r:embed="rId4">
              <a:alphaModFix/>
            </a:blip>
            <a:stretch>
              <a:fillRect b="0" l="-1043" r="0" t="-494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922" name="Google Shape;922;p48"/>
          <p:cNvSpPr txBox="1"/>
          <p:nvPr/>
        </p:nvSpPr>
        <p:spPr>
          <a:xfrm>
            <a:off x="580697" y="3687584"/>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Updates since the previous PAC</a:t>
            </a:r>
            <a:endParaRPr sz="4400">
              <a:solidFill>
                <a:schemeClr val="dk1"/>
              </a:solidFill>
              <a:latin typeface="Arial"/>
              <a:ea typeface="Arial"/>
              <a:cs typeface="Arial"/>
              <a:sym typeface="Arial"/>
            </a:endParaRPr>
          </a:p>
        </p:txBody>
      </p:sp>
      <p:sp>
        <p:nvSpPr>
          <p:cNvPr id="923" name="Google Shape;92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924" name="Google Shape;924;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Backup slides</a:t>
            </a:r>
            <a:endParaRPr/>
          </a:p>
        </p:txBody>
      </p:sp>
      <p:sp>
        <p:nvSpPr>
          <p:cNvPr id="930" name="Google Shape;930;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931" name="Google Shape;931;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932" name="Google Shape;932;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7"/>
          <p:cNvSpPr txBox="1"/>
          <p:nvPr>
            <p:ph type="title"/>
          </p:nvPr>
        </p:nvSpPr>
        <p:spPr>
          <a:xfrm>
            <a:off x="177799" y="-110835"/>
            <a:ext cx="11836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b="1" lang="en-US" sz="4000"/>
              <a:t>Theoretical predictions of octupole deformation</a:t>
            </a:r>
            <a:endParaRPr b="1" sz="4000"/>
          </a:p>
        </p:txBody>
      </p:sp>
      <p:sp>
        <p:nvSpPr>
          <p:cNvPr id="173" name="Google Shape;173;p7"/>
          <p:cNvSpPr txBox="1"/>
          <p:nvPr>
            <p:ph idx="1" type="body"/>
          </p:nvPr>
        </p:nvSpPr>
        <p:spPr>
          <a:xfrm>
            <a:off x="4194688" y="5066320"/>
            <a:ext cx="10515600" cy="121059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Large differences in theories</a:t>
            </a:r>
            <a:endParaRPr/>
          </a:p>
        </p:txBody>
      </p:sp>
      <p:grpSp>
        <p:nvGrpSpPr>
          <p:cNvPr id="174" name="Google Shape;174;p7"/>
          <p:cNvGrpSpPr/>
          <p:nvPr/>
        </p:nvGrpSpPr>
        <p:grpSpPr>
          <a:xfrm>
            <a:off x="247819" y="1009684"/>
            <a:ext cx="1856461" cy="5393562"/>
            <a:chOff x="6109949" y="1091873"/>
            <a:chExt cx="1856461" cy="5393562"/>
          </a:xfrm>
        </p:grpSpPr>
        <p:pic>
          <p:nvPicPr>
            <p:cNvPr descr="http://3.bp.blogspot.com/-VeMPmUz9Q00/UWN0uSEuPxI/AAAAAAAABgM/gYDiLTTo2kY/s1600/shell_Y3.png" id="175" name="Google Shape;175;p7"/>
            <p:cNvPicPr preferRelativeResize="0"/>
            <p:nvPr/>
          </p:nvPicPr>
          <p:blipFill rotWithShape="1">
            <a:blip r:embed="rId3">
              <a:alphaModFix/>
            </a:blip>
            <a:srcRect b="0" l="0" r="0" t="0"/>
            <a:stretch/>
          </p:blipFill>
          <p:spPr>
            <a:xfrm>
              <a:off x="6109949" y="1091873"/>
              <a:ext cx="1856461" cy="5393562"/>
            </a:xfrm>
            <a:prstGeom prst="rect">
              <a:avLst/>
            </a:prstGeom>
            <a:noFill/>
            <a:ln>
              <a:noFill/>
            </a:ln>
          </p:spPr>
        </p:pic>
        <p:sp>
          <p:nvSpPr>
            <p:cNvPr id="176" name="Google Shape;176;p7"/>
            <p:cNvSpPr txBox="1"/>
            <p:nvPr/>
          </p:nvSpPr>
          <p:spPr>
            <a:xfrm>
              <a:off x="6460076" y="3158741"/>
              <a:ext cx="4187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88</a:t>
              </a:r>
              <a:endParaRPr sz="1800">
                <a:solidFill>
                  <a:srgbClr val="FF0000"/>
                </a:solidFill>
                <a:latin typeface="Arial"/>
                <a:ea typeface="Arial"/>
                <a:cs typeface="Arial"/>
                <a:sym typeface="Arial"/>
              </a:endParaRPr>
            </a:p>
          </p:txBody>
        </p:sp>
        <p:sp>
          <p:nvSpPr>
            <p:cNvPr id="177" name="Google Shape;177;p7"/>
            <p:cNvSpPr txBox="1"/>
            <p:nvPr/>
          </p:nvSpPr>
          <p:spPr>
            <a:xfrm>
              <a:off x="6411213" y="2186323"/>
              <a:ext cx="5357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134</a:t>
              </a:r>
              <a:endParaRPr sz="1800">
                <a:solidFill>
                  <a:srgbClr val="FF0000"/>
                </a:solidFill>
                <a:latin typeface="Arial"/>
                <a:ea typeface="Arial"/>
                <a:cs typeface="Arial"/>
                <a:sym typeface="Arial"/>
              </a:endParaRPr>
            </a:p>
          </p:txBody>
        </p:sp>
        <p:sp>
          <p:nvSpPr>
            <p:cNvPr id="178" name="Google Shape;178;p7"/>
            <p:cNvSpPr txBox="1"/>
            <p:nvPr/>
          </p:nvSpPr>
          <p:spPr>
            <a:xfrm>
              <a:off x="6469723" y="4233580"/>
              <a:ext cx="4187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56</a:t>
              </a:r>
              <a:endParaRPr sz="1800">
                <a:solidFill>
                  <a:srgbClr val="FF0000"/>
                </a:solidFill>
                <a:latin typeface="Arial"/>
                <a:ea typeface="Arial"/>
                <a:cs typeface="Arial"/>
                <a:sym typeface="Arial"/>
              </a:endParaRPr>
            </a:p>
          </p:txBody>
        </p:sp>
        <p:sp>
          <p:nvSpPr>
            <p:cNvPr id="179" name="Google Shape;179;p7"/>
            <p:cNvSpPr txBox="1"/>
            <p:nvPr/>
          </p:nvSpPr>
          <p:spPr>
            <a:xfrm>
              <a:off x="6462412" y="5384477"/>
              <a:ext cx="4187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34</a:t>
              </a:r>
              <a:endParaRPr sz="1800">
                <a:solidFill>
                  <a:srgbClr val="FF0000"/>
                </a:solidFill>
                <a:latin typeface="Arial"/>
                <a:ea typeface="Arial"/>
                <a:cs typeface="Arial"/>
                <a:sym typeface="Arial"/>
              </a:endParaRPr>
            </a:p>
          </p:txBody>
        </p:sp>
        <p:cxnSp>
          <p:nvCxnSpPr>
            <p:cNvPr id="180" name="Google Shape;180;p7"/>
            <p:cNvCxnSpPr/>
            <p:nvPr/>
          </p:nvCxnSpPr>
          <p:spPr>
            <a:xfrm flipH="1" rot="10800000">
              <a:off x="6364563" y="2462213"/>
              <a:ext cx="695464" cy="2791"/>
            </a:xfrm>
            <a:prstGeom prst="straightConnector1">
              <a:avLst/>
            </a:prstGeom>
            <a:noFill/>
            <a:ln cap="flat" cmpd="sng" w="19050">
              <a:solidFill>
                <a:srgbClr val="FF0000"/>
              </a:solidFill>
              <a:prstDash val="solid"/>
              <a:miter lim="800000"/>
              <a:headEnd len="sm" w="sm" type="none"/>
              <a:tailEnd len="sm" w="sm" type="none"/>
            </a:ln>
          </p:spPr>
        </p:cxnSp>
        <p:cxnSp>
          <p:nvCxnSpPr>
            <p:cNvPr id="181" name="Google Shape;181;p7"/>
            <p:cNvCxnSpPr/>
            <p:nvPr/>
          </p:nvCxnSpPr>
          <p:spPr>
            <a:xfrm flipH="1" rot="10800000">
              <a:off x="6364563" y="3444462"/>
              <a:ext cx="695464" cy="2791"/>
            </a:xfrm>
            <a:prstGeom prst="straightConnector1">
              <a:avLst/>
            </a:prstGeom>
            <a:noFill/>
            <a:ln cap="flat" cmpd="sng" w="19050">
              <a:solidFill>
                <a:srgbClr val="FF0000"/>
              </a:solidFill>
              <a:prstDash val="solid"/>
              <a:miter lim="800000"/>
              <a:headEnd len="sm" w="sm" type="none"/>
              <a:tailEnd len="sm" w="sm" type="none"/>
            </a:ln>
          </p:spPr>
        </p:cxnSp>
        <p:cxnSp>
          <p:nvCxnSpPr>
            <p:cNvPr id="182" name="Google Shape;182;p7"/>
            <p:cNvCxnSpPr/>
            <p:nvPr/>
          </p:nvCxnSpPr>
          <p:spPr>
            <a:xfrm flipH="1" rot="10800000">
              <a:off x="6358883" y="4519436"/>
              <a:ext cx="695464" cy="2791"/>
            </a:xfrm>
            <a:prstGeom prst="straightConnector1">
              <a:avLst/>
            </a:prstGeom>
            <a:noFill/>
            <a:ln cap="flat" cmpd="sng" w="19050">
              <a:solidFill>
                <a:srgbClr val="FF0000"/>
              </a:solidFill>
              <a:prstDash val="solid"/>
              <a:miter lim="800000"/>
              <a:headEnd len="sm" w="sm" type="none"/>
              <a:tailEnd len="sm" w="sm" type="none"/>
            </a:ln>
          </p:spPr>
        </p:cxnSp>
        <p:cxnSp>
          <p:nvCxnSpPr>
            <p:cNvPr id="183" name="Google Shape;183;p7"/>
            <p:cNvCxnSpPr/>
            <p:nvPr/>
          </p:nvCxnSpPr>
          <p:spPr>
            <a:xfrm flipH="1" rot="10800000">
              <a:off x="6347477" y="5655637"/>
              <a:ext cx="695464" cy="2791"/>
            </a:xfrm>
            <a:prstGeom prst="straightConnector1">
              <a:avLst/>
            </a:prstGeom>
            <a:noFill/>
            <a:ln cap="flat" cmpd="sng" w="19050">
              <a:solidFill>
                <a:srgbClr val="FF0000"/>
              </a:solidFill>
              <a:prstDash val="solid"/>
              <a:miter lim="800000"/>
              <a:headEnd len="sm" w="sm" type="none"/>
              <a:tailEnd len="sm" w="sm" type="none"/>
            </a:ln>
          </p:spPr>
        </p:cxnSp>
      </p:grpSp>
      <p:sp>
        <p:nvSpPr>
          <p:cNvPr id="184" name="Google Shape;184;p7"/>
          <p:cNvSpPr txBox="1"/>
          <p:nvPr/>
        </p:nvSpPr>
        <p:spPr>
          <a:xfrm>
            <a:off x="2053865" y="5671620"/>
            <a:ext cx="3217120" cy="5002669"/>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octupole “magic”</a:t>
            </a:r>
            <a:endParaRPr/>
          </a:p>
        </p:txBody>
      </p:sp>
      <p:sp>
        <p:nvSpPr>
          <p:cNvPr id="185" name="Google Shape;185;p7"/>
          <p:cNvSpPr txBox="1"/>
          <p:nvPr/>
        </p:nvSpPr>
        <p:spPr>
          <a:xfrm>
            <a:off x="2254080" y="6145194"/>
            <a:ext cx="2179167" cy="68220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0000"/>
              </a:buClr>
              <a:buSzPts val="2400"/>
              <a:buFont typeface="Arial"/>
              <a:buNone/>
            </a:pPr>
            <a:r>
              <a:rPr lang="en-US" sz="2400">
                <a:solidFill>
                  <a:srgbClr val="FF0000"/>
                </a:solidFill>
                <a:latin typeface="Arial"/>
                <a:ea typeface="Arial"/>
                <a:cs typeface="Arial"/>
                <a:sym typeface="Arial"/>
              </a:rPr>
              <a:t>Z=56, N=88</a:t>
            </a:r>
            <a:endParaRPr sz="2400">
              <a:solidFill>
                <a:srgbClr val="FF0000"/>
              </a:solidFill>
              <a:latin typeface="Arial"/>
              <a:ea typeface="Arial"/>
              <a:cs typeface="Arial"/>
              <a:sym typeface="Arial"/>
            </a:endParaRPr>
          </a:p>
        </p:txBody>
      </p:sp>
      <p:pic>
        <p:nvPicPr>
          <p:cNvPr id="186" name="Google Shape;186;p7"/>
          <p:cNvPicPr preferRelativeResize="0"/>
          <p:nvPr/>
        </p:nvPicPr>
        <p:blipFill rotWithShape="1">
          <a:blip r:embed="rId4">
            <a:alphaModFix/>
          </a:blip>
          <a:srcRect b="0" l="0" r="0" t="0"/>
          <a:stretch/>
        </p:blipFill>
        <p:spPr>
          <a:xfrm>
            <a:off x="2584535" y="1398579"/>
            <a:ext cx="3450735" cy="3450735"/>
          </a:xfrm>
          <a:prstGeom prst="rect">
            <a:avLst/>
          </a:prstGeom>
          <a:noFill/>
          <a:ln>
            <a:noFill/>
          </a:ln>
        </p:spPr>
      </p:pic>
      <p:sp>
        <p:nvSpPr>
          <p:cNvPr id="187" name="Google Shape;187;p7"/>
          <p:cNvSpPr txBox="1"/>
          <p:nvPr/>
        </p:nvSpPr>
        <p:spPr>
          <a:xfrm>
            <a:off x="3903564" y="1009684"/>
            <a:ext cx="1059366" cy="121059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b="1" lang="en-US" sz="2800">
                <a:solidFill>
                  <a:schemeClr val="dk1"/>
                </a:solidFill>
                <a:latin typeface="Arial"/>
                <a:ea typeface="Arial"/>
                <a:cs typeface="Arial"/>
                <a:sym typeface="Arial"/>
              </a:rPr>
              <a:t>Ba</a:t>
            </a:r>
            <a:endParaRPr b="1" sz="2800">
              <a:solidFill>
                <a:schemeClr val="dk1"/>
              </a:solidFill>
              <a:latin typeface="Arial"/>
              <a:ea typeface="Arial"/>
              <a:cs typeface="Arial"/>
              <a:sym typeface="Arial"/>
            </a:endParaRPr>
          </a:p>
        </p:txBody>
      </p:sp>
      <p:sp>
        <p:nvSpPr>
          <p:cNvPr id="188" name="Google Shape;188;p7"/>
          <p:cNvSpPr txBox="1"/>
          <p:nvPr/>
        </p:nvSpPr>
        <p:spPr>
          <a:xfrm>
            <a:off x="10303341" y="1062015"/>
            <a:ext cx="1059366" cy="121059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b="1" lang="en-US" sz="2800">
                <a:solidFill>
                  <a:schemeClr val="dk1"/>
                </a:solidFill>
                <a:latin typeface="Arial"/>
                <a:ea typeface="Arial"/>
                <a:cs typeface="Arial"/>
                <a:sym typeface="Arial"/>
              </a:rPr>
              <a:t>Nd</a:t>
            </a:r>
            <a:endParaRPr b="1" sz="2800">
              <a:solidFill>
                <a:schemeClr val="dk1"/>
              </a:solidFill>
              <a:latin typeface="Arial"/>
              <a:ea typeface="Arial"/>
              <a:cs typeface="Arial"/>
              <a:sym typeface="Arial"/>
            </a:endParaRPr>
          </a:p>
        </p:txBody>
      </p:sp>
      <p:sp>
        <p:nvSpPr>
          <p:cNvPr id="189" name="Google Shape;189;p7"/>
          <p:cNvSpPr txBox="1"/>
          <p:nvPr/>
        </p:nvSpPr>
        <p:spPr>
          <a:xfrm>
            <a:off x="7354299" y="1062014"/>
            <a:ext cx="1059366" cy="121059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b="1" lang="en-US" sz="2800">
                <a:solidFill>
                  <a:schemeClr val="dk1"/>
                </a:solidFill>
                <a:latin typeface="Arial"/>
                <a:ea typeface="Arial"/>
                <a:cs typeface="Arial"/>
                <a:sym typeface="Arial"/>
              </a:rPr>
              <a:t>Ce</a:t>
            </a:r>
            <a:endParaRPr b="1" sz="2800">
              <a:solidFill>
                <a:schemeClr val="dk1"/>
              </a:solidFill>
              <a:latin typeface="Arial"/>
              <a:ea typeface="Arial"/>
              <a:cs typeface="Arial"/>
              <a:sym typeface="Arial"/>
            </a:endParaRPr>
          </a:p>
        </p:txBody>
      </p:sp>
      <p:pic>
        <p:nvPicPr>
          <p:cNvPr id="190" name="Google Shape;190;p7"/>
          <p:cNvPicPr preferRelativeResize="0"/>
          <p:nvPr/>
        </p:nvPicPr>
        <p:blipFill rotWithShape="1">
          <a:blip r:embed="rId5">
            <a:alphaModFix/>
          </a:blip>
          <a:srcRect b="0" l="0" r="0" t="0"/>
          <a:stretch/>
        </p:blipFill>
        <p:spPr>
          <a:xfrm>
            <a:off x="5811656" y="1505235"/>
            <a:ext cx="3270975" cy="3270975"/>
          </a:xfrm>
          <a:prstGeom prst="rect">
            <a:avLst/>
          </a:prstGeom>
          <a:noFill/>
          <a:ln>
            <a:noFill/>
          </a:ln>
        </p:spPr>
      </p:pic>
      <p:pic>
        <p:nvPicPr>
          <p:cNvPr id="191" name="Google Shape;191;p7"/>
          <p:cNvPicPr preferRelativeResize="0"/>
          <p:nvPr/>
        </p:nvPicPr>
        <p:blipFill rotWithShape="1">
          <a:blip r:embed="rId6">
            <a:alphaModFix/>
          </a:blip>
          <a:srcRect b="0" l="0" r="0" t="0"/>
          <a:stretch/>
        </p:blipFill>
        <p:spPr>
          <a:xfrm>
            <a:off x="8935746" y="1597581"/>
            <a:ext cx="3119342" cy="3119342"/>
          </a:xfrm>
          <a:prstGeom prst="rect">
            <a:avLst/>
          </a:prstGeom>
          <a:noFill/>
          <a:ln>
            <a:noFill/>
          </a:ln>
        </p:spPr>
      </p:pic>
      <p:sp>
        <p:nvSpPr>
          <p:cNvPr id="192" name="Google Shape;19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93" name="Google Shape;193;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50"/>
          <p:cNvSpPr txBox="1"/>
          <p:nvPr>
            <p:ph type="title"/>
          </p:nvPr>
        </p:nvSpPr>
        <p:spPr>
          <a:xfrm>
            <a:off x="825500" y="88126"/>
            <a:ext cx="10515600" cy="1325563"/>
          </a:xfrm>
          <a:prstGeom prst="rect">
            <a:avLst/>
          </a:prstGeom>
          <a:blipFill rotWithShape="1">
            <a:blip r:embed="rId3">
              <a:alphaModFix/>
            </a:blip>
            <a:stretch>
              <a:fillRect b="0" l="-2319" r="0" t="0"/>
            </a:stretch>
          </a:blip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Font typeface="Arial"/>
              <a:buNone/>
            </a:pPr>
            <a:r>
              <a:rPr lang="en-US"/>
              <a:t> </a:t>
            </a:r>
            <a:endParaRPr/>
          </a:p>
        </p:txBody>
      </p:sp>
      <p:sp>
        <p:nvSpPr>
          <p:cNvPr id="938" name="Google Shape;938;p50"/>
          <p:cNvSpPr txBox="1"/>
          <p:nvPr>
            <p:ph idx="1" type="body"/>
          </p:nvPr>
        </p:nvSpPr>
        <p:spPr>
          <a:xfrm>
            <a:off x="825500" y="1328738"/>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Total kinetic energy measurement by Si+CsI system provides proton kinematics</a:t>
            </a:r>
            <a:endParaRPr/>
          </a:p>
        </p:txBody>
      </p:sp>
      <p:grpSp>
        <p:nvGrpSpPr>
          <p:cNvPr id="939" name="Google Shape;939;p50"/>
          <p:cNvGrpSpPr/>
          <p:nvPr/>
        </p:nvGrpSpPr>
        <p:grpSpPr>
          <a:xfrm>
            <a:off x="850900" y="3203892"/>
            <a:ext cx="4935897" cy="3429763"/>
            <a:chOff x="215900" y="4328495"/>
            <a:chExt cx="3365192" cy="2338341"/>
          </a:xfrm>
        </p:grpSpPr>
        <p:grpSp>
          <p:nvGrpSpPr>
            <p:cNvPr id="940" name="Google Shape;940;p50"/>
            <p:cNvGrpSpPr/>
            <p:nvPr/>
          </p:nvGrpSpPr>
          <p:grpSpPr>
            <a:xfrm>
              <a:off x="215900" y="4382044"/>
              <a:ext cx="3365192" cy="2284792"/>
              <a:chOff x="2635500" y="913192"/>
              <a:chExt cx="6920997" cy="4699000"/>
            </a:xfrm>
          </p:grpSpPr>
          <p:pic>
            <p:nvPicPr>
              <p:cNvPr id="941" name="Google Shape;941;p50"/>
              <p:cNvPicPr preferRelativeResize="0"/>
              <p:nvPr/>
            </p:nvPicPr>
            <p:blipFill rotWithShape="1">
              <a:blip r:embed="rId4">
                <a:alphaModFix/>
              </a:blip>
              <a:srcRect b="0" l="0" r="0" t="0"/>
              <a:stretch/>
            </p:blipFill>
            <p:spPr>
              <a:xfrm>
                <a:off x="2635500" y="913192"/>
                <a:ext cx="6920997" cy="4699000"/>
              </a:xfrm>
              <a:prstGeom prst="rect">
                <a:avLst/>
              </a:prstGeom>
              <a:noFill/>
              <a:ln>
                <a:noFill/>
              </a:ln>
            </p:spPr>
          </p:pic>
          <p:sp>
            <p:nvSpPr>
              <p:cNvPr id="942" name="Google Shape;942;p50"/>
              <p:cNvSpPr txBox="1"/>
              <p:nvPr/>
            </p:nvSpPr>
            <p:spPr>
              <a:xfrm>
                <a:off x="5638801" y="2463018"/>
                <a:ext cx="2109140" cy="7595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elastic</a:t>
                </a:r>
                <a:endParaRPr sz="1800">
                  <a:solidFill>
                    <a:schemeClr val="dk1"/>
                  </a:solidFill>
                  <a:latin typeface="Arial"/>
                  <a:ea typeface="Arial"/>
                  <a:cs typeface="Arial"/>
                  <a:sym typeface="Arial"/>
                </a:endParaRPr>
              </a:p>
            </p:txBody>
          </p:sp>
          <p:sp>
            <p:nvSpPr>
              <p:cNvPr id="943" name="Google Shape;943;p50"/>
              <p:cNvSpPr txBox="1"/>
              <p:nvPr/>
            </p:nvSpPr>
            <p:spPr>
              <a:xfrm>
                <a:off x="3395347" y="3839646"/>
                <a:ext cx="2539834" cy="13292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Ex state</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at 3 MeV</a:t>
                </a:r>
                <a:endParaRPr sz="1800">
                  <a:solidFill>
                    <a:schemeClr val="dk1"/>
                  </a:solidFill>
                  <a:latin typeface="Arial"/>
                  <a:ea typeface="Arial"/>
                  <a:cs typeface="Arial"/>
                  <a:sym typeface="Arial"/>
                </a:endParaRPr>
              </a:p>
            </p:txBody>
          </p:sp>
          <p:cxnSp>
            <p:nvCxnSpPr>
              <p:cNvPr id="944" name="Google Shape;944;p50"/>
              <p:cNvCxnSpPr/>
              <p:nvPr/>
            </p:nvCxnSpPr>
            <p:spPr>
              <a:xfrm flipH="1">
                <a:off x="5334000" y="3036332"/>
                <a:ext cx="304800" cy="216478"/>
              </a:xfrm>
              <a:prstGeom prst="straightConnector1">
                <a:avLst/>
              </a:prstGeom>
              <a:noFill/>
              <a:ln cap="flat" cmpd="sng" w="9525">
                <a:solidFill>
                  <a:schemeClr val="dk1"/>
                </a:solidFill>
                <a:prstDash val="solid"/>
                <a:miter lim="800000"/>
                <a:headEnd len="sm" w="sm" type="none"/>
                <a:tailEnd len="med" w="med" type="triangle"/>
              </a:ln>
            </p:spPr>
          </p:cxnSp>
          <p:cxnSp>
            <p:nvCxnSpPr>
              <p:cNvPr id="945" name="Google Shape;945;p50"/>
              <p:cNvCxnSpPr/>
              <p:nvPr/>
            </p:nvCxnSpPr>
            <p:spPr>
              <a:xfrm flipH="1" rot="10800000">
                <a:off x="4089478" y="3437537"/>
                <a:ext cx="575786" cy="578350"/>
              </a:xfrm>
              <a:prstGeom prst="straightConnector1">
                <a:avLst/>
              </a:prstGeom>
              <a:noFill/>
              <a:ln cap="flat" cmpd="sng" w="9525">
                <a:solidFill>
                  <a:schemeClr val="dk1"/>
                </a:solidFill>
                <a:prstDash val="solid"/>
                <a:miter lim="800000"/>
                <a:headEnd len="sm" w="sm" type="none"/>
                <a:tailEnd len="med" w="med" type="triangle"/>
              </a:ln>
            </p:spPr>
          </p:cxnSp>
        </p:grpSp>
        <p:sp>
          <p:nvSpPr>
            <p:cNvPr id="946" name="Google Shape;946;p50"/>
            <p:cNvSpPr txBox="1"/>
            <p:nvPr/>
          </p:nvSpPr>
          <p:spPr>
            <a:xfrm>
              <a:off x="296647" y="4328495"/>
              <a:ext cx="30473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Simulated proton kinematics</a:t>
              </a:r>
              <a:endParaRPr sz="1800">
                <a:solidFill>
                  <a:schemeClr val="dk1"/>
                </a:solidFill>
                <a:latin typeface="Arial"/>
                <a:ea typeface="Arial"/>
                <a:cs typeface="Arial"/>
                <a:sym typeface="Arial"/>
              </a:endParaRPr>
            </a:p>
          </p:txBody>
        </p:sp>
      </p:grpSp>
      <p:sp>
        <p:nvSpPr>
          <p:cNvPr id="947" name="Google Shape;947;p50"/>
          <p:cNvSpPr txBox="1"/>
          <p:nvPr/>
        </p:nvSpPr>
        <p:spPr>
          <a:xfrm>
            <a:off x="875724" y="2426336"/>
            <a:ext cx="5620739" cy="615553"/>
          </a:xfrm>
          <a:prstGeom prst="rect">
            <a:avLst/>
          </a:prstGeom>
          <a:noFill/>
          <a:ln>
            <a:noFill/>
          </a:ln>
        </p:spPr>
        <p:txBody>
          <a:bodyPr anchorCtr="0" anchor="t" bIns="0" lIns="0" spcFirstLastPara="1" rIns="0" wrap="square" tIns="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Feeding from a 3- state &gt;~500 keV above</a:t>
            </a:r>
            <a:br>
              <a:rPr lang="en-US" sz="2000">
                <a:solidFill>
                  <a:schemeClr val="dk1"/>
                </a:solidFill>
                <a:latin typeface="Arial"/>
                <a:ea typeface="Arial"/>
                <a:cs typeface="Arial"/>
                <a:sym typeface="Arial"/>
              </a:rPr>
            </a:br>
            <a:r>
              <a:rPr lang="en-US" sz="2000">
                <a:solidFill>
                  <a:schemeClr val="dk1"/>
                </a:solidFill>
                <a:latin typeface="Arial"/>
                <a:ea typeface="Arial"/>
                <a:cs typeface="Arial"/>
                <a:sym typeface="Arial"/>
              </a:rPr>
              <a:t>→identified from the missing mass</a:t>
            </a:r>
            <a:endParaRPr/>
          </a:p>
        </p:txBody>
      </p:sp>
      <p:pic>
        <p:nvPicPr>
          <p:cNvPr id="948" name="Google Shape;948;p50"/>
          <p:cNvPicPr preferRelativeResize="0"/>
          <p:nvPr/>
        </p:nvPicPr>
        <p:blipFill rotWithShape="1">
          <a:blip r:embed="rId5">
            <a:alphaModFix/>
          </a:blip>
          <a:srcRect b="-336" l="12009" r="60399" t="22289"/>
          <a:stretch/>
        </p:blipFill>
        <p:spPr>
          <a:xfrm>
            <a:off x="7711306" y="2021125"/>
            <a:ext cx="3009247" cy="4606808"/>
          </a:xfrm>
          <a:prstGeom prst="rect">
            <a:avLst/>
          </a:prstGeom>
          <a:noFill/>
          <a:ln>
            <a:noFill/>
          </a:ln>
        </p:spPr>
      </p:pic>
      <p:sp>
        <p:nvSpPr>
          <p:cNvPr id="949" name="Google Shape;949;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950" name="Google Shape;950;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51"/>
          <p:cNvSpPr txBox="1"/>
          <p:nvPr>
            <p:ph type="title"/>
          </p:nvPr>
        </p:nvSpPr>
        <p:spPr>
          <a:xfrm>
            <a:off x="838200" y="-1586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TiNA configurations</a:t>
            </a:r>
            <a:endParaRPr/>
          </a:p>
        </p:txBody>
      </p:sp>
      <p:sp>
        <p:nvSpPr>
          <p:cNvPr id="956" name="Google Shape;956;p51"/>
          <p:cNvSpPr txBox="1"/>
          <p:nvPr>
            <p:ph idx="1" type="body"/>
          </p:nvPr>
        </p:nvSpPr>
        <p:spPr>
          <a:xfrm>
            <a:off x="838200" y="5709535"/>
            <a:ext cx="10515600" cy="88529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With the angled configuration, angular resolution improves while efficiency drops.</a:t>
            </a:r>
            <a:endParaRPr/>
          </a:p>
        </p:txBody>
      </p:sp>
      <p:pic>
        <p:nvPicPr>
          <p:cNvPr id="957" name="Google Shape;957;p51"/>
          <p:cNvPicPr preferRelativeResize="0"/>
          <p:nvPr/>
        </p:nvPicPr>
        <p:blipFill rotWithShape="1">
          <a:blip r:embed="rId3">
            <a:alphaModFix/>
          </a:blip>
          <a:srcRect b="0" l="0" r="0" t="0"/>
          <a:stretch/>
        </p:blipFill>
        <p:spPr>
          <a:xfrm>
            <a:off x="389733" y="2546613"/>
            <a:ext cx="3513754" cy="2714360"/>
          </a:xfrm>
          <a:prstGeom prst="rect">
            <a:avLst/>
          </a:prstGeom>
          <a:noFill/>
          <a:ln>
            <a:noFill/>
          </a:ln>
        </p:spPr>
      </p:pic>
      <p:pic>
        <p:nvPicPr>
          <p:cNvPr id="958" name="Google Shape;958;p51"/>
          <p:cNvPicPr preferRelativeResize="0"/>
          <p:nvPr/>
        </p:nvPicPr>
        <p:blipFill rotWithShape="1">
          <a:blip r:embed="rId4">
            <a:alphaModFix/>
          </a:blip>
          <a:srcRect b="0" l="0" r="0" t="0"/>
          <a:stretch/>
        </p:blipFill>
        <p:spPr>
          <a:xfrm>
            <a:off x="4171423" y="2575451"/>
            <a:ext cx="3513754" cy="2714360"/>
          </a:xfrm>
          <a:prstGeom prst="rect">
            <a:avLst/>
          </a:prstGeom>
          <a:noFill/>
          <a:ln>
            <a:noFill/>
          </a:ln>
        </p:spPr>
      </p:pic>
      <p:pic>
        <p:nvPicPr>
          <p:cNvPr id="959" name="Google Shape;959;p51"/>
          <p:cNvPicPr preferRelativeResize="0"/>
          <p:nvPr/>
        </p:nvPicPr>
        <p:blipFill rotWithShape="1">
          <a:blip r:embed="rId5">
            <a:alphaModFix/>
          </a:blip>
          <a:srcRect b="0" l="0" r="0" t="0"/>
          <a:stretch/>
        </p:blipFill>
        <p:spPr>
          <a:xfrm>
            <a:off x="7953113" y="2575451"/>
            <a:ext cx="3513754" cy="2714360"/>
          </a:xfrm>
          <a:prstGeom prst="rect">
            <a:avLst/>
          </a:prstGeom>
          <a:noFill/>
          <a:ln>
            <a:noFill/>
          </a:ln>
        </p:spPr>
      </p:pic>
      <p:grpSp>
        <p:nvGrpSpPr>
          <p:cNvPr id="960" name="Google Shape;960;p51"/>
          <p:cNvGrpSpPr/>
          <p:nvPr/>
        </p:nvGrpSpPr>
        <p:grpSpPr>
          <a:xfrm>
            <a:off x="1365387" y="972789"/>
            <a:ext cx="1849153" cy="1435128"/>
            <a:chOff x="10019909" y="193952"/>
            <a:chExt cx="2123031" cy="1647685"/>
          </a:xfrm>
        </p:grpSpPr>
        <p:cxnSp>
          <p:nvCxnSpPr>
            <p:cNvPr id="961" name="Google Shape;961;p51"/>
            <p:cNvCxnSpPr/>
            <p:nvPr/>
          </p:nvCxnSpPr>
          <p:spPr>
            <a:xfrm rot="10800000">
              <a:off x="10106024" y="1162362"/>
              <a:ext cx="1885951" cy="0"/>
            </a:xfrm>
            <a:prstGeom prst="straightConnector1">
              <a:avLst/>
            </a:prstGeom>
            <a:noFill/>
            <a:ln cap="flat" cmpd="sng" w="9525">
              <a:solidFill>
                <a:schemeClr val="dk1"/>
              </a:solidFill>
              <a:prstDash val="solid"/>
              <a:miter lim="800000"/>
              <a:headEnd len="sm" w="sm" type="none"/>
              <a:tailEnd len="med" w="med" type="triangle"/>
            </a:ln>
          </p:spPr>
        </p:cxnSp>
        <p:sp>
          <p:nvSpPr>
            <p:cNvPr id="962" name="Google Shape;962;p51"/>
            <p:cNvSpPr/>
            <p:nvPr/>
          </p:nvSpPr>
          <p:spPr>
            <a:xfrm>
              <a:off x="10755842" y="785175"/>
              <a:ext cx="657225" cy="10477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63" name="Google Shape;963;p51"/>
            <p:cNvCxnSpPr/>
            <p:nvPr/>
          </p:nvCxnSpPr>
          <p:spPr>
            <a:xfrm>
              <a:off x="11525249" y="361949"/>
              <a:ext cx="0" cy="561975"/>
            </a:xfrm>
            <a:prstGeom prst="straightConnector1">
              <a:avLst/>
            </a:prstGeom>
            <a:noFill/>
            <a:ln cap="flat" cmpd="sng" w="9525">
              <a:solidFill>
                <a:srgbClr val="757070"/>
              </a:solidFill>
              <a:prstDash val="solid"/>
              <a:miter lim="800000"/>
              <a:headEnd len="sm" w="sm" type="none"/>
              <a:tailEnd len="sm" w="sm" type="none"/>
            </a:ln>
          </p:spPr>
        </p:cxnSp>
        <p:sp>
          <p:nvSpPr>
            <p:cNvPr id="964" name="Google Shape;964;p51"/>
            <p:cNvSpPr/>
            <p:nvPr/>
          </p:nvSpPr>
          <p:spPr>
            <a:xfrm>
              <a:off x="11496674" y="904875"/>
              <a:ext cx="57150" cy="561966"/>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5" name="Google Shape;965;p51"/>
            <p:cNvSpPr txBox="1"/>
            <p:nvPr/>
          </p:nvSpPr>
          <p:spPr>
            <a:xfrm>
              <a:off x="10019909" y="1157301"/>
              <a:ext cx="73593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beam</a:t>
              </a:r>
              <a:endParaRPr sz="1200">
                <a:solidFill>
                  <a:schemeClr val="dk1"/>
                </a:solidFill>
                <a:latin typeface="Arial"/>
                <a:ea typeface="Arial"/>
                <a:cs typeface="Arial"/>
                <a:sym typeface="Arial"/>
              </a:endParaRPr>
            </a:p>
          </p:txBody>
        </p:sp>
        <p:sp>
          <p:nvSpPr>
            <p:cNvPr id="966" name="Google Shape;966;p51"/>
            <p:cNvSpPr txBox="1"/>
            <p:nvPr/>
          </p:nvSpPr>
          <p:spPr>
            <a:xfrm>
              <a:off x="10746371" y="193952"/>
              <a:ext cx="73593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TiNA</a:t>
              </a:r>
              <a:endParaRPr sz="1200">
                <a:solidFill>
                  <a:schemeClr val="dk1"/>
                </a:solidFill>
                <a:latin typeface="Arial"/>
                <a:ea typeface="Arial"/>
                <a:cs typeface="Arial"/>
                <a:sym typeface="Arial"/>
              </a:endParaRPr>
            </a:p>
          </p:txBody>
        </p:sp>
        <p:sp>
          <p:nvSpPr>
            <p:cNvPr id="967" name="Google Shape;967;p51"/>
            <p:cNvSpPr txBox="1"/>
            <p:nvPr/>
          </p:nvSpPr>
          <p:spPr>
            <a:xfrm>
              <a:off x="11407007" y="1564638"/>
              <a:ext cx="73593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target</a:t>
              </a:r>
              <a:endParaRPr sz="1200">
                <a:solidFill>
                  <a:schemeClr val="dk1"/>
                </a:solidFill>
                <a:latin typeface="Arial"/>
                <a:ea typeface="Arial"/>
                <a:cs typeface="Arial"/>
                <a:sym typeface="Arial"/>
              </a:endParaRPr>
            </a:p>
          </p:txBody>
        </p:sp>
        <p:sp>
          <p:nvSpPr>
            <p:cNvPr id="968" name="Google Shape;968;p51"/>
            <p:cNvSpPr/>
            <p:nvPr/>
          </p:nvSpPr>
          <p:spPr>
            <a:xfrm>
              <a:off x="10755842" y="1428885"/>
              <a:ext cx="657225" cy="10477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969" name="Google Shape;969;p51"/>
          <p:cNvGrpSpPr/>
          <p:nvPr/>
        </p:nvGrpSpPr>
        <p:grpSpPr>
          <a:xfrm>
            <a:off x="5083334" y="1033891"/>
            <a:ext cx="1849153" cy="1443901"/>
            <a:chOff x="10019909" y="233624"/>
            <a:chExt cx="2123031" cy="1657758"/>
          </a:xfrm>
        </p:grpSpPr>
        <p:cxnSp>
          <p:nvCxnSpPr>
            <p:cNvPr id="970" name="Google Shape;970;p51"/>
            <p:cNvCxnSpPr/>
            <p:nvPr/>
          </p:nvCxnSpPr>
          <p:spPr>
            <a:xfrm rot="10800000">
              <a:off x="10106024" y="1162362"/>
              <a:ext cx="1885951" cy="0"/>
            </a:xfrm>
            <a:prstGeom prst="straightConnector1">
              <a:avLst/>
            </a:prstGeom>
            <a:noFill/>
            <a:ln cap="flat" cmpd="sng" w="9525">
              <a:solidFill>
                <a:schemeClr val="dk1"/>
              </a:solidFill>
              <a:prstDash val="solid"/>
              <a:miter lim="800000"/>
              <a:headEnd len="sm" w="sm" type="none"/>
              <a:tailEnd len="med" w="med" type="triangle"/>
            </a:ln>
          </p:spPr>
        </p:cxnSp>
        <p:sp>
          <p:nvSpPr>
            <p:cNvPr id="971" name="Google Shape;971;p51"/>
            <p:cNvSpPr/>
            <p:nvPr/>
          </p:nvSpPr>
          <p:spPr>
            <a:xfrm rot="-1800000">
              <a:off x="10789314" y="637116"/>
              <a:ext cx="657225" cy="10477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72" name="Google Shape;972;p51"/>
            <p:cNvCxnSpPr/>
            <p:nvPr/>
          </p:nvCxnSpPr>
          <p:spPr>
            <a:xfrm>
              <a:off x="11525249" y="361949"/>
              <a:ext cx="0" cy="561975"/>
            </a:xfrm>
            <a:prstGeom prst="straightConnector1">
              <a:avLst/>
            </a:prstGeom>
            <a:noFill/>
            <a:ln cap="flat" cmpd="sng" w="9525">
              <a:solidFill>
                <a:srgbClr val="757070"/>
              </a:solidFill>
              <a:prstDash val="solid"/>
              <a:miter lim="800000"/>
              <a:headEnd len="sm" w="sm" type="none"/>
              <a:tailEnd len="sm" w="sm" type="none"/>
            </a:ln>
          </p:spPr>
        </p:cxnSp>
        <p:sp>
          <p:nvSpPr>
            <p:cNvPr id="973" name="Google Shape;973;p51"/>
            <p:cNvSpPr/>
            <p:nvPr/>
          </p:nvSpPr>
          <p:spPr>
            <a:xfrm>
              <a:off x="11496674" y="904875"/>
              <a:ext cx="57150" cy="561966"/>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4" name="Google Shape;974;p51"/>
            <p:cNvSpPr txBox="1"/>
            <p:nvPr/>
          </p:nvSpPr>
          <p:spPr>
            <a:xfrm>
              <a:off x="10019909" y="1157301"/>
              <a:ext cx="73593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beam</a:t>
              </a:r>
              <a:endParaRPr sz="1200">
                <a:solidFill>
                  <a:schemeClr val="dk1"/>
                </a:solidFill>
                <a:latin typeface="Arial"/>
                <a:ea typeface="Arial"/>
                <a:cs typeface="Arial"/>
                <a:sym typeface="Arial"/>
              </a:endParaRPr>
            </a:p>
          </p:txBody>
        </p:sp>
        <p:sp>
          <p:nvSpPr>
            <p:cNvPr id="975" name="Google Shape;975;p51"/>
            <p:cNvSpPr txBox="1"/>
            <p:nvPr/>
          </p:nvSpPr>
          <p:spPr>
            <a:xfrm>
              <a:off x="10772579" y="233624"/>
              <a:ext cx="73593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TiNA</a:t>
              </a:r>
              <a:endParaRPr sz="1200">
                <a:solidFill>
                  <a:schemeClr val="dk1"/>
                </a:solidFill>
                <a:latin typeface="Arial"/>
                <a:ea typeface="Arial"/>
                <a:cs typeface="Arial"/>
                <a:sym typeface="Arial"/>
              </a:endParaRPr>
            </a:p>
          </p:txBody>
        </p:sp>
        <p:sp>
          <p:nvSpPr>
            <p:cNvPr id="976" name="Google Shape;976;p51"/>
            <p:cNvSpPr txBox="1"/>
            <p:nvPr/>
          </p:nvSpPr>
          <p:spPr>
            <a:xfrm>
              <a:off x="11407007" y="1564638"/>
              <a:ext cx="73593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target</a:t>
              </a:r>
              <a:endParaRPr sz="1200">
                <a:solidFill>
                  <a:schemeClr val="dk1"/>
                </a:solidFill>
                <a:latin typeface="Arial"/>
                <a:ea typeface="Arial"/>
                <a:cs typeface="Arial"/>
                <a:sym typeface="Arial"/>
              </a:endParaRPr>
            </a:p>
          </p:txBody>
        </p:sp>
        <p:sp>
          <p:nvSpPr>
            <p:cNvPr id="977" name="Google Shape;977;p51"/>
            <p:cNvSpPr/>
            <p:nvPr/>
          </p:nvSpPr>
          <p:spPr>
            <a:xfrm rot="1800000">
              <a:off x="10787346" y="1629319"/>
              <a:ext cx="657225" cy="10477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978" name="Google Shape;978;p51"/>
          <p:cNvGrpSpPr/>
          <p:nvPr/>
        </p:nvGrpSpPr>
        <p:grpSpPr>
          <a:xfrm>
            <a:off x="8807693" y="1055625"/>
            <a:ext cx="1849153" cy="1527441"/>
            <a:chOff x="10019909" y="255358"/>
            <a:chExt cx="2123031" cy="1753670"/>
          </a:xfrm>
        </p:grpSpPr>
        <p:cxnSp>
          <p:nvCxnSpPr>
            <p:cNvPr id="979" name="Google Shape;979;p51"/>
            <p:cNvCxnSpPr/>
            <p:nvPr/>
          </p:nvCxnSpPr>
          <p:spPr>
            <a:xfrm rot="10800000">
              <a:off x="10106024" y="1162362"/>
              <a:ext cx="1885951" cy="0"/>
            </a:xfrm>
            <a:prstGeom prst="straightConnector1">
              <a:avLst/>
            </a:prstGeom>
            <a:noFill/>
            <a:ln cap="flat" cmpd="sng" w="9525">
              <a:solidFill>
                <a:schemeClr val="dk1"/>
              </a:solidFill>
              <a:prstDash val="solid"/>
              <a:miter lim="800000"/>
              <a:headEnd len="sm" w="sm" type="none"/>
              <a:tailEnd len="med" w="med" type="triangle"/>
            </a:ln>
          </p:spPr>
        </p:cxnSp>
        <p:sp>
          <p:nvSpPr>
            <p:cNvPr id="980" name="Google Shape;980;p51"/>
            <p:cNvSpPr/>
            <p:nvPr/>
          </p:nvSpPr>
          <p:spPr>
            <a:xfrm rot="-2700000">
              <a:off x="10872563" y="572471"/>
              <a:ext cx="657225" cy="10477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81" name="Google Shape;981;p51"/>
            <p:cNvCxnSpPr/>
            <p:nvPr/>
          </p:nvCxnSpPr>
          <p:spPr>
            <a:xfrm>
              <a:off x="11525249" y="361949"/>
              <a:ext cx="0" cy="561975"/>
            </a:xfrm>
            <a:prstGeom prst="straightConnector1">
              <a:avLst/>
            </a:prstGeom>
            <a:noFill/>
            <a:ln cap="flat" cmpd="sng" w="9525">
              <a:solidFill>
                <a:srgbClr val="757070"/>
              </a:solidFill>
              <a:prstDash val="solid"/>
              <a:miter lim="800000"/>
              <a:headEnd len="sm" w="sm" type="none"/>
              <a:tailEnd len="sm" w="sm" type="none"/>
            </a:ln>
          </p:spPr>
        </p:cxnSp>
        <p:sp>
          <p:nvSpPr>
            <p:cNvPr id="982" name="Google Shape;982;p51"/>
            <p:cNvSpPr/>
            <p:nvPr/>
          </p:nvSpPr>
          <p:spPr>
            <a:xfrm>
              <a:off x="11496674" y="904875"/>
              <a:ext cx="57150" cy="561966"/>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3" name="Google Shape;983;p51"/>
            <p:cNvSpPr txBox="1"/>
            <p:nvPr/>
          </p:nvSpPr>
          <p:spPr>
            <a:xfrm>
              <a:off x="10019909" y="1157301"/>
              <a:ext cx="73593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beam</a:t>
              </a:r>
              <a:endParaRPr sz="1200">
                <a:solidFill>
                  <a:schemeClr val="dk1"/>
                </a:solidFill>
                <a:latin typeface="Arial"/>
                <a:ea typeface="Arial"/>
                <a:cs typeface="Arial"/>
                <a:sym typeface="Arial"/>
              </a:endParaRPr>
            </a:p>
          </p:txBody>
        </p:sp>
        <p:sp>
          <p:nvSpPr>
            <p:cNvPr id="984" name="Google Shape;984;p51"/>
            <p:cNvSpPr txBox="1"/>
            <p:nvPr/>
          </p:nvSpPr>
          <p:spPr>
            <a:xfrm>
              <a:off x="10755842" y="255358"/>
              <a:ext cx="73593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TiNA</a:t>
              </a:r>
              <a:endParaRPr sz="1200">
                <a:solidFill>
                  <a:schemeClr val="dk1"/>
                </a:solidFill>
                <a:latin typeface="Arial"/>
                <a:ea typeface="Arial"/>
                <a:cs typeface="Arial"/>
                <a:sym typeface="Arial"/>
              </a:endParaRPr>
            </a:p>
          </p:txBody>
        </p:sp>
        <p:sp>
          <p:nvSpPr>
            <p:cNvPr id="985" name="Google Shape;985;p51"/>
            <p:cNvSpPr txBox="1"/>
            <p:nvPr/>
          </p:nvSpPr>
          <p:spPr>
            <a:xfrm>
              <a:off x="11407007" y="1564638"/>
              <a:ext cx="73593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target</a:t>
              </a:r>
              <a:endParaRPr sz="1200">
                <a:solidFill>
                  <a:schemeClr val="dk1"/>
                </a:solidFill>
                <a:latin typeface="Arial"/>
                <a:ea typeface="Arial"/>
                <a:cs typeface="Arial"/>
                <a:sym typeface="Arial"/>
              </a:endParaRPr>
            </a:p>
          </p:txBody>
        </p:sp>
        <p:sp>
          <p:nvSpPr>
            <p:cNvPr id="986" name="Google Shape;986;p51"/>
            <p:cNvSpPr/>
            <p:nvPr/>
          </p:nvSpPr>
          <p:spPr>
            <a:xfrm rot="2700000">
              <a:off x="10881559" y="1687233"/>
              <a:ext cx="657225" cy="10477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987" name="Google Shape;987;p51"/>
          <p:cNvSpPr txBox="1"/>
          <p:nvPr/>
        </p:nvSpPr>
        <p:spPr>
          <a:xfrm>
            <a:off x="734713" y="1279330"/>
            <a:ext cx="136760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flat</a:t>
            </a:r>
            <a:endParaRPr sz="2800">
              <a:solidFill>
                <a:schemeClr val="dk1"/>
              </a:solidFill>
              <a:latin typeface="Arial"/>
              <a:ea typeface="Arial"/>
              <a:cs typeface="Arial"/>
              <a:sym typeface="Arial"/>
            </a:endParaRPr>
          </a:p>
        </p:txBody>
      </p:sp>
      <p:sp>
        <p:nvSpPr>
          <p:cNvPr id="988" name="Google Shape;988;p51"/>
          <p:cNvSpPr txBox="1"/>
          <p:nvPr/>
        </p:nvSpPr>
        <p:spPr>
          <a:xfrm>
            <a:off x="4410496" y="1282815"/>
            <a:ext cx="136760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30deg</a:t>
            </a:r>
            <a:endParaRPr/>
          </a:p>
        </p:txBody>
      </p:sp>
      <p:sp>
        <p:nvSpPr>
          <p:cNvPr id="989" name="Google Shape;989;p51"/>
          <p:cNvSpPr txBox="1"/>
          <p:nvPr/>
        </p:nvSpPr>
        <p:spPr>
          <a:xfrm>
            <a:off x="8089182" y="1311468"/>
            <a:ext cx="136760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45deg</a:t>
            </a:r>
            <a:endParaRPr/>
          </a:p>
        </p:txBody>
      </p:sp>
      <p:sp>
        <p:nvSpPr>
          <p:cNvPr id="990" name="Google Shape;990;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991" name="Google Shape;991;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pic>
        <p:nvPicPr>
          <p:cNvPr id="996" name="Google Shape;996;p52"/>
          <p:cNvPicPr preferRelativeResize="0"/>
          <p:nvPr/>
        </p:nvPicPr>
        <p:blipFill rotWithShape="1">
          <a:blip r:embed="rId3">
            <a:alphaModFix/>
          </a:blip>
          <a:srcRect b="9448" l="28750" r="18282" t="14099"/>
          <a:stretch/>
        </p:blipFill>
        <p:spPr>
          <a:xfrm>
            <a:off x="7591425" y="3298347"/>
            <a:ext cx="4600575" cy="3569178"/>
          </a:xfrm>
          <a:prstGeom prst="rect">
            <a:avLst/>
          </a:prstGeom>
          <a:noFill/>
          <a:ln>
            <a:noFill/>
          </a:ln>
        </p:spPr>
      </p:pic>
      <p:sp>
        <p:nvSpPr>
          <p:cNvPr id="997" name="Google Shape;997;p52"/>
          <p:cNvSpPr txBox="1"/>
          <p:nvPr>
            <p:ph type="title"/>
          </p:nvPr>
        </p:nvSpPr>
        <p:spPr>
          <a:xfrm>
            <a:off x="838200" y="18256"/>
            <a:ext cx="10515600" cy="1325563"/>
          </a:xfrm>
          <a:prstGeom prst="rect">
            <a:avLst/>
          </a:prstGeom>
          <a:blipFill rotWithShape="1">
            <a:blip r:embed="rId4">
              <a:alphaModFix/>
            </a:blip>
            <a:stretch>
              <a:fillRect b="0" l="-2377" r="0" t="0"/>
            </a:stretch>
          </a:blip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Font typeface="Arial"/>
              <a:buNone/>
            </a:pPr>
            <a:r>
              <a:rPr lang="en-US"/>
              <a:t> </a:t>
            </a:r>
            <a:endParaRPr/>
          </a:p>
        </p:txBody>
      </p:sp>
      <p:sp>
        <p:nvSpPr>
          <p:cNvPr id="998" name="Google Shape;998;p52"/>
          <p:cNvSpPr txBox="1"/>
          <p:nvPr>
            <p:ph idx="1" type="body"/>
          </p:nvPr>
        </p:nvSpPr>
        <p:spPr>
          <a:xfrm>
            <a:off x="666750" y="1422399"/>
            <a:ext cx="10515600" cy="5149851"/>
          </a:xfrm>
          <a:prstGeom prst="rect">
            <a:avLst/>
          </a:prstGeom>
          <a:blipFill rotWithShape="1">
            <a:blip r:embed="rId5">
              <a:alphaModFix/>
            </a:blip>
            <a:stretch>
              <a:fillRect b="0" l="-1043" r="0" t="-1657"/>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endParaRPr/>
          </a:p>
        </p:txBody>
      </p:sp>
      <p:sp>
        <p:nvSpPr>
          <p:cNvPr id="999" name="Google Shape;999;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000" name="Google Shape;1000;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pic>
        <p:nvPicPr>
          <p:cNvPr id="1005" name="Google Shape;1005;p53"/>
          <p:cNvPicPr preferRelativeResize="0"/>
          <p:nvPr/>
        </p:nvPicPr>
        <p:blipFill rotWithShape="1">
          <a:blip r:embed="rId3">
            <a:alphaModFix/>
          </a:blip>
          <a:srcRect b="9448" l="28750" r="18282" t="14099"/>
          <a:stretch/>
        </p:blipFill>
        <p:spPr>
          <a:xfrm>
            <a:off x="7591425" y="3298347"/>
            <a:ext cx="4600575" cy="3569178"/>
          </a:xfrm>
          <a:prstGeom prst="rect">
            <a:avLst/>
          </a:prstGeom>
          <a:noFill/>
          <a:ln>
            <a:noFill/>
          </a:ln>
        </p:spPr>
      </p:pic>
      <p:sp>
        <p:nvSpPr>
          <p:cNvPr id="1006" name="Google Shape;1006;p53"/>
          <p:cNvSpPr txBox="1"/>
          <p:nvPr>
            <p:ph type="title"/>
          </p:nvPr>
        </p:nvSpPr>
        <p:spPr>
          <a:xfrm>
            <a:off x="838200" y="18256"/>
            <a:ext cx="10515600" cy="1325563"/>
          </a:xfrm>
          <a:prstGeom prst="rect">
            <a:avLst/>
          </a:prstGeom>
          <a:blipFill rotWithShape="1">
            <a:blip r:embed="rId4">
              <a:alphaModFix/>
            </a:blip>
            <a:stretch>
              <a:fillRect b="0" l="-2377" r="0" t="0"/>
            </a:stretch>
          </a:blip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Font typeface="Arial"/>
              <a:buNone/>
            </a:pPr>
            <a:r>
              <a:rPr lang="en-US"/>
              <a:t> </a:t>
            </a:r>
            <a:endParaRPr/>
          </a:p>
        </p:txBody>
      </p:sp>
      <p:sp>
        <p:nvSpPr>
          <p:cNvPr id="1007" name="Google Shape;1007;p53"/>
          <p:cNvSpPr txBox="1"/>
          <p:nvPr>
            <p:ph idx="1" type="body"/>
          </p:nvPr>
        </p:nvSpPr>
        <p:spPr>
          <a:xfrm>
            <a:off x="666750" y="1422399"/>
            <a:ext cx="10515600" cy="5149851"/>
          </a:xfrm>
          <a:prstGeom prst="rect">
            <a:avLst/>
          </a:prstGeom>
          <a:blipFill rotWithShape="1">
            <a:blip r:embed="rId5">
              <a:alphaModFix/>
            </a:blip>
            <a:stretch>
              <a:fillRect b="0" l="-1043" r="0" t="-1657"/>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endParaRPr/>
          </a:p>
        </p:txBody>
      </p:sp>
      <p:sp>
        <p:nvSpPr>
          <p:cNvPr id="1008" name="Google Shape;1008;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009" name="Google Shape;1009;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t/>
            </a:r>
            <a:endParaRPr/>
          </a:p>
        </p:txBody>
      </p:sp>
      <p:pic>
        <p:nvPicPr>
          <p:cNvPr id="1015" name="Google Shape;1015;p54"/>
          <p:cNvPicPr preferRelativeResize="0"/>
          <p:nvPr/>
        </p:nvPicPr>
        <p:blipFill rotWithShape="1">
          <a:blip r:embed="rId3">
            <a:alphaModFix/>
          </a:blip>
          <a:srcRect b="23581" l="17864" r="36864" t="24652"/>
          <a:stretch/>
        </p:blipFill>
        <p:spPr>
          <a:xfrm>
            <a:off x="719666" y="1794933"/>
            <a:ext cx="6675589" cy="4834469"/>
          </a:xfrm>
          <a:prstGeom prst="rect">
            <a:avLst/>
          </a:prstGeom>
          <a:noFill/>
          <a:ln>
            <a:noFill/>
          </a:ln>
        </p:spPr>
      </p:pic>
      <p:sp>
        <p:nvSpPr>
          <p:cNvPr id="1016" name="Google Shape;1016;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017" name="Google Shape;1017;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PACE4 calculation of the proton distribution by fusion</a:t>
            </a:r>
            <a:endParaRPr/>
          </a:p>
        </p:txBody>
      </p:sp>
      <p:sp>
        <p:nvSpPr>
          <p:cNvPr id="1023" name="Google Shape;1023;p55"/>
          <p:cNvSpPr txBox="1"/>
          <p:nvPr>
            <p:ph idx="1" type="body"/>
          </p:nvPr>
        </p:nvSpPr>
        <p:spPr>
          <a:xfrm>
            <a:off x="838200" y="6273798"/>
            <a:ext cx="10515600" cy="284163"/>
          </a:xfrm>
          <a:prstGeom prst="rect">
            <a:avLst/>
          </a:prstGeom>
          <a:noFill/>
          <a:ln>
            <a:noFill/>
          </a:ln>
        </p:spPr>
        <p:txBody>
          <a:bodyPr anchorCtr="0" anchor="t" bIns="45700" lIns="91425" spcFirstLastPara="1" rIns="91425" wrap="square" tIns="45700">
            <a:normAutofit fontScale="55000" lnSpcReduction="20000"/>
          </a:bodyPr>
          <a:lstStyle/>
          <a:p>
            <a:pPr indent="-130810" lvl="0" marL="228600" rtl="0" algn="l">
              <a:lnSpc>
                <a:spcPct val="90000"/>
              </a:lnSpc>
              <a:spcBef>
                <a:spcPts val="0"/>
              </a:spcBef>
              <a:spcAft>
                <a:spcPts val="0"/>
              </a:spcAft>
              <a:buClr>
                <a:schemeClr val="dk1"/>
              </a:buClr>
              <a:buSzPct val="100000"/>
              <a:buNone/>
            </a:pPr>
            <a:r>
              <a:t/>
            </a:r>
            <a:endParaRPr/>
          </a:p>
        </p:txBody>
      </p:sp>
      <p:pic>
        <p:nvPicPr>
          <p:cNvPr id="1024" name="Google Shape;1024;p55"/>
          <p:cNvPicPr preferRelativeResize="0"/>
          <p:nvPr/>
        </p:nvPicPr>
        <p:blipFill rotWithShape="1">
          <a:blip r:embed="rId3">
            <a:alphaModFix/>
          </a:blip>
          <a:srcRect b="0" l="0" r="0" t="0"/>
          <a:stretch/>
        </p:blipFill>
        <p:spPr>
          <a:xfrm>
            <a:off x="2265469" y="1423880"/>
            <a:ext cx="6954888" cy="4824519"/>
          </a:xfrm>
          <a:prstGeom prst="rect">
            <a:avLst/>
          </a:prstGeom>
          <a:noFill/>
          <a:ln>
            <a:noFill/>
          </a:ln>
        </p:spPr>
      </p:pic>
      <p:sp>
        <p:nvSpPr>
          <p:cNvPr id="1025" name="Google Shape;1025;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026" name="Google Shape;1026;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56"/>
          <p:cNvSpPr txBox="1"/>
          <p:nvPr>
            <p:ph type="title"/>
          </p:nvPr>
        </p:nvSpPr>
        <p:spPr>
          <a:xfrm>
            <a:off x="838199" y="1825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Proton kinematic curves by simulation</a:t>
            </a:r>
            <a:endParaRPr/>
          </a:p>
        </p:txBody>
      </p:sp>
      <p:pic>
        <p:nvPicPr>
          <p:cNvPr id="1032" name="Google Shape;1032;p56"/>
          <p:cNvPicPr preferRelativeResize="0"/>
          <p:nvPr/>
        </p:nvPicPr>
        <p:blipFill rotWithShape="1">
          <a:blip r:embed="rId3">
            <a:alphaModFix/>
          </a:blip>
          <a:srcRect b="0" l="0" r="0" t="0"/>
          <a:stretch/>
        </p:blipFill>
        <p:spPr>
          <a:xfrm>
            <a:off x="2635500" y="913192"/>
            <a:ext cx="6920997" cy="4699000"/>
          </a:xfrm>
          <a:prstGeom prst="rect">
            <a:avLst/>
          </a:prstGeom>
          <a:noFill/>
          <a:ln>
            <a:noFill/>
          </a:ln>
        </p:spPr>
      </p:pic>
      <p:sp>
        <p:nvSpPr>
          <p:cNvPr id="1033" name="Google Shape;1033;p56"/>
          <p:cNvSpPr txBox="1"/>
          <p:nvPr/>
        </p:nvSpPr>
        <p:spPr>
          <a:xfrm>
            <a:off x="5393267" y="2667000"/>
            <a:ext cx="8803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elastic</a:t>
            </a:r>
            <a:endParaRPr sz="1800">
              <a:solidFill>
                <a:schemeClr val="dk1"/>
              </a:solidFill>
              <a:latin typeface="Arial"/>
              <a:ea typeface="Arial"/>
              <a:cs typeface="Arial"/>
              <a:sym typeface="Arial"/>
            </a:endParaRPr>
          </a:p>
        </p:txBody>
      </p:sp>
      <p:sp>
        <p:nvSpPr>
          <p:cNvPr id="1034" name="Google Shape;1034;p56"/>
          <p:cNvSpPr txBox="1"/>
          <p:nvPr/>
        </p:nvSpPr>
        <p:spPr>
          <a:xfrm>
            <a:off x="3733801" y="4089399"/>
            <a:ext cx="114326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Ex state</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at 3 MeV</a:t>
            </a:r>
            <a:endParaRPr sz="1800">
              <a:solidFill>
                <a:schemeClr val="dk1"/>
              </a:solidFill>
              <a:latin typeface="Arial"/>
              <a:ea typeface="Arial"/>
              <a:cs typeface="Arial"/>
              <a:sym typeface="Arial"/>
            </a:endParaRPr>
          </a:p>
        </p:txBody>
      </p:sp>
      <p:cxnSp>
        <p:nvCxnSpPr>
          <p:cNvPr id="1035" name="Google Shape;1035;p56"/>
          <p:cNvCxnSpPr/>
          <p:nvPr/>
        </p:nvCxnSpPr>
        <p:spPr>
          <a:xfrm flipH="1">
            <a:off x="5334000" y="3036332"/>
            <a:ext cx="304800" cy="216478"/>
          </a:xfrm>
          <a:prstGeom prst="straightConnector1">
            <a:avLst/>
          </a:prstGeom>
          <a:noFill/>
          <a:ln cap="flat" cmpd="sng" w="9525">
            <a:solidFill>
              <a:schemeClr val="dk1"/>
            </a:solidFill>
            <a:prstDash val="solid"/>
            <a:miter lim="800000"/>
            <a:headEnd len="sm" w="sm" type="none"/>
            <a:tailEnd len="med" w="med" type="triangle"/>
          </a:ln>
        </p:spPr>
      </p:cxnSp>
      <p:cxnSp>
        <p:nvCxnSpPr>
          <p:cNvPr id="1036" name="Google Shape;1036;p56"/>
          <p:cNvCxnSpPr/>
          <p:nvPr/>
        </p:nvCxnSpPr>
        <p:spPr>
          <a:xfrm flipH="1" rot="10800000">
            <a:off x="4453467" y="3931285"/>
            <a:ext cx="423596" cy="217382"/>
          </a:xfrm>
          <a:prstGeom prst="straightConnector1">
            <a:avLst/>
          </a:prstGeom>
          <a:noFill/>
          <a:ln cap="flat" cmpd="sng" w="9525">
            <a:solidFill>
              <a:schemeClr val="dk1"/>
            </a:solidFill>
            <a:prstDash val="solid"/>
            <a:miter lim="800000"/>
            <a:headEnd len="sm" w="sm" type="none"/>
            <a:tailEnd len="med" w="med" type="triangle"/>
          </a:ln>
        </p:spPr>
      </p:cxnSp>
      <p:sp>
        <p:nvSpPr>
          <p:cNvPr id="1037" name="Google Shape;1037;p56"/>
          <p:cNvSpPr txBox="1"/>
          <p:nvPr>
            <p:ph idx="1" type="body"/>
          </p:nvPr>
        </p:nvSpPr>
        <p:spPr>
          <a:xfrm>
            <a:off x="838200" y="5583353"/>
            <a:ext cx="4919133" cy="102576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5 mg/cm2 target</a:t>
            </a:r>
            <a:endParaRPr/>
          </a:p>
          <a:p>
            <a:pPr indent="-228600" lvl="0" marL="228600" rtl="0" algn="l">
              <a:lnSpc>
                <a:spcPct val="90000"/>
              </a:lnSpc>
              <a:spcBef>
                <a:spcPts val="1000"/>
              </a:spcBef>
              <a:spcAft>
                <a:spcPts val="0"/>
              </a:spcAft>
              <a:buClr>
                <a:schemeClr val="dk1"/>
              </a:buClr>
              <a:buSzPts val="2800"/>
              <a:buChar char="•"/>
            </a:pPr>
            <a:r>
              <a:rPr lang="en-US"/>
              <a:t>TiNA</a:t>
            </a:r>
            <a:endParaRPr/>
          </a:p>
          <a:p>
            <a:pPr indent="0" lvl="0" marL="0" rtl="0" algn="l">
              <a:lnSpc>
                <a:spcPct val="90000"/>
              </a:lnSpc>
              <a:spcBef>
                <a:spcPts val="1000"/>
              </a:spcBef>
              <a:spcAft>
                <a:spcPts val="0"/>
              </a:spcAft>
              <a:buClr>
                <a:schemeClr val="dk1"/>
              </a:buClr>
              <a:buSzPts val="2800"/>
              <a:buNone/>
            </a:pPr>
            <a:r>
              <a:t/>
            </a:r>
            <a:endParaRPr/>
          </a:p>
        </p:txBody>
      </p:sp>
      <p:sp>
        <p:nvSpPr>
          <p:cNvPr id="1038" name="Google Shape;1038;p56"/>
          <p:cNvSpPr txBox="1"/>
          <p:nvPr/>
        </p:nvSpPr>
        <p:spPr>
          <a:xfrm>
            <a:off x="6273636" y="5612192"/>
            <a:ext cx="4919133" cy="1025769"/>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3 % CsI resolution</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sp>
        <p:nvSpPr>
          <p:cNvPr id="1039" name="Google Shape;1039;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040" name="Google Shape;1040;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57"/>
          <p:cNvSpPr txBox="1"/>
          <p:nvPr>
            <p:ph type="title"/>
          </p:nvPr>
        </p:nvSpPr>
        <p:spPr>
          <a:xfrm>
            <a:off x="838200" y="7725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Level schemes of N=88 isotones</a:t>
            </a:r>
            <a:endParaRPr/>
          </a:p>
        </p:txBody>
      </p:sp>
      <p:pic>
        <p:nvPicPr>
          <p:cNvPr id="1046" name="Google Shape;1046;p57"/>
          <p:cNvPicPr preferRelativeResize="0"/>
          <p:nvPr/>
        </p:nvPicPr>
        <p:blipFill rotWithShape="1">
          <a:blip r:embed="rId3">
            <a:alphaModFix/>
          </a:blip>
          <a:srcRect b="0" l="0" r="0" t="0"/>
          <a:stretch/>
        </p:blipFill>
        <p:spPr>
          <a:xfrm>
            <a:off x="951652" y="967527"/>
            <a:ext cx="10017935" cy="5703147"/>
          </a:xfrm>
          <a:prstGeom prst="rect">
            <a:avLst/>
          </a:prstGeom>
          <a:noFill/>
          <a:ln>
            <a:noFill/>
          </a:ln>
        </p:spPr>
      </p:pic>
      <p:sp>
        <p:nvSpPr>
          <p:cNvPr id="1047" name="Google Shape;1047;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048" name="Google Shape;1048;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58"/>
          <p:cNvSpPr txBox="1"/>
          <p:nvPr>
            <p:ph type="title"/>
          </p:nvPr>
        </p:nvSpPr>
        <p:spPr>
          <a:xfrm>
            <a:off x="838200" y="857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Level schemes of N=90 isotones</a:t>
            </a:r>
            <a:endParaRPr/>
          </a:p>
        </p:txBody>
      </p:sp>
      <p:pic>
        <p:nvPicPr>
          <p:cNvPr id="1054" name="Google Shape;1054;p58"/>
          <p:cNvPicPr preferRelativeResize="0"/>
          <p:nvPr/>
        </p:nvPicPr>
        <p:blipFill rotWithShape="1">
          <a:blip r:embed="rId3">
            <a:alphaModFix/>
          </a:blip>
          <a:srcRect b="0" l="0" r="0" t="0"/>
          <a:stretch/>
        </p:blipFill>
        <p:spPr>
          <a:xfrm>
            <a:off x="890016" y="1690688"/>
            <a:ext cx="10411968" cy="4829205"/>
          </a:xfrm>
          <a:prstGeom prst="rect">
            <a:avLst/>
          </a:prstGeom>
          <a:noFill/>
          <a:ln>
            <a:noFill/>
          </a:ln>
        </p:spPr>
      </p:pic>
      <p:sp>
        <p:nvSpPr>
          <p:cNvPr id="1055" name="Google Shape;1055;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056" name="Google Shape;1056;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Suppressed E1 rate in </a:t>
            </a:r>
            <a:r>
              <a:rPr baseline="30000" lang="en-US"/>
              <a:t>146</a:t>
            </a:r>
            <a:r>
              <a:rPr lang="en-US"/>
              <a:t>Ba</a:t>
            </a:r>
            <a:endParaRPr/>
          </a:p>
        </p:txBody>
      </p:sp>
      <p:pic>
        <p:nvPicPr>
          <p:cNvPr id="1062" name="Google Shape;1062;p59"/>
          <p:cNvPicPr preferRelativeResize="0"/>
          <p:nvPr/>
        </p:nvPicPr>
        <p:blipFill rotWithShape="1">
          <a:blip r:embed="rId3">
            <a:alphaModFix/>
          </a:blip>
          <a:srcRect b="0" l="0" r="0" t="0"/>
          <a:stretch/>
        </p:blipFill>
        <p:spPr>
          <a:xfrm>
            <a:off x="6912655" y="2084518"/>
            <a:ext cx="5161196" cy="874779"/>
          </a:xfrm>
          <a:prstGeom prst="rect">
            <a:avLst/>
          </a:prstGeom>
          <a:noFill/>
          <a:ln>
            <a:noFill/>
          </a:ln>
        </p:spPr>
      </p:pic>
      <p:pic>
        <p:nvPicPr>
          <p:cNvPr id="1063" name="Google Shape;1063;p59"/>
          <p:cNvPicPr preferRelativeResize="0"/>
          <p:nvPr/>
        </p:nvPicPr>
        <p:blipFill rotWithShape="1">
          <a:blip r:embed="rId4">
            <a:alphaModFix/>
          </a:blip>
          <a:srcRect b="0" l="0" r="0" t="0"/>
          <a:stretch/>
        </p:blipFill>
        <p:spPr>
          <a:xfrm>
            <a:off x="387350" y="1436914"/>
            <a:ext cx="3212193" cy="5110810"/>
          </a:xfrm>
          <a:prstGeom prst="rect">
            <a:avLst/>
          </a:prstGeom>
          <a:noFill/>
          <a:ln>
            <a:noFill/>
          </a:ln>
        </p:spPr>
      </p:pic>
      <p:pic>
        <p:nvPicPr>
          <p:cNvPr id="1064" name="Google Shape;1064;p59"/>
          <p:cNvPicPr preferRelativeResize="0"/>
          <p:nvPr/>
        </p:nvPicPr>
        <p:blipFill rotWithShape="1">
          <a:blip r:embed="rId5">
            <a:alphaModFix/>
          </a:blip>
          <a:srcRect b="0" l="0" r="0" t="0"/>
          <a:stretch/>
        </p:blipFill>
        <p:spPr>
          <a:xfrm>
            <a:off x="4157445" y="3011935"/>
            <a:ext cx="6363377" cy="3679151"/>
          </a:xfrm>
          <a:prstGeom prst="rect">
            <a:avLst/>
          </a:prstGeom>
          <a:noFill/>
          <a:ln>
            <a:noFill/>
          </a:ln>
        </p:spPr>
      </p:pic>
      <p:sp>
        <p:nvSpPr>
          <p:cNvPr id="1065" name="Google Shape;1065;p59"/>
          <p:cNvSpPr/>
          <p:nvPr/>
        </p:nvSpPr>
        <p:spPr>
          <a:xfrm>
            <a:off x="2833653" y="2062108"/>
            <a:ext cx="4079002"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595959"/>
              </a:buClr>
              <a:buSzPts val="1800"/>
              <a:buFont typeface="Arial"/>
              <a:buNone/>
            </a:pPr>
            <a:r>
              <a:rPr b="0" i="0" lang="en-US" sz="1800" u="none" cap="none" strike="noStrike">
                <a:solidFill>
                  <a:srgbClr val="595959"/>
                </a:solidFill>
                <a:latin typeface="Arial"/>
                <a:ea typeface="Arial"/>
                <a:cs typeface="Arial"/>
                <a:sym typeface="Arial"/>
              </a:rPr>
              <a:t>shell effect becomes 0 at Z=46, N=90 </a:t>
            </a:r>
            <a:endParaRPr b="0" i="0" sz="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800"/>
              <a:buFont typeface="Arial"/>
              <a:buNone/>
            </a:pPr>
            <a:r>
              <a:rPr b="0" i="0" lang="en-US" sz="1800" u="none" cap="none" strike="noStrike">
                <a:solidFill>
                  <a:srgbClr val="595959"/>
                </a:solidFill>
                <a:latin typeface="Arial"/>
                <a:ea typeface="Arial"/>
                <a:cs typeface="Arial"/>
                <a:sym typeface="Arial"/>
              </a:rPr>
              <a:t>negative dipole moment in </a:t>
            </a:r>
            <a:r>
              <a:rPr b="0" baseline="30000" i="0" lang="en-US" sz="1800" u="none" cap="none" strike="noStrike">
                <a:solidFill>
                  <a:srgbClr val="595959"/>
                </a:solidFill>
                <a:latin typeface="Arial"/>
                <a:ea typeface="Arial"/>
                <a:cs typeface="Arial"/>
                <a:sym typeface="Arial"/>
              </a:rPr>
              <a:t>148</a:t>
            </a:r>
            <a:r>
              <a:rPr b="0" i="0" lang="en-US" sz="1800" u="none" cap="none" strike="noStrike">
                <a:solidFill>
                  <a:srgbClr val="595959"/>
                </a:solidFill>
                <a:latin typeface="Arial"/>
                <a:ea typeface="Arial"/>
                <a:cs typeface="Arial"/>
                <a:sym typeface="Arial"/>
              </a:rPr>
              <a:t>Ba</a:t>
            </a:r>
            <a:endParaRPr b="0" i="0" sz="1800" u="none" cap="none" strike="noStrike">
              <a:solidFill>
                <a:schemeClr val="dk1"/>
              </a:solidFill>
              <a:latin typeface="Arial"/>
              <a:ea typeface="Arial"/>
              <a:cs typeface="Arial"/>
              <a:sym typeface="Arial"/>
            </a:endParaRPr>
          </a:p>
        </p:txBody>
      </p:sp>
      <p:sp>
        <p:nvSpPr>
          <p:cNvPr id="1066" name="Google Shape;1066;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067" name="Google Shape;1067;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b="1" lang="en-US"/>
              <a:t>Probes for the octupole collectivity</a:t>
            </a:r>
            <a:endParaRPr b="1"/>
          </a:p>
        </p:txBody>
      </p:sp>
      <p:sp>
        <p:nvSpPr>
          <p:cNvPr id="199" name="Google Shape;199;p4"/>
          <p:cNvSpPr txBox="1"/>
          <p:nvPr>
            <p:ph idx="1" type="body"/>
          </p:nvPr>
        </p:nvSpPr>
        <p:spPr>
          <a:xfrm>
            <a:off x="838200" y="1825625"/>
            <a:ext cx="10515600" cy="4351338"/>
          </a:xfrm>
          <a:prstGeom prst="rect">
            <a:avLst/>
          </a:prstGeom>
          <a:blipFill rotWithShape="1">
            <a:blip r:embed="rId3">
              <a:alphaModFix/>
            </a:blip>
            <a:stretch>
              <a:fillRect b="0" l="-1043" r="0" t="-2241"/>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endParaRPr/>
          </a:p>
        </p:txBody>
      </p:sp>
      <p:sp>
        <p:nvSpPr>
          <p:cNvPr id="200" name="Google Shape;20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
        <p:nvSpPr>
          <p:cNvPr id="201" name="Google Shape;20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Isovector/Isoscalar octupole</a:t>
            </a:r>
            <a:endParaRPr/>
          </a:p>
        </p:txBody>
      </p:sp>
      <p:sp>
        <p:nvSpPr>
          <p:cNvPr id="1073" name="Google Shape;1073;p60"/>
          <p:cNvSpPr txBox="1"/>
          <p:nvPr/>
        </p:nvSpPr>
        <p:spPr>
          <a:xfrm>
            <a:off x="838200" y="2010381"/>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595959"/>
                </a:solidFill>
                <a:latin typeface="Arial"/>
                <a:ea typeface="Arial"/>
                <a:cs typeface="Arial"/>
                <a:sym typeface="Arial"/>
              </a:rPr>
              <a:t>Mn/Mp by (p,p’) and (d,d’) measurements</a:t>
            </a:r>
            <a:endParaRPr sz="1800">
              <a:solidFill>
                <a:schemeClr val="dk1"/>
              </a:solidFill>
              <a:latin typeface="Arial"/>
              <a:ea typeface="Arial"/>
              <a:cs typeface="Arial"/>
              <a:sym typeface="Arial"/>
            </a:endParaRPr>
          </a:p>
        </p:txBody>
      </p:sp>
      <p:pic>
        <p:nvPicPr>
          <p:cNvPr id="1074" name="Google Shape;1074;p60"/>
          <p:cNvPicPr preferRelativeResize="0"/>
          <p:nvPr/>
        </p:nvPicPr>
        <p:blipFill rotWithShape="1">
          <a:blip r:embed="rId3">
            <a:alphaModFix/>
          </a:blip>
          <a:srcRect b="0" l="0" r="0" t="0"/>
          <a:stretch/>
        </p:blipFill>
        <p:spPr>
          <a:xfrm>
            <a:off x="838200" y="3200052"/>
            <a:ext cx="11049655" cy="983343"/>
          </a:xfrm>
          <a:prstGeom prst="rect">
            <a:avLst/>
          </a:prstGeom>
          <a:noFill/>
          <a:ln>
            <a:noFill/>
          </a:ln>
        </p:spPr>
      </p:pic>
      <p:pic>
        <p:nvPicPr>
          <p:cNvPr id="1075" name="Google Shape;1075;p60"/>
          <p:cNvPicPr preferRelativeResize="0"/>
          <p:nvPr/>
        </p:nvPicPr>
        <p:blipFill rotWithShape="1">
          <a:blip r:embed="rId4">
            <a:alphaModFix/>
          </a:blip>
          <a:srcRect b="0" l="0" r="0" t="0"/>
          <a:stretch/>
        </p:blipFill>
        <p:spPr>
          <a:xfrm>
            <a:off x="1562518" y="4572847"/>
            <a:ext cx="9791282" cy="1321164"/>
          </a:xfrm>
          <a:prstGeom prst="rect">
            <a:avLst/>
          </a:prstGeom>
          <a:noFill/>
          <a:ln>
            <a:noFill/>
          </a:ln>
        </p:spPr>
      </p:pic>
      <p:sp>
        <p:nvSpPr>
          <p:cNvPr id="1076" name="Google Shape;1076;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077" name="Google Shape;1077;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pic>
        <p:nvPicPr>
          <p:cNvPr id="1082" name="Google Shape;1082;p61"/>
          <p:cNvPicPr preferRelativeResize="0"/>
          <p:nvPr/>
        </p:nvPicPr>
        <p:blipFill rotWithShape="1">
          <a:blip r:embed="rId3">
            <a:alphaModFix/>
          </a:blip>
          <a:srcRect b="60724" l="22014" r="29722" t="16537"/>
          <a:stretch/>
        </p:blipFill>
        <p:spPr>
          <a:xfrm>
            <a:off x="5825026" y="248814"/>
            <a:ext cx="6315450" cy="1599308"/>
          </a:xfrm>
          <a:prstGeom prst="rect">
            <a:avLst/>
          </a:prstGeom>
          <a:noFill/>
          <a:ln>
            <a:noFill/>
          </a:ln>
        </p:spPr>
      </p:pic>
      <p:sp>
        <p:nvSpPr>
          <p:cNvPr id="1083" name="Google Shape;1083;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Cluster interpretation?</a:t>
            </a:r>
            <a:endParaRPr/>
          </a:p>
        </p:txBody>
      </p:sp>
      <p:grpSp>
        <p:nvGrpSpPr>
          <p:cNvPr id="1084" name="Google Shape;1084;p61"/>
          <p:cNvGrpSpPr/>
          <p:nvPr/>
        </p:nvGrpSpPr>
        <p:grpSpPr>
          <a:xfrm>
            <a:off x="3102924" y="1885889"/>
            <a:ext cx="9183970" cy="4853382"/>
            <a:chOff x="3008030" y="234889"/>
            <a:chExt cx="9183970" cy="4853382"/>
          </a:xfrm>
        </p:grpSpPr>
        <p:pic>
          <p:nvPicPr>
            <p:cNvPr id="1085" name="Google Shape;1085;p61"/>
            <p:cNvPicPr preferRelativeResize="0"/>
            <p:nvPr/>
          </p:nvPicPr>
          <p:blipFill rotWithShape="1">
            <a:blip r:embed="rId4">
              <a:alphaModFix/>
            </a:blip>
            <a:srcRect b="32041" l="27362" r="30207" t="21060"/>
            <a:stretch/>
          </p:blipFill>
          <p:spPr>
            <a:xfrm>
              <a:off x="3008030" y="1304731"/>
              <a:ext cx="6368435" cy="3783540"/>
            </a:xfrm>
            <a:prstGeom prst="rect">
              <a:avLst/>
            </a:prstGeom>
            <a:noFill/>
            <a:ln>
              <a:noFill/>
            </a:ln>
          </p:spPr>
        </p:pic>
        <p:pic>
          <p:nvPicPr>
            <p:cNvPr id="1086" name="Google Shape;1086;p61"/>
            <p:cNvPicPr preferRelativeResize="0"/>
            <p:nvPr/>
          </p:nvPicPr>
          <p:blipFill rotWithShape="1">
            <a:blip r:embed="rId5">
              <a:alphaModFix/>
            </a:blip>
            <a:srcRect b="16150" l="42847" r="36528" t="14341"/>
            <a:stretch/>
          </p:blipFill>
          <p:spPr>
            <a:xfrm>
              <a:off x="9530981" y="533204"/>
              <a:ext cx="2514601" cy="4555067"/>
            </a:xfrm>
            <a:prstGeom prst="rect">
              <a:avLst/>
            </a:prstGeom>
            <a:noFill/>
            <a:ln>
              <a:noFill/>
            </a:ln>
          </p:spPr>
        </p:pic>
        <p:sp>
          <p:nvSpPr>
            <p:cNvPr id="1087" name="Google Shape;1087;p61"/>
            <p:cNvSpPr txBox="1"/>
            <p:nvPr/>
          </p:nvSpPr>
          <p:spPr>
            <a:xfrm>
              <a:off x="3159339" y="234889"/>
              <a:ext cx="9032661" cy="139315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0+ → 1- cross section measurement</a:t>
              </a:r>
              <a:br>
                <a:rPr lang="en-US" sz="2800">
                  <a:solidFill>
                    <a:schemeClr val="dk1"/>
                  </a:solidFill>
                  <a:latin typeface="Arial"/>
                  <a:ea typeface="Arial"/>
                  <a:cs typeface="Arial"/>
                  <a:sym typeface="Arial"/>
                </a:rPr>
              </a:br>
              <a:r>
                <a:rPr lang="en-US" sz="2800">
                  <a:solidFill>
                    <a:schemeClr val="dk1"/>
                  </a:solidFill>
                  <a:latin typeface="Arial"/>
                  <a:ea typeface="Arial"/>
                  <a:cs typeface="Arial"/>
                  <a:sym typeface="Arial"/>
                </a:rPr>
                <a:t>can be compared?</a:t>
              </a:r>
              <a:endParaRPr/>
            </a:p>
          </p:txBody>
        </p:sp>
      </p:grpSp>
      <p:pic>
        <p:nvPicPr>
          <p:cNvPr id="1088" name="Google Shape;1088;p61"/>
          <p:cNvPicPr preferRelativeResize="0"/>
          <p:nvPr/>
        </p:nvPicPr>
        <p:blipFill rotWithShape="1">
          <a:blip r:embed="rId6">
            <a:alphaModFix/>
          </a:blip>
          <a:srcRect b="581" l="49011" r="24479" t="21803"/>
          <a:stretch/>
        </p:blipFill>
        <p:spPr>
          <a:xfrm>
            <a:off x="22083" y="1690688"/>
            <a:ext cx="3232150" cy="5086350"/>
          </a:xfrm>
          <a:prstGeom prst="rect">
            <a:avLst/>
          </a:prstGeom>
          <a:noFill/>
          <a:ln>
            <a:noFill/>
          </a:ln>
        </p:spPr>
      </p:pic>
      <p:sp>
        <p:nvSpPr>
          <p:cNvPr id="1089" name="Google Shape;1089;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090" name="Google Shape;1090;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62"/>
          <p:cNvSpPr txBox="1"/>
          <p:nvPr>
            <p:ph type="title"/>
          </p:nvPr>
        </p:nvSpPr>
        <p:spPr>
          <a:xfrm>
            <a:off x="838200" y="-2630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Non-axial octupole deformation</a:t>
            </a:r>
            <a:endParaRPr/>
          </a:p>
        </p:txBody>
      </p:sp>
      <p:sp>
        <p:nvSpPr>
          <p:cNvPr id="1096" name="Google Shape;1096;p62"/>
          <p:cNvSpPr txBox="1"/>
          <p:nvPr>
            <p:ph idx="1" type="body"/>
          </p:nvPr>
        </p:nvSpPr>
        <p:spPr>
          <a:xfrm>
            <a:off x="1920743" y="4864741"/>
            <a:ext cx="8238301" cy="190995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endParaRPr/>
          </a:p>
        </p:txBody>
      </p:sp>
      <p:sp>
        <p:nvSpPr>
          <p:cNvPr id="1097" name="Google Shape;1097;p62"/>
          <p:cNvSpPr txBox="1"/>
          <p:nvPr/>
        </p:nvSpPr>
        <p:spPr>
          <a:xfrm>
            <a:off x="6944400" y="6320693"/>
            <a:ext cx="48846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 Jachimowicz et al, PRC 95, 034329 (2017)</a:t>
            </a:r>
            <a:endParaRPr sz="1800">
              <a:solidFill>
                <a:schemeClr val="dk1"/>
              </a:solidFill>
              <a:latin typeface="Arial"/>
              <a:ea typeface="Arial"/>
              <a:cs typeface="Arial"/>
              <a:sym typeface="Arial"/>
            </a:endParaRPr>
          </a:p>
        </p:txBody>
      </p:sp>
      <p:grpSp>
        <p:nvGrpSpPr>
          <p:cNvPr id="1098" name="Google Shape;1098;p62"/>
          <p:cNvGrpSpPr/>
          <p:nvPr/>
        </p:nvGrpSpPr>
        <p:grpSpPr>
          <a:xfrm>
            <a:off x="457549" y="1299262"/>
            <a:ext cx="1411304" cy="4351338"/>
            <a:chOff x="659543" y="940188"/>
            <a:chExt cx="2026991" cy="5542593"/>
          </a:xfrm>
        </p:grpSpPr>
        <p:pic>
          <p:nvPicPr>
            <p:cNvPr id="1099" name="Google Shape;1099;p62"/>
            <p:cNvPicPr preferRelativeResize="0"/>
            <p:nvPr/>
          </p:nvPicPr>
          <p:blipFill rotWithShape="1">
            <a:blip r:embed="rId3">
              <a:alphaModFix/>
            </a:blip>
            <a:srcRect b="5557" l="41801" r="46942" t="61914"/>
            <a:stretch/>
          </p:blipFill>
          <p:spPr>
            <a:xfrm>
              <a:off x="688569" y="5308610"/>
              <a:ext cx="722673" cy="1174171"/>
            </a:xfrm>
            <a:prstGeom prst="rect">
              <a:avLst/>
            </a:prstGeom>
            <a:noFill/>
            <a:ln>
              <a:noFill/>
            </a:ln>
          </p:spPr>
        </p:pic>
        <p:pic>
          <p:nvPicPr>
            <p:cNvPr id="1100" name="Google Shape;1100;p62"/>
            <p:cNvPicPr preferRelativeResize="0"/>
            <p:nvPr/>
          </p:nvPicPr>
          <p:blipFill rotWithShape="1">
            <a:blip r:embed="rId4">
              <a:alphaModFix/>
            </a:blip>
            <a:srcRect b="0" l="0" r="0" t="0"/>
            <a:stretch/>
          </p:blipFill>
          <p:spPr>
            <a:xfrm>
              <a:off x="659543" y="940188"/>
              <a:ext cx="2026991" cy="2728641"/>
            </a:xfrm>
            <a:prstGeom prst="rect">
              <a:avLst/>
            </a:prstGeom>
            <a:noFill/>
            <a:ln>
              <a:noFill/>
            </a:ln>
          </p:spPr>
        </p:pic>
        <p:pic>
          <p:nvPicPr>
            <p:cNvPr id="1101" name="Google Shape;1101;p62"/>
            <p:cNvPicPr preferRelativeResize="0"/>
            <p:nvPr/>
          </p:nvPicPr>
          <p:blipFill rotWithShape="1">
            <a:blip r:embed="rId3">
              <a:alphaModFix/>
            </a:blip>
            <a:srcRect b="5556" l="56227" r="31355" t="61673"/>
            <a:stretch/>
          </p:blipFill>
          <p:spPr>
            <a:xfrm>
              <a:off x="1622683" y="4419233"/>
              <a:ext cx="797227" cy="1182891"/>
            </a:xfrm>
            <a:prstGeom prst="rect">
              <a:avLst/>
            </a:prstGeom>
            <a:noFill/>
            <a:ln>
              <a:noFill/>
            </a:ln>
          </p:spPr>
        </p:pic>
        <p:pic>
          <p:nvPicPr>
            <p:cNvPr id="1102" name="Google Shape;1102;p62"/>
            <p:cNvPicPr preferRelativeResize="0"/>
            <p:nvPr/>
          </p:nvPicPr>
          <p:blipFill rotWithShape="1">
            <a:blip r:embed="rId3">
              <a:alphaModFix/>
            </a:blip>
            <a:srcRect b="40179" l="56015" r="31356" t="25694"/>
            <a:stretch/>
          </p:blipFill>
          <p:spPr>
            <a:xfrm>
              <a:off x="711440" y="3701931"/>
              <a:ext cx="810794" cy="1231820"/>
            </a:xfrm>
            <a:prstGeom prst="rect">
              <a:avLst/>
            </a:prstGeom>
            <a:noFill/>
            <a:ln>
              <a:noFill/>
            </a:ln>
          </p:spPr>
        </p:pic>
      </p:grpSp>
      <p:pic>
        <p:nvPicPr>
          <p:cNvPr id="1103" name="Google Shape;1103;p62"/>
          <p:cNvPicPr preferRelativeResize="0"/>
          <p:nvPr/>
        </p:nvPicPr>
        <p:blipFill rotWithShape="1">
          <a:blip r:embed="rId5">
            <a:alphaModFix/>
          </a:blip>
          <a:srcRect b="21727" l="10962" r="7778" t="23211"/>
          <a:stretch/>
        </p:blipFill>
        <p:spPr>
          <a:xfrm>
            <a:off x="2393786" y="1088606"/>
            <a:ext cx="8799147" cy="3776135"/>
          </a:xfrm>
          <a:prstGeom prst="rect">
            <a:avLst/>
          </a:prstGeom>
          <a:noFill/>
          <a:ln>
            <a:noFill/>
          </a:ln>
        </p:spPr>
      </p:pic>
      <p:sp>
        <p:nvSpPr>
          <p:cNvPr id="1104" name="Google Shape;1104;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105" name="Google Shape;1105;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pic>
        <p:nvPicPr>
          <p:cNvPr id="1110" name="Google Shape;1110;p63"/>
          <p:cNvPicPr preferRelativeResize="0"/>
          <p:nvPr/>
        </p:nvPicPr>
        <p:blipFill rotWithShape="1">
          <a:blip r:embed="rId3">
            <a:alphaModFix/>
          </a:blip>
          <a:srcRect b="9448" l="28750" r="18282" t="14099"/>
          <a:stretch/>
        </p:blipFill>
        <p:spPr>
          <a:xfrm>
            <a:off x="7591425" y="3298347"/>
            <a:ext cx="4600575" cy="3569178"/>
          </a:xfrm>
          <a:prstGeom prst="rect">
            <a:avLst/>
          </a:prstGeom>
          <a:noFill/>
          <a:ln>
            <a:noFill/>
          </a:ln>
        </p:spPr>
      </p:pic>
      <p:sp>
        <p:nvSpPr>
          <p:cNvPr id="1111" name="Google Shape;1111;p63"/>
          <p:cNvSpPr txBox="1"/>
          <p:nvPr>
            <p:ph type="title"/>
          </p:nvPr>
        </p:nvSpPr>
        <p:spPr>
          <a:xfrm>
            <a:off x="838200" y="18256"/>
            <a:ext cx="10515600" cy="1325563"/>
          </a:xfrm>
          <a:prstGeom prst="rect">
            <a:avLst/>
          </a:prstGeom>
          <a:blipFill rotWithShape="1">
            <a:blip r:embed="rId4">
              <a:alphaModFix/>
            </a:blip>
            <a:stretch>
              <a:fillRect b="0" l="-2377" r="0" t="0"/>
            </a:stretch>
          </a:blip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Font typeface="Arial"/>
              <a:buNone/>
            </a:pPr>
            <a:r>
              <a:rPr lang="en-US"/>
              <a:t> </a:t>
            </a:r>
            <a:endParaRPr/>
          </a:p>
        </p:txBody>
      </p:sp>
      <p:sp>
        <p:nvSpPr>
          <p:cNvPr id="1112" name="Google Shape;1112;p63"/>
          <p:cNvSpPr txBox="1"/>
          <p:nvPr>
            <p:ph idx="1" type="body"/>
          </p:nvPr>
        </p:nvSpPr>
        <p:spPr>
          <a:xfrm>
            <a:off x="666750" y="1422399"/>
            <a:ext cx="10515600" cy="5149851"/>
          </a:xfrm>
          <a:prstGeom prst="rect">
            <a:avLst/>
          </a:prstGeom>
          <a:blipFill rotWithShape="1">
            <a:blip r:embed="rId5">
              <a:alphaModFix/>
            </a:blip>
            <a:stretch>
              <a:fillRect b="0" l="-1043" r="0" t="-1657"/>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endParaRPr/>
          </a:p>
        </p:txBody>
      </p:sp>
      <p:sp>
        <p:nvSpPr>
          <p:cNvPr id="1113" name="Google Shape;1113;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114" name="Google Shape;1114;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t/>
            </a:r>
            <a:endParaRPr/>
          </a:p>
        </p:txBody>
      </p:sp>
      <p:pic>
        <p:nvPicPr>
          <p:cNvPr id="1120" name="Google Shape;1120;p64"/>
          <p:cNvPicPr preferRelativeResize="0"/>
          <p:nvPr/>
        </p:nvPicPr>
        <p:blipFill rotWithShape="1">
          <a:blip r:embed="rId3">
            <a:alphaModFix/>
          </a:blip>
          <a:srcRect b="23581" l="17864" r="36864" t="24652"/>
          <a:stretch/>
        </p:blipFill>
        <p:spPr>
          <a:xfrm>
            <a:off x="719666" y="1794933"/>
            <a:ext cx="6675589" cy="4834469"/>
          </a:xfrm>
          <a:prstGeom prst="rect">
            <a:avLst/>
          </a:prstGeom>
          <a:noFill/>
          <a:ln>
            <a:noFill/>
          </a:ln>
        </p:spPr>
      </p:pic>
      <p:sp>
        <p:nvSpPr>
          <p:cNvPr id="1121" name="Google Shape;1121;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122" name="Google Shape;1122;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Differencial cross sections by ECIS</a:t>
            </a:r>
            <a:endParaRPr/>
          </a:p>
        </p:txBody>
      </p:sp>
      <p:sp>
        <p:nvSpPr>
          <p:cNvPr id="1128" name="Google Shape;1128;p65"/>
          <p:cNvSpPr txBox="1"/>
          <p:nvPr>
            <p:ph idx="1" type="body"/>
          </p:nvPr>
        </p:nvSpPr>
        <p:spPr>
          <a:xfrm>
            <a:off x="838200" y="6198393"/>
            <a:ext cx="10515600" cy="588963"/>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129" name="Google Shape;1129;p65"/>
          <p:cNvPicPr preferRelativeResize="0"/>
          <p:nvPr/>
        </p:nvPicPr>
        <p:blipFill rotWithShape="1">
          <a:blip r:embed="rId3">
            <a:alphaModFix/>
          </a:blip>
          <a:srcRect b="0" l="0" r="0" t="0"/>
          <a:stretch/>
        </p:blipFill>
        <p:spPr>
          <a:xfrm>
            <a:off x="2745528" y="1790167"/>
            <a:ext cx="6700943" cy="4161899"/>
          </a:xfrm>
          <a:prstGeom prst="rect">
            <a:avLst/>
          </a:prstGeom>
          <a:noFill/>
          <a:ln>
            <a:noFill/>
          </a:ln>
        </p:spPr>
      </p:pic>
      <p:sp>
        <p:nvSpPr>
          <p:cNvPr id="1130" name="Google Shape;1130;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131" name="Google Shape;1131;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PACE4 calculation of the proton distribution by fusion</a:t>
            </a:r>
            <a:endParaRPr/>
          </a:p>
        </p:txBody>
      </p:sp>
      <p:sp>
        <p:nvSpPr>
          <p:cNvPr id="1137" name="Google Shape;1137;p66"/>
          <p:cNvSpPr txBox="1"/>
          <p:nvPr>
            <p:ph idx="1" type="body"/>
          </p:nvPr>
        </p:nvSpPr>
        <p:spPr>
          <a:xfrm>
            <a:off x="838200" y="6273798"/>
            <a:ext cx="10515600" cy="284163"/>
          </a:xfrm>
          <a:prstGeom prst="rect">
            <a:avLst/>
          </a:prstGeom>
          <a:noFill/>
          <a:ln>
            <a:noFill/>
          </a:ln>
        </p:spPr>
        <p:txBody>
          <a:bodyPr anchorCtr="0" anchor="t" bIns="45700" lIns="91425" spcFirstLastPara="1" rIns="91425" wrap="square" tIns="45700">
            <a:normAutofit fontScale="55000" lnSpcReduction="20000"/>
          </a:bodyPr>
          <a:lstStyle/>
          <a:p>
            <a:pPr indent="-130810" lvl="0" marL="228600" rtl="0" algn="l">
              <a:lnSpc>
                <a:spcPct val="90000"/>
              </a:lnSpc>
              <a:spcBef>
                <a:spcPts val="0"/>
              </a:spcBef>
              <a:spcAft>
                <a:spcPts val="0"/>
              </a:spcAft>
              <a:buClr>
                <a:schemeClr val="dk1"/>
              </a:buClr>
              <a:buSzPct val="100000"/>
              <a:buNone/>
            </a:pPr>
            <a:r>
              <a:t/>
            </a:r>
            <a:endParaRPr/>
          </a:p>
        </p:txBody>
      </p:sp>
      <p:pic>
        <p:nvPicPr>
          <p:cNvPr id="1138" name="Google Shape;1138;p66"/>
          <p:cNvPicPr preferRelativeResize="0"/>
          <p:nvPr/>
        </p:nvPicPr>
        <p:blipFill rotWithShape="1">
          <a:blip r:embed="rId3">
            <a:alphaModFix/>
          </a:blip>
          <a:srcRect b="0" l="0" r="0" t="0"/>
          <a:stretch/>
        </p:blipFill>
        <p:spPr>
          <a:xfrm>
            <a:off x="2265469" y="1423880"/>
            <a:ext cx="6954888" cy="4824519"/>
          </a:xfrm>
          <a:prstGeom prst="rect">
            <a:avLst/>
          </a:prstGeom>
          <a:noFill/>
          <a:ln>
            <a:noFill/>
          </a:ln>
        </p:spPr>
      </p:pic>
      <p:sp>
        <p:nvSpPr>
          <p:cNvPr id="1139" name="Google Shape;1139;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140" name="Google Shape;1140;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67"/>
          <p:cNvSpPr txBox="1"/>
          <p:nvPr>
            <p:ph type="title"/>
          </p:nvPr>
        </p:nvSpPr>
        <p:spPr>
          <a:xfrm>
            <a:off x="838199" y="1825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Proton kinematic curves by simulation</a:t>
            </a:r>
            <a:endParaRPr/>
          </a:p>
        </p:txBody>
      </p:sp>
      <p:pic>
        <p:nvPicPr>
          <p:cNvPr id="1146" name="Google Shape;1146;p67"/>
          <p:cNvPicPr preferRelativeResize="0"/>
          <p:nvPr/>
        </p:nvPicPr>
        <p:blipFill rotWithShape="1">
          <a:blip r:embed="rId3">
            <a:alphaModFix/>
          </a:blip>
          <a:srcRect b="0" l="0" r="0" t="0"/>
          <a:stretch/>
        </p:blipFill>
        <p:spPr>
          <a:xfrm>
            <a:off x="2635500" y="913192"/>
            <a:ext cx="6920997" cy="4699000"/>
          </a:xfrm>
          <a:prstGeom prst="rect">
            <a:avLst/>
          </a:prstGeom>
          <a:noFill/>
          <a:ln>
            <a:noFill/>
          </a:ln>
        </p:spPr>
      </p:pic>
      <p:sp>
        <p:nvSpPr>
          <p:cNvPr id="1147" name="Google Shape;1147;p67"/>
          <p:cNvSpPr txBox="1"/>
          <p:nvPr/>
        </p:nvSpPr>
        <p:spPr>
          <a:xfrm>
            <a:off x="5393267" y="2667000"/>
            <a:ext cx="8803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elastic</a:t>
            </a:r>
            <a:endParaRPr sz="1800">
              <a:solidFill>
                <a:schemeClr val="dk1"/>
              </a:solidFill>
              <a:latin typeface="Arial"/>
              <a:ea typeface="Arial"/>
              <a:cs typeface="Arial"/>
              <a:sym typeface="Arial"/>
            </a:endParaRPr>
          </a:p>
        </p:txBody>
      </p:sp>
      <p:sp>
        <p:nvSpPr>
          <p:cNvPr id="1148" name="Google Shape;1148;p67"/>
          <p:cNvSpPr txBox="1"/>
          <p:nvPr/>
        </p:nvSpPr>
        <p:spPr>
          <a:xfrm>
            <a:off x="3733801" y="4089399"/>
            <a:ext cx="114326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Ex state</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at 3 MeV</a:t>
            </a:r>
            <a:endParaRPr sz="1800">
              <a:solidFill>
                <a:schemeClr val="dk1"/>
              </a:solidFill>
              <a:latin typeface="Arial"/>
              <a:ea typeface="Arial"/>
              <a:cs typeface="Arial"/>
              <a:sym typeface="Arial"/>
            </a:endParaRPr>
          </a:p>
        </p:txBody>
      </p:sp>
      <p:cxnSp>
        <p:nvCxnSpPr>
          <p:cNvPr id="1149" name="Google Shape;1149;p67"/>
          <p:cNvCxnSpPr/>
          <p:nvPr/>
        </p:nvCxnSpPr>
        <p:spPr>
          <a:xfrm flipH="1">
            <a:off x="5334000" y="3036332"/>
            <a:ext cx="304800" cy="216478"/>
          </a:xfrm>
          <a:prstGeom prst="straightConnector1">
            <a:avLst/>
          </a:prstGeom>
          <a:noFill/>
          <a:ln cap="flat" cmpd="sng" w="9525">
            <a:solidFill>
              <a:schemeClr val="dk1"/>
            </a:solidFill>
            <a:prstDash val="solid"/>
            <a:miter lim="800000"/>
            <a:headEnd len="sm" w="sm" type="none"/>
            <a:tailEnd len="med" w="med" type="triangle"/>
          </a:ln>
        </p:spPr>
      </p:cxnSp>
      <p:cxnSp>
        <p:nvCxnSpPr>
          <p:cNvPr id="1150" name="Google Shape;1150;p67"/>
          <p:cNvCxnSpPr/>
          <p:nvPr/>
        </p:nvCxnSpPr>
        <p:spPr>
          <a:xfrm flipH="1" rot="10800000">
            <a:off x="4453467" y="3931285"/>
            <a:ext cx="423596" cy="217382"/>
          </a:xfrm>
          <a:prstGeom prst="straightConnector1">
            <a:avLst/>
          </a:prstGeom>
          <a:noFill/>
          <a:ln cap="flat" cmpd="sng" w="9525">
            <a:solidFill>
              <a:schemeClr val="dk1"/>
            </a:solidFill>
            <a:prstDash val="solid"/>
            <a:miter lim="800000"/>
            <a:headEnd len="sm" w="sm" type="none"/>
            <a:tailEnd len="med" w="med" type="triangle"/>
          </a:ln>
        </p:spPr>
      </p:cxnSp>
      <p:sp>
        <p:nvSpPr>
          <p:cNvPr id="1151" name="Google Shape;1151;p67"/>
          <p:cNvSpPr txBox="1"/>
          <p:nvPr>
            <p:ph idx="1" type="body"/>
          </p:nvPr>
        </p:nvSpPr>
        <p:spPr>
          <a:xfrm>
            <a:off x="838200" y="5583353"/>
            <a:ext cx="4919133" cy="102576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5 mg/cm2 target</a:t>
            </a:r>
            <a:endParaRPr/>
          </a:p>
          <a:p>
            <a:pPr indent="-228600" lvl="0" marL="228600" rtl="0" algn="l">
              <a:lnSpc>
                <a:spcPct val="90000"/>
              </a:lnSpc>
              <a:spcBef>
                <a:spcPts val="1000"/>
              </a:spcBef>
              <a:spcAft>
                <a:spcPts val="0"/>
              </a:spcAft>
              <a:buClr>
                <a:schemeClr val="dk1"/>
              </a:buClr>
              <a:buSzPts val="2800"/>
              <a:buChar char="•"/>
            </a:pPr>
            <a:r>
              <a:rPr lang="en-US"/>
              <a:t>TiNA</a:t>
            </a:r>
            <a:endParaRPr/>
          </a:p>
          <a:p>
            <a:pPr indent="0" lvl="0" marL="0" rtl="0" algn="l">
              <a:lnSpc>
                <a:spcPct val="90000"/>
              </a:lnSpc>
              <a:spcBef>
                <a:spcPts val="1000"/>
              </a:spcBef>
              <a:spcAft>
                <a:spcPts val="0"/>
              </a:spcAft>
              <a:buClr>
                <a:schemeClr val="dk1"/>
              </a:buClr>
              <a:buSzPts val="2800"/>
              <a:buNone/>
            </a:pPr>
            <a:r>
              <a:t/>
            </a:r>
            <a:endParaRPr/>
          </a:p>
        </p:txBody>
      </p:sp>
      <p:sp>
        <p:nvSpPr>
          <p:cNvPr id="1152" name="Google Shape;1152;p67"/>
          <p:cNvSpPr txBox="1"/>
          <p:nvPr/>
        </p:nvSpPr>
        <p:spPr>
          <a:xfrm>
            <a:off x="6273636" y="5612192"/>
            <a:ext cx="4919133" cy="1025769"/>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3 % CsI resolution</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sp>
        <p:nvSpPr>
          <p:cNvPr id="1153" name="Google Shape;1153;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154" name="Google Shape;1154;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68"/>
          <p:cNvSpPr txBox="1"/>
          <p:nvPr>
            <p:ph type="title"/>
          </p:nvPr>
        </p:nvSpPr>
        <p:spPr>
          <a:xfrm>
            <a:off x="838200" y="7725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Level schemes of N=88 isotones</a:t>
            </a:r>
            <a:endParaRPr/>
          </a:p>
        </p:txBody>
      </p:sp>
      <p:pic>
        <p:nvPicPr>
          <p:cNvPr id="1160" name="Google Shape;1160;p68"/>
          <p:cNvPicPr preferRelativeResize="0"/>
          <p:nvPr/>
        </p:nvPicPr>
        <p:blipFill rotWithShape="1">
          <a:blip r:embed="rId3">
            <a:alphaModFix/>
          </a:blip>
          <a:srcRect b="0" l="0" r="0" t="0"/>
          <a:stretch/>
        </p:blipFill>
        <p:spPr>
          <a:xfrm>
            <a:off x="951652" y="967527"/>
            <a:ext cx="10017935" cy="5703147"/>
          </a:xfrm>
          <a:prstGeom prst="rect">
            <a:avLst/>
          </a:prstGeom>
          <a:noFill/>
          <a:ln>
            <a:noFill/>
          </a:ln>
        </p:spPr>
      </p:pic>
      <p:sp>
        <p:nvSpPr>
          <p:cNvPr id="1161" name="Google Shape;1161;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162" name="Google Shape;1162;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69"/>
          <p:cNvSpPr txBox="1"/>
          <p:nvPr>
            <p:ph type="title"/>
          </p:nvPr>
        </p:nvSpPr>
        <p:spPr>
          <a:xfrm>
            <a:off x="838200" y="857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Level schemes of N=90 isotones</a:t>
            </a:r>
            <a:endParaRPr/>
          </a:p>
        </p:txBody>
      </p:sp>
      <p:pic>
        <p:nvPicPr>
          <p:cNvPr id="1168" name="Google Shape;1168;p69"/>
          <p:cNvPicPr preferRelativeResize="0"/>
          <p:nvPr/>
        </p:nvPicPr>
        <p:blipFill rotWithShape="1">
          <a:blip r:embed="rId3">
            <a:alphaModFix/>
          </a:blip>
          <a:srcRect b="0" l="0" r="0" t="0"/>
          <a:stretch/>
        </p:blipFill>
        <p:spPr>
          <a:xfrm>
            <a:off x="890016" y="1690688"/>
            <a:ext cx="10411968" cy="4829205"/>
          </a:xfrm>
          <a:prstGeom prst="rect">
            <a:avLst/>
          </a:prstGeom>
          <a:noFill/>
          <a:ln>
            <a:noFill/>
          </a:ln>
        </p:spPr>
      </p:pic>
      <p:sp>
        <p:nvSpPr>
          <p:cNvPr id="1169" name="Google Shape;1169;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170" name="Google Shape;1170;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5"/>
          <p:cNvPicPr preferRelativeResize="0"/>
          <p:nvPr/>
        </p:nvPicPr>
        <p:blipFill rotWithShape="1">
          <a:blip r:embed="rId3">
            <a:alphaModFix/>
          </a:blip>
          <a:srcRect b="22593" l="27325" r="23025" t="40000"/>
          <a:stretch/>
        </p:blipFill>
        <p:spPr>
          <a:xfrm>
            <a:off x="329981" y="3490910"/>
            <a:ext cx="4851619" cy="2315025"/>
          </a:xfrm>
          <a:prstGeom prst="rect">
            <a:avLst/>
          </a:prstGeom>
          <a:noFill/>
          <a:ln>
            <a:noFill/>
          </a:ln>
        </p:spPr>
      </p:pic>
      <p:sp>
        <p:nvSpPr>
          <p:cNvPr id="207" name="Google Shape;207;p5"/>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b="1" lang="en-US"/>
              <a:t>Isovector/Isoscalar octupole moments</a:t>
            </a:r>
            <a:endParaRPr b="1"/>
          </a:p>
        </p:txBody>
      </p:sp>
      <p:sp>
        <p:nvSpPr>
          <p:cNvPr id="208" name="Google Shape;208;p5"/>
          <p:cNvSpPr txBox="1"/>
          <p:nvPr/>
        </p:nvSpPr>
        <p:spPr>
          <a:xfrm>
            <a:off x="123695" y="5834442"/>
            <a:ext cx="4114800"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chemeClr val="dk1"/>
                </a:solidFill>
                <a:latin typeface="Arial"/>
                <a:ea typeface="Arial"/>
                <a:cs typeface="Arial"/>
                <a:sym typeface="Arial"/>
              </a:rPr>
              <a:t>No significant variation</a:t>
            </a:r>
            <a:endParaRPr sz="1800">
              <a:solidFill>
                <a:schemeClr val="dk1"/>
              </a:solidFill>
              <a:latin typeface="Arial"/>
              <a:ea typeface="Arial"/>
              <a:cs typeface="Arial"/>
              <a:sym typeface="Arial"/>
            </a:endParaRPr>
          </a:p>
        </p:txBody>
      </p:sp>
      <p:sp>
        <p:nvSpPr>
          <p:cNvPr id="209" name="Google Shape;209;p5"/>
          <p:cNvSpPr txBox="1"/>
          <p:nvPr/>
        </p:nvSpPr>
        <p:spPr>
          <a:xfrm>
            <a:off x="123695" y="1173005"/>
            <a:ext cx="5584476" cy="861774"/>
          </a:xfrm>
          <a:prstGeom prst="rect">
            <a:avLst/>
          </a:prstGeom>
          <a:blipFill rotWithShape="1">
            <a:blip r:embed="rId4">
              <a:alphaModFix/>
            </a:blip>
            <a:stretch>
              <a:fillRect b="-11268" l="0" r="0" t="-281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210" name="Google Shape;210;p5"/>
          <p:cNvSpPr txBox="1"/>
          <p:nvPr/>
        </p:nvSpPr>
        <p:spPr>
          <a:xfrm>
            <a:off x="2755790" y="6079351"/>
            <a:ext cx="368722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M. Pignanelli et al, Nucl. Phys. A559, 1-41 (1993) </a:t>
            </a:r>
            <a:endParaRPr sz="1200">
              <a:solidFill>
                <a:schemeClr val="dk1"/>
              </a:solidFill>
              <a:latin typeface="Arial"/>
              <a:ea typeface="Arial"/>
              <a:cs typeface="Arial"/>
              <a:sym typeface="Arial"/>
            </a:endParaRPr>
          </a:p>
        </p:txBody>
      </p:sp>
      <p:pic>
        <p:nvPicPr>
          <p:cNvPr id="211" name="Google Shape;211;p5"/>
          <p:cNvPicPr preferRelativeResize="0"/>
          <p:nvPr/>
        </p:nvPicPr>
        <p:blipFill rotWithShape="1">
          <a:blip r:embed="rId5">
            <a:alphaModFix/>
          </a:blip>
          <a:srcRect b="0" l="0" r="0" t="0"/>
          <a:stretch/>
        </p:blipFill>
        <p:spPr>
          <a:xfrm>
            <a:off x="7969052" y="1325563"/>
            <a:ext cx="3892967" cy="4919218"/>
          </a:xfrm>
          <a:prstGeom prst="rect">
            <a:avLst/>
          </a:prstGeom>
          <a:noFill/>
          <a:ln>
            <a:noFill/>
          </a:ln>
        </p:spPr>
      </p:pic>
      <p:sp>
        <p:nvSpPr>
          <p:cNvPr id="212" name="Google Shape;212;p5"/>
          <p:cNvSpPr txBox="1"/>
          <p:nvPr/>
        </p:nvSpPr>
        <p:spPr>
          <a:xfrm>
            <a:off x="6308856" y="4478708"/>
            <a:ext cx="182809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Low-lying states are isoscalar?  →</a:t>
            </a:r>
            <a:endParaRPr/>
          </a:p>
        </p:txBody>
      </p:sp>
      <p:sp>
        <p:nvSpPr>
          <p:cNvPr id="213" name="Google Shape;213;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214" name="Google Shape;21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
        <p:nvSpPr>
          <p:cNvPr id="215" name="Google Shape;215;p5"/>
          <p:cNvSpPr txBox="1"/>
          <p:nvPr/>
        </p:nvSpPr>
        <p:spPr>
          <a:xfrm>
            <a:off x="669884" y="2102659"/>
            <a:ext cx="3775970" cy="518604"/>
          </a:xfrm>
          <a:prstGeom prst="rect">
            <a:avLst/>
          </a:pr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216" name="Google Shape;216;p5"/>
          <p:cNvSpPr txBox="1"/>
          <p:nvPr/>
        </p:nvSpPr>
        <p:spPr>
          <a:xfrm>
            <a:off x="678852" y="2658473"/>
            <a:ext cx="2700547" cy="518604"/>
          </a:xfrm>
          <a:prstGeom prst="rect">
            <a:avLst/>
          </a:pr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Suppressed E1 rate in </a:t>
            </a:r>
            <a:r>
              <a:rPr baseline="30000" lang="en-US"/>
              <a:t>146</a:t>
            </a:r>
            <a:r>
              <a:rPr lang="en-US"/>
              <a:t>Ba</a:t>
            </a:r>
            <a:endParaRPr/>
          </a:p>
        </p:txBody>
      </p:sp>
      <p:pic>
        <p:nvPicPr>
          <p:cNvPr id="1176" name="Google Shape;1176;p70"/>
          <p:cNvPicPr preferRelativeResize="0"/>
          <p:nvPr/>
        </p:nvPicPr>
        <p:blipFill rotWithShape="1">
          <a:blip r:embed="rId3">
            <a:alphaModFix/>
          </a:blip>
          <a:srcRect b="0" l="0" r="0" t="0"/>
          <a:stretch/>
        </p:blipFill>
        <p:spPr>
          <a:xfrm>
            <a:off x="6912655" y="2084518"/>
            <a:ext cx="5161196" cy="874779"/>
          </a:xfrm>
          <a:prstGeom prst="rect">
            <a:avLst/>
          </a:prstGeom>
          <a:noFill/>
          <a:ln>
            <a:noFill/>
          </a:ln>
        </p:spPr>
      </p:pic>
      <p:pic>
        <p:nvPicPr>
          <p:cNvPr id="1177" name="Google Shape;1177;p70"/>
          <p:cNvPicPr preferRelativeResize="0"/>
          <p:nvPr/>
        </p:nvPicPr>
        <p:blipFill rotWithShape="1">
          <a:blip r:embed="rId4">
            <a:alphaModFix/>
          </a:blip>
          <a:srcRect b="0" l="0" r="0" t="0"/>
          <a:stretch/>
        </p:blipFill>
        <p:spPr>
          <a:xfrm>
            <a:off x="387350" y="1436914"/>
            <a:ext cx="3212193" cy="5110810"/>
          </a:xfrm>
          <a:prstGeom prst="rect">
            <a:avLst/>
          </a:prstGeom>
          <a:noFill/>
          <a:ln>
            <a:noFill/>
          </a:ln>
        </p:spPr>
      </p:pic>
      <p:pic>
        <p:nvPicPr>
          <p:cNvPr id="1178" name="Google Shape;1178;p70"/>
          <p:cNvPicPr preferRelativeResize="0"/>
          <p:nvPr/>
        </p:nvPicPr>
        <p:blipFill rotWithShape="1">
          <a:blip r:embed="rId5">
            <a:alphaModFix/>
          </a:blip>
          <a:srcRect b="0" l="0" r="0" t="0"/>
          <a:stretch/>
        </p:blipFill>
        <p:spPr>
          <a:xfrm>
            <a:off x="4157445" y="3011935"/>
            <a:ext cx="6363377" cy="3679151"/>
          </a:xfrm>
          <a:prstGeom prst="rect">
            <a:avLst/>
          </a:prstGeom>
          <a:noFill/>
          <a:ln>
            <a:noFill/>
          </a:ln>
        </p:spPr>
      </p:pic>
      <p:sp>
        <p:nvSpPr>
          <p:cNvPr id="1179" name="Google Shape;1179;p70"/>
          <p:cNvSpPr/>
          <p:nvPr/>
        </p:nvSpPr>
        <p:spPr>
          <a:xfrm>
            <a:off x="2833653" y="2062108"/>
            <a:ext cx="4079002"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595959"/>
              </a:buClr>
              <a:buSzPts val="1800"/>
              <a:buFont typeface="Arial"/>
              <a:buNone/>
            </a:pPr>
            <a:r>
              <a:rPr b="0" i="0" lang="en-US" sz="1800" u="none" cap="none" strike="noStrike">
                <a:solidFill>
                  <a:srgbClr val="595959"/>
                </a:solidFill>
                <a:latin typeface="Arial"/>
                <a:ea typeface="Arial"/>
                <a:cs typeface="Arial"/>
                <a:sym typeface="Arial"/>
              </a:rPr>
              <a:t>shell effect becomes 0 at Z=46, N=90 </a:t>
            </a:r>
            <a:endParaRPr b="0" i="0" sz="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800"/>
              <a:buFont typeface="Arial"/>
              <a:buNone/>
            </a:pPr>
            <a:r>
              <a:rPr b="0" i="0" lang="en-US" sz="1800" u="none" cap="none" strike="noStrike">
                <a:solidFill>
                  <a:srgbClr val="595959"/>
                </a:solidFill>
                <a:latin typeface="Arial"/>
                <a:ea typeface="Arial"/>
                <a:cs typeface="Arial"/>
                <a:sym typeface="Arial"/>
              </a:rPr>
              <a:t>negative dipole moment in </a:t>
            </a:r>
            <a:r>
              <a:rPr b="0" baseline="30000" i="0" lang="en-US" sz="1800" u="none" cap="none" strike="noStrike">
                <a:solidFill>
                  <a:srgbClr val="595959"/>
                </a:solidFill>
                <a:latin typeface="Arial"/>
                <a:ea typeface="Arial"/>
                <a:cs typeface="Arial"/>
                <a:sym typeface="Arial"/>
              </a:rPr>
              <a:t>148</a:t>
            </a:r>
            <a:r>
              <a:rPr b="0" i="0" lang="en-US" sz="1800" u="none" cap="none" strike="noStrike">
                <a:solidFill>
                  <a:srgbClr val="595959"/>
                </a:solidFill>
                <a:latin typeface="Arial"/>
                <a:ea typeface="Arial"/>
                <a:cs typeface="Arial"/>
                <a:sym typeface="Arial"/>
              </a:rPr>
              <a:t>Ba</a:t>
            </a:r>
            <a:endParaRPr b="0" i="0" sz="1800" u="none" cap="none" strike="noStrike">
              <a:solidFill>
                <a:schemeClr val="dk1"/>
              </a:solidFill>
              <a:latin typeface="Arial"/>
              <a:ea typeface="Arial"/>
              <a:cs typeface="Arial"/>
              <a:sym typeface="Arial"/>
            </a:endParaRPr>
          </a:p>
        </p:txBody>
      </p:sp>
      <p:sp>
        <p:nvSpPr>
          <p:cNvPr id="1180" name="Google Shape;1180;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181" name="Google Shape;1181;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Isovector/Isoscalar octupole</a:t>
            </a:r>
            <a:endParaRPr/>
          </a:p>
        </p:txBody>
      </p:sp>
      <p:sp>
        <p:nvSpPr>
          <p:cNvPr id="1187" name="Google Shape;1187;p71"/>
          <p:cNvSpPr txBox="1"/>
          <p:nvPr/>
        </p:nvSpPr>
        <p:spPr>
          <a:xfrm>
            <a:off x="838200" y="2010381"/>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595959"/>
                </a:solidFill>
                <a:latin typeface="Arial"/>
                <a:ea typeface="Arial"/>
                <a:cs typeface="Arial"/>
                <a:sym typeface="Arial"/>
              </a:rPr>
              <a:t>Mn/Mp by (p,p’) and (d,d’) measurements</a:t>
            </a:r>
            <a:endParaRPr sz="1800">
              <a:solidFill>
                <a:schemeClr val="dk1"/>
              </a:solidFill>
              <a:latin typeface="Arial"/>
              <a:ea typeface="Arial"/>
              <a:cs typeface="Arial"/>
              <a:sym typeface="Arial"/>
            </a:endParaRPr>
          </a:p>
        </p:txBody>
      </p:sp>
      <p:pic>
        <p:nvPicPr>
          <p:cNvPr id="1188" name="Google Shape;1188;p71"/>
          <p:cNvPicPr preferRelativeResize="0"/>
          <p:nvPr/>
        </p:nvPicPr>
        <p:blipFill rotWithShape="1">
          <a:blip r:embed="rId3">
            <a:alphaModFix/>
          </a:blip>
          <a:srcRect b="0" l="0" r="0" t="0"/>
          <a:stretch/>
        </p:blipFill>
        <p:spPr>
          <a:xfrm>
            <a:off x="838200" y="3200052"/>
            <a:ext cx="11049655" cy="983343"/>
          </a:xfrm>
          <a:prstGeom prst="rect">
            <a:avLst/>
          </a:prstGeom>
          <a:noFill/>
          <a:ln>
            <a:noFill/>
          </a:ln>
        </p:spPr>
      </p:pic>
      <p:pic>
        <p:nvPicPr>
          <p:cNvPr id="1189" name="Google Shape;1189;p71"/>
          <p:cNvPicPr preferRelativeResize="0"/>
          <p:nvPr/>
        </p:nvPicPr>
        <p:blipFill rotWithShape="1">
          <a:blip r:embed="rId4">
            <a:alphaModFix/>
          </a:blip>
          <a:srcRect b="0" l="0" r="0" t="0"/>
          <a:stretch/>
        </p:blipFill>
        <p:spPr>
          <a:xfrm>
            <a:off x="1562518" y="4572847"/>
            <a:ext cx="9791282" cy="1321164"/>
          </a:xfrm>
          <a:prstGeom prst="rect">
            <a:avLst/>
          </a:prstGeom>
          <a:noFill/>
          <a:ln>
            <a:noFill/>
          </a:ln>
        </p:spPr>
      </p:pic>
      <p:sp>
        <p:nvSpPr>
          <p:cNvPr id="1190" name="Google Shape;1190;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191" name="Google Shape;1191;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72"/>
          <p:cNvSpPr txBox="1"/>
          <p:nvPr/>
        </p:nvSpPr>
        <p:spPr>
          <a:xfrm>
            <a:off x="1556226" y="-82135"/>
            <a:ext cx="294257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Previously</a:t>
            </a:r>
            <a:endParaRPr/>
          </a:p>
        </p:txBody>
      </p:sp>
      <p:sp>
        <p:nvSpPr>
          <p:cNvPr id="1198" name="Google Shape;1198;p72"/>
          <p:cNvSpPr txBox="1"/>
          <p:nvPr/>
        </p:nvSpPr>
        <p:spPr>
          <a:xfrm>
            <a:off x="7486667" y="-76248"/>
            <a:ext cx="294257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Updated configuration</a:t>
            </a:r>
            <a:endParaRPr/>
          </a:p>
        </p:txBody>
      </p:sp>
      <p:cxnSp>
        <p:nvCxnSpPr>
          <p:cNvPr id="1199" name="Google Shape;1199;p72"/>
          <p:cNvCxnSpPr/>
          <p:nvPr/>
        </p:nvCxnSpPr>
        <p:spPr>
          <a:xfrm>
            <a:off x="6041618" y="0"/>
            <a:ext cx="0" cy="6904383"/>
          </a:xfrm>
          <a:prstGeom prst="straightConnector1">
            <a:avLst/>
          </a:prstGeom>
          <a:noFill/>
          <a:ln cap="flat" cmpd="sng" w="12700">
            <a:solidFill>
              <a:schemeClr val="dk1"/>
            </a:solidFill>
            <a:prstDash val="solid"/>
            <a:miter lim="800000"/>
            <a:headEnd len="sm" w="sm" type="none"/>
            <a:tailEnd len="sm" w="sm" type="none"/>
          </a:ln>
        </p:spPr>
      </p:cxnSp>
      <p:pic>
        <p:nvPicPr>
          <p:cNvPr id="1200" name="Google Shape;1200;p72"/>
          <p:cNvPicPr preferRelativeResize="0"/>
          <p:nvPr/>
        </p:nvPicPr>
        <p:blipFill rotWithShape="1">
          <a:blip r:embed="rId3">
            <a:alphaModFix/>
          </a:blip>
          <a:srcRect b="0" l="3265" r="3265" t="0"/>
          <a:stretch/>
        </p:blipFill>
        <p:spPr>
          <a:xfrm>
            <a:off x="111178" y="288862"/>
            <a:ext cx="2942571" cy="3140138"/>
          </a:xfrm>
          <a:prstGeom prst="rect">
            <a:avLst/>
          </a:prstGeom>
          <a:noFill/>
          <a:ln>
            <a:noFill/>
          </a:ln>
        </p:spPr>
      </p:pic>
      <p:pic>
        <p:nvPicPr>
          <p:cNvPr id="1201" name="Google Shape;1201;p72"/>
          <p:cNvPicPr preferRelativeResize="0"/>
          <p:nvPr/>
        </p:nvPicPr>
        <p:blipFill rotWithShape="1">
          <a:blip r:embed="rId4">
            <a:alphaModFix/>
          </a:blip>
          <a:srcRect b="0" l="0" r="0" t="0"/>
          <a:stretch/>
        </p:blipFill>
        <p:spPr>
          <a:xfrm>
            <a:off x="621439" y="3528391"/>
            <a:ext cx="4955207" cy="2717609"/>
          </a:xfrm>
          <a:prstGeom prst="rect">
            <a:avLst/>
          </a:prstGeom>
          <a:noFill/>
          <a:ln>
            <a:noFill/>
          </a:ln>
        </p:spPr>
      </p:pic>
      <p:sp>
        <p:nvSpPr>
          <p:cNvPr id="1202" name="Google Shape;1202;p72"/>
          <p:cNvSpPr txBox="1"/>
          <p:nvPr/>
        </p:nvSpPr>
        <p:spPr>
          <a:xfrm>
            <a:off x="3099043" y="313457"/>
            <a:ext cx="2942571" cy="224676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Times New Roman"/>
              <a:buChar char="-"/>
            </a:pPr>
            <a:r>
              <a:rPr b="1" lang="en-US" sz="1400">
                <a:solidFill>
                  <a:schemeClr val="dk1"/>
                </a:solidFill>
                <a:latin typeface="Times New Roman"/>
                <a:ea typeface="Times New Roman"/>
                <a:cs typeface="Times New Roman"/>
                <a:sym typeface="Times New Roman"/>
              </a:rPr>
              <a:t>5-mm-thick Al tube was already in the simulation but not in the visualization</a:t>
            </a:r>
            <a:r>
              <a:rPr lang="en-US" sz="1400">
                <a:solidFill>
                  <a:schemeClr val="dk1"/>
                </a:solidFill>
                <a:latin typeface="Times New Roman"/>
                <a:ea typeface="Times New Roman"/>
                <a:cs typeface="Times New Roman"/>
                <a:sym typeface="Times New Roman"/>
              </a:rPr>
              <a:t>.</a:t>
            </a:r>
            <a:endParaRPr/>
          </a:p>
          <a:p>
            <a:pPr indent="-285750" lvl="0" marL="285750" marR="0" rtl="0" algn="l">
              <a:spcBef>
                <a:spcPts val="0"/>
              </a:spcBef>
              <a:spcAft>
                <a:spcPts val="0"/>
              </a:spcAft>
              <a:buClr>
                <a:schemeClr val="dk1"/>
              </a:buClr>
              <a:buSzPts val="1400"/>
              <a:buFont typeface="Times New Roman"/>
              <a:buChar char="-"/>
            </a:pPr>
            <a:r>
              <a:rPr lang="en-US" sz="1400">
                <a:solidFill>
                  <a:schemeClr val="dk1"/>
                </a:solidFill>
                <a:latin typeface="Times New Roman"/>
                <a:ea typeface="Times New Roman"/>
                <a:cs typeface="Times New Roman"/>
                <a:sym typeface="Times New Roman"/>
              </a:rPr>
              <a:t>But, the size was small (7-cm inner radius) and overlapped with TiNA.</a:t>
            </a:r>
            <a:endParaRPr/>
          </a:p>
          <a:p>
            <a:pPr indent="-285750" lvl="0" marL="285750" marR="0" rtl="0" algn="l">
              <a:spcBef>
                <a:spcPts val="0"/>
              </a:spcBef>
              <a:spcAft>
                <a:spcPts val="0"/>
              </a:spcAft>
              <a:buClr>
                <a:schemeClr val="dk1"/>
              </a:buClr>
              <a:buSzPts val="1400"/>
              <a:buFont typeface="Times New Roman"/>
              <a:buChar char="-"/>
            </a:pPr>
            <a:r>
              <a:rPr b="1" lang="en-US" sz="1400">
                <a:solidFill>
                  <a:schemeClr val="dk1"/>
                </a:solidFill>
                <a:latin typeface="Times New Roman"/>
                <a:ea typeface="Times New Roman"/>
                <a:cs typeface="Times New Roman"/>
                <a:sym typeface="Times New Roman"/>
              </a:rPr>
              <a:t>So, the results are newly obtained with 11-cm inner radius.</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Times New Roman"/>
              <a:ea typeface="Times New Roman"/>
              <a:cs typeface="Times New Roman"/>
              <a:sym typeface="Times New Roman"/>
            </a:endParaRPr>
          </a:p>
        </p:txBody>
      </p:sp>
      <p:pic>
        <p:nvPicPr>
          <p:cNvPr id="1203" name="Google Shape;1203;p72"/>
          <p:cNvPicPr preferRelativeResize="0"/>
          <p:nvPr/>
        </p:nvPicPr>
        <p:blipFill rotWithShape="1">
          <a:blip r:embed="rId5">
            <a:alphaModFix/>
          </a:blip>
          <a:srcRect b="4857" l="0" r="0" t="15394"/>
          <a:stretch/>
        </p:blipFill>
        <p:spPr>
          <a:xfrm>
            <a:off x="6278585" y="313457"/>
            <a:ext cx="3150331" cy="3075815"/>
          </a:xfrm>
          <a:prstGeom prst="rect">
            <a:avLst/>
          </a:prstGeom>
          <a:noFill/>
          <a:ln>
            <a:noFill/>
          </a:ln>
        </p:spPr>
      </p:pic>
      <p:sp>
        <p:nvSpPr>
          <p:cNvPr id="1204" name="Google Shape;1204;p72"/>
          <p:cNvSpPr txBox="1"/>
          <p:nvPr/>
        </p:nvSpPr>
        <p:spPr>
          <a:xfrm>
            <a:off x="9465952" y="313457"/>
            <a:ext cx="2942571" cy="246221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Times New Roman"/>
              <a:buChar char="-"/>
            </a:pPr>
            <a:r>
              <a:rPr lang="en-US" sz="1400">
                <a:solidFill>
                  <a:schemeClr val="dk1"/>
                </a:solidFill>
                <a:latin typeface="Times New Roman"/>
                <a:ea typeface="Times New Roman"/>
                <a:cs typeface="Times New Roman"/>
                <a:sym typeface="Times New Roman"/>
              </a:rPr>
              <a:t>5-mm-thick Al tube, </a:t>
            </a:r>
            <a:br>
              <a:rPr lang="en-US" sz="1400">
                <a:solidFill>
                  <a:schemeClr val="dk1"/>
                </a:solidFill>
                <a:latin typeface="Times New Roman"/>
                <a:ea typeface="Times New Roman"/>
                <a:cs typeface="Times New Roman"/>
                <a:sym typeface="Times New Roman"/>
              </a:rPr>
            </a:br>
            <a:r>
              <a:rPr lang="en-US" sz="1400">
                <a:solidFill>
                  <a:schemeClr val="dk1"/>
                </a:solidFill>
                <a:latin typeface="Times New Roman"/>
                <a:ea typeface="Times New Roman"/>
                <a:cs typeface="Times New Roman"/>
                <a:sym typeface="Times New Roman"/>
              </a:rPr>
              <a:t>11-cm inner radius</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Times New Roman"/>
              <a:ea typeface="Times New Roman"/>
              <a:cs typeface="Times New Roman"/>
              <a:sym typeface="Times New Roman"/>
            </a:endParaRPr>
          </a:p>
          <a:p>
            <a:pPr indent="-285750" lvl="0" marL="285750" marR="0" rtl="0" algn="l">
              <a:spcBef>
                <a:spcPts val="0"/>
              </a:spcBef>
              <a:spcAft>
                <a:spcPts val="0"/>
              </a:spcAft>
              <a:buClr>
                <a:schemeClr val="dk1"/>
              </a:buClr>
              <a:buSzPts val="1400"/>
              <a:buFont typeface="Times New Roman"/>
              <a:buChar char="-"/>
            </a:pPr>
            <a:r>
              <a:rPr lang="en-US" sz="1400">
                <a:solidFill>
                  <a:schemeClr val="dk1"/>
                </a:solidFill>
                <a:latin typeface="Times New Roman"/>
                <a:ea typeface="Times New Roman"/>
                <a:cs typeface="Times New Roman"/>
                <a:sym typeface="Times New Roman"/>
              </a:rPr>
              <a:t>With/without Al tube in full-CsI</a:t>
            </a:r>
            <a:br>
              <a:rPr lang="en-US" sz="1400">
                <a:solidFill>
                  <a:schemeClr val="dk1"/>
                </a:solidFill>
                <a:latin typeface="Times New Roman"/>
                <a:ea typeface="Times New Roman"/>
                <a:cs typeface="Times New Roman"/>
                <a:sym typeface="Times New Roman"/>
              </a:rPr>
            </a:br>
            <a:r>
              <a:rPr lang="en-US" sz="1400">
                <a:solidFill>
                  <a:schemeClr val="dk1"/>
                </a:solidFill>
                <a:latin typeface="Times New Roman"/>
                <a:ea typeface="Times New Roman"/>
                <a:cs typeface="Times New Roman"/>
                <a:sym typeface="Times New Roman"/>
              </a:rPr>
              <a:t>configuration </a:t>
            </a:r>
            <a:br>
              <a:rPr lang="en-US" sz="1400">
                <a:solidFill>
                  <a:schemeClr val="dk1"/>
                </a:solidFill>
                <a:latin typeface="Times New Roman"/>
                <a:ea typeface="Times New Roman"/>
                <a:cs typeface="Times New Roman"/>
                <a:sym typeface="Times New Roman"/>
              </a:rPr>
            </a:br>
            <a:endParaRPr sz="1400">
              <a:solidFill>
                <a:schemeClr val="dk1"/>
              </a:solidFill>
              <a:latin typeface="Times New Roman"/>
              <a:ea typeface="Times New Roman"/>
              <a:cs typeface="Times New Roman"/>
              <a:sym typeface="Times New Roman"/>
            </a:endParaRPr>
          </a:p>
          <a:p>
            <a:pPr indent="-285750" lvl="0" marL="285750" marR="0" rtl="0" algn="l">
              <a:spcBef>
                <a:spcPts val="0"/>
              </a:spcBef>
              <a:spcAft>
                <a:spcPts val="0"/>
              </a:spcAft>
              <a:buClr>
                <a:schemeClr val="dk1"/>
              </a:buClr>
              <a:buSzPts val="1400"/>
              <a:buFont typeface="Times New Roman"/>
              <a:buChar char="-"/>
            </a:pPr>
            <a:r>
              <a:rPr lang="en-US" sz="1400">
                <a:solidFill>
                  <a:schemeClr val="dk1"/>
                </a:solidFill>
                <a:latin typeface="Times New Roman"/>
                <a:ea typeface="Times New Roman"/>
                <a:cs typeface="Times New Roman"/>
                <a:sym typeface="Times New Roman"/>
              </a:rPr>
              <a:t>QUAD positions from </a:t>
            </a:r>
            <a:br>
              <a:rPr lang="en-US" sz="1400">
                <a:solidFill>
                  <a:schemeClr val="dk1"/>
                </a:solidFill>
                <a:latin typeface="Times New Roman"/>
                <a:ea typeface="Times New Roman"/>
                <a:cs typeface="Times New Roman"/>
                <a:sym typeface="Times New Roman"/>
              </a:rPr>
            </a:br>
            <a:r>
              <a:rPr lang="en-US" sz="1400">
                <a:solidFill>
                  <a:schemeClr val="dk1"/>
                </a:solidFill>
                <a:latin typeface="Times New Roman"/>
                <a:ea typeface="Times New Roman"/>
                <a:cs typeface="Times New Roman"/>
                <a:sym typeface="Times New Roman"/>
              </a:rPr>
              <a:t>+50 mm to -150 mm</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Times New Roman"/>
              <a:ea typeface="Times New Roman"/>
              <a:cs typeface="Times New Roman"/>
              <a:sym typeface="Times New Roman"/>
            </a:endParaRPr>
          </a:p>
          <a:p>
            <a:pPr indent="-285750" lvl="0" marL="285750" marR="0" rtl="0" algn="l">
              <a:spcBef>
                <a:spcPts val="0"/>
              </a:spcBef>
              <a:spcAft>
                <a:spcPts val="0"/>
              </a:spcAft>
              <a:buClr>
                <a:schemeClr val="dk1"/>
              </a:buClr>
              <a:buSzPts val="1400"/>
              <a:buFont typeface="Times New Roman"/>
              <a:buChar char="-"/>
            </a:pPr>
            <a:r>
              <a:rPr lang="en-US" sz="1400">
                <a:solidFill>
                  <a:schemeClr val="dk1"/>
                </a:solidFill>
                <a:latin typeface="Times New Roman"/>
                <a:ea typeface="Times New Roman"/>
                <a:cs typeface="Times New Roman"/>
                <a:sym typeface="Times New Roman"/>
              </a:rPr>
              <a:t>Additionally, half-CsI near the</a:t>
            </a:r>
            <a:br>
              <a:rPr lang="en-US" sz="1400">
                <a:solidFill>
                  <a:schemeClr val="dk1"/>
                </a:solidFill>
                <a:latin typeface="Times New Roman"/>
                <a:ea typeface="Times New Roman"/>
                <a:cs typeface="Times New Roman"/>
                <a:sym typeface="Times New Roman"/>
              </a:rPr>
            </a:br>
            <a:r>
              <a:rPr lang="en-US" sz="1400">
                <a:solidFill>
                  <a:schemeClr val="dk1"/>
                </a:solidFill>
                <a:latin typeface="Times New Roman"/>
                <a:ea typeface="Times New Roman"/>
                <a:cs typeface="Times New Roman"/>
                <a:sym typeface="Times New Roman"/>
              </a:rPr>
              <a:t>target is checked.</a:t>
            </a:r>
            <a:endParaRPr/>
          </a:p>
        </p:txBody>
      </p:sp>
      <p:pic>
        <p:nvPicPr>
          <p:cNvPr id="1205" name="Google Shape;1205;p72"/>
          <p:cNvPicPr preferRelativeResize="0"/>
          <p:nvPr/>
        </p:nvPicPr>
        <p:blipFill rotWithShape="1">
          <a:blip r:embed="rId6">
            <a:alphaModFix/>
          </a:blip>
          <a:srcRect b="0" l="0" r="0" t="0"/>
          <a:stretch/>
        </p:blipFill>
        <p:spPr>
          <a:xfrm>
            <a:off x="6133186" y="3429000"/>
            <a:ext cx="3435814" cy="2044176"/>
          </a:xfrm>
          <a:prstGeom prst="rect">
            <a:avLst/>
          </a:prstGeom>
          <a:noFill/>
          <a:ln>
            <a:noFill/>
          </a:ln>
        </p:spPr>
      </p:pic>
      <p:pic>
        <p:nvPicPr>
          <p:cNvPr id="1206" name="Google Shape;1206;p72"/>
          <p:cNvPicPr preferRelativeResize="0"/>
          <p:nvPr/>
        </p:nvPicPr>
        <p:blipFill rotWithShape="1">
          <a:blip r:embed="rId7">
            <a:alphaModFix/>
          </a:blip>
          <a:srcRect b="14971" l="5617" r="8645" t="3787"/>
          <a:stretch/>
        </p:blipFill>
        <p:spPr>
          <a:xfrm>
            <a:off x="9682476" y="3098084"/>
            <a:ext cx="2509524" cy="1789111"/>
          </a:xfrm>
          <a:prstGeom prst="rect">
            <a:avLst/>
          </a:prstGeom>
          <a:noFill/>
          <a:ln>
            <a:noFill/>
          </a:ln>
        </p:spPr>
      </p:pic>
      <p:cxnSp>
        <p:nvCxnSpPr>
          <p:cNvPr id="1207" name="Google Shape;1207;p72"/>
          <p:cNvCxnSpPr>
            <a:stCxn id="1204" idx="2"/>
            <a:endCxn id="1206" idx="0"/>
          </p:cNvCxnSpPr>
          <p:nvPr/>
        </p:nvCxnSpPr>
        <p:spPr>
          <a:xfrm>
            <a:off x="10937238" y="2775670"/>
            <a:ext cx="0" cy="322500"/>
          </a:xfrm>
          <a:prstGeom prst="straightConnector1">
            <a:avLst/>
          </a:prstGeom>
          <a:noFill/>
          <a:ln cap="flat" cmpd="sng" w="12700">
            <a:solidFill>
              <a:schemeClr val="accent1"/>
            </a:solidFill>
            <a:prstDash val="solid"/>
            <a:miter lim="800000"/>
            <a:headEnd len="sm" w="sm" type="none"/>
            <a:tailEnd len="med" w="med" type="triangle"/>
          </a:ln>
        </p:spPr>
      </p:cxnSp>
      <p:sp>
        <p:nvSpPr>
          <p:cNvPr id="1208" name="Google Shape;1208;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209" name="Google Shape;1209;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73"/>
          <p:cNvSpPr txBox="1"/>
          <p:nvPr/>
        </p:nvSpPr>
        <p:spPr>
          <a:xfrm>
            <a:off x="92765" y="95935"/>
            <a:ext cx="117480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Ba144	40 MeV/u (~ 85 mm/ns) beamOn 42800</a:t>
            </a:r>
            <a:endParaRPr/>
          </a:p>
        </p:txBody>
      </p:sp>
      <p:graphicFrame>
        <p:nvGraphicFramePr>
          <p:cNvPr id="1216" name="Google Shape;1216;p73"/>
          <p:cNvGraphicFramePr/>
          <p:nvPr/>
        </p:nvGraphicFramePr>
        <p:xfrm>
          <a:off x="6292989" y="95935"/>
          <a:ext cx="3000000" cy="3000000"/>
        </p:xfrm>
        <a:graphic>
          <a:graphicData uri="http://schemas.openxmlformats.org/drawingml/2006/table">
            <a:tbl>
              <a:tblPr bandRow="1" firstRow="1">
                <a:noFill/>
                <a:tableStyleId>{324B22CA-A2D7-4660-B3B6-DE8838324F27}</a:tableStyleId>
              </a:tblPr>
              <a:tblGrid>
                <a:gridCol w="1430150"/>
                <a:gridCol w="1430150"/>
                <a:gridCol w="1430150"/>
                <a:gridCol w="1430150"/>
              </a:tblGrid>
              <a:tr h="411775">
                <a:tc>
                  <a:txBody>
                    <a:bodyPr/>
                    <a:lstStyle/>
                    <a:p>
                      <a:pPr indent="0" lvl="0" marL="0" marR="0" rtl="0" algn="l">
                        <a:spcBef>
                          <a:spcPts val="0"/>
                        </a:spcBef>
                        <a:spcAft>
                          <a:spcPts val="0"/>
                        </a:spcAft>
                        <a:buNone/>
                      </a:pPr>
                      <a:r>
                        <a:rPr lang="en-US" sz="1200"/>
                        <a:t>J</a:t>
                      </a:r>
                      <a:r>
                        <a:rPr baseline="30000" lang="en-US" sz="1200"/>
                        <a:t>π</a:t>
                      </a:r>
                      <a:endParaRPr baseline="30000" sz="1200"/>
                    </a:p>
                  </a:txBody>
                  <a:tcPr marT="45725" marB="45725" marR="91450" marL="91450"/>
                </a:tc>
                <a:tc>
                  <a:txBody>
                    <a:bodyPr/>
                    <a:lstStyle/>
                    <a:p>
                      <a:pPr indent="0" lvl="0" marL="0" marR="0" rtl="0" algn="l">
                        <a:spcBef>
                          <a:spcPts val="0"/>
                        </a:spcBef>
                        <a:spcAft>
                          <a:spcPts val="0"/>
                        </a:spcAft>
                        <a:buNone/>
                      </a:pPr>
                      <a:r>
                        <a:rPr lang="en-US" sz="1200"/>
                        <a:t>E level (keV)</a:t>
                      </a:r>
                      <a:endParaRPr/>
                    </a:p>
                  </a:txBody>
                  <a:tcPr marT="45725" marB="45725" marR="91450" marL="91450"/>
                </a:tc>
                <a:tc>
                  <a:txBody>
                    <a:bodyPr/>
                    <a:lstStyle/>
                    <a:p>
                      <a:pPr indent="0" lvl="0" marL="0" marR="0" rtl="0" algn="l">
                        <a:spcBef>
                          <a:spcPts val="0"/>
                        </a:spcBef>
                        <a:spcAft>
                          <a:spcPts val="0"/>
                        </a:spcAft>
                        <a:buNone/>
                      </a:pPr>
                      <a:r>
                        <a:rPr lang="en-US" sz="1200"/>
                        <a:t>Halflife (ns)</a:t>
                      </a:r>
                      <a:br>
                        <a:rPr lang="en-US" sz="1200"/>
                      </a:br>
                      <a:r>
                        <a:rPr lang="en-US" sz="1200"/>
                        <a:t>(in simulation)</a:t>
                      </a:r>
                      <a:endParaRPr/>
                    </a:p>
                  </a:txBody>
                  <a:tcPr marT="45725" marB="45725" marR="91450" marL="91450"/>
                </a:tc>
                <a:tc>
                  <a:txBody>
                    <a:bodyPr/>
                    <a:lstStyle/>
                    <a:p>
                      <a:pPr indent="0" lvl="0" marL="0" marR="0" rtl="0" algn="l">
                        <a:spcBef>
                          <a:spcPts val="0"/>
                        </a:spcBef>
                        <a:spcAft>
                          <a:spcPts val="0"/>
                        </a:spcAft>
                        <a:buNone/>
                      </a:pPr>
                      <a:r>
                        <a:rPr lang="en-US" sz="1200"/>
                        <a:t>Halflife </a:t>
                      </a:r>
                      <a:br>
                        <a:rPr lang="en-US" sz="1200"/>
                      </a:br>
                      <a:r>
                        <a:rPr lang="en-US" sz="1200"/>
                        <a:t>* 85 mm/ns</a:t>
                      </a:r>
                      <a:endParaRPr/>
                    </a:p>
                  </a:txBody>
                  <a:tcPr marT="45725" marB="45725" marR="91450" marL="91450"/>
                </a:tc>
              </a:tr>
              <a:tr h="247050">
                <a:tc>
                  <a:txBody>
                    <a:bodyPr/>
                    <a:lstStyle/>
                    <a:p>
                      <a:pPr indent="0" lvl="0" marL="0" marR="0" rtl="0" algn="l">
                        <a:spcBef>
                          <a:spcPts val="0"/>
                        </a:spcBef>
                        <a:spcAft>
                          <a:spcPts val="0"/>
                        </a:spcAft>
                        <a:buNone/>
                      </a:pPr>
                      <a:r>
                        <a:rPr lang="en-US" sz="1200"/>
                        <a:t>3-</a:t>
                      </a:r>
                      <a:endParaRPr/>
                    </a:p>
                  </a:txBody>
                  <a:tcPr marT="45725" marB="45725" marR="91450" marL="91450"/>
                </a:tc>
                <a:tc>
                  <a:txBody>
                    <a:bodyPr/>
                    <a:lstStyle/>
                    <a:p>
                      <a:pPr indent="0" lvl="0" marL="0" marR="0" rtl="0" algn="l">
                        <a:spcBef>
                          <a:spcPts val="0"/>
                        </a:spcBef>
                        <a:spcAft>
                          <a:spcPts val="0"/>
                        </a:spcAft>
                        <a:buNone/>
                      </a:pPr>
                      <a:r>
                        <a:rPr lang="en-US" sz="1200"/>
                        <a:t>838.37</a:t>
                      </a:r>
                      <a:endParaRPr/>
                    </a:p>
                  </a:txBody>
                  <a:tcPr marT="45725" marB="45725" marR="91450" marL="91450"/>
                </a:tc>
                <a:tc>
                  <a:txBody>
                    <a:bodyPr/>
                    <a:lstStyle/>
                    <a:p>
                      <a:pPr indent="0" lvl="0" marL="0" marR="0" rtl="0" algn="l">
                        <a:spcBef>
                          <a:spcPts val="0"/>
                        </a:spcBef>
                        <a:spcAft>
                          <a:spcPts val="0"/>
                        </a:spcAft>
                        <a:buNone/>
                      </a:pPr>
                      <a:r>
                        <a:rPr lang="en-US" sz="1200"/>
                        <a:t>0</a:t>
                      </a:r>
                      <a:endParaRPr/>
                    </a:p>
                  </a:txBody>
                  <a:tcPr marT="45725" marB="45725" marR="91450" marL="91450"/>
                </a:tc>
                <a:tc>
                  <a:txBody>
                    <a:bodyPr/>
                    <a:lstStyle/>
                    <a:p>
                      <a:pPr indent="0" lvl="0" marL="0" marR="0" rtl="0" algn="l">
                        <a:spcBef>
                          <a:spcPts val="0"/>
                        </a:spcBef>
                        <a:spcAft>
                          <a:spcPts val="0"/>
                        </a:spcAft>
                        <a:buNone/>
                      </a:pPr>
                      <a:r>
                        <a:rPr lang="en-US" sz="1200"/>
                        <a:t>0</a:t>
                      </a:r>
                      <a:endParaRPr/>
                    </a:p>
                  </a:txBody>
                  <a:tcPr marT="45725" marB="45725" marR="91450" marL="91450"/>
                </a:tc>
              </a:tr>
              <a:tr h="247050">
                <a:tc>
                  <a:txBody>
                    <a:bodyPr/>
                    <a:lstStyle/>
                    <a:p>
                      <a:pPr indent="0" lvl="0" marL="0" marR="0" rtl="0" algn="l">
                        <a:spcBef>
                          <a:spcPts val="0"/>
                        </a:spcBef>
                        <a:spcAft>
                          <a:spcPts val="0"/>
                        </a:spcAft>
                        <a:buNone/>
                      </a:pPr>
                      <a:r>
                        <a:rPr lang="en-US" sz="1200"/>
                        <a:t>4+</a:t>
                      </a:r>
                      <a:endParaRPr/>
                    </a:p>
                  </a:txBody>
                  <a:tcPr marT="45725" marB="45725" marR="91450" marL="91450"/>
                </a:tc>
                <a:tc>
                  <a:txBody>
                    <a:bodyPr/>
                    <a:lstStyle/>
                    <a:p>
                      <a:pPr indent="0" lvl="0" marL="0" marR="0" rtl="0" algn="l">
                        <a:spcBef>
                          <a:spcPts val="0"/>
                        </a:spcBef>
                        <a:spcAft>
                          <a:spcPts val="0"/>
                        </a:spcAft>
                        <a:buNone/>
                      </a:pPr>
                      <a:r>
                        <a:rPr lang="en-US" sz="1200"/>
                        <a:t>530.19</a:t>
                      </a:r>
                      <a:endParaRPr/>
                    </a:p>
                  </a:txBody>
                  <a:tcPr marT="45725" marB="45725" marR="91450" marL="91450"/>
                </a:tc>
                <a:tc>
                  <a:txBody>
                    <a:bodyPr/>
                    <a:lstStyle/>
                    <a:p>
                      <a:pPr indent="0" lvl="0" marL="0" marR="0" rtl="0" algn="l">
                        <a:spcBef>
                          <a:spcPts val="0"/>
                        </a:spcBef>
                        <a:spcAft>
                          <a:spcPts val="0"/>
                        </a:spcAft>
                        <a:buNone/>
                      </a:pPr>
                      <a:r>
                        <a:rPr lang="en-US" sz="1200"/>
                        <a:t>0.034</a:t>
                      </a:r>
                      <a:endParaRPr/>
                    </a:p>
                  </a:txBody>
                  <a:tcPr marT="45725" marB="45725" marR="91450" marL="91450"/>
                </a:tc>
                <a:tc>
                  <a:txBody>
                    <a:bodyPr/>
                    <a:lstStyle/>
                    <a:p>
                      <a:pPr indent="0" lvl="0" marL="0" marR="0" rtl="0" algn="l">
                        <a:spcBef>
                          <a:spcPts val="0"/>
                        </a:spcBef>
                        <a:spcAft>
                          <a:spcPts val="0"/>
                        </a:spcAft>
                        <a:buNone/>
                      </a:pPr>
                      <a:r>
                        <a:rPr lang="en-US" sz="1200"/>
                        <a:t>2.89</a:t>
                      </a:r>
                      <a:endParaRPr/>
                    </a:p>
                  </a:txBody>
                  <a:tcPr marT="45725" marB="45725" marR="91450" marL="91450"/>
                </a:tc>
              </a:tr>
              <a:tr h="247050">
                <a:tc>
                  <a:txBody>
                    <a:bodyPr/>
                    <a:lstStyle/>
                    <a:p>
                      <a:pPr indent="0" lvl="0" marL="0" marR="0" rtl="0" algn="l">
                        <a:spcBef>
                          <a:spcPts val="0"/>
                        </a:spcBef>
                        <a:spcAft>
                          <a:spcPts val="0"/>
                        </a:spcAft>
                        <a:buNone/>
                      </a:pPr>
                      <a:r>
                        <a:rPr lang="en-US" sz="1200"/>
                        <a:t>2+</a:t>
                      </a:r>
                      <a:endParaRPr/>
                    </a:p>
                  </a:txBody>
                  <a:tcPr marT="45725" marB="45725" marR="91450" marL="91450"/>
                </a:tc>
                <a:tc>
                  <a:txBody>
                    <a:bodyPr/>
                    <a:lstStyle/>
                    <a:p>
                      <a:pPr indent="0" lvl="0" marL="0" marR="0" rtl="0" algn="l">
                        <a:spcBef>
                          <a:spcPts val="0"/>
                        </a:spcBef>
                        <a:spcAft>
                          <a:spcPts val="0"/>
                        </a:spcAft>
                        <a:buNone/>
                      </a:pPr>
                      <a:r>
                        <a:rPr lang="en-US" sz="1200"/>
                        <a:t>199.33</a:t>
                      </a:r>
                      <a:endParaRPr/>
                    </a:p>
                  </a:txBody>
                  <a:tcPr marT="45725" marB="45725" marR="91450" marL="91450"/>
                </a:tc>
                <a:tc>
                  <a:txBody>
                    <a:bodyPr/>
                    <a:lstStyle/>
                    <a:p>
                      <a:pPr indent="0" lvl="0" marL="0" marR="0" rtl="0" algn="l">
                        <a:spcBef>
                          <a:spcPts val="0"/>
                        </a:spcBef>
                        <a:spcAft>
                          <a:spcPts val="0"/>
                        </a:spcAft>
                        <a:buNone/>
                      </a:pPr>
                      <a:r>
                        <a:rPr lang="en-US" sz="1200"/>
                        <a:t>0.710</a:t>
                      </a:r>
                      <a:endParaRPr/>
                    </a:p>
                  </a:txBody>
                  <a:tcPr marT="45725" marB="45725" marR="91450" marL="91450"/>
                </a:tc>
                <a:tc>
                  <a:txBody>
                    <a:bodyPr/>
                    <a:lstStyle/>
                    <a:p>
                      <a:pPr indent="0" lvl="0" marL="0" marR="0" rtl="0" algn="l">
                        <a:spcBef>
                          <a:spcPts val="0"/>
                        </a:spcBef>
                        <a:spcAft>
                          <a:spcPts val="0"/>
                        </a:spcAft>
                        <a:buNone/>
                      </a:pPr>
                      <a:r>
                        <a:rPr lang="en-US" sz="1200"/>
                        <a:t>60.35</a:t>
                      </a:r>
                      <a:endParaRPr/>
                    </a:p>
                  </a:txBody>
                  <a:tcPr marT="45725" marB="45725" marR="91450" marL="91450"/>
                </a:tc>
              </a:tr>
            </a:tbl>
          </a:graphicData>
        </a:graphic>
      </p:graphicFrame>
      <p:sp>
        <p:nvSpPr>
          <p:cNvPr id="1217" name="Google Shape;1217;p73"/>
          <p:cNvSpPr txBox="1"/>
          <p:nvPr/>
        </p:nvSpPr>
        <p:spPr>
          <a:xfrm>
            <a:off x="5101510" y="1196002"/>
            <a:ext cx="1371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 spectra</a:t>
            </a:r>
            <a:endParaRPr/>
          </a:p>
        </p:txBody>
      </p:sp>
      <p:pic>
        <p:nvPicPr>
          <p:cNvPr id="1218" name="Google Shape;1218;p73"/>
          <p:cNvPicPr preferRelativeResize="0"/>
          <p:nvPr/>
        </p:nvPicPr>
        <p:blipFill rotWithShape="1">
          <a:blip r:embed="rId3">
            <a:alphaModFix/>
          </a:blip>
          <a:srcRect b="0" l="0" r="0" t="0"/>
          <a:stretch/>
        </p:blipFill>
        <p:spPr>
          <a:xfrm>
            <a:off x="9419727" y="1736096"/>
            <a:ext cx="2679508" cy="4573642"/>
          </a:xfrm>
          <a:prstGeom prst="rect">
            <a:avLst/>
          </a:prstGeom>
          <a:noFill/>
          <a:ln>
            <a:noFill/>
          </a:ln>
        </p:spPr>
      </p:pic>
      <p:sp>
        <p:nvSpPr>
          <p:cNvPr id="1219" name="Google Shape;1219;p73"/>
          <p:cNvSpPr txBox="1"/>
          <p:nvPr/>
        </p:nvSpPr>
        <p:spPr>
          <a:xfrm>
            <a:off x="1958339" y="1473268"/>
            <a:ext cx="765794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50 mm	                    0 mm	           -50 mm	      -100 mm                  -150 mm</a:t>
            </a:r>
            <a:endParaRPr/>
          </a:p>
        </p:txBody>
      </p:sp>
      <p:sp>
        <p:nvSpPr>
          <p:cNvPr id="1220" name="Google Shape;1220;p73"/>
          <p:cNvSpPr txBox="1"/>
          <p:nvPr/>
        </p:nvSpPr>
        <p:spPr>
          <a:xfrm>
            <a:off x="-19363" y="1994620"/>
            <a:ext cx="49891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Full 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without Al tube</a:t>
            </a:r>
            <a:endParaRPr/>
          </a:p>
        </p:txBody>
      </p:sp>
      <p:sp>
        <p:nvSpPr>
          <p:cNvPr id="1221" name="Google Shape;1221;p73"/>
          <p:cNvSpPr txBox="1"/>
          <p:nvPr/>
        </p:nvSpPr>
        <p:spPr>
          <a:xfrm>
            <a:off x="0" y="3185267"/>
            <a:ext cx="49891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Full 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sp>
        <p:nvSpPr>
          <p:cNvPr id="1222" name="Google Shape;1222;p73"/>
          <p:cNvSpPr txBox="1"/>
          <p:nvPr/>
        </p:nvSpPr>
        <p:spPr>
          <a:xfrm>
            <a:off x="4191" y="5726401"/>
            <a:ext cx="49891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Half CsI</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near target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sp>
        <p:nvSpPr>
          <p:cNvPr id="1223" name="Google Shape;1223;p73"/>
          <p:cNvSpPr txBox="1"/>
          <p:nvPr/>
        </p:nvSpPr>
        <p:spPr>
          <a:xfrm>
            <a:off x="0" y="4434831"/>
            <a:ext cx="49891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HalfCsI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far from target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grpSp>
        <p:nvGrpSpPr>
          <p:cNvPr id="1224" name="Google Shape;1224;p73"/>
          <p:cNvGrpSpPr/>
          <p:nvPr/>
        </p:nvGrpSpPr>
        <p:grpSpPr>
          <a:xfrm>
            <a:off x="1569721" y="1740669"/>
            <a:ext cx="7947660" cy="5117331"/>
            <a:chOff x="0" y="3031022"/>
            <a:chExt cx="12192000" cy="9509057"/>
          </a:xfrm>
        </p:grpSpPr>
        <p:pic>
          <p:nvPicPr>
            <p:cNvPr descr="グラフ&#10;&#10;自動的に生成された説明" id="1225" name="Google Shape;1225;p73"/>
            <p:cNvPicPr preferRelativeResize="0"/>
            <p:nvPr/>
          </p:nvPicPr>
          <p:blipFill rotWithShape="1">
            <a:blip r:embed="rId4">
              <a:alphaModFix/>
            </a:blip>
            <a:srcRect b="0" l="0" r="0" t="0"/>
            <a:stretch/>
          </p:blipFill>
          <p:spPr>
            <a:xfrm>
              <a:off x="0" y="5380793"/>
              <a:ext cx="12192000" cy="2438400"/>
            </a:xfrm>
            <a:prstGeom prst="rect">
              <a:avLst/>
            </a:prstGeom>
            <a:noFill/>
            <a:ln>
              <a:noFill/>
            </a:ln>
          </p:spPr>
        </p:pic>
        <p:pic>
          <p:nvPicPr>
            <p:cNvPr descr="グラフ, 散布図&#10;&#10;自動的に生成された説明" id="1226" name="Google Shape;1226;p73"/>
            <p:cNvPicPr preferRelativeResize="0"/>
            <p:nvPr/>
          </p:nvPicPr>
          <p:blipFill rotWithShape="1">
            <a:blip r:embed="rId5">
              <a:alphaModFix/>
            </a:blip>
            <a:srcRect b="0" l="0" r="0" t="0"/>
            <a:stretch/>
          </p:blipFill>
          <p:spPr>
            <a:xfrm>
              <a:off x="0" y="3031022"/>
              <a:ext cx="12192000" cy="2438400"/>
            </a:xfrm>
            <a:prstGeom prst="rect">
              <a:avLst/>
            </a:prstGeom>
            <a:noFill/>
            <a:ln>
              <a:noFill/>
            </a:ln>
          </p:spPr>
        </p:pic>
        <p:pic>
          <p:nvPicPr>
            <p:cNvPr descr="グラフ&#10;&#10;自動的に生成された説明" id="1227" name="Google Shape;1227;p73"/>
            <p:cNvPicPr preferRelativeResize="0"/>
            <p:nvPr/>
          </p:nvPicPr>
          <p:blipFill rotWithShape="1">
            <a:blip r:embed="rId6">
              <a:alphaModFix/>
            </a:blip>
            <a:srcRect b="0" l="0" r="0" t="0"/>
            <a:stretch/>
          </p:blipFill>
          <p:spPr>
            <a:xfrm>
              <a:off x="0" y="10101679"/>
              <a:ext cx="12192000" cy="2438400"/>
            </a:xfrm>
            <a:prstGeom prst="rect">
              <a:avLst/>
            </a:prstGeom>
            <a:noFill/>
            <a:ln>
              <a:noFill/>
            </a:ln>
          </p:spPr>
        </p:pic>
        <p:pic>
          <p:nvPicPr>
            <p:cNvPr descr="グラフ, 散布図&#10;&#10;自動的に生成された説明" id="1228" name="Google Shape;1228;p73"/>
            <p:cNvPicPr preferRelativeResize="0"/>
            <p:nvPr/>
          </p:nvPicPr>
          <p:blipFill rotWithShape="1">
            <a:blip r:embed="rId7">
              <a:alphaModFix/>
            </a:blip>
            <a:srcRect b="0" l="0" r="0" t="0"/>
            <a:stretch/>
          </p:blipFill>
          <p:spPr>
            <a:xfrm>
              <a:off x="0" y="7751908"/>
              <a:ext cx="12192000" cy="2438400"/>
            </a:xfrm>
            <a:prstGeom prst="rect">
              <a:avLst/>
            </a:prstGeom>
            <a:noFill/>
            <a:ln>
              <a:noFill/>
            </a:ln>
          </p:spPr>
        </p:pic>
      </p:grpSp>
      <p:sp>
        <p:nvSpPr>
          <p:cNvPr id="1229" name="Google Shape;1229;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230" name="Google Shape;1230;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graphicFrame>
        <p:nvGraphicFramePr>
          <p:cNvPr id="1235" name="Google Shape;1235;p74"/>
          <p:cNvGraphicFramePr/>
          <p:nvPr/>
        </p:nvGraphicFramePr>
        <p:xfrm>
          <a:off x="6378655" y="95935"/>
          <a:ext cx="3000000" cy="3000000"/>
        </p:xfrm>
        <a:graphic>
          <a:graphicData uri="http://schemas.openxmlformats.org/drawingml/2006/table">
            <a:tbl>
              <a:tblPr bandRow="1" firstRow="1">
                <a:noFill/>
                <a:tableStyleId>{324B22CA-A2D7-4660-B3B6-DE8838324F27}</a:tableStyleId>
              </a:tblPr>
              <a:tblGrid>
                <a:gridCol w="1430150"/>
                <a:gridCol w="1430150"/>
                <a:gridCol w="1430150"/>
                <a:gridCol w="1430150"/>
              </a:tblGrid>
              <a:tr h="411775">
                <a:tc>
                  <a:txBody>
                    <a:bodyPr/>
                    <a:lstStyle/>
                    <a:p>
                      <a:pPr indent="0" lvl="0" marL="0" marR="0" rtl="0" algn="l">
                        <a:spcBef>
                          <a:spcPts val="0"/>
                        </a:spcBef>
                        <a:spcAft>
                          <a:spcPts val="0"/>
                        </a:spcAft>
                        <a:buNone/>
                      </a:pPr>
                      <a:r>
                        <a:rPr lang="en-US" sz="1200"/>
                        <a:t>J</a:t>
                      </a:r>
                      <a:r>
                        <a:rPr baseline="30000" lang="en-US" sz="1200"/>
                        <a:t>π</a:t>
                      </a:r>
                      <a:endParaRPr baseline="30000" sz="1200"/>
                    </a:p>
                  </a:txBody>
                  <a:tcPr marT="45725" marB="45725" marR="91450" marL="91450"/>
                </a:tc>
                <a:tc>
                  <a:txBody>
                    <a:bodyPr/>
                    <a:lstStyle/>
                    <a:p>
                      <a:pPr indent="0" lvl="0" marL="0" marR="0" rtl="0" algn="l">
                        <a:spcBef>
                          <a:spcPts val="0"/>
                        </a:spcBef>
                        <a:spcAft>
                          <a:spcPts val="0"/>
                        </a:spcAft>
                        <a:buNone/>
                      </a:pPr>
                      <a:r>
                        <a:rPr lang="en-US" sz="1200"/>
                        <a:t>E level (keV)</a:t>
                      </a:r>
                      <a:endParaRPr/>
                    </a:p>
                  </a:txBody>
                  <a:tcPr marT="45725" marB="45725" marR="91450" marL="91450"/>
                </a:tc>
                <a:tc>
                  <a:txBody>
                    <a:bodyPr/>
                    <a:lstStyle/>
                    <a:p>
                      <a:pPr indent="0" lvl="0" marL="0" marR="0" rtl="0" algn="l">
                        <a:spcBef>
                          <a:spcPts val="0"/>
                        </a:spcBef>
                        <a:spcAft>
                          <a:spcPts val="0"/>
                        </a:spcAft>
                        <a:buNone/>
                      </a:pPr>
                      <a:r>
                        <a:rPr lang="en-US" sz="1200"/>
                        <a:t>Halflife (ns)</a:t>
                      </a:r>
                      <a:br>
                        <a:rPr lang="en-US" sz="1200"/>
                      </a:br>
                      <a:r>
                        <a:rPr lang="en-US" sz="1200"/>
                        <a:t>(in simulation)</a:t>
                      </a:r>
                      <a:endParaRPr/>
                    </a:p>
                  </a:txBody>
                  <a:tcPr marT="45725" marB="45725" marR="91450" marL="91450"/>
                </a:tc>
                <a:tc>
                  <a:txBody>
                    <a:bodyPr/>
                    <a:lstStyle/>
                    <a:p>
                      <a:pPr indent="0" lvl="0" marL="0" marR="0" rtl="0" algn="l">
                        <a:spcBef>
                          <a:spcPts val="0"/>
                        </a:spcBef>
                        <a:spcAft>
                          <a:spcPts val="0"/>
                        </a:spcAft>
                        <a:buNone/>
                      </a:pPr>
                      <a:r>
                        <a:rPr lang="en-US" sz="1200"/>
                        <a:t>Halflife </a:t>
                      </a:r>
                      <a:br>
                        <a:rPr lang="en-US" sz="1200"/>
                      </a:br>
                      <a:r>
                        <a:rPr lang="en-US" sz="1200"/>
                        <a:t>* 85 mm/ns</a:t>
                      </a:r>
                      <a:endParaRPr/>
                    </a:p>
                  </a:txBody>
                  <a:tcPr marT="45725" marB="45725" marR="91450" marL="91450"/>
                </a:tc>
              </a:tr>
              <a:tr h="247050">
                <a:tc>
                  <a:txBody>
                    <a:bodyPr/>
                    <a:lstStyle/>
                    <a:p>
                      <a:pPr indent="0" lvl="0" marL="0" marR="0" rtl="0" algn="l">
                        <a:spcBef>
                          <a:spcPts val="0"/>
                        </a:spcBef>
                        <a:spcAft>
                          <a:spcPts val="0"/>
                        </a:spcAft>
                        <a:buNone/>
                      </a:pPr>
                      <a:r>
                        <a:rPr lang="en-US" sz="1200"/>
                        <a:t>3-</a:t>
                      </a:r>
                      <a:endParaRPr/>
                    </a:p>
                  </a:txBody>
                  <a:tcPr marT="45725" marB="45725" marR="91450" marL="91450"/>
                </a:tc>
                <a:tc>
                  <a:txBody>
                    <a:bodyPr/>
                    <a:lstStyle/>
                    <a:p>
                      <a:pPr indent="0" lvl="0" marL="0" marR="0" rtl="0" algn="l">
                        <a:spcBef>
                          <a:spcPts val="0"/>
                        </a:spcBef>
                        <a:spcAft>
                          <a:spcPts val="0"/>
                        </a:spcAft>
                        <a:buNone/>
                      </a:pPr>
                      <a:r>
                        <a:rPr lang="en-US" sz="1200"/>
                        <a:t>821.1</a:t>
                      </a:r>
                      <a:endParaRPr/>
                    </a:p>
                  </a:txBody>
                  <a:tcPr marT="45725" marB="45725" marR="91450" marL="91450"/>
                </a:tc>
                <a:tc>
                  <a:txBody>
                    <a:bodyPr/>
                    <a:lstStyle/>
                    <a:p>
                      <a:pPr indent="0" lvl="0" marL="0" marR="0" rtl="0" algn="l">
                        <a:spcBef>
                          <a:spcPts val="0"/>
                        </a:spcBef>
                        <a:spcAft>
                          <a:spcPts val="0"/>
                        </a:spcAft>
                        <a:buNone/>
                      </a:pPr>
                      <a:r>
                        <a:rPr lang="en-US" sz="1200"/>
                        <a:t>0.237</a:t>
                      </a:r>
                      <a:endParaRPr/>
                    </a:p>
                  </a:txBody>
                  <a:tcPr marT="45725" marB="45725" marR="91450" marL="91450"/>
                </a:tc>
                <a:tc>
                  <a:txBody>
                    <a:bodyPr/>
                    <a:lstStyle/>
                    <a:p>
                      <a:pPr indent="0" lvl="0" marL="0" marR="0" rtl="0" algn="l">
                        <a:spcBef>
                          <a:spcPts val="0"/>
                        </a:spcBef>
                        <a:spcAft>
                          <a:spcPts val="0"/>
                        </a:spcAft>
                        <a:buNone/>
                      </a:pPr>
                      <a:r>
                        <a:rPr lang="en-US" sz="1200"/>
                        <a:t>20.1</a:t>
                      </a:r>
                      <a:endParaRPr/>
                    </a:p>
                  </a:txBody>
                  <a:tcPr marT="45725" marB="45725" marR="91450" marL="91450"/>
                </a:tc>
              </a:tr>
              <a:tr h="247050">
                <a:tc>
                  <a:txBody>
                    <a:bodyPr/>
                    <a:lstStyle/>
                    <a:p>
                      <a:pPr indent="0" lvl="0" marL="0" marR="0" rtl="0" algn="l">
                        <a:spcBef>
                          <a:spcPts val="0"/>
                        </a:spcBef>
                        <a:spcAft>
                          <a:spcPts val="0"/>
                        </a:spcAft>
                        <a:buNone/>
                      </a:pPr>
                      <a:r>
                        <a:rPr lang="en-US" sz="1200"/>
                        <a:t>4+</a:t>
                      </a:r>
                      <a:endParaRPr/>
                    </a:p>
                  </a:txBody>
                  <a:tcPr marT="45725" marB="45725" marR="91450" marL="91450"/>
                </a:tc>
                <a:tc>
                  <a:txBody>
                    <a:bodyPr/>
                    <a:lstStyle/>
                    <a:p>
                      <a:pPr indent="0" lvl="0" marL="0" marR="0" rtl="0" algn="l">
                        <a:spcBef>
                          <a:spcPts val="0"/>
                        </a:spcBef>
                        <a:spcAft>
                          <a:spcPts val="0"/>
                        </a:spcAft>
                        <a:buNone/>
                      </a:pPr>
                      <a:r>
                        <a:rPr lang="en-US" sz="1200"/>
                        <a:t>513.66</a:t>
                      </a:r>
                      <a:endParaRPr/>
                    </a:p>
                  </a:txBody>
                  <a:tcPr marT="45725" marB="45725" marR="91450" marL="91450"/>
                </a:tc>
                <a:tc>
                  <a:txBody>
                    <a:bodyPr/>
                    <a:lstStyle/>
                    <a:p>
                      <a:pPr indent="0" lvl="0" marL="0" marR="0" rtl="0" algn="l">
                        <a:spcBef>
                          <a:spcPts val="0"/>
                        </a:spcBef>
                        <a:spcAft>
                          <a:spcPts val="0"/>
                        </a:spcAft>
                        <a:buNone/>
                      </a:pPr>
                      <a:r>
                        <a:rPr lang="en-US" sz="1200"/>
                        <a:t>0.018</a:t>
                      </a:r>
                      <a:endParaRPr/>
                    </a:p>
                  </a:txBody>
                  <a:tcPr marT="45725" marB="45725" marR="91450" marL="91450"/>
                </a:tc>
                <a:tc>
                  <a:txBody>
                    <a:bodyPr/>
                    <a:lstStyle/>
                    <a:p>
                      <a:pPr indent="0" lvl="0" marL="0" marR="0" rtl="0" algn="l">
                        <a:spcBef>
                          <a:spcPts val="0"/>
                        </a:spcBef>
                        <a:spcAft>
                          <a:spcPts val="0"/>
                        </a:spcAft>
                        <a:buNone/>
                      </a:pPr>
                      <a:r>
                        <a:rPr lang="en-US" sz="1200"/>
                        <a:t>1.5</a:t>
                      </a:r>
                      <a:endParaRPr/>
                    </a:p>
                  </a:txBody>
                  <a:tcPr marT="45725" marB="45725" marR="91450" marL="91450"/>
                </a:tc>
              </a:tr>
              <a:tr h="247050">
                <a:tc>
                  <a:txBody>
                    <a:bodyPr/>
                    <a:lstStyle/>
                    <a:p>
                      <a:pPr indent="0" lvl="0" marL="0" marR="0" rtl="0" algn="l">
                        <a:spcBef>
                          <a:spcPts val="0"/>
                        </a:spcBef>
                        <a:spcAft>
                          <a:spcPts val="0"/>
                        </a:spcAft>
                        <a:buNone/>
                      </a:pPr>
                      <a:r>
                        <a:rPr lang="en-US" sz="1200"/>
                        <a:t>2+</a:t>
                      </a:r>
                      <a:endParaRPr/>
                    </a:p>
                  </a:txBody>
                  <a:tcPr marT="45725" marB="45725" marR="91450" marL="91450"/>
                </a:tc>
                <a:tc>
                  <a:txBody>
                    <a:bodyPr/>
                    <a:lstStyle/>
                    <a:p>
                      <a:pPr indent="0" lvl="0" marL="0" marR="0" rtl="0" algn="l">
                        <a:spcBef>
                          <a:spcPts val="0"/>
                        </a:spcBef>
                        <a:spcAft>
                          <a:spcPts val="0"/>
                        </a:spcAft>
                        <a:buNone/>
                      </a:pPr>
                      <a:r>
                        <a:rPr lang="en-US" sz="1200"/>
                        <a:t>181.04</a:t>
                      </a:r>
                      <a:endParaRPr/>
                    </a:p>
                  </a:txBody>
                  <a:tcPr marT="45725" marB="45725" marR="91450" marL="91450"/>
                </a:tc>
                <a:tc>
                  <a:txBody>
                    <a:bodyPr/>
                    <a:lstStyle/>
                    <a:p>
                      <a:pPr indent="0" lvl="0" marL="0" marR="0" rtl="0" algn="l">
                        <a:spcBef>
                          <a:spcPts val="0"/>
                        </a:spcBef>
                        <a:spcAft>
                          <a:spcPts val="0"/>
                        </a:spcAft>
                        <a:buNone/>
                      </a:pPr>
                      <a:r>
                        <a:rPr lang="en-US" sz="1200"/>
                        <a:t>0.859</a:t>
                      </a:r>
                      <a:endParaRPr/>
                    </a:p>
                  </a:txBody>
                  <a:tcPr marT="45725" marB="45725" marR="91450" marL="91450"/>
                </a:tc>
                <a:tc>
                  <a:txBody>
                    <a:bodyPr/>
                    <a:lstStyle/>
                    <a:p>
                      <a:pPr indent="0" lvl="0" marL="0" marR="0" rtl="0" algn="l">
                        <a:spcBef>
                          <a:spcPts val="0"/>
                        </a:spcBef>
                        <a:spcAft>
                          <a:spcPts val="0"/>
                        </a:spcAft>
                        <a:buNone/>
                      </a:pPr>
                      <a:r>
                        <a:rPr lang="en-US" sz="1200"/>
                        <a:t>73.2</a:t>
                      </a:r>
                      <a:endParaRPr/>
                    </a:p>
                  </a:txBody>
                  <a:tcPr marT="45725" marB="45725" marR="91450" marL="91450"/>
                </a:tc>
              </a:tr>
            </a:tbl>
          </a:graphicData>
        </a:graphic>
      </p:graphicFrame>
      <p:sp>
        <p:nvSpPr>
          <p:cNvPr id="1236" name="Google Shape;1236;p74"/>
          <p:cNvSpPr txBox="1"/>
          <p:nvPr/>
        </p:nvSpPr>
        <p:spPr>
          <a:xfrm>
            <a:off x="92765" y="95935"/>
            <a:ext cx="117480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Ba146	40 MeV/u (~ 85 mm/ns) beamOn 73000</a:t>
            </a:r>
            <a:endParaRPr/>
          </a:p>
        </p:txBody>
      </p:sp>
      <p:sp>
        <p:nvSpPr>
          <p:cNvPr id="1237" name="Google Shape;1237;p74"/>
          <p:cNvSpPr txBox="1"/>
          <p:nvPr/>
        </p:nvSpPr>
        <p:spPr>
          <a:xfrm>
            <a:off x="5313101" y="1262468"/>
            <a:ext cx="1371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 spectra</a:t>
            </a:r>
            <a:endParaRPr/>
          </a:p>
        </p:txBody>
      </p:sp>
      <p:pic>
        <p:nvPicPr>
          <p:cNvPr id="1238" name="Google Shape;1238;p74"/>
          <p:cNvPicPr preferRelativeResize="0"/>
          <p:nvPr/>
        </p:nvPicPr>
        <p:blipFill rotWithShape="1">
          <a:blip r:embed="rId3">
            <a:alphaModFix/>
          </a:blip>
          <a:srcRect b="0" l="0" r="0" t="0"/>
          <a:stretch/>
        </p:blipFill>
        <p:spPr>
          <a:xfrm>
            <a:off x="9747148" y="1983120"/>
            <a:ext cx="2394247" cy="4676760"/>
          </a:xfrm>
          <a:prstGeom prst="rect">
            <a:avLst/>
          </a:prstGeom>
          <a:noFill/>
          <a:ln>
            <a:noFill/>
          </a:ln>
        </p:spPr>
      </p:pic>
      <p:grpSp>
        <p:nvGrpSpPr>
          <p:cNvPr id="1239" name="Google Shape;1239;p74"/>
          <p:cNvGrpSpPr/>
          <p:nvPr/>
        </p:nvGrpSpPr>
        <p:grpSpPr>
          <a:xfrm>
            <a:off x="1539240" y="1745428"/>
            <a:ext cx="8295640" cy="5112572"/>
            <a:chOff x="-3230880" y="-1685897"/>
            <a:chExt cx="12192000" cy="9554817"/>
          </a:xfrm>
        </p:grpSpPr>
        <p:pic>
          <p:nvPicPr>
            <p:cNvPr descr="グラフ, 散布図&#10;&#10;自動的に生成された説明" id="1240" name="Google Shape;1240;p74"/>
            <p:cNvPicPr preferRelativeResize="0"/>
            <p:nvPr/>
          </p:nvPicPr>
          <p:blipFill rotWithShape="1">
            <a:blip r:embed="rId4">
              <a:alphaModFix/>
            </a:blip>
            <a:srcRect b="0" l="0" r="0" t="0"/>
            <a:stretch/>
          </p:blipFill>
          <p:spPr>
            <a:xfrm>
              <a:off x="-3230880" y="5430520"/>
              <a:ext cx="12192000" cy="2438400"/>
            </a:xfrm>
            <a:prstGeom prst="rect">
              <a:avLst/>
            </a:prstGeom>
            <a:noFill/>
            <a:ln>
              <a:noFill/>
            </a:ln>
          </p:spPr>
        </p:pic>
        <p:pic>
          <p:nvPicPr>
            <p:cNvPr descr="グラフ, 散布図&#10;&#10;自動的に生成された説明" id="1241" name="Google Shape;1241;p74"/>
            <p:cNvPicPr preferRelativeResize="0"/>
            <p:nvPr/>
          </p:nvPicPr>
          <p:blipFill rotWithShape="1">
            <a:blip r:embed="rId5">
              <a:alphaModFix/>
            </a:blip>
            <a:srcRect b="0" l="0" r="0" t="0"/>
            <a:stretch/>
          </p:blipFill>
          <p:spPr>
            <a:xfrm>
              <a:off x="-3230880" y="3058381"/>
              <a:ext cx="12192000" cy="2438400"/>
            </a:xfrm>
            <a:prstGeom prst="rect">
              <a:avLst/>
            </a:prstGeom>
            <a:noFill/>
            <a:ln>
              <a:noFill/>
            </a:ln>
          </p:spPr>
        </p:pic>
        <p:pic>
          <p:nvPicPr>
            <p:cNvPr descr="グラフ, 散布図&#10;&#10;自動的に生成された説明" id="1242" name="Google Shape;1242;p74"/>
            <p:cNvPicPr preferRelativeResize="0"/>
            <p:nvPr/>
          </p:nvPicPr>
          <p:blipFill rotWithShape="1">
            <a:blip r:embed="rId6">
              <a:alphaModFix/>
            </a:blip>
            <a:srcRect b="0" l="0" r="0" t="0"/>
            <a:stretch/>
          </p:blipFill>
          <p:spPr>
            <a:xfrm>
              <a:off x="-3230880" y="686242"/>
              <a:ext cx="12192000" cy="2438400"/>
            </a:xfrm>
            <a:prstGeom prst="rect">
              <a:avLst/>
            </a:prstGeom>
            <a:noFill/>
            <a:ln>
              <a:noFill/>
            </a:ln>
          </p:spPr>
        </p:pic>
        <p:pic>
          <p:nvPicPr>
            <p:cNvPr descr="グラフ, 散布図&#10;&#10;自動的に生成された説明" id="1243" name="Google Shape;1243;p74"/>
            <p:cNvPicPr preferRelativeResize="0"/>
            <p:nvPr/>
          </p:nvPicPr>
          <p:blipFill rotWithShape="1">
            <a:blip r:embed="rId7">
              <a:alphaModFix/>
            </a:blip>
            <a:srcRect b="0" l="0" r="0" t="0"/>
            <a:stretch/>
          </p:blipFill>
          <p:spPr>
            <a:xfrm>
              <a:off x="-3230880" y="-1685897"/>
              <a:ext cx="12192000" cy="2438400"/>
            </a:xfrm>
            <a:prstGeom prst="rect">
              <a:avLst/>
            </a:prstGeom>
            <a:noFill/>
            <a:ln>
              <a:noFill/>
            </a:ln>
          </p:spPr>
        </p:pic>
      </p:grpSp>
      <p:sp>
        <p:nvSpPr>
          <p:cNvPr id="1244" name="Google Shape;1244;p74"/>
          <p:cNvSpPr txBox="1"/>
          <p:nvPr/>
        </p:nvSpPr>
        <p:spPr>
          <a:xfrm>
            <a:off x="1958339" y="1473268"/>
            <a:ext cx="765794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50 mm	                    0 mm	           -50 mm	      -100 mm                  -150 mm</a:t>
            </a:r>
            <a:endParaRPr/>
          </a:p>
        </p:txBody>
      </p:sp>
      <p:sp>
        <p:nvSpPr>
          <p:cNvPr id="1245" name="Google Shape;1245;p74"/>
          <p:cNvSpPr txBox="1"/>
          <p:nvPr/>
        </p:nvSpPr>
        <p:spPr>
          <a:xfrm>
            <a:off x="-19363" y="1994620"/>
            <a:ext cx="49891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Full 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without Al tube</a:t>
            </a:r>
            <a:endParaRPr/>
          </a:p>
        </p:txBody>
      </p:sp>
      <p:sp>
        <p:nvSpPr>
          <p:cNvPr id="1246" name="Google Shape;1246;p74"/>
          <p:cNvSpPr txBox="1"/>
          <p:nvPr/>
        </p:nvSpPr>
        <p:spPr>
          <a:xfrm>
            <a:off x="0" y="3185267"/>
            <a:ext cx="49891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Full 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sp>
        <p:nvSpPr>
          <p:cNvPr id="1247" name="Google Shape;1247;p74"/>
          <p:cNvSpPr txBox="1"/>
          <p:nvPr/>
        </p:nvSpPr>
        <p:spPr>
          <a:xfrm>
            <a:off x="4191" y="5726401"/>
            <a:ext cx="49891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Half CsI</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near target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sp>
        <p:nvSpPr>
          <p:cNvPr id="1248" name="Google Shape;1248;p74"/>
          <p:cNvSpPr txBox="1"/>
          <p:nvPr/>
        </p:nvSpPr>
        <p:spPr>
          <a:xfrm>
            <a:off x="0" y="4434831"/>
            <a:ext cx="49891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HalfCsI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far from target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sp>
        <p:nvSpPr>
          <p:cNvPr id="1249" name="Google Shape;1249;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250" name="Google Shape;1250;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graphicFrame>
        <p:nvGraphicFramePr>
          <p:cNvPr id="1255" name="Google Shape;1255;p75"/>
          <p:cNvGraphicFramePr/>
          <p:nvPr/>
        </p:nvGraphicFramePr>
        <p:xfrm>
          <a:off x="6378655" y="67436"/>
          <a:ext cx="3000000" cy="3000000"/>
        </p:xfrm>
        <a:graphic>
          <a:graphicData uri="http://schemas.openxmlformats.org/drawingml/2006/table">
            <a:tbl>
              <a:tblPr bandRow="1" firstRow="1">
                <a:noFill/>
                <a:tableStyleId>{324B22CA-A2D7-4660-B3B6-DE8838324F27}</a:tableStyleId>
              </a:tblPr>
              <a:tblGrid>
                <a:gridCol w="1430150"/>
                <a:gridCol w="1430150"/>
                <a:gridCol w="1430150"/>
                <a:gridCol w="1430150"/>
              </a:tblGrid>
              <a:tr h="411775">
                <a:tc>
                  <a:txBody>
                    <a:bodyPr/>
                    <a:lstStyle/>
                    <a:p>
                      <a:pPr indent="0" lvl="0" marL="0" marR="0" rtl="0" algn="l">
                        <a:spcBef>
                          <a:spcPts val="0"/>
                        </a:spcBef>
                        <a:spcAft>
                          <a:spcPts val="0"/>
                        </a:spcAft>
                        <a:buNone/>
                      </a:pPr>
                      <a:r>
                        <a:rPr lang="en-US" sz="1200"/>
                        <a:t>J</a:t>
                      </a:r>
                      <a:r>
                        <a:rPr baseline="30000" lang="en-US" sz="1200"/>
                        <a:t>π</a:t>
                      </a:r>
                      <a:endParaRPr baseline="30000" sz="1200"/>
                    </a:p>
                  </a:txBody>
                  <a:tcPr marT="45725" marB="45725" marR="91450" marL="91450"/>
                </a:tc>
                <a:tc>
                  <a:txBody>
                    <a:bodyPr/>
                    <a:lstStyle/>
                    <a:p>
                      <a:pPr indent="0" lvl="0" marL="0" marR="0" rtl="0" algn="l">
                        <a:spcBef>
                          <a:spcPts val="0"/>
                        </a:spcBef>
                        <a:spcAft>
                          <a:spcPts val="0"/>
                        </a:spcAft>
                        <a:buNone/>
                      </a:pPr>
                      <a:r>
                        <a:rPr lang="en-US" sz="1200"/>
                        <a:t>E level (keV)</a:t>
                      </a:r>
                      <a:endParaRPr/>
                    </a:p>
                  </a:txBody>
                  <a:tcPr marT="45725" marB="45725" marR="91450" marL="91450"/>
                </a:tc>
                <a:tc>
                  <a:txBody>
                    <a:bodyPr/>
                    <a:lstStyle/>
                    <a:p>
                      <a:pPr indent="0" lvl="0" marL="0" marR="0" rtl="0" algn="l">
                        <a:spcBef>
                          <a:spcPts val="0"/>
                        </a:spcBef>
                        <a:spcAft>
                          <a:spcPts val="0"/>
                        </a:spcAft>
                        <a:buNone/>
                      </a:pPr>
                      <a:r>
                        <a:rPr lang="en-US" sz="1200"/>
                        <a:t>Halflife (ns)</a:t>
                      </a:r>
                      <a:br>
                        <a:rPr lang="en-US" sz="1200"/>
                      </a:br>
                      <a:r>
                        <a:rPr lang="en-US" sz="1200"/>
                        <a:t>(in simulation)</a:t>
                      </a:r>
                      <a:endParaRPr/>
                    </a:p>
                  </a:txBody>
                  <a:tcPr marT="45725" marB="45725" marR="91450" marL="91450"/>
                </a:tc>
                <a:tc>
                  <a:txBody>
                    <a:bodyPr/>
                    <a:lstStyle/>
                    <a:p>
                      <a:pPr indent="0" lvl="0" marL="0" marR="0" rtl="0" algn="l">
                        <a:spcBef>
                          <a:spcPts val="0"/>
                        </a:spcBef>
                        <a:spcAft>
                          <a:spcPts val="0"/>
                        </a:spcAft>
                        <a:buNone/>
                      </a:pPr>
                      <a:r>
                        <a:rPr lang="en-US" sz="1200"/>
                        <a:t>Halflife </a:t>
                      </a:r>
                      <a:br>
                        <a:rPr lang="en-US" sz="1200"/>
                      </a:br>
                      <a:r>
                        <a:rPr lang="en-US" sz="1200"/>
                        <a:t>* 85 mm/ns</a:t>
                      </a:r>
                      <a:endParaRPr/>
                    </a:p>
                  </a:txBody>
                  <a:tcPr marT="45725" marB="45725" marR="91450" marL="91450"/>
                </a:tc>
              </a:tr>
              <a:tr h="247050">
                <a:tc>
                  <a:txBody>
                    <a:bodyPr/>
                    <a:lstStyle/>
                    <a:p>
                      <a:pPr indent="0" lvl="0" marL="0" marR="0" rtl="0" algn="l">
                        <a:spcBef>
                          <a:spcPts val="0"/>
                        </a:spcBef>
                        <a:spcAft>
                          <a:spcPts val="0"/>
                        </a:spcAft>
                        <a:buNone/>
                      </a:pPr>
                      <a:r>
                        <a:rPr lang="en-US" sz="1200"/>
                        <a:t>3-</a:t>
                      </a:r>
                      <a:endParaRPr/>
                    </a:p>
                  </a:txBody>
                  <a:tcPr marT="45725" marB="45725" marR="91450" marL="91450"/>
                </a:tc>
                <a:tc>
                  <a:txBody>
                    <a:bodyPr/>
                    <a:lstStyle/>
                    <a:p>
                      <a:pPr indent="0" lvl="0" marL="0" marR="0" rtl="0" algn="l">
                        <a:spcBef>
                          <a:spcPts val="0"/>
                        </a:spcBef>
                        <a:spcAft>
                          <a:spcPts val="0"/>
                        </a:spcAft>
                        <a:buNone/>
                      </a:pPr>
                      <a:r>
                        <a:rPr lang="en-US" sz="1200"/>
                        <a:t>960.72</a:t>
                      </a:r>
                      <a:endParaRPr/>
                    </a:p>
                  </a:txBody>
                  <a:tcPr marT="45725" marB="45725" marR="91450" marL="91450"/>
                </a:tc>
                <a:tc>
                  <a:txBody>
                    <a:bodyPr/>
                    <a:lstStyle/>
                    <a:p>
                      <a:pPr indent="0" lvl="0" marL="0" marR="0" rtl="0" algn="l">
                        <a:spcBef>
                          <a:spcPts val="0"/>
                        </a:spcBef>
                        <a:spcAft>
                          <a:spcPts val="0"/>
                        </a:spcAft>
                        <a:buNone/>
                      </a:pPr>
                      <a:r>
                        <a:rPr lang="en-US" sz="1200"/>
                        <a:t>0</a:t>
                      </a:r>
                      <a:endParaRPr/>
                    </a:p>
                  </a:txBody>
                  <a:tcPr marT="45725" marB="45725" marR="91450" marL="91450"/>
                </a:tc>
                <a:tc>
                  <a:txBody>
                    <a:bodyPr/>
                    <a:lstStyle/>
                    <a:p>
                      <a:pPr indent="0" lvl="0" marL="0" marR="0" rtl="0" algn="l">
                        <a:spcBef>
                          <a:spcPts val="0"/>
                        </a:spcBef>
                        <a:spcAft>
                          <a:spcPts val="0"/>
                        </a:spcAft>
                        <a:buNone/>
                      </a:pPr>
                      <a:r>
                        <a:rPr lang="en-US" sz="1200"/>
                        <a:t>0</a:t>
                      </a:r>
                      <a:endParaRPr/>
                    </a:p>
                  </a:txBody>
                  <a:tcPr marT="45725" marB="45725" marR="91450" marL="91450"/>
                </a:tc>
              </a:tr>
              <a:tr h="247050">
                <a:tc>
                  <a:txBody>
                    <a:bodyPr/>
                    <a:lstStyle/>
                    <a:p>
                      <a:pPr indent="0" lvl="0" marL="0" marR="0" rtl="0" algn="l">
                        <a:spcBef>
                          <a:spcPts val="0"/>
                        </a:spcBef>
                        <a:spcAft>
                          <a:spcPts val="0"/>
                        </a:spcAft>
                        <a:buNone/>
                      </a:pPr>
                      <a:r>
                        <a:rPr lang="en-US" sz="1200"/>
                        <a:t>4+</a:t>
                      </a:r>
                      <a:endParaRPr/>
                    </a:p>
                  </a:txBody>
                  <a:tcPr marT="45725" marB="45725" marR="91450" marL="91450"/>
                </a:tc>
                <a:tc>
                  <a:txBody>
                    <a:bodyPr/>
                    <a:lstStyle/>
                    <a:p>
                      <a:pPr indent="0" lvl="0" marL="0" marR="0" rtl="0" algn="l">
                        <a:spcBef>
                          <a:spcPts val="0"/>
                        </a:spcBef>
                        <a:spcAft>
                          <a:spcPts val="0"/>
                        </a:spcAft>
                        <a:buNone/>
                      </a:pPr>
                      <a:r>
                        <a:rPr lang="en-US" sz="1200"/>
                        <a:t>668.38</a:t>
                      </a:r>
                      <a:endParaRPr/>
                    </a:p>
                  </a:txBody>
                  <a:tcPr marT="45725" marB="45725" marR="91450" marL="91450"/>
                </a:tc>
                <a:tc>
                  <a:txBody>
                    <a:bodyPr/>
                    <a:lstStyle/>
                    <a:p>
                      <a:pPr indent="0" lvl="0" marL="0" marR="0" rtl="0" algn="l">
                        <a:spcBef>
                          <a:spcPts val="0"/>
                        </a:spcBef>
                        <a:spcAft>
                          <a:spcPts val="0"/>
                        </a:spcAft>
                        <a:buNone/>
                      </a:pPr>
                      <a:r>
                        <a:rPr lang="en-US" sz="1200"/>
                        <a:t>0</a:t>
                      </a:r>
                      <a:endParaRPr/>
                    </a:p>
                  </a:txBody>
                  <a:tcPr marT="45725" marB="45725" marR="91450" marL="91450"/>
                </a:tc>
                <a:tc>
                  <a:txBody>
                    <a:bodyPr/>
                    <a:lstStyle/>
                    <a:p>
                      <a:pPr indent="0" lvl="0" marL="0" marR="0" rtl="0" algn="l">
                        <a:spcBef>
                          <a:spcPts val="0"/>
                        </a:spcBef>
                        <a:spcAft>
                          <a:spcPts val="0"/>
                        </a:spcAft>
                        <a:buNone/>
                      </a:pPr>
                      <a:r>
                        <a:rPr lang="en-US" sz="1200"/>
                        <a:t>0</a:t>
                      </a:r>
                      <a:endParaRPr/>
                    </a:p>
                  </a:txBody>
                  <a:tcPr marT="45725" marB="45725" marR="91450" marL="91450"/>
                </a:tc>
              </a:tr>
              <a:tr h="247050">
                <a:tc>
                  <a:txBody>
                    <a:bodyPr/>
                    <a:lstStyle/>
                    <a:p>
                      <a:pPr indent="0" lvl="0" marL="0" marR="0" rtl="0" algn="l">
                        <a:spcBef>
                          <a:spcPts val="0"/>
                        </a:spcBef>
                        <a:spcAft>
                          <a:spcPts val="0"/>
                        </a:spcAft>
                        <a:buNone/>
                      </a:pPr>
                      <a:r>
                        <a:rPr lang="en-US" sz="1200"/>
                        <a:t>2+</a:t>
                      </a:r>
                      <a:endParaRPr/>
                    </a:p>
                  </a:txBody>
                  <a:tcPr marT="45725" marB="45725" marR="91450" marL="91450"/>
                </a:tc>
                <a:tc>
                  <a:txBody>
                    <a:bodyPr/>
                    <a:lstStyle/>
                    <a:p>
                      <a:pPr indent="0" lvl="0" marL="0" marR="0" rtl="0" algn="l">
                        <a:spcBef>
                          <a:spcPts val="0"/>
                        </a:spcBef>
                        <a:spcAft>
                          <a:spcPts val="0"/>
                        </a:spcAft>
                        <a:buNone/>
                      </a:pPr>
                      <a:r>
                        <a:rPr lang="en-US" sz="1200"/>
                        <a:t>258.45</a:t>
                      </a:r>
                      <a:endParaRPr/>
                    </a:p>
                  </a:txBody>
                  <a:tcPr marT="45725" marB="45725" marR="91450" marL="91450"/>
                </a:tc>
                <a:tc>
                  <a:txBody>
                    <a:bodyPr/>
                    <a:lstStyle/>
                    <a:p>
                      <a:pPr indent="0" lvl="0" marL="0" marR="0" rtl="0" algn="l">
                        <a:spcBef>
                          <a:spcPts val="0"/>
                        </a:spcBef>
                        <a:spcAft>
                          <a:spcPts val="0"/>
                        </a:spcAft>
                        <a:buNone/>
                      </a:pPr>
                      <a:r>
                        <a:rPr lang="en-US" sz="1200"/>
                        <a:t>0.231</a:t>
                      </a:r>
                      <a:endParaRPr/>
                    </a:p>
                  </a:txBody>
                  <a:tcPr marT="45725" marB="45725" marR="91450" marL="91450"/>
                </a:tc>
                <a:tc>
                  <a:txBody>
                    <a:bodyPr/>
                    <a:lstStyle/>
                    <a:p>
                      <a:pPr indent="0" lvl="0" marL="0" marR="0" rtl="0" algn="l">
                        <a:spcBef>
                          <a:spcPts val="0"/>
                        </a:spcBef>
                        <a:spcAft>
                          <a:spcPts val="0"/>
                        </a:spcAft>
                        <a:buNone/>
                      </a:pPr>
                      <a:r>
                        <a:rPr lang="en-US" sz="1200"/>
                        <a:t>19.6</a:t>
                      </a:r>
                      <a:endParaRPr/>
                    </a:p>
                  </a:txBody>
                  <a:tcPr marT="45725" marB="45725" marR="91450" marL="91450"/>
                </a:tc>
              </a:tr>
            </a:tbl>
          </a:graphicData>
        </a:graphic>
      </p:graphicFrame>
      <p:sp>
        <p:nvSpPr>
          <p:cNvPr id="1256" name="Google Shape;1256;p75"/>
          <p:cNvSpPr txBox="1"/>
          <p:nvPr/>
        </p:nvSpPr>
        <p:spPr>
          <a:xfrm>
            <a:off x="92765" y="95935"/>
            <a:ext cx="117480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Ce146	40 MeV/u (~ 85 mm/ns) beamOn 61100</a:t>
            </a:r>
            <a:endParaRPr/>
          </a:p>
        </p:txBody>
      </p:sp>
      <p:sp>
        <p:nvSpPr>
          <p:cNvPr id="1257" name="Google Shape;1257;p75"/>
          <p:cNvSpPr txBox="1"/>
          <p:nvPr/>
        </p:nvSpPr>
        <p:spPr>
          <a:xfrm>
            <a:off x="5163674" y="1109196"/>
            <a:ext cx="1371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 spectra</a:t>
            </a:r>
            <a:endParaRPr/>
          </a:p>
        </p:txBody>
      </p:sp>
      <p:pic>
        <p:nvPicPr>
          <p:cNvPr id="1258" name="Google Shape;1258;p75"/>
          <p:cNvPicPr preferRelativeResize="0"/>
          <p:nvPr/>
        </p:nvPicPr>
        <p:blipFill rotWithShape="1">
          <a:blip r:embed="rId3">
            <a:alphaModFix/>
          </a:blip>
          <a:srcRect b="0" l="0" r="0" t="0"/>
          <a:stretch/>
        </p:blipFill>
        <p:spPr>
          <a:xfrm>
            <a:off x="10098747" y="2769185"/>
            <a:ext cx="2093253" cy="3992880"/>
          </a:xfrm>
          <a:prstGeom prst="rect">
            <a:avLst/>
          </a:prstGeom>
          <a:noFill/>
          <a:ln>
            <a:noFill/>
          </a:ln>
        </p:spPr>
      </p:pic>
      <p:grpSp>
        <p:nvGrpSpPr>
          <p:cNvPr id="1259" name="Google Shape;1259;p75"/>
          <p:cNvGrpSpPr/>
          <p:nvPr/>
        </p:nvGrpSpPr>
        <p:grpSpPr>
          <a:xfrm>
            <a:off x="1600201" y="1595744"/>
            <a:ext cx="8498546" cy="5262256"/>
            <a:chOff x="0" y="-5052060"/>
            <a:chExt cx="12192000" cy="9700260"/>
          </a:xfrm>
        </p:grpSpPr>
        <p:pic>
          <p:nvPicPr>
            <p:cNvPr descr="グラフ, 散布図&#10;&#10;自動的に生成された説明" id="1260" name="Google Shape;1260;p75"/>
            <p:cNvPicPr preferRelativeResize="0"/>
            <p:nvPr/>
          </p:nvPicPr>
          <p:blipFill rotWithShape="1">
            <a:blip r:embed="rId4">
              <a:alphaModFix/>
            </a:blip>
            <a:srcRect b="0" l="0" r="0" t="0"/>
            <a:stretch/>
          </p:blipFill>
          <p:spPr>
            <a:xfrm>
              <a:off x="0" y="2209800"/>
              <a:ext cx="12192000" cy="2438400"/>
            </a:xfrm>
            <a:prstGeom prst="rect">
              <a:avLst/>
            </a:prstGeom>
            <a:noFill/>
            <a:ln>
              <a:noFill/>
            </a:ln>
          </p:spPr>
        </p:pic>
        <p:pic>
          <p:nvPicPr>
            <p:cNvPr descr="グラフ, 散布図&#10;&#10;自動的に生成された説明" id="1261" name="Google Shape;1261;p75"/>
            <p:cNvPicPr preferRelativeResize="0"/>
            <p:nvPr/>
          </p:nvPicPr>
          <p:blipFill rotWithShape="1">
            <a:blip r:embed="rId5">
              <a:alphaModFix/>
            </a:blip>
            <a:srcRect b="0" l="0" r="0" t="0"/>
            <a:stretch/>
          </p:blipFill>
          <p:spPr>
            <a:xfrm>
              <a:off x="0" y="-175260"/>
              <a:ext cx="12192000" cy="2438400"/>
            </a:xfrm>
            <a:prstGeom prst="rect">
              <a:avLst/>
            </a:prstGeom>
            <a:noFill/>
            <a:ln>
              <a:noFill/>
            </a:ln>
          </p:spPr>
        </p:pic>
        <p:pic>
          <p:nvPicPr>
            <p:cNvPr descr="グラフ&#10;&#10;自動的に生成された説明" id="1262" name="Google Shape;1262;p75"/>
            <p:cNvPicPr preferRelativeResize="0"/>
            <p:nvPr/>
          </p:nvPicPr>
          <p:blipFill rotWithShape="1">
            <a:blip r:embed="rId6">
              <a:alphaModFix/>
            </a:blip>
            <a:srcRect b="0" l="0" r="0" t="0"/>
            <a:stretch/>
          </p:blipFill>
          <p:spPr>
            <a:xfrm>
              <a:off x="0" y="-2613660"/>
              <a:ext cx="12192000" cy="2438400"/>
            </a:xfrm>
            <a:prstGeom prst="rect">
              <a:avLst/>
            </a:prstGeom>
            <a:noFill/>
            <a:ln>
              <a:noFill/>
            </a:ln>
          </p:spPr>
        </p:pic>
        <p:pic>
          <p:nvPicPr>
            <p:cNvPr descr="グラフ&#10;&#10;自動的に生成された説明" id="1263" name="Google Shape;1263;p75"/>
            <p:cNvPicPr preferRelativeResize="0"/>
            <p:nvPr/>
          </p:nvPicPr>
          <p:blipFill rotWithShape="1">
            <a:blip r:embed="rId7">
              <a:alphaModFix/>
            </a:blip>
            <a:srcRect b="0" l="0" r="0" t="0"/>
            <a:stretch/>
          </p:blipFill>
          <p:spPr>
            <a:xfrm>
              <a:off x="0" y="-5052060"/>
              <a:ext cx="12192000" cy="2438400"/>
            </a:xfrm>
            <a:prstGeom prst="rect">
              <a:avLst/>
            </a:prstGeom>
            <a:noFill/>
            <a:ln>
              <a:noFill/>
            </a:ln>
          </p:spPr>
        </p:pic>
      </p:grpSp>
      <p:sp>
        <p:nvSpPr>
          <p:cNvPr id="1264" name="Google Shape;1264;p75"/>
          <p:cNvSpPr txBox="1"/>
          <p:nvPr/>
        </p:nvSpPr>
        <p:spPr>
          <a:xfrm>
            <a:off x="1958339" y="1313248"/>
            <a:ext cx="765794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50 mm	                    0 mm	           -50 mm	      -100 mm                  -150 mm</a:t>
            </a:r>
            <a:endParaRPr/>
          </a:p>
        </p:txBody>
      </p:sp>
      <p:sp>
        <p:nvSpPr>
          <p:cNvPr id="1265" name="Google Shape;1265;p75"/>
          <p:cNvSpPr txBox="1"/>
          <p:nvPr/>
        </p:nvSpPr>
        <p:spPr>
          <a:xfrm>
            <a:off x="-19363" y="1994620"/>
            <a:ext cx="49891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Full 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without Al tube</a:t>
            </a:r>
            <a:endParaRPr/>
          </a:p>
        </p:txBody>
      </p:sp>
      <p:sp>
        <p:nvSpPr>
          <p:cNvPr id="1266" name="Google Shape;1266;p75"/>
          <p:cNvSpPr txBox="1"/>
          <p:nvPr/>
        </p:nvSpPr>
        <p:spPr>
          <a:xfrm>
            <a:off x="0" y="3185267"/>
            <a:ext cx="49891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Full 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sp>
        <p:nvSpPr>
          <p:cNvPr id="1267" name="Google Shape;1267;p75"/>
          <p:cNvSpPr txBox="1"/>
          <p:nvPr/>
        </p:nvSpPr>
        <p:spPr>
          <a:xfrm>
            <a:off x="4191" y="5726401"/>
            <a:ext cx="49891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Half CsI</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near target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sp>
        <p:nvSpPr>
          <p:cNvPr id="1268" name="Google Shape;1268;p75"/>
          <p:cNvSpPr txBox="1"/>
          <p:nvPr/>
        </p:nvSpPr>
        <p:spPr>
          <a:xfrm>
            <a:off x="0" y="4434831"/>
            <a:ext cx="49891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HalfCsI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far from target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sp>
        <p:nvSpPr>
          <p:cNvPr id="1269" name="Google Shape;1269;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270" name="Google Shape;1270;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graphicFrame>
        <p:nvGraphicFramePr>
          <p:cNvPr id="1275" name="Google Shape;1275;p76"/>
          <p:cNvGraphicFramePr/>
          <p:nvPr/>
        </p:nvGraphicFramePr>
        <p:xfrm>
          <a:off x="6378655" y="93138"/>
          <a:ext cx="3000000" cy="3000000"/>
        </p:xfrm>
        <a:graphic>
          <a:graphicData uri="http://schemas.openxmlformats.org/drawingml/2006/table">
            <a:tbl>
              <a:tblPr bandRow="1" firstRow="1">
                <a:noFill/>
                <a:tableStyleId>{324B22CA-A2D7-4660-B3B6-DE8838324F27}</a:tableStyleId>
              </a:tblPr>
              <a:tblGrid>
                <a:gridCol w="1430150"/>
                <a:gridCol w="1430150"/>
                <a:gridCol w="1430150"/>
                <a:gridCol w="1430150"/>
              </a:tblGrid>
              <a:tr h="411775">
                <a:tc>
                  <a:txBody>
                    <a:bodyPr/>
                    <a:lstStyle/>
                    <a:p>
                      <a:pPr indent="0" lvl="0" marL="0" marR="0" rtl="0" algn="l">
                        <a:spcBef>
                          <a:spcPts val="0"/>
                        </a:spcBef>
                        <a:spcAft>
                          <a:spcPts val="0"/>
                        </a:spcAft>
                        <a:buNone/>
                      </a:pPr>
                      <a:r>
                        <a:rPr lang="en-US" sz="1200"/>
                        <a:t>J</a:t>
                      </a:r>
                      <a:r>
                        <a:rPr baseline="30000" lang="en-US" sz="1200"/>
                        <a:t>π</a:t>
                      </a:r>
                      <a:endParaRPr baseline="30000" sz="1200"/>
                    </a:p>
                  </a:txBody>
                  <a:tcPr marT="45725" marB="45725" marR="91450" marL="91450"/>
                </a:tc>
                <a:tc>
                  <a:txBody>
                    <a:bodyPr/>
                    <a:lstStyle/>
                    <a:p>
                      <a:pPr indent="0" lvl="0" marL="0" marR="0" rtl="0" algn="l">
                        <a:spcBef>
                          <a:spcPts val="0"/>
                        </a:spcBef>
                        <a:spcAft>
                          <a:spcPts val="0"/>
                        </a:spcAft>
                        <a:buNone/>
                      </a:pPr>
                      <a:r>
                        <a:rPr lang="en-US" sz="1200"/>
                        <a:t>E level (keV)</a:t>
                      </a:r>
                      <a:endParaRPr/>
                    </a:p>
                  </a:txBody>
                  <a:tcPr marT="45725" marB="45725" marR="91450" marL="91450"/>
                </a:tc>
                <a:tc>
                  <a:txBody>
                    <a:bodyPr/>
                    <a:lstStyle/>
                    <a:p>
                      <a:pPr indent="0" lvl="0" marL="0" marR="0" rtl="0" algn="l">
                        <a:spcBef>
                          <a:spcPts val="0"/>
                        </a:spcBef>
                        <a:spcAft>
                          <a:spcPts val="0"/>
                        </a:spcAft>
                        <a:buNone/>
                      </a:pPr>
                      <a:r>
                        <a:rPr lang="en-US" sz="1200"/>
                        <a:t>Halflife (ns)</a:t>
                      </a:r>
                      <a:br>
                        <a:rPr lang="en-US" sz="1200"/>
                      </a:br>
                      <a:r>
                        <a:rPr lang="en-US" sz="1200"/>
                        <a:t>(in simulation)</a:t>
                      </a:r>
                      <a:endParaRPr/>
                    </a:p>
                  </a:txBody>
                  <a:tcPr marT="45725" marB="45725" marR="91450" marL="91450"/>
                </a:tc>
                <a:tc>
                  <a:txBody>
                    <a:bodyPr/>
                    <a:lstStyle/>
                    <a:p>
                      <a:pPr indent="0" lvl="0" marL="0" marR="0" rtl="0" algn="l">
                        <a:spcBef>
                          <a:spcPts val="0"/>
                        </a:spcBef>
                        <a:spcAft>
                          <a:spcPts val="0"/>
                        </a:spcAft>
                        <a:buNone/>
                      </a:pPr>
                      <a:r>
                        <a:rPr lang="en-US" sz="1200"/>
                        <a:t>Halflife </a:t>
                      </a:r>
                      <a:br>
                        <a:rPr lang="en-US" sz="1200"/>
                      </a:br>
                      <a:r>
                        <a:rPr lang="en-US" sz="1200"/>
                        <a:t>* 85 mm/ns</a:t>
                      </a:r>
                      <a:endParaRPr/>
                    </a:p>
                  </a:txBody>
                  <a:tcPr marT="45725" marB="45725" marR="91450" marL="91450"/>
                </a:tc>
              </a:tr>
              <a:tr h="247050">
                <a:tc>
                  <a:txBody>
                    <a:bodyPr/>
                    <a:lstStyle/>
                    <a:p>
                      <a:pPr indent="0" lvl="0" marL="0" marR="0" rtl="0" algn="l">
                        <a:spcBef>
                          <a:spcPts val="0"/>
                        </a:spcBef>
                        <a:spcAft>
                          <a:spcPts val="0"/>
                        </a:spcAft>
                        <a:buNone/>
                      </a:pPr>
                      <a:r>
                        <a:rPr lang="en-US" sz="1200"/>
                        <a:t>3-</a:t>
                      </a:r>
                      <a:endParaRPr/>
                    </a:p>
                  </a:txBody>
                  <a:tcPr marT="45725" marB="45725" marR="91450" marL="91450"/>
                </a:tc>
                <a:tc>
                  <a:txBody>
                    <a:bodyPr/>
                    <a:lstStyle/>
                    <a:p>
                      <a:pPr indent="0" lvl="0" marL="0" marR="0" rtl="0" algn="l">
                        <a:spcBef>
                          <a:spcPts val="0"/>
                        </a:spcBef>
                        <a:spcAft>
                          <a:spcPts val="0"/>
                        </a:spcAft>
                        <a:buNone/>
                      </a:pPr>
                      <a:r>
                        <a:rPr lang="en-US" sz="1200"/>
                        <a:t>841.39</a:t>
                      </a:r>
                      <a:endParaRPr/>
                    </a:p>
                  </a:txBody>
                  <a:tcPr marT="45725" marB="45725" marR="91450" marL="91450"/>
                </a:tc>
                <a:tc>
                  <a:txBody>
                    <a:bodyPr/>
                    <a:lstStyle/>
                    <a:p>
                      <a:pPr indent="0" lvl="0" marL="0" marR="0" rtl="0" algn="l">
                        <a:spcBef>
                          <a:spcPts val="0"/>
                        </a:spcBef>
                        <a:spcAft>
                          <a:spcPts val="0"/>
                        </a:spcAft>
                        <a:buNone/>
                      </a:pPr>
                      <a:r>
                        <a:rPr lang="en-US" sz="1200"/>
                        <a:t>0</a:t>
                      </a:r>
                      <a:endParaRPr/>
                    </a:p>
                  </a:txBody>
                  <a:tcPr marT="45725" marB="45725" marR="91450" marL="91450"/>
                </a:tc>
                <a:tc>
                  <a:txBody>
                    <a:bodyPr/>
                    <a:lstStyle/>
                    <a:p>
                      <a:pPr indent="0" lvl="0" marL="0" marR="0" rtl="0" algn="l">
                        <a:spcBef>
                          <a:spcPts val="0"/>
                        </a:spcBef>
                        <a:spcAft>
                          <a:spcPts val="0"/>
                        </a:spcAft>
                        <a:buNone/>
                      </a:pPr>
                      <a:r>
                        <a:rPr lang="en-US" sz="1200"/>
                        <a:t>0</a:t>
                      </a:r>
                      <a:endParaRPr/>
                    </a:p>
                  </a:txBody>
                  <a:tcPr marT="45725" marB="45725" marR="91450" marL="91450"/>
                </a:tc>
              </a:tr>
              <a:tr h="247050">
                <a:tc>
                  <a:txBody>
                    <a:bodyPr/>
                    <a:lstStyle/>
                    <a:p>
                      <a:pPr indent="0" lvl="0" marL="0" marR="0" rtl="0" algn="l">
                        <a:spcBef>
                          <a:spcPts val="0"/>
                        </a:spcBef>
                        <a:spcAft>
                          <a:spcPts val="0"/>
                        </a:spcAft>
                        <a:buNone/>
                      </a:pPr>
                      <a:r>
                        <a:rPr lang="en-US" sz="1200"/>
                        <a:t>4+</a:t>
                      </a:r>
                      <a:endParaRPr/>
                    </a:p>
                  </a:txBody>
                  <a:tcPr marT="45725" marB="45725" marR="91450" marL="91450"/>
                </a:tc>
                <a:tc>
                  <a:txBody>
                    <a:bodyPr/>
                    <a:lstStyle/>
                    <a:p>
                      <a:pPr indent="0" lvl="0" marL="0" marR="0" rtl="0" algn="l">
                        <a:spcBef>
                          <a:spcPts val="0"/>
                        </a:spcBef>
                        <a:spcAft>
                          <a:spcPts val="0"/>
                        </a:spcAft>
                        <a:buNone/>
                      </a:pPr>
                      <a:r>
                        <a:rPr lang="en-US" sz="1200"/>
                        <a:t>453.45</a:t>
                      </a:r>
                      <a:endParaRPr/>
                    </a:p>
                  </a:txBody>
                  <a:tcPr marT="45725" marB="45725" marR="91450" marL="91450"/>
                </a:tc>
                <a:tc>
                  <a:txBody>
                    <a:bodyPr/>
                    <a:lstStyle/>
                    <a:p>
                      <a:pPr indent="0" lvl="0" marL="0" marR="0" rtl="0" algn="l">
                        <a:spcBef>
                          <a:spcPts val="0"/>
                        </a:spcBef>
                        <a:spcAft>
                          <a:spcPts val="0"/>
                        </a:spcAft>
                        <a:buNone/>
                      </a:pPr>
                      <a:r>
                        <a:rPr lang="en-US" sz="1200"/>
                        <a:t>0.1</a:t>
                      </a:r>
                      <a:endParaRPr/>
                    </a:p>
                  </a:txBody>
                  <a:tcPr marT="45725" marB="45725" marR="91450" marL="91450"/>
                </a:tc>
                <a:tc>
                  <a:txBody>
                    <a:bodyPr/>
                    <a:lstStyle/>
                    <a:p>
                      <a:pPr indent="0" lvl="0" marL="0" marR="0" rtl="0" algn="l">
                        <a:spcBef>
                          <a:spcPts val="0"/>
                        </a:spcBef>
                        <a:spcAft>
                          <a:spcPts val="0"/>
                        </a:spcAft>
                        <a:buNone/>
                      </a:pPr>
                      <a:r>
                        <a:rPr lang="en-US" sz="1200"/>
                        <a:t>8.5</a:t>
                      </a:r>
                      <a:endParaRPr/>
                    </a:p>
                  </a:txBody>
                  <a:tcPr marT="45725" marB="45725" marR="91450" marL="91450"/>
                </a:tc>
              </a:tr>
              <a:tr h="247050">
                <a:tc>
                  <a:txBody>
                    <a:bodyPr/>
                    <a:lstStyle/>
                    <a:p>
                      <a:pPr indent="0" lvl="0" marL="0" marR="0" rtl="0" algn="l">
                        <a:spcBef>
                          <a:spcPts val="0"/>
                        </a:spcBef>
                        <a:spcAft>
                          <a:spcPts val="0"/>
                        </a:spcAft>
                        <a:buNone/>
                      </a:pPr>
                      <a:r>
                        <a:rPr lang="en-US" sz="1200"/>
                        <a:t>2+</a:t>
                      </a:r>
                      <a:endParaRPr/>
                    </a:p>
                  </a:txBody>
                  <a:tcPr marT="45725" marB="45725" marR="91450" marL="91450"/>
                </a:tc>
                <a:tc>
                  <a:txBody>
                    <a:bodyPr/>
                    <a:lstStyle/>
                    <a:p>
                      <a:pPr indent="0" lvl="0" marL="0" marR="0" rtl="0" algn="l">
                        <a:spcBef>
                          <a:spcPts val="0"/>
                        </a:spcBef>
                        <a:spcAft>
                          <a:spcPts val="0"/>
                        </a:spcAft>
                        <a:buNone/>
                      </a:pPr>
                      <a:r>
                        <a:rPr lang="en-US" sz="1200"/>
                        <a:t>158.467</a:t>
                      </a:r>
                      <a:endParaRPr/>
                    </a:p>
                  </a:txBody>
                  <a:tcPr marT="45725" marB="45725" marR="91450" marL="91450"/>
                </a:tc>
                <a:tc>
                  <a:txBody>
                    <a:bodyPr/>
                    <a:lstStyle/>
                    <a:p>
                      <a:pPr indent="0" lvl="0" marL="0" marR="0" rtl="0" algn="l">
                        <a:spcBef>
                          <a:spcPts val="0"/>
                        </a:spcBef>
                        <a:spcAft>
                          <a:spcPts val="0"/>
                        </a:spcAft>
                        <a:buNone/>
                      </a:pPr>
                      <a:r>
                        <a:rPr lang="en-US" sz="1200"/>
                        <a:t>1.01</a:t>
                      </a:r>
                      <a:endParaRPr/>
                    </a:p>
                  </a:txBody>
                  <a:tcPr marT="45725" marB="45725" marR="91450" marL="91450"/>
                </a:tc>
                <a:tc>
                  <a:txBody>
                    <a:bodyPr/>
                    <a:lstStyle/>
                    <a:p>
                      <a:pPr indent="0" lvl="0" marL="0" marR="0" rtl="0" algn="l">
                        <a:spcBef>
                          <a:spcPts val="0"/>
                        </a:spcBef>
                        <a:spcAft>
                          <a:spcPts val="0"/>
                        </a:spcAft>
                        <a:buNone/>
                      </a:pPr>
                      <a:r>
                        <a:rPr lang="en-US" sz="1200"/>
                        <a:t>85.9</a:t>
                      </a:r>
                      <a:endParaRPr/>
                    </a:p>
                  </a:txBody>
                  <a:tcPr marT="45725" marB="45725" marR="91450" marL="91450"/>
                </a:tc>
              </a:tr>
            </a:tbl>
          </a:graphicData>
        </a:graphic>
      </p:graphicFrame>
      <p:sp>
        <p:nvSpPr>
          <p:cNvPr id="1276" name="Google Shape;1276;p76"/>
          <p:cNvSpPr txBox="1"/>
          <p:nvPr/>
        </p:nvSpPr>
        <p:spPr>
          <a:xfrm>
            <a:off x="92765" y="95935"/>
            <a:ext cx="117480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Ce148	40 MeV/u (~ 85 mm/ns) beamOn 62900</a:t>
            </a:r>
            <a:endParaRPr/>
          </a:p>
        </p:txBody>
      </p:sp>
      <p:sp>
        <p:nvSpPr>
          <p:cNvPr id="1277" name="Google Shape;1277;p76"/>
          <p:cNvSpPr txBox="1"/>
          <p:nvPr/>
        </p:nvSpPr>
        <p:spPr>
          <a:xfrm>
            <a:off x="5313101" y="1098345"/>
            <a:ext cx="1371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 spectra</a:t>
            </a:r>
            <a:endParaRPr/>
          </a:p>
        </p:txBody>
      </p:sp>
      <p:pic>
        <p:nvPicPr>
          <p:cNvPr id="1278" name="Google Shape;1278;p76"/>
          <p:cNvPicPr preferRelativeResize="0"/>
          <p:nvPr/>
        </p:nvPicPr>
        <p:blipFill rotWithShape="1">
          <a:blip r:embed="rId3">
            <a:alphaModFix/>
          </a:blip>
          <a:srcRect b="0" l="0" r="0" t="0"/>
          <a:stretch/>
        </p:blipFill>
        <p:spPr>
          <a:xfrm>
            <a:off x="9920802" y="2796539"/>
            <a:ext cx="2271198" cy="3965524"/>
          </a:xfrm>
          <a:prstGeom prst="rect">
            <a:avLst/>
          </a:prstGeom>
          <a:noFill/>
          <a:ln>
            <a:noFill/>
          </a:ln>
        </p:spPr>
      </p:pic>
      <p:grpSp>
        <p:nvGrpSpPr>
          <p:cNvPr id="1279" name="Google Shape;1279;p76"/>
          <p:cNvGrpSpPr/>
          <p:nvPr/>
        </p:nvGrpSpPr>
        <p:grpSpPr>
          <a:xfrm>
            <a:off x="1546860" y="1642647"/>
            <a:ext cx="8373942" cy="5119416"/>
            <a:chOff x="0" y="-4884420"/>
            <a:chExt cx="12192000" cy="9532620"/>
          </a:xfrm>
        </p:grpSpPr>
        <p:pic>
          <p:nvPicPr>
            <p:cNvPr descr="グラフ&#10;&#10;自動的に生成された説明" id="1280" name="Google Shape;1280;p76"/>
            <p:cNvPicPr preferRelativeResize="0"/>
            <p:nvPr/>
          </p:nvPicPr>
          <p:blipFill rotWithShape="1">
            <a:blip r:embed="rId4">
              <a:alphaModFix/>
            </a:blip>
            <a:srcRect b="0" l="0" r="0" t="0"/>
            <a:stretch/>
          </p:blipFill>
          <p:spPr>
            <a:xfrm>
              <a:off x="0" y="2209800"/>
              <a:ext cx="12192000" cy="2438400"/>
            </a:xfrm>
            <a:prstGeom prst="rect">
              <a:avLst/>
            </a:prstGeom>
            <a:noFill/>
            <a:ln>
              <a:noFill/>
            </a:ln>
          </p:spPr>
        </p:pic>
        <p:pic>
          <p:nvPicPr>
            <p:cNvPr descr="グラフ, 散布図&#10;&#10;自動的に生成された説明" id="1281" name="Google Shape;1281;p76"/>
            <p:cNvPicPr preferRelativeResize="0"/>
            <p:nvPr/>
          </p:nvPicPr>
          <p:blipFill rotWithShape="1">
            <a:blip r:embed="rId5">
              <a:alphaModFix/>
            </a:blip>
            <a:srcRect b="0" l="0" r="0" t="0"/>
            <a:stretch/>
          </p:blipFill>
          <p:spPr>
            <a:xfrm>
              <a:off x="0" y="-167640"/>
              <a:ext cx="12192000" cy="2438400"/>
            </a:xfrm>
            <a:prstGeom prst="rect">
              <a:avLst/>
            </a:prstGeom>
            <a:noFill/>
            <a:ln>
              <a:noFill/>
            </a:ln>
          </p:spPr>
        </p:pic>
        <p:pic>
          <p:nvPicPr>
            <p:cNvPr descr="グラフ, ヒストグラム&#10;&#10;自動的に生成された説明" id="1282" name="Google Shape;1282;p76"/>
            <p:cNvPicPr preferRelativeResize="0"/>
            <p:nvPr/>
          </p:nvPicPr>
          <p:blipFill rotWithShape="1">
            <a:blip r:embed="rId6">
              <a:alphaModFix/>
            </a:blip>
            <a:srcRect b="0" l="0" r="0" t="0"/>
            <a:stretch/>
          </p:blipFill>
          <p:spPr>
            <a:xfrm>
              <a:off x="0" y="-2529840"/>
              <a:ext cx="12192000" cy="2438400"/>
            </a:xfrm>
            <a:prstGeom prst="rect">
              <a:avLst/>
            </a:prstGeom>
            <a:noFill/>
            <a:ln>
              <a:noFill/>
            </a:ln>
          </p:spPr>
        </p:pic>
        <p:pic>
          <p:nvPicPr>
            <p:cNvPr descr="グラフ&#10;&#10;自動的に生成された説明" id="1283" name="Google Shape;1283;p76"/>
            <p:cNvPicPr preferRelativeResize="0"/>
            <p:nvPr/>
          </p:nvPicPr>
          <p:blipFill rotWithShape="1">
            <a:blip r:embed="rId7">
              <a:alphaModFix/>
            </a:blip>
            <a:srcRect b="0" l="0" r="0" t="0"/>
            <a:stretch/>
          </p:blipFill>
          <p:spPr>
            <a:xfrm>
              <a:off x="0" y="-4884420"/>
              <a:ext cx="12192000" cy="2438400"/>
            </a:xfrm>
            <a:prstGeom prst="rect">
              <a:avLst/>
            </a:prstGeom>
            <a:noFill/>
            <a:ln>
              <a:noFill/>
            </a:ln>
          </p:spPr>
        </p:pic>
      </p:grpSp>
      <p:sp>
        <p:nvSpPr>
          <p:cNvPr id="1284" name="Google Shape;1284;p76"/>
          <p:cNvSpPr txBox="1"/>
          <p:nvPr/>
        </p:nvSpPr>
        <p:spPr>
          <a:xfrm>
            <a:off x="1958339" y="1313248"/>
            <a:ext cx="765794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50 mm	                    0 mm	           -50 mm	      -100 mm                  -150 mm</a:t>
            </a:r>
            <a:endParaRPr/>
          </a:p>
        </p:txBody>
      </p:sp>
      <p:sp>
        <p:nvSpPr>
          <p:cNvPr id="1285" name="Google Shape;1285;p76"/>
          <p:cNvSpPr txBox="1"/>
          <p:nvPr/>
        </p:nvSpPr>
        <p:spPr>
          <a:xfrm>
            <a:off x="-19363" y="1994620"/>
            <a:ext cx="49891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Full 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without Al tube</a:t>
            </a:r>
            <a:endParaRPr/>
          </a:p>
        </p:txBody>
      </p:sp>
      <p:sp>
        <p:nvSpPr>
          <p:cNvPr id="1286" name="Google Shape;1286;p76"/>
          <p:cNvSpPr txBox="1"/>
          <p:nvPr/>
        </p:nvSpPr>
        <p:spPr>
          <a:xfrm>
            <a:off x="0" y="3185267"/>
            <a:ext cx="49891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Full 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sp>
        <p:nvSpPr>
          <p:cNvPr id="1287" name="Google Shape;1287;p76"/>
          <p:cNvSpPr txBox="1"/>
          <p:nvPr/>
        </p:nvSpPr>
        <p:spPr>
          <a:xfrm>
            <a:off x="4191" y="5726401"/>
            <a:ext cx="49891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Half CsI</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near target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sp>
        <p:nvSpPr>
          <p:cNvPr id="1288" name="Google Shape;1288;p76"/>
          <p:cNvSpPr txBox="1"/>
          <p:nvPr/>
        </p:nvSpPr>
        <p:spPr>
          <a:xfrm>
            <a:off x="0" y="4434831"/>
            <a:ext cx="49891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HalfCsI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far from target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sp>
        <p:nvSpPr>
          <p:cNvPr id="1289" name="Google Shape;1289;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290" name="Google Shape;1290;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graphicFrame>
        <p:nvGraphicFramePr>
          <p:cNvPr id="1295" name="Google Shape;1295;p77"/>
          <p:cNvGraphicFramePr/>
          <p:nvPr/>
        </p:nvGraphicFramePr>
        <p:xfrm>
          <a:off x="6378655" y="68985"/>
          <a:ext cx="3000000" cy="3000000"/>
        </p:xfrm>
        <a:graphic>
          <a:graphicData uri="http://schemas.openxmlformats.org/drawingml/2006/table">
            <a:tbl>
              <a:tblPr bandRow="1" firstRow="1">
                <a:noFill/>
                <a:tableStyleId>{324B22CA-A2D7-4660-B3B6-DE8838324F27}</a:tableStyleId>
              </a:tblPr>
              <a:tblGrid>
                <a:gridCol w="1430150"/>
                <a:gridCol w="1430150"/>
                <a:gridCol w="1430150"/>
                <a:gridCol w="1430150"/>
              </a:tblGrid>
              <a:tr h="411775">
                <a:tc>
                  <a:txBody>
                    <a:bodyPr/>
                    <a:lstStyle/>
                    <a:p>
                      <a:pPr indent="0" lvl="0" marL="0" marR="0" rtl="0" algn="l">
                        <a:spcBef>
                          <a:spcPts val="0"/>
                        </a:spcBef>
                        <a:spcAft>
                          <a:spcPts val="0"/>
                        </a:spcAft>
                        <a:buNone/>
                      </a:pPr>
                      <a:r>
                        <a:rPr lang="en-US" sz="1200"/>
                        <a:t>J</a:t>
                      </a:r>
                      <a:r>
                        <a:rPr baseline="30000" lang="en-US" sz="1200"/>
                        <a:t>π</a:t>
                      </a:r>
                      <a:endParaRPr baseline="30000" sz="1200"/>
                    </a:p>
                  </a:txBody>
                  <a:tcPr marT="45725" marB="45725" marR="91450" marL="91450"/>
                </a:tc>
                <a:tc>
                  <a:txBody>
                    <a:bodyPr/>
                    <a:lstStyle/>
                    <a:p>
                      <a:pPr indent="0" lvl="0" marL="0" marR="0" rtl="0" algn="l">
                        <a:spcBef>
                          <a:spcPts val="0"/>
                        </a:spcBef>
                        <a:spcAft>
                          <a:spcPts val="0"/>
                        </a:spcAft>
                        <a:buNone/>
                      </a:pPr>
                      <a:r>
                        <a:rPr lang="en-US" sz="1200"/>
                        <a:t>E level (keV)</a:t>
                      </a:r>
                      <a:endParaRPr/>
                    </a:p>
                  </a:txBody>
                  <a:tcPr marT="45725" marB="45725" marR="91450" marL="91450"/>
                </a:tc>
                <a:tc>
                  <a:txBody>
                    <a:bodyPr/>
                    <a:lstStyle/>
                    <a:p>
                      <a:pPr indent="0" lvl="0" marL="0" marR="0" rtl="0" algn="l">
                        <a:spcBef>
                          <a:spcPts val="0"/>
                        </a:spcBef>
                        <a:spcAft>
                          <a:spcPts val="0"/>
                        </a:spcAft>
                        <a:buNone/>
                      </a:pPr>
                      <a:r>
                        <a:rPr lang="en-US" sz="1200"/>
                        <a:t>Halflife (ns)</a:t>
                      </a:r>
                      <a:br>
                        <a:rPr lang="en-US" sz="1200"/>
                      </a:br>
                      <a:r>
                        <a:rPr lang="en-US" sz="1200"/>
                        <a:t>(in simulation)</a:t>
                      </a:r>
                      <a:endParaRPr/>
                    </a:p>
                  </a:txBody>
                  <a:tcPr marT="45725" marB="45725" marR="91450" marL="91450"/>
                </a:tc>
                <a:tc>
                  <a:txBody>
                    <a:bodyPr/>
                    <a:lstStyle/>
                    <a:p>
                      <a:pPr indent="0" lvl="0" marL="0" marR="0" rtl="0" algn="l">
                        <a:spcBef>
                          <a:spcPts val="0"/>
                        </a:spcBef>
                        <a:spcAft>
                          <a:spcPts val="0"/>
                        </a:spcAft>
                        <a:buNone/>
                      </a:pPr>
                      <a:r>
                        <a:rPr lang="en-US" sz="1200"/>
                        <a:t>Halflife </a:t>
                      </a:r>
                      <a:br>
                        <a:rPr lang="en-US" sz="1200"/>
                      </a:br>
                      <a:r>
                        <a:rPr lang="en-US" sz="1200"/>
                        <a:t>* 85 mm/ns</a:t>
                      </a:r>
                      <a:endParaRPr/>
                    </a:p>
                  </a:txBody>
                  <a:tcPr marT="45725" marB="45725" marR="91450" marL="91450"/>
                </a:tc>
              </a:tr>
              <a:tr h="247050">
                <a:tc>
                  <a:txBody>
                    <a:bodyPr/>
                    <a:lstStyle/>
                    <a:p>
                      <a:pPr indent="0" lvl="0" marL="0" marR="0" rtl="0" algn="l">
                        <a:spcBef>
                          <a:spcPts val="0"/>
                        </a:spcBef>
                        <a:spcAft>
                          <a:spcPts val="0"/>
                        </a:spcAft>
                        <a:buNone/>
                      </a:pPr>
                      <a:r>
                        <a:rPr lang="en-US" sz="1200"/>
                        <a:t>3-</a:t>
                      </a:r>
                      <a:endParaRPr/>
                    </a:p>
                  </a:txBody>
                  <a:tcPr marT="45725" marB="45725" marR="91450" marL="91450"/>
                </a:tc>
                <a:tc>
                  <a:txBody>
                    <a:bodyPr/>
                    <a:lstStyle/>
                    <a:p>
                      <a:pPr indent="0" lvl="0" marL="0" marR="0" rtl="0" algn="l">
                        <a:spcBef>
                          <a:spcPts val="0"/>
                        </a:spcBef>
                        <a:spcAft>
                          <a:spcPts val="0"/>
                        </a:spcAft>
                        <a:buNone/>
                      </a:pPr>
                      <a:r>
                        <a:rPr lang="en-US" sz="1200"/>
                        <a:t>999.33</a:t>
                      </a:r>
                      <a:endParaRPr/>
                    </a:p>
                  </a:txBody>
                  <a:tcPr marT="45725" marB="45725" marR="91450" marL="91450"/>
                </a:tc>
                <a:tc>
                  <a:txBody>
                    <a:bodyPr/>
                    <a:lstStyle/>
                    <a:p>
                      <a:pPr indent="0" lvl="0" marL="0" marR="0" rtl="0" algn="l">
                        <a:spcBef>
                          <a:spcPts val="0"/>
                        </a:spcBef>
                        <a:spcAft>
                          <a:spcPts val="0"/>
                        </a:spcAft>
                        <a:buNone/>
                      </a:pPr>
                      <a:r>
                        <a:rPr lang="en-US" sz="1200"/>
                        <a:t>0</a:t>
                      </a:r>
                      <a:endParaRPr/>
                    </a:p>
                  </a:txBody>
                  <a:tcPr marT="45725" marB="45725" marR="91450" marL="91450"/>
                </a:tc>
                <a:tc>
                  <a:txBody>
                    <a:bodyPr/>
                    <a:lstStyle/>
                    <a:p>
                      <a:pPr indent="0" lvl="0" marL="0" marR="0" rtl="0" algn="l">
                        <a:spcBef>
                          <a:spcPts val="0"/>
                        </a:spcBef>
                        <a:spcAft>
                          <a:spcPts val="0"/>
                        </a:spcAft>
                        <a:buNone/>
                      </a:pPr>
                      <a:r>
                        <a:rPr lang="en-US" sz="1200"/>
                        <a:t>0</a:t>
                      </a:r>
                      <a:endParaRPr/>
                    </a:p>
                  </a:txBody>
                  <a:tcPr marT="45725" marB="45725" marR="91450" marL="91450"/>
                </a:tc>
              </a:tr>
              <a:tr h="247050">
                <a:tc>
                  <a:txBody>
                    <a:bodyPr/>
                    <a:lstStyle/>
                    <a:p>
                      <a:pPr indent="0" lvl="0" marL="0" marR="0" rtl="0" algn="l">
                        <a:spcBef>
                          <a:spcPts val="0"/>
                        </a:spcBef>
                        <a:spcAft>
                          <a:spcPts val="0"/>
                        </a:spcAft>
                        <a:buNone/>
                      </a:pPr>
                      <a:r>
                        <a:rPr lang="en-US" sz="1200"/>
                        <a:t>4+</a:t>
                      </a:r>
                      <a:endParaRPr/>
                    </a:p>
                  </a:txBody>
                  <a:tcPr marT="45725" marB="45725" marR="91450" marL="91450"/>
                </a:tc>
                <a:tc>
                  <a:txBody>
                    <a:bodyPr/>
                    <a:lstStyle/>
                    <a:p>
                      <a:pPr indent="0" lvl="0" marL="0" marR="0" rtl="0" algn="l">
                        <a:spcBef>
                          <a:spcPts val="0"/>
                        </a:spcBef>
                        <a:spcAft>
                          <a:spcPts val="0"/>
                        </a:spcAft>
                        <a:buNone/>
                      </a:pPr>
                      <a:r>
                        <a:rPr lang="en-US" sz="1200"/>
                        <a:t>752.29</a:t>
                      </a:r>
                      <a:endParaRPr/>
                    </a:p>
                  </a:txBody>
                  <a:tcPr marT="45725" marB="45725" marR="91450" marL="91450"/>
                </a:tc>
                <a:tc>
                  <a:txBody>
                    <a:bodyPr/>
                    <a:lstStyle/>
                    <a:p>
                      <a:pPr indent="0" lvl="0" marL="0" marR="0" rtl="0" algn="l">
                        <a:spcBef>
                          <a:spcPts val="0"/>
                        </a:spcBef>
                        <a:spcAft>
                          <a:spcPts val="0"/>
                        </a:spcAft>
                        <a:buNone/>
                      </a:pPr>
                      <a:r>
                        <a:rPr lang="en-US" sz="1200"/>
                        <a:t>0.0069</a:t>
                      </a:r>
                      <a:endParaRPr/>
                    </a:p>
                  </a:txBody>
                  <a:tcPr marT="45725" marB="45725" marR="91450" marL="91450"/>
                </a:tc>
                <a:tc>
                  <a:txBody>
                    <a:bodyPr/>
                    <a:lstStyle/>
                    <a:p>
                      <a:pPr indent="0" lvl="0" marL="0" marR="0" rtl="0" algn="l">
                        <a:spcBef>
                          <a:spcPts val="0"/>
                        </a:spcBef>
                        <a:spcAft>
                          <a:spcPts val="0"/>
                        </a:spcAft>
                        <a:buNone/>
                      </a:pPr>
                      <a:r>
                        <a:rPr lang="en-US" sz="1200"/>
                        <a:t>0.6</a:t>
                      </a:r>
                      <a:endParaRPr/>
                    </a:p>
                  </a:txBody>
                  <a:tcPr marT="45725" marB="45725" marR="91450" marL="91450"/>
                </a:tc>
              </a:tr>
              <a:tr h="247050">
                <a:tc>
                  <a:txBody>
                    <a:bodyPr/>
                    <a:lstStyle/>
                    <a:p>
                      <a:pPr indent="0" lvl="0" marL="0" marR="0" rtl="0" algn="l">
                        <a:spcBef>
                          <a:spcPts val="0"/>
                        </a:spcBef>
                        <a:spcAft>
                          <a:spcPts val="0"/>
                        </a:spcAft>
                        <a:buNone/>
                      </a:pPr>
                      <a:r>
                        <a:rPr lang="en-US" sz="1200"/>
                        <a:t>2+</a:t>
                      </a:r>
                      <a:endParaRPr/>
                    </a:p>
                  </a:txBody>
                  <a:tcPr marT="45725" marB="45725" marR="91450" marL="91450"/>
                </a:tc>
                <a:tc>
                  <a:txBody>
                    <a:bodyPr/>
                    <a:lstStyle/>
                    <a:p>
                      <a:pPr indent="0" lvl="0" marL="0" marR="0" rtl="0" algn="l">
                        <a:spcBef>
                          <a:spcPts val="0"/>
                        </a:spcBef>
                        <a:spcAft>
                          <a:spcPts val="0"/>
                        </a:spcAft>
                        <a:buNone/>
                      </a:pPr>
                      <a:r>
                        <a:rPr lang="en-US" sz="1200"/>
                        <a:t>301.71</a:t>
                      </a:r>
                      <a:endParaRPr/>
                    </a:p>
                  </a:txBody>
                  <a:tcPr marT="45725" marB="45725" marR="91450" marL="91450"/>
                </a:tc>
                <a:tc>
                  <a:txBody>
                    <a:bodyPr/>
                    <a:lstStyle/>
                    <a:p>
                      <a:pPr indent="0" lvl="0" marL="0" marR="0" rtl="0" algn="l">
                        <a:spcBef>
                          <a:spcPts val="0"/>
                        </a:spcBef>
                        <a:spcAft>
                          <a:spcPts val="0"/>
                        </a:spcAft>
                        <a:buNone/>
                      </a:pPr>
                      <a:r>
                        <a:rPr lang="en-US" sz="1200"/>
                        <a:t>0.08</a:t>
                      </a:r>
                      <a:endParaRPr/>
                    </a:p>
                  </a:txBody>
                  <a:tcPr marT="45725" marB="45725" marR="91450" marL="91450"/>
                </a:tc>
                <a:tc>
                  <a:txBody>
                    <a:bodyPr/>
                    <a:lstStyle/>
                    <a:p>
                      <a:pPr indent="0" lvl="0" marL="0" marR="0" rtl="0" algn="l">
                        <a:spcBef>
                          <a:spcPts val="0"/>
                        </a:spcBef>
                        <a:spcAft>
                          <a:spcPts val="0"/>
                        </a:spcAft>
                        <a:buNone/>
                      </a:pPr>
                      <a:r>
                        <a:rPr lang="en-US" sz="1200"/>
                        <a:t>6.8</a:t>
                      </a:r>
                      <a:endParaRPr/>
                    </a:p>
                  </a:txBody>
                  <a:tcPr marT="45725" marB="45725" marR="91450" marL="91450"/>
                </a:tc>
              </a:tr>
            </a:tbl>
          </a:graphicData>
        </a:graphic>
      </p:graphicFrame>
      <p:sp>
        <p:nvSpPr>
          <p:cNvPr id="1296" name="Google Shape;1296;p77"/>
          <p:cNvSpPr txBox="1"/>
          <p:nvPr/>
        </p:nvSpPr>
        <p:spPr>
          <a:xfrm>
            <a:off x="92765" y="95935"/>
            <a:ext cx="117480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Nd148	40 MeV/u (~ 85 mm/ns) beamOn 47600</a:t>
            </a:r>
            <a:endParaRPr/>
          </a:p>
        </p:txBody>
      </p:sp>
      <p:pic>
        <p:nvPicPr>
          <p:cNvPr id="1297" name="Google Shape;1297;p77"/>
          <p:cNvPicPr preferRelativeResize="0"/>
          <p:nvPr/>
        </p:nvPicPr>
        <p:blipFill rotWithShape="1">
          <a:blip r:embed="rId3">
            <a:alphaModFix/>
          </a:blip>
          <a:srcRect b="0" l="0" r="0" t="0"/>
          <a:stretch/>
        </p:blipFill>
        <p:spPr>
          <a:xfrm>
            <a:off x="9992845" y="2233023"/>
            <a:ext cx="2182837" cy="4371158"/>
          </a:xfrm>
          <a:prstGeom prst="rect">
            <a:avLst/>
          </a:prstGeom>
          <a:noFill/>
          <a:ln>
            <a:noFill/>
          </a:ln>
        </p:spPr>
      </p:pic>
      <p:sp>
        <p:nvSpPr>
          <p:cNvPr id="1298" name="Google Shape;1298;p77"/>
          <p:cNvSpPr txBox="1"/>
          <p:nvPr/>
        </p:nvSpPr>
        <p:spPr>
          <a:xfrm>
            <a:off x="5313101" y="1349145"/>
            <a:ext cx="1371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 spectra</a:t>
            </a:r>
            <a:endParaRPr/>
          </a:p>
        </p:txBody>
      </p:sp>
      <p:sp>
        <p:nvSpPr>
          <p:cNvPr id="1299" name="Google Shape;1299;p77"/>
          <p:cNvSpPr txBox="1"/>
          <p:nvPr/>
        </p:nvSpPr>
        <p:spPr>
          <a:xfrm>
            <a:off x="1958339" y="1548108"/>
            <a:ext cx="765794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50 mm	                    0 mm	           -50 mm	      -100 mm                  -150 mm</a:t>
            </a:r>
            <a:endParaRPr/>
          </a:p>
        </p:txBody>
      </p:sp>
      <p:sp>
        <p:nvSpPr>
          <p:cNvPr id="1300" name="Google Shape;1300;p77"/>
          <p:cNvSpPr txBox="1"/>
          <p:nvPr/>
        </p:nvSpPr>
        <p:spPr>
          <a:xfrm>
            <a:off x="-19363" y="1994620"/>
            <a:ext cx="49891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Full 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without Al tube</a:t>
            </a:r>
            <a:endParaRPr/>
          </a:p>
        </p:txBody>
      </p:sp>
      <p:sp>
        <p:nvSpPr>
          <p:cNvPr id="1301" name="Google Shape;1301;p77"/>
          <p:cNvSpPr txBox="1"/>
          <p:nvPr/>
        </p:nvSpPr>
        <p:spPr>
          <a:xfrm>
            <a:off x="0" y="3185267"/>
            <a:ext cx="49891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Full 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sp>
        <p:nvSpPr>
          <p:cNvPr id="1302" name="Google Shape;1302;p77"/>
          <p:cNvSpPr txBox="1"/>
          <p:nvPr/>
        </p:nvSpPr>
        <p:spPr>
          <a:xfrm>
            <a:off x="4191" y="5726401"/>
            <a:ext cx="49891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Half CsI</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near target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sp>
        <p:nvSpPr>
          <p:cNvPr id="1303" name="Google Shape;1303;p77"/>
          <p:cNvSpPr txBox="1"/>
          <p:nvPr/>
        </p:nvSpPr>
        <p:spPr>
          <a:xfrm>
            <a:off x="0" y="4434831"/>
            <a:ext cx="49891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HalfCsI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far from target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with Al tube</a:t>
            </a:r>
            <a:endParaRPr/>
          </a:p>
        </p:txBody>
      </p:sp>
      <p:grpSp>
        <p:nvGrpSpPr>
          <p:cNvPr id="1304" name="Google Shape;1304;p77"/>
          <p:cNvGrpSpPr/>
          <p:nvPr/>
        </p:nvGrpSpPr>
        <p:grpSpPr>
          <a:xfrm>
            <a:off x="1569720" y="1873654"/>
            <a:ext cx="8399571" cy="4915361"/>
            <a:chOff x="0" y="2209800"/>
            <a:chExt cx="12192000" cy="9776822"/>
          </a:xfrm>
        </p:grpSpPr>
        <p:pic>
          <p:nvPicPr>
            <p:cNvPr descr="グラフ&#10;&#10;自動的に生成された説明" id="1305" name="Google Shape;1305;p77"/>
            <p:cNvPicPr preferRelativeResize="0"/>
            <p:nvPr/>
          </p:nvPicPr>
          <p:blipFill rotWithShape="1">
            <a:blip r:embed="rId4">
              <a:alphaModFix/>
            </a:blip>
            <a:srcRect b="0" l="0" r="0" t="0"/>
            <a:stretch/>
          </p:blipFill>
          <p:spPr>
            <a:xfrm>
              <a:off x="0" y="2209800"/>
              <a:ext cx="12192000" cy="2438400"/>
            </a:xfrm>
            <a:prstGeom prst="rect">
              <a:avLst/>
            </a:prstGeom>
            <a:noFill/>
            <a:ln>
              <a:noFill/>
            </a:ln>
          </p:spPr>
        </p:pic>
        <p:pic>
          <p:nvPicPr>
            <p:cNvPr descr="グラフ&#10;&#10;自動的に生成された説明" id="1306" name="Google Shape;1306;p77"/>
            <p:cNvPicPr preferRelativeResize="0"/>
            <p:nvPr/>
          </p:nvPicPr>
          <p:blipFill rotWithShape="1">
            <a:blip r:embed="rId5">
              <a:alphaModFix/>
            </a:blip>
            <a:srcRect b="0" l="0" r="0" t="0"/>
            <a:stretch/>
          </p:blipFill>
          <p:spPr>
            <a:xfrm>
              <a:off x="0" y="9548222"/>
              <a:ext cx="12192000" cy="2438400"/>
            </a:xfrm>
            <a:prstGeom prst="rect">
              <a:avLst/>
            </a:prstGeom>
            <a:noFill/>
            <a:ln>
              <a:noFill/>
            </a:ln>
          </p:spPr>
        </p:pic>
        <p:pic>
          <p:nvPicPr>
            <p:cNvPr descr="グラフ&#10;&#10;自動的に生成された説明" id="1307" name="Google Shape;1307;p77"/>
            <p:cNvPicPr preferRelativeResize="0"/>
            <p:nvPr/>
          </p:nvPicPr>
          <p:blipFill rotWithShape="1">
            <a:blip r:embed="rId6">
              <a:alphaModFix/>
            </a:blip>
            <a:srcRect b="0" l="0" r="0" t="0"/>
            <a:stretch/>
          </p:blipFill>
          <p:spPr>
            <a:xfrm>
              <a:off x="0" y="7098211"/>
              <a:ext cx="12192000" cy="2438400"/>
            </a:xfrm>
            <a:prstGeom prst="rect">
              <a:avLst/>
            </a:prstGeom>
            <a:noFill/>
            <a:ln>
              <a:noFill/>
            </a:ln>
          </p:spPr>
        </p:pic>
        <p:pic>
          <p:nvPicPr>
            <p:cNvPr descr="グラフ&#10;&#10;自動的に生成された説明" id="1308" name="Google Shape;1308;p77"/>
            <p:cNvPicPr preferRelativeResize="0"/>
            <p:nvPr/>
          </p:nvPicPr>
          <p:blipFill rotWithShape="1">
            <a:blip r:embed="rId7">
              <a:alphaModFix/>
            </a:blip>
            <a:srcRect b="0" l="0" r="0" t="0"/>
            <a:stretch/>
          </p:blipFill>
          <p:spPr>
            <a:xfrm>
              <a:off x="0" y="4648200"/>
              <a:ext cx="12192000" cy="2438400"/>
            </a:xfrm>
            <a:prstGeom prst="rect">
              <a:avLst/>
            </a:prstGeom>
            <a:noFill/>
            <a:ln>
              <a:noFill/>
            </a:ln>
          </p:spPr>
        </p:pic>
      </p:grpSp>
      <p:sp>
        <p:nvSpPr>
          <p:cNvPr id="1309" name="Google Shape;1309;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310" name="Google Shape;1310;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78"/>
          <p:cNvSpPr txBox="1"/>
          <p:nvPr>
            <p:ph type="title"/>
          </p:nvPr>
        </p:nvSpPr>
        <p:spPr>
          <a:xfrm>
            <a:off x="838200" y="349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Simulated gamma efficiency</a:t>
            </a:r>
            <a:endParaRPr/>
          </a:p>
        </p:txBody>
      </p:sp>
      <p:pic>
        <p:nvPicPr>
          <p:cNvPr id="1316" name="Google Shape;1316;p78"/>
          <p:cNvPicPr preferRelativeResize="0"/>
          <p:nvPr/>
        </p:nvPicPr>
        <p:blipFill rotWithShape="1">
          <a:blip r:embed="rId3">
            <a:alphaModFix/>
          </a:blip>
          <a:srcRect b="0" l="0" r="0" t="0"/>
          <a:stretch/>
        </p:blipFill>
        <p:spPr>
          <a:xfrm>
            <a:off x="2260088" y="1438497"/>
            <a:ext cx="7671824" cy="5054378"/>
          </a:xfrm>
          <a:prstGeom prst="rect">
            <a:avLst/>
          </a:prstGeom>
          <a:noFill/>
          <a:ln>
            <a:noFill/>
          </a:ln>
        </p:spPr>
      </p:pic>
      <p:sp>
        <p:nvSpPr>
          <p:cNvPr id="1317" name="Google Shape;1317;p78"/>
          <p:cNvSpPr/>
          <p:nvPr/>
        </p:nvSpPr>
        <p:spPr>
          <a:xfrm>
            <a:off x="3505200" y="1718733"/>
            <a:ext cx="1498600" cy="3776134"/>
          </a:xfrm>
          <a:prstGeom prst="rect">
            <a:avLst/>
          </a:prstGeom>
          <a:solidFill>
            <a:srgbClr val="FFFFFF">
              <a:alpha val="7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8" name="Google Shape;1318;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319" name="Google Shape;1319;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79"/>
          <p:cNvSpPr txBox="1"/>
          <p:nvPr>
            <p:ph type="title"/>
          </p:nvPr>
        </p:nvSpPr>
        <p:spPr>
          <a:xfrm>
            <a:off x="297873" y="46072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TRIP 実験のOnline spectrum</a:t>
            </a:r>
            <a:endParaRPr/>
          </a:p>
        </p:txBody>
      </p:sp>
      <p:pic>
        <p:nvPicPr>
          <p:cNvPr id="1325" name="Google Shape;1325;p79"/>
          <p:cNvPicPr preferRelativeResize="0"/>
          <p:nvPr/>
        </p:nvPicPr>
        <p:blipFill rotWithShape="1">
          <a:blip r:embed="rId3">
            <a:alphaModFix/>
          </a:blip>
          <a:srcRect b="0" l="0" r="0" t="0"/>
          <a:stretch/>
        </p:blipFill>
        <p:spPr>
          <a:xfrm>
            <a:off x="375567" y="1758863"/>
            <a:ext cx="10959452" cy="3493741"/>
          </a:xfrm>
          <a:prstGeom prst="rect">
            <a:avLst/>
          </a:prstGeom>
          <a:noFill/>
          <a:ln>
            <a:noFill/>
          </a:ln>
        </p:spPr>
      </p:pic>
      <p:sp>
        <p:nvSpPr>
          <p:cNvPr id="1326" name="Google Shape;1326;p79"/>
          <p:cNvSpPr/>
          <p:nvPr/>
        </p:nvSpPr>
        <p:spPr>
          <a:xfrm>
            <a:off x="897113" y="5252604"/>
            <a:ext cx="10515600" cy="923330"/>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条件は86Kr(p,p) 66MeV/uで、一層目Si 100um、二層目Si 300um、三層目は分厚いCsIです。</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図は使って良いと許可をもらってます。本当はtheta_lab vs totalEが良かったのですが、諸事情によりこのプロットはtheta_lab vs 二層目Si deltaEです。</a:t>
            </a:r>
            <a:endParaRPr b="0" i="0" sz="1800" u="none" cap="none" strike="noStrike">
              <a:solidFill>
                <a:schemeClr val="dk1"/>
              </a:solidFill>
              <a:latin typeface="Arial"/>
              <a:ea typeface="Arial"/>
              <a:cs typeface="Arial"/>
              <a:sym typeface="Arial"/>
            </a:endParaRPr>
          </a:p>
        </p:txBody>
      </p:sp>
      <p:sp>
        <p:nvSpPr>
          <p:cNvPr id="1327" name="Google Shape;1327;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328" name="Google Shape;13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9"/>
          <p:cNvSpPr txBox="1"/>
          <p:nvPr>
            <p:ph type="title"/>
          </p:nvPr>
        </p:nvSpPr>
        <p:spPr>
          <a:xfrm>
            <a:off x="838200" y="-1058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b="1" lang="en-US"/>
              <a:t>Previous experimental studies</a:t>
            </a:r>
            <a:endParaRPr b="1"/>
          </a:p>
        </p:txBody>
      </p:sp>
      <p:sp>
        <p:nvSpPr>
          <p:cNvPr id="222" name="Google Shape;222;p9"/>
          <p:cNvSpPr txBox="1"/>
          <p:nvPr>
            <p:ph idx="1" type="body"/>
          </p:nvPr>
        </p:nvSpPr>
        <p:spPr>
          <a:xfrm>
            <a:off x="8540636" y="1801987"/>
            <a:ext cx="3632029" cy="41286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No measurements of octupole collectivity on Ce isotopes</a:t>
            </a:r>
            <a:endParaRPr/>
          </a:p>
          <a:p>
            <a:pPr indent="-228600" lvl="0" marL="228600" rtl="0" algn="l">
              <a:lnSpc>
                <a:spcPct val="90000"/>
              </a:lnSpc>
              <a:spcBef>
                <a:spcPts val="1000"/>
              </a:spcBef>
              <a:spcAft>
                <a:spcPts val="0"/>
              </a:spcAft>
              <a:buClr>
                <a:schemeClr val="dk1"/>
              </a:buClr>
              <a:buSzPts val="2800"/>
              <a:buChar char="•"/>
            </a:pPr>
            <a:r>
              <a:rPr lang="en-US"/>
              <a:t>3</a:t>
            </a:r>
            <a:r>
              <a:rPr baseline="30000" lang="en-US"/>
              <a:t>-</a:t>
            </a:r>
            <a:r>
              <a:rPr lang="en-US"/>
              <a:t> states are not assigned for some of the isotopes</a:t>
            </a:r>
            <a:endParaRPr/>
          </a:p>
        </p:txBody>
      </p:sp>
      <p:graphicFrame>
        <p:nvGraphicFramePr>
          <p:cNvPr id="223" name="Google Shape;223;p9"/>
          <p:cNvGraphicFramePr/>
          <p:nvPr/>
        </p:nvGraphicFramePr>
        <p:xfrm>
          <a:off x="1156024" y="1805407"/>
          <a:ext cx="3000000" cy="3000000"/>
        </p:xfrm>
        <a:graphic>
          <a:graphicData uri="http://schemas.openxmlformats.org/drawingml/2006/table">
            <a:tbl>
              <a:tblPr bandRow="1" firstRow="1">
                <a:noFill/>
                <a:tableStyleId>{83CD50FC-04E8-4138-A4D8-1393E1221567}</a:tableStyleId>
              </a:tblPr>
              <a:tblGrid>
                <a:gridCol w="1477275"/>
                <a:gridCol w="1477275"/>
                <a:gridCol w="1477275"/>
                <a:gridCol w="1477275"/>
                <a:gridCol w="1477275"/>
              </a:tblGrid>
              <a:tr h="1350075">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US" sz="1800"/>
                        <a:t>152Nd</a:t>
                      </a:r>
                      <a:endParaRPr/>
                    </a:p>
                    <a:p>
                      <a:pPr indent="0" lvl="0" marL="0" marR="0" rtl="0" algn="ctr">
                        <a:spcBef>
                          <a:spcPts val="0"/>
                        </a:spcBef>
                        <a:spcAft>
                          <a:spcPts val="0"/>
                        </a:spcAft>
                        <a:buNone/>
                      </a:pPr>
                      <a:r>
                        <a:rPr lang="en-US" sz="1800"/>
                        <a:t>1- to 5-</a:t>
                      </a:r>
                      <a:endParaRPr sz="1800"/>
                    </a:p>
                  </a:txBody>
                  <a:tcPr marT="45725" marB="45725" marR="91450" marL="91450">
                    <a:solidFill>
                      <a:srgbClr val="DDEAF6"/>
                    </a:solidFill>
                  </a:tcPr>
                </a:tc>
                <a:tc>
                  <a:txBody>
                    <a:bodyPr/>
                    <a:lstStyle/>
                    <a:p>
                      <a:pPr indent="0" lvl="0" marL="0" marR="0" rtl="0" algn="ctr">
                        <a:spcBef>
                          <a:spcPts val="0"/>
                        </a:spcBef>
                        <a:spcAft>
                          <a:spcPts val="0"/>
                        </a:spcAft>
                        <a:buNone/>
                      </a:pPr>
                      <a:r>
                        <a:rPr lang="en-US" sz="1800"/>
                        <a:t>154Nd</a:t>
                      </a:r>
                      <a:endParaRPr sz="1800"/>
                    </a:p>
                  </a:txBody>
                  <a:tcPr marT="45725" marB="45725" marR="91450" marL="91450"/>
                </a:tc>
              </a:tr>
              <a:tr h="1350075">
                <a:tc>
                  <a:txBody>
                    <a:bodyPr/>
                    <a:lstStyle/>
                    <a:p>
                      <a:pPr indent="0" lvl="0" marL="0" marR="0" rtl="0" algn="ctr">
                        <a:spcBef>
                          <a:spcPts val="0"/>
                        </a:spcBef>
                        <a:spcAft>
                          <a:spcPts val="0"/>
                        </a:spcAft>
                        <a:buNone/>
                      </a:pPr>
                      <a:r>
                        <a:rPr lang="en-US" sz="1800"/>
                        <a:t>144Ce</a:t>
                      </a:r>
                      <a:endParaRPr/>
                    </a:p>
                    <a:p>
                      <a:pPr indent="0" lvl="0" marL="0" marR="0" rtl="0" algn="ctr">
                        <a:spcBef>
                          <a:spcPts val="0"/>
                        </a:spcBef>
                        <a:spcAft>
                          <a:spcPts val="0"/>
                        </a:spcAft>
                        <a:buNone/>
                      </a:pPr>
                      <a:r>
                        <a:rPr lang="en-US" sz="1800"/>
                        <a:t>3- to 11-</a:t>
                      </a:r>
                      <a:endParaRPr sz="1800"/>
                    </a:p>
                  </a:txBody>
                  <a:tcPr marT="45725" marB="45725" marR="91450" marL="91450">
                    <a:solidFill>
                      <a:srgbClr val="DDEAF6"/>
                    </a:solidFill>
                  </a:tcPr>
                </a:tc>
                <a:tc>
                  <a:txBody>
                    <a:bodyPr/>
                    <a:lstStyle/>
                    <a:p>
                      <a:pPr indent="0" lvl="0" marL="0" marR="0" rtl="0" algn="ctr">
                        <a:spcBef>
                          <a:spcPts val="0"/>
                        </a:spcBef>
                        <a:spcAft>
                          <a:spcPts val="0"/>
                        </a:spcAft>
                        <a:buNone/>
                      </a:pPr>
                      <a:r>
                        <a:rPr lang="en-US" sz="1800"/>
                        <a:t>146Ce</a:t>
                      </a:r>
                      <a:endParaRPr/>
                    </a:p>
                    <a:p>
                      <a:pPr indent="0" lvl="0" marL="0" marR="0" rtl="0" algn="ctr">
                        <a:spcBef>
                          <a:spcPts val="0"/>
                        </a:spcBef>
                        <a:spcAft>
                          <a:spcPts val="0"/>
                        </a:spcAft>
                        <a:buNone/>
                      </a:pPr>
                      <a:r>
                        <a:rPr lang="en-US" sz="1800"/>
                        <a:t>3- to 15-</a:t>
                      </a:r>
                      <a:endParaRPr sz="1800"/>
                    </a:p>
                  </a:txBody>
                  <a:tcPr marT="45725" marB="45725" marR="91450" marL="91450">
                    <a:solidFill>
                      <a:srgbClr val="DDEAF6"/>
                    </a:solidFill>
                  </a:tcPr>
                </a:tc>
                <a:tc>
                  <a:txBody>
                    <a:bodyPr/>
                    <a:lstStyle/>
                    <a:p>
                      <a:pPr indent="0" lvl="0" marL="0" marR="0" rtl="0" algn="ctr">
                        <a:spcBef>
                          <a:spcPts val="0"/>
                        </a:spcBef>
                        <a:spcAft>
                          <a:spcPts val="0"/>
                        </a:spcAft>
                        <a:buNone/>
                      </a:pPr>
                      <a:r>
                        <a:rPr lang="en-US" sz="1800"/>
                        <a:t>148Ce</a:t>
                      </a:r>
                      <a:endParaRPr/>
                    </a:p>
                    <a:p>
                      <a:pPr indent="0" lvl="0" marL="0" marR="0" rtl="0" algn="ctr">
                        <a:spcBef>
                          <a:spcPts val="0"/>
                        </a:spcBef>
                        <a:spcAft>
                          <a:spcPts val="0"/>
                        </a:spcAft>
                        <a:buNone/>
                      </a:pPr>
                      <a:r>
                        <a:rPr lang="en-US" sz="1800"/>
                        <a:t>(3-) to (17-)</a:t>
                      </a:r>
                      <a:endParaRPr sz="1800"/>
                    </a:p>
                  </a:txBody>
                  <a:tcPr marT="45725" marB="45725" marR="91450" marL="91450">
                    <a:solidFill>
                      <a:schemeClr val="lt1"/>
                    </a:solidFill>
                  </a:tcPr>
                </a:tc>
                <a:tc>
                  <a:txBody>
                    <a:bodyPr/>
                    <a:lstStyle/>
                    <a:p>
                      <a:pPr indent="0" lvl="0" marL="0" marR="0" rtl="0" algn="ctr">
                        <a:spcBef>
                          <a:spcPts val="0"/>
                        </a:spcBef>
                        <a:spcAft>
                          <a:spcPts val="0"/>
                        </a:spcAft>
                        <a:buNone/>
                      </a:pPr>
                      <a:r>
                        <a:rPr lang="en-US" sz="1800"/>
                        <a:t>150Ce</a:t>
                      </a:r>
                      <a:endParaRPr/>
                    </a:p>
                    <a:p>
                      <a:pPr indent="0" lvl="0" marL="0" marR="0" rtl="0" algn="ctr">
                        <a:spcBef>
                          <a:spcPts val="0"/>
                        </a:spcBef>
                        <a:spcAft>
                          <a:spcPts val="0"/>
                        </a:spcAft>
                        <a:buNone/>
                      </a:pPr>
                      <a:r>
                        <a:rPr lang="en-US" sz="1800"/>
                        <a:t>7- to (17-)</a:t>
                      </a:r>
                      <a:endParaRPr sz="1800"/>
                    </a:p>
                  </a:txBody>
                  <a:tcPr marT="45725" marB="45725" marR="91450" marL="91450"/>
                </a:tc>
                <a:tc>
                  <a:txBody>
                    <a:bodyPr/>
                    <a:lstStyle/>
                    <a:p>
                      <a:pPr indent="0" lvl="0" marL="0" marR="0" rtl="0" algn="ctr">
                        <a:spcBef>
                          <a:spcPts val="0"/>
                        </a:spcBef>
                        <a:spcAft>
                          <a:spcPts val="0"/>
                        </a:spcAft>
                        <a:buNone/>
                      </a:pPr>
                      <a:r>
                        <a:rPr lang="en-US" sz="1800"/>
                        <a:t>152Ce</a:t>
                      </a:r>
                      <a:endParaRPr/>
                    </a:p>
                    <a:p>
                      <a:pPr indent="0" lvl="0" marL="0" marR="0" rtl="0" algn="ctr">
                        <a:spcBef>
                          <a:spcPts val="0"/>
                        </a:spcBef>
                        <a:spcAft>
                          <a:spcPts val="0"/>
                        </a:spcAft>
                        <a:buNone/>
                      </a:pPr>
                      <a:r>
                        <a:rPr lang="en-US" sz="1800"/>
                        <a:t>(7-) to (13-)</a:t>
                      </a:r>
                      <a:endParaRPr sz="1800"/>
                    </a:p>
                  </a:txBody>
                  <a:tcPr marT="45725" marB="45725" marR="91450" marL="91450"/>
                </a:tc>
              </a:tr>
              <a:tr h="1350075">
                <a:tc>
                  <a:txBody>
                    <a:bodyPr/>
                    <a:lstStyle/>
                    <a:p>
                      <a:pPr indent="0" lvl="0" marL="0" marR="0" rtl="0" algn="ctr">
                        <a:spcBef>
                          <a:spcPts val="0"/>
                        </a:spcBef>
                        <a:spcAft>
                          <a:spcPts val="0"/>
                        </a:spcAft>
                        <a:buNone/>
                      </a:pPr>
                      <a:r>
                        <a:rPr lang="en-US" sz="1800"/>
                        <a:t>142Ba</a:t>
                      </a:r>
                      <a:endParaRPr/>
                    </a:p>
                    <a:p>
                      <a:pPr indent="0" lvl="0" marL="0" marR="0" rtl="0" algn="ctr">
                        <a:spcBef>
                          <a:spcPts val="0"/>
                        </a:spcBef>
                        <a:spcAft>
                          <a:spcPts val="0"/>
                        </a:spcAft>
                        <a:buNone/>
                      </a:pPr>
                      <a:r>
                        <a:rPr lang="en-US" sz="1800"/>
                        <a:t>3- to 11-</a:t>
                      </a:r>
                      <a:endParaRPr sz="1800"/>
                    </a:p>
                  </a:txBody>
                  <a:tcPr marT="45725" marB="45725" marR="91450" marL="91450">
                    <a:solidFill>
                      <a:srgbClr val="DDEAF6"/>
                    </a:solidFill>
                  </a:tcPr>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US" sz="1800"/>
                        <a:t>148Ba</a:t>
                      </a:r>
                      <a:endParaRPr/>
                    </a:p>
                    <a:p>
                      <a:pPr indent="0" lvl="0" marL="0" marR="0" rtl="0" algn="ctr">
                        <a:spcBef>
                          <a:spcPts val="0"/>
                        </a:spcBef>
                        <a:spcAft>
                          <a:spcPts val="0"/>
                        </a:spcAft>
                        <a:buNone/>
                      </a:pPr>
                      <a:r>
                        <a:rPr lang="en-US" sz="1800"/>
                        <a:t>1- to (11-)</a:t>
                      </a:r>
                      <a:endParaRPr sz="1800"/>
                    </a:p>
                  </a:txBody>
                  <a:tcPr marT="45725" marB="45725" marR="91450" marL="91450">
                    <a:solidFill>
                      <a:srgbClr val="DDEAF6"/>
                    </a:solidFill>
                  </a:tcPr>
                </a:tc>
                <a:tc>
                  <a:txBody>
                    <a:bodyPr/>
                    <a:lstStyle/>
                    <a:p>
                      <a:pPr indent="0" lvl="0" marL="0" marR="0" rtl="0" algn="ctr">
                        <a:spcBef>
                          <a:spcPts val="0"/>
                        </a:spcBef>
                        <a:spcAft>
                          <a:spcPts val="0"/>
                        </a:spcAft>
                        <a:buNone/>
                      </a:pPr>
                      <a:r>
                        <a:rPr lang="en-US" sz="1800"/>
                        <a:t>150Ba</a:t>
                      </a:r>
                      <a:endParaRPr/>
                    </a:p>
                    <a:p>
                      <a:pPr indent="0" lvl="0" marL="0" marR="0" rtl="0" algn="ctr">
                        <a:spcBef>
                          <a:spcPts val="0"/>
                        </a:spcBef>
                        <a:spcAft>
                          <a:spcPts val="0"/>
                        </a:spcAft>
                        <a:buNone/>
                      </a:pPr>
                      <a:r>
                        <a:rPr lang="en-US" sz="1800"/>
                        <a:t>(1-) to (3-)</a:t>
                      </a:r>
                      <a:endParaRPr sz="1800"/>
                    </a:p>
                  </a:txBody>
                  <a:tcPr marT="45725" marB="45725" marR="91450" marL="91450">
                    <a:solidFill>
                      <a:srgbClr val="DDEAF6"/>
                    </a:solidFill>
                  </a:tcPr>
                </a:tc>
              </a:tr>
            </a:tbl>
          </a:graphicData>
        </a:graphic>
      </p:graphicFrame>
      <p:sp>
        <p:nvSpPr>
          <p:cNvPr id="224" name="Google Shape;224;p9"/>
          <p:cNvSpPr/>
          <p:nvPr/>
        </p:nvSpPr>
        <p:spPr>
          <a:xfrm>
            <a:off x="2278480" y="6136101"/>
            <a:ext cx="398033" cy="398033"/>
          </a:xfrm>
          <a:prstGeom prst="rect">
            <a:avLst/>
          </a:prstGeom>
          <a:solidFill>
            <a:srgbClr val="E1EFD8"/>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 name="Google Shape;225;p9"/>
          <p:cNvSpPr/>
          <p:nvPr/>
        </p:nvSpPr>
        <p:spPr>
          <a:xfrm>
            <a:off x="5712170" y="6121750"/>
            <a:ext cx="398033" cy="398033"/>
          </a:xfrm>
          <a:prstGeom prst="rect">
            <a:avLst/>
          </a:prstGeom>
          <a:solidFill>
            <a:srgbClr val="DDEAF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 name="Google Shape;226;p9"/>
          <p:cNvSpPr txBox="1"/>
          <p:nvPr/>
        </p:nvSpPr>
        <p:spPr>
          <a:xfrm>
            <a:off x="2741059" y="6150451"/>
            <a:ext cx="15584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B(E3) known</a:t>
            </a:r>
            <a:endParaRPr sz="1800">
              <a:solidFill>
                <a:schemeClr val="dk1"/>
              </a:solidFill>
              <a:latin typeface="Arial"/>
              <a:ea typeface="Arial"/>
              <a:cs typeface="Arial"/>
              <a:sym typeface="Arial"/>
            </a:endParaRPr>
          </a:p>
        </p:txBody>
      </p:sp>
      <p:sp>
        <p:nvSpPr>
          <p:cNvPr id="227" name="Google Shape;227;p9"/>
          <p:cNvSpPr txBox="1"/>
          <p:nvPr/>
        </p:nvSpPr>
        <p:spPr>
          <a:xfrm>
            <a:off x="6174749" y="6150451"/>
            <a:ext cx="17828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3- state known</a:t>
            </a:r>
            <a:endParaRPr sz="1800">
              <a:solidFill>
                <a:schemeClr val="dk1"/>
              </a:solidFill>
              <a:latin typeface="Arial"/>
              <a:ea typeface="Arial"/>
              <a:cs typeface="Arial"/>
              <a:sym typeface="Arial"/>
            </a:endParaRPr>
          </a:p>
        </p:txBody>
      </p:sp>
      <p:sp>
        <p:nvSpPr>
          <p:cNvPr id="228" name="Google Shape;228;p9"/>
          <p:cNvSpPr txBox="1"/>
          <p:nvPr/>
        </p:nvSpPr>
        <p:spPr>
          <a:xfrm>
            <a:off x="1452009" y="1436075"/>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N=86</a:t>
            </a:r>
            <a:endParaRPr sz="1800">
              <a:solidFill>
                <a:schemeClr val="dk1"/>
              </a:solidFill>
              <a:latin typeface="Arial"/>
              <a:ea typeface="Arial"/>
              <a:cs typeface="Arial"/>
              <a:sym typeface="Arial"/>
            </a:endParaRPr>
          </a:p>
        </p:txBody>
      </p:sp>
      <p:sp>
        <p:nvSpPr>
          <p:cNvPr id="229" name="Google Shape;229;p9"/>
          <p:cNvSpPr txBox="1"/>
          <p:nvPr/>
        </p:nvSpPr>
        <p:spPr>
          <a:xfrm>
            <a:off x="2995059" y="1432561"/>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N=88</a:t>
            </a:r>
            <a:endParaRPr sz="1800">
              <a:solidFill>
                <a:schemeClr val="dk1"/>
              </a:solidFill>
              <a:latin typeface="Arial"/>
              <a:ea typeface="Arial"/>
              <a:cs typeface="Arial"/>
              <a:sym typeface="Arial"/>
            </a:endParaRPr>
          </a:p>
        </p:txBody>
      </p:sp>
      <p:sp>
        <p:nvSpPr>
          <p:cNvPr id="230" name="Google Shape;230;p9"/>
          <p:cNvSpPr txBox="1"/>
          <p:nvPr/>
        </p:nvSpPr>
        <p:spPr>
          <a:xfrm>
            <a:off x="4458692" y="1432561"/>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N=90</a:t>
            </a:r>
            <a:endParaRPr sz="1800">
              <a:solidFill>
                <a:schemeClr val="dk1"/>
              </a:solidFill>
              <a:latin typeface="Arial"/>
              <a:ea typeface="Arial"/>
              <a:cs typeface="Arial"/>
              <a:sym typeface="Arial"/>
            </a:endParaRPr>
          </a:p>
        </p:txBody>
      </p:sp>
      <p:sp>
        <p:nvSpPr>
          <p:cNvPr id="231" name="Google Shape;231;p9"/>
          <p:cNvSpPr txBox="1"/>
          <p:nvPr/>
        </p:nvSpPr>
        <p:spPr>
          <a:xfrm>
            <a:off x="5932334" y="1432561"/>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N=92</a:t>
            </a:r>
            <a:endParaRPr sz="1800">
              <a:solidFill>
                <a:schemeClr val="dk1"/>
              </a:solidFill>
              <a:latin typeface="Arial"/>
              <a:ea typeface="Arial"/>
              <a:cs typeface="Arial"/>
              <a:sym typeface="Arial"/>
            </a:endParaRPr>
          </a:p>
        </p:txBody>
      </p:sp>
      <p:sp>
        <p:nvSpPr>
          <p:cNvPr id="232" name="Google Shape;232;p9"/>
          <p:cNvSpPr txBox="1"/>
          <p:nvPr/>
        </p:nvSpPr>
        <p:spPr>
          <a:xfrm>
            <a:off x="7443326" y="1432561"/>
            <a:ext cx="7809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N=94</a:t>
            </a:r>
            <a:endParaRPr sz="1800">
              <a:solidFill>
                <a:schemeClr val="dk1"/>
              </a:solidFill>
              <a:latin typeface="Arial"/>
              <a:ea typeface="Arial"/>
              <a:cs typeface="Arial"/>
              <a:sym typeface="Arial"/>
            </a:endParaRPr>
          </a:p>
        </p:txBody>
      </p:sp>
      <p:sp>
        <p:nvSpPr>
          <p:cNvPr id="233" name="Google Shape;233;p9"/>
          <p:cNvSpPr txBox="1"/>
          <p:nvPr/>
        </p:nvSpPr>
        <p:spPr>
          <a:xfrm>
            <a:off x="339177" y="2302511"/>
            <a:ext cx="7505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Z=60</a:t>
            </a:r>
            <a:endParaRPr sz="1800">
              <a:solidFill>
                <a:schemeClr val="dk1"/>
              </a:solidFill>
              <a:latin typeface="Arial"/>
              <a:ea typeface="Arial"/>
              <a:cs typeface="Arial"/>
              <a:sym typeface="Arial"/>
            </a:endParaRPr>
          </a:p>
        </p:txBody>
      </p:sp>
      <p:sp>
        <p:nvSpPr>
          <p:cNvPr id="234" name="Google Shape;234;p9"/>
          <p:cNvSpPr txBox="1"/>
          <p:nvPr/>
        </p:nvSpPr>
        <p:spPr>
          <a:xfrm>
            <a:off x="339177" y="3645868"/>
            <a:ext cx="7505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Z=58</a:t>
            </a:r>
            <a:endParaRPr sz="1800">
              <a:solidFill>
                <a:schemeClr val="dk1"/>
              </a:solidFill>
              <a:latin typeface="Arial"/>
              <a:ea typeface="Arial"/>
              <a:cs typeface="Arial"/>
              <a:sym typeface="Arial"/>
            </a:endParaRPr>
          </a:p>
        </p:txBody>
      </p:sp>
      <p:sp>
        <p:nvSpPr>
          <p:cNvPr id="235" name="Google Shape;235;p9"/>
          <p:cNvSpPr txBox="1"/>
          <p:nvPr/>
        </p:nvSpPr>
        <p:spPr>
          <a:xfrm>
            <a:off x="328213" y="4989225"/>
            <a:ext cx="7505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Z=56</a:t>
            </a:r>
            <a:endParaRPr sz="1800">
              <a:solidFill>
                <a:schemeClr val="dk1"/>
              </a:solidFill>
              <a:latin typeface="Arial"/>
              <a:ea typeface="Arial"/>
              <a:cs typeface="Arial"/>
              <a:sym typeface="Arial"/>
            </a:endParaRPr>
          </a:p>
        </p:txBody>
      </p:sp>
      <p:sp>
        <p:nvSpPr>
          <p:cNvPr id="236" name="Google Shape;236;p9"/>
          <p:cNvSpPr txBox="1"/>
          <p:nvPr/>
        </p:nvSpPr>
        <p:spPr>
          <a:xfrm>
            <a:off x="2577291" y="5266589"/>
            <a:ext cx="3071675" cy="646331"/>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252Cf fission </a:t>
            </a:r>
            <a:endParaRPr/>
          </a:p>
          <a:p>
            <a:pPr indent="0" lvl="0" marL="0" marR="0" rtl="0" algn="ctr">
              <a:spcBef>
                <a:spcPts val="0"/>
              </a:spcBef>
              <a:spcAft>
                <a:spcPts val="0"/>
              </a:spcAft>
              <a:buNone/>
            </a:pPr>
            <a:r>
              <a:rPr b="1" lang="en-US" sz="1800">
                <a:solidFill>
                  <a:schemeClr val="lt1"/>
                </a:solidFill>
                <a:latin typeface="Arial"/>
                <a:ea typeface="Arial"/>
                <a:cs typeface="Arial"/>
                <a:sym typeface="Arial"/>
              </a:rPr>
              <a:t>(post-accelerated coulex)</a:t>
            </a:r>
            <a:endParaRPr b="1" sz="1800">
              <a:solidFill>
                <a:schemeClr val="lt1"/>
              </a:solidFill>
              <a:latin typeface="Arial"/>
              <a:ea typeface="Arial"/>
              <a:cs typeface="Arial"/>
              <a:sym typeface="Arial"/>
            </a:endParaRPr>
          </a:p>
        </p:txBody>
      </p:sp>
      <p:sp>
        <p:nvSpPr>
          <p:cNvPr id="237" name="Google Shape;237;p9"/>
          <p:cNvSpPr txBox="1"/>
          <p:nvPr/>
        </p:nvSpPr>
        <p:spPr>
          <a:xfrm>
            <a:off x="7175329" y="5375361"/>
            <a:ext cx="1299975" cy="369332"/>
          </a:xfrm>
          <a:prstGeom prst="rect">
            <a:avLst/>
          </a:prstGeom>
          <a:solidFill>
            <a:srgbClr val="38562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β-decay</a:t>
            </a:r>
            <a:endParaRPr/>
          </a:p>
        </p:txBody>
      </p:sp>
      <p:sp>
        <p:nvSpPr>
          <p:cNvPr id="238" name="Google Shape;238;p9"/>
          <p:cNvSpPr txBox="1"/>
          <p:nvPr/>
        </p:nvSpPr>
        <p:spPr>
          <a:xfrm>
            <a:off x="1211984" y="5266589"/>
            <a:ext cx="1365307" cy="369332"/>
          </a:xfrm>
          <a:prstGeom prst="rect">
            <a:avLst/>
          </a:prstGeom>
          <a:solidFill>
            <a:srgbClr val="99003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sp>
        <p:nvSpPr>
          <p:cNvPr id="239" name="Google Shape;239;p9"/>
          <p:cNvSpPr txBox="1"/>
          <p:nvPr/>
        </p:nvSpPr>
        <p:spPr>
          <a:xfrm>
            <a:off x="5648966" y="5266589"/>
            <a:ext cx="1365307" cy="369332"/>
          </a:xfrm>
          <a:prstGeom prst="rect">
            <a:avLst/>
          </a:prstGeom>
          <a:solidFill>
            <a:srgbClr val="99003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cxnSp>
        <p:nvCxnSpPr>
          <p:cNvPr id="240" name="Google Shape;240;p9"/>
          <p:cNvCxnSpPr/>
          <p:nvPr/>
        </p:nvCxnSpPr>
        <p:spPr>
          <a:xfrm>
            <a:off x="4097867" y="1448802"/>
            <a:ext cx="0" cy="1692331"/>
          </a:xfrm>
          <a:prstGeom prst="straightConnector1">
            <a:avLst/>
          </a:prstGeom>
          <a:noFill/>
          <a:ln cap="flat" cmpd="sng" w="38100">
            <a:solidFill>
              <a:srgbClr val="ED01FF"/>
            </a:solidFill>
            <a:prstDash val="solid"/>
            <a:miter lim="800000"/>
            <a:headEnd len="sm" w="sm" type="none"/>
            <a:tailEnd len="sm" w="sm" type="none"/>
          </a:ln>
        </p:spPr>
      </p:cxnSp>
      <p:sp>
        <p:nvSpPr>
          <p:cNvPr id="241" name="Google Shape;241;p9"/>
          <p:cNvSpPr txBox="1"/>
          <p:nvPr/>
        </p:nvSpPr>
        <p:spPr>
          <a:xfrm>
            <a:off x="1406030" y="2664422"/>
            <a:ext cx="4054969" cy="369332"/>
          </a:xfrm>
          <a:prstGeom prst="rect">
            <a:avLst/>
          </a:prstGeom>
          <a:solidFill>
            <a:srgbClr val="3F3F3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Stable nuclei (coulex+inelastic)</a:t>
            </a:r>
            <a:endParaRPr b="1" sz="1800">
              <a:solidFill>
                <a:schemeClr val="lt1"/>
              </a:solidFill>
              <a:latin typeface="Arial"/>
              <a:ea typeface="Arial"/>
              <a:cs typeface="Arial"/>
              <a:sym typeface="Arial"/>
            </a:endParaRPr>
          </a:p>
        </p:txBody>
      </p:sp>
      <p:cxnSp>
        <p:nvCxnSpPr>
          <p:cNvPr id="242" name="Google Shape;242;p9"/>
          <p:cNvCxnSpPr/>
          <p:nvPr/>
        </p:nvCxnSpPr>
        <p:spPr>
          <a:xfrm>
            <a:off x="5579534" y="3141133"/>
            <a:ext cx="0" cy="1371600"/>
          </a:xfrm>
          <a:prstGeom prst="straightConnector1">
            <a:avLst/>
          </a:prstGeom>
          <a:noFill/>
          <a:ln cap="flat" cmpd="sng" w="38100">
            <a:solidFill>
              <a:srgbClr val="ED01FF"/>
            </a:solidFill>
            <a:prstDash val="solid"/>
            <a:miter lim="800000"/>
            <a:headEnd len="sm" w="sm" type="none"/>
            <a:tailEnd len="sm" w="sm" type="none"/>
          </a:ln>
        </p:spPr>
      </p:cxnSp>
      <p:cxnSp>
        <p:nvCxnSpPr>
          <p:cNvPr id="243" name="Google Shape;243;p9"/>
          <p:cNvCxnSpPr/>
          <p:nvPr/>
        </p:nvCxnSpPr>
        <p:spPr>
          <a:xfrm>
            <a:off x="7078134" y="4484062"/>
            <a:ext cx="0" cy="1561138"/>
          </a:xfrm>
          <a:prstGeom prst="straightConnector1">
            <a:avLst/>
          </a:prstGeom>
          <a:noFill/>
          <a:ln cap="flat" cmpd="sng" w="38100">
            <a:solidFill>
              <a:srgbClr val="ED01FF"/>
            </a:solidFill>
            <a:prstDash val="solid"/>
            <a:miter lim="800000"/>
            <a:headEnd len="sm" w="sm" type="none"/>
            <a:tailEnd len="sm" w="sm" type="none"/>
          </a:ln>
        </p:spPr>
      </p:cxnSp>
      <p:cxnSp>
        <p:nvCxnSpPr>
          <p:cNvPr id="244" name="Google Shape;244;p9"/>
          <p:cNvCxnSpPr/>
          <p:nvPr/>
        </p:nvCxnSpPr>
        <p:spPr>
          <a:xfrm>
            <a:off x="5579534" y="4512733"/>
            <a:ext cx="1498600" cy="0"/>
          </a:xfrm>
          <a:prstGeom prst="straightConnector1">
            <a:avLst/>
          </a:prstGeom>
          <a:noFill/>
          <a:ln cap="flat" cmpd="sng" w="38100">
            <a:solidFill>
              <a:srgbClr val="ED01FF"/>
            </a:solidFill>
            <a:prstDash val="solid"/>
            <a:miter lim="800000"/>
            <a:headEnd len="sm" w="sm" type="none"/>
            <a:tailEnd len="sm" w="sm" type="none"/>
          </a:ln>
        </p:spPr>
      </p:cxnSp>
      <p:cxnSp>
        <p:nvCxnSpPr>
          <p:cNvPr id="245" name="Google Shape;245;p9"/>
          <p:cNvCxnSpPr/>
          <p:nvPr/>
        </p:nvCxnSpPr>
        <p:spPr>
          <a:xfrm>
            <a:off x="4080934" y="3141133"/>
            <a:ext cx="1498600" cy="0"/>
          </a:xfrm>
          <a:prstGeom prst="straightConnector1">
            <a:avLst/>
          </a:prstGeom>
          <a:noFill/>
          <a:ln cap="flat" cmpd="sng" w="38100">
            <a:solidFill>
              <a:srgbClr val="ED01FF"/>
            </a:solidFill>
            <a:prstDash val="solid"/>
            <a:miter lim="800000"/>
            <a:headEnd len="sm" w="sm" type="none"/>
            <a:tailEnd len="sm" w="sm" type="none"/>
          </a:ln>
        </p:spPr>
      </p:cxnSp>
      <p:sp>
        <p:nvSpPr>
          <p:cNvPr id="246" name="Google Shape;246;p9"/>
          <p:cNvSpPr txBox="1"/>
          <p:nvPr/>
        </p:nvSpPr>
        <p:spPr>
          <a:xfrm>
            <a:off x="1957917" y="3877416"/>
            <a:ext cx="5867400" cy="369332"/>
          </a:xfrm>
          <a:prstGeom prst="rect">
            <a:avLst/>
          </a:prstGeom>
          <a:solidFill>
            <a:srgbClr val="99003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252Cf fission </a:t>
            </a:r>
            <a:endParaRPr/>
          </a:p>
        </p:txBody>
      </p:sp>
      <p:sp>
        <p:nvSpPr>
          <p:cNvPr id="247" name="Google Shape;247;p9"/>
          <p:cNvSpPr txBox="1"/>
          <p:nvPr/>
        </p:nvSpPr>
        <p:spPr>
          <a:xfrm>
            <a:off x="3040981" y="1108099"/>
            <a:ext cx="25170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ED01FF"/>
                </a:solidFill>
                <a:latin typeface="Arial"/>
                <a:ea typeface="Arial"/>
                <a:cs typeface="Arial"/>
                <a:sym typeface="Arial"/>
              </a:rPr>
              <a:t>Boundary by [Nom21]</a:t>
            </a:r>
            <a:endParaRPr sz="1800">
              <a:solidFill>
                <a:srgbClr val="ED01FF"/>
              </a:solidFill>
              <a:latin typeface="Arial"/>
              <a:ea typeface="Arial"/>
              <a:cs typeface="Arial"/>
              <a:sym typeface="Arial"/>
            </a:endParaRPr>
          </a:p>
        </p:txBody>
      </p:sp>
      <p:sp>
        <p:nvSpPr>
          <p:cNvPr id="248" name="Google Shape;2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249" name="Google Shape;249;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80"/>
          <p:cNvSpPr txBox="1"/>
          <p:nvPr/>
        </p:nvSpPr>
        <p:spPr>
          <a:xfrm>
            <a:off x="2233836" y="1365466"/>
            <a:ext cx="2916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0.5 deg shift of theta lab</a:t>
            </a:r>
            <a:endParaRPr b="1" sz="1800">
              <a:solidFill>
                <a:schemeClr val="dk1"/>
              </a:solidFill>
              <a:latin typeface="Arial"/>
              <a:ea typeface="Arial"/>
              <a:cs typeface="Arial"/>
              <a:sym typeface="Arial"/>
            </a:endParaRPr>
          </a:p>
        </p:txBody>
      </p:sp>
      <p:pic>
        <p:nvPicPr>
          <p:cNvPr id="1334" name="Google Shape;1334;p80"/>
          <p:cNvPicPr preferRelativeResize="0"/>
          <p:nvPr/>
        </p:nvPicPr>
        <p:blipFill rotWithShape="1">
          <a:blip r:embed="rId3">
            <a:alphaModFix/>
          </a:blip>
          <a:srcRect b="0" l="0" r="0" t="0"/>
          <a:stretch/>
        </p:blipFill>
        <p:spPr>
          <a:xfrm>
            <a:off x="5924550" y="1734798"/>
            <a:ext cx="5429250" cy="4333875"/>
          </a:xfrm>
          <a:prstGeom prst="rect">
            <a:avLst/>
          </a:prstGeom>
          <a:noFill/>
          <a:ln>
            <a:noFill/>
          </a:ln>
        </p:spPr>
      </p:pic>
      <p:pic>
        <p:nvPicPr>
          <p:cNvPr id="1335" name="Google Shape;1335;p80"/>
          <p:cNvPicPr preferRelativeResize="0"/>
          <p:nvPr/>
        </p:nvPicPr>
        <p:blipFill rotWithShape="1">
          <a:blip r:embed="rId4">
            <a:alphaModFix/>
          </a:blip>
          <a:srcRect b="0" l="0" r="0" t="0"/>
          <a:stretch/>
        </p:blipFill>
        <p:spPr>
          <a:xfrm>
            <a:off x="503163" y="1712743"/>
            <a:ext cx="5429250" cy="4333875"/>
          </a:xfrm>
          <a:prstGeom prst="rect">
            <a:avLst/>
          </a:prstGeom>
          <a:noFill/>
          <a:ln>
            <a:noFill/>
          </a:ln>
        </p:spPr>
      </p:pic>
      <p:sp>
        <p:nvSpPr>
          <p:cNvPr id="1336" name="Google Shape;1336;p80"/>
          <p:cNvSpPr txBox="1"/>
          <p:nvPr/>
        </p:nvSpPr>
        <p:spPr>
          <a:xfrm>
            <a:off x="7027150" y="1340345"/>
            <a:ext cx="41088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Random noise (1 cout/strip) added</a:t>
            </a:r>
            <a:endParaRPr b="1" sz="1800">
              <a:solidFill>
                <a:schemeClr val="dk1"/>
              </a:solidFill>
              <a:latin typeface="Arial"/>
              <a:ea typeface="Arial"/>
              <a:cs typeface="Arial"/>
              <a:sym typeface="Arial"/>
            </a:endParaRPr>
          </a:p>
        </p:txBody>
      </p:sp>
      <p:sp>
        <p:nvSpPr>
          <p:cNvPr id="1337" name="Google Shape;1337;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1338" name="Google Shape;1338;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0"/>
          <p:cNvSpPr txBox="1"/>
          <p:nvPr>
            <p:ph type="title"/>
          </p:nvPr>
        </p:nvSpPr>
        <p:spPr>
          <a:xfrm>
            <a:off x="838200" y="1825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b="1" lang="en-US"/>
              <a:t>Study of Octupole collectivities of Ce isotopes @RIBF</a:t>
            </a:r>
            <a:endParaRPr b="1"/>
          </a:p>
        </p:txBody>
      </p:sp>
      <p:sp>
        <p:nvSpPr>
          <p:cNvPr id="255" name="Google Shape;255;p10"/>
          <p:cNvSpPr txBox="1"/>
          <p:nvPr>
            <p:ph idx="1" type="body"/>
          </p:nvPr>
        </p:nvSpPr>
        <p:spPr>
          <a:xfrm>
            <a:off x="7366000" y="2078318"/>
            <a:ext cx="4673600" cy="53255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Arial"/>
                <a:ea typeface="Arial"/>
                <a:cs typeface="Arial"/>
                <a:sym typeface="Arial"/>
              </a:rPr>
              <a:t>CH</a:t>
            </a:r>
            <a:r>
              <a:rPr baseline="-25000" lang="en-US">
                <a:latin typeface="Arial"/>
                <a:ea typeface="Arial"/>
                <a:cs typeface="Arial"/>
                <a:sym typeface="Arial"/>
              </a:rPr>
              <a:t>2</a:t>
            </a:r>
            <a:r>
              <a:rPr lang="en-US">
                <a:latin typeface="Arial"/>
                <a:ea typeface="Arial"/>
                <a:cs typeface="Arial"/>
                <a:sym typeface="Arial"/>
              </a:rPr>
              <a:t>/CD</a:t>
            </a:r>
            <a:r>
              <a:rPr baseline="-25000" lang="en-US">
                <a:latin typeface="Arial"/>
                <a:ea typeface="Arial"/>
                <a:cs typeface="Arial"/>
                <a:sym typeface="Arial"/>
              </a:rPr>
              <a:t>2</a:t>
            </a:r>
            <a:r>
              <a:rPr lang="en-US">
                <a:latin typeface="Arial"/>
                <a:ea typeface="Arial"/>
                <a:cs typeface="Arial"/>
                <a:sym typeface="Arial"/>
              </a:rPr>
              <a:t> target (5 mg/cm</a:t>
            </a:r>
            <a:r>
              <a:rPr baseline="30000" lang="en-US">
                <a:latin typeface="Arial"/>
                <a:ea typeface="Arial"/>
                <a:cs typeface="Arial"/>
                <a:sym typeface="Arial"/>
              </a:rPr>
              <a:t>2</a:t>
            </a:r>
            <a:r>
              <a:rPr lang="en-US">
                <a:latin typeface="Arial"/>
                <a:ea typeface="Arial"/>
                <a:cs typeface="Arial"/>
                <a:sym typeface="Arial"/>
              </a:rPr>
              <a:t>) on a ladder system</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In-beam γ </a:t>
            </a:r>
            <a:r>
              <a:rPr lang="en-US"/>
              <a:t>detectors</a:t>
            </a:r>
            <a:endParaRPr/>
          </a:p>
          <a:p>
            <a:pPr indent="-228600" lvl="1" marL="685800" rtl="0" algn="l">
              <a:lnSpc>
                <a:spcPct val="90000"/>
              </a:lnSpc>
              <a:spcBef>
                <a:spcPts val="500"/>
              </a:spcBef>
              <a:spcAft>
                <a:spcPts val="0"/>
              </a:spcAft>
              <a:buClr>
                <a:schemeClr val="dk1"/>
              </a:buClr>
              <a:buSzPts val="2400"/>
              <a:buChar char="•"/>
            </a:pPr>
            <a:r>
              <a:rPr lang="en-US"/>
              <a:t>2 GRETINA-QUAD</a:t>
            </a:r>
            <a:endParaRPr/>
          </a:p>
          <a:p>
            <a:pPr indent="-228600" lvl="1" marL="685800" rtl="0" algn="l">
              <a:lnSpc>
                <a:spcPct val="90000"/>
              </a:lnSpc>
              <a:spcBef>
                <a:spcPts val="500"/>
              </a:spcBef>
              <a:spcAft>
                <a:spcPts val="0"/>
              </a:spcAft>
              <a:buClr>
                <a:schemeClr val="dk1"/>
              </a:buClr>
              <a:buSzPts val="2400"/>
              <a:buChar char="•"/>
            </a:pPr>
            <a:r>
              <a:rPr lang="en-US"/>
              <a:t>12 GRAPEs</a:t>
            </a:r>
            <a:endParaRPr/>
          </a:p>
          <a:p>
            <a:pPr indent="-228600" lvl="0" marL="228600" rtl="0" algn="l">
              <a:lnSpc>
                <a:spcPct val="90000"/>
              </a:lnSpc>
              <a:spcBef>
                <a:spcPts val="1000"/>
              </a:spcBef>
              <a:spcAft>
                <a:spcPts val="0"/>
              </a:spcAft>
              <a:buClr>
                <a:schemeClr val="dk1"/>
              </a:buClr>
              <a:buSzPts val="2800"/>
              <a:buChar char="•"/>
            </a:pPr>
            <a:r>
              <a:rPr lang="en-US"/>
              <a:t>Particle detectors</a:t>
            </a:r>
            <a:endParaRPr/>
          </a:p>
          <a:p>
            <a:pPr indent="-228600" lvl="1" marL="685800" rtl="0" algn="l">
              <a:lnSpc>
                <a:spcPct val="90000"/>
              </a:lnSpc>
              <a:spcBef>
                <a:spcPts val="500"/>
              </a:spcBef>
              <a:spcAft>
                <a:spcPts val="0"/>
              </a:spcAft>
              <a:buClr>
                <a:srgbClr val="FF0000"/>
              </a:buClr>
              <a:buSzPts val="2400"/>
              <a:buChar char="•"/>
            </a:pPr>
            <a:r>
              <a:rPr lang="en-US">
                <a:solidFill>
                  <a:srgbClr val="FF0000"/>
                </a:solidFill>
              </a:rPr>
              <a:t>ntdTTT</a:t>
            </a:r>
            <a:r>
              <a:rPr lang="en-US"/>
              <a:t>-SSD </a:t>
            </a:r>
            <a:r>
              <a:rPr i="1" lang="en-US">
                <a:latin typeface="Arial"/>
                <a:ea typeface="Arial"/>
                <a:cs typeface="Arial"/>
                <a:sym typeface="Arial"/>
              </a:rPr>
              <a:t>Δ</a:t>
            </a:r>
            <a:r>
              <a:rPr i="1" lang="en-US"/>
              <a:t>E</a:t>
            </a:r>
            <a:r>
              <a:rPr lang="en-US"/>
              <a:t>-</a:t>
            </a:r>
            <a:r>
              <a:rPr i="1" lang="en-US"/>
              <a:t>E</a:t>
            </a:r>
            <a:r>
              <a:rPr lang="en-US"/>
              <a:t> array</a:t>
            </a:r>
            <a:endParaRPr/>
          </a:p>
          <a:p>
            <a:pPr indent="-228600" lvl="2" marL="1143000" rtl="0" algn="l">
              <a:lnSpc>
                <a:spcPct val="90000"/>
              </a:lnSpc>
              <a:spcBef>
                <a:spcPts val="500"/>
              </a:spcBef>
              <a:spcAft>
                <a:spcPts val="0"/>
              </a:spcAft>
              <a:buClr>
                <a:schemeClr val="dk1"/>
              </a:buClr>
              <a:buSzPts val="2000"/>
              <a:buChar char="•"/>
            </a:pPr>
            <a:r>
              <a:rPr lang="en-US"/>
              <a:t>particle identification</a:t>
            </a:r>
            <a:endParaRPr/>
          </a:p>
          <a:p>
            <a:pPr indent="-228600" lvl="2" marL="1143000" rtl="0" algn="l">
              <a:lnSpc>
                <a:spcPct val="90000"/>
              </a:lnSpc>
              <a:spcBef>
                <a:spcPts val="500"/>
              </a:spcBef>
              <a:spcAft>
                <a:spcPts val="0"/>
              </a:spcAft>
              <a:buClr>
                <a:schemeClr val="dk1"/>
              </a:buClr>
              <a:buSzPts val="2000"/>
              <a:buChar char="•"/>
            </a:pPr>
            <a:r>
              <a:rPr lang="en-US"/>
              <a:t>~450-keV missing mass resolution</a:t>
            </a:r>
            <a:endParaRPr/>
          </a:p>
        </p:txBody>
      </p:sp>
      <p:pic>
        <p:nvPicPr>
          <p:cNvPr id="256" name="Google Shape;256;p10"/>
          <p:cNvPicPr preferRelativeResize="0"/>
          <p:nvPr/>
        </p:nvPicPr>
        <p:blipFill rotWithShape="1">
          <a:blip r:embed="rId3">
            <a:alphaModFix/>
          </a:blip>
          <a:srcRect b="14342" l="25791" r="23703" t="16147"/>
          <a:stretch/>
        </p:blipFill>
        <p:spPr>
          <a:xfrm>
            <a:off x="628299" y="1244599"/>
            <a:ext cx="6569727" cy="4859987"/>
          </a:xfrm>
          <a:prstGeom prst="rect">
            <a:avLst/>
          </a:prstGeom>
          <a:noFill/>
          <a:ln>
            <a:noFill/>
          </a:ln>
        </p:spPr>
      </p:pic>
      <p:cxnSp>
        <p:nvCxnSpPr>
          <p:cNvPr id="257" name="Google Shape;257;p10"/>
          <p:cNvCxnSpPr/>
          <p:nvPr/>
        </p:nvCxnSpPr>
        <p:spPr>
          <a:xfrm>
            <a:off x="5250353" y="2970082"/>
            <a:ext cx="540848" cy="0"/>
          </a:xfrm>
          <a:prstGeom prst="straightConnector1">
            <a:avLst/>
          </a:prstGeom>
          <a:noFill/>
          <a:ln cap="flat" cmpd="sng" w="9525">
            <a:solidFill>
              <a:schemeClr val="dk1"/>
            </a:solidFill>
            <a:prstDash val="solid"/>
            <a:miter lim="800000"/>
            <a:headEnd len="sm" w="sm" type="none"/>
            <a:tailEnd len="sm" w="sm" type="none"/>
          </a:ln>
        </p:spPr>
      </p:cxnSp>
      <p:cxnSp>
        <p:nvCxnSpPr>
          <p:cNvPr id="258" name="Google Shape;258;p10"/>
          <p:cNvCxnSpPr/>
          <p:nvPr/>
        </p:nvCxnSpPr>
        <p:spPr>
          <a:xfrm>
            <a:off x="5230873" y="3677080"/>
            <a:ext cx="540848" cy="0"/>
          </a:xfrm>
          <a:prstGeom prst="straightConnector1">
            <a:avLst/>
          </a:prstGeom>
          <a:noFill/>
          <a:ln cap="flat" cmpd="sng" w="9525">
            <a:solidFill>
              <a:schemeClr val="dk1"/>
            </a:solidFill>
            <a:prstDash val="solid"/>
            <a:miter lim="800000"/>
            <a:headEnd len="sm" w="sm" type="none"/>
            <a:tailEnd len="sm" w="sm" type="none"/>
          </a:ln>
        </p:spPr>
      </p:cxnSp>
      <p:sp>
        <p:nvSpPr>
          <p:cNvPr id="259" name="Google Shape;259;p10"/>
          <p:cNvSpPr txBox="1"/>
          <p:nvPr/>
        </p:nvSpPr>
        <p:spPr>
          <a:xfrm>
            <a:off x="5048834" y="5682242"/>
            <a:ext cx="230383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Arial"/>
                <a:ea typeface="Arial"/>
                <a:cs typeface="Arial"/>
                <a:sym typeface="Arial"/>
              </a:rPr>
              <a:t>@30MeV/u</a:t>
            </a:r>
            <a:endParaRPr sz="3200">
              <a:solidFill>
                <a:schemeClr val="dk1"/>
              </a:solidFill>
              <a:latin typeface="Arial"/>
              <a:ea typeface="Arial"/>
              <a:cs typeface="Arial"/>
              <a:sym typeface="Arial"/>
            </a:endParaRPr>
          </a:p>
        </p:txBody>
      </p:sp>
      <p:sp>
        <p:nvSpPr>
          <p:cNvPr id="260" name="Google Shape;26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ARIEL Science Workshop 2026</a:t>
            </a:r>
            <a:endParaRPr/>
          </a:p>
        </p:txBody>
      </p:sp>
      <p:sp>
        <p:nvSpPr>
          <p:cNvPr id="261" name="Google Shape;261;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2026/4/20-22</a:t>
            </a:r>
            <a:endParaRPr/>
          </a:p>
        </p:txBody>
      </p:sp>
      <p:sp>
        <p:nvSpPr>
          <p:cNvPr id="262" name="Google Shape;262;p10"/>
          <p:cNvSpPr txBox="1"/>
          <p:nvPr/>
        </p:nvSpPr>
        <p:spPr>
          <a:xfrm>
            <a:off x="5474404" y="2200830"/>
            <a:ext cx="1019831"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TTT+PAD</a:t>
            </a:r>
            <a:endParaRPr sz="1400">
              <a:solidFill>
                <a:schemeClr val="dk1"/>
              </a:solidFill>
              <a:latin typeface="Arial"/>
              <a:ea typeface="Arial"/>
              <a:cs typeface="Arial"/>
              <a:sym typeface="Arial"/>
            </a:endParaRPr>
          </a:p>
        </p:txBody>
      </p:sp>
      <p:sp>
        <p:nvSpPr>
          <p:cNvPr id="263" name="Google Shape;263;p10"/>
          <p:cNvSpPr txBox="1"/>
          <p:nvPr/>
        </p:nvSpPr>
        <p:spPr>
          <a:xfrm>
            <a:off x="5474404" y="914400"/>
            <a:ext cx="37401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Spokespersons: R. Yokoyama, N.I</a:t>
            </a:r>
            <a:endParaRPr sz="18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2023-11-24T06:13:43Z</dcterms:created>
  <dc:creator>輪</dc:creator>
</cp:coreProperties>
</file>